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embeddedFontLst>
    <p:embeddedFont>
      <p:font typeface="Adobe Caslon Pro Bold" panose="0205070206050A020403" pitchFamily="18" charset="0"/>
      <p:bold r:id="rId43"/>
      <p:boldItalic r:id="rId44"/>
    </p:embeddedFont>
    <p:embeddedFont>
      <p:font typeface="Calibri" panose="020F0502020204030204" pitchFamily="34" charset="0"/>
      <p:regular r:id="rId45"/>
      <p:bold r:id="rId46"/>
      <p:italic r:id="rId47"/>
      <p:boldItalic r:id="rId48"/>
    </p:embeddedFont>
    <p:embeddedFont>
      <p:font typeface="Overlock" panose="020B0604020202020204" charset="0"/>
      <p:regular r:id="rId49"/>
      <p:bold r:id="rId50"/>
      <p:italic r:id="rId51"/>
      <p:boldItalic r:id="rId52"/>
    </p:embeddedFont>
    <p:embeddedFont>
      <p:font typeface="Simplified Arabic" panose="02020603050405020304" pitchFamily="18" charset="-78"/>
      <p:regular r:id="rId53"/>
      <p:bold r:id="rId54"/>
    </p:embeddedFont>
    <p:embeddedFont>
      <p:font typeface="Tajawal ExtraBold" panose="020B0604020202020204" charset="-78"/>
      <p:bold r:id="rId55"/>
    </p:embeddedFont>
    <p:embeddedFont>
      <p:font typeface="Tajawal Medium" panose="00000600000000000000" charset="-78"/>
      <p:regular r:id="rId56"/>
      <p:bold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h3aDVB3zammcoFpnRgxwRBED+UG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SA"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8" name="Google Shape;23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3" name="Google Shape;27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15</a:t>
            </a:fld>
            <a:endParaRPr>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2" name="Google Shape;302;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16</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18</a:t>
            </a:fld>
            <a:endParaRPr>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9" name="Google Shape;33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0" name="Google Shape;350;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1" name="Google Shape;351;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20</a:t>
            </a:fld>
            <a:endParaRPr>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22</a:t>
            </a:fld>
            <a:endParaRPr>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6" name="Google Shape;386;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23</a:t>
            </a:fld>
            <a:endParaRPr>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2" name="Google Shape;40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4" name="Google Shape;414;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25</a:t>
            </a:fld>
            <a:endParaRPr>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5" name="Google Shape;425;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26</a:t>
            </a:fld>
            <a:endParaRPr>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3" name="Google Shape;443;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4" name="Google Shape;444;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27</a:t>
            </a:fld>
            <a:endParaRPr>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7" name="Google Shape;467;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29</a:t>
            </a:fld>
            <a:endParaRPr>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2" name="Google Shape;48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3" name="Google Shape;493;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4" name="Google Shape;494;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31</a:t>
            </a:fld>
            <a:endParaRPr>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0" name="Google Shape;51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1" name="Google Shape;521;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2" name="Google Shape;522;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33</a:t>
            </a:fld>
            <a:endParaRPr>
              <a:solidFill>
                <a:srgbClr val="000000"/>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5" name="Google Shape;545;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35</a:t>
            </a:fld>
            <a:endParaRPr>
              <a:solidFill>
                <a:srgbClr val="000000"/>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1" name="Google Shape;561;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36</a:t>
            </a:fld>
            <a:endParaRPr>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6" name="Google Shape;57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7" name="Google Shape;587;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38</a:t>
            </a:fld>
            <a:endParaRPr>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7" name="Google Shape;59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8" name="Google Shape;598;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solidFill>
                  <a:srgbClr val="000000"/>
                </a:solidFill>
              </a:rPr>
              <a:t>39</a:t>
            </a:fld>
            <a:endParaRPr>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0" name="Google Shape;61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
        <p:cNvGrpSpPr/>
        <p:nvPr/>
      </p:nvGrpSpPr>
      <p:grpSpPr>
        <a:xfrm>
          <a:off x="0" y="0"/>
          <a:ext cx="0" cy="0"/>
          <a:chOff x="0" y="0"/>
          <a:chExt cx="0" cy="0"/>
        </a:xfrm>
      </p:grpSpPr>
      <p:sp>
        <p:nvSpPr>
          <p:cNvPr id="20" name="Google Shape;20;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5"/>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46"/>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4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48"/>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49"/>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7"/>
          <p:cNvSpPr>
            <a:spLocks noGrp="1"/>
          </p:cNvSpPr>
          <p:nvPr>
            <p:ph type="pic" idx="2"/>
          </p:nvPr>
        </p:nvSpPr>
        <p:spPr>
          <a:xfrm>
            <a:off x="5183188" y="987425"/>
            <a:ext cx="6172200" cy="4873625"/>
          </a:xfrm>
          <a:prstGeom prst="rect">
            <a:avLst/>
          </a:prstGeom>
          <a:noFill/>
          <a:ln>
            <a:noFill/>
          </a:ln>
        </p:spPr>
      </p:sp>
      <p:sp>
        <p:nvSpPr>
          <p:cNvPr id="82" name="Google Shape;82;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SA"/>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10.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5.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9.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0.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150" y="-54000"/>
            <a:ext cx="649605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4">
            <a:alphaModFix/>
          </a:blip>
          <a:srcRect/>
          <a:stretch/>
        </p:blipFill>
        <p:spPr>
          <a:xfrm>
            <a:off x="9409471" y="-547657"/>
            <a:ext cx="2768080" cy="1742223"/>
          </a:xfrm>
          <a:prstGeom prst="rect">
            <a:avLst/>
          </a:prstGeom>
          <a:noFill/>
          <a:ln>
            <a:noFill/>
          </a:ln>
        </p:spPr>
      </p:pic>
      <p:sp>
        <p:nvSpPr>
          <p:cNvPr id="109" name="Google Shape;109;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 name="Google Shape;110;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1" name="Google Shape;111;p1"/>
          <p:cNvPicPr preferRelativeResize="0"/>
          <p:nvPr/>
        </p:nvPicPr>
        <p:blipFill rotWithShape="1">
          <a:blip r:embed="rId5">
            <a:alphaModFix/>
          </a:blip>
          <a:srcRect/>
          <a:stretch/>
        </p:blipFill>
        <p:spPr>
          <a:xfrm>
            <a:off x="147865" y="180478"/>
            <a:ext cx="2457656" cy="670874"/>
          </a:xfrm>
          <a:prstGeom prst="rect">
            <a:avLst/>
          </a:prstGeom>
          <a:noFill/>
          <a:ln>
            <a:noFill/>
          </a:ln>
        </p:spPr>
      </p:pic>
      <p:sp>
        <p:nvSpPr>
          <p:cNvPr id="112" name="Google Shape;112;p1"/>
          <p:cNvSpPr/>
          <p:nvPr/>
        </p:nvSpPr>
        <p:spPr>
          <a:xfrm>
            <a:off x="5449348" y="1449464"/>
            <a:ext cx="4522138" cy="841234"/>
          </a:xfrm>
          <a:prstGeom prst="rect">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SA" sz="3200" i="0" u="none" strike="noStrike" cap="none" dirty="0">
                <a:solidFill>
                  <a:srgbClr val="C00000"/>
                </a:solidFill>
                <a:latin typeface="Calibri"/>
                <a:ea typeface="Calibri"/>
                <a:cs typeface="mohammad bold art 1" pitchFamily="2" charset="-78"/>
                <a:sym typeface="Calibri"/>
              </a:rPr>
              <a:t>نظريات الاتصال الإعلامي</a:t>
            </a:r>
            <a:endParaRPr sz="3200" i="0" u="none" strike="noStrike" cap="none" dirty="0">
              <a:solidFill>
                <a:srgbClr val="C00000"/>
              </a:solidFill>
              <a:latin typeface="Calibri"/>
              <a:ea typeface="Calibri"/>
              <a:cs typeface="mohammad bold art 1" pitchFamily="2" charset="-78"/>
              <a:sym typeface="Calibri"/>
            </a:endParaRPr>
          </a:p>
        </p:txBody>
      </p:sp>
      <p:sp>
        <p:nvSpPr>
          <p:cNvPr id="113" name="Google Shape;113;p1"/>
          <p:cNvSpPr/>
          <p:nvPr/>
        </p:nvSpPr>
        <p:spPr>
          <a:xfrm>
            <a:off x="5752965" y="3850925"/>
            <a:ext cx="4277033" cy="1068658"/>
          </a:xfrm>
          <a:prstGeom prst="rect">
            <a:avLst/>
          </a:prstGeom>
          <a:noFill/>
          <a:ln>
            <a:noFill/>
          </a:ln>
        </p:spPr>
        <p:txBody>
          <a:bodyPr spcFirstLastPara="1" wrap="square" lIns="91425" tIns="45700" rIns="91425" bIns="45700" anchor="ctr" anchorCtr="0">
            <a:noAutofit/>
          </a:bodyPr>
          <a:lstStyle/>
          <a:p>
            <a:pPr marL="0" marR="0" lvl="0" indent="0" algn="ctr" rtl="1">
              <a:spcBef>
                <a:spcPts val="0"/>
              </a:spcBef>
              <a:spcAft>
                <a:spcPts val="0"/>
              </a:spcAft>
              <a:buNone/>
            </a:pPr>
            <a:r>
              <a:rPr lang="ar-SA" sz="2800" i="0" u="none" strike="noStrike" cap="none" dirty="0">
                <a:solidFill>
                  <a:srgbClr val="0070C0"/>
                </a:solidFill>
                <a:latin typeface="Calibri"/>
                <a:ea typeface="Calibri"/>
                <a:cs typeface="mohammad bold art 1" pitchFamily="2" charset="-78"/>
                <a:sym typeface="Calibri"/>
              </a:rPr>
              <a:t>إعــ</a:t>
            </a:r>
            <a:r>
              <a:rPr lang="ar-EG" sz="2800" dirty="0">
                <a:solidFill>
                  <a:srgbClr val="0070C0"/>
                </a:solidFill>
                <a:latin typeface="Calibri"/>
                <a:ea typeface="Calibri"/>
                <a:cs typeface="mohammad bold art 1" pitchFamily="2" charset="-78"/>
                <a:sym typeface="Calibri"/>
              </a:rPr>
              <a:t>ــ</a:t>
            </a:r>
            <a:r>
              <a:rPr lang="ar-SA" sz="2800" i="0" u="none" strike="noStrike" cap="none" dirty="0">
                <a:solidFill>
                  <a:srgbClr val="0070C0"/>
                </a:solidFill>
                <a:latin typeface="Calibri"/>
                <a:ea typeface="Calibri"/>
                <a:cs typeface="mohammad bold art 1" pitchFamily="2" charset="-78"/>
                <a:sym typeface="Calibri"/>
              </a:rPr>
              <a:t>ــداد</a:t>
            </a:r>
            <a:r>
              <a:rPr lang="ar-SA" sz="2400" i="0" u="none" strike="noStrike" cap="none" dirty="0">
                <a:solidFill>
                  <a:srgbClr val="852F4A"/>
                </a:solidFill>
                <a:latin typeface="Calibri"/>
                <a:ea typeface="Calibri"/>
                <a:cs typeface="mohammad bold art 1" pitchFamily="2" charset="-78"/>
                <a:sym typeface="Calibri"/>
              </a:rPr>
              <a:t> </a:t>
            </a:r>
            <a:endParaRPr sz="1600" i="0" u="none" strike="noStrike" cap="none" dirty="0">
              <a:solidFill>
                <a:srgbClr val="852F4A"/>
              </a:solidFill>
              <a:latin typeface="Calibri"/>
              <a:ea typeface="Calibri"/>
              <a:cs typeface="mohammad bold art 1" pitchFamily="2" charset="-78"/>
              <a:sym typeface="Calibri"/>
            </a:endParaRPr>
          </a:p>
          <a:p>
            <a:pPr marL="0" marR="0" lvl="0" indent="0" algn="ctr" rtl="1">
              <a:spcBef>
                <a:spcPts val="1000"/>
              </a:spcBef>
              <a:spcAft>
                <a:spcPts val="0"/>
              </a:spcAft>
              <a:buNone/>
            </a:pPr>
            <a:r>
              <a:rPr lang="ar-SA" sz="2800" i="0" u="none" strike="noStrike" cap="none" dirty="0">
                <a:solidFill>
                  <a:srgbClr val="C00000"/>
                </a:solidFill>
                <a:latin typeface="Calibri"/>
                <a:ea typeface="Calibri"/>
                <a:cs typeface="mohammad bold art 1" pitchFamily="2" charset="-78"/>
                <a:sym typeface="Calibri"/>
              </a:rPr>
              <a:t>د/ شيرين فاروق ربيع </a:t>
            </a:r>
            <a:endParaRPr sz="1800" i="0" u="none" strike="noStrike" cap="none" dirty="0">
              <a:solidFill>
                <a:srgbClr val="C00000"/>
              </a:solidFill>
              <a:latin typeface="Calibri"/>
              <a:ea typeface="Calibri"/>
              <a:cs typeface="mohammad bold art 1" pitchFamily="2" charset="-78"/>
              <a:sym typeface="Calibri"/>
            </a:endParaRPr>
          </a:p>
        </p:txBody>
      </p:sp>
      <p:sp>
        <p:nvSpPr>
          <p:cNvPr id="114" name="Google Shape;114;p1"/>
          <p:cNvSpPr/>
          <p:nvPr/>
        </p:nvSpPr>
        <p:spPr>
          <a:xfrm>
            <a:off x="8682777" y="6295520"/>
            <a:ext cx="4475417" cy="604684"/>
          </a:xfrm>
          <a:prstGeom prst="rect">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SA" sz="2000" b="1" i="0" u="none" strike="noStrike" cap="none">
                <a:solidFill>
                  <a:srgbClr val="C00000"/>
                </a:solidFill>
                <a:latin typeface="Calibri"/>
                <a:ea typeface="Calibri"/>
                <a:cs typeface="Calibri"/>
                <a:sym typeface="Calibri"/>
              </a:rPr>
              <a:t>كود المقرر:  </a:t>
            </a:r>
            <a:r>
              <a:rPr lang="ar-SA" sz="2000" b="1" i="0" u="none" strike="noStrike" cap="none">
                <a:solidFill>
                  <a:srgbClr val="C00000"/>
                </a:solidFill>
                <a:latin typeface="Times New Roman"/>
                <a:ea typeface="Times New Roman"/>
                <a:cs typeface="Times New Roman"/>
                <a:sym typeface="Times New Roman"/>
              </a:rPr>
              <a:t>DGM 122</a:t>
            </a:r>
            <a:endParaRPr sz="1400" b="0" i="0" u="none" strike="noStrike" cap="none">
              <a:solidFill>
                <a:srgbClr val="C00000"/>
              </a:solidFill>
              <a:latin typeface="Calibri"/>
              <a:ea typeface="Calibri"/>
              <a:cs typeface="Calibri"/>
              <a:sym typeface="Calibri"/>
            </a:endParaRPr>
          </a:p>
        </p:txBody>
      </p:sp>
      <p:pic>
        <p:nvPicPr>
          <p:cNvPr id="115" name="Google Shape;115;p1" descr="C:\Users\NoteBook\Desktop\formal pic.png"/>
          <p:cNvPicPr preferRelativeResize="0"/>
          <p:nvPr/>
        </p:nvPicPr>
        <p:blipFill rotWithShape="1">
          <a:blip r:embed="rId6">
            <a:alphaModFix/>
          </a:blip>
          <a:srcRect/>
          <a:stretch/>
        </p:blipFill>
        <p:spPr>
          <a:xfrm>
            <a:off x="147865" y="1989200"/>
            <a:ext cx="2014002" cy="2623847"/>
          </a:xfrm>
          <a:prstGeom prst="roundRect">
            <a:avLst>
              <a:gd name="adj" fmla="val 8594"/>
            </a:avLst>
          </a:prstGeom>
          <a:solidFill>
            <a:srgbClr val="ECECEC"/>
          </a:solidFill>
          <a:ln>
            <a:noFill/>
          </a:ln>
          <a:effectLst>
            <a:reflection stA="38000" endPos="28000" dist="5000" dir="5400000" sy="-100000" algn="bl" rotWithShape="0"/>
          </a:effectLst>
        </p:spPr>
      </p:pic>
      <p:sp>
        <p:nvSpPr>
          <p:cNvPr id="116" name="Google Shape;116;p1"/>
          <p:cNvSpPr/>
          <p:nvPr/>
        </p:nvSpPr>
        <p:spPr>
          <a:xfrm>
            <a:off x="3483230" y="2434521"/>
            <a:ext cx="8968328" cy="116150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1">
              <a:lnSpc>
                <a:spcPct val="107000"/>
              </a:lnSpc>
              <a:spcBef>
                <a:spcPts val="0"/>
              </a:spcBef>
              <a:spcAft>
                <a:spcPts val="0"/>
              </a:spcAft>
              <a:buNone/>
            </a:pPr>
            <a:r>
              <a:rPr lang="ar-SA" sz="2800" b="1" i="0" u="none" strike="noStrike" cap="none" dirty="0">
                <a:solidFill>
                  <a:srgbClr val="C00000"/>
                </a:solidFill>
                <a:latin typeface="Simplified Arabic"/>
                <a:ea typeface="Simplified Arabic"/>
                <a:cs typeface="mohammad bold art 1" pitchFamily="2" charset="-78"/>
                <a:sym typeface="Simplified Arabic"/>
              </a:rPr>
              <a:t>المحاضرة الثانية</a:t>
            </a:r>
            <a:endParaRPr sz="2800" b="1" i="0" u="none" strike="noStrike" cap="none" dirty="0">
              <a:solidFill>
                <a:srgbClr val="C00000"/>
              </a:solidFill>
              <a:latin typeface="Simplified Arabic"/>
              <a:ea typeface="Simplified Arabic"/>
              <a:cs typeface="mohammad bold art 1" pitchFamily="2" charset="-78"/>
              <a:sym typeface="Simplified Arabic"/>
            </a:endParaRPr>
          </a:p>
          <a:p>
            <a:pPr marL="0" marR="0" lvl="0" indent="0" algn="ctr" rtl="1">
              <a:lnSpc>
                <a:spcPct val="107000"/>
              </a:lnSpc>
              <a:spcBef>
                <a:spcPts val="800"/>
              </a:spcBef>
              <a:spcAft>
                <a:spcPts val="0"/>
              </a:spcAft>
              <a:buNone/>
            </a:pPr>
            <a:r>
              <a:rPr lang="ar-SA" sz="2400" b="0" i="0" u="none" strike="noStrike" cap="none" dirty="0">
                <a:solidFill>
                  <a:srgbClr val="0070C0"/>
                </a:solidFill>
                <a:latin typeface="Simplified Arabic"/>
                <a:ea typeface="Simplified Arabic"/>
                <a:cs typeface="mohammad bold art 1" pitchFamily="2" charset="-78"/>
                <a:sym typeface="Simplified Arabic"/>
              </a:rPr>
              <a:t>النماذج الاتصالية.... العلاقات الأساسية بين عمليات التعرض والاستجابة</a:t>
            </a:r>
            <a:endParaRPr sz="2400" b="0" i="0" u="none" strike="noStrike" cap="none" dirty="0">
              <a:solidFill>
                <a:srgbClr val="0070C0"/>
              </a:solidFill>
              <a:latin typeface="Simplified Arabic"/>
              <a:ea typeface="Simplified Arabic"/>
              <a:cs typeface="mohammad bold art 1" pitchFamily="2" charset="-78"/>
              <a:sym typeface="Simplified Arab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2" name="Google Shape;122;p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3" name="Google Shape;123;p2"/>
          <p:cNvPicPr preferRelativeResize="0">
            <a:picLocks noGrp="1"/>
          </p:cNvPicPr>
          <p:nvPr>
            <p:ph type="pic" idx="2"/>
          </p:nvPr>
        </p:nvPicPr>
        <p:blipFill rotWithShape="1">
          <a:blip r:embed="rId3">
            <a:alphaModFix/>
          </a:blip>
          <a:srcRect t="8679" b="8678"/>
          <a:stretch/>
        </p:blipFill>
        <p:spPr>
          <a:xfrm>
            <a:off x="280307" y="914400"/>
            <a:ext cx="11783873" cy="5129514"/>
          </a:xfrm>
          <a:prstGeom prst="rect">
            <a:avLst/>
          </a:prstGeom>
          <a:solidFill>
            <a:srgbClr val="D8D8D8">
              <a:alpha val="49803"/>
            </a:srgbClr>
          </a:solidFill>
          <a:ln>
            <a:noFill/>
          </a:ln>
        </p:spPr>
      </p:pic>
      <p:sp>
        <p:nvSpPr>
          <p:cNvPr id="124" name="Google Shape;124;p2"/>
          <p:cNvSpPr/>
          <p:nvPr/>
        </p:nvSpPr>
        <p:spPr>
          <a:xfrm rot="10800000" flipH="1">
            <a:off x="2626179" y="455180"/>
            <a:ext cx="9290518"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5" name="Google Shape;125;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6" name="Google Shape;126;p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27" name="Google Shape;127;p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28" name="Google Shape;128;p2"/>
          <p:cNvSpPr/>
          <p:nvPr/>
        </p:nvSpPr>
        <p:spPr>
          <a:xfrm>
            <a:off x="1858297" y="1428063"/>
            <a:ext cx="9201244" cy="3881355"/>
          </a:xfrm>
          <a:prstGeom prst="roundRect">
            <a:avLst>
              <a:gd name="adj" fmla="val 16667"/>
            </a:avLst>
          </a:prstGeom>
          <a:solidFill>
            <a:srgbClr val="852F4A">
              <a:alpha val="54117"/>
            </a:srgbClr>
          </a:solidFill>
          <a:ln>
            <a:noFill/>
          </a:ln>
        </p:spPr>
        <p:txBody>
          <a:bodyPr spcFirstLastPara="1" wrap="square" lIns="91425" tIns="45700" rIns="91425" bIns="45700" anchor="ctr" anchorCtr="0">
            <a:noAutofit/>
          </a:bodyPr>
          <a:lstStyle/>
          <a:p>
            <a:pPr marL="0" marR="0" lvl="0" indent="0" algn="r" rtl="1">
              <a:lnSpc>
                <a:spcPct val="115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9" name="Google Shape;129;p2"/>
          <p:cNvSpPr/>
          <p:nvPr/>
        </p:nvSpPr>
        <p:spPr>
          <a:xfrm>
            <a:off x="2447778" y="2014538"/>
            <a:ext cx="7692350" cy="1748829"/>
          </a:xfrm>
          <a:prstGeom prst="roundRect">
            <a:avLst>
              <a:gd name="adj" fmla="val 16667"/>
            </a:avLst>
          </a:prstGeom>
          <a:solidFill>
            <a:srgbClr val="852F4A"/>
          </a:solidFill>
          <a:ln>
            <a:noFill/>
          </a:ln>
        </p:spPr>
        <p:txBody>
          <a:bodyPr spcFirstLastPara="1" wrap="square" lIns="91425" tIns="45700" rIns="91425" bIns="45700" anchor="ctr" anchorCtr="0">
            <a:noAutofit/>
          </a:bodyPr>
          <a:lstStyle/>
          <a:p>
            <a:pPr marL="0" marR="0" lvl="0" indent="0" algn="ctr" rtl="1">
              <a:lnSpc>
                <a:spcPct val="107000"/>
              </a:lnSpc>
              <a:spcBef>
                <a:spcPts val="0"/>
              </a:spcBef>
              <a:spcAft>
                <a:spcPts val="0"/>
              </a:spcAft>
              <a:buNone/>
            </a:pPr>
            <a:r>
              <a:rPr lang="ar-SA" sz="2400" b="1" i="0" u="none" strike="noStrike" cap="none">
                <a:solidFill>
                  <a:schemeClr val="lt1"/>
                </a:solidFill>
                <a:latin typeface="Simplified Arabic"/>
                <a:ea typeface="Simplified Arabic"/>
                <a:cs typeface="Simplified Arabic"/>
                <a:sym typeface="Simplified Arabic"/>
              </a:rPr>
              <a:t>المحاضرة الثانية </a:t>
            </a:r>
            <a:endParaRPr/>
          </a:p>
          <a:p>
            <a:pPr marL="0" marR="0" lvl="0" indent="0" algn="ctr" rtl="1">
              <a:lnSpc>
                <a:spcPct val="107000"/>
              </a:lnSpc>
              <a:spcBef>
                <a:spcPts val="800"/>
              </a:spcBef>
              <a:spcAft>
                <a:spcPts val="0"/>
              </a:spcAft>
              <a:buNone/>
            </a:pPr>
            <a:r>
              <a:rPr lang="ar-SA" sz="2400" b="1" i="0" u="none" strike="noStrike" cap="none">
                <a:solidFill>
                  <a:schemeClr val="lt1"/>
                </a:solidFill>
                <a:latin typeface="Simplified Arabic"/>
                <a:ea typeface="Simplified Arabic"/>
                <a:cs typeface="Simplified Arabic"/>
                <a:sym typeface="Simplified Arabic"/>
              </a:rPr>
              <a:t>النماذج الاتصالية.... العلاقات الأساسية بين عمليات التعرض والاستجابة</a:t>
            </a:r>
            <a:endParaRPr sz="2400" b="1" i="0" u="none" strike="noStrike" cap="none">
              <a:solidFill>
                <a:schemeClr val="lt1"/>
              </a:solidFill>
              <a:latin typeface="Simplified Arabic"/>
              <a:ea typeface="Simplified Arabic"/>
              <a:cs typeface="Simplified Arabic"/>
              <a:sym typeface="Simplified Arab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22"/>
                                        </p:tgtEl>
                                        <p:attrNameLst>
                                          <p:attrName>style.visibility</p:attrName>
                                        </p:attrNameLst>
                                      </p:cBhvr>
                                      <p:to>
                                        <p:strVal val="visible"/>
                                      </p:to>
                                    </p:set>
                                    <p:animEffect transition="in" filter="fade">
                                      <p:cBhvr>
                                        <p:cTn id="7" dur="500"/>
                                        <p:tgtEl>
                                          <p:spTgt spid="122"/>
                                        </p:tgtEl>
                                      </p:cBhvr>
                                    </p:animEffect>
                                  </p:childTnLst>
                                </p:cTn>
                              </p:par>
                              <p:par>
                                <p:cTn id="8" presetID="10" presetClass="entr" presetSubtype="0" fill="hold" nodeType="withEffect">
                                  <p:stCondLst>
                                    <p:cond delay="250"/>
                                  </p:stCondLst>
                                  <p:childTnLst>
                                    <p:set>
                                      <p:cBhvr>
                                        <p:cTn id="9" dur="1" fill="hold">
                                          <p:stCondLst>
                                            <p:cond delay="0"/>
                                          </p:stCondLst>
                                        </p:cTn>
                                        <p:tgtEl>
                                          <p:spTgt spid="121"/>
                                        </p:tgtEl>
                                        <p:attrNameLst>
                                          <p:attrName>style.visibility</p:attrName>
                                        </p:attrNameLst>
                                      </p:cBhvr>
                                      <p:to>
                                        <p:strVal val="visible"/>
                                      </p:to>
                                    </p:set>
                                    <p:animEffect transition="in" filter="fade">
                                      <p:cBhvr>
                                        <p:cTn id="10"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2771335" y="1525991"/>
            <a:ext cx="9031459" cy="4673908"/>
          </a:xfrm>
          <a:prstGeom prst="rect">
            <a:avLst/>
          </a:prstGeom>
          <a:noFill/>
          <a:ln>
            <a:noFill/>
          </a:ln>
        </p:spPr>
        <p:txBody>
          <a:bodyPr spcFirstLastPara="1" wrap="square" lIns="91425" tIns="45700" rIns="91425" bIns="45700" anchor="t" anchorCtr="0">
            <a:spAutoFit/>
          </a:bodyPr>
          <a:lstStyle/>
          <a:p>
            <a:pPr marL="0" marR="0" lvl="0" indent="0" algn="r" rtl="1">
              <a:lnSpc>
                <a:spcPct val="115000"/>
              </a:lnSpc>
              <a:spcBef>
                <a:spcPts val="0"/>
              </a:spcBef>
              <a:spcAft>
                <a:spcPts val="0"/>
              </a:spcAft>
              <a:buNone/>
            </a:pPr>
            <a:r>
              <a:rPr lang="ar-SA" sz="2800" b="1" i="0" u="none" strike="noStrike" cap="none" dirty="0">
                <a:solidFill>
                  <a:srgbClr val="852F4A"/>
                </a:solidFill>
                <a:latin typeface="Calibri"/>
                <a:ea typeface="Calibri"/>
                <a:cs typeface="Calibri"/>
                <a:sym typeface="Calibri"/>
              </a:rPr>
              <a:t>المحاضرة السابقة تحدثنا فيها بشكل سريع وموجز حول النقاط التالية:</a:t>
            </a:r>
            <a:endParaRPr dirty="0"/>
          </a:p>
          <a:p>
            <a:pPr marL="0" marR="0" lvl="0" indent="0" algn="r" rtl="1">
              <a:lnSpc>
                <a:spcPct val="115000"/>
              </a:lnSpc>
              <a:spcBef>
                <a:spcPts val="0"/>
              </a:spcBef>
              <a:spcAft>
                <a:spcPts val="0"/>
              </a:spcAft>
              <a:buNone/>
            </a:pPr>
            <a:endParaRPr sz="1600" b="1" i="0" u="none" strike="noStrike" cap="none" dirty="0">
              <a:solidFill>
                <a:srgbClr val="852F4A"/>
              </a:solidFill>
              <a:latin typeface="Calibri"/>
              <a:ea typeface="Calibri"/>
              <a:cs typeface="Calibri"/>
              <a:sym typeface="Calibri"/>
            </a:endParaRPr>
          </a:p>
          <a:p>
            <a:pPr marL="342900" marR="0" lvl="0" indent="-342900" algn="r" rtl="1">
              <a:lnSpc>
                <a:spcPct val="107000"/>
              </a:lnSpc>
              <a:spcBef>
                <a:spcPts val="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مفهوم الاتصال </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The Concept of Communication      </a:t>
            </a:r>
            <a:endParaRPr sz="2400" b="1" i="0" u="none" strike="noStrike" cap="none" dirty="0">
              <a:solidFill>
                <a:srgbClr val="00B0F0"/>
              </a:solidFill>
              <a:latin typeface="Adobe Caslon Pro Bold" panose="0205070206050A020403" pitchFamily="18" charset="0"/>
              <a:ea typeface="Simplified Arabic"/>
              <a:cs typeface="Simplified Arabic"/>
              <a:sym typeface="Simplified Arabic"/>
            </a:endParaRPr>
          </a:p>
          <a:p>
            <a:pPr marL="342900" marR="0" lvl="0" indent="-342900" algn="r" rtl="1">
              <a:lnSpc>
                <a:spcPct val="107000"/>
              </a:lnSpc>
              <a:spcBef>
                <a:spcPts val="80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مراحل تطوره الإنساني </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The History of Communication</a:t>
            </a:r>
            <a:endParaRPr dirty="0">
              <a:latin typeface="Adobe Caslon Pro Bold" panose="0205070206050A020403" pitchFamily="18" charset="0"/>
            </a:endParaRPr>
          </a:p>
          <a:p>
            <a:pPr marL="342900" marR="0" lvl="0" indent="-342900" algn="r" rtl="1">
              <a:lnSpc>
                <a:spcPct val="107000"/>
              </a:lnSpc>
              <a:spcBef>
                <a:spcPts val="80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أنواع الاتصال </a:t>
            </a:r>
            <a:r>
              <a:rPr lang="ar-EG" sz="2400" b="1" i="0" u="none" strike="noStrike" cap="none" dirty="0">
                <a:solidFill>
                  <a:srgbClr val="00B0F0"/>
                </a:solidFill>
                <a:latin typeface="Simplified Arabic"/>
                <a:ea typeface="Simplified Arabic"/>
                <a:cs typeface="Simplified Arabic"/>
                <a:sym typeface="Simplified Arabic"/>
              </a:rPr>
              <a:t>   </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Types of Communication</a:t>
            </a:r>
            <a:endParaRPr dirty="0">
              <a:latin typeface="Adobe Caslon Pro Bold" panose="0205070206050A020403" pitchFamily="18" charset="0"/>
            </a:endParaRPr>
          </a:p>
          <a:p>
            <a:pPr marL="342900" marR="0" lvl="0" indent="-342900" algn="r" rtl="1">
              <a:lnSpc>
                <a:spcPct val="107000"/>
              </a:lnSpc>
              <a:spcBef>
                <a:spcPts val="80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وظائف الاتصال </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Communication Functions      </a:t>
            </a:r>
            <a:endParaRPr dirty="0">
              <a:latin typeface="Adobe Caslon Pro Bold" panose="0205070206050A020403" pitchFamily="18" charset="0"/>
            </a:endParaRPr>
          </a:p>
          <a:p>
            <a:pPr marL="342900" marR="0" lvl="0" indent="-342900" algn="r" rtl="1">
              <a:lnSpc>
                <a:spcPct val="107000"/>
              </a:lnSpc>
              <a:spcBef>
                <a:spcPts val="80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عناصر العملية الاتصالية      </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Elements of Communication Process</a:t>
            </a:r>
            <a:endParaRPr dirty="0">
              <a:latin typeface="Adobe Caslon Pro Bold" panose="0205070206050A020403" pitchFamily="18" charset="0"/>
            </a:endParaRPr>
          </a:p>
          <a:p>
            <a:pPr marL="342900" marR="0" lvl="0" indent="-342900" algn="r" rtl="1">
              <a:lnSpc>
                <a:spcPct val="107000"/>
              </a:lnSpc>
              <a:spcBef>
                <a:spcPts val="800"/>
              </a:spcBef>
              <a:spcAft>
                <a:spcPts val="0"/>
              </a:spcAft>
              <a:buClr>
                <a:srgbClr val="00B0F0"/>
              </a:buClr>
              <a:buSzPts val="2400"/>
              <a:buFont typeface="Noto Sans Symbols"/>
              <a:buChar char="▪"/>
            </a:pPr>
            <a:r>
              <a:rPr lang="ar-SA" sz="2400" b="1" i="0" u="none" strike="noStrike" cap="none" dirty="0">
                <a:solidFill>
                  <a:srgbClr val="00B0F0"/>
                </a:solidFill>
                <a:latin typeface="Simplified Arabic"/>
                <a:ea typeface="Simplified Arabic"/>
                <a:cs typeface="Simplified Arabic"/>
                <a:sym typeface="Simplified Arabic"/>
              </a:rPr>
              <a:t>شروط كفاءة العملية الاتصالية، وأهم معوقاتها</a:t>
            </a:r>
            <a:endParaRPr sz="2400" b="1" i="0" u="none" strike="noStrike" cap="none" dirty="0">
              <a:solidFill>
                <a:srgbClr val="00B0F0"/>
              </a:solidFill>
              <a:latin typeface="Simplified Arabic"/>
              <a:ea typeface="Simplified Arabic"/>
              <a:cs typeface="Simplified Arabic"/>
              <a:sym typeface="Simplified Arabic"/>
            </a:endParaRPr>
          </a:p>
          <a:p>
            <a:pPr marL="0" marR="0" lvl="0" indent="0" algn="l" rtl="1">
              <a:lnSpc>
                <a:spcPct val="107000"/>
              </a:lnSpc>
              <a:spcBef>
                <a:spcPts val="800"/>
              </a:spcBef>
              <a:spcAft>
                <a:spcPts val="0"/>
              </a:spcAft>
              <a:buNone/>
            </a:pP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Effective &amp;obstacles</a:t>
            </a:r>
            <a:r>
              <a:rPr lang="en-US" sz="2400" b="1" i="0" u="none" strike="noStrike" cap="none" dirty="0">
                <a:solidFill>
                  <a:srgbClr val="00B0F0"/>
                </a:solidFill>
                <a:latin typeface="Adobe Caslon Pro Bold" panose="0205070206050A020403" pitchFamily="18" charset="0"/>
                <a:ea typeface="Simplified Arabic"/>
                <a:cs typeface="Simplified Arabic"/>
                <a:sym typeface="Simplified Arabic"/>
              </a:rPr>
              <a:t>)</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 </a:t>
            </a:r>
            <a:r>
              <a:rPr lang="en-US" sz="2400" b="1" i="0" u="none" strike="noStrike" cap="none" dirty="0">
                <a:solidFill>
                  <a:srgbClr val="00B0F0"/>
                </a:solidFill>
                <a:latin typeface="Adobe Caslon Pro Bold" panose="0205070206050A020403" pitchFamily="18" charset="0"/>
                <a:ea typeface="Simplified Arabic"/>
                <a:cs typeface="Simplified Arabic"/>
                <a:sym typeface="Simplified Arabic"/>
              </a:rPr>
              <a:t>(</a:t>
            </a:r>
            <a:r>
              <a:rPr lang="ar-SA" sz="2400" b="1" i="0" u="none" strike="noStrike" cap="none" dirty="0">
                <a:solidFill>
                  <a:srgbClr val="00B0F0"/>
                </a:solidFill>
                <a:latin typeface="Adobe Caslon Pro Bold" panose="0205070206050A020403" pitchFamily="18" charset="0"/>
                <a:ea typeface="Simplified Arabic"/>
                <a:cs typeface="Simplified Arabic"/>
                <a:sym typeface="Simplified Arabic"/>
              </a:rPr>
              <a:t> Communication Process</a:t>
            </a:r>
            <a:endParaRPr dirty="0">
              <a:latin typeface="Adobe Caslon Pro Bold" panose="0205070206050A020403" pitchFamily="18" charset="0"/>
            </a:endParaRPr>
          </a:p>
          <a:p>
            <a:pPr marL="0" marR="0" lvl="0" indent="0" algn="r" rtl="1">
              <a:lnSpc>
                <a:spcPct val="115000"/>
              </a:lnSpc>
              <a:spcBef>
                <a:spcPts val="800"/>
              </a:spcBef>
              <a:spcAft>
                <a:spcPts val="0"/>
              </a:spcAft>
              <a:buNone/>
            </a:pPr>
            <a:endParaRPr sz="1800" b="0" i="0" u="none" strike="noStrike" cap="none" dirty="0">
              <a:solidFill>
                <a:schemeClr val="dk1"/>
              </a:solidFill>
              <a:latin typeface="Calibri"/>
              <a:ea typeface="Calibri"/>
              <a:cs typeface="Calibri"/>
              <a:sym typeface="Calibri"/>
            </a:endParaRPr>
          </a:p>
        </p:txBody>
      </p:sp>
      <p:pic>
        <p:nvPicPr>
          <p:cNvPr id="136" name="Google Shape;136;p3"/>
          <p:cNvPicPr preferRelativeResize="0">
            <a:picLocks noGrp="1"/>
          </p:cNvPicPr>
          <p:nvPr>
            <p:ph type="pic" idx="2"/>
          </p:nvPr>
        </p:nvPicPr>
        <p:blipFill rotWithShape="1">
          <a:blip r:embed="rId3">
            <a:alphaModFix/>
          </a:blip>
          <a:srcRect l="4175" r="4175"/>
          <a:stretch/>
        </p:blipFill>
        <p:spPr>
          <a:xfrm>
            <a:off x="0" y="-43542"/>
            <a:ext cx="2771335" cy="6901542"/>
          </a:xfrm>
          <a:prstGeom prst="rect">
            <a:avLst/>
          </a:prstGeom>
          <a:solidFill>
            <a:srgbClr val="D8D8D8">
              <a:alpha val="49803"/>
            </a:srgbClr>
          </a:solidFill>
          <a:ln>
            <a:noFill/>
          </a:ln>
        </p:spPr>
      </p:pic>
      <p:pic>
        <p:nvPicPr>
          <p:cNvPr id="137" name="Google Shape;137;p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38" name="Google Shape;138;p3"/>
          <p:cNvPicPr preferRelativeResize="0"/>
          <p:nvPr/>
        </p:nvPicPr>
        <p:blipFill rotWithShape="1">
          <a:blip r:embed="rId5">
            <a:alphaModFix/>
          </a:blip>
          <a:srcRect/>
          <a:stretch/>
        </p:blipFill>
        <p:spPr>
          <a:xfrm>
            <a:off x="0" y="95373"/>
            <a:ext cx="2457656" cy="670874"/>
          </a:xfrm>
          <a:prstGeom prst="rect">
            <a:avLst/>
          </a:prstGeom>
          <a:noFill/>
          <a:ln>
            <a:noFill/>
          </a:ln>
        </p:spPr>
      </p:pic>
      <p:pic>
        <p:nvPicPr>
          <p:cNvPr id="139" name="Google Shape;139;p3"/>
          <p:cNvPicPr preferRelativeResize="0"/>
          <p:nvPr/>
        </p:nvPicPr>
        <p:blipFill rotWithShape="1">
          <a:blip r:embed="rId6">
            <a:alphaModFix/>
          </a:blip>
          <a:srcRect/>
          <a:stretch/>
        </p:blipFill>
        <p:spPr>
          <a:xfrm>
            <a:off x="9923145" y="-36380"/>
            <a:ext cx="2264562" cy="694481"/>
          </a:xfrm>
          <a:prstGeom prst="rect">
            <a:avLst/>
          </a:prstGeom>
          <a:noFill/>
          <a:ln>
            <a:noFill/>
          </a:ln>
        </p:spPr>
      </p:pic>
      <p:sp>
        <p:nvSpPr>
          <p:cNvPr id="140" name="Google Shape;140;p3"/>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41" name="Google Shape;141;p3" descr="C:\Users\NoteBook\Desktop\download.png"/>
          <p:cNvPicPr preferRelativeResize="0"/>
          <p:nvPr/>
        </p:nvPicPr>
        <p:blipFill rotWithShape="1">
          <a:blip r:embed="rId7">
            <a:alphaModFix/>
          </a:blip>
          <a:srcRect/>
          <a:stretch/>
        </p:blipFill>
        <p:spPr>
          <a:xfrm>
            <a:off x="5434212" y="117986"/>
            <a:ext cx="1852852" cy="1296521"/>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7" name="Google Shape;147;p4"/>
          <p:cNvSpPr/>
          <p:nvPr/>
        </p:nvSpPr>
        <p:spPr>
          <a:xfrm>
            <a:off x="1127760" y="934106"/>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48" name="Google Shape;148;p4"/>
          <p:cNvPicPr preferRelativeResize="0">
            <a:picLocks noGrp="1"/>
          </p:cNvPicPr>
          <p:nvPr>
            <p:ph type="pic" idx="2"/>
          </p:nvPr>
        </p:nvPicPr>
        <p:blipFill rotWithShape="1">
          <a:blip r:embed="rId3">
            <a:alphaModFix/>
          </a:blip>
          <a:srcRect t="8679" b="8678"/>
          <a:stretch/>
        </p:blipFill>
        <p:spPr>
          <a:xfrm>
            <a:off x="1474385" y="1056210"/>
            <a:ext cx="10372200" cy="5564403"/>
          </a:xfrm>
          <a:prstGeom prst="rect">
            <a:avLst/>
          </a:prstGeom>
          <a:solidFill>
            <a:srgbClr val="D8D8D8">
              <a:alpha val="49803"/>
            </a:srgbClr>
          </a:solidFill>
          <a:ln>
            <a:noFill/>
          </a:ln>
        </p:spPr>
      </p:pic>
      <p:sp>
        <p:nvSpPr>
          <p:cNvPr id="149" name="Google Shape;149;p4"/>
          <p:cNvSpPr/>
          <p:nvPr/>
        </p:nvSpPr>
        <p:spPr>
          <a:xfrm rot="10800000" flipH="1">
            <a:off x="2626179" y="455180"/>
            <a:ext cx="9290518"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0" name="Google Shape;150;p4"/>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51" name="Google Shape;151;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52" name="Google Shape;152;p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54" name="Google Shape;154;p4"/>
          <p:cNvSpPr/>
          <p:nvPr/>
        </p:nvSpPr>
        <p:spPr>
          <a:xfrm>
            <a:off x="2782440" y="1157557"/>
            <a:ext cx="9129252" cy="5308439"/>
          </a:xfrm>
          <a:prstGeom prst="roundRect">
            <a:avLst>
              <a:gd name="adj" fmla="val 16667"/>
            </a:avLst>
          </a:prstGeom>
          <a:solidFill>
            <a:srgbClr val="6C263C">
              <a:alpha val="81960"/>
            </a:srgbClr>
          </a:solidFill>
          <a:ln>
            <a:noFill/>
          </a:ln>
        </p:spPr>
        <p:txBody>
          <a:bodyPr spcFirstLastPara="1" wrap="square" lIns="91425" tIns="45700" rIns="91425" bIns="45700" anchor="ctr" anchorCtr="0">
            <a:noAutofit/>
          </a:bodyPr>
          <a:lstStyle/>
          <a:p>
            <a:pPr marL="0" marR="0" lvl="0" indent="0" algn="r" rtl="1">
              <a:lnSpc>
                <a:spcPct val="115000"/>
              </a:lnSpc>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5" name="Google Shape;155;p4"/>
          <p:cNvSpPr/>
          <p:nvPr/>
        </p:nvSpPr>
        <p:spPr>
          <a:xfrm>
            <a:off x="2282117" y="1180498"/>
            <a:ext cx="9360775" cy="5455077"/>
          </a:xfrm>
          <a:prstGeom prst="roundRect">
            <a:avLst>
              <a:gd name="adj" fmla="val 16667"/>
            </a:avLst>
          </a:prstGeom>
          <a:noFill/>
          <a:ln>
            <a:noFill/>
          </a:ln>
        </p:spPr>
        <p:txBody>
          <a:bodyPr spcFirstLastPara="1" wrap="square" lIns="91425" tIns="45700" rIns="91425" bIns="45700" anchor="ctr" anchorCtr="0">
            <a:noAutofit/>
          </a:bodyPr>
          <a:lstStyle/>
          <a:p>
            <a:pPr marL="342900" marR="0" lvl="0" indent="-342900" algn="r" rtl="1">
              <a:lnSpc>
                <a:spcPct val="107000"/>
              </a:lnSpc>
              <a:spcBef>
                <a:spcPts val="0"/>
              </a:spcBef>
              <a:spcAft>
                <a:spcPts val="0"/>
              </a:spcAft>
              <a:buClr>
                <a:schemeClr val="lt1"/>
              </a:buClr>
              <a:buSzPts val="2400"/>
              <a:buFont typeface="Wingdings" panose="05000000000000000000" pitchFamily="2" charset="2"/>
              <a:buChar char="Ø"/>
            </a:pPr>
            <a:r>
              <a:rPr lang="ar-SA" sz="2400" b="1" i="0" u="none" strike="noStrike" cap="none" dirty="0">
                <a:solidFill>
                  <a:schemeClr val="lt1"/>
                </a:solidFill>
                <a:latin typeface="Simplified Arabic"/>
                <a:ea typeface="Simplified Arabic"/>
                <a:cs typeface="Simplified Arabic"/>
                <a:sym typeface="Simplified Arabic"/>
              </a:rPr>
              <a:t>مفهوم النموذج. </a:t>
            </a:r>
            <a:r>
              <a:rPr lang="ar-SA" sz="2400" b="1" i="0" u="none" strike="noStrike" cap="none" dirty="0">
                <a:solidFill>
                  <a:schemeClr val="lt1"/>
                </a:solidFill>
                <a:latin typeface="Times New Roman"/>
                <a:ea typeface="Times New Roman"/>
                <a:cs typeface="Times New Roman"/>
                <a:sym typeface="Times New Roman"/>
              </a:rPr>
              <a:t>Model Concept    </a:t>
            </a:r>
            <a:endParaRPr dirty="0"/>
          </a:p>
          <a:p>
            <a:pPr marL="342900" marR="0" lvl="0" indent="-342900" algn="r" rtl="1">
              <a:lnSpc>
                <a:spcPct val="107000"/>
              </a:lnSpc>
              <a:spcBef>
                <a:spcPts val="0"/>
              </a:spcBef>
              <a:spcAft>
                <a:spcPts val="0"/>
              </a:spcAft>
              <a:buClr>
                <a:schemeClr val="lt1"/>
              </a:buClr>
              <a:buSzPts val="2400"/>
              <a:buFont typeface="Wingdings" panose="05000000000000000000" pitchFamily="2" charset="2"/>
              <a:buChar char="Ø"/>
            </a:pPr>
            <a:r>
              <a:rPr lang="ar-SA" sz="2400" b="1" i="0" u="none" strike="noStrike" cap="none" dirty="0">
                <a:solidFill>
                  <a:schemeClr val="lt1"/>
                </a:solidFill>
                <a:latin typeface="Simplified Arabic"/>
                <a:ea typeface="Simplified Arabic"/>
                <a:cs typeface="Simplified Arabic"/>
                <a:sym typeface="Simplified Arabic"/>
              </a:rPr>
              <a:t>وظائف النموذج.    </a:t>
            </a:r>
            <a:r>
              <a:rPr lang="ar-SA" sz="2400" b="1" i="0" u="none" strike="noStrike" cap="none" dirty="0">
                <a:solidFill>
                  <a:schemeClr val="lt1"/>
                </a:solidFill>
                <a:latin typeface="Times New Roman"/>
                <a:ea typeface="Times New Roman"/>
                <a:cs typeface="Times New Roman"/>
                <a:sym typeface="Times New Roman"/>
              </a:rPr>
              <a:t>Model Functions</a:t>
            </a:r>
            <a:endParaRPr dirty="0"/>
          </a:p>
          <a:p>
            <a:pPr marL="342900" marR="0" lvl="0" indent="-342900" algn="r" rtl="1">
              <a:lnSpc>
                <a:spcPct val="107000"/>
              </a:lnSpc>
              <a:spcBef>
                <a:spcPts val="0"/>
              </a:spcBef>
              <a:spcAft>
                <a:spcPts val="0"/>
              </a:spcAft>
              <a:buClr>
                <a:schemeClr val="lt1"/>
              </a:buClr>
              <a:buSzPts val="2400"/>
              <a:buFont typeface="Wingdings" panose="05000000000000000000" pitchFamily="2" charset="2"/>
              <a:buChar char="Ø"/>
            </a:pPr>
            <a:r>
              <a:rPr lang="ar-EG" sz="2400" b="1" i="0" u="none" strike="noStrike" cap="none" dirty="0">
                <a:solidFill>
                  <a:schemeClr val="lt1"/>
                </a:solidFill>
                <a:latin typeface="Simplified Arabic"/>
                <a:ea typeface="Simplified Arabic"/>
                <a:cs typeface="Simplified Arabic"/>
                <a:sym typeface="Simplified Arabic"/>
              </a:rPr>
              <a:t> </a:t>
            </a:r>
            <a:r>
              <a:rPr lang="ar-SA" sz="2400" b="1" i="0" u="none" strike="noStrike" cap="none" dirty="0">
                <a:solidFill>
                  <a:schemeClr val="lt1"/>
                </a:solidFill>
                <a:latin typeface="Simplified Arabic"/>
                <a:ea typeface="Simplified Arabic"/>
                <a:cs typeface="Simplified Arabic"/>
                <a:sym typeface="Simplified Arabic"/>
              </a:rPr>
              <a:t>أبرز أنواع نماذج الاتصال.   </a:t>
            </a:r>
            <a:r>
              <a:rPr lang="ar-SA" sz="2400" b="1" i="0" u="none" strike="noStrike" cap="none" dirty="0">
                <a:solidFill>
                  <a:schemeClr val="lt1"/>
                </a:solidFill>
                <a:latin typeface="Times New Roman"/>
                <a:ea typeface="Times New Roman"/>
                <a:cs typeface="Times New Roman"/>
                <a:sym typeface="Times New Roman"/>
              </a:rPr>
              <a:t>Types of Models </a:t>
            </a:r>
            <a:endParaRPr sz="2400" b="1" i="0" u="none" strike="noStrike" cap="none" dirty="0">
              <a:solidFill>
                <a:schemeClr val="lt1"/>
              </a:solidFill>
              <a:latin typeface="Times New Roman"/>
              <a:ea typeface="Times New Roman"/>
              <a:cs typeface="Times New Roman"/>
              <a:sym typeface="Times New Roman"/>
            </a:endParaRPr>
          </a:p>
          <a:p>
            <a:pPr marL="0" marR="0" lvl="0" indent="0" algn="r" rtl="1">
              <a:lnSpc>
                <a:spcPct val="107000"/>
              </a:lnSpc>
              <a:spcBef>
                <a:spcPts val="0"/>
              </a:spcBef>
              <a:spcAft>
                <a:spcPts val="0"/>
              </a:spcAft>
              <a:buNone/>
            </a:pPr>
            <a:r>
              <a:rPr lang="ar-SA" sz="2000" b="1" i="0" u="none" strike="noStrike" cap="none" dirty="0">
                <a:solidFill>
                  <a:schemeClr val="lt1"/>
                </a:solidFill>
                <a:latin typeface="Calibri"/>
                <a:ea typeface="Calibri"/>
                <a:cs typeface="Calibri"/>
                <a:sym typeface="Calibri"/>
              </a:rPr>
              <a:t>أ. النموذج الخطي أو أحادي الاتجاه    (</a:t>
            </a:r>
            <a:r>
              <a:rPr lang="ar-SA" sz="2000" b="1" i="0" u="none" strike="noStrike" cap="none" dirty="0">
                <a:solidFill>
                  <a:schemeClr val="lt1"/>
                </a:solidFill>
                <a:latin typeface="Times New Roman"/>
                <a:ea typeface="Times New Roman"/>
                <a:cs typeface="Times New Roman"/>
                <a:sym typeface="Times New Roman"/>
              </a:rPr>
              <a:t>linear Model</a:t>
            </a:r>
            <a:r>
              <a:rPr lang="ar-SA" sz="2000" b="1" i="0" u="none" strike="noStrike" cap="none" dirty="0">
                <a:solidFill>
                  <a:schemeClr val="lt1"/>
                </a:solidFill>
                <a:latin typeface="Calibri"/>
                <a:ea typeface="Calibri"/>
                <a:cs typeface="Calibri"/>
                <a:sym typeface="Calibri"/>
              </a:rPr>
              <a:t>)</a:t>
            </a:r>
            <a:endParaRPr sz="2000" b="0" i="0" u="none" strike="noStrike" cap="none" dirty="0">
              <a:solidFill>
                <a:schemeClr val="lt1"/>
              </a:solidFill>
              <a:latin typeface="Calibri"/>
              <a:ea typeface="Calibri"/>
              <a:cs typeface="Calibri"/>
              <a:sym typeface="Calibri"/>
            </a:endParaRPr>
          </a:p>
          <a:p>
            <a:pPr marL="0" marR="0" lvl="0" indent="0" algn="just" rtl="1">
              <a:lnSpc>
                <a:spcPct val="107000"/>
              </a:lnSpc>
              <a:spcBef>
                <a:spcPts val="800"/>
              </a:spcBef>
              <a:spcAft>
                <a:spcPts val="0"/>
              </a:spcAft>
              <a:buNone/>
            </a:pPr>
            <a:r>
              <a:rPr lang="ar-SA" sz="2000" b="1" i="0" u="none" strike="noStrike" cap="none" dirty="0">
                <a:solidFill>
                  <a:schemeClr val="lt1"/>
                </a:solidFill>
                <a:latin typeface="Simplified Arabic"/>
                <a:ea typeface="Simplified Arabic"/>
                <a:cs typeface="Simplified Arabic"/>
                <a:sym typeface="Simplified Arabic"/>
              </a:rPr>
              <a:t>ب.</a:t>
            </a:r>
            <a:r>
              <a:rPr lang="ar-SA" sz="2000" b="0" i="0" u="none" strike="noStrike" cap="none" dirty="0">
                <a:solidFill>
                  <a:schemeClr val="lt1"/>
                </a:solidFill>
                <a:latin typeface="Calibri"/>
                <a:ea typeface="Calibri"/>
                <a:cs typeface="Calibri"/>
                <a:sym typeface="Calibri"/>
              </a:rPr>
              <a:t> </a:t>
            </a:r>
            <a:r>
              <a:rPr lang="ar-SA" sz="2000" b="1" i="0" u="none" strike="noStrike" cap="none" dirty="0">
                <a:solidFill>
                  <a:schemeClr val="lt1"/>
                </a:solidFill>
                <a:latin typeface="Calibri"/>
                <a:ea typeface="Calibri"/>
                <a:cs typeface="Calibri"/>
                <a:sym typeface="Calibri"/>
              </a:rPr>
              <a:t>النموذج التبادلي ( أو ثنائي الاتجاه) </a:t>
            </a:r>
            <a:r>
              <a:rPr lang="ar-SA" sz="2000" b="1" i="0" u="none" strike="noStrike" cap="none" dirty="0">
                <a:solidFill>
                  <a:schemeClr val="lt1"/>
                </a:solidFill>
                <a:latin typeface="Times New Roman"/>
                <a:ea typeface="Times New Roman"/>
                <a:cs typeface="Times New Roman"/>
                <a:sym typeface="Times New Roman"/>
              </a:rPr>
              <a:t>Interactive Dual Model</a:t>
            </a:r>
            <a:endParaRPr dirty="0"/>
          </a:p>
          <a:p>
            <a:pPr marL="0" marR="0" lvl="0" indent="0" algn="just" rtl="1">
              <a:lnSpc>
                <a:spcPct val="107000"/>
              </a:lnSpc>
              <a:spcBef>
                <a:spcPts val="800"/>
              </a:spcBef>
              <a:spcAft>
                <a:spcPts val="0"/>
              </a:spcAft>
              <a:buNone/>
            </a:pPr>
            <a:r>
              <a:rPr lang="ar-SA" sz="2000" b="1" i="0" u="none" strike="noStrike" cap="none" dirty="0">
                <a:solidFill>
                  <a:schemeClr val="lt1"/>
                </a:solidFill>
                <a:latin typeface="Simplified Arabic"/>
                <a:ea typeface="Simplified Arabic"/>
                <a:cs typeface="Simplified Arabic"/>
                <a:sym typeface="Simplified Arabic"/>
              </a:rPr>
              <a:t>ج.</a:t>
            </a:r>
            <a:r>
              <a:rPr lang="ar-SA" sz="2000" b="1" i="0" u="none" strike="noStrike" cap="none" dirty="0">
                <a:solidFill>
                  <a:schemeClr val="lt1"/>
                </a:solidFill>
                <a:latin typeface="Calibri"/>
                <a:ea typeface="Calibri"/>
                <a:cs typeface="Calibri"/>
                <a:sym typeface="Calibri"/>
              </a:rPr>
              <a:t> نموذج الاتصال التفاعلي (</a:t>
            </a:r>
            <a:r>
              <a:rPr lang="ar-SA" sz="2000" b="1" i="0" u="none" strike="noStrike" cap="none" dirty="0">
                <a:solidFill>
                  <a:schemeClr val="lt1"/>
                </a:solidFill>
                <a:latin typeface="Times New Roman"/>
                <a:ea typeface="Times New Roman"/>
                <a:cs typeface="Times New Roman"/>
                <a:sym typeface="Times New Roman"/>
              </a:rPr>
              <a:t>Interactive  Model</a:t>
            </a:r>
            <a:r>
              <a:rPr lang="ar-SA" sz="2000" b="1" i="0" u="none" strike="noStrike" cap="none" dirty="0">
                <a:solidFill>
                  <a:schemeClr val="lt1"/>
                </a:solidFill>
                <a:latin typeface="Calibri"/>
                <a:ea typeface="Calibri"/>
                <a:cs typeface="Calibri"/>
                <a:sym typeface="Calibri"/>
              </a:rPr>
              <a:t>) </a:t>
            </a:r>
            <a:endParaRPr sz="2000" b="1" i="0" u="none" strike="noStrike" cap="none" dirty="0">
              <a:solidFill>
                <a:schemeClr val="lt1"/>
              </a:solidFill>
              <a:latin typeface="Calibri"/>
              <a:ea typeface="Calibri"/>
              <a:cs typeface="Calibri"/>
              <a:sym typeface="Calibri"/>
            </a:endParaRPr>
          </a:p>
          <a:p>
            <a:pPr marL="342900" marR="0" lvl="0" indent="-342900" algn="just" rtl="1">
              <a:lnSpc>
                <a:spcPct val="107000"/>
              </a:lnSpc>
              <a:spcBef>
                <a:spcPts val="800"/>
              </a:spcBef>
              <a:spcAft>
                <a:spcPts val="0"/>
              </a:spcAft>
              <a:buClr>
                <a:schemeClr val="lt1"/>
              </a:buClr>
              <a:buSzPts val="2400"/>
              <a:buFont typeface="Wingdings" panose="05000000000000000000" pitchFamily="2" charset="2"/>
              <a:buChar char="Ø"/>
            </a:pPr>
            <a:r>
              <a:rPr lang="ar-SA" sz="2400" b="1" i="0" u="none" strike="noStrike" cap="none" dirty="0">
                <a:solidFill>
                  <a:schemeClr val="lt1"/>
                </a:solidFill>
                <a:latin typeface="Calibri"/>
                <a:ea typeface="Calibri"/>
                <a:cs typeface="Calibri"/>
                <a:sym typeface="Calibri"/>
              </a:rPr>
              <a:t>أهم النماذج الاتصالية. </a:t>
            </a:r>
            <a:endParaRPr dirty="0"/>
          </a:p>
          <a:p>
            <a:pPr marL="342900" marR="0" lvl="0" indent="-342900" algn="just" rtl="1">
              <a:lnSpc>
                <a:spcPct val="107000"/>
              </a:lnSpc>
              <a:spcBef>
                <a:spcPts val="800"/>
              </a:spcBef>
              <a:spcAft>
                <a:spcPts val="0"/>
              </a:spcAft>
              <a:buClr>
                <a:schemeClr val="lt1"/>
              </a:buClr>
              <a:buSzPts val="2000"/>
              <a:buFont typeface="Calibri"/>
              <a:buChar char="-"/>
            </a:pPr>
            <a:r>
              <a:rPr lang="ar-SA" sz="2000" b="1" i="0" u="none" strike="noStrike" cap="none" dirty="0">
                <a:solidFill>
                  <a:schemeClr val="lt1"/>
                </a:solidFill>
                <a:latin typeface="Calibri"/>
                <a:ea typeface="Calibri"/>
                <a:cs typeface="Calibri"/>
                <a:sym typeface="Calibri"/>
              </a:rPr>
              <a:t>نموذج شانون ويفر  M </a:t>
            </a:r>
            <a:r>
              <a:rPr lang="ar-SA" sz="2000" b="1" i="0" u="none" strike="noStrike" cap="none" dirty="0">
                <a:solidFill>
                  <a:schemeClr val="lt1"/>
                </a:solidFill>
                <a:latin typeface="Times New Roman"/>
                <a:ea typeface="Times New Roman"/>
                <a:cs typeface="Times New Roman"/>
                <a:sym typeface="Times New Roman"/>
              </a:rPr>
              <a:t>Shannon Weaver          </a:t>
            </a:r>
            <a:r>
              <a:rPr lang="ar-SA" sz="2000" b="1" i="0" u="none" strike="noStrike" cap="none" dirty="0">
                <a:solidFill>
                  <a:schemeClr val="lt1"/>
                </a:solidFill>
                <a:latin typeface="Calibri"/>
                <a:ea typeface="Calibri"/>
                <a:cs typeface="Calibri"/>
                <a:sym typeface="Calibri"/>
              </a:rPr>
              <a:t>- نموذج لا زويل </a:t>
            </a:r>
            <a:r>
              <a:rPr lang="ar-SA" sz="2000" b="1" i="0" u="none" strike="noStrike" cap="none" dirty="0">
                <a:solidFill>
                  <a:schemeClr val="lt1"/>
                </a:solidFill>
                <a:latin typeface="Times New Roman"/>
                <a:ea typeface="Times New Roman"/>
                <a:cs typeface="Times New Roman"/>
                <a:sym typeface="Times New Roman"/>
              </a:rPr>
              <a:t>M</a:t>
            </a:r>
            <a:r>
              <a:rPr lang="ar-SA" sz="2000" b="1" i="0" u="none" strike="noStrike" cap="none" dirty="0">
                <a:solidFill>
                  <a:schemeClr val="lt1"/>
                </a:solidFill>
                <a:latin typeface="Calibri"/>
                <a:ea typeface="Calibri"/>
                <a:cs typeface="Calibri"/>
                <a:sym typeface="Calibri"/>
              </a:rPr>
              <a:t> </a:t>
            </a:r>
            <a:r>
              <a:rPr lang="ar-SA" sz="2000" b="1" i="0" u="none" strike="noStrike" cap="none" dirty="0">
                <a:solidFill>
                  <a:schemeClr val="lt1"/>
                </a:solidFill>
                <a:latin typeface="Times New Roman"/>
                <a:ea typeface="Times New Roman"/>
                <a:cs typeface="Times New Roman"/>
                <a:sym typeface="Times New Roman"/>
              </a:rPr>
              <a:t>Lazwell</a:t>
            </a:r>
            <a:r>
              <a:rPr lang="ar-SA" sz="2000" b="1" i="0" u="none" strike="noStrike" cap="none" dirty="0">
                <a:solidFill>
                  <a:schemeClr val="lt1"/>
                </a:solidFill>
                <a:latin typeface="Calibri"/>
                <a:ea typeface="Calibri"/>
                <a:cs typeface="Calibri"/>
                <a:sym typeface="Calibri"/>
              </a:rPr>
              <a:t> </a:t>
            </a:r>
            <a:endParaRPr dirty="0"/>
          </a:p>
          <a:p>
            <a:pPr marL="342900" marR="0" lvl="0" indent="-342900" algn="just" rtl="1">
              <a:lnSpc>
                <a:spcPct val="107000"/>
              </a:lnSpc>
              <a:spcBef>
                <a:spcPts val="800"/>
              </a:spcBef>
              <a:spcAft>
                <a:spcPts val="0"/>
              </a:spcAft>
              <a:buClr>
                <a:schemeClr val="lt1"/>
              </a:buClr>
              <a:buSzPts val="2000"/>
              <a:buFont typeface="Calibri"/>
              <a:buChar char="-"/>
            </a:pPr>
            <a:r>
              <a:rPr lang="ar-SA" sz="2000" b="1" i="0" u="none" strike="noStrike" cap="none" dirty="0">
                <a:solidFill>
                  <a:schemeClr val="lt1"/>
                </a:solidFill>
                <a:latin typeface="Calibri"/>
                <a:ea typeface="Calibri"/>
                <a:cs typeface="Calibri"/>
                <a:sym typeface="Calibri"/>
              </a:rPr>
              <a:t>نموذج شرام     </a:t>
            </a:r>
            <a:r>
              <a:rPr lang="ar-SA" sz="2000" b="1" i="0" u="none" strike="noStrike" cap="none" dirty="0">
                <a:solidFill>
                  <a:schemeClr val="lt1"/>
                </a:solidFill>
                <a:latin typeface="Times New Roman"/>
                <a:ea typeface="Times New Roman"/>
                <a:cs typeface="Times New Roman"/>
                <a:sym typeface="Times New Roman"/>
              </a:rPr>
              <a:t>M</a:t>
            </a:r>
            <a:r>
              <a:rPr lang="ar-SA" sz="2000" b="1" i="0" u="none" strike="noStrike" cap="none" dirty="0">
                <a:solidFill>
                  <a:schemeClr val="lt1"/>
                </a:solidFill>
                <a:latin typeface="Calibri"/>
                <a:ea typeface="Calibri"/>
                <a:cs typeface="Calibri"/>
                <a:sym typeface="Calibri"/>
              </a:rPr>
              <a:t> </a:t>
            </a:r>
            <a:r>
              <a:rPr lang="ar-SA" sz="2000" b="1" i="0" u="none" strike="noStrike" cap="none" dirty="0">
                <a:solidFill>
                  <a:schemeClr val="lt1"/>
                </a:solidFill>
                <a:latin typeface="Times New Roman"/>
                <a:ea typeface="Times New Roman"/>
                <a:cs typeface="Times New Roman"/>
                <a:sym typeface="Times New Roman"/>
              </a:rPr>
              <a:t>Schramm</a:t>
            </a:r>
            <a:r>
              <a:rPr lang="ar-SA" sz="2000" b="1" i="0" u="none" strike="noStrike" cap="none" dirty="0">
                <a:solidFill>
                  <a:schemeClr val="lt1"/>
                </a:solidFill>
                <a:latin typeface="Calibri"/>
                <a:ea typeface="Calibri"/>
                <a:cs typeface="Calibri"/>
                <a:sym typeface="Calibri"/>
              </a:rPr>
              <a:t>                   - نموذج دوفلير </a:t>
            </a:r>
            <a:r>
              <a:rPr lang="ar-SA" sz="2000" b="1" i="0" u="none" strike="noStrike" cap="none" dirty="0">
                <a:solidFill>
                  <a:schemeClr val="lt1"/>
                </a:solidFill>
                <a:latin typeface="Times New Roman"/>
                <a:ea typeface="Times New Roman"/>
                <a:cs typeface="Times New Roman"/>
                <a:sym typeface="Times New Roman"/>
              </a:rPr>
              <a:t>Defleur</a:t>
            </a:r>
            <a:r>
              <a:rPr lang="ar-SA" sz="2000" b="1" i="0" u="none" strike="noStrike" cap="none" dirty="0">
                <a:solidFill>
                  <a:schemeClr val="lt1"/>
                </a:solidFill>
                <a:latin typeface="Calibri"/>
                <a:ea typeface="Calibri"/>
                <a:cs typeface="Calibri"/>
                <a:sym typeface="Calibri"/>
              </a:rPr>
              <a:t>  </a:t>
            </a:r>
            <a:r>
              <a:rPr lang="ar-SA" sz="2000" b="1" i="0" u="none" strike="noStrike" cap="none" dirty="0">
                <a:solidFill>
                  <a:schemeClr val="lt1"/>
                </a:solidFill>
                <a:latin typeface="Times New Roman"/>
                <a:ea typeface="Times New Roman"/>
                <a:cs typeface="Times New Roman"/>
                <a:sym typeface="Times New Roman"/>
              </a:rPr>
              <a:t>M</a:t>
            </a:r>
            <a:endParaRPr sz="2000" b="1" i="0" u="none" strike="noStrike" cap="none" dirty="0">
              <a:solidFill>
                <a:schemeClr val="lt1"/>
              </a:solidFill>
              <a:latin typeface="Times New Roman"/>
              <a:ea typeface="Times New Roman"/>
              <a:cs typeface="Times New Roman"/>
              <a:sym typeface="Times New Roman"/>
            </a:endParaRPr>
          </a:p>
          <a:p>
            <a:pPr marL="0" marR="0" lvl="0" indent="0" algn="just" rtl="1">
              <a:lnSpc>
                <a:spcPct val="107000"/>
              </a:lnSpc>
              <a:spcBef>
                <a:spcPts val="800"/>
              </a:spcBef>
              <a:spcAft>
                <a:spcPts val="0"/>
              </a:spcAft>
              <a:buNone/>
            </a:pPr>
            <a:r>
              <a:rPr lang="ar-SA" sz="2000" b="1" i="0" u="none" strike="noStrike" cap="none" dirty="0">
                <a:solidFill>
                  <a:schemeClr val="lt1"/>
                </a:solidFill>
                <a:latin typeface="Calibri"/>
                <a:ea typeface="Calibri"/>
                <a:cs typeface="Calibri"/>
                <a:sym typeface="Calibri"/>
              </a:rPr>
              <a:t>- </a:t>
            </a:r>
            <a:r>
              <a:rPr lang="ar-SA" sz="2000" b="1" i="0" u="none" strike="noStrike" cap="none" dirty="0">
                <a:solidFill>
                  <a:srgbClr val="FFFFFF"/>
                </a:solidFill>
                <a:latin typeface="Calibri"/>
                <a:ea typeface="Calibri"/>
                <a:cs typeface="Calibri"/>
                <a:sym typeface="Calibri"/>
              </a:rPr>
              <a:t>نموذج وستلي وماكلين </a:t>
            </a:r>
            <a:r>
              <a:rPr lang="ar-SA" sz="2000" b="1" i="0" u="none" strike="noStrike" cap="none" dirty="0">
                <a:solidFill>
                  <a:srgbClr val="FFFFFF"/>
                </a:solidFill>
                <a:latin typeface="Times New Roman"/>
                <a:ea typeface="Times New Roman"/>
                <a:cs typeface="Times New Roman"/>
                <a:sym typeface="Times New Roman"/>
              </a:rPr>
              <a:t>Westley &amp; Mclean M      - نموذج رايت Right</a:t>
            </a:r>
            <a:endParaRPr sz="2000" b="1" i="0" u="none" strike="noStrike" cap="none" dirty="0">
              <a:solidFill>
                <a:schemeClr val="lt1"/>
              </a:solidFill>
              <a:latin typeface="Calibri"/>
              <a:ea typeface="Calibri"/>
              <a:cs typeface="Calibri"/>
              <a:sym typeface="Calibri"/>
            </a:endParaRPr>
          </a:p>
          <a:p>
            <a:pPr marL="342900" marR="0" lvl="0" indent="-342900" algn="just" rtl="1">
              <a:lnSpc>
                <a:spcPct val="107000"/>
              </a:lnSpc>
              <a:spcBef>
                <a:spcPts val="800"/>
              </a:spcBef>
              <a:spcAft>
                <a:spcPts val="0"/>
              </a:spcAft>
              <a:buClr>
                <a:schemeClr val="lt1"/>
              </a:buClr>
              <a:buSzPts val="2000"/>
              <a:buFont typeface="Calibri"/>
              <a:buChar char="-"/>
            </a:pPr>
            <a:r>
              <a:rPr lang="ar-SA" sz="2000" b="1" i="0" u="none" strike="noStrike" cap="none" dirty="0">
                <a:solidFill>
                  <a:schemeClr val="lt1"/>
                </a:solidFill>
                <a:latin typeface="Calibri"/>
                <a:ea typeface="Calibri"/>
                <a:cs typeface="Calibri"/>
                <a:sym typeface="Calibri"/>
              </a:rPr>
              <a:t> الخلاصة.                                 </a:t>
            </a:r>
            <a:r>
              <a:rPr lang="ar-SA" sz="2000" b="1" i="0" u="none" strike="noStrike" cap="none" dirty="0">
                <a:solidFill>
                  <a:schemeClr val="lt1"/>
                </a:solidFill>
                <a:latin typeface="Times New Roman"/>
                <a:ea typeface="Times New Roman"/>
                <a:cs typeface="Times New Roman"/>
                <a:sym typeface="Times New Roman"/>
              </a:rPr>
              <a:t>Summary</a:t>
            </a:r>
            <a:endParaRPr sz="2000" b="1" i="0" u="none" strike="noStrike" cap="none" dirty="0">
              <a:solidFill>
                <a:schemeClr val="lt1"/>
              </a:solidFill>
              <a:latin typeface="Times New Roman"/>
              <a:ea typeface="Times New Roman"/>
              <a:cs typeface="Times New Roman"/>
              <a:sym typeface="Times New Roman"/>
            </a:endParaRPr>
          </a:p>
          <a:p>
            <a:pPr marL="342900" marR="0" lvl="0" indent="-342900" algn="just" rtl="1">
              <a:lnSpc>
                <a:spcPct val="107000"/>
              </a:lnSpc>
              <a:spcBef>
                <a:spcPts val="800"/>
              </a:spcBef>
              <a:spcAft>
                <a:spcPts val="0"/>
              </a:spcAft>
              <a:buClr>
                <a:schemeClr val="lt1"/>
              </a:buClr>
              <a:buSzPts val="2000"/>
              <a:buFont typeface="Calibri"/>
              <a:buChar char="-"/>
            </a:pPr>
            <a:r>
              <a:rPr lang="ar-SA" sz="2000" b="1" i="0" u="none" strike="noStrike" cap="none" dirty="0">
                <a:solidFill>
                  <a:schemeClr val="lt1"/>
                </a:solidFill>
                <a:latin typeface="Calibri"/>
                <a:ea typeface="Calibri"/>
                <a:cs typeface="Calibri"/>
                <a:sym typeface="Calibri"/>
              </a:rPr>
              <a:t>المصادر .                               </a:t>
            </a:r>
            <a:r>
              <a:rPr lang="ar-SA" sz="2000" b="1" i="0" u="none" strike="noStrike" cap="none" dirty="0">
                <a:solidFill>
                  <a:schemeClr val="lt1"/>
                </a:solidFill>
                <a:latin typeface="Times New Roman"/>
                <a:ea typeface="Times New Roman"/>
                <a:cs typeface="Times New Roman"/>
                <a:sym typeface="Times New Roman"/>
              </a:rPr>
              <a:t>References</a:t>
            </a:r>
            <a:endParaRPr sz="2000" b="1" i="0" u="none" strike="noStrike" cap="none" dirty="0">
              <a:solidFill>
                <a:schemeClr val="lt1"/>
              </a:solidFill>
              <a:latin typeface="Times New Roman"/>
              <a:ea typeface="Times New Roman"/>
              <a:cs typeface="Times New Roman"/>
              <a:sym typeface="Times New Roman"/>
            </a:endParaRPr>
          </a:p>
        </p:txBody>
      </p:sp>
      <p:sp>
        <p:nvSpPr>
          <p:cNvPr id="156" name="Google Shape;156;p4"/>
          <p:cNvSpPr/>
          <p:nvPr/>
        </p:nvSpPr>
        <p:spPr>
          <a:xfrm>
            <a:off x="9296467" y="48941"/>
            <a:ext cx="1961536" cy="1017012"/>
          </a:xfrm>
          <a:prstGeom prst="wave">
            <a:avLst>
              <a:gd name="adj1" fmla="val 12500"/>
              <a:gd name="adj2" fmla="val 0"/>
            </a:avLst>
          </a:prstGeom>
          <a:solidFill>
            <a:srgbClr val="FFC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400" b="1" i="0" u="none" strike="noStrike" cap="none">
                <a:solidFill>
                  <a:srgbClr val="852F4A"/>
                </a:solidFill>
                <a:latin typeface="Simplified Arabic"/>
                <a:ea typeface="Simplified Arabic"/>
                <a:cs typeface="Simplified Arabic"/>
                <a:sym typeface="Simplified Arabic"/>
              </a:rPr>
              <a:t>المحاور الرئيسية </a:t>
            </a:r>
            <a:endParaRPr sz="2400" b="1" i="0" u="none" strike="noStrike" cap="none">
              <a:solidFill>
                <a:srgbClr val="852F4A"/>
              </a:solidFill>
              <a:latin typeface="Simplified Arabic"/>
              <a:ea typeface="Simplified Arabic"/>
              <a:cs typeface="Simplified Arabic"/>
              <a:sym typeface="Simplified Arab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500"/>
                                        <p:tgtEl>
                                          <p:spTgt spid="147"/>
                                        </p:tgtEl>
                                      </p:cBhvr>
                                    </p:animEffect>
                                  </p:childTnLst>
                                </p:cTn>
                              </p:par>
                              <p:par>
                                <p:cTn id="8" presetID="10" presetClass="entr" presetSubtype="0" fill="hold" nodeType="withEffect">
                                  <p:stCondLst>
                                    <p:cond delay="250"/>
                                  </p:stCondLst>
                                  <p:childTnLst>
                                    <p:set>
                                      <p:cBhvr>
                                        <p:cTn id="9" dur="1" fill="hold">
                                          <p:stCondLst>
                                            <p:cond delay="0"/>
                                          </p:stCondLst>
                                        </p:cTn>
                                        <p:tgtEl>
                                          <p:spTgt spid="146"/>
                                        </p:tgtEl>
                                        <p:attrNameLst>
                                          <p:attrName>style.visibility</p:attrName>
                                        </p:attrNameLst>
                                      </p:cBhvr>
                                      <p:to>
                                        <p:strVal val="visible"/>
                                      </p:to>
                                    </p:set>
                                    <p:animEffect transition="in" filter="fade">
                                      <p:cBhvr>
                                        <p:cTn id="10"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63" name="Google Shape;163;p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4" name="Google Shape;164;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65" name="Google Shape;165;p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6" name="Google Shape;166;p5"/>
          <p:cNvSpPr txBox="1"/>
          <p:nvPr/>
        </p:nvSpPr>
        <p:spPr>
          <a:xfrm>
            <a:off x="4037518" y="779310"/>
            <a:ext cx="5895767" cy="58477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3200" b="1" i="0" u="none" strike="noStrike" cap="none" dirty="0">
                <a:solidFill>
                  <a:srgbClr val="852F4A"/>
                </a:solidFill>
                <a:latin typeface="Tajawal Medium"/>
                <a:ea typeface="Tajawal Medium"/>
                <a:cs typeface="Tajawal Medium"/>
                <a:sym typeface="Tajawal Medium"/>
              </a:rPr>
              <a:t> </a:t>
            </a:r>
            <a:r>
              <a:rPr lang="ar-SA" sz="2800" b="1" i="0" u="none" strike="noStrike" cap="none" dirty="0">
                <a:solidFill>
                  <a:srgbClr val="852F4A"/>
                </a:solidFill>
                <a:latin typeface="Simplified Arabic"/>
                <a:ea typeface="Simplified Arabic"/>
                <a:cs typeface="Simplified Arabic"/>
                <a:sym typeface="Simplified Arabic"/>
              </a:rPr>
              <a:t>أولاً:</a:t>
            </a:r>
            <a:r>
              <a:rPr lang="ar-EG" sz="2800" b="1" i="0" u="none" strike="noStrike" cap="none" dirty="0">
                <a:solidFill>
                  <a:srgbClr val="852F4A"/>
                </a:solidFill>
                <a:latin typeface="Simplified Arabic"/>
                <a:ea typeface="Simplified Arabic"/>
                <a:cs typeface="Simplified Arabic"/>
                <a:sym typeface="Simplified Arabic"/>
              </a:rPr>
              <a:t> </a:t>
            </a:r>
            <a:r>
              <a:rPr lang="ar-SA" sz="2800" b="1" i="0" u="none" strike="noStrike" cap="none" dirty="0">
                <a:solidFill>
                  <a:srgbClr val="852F4A"/>
                </a:solidFill>
                <a:latin typeface="Simplified Arabic"/>
                <a:ea typeface="Simplified Arabic"/>
                <a:cs typeface="Simplified Arabic"/>
                <a:sym typeface="Simplified Arabic"/>
              </a:rPr>
              <a:t>مفهوم النموذج </a:t>
            </a:r>
            <a:r>
              <a:rPr lang="ar-SA" sz="2400" b="1" i="0" u="none" strike="noStrike" cap="none" dirty="0">
                <a:solidFill>
                  <a:srgbClr val="852F4A"/>
                </a:solidFill>
                <a:latin typeface="Adobe Caslon Pro Bold" panose="0205070206050A020403" pitchFamily="18" charset="0"/>
                <a:ea typeface="Rockwell"/>
                <a:cs typeface="+mj-cs"/>
                <a:sym typeface="Rockwell"/>
              </a:rPr>
              <a:t>Model Concept </a:t>
            </a:r>
            <a:endParaRPr sz="2400" b="1" i="0" u="none" strike="noStrike" cap="none" dirty="0">
              <a:solidFill>
                <a:srgbClr val="852F4A"/>
              </a:solidFill>
              <a:latin typeface="Adobe Caslon Pro Bold" panose="0205070206050A020403" pitchFamily="18" charset="0"/>
              <a:ea typeface="Rockwell"/>
              <a:cs typeface="+mj-cs"/>
              <a:sym typeface="Rockwell"/>
            </a:endParaRPr>
          </a:p>
        </p:txBody>
      </p:sp>
      <p:pic>
        <p:nvPicPr>
          <p:cNvPr id="167" name="Google Shape;167;p5"/>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8" name="Google Shape;168;p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169" name="Google Shape;169;p5"/>
          <p:cNvSpPr/>
          <p:nvPr/>
        </p:nvSpPr>
        <p:spPr>
          <a:xfrm>
            <a:off x="113111" y="80963"/>
            <a:ext cx="1190600" cy="870876"/>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70" name="Google Shape;170;p5"/>
          <p:cNvSpPr txBox="1"/>
          <p:nvPr/>
        </p:nvSpPr>
        <p:spPr>
          <a:xfrm>
            <a:off x="113111" y="193235"/>
            <a:ext cx="109100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a:solidFill>
                  <a:schemeClr val="lt1"/>
                </a:solidFill>
                <a:latin typeface="Simplified Arabic"/>
                <a:ea typeface="Simplified Arabic"/>
                <a:cs typeface="Simplified Arabic"/>
                <a:sym typeface="Simplified Arabic"/>
              </a:rPr>
              <a:t>المحاضرة الثانية</a:t>
            </a:r>
            <a:endParaRPr sz="2000" b="1">
              <a:solidFill>
                <a:schemeClr val="lt1"/>
              </a:solidFill>
              <a:latin typeface="Simplified Arabic"/>
              <a:ea typeface="Simplified Arabic"/>
              <a:cs typeface="Simplified Arabic"/>
              <a:sym typeface="Simplified Arabic"/>
            </a:endParaRPr>
          </a:p>
        </p:txBody>
      </p:sp>
      <p:pic>
        <p:nvPicPr>
          <p:cNvPr id="171" name="Google Shape;171;p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72" name="Google Shape;172;p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73" name="Google Shape;173;p5"/>
          <p:cNvSpPr/>
          <p:nvPr/>
        </p:nvSpPr>
        <p:spPr>
          <a:xfrm flipH="1">
            <a:off x="1578076" y="1455038"/>
            <a:ext cx="10224717" cy="4683921"/>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dirty="0">
                <a:solidFill>
                  <a:schemeClr val="lt1"/>
                </a:solidFill>
                <a:latin typeface="Calibri"/>
                <a:ea typeface="Calibri"/>
                <a:cs typeface="+mj-cs"/>
                <a:sym typeface="Calibri"/>
              </a:rPr>
              <a:t>النموذج في الاشتقاق اللغوي يعنى المثال والتصور والاقتداء والتوليف وتجميع الأجزاء. وفى الإنجليزية Model يشير إلى معنى البناء أو الشكل أو التشبيه الذى يوضح العناصر.</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ومفهوم النموذج من الناحية العلمية : عبارة عن توصيف مبسط لعملية الاتصال، يُعرض على هيئة رسم أو شكل يبين عناصر الاتصال، وتسلسلها والعلاقة بينها. والنماذج ذات فائدة كبرى لأنها تصور الموضوع المطروح بطريقة مرتبة توضح أبعاده بشكل مبسط.</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فهي أدوات تصورية افتراضية للمتغيرات الهامة والعلاقات بينها.</a:t>
            </a:r>
            <a:r>
              <a:rPr lang="ar-SA" sz="2400" dirty="0">
                <a:solidFill>
                  <a:schemeClr val="lt1"/>
                </a:solidFill>
                <a:latin typeface="Arial"/>
                <a:ea typeface="Arial"/>
                <a:cs typeface="+mj-cs"/>
                <a:sym typeface="Arial"/>
              </a:rPr>
              <a:t> كما أنها </a:t>
            </a:r>
            <a:r>
              <a:rPr lang="ar-SA" sz="2400" dirty="0">
                <a:solidFill>
                  <a:schemeClr val="lt1"/>
                </a:solidFill>
                <a:latin typeface="Calibri"/>
                <a:ea typeface="Calibri"/>
                <a:cs typeface="+mj-cs"/>
                <a:sym typeface="Calibri"/>
              </a:rPr>
              <a:t>أدوات مادية ملموسة لمساعدتنا على فهم أي نظام أو حدث معقد. والنموذج هنا لا يقدم صورة مطابقة تماماً للأصل ولكنه يقدم نموذجاً تصورياً تصغر به الأشياء وتتمثل العلاقات في رسومات ورموز.</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u="sng" dirty="0">
                <a:solidFill>
                  <a:schemeClr val="lt1"/>
                </a:solidFill>
                <a:latin typeface="Calibri"/>
                <a:ea typeface="Calibri"/>
                <a:cs typeface="+mj-cs"/>
                <a:sym typeface="Calibri"/>
              </a:rPr>
              <a:t>هو إذن بناء شكلي أو صوري أو رياضي يعيد تقديم العناصر البنائية لأى حدث ويحاول تفسير علاقاته وفهم وظائف هذه الأحداث</a:t>
            </a:r>
            <a:endParaRPr sz="2400" dirty="0">
              <a:solidFill>
                <a:schemeClr val="lt1"/>
              </a:solidFill>
              <a:latin typeface="Calibri"/>
              <a:ea typeface="Calibri"/>
              <a:cs typeface="+mj-cs"/>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9" name="Google Shape;179;p6"/>
          <p:cNvSpPr/>
          <p:nvPr/>
        </p:nvSpPr>
        <p:spPr>
          <a:xfrm>
            <a:off x="1238865" y="777890"/>
            <a:ext cx="10316071" cy="553348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spcBef>
                <a:spcPts val="0"/>
              </a:spcBef>
              <a:spcAft>
                <a:spcPts val="0"/>
              </a:spcAft>
              <a:buNone/>
            </a:pPr>
            <a:r>
              <a:rPr lang="ar-SA" sz="2400" dirty="0">
                <a:solidFill>
                  <a:srgbClr val="852F4A"/>
                </a:solidFill>
                <a:latin typeface="Calibri"/>
                <a:ea typeface="Calibri"/>
                <a:cs typeface="+mj-cs"/>
                <a:sym typeface="Calibri"/>
              </a:rPr>
              <a:t>مثال: للتوضيح، عندما يضع أحد مصممي الأزياء نموذجاً Model لقميص جديد، فسوف يقدم هذا النموذج في شكل رسومات أو يشرح لفظياً هذا النموذج، </a:t>
            </a:r>
            <a:r>
              <a:rPr lang="ar-EG" sz="2400" dirty="0">
                <a:solidFill>
                  <a:srgbClr val="852F4A"/>
                </a:solidFill>
                <a:latin typeface="Calibri"/>
                <a:ea typeface="Calibri"/>
                <a:cs typeface="+mj-cs"/>
                <a:sym typeface="Calibri"/>
              </a:rPr>
              <a:t>و</a:t>
            </a:r>
            <a:r>
              <a:rPr lang="ar-SA" sz="2400" dirty="0">
                <a:solidFill>
                  <a:srgbClr val="852F4A"/>
                </a:solidFill>
                <a:latin typeface="Calibri"/>
                <a:ea typeface="Calibri"/>
                <a:cs typeface="+mj-cs"/>
                <a:sym typeface="Calibri"/>
              </a:rPr>
              <a:t>سوف يشمل النموذج العناصر الرئيسية فيه مثل الصدر والأكمام، </a:t>
            </a:r>
            <a:r>
              <a:rPr lang="ar-EG" sz="2400" dirty="0">
                <a:solidFill>
                  <a:srgbClr val="852F4A"/>
                </a:solidFill>
                <a:latin typeface="Calibri"/>
                <a:ea typeface="Calibri"/>
                <a:cs typeface="+mj-cs"/>
                <a:sym typeface="Calibri"/>
              </a:rPr>
              <a:t>الأزرار</a:t>
            </a:r>
            <a:r>
              <a:rPr lang="ar-SA" sz="2400" dirty="0">
                <a:solidFill>
                  <a:srgbClr val="852F4A"/>
                </a:solidFill>
                <a:latin typeface="Calibri"/>
                <a:ea typeface="Calibri"/>
                <a:cs typeface="+mj-cs"/>
                <a:sym typeface="Calibri"/>
              </a:rPr>
              <a:t> والألوان.. ثم التناسق وطبيعة العلاقة بين هذه العناصر ثم استخداماته أو نوعية المستخدمين، هذه الجوانب هي تقريباً التي يقدمها النموذج في الإعلام عامة أو العلوم الاجتماعية بشكل أكثر عمومية، عندما يقول علماء الإعلام مثلاً أنَّ الاتصال يحتاج إلى مرسل ومستقبل ورسالة، يمكن عندئذ بناء نموذج يوضح وكما نرى بالشكل المرفق عناصر النموذج الثلاثة، وهي العلاقة بين هذه العناصر، والوظيفة التي يقوم بها كل عنصر والعناصر كلها، ثم تقديمها في شكل عبارات لفظية أو رسومات.</a:t>
            </a:r>
            <a:endParaRPr sz="2400" dirty="0">
              <a:solidFill>
                <a:srgbClr val="852F4A"/>
              </a:solidFill>
              <a:latin typeface="Calibri"/>
              <a:ea typeface="Calibri"/>
              <a:cs typeface="+mj-cs"/>
              <a:sym typeface="Calibri"/>
            </a:endParaRPr>
          </a:p>
          <a:p>
            <a:pPr marL="0" marR="0" lvl="0" indent="0" algn="justLow" rtl="1">
              <a:spcBef>
                <a:spcPts val="800"/>
              </a:spcBef>
              <a:spcAft>
                <a:spcPts val="0"/>
              </a:spcAft>
              <a:buNone/>
            </a:pPr>
            <a:r>
              <a:rPr lang="ar-SA" sz="2400" dirty="0">
                <a:solidFill>
                  <a:srgbClr val="852F4A"/>
                </a:solidFill>
                <a:latin typeface="Calibri"/>
                <a:ea typeface="Calibri"/>
                <a:cs typeface="+mj-cs"/>
                <a:sym typeface="Calibri"/>
              </a:rPr>
              <a:t>وعملية وضع هذه العلاقات في نماذج من أهم عطاءات علماء الاتصال منذ عشرات السنين في محاولة عملية جادة للتعبير عن عملية الاتصال في شكل صورة أو رسمة تبين عدد الأجزاء المكونة للظاهرة الاتصالية،  وتفسر الأسلوب الذى تعمل هذه المكونات بمقتضاه، خاصة وأنَّه قد ثبت أن الناس يفهمون الأشياء عن طريق نماذج وتصورات فكرية جاهزة، فعندما تقول: أنا أفهم هذا الشخص فأنت تفهمه طبقاً لتصورك النموذجي الجاهز.</a:t>
            </a:r>
            <a:endParaRPr sz="2400" dirty="0">
              <a:solidFill>
                <a:srgbClr val="852F4A"/>
              </a:solidFill>
              <a:latin typeface="Calibri"/>
              <a:ea typeface="Calibri"/>
              <a:cs typeface="+mj-cs"/>
              <a:sym typeface="Calibri"/>
            </a:endParaRPr>
          </a:p>
        </p:txBody>
      </p:sp>
      <p:sp>
        <p:nvSpPr>
          <p:cNvPr id="180" name="Google Shape;180;p6"/>
          <p:cNvSpPr/>
          <p:nvPr/>
        </p:nvSpPr>
        <p:spPr>
          <a:xfrm>
            <a:off x="271165" y="146971"/>
            <a:ext cx="1483893" cy="984862"/>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1" name="Google Shape;181;p6"/>
          <p:cNvSpPr txBox="1"/>
          <p:nvPr/>
        </p:nvSpPr>
        <p:spPr>
          <a:xfrm>
            <a:off x="323856" y="337469"/>
            <a:ext cx="1299076"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chemeClr val="lt1"/>
                </a:solidFill>
                <a:latin typeface="Tajawal Medium"/>
                <a:ea typeface="Tajawal Medium"/>
                <a:cs typeface="+mj-cs"/>
                <a:sym typeface="Tajawal Medium"/>
              </a:rPr>
              <a:t>المحاضرة الثانية </a:t>
            </a:r>
            <a:endParaRPr sz="2000" b="1" dirty="0">
              <a:solidFill>
                <a:schemeClr val="lt1"/>
              </a:solidFill>
              <a:latin typeface="Tajawal Medium"/>
              <a:ea typeface="Tajawal Medium"/>
              <a:cs typeface="+mj-cs"/>
              <a:sym typeface="Tajawal Medium"/>
            </a:endParaRPr>
          </a:p>
        </p:txBody>
      </p:sp>
      <p:pic>
        <p:nvPicPr>
          <p:cNvPr id="182" name="Google Shape;182;p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83" name="Google Shape;183;p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84" name="Google Shape;184;p6"/>
          <p:cNvPicPr preferRelativeResize="0"/>
          <p:nvPr/>
        </p:nvPicPr>
        <p:blipFill rotWithShape="1">
          <a:blip r:embed="rId5">
            <a:alphaModFix/>
          </a:blip>
          <a:srcRect/>
          <a:stretch/>
        </p:blipFill>
        <p:spPr>
          <a:xfrm>
            <a:off x="9923145" y="-206972"/>
            <a:ext cx="2161323" cy="984862"/>
          </a:xfrm>
          <a:prstGeom prst="rect">
            <a:avLst/>
          </a:prstGeom>
          <a:noFill/>
          <a:ln>
            <a:noFill/>
          </a:ln>
        </p:spPr>
      </p:pic>
      <p:pic>
        <p:nvPicPr>
          <p:cNvPr id="185" name="Google Shape;185;p6" descr="C:\Users\NoteBook\Desktop\Untitled.png"/>
          <p:cNvPicPr preferRelativeResize="0"/>
          <p:nvPr/>
        </p:nvPicPr>
        <p:blipFill rotWithShape="1">
          <a:blip r:embed="rId6">
            <a:alphaModFix/>
          </a:blip>
          <a:srcRect/>
          <a:stretch/>
        </p:blipFill>
        <p:spPr>
          <a:xfrm>
            <a:off x="2978720" y="5710207"/>
            <a:ext cx="4631448" cy="76327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p:nvPr/>
        </p:nvSpPr>
        <p:spPr>
          <a:xfrm>
            <a:off x="875006" y="11415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91" name="Google Shape;191;p7"/>
          <p:cNvSpPr/>
          <p:nvPr/>
        </p:nvSpPr>
        <p:spPr>
          <a:xfrm>
            <a:off x="1002891" y="1077938"/>
            <a:ext cx="10761492" cy="523344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rgbClr val="852F4A"/>
                </a:solidFill>
                <a:latin typeface="Calibri"/>
                <a:ea typeface="Calibri"/>
                <a:cs typeface="+mj-cs"/>
                <a:sym typeface="Calibri"/>
              </a:rPr>
              <a:t>يمكن حصر وظائف أغلب النماذج الاتصالية في خمس وظائف وهي</a:t>
            </a:r>
            <a:r>
              <a:rPr lang="ar-SA" sz="2400" dirty="0">
                <a:solidFill>
                  <a:srgbClr val="852F4A"/>
                </a:solidFill>
                <a:latin typeface="Calibri"/>
                <a:ea typeface="Calibri"/>
                <a:cs typeface="+mj-cs"/>
                <a:sym typeface="Calibri"/>
              </a:rPr>
              <a:t>:</a:t>
            </a:r>
            <a:endParaRPr dirty="0">
              <a:cs typeface="+mj-cs"/>
            </a:endParaRPr>
          </a:p>
          <a:p>
            <a:pPr marR="0" lvl="0" algn="justLow" rtl="1">
              <a:lnSpc>
                <a:spcPct val="107000"/>
              </a:lnSpc>
              <a:spcBef>
                <a:spcPts val="800"/>
              </a:spcBef>
              <a:spcAft>
                <a:spcPts val="0"/>
              </a:spcAft>
              <a:buClr>
                <a:srgbClr val="852F4A"/>
              </a:buClr>
              <a:buSzPts val="2400"/>
            </a:pPr>
            <a:r>
              <a:rPr lang="ar-EG" sz="2400" dirty="0">
                <a:solidFill>
                  <a:srgbClr val="852F4A"/>
                </a:solidFill>
                <a:latin typeface="Calibri"/>
                <a:ea typeface="Calibri"/>
                <a:cs typeface="+mj-cs"/>
                <a:sym typeface="Calibri"/>
              </a:rPr>
              <a:t>1. </a:t>
            </a:r>
            <a:r>
              <a:rPr lang="ar-SA" sz="2400" dirty="0">
                <a:solidFill>
                  <a:srgbClr val="852F4A"/>
                </a:solidFill>
                <a:latin typeface="Calibri"/>
                <a:ea typeface="Calibri"/>
                <a:cs typeface="+mj-cs"/>
                <a:sym typeface="Calibri"/>
              </a:rPr>
              <a:t>اختصار المعاني والتعبير عن الحقائق العلمية المختلفة.</a:t>
            </a:r>
            <a:endParaRPr sz="1800" dirty="0">
              <a:solidFill>
                <a:srgbClr val="852F4A"/>
              </a:solidFill>
              <a:latin typeface="Calibri"/>
              <a:ea typeface="Calibri"/>
              <a:cs typeface="+mj-cs"/>
              <a:sym typeface="Calibri"/>
            </a:endParaRPr>
          </a:p>
          <a:p>
            <a:pPr marR="0" lvl="0" algn="justLow" rtl="1">
              <a:lnSpc>
                <a:spcPct val="107000"/>
              </a:lnSpc>
              <a:spcBef>
                <a:spcPts val="800"/>
              </a:spcBef>
              <a:spcAft>
                <a:spcPts val="0"/>
              </a:spcAft>
              <a:buClr>
                <a:srgbClr val="852F4A"/>
              </a:buClr>
              <a:buSzPts val="2400"/>
            </a:pPr>
            <a:r>
              <a:rPr lang="ar-EG" sz="2400" dirty="0">
                <a:solidFill>
                  <a:srgbClr val="852F4A"/>
                </a:solidFill>
                <a:latin typeface="Calibri"/>
                <a:ea typeface="Calibri"/>
                <a:cs typeface="+mj-cs"/>
                <a:sym typeface="Calibri"/>
              </a:rPr>
              <a:t>2. </a:t>
            </a:r>
            <a:r>
              <a:rPr lang="ar-SA" sz="2400" dirty="0">
                <a:solidFill>
                  <a:srgbClr val="852F4A"/>
                </a:solidFill>
                <a:latin typeface="Calibri"/>
                <a:ea typeface="Calibri"/>
                <a:cs typeface="+mj-cs"/>
                <a:sym typeface="Calibri"/>
              </a:rPr>
              <a:t>تنظيم المعلومات وتحديد القوى المادية والمعنوية الحاكمة للنموذج.</a:t>
            </a:r>
            <a:endParaRPr dirty="0">
              <a:cs typeface="+mj-cs"/>
            </a:endParaRPr>
          </a:p>
          <a:p>
            <a:pPr marR="0" lvl="0" algn="justLow" rtl="1">
              <a:lnSpc>
                <a:spcPct val="107000"/>
              </a:lnSpc>
              <a:spcBef>
                <a:spcPts val="800"/>
              </a:spcBef>
              <a:spcAft>
                <a:spcPts val="0"/>
              </a:spcAft>
              <a:buClr>
                <a:srgbClr val="852F4A"/>
              </a:buClr>
              <a:buSzPts val="2400"/>
            </a:pPr>
            <a:r>
              <a:rPr lang="ar-EG" sz="2400" b="1" dirty="0">
                <a:solidFill>
                  <a:srgbClr val="852F4A"/>
                </a:solidFill>
                <a:latin typeface="Calibri"/>
                <a:ea typeface="Calibri"/>
                <a:cs typeface="+mj-cs"/>
                <a:sym typeface="Calibri"/>
              </a:rPr>
              <a:t>3. </a:t>
            </a:r>
            <a:r>
              <a:rPr lang="ar-SA" sz="2400" b="1" dirty="0">
                <a:solidFill>
                  <a:srgbClr val="852F4A"/>
                </a:solidFill>
                <a:latin typeface="Calibri"/>
                <a:ea typeface="Calibri"/>
                <a:cs typeface="+mj-cs"/>
                <a:sym typeface="Calibri"/>
              </a:rPr>
              <a:t>التحكم في الظواهر العلمية وتوظيفها لخدمة الإنسان</a:t>
            </a:r>
            <a:r>
              <a:rPr lang="ar-SA" sz="2400" dirty="0">
                <a:solidFill>
                  <a:srgbClr val="852F4A"/>
                </a:solidFill>
                <a:latin typeface="Calibri"/>
                <a:ea typeface="Calibri"/>
                <a:cs typeface="+mj-cs"/>
                <a:sym typeface="Calibri"/>
              </a:rPr>
              <a:t>: فالنموذج يعطينا تصوراً عن الظروف والمتغيرات، وعليه يمكن ممارسة عملية التحكم من خلال</a:t>
            </a:r>
            <a:r>
              <a:rPr lang="ar-SA" sz="2400" dirty="0">
                <a:solidFill>
                  <a:srgbClr val="852F4A"/>
                </a:solidFill>
                <a:latin typeface="Arial"/>
                <a:ea typeface="Arial"/>
                <a:cs typeface="+mj-cs"/>
                <a:sym typeface="Arial"/>
              </a:rPr>
              <a:t> فهم</a:t>
            </a:r>
            <a:r>
              <a:rPr lang="ar-SA" sz="2400" dirty="0">
                <a:solidFill>
                  <a:srgbClr val="852F4A"/>
                </a:solidFill>
                <a:latin typeface="Calibri"/>
                <a:ea typeface="Calibri"/>
                <a:cs typeface="+mj-cs"/>
                <a:sym typeface="Calibri"/>
              </a:rPr>
              <a:t> الظروف و تحديد عناصر الظاهرة المبحوثة بشكل ماد</a:t>
            </a:r>
            <a:r>
              <a:rPr lang="ar-EG" sz="2400" dirty="0">
                <a:solidFill>
                  <a:srgbClr val="852F4A"/>
                </a:solidFill>
                <a:latin typeface="Calibri"/>
                <a:ea typeface="Calibri"/>
                <a:cs typeface="+mj-cs"/>
                <a:sym typeface="Calibri"/>
              </a:rPr>
              <a:t>ي</a:t>
            </a:r>
            <a:r>
              <a:rPr lang="ar-SA" sz="2400" dirty="0">
                <a:solidFill>
                  <a:srgbClr val="852F4A"/>
                </a:solidFill>
                <a:latin typeface="Calibri"/>
                <a:ea typeface="Calibri"/>
                <a:cs typeface="+mj-cs"/>
                <a:sym typeface="Calibri"/>
              </a:rPr>
              <a:t> ملموس نتمكن من خلاله في التحكم للوصول إلى المقصود.</a:t>
            </a:r>
            <a:endParaRPr sz="1800" dirty="0">
              <a:solidFill>
                <a:srgbClr val="852F4A"/>
              </a:solidFill>
              <a:latin typeface="Calibri"/>
              <a:ea typeface="Calibri"/>
              <a:cs typeface="+mj-cs"/>
              <a:sym typeface="Calibri"/>
            </a:endParaRPr>
          </a:p>
          <a:p>
            <a:pPr marR="0" lvl="0" algn="justLow" rtl="1">
              <a:lnSpc>
                <a:spcPct val="107000"/>
              </a:lnSpc>
              <a:spcBef>
                <a:spcPts val="800"/>
              </a:spcBef>
              <a:spcAft>
                <a:spcPts val="0"/>
              </a:spcAft>
              <a:buClr>
                <a:srgbClr val="852F4A"/>
              </a:buClr>
              <a:buSzPts val="2400"/>
            </a:pPr>
            <a:r>
              <a:rPr lang="ar-EG" sz="2400" b="1" dirty="0">
                <a:solidFill>
                  <a:srgbClr val="852F4A"/>
                </a:solidFill>
                <a:latin typeface="Calibri"/>
                <a:ea typeface="Calibri"/>
                <a:cs typeface="+mj-cs"/>
                <a:sym typeface="Calibri"/>
              </a:rPr>
              <a:t>4. </a:t>
            </a:r>
            <a:r>
              <a:rPr lang="ar-SA" sz="2400" b="1" dirty="0">
                <a:solidFill>
                  <a:srgbClr val="852F4A"/>
                </a:solidFill>
                <a:latin typeface="Calibri"/>
                <a:ea typeface="Calibri"/>
                <a:cs typeface="+mj-cs"/>
                <a:sym typeface="Calibri"/>
              </a:rPr>
              <a:t>التنبؤ والتوقع</a:t>
            </a:r>
            <a:r>
              <a:rPr lang="ar-SA" sz="2400" dirty="0">
                <a:solidFill>
                  <a:srgbClr val="852F4A"/>
                </a:solidFill>
                <a:latin typeface="Calibri"/>
                <a:ea typeface="Calibri"/>
                <a:cs typeface="+mj-cs"/>
                <a:sym typeface="Calibri"/>
              </a:rPr>
              <a:t>: فالنموذج يعطينا فهماً مبدئياً لظاهرة ما، هذا الفهم سوف يجعلنا نتوقع ونتنبأ بما قد يحدث في المستقبل وفي المواقف المشابهة، أي سوف نستفيد من النتائج التي اتضحت من خلال النموذج ونقيم علاقات جديدة لم تكن موجودة عند وضع النموذج.</a:t>
            </a:r>
            <a:endParaRPr sz="1800" dirty="0">
              <a:solidFill>
                <a:srgbClr val="852F4A"/>
              </a:solidFill>
              <a:latin typeface="Calibri"/>
              <a:ea typeface="Calibri"/>
              <a:cs typeface="+mj-cs"/>
              <a:sym typeface="Calibri"/>
            </a:endParaRPr>
          </a:p>
          <a:p>
            <a:pPr marR="0" lvl="0" algn="justLow" rtl="1">
              <a:lnSpc>
                <a:spcPct val="107000"/>
              </a:lnSpc>
              <a:spcBef>
                <a:spcPts val="800"/>
              </a:spcBef>
              <a:spcAft>
                <a:spcPts val="0"/>
              </a:spcAft>
              <a:buClr>
                <a:srgbClr val="852F4A"/>
              </a:buClr>
              <a:buSzPts val="2400"/>
            </a:pPr>
            <a:r>
              <a:rPr lang="ar-EG" sz="2400" b="1" dirty="0">
                <a:solidFill>
                  <a:srgbClr val="852F4A"/>
                </a:solidFill>
                <a:latin typeface="Calibri"/>
                <a:ea typeface="Calibri"/>
                <a:cs typeface="+mj-cs"/>
                <a:sym typeface="Calibri"/>
              </a:rPr>
              <a:t>5. </a:t>
            </a:r>
            <a:r>
              <a:rPr lang="ar-SA" sz="2400" b="1" dirty="0">
                <a:solidFill>
                  <a:srgbClr val="852F4A"/>
                </a:solidFill>
                <a:latin typeface="Calibri"/>
                <a:ea typeface="Calibri"/>
                <a:cs typeface="+mj-cs"/>
                <a:sym typeface="Calibri"/>
              </a:rPr>
              <a:t>تطوير الأبحاث العلمية</a:t>
            </a:r>
            <a:r>
              <a:rPr lang="ar-SA" sz="2400" dirty="0">
                <a:solidFill>
                  <a:srgbClr val="852F4A"/>
                </a:solidFill>
                <a:latin typeface="Calibri"/>
                <a:ea typeface="Calibri"/>
                <a:cs typeface="+mj-cs"/>
                <a:sym typeface="Calibri"/>
              </a:rPr>
              <a:t>: ففهم عمليات التأثيرات التي تحدث بمجال الإعلام، من شأنها مساعدة الباحثين على فهم القوانين والقواعد العلمية المنظمة للاتصال، وبما يساهم في تطوير قدرات الباحثين على استيعاب كافة المتغيرات. </a:t>
            </a:r>
            <a:endParaRPr sz="2400" dirty="0">
              <a:solidFill>
                <a:srgbClr val="852F4A"/>
              </a:solidFill>
              <a:latin typeface="Calibri"/>
              <a:ea typeface="Calibri"/>
              <a:cs typeface="+mj-cs"/>
              <a:sym typeface="Calibri"/>
            </a:endParaRPr>
          </a:p>
        </p:txBody>
      </p:sp>
      <p:sp>
        <p:nvSpPr>
          <p:cNvPr id="192" name="Google Shape;192;p7"/>
          <p:cNvSpPr/>
          <p:nvPr/>
        </p:nvSpPr>
        <p:spPr>
          <a:xfrm>
            <a:off x="196111" y="146971"/>
            <a:ext cx="1219640"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 name="Google Shape;193;p7"/>
          <p:cNvSpPr txBox="1"/>
          <p:nvPr/>
        </p:nvSpPr>
        <p:spPr>
          <a:xfrm>
            <a:off x="132824" y="235721"/>
            <a:ext cx="1358304"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chemeClr val="lt1"/>
                </a:solidFill>
                <a:latin typeface="Tajawal Medium"/>
                <a:ea typeface="Tajawal Medium"/>
                <a:cs typeface="+mj-cs"/>
                <a:sym typeface="Tajawal Medium"/>
              </a:rPr>
              <a:t>المحاضرة الثانية </a:t>
            </a:r>
            <a:endParaRPr sz="2000" b="1" dirty="0">
              <a:solidFill>
                <a:schemeClr val="lt1"/>
              </a:solidFill>
              <a:latin typeface="Tajawal Medium"/>
              <a:ea typeface="Tajawal Medium"/>
              <a:cs typeface="+mj-cs"/>
              <a:sym typeface="Tajawal Medium"/>
            </a:endParaRPr>
          </a:p>
        </p:txBody>
      </p:sp>
      <p:pic>
        <p:nvPicPr>
          <p:cNvPr id="194" name="Google Shape;194;p7"/>
          <p:cNvPicPr preferRelativeResize="0"/>
          <p:nvPr/>
        </p:nvPicPr>
        <p:blipFill rotWithShape="1">
          <a:blip r:embed="rId3">
            <a:alphaModFix/>
          </a:blip>
          <a:srcRect/>
          <a:stretch/>
        </p:blipFill>
        <p:spPr>
          <a:xfrm>
            <a:off x="132824" y="6176919"/>
            <a:ext cx="2167470" cy="591661"/>
          </a:xfrm>
          <a:prstGeom prst="rect">
            <a:avLst/>
          </a:prstGeom>
          <a:noFill/>
          <a:ln>
            <a:noFill/>
          </a:ln>
        </p:spPr>
      </p:pic>
      <p:pic>
        <p:nvPicPr>
          <p:cNvPr id="195" name="Google Shape;195;p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96" name="Google Shape;196;p7"/>
          <p:cNvPicPr preferRelativeResize="0"/>
          <p:nvPr/>
        </p:nvPicPr>
        <p:blipFill rotWithShape="1">
          <a:blip r:embed="rId5">
            <a:alphaModFix/>
          </a:blip>
          <a:srcRect/>
          <a:stretch/>
        </p:blipFill>
        <p:spPr>
          <a:xfrm>
            <a:off x="9444136" y="-37712"/>
            <a:ext cx="2649477" cy="981319"/>
          </a:xfrm>
          <a:prstGeom prst="rect">
            <a:avLst/>
          </a:prstGeom>
          <a:noFill/>
          <a:ln>
            <a:noFill/>
          </a:ln>
        </p:spPr>
      </p:pic>
      <p:sp>
        <p:nvSpPr>
          <p:cNvPr id="197" name="Google Shape;197;p7"/>
          <p:cNvSpPr/>
          <p:nvPr/>
        </p:nvSpPr>
        <p:spPr>
          <a:xfrm>
            <a:off x="3170903" y="321936"/>
            <a:ext cx="5410200" cy="79663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r" rtl="1">
              <a:lnSpc>
                <a:spcPct val="107000"/>
              </a:lnSpc>
              <a:spcBef>
                <a:spcPts val="0"/>
              </a:spcBef>
              <a:spcAft>
                <a:spcPts val="0"/>
              </a:spcAft>
              <a:buNone/>
            </a:pPr>
            <a:r>
              <a:rPr lang="ar-SA" sz="1800" dirty="0">
                <a:solidFill>
                  <a:schemeClr val="lt1"/>
                </a:solidFill>
                <a:latin typeface="Calibri"/>
                <a:ea typeface="Calibri"/>
                <a:cs typeface="Calibri"/>
                <a:sym typeface="Calibri"/>
              </a:rPr>
              <a:t>    </a:t>
            </a:r>
            <a:r>
              <a:rPr lang="ar-SA" sz="2400" b="1" dirty="0">
                <a:solidFill>
                  <a:schemeClr val="lt1"/>
                </a:solidFill>
                <a:latin typeface="Calibri"/>
                <a:ea typeface="Calibri"/>
                <a:cs typeface="Calibri"/>
                <a:sym typeface="Calibri"/>
              </a:rPr>
              <a:t>ثانياً: وظائف النموذج </a:t>
            </a:r>
            <a:r>
              <a:rPr lang="ar-SA" sz="2400" b="1" dirty="0">
                <a:solidFill>
                  <a:srgbClr val="FFFFFF"/>
                </a:solidFill>
                <a:latin typeface="Times New Roman"/>
                <a:ea typeface="Times New Roman"/>
                <a:cs typeface="Times New Roman"/>
                <a:sym typeface="Times New Roman"/>
              </a:rPr>
              <a:t>Function of Model </a:t>
            </a:r>
            <a:endParaRPr sz="1800" dirty="0">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8"/>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3" name="Google Shape;203;p8"/>
          <p:cNvPicPr preferRelativeResize="0"/>
          <p:nvPr/>
        </p:nvPicPr>
        <p:blipFill rotWithShape="1">
          <a:blip r:embed="rId3">
            <a:alphaModFix/>
          </a:blip>
          <a:srcRect/>
          <a:stretch/>
        </p:blipFill>
        <p:spPr>
          <a:xfrm>
            <a:off x="245860" y="-555348"/>
            <a:ext cx="2036258" cy="1800993"/>
          </a:xfrm>
          <a:prstGeom prst="rect">
            <a:avLst/>
          </a:prstGeom>
          <a:noFill/>
          <a:ln>
            <a:noFill/>
          </a:ln>
        </p:spPr>
      </p:pic>
      <p:sp>
        <p:nvSpPr>
          <p:cNvPr id="204" name="Google Shape;204;p8"/>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5" name="Google Shape;205;p8"/>
          <p:cNvSpPr/>
          <p:nvPr/>
        </p:nvSpPr>
        <p:spPr>
          <a:xfrm>
            <a:off x="532342" y="883607"/>
            <a:ext cx="10719833" cy="5326415"/>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chemeClr val="dk1"/>
                </a:solidFill>
                <a:latin typeface="Calibri"/>
                <a:ea typeface="Calibri"/>
                <a:cs typeface="+mj-cs"/>
                <a:sym typeface="Calibri"/>
              </a:rPr>
              <a:t>- </a:t>
            </a:r>
            <a:r>
              <a:rPr lang="ar-SA" sz="2400" b="1" u="sng" dirty="0">
                <a:solidFill>
                  <a:schemeClr val="dk1"/>
                </a:solidFill>
                <a:latin typeface="Calibri"/>
                <a:ea typeface="Calibri"/>
                <a:cs typeface="+mj-cs"/>
                <a:sym typeface="Calibri"/>
              </a:rPr>
              <a:t>قدَّم علماء الاتصال عدة تصنيفات لنماذج الاتصال ومنها: -</a:t>
            </a:r>
            <a:endParaRPr sz="2400" b="1" u="sng" dirty="0">
              <a:solidFill>
                <a:schemeClr val="dk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b="1" dirty="0">
                <a:solidFill>
                  <a:srgbClr val="FF0000"/>
                </a:solidFill>
                <a:latin typeface="Calibri"/>
                <a:ea typeface="Calibri"/>
                <a:cs typeface="+mj-cs"/>
                <a:sym typeface="Calibri"/>
              </a:rPr>
              <a:t>أ: تصنيف النماذج الاتصالية من ناحية التكوين أو الهدف والتي بدورها تنقسم إلى</a:t>
            </a:r>
            <a:r>
              <a:rPr lang="ar-SA" sz="2400" b="1" dirty="0">
                <a:solidFill>
                  <a:schemeClr val="dk1"/>
                </a:solidFill>
                <a:latin typeface="Calibri"/>
                <a:ea typeface="Calibri"/>
                <a:cs typeface="+mj-cs"/>
                <a:sym typeface="Calibri"/>
              </a:rPr>
              <a:t>:</a:t>
            </a:r>
            <a:endParaRPr dirty="0">
              <a:cs typeface="+mj-cs"/>
            </a:endParaRPr>
          </a:p>
          <a:p>
            <a:pPr marL="457200" marR="0" lvl="0" indent="-457200" algn="justLow" rtl="1">
              <a:lnSpc>
                <a:spcPct val="107000"/>
              </a:lnSpc>
              <a:spcBef>
                <a:spcPts val="800"/>
              </a:spcBef>
              <a:spcAft>
                <a:spcPts val="0"/>
              </a:spcAft>
              <a:buClr>
                <a:srgbClr val="FF0000"/>
              </a:buClr>
              <a:buSzPts val="2400"/>
              <a:buFont typeface="Calibri"/>
              <a:buAutoNum type="arabicPeriod"/>
            </a:pPr>
            <a:r>
              <a:rPr lang="ar-SA" sz="2400" b="1" dirty="0">
                <a:solidFill>
                  <a:srgbClr val="FF0000"/>
                </a:solidFill>
                <a:latin typeface="Calibri"/>
                <a:ea typeface="Calibri"/>
                <a:cs typeface="+mj-cs"/>
                <a:sym typeface="Calibri"/>
              </a:rPr>
              <a:t>نماذج</a:t>
            </a:r>
            <a:r>
              <a:rPr lang="ar-SA" sz="2400" b="1" dirty="0">
                <a:solidFill>
                  <a:srgbClr val="FF0000"/>
                </a:solidFill>
                <a:latin typeface="Times New Roman"/>
                <a:ea typeface="Times New Roman"/>
                <a:cs typeface="+mj-cs"/>
                <a:sym typeface="Times New Roman"/>
              </a:rPr>
              <a:t> </a:t>
            </a:r>
            <a:r>
              <a:rPr lang="ar-SA" sz="2400" b="1" dirty="0">
                <a:solidFill>
                  <a:srgbClr val="FF0000"/>
                </a:solidFill>
                <a:latin typeface="Calibri"/>
                <a:ea typeface="Calibri"/>
                <a:cs typeface="+mj-cs"/>
                <a:sym typeface="Calibri"/>
              </a:rPr>
              <a:t>بنائية</a:t>
            </a:r>
            <a:r>
              <a:rPr lang="ar-SA" sz="2400" b="1" dirty="0">
                <a:solidFill>
                  <a:srgbClr val="FF0000"/>
                </a:solidFill>
                <a:latin typeface="Times New Roman"/>
                <a:ea typeface="Times New Roman"/>
                <a:cs typeface="+mj-cs"/>
                <a:sym typeface="Times New Roman"/>
              </a:rPr>
              <a:t> </a:t>
            </a:r>
            <a:r>
              <a:rPr lang="ar-SA" sz="2400" b="1" dirty="0">
                <a:solidFill>
                  <a:schemeClr val="dk1"/>
                </a:solidFill>
                <a:latin typeface="Times New Roman"/>
                <a:ea typeface="Times New Roman"/>
                <a:cs typeface="+mj-cs"/>
                <a:sym typeface="Times New Roman"/>
              </a:rPr>
              <a:t>Structural</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وهي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التي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تصف</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الأجزاء</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المكونة</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للنظام وعناصره</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وعدده</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وحجمه</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وترتيب</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العناصر</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داخل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النظام</a:t>
            </a:r>
            <a:r>
              <a:rPr lang="ar-SA" sz="2400" dirty="0">
                <a:solidFill>
                  <a:schemeClr val="dk1"/>
                </a:solidFill>
                <a:latin typeface="Times New Roman"/>
                <a:ea typeface="Times New Roman"/>
                <a:cs typeface="+mj-cs"/>
                <a:sym typeface="Times New Roman"/>
              </a:rPr>
              <a:t>.</a:t>
            </a:r>
            <a:endParaRPr sz="2400" dirty="0">
              <a:solidFill>
                <a:schemeClr val="dk1"/>
              </a:solidFill>
              <a:latin typeface="Times New Roman"/>
              <a:ea typeface="Times New Roman"/>
              <a:cs typeface="+mj-cs"/>
              <a:sym typeface="Times New Roman"/>
            </a:endParaRPr>
          </a:p>
          <a:p>
            <a:pPr marL="457200" marR="0" lvl="0" indent="-457200" algn="justLow" rtl="1">
              <a:lnSpc>
                <a:spcPct val="107000"/>
              </a:lnSpc>
              <a:spcBef>
                <a:spcPts val="0"/>
              </a:spcBef>
              <a:spcAft>
                <a:spcPts val="0"/>
              </a:spcAft>
              <a:buClr>
                <a:srgbClr val="FF0000"/>
              </a:buClr>
              <a:buSzPts val="2400"/>
              <a:buFont typeface="Times New Roman"/>
              <a:buAutoNum type="arabicPeriod"/>
            </a:pPr>
            <a:r>
              <a:rPr lang="ar-SA" sz="2400" b="1" dirty="0">
                <a:solidFill>
                  <a:srgbClr val="FF0000"/>
                </a:solidFill>
                <a:latin typeface="Calibri"/>
                <a:ea typeface="Calibri"/>
                <a:cs typeface="+mj-cs"/>
                <a:sym typeface="Calibri"/>
              </a:rPr>
              <a:t>نماذج</a:t>
            </a:r>
            <a:r>
              <a:rPr lang="ar-SA" sz="2400" b="1" dirty="0">
                <a:solidFill>
                  <a:srgbClr val="FF0000"/>
                </a:solidFill>
                <a:latin typeface="Times New Roman"/>
                <a:ea typeface="Times New Roman"/>
                <a:cs typeface="+mj-cs"/>
                <a:sym typeface="Times New Roman"/>
              </a:rPr>
              <a:t> </a:t>
            </a:r>
            <a:r>
              <a:rPr lang="ar-SA" sz="2400" b="1" dirty="0">
                <a:solidFill>
                  <a:srgbClr val="FF0000"/>
                </a:solidFill>
                <a:latin typeface="Calibri"/>
                <a:ea typeface="Calibri"/>
                <a:cs typeface="+mj-cs"/>
                <a:sym typeface="Calibri"/>
              </a:rPr>
              <a:t>وظيفية</a:t>
            </a:r>
            <a:r>
              <a:rPr lang="ar-SA" sz="2400" b="1" dirty="0">
                <a:solidFill>
                  <a:srgbClr val="FF0000"/>
                </a:solidFill>
                <a:latin typeface="Times New Roman"/>
                <a:ea typeface="Times New Roman"/>
                <a:cs typeface="+mj-cs"/>
                <a:sym typeface="Times New Roman"/>
              </a:rPr>
              <a:t>  </a:t>
            </a:r>
            <a:r>
              <a:rPr lang="ar-SA" sz="2400" b="1" dirty="0">
                <a:solidFill>
                  <a:schemeClr val="dk1"/>
                </a:solidFill>
                <a:latin typeface="Times New Roman"/>
                <a:ea typeface="Times New Roman"/>
                <a:cs typeface="+mj-cs"/>
                <a:sym typeface="Times New Roman"/>
              </a:rPr>
              <a:t>Functional:</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وهي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التي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تصف</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العلاقة</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بين</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العناصر واتجاهاتها</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والقوى</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الموجهة</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وأهدافها</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في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التأثير</a:t>
            </a:r>
            <a:r>
              <a:rPr lang="ar-SA" sz="2400" dirty="0">
                <a:solidFill>
                  <a:schemeClr val="dk1"/>
                </a:solidFill>
                <a:latin typeface="Times New Roman"/>
                <a:ea typeface="Times New Roman"/>
                <a:cs typeface="+mj-cs"/>
                <a:sym typeface="Times New Roman"/>
              </a:rPr>
              <a:t>.</a:t>
            </a:r>
            <a:endParaRPr sz="2400" dirty="0">
              <a:solidFill>
                <a:schemeClr val="dk1"/>
              </a:solidFill>
              <a:latin typeface="Times New Roman"/>
              <a:ea typeface="Times New Roman"/>
              <a:cs typeface="+mj-cs"/>
              <a:sym typeface="Times New Roman"/>
            </a:endParaRPr>
          </a:p>
          <a:p>
            <a:pPr marL="0" marR="0" lvl="0" indent="0" algn="justLow" rtl="1">
              <a:lnSpc>
                <a:spcPct val="107000"/>
              </a:lnSpc>
              <a:spcBef>
                <a:spcPts val="800"/>
              </a:spcBef>
              <a:spcAft>
                <a:spcPts val="0"/>
              </a:spcAft>
              <a:buNone/>
            </a:pPr>
            <a:r>
              <a:rPr lang="ar-SA" sz="2400" b="1" dirty="0">
                <a:solidFill>
                  <a:srgbClr val="FF0000"/>
                </a:solidFill>
                <a:latin typeface="Calibri"/>
                <a:ea typeface="Calibri"/>
                <a:cs typeface="+mj-cs"/>
                <a:sym typeface="Calibri"/>
              </a:rPr>
              <a:t>ب: تصنيف النماذج الاتصالية من ناحية مستوى أشكال الاتصال والتي تنقسم إلى</a:t>
            </a:r>
            <a:r>
              <a:rPr lang="ar-SA" sz="2400" dirty="0">
                <a:solidFill>
                  <a:schemeClr val="dk1"/>
                </a:solidFill>
                <a:latin typeface="Calibri"/>
                <a:ea typeface="Calibri"/>
                <a:cs typeface="+mj-cs"/>
                <a:sym typeface="Calibri"/>
              </a:rPr>
              <a:t>:</a:t>
            </a:r>
            <a:endParaRPr sz="1800" dirty="0">
              <a:solidFill>
                <a:schemeClr val="dk1"/>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dk1"/>
              </a:buClr>
              <a:buSzPts val="2400"/>
              <a:buFont typeface="Times New Roman"/>
              <a:buAutoNum type="arabicPeriod"/>
            </a:pPr>
            <a:r>
              <a:rPr lang="ar-SA" sz="2400" dirty="0">
                <a:solidFill>
                  <a:schemeClr val="dk1"/>
                </a:solidFill>
                <a:latin typeface="Calibri"/>
                <a:ea typeface="Calibri"/>
                <a:cs typeface="+mj-cs"/>
                <a:sym typeface="Calibri"/>
              </a:rPr>
              <a:t>نماذج</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الاتصال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الذاتي والتي تتم</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داخل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الأفراد</a:t>
            </a:r>
            <a:r>
              <a:rPr lang="ar-SA" sz="2400" dirty="0">
                <a:solidFill>
                  <a:schemeClr val="dk1"/>
                </a:solidFill>
                <a:latin typeface="Times New Roman"/>
                <a:ea typeface="Times New Roman"/>
                <a:cs typeface="+mj-cs"/>
                <a:sym typeface="Times New Roman"/>
              </a:rPr>
              <a:t>.</a:t>
            </a:r>
            <a:endParaRPr sz="1800" dirty="0">
              <a:solidFill>
                <a:schemeClr val="dk1"/>
              </a:solidFill>
              <a:latin typeface="Times New Roman"/>
              <a:ea typeface="Times New Roman"/>
              <a:cs typeface="+mj-cs"/>
              <a:sym typeface="Times New Roman"/>
            </a:endParaRPr>
          </a:p>
          <a:p>
            <a:pPr marL="342900" marR="0" lvl="0" indent="-342900" algn="justLow" rtl="1">
              <a:lnSpc>
                <a:spcPct val="115000"/>
              </a:lnSpc>
              <a:spcBef>
                <a:spcPts val="0"/>
              </a:spcBef>
              <a:spcAft>
                <a:spcPts val="0"/>
              </a:spcAft>
              <a:buClr>
                <a:schemeClr val="dk1"/>
              </a:buClr>
              <a:buSzPts val="2400"/>
              <a:buFont typeface="Times New Roman"/>
              <a:buAutoNum type="arabicPeriod"/>
            </a:pPr>
            <a:r>
              <a:rPr lang="ar-SA" sz="2400" dirty="0">
                <a:solidFill>
                  <a:schemeClr val="dk1"/>
                </a:solidFill>
                <a:latin typeface="Calibri"/>
                <a:ea typeface="Calibri"/>
                <a:cs typeface="+mj-cs"/>
                <a:sym typeface="Calibri"/>
              </a:rPr>
              <a:t>نماذج</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الاتصال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الشخصي والتي تتم</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بين</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فردين</a:t>
            </a:r>
            <a:r>
              <a:rPr lang="ar-SA" sz="2400" dirty="0">
                <a:solidFill>
                  <a:schemeClr val="dk1"/>
                </a:solidFill>
                <a:latin typeface="Times New Roman"/>
                <a:ea typeface="Times New Roman"/>
                <a:cs typeface="+mj-cs"/>
                <a:sym typeface="Times New Roman"/>
              </a:rPr>
              <a:t>.</a:t>
            </a:r>
            <a:endParaRPr sz="1800" dirty="0">
              <a:solidFill>
                <a:schemeClr val="dk1"/>
              </a:solidFill>
              <a:latin typeface="Times New Roman"/>
              <a:ea typeface="Times New Roman"/>
              <a:cs typeface="+mj-cs"/>
              <a:sym typeface="Times New Roman"/>
            </a:endParaRPr>
          </a:p>
          <a:p>
            <a:pPr marL="342900" marR="0" lvl="0" indent="-342900" algn="justLow" rtl="1">
              <a:lnSpc>
                <a:spcPct val="115000"/>
              </a:lnSpc>
              <a:spcBef>
                <a:spcPts val="0"/>
              </a:spcBef>
              <a:spcAft>
                <a:spcPts val="0"/>
              </a:spcAft>
              <a:buClr>
                <a:schemeClr val="dk1"/>
              </a:buClr>
              <a:buSzPts val="2400"/>
              <a:buFont typeface="Times New Roman"/>
              <a:buAutoNum type="arabicPeriod"/>
            </a:pPr>
            <a:r>
              <a:rPr lang="ar-SA" sz="2400" dirty="0">
                <a:solidFill>
                  <a:schemeClr val="dk1"/>
                </a:solidFill>
                <a:latin typeface="Calibri"/>
                <a:ea typeface="Calibri"/>
                <a:cs typeface="+mj-cs"/>
                <a:sym typeface="Calibri"/>
              </a:rPr>
              <a:t>نماذج</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الاتصال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الجمعي</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بين</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جماعات</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كبيرة</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أو</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صغيرة</a:t>
            </a:r>
            <a:r>
              <a:rPr lang="ar-SA" sz="2400" dirty="0">
                <a:solidFill>
                  <a:schemeClr val="dk1"/>
                </a:solidFill>
                <a:latin typeface="Times New Roman"/>
                <a:ea typeface="Times New Roman"/>
                <a:cs typeface="+mj-cs"/>
                <a:sym typeface="Times New Roman"/>
              </a:rPr>
              <a:t>.</a:t>
            </a:r>
            <a:endParaRPr sz="1800" dirty="0">
              <a:solidFill>
                <a:schemeClr val="dk1"/>
              </a:solidFill>
              <a:latin typeface="Times New Roman"/>
              <a:ea typeface="Times New Roman"/>
              <a:cs typeface="+mj-cs"/>
              <a:sym typeface="Times New Roman"/>
            </a:endParaRPr>
          </a:p>
          <a:p>
            <a:pPr marL="342900" marR="0" lvl="0" indent="-342900" algn="justLow" rtl="1">
              <a:lnSpc>
                <a:spcPct val="115000"/>
              </a:lnSpc>
              <a:spcBef>
                <a:spcPts val="0"/>
              </a:spcBef>
              <a:spcAft>
                <a:spcPts val="0"/>
              </a:spcAft>
              <a:buClr>
                <a:schemeClr val="dk1"/>
              </a:buClr>
              <a:buSzPts val="2400"/>
              <a:buFont typeface="Times New Roman"/>
              <a:buAutoNum type="arabicPeriod"/>
            </a:pPr>
            <a:r>
              <a:rPr lang="ar-SA" sz="2400" dirty="0">
                <a:solidFill>
                  <a:schemeClr val="dk1"/>
                </a:solidFill>
                <a:latin typeface="Calibri"/>
                <a:ea typeface="Calibri"/>
                <a:cs typeface="+mj-cs"/>
                <a:sym typeface="Calibri"/>
              </a:rPr>
              <a:t>نماذج</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الاتصال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عبر</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وسائل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الإعلام</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الجماهيري</a:t>
            </a:r>
            <a:r>
              <a:rPr lang="ar-SA" sz="2400" dirty="0">
                <a:solidFill>
                  <a:schemeClr val="dk1"/>
                </a:solidFill>
                <a:latin typeface="Times New Roman"/>
                <a:ea typeface="Times New Roman"/>
                <a:cs typeface="+mj-cs"/>
                <a:sym typeface="Times New Roman"/>
              </a:rPr>
              <a:t>.</a:t>
            </a:r>
            <a:endParaRPr sz="1800" dirty="0">
              <a:solidFill>
                <a:schemeClr val="dk1"/>
              </a:solidFill>
              <a:latin typeface="Times New Roman"/>
              <a:ea typeface="Times New Roman"/>
              <a:cs typeface="+mj-cs"/>
              <a:sym typeface="Times New Roman"/>
            </a:endParaRPr>
          </a:p>
          <a:p>
            <a:pPr marL="342900" marR="0" lvl="0" indent="-342900" algn="justLow" rtl="1">
              <a:lnSpc>
                <a:spcPct val="115000"/>
              </a:lnSpc>
              <a:spcBef>
                <a:spcPts val="0"/>
              </a:spcBef>
              <a:spcAft>
                <a:spcPts val="0"/>
              </a:spcAft>
              <a:buClr>
                <a:schemeClr val="dk1"/>
              </a:buClr>
              <a:buSzPts val="2400"/>
              <a:buFont typeface="Times New Roman"/>
              <a:buAutoNum type="arabicPeriod"/>
            </a:pPr>
            <a:r>
              <a:rPr lang="ar-SA" sz="2400" dirty="0">
                <a:solidFill>
                  <a:schemeClr val="dk1"/>
                </a:solidFill>
                <a:latin typeface="Calibri"/>
                <a:ea typeface="Calibri"/>
                <a:cs typeface="+mj-cs"/>
                <a:sym typeface="Calibri"/>
              </a:rPr>
              <a:t>نماذج</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الاتصال</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عبر</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الوسائط</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الرقمية</a:t>
            </a:r>
            <a:r>
              <a:rPr lang="ar-SA" sz="2400" dirty="0">
                <a:solidFill>
                  <a:schemeClr val="dk1"/>
                </a:solidFill>
                <a:latin typeface="Times New Roman"/>
                <a:ea typeface="Times New Roman"/>
                <a:cs typeface="+mj-cs"/>
                <a:sym typeface="Times New Roman"/>
              </a:rPr>
              <a:t> </a:t>
            </a:r>
            <a:r>
              <a:rPr lang="ar-SA" sz="2400" dirty="0">
                <a:solidFill>
                  <a:schemeClr val="dk1"/>
                </a:solidFill>
                <a:latin typeface="Calibri"/>
                <a:ea typeface="Calibri"/>
                <a:cs typeface="+mj-cs"/>
                <a:sym typeface="Calibri"/>
              </a:rPr>
              <a:t>المتعددة</a:t>
            </a:r>
            <a:r>
              <a:rPr lang="ar-SA" sz="2400" dirty="0">
                <a:solidFill>
                  <a:schemeClr val="dk1"/>
                </a:solidFill>
                <a:latin typeface="Times New Roman"/>
                <a:ea typeface="Times New Roman"/>
                <a:cs typeface="+mj-cs"/>
                <a:sym typeface="Times New Roman"/>
              </a:rPr>
              <a:t>.</a:t>
            </a:r>
            <a:endParaRPr sz="2400" dirty="0">
              <a:solidFill>
                <a:schemeClr val="dk1"/>
              </a:solidFill>
              <a:latin typeface="Times New Roman"/>
              <a:ea typeface="Times New Roman"/>
              <a:cs typeface="+mj-cs"/>
              <a:sym typeface="Times New Roman"/>
            </a:endParaRPr>
          </a:p>
        </p:txBody>
      </p:sp>
      <p:pic>
        <p:nvPicPr>
          <p:cNvPr id="206" name="Google Shape;206;p8"/>
          <p:cNvPicPr preferRelativeResize="0"/>
          <p:nvPr/>
        </p:nvPicPr>
        <p:blipFill rotWithShape="1">
          <a:blip r:embed="rId4">
            <a:alphaModFix/>
          </a:blip>
          <a:srcRect/>
          <a:stretch/>
        </p:blipFill>
        <p:spPr>
          <a:xfrm>
            <a:off x="0" y="6266339"/>
            <a:ext cx="2167470" cy="591661"/>
          </a:xfrm>
          <a:prstGeom prst="rect">
            <a:avLst/>
          </a:prstGeom>
          <a:noFill/>
          <a:ln>
            <a:noFill/>
          </a:ln>
        </p:spPr>
      </p:pic>
      <p:pic>
        <p:nvPicPr>
          <p:cNvPr id="207" name="Google Shape;207;p8"/>
          <p:cNvPicPr preferRelativeResize="0"/>
          <p:nvPr/>
        </p:nvPicPr>
        <p:blipFill rotWithShape="1">
          <a:blip r:embed="rId5">
            <a:alphaModFix/>
          </a:blip>
          <a:srcRect/>
          <a:stretch/>
        </p:blipFill>
        <p:spPr>
          <a:xfrm>
            <a:off x="10312351" y="6548767"/>
            <a:ext cx="1879649" cy="309233"/>
          </a:xfrm>
          <a:prstGeom prst="rect">
            <a:avLst/>
          </a:prstGeom>
          <a:noFill/>
          <a:ln>
            <a:noFill/>
          </a:ln>
        </p:spPr>
      </p:pic>
      <p:sp>
        <p:nvSpPr>
          <p:cNvPr id="208" name="Google Shape;208;p8"/>
          <p:cNvSpPr/>
          <p:nvPr/>
        </p:nvSpPr>
        <p:spPr>
          <a:xfrm>
            <a:off x="10856102" y="27821"/>
            <a:ext cx="1131254" cy="934639"/>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1800" b="1">
                <a:solidFill>
                  <a:schemeClr val="lt1"/>
                </a:solidFill>
                <a:latin typeface="Calibri"/>
                <a:ea typeface="Calibri"/>
                <a:cs typeface="Calibri"/>
                <a:sym typeface="Calibri"/>
              </a:rPr>
              <a:t>المحاضرة الثانية </a:t>
            </a:r>
            <a:endParaRPr sz="1800" b="1">
              <a:solidFill>
                <a:schemeClr val="lt1"/>
              </a:solidFill>
              <a:latin typeface="Calibri"/>
              <a:ea typeface="Calibri"/>
              <a:cs typeface="Calibri"/>
              <a:sym typeface="Calibri"/>
            </a:endParaRPr>
          </a:p>
        </p:txBody>
      </p:sp>
      <p:sp>
        <p:nvSpPr>
          <p:cNvPr id="209" name="Google Shape;209;p8"/>
          <p:cNvSpPr/>
          <p:nvPr/>
        </p:nvSpPr>
        <p:spPr>
          <a:xfrm>
            <a:off x="3268184" y="163911"/>
            <a:ext cx="5322661" cy="719696"/>
          </a:xfrm>
          <a:prstGeom prst="roundRect">
            <a:avLst>
              <a:gd name="adj" fmla="val 16667"/>
            </a:avLst>
          </a:prstGeom>
          <a:solidFill>
            <a:srgbClr val="852F4A"/>
          </a:solidFill>
          <a:ln>
            <a:noFill/>
          </a:ln>
        </p:spPr>
        <p:txBody>
          <a:bodyPr spcFirstLastPara="1" wrap="square" lIns="91425" tIns="45700" rIns="91425" bIns="45700" anchor="ctr" anchorCtr="0">
            <a:noAutofit/>
          </a:bodyPr>
          <a:lstStyle/>
          <a:p>
            <a:pPr marL="0" marR="0" lvl="0" indent="0" algn="ctr" rtl="1">
              <a:lnSpc>
                <a:spcPct val="107000"/>
              </a:lnSpc>
              <a:spcBef>
                <a:spcPts val="0"/>
              </a:spcBef>
              <a:spcAft>
                <a:spcPts val="0"/>
              </a:spcAft>
              <a:buNone/>
            </a:pPr>
            <a:r>
              <a:rPr lang="ar-SA" sz="2000" b="1" dirty="0">
                <a:solidFill>
                  <a:schemeClr val="lt1"/>
                </a:solidFill>
                <a:latin typeface="Simplified Arabic"/>
                <a:ea typeface="Simplified Arabic"/>
                <a:cs typeface="Simplified Arabic"/>
                <a:sym typeface="Simplified Arabic"/>
              </a:rPr>
              <a:t>ثالثاً: أبرز أنواع نماذج الاتصال.   </a:t>
            </a:r>
            <a:r>
              <a:rPr lang="ar-SA" sz="2000" b="1" dirty="0">
                <a:solidFill>
                  <a:schemeClr val="lt1"/>
                </a:solidFill>
                <a:latin typeface="Times New Roman"/>
                <a:ea typeface="Times New Roman"/>
                <a:cs typeface="Times New Roman"/>
                <a:sym typeface="Times New Roman"/>
              </a:rPr>
              <a:t>Types of Models </a:t>
            </a:r>
            <a:endParaRPr sz="2000" b="1" dirty="0">
              <a:solidFill>
                <a:schemeClr val="l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6" name="Google Shape;216;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7" name="Google Shape;217;p9"/>
          <p:cNvPicPr preferRelativeResize="0"/>
          <p:nvPr/>
        </p:nvPicPr>
        <p:blipFill rotWithShape="1">
          <a:blip r:embed="rId3">
            <a:alphaModFix/>
          </a:blip>
          <a:srcRect/>
          <a:stretch/>
        </p:blipFill>
        <p:spPr>
          <a:xfrm>
            <a:off x="205591" y="-599683"/>
            <a:ext cx="2036258" cy="1800993"/>
          </a:xfrm>
          <a:prstGeom prst="rect">
            <a:avLst/>
          </a:prstGeom>
          <a:noFill/>
          <a:ln>
            <a:noFill/>
          </a:ln>
        </p:spPr>
      </p:pic>
      <p:pic>
        <p:nvPicPr>
          <p:cNvPr id="218" name="Google Shape;218;p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19" name="Google Shape;219;p9"/>
          <p:cNvPicPr preferRelativeResize="0"/>
          <p:nvPr/>
        </p:nvPicPr>
        <p:blipFill rotWithShape="1">
          <a:blip r:embed="rId5">
            <a:alphaModFix/>
          </a:blip>
          <a:srcRect/>
          <a:stretch/>
        </p:blipFill>
        <p:spPr>
          <a:xfrm>
            <a:off x="-29131" y="6213548"/>
            <a:ext cx="2167470" cy="591661"/>
          </a:xfrm>
          <a:prstGeom prst="rect">
            <a:avLst/>
          </a:prstGeom>
          <a:noFill/>
          <a:ln>
            <a:noFill/>
          </a:ln>
        </p:spPr>
      </p:pic>
      <p:pic>
        <p:nvPicPr>
          <p:cNvPr id="220" name="Google Shape;220;p9"/>
          <p:cNvPicPr preferRelativeResize="0"/>
          <p:nvPr/>
        </p:nvPicPr>
        <p:blipFill rotWithShape="1">
          <a:blip r:embed="rId6">
            <a:alphaModFix/>
          </a:blip>
          <a:srcRect/>
          <a:stretch/>
        </p:blipFill>
        <p:spPr>
          <a:xfrm>
            <a:off x="10312351" y="6495976"/>
            <a:ext cx="1879649" cy="309233"/>
          </a:xfrm>
          <a:prstGeom prst="rect">
            <a:avLst/>
          </a:prstGeom>
          <a:noFill/>
          <a:ln>
            <a:noFill/>
          </a:ln>
        </p:spPr>
      </p:pic>
      <p:sp>
        <p:nvSpPr>
          <p:cNvPr id="221" name="Google Shape;221;p9"/>
          <p:cNvSpPr/>
          <p:nvPr/>
        </p:nvSpPr>
        <p:spPr>
          <a:xfrm>
            <a:off x="205591" y="826456"/>
            <a:ext cx="11968008" cy="5530644"/>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chemeClr val="lt1"/>
                </a:solidFill>
                <a:latin typeface="Calibri"/>
                <a:ea typeface="Calibri"/>
                <a:cs typeface="+mj-cs"/>
                <a:sym typeface="Calibri"/>
              </a:rPr>
              <a:t>ج: تصنيف النماذج الاتصالية من ناحية درجة التفاعل بين العناصر، والتي تنقسم إلى:</a:t>
            </a:r>
            <a:endParaRPr sz="2400" dirty="0">
              <a:solidFill>
                <a:schemeClr val="lt1"/>
              </a:solidFill>
              <a:latin typeface="Calibri"/>
              <a:ea typeface="Calibri"/>
              <a:cs typeface="+mj-cs"/>
              <a:sym typeface="Calibri"/>
            </a:endParaRPr>
          </a:p>
          <a:p>
            <a:pPr marL="342900" marR="0" lvl="0" indent="-342900" algn="justLow" rtl="1">
              <a:lnSpc>
                <a:spcPct val="107000"/>
              </a:lnSpc>
              <a:spcBef>
                <a:spcPts val="800"/>
              </a:spcBef>
              <a:spcAft>
                <a:spcPts val="0"/>
              </a:spcAft>
              <a:buClr>
                <a:schemeClr val="lt1"/>
              </a:buClr>
              <a:buSzPts val="2000"/>
              <a:buFont typeface="Times New Roman"/>
              <a:buAutoNum type="arabicPeriod"/>
            </a:pPr>
            <a:r>
              <a:rPr lang="ar-SA" sz="2400" b="1" dirty="0">
                <a:solidFill>
                  <a:schemeClr val="lt1"/>
                </a:solidFill>
                <a:latin typeface="Calibri"/>
                <a:ea typeface="Calibri"/>
                <a:cs typeface="+mj-cs"/>
                <a:sym typeface="Calibri"/>
              </a:rPr>
              <a:t>ن</a:t>
            </a:r>
            <a:r>
              <a:rPr lang="ar-SA" sz="2400" b="1" dirty="0">
                <a:solidFill>
                  <a:schemeClr val="lt1"/>
                </a:solidFill>
                <a:latin typeface="Times New Roman"/>
                <a:ea typeface="Times New Roman"/>
                <a:cs typeface="+mj-cs"/>
                <a:sym typeface="Times New Roman"/>
              </a:rPr>
              <a:t>ماذج خطية Linear</a:t>
            </a:r>
            <a:r>
              <a:rPr lang="ar-SA" sz="2400" dirty="0">
                <a:solidFill>
                  <a:schemeClr val="lt1"/>
                </a:solidFill>
                <a:latin typeface="Arial"/>
                <a:ea typeface="Arial"/>
                <a:cs typeface="+mj-cs"/>
                <a:sym typeface="Arial"/>
              </a:rPr>
              <a:t>  </a:t>
            </a:r>
            <a:r>
              <a:rPr lang="ar-SA" sz="2400" dirty="0">
                <a:solidFill>
                  <a:schemeClr val="lt1"/>
                </a:solidFill>
                <a:latin typeface="Times New Roman"/>
                <a:ea typeface="Times New Roman"/>
                <a:cs typeface="+mj-cs"/>
                <a:sym typeface="Times New Roman"/>
              </a:rPr>
              <a:t>أي رسم حركة العلاقة بين المرسل والمستقبل مثلاً في عملية الاتصال في اتجاه خطى</a:t>
            </a:r>
            <a:r>
              <a:rPr lang="ar-SA" sz="2400" dirty="0">
                <a:solidFill>
                  <a:schemeClr val="lt1"/>
                </a:solidFill>
                <a:latin typeface="Arial"/>
                <a:ea typeface="Arial"/>
                <a:cs typeface="+mj-cs"/>
                <a:sym typeface="Arial"/>
              </a:rPr>
              <a:t>) </a:t>
            </a:r>
            <a:r>
              <a:rPr lang="ar-SA" sz="2400" dirty="0">
                <a:solidFill>
                  <a:schemeClr val="lt1"/>
                </a:solidFill>
                <a:latin typeface="Times New Roman"/>
                <a:ea typeface="Times New Roman"/>
                <a:cs typeface="+mj-cs"/>
                <a:sym typeface="Times New Roman"/>
              </a:rPr>
              <a:t>من وإلى</a:t>
            </a:r>
            <a:r>
              <a:rPr lang="ar-SA" sz="2400" dirty="0">
                <a:solidFill>
                  <a:schemeClr val="lt1"/>
                </a:solidFill>
                <a:latin typeface="Arial"/>
                <a:ea typeface="Arial"/>
                <a:cs typeface="+mj-cs"/>
                <a:sym typeface="Arial"/>
              </a:rPr>
              <a:t>( دون</a:t>
            </a:r>
            <a:r>
              <a:rPr lang="ar-SA" sz="2400" dirty="0">
                <a:solidFill>
                  <a:schemeClr val="lt1"/>
                </a:solidFill>
                <a:latin typeface="Times New Roman"/>
                <a:ea typeface="Times New Roman"/>
                <a:cs typeface="+mj-cs"/>
                <a:sym typeface="Times New Roman"/>
              </a:rPr>
              <a:t> التركيز على التفاعل بينهما أو رجع الصدى </a:t>
            </a:r>
            <a:r>
              <a:rPr lang="ar-SA" sz="2400" b="1" dirty="0">
                <a:solidFill>
                  <a:schemeClr val="lt1"/>
                </a:solidFill>
                <a:latin typeface="Times New Roman"/>
                <a:ea typeface="Times New Roman"/>
                <a:cs typeface="+mj-cs"/>
                <a:sym typeface="Times New Roman"/>
              </a:rPr>
              <a:t>Feedback</a:t>
            </a:r>
            <a:r>
              <a:rPr lang="ar-SA" sz="2400" dirty="0">
                <a:solidFill>
                  <a:schemeClr val="lt1"/>
                </a:solidFill>
                <a:latin typeface="Arial"/>
                <a:ea typeface="Arial"/>
                <a:cs typeface="+mj-cs"/>
                <a:sym typeface="Arial"/>
              </a:rPr>
              <a:t> </a:t>
            </a:r>
            <a:r>
              <a:rPr lang="ar-SA" sz="2400" dirty="0">
                <a:solidFill>
                  <a:schemeClr val="lt1"/>
                </a:solidFill>
                <a:latin typeface="Times New Roman"/>
                <a:ea typeface="Times New Roman"/>
                <a:cs typeface="+mj-cs"/>
                <a:sym typeface="Times New Roman"/>
              </a:rPr>
              <a:t>من المستقبل إلى المرسل ثم العكس</a:t>
            </a:r>
            <a:r>
              <a:rPr lang="ar-SA" sz="2400" dirty="0">
                <a:solidFill>
                  <a:schemeClr val="lt1"/>
                </a:solidFill>
                <a:latin typeface="Arial"/>
                <a:ea typeface="Arial"/>
                <a:cs typeface="+mj-cs"/>
                <a:sym typeface="Arial"/>
              </a:rPr>
              <a:t>. </a:t>
            </a:r>
            <a:r>
              <a:rPr lang="ar-SA" sz="2400" dirty="0">
                <a:solidFill>
                  <a:schemeClr val="lt1"/>
                </a:solidFill>
                <a:latin typeface="Times New Roman"/>
                <a:ea typeface="Times New Roman"/>
                <a:cs typeface="+mj-cs"/>
                <a:sym typeface="Times New Roman"/>
              </a:rPr>
              <a:t>وذلك مثل النموذج الخطى الآتي</a:t>
            </a:r>
            <a:r>
              <a:rPr lang="ar-SA" sz="2400" dirty="0">
                <a:solidFill>
                  <a:schemeClr val="lt1"/>
                </a:solidFill>
                <a:latin typeface="Arial"/>
                <a:ea typeface="Arial"/>
                <a:cs typeface="+mj-cs"/>
                <a:sym typeface="Arial"/>
              </a:rPr>
              <a:t>:</a:t>
            </a:r>
            <a:endParaRPr sz="2400" dirty="0">
              <a:solidFill>
                <a:schemeClr val="lt1"/>
              </a:solidFill>
              <a:latin typeface="Arial"/>
              <a:ea typeface="Arial"/>
              <a:cs typeface="+mj-cs"/>
              <a:sym typeface="Arial"/>
            </a:endParaRPr>
          </a:p>
          <a:p>
            <a:pPr marL="0" marR="0" lvl="0" indent="0" algn="justLow" rtl="1">
              <a:lnSpc>
                <a:spcPct val="107000"/>
              </a:lnSpc>
              <a:spcBef>
                <a:spcPts val="800"/>
              </a:spcBef>
              <a:spcAft>
                <a:spcPts val="0"/>
              </a:spcAft>
              <a:buNone/>
            </a:pPr>
            <a:endParaRPr sz="2000" dirty="0">
              <a:solidFill>
                <a:schemeClr val="lt1"/>
              </a:solidFill>
              <a:latin typeface="Arial"/>
              <a:ea typeface="Arial"/>
              <a:cs typeface="+mj-cs"/>
              <a:sym typeface="Arial"/>
            </a:endParaRPr>
          </a:p>
          <a:p>
            <a:pPr marL="0" marR="0" lvl="0" indent="0" algn="justLow" rtl="1">
              <a:lnSpc>
                <a:spcPct val="115000"/>
              </a:lnSpc>
              <a:spcBef>
                <a:spcPts val="800"/>
              </a:spcBef>
              <a:spcAft>
                <a:spcPts val="0"/>
              </a:spcAft>
              <a:buNone/>
            </a:pPr>
            <a:r>
              <a:rPr lang="ar-SA" sz="2400" b="1" dirty="0">
                <a:solidFill>
                  <a:schemeClr val="lt1"/>
                </a:solidFill>
                <a:latin typeface="Calibri"/>
                <a:ea typeface="Calibri"/>
                <a:cs typeface="+mj-cs"/>
                <a:sym typeface="Calibri"/>
              </a:rPr>
              <a:t>2. نماذج</a:t>
            </a:r>
            <a:r>
              <a:rPr lang="ar-SA" sz="2400" b="1" dirty="0">
                <a:solidFill>
                  <a:schemeClr val="lt1"/>
                </a:solidFill>
                <a:latin typeface="Times New Roman"/>
                <a:ea typeface="Times New Roman"/>
                <a:cs typeface="+mj-cs"/>
                <a:sym typeface="Times New Roman"/>
              </a:rPr>
              <a:t> </a:t>
            </a:r>
            <a:r>
              <a:rPr lang="ar-SA" sz="2400" b="1" dirty="0">
                <a:solidFill>
                  <a:schemeClr val="lt1"/>
                </a:solidFill>
                <a:latin typeface="Calibri"/>
                <a:ea typeface="Calibri"/>
                <a:cs typeface="+mj-cs"/>
                <a:sym typeface="Calibri"/>
              </a:rPr>
              <a:t>دائرية</a:t>
            </a:r>
            <a:r>
              <a:rPr lang="ar-SA" sz="2400" dirty="0">
                <a:solidFill>
                  <a:schemeClr val="lt1"/>
                </a:solidFill>
                <a:latin typeface="Times New Roman"/>
                <a:ea typeface="Times New Roman"/>
                <a:cs typeface="+mj-cs"/>
                <a:sym typeface="Times New Roman"/>
              </a:rPr>
              <a:t> </a:t>
            </a:r>
            <a:r>
              <a:rPr lang="ar-SA" sz="2400" b="1" dirty="0">
                <a:solidFill>
                  <a:schemeClr val="lt1"/>
                </a:solidFill>
                <a:latin typeface="Times New Roman"/>
                <a:ea typeface="Times New Roman"/>
                <a:cs typeface="+mj-cs"/>
                <a:sym typeface="Times New Roman"/>
              </a:rPr>
              <a:t>Circular</a:t>
            </a:r>
            <a:r>
              <a:rPr lang="ar-SA" sz="20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التي</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تبرز</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عملية</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التفاعل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ورجع</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الصدى</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وتعديل الرسالة</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وتفسير</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وتبنى</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الآراء</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أو</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تبادل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الأدوار.</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بمعنى</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أن</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المرسل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يرسل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ويستقبل في</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نفس</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الوقت</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والمستقبل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يستقبل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ويرسل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أيضاً،</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وهكذا</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يعكس</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النموذج</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عملية التفاعل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الإعلامي</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في</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شكل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دائري</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متداخل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مثل</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هذا</a:t>
            </a:r>
            <a:r>
              <a:rPr lang="ar-SA" sz="2400" dirty="0">
                <a:solidFill>
                  <a:schemeClr val="lt1"/>
                </a:solidFill>
                <a:latin typeface="Times New Roman"/>
                <a:ea typeface="Times New Roman"/>
                <a:cs typeface="+mj-cs"/>
                <a:sym typeface="Times New Roman"/>
              </a:rPr>
              <a:t> </a:t>
            </a:r>
            <a:r>
              <a:rPr lang="ar-SA" sz="2400" dirty="0">
                <a:solidFill>
                  <a:schemeClr val="lt1"/>
                </a:solidFill>
                <a:latin typeface="Calibri"/>
                <a:ea typeface="Calibri"/>
                <a:cs typeface="+mj-cs"/>
                <a:sym typeface="Calibri"/>
              </a:rPr>
              <a:t>النموذج.</a:t>
            </a:r>
            <a:endParaRPr sz="2400" dirty="0">
              <a:solidFill>
                <a:schemeClr val="lt1"/>
              </a:solidFill>
              <a:latin typeface="Times New Roman"/>
              <a:ea typeface="Times New Roman"/>
              <a:cs typeface="+mj-cs"/>
              <a:sym typeface="Times New Roman"/>
            </a:endParaRPr>
          </a:p>
          <a:p>
            <a:pPr marL="342900" marR="0" lvl="0" indent="-254000" algn="just" rtl="1">
              <a:lnSpc>
                <a:spcPct val="107000"/>
              </a:lnSpc>
              <a:spcBef>
                <a:spcPts val="800"/>
              </a:spcBef>
              <a:spcAft>
                <a:spcPts val="0"/>
              </a:spcAft>
              <a:buClr>
                <a:schemeClr val="dk1"/>
              </a:buClr>
              <a:buSzPts val="1400"/>
              <a:buFont typeface="Times New Roman"/>
              <a:buNone/>
            </a:pPr>
            <a:endParaRPr sz="1400" dirty="0">
              <a:solidFill>
                <a:schemeClr val="lt1"/>
              </a:solidFill>
              <a:latin typeface="Times New Roman"/>
              <a:ea typeface="Times New Roman"/>
              <a:cs typeface="Times New Roman"/>
              <a:sym typeface="Times New Roman"/>
            </a:endParaRPr>
          </a:p>
          <a:p>
            <a:pPr marL="342900" marR="0" lvl="0" indent="-254000" algn="just" rtl="1">
              <a:lnSpc>
                <a:spcPct val="107000"/>
              </a:lnSpc>
              <a:spcBef>
                <a:spcPts val="800"/>
              </a:spcBef>
              <a:spcAft>
                <a:spcPts val="0"/>
              </a:spcAft>
              <a:buClr>
                <a:schemeClr val="dk1"/>
              </a:buClr>
              <a:buSzPts val="1400"/>
              <a:buFont typeface="Times New Roman"/>
              <a:buNone/>
            </a:pPr>
            <a:endParaRPr sz="1400" dirty="0">
              <a:solidFill>
                <a:schemeClr val="lt1"/>
              </a:solidFill>
              <a:latin typeface="Times New Roman"/>
              <a:ea typeface="Times New Roman"/>
              <a:cs typeface="Times New Roman"/>
              <a:sym typeface="Times New Roman"/>
            </a:endParaRPr>
          </a:p>
          <a:p>
            <a:pPr marL="342900" marR="0" lvl="0" indent="-254000" algn="just" rtl="1">
              <a:lnSpc>
                <a:spcPct val="107000"/>
              </a:lnSpc>
              <a:spcBef>
                <a:spcPts val="800"/>
              </a:spcBef>
              <a:spcAft>
                <a:spcPts val="0"/>
              </a:spcAft>
              <a:buClr>
                <a:schemeClr val="dk1"/>
              </a:buClr>
              <a:buSzPts val="1400"/>
              <a:buFont typeface="Times New Roman"/>
              <a:buNone/>
            </a:pPr>
            <a:endParaRPr sz="1400" dirty="0">
              <a:solidFill>
                <a:schemeClr val="lt1"/>
              </a:solidFill>
              <a:latin typeface="Times New Roman"/>
              <a:ea typeface="Times New Roman"/>
              <a:cs typeface="Times New Roman"/>
              <a:sym typeface="Times New Roman"/>
            </a:endParaRPr>
          </a:p>
          <a:p>
            <a:pPr marL="342900" marR="0" lvl="0" indent="-254000" algn="just" rtl="1">
              <a:lnSpc>
                <a:spcPct val="107000"/>
              </a:lnSpc>
              <a:spcBef>
                <a:spcPts val="800"/>
              </a:spcBef>
              <a:spcAft>
                <a:spcPts val="0"/>
              </a:spcAft>
              <a:buClr>
                <a:schemeClr val="dk1"/>
              </a:buClr>
              <a:buSzPts val="1400"/>
              <a:buFont typeface="Times New Roman"/>
              <a:buNone/>
            </a:pPr>
            <a:endParaRPr sz="1400" dirty="0">
              <a:solidFill>
                <a:schemeClr val="lt1"/>
              </a:solidFill>
              <a:latin typeface="Times New Roman"/>
              <a:ea typeface="Times New Roman"/>
              <a:cs typeface="Times New Roman"/>
              <a:sym typeface="Times New Roman"/>
            </a:endParaRPr>
          </a:p>
        </p:txBody>
      </p:sp>
      <p:pic>
        <p:nvPicPr>
          <p:cNvPr id="222" name="Google Shape;222;p9" descr="C:\Users\NoteBook\Desktop\4.png"/>
          <p:cNvPicPr preferRelativeResize="0"/>
          <p:nvPr/>
        </p:nvPicPr>
        <p:blipFill rotWithShape="1">
          <a:blip r:embed="rId7">
            <a:alphaModFix/>
          </a:blip>
          <a:srcRect/>
          <a:stretch/>
        </p:blipFill>
        <p:spPr>
          <a:xfrm>
            <a:off x="1961535" y="2597407"/>
            <a:ext cx="4660490" cy="659350"/>
          </a:xfrm>
          <a:prstGeom prst="roundRect">
            <a:avLst>
              <a:gd name="adj" fmla="val 16667"/>
            </a:avLst>
          </a:prstGeom>
          <a:noFill/>
          <a:ln>
            <a:noFill/>
          </a:ln>
          <a:effectLst>
            <a:outerShdw blurRad="76200" dist="38100" dir="7800000" algn="tl" rotWithShape="0">
              <a:srgbClr val="000000">
                <a:alpha val="40000"/>
              </a:srgbClr>
            </a:outerShdw>
          </a:effectLst>
        </p:spPr>
      </p:pic>
      <p:pic>
        <p:nvPicPr>
          <p:cNvPr id="223" name="Google Shape;223;p9" descr="C:\Users\NoteBook\Desktop\7.png"/>
          <p:cNvPicPr preferRelativeResize="0"/>
          <p:nvPr/>
        </p:nvPicPr>
        <p:blipFill rotWithShape="1">
          <a:blip r:embed="rId8">
            <a:alphaModFix/>
          </a:blip>
          <a:srcRect/>
          <a:stretch/>
        </p:blipFill>
        <p:spPr>
          <a:xfrm>
            <a:off x="1223720" y="4367685"/>
            <a:ext cx="4170309" cy="1911346"/>
          </a:xfrm>
          <a:prstGeom prst="roundRect">
            <a:avLst>
              <a:gd name="adj" fmla="val 16667"/>
            </a:avLst>
          </a:prstGeom>
          <a:noFill/>
          <a:ln>
            <a:noFill/>
          </a:ln>
          <a:effectLst>
            <a:outerShdw blurRad="76200" dist="38100" dir="7800000" algn="tl" rotWithShape="0">
              <a:srgbClr val="000000">
                <a:alpha val="40000"/>
              </a:srgbClr>
            </a:outerShdw>
          </a:effectLst>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0"/>
          <p:cNvSpPr/>
          <p:nvPr/>
        </p:nvSpPr>
        <p:spPr>
          <a:xfrm>
            <a:off x="2626180" y="546619"/>
            <a:ext cx="1282143" cy="692247"/>
          </a:xfrm>
          <a:prstGeom prst="roundRect">
            <a:avLst>
              <a:gd name="adj" fmla="val 16667"/>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29" name="Google Shape;229;p10"/>
          <p:cNvSpPr txBox="1"/>
          <p:nvPr/>
        </p:nvSpPr>
        <p:spPr>
          <a:xfrm>
            <a:off x="2536249" y="568116"/>
            <a:ext cx="143384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chemeClr val="lt1"/>
                </a:solidFill>
                <a:latin typeface="Tajawal Medium"/>
                <a:ea typeface="Tajawal Medium"/>
                <a:cs typeface="+mj-cs"/>
                <a:sym typeface="Tajawal Medium"/>
              </a:rPr>
              <a:t>المحاضرة</a:t>
            </a:r>
            <a:endParaRPr dirty="0">
              <a:cs typeface="+mj-cs"/>
            </a:endParaRPr>
          </a:p>
          <a:p>
            <a:pPr marL="0" marR="0" lvl="0" indent="0" algn="ctr" rtl="0">
              <a:spcBef>
                <a:spcPts val="0"/>
              </a:spcBef>
              <a:spcAft>
                <a:spcPts val="0"/>
              </a:spcAft>
              <a:buNone/>
            </a:pPr>
            <a:r>
              <a:rPr lang="ar-SA" sz="2000" b="1" dirty="0">
                <a:solidFill>
                  <a:schemeClr val="lt1"/>
                </a:solidFill>
                <a:latin typeface="Tajawal Medium"/>
                <a:ea typeface="Tajawal Medium"/>
                <a:cs typeface="+mj-cs"/>
                <a:sym typeface="Tajawal Medium"/>
              </a:rPr>
              <a:t>الثانية </a:t>
            </a:r>
            <a:endParaRPr sz="2000" b="1" dirty="0">
              <a:solidFill>
                <a:schemeClr val="lt1"/>
              </a:solidFill>
              <a:latin typeface="Tajawal Medium"/>
              <a:ea typeface="Tajawal Medium"/>
              <a:cs typeface="+mj-cs"/>
              <a:sym typeface="Tajawal Medium"/>
            </a:endParaRPr>
          </a:p>
        </p:txBody>
      </p:sp>
      <p:sp>
        <p:nvSpPr>
          <p:cNvPr id="230" name="Google Shape;230;p1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31" name="Google Shape;231;p10"/>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32" name="Google Shape;232;p10"/>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33" name="Google Shape;233;p1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34" name="Google Shape;234;p10"/>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35" name="Google Shape;235;p10"/>
          <p:cNvSpPr/>
          <p:nvPr/>
        </p:nvSpPr>
        <p:spPr>
          <a:xfrm>
            <a:off x="1263989" y="1238866"/>
            <a:ext cx="10225005" cy="4601496"/>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chemeClr val="lt1"/>
                </a:solidFill>
                <a:latin typeface="Calibri"/>
                <a:ea typeface="Calibri"/>
                <a:cs typeface="+mj-cs"/>
                <a:sym typeface="Calibri"/>
              </a:rPr>
              <a:t>د: تصنيف النماذج من ناحية الشكل الذى تظهر فيه إلى</a:t>
            </a:r>
            <a:r>
              <a:rPr lang="ar-SA" sz="2400" dirty="0">
                <a:solidFill>
                  <a:schemeClr val="lt1"/>
                </a:solidFill>
                <a:latin typeface="Calibri"/>
                <a:ea typeface="Calibri"/>
                <a:cs typeface="+mj-cs"/>
                <a:sym typeface="Calibri"/>
              </a:rPr>
              <a:t>:</a:t>
            </a:r>
            <a:endParaRPr sz="2400" dirty="0">
              <a:cs typeface="+mj-cs"/>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1.  </a:t>
            </a:r>
            <a:r>
              <a:rPr lang="ar-SA" sz="2400" b="1" dirty="0">
                <a:solidFill>
                  <a:schemeClr val="lt1"/>
                </a:solidFill>
                <a:latin typeface="Calibri"/>
                <a:ea typeface="Calibri"/>
                <a:cs typeface="+mj-cs"/>
                <a:sym typeface="Calibri"/>
              </a:rPr>
              <a:t>نماذج لفظية </a:t>
            </a:r>
            <a:r>
              <a:rPr lang="ar-SA" sz="2400" dirty="0">
                <a:solidFill>
                  <a:schemeClr val="lt1"/>
                </a:solidFill>
                <a:latin typeface="Calibri"/>
                <a:ea typeface="Calibri"/>
                <a:cs typeface="+mj-cs"/>
                <a:sym typeface="Calibri"/>
              </a:rPr>
              <a:t>: تبسط النموذج في شكل سلسلة من العبارات اللفظية التي توضح طبيعة الاتصال وعناصره وأهدافه. وقد كتب أرسطو وأفلاطون وغيرهما من العلماء القدامى والمعاصرون نماذجهم بالألفاظ واللغات.</a:t>
            </a:r>
            <a:endParaRPr sz="2400" dirty="0">
              <a:cs typeface="+mj-cs"/>
            </a:endParaRPr>
          </a:p>
          <a:p>
            <a:pPr marL="0" marR="0" lvl="0" indent="0" algn="justLow" rtl="1">
              <a:lnSpc>
                <a:spcPct val="107000"/>
              </a:lnSpc>
              <a:spcBef>
                <a:spcPts val="800"/>
              </a:spcBef>
              <a:spcAft>
                <a:spcPts val="0"/>
              </a:spcAft>
              <a:buNone/>
            </a:pPr>
            <a:r>
              <a:rPr lang="ar-SA" sz="2400" b="1" dirty="0">
                <a:solidFill>
                  <a:schemeClr val="lt1"/>
                </a:solidFill>
                <a:latin typeface="Calibri"/>
                <a:ea typeface="Calibri"/>
                <a:cs typeface="+mj-cs"/>
                <a:sym typeface="Calibri"/>
              </a:rPr>
              <a:t>مثال:</a:t>
            </a:r>
            <a:r>
              <a:rPr lang="ar-SA" sz="2400" dirty="0">
                <a:solidFill>
                  <a:schemeClr val="lt1"/>
                </a:solidFill>
                <a:latin typeface="Calibri"/>
                <a:ea typeface="Calibri"/>
                <a:cs typeface="+mj-cs"/>
                <a:sym typeface="Calibri"/>
              </a:rPr>
              <a:t> نموذج هارولد لا زويل الشهير: من؟ يقول ماذا؟ لمن؟ بأي وسيلة؟ بأي تأثير؟</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2.  </a:t>
            </a:r>
            <a:r>
              <a:rPr lang="ar-SA" sz="2400" b="1" dirty="0">
                <a:solidFill>
                  <a:schemeClr val="lt1"/>
                </a:solidFill>
                <a:latin typeface="Calibri"/>
                <a:ea typeface="Calibri"/>
                <a:cs typeface="+mj-cs"/>
                <a:sym typeface="Calibri"/>
              </a:rPr>
              <a:t>نماذج صورية:</a:t>
            </a:r>
            <a:r>
              <a:rPr lang="ar-SA" sz="2400" dirty="0">
                <a:solidFill>
                  <a:schemeClr val="lt1"/>
                </a:solidFill>
                <a:latin typeface="Calibri"/>
                <a:ea typeface="Calibri"/>
                <a:cs typeface="+mj-cs"/>
                <a:sym typeface="Calibri"/>
              </a:rPr>
              <a:t> حيث يبسط النموذج في  شكل صور أو حروف أو أرقام أو مجسمات أو رسومات تكون بديلاً عن الألفاظ وفى الغالب مصاحبة لهذه الألفاظ .</a:t>
            </a:r>
            <a:r>
              <a:rPr lang="ar-SA" sz="2400" dirty="0" err="1">
                <a:solidFill>
                  <a:schemeClr val="lt1"/>
                </a:solidFill>
                <a:latin typeface="Calibri"/>
                <a:ea typeface="Calibri"/>
                <a:cs typeface="+mj-cs"/>
                <a:sym typeface="Calibri"/>
              </a:rPr>
              <a:t>فهى</a:t>
            </a:r>
            <a:r>
              <a:rPr lang="ar-SA" sz="2400" dirty="0">
                <a:solidFill>
                  <a:schemeClr val="lt1"/>
                </a:solidFill>
                <a:latin typeface="Calibri"/>
                <a:ea typeface="Calibri"/>
                <a:cs typeface="+mj-cs"/>
                <a:sym typeface="Calibri"/>
              </a:rPr>
              <a:t> إذن نماذج لفظية مصورة كأن ترسم مثلاً وجهين متقابلين توضح عليهما عملية الاتصال بين فردين أو غيرهما من أشكال البيان اللفظي المصور.</a:t>
            </a:r>
            <a:endParaRPr sz="2400" dirty="0">
              <a:solidFill>
                <a:schemeClr val="lt1"/>
              </a:solidFill>
              <a:latin typeface="Calibri"/>
              <a:ea typeface="Calibri"/>
              <a:cs typeface="+mj-cs"/>
              <a:sym typeface="Calibri"/>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1"/>
          <p:cNvSpPr/>
          <p:nvPr/>
        </p:nvSpPr>
        <p:spPr>
          <a:xfrm>
            <a:off x="2626179" y="500900"/>
            <a:ext cx="9361177"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1" name="Google Shape;241;p1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42" name="Google Shape;242;p11"/>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43" name="Google Shape;243;p11"/>
          <p:cNvSpPr/>
          <p:nvPr/>
        </p:nvSpPr>
        <p:spPr>
          <a:xfrm>
            <a:off x="4606345" y="941216"/>
            <a:ext cx="7311664" cy="5253531"/>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rgbClr val="000000"/>
                </a:solidFill>
                <a:latin typeface="Calibri"/>
                <a:ea typeface="Calibri"/>
                <a:cs typeface="+mj-cs"/>
                <a:sym typeface="Calibri"/>
              </a:rPr>
              <a:t>وفى هذا الإطار سنجد أن الباحثين قد طوروا ثلاثة نماذج رئيسية هي على النحو التالي:</a:t>
            </a:r>
            <a:endParaRPr sz="2400" dirty="0">
              <a:solidFill>
                <a:schemeClr val="dk1"/>
              </a:solidFill>
              <a:latin typeface="Calibri"/>
              <a:ea typeface="Calibri"/>
              <a:cs typeface="+mj-cs"/>
              <a:sym typeface="Calibri"/>
            </a:endParaRPr>
          </a:p>
          <a:p>
            <a:pPr marL="342900" marR="0" lvl="0" indent="-342900" algn="justLow" rtl="1">
              <a:lnSpc>
                <a:spcPct val="107000"/>
              </a:lnSpc>
              <a:spcBef>
                <a:spcPts val="800"/>
              </a:spcBef>
              <a:spcAft>
                <a:spcPts val="0"/>
              </a:spcAft>
              <a:buClr>
                <a:srgbClr val="C00000"/>
              </a:buClr>
              <a:buSzPts val="2400"/>
              <a:buFont typeface="Arial"/>
              <a:buAutoNum type="arabicPeriod"/>
            </a:pPr>
            <a:r>
              <a:rPr lang="ar-SA" sz="2400" b="1" dirty="0">
                <a:solidFill>
                  <a:srgbClr val="C00000"/>
                </a:solidFill>
                <a:latin typeface="Calibri"/>
                <a:ea typeface="Calibri"/>
                <a:cs typeface="+mj-cs"/>
                <a:sym typeface="Calibri"/>
              </a:rPr>
              <a:t>النموذج الخطي أو أحادي الاتجاه (</a:t>
            </a:r>
            <a:r>
              <a:rPr lang="ar-SA" sz="2400" b="1" dirty="0">
                <a:solidFill>
                  <a:srgbClr val="C00000"/>
                </a:solidFill>
                <a:latin typeface="Adobe Caslon Pro Bold" panose="0205070206050A020403" pitchFamily="18" charset="0"/>
                <a:ea typeface="Simplified Arabic"/>
                <a:cs typeface="+mj-cs"/>
                <a:sym typeface="Simplified Arabic"/>
              </a:rPr>
              <a:t>linear Model</a:t>
            </a:r>
            <a:r>
              <a:rPr lang="ar-SA" sz="2400" b="1" dirty="0">
                <a:solidFill>
                  <a:srgbClr val="C00000"/>
                </a:solidFill>
                <a:latin typeface="Calibri"/>
                <a:ea typeface="Calibri"/>
                <a:cs typeface="+mj-cs"/>
                <a:sym typeface="Calibri"/>
              </a:rPr>
              <a:t>)</a:t>
            </a:r>
            <a:endParaRPr sz="2400" dirty="0">
              <a:solidFill>
                <a:srgbClr val="C00000"/>
              </a:solidFill>
              <a:latin typeface="Calibri"/>
              <a:ea typeface="Calibri"/>
              <a:cs typeface="+mj-cs"/>
              <a:sym typeface="Calibri"/>
            </a:endParaRPr>
          </a:p>
          <a:p>
            <a:pPr marL="0" marR="0" lvl="0" indent="0" algn="justLow" rtl="1">
              <a:lnSpc>
                <a:spcPct val="107000"/>
              </a:lnSpc>
              <a:spcBef>
                <a:spcPts val="0"/>
              </a:spcBef>
              <a:spcAft>
                <a:spcPts val="0"/>
              </a:spcAft>
              <a:buNone/>
            </a:pPr>
            <a:r>
              <a:rPr lang="ar-SA" sz="2400" dirty="0">
                <a:solidFill>
                  <a:srgbClr val="000000"/>
                </a:solidFill>
                <a:latin typeface="Calibri"/>
                <a:ea typeface="Calibri"/>
                <a:cs typeface="+mj-cs"/>
                <a:sym typeface="Calibri"/>
              </a:rPr>
              <a:t>منذ ما يدني على الستين عاماً، نظر العلماء إلى الاتصال على أنه أمر يفعله شخص لشخص آخر، وبهذا يشبه الاتصال بإعطاء حقنة في الجسد، حيث يقوم المرسل بوضع أفكاره ومشاعره في رسالة، ثم يحقنها من خلال وسيلة معينة ( حديث، رسم، كتابة... الخ) إلى مستقبل يقوم بنقل رموزها بطريقة تشبه ما أراده المرسل، وإذا ما قدر للرسالة أن تمضي من غير التشويش في خط واحد مستقيم، </a:t>
            </a:r>
            <a:r>
              <a:rPr lang="ar-SA" sz="2400" dirty="0">
                <a:latin typeface="Calibri"/>
                <a:ea typeface="Calibri"/>
                <a:cs typeface="+mj-cs"/>
                <a:sym typeface="Calibri"/>
              </a:rPr>
              <a:t>فإنه</a:t>
            </a:r>
            <a:r>
              <a:rPr lang="ar-SA" sz="2400" dirty="0">
                <a:solidFill>
                  <a:srgbClr val="000000"/>
                </a:solidFill>
                <a:latin typeface="Calibri"/>
                <a:ea typeface="Calibri"/>
                <a:cs typeface="+mj-cs"/>
                <a:sym typeface="Calibri"/>
              </a:rPr>
              <a:t> قد كتب لها النجاح، وقد يبدو هذا النموذج يسيراً، ولكنه البداية لفهم عملية الاتصال، ويمكننا رؤية هذا النموذج من خلال الشكل التالي:</a:t>
            </a:r>
            <a:endParaRPr sz="2400" dirty="0">
              <a:solidFill>
                <a:srgbClr val="000000"/>
              </a:solidFill>
              <a:latin typeface="Calibri"/>
              <a:ea typeface="Calibri"/>
              <a:cs typeface="+mj-cs"/>
              <a:sym typeface="Calibri"/>
            </a:endParaRPr>
          </a:p>
        </p:txBody>
      </p:sp>
      <p:pic>
        <p:nvPicPr>
          <p:cNvPr id="244" name="Google Shape;244;p11"/>
          <p:cNvPicPr preferRelativeResize="0"/>
          <p:nvPr/>
        </p:nvPicPr>
        <p:blipFill rotWithShape="1">
          <a:blip r:embed="rId4">
            <a:alphaModFix/>
          </a:blip>
          <a:srcRect/>
          <a:stretch/>
        </p:blipFill>
        <p:spPr>
          <a:xfrm>
            <a:off x="0" y="6324782"/>
            <a:ext cx="2167470" cy="591661"/>
          </a:xfrm>
          <a:prstGeom prst="rect">
            <a:avLst/>
          </a:prstGeom>
          <a:noFill/>
          <a:ln>
            <a:noFill/>
          </a:ln>
        </p:spPr>
      </p:pic>
      <p:pic>
        <p:nvPicPr>
          <p:cNvPr id="245" name="Google Shape;245;p11"/>
          <p:cNvPicPr preferRelativeResize="0"/>
          <p:nvPr/>
        </p:nvPicPr>
        <p:blipFill rotWithShape="1">
          <a:blip r:embed="rId5">
            <a:alphaModFix/>
          </a:blip>
          <a:srcRect/>
          <a:stretch/>
        </p:blipFill>
        <p:spPr>
          <a:xfrm>
            <a:off x="10312351" y="6589344"/>
            <a:ext cx="1879649" cy="309233"/>
          </a:xfrm>
          <a:prstGeom prst="rect">
            <a:avLst/>
          </a:prstGeom>
          <a:noFill/>
          <a:ln>
            <a:noFill/>
          </a:ln>
        </p:spPr>
      </p:pic>
      <p:sp>
        <p:nvSpPr>
          <p:cNvPr id="246" name="Google Shape;246;p11"/>
          <p:cNvSpPr/>
          <p:nvPr/>
        </p:nvSpPr>
        <p:spPr>
          <a:xfrm>
            <a:off x="10419670" y="150972"/>
            <a:ext cx="1498339" cy="745574"/>
          </a:xfrm>
          <a:prstGeom prst="roundRect">
            <a:avLst>
              <a:gd name="adj" fmla="val 16667"/>
            </a:avLst>
          </a:prstGeom>
          <a:solidFill>
            <a:srgbClr val="852F4A"/>
          </a:solidFill>
          <a:ln w="12700" cap="flat" cmpd="sng">
            <a:solidFill>
              <a:schemeClr val="l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400" b="1">
                <a:solidFill>
                  <a:schemeClr val="lt1"/>
                </a:solidFill>
                <a:latin typeface="Calibri"/>
                <a:ea typeface="Calibri"/>
                <a:cs typeface="Calibri"/>
                <a:sym typeface="Calibri"/>
              </a:rPr>
              <a:t>المحاضرة الثانية</a:t>
            </a:r>
            <a:endParaRPr sz="2400" b="1">
              <a:solidFill>
                <a:schemeClr val="lt1"/>
              </a:solidFill>
              <a:latin typeface="Calibri"/>
              <a:ea typeface="Calibri"/>
              <a:cs typeface="Calibri"/>
              <a:sym typeface="Calibri"/>
            </a:endParaRPr>
          </a:p>
        </p:txBody>
      </p:sp>
      <p:pic>
        <p:nvPicPr>
          <p:cNvPr id="247" name="Google Shape;247;p11" descr="C:\Users\NoteBook\Desktop\1.png"/>
          <p:cNvPicPr preferRelativeResize="0"/>
          <p:nvPr/>
        </p:nvPicPr>
        <p:blipFill rotWithShape="1">
          <a:blip r:embed="rId6">
            <a:alphaModFix/>
          </a:blip>
          <a:srcRect/>
          <a:stretch/>
        </p:blipFill>
        <p:spPr>
          <a:xfrm>
            <a:off x="0" y="1942377"/>
            <a:ext cx="4536998" cy="32512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12"/>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3" name="Google Shape;253;p12"/>
          <p:cNvPicPr preferRelativeResize="0"/>
          <p:nvPr/>
        </p:nvPicPr>
        <p:blipFill rotWithShape="1">
          <a:blip r:embed="rId3">
            <a:alphaModFix/>
          </a:blip>
          <a:srcRect/>
          <a:stretch/>
        </p:blipFill>
        <p:spPr>
          <a:xfrm>
            <a:off x="111952" y="-615012"/>
            <a:ext cx="2036258" cy="1800993"/>
          </a:xfrm>
          <a:prstGeom prst="rect">
            <a:avLst/>
          </a:prstGeom>
          <a:noFill/>
          <a:ln>
            <a:noFill/>
          </a:ln>
        </p:spPr>
      </p:pic>
      <p:sp>
        <p:nvSpPr>
          <p:cNvPr id="254" name="Google Shape;254;p12"/>
          <p:cNvSpPr/>
          <p:nvPr/>
        </p:nvSpPr>
        <p:spPr>
          <a:xfrm>
            <a:off x="8063578" y="788142"/>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55" name="Google Shape;255;p12"/>
          <p:cNvSpPr/>
          <p:nvPr/>
        </p:nvSpPr>
        <p:spPr>
          <a:xfrm>
            <a:off x="250723" y="788143"/>
            <a:ext cx="11672814" cy="5447770"/>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rgbClr val="6C263C"/>
                </a:solidFill>
                <a:latin typeface="Calibri"/>
                <a:ea typeface="Calibri"/>
                <a:cs typeface="+mj-cs"/>
                <a:sym typeface="Calibri"/>
              </a:rPr>
              <a:t>علماً بأن المرسل قد يكون رجلاً أو امرأة، والمستقبل قد يكون أحدهما.. وحينما يبدأ بالاتصال يختار رموزاً معينة ( لغة لفظية مثل عبارة السلام عليكم، أو لغة غير لفظية مثل الإشارة باليد للتحية، وقد يكون بهما جميعاً، إضافة إلى ابتسامة من الوجه) هذه الرموز تمثل الرسالة التي ترسل للمستقبل الذى عليه أن يفك رموز الرسالة ( يحللها ويفهمها) ليتحقق الاتصال.. لا حظ أن هناك تشويشاً قد يحدث للرسالة، وهذا التشويش يشمل أموراً خارجية كأصوات لعب الأولاد أو مكيف الهواء أو رائحة الدخان في مكان مزدحم.. هذا التشويش سيؤثر على الرسالة بكل تأكيد.. ويشمل التشويش أموراً نفسية لكل من المرسل والمستقبل بحسب حاله من الرضا أو الغضب أو الموقع الاجتماعي الذى يفسر الرسالة على أنها من أعلى إلى أسفل أو العكس، وهكذا .. ومن أنواع التشويش العضوي الذى يعني أن هناك عوامل بيولوجية تؤثر على الرسالة، مثل ضعف السمع أو المرض أو التعب البدني، وهكذا.</a:t>
            </a:r>
            <a:endParaRPr sz="1800" b="1" dirty="0">
              <a:solidFill>
                <a:srgbClr val="6C263C"/>
              </a:solidFill>
              <a:latin typeface="Calibri"/>
              <a:ea typeface="Calibri"/>
              <a:cs typeface="+mj-cs"/>
              <a:sym typeface="Calibri"/>
            </a:endParaRPr>
          </a:p>
        </p:txBody>
      </p:sp>
      <p:pic>
        <p:nvPicPr>
          <p:cNvPr id="256" name="Google Shape;256;p12"/>
          <p:cNvPicPr preferRelativeResize="0"/>
          <p:nvPr/>
        </p:nvPicPr>
        <p:blipFill rotWithShape="1">
          <a:blip r:embed="rId4">
            <a:alphaModFix/>
          </a:blip>
          <a:srcRect/>
          <a:stretch/>
        </p:blipFill>
        <p:spPr>
          <a:xfrm>
            <a:off x="0" y="6235913"/>
            <a:ext cx="2167470" cy="591661"/>
          </a:xfrm>
          <a:prstGeom prst="rect">
            <a:avLst/>
          </a:prstGeom>
          <a:noFill/>
          <a:ln>
            <a:noFill/>
          </a:ln>
        </p:spPr>
      </p:pic>
      <p:pic>
        <p:nvPicPr>
          <p:cNvPr id="257" name="Google Shape;257;p12"/>
          <p:cNvPicPr preferRelativeResize="0"/>
          <p:nvPr/>
        </p:nvPicPr>
        <p:blipFill rotWithShape="1">
          <a:blip r:embed="rId5">
            <a:alphaModFix/>
          </a:blip>
          <a:srcRect/>
          <a:stretch/>
        </p:blipFill>
        <p:spPr>
          <a:xfrm>
            <a:off x="10424590" y="6548767"/>
            <a:ext cx="1879649" cy="309233"/>
          </a:xfrm>
          <a:prstGeom prst="rect">
            <a:avLst/>
          </a:prstGeom>
          <a:noFill/>
          <a:ln>
            <a:noFill/>
          </a:ln>
        </p:spPr>
      </p:pic>
      <p:sp>
        <p:nvSpPr>
          <p:cNvPr id="258" name="Google Shape;258;p12"/>
          <p:cNvSpPr/>
          <p:nvPr/>
        </p:nvSpPr>
        <p:spPr>
          <a:xfrm>
            <a:off x="10672915" y="0"/>
            <a:ext cx="1519085" cy="835652"/>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9" name="Google Shape;259;p12"/>
          <p:cNvSpPr/>
          <p:nvPr/>
        </p:nvSpPr>
        <p:spPr>
          <a:xfrm>
            <a:off x="10851822" y="56583"/>
            <a:ext cx="1161270" cy="722485"/>
          </a:xfrm>
          <a:prstGeom prst="roundRect">
            <a:avLst>
              <a:gd name="adj" fmla="val 16667"/>
            </a:avLst>
          </a:prstGeom>
          <a:solidFill>
            <a:schemeClr val="l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1800">
                <a:solidFill>
                  <a:srgbClr val="852F4A"/>
                </a:solidFill>
                <a:latin typeface="Calibri"/>
                <a:ea typeface="Calibri"/>
                <a:cs typeface="Calibri"/>
                <a:sym typeface="Calibri"/>
              </a:rPr>
              <a:t>ا</a:t>
            </a:r>
            <a:r>
              <a:rPr lang="ar-SA" sz="1800" b="1">
                <a:solidFill>
                  <a:srgbClr val="852F4A"/>
                </a:solidFill>
                <a:latin typeface="Calibri"/>
                <a:ea typeface="Calibri"/>
                <a:cs typeface="Calibri"/>
                <a:sym typeface="Calibri"/>
              </a:rPr>
              <a:t>لمحاضرة الثانية</a:t>
            </a:r>
            <a:endParaRPr sz="18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13"/>
          <p:cNvSpPr/>
          <p:nvPr/>
        </p:nvSpPr>
        <p:spPr>
          <a:xfrm>
            <a:off x="2626178" y="546619"/>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5" name="Google Shape;265;p13"/>
          <p:cNvPicPr preferRelativeResize="0"/>
          <p:nvPr/>
        </p:nvPicPr>
        <p:blipFill rotWithShape="1">
          <a:blip r:embed="rId3">
            <a:alphaModFix/>
          </a:blip>
          <a:srcRect/>
          <a:stretch/>
        </p:blipFill>
        <p:spPr>
          <a:xfrm>
            <a:off x="176513" y="-608902"/>
            <a:ext cx="2036258" cy="1800993"/>
          </a:xfrm>
          <a:prstGeom prst="rect">
            <a:avLst/>
          </a:prstGeom>
          <a:noFill/>
          <a:ln>
            <a:noFill/>
          </a:ln>
        </p:spPr>
      </p:pic>
      <p:sp>
        <p:nvSpPr>
          <p:cNvPr id="266" name="Google Shape;266;p13"/>
          <p:cNvSpPr/>
          <p:nvPr/>
        </p:nvSpPr>
        <p:spPr>
          <a:xfrm>
            <a:off x="7688021" y="746955"/>
            <a:ext cx="4128422" cy="5192361"/>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67" name="Google Shape;267;p13"/>
          <p:cNvSpPr/>
          <p:nvPr/>
        </p:nvSpPr>
        <p:spPr>
          <a:xfrm>
            <a:off x="57037" y="546619"/>
            <a:ext cx="7245108" cy="5919377"/>
          </a:xfrm>
          <a:prstGeom prst="roundRect">
            <a:avLst>
              <a:gd name="adj" fmla="val 6140"/>
            </a:avLst>
          </a:prstGeom>
          <a:solidFill>
            <a:schemeClr val="lt1"/>
          </a:solidFill>
          <a:ln>
            <a:noFill/>
          </a:ln>
        </p:spPr>
        <p:txBody>
          <a:bodyPr spcFirstLastPara="1" wrap="square" lIns="91425" tIns="45700" rIns="91425" bIns="45700" anchor="ctr" anchorCtr="0">
            <a:noAutofit/>
          </a:bodyPr>
          <a:lstStyle/>
          <a:p>
            <a:pPr marL="0" marR="0" lvl="0" indent="0" algn="justLow" rtl="1">
              <a:spcBef>
                <a:spcPts val="0"/>
              </a:spcBef>
              <a:spcAft>
                <a:spcPts val="0"/>
              </a:spcAft>
              <a:buNone/>
            </a:pPr>
            <a:r>
              <a:rPr lang="ar-SA" sz="2400" b="1" dirty="0">
                <a:solidFill>
                  <a:srgbClr val="000000"/>
                </a:solidFill>
                <a:latin typeface="Simplified Arabic"/>
                <a:ea typeface="Simplified Arabic"/>
                <a:cs typeface="Simplified Arabic"/>
                <a:sym typeface="Simplified Arabic"/>
              </a:rPr>
              <a:t> </a:t>
            </a:r>
            <a:r>
              <a:rPr lang="ar-SA" sz="2400" b="1" dirty="0">
                <a:solidFill>
                  <a:srgbClr val="C00000"/>
                </a:solidFill>
                <a:latin typeface="Simplified Arabic"/>
                <a:ea typeface="Simplified Arabic"/>
                <a:cs typeface="+mj-cs"/>
                <a:sym typeface="Simplified Arabic"/>
              </a:rPr>
              <a:t>(ب) النموذج التبادلي (ثنائي الاتجاه) </a:t>
            </a:r>
            <a:r>
              <a:rPr lang="ar-SA" sz="2400" b="1" dirty="0">
                <a:solidFill>
                  <a:srgbClr val="C00000"/>
                </a:solidFill>
                <a:latin typeface="Adobe Caslon Pro Bold" panose="0205070206050A020403" pitchFamily="18" charset="0"/>
                <a:ea typeface="Simplified Arabic"/>
                <a:cs typeface="+mj-cs"/>
                <a:sym typeface="Simplified Arabic"/>
              </a:rPr>
              <a:t>Interactive Dual Model</a:t>
            </a:r>
            <a:endParaRPr sz="2400" b="1" dirty="0">
              <a:solidFill>
                <a:srgbClr val="C00000"/>
              </a:solidFill>
              <a:latin typeface="Adobe Caslon Pro Bold" panose="0205070206050A020403" pitchFamily="18" charset="0"/>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000000"/>
                </a:solidFill>
                <a:latin typeface="Calibri"/>
                <a:ea typeface="Calibri"/>
                <a:cs typeface="+mj-cs"/>
                <a:sym typeface="Calibri"/>
              </a:rPr>
              <a:t>النموذج ذو الاتجاه الواحد لتفسير عملية الاتصال سهل الفهم، إلا أنه لا يعكس العملية الاتصالية بدقة. فقد كان النموذج السابق ( ذو الاتجاه الواحد) يتجاهل رجع الصدى ورد الفعل من المستقبل تجاه ما يستقبله من رسائل، لكن النموذج الاتصالي التبادلي أو (ثنائي الاتجاه) يتحول فيه المستقبل إلى مرسل ثم إلى مستقبل في وقت قصير جدا، بل حتى في الوقت نفسه. يمكن لنا أن نتصور كيف يتفاعل شخص مع خبر عن زواج أحد أصدقائه، حيث يتفاعل المستقبل مع الخبر، وتظهر أسارير الفرح على وجهه حتى قبل إتمام الخبر، ثم يرسل رسالة لفظية مستفسراً عن وقت الزواج، فيأتيه الجواب سريعاً أنه كان ليلة البارحة فيتحول الفرح إلى نوع من العتاب على عدم معرفته، وهكذا تتداخل الرسائل، ويصبح كلا من الطرفين مرسلاً ومستقبلاً في آن واحد. بل </a:t>
            </a:r>
            <a:r>
              <a:rPr lang="ar-SA" sz="2400" dirty="0">
                <a:latin typeface="Calibri"/>
                <a:ea typeface="Calibri"/>
                <a:cs typeface="+mj-cs"/>
                <a:sym typeface="Calibri"/>
              </a:rPr>
              <a:t>حتى</a:t>
            </a:r>
            <a:r>
              <a:rPr lang="ar-SA" sz="2400" dirty="0">
                <a:solidFill>
                  <a:srgbClr val="000000"/>
                </a:solidFill>
                <a:latin typeface="Calibri"/>
                <a:ea typeface="Calibri"/>
                <a:cs typeface="+mj-cs"/>
                <a:sym typeface="Calibri"/>
              </a:rPr>
              <a:t> خلال استقبال الرسالة يقوم كل منا بتفسير الرسالة والتفكير بشأنها، وهذا ما يفسر اختلاف التفسيرات للرسالة الواحدة بين الناس. ومن الممكن أن يحدث تشويش في هذه المرحلة بما يؤثر على فعالية الاتصال.</a:t>
            </a:r>
            <a:endParaRPr dirty="0">
              <a:cs typeface="+mj-cs"/>
            </a:endParaRPr>
          </a:p>
        </p:txBody>
      </p:sp>
      <p:pic>
        <p:nvPicPr>
          <p:cNvPr id="268" name="Google Shape;268;p13"/>
          <p:cNvPicPr preferRelativeResize="0"/>
          <p:nvPr/>
        </p:nvPicPr>
        <p:blipFill rotWithShape="1">
          <a:blip r:embed="rId4">
            <a:alphaModFix/>
          </a:blip>
          <a:srcRect/>
          <a:stretch/>
        </p:blipFill>
        <p:spPr>
          <a:xfrm>
            <a:off x="57036" y="6449838"/>
            <a:ext cx="2167470" cy="408162"/>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10322669" y="6571950"/>
            <a:ext cx="1879649" cy="337800"/>
          </a:xfrm>
          <a:prstGeom prst="rect">
            <a:avLst/>
          </a:prstGeom>
          <a:noFill/>
          <a:ln>
            <a:noFill/>
          </a:ln>
        </p:spPr>
      </p:pic>
      <p:pic>
        <p:nvPicPr>
          <p:cNvPr id="270" name="Google Shape;270;p13" descr="C:\Users\NoteBook\Desktop\55.png"/>
          <p:cNvPicPr preferRelativeResize="0"/>
          <p:nvPr/>
        </p:nvPicPr>
        <p:blipFill rotWithShape="1">
          <a:blip r:embed="rId6">
            <a:alphaModFix/>
          </a:blip>
          <a:srcRect/>
          <a:stretch/>
        </p:blipFill>
        <p:spPr>
          <a:xfrm>
            <a:off x="7302146" y="1659349"/>
            <a:ext cx="4900172" cy="309799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4"/>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76" name="Google Shape;276;p14"/>
          <p:cNvPicPr preferRelativeResize="0"/>
          <p:nvPr/>
        </p:nvPicPr>
        <p:blipFill rotWithShape="1">
          <a:blip r:embed="rId3">
            <a:alphaModFix/>
          </a:blip>
          <a:srcRect/>
          <a:stretch/>
        </p:blipFill>
        <p:spPr>
          <a:xfrm>
            <a:off x="188246" y="-503135"/>
            <a:ext cx="2036258" cy="1800993"/>
          </a:xfrm>
          <a:prstGeom prst="rect">
            <a:avLst/>
          </a:prstGeom>
          <a:noFill/>
          <a:ln>
            <a:noFill/>
          </a:ln>
        </p:spPr>
      </p:pic>
      <p:sp>
        <p:nvSpPr>
          <p:cNvPr id="277" name="Google Shape;277;p14"/>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78" name="Google Shape;278;p14"/>
          <p:cNvSpPr/>
          <p:nvPr/>
        </p:nvSpPr>
        <p:spPr>
          <a:xfrm>
            <a:off x="5019325" y="905543"/>
            <a:ext cx="6783469" cy="5119637"/>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SA" sz="2800" b="1" dirty="0">
                <a:solidFill>
                  <a:srgbClr val="C00000"/>
                </a:solidFill>
                <a:latin typeface="Calibri"/>
                <a:ea typeface="Calibri"/>
                <a:cs typeface="Calibri"/>
                <a:sym typeface="Calibri"/>
              </a:rPr>
              <a:t>ج) نموذج الاتصال التفاعلي </a:t>
            </a:r>
            <a:r>
              <a:rPr lang="ar-SA" sz="2800" b="1" dirty="0">
                <a:solidFill>
                  <a:srgbClr val="C00000"/>
                </a:solidFill>
                <a:latin typeface="Adobe Caslon Pro Bold" panose="0205070206050A020403" pitchFamily="18" charset="0"/>
                <a:ea typeface="Calibri"/>
                <a:cs typeface="Calibri"/>
                <a:sym typeface="Calibri"/>
              </a:rPr>
              <a:t>Interactive  Model</a:t>
            </a:r>
            <a:endParaRPr sz="2800" b="1" dirty="0">
              <a:solidFill>
                <a:srgbClr val="C00000"/>
              </a:solidFill>
              <a:latin typeface="Adobe Caslon Pro Bold" panose="0205070206050A020403" pitchFamily="18" charset="0"/>
              <a:ea typeface="Calibri"/>
              <a:cs typeface="Calibri"/>
              <a:sym typeface="Calibri"/>
            </a:endParaRPr>
          </a:p>
          <a:p>
            <a:pPr marL="0" marR="0" lvl="0" indent="0" algn="justLow" rtl="1">
              <a:lnSpc>
                <a:spcPct val="115000"/>
              </a:lnSpc>
              <a:spcBef>
                <a:spcPts val="1000"/>
              </a:spcBef>
              <a:spcAft>
                <a:spcPts val="0"/>
              </a:spcAft>
              <a:buNone/>
            </a:pPr>
            <a:r>
              <a:rPr lang="ar-SA" sz="2000" b="1" dirty="0">
                <a:solidFill>
                  <a:srgbClr val="852F4A"/>
                </a:solidFill>
                <a:latin typeface="Calibri"/>
                <a:ea typeface="Calibri"/>
                <a:cs typeface="+mj-cs"/>
                <a:sym typeface="Calibri"/>
              </a:rPr>
              <a:t>يحاول نموذج الاتصال التفاعلي أن يشمل كافة عناصر الاتصال الفاعلة كبيئة الاتصال، ورجع الصدى، وما سبق الاتصال، وما جاء بعده من سلوك اتصالي أو غيره. وهذه طبيعة العلاقات الاجتماعية، حيث إنها لا تنتهي، بل ينبني بعضها على بعض، فمدح أبيك لك على عمل قمت به هو نتاج أمور أخرى قمت بها، وموقف إيجابي منك، وقد يكون العكس صحيحاً، وهكذا.</a:t>
            </a:r>
            <a:endParaRPr dirty="0">
              <a:cs typeface="+mj-cs"/>
            </a:endParaRPr>
          </a:p>
          <a:p>
            <a:pPr marL="0" marR="0" lvl="0" indent="0" algn="justLow" rtl="1">
              <a:lnSpc>
                <a:spcPct val="115000"/>
              </a:lnSpc>
              <a:spcBef>
                <a:spcPts val="1000"/>
              </a:spcBef>
              <a:spcAft>
                <a:spcPts val="0"/>
              </a:spcAft>
              <a:buNone/>
            </a:pPr>
            <a:r>
              <a:rPr lang="ar-SA" sz="2000" b="1" dirty="0">
                <a:solidFill>
                  <a:srgbClr val="852F4A"/>
                </a:solidFill>
                <a:latin typeface="Calibri"/>
                <a:ea typeface="Calibri"/>
                <a:cs typeface="+mj-cs"/>
                <a:sym typeface="Calibri"/>
              </a:rPr>
              <a:t>الطبيعة التفاعلية للاتصال تشرح لنا طبيعة التأثير المتبادل الذى يحدث عندما نتفاعل مع بعضنا البعض، لأن الاتصال ليس ما يفعله شخص لشخص، ولكنه ما يفعله شخص مع شخص، فالاتصال يعتمد على العلاقة مع الطرف الآخر، وكلما كان الطرف الآخر أكثر مهارة في الاتصال كانت فرص النجاح فيه أكبر.</a:t>
            </a:r>
            <a:endParaRPr dirty="0">
              <a:cs typeface="+mj-cs"/>
            </a:endParaRPr>
          </a:p>
          <a:p>
            <a:pPr marL="0" marR="0" lvl="0" indent="0" algn="justLow" rtl="1">
              <a:lnSpc>
                <a:spcPct val="115000"/>
              </a:lnSpc>
              <a:spcBef>
                <a:spcPts val="1000"/>
              </a:spcBef>
              <a:spcAft>
                <a:spcPts val="0"/>
              </a:spcAft>
              <a:buNone/>
            </a:pPr>
            <a:r>
              <a:rPr lang="ar-SA" sz="2000" b="1" dirty="0">
                <a:solidFill>
                  <a:srgbClr val="852F4A"/>
                </a:solidFill>
                <a:latin typeface="Calibri"/>
                <a:ea typeface="Calibri"/>
                <a:cs typeface="+mj-cs"/>
                <a:sym typeface="Calibri"/>
              </a:rPr>
              <a:t>ويشرح النموذج التالي هذه الطبيعة التفاعلية للاتصال التي تشمل التبادل بين طرفي الاتصال والبيئة الاتصالية.</a:t>
            </a:r>
            <a:endParaRPr dirty="0">
              <a:cs typeface="+mj-cs"/>
            </a:endParaRPr>
          </a:p>
        </p:txBody>
      </p:sp>
      <p:pic>
        <p:nvPicPr>
          <p:cNvPr id="279" name="Google Shape;279;p1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80" name="Google Shape;280;p1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81" name="Google Shape;281;p14"/>
          <p:cNvSpPr/>
          <p:nvPr/>
        </p:nvSpPr>
        <p:spPr>
          <a:xfrm>
            <a:off x="10427110" y="25401"/>
            <a:ext cx="1764890" cy="820903"/>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000" b="1">
                <a:solidFill>
                  <a:schemeClr val="lt1"/>
                </a:solidFill>
                <a:latin typeface="Calibri"/>
                <a:ea typeface="Calibri"/>
                <a:cs typeface="Calibri"/>
                <a:sym typeface="Calibri"/>
              </a:rPr>
              <a:t>المحاضرة الثانية</a:t>
            </a:r>
            <a:endParaRPr sz="2000" b="1">
              <a:solidFill>
                <a:schemeClr val="lt1"/>
              </a:solidFill>
              <a:latin typeface="Calibri"/>
              <a:ea typeface="Calibri"/>
              <a:cs typeface="Calibri"/>
              <a:sym typeface="Calibri"/>
            </a:endParaRPr>
          </a:p>
        </p:txBody>
      </p:sp>
      <p:pic>
        <p:nvPicPr>
          <p:cNvPr id="282" name="Google Shape;282;p14"/>
          <p:cNvPicPr preferRelativeResize="0"/>
          <p:nvPr/>
        </p:nvPicPr>
        <p:blipFill rotWithShape="1">
          <a:blip r:embed="rId6">
            <a:alphaModFix/>
          </a:blip>
          <a:srcRect/>
          <a:stretch/>
        </p:blipFill>
        <p:spPr>
          <a:xfrm>
            <a:off x="0" y="1297858"/>
            <a:ext cx="5019325" cy="424753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pic>
        <p:nvPicPr>
          <p:cNvPr id="288" name="Google Shape;288;p15"/>
          <p:cNvPicPr preferRelativeResize="0">
            <a:picLocks noGrp="1"/>
          </p:cNvPicPr>
          <p:nvPr>
            <p:ph type="pic" idx="2"/>
          </p:nvPr>
        </p:nvPicPr>
        <p:blipFill rotWithShape="1">
          <a:blip r:embed="rId3">
            <a:alphaModFix/>
          </a:blip>
          <a:srcRect l="13924" r="13924"/>
          <a:stretch/>
        </p:blipFill>
        <p:spPr>
          <a:xfrm>
            <a:off x="0" y="1"/>
            <a:ext cx="3330915" cy="4230510"/>
          </a:xfrm>
          <a:prstGeom prst="rect">
            <a:avLst/>
          </a:prstGeom>
          <a:solidFill>
            <a:srgbClr val="D8D8D8">
              <a:alpha val="49803"/>
            </a:srgbClr>
          </a:solidFill>
          <a:ln>
            <a:noFill/>
          </a:ln>
        </p:spPr>
      </p:pic>
      <p:sp>
        <p:nvSpPr>
          <p:cNvPr id="289" name="Google Shape;289;p1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90" name="Google Shape;290;p1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91" name="Google Shape;291;p1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2" name="Google Shape;292;p15"/>
          <p:cNvPicPr preferRelativeResize="0"/>
          <p:nvPr/>
        </p:nvPicPr>
        <p:blipFill rotWithShape="1">
          <a:blip r:embed="rId4">
            <a:alphaModFix/>
          </a:blip>
          <a:srcRect/>
          <a:stretch/>
        </p:blipFill>
        <p:spPr>
          <a:xfrm>
            <a:off x="10009479" y="-477425"/>
            <a:ext cx="2036258" cy="1800993"/>
          </a:xfrm>
          <a:prstGeom prst="rect">
            <a:avLst/>
          </a:prstGeom>
          <a:noFill/>
          <a:ln>
            <a:noFill/>
          </a:ln>
        </p:spPr>
      </p:pic>
      <p:sp>
        <p:nvSpPr>
          <p:cNvPr id="293" name="Google Shape;293;p1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294" name="Google Shape;294;p15"/>
          <p:cNvSpPr/>
          <p:nvPr/>
        </p:nvSpPr>
        <p:spPr>
          <a:xfrm>
            <a:off x="192637" y="106393"/>
            <a:ext cx="1355535" cy="752723"/>
          </a:xfrm>
          <a:prstGeom prst="rect">
            <a:avLst/>
          </a:prstGeom>
          <a:solidFill>
            <a:srgbClr val="852F4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295" name="Google Shape;295;p15"/>
          <p:cNvSpPr txBox="1"/>
          <p:nvPr/>
        </p:nvSpPr>
        <p:spPr>
          <a:xfrm>
            <a:off x="192637" y="106393"/>
            <a:ext cx="1355536"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a:t>
            </a:r>
            <a:endParaRPr dirty="0">
              <a:cs typeface="+mj-cs"/>
            </a:endParaRPr>
          </a:p>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الثانية</a:t>
            </a:r>
            <a:endParaRPr sz="2000" b="1" dirty="0">
              <a:solidFill>
                <a:srgbClr val="FFFFFF"/>
              </a:solidFill>
              <a:latin typeface="Tajawal Medium"/>
              <a:ea typeface="Tajawal Medium"/>
              <a:cs typeface="+mj-cs"/>
              <a:sym typeface="Tajawal Medium"/>
            </a:endParaRPr>
          </a:p>
        </p:txBody>
      </p:sp>
      <p:pic>
        <p:nvPicPr>
          <p:cNvPr id="296" name="Google Shape;296;p15"/>
          <p:cNvPicPr preferRelativeResize="0"/>
          <p:nvPr/>
        </p:nvPicPr>
        <p:blipFill rotWithShape="1">
          <a:blip r:embed="rId5">
            <a:alphaModFix/>
          </a:blip>
          <a:srcRect/>
          <a:stretch/>
        </p:blipFill>
        <p:spPr>
          <a:xfrm>
            <a:off x="122612" y="6219965"/>
            <a:ext cx="2167470" cy="591661"/>
          </a:xfrm>
          <a:prstGeom prst="rect">
            <a:avLst/>
          </a:prstGeom>
          <a:noFill/>
          <a:ln>
            <a:noFill/>
          </a:ln>
        </p:spPr>
      </p:pic>
      <p:pic>
        <p:nvPicPr>
          <p:cNvPr id="297" name="Google Shape;297;p15"/>
          <p:cNvPicPr preferRelativeResize="0"/>
          <p:nvPr/>
        </p:nvPicPr>
        <p:blipFill rotWithShape="1">
          <a:blip r:embed="rId6">
            <a:alphaModFix/>
          </a:blip>
          <a:srcRect/>
          <a:stretch/>
        </p:blipFill>
        <p:spPr>
          <a:xfrm>
            <a:off x="10176651" y="6536746"/>
            <a:ext cx="1879649" cy="309233"/>
          </a:xfrm>
          <a:prstGeom prst="rect">
            <a:avLst/>
          </a:prstGeom>
          <a:noFill/>
          <a:ln>
            <a:noFill/>
          </a:ln>
        </p:spPr>
      </p:pic>
      <p:sp>
        <p:nvSpPr>
          <p:cNvPr id="298" name="Google Shape;298;p15"/>
          <p:cNvSpPr/>
          <p:nvPr/>
        </p:nvSpPr>
        <p:spPr>
          <a:xfrm flipH="1">
            <a:off x="1486581" y="1209599"/>
            <a:ext cx="10254619" cy="5452266"/>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dirty="0">
                <a:solidFill>
                  <a:schemeClr val="lt1"/>
                </a:solidFill>
                <a:latin typeface="Calibri"/>
                <a:ea typeface="Calibri"/>
                <a:cs typeface="+mj-cs"/>
                <a:sym typeface="Calibri"/>
              </a:rPr>
              <a:t>رغم الفائدة العلمية الكبرى لنمذجة عملية الاتصال، هناك عدد من المحاذير العلمية التي ينبغي أن نتفهمها في عملية وضع النموذج، وفى فهمه وتفسيره، وفى توظيفه والاستفادة منه، منها ما</a:t>
            </a:r>
            <a:r>
              <a:rPr lang="ar-EG" sz="2400" dirty="0">
                <a:solidFill>
                  <a:schemeClr val="lt1"/>
                </a:solidFill>
                <a:latin typeface="Calibri"/>
                <a:ea typeface="Calibri"/>
                <a:cs typeface="+mj-cs"/>
                <a:sym typeface="Calibri"/>
              </a:rPr>
              <a:t> </a:t>
            </a:r>
            <a:r>
              <a:rPr lang="ar-SA" sz="2400" dirty="0">
                <a:solidFill>
                  <a:schemeClr val="lt1"/>
                </a:solidFill>
                <a:latin typeface="Calibri"/>
                <a:ea typeface="Calibri"/>
                <a:cs typeface="+mj-cs"/>
                <a:sym typeface="Calibri"/>
              </a:rPr>
              <a:t>يلي:</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1. النموذج يتأثر بشخصية الباحث ليس فقط، بل بطبيعة الدراسة وأهدافها، ولذلك يظل النموذج تعبيراً جزئياً عن الظاهرة المبحوثة، وهذا ليس قصوراً بل تعبيراً طبيعياً عن حدود تطبيقه.</a:t>
            </a:r>
            <a:endParaRPr dirty="0">
              <a:cs typeface="+mj-cs"/>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2. إغفال بعض العناصر المهمة في توصيف عمليات الاتصال،  فالنموذج يغفل بعض المتغيرات، وقد لا يرتبها الترتيب الصحيح، أو يغفل طبيعة العلاقات المتداخلة ويركز على أخرى مثلاً كل نماذج الإعلام تبدأ من "المرسل" الذى وضع الرسالة في رموز إعلامية وأوصلها للمتلقي.. بينما الدراسات والملاحظات العلمية تؤكد أن العملية </a:t>
            </a:r>
            <a:r>
              <a:rPr lang="ar-SA" sz="2400" dirty="0">
                <a:solidFill>
                  <a:schemeClr val="lt1"/>
                </a:solidFill>
                <a:latin typeface="Adobe Caslon Pro Bold" panose="0205070206050A020403" pitchFamily="18" charset="0"/>
                <a:ea typeface="Calibri"/>
                <a:cs typeface="+mj-cs"/>
                <a:sym typeface="Calibri"/>
              </a:rPr>
              <a:t>Process </a:t>
            </a:r>
            <a:r>
              <a:rPr lang="ar-SA" sz="2400" dirty="0">
                <a:solidFill>
                  <a:schemeClr val="lt1"/>
                </a:solidFill>
                <a:latin typeface="Calibri"/>
                <a:ea typeface="Calibri"/>
                <a:cs typeface="+mj-cs"/>
                <a:sym typeface="Calibri"/>
              </a:rPr>
              <a:t>لا تتم عبر هذا الإغفال والترتيب ببساطة..</a:t>
            </a:r>
            <a:r>
              <a:rPr lang="ar-SA" sz="2400" dirty="0">
                <a:solidFill>
                  <a:schemeClr val="lt1"/>
                </a:solidFill>
                <a:latin typeface="Arial"/>
                <a:ea typeface="Arial"/>
                <a:cs typeface="+mj-cs"/>
                <a:sym typeface="Arial"/>
              </a:rPr>
              <a:t> فالمرسل</a:t>
            </a:r>
            <a:r>
              <a:rPr lang="ar-SA" sz="2400" dirty="0">
                <a:solidFill>
                  <a:schemeClr val="lt1"/>
                </a:solidFill>
                <a:latin typeface="Calibri"/>
                <a:ea typeface="Calibri"/>
                <a:cs typeface="+mj-cs"/>
                <a:sym typeface="Calibri"/>
              </a:rPr>
              <a:t> أساساً من أين استقى معلوماته وكيف بنى خبراته وكيف تأثر بالرسالة والمتلقي قبل وضع رسالته، قد نفاجأ بأن الرسالة بدأت من المتلقي، أو بدأت من المجتمع، أو أن الجمهور هو الذى رتبها ، يقول </a:t>
            </a:r>
            <a:r>
              <a:rPr lang="ar-SA" sz="2400" dirty="0" err="1">
                <a:solidFill>
                  <a:schemeClr val="lt1"/>
                </a:solidFill>
                <a:latin typeface="Calibri"/>
                <a:ea typeface="Calibri"/>
                <a:cs typeface="+mj-cs"/>
                <a:sym typeface="Calibri"/>
              </a:rPr>
              <a:t>أرثر</a:t>
            </a:r>
            <a:r>
              <a:rPr lang="ar-SA" sz="2400" dirty="0">
                <a:solidFill>
                  <a:schemeClr val="lt1"/>
                </a:solidFill>
                <a:latin typeface="Calibri"/>
                <a:ea typeface="Calibri"/>
                <a:cs typeface="+mj-cs"/>
                <a:sym typeface="Calibri"/>
              </a:rPr>
              <a:t> كلارك </a:t>
            </a:r>
            <a:r>
              <a:rPr lang="en-US" sz="2400" dirty="0">
                <a:solidFill>
                  <a:schemeClr val="lt1"/>
                </a:solidFill>
                <a:latin typeface="Calibri"/>
                <a:ea typeface="Calibri"/>
                <a:cs typeface="+mj-cs"/>
                <a:sym typeface="Calibri"/>
              </a:rPr>
              <a:t> </a:t>
            </a:r>
            <a:r>
              <a:rPr lang="ar-SA" sz="2400" dirty="0">
                <a:solidFill>
                  <a:schemeClr val="lt1"/>
                </a:solidFill>
                <a:latin typeface="Adobe Caslon Pro Bold" panose="0205070206050A020403" pitchFamily="18" charset="0"/>
                <a:ea typeface="Calibri"/>
                <a:cs typeface="+mj-cs"/>
                <a:sym typeface="Calibri"/>
              </a:rPr>
              <a:t>Arthur Clarke</a:t>
            </a:r>
            <a:r>
              <a:rPr lang="ar-SA" sz="2400" dirty="0">
                <a:solidFill>
                  <a:schemeClr val="lt1"/>
                </a:solidFill>
                <a:latin typeface="Calibri"/>
                <a:ea typeface="Calibri"/>
                <a:cs typeface="+mj-cs"/>
                <a:sym typeface="Calibri"/>
              </a:rPr>
              <a:t>لايوجد خط فاصل بين أجزاء الاتصال، هذه الفواصل ستؤدى إلى إغفال طبيعة الاتصال الدائرية.</a:t>
            </a:r>
            <a:endParaRPr sz="2400" dirty="0">
              <a:solidFill>
                <a:schemeClr val="lt1"/>
              </a:solidFill>
              <a:latin typeface="Calibri"/>
              <a:ea typeface="Calibri"/>
              <a:cs typeface="+mj-cs"/>
              <a:sym typeface="Calibri"/>
            </a:endParaRPr>
          </a:p>
        </p:txBody>
      </p:sp>
      <p:sp>
        <p:nvSpPr>
          <p:cNvPr id="299" name="Google Shape;299;p15"/>
          <p:cNvSpPr/>
          <p:nvPr/>
        </p:nvSpPr>
        <p:spPr>
          <a:xfrm>
            <a:off x="4552539" y="482754"/>
            <a:ext cx="3893574" cy="855407"/>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400" b="1">
                <a:solidFill>
                  <a:srgbClr val="852F4A"/>
                </a:solidFill>
                <a:latin typeface="Calibri"/>
                <a:ea typeface="Calibri"/>
                <a:cs typeface="Calibri"/>
                <a:sym typeface="Calibri"/>
              </a:rPr>
              <a:t>صعوبات وضع وتفسير النموذج </a:t>
            </a:r>
            <a:endParaRPr sz="2400" b="1">
              <a:solidFill>
                <a:srgbClr val="852F4A"/>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305" name="Google Shape;305;p16"/>
          <p:cNvPicPr preferRelativeResize="0">
            <a:picLocks noGrp="1"/>
          </p:cNvPicPr>
          <p:nvPr>
            <p:ph type="pic" idx="2"/>
          </p:nvPr>
        </p:nvPicPr>
        <p:blipFill rotWithShape="1">
          <a:blip r:embed="rId3">
            <a:alphaModFix/>
          </a:blip>
          <a:srcRect l="4175" r="4175"/>
          <a:stretch/>
        </p:blipFill>
        <p:spPr>
          <a:xfrm>
            <a:off x="0" y="-43542"/>
            <a:ext cx="3908323" cy="6901542"/>
          </a:xfrm>
          <a:prstGeom prst="rect">
            <a:avLst/>
          </a:prstGeom>
          <a:solidFill>
            <a:srgbClr val="D8D8D8">
              <a:alpha val="49803"/>
            </a:srgbClr>
          </a:solidFill>
          <a:ln>
            <a:noFill/>
          </a:ln>
        </p:spPr>
      </p:pic>
      <p:pic>
        <p:nvPicPr>
          <p:cNvPr id="306" name="Google Shape;306;p16"/>
          <p:cNvPicPr preferRelativeResize="0"/>
          <p:nvPr/>
        </p:nvPicPr>
        <p:blipFill rotWithShape="1">
          <a:blip r:embed="rId4">
            <a:alphaModFix/>
          </a:blip>
          <a:srcRect/>
          <a:stretch/>
        </p:blipFill>
        <p:spPr>
          <a:xfrm>
            <a:off x="10169783" y="6548767"/>
            <a:ext cx="1879649" cy="309233"/>
          </a:xfrm>
          <a:prstGeom prst="rect">
            <a:avLst/>
          </a:prstGeom>
          <a:noFill/>
          <a:ln>
            <a:noFill/>
          </a:ln>
        </p:spPr>
      </p:pic>
      <p:pic>
        <p:nvPicPr>
          <p:cNvPr id="307" name="Google Shape;307;p16"/>
          <p:cNvPicPr preferRelativeResize="0"/>
          <p:nvPr/>
        </p:nvPicPr>
        <p:blipFill rotWithShape="1">
          <a:blip r:embed="rId5">
            <a:alphaModFix/>
          </a:blip>
          <a:srcRect/>
          <a:stretch/>
        </p:blipFill>
        <p:spPr>
          <a:xfrm>
            <a:off x="180943" y="124761"/>
            <a:ext cx="2457656" cy="670874"/>
          </a:xfrm>
          <a:prstGeom prst="rect">
            <a:avLst/>
          </a:prstGeom>
          <a:noFill/>
          <a:ln>
            <a:noFill/>
          </a:ln>
        </p:spPr>
      </p:pic>
      <p:pic>
        <p:nvPicPr>
          <p:cNvPr id="308" name="Google Shape;308;p16"/>
          <p:cNvPicPr preferRelativeResize="0"/>
          <p:nvPr/>
        </p:nvPicPr>
        <p:blipFill rotWithShape="1">
          <a:blip r:embed="rId6">
            <a:alphaModFix/>
          </a:blip>
          <a:srcRect/>
          <a:stretch/>
        </p:blipFill>
        <p:spPr>
          <a:xfrm>
            <a:off x="9881419" y="-122802"/>
            <a:ext cx="2310581" cy="990691"/>
          </a:xfrm>
          <a:prstGeom prst="rect">
            <a:avLst/>
          </a:prstGeom>
          <a:noFill/>
          <a:ln>
            <a:noFill/>
          </a:ln>
        </p:spPr>
      </p:pic>
      <p:sp>
        <p:nvSpPr>
          <p:cNvPr id="309" name="Google Shape;309;p16"/>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10" name="Google Shape;310;p16"/>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1" name="Google Shape;311;p16"/>
          <p:cNvSpPr/>
          <p:nvPr/>
        </p:nvSpPr>
        <p:spPr>
          <a:xfrm>
            <a:off x="3085014" y="1043199"/>
            <a:ext cx="8802186" cy="5039544"/>
          </a:xfrm>
          <a:prstGeom prst="rect">
            <a:avLst/>
          </a:prstGeom>
          <a:noFill/>
          <a:ln>
            <a:noFill/>
          </a:ln>
        </p:spPr>
        <p:txBody>
          <a:bodyPr spcFirstLastPara="1" wrap="square" lIns="91425" tIns="45700" rIns="91425" bIns="45700" anchor="t" anchorCtr="0">
            <a:spAutoFit/>
          </a:bodyPr>
          <a:lstStyle/>
          <a:p>
            <a:pPr marL="0" marR="0" lvl="0" indent="0" algn="justLow" rtl="1">
              <a:lnSpc>
                <a:spcPct val="107000"/>
              </a:lnSpc>
              <a:spcBef>
                <a:spcPts val="0"/>
              </a:spcBef>
              <a:spcAft>
                <a:spcPts val="0"/>
              </a:spcAft>
              <a:buNone/>
            </a:pPr>
            <a:r>
              <a:rPr lang="ar-SA" sz="2400" dirty="0">
                <a:solidFill>
                  <a:srgbClr val="6C263C"/>
                </a:solidFill>
                <a:latin typeface="Calibri"/>
                <a:ea typeface="Calibri"/>
                <a:cs typeface="Calibri"/>
                <a:sym typeface="Calibri"/>
              </a:rPr>
              <a:t>3</a:t>
            </a:r>
            <a:r>
              <a:rPr lang="ar-SA" sz="2400" dirty="0">
                <a:solidFill>
                  <a:srgbClr val="6C263C"/>
                </a:solidFill>
                <a:latin typeface="Calibri"/>
                <a:ea typeface="Calibri"/>
                <a:cs typeface="+mj-cs"/>
                <a:sym typeface="Calibri"/>
              </a:rPr>
              <a:t>. هذه النماذج نمت في بيئة الدراسات النفسية والاجتماعية، ورغم أنها تصلح أساساً علمياً رائعاً لفهم الإعلام، إلا أننا ينبغي أن نفهم طبيعة كل نموذج وأن تُدرس النماذج في سياق معرفي متكامل.</a:t>
            </a:r>
            <a:endParaRPr dirty="0">
              <a:cs typeface="+mj-cs"/>
            </a:endParaRPr>
          </a:p>
          <a:p>
            <a:pPr marL="0" marR="0" lvl="0" indent="0" algn="justLow" rtl="1">
              <a:lnSpc>
                <a:spcPct val="107000"/>
              </a:lnSpc>
              <a:spcBef>
                <a:spcPts val="800"/>
              </a:spcBef>
              <a:spcAft>
                <a:spcPts val="0"/>
              </a:spcAft>
              <a:buNone/>
            </a:pPr>
            <a:r>
              <a:rPr lang="ar-SA" sz="2400" dirty="0">
                <a:solidFill>
                  <a:srgbClr val="6C263C"/>
                </a:solidFill>
                <a:latin typeface="Calibri"/>
                <a:ea typeface="Calibri"/>
                <a:cs typeface="+mj-cs"/>
                <a:sym typeface="Calibri"/>
              </a:rPr>
              <a:t>4.  قد يعانى النموذج من إشكالية استخدام العبارات اللغوية والأرقام والرسوم وغيرها من الرموز </a:t>
            </a:r>
            <a:r>
              <a:rPr lang="en-US" sz="2400" b="1" dirty="0">
                <a:solidFill>
                  <a:srgbClr val="6C263C"/>
                </a:solidFill>
                <a:latin typeface="Adobe Caslon Pro Bold" panose="0205070206050A020403" pitchFamily="18" charset="0"/>
                <a:ea typeface="Calibri"/>
                <a:cs typeface="+mj-cs"/>
                <a:sym typeface="Calibri"/>
              </a:rPr>
              <a:t>C</a:t>
            </a:r>
            <a:r>
              <a:rPr lang="ar-SA" sz="2400" b="1" dirty="0">
                <a:solidFill>
                  <a:srgbClr val="6C263C"/>
                </a:solidFill>
                <a:latin typeface="Adobe Caslon Pro Bold" panose="0205070206050A020403" pitchFamily="18" charset="0"/>
                <a:ea typeface="Calibri"/>
                <a:cs typeface="+mj-cs"/>
                <a:sym typeface="Calibri"/>
              </a:rPr>
              <a:t>odes</a:t>
            </a:r>
            <a:r>
              <a:rPr lang="ar-SA" sz="2400" dirty="0">
                <a:solidFill>
                  <a:srgbClr val="6C263C"/>
                </a:solidFill>
                <a:latin typeface="Calibri"/>
                <a:ea typeface="Calibri"/>
                <a:cs typeface="+mj-cs"/>
                <a:sym typeface="Calibri"/>
              </a:rPr>
              <a:t> هذه الرموز التي نستخدمها في فهم الظواهر الاجتماعية هي نفسها ظاهرة اجتماعية قد تستعصى على الفهم السليم، عند وضع النموذج قد نضطر لوضع كلمات معينة ونحذف أخرى ونعدل في الرسومات..</a:t>
            </a:r>
            <a:r>
              <a:rPr lang="ar-SA" sz="2400" dirty="0">
                <a:solidFill>
                  <a:srgbClr val="6C263C"/>
                </a:solidFill>
                <a:latin typeface="Arial"/>
                <a:ea typeface="Arial"/>
                <a:cs typeface="+mj-cs"/>
                <a:sym typeface="Arial"/>
              </a:rPr>
              <a:t> أي</a:t>
            </a:r>
            <a:r>
              <a:rPr lang="ar-SA" sz="2400" dirty="0">
                <a:solidFill>
                  <a:srgbClr val="6C263C"/>
                </a:solidFill>
                <a:latin typeface="Calibri"/>
                <a:ea typeface="Calibri"/>
                <a:cs typeface="+mj-cs"/>
                <a:sym typeface="Calibri"/>
              </a:rPr>
              <a:t> أن وضع النموذج لن يكون موضوعياً، ويؤثر في الفهم المتحيز للنموذج.</a:t>
            </a:r>
            <a:endParaRPr dirty="0">
              <a:cs typeface="+mj-cs"/>
            </a:endParaRPr>
          </a:p>
          <a:p>
            <a:pPr marL="0" marR="0" lvl="0" indent="0" algn="justLow" rtl="1">
              <a:lnSpc>
                <a:spcPct val="107000"/>
              </a:lnSpc>
              <a:spcBef>
                <a:spcPts val="800"/>
              </a:spcBef>
              <a:spcAft>
                <a:spcPts val="0"/>
              </a:spcAft>
              <a:buNone/>
            </a:pPr>
            <a:r>
              <a:rPr lang="ar-SA" sz="2400" dirty="0">
                <a:solidFill>
                  <a:srgbClr val="6C263C"/>
                </a:solidFill>
                <a:latin typeface="Calibri"/>
                <a:ea typeface="Calibri"/>
                <a:cs typeface="+mj-cs"/>
                <a:sym typeface="Calibri"/>
              </a:rPr>
              <a:t>5.  تجميد عملية الاتصال، فالنموذج يقدم عمليات الاتصال في الحالة الساكنة فالرسوم والإشارات المادية الجامدة أمامنا قد تخدعنا أو تصور لنا أن الإعلام جامد مثل جمود الخطوط أو في اتجاهات متدفقة مثل خطوط الخريطة أو الرسمة، لكن المؤكد أن عملية الإعلام ديناميكية متداخلة متحركة في كل الاتجاهات، وليست ساكنة كما قد يخدعنا النموذج.</a:t>
            </a:r>
            <a:endParaRPr sz="2400" dirty="0">
              <a:solidFill>
                <a:srgbClr val="6C263C"/>
              </a:solidFill>
              <a:latin typeface="Calibri"/>
              <a:ea typeface="Calibri"/>
              <a:cs typeface="+mj-cs"/>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7" name="Google Shape;317;p17"/>
          <p:cNvSpPr/>
          <p:nvPr/>
        </p:nvSpPr>
        <p:spPr>
          <a:xfrm>
            <a:off x="973394" y="852289"/>
            <a:ext cx="10708303" cy="5308791"/>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07000"/>
              </a:lnSpc>
              <a:spcBef>
                <a:spcPts val="0"/>
              </a:spcBef>
              <a:spcAft>
                <a:spcPts val="0"/>
              </a:spcAft>
              <a:buClr>
                <a:srgbClr val="000000"/>
              </a:buClr>
              <a:buSzPts val="2400"/>
              <a:buFont typeface="Calibri"/>
              <a:buAutoNum type="arabicPeriod"/>
            </a:pPr>
            <a:r>
              <a:rPr lang="ar-SA" sz="2400" b="1" dirty="0">
                <a:solidFill>
                  <a:srgbClr val="000000"/>
                </a:solidFill>
                <a:latin typeface="Calibri"/>
                <a:ea typeface="Calibri"/>
                <a:cs typeface="+mj-cs"/>
                <a:sym typeface="Calibri"/>
              </a:rPr>
              <a:t>نموذج شانون ويفر ( المعلومات):</a:t>
            </a:r>
            <a:endParaRPr dirty="0">
              <a:cs typeface="+mj-cs"/>
            </a:endParaRPr>
          </a:p>
          <a:p>
            <a:pPr marL="0" marR="0" lvl="0" indent="457200" algn="justLow" rtl="1">
              <a:lnSpc>
                <a:spcPct val="107000"/>
              </a:lnSpc>
              <a:spcBef>
                <a:spcPts val="800"/>
              </a:spcBef>
              <a:spcAft>
                <a:spcPts val="0"/>
              </a:spcAft>
              <a:buNone/>
            </a:pPr>
            <a:r>
              <a:rPr lang="ar-SA" sz="2400" dirty="0">
                <a:solidFill>
                  <a:srgbClr val="6C263C"/>
                </a:solidFill>
                <a:latin typeface="Calibri"/>
                <a:ea typeface="Calibri"/>
                <a:cs typeface="+mj-cs"/>
                <a:sym typeface="Calibri"/>
              </a:rPr>
              <a:t>يهتم هذا النموذج برصد اتجاه المعلومات في خط واحد، وهو نموذج هام لدراسة عمليات الإعلام خاصة ف</a:t>
            </a:r>
            <a:r>
              <a:rPr lang="ar-EG" sz="2400" dirty="0">
                <a:solidFill>
                  <a:srgbClr val="6C263C"/>
                </a:solidFill>
                <a:latin typeface="Calibri"/>
                <a:ea typeface="Calibri"/>
                <a:cs typeface="+mj-cs"/>
                <a:sym typeface="Calibri"/>
              </a:rPr>
              <a:t>ى</a:t>
            </a:r>
            <a:r>
              <a:rPr lang="ar-SA" sz="2400" dirty="0">
                <a:solidFill>
                  <a:srgbClr val="6C263C"/>
                </a:solidFill>
                <a:latin typeface="Calibri"/>
                <a:ea typeface="Calibri"/>
                <a:cs typeface="+mj-cs"/>
                <a:sym typeface="Calibri"/>
              </a:rPr>
              <a:t> حالة التفاعلات بين الأفراد.</a:t>
            </a:r>
            <a:r>
              <a:rPr lang="ar-SA" sz="1800" dirty="0">
                <a:solidFill>
                  <a:srgbClr val="6C263C"/>
                </a:solidFill>
                <a:latin typeface="Calibri"/>
                <a:ea typeface="Calibri"/>
                <a:cs typeface="+mj-cs"/>
                <a:sym typeface="Calibri"/>
              </a:rPr>
              <a:t> </a:t>
            </a:r>
            <a:r>
              <a:rPr lang="ar-SA" sz="2400" dirty="0">
                <a:solidFill>
                  <a:srgbClr val="6C263C"/>
                </a:solidFill>
                <a:latin typeface="Calibri"/>
                <a:ea typeface="Calibri"/>
                <a:cs typeface="+mj-cs"/>
                <a:sym typeface="Calibri"/>
              </a:rPr>
              <a:t>وضعه شانون </a:t>
            </a:r>
            <a:r>
              <a:rPr lang="ar-SA" sz="2400" b="1" dirty="0">
                <a:solidFill>
                  <a:srgbClr val="6C263C"/>
                </a:solidFill>
                <a:latin typeface="Adobe Caslon Pro Bold" panose="0205070206050A020403" pitchFamily="18" charset="0"/>
                <a:ea typeface="Overlock"/>
                <a:cs typeface="+mj-cs"/>
                <a:sym typeface="Overlock"/>
              </a:rPr>
              <a:t>Shanon</a:t>
            </a:r>
            <a:r>
              <a:rPr lang="ar-SA" sz="2400" dirty="0">
                <a:solidFill>
                  <a:srgbClr val="6C263C"/>
                </a:solidFill>
                <a:latin typeface="Adobe Caslon Pro Bold" panose="0205070206050A020403" pitchFamily="18" charset="0"/>
                <a:ea typeface="Calibri"/>
                <a:cs typeface="+mj-cs"/>
                <a:sym typeface="Calibri"/>
              </a:rPr>
              <a:t> </a:t>
            </a:r>
            <a:r>
              <a:rPr lang="ar-SA" sz="2400" dirty="0">
                <a:solidFill>
                  <a:srgbClr val="6C263C"/>
                </a:solidFill>
                <a:latin typeface="Calibri"/>
                <a:ea typeface="Calibri"/>
                <a:cs typeface="+mj-cs"/>
                <a:sym typeface="Calibri"/>
              </a:rPr>
              <a:t>وويفر </a:t>
            </a:r>
            <a:r>
              <a:rPr lang="ar-SA" sz="2400" b="1" dirty="0">
                <a:solidFill>
                  <a:srgbClr val="6C263C"/>
                </a:solidFill>
                <a:latin typeface="Adobe Caslon Pro Bold" panose="0205070206050A020403" pitchFamily="18" charset="0"/>
                <a:ea typeface="Overlock"/>
                <a:cs typeface="+mj-cs"/>
                <a:sym typeface="Overlock"/>
              </a:rPr>
              <a:t>Weaver</a:t>
            </a:r>
            <a:r>
              <a:rPr lang="ar-SA" sz="2400" dirty="0">
                <a:solidFill>
                  <a:srgbClr val="6C263C"/>
                </a:solidFill>
                <a:latin typeface="Calibri"/>
                <a:ea typeface="Calibri"/>
                <a:cs typeface="+mj-cs"/>
                <a:sym typeface="Calibri"/>
              </a:rPr>
              <a:t> في كتابهما:</a:t>
            </a:r>
            <a:endParaRPr dirty="0">
              <a:cs typeface="+mj-cs"/>
            </a:endParaRPr>
          </a:p>
          <a:p>
            <a:pPr marL="0" marR="0" lvl="0" indent="457200" algn="ctr" rtl="1">
              <a:lnSpc>
                <a:spcPct val="107000"/>
              </a:lnSpc>
              <a:spcBef>
                <a:spcPts val="800"/>
              </a:spcBef>
              <a:spcAft>
                <a:spcPts val="0"/>
              </a:spcAft>
              <a:buNone/>
            </a:pPr>
            <a:r>
              <a:rPr lang="ar-SA" sz="2400" b="1" dirty="0">
                <a:solidFill>
                  <a:srgbClr val="6C263C"/>
                </a:solidFill>
                <a:latin typeface="Adobe Caslon Pro Bold" panose="0205070206050A020403" pitchFamily="18" charset="0"/>
                <a:ea typeface="Overlock"/>
                <a:cs typeface="+mj-cs"/>
                <a:sym typeface="Overlock"/>
              </a:rPr>
              <a:t>The Mathematical Theory of Communication</a:t>
            </a:r>
            <a:r>
              <a:rPr lang="ar-SA" sz="2400" b="1" dirty="0">
                <a:solidFill>
                  <a:schemeClr val="lt1"/>
                </a:solidFill>
                <a:latin typeface="Adobe Caslon Pro Bold" panose="0205070206050A020403" pitchFamily="18" charset="0"/>
                <a:ea typeface="Overlock"/>
                <a:cs typeface="+mj-cs"/>
                <a:sym typeface="Overlock"/>
              </a:rPr>
              <a:t> </a:t>
            </a:r>
            <a:r>
              <a:rPr lang="ar-SA" sz="2400" dirty="0">
                <a:solidFill>
                  <a:schemeClr val="lt1"/>
                </a:solidFill>
                <a:latin typeface="Calibri"/>
                <a:ea typeface="Calibri"/>
                <a:cs typeface="+mj-cs"/>
                <a:sym typeface="Calibri"/>
              </a:rPr>
              <a:t>أ</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 النظريات الرياضية للاتصال </a:t>
            </a:r>
            <a:r>
              <a:rPr lang="ar-SA" sz="2400" b="1" dirty="0">
                <a:solidFill>
                  <a:srgbClr val="6C263C"/>
                </a:solidFill>
                <a:latin typeface="Calibri"/>
                <a:ea typeface="Calibri"/>
                <a:cs typeface="+mj-cs"/>
                <a:sym typeface="Calibri"/>
              </a:rPr>
              <a:t>ويقوم هذا النموذج على المعطيات الآتية:</a:t>
            </a:r>
            <a:endParaRPr sz="1800" dirty="0">
              <a:solidFill>
                <a:srgbClr val="6C263C"/>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6C263C"/>
                </a:solidFill>
                <a:latin typeface="Calibri"/>
                <a:ea typeface="Calibri"/>
                <a:cs typeface="+mj-cs"/>
                <a:sym typeface="Calibri"/>
              </a:rPr>
              <a:t>- يعتمد النموذج على العناصر اللفظية الخمسة الآتية: مصدر يختار رسالة - يتم وضع الرسالة في كود - بواسطة جهاز إرسال يحولها إلى الإشارات - يقوم جهاز الاستقبال بفك الكود - يحولها إلى رسالة ذات هدف.</a:t>
            </a:r>
            <a:endParaRPr sz="1800" dirty="0">
              <a:solidFill>
                <a:srgbClr val="6C263C"/>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6C263C"/>
                </a:solidFill>
                <a:latin typeface="Calibri"/>
                <a:ea typeface="Calibri"/>
                <a:cs typeface="+mj-cs"/>
                <a:sym typeface="Calibri"/>
              </a:rPr>
              <a:t>- كما ركز على مفهوم </a:t>
            </a:r>
            <a:r>
              <a:rPr lang="ar-SA" sz="2400" b="1" dirty="0">
                <a:solidFill>
                  <a:srgbClr val="6C263C"/>
                </a:solidFill>
                <a:latin typeface="Calibri"/>
                <a:ea typeface="Calibri"/>
                <a:cs typeface="+mj-cs"/>
                <a:sym typeface="Calibri"/>
              </a:rPr>
              <a:t>التشويش  </a:t>
            </a:r>
            <a:r>
              <a:rPr lang="ar-SA" sz="2400" b="1" dirty="0">
                <a:solidFill>
                  <a:srgbClr val="6C263C"/>
                </a:solidFill>
                <a:latin typeface="Overlock"/>
                <a:ea typeface="Overlock"/>
                <a:cs typeface="+mj-cs"/>
                <a:sym typeface="Overlock"/>
              </a:rPr>
              <a:t>Noise</a:t>
            </a:r>
            <a:r>
              <a:rPr lang="ar-SA" sz="2400" b="1" dirty="0">
                <a:solidFill>
                  <a:srgbClr val="6C263C"/>
                </a:solidFill>
                <a:latin typeface="Calibri"/>
                <a:ea typeface="Calibri"/>
                <a:cs typeface="+mj-cs"/>
                <a:sym typeface="Calibri"/>
              </a:rPr>
              <a:t> </a:t>
            </a:r>
            <a:r>
              <a:rPr lang="ar-SA" sz="2400" dirty="0">
                <a:solidFill>
                  <a:srgbClr val="6C263C"/>
                </a:solidFill>
                <a:latin typeface="Calibri"/>
                <a:ea typeface="Calibri"/>
                <a:cs typeface="+mj-cs"/>
                <a:sym typeface="Calibri"/>
              </a:rPr>
              <a:t>الذى يعنى ببساطة أي شيء يحدث في الرسالة مخالف لما وضعه فيها المصدر، أي الاختلافات التي تحدث بين الإشارات المرسلة من المرسل والإشارة المستقبلة من المتلقي</a:t>
            </a:r>
            <a:endParaRPr sz="2400" dirty="0">
              <a:solidFill>
                <a:srgbClr val="6C263C"/>
              </a:solidFill>
              <a:latin typeface="Calibri"/>
              <a:ea typeface="Calibri"/>
              <a:cs typeface="+mj-cs"/>
              <a:sym typeface="Calibri"/>
            </a:endParaRPr>
          </a:p>
        </p:txBody>
      </p:sp>
      <p:sp>
        <p:nvSpPr>
          <p:cNvPr id="318" name="Google Shape;318;p17"/>
          <p:cNvSpPr/>
          <p:nvPr/>
        </p:nvSpPr>
        <p:spPr>
          <a:xfrm>
            <a:off x="280308" y="42324"/>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19" name="Google Shape;319;p17"/>
          <p:cNvSpPr txBox="1"/>
          <p:nvPr/>
        </p:nvSpPr>
        <p:spPr>
          <a:xfrm>
            <a:off x="244697" y="271381"/>
            <a:ext cx="1404457"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320" name="Google Shape;320;p17"/>
          <p:cNvPicPr preferRelativeResize="0"/>
          <p:nvPr/>
        </p:nvPicPr>
        <p:blipFill rotWithShape="1">
          <a:blip r:embed="rId3">
            <a:alphaModFix/>
          </a:blip>
          <a:srcRect/>
          <a:stretch/>
        </p:blipFill>
        <p:spPr>
          <a:xfrm>
            <a:off x="280308" y="6159519"/>
            <a:ext cx="2167470" cy="476056"/>
          </a:xfrm>
          <a:prstGeom prst="rect">
            <a:avLst/>
          </a:prstGeom>
          <a:noFill/>
          <a:ln>
            <a:noFill/>
          </a:ln>
        </p:spPr>
      </p:pic>
      <p:pic>
        <p:nvPicPr>
          <p:cNvPr id="321" name="Google Shape;321;p1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22" name="Google Shape;322;p17"/>
          <p:cNvPicPr preferRelativeResize="0"/>
          <p:nvPr/>
        </p:nvPicPr>
        <p:blipFill rotWithShape="1">
          <a:blip r:embed="rId5">
            <a:alphaModFix/>
          </a:blip>
          <a:srcRect/>
          <a:stretch/>
        </p:blipFill>
        <p:spPr>
          <a:xfrm>
            <a:off x="9793382" y="42324"/>
            <a:ext cx="2139173" cy="646324"/>
          </a:xfrm>
          <a:prstGeom prst="rect">
            <a:avLst/>
          </a:prstGeom>
          <a:noFill/>
          <a:ln>
            <a:noFill/>
          </a:ln>
        </p:spPr>
      </p:pic>
      <p:sp>
        <p:nvSpPr>
          <p:cNvPr id="323" name="Google Shape;323;p17"/>
          <p:cNvSpPr/>
          <p:nvPr/>
        </p:nvSpPr>
        <p:spPr>
          <a:xfrm>
            <a:off x="4460188" y="847521"/>
            <a:ext cx="3975889" cy="646324"/>
          </a:xfrm>
          <a:prstGeom prst="roundRect">
            <a:avLst>
              <a:gd name="adj" fmla="val 16667"/>
            </a:avLst>
          </a:prstGeom>
          <a:solidFill>
            <a:srgbClr val="6C263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800" b="1">
                <a:solidFill>
                  <a:schemeClr val="lt1"/>
                </a:solidFill>
                <a:latin typeface="Calibri"/>
                <a:ea typeface="Calibri"/>
                <a:cs typeface="Calibri"/>
                <a:sym typeface="Calibri"/>
              </a:rPr>
              <a:t>أهم النماذج الاتصالية </a:t>
            </a:r>
            <a:endParaRPr sz="2800" b="1">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pic>
        <p:nvPicPr>
          <p:cNvPr id="329" name="Google Shape;329;p18"/>
          <p:cNvPicPr preferRelativeResize="0">
            <a:picLocks noGrp="1"/>
          </p:cNvPicPr>
          <p:nvPr>
            <p:ph type="pic" idx="2"/>
          </p:nvPr>
        </p:nvPicPr>
        <p:blipFill rotWithShape="1">
          <a:blip r:embed="rId3">
            <a:alphaModFix/>
          </a:blip>
          <a:srcRect l="4175" r="4175"/>
          <a:stretch/>
        </p:blipFill>
        <p:spPr>
          <a:xfrm>
            <a:off x="1" y="-43542"/>
            <a:ext cx="3465870" cy="6901542"/>
          </a:xfrm>
          <a:prstGeom prst="rect">
            <a:avLst/>
          </a:prstGeom>
          <a:solidFill>
            <a:srgbClr val="D8D8D8">
              <a:alpha val="49803"/>
            </a:srgbClr>
          </a:solidFill>
          <a:ln>
            <a:noFill/>
          </a:ln>
        </p:spPr>
      </p:pic>
      <p:pic>
        <p:nvPicPr>
          <p:cNvPr id="330" name="Google Shape;330;p1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31" name="Google Shape;331;p18"/>
          <p:cNvPicPr preferRelativeResize="0"/>
          <p:nvPr/>
        </p:nvPicPr>
        <p:blipFill rotWithShape="1">
          <a:blip r:embed="rId5">
            <a:alphaModFix/>
          </a:blip>
          <a:srcRect/>
          <a:stretch/>
        </p:blipFill>
        <p:spPr>
          <a:xfrm>
            <a:off x="32160" y="-43542"/>
            <a:ext cx="2457656" cy="670874"/>
          </a:xfrm>
          <a:prstGeom prst="rect">
            <a:avLst/>
          </a:prstGeom>
          <a:noFill/>
          <a:ln>
            <a:noFill/>
          </a:ln>
        </p:spPr>
      </p:pic>
      <p:pic>
        <p:nvPicPr>
          <p:cNvPr id="332" name="Google Shape;332;p18"/>
          <p:cNvPicPr preferRelativeResize="0"/>
          <p:nvPr/>
        </p:nvPicPr>
        <p:blipFill rotWithShape="1">
          <a:blip r:embed="rId6">
            <a:alphaModFix/>
          </a:blip>
          <a:srcRect/>
          <a:stretch/>
        </p:blipFill>
        <p:spPr>
          <a:xfrm>
            <a:off x="9734344" y="-153637"/>
            <a:ext cx="2457656" cy="1038540"/>
          </a:xfrm>
          <a:prstGeom prst="rect">
            <a:avLst/>
          </a:prstGeom>
          <a:noFill/>
          <a:ln>
            <a:noFill/>
          </a:ln>
        </p:spPr>
      </p:pic>
      <p:sp>
        <p:nvSpPr>
          <p:cNvPr id="333" name="Google Shape;333;p18"/>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34" name="Google Shape;334;p18"/>
          <p:cNvSpPr/>
          <p:nvPr/>
        </p:nvSpPr>
        <p:spPr>
          <a:xfrm>
            <a:off x="3048000" y="1414509"/>
            <a:ext cx="8776534" cy="2205540"/>
          </a:xfrm>
          <a:prstGeom prst="rect">
            <a:avLst/>
          </a:prstGeom>
          <a:noFill/>
          <a:ln>
            <a:noFill/>
          </a:ln>
        </p:spPr>
        <p:txBody>
          <a:bodyPr spcFirstLastPara="1" wrap="square" lIns="91425" tIns="45700" rIns="91425" bIns="45700" anchor="t" anchorCtr="0">
            <a:spAutoFit/>
          </a:bodyPr>
          <a:lstStyle/>
          <a:p>
            <a:pPr marL="342900" marR="0" lvl="0" indent="-254000" algn="just" rtl="1">
              <a:lnSpc>
                <a:spcPct val="115000"/>
              </a:lnSpc>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0" marR="0" lvl="0" indent="0" algn="just" rtl="1">
              <a:lnSpc>
                <a:spcPct val="115000"/>
              </a:lnSpc>
              <a:spcBef>
                <a:spcPts val="1000"/>
              </a:spcBef>
              <a:spcAft>
                <a:spcPts val="0"/>
              </a:spcAft>
              <a:buNone/>
            </a:pPr>
            <a:endParaRPr sz="1400">
              <a:solidFill>
                <a:schemeClr val="dk1"/>
              </a:solidFill>
              <a:latin typeface="Calibri"/>
              <a:ea typeface="Calibri"/>
              <a:cs typeface="Calibri"/>
              <a:sym typeface="Calibri"/>
            </a:endParaRPr>
          </a:p>
        </p:txBody>
      </p:sp>
      <p:sp>
        <p:nvSpPr>
          <p:cNvPr id="335" name="Google Shape;335;p18"/>
          <p:cNvSpPr/>
          <p:nvPr/>
        </p:nvSpPr>
        <p:spPr>
          <a:xfrm>
            <a:off x="1519084" y="884903"/>
            <a:ext cx="10530348" cy="554539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6" name="Google Shape;336;p18"/>
          <p:cNvSpPr/>
          <p:nvPr/>
        </p:nvSpPr>
        <p:spPr>
          <a:xfrm>
            <a:off x="2757948" y="1043199"/>
            <a:ext cx="9291484" cy="4907713"/>
          </a:xfrm>
          <a:prstGeom prst="rect">
            <a:avLst/>
          </a:prstGeom>
          <a:noFill/>
          <a:ln>
            <a:noFill/>
          </a:ln>
        </p:spPr>
        <p:txBody>
          <a:bodyPr spcFirstLastPara="1" wrap="square" lIns="91425" tIns="45700" rIns="91425" bIns="45700" anchor="t" anchorCtr="0">
            <a:spAutoFit/>
          </a:bodyPr>
          <a:lstStyle/>
          <a:p>
            <a:pPr marL="457200" marR="0" lvl="0" indent="-457200" algn="justLow" rtl="1">
              <a:lnSpc>
                <a:spcPct val="107000"/>
              </a:lnSpc>
              <a:spcBef>
                <a:spcPts val="0"/>
              </a:spcBef>
              <a:spcAft>
                <a:spcPts val="0"/>
              </a:spcAft>
              <a:buFont typeface="Wingdings" panose="05000000000000000000" pitchFamily="2" charset="2"/>
              <a:buChar char="§"/>
            </a:pPr>
            <a:r>
              <a:rPr lang="ar-SA" sz="2800" dirty="0">
                <a:solidFill>
                  <a:srgbClr val="852F4A"/>
                </a:solidFill>
                <a:latin typeface="Calibri"/>
                <a:ea typeface="Calibri"/>
                <a:cs typeface="+mj-cs"/>
                <a:sym typeface="Calibri"/>
              </a:rPr>
              <a:t>والتشويش كما قدمه شانون قد يكون تشويشاً ميكانيكياً مادياً في الرسالة مثل:</a:t>
            </a:r>
            <a:r>
              <a:rPr lang="ar-SA" sz="2800" dirty="0">
                <a:solidFill>
                  <a:srgbClr val="852F4A"/>
                </a:solidFill>
                <a:latin typeface="Arial"/>
                <a:ea typeface="Arial"/>
                <a:cs typeface="+mj-cs"/>
                <a:sym typeface="Arial"/>
              </a:rPr>
              <a:t> ضعف</a:t>
            </a:r>
            <a:r>
              <a:rPr lang="ar-SA" sz="2800" dirty="0">
                <a:solidFill>
                  <a:srgbClr val="852F4A"/>
                </a:solidFill>
                <a:latin typeface="Calibri"/>
                <a:ea typeface="Calibri"/>
                <a:cs typeface="+mj-cs"/>
                <a:sym typeface="Calibri"/>
              </a:rPr>
              <a:t> الإرسال الإذاعي أو ضوضاء الأولاد عند سماع نشرة الأخبار أو تآكل حروف الكلمات في المقال الصحفي المنشور، وقد يكون تشويشاً دلالياً يحدث داخل إدراك الفرد بسبب عدم قدرة الإنسان على التعلم وفهم اللغة.</a:t>
            </a:r>
            <a:endParaRPr dirty="0">
              <a:cs typeface="+mj-cs"/>
            </a:endParaRPr>
          </a:p>
          <a:p>
            <a:pPr marL="457200" marR="0" lvl="0" indent="-457200" algn="justLow" rtl="1">
              <a:lnSpc>
                <a:spcPct val="107000"/>
              </a:lnSpc>
              <a:spcBef>
                <a:spcPts val="800"/>
              </a:spcBef>
              <a:spcAft>
                <a:spcPts val="0"/>
              </a:spcAft>
              <a:buFont typeface="Wingdings" panose="05000000000000000000" pitchFamily="2" charset="2"/>
              <a:buChar char="§"/>
            </a:pPr>
            <a:r>
              <a:rPr lang="ar-SA" sz="2800" b="1" dirty="0">
                <a:solidFill>
                  <a:srgbClr val="852F4A"/>
                </a:solidFill>
                <a:latin typeface="Calibri"/>
                <a:ea typeface="Calibri"/>
                <a:cs typeface="+mj-cs"/>
                <a:sym typeface="Calibri"/>
              </a:rPr>
              <a:t>الفقد  </a:t>
            </a:r>
            <a:r>
              <a:rPr lang="ar-SA" sz="2800" dirty="0">
                <a:solidFill>
                  <a:srgbClr val="852F4A"/>
                </a:solidFill>
                <a:latin typeface="Adobe Caslon Pro Bold" panose="0205070206050A020403" pitchFamily="18" charset="0"/>
                <a:ea typeface="Overlock"/>
                <a:cs typeface="+mj-cs"/>
                <a:sym typeface="Overlock"/>
              </a:rPr>
              <a:t>Entropy</a:t>
            </a:r>
            <a:r>
              <a:rPr lang="ar-SA" sz="2800" dirty="0">
                <a:solidFill>
                  <a:srgbClr val="852F4A"/>
                </a:solidFill>
                <a:latin typeface="Adobe Caslon Pro Bold" panose="0205070206050A020403" pitchFamily="18" charset="0"/>
                <a:ea typeface="Calibri"/>
                <a:cs typeface="+mj-cs"/>
                <a:sym typeface="Calibri"/>
              </a:rPr>
              <a:t> </a:t>
            </a:r>
            <a:r>
              <a:rPr lang="ar-SA" sz="2800" dirty="0">
                <a:solidFill>
                  <a:srgbClr val="852F4A"/>
                </a:solidFill>
                <a:latin typeface="Calibri"/>
                <a:ea typeface="Calibri"/>
                <a:cs typeface="+mj-cs"/>
                <a:sym typeface="Calibri"/>
              </a:rPr>
              <a:t>أحد عناصر هذا النموذج، وهو يعنى الغموض أو عدم اليقين الذى يشعر به المتلقي بسبب غموض في المعلومات أو وجود نقص بها. فوفرة المعلومات هنا يرتبط بكفاءة الوسيلة وقدرتها على نقل المعلومات دون فقد</a:t>
            </a:r>
            <a:r>
              <a:rPr lang="ar-SA" sz="2800" dirty="0">
                <a:solidFill>
                  <a:srgbClr val="852F4A"/>
                </a:solidFill>
                <a:latin typeface="Arial"/>
                <a:ea typeface="Arial"/>
                <a:cs typeface="+mj-cs"/>
                <a:sym typeface="Arial"/>
              </a:rPr>
              <a:t>، بينما قلة</a:t>
            </a:r>
            <a:r>
              <a:rPr lang="ar-SA" sz="2800" dirty="0">
                <a:solidFill>
                  <a:srgbClr val="852F4A"/>
                </a:solidFill>
                <a:latin typeface="Calibri"/>
                <a:ea typeface="Calibri"/>
                <a:cs typeface="+mj-cs"/>
                <a:sym typeface="Calibri"/>
              </a:rPr>
              <a:t> المعلومات يؤدى إلى التشويش، خاصة وأن ما يخرج من الوسيلة لن يكون أكثر مما يدخل بل هو أقل في الغالب</a:t>
            </a:r>
            <a:endParaRPr sz="2800" dirty="0">
              <a:solidFill>
                <a:srgbClr val="852F4A"/>
              </a:solidFill>
              <a:latin typeface="Calibri"/>
              <a:ea typeface="Calibri"/>
              <a:cs typeface="+mj-cs"/>
              <a:sym typeface="Calibri"/>
            </a:endParaRPr>
          </a:p>
          <a:p>
            <a:pPr marL="0" marR="0" lvl="0" indent="0" algn="just" rtl="1">
              <a:lnSpc>
                <a:spcPct val="107000"/>
              </a:lnSpc>
              <a:spcBef>
                <a:spcPts val="800"/>
              </a:spcBef>
              <a:spcAft>
                <a:spcPts val="0"/>
              </a:spcAft>
              <a:buNone/>
            </a:pPr>
            <a:endParaRPr sz="2800" dirty="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42" name="Google Shape;342;p19"/>
          <p:cNvSpPr/>
          <p:nvPr/>
        </p:nvSpPr>
        <p:spPr>
          <a:xfrm>
            <a:off x="1364043" y="987797"/>
            <a:ext cx="10641144" cy="532025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dirty="0">
                <a:solidFill>
                  <a:schemeClr val="lt1"/>
                </a:solidFill>
                <a:latin typeface="Calibri"/>
                <a:ea typeface="Calibri"/>
                <a:cs typeface="+mj-cs"/>
                <a:sym typeface="Calibri"/>
              </a:rPr>
              <a:t>- </a:t>
            </a:r>
            <a:r>
              <a:rPr lang="ar-SA" sz="2400" dirty="0">
                <a:solidFill>
                  <a:srgbClr val="852F4A"/>
                </a:solidFill>
                <a:latin typeface="Calibri"/>
                <a:ea typeface="Calibri"/>
                <a:cs typeface="+mj-cs"/>
                <a:sym typeface="Calibri"/>
              </a:rPr>
              <a:t>• ركز النموذج بسبب الفقد والتشويش على مفهوم </a:t>
            </a:r>
            <a:r>
              <a:rPr lang="ar-SA" sz="2400" b="1" dirty="0">
                <a:solidFill>
                  <a:srgbClr val="852F4A"/>
                </a:solidFill>
                <a:latin typeface="Calibri"/>
                <a:ea typeface="Calibri"/>
                <a:cs typeface="+mj-cs"/>
                <a:sym typeface="Calibri"/>
              </a:rPr>
              <a:t>التطويل </a:t>
            </a:r>
            <a:r>
              <a:rPr lang="ar-SA" sz="2400" dirty="0">
                <a:solidFill>
                  <a:srgbClr val="852F4A"/>
                </a:solidFill>
                <a:latin typeface="Calibri"/>
                <a:ea typeface="Calibri"/>
                <a:cs typeface="+mj-cs"/>
                <a:sym typeface="Calibri"/>
              </a:rPr>
              <a:t>أو الحشو </a:t>
            </a:r>
            <a:r>
              <a:rPr lang="ar-SA" sz="2400" dirty="0">
                <a:solidFill>
                  <a:srgbClr val="852F4A"/>
                </a:solidFill>
                <a:latin typeface="Adobe Caslon Pro Bold" panose="0205070206050A020403" pitchFamily="18" charset="0"/>
                <a:ea typeface="Calibri"/>
                <a:cs typeface="+mj-cs"/>
                <a:sym typeface="Calibri"/>
              </a:rPr>
              <a:t>Redundancy</a:t>
            </a:r>
            <a:r>
              <a:rPr lang="ar-SA" sz="2400" dirty="0">
                <a:solidFill>
                  <a:srgbClr val="852F4A"/>
                </a:solidFill>
                <a:latin typeface="Calibri"/>
                <a:ea typeface="Calibri"/>
                <a:cs typeface="+mj-cs"/>
                <a:sym typeface="Calibri"/>
              </a:rPr>
              <a:t> </a:t>
            </a:r>
            <a:r>
              <a:rPr lang="ar-SA" sz="1800" dirty="0">
                <a:solidFill>
                  <a:srgbClr val="852F4A"/>
                </a:solidFill>
                <a:latin typeface="Calibri"/>
                <a:ea typeface="Calibri"/>
                <a:cs typeface="+mj-cs"/>
                <a:sym typeface="Calibri"/>
              </a:rPr>
              <a:t> </a:t>
            </a:r>
            <a:r>
              <a:rPr lang="ar-SA" sz="2400" dirty="0">
                <a:solidFill>
                  <a:srgbClr val="852F4A"/>
                </a:solidFill>
                <a:latin typeface="Calibri"/>
                <a:ea typeface="Calibri"/>
                <a:cs typeface="+mj-cs"/>
                <a:sym typeface="Calibri"/>
              </a:rPr>
              <a:t>فالحشو في الكلمات والمترادفات والجمل مسألة موجودة في كل لغات العالم، وقد ثبت أن استبعاد كثير من الحروف والجمل قد لا يفقد الرسالة مقصدها، وفى دراسة على اللغات الأوروبية الكبرى ثبت أن نسبة الحشو قد تصل إلى  50% من الصياغات الموجودة.</a:t>
            </a:r>
            <a:endParaRPr sz="1800" dirty="0">
              <a:solidFill>
                <a:srgbClr val="852F4A"/>
              </a:solidFill>
              <a:latin typeface="Calibri"/>
              <a:ea typeface="Calibri"/>
              <a:cs typeface="+mj-cs"/>
              <a:sym typeface="Calibri"/>
            </a:endParaRPr>
          </a:p>
          <a:p>
            <a:pPr marL="0" marR="0" lvl="0" indent="0" algn="justLow" rtl="1">
              <a:lnSpc>
                <a:spcPct val="150000"/>
              </a:lnSpc>
              <a:spcBef>
                <a:spcPts val="800"/>
              </a:spcBef>
              <a:spcAft>
                <a:spcPts val="0"/>
              </a:spcAft>
              <a:buNone/>
            </a:pPr>
            <a:r>
              <a:rPr lang="ar-SA" sz="2400" dirty="0">
                <a:solidFill>
                  <a:srgbClr val="852F4A"/>
                </a:solidFill>
                <a:latin typeface="Calibri"/>
                <a:ea typeface="Calibri"/>
                <a:cs typeface="+mj-cs"/>
                <a:sym typeface="Calibri"/>
              </a:rPr>
              <a:t>- ولكن بسبب الفقد الحادث في عملية الاتصال فإن الإسهاب والإطالة يمكن أن تكون مفيدة وتقلل من نسبة الغموض وتزيد من ثقة المتلقي في الرسالة وفى قدرة المصدر على بناء رسالته بمعانيها الهادفة.</a:t>
            </a:r>
            <a:endParaRPr sz="1800" dirty="0">
              <a:solidFill>
                <a:srgbClr val="852F4A"/>
              </a:solidFill>
              <a:latin typeface="Calibri"/>
              <a:ea typeface="Calibri"/>
              <a:cs typeface="+mj-cs"/>
              <a:sym typeface="Calibri"/>
            </a:endParaRPr>
          </a:p>
          <a:p>
            <a:pPr marL="0" marR="0" lvl="0" indent="0" algn="justLow" rtl="1">
              <a:lnSpc>
                <a:spcPct val="150000"/>
              </a:lnSpc>
              <a:spcBef>
                <a:spcPts val="800"/>
              </a:spcBef>
              <a:spcAft>
                <a:spcPts val="0"/>
              </a:spcAft>
              <a:buNone/>
            </a:pPr>
            <a:r>
              <a:rPr lang="ar-SA" sz="2400" dirty="0">
                <a:solidFill>
                  <a:srgbClr val="852F4A"/>
                </a:solidFill>
                <a:latin typeface="Calibri"/>
                <a:ea typeface="Calibri"/>
                <a:cs typeface="+mj-cs"/>
                <a:sym typeface="Calibri"/>
              </a:rPr>
              <a:t>- هذا النموذج صار أساساً علمياً لعدد من النماذج الهامة، حيث أضاف نوربرت وديفل</a:t>
            </a:r>
            <a:r>
              <a:rPr lang="ar-EG" sz="2400" dirty="0">
                <a:solidFill>
                  <a:srgbClr val="852F4A"/>
                </a:solidFill>
                <a:latin typeface="Calibri"/>
                <a:ea typeface="Calibri"/>
                <a:cs typeface="+mj-cs"/>
                <a:sym typeface="Calibri"/>
              </a:rPr>
              <a:t>و</a:t>
            </a:r>
            <a:r>
              <a:rPr lang="ar-SA" sz="2400" dirty="0">
                <a:solidFill>
                  <a:srgbClr val="852F4A"/>
                </a:solidFill>
                <a:latin typeface="Calibri"/>
                <a:ea typeface="Calibri"/>
                <a:cs typeface="+mj-cs"/>
                <a:sym typeface="Calibri"/>
              </a:rPr>
              <a:t>ر ما اعتب</a:t>
            </a:r>
            <a:r>
              <a:rPr lang="ar-EG" sz="2400" dirty="0">
                <a:solidFill>
                  <a:srgbClr val="852F4A"/>
                </a:solidFill>
                <a:latin typeface="Calibri"/>
                <a:ea typeface="Calibri"/>
                <a:cs typeface="+mj-cs"/>
                <a:sym typeface="Calibri"/>
              </a:rPr>
              <a:t>ا</a:t>
            </a:r>
            <a:r>
              <a:rPr lang="ar-SA" sz="2400" dirty="0">
                <a:solidFill>
                  <a:srgbClr val="852F4A"/>
                </a:solidFill>
                <a:latin typeface="Calibri"/>
                <a:ea typeface="Calibri"/>
                <a:cs typeface="+mj-cs"/>
                <a:sym typeface="Calibri"/>
              </a:rPr>
              <a:t>ره نقصاً في نموذج شانون وويفر وهو التأكيد على عملية التفاعل الدائرية بين العناصر الخمسة وإبراز رجع الصدى في بناءات النموذج. </a:t>
            </a:r>
            <a:endParaRPr sz="1800" dirty="0">
              <a:solidFill>
                <a:srgbClr val="852F4A"/>
              </a:solidFill>
              <a:latin typeface="Calibri"/>
              <a:ea typeface="Calibri"/>
              <a:cs typeface="+mj-cs"/>
              <a:sym typeface="Calibri"/>
            </a:endParaRPr>
          </a:p>
        </p:txBody>
      </p:sp>
      <p:sp>
        <p:nvSpPr>
          <p:cNvPr id="343" name="Google Shape;343;p19"/>
          <p:cNvSpPr/>
          <p:nvPr/>
        </p:nvSpPr>
        <p:spPr>
          <a:xfrm>
            <a:off x="271165" y="146971"/>
            <a:ext cx="1528137"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44" name="Google Shape;344;p19"/>
          <p:cNvSpPr txBox="1"/>
          <p:nvPr/>
        </p:nvSpPr>
        <p:spPr>
          <a:xfrm>
            <a:off x="348288" y="189763"/>
            <a:ext cx="1373889"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345" name="Google Shape;345;p19"/>
          <p:cNvPicPr preferRelativeResize="0"/>
          <p:nvPr/>
        </p:nvPicPr>
        <p:blipFill rotWithShape="1">
          <a:blip r:embed="rId3">
            <a:alphaModFix/>
          </a:blip>
          <a:srcRect/>
          <a:stretch/>
        </p:blipFill>
        <p:spPr>
          <a:xfrm>
            <a:off x="-110341" y="6368187"/>
            <a:ext cx="2167470" cy="470749"/>
          </a:xfrm>
          <a:prstGeom prst="rect">
            <a:avLst/>
          </a:prstGeom>
          <a:noFill/>
          <a:ln>
            <a:noFill/>
          </a:ln>
        </p:spPr>
      </p:pic>
      <p:pic>
        <p:nvPicPr>
          <p:cNvPr id="346" name="Google Shape;346;p19"/>
          <p:cNvPicPr preferRelativeResize="0"/>
          <p:nvPr/>
        </p:nvPicPr>
        <p:blipFill rotWithShape="1">
          <a:blip r:embed="rId4">
            <a:alphaModFix/>
          </a:blip>
          <a:srcRect/>
          <a:stretch/>
        </p:blipFill>
        <p:spPr>
          <a:xfrm>
            <a:off x="10312351" y="6529703"/>
            <a:ext cx="1879649" cy="309233"/>
          </a:xfrm>
          <a:prstGeom prst="rect">
            <a:avLst/>
          </a:prstGeom>
          <a:noFill/>
          <a:ln>
            <a:noFill/>
          </a:ln>
        </p:spPr>
      </p:pic>
      <p:pic>
        <p:nvPicPr>
          <p:cNvPr id="347" name="Google Shape;347;p19"/>
          <p:cNvPicPr preferRelativeResize="0"/>
          <p:nvPr/>
        </p:nvPicPr>
        <p:blipFill rotWithShape="1">
          <a:blip r:embed="rId5">
            <a:alphaModFix/>
          </a:blip>
          <a:srcRect/>
          <a:stretch/>
        </p:blipFill>
        <p:spPr>
          <a:xfrm>
            <a:off x="9689690" y="88988"/>
            <a:ext cx="2498017" cy="67715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353" name="Google Shape;353;p20"/>
          <p:cNvPicPr preferRelativeResize="0">
            <a:picLocks noGrp="1"/>
          </p:cNvPicPr>
          <p:nvPr>
            <p:ph type="pic" idx="2"/>
          </p:nvPr>
        </p:nvPicPr>
        <p:blipFill rotWithShape="1">
          <a:blip r:embed="rId3">
            <a:alphaModFix/>
          </a:blip>
          <a:srcRect l="4175" r="4175"/>
          <a:stretch/>
        </p:blipFill>
        <p:spPr>
          <a:xfrm>
            <a:off x="0" y="-43542"/>
            <a:ext cx="2771335" cy="5300798"/>
          </a:xfrm>
          <a:prstGeom prst="rect">
            <a:avLst/>
          </a:prstGeom>
          <a:solidFill>
            <a:srgbClr val="D8D8D8">
              <a:alpha val="49803"/>
            </a:srgbClr>
          </a:solidFill>
          <a:ln>
            <a:noFill/>
          </a:ln>
        </p:spPr>
      </p:pic>
      <p:pic>
        <p:nvPicPr>
          <p:cNvPr id="354" name="Google Shape;354;p20"/>
          <p:cNvPicPr preferRelativeResize="0"/>
          <p:nvPr/>
        </p:nvPicPr>
        <p:blipFill rotWithShape="1">
          <a:blip r:embed="rId4">
            <a:alphaModFix/>
          </a:blip>
          <a:srcRect/>
          <a:stretch/>
        </p:blipFill>
        <p:spPr>
          <a:xfrm>
            <a:off x="0" y="6430297"/>
            <a:ext cx="1879649" cy="427703"/>
          </a:xfrm>
          <a:prstGeom prst="rect">
            <a:avLst/>
          </a:prstGeom>
          <a:noFill/>
          <a:ln>
            <a:noFill/>
          </a:ln>
        </p:spPr>
      </p:pic>
      <p:pic>
        <p:nvPicPr>
          <p:cNvPr id="355" name="Google Shape;355;p20"/>
          <p:cNvPicPr preferRelativeResize="0"/>
          <p:nvPr/>
        </p:nvPicPr>
        <p:blipFill rotWithShape="1">
          <a:blip r:embed="rId5">
            <a:alphaModFix/>
          </a:blip>
          <a:srcRect/>
          <a:stretch/>
        </p:blipFill>
        <p:spPr>
          <a:xfrm>
            <a:off x="156839" y="228066"/>
            <a:ext cx="2457656" cy="670874"/>
          </a:xfrm>
          <a:prstGeom prst="rect">
            <a:avLst/>
          </a:prstGeom>
          <a:noFill/>
          <a:ln>
            <a:noFill/>
          </a:ln>
        </p:spPr>
      </p:pic>
      <p:pic>
        <p:nvPicPr>
          <p:cNvPr id="356" name="Google Shape;356;p20"/>
          <p:cNvPicPr preferRelativeResize="0"/>
          <p:nvPr/>
        </p:nvPicPr>
        <p:blipFill rotWithShape="1">
          <a:blip r:embed="rId6">
            <a:alphaModFix/>
          </a:blip>
          <a:srcRect/>
          <a:stretch/>
        </p:blipFill>
        <p:spPr>
          <a:xfrm>
            <a:off x="9538230" y="56618"/>
            <a:ext cx="2649477" cy="651144"/>
          </a:xfrm>
          <a:prstGeom prst="rect">
            <a:avLst/>
          </a:prstGeom>
          <a:noFill/>
          <a:ln>
            <a:noFill/>
          </a:ln>
        </p:spPr>
      </p:pic>
      <p:sp>
        <p:nvSpPr>
          <p:cNvPr id="357" name="Google Shape;357;p20"/>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58" name="Google Shape;358;p20" descr="C:\Users\NoteBook\Desktop\6666.png"/>
          <p:cNvPicPr preferRelativeResize="0"/>
          <p:nvPr/>
        </p:nvPicPr>
        <p:blipFill rotWithShape="1">
          <a:blip r:embed="rId7">
            <a:alphaModFix/>
          </a:blip>
          <a:srcRect/>
          <a:stretch/>
        </p:blipFill>
        <p:spPr>
          <a:xfrm>
            <a:off x="2374490" y="979370"/>
            <a:ext cx="9438968" cy="471416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21"/>
          <p:cNvSpPr/>
          <p:nvPr/>
        </p:nvSpPr>
        <p:spPr>
          <a:xfrm>
            <a:off x="973393" y="-50941"/>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64" name="Google Shape;364;p21"/>
          <p:cNvSpPr/>
          <p:nvPr/>
        </p:nvSpPr>
        <p:spPr>
          <a:xfrm>
            <a:off x="1228544" y="760481"/>
            <a:ext cx="10708304" cy="569891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rgbClr val="000000"/>
                </a:solidFill>
                <a:latin typeface="Calibri"/>
                <a:ea typeface="Calibri"/>
                <a:cs typeface="+mj-cs"/>
                <a:sym typeface="Calibri"/>
              </a:rPr>
              <a:t>يُعد ولبور شرام أحد رواد الاتصال الجماهيري، إذ اعتبره البعض الأب المؤسس في ميدان دراسة الاتصال الجماهيري، ومن أشهر أعماله دراسة عمليات وتأثير الاتصال الجماهيري.</a:t>
            </a:r>
            <a:endParaRPr sz="2400" b="1" dirty="0">
              <a:solidFill>
                <a:schemeClr val="lt1"/>
              </a:solidFill>
              <a:latin typeface="Calibri"/>
              <a:ea typeface="Calibri"/>
              <a:cs typeface="+mj-cs"/>
              <a:sym typeface="Calibri"/>
            </a:endParaRPr>
          </a:p>
          <a:p>
            <a:pPr marL="0" marR="0" lvl="0" indent="0" algn="justLow" rtl="1">
              <a:lnSpc>
                <a:spcPct val="150000"/>
              </a:lnSpc>
              <a:spcBef>
                <a:spcPts val="0"/>
              </a:spcBef>
              <a:spcAft>
                <a:spcPts val="0"/>
              </a:spcAft>
              <a:buNone/>
            </a:pPr>
            <a:r>
              <a:rPr lang="ar-SA" sz="2400" b="1" dirty="0">
                <a:solidFill>
                  <a:srgbClr val="000000"/>
                </a:solidFill>
                <a:latin typeface="Calibri"/>
                <a:ea typeface="Calibri"/>
                <a:cs typeface="+mj-cs"/>
                <a:sym typeface="Calibri"/>
              </a:rPr>
              <a:t>كان ولبور شرام قد صمم نموذج للاتصال لكنه لم يأخذ بعين الاعتبار في حينه العديد من المتغيرات الاجتماعية والاقتصادية والثقافية والتكنولوجية التي تؤثر في عملية الاتصال الجماهيري، لذا فقد أعاد شرام تطوير هذا النموذج مرتين وفى المرة الأخيرة أكد شرام من خلال نموذجه المطور على أن العملية الاتصالية تتم في اتجاهين بالنسبة للمرسل والمستقبل، وأكد فيه على أهمية الترميز كعملية أساسية فرعية يقوم بها كل فرد في عملية الاتصال الجماهيري، مؤكداً أن الاتصال الذاتي </a:t>
            </a:r>
            <a:r>
              <a:rPr lang="ar-SA" sz="2400" b="1" dirty="0">
                <a:latin typeface="Calibri"/>
                <a:ea typeface="Calibri"/>
                <a:cs typeface="+mj-cs"/>
                <a:sym typeface="Calibri"/>
              </a:rPr>
              <a:t>الذي</a:t>
            </a:r>
            <a:r>
              <a:rPr lang="ar-SA" sz="2400" b="1" dirty="0">
                <a:solidFill>
                  <a:srgbClr val="000000"/>
                </a:solidFill>
                <a:latin typeface="Calibri"/>
                <a:ea typeface="Calibri"/>
                <a:cs typeface="+mj-cs"/>
                <a:sym typeface="Calibri"/>
              </a:rPr>
              <a:t> يتم بين الفرد وذاته هو الذى يسمح للفرد أن يتخذ قراراته بناء على المعلومات التي يستقبلها، وبالتالي يمكنه من تنظيم إدراكه عن الأشخاص والأحداث والمواقف التي يتعرض لها سواء كان مرسلاً أو مستقبلا.</a:t>
            </a:r>
            <a:endParaRPr dirty="0">
              <a:cs typeface="+mj-cs"/>
            </a:endParaRPr>
          </a:p>
          <a:p>
            <a:pPr marL="0" marR="0" lvl="0" indent="0" algn="just" rtl="1">
              <a:lnSpc>
                <a:spcPct val="150000"/>
              </a:lnSpc>
              <a:spcBef>
                <a:spcPts val="800"/>
              </a:spcBef>
              <a:spcAft>
                <a:spcPts val="0"/>
              </a:spcAft>
              <a:buNone/>
            </a:pPr>
            <a:endParaRPr sz="2400" b="1" dirty="0">
              <a:solidFill>
                <a:srgbClr val="000000"/>
              </a:solidFill>
              <a:latin typeface="Calibri"/>
              <a:ea typeface="Calibri"/>
              <a:cs typeface="Calibri"/>
              <a:sym typeface="Calibri"/>
            </a:endParaRPr>
          </a:p>
        </p:txBody>
      </p:sp>
      <p:sp>
        <p:nvSpPr>
          <p:cNvPr id="365" name="Google Shape;365;p21"/>
          <p:cNvSpPr/>
          <p:nvPr/>
        </p:nvSpPr>
        <p:spPr>
          <a:xfrm>
            <a:off x="112994" y="73642"/>
            <a:ext cx="1445661"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66" name="Google Shape;366;p21"/>
          <p:cNvSpPr txBox="1"/>
          <p:nvPr/>
        </p:nvSpPr>
        <p:spPr>
          <a:xfrm>
            <a:off x="156916" y="102571"/>
            <a:ext cx="1303504"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a:t>
            </a:r>
            <a:endParaRPr dirty="0">
              <a:cs typeface="+mj-cs"/>
            </a:endParaRPr>
          </a:p>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الثانية </a:t>
            </a:r>
            <a:endParaRPr sz="2000" b="1" dirty="0">
              <a:solidFill>
                <a:srgbClr val="FFFFFF"/>
              </a:solidFill>
              <a:latin typeface="Tajawal Medium"/>
              <a:ea typeface="Tajawal Medium"/>
              <a:cs typeface="+mj-cs"/>
              <a:sym typeface="Tajawal Medium"/>
            </a:endParaRPr>
          </a:p>
        </p:txBody>
      </p:sp>
      <p:pic>
        <p:nvPicPr>
          <p:cNvPr id="367" name="Google Shape;367;p21"/>
          <p:cNvPicPr preferRelativeResize="0"/>
          <p:nvPr/>
        </p:nvPicPr>
        <p:blipFill rotWithShape="1">
          <a:blip r:embed="rId3">
            <a:alphaModFix/>
          </a:blip>
          <a:srcRect/>
          <a:stretch/>
        </p:blipFill>
        <p:spPr>
          <a:xfrm>
            <a:off x="10755" y="6282814"/>
            <a:ext cx="2167470" cy="500774"/>
          </a:xfrm>
          <a:prstGeom prst="rect">
            <a:avLst/>
          </a:prstGeom>
          <a:noFill/>
          <a:ln>
            <a:noFill/>
          </a:ln>
        </p:spPr>
      </p:pic>
      <p:pic>
        <p:nvPicPr>
          <p:cNvPr id="368" name="Google Shape;368;p21"/>
          <p:cNvPicPr preferRelativeResize="0"/>
          <p:nvPr/>
        </p:nvPicPr>
        <p:blipFill rotWithShape="1">
          <a:blip r:embed="rId4">
            <a:alphaModFix/>
          </a:blip>
          <a:srcRect/>
          <a:stretch/>
        </p:blipFill>
        <p:spPr>
          <a:xfrm>
            <a:off x="10308058" y="6504916"/>
            <a:ext cx="1879649" cy="309233"/>
          </a:xfrm>
          <a:prstGeom prst="rect">
            <a:avLst/>
          </a:prstGeom>
          <a:noFill/>
          <a:ln>
            <a:noFill/>
          </a:ln>
        </p:spPr>
      </p:pic>
      <p:pic>
        <p:nvPicPr>
          <p:cNvPr id="369" name="Google Shape;369;p21"/>
          <p:cNvPicPr preferRelativeResize="0"/>
          <p:nvPr/>
        </p:nvPicPr>
        <p:blipFill rotWithShape="1">
          <a:blip r:embed="rId5">
            <a:alphaModFix/>
          </a:blip>
          <a:srcRect/>
          <a:stretch/>
        </p:blipFill>
        <p:spPr>
          <a:xfrm>
            <a:off x="9542523" y="-69966"/>
            <a:ext cx="2649477" cy="697451"/>
          </a:xfrm>
          <a:prstGeom prst="rect">
            <a:avLst/>
          </a:prstGeom>
          <a:noFill/>
          <a:ln>
            <a:noFill/>
          </a:ln>
        </p:spPr>
      </p:pic>
      <p:sp>
        <p:nvSpPr>
          <p:cNvPr id="370" name="Google Shape;370;p21"/>
          <p:cNvSpPr/>
          <p:nvPr/>
        </p:nvSpPr>
        <p:spPr>
          <a:xfrm>
            <a:off x="4026799" y="0"/>
            <a:ext cx="4601496" cy="767719"/>
          </a:xfrm>
          <a:prstGeom prst="rect">
            <a:avLst/>
          </a:prstGeom>
          <a:noFill/>
          <a:ln w="12700" cap="flat" cmpd="sng">
            <a:solidFill>
              <a:srgbClr val="6C263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400" b="1">
                <a:solidFill>
                  <a:schemeClr val="lt1"/>
                </a:solidFill>
                <a:latin typeface="Calibri"/>
                <a:ea typeface="Calibri"/>
                <a:cs typeface="Calibri"/>
                <a:sym typeface="Calibri"/>
              </a:rPr>
              <a:t>2. نموذج شرام ( كيف يتصل الإعلام)</a:t>
            </a:r>
            <a:r>
              <a:rPr lang="ar-SA" sz="2400" b="1">
                <a:solidFill>
                  <a:srgbClr val="852F4A"/>
                </a:solidFill>
                <a:latin typeface="Calibri"/>
                <a:ea typeface="Calibri"/>
                <a:cs typeface="Calibri"/>
                <a:sym typeface="Calibri"/>
              </a:rPr>
              <a:t>.</a:t>
            </a:r>
            <a:endParaRPr sz="2400" b="1">
              <a:solidFill>
                <a:srgbClr val="852F4A"/>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pic>
        <p:nvPicPr>
          <p:cNvPr id="376" name="Google Shape;376;p22"/>
          <p:cNvPicPr preferRelativeResize="0">
            <a:picLocks noGrp="1"/>
          </p:cNvPicPr>
          <p:nvPr>
            <p:ph type="pic" idx="2"/>
          </p:nvPr>
        </p:nvPicPr>
        <p:blipFill rotWithShape="1">
          <a:blip r:embed="rId3">
            <a:alphaModFix/>
          </a:blip>
          <a:srcRect l="4175" r="4175"/>
          <a:stretch/>
        </p:blipFill>
        <p:spPr>
          <a:xfrm>
            <a:off x="1" y="-58291"/>
            <a:ext cx="2374490" cy="6813458"/>
          </a:xfrm>
          <a:prstGeom prst="rect">
            <a:avLst/>
          </a:prstGeom>
          <a:solidFill>
            <a:srgbClr val="D8D8D8">
              <a:alpha val="49803"/>
            </a:srgbClr>
          </a:solidFill>
          <a:ln>
            <a:noFill/>
          </a:ln>
        </p:spPr>
      </p:pic>
      <p:pic>
        <p:nvPicPr>
          <p:cNvPr id="377" name="Google Shape;377;p22"/>
          <p:cNvPicPr preferRelativeResize="0"/>
          <p:nvPr/>
        </p:nvPicPr>
        <p:blipFill rotWithShape="1">
          <a:blip r:embed="rId4">
            <a:alphaModFix/>
          </a:blip>
          <a:srcRect/>
          <a:stretch/>
        </p:blipFill>
        <p:spPr>
          <a:xfrm>
            <a:off x="247421" y="6445934"/>
            <a:ext cx="1879649" cy="309233"/>
          </a:xfrm>
          <a:prstGeom prst="rect">
            <a:avLst/>
          </a:prstGeom>
          <a:noFill/>
          <a:ln>
            <a:noFill/>
          </a:ln>
        </p:spPr>
      </p:pic>
      <p:pic>
        <p:nvPicPr>
          <p:cNvPr id="378" name="Google Shape;378;p22"/>
          <p:cNvPicPr preferRelativeResize="0"/>
          <p:nvPr/>
        </p:nvPicPr>
        <p:blipFill rotWithShape="1">
          <a:blip r:embed="rId5">
            <a:alphaModFix/>
          </a:blip>
          <a:srcRect/>
          <a:stretch/>
        </p:blipFill>
        <p:spPr>
          <a:xfrm>
            <a:off x="93816" y="102833"/>
            <a:ext cx="2457656" cy="670874"/>
          </a:xfrm>
          <a:prstGeom prst="rect">
            <a:avLst/>
          </a:prstGeom>
          <a:noFill/>
          <a:ln>
            <a:noFill/>
          </a:ln>
        </p:spPr>
      </p:pic>
      <p:pic>
        <p:nvPicPr>
          <p:cNvPr id="379" name="Google Shape;379;p22"/>
          <p:cNvPicPr preferRelativeResize="0"/>
          <p:nvPr/>
        </p:nvPicPr>
        <p:blipFill rotWithShape="1">
          <a:blip r:embed="rId6">
            <a:alphaModFix/>
          </a:blip>
          <a:srcRect/>
          <a:stretch/>
        </p:blipFill>
        <p:spPr>
          <a:xfrm>
            <a:off x="9399955" y="-43542"/>
            <a:ext cx="2649477" cy="794691"/>
          </a:xfrm>
          <a:prstGeom prst="rect">
            <a:avLst/>
          </a:prstGeom>
          <a:noFill/>
          <a:ln>
            <a:noFill/>
          </a:ln>
        </p:spPr>
      </p:pic>
      <p:sp>
        <p:nvSpPr>
          <p:cNvPr id="380" name="Google Shape;380;p22"/>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81" name="Google Shape;381;p22"/>
          <p:cNvSpPr/>
          <p:nvPr/>
        </p:nvSpPr>
        <p:spPr>
          <a:xfrm>
            <a:off x="1902542" y="1383677"/>
            <a:ext cx="10146890" cy="1048472"/>
          </a:xfrm>
          <a:prstGeom prst="roundRect">
            <a:avLst>
              <a:gd name="adj" fmla="val 16667"/>
            </a:avLst>
          </a:prstGeom>
          <a:noFill/>
          <a:ln>
            <a:noFill/>
          </a:ln>
        </p:spPr>
        <p:txBody>
          <a:bodyPr spcFirstLastPara="1" wrap="square" lIns="91425" tIns="45700" rIns="91425" bIns="45700" anchor="ctr" anchorCtr="0">
            <a:noAutofit/>
          </a:bodyPr>
          <a:lstStyle/>
          <a:p>
            <a:pPr marL="228600" marR="0" lvl="0" indent="0" algn="just" rtl="1">
              <a:lnSpc>
                <a:spcPct val="115000"/>
              </a:lnSpc>
              <a:spcBef>
                <a:spcPts val="0"/>
              </a:spcBef>
              <a:spcAft>
                <a:spcPts val="0"/>
              </a:spcAft>
              <a:buNone/>
            </a:pPr>
            <a:endParaRPr sz="1600" b="1">
              <a:solidFill>
                <a:srgbClr val="0070C0"/>
              </a:solidFill>
              <a:latin typeface="Calibri"/>
              <a:ea typeface="Calibri"/>
              <a:cs typeface="Calibri"/>
              <a:sym typeface="Calibri"/>
            </a:endParaRPr>
          </a:p>
        </p:txBody>
      </p:sp>
      <p:sp>
        <p:nvSpPr>
          <p:cNvPr id="382" name="Google Shape;382;p22"/>
          <p:cNvSpPr/>
          <p:nvPr/>
        </p:nvSpPr>
        <p:spPr>
          <a:xfrm>
            <a:off x="2005781" y="690554"/>
            <a:ext cx="10043651" cy="5837151"/>
          </a:xfrm>
          <a:prstGeom prst="rect">
            <a:avLst/>
          </a:prstGeom>
          <a:noFill/>
          <a:ln>
            <a:noFill/>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chemeClr val="accent1">
                    <a:lumMod val="50000"/>
                  </a:schemeClr>
                </a:solidFill>
                <a:latin typeface="Calibri"/>
                <a:ea typeface="Calibri"/>
                <a:cs typeface="+mj-cs"/>
                <a:sym typeface="Calibri"/>
              </a:rPr>
              <a:t>وتوسع شرام في نموذجه ليشمل الظروف المحيطة بالعملية الاتصالية، ففي النموذج نجد أن شرام يشير إلى الدوائر الكبيرة على أنها الإطار الدلالي، أو التجربة المتراكمة عند المرسل والمتلقي. والمنطقة المحصورة بين الدائرتين المتلاقيتين تمثل الخبرة المشتركة بينهما. والمصدر يستطيع وضع أفكار في رموز، ويستطيع المتلقي أن يفك هذه الرموز فقط على أساس خبرة كل منهما. فإذا لم نكن قد تعلمنا اللغة الروسية. فأننا لا نستطيع أن نصيغ أفكارنا بالروسية، أو أن نفك رموز اللغة الروسية، وعلى هذا الأساس فإنه إذا كانت الدوائر فيها جزء كبير مشترك، يصبح الاتصال سهلا، أما إذا لم تتقابل الدوائر، وإذا لم يكن هناك تشابه في الخبرة، يصبح الاتصال مستحيلا. وإذا كانت الدوائر فيها جزء صغير مشترك، أي إذا كانت خبرة المصدر والمتلقي غير متشابهة أو مختلفة إلى حد كبير، في هذه الحالة يصبح من الصعب جدا نقل المعنى المطلوب من شخص إلى آخر. وهذا يعكس الصعوبة الكبيرة التي تواجه الفرد الذى يتصل بفرد آخر ينتمي إلى ثقافة أخرى تختلف اختلافا كبيراً عن ثقافته</a:t>
            </a:r>
            <a:r>
              <a:rPr lang="ar-SA" sz="2400" b="1" dirty="0">
                <a:solidFill>
                  <a:srgbClr val="C00000"/>
                </a:solidFill>
                <a:latin typeface="Calibri"/>
                <a:ea typeface="Calibri"/>
                <a:cs typeface="Calibri"/>
                <a:sym typeface="Calibri"/>
              </a:rPr>
              <a:t>.</a:t>
            </a:r>
            <a:endParaRPr sz="2400" b="1" dirty="0">
              <a:solidFill>
                <a:srgbClr val="C0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23"/>
          <p:cNvPicPr preferRelativeResize="0">
            <a:picLocks noGrp="1"/>
          </p:cNvPicPr>
          <p:nvPr>
            <p:ph type="pic" idx="2"/>
          </p:nvPr>
        </p:nvPicPr>
        <p:blipFill rotWithShape="1">
          <a:blip r:embed="rId3">
            <a:alphaModFix/>
          </a:blip>
          <a:srcRect l="13924" r="13924"/>
          <a:stretch/>
        </p:blipFill>
        <p:spPr>
          <a:xfrm>
            <a:off x="2809" y="0"/>
            <a:ext cx="3704208" cy="6311381"/>
          </a:xfrm>
          <a:prstGeom prst="rect">
            <a:avLst/>
          </a:prstGeom>
          <a:solidFill>
            <a:srgbClr val="D8D8D8">
              <a:alpha val="49803"/>
            </a:srgbClr>
          </a:solidFill>
          <a:ln>
            <a:noFill/>
          </a:ln>
        </p:spPr>
      </p:pic>
      <p:sp>
        <p:nvSpPr>
          <p:cNvPr id="389" name="Google Shape;389;p2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90" name="Google Shape;390;p2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91" name="Google Shape;391;p2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92" name="Google Shape;392;p23"/>
          <p:cNvPicPr preferRelativeResize="0"/>
          <p:nvPr/>
        </p:nvPicPr>
        <p:blipFill rotWithShape="1">
          <a:blip r:embed="rId4">
            <a:alphaModFix/>
          </a:blip>
          <a:srcRect/>
          <a:stretch/>
        </p:blipFill>
        <p:spPr>
          <a:xfrm>
            <a:off x="9932264" y="-372927"/>
            <a:ext cx="2036258" cy="1582296"/>
          </a:xfrm>
          <a:prstGeom prst="rect">
            <a:avLst/>
          </a:prstGeom>
          <a:noFill/>
          <a:ln>
            <a:noFill/>
          </a:ln>
        </p:spPr>
      </p:pic>
      <p:sp>
        <p:nvSpPr>
          <p:cNvPr id="393" name="Google Shape;393;p23"/>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394" name="Google Shape;394;p23"/>
          <p:cNvSpPr/>
          <p:nvPr/>
        </p:nvSpPr>
        <p:spPr>
          <a:xfrm>
            <a:off x="54847" y="136842"/>
            <a:ext cx="1736102"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395" name="Google Shape;395;p23"/>
          <p:cNvSpPr txBox="1"/>
          <p:nvPr/>
        </p:nvSpPr>
        <p:spPr>
          <a:xfrm>
            <a:off x="169227" y="237782"/>
            <a:ext cx="14524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396" name="Google Shape;396;p23"/>
          <p:cNvPicPr preferRelativeResize="0"/>
          <p:nvPr/>
        </p:nvPicPr>
        <p:blipFill rotWithShape="1">
          <a:blip r:embed="rId5">
            <a:alphaModFix/>
          </a:blip>
          <a:srcRect/>
          <a:stretch/>
        </p:blipFill>
        <p:spPr>
          <a:xfrm>
            <a:off x="-20550" y="6286037"/>
            <a:ext cx="2167470" cy="591661"/>
          </a:xfrm>
          <a:prstGeom prst="rect">
            <a:avLst/>
          </a:prstGeom>
          <a:noFill/>
          <a:ln>
            <a:noFill/>
          </a:ln>
        </p:spPr>
      </p:pic>
      <p:pic>
        <p:nvPicPr>
          <p:cNvPr id="397" name="Google Shape;397;p23"/>
          <p:cNvPicPr preferRelativeResize="0"/>
          <p:nvPr/>
        </p:nvPicPr>
        <p:blipFill rotWithShape="1">
          <a:blip r:embed="rId6">
            <a:alphaModFix/>
          </a:blip>
          <a:srcRect/>
          <a:stretch/>
        </p:blipFill>
        <p:spPr>
          <a:xfrm>
            <a:off x="10312351" y="6445045"/>
            <a:ext cx="1879649" cy="389661"/>
          </a:xfrm>
          <a:prstGeom prst="rect">
            <a:avLst/>
          </a:prstGeom>
          <a:noFill/>
          <a:ln>
            <a:noFill/>
          </a:ln>
        </p:spPr>
      </p:pic>
      <p:sp>
        <p:nvSpPr>
          <p:cNvPr id="398" name="Google Shape;398;p23"/>
          <p:cNvSpPr/>
          <p:nvPr/>
        </p:nvSpPr>
        <p:spPr>
          <a:xfrm flipH="1">
            <a:off x="1621724" y="899653"/>
            <a:ext cx="10181067" cy="5411728"/>
          </a:xfrm>
          <a:prstGeom prst="roundRect">
            <a:avLst>
              <a:gd name="adj" fmla="val 16667"/>
            </a:avLst>
          </a:prstGeom>
          <a:solidFill>
            <a:srgbClr val="852F4A">
              <a:alpha val="67450"/>
            </a:srgbClr>
          </a:solidFill>
          <a:ln>
            <a:noFill/>
          </a:ln>
        </p:spPr>
        <p:txBody>
          <a:bodyPr spcFirstLastPara="1" wrap="square" lIns="91425" tIns="45700" rIns="91425" bIns="45700" anchor="ctr" anchorCtr="0">
            <a:noAutofit/>
          </a:bodyPr>
          <a:lstStyle/>
          <a:p>
            <a:pPr marL="457200" marR="0" lvl="0" indent="0" algn="just" rtl="1">
              <a:lnSpc>
                <a:spcPct val="107000"/>
              </a:lnSpc>
              <a:spcBef>
                <a:spcPts val="0"/>
              </a:spcBef>
              <a:spcAft>
                <a:spcPts val="0"/>
              </a:spcAft>
              <a:buNone/>
            </a:pPr>
            <a:endParaRPr sz="1800" b="1" dirty="0">
              <a:solidFill>
                <a:srgbClr val="000000"/>
              </a:solidFill>
              <a:latin typeface="Calibri"/>
              <a:ea typeface="Calibri"/>
              <a:cs typeface="Calibri"/>
              <a:sym typeface="Calibri"/>
            </a:endParaRPr>
          </a:p>
          <a:p>
            <a:pPr marL="457200" marR="0" lvl="0" indent="0" algn="just" rtl="1">
              <a:lnSpc>
                <a:spcPct val="107000"/>
              </a:lnSpc>
              <a:spcBef>
                <a:spcPts val="800"/>
              </a:spcBef>
              <a:spcAft>
                <a:spcPts val="0"/>
              </a:spcAft>
              <a:buNone/>
            </a:pPr>
            <a:endParaRPr sz="1800" b="1" dirty="0">
              <a:solidFill>
                <a:srgbClr val="000000"/>
              </a:solidFill>
              <a:latin typeface="Calibri"/>
              <a:ea typeface="Calibri"/>
              <a:cs typeface="Calibri"/>
              <a:sym typeface="Calibri"/>
            </a:endParaRPr>
          </a:p>
          <a:p>
            <a:pPr marL="0" marR="0" lvl="0" indent="0" algn="just" rtl="1">
              <a:lnSpc>
                <a:spcPct val="107000"/>
              </a:lnSpc>
              <a:spcBef>
                <a:spcPts val="800"/>
              </a:spcBef>
              <a:spcAft>
                <a:spcPts val="0"/>
              </a:spcAft>
              <a:buNone/>
            </a:pPr>
            <a:endParaRPr sz="2400" b="1" dirty="0">
              <a:solidFill>
                <a:schemeClr val="lt1"/>
              </a:solidFill>
              <a:latin typeface="Calibri"/>
              <a:ea typeface="Calibri"/>
              <a:cs typeface="Calibri"/>
              <a:sym typeface="Calibri"/>
            </a:endParaRPr>
          </a:p>
          <a:p>
            <a:pPr marL="0" marR="0" lvl="0" indent="0" algn="just" rtl="1">
              <a:lnSpc>
                <a:spcPct val="107000"/>
              </a:lnSpc>
              <a:spcBef>
                <a:spcPts val="800"/>
              </a:spcBef>
              <a:spcAft>
                <a:spcPts val="0"/>
              </a:spcAft>
              <a:buNone/>
            </a:pPr>
            <a:endParaRPr sz="2400" b="1" dirty="0">
              <a:solidFill>
                <a:schemeClr val="lt1"/>
              </a:solidFill>
              <a:latin typeface="Calibri"/>
              <a:ea typeface="Calibri"/>
              <a:cs typeface="Calibri"/>
              <a:sym typeface="Calibri"/>
            </a:endParaRPr>
          </a:p>
          <a:p>
            <a:pPr marL="0" marR="0" lvl="0" indent="0" algn="just" rtl="1">
              <a:lnSpc>
                <a:spcPct val="107000"/>
              </a:lnSpc>
              <a:spcBef>
                <a:spcPts val="800"/>
              </a:spcBef>
              <a:spcAft>
                <a:spcPts val="0"/>
              </a:spcAft>
              <a:buNone/>
            </a:pPr>
            <a:endParaRPr sz="2400" b="1" dirty="0">
              <a:solidFill>
                <a:schemeClr val="lt1"/>
              </a:solidFill>
              <a:latin typeface="Calibri"/>
              <a:ea typeface="Calibri"/>
              <a:cs typeface="Calibri"/>
              <a:sym typeface="Calibri"/>
            </a:endParaRPr>
          </a:p>
          <a:p>
            <a:pPr marL="0" marR="0" lvl="0" indent="0" algn="justLow" rtl="1">
              <a:lnSpc>
                <a:spcPct val="150000"/>
              </a:lnSpc>
              <a:spcBef>
                <a:spcPts val="800"/>
              </a:spcBef>
              <a:spcAft>
                <a:spcPts val="0"/>
              </a:spcAft>
              <a:buNone/>
            </a:pPr>
            <a:r>
              <a:rPr lang="ar-SA" sz="2400" b="1" dirty="0">
                <a:solidFill>
                  <a:schemeClr val="lt1"/>
                </a:solidFill>
                <a:latin typeface="Calibri"/>
                <a:ea typeface="Calibri"/>
                <a:cs typeface="+mj-cs"/>
                <a:sym typeface="Calibri"/>
              </a:rPr>
              <a:t>والرسالة ليست بالبساطة التي قد تبدو عليها ظاهريا، فكثير من المعاني تكمن خارج الكلمات المنطوقة. وطريقة نطق الكلام والحركات التي يقوم بها الفرد حينما يتحدث تعطي مدلولات أو معان قد تختلف أو حتى تتناقض مع ما يقوله من كلمات. وينظر شرام إلى عملية الاتصال الجماهيري على أنها عملية دائرية، فكل فرد يضع أفكاره في كود ويفسر ما يتلقاه ويستجيب ويصحح هذا الاعتقاد القديم بأن الاتصال يتجه ناحية واحدة من المرسل إلى المتلقي.</a:t>
            </a:r>
            <a:endParaRPr sz="2400" b="1" dirty="0">
              <a:solidFill>
                <a:schemeClr val="lt1"/>
              </a:solidFill>
              <a:latin typeface="Calibri"/>
              <a:ea typeface="Calibri"/>
              <a:cs typeface="+mj-cs"/>
              <a:sym typeface="Calibri"/>
            </a:endParaRPr>
          </a:p>
          <a:p>
            <a:pPr marL="0" marR="0" lvl="0" indent="0" algn="just" rtl="1">
              <a:lnSpc>
                <a:spcPct val="107000"/>
              </a:lnSpc>
              <a:spcBef>
                <a:spcPts val="800"/>
              </a:spcBef>
              <a:spcAft>
                <a:spcPts val="0"/>
              </a:spcAft>
              <a:buNone/>
            </a:pPr>
            <a:endParaRPr sz="2400" dirty="0">
              <a:solidFill>
                <a:schemeClr val="lt1"/>
              </a:solidFill>
              <a:latin typeface="Calibri"/>
              <a:ea typeface="Calibri"/>
              <a:cs typeface="Calibri"/>
              <a:sym typeface="Calibri"/>
            </a:endParaRPr>
          </a:p>
        </p:txBody>
      </p:sp>
      <p:pic>
        <p:nvPicPr>
          <p:cNvPr id="399" name="Google Shape;399;p23"/>
          <p:cNvPicPr preferRelativeResize="0"/>
          <p:nvPr/>
        </p:nvPicPr>
        <p:blipFill rotWithShape="1">
          <a:blip r:embed="rId7">
            <a:alphaModFix/>
          </a:blip>
          <a:srcRect/>
          <a:stretch/>
        </p:blipFill>
        <p:spPr>
          <a:xfrm>
            <a:off x="3834029" y="1052134"/>
            <a:ext cx="6138459" cy="1986135"/>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2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05" name="Google Shape;405;p24"/>
          <p:cNvSpPr/>
          <p:nvPr/>
        </p:nvSpPr>
        <p:spPr>
          <a:xfrm>
            <a:off x="1568245" y="987591"/>
            <a:ext cx="9727721" cy="488149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rgbClr val="6C263C"/>
                </a:solidFill>
                <a:latin typeface="Calibri"/>
                <a:ea typeface="Calibri"/>
                <a:cs typeface="+mj-cs"/>
                <a:sym typeface="Calibri"/>
              </a:rPr>
              <a:t>والمعروف أن للنتائج الموجودة في نموذج شرام، والتي كانت لأبحاث </a:t>
            </a:r>
            <a:r>
              <a:rPr lang="ar-EG" sz="2400" b="1" dirty="0">
                <a:solidFill>
                  <a:srgbClr val="6C263C"/>
                </a:solidFill>
                <a:latin typeface="Calibri"/>
                <a:ea typeface="Calibri"/>
                <a:cs typeface="+mj-cs"/>
                <a:sym typeface="Calibri"/>
              </a:rPr>
              <a:t>لاز</a:t>
            </a:r>
            <a:r>
              <a:rPr lang="ar-SA" sz="2400" b="1" dirty="0">
                <a:solidFill>
                  <a:srgbClr val="6C263C"/>
                </a:solidFill>
                <a:latin typeface="Calibri"/>
                <a:ea typeface="Calibri"/>
                <a:cs typeface="+mj-cs"/>
                <a:sym typeface="Calibri"/>
              </a:rPr>
              <a:t>رفيلد الميدانية الفضل في الوصول إلى مفهوم التجمعات</a:t>
            </a:r>
            <a:r>
              <a:rPr lang="ar-EG" sz="2400" b="1" dirty="0">
                <a:solidFill>
                  <a:srgbClr val="6C263C"/>
                </a:solidFill>
                <a:latin typeface="Calibri"/>
                <a:ea typeface="Calibri"/>
                <a:cs typeface="+mj-cs"/>
                <a:sym typeface="Calibri"/>
              </a:rPr>
              <a:t> </a:t>
            </a:r>
            <a:r>
              <a:rPr lang="ar-SA" sz="2400" b="1" dirty="0">
                <a:solidFill>
                  <a:srgbClr val="6C263C"/>
                </a:solidFill>
                <a:latin typeface="Adobe Caslon Pro Bold" panose="0205070206050A020403" pitchFamily="18" charset="0"/>
                <a:ea typeface="Simplified Arabic"/>
                <a:cs typeface="+mj-cs"/>
                <a:sym typeface="Simplified Arabic"/>
              </a:rPr>
              <a:t>Clusters</a:t>
            </a:r>
            <a:r>
              <a:rPr lang="ar-SA" sz="2400" b="1" dirty="0">
                <a:solidFill>
                  <a:srgbClr val="6C263C"/>
                </a:solidFill>
                <a:latin typeface="Simplified Arabic"/>
                <a:ea typeface="Simplified Arabic"/>
                <a:cs typeface="+mj-cs"/>
                <a:sym typeface="Simplified Arabic"/>
              </a:rPr>
              <a:t> وتقول أن وسائل الاتصال الجماهيري نادراً ما تؤثر بشكل مباشر على الجمهور. فكل فرد عضو في جماعة وتأثير وسائل الاتصال يصبح أسهل وأكبر إذا غذينا المجموعات الصغيرة بالأفكار والمعلومات عن طريق بعض الأفراد ( قادة الرأي) الذين يستقبلون الرسائل الإعلامية. وبهذا يصبح التأثير الرئيسي لوسائل الاتصال على الأفراد تأثير غير مباشر، بل يتم عن طريق وسطاء، وأن تأخذ في الاعتبار أن الأفراد يتأثرون بآراء أفراد مثلهم (هم غالباً قادة رأي في جماعاتهم)، كذلك لا يهمل شرام عنصر رجع الصدى.</a:t>
            </a:r>
            <a:endParaRPr sz="2400" b="1" dirty="0">
              <a:solidFill>
                <a:srgbClr val="6C263C"/>
              </a:solidFill>
              <a:latin typeface="Calibri"/>
              <a:ea typeface="Calibri"/>
              <a:cs typeface="+mj-cs"/>
              <a:sym typeface="Calibri"/>
            </a:endParaRPr>
          </a:p>
        </p:txBody>
      </p:sp>
      <p:sp>
        <p:nvSpPr>
          <p:cNvPr id="406" name="Google Shape;406;p24"/>
          <p:cNvSpPr/>
          <p:nvPr/>
        </p:nvSpPr>
        <p:spPr>
          <a:xfrm>
            <a:off x="271165" y="146971"/>
            <a:ext cx="1546907"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07" name="Google Shape;407;p24"/>
          <p:cNvSpPr txBox="1"/>
          <p:nvPr/>
        </p:nvSpPr>
        <p:spPr>
          <a:xfrm>
            <a:off x="280308" y="235722"/>
            <a:ext cx="138626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408" name="Google Shape;408;p2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09" name="Google Shape;409;p2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10" name="Google Shape;410;p24"/>
          <p:cNvPicPr preferRelativeResize="0"/>
          <p:nvPr/>
        </p:nvPicPr>
        <p:blipFill rotWithShape="1">
          <a:blip r:embed="rId5">
            <a:alphaModFix/>
          </a:blip>
          <a:srcRect/>
          <a:stretch/>
        </p:blipFill>
        <p:spPr>
          <a:xfrm>
            <a:off x="9538230" y="0"/>
            <a:ext cx="2649477" cy="79663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pic>
        <p:nvPicPr>
          <p:cNvPr id="416" name="Google Shape;416;p25"/>
          <p:cNvPicPr preferRelativeResize="0">
            <a:picLocks noGrp="1"/>
          </p:cNvPicPr>
          <p:nvPr>
            <p:ph type="pic" idx="2"/>
          </p:nvPr>
        </p:nvPicPr>
        <p:blipFill rotWithShape="1">
          <a:blip r:embed="rId3">
            <a:alphaModFix/>
          </a:blip>
          <a:srcRect l="4175" r="4175"/>
          <a:stretch/>
        </p:blipFill>
        <p:spPr>
          <a:xfrm>
            <a:off x="1" y="-43542"/>
            <a:ext cx="2149591" cy="3686394"/>
          </a:xfrm>
          <a:prstGeom prst="rect">
            <a:avLst/>
          </a:prstGeom>
          <a:solidFill>
            <a:srgbClr val="D8D8D8">
              <a:alpha val="49803"/>
            </a:srgbClr>
          </a:solidFill>
          <a:ln>
            <a:noFill/>
          </a:ln>
        </p:spPr>
      </p:pic>
      <p:pic>
        <p:nvPicPr>
          <p:cNvPr id="417" name="Google Shape;417;p2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18" name="Google Shape;418;p25"/>
          <p:cNvPicPr preferRelativeResize="0"/>
          <p:nvPr/>
        </p:nvPicPr>
        <p:blipFill rotWithShape="1">
          <a:blip r:embed="rId5">
            <a:alphaModFix/>
          </a:blip>
          <a:srcRect/>
          <a:stretch/>
        </p:blipFill>
        <p:spPr>
          <a:xfrm>
            <a:off x="152809" y="24948"/>
            <a:ext cx="2457656" cy="461863"/>
          </a:xfrm>
          <a:prstGeom prst="rect">
            <a:avLst/>
          </a:prstGeom>
          <a:noFill/>
          <a:ln>
            <a:noFill/>
          </a:ln>
        </p:spPr>
      </p:pic>
      <p:pic>
        <p:nvPicPr>
          <p:cNvPr id="419" name="Google Shape;419;p25"/>
          <p:cNvPicPr preferRelativeResize="0"/>
          <p:nvPr/>
        </p:nvPicPr>
        <p:blipFill rotWithShape="1">
          <a:blip r:embed="rId6">
            <a:alphaModFix/>
          </a:blip>
          <a:srcRect/>
          <a:stretch/>
        </p:blipFill>
        <p:spPr>
          <a:xfrm>
            <a:off x="9399955" y="71622"/>
            <a:ext cx="2649477" cy="724421"/>
          </a:xfrm>
          <a:prstGeom prst="rect">
            <a:avLst/>
          </a:prstGeom>
          <a:noFill/>
          <a:ln>
            <a:noFill/>
          </a:ln>
        </p:spPr>
      </p:pic>
      <p:sp>
        <p:nvSpPr>
          <p:cNvPr id="420" name="Google Shape;420;p25"/>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21" name="Google Shape;421;p25"/>
          <p:cNvSpPr/>
          <p:nvPr/>
        </p:nvSpPr>
        <p:spPr>
          <a:xfrm>
            <a:off x="560439" y="796044"/>
            <a:ext cx="11488993" cy="5515336"/>
          </a:xfrm>
          <a:prstGeom prst="roundRect">
            <a:avLst>
              <a:gd name="adj" fmla="val 16667"/>
            </a:avLst>
          </a:prstGeom>
          <a:solidFill>
            <a:srgbClr val="852F4A">
              <a:alpha val="97647"/>
            </a:srgbClr>
          </a:solidFill>
          <a:ln>
            <a:noFill/>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chemeClr val="lt1"/>
                </a:solidFill>
                <a:latin typeface="Calibri"/>
                <a:ea typeface="Calibri"/>
                <a:cs typeface="+mj-cs"/>
                <a:sym typeface="Calibri"/>
              </a:rPr>
              <a:t>يكون للاتصال تأثير إذا أدركنا مضمون الوسائل، لذلك فهناك عدة شروط ينبغي أن تحقق من أجل نجاح الرسائل وفقاً لرأي شرام، وهي :</a:t>
            </a:r>
            <a:endParaRPr sz="24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يجب أن تكون الرسالة ملفتة للنظر.</a:t>
            </a:r>
            <a:endParaRPr sz="24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ينبغي أن تحمل علاماتها خبرة مشتركة لتجارب متشابهة.</a:t>
            </a:r>
            <a:endParaRPr sz="24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ينبغي أن تتعلق بحاجات المستقبل.</a:t>
            </a:r>
            <a:endParaRPr sz="24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ينبغي أن تحتوي الرسالة على وسيلة لتحقيق هذه الحاجات.</a:t>
            </a:r>
            <a:endParaRPr sz="2400" dirty="0">
              <a:solidFill>
                <a:schemeClr val="lt1"/>
              </a:solidFill>
              <a:latin typeface="Calibri"/>
              <a:ea typeface="Calibri"/>
              <a:cs typeface="+mj-cs"/>
              <a:sym typeface="Calibri"/>
            </a:endParaRPr>
          </a:p>
          <a:p>
            <a:pPr marL="0" marR="0" lvl="0" indent="0" algn="justLow" rtl="1">
              <a:lnSpc>
                <a:spcPct val="150000"/>
              </a:lnSpc>
              <a:spcBef>
                <a:spcPts val="0"/>
              </a:spcBef>
              <a:spcAft>
                <a:spcPts val="0"/>
              </a:spcAft>
              <a:buNone/>
            </a:pPr>
            <a:r>
              <a:rPr lang="ar-SA" sz="2400" b="1" dirty="0">
                <a:solidFill>
                  <a:schemeClr val="lt1"/>
                </a:solidFill>
                <a:latin typeface="Calibri"/>
                <a:ea typeface="Calibri"/>
                <a:cs typeface="+mj-cs"/>
                <a:sym typeface="Calibri"/>
              </a:rPr>
              <a:t>وتنجح الرسالة إذا توافر لها عاملان أساسيان: إذا تلاءمت مع مستوى الإدراك للفرد والمجتمع، واتفقت مع الميول والاتجاهات والقيم والمعتقدات ومع الأهداف المستقبلية دون أن تجرح أو تصادم عواطفهم ومشاعرهم. والعامل الثاني: تنجح الرسالة إذا عرفت ظروف إرسالها- أين ومتي ترسل وما هي شخصية المستقبل </a:t>
            </a:r>
            <a:r>
              <a:rPr lang="ar-EG" sz="2400" b="1" dirty="0">
                <a:solidFill>
                  <a:schemeClr val="lt1"/>
                </a:solidFill>
                <a:latin typeface="Calibri"/>
                <a:ea typeface="Calibri"/>
                <a:cs typeface="+mj-cs"/>
                <a:sym typeface="Calibri"/>
              </a:rPr>
              <a:t>و</a:t>
            </a:r>
            <a:r>
              <a:rPr lang="ar-SA" sz="2400" b="1" dirty="0">
                <a:solidFill>
                  <a:schemeClr val="lt1"/>
                </a:solidFill>
                <a:latin typeface="Calibri"/>
                <a:ea typeface="Calibri"/>
                <a:cs typeface="+mj-cs"/>
                <a:sym typeface="Calibri"/>
              </a:rPr>
              <a:t>ما هي العلاقات بين الجماعة التي ينتمي إليها المرسل؟</a:t>
            </a:r>
            <a:endParaRPr sz="2400" dirty="0">
              <a:solidFill>
                <a:schemeClr val="lt1"/>
              </a:solidFill>
              <a:latin typeface="Calibri"/>
              <a:ea typeface="Calibri"/>
              <a:cs typeface="+mj-cs"/>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26"/>
          <p:cNvPicPr preferRelativeResize="0">
            <a:picLocks noGrp="1"/>
          </p:cNvPicPr>
          <p:nvPr>
            <p:ph type="pic" idx="2"/>
          </p:nvPr>
        </p:nvPicPr>
        <p:blipFill rotWithShape="1">
          <a:blip r:embed="rId3">
            <a:alphaModFix/>
          </a:blip>
          <a:srcRect l="13924" r="13924"/>
          <a:stretch/>
        </p:blipFill>
        <p:spPr>
          <a:xfrm>
            <a:off x="2808" y="0"/>
            <a:ext cx="4125111" cy="6266339"/>
          </a:xfrm>
          <a:prstGeom prst="rect">
            <a:avLst/>
          </a:prstGeom>
          <a:solidFill>
            <a:srgbClr val="D8D8D8">
              <a:alpha val="49803"/>
            </a:srgbClr>
          </a:solidFill>
          <a:ln>
            <a:noFill/>
          </a:ln>
        </p:spPr>
      </p:pic>
      <p:sp>
        <p:nvSpPr>
          <p:cNvPr id="428" name="Google Shape;428;p2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29" name="Google Shape;429;p2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30" name="Google Shape;430;p26"/>
          <p:cNvSpPr txBox="1"/>
          <p:nvPr/>
        </p:nvSpPr>
        <p:spPr>
          <a:xfrm>
            <a:off x="6238569" y="1042685"/>
            <a:ext cx="5161936"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b="1">
                <a:solidFill>
                  <a:srgbClr val="852F4A"/>
                </a:solidFill>
                <a:latin typeface="Tajawal Medium"/>
                <a:ea typeface="Tajawal Medium"/>
                <a:cs typeface="Tajawal Medium"/>
                <a:sym typeface="Tajawal Medium"/>
              </a:rPr>
              <a:t> </a:t>
            </a:r>
            <a:endParaRPr sz="3200" b="1">
              <a:solidFill>
                <a:srgbClr val="852F4A"/>
              </a:solidFill>
              <a:latin typeface="Tajawal Medium"/>
              <a:ea typeface="Tajawal Medium"/>
              <a:cs typeface="Tajawal Medium"/>
              <a:sym typeface="Tajawal Medium"/>
            </a:endParaRPr>
          </a:p>
        </p:txBody>
      </p:sp>
      <p:sp>
        <p:nvSpPr>
          <p:cNvPr id="431" name="Google Shape;431;p26"/>
          <p:cNvSpPr/>
          <p:nvPr/>
        </p:nvSpPr>
        <p:spPr>
          <a:xfrm>
            <a:off x="3165572" y="479268"/>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32" name="Google Shape;432;p26"/>
          <p:cNvPicPr preferRelativeResize="0"/>
          <p:nvPr/>
        </p:nvPicPr>
        <p:blipFill rotWithShape="1">
          <a:blip r:embed="rId4">
            <a:alphaModFix/>
          </a:blip>
          <a:srcRect/>
          <a:stretch/>
        </p:blipFill>
        <p:spPr>
          <a:xfrm>
            <a:off x="9967681" y="-572560"/>
            <a:ext cx="2036258" cy="1800993"/>
          </a:xfrm>
          <a:prstGeom prst="rect">
            <a:avLst/>
          </a:prstGeom>
          <a:noFill/>
          <a:ln>
            <a:noFill/>
          </a:ln>
        </p:spPr>
      </p:pic>
      <p:sp>
        <p:nvSpPr>
          <p:cNvPr id="433" name="Google Shape;433;p26"/>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434" name="Google Shape;434;p26"/>
          <p:cNvSpPr/>
          <p:nvPr/>
        </p:nvSpPr>
        <p:spPr>
          <a:xfrm>
            <a:off x="162232" y="129252"/>
            <a:ext cx="1285582" cy="1009019"/>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435" name="Google Shape;435;p26"/>
          <p:cNvSpPr txBox="1"/>
          <p:nvPr/>
        </p:nvSpPr>
        <p:spPr>
          <a:xfrm>
            <a:off x="48481" y="279838"/>
            <a:ext cx="1384936"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a:t>
            </a:r>
            <a:endParaRPr sz="2000" b="1" dirty="0">
              <a:solidFill>
                <a:srgbClr val="FFFFFF"/>
              </a:solidFill>
              <a:latin typeface="Tajawal Medium"/>
              <a:ea typeface="Tajawal Medium"/>
              <a:cs typeface="+mj-cs"/>
              <a:sym typeface="Tajawal Medium"/>
            </a:endParaRPr>
          </a:p>
        </p:txBody>
      </p:sp>
      <p:pic>
        <p:nvPicPr>
          <p:cNvPr id="436" name="Google Shape;436;p26"/>
          <p:cNvPicPr preferRelativeResize="0"/>
          <p:nvPr/>
        </p:nvPicPr>
        <p:blipFill rotWithShape="1">
          <a:blip r:embed="rId5">
            <a:alphaModFix/>
          </a:blip>
          <a:srcRect/>
          <a:stretch/>
        </p:blipFill>
        <p:spPr>
          <a:xfrm>
            <a:off x="-20550" y="6266339"/>
            <a:ext cx="2167470" cy="591661"/>
          </a:xfrm>
          <a:prstGeom prst="rect">
            <a:avLst/>
          </a:prstGeom>
          <a:noFill/>
          <a:ln>
            <a:noFill/>
          </a:ln>
        </p:spPr>
      </p:pic>
      <p:pic>
        <p:nvPicPr>
          <p:cNvPr id="437" name="Google Shape;437;p26"/>
          <p:cNvPicPr preferRelativeResize="0"/>
          <p:nvPr/>
        </p:nvPicPr>
        <p:blipFill rotWithShape="1">
          <a:blip r:embed="rId6">
            <a:alphaModFix/>
          </a:blip>
          <a:srcRect/>
          <a:stretch/>
        </p:blipFill>
        <p:spPr>
          <a:xfrm>
            <a:off x="10394249" y="6400800"/>
            <a:ext cx="1879649" cy="410035"/>
          </a:xfrm>
          <a:prstGeom prst="rect">
            <a:avLst/>
          </a:prstGeom>
          <a:noFill/>
          <a:ln>
            <a:noFill/>
          </a:ln>
        </p:spPr>
      </p:pic>
      <p:sp>
        <p:nvSpPr>
          <p:cNvPr id="438" name="Google Shape;438;p26"/>
          <p:cNvSpPr/>
          <p:nvPr/>
        </p:nvSpPr>
        <p:spPr>
          <a:xfrm flipH="1">
            <a:off x="770679" y="421584"/>
            <a:ext cx="10650642" cy="5887373"/>
          </a:xfrm>
          <a:prstGeom prst="roundRect">
            <a:avLst>
              <a:gd name="adj" fmla="val 16667"/>
            </a:avLst>
          </a:prstGeom>
          <a:solidFill>
            <a:srgbClr val="6C263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228600" marR="0" lvl="0" indent="0" algn="justLow" rtl="1">
              <a:spcBef>
                <a:spcPts val="0"/>
              </a:spcBef>
              <a:spcAft>
                <a:spcPts val="0"/>
              </a:spcAft>
              <a:buNone/>
            </a:pPr>
            <a:r>
              <a:rPr lang="ar-SA" sz="2400" b="1" dirty="0">
                <a:solidFill>
                  <a:schemeClr val="lt1"/>
                </a:solidFill>
                <a:latin typeface="Calibri"/>
                <a:ea typeface="Calibri"/>
                <a:cs typeface="+mj-cs"/>
                <a:sym typeface="Calibri"/>
              </a:rPr>
              <a:t>في عام 1946 اقترح "لا زويل" عالم السياسة الأمريكي، لتحديد مجالات أبحاث الاتصال أو شرح عملية الاتصال الإجابة على الأسئلة التالية:</a:t>
            </a:r>
            <a:endParaRPr sz="2400" dirty="0">
              <a:solidFill>
                <a:schemeClr val="lt1"/>
              </a:solidFill>
              <a:latin typeface="Calibri"/>
              <a:ea typeface="Calibri"/>
              <a:cs typeface="+mj-cs"/>
              <a:sym typeface="Calibri"/>
            </a:endParaRPr>
          </a:p>
          <a:p>
            <a:pPr marL="228600" marR="0" lvl="0" indent="0" algn="justLow" rtl="1">
              <a:spcBef>
                <a:spcPts val="800"/>
              </a:spcBef>
              <a:spcAft>
                <a:spcPts val="0"/>
              </a:spcAft>
              <a:buNone/>
            </a:pPr>
            <a:r>
              <a:rPr lang="ar-SA" sz="2400" b="1" dirty="0">
                <a:solidFill>
                  <a:schemeClr val="lt1"/>
                </a:solidFill>
                <a:latin typeface="Adobe Caslon Pro Bold" panose="0205070206050A020403" pitchFamily="18" charset="0"/>
                <a:ea typeface="Simplified Arabic"/>
                <a:cs typeface="+mj-cs"/>
                <a:sym typeface="Simplified Arabic"/>
              </a:rPr>
              <a:t>Who</a:t>
            </a:r>
            <a:r>
              <a:rPr lang="ar-SA" sz="2400" b="1" dirty="0">
                <a:solidFill>
                  <a:schemeClr val="lt1"/>
                </a:solidFill>
                <a:latin typeface="Simplified Arabic"/>
                <a:ea typeface="Simplified Arabic"/>
                <a:cs typeface="+mj-cs"/>
                <a:sym typeface="Simplified Arabic"/>
              </a:rPr>
              <a:t>- </a:t>
            </a:r>
            <a:r>
              <a:rPr lang="ar-SA" sz="2400" b="1" dirty="0">
                <a:solidFill>
                  <a:schemeClr val="lt1"/>
                </a:solidFill>
                <a:latin typeface="Calibri"/>
                <a:ea typeface="Calibri"/>
                <a:cs typeface="+mj-cs"/>
                <a:sym typeface="Calibri"/>
              </a:rPr>
              <a:t> من ؟؟</a:t>
            </a:r>
            <a:endParaRPr sz="2400" dirty="0">
              <a:solidFill>
                <a:schemeClr val="lt1"/>
              </a:solidFill>
              <a:latin typeface="Calibri"/>
              <a:ea typeface="Calibri"/>
              <a:cs typeface="+mj-cs"/>
              <a:sym typeface="Calibri"/>
            </a:endParaRPr>
          </a:p>
          <a:p>
            <a:pPr marL="228600" marR="0" lvl="0" indent="0" algn="justLow" rtl="1">
              <a:spcBef>
                <a:spcPts val="800"/>
              </a:spcBef>
              <a:spcAft>
                <a:spcPts val="0"/>
              </a:spcAft>
              <a:buNone/>
            </a:pPr>
            <a:r>
              <a:rPr lang="ar-SA" sz="2400" b="1" dirty="0">
                <a:solidFill>
                  <a:schemeClr val="lt1"/>
                </a:solidFill>
                <a:latin typeface="Adobe Caslon Pro Bold" panose="0205070206050A020403" pitchFamily="18" charset="0"/>
                <a:ea typeface="Simplified Arabic"/>
                <a:cs typeface="+mj-cs"/>
                <a:sym typeface="Simplified Arabic"/>
              </a:rPr>
              <a:t>Says what</a:t>
            </a:r>
            <a:r>
              <a:rPr lang="ar-SA" sz="2400" b="1" dirty="0">
                <a:solidFill>
                  <a:schemeClr val="lt1"/>
                </a:solidFill>
                <a:latin typeface="Adobe Caslon Pro Bold" panose="0205070206050A020403" pitchFamily="18" charset="0"/>
                <a:ea typeface="Calibri"/>
                <a:cs typeface="+mj-cs"/>
                <a:sym typeface="Calibri"/>
              </a:rPr>
              <a:t>- </a:t>
            </a:r>
            <a:r>
              <a:rPr lang="ar-SA" sz="2400" b="1" dirty="0">
                <a:solidFill>
                  <a:schemeClr val="lt1"/>
                </a:solidFill>
                <a:latin typeface="Calibri"/>
                <a:ea typeface="Calibri"/>
                <a:cs typeface="+mj-cs"/>
                <a:sym typeface="Calibri"/>
              </a:rPr>
              <a:t>ماذا يقول؟</a:t>
            </a:r>
            <a:endParaRPr sz="2400" dirty="0">
              <a:solidFill>
                <a:schemeClr val="lt1"/>
              </a:solidFill>
              <a:latin typeface="Calibri"/>
              <a:ea typeface="Calibri"/>
              <a:cs typeface="+mj-cs"/>
              <a:sym typeface="Calibri"/>
            </a:endParaRPr>
          </a:p>
          <a:p>
            <a:pPr marL="228600" marR="0" lvl="0" indent="0" algn="justLow" rtl="1">
              <a:spcBef>
                <a:spcPts val="800"/>
              </a:spcBef>
              <a:spcAft>
                <a:spcPts val="0"/>
              </a:spcAft>
              <a:buNone/>
            </a:pPr>
            <a:r>
              <a:rPr lang="ar-SA" sz="2400" b="1" dirty="0">
                <a:solidFill>
                  <a:schemeClr val="lt1"/>
                </a:solidFill>
                <a:latin typeface="Adobe Caslon Pro Bold" panose="0205070206050A020403" pitchFamily="18" charset="0"/>
                <a:ea typeface="Simplified Arabic"/>
                <a:cs typeface="+mj-cs"/>
                <a:sym typeface="Simplified Arabic"/>
              </a:rPr>
              <a:t>To whom</a:t>
            </a:r>
            <a:r>
              <a:rPr lang="ar-SA" sz="2400" b="1" dirty="0">
                <a:solidFill>
                  <a:schemeClr val="lt1"/>
                </a:solidFill>
                <a:latin typeface="Adobe Caslon Pro Bold" panose="0205070206050A020403" pitchFamily="18" charset="0"/>
                <a:ea typeface="Calibri"/>
                <a:cs typeface="+mj-cs"/>
                <a:sym typeface="Calibri"/>
              </a:rPr>
              <a:t> </a:t>
            </a:r>
            <a:r>
              <a:rPr lang="ar-SA" sz="2400" b="1" dirty="0">
                <a:solidFill>
                  <a:schemeClr val="lt1"/>
                </a:solidFill>
                <a:latin typeface="Calibri"/>
                <a:ea typeface="Calibri"/>
                <a:cs typeface="+mj-cs"/>
                <a:sym typeface="Calibri"/>
              </a:rPr>
              <a:t>لمن؟</a:t>
            </a:r>
            <a:endParaRPr sz="2400" dirty="0">
              <a:solidFill>
                <a:schemeClr val="lt1"/>
              </a:solidFill>
              <a:latin typeface="Calibri"/>
              <a:ea typeface="Calibri"/>
              <a:cs typeface="+mj-cs"/>
              <a:sym typeface="Calibri"/>
            </a:endParaRPr>
          </a:p>
          <a:p>
            <a:pPr marL="228600" marR="0" lvl="0" indent="0" algn="justLow" rtl="1">
              <a:spcBef>
                <a:spcPts val="800"/>
              </a:spcBef>
              <a:spcAft>
                <a:spcPts val="0"/>
              </a:spcAft>
              <a:buNone/>
            </a:pPr>
            <a:r>
              <a:rPr lang="ar-SA" sz="2400" b="1" dirty="0">
                <a:solidFill>
                  <a:schemeClr val="lt1"/>
                </a:solidFill>
                <a:latin typeface="Adobe Caslon Pro Bold" panose="0205070206050A020403" pitchFamily="18" charset="0"/>
                <a:ea typeface="Simplified Arabic"/>
                <a:cs typeface="+mj-cs"/>
                <a:sym typeface="Simplified Arabic"/>
              </a:rPr>
              <a:t>In wish Channel</a:t>
            </a:r>
            <a:r>
              <a:rPr lang="ar-SA" sz="2400" b="1" dirty="0">
                <a:solidFill>
                  <a:schemeClr val="lt1"/>
                </a:solidFill>
                <a:latin typeface="Adobe Caslon Pro Bold" panose="0205070206050A020403" pitchFamily="18" charset="0"/>
                <a:ea typeface="Calibri"/>
                <a:cs typeface="+mj-cs"/>
                <a:sym typeface="Calibri"/>
              </a:rPr>
              <a:t> </a:t>
            </a:r>
            <a:r>
              <a:rPr lang="ar-SA" sz="2400" b="1" dirty="0">
                <a:solidFill>
                  <a:schemeClr val="lt1"/>
                </a:solidFill>
                <a:latin typeface="Calibri"/>
                <a:ea typeface="Calibri"/>
                <a:cs typeface="+mj-cs"/>
                <a:sym typeface="Calibri"/>
              </a:rPr>
              <a:t>بأي وسيلة؟</a:t>
            </a:r>
            <a:endParaRPr sz="2400" dirty="0">
              <a:solidFill>
                <a:schemeClr val="lt1"/>
              </a:solidFill>
              <a:latin typeface="Calibri"/>
              <a:ea typeface="Calibri"/>
              <a:cs typeface="+mj-cs"/>
              <a:sym typeface="Calibri"/>
            </a:endParaRPr>
          </a:p>
          <a:p>
            <a:pPr marL="228600" marR="0" lvl="0" indent="0" algn="justLow" rtl="1">
              <a:spcBef>
                <a:spcPts val="800"/>
              </a:spcBef>
              <a:spcAft>
                <a:spcPts val="0"/>
              </a:spcAft>
              <a:buNone/>
            </a:pPr>
            <a:r>
              <a:rPr lang="ar-SA" sz="2400" b="1" dirty="0">
                <a:solidFill>
                  <a:schemeClr val="lt1"/>
                </a:solidFill>
                <a:latin typeface="Adobe Caslon Pro Bold" panose="0205070206050A020403" pitchFamily="18" charset="0"/>
                <a:ea typeface="Simplified Arabic"/>
                <a:cs typeface="+mj-cs"/>
                <a:sym typeface="Simplified Arabic"/>
              </a:rPr>
              <a:t>With What Effect</a:t>
            </a:r>
            <a:r>
              <a:rPr lang="ar-SA" sz="2400" b="1" dirty="0">
                <a:solidFill>
                  <a:schemeClr val="lt1"/>
                </a:solidFill>
                <a:latin typeface="Adobe Caslon Pro Bold" panose="0205070206050A020403" pitchFamily="18" charset="0"/>
                <a:ea typeface="Calibri"/>
                <a:cs typeface="+mj-cs"/>
                <a:sym typeface="Calibri"/>
              </a:rPr>
              <a:t> </a:t>
            </a:r>
            <a:r>
              <a:rPr lang="ar-SA" sz="2400" b="1" dirty="0">
                <a:solidFill>
                  <a:schemeClr val="lt1"/>
                </a:solidFill>
                <a:latin typeface="Calibri"/>
                <a:ea typeface="Calibri"/>
                <a:cs typeface="+mj-cs"/>
                <a:sym typeface="Calibri"/>
              </a:rPr>
              <a:t>وبأي تأثير؟</a:t>
            </a:r>
            <a:endParaRPr sz="2400" dirty="0">
              <a:solidFill>
                <a:schemeClr val="lt1"/>
              </a:solidFill>
              <a:latin typeface="Calibri"/>
              <a:ea typeface="Calibri"/>
              <a:cs typeface="+mj-cs"/>
              <a:sym typeface="Calibri"/>
            </a:endParaRPr>
          </a:p>
          <a:p>
            <a:pPr marL="0" marR="0" lvl="0" indent="0" algn="justLow" rtl="1">
              <a:spcBef>
                <a:spcPts val="800"/>
              </a:spcBef>
              <a:spcAft>
                <a:spcPts val="0"/>
              </a:spcAft>
              <a:buNone/>
            </a:pPr>
            <a:r>
              <a:rPr lang="ar-SA" sz="2400" b="1" dirty="0">
                <a:solidFill>
                  <a:schemeClr val="lt1"/>
                </a:solidFill>
                <a:latin typeface="Calibri"/>
                <a:ea typeface="Calibri"/>
                <a:cs typeface="+mj-cs"/>
                <a:sym typeface="Calibri"/>
              </a:rPr>
              <a:t>ويقول لا زويل أن دراسة الاتصال عملية تحاول أن تركز على الاجابة على سؤال واحد أو أكثر من تلك الأسئلة، ويقول أيضا إن أي عملية يمكن دراستها بطريقتين: فإما أن تدرس التكوين أو البناء </a:t>
            </a:r>
            <a:r>
              <a:rPr lang="ar-SA" sz="2400" b="1" dirty="0">
                <a:solidFill>
                  <a:schemeClr val="lt1"/>
                </a:solidFill>
                <a:latin typeface="Adobe Caslon Pro Bold" panose="0205070206050A020403" pitchFamily="18" charset="0"/>
                <a:ea typeface="Simplified Arabic"/>
                <a:cs typeface="+mj-cs"/>
                <a:sym typeface="Simplified Arabic"/>
              </a:rPr>
              <a:t>Structure</a:t>
            </a:r>
            <a:r>
              <a:rPr lang="ar-SA" sz="2400" b="1" dirty="0">
                <a:solidFill>
                  <a:schemeClr val="lt1"/>
                </a:solidFill>
                <a:latin typeface="Simplified Arabic"/>
                <a:ea typeface="Simplified Arabic"/>
                <a:cs typeface="+mj-cs"/>
                <a:sym typeface="Simplified Arabic"/>
              </a:rPr>
              <a:t>  أو تدرس الوظيفة </a:t>
            </a:r>
            <a:r>
              <a:rPr lang="ar-SA" sz="2400" b="1" dirty="0">
                <a:solidFill>
                  <a:schemeClr val="lt1"/>
                </a:solidFill>
                <a:latin typeface="Adobe Caslon Pro Bold" panose="0205070206050A020403" pitchFamily="18" charset="0"/>
                <a:ea typeface="Simplified Arabic"/>
                <a:cs typeface="+mj-cs"/>
                <a:sym typeface="Simplified Arabic"/>
              </a:rPr>
              <a:t>Function</a:t>
            </a:r>
            <a:r>
              <a:rPr lang="ar-SA" sz="2400" b="1" dirty="0">
                <a:solidFill>
                  <a:schemeClr val="lt1"/>
                </a:solidFill>
                <a:latin typeface="Simplified Arabic"/>
                <a:ea typeface="Simplified Arabic"/>
                <a:cs typeface="+mj-cs"/>
                <a:sym typeface="Simplified Arabic"/>
              </a:rPr>
              <a:t> .</a:t>
            </a:r>
            <a:endParaRPr sz="2400" dirty="0">
              <a:cs typeface="+mj-cs"/>
            </a:endParaRPr>
          </a:p>
        </p:txBody>
      </p:sp>
      <p:sp>
        <p:nvSpPr>
          <p:cNvPr id="439" name="Google Shape;439;p26"/>
          <p:cNvSpPr/>
          <p:nvPr/>
        </p:nvSpPr>
        <p:spPr>
          <a:xfrm>
            <a:off x="8236912" y="491359"/>
            <a:ext cx="3097161" cy="644183"/>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400" b="1" dirty="0">
                <a:solidFill>
                  <a:schemeClr val="lt1"/>
                </a:solidFill>
                <a:latin typeface="Calibri"/>
                <a:ea typeface="Calibri"/>
                <a:cs typeface="Calibri"/>
                <a:sym typeface="Calibri"/>
              </a:rPr>
              <a:t> </a:t>
            </a:r>
            <a:r>
              <a:rPr lang="ar-EG" sz="2400" b="1" dirty="0">
                <a:solidFill>
                  <a:schemeClr val="lt1"/>
                </a:solidFill>
                <a:latin typeface="Calibri"/>
                <a:ea typeface="Calibri"/>
                <a:cs typeface="+mj-cs"/>
                <a:sym typeface="Calibri"/>
              </a:rPr>
              <a:t>3</a:t>
            </a:r>
            <a:r>
              <a:rPr lang="ar-EG" sz="2400" b="1" dirty="0">
                <a:solidFill>
                  <a:schemeClr val="lt1"/>
                </a:solidFill>
                <a:latin typeface="Calibri"/>
                <a:ea typeface="Calibri"/>
                <a:cs typeface="Calibri"/>
                <a:sym typeface="Calibri"/>
              </a:rPr>
              <a:t>. </a:t>
            </a:r>
            <a:r>
              <a:rPr lang="ar-SA" sz="2400" b="1" dirty="0">
                <a:solidFill>
                  <a:schemeClr val="lt1"/>
                </a:solidFill>
                <a:latin typeface="Calibri"/>
                <a:ea typeface="Calibri"/>
                <a:cs typeface="+mj-cs"/>
                <a:sym typeface="Calibri"/>
              </a:rPr>
              <a:t>نموذج لا زويل </a:t>
            </a:r>
            <a:endParaRPr sz="2400" b="1" dirty="0">
              <a:solidFill>
                <a:schemeClr val="lt1"/>
              </a:solidFill>
              <a:latin typeface="Calibri"/>
              <a:ea typeface="Calibri"/>
              <a:cs typeface="+mj-cs"/>
              <a:sym typeface="Calibri"/>
            </a:endParaRPr>
          </a:p>
        </p:txBody>
      </p:sp>
      <p:pic>
        <p:nvPicPr>
          <p:cNvPr id="440" name="Google Shape;440;p26" descr="C:\Users\NoteBook\Desktop\99.png"/>
          <p:cNvPicPr preferRelativeResize="0"/>
          <p:nvPr/>
        </p:nvPicPr>
        <p:blipFill rotWithShape="1">
          <a:blip r:embed="rId7">
            <a:alphaModFix/>
          </a:blip>
          <a:srcRect/>
          <a:stretch/>
        </p:blipFill>
        <p:spPr>
          <a:xfrm>
            <a:off x="1087240" y="2153217"/>
            <a:ext cx="5338915" cy="1976284"/>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pic>
        <p:nvPicPr>
          <p:cNvPr id="446" name="Google Shape;446;p27"/>
          <p:cNvPicPr preferRelativeResize="0">
            <a:picLocks noGrp="1"/>
          </p:cNvPicPr>
          <p:nvPr>
            <p:ph type="pic" idx="2"/>
          </p:nvPr>
        </p:nvPicPr>
        <p:blipFill rotWithShape="1">
          <a:blip r:embed="rId3">
            <a:alphaModFix/>
          </a:blip>
          <a:srcRect l="4175" r="4175"/>
          <a:stretch/>
        </p:blipFill>
        <p:spPr>
          <a:xfrm>
            <a:off x="1" y="-43542"/>
            <a:ext cx="3583856" cy="6901542"/>
          </a:xfrm>
          <a:prstGeom prst="rect">
            <a:avLst/>
          </a:prstGeom>
          <a:solidFill>
            <a:srgbClr val="D8D8D8">
              <a:alpha val="49803"/>
            </a:srgbClr>
          </a:solidFill>
          <a:ln>
            <a:noFill/>
          </a:ln>
        </p:spPr>
      </p:pic>
      <p:pic>
        <p:nvPicPr>
          <p:cNvPr id="447" name="Google Shape;447;p2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48" name="Google Shape;448;p27"/>
          <p:cNvPicPr preferRelativeResize="0"/>
          <p:nvPr/>
        </p:nvPicPr>
        <p:blipFill rotWithShape="1">
          <a:blip r:embed="rId5">
            <a:alphaModFix/>
          </a:blip>
          <a:srcRect/>
          <a:stretch/>
        </p:blipFill>
        <p:spPr>
          <a:xfrm>
            <a:off x="1" y="0"/>
            <a:ext cx="2457656" cy="670874"/>
          </a:xfrm>
          <a:prstGeom prst="rect">
            <a:avLst/>
          </a:prstGeom>
          <a:noFill/>
          <a:ln>
            <a:noFill/>
          </a:ln>
        </p:spPr>
      </p:pic>
      <p:pic>
        <p:nvPicPr>
          <p:cNvPr id="449" name="Google Shape;449;p27"/>
          <p:cNvPicPr preferRelativeResize="0"/>
          <p:nvPr/>
        </p:nvPicPr>
        <p:blipFill rotWithShape="1">
          <a:blip r:embed="rId6">
            <a:alphaModFix/>
          </a:blip>
          <a:srcRect/>
          <a:stretch/>
        </p:blipFill>
        <p:spPr>
          <a:xfrm>
            <a:off x="9538230" y="15924"/>
            <a:ext cx="2649477" cy="691838"/>
          </a:xfrm>
          <a:prstGeom prst="rect">
            <a:avLst/>
          </a:prstGeom>
          <a:noFill/>
          <a:ln>
            <a:noFill/>
          </a:ln>
        </p:spPr>
      </p:pic>
      <p:sp>
        <p:nvSpPr>
          <p:cNvPr id="450" name="Google Shape;450;p27"/>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51" name="Google Shape;451;p27"/>
          <p:cNvSpPr/>
          <p:nvPr/>
        </p:nvSpPr>
        <p:spPr>
          <a:xfrm>
            <a:off x="3761904" y="1008997"/>
            <a:ext cx="8040890" cy="4755763"/>
          </a:xfrm>
          <a:prstGeom prst="roundRect">
            <a:avLst>
              <a:gd name="adj" fmla="val 16667"/>
            </a:avLst>
          </a:prstGeom>
          <a:solidFill>
            <a:srgbClr val="6C263C">
              <a:alpha val="74901"/>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228600" marR="0" lvl="0" indent="0" algn="justLow" rtl="1">
              <a:lnSpc>
                <a:spcPct val="107000"/>
              </a:lnSpc>
              <a:spcBef>
                <a:spcPts val="0"/>
              </a:spcBef>
              <a:spcAft>
                <a:spcPts val="0"/>
              </a:spcAft>
              <a:buNone/>
            </a:pPr>
            <a:r>
              <a:rPr lang="ar-SA" sz="2400" b="1" dirty="0">
                <a:solidFill>
                  <a:schemeClr val="lt1"/>
                </a:solidFill>
                <a:latin typeface="Calibri"/>
                <a:ea typeface="Calibri"/>
                <a:cs typeface="+mj-cs"/>
                <a:sym typeface="Calibri"/>
              </a:rPr>
              <a:t>- </a:t>
            </a:r>
            <a:r>
              <a:rPr lang="ar-SA" sz="2800" b="1" dirty="0">
                <a:solidFill>
                  <a:schemeClr val="lt1"/>
                </a:solidFill>
                <a:latin typeface="Calibri"/>
                <a:ea typeface="Calibri"/>
                <a:cs typeface="+mj-cs"/>
                <a:sym typeface="Calibri"/>
              </a:rPr>
              <a:t>الوظائف الأساسية للاتصال من وجهة نظر لا زويل هي</a:t>
            </a:r>
            <a:r>
              <a:rPr lang="ar-SA" sz="2400" b="1" dirty="0">
                <a:solidFill>
                  <a:schemeClr val="lt1"/>
                </a:solidFill>
                <a:latin typeface="Calibri"/>
                <a:ea typeface="Calibri"/>
                <a:cs typeface="+mj-cs"/>
                <a:sym typeface="Calibri"/>
              </a:rPr>
              <a:t>:</a:t>
            </a:r>
            <a:endParaRPr sz="2400" dirty="0">
              <a:solidFill>
                <a:schemeClr val="lt1"/>
              </a:solidFill>
              <a:latin typeface="Calibri"/>
              <a:ea typeface="Calibri"/>
              <a:cs typeface="+mj-cs"/>
              <a:sym typeface="Calibri"/>
            </a:endParaRPr>
          </a:p>
          <a:p>
            <a:pPr marL="342900" marR="0" lvl="0" indent="-342900" algn="justLow" rtl="1">
              <a:lnSpc>
                <a:spcPct val="150000"/>
              </a:lnSpc>
              <a:spcBef>
                <a:spcPts val="80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سرد الأخبار: أي إحاطة الجمهور بما يحدث في البيئة.</a:t>
            </a:r>
            <a:endParaRPr sz="24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chemeClr val="lt1"/>
              </a:buClr>
              <a:buSzPts val="2400"/>
              <a:buFont typeface="Calibri"/>
              <a:buAutoNum type="arabicPeriod"/>
            </a:pPr>
            <a:r>
              <a:rPr lang="ar-SA" sz="2400" b="1" dirty="0">
                <a:solidFill>
                  <a:schemeClr val="lt1"/>
                </a:solidFill>
                <a:latin typeface="Calibri"/>
                <a:ea typeface="Calibri"/>
                <a:cs typeface="+mj-cs"/>
                <a:sym typeface="Calibri"/>
              </a:rPr>
              <a:t>التوجيه عن طريق المقالات.</a:t>
            </a:r>
            <a:endParaRPr sz="2400" dirty="0">
              <a:solidFill>
                <a:schemeClr val="lt1"/>
              </a:solidFill>
              <a:latin typeface="Calibri"/>
              <a:ea typeface="Calibri"/>
              <a:cs typeface="+mj-cs"/>
              <a:sym typeface="Calibri"/>
            </a:endParaRPr>
          </a:p>
          <a:p>
            <a:pPr marL="0" marR="0" lvl="0" indent="0" algn="justLow" rtl="1">
              <a:lnSpc>
                <a:spcPct val="150000"/>
              </a:lnSpc>
              <a:spcBef>
                <a:spcPts val="800"/>
              </a:spcBef>
              <a:spcAft>
                <a:spcPts val="0"/>
              </a:spcAft>
              <a:buNone/>
            </a:pPr>
            <a:r>
              <a:rPr lang="ar-SA" sz="2400" b="1" dirty="0">
                <a:solidFill>
                  <a:schemeClr val="lt1"/>
                </a:solidFill>
                <a:latin typeface="Calibri"/>
                <a:ea typeface="Calibri"/>
                <a:cs typeface="+mj-cs"/>
                <a:sym typeface="Calibri"/>
              </a:rPr>
              <a:t>3. نقل التراث الاجتماعي من جيل إلى آخر.</a:t>
            </a:r>
            <a:endParaRPr dirty="0">
              <a:cs typeface="+mj-cs"/>
            </a:endParaRPr>
          </a:p>
          <a:p>
            <a:pPr marL="0" marR="0" lvl="0" indent="0" algn="justLow" rtl="1">
              <a:lnSpc>
                <a:spcPct val="150000"/>
              </a:lnSpc>
              <a:spcBef>
                <a:spcPts val="0"/>
              </a:spcBef>
              <a:spcAft>
                <a:spcPts val="0"/>
              </a:spcAft>
              <a:buNone/>
            </a:pPr>
            <a:r>
              <a:rPr lang="ar-SA" sz="2400" b="1" dirty="0">
                <a:solidFill>
                  <a:schemeClr val="lt1"/>
                </a:solidFill>
                <a:latin typeface="Calibri"/>
                <a:ea typeface="Calibri"/>
                <a:cs typeface="+mj-cs"/>
                <a:sym typeface="Calibri"/>
              </a:rPr>
              <a:t>وتبقى الميزة الرئيسية لنموذج </a:t>
            </a:r>
            <a:r>
              <a:rPr lang="ar-SA" sz="2400" b="1" dirty="0" err="1">
                <a:solidFill>
                  <a:schemeClr val="lt1"/>
                </a:solidFill>
                <a:latin typeface="Calibri"/>
                <a:ea typeface="Calibri"/>
                <a:cs typeface="+mj-cs"/>
                <a:sym typeface="Calibri"/>
              </a:rPr>
              <a:t>لازويل</a:t>
            </a:r>
            <a:r>
              <a:rPr lang="ar-SA" sz="2400" b="1" dirty="0">
                <a:solidFill>
                  <a:schemeClr val="lt1"/>
                </a:solidFill>
                <a:latin typeface="Calibri"/>
                <a:ea typeface="Calibri"/>
                <a:cs typeface="+mj-cs"/>
                <a:sym typeface="Calibri"/>
              </a:rPr>
              <a:t> هو التركيز والعرض الموجز لأهم عناصر الاتصال، وهو يستمر في الحفاظ على فائدته.</a:t>
            </a:r>
            <a:endParaRPr dirty="0">
              <a:cs typeface="+mj-cs"/>
            </a:endParaRPr>
          </a:p>
          <a:p>
            <a:pPr marL="0" marR="0" lvl="0" indent="0" algn="just" rtl="1">
              <a:lnSpc>
                <a:spcPct val="150000"/>
              </a:lnSpc>
              <a:spcBef>
                <a:spcPts val="0"/>
              </a:spcBef>
              <a:spcAft>
                <a:spcPts val="0"/>
              </a:spcAft>
              <a:buNone/>
            </a:pPr>
            <a:endParaRPr sz="2400" dirty="0">
              <a:solidFill>
                <a:schemeClr val="lt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2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57" name="Google Shape;457;p28"/>
          <p:cNvSpPr/>
          <p:nvPr/>
        </p:nvSpPr>
        <p:spPr>
          <a:xfrm>
            <a:off x="1364043" y="847691"/>
            <a:ext cx="10438751" cy="532247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SA" sz="2400" dirty="0">
                <a:solidFill>
                  <a:schemeClr val="lt1"/>
                </a:solidFill>
                <a:latin typeface="Calibri"/>
                <a:ea typeface="Calibri"/>
                <a:cs typeface="+mj-cs"/>
                <a:sym typeface="Calibri"/>
              </a:rPr>
              <a:t>4</a:t>
            </a:r>
            <a:r>
              <a:rPr lang="ar-SA" sz="2400" b="1" dirty="0">
                <a:solidFill>
                  <a:srgbClr val="852F4A"/>
                </a:solidFill>
                <a:latin typeface="Calibri"/>
                <a:ea typeface="Calibri"/>
                <a:cs typeface="+mj-cs"/>
                <a:sym typeface="Calibri"/>
              </a:rPr>
              <a:t>4. نموذج دوفلير</a:t>
            </a:r>
            <a:r>
              <a:rPr lang="ar-EG" sz="2400" b="1" dirty="0">
                <a:solidFill>
                  <a:srgbClr val="852F4A"/>
                </a:solidFill>
                <a:latin typeface="Calibri"/>
                <a:ea typeface="Calibri"/>
                <a:cs typeface="+mj-cs"/>
                <a:sym typeface="Calibri"/>
              </a:rPr>
              <a:t>:</a:t>
            </a:r>
            <a:endParaRPr dirty="0">
              <a:cs typeface="+mj-cs"/>
            </a:endParaRPr>
          </a:p>
          <a:p>
            <a:pPr marL="0" marR="0" lvl="0" indent="0" algn="justLow" rtl="1">
              <a:lnSpc>
                <a:spcPct val="115000"/>
              </a:lnSpc>
              <a:spcBef>
                <a:spcPts val="0"/>
              </a:spcBef>
              <a:spcAft>
                <a:spcPts val="0"/>
              </a:spcAft>
              <a:buNone/>
            </a:pPr>
            <a:r>
              <a:rPr lang="ar-SA" sz="2400" b="1" dirty="0">
                <a:solidFill>
                  <a:srgbClr val="852F4A"/>
                </a:solidFill>
                <a:latin typeface="Calibri"/>
                <a:ea typeface="Calibri"/>
                <a:cs typeface="+mj-cs"/>
                <a:sym typeface="Calibri"/>
              </a:rPr>
              <a:t>يركز هذا النموذج على التشويش الذى يمكن أن يحدث في أي مرحلة من مراحل الاتصال، فهو ليس محصوراً في مرحلة واحدة فقط، كما يبين الشكل وتحدث العملية الاتصالية في مرحلتين: المرحلة الأولى عملية اتصالية عبر وسيلة إعلامية، والمرحلة الثانية عملية رجع الصدى.</a:t>
            </a:r>
            <a:endParaRPr dirty="0">
              <a:cs typeface="+mj-cs"/>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2400" b="1" dirty="0">
              <a:solidFill>
                <a:srgbClr val="852F4A"/>
              </a:solidFill>
              <a:latin typeface="Calibri"/>
              <a:ea typeface="Calibri"/>
              <a:cs typeface="Calibri"/>
              <a:sym typeface="Calibri"/>
            </a:endParaRPr>
          </a:p>
          <a:p>
            <a:pPr marL="0" marR="0" lvl="0" indent="0" algn="just" rtl="1">
              <a:lnSpc>
                <a:spcPct val="115000"/>
              </a:lnSpc>
              <a:spcBef>
                <a:spcPts val="0"/>
              </a:spcBef>
              <a:spcAft>
                <a:spcPts val="0"/>
              </a:spcAft>
              <a:buNone/>
            </a:pPr>
            <a:endParaRPr sz="1600" dirty="0">
              <a:solidFill>
                <a:schemeClr val="lt1"/>
              </a:solidFill>
              <a:latin typeface="Calibri"/>
              <a:ea typeface="Calibri"/>
              <a:cs typeface="Calibri"/>
              <a:sym typeface="Calibri"/>
            </a:endParaRPr>
          </a:p>
        </p:txBody>
      </p:sp>
      <p:sp>
        <p:nvSpPr>
          <p:cNvPr id="458" name="Google Shape;458;p28"/>
          <p:cNvSpPr/>
          <p:nvPr/>
        </p:nvSpPr>
        <p:spPr>
          <a:xfrm>
            <a:off x="363574" y="146971"/>
            <a:ext cx="1524220"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59" name="Google Shape;459;p28"/>
          <p:cNvSpPr txBox="1"/>
          <p:nvPr/>
        </p:nvSpPr>
        <p:spPr>
          <a:xfrm>
            <a:off x="448200" y="223767"/>
            <a:ext cx="129907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460" name="Google Shape;460;p28"/>
          <p:cNvPicPr preferRelativeResize="0"/>
          <p:nvPr/>
        </p:nvPicPr>
        <p:blipFill rotWithShape="1">
          <a:blip r:embed="rId3">
            <a:alphaModFix/>
          </a:blip>
          <a:srcRect/>
          <a:stretch/>
        </p:blipFill>
        <p:spPr>
          <a:xfrm>
            <a:off x="136421" y="6170165"/>
            <a:ext cx="2167470" cy="591661"/>
          </a:xfrm>
          <a:prstGeom prst="rect">
            <a:avLst/>
          </a:prstGeom>
          <a:noFill/>
          <a:ln>
            <a:noFill/>
          </a:ln>
        </p:spPr>
      </p:pic>
      <p:pic>
        <p:nvPicPr>
          <p:cNvPr id="461" name="Google Shape;461;p2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62" name="Google Shape;462;p28"/>
          <p:cNvPicPr preferRelativeResize="0"/>
          <p:nvPr/>
        </p:nvPicPr>
        <p:blipFill rotWithShape="1">
          <a:blip r:embed="rId5">
            <a:alphaModFix/>
          </a:blip>
          <a:srcRect/>
          <a:stretch/>
        </p:blipFill>
        <p:spPr>
          <a:xfrm>
            <a:off x="9366786" y="-1000"/>
            <a:ext cx="2649477" cy="759941"/>
          </a:xfrm>
          <a:prstGeom prst="rect">
            <a:avLst/>
          </a:prstGeom>
          <a:noFill/>
          <a:ln>
            <a:noFill/>
          </a:ln>
        </p:spPr>
      </p:pic>
      <p:pic>
        <p:nvPicPr>
          <p:cNvPr id="463" name="Google Shape;463;p28" descr="C:\Users\NoteBook\Desktop\6.png"/>
          <p:cNvPicPr preferRelativeResize="0"/>
          <p:nvPr/>
        </p:nvPicPr>
        <p:blipFill rotWithShape="1">
          <a:blip r:embed="rId6">
            <a:alphaModFix/>
          </a:blip>
          <a:srcRect/>
          <a:stretch/>
        </p:blipFill>
        <p:spPr>
          <a:xfrm>
            <a:off x="2303891" y="2816941"/>
            <a:ext cx="9111362" cy="3103715"/>
          </a:xfrm>
          <a:prstGeom prst="rect">
            <a:avLst/>
          </a:prstGeom>
          <a:noFill/>
          <a:ln>
            <a:noFill/>
          </a:ln>
          <a:effectLst>
            <a:outerShdw blurRad="292100" dist="139700" dir="2700000" algn="tl" rotWithShape="0">
              <a:srgbClr val="333333">
                <a:alpha val="64705"/>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pic>
        <p:nvPicPr>
          <p:cNvPr id="469" name="Google Shape;469;p29"/>
          <p:cNvPicPr preferRelativeResize="0">
            <a:picLocks noGrp="1"/>
          </p:cNvPicPr>
          <p:nvPr>
            <p:ph type="pic" idx="2"/>
          </p:nvPr>
        </p:nvPicPr>
        <p:blipFill rotWithShape="1">
          <a:blip r:embed="rId3">
            <a:alphaModFix/>
          </a:blip>
          <a:srcRect l="13924" r="13924"/>
          <a:stretch/>
        </p:blipFill>
        <p:spPr>
          <a:xfrm>
            <a:off x="2809" y="0"/>
            <a:ext cx="4404032" cy="4424516"/>
          </a:xfrm>
          <a:prstGeom prst="rect">
            <a:avLst/>
          </a:prstGeom>
          <a:solidFill>
            <a:srgbClr val="D8D8D8">
              <a:alpha val="49803"/>
            </a:srgbClr>
          </a:solidFill>
          <a:ln>
            <a:noFill/>
          </a:ln>
        </p:spPr>
      </p:pic>
      <p:sp>
        <p:nvSpPr>
          <p:cNvPr id="470" name="Google Shape;470;p29"/>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71" name="Google Shape;471;p29"/>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72" name="Google Shape;472;p29"/>
          <p:cNvSpPr/>
          <p:nvPr/>
        </p:nvSpPr>
        <p:spPr>
          <a:xfrm>
            <a:off x="3086548" y="388434"/>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73" name="Google Shape;473;p29"/>
          <p:cNvPicPr preferRelativeResize="0"/>
          <p:nvPr/>
        </p:nvPicPr>
        <p:blipFill rotWithShape="1">
          <a:blip r:embed="rId4">
            <a:alphaModFix/>
          </a:blip>
          <a:srcRect/>
          <a:stretch/>
        </p:blipFill>
        <p:spPr>
          <a:xfrm>
            <a:off x="9978569" y="-585913"/>
            <a:ext cx="2036258" cy="1800993"/>
          </a:xfrm>
          <a:prstGeom prst="rect">
            <a:avLst/>
          </a:prstGeom>
          <a:noFill/>
          <a:ln>
            <a:noFill/>
          </a:ln>
        </p:spPr>
      </p:pic>
      <p:sp>
        <p:nvSpPr>
          <p:cNvPr id="474" name="Google Shape;474;p29"/>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475" name="Google Shape;475;p29"/>
          <p:cNvSpPr/>
          <p:nvPr/>
        </p:nvSpPr>
        <p:spPr>
          <a:xfrm>
            <a:off x="173442" y="159701"/>
            <a:ext cx="1242403"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476" name="Google Shape;476;p29"/>
          <p:cNvSpPr txBox="1"/>
          <p:nvPr/>
        </p:nvSpPr>
        <p:spPr>
          <a:xfrm>
            <a:off x="173442" y="185278"/>
            <a:ext cx="1242403"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a:t>
            </a:r>
            <a:endParaRPr dirty="0">
              <a:cs typeface="+mj-cs"/>
            </a:endParaRPr>
          </a:p>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الثانية</a:t>
            </a:r>
            <a:endParaRPr sz="2000" b="1" dirty="0">
              <a:solidFill>
                <a:srgbClr val="FFFFFF"/>
              </a:solidFill>
              <a:latin typeface="Tajawal Medium"/>
              <a:ea typeface="Tajawal Medium"/>
              <a:cs typeface="+mj-cs"/>
              <a:sym typeface="Tajawal Medium"/>
            </a:endParaRPr>
          </a:p>
        </p:txBody>
      </p:sp>
      <p:pic>
        <p:nvPicPr>
          <p:cNvPr id="477" name="Google Shape;477;p29"/>
          <p:cNvPicPr preferRelativeResize="0"/>
          <p:nvPr/>
        </p:nvPicPr>
        <p:blipFill rotWithShape="1">
          <a:blip r:embed="rId5">
            <a:alphaModFix/>
          </a:blip>
          <a:srcRect/>
          <a:stretch/>
        </p:blipFill>
        <p:spPr>
          <a:xfrm>
            <a:off x="173443" y="6170165"/>
            <a:ext cx="2167470" cy="591661"/>
          </a:xfrm>
          <a:prstGeom prst="rect">
            <a:avLst/>
          </a:prstGeom>
          <a:noFill/>
          <a:ln>
            <a:noFill/>
          </a:ln>
        </p:spPr>
      </p:pic>
      <p:pic>
        <p:nvPicPr>
          <p:cNvPr id="478" name="Google Shape;478;p29"/>
          <p:cNvPicPr preferRelativeResize="0"/>
          <p:nvPr/>
        </p:nvPicPr>
        <p:blipFill rotWithShape="1">
          <a:blip r:embed="rId6">
            <a:alphaModFix/>
          </a:blip>
          <a:srcRect/>
          <a:stretch/>
        </p:blipFill>
        <p:spPr>
          <a:xfrm>
            <a:off x="10135921" y="6297561"/>
            <a:ext cx="1879649" cy="464265"/>
          </a:xfrm>
          <a:prstGeom prst="rect">
            <a:avLst/>
          </a:prstGeom>
          <a:noFill/>
          <a:ln>
            <a:noFill/>
          </a:ln>
        </p:spPr>
      </p:pic>
      <p:sp>
        <p:nvSpPr>
          <p:cNvPr id="479" name="Google Shape;479;p29"/>
          <p:cNvSpPr/>
          <p:nvPr/>
        </p:nvSpPr>
        <p:spPr>
          <a:xfrm flipH="1">
            <a:off x="1438073" y="743810"/>
            <a:ext cx="10751118" cy="5963363"/>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spcBef>
                <a:spcPts val="0"/>
              </a:spcBef>
              <a:spcAft>
                <a:spcPts val="0"/>
              </a:spcAft>
              <a:buNone/>
            </a:pPr>
            <a:r>
              <a:rPr lang="ar-SA" sz="2400" dirty="0">
                <a:solidFill>
                  <a:schemeClr val="lt1"/>
                </a:solidFill>
                <a:latin typeface="Calibri"/>
                <a:ea typeface="Calibri"/>
                <a:cs typeface="+mj-cs"/>
                <a:sym typeface="Calibri"/>
              </a:rPr>
              <a:t>يعتبر نموذج ملف</a:t>
            </a:r>
            <a:r>
              <a:rPr lang="ar-EG" sz="2400" dirty="0">
                <a:solidFill>
                  <a:schemeClr val="lt1"/>
                </a:solidFill>
                <a:latin typeface="Calibri"/>
                <a:ea typeface="Calibri"/>
                <a:cs typeface="+mj-cs"/>
                <a:sym typeface="Calibri"/>
              </a:rPr>
              <a:t>ي</a:t>
            </a:r>
            <a:r>
              <a:rPr lang="ar-SA" sz="2400" dirty="0">
                <a:solidFill>
                  <a:schemeClr val="lt1"/>
                </a:solidFill>
                <a:latin typeface="Calibri"/>
                <a:ea typeface="Calibri"/>
                <a:cs typeface="+mj-cs"/>
                <a:sym typeface="Calibri"/>
              </a:rPr>
              <a:t>ن دوفلير من أكثر النماذج اتساعاً وشمولية بحيث يكاد يضاهي النظرية الاجتماعية الكاملة من حيث أخذه بالأبعاد الثلاثة الأساسية لعملية الإعلام الجماهيري. النظام الاجتماعي باعتباره أعمالاً ومكانات مستقرة ومتكررة تحدث وفق نمط معين. ثم النظام الثقافي باعتباره مناخاً يعيش فيه النظام الاجتماعي ويتأثر ويؤثر فيه. ثم البعد السيكولوجي عند أولئك الذين يقومون بأدوار في النظام الإعلامي. لهذا فالنظام الثقافي، والنظام الاجتماعي، ونظم الشخصية ( البعد السيكولوجي) هي في واقع الأمر أنواع مختلفة من التجريد لنفس المعلومات الأساسية، أي تجريد للسلوك العلني والرمزي الذى يقدم عليه الأفراد. وهي أيضا تجريدات صحيحة توفر أساساً لأنواع عديدة من التفسيرات والتنبؤات. وبشكل عام، قد يكون من الصعب أو من المستحيل علينا أن نفهم بشكل كامل واحدة من تلك التجريدات بدون الإشارة إلى التجريدات الأخرى.</a:t>
            </a:r>
            <a:endParaRPr dirty="0">
              <a:cs typeface="+mj-cs"/>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على أن دوفلير لم يقدم نظرية متكاملة في التفاعل الاجتماعي وربما في الاتصال الجماهيري، إلا أن الميزة الأساسية لنموذج دوفلير هو أن نموذجه أشار إلى مؤسسة كانت مهملة في الدراسات السابقة، وهى المؤسسات المسيطرة والمنظمة والمعجلة لعملية الاتصال الجماهيري، ومن الطبيعي أن دوفلير قد طبق نموذجه على ظروف المجتمع والنظام الأمريكي، ولكنه مفيد أيضا لظروف جميع أنظمة الاتصال الجماهيري في البلدان الرأسمالية الأخرى</a:t>
            </a:r>
            <a:r>
              <a:rPr lang="ar-SA" sz="2400" dirty="0">
                <a:solidFill>
                  <a:srgbClr val="000000"/>
                </a:solidFill>
                <a:latin typeface="Calibri"/>
                <a:ea typeface="Calibri"/>
                <a:cs typeface="+mj-cs"/>
                <a:sym typeface="Calibri"/>
              </a:rPr>
              <a:t>. </a:t>
            </a:r>
            <a:endParaRPr sz="2400" dirty="0">
              <a:solidFill>
                <a:srgbClr val="000000"/>
              </a:solidFill>
              <a:latin typeface="Calibri"/>
              <a:ea typeface="Calibri"/>
              <a:cs typeface="+mj-cs"/>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30"/>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85" name="Google Shape;485;p3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86" name="Google Shape;486;p30"/>
          <p:cNvSpPr/>
          <p:nvPr/>
        </p:nvSpPr>
        <p:spPr>
          <a:xfrm>
            <a:off x="0" y="895845"/>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87" name="Google Shape;487;p30"/>
          <p:cNvSpPr/>
          <p:nvPr/>
        </p:nvSpPr>
        <p:spPr>
          <a:xfrm>
            <a:off x="4363618" y="610519"/>
            <a:ext cx="7630906" cy="5700861"/>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rgbClr val="6C263C"/>
                </a:solidFill>
                <a:latin typeface="Calibri"/>
                <a:ea typeface="Calibri"/>
                <a:cs typeface="+mj-cs"/>
                <a:sym typeface="Calibri"/>
              </a:rPr>
              <a:t>5. نموذج وستلي وماكلين ( العلاقات الدائرية) .</a:t>
            </a:r>
            <a:endParaRPr dirty="0">
              <a:cs typeface="+mj-cs"/>
            </a:endParaRPr>
          </a:p>
          <a:p>
            <a:pPr marL="0" marR="0" lvl="0" indent="0" algn="justLow" rtl="1">
              <a:lnSpc>
                <a:spcPct val="150000"/>
              </a:lnSpc>
              <a:spcBef>
                <a:spcPts val="800"/>
              </a:spcBef>
              <a:spcAft>
                <a:spcPts val="0"/>
              </a:spcAft>
              <a:buNone/>
            </a:pPr>
            <a:r>
              <a:rPr lang="ar-SA" sz="2000" b="1" dirty="0">
                <a:solidFill>
                  <a:srgbClr val="852F4A"/>
                </a:solidFill>
                <a:latin typeface="Calibri"/>
                <a:ea typeface="Calibri"/>
                <a:cs typeface="+mj-cs"/>
                <a:sym typeface="Calibri"/>
              </a:rPr>
              <a:t>وضع النموذج بروس وستلى </a:t>
            </a:r>
            <a:r>
              <a:rPr lang="ar-SA" sz="2000" b="1" dirty="0">
                <a:solidFill>
                  <a:srgbClr val="852F4A"/>
                </a:solidFill>
                <a:latin typeface="Adobe Caslon Pro Bold" panose="0205070206050A020403" pitchFamily="18" charset="0"/>
                <a:ea typeface="Calibri"/>
                <a:cs typeface="+mj-cs"/>
                <a:sym typeface="Calibri"/>
              </a:rPr>
              <a:t>Bruce Westely </a:t>
            </a:r>
            <a:r>
              <a:rPr lang="ar-SA" sz="2000" b="1" dirty="0">
                <a:solidFill>
                  <a:srgbClr val="852F4A"/>
                </a:solidFill>
                <a:latin typeface="Calibri"/>
                <a:ea typeface="Calibri"/>
                <a:cs typeface="+mj-cs"/>
                <a:sym typeface="Calibri"/>
              </a:rPr>
              <a:t>ومالكولم ماكلين </a:t>
            </a:r>
            <a:r>
              <a:rPr lang="ar-SA" sz="2000" b="1" dirty="0">
                <a:solidFill>
                  <a:srgbClr val="852F4A"/>
                </a:solidFill>
                <a:latin typeface="Adobe Caslon Pro Bold" panose="0205070206050A020403" pitchFamily="18" charset="0"/>
                <a:ea typeface="Calibri"/>
                <a:cs typeface="+mj-cs"/>
                <a:sym typeface="Calibri"/>
              </a:rPr>
              <a:t>Macolm </a:t>
            </a:r>
            <a:r>
              <a:rPr lang="en-US" sz="2000" b="1" dirty="0">
                <a:solidFill>
                  <a:srgbClr val="852F4A"/>
                </a:solidFill>
                <a:latin typeface="Adobe Caslon Pro Bold" panose="0205070206050A020403" pitchFamily="18" charset="0"/>
                <a:ea typeface="Calibri"/>
                <a:cs typeface="+mj-cs"/>
                <a:sym typeface="Calibri"/>
              </a:rPr>
              <a:t>Mclean</a:t>
            </a:r>
            <a:r>
              <a:rPr lang="ar-SA" sz="2000" b="1" dirty="0">
                <a:solidFill>
                  <a:srgbClr val="852F4A"/>
                </a:solidFill>
                <a:latin typeface="Adobe Caslon Pro Bold" panose="0205070206050A020403" pitchFamily="18" charset="0"/>
                <a:ea typeface="Calibri"/>
                <a:cs typeface="+mj-cs"/>
                <a:sym typeface="Calibri"/>
              </a:rPr>
              <a:t>  </a:t>
            </a:r>
            <a:endParaRPr sz="2000" b="1" dirty="0">
              <a:solidFill>
                <a:srgbClr val="852F4A"/>
              </a:solidFill>
              <a:latin typeface="Adobe Caslon Pro Bold" panose="0205070206050A020403" pitchFamily="18" charset="0"/>
              <a:ea typeface="Calibri"/>
              <a:cs typeface="+mj-cs"/>
              <a:sym typeface="Calibri"/>
            </a:endParaRPr>
          </a:p>
          <a:p>
            <a:pPr marL="0" marR="0" lvl="0" indent="0" algn="justLow" rtl="1">
              <a:lnSpc>
                <a:spcPct val="150000"/>
              </a:lnSpc>
              <a:spcBef>
                <a:spcPts val="800"/>
              </a:spcBef>
              <a:spcAft>
                <a:spcPts val="0"/>
              </a:spcAft>
              <a:buNone/>
            </a:pPr>
            <a:r>
              <a:rPr lang="ar-SA" sz="2000" b="1" dirty="0">
                <a:solidFill>
                  <a:srgbClr val="852F4A"/>
                </a:solidFill>
                <a:latin typeface="Calibri"/>
                <a:ea typeface="Calibri"/>
                <a:cs typeface="+mj-cs"/>
                <a:sym typeface="Calibri"/>
              </a:rPr>
              <a:t>يركز هذا النموذج على دور حراس البوابة </a:t>
            </a:r>
            <a:r>
              <a:rPr lang="ar-SA" sz="2000" b="1" dirty="0">
                <a:solidFill>
                  <a:srgbClr val="852F4A"/>
                </a:solidFill>
                <a:latin typeface="Adobe Caslon Pro Bold" panose="0205070206050A020403" pitchFamily="18" charset="0"/>
                <a:ea typeface="Simplified Arabic"/>
                <a:cs typeface="+mj-cs"/>
                <a:sym typeface="Simplified Arabic"/>
              </a:rPr>
              <a:t>Gatekeepers</a:t>
            </a:r>
            <a:r>
              <a:rPr lang="ar-SA" sz="2000" b="1" dirty="0">
                <a:solidFill>
                  <a:srgbClr val="852F4A"/>
                </a:solidFill>
                <a:latin typeface="Calibri"/>
                <a:ea typeface="Calibri"/>
                <a:cs typeface="+mj-cs"/>
                <a:sym typeface="Calibri"/>
              </a:rPr>
              <a:t> في العملية الاتصالية. وحراس البوابة هم الأشخاص الذين بإمكانهم أن يحذفوا أو يضيقوا أو يعدلوا على الرسالة الإعلامية، وهم موجودون على امتداد السلسلة الاتصالية</a:t>
            </a:r>
            <a:endParaRPr dirty="0">
              <a:cs typeface="+mj-cs"/>
            </a:endParaRPr>
          </a:p>
          <a:p>
            <a:pPr marL="0" marR="0" lvl="0" indent="0" algn="justLow" rtl="1">
              <a:lnSpc>
                <a:spcPct val="150000"/>
              </a:lnSpc>
              <a:spcBef>
                <a:spcPts val="800"/>
              </a:spcBef>
              <a:spcAft>
                <a:spcPts val="0"/>
              </a:spcAft>
              <a:buNone/>
            </a:pPr>
            <a:r>
              <a:rPr lang="ar-SA" sz="2000" b="1" dirty="0">
                <a:solidFill>
                  <a:srgbClr val="852F4A"/>
                </a:solidFill>
                <a:latin typeface="Calibri"/>
                <a:ea typeface="Calibri"/>
                <a:cs typeface="+mj-cs"/>
                <a:sym typeface="Calibri"/>
              </a:rPr>
              <a:t>هذا النموذج له عدة خصوصيات هامة، فقد جمع بين الاتصال الشخصي والاتصال الجماهيري في علاقات دائرية تبدأ بهما جميعاً، كما ركز على رجع الصدى المتبادل، وراعى أن التأثير لا يتحقق بالرسائل المقصودة والهادفة </a:t>
            </a:r>
            <a:r>
              <a:rPr lang="ar-SA" sz="2000" b="1" dirty="0">
                <a:solidFill>
                  <a:srgbClr val="852F4A"/>
                </a:solidFill>
                <a:latin typeface="Adobe Caslon Pro Bold" panose="0205070206050A020403" pitchFamily="18" charset="0"/>
                <a:ea typeface="Calibri"/>
                <a:cs typeface="+mj-cs"/>
                <a:sym typeface="Calibri"/>
              </a:rPr>
              <a:t>Purposive </a:t>
            </a:r>
            <a:r>
              <a:rPr lang="ar-SA" sz="2000" b="1" dirty="0">
                <a:solidFill>
                  <a:srgbClr val="852F4A"/>
                </a:solidFill>
                <a:latin typeface="Calibri"/>
                <a:ea typeface="Calibri"/>
                <a:cs typeface="+mj-cs"/>
                <a:sym typeface="Calibri"/>
              </a:rPr>
              <a:t> من المصدر أو المتلقي بل يحدث أيضاً مع الرسائل غير الهادفة </a:t>
            </a:r>
            <a:r>
              <a:rPr lang="ar-SA" sz="2000" b="1" dirty="0">
                <a:solidFill>
                  <a:srgbClr val="852F4A"/>
                </a:solidFill>
                <a:latin typeface="Adobe Caslon Pro Bold" panose="0205070206050A020403" pitchFamily="18" charset="0"/>
                <a:ea typeface="Calibri"/>
                <a:cs typeface="+mj-cs"/>
                <a:sym typeface="Calibri"/>
              </a:rPr>
              <a:t>non purposive </a:t>
            </a:r>
            <a:r>
              <a:rPr lang="ar-SA" sz="2000" b="1" dirty="0">
                <a:solidFill>
                  <a:srgbClr val="852F4A"/>
                </a:solidFill>
                <a:latin typeface="Calibri"/>
                <a:ea typeface="Calibri"/>
                <a:cs typeface="+mj-cs"/>
                <a:sym typeface="Calibri"/>
              </a:rPr>
              <a:t>حيث يحوى المحتوى معلومات لم يقصدها المصدر أساساً أو يتعرف الجمهور لمقالات أو صور لم يهدف التعرض عليها</a:t>
            </a:r>
            <a:r>
              <a:rPr lang="ar-SA" sz="1600" dirty="0">
                <a:solidFill>
                  <a:schemeClr val="dk1"/>
                </a:solidFill>
                <a:latin typeface="Calibri"/>
                <a:ea typeface="Calibri"/>
                <a:cs typeface="+mj-cs"/>
                <a:sym typeface="Calibri"/>
              </a:rPr>
              <a:t>.</a:t>
            </a:r>
            <a:endParaRPr sz="1400" dirty="0">
              <a:solidFill>
                <a:schemeClr val="dk1"/>
              </a:solidFill>
              <a:latin typeface="Calibri"/>
              <a:ea typeface="Calibri"/>
              <a:cs typeface="+mj-cs"/>
              <a:sym typeface="Calibri"/>
            </a:endParaRPr>
          </a:p>
        </p:txBody>
      </p:sp>
      <p:pic>
        <p:nvPicPr>
          <p:cNvPr id="488" name="Google Shape;488;p30"/>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489" name="Google Shape;489;p30"/>
          <p:cNvPicPr preferRelativeResize="0"/>
          <p:nvPr/>
        </p:nvPicPr>
        <p:blipFill rotWithShape="1">
          <a:blip r:embed="rId5">
            <a:alphaModFix/>
          </a:blip>
          <a:srcRect/>
          <a:stretch/>
        </p:blipFill>
        <p:spPr>
          <a:xfrm>
            <a:off x="9923145" y="6311380"/>
            <a:ext cx="1879649" cy="309233"/>
          </a:xfrm>
          <a:prstGeom prst="rect">
            <a:avLst/>
          </a:prstGeom>
          <a:noFill/>
          <a:ln>
            <a:noFill/>
          </a:ln>
        </p:spPr>
      </p:pic>
      <p:pic>
        <p:nvPicPr>
          <p:cNvPr id="490" name="Google Shape;490;p30"/>
          <p:cNvPicPr preferRelativeResize="0"/>
          <p:nvPr/>
        </p:nvPicPr>
        <p:blipFill rotWithShape="1">
          <a:blip r:embed="rId6">
            <a:alphaModFix/>
          </a:blip>
          <a:srcRect/>
          <a:stretch/>
        </p:blipFill>
        <p:spPr>
          <a:xfrm>
            <a:off x="0" y="1815392"/>
            <a:ext cx="3969273" cy="284661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pic>
        <p:nvPicPr>
          <p:cNvPr id="496" name="Google Shape;496;p31"/>
          <p:cNvPicPr preferRelativeResize="0">
            <a:picLocks noGrp="1"/>
          </p:cNvPicPr>
          <p:nvPr>
            <p:ph type="pic" idx="2"/>
          </p:nvPr>
        </p:nvPicPr>
        <p:blipFill rotWithShape="1">
          <a:blip r:embed="rId3">
            <a:alphaModFix/>
          </a:blip>
          <a:srcRect l="13924" r="13924"/>
          <a:stretch/>
        </p:blipFill>
        <p:spPr>
          <a:xfrm>
            <a:off x="2808" y="0"/>
            <a:ext cx="4198511" cy="6162000"/>
          </a:xfrm>
          <a:prstGeom prst="rect">
            <a:avLst/>
          </a:prstGeom>
          <a:solidFill>
            <a:srgbClr val="D8D8D8">
              <a:alpha val="49803"/>
            </a:srgbClr>
          </a:solidFill>
          <a:ln>
            <a:noFill/>
          </a:ln>
        </p:spPr>
      </p:pic>
      <p:sp>
        <p:nvSpPr>
          <p:cNvPr id="497" name="Google Shape;497;p31"/>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98" name="Google Shape;498;p31"/>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99" name="Google Shape;499;p31"/>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00" name="Google Shape;500;p31"/>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01" name="Google Shape;501;p31"/>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502" name="Google Shape;502;p31"/>
          <p:cNvSpPr/>
          <p:nvPr/>
        </p:nvSpPr>
        <p:spPr>
          <a:xfrm>
            <a:off x="304487" y="290814"/>
            <a:ext cx="1229345" cy="677437"/>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503" name="Google Shape;503;p31"/>
          <p:cNvSpPr txBox="1"/>
          <p:nvPr/>
        </p:nvSpPr>
        <p:spPr>
          <a:xfrm>
            <a:off x="304488" y="260365"/>
            <a:ext cx="1229344"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504" name="Google Shape;504;p31"/>
          <p:cNvPicPr preferRelativeResize="0"/>
          <p:nvPr/>
        </p:nvPicPr>
        <p:blipFill rotWithShape="1">
          <a:blip r:embed="rId5">
            <a:alphaModFix/>
          </a:blip>
          <a:srcRect/>
          <a:stretch/>
        </p:blipFill>
        <p:spPr>
          <a:xfrm>
            <a:off x="31799" y="6162000"/>
            <a:ext cx="2167470" cy="591661"/>
          </a:xfrm>
          <a:prstGeom prst="rect">
            <a:avLst/>
          </a:prstGeom>
          <a:noFill/>
          <a:ln>
            <a:noFill/>
          </a:ln>
        </p:spPr>
      </p:pic>
      <p:pic>
        <p:nvPicPr>
          <p:cNvPr id="505" name="Google Shape;505;p31"/>
          <p:cNvPicPr preferRelativeResize="0"/>
          <p:nvPr/>
        </p:nvPicPr>
        <p:blipFill rotWithShape="1">
          <a:blip r:embed="rId6">
            <a:alphaModFix/>
          </a:blip>
          <a:srcRect/>
          <a:stretch/>
        </p:blipFill>
        <p:spPr>
          <a:xfrm>
            <a:off x="10312351" y="6405039"/>
            <a:ext cx="1879649" cy="309233"/>
          </a:xfrm>
          <a:prstGeom prst="rect">
            <a:avLst/>
          </a:prstGeom>
          <a:noFill/>
          <a:ln>
            <a:noFill/>
          </a:ln>
        </p:spPr>
      </p:pic>
      <p:sp>
        <p:nvSpPr>
          <p:cNvPr id="506" name="Google Shape;506;p31"/>
          <p:cNvSpPr/>
          <p:nvPr/>
        </p:nvSpPr>
        <p:spPr>
          <a:xfrm>
            <a:off x="3923071" y="1047135"/>
            <a:ext cx="7879723" cy="4996779"/>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endParaRPr sz="1800">
              <a:solidFill>
                <a:srgbClr val="6C263C"/>
              </a:solidFill>
              <a:latin typeface="Calibri"/>
              <a:ea typeface="Calibri"/>
              <a:cs typeface="Calibri"/>
              <a:sym typeface="Calibri"/>
            </a:endParaRPr>
          </a:p>
        </p:txBody>
      </p:sp>
      <p:sp>
        <p:nvSpPr>
          <p:cNvPr id="507" name="Google Shape;507;p31"/>
          <p:cNvSpPr/>
          <p:nvPr/>
        </p:nvSpPr>
        <p:spPr>
          <a:xfrm>
            <a:off x="3669545" y="899652"/>
            <a:ext cx="8298977" cy="5075663"/>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rgbClr val="852F4A"/>
                </a:solidFill>
                <a:latin typeface="Calibri"/>
                <a:ea typeface="Calibri"/>
                <a:cs typeface="+mj-cs"/>
                <a:sym typeface="Calibri"/>
              </a:rPr>
              <a:t>ويتكون النموذج من العناصر الأربعة الآتية:</a:t>
            </a:r>
            <a:endParaRPr dirty="0">
              <a:cs typeface="+mj-cs"/>
            </a:endParaRPr>
          </a:p>
          <a:p>
            <a:pPr marL="0" marR="0" lvl="0" indent="0" algn="justLow" rtl="1">
              <a:lnSpc>
                <a:spcPct val="107000"/>
              </a:lnSpc>
              <a:spcBef>
                <a:spcPts val="800"/>
              </a:spcBef>
              <a:spcAft>
                <a:spcPts val="0"/>
              </a:spcAft>
              <a:buNone/>
            </a:pPr>
            <a:r>
              <a:rPr lang="ar-SA" sz="2400" b="1" dirty="0">
                <a:solidFill>
                  <a:srgbClr val="852F4A"/>
                </a:solidFill>
                <a:latin typeface="Calibri"/>
                <a:ea typeface="Calibri"/>
                <a:cs typeface="+mj-cs"/>
                <a:sym typeface="Calibri"/>
              </a:rPr>
              <a:t>أولاً: </a:t>
            </a:r>
            <a:r>
              <a:rPr lang="ar-SA" sz="2400" dirty="0">
                <a:solidFill>
                  <a:srgbClr val="852F4A"/>
                </a:solidFill>
                <a:latin typeface="Calibri"/>
                <a:ea typeface="Calibri"/>
                <a:cs typeface="+mj-cs"/>
                <a:sym typeface="Calibri"/>
              </a:rPr>
              <a:t>الفرد يشاهد الأحداث والأشياء: فالاتصال في نظره يبدأ من الأفراد وليس من وسائل الاتصال، وهذا الفرد قد يكون مراسلاً لصحيفة فيختار بعد المشاهدة المعلومات التي سوف ينشرها، الاختيار هنا سيتم عبر حواس مثل السمع والبصر كما يتم عبر احتياجاته وما يعتقد أنه صواب.</a:t>
            </a:r>
            <a:endParaRPr dirty="0">
              <a:cs typeface="+mj-cs"/>
            </a:endParaRPr>
          </a:p>
          <a:p>
            <a:pPr marL="0" marR="0" lvl="0" indent="0" algn="justLow" rtl="1">
              <a:lnSpc>
                <a:spcPct val="107000"/>
              </a:lnSpc>
              <a:spcBef>
                <a:spcPts val="800"/>
              </a:spcBef>
              <a:spcAft>
                <a:spcPts val="0"/>
              </a:spcAft>
              <a:buNone/>
            </a:pPr>
            <a:r>
              <a:rPr lang="ar-SA" sz="2400" b="1" dirty="0">
                <a:solidFill>
                  <a:srgbClr val="852F4A"/>
                </a:solidFill>
                <a:latin typeface="Calibri"/>
                <a:ea typeface="Calibri"/>
                <a:cs typeface="+mj-cs"/>
                <a:sym typeface="Calibri"/>
              </a:rPr>
              <a:t>ثانياً: </a:t>
            </a:r>
            <a:r>
              <a:rPr lang="ar-SA" sz="2400" dirty="0">
                <a:solidFill>
                  <a:srgbClr val="852F4A"/>
                </a:solidFill>
                <a:latin typeface="Calibri"/>
                <a:ea typeface="Calibri"/>
                <a:cs typeface="+mj-cs"/>
                <a:sym typeface="Calibri"/>
              </a:rPr>
              <a:t>ظهور مصدر للمعلومات: يعنى فرد أو جماعة أو نظام اجتماعي تصدر عنه المعلومات ويقوم باختيار الأحداث الملائمة.. مثل المدرس عندما يتصل بطلابه، أو الوزير عندما يتحدث، أو ضابط الشرطة عندما يفسر الحدث.. هذا المصدر</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 أ </a:t>
            </a:r>
            <a:r>
              <a:rPr lang="ar-EG" sz="2400" dirty="0">
                <a:solidFill>
                  <a:srgbClr val="852F4A"/>
                </a:solidFill>
                <a:latin typeface="Calibri"/>
                <a:ea typeface="Calibri"/>
                <a:cs typeface="+mj-cs"/>
                <a:sym typeface="Calibri"/>
              </a:rPr>
              <a:t>) </a:t>
            </a:r>
            <a:r>
              <a:rPr lang="ar-SA" sz="2400" dirty="0">
                <a:solidFill>
                  <a:srgbClr val="852F4A"/>
                </a:solidFill>
                <a:latin typeface="Calibri"/>
                <a:ea typeface="Calibri"/>
                <a:cs typeface="+mj-cs"/>
                <a:sym typeface="Calibri"/>
              </a:rPr>
              <a:t>يتأثر بوجود الفرد</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ب</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الأحداث يمكن مشاهدتها بدون </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أ</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 ولكن يحدث التأثير بين</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أ</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وبين </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ب</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 بسبب حاجة الجمهور لهذا. (يعنى الوزير مهم للإعلان عن الحدث رغم أن الحدث قد يراه الجمهور بدونه</a:t>
            </a:r>
            <a:r>
              <a:rPr lang="ar-EG" sz="2400" dirty="0">
                <a:solidFill>
                  <a:srgbClr val="852F4A"/>
                </a:solidFill>
                <a:latin typeface="Calibri"/>
                <a:ea typeface="Calibri"/>
                <a:cs typeface="+mj-cs"/>
                <a:sym typeface="Calibri"/>
              </a:rPr>
              <a:t>)</a:t>
            </a:r>
            <a:r>
              <a:rPr lang="ar-SA" sz="2400" dirty="0">
                <a:solidFill>
                  <a:srgbClr val="852F4A"/>
                </a:solidFill>
                <a:latin typeface="Calibri"/>
                <a:ea typeface="Calibri"/>
                <a:cs typeface="+mj-cs"/>
                <a:sym typeface="Calibri"/>
              </a:rPr>
              <a:t>.</a:t>
            </a:r>
            <a:endParaRPr sz="2400" dirty="0">
              <a:solidFill>
                <a:srgbClr val="852F4A"/>
              </a:solidFill>
              <a:latin typeface="Calibri"/>
              <a:ea typeface="Calibri"/>
              <a:cs typeface="+mj-cs"/>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13" name="Google Shape;513;p32"/>
          <p:cNvSpPr/>
          <p:nvPr/>
        </p:nvSpPr>
        <p:spPr>
          <a:xfrm>
            <a:off x="1364043" y="943606"/>
            <a:ext cx="10190893" cy="5223911"/>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SA" sz="2400" b="1" dirty="0">
                <a:solidFill>
                  <a:srgbClr val="852F4A"/>
                </a:solidFill>
                <a:latin typeface="Calibri"/>
                <a:ea typeface="Calibri"/>
                <a:cs typeface="+mj-cs"/>
                <a:sym typeface="Calibri"/>
              </a:rPr>
              <a:t>ثالثاً: المعلومات الإخبارية أو احتياجات الجمهور: عندما يكتب الكاتب أو يظهر قارئ النشرة الإخبارية، سوف يقدمون من خلال الوسائل الجماهيرية معلومات ومواقف مفهومة وهامة ومتوقعة.. المصدر المذيع لن يهتم بالمصدر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الوزير</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إلا إذا كان مهتماً بالموضوع المهتم به عندما لا يكون لدى وزير الداخلية علاقة بالأحداث الكروية فلن يهتم به المذيع أو يسأل عن بطولة الأمم الأفريقية(المذيع أو الصحفي</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هنا سوف يختار ما يقوله المصدر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الوزير</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وسوف يتجاهل بعض ما يقوله وسوف يصيغ ما يقوله في رسائل لغوية طبقاً لاحتياجات الجمهور.</a:t>
            </a:r>
            <a:r>
              <a:rPr lang="ar-SA" sz="2400" b="1" dirty="0">
                <a:solidFill>
                  <a:srgbClr val="852F4A"/>
                </a:solidFill>
                <a:latin typeface="Arial"/>
                <a:ea typeface="Arial"/>
                <a:cs typeface="+mj-cs"/>
                <a:sym typeface="Arial"/>
              </a:rPr>
              <a:t> وقد</a:t>
            </a:r>
            <a:r>
              <a:rPr lang="ar-SA" sz="2400" b="1" dirty="0">
                <a:solidFill>
                  <a:srgbClr val="852F4A"/>
                </a:solidFill>
                <a:latin typeface="Calibri"/>
                <a:ea typeface="Calibri"/>
                <a:cs typeface="+mj-cs"/>
                <a:sym typeface="Calibri"/>
              </a:rPr>
              <a:t> نتساءل: لماذا يهتم الصحفي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أ</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بمصادر المعلومات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ب</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لخدمة الجمهور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ج</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لأن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أ</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مع الأيام يشعر أن وظيفته هي خدمة الجماهير ولن يستمر في عمله إلا إذا حقق هذا وأنه يعمل كوكيل او ممثل للمتلقي، وعليه أن يشبع احتياجاته، والأهم أن كل هذا يتم في سياق النظام الاجتماعي وحاجاته، فالفرد والمراسل والمصدر داخل هذا النظام ولكل أدواره الوظيفية واحتياجاته.</a:t>
            </a:r>
            <a:endParaRPr sz="2400" b="1" dirty="0">
              <a:solidFill>
                <a:srgbClr val="852F4A"/>
              </a:solidFill>
              <a:latin typeface="Calibri"/>
              <a:ea typeface="Calibri"/>
              <a:cs typeface="+mj-cs"/>
              <a:sym typeface="Calibri"/>
            </a:endParaRPr>
          </a:p>
        </p:txBody>
      </p:sp>
      <p:sp>
        <p:nvSpPr>
          <p:cNvPr id="514" name="Google Shape;514;p32"/>
          <p:cNvSpPr/>
          <p:nvPr/>
        </p:nvSpPr>
        <p:spPr>
          <a:xfrm>
            <a:off x="271165" y="146971"/>
            <a:ext cx="1404457" cy="1021677"/>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15" name="Google Shape;515;p32"/>
          <p:cNvSpPr txBox="1"/>
          <p:nvPr/>
        </p:nvSpPr>
        <p:spPr>
          <a:xfrm>
            <a:off x="280308" y="235721"/>
            <a:ext cx="1395313"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tabLst>
                <a:tab pos="176213" algn="l"/>
              </a:tabLst>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516" name="Google Shape;516;p32"/>
          <p:cNvPicPr preferRelativeResize="0"/>
          <p:nvPr/>
        </p:nvPicPr>
        <p:blipFill rotWithShape="1">
          <a:blip r:embed="rId3">
            <a:alphaModFix/>
          </a:blip>
          <a:srcRect/>
          <a:stretch/>
        </p:blipFill>
        <p:spPr>
          <a:xfrm>
            <a:off x="280308" y="6170165"/>
            <a:ext cx="2167470" cy="591661"/>
          </a:xfrm>
          <a:prstGeom prst="rect">
            <a:avLst/>
          </a:prstGeom>
          <a:noFill/>
          <a:ln>
            <a:noFill/>
          </a:ln>
        </p:spPr>
      </p:pic>
      <p:pic>
        <p:nvPicPr>
          <p:cNvPr id="517" name="Google Shape;517;p3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18" name="Google Shape;518;p32"/>
          <p:cNvPicPr preferRelativeResize="0"/>
          <p:nvPr/>
        </p:nvPicPr>
        <p:blipFill rotWithShape="1">
          <a:blip r:embed="rId5">
            <a:alphaModFix/>
          </a:blip>
          <a:srcRect/>
          <a:stretch/>
        </p:blipFill>
        <p:spPr>
          <a:xfrm>
            <a:off x="9704439" y="0"/>
            <a:ext cx="2367908" cy="69048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pic>
        <p:nvPicPr>
          <p:cNvPr id="524" name="Google Shape;524;p33"/>
          <p:cNvPicPr preferRelativeResize="0">
            <a:picLocks noGrp="1"/>
          </p:cNvPicPr>
          <p:nvPr>
            <p:ph type="pic" idx="2"/>
          </p:nvPr>
        </p:nvPicPr>
        <p:blipFill rotWithShape="1">
          <a:blip r:embed="rId3">
            <a:alphaModFix/>
          </a:blip>
          <a:srcRect l="4175" r="4175"/>
          <a:stretch/>
        </p:blipFill>
        <p:spPr>
          <a:xfrm>
            <a:off x="0" y="-43543"/>
            <a:ext cx="4542503" cy="6798303"/>
          </a:xfrm>
          <a:prstGeom prst="rect">
            <a:avLst/>
          </a:prstGeom>
          <a:solidFill>
            <a:srgbClr val="D8D8D8">
              <a:alpha val="49803"/>
            </a:srgbClr>
          </a:solidFill>
          <a:ln>
            <a:noFill/>
          </a:ln>
        </p:spPr>
      </p:pic>
      <p:pic>
        <p:nvPicPr>
          <p:cNvPr id="525" name="Google Shape;525;p3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26" name="Google Shape;526;p33"/>
          <p:cNvPicPr preferRelativeResize="0"/>
          <p:nvPr/>
        </p:nvPicPr>
        <p:blipFill rotWithShape="1">
          <a:blip r:embed="rId5">
            <a:alphaModFix/>
          </a:blip>
          <a:srcRect/>
          <a:stretch/>
        </p:blipFill>
        <p:spPr>
          <a:xfrm>
            <a:off x="107202" y="103240"/>
            <a:ext cx="2457656" cy="670874"/>
          </a:xfrm>
          <a:prstGeom prst="rect">
            <a:avLst/>
          </a:prstGeom>
          <a:noFill/>
          <a:ln>
            <a:noFill/>
          </a:ln>
        </p:spPr>
      </p:pic>
      <p:pic>
        <p:nvPicPr>
          <p:cNvPr id="527" name="Google Shape;527;p33"/>
          <p:cNvPicPr preferRelativeResize="0"/>
          <p:nvPr/>
        </p:nvPicPr>
        <p:blipFill rotWithShape="1">
          <a:blip r:embed="rId6">
            <a:alphaModFix/>
          </a:blip>
          <a:srcRect/>
          <a:stretch/>
        </p:blipFill>
        <p:spPr>
          <a:xfrm>
            <a:off x="9778181" y="39819"/>
            <a:ext cx="2306617" cy="734296"/>
          </a:xfrm>
          <a:prstGeom prst="rect">
            <a:avLst/>
          </a:prstGeom>
          <a:noFill/>
          <a:ln>
            <a:noFill/>
          </a:ln>
        </p:spPr>
      </p:pic>
      <p:sp>
        <p:nvSpPr>
          <p:cNvPr id="528" name="Google Shape;528;p33"/>
          <p:cNvSpPr/>
          <p:nvPr/>
        </p:nvSpPr>
        <p:spPr>
          <a:xfrm>
            <a:off x="2256503" y="1414508"/>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29" name="Google Shape;529;p33"/>
          <p:cNvSpPr/>
          <p:nvPr/>
        </p:nvSpPr>
        <p:spPr>
          <a:xfrm>
            <a:off x="5810866" y="1414509"/>
            <a:ext cx="6120579" cy="470560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endParaRPr sz="1800">
              <a:solidFill>
                <a:srgbClr val="6C263C"/>
              </a:solidFill>
              <a:latin typeface="Calibri"/>
              <a:ea typeface="Calibri"/>
              <a:cs typeface="Calibri"/>
              <a:sym typeface="Calibri"/>
            </a:endParaRPr>
          </a:p>
        </p:txBody>
      </p:sp>
      <p:sp>
        <p:nvSpPr>
          <p:cNvPr id="530" name="Google Shape;530;p33"/>
          <p:cNvSpPr/>
          <p:nvPr/>
        </p:nvSpPr>
        <p:spPr>
          <a:xfrm>
            <a:off x="4508090" y="1120559"/>
            <a:ext cx="7457769" cy="4470098"/>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Low" rtl="1">
              <a:lnSpc>
                <a:spcPct val="200000"/>
              </a:lnSpc>
              <a:spcBef>
                <a:spcPts val="0"/>
              </a:spcBef>
              <a:spcAft>
                <a:spcPts val="0"/>
              </a:spcAft>
              <a:buNone/>
            </a:pPr>
            <a:r>
              <a:rPr lang="ar-SA" sz="2400" b="1" dirty="0">
                <a:solidFill>
                  <a:srgbClr val="852F4A"/>
                </a:solidFill>
                <a:latin typeface="Calibri"/>
                <a:ea typeface="Calibri"/>
                <a:cs typeface="+mj-cs"/>
                <a:sym typeface="Calibri"/>
              </a:rPr>
              <a:t>رابعاً</a:t>
            </a:r>
            <a:r>
              <a:rPr lang="ar-EG" sz="2400" b="1" dirty="0">
                <a:solidFill>
                  <a:srgbClr val="852F4A"/>
                </a:solidFill>
                <a:latin typeface="Calibri"/>
                <a:ea typeface="Calibri"/>
                <a:cs typeface="+mj-cs"/>
                <a:sym typeface="Calibri"/>
              </a:rPr>
              <a:t> </a:t>
            </a:r>
            <a:r>
              <a:rPr lang="ar-SA" sz="2400" b="1" dirty="0">
                <a:solidFill>
                  <a:srgbClr val="852F4A"/>
                </a:solidFill>
                <a:latin typeface="Calibri"/>
                <a:ea typeface="Calibri"/>
                <a:cs typeface="+mj-cs"/>
                <a:sym typeface="Calibri"/>
              </a:rPr>
              <a:t>:علاقات الصحفي</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أ</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بالمصدر</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ب</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وعلاقات</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أ</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بالوسيلة</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ج</a:t>
            </a:r>
            <a:r>
              <a:rPr lang="ar-EG" sz="2400" b="1" dirty="0">
                <a:solidFill>
                  <a:srgbClr val="852F4A"/>
                </a:solidFill>
                <a:latin typeface="Calibri"/>
                <a:ea typeface="Calibri"/>
                <a:cs typeface="+mj-cs"/>
                <a:sym typeface="Calibri"/>
              </a:rPr>
              <a:t>)</a:t>
            </a:r>
            <a:r>
              <a:rPr lang="ar-SA" sz="2400" b="1" dirty="0">
                <a:solidFill>
                  <a:srgbClr val="852F4A"/>
                </a:solidFill>
                <a:latin typeface="Arial"/>
                <a:ea typeface="Arial"/>
                <a:cs typeface="+mj-cs"/>
                <a:sym typeface="Arial"/>
              </a:rPr>
              <a:t>وعلاقات</a:t>
            </a:r>
            <a:r>
              <a:rPr lang="ar-SA" sz="2400" b="1" dirty="0">
                <a:solidFill>
                  <a:srgbClr val="852F4A"/>
                </a:solidFill>
                <a:latin typeface="Calibri"/>
                <a:ea typeface="Calibri"/>
                <a:cs typeface="+mj-cs"/>
                <a:sym typeface="Calibri"/>
              </a:rPr>
              <a:t> الجمهور </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هـــ</a:t>
            </a:r>
            <a:r>
              <a:rPr lang="ar-EG" sz="2400" b="1" dirty="0">
                <a:solidFill>
                  <a:srgbClr val="852F4A"/>
                </a:solidFill>
                <a:latin typeface="Calibri"/>
                <a:ea typeface="Calibri"/>
                <a:cs typeface="+mj-cs"/>
                <a:sym typeface="Calibri"/>
              </a:rPr>
              <a:t>)</a:t>
            </a:r>
            <a:r>
              <a:rPr lang="ar-SA" sz="2400" b="1" dirty="0">
                <a:solidFill>
                  <a:srgbClr val="852F4A"/>
                </a:solidFill>
                <a:latin typeface="Calibri"/>
                <a:ea typeface="Calibri"/>
                <a:cs typeface="+mj-cs"/>
                <a:sym typeface="Calibri"/>
              </a:rPr>
              <a:t> بالصحفي وعلاقات المصدر بالجمهور.. كلها يحدث فيها تأثر وتأثير.. عمليات التأثير المرتد </a:t>
            </a:r>
            <a:r>
              <a:rPr lang="ar-SA" sz="2400" b="1" dirty="0">
                <a:solidFill>
                  <a:srgbClr val="852F4A"/>
                </a:solidFill>
                <a:latin typeface="Adobe Caslon Pro Bold" panose="0205070206050A020403" pitchFamily="18" charset="0"/>
                <a:ea typeface="Calibri"/>
                <a:cs typeface="+mj-cs"/>
                <a:sym typeface="Calibri"/>
              </a:rPr>
              <a:t>Feedback</a:t>
            </a:r>
            <a:r>
              <a:rPr lang="ar-SA" sz="2400" b="1" dirty="0">
                <a:solidFill>
                  <a:srgbClr val="852F4A"/>
                </a:solidFill>
                <a:latin typeface="Calibri"/>
                <a:ea typeface="Calibri"/>
                <a:cs typeface="+mj-cs"/>
                <a:sym typeface="Calibri"/>
              </a:rPr>
              <a:t> قد تكون مقصودة وقد تكون غير مقصودة، وكل منها يمثل بوابات في عملية الاتصال، وكل هذه العناصر أو العمليات تتم في علاقات دائرية مستمرة.</a:t>
            </a:r>
            <a:endParaRPr dirty="0">
              <a:cs typeface="+mj-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36" name="Google Shape;536;p34"/>
          <p:cNvSpPr/>
          <p:nvPr/>
        </p:nvSpPr>
        <p:spPr>
          <a:xfrm>
            <a:off x="1135627" y="943607"/>
            <a:ext cx="10688908" cy="51593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SA" sz="2000" dirty="0">
                <a:solidFill>
                  <a:schemeClr val="lt1"/>
                </a:solidFill>
                <a:latin typeface="Calibri"/>
                <a:ea typeface="Calibri"/>
                <a:cs typeface="Calibri"/>
                <a:sym typeface="Calibri"/>
              </a:rPr>
              <a:t> </a:t>
            </a:r>
            <a:r>
              <a:rPr lang="ar-SA" sz="2400" b="1" dirty="0">
                <a:solidFill>
                  <a:srgbClr val="0070C0"/>
                </a:solidFill>
                <a:latin typeface="Calibri"/>
                <a:ea typeface="Calibri"/>
                <a:cs typeface="Calibri"/>
                <a:sym typeface="Calibri"/>
              </a:rPr>
              <a:t>  </a:t>
            </a:r>
            <a:endParaRPr sz="2000" dirty="0">
              <a:solidFill>
                <a:srgbClr val="6C263C"/>
              </a:solidFill>
              <a:latin typeface="Calibri"/>
              <a:ea typeface="Calibri"/>
              <a:cs typeface="Calibri"/>
              <a:sym typeface="Calibri"/>
            </a:endParaRPr>
          </a:p>
          <a:p>
            <a:pPr marL="0" marR="0" lvl="0" indent="0" algn="justLow" rtl="1">
              <a:lnSpc>
                <a:spcPct val="107000"/>
              </a:lnSpc>
              <a:spcBef>
                <a:spcPts val="1000"/>
              </a:spcBef>
              <a:spcAft>
                <a:spcPts val="0"/>
              </a:spcAft>
              <a:buNone/>
            </a:pPr>
            <a:r>
              <a:rPr lang="ar-SA" sz="2400" b="1" dirty="0">
                <a:solidFill>
                  <a:srgbClr val="6C263C"/>
                </a:solidFill>
                <a:latin typeface="Calibri"/>
                <a:ea typeface="Calibri"/>
                <a:cs typeface="+mj-cs"/>
                <a:sym typeface="Calibri"/>
              </a:rPr>
              <a:t>6</a:t>
            </a:r>
            <a:r>
              <a:rPr lang="ar-SA" sz="2400" dirty="0">
                <a:solidFill>
                  <a:srgbClr val="6C263C"/>
                </a:solidFill>
                <a:latin typeface="Calibri"/>
                <a:ea typeface="Calibri"/>
                <a:cs typeface="+mj-cs"/>
                <a:sym typeface="Calibri"/>
              </a:rPr>
              <a:t>.</a:t>
            </a:r>
            <a:r>
              <a:rPr lang="ar-SA" sz="2400" dirty="0">
                <a:solidFill>
                  <a:srgbClr val="852F4A"/>
                </a:solidFill>
                <a:latin typeface="Calibri"/>
                <a:ea typeface="Calibri"/>
                <a:cs typeface="+mj-cs"/>
                <a:sym typeface="Calibri"/>
              </a:rPr>
              <a:t> </a:t>
            </a:r>
            <a:r>
              <a:rPr lang="ar-SA" sz="2800" b="1" dirty="0">
                <a:solidFill>
                  <a:srgbClr val="852F4A"/>
                </a:solidFill>
                <a:latin typeface="Calibri"/>
                <a:ea typeface="Calibri"/>
                <a:cs typeface="+mj-cs"/>
                <a:sym typeface="Calibri"/>
              </a:rPr>
              <a:t>نموذج رايت</a:t>
            </a:r>
            <a:r>
              <a:rPr lang="en-US" sz="2800" b="1" dirty="0">
                <a:solidFill>
                  <a:srgbClr val="852F4A"/>
                </a:solidFill>
                <a:latin typeface="Calibri"/>
                <a:ea typeface="Calibri"/>
                <a:cs typeface="+mj-cs"/>
                <a:sym typeface="Calibri"/>
              </a:rPr>
              <a:t>)</a:t>
            </a:r>
            <a:r>
              <a:rPr lang="ar-SA" sz="2800" b="1" dirty="0">
                <a:solidFill>
                  <a:srgbClr val="852F4A"/>
                </a:solidFill>
                <a:latin typeface="Calibri"/>
                <a:ea typeface="Calibri"/>
                <a:cs typeface="+mj-cs"/>
                <a:sym typeface="Calibri"/>
              </a:rPr>
              <a:t>الوظيفة والدور</a:t>
            </a:r>
            <a:r>
              <a:rPr lang="en-US" sz="2800" b="1" dirty="0">
                <a:solidFill>
                  <a:srgbClr val="852F4A"/>
                </a:solidFill>
                <a:latin typeface="Calibri"/>
                <a:ea typeface="Calibri"/>
                <a:cs typeface="+mj-cs"/>
                <a:sym typeface="Calibri"/>
              </a:rPr>
              <a:t>(</a:t>
            </a:r>
            <a:r>
              <a:rPr lang="ar-EG" sz="2800" b="1" dirty="0">
                <a:solidFill>
                  <a:srgbClr val="852F4A"/>
                </a:solidFill>
                <a:latin typeface="Calibri"/>
                <a:ea typeface="Calibri"/>
                <a:cs typeface="+mj-cs"/>
                <a:sym typeface="Calibri"/>
              </a:rPr>
              <a:t>:</a:t>
            </a:r>
            <a:endParaRPr sz="2800"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852F4A"/>
                </a:solidFill>
                <a:latin typeface="Calibri"/>
                <a:ea typeface="Calibri"/>
                <a:cs typeface="+mj-cs"/>
                <a:sym typeface="Calibri"/>
              </a:rPr>
              <a:t>وضع هذا النموذج تشارلز رايت </a:t>
            </a:r>
            <a:r>
              <a:rPr lang="ar-SA" sz="2400" dirty="0">
                <a:solidFill>
                  <a:srgbClr val="852F4A"/>
                </a:solidFill>
                <a:latin typeface="Adobe Caslon Pro Bold" panose="0205070206050A020403" pitchFamily="18" charset="0"/>
                <a:ea typeface="Calibri"/>
                <a:cs typeface="+mj-cs"/>
                <a:sym typeface="Calibri"/>
              </a:rPr>
              <a:t>Charles Wright </a:t>
            </a:r>
            <a:r>
              <a:rPr lang="ar-SA" sz="2400" dirty="0">
                <a:solidFill>
                  <a:srgbClr val="852F4A"/>
                </a:solidFill>
                <a:latin typeface="Calibri"/>
                <a:ea typeface="Calibri"/>
                <a:cs typeface="+mj-cs"/>
                <a:sym typeface="Calibri"/>
              </a:rPr>
              <a:t>في دراسته التحليل الوظيفي للاتصال الجماهيري  </a:t>
            </a:r>
            <a:r>
              <a:rPr lang="ar-SA" sz="2400" dirty="0">
                <a:solidFill>
                  <a:srgbClr val="852F4A"/>
                </a:solidFill>
                <a:latin typeface="Adobe Caslon Pro Bold" panose="0205070206050A020403" pitchFamily="18" charset="0"/>
                <a:ea typeface="Calibri"/>
                <a:cs typeface="+mj-cs"/>
                <a:sym typeface="Calibri"/>
              </a:rPr>
              <a:t>Functional Analysis and Mass Communication  </a:t>
            </a:r>
            <a:r>
              <a:rPr lang="ar-SA" sz="2400" dirty="0">
                <a:solidFill>
                  <a:srgbClr val="852F4A"/>
                </a:solidFill>
                <a:latin typeface="Calibri"/>
                <a:ea typeface="Calibri"/>
                <a:cs typeface="+mj-cs"/>
                <a:sym typeface="Calibri"/>
              </a:rPr>
              <a:t>وذلك منذ سنة </a:t>
            </a:r>
            <a:r>
              <a:rPr lang="ar-SA" sz="2400" b="1" dirty="0">
                <a:solidFill>
                  <a:srgbClr val="852F4A"/>
                </a:solidFill>
                <a:latin typeface="Calibri"/>
                <a:ea typeface="Calibri"/>
                <a:cs typeface="+mj-cs"/>
                <a:sym typeface="Calibri"/>
              </a:rPr>
              <a:t>1960</a:t>
            </a:r>
            <a:endParaRPr sz="2400" b="1"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852F4A"/>
                </a:solidFill>
                <a:latin typeface="Calibri"/>
                <a:ea typeface="Calibri"/>
                <a:cs typeface="+mj-cs"/>
                <a:sym typeface="Calibri"/>
              </a:rPr>
              <a:t>يركز هذا النموذج على الوظائف والأدوار التي يقوم بها الإعلام. يجيب عن السؤال البارز: ما المهام الظاهرة أو الكامنة التي تعود على المجتمع والجماعات الفرعية والأفراد وراء المقالات والمواقع أو النشرات أو الأفلام..؟</a:t>
            </a:r>
            <a:endParaRPr sz="2400"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rgbClr val="852F4A"/>
                </a:solidFill>
                <a:latin typeface="Calibri"/>
                <a:ea typeface="Calibri"/>
                <a:cs typeface="+mj-cs"/>
                <a:sym typeface="Calibri"/>
              </a:rPr>
              <a:t>وقد دارت هذه الوظائف بين الإخبار والتفسير والتوجيه ونقل الثقافات العامة فضلاً عن الترفيه، وتكاد هذه الوظائف تكون هي القوائم المشتركة عند كل باحث في الإعلام، كما قارن رايت بين الوظائف الظاهرة أو الكامنة، وبين الوظائف المطلوبة وغير المطلوبة باعتبارها جميعاً وظائف يؤديها الإعلام رغم اختلاف بعضها عن بعض.</a:t>
            </a:r>
            <a:endParaRPr dirty="0">
              <a:cs typeface="+mj-cs"/>
            </a:endParaRPr>
          </a:p>
          <a:p>
            <a:pPr marL="0" marR="0" lvl="0" indent="0" algn="r" rtl="1">
              <a:lnSpc>
                <a:spcPct val="107000"/>
              </a:lnSpc>
              <a:spcBef>
                <a:spcPts val="800"/>
              </a:spcBef>
              <a:spcAft>
                <a:spcPts val="0"/>
              </a:spcAft>
              <a:buNone/>
            </a:pPr>
            <a:endParaRPr sz="1200" dirty="0">
              <a:solidFill>
                <a:srgbClr val="852F4A"/>
              </a:solidFill>
              <a:latin typeface="Calibri"/>
              <a:ea typeface="Calibri"/>
              <a:cs typeface="Calibri"/>
              <a:sym typeface="Calibri"/>
            </a:endParaRPr>
          </a:p>
          <a:p>
            <a:pPr marL="0" marR="0" lvl="0" indent="0" algn="just" rtl="1">
              <a:lnSpc>
                <a:spcPct val="115000"/>
              </a:lnSpc>
              <a:spcBef>
                <a:spcPts val="800"/>
              </a:spcBef>
              <a:spcAft>
                <a:spcPts val="0"/>
              </a:spcAft>
              <a:buNone/>
            </a:pPr>
            <a:endParaRPr sz="1600" dirty="0">
              <a:solidFill>
                <a:srgbClr val="852F4A"/>
              </a:solidFill>
              <a:latin typeface="Calibri"/>
              <a:ea typeface="Calibri"/>
              <a:cs typeface="Calibri"/>
              <a:sym typeface="Calibri"/>
            </a:endParaRPr>
          </a:p>
        </p:txBody>
      </p:sp>
      <p:sp>
        <p:nvSpPr>
          <p:cNvPr id="537" name="Google Shape;537;p34"/>
          <p:cNvSpPr/>
          <p:nvPr/>
        </p:nvSpPr>
        <p:spPr>
          <a:xfrm>
            <a:off x="147510" y="98252"/>
            <a:ext cx="1166342" cy="90016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38" name="Google Shape;538;p34"/>
          <p:cNvSpPr txBox="1"/>
          <p:nvPr/>
        </p:nvSpPr>
        <p:spPr>
          <a:xfrm>
            <a:off x="51892" y="235721"/>
            <a:ext cx="141709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539" name="Google Shape;539;p34"/>
          <p:cNvPicPr preferRelativeResize="0"/>
          <p:nvPr/>
        </p:nvPicPr>
        <p:blipFill rotWithShape="1">
          <a:blip r:embed="rId3">
            <a:alphaModFix/>
          </a:blip>
          <a:srcRect/>
          <a:stretch/>
        </p:blipFill>
        <p:spPr>
          <a:xfrm>
            <a:off x="51892" y="6219132"/>
            <a:ext cx="2167470" cy="591661"/>
          </a:xfrm>
          <a:prstGeom prst="rect">
            <a:avLst/>
          </a:prstGeom>
          <a:noFill/>
          <a:ln>
            <a:noFill/>
          </a:ln>
        </p:spPr>
      </p:pic>
      <p:pic>
        <p:nvPicPr>
          <p:cNvPr id="540" name="Google Shape;540;p34"/>
          <p:cNvPicPr preferRelativeResize="0"/>
          <p:nvPr/>
        </p:nvPicPr>
        <p:blipFill rotWithShape="1">
          <a:blip r:embed="rId4">
            <a:alphaModFix/>
          </a:blip>
          <a:srcRect/>
          <a:stretch/>
        </p:blipFill>
        <p:spPr>
          <a:xfrm>
            <a:off x="10308058" y="6341806"/>
            <a:ext cx="1879649" cy="460441"/>
          </a:xfrm>
          <a:prstGeom prst="rect">
            <a:avLst/>
          </a:prstGeom>
          <a:noFill/>
          <a:ln>
            <a:noFill/>
          </a:ln>
        </p:spPr>
      </p:pic>
      <p:pic>
        <p:nvPicPr>
          <p:cNvPr id="541" name="Google Shape;541;p34"/>
          <p:cNvPicPr preferRelativeResize="0"/>
          <p:nvPr/>
        </p:nvPicPr>
        <p:blipFill rotWithShape="1">
          <a:blip r:embed="rId5">
            <a:alphaModFix/>
          </a:blip>
          <a:srcRect/>
          <a:stretch/>
        </p:blipFill>
        <p:spPr>
          <a:xfrm>
            <a:off x="9955161" y="-74947"/>
            <a:ext cx="2232546" cy="77965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35"/>
          <p:cNvPicPr preferRelativeResize="0">
            <a:picLocks noGrp="1"/>
          </p:cNvPicPr>
          <p:nvPr>
            <p:ph type="pic" idx="2"/>
          </p:nvPr>
        </p:nvPicPr>
        <p:blipFill rotWithShape="1">
          <a:blip r:embed="rId3">
            <a:alphaModFix/>
          </a:blip>
          <a:srcRect l="13924" r="13924"/>
          <a:stretch/>
        </p:blipFill>
        <p:spPr>
          <a:xfrm>
            <a:off x="1" y="0"/>
            <a:ext cx="3919588" cy="3937819"/>
          </a:xfrm>
          <a:prstGeom prst="rect">
            <a:avLst/>
          </a:prstGeom>
          <a:solidFill>
            <a:srgbClr val="D8D8D8">
              <a:alpha val="49803"/>
            </a:srgbClr>
          </a:solidFill>
          <a:ln>
            <a:noFill/>
          </a:ln>
        </p:spPr>
      </p:pic>
      <p:sp>
        <p:nvSpPr>
          <p:cNvPr id="548" name="Google Shape;548;p3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49" name="Google Shape;549;p3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50" name="Google Shape;550;p3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51" name="Google Shape;551;p35"/>
          <p:cNvPicPr preferRelativeResize="0"/>
          <p:nvPr/>
        </p:nvPicPr>
        <p:blipFill rotWithShape="1">
          <a:blip r:embed="rId4">
            <a:alphaModFix/>
          </a:blip>
          <a:srcRect/>
          <a:stretch/>
        </p:blipFill>
        <p:spPr>
          <a:xfrm>
            <a:off x="9879553" y="-441675"/>
            <a:ext cx="2036258" cy="1800993"/>
          </a:xfrm>
          <a:prstGeom prst="rect">
            <a:avLst/>
          </a:prstGeom>
          <a:noFill/>
          <a:ln>
            <a:noFill/>
          </a:ln>
        </p:spPr>
      </p:pic>
      <p:sp>
        <p:nvSpPr>
          <p:cNvPr id="552" name="Google Shape;552;p3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553" name="Google Shape;553;p35"/>
          <p:cNvSpPr/>
          <p:nvPr/>
        </p:nvSpPr>
        <p:spPr>
          <a:xfrm>
            <a:off x="113281" y="186634"/>
            <a:ext cx="1352620"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554" name="Google Shape;554;p35"/>
          <p:cNvSpPr txBox="1"/>
          <p:nvPr/>
        </p:nvSpPr>
        <p:spPr>
          <a:xfrm>
            <a:off x="113280" y="266326"/>
            <a:ext cx="1352621"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a:t>
            </a:r>
            <a:endParaRPr sz="2000" b="1" dirty="0">
              <a:solidFill>
                <a:srgbClr val="FFFFFF"/>
              </a:solidFill>
              <a:latin typeface="Tajawal Medium"/>
              <a:ea typeface="Tajawal Medium"/>
              <a:cs typeface="+mj-cs"/>
              <a:sym typeface="Tajawal Medium"/>
            </a:endParaRPr>
          </a:p>
        </p:txBody>
      </p:sp>
      <p:pic>
        <p:nvPicPr>
          <p:cNvPr id="555" name="Google Shape;555;p35"/>
          <p:cNvPicPr preferRelativeResize="0"/>
          <p:nvPr/>
        </p:nvPicPr>
        <p:blipFill rotWithShape="1">
          <a:blip r:embed="rId5">
            <a:alphaModFix/>
          </a:blip>
          <a:srcRect/>
          <a:stretch/>
        </p:blipFill>
        <p:spPr>
          <a:xfrm>
            <a:off x="280308" y="6150077"/>
            <a:ext cx="2167470" cy="485498"/>
          </a:xfrm>
          <a:prstGeom prst="rect">
            <a:avLst/>
          </a:prstGeom>
          <a:noFill/>
          <a:ln>
            <a:noFill/>
          </a:ln>
        </p:spPr>
      </p:pic>
      <p:pic>
        <p:nvPicPr>
          <p:cNvPr id="556" name="Google Shape;556;p35"/>
          <p:cNvPicPr preferRelativeResize="0"/>
          <p:nvPr/>
        </p:nvPicPr>
        <p:blipFill rotWithShape="1">
          <a:blip r:embed="rId6">
            <a:alphaModFix/>
          </a:blip>
          <a:srcRect/>
          <a:stretch/>
        </p:blipFill>
        <p:spPr>
          <a:xfrm>
            <a:off x="10036162" y="6452826"/>
            <a:ext cx="1879649" cy="309233"/>
          </a:xfrm>
          <a:prstGeom prst="rect">
            <a:avLst/>
          </a:prstGeom>
          <a:noFill/>
          <a:ln>
            <a:noFill/>
          </a:ln>
        </p:spPr>
      </p:pic>
      <p:sp>
        <p:nvSpPr>
          <p:cNvPr id="557" name="Google Shape;557;p35"/>
          <p:cNvSpPr/>
          <p:nvPr/>
        </p:nvSpPr>
        <p:spPr>
          <a:xfrm flipH="1">
            <a:off x="2262447" y="960248"/>
            <a:ext cx="9540346" cy="5351133"/>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400" b="1" dirty="0">
                <a:solidFill>
                  <a:schemeClr val="lt1"/>
                </a:solidFill>
                <a:latin typeface="Calibri"/>
                <a:ea typeface="Calibri"/>
                <a:cs typeface="+mj-cs"/>
                <a:sym typeface="Calibri"/>
              </a:rPr>
              <a:t>وسوف نركز هنا مع رايت على وظيفة الأخبار التي تتلخص الأهداف المطلوبة عندئذٍ من نشر الأخبار في:</a:t>
            </a:r>
            <a:endParaRPr sz="2400" b="1"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 سريان المعلومات يوفر غالباً إنذاراً سريعاً عن التهديدات الاجتماعية أو السياسية والمخاطر البيئية مثل الأوبئة والزلازل والحرائق.. هذه الإنذارات التي يقدمها الإعلام للجميع توفر شعوراً بالمساواة بين الجميع وقد يشعر بها الطبقات</a:t>
            </a:r>
            <a:r>
              <a:rPr lang="ar-EG" sz="2400" dirty="0">
                <a:solidFill>
                  <a:schemeClr val="lt1"/>
                </a:solidFill>
                <a:latin typeface="Calibri"/>
                <a:ea typeface="Calibri"/>
                <a:cs typeface="+mj-cs"/>
                <a:sym typeface="Calibri"/>
              </a:rPr>
              <a:t> ا</a:t>
            </a:r>
            <a:r>
              <a:rPr lang="ar-SA" sz="2400" dirty="0">
                <a:solidFill>
                  <a:schemeClr val="lt1"/>
                </a:solidFill>
                <a:latin typeface="Calibri"/>
                <a:ea typeface="Calibri"/>
                <a:cs typeface="+mj-cs"/>
                <a:sym typeface="Calibri"/>
              </a:rPr>
              <a:t>لدنيا أو الأقليات أكثر من غيرهم</a:t>
            </a:r>
            <a:r>
              <a:rPr lang="ar-EG" sz="2400" dirty="0">
                <a:solidFill>
                  <a:schemeClr val="lt1"/>
                </a:solidFill>
                <a:latin typeface="Calibri"/>
                <a:ea typeface="Calibri"/>
                <a:cs typeface="+mj-cs"/>
                <a:sym typeface="Calibri"/>
              </a:rPr>
              <a:t>، </a:t>
            </a:r>
            <a:r>
              <a:rPr lang="ar-SA" sz="2400" dirty="0">
                <a:solidFill>
                  <a:schemeClr val="lt1"/>
                </a:solidFill>
                <a:latin typeface="Calibri"/>
                <a:ea typeface="Calibri"/>
                <a:cs typeface="+mj-cs"/>
                <a:sym typeface="Calibri"/>
              </a:rPr>
              <a:t>فالتنبيه على الأمطار أو انقطاع المياه أو التوعية الصحية يشعر العامة أن الجميع متساوي.</a:t>
            </a:r>
            <a:endParaRPr sz="2400" dirty="0">
              <a:solidFill>
                <a:schemeClr val="lt1"/>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 الأخبار تحقق الاحتياجات اليومية للأفراد والجماعات، كما تحقق المعلومات عن الأحداث الروتينية العامة.</a:t>
            </a:r>
            <a:endParaRPr dirty="0">
              <a:cs typeface="+mj-cs"/>
            </a:endParaRPr>
          </a:p>
          <a:p>
            <a:pPr marL="0" marR="0" lvl="0" indent="0" algn="justLow" rtl="1">
              <a:lnSpc>
                <a:spcPct val="107000"/>
              </a:lnSpc>
              <a:spcBef>
                <a:spcPts val="800"/>
              </a:spcBef>
              <a:spcAft>
                <a:spcPts val="0"/>
              </a:spcAft>
              <a:buNone/>
            </a:pPr>
            <a:r>
              <a:rPr lang="ar-SA" sz="2400" dirty="0">
                <a:solidFill>
                  <a:schemeClr val="lt1"/>
                </a:solidFill>
                <a:latin typeface="Calibri"/>
                <a:ea typeface="Calibri"/>
                <a:cs typeface="+mj-cs"/>
                <a:sym typeface="Calibri"/>
              </a:rPr>
              <a:t>• إضفاء هيبة ومكانة على من يتعرف على المعلومات، مركز الأفراد في المجتمع </a:t>
            </a:r>
            <a:r>
              <a:rPr lang="ar-EG" sz="2400" dirty="0">
                <a:solidFill>
                  <a:schemeClr val="lt1"/>
                </a:solidFill>
                <a:latin typeface="Calibri"/>
                <a:ea typeface="Calibri"/>
                <a:cs typeface="+mj-cs"/>
                <a:sym typeface="Calibri"/>
              </a:rPr>
              <a:t>بما </a:t>
            </a:r>
            <a:r>
              <a:rPr lang="ar-SA" sz="2400" dirty="0">
                <a:solidFill>
                  <a:schemeClr val="lt1"/>
                </a:solidFill>
                <a:latin typeface="Calibri"/>
                <a:ea typeface="Calibri"/>
                <a:cs typeface="+mj-cs"/>
                <a:sym typeface="Calibri"/>
              </a:rPr>
              <a:t>يرتبط كثيراً بمعرفة ما يدور من أحداث، كما أن المعلومات تضفى نوعاً من الشرعية على الجماعات الصغيرة والأفراد.</a:t>
            </a:r>
            <a:endParaRPr sz="2400" dirty="0">
              <a:solidFill>
                <a:schemeClr val="lt1"/>
              </a:solidFill>
              <a:latin typeface="Calibri"/>
              <a:ea typeface="Calibri"/>
              <a:cs typeface="+mj-cs"/>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pic>
        <p:nvPicPr>
          <p:cNvPr id="563" name="Google Shape;563;p36"/>
          <p:cNvPicPr preferRelativeResize="0">
            <a:picLocks noGrp="1"/>
          </p:cNvPicPr>
          <p:nvPr>
            <p:ph type="pic" idx="2"/>
          </p:nvPr>
        </p:nvPicPr>
        <p:blipFill rotWithShape="1">
          <a:blip r:embed="rId3">
            <a:alphaModFix/>
          </a:blip>
          <a:srcRect l="13924" r="13924"/>
          <a:stretch/>
        </p:blipFill>
        <p:spPr>
          <a:xfrm>
            <a:off x="2808" y="0"/>
            <a:ext cx="4771035" cy="4793226"/>
          </a:xfrm>
          <a:prstGeom prst="rect">
            <a:avLst/>
          </a:prstGeom>
          <a:solidFill>
            <a:srgbClr val="D8D8D8">
              <a:alpha val="49803"/>
            </a:srgbClr>
          </a:solidFill>
          <a:ln>
            <a:noFill/>
          </a:ln>
        </p:spPr>
      </p:pic>
      <p:sp>
        <p:nvSpPr>
          <p:cNvPr id="564" name="Google Shape;564;p3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65" name="Google Shape;565;p3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66" name="Google Shape;566;p36"/>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67" name="Google Shape;567;p36"/>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68" name="Google Shape;568;p36"/>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569" name="Google Shape;569;p36"/>
          <p:cNvSpPr/>
          <p:nvPr/>
        </p:nvSpPr>
        <p:spPr>
          <a:xfrm>
            <a:off x="173443" y="80963"/>
            <a:ext cx="1404634"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570" name="Google Shape;570;p36"/>
          <p:cNvSpPr txBox="1"/>
          <p:nvPr/>
        </p:nvSpPr>
        <p:spPr>
          <a:xfrm>
            <a:off x="255846" y="173625"/>
            <a:ext cx="1305043"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000" b="1" dirty="0">
                <a:solidFill>
                  <a:srgbClr val="FFFFFF"/>
                </a:solidFill>
                <a:latin typeface="Tajawal Medium"/>
                <a:ea typeface="Tajawal Medium"/>
                <a:cs typeface="+mj-cs"/>
                <a:sym typeface="Tajawal Medium"/>
              </a:rPr>
              <a:t>المحاضرة الثانية </a:t>
            </a:r>
            <a:endParaRPr sz="2000" b="1" dirty="0">
              <a:solidFill>
                <a:srgbClr val="FFFFFF"/>
              </a:solidFill>
              <a:latin typeface="Tajawal Medium"/>
              <a:ea typeface="Tajawal Medium"/>
              <a:cs typeface="+mj-cs"/>
              <a:sym typeface="Tajawal Medium"/>
            </a:endParaRPr>
          </a:p>
        </p:txBody>
      </p:sp>
      <p:pic>
        <p:nvPicPr>
          <p:cNvPr id="571" name="Google Shape;571;p3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72" name="Google Shape;572;p36"/>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73" name="Google Shape;573;p36"/>
          <p:cNvSpPr/>
          <p:nvPr/>
        </p:nvSpPr>
        <p:spPr>
          <a:xfrm flipH="1">
            <a:off x="3864076" y="1106221"/>
            <a:ext cx="7938714" cy="393331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50000"/>
              </a:lnSpc>
              <a:spcBef>
                <a:spcPts val="0"/>
              </a:spcBef>
              <a:spcAft>
                <a:spcPts val="0"/>
              </a:spcAft>
              <a:buClr>
                <a:schemeClr val="lt1"/>
              </a:buClr>
              <a:buSzPts val="2400"/>
              <a:buFont typeface="Noto Sans Symbols"/>
              <a:buChar char="▪"/>
            </a:pPr>
            <a:r>
              <a:rPr lang="ar-SA" sz="2400" dirty="0">
                <a:solidFill>
                  <a:schemeClr val="lt1"/>
                </a:solidFill>
                <a:latin typeface="Calibri"/>
                <a:ea typeface="Calibri"/>
                <a:cs typeface="+mj-cs"/>
                <a:sym typeface="Calibri"/>
              </a:rPr>
              <a:t>سريان المعلومات وتكرارها يحقق نوعاً من تطبيق أنماط اجتماعية وقيمية معينة  فالأخبار حول الفساد أو العنصرية بين الدول ...هذا وغيره يطبق أنماطاً اجتماعية معينة ويرسخ شرعية أم عدم شرعية بعض القيم. </a:t>
            </a:r>
            <a:r>
              <a:rPr lang="ar-EG" sz="2400" dirty="0">
                <a:solidFill>
                  <a:schemeClr val="lt1"/>
                </a:solidFill>
                <a:latin typeface="Calibri"/>
                <a:ea typeface="Calibri"/>
                <a:cs typeface="+mj-cs"/>
                <a:sym typeface="Calibri"/>
              </a:rPr>
              <a:t>كما أن </a:t>
            </a:r>
            <a:r>
              <a:rPr lang="ar-SA" sz="2400" dirty="0">
                <a:solidFill>
                  <a:schemeClr val="lt1"/>
                </a:solidFill>
                <a:latin typeface="Calibri"/>
                <a:ea typeface="Calibri"/>
                <a:cs typeface="+mj-cs"/>
                <a:sym typeface="Calibri"/>
              </a:rPr>
              <a:t>وسائل الإعلام تعمل على إعادة تأكيد هذه الأنماط الاجتماعية بفضح الانحرافات للرأي العام والسيطرة على السلوكيات المعيبة.</a:t>
            </a:r>
            <a:endParaRPr sz="2400" dirty="0">
              <a:solidFill>
                <a:schemeClr val="lt1"/>
              </a:solidFill>
              <a:latin typeface="Calibri"/>
              <a:ea typeface="Calibri"/>
              <a:cs typeface="+mj-cs"/>
              <a:sym typeface="Calibri"/>
            </a:endParaRPr>
          </a:p>
          <a:p>
            <a:pPr marL="342900" marR="0" lvl="0" indent="-342900" algn="justLow" rtl="1">
              <a:lnSpc>
                <a:spcPct val="150000"/>
              </a:lnSpc>
              <a:spcBef>
                <a:spcPts val="800"/>
              </a:spcBef>
              <a:spcAft>
                <a:spcPts val="0"/>
              </a:spcAft>
              <a:buClr>
                <a:schemeClr val="lt1"/>
              </a:buClr>
              <a:buSzPts val="2400"/>
              <a:buFont typeface="Noto Sans Symbols"/>
              <a:buChar char="▪"/>
            </a:pPr>
            <a:r>
              <a:rPr lang="ar-SA" sz="2400" dirty="0">
                <a:solidFill>
                  <a:schemeClr val="lt1"/>
                </a:solidFill>
                <a:latin typeface="Calibri"/>
                <a:ea typeface="Calibri"/>
                <a:cs typeface="+mj-cs"/>
                <a:sym typeface="Calibri"/>
              </a:rPr>
              <a:t>الأخبار تساعد على تحقيق الاتصال الثقافي وتطويره بالسلب أو الإيجاب</a:t>
            </a:r>
            <a:r>
              <a:rPr lang="ar-SA" sz="2400" dirty="0">
                <a:solidFill>
                  <a:schemeClr val="lt1"/>
                </a:solidFill>
                <a:latin typeface="Calibri"/>
                <a:ea typeface="Calibri"/>
                <a:cs typeface="Calibri"/>
                <a:sym typeface="Calibri"/>
              </a:rPr>
              <a:t>.</a:t>
            </a:r>
            <a:endParaRPr sz="2400" dirty="0">
              <a:solidFill>
                <a:schemeClr val="lt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37"/>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79" name="Google Shape;579;p3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80" name="Google Shape;580;p37"/>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1" name="Google Shape;581;p37"/>
          <p:cNvSpPr/>
          <p:nvPr/>
        </p:nvSpPr>
        <p:spPr>
          <a:xfrm>
            <a:off x="855407" y="721231"/>
            <a:ext cx="10718542" cy="5899382"/>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SA" sz="2000" b="1" dirty="0">
                <a:solidFill>
                  <a:srgbClr val="852F4A"/>
                </a:solidFill>
                <a:latin typeface="Calibri"/>
                <a:ea typeface="Calibri"/>
                <a:cs typeface="+mj-cs"/>
                <a:sym typeface="Calibri"/>
              </a:rPr>
              <a:t>أما الأهداف غير المطلوبة فتتلخص في:</a:t>
            </a:r>
            <a:endParaRPr sz="2000" b="1"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000" b="1" dirty="0">
                <a:solidFill>
                  <a:srgbClr val="852F4A"/>
                </a:solidFill>
                <a:latin typeface="Calibri"/>
                <a:ea typeface="Calibri"/>
                <a:cs typeface="+mj-cs"/>
                <a:sym typeface="Calibri"/>
              </a:rPr>
              <a:t>• تعرض المجتمع لعدم الاستقرار خاصة عند عدم القدرة على فرض رقابة على نوعية الأخبار.. </a:t>
            </a:r>
            <a:r>
              <a:rPr lang="ar-EG" sz="2000" b="1" dirty="0">
                <a:solidFill>
                  <a:srgbClr val="852F4A"/>
                </a:solidFill>
                <a:latin typeface="Calibri"/>
                <a:ea typeface="Calibri"/>
                <a:cs typeface="+mj-cs"/>
                <a:sym typeface="Calibri"/>
              </a:rPr>
              <a:t>ف</a:t>
            </a:r>
            <a:r>
              <a:rPr lang="ar-SA" sz="2000" b="1" dirty="0">
                <a:solidFill>
                  <a:srgbClr val="852F4A"/>
                </a:solidFill>
                <a:latin typeface="Calibri"/>
                <a:ea typeface="Calibri"/>
                <a:cs typeface="+mj-cs"/>
                <a:sym typeface="Calibri"/>
              </a:rPr>
              <a:t>أخبار المجتمعات الأخرى المتقدمة قد يزيد درجة الحسد والكراهية وينشر الخوف والإحباط عند العامة والجماعات الفرعية</a:t>
            </a:r>
            <a:endParaRPr sz="2000" b="1"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000" b="1" dirty="0">
                <a:solidFill>
                  <a:srgbClr val="852F4A"/>
                </a:solidFill>
                <a:latin typeface="Calibri"/>
                <a:ea typeface="Calibri"/>
                <a:cs typeface="+mj-cs"/>
                <a:sym typeface="Calibri"/>
              </a:rPr>
              <a:t>• قد تجعل الأخبار الأفراد والجماعات يشعرون بالذعر وعدم القدرة على حل هذا القدر من المشاكل، وقد يصاب قدر من الناس باللامبالاة السياسية والاجتماعية، أو حدوث انقسام سطحي غير مفيد.</a:t>
            </a:r>
            <a:endParaRPr sz="2000" b="1" dirty="0">
              <a:solidFill>
                <a:srgbClr val="852F4A"/>
              </a:solidFill>
              <a:latin typeface="Calibri"/>
              <a:ea typeface="Calibri"/>
              <a:cs typeface="+mj-cs"/>
              <a:sym typeface="Calibri"/>
            </a:endParaRPr>
          </a:p>
          <a:p>
            <a:pPr marL="0" marR="0" lvl="0" indent="0" algn="justLow" rtl="1">
              <a:lnSpc>
                <a:spcPct val="107000"/>
              </a:lnSpc>
              <a:spcBef>
                <a:spcPts val="800"/>
              </a:spcBef>
              <a:spcAft>
                <a:spcPts val="0"/>
              </a:spcAft>
              <a:buNone/>
            </a:pPr>
            <a:r>
              <a:rPr lang="ar-SA" sz="2000" b="1" dirty="0">
                <a:solidFill>
                  <a:srgbClr val="852F4A"/>
                </a:solidFill>
                <a:latin typeface="Calibri"/>
                <a:ea typeface="Calibri"/>
                <a:cs typeface="+mj-cs"/>
                <a:sym typeface="Calibri"/>
              </a:rPr>
              <a:t>• ازدياد جرعات الأخبار تستنزف مجهودات الناس، وتعلم البعض الانحراف.</a:t>
            </a:r>
            <a:endParaRPr dirty="0">
              <a:cs typeface="+mj-cs"/>
            </a:endParaRPr>
          </a:p>
          <a:p>
            <a:pPr marL="0" marR="0" lvl="0" indent="0" algn="justLow" rtl="1">
              <a:lnSpc>
                <a:spcPct val="107000"/>
              </a:lnSpc>
              <a:spcBef>
                <a:spcPts val="800"/>
              </a:spcBef>
              <a:spcAft>
                <a:spcPts val="0"/>
              </a:spcAft>
              <a:buNone/>
            </a:pPr>
            <a:r>
              <a:rPr lang="ar-SA" sz="2000" b="1" dirty="0">
                <a:solidFill>
                  <a:srgbClr val="852F4A"/>
                </a:solidFill>
                <a:latin typeface="Calibri"/>
                <a:ea typeface="Calibri"/>
                <a:cs typeface="+mj-cs"/>
                <a:sym typeface="Calibri"/>
              </a:rPr>
              <a:t>• بعض الجماعات أو الصفوة قد تتعرض لضياع نفوذها أو كشف أسرارها للخصوم أو فقد السيطرة على أعضائها بسبب سريان الأخبار في كل مكان.</a:t>
            </a:r>
            <a:endParaRPr dirty="0">
              <a:cs typeface="+mj-cs"/>
            </a:endParaRPr>
          </a:p>
          <a:p>
            <a:pPr marL="0" marR="0" lvl="0" indent="0" algn="justLow" rtl="1">
              <a:lnSpc>
                <a:spcPct val="107000"/>
              </a:lnSpc>
              <a:spcBef>
                <a:spcPts val="800"/>
              </a:spcBef>
              <a:spcAft>
                <a:spcPts val="0"/>
              </a:spcAft>
              <a:buNone/>
            </a:pPr>
            <a:r>
              <a:rPr lang="ar-SA" sz="2000" b="1" dirty="0">
                <a:solidFill>
                  <a:srgbClr val="852F4A"/>
                </a:solidFill>
                <a:latin typeface="Calibri"/>
                <a:ea typeface="Calibri"/>
                <a:cs typeface="+mj-cs"/>
                <a:sym typeface="Calibri"/>
              </a:rPr>
              <a:t>• قد تصبح الأخبار وسيلة للغزو الفكري من الدول الأجنبية وإشاعة التقاليد الضارة، وقد شاع هذا مع النمو الطاغي للاتصال الإلكتروني.</a:t>
            </a:r>
            <a:endParaRPr sz="2000" b="1" dirty="0">
              <a:solidFill>
                <a:srgbClr val="852F4A"/>
              </a:solidFill>
              <a:latin typeface="Calibri"/>
              <a:ea typeface="Calibri"/>
              <a:cs typeface="+mj-cs"/>
              <a:sym typeface="Calibri"/>
            </a:endParaRPr>
          </a:p>
          <a:p>
            <a:pPr marL="0" marR="0" lvl="0" indent="0" algn="justLow" rtl="1">
              <a:spcBef>
                <a:spcPts val="800"/>
              </a:spcBef>
              <a:spcAft>
                <a:spcPts val="0"/>
              </a:spcAft>
              <a:buNone/>
            </a:pPr>
            <a:r>
              <a:rPr lang="ar-SA" sz="2000" b="1" dirty="0">
                <a:solidFill>
                  <a:srgbClr val="852F4A"/>
                </a:solidFill>
                <a:latin typeface="Calibri"/>
                <a:ea typeface="Calibri"/>
                <a:cs typeface="+mj-cs"/>
                <a:sym typeface="Calibri"/>
              </a:rPr>
              <a:t>أمَّا الهدف غير المرغوب في مجال الترفيه فإن وسائل الإعلام تحول أنظار الناس بالترفيه عن القضايا الجادة، وتجنب الناس العمل المفيد، وتهبط بمستوى الذوق العام، وتتيح الاسترخاء أو الهروب كما تضعف التسلية السطحية النواحي الجمالية. فالثقافات الجماهيرية المتدنية تبتلع ثقافة الصفوة العليا.. وبهذا يمكن القول إن التحليل الوظيفي </a:t>
            </a:r>
            <a:r>
              <a:rPr lang="ar-SA" sz="2000" b="1" dirty="0">
                <a:solidFill>
                  <a:srgbClr val="852F4A"/>
                </a:solidFill>
                <a:latin typeface="Adobe Caslon Pro Bold" panose="0205070206050A020403" pitchFamily="18" charset="0"/>
                <a:ea typeface="Calibri"/>
                <a:cs typeface="+mj-cs"/>
                <a:sym typeface="Calibri"/>
              </a:rPr>
              <a:t>Functional Analysis </a:t>
            </a:r>
            <a:r>
              <a:rPr lang="ar-SA" sz="2000" b="1" dirty="0">
                <a:solidFill>
                  <a:srgbClr val="852F4A"/>
                </a:solidFill>
                <a:latin typeface="Calibri"/>
                <a:ea typeface="Calibri"/>
                <a:cs typeface="+mj-cs"/>
                <a:sym typeface="Calibri"/>
              </a:rPr>
              <a:t>كما قدمه رايت ف</a:t>
            </a:r>
            <a:r>
              <a:rPr lang="ar-EG" sz="2000" b="1" dirty="0">
                <a:solidFill>
                  <a:srgbClr val="852F4A"/>
                </a:solidFill>
                <a:latin typeface="Calibri"/>
                <a:ea typeface="Calibri"/>
                <a:cs typeface="+mj-cs"/>
                <a:sym typeface="Calibri"/>
              </a:rPr>
              <a:t>ى</a:t>
            </a:r>
            <a:r>
              <a:rPr lang="ar-SA" sz="2000" b="1" dirty="0">
                <a:solidFill>
                  <a:srgbClr val="852F4A"/>
                </a:solidFill>
                <a:latin typeface="Calibri"/>
                <a:ea typeface="Calibri"/>
                <a:cs typeface="+mj-cs"/>
                <a:sym typeface="Calibri"/>
              </a:rPr>
              <a:t> نموذجه يعد تفسيراً مقبولاً لأهداف الإعلام في معظم المجتمعات رغم الانتقادات</a:t>
            </a:r>
            <a:r>
              <a:rPr lang="ar-EG" sz="2000" b="1" dirty="0">
                <a:solidFill>
                  <a:srgbClr val="852F4A"/>
                </a:solidFill>
                <a:latin typeface="Calibri"/>
                <a:ea typeface="Calibri"/>
                <a:cs typeface="+mj-cs"/>
                <a:sym typeface="Calibri"/>
              </a:rPr>
              <a:t>.</a:t>
            </a:r>
            <a:endParaRPr sz="2000" b="1" dirty="0">
              <a:solidFill>
                <a:srgbClr val="852F4A"/>
              </a:solidFill>
              <a:latin typeface="Calibri"/>
              <a:ea typeface="Calibri"/>
              <a:cs typeface="+mj-cs"/>
              <a:sym typeface="Calibri"/>
            </a:endParaRPr>
          </a:p>
        </p:txBody>
      </p:sp>
      <p:pic>
        <p:nvPicPr>
          <p:cNvPr id="582" name="Google Shape;582;p37"/>
          <p:cNvPicPr preferRelativeResize="0"/>
          <p:nvPr/>
        </p:nvPicPr>
        <p:blipFill rotWithShape="1">
          <a:blip r:embed="rId4">
            <a:alphaModFix/>
          </a:blip>
          <a:srcRect/>
          <a:stretch/>
        </p:blipFill>
        <p:spPr>
          <a:xfrm>
            <a:off x="0" y="6266339"/>
            <a:ext cx="2167470" cy="591661"/>
          </a:xfrm>
          <a:prstGeom prst="rect">
            <a:avLst/>
          </a:prstGeom>
          <a:noFill/>
          <a:ln>
            <a:noFill/>
          </a:ln>
        </p:spPr>
      </p:pic>
      <p:pic>
        <p:nvPicPr>
          <p:cNvPr id="583" name="Google Shape;583;p37"/>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p38"/>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590" name="Google Shape;590;p38"/>
          <p:cNvPicPr preferRelativeResize="0"/>
          <p:nvPr/>
        </p:nvPicPr>
        <p:blipFill rotWithShape="1">
          <a:blip r:embed="rId4">
            <a:alphaModFix/>
          </a:blip>
          <a:srcRect/>
          <a:stretch/>
        </p:blipFill>
        <p:spPr>
          <a:xfrm>
            <a:off x="195692" y="125170"/>
            <a:ext cx="2457656" cy="670874"/>
          </a:xfrm>
          <a:prstGeom prst="rect">
            <a:avLst/>
          </a:prstGeom>
          <a:noFill/>
          <a:ln>
            <a:noFill/>
          </a:ln>
        </p:spPr>
      </p:pic>
      <p:pic>
        <p:nvPicPr>
          <p:cNvPr id="591" name="Google Shape;591;p38"/>
          <p:cNvPicPr preferRelativeResize="0"/>
          <p:nvPr/>
        </p:nvPicPr>
        <p:blipFill rotWithShape="1">
          <a:blip r:embed="rId5">
            <a:alphaModFix/>
          </a:blip>
          <a:srcRect/>
          <a:stretch/>
        </p:blipFill>
        <p:spPr>
          <a:xfrm>
            <a:off x="9399955" y="-60724"/>
            <a:ext cx="2649477" cy="856768"/>
          </a:xfrm>
          <a:prstGeom prst="rect">
            <a:avLst/>
          </a:prstGeom>
          <a:noFill/>
          <a:ln>
            <a:noFill/>
          </a:ln>
        </p:spPr>
      </p:pic>
      <p:sp>
        <p:nvSpPr>
          <p:cNvPr id="592" name="Google Shape;592;p38"/>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93" name="Google Shape;593;p38"/>
          <p:cNvSpPr/>
          <p:nvPr/>
        </p:nvSpPr>
        <p:spPr>
          <a:xfrm>
            <a:off x="5516327" y="1414509"/>
            <a:ext cx="6533106"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4" name="Google Shape;594;p38"/>
          <p:cNvSpPr/>
          <p:nvPr/>
        </p:nvSpPr>
        <p:spPr>
          <a:xfrm>
            <a:off x="0" y="648929"/>
            <a:ext cx="12049432" cy="566245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SA" sz="2800" b="1" dirty="0">
                <a:solidFill>
                  <a:srgbClr val="6C263C"/>
                </a:solidFill>
                <a:latin typeface="Calibri"/>
                <a:ea typeface="Calibri"/>
                <a:cs typeface="Calibri"/>
                <a:sym typeface="Calibri"/>
              </a:rPr>
              <a:t>خاتمة</a:t>
            </a:r>
            <a:endParaRPr sz="2800" b="1" dirty="0">
              <a:solidFill>
                <a:srgbClr val="6C263C"/>
              </a:solidFill>
              <a:latin typeface="Calibri"/>
              <a:ea typeface="Calibri"/>
              <a:cs typeface="Calibri"/>
              <a:sym typeface="Calibri"/>
            </a:endParaRPr>
          </a:p>
          <a:p>
            <a:pPr marL="0" marR="0" lvl="0" indent="0" algn="justLow" rtl="1">
              <a:lnSpc>
                <a:spcPct val="106000"/>
              </a:lnSpc>
              <a:spcBef>
                <a:spcPts val="0"/>
              </a:spcBef>
              <a:spcAft>
                <a:spcPts val="0"/>
              </a:spcAft>
              <a:buNone/>
            </a:pPr>
            <a:r>
              <a:rPr lang="ar-SA" sz="2400" dirty="0">
                <a:solidFill>
                  <a:srgbClr val="6C263C"/>
                </a:solidFill>
                <a:latin typeface="Simplified Arabic"/>
                <a:ea typeface="Simplified Arabic"/>
                <a:cs typeface="+mj-cs"/>
                <a:sym typeface="Simplified Arabic"/>
              </a:rPr>
              <a:t>جاءت هذه المحاضرة الثانية من المقرر تحت عنوان: </a:t>
            </a:r>
            <a:r>
              <a:rPr lang="ar-SA" sz="2400" b="1" dirty="0">
                <a:solidFill>
                  <a:srgbClr val="6C263C"/>
                </a:solidFill>
                <a:latin typeface="Simplified Arabic"/>
                <a:ea typeface="Simplified Arabic"/>
                <a:cs typeface="+mj-cs"/>
                <a:sym typeface="Simplified Arabic"/>
              </a:rPr>
              <a:t>النماذج الاتصالية ....العلاقات الأساسية بين عمليات التعرض والاستجابة</a:t>
            </a:r>
            <a:r>
              <a:rPr lang="ar-SA" sz="2400" dirty="0">
                <a:solidFill>
                  <a:srgbClr val="6C263C"/>
                </a:solidFill>
                <a:latin typeface="Simplified Arabic"/>
                <a:ea typeface="Simplified Arabic"/>
                <a:cs typeface="+mj-cs"/>
                <a:sym typeface="Simplified Arabic"/>
              </a:rPr>
              <a:t>، وتناولنا بها عدة نقاط شملت المفهوم العلمي للنموذج وهو </a:t>
            </a:r>
            <a:r>
              <a:rPr lang="ar-SA" sz="2400" dirty="0">
                <a:solidFill>
                  <a:srgbClr val="6C263C"/>
                </a:solidFill>
                <a:latin typeface="Calibri"/>
                <a:ea typeface="Calibri"/>
                <a:cs typeface="+mj-cs"/>
                <a:sym typeface="Calibri"/>
              </a:rPr>
              <a:t>عبارة عن توصيف مبسط لعملية الاتصال، يُعرض على هيئة رسم أو شكل يبين عناصر الاتصال، وتسلسلها والعلاقة بينها، والنماذج ذات فائدة كبرى لأنها تصور الموضوع المطروح بطريقة مرتبة توضح أبعاده بشكل مبسط. </a:t>
            </a:r>
            <a:endParaRPr dirty="0">
              <a:cs typeface="+mj-cs"/>
            </a:endParaRPr>
          </a:p>
          <a:p>
            <a:pPr marL="0" marR="0" lvl="0" indent="0" algn="justLow" rtl="1">
              <a:lnSpc>
                <a:spcPct val="106000"/>
              </a:lnSpc>
              <a:spcBef>
                <a:spcPts val="800"/>
              </a:spcBef>
              <a:spcAft>
                <a:spcPts val="0"/>
              </a:spcAft>
              <a:buNone/>
            </a:pPr>
            <a:r>
              <a:rPr lang="ar-SA" sz="2400" dirty="0">
                <a:solidFill>
                  <a:srgbClr val="6C263C"/>
                </a:solidFill>
                <a:latin typeface="Calibri"/>
                <a:ea typeface="Calibri"/>
                <a:cs typeface="+mj-cs"/>
                <a:sym typeface="Calibri"/>
              </a:rPr>
              <a:t>وتمثلت أبرز وظائف النماذج في ( تنظيم المعلومات، التنبؤ والتوقع، التوجيه ، والضبط، وتطوير الأبحاث العلمية).</a:t>
            </a:r>
            <a:endParaRPr dirty="0">
              <a:cs typeface="+mj-cs"/>
            </a:endParaRPr>
          </a:p>
          <a:p>
            <a:pPr marL="0" marR="0" lvl="0" indent="0" algn="justLow" rtl="1">
              <a:lnSpc>
                <a:spcPct val="106000"/>
              </a:lnSpc>
              <a:spcBef>
                <a:spcPts val="800"/>
              </a:spcBef>
              <a:spcAft>
                <a:spcPts val="0"/>
              </a:spcAft>
              <a:buNone/>
            </a:pPr>
            <a:r>
              <a:rPr lang="ar-SA" sz="2400" dirty="0">
                <a:solidFill>
                  <a:srgbClr val="6C263C"/>
                </a:solidFill>
                <a:latin typeface="Calibri"/>
                <a:ea typeface="Calibri"/>
                <a:cs typeface="+mj-cs"/>
                <a:sym typeface="Calibri"/>
              </a:rPr>
              <a:t>وقد قسم العلماء والباحثون النماذج الاتصالية لعدة تصنيفات فمن </a:t>
            </a:r>
            <a:r>
              <a:rPr lang="ar-SA" sz="2400" b="1" dirty="0">
                <a:solidFill>
                  <a:srgbClr val="6C263C"/>
                </a:solidFill>
                <a:latin typeface="Calibri"/>
                <a:ea typeface="Calibri"/>
                <a:cs typeface="+mj-cs"/>
                <a:sym typeface="Calibri"/>
              </a:rPr>
              <a:t>ناحية التكوين أو الهدف </a:t>
            </a:r>
            <a:r>
              <a:rPr lang="ar-SA" sz="2400" dirty="0">
                <a:solidFill>
                  <a:srgbClr val="6C263C"/>
                </a:solidFill>
                <a:latin typeface="Calibri"/>
                <a:ea typeface="Calibri"/>
                <a:cs typeface="+mj-cs"/>
                <a:sym typeface="Calibri"/>
              </a:rPr>
              <a:t>فقد انقسمت إلى نماذج ( بنائية، وظيفية)، ومن </a:t>
            </a:r>
            <a:r>
              <a:rPr lang="ar-SA" sz="2400" b="1" dirty="0">
                <a:solidFill>
                  <a:srgbClr val="6C263C"/>
                </a:solidFill>
                <a:latin typeface="Calibri"/>
                <a:ea typeface="Calibri"/>
                <a:cs typeface="+mj-cs"/>
                <a:sym typeface="Calibri"/>
              </a:rPr>
              <a:t>ناحية مستوي أشكال الاتصال </a:t>
            </a:r>
            <a:r>
              <a:rPr lang="ar-SA" sz="2400" dirty="0">
                <a:solidFill>
                  <a:srgbClr val="6C263C"/>
                </a:solidFill>
                <a:latin typeface="Calibri"/>
                <a:ea typeface="Calibri"/>
                <a:cs typeface="+mj-cs"/>
                <a:sym typeface="Calibri"/>
              </a:rPr>
              <a:t>انقسمت إلى نموذج ( ذاتي، شخصي، جمعي، عبر وسائل الاتصال الجماهيري، عبر الوسائط الرقمية المتعددة) ومن حيث </a:t>
            </a:r>
            <a:r>
              <a:rPr lang="ar-SA" sz="2400" b="1" dirty="0">
                <a:solidFill>
                  <a:srgbClr val="6C263C"/>
                </a:solidFill>
                <a:latin typeface="Calibri"/>
                <a:ea typeface="Calibri"/>
                <a:cs typeface="+mj-cs"/>
                <a:sym typeface="Calibri"/>
              </a:rPr>
              <a:t>درجة التفاعل بين العناصر </a:t>
            </a:r>
            <a:r>
              <a:rPr lang="ar-SA" sz="2400" dirty="0">
                <a:solidFill>
                  <a:srgbClr val="6C263C"/>
                </a:solidFill>
                <a:latin typeface="Calibri"/>
                <a:ea typeface="Calibri"/>
                <a:cs typeface="+mj-cs"/>
                <a:sym typeface="Calibri"/>
              </a:rPr>
              <a:t>فقد انقسمت إلى نماذج ( خطية، ودائرية) ومن </a:t>
            </a:r>
            <a:r>
              <a:rPr lang="ar-SA" sz="2400" b="1" dirty="0">
                <a:solidFill>
                  <a:srgbClr val="6C263C"/>
                </a:solidFill>
                <a:latin typeface="Calibri"/>
                <a:ea typeface="Calibri"/>
                <a:cs typeface="+mj-cs"/>
                <a:sym typeface="Calibri"/>
              </a:rPr>
              <a:t>ناحية الشكل </a:t>
            </a:r>
            <a:r>
              <a:rPr lang="ar-SA" sz="2400" dirty="0">
                <a:solidFill>
                  <a:srgbClr val="6C263C"/>
                </a:solidFill>
                <a:latin typeface="Calibri"/>
                <a:ea typeface="Calibri"/>
                <a:cs typeface="+mj-cs"/>
                <a:sym typeface="Calibri"/>
              </a:rPr>
              <a:t>انقسمت إلى نماذج ( لفظية، وصورية) كما استعرض العلماء عدة تصنيفات أخري للنماذج ومنها نماذج خطية أو أحادية الاتجاه، ونماذج ثنائية الاتجاه " تبادلية"، ونماذج اتصال تفاعلية.</a:t>
            </a:r>
            <a:endParaRPr dirty="0">
              <a:cs typeface="+mj-cs"/>
            </a:endParaRPr>
          </a:p>
          <a:p>
            <a:pPr marL="0" marR="0" lvl="0" indent="0" algn="justLow" rtl="1">
              <a:lnSpc>
                <a:spcPct val="106000"/>
              </a:lnSpc>
              <a:spcBef>
                <a:spcPts val="800"/>
              </a:spcBef>
              <a:spcAft>
                <a:spcPts val="0"/>
              </a:spcAft>
              <a:buNone/>
            </a:pPr>
            <a:r>
              <a:rPr lang="ar-SA" sz="2400" dirty="0">
                <a:solidFill>
                  <a:srgbClr val="6C263C"/>
                </a:solidFill>
                <a:latin typeface="Calibri"/>
                <a:ea typeface="Calibri"/>
                <a:cs typeface="+mj-cs"/>
                <a:sym typeface="Calibri"/>
              </a:rPr>
              <a:t>وقد استعرضنا بالتفصيل عدة نماذج اتصالية لعدد من علماء الاتصال كان منهم نموذج (شانون ويفر، نموذج شرام، نموذج لا زويل، نموذج دوفلير، نموذج وستلي وماكلين، ونموذج رايت) .</a:t>
            </a:r>
            <a:endParaRPr sz="2800" b="1" dirty="0">
              <a:solidFill>
                <a:srgbClr val="8E5A6D"/>
              </a:solidFill>
              <a:latin typeface="Calibri"/>
              <a:ea typeface="Calibri"/>
              <a:cs typeface="+mj-cs"/>
              <a:sym typeface="Calibri"/>
            </a:endParaRPr>
          </a:p>
          <a:p>
            <a:pPr marL="0" marR="0" lvl="0" indent="0" algn="ctr" rtl="0">
              <a:spcBef>
                <a:spcPts val="800"/>
              </a:spcBef>
              <a:spcAft>
                <a:spcPts val="0"/>
              </a:spcAft>
              <a:buNone/>
            </a:pPr>
            <a:endParaRPr sz="1800" dirty="0">
              <a:solidFill>
                <a:srgbClr val="8E5A6D"/>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39"/>
          <p:cNvPicPr preferRelativeResize="0">
            <a:picLocks noGrp="1"/>
          </p:cNvPicPr>
          <p:nvPr>
            <p:ph type="pic" idx="2"/>
          </p:nvPr>
        </p:nvPicPr>
        <p:blipFill rotWithShape="1">
          <a:blip r:embed="rId3">
            <a:alphaModFix/>
          </a:blip>
          <a:srcRect l="13924" r="13924"/>
          <a:stretch/>
        </p:blipFill>
        <p:spPr>
          <a:xfrm>
            <a:off x="0" y="26123"/>
            <a:ext cx="4533617" cy="4554703"/>
          </a:xfrm>
          <a:prstGeom prst="rect">
            <a:avLst/>
          </a:prstGeom>
          <a:solidFill>
            <a:srgbClr val="D8D8D8">
              <a:alpha val="49803"/>
            </a:srgbClr>
          </a:solidFill>
          <a:ln>
            <a:noFill/>
          </a:ln>
        </p:spPr>
      </p:pic>
      <p:sp>
        <p:nvSpPr>
          <p:cNvPr id="601" name="Google Shape;601;p39"/>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02" name="Google Shape;602;p39"/>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03" name="Google Shape;603;p39"/>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04" name="Google Shape;604;p39"/>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605" name="Google Shape;605;p39"/>
          <p:cNvPicPr preferRelativeResize="0"/>
          <p:nvPr/>
        </p:nvPicPr>
        <p:blipFill rotWithShape="1">
          <a:blip r:embed="rId5">
            <a:alphaModFix/>
          </a:blip>
          <a:srcRect/>
          <a:stretch/>
        </p:blipFill>
        <p:spPr>
          <a:xfrm>
            <a:off x="0" y="6294906"/>
            <a:ext cx="2167470" cy="591661"/>
          </a:xfrm>
          <a:prstGeom prst="rect">
            <a:avLst/>
          </a:prstGeom>
          <a:noFill/>
          <a:ln>
            <a:noFill/>
          </a:ln>
        </p:spPr>
      </p:pic>
      <p:pic>
        <p:nvPicPr>
          <p:cNvPr id="606" name="Google Shape;606;p39"/>
          <p:cNvPicPr preferRelativeResize="0"/>
          <p:nvPr/>
        </p:nvPicPr>
        <p:blipFill rotWithShape="1">
          <a:blip r:embed="rId6">
            <a:alphaModFix/>
          </a:blip>
          <a:srcRect/>
          <a:stretch/>
        </p:blipFill>
        <p:spPr>
          <a:xfrm>
            <a:off x="10333203" y="6430297"/>
            <a:ext cx="1879649" cy="427703"/>
          </a:xfrm>
          <a:prstGeom prst="rect">
            <a:avLst/>
          </a:prstGeom>
          <a:noFill/>
          <a:ln>
            <a:noFill/>
          </a:ln>
        </p:spPr>
      </p:pic>
      <p:sp>
        <p:nvSpPr>
          <p:cNvPr id="607" name="Google Shape;607;p39"/>
          <p:cNvSpPr/>
          <p:nvPr/>
        </p:nvSpPr>
        <p:spPr>
          <a:xfrm flipH="1">
            <a:off x="1165123" y="899652"/>
            <a:ext cx="10637671" cy="541173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SA" sz="2400" b="1" dirty="0">
                <a:solidFill>
                  <a:schemeClr val="lt1"/>
                </a:solidFill>
                <a:latin typeface="Calibri"/>
                <a:ea typeface="Calibri"/>
                <a:cs typeface="+mj-cs"/>
                <a:sym typeface="Calibri"/>
              </a:rPr>
              <a:t>المصادر والمراجع :-</a:t>
            </a:r>
            <a:endParaRPr dirty="0">
              <a:cs typeface="+mj-cs"/>
            </a:endParaRPr>
          </a:p>
          <a:p>
            <a:pPr marL="0" marR="0" lvl="0" indent="0" algn="justLow" rtl="1">
              <a:lnSpc>
                <a:spcPct val="115000"/>
              </a:lnSpc>
              <a:spcBef>
                <a:spcPts val="1000"/>
              </a:spcBef>
              <a:spcAft>
                <a:spcPts val="0"/>
              </a:spcAft>
              <a:buNone/>
            </a:pPr>
            <a:r>
              <a:rPr lang="ar-SA" sz="2400" dirty="0">
                <a:solidFill>
                  <a:schemeClr val="lt1"/>
                </a:solidFill>
                <a:latin typeface="Calibri"/>
                <a:ea typeface="Calibri"/>
                <a:cs typeface="+mj-cs"/>
                <a:sym typeface="Calibri"/>
              </a:rPr>
              <a:t>- كمال الحاج، نظريات الإعلام والاتصال، </a:t>
            </a:r>
            <a:r>
              <a:rPr lang="ar-SA" sz="2400" b="1" dirty="0">
                <a:solidFill>
                  <a:schemeClr val="lt1"/>
                </a:solidFill>
                <a:latin typeface="Calibri"/>
                <a:ea typeface="Calibri"/>
                <a:cs typeface="+mj-cs"/>
                <a:sym typeface="Calibri"/>
              </a:rPr>
              <a:t>الجامعة الافتراضية السورية</a:t>
            </a:r>
            <a:r>
              <a:rPr lang="ar-SA" sz="2400" dirty="0">
                <a:solidFill>
                  <a:schemeClr val="lt1"/>
                </a:solidFill>
                <a:latin typeface="Calibri"/>
                <a:ea typeface="Calibri"/>
                <a:cs typeface="+mj-cs"/>
                <a:sym typeface="Calibri"/>
              </a:rPr>
              <a:t>، 2020.</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SA" sz="2400" dirty="0">
                <a:solidFill>
                  <a:schemeClr val="lt1"/>
                </a:solidFill>
                <a:latin typeface="Calibri"/>
                <a:ea typeface="Calibri"/>
                <a:cs typeface="+mj-cs"/>
                <a:sym typeface="Calibri"/>
              </a:rPr>
              <a:t>- رضا عكاشه، تأثيرات الإعلام " نظريات ونماذج الاتصال في مجال المنصات الرقمية"، ط4، يناير 2020.</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SA" sz="2400" dirty="0">
                <a:solidFill>
                  <a:schemeClr val="lt1"/>
                </a:solidFill>
                <a:latin typeface="Calibri"/>
                <a:ea typeface="Calibri"/>
                <a:cs typeface="+mj-cs"/>
                <a:sym typeface="Calibri"/>
              </a:rPr>
              <a:t>- هشام رشدي خير الله، محاضرات في نظريات الإعلام، </a:t>
            </a:r>
            <a:r>
              <a:rPr lang="ar-SA" sz="2400" b="1" dirty="0">
                <a:solidFill>
                  <a:schemeClr val="lt1"/>
                </a:solidFill>
                <a:latin typeface="Calibri"/>
                <a:ea typeface="Calibri"/>
                <a:cs typeface="+mj-cs"/>
                <a:sym typeface="Calibri"/>
              </a:rPr>
              <a:t>جامعة المنوفية، كلية التربية النوعية</a:t>
            </a:r>
            <a:r>
              <a:rPr lang="ar-SA" sz="2400" dirty="0">
                <a:solidFill>
                  <a:schemeClr val="lt1"/>
                </a:solidFill>
                <a:latin typeface="Calibri"/>
                <a:ea typeface="Calibri"/>
                <a:cs typeface="+mj-cs"/>
                <a:sym typeface="Calibri"/>
              </a:rPr>
              <a:t>، قسم العلوم الاجتماعية والإعلام، 2020.</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SA" sz="2400" dirty="0">
                <a:solidFill>
                  <a:schemeClr val="lt1"/>
                </a:solidFill>
                <a:latin typeface="Calibri"/>
                <a:ea typeface="Calibri"/>
                <a:cs typeface="+mj-cs"/>
                <a:sym typeface="Calibri"/>
              </a:rPr>
              <a:t>- مارك بالنافز، ستيفاني هيميلرمك، بريان شوسميث، (ترجمة: عاطف حطيبه)، نظريات ومناهج الإعلام، القاهرة، </a:t>
            </a:r>
            <a:r>
              <a:rPr lang="ar-SA" sz="2400" b="1" dirty="0">
                <a:solidFill>
                  <a:schemeClr val="lt1"/>
                </a:solidFill>
                <a:latin typeface="Calibri"/>
                <a:ea typeface="Calibri"/>
                <a:cs typeface="+mj-cs"/>
                <a:sym typeface="Calibri"/>
              </a:rPr>
              <a:t>دار النشر للجامعات،</a:t>
            </a:r>
            <a:r>
              <a:rPr lang="ar-SA" sz="2400" dirty="0">
                <a:solidFill>
                  <a:schemeClr val="lt1"/>
                </a:solidFill>
                <a:latin typeface="Calibri"/>
                <a:ea typeface="Calibri"/>
                <a:cs typeface="+mj-cs"/>
                <a:sym typeface="Calibri"/>
              </a:rPr>
              <a:t> 2017.</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SA" sz="2400" dirty="0">
                <a:solidFill>
                  <a:schemeClr val="lt1"/>
                </a:solidFill>
                <a:latin typeface="Calibri"/>
                <a:ea typeface="Calibri"/>
                <a:cs typeface="+mj-cs"/>
                <a:sym typeface="Calibri"/>
              </a:rPr>
              <a:t>- محمد على أبو العلا، نظريات الاتصال المعاصرة في ضوء تكنولوجيا الاتصال والعولمة، </a:t>
            </a:r>
            <a:r>
              <a:rPr lang="ar-SA" sz="2400" b="1" dirty="0">
                <a:solidFill>
                  <a:schemeClr val="lt1"/>
                </a:solidFill>
                <a:latin typeface="Calibri"/>
                <a:ea typeface="Calibri"/>
                <a:cs typeface="+mj-cs"/>
                <a:sym typeface="Calibri"/>
              </a:rPr>
              <a:t>دار العلم والإيمان للنشر والتوزيع،</a:t>
            </a:r>
            <a:r>
              <a:rPr lang="ar-SA" sz="2400" dirty="0">
                <a:solidFill>
                  <a:schemeClr val="lt1"/>
                </a:solidFill>
                <a:latin typeface="Calibri"/>
                <a:ea typeface="Calibri"/>
                <a:cs typeface="+mj-cs"/>
                <a:sym typeface="Calibri"/>
              </a:rPr>
              <a:t> 2013.</a:t>
            </a:r>
            <a:endParaRPr sz="2400" dirty="0">
              <a:solidFill>
                <a:schemeClr val="lt1"/>
              </a:solidFill>
              <a:latin typeface="Calibri"/>
              <a:ea typeface="Calibri"/>
              <a:cs typeface="+mj-cs"/>
              <a:sym typeface="Calibri"/>
            </a:endParaRPr>
          </a:p>
          <a:p>
            <a:pPr marL="0" marR="0" lvl="0" indent="0" algn="justLow" rtl="1">
              <a:lnSpc>
                <a:spcPct val="115000"/>
              </a:lnSpc>
              <a:spcBef>
                <a:spcPts val="1000"/>
              </a:spcBef>
              <a:spcAft>
                <a:spcPts val="0"/>
              </a:spcAft>
              <a:buNone/>
            </a:pPr>
            <a:r>
              <a:rPr lang="ar-SA" sz="2400" dirty="0">
                <a:solidFill>
                  <a:schemeClr val="lt1"/>
                </a:solidFill>
                <a:latin typeface="Calibri"/>
                <a:ea typeface="Calibri"/>
                <a:cs typeface="+mj-cs"/>
                <a:sym typeface="Calibri"/>
              </a:rPr>
              <a:t>- محمد عبد الحميد، نظريات الإعلام واتجاهات التأثير، </a:t>
            </a:r>
            <a:r>
              <a:rPr lang="ar-SA" sz="2400" b="1" dirty="0">
                <a:solidFill>
                  <a:schemeClr val="lt1"/>
                </a:solidFill>
                <a:latin typeface="Calibri"/>
                <a:ea typeface="Calibri"/>
                <a:cs typeface="+mj-cs"/>
                <a:sym typeface="Calibri"/>
              </a:rPr>
              <a:t>عالم الكتب</a:t>
            </a:r>
            <a:r>
              <a:rPr lang="ar-SA" sz="2400" dirty="0">
                <a:solidFill>
                  <a:schemeClr val="lt1"/>
                </a:solidFill>
                <a:latin typeface="Calibri"/>
                <a:ea typeface="Calibri"/>
                <a:cs typeface="+mj-cs"/>
                <a:sym typeface="Calibri"/>
              </a:rPr>
              <a:t>، ط3، 2004.</a:t>
            </a:r>
            <a:endParaRPr sz="2400" dirty="0">
              <a:solidFill>
                <a:schemeClr val="lt1"/>
              </a:solidFill>
              <a:latin typeface="Calibri"/>
              <a:ea typeface="Calibri"/>
              <a:cs typeface="+mj-cs"/>
              <a:sym typeface="Calibri"/>
            </a:endParaRPr>
          </a:p>
          <a:p>
            <a:pPr marL="0" marR="0" lvl="0" indent="0" algn="ctr" rtl="1">
              <a:lnSpc>
                <a:spcPct val="115000"/>
              </a:lnSpc>
              <a:spcBef>
                <a:spcPts val="0"/>
              </a:spcBef>
              <a:spcAft>
                <a:spcPts val="0"/>
              </a:spcAft>
              <a:buNone/>
            </a:pPr>
            <a:endParaRPr sz="2800" b="1" dirty="0">
              <a:solidFill>
                <a:schemeClr val="lt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pic>
        <p:nvPicPr>
          <p:cNvPr id="612" name="Google Shape;612;p40"/>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13" name="Google Shape;613;p40"/>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4" name="Google Shape;614;p40"/>
          <p:cNvSpPr txBox="1"/>
          <p:nvPr/>
        </p:nvSpPr>
        <p:spPr>
          <a:xfrm>
            <a:off x="742845" y="4961099"/>
            <a:ext cx="4524565"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000" b="1" dirty="0">
                <a:solidFill>
                  <a:schemeClr val="lt1"/>
                </a:solidFill>
                <a:latin typeface="Adobe Caslon Pro Bold" panose="0205070206050A020403" pitchFamily="18" charset="0"/>
                <a:sym typeface="Arial"/>
              </a:rPr>
              <a:t>Thank You</a:t>
            </a:r>
            <a:endParaRPr sz="4000" b="1" dirty="0">
              <a:solidFill>
                <a:schemeClr val="lt1"/>
              </a:solidFill>
              <a:latin typeface="Adobe Caslon Pro Bold" panose="0205070206050A020403" pitchFamily="18" charset="0"/>
              <a:sym typeface="Arial"/>
            </a:endParaRPr>
          </a:p>
        </p:txBody>
      </p:sp>
      <p:pic>
        <p:nvPicPr>
          <p:cNvPr id="615" name="Google Shape;615;p40"/>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16" name="Google Shape;616;p40"/>
          <p:cNvSpPr/>
          <p:nvPr/>
        </p:nvSpPr>
        <p:spPr>
          <a:xfrm rot="5400000" flipH="1">
            <a:off x="-706315" y="1745916"/>
            <a:ext cx="2898320" cy="1168160"/>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17" name="Google Shape;617;p40"/>
          <p:cNvPicPr preferRelativeResize="0"/>
          <p:nvPr/>
        </p:nvPicPr>
        <p:blipFill rotWithShape="1">
          <a:blip r:embed="rId5">
            <a:alphaModFix/>
          </a:blip>
          <a:srcRect/>
          <a:stretch/>
        </p:blipFill>
        <p:spPr>
          <a:xfrm>
            <a:off x="9391074" y="-23031"/>
            <a:ext cx="2649477" cy="813376"/>
          </a:xfrm>
          <a:prstGeom prst="rect">
            <a:avLst/>
          </a:prstGeom>
          <a:noFill/>
          <a:ln>
            <a:noFill/>
          </a:ln>
        </p:spPr>
      </p:pic>
      <p:pic>
        <p:nvPicPr>
          <p:cNvPr id="618" name="Google Shape;618;p40"/>
          <p:cNvPicPr preferRelativeResize="0"/>
          <p:nvPr/>
        </p:nvPicPr>
        <p:blipFill rotWithShape="1">
          <a:blip r:embed="rId6">
            <a:alphaModFix/>
          </a:blip>
          <a:srcRect/>
          <a:stretch/>
        </p:blipFill>
        <p:spPr>
          <a:xfrm>
            <a:off x="151449" y="178025"/>
            <a:ext cx="2758843" cy="612320"/>
          </a:xfrm>
          <a:prstGeom prst="rect">
            <a:avLst/>
          </a:prstGeom>
          <a:noFill/>
          <a:ln>
            <a:noFill/>
          </a:ln>
        </p:spPr>
      </p:pic>
      <p:sp>
        <p:nvSpPr>
          <p:cNvPr id="619" name="Google Shape;619;p40"/>
          <p:cNvSpPr/>
          <p:nvPr/>
        </p:nvSpPr>
        <p:spPr>
          <a:xfrm>
            <a:off x="126490" y="5571846"/>
            <a:ext cx="8155858" cy="1140134"/>
          </a:xfrm>
          <a:prstGeom prst="roundRect">
            <a:avLst>
              <a:gd name="adj" fmla="val 16667"/>
            </a:avLst>
          </a:prstGeom>
          <a:solidFill>
            <a:srgbClr val="2E75B6">
              <a:alpha val="72156"/>
            </a:srgbClr>
          </a:solid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SA" sz="2400" b="1">
                <a:solidFill>
                  <a:schemeClr val="lt1"/>
                </a:solidFill>
                <a:latin typeface="Calibri"/>
                <a:ea typeface="Calibri"/>
                <a:cs typeface="Calibri"/>
                <a:sym typeface="Calibri"/>
              </a:rPr>
              <a:t>لمزيد من الاستفسارات، يمكنكم التواصل معي عبر البريد الإلكتروني التالي</a:t>
            </a:r>
            <a:r>
              <a:rPr lang="ar-SA" sz="2400">
                <a:solidFill>
                  <a:schemeClr val="lt1"/>
                </a:solidFill>
                <a:latin typeface="Calibri"/>
                <a:ea typeface="Calibri"/>
                <a:cs typeface="Calibri"/>
                <a:sym typeface="Calibri"/>
              </a:rPr>
              <a:t>:</a:t>
            </a:r>
            <a:endParaRPr sz="2400">
              <a:solidFill>
                <a:schemeClr val="lt1"/>
              </a:solidFill>
              <a:latin typeface="Calibri"/>
              <a:ea typeface="Calibri"/>
              <a:cs typeface="Calibri"/>
              <a:sym typeface="Calibri"/>
            </a:endParaRPr>
          </a:p>
          <a:p>
            <a:pPr marL="0" marR="0" lvl="0" indent="0" algn="ctr" rtl="1">
              <a:lnSpc>
                <a:spcPct val="115000"/>
              </a:lnSpc>
              <a:spcBef>
                <a:spcPts val="0"/>
              </a:spcBef>
              <a:spcAft>
                <a:spcPts val="0"/>
              </a:spcAft>
              <a:buNone/>
            </a:pPr>
            <a:r>
              <a:rPr lang="ar-SA" sz="2400" b="1">
                <a:solidFill>
                  <a:schemeClr val="lt1"/>
                </a:solidFill>
                <a:latin typeface="Times New Roman"/>
                <a:ea typeface="Times New Roman"/>
                <a:cs typeface="Times New Roman"/>
                <a:sym typeface="Times New Roman"/>
              </a:rPr>
              <a:t>Shereen.farouk@esu.ac.ae</a:t>
            </a:r>
            <a:endParaRPr sz="2400" b="1">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4876</Words>
  <Application>Microsoft Office PowerPoint</Application>
  <PresentationFormat>Widescreen</PresentationFormat>
  <Paragraphs>226</Paragraphs>
  <Slides>40</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Times New Roman</vt:lpstr>
      <vt:lpstr>Tajawal Medium</vt:lpstr>
      <vt:lpstr>Noto Sans Symbols</vt:lpstr>
      <vt:lpstr>Wingdings</vt:lpstr>
      <vt:lpstr>Tajawal ExtraBold</vt:lpstr>
      <vt:lpstr>Calibri</vt:lpstr>
      <vt:lpstr>Adobe Caslon Pro Bold</vt:lpstr>
      <vt:lpstr>Arial</vt:lpstr>
      <vt:lpstr>Simplified Arabic</vt:lpstr>
      <vt:lpstr>Overlock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8</cp:revision>
  <dcterms:created xsi:type="dcterms:W3CDTF">2023-04-29T09:08:23Z</dcterms:created>
  <dcterms:modified xsi:type="dcterms:W3CDTF">2023-08-25T09:46:28Z</dcterms:modified>
</cp:coreProperties>
</file>