
<file path=[Content_Types].xml><?xml version="1.0" encoding="utf-8"?>
<Types xmlns="http://schemas.openxmlformats.org/package/2006/content-types">
  <Default Extension="bin" ContentType="image/unknown"/>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02" r:id="rId2"/>
    <p:sldId id="386" r:id="rId3"/>
    <p:sldId id="548" r:id="rId4"/>
    <p:sldId id="549" r:id="rId5"/>
    <p:sldId id="448" r:id="rId6"/>
    <p:sldId id="479" r:id="rId7"/>
    <p:sldId id="542" r:id="rId8"/>
    <p:sldId id="543" r:id="rId9"/>
    <p:sldId id="544" r:id="rId10"/>
    <p:sldId id="509" r:id="rId11"/>
    <p:sldId id="539" r:id="rId12"/>
    <p:sldId id="502" r:id="rId13"/>
    <p:sldId id="505" r:id="rId14"/>
    <p:sldId id="506" r:id="rId15"/>
    <p:sldId id="507" r:id="rId16"/>
    <p:sldId id="508" r:id="rId17"/>
    <p:sldId id="557" r:id="rId18"/>
    <p:sldId id="556" r:id="rId19"/>
    <p:sldId id="510" r:id="rId20"/>
    <p:sldId id="501" r:id="rId21"/>
    <p:sldId id="497" r:id="rId22"/>
    <p:sldId id="499" r:id="rId23"/>
    <p:sldId id="498" r:id="rId24"/>
    <p:sldId id="500" r:id="rId25"/>
    <p:sldId id="451" r:id="rId26"/>
    <p:sldId id="492" r:id="rId27"/>
    <p:sldId id="515" r:id="rId28"/>
    <p:sldId id="516" r:id="rId29"/>
    <p:sldId id="517" r:id="rId30"/>
    <p:sldId id="518" r:id="rId31"/>
    <p:sldId id="519" r:id="rId32"/>
    <p:sldId id="520" r:id="rId33"/>
    <p:sldId id="521" r:id="rId34"/>
    <p:sldId id="522" r:id="rId35"/>
    <p:sldId id="523" r:id="rId36"/>
    <p:sldId id="524" r:id="rId37"/>
    <p:sldId id="525" r:id="rId38"/>
    <p:sldId id="527" r:id="rId39"/>
    <p:sldId id="528" r:id="rId40"/>
    <p:sldId id="529" r:id="rId41"/>
    <p:sldId id="530" r:id="rId42"/>
    <p:sldId id="531" r:id="rId43"/>
    <p:sldId id="532" r:id="rId44"/>
    <p:sldId id="533" r:id="rId45"/>
    <p:sldId id="535" r:id="rId46"/>
    <p:sldId id="536" r:id="rId47"/>
    <p:sldId id="537" r:id="rId48"/>
    <p:sldId id="409" r:id="rId49"/>
    <p:sldId id="408" r:id="rId50"/>
    <p:sldId id="412"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2D3956"/>
    <a:srgbClr val="D7D9DF"/>
    <a:srgbClr val="C7A5B1"/>
    <a:srgbClr val="DDC9D0"/>
    <a:srgbClr val="8E5A6D"/>
    <a:srgbClr val="2E3957"/>
    <a:srgbClr val="D8D9D8"/>
    <a:srgbClr val="669BBC"/>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5" d="100"/>
          <a:sy n="55" d="100"/>
        </p:scale>
        <p:origin x="16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6.bin"/></Relationships>
</file>

<file path=ppt/slides/_rels/slide18.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3.png"/><Relationship Id="rId7" Type="http://schemas.openxmlformats.org/officeDocument/2006/relationships/image" Target="../media/image5.png"/><Relationship Id="rId2" Type="http://schemas.openxmlformats.org/officeDocument/2006/relationships/image" Target="../media/image22.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010346"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Creating the Right Tone of Communication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Creating the right tone of communication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socially acceptable behavior</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Acceptable use policies (AUPs) </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Factors to Consider Before Posting</a:t>
            </a:r>
          </a:p>
          <a:p>
            <a:pPr marL="120015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Creating Social Media Messages</a:t>
            </a:r>
            <a:endParaRPr lang="en-US" sz="24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a plan</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Communications plan</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Activate your social media plan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349E015E-B0C3-AA6B-F741-ECC35A6F84B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8DC2355-D2FC-0159-538A-62DEBA48A218}"/>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F9A4C5C-8184-2D26-A8BB-22B34B783F96}"/>
              </a:ext>
            </a:extLst>
          </p:cNvPr>
          <p:cNvSpPr txBox="1"/>
          <p:nvPr/>
        </p:nvSpPr>
        <p:spPr>
          <a:xfrm>
            <a:off x="7889358" y="2956998"/>
            <a:ext cx="2331188" cy="369332"/>
          </a:xfrm>
          <a:prstGeom prst="rect">
            <a:avLst/>
          </a:prstGeom>
          <a:noFill/>
        </p:spPr>
        <p:txBody>
          <a:bodyPr wrap="square">
            <a:spAutoFit/>
          </a:bodyPr>
          <a:lstStyle/>
          <a:p>
            <a:pPr algn="r" rtl="1"/>
            <a:r>
              <a:rPr lang="en-US" b="1" dirty="0" err="1"/>
              <a:t>سياسات</a:t>
            </a:r>
            <a:r>
              <a:rPr lang="en-US" b="1" dirty="0"/>
              <a:t> </a:t>
            </a:r>
            <a:r>
              <a:rPr lang="en-US" b="1" dirty="0" err="1"/>
              <a:t>الاستخدام</a:t>
            </a:r>
            <a:r>
              <a:rPr lang="en-US" b="1" dirty="0"/>
              <a:t> </a:t>
            </a:r>
            <a:r>
              <a:rPr lang="en-US" b="1" dirty="0" err="1"/>
              <a:t>المقبولة</a:t>
            </a:r>
            <a:endParaRPr lang="en-US" b="1" dirty="0"/>
          </a:p>
        </p:txBody>
      </p:sp>
    </p:spTree>
    <p:extLst>
      <p:ext uri="{BB962C8B-B14F-4D97-AF65-F5344CB8AC3E}">
        <p14:creationId xmlns:p14="http://schemas.microsoft.com/office/powerpoint/2010/main" val="3805120815"/>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Rounded Corners 1">
            <a:extLst>
              <a:ext uri="{FF2B5EF4-FFF2-40B4-BE49-F238E27FC236}">
                <a16:creationId xmlns:a16="http://schemas.microsoft.com/office/drawing/2014/main" id="{A40E13E0-2865-A74D-4AD6-0796322745B5}"/>
              </a:ext>
            </a:extLst>
          </p:cNvPr>
          <p:cNvSpPr/>
          <p:nvPr/>
        </p:nvSpPr>
        <p:spPr>
          <a:xfrm>
            <a:off x="3584087" y="1073185"/>
            <a:ext cx="4690753" cy="1457807"/>
          </a:xfrm>
          <a:prstGeom prst="roundRect">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solidFill>
                  <a:srgbClr val="0A1F61"/>
                </a:solidFill>
                <a:latin typeface="Tajawal ExtraBold" panose="00000800000000000000" pitchFamily="2" charset="-78"/>
                <a:cs typeface="Tajawal ExtraBold" panose="00000800000000000000" pitchFamily="2" charset="-78"/>
              </a:rPr>
              <a:t>KFC Crisis</a:t>
            </a:r>
          </a:p>
          <a:p>
            <a:pPr algn="ctr"/>
            <a:r>
              <a:rPr lang="en-US" sz="4800" dirty="0">
                <a:ln w="0"/>
                <a:solidFill>
                  <a:srgbClr val="0A1F61"/>
                </a:solidFill>
                <a:effectLst>
                  <a:outerShdw blurRad="38100" dist="19050" dir="2700000" algn="tl" rotWithShape="0">
                    <a:schemeClr val="dk1">
                      <a:alpha val="40000"/>
                    </a:schemeClr>
                  </a:outerShdw>
                </a:effectLst>
              </a:rPr>
              <a:t>Case Study</a:t>
            </a:r>
          </a:p>
        </p:txBody>
      </p:sp>
      <p:pic>
        <p:nvPicPr>
          <p:cNvPr id="3" name="Picture 2" descr="Logo&#10;&#10;Description automatically generated">
            <a:extLst>
              <a:ext uri="{FF2B5EF4-FFF2-40B4-BE49-F238E27FC236}">
                <a16:creationId xmlns:a16="http://schemas.microsoft.com/office/drawing/2014/main" id="{FACBCF79-10A2-13DA-5DB0-B13DD509130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91892" y="3063914"/>
            <a:ext cx="3807284" cy="2508894"/>
          </a:xfrm>
          <a:prstGeom prst="rect">
            <a:avLst/>
          </a:prstGeom>
        </p:spPr>
      </p:pic>
    </p:spTree>
    <p:extLst>
      <p:ext uri="{BB962C8B-B14F-4D97-AF65-F5344CB8AC3E}">
        <p14:creationId xmlns:p14="http://schemas.microsoft.com/office/powerpoint/2010/main" val="2577040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11" name="TextBox 10">
            <a:extLst>
              <a:ext uri="{FF2B5EF4-FFF2-40B4-BE49-F238E27FC236}">
                <a16:creationId xmlns:a16="http://schemas.microsoft.com/office/drawing/2014/main" id="{022F9932-C5D8-572C-A628-7484B7513F3F}"/>
              </a:ext>
            </a:extLst>
          </p:cNvPr>
          <p:cNvSpPr txBox="1"/>
          <p:nvPr/>
        </p:nvSpPr>
        <p:spPr>
          <a:xfrm>
            <a:off x="7123538" y="5140064"/>
            <a:ext cx="4344450" cy="646331"/>
          </a:xfrm>
          <a:prstGeom prst="rect">
            <a:avLst/>
          </a:prstGeom>
          <a:noFill/>
        </p:spPr>
        <p:txBody>
          <a:bodyPr wrap="square">
            <a:spAutoFit/>
          </a:bodyPr>
          <a:lstStyle/>
          <a:p>
            <a:r>
              <a:rPr lang="en-US" dirty="0"/>
              <a:t>https://changemanagementinsight.com/kfc-crisis-management-case-study/</a:t>
            </a:r>
          </a:p>
        </p:txBody>
      </p:sp>
      <p:pic>
        <p:nvPicPr>
          <p:cNvPr id="13" name="Picture 12" descr="A red building with a sign on the side&#10;&#10;Description automatically generated">
            <a:extLst>
              <a:ext uri="{FF2B5EF4-FFF2-40B4-BE49-F238E27FC236}">
                <a16:creationId xmlns:a16="http://schemas.microsoft.com/office/drawing/2014/main" id="{14D95EBB-FC7A-FE74-6439-23C6A599A08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805248" y="1515198"/>
            <a:ext cx="4458171" cy="4458171"/>
          </a:xfrm>
          <a:prstGeom prst="rect">
            <a:avLst/>
          </a:prstGeom>
        </p:spPr>
      </p:pic>
    </p:spTree>
    <p:extLst>
      <p:ext uri="{BB962C8B-B14F-4D97-AF65-F5344CB8AC3E}">
        <p14:creationId xmlns:p14="http://schemas.microsoft.com/office/powerpoint/2010/main" val="1654301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socially </a:t>
            </a:r>
          </a:p>
          <a:p>
            <a:pPr algn="ctr"/>
            <a:r>
              <a:rPr lang="en-US" sz="4000" b="1" dirty="0">
                <a:solidFill>
                  <a:srgbClr val="2E3957"/>
                </a:solidFill>
                <a:latin typeface="Tajawal ExtraBold" panose="00000800000000000000" pitchFamily="2" charset="-78"/>
                <a:cs typeface="Tajawal ExtraBold" panose="00000800000000000000" pitchFamily="2" charset="-78"/>
              </a:rPr>
              <a:t>acceptable behavior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00" b="500"/>
          <a:stretch/>
        </p:blipFill>
        <p:spPr>
          <a:xfrm>
            <a:off x="3384855" y="2612914"/>
            <a:ext cx="5223059" cy="2904310"/>
          </a:xfrm>
          <a:prstGeom prst="rect">
            <a:avLst/>
          </a:prstGeom>
        </p:spPr>
      </p:pic>
    </p:spTree>
    <p:extLst>
      <p:ext uri="{BB962C8B-B14F-4D97-AF65-F5344CB8AC3E}">
        <p14:creationId xmlns:p14="http://schemas.microsoft.com/office/powerpoint/2010/main" val="3269555534"/>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93954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Developing an AUP to cover social media</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Start by expanding your company's existing acceptable use policies governing </a:t>
            </a:r>
            <a:r>
              <a:rPr lang="en-US" sz="2000" b="1" dirty="0">
                <a:solidFill>
                  <a:srgbClr val="C00000"/>
                </a:solidFill>
                <a:latin typeface="Tajawal ExtraBold" panose="00000800000000000000" pitchFamily="2" charset="-78"/>
                <a:cs typeface="Tajawal ExtraBold" panose="00000800000000000000" pitchFamily="2" charset="-78"/>
              </a:rPr>
              <a:t>email and web communications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Clearly specify what is </a:t>
            </a:r>
            <a:r>
              <a:rPr lang="en-US" sz="2000" b="1" dirty="0">
                <a:solidFill>
                  <a:srgbClr val="C00000"/>
                </a:solidFill>
                <a:latin typeface="Tajawal ExtraBold" panose="00000800000000000000" pitchFamily="2" charset="-78"/>
                <a:cs typeface="Tajawal ExtraBold" panose="00000800000000000000" pitchFamily="2" charset="-78"/>
              </a:rPr>
              <a:t>acceptable</a:t>
            </a:r>
            <a:r>
              <a:rPr lang="en-US" sz="2000" b="1" dirty="0">
                <a:solidFill>
                  <a:srgbClr val="2D3956"/>
                </a:solidFill>
                <a:latin typeface="Tajawal ExtraBold" panose="00000800000000000000" pitchFamily="2" charset="-78"/>
                <a:cs typeface="Tajawal ExtraBold" panose="00000800000000000000" pitchFamily="2" charset="-78"/>
              </a:rPr>
              <a:t> and what is </a:t>
            </a:r>
            <a:r>
              <a:rPr lang="en-US" sz="2000" b="1" dirty="0">
                <a:solidFill>
                  <a:srgbClr val="C00000"/>
                </a:solidFill>
                <a:latin typeface="Tajawal ExtraBold" panose="00000800000000000000" pitchFamily="2" charset="-78"/>
                <a:cs typeface="Tajawal ExtraBold" panose="00000800000000000000" pitchFamily="2" charset="-78"/>
              </a:rPr>
              <a:t>inappropriate</a:t>
            </a:r>
            <a:r>
              <a:rPr lang="en-US" sz="2000" b="1" dirty="0">
                <a:solidFill>
                  <a:srgbClr val="2D3956"/>
                </a:solidFill>
                <a:latin typeface="Tajawal ExtraBold" panose="00000800000000000000" pitchFamily="2" charset="-78"/>
                <a:cs typeface="Tajawal ExtraBold" panose="00000800000000000000" pitchFamily="2" charset="-78"/>
              </a:rPr>
              <a:t> to post to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State what can be posted </a:t>
            </a:r>
            <a:r>
              <a:rPr lang="en-US" sz="2000" b="1" dirty="0">
                <a:solidFill>
                  <a:srgbClr val="C00000"/>
                </a:solidFill>
                <a:latin typeface="Tajawal ExtraBold" panose="00000800000000000000" pitchFamily="2" charset="-78"/>
                <a:cs typeface="Tajawal ExtraBold" panose="00000800000000000000" pitchFamily="2" charset="-78"/>
              </a:rPr>
              <a:t>during business hours </a:t>
            </a:r>
            <a:r>
              <a:rPr lang="en-US" sz="2000" b="1" dirty="0">
                <a:solidFill>
                  <a:srgbClr val="2D3956"/>
                </a:solidFill>
                <a:latin typeface="Tajawal ExtraBold" panose="00000800000000000000" pitchFamily="2" charset="-78"/>
                <a:cs typeface="Tajawal ExtraBold" panose="00000800000000000000" pitchFamily="2" charset="-78"/>
              </a:rPr>
              <a:t>and </a:t>
            </a:r>
            <a:r>
              <a:rPr lang="en-US" sz="2000" b="1" dirty="0">
                <a:solidFill>
                  <a:srgbClr val="C00000"/>
                </a:solidFill>
                <a:latin typeface="Tajawal ExtraBold" panose="00000800000000000000" pitchFamily="2" charset="-78"/>
                <a:cs typeface="Tajawal ExtraBold" panose="00000800000000000000" pitchFamily="2" charset="-78"/>
              </a:rPr>
              <a:t>outside of business hours </a:t>
            </a:r>
            <a:r>
              <a:rPr lang="en-US" sz="2000" b="1" dirty="0">
                <a:solidFill>
                  <a:srgbClr val="2D3956"/>
                </a:solidFill>
                <a:latin typeface="Tajawal ExtraBold" panose="00000800000000000000" pitchFamily="2" charset="-78"/>
                <a:cs typeface="Tajawal ExtraBold" panose="00000800000000000000" pitchFamily="2" charset="-78"/>
              </a:rPr>
              <a:t>(if indeed there is any difference). Where there is no differentiation, clearly state this in the policy</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Let staff know that messages </a:t>
            </a:r>
            <a:r>
              <a:rPr lang="en-US" sz="2000" b="1" dirty="0">
                <a:solidFill>
                  <a:srgbClr val="2D3956"/>
                </a:solidFill>
                <a:latin typeface="Tajawal ExtraBold" panose="00000800000000000000" pitchFamily="2" charset="-78"/>
                <a:cs typeface="Tajawal ExtraBold" panose="00000800000000000000" pitchFamily="2" charset="-78"/>
              </a:rPr>
              <a:t>posted to social media sites will be </a:t>
            </a:r>
            <a:r>
              <a:rPr lang="en-US" sz="2000" b="1" dirty="0">
                <a:solidFill>
                  <a:srgbClr val="C00000"/>
                </a:solidFill>
                <a:latin typeface="Tajawal ExtraBold" panose="00000800000000000000" pitchFamily="2" charset="-78"/>
                <a:cs typeface="Tajawal ExtraBold" panose="00000800000000000000" pitchFamily="2" charset="-78"/>
              </a:rPr>
              <a:t>monitored</a:t>
            </a:r>
            <a:r>
              <a:rPr lang="en-US" sz="2000" b="1" dirty="0">
                <a:solidFill>
                  <a:srgbClr val="2D3956"/>
                </a:solidFill>
                <a:latin typeface="Tajawal ExtraBold" panose="00000800000000000000" pitchFamily="2" charset="-78"/>
                <a:cs typeface="Tajawal ExtraBold" panose="00000800000000000000" pitchFamily="2" charset="-78"/>
              </a:rPr>
              <a:t>. This is vital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D24C8FBA-01B3-F06E-8F70-92B8CBFA67A2}"/>
              </a:ext>
            </a:extLst>
          </p:cNvPr>
          <p:cNvSpPr txBox="1"/>
          <p:nvPr/>
        </p:nvSpPr>
        <p:spPr>
          <a:xfrm>
            <a:off x="3157338" y="1853766"/>
            <a:ext cx="2331188" cy="369332"/>
          </a:xfrm>
          <a:prstGeom prst="rect">
            <a:avLst/>
          </a:prstGeom>
          <a:noFill/>
        </p:spPr>
        <p:txBody>
          <a:bodyPr wrap="square">
            <a:spAutoFit/>
          </a:bodyPr>
          <a:lstStyle/>
          <a:p>
            <a:pPr algn="r" rtl="1"/>
            <a:r>
              <a:rPr lang="en-US" b="1" dirty="0" err="1"/>
              <a:t>سياسات</a:t>
            </a:r>
            <a:r>
              <a:rPr lang="en-US" b="1" dirty="0"/>
              <a:t> </a:t>
            </a:r>
            <a:r>
              <a:rPr lang="en-US" b="1" dirty="0" err="1"/>
              <a:t>الاستخدام</a:t>
            </a:r>
            <a:r>
              <a:rPr lang="en-US" b="1" dirty="0"/>
              <a:t> </a:t>
            </a:r>
            <a:r>
              <a:rPr lang="en-US" b="1" dirty="0" err="1"/>
              <a:t>المقبولة</a:t>
            </a:r>
            <a:endParaRPr lang="en-US" b="1" dirty="0"/>
          </a:p>
        </p:txBody>
      </p:sp>
    </p:spTree>
    <p:extLst>
      <p:ext uri="{BB962C8B-B14F-4D97-AF65-F5344CB8AC3E}">
        <p14:creationId xmlns:p14="http://schemas.microsoft.com/office/powerpoint/2010/main" val="2269222068"/>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21653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Developing an AUP to cover social media</a:t>
            </a:r>
          </a:p>
          <a:p>
            <a:pPr marL="285750" indent="-285750" algn="just">
              <a:buFont typeface="Arial" panose="020B0604020202020204" pitchFamily="34" charset="0"/>
              <a:buChar char="•"/>
            </a:pPr>
            <a:r>
              <a:rPr lang="en-US" sz="2000" b="1" dirty="0">
                <a:solidFill>
                  <a:srgbClr val="C00000"/>
                </a:solidFill>
                <a:latin typeface="Tajawal ExtraBold" panose="00000800000000000000" pitchFamily="2" charset="-78"/>
                <a:cs typeface="Tajawal ExtraBold" panose="00000800000000000000" pitchFamily="2" charset="-78"/>
              </a:rPr>
              <a:t>Review all privacy settings </a:t>
            </a:r>
            <a:r>
              <a:rPr lang="en-US" sz="2000" b="1" dirty="0">
                <a:solidFill>
                  <a:srgbClr val="2D3956"/>
                </a:solidFill>
                <a:latin typeface="Tajawal ExtraBold" panose="00000800000000000000" pitchFamily="2" charset="-78"/>
                <a:cs typeface="Tajawal ExtraBold" panose="00000800000000000000" pitchFamily="2" charset="-78"/>
              </a:rPr>
              <a:t>on social media sites that contain your </a:t>
            </a:r>
            <a:r>
              <a:rPr lang="en-US" sz="2000" b="1" dirty="0">
                <a:solidFill>
                  <a:srgbClr val="C00000"/>
                </a:solidFill>
                <a:latin typeface="Tajawal ExtraBold" panose="00000800000000000000" pitchFamily="2" charset="-78"/>
                <a:cs typeface="Tajawal ExtraBold" panose="00000800000000000000" pitchFamily="2" charset="-78"/>
              </a:rPr>
              <a:t>corporate profile</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00B0F0"/>
                </a:solidFill>
                <a:latin typeface="Tajawal ExtraBold" panose="00000800000000000000" pitchFamily="2" charset="-78"/>
                <a:cs typeface="Tajawal ExtraBold" panose="00000800000000000000" pitchFamily="2" charset="-78"/>
              </a:rPr>
              <a:t>Educate staff about privacy settings </a:t>
            </a:r>
            <a:r>
              <a:rPr lang="en-US" sz="2000" b="1" dirty="0">
                <a:solidFill>
                  <a:srgbClr val="2D3956"/>
                </a:solidFill>
                <a:latin typeface="Tajawal ExtraBold" panose="00000800000000000000" pitchFamily="2" charset="-78"/>
                <a:cs typeface="Tajawal ExtraBold" panose="00000800000000000000" pitchFamily="2" charset="-78"/>
              </a:rPr>
              <a:t>too. Opting for minimal settings can expose your network to malware directed at popular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Consider </a:t>
            </a:r>
            <a:r>
              <a:rPr lang="en-US" sz="2000" b="1" dirty="0">
                <a:solidFill>
                  <a:srgbClr val="C00000"/>
                </a:solidFill>
                <a:latin typeface="Tajawal ExtraBold" panose="00000800000000000000" pitchFamily="2" charset="-78"/>
                <a:cs typeface="Tajawal ExtraBold" panose="00000800000000000000" pitchFamily="2" charset="-78"/>
              </a:rPr>
              <a:t>developing multiple AUPs </a:t>
            </a:r>
            <a:r>
              <a:rPr lang="en-US" sz="2000" b="1" dirty="0">
                <a:solidFill>
                  <a:srgbClr val="2D3956"/>
                </a:solidFill>
                <a:latin typeface="Tajawal ExtraBold" panose="00000800000000000000" pitchFamily="2" charset="-78"/>
                <a:cs typeface="Tajawal ExtraBold" panose="00000800000000000000" pitchFamily="2" charset="-78"/>
              </a:rPr>
              <a:t>for </a:t>
            </a:r>
            <a:r>
              <a:rPr lang="en-US" sz="2000" b="1" dirty="0">
                <a:solidFill>
                  <a:srgbClr val="C00000"/>
                </a:solidFill>
                <a:latin typeface="Tajawal ExtraBold" panose="00000800000000000000" pitchFamily="2" charset="-78"/>
                <a:cs typeface="Tajawal ExtraBold" panose="00000800000000000000" pitchFamily="2" charset="-78"/>
              </a:rPr>
              <a:t>globally distributed staff</a:t>
            </a:r>
            <a:r>
              <a:rPr lang="en-US" sz="2000" b="1" dirty="0">
                <a:solidFill>
                  <a:srgbClr val="2D3956"/>
                </a:solidFill>
                <a:latin typeface="Tajawal ExtraBold" panose="00000800000000000000" pitchFamily="2" charset="-78"/>
                <a:cs typeface="Tajawal ExtraBold" panose="00000800000000000000" pitchFamily="2" charset="-78"/>
              </a:rPr>
              <a:t>, to cater for the </a:t>
            </a:r>
            <a:r>
              <a:rPr lang="en-US" sz="2000" b="1" dirty="0">
                <a:solidFill>
                  <a:srgbClr val="C00000"/>
                </a:solidFill>
                <a:latin typeface="Tajawal ExtraBold" panose="00000800000000000000" pitchFamily="2" charset="-78"/>
                <a:cs typeface="Tajawal ExtraBold" panose="00000800000000000000" pitchFamily="2" charset="-78"/>
              </a:rPr>
              <a:t>laws of different countries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Once you have taken these first steps, </a:t>
            </a:r>
            <a:r>
              <a:rPr lang="en-US" sz="2000" b="1" dirty="0">
                <a:solidFill>
                  <a:srgbClr val="C00000"/>
                </a:solidFill>
                <a:latin typeface="Tajawal ExtraBold" panose="00000800000000000000" pitchFamily="2" charset="-78"/>
                <a:cs typeface="Tajawal ExtraBold" panose="00000800000000000000" pitchFamily="2" charset="-78"/>
              </a:rPr>
              <a:t>technology then can be used to remind employees of their responsibilities to protect company reputation and information.</a:t>
            </a:r>
            <a:r>
              <a:rPr lang="en-US" sz="2000" b="1" dirty="0">
                <a:solidFill>
                  <a:srgbClr val="2D3956"/>
                </a:solidFill>
                <a:latin typeface="Tajawal ExtraBold" panose="00000800000000000000" pitchFamily="2" charset="-78"/>
                <a:cs typeface="Tajawal ExtraBold" panose="00000800000000000000" pitchFamily="2" charset="-78"/>
              </a:rPr>
              <a:t> Rulesets within your email and web content management can then be used to enforce the social media AUP</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8364032"/>
      </p:ext>
    </p:extLst>
  </p:cSld>
  <p:clrMapOvr>
    <a:masterClrMapping/>
  </p:clrMapOvr>
  <mc:AlternateContent xmlns:mc="http://schemas.openxmlformats.org/markup-compatibility/2006" xmlns:p14="http://schemas.microsoft.com/office/powerpoint/2010/main">
    <mc:Choice Requires="p14">
      <p:transition p14:dur="10" advTm="243000"/>
    </mc:Choice>
    <mc:Fallback xmlns="">
      <p:transition advTm="24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Basic content filters that can be used to enforce your social media policies include:</a:t>
            </a:r>
            <a:endParaRPr lang="en-US" sz="2000" b="1"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Preventing the posting of </a:t>
            </a:r>
            <a:r>
              <a:rPr lang="en-US" sz="2000" b="1" dirty="0">
                <a:solidFill>
                  <a:srgbClr val="C00000"/>
                </a:solidFill>
                <a:latin typeface="Tajawal ExtraBold" panose="00000800000000000000" pitchFamily="2" charset="-78"/>
                <a:cs typeface="Tajawal ExtraBold" panose="00000800000000000000" pitchFamily="2" charset="-78"/>
              </a:rPr>
              <a:t>inappropriate language or brand names</a:t>
            </a:r>
            <a:r>
              <a:rPr lang="en-US" sz="2000" b="1" dirty="0">
                <a:solidFill>
                  <a:srgbClr val="2D3956"/>
                </a:solidFill>
                <a:latin typeface="Tajawal ExtraBold" panose="00000800000000000000" pitchFamily="2" charset="-78"/>
                <a:cs typeface="Tajawal ExtraBold" panose="00000800000000000000" pitchFamily="2" charset="-78"/>
              </a:rPr>
              <a:t> to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Preventing </a:t>
            </a:r>
            <a:r>
              <a:rPr lang="en-US" sz="2000" b="1" dirty="0">
                <a:solidFill>
                  <a:srgbClr val="C00000"/>
                </a:solidFill>
                <a:latin typeface="Tajawal ExtraBold" panose="00000800000000000000" pitchFamily="2" charset="-78"/>
                <a:cs typeface="Tajawal ExtraBold" panose="00000800000000000000" pitchFamily="2" charset="-78"/>
              </a:rPr>
              <a:t>inappropriate images </a:t>
            </a:r>
            <a:r>
              <a:rPr lang="en-US" sz="2000" b="1" dirty="0">
                <a:solidFill>
                  <a:srgbClr val="2D3956"/>
                </a:solidFill>
                <a:latin typeface="Tajawal ExtraBold" panose="00000800000000000000" pitchFamily="2" charset="-78"/>
                <a:cs typeface="Tajawal ExtraBold" panose="00000800000000000000" pitchFamily="2" charset="-78"/>
              </a:rPr>
              <a:t>from being posted</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Blocking of incoming or outgoing file types </a:t>
            </a:r>
            <a:r>
              <a:rPr lang="en-US" sz="2000" b="1" dirty="0">
                <a:solidFill>
                  <a:srgbClr val="2D3956"/>
                </a:solidFill>
                <a:latin typeface="Tajawal ExtraBold" panose="00000800000000000000" pitchFamily="2" charset="-78"/>
                <a:cs typeface="Tajawal ExtraBold" panose="00000800000000000000" pitchFamily="2" charset="-78"/>
              </a:rPr>
              <a:t>over social media (e.g. Excel spreadsheets and databases)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Blocking access to dangerous websites, </a:t>
            </a:r>
            <a:r>
              <a:rPr lang="en-US" sz="2000" b="1" dirty="0">
                <a:solidFill>
                  <a:srgbClr val="2D3956"/>
                </a:solidFill>
                <a:latin typeface="Tajawal ExtraBold" panose="00000800000000000000" pitchFamily="2" charset="-78"/>
                <a:cs typeface="Tajawal ExtraBold" panose="00000800000000000000" pitchFamily="2" charset="-78"/>
              </a:rPr>
              <a:t>such as gambling sites, that are known to be hosting malware</a:t>
            </a:r>
          </a:p>
          <a:p>
            <a:pPr marL="285750" indent="-285750" algn="just">
              <a:buFont typeface="Arial" panose="020B0604020202020204" pitchFamily="34" charset="0"/>
              <a:buChar char="•"/>
            </a:pPr>
            <a:r>
              <a:rPr lang="en-US" sz="2000" b="1" dirty="0">
                <a:solidFill>
                  <a:srgbClr val="C00000"/>
                </a:solidFill>
                <a:latin typeface="Tajawal ExtraBold" panose="00000800000000000000" pitchFamily="2" charset="-78"/>
                <a:cs typeface="Tajawal ExtraBold" panose="00000800000000000000" pitchFamily="2" charset="-78"/>
              </a:rPr>
              <a:t>    Dividing websites into work-related and non work-related </a:t>
            </a:r>
            <a:r>
              <a:rPr lang="en-US" sz="2000" b="1" dirty="0">
                <a:solidFill>
                  <a:srgbClr val="2D3956"/>
                </a:solidFill>
                <a:latin typeface="Tajawal ExtraBold" panose="00000800000000000000" pitchFamily="2" charset="-78"/>
                <a:cs typeface="Tajawal ExtraBold" panose="00000800000000000000" pitchFamily="2" charset="-78"/>
              </a:rPr>
              <a:t>sites, to track usage</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Dividing social media access by job description, to manage non work-related usage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B684F67-1F55-F45D-B6FB-73E2C5A1BECA}"/>
              </a:ext>
            </a:extLst>
          </p:cNvPr>
          <p:cNvSpPr txBox="1"/>
          <p:nvPr/>
        </p:nvSpPr>
        <p:spPr>
          <a:xfrm>
            <a:off x="3686840" y="2855477"/>
            <a:ext cx="6097772" cy="369332"/>
          </a:xfrm>
          <a:prstGeom prst="rect">
            <a:avLst/>
          </a:prstGeom>
          <a:noFill/>
        </p:spPr>
        <p:txBody>
          <a:bodyPr wrap="square">
            <a:spAutoFit/>
          </a:bodyPr>
          <a:lstStyle/>
          <a:p>
            <a:pPr algn="r" rtl="1"/>
            <a:r>
              <a:rPr lang="en-US" b="1" dirty="0" err="1">
                <a:solidFill>
                  <a:srgbClr val="C00000"/>
                </a:solidFill>
              </a:rPr>
              <a:t>منع</a:t>
            </a:r>
            <a:r>
              <a:rPr lang="en-US" b="1" dirty="0">
                <a:solidFill>
                  <a:srgbClr val="C00000"/>
                </a:solidFill>
              </a:rPr>
              <a:t> </a:t>
            </a:r>
            <a:r>
              <a:rPr lang="en-US" b="1" dirty="0" err="1">
                <a:solidFill>
                  <a:srgbClr val="C00000"/>
                </a:solidFill>
              </a:rPr>
              <a:t>نشر</a:t>
            </a:r>
            <a:r>
              <a:rPr lang="en-US" b="1" dirty="0">
                <a:solidFill>
                  <a:srgbClr val="C00000"/>
                </a:solidFill>
              </a:rPr>
              <a:t> </a:t>
            </a:r>
            <a:r>
              <a:rPr lang="en-US" b="1" dirty="0" err="1">
                <a:solidFill>
                  <a:srgbClr val="C00000"/>
                </a:solidFill>
              </a:rPr>
              <a:t>لغة</a:t>
            </a:r>
            <a:r>
              <a:rPr lang="en-US" b="1" dirty="0">
                <a:solidFill>
                  <a:srgbClr val="C00000"/>
                </a:solidFill>
              </a:rPr>
              <a:t> أو </a:t>
            </a:r>
            <a:r>
              <a:rPr lang="en-US" b="1" dirty="0" err="1">
                <a:solidFill>
                  <a:srgbClr val="C00000"/>
                </a:solidFill>
              </a:rPr>
              <a:t>أسماء</a:t>
            </a:r>
            <a:r>
              <a:rPr lang="en-US" b="1" dirty="0">
                <a:solidFill>
                  <a:srgbClr val="C00000"/>
                </a:solidFill>
              </a:rPr>
              <a:t> </a:t>
            </a:r>
            <a:r>
              <a:rPr lang="en-US" b="1" dirty="0" err="1">
                <a:solidFill>
                  <a:srgbClr val="C00000"/>
                </a:solidFill>
              </a:rPr>
              <a:t>تجارية</a:t>
            </a:r>
            <a:r>
              <a:rPr lang="en-US" b="1" dirty="0">
                <a:solidFill>
                  <a:srgbClr val="C00000"/>
                </a:solidFill>
              </a:rPr>
              <a:t> </a:t>
            </a:r>
            <a:r>
              <a:rPr lang="en-US" b="1" dirty="0" err="1">
                <a:solidFill>
                  <a:srgbClr val="C00000"/>
                </a:solidFill>
              </a:rPr>
              <a:t>غير</a:t>
            </a:r>
            <a:r>
              <a:rPr lang="en-US" b="1" dirty="0">
                <a:solidFill>
                  <a:srgbClr val="C00000"/>
                </a:solidFill>
              </a:rPr>
              <a:t> </a:t>
            </a:r>
            <a:r>
              <a:rPr lang="en-US" b="1" dirty="0" err="1">
                <a:solidFill>
                  <a:srgbClr val="C00000"/>
                </a:solidFill>
              </a:rPr>
              <a:t>لائقة</a:t>
            </a:r>
            <a:r>
              <a:rPr lang="en-US" b="1" dirty="0">
                <a:solidFill>
                  <a:srgbClr val="C00000"/>
                </a:solidFill>
              </a:rPr>
              <a:t> على </a:t>
            </a:r>
            <a:r>
              <a:rPr lang="en-US" b="1" dirty="0" err="1">
                <a:solidFill>
                  <a:srgbClr val="C00000"/>
                </a:solidFill>
              </a:rPr>
              <a:t>مواقع</a:t>
            </a:r>
            <a:r>
              <a:rPr lang="en-US" b="1" dirty="0">
                <a:solidFill>
                  <a:srgbClr val="C00000"/>
                </a:solidFill>
              </a:rPr>
              <a:t> التواصل </a:t>
            </a:r>
            <a:r>
              <a:rPr lang="en-US" b="1" dirty="0" err="1">
                <a:solidFill>
                  <a:srgbClr val="C00000"/>
                </a:solidFill>
              </a:rPr>
              <a:t>الاجتماعي</a:t>
            </a:r>
            <a:endParaRPr lang="en-US" b="1" dirty="0">
              <a:solidFill>
                <a:srgbClr val="C00000"/>
              </a:solidFill>
            </a:endParaRPr>
          </a:p>
        </p:txBody>
      </p:sp>
    </p:spTree>
    <p:extLst>
      <p:ext uri="{BB962C8B-B14F-4D97-AF65-F5344CB8AC3E}">
        <p14:creationId xmlns:p14="http://schemas.microsoft.com/office/powerpoint/2010/main" val="2334013970"/>
      </p:ext>
    </p:extLst>
  </p:cSld>
  <p:clrMapOvr>
    <a:masterClrMapping/>
  </p:clrMapOvr>
  <mc:AlternateContent xmlns:mc="http://schemas.openxmlformats.org/markup-compatibility/2006" xmlns:p14="http://schemas.microsoft.com/office/powerpoint/2010/main">
    <mc:Choice Requires="p14">
      <p:transition p14:dur="10" advTm="139000"/>
    </mc:Choice>
    <mc:Fallback xmlns="">
      <p:transition advTm="139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Basic content filters that can be used to enforce your social media policies include:</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Applying social media controls, such as </a:t>
            </a:r>
            <a:r>
              <a:rPr lang="en-US" sz="2000" b="1" u="sng" dirty="0">
                <a:solidFill>
                  <a:srgbClr val="7030A0"/>
                </a:solidFill>
                <a:latin typeface="Tajawal ExtraBold" panose="00000800000000000000" pitchFamily="2" charset="-78"/>
                <a:cs typeface="Tajawal ExtraBold" panose="00000800000000000000" pitchFamily="2" charset="-78"/>
              </a:rPr>
              <a:t>read only rules </a:t>
            </a:r>
            <a:r>
              <a:rPr lang="en-US" sz="2000" b="1" dirty="0">
                <a:solidFill>
                  <a:srgbClr val="2D3956"/>
                </a:solidFill>
                <a:latin typeface="Tajawal ExtraBold" panose="00000800000000000000" pitchFamily="2" charset="-78"/>
                <a:cs typeface="Tajawal ExtraBold" panose="00000800000000000000" pitchFamily="2" charset="-78"/>
              </a:rPr>
              <a:t>on the corporate Facebook account, depending on employees' roles. Look for social network controls that can be set by network</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Enforce AUP by allowing timed access to social media sites during working hours, to maintain productivity</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Enforce AUP by </a:t>
            </a:r>
            <a:r>
              <a:rPr lang="en-US" sz="2000" b="1" dirty="0">
                <a:solidFill>
                  <a:srgbClr val="C00000"/>
                </a:solidFill>
                <a:latin typeface="Tajawal ExtraBold" panose="00000800000000000000" pitchFamily="2" charset="-78"/>
                <a:cs typeface="Tajawal ExtraBold" panose="00000800000000000000" pitchFamily="2" charset="-78"/>
              </a:rPr>
              <a:t>allowing timed access to non-work related sites and webmail </a:t>
            </a:r>
            <a:r>
              <a:rPr lang="en-US" sz="2000" b="1" u="sng" dirty="0">
                <a:solidFill>
                  <a:srgbClr val="C00000"/>
                </a:solidFill>
                <a:latin typeface="Tajawal ExtraBold" panose="00000800000000000000" pitchFamily="2" charset="-78"/>
                <a:cs typeface="Tajawal ExtraBold" panose="00000800000000000000" pitchFamily="2" charset="-78"/>
              </a:rPr>
              <a:t>during lunch breaks</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u="sng" dirty="0">
                <a:solidFill>
                  <a:srgbClr val="C00000"/>
                </a:solidFill>
                <a:latin typeface="Tajawal ExtraBold" panose="00000800000000000000" pitchFamily="2" charset="-78"/>
                <a:cs typeface="Tajawal ExtraBold" panose="00000800000000000000" pitchFamily="2" charset="-78"/>
              </a:rPr>
              <a:t>before 9am and after 5pm</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Limit the installation of plug-ins such as games </a:t>
            </a:r>
            <a:r>
              <a:rPr lang="en-US" sz="2000" b="1" dirty="0">
                <a:solidFill>
                  <a:srgbClr val="2D3956"/>
                </a:solidFill>
                <a:latin typeface="Tajawal ExtraBold" panose="00000800000000000000" pitchFamily="2" charset="-78"/>
                <a:cs typeface="Tajawal ExtraBold" panose="00000800000000000000" pitchFamily="2" charset="-78"/>
              </a:rPr>
              <a:t>on social network sites, as these can impact productivity and network security. Look for social network controls that can be set by network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9FF30A4A-41D1-D7F2-4937-3E84123F459F}"/>
              </a:ext>
            </a:extLst>
          </p:cNvPr>
          <p:cNvSpPr txBox="1"/>
          <p:nvPr/>
        </p:nvSpPr>
        <p:spPr>
          <a:xfrm>
            <a:off x="182636" y="1893409"/>
            <a:ext cx="1225402" cy="3693319"/>
          </a:xfrm>
          <a:prstGeom prst="rect">
            <a:avLst/>
          </a:prstGeom>
          <a:solidFill>
            <a:srgbClr val="7030A0"/>
          </a:solidFill>
        </p:spPr>
        <p:txBody>
          <a:bodyPr wrap="square">
            <a:spAutoFit/>
          </a:bodyPr>
          <a:lstStyle/>
          <a:p>
            <a:pPr algn="ctr"/>
            <a:r>
              <a:rPr lang="en-US" b="1" i="1" dirty="0">
                <a:solidFill>
                  <a:schemeClr val="bg1"/>
                </a:solidFill>
              </a:rPr>
              <a:t>Read-only operations</a:t>
            </a:r>
            <a:r>
              <a:rPr lang="en-US" b="1" dirty="0">
                <a:solidFill>
                  <a:schemeClr val="bg1"/>
                </a:solidFill>
              </a:rPr>
              <a:t> are all actions an end user might take that do not change application state in a meaningful way. </a:t>
            </a:r>
          </a:p>
        </p:txBody>
      </p:sp>
      <p:sp>
        <p:nvSpPr>
          <p:cNvPr id="10" name="TextBox 9">
            <a:extLst>
              <a:ext uri="{FF2B5EF4-FFF2-40B4-BE49-F238E27FC236}">
                <a16:creationId xmlns:a16="http://schemas.microsoft.com/office/drawing/2014/main" id="{87B6BB5B-5D94-4411-1551-43BF366B53B8}"/>
              </a:ext>
            </a:extLst>
          </p:cNvPr>
          <p:cNvSpPr txBox="1"/>
          <p:nvPr/>
        </p:nvSpPr>
        <p:spPr>
          <a:xfrm>
            <a:off x="1583507" y="4018518"/>
            <a:ext cx="9994367" cy="353943"/>
          </a:xfrm>
          <a:prstGeom prst="rect">
            <a:avLst/>
          </a:prstGeom>
          <a:noFill/>
        </p:spPr>
        <p:txBody>
          <a:bodyPr wrap="square">
            <a:spAutoFit/>
          </a:bodyPr>
          <a:lstStyle/>
          <a:p>
            <a:pPr algn="just" rtl="1"/>
            <a:r>
              <a:rPr lang="en-US" sz="1700" b="1" dirty="0" err="1">
                <a:solidFill>
                  <a:srgbClr val="C00000"/>
                </a:solidFill>
              </a:rPr>
              <a:t>فرض</a:t>
            </a:r>
            <a:r>
              <a:rPr lang="en-US" sz="1700" b="1" dirty="0">
                <a:solidFill>
                  <a:srgbClr val="C00000"/>
                </a:solidFill>
              </a:rPr>
              <a:t> </a:t>
            </a:r>
            <a:r>
              <a:rPr lang="en-US" sz="1700" b="1" dirty="0" err="1">
                <a:solidFill>
                  <a:srgbClr val="C00000"/>
                </a:solidFill>
              </a:rPr>
              <a:t>سياسة</a:t>
            </a:r>
            <a:r>
              <a:rPr lang="en-US" sz="1700" b="1" dirty="0">
                <a:solidFill>
                  <a:srgbClr val="C00000"/>
                </a:solidFill>
              </a:rPr>
              <a:t> </a:t>
            </a:r>
            <a:r>
              <a:rPr lang="en-US" sz="1700" b="1" dirty="0" err="1">
                <a:solidFill>
                  <a:srgbClr val="C00000"/>
                </a:solidFill>
              </a:rPr>
              <a:t>الاستخدام</a:t>
            </a:r>
            <a:r>
              <a:rPr lang="en-US" sz="1700" b="1" dirty="0">
                <a:solidFill>
                  <a:srgbClr val="C00000"/>
                </a:solidFill>
              </a:rPr>
              <a:t> </a:t>
            </a:r>
            <a:r>
              <a:rPr lang="en-US" sz="1700" b="1" dirty="0" err="1">
                <a:solidFill>
                  <a:srgbClr val="C00000"/>
                </a:solidFill>
              </a:rPr>
              <a:t>المقبول</a:t>
            </a:r>
            <a:r>
              <a:rPr lang="en-US" sz="1700" b="1" dirty="0">
                <a:solidFill>
                  <a:srgbClr val="C00000"/>
                </a:solidFill>
              </a:rPr>
              <a:t> (AUP) من خلال </a:t>
            </a:r>
            <a:r>
              <a:rPr lang="en-US" sz="1700" b="1" dirty="0" err="1">
                <a:solidFill>
                  <a:srgbClr val="C00000"/>
                </a:solidFill>
              </a:rPr>
              <a:t>السماح</a:t>
            </a:r>
            <a:r>
              <a:rPr lang="en-US" sz="1700" b="1" dirty="0">
                <a:solidFill>
                  <a:srgbClr val="C00000"/>
                </a:solidFill>
              </a:rPr>
              <a:t> </a:t>
            </a:r>
            <a:r>
              <a:rPr lang="en-US" sz="1700" b="1" dirty="0" err="1">
                <a:solidFill>
                  <a:srgbClr val="C00000"/>
                </a:solidFill>
              </a:rPr>
              <a:t>بالوصول</a:t>
            </a:r>
            <a:r>
              <a:rPr lang="en-US" sz="1700" b="1" dirty="0">
                <a:solidFill>
                  <a:srgbClr val="C00000"/>
                </a:solidFill>
              </a:rPr>
              <a:t> </a:t>
            </a:r>
            <a:r>
              <a:rPr lang="en-US" sz="1700" b="1" dirty="0" err="1">
                <a:solidFill>
                  <a:srgbClr val="C00000"/>
                </a:solidFill>
              </a:rPr>
              <a:t>المحدد</a:t>
            </a:r>
            <a:r>
              <a:rPr lang="en-US" sz="1700" b="1" dirty="0">
                <a:solidFill>
                  <a:srgbClr val="C00000"/>
                </a:solidFill>
              </a:rPr>
              <a:t> </a:t>
            </a:r>
            <a:r>
              <a:rPr lang="en-US" sz="1700" b="1" dirty="0" err="1">
                <a:solidFill>
                  <a:srgbClr val="C00000"/>
                </a:solidFill>
              </a:rPr>
              <a:t>لمواقع</a:t>
            </a:r>
            <a:r>
              <a:rPr lang="en-US" sz="1700" b="1" dirty="0">
                <a:solidFill>
                  <a:srgbClr val="C00000"/>
                </a:solidFill>
              </a:rPr>
              <a:t> التواصل </a:t>
            </a:r>
            <a:r>
              <a:rPr lang="en-US" sz="1700" b="1" dirty="0" err="1">
                <a:solidFill>
                  <a:srgbClr val="C00000"/>
                </a:solidFill>
              </a:rPr>
              <a:t>الاجتماعي</a:t>
            </a:r>
            <a:r>
              <a:rPr lang="en-US" sz="1700" b="1" dirty="0">
                <a:solidFill>
                  <a:srgbClr val="C00000"/>
                </a:solidFill>
              </a:rPr>
              <a:t> </a:t>
            </a:r>
            <a:r>
              <a:rPr lang="en-US" sz="1700" b="1" dirty="0" err="1">
                <a:solidFill>
                  <a:srgbClr val="C00000"/>
                </a:solidFill>
              </a:rPr>
              <a:t>أثناء</a:t>
            </a:r>
            <a:r>
              <a:rPr lang="en-US" sz="1700" b="1" dirty="0">
                <a:solidFill>
                  <a:srgbClr val="C00000"/>
                </a:solidFill>
              </a:rPr>
              <a:t> </a:t>
            </a:r>
            <a:r>
              <a:rPr lang="en-US" sz="1700" b="1" dirty="0" err="1">
                <a:solidFill>
                  <a:srgbClr val="C00000"/>
                </a:solidFill>
              </a:rPr>
              <a:t>ساعات</a:t>
            </a:r>
            <a:r>
              <a:rPr lang="en-US" sz="1700" b="1" dirty="0">
                <a:solidFill>
                  <a:srgbClr val="C00000"/>
                </a:solidFill>
              </a:rPr>
              <a:t> </a:t>
            </a:r>
            <a:r>
              <a:rPr lang="en-US" sz="1700" b="1" dirty="0" err="1">
                <a:solidFill>
                  <a:srgbClr val="C00000"/>
                </a:solidFill>
              </a:rPr>
              <a:t>العمل</a:t>
            </a:r>
            <a:r>
              <a:rPr lang="en-US" sz="1700" b="1" dirty="0">
                <a:solidFill>
                  <a:srgbClr val="C00000"/>
                </a:solidFill>
              </a:rPr>
              <a:t>، </a:t>
            </a:r>
            <a:r>
              <a:rPr lang="en-US" sz="1700" b="1" dirty="0" err="1">
                <a:solidFill>
                  <a:srgbClr val="C00000"/>
                </a:solidFill>
              </a:rPr>
              <a:t>للحفاظ</a:t>
            </a:r>
            <a:r>
              <a:rPr lang="en-US" sz="1700" b="1" dirty="0">
                <a:solidFill>
                  <a:srgbClr val="C00000"/>
                </a:solidFill>
              </a:rPr>
              <a:t> على </a:t>
            </a:r>
            <a:r>
              <a:rPr lang="en-US" sz="1700" b="1" dirty="0" err="1">
                <a:solidFill>
                  <a:srgbClr val="C00000"/>
                </a:solidFill>
              </a:rPr>
              <a:t>الإنتاجية</a:t>
            </a:r>
            <a:endParaRPr lang="en-US" sz="1700" b="1" dirty="0">
              <a:solidFill>
                <a:srgbClr val="C00000"/>
              </a:solidFill>
            </a:endParaRPr>
          </a:p>
        </p:txBody>
      </p:sp>
    </p:spTree>
    <p:extLst>
      <p:ext uri="{BB962C8B-B14F-4D97-AF65-F5344CB8AC3E}">
        <p14:creationId xmlns:p14="http://schemas.microsoft.com/office/powerpoint/2010/main" val="1551821777"/>
      </p:ext>
    </p:extLst>
  </p:cSld>
  <p:clrMapOvr>
    <a:masterClrMapping/>
  </p:clrMapOvr>
  <mc:AlternateContent xmlns:mc="http://schemas.openxmlformats.org/markup-compatibility/2006" xmlns:p14="http://schemas.microsoft.com/office/powerpoint/2010/main">
    <mc:Choice Requires="p14">
      <p:transition p14:dur="10" advTm="187000"/>
    </mc:Choice>
    <mc:Fallback xmlns="">
      <p:transition advTm="187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Factors to Consider Before Posting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912" t="1914" r="2469" b="3990"/>
          <a:stretch/>
        </p:blipFill>
        <p:spPr>
          <a:xfrm>
            <a:off x="2447778" y="2429626"/>
            <a:ext cx="6225453" cy="2732842"/>
          </a:xfrm>
          <a:prstGeom prst="rect">
            <a:avLst/>
          </a:prstGeom>
        </p:spPr>
      </p:pic>
    </p:spTree>
    <p:extLst>
      <p:ext uri="{BB962C8B-B14F-4D97-AF65-F5344CB8AC3E}">
        <p14:creationId xmlns:p14="http://schemas.microsoft.com/office/powerpoint/2010/main" val="2995406591"/>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10070498" cy="4493538"/>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1. Identify the message goal</a:t>
            </a:r>
            <a:endParaRPr lang="en-US" sz="2600" b="1" dirty="0"/>
          </a:p>
          <a:p>
            <a:r>
              <a:rPr lang="en-US" sz="2600" b="1" dirty="0"/>
              <a:t>It is counterproductive</a:t>
            </a:r>
            <a:r>
              <a:rPr lang="ar-EG" sz="2600" b="1" dirty="0"/>
              <a:t> نتائج عكسية</a:t>
            </a:r>
            <a:r>
              <a:rPr lang="en-US" sz="2600" b="1" dirty="0"/>
              <a:t> to create social media messages that do not have a specific goal. Furthermore, </a:t>
            </a:r>
            <a:r>
              <a:rPr lang="en-US" sz="2600" b="1" dirty="0">
                <a:solidFill>
                  <a:srgbClr val="C00000"/>
                </a:solidFill>
              </a:rPr>
              <a:t>social media message goals </a:t>
            </a:r>
            <a:r>
              <a:rPr lang="en-US" sz="2600" b="1" dirty="0"/>
              <a:t>should </a:t>
            </a:r>
            <a:r>
              <a:rPr lang="en-US" sz="2600" b="1" dirty="0">
                <a:solidFill>
                  <a:srgbClr val="C00000"/>
                </a:solidFill>
              </a:rPr>
              <a:t>reflect</a:t>
            </a:r>
            <a:r>
              <a:rPr lang="en-US" sz="2600" b="1" dirty="0"/>
              <a:t> the organization’s overall </a:t>
            </a:r>
            <a:r>
              <a:rPr lang="en-US" sz="2600" b="1" dirty="0">
                <a:solidFill>
                  <a:srgbClr val="C00000"/>
                </a:solidFill>
              </a:rPr>
              <a:t>mission</a:t>
            </a:r>
            <a:r>
              <a:rPr lang="en-US" sz="2600" b="1" dirty="0"/>
              <a:t>. Message goals can include increasing </a:t>
            </a:r>
            <a:r>
              <a:rPr lang="en-US" sz="2600" b="1" dirty="0">
                <a:solidFill>
                  <a:srgbClr val="C00000"/>
                </a:solidFill>
              </a:rPr>
              <a:t>brand awareness</a:t>
            </a:r>
            <a:r>
              <a:rPr lang="en-US" sz="2600" b="1" dirty="0"/>
              <a:t>, </a:t>
            </a:r>
            <a:r>
              <a:rPr lang="en-US" sz="2600" b="1" dirty="0">
                <a:solidFill>
                  <a:srgbClr val="C00000"/>
                </a:solidFill>
              </a:rPr>
              <a:t>creating a favorable perception</a:t>
            </a:r>
            <a:r>
              <a:rPr lang="en-US" sz="2600" b="1" dirty="0"/>
              <a:t> of an organization, and </a:t>
            </a:r>
            <a:r>
              <a:rPr lang="en-US" sz="2600" b="1" dirty="0">
                <a:solidFill>
                  <a:srgbClr val="C00000"/>
                </a:solidFill>
              </a:rPr>
              <a:t>convincing the audience to buy a product</a:t>
            </a:r>
            <a:r>
              <a:rPr lang="en-US" sz="2600" b="1" dirty="0"/>
              <a:t>. The goal should be </a:t>
            </a:r>
            <a:r>
              <a:rPr lang="en-US" sz="2600" b="1" dirty="0">
                <a:solidFill>
                  <a:srgbClr val="C00000"/>
                </a:solidFill>
              </a:rPr>
              <a:t>clearly articulated</a:t>
            </a:r>
            <a:r>
              <a:rPr lang="ar-EG" sz="2600" b="1" dirty="0">
                <a:solidFill>
                  <a:srgbClr val="C00000"/>
                </a:solidFill>
              </a:rPr>
              <a:t> مفصلا بوضوح</a:t>
            </a:r>
            <a:r>
              <a:rPr lang="en-US" sz="2600" b="1" dirty="0">
                <a:solidFill>
                  <a:srgbClr val="C00000"/>
                </a:solidFill>
              </a:rPr>
              <a:t> </a:t>
            </a:r>
            <a:r>
              <a:rPr lang="en-US" sz="2600" b="1" dirty="0"/>
              <a:t>in the content. Also, select the </a:t>
            </a:r>
            <a:r>
              <a:rPr lang="en-US" sz="2600" b="1" dirty="0">
                <a:solidFill>
                  <a:srgbClr val="C00000"/>
                </a:solidFill>
              </a:rPr>
              <a:t>social media platform </a:t>
            </a:r>
            <a:r>
              <a:rPr lang="en-US" sz="2600" b="1" dirty="0"/>
              <a:t>that would be the </a:t>
            </a:r>
            <a:r>
              <a:rPr lang="en-US" sz="2600" b="1" dirty="0">
                <a:solidFill>
                  <a:srgbClr val="C00000"/>
                </a:solidFill>
              </a:rPr>
              <a:t>most effective </a:t>
            </a:r>
            <a:r>
              <a:rPr lang="en-US" sz="2600" b="1" dirty="0"/>
              <a:t>in accomplishing the message goal. Each social media tool has </a:t>
            </a:r>
            <a:r>
              <a:rPr lang="en-US" sz="2600" b="1" dirty="0">
                <a:solidFill>
                  <a:srgbClr val="C00000"/>
                </a:solidFill>
              </a:rPr>
              <a:t>specific characteristics </a:t>
            </a:r>
            <a:r>
              <a:rPr lang="en-US" sz="2600" b="1" dirty="0"/>
              <a:t>and </a:t>
            </a:r>
            <a:r>
              <a:rPr lang="en-US" sz="2600" b="1" dirty="0">
                <a:solidFill>
                  <a:srgbClr val="C00000"/>
                </a:solidFill>
              </a:rPr>
              <a:t>audiences</a:t>
            </a:r>
            <a:r>
              <a:rPr lang="en-US" sz="2600" b="1" dirty="0"/>
              <a:t>, which will affect whether the message goals are achieved.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122302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62760"/>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2. Identify the target audience</a:t>
            </a:r>
            <a:endParaRPr lang="en-US" sz="2600" b="1" dirty="0"/>
          </a:p>
          <a:p>
            <a:pPr algn="just"/>
            <a:r>
              <a:rPr lang="en-US" sz="2600" b="1" dirty="0"/>
              <a:t>Similar to public relations writing, </a:t>
            </a:r>
            <a:r>
              <a:rPr lang="en-US" sz="2600" b="1" dirty="0">
                <a:solidFill>
                  <a:srgbClr val="C00000"/>
                </a:solidFill>
              </a:rPr>
              <a:t>social media messages </a:t>
            </a:r>
            <a:r>
              <a:rPr lang="en-US" sz="2600" b="1" dirty="0"/>
              <a:t>need to be </a:t>
            </a:r>
            <a:r>
              <a:rPr lang="en-US" sz="2600" b="1" dirty="0">
                <a:solidFill>
                  <a:srgbClr val="C00000"/>
                </a:solidFill>
              </a:rPr>
              <a:t>targeted</a:t>
            </a:r>
            <a:r>
              <a:rPr lang="en-US" sz="2600" b="1" dirty="0"/>
              <a:t>. After identifying the </a:t>
            </a:r>
            <a:r>
              <a:rPr lang="en-US" sz="2600" b="1" dirty="0">
                <a:solidFill>
                  <a:srgbClr val="C00000"/>
                </a:solidFill>
              </a:rPr>
              <a:t>key audience</a:t>
            </a:r>
            <a:r>
              <a:rPr lang="en-US" sz="2600" b="1" dirty="0"/>
              <a:t>, examine what they’re talking about: </a:t>
            </a:r>
            <a:r>
              <a:rPr lang="en-US" sz="2600" b="1" dirty="0">
                <a:solidFill>
                  <a:srgbClr val="C00000"/>
                </a:solidFill>
              </a:rPr>
              <a:t>their interests, attitudes, and beliefs</a:t>
            </a:r>
            <a:r>
              <a:rPr lang="en-US" sz="2600" b="1" dirty="0"/>
              <a:t>. </a:t>
            </a:r>
          </a:p>
          <a:p>
            <a:pPr algn="just"/>
            <a:r>
              <a:rPr lang="en-US" sz="2600" b="1" dirty="0"/>
              <a:t>Social media content should reflect audience analysis research findings. As you </a:t>
            </a:r>
            <a:r>
              <a:rPr lang="en-US" sz="2600" b="1" dirty="0">
                <a:solidFill>
                  <a:srgbClr val="C00000"/>
                </a:solidFill>
              </a:rPr>
              <a:t>tailor the content of the message to this audience</a:t>
            </a:r>
            <a:r>
              <a:rPr lang="en-US" sz="2600" b="1" dirty="0"/>
              <a:t>, do not exaggerate attempts to be interesting or relevant. Because social media messages are audience centered, they’re not necessarily grounded in what you personally think is appealing.</a:t>
            </a:r>
          </a:p>
          <a:p>
            <a:pPr algn="just"/>
            <a:r>
              <a:rPr lang="en-US" sz="2400" b="1" dirty="0"/>
              <a:t>The lack of attention to audience analysis can have serious consequences.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8DB2E01-63B5-8447-6A8E-7E61D9D8D495}"/>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3792858121"/>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85871"/>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endParaRPr lang="en-US" sz="2400" b="1" dirty="0"/>
          </a:p>
          <a:p>
            <a:pPr algn="just"/>
            <a:r>
              <a:rPr lang="en-US" sz="2400" b="1" dirty="0"/>
              <a:t>Communication choices should reflect </a:t>
            </a:r>
            <a:r>
              <a:rPr lang="en-US" sz="2400" b="1" dirty="0">
                <a:solidFill>
                  <a:srgbClr val="C00000"/>
                </a:solidFill>
              </a:rPr>
              <a:t>organizational strategies</a:t>
            </a:r>
            <a:r>
              <a:rPr lang="en-US" sz="2400" b="1" dirty="0"/>
              <a:t>. Wilson et al. (2011) identified </a:t>
            </a:r>
            <a:r>
              <a:rPr lang="en-US" sz="2400" b="1" dirty="0">
                <a:solidFill>
                  <a:srgbClr val="C00000"/>
                </a:solidFill>
              </a:rPr>
              <a:t>four general ways </a:t>
            </a:r>
            <a:r>
              <a:rPr lang="en-US" sz="2400" b="1" dirty="0"/>
              <a:t>in which companies use social media. They are determined by the “company’s tolerance for uncertain outcomes and the level of results sought”.</a:t>
            </a:r>
          </a:p>
          <a:p>
            <a:pPr algn="just"/>
            <a:r>
              <a:rPr lang="en-US" sz="2400" b="1" dirty="0">
                <a:solidFill>
                  <a:srgbClr val="C00000"/>
                </a:solidFill>
              </a:rPr>
              <a:t>The “predictive practitioner” approach </a:t>
            </a:r>
            <a:r>
              <a:rPr lang="en-US" sz="2400" b="1" dirty="0"/>
              <a:t>uses caution when sending out social media messages. Instead of launching a social media strategy that involves all departments in a company, </a:t>
            </a:r>
            <a:r>
              <a:rPr lang="en-US" sz="2400" b="1" dirty="0">
                <a:solidFill>
                  <a:srgbClr val="C00000"/>
                </a:solidFill>
              </a:rPr>
              <a:t>only a specific department </a:t>
            </a:r>
            <a:r>
              <a:rPr lang="en-US" sz="2400" b="1" dirty="0"/>
              <a:t>(example: marketing or human resources) uses its social media platforms. This allows more control of social media messaging and guarantees some level of </a:t>
            </a:r>
            <a:r>
              <a:rPr lang="en-US" sz="2400" b="1" dirty="0">
                <a:solidFill>
                  <a:srgbClr val="C00000"/>
                </a:solidFill>
              </a:rPr>
              <a:t>certainty in accomplishing the stated objectives.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74EA081-D89C-671C-80A3-72D6B5FA6BEB}"/>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8" name="TextBox 7">
            <a:extLst>
              <a:ext uri="{FF2B5EF4-FFF2-40B4-BE49-F238E27FC236}">
                <a16:creationId xmlns:a16="http://schemas.microsoft.com/office/drawing/2014/main" id="{83CFC403-62ED-9BAD-CC25-5A2927309AD1}"/>
              </a:ext>
            </a:extLst>
          </p:cNvPr>
          <p:cNvSpPr txBox="1"/>
          <p:nvPr/>
        </p:nvSpPr>
        <p:spPr>
          <a:xfrm>
            <a:off x="2527097" y="5934670"/>
            <a:ext cx="9584203" cy="923330"/>
          </a:xfrm>
          <a:prstGeom prst="rect">
            <a:avLst/>
          </a:prstGeom>
          <a:solidFill>
            <a:schemeClr val="bg1"/>
          </a:solidFill>
        </p:spPr>
        <p:txBody>
          <a:bodyPr wrap="square">
            <a:spAutoFit/>
          </a:bodyPr>
          <a:lstStyle/>
          <a:p>
            <a:pPr algn="r" rtl="1"/>
            <a:r>
              <a:rPr lang="en-US" b="1" dirty="0" err="1">
                <a:solidFill>
                  <a:srgbClr val="C00000"/>
                </a:solidFill>
              </a:rPr>
              <a:t>يستخدم</a:t>
            </a:r>
            <a:r>
              <a:rPr lang="en-US" b="1" dirty="0">
                <a:solidFill>
                  <a:srgbClr val="C00000"/>
                </a:solidFill>
              </a:rPr>
              <a:t> </a:t>
            </a:r>
            <a:r>
              <a:rPr lang="en-US" b="1" dirty="0" err="1">
                <a:solidFill>
                  <a:srgbClr val="C00000"/>
                </a:solidFill>
              </a:rPr>
              <a:t>نهج</a:t>
            </a:r>
            <a:r>
              <a:rPr lang="en-US" b="1" dirty="0">
                <a:solidFill>
                  <a:srgbClr val="C00000"/>
                </a:solidFill>
              </a:rPr>
              <a:t> "</a:t>
            </a:r>
            <a:r>
              <a:rPr lang="en-US" b="1" dirty="0" err="1">
                <a:solidFill>
                  <a:srgbClr val="C00000"/>
                </a:solidFill>
              </a:rPr>
              <a:t>الممارس</a:t>
            </a:r>
            <a:r>
              <a:rPr lang="en-US" b="1" dirty="0">
                <a:solidFill>
                  <a:srgbClr val="C00000"/>
                </a:solidFill>
              </a:rPr>
              <a:t> </a:t>
            </a:r>
            <a:r>
              <a:rPr lang="en-US" b="1" dirty="0" err="1">
                <a:solidFill>
                  <a:srgbClr val="C00000"/>
                </a:solidFill>
              </a:rPr>
              <a:t>التنبئي</a:t>
            </a:r>
            <a:r>
              <a:rPr lang="en-US" b="1" dirty="0">
                <a:solidFill>
                  <a:srgbClr val="C00000"/>
                </a:solidFill>
              </a:rPr>
              <a:t>" </a:t>
            </a:r>
            <a:r>
              <a:rPr lang="en-US" b="1" dirty="0" err="1">
                <a:solidFill>
                  <a:srgbClr val="C00000"/>
                </a:solidFill>
              </a:rPr>
              <a:t>الحذر</a:t>
            </a:r>
            <a:r>
              <a:rPr lang="en-US" b="1" dirty="0">
                <a:solidFill>
                  <a:srgbClr val="C00000"/>
                </a:solidFill>
              </a:rPr>
              <a:t> عند </a:t>
            </a:r>
            <a:r>
              <a:rPr lang="en-US" b="1" dirty="0" err="1">
                <a:solidFill>
                  <a:srgbClr val="C00000"/>
                </a:solidFill>
              </a:rPr>
              <a:t>إرسال</a:t>
            </a:r>
            <a:r>
              <a:rPr lang="en-US" b="1" dirty="0">
                <a:solidFill>
                  <a:srgbClr val="C00000"/>
                </a:solidFill>
              </a:rPr>
              <a:t> </a:t>
            </a:r>
            <a:r>
              <a:rPr lang="en-US" b="1" dirty="0" err="1">
                <a:solidFill>
                  <a:srgbClr val="C00000"/>
                </a:solidFill>
              </a:rPr>
              <a:t>رسائل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يستخدم</a:t>
            </a:r>
            <a:r>
              <a:rPr lang="en-US" b="1" dirty="0">
                <a:solidFill>
                  <a:srgbClr val="C00000"/>
                </a:solidFill>
              </a:rPr>
              <a:t> </a:t>
            </a:r>
            <a:r>
              <a:rPr lang="en-US" b="1" dirty="0" err="1">
                <a:solidFill>
                  <a:srgbClr val="C00000"/>
                </a:solidFill>
              </a:rPr>
              <a:t>قسم</a:t>
            </a:r>
            <a:r>
              <a:rPr lang="en-US" b="1" dirty="0">
                <a:solidFill>
                  <a:srgbClr val="C00000"/>
                </a:solidFill>
              </a:rPr>
              <a:t> </a:t>
            </a:r>
            <a:r>
              <a:rPr lang="en-US" b="1" dirty="0" err="1">
                <a:solidFill>
                  <a:srgbClr val="C00000"/>
                </a:solidFill>
              </a:rPr>
              <a:t>معين</a:t>
            </a:r>
            <a:r>
              <a:rPr lang="en-US" b="1" dirty="0">
                <a:solidFill>
                  <a:srgbClr val="C00000"/>
                </a:solidFill>
              </a:rPr>
              <a:t> </a:t>
            </a:r>
            <a:r>
              <a:rPr lang="en-US" b="1" dirty="0" err="1">
                <a:solidFill>
                  <a:srgbClr val="C00000"/>
                </a:solidFill>
              </a:rPr>
              <a:t>فقط</a:t>
            </a:r>
            <a:r>
              <a:rPr lang="en-US" b="1" dirty="0">
                <a:solidFill>
                  <a:srgbClr val="C00000"/>
                </a:solidFill>
              </a:rPr>
              <a:t> (على </a:t>
            </a:r>
            <a:r>
              <a:rPr lang="en-US" b="1" dirty="0" err="1">
                <a:solidFill>
                  <a:srgbClr val="C00000"/>
                </a:solidFill>
              </a:rPr>
              <a:t>سبيل</a:t>
            </a:r>
            <a:r>
              <a:rPr lang="en-US" b="1" dirty="0">
                <a:solidFill>
                  <a:srgbClr val="C00000"/>
                </a:solidFill>
              </a:rPr>
              <a:t> </a:t>
            </a:r>
            <a:r>
              <a:rPr lang="en-US" b="1" dirty="0" err="1">
                <a:solidFill>
                  <a:srgbClr val="C00000"/>
                </a:solidFill>
              </a:rPr>
              <a:t>المثال</a:t>
            </a:r>
            <a:r>
              <a:rPr lang="en-US" b="1" dirty="0">
                <a:solidFill>
                  <a:srgbClr val="C00000"/>
                </a:solidFill>
              </a:rPr>
              <a:t>: </a:t>
            </a:r>
            <a:r>
              <a:rPr lang="en-US" b="1" dirty="0" err="1">
                <a:solidFill>
                  <a:srgbClr val="C00000"/>
                </a:solidFill>
              </a:rPr>
              <a:t>التسويق</a:t>
            </a:r>
            <a:r>
              <a:rPr lang="en-US" b="1" dirty="0">
                <a:solidFill>
                  <a:srgbClr val="C00000"/>
                </a:solidFill>
              </a:rPr>
              <a:t> أو </a:t>
            </a:r>
            <a:r>
              <a:rPr lang="en-US" b="1" dirty="0" err="1">
                <a:solidFill>
                  <a:srgbClr val="C00000"/>
                </a:solidFill>
              </a:rPr>
              <a:t>الموارد</a:t>
            </a:r>
            <a:r>
              <a:rPr lang="en-US" b="1" dirty="0">
                <a:solidFill>
                  <a:srgbClr val="C00000"/>
                </a:solidFill>
              </a:rPr>
              <a:t> </a:t>
            </a:r>
            <a:r>
              <a:rPr lang="en-US" b="1" dirty="0" err="1">
                <a:solidFill>
                  <a:srgbClr val="C00000"/>
                </a:solidFill>
              </a:rPr>
              <a:t>البشرية</a:t>
            </a:r>
            <a:r>
              <a:rPr lang="en-US" b="1" dirty="0">
                <a:solidFill>
                  <a:srgbClr val="C00000"/>
                </a:solidFill>
              </a:rPr>
              <a:t>) </a:t>
            </a:r>
            <a:r>
              <a:rPr lang="en-US" b="1" dirty="0" err="1">
                <a:solidFill>
                  <a:srgbClr val="C00000"/>
                </a:solidFill>
              </a:rPr>
              <a:t>منصات</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الخاصة </a:t>
            </a:r>
            <a:r>
              <a:rPr lang="en-US" b="1" dirty="0" err="1">
                <a:solidFill>
                  <a:srgbClr val="C00000"/>
                </a:solidFill>
              </a:rPr>
              <a:t>بها</a:t>
            </a:r>
            <a:r>
              <a:rPr lang="en-US" b="1" dirty="0">
                <a:solidFill>
                  <a:srgbClr val="C00000"/>
                </a:solidFill>
              </a:rPr>
              <a:t>. </a:t>
            </a:r>
            <a:r>
              <a:rPr lang="en-US" b="1" dirty="0" err="1">
                <a:solidFill>
                  <a:srgbClr val="C00000"/>
                </a:solidFill>
              </a:rPr>
              <a:t>وهذا</a:t>
            </a:r>
            <a:r>
              <a:rPr lang="en-US" b="1" dirty="0">
                <a:solidFill>
                  <a:srgbClr val="C00000"/>
                </a:solidFill>
              </a:rPr>
              <a:t> </a:t>
            </a:r>
            <a:r>
              <a:rPr lang="en-US" b="1" dirty="0" err="1">
                <a:solidFill>
                  <a:srgbClr val="C00000"/>
                </a:solidFill>
              </a:rPr>
              <a:t>يسمح</a:t>
            </a:r>
            <a:r>
              <a:rPr lang="en-US" b="1" dirty="0">
                <a:solidFill>
                  <a:srgbClr val="C00000"/>
                </a:solidFill>
              </a:rPr>
              <a:t> </a:t>
            </a:r>
            <a:r>
              <a:rPr lang="en-US" b="1" dirty="0" err="1">
                <a:solidFill>
                  <a:srgbClr val="C00000"/>
                </a:solidFill>
              </a:rPr>
              <a:t>بمزيد</a:t>
            </a:r>
            <a:r>
              <a:rPr lang="en-US" b="1" dirty="0">
                <a:solidFill>
                  <a:srgbClr val="C00000"/>
                </a:solidFill>
              </a:rPr>
              <a:t> من </a:t>
            </a:r>
            <a:r>
              <a:rPr lang="en-US" b="1" dirty="0" err="1">
                <a:solidFill>
                  <a:srgbClr val="C00000"/>
                </a:solidFill>
              </a:rPr>
              <a:t>التحكم</a:t>
            </a:r>
            <a:r>
              <a:rPr lang="en-US" b="1" dirty="0">
                <a:solidFill>
                  <a:srgbClr val="C00000"/>
                </a:solidFill>
              </a:rPr>
              <a:t> في </a:t>
            </a:r>
            <a:r>
              <a:rPr lang="en-US" b="1" dirty="0" err="1">
                <a:solidFill>
                  <a:srgbClr val="C00000"/>
                </a:solidFill>
              </a:rPr>
              <a:t>رسائل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ويضمن</a:t>
            </a:r>
            <a:r>
              <a:rPr lang="en-US" b="1" dirty="0">
                <a:solidFill>
                  <a:srgbClr val="C00000"/>
                </a:solidFill>
              </a:rPr>
              <a:t> </a:t>
            </a:r>
            <a:r>
              <a:rPr lang="en-US" b="1" dirty="0" err="1">
                <a:solidFill>
                  <a:srgbClr val="C00000"/>
                </a:solidFill>
              </a:rPr>
              <a:t>مستوى</a:t>
            </a:r>
            <a:r>
              <a:rPr lang="en-US" b="1" dirty="0">
                <a:solidFill>
                  <a:srgbClr val="C00000"/>
                </a:solidFill>
              </a:rPr>
              <a:t> </a:t>
            </a:r>
            <a:r>
              <a:rPr lang="en-US" b="1" dirty="0" err="1">
                <a:solidFill>
                  <a:srgbClr val="C00000"/>
                </a:solidFill>
              </a:rPr>
              <a:t>معينًا</a:t>
            </a:r>
            <a:r>
              <a:rPr lang="en-US" b="1" dirty="0">
                <a:solidFill>
                  <a:srgbClr val="C00000"/>
                </a:solidFill>
              </a:rPr>
              <a:t> من </a:t>
            </a:r>
            <a:r>
              <a:rPr lang="en-US" b="1" dirty="0" err="1">
                <a:solidFill>
                  <a:srgbClr val="C00000"/>
                </a:solidFill>
              </a:rPr>
              <a:t>اليقين</a:t>
            </a:r>
            <a:r>
              <a:rPr lang="en-US" b="1" dirty="0">
                <a:solidFill>
                  <a:srgbClr val="C00000"/>
                </a:solidFill>
              </a:rPr>
              <a:t> في </a:t>
            </a:r>
            <a:r>
              <a:rPr lang="en-US" b="1" dirty="0" err="1">
                <a:solidFill>
                  <a:srgbClr val="C00000"/>
                </a:solidFill>
              </a:rPr>
              <a:t>تحقيق</a:t>
            </a:r>
            <a:r>
              <a:rPr lang="en-US" b="1" dirty="0">
                <a:solidFill>
                  <a:srgbClr val="C00000"/>
                </a:solidFill>
              </a:rPr>
              <a:t> </a:t>
            </a:r>
            <a:r>
              <a:rPr lang="en-US" b="1" dirty="0" err="1">
                <a:solidFill>
                  <a:srgbClr val="C00000"/>
                </a:solidFill>
              </a:rPr>
              <a:t>الأهداف</a:t>
            </a:r>
            <a:r>
              <a:rPr lang="en-US" b="1" dirty="0">
                <a:solidFill>
                  <a:srgbClr val="C00000"/>
                </a:solidFill>
              </a:rPr>
              <a:t> </a:t>
            </a:r>
            <a:r>
              <a:rPr lang="en-US" b="1" dirty="0" err="1">
                <a:solidFill>
                  <a:srgbClr val="C00000"/>
                </a:solidFill>
              </a:rPr>
              <a:t>المعلنة</a:t>
            </a:r>
            <a:r>
              <a:rPr lang="en-US" b="1" dirty="0">
                <a:solidFill>
                  <a:srgbClr val="C00000"/>
                </a:solidFill>
              </a:rPr>
              <a:t>.</a:t>
            </a:r>
          </a:p>
        </p:txBody>
      </p:sp>
    </p:spTree>
    <p:extLst>
      <p:ext uri="{BB962C8B-B14F-4D97-AF65-F5344CB8AC3E}">
        <p14:creationId xmlns:p14="http://schemas.microsoft.com/office/powerpoint/2010/main" val="1114469834"/>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908762"/>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r>
              <a:rPr lang="en-US" sz="2800" b="1" dirty="0">
                <a:solidFill>
                  <a:srgbClr val="C00000"/>
                </a:solidFill>
              </a:rPr>
              <a:t>(Cont’d)</a:t>
            </a:r>
            <a:endParaRPr lang="en-US" sz="2800" b="1" dirty="0"/>
          </a:p>
          <a:p>
            <a:pPr lvl="1"/>
            <a:r>
              <a:rPr lang="en-US" sz="2600" b="1" dirty="0">
                <a:solidFill>
                  <a:srgbClr val="C00000"/>
                </a:solidFill>
              </a:rPr>
              <a:t> </a:t>
            </a:r>
            <a:endParaRPr lang="en-US" sz="2400" b="1" dirty="0"/>
          </a:p>
          <a:p>
            <a:pPr algn="just"/>
            <a:r>
              <a:rPr lang="en-US" sz="2400" b="1" dirty="0">
                <a:solidFill>
                  <a:srgbClr val="C00000"/>
                </a:solidFill>
              </a:rPr>
              <a:t>The “creative experimenter” approach </a:t>
            </a:r>
            <a:r>
              <a:rPr lang="en-US" sz="2400" b="1" dirty="0"/>
              <a:t>accepts </a:t>
            </a:r>
            <a:r>
              <a:rPr lang="en-US" sz="2400" b="1" dirty="0">
                <a:solidFill>
                  <a:srgbClr val="C00000"/>
                </a:solidFill>
              </a:rPr>
              <a:t>uncertainty</a:t>
            </a:r>
            <a:r>
              <a:rPr lang="en-US" sz="2400" b="1" dirty="0"/>
              <a:t> and deploys small social media </a:t>
            </a:r>
            <a:r>
              <a:rPr lang="en-US" sz="2400" b="1" dirty="0">
                <a:solidFill>
                  <a:srgbClr val="C00000"/>
                </a:solidFill>
              </a:rPr>
              <a:t>“experiments” to learn and improve </a:t>
            </a:r>
            <a:r>
              <a:rPr lang="en-US" sz="2400" b="1" dirty="0"/>
              <a:t>overall business functions. Sometimes, businesses will take to Facebook or Twitter to receive feedback on products or business practices from internal (example: employees) or external (example: customers) audiences. The overall goal is to listen and learn from interactions; therefore, </a:t>
            </a:r>
            <a:r>
              <a:rPr lang="en-US" sz="2400" b="1" dirty="0">
                <a:solidFill>
                  <a:srgbClr val="C00000"/>
                </a:solidFill>
              </a:rPr>
              <a:t>unpredictable results </a:t>
            </a:r>
            <a:r>
              <a:rPr lang="en-US" sz="2400" b="1" dirty="0"/>
              <a:t>are accepted.</a:t>
            </a:r>
          </a:p>
          <a:p>
            <a:pPr algn="just"/>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9321A24-2750-AF66-9583-2BACE39DE3D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8" name="TextBox 7">
            <a:extLst>
              <a:ext uri="{FF2B5EF4-FFF2-40B4-BE49-F238E27FC236}">
                <a16:creationId xmlns:a16="http://schemas.microsoft.com/office/drawing/2014/main" id="{D654B805-4535-C5BA-2321-838ABD7D068B}"/>
              </a:ext>
            </a:extLst>
          </p:cNvPr>
          <p:cNvSpPr txBox="1"/>
          <p:nvPr/>
        </p:nvSpPr>
        <p:spPr>
          <a:xfrm>
            <a:off x="2615724" y="5081844"/>
            <a:ext cx="7223448" cy="1477328"/>
          </a:xfrm>
          <a:prstGeom prst="rect">
            <a:avLst/>
          </a:prstGeom>
          <a:solidFill>
            <a:schemeClr val="bg1"/>
          </a:solidFill>
        </p:spPr>
        <p:txBody>
          <a:bodyPr wrap="square">
            <a:spAutoFit/>
          </a:bodyPr>
          <a:lstStyle/>
          <a:p>
            <a:pPr algn="r" rtl="1"/>
            <a:r>
              <a:rPr lang="en-US" b="1" dirty="0" err="1">
                <a:solidFill>
                  <a:srgbClr val="C00000"/>
                </a:solidFill>
              </a:rPr>
              <a:t>يقبل</a:t>
            </a:r>
            <a:r>
              <a:rPr lang="en-US" b="1" dirty="0">
                <a:solidFill>
                  <a:srgbClr val="C00000"/>
                </a:solidFill>
              </a:rPr>
              <a:t> </a:t>
            </a:r>
            <a:r>
              <a:rPr lang="en-US" b="1" dirty="0" err="1">
                <a:solidFill>
                  <a:srgbClr val="C00000"/>
                </a:solidFill>
              </a:rPr>
              <a:t>نهج</a:t>
            </a:r>
            <a:r>
              <a:rPr lang="en-US" b="1" dirty="0">
                <a:solidFill>
                  <a:srgbClr val="C00000"/>
                </a:solidFill>
              </a:rPr>
              <a:t> "</a:t>
            </a:r>
            <a:r>
              <a:rPr lang="en-US" b="1" dirty="0" err="1">
                <a:solidFill>
                  <a:srgbClr val="C00000"/>
                </a:solidFill>
              </a:rPr>
              <a:t>المجرب</a:t>
            </a:r>
            <a:r>
              <a:rPr lang="en-US" b="1" dirty="0">
                <a:solidFill>
                  <a:srgbClr val="C00000"/>
                </a:solidFill>
              </a:rPr>
              <a:t> </a:t>
            </a:r>
            <a:r>
              <a:rPr lang="en-US" b="1" dirty="0" err="1">
                <a:solidFill>
                  <a:srgbClr val="C00000"/>
                </a:solidFill>
              </a:rPr>
              <a:t>الإبداعي</a:t>
            </a:r>
            <a:r>
              <a:rPr lang="en-US" b="1" dirty="0">
                <a:solidFill>
                  <a:srgbClr val="C00000"/>
                </a:solidFill>
              </a:rPr>
              <a:t>" </a:t>
            </a:r>
            <a:r>
              <a:rPr lang="en-US" b="1" dirty="0" err="1">
                <a:solidFill>
                  <a:srgbClr val="C00000"/>
                </a:solidFill>
              </a:rPr>
              <a:t>عدم</a:t>
            </a:r>
            <a:r>
              <a:rPr lang="en-US" b="1" dirty="0">
                <a:solidFill>
                  <a:srgbClr val="C00000"/>
                </a:solidFill>
              </a:rPr>
              <a:t> </a:t>
            </a:r>
            <a:r>
              <a:rPr lang="en-US" b="1" dirty="0" err="1">
                <a:solidFill>
                  <a:srgbClr val="C00000"/>
                </a:solidFill>
              </a:rPr>
              <a:t>اليقين</a:t>
            </a:r>
            <a:r>
              <a:rPr lang="en-US" b="1" dirty="0">
                <a:solidFill>
                  <a:srgbClr val="C00000"/>
                </a:solidFill>
              </a:rPr>
              <a:t> </a:t>
            </a:r>
            <a:r>
              <a:rPr lang="en-US" b="1" dirty="0" err="1">
                <a:solidFill>
                  <a:srgbClr val="C00000"/>
                </a:solidFill>
              </a:rPr>
              <a:t>وينشر</a:t>
            </a:r>
            <a:r>
              <a:rPr lang="en-US" b="1" dirty="0">
                <a:solidFill>
                  <a:srgbClr val="C00000"/>
                </a:solidFill>
              </a:rPr>
              <a:t> "</a:t>
            </a:r>
            <a:r>
              <a:rPr lang="en-US" b="1" dirty="0" err="1">
                <a:solidFill>
                  <a:srgbClr val="C00000"/>
                </a:solidFill>
              </a:rPr>
              <a:t>تجارب</a:t>
            </a:r>
            <a:r>
              <a:rPr lang="en-US" b="1" dirty="0">
                <a:solidFill>
                  <a:srgbClr val="C00000"/>
                </a:solidFill>
              </a:rPr>
              <a:t>" </a:t>
            </a:r>
            <a:r>
              <a:rPr lang="en-US" b="1" dirty="0" err="1">
                <a:solidFill>
                  <a:srgbClr val="C00000"/>
                </a:solidFill>
              </a:rPr>
              <a:t>صغيرة</a:t>
            </a:r>
            <a:r>
              <a:rPr lang="en-US" b="1" dirty="0">
                <a:solidFill>
                  <a:srgbClr val="C00000"/>
                </a:solidFill>
              </a:rPr>
              <a:t> على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لتعلم</a:t>
            </a:r>
            <a:r>
              <a:rPr lang="en-US" b="1" dirty="0">
                <a:solidFill>
                  <a:srgbClr val="C00000"/>
                </a:solidFill>
              </a:rPr>
              <a:t> </a:t>
            </a:r>
            <a:r>
              <a:rPr lang="en-US" b="1" dirty="0" err="1">
                <a:solidFill>
                  <a:srgbClr val="C00000"/>
                </a:solidFill>
              </a:rPr>
              <a:t>وتحسين</a:t>
            </a:r>
            <a:r>
              <a:rPr lang="en-US" b="1" dirty="0">
                <a:solidFill>
                  <a:srgbClr val="C00000"/>
                </a:solidFill>
              </a:rPr>
              <a:t> </a:t>
            </a:r>
            <a:r>
              <a:rPr lang="en-US" b="1" dirty="0" err="1">
                <a:solidFill>
                  <a:srgbClr val="C00000"/>
                </a:solidFill>
              </a:rPr>
              <a:t>وظائف</a:t>
            </a:r>
            <a:r>
              <a:rPr lang="en-US" b="1" dirty="0">
                <a:solidFill>
                  <a:srgbClr val="C00000"/>
                </a:solidFill>
              </a:rPr>
              <a:t> </a:t>
            </a:r>
            <a:r>
              <a:rPr lang="en-US" b="1" dirty="0" err="1">
                <a:solidFill>
                  <a:srgbClr val="C00000"/>
                </a:solidFill>
              </a:rPr>
              <a:t>العمل</a:t>
            </a:r>
            <a:r>
              <a:rPr lang="en-US" b="1" dirty="0">
                <a:solidFill>
                  <a:srgbClr val="C00000"/>
                </a:solidFill>
              </a:rPr>
              <a:t> </a:t>
            </a:r>
            <a:r>
              <a:rPr lang="en-US" b="1" dirty="0" err="1">
                <a:solidFill>
                  <a:srgbClr val="C00000"/>
                </a:solidFill>
              </a:rPr>
              <a:t>بشكل</a:t>
            </a:r>
            <a:r>
              <a:rPr lang="en-US" b="1" dirty="0">
                <a:solidFill>
                  <a:srgbClr val="C00000"/>
                </a:solidFill>
              </a:rPr>
              <a:t> عام. في </a:t>
            </a:r>
            <a:r>
              <a:rPr lang="en-US" b="1" dirty="0" err="1">
                <a:solidFill>
                  <a:srgbClr val="C00000"/>
                </a:solidFill>
              </a:rPr>
              <a:t>بعض</a:t>
            </a:r>
            <a:r>
              <a:rPr lang="en-US" b="1" dirty="0">
                <a:solidFill>
                  <a:srgbClr val="C00000"/>
                </a:solidFill>
              </a:rPr>
              <a:t> </a:t>
            </a:r>
            <a:r>
              <a:rPr lang="en-US" b="1" dirty="0" err="1">
                <a:solidFill>
                  <a:srgbClr val="C00000"/>
                </a:solidFill>
              </a:rPr>
              <a:t>الأحيان</a:t>
            </a:r>
            <a:r>
              <a:rPr lang="en-US" b="1" dirty="0">
                <a:solidFill>
                  <a:srgbClr val="C00000"/>
                </a:solidFill>
              </a:rPr>
              <a:t>، </a:t>
            </a:r>
            <a:r>
              <a:rPr lang="en-US" b="1" dirty="0" err="1">
                <a:solidFill>
                  <a:srgbClr val="C00000"/>
                </a:solidFill>
              </a:rPr>
              <a:t>تلجأ</a:t>
            </a:r>
            <a:r>
              <a:rPr lang="en-US" b="1" dirty="0">
                <a:solidFill>
                  <a:srgbClr val="C00000"/>
                </a:solidFill>
              </a:rPr>
              <a:t> </a:t>
            </a:r>
            <a:r>
              <a:rPr lang="en-US" b="1" dirty="0" err="1">
                <a:solidFill>
                  <a:srgbClr val="C00000"/>
                </a:solidFill>
              </a:rPr>
              <a:t>الشركات</a:t>
            </a:r>
            <a:r>
              <a:rPr lang="en-US" b="1" dirty="0">
                <a:solidFill>
                  <a:srgbClr val="C00000"/>
                </a:solidFill>
              </a:rPr>
              <a:t> إلى Facebook أو Twitter </a:t>
            </a:r>
            <a:r>
              <a:rPr lang="en-US" b="1" dirty="0" err="1">
                <a:solidFill>
                  <a:srgbClr val="C00000"/>
                </a:solidFill>
              </a:rPr>
              <a:t>لتلقي</a:t>
            </a:r>
            <a:r>
              <a:rPr lang="en-US" b="1" dirty="0">
                <a:solidFill>
                  <a:srgbClr val="C00000"/>
                </a:solidFill>
              </a:rPr>
              <a:t> </a:t>
            </a:r>
            <a:r>
              <a:rPr lang="en-US" b="1" dirty="0" err="1">
                <a:solidFill>
                  <a:srgbClr val="C00000"/>
                </a:solidFill>
              </a:rPr>
              <a:t>تعليقات</a:t>
            </a:r>
            <a:r>
              <a:rPr lang="en-US" b="1" dirty="0">
                <a:solidFill>
                  <a:srgbClr val="C00000"/>
                </a:solidFill>
              </a:rPr>
              <a:t> </a:t>
            </a:r>
            <a:r>
              <a:rPr lang="en-US" b="1" dirty="0" err="1">
                <a:solidFill>
                  <a:srgbClr val="C00000"/>
                </a:solidFill>
              </a:rPr>
              <a:t>حول</a:t>
            </a:r>
            <a:r>
              <a:rPr lang="en-US" b="1" dirty="0">
                <a:solidFill>
                  <a:srgbClr val="C00000"/>
                </a:solidFill>
              </a:rPr>
              <a:t> </a:t>
            </a:r>
            <a:r>
              <a:rPr lang="en-US" b="1" dirty="0" err="1">
                <a:solidFill>
                  <a:srgbClr val="C00000"/>
                </a:solidFill>
              </a:rPr>
              <a:t>المنتجات</a:t>
            </a:r>
            <a:r>
              <a:rPr lang="en-US" b="1" dirty="0">
                <a:solidFill>
                  <a:srgbClr val="C00000"/>
                </a:solidFill>
              </a:rPr>
              <a:t> أو </a:t>
            </a:r>
            <a:r>
              <a:rPr lang="en-US" b="1" dirty="0" err="1">
                <a:solidFill>
                  <a:srgbClr val="C00000"/>
                </a:solidFill>
              </a:rPr>
              <a:t>الممارسات</a:t>
            </a:r>
            <a:r>
              <a:rPr lang="en-US" b="1" dirty="0">
                <a:solidFill>
                  <a:srgbClr val="C00000"/>
                </a:solidFill>
              </a:rPr>
              <a:t> </a:t>
            </a:r>
            <a:r>
              <a:rPr lang="en-US" b="1" dirty="0" err="1">
                <a:solidFill>
                  <a:srgbClr val="C00000"/>
                </a:solidFill>
              </a:rPr>
              <a:t>التجارية</a:t>
            </a:r>
            <a:r>
              <a:rPr lang="en-US" b="1" dirty="0">
                <a:solidFill>
                  <a:srgbClr val="C00000"/>
                </a:solidFill>
              </a:rPr>
              <a:t> من </a:t>
            </a:r>
            <a:r>
              <a:rPr lang="en-US" b="1" dirty="0" err="1">
                <a:solidFill>
                  <a:srgbClr val="C00000"/>
                </a:solidFill>
              </a:rPr>
              <a:t>الجماهير</a:t>
            </a:r>
            <a:r>
              <a:rPr lang="en-US" b="1" dirty="0">
                <a:solidFill>
                  <a:srgbClr val="C00000"/>
                </a:solidFill>
              </a:rPr>
              <a:t> </a:t>
            </a:r>
            <a:r>
              <a:rPr lang="en-US" b="1" dirty="0" err="1">
                <a:solidFill>
                  <a:srgbClr val="C00000"/>
                </a:solidFill>
              </a:rPr>
              <a:t>الداخلية</a:t>
            </a:r>
            <a:r>
              <a:rPr lang="en-US" b="1" dirty="0">
                <a:solidFill>
                  <a:srgbClr val="C00000"/>
                </a:solidFill>
              </a:rPr>
              <a:t> (على </a:t>
            </a:r>
            <a:r>
              <a:rPr lang="en-US" b="1" dirty="0" err="1">
                <a:solidFill>
                  <a:srgbClr val="C00000"/>
                </a:solidFill>
              </a:rPr>
              <a:t>سبيل</a:t>
            </a:r>
            <a:r>
              <a:rPr lang="en-US" b="1" dirty="0">
                <a:solidFill>
                  <a:srgbClr val="C00000"/>
                </a:solidFill>
              </a:rPr>
              <a:t> </a:t>
            </a:r>
            <a:r>
              <a:rPr lang="en-US" b="1" dirty="0" err="1">
                <a:solidFill>
                  <a:srgbClr val="C00000"/>
                </a:solidFill>
              </a:rPr>
              <a:t>المثال</a:t>
            </a:r>
            <a:r>
              <a:rPr lang="en-US" b="1" dirty="0">
                <a:solidFill>
                  <a:srgbClr val="C00000"/>
                </a:solidFill>
              </a:rPr>
              <a:t>: </a:t>
            </a:r>
            <a:r>
              <a:rPr lang="en-US" b="1" dirty="0" err="1">
                <a:solidFill>
                  <a:srgbClr val="C00000"/>
                </a:solidFill>
              </a:rPr>
              <a:t>الموظفين</a:t>
            </a:r>
            <a:r>
              <a:rPr lang="en-US" b="1" dirty="0">
                <a:solidFill>
                  <a:srgbClr val="C00000"/>
                </a:solidFill>
              </a:rPr>
              <a:t>) أو </a:t>
            </a:r>
            <a:r>
              <a:rPr lang="en-US" b="1" dirty="0" err="1">
                <a:solidFill>
                  <a:srgbClr val="C00000"/>
                </a:solidFill>
              </a:rPr>
              <a:t>الجماهير</a:t>
            </a:r>
            <a:r>
              <a:rPr lang="en-US" b="1" dirty="0">
                <a:solidFill>
                  <a:srgbClr val="C00000"/>
                </a:solidFill>
              </a:rPr>
              <a:t> </a:t>
            </a:r>
            <a:r>
              <a:rPr lang="en-US" b="1" dirty="0" err="1">
                <a:solidFill>
                  <a:srgbClr val="C00000"/>
                </a:solidFill>
              </a:rPr>
              <a:t>الخارجية</a:t>
            </a:r>
            <a:r>
              <a:rPr lang="en-US" b="1" dirty="0">
                <a:solidFill>
                  <a:srgbClr val="C00000"/>
                </a:solidFill>
              </a:rPr>
              <a:t> (على </a:t>
            </a:r>
            <a:r>
              <a:rPr lang="en-US" b="1" dirty="0" err="1">
                <a:solidFill>
                  <a:srgbClr val="C00000"/>
                </a:solidFill>
              </a:rPr>
              <a:t>سبيل</a:t>
            </a:r>
            <a:r>
              <a:rPr lang="en-US" b="1" dirty="0">
                <a:solidFill>
                  <a:srgbClr val="C00000"/>
                </a:solidFill>
              </a:rPr>
              <a:t> </a:t>
            </a:r>
            <a:r>
              <a:rPr lang="en-US" b="1" dirty="0" err="1">
                <a:solidFill>
                  <a:srgbClr val="C00000"/>
                </a:solidFill>
              </a:rPr>
              <a:t>المثال</a:t>
            </a:r>
            <a:r>
              <a:rPr lang="en-US" b="1" dirty="0">
                <a:solidFill>
                  <a:srgbClr val="C00000"/>
                </a:solidFill>
              </a:rPr>
              <a:t>: </a:t>
            </a:r>
            <a:r>
              <a:rPr lang="en-US" b="1" dirty="0" err="1">
                <a:solidFill>
                  <a:srgbClr val="C00000"/>
                </a:solidFill>
              </a:rPr>
              <a:t>العملاء</a:t>
            </a:r>
            <a:r>
              <a:rPr lang="en-US" b="1" dirty="0">
                <a:solidFill>
                  <a:srgbClr val="C00000"/>
                </a:solidFill>
              </a:rPr>
              <a:t>). </a:t>
            </a:r>
            <a:r>
              <a:rPr lang="en-US" b="1" dirty="0" err="1">
                <a:solidFill>
                  <a:srgbClr val="C00000"/>
                </a:solidFill>
              </a:rPr>
              <a:t>الهدف</a:t>
            </a:r>
            <a:r>
              <a:rPr lang="en-US" b="1" dirty="0">
                <a:solidFill>
                  <a:srgbClr val="C00000"/>
                </a:solidFill>
              </a:rPr>
              <a:t> </a:t>
            </a:r>
            <a:r>
              <a:rPr lang="en-US" b="1" dirty="0" err="1">
                <a:solidFill>
                  <a:srgbClr val="C00000"/>
                </a:solidFill>
              </a:rPr>
              <a:t>العام</a:t>
            </a:r>
            <a:r>
              <a:rPr lang="en-US" b="1" dirty="0">
                <a:solidFill>
                  <a:srgbClr val="C00000"/>
                </a:solidFill>
              </a:rPr>
              <a:t> </a:t>
            </a:r>
            <a:r>
              <a:rPr lang="en-US" b="1" dirty="0" err="1">
                <a:solidFill>
                  <a:srgbClr val="C00000"/>
                </a:solidFill>
              </a:rPr>
              <a:t>هو</a:t>
            </a:r>
            <a:r>
              <a:rPr lang="en-US" b="1" dirty="0">
                <a:solidFill>
                  <a:srgbClr val="C00000"/>
                </a:solidFill>
              </a:rPr>
              <a:t> </a:t>
            </a:r>
            <a:r>
              <a:rPr lang="en-US" b="1" dirty="0" err="1">
                <a:solidFill>
                  <a:srgbClr val="C00000"/>
                </a:solidFill>
              </a:rPr>
              <a:t>الاستماع</a:t>
            </a:r>
            <a:r>
              <a:rPr lang="en-US" b="1" dirty="0">
                <a:solidFill>
                  <a:srgbClr val="C00000"/>
                </a:solidFill>
              </a:rPr>
              <a:t> </a:t>
            </a:r>
            <a:r>
              <a:rPr lang="en-US" b="1" dirty="0" err="1">
                <a:solidFill>
                  <a:srgbClr val="C00000"/>
                </a:solidFill>
              </a:rPr>
              <a:t>والتعلم</a:t>
            </a:r>
            <a:r>
              <a:rPr lang="en-US" b="1" dirty="0">
                <a:solidFill>
                  <a:srgbClr val="C00000"/>
                </a:solidFill>
              </a:rPr>
              <a:t> من </a:t>
            </a:r>
            <a:r>
              <a:rPr lang="en-US" b="1" dirty="0" err="1">
                <a:solidFill>
                  <a:srgbClr val="C00000"/>
                </a:solidFill>
              </a:rPr>
              <a:t>التفاعلات</a:t>
            </a:r>
            <a:r>
              <a:rPr lang="en-US" b="1" dirty="0">
                <a:solidFill>
                  <a:srgbClr val="C00000"/>
                </a:solidFill>
              </a:rPr>
              <a:t>. </a:t>
            </a:r>
            <a:r>
              <a:rPr lang="en-US" b="1" dirty="0" err="1">
                <a:solidFill>
                  <a:srgbClr val="C00000"/>
                </a:solidFill>
              </a:rPr>
              <a:t>ولذلك</a:t>
            </a:r>
            <a:r>
              <a:rPr lang="en-US" b="1" dirty="0">
                <a:solidFill>
                  <a:srgbClr val="C00000"/>
                </a:solidFill>
              </a:rPr>
              <a:t>، يتم </a:t>
            </a:r>
            <a:r>
              <a:rPr lang="en-US" b="1" dirty="0" err="1">
                <a:solidFill>
                  <a:srgbClr val="C00000"/>
                </a:solidFill>
              </a:rPr>
              <a:t>قبول</a:t>
            </a:r>
            <a:r>
              <a:rPr lang="en-US" b="1" dirty="0">
                <a:solidFill>
                  <a:srgbClr val="C00000"/>
                </a:solidFill>
              </a:rPr>
              <a:t> </a:t>
            </a:r>
            <a:r>
              <a:rPr lang="en-US" b="1" dirty="0" err="1">
                <a:solidFill>
                  <a:srgbClr val="C00000"/>
                </a:solidFill>
              </a:rPr>
              <a:t>النتائج</a:t>
            </a:r>
            <a:r>
              <a:rPr lang="en-US" b="1" dirty="0">
                <a:solidFill>
                  <a:srgbClr val="C00000"/>
                </a:solidFill>
              </a:rPr>
              <a:t> </a:t>
            </a:r>
            <a:r>
              <a:rPr lang="en-US" b="1" dirty="0" err="1">
                <a:solidFill>
                  <a:srgbClr val="C00000"/>
                </a:solidFill>
              </a:rPr>
              <a:t>غير</a:t>
            </a:r>
            <a:r>
              <a:rPr lang="en-US" b="1" dirty="0">
                <a:solidFill>
                  <a:srgbClr val="C00000"/>
                </a:solidFill>
              </a:rPr>
              <a:t> </a:t>
            </a:r>
            <a:r>
              <a:rPr lang="en-US" b="1" dirty="0" err="1">
                <a:solidFill>
                  <a:srgbClr val="C00000"/>
                </a:solidFill>
              </a:rPr>
              <a:t>المتوقعة</a:t>
            </a:r>
            <a:r>
              <a:rPr lang="en-US" b="1" dirty="0">
                <a:solidFill>
                  <a:srgbClr val="C00000"/>
                </a:solidFill>
              </a:rPr>
              <a:t>.</a:t>
            </a:r>
          </a:p>
        </p:txBody>
      </p:sp>
    </p:spTree>
    <p:extLst>
      <p:ext uri="{BB962C8B-B14F-4D97-AF65-F5344CB8AC3E}">
        <p14:creationId xmlns:p14="http://schemas.microsoft.com/office/powerpoint/2010/main" val="2325284335"/>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47207"/>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r>
              <a:rPr lang="en-US" sz="2400" b="1" dirty="0">
                <a:solidFill>
                  <a:srgbClr val="C00000"/>
                </a:solidFill>
              </a:rPr>
              <a:t>(Cont’d)</a:t>
            </a:r>
            <a:endParaRPr lang="en-US" sz="2400" b="1" dirty="0"/>
          </a:p>
          <a:p>
            <a:pPr lvl="1"/>
            <a:endParaRPr lang="en-US" sz="2400" b="1" dirty="0"/>
          </a:p>
          <a:p>
            <a:pPr algn="just"/>
            <a:r>
              <a:rPr lang="en-US" sz="2400" b="1" dirty="0">
                <a:solidFill>
                  <a:srgbClr val="C00000"/>
                </a:solidFill>
              </a:rPr>
              <a:t>The “social media champion” approach </a:t>
            </a:r>
            <a:r>
              <a:rPr lang="en-US" sz="2400" b="1" dirty="0"/>
              <a:t>takes strategies to a more advanced level. A designated team is in charge of the organization’s overall social media presence. The team also creates an </a:t>
            </a:r>
            <a:r>
              <a:rPr lang="en-US" sz="2400" b="1" dirty="0">
                <a:solidFill>
                  <a:srgbClr val="C00000"/>
                </a:solidFill>
              </a:rPr>
              <a:t>official social media policy and guidelines </a:t>
            </a:r>
            <a:r>
              <a:rPr lang="en-US" sz="2400" b="1" dirty="0"/>
              <a:t>for the organization. </a:t>
            </a:r>
            <a:r>
              <a:rPr lang="en-US" sz="2400" b="1" dirty="0">
                <a:solidFill>
                  <a:srgbClr val="C00000"/>
                </a:solidFill>
              </a:rPr>
              <a:t>Larger social media projects </a:t>
            </a:r>
            <a:r>
              <a:rPr lang="en-US" sz="2400" b="1" dirty="0"/>
              <a:t>typically use this strategy. </a:t>
            </a:r>
            <a:r>
              <a:rPr lang="en-US" sz="2400" b="1" dirty="0">
                <a:solidFill>
                  <a:srgbClr val="0070C0"/>
                </a:solidFill>
              </a:rPr>
              <a:t>Unlike the predictive practitioner strategy</a:t>
            </a:r>
            <a:r>
              <a:rPr lang="en-US" sz="2400" b="1" dirty="0">
                <a:solidFill>
                  <a:srgbClr val="C00000"/>
                </a:solidFill>
              </a:rPr>
              <a:t>, this approach does not confine social media use to a particular department and considers social media messages across various functions.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ED4A15D-5E58-CFAA-B827-BB5C1ACBDF6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8" name="TextBox 7">
            <a:extLst>
              <a:ext uri="{FF2B5EF4-FFF2-40B4-BE49-F238E27FC236}">
                <a16:creationId xmlns:a16="http://schemas.microsoft.com/office/drawing/2014/main" id="{E5B90EAB-7823-F4A0-1475-05B6FFB01AAA}"/>
              </a:ext>
            </a:extLst>
          </p:cNvPr>
          <p:cNvSpPr txBox="1"/>
          <p:nvPr/>
        </p:nvSpPr>
        <p:spPr>
          <a:xfrm>
            <a:off x="2447778" y="5356938"/>
            <a:ext cx="8153151" cy="1477328"/>
          </a:xfrm>
          <a:prstGeom prst="rect">
            <a:avLst/>
          </a:prstGeom>
          <a:solidFill>
            <a:schemeClr val="bg1"/>
          </a:solidFill>
        </p:spPr>
        <p:txBody>
          <a:bodyPr wrap="square">
            <a:spAutoFit/>
          </a:bodyPr>
          <a:lstStyle/>
          <a:p>
            <a:pPr algn="r" rtl="1"/>
            <a:r>
              <a:rPr lang="en-US" b="1" dirty="0" err="1">
                <a:solidFill>
                  <a:srgbClr val="C00000"/>
                </a:solidFill>
              </a:rPr>
              <a:t>يأخذ</a:t>
            </a:r>
            <a:r>
              <a:rPr lang="en-US" b="1" dirty="0">
                <a:solidFill>
                  <a:srgbClr val="C00000"/>
                </a:solidFill>
              </a:rPr>
              <a:t> </a:t>
            </a:r>
            <a:r>
              <a:rPr lang="en-US" b="1" dirty="0" err="1">
                <a:solidFill>
                  <a:srgbClr val="C00000"/>
                </a:solidFill>
              </a:rPr>
              <a:t>نهج</a:t>
            </a:r>
            <a:r>
              <a:rPr lang="en-US" b="1" dirty="0">
                <a:solidFill>
                  <a:srgbClr val="C00000"/>
                </a:solidFill>
              </a:rPr>
              <a:t> "</a:t>
            </a:r>
            <a:r>
              <a:rPr lang="en-US" b="1" dirty="0" err="1">
                <a:solidFill>
                  <a:srgbClr val="C00000"/>
                </a:solidFill>
              </a:rPr>
              <a:t>بطل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الاستراتيجيات</a:t>
            </a:r>
            <a:r>
              <a:rPr lang="en-US" b="1" dirty="0">
                <a:solidFill>
                  <a:srgbClr val="C00000"/>
                </a:solidFill>
              </a:rPr>
              <a:t> إلى </a:t>
            </a:r>
            <a:r>
              <a:rPr lang="en-US" b="1" dirty="0" err="1">
                <a:solidFill>
                  <a:srgbClr val="C00000"/>
                </a:solidFill>
              </a:rPr>
              <a:t>مستوى</a:t>
            </a:r>
            <a:r>
              <a:rPr lang="en-US" b="1" dirty="0">
                <a:solidFill>
                  <a:srgbClr val="C00000"/>
                </a:solidFill>
              </a:rPr>
              <a:t> </a:t>
            </a:r>
            <a:r>
              <a:rPr lang="en-US" b="1" dirty="0" err="1">
                <a:solidFill>
                  <a:srgbClr val="C00000"/>
                </a:solidFill>
              </a:rPr>
              <a:t>أكثر</a:t>
            </a:r>
            <a:r>
              <a:rPr lang="en-US" b="1" dirty="0">
                <a:solidFill>
                  <a:srgbClr val="C00000"/>
                </a:solidFill>
              </a:rPr>
              <a:t> </a:t>
            </a:r>
            <a:r>
              <a:rPr lang="en-US" b="1" dirty="0" err="1">
                <a:solidFill>
                  <a:srgbClr val="C00000"/>
                </a:solidFill>
              </a:rPr>
              <a:t>تقدمًا</a:t>
            </a:r>
            <a:r>
              <a:rPr lang="en-US" b="1" dirty="0">
                <a:solidFill>
                  <a:srgbClr val="C00000"/>
                </a:solidFill>
              </a:rPr>
              <a:t>. </a:t>
            </a:r>
            <a:r>
              <a:rPr lang="en-US" b="1" dirty="0" err="1">
                <a:solidFill>
                  <a:srgbClr val="C00000"/>
                </a:solidFill>
              </a:rPr>
              <a:t>يتولى</a:t>
            </a:r>
            <a:r>
              <a:rPr lang="en-US" b="1" dirty="0">
                <a:solidFill>
                  <a:srgbClr val="C00000"/>
                </a:solidFill>
              </a:rPr>
              <a:t> </a:t>
            </a:r>
            <a:r>
              <a:rPr lang="en-US" b="1" dirty="0" err="1">
                <a:solidFill>
                  <a:srgbClr val="C00000"/>
                </a:solidFill>
              </a:rPr>
              <a:t>فريق</a:t>
            </a:r>
            <a:r>
              <a:rPr lang="en-US" b="1" dirty="0">
                <a:solidFill>
                  <a:srgbClr val="C00000"/>
                </a:solidFill>
              </a:rPr>
              <a:t> </a:t>
            </a:r>
            <a:r>
              <a:rPr lang="en-US" b="1" dirty="0" err="1">
                <a:solidFill>
                  <a:srgbClr val="C00000"/>
                </a:solidFill>
              </a:rPr>
              <a:t>معين</a:t>
            </a:r>
            <a:r>
              <a:rPr lang="en-US" b="1" dirty="0">
                <a:solidFill>
                  <a:srgbClr val="C00000"/>
                </a:solidFill>
              </a:rPr>
              <a:t> </a:t>
            </a:r>
            <a:r>
              <a:rPr lang="en-US" b="1" dirty="0" err="1">
                <a:solidFill>
                  <a:srgbClr val="C00000"/>
                </a:solidFill>
              </a:rPr>
              <a:t>مسؤولية</a:t>
            </a:r>
            <a:r>
              <a:rPr lang="en-US" b="1" dirty="0">
                <a:solidFill>
                  <a:srgbClr val="C00000"/>
                </a:solidFill>
              </a:rPr>
              <a:t> </a:t>
            </a:r>
            <a:r>
              <a:rPr lang="en-US" b="1" dirty="0" err="1">
                <a:solidFill>
                  <a:srgbClr val="C00000"/>
                </a:solidFill>
              </a:rPr>
              <a:t>التواجد</a:t>
            </a:r>
            <a:r>
              <a:rPr lang="en-US" b="1" dirty="0">
                <a:solidFill>
                  <a:srgbClr val="C00000"/>
                </a:solidFill>
              </a:rPr>
              <a:t> </a:t>
            </a:r>
            <a:r>
              <a:rPr lang="en-US" b="1" dirty="0" err="1">
                <a:solidFill>
                  <a:srgbClr val="C00000"/>
                </a:solidFill>
              </a:rPr>
              <a:t>الشامل</a:t>
            </a:r>
            <a:r>
              <a:rPr lang="en-US" b="1" dirty="0">
                <a:solidFill>
                  <a:srgbClr val="C00000"/>
                </a:solidFill>
              </a:rPr>
              <a:t> </a:t>
            </a:r>
            <a:r>
              <a:rPr lang="en-US" b="1" dirty="0" err="1">
                <a:solidFill>
                  <a:srgbClr val="C00000"/>
                </a:solidFill>
              </a:rPr>
              <a:t>للمنظمة</a:t>
            </a:r>
            <a:r>
              <a:rPr lang="en-US" b="1" dirty="0">
                <a:solidFill>
                  <a:srgbClr val="C00000"/>
                </a:solidFill>
              </a:rPr>
              <a:t> على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يقوم</a:t>
            </a:r>
            <a:r>
              <a:rPr lang="en-US" b="1" dirty="0">
                <a:solidFill>
                  <a:srgbClr val="C00000"/>
                </a:solidFill>
              </a:rPr>
              <a:t> </a:t>
            </a:r>
            <a:r>
              <a:rPr lang="en-US" b="1" dirty="0" err="1">
                <a:solidFill>
                  <a:srgbClr val="C00000"/>
                </a:solidFill>
              </a:rPr>
              <a:t>الفريق</a:t>
            </a:r>
            <a:r>
              <a:rPr lang="en-US" b="1" dirty="0">
                <a:solidFill>
                  <a:srgbClr val="C00000"/>
                </a:solidFill>
              </a:rPr>
              <a:t> </a:t>
            </a:r>
            <a:r>
              <a:rPr lang="en-US" b="1" dirty="0" err="1">
                <a:solidFill>
                  <a:srgbClr val="C00000"/>
                </a:solidFill>
              </a:rPr>
              <a:t>أيضًا</a:t>
            </a:r>
            <a:r>
              <a:rPr lang="en-US" b="1" dirty="0">
                <a:solidFill>
                  <a:srgbClr val="C00000"/>
                </a:solidFill>
              </a:rPr>
              <a:t> </a:t>
            </a:r>
            <a:r>
              <a:rPr lang="en-US" b="1" dirty="0" err="1">
                <a:solidFill>
                  <a:srgbClr val="C00000"/>
                </a:solidFill>
              </a:rPr>
              <a:t>بإنشاء</a:t>
            </a:r>
            <a:r>
              <a:rPr lang="en-US" b="1" dirty="0">
                <a:solidFill>
                  <a:srgbClr val="C00000"/>
                </a:solidFill>
              </a:rPr>
              <a:t> </a:t>
            </a:r>
            <a:r>
              <a:rPr lang="en-US" b="1" dirty="0" err="1">
                <a:solidFill>
                  <a:srgbClr val="C00000"/>
                </a:solidFill>
              </a:rPr>
              <a:t>سياسة</a:t>
            </a:r>
            <a:r>
              <a:rPr lang="en-US" b="1" dirty="0">
                <a:solidFill>
                  <a:srgbClr val="C00000"/>
                </a:solidFill>
              </a:rPr>
              <a:t> </a:t>
            </a:r>
            <a:r>
              <a:rPr lang="en-US" b="1" dirty="0" err="1">
                <a:solidFill>
                  <a:srgbClr val="C00000"/>
                </a:solidFill>
              </a:rPr>
              <a:t>وإرشادات</a:t>
            </a:r>
            <a:r>
              <a:rPr lang="en-US" b="1" dirty="0">
                <a:solidFill>
                  <a:srgbClr val="C00000"/>
                </a:solidFill>
              </a:rPr>
              <a:t> </a:t>
            </a:r>
            <a:r>
              <a:rPr lang="en-US" b="1" dirty="0" err="1">
                <a:solidFill>
                  <a:srgbClr val="C00000"/>
                </a:solidFill>
              </a:rPr>
              <a:t>رسمية</a:t>
            </a:r>
            <a:r>
              <a:rPr lang="en-US" b="1" dirty="0">
                <a:solidFill>
                  <a:srgbClr val="C00000"/>
                </a:solidFill>
              </a:rPr>
              <a:t> </a:t>
            </a:r>
            <a:r>
              <a:rPr lang="en-US" b="1" dirty="0" err="1">
                <a:solidFill>
                  <a:srgbClr val="C00000"/>
                </a:solidFill>
              </a:rPr>
              <a:t>لوسائل</a:t>
            </a:r>
            <a:r>
              <a:rPr lang="en-US" b="1" dirty="0">
                <a:solidFill>
                  <a:srgbClr val="C00000"/>
                </a:solidFill>
              </a:rPr>
              <a:t>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للمنظمة</a:t>
            </a:r>
            <a:r>
              <a:rPr lang="en-US" b="1" dirty="0">
                <a:solidFill>
                  <a:srgbClr val="C00000"/>
                </a:solidFill>
              </a:rPr>
              <a:t>. </a:t>
            </a:r>
            <a:r>
              <a:rPr lang="en-US" b="1" dirty="0" err="1">
                <a:solidFill>
                  <a:srgbClr val="C00000"/>
                </a:solidFill>
              </a:rPr>
              <a:t>عادةً</a:t>
            </a:r>
            <a:r>
              <a:rPr lang="en-US" b="1" dirty="0">
                <a:solidFill>
                  <a:srgbClr val="C00000"/>
                </a:solidFill>
              </a:rPr>
              <a:t> </a:t>
            </a:r>
            <a:r>
              <a:rPr lang="en-US" b="1" dirty="0" err="1">
                <a:solidFill>
                  <a:srgbClr val="C00000"/>
                </a:solidFill>
              </a:rPr>
              <a:t>ما</a:t>
            </a:r>
            <a:r>
              <a:rPr lang="en-US" b="1" dirty="0">
                <a:solidFill>
                  <a:srgbClr val="C00000"/>
                </a:solidFill>
              </a:rPr>
              <a:t> </a:t>
            </a:r>
            <a:r>
              <a:rPr lang="en-US" b="1" dirty="0" err="1">
                <a:solidFill>
                  <a:srgbClr val="C00000"/>
                </a:solidFill>
              </a:rPr>
              <a:t>تستخدم</a:t>
            </a:r>
            <a:r>
              <a:rPr lang="en-US" b="1" dirty="0">
                <a:solidFill>
                  <a:srgbClr val="C00000"/>
                </a:solidFill>
              </a:rPr>
              <a:t> </a:t>
            </a:r>
            <a:r>
              <a:rPr lang="en-US" b="1" dirty="0" err="1">
                <a:solidFill>
                  <a:srgbClr val="C00000"/>
                </a:solidFill>
              </a:rPr>
              <a:t>مشاريع</a:t>
            </a:r>
            <a:r>
              <a:rPr lang="en-US" b="1" dirty="0">
                <a:solidFill>
                  <a:srgbClr val="C00000"/>
                </a:solidFill>
              </a:rPr>
              <a:t> </a:t>
            </a:r>
            <a:r>
              <a:rPr lang="en-US" b="1" dirty="0" err="1">
                <a:solidFill>
                  <a:srgbClr val="C00000"/>
                </a:solidFill>
              </a:rPr>
              <a:t>الوسائط</a:t>
            </a:r>
            <a:r>
              <a:rPr lang="en-US" b="1" dirty="0">
                <a:solidFill>
                  <a:srgbClr val="C00000"/>
                </a:solidFill>
              </a:rPr>
              <a:t> الاجتماعية </a:t>
            </a:r>
            <a:r>
              <a:rPr lang="en-US" b="1" dirty="0" err="1">
                <a:solidFill>
                  <a:srgbClr val="C00000"/>
                </a:solidFill>
              </a:rPr>
              <a:t>الأكبر</a:t>
            </a:r>
            <a:r>
              <a:rPr lang="en-US" b="1" dirty="0">
                <a:solidFill>
                  <a:srgbClr val="C00000"/>
                </a:solidFill>
              </a:rPr>
              <a:t> </a:t>
            </a:r>
            <a:r>
              <a:rPr lang="en-US" b="1" dirty="0" err="1">
                <a:solidFill>
                  <a:srgbClr val="C00000"/>
                </a:solidFill>
              </a:rPr>
              <a:t>حجمًا</a:t>
            </a:r>
            <a:r>
              <a:rPr lang="en-US" b="1" dirty="0">
                <a:solidFill>
                  <a:srgbClr val="C00000"/>
                </a:solidFill>
              </a:rPr>
              <a:t> </a:t>
            </a:r>
            <a:r>
              <a:rPr lang="en-US" b="1" dirty="0" err="1">
                <a:solidFill>
                  <a:srgbClr val="C00000"/>
                </a:solidFill>
              </a:rPr>
              <a:t>هذه</a:t>
            </a:r>
            <a:r>
              <a:rPr lang="en-US" b="1" dirty="0">
                <a:solidFill>
                  <a:srgbClr val="C00000"/>
                </a:solidFill>
              </a:rPr>
              <a:t> </a:t>
            </a:r>
            <a:r>
              <a:rPr lang="en-US" b="1" dirty="0" err="1">
                <a:solidFill>
                  <a:srgbClr val="C00000"/>
                </a:solidFill>
              </a:rPr>
              <a:t>الإستراتيجية</a:t>
            </a:r>
            <a:r>
              <a:rPr lang="en-US" b="1" dirty="0">
                <a:solidFill>
                  <a:srgbClr val="C00000"/>
                </a:solidFill>
              </a:rPr>
              <a:t>. على </a:t>
            </a:r>
            <a:r>
              <a:rPr lang="en-US" b="1" dirty="0" err="1">
                <a:solidFill>
                  <a:srgbClr val="C00000"/>
                </a:solidFill>
              </a:rPr>
              <a:t>عكس</a:t>
            </a:r>
            <a:r>
              <a:rPr lang="en-US" b="1" dirty="0">
                <a:solidFill>
                  <a:srgbClr val="C00000"/>
                </a:solidFill>
              </a:rPr>
              <a:t> </a:t>
            </a:r>
            <a:r>
              <a:rPr lang="en-US" b="1" dirty="0" err="1">
                <a:solidFill>
                  <a:srgbClr val="C00000"/>
                </a:solidFill>
              </a:rPr>
              <a:t>استراتيجية</a:t>
            </a:r>
            <a:r>
              <a:rPr lang="en-US" b="1" dirty="0">
                <a:solidFill>
                  <a:srgbClr val="C00000"/>
                </a:solidFill>
              </a:rPr>
              <a:t> </a:t>
            </a:r>
            <a:r>
              <a:rPr lang="en-US" b="1" dirty="0" err="1">
                <a:solidFill>
                  <a:srgbClr val="C00000"/>
                </a:solidFill>
              </a:rPr>
              <a:t>الممارس</a:t>
            </a:r>
            <a:r>
              <a:rPr lang="en-US" b="1" dirty="0">
                <a:solidFill>
                  <a:srgbClr val="C00000"/>
                </a:solidFill>
              </a:rPr>
              <a:t> </a:t>
            </a:r>
            <a:r>
              <a:rPr lang="en-US" b="1" dirty="0" err="1">
                <a:solidFill>
                  <a:srgbClr val="C00000"/>
                </a:solidFill>
              </a:rPr>
              <a:t>التنبؤية</a:t>
            </a:r>
            <a:r>
              <a:rPr lang="en-US" b="1" dirty="0">
                <a:solidFill>
                  <a:srgbClr val="C00000"/>
                </a:solidFill>
              </a:rPr>
              <a:t>، </a:t>
            </a:r>
            <a:r>
              <a:rPr lang="en-US" b="1" dirty="0" err="1">
                <a:solidFill>
                  <a:srgbClr val="C00000"/>
                </a:solidFill>
              </a:rPr>
              <a:t>لا</a:t>
            </a:r>
            <a:r>
              <a:rPr lang="en-US" b="1" dirty="0">
                <a:solidFill>
                  <a:srgbClr val="C00000"/>
                </a:solidFill>
              </a:rPr>
              <a:t> </a:t>
            </a:r>
            <a:r>
              <a:rPr lang="en-US" b="1" dirty="0" err="1">
                <a:solidFill>
                  <a:srgbClr val="C00000"/>
                </a:solidFill>
              </a:rPr>
              <a:t>يحصر</a:t>
            </a:r>
            <a:r>
              <a:rPr lang="en-US" b="1" dirty="0">
                <a:solidFill>
                  <a:srgbClr val="C00000"/>
                </a:solidFill>
              </a:rPr>
              <a:t> </a:t>
            </a:r>
            <a:r>
              <a:rPr lang="en-US" b="1" dirty="0" err="1">
                <a:solidFill>
                  <a:srgbClr val="C00000"/>
                </a:solidFill>
              </a:rPr>
              <a:t>هذا</a:t>
            </a:r>
            <a:r>
              <a:rPr lang="en-US" b="1" dirty="0">
                <a:solidFill>
                  <a:srgbClr val="C00000"/>
                </a:solidFill>
              </a:rPr>
              <a:t> </a:t>
            </a:r>
            <a:r>
              <a:rPr lang="en-US" b="1" dirty="0" err="1">
                <a:solidFill>
                  <a:srgbClr val="C00000"/>
                </a:solidFill>
              </a:rPr>
              <a:t>النهج</a:t>
            </a:r>
            <a:r>
              <a:rPr lang="en-US" b="1" dirty="0">
                <a:solidFill>
                  <a:srgbClr val="C00000"/>
                </a:solidFill>
              </a:rPr>
              <a:t> </a:t>
            </a:r>
            <a:r>
              <a:rPr lang="en-US" b="1" dirty="0" err="1">
                <a:solidFill>
                  <a:srgbClr val="C00000"/>
                </a:solidFill>
              </a:rPr>
              <a:t>استخدام</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في </a:t>
            </a:r>
            <a:r>
              <a:rPr lang="en-US" b="1" dirty="0" err="1">
                <a:solidFill>
                  <a:srgbClr val="C00000"/>
                </a:solidFill>
              </a:rPr>
              <a:t>قسم</a:t>
            </a:r>
            <a:r>
              <a:rPr lang="en-US" b="1" dirty="0">
                <a:solidFill>
                  <a:srgbClr val="C00000"/>
                </a:solidFill>
              </a:rPr>
              <a:t> </a:t>
            </a:r>
            <a:r>
              <a:rPr lang="en-US" b="1" dirty="0" err="1">
                <a:solidFill>
                  <a:srgbClr val="C00000"/>
                </a:solidFill>
              </a:rPr>
              <a:t>معين</a:t>
            </a:r>
            <a:r>
              <a:rPr lang="en-US" b="1" dirty="0">
                <a:solidFill>
                  <a:srgbClr val="C00000"/>
                </a:solidFill>
              </a:rPr>
              <a:t> </a:t>
            </a:r>
            <a:r>
              <a:rPr lang="en-US" b="1" dirty="0" err="1">
                <a:solidFill>
                  <a:srgbClr val="C00000"/>
                </a:solidFill>
              </a:rPr>
              <a:t>ويأخذ</a:t>
            </a:r>
            <a:r>
              <a:rPr lang="en-US" b="1" dirty="0">
                <a:solidFill>
                  <a:srgbClr val="C00000"/>
                </a:solidFill>
              </a:rPr>
              <a:t> في </a:t>
            </a:r>
            <a:r>
              <a:rPr lang="en-US" b="1" dirty="0" err="1">
                <a:solidFill>
                  <a:srgbClr val="C00000"/>
                </a:solidFill>
              </a:rPr>
              <a:t>الاعتبار</a:t>
            </a:r>
            <a:r>
              <a:rPr lang="en-US" b="1" dirty="0">
                <a:solidFill>
                  <a:srgbClr val="C00000"/>
                </a:solidFill>
              </a:rPr>
              <a:t> </a:t>
            </a:r>
            <a:r>
              <a:rPr lang="en-US" b="1" dirty="0" err="1">
                <a:solidFill>
                  <a:srgbClr val="C00000"/>
                </a:solidFill>
              </a:rPr>
              <a:t>رسائل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عبر </a:t>
            </a:r>
            <a:r>
              <a:rPr lang="en-US" b="1" dirty="0" err="1">
                <a:solidFill>
                  <a:srgbClr val="C00000"/>
                </a:solidFill>
              </a:rPr>
              <a:t>وظائف</a:t>
            </a:r>
            <a:r>
              <a:rPr lang="en-US" b="1" dirty="0">
                <a:solidFill>
                  <a:srgbClr val="C00000"/>
                </a:solidFill>
              </a:rPr>
              <a:t> </a:t>
            </a:r>
            <a:r>
              <a:rPr lang="en-US" b="1" dirty="0" err="1">
                <a:solidFill>
                  <a:srgbClr val="C00000"/>
                </a:solidFill>
              </a:rPr>
              <a:t>مختلفة</a:t>
            </a:r>
            <a:r>
              <a:rPr lang="en-US" b="1" dirty="0">
                <a:solidFill>
                  <a:srgbClr val="C00000"/>
                </a:solidFill>
              </a:rPr>
              <a:t>.</a:t>
            </a:r>
          </a:p>
        </p:txBody>
      </p:sp>
    </p:spTree>
    <p:extLst>
      <p:ext uri="{BB962C8B-B14F-4D97-AF65-F5344CB8AC3E}">
        <p14:creationId xmlns:p14="http://schemas.microsoft.com/office/powerpoint/2010/main" val="1223938084"/>
      </p:ext>
    </p:extLst>
  </p:cSld>
  <p:clrMapOvr>
    <a:masterClrMapping/>
  </p:clrMapOvr>
  <mc:AlternateContent xmlns:mc="http://schemas.openxmlformats.org/markup-compatibility/2006" xmlns:p14="http://schemas.microsoft.com/office/powerpoint/2010/main">
    <mc:Choice Requires="p14">
      <p:transition p14:dur="10" advTm="43050"/>
    </mc:Choice>
    <mc:Fallback xmlns="">
      <p:transition advTm="4305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31983"/>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r>
              <a:rPr lang="en-US" sz="2400" b="1" dirty="0">
                <a:solidFill>
                  <a:srgbClr val="C00000"/>
                </a:solidFill>
              </a:rPr>
              <a:t>(Cont’d)</a:t>
            </a:r>
            <a:endParaRPr lang="en-US" sz="2400" b="1" dirty="0"/>
          </a:p>
          <a:p>
            <a:pPr algn="just"/>
            <a:r>
              <a:rPr lang="en-US" sz="2300" b="1" dirty="0">
                <a:solidFill>
                  <a:srgbClr val="C00000"/>
                </a:solidFill>
              </a:rPr>
              <a:t>The “social media transformer” strategy </a:t>
            </a:r>
            <a:r>
              <a:rPr lang="en-US" sz="2300" b="1" dirty="0"/>
              <a:t>targets both internal and external audiences by launching large-scale projects that involve multiple departments. As with the social media champion approach, a team is devoted to planning, creating, and launching the organization’s social media projects. However, these </a:t>
            </a:r>
            <a:r>
              <a:rPr lang="en-US" sz="2300" b="1" dirty="0">
                <a:solidFill>
                  <a:srgbClr val="0070C0"/>
                </a:solidFill>
              </a:rPr>
              <a:t>projects are usually larger and more advanced </a:t>
            </a:r>
            <a:r>
              <a:rPr lang="en-US" sz="2300" b="1" dirty="0"/>
              <a:t>than those using the social media champion approach. </a:t>
            </a:r>
            <a:r>
              <a:rPr lang="en-US" sz="2300" b="1" dirty="0">
                <a:solidFill>
                  <a:srgbClr val="C00000"/>
                </a:solidFill>
              </a:rPr>
              <a:t>This strategy specifically considers how social media can </a:t>
            </a:r>
            <a:r>
              <a:rPr lang="en-US" sz="2300" b="1" dirty="0">
                <a:solidFill>
                  <a:srgbClr val="0070C0"/>
                </a:solidFill>
              </a:rPr>
              <a:t>influence business strategy, brand, and culture</a:t>
            </a:r>
            <a:r>
              <a:rPr lang="en-US" sz="2300" b="1" dirty="0">
                <a:solidFill>
                  <a:srgbClr val="C00000"/>
                </a:solidFill>
              </a:rPr>
              <a:t>.</a:t>
            </a:r>
          </a:p>
          <a:p>
            <a:pPr algn="just"/>
            <a:r>
              <a:rPr lang="en-US" sz="2300" b="1" dirty="0">
                <a:solidFill>
                  <a:srgbClr val="C00000"/>
                </a:solidFill>
              </a:rPr>
              <a:t>Organizations can use multiple approaches </a:t>
            </a:r>
            <a:r>
              <a:rPr lang="en-US" sz="2300" b="1" dirty="0"/>
              <a:t>when designing a social media message. What is important is that they carefully consider their approach before posting any content to social media platforms.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EE635271-D7D6-3C64-4C04-3088CE822FC1}"/>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10" name="TextBox 9">
            <a:extLst>
              <a:ext uri="{FF2B5EF4-FFF2-40B4-BE49-F238E27FC236}">
                <a16:creationId xmlns:a16="http://schemas.microsoft.com/office/drawing/2014/main" id="{149B3859-9CA7-40F4-E958-1C1BE29CD180}"/>
              </a:ext>
            </a:extLst>
          </p:cNvPr>
          <p:cNvSpPr txBox="1"/>
          <p:nvPr/>
        </p:nvSpPr>
        <p:spPr>
          <a:xfrm>
            <a:off x="2219735" y="5657669"/>
            <a:ext cx="9975494" cy="1200329"/>
          </a:xfrm>
          <a:prstGeom prst="rect">
            <a:avLst/>
          </a:prstGeom>
          <a:solidFill>
            <a:schemeClr val="bg1"/>
          </a:solidFill>
        </p:spPr>
        <p:txBody>
          <a:bodyPr wrap="square">
            <a:spAutoFit/>
          </a:bodyPr>
          <a:lstStyle/>
          <a:p>
            <a:pPr algn="r" rtl="1"/>
            <a:r>
              <a:rPr lang="en-US" b="1" dirty="0" err="1">
                <a:solidFill>
                  <a:srgbClr val="C00000"/>
                </a:solidFill>
              </a:rPr>
              <a:t>تستهدف</a:t>
            </a:r>
            <a:r>
              <a:rPr lang="en-US" b="1" dirty="0">
                <a:solidFill>
                  <a:srgbClr val="C00000"/>
                </a:solidFill>
              </a:rPr>
              <a:t> </a:t>
            </a:r>
            <a:r>
              <a:rPr lang="en-US" b="1" dirty="0" err="1">
                <a:solidFill>
                  <a:srgbClr val="C00000"/>
                </a:solidFill>
              </a:rPr>
              <a:t>استراتيجية</a:t>
            </a:r>
            <a:r>
              <a:rPr lang="en-US" b="1" dirty="0">
                <a:solidFill>
                  <a:srgbClr val="C00000"/>
                </a:solidFill>
              </a:rPr>
              <a:t> "</a:t>
            </a:r>
            <a:r>
              <a:rPr lang="en-US" b="1" dirty="0" err="1">
                <a:solidFill>
                  <a:srgbClr val="C00000"/>
                </a:solidFill>
              </a:rPr>
              <a:t>محول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كلا</a:t>
            </a:r>
            <a:r>
              <a:rPr lang="en-US" b="1" dirty="0">
                <a:solidFill>
                  <a:srgbClr val="C00000"/>
                </a:solidFill>
              </a:rPr>
              <a:t> من </a:t>
            </a:r>
            <a:r>
              <a:rPr lang="en-US" b="1" dirty="0" err="1">
                <a:solidFill>
                  <a:srgbClr val="C00000"/>
                </a:solidFill>
              </a:rPr>
              <a:t>الجماهير</a:t>
            </a:r>
            <a:r>
              <a:rPr lang="en-US" b="1" dirty="0">
                <a:solidFill>
                  <a:srgbClr val="C00000"/>
                </a:solidFill>
              </a:rPr>
              <a:t> </a:t>
            </a:r>
            <a:r>
              <a:rPr lang="en-US" b="1" dirty="0" err="1">
                <a:solidFill>
                  <a:srgbClr val="C00000"/>
                </a:solidFill>
              </a:rPr>
              <a:t>الداخلية</a:t>
            </a:r>
            <a:r>
              <a:rPr lang="en-US" b="1" dirty="0">
                <a:solidFill>
                  <a:srgbClr val="C00000"/>
                </a:solidFill>
              </a:rPr>
              <a:t> </a:t>
            </a:r>
            <a:r>
              <a:rPr lang="en-US" b="1" dirty="0" err="1">
                <a:solidFill>
                  <a:srgbClr val="C00000"/>
                </a:solidFill>
              </a:rPr>
              <a:t>والخارجية</a:t>
            </a:r>
            <a:r>
              <a:rPr lang="en-US" b="1" dirty="0">
                <a:solidFill>
                  <a:srgbClr val="C00000"/>
                </a:solidFill>
              </a:rPr>
              <a:t> من خلال </a:t>
            </a:r>
            <a:r>
              <a:rPr lang="en-US" b="1" dirty="0" err="1">
                <a:solidFill>
                  <a:srgbClr val="C00000"/>
                </a:solidFill>
              </a:rPr>
              <a:t>إطلاق</a:t>
            </a:r>
            <a:r>
              <a:rPr lang="en-US" b="1" dirty="0">
                <a:solidFill>
                  <a:srgbClr val="C00000"/>
                </a:solidFill>
              </a:rPr>
              <a:t> </a:t>
            </a:r>
            <a:r>
              <a:rPr lang="en-US" b="1" dirty="0" err="1">
                <a:solidFill>
                  <a:srgbClr val="C00000"/>
                </a:solidFill>
              </a:rPr>
              <a:t>مشاريع</a:t>
            </a:r>
            <a:r>
              <a:rPr lang="en-US" b="1" dirty="0">
                <a:solidFill>
                  <a:srgbClr val="C00000"/>
                </a:solidFill>
              </a:rPr>
              <a:t> </a:t>
            </a:r>
            <a:r>
              <a:rPr lang="en-US" b="1" dirty="0" err="1">
                <a:solidFill>
                  <a:srgbClr val="C00000"/>
                </a:solidFill>
              </a:rPr>
              <a:t>واسعة</a:t>
            </a:r>
            <a:r>
              <a:rPr lang="en-US" b="1" dirty="0">
                <a:solidFill>
                  <a:srgbClr val="C00000"/>
                </a:solidFill>
              </a:rPr>
              <a:t> </a:t>
            </a:r>
            <a:r>
              <a:rPr lang="en-US" b="1" dirty="0" err="1">
                <a:solidFill>
                  <a:srgbClr val="C00000"/>
                </a:solidFill>
              </a:rPr>
              <a:t>النطاق</a:t>
            </a:r>
            <a:r>
              <a:rPr lang="en-US" b="1" dirty="0">
                <a:solidFill>
                  <a:srgbClr val="C00000"/>
                </a:solidFill>
              </a:rPr>
              <a:t> </a:t>
            </a:r>
            <a:r>
              <a:rPr lang="en-US" b="1" dirty="0" err="1">
                <a:solidFill>
                  <a:srgbClr val="C00000"/>
                </a:solidFill>
              </a:rPr>
              <a:t>تشمل</a:t>
            </a:r>
            <a:r>
              <a:rPr lang="en-US" b="1" dirty="0">
                <a:solidFill>
                  <a:srgbClr val="C00000"/>
                </a:solidFill>
              </a:rPr>
              <a:t> </a:t>
            </a:r>
            <a:r>
              <a:rPr lang="en-US" b="1" dirty="0" err="1">
                <a:solidFill>
                  <a:srgbClr val="C00000"/>
                </a:solidFill>
              </a:rPr>
              <a:t>أقسامًا</a:t>
            </a:r>
            <a:r>
              <a:rPr lang="en-US" b="1" dirty="0">
                <a:solidFill>
                  <a:srgbClr val="C00000"/>
                </a:solidFill>
              </a:rPr>
              <a:t> </a:t>
            </a:r>
            <a:r>
              <a:rPr lang="en-US" b="1" dirty="0" err="1">
                <a:solidFill>
                  <a:srgbClr val="C00000"/>
                </a:solidFill>
              </a:rPr>
              <a:t>متعددة</a:t>
            </a:r>
            <a:r>
              <a:rPr lang="en-US" b="1" dirty="0">
                <a:solidFill>
                  <a:srgbClr val="C00000"/>
                </a:solidFill>
              </a:rPr>
              <a:t>. كما </a:t>
            </a:r>
            <a:r>
              <a:rPr lang="en-US" b="1" dirty="0" err="1">
                <a:solidFill>
                  <a:srgbClr val="C00000"/>
                </a:solidFill>
              </a:rPr>
              <a:t>هو</a:t>
            </a:r>
            <a:r>
              <a:rPr lang="en-US" b="1" dirty="0">
                <a:solidFill>
                  <a:srgbClr val="C00000"/>
                </a:solidFill>
              </a:rPr>
              <a:t> </a:t>
            </a:r>
            <a:r>
              <a:rPr lang="en-US" b="1" dirty="0" err="1">
                <a:solidFill>
                  <a:srgbClr val="C00000"/>
                </a:solidFill>
              </a:rPr>
              <a:t>الحال</a:t>
            </a:r>
            <a:r>
              <a:rPr lang="en-US" b="1" dirty="0">
                <a:solidFill>
                  <a:srgbClr val="C00000"/>
                </a:solidFill>
              </a:rPr>
              <a:t> مع </a:t>
            </a:r>
            <a:r>
              <a:rPr lang="en-US" b="1" dirty="0" err="1">
                <a:solidFill>
                  <a:srgbClr val="C00000"/>
                </a:solidFill>
              </a:rPr>
              <a:t>نهج</a:t>
            </a:r>
            <a:r>
              <a:rPr lang="en-US" b="1" dirty="0">
                <a:solidFill>
                  <a:srgbClr val="C00000"/>
                </a:solidFill>
              </a:rPr>
              <a:t> </a:t>
            </a:r>
            <a:r>
              <a:rPr lang="en-US" b="1" dirty="0" err="1">
                <a:solidFill>
                  <a:srgbClr val="C00000"/>
                </a:solidFill>
              </a:rPr>
              <a:t>بطل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ومع</a:t>
            </a:r>
            <a:r>
              <a:rPr lang="en-US" b="1" dirty="0">
                <a:solidFill>
                  <a:srgbClr val="C00000"/>
                </a:solidFill>
              </a:rPr>
              <a:t> ذلك، </a:t>
            </a:r>
            <a:r>
              <a:rPr lang="en-US" b="1" dirty="0" err="1">
                <a:solidFill>
                  <a:srgbClr val="C00000"/>
                </a:solidFill>
              </a:rPr>
              <a:t>عادة</a:t>
            </a:r>
            <a:r>
              <a:rPr lang="en-US" b="1" dirty="0">
                <a:solidFill>
                  <a:srgbClr val="C00000"/>
                </a:solidFill>
              </a:rPr>
              <a:t> </a:t>
            </a:r>
            <a:r>
              <a:rPr lang="en-US" b="1" dirty="0" err="1">
                <a:solidFill>
                  <a:srgbClr val="C00000"/>
                </a:solidFill>
              </a:rPr>
              <a:t>ما</a:t>
            </a:r>
            <a:r>
              <a:rPr lang="en-US" b="1" dirty="0">
                <a:solidFill>
                  <a:srgbClr val="C00000"/>
                </a:solidFill>
              </a:rPr>
              <a:t> تكون </a:t>
            </a:r>
            <a:r>
              <a:rPr lang="en-US" b="1" dirty="0" err="1">
                <a:solidFill>
                  <a:srgbClr val="C00000"/>
                </a:solidFill>
              </a:rPr>
              <a:t>هذه</a:t>
            </a:r>
            <a:r>
              <a:rPr lang="en-US" b="1" dirty="0">
                <a:solidFill>
                  <a:srgbClr val="C00000"/>
                </a:solidFill>
              </a:rPr>
              <a:t> </a:t>
            </a:r>
            <a:r>
              <a:rPr lang="en-US" b="1" dirty="0" err="1">
                <a:solidFill>
                  <a:srgbClr val="C00000"/>
                </a:solidFill>
              </a:rPr>
              <a:t>المشاريع</a:t>
            </a:r>
            <a:r>
              <a:rPr lang="en-US" b="1" dirty="0">
                <a:solidFill>
                  <a:srgbClr val="C00000"/>
                </a:solidFill>
              </a:rPr>
              <a:t> </a:t>
            </a:r>
            <a:r>
              <a:rPr lang="en-US" b="1" dirty="0" err="1">
                <a:solidFill>
                  <a:srgbClr val="C00000"/>
                </a:solidFill>
              </a:rPr>
              <a:t>أكبر</a:t>
            </a:r>
            <a:r>
              <a:rPr lang="en-US" b="1" dirty="0">
                <a:solidFill>
                  <a:srgbClr val="C00000"/>
                </a:solidFill>
              </a:rPr>
              <a:t> </a:t>
            </a:r>
            <a:r>
              <a:rPr lang="en-US" b="1" dirty="0" err="1">
                <a:solidFill>
                  <a:srgbClr val="C00000"/>
                </a:solidFill>
              </a:rPr>
              <a:t>وأكثر</a:t>
            </a:r>
            <a:r>
              <a:rPr lang="en-US" b="1" dirty="0">
                <a:solidFill>
                  <a:srgbClr val="C00000"/>
                </a:solidFill>
              </a:rPr>
              <a:t> </a:t>
            </a:r>
            <a:r>
              <a:rPr lang="en-US" b="1" dirty="0" err="1">
                <a:solidFill>
                  <a:srgbClr val="C00000"/>
                </a:solidFill>
              </a:rPr>
              <a:t>تقدمًا</a:t>
            </a:r>
            <a:r>
              <a:rPr lang="en-US" b="1" dirty="0">
                <a:solidFill>
                  <a:srgbClr val="C00000"/>
                </a:solidFill>
              </a:rPr>
              <a:t> من </a:t>
            </a:r>
            <a:r>
              <a:rPr lang="en-US" b="1" dirty="0" err="1">
                <a:solidFill>
                  <a:srgbClr val="C00000"/>
                </a:solidFill>
              </a:rPr>
              <a:t>تلك</a:t>
            </a:r>
            <a:r>
              <a:rPr lang="en-US" b="1" dirty="0">
                <a:solidFill>
                  <a:srgbClr val="C00000"/>
                </a:solidFill>
              </a:rPr>
              <a:t> التي </a:t>
            </a:r>
            <a:r>
              <a:rPr lang="en-US" b="1" dirty="0" err="1">
                <a:solidFill>
                  <a:srgbClr val="C00000"/>
                </a:solidFill>
              </a:rPr>
              <a:t>تستخدم</a:t>
            </a:r>
            <a:r>
              <a:rPr lang="en-US" b="1" dirty="0">
                <a:solidFill>
                  <a:srgbClr val="C00000"/>
                </a:solidFill>
              </a:rPr>
              <a:t> </a:t>
            </a:r>
            <a:r>
              <a:rPr lang="en-US" b="1" dirty="0" err="1">
                <a:solidFill>
                  <a:srgbClr val="C00000"/>
                </a:solidFill>
              </a:rPr>
              <a:t>نهج</a:t>
            </a:r>
            <a:r>
              <a:rPr lang="en-US" b="1" dirty="0">
                <a:solidFill>
                  <a:srgbClr val="C00000"/>
                </a:solidFill>
              </a:rPr>
              <a:t> </a:t>
            </a:r>
            <a:r>
              <a:rPr lang="en-US" b="1" dirty="0" err="1">
                <a:solidFill>
                  <a:srgbClr val="C00000"/>
                </a:solidFill>
              </a:rPr>
              <a:t>بطل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تأخذ</a:t>
            </a:r>
            <a:r>
              <a:rPr lang="en-US" b="1" dirty="0">
                <a:solidFill>
                  <a:srgbClr val="C00000"/>
                </a:solidFill>
              </a:rPr>
              <a:t> </a:t>
            </a:r>
            <a:r>
              <a:rPr lang="en-US" b="1" dirty="0" err="1">
                <a:solidFill>
                  <a:srgbClr val="C00000"/>
                </a:solidFill>
              </a:rPr>
              <a:t>هذه</a:t>
            </a:r>
            <a:r>
              <a:rPr lang="en-US" b="1" dirty="0">
                <a:solidFill>
                  <a:srgbClr val="C00000"/>
                </a:solidFill>
              </a:rPr>
              <a:t> </a:t>
            </a:r>
            <a:r>
              <a:rPr lang="en-US" b="1" dirty="0" err="1">
                <a:solidFill>
                  <a:srgbClr val="C00000"/>
                </a:solidFill>
              </a:rPr>
              <a:t>الإستراتيجية</a:t>
            </a:r>
            <a:r>
              <a:rPr lang="en-US" b="1" dirty="0">
                <a:solidFill>
                  <a:srgbClr val="C00000"/>
                </a:solidFill>
              </a:rPr>
              <a:t> على </a:t>
            </a:r>
            <a:r>
              <a:rPr lang="en-US" b="1" dirty="0" err="1">
                <a:solidFill>
                  <a:srgbClr val="C00000"/>
                </a:solidFill>
              </a:rPr>
              <a:t>وجه</a:t>
            </a:r>
            <a:r>
              <a:rPr lang="en-US" b="1" dirty="0">
                <a:solidFill>
                  <a:srgbClr val="C00000"/>
                </a:solidFill>
              </a:rPr>
              <a:t> </a:t>
            </a:r>
            <a:r>
              <a:rPr lang="en-US" b="1" dirty="0" err="1">
                <a:solidFill>
                  <a:srgbClr val="C00000"/>
                </a:solidFill>
              </a:rPr>
              <a:t>التحديد</a:t>
            </a:r>
            <a:r>
              <a:rPr lang="en-US" b="1" dirty="0">
                <a:solidFill>
                  <a:srgbClr val="C00000"/>
                </a:solidFill>
              </a:rPr>
              <a:t> في </a:t>
            </a:r>
            <a:r>
              <a:rPr lang="en-US" b="1" dirty="0" err="1">
                <a:solidFill>
                  <a:srgbClr val="C00000"/>
                </a:solidFill>
              </a:rPr>
              <a:t>كيفية</a:t>
            </a:r>
            <a:r>
              <a:rPr lang="en-US" b="1" dirty="0">
                <a:solidFill>
                  <a:srgbClr val="C00000"/>
                </a:solidFill>
              </a:rPr>
              <a:t> </a:t>
            </a:r>
            <a:r>
              <a:rPr lang="en-US" b="1" dirty="0" err="1">
                <a:solidFill>
                  <a:srgbClr val="C00000"/>
                </a:solidFill>
              </a:rPr>
              <a:t>تأثير</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على </a:t>
            </a:r>
            <a:r>
              <a:rPr lang="en-US" b="1" u="sng" dirty="0" err="1">
                <a:solidFill>
                  <a:srgbClr val="C00000"/>
                </a:solidFill>
              </a:rPr>
              <a:t>استراتيجية</a:t>
            </a:r>
            <a:r>
              <a:rPr lang="en-US" b="1" u="sng" dirty="0">
                <a:solidFill>
                  <a:srgbClr val="C00000"/>
                </a:solidFill>
              </a:rPr>
              <a:t> </a:t>
            </a:r>
            <a:r>
              <a:rPr lang="en-US" b="1" u="sng" dirty="0" err="1">
                <a:solidFill>
                  <a:srgbClr val="C00000"/>
                </a:solidFill>
              </a:rPr>
              <a:t>العمل</a:t>
            </a:r>
            <a:r>
              <a:rPr lang="en-US" b="1" u="sng" dirty="0">
                <a:solidFill>
                  <a:srgbClr val="C00000"/>
                </a:solidFill>
              </a:rPr>
              <a:t> </a:t>
            </a:r>
            <a:r>
              <a:rPr lang="en-US" b="1" u="sng" dirty="0" err="1">
                <a:solidFill>
                  <a:srgbClr val="C00000"/>
                </a:solidFill>
              </a:rPr>
              <a:t>والعلامة</a:t>
            </a:r>
            <a:r>
              <a:rPr lang="en-US" b="1" u="sng" dirty="0">
                <a:solidFill>
                  <a:srgbClr val="C00000"/>
                </a:solidFill>
              </a:rPr>
              <a:t> </a:t>
            </a:r>
            <a:r>
              <a:rPr lang="en-US" b="1" u="sng" dirty="0" err="1">
                <a:solidFill>
                  <a:srgbClr val="C00000"/>
                </a:solidFill>
              </a:rPr>
              <a:t>التجارية</a:t>
            </a:r>
            <a:r>
              <a:rPr lang="en-US" b="1" u="sng" dirty="0">
                <a:solidFill>
                  <a:srgbClr val="C00000"/>
                </a:solidFill>
              </a:rPr>
              <a:t> </a:t>
            </a:r>
            <a:r>
              <a:rPr lang="en-US" b="1" u="sng" dirty="0" err="1">
                <a:solidFill>
                  <a:srgbClr val="C00000"/>
                </a:solidFill>
              </a:rPr>
              <a:t>والثقافة</a:t>
            </a:r>
            <a:r>
              <a:rPr lang="en-US" b="1" dirty="0">
                <a:solidFill>
                  <a:srgbClr val="C00000"/>
                </a:solidFill>
              </a:rPr>
              <a:t>.</a:t>
            </a:r>
          </a:p>
        </p:txBody>
      </p:sp>
    </p:spTree>
    <p:extLst>
      <p:ext uri="{BB962C8B-B14F-4D97-AF65-F5344CB8AC3E}">
        <p14:creationId xmlns:p14="http://schemas.microsoft.com/office/powerpoint/2010/main" val="1762640743"/>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9" name="TextBox 8">
            <a:extLst>
              <a:ext uri="{FF2B5EF4-FFF2-40B4-BE49-F238E27FC236}">
                <a16:creationId xmlns:a16="http://schemas.microsoft.com/office/drawing/2014/main" id="{2F7F5E14-C7BA-26DB-3C43-39B7B5EA310A}"/>
              </a:ext>
            </a:extLst>
          </p:cNvPr>
          <p:cNvSpPr txBox="1"/>
          <p:nvPr/>
        </p:nvSpPr>
        <p:spPr>
          <a:xfrm>
            <a:off x="3551199" y="1585453"/>
            <a:ext cx="6634445" cy="707886"/>
          </a:xfrm>
          <a:prstGeom prst="rect">
            <a:avLst/>
          </a:prstGeom>
          <a:noFill/>
        </p:spPr>
        <p:txBody>
          <a:bodyPr wrap="square">
            <a:spAutoFit/>
          </a:bodyPr>
          <a:lstStyle/>
          <a:p>
            <a:r>
              <a:rPr lang="en-US" sz="4000" b="1" dirty="0">
                <a:solidFill>
                  <a:srgbClr val="C00000"/>
                </a:solidFill>
              </a:rPr>
              <a:t>Heinz Influencer Marketing</a:t>
            </a:r>
          </a:p>
        </p:txBody>
      </p:sp>
      <p:pic>
        <p:nvPicPr>
          <p:cNvPr id="17" name="Picture 16">
            <a:extLst>
              <a:ext uri="{FF2B5EF4-FFF2-40B4-BE49-F238E27FC236}">
                <a16:creationId xmlns:a16="http://schemas.microsoft.com/office/drawing/2014/main" id="{11BF3605-D3FD-30CD-C4CB-8914C2834854}"/>
              </a:ext>
            </a:extLst>
          </p:cNvPr>
          <p:cNvPicPr>
            <a:picLocks noChangeAspect="1"/>
          </p:cNvPicPr>
          <p:nvPr/>
        </p:nvPicPr>
        <p:blipFill rotWithShape="1">
          <a:blip r:embed="rId9">
            <a:extLst>
              <a:ext uri="{28A0092B-C50C-407E-A947-70E740481C1C}">
                <a14:useLocalDpi xmlns:a14="http://schemas.microsoft.com/office/drawing/2010/main" val="0"/>
              </a:ext>
            </a:extLst>
          </a:blip>
          <a:srcRect b="23535"/>
          <a:stretch/>
        </p:blipFill>
        <p:spPr>
          <a:xfrm>
            <a:off x="3551199" y="2410378"/>
            <a:ext cx="5921494" cy="4527906"/>
          </a:xfrm>
          <a:prstGeom prst="rect">
            <a:avLst/>
          </a:prstGeom>
        </p:spPr>
      </p:pic>
    </p:spTree>
    <p:extLst>
      <p:ext uri="{BB962C8B-B14F-4D97-AF65-F5344CB8AC3E}">
        <p14:creationId xmlns:p14="http://schemas.microsoft.com/office/powerpoint/2010/main" val="3305096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9" name="TextBox 8">
            <a:extLst>
              <a:ext uri="{FF2B5EF4-FFF2-40B4-BE49-F238E27FC236}">
                <a16:creationId xmlns:a16="http://schemas.microsoft.com/office/drawing/2014/main" id="{2F7F5E14-C7BA-26DB-3C43-39B7B5EA310A}"/>
              </a:ext>
            </a:extLst>
          </p:cNvPr>
          <p:cNvSpPr txBox="1"/>
          <p:nvPr/>
        </p:nvSpPr>
        <p:spPr>
          <a:xfrm>
            <a:off x="1669455" y="1541702"/>
            <a:ext cx="3722051" cy="461665"/>
          </a:xfrm>
          <a:prstGeom prst="rect">
            <a:avLst/>
          </a:prstGeom>
          <a:noFill/>
        </p:spPr>
        <p:txBody>
          <a:bodyPr wrap="square">
            <a:spAutoFit/>
          </a:bodyPr>
          <a:lstStyle/>
          <a:p>
            <a:r>
              <a:rPr lang="en-US" sz="2400" b="1" dirty="0">
                <a:solidFill>
                  <a:srgbClr val="C00000"/>
                </a:solidFill>
              </a:rPr>
              <a:t>Heinz Influencer Marketing</a:t>
            </a:r>
          </a:p>
        </p:txBody>
      </p:sp>
      <p:sp>
        <p:nvSpPr>
          <p:cNvPr id="12" name="TextBox 11">
            <a:extLst>
              <a:ext uri="{FF2B5EF4-FFF2-40B4-BE49-F238E27FC236}">
                <a16:creationId xmlns:a16="http://schemas.microsoft.com/office/drawing/2014/main" id="{BCAC2191-0954-9A41-230A-122D790C93A9}"/>
              </a:ext>
            </a:extLst>
          </p:cNvPr>
          <p:cNvSpPr txBox="1"/>
          <p:nvPr/>
        </p:nvSpPr>
        <p:spPr>
          <a:xfrm>
            <a:off x="1455911" y="1997839"/>
            <a:ext cx="10219287" cy="4062651"/>
          </a:xfrm>
          <a:prstGeom prst="rect">
            <a:avLst/>
          </a:prstGeom>
          <a:noFill/>
        </p:spPr>
        <p:txBody>
          <a:bodyPr wrap="square">
            <a:spAutoFit/>
          </a:bodyPr>
          <a:lstStyle/>
          <a:p>
            <a:r>
              <a:rPr lang="en-US" sz="2000" b="0" dirty="0">
                <a:effectLst/>
              </a:rPr>
              <a:t>Heinz aimed to create an online buzz, spark social conversations and talk-ability that Heinz has finally combined two of the nation’s best-loved sauces in Ketchup and Mayonnaise, to create the mouthwatering </a:t>
            </a:r>
            <a:r>
              <a:rPr lang="en-US" sz="2000" b="0" dirty="0">
                <a:solidFill>
                  <a:srgbClr val="C00000"/>
                </a:solidFill>
                <a:effectLst/>
              </a:rPr>
              <a:t>Saucy Sauce</a:t>
            </a:r>
            <a:r>
              <a:rPr lang="en-US" sz="2000" b="0" dirty="0">
                <a:effectLst/>
              </a:rPr>
              <a:t>. </a:t>
            </a:r>
            <a:endParaRPr lang="en-US" sz="2000" dirty="0"/>
          </a:p>
          <a:p>
            <a:r>
              <a:rPr lang="en-US" b="0" dirty="0">
                <a:effectLst/>
              </a:rPr>
              <a:t>As part of the campaign, </a:t>
            </a:r>
            <a:r>
              <a:rPr lang="en-US" b="0" dirty="0">
                <a:solidFill>
                  <a:srgbClr val="C00000"/>
                </a:solidFill>
                <a:effectLst/>
              </a:rPr>
              <a:t>each influencer </a:t>
            </a:r>
            <a:r>
              <a:rPr lang="en-US" b="0" dirty="0">
                <a:effectLst/>
              </a:rPr>
              <a:t>was asked to re-create a variety of their </a:t>
            </a:r>
            <a:r>
              <a:rPr lang="en-US" b="0" dirty="0" err="1">
                <a:effectLst/>
              </a:rPr>
              <a:t>favourite</a:t>
            </a:r>
            <a:r>
              <a:rPr lang="en-US" b="0" dirty="0">
                <a:effectLst/>
              </a:rPr>
              <a:t> food dishes in which they had to include Saucy Sauce. The content had to include </a:t>
            </a:r>
            <a:r>
              <a:rPr lang="en-US" b="0" dirty="0">
                <a:solidFill>
                  <a:srgbClr val="C00000"/>
                </a:solidFill>
                <a:effectLst/>
              </a:rPr>
              <a:t>key messages </a:t>
            </a:r>
            <a:r>
              <a:rPr lang="en-US" b="0" dirty="0">
                <a:effectLst/>
              </a:rPr>
              <a:t>– but also </a:t>
            </a:r>
            <a:r>
              <a:rPr lang="en-US" b="0" dirty="0">
                <a:solidFill>
                  <a:srgbClr val="C00000"/>
                </a:solidFill>
                <a:effectLst/>
              </a:rPr>
              <a:t>be fun and engaging </a:t>
            </a:r>
            <a:r>
              <a:rPr lang="en-US" b="0" dirty="0">
                <a:effectLst/>
              </a:rPr>
              <a:t>– whilst also delivering the overarching message that the launch of Saucy Sauce is bringing the nation what they have been waiting for.</a:t>
            </a:r>
          </a:p>
          <a:p>
            <a:r>
              <a:rPr lang="en-US" b="0" dirty="0">
                <a:effectLst/>
              </a:rPr>
              <a:t>This content was then shared </a:t>
            </a:r>
            <a:r>
              <a:rPr lang="en-US" b="0" dirty="0">
                <a:solidFill>
                  <a:srgbClr val="C00000"/>
                </a:solidFill>
                <a:effectLst/>
              </a:rPr>
              <a:t>across Instagram and Instagram Stories </a:t>
            </a:r>
            <a:r>
              <a:rPr lang="en-US" b="0" dirty="0">
                <a:effectLst/>
              </a:rPr>
              <a:t>and during the campaign, the </a:t>
            </a:r>
            <a:r>
              <a:rPr lang="en-US" b="0" dirty="0">
                <a:solidFill>
                  <a:srgbClr val="C00000"/>
                </a:solidFill>
                <a:effectLst/>
              </a:rPr>
              <a:t>influencers were also tasked with engaging and interacting directly with their followers </a:t>
            </a:r>
            <a:r>
              <a:rPr lang="en-US" b="0" dirty="0">
                <a:effectLst/>
              </a:rPr>
              <a:t>to help spark further </a:t>
            </a:r>
            <a:r>
              <a:rPr lang="en-US" b="1" dirty="0">
                <a:solidFill>
                  <a:srgbClr val="C00000"/>
                </a:solidFill>
                <a:effectLst/>
              </a:rPr>
              <a:t>social conversations</a:t>
            </a:r>
            <a:r>
              <a:rPr lang="en-US" b="0" dirty="0">
                <a:effectLst/>
              </a:rPr>
              <a:t>.</a:t>
            </a:r>
            <a:endParaRPr lang="en-US" dirty="0"/>
          </a:p>
          <a:p>
            <a:r>
              <a:rPr lang="en-US" b="0" dirty="0">
                <a:effectLst/>
              </a:rPr>
              <a:t>Overall the </a:t>
            </a:r>
            <a:r>
              <a:rPr lang="en-US" b="1" dirty="0">
                <a:solidFill>
                  <a:srgbClr val="C00000"/>
                </a:solidFill>
                <a:effectLst/>
              </a:rPr>
              <a:t>social media content reached an audience of more than 280,000</a:t>
            </a:r>
            <a:r>
              <a:rPr lang="en-US" b="0" dirty="0">
                <a:effectLst/>
              </a:rPr>
              <a:t>, with more than 100,000 video views and an average campaign engagement rate of 4%.</a:t>
            </a:r>
            <a:endParaRPr lang="en-US" dirty="0"/>
          </a:p>
          <a:p>
            <a:r>
              <a:rPr lang="en-US" b="0" dirty="0">
                <a:effectLst/>
              </a:rPr>
              <a:t>The campaign also sparked viral follower interaction around Saucy Sauce.</a:t>
            </a:r>
            <a:endParaRPr lang="en-US" dirty="0"/>
          </a:p>
          <a:p>
            <a:endParaRPr lang="en-US" dirty="0"/>
          </a:p>
        </p:txBody>
      </p:sp>
      <p:pic>
        <p:nvPicPr>
          <p:cNvPr id="15" name="Picture 14">
            <a:extLst>
              <a:ext uri="{FF2B5EF4-FFF2-40B4-BE49-F238E27FC236}">
                <a16:creationId xmlns:a16="http://schemas.microsoft.com/office/drawing/2014/main" id="{FF70D11D-2004-99B2-989A-9E802EBD224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30420" y="5751012"/>
            <a:ext cx="5870268" cy="1113098"/>
          </a:xfrm>
          <a:prstGeom prst="rect">
            <a:avLst/>
          </a:prstGeom>
        </p:spPr>
      </p:pic>
    </p:spTree>
    <p:extLst>
      <p:ext uri="{BB962C8B-B14F-4D97-AF65-F5344CB8AC3E}">
        <p14:creationId xmlns:p14="http://schemas.microsoft.com/office/powerpoint/2010/main" val="401902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Social Media Messages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group of people talking&#10;&#10;Description automatically generated">
            <a:extLst>
              <a:ext uri="{FF2B5EF4-FFF2-40B4-BE49-F238E27FC236}">
                <a16:creationId xmlns:a16="http://schemas.microsoft.com/office/drawing/2014/main" id="{19365994-8633-6DAA-0113-987A60F217E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28472" y="2357529"/>
            <a:ext cx="3693013" cy="3037801"/>
          </a:xfrm>
          <a:prstGeom prst="rect">
            <a:avLst/>
          </a:prstGeom>
        </p:spPr>
      </p:pic>
    </p:spTree>
    <p:extLst>
      <p:ext uri="{BB962C8B-B14F-4D97-AF65-F5344CB8AC3E}">
        <p14:creationId xmlns:p14="http://schemas.microsoft.com/office/powerpoint/2010/main" val="1964101033"/>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862870"/>
          </a:xfrm>
          <a:prstGeom prst="rect">
            <a:avLst/>
          </a:prstGeom>
          <a:noFill/>
        </p:spPr>
        <p:txBody>
          <a:bodyPr wrap="square" rtlCol="0">
            <a:spAutoFit/>
          </a:bodyPr>
          <a:lstStyle/>
          <a:p>
            <a:r>
              <a:rPr lang="en-US" sz="2600" b="1" dirty="0">
                <a:solidFill>
                  <a:srgbClr val="C00000"/>
                </a:solidFill>
              </a:rPr>
              <a:t>Creating social media messages</a:t>
            </a:r>
          </a:p>
          <a:p>
            <a:pPr algn="just"/>
            <a:r>
              <a:rPr lang="en-US" sz="2600" b="1" dirty="0"/>
              <a:t>The goal of creating social media messages is not only </a:t>
            </a:r>
            <a:r>
              <a:rPr lang="en-US" sz="2600" b="1" dirty="0">
                <a:solidFill>
                  <a:srgbClr val="C00000"/>
                </a:solidFill>
              </a:rPr>
              <a:t>to reach your audience</a:t>
            </a:r>
            <a:r>
              <a:rPr lang="en-US" sz="2600" b="1" dirty="0"/>
              <a:t>, but also </a:t>
            </a:r>
            <a:r>
              <a:rPr lang="en-US" sz="2600" b="1" dirty="0">
                <a:solidFill>
                  <a:srgbClr val="C00000"/>
                </a:solidFill>
              </a:rPr>
              <a:t>to achieve an intended effect</a:t>
            </a:r>
            <a:r>
              <a:rPr lang="en-US" sz="2600" b="1" dirty="0"/>
              <a:t>. </a:t>
            </a:r>
          </a:p>
          <a:p>
            <a:pPr algn="just"/>
            <a:r>
              <a:rPr lang="en-US" sz="2600" b="1" dirty="0"/>
              <a:t>Proper </a:t>
            </a:r>
            <a:r>
              <a:rPr lang="en-US" sz="2600" b="1" dirty="0">
                <a:solidFill>
                  <a:srgbClr val="C00000"/>
                </a:solidFill>
              </a:rPr>
              <a:t>grammar and punctuation </a:t>
            </a:r>
            <a:r>
              <a:rPr lang="en-US" sz="2600" b="1" dirty="0"/>
              <a:t>are important in social media writing, as is </a:t>
            </a:r>
            <a:r>
              <a:rPr lang="en-US" sz="2600" b="1" dirty="0">
                <a:solidFill>
                  <a:srgbClr val="C00000"/>
                </a:solidFill>
              </a:rPr>
              <a:t>accuracy</a:t>
            </a:r>
            <a:r>
              <a:rPr lang="en-US" sz="2600" b="1" dirty="0"/>
              <a:t>. </a:t>
            </a:r>
          </a:p>
          <a:p>
            <a:pPr algn="just"/>
            <a:r>
              <a:rPr lang="en-US" sz="2600" b="1" dirty="0"/>
              <a:t>A careless error could undermine the credibility of your brand. Here are a few other factors to consider when creating social media messages.</a:t>
            </a:r>
          </a:p>
          <a:p>
            <a:pPr marL="914400" lvl="1" indent="-457200">
              <a:buFont typeface="+mj-lt"/>
              <a:buAutoNum type="arabicPeriod"/>
            </a:pPr>
            <a:r>
              <a:rPr lang="en-US" sz="2600" b="1" i="1" dirty="0">
                <a:solidFill>
                  <a:srgbClr val="0070C0"/>
                </a:solidFill>
              </a:rPr>
              <a:t>Engagement, engagement, engagement</a:t>
            </a:r>
            <a:endParaRPr lang="en-US" sz="2600" b="1" dirty="0">
              <a:solidFill>
                <a:srgbClr val="0070C0"/>
              </a:solidFill>
            </a:endParaRPr>
          </a:p>
          <a:p>
            <a:pPr marL="914400" lvl="1" indent="-457200">
              <a:buFont typeface="+mj-lt"/>
              <a:buAutoNum type="arabicPeriod"/>
            </a:pPr>
            <a:r>
              <a:rPr lang="en-US" sz="2600" b="1" i="1" dirty="0">
                <a:solidFill>
                  <a:srgbClr val="0070C0"/>
                </a:solidFill>
              </a:rPr>
              <a:t>Consistency</a:t>
            </a:r>
            <a:endParaRPr lang="en-US" sz="2600" b="1" dirty="0">
              <a:solidFill>
                <a:srgbClr val="0070C0"/>
              </a:solidFill>
            </a:endParaRPr>
          </a:p>
          <a:p>
            <a:pPr marL="914400" lvl="1" indent="-457200">
              <a:buFont typeface="+mj-lt"/>
              <a:buAutoNum type="arabicPeriod"/>
            </a:pPr>
            <a:r>
              <a:rPr lang="en-US" sz="2600" b="1" i="1" dirty="0">
                <a:solidFill>
                  <a:srgbClr val="0070C0"/>
                </a:solidFill>
              </a:rPr>
              <a:t>Concise writing</a:t>
            </a:r>
            <a:endParaRPr lang="en-US" sz="2600" b="1" dirty="0">
              <a:solidFill>
                <a:srgbClr val="0070C0"/>
              </a:solidFill>
            </a:endParaRPr>
          </a:p>
          <a:p>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5375559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24315"/>
          </a:xfrm>
          <a:prstGeom prst="rect">
            <a:avLst/>
          </a:prstGeom>
          <a:noFill/>
        </p:spPr>
        <p:txBody>
          <a:bodyPr wrap="square" rtlCol="0">
            <a:spAutoFit/>
          </a:bodyPr>
          <a:lstStyle/>
          <a:p>
            <a:r>
              <a:rPr lang="en-US" sz="2400" b="1" dirty="0">
                <a:solidFill>
                  <a:srgbClr val="C00000"/>
                </a:solidFill>
              </a:rPr>
              <a:t>Engagement, engagement, engagement</a:t>
            </a:r>
            <a:endParaRPr lang="en-US" sz="2400" b="1" dirty="0"/>
          </a:p>
          <a:p>
            <a:pPr algn="just"/>
            <a:r>
              <a:rPr lang="en-US" sz="2400" b="1" dirty="0"/>
              <a:t>More than many forms of communication, </a:t>
            </a:r>
            <a:r>
              <a:rPr lang="en-US" sz="2400" b="1" dirty="0">
                <a:solidFill>
                  <a:srgbClr val="C00000"/>
                </a:solidFill>
              </a:rPr>
              <a:t>social media messages </a:t>
            </a:r>
            <a:r>
              <a:rPr lang="en-US" sz="2400" b="1" dirty="0"/>
              <a:t>need to </a:t>
            </a:r>
            <a:r>
              <a:rPr lang="en-US" sz="2400" b="1" dirty="0">
                <a:solidFill>
                  <a:srgbClr val="C00000"/>
                </a:solidFill>
              </a:rPr>
              <a:t>motivate the audience to engage with the content</a:t>
            </a:r>
            <a:r>
              <a:rPr lang="en-US" sz="2400" b="1" dirty="0"/>
              <a:t>. Several </a:t>
            </a:r>
            <a:r>
              <a:rPr lang="en-US" sz="2400" b="1" dirty="0">
                <a:solidFill>
                  <a:srgbClr val="C00000"/>
                </a:solidFill>
              </a:rPr>
              <a:t>strategies</a:t>
            </a:r>
            <a:r>
              <a:rPr lang="en-US" sz="2400" b="1" dirty="0"/>
              <a:t> can encourage engagement, </a:t>
            </a:r>
            <a:r>
              <a:rPr lang="en-US" sz="2400" b="1" dirty="0">
                <a:solidFill>
                  <a:srgbClr val="C00000"/>
                </a:solidFill>
              </a:rPr>
              <a:t>such as responding quickly to feedback </a:t>
            </a:r>
            <a:r>
              <a:rPr lang="en-US" sz="2400" b="1" dirty="0"/>
              <a:t>from audience members, </a:t>
            </a:r>
            <a:r>
              <a:rPr lang="en-US" sz="2400" b="1" dirty="0">
                <a:solidFill>
                  <a:srgbClr val="C00000"/>
                </a:solidFill>
              </a:rPr>
              <a:t>creating contests</a:t>
            </a:r>
            <a:r>
              <a:rPr lang="ar-EG" sz="2400" b="1" dirty="0">
                <a:solidFill>
                  <a:srgbClr val="C00000"/>
                </a:solidFill>
              </a:rPr>
              <a:t> مسابقات</a:t>
            </a:r>
            <a:r>
              <a:rPr lang="en-US" sz="2400" b="1" dirty="0"/>
              <a:t>, and </a:t>
            </a:r>
            <a:r>
              <a:rPr lang="en-US" sz="2400" b="1" dirty="0">
                <a:solidFill>
                  <a:srgbClr val="C00000"/>
                </a:solidFill>
              </a:rPr>
              <a:t>inviting the audience to respond to a question</a:t>
            </a:r>
            <a:r>
              <a:rPr lang="en-US" sz="2400" b="1" dirty="0"/>
              <a:t>. Including </a:t>
            </a:r>
            <a:r>
              <a:rPr lang="en-US" sz="2400" b="1" dirty="0">
                <a:solidFill>
                  <a:srgbClr val="C00000"/>
                </a:solidFill>
              </a:rPr>
              <a:t>photos and videos </a:t>
            </a:r>
            <a:r>
              <a:rPr lang="en-US" sz="2400" b="1" dirty="0"/>
              <a:t>in social media posts substantially increases engagement, as does </a:t>
            </a:r>
            <a:r>
              <a:rPr lang="en-US" sz="2400" b="1" dirty="0">
                <a:solidFill>
                  <a:srgbClr val="C00000"/>
                </a:solidFill>
              </a:rPr>
              <a:t>integrating trending topics</a:t>
            </a:r>
            <a:r>
              <a:rPr lang="en-US" sz="2400" b="1" dirty="0"/>
              <a:t>. </a:t>
            </a:r>
          </a:p>
          <a:p>
            <a:pPr algn="just"/>
            <a:r>
              <a:rPr lang="en-US" sz="2400" b="1" dirty="0"/>
              <a:t>This requires careful consideration and research that will pay off if the trending hashtags are chosen wisely. </a:t>
            </a:r>
          </a:p>
          <a:p>
            <a:pPr algn="just"/>
            <a:r>
              <a:rPr lang="en-US" sz="2400" b="1" dirty="0"/>
              <a:t>Hai Poke, a startup restaurant in Columbus, did this by tapping into the </a:t>
            </a:r>
            <a:r>
              <a:rPr lang="en-US" sz="2400" b="1" dirty="0" err="1"/>
              <a:t>Pokemon</a:t>
            </a:r>
            <a:r>
              <a:rPr lang="en-US" sz="2400" b="1" dirty="0"/>
              <a:t> Go craze in the summer of 2016. The restaurant launched a social media contest and created a fun, timely, interactive message.</a:t>
            </a:r>
            <a:endParaRPr lang="en-US" sz="20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48423839"/>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person in a suit holding a phone&#10;&#10;Description automatically generated">
            <a:extLst>
              <a:ext uri="{FF2B5EF4-FFF2-40B4-BE49-F238E27FC236}">
                <a16:creationId xmlns:a16="http://schemas.microsoft.com/office/drawing/2014/main" id="{A1FB08C3-5CA0-030B-B211-842698BAA14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06348" y="1223156"/>
            <a:ext cx="5342502" cy="5634842"/>
          </a:xfrm>
          <a:prstGeom prst="rect">
            <a:avLst/>
          </a:prstGeom>
        </p:spPr>
      </p:pic>
      <p:sp>
        <p:nvSpPr>
          <p:cNvPr id="10" name="TextBox 9">
            <a:extLst>
              <a:ext uri="{FF2B5EF4-FFF2-40B4-BE49-F238E27FC236}">
                <a16:creationId xmlns:a16="http://schemas.microsoft.com/office/drawing/2014/main" id="{39161AFF-A40E-A332-8363-44C8218CA7CC}"/>
              </a:ext>
            </a:extLst>
          </p:cNvPr>
          <p:cNvSpPr txBox="1"/>
          <p:nvPr/>
        </p:nvSpPr>
        <p:spPr>
          <a:xfrm>
            <a:off x="2032171" y="4927921"/>
            <a:ext cx="2989784" cy="923330"/>
          </a:xfrm>
          <a:prstGeom prst="rect">
            <a:avLst/>
          </a:prstGeom>
          <a:noFill/>
        </p:spPr>
        <p:txBody>
          <a:bodyPr wrap="square">
            <a:spAutoFit/>
          </a:bodyPr>
          <a:lstStyle/>
          <a:p>
            <a:r>
              <a:rPr lang="en-US" b="1" dirty="0"/>
              <a:t>“Poké” social media campaign image from Hai Poké’s Facebook page.</a:t>
            </a:r>
          </a:p>
        </p:txBody>
      </p:sp>
    </p:spTree>
    <p:extLst>
      <p:ext uri="{BB962C8B-B14F-4D97-AF65-F5344CB8AC3E}">
        <p14:creationId xmlns:p14="http://schemas.microsoft.com/office/powerpoint/2010/main" val="1889406566"/>
      </p:ext>
    </p:extLst>
  </p:cSld>
  <p:clrMapOvr>
    <a:masterClrMapping/>
  </p:clrMapOvr>
  <mc:AlternateContent xmlns:mc="http://schemas.openxmlformats.org/markup-compatibility/2006" xmlns:p14="http://schemas.microsoft.com/office/powerpoint/2010/main">
    <mc:Choice Requires="p14">
      <p:transition p14:dur="10" advTm="32000"/>
    </mc:Choice>
    <mc:Fallback xmlns="">
      <p:transition advTm="3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539430"/>
          </a:xfrm>
          <a:prstGeom prst="rect">
            <a:avLst/>
          </a:prstGeom>
          <a:noFill/>
        </p:spPr>
        <p:txBody>
          <a:bodyPr wrap="square" rtlCol="0">
            <a:spAutoFit/>
          </a:bodyPr>
          <a:lstStyle/>
          <a:p>
            <a:pPr algn="just"/>
            <a:r>
              <a:rPr lang="en-US" sz="2800" b="1" dirty="0">
                <a:solidFill>
                  <a:srgbClr val="C00000"/>
                </a:solidFill>
              </a:rPr>
              <a:t>Consistency</a:t>
            </a:r>
          </a:p>
          <a:p>
            <a:pPr algn="just"/>
            <a:endParaRPr lang="en-US" sz="2800" b="1" dirty="0">
              <a:solidFill>
                <a:srgbClr val="C00000"/>
              </a:solidFill>
            </a:endParaRPr>
          </a:p>
          <a:p>
            <a:pPr algn="just"/>
            <a:r>
              <a:rPr lang="en-US" sz="2800" b="1" dirty="0"/>
              <a:t>The </a:t>
            </a:r>
            <a:r>
              <a:rPr lang="en-US" sz="2800" b="1" dirty="0">
                <a:solidFill>
                  <a:srgbClr val="C00000"/>
                </a:solidFill>
              </a:rPr>
              <a:t>core message </a:t>
            </a:r>
            <a:r>
              <a:rPr lang="en-US" sz="2800" b="1" dirty="0"/>
              <a:t>needs to be articulated </a:t>
            </a:r>
            <a:r>
              <a:rPr lang="en-US" sz="2800" b="1" dirty="0">
                <a:solidFill>
                  <a:srgbClr val="C00000"/>
                </a:solidFill>
              </a:rPr>
              <a:t>across all social media platforms </a:t>
            </a:r>
            <a:r>
              <a:rPr lang="en-US" sz="2800" b="1" dirty="0"/>
              <a:t>in a </a:t>
            </a:r>
            <a:r>
              <a:rPr lang="en-US" sz="2800" b="1" dirty="0">
                <a:solidFill>
                  <a:srgbClr val="C00000"/>
                </a:solidFill>
              </a:rPr>
              <a:t>consistent way </a:t>
            </a:r>
            <a:r>
              <a:rPr lang="en-US" sz="2800" b="1" dirty="0"/>
              <a:t>that conveys </a:t>
            </a:r>
            <a:r>
              <a:rPr lang="en-US" sz="2800" b="1" dirty="0">
                <a:solidFill>
                  <a:srgbClr val="C00000"/>
                </a:solidFill>
              </a:rPr>
              <a:t>a unified voice</a:t>
            </a:r>
            <a:r>
              <a:rPr lang="ar-EG" sz="2800" b="1" dirty="0">
                <a:solidFill>
                  <a:srgbClr val="C00000"/>
                </a:solidFill>
              </a:rPr>
              <a:t> صوت موحد</a:t>
            </a:r>
            <a:r>
              <a:rPr lang="en-US" sz="2800" b="1" dirty="0"/>
              <a:t>. </a:t>
            </a:r>
          </a:p>
          <a:p>
            <a:pPr algn="just"/>
            <a:endParaRPr lang="en-US" sz="2800" b="1" dirty="0"/>
          </a:p>
          <a:p>
            <a:pPr algn="just"/>
            <a:r>
              <a:rPr lang="en-US" sz="2800" b="1" dirty="0"/>
              <a:t>The message also needs to </a:t>
            </a:r>
            <a:r>
              <a:rPr lang="en-US" sz="2800" b="1" dirty="0">
                <a:solidFill>
                  <a:srgbClr val="C00000"/>
                </a:solidFill>
              </a:rPr>
              <a:t>reflect the brand image</a:t>
            </a:r>
            <a:r>
              <a:rPr lang="en-US" sz="2800" b="1" dirty="0"/>
              <a:t>; in other words, it should </a:t>
            </a:r>
            <a:r>
              <a:rPr lang="en-US" sz="2800" b="1" dirty="0">
                <a:solidFill>
                  <a:srgbClr val="C00000"/>
                </a:solidFill>
              </a:rPr>
              <a:t>reinforce the brand “feel” or personality</a:t>
            </a:r>
            <a:r>
              <a:rPr lang="en-US" sz="2800" b="1" dirty="0"/>
              <a: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95130963"/>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01205"/>
          </a:xfrm>
          <a:prstGeom prst="rect">
            <a:avLst/>
          </a:prstGeom>
          <a:noFill/>
        </p:spPr>
        <p:txBody>
          <a:bodyPr wrap="square" rtlCol="0">
            <a:spAutoFit/>
          </a:bodyPr>
          <a:lstStyle/>
          <a:p>
            <a:pPr algn="just"/>
            <a:r>
              <a:rPr lang="en-US" sz="2800" b="1" dirty="0">
                <a:solidFill>
                  <a:srgbClr val="C00000"/>
                </a:solidFill>
              </a:rPr>
              <a:t>Concise writing</a:t>
            </a:r>
          </a:p>
          <a:p>
            <a:pPr algn="just"/>
            <a:endParaRPr lang="en-US" sz="2800" b="1" dirty="0"/>
          </a:p>
          <a:p>
            <a:pPr algn="just"/>
            <a:r>
              <a:rPr lang="en-US" sz="2800" b="1" dirty="0"/>
              <a:t>Similar to news writing, social media writing is </a:t>
            </a:r>
            <a:r>
              <a:rPr lang="en-US" sz="2800" b="1" dirty="0">
                <a:solidFill>
                  <a:srgbClr val="C00000"/>
                </a:solidFill>
              </a:rPr>
              <a:t>straightforward</a:t>
            </a:r>
            <a:r>
              <a:rPr lang="en-US" sz="2800" b="1" dirty="0"/>
              <a:t>. Because you’re competing against </a:t>
            </a:r>
            <a:r>
              <a:rPr lang="en-US" sz="2800" b="1" dirty="0">
                <a:solidFill>
                  <a:srgbClr val="C00000"/>
                </a:solidFill>
              </a:rPr>
              <a:t>countless other messages </a:t>
            </a:r>
            <a:r>
              <a:rPr lang="en-US" sz="2800" b="1" dirty="0"/>
              <a:t>in the social media sphere, you do not have much time and space to capture the audience’s attention. </a:t>
            </a:r>
          </a:p>
          <a:p>
            <a:pPr algn="just"/>
            <a:r>
              <a:rPr lang="en-US" sz="2800" b="1" dirty="0"/>
              <a:t>This is especially the case with Twitter, with its current 140-character limit. You have to think carefully not only about what the message will say but how to say it in a concise manner that has the intended effect.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3055993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a plan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icture containing text, screenshot, font, cartoon&#10;&#10;Description automatically generated">
            <a:extLst>
              <a:ext uri="{FF2B5EF4-FFF2-40B4-BE49-F238E27FC236}">
                <a16:creationId xmlns:a16="http://schemas.microsoft.com/office/drawing/2014/main" id="{C2D336A2-6E19-BE26-2C83-9102D503AD27}"/>
              </a:ext>
            </a:extLst>
          </p:cNvPr>
          <p:cNvPicPr>
            <a:picLocks noChangeAspect="1"/>
          </p:cNvPicPr>
          <p:nvPr/>
        </p:nvPicPr>
        <p:blipFill rotWithShape="1">
          <a:blip r:embed="rId7">
            <a:extLst>
              <a:ext uri="{28A0092B-C50C-407E-A947-70E740481C1C}">
                <a14:useLocalDpi xmlns:a14="http://schemas.microsoft.com/office/drawing/2010/main" val="0"/>
              </a:ext>
            </a:extLst>
          </a:blip>
          <a:srcRect t="31979"/>
          <a:stretch/>
        </p:blipFill>
        <p:spPr>
          <a:xfrm>
            <a:off x="3500572" y="2420186"/>
            <a:ext cx="5107342" cy="2992582"/>
          </a:xfrm>
          <a:prstGeom prst="rect">
            <a:avLst/>
          </a:prstGeom>
        </p:spPr>
      </p:pic>
    </p:spTree>
    <p:extLst>
      <p:ext uri="{BB962C8B-B14F-4D97-AF65-F5344CB8AC3E}">
        <p14:creationId xmlns:p14="http://schemas.microsoft.com/office/powerpoint/2010/main" val="3784333019"/>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908762"/>
          </a:xfrm>
          <a:prstGeom prst="rect">
            <a:avLst/>
          </a:prstGeom>
          <a:noFill/>
        </p:spPr>
        <p:txBody>
          <a:bodyPr wrap="square" rtlCol="0">
            <a:spAutoFit/>
          </a:bodyPr>
          <a:lstStyle/>
          <a:p>
            <a:r>
              <a:rPr lang="en-US" sz="2800" b="1" dirty="0">
                <a:solidFill>
                  <a:srgbClr val="C00000"/>
                </a:solidFill>
              </a:rPr>
              <a:t>Develop an Integrated Crisis Communications Plan</a:t>
            </a:r>
          </a:p>
          <a:p>
            <a:endParaRPr lang="en-US" sz="2800" b="1" dirty="0">
              <a:solidFill>
                <a:srgbClr val="C00000"/>
              </a:solidFill>
            </a:endParaRPr>
          </a:p>
          <a:p>
            <a:pPr marL="1258888" indent="-457200">
              <a:buAutoNum type="arabicPeriod"/>
            </a:pPr>
            <a:r>
              <a:rPr lang="en-US" sz="2800" b="1" dirty="0"/>
              <a:t>Create a crisis communications team</a:t>
            </a:r>
          </a:p>
          <a:p>
            <a:pPr marL="1258888" indent="-457200">
              <a:buFontTx/>
              <a:buAutoNum type="arabicPeriod"/>
            </a:pPr>
            <a:r>
              <a:rPr lang="en-US" sz="2800" b="1" dirty="0"/>
              <a:t>Be prepared for different crisis scenarios</a:t>
            </a:r>
          </a:p>
          <a:p>
            <a:pPr marL="1258888" indent="-457200">
              <a:buFontTx/>
              <a:buAutoNum type="arabicPeriod"/>
            </a:pPr>
            <a:r>
              <a:rPr lang="en-US" sz="2800" b="1" dirty="0"/>
              <a:t>Develop your crisis assessment criteria</a:t>
            </a:r>
          </a:p>
          <a:p>
            <a:pPr marL="1258888" indent="-457200">
              <a:buFontTx/>
              <a:buAutoNum type="arabicPeriod"/>
            </a:pPr>
            <a:r>
              <a:rPr lang="en-US" sz="2800" b="1" dirty="0"/>
              <a:t>List communication and notification steps</a:t>
            </a:r>
          </a:p>
          <a:p>
            <a:pPr marL="1258888" indent="-457200">
              <a:buFontTx/>
              <a:buAutoNum type="arabicPeriod"/>
            </a:pPr>
            <a:r>
              <a:rPr lang="en-US" sz="2800" b="1" dirty="0"/>
              <a:t>Determine account access, policies and procedures</a:t>
            </a:r>
          </a:p>
          <a:p>
            <a:pPr marL="1258888" indent="-457200">
              <a:buFontTx/>
              <a:buAutoNum type="arabicPeriod"/>
            </a:pPr>
            <a:r>
              <a:rPr lang="en-US" sz="2800" b="1" dirty="0"/>
              <a:t>Get team and leadership buy-in for your plan</a:t>
            </a:r>
          </a:p>
          <a:p>
            <a:pPr marL="457200" indent="-457200">
              <a:buAutoNum type="arabicPeriod"/>
            </a:pP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8063948"/>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16539"/>
          </a:xfrm>
          <a:prstGeom prst="rect">
            <a:avLst/>
          </a:prstGeom>
          <a:noFill/>
        </p:spPr>
        <p:txBody>
          <a:bodyPr wrap="square" rtlCol="0">
            <a:spAutoFit/>
          </a:bodyPr>
          <a:lstStyle/>
          <a:p>
            <a:r>
              <a:rPr lang="en-US" sz="2400" b="1" dirty="0">
                <a:solidFill>
                  <a:srgbClr val="C00000"/>
                </a:solidFill>
              </a:rPr>
              <a:t>Develop an Integrated Crisis Communications Plan</a:t>
            </a:r>
          </a:p>
          <a:p>
            <a:pPr marL="457200" indent="-457200">
              <a:buAutoNum type="arabicPeriod"/>
            </a:pPr>
            <a:r>
              <a:rPr lang="en-US" sz="2400" b="1" dirty="0"/>
              <a:t>Create a crisis communications team</a:t>
            </a:r>
          </a:p>
          <a:p>
            <a:pPr marL="342900" indent="-342900" algn="just">
              <a:buFont typeface="Arial" panose="020B0604020202020204" pitchFamily="34" charset="0"/>
              <a:buChar char="•"/>
            </a:pPr>
            <a:r>
              <a:rPr lang="en-US" sz="2200" b="1" dirty="0"/>
              <a:t>Crisis communications </a:t>
            </a:r>
            <a:r>
              <a:rPr lang="en-US" sz="2200" b="1" dirty="0">
                <a:solidFill>
                  <a:srgbClr val="C00000"/>
                </a:solidFill>
              </a:rPr>
              <a:t>team leader </a:t>
            </a:r>
            <a:r>
              <a:rPr lang="en-US" sz="2200" b="1" dirty="0"/>
              <a:t>(CCTL): </a:t>
            </a:r>
            <a:r>
              <a:rPr lang="en-US" sz="2200" dirty="0"/>
              <a:t>Responsible for coordinating the team’s response, overseeing message development, scheduling crisis communications team meetings and facilitating approvals with senior leadership. This may be a senior communications leader within your organization.</a:t>
            </a:r>
          </a:p>
          <a:p>
            <a:pPr marL="342900" indent="-342900" algn="just">
              <a:buFont typeface="Arial" panose="020B0604020202020204" pitchFamily="34" charset="0"/>
              <a:buChar char="•"/>
            </a:pPr>
            <a:r>
              <a:rPr lang="en-US" sz="2200" b="1" dirty="0"/>
              <a:t>Crisis communications </a:t>
            </a:r>
            <a:r>
              <a:rPr lang="en-US" sz="2200" b="1" dirty="0">
                <a:solidFill>
                  <a:srgbClr val="C00000"/>
                </a:solidFill>
              </a:rPr>
              <a:t>coordinator</a:t>
            </a:r>
            <a:r>
              <a:rPr lang="en-US" sz="2200" b="1" dirty="0"/>
              <a:t> (CCC): </a:t>
            </a:r>
            <a:r>
              <a:rPr lang="en-US" sz="2200" dirty="0"/>
              <a:t>In the event of a larger crisis, this person will assist the CCTL with prioritizing the team’s responsibilities and project managing a response. They will liaise with all of the communications team leaders: social, PR, internal communication, investor relations, customer marketing, etc. This may be a communications manager from any discipline or your social team lead.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46147359"/>
      </p:ext>
    </p:extLst>
  </p:cSld>
  <p:clrMapOvr>
    <a:masterClrMapping/>
  </p:clrMapOvr>
  <mc:AlternateContent xmlns:mc="http://schemas.openxmlformats.org/markup-compatibility/2006" xmlns:p14="http://schemas.microsoft.com/office/powerpoint/2010/main">
    <mc:Choice Requires="p14">
      <p:transition p14:dur="10" advTm="127000"/>
    </mc:Choice>
    <mc:Fallback xmlns="">
      <p:transition advTm="127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80485"/>
          </a:xfrm>
          <a:prstGeom prst="rect">
            <a:avLst/>
          </a:prstGeom>
          <a:noFill/>
        </p:spPr>
        <p:txBody>
          <a:bodyPr wrap="square" rtlCol="0">
            <a:spAutoFit/>
          </a:bodyPr>
          <a:lstStyle/>
          <a:p>
            <a:r>
              <a:rPr lang="en-US" sz="2400" b="1" dirty="0">
                <a:solidFill>
                  <a:srgbClr val="C00000"/>
                </a:solidFill>
              </a:rPr>
              <a:t>Develop an Integrated Crisis Communications Plan</a:t>
            </a:r>
          </a:p>
          <a:p>
            <a:pPr marL="457200" indent="-457200">
              <a:buAutoNum type="arabicPeriod"/>
            </a:pPr>
            <a:r>
              <a:rPr lang="en-US" sz="2400" b="1" dirty="0"/>
              <a:t>Create a crisis communications team (Cont’d)</a:t>
            </a:r>
          </a:p>
          <a:p>
            <a:pPr marL="342900" indent="-342900" algn="just">
              <a:buFont typeface="Arial" panose="020B0604020202020204" pitchFamily="34" charset="0"/>
              <a:buChar char="•"/>
            </a:pPr>
            <a:r>
              <a:rPr lang="en-US" sz="2200" b="1" dirty="0"/>
              <a:t>Final approver: </a:t>
            </a:r>
            <a:r>
              <a:rPr lang="en-US" sz="2200" dirty="0"/>
              <a:t>This person </a:t>
            </a:r>
            <a:r>
              <a:rPr lang="en-US" sz="2200" b="1" dirty="0">
                <a:solidFill>
                  <a:srgbClr val="C00000"/>
                </a:solidFill>
              </a:rPr>
              <a:t>is a high-ranking executive</a:t>
            </a:r>
            <a:r>
              <a:rPr lang="ar-EG" sz="2200" b="1" dirty="0">
                <a:solidFill>
                  <a:srgbClr val="C00000"/>
                </a:solidFill>
              </a:rPr>
              <a:t> هو مسؤول تنفيذي رفيع المستوى</a:t>
            </a:r>
            <a:r>
              <a:rPr lang="en-US" sz="2200" b="1" dirty="0">
                <a:solidFill>
                  <a:srgbClr val="C00000"/>
                </a:solidFill>
              </a:rPr>
              <a:t> </a:t>
            </a:r>
            <a:r>
              <a:rPr lang="en-US" sz="2200" dirty="0"/>
              <a:t>and will provide final approval on all publicly disseminated information. They will also </a:t>
            </a:r>
            <a:r>
              <a:rPr lang="en-US" sz="2200" dirty="0">
                <a:solidFill>
                  <a:srgbClr val="C00000"/>
                </a:solidFill>
              </a:rPr>
              <a:t>act as a spokesperson when necessary</a:t>
            </a:r>
            <a:r>
              <a:rPr lang="en-US" sz="2200" dirty="0"/>
              <a:t>, whether in media statements or social content </a:t>
            </a:r>
            <a:r>
              <a:rPr lang="en-US" sz="2200" b="1" dirty="0"/>
              <a:t>that’s part of your response.</a:t>
            </a:r>
          </a:p>
          <a:p>
            <a:pPr marL="342900" indent="-342900" algn="just">
              <a:buFont typeface="Arial" panose="020B0604020202020204" pitchFamily="34" charset="0"/>
              <a:buChar char="•"/>
            </a:pPr>
            <a:r>
              <a:rPr lang="en-US" sz="2200" b="1" dirty="0"/>
              <a:t>Legal counsel: </a:t>
            </a:r>
            <a:r>
              <a:rPr lang="en-US" sz="2200" dirty="0"/>
              <a:t>This team member’s role is straightforward—they provide legal advice on communication strategies and the business impact of a given situation, and they approve formal company statements and/or the company’s messaging.</a:t>
            </a:r>
          </a:p>
          <a:p>
            <a:pPr marL="342900" indent="-342900" algn="just">
              <a:buFont typeface="Arial" panose="020B0604020202020204" pitchFamily="34" charset="0"/>
              <a:buChar char="•"/>
            </a:pPr>
            <a:r>
              <a:rPr lang="en-US" sz="2200" b="1" dirty="0"/>
              <a:t>IT and/or security: </a:t>
            </a:r>
            <a:r>
              <a:rPr lang="en-US" sz="2200" dirty="0"/>
              <a:t>This person will coordinate any technology needed to manage the situation and lead the investigation of any physical security issues.</a:t>
            </a:r>
          </a:p>
          <a:p>
            <a:pPr algn="just">
              <a:lnSpc>
                <a:spcPts val="1800"/>
              </a:lnSpc>
            </a:pPr>
            <a:r>
              <a:rPr lang="en-US" sz="2000" b="1" i="1" dirty="0">
                <a:solidFill>
                  <a:srgbClr val="7030A0"/>
                </a:solidFill>
              </a:rPr>
              <a:t>Of course, add other roles or executives from other functions as it applies to your organization. Your plan should include each team member’s name, role, contact information (work and home/personal) and who will serve as a backup if they are unavailable.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1968466"/>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78094"/>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a:t>
            </a:r>
          </a:p>
          <a:p>
            <a:pPr algn="just"/>
            <a:r>
              <a:rPr lang="en-US" sz="2200" b="1" dirty="0"/>
              <a:t>It’s impossible to know exactly what crises may come up. </a:t>
            </a:r>
            <a:r>
              <a:rPr lang="en-US" sz="2200" b="1" dirty="0">
                <a:solidFill>
                  <a:srgbClr val="C00000"/>
                </a:solidFill>
              </a:rPr>
              <a:t>The way </a:t>
            </a:r>
            <a:r>
              <a:rPr lang="en-US" sz="2200" b="1" dirty="0"/>
              <a:t>every company had </a:t>
            </a:r>
            <a:r>
              <a:rPr lang="en-US" sz="2200" b="1" dirty="0">
                <a:solidFill>
                  <a:srgbClr val="C00000"/>
                </a:solidFill>
              </a:rPr>
              <a:t>to handle communications </a:t>
            </a:r>
            <a:r>
              <a:rPr lang="en-US" sz="2200" b="1" dirty="0"/>
              <a:t>over the last few years </a:t>
            </a:r>
            <a:r>
              <a:rPr lang="en-US" sz="2200" b="1" dirty="0">
                <a:solidFill>
                  <a:srgbClr val="C00000"/>
                </a:solidFill>
              </a:rPr>
              <a:t>differed between industries, locations, products </a:t>
            </a:r>
            <a:r>
              <a:rPr lang="en-US" sz="2200" b="1" dirty="0"/>
              <a:t>and more. </a:t>
            </a:r>
          </a:p>
          <a:p>
            <a:pPr algn="just"/>
            <a:r>
              <a:rPr lang="en-US" sz="2400" b="1" i="1" dirty="0">
                <a:solidFill>
                  <a:srgbClr val="7030A0"/>
                </a:solidFill>
              </a:rPr>
              <a:t>That’s why it’s beneficial to you and your company to prepare for different potential crisis scenarios.</a:t>
            </a:r>
          </a:p>
          <a:p>
            <a:pPr marL="342900" indent="-342900" algn="just">
              <a:buFont typeface="Arial" panose="020B0604020202020204" pitchFamily="34" charset="0"/>
              <a:buChar char="•"/>
            </a:pPr>
            <a:endParaRPr lang="en-US" sz="2200" b="1" dirty="0"/>
          </a:p>
          <a:p>
            <a:pPr algn="just"/>
            <a:r>
              <a:rPr lang="en-US" sz="2200" b="1" dirty="0"/>
              <a:t>Identify what types of scenarios might emerge that could adversely impact your business. </a:t>
            </a:r>
            <a:r>
              <a:rPr lang="en-US" sz="2200" b="1" dirty="0">
                <a:solidFill>
                  <a:srgbClr val="C00000"/>
                </a:solidFill>
              </a:rPr>
              <a:t>List the types of events that could cause each type of crisis</a:t>
            </a:r>
            <a:r>
              <a:rPr lang="en-US" sz="2200" b="1" dirty="0"/>
              <a:t>, as well as the right member of your executive team to help your crisis communications team leader run point.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80374699"/>
      </p:ext>
    </p:extLst>
  </p:cSld>
  <p:clrMapOvr>
    <a:masterClrMapping/>
  </p:clrMapOvr>
  <mc:AlternateContent xmlns:mc="http://schemas.openxmlformats.org/markup-compatibility/2006" xmlns:p14="http://schemas.microsoft.com/office/powerpoint/2010/main">
    <mc:Choice Requires="p14">
      <p:transition p14:dur="10" advTm="97100"/>
    </mc:Choice>
    <mc:Fallback xmlns="">
      <p:transition advTm="971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893647"/>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 (Cont’d)</a:t>
            </a:r>
            <a:endParaRPr lang="en-US" sz="2200" b="1" dirty="0"/>
          </a:p>
          <a:p>
            <a:pPr algn="just"/>
            <a:r>
              <a:rPr lang="en-US" sz="2200" b="1" dirty="0"/>
              <a:t>Here’s an example of how you might list this information.</a:t>
            </a:r>
          </a:p>
          <a:p>
            <a:pPr algn="just"/>
            <a:r>
              <a:rPr lang="en-US" sz="2200" b="1" dirty="0">
                <a:solidFill>
                  <a:srgbClr val="00B0F0"/>
                </a:solidFill>
              </a:rPr>
              <a:t>Type of crisis: Business reputation</a:t>
            </a:r>
          </a:p>
          <a:p>
            <a:pPr marL="628650" indent="-342900" algn="just">
              <a:buFont typeface="Arial" panose="020B0604020202020204" pitchFamily="34" charset="0"/>
              <a:buChar char="•"/>
              <a:tabLst>
                <a:tab pos="569913" algn="l"/>
              </a:tabLst>
            </a:pPr>
            <a:r>
              <a:rPr lang="en-US" sz="2000" b="1" dirty="0">
                <a:solidFill>
                  <a:srgbClr val="C00000"/>
                </a:solidFill>
              </a:rPr>
              <a:t>Major product recall, failure or safety issue</a:t>
            </a:r>
            <a:r>
              <a:rPr lang="ar-EG" sz="2000" b="1" dirty="0">
                <a:solidFill>
                  <a:srgbClr val="C00000"/>
                </a:solidFill>
              </a:rPr>
              <a:t>استدعاء المنتج الرئيسي أو الفشل أو مشكلة السلامة</a:t>
            </a:r>
            <a:endParaRPr lang="en-US" sz="2000" b="1" dirty="0">
              <a:solidFill>
                <a:srgbClr val="C00000"/>
              </a:solidFill>
            </a:endParaRPr>
          </a:p>
          <a:p>
            <a:pPr marL="628650" indent="-342900" algn="just">
              <a:tabLst>
                <a:tab pos="569913" algn="l"/>
              </a:tabLst>
            </a:pPr>
            <a:r>
              <a:rPr lang="en-US" sz="2000" b="1" dirty="0"/>
              <a:t>       	 Point person</a:t>
            </a:r>
            <a:r>
              <a:rPr lang="ar-EG" sz="2000" b="1" dirty="0"/>
              <a:t> الشخص المسئول </a:t>
            </a:r>
            <a:r>
              <a:rPr lang="en-US" sz="2000" b="1" dirty="0"/>
              <a:t>: CEO, chief product officer or head of product development for that line of business</a:t>
            </a:r>
          </a:p>
          <a:p>
            <a:pPr marL="628650" indent="-342900" algn="just">
              <a:buFont typeface="Arial" panose="020B0604020202020204" pitchFamily="34" charset="0"/>
              <a:buChar char="•"/>
              <a:tabLst>
                <a:tab pos="569913" algn="l"/>
              </a:tabLst>
            </a:pPr>
            <a:r>
              <a:rPr lang="en-US" sz="2000" b="1" dirty="0">
                <a:solidFill>
                  <a:srgbClr val="C00000"/>
                </a:solidFill>
              </a:rPr>
              <a:t>Leak of confidential information</a:t>
            </a:r>
            <a:r>
              <a:rPr lang="ar-EG" sz="2000" b="1" dirty="0">
                <a:solidFill>
                  <a:srgbClr val="C00000"/>
                </a:solidFill>
              </a:rPr>
              <a:t>تسرب معلومات سرية</a:t>
            </a:r>
            <a:endParaRPr lang="en-US" sz="2000" b="1" dirty="0">
              <a:solidFill>
                <a:srgbClr val="C00000"/>
              </a:solidFill>
            </a:endParaRPr>
          </a:p>
          <a:p>
            <a:pPr marL="628650" indent="-342900" algn="just">
              <a:tabLst>
                <a:tab pos="569913" algn="l"/>
              </a:tabLst>
            </a:pPr>
            <a:r>
              <a:rPr lang="en-US" sz="2000" b="1" dirty="0"/>
              <a:t>        	Point person: CEO or officer responsible for the relevant area of the business</a:t>
            </a:r>
          </a:p>
          <a:p>
            <a:pPr marL="628650" indent="-342900" algn="just">
              <a:buFont typeface="Arial" panose="020B0604020202020204" pitchFamily="34" charset="0"/>
              <a:buChar char="•"/>
              <a:tabLst>
                <a:tab pos="569913" algn="l"/>
              </a:tabLst>
            </a:pPr>
            <a:r>
              <a:rPr lang="en-US" sz="2000" b="1" dirty="0">
                <a:solidFill>
                  <a:srgbClr val="C00000"/>
                </a:solidFill>
              </a:rPr>
              <a:t>Controversial statements </a:t>
            </a:r>
            <a:r>
              <a:rPr lang="ar-EG" sz="2000" b="1" dirty="0">
                <a:solidFill>
                  <a:srgbClr val="C00000"/>
                </a:solidFill>
              </a:rPr>
              <a:t>تصريحات مثيرة للجدل</a:t>
            </a:r>
            <a:r>
              <a:rPr lang="en-US" sz="2000" b="1" dirty="0"/>
              <a:t>by leadership or employee (on social media or elsewhere)</a:t>
            </a:r>
          </a:p>
          <a:p>
            <a:pPr marL="628650" indent="-342900" algn="just">
              <a:tabLst>
                <a:tab pos="569913" algn="l"/>
              </a:tabLst>
            </a:pPr>
            <a:r>
              <a:rPr lang="en-US" sz="2000" b="1" dirty="0"/>
              <a:t>       	 Point person: CEO if C-level; CMO or head of communications otherwise</a:t>
            </a:r>
          </a:p>
          <a:p>
            <a:pPr marL="628650" indent="-342900" algn="just">
              <a:buFont typeface="Arial" panose="020B0604020202020204" pitchFamily="34" charset="0"/>
              <a:buChar char="•"/>
              <a:tabLst>
                <a:tab pos="569913" algn="l"/>
              </a:tabLst>
            </a:pPr>
            <a:r>
              <a:rPr lang="en-US" sz="2000" b="1" dirty="0">
                <a:solidFill>
                  <a:srgbClr val="C00000"/>
                </a:solidFill>
              </a:rPr>
              <a:t>Offensive social media message </a:t>
            </a:r>
            <a:r>
              <a:rPr lang="ar-EG" sz="2000" b="1" dirty="0">
                <a:solidFill>
                  <a:srgbClr val="C00000"/>
                </a:solidFill>
              </a:rPr>
              <a:t>رسالة مسيئة على وسائل التواصل الاجتماعي </a:t>
            </a:r>
            <a:r>
              <a:rPr lang="en-US" sz="2000" b="1" dirty="0"/>
              <a:t>posted from brand account</a:t>
            </a:r>
          </a:p>
          <a:p>
            <a:pPr marL="628650" indent="-342900" algn="just">
              <a:tabLst>
                <a:tab pos="569913" algn="l"/>
              </a:tabLst>
            </a:pPr>
            <a:r>
              <a:rPr lang="en-US" sz="2000" b="1" dirty="0"/>
              <a:t>       	 Point person: CMO or head of communications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43654907"/>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 (Cont’d)</a:t>
            </a:r>
            <a:endParaRPr lang="en-US" sz="2200" b="1" dirty="0"/>
          </a:p>
          <a:p>
            <a:pPr algn="just"/>
            <a:r>
              <a:rPr lang="en-US" sz="2200" b="1" dirty="0"/>
              <a:t>Consider creating </a:t>
            </a:r>
            <a:r>
              <a:rPr lang="en-US" sz="2200" b="1" dirty="0">
                <a:solidFill>
                  <a:srgbClr val="C00000"/>
                </a:solidFill>
              </a:rPr>
              <a:t>templates for social media posts </a:t>
            </a:r>
            <a:r>
              <a:rPr lang="en-US" sz="2200" b="1" dirty="0"/>
              <a:t>you can use and adjust for each scenario. </a:t>
            </a:r>
            <a:r>
              <a:rPr lang="en-US" sz="2200" b="1" dirty="0">
                <a:solidFill>
                  <a:srgbClr val="C00000"/>
                </a:solidFill>
              </a:rPr>
              <a:t>Speed</a:t>
            </a:r>
            <a:r>
              <a:rPr lang="en-US" sz="2200" b="1" dirty="0"/>
              <a:t> is everything when it comes to communicating in a crisis. You don’t have to have all the information yet to put out a post that says, “We are currently investigating and will share more information as soon as we know more.” Brands that wait too long to respond to a crisis, or say nothing at all, appear indifferent or as if they have something to hide.</a:t>
            </a:r>
          </a:p>
          <a:p>
            <a:pPr algn="just"/>
            <a:endParaRPr lang="en-US" sz="2200" b="1" dirty="0"/>
          </a:p>
          <a:p>
            <a:pPr algn="just"/>
            <a:r>
              <a:rPr lang="en-US" sz="2200" b="1" dirty="0"/>
              <a:t>While crisis scenario planning may not be a pleasant exercise, doing it when your business isn’t at risk will give you one less worry in the event of an incident.</a:t>
            </a:r>
            <a:endParaRPr lang="en-US" sz="20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35421064"/>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3. Develop your crisis assessment criteria</a:t>
            </a:r>
            <a:r>
              <a:rPr lang="ar-EG" sz="2400" b="1" dirty="0"/>
              <a:t>تطوير معايير تقييم الأزمات الخاصة بك</a:t>
            </a:r>
            <a:endParaRPr lang="en-US" sz="2200" b="1" dirty="0"/>
          </a:p>
          <a:p>
            <a:pPr algn="just"/>
            <a:r>
              <a:rPr lang="en-US" sz="2200" b="1" dirty="0"/>
              <a:t>The first step in managing a crisis is understanding </a:t>
            </a:r>
            <a:r>
              <a:rPr lang="en-US" sz="2200" b="1" dirty="0">
                <a:solidFill>
                  <a:srgbClr val="C00000"/>
                </a:solidFill>
              </a:rPr>
              <a:t>what happened and the severity </a:t>
            </a:r>
            <a:r>
              <a:rPr lang="en-US" sz="2200" b="1" dirty="0"/>
              <a:t>of the issue. Include a </a:t>
            </a:r>
            <a:r>
              <a:rPr lang="en-US" sz="2200" b="1" dirty="0">
                <a:solidFill>
                  <a:srgbClr val="C00000"/>
                </a:solidFill>
              </a:rPr>
              <a:t>list of crisis levels </a:t>
            </a:r>
            <a:r>
              <a:rPr lang="en-US" sz="2200" b="1" dirty="0"/>
              <a:t>and characteristics in your plan to help your team quickly ascertain the </a:t>
            </a:r>
            <a:r>
              <a:rPr lang="en-US" sz="2200" b="1" dirty="0">
                <a:solidFill>
                  <a:srgbClr val="C00000"/>
                </a:solidFill>
              </a:rPr>
              <a:t>appropriate level </a:t>
            </a:r>
            <a:r>
              <a:rPr lang="en-US" sz="2200" b="1" dirty="0"/>
              <a:t>of response when a crisis arises.</a:t>
            </a:r>
          </a:p>
          <a:p>
            <a:pPr algn="just"/>
            <a:endParaRPr lang="en-US" sz="2200" b="1" dirty="0"/>
          </a:p>
          <a:p>
            <a:pPr algn="just"/>
            <a:r>
              <a:rPr lang="en-US" sz="2200" b="1" dirty="0"/>
              <a:t>You might assign </a:t>
            </a:r>
            <a:r>
              <a:rPr lang="en-US" sz="2200" b="1" dirty="0">
                <a:solidFill>
                  <a:srgbClr val="C00000"/>
                </a:solidFill>
              </a:rPr>
              <a:t>crisis severity levels ranging from level one </a:t>
            </a:r>
            <a:r>
              <a:rPr lang="en-US" sz="2200" b="1" dirty="0"/>
              <a:t>(something that attracts very little attention) </a:t>
            </a:r>
            <a:r>
              <a:rPr lang="en-US" sz="2200" b="1" dirty="0">
                <a:solidFill>
                  <a:srgbClr val="C00000"/>
                </a:solidFill>
              </a:rPr>
              <a:t>to level five </a:t>
            </a:r>
            <a:r>
              <a:rPr lang="en-US" sz="2200" b="1" dirty="0"/>
              <a:t>(something that disrupts business and/or is an international news story). With this guidance, you can begin any crisis </a:t>
            </a:r>
            <a:r>
              <a:rPr lang="en-US" sz="2200" b="1" dirty="0">
                <a:solidFill>
                  <a:srgbClr val="C00000"/>
                </a:solidFill>
              </a:rPr>
              <a:t>communications response planning by gathering the following information</a:t>
            </a:r>
            <a:r>
              <a:rPr lang="en-US" sz="2200" b="1" dirty="0"/>
              <a:t>. This allows your </a:t>
            </a:r>
            <a:r>
              <a:rPr lang="en-US" sz="2200" b="1" dirty="0">
                <a:solidFill>
                  <a:srgbClr val="C00000"/>
                </a:solidFill>
              </a:rPr>
              <a:t>crisis team leader to quickly identify the appropriate level and response</a:t>
            </a:r>
            <a:r>
              <a:rPr lang="en-US" sz="2200" b="1" dirty="0"/>
              <a:t>.</a:t>
            </a:r>
            <a:endParaRPr lang="en-US" sz="20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5473199"/>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55093"/>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3. Develop your crisis assessment criteria </a:t>
            </a:r>
            <a:r>
              <a:rPr lang="en-US" sz="2000" b="1" dirty="0"/>
              <a:t>(Cont’d)</a:t>
            </a:r>
            <a:endParaRPr lang="en-US" sz="2200" b="1" dirty="0"/>
          </a:p>
          <a:p>
            <a:pPr marL="800100" lvl="1" indent="-342900" algn="just">
              <a:buFont typeface="Arial" panose="020B0604020202020204" pitchFamily="34" charset="0"/>
              <a:buChar char="•"/>
            </a:pPr>
            <a:r>
              <a:rPr lang="en-US" sz="2200" b="1" dirty="0"/>
              <a:t>What happened and where?</a:t>
            </a:r>
          </a:p>
          <a:p>
            <a:pPr marL="800100" lvl="1" indent="-342900" algn="just">
              <a:buFont typeface="Arial" panose="020B0604020202020204" pitchFamily="34" charset="0"/>
              <a:buChar char="•"/>
            </a:pPr>
            <a:r>
              <a:rPr lang="en-US" sz="2200" b="1" dirty="0"/>
              <a:t>When did it happen?</a:t>
            </a:r>
          </a:p>
          <a:p>
            <a:pPr marL="800100" lvl="1" indent="-342900" algn="just">
              <a:buFont typeface="Arial" panose="020B0604020202020204" pitchFamily="34" charset="0"/>
              <a:buChar char="•"/>
            </a:pPr>
            <a:r>
              <a:rPr lang="en-US" sz="2200" b="1" dirty="0"/>
              <a:t>Who is involved?</a:t>
            </a:r>
          </a:p>
          <a:p>
            <a:pPr marL="800100" lvl="1" indent="-342900" algn="just">
              <a:buFont typeface="Arial" panose="020B0604020202020204" pitchFamily="34" charset="0"/>
              <a:buChar char="•"/>
            </a:pPr>
            <a:r>
              <a:rPr lang="en-US" sz="2200" b="1" dirty="0"/>
              <a:t>How did it happen?</a:t>
            </a:r>
          </a:p>
          <a:p>
            <a:pPr marL="800100" lvl="1" indent="-342900" algn="just">
              <a:buFont typeface="Arial" panose="020B0604020202020204" pitchFamily="34" charset="0"/>
              <a:buChar char="•"/>
            </a:pPr>
            <a:r>
              <a:rPr lang="en-US" sz="2200" b="1" dirty="0"/>
              <a:t>What is planned in response?</a:t>
            </a:r>
          </a:p>
          <a:p>
            <a:pPr marL="800100" lvl="1" indent="-342900" algn="just">
              <a:buFont typeface="Arial" panose="020B0604020202020204" pitchFamily="34" charset="0"/>
              <a:buChar char="•"/>
            </a:pPr>
            <a:r>
              <a:rPr lang="en-US" sz="2200" b="1" dirty="0"/>
              <a:t>How many people does this affect?</a:t>
            </a:r>
          </a:p>
          <a:p>
            <a:pPr marL="800100" lvl="1" indent="-342900" algn="just">
              <a:buFont typeface="Arial" panose="020B0604020202020204" pitchFamily="34" charset="0"/>
              <a:buChar char="•"/>
            </a:pPr>
            <a:r>
              <a:rPr lang="en-US" sz="2200" b="1" dirty="0"/>
              <a:t>How many people are aware?</a:t>
            </a:r>
            <a:endParaRPr lang="en-US" sz="2000" b="1" dirty="0"/>
          </a:p>
          <a:p>
            <a:pPr marL="0" lvl="1" algn="just"/>
            <a:r>
              <a:rPr lang="en-US" sz="2200" b="1" dirty="0">
                <a:solidFill>
                  <a:srgbClr val="C00000"/>
                </a:solidFill>
              </a:rPr>
              <a:t>An offensive Tweet may only rate a level one and require a smaller team with an appropriately scaled down response—but if social media alerts you to a dangerous product problem or food poisoning cases from one of your restaurants, you might be ringing the four- or five-alarm bell.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72862684"/>
      </p:ext>
    </p:extLst>
  </p:cSld>
  <p:clrMapOvr>
    <a:masterClrMapping/>
  </p:clrMapOvr>
  <mc:AlternateContent xmlns:mc="http://schemas.openxmlformats.org/markup-compatibility/2006" xmlns:p14="http://schemas.microsoft.com/office/powerpoint/2010/main">
    <mc:Choice Requires="p14">
      <p:transition p14:dur="10" advTm="65000"/>
    </mc:Choice>
    <mc:Fallback xmlns="">
      <p:transition advTm="65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16539"/>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4. List communication and notification steps</a:t>
            </a:r>
            <a:endParaRPr lang="en-US" sz="2200" b="1" dirty="0"/>
          </a:p>
          <a:p>
            <a:pPr marL="0" lvl="1" algn="just"/>
            <a:r>
              <a:rPr lang="en-US" sz="2200" b="1" dirty="0"/>
              <a:t>In this section of your plan, lay out what </a:t>
            </a:r>
            <a:r>
              <a:rPr lang="en-US" sz="2200" b="1" dirty="0">
                <a:solidFill>
                  <a:srgbClr val="C00000"/>
                </a:solidFill>
              </a:rPr>
              <a:t>the internal chain of communication</a:t>
            </a:r>
            <a:r>
              <a:rPr lang="en-US" sz="2200" b="1" dirty="0"/>
              <a:t> looks like when you need to activate your plan. Generally this would begin </a:t>
            </a:r>
            <a:r>
              <a:rPr lang="en-US" sz="2200" b="1" dirty="0">
                <a:solidFill>
                  <a:srgbClr val="C00000"/>
                </a:solidFill>
              </a:rPr>
              <a:t>when a member</a:t>
            </a:r>
            <a:r>
              <a:rPr lang="en-US" sz="2200" b="1" dirty="0"/>
              <a:t> of your crisis communications team is first </a:t>
            </a:r>
            <a:r>
              <a:rPr lang="en-US" sz="2200" b="1" dirty="0">
                <a:solidFill>
                  <a:srgbClr val="C00000"/>
                </a:solidFill>
              </a:rPr>
              <a:t>informed of a potential crisis</a:t>
            </a:r>
            <a:r>
              <a:rPr lang="en-US" sz="2200" b="1" dirty="0"/>
              <a:t>. They would </a:t>
            </a:r>
            <a:r>
              <a:rPr lang="en-US" sz="2200" b="1" dirty="0">
                <a:solidFill>
                  <a:srgbClr val="C00000"/>
                </a:solidFill>
              </a:rPr>
              <a:t>notify the crisis communications team leader</a:t>
            </a:r>
            <a:r>
              <a:rPr lang="en-US" sz="2200" b="1" dirty="0"/>
              <a:t>, and it would continue from there, depending on the type and severity of the crisis.</a:t>
            </a:r>
          </a:p>
          <a:p>
            <a:pPr marL="0" lvl="1" algn="just"/>
            <a:endParaRPr lang="en-US" sz="2200" b="1" dirty="0"/>
          </a:p>
          <a:p>
            <a:pPr marL="0" lvl="1" algn="just"/>
            <a:r>
              <a:rPr lang="en-US" sz="2200" b="1" dirty="0"/>
              <a:t>This can also include </a:t>
            </a:r>
            <a:r>
              <a:rPr lang="en-US" sz="2200" b="1" dirty="0">
                <a:solidFill>
                  <a:srgbClr val="C00000"/>
                </a:solidFill>
              </a:rPr>
              <a:t>best practices </a:t>
            </a:r>
            <a:r>
              <a:rPr lang="en-US" sz="2200" b="1" dirty="0"/>
              <a:t>for how the crisis communications team will stay in touch while managing the situation. For example, establish a daily stand-up </a:t>
            </a:r>
            <a:r>
              <a:rPr lang="en-US" sz="2200" b="1" dirty="0">
                <a:solidFill>
                  <a:srgbClr val="C00000"/>
                </a:solidFill>
              </a:rPr>
              <a:t>meeting</a:t>
            </a:r>
            <a:r>
              <a:rPr lang="en-US" sz="2200" b="1" dirty="0"/>
              <a:t> and create a temporary Slack channel or Meta Workplace Group that you’ll use for real-time communication.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95308717"/>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985980"/>
          </a:xfrm>
          <a:prstGeom prst="rect">
            <a:avLst/>
          </a:prstGeom>
          <a:solidFill>
            <a:srgbClr val="FFFFFF"/>
          </a:solidFill>
        </p:spPr>
        <p:txBody>
          <a:bodyPr wrap="square" rtlCol="0">
            <a:spAutoFit/>
          </a:bodyPr>
          <a:lstStyle/>
          <a:p>
            <a:r>
              <a:rPr lang="en-US" sz="2400" b="1" dirty="0">
                <a:solidFill>
                  <a:srgbClr val="C00000"/>
                </a:solidFill>
              </a:rPr>
              <a:t>Develop an Integrated Crisis Communications Plan</a:t>
            </a:r>
          </a:p>
          <a:p>
            <a:r>
              <a:rPr lang="en-US" sz="2400" b="1" dirty="0"/>
              <a:t>4. List communication and notification steps </a:t>
            </a:r>
            <a:r>
              <a:rPr lang="en-US" sz="2000" b="1" dirty="0"/>
              <a:t>(Cont’d)</a:t>
            </a:r>
            <a:endParaRPr lang="en-US" sz="2200" b="1" dirty="0"/>
          </a:p>
          <a:p>
            <a:pPr marL="0" lvl="1" algn="just"/>
            <a:r>
              <a:rPr lang="en-US" sz="2200" b="1" dirty="0"/>
              <a:t>Several types of common internal communication :</a:t>
            </a:r>
          </a:p>
          <a:p>
            <a:pPr marL="342900" lvl="1" indent="-342900" algn="just">
              <a:buFont typeface="Arial" panose="020B0604020202020204" pitchFamily="34" charset="0"/>
              <a:buChar char="•"/>
            </a:pPr>
            <a:r>
              <a:rPr lang="en-US" sz="2200" b="1" u="sng" dirty="0"/>
              <a:t>Informational communications</a:t>
            </a:r>
            <a:r>
              <a:rPr lang="en-US" sz="2200" b="1" dirty="0"/>
              <a:t>: These give employees context and insight into what is happening.</a:t>
            </a:r>
            <a:r>
              <a:rPr lang="ar-EG" sz="2400" dirty="0"/>
              <a:t> الاتصالات المعلوماتية: تمنح الموظفين سياقًا ورؤية ثاقبة لما يحدث.</a:t>
            </a:r>
            <a:endParaRPr lang="en-US" sz="2200" b="1" dirty="0"/>
          </a:p>
          <a:p>
            <a:pPr marL="342900" lvl="1" indent="-342900" algn="just">
              <a:buFont typeface="Arial" panose="020B0604020202020204" pitchFamily="34" charset="0"/>
              <a:buChar char="•"/>
            </a:pPr>
            <a:r>
              <a:rPr lang="en-US" sz="2200" b="1" u="sng" dirty="0"/>
              <a:t>Actionable communications</a:t>
            </a:r>
            <a:r>
              <a:rPr lang="en-US" sz="2200" b="1" dirty="0"/>
              <a:t>: These share next steps needed from employees, from reminders to keep information confidential to reaching out to customers.</a:t>
            </a:r>
          </a:p>
          <a:p>
            <a:pPr marL="0" lvl="1" algn="just" rtl="1"/>
            <a:r>
              <a:rPr lang="ar-EG" sz="2000" dirty="0"/>
              <a:t>الاتصالات القابلة للتنفيذ: تشارك هذه الخطوات التالية المطلوبة من الموظفين، بدءًا من </a:t>
            </a:r>
            <a:r>
              <a:rPr lang="ar-EG" sz="2000" dirty="0" err="1"/>
              <a:t>التذكيرات</a:t>
            </a:r>
            <a:r>
              <a:rPr lang="ar-EG" sz="2000" dirty="0"/>
              <a:t> للحفاظ على سرية المعلومات ووصولاً إلى التواصل مع العملاء.</a:t>
            </a:r>
            <a:endParaRPr lang="en-US" sz="2000" b="1" dirty="0"/>
          </a:p>
          <a:p>
            <a:pPr marL="342900" lvl="1" indent="-342900" algn="just">
              <a:buFont typeface="Arial" panose="020B0604020202020204" pitchFamily="34" charset="0"/>
              <a:buChar char="•"/>
            </a:pPr>
            <a:r>
              <a:rPr lang="en-US" sz="2200" b="1" u="sng" dirty="0"/>
              <a:t>Status update</a:t>
            </a:r>
            <a:r>
              <a:rPr lang="en-US" sz="2200" b="1" dirty="0"/>
              <a:t>: These give employees an ongoing debrief on what is happening, as the situation unfolds.</a:t>
            </a:r>
          </a:p>
          <a:p>
            <a:pPr marL="0" lvl="1" algn="just" rtl="1"/>
            <a:r>
              <a:rPr lang="ar-EG" sz="2000" dirty="0"/>
              <a:t>تحديث الحالة: يمنح هذا للموظفين استخلاصًا مستمرًا لما يحدث، مع تطور الوضع.</a:t>
            </a:r>
            <a:endParaRPr lang="en-US" sz="2000" b="1" dirty="0"/>
          </a:p>
          <a:p>
            <a:pPr marL="0" lvl="1" algn="just"/>
            <a:r>
              <a:rPr lang="en-US" sz="2200" b="1" dirty="0"/>
              <a:t>Having a point person for employees helps keep conversations focused and reduces the risk of people turning to others or share information they shouldn’t.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242" y="6294266"/>
            <a:ext cx="1303199" cy="355738"/>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772326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5. Determine account access, policies and procedures</a:t>
            </a:r>
            <a:endParaRPr lang="en-US" sz="2200" b="1" dirty="0"/>
          </a:p>
          <a:p>
            <a:pPr marL="0" lvl="1" algn="just"/>
            <a:r>
              <a:rPr lang="en-US" sz="2200" b="1" dirty="0"/>
              <a:t>Who has the password to your organization’s Twitter account? What’s the two-step verification code for accessing your Instagram natively? Where do you respond if your main communications channels are compromised?</a:t>
            </a:r>
          </a:p>
          <a:p>
            <a:pPr marL="0" lvl="1" algn="just"/>
            <a:endParaRPr lang="en-US" sz="2200" b="1" dirty="0"/>
          </a:p>
          <a:p>
            <a:pPr marL="0" lvl="1" algn="just"/>
            <a:r>
              <a:rPr lang="en-US" sz="2200" b="1" dirty="0"/>
              <a:t>As part of your social media governance model, you want to make sure others can securely have access to your core channels if you’re not able to assist. Build a central repository of policies, procedures and other documentation for an extra layer of security. That way you aren’t relying only on somebody’s memory in a high-pressure situation and you aren’t stalled if a team member can’t be reached.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074828"/>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939540"/>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6. Get team and leadership buy-in for your plan</a:t>
            </a:r>
            <a:r>
              <a:rPr lang="ar-EG" sz="2400" b="1" dirty="0"/>
              <a:t>احصل على تأييد الفريق والقيادة لخطتك</a:t>
            </a:r>
            <a:endParaRPr lang="en-US" sz="2400" b="1" dirty="0"/>
          </a:p>
          <a:p>
            <a:endParaRPr lang="en-US" sz="2400" b="1" dirty="0"/>
          </a:p>
          <a:p>
            <a:pPr marL="0" lvl="1" algn="just"/>
            <a:r>
              <a:rPr lang="en-US" sz="2200" b="1" dirty="0"/>
              <a:t>The final step of creating a plan is making sure that the right people are aware and on board for their roles in managing a crisis. Share your plan with your direct manager and determine the best way to share with your organization’s leadership. Provide a window for feedback and, from there, make sure the plan is housed in an easy-to-access digital location like the policies and procedures section of your company’s intranet, central server or Wiki. Finally, review this plan on an annual basis to ensure your protocols and contact information remain up-to-date.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34496434"/>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Activate your social media plan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064" b="2064"/>
          <a:stretch/>
        </p:blipFill>
        <p:spPr>
          <a:xfrm>
            <a:off x="3384855" y="2612914"/>
            <a:ext cx="5223059" cy="2904310"/>
          </a:xfrm>
          <a:prstGeom prst="rect">
            <a:avLst/>
          </a:prstGeom>
        </p:spPr>
      </p:pic>
    </p:spTree>
    <p:extLst>
      <p:ext uri="{BB962C8B-B14F-4D97-AF65-F5344CB8AC3E}">
        <p14:creationId xmlns:p14="http://schemas.microsoft.com/office/powerpoint/2010/main" val="299772384"/>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693593"/>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t>When it’s time to activate your plan, Remember, you’re prepared for this—which gives you a strong foundation and clear sense of next steps.</a:t>
            </a:r>
          </a:p>
          <a:p>
            <a:pPr algn="just">
              <a:lnSpc>
                <a:spcPts val="2200"/>
              </a:lnSpc>
            </a:pPr>
            <a:r>
              <a:rPr lang="en-US" sz="2400" b="1" dirty="0"/>
              <a:t>Now, your job is to find a resolution and put your audience at ease. </a:t>
            </a:r>
            <a:endParaRPr lang="en-US" sz="2000" b="1" dirty="0"/>
          </a:p>
          <a:p>
            <a:pPr marL="457200" indent="-457200" algn="just">
              <a:lnSpc>
                <a:spcPts val="2200"/>
              </a:lnSpc>
              <a:buAutoNum type="arabicPeriod"/>
            </a:pPr>
            <a:r>
              <a:rPr lang="en-US" sz="2400" b="1" dirty="0">
                <a:solidFill>
                  <a:srgbClr val="C00000"/>
                </a:solidFill>
              </a:rPr>
              <a:t>Remain flexible</a:t>
            </a:r>
          </a:p>
          <a:p>
            <a:pPr algn="just">
              <a:lnSpc>
                <a:spcPts val="2200"/>
              </a:lnSpc>
            </a:pPr>
            <a:r>
              <a:rPr lang="en-US" sz="2400" dirty="0"/>
              <a:t>A social media crisis communications plan, of course, should cover the most crucial steps, but your team should also feel empowered to take actions that best suit the challenge at hand. Just keep all stakeholders in the loop if you deviate from the established plan.</a:t>
            </a:r>
          </a:p>
          <a:p>
            <a:pPr algn="just">
              <a:lnSpc>
                <a:spcPts val="2200"/>
              </a:lnSpc>
            </a:pPr>
            <a:r>
              <a:rPr lang="en-US" sz="2400" dirty="0"/>
              <a:t>This flexibility extends to how you handle your scheduled social messages. Many brands have their social posts queued several days or weeks in advance to promote an ongoing campaign or to provide a signal boost to evergreen content. When an emergency hits, turn off any scheduled messages. It doesn’t reflect well on a business to share serious information about a product recall, then have a funny Tweet go out an hour later.</a:t>
            </a:r>
          </a:p>
          <a:p>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62174261"/>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617098"/>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2. Develop a message protocol document</a:t>
            </a:r>
          </a:p>
          <a:p>
            <a:pPr algn="just">
              <a:lnSpc>
                <a:spcPts val="2200"/>
              </a:lnSpc>
            </a:pPr>
            <a:r>
              <a:rPr lang="en-US" sz="2400" dirty="0"/>
              <a:t>A social media crisis communications plan, of course, should cover the most you work with other communications stakeholders or the rest of your social team to plan your response, an agreed-upon message protocol document will be an invaluable resource.</a:t>
            </a:r>
          </a:p>
          <a:p>
            <a:pPr algn="just">
              <a:lnSpc>
                <a:spcPts val="2200"/>
              </a:lnSpc>
            </a:pPr>
            <a:r>
              <a:rPr lang="en-US" sz="2400" dirty="0"/>
              <a:t>Focus your social approach on responding to your community’s questions and fostering a sense of connection. Through this approach, you can position your brand as a leader, a pillar of support and source of helpful information—especially for larger, non-brand-specific crises.</a:t>
            </a:r>
          </a:p>
          <a:p>
            <a:pPr algn="just">
              <a:lnSpc>
                <a:spcPts val="2200"/>
              </a:lnSpc>
            </a:pPr>
            <a:r>
              <a:rPr lang="en-US" sz="2400" b="1" u="sng" dirty="0"/>
              <a:t>This document should outline:</a:t>
            </a:r>
          </a:p>
          <a:p>
            <a:pPr algn="just">
              <a:lnSpc>
                <a:spcPts val="2200"/>
              </a:lnSpc>
            </a:pPr>
            <a:r>
              <a:rPr lang="en-US" sz="2400" dirty="0"/>
              <a:t>    Your brand’s position, stance or formal response</a:t>
            </a:r>
          </a:p>
          <a:p>
            <a:pPr algn="just">
              <a:lnSpc>
                <a:spcPts val="2200"/>
              </a:lnSpc>
            </a:pPr>
            <a:r>
              <a:rPr lang="en-US" sz="2400" dirty="0"/>
              <a:t>    Your brand’s messaging strategy</a:t>
            </a:r>
          </a:p>
          <a:p>
            <a:pPr algn="just">
              <a:lnSpc>
                <a:spcPts val="2200"/>
              </a:lnSpc>
            </a:pPr>
            <a:r>
              <a:rPr lang="en-US" sz="2400" dirty="0"/>
              <a:t>    Approved social media copy to publish</a:t>
            </a:r>
          </a:p>
          <a:p>
            <a:pPr algn="just">
              <a:lnSpc>
                <a:spcPts val="2200"/>
              </a:lnSpc>
            </a:pPr>
            <a:r>
              <a:rPr lang="en-US" sz="2400" dirty="0"/>
              <a:t>    Approved social media messaging or 1:1 responses</a:t>
            </a:r>
          </a:p>
          <a:p>
            <a:pPr algn="just">
              <a:lnSpc>
                <a:spcPts val="2200"/>
              </a:lnSpc>
            </a:pP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60224968"/>
      </p:ext>
    </p:extLst>
  </p:cSld>
  <p:clrMapOvr>
    <a:masterClrMapping/>
  </p:clrMapOvr>
  <mc:AlternateContent xmlns:mc="http://schemas.openxmlformats.org/markup-compatibility/2006" xmlns:p14="http://schemas.microsoft.com/office/powerpoint/2010/main">
    <mc:Choice Requires="p14">
      <p:transition p14:dur="10" advTm="54000"/>
    </mc:Choice>
    <mc:Fallback xmlns="">
      <p:transition advTm="54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052841"/>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2. Develop a message protocol document</a:t>
            </a:r>
            <a:endParaRPr lang="en-US" sz="2400" dirty="0"/>
          </a:p>
          <a:p>
            <a:pPr algn="just">
              <a:lnSpc>
                <a:spcPts val="2200"/>
              </a:lnSpc>
            </a:pPr>
            <a:endParaRPr lang="en-US" sz="2400" dirty="0"/>
          </a:p>
          <a:p>
            <a:pPr algn="just">
              <a:lnSpc>
                <a:spcPts val="2200"/>
              </a:lnSpc>
            </a:pPr>
            <a:r>
              <a:rPr lang="en-US" sz="2400" dirty="0"/>
              <a:t>This document should be approved by the crisis communications team leader as well as your company’s legal team as needed. With your message protocol in place, you’ll be ready to communicate with your audience as soon as you get the green light.</a:t>
            </a:r>
          </a:p>
          <a:p>
            <a:pPr algn="just">
              <a:lnSpc>
                <a:spcPts val="2200"/>
              </a:lnSpc>
            </a:pPr>
            <a:endParaRPr lang="en-US" sz="2400" b="1" dirty="0"/>
          </a:p>
          <a:p>
            <a:pPr algn="just">
              <a:lnSpc>
                <a:spcPts val="2200"/>
              </a:lnSpc>
            </a:pPr>
            <a:r>
              <a:rPr lang="en-US" sz="2400" b="1" dirty="0"/>
              <a:t>Pro tip: </a:t>
            </a:r>
            <a:r>
              <a:rPr lang="en-US" sz="2400" dirty="0"/>
              <a:t>Having pre-approved social media copy for FAQs you receive during a crisis—even if a response just includes a snippet of copy and a link to a page that offers more information—is crucial. In Sprout, the Asset Library simplifies collaborative publishing by making all of your pre-approved, go-to answers easy to find.</a:t>
            </a:r>
          </a:p>
          <a:p>
            <a:pPr algn="just">
              <a:lnSpc>
                <a:spcPts val="2200"/>
              </a:lnSpc>
            </a:pP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0280951"/>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052841"/>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3. Set up your social media crisis communications operations </a:t>
            </a:r>
          </a:p>
          <a:p>
            <a:pPr algn="just">
              <a:lnSpc>
                <a:spcPts val="2200"/>
              </a:lnSpc>
            </a:pPr>
            <a:endParaRPr lang="en-US" sz="2400" dirty="0"/>
          </a:p>
          <a:p>
            <a:pPr algn="just">
              <a:lnSpc>
                <a:spcPts val="2200"/>
              </a:lnSpc>
            </a:pPr>
            <a:r>
              <a:rPr lang="en-US" sz="2400" dirty="0"/>
              <a:t>Next, you’ll want to establish your social media management plan and processes. On social, you’ll need to consider several factors:</a:t>
            </a:r>
          </a:p>
          <a:p>
            <a:pPr algn="just">
              <a:lnSpc>
                <a:spcPts val="2200"/>
              </a:lnSpc>
            </a:pPr>
            <a:endParaRPr lang="en-US" sz="2400" dirty="0"/>
          </a:p>
          <a:p>
            <a:pPr marL="342900" indent="-342900" algn="just">
              <a:lnSpc>
                <a:spcPts val="2200"/>
              </a:lnSpc>
              <a:buFont typeface="Arial" panose="020B0604020202020204" pitchFamily="34" charset="0"/>
              <a:buChar char="•"/>
            </a:pPr>
            <a:r>
              <a:rPr lang="en-US" sz="2400" b="1" dirty="0"/>
              <a:t>How you will publish information and which platforms to prioritize</a:t>
            </a:r>
          </a:p>
          <a:p>
            <a:pPr marL="342900" indent="-342900" algn="just">
              <a:lnSpc>
                <a:spcPts val="2200"/>
              </a:lnSpc>
              <a:buFont typeface="Arial" panose="020B0604020202020204" pitchFamily="34" charset="0"/>
              <a:buChar char="•"/>
            </a:pPr>
            <a:r>
              <a:rPr lang="en-US" sz="2400" b="1" dirty="0"/>
              <a:t>Communications going out on other channels (e.g. customer emails) and timing</a:t>
            </a:r>
          </a:p>
          <a:p>
            <a:pPr marL="342900" indent="-342900" algn="just">
              <a:lnSpc>
                <a:spcPts val="2200"/>
              </a:lnSpc>
              <a:buFont typeface="Arial" panose="020B0604020202020204" pitchFamily="34" charset="0"/>
              <a:buChar char="•"/>
            </a:pPr>
            <a:r>
              <a:rPr lang="en-US" sz="2400" b="1" dirty="0"/>
              <a:t>How you will manage and respond to inbound messages</a:t>
            </a:r>
          </a:p>
          <a:p>
            <a:pPr marL="342900" indent="-342900" algn="just">
              <a:lnSpc>
                <a:spcPts val="2200"/>
              </a:lnSpc>
              <a:buFont typeface="Arial" panose="020B0604020202020204" pitchFamily="34" charset="0"/>
              <a:buChar char="•"/>
            </a:pPr>
            <a:r>
              <a:rPr lang="en-US" sz="2400" b="1" dirty="0"/>
              <a:t>What language you will use in outbound communications</a:t>
            </a:r>
          </a:p>
          <a:p>
            <a:pPr marL="342900" indent="-342900" algn="just">
              <a:lnSpc>
                <a:spcPts val="2200"/>
              </a:lnSpc>
              <a:buFont typeface="Arial" panose="020B0604020202020204" pitchFamily="34" charset="0"/>
              <a:buChar char="•"/>
            </a:pPr>
            <a:r>
              <a:rPr lang="en-US" sz="2400" b="1" dirty="0"/>
              <a:t>Whether you will monitor any specific influencers amid the conversation</a:t>
            </a:r>
          </a:p>
          <a:p>
            <a:pPr marL="342900" indent="-342900" algn="just">
              <a:lnSpc>
                <a:spcPts val="2200"/>
              </a:lnSpc>
              <a:buFont typeface="Arial" panose="020B0604020202020204" pitchFamily="34" charset="0"/>
              <a:buChar char="•"/>
            </a:pPr>
            <a:r>
              <a:rPr lang="en-US" sz="2400" b="1" dirty="0"/>
              <a:t>How you will assess the situation (at the outset and through the end) and provide insights to the rest of your crisis communications team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38688102"/>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206455"/>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4. Choose the right platforms</a:t>
            </a:r>
          </a:p>
          <a:p>
            <a:pPr algn="just">
              <a:lnSpc>
                <a:spcPts val="2200"/>
              </a:lnSpc>
            </a:pPr>
            <a:endParaRPr lang="en-US" sz="2400" dirty="0"/>
          </a:p>
          <a:p>
            <a:pPr algn="just">
              <a:lnSpc>
                <a:spcPts val="2200"/>
              </a:lnSpc>
            </a:pPr>
            <a:r>
              <a:rPr lang="en-US" sz="2400" dirty="0"/>
              <a:t>Depending on the crisis at hand and the field you’re in, different social platforms may be better for distributing your messages. Know where your core audience is—and it may not just be on the biggest platforms.</a:t>
            </a:r>
          </a:p>
          <a:p>
            <a:pPr algn="just">
              <a:lnSpc>
                <a:spcPts val="2200"/>
              </a:lnSpc>
            </a:pPr>
            <a:endParaRPr lang="en-US" sz="2400" dirty="0"/>
          </a:p>
          <a:p>
            <a:pPr algn="just">
              <a:lnSpc>
                <a:spcPts val="2200"/>
              </a:lnSpc>
            </a:pPr>
            <a:r>
              <a:rPr lang="en-US" sz="2400" dirty="0"/>
              <a:t>The social platforms of choice should also make sense for the situation: a fire at one of your facilities may require immediate notification on Facebook, Instagram and Twitter, whereas a response to an insensitive public comment about an employee might require messaging on LinkedIn and Facebook.</a:t>
            </a: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9052069"/>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617098"/>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5. Manage and engage with inbound messages</a:t>
            </a:r>
            <a:r>
              <a:rPr lang="ar-EG" sz="2400" b="1" dirty="0">
                <a:solidFill>
                  <a:srgbClr val="C00000"/>
                </a:solidFill>
              </a:rPr>
              <a:t>الرسائل الواردة</a:t>
            </a:r>
            <a:endParaRPr lang="en-US" sz="2400" b="1" dirty="0">
              <a:solidFill>
                <a:srgbClr val="C00000"/>
              </a:solidFill>
            </a:endParaRPr>
          </a:p>
          <a:p>
            <a:pPr algn="just">
              <a:lnSpc>
                <a:spcPts val="2200"/>
              </a:lnSpc>
            </a:pPr>
            <a:r>
              <a:rPr lang="en-US" sz="2400" dirty="0"/>
              <a:t>Using the message protocol document you’ve developed, you’ll know what types of messages you can and should respond to. But in order to find all of the relevant messages, you’ll also need to be able to surface posts where people aren’t tagging your brand.</a:t>
            </a:r>
          </a:p>
          <a:p>
            <a:pPr algn="just">
              <a:lnSpc>
                <a:spcPts val="2200"/>
              </a:lnSpc>
            </a:pPr>
            <a:r>
              <a:rPr lang="en-US" sz="2400" dirty="0"/>
              <a:t>To mitigate major issues before or as they arise, have a solid monitoring process in place. </a:t>
            </a:r>
          </a:p>
          <a:p>
            <a:pPr algn="just">
              <a:lnSpc>
                <a:spcPts val="2200"/>
              </a:lnSpc>
            </a:pPr>
            <a:r>
              <a:rPr lang="en-US" sz="2400" dirty="0"/>
              <a:t>In times of crisis, your brand’s inbound message volume will likely surge. Determine what kinds of tools can help you provide swift and appropriate responses to people reaching out. Consider implementing or updating a social media chatbot to help get your community answers and resources as quickly as possible. Just make sure your chatbot is updated to reflect the current situation and questions being asked.</a:t>
            </a:r>
          </a:p>
          <a:p>
            <a:pPr algn="just">
              <a:lnSpc>
                <a:spcPts val="2200"/>
              </a:lnSpc>
            </a:pPr>
            <a:r>
              <a:rPr lang="en-US" sz="2400" dirty="0"/>
              <a:t>Considering more than 75% of consumers expect a response from brands in less than 24 hours, speed matters. </a:t>
            </a: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0147591"/>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334969"/>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6. Assess big picture insights for company leadership </a:t>
            </a:r>
          </a:p>
          <a:p>
            <a:pPr algn="just">
              <a:lnSpc>
                <a:spcPts val="2200"/>
              </a:lnSpc>
            </a:pPr>
            <a:endParaRPr lang="en-US" sz="2400" dirty="0"/>
          </a:p>
          <a:p>
            <a:pPr algn="just">
              <a:lnSpc>
                <a:spcPts val="2200"/>
              </a:lnSpc>
            </a:pPr>
            <a:r>
              <a:rPr lang="en-US" sz="2400" dirty="0"/>
              <a:t>Use social listening to get a bird’s eye view of the situation, understand the trajectory of the crisis and identify what specific issues are driving negative sentiment.</a:t>
            </a:r>
          </a:p>
          <a:p>
            <a:pPr algn="just">
              <a:lnSpc>
                <a:spcPts val="2200"/>
              </a:lnSpc>
            </a:pPr>
            <a:r>
              <a:rPr lang="en-US" sz="2400" dirty="0"/>
              <a:t>One of the first things to do is set up a Listening Topic in Sprout or your tool of choice to access insights from aggregate social data. This will enable you to see how fluctuations in the volume of messages and sentiment about the issue, what moments in the social conversation caused inflection points and what specific messaging is or isn’t resonating with your audience.</a:t>
            </a:r>
          </a:p>
          <a:p>
            <a:pPr algn="just">
              <a:lnSpc>
                <a:spcPts val="2200"/>
              </a:lnSpc>
            </a:pPr>
            <a:r>
              <a:rPr lang="en-US" sz="2400" dirty="0"/>
              <a:t>With social listening, you can quickly export these insights as a report to share with your team and leadership. Doing this at the beginning of a crisis can inform a customer-centric messaging strategy and continuously empower you to adapt as the situation unfolds.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4518003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770712"/>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7. Manage the aftermath</a:t>
            </a:r>
            <a:r>
              <a:rPr lang="ar-EG" sz="2400" b="1" dirty="0">
                <a:solidFill>
                  <a:srgbClr val="C00000"/>
                </a:solidFill>
              </a:rPr>
              <a:t>إدارة العواقب</a:t>
            </a:r>
            <a:endParaRPr lang="en-US" sz="2400" b="1" dirty="0">
              <a:solidFill>
                <a:srgbClr val="C00000"/>
              </a:solidFill>
            </a:endParaRPr>
          </a:p>
          <a:p>
            <a:pPr algn="just">
              <a:lnSpc>
                <a:spcPts val="2200"/>
              </a:lnSpc>
            </a:pPr>
            <a:endParaRPr lang="en-US" sz="2400" dirty="0"/>
          </a:p>
          <a:p>
            <a:pPr algn="just">
              <a:lnSpc>
                <a:spcPts val="2200"/>
              </a:lnSpc>
            </a:pPr>
            <a:r>
              <a:rPr lang="en-US" sz="2400" dirty="0"/>
              <a:t>Whether you just went through a small hiccup or a major emergency, you should </a:t>
            </a:r>
            <a:r>
              <a:rPr lang="en-US" sz="2400" dirty="0">
                <a:solidFill>
                  <a:srgbClr val="C00000"/>
                </a:solidFill>
              </a:rPr>
              <a:t>analyze your long-term audience response </a:t>
            </a:r>
            <a:r>
              <a:rPr lang="en-US" sz="2400" dirty="0"/>
              <a:t>and </a:t>
            </a:r>
            <a:r>
              <a:rPr lang="en-US" sz="2400" dirty="0">
                <a:solidFill>
                  <a:srgbClr val="C00000"/>
                </a:solidFill>
              </a:rPr>
              <a:t>the reaction over time on social</a:t>
            </a:r>
            <a:r>
              <a:rPr lang="en-US" sz="2400" dirty="0"/>
              <a:t>. A comprehensive report that shows you </a:t>
            </a:r>
            <a:r>
              <a:rPr lang="en-US" sz="2400" dirty="0">
                <a:solidFill>
                  <a:srgbClr val="C00000"/>
                </a:solidFill>
              </a:rPr>
              <a:t>impressions, shares, comments and sentiment</a:t>
            </a:r>
            <a:r>
              <a:rPr lang="en-US" sz="2400" dirty="0"/>
              <a:t>, as well as internal metrics like average response time to critical questions, will help you </a:t>
            </a:r>
            <a:r>
              <a:rPr lang="en-US" sz="2400" dirty="0">
                <a:solidFill>
                  <a:srgbClr val="C00000"/>
                </a:solidFill>
              </a:rPr>
              <a:t>to measure your success and outline areas for improvement moving forward</a:t>
            </a:r>
            <a:r>
              <a:rPr lang="en-US" sz="2400" dirty="0"/>
              <a:t>.</a:t>
            </a:r>
          </a:p>
          <a:p>
            <a:pPr algn="just">
              <a:lnSpc>
                <a:spcPts val="2200"/>
              </a:lnSpc>
            </a:pPr>
            <a:endParaRPr lang="en-US" sz="2400" dirty="0"/>
          </a:p>
          <a:p>
            <a:pPr algn="just">
              <a:lnSpc>
                <a:spcPts val="2200"/>
              </a:lnSpc>
            </a:pPr>
            <a:r>
              <a:rPr lang="en-US" sz="2400" dirty="0"/>
              <a:t>Ideally, you will want to set the dates for what you measure so that you can compare your brand’s baseline performance at a normal time against how data points changed at the beginning, middle and end of a problem.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7585596"/>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770712"/>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7. Manage the aftermath</a:t>
            </a:r>
          </a:p>
          <a:p>
            <a:pPr algn="just">
              <a:lnSpc>
                <a:spcPts val="2200"/>
              </a:lnSpc>
            </a:pPr>
            <a:endParaRPr lang="en-US" sz="2400" dirty="0"/>
          </a:p>
          <a:p>
            <a:pPr algn="just">
              <a:lnSpc>
                <a:spcPts val="2200"/>
              </a:lnSpc>
            </a:pPr>
            <a:r>
              <a:rPr lang="en-US" sz="2400" dirty="0"/>
              <a:t>Major impacts of how a crisis was handled might not show up until much later in the form of decreased revenue or customer loss. But a social savvy organization can track customer sentiment in real time and use analytics to show how well a situation was handled. Remember that your success isn’t just about the numbers—it’s how well you connected with your audience.</a:t>
            </a:r>
          </a:p>
          <a:p>
            <a:pPr algn="just">
              <a:lnSpc>
                <a:spcPts val="2200"/>
              </a:lnSpc>
            </a:pPr>
            <a:endParaRPr lang="en-US" sz="2400" dirty="0"/>
          </a:p>
          <a:p>
            <a:pPr algn="just">
              <a:lnSpc>
                <a:spcPts val="2200"/>
              </a:lnSpc>
            </a:pPr>
            <a:r>
              <a:rPr lang="en-US" sz="2400" dirty="0"/>
              <a:t>After your brand has hopefully mitigated the crisis, you’ll also be able to </a:t>
            </a:r>
            <a:r>
              <a:rPr lang="en-US" sz="2400" dirty="0">
                <a:solidFill>
                  <a:srgbClr val="C00000"/>
                </a:solidFill>
              </a:rPr>
              <a:t>report on the lifecycle of the situation and how your brand’s response changed the tone of the conversation</a:t>
            </a:r>
            <a:r>
              <a:rPr lang="en-US" sz="2400" dirty="0"/>
              <a:t>. These insights will give your crisis communications team information to improve or build on your plan for the future. Just in case.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27159503"/>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Creating the right tone of communication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socially acceptable behavior</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Acceptable use policies (AUPs) </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Factors to Consider Before Posting</a:t>
            </a:r>
          </a:p>
          <a:p>
            <a:pPr marL="120015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Creating Social Media Messages</a:t>
            </a:r>
            <a:endParaRPr lang="en-US" sz="24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a plan</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Communications plan</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Activate your social media plan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xmlns:p14="http://schemas.microsoft.com/office/powerpoint/2010/main">
    <mc:Choice Requires="p14">
      <p:transition p14:dur="10" advTm="54000"/>
    </mc:Choice>
    <mc:Fallback xmlns="">
      <p:transition advTm="54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59"/>
            <a:ext cx="9782768" cy="4524315"/>
          </a:xfrm>
          <a:prstGeom prst="rect">
            <a:avLst/>
          </a:prstGeom>
          <a:noFill/>
        </p:spPr>
        <p:txBody>
          <a:bodyPr wrap="square" rtlCol="0">
            <a:spAutoFit/>
          </a:bodyPr>
          <a:lstStyle/>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p>
          <a:p>
            <a:pPr marL="285750" indent="-285750">
              <a:buFont typeface="Wingdings" panose="05000000000000000000" pitchFamily="2" charset="2"/>
              <a:buChar char="§"/>
            </a:pPr>
            <a:r>
              <a:rPr lang="en-US" sz="1600" i="0" dirty="0">
                <a:solidFill>
                  <a:srgbClr val="000000"/>
                </a:solidFill>
                <a:latin typeface="Segoe UI" panose="020B0502040204020203" pitchFamily="34" charset="0"/>
              </a:rPr>
              <a:t>Ward, C. A. (2011, June). Social Media and Crisis Communication: Are organizations using social media in times of crisis? (dissertation). SOCIAL MEDIA AND CRISIS COMMUNICATION: ARE ORGANIZATIONS USING SOCIAL MEDIA IN TIMES OF CRISIS? Retrieved May 2023, from https://cardinalscholar.bsu.edu/bitstream/handle/123456789/195041/WardC_2011-3_BODY.pdf?sequence=1. </a:t>
            </a:r>
          </a:p>
          <a:p>
            <a:pPr marL="285750" indent="-285750">
              <a:buFont typeface="Wingdings" panose="05000000000000000000" pitchFamily="2" charset="2"/>
              <a:buChar char="§"/>
            </a:pPr>
            <a:r>
              <a:rPr lang="en-US" sz="1600" dirty="0">
                <a:effectLst/>
              </a:rPr>
              <a:t>Roberts, J. (n.d.). </a:t>
            </a:r>
            <a:r>
              <a:rPr lang="en-US" sz="1600" i="1" dirty="0">
                <a:effectLst/>
              </a:rPr>
              <a:t>Creating social media messages</a:t>
            </a:r>
            <a:r>
              <a:rPr lang="en-US" sz="1600" dirty="0">
                <a:effectLst/>
              </a:rPr>
              <a:t>. Writing for Strategic Communication Industries. https://ohiostate.pressbooks.pub/stratcommwriting/chapter/creating-social-media-messages/ </a:t>
            </a:r>
          </a:p>
          <a:p>
            <a:pPr marL="285750" indent="-285750">
              <a:buFont typeface="Wingdings" panose="05000000000000000000" pitchFamily="2" charset="2"/>
              <a:buChar char="§"/>
            </a:pPr>
            <a:r>
              <a:rPr lang="en-US" sz="1600" dirty="0">
                <a:effectLst/>
              </a:rPr>
              <a:t>Roberts, J. (n.d.). </a:t>
            </a:r>
            <a:r>
              <a:rPr lang="en-US" sz="1600" i="1" dirty="0">
                <a:effectLst/>
              </a:rPr>
              <a:t>crafting-social-media</a:t>
            </a:r>
            <a:r>
              <a:rPr lang="en-US" sz="1600" dirty="0">
                <a:effectLst/>
              </a:rPr>
              <a:t>. Writing for Strategic Communication Industries. https://ohiostate.pressbooks.pub/stratcommwriting/chapter/crafting-social-media/</a:t>
            </a:r>
          </a:p>
          <a:p>
            <a:pPr marL="285750" indent="-285750">
              <a:buFont typeface="Wingdings" panose="05000000000000000000" pitchFamily="2" charset="2"/>
              <a:buChar char="§"/>
            </a:pPr>
            <a:r>
              <a:rPr lang="en-US" sz="1600" dirty="0" err="1">
                <a:effectLst/>
              </a:rPr>
              <a:t>Anstis</a:t>
            </a:r>
            <a:r>
              <a:rPr lang="en-US" sz="1600" dirty="0">
                <a:effectLst/>
              </a:rPr>
              <a:t>, B. (2011, January 11). </a:t>
            </a:r>
            <a:r>
              <a:rPr lang="en-US" sz="1600" i="1" dirty="0">
                <a:effectLst/>
              </a:rPr>
              <a:t>Socially acceptable - enforcing social media policies in the Workplace</a:t>
            </a:r>
            <a:r>
              <a:rPr lang="en-US" sz="1600" dirty="0">
                <a:effectLst/>
              </a:rPr>
              <a:t>. </a:t>
            </a:r>
            <a:r>
              <a:rPr lang="en-US" sz="1600" dirty="0" err="1">
                <a:effectLst/>
              </a:rPr>
              <a:t>HRZone</a:t>
            </a:r>
            <a:r>
              <a:rPr lang="en-US" sz="1600" dirty="0">
                <a:effectLst/>
              </a:rPr>
              <a:t>. https://www.hrzone.com/talent/retention/socially-acceptable-enforcing-social-media-policies-in-the-workplace </a:t>
            </a:r>
            <a:endParaRPr lang="en-US" sz="1600" i="1" dirty="0">
              <a:effectLst/>
            </a:endParaRPr>
          </a:p>
          <a:p>
            <a:pPr marL="285750" indent="-285750">
              <a:buFont typeface="Wingdings" panose="05000000000000000000" pitchFamily="2" charset="2"/>
              <a:buChar char="§"/>
            </a:pPr>
            <a:r>
              <a:rPr lang="en-US" sz="1600" i="1" dirty="0">
                <a:effectLst/>
              </a:rPr>
              <a:t>From crisis to connection: How to build a Social Media Crisis Management strategy</a:t>
            </a:r>
            <a:r>
              <a:rPr lang="en-US" sz="1600" dirty="0">
                <a:effectLst/>
              </a:rPr>
              <a:t>. Sprout Social. (2023, May 12). https://sproutsocial.com/insights/guides/social-media-crisis-management/#how-to-use-social-insights-to-inform-decision-making </a:t>
            </a:r>
            <a:endParaRPr lang="en-US" sz="1600" dirty="0">
              <a:solidFill>
                <a:srgbClr val="000000"/>
              </a:solidFill>
              <a:latin typeface="Segoe UI" panose="020B0502040204020203" pitchFamily="34"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3376</TotalTime>
  <Words>5446</Words>
  <Application>Microsoft Office PowerPoint</Application>
  <PresentationFormat>Widescreen</PresentationFormat>
  <Paragraphs>397</Paragraphs>
  <Slides>50</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50</vt:i4>
      </vt:variant>
    </vt:vector>
  </HeadingPairs>
  <TitlesOfParts>
    <vt:vector size="60" baseType="lpstr">
      <vt:lpstr>Arial</vt:lpstr>
      <vt:lpstr>Calibri</vt:lpstr>
      <vt:lpstr>Calibri Light</vt:lpstr>
      <vt:lpstr>Roboto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82</cp:revision>
  <dcterms:created xsi:type="dcterms:W3CDTF">2023-04-29T09:08:23Z</dcterms:created>
  <dcterms:modified xsi:type="dcterms:W3CDTF">2024-11-05T17:02:23Z</dcterms:modified>
</cp:coreProperties>
</file>