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303" r:id="rId5"/>
    <p:sldId id="529" r:id="rId6"/>
    <p:sldId id="484" r:id="rId7"/>
    <p:sldId id="530" r:id="rId8"/>
    <p:sldId id="531" r:id="rId9"/>
    <p:sldId id="532" r:id="rId10"/>
    <p:sldId id="533" r:id="rId11"/>
    <p:sldId id="534" r:id="rId12"/>
    <p:sldId id="569" r:id="rId13"/>
    <p:sldId id="535" r:id="rId14"/>
    <p:sldId id="536" r:id="rId15"/>
    <p:sldId id="538" r:id="rId16"/>
    <p:sldId id="537" r:id="rId17"/>
    <p:sldId id="539" r:id="rId18"/>
    <p:sldId id="540" r:id="rId19"/>
    <p:sldId id="541" r:id="rId20"/>
    <p:sldId id="570" r:id="rId21"/>
    <p:sldId id="542" r:id="rId22"/>
    <p:sldId id="571" r:id="rId23"/>
    <p:sldId id="543" r:id="rId24"/>
    <p:sldId id="544" r:id="rId25"/>
    <p:sldId id="573" r:id="rId26"/>
    <p:sldId id="574" r:id="rId27"/>
    <p:sldId id="545" r:id="rId28"/>
    <p:sldId id="546" r:id="rId29"/>
    <p:sldId id="547" r:id="rId30"/>
    <p:sldId id="548" r:id="rId31"/>
    <p:sldId id="549" r:id="rId32"/>
    <p:sldId id="550" r:id="rId33"/>
    <p:sldId id="551" r:id="rId34"/>
    <p:sldId id="552" r:id="rId35"/>
    <p:sldId id="553" r:id="rId36"/>
    <p:sldId id="565" r:id="rId37"/>
    <p:sldId id="554" r:id="rId38"/>
    <p:sldId id="555" r:id="rId39"/>
    <p:sldId id="556" r:id="rId40"/>
    <p:sldId id="557" r:id="rId41"/>
    <p:sldId id="558" r:id="rId42"/>
    <p:sldId id="559" r:id="rId43"/>
    <p:sldId id="560" r:id="rId44"/>
    <p:sldId id="572" r:id="rId45"/>
    <p:sldId id="561" r:id="rId46"/>
    <p:sldId id="562" r:id="rId47"/>
    <p:sldId id="563" r:id="rId48"/>
    <p:sldId id="51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30"/>
            <p14:sldId id="531"/>
            <p14:sldId id="532"/>
            <p14:sldId id="533"/>
            <p14:sldId id="534"/>
            <p14:sldId id="569"/>
            <p14:sldId id="535"/>
            <p14:sldId id="536"/>
            <p14:sldId id="538"/>
            <p14:sldId id="537"/>
            <p14:sldId id="539"/>
            <p14:sldId id="540"/>
            <p14:sldId id="541"/>
            <p14:sldId id="570"/>
            <p14:sldId id="542"/>
            <p14:sldId id="571"/>
            <p14:sldId id="543"/>
            <p14:sldId id="544"/>
            <p14:sldId id="573"/>
            <p14:sldId id="574"/>
            <p14:sldId id="545"/>
            <p14:sldId id="546"/>
            <p14:sldId id="547"/>
            <p14:sldId id="548"/>
            <p14:sldId id="549"/>
            <p14:sldId id="550"/>
            <p14:sldId id="551"/>
            <p14:sldId id="552"/>
            <p14:sldId id="553"/>
            <p14:sldId id="565"/>
            <p14:sldId id="554"/>
            <p14:sldId id="555"/>
            <p14:sldId id="556"/>
            <p14:sldId id="557"/>
            <p14:sldId id="558"/>
            <p14:sldId id="559"/>
            <p14:sldId id="560"/>
            <p14:sldId id="572"/>
            <p14:sldId id="561"/>
            <p14:sldId id="562"/>
            <p14:sldId id="563"/>
            <p14:sldId id="517"/>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4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450080" y="3539950"/>
            <a:ext cx="7121779"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PMG663</a:t>
            </a:r>
          </a:p>
          <a:p>
            <a:r>
              <a:rPr lang="en-US" sz="3200" b="1" dirty="0"/>
              <a:t>Design and Evaluation of Global Supply Chain Considering Disruption Risk</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015774" y="5277503"/>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9</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err="1" smtClean="0">
                <a:solidFill>
                  <a:schemeClr val="tx1"/>
                </a:solidFill>
                <a:latin typeface="Times New Roman" panose="02020603050405020304" pitchFamily="18" charset="0"/>
                <a:cs typeface="Times New Roman" panose="02020603050405020304" pitchFamily="18" charset="0"/>
              </a:rPr>
              <a:t>Classlfiaction</a:t>
            </a:r>
            <a:r>
              <a:rPr lang="en-US" sz="2800" dirty="0" smtClean="0">
                <a:solidFill>
                  <a:schemeClr val="tx1"/>
                </a:solidFill>
                <a:latin typeface="Times New Roman" panose="02020603050405020304" pitchFamily="18" charset="0"/>
                <a:cs typeface="Times New Roman" panose="02020603050405020304" pitchFamily="18" charset="0"/>
              </a:rPr>
              <a:t> of supply chain risks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smtClean="0">
                <a:solidFill>
                  <a:schemeClr val="tx1"/>
                </a:solidFill>
                <a:latin typeface="Times New Roman" panose="02020603050405020304" pitchFamily="18" charset="0"/>
                <a:cs typeface="Times New Roman" panose="02020603050405020304" pitchFamily="18" charset="0"/>
              </a:rPr>
              <a:t>The model design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smtClean="0">
                <a:solidFill>
                  <a:schemeClr val="tx1"/>
                </a:solidFill>
                <a:latin typeface="Times New Roman" panose="02020603050405020304" pitchFamily="18" charset="0"/>
                <a:cs typeface="Times New Roman" panose="02020603050405020304" pitchFamily="18" charset="0"/>
              </a:rPr>
              <a:t>Supply chain resiliency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smtClean="0">
                <a:solidFill>
                  <a:schemeClr val="tx1"/>
                </a:solidFill>
                <a:latin typeface="Times New Roman" panose="02020603050405020304" pitchFamily="18" charset="0"/>
                <a:cs typeface="Times New Roman" panose="02020603050405020304" pitchFamily="18" charset="0"/>
              </a:rPr>
              <a:t>Components a resilient supply chain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798104"/>
            <a:ext cx="1074529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804614" y="2049253"/>
            <a:ext cx="1037844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assumption that whatever is manufactured can be sold is no longer true. </a:t>
            </a:r>
            <a:r>
              <a:rPr lang="en-US" sz="3200" dirty="0" smtClean="0">
                <a:latin typeface="Times New Roman" panose="02020603050405020304" pitchFamily="18" charset="0"/>
                <a:cs typeface="Times New Roman" panose="02020603050405020304" pitchFamily="18" charset="0"/>
              </a:rPr>
              <a:t>Today, the </a:t>
            </a:r>
            <a:r>
              <a:rPr lang="en-US" sz="3200" dirty="0">
                <a:latin typeface="Times New Roman" panose="02020603050405020304" pitchFamily="18" charset="0"/>
                <a:cs typeface="Times New Roman" panose="02020603050405020304" pitchFamily="18" charset="0"/>
              </a:rPr>
              <a:t>manufacturing industry needs to determine optimal output and supply levels </a:t>
            </a:r>
            <a:r>
              <a:rPr lang="en-US" sz="3200" dirty="0" smtClean="0">
                <a:latin typeface="Times New Roman" panose="02020603050405020304" pitchFamily="18" charset="0"/>
                <a:cs typeface="Times New Roman" panose="02020603050405020304" pitchFamily="18" charset="0"/>
              </a:rPr>
              <a:t>for production </a:t>
            </a:r>
            <a:r>
              <a:rPr lang="en-US" sz="3200" dirty="0">
                <a:latin typeface="Times New Roman" panose="02020603050405020304" pitchFamily="18" charset="0"/>
                <a:cs typeface="Times New Roman" panose="02020603050405020304" pitchFamily="18" charset="0"/>
              </a:rPr>
              <a:t>efficiency because of factors such as diversification of consumer </a:t>
            </a:r>
            <a:r>
              <a:rPr lang="en-US" sz="3200" dirty="0" smtClean="0">
                <a:latin typeface="Times New Roman" panose="02020603050405020304" pitchFamily="18" charset="0"/>
                <a:cs typeface="Times New Roman" panose="02020603050405020304" pitchFamily="18" charset="0"/>
              </a:rPr>
              <a:t>needs, globalization </a:t>
            </a:r>
            <a:r>
              <a:rPr lang="en-US" sz="3200" dirty="0">
                <a:latin typeface="Times New Roman" panose="02020603050405020304" pitchFamily="18" charset="0"/>
                <a:cs typeface="Times New Roman" panose="02020603050405020304" pitchFamily="18" charset="0"/>
              </a:rPr>
              <a:t>of business competition, and decreasing life cycle of products </a:t>
            </a:r>
            <a:r>
              <a:rPr lang="en-US" sz="3200" dirty="0" smtClean="0">
                <a:latin typeface="Times New Roman" panose="02020603050405020304" pitchFamily="18" charset="0"/>
                <a:cs typeface="Times New Roman" panose="02020603050405020304" pitchFamily="18" charset="0"/>
              </a:rPr>
              <a:t>entering</a:t>
            </a:r>
            <a:r>
              <a:rPr lang="ar-SA"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into </a:t>
            </a:r>
            <a:r>
              <a:rPr lang="en-US" sz="3200" dirty="0">
                <a:latin typeface="Times New Roman" panose="02020603050405020304" pitchFamily="18" charset="0"/>
                <a:cs typeface="Times New Roman" panose="02020603050405020304" pitchFamily="18" charset="0"/>
              </a:rPr>
              <a:t>the market</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7118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29640" y="2103875"/>
            <a:ext cx="10561320"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Up </a:t>
            </a:r>
            <a:r>
              <a:rPr lang="en-US" sz="3200" dirty="0">
                <a:latin typeface="Times New Roman" panose="02020603050405020304" pitchFamily="18" charset="0"/>
                <a:cs typeface="Times New Roman" panose="02020603050405020304" pitchFamily="18" charset="0"/>
              </a:rPr>
              <a:t>until now, the manufacturing industry aimed to improve </a:t>
            </a:r>
            <a:r>
              <a:rPr lang="en-US" sz="3200" dirty="0" smtClean="0">
                <a:latin typeface="Times New Roman" panose="02020603050405020304" pitchFamily="18" charset="0"/>
                <a:cs typeface="Times New Roman" panose="02020603050405020304" pitchFamily="18" charset="0"/>
              </a:rPr>
              <a:t>production </a:t>
            </a:r>
            <a:r>
              <a:rPr lang="en-US" sz="3200" dirty="0">
                <a:latin typeface="Times New Roman" panose="02020603050405020304" pitchFamily="18" charset="0"/>
                <a:cs typeface="Times New Roman" panose="02020603050405020304" pitchFamily="18" charset="0"/>
              </a:rPr>
              <a:t>efficiency by shortening lead time and reducing costs through </a:t>
            </a:r>
            <a:r>
              <a:rPr lang="en-US" sz="3200" dirty="0" smtClean="0">
                <a:latin typeface="Times New Roman" panose="02020603050405020304" pitchFamily="18" charset="0"/>
                <a:cs typeface="Times New Roman" panose="02020603050405020304" pitchFamily="18" charset="0"/>
              </a:rPr>
              <a:t>efficient management </a:t>
            </a:r>
            <a:r>
              <a:rPr lang="en-US" sz="3200" dirty="0">
                <a:latin typeface="Times New Roman" panose="02020603050405020304" pitchFamily="18" charset="0"/>
                <a:cs typeface="Times New Roman" panose="02020603050405020304" pitchFamily="18" charset="0"/>
              </a:rPr>
              <a:t>of the supply chain, from raw material procurement to </a:t>
            </a:r>
            <a:r>
              <a:rPr lang="en-US" sz="3200" dirty="0" smtClean="0">
                <a:latin typeface="Times New Roman" panose="02020603050405020304" pitchFamily="18" charset="0"/>
                <a:cs typeface="Times New Roman" panose="02020603050405020304" pitchFamily="18" charset="0"/>
              </a:rPr>
              <a:t>manufacture, distribution</a:t>
            </a:r>
            <a:r>
              <a:rPr lang="en-US" sz="3200" dirty="0">
                <a:latin typeface="Times New Roman" panose="02020603050405020304" pitchFamily="18" charset="0"/>
                <a:cs typeface="Times New Roman" panose="02020603050405020304" pitchFamily="18" charset="0"/>
              </a:rPr>
              <a:t>, and </a:t>
            </a:r>
            <a:r>
              <a:rPr lang="en-US" sz="3200" dirty="0" smtClean="0">
                <a:latin typeface="Times New Roman" panose="02020603050405020304" pitchFamily="18" charset="0"/>
                <a:cs typeface="Times New Roman" panose="02020603050405020304" pitchFamily="18" charset="0"/>
              </a:rPr>
              <a:t>sales. The </a:t>
            </a:r>
            <a:r>
              <a:rPr lang="en-US" sz="3200" dirty="0">
                <a:latin typeface="Times New Roman" panose="02020603050405020304" pitchFamily="18" charset="0"/>
                <a:cs typeface="Times New Roman" panose="02020603050405020304" pitchFamily="18" charset="0"/>
              </a:rPr>
              <a:t>breakdown in production following the Great East Japan Earthquake and </a:t>
            </a:r>
            <a:r>
              <a:rPr lang="en-US" sz="3200" dirty="0" smtClean="0">
                <a:latin typeface="Times New Roman" panose="02020603050405020304" pitchFamily="18" charset="0"/>
                <a:cs typeface="Times New Roman" panose="02020603050405020304" pitchFamily="18" charset="0"/>
              </a:rPr>
              <a:t>the floods </a:t>
            </a:r>
            <a:r>
              <a:rPr lang="en-US" sz="3200" dirty="0">
                <a:latin typeface="Times New Roman" panose="02020603050405020304" pitchFamily="18" charset="0"/>
                <a:cs typeface="Times New Roman" panose="02020603050405020304" pitchFamily="18" charset="0"/>
              </a:rPr>
              <a:t>in Thailand in 2011 was inevitable, especially for automobile and </a:t>
            </a:r>
            <a:r>
              <a:rPr lang="en-US" sz="3200" dirty="0" smtClean="0">
                <a:latin typeface="Times New Roman" panose="02020603050405020304" pitchFamily="18" charset="0"/>
                <a:cs typeface="Times New Roman" panose="02020603050405020304" pitchFamily="18" charset="0"/>
              </a:rPr>
              <a:t>semiconductor </a:t>
            </a:r>
            <a:r>
              <a:rPr lang="en-US" sz="3200" dirty="0">
                <a:latin typeface="Times New Roman" panose="02020603050405020304" pitchFamily="18" charset="0"/>
                <a:cs typeface="Times New Roman" panose="02020603050405020304" pitchFamily="18" charset="0"/>
              </a:rPr>
              <a:t>manufacturers</a:t>
            </a:r>
          </a:p>
        </p:txBody>
      </p:sp>
    </p:spTree>
    <p:extLst>
      <p:ext uri="{BB962C8B-B14F-4D97-AF65-F5344CB8AC3E}">
        <p14:creationId xmlns:p14="http://schemas.microsoft.com/office/powerpoint/2010/main" val="3322887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11950" y="1798104"/>
            <a:ext cx="1096377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This disrupted the supply chain for these manufacturers,</a:t>
            </a: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2284214"/>
            <a:ext cx="9680920" cy="584775"/>
          </a:xfrm>
          <a:prstGeom prst="rect">
            <a:avLst/>
          </a:prstGeom>
        </p:spPr>
        <p:txBody>
          <a:bodyPr wrap="none">
            <a:spAutoFit/>
          </a:bodyPr>
          <a:lstStyle/>
          <a:p>
            <a:r>
              <a:rPr lang="en-US" sz="3200" dirty="0">
                <a:latin typeface="Times New Roman" panose="02020603050405020304" pitchFamily="18" charset="0"/>
                <a:cs typeface="Times New Roman" panose="02020603050405020304" pitchFamily="18" charset="0"/>
              </a:rPr>
              <a:t> This disrupted the supply chain for these manufacturers,</a:t>
            </a:r>
          </a:p>
        </p:txBody>
      </p:sp>
      <p:sp>
        <p:nvSpPr>
          <p:cNvPr id="3" name="Rectangle 2"/>
          <p:cNvSpPr/>
          <p:nvPr/>
        </p:nvSpPr>
        <p:spPr>
          <a:xfrm>
            <a:off x="1203960" y="2909361"/>
            <a:ext cx="1001268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seriously affecting not only Japan but the whole world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Thus, supply chain disruption became a serious issue at the time, but it was supposedly due to the fact that supply chain management stressed efficiency and aimed at shorter lead times and lower costs, and risk management was not seriously considered.</a:t>
            </a:r>
          </a:p>
        </p:txBody>
      </p:sp>
    </p:spTree>
    <p:extLst>
      <p:ext uri="{BB962C8B-B14F-4D97-AF65-F5344CB8AC3E}">
        <p14:creationId xmlns:p14="http://schemas.microsoft.com/office/powerpoint/2010/main" val="1331756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798104"/>
            <a:ext cx="104862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0533" y="1906892"/>
            <a:ext cx="99060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However, with increasing globalization of business, the environment of supply chain management is transforming in a significant way. This is because one must take into account not only certain new factors, such as natural disasters, exchange rate fluctuations, and the uncertainty of demand, but also the unique components of a global supply chain, such as political risks, corporation taxes, and transfer prices</a:t>
            </a:r>
          </a:p>
        </p:txBody>
      </p:sp>
    </p:spTree>
    <p:extLst>
      <p:ext uri="{BB962C8B-B14F-4D97-AF65-F5344CB8AC3E}">
        <p14:creationId xmlns:p14="http://schemas.microsoft.com/office/powerpoint/2010/main" val="1524696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4222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00125" y="2287413"/>
            <a:ext cx="93726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addition to optimizing the supply chain used so far,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at designing a global supply chain model incorporating disruption risks.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We </a:t>
            </a:r>
            <a:r>
              <a:rPr lang="en-US" sz="3200" dirty="0">
                <a:latin typeface="Times New Roman" panose="02020603050405020304" pitchFamily="18" charset="0"/>
                <a:cs typeface="Times New Roman" panose="02020603050405020304" pitchFamily="18" charset="0"/>
              </a:rPr>
              <a:t>also conduct numerical experiments using the model designed, and obtain insight about disruption risk reduction.</a:t>
            </a:r>
          </a:p>
        </p:txBody>
      </p:sp>
    </p:spTree>
    <p:extLst>
      <p:ext uri="{BB962C8B-B14F-4D97-AF65-F5344CB8AC3E}">
        <p14:creationId xmlns:p14="http://schemas.microsoft.com/office/powerpoint/2010/main" val="1541276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727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75367" y="2103875"/>
            <a:ext cx="1013460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determined the traffic, transfer price, and shipping cost distribution ratio for global supply chains, and proposed a determination process to maximize post-tax profits.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Transfer </a:t>
            </a:r>
            <a:r>
              <a:rPr lang="en-US" sz="3200" dirty="0">
                <a:latin typeface="Times New Roman" panose="02020603050405020304" pitchFamily="18" charset="0"/>
                <a:cs typeface="Times New Roman" panose="02020603050405020304" pitchFamily="18" charset="0"/>
              </a:rPr>
              <a:t>price is the price applied for </a:t>
            </a:r>
            <a:r>
              <a:rPr lang="en-US" sz="3200" dirty="0" smtClean="0">
                <a:latin typeface="Times New Roman" panose="02020603050405020304" pitchFamily="18" charset="0"/>
                <a:cs typeface="Times New Roman" panose="02020603050405020304" pitchFamily="18" charset="0"/>
              </a:rPr>
              <a:t>transactions </a:t>
            </a:r>
            <a:r>
              <a:rPr lang="en-US" sz="3200" dirty="0">
                <a:latin typeface="Times New Roman" panose="02020603050405020304" pitchFamily="18" charset="0"/>
                <a:cs typeface="Times New Roman" panose="02020603050405020304" pitchFamily="18" charset="0"/>
              </a:rPr>
              <a:t>within a given company. </a:t>
            </a:r>
          </a:p>
        </p:txBody>
      </p:sp>
    </p:spTree>
    <p:extLst>
      <p:ext uri="{BB962C8B-B14F-4D97-AF65-F5344CB8AC3E}">
        <p14:creationId xmlns:p14="http://schemas.microsoft.com/office/powerpoint/2010/main" val="3516897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727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3060" y="2255304"/>
            <a:ext cx="9738360"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By </a:t>
            </a:r>
            <a:r>
              <a:rPr lang="en-US" sz="3200" dirty="0">
                <a:latin typeface="Times New Roman" panose="02020603050405020304" pitchFamily="18" charset="0"/>
                <a:cs typeface="Times New Roman" panose="02020603050405020304" pitchFamily="18" charset="0"/>
              </a:rPr>
              <a:t>skillfully using this transfer price, it becomes possible to transfer profits from one country to another</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As a result, by gathering pre-tax profits into countries with low corporate tax rates, it is possible to maximize profits for the entire company</a:t>
            </a:r>
          </a:p>
        </p:txBody>
      </p:sp>
    </p:spTree>
    <p:extLst>
      <p:ext uri="{BB962C8B-B14F-4D97-AF65-F5344CB8AC3E}">
        <p14:creationId xmlns:p14="http://schemas.microsoft.com/office/powerpoint/2010/main" val="203233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45170" y="1188720"/>
            <a:ext cx="11846830" cy="48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8124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96767" y="3901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31064" y="47633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1170639"/>
            <a:ext cx="6437489" cy="4493538"/>
          </a:xfrm>
          <a:prstGeom prst="rect">
            <a:avLst/>
          </a:prstGeom>
        </p:spPr>
        <p:txBody>
          <a:bodyPr wrap="square">
            <a:spAutoFit/>
          </a:bodyPr>
          <a:lstStyle/>
          <a:p>
            <a:pPr algn="just"/>
            <a:r>
              <a:rPr lang="en-US" sz="2600" dirty="0">
                <a:latin typeface="Times New Roman" panose="02020603050405020304" pitchFamily="18" charset="0"/>
                <a:cs typeface="Times New Roman" panose="02020603050405020304" pitchFamily="18" charset="0"/>
              </a:rPr>
              <a:t>shows categorized risks considered in the recent 50 studies </a:t>
            </a:r>
            <a:r>
              <a:rPr lang="en-US" sz="2600" dirty="0" smtClean="0">
                <a:latin typeface="Times New Roman" panose="02020603050405020304" pitchFamily="18" charset="0"/>
                <a:cs typeface="Times New Roman" panose="02020603050405020304" pitchFamily="18" charset="0"/>
              </a:rPr>
              <a:t>concerning </a:t>
            </a:r>
            <a:r>
              <a:rPr lang="en-US" sz="2600" dirty="0">
                <a:latin typeface="Times New Roman" panose="02020603050405020304" pitchFamily="18" charset="0"/>
                <a:cs typeface="Times New Roman" panose="02020603050405020304" pitchFamily="18" charset="0"/>
              </a:rPr>
              <a:t>supply chain risk management. Of these, 87 risks could be considered repeated; they can be categorized, in descending order of repetition, as disruption risk, supply risk, demand risk, and operating risk. Furthermore, </a:t>
            </a:r>
            <a:r>
              <a:rPr lang="en-US" sz="2600" dirty="0" smtClean="0">
                <a:latin typeface="Times New Roman" panose="02020603050405020304" pitchFamily="18" charset="0"/>
                <a:cs typeface="Times New Roman" panose="02020603050405020304" pitchFamily="18" charset="0"/>
              </a:rPr>
              <a:t>considered </a:t>
            </a:r>
            <a:r>
              <a:rPr lang="en-US" sz="2600" dirty="0">
                <a:latin typeface="Times New Roman" panose="02020603050405020304" pitchFamily="18" charset="0"/>
                <a:cs typeface="Times New Roman" panose="02020603050405020304" pitchFamily="18" charset="0"/>
              </a:rPr>
              <a:t>the conceivable risks in the supply chain: (1) foreign exchange risks, (2) quality risks, (3) production interruption risks, and (4) supplier debt default risk.</a:t>
            </a:r>
          </a:p>
        </p:txBody>
      </p:sp>
      <p:pic>
        <p:nvPicPr>
          <p:cNvPr id="3" name="Picture 2"/>
          <p:cNvPicPr>
            <a:picLocks noChangeAspect="1"/>
          </p:cNvPicPr>
          <p:nvPr/>
        </p:nvPicPr>
        <p:blipFill>
          <a:blip r:embed="rId3"/>
          <a:stretch>
            <a:fillRect/>
          </a:stretch>
        </p:blipFill>
        <p:spPr>
          <a:xfrm>
            <a:off x="6949439" y="1188720"/>
            <a:ext cx="5242561" cy="4830383"/>
          </a:xfrm>
          <a:prstGeom prst="rect">
            <a:avLst/>
          </a:prstGeom>
        </p:spPr>
      </p:pic>
    </p:spTree>
    <p:extLst>
      <p:ext uri="{BB962C8B-B14F-4D97-AF65-F5344CB8AC3E}">
        <p14:creationId xmlns:p14="http://schemas.microsoft.com/office/powerpoint/2010/main" val="891350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8185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721152"/>
            <a:ext cx="10867213"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By focusing on foreign exchange risk, they developed determination models for in-house manufacturing and outsourcing.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From </a:t>
            </a:r>
            <a:r>
              <a:rPr lang="en-US" sz="3200" dirty="0">
                <a:latin typeface="Times New Roman" panose="02020603050405020304" pitchFamily="18" charset="0"/>
                <a:cs typeface="Times New Roman" panose="02020603050405020304" pitchFamily="18" charset="0"/>
              </a:rPr>
              <a:t>the viewpoint of creating a supply chain, there is a great number of risks other than the ones </a:t>
            </a:r>
            <a:r>
              <a:rPr lang="en-US" sz="3200" dirty="0" smtClean="0">
                <a:latin typeface="Times New Roman" panose="02020603050405020304" pitchFamily="18" charset="0"/>
                <a:cs typeface="Times New Roman" panose="02020603050405020304" pitchFamily="18" charset="0"/>
              </a:rPr>
              <a:t>classified </a:t>
            </a:r>
            <a:r>
              <a:rPr lang="en-US" sz="3200" dirty="0">
                <a:latin typeface="Times New Roman" panose="02020603050405020304" pitchFamily="18" charset="0"/>
                <a:cs typeface="Times New Roman" panose="02020603050405020304" pitchFamily="18" charset="0"/>
              </a:rPr>
              <a:t>sources of supply chain risk into four risks (supply risk, process risk, demand risk, and control risk) and identified the relationship among them as depicted in Fig. 12.2</a:t>
            </a:r>
          </a:p>
        </p:txBody>
      </p:sp>
    </p:spTree>
    <p:extLst>
      <p:ext uri="{BB962C8B-B14F-4D97-AF65-F5344CB8AC3E}">
        <p14:creationId xmlns:p14="http://schemas.microsoft.com/office/powerpoint/2010/main" val="467790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451708"/>
            <a:ext cx="10208905" cy="4716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779135" y="1469421"/>
            <a:ext cx="10208905" cy="4699095"/>
          </a:xfrm>
          <a:prstGeom prst="rect">
            <a:avLst/>
          </a:prstGeom>
        </p:spPr>
      </p:pic>
    </p:spTree>
    <p:extLst>
      <p:ext uri="{BB962C8B-B14F-4D97-AF65-F5344CB8AC3E}">
        <p14:creationId xmlns:p14="http://schemas.microsoft.com/office/powerpoint/2010/main" val="1702604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633762"/>
            <a:ext cx="101966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939533"/>
            <a:ext cx="988886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broadly categorized risks into delays, disruptions, forecast inaccuracies, systems breakdowns, intellectual property breaches, </a:t>
            </a:r>
            <a:r>
              <a:rPr lang="en-US" sz="3200" dirty="0" smtClean="0">
                <a:latin typeface="Times New Roman" panose="02020603050405020304" pitchFamily="18" charset="0"/>
                <a:cs typeface="Times New Roman" panose="02020603050405020304" pitchFamily="18" charset="0"/>
              </a:rPr>
              <a:t>procurement </a:t>
            </a:r>
            <a:r>
              <a:rPr lang="en-US" sz="3200" dirty="0">
                <a:latin typeface="Times New Roman" panose="02020603050405020304" pitchFamily="18" charset="0"/>
                <a:cs typeface="Times New Roman" panose="02020603050405020304" pitchFamily="18" charset="0"/>
              </a:rPr>
              <a:t>failures, inventory problems, and capacity issues.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indicated </a:t>
            </a:r>
            <a:r>
              <a:rPr lang="en-US" sz="3200" dirty="0">
                <a:latin typeface="Times New Roman" panose="02020603050405020304" pitchFamily="18" charset="0"/>
                <a:cs typeface="Times New Roman" panose="02020603050405020304" pitchFamily="18" charset="0"/>
              </a:rPr>
              <a:t>that the significant disruption has a typical profile in terms of its effect </a:t>
            </a:r>
            <a:r>
              <a:rPr lang="en-US" sz="3200" dirty="0" smtClean="0">
                <a:latin typeface="Times New Roman" panose="02020603050405020304" pitchFamily="18" charset="0"/>
                <a:cs typeface="Times New Roman" panose="02020603050405020304" pitchFamily="18" charset="0"/>
              </a:rPr>
              <a:t>on company </a:t>
            </a:r>
            <a:r>
              <a:rPr lang="en-US" sz="3200" dirty="0">
                <a:latin typeface="Times New Roman" panose="02020603050405020304" pitchFamily="18" charset="0"/>
                <a:cs typeface="Times New Roman" panose="02020603050405020304" pitchFamily="18" charset="0"/>
              </a:rPr>
              <a:t>performance</a:t>
            </a:r>
          </a:p>
        </p:txBody>
      </p:sp>
    </p:spTree>
    <p:extLst>
      <p:ext uri="{BB962C8B-B14F-4D97-AF65-F5344CB8AC3E}">
        <p14:creationId xmlns:p14="http://schemas.microsoft.com/office/powerpoint/2010/main" val="3267325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944879" y="1798104"/>
            <a:ext cx="1024128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54020" y="2103875"/>
            <a:ext cx="96774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They pointed out that the nature of the disruption and dynamics of the company response can be divided into eight phases as follows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preparation, disruptive event, first response, initial impact, time of full impact, preparation for recovery, recovery and long-term impact.</a:t>
            </a:r>
          </a:p>
        </p:txBody>
      </p:sp>
    </p:spTree>
    <p:extLst>
      <p:ext uri="{BB962C8B-B14F-4D97-AF65-F5344CB8AC3E}">
        <p14:creationId xmlns:p14="http://schemas.microsoft.com/office/powerpoint/2010/main" val="4038813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6051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12520" y="1859340"/>
            <a:ext cx="9753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Considering the unique components of global supply chains, </a:t>
            </a:r>
            <a:r>
              <a:rPr lang="en-US" sz="3200" dirty="0" smtClean="0">
                <a:latin typeface="Times New Roman" panose="02020603050405020304" pitchFamily="18" charset="0"/>
                <a:cs typeface="Times New Roman" panose="02020603050405020304" pitchFamily="18" charset="0"/>
              </a:rPr>
              <a:t>covered </a:t>
            </a:r>
            <a:r>
              <a:rPr lang="en-US" sz="3200" dirty="0">
                <a:latin typeface="Times New Roman" panose="02020603050405020304" pitchFamily="18" charset="0"/>
                <a:cs typeface="Times New Roman" panose="02020603050405020304" pitchFamily="18" charset="0"/>
              </a:rPr>
              <a:t>such things </a:t>
            </a:r>
            <a:r>
              <a:rPr lang="en-US" sz="3200" dirty="0" smtClean="0">
                <a:latin typeface="Times New Roman" panose="02020603050405020304" pitchFamily="18" charset="0"/>
                <a:cs typeface="Times New Roman" panose="02020603050405020304" pitchFamily="18" charset="0"/>
              </a:rPr>
              <a:t>as</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(1) the great uncertainty of demand and foreign exchange</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(2) the risk of disasters or accidents such as terrorism and flooding, (3) product supply and production considerations such as import taxes and import substitution rates, and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4) profit distribution legality due to differences in corporate tax. </a:t>
            </a:r>
          </a:p>
        </p:txBody>
      </p:sp>
    </p:spTree>
    <p:extLst>
      <p:ext uri="{BB962C8B-B14F-4D97-AF65-F5344CB8AC3E}">
        <p14:creationId xmlns:p14="http://schemas.microsoft.com/office/powerpoint/2010/main" val="231397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798104"/>
            <a:ext cx="106538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1080" y="2103875"/>
            <a:ext cx="10192101"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demonstrated approaches based on each of these factors and researched the current status and issues of global supply chain optimization models.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defined </a:t>
            </a:r>
            <a:r>
              <a:rPr lang="en-US" sz="3200" dirty="0">
                <a:latin typeface="Times New Roman" panose="02020603050405020304" pitchFamily="18" charset="0"/>
                <a:cs typeface="Times New Roman" panose="02020603050405020304" pitchFamily="18" charset="0"/>
              </a:rPr>
              <a:t>agility as the speedily reaction to sudden changes in demand or </a:t>
            </a:r>
            <a:r>
              <a:rPr lang="en-US" sz="3200" dirty="0" smtClean="0">
                <a:latin typeface="Times New Roman" panose="02020603050405020304" pitchFamily="18" charset="0"/>
                <a:cs typeface="Times New Roman" panose="02020603050405020304" pitchFamily="18" charset="0"/>
              </a:rPr>
              <a:t>supply .determined </a:t>
            </a:r>
            <a:r>
              <a:rPr lang="en-US" sz="3200" dirty="0">
                <a:latin typeface="Times New Roman" panose="02020603050405020304" pitchFamily="18" charset="0"/>
                <a:cs typeface="Times New Roman" panose="02020603050405020304" pitchFamily="18" charset="0"/>
              </a:rPr>
              <a:t>that in order to remove supply chain vulnerability, supply chain resilience (SCR) is necessary. </a:t>
            </a:r>
          </a:p>
        </p:txBody>
      </p:sp>
    </p:spTree>
    <p:extLst>
      <p:ext uri="{BB962C8B-B14F-4D97-AF65-F5344CB8AC3E}">
        <p14:creationId xmlns:p14="http://schemas.microsoft.com/office/powerpoint/2010/main" val="3947141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929640" y="1798104"/>
            <a:ext cx="100584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27760" y="2305899"/>
            <a:ext cx="9265920"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carried out a systematic analysis of supply chain risk, investigated supply chain vulnerability, classified abilities necessary to implement SCR, performed case analyses, and presented a decision-making model for operational strategic determination of SCR implementation.</a:t>
            </a:r>
          </a:p>
        </p:txBody>
      </p:sp>
    </p:spTree>
    <p:extLst>
      <p:ext uri="{BB962C8B-B14F-4D97-AF65-F5344CB8AC3E}">
        <p14:creationId xmlns:p14="http://schemas.microsoft.com/office/powerpoint/2010/main" val="273459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990601" y="1896133"/>
            <a:ext cx="9951720" cy="4593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94782" y="1017707"/>
            <a:ext cx="5028941" cy="523220"/>
          </a:xfrm>
          <a:prstGeom prst="rect">
            <a:avLst/>
          </a:prstGeom>
        </p:spPr>
        <p:txBody>
          <a:bodyPr wrap="none">
            <a:spAutoFit/>
          </a:bodyPr>
          <a:lstStyle/>
          <a:p>
            <a:pPr algn="just"/>
            <a:r>
              <a:rPr lang="it-IT" sz="2800" b="1" dirty="0">
                <a:latin typeface="Times New Roman" panose="02020603050405020304" pitchFamily="18" charset="0"/>
                <a:cs typeface="Times New Roman" panose="02020603050405020304" pitchFamily="18" charset="0"/>
              </a:rPr>
              <a:t>The Model 12.3.1 Model Design</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262249" y="1994859"/>
            <a:ext cx="89154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According to the relevant studies, many risks need to be considered in a global supply chain, but </a:t>
            </a:r>
            <a:r>
              <a:rPr lang="en-US" sz="3200" dirty="0" smtClean="0">
                <a:latin typeface="Times New Roman" panose="02020603050405020304" pitchFamily="18" charset="0"/>
                <a:cs typeface="Times New Roman" panose="02020603050405020304" pitchFamily="18" charset="0"/>
              </a:rPr>
              <a:t>now </a:t>
            </a:r>
            <a:r>
              <a:rPr lang="en-US" sz="3200" dirty="0">
                <a:latin typeface="Times New Roman" panose="02020603050405020304" pitchFamily="18" charset="0"/>
                <a:cs typeface="Times New Roman" panose="02020603050405020304" pitchFamily="18" charset="0"/>
              </a:rPr>
              <a:t>focuses only on disruption risk, and designs a model that takes into account supplier decentralization for risk response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641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99159" y="1504278"/>
            <a:ext cx="9982201" cy="4830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3592" y="865109"/>
            <a:ext cx="5596404" cy="584775"/>
          </a:xfrm>
          <a:prstGeom prst="rect">
            <a:avLst/>
          </a:prstGeom>
        </p:spPr>
        <p:txBody>
          <a:bodyPr wrap="none">
            <a:spAutoFit/>
          </a:bodyPr>
          <a:lstStyle/>
          <a:p>
            <a:r>
              <a:rPr lang="it-IT" sz="3200" b="1" dirty="0"/>
              <a:t>The Model 12.3.1 Model Design</a:t>
            </a:r>
            <a:endParaRPr lang="en-US" sz="3200" b="1" dirty="0"/>
          </a:p>
        </p:txBody>
      </p:sp>
      <p:sp>
        <p:nvSpPr>
          <p:cNvPr id="3" name="Rectangle 2"/>
          <p:cNvSpPr/>
          <p:nvPr/>
        </p:nvSpPr>
        <p:spPr>
          <a:xfrm>
            <a:off x="899159" y="1651077"/>
            <a:ext cx="9860281"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both cases, we assume one manufacturer location and one </a:t>
            </a:r>
            <a:r>
              <a:rPr lang="en-US" sz="3200" dirty="0" smtClean="0">
                <a:latin typeface="Times New Roman" panose="02020603050405020304" pitchFamily="18" charset="0"/>
                <a:cs typeface="Times New Roman" panose="02020603050405020304" pitchFamily="18" charset="0"/>
              </a:rPr>
              <a:t>customer </a:t>
            </a:r>
            <a:r>
              <a:rPr lang="en-US" sz="3200" dirty="0">
                <a:latin typeface="Times New Roman" panose="02020603050405020304" pitchFamily="18" charset="0"/>
                <a:cs typeface="Times New Roman" panose="02020603050405020304" pitchFamily="18" charset="0"/>
              </a:rPr>
              <a:t>location, with two locations possible for suppliers only. Of the suppliers s1;s2;s3;s4, suppliers s1;s3 are located in the developed country and s2;s4 are located in the developing country. Similarly, manufacturers are m1; m2, customers are c1; c2, with m1; c1 being a manufacturer and customer located in the developed country, and m2; c2 being a manufacturer and customer in the developing country</a:t>
            </a:r>
          </a:p>
        </p:txBody>
      </p:sp>
    </p:spTree>
    <p:extLst>
      <p:ext uri="{BB962C8B-B14F-4D97-AF65-F5344CB8AC3E}">
        <p14:creationId xmlns:p14="http://schemas.microsoft.com/office/powerpoint/2010/main" val="3208174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346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12782" y="1116199"/>
            <a:ext cx="1954574" cy="584775"/>
          </a:xfrm>
          <a:prstGeom prst="rect">
            <a:avLst/>
          </a:prstGeom>
        </p:spPr>
        <p:txBody>
          <a:bodyPr wrap="none">
            <a:spAutoFit/>
          </a:bodyPr>
          <a:lstStyle/>
          <a:p>
            <a:pPr algn="just"/>
            <a:r>
              <a:rPr lang="en-US" sz="3200" b="1" dirty="0">
                <a:latin typeface="Times New Roman" panose="02020603050405020304" pitchFamily="18" charset="0"/>
                <a:cs typeface="Times New Roman" panose="02020603050405020304" pitchFamily="18" charset="0"/>
              </a:rPr>
              <a:t>Notations </a:t>
            </a:r>
          </a:p>
        </p:txBody>
      </p:sp>
      <p:sp>
        <p:nvSpPr>
          <p:cNvPr id="3" name="Rectangle 2"/>
          <p:cNvSpPr/>
          <p:nvPr/>
        </p:nvSpPr>
        <p:spPr>
          <a:xfrm>
            <a:off x="1082040" y="2103875"/>
            <a:ext cx="972312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following notations are used in the proposed model</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Sets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 set of all suppliers s (s 2 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M </a:t>
            </a:r>
            <a:r>
              <a:rPr lang="en-US" sz="3200" dirty="0">
                <a:latin typeface="Times New Roman" panose="02020603050405020304" pitchFamily="18" charset="0"/>
                <a:cs typeface="Times New Roman" panose="02020603050405020304" pitchFamily="18" charset="0"/>
              </a:rPr>
              <a:t>set of all manufacturers m (m 2 M)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C </a:t>
            </a:r>
            <a:r>
              <a:rPr lang="en-US" sz="3200" dirty="0">
                <a:latin typeface="Times New Roman" panose="02020603050405020304" pitchFamily="18" charset="0"/>
                <a:cs typeface="Times New Roman" panose="02020603050405020304" pitchFamily="18" charset="0"/>
              </a:rPr>
              <a:t>set of all customers c (c 2 C).</a:t>
            </a:r>
          </a:p>
        </p:txBody>
      </p:sp>
    </p:spTree>
    <p:extLst>
      <p:ext uri="{BB962C8B-B14F-4D97-AF65-F5344CB8AC3E}">
        <p14:creationId xmlns:p14="http://schemas.microsoft.com/office/powerpoint/2010/main" val="1827110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11950" y="1345307"/>
            <a:ext cx="11472041" cy="5193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12.4 shows the model, which considers supplier decentralization. This chapter supposes a global supply chain that spans two countries, a developed and a developing country, and consists of three levels: supplier, manufacturer, and customer. </a:t>
            </a: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933929" y="1345306"/>
            <a:ext cx="5934194" cy="5193585"/>
          </a:xfrm>
          <a:prstGeom prst="rect">
            <a:avLst/>
          </a:prstGeom>
        </p:spPr>
      </p:pic>
      <p:sp>
        <p:nvSpPr>
          <p:cNvPr id="3" name="Rectangle 2"/>
          <p:cNvSpPr/>
          <p:nvPr/>
        </p:nvSpPr>
        <p:spPr>
          <a:xfrm>
            <a:off x="730427" y="1542289"/>
            <a:ext cx="5087635"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Figure 12.4 shows the model, which considers supplier decentralization</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supposes a global supply chain that spans two countries, a developed and a developing country, and consists of three levels: supplier, manufacturer, and customer. </a:t>
            </a:r>
          </a:p>
        </p:txBody>
      </p:sp>
    </p:spTree>
    <p:extLst>
      <p:ext uri="{BB962C8B-B14F-4D97-AF65-F5344CB8AC3E}">
        <p14:creationId xmlns:p14="http://schemas.microsoft.com/office/powerpoint/2010/main" val="621624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11949" y="1542289"/>
            <a:ext cx="11472041" cy="493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238278" y="1651078"/>
            <a:ext cx="5745712" cy="4825312"/>
          </a:xfrm>
          <a:prstGeom prst="rect">
            <a:avLst/>
          </a:prstGeom>
        </p:spPr>
      </p:pic>
      <p:pic>
        <p:nvPicPr>
          <p:cNvPr id="8" name="Picture 7"/>
          <p:cNvPicPr>
            <a:picLocks noChangeAspect="1"/>
          </p:cNvPicPr>
          <p:nvPr/>
        </p:nvPicPr>
        <p:blipFill>
          <a:blip r:embed="rId4"/>
          <a:stretch>
            <a:fillRect/>
          </a:stretch>
        </p:blipFill>
        <p:spPr>
          <a:xfrm>
            <a:off x="389632" y="1542289"/>
            <a:ext cx="6194048" cy="4934101"/>
          </a:xfrm>
          <a:prstGeom prst="rect">
            <a:avLst/>
          </a:prstGeom>
        </p:spPr>
      </p:pic>
    </p:spTree>
    <p:extLst>
      <p:ext uri="{BB962C8B-B14F-4D97-AF65-F5344CB8AC3E}">
        <p14:creationId xmlns:p14="http://schemas.microsoft.com/office/powerpoint/2010/main" val="1341339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176277"/>
            <a:ext cx="10650865" cy="5300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91464" y="52808"/>
            <a:ext cx="1404457" cy="93670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10541" y="11935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28521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29647" y="1345306"/>
            <a:ext cx="10149840" cy="4934101"/>
          </a:xfrm>
          <a:prstGeom prst="rect">
            <a:avLst/>
          </a:prstGeom>
        </p:spPr>
      </p:pic>
    </p:spTree>
    <p:extLst>
      <p:ext uri="{BB962C8B-B14F-4D97-AF65-F5344CB8AC3E}">
        <p14:creationId xmlns:p14="http://schemas.microsoft.com/office/powerpoint/2010/main" val="118889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798104"/>
            <a:ext cx="112535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8767" y="986930"/>
            <a:ext cx="446949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Resiliency</a:t>
            </a:r>
          </a:p>
        </p:txBody>
      </p:sp>
      <p:sp>
        <p:nvSpPr>
          <p:cNvPr id="8" name="Rectangle 7"/>
          <p:cNvSpPr/>
          <p:nvPr/>
        </p:nvSpPr>
        <p:spPr>
          <a:xfrm>
            <a:off x="779135" y="2024503"/>
            <a:ext cx="1083374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challenge in defining resiliency for a supply chain lies in the fact that the terms uncertainty, risk, vulnerability and resilience are often used interchangeably to define supply chain characteristics</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Supply chain uncertainty is often used in place of supply chain risk and vice versa. Some authors make a clear distinction between uncertainty and risk</a:t>
            </a:r>
          </a:p>
        </p:txBody>
      </p:sp>
    </p:spTree>
    <p:extLst>
      <p:ext uri="{BB962C8B-B14F-4D97-AF65-F5344CB8AC3E}">
        <p14:creationId xmlns:p14="http://schemas.microsoft.com/office/powerpoint/2010/main" val="3488375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798104"/>
            <a:ext cx="109586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49680" y="2136339"/>
            <a:ext cx="1030224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For example natural disaster based disruptions to supply chain will have serious negative consequences however demand based disruptions may either swing towards positive or negative side.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gave a clear distinction between uncertainty and risk: “if you don’t know the for sure what will happen, but you know the odds, that’s risk, and if you don’t even know the odds, that’s uncertainty.” A suitable definition for supply chain uncertainty according </a:t>
            </a:r>
            <a:r>
              <a:rPr lang="en-US" sz="3200" dirty="0" smtClean="0">
                <a:latin typeface="Times New Roman" panose="02020603050405020304" pitchFamily="18" charset="0"/>
                <a:cs typeface="Times New Roman" panose="02020603050405020304" pitchFamily="18" charset="0"/>
              </a:rPr>
              <a:t>to.</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62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798104"/>
            <a:ext cx="1085197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7" y="2274838"/>
            <a:ext cx="1068433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Decision-making situations in the supply-chain in which the decision-maker does not know definitely what to decide as he [or she] is indistinct about the objectives; lacks information about (or understanding of) the supply-chain or its environment; lacks information </a:t>
            </a:r>
            <a:r>
              <a:rPr lang="en-US" sz="3200" dirty="0" smtClean="0">
                <a:latin typeface="Times New Roman" panose="02020603050405020304" pitchFamily="18" charset="0"/>
                <a:cs typeface="Times New Roman" panose="02020603050405020304" pitchFamily="18" charset="0"/>
              </a:rPr>
              <a:t>processing </a:t>
            </a:r>
            <a:r>
              <a:rPr lang="en-US" sz="3200" dirty="0">
                <a:latin typeface="Times New Roman" panose="02020603050405020304" pitchFamily="18" charset="0"/>
                <a:cs typeface="Times New Roman" panose="02020603050405020304" pitchFamily="18" charset="0"/>
              </a:rPr>
              <a:t>capacities; is unable to accurately predict the impact of possible control actions on supply-chain behavior; or, lacks effective control actions (non-controllability)</a:t>
            </a:r>
          </a:p>
        </p:txBody>
      </p:sp>
    </p:spTree>
    <p:extLst>
      <p:ext uri="{BB962C8B-B14F-4D97-AF65-F5344CB8AC3E}">
        <p14:creationId xmlns:p14="http://schemas.microsoft.com/office/powerpoint/2010/main" val="206376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11949" y="1798104"/>
            <a:ext cx="1065897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7" y="1798104"/>
            <a:ext cx="1044049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developed three classifications of decision processes, delineated by supply chain information available; certainty, risk and uncertainty. Under certainty all parameters are deterministic and known.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relationship between input and output is unambiguous. Decision making under risk relies on probability distributions, which govern the relation between input and output</a:t>
            </a:r>
          </a:p>
        </p:txBody>
      </p:sp>
    </p:spTree>
    <p:extLst>
      <p:ext uri="{BB962C8B-B14F-4D97-AF65-F5344CB8AC3E}">
        <p14:creationId xmlns:p14="http://schemas.microsoft.com/office/powerpoint/2010/main" val="2082795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11949" y="1798103"/>
            <a:ext cx="11472041" cy="4678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801988"/>
            <a:ext cx="1080516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Decision making under uncertainty needs to be made despite the lack of </a:t>
            </a:r>
            <a:r>
              <a:rPr lang="en-US" sz="3200" dirty="0" smtClean="0">
                <a:latin typeface="Times New Roman" panose="02020603050405020304" pitchFamily="18" charset="0"/>
                <a:cs typeface="Times New Roman" panose="02020603050405020304" pitchFamily="18" charset="0"/>
              </a:rPr>
              <a:t>information </a:t>
            </a:r>
            <a:r>
              <a:rPr lang="en-US" sz="3200" dirty="0">
                <a:latin typeface="Times New Roman" panose="02020603050405020304" pitchFamily="18" charset="0"/>
                <a:cs typeface="Times New Roman" panose="02020603050405020304" pitchFamily="18" charset="0"/>
              </a:rPr>
              <a:t>about the likelihood of parameter changes. Most authors adopt this categorization and refer to supply chain risk as how much information is available about randomly changing supply chain parameters— assuming probability specifications are at hand. Yet information processing needs to respect the fact that supply chain scenarios are dynamic and the information contained therein has varying degree of relevance and reliability</a:t>
            </a:r>
          </a:p>
        </p:txBody>
      </p:sp>
    </p:spTree>
    <p:extLst>
      <p:ext uri="{BB962C8B-B14F-4D97-AF65-F5344CB8AC3E}">
        <p14:creationId xmlns:p14="http://schemas.microsoft.com/office/powerpoint/2010/main" val="3432560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798104"/>
            <a:ext cx="107148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4400" y="2049253"/>
            <a:ext cx="1007364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managers, however, still need to make decisions in the absence of pertinent information about the risk of a supply chain. Supply chain risk therefore addresses both decision-making under risk and decision-making under </a:t>
            </a:r>
            <a:r>
              <a:rPr lang="en-US" sz="3200" dirty="0" smtClean="0">
                <a:latin typeface="Times New Roman" panose="02020603050405020304" pitchFamily="18" charset="0"/>
                <a:cs typeface="Times New Roman" panose="02020603050405020304" pitchFamily="18" charset="0"/>
              </a:rPr>
              <a:t>uncertainty. </a:t>
            </a:r>
            <a:r>
              <a:rPr lang="en-US" sz="3200" dirty="0">
                <a:latin typeface="Times New Roman" panose="02020603050405020304" pitchFamily="18" charset="0"/>
                <a:cs typeface="Times New Roman" panose="02020603050405020304" pitchFamily="18" charset="0"/>
              </a:rPr>
              <a:t>The type of process used to describe the development of uncertain parameters is depicted by uncertainty models</a:t>
            </a:r>
          </a:p>
        </p:txBody>
      </p:sp>
    </p:spTree>
    <p:extLst>
      <p:ext uri="{BB962C8B-B14F-4D97-AF65-F5344CB8AC3E}">
        <p14:creationId xmlns:p14="http://schemas.microsoft.com/office/powerpoint/2010/main" val="1746242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798104"/>
            <a:ext cx="104252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6" y="2103875"/>
            <a:ext cx="1004425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They distinguished between probabilistic approaches and scenario planning approaches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While the former explicitly considers probability distributions, the latter evaluates generated sets of possible future values, which can be, but are not required to be, weighted by discrete probability values</a:t>
            </a:r>
          </a:p>
        </p:txBody>
      </p:sp>
    </p:spTree>
    <p:extLst>
      <p:ext uri="{BB962C8B-B14F-4D97-AF65-F5344CB8AC3E}">
        <p14:creationId xmlns:p14="http://schemas.microsoft.com/office/powerpoint/2010/main" val="394918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4375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4400" y="1896133"/>
            <a:ext cx="986028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assessing supply chain risk, triggering events are modeled as a function of their severity in terms of impact on the supply chain goals and their frequency of occurrence.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Different </a:t>
            </a:r>
            <a:r>
              <a:rPr lang="en-US" sz="3200" dirty="0">
                <a:latin typeface="Times New Roman" panose="02020603050405020304" pitchFamily="18" charset="0"/>
                <a:cs typeface="Times New Roman" panose="02020603050405020304" pitchFamily="18" charset="0"/>
              </a:rPr>
              <a:t>terms are often used synonymously to refer to triggering events, e.g. disturbance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disruption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disaster, hazard or crisis. </a:t>
            </a:r>
          </a:p>
        </p:txBody>
      </p:sp>
    </p:spTree>
    <p:extLst>
      <p:ext uri="{BB962C8B-B14F-4D97-AF65-F5344CB8AC3E}">
        <p14:creationId xmlns:p14="http://schemas.microsoft.com/office/powerpoint/2010/main" val="1183265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413609"/>
            <a:ext cx="10696585" cy="4754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38207" y="1610592"/>
            <a:ext cx="10134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disruption is characterized by </a:t>
            </a:r>
            <a:r>
              <a:rPr lang="en-US" sz="3200" dirty="0" smtClean="0">
                <a:latin typeface="Times New Roman" panose="02020603050405020304" pitchFamily="18" charset="0"/>
                <a:cs typeface="Times New Roman" panose="02020603050405020304" pitchFamily="18" charset="0"/>
              </a:rPr>
              <a:t>its:</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probability,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severity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effects.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disruption is further described as a combination of the triggering event, which is characterized through frequency of occurrence and magnitude, and a consequential situation, which threatens the normal course of business operations. </a:t>
            </a:r>
          </a:p>
        </p:txBody>
      </p:sp>
    </p:spTree>
    <p:extLst>
      <p:ext uri="{BB962C8B-B14F-4D97-AF65-F5344CB8AC3E}">
        <p14:creationId xmlns:p14="http://schemas.microsoft.com/office/powerpoint/2010/main" val="296342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524169"/>
            <a:ext cx="10684333" cy="4644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97280" y="1721152"/>
            <a:ext cx="996696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disruption is regarded as more severe and often persists for a longer period in time than a disturbance. </a:t>
            </a:r>
            <a:r>
              <a:rPr lang="en-US" sz="3200" dirty="0" smtClean="0">
                <a:latin typeface="Times New Roman" panose="02020603050405020304" pitchFamily="18" charset="0"/>
                <a:cs typeface="Times New Roman" panose="02020603050405020304" pitchFamily="18" charset="0"/>
              </a:rPr>
              <a:t>combined </a:t>
            </a:r>
            <a:r>
              <a:rPr lang="en-US" sz="3200" dirty="0">
                <a:latin typeface="Times New Roman" panose="02020603050405020304" pitchFamily="18" charset="0"/>
                <a:cs typeface="Times New Roman" panose="02020603050405020304" pitchFamily="18" charset="0"/>
              </a:rPr>
              <a:t>the availability of probability information and the extent of impact related to each triggering event.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 distinguish </a:t>
            </a:r>
            <a:r>
              <a:rPr lang="en-US" sz="3200" dirty="0">
                <a:latin typeface="Times New Roman" panose="02020603050405020304" pitchFamily="18" charset="0"/>
                <a:cs typeface="Times New Roman" panose="02020603050405020304" pitchFamily="18" charset="0"/>
              </a:rPr>
              <a:t>between random, which have a single instance, hazardous events, which occur repeatedly, and uncertain events, about which very little information exists.</a:t>
            </a:r>
          </a:p>
        </p:txBody>
      </p:sp>
    </p:spTree>
    <p:extLst>
      <p:ext uri="{BB962C8B-B14F-4D97-AF65-F5344CB8AC3E}">
        <p14:creationId xmlns:p14="http://schemas.microsoft.com/office/powerpoint/2010/main" val="2673050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5289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3730" y="1017707"/>
            <a:ext cx="6655733"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Supply Chain Risk and Vulnerability</a:t>
            </a:r>
            <a:endParaRPr lang="en-US" sz="3200" b="1" dirty="0">
              <a:latin typeface="Times New Roman" panose="02020603050405020304" pitchFamily="18" charset="0"/>
              <a:cs typeface="Times New Roman" panose="02020603050405020304" pitchFamily="18" charset="0"/>
            </a:endParaRPr>
          </a:p>
        </p:txBody>
      </p:sp>
      <p:sp>
        <p:nvSpPr>
          <p:cNvPr id="3" name="Rectangle 2"/>
          <p:cNvSpPr/>
          <p:nvPr/>
        </p:nvSpPr>
        <p:spPr>
          <a:xfrm>
            <a:off x="970518" y="1839837"/>
            <a:ext cx="960220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Often in academic literature the term vulnerability is used in conjunction with the term </a:t>
            </a:r>
            <a:r>
              <a:rPr lang="en-US" sz="3200" dirty="0" smtClean="0">
                <a:latin typeface="Times New Roman" panose="02020603050405020304" pitchFamily="18" charset="0"/>
                <a:cs typeface="Times New Roman" panose="02020603050405020304" pitchFamily="18" charset="0"/>
              </a:rPr>
              <a:t>risk. </a:t>
            </a:r>
            <a:r>
              <a:rPr lang="en-US" sz="3200" dirty="0">
                <a:latin typeface="Times New Roman" panose="02020603050405020304" pitchFamily="18" charset="0"/>
                <a:cs typeface="Times New Roman" panose="02020603050405020304" pitchFamily="18" charset="0"/>
              </a:rPr>
              <a:t>supply chain vulnerability (SCV) </a:t>
            </a:r>
            <a:r>
              <a:rPr lang="en-US" sz="3200" dirty="0" smtClean="0">
                <a:latin typeface="Times New Roman" panose="02020603050405020304" pitchFamily="18" charset="0"/>
                <a:cs typeface="Times New Roman" panose="02020603050405020304" pitchFamily="18" charset="0"/>
              </a:rPr>
              <a:t>defined as </a:t>
            </a:r>
            <a:r>
              <a:rPr lang="en-US" sz="3200" dirty="0">
                <a:latin typeface="Times New Roman" panose="02020603050405020304" pitchFamily="18" charset="0"/>
                <a:cs typeface="Times New Roman" panose="02020603050405020304" pitchFamily="18" charset="0"/>
              </a:rPr>
              <a:t>“exposure to serious disturbance, arising from risks within the supply chain as well as risks external to the supply chain” and as “a condition that is caused by time and relationship dependencies in a company’s activities in a supply chain.”</a:t>
            </a:r>
          </a:p>
        </p:txBody>
      </p:sp>
    </p:spTree>
    <p:extLst>
      <p:ext uri="{BB962C8B-B14F-4D97-AF65-F5344CB8AC3E}">
        <p14:creationId xmlns:p14="http://schemas.microsoft.com/office/powerpoint/2010/main" val="31439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542288"/>
            <a:ext cx="10666105" cy="4626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21254" y="1666405"/>
            <a:ext cx="10156346"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SCV in relation to </a:t>
            </a:r>
            <a:r>
              <a:rPr lang="en-US" sz="3200" dirty="0" smtClean="0">
                <a:latin typeface="Times New Roman" panose="02020603050405020304" pitchFamily="18" charset="0"/>
                <a:cs typeface="Times New Roman" panose="02020603050405020304" pitchFamily="18" charset="0"/>
              </a:rPr>
              <a:t>risk defined  </a:t>
            </a:r>
            <a:r>
              <a:rPr lang="en-US" sz="3200" dirty="0">
                <a:latin typeface="Times New Roman" panose="02020603050405020304" pitchFamily="18" charset="0"/>
                <a:cs typeface="Times New Roman" panose="02020603050405020304" pitchFamily="18" charset="0"/>
              </a:rPr>
              <a:t>as “at risk; vulnerable: likely to be lost or damaged.” They suggested that supply chains link organizations, industries and economies, and hence SCV should be addressed at multiple levels of analysis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What is “at risk” could be the performance or survival of a process, vital assets or infrastructure, an organization, an inter-organizational network, an economy, or </a:t>
            </a:r>
            <a:r>
              <a:rPr lang="en-US" sz="3200" dirty="0" smtClean="0">
                <a:latin typeface="Times New Roman" panose="02020603050405020304" pitchFamily="18" charset="0"/>
                <a:cs typeface="Times New Roman" panose="02020603050405020304" pitchFamily="18" charset="0"/>
              </a:rPr>
              <a:t>society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304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929639" y="1787345"/>
            <a:ext cx="106375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83771" y="1896133"/>
            <a:ext cx="922743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general, SCV is the susceptibility of the supply chain to the likelihood and consequences of disruptions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hence often coupled with risk. In some papers SCV is defined as the exposure of the supply chain to risks characteristic of any supply chain system.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SCV </a:t>
            </a:r>
            <a:r>
              <a:rPr lang="en-US" sz="3200" dirty="0">
                <a:latin typeface="Times New Roman" panose="02020603050405020304" pitchFamily="18" charset="0"/>
                <a:cs typeface="Times New Roman" panose="02020603050405020304" pitchFamily="18" charset="0"/>
              </a:rPr>
              <a:t>is a latent condition which only becomes manifest if a disruptive event occurs </a:t>
            </a:r>
          </a:p>
        </p:txBody>
      </p:sp>
    </p:spTree>
    <p:extLst>
      <p:ext uri="{BB962C8B-B14F-4D97-AF65-F5344CB8AC3E}">
        <p14:creationId xmlns:p14="http://schemas.microsoft.com/office/powerpoint/2010/main" val="162599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7118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7280" y="1967373"/>
            <a:ext cx="96012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Higher SCV is more likely to lead to a disruptive event with severe consequences. As a latent condition, SCV can be analyzed by measuring the exposure of the supply chain to environmental, supply network and organizational risks </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As a manifest condition, the impact of a supply chain disruption indicates the degree of vulnerability </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9921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30427" y="1798104"/>
            <a:ext cx="1060813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929640" y="2194620"/>
            <a:ext cx="10149840"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Supply chain resilience (SCR) addresses the supply chain’s ability to cope with the consequences of unavoidable risk events in order to return to its original operational state or to move to a new, more desirable state after being disturbed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defined supply chain resilience as “the adaptive capability of the supply chain to prepare for unexpected events, respond to disruptions, and recover from them by maintaining continuity of operations at the desired level of connectedness and control over structure and function.</a:t>
            </a:r>
          </a:p>
        </p:txBody>
      </p:sp>
    </p:spTree>
    <p:extLst>
      <p:ext uri="{BB962C8B-B14F-4D97-AF65-F5344CB8AC3E}">
        <p14:creationId xmlns:p14="http://schemas.microsoft.com/office/powerpoint/2010/main" val="2943546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79135" y="1798104"/>
            <a:ext cx="106203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58240" y="2136339"/>
            <a:ext cx="928116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SCR focuses on the system’s adaptive capability to deal with temporary disruptive events </a:t>
            </a: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disruptions imply a certain level of turbulence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uncertainty in the supply chain </a:t>
            </a:r>
            <a:r>
              <a:rPr lang="en-US" sz="3200" dirty="0" smtClean="0">
                <a:latin typeface="Times New Roman" panose="02020603050405020304" pitchFamily="18" charset="0"/>
                <a:cs typeface="Times New Roman" panose="02020603050405020304" pitchFamily="18" charset="0"/>
              </a:rPr>
              <a:t>.which </a:t>
            </a:r>
            <a:r>
              <a:rPr lang="en-US" sz="3200" dirty="0">
                <a:latin typeface="Times New Roman" panose="02020603050405020304" pitchFamily="18" charset="0"/>
                <a:cs typeface="Times New Roman" panose="02020603050405020304" pitchFamily="18" charset="0"/>
              </a:rPr>
              <a:t>together cause threats to the current operations </a:t>
            </a:r>
            <a:r>
              <a:rPr lang="en-US" sz="3200" dirty="0" smtClean="0">
                <a:latin typeface="Times New Roman" panose="02020603050405020304" pitchFamily="18" charset="0"/>
                <a:cs typeface="Times New Roman" panose="02020603050405020304" pitchFamily="18" charset="0"/>
              </a:rPr>
              <a:t>Depending </a:t>
            </a:r>
            <a:r>
              <a:rPr lang="en-US" sz="3200" dirty="0">
                <a:latin typeface="Times New Roman" panose="02020603050405020304" pitchFamily="18" charset="0"/>
                <a:cs typeface="Times New Roman" panose="02020603050405020304" pitchFamily="18" charset="0"/>
              </a:rPr>
              <a:t>on the magnitude of these threatening events, the terms disruption </a:t>
            </a:r>
            <a:r>
              <a:rPr lang="en-US" sz="3200" dirty="0" smtClean="0">
                <a:latin typeface="Times New Roman" panose="02020603050405020304" pitchFamily="18" charset="0"/>
                <a:cs typeface="Times New Roman" panose="02020603050405020304" pitchFamily="18" charset="0"/>
              </a:rPr>
              <a:t>(crisis </a:t>
            </a:r>
            <a:r>
              <a:rPr lang="en-US" sz="3200" dirty="0">
                <a:latin typeface="Times New Roman" panose="02020603050405020304" pitchFamily="18" charset="0"/>
                <a:cs typeface="Times New Roman" panose="02020603050405020304" pitchFamily="18" charset="0"/>
              </a:rPr>
              <a:t>or even disaster are </a:t>
            </a:r>
            <a:r>
              <a:rPr lang="en-US" sz="3200" dirty="0" smtClean="0">
                <a:latin typeface="Times New Roman" panose="02020603050405020304" pitchFamily="18" charset="0"/>
                <a:cs typeface="Times New Roman" panose="02020603050405020304" pitchFamily="18" charset="0"/>
              </a:rPr>
              <a:t>used</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219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37161" y="1095289"/>
            <a:ext cx="11846830" cy="519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45609" y="184570"/>
            <a:ext cx="1404457" cy="9736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10541" y="2108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44838"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88467" y="1379358"/>
            <a:ext cx="5564175" cy="4401205"/>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addition to how SCR is defined, we need to understand its relationship with SCV and supply chain risk management (SCRM). </a:t>
            </a:r>
            <a:r>
              <a:rPr lang="en-US" sz="2800" dirty="0" smtClean="0">
                <a:latin typeface="Times New Roman" panose="02020603050405020304" pitchFamily="18" charset="0"/>
                <a:cs typeface="Times New Roman" panose="02020603050405020304" pitchFamily="18" charset="0"/>
              </a:rPr>
              <a:t>gave </a:t>
            </a:r>
            <a:r>
              <a:rPr lang="en-US" sz="2800" dirty="0">
                <a:latin typeface="Times New Roman" panose="02020603050405020304" pitchFamily="18" charset="0"/>
                <a:cs typeface="Times New Roman" panose="02020603050405020304" pitchFamily="18" charset="0"/>
              </a:rPr>
              <a:t>a clear relationship map between the above mentioned three concepts (see Fig. 13.1). Since lowering the impact of a supply chain disruption is also the key target of SCR, it can be assumed that both concepts are related. </a:t>
            </a:r>
          </a:p>
        </p:txBody>
      </p:sp>
      <p:pic>
        <p:nvPicPr>
          <p:cNvPr id="8" name="Picture 7"/>
          <p:cNvPicPr>
            <a:picLocks noChangeAspect="1"/>
          </p:cNvPicPr>
          <p:nvPr/>
        </p:nvPicPr>
        <p:blipFill>
          <a:blip r:embed="rId3"/>
          <a:stretch>
            <a:fillRect/>
          </a:stretch>
        </p:blipFill>
        <p:spPr>
          <a:xfrm>
            <a:off x="5955808" y="1158240"/>
            <a:ext cx="5925017" cy="4861560"/>
          </a:xfrm>
          <a:prstGeom prst="rect">
            <a:avLst/>
          </a:prstGeom>
        </p:spPr>
      </p:pic>
    </p:spTree>
    <p:extLst>
      <p:ext uri="{BB962C8B-B14F-4D97-AF65-F5344CB8AC3E}">
        <p14:creationId xmlns:p14="http://schemas.microsoft.com/office/powerpoint/2010/main" val="1329704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37161" y="1455865"/>
            <a:ext cx="11846830" cy="4899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45609" y="184570"/>
            <a:ext cx="1404457" cy="9736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10541" y="2108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44838"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88467" y="1566424"/>
            <a:ext cx="5258893"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More </a:t>
            </a:r>
            <a:r>
              <a:rPr lang="en-US" sz="3200" dirty="0">
                <a:latin typeface="Times New Roman" panose="02020603050405020304" pitchFamily="18" charset="0"/>
                <a:cs typeface="Times New Roman" panose="02020603050405020304" pitchFamily="18" charset="0"/>
              </a:rPr>
              <a:t>specifically, if </a:t>
            </a:r>
            <a:r>
              <a:rPr lang="en-US" sz="3200" dirty="0" smtClean="0">
                <a:latin typeface="Times New Roman" panose="02020603050405020304" pitchFamily="18" charset="0"/>
                <a:cs typeface="Times New Roman" panose="02020603050405020304" pitchFamily="18" charset="0"/>
              </a:rPr>
              <a:t>SCR decreases </a:t>
            </a:r>
            <a:r>
              <a:rPr lang="en-US" sz="3200" dirty="0">
                <a:latin typeface="Times New Roman" panose="02020603050405020304" pitchFamily="18" charset="0"/>
                <a:cs typeface="Times New Roman" panose="02020603050405020304" pitchFamily="18" charset="0"/>
              </a:rPr>
              <a:t>the negative consequences of supply chain risk events by ensuring a fast return to its original or improved operation, it should, at the same time, decrease the SCV in the case of a manifest risk event </a:t>
            </a:r>
          </a:p>
        </p:txBody>
      </p:sp>
      <p:pic>
        <p:nvPicPr>
          <p:cNvPr id="8" name="Picture 7"/>
          <p:cNvPicPr>
            <a:picLocks noChangeAspect="1"/>
          </p:cNvPicPr>
          <p:nvPr/>
        </p:nvPicPr>
        <p:blipFill>
          <a:blip r:embed="rId3"/>
          <a:stretch>
            <a:fillRect/>
          </a:stretch>
        </p:blipFill>
        <p:spPr>
          <a:xfrm>
            <a:off x="5698666" y="1455864"/>
            <a:ext cx="6182159" cy="4726207"/>
          </a:xfrm>
          <a:prstGeom prst="rect">
            <a:avLst/>
          </a:prstGeom>
        </p:spPr>
      </p:pic>
    </p:spTree>
    <p:extLst>
      <p:ext uri="{BB962C8B-B14F-4D97-AF65-F5344CB8AC3E}">
        <p14:creationId xmlns:p14="http://schemas.microsoft.com/office/powerpoint/2010/main" val="4168768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37161" y="1345306"/>
            <a:ext cx="11846830"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1507573"/>
            <a:ext cx="1088757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main objective of SCRM is to reduce SCV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increase SCR </a:t>
            </a:r>
            <a:r>
              <a:rPr lang="en-US" sz="3200" dirty="0" smtClean="0">
                <a:latin typeface="Times New Roman" panose="02020603050405020304" pitchFamily="18" charset="0"/>
                <a:cs typeface="Times New Roman" panose="02020603050405020304" pitchFamily="18" charset="0"/>
              </a:rPr>
              <a:t>noted </a:t>
            </a:r>
            <a:r>
              <a:rPr lang="en-US" sz="3200" dirty="0">
                <a:latin typeface="Times New Roman" panose="02020603050405020304" pitchFamily="18" charset="0"/>
                <a:cs typeface="Times New Roman" panose="02020603050405020304" pitchFamily="18" charset="0"/>
              </a:rPr>
              <a:t>that this essentially puts emphasis on managing and mitigating risk and thereby fostering resilience of the supply chain.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However</a:t>
            </a:r>
            <a:r>
              <a:rPr lang="en-US" sz="3200" dirty="0">
                <a:latin typeface="Times New Roman" panose="02020603050405020304" pitchFamily="18" charset="0"/>
                <a:cs typeface="Times New Roman" panose="02020603050405020304" pitchFamily="18" charset="0"/>
              </a:rPr>
              <a:t>, the authors also note that a supply chain risk measure does not necessarily reduce the vulnerability of the supply chain and, at the same time, increase its resilience. Likewise, a supply chain with high vulnerability could either have high or low resilience</a:t>
            </a:r>
          </a:p>
        </p:txBody>
      </p:sp>
    </p:spTree>
    <p:extLst>
      <p:ext uri="{BB962C8B-B14F-4D97-AF65-F5344CB8AC3E}">
        <p14:creationId xmlns:p14="http://schemas.microsoft.com/office/powerpoint/2010/main" val="420743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11949" y="1189412"/>
            <a:ext cx="10969121" cy="52418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49" y="69824"/>
            <a:ext cx="1404457" cy="10331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96766" y="1629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91628" y="2290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5302" y="1310590"/>
            <a:ext cx="10562413" cy="501675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If </a:t>
            </a:r>
            <a:r>
              <a:rPr lang="en-US" sz="3200" dirty="0">
                <a:latin typeface="Times New Roman" panose="02020603050405020304" pitchFamily="18" charset="0"/>
                <a:cs typeface="Times New Roman" panose="02020603050405020304" pitchFamily="18" charset="0"/>
              </a:rPr>
              <a:t>a SCRM </a:t>
            </a:r>
            <a:r>
              <a:rPr lang="en-US" sz="3200" dirty="0" smtClean="0">
                <a:latin typeface="Times New Roman" panose="02020603050405020304" pitchFamily="18" charset="0"/>
                <a:cs typeface="Times New Roman" panose="02020603050405020304" pitchFamily="18" charset="0"/>
              </a:rPr>
              <a:t>initiative </a:t>
            </a:r>
            <a:r>
              <a:rPr lang="en-US" sz="3200" dirty="0">
                <a:latin typeface="Times New Roman" panose="02020603050405020304" pitchFamily="18" charset="0"/>
                <a:cs typeface="Times New Roman" panose="02020603050405020304" pitchFamily="18" charset="0"/>
              </a:rPr>
              <a:t>only lowers the probability of a disruptive event, the SCV, here defined as the supply chain’s latent exposure to supply chain risks, is reduced but will not necessarily have an effect on the SCR. In this sense, a supply chain risk strategy which avoids certain geographical risk areas has lowered the likelihood of a </a:t>
            </a:r>
            <a:r>
              <a:rPr lang="en-US" sz="3200" dirty="0" smtClean="0">
                <a:latin typeface="Times New Roman" panose="02020603050405020304" pitchFamily="18" charset="0"/>
                <a:cs typeface="Times New Roman" panose="02020603050405020304" pitchFamily="18" charset="0"/>
              </a:rPr>
              <a:t>disruption </a:t>
            </a:r>
            <a:r>
              <a:rPr lang="en-US" sz="3200" dirty="0">
                <a:latin typeface="Times New Roman" panose="02020603050405020304" pitchFamily="18" charset="0"/>
                <a:cs typeface="Times New Roman" panose="02020603050405020304" pitchFamily="18" charset="0"/>
              </a:rPr>
              <a:t>caused, e.g. by political instability in the region. It has, however, not increased its capability to response to recover from a disruption if it still occurred. However, if a supply chain risk initiative successfully addresses the risk effects, the SCR increases as well</a:t>
            </a:r>
          </a:p>
        </p:txBody>
      </p:sp>
    </p:spTree>
    <p:extLst>
      <p:ext uri="{BB962C8B-B14F-4D97-AF65-F5344CB8AC3E}">
        <p14:creationId xmlns:p14="http://schemas.microsoft.com/office/powerpoint/2010/main" val="2415920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11951" y="1798104"/>
            <a:ext cx="10948530" cy="4691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Similarly, components of SCR are also detailed in the literature. Alternative</a:t>
            </a:r>
          </a:p>
          <a:p>
            <a:pPr algn="ctr"/>
            <a:r>
              <a:rPr lang="en-US"/>
              <a:t>terminologies for SCR include: capabilities of resilient supply chain, characteristics</a:t>
            </a:r>
          </a:p>
          <a:p>
            <a:pPr algn="ctr"/>
            <a:r>
              <a:rPr lang="en-US"/>
              <a:t>of resilient supply chain, and formative resilient capabilities. Sheffi and Rice (2005)</a:t>
            </a:r>
          </a:p>
          <a:p>
            <a:pPr algn="ctr"/>
            <a:r>
              <a:rPr lang="en-US"/>
              <a:t>divided supply chain disruptions into three phases: (1) readiness, (2) responsiveness, and (3) recovery. In order to secure these three disruption phases, four key</a:t>
            </a:r>
          </a:p>
          <a:p>
            <a:pPr algn="ctr"/>
            <a:r>
              <a:rPr lang="en-US"/>
              <a:t>resilient capabilities are frequently discussed in the literature. They are (1) flexibility, (2) velocity, (3) visibility, and (4) collaboration (Juttner and Maklan 2011</a:t>
            </a: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3592" y="897198"/>
            <a:ext cx="7282763"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Components of a Resilient Supply Chain</a:t>
            </a:r>
            <a:endParaRPr lang="en-US" sz="3200" b="1" dirty="0">
              <a:latin typeface="Times New Roman" panose="02020603050405020304" pitchFamily="18" charset="0"/>
              <a:cs typeface="Times New Roman" panose="02020603050405020304" pitchFamily="18" charset="0"/>
            </a:endParaRPr>
          </a:p>
        </p:txBody>
      </p:sp>
      <p:sp>
        <p:nvSpPr>
          <p:cNvPr id="3" name="Rectangle 2"/>
          <p:cNvSpPr/>
          <p:nvPr/>
        </p:nvSpPr>
        <p:spPr>
          <a:xfrm>
            <a:off x="779135" y="1995087"/>
            <a:ext cx="10437505"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Alternative terminologies </a:t>
            </a:r>
            <a:r>
              <a:rPr lang="en-US" sz="3200" dirty="0">
                <a:latin typeface="Times New Roman" panose="02020603050405020304" pitchFamily="18" charset="0"/>
                <a:cs typeface="Times New Roman" panose="02020603050405020304" pitchFamily="18" charset="0"/>
              </a:rPr>
              <a:t>for SCR include: capabilities of resilient supply chain, </a:t>
            </a:r>
            <a:r>
              <a:rPr lang="en-US" sz="3200" dirty="0" smtClean="0">
                <a:latin typeface="Times New Roman" panose="02020603050405020304" pitchFamily="18" charset="0"/>
                <a:cs typeface="Times New Roman" panose="02020603050405020304" pitchFamily="18" charset="0"/>
              </a:rPr>
              <a:t>characteristics of </a:t>
            </a:r>
            <a:r>
              <a:rPr lang="en-US" sz="3200" dirty="0">
                <a:latin typeface="Times New Roman" panose="02020603050405020304" pitchFamily="18" charset="0"/>
                <a:cs typeface="Times New Roman" panose="02020603050405020304" pitchFamily="18" charset="0"/>
              </a:rPr>
              <a:t>resilient supply chain, and formative resilient capabilities. </a:t>
            </a:r>
            <a:r>
              <a:rPr lang="en-US" sz="3200" dirty="0" smtClean="0">
                <a:latin typeface="Times New Roman" panose="02020603050405020304" pitchFamily="18" charset="0"/>
                <a:cs typeface="Times New Roman" panose="02020603050405020304" pitchFamily="18" charset="0"/>
              </a:rPr>
              <a:t>divided </a:t>
            </a:r>
            <a:r>
              <a:rPr lang="en-US" sz="3200" dirty="0">
                <a:latin typeface="Times New Roman" panose="02020603050405020304" pitchFamily="18" charset="0"/>
                <a:cs typeface="Times New Roman" panose="02020603050405020304" pitchFamily="18" charset="0"/>
              </a:rPr>
              <a:t>supply chain disruptions into three phases: (1) readiness, (2) </a:t>
            </a:r>
            <a:r>
              <a:rPr lang="en-US" sz="3200" dirty="0" smtClean="0">
                <a:latin typeface="Times New Roman" panose="02020603050405020304" pitchFamily="18" charset="0"/>
                <a:cs typeface="Times New Roman" panose="02020603050405020304" pitchFamily="18" charset="0"/>
              </a:rPr>
              <a:t>responsiveness</a:t>
            </a:r>
            <a:r>
              <a:rPr lang="en-US" sz="3200" dirty="0">
                <a:latin typeface="Times New Roman" panose="02020603050405020304" pitchFamily="18" charset="0"/>
                <a:cs typeface="Times New Roman" panose="02020603050405020304" pitchFamily="18" charset="0"/>
              </a:rPr>
              <a:t>, and (3) recovery. In order to secure these three disruption phases, four </a:t>
            </a:r>
            <a:r>
              <a:rPr lang="en-US" sz="3200" dirty="0" smtClean="0">
                <a:latin typeface="Times New Roman" panose="02020603050405020304" pitchFamily="18" charset="0"/>
                <a:cs typeface="Times New Roman" panose="02020603050405020304" pitchFamily="18" charset="0"/>
              </a:rPr>
              <a:t>key resilient </a:t>
            </a:r>
            <a:r>
              <a:rPr lang="en-US" sz="3200" dirty="0">
                <a:latin typeface="Times New Roman" panose="02020603050405020304" pitchFamily="18" charset="0"/>
                <a:cs typeface="Times New Roman" panose="02020603050405020304" pitchFamily="18" charset="0"/>
              </a:rPr>
              <a:t>capabilities are frequently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They are (1) </a:t>
            </a:r>
            <a:r>
              <a:rPr lang="en-US" sz="3200" dirty="0" smtClean="0">
                <a:latin typeface="Times New Roman" panose="02020603050405020304" pitchFamily="18" charset="0"/>
                <a:cs typeface="Times New Roman" panose="02020603050405020304" pitchFamily="18" charset="0"/>
              </a:rPr>
              <a:t>flexibility</a:t>
            </a:r>
            <a:r>
              <a:rPr lang="en-US" sz="3200" dirty="0">
                <a:latin typeface="Times New Roman" panose="02020603050405020304" pitchFamily="18" charset="0"/>
                <a:cs typeface="Times New Roman" panose="02020603050405020304" pitchFamily="18" charset="0"/>
              </a:rPr>
              <a:t>, (2) velocity, (3) visibility, and (4) </a:t>
            </a:r>
            <a:r>
              <a:rPr lang="en-US" sz="3200" dirty="0" smtClean="0">
                <a:latin typeface="Times New Roman" panose="02020603050405020304" pitchFamily="18" charset="0"/>
                <a:cs typeface="Times New Roman" panose="02020603050405020304" pitchFamily="18" charset="0"/>
              </a:rPr>
              <a:t>collaboration</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9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9</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4E8770-C47B-4A58-A637-A44A4A692D96}">
  <ds:schemaRefs>
    <ds:schemaRef ds:uri="http://schemas.microsoft.com/sharepoint/v3/contenttype/forms"/>
  </ds:schemaRefs>
</ds:datastoreItem>
</file>

<file path=customXml/itemProps2.xml><?xml version="1.0" encoding="utf-8"?>
<ds:datastoreItem xmlns:ds="http://schemas.openxmlformats.org/officeDocument/2006/customXml" ds:itemID="{7E40E52F-093E-43D6-9B48-5DE01CD150B8}">
  <ds:schemaRefs>
    <ds:schemaRef ds:uri="d13aca44-ef33-4cf4-9980-7f0b00e6eeb9"/>
    <ds:schemaRef ds:uri="http://schemas.microsoft.com/office/infopath/2007/PartnerControls"/>
    <ds:schemaRef ds:uri="http://purl.org/dc/elements/1.1/"/>
    <ds:schemaRef ds:uri="http://schemas.microsoft.com/office/2006/metadata/properties"/>
    <ds:schemaRef ds:uri="http://purl.org/dc/terms/"/>
    <ds:schemaRef ds:uri="http://schemas.microsoft.com/office/2006/documentManagement/types"/>
    <ds:schemaRef ds:uri="http://schemas.openxmlformats.org/package/2006/metadata/core-propertie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FEA7B888-6EE4-4006-886D-8D2FEEAE67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6624</TotalTime>
  <Words>2823</Words>
  <Application>Microsoft Office PowerPoint</Application>
  <PresentationFormat>Custom</PresentationFormat>
  <Paragraphs>253</Paragraphs>
  <Slides>46</Slides>
  <Notes>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127</cp:revision>
  <dcterms:created xsi:type="dcterms:W3CDTF">2023-04-29T09:08:23Z</dcterms:created>
  <dcterms:modified xsi:type="dcterms:W3CDTF">2024-05-28T20:57:15Z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