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5.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7.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303" r:id="rId3"/>
    <p:sldId id="271" r:id="rId4"/>
    <p:sldId id="313" r:id="rId5"/>
    <p:sldId id="645" r:id="rId6"/>
    <p:sldId id="644" r:id="rId7"/>
    <p:sldId id="276" r:id="rId8"/>
    <p:sldId id="604" r:id="rId9"/>
    <p:sldId id="559" r:id="rId10"/>
    <p:sldId id="642" r:id="rId11"/>
    <p:sldId id="494" r:id="rId12"/>
    <p:sldId id="560" r:id="rId13"/>
    <p:sldId id="605" r:id="rId14"/>
    <p:sldId id="607" r:id="rId15"/>
    <p:sldId id="620" r:id="rId16"/>
    <p:sldId id="646" r:id="rId17"/>
    <p:sldId id="612" r:id="rId18"/>
    <p:sldId id="621" r:id="rId19"/>
    <p:sldId id="647" r:id="rId20"/>
    <p:sldId id="613" r:id="rId21"/>
    <p:sldId id="622" r:id="rId22"/>
    <p:sldId id="619" r:id="rId23"/>
    <p:sldId id="608" r:id="rId24"/>
    <p:sldId id="614" r:id="rId25"/>
    <p:sldId id="623" r:id="rId26"/>
    <p:sldId id="616" r:id="rId27"/>
    <p:sldId id="626" r:id="rId28"/>
    <p:sldId id="615" r:id="rId29"/>
    <p:sldId id="624" r:id="rId30"/>
    <p:sldId id="649" r:id="rId31"/>
    <p:sldId id="650" r:id="rId32"/>
    <p:sldId id="617" r:id="rId33"/>
    <p:sldId id="628" r:id="rId34"/>
    <p:sldId id="618" r:id="rId35"/>
    <p:sldId id="629" r:id="rId36"/>
    <p:sldId id="636" r:id="rId37"/>
    <p:sldId id="641" r:id="rId38"/>
    <p:sldId id="637" r:id="rId39"/>
    <p:sldId id="638" r:id="rId40"/>
    <p:sldId id="639" r:id="rId41"/>
    <p:sldId id="640" r:id="rId42"/>
    <p:sldId id="306" r:id="rId43"/>
    <p:sldId id="64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645"/>
            <p14:sldId id="644"/>
            <p14:sldId id="276"/>
            <p14:sldId id="604"/>
            <p14:sldId id="559"/>
            <p14:sldId id="642"/>
            <p14:sldId id="494"/>
            <p14:sldId id="560"/>
            <p14:sldId id="605"/>
            <p14:sldId id="607"/>
            <p14:sldId id="620"/>
            <p14:sldId id="646"/>
            <p14:sldId id="612"/>
            <p14:sldId id="621"/>
            <p14:sldId id="647"/>
            <p14:sldId id="613"/>
            <p14:sldId id="622"/>
            <p14:sldId id="619"/>
            <p14:sldId id="608"/>
            <p14:sldId id="614"/>
            <p14:sldId id="623"/>
            <p14:sldId id="616"/>
            <p14:sldId id="626"/>
            <p14:sldId id="615"/>
            <p14:sldId id="624"/>
            <p14:sldId id="649"/>
            <p14:sldId id="650"/>
            <p14:sldId id="617"/>
            <p14:sldId id="628"/>
            <p14:sldId id="618"/>
            <p14:sldId id="629"/>
            <p14:sldId id="636"/>
            <p14:sldId id="641"/>
            <p14:sldId id="637"/>
            <p14:sldId id="638"/>
            <p14:sldId id="639"/>
            <p14:sldId id="640"/>
            <p14:sldId id="306"/>
            <p14:sldId id="6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1226" autoAdjust="0"/>
  </p:normalViewPr>
  <p:slideViewPr>
    <p:cSldViewPr snapToGrid="0">
      <p:cViewPr varScale="1">
        <p:scale>
          <a:sx n="103" d="100"/>
          <a:sy n="103" d="100"/>
        </p:scale>
        <p:origin x="62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01065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54244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815187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042568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6254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16778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88511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20763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8680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99214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07813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95105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13694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08995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12360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193108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57659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57588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826761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36985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99478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398472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126042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923646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87570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57710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84292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15439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95801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215811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418084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227326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230564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554693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890576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537285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9658034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 Essay Questions and Answers</a:t>
            </a:r>
          </a:p>
          <a:p>
            <a:endParaRPr lang="en-US" b="1" dirty="0"/>
          </a:p>
          <a:p>
            <a:r>
              <a:rPr lang="en-US" b="1" dirty="0"/>
              <a:t>#### Question 1: Explain the concepts of mean, median, and mode, and provide an example of how each is used in financial data analysis.</a:t>
            </a:r>
          </a:p>
          <a:p>
            <a:r>
              <a:rPr lang="en-US" b="1" dirty="0"/>
              <a:t>**Answer**: </a:t>
            </a:r>
          </a:p>
          <a:p>
            <a:r>
              <a:rPr lang="en-US" b="1" dirty="0"/>
              <a:t>- **Mean**: The mean, or average, is the sum of all values divided by the number of values.</a:t>
            </a:r>
          </a:p>
          <a:p>
            <a:r>
              <a:rPr lang="en-US" b="1" dirty="0"/>
              <a:t>  - **Example**: Calculating the average return on an investment portfolio to evaluate performance.</a:t>
            </a:r>
          </a:p>
          <a:p>
            <a:r>
              <a:rPr lang="en-US" b="1" dirty="0"/>
              <a:t>- **Median**: The median is the middle value of a dataset when arranged in ascending order.</a:t>
            </a:r>
          </a:p>
          <a:p>
            <a:r>
              <a:rPr lang="en-US" b="1" dirty="0"/>
              <a:t>  - **Example**: Analyzing median household income to understand income distribution without being skewed by extremely high incomes.</a:t>
            </a:r>
          </a:p>
          <a:p>
            <a:r>
              <a:rPr lang="en-US" b="1" dirty="0"/>
              <a:t>- **Mode**: The mode is the value that appears most frequently in a dataset.</a:t>
            </a:r>
          </a:p>
          <a:p>
            <a:r>
              <a:rPr lang="en-US" b="1" dirty="0"/>
              <a:t>  - **Example**: Identifying the most common transaction type in a bank to enhance related services.</a:t>
            </a:r>
          </a:p>
          <a:p>
            <a:endParaRPr lang="en-US" b="1" dirty="0"/>
          </a:p>
          <a:p>
            <a:r>
              <a:rPr lang="en-US" b="1" dirty="0"/>
              <a:t>#### Question 2: What are the measures of dispersion, and why are they important in statistical analysis? Provide an example in finance.</a:t>
            </a:r>
          </a:p>
          <a:p>
            <a:r>
              <a:rPr lang="en-US" b="1" dirty="0"/>
              <a:t>**Answer**: </a:t>
            </a:r>
          </a:p>
          <a:p>
            <a:r>
              <a:rPr lang="en-US" b="1" dirty="0"/>
              <a:t>- **Measures of Dispersion**: Include range, variance, and standard deviation.</a:t>
            </a:r>
          </a:p>
          <a:p>
            <a:r>
              <a:rPr lang="en-US" b="1" dirty="0"/>
              <a:t>  - **Range**: Difference between the maximum and minimum values.</a:t>
            </a:r>
          </a:p>
          <a:p>
            <a:r>
              <a:rPr lang="en-US" b="1" dirty="0"/>
              <a:t>  - **Variance**: Average of the squared differences from the mean.</a:t>
            </a:r>
          </a:p>
          <a:p>
            <a:r>
              <a:rPr lang="en-US" b="1" dirty="0"/>
              <a:t>  - **Standard Deviation**: Square root of the variance, showing how much data deviates from the mean.</a:t>
            </a:r>
          </a:p>
          <a:p>
            <a:r>
              <a:rPr lang="en-US" b="1" dirty="0"/>
              <a:t>- **Importance**: They help understand the spread and variability within a dataset.</a:t>
            </a:r>
          </a:p>
          <a:p>
            <a:r>
              <a:rPr lang="en-US" b="1" dirty="0"/>
              <a:t>- **Example in Finance**: Calculating the standard deviation of stock returns to assess investment risk.</a:t>
            </a:r>
          </a:p>
          <a:p>
            <a:endParaRPr lang="en-US" b="1" dirty="0"/>
          </a:p>
          <a:p>
            <a:r>
              <a:rPr lang="en-US" b="1" dirty="0"/>
              <a:t>#### Question 3: Describe skewness and kurtosis and their significance in data analysis. Provide an example of how each is applied in financial analysis.</a:t>
            </a:r>
          </a:p>
          <a:p>
            <a:r>
              <a:rPr lang="en-US" b="1" dirty="0"/>
              <a:t>**Answer**:</a:t>
            </a:r>
          </a:p>
          <a:p>
            <a:r>
              <a:rPr lang="en-US" b="1" dirty="0"/>
              <a:t>- **Skewness**: Measures the asymmetry of the data distribution.</a:t>
            </a:r>
          </a:p>
          <a:p>
            <a:r>
              <a:rPr lang="en-US" b="1" dirty="0"/>
              <a:t>  - **Positive Skewness**: Tail on the right side; indicates more high-value outliers.</a:t>
            </a:r>
          </a:p>
          <a:p>
            <a:r>
              <a:rPr lang="en-US" b="1" dirty="0"/>
              <a:t>  - **Negative Skewness**: Tail on the left side; indicates more low-value outliers.</a:t>
            </a:r>
          </a:p>
          <a:p>
            <a:r>
              <a:rPr lang="en-US" b="1" dirty="0"/>
              <a:t>  - **Example**: Assessing the skewness of return distributions to understand potential risk in investment portfolios.</a:t>
            </a:r>
          </a:p>
          <a:p>
            <a:r>
              <a:rPr lang="en-US" b="1" dirty="0"/>
              <a:t>- **Kurtosis**: Measures the "</a:t>
            </a:r>
            <a:r>
              <a:rPr lang="en-US" b="1" dirty="0" err="1"/>
              <a:t>tailedness</a:t>
            </a:r>
            <a:r>
              <a:rPr lang="en-US" b="1" dirty="0"/>
              <a:t>" of the data distribution.</a:t>
            </a:r>
          </a:p>
          <a:p>
            <a:r>
              <a:rPr lang="en-US" b="1" dirty="0"/>
              <a:t>  - **High Kurtosis**: Indicates heavy tails, meaning more outliers.</a:t>
            </a:r>
          </a:p>
          <a:p>
            <a:r>
              <a:rPr lang="en-US" b="1" dirty="0"/>
              <a:t>  - **Low Kurtosis**: Indicates light tails, meaning fewer outliers.</a:t>
            </a:r>
          </a:p>
          <a:p>
            <a:r>
              <a:rPr lang="en-US" b="1" dirty="0"/>
              <a:t>  - **Example**: Evaluating the kurtosis of insurance claims to predict the likelihood of extreme events and set appropriate premiums.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39284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2.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1054068" y="2060415"/>
            <a:ext cx="4719792" cy="2000548"/>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631"/>
    </mc:Choice>
    <mc:Fallback xmlns="">
      <p:transition spd="slow" advTm="145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8" name="TextBox 7">
            <a:extLst>
              <a:ext uri="{FF2B5EF4-FFF2-40B4-BE49-F238E27FC236}">
                <a16:creationId xmlns:a16="http://schemas.microsoft.com/office/drawing/2014/main" id="{A39AC5EF-ECBD-6A97-0A5F-27CFAFE129C7}"/>
              </a:ext>
            </a:extLst>
          </p:cNvPr>
          <p:cNvSpPr txBox="1"/>
          <p:nvPr/>
        </p:nvSpPr>
        <p:spPr>
          <a:xfrm>
            <a:off x="6271884" y="2574034"/>
            <a:ext cx="4719792" cy="2000548"/>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857"/>
    </mc:Choice>
    <mc:Fallback xmlns="">
      <p:transition spd="slow" advTm="88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541251" y="1637928"/>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8014AD-7B99-F44C-F222-FBD1BCB492BE}"/>
              </a:ext>
            </a:extLst>
          </p:cNvPr>
          <p:cNvSpPr txBox="1"/>
          <p:nvPr/>
        </p:nvSpPr>
        <p:spPr>
          <a:xfrm>
            <a:off x="6139245" y="500900"/>
            <a:ext cx="4719792" cy="2616101"/>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Introduction to  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11176" y="74911"/>
            <a:ext cx="94044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Answer Chapter 2 Revision Questions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175" y="703854"/>
            <a:ext cx="11569650" cy="6247864"/>
          </a:xfrm>
          <a:prstGeom prst="rect">
            <a:avLst/>
          </a:prstGeom>
          <a:noFill/>
        </p:spPr>
        <p:txBody>
          <a:bodyPr wrap="square" rtlCol="0">
            <a:spAutoFit/>
          </a:bodyPr>
          <a:lstStyle/>
          <a:p>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Compare and contrast three different data visualization programs, highlighting their key features and capabilities.</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 Tableau:</a:t>
            </a:r>
          </a:p>
          <a:p>
            <a:r>
              <a:rPr lang="en-US" sz="1600" dirty="0">
                <a:latin typeface="Times New Roman" panose="02020603050405020304" pitchFamily="18" charset="0"/>
                <a:cs typeface="Times New Roman" panose="02020603050405020304" pitchFamily="18" charset="0"/>
              </a:rPr>
              <a:t>   - User-Friendly Interface: Easy to learn and use without extensive programming knowledge.</a:t>
            </a:r>
          </a:p>
          <a:p>
            <a:r>
              <a:rPr lang="en-US" sz="1600" dirty="0">
                <a:latin typeface="Times New Roman" panose="02020603050405020304" pitchFamily="18" charset="0"/>
                <a:cs typeface="Times New Roman" panose="02020603050405020304" pitchFamily="18" charset="0"/>
              </a:rPr>
              <a:t>   - Data Integration: Connects to various data sources like databases, Excel, and cloud data.</a:t>
            </a:r>
          </a:p>
          <a:p>
            <a:r>
              <a:rPr lang="en-US" sz="1600" dirty="0">
                <a:latin typeface="Times New Roman" panose="02020603050405020304" pitchFamily="18" charset="0"/>
                <a:cs typeface="Times New Roman" panose="02020603050405020304" pitchFamily="18" charset="0"/>
              </a:rPr>
              <a:t>   - Real-Time Data Updates: Automatically updates data from multiple sources.</a:t>
            </a:r>
          </a:p>
          <a:p>
            <a:r>
              <a:rPr lang="en-US" sz="1600" dirty="0">
                <a:latin typeface="Times New Roman" panose="02020603050405020304" pitchFamily="18" charset="0"/>
                <a:cs typeface="Times New Roman" panose="02020603050405020304" pitchFamily="18" charset="0"/>
              </a:rPr>
              <a:t>   - Advanced Analytics: Supports predictive analytics, statistical analysis, and forecasting.</a:t>
            </a:r>
          </a:p>
          <a:p>
            <a:r>
              <a:rPr lang="en-US" sz="1600" dirty="0">
                <a:latin typeface="Times New Roman" panose="02020603050405020304" pitchFamily="18" charset="0"/>
                <a:cs typeface="Times New Roman" panose="02020603050405020304" pitchFamily="18" charset="0"/>
              </a:rPr>
              <a:t>   - Interactive Dashboards: Create and share interactive visualizations easily.</a:t>
            </a:r>
          </a:p>
          <a:p>
            <a:r>
              <a:rPr lang="en-US" sz="1600" dirty="0">
                <a:latin typeface="Times New Roman" panose="02020603050405020304" pitchFamily="18" charset="0"/>
                <a:cs typeface="Times New Roman" panose="02020603050405020304" pitchFamily="18" charset="0"/>
              </a:rPr>
              <a:t>   - Security: Offers advanced security features to protect sensitive data.</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2. Microsoft Power BI:</a:t>
            </a:r>
          </a:p>
          <a:p>
            <a:r>
              <a:rPr lang="en-US" sz="1600" dirty="0">
                <a:latin typeface="Times New Roman" panose="02020603050405020304" pitchFamily="18" charset="0"/>
                <a:cs typeface="Times New Roman" panose="02020603050405020304" pitchFamily="18" charset="0"/>
              </a:rPr>
              <a:t>   - Integration with Microsoft Ecosystem: Integrates smoothly with other Microsoft products like Excel, Azure, and SharePoint.</a:t>
            </a:r>
          </a:p>
          <a:p>
            <a:r>
              <a:rPr lang="en-US" sz="1600" dirty="0">
                <a:latin typeface="Times New Roman" panose="02020603050405020304" pitchFamily="18" charset="0"/>
                <a:cs typeface="Times New Roman" panose="02020603050405020304" pitchFamily="18" charset="0"/>
              </a:rPr>
              <a:t>   - Ease of Use: Intuitive and easy-to-navigate interface with drag-and-drop functionality.</a:t>
            </a:r>
          </a:p>
          <a:p>
            <a:r>
              <a:rPr lang="en-US" sz="1600" dirty="0">
                <a:latin typeface="Times New Roman" panose="02020603050405020304" pitchFamily="18" charset="0"/>
                <a:cs typeface="Times New Roman" panose="02020603050405020304" pitchFamily="18" charset="0"/>
              </a:rPr>
              <a:t>   - Real-Time Data Access: Provides real-time dashboards and automatic data refreshes.</a:t>
            </a:r>
          </a:p>
          <a:p>
            <a:r>
              <a:rPr lang="en-US" sz="1600" dirty="0">
                <a:latin typeface="Times New Roman" panose="02020603050405020304" pitchFamily="18" charset="0"/>
                <a:cs typeface="Times New Roman" panose="02020603050405020304" pitchFamily="18" charset="0"/>
              </a:rPr>
              <a:t>   - Advanced Data Modeling: Uses powerful DAX language for complex calculations and built-in Power Query for data transformation.</a:t>
            </a:r>
          </a:p>
          <a:p>
            <a:r>
              <a:rPr lang="en-US" sz="1600" dirty="0">
                <a:latin typeface="Times New Roman" panose="02020603050405020304" pitchFamily="18" charset="0"/>
                <a:cs typeface="Times New Roman" panose="02020603050405020304" pitchFamily="18" charset="0"/>
              </a:rPr>
              <a:t>   - Interactive Visualizations: Dynamic visuals with drill-through capabilities.</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3. Google Data Studio:</a:t>
            </a:r>
          </a:p>
          <a:p>
            <a:r>
              <a:rPr lang="en-US" sz="1600" dirty="0">
                <a:latin typeface="Times New Roman" panose="02020603050405020304" pitchFamily="18" charset="0"/>
                <a:cs typeface="Times New Roman" panose="02020603050405020304" pitchFamily="18" charset="0"/>
              </a:rPr>
              <a:t>   - Free to Use: Completely free with a Google account.</a:t>
            </a:r>
          </a:p>
          <a:p>
            <a:r>
              <a:rPr lang="en-US" sz="1600" dirty="0">
                <a:latin typeface="Times New Roman" panose="02020603050405020304" pitchFamily="18" charset="0"/>
                <a:cs typeface="Times New Roman" panose="02020603050405020304" pitchFamily="18" charset="0"/>
              </a:rPr>
              <a:t>   - Google Ecosystem Integration: Seamlessly integrates with Google Analytics, Google Ads, and </a:t>
            </a:r>
            <a:r>
              <a:rPr lang="en-US" sz="1600" dirty="0" err="1">
                <a:latin typeface="Times New Roman" panose="02020603050405020304" pitchFamily="18" charset="0"/>
                <a:cs typeface="Times New Roman" panose="02020603050405020304" pitchFamily="18" charset="0"/>
              </a:rPr>
              <a:t>BigQuery</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   - Customizable Reports: Highly customizable and visually appealing reports and dashboards.</a:t>
            </a:r>
          </a:p>
          <a:p>
            <a:r>
              <a:rPr lang="en-US" sz="1600" dirty="0">
                <a:latin typeface="Times New Roman" panose="02020603050405020304" pitchFamily="18" charset="0"/>
                <a:cs typeface="Times New Roman" panose="02020603050405020304" pitchFamily="18" charset="0"/>
              </a:rPr>
              <a:t>   - Real-Time Data: Offers real-time data updates and live data connections.</a:t>
            </a:r>
          </a:p>
          <a:p>
            <a:r>
              <a:rPr lang="en-US" sz="1600" dirty="0">
                <a:latin typeface="Times New Roman" panose="02020603050405020304" pitchFamily="18" charset="0"/>
                <a:cs typeface="Times New Roman" panose="02020603050405020304" pitchFamily="18" charset="0"/>
              </a:rPr>
              <a:t>   - Collaboration: Features easy sharing and collaboration.</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2035"/>
    </mc:Choice>
    <mc:Fallback xmlns="">
      <p:transition spd="slow" advTm="2120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11176" y="74911"/>
            <a:ext cx="94044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Answer Chapter 2 Revision Questions</a:t>
            </a:r>
          </a:p>
        </p:txBody>
      </p:sp>
      <p:sp>
        <p:nvSpPr>
          <p:cNvPr id="28" name="Rectangle 27"/>
          <p:cNvSpPr/>
          <p:nvPr/>
        </p:nvSpPr>
        <p:spPr>
          <a:xfrm>
            <a:off x="388962" y="60527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175" y="703854"/>
            <a:ext cx="11569650" cy="5478423"/>
          </a:xfrm>
          <a:prstGeom prst="rect">
            <a:avLst/>
          </a:prstGeom>
          <a:noFill/>
        </p:spPr>
        <p:txBody>
          <a:bodyPr wrap="square" rtlCol="0">
            <a:spAutoFit/>
          </a:bodyPr>
          <a:lstStyle/>
          <a:p>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Question: What are the four main strategies of data analysis and briefly explain each?</a:t>
            </a:r>
          </a:p>
          <a:p>
            <a:r>
              <a:rPr lang="en-US" sz="2000" dirty="0">
                <a:latin typeface="Times New Roman" panose="02020603050405020304" pitchFamily="18" charset="0"/>
                <a:cs typeface="Times New Roman" panose="02020603050405020304" pitchFamily="18" charset="0"/>
              </a:rPr>
              <a:t>Answer:</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Descriptive Analysis: Summarizes data to show patterns.</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Diagnostic Analysis: Explains why something happened.</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Predictive Analysis: Predicts future trends based on data.</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Prescriptive Analysis: Suggests actions to achieve desired outcomes.</a:t>
            </a:r>
          </a:p>
          <a:p>
            <a:endParaRPr lang="en-US" sz="2000" dirty="0">
              <a:latin typeface="Times New Roman" panose="02020603050405020304" pitchFamily="18" charset="0"/>
              <a:cs typeface="Times New Roman" panose="02020603050405020304" pitchFamily="18" charset="0"/>
            </a:endParaRPr>
          </a:p>
          <a:p>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Question: Outline the steps involved in the data visualization process.</a:t>
            </a:r>
          </a:p>
          <a:p>
            <a:r>
              <a:rPr lang="en-US" sz="2000" dirty="0">
                <a:latin typeface="Times New Roman" panose="02020603050405020304" pitchFamily="18" charset="0"/>
                <a:cs typeface="Times New Roman" panose="02020603050405020304" pitchFamily="18" charset="0"/>
              </a:rPr>
              <a:t>Answer:</a:t>
            </a:r>
            <a:endParaRPr lang="en-US"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Collection: Gather relevant data from various sources.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Preparation: Clean and preprocess the data to ensure accuracy and consistency.</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Analysis: Explore the dataset to identify patterns, trends, and relationships using statistical methods and visualization techniques.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Visualization Design: Select appropriate visualization types based on the data characteristics and analysis goals.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Visualization Creation: Create visualizations using data visualization tools or programming languages.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Interpretation: Interpret the visualizations to extract meaningful insights and actionable recommendations.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Communication: Present the visualizations and findings to stakeholders through reports, dashboards, presentations, or interactive tools, ensuring clear and effective communication of insights.</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23589987"/>
      </p:ext>
    </p:extLst>
  </p:cSld>
  <p:clrMapOvr>
    <a:masterClrMapping/>
  </p:clrMapOvr>
  <mc:AlternateContent xmlns:mc="http://schemas.openxmlformats.org/markup-compatibility/2006" xmlns:p14="http://schemas.microsoft.com/office/powerpoint/2010/main">
    <mc:Choice Requires="p14">
      <p:transition spd="slow" p14:dur="2000" advTm="179790"/>
    </mc:Choice>
    <mc:Fallback xmlns="">
      <p:transition spd="slow" advTm="1797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295381" y="583447"/>
            <a:ext cx="6186145"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Chapter’s Objectives</a:t>
            </a:r>
          </a:p>
        </p:txBody>
      </p:sp>
      <p:sp>
        <p:nvSpPr>
          <p:cNvPr id="28" name="Rectangle 27"/>
          <p:cNvSpPr/>
          <p:nvPr/>
        </p:nvSpPr>
        <p:spPr>
          <a:xfrm>
            <a:off x="2295382" y="12825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55780" y="2399797"/>
            <a:ext cx="10963924" cy="4053738"/>
          </a:xfrm>
          <a:prstGeom prst="rect">
            <a:avLst/>
          </a:prstGeom>
          <a:noFill/>
        </p:spPr>
        <p:txBody>
          <a:bodyPr wrap="square" rtlCol="0">
            <a:spAutoFit/>
          </a:bodyPr>
          <a:lstStyle/>
          <a:p>
            <a:pPr marL="457200" marR="0" lvl="0" indent="-457200">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Understand the concept and importance of descriptive statistics in data analysis.</a:t>
            </a:r>
          </a:p>
          <a:p>
            <a:pPr marL="457200" marR="0" lvl="0" indent="-457200">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Identify key descriptive statistical measures and their role in summarizing datasets.</a:t>
            </a:r>
          </a:p>
          <a:p>
            <a:pPr marL="457200" marR="0" lvl="0" indent="-457200">
              <a:lnSpc>
                <a:spcPct val="107000"/>
              </a:lnSpc>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Explore real-life applications of descriptive statistics in business, healthcare, and education.</a:t>
            </a:r>
          </a:p>
          <a:p>
            <a:pPr marL="457200" marR="0" lvl="0" indent="-457200">
              <a:lnSpc>
                <a:spcPct val="107000"/>
              </a:lnSpc>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Integrate descriptive statistics into the broader data analysis process to make informed decisions.</a:t>
            </a:r>
            <a:endParaRPr lang="en-US" sz="2400" kern="100" dirty="0">
              <a:solidFill>
                <a:srgbClr val="0D0D0D"/>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755780" y="933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806676" y="92813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967493" y="119846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95072664"/>
      </p:ext>
    </p:extLst>
  </p:cSld>
  <p:clrMapOvr>
    <a:masterClrMapping/>
  </p:clrMapOvr>
  <mc:AlternateContent xmlns:mc="http://schemas.openxmlformats.org/markup-compatibility/2006" xmlns:p14="http://schemas.microsoft.com/office/powerpoint/2010/main">
    <mc:Choice Requires="p14">
      <p:transition spd="slow" p14:dur="2000" advTm="132853"/>
    </mc:Choice>
    <mc:Fallback xmlns="">
      <p:transition spd="slow" advTm="1328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3823" y="1858"/>
            <a:ext cx="6268205" cy="1200329"/>
          </a:xfrm>
          <a:prstGeom prst="rect">
            <a:avLst/>
          </a:prstGeom>
          <a:no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Descriptive Statistics and Data Analysis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685495"/>
            <a:ext cx="10215821" cy="3970318"/>
          </a:xfrm>
          <a:prstGeom prst="rect">
            <a:avLst/>
          </a:prstGeom>
          <a:noFill/>
        </p:spPr>
        <p:txBody>
          <a:bodyPr wrap="square" rtlCol="0">
            <a:spAutoFit/>
          </a:bodyPr>
          <a:lstStyle/>
          <a:p>
            <a:endParaRPr lang="en-US" sz="2800" dirty="0">
              <a:latin typeface="Times New Roman" panose="02020603050405020304" pitchFamily="18" charset="0"/>
              <a:cs typeface="Times New Roman" panose="02020603050405020304" pitchFamily="18" charset="0"/>
            </a:endParaRPr>
          </a:p>
          <a:p>
            <a:pPr marL="514350" indent="-514350">
              <a:buAutoNum type="arabicPeriod"/>
            </a:pPr>
            <a:r>
              <a:rPr lang="en-US" sz="2800" dirty="0">
                <a:latin typeface="Times New Roman" panose="02020603050405020304" pitchFamily="18" charset="0"/>
                <a:cs typeface="Times New Roman" panose="02020603050405020304" pitchFamily="18" charset="0"/>
              </a:rPr>
              <a:t>Descriptive statistics serve as fundamental tools in analyzing and interpreting data.</a:t>
            </a:r>
          </a:p>
          <a:p>
            <a:pPr marL="514350" indent="-514350">
              <a:buAutoNum type="arabicPeriod"/>
            </a:pP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2. They play a crucial role in various fields, including business, healthcare, and social sciences.</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3. Descriptive statistics help in summarizing and presenting data in a meaningful way.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382953" y="1202979"/>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Tm="169951"/>
    </mc:Choice>
    <mc:Fallback xmlns="">
      <p:transition advTm="169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159" y="1864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4449" y="954790"/>
            <a:ext cx="913639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Descriptive Statistics and Data Analysis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03634"/>
            <a:ext cx="10215821" cy="3539430"/>
          </a:xfrm>
          <a:prstGeom prst="rect">
            <a:avLst/>
          </a:prstGeom>
          <a:noFill/>
        </p:spPr>
        <p:txBody>
          <a:bodyPr wrap="square" rtlCol="0">
            <a:spAutoFit/>
          </a:bodyPr>
          <a:lstStyle/>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4. Understanding descriptive statistics is essential for making informed decisions based on data.</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5. This presentation will explore the significance of descriptive statistics and their relationship with data analysis across different sectors.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3552319"/>
      </p:ext>
    </p:extLst>
  </p:cSld>
  <p:clrMapOvr>
    <a:masterClrMapping/>
  </p:clrMapOvr>
  <mc:AlternateContent xmlns:mc="http://schemas.openxmlformats.org/markup-compatibility/2006" xmlns:p14="http://schemas.microsoft.com/office/powerpoint/2010/main">
    <mc:Choice Requires="p14">
      <p:transition p14:dur="10" advTm="120559"/>
    </mc:Choice>
    <mc:Fallback xmlns="">
      <p:transition advTm="12055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sp>
        <p:nvSpPr>
          <p:cNvPr id="48" name="TextBox 47"/>
          <p:cNvSpPr txBox="1"/>
          <p:nvPr/>
        </p:nvSpPr>
        <p:spPr>
          <a:xfrm>
            <a:off x="762000" y="2141974"/>
            <a:ext cx="10215821" cy="3108543"/>
          </a:xfrm>
          <a:prstGeom prst="rect">
            <a:avLst/>
          </a:prstGeom>
          <a:noFill/>
        </p:spPr>
        <p:txBody>
          <a:bodyPr wrap="square" rtlCol="0">
            <a:spAutoFit/>
          </a:bodyPr>
          <a:lstStyle/>
          <a:p>
            <a:pPr algn="l">
              <a:buFont typeface="Arial" panose="020B0604020202020204" pitchFamily="34" charset="0"/>
              <a:buChar char="•"/>
            </a:pPr>
            <a:r>
              <a:rPr lang="en-US" sz="2800" b="1" i="0" dirty="0">
                <a:solidFill>
                  <a:srgbClr val="0D0D0D"/>
                </a:solidFill>
                <a:effectLst/>
                <a:highlight>
                  <a:srgbClr val="FFFFFF"/>
                </a:highlight>
                <a:latin typeface="ui-sans-serif"/>
              </a:rPr>
              <a:t>Definition:</a:t>
            </a:r>
            <a:r>
              <a:rPr lang="en-US" sz="2800" b="0" i="0" dirty="0">
                <a:solidFill>
                  <a:srgbClr val="0D0D0D"/>
                </a:solidFill>
                <a:effectLst/>
                <a:highlight>
                  <a:srgbClr val="FFFFFF"/>
                </a:highlight>
                <a:latin typeface="ui-sans-serif"/>
              </a:rPr>
              <a:t> Descriptive statistics are numerical and graphical techniques used to summarize and describe the main features of a dataset.</a:t>
            </a:r>
          </a:p>
          <a:p>
            <a:pPr algn="l">
              <a:buFont typeface="Arial" panose="020B0604020202020204" pitchFamily="34" charset="0"/>
              <a:buChar char="•"/>
            </a:pPr>
            <a:endParaRPr lang="en-US" sz="2800" dirty="0">
              <a:solidFill>
                <a:srgbClr val="0D0D0D"/>
              </a:solidFill>
              <a:highlight>
                <a:srgbClr val="FFFFFF"/>
              </a:highlight>
              <a:latin typeface="ui-sans-serif"/>
            </a:endParaRPr>
          </a:p>
          <a:p>
            <a:pPr algn="l">
              <a:buFont typeface="Arial" panose="020B0604020202020204" pitchFamily="34" charset="0"/>
              <a:buChar char="•"/>
            </a:pPr>
            <a:endParaRPr lang="en-US" sz="28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800" b="0" i="0" dirty="0">
                <a:solidFill>
                  <a:srgbClr val="0D0D0D"/>
                </a:solidFill>
                <a:effectLst/>
                <a:highlight>
                  <a:srgbClr val="FFFFFF"/>
                </a:highlight>
                <a:latin typeface="ui-sans-serif"/>
              </a:rPr>
              <a:t>Descriptive statistics provide concise summaries about the characteristics of data samples.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513918"/>
      </p:ext>
    </p:extLst>
  </p:cSld>
  <p:clrMapOvr>
    <a:masterClrMapping/>
  </p:clrMapOvr>
  <mc:AlternateContent xmlns:mc="http://schemas.openxmlformats.org/markup-compatibility/2006" xmlns:p14="http://schemas.microsoft.com/office/powerpoint/2010/main">
    <mc:Choice Requires="p14">
      <p:transition p14:dur="10" advTm="150466"/>
    </mc:Choice>
    <mc:Fallback xmlns="">
      <p:transition advTm="150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sp>
        <p:nvSpPr>
          <p:cNvPr id="48" name="TextBox 47"/>
          <p:cNvSpPr txBox="1"/>
          <p:nvPr/>
        </p:nvSpPr>
        <p:spPr>
          <a:xfrm>
            <a:off x="689640" y="2077289"/>
            <a:ext cx="10668000" cy="4401205"/>
          </a:xfrm>
          <a:prstGeom prst="rect">
            <a:avLst/>
          </a:prstGeom>
          <a:noFill/>
        </p:spPr>
        <p:txBody>
          <a:bodyPr wrap="square" rtlCol="0">
            <a:spAutoFit/>
          </a:bodyPr>
          <a:lstStyle/>
          <a:p>
            <a:pPr algn="l"/>
            <a:r>
              <a:rPr lang="en-US" sz="2800" b="1" i="0" dirty="0">
                <a:solidFill>
                  <a:srgbClr val="0D0D0D"/>
                </a:solidFill>
                <a:effectLst/>
                <a:highlight>
                  <a:srgbClr val="FFFFFF"/>
                </a:highlight>
                <a:latin typeface="ui-sans-serif"/>
              </a:rPr>
              <a:t>Examples:</a:t>
            </a:r>
            <a:endParaRPr lang="en-US" sz="28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Mean:</a:t>
            </a:r>
            <a:r>
              <a:rPr lang="en-US" sz="2800" b="0" i="0" dirty="0">
                <a:solidFill>
                  <a:srgbClr val="0D0D0D"/>
                </a:solidFill>
                <a:effectLst/>
                <a:highlight>
                  <a:srgbClr val="FFFFFF"/>
                </a:highlight>
                <a:latin typeface="ui-sans-serif"/>
              </a:rPr>
              <a:t> The average value of a dataset.</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Median:</a:t>
            </a:r>
            <a:r>
              <a:rPr lang="en-US" sz="2800" b="0" i="0" dirty="0">
                <a:solidFill>
                  <a:srgbClr val="0D0D0D"/>
                </a:solidFill>
                <a:effectLst/>
                <a:highlight>
                  <a:srgbClr val="FFFFFF"/>
                </a:highlight>
                <a:latin typeface="ui-sans-serif"/>
              </a:rPr>
              <a:t> The middle value of a dataset when arranged in ascending order.</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Mode:</a:t>
            </a:r>
            <a:r>
              <a:rPr lang="en-US" sz="2800" b="0" i="0" dirty="0">
                <a:solidFill>
                  <a:srgbClr val="0D0D0D"/>
                </a:solidFill>
                <a:effectLst/>
                <a:highlight>
                  <a:srgbClr val="FFFFFF"/>
                </a:highlight>
                <a:latin typeface="ui-sans-serif"/>
              </a:rPr>
              <a:t> The value that appears most frequently in a dataset.</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Standard Deviation:</a:t>
            </a:r>
            <a:r>
              <a:rPr lang="en-US" sz="2800" b="0" i="0" dirty="0">
                <a:solidFill>
                  <a:srgbClr val="0D0D0D"/>
                </a:solidFill>
                <a:effectLst/>
                <a:highlight>
                  <a:srgbClr val="FFFFFF"/>
                </a:highlight>
                <a:latin typeface="ui-sans-serif"/>
              </a:rPr>
              <a:t> A measure of the dispersion or spread of data around the mean.</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Range:</a:t>
            </a:r>
            <a:r>
              <a:rPr lang="en-US" sz="2800" b="0" i="0" dirty="0">
                <a:solidFill>
                  <a:srgbClr val="0D0D0D"/>
                </a:solidFill>
                <a:effectLst/>
                <a:highlight>
                  <a:srgbClr val="FFFFFF"/>
                </a:highlight>
                <a:latin typeface="ui-sans-serif"/>
              </a:rPr>
              <a:t> The difference between the maximum and minimum values in a dataset.</a:t>
            </a:r>
          </a:p>
          <a:p>
            <a:pPr marL="742950" lvl="1" indent="-285750" algn="l">
              <a:buFont typeface="Arial" panose="020B0604020202020204" pitchFamily="34" charset="0"/>
              <a:buChar char="•"/>
            </a:pPr>
            <a:endParaRPr lang="en-US" sz="2800" b="0" i="0" dirty="0">
              <a:solidFill>
                <a:srgbClr val="0D0D0D"/>
              </a:solidFill>
              <a:effectLst/>
              <a:highlight>
                <a:srgbClr val="FFFFFF"/>
              </a:highlight>
              <a:latin typeface="ui-sans-serif"/>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0602009"/>
      </p:ext>
    </p:extLst>
  </p:cSld>
  <p:clrMapOvr>
    <a:masterClrMapping/>
  </p:clrMapOvr>
  <mc:AlternateContent xmlns:mc="http://schemas.openxmlformats.org/markup-compatibility/2006" xmlns:p14="http://schemas.microsoft.com/office/powerpoint/2010/main">
    <mc:Choice Requires="p14">
      <p:transition p14:dur="10" advTm="263607"/>
    </mc:Choice>
    <mc:Fallback xmlns="">
      <p:transition advTm="2636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1687880" y="1795426"/>
            <a:ext cx="9717406" cy="4412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AEBC638-538F-1F35-E759-553524A82DD1}"/>
              </a:ext>
            </a:extLst>
          </p:cNvPr>
          <p:cNvSpPr txBox="1"/>
          <p:nvPr/>
        </p:nvSpPr>
        <p:spPr>
          <a:xfrm>
            <a:off x="786715" y="905726"/>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pic>
        <p:nvPicPr>
          <p:cNvPr id="1028" name="Picture 4" descr="Inferential Statistics: Sampling Methods – Statistics Through an Equity Lens">
            <a:extLst>
              <a:ext uri="{FF2B5EF4-FFF2-40B4-BE49-F238E27FC236}">
                <a16:creationId xmlns:a16="http://schemas.microsoft.com/office/drawing/2014/main" id="{30A6B3FD-025E-8BFA-EBE3-D7AC53E48F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7880" y="1681164"/>
            <a:ext cx="9717406" cy="4636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805282"/>
      </p:ext>
    </p:extLst>
  </p:cSld>
  <p:clrMapOvr>
    <a:masterClrMapping/>
  </p:clrMapOvr>
  <mc:AlternateContent xmlns:mc="http://schemas.openxmlformats.org/markup-compatibility/2006" xmlns:p14="http://schemas.microsoft.com/office/powerpoint/2010/main">
    <mc:Choice Requires="p14">
      <p:transition spd="slow" p14:dur="2000" advTm="169741"/>
    </mc:Choice>
    <mc:Fallback xmlns="">
      <p:transition spd="slow" advTm="169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165122"/>
            <a:ext cx="11237484" cy="526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9658625-1FC2-C459-9A4A-433A3BA55797}"/>
              </a:ext>
            </a:extLst>
          </p:cNvPr>
          <p:cNvSpPr txBox="1"/>
          <p:nvPr/>
        </p:nvSpPr>
        <p:spPr>
          <a:xfrm>
            <a:off x="740526" y="1288158"/>
            <a:ext cx="10969902" cy="5016758"/>
          </a:xfrm>
          <a:prstGeom prst="rect">
            <a:avLst/>
          </a:prstGeom>
          <a:noFill/>
        </p:spPr>
        <p:txBody>
          <a:bodyPr wrap="square">
            <a:spAutoFit/>
          </a:bodyPr>
          <a:lstStyle/>
          <a:p>
            <a:pPr algn="l"/>
            <a:r>
              <a:rPr lang="en-US" sz="3200" b="1" i="0" dirty="0">
                <a:solidFill>
                  <a:srgbClr val="0D0D0D"/>
                </a:solidFill>
                <a:effectLst/>
                <a:latin typeface="ui-sans-serif"/>
              </a:rPr>
              <a:t>Visual Tools: Descriptive</a:t>
            </a:r>
            <a:r>
              <a:rPr lang="en-US" sz="3200" b="0" i="0" dirty="0">
                <a:solidFill>
                  <a:srgbClr val="0D0D0D"/>
                </a:solidFill>
                <a:effectLst/>
                <a:latin typeface="ui-sans-serif"/>
              </a:rPr>
              <a:t> statistics are often represented visually through graphs, charts, and tables.</a:t>
            </a:r>
          </a:p>
          <a:p>
            <a:pPr algn="l"/>
            <a:endParaRPr lang="en-US" sz="3200" b="0" i="0" dirty="0">
              <a:solidFill>
                <a:srgbClr val="0D0D0D"/>
              </a:solidFill>
              <a:effectLst/>
              <a:latin typeface="ui-sans-serif"/>
            </a:endParaRPr>
          </a:p>
          <a:p>
            <a:pPr lvl="1" algn="l"/>
            <a:r>
              <a:rPr lang="en-US" sz="3200" b="1" i="0" dirty="0">
                <a:solidFill>
                  <a:srgbClr val="0D0D0D"/>
                </a:solidFill>
                <a:effectLst/>
                <a:latin typeface="ui-sans-serif"/>
              </a:rPr>
              <a:t>Graphs:</a:t>
            </a:r>
            <a:r>
              <a:rPr lang="en-US" sz="3200" b="0" i="0" dirty="0">
                <a:solidFill>
                  <a:srgbClr val="0D0D0D"/>
                </a:solidFill>
                <a:effectLst/>
                <a:latin typeface="ui-sans-serif"/>
              </a:rPr>
              <a:t> Histograms, bar charts, pie charts, box plots, and scatter plots are commonly used to visually represent descriptive statistics.</a:t>
            </a:r>
          </a:p>
          <a:p>
            <a:pPr lvl="1" algn="l"/>
            <a:endParaRPr lang="en-US" sz="3200" b="0" i="0" dirty="0">
              <a:solidFill>
                <a:srgbClr val="0D0D0D"/>
              </a:solidFill>
              <a:effectLst/>
              <a:latin typeface="ui-sans-serif"/>
            </a:endParaRPr>
          </a:p>
          <a:p>
            <a:pPr lvl="1" algn="l"/>
            <a:r>
              <a:rPr lang="en-US" sz="3200" b="1" i="0" dirty="0">
                <a:solidFill>
                  <a:srgbClr val="0D0D0D"/>
                </a:solidFill>
                <a:effectLst/>
                <a:latin typeface="ui-sans-serif"/>
              </a:rPr>
              <a:t>Charts and Tables:</a:t>
            </a:r>
            <a:r>
              <a:rPr lang="en-US" sz="3200" b="0" i="0" dirty="0">
                <a:solidFill>
                  <a:srgbClr val="0D0D0D"/>
                </a:solidFill>
                <a:effectLst/>
                <a:latin typeface="ui-sans-serif"/>
              </a:rPr>
              <a:t> Tables can provide a detailed breakdown of descriptive statistics, while charts offer visual representations for easier interpretation.</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08F28BB-1A44-323B-643C-7AB55C17F213}"/>
              </a:ext>
            </a:extLst>
          </p:cNvPr>
          <p:cNvSpPr txBox="1"/>
          <p:nvPr/>
        </p:nvSpPr>
        <p:spPr>
          <a:xfrm>
            <a:off x="592566" y="3035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spTree>
    <p:extLst>
      <p:ext uri="{BB962C8B-B14F-4D97-AF65-F5344CB8AC3E}">
        <p14:creationId xmlns:p14="http://schemas.microsoft.com/office/powerpoint/2010/main" val="3729963728"/>
      </p:ext>
    </p:extLst>
  </p:cSld>
  <p:clrMapOvr>
    <a:masterClrMapping/>
  </p:clrMapOvr>
  <mc:AlternateContent xmlns:mc="http://schemas.openxmlformats.org/markup-compatibility/2006" xmlns:p14="http://schemas.microsoft.com/office/powerpoint/2010/main">
    <mc:Choice Requires="p14">
      <p:transition spd="slow" p14:dur="2000" advTm="132240"/>
    </mc:Choice>
    <mc:Fallback xmlns="">
      <p:transition spd="slow" advTm="1322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9658625-1FC2-C459-9A4A-433A3BA55797}"/>
              </a:ext>
            </a:extLst>
          </p:cNvPr>
          <p:cNvSpPr txBox="1"/>
          <p:nvPr/>
        </p:nvSpPr>
        <p:spPr>
          <a:xfrm>
            <a:off x="707979" y="932840"/>
            <a:ext cx="10971831" cy="5632311"/>
          </a:xfrm>
          <a:prstGeom prst="rect">
            <a:avLst/>
          </a:prstGeom>
          <a:noFill/>
        </p:spPr>
        <p:txBody>
          <a:bodyPr wrap="square">
            <a:spAutoFit/>
          </a:bodyPr>
          <a:lstStyle/>
          <a:p>
            <a:pPr>
              <a:buFont typeface="+mj-lt"/>
              <a:buAutoNum type="arabicPeriod"/>
            </a:pPr>
            <a:r>
              <a:rPr lang="en-US" sz="2400" b="1" dirty="0"/>
              <a:t>Trend Identification</a:t>
            </a:r>
            <a:r>
              <a:rPr lang="en-US" sz="2400" dirty="0"/>
              <a:t>:</a:t>
            </a:r>
          </a:p>
          <a:p>
            <a:pPr lvl="1"/>
            <a:r>
              <a:rPr lang="en-US" sz="2400" b="1" dirty="0"/>
              <a:t>Example</a:t>
            </a:r>
            <a:r>
              <a:rPr lang="en-US" sz="2400" dirty="0"/>
              <a:t>: Using moving averages in algorithmic trading to identify long-term market trends and make informed trading decisions.</a:t>
            </a:r>
          </a:p>
          <a:p>
            <a:pPr>
              <a:buFont typeface="+mj-lt"/>
              <a:buAutoNum type="arabicPeriod"/>
            </a:pPr>
            <a:r>
              <a:rPr lang="en-US" sz="2400" b="1" dirty="0"/>
              <a:t>Credit Risk Assessment</a:t>
            </a:r>
            <a:r>
              <a:rPr lang="en-US" sz="2400" dirty="0"/>
              <a:t>:</a:t>
            </a:r>
          </a:p>
          <a:p>
            <a:pPr lvl="1"/>
            <a:r>
              <a:rPr lang="en-US" sz="2400" b="1" dirty="0"/>
              <a:t>Example</a:t>
            </a:r>
            <a:r>
              <a:rPr lang="en-US" sz="2400" dirty="0"/>
              <a:t>: Calculating the average credit score to determine the creditworthiness of borrowers, minimizing the risk of defaults.</a:t>
            </a:r>
          </a:p>
          <a:p>
            <a:pPr>
              <a:buFont typeface="+mj-lt"/>
              <a:buAutoNum type="arabicPeriod"/>
            </a:pPr>
            <a:r>
              <a:rPr lang="en-US" sz="2400" b="1" dirty="0"/>
              <a:t>Performance Benchmarking</a:t>
            </a:r>
            <a:r>
              <a:rPr lang="en-US" sz="2400" dirty="0"/>
              <a:t>:</a:t>
            </a:r>
          </a:p>
          <a:p>
            <a:pPr lvl="1"/>
            <a:r>
              <a:rPr lang="en-US" sz="2400" b="1" dirty="0"/>
              <a:t>Example</a:t>
            </a:r>
            <a:r>
              <a:rPr lang="en-US" sz="2400" dirty="0"/>
              <a:t>: Comparing the average return of a fintech product to market indices like the S&amp;P 500 to gauge performance.</a:t>
            </a:r>
          </a:p>
          <a:p>
            <a:pPr>
              <a:buFont typeface="+mj-lt"/>
              <a:buAutoNum type="arabicPeriod"/>
            </a:pPr>
            <a:r>
              <a:rPr lang="en-US" sz="2400" b="1" dirty="0"/>
              <a:t>Portfolio Risk Management</a:t>
            </a:r>
            <a:r>
              <a:rPr lang="en-US" sz="2400" dirty="0"/>
              <a:t>:</a:t>
            </a:r>
          </a:p>
          <a:p>
            <a:pPr lvl="1"/>
            <a:r>
              <a:rPr lang="en-US" sz="2400" b="1" dirty="0"/>
              <a:t>Example</a:t>
            </a:r>
            <a:r>
              <a:rPr lang="en-US" sz="2400" dirty="0"/>
              <a:t>: Analyzing the standard deviation of returns in a portfolio to understand the average risk level and adjust asset allocation accordingly.</a:t>
            </a:r>
          </a:p>
          <a:p>
            <a:pPr>
              <a:buFont typeface="+mj-lt"/>
              <a:buAutoNum type="arabicPeriod"/>
            </a:pPr>
            <a:r>
              <a:rPr lang="en-US" sz="2400" b="1" dirty="0"/>
              <a:t>Customer Segmentation</a:t>
            </a:r>
            <a:r>
              <a:rPr lang="en-US" sz="2400" dirty="0"/>
              <a:t>:</a:t>
            </a:r>
          </a:p>
          <a:p>
            <a:pPr lvl="1"/>
            <a:r>
              <a:rPr lang="en-US" sz="2400" b="1" dirty="0"/>
              <a:t>Example</a:t>
            </a:r>
            <a:r>
              <a:rPr lang="en-US" sz="2400" dirty="0"/>
              <a:t>: Using mean and median income levels to segment customers for targeted financial products and services, improving marketing efficiency.</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C2ED82-805C-C681-513C-63B11D2D24DD}"/>
              </a:ext>
            </a:extLst>
          </p:cNvPr>
          <p:cNvSpPr txBox="1"/>
          <p:nvPr/>
        </p:nvSpPr>
        <p:spPr>
          <a:xfrm>
            <a:off x="592566" y="8582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Descriptive Statistics in FinTech</a:t>
            </a:r>
          </a:p>
        </p:txBody>
      </p:sp>
    </p:spTree>
    <p:extLst>
      <p:ext uri="{BB962C8B-B14F-4D97-AF65-F5344CB8AC3E}">
        <p14:creationId xmlns:p14="http://schemas.microsoft.com/office/powerpoint/2010/main" val="1637093706"/>
      </p:ext>
    </p:extLst>
  </p:cSld>
  <p:clrMapOvr>
    <a:masterClrMapping/>
  </p:clrMapOvr>
  <mc:AlternateContent xmlns:mc="http://schemas.openxmlformats.org/markup-compatibility/2006" xmlns:p14="http://schemas.microsoft.com/office/powerpoint/2010/main">
    <mc:Choice Requires="p14">
      <p:transition spd="slow" p14:dur="2000" advTm="360856"/>
    </mc:Choice>
    <mc:Fallback xmlns="">
      <p:transition spd="slow" advTm="3608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9277" y="1634105"/>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Example in FinTech:</a:t>
            </a:r>
          </a:p>
          <a:p>
            <a:pPr>
              <a:buFont typeface="Arial" panose="020B0604020202020204" pitchFamily="34" charset="0"/>
              <a:buChar char="•"/>
            </a:pPr>
            <a:r>
              <a:rPr lang="en-US" b="1"/>
              <a:t>Algorithmic Trading</a:t>
            </a:r>
            <a:r>
              <a:rPr lang="en-US"/>
              <a:t>:</a:t>
            </a:r>
          </a:p>
          <a:p>
            <a:pPr marL="742950" lvl="1" indent="-285750">
              <a:buFont typeface="Arial" panose="020B0604020202020204" pitchFamily="34" charset="0"/>
              <a:buChar char="•"/>
            </a:pPr>
            <a:r>
              <a:rPr lang="en-US" b="1"/>
              <a:t>Application</a:t>
            </a:r>
            <a:r>
              <a:rPr lang="en-US"/>
              <a:t>: Mean is used to calculate the average price of a stock over a specific period.</a:t>
            </a:r>
          </a:p>
          <a:p>
            <a:pPr marL="742950" lvl="1" indent="-285750">
              <a:buFont typeface="Arial" panose="020B0604020202020204" pitchFamily="34" charset="0"/>
              <a:buChar char="•"/>
            </a:pPr>
            <a:r>
              <a:rPr lang="en-US" b="1"/>
              <a:t>Example</a:t>
            </a:r>
            <a:r>
              <a:rPr lang="en-US"/>
              <a:t>: For stock prices over five days: $100, $105, $102, $108, $110, the mean price is: Mean=100+105+102+108+1105=105\text{Mean} = \frac{100 + 105 + 102 + 108 + 110}{5} = 105Mean=5100+105+102+108+110​=105</a:t>
            </a:r>
          </a:p>
          <a:p>
            <a:pPr marL="742950" lvl="1" indent="-285750">
              <a:buFont typeface="Arial" panose="020B0604020202020204" pitchFamily="34" charset="0"/>
              <a:buChar char="•"/>
            </a:pPr>
            <a:r>
              <a:rPr lang="en-US" b="1"/>
              <a:t>Importance</a:t>
            </a:r>
            <a:r>
              <a:rPr lang="en-US"/>
              <a:t>: This average helps in identifying trends and making buy/sell decisions.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592565" y="1438474"/>
            <a:ext cx="10644185" cy="5262979"/>
          </a:xfrm>
          <a:prstGeom prst="rect">
            <a:avLst/>
          </a:prstGeom>
          <a:noFill/>
        </p:spPr>
        <p:txBody>
          <a:bodyPr wrap="square">
            <a:spAutoFit/>
          </a:bodyPr>
          <a:lstStyle/>
          <a:p>
            <a:pPr algn="l"/>
            <a:endParaRPr lang="en-US" sz="2800" i="0" dirty="0">
              <a:solidFill>
                <a:srgbClr val="0D0D0D"/>
              </a:solidFill>
              <a:effectLst/>
              <a:latin typeface="ui-sans-serif"/>
            </a:endParaRPr>
          </a:p>
          <a:p>
            <a:pPr algn="l"/>
            <a:r>
              <a:rPr lang="en-US" sz="2800" b="1" i="0" dirty="0">
                <a:solidFill>
                  <a:srgbClr val="0D0D0D"/>
                </a:solidFill>
                <a:effectLst/>
                <a:latin typeface="ui-sans-serif"/>
              </a:rPr>
              <a:t>Mean</a:t>
            </a:r>
            <a:r>
              <a:rPr lang="en-US" sz="2800" i="0" dirty="0">
                <a:solidFill>
                  <a:srgbClr val="0D0D0D"/>
                </a:solidFill>
                <a:effectLst/>
                <a:latin typeface="ui-sans-serif"/>
              </a:rPr>
              <a:t> (μ): </a:t>
            </a:r>
            <a:r>
              <a:rPr lang="en-US" sz="2800" dirty="0"/>
              <a:t>The mean, also known as the average, is the sum of all values divided by the number of values.</a:t>
            </a:r>
            <a:endParaRPr lang="en-US" sz="2800" i="0" dirty="0">
              <a:solidFill>
                <a:srgbClr val="0D0D0D"/>
              </a:solidFill>
              <a:effectLst/>
              <a:latin typeface="ui-sans-serif"/>
            </a:endParaRPr>
          </a:p>
          <a:p>
            <a:pPr marL="457200" indent="-457200" algn="l">
              <a:buFontTx/>
              <a:buChar char="-"/>
            </a:pPr>
            <a:endParaRPr lang="en-US" sz="2800" i="0" dirty="0">
              <a:solidFill>
                <a:srgbClr val="0D0D0D"/>
              </a:solidFill>
              <a:effectLst/>
              <a:latin typeface="ui-sans-serif"/>
            </a:endParaRPr>
          </a:p>
          <a:p>
            <a:pPr algn="l"/>
            <a:r>
              <a:rPr lang="en-US" sz="2800" i="0" dirty="0">
                <a:solidFill>
                  <a:srgbClr val="0D0D0D"/>
                </a:solidFill>
                <a:effectLst/>
                <a:latin typeface="ui-sans-serif"/>
              </a:rPr>
              <a:t>Example in FinTech:</a:t>
            </a:r>
          </a:p>
          <a:p>
            <a:pPr algn="l"/>
            <a:r>
              <a:rPr lang="en-US" sz="2400" i="0" dirty="0">
                <a:solidFill>
                  <a:srgbClr val="0D0D0D"/>
                </a:solidFill>
                <a:effectLst/>
                <a:latin typeface="ui-sans-serif"/>
              </a:rPr>
              <a:t>Algorithmic Trading:</a:t>
            </a:r>
          </a:p>
          <a:p>
            <a:pPr algn="l"/>
            <a:r>
              <a:rPr lang="en-US" sz="2400" i="0" dirty="0">
                <a:solidFill>
                  <a:srgbClr val="0D0D0D"/>
                </a:solidFill>
                <a:effectLst/>
                <a:latin typeface="ui-sans-serif"/>
              </a:rPr>
              <a:t>Application: Mean is used to calculate the average price of a stock over a specific period.</a:t>
            </a:r>
          </a:p>
          <a:p>
            <a:pPr algn="l"/>
            <a:r>
              <a:rPr lang="en-US" sz="2400" i="0" dirty="0">
                <a:solidFill>
                  <a:srgbClr val="0D0D0D"/>
                </a:solidFill>
                <a:effectLst/>
                <a:latin typeface="ui-sans-serif"/>
              </a:rPr>
              <a:t>Example: For stock prices over five days: $100, $105, $102, $108, $110, the mean price is: Mean= {100 + 105 + 102 + 108 + 110}/5 = 105Mean=5100+105+102+108+110​=105</a:t>
            </a:r>
          </a:p>
          <a:p>
            <a:pPr algn="l"/>
            <a:r>
              <a:rPr lang="en-US" sz="2400" i="0" dirty="0">
                <a:solidFill>
                  <a:srgbClr val="0D0D0D"/>
                </a:solidFill>
                <a:effectLst/>
                <a:latin typeface="ui-sans-serif"/>
              </a:rPr>
              <a:t>Importance: This average helps in identifying trends and making buy/sell decisions.</a:t>
            </a:r>
          </a:p>
          <a:p>
            <a:pPr algn="l"/>
            <a:endParaRPr lang="en-US" sz="28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6" name="Picture 5">
            <a:extLst>
              <a:ext uri="{FF2B5EF4-FFF2-40B4-BE49-F238E27FC236}">
                <a16:creationId xmlns:a16="http://schemas.microsoft.com/office/drawing/2014/main" id="{92503601-B0AE-B7A6-038F-87C9EDAAFF9E}"/>
              </a:ext>
            </a:extLst>
          </p:cNvPr>
          <p:cNvPicPr>
            <a:picLocks noChangeAspect="1"/>
          </p:cNvPicPr>
          <p:nvPr/>
        </p:nvPicPr>
        <p:blipFill>
          <a:blip r:embed="rId4"/>
          <a:stretch>
            <a:fillRect/>
          </a:stretch>
        </p:blipFill>
        <p:spPr>
          <a:xfrm>
            <a:off x="5281612" y="2780907"/>
            <a:ext cx="2601870" cy="943368"/>
          </a:xfrm>
          <a:prstGeom prst="rect">
            <a:avLst/>
          </a:prstGeom>
        </p:spPr>
      </p:pic>
    </p:spTree>
    <p:extLst>
      <p:ext uri="{BB962C8B-B14F-4D97-AF65-F5344CB8AC3E}">
        <p14:creationId xmlns:p14="http://schemas.microsoft.com/office/powerpoint/2010/main" val="2254046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790492" y="771943"/>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4098" name="Picture 2" descr="How to Find Mean in Excel | 5 Methods to Calculate AVERAGE | eduCBA">
            <a:extLst>
              <a:ext uri="{FF2B5EF4-FFF2-40B4-BE49-F238E27FC236}">
                <a16:creationId xmlns:a16="http://schemas.microsoft.com/office/drawing/2014/main" id="{87CC57BD-A3B9-C06D-F117-B22EB00A02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69665" y="1665041"/>
            <a:ext cx="7858522" cy="4516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630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9276" y="1634105"/>
            <a:ext cx="11326023"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0003" y="1828149"/>
            <a:ext cx="10945272" cy="4647426"/>
          </a:xfrm>
          <a:prstGeom prst="rect">
            <a:avLst/>
          </a:prstGeom>
          <a:noFill/>
        </p:spPr>
        <p:txBody>
          <a:bodyPr wrap="square">
            <a:spAutoFit/>
          </a:bodyPr>
          <a:lstStyle/>
          <a:p>
            <a:pPr algn="l"/>
            <a:r>
              <a:rPr lang="en-US" sz="2800" b="1" i="0" dirty="0">
                <a:solidFill>
                  <a:srgbClr val="0D0D0D"/>
                </a:solidFill>
                <a:effectLst/>
                <a:latin typeface="ui-sans-serif"/>
              </a:rPr>
              <a:t>Median</a:t>
            </a:r>
            <a:r>
              <a:rPr lang="en-US" sz="2800" i="0" dirty="0">
                <a:solidFill>
                  <a:srgbClr val="0D0D0D"/>
                </a:solidFill>
                <a:effectLst/>
                <a:latin typeface="ui-sans-serif"/>
              </a:rPr>
              <a:t>: The middle value of a dataset when arranged in ascending order.</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Less Sensitive to Outliers</a:t>
            </a:r>
            <a:r>
              <a:rPr kumimoji="0" lang="en-US" altLang="en-US" sz="2000" b="0" i="0" u="none" strike="noStrike" cap="none" normalizeH="0" baseline="0" dirty="0">
                <a:ln>
                  <a:noFill/>
                </a:ln>
                <a:solidFill>
                  <a:schemeClr val="tx1"/>
                </a:solidFill>
                <a:effectLst/>
                <a:latin typeface="Arial" panose="020B0604020202020204" pitchFamily="34" charset="0"/>
              </a:rPr>
              <a:t>: Unlike the mean, the median is not affected by extreme values.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Realistic Data Representation</a:t>
            </a:r>
            <a:r>
              <a:rPr kumimoji="0" lang="en-US" altLang="en-US" sz="2000" b="0" i="0" u="none" strike="noStrike" cap="none" normalizeH="0" baseline="0" dirty="0">
                <a:ln>
                  <a:noFill/>
                </a:ln>
                <a:solidFill>
                  <a:schemeClr val="tx1"/>
                </a:solidFill>
                <a:effectLst/>
                <a:latin typeface="Arial" panose="020B0604020202020204" pitchFamily="34" charset="0"/>
              </a:rPr>
              <a:t>: Provides a better central tendency measure for skewed distributions.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Example in Finance:</a:t>
            </a:r>
            <a:endParaRPr kumimoji="0" lang="ar-EG" altLang="en-US" sz="2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Income Analysis</a:t>
            </a:r>
            <a:r>
              <a:rPr kumimoji="0" lang="en-US" altLang="en-US" sz="2400" b="0" i="0" u="none" strike="noStrike" cap="none" normalizeH="0" baseline="0" dirty="0">
                <a:ln>
                  <a:noFill/>
                </a:ln>
                <a:solidFill>
                  <a:schemeClr val="tx1"/>
                </a:solidFill>
                <a:effectLst/>
                <a:latin typeface="Arial" panose="020B0604020202020204" pitchFamily="34"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Scenario</a:t>
            </a:r>
            <a:r>
              <a:rPr kumimoji="0" lang="en-US" altLang="en-US" sz="2000" b="0" i="0" u="none" strike="noStrike" cap="none" normalizeH="0" baseline="0" dirty="0">
                <a:ln>
                  <a:noFill/>
                </a:ln>
                <a:solidFill>
                  <a:schemeClr val="tx1"/>
                </a:solidFill>
                <a:effectLst/>
                <a:latin typeface="Arial" panose="020B0604020202020204" pitchFamily="34" charset="0"/>
              </a:rPr>
              <a:t>: A financial firm analyzes client incomes.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Data</a:t>
            </a:r>
            <a:r>
              <a:rPr kumimoji="0" lang="en-US" altLang="en-US" sz="2000" b="0" i="0" u="none" strike="noStrike" cap="none" normalizeH="0" baseline="0" dirty="0">
                <a:ln>
                  <a:noFill/>
                </a:ln>
                <a:solidFill>
                  <a:schemeClr val="tx1"/>
                </a:solidFill>
                <a:effectLst/>
                <a:latin typeface="Arial" panose="020B0604020202020204" pitchFamily="34" charset="0"/>
              </a:rPr>
              <a:t>: $30,000, $40,000, $50,000, $60,000, $100,000.</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Calculation</a:t>
            </a:r>
            <a:r>
              <a:rPr kumimoji="0" lang="en-US" altLang="en-US" sz="2000" b="0" i="0" u="none" strike="noStrike" cap="none" normalizeH="0" baseline="0" dirty="0">
                <a:ln>
                  <a:noFill/>
                </a:ln>
                <a:solidFill>
                  <a:schemeClr val="tx1"/>
                </a:solidFill>
                <a:effectLst/>
                <a:latin typeface="Arial" panose="020B0604020202020204" pitchFamily="34" charset="0"/>
              </a:rPr>
              <a:t>: Arranged incomes: $30,000, $40,000, $50,000, $60,000, $100,000.</a:t>
            </a: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Median</a:t>
            </a:r>
            <a:r>
              <a:rPr kumimoji="0" lang="en-US" altLang="en-US" sz="2000" b="0" i="0" u="none" strike="noStrike" cap="none" normalizeH="0" baseline="0" dirty="0">
                <a:ln>
                  <a:noFill/>
                </a:ln>
                <a:solidFill>
                  <a:schemeClr val="tx1"/>
                </a:solidFill>
                <a:effectLst/>
                <a:latin typeface="Arial" panose="020B0604020202020204" pitchFamily="34" charset="0"/>
              </a:rPr>
              <a:t>: $50,000.</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Explanation</a:t>
            </a:r>
            <a:r>
              <a:rPr kumimoji="0" lang="en-US" altLang="en-US" sz="2000" b="0" i="0" u="none" strike="noStrike" cap="none" normalizeH="0" baseline="0" dirty="0">
                <a:ln>
                  <a:noFill/>
                </a:ln>
                <a:solidFill>
                  <a:schemeClr val="tx1"/>
                </a:solidFill>
                <a:effectLst/>
                <a:latin typeface="Arial" panose="020B0604020202020204" pitchFamily="34" charset="0"/>
              </a:rPr>
              <a:t>: The median income ($50,000) provides a more accurate picture of a typical client’s income than the mean, which could be skewed by the high $100,000 value.</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
        <p:nvSpPr>
          <p:cNvPr id="10" name="Rectangle 2">
            <a:extLst>
              <a:ext uri="{FF2B5EF4-FFF2-40B4-BE49-F238E27FC236}">
                <a16:creationId xmlns:a16="http://schemas.microsoft.com/office/drawing/2014/main" id="{D9362D5A-A857-4C7D-F56E-DAC8AA6A140E}"/>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7321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972153"/>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972153"/>
            <a:ext cx="9859960" cy="4832092"/>
          </a:xfrm>
          <a:prstGeom prst="rect">
            <a:avLst/>
          </a:prstGeom>
          <a:noFill/>
        </p:spPr>
        <p:txBody>
          <a:bodyPr wrap="square">
            <a:spAutoFit/>
          </a:bodyPr>
          <a:lstStyle/>
          <a:p>
            <a:pPr algn="l"/>
            <a:r>
              <a:rPr lang="en-US" sz="2800" b="1" i="0" dirty="0">
                <a:solidFill>
                  <a:srgbClr val="0D0D0D"/>
                </a:solidFill>
                <a:effectLst/>
                <a:latin typeface="ui-sans-serif"/>
              </a:rPr>
              <a:t>Median</a:t>
            </a:r>
            <a:r>
              <a:rPr lang="en-US" sz="2800" i="0" dirty="0">
                <a:solidFill>
                  <a:srgbClr val="0D0D0D"/>
                </a:solidFill>
                <a:effectLst/>
                <a:latin typeface="ui-sans-serif"/>
              </a:rPr>
              <a:t>:</a:t>
            </a:r>
          </a:p>
          <a:p>
            <a:pPr algn="l"/>
            <a:r>
              <a:rPr lang="en-US" sz="2800" i="0" dirty="0">
                <a:solidFill>
                  <a:srgbClr val="0D0D0D"/>
                </a:solidFill>
                <a:effectLst/>
                <a:latin typeface="ui-sans-serif"/>
              </a:rPr>
              <a:t>Real-Life Application:</a:t>
            </a: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Banking</a:t>
            </a:r>
            <a:r>
              <a:rPr lang="en-US" sz="2800" i="0" dirty="0">
                <a:solidFill>
                  <a:srgbClr val="0D0D0D"/>
                </a:solidFill>
                <a:effectLst/>
                <a:latin typeface="ui-sans-serif"/>
              </a:rPr>
              <a:t>: Identifying the median credit score of loan applicants helps banks understand the creditworthiness profile of their typical client base.</a:t>
            </a: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Banking</a:t>
            </a:r>
            <a:r>
              <a:rPr lang="en-US" sz="2800" i="0" dirty="0">
                <a:solidFill>
                  <a:srgbClr val="0D0D0D"/>
                </a:solidFill>
                <a:effectLst/>
                <a:latin typeface="ui-sans-serif"/>
              </a:rPr>
              <a:t>: Finding the median loan amount requested by customers provides a better representation of the typical loan demand compared to the mean, especially in cases where there are a few extremely large loan requests.</a:t>
            </a:r>
          </a:p>
        </p:txBody>
      </p:sp>
      <p:sp>
        <p:nvSpPr>
          <p:cNvPr id="3" name="TextBox 2">
            <a:extLst>
              <a:ext uri="{FF2B5EF4-FFF2-40B4-BE49-F238E27FC236}">
                <a16:creationId xmlns:a16="http://schemas.microsoft.com/office/drawing/2014/main" id="{AEC050F4-BAA4-2258-283F-D0D925BA3193}"/>
              </a:ext>
            </a:extLst>
          </p:cNvPr>
          <p:cNvSpPr txBox="1"/>
          <p:nvPr/>
        </p:nvSpPr>
        <p:spPr>
          <a:xfrm>
            <a:off x="592566" y="909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3656193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790492" y="4502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5122" name="Picture 2" descr="Median in Excel (Formula, Example) | How To Calculate Median?">
            <a:extLst>
              <a:ext uri="{FF2B5EF4-FFF2-40B4-BE49-F238E27FC236}">
                <a16:creationId xmlns:a16="http://schemas.microsoft.com/office/drawing/2014/main" id="{C66FAC05-EFD7-37FB-5DC6-847D938951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642" y="1167337"/>
            <a:ext cx="11620715" cy="5537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581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176431" y="1579096"/>
            <a:ext cx="11839138" cy="5278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372669" y="1579096"/>
            <a:ext cx="11476824" cy="5061065"/>
          </a:xfrm>
          <a:prstGeom prst="rect">
            <a:avLst/>
          </a:prstGeom>
          <a:noFill/>
        </p:spPr>
        <p:txBody>
          <a:bodyPr wrap="square">
            <a:spAutoFit/>
          </a:bodyPr>
          <a:lstStyle/>
          <a:p>
            <a:pPr algn="l">
              <a:lnSpc>
                <a:spcPct val="110000"/>
              </a:lnSpc>
              <a:spcBef>
                <a:spcPts val="600"/>
              </a:spcBef>
            </a:pPr>
            <a:r>
              <a:rPr lang="en-US" sz="3200" b="1" i="0" dirty="0">
                <a:solidFill>
                  <a:schemeClr val="accent1"/>
                </a:solidFill>
                <a:effectLst/>
                <a:latin typeface="ui-sans-serif"/>
              </a:rPr>
              <a:t>Mode</a:t>
            </a:r>
            <a:r>
              <a:rPr lang="en-US" sz="2400" i="0" dirty="0">
                <a:solidFill>
                  <a:srgbClr val="0D0D0D"/>
                </a:solidFill>
                <a:effectLst/>
                <a:latin typeface="ui-sans-serif"/>
              </a:rPr>
              <a:t>: The value that appears most frequently in a dataset.</a:t>
            </a:r>
          </a:p>
          <a:p>
            <a:pPr marL="457200" indent="-457200" algn="l">
              <a:lnSpc>
                <a:spcPct val="110000"/>
              </a:lnSpc>
              <a:spcBef>
                <a:spcPts val="600"/>
              </a:spcBef>
              <a:buFont typeface="Arial" panose="020B0604020202020204" pitchFamily="34" charset="0"/>
              <a:buChar char="•"/>
            </a:pPr>
            <a:r>
              <a:rPr lang="en-US" sz="2400" i="0" dirty="0">
                <a:solidFill>
                  <a:srgbClr val="0D0D0D"/>
                </a:solidFill>
                <a:effectLst/>
                <a:latin typeface="ui-sans-serif"/>
              </a:rPr>
              <a:t>Identifies Common Data Points: Highlights the most frequent occurrences in the dataset.</a:t>
            </a:r>
          </a:p>
          <a:p>
            <a:pPr marL="457200" indent="-457200" algn="l">
              <a:lnSpc>
                <a:spcPct val="110000"/>
              </a:lnSpc>
              <a:spcBef>
                <a:spcPts val="600"/>
              </a:spcBef>
              <a:buFont typeface="Arial" panose="020B0604020202020204" pitchFamily="34" charset="0"/>
              <a:buChar char="•"/>
            </a:pPr>
            <a:r>
              <a:rPr lang="en-US" sz="2400" i="0" dirty="0">
                <a:solidFill>
                  <a:srgbClr val="0D0D0D"/>
                </a:solidFill>
                <a:effectLst/>
                <a:latin typeface="ui-sans-serif"/>
              </a:rPr>
              <a:t>Useful for Categorical Data: Especially valuable for identifying the most common category.</a:t>
            </a:r>
          </a:p>
          <a:p>
            <a:pPr algn="l">
              <a:lnSpc>
                <a:spcPct val="110000"/>
              </a:lnSpc>
              <a:spcBef>
                <a:spcPts val="600"/>
              </a:spcBef>
            </a:pPr>
            <a:r>
              <a:rPr lang="en-US" sz="2400" i="0" dirty="0">
                <a:solidFill>
                  <a:schemeClr val="accent1"/>
                </a:solidFill>
                <a:effectLst>
                  <a:outerShdw blurRad="38100" dist="38100" dir="2700000" algn="tl">
                    <a:srgbClr val="000000">
                      <a:alpha val="43137"/>
                    </a:srgbClr>
                  </a:outerShdw>
                </a:effectLst>
                <a:latin typeface="ui-sans-serif"/>
              </a:rPr>
              <a:t>Example in Finance: </a:t>
            </a:r>
          </a:p>
          <a:p>
            <a:pPr algn="l">
              <a:lnSpc>
                <a:spcPct val="110000"/>
              </a:lnSpc>
              <a:spcBef>
                <a:spcPts val="600"/>
              </a:spcBef>
            </a:pPr>
            <a:r>
              <a:rPr lang="en-US" sz="2400" i="0" dirty="0">
                <a:solidFill>
                  <a:srgbClr val="0D0D0D"/>
                </a:solidFill>
                <a:effectLst/>
                <a:latin typeface="ui-sans-serif"/>
              </a:rPr>
              <a:t>Customer Transaction Analysis:</a:t>
            </a:r>
          </a:p>
          <a:p>
            <a:pPr algn="l">
              <a:lnSpc>
                <a:spcPct val="110000"/>
              </a:lnSpc>
              <a:spcBef>
                <a:spcPts val="600"/>
              </a:spcBef>
            </a:pPr>
            <a:r>
              <a:rPr lang="en-US" sz="2400" i="0" dirty="0">
                <a:solidFill>
                  <a:srgbClr val="0D0D0D"/>
                </a:solidFill>
                <a:effectLst/>
                <a:latin typeface="ui-sans-serif"/>
              </a:rPr>
              <a:t>Scenario: A fintech company analyzes transaction types. Data: "Deposit", "Withdrawal", "Deposit", "Transfer", "Deposit". Calculation: The most frequent transaction type is "Deposit". Explanation: Knowing that "Deposit" is the mode helps the company focus on enhancing deposit-related services and promotions.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276521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859960" cy="3970318"/>
          </a:xfrm>
          <a:prstGeom prst="rect">
            <a:avLst/>
          </a:prstGeom>
          <a:noFill/>
        </p:spPr>
        <p:txBody>
          <a:bodyPr wrap="square">
            <a:spAutoFit/>
          </a:bodyPr>
          <a:lstStyle/>
          <a:p>
            <a:pPr algn="l"/>
            <a:r>
              <a:rPr lang="en-US" sz="2800" b="1" i="0" dirty="0">
                <a:solidFill>
                  <a:srgbClr val="0D0D0D"/>
                </a:solidFill>
                <a:effectLst/>
                <a:latin typeface="ui-sans-serif"/>
              </a:rPr>
              <a:t>Mode</a:t>
            </a:r>
            <a:r>
              <a:rPr lang="en-US" sz="2800" i="0" dirty="0">
                <a:solidFill>
                  <a:srgbClr val="0D0D0D"/>
                </a:solidFill>
                <a:effectLst/>
                <a:latin typeface="ui-sans-serif"/>
              </a:rPr>
              <a:t>:</a:t>
            </a:r>
          </a:p>
          <a:p>
            <a:pPr marL="457200" indent="-457200" algn="l">
              <a:buFontTx/>
              <a:buChar char="-"/>
            </a:pPr>
            <a:r>
              <a:rPr lang="en-US" sz="2800" i="0" dirty="0">
                <a:solidFill>
                  <a:srgbClr val="0D0D0D"/>
                </a:solidFill>
                <a:effectLst/>
                <a:latin typeface="ui-sans-serif"/>
              </a:rPr>
              <a:t>Real-Life Application:</a:t>
            </a:r>
          </a:p>
          <a:p>
            <a:pPr marL="457200" indent="-457200" algn="l">
              <a:buFontTx/>
              <a:buChar char="-"/>
            </a:pPr>
            <a:endParaRPr lang="en-US" sz="2800" i="0" dirty="0">
              <a:solidFill>
                <a:srgbClr val="0D0D0D"/>
              </a:solidFill>
              <a:effectLst/>
              <a:latin typeface="ui-sans-serif"/>
            </a:endParaRPr>
          </a:p>
          <a:p>
            <a:pPr algn="l"/>
            <a:r>
              <a:rPr lang="en-US" sz="2800" i="0" dirty="0">
                <a:solidFill>
                  <a:srgbClr val="0D0D0D"/>
                </a:solidFill>
                <a:effectLst/>
                <a:latin typeface="ui-sans-serif"/>
              </a:rPr>
              <a:t>  - In </a:t>
            </a:r>
            <a:r>
              <a:rPr lang="en-US" sz="2800" b="1" i="0" dirty="0">
                <a:solidFill>
                  <a:srgbClr val="0D0D0D"/>
                </a:solidFill>
                <a:effectLst/>
                <a:latin typeface="ui-sans-serif"/>
              </a:rPr>
              <a:t>Marketing</a:t>
            </a:r>
            <a:r>
              <a:rPr lang="en-US" sz="2800" i="0" dirty="0">
                <a:solidFill>
                  <a:srgbClr val="0D0D0D"/>
                </a:solidFill>
                <a:effectLst/>
                <a:latin typeface="ui-sans-serif"/>
              </a:rPr>
              <a:t>: Identifying the most frequently purchased product in a store helps retailers understand consumer preferences and optimize inventory management.</a:t>
            </a:r>
          </a:p>
          <a:p>
            <a:pPr algn="l"/>
            <a:r>
              <a:rPr lang="en-US" sz="2800" i="0" dirty="0">
                <a:solidFill>
                  <a:srgbClr val="0D0D0D"/>
                </a:solidFill>
                <a:effectLst/>
                <a:latin typeface="ui-sans-serif"/>
              </a:rPr>
              <a:t>  - In </a:t>
            </a:r>
            <a:r>
              <a:rPr lang="en-US" sz="2800" b="1" i="0" dirty="0">
                <a:solidFill>
                  <a:srgbClr val="0D0D0D"/>
                </a:solidFill>
                <a:effectLst/>
                <a:latin typeface="ui-sans-serif"/>
              </a:rPr>
              <a:t>Transportation</a:t>
            </a:r>
            <a:r>
              <a:rPr lang="en-US" sz="2800" i="0" dirty="0">
                <a:solidFill>
                  <a:srgbClr val="0D0D0D"/>
                </a:solidFill>
                <a:effectLst/>
                <a:latin typeface="ui-sans-serif"/>
              </a:rPr>
              <a:t>: Determining the most common mode of transportation used by commuters in a city aids urban planners in improving transportation infrastructure.</a:t>
            </a:r>
          </a:p>
        </p:txBody>
      </p:sp>
      <p:sp>
        <p:nvSpPr>
          <p:cNvPr id="3" name="TextBox 2">
            <a:extLst>
              <a:ext uri="{FF2B5EF4-FFF2-40B4-BE49-F238E27FC236}">
                <a16:creationId xmlns:a16="http://schemas.microsoft.com/office/drawing/2014/main" id="{BD990922-A295-FC64-BA86-FB444A049FE8}"/>
              </a:ext>
            </a:extLst>
          </p:cNvPr>
          <p:cNvSpPr txBox="1"/>
          <p:nvPr/>
        </p:nvSpPr>
        <p:spPr>
          <a:xfrm>
            <a:off x="525160" y="9162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2615520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25160" y="3035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6146" name="Picture 2" descr="MODE in Excel (Formula, Example) | How to Use MODE Function?">
            <a:extLst>
              <a:ext uri="{FF2B5EF4-FFF2-40B4-BE49-F238E27FC236}">
                <a16:creationId xmlns:a16="http://schemas.microsoft.com/office/drawing/2014/main" id="{7BC59159-904C-D05F-4144-AF21343086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714" y="1571050"/>
            <a:ext cx="10393904" cy="4703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927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3074" name="Picture 2" descr="652 Arithmetic Mean Images, Stock Photos, 3D objects, &amp; Vectors |  Shutterstock">
            <a:extLst>
              <a:ext uri="{FF2B5EF4-FFF2-40B4-BE49-F238E27FC236}">
                <a16:creationId xmlns:a16="http://schemas.microsoft.com/office/drawing/2014/main" id="{D6784A0C-B0D2-DF87-10DE-941E4A3A66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718" y="1420333"/>
            <a:ext cx="11288564" cy="5129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361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828323"/>
            <a:ext cx="9859960" cy="3108543"/>
          </a:xfrm>
          <a:prstGeom prst="rect">
            <a:avLst/>
          </a:prstGeom>
          <a:noFill/>
        </p:spPr>
        <p:txBody>
          <a:bodyPr wrap="square">
            <a:spAutoFit/>
          </a:bodyPr>
          <a:lstStyle/>
          <a:p>
            <a:pPr algn="l"/>
            <a:r>
              <a:rPr lang="en-US" sz="2800" b="1" dirty="0">
                <a:solidFill>
                  <a:srgbClr val="0D0D0D"/>
                </a:solidFill>
                <a:highlight>
                  <a:srgbClr val="FFFFFF"/>
                </a:highlight>
                <a:latin typeface="ui-sans-serif"/>
              </a:rPr>
              <a:t>-</a:t>
            </a:r>
            <a:r>
              <a:rPr lang="en-US" sz="2800" b="1" i="0" dirty="0">
                <a:solidFill>
                  <a:srgbClr val="0D0D0D"/>
                </a:solidFill>
                <a:effectLst/>
                <a:highlight>
                  <a:srgbClr val="FFFFFF"/>
                </a:highlight>
                <a:latin typeface="ui-sans-serif"/>
              </a:rPr>
              <a:t>Range:</a:t>
            </a:r>
            <a:r>
              <a:rPr lang="en-US" sz="2800" b="0" i="0" dirty="0">
                <a:solidFill>
                  <a:srgbClr val="0D0D0D"/>
                </a:solidFill>
                <a:effectLst/>
                <a:highlight>
                  <a:srgbClr val="FFFFFF"/>
                </a:highlight>
                <a:latin typeface="ui-sans-serif"/>
              </a:rPr>
              <a:t> The difference between the maximum and minimum values in a dataset. </a:t>
            </a:r>
            <a:endParaRPr lang="en-US" sz="2800" dirty="0">
              <a:solidFill>
                <a:srgbClr val="0D0D0D"/>
              </a:solidFill>
              <a:highlight>
                <a:srgbClr val="FFFFFF"/>
              </a:highlight>
              <a:latin typeface="ui-sans-serif"/>
            </a:endParaRPr>
          </a:p>
          <a:p>
            <a:pPr algn="l"/>
            <a:endParaRPr lang="en-US"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-Variance (</a:t>
            </a:r>
            <a:r>
              <a:rPr lang="el-GR" sz="2800" b="1" i="0" dirty="0">
                <a:solidFill>
                  <a:srgbClr val="0D0D0D"/>
                </a:solidFill>
                <a:effectLst/>
                <a:highlight>
                  <a:srgbClr val="FFFFFF"/>
                </a:highlight>
                <a:latin typeface="ui-sans-serif"/>
              </a:rPr>
              <a:t>σ²):</a:t>
            </a:r>
            <a:r>
              <a:rPr lang="el-GR" sz="2800" b="0" i="0" dirty="0">
                <a:solidFill>
                  <a:srgbClr val="0D0D0D"/>
                </a:solidFill>
                <a:effectLst/>
                <a:highlight>
                  <a:srgbClr val="FFFFFF"/>
                </a:highlight>
                <a:latin typeface="ui-sans-serif"/>
              </a:rPr>
              <a:t> </a:t>
            </a:r>
            <a:r>
              <a:rPr lang="en-US" sz="2800" b="0" i="0" dirty="0">
                <a:solidFill>
                  <a:srgbClr val="0D0D0D"/>
                </a:solidFill>
                <a:effectLst/>
                <a:highlight>
                  <a:srgbClr val="FFFFFF"/>
                </a:highlight>
                <a:latin typeface="ui-sans-serif"/>
              </a:rPr>
              <a:t>The average of the squared differences from the mean. </a:t>
            </a:r>
            <a:endParaRPr lang="en-US" sz="2800" dirty="0">
              <a:solidFill>
                <a:srgbClr val="0D0D0D"/>
              </a:solidFill>
              <a:highlight>
                <a:srgbClr val="FFFFFF"/>
              </a:highlight>
              <a:latin typeface="ui-sans-serif"/>
            </a:endParaRPr>
          </a:p>
          <a:p>
            <a:pPr algn="l"/>
            <a:endParaRPr lang="el-GR"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-Standard Deviation (</a:t>
            </a:r>
            <a:r>
              <a:rPr lang="el-GR" sz="2800" b="1" i="0" dirty="0">
                <a:solidFill>
                  <a:srgbClr val="0D0D0D"/>
                </a:solidFill>
                <a:effectLst/>
                <a:highlight>
                  <a:srgbClr val="FFFFFF"/>
                </a:highlight>
                <a:latin typeface="ui-sans-serif"/>
              </a:rPr>
              <a:t>σ):</a:t>
            </a:r>
            <a:r>
              <a:rPr lang="el-GR" sz="2800" b="0" i="0" dirty="0">
                <a:solidFill>
                  <a:srgbClr val="0D0D0D"/>
                </a:solidFill>
                <a:effectLst/>
                <a:highlight>
                  <a:srgbClr val="FFFFFF"/>
                </a:highlight>
                <a:latin typeface="ui-sans-serif"/>
              </a:rPr>
              <a:t> </a:t>
            </a:r>
            <a:r>
              <a:rPr lang="en-US" sz="2800" b="0" i="0" dirty="0">
                <a:solidFill>
                  <a:srgbClr val="0D0D0D"/>
                </a:solidFill>
                <a:effectLst/>
                <a:highlight>
                  <a:srgbClr val="FFFFFF"/>
                </a:highlight>
                <a:latin typeface="ui-sans-serif"/>
              </a:rPr>
              <a:t>The square root of the variance. </a:t>
            </a:r>
            <a:endParaRPr lang="el-GR" sz="2800" b="0" i="0" dirty="0">
              <a:solidFill>
                <a:srgbClr val="0D0D0D"/>
              </a:solidFill>
              <a:effectLst/>
              <a:highlight>
                <a:srgbClr val="FFFFFF"/>
              </a:highligh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Measures of Dispersion:</a:t>
            </a:r>
          </a:p>
        </p:txBody>
      </p:sp>
    </p:spTree>
    <p:extLst>
      <p:ext uri="{BB962C8B-B14F-4D97-AF65-F5344CB8AC3E}">
        <p14:creationId xmlns:p14="http://schemas.microsoft.com/office/powerpoint/2010/main" val="894721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13832"/>
            <a:ext cx="10812720" cy="509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Dispersion: Real Applications</a:t>
            </a:r>
          </a:p>
          <a:p>
            <a:pPr algn="l"/>
            <a:r>
              <a:rPr lang="en-US" sz="2800" b="1" i="0" dirty="0">
                <a:solidFill>
                  <a:srgbClr val="0D0D0D"/>
                </a:solidFill>
                <a:effectLst/>
                <a:latin typeface="ui-sans-serif"/>
              </a:rPr>
              <a:t>Range:</a:t>
            </a:r>
            <a:endParaRPr lang="en-US" sz="2800" b="0" i="0" dirty="0">
              <a:solidFill>
                <a:srgbClr val="0D0D0D"/>
              </a:solidFill>
              <a:effectLst/>
              <a:latin typeface="ui-sans-serif"/>
            </a:endParaRPr>
          </a:p>
          <a:p>
            <a:pPr algn="l">
              <a:buFont typeface="Arial" panose="020B0604020202020204" pitchFamily="34" charset="0"/>
              <a:buChar char="•"/>
            </a:pPr>
            <a:r>
              <a:rPr lang="en-US" sz="2800" b="1" i="0" dirty="0">
                <a:solidFill>
                  <a:srgbClr val="0D0D0D"/>
                </a:solidFill>
                <a:effectLst/>
                <a:latin typeface="ui-sans-serif"/>
              </a:rPr>
              <a:t>Real-Life Application:</a:t>
            </a:r>
          </a:p>
          <a:p>
            <a:pPr algn="l">
              <a:buFont typeface="Arial" panose="020B0604020202020204" pitchFamily="34" charset="0"/>
              <a:buChar char="•"/>
            </a:pPr>
            <a:endParaRPr lang="en-US" sz="2800" b="0" i="0" dirty="0">
              <a:solidFill>
                <a:srgbClr val="0D0D0D"/>
              </a:solidFill>
              <a:effectLst/>
              <a:latin typeface="ui-sans-serif"/>
            </a:endParaRP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Weather Forecasting</a:t>
            </a:r>
            <a:r>
              <a:rPr lang="en-US" sz="2800" b="0" i="0" dirty="0">
                <a:solidFill>
                  <a:srgbClr val="0D0D0D"/>
                </a:solidFill>
                <a:effectLst/>
                <a:latin typeface="ui-sans-serif"/>
              </a:rPr>
              <a:t>: Calculating the range of temperatures within a day helps meteorologists understand the variation in weather conditions and predict temperature fluctuations.</a:t>
            </a: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Sports Analytics</a:t>
            </a:r>
            <a:r>
              <a:rPr lang="en-US" sz="2800" b="0" i="0" dirty="0">
                <a:solidFill>
                  <a:srgbClr val="0D0D0D"/>
                </a:solidFill>
                <a:effectLst/>
                <a:latin typeface="ui-sans-serif"/>
              </a:rPr>
              <a:t>: Determining the range of scores in a game provides insight into the competitiveness and variability of team performances.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3867727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pic>
        <p:nvPicPr>
          <p:cNvPr id="7170" name="Picture 2" descr="Range in Excel (Examples) | How To Find Range in Excel?">
            <a:extLst>
              <a:ext uri="{FF2B5EF4-FFF2-40B4-BE49-F238E27FC236}">
                <a16:creationId xmlns:a16="http://schemas.microsoft.com/office/drawing/2014/main" id="{5BC9BD27-CAA6-54C5-EAA0-464CC986C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1"/>
            <a:ext cx="10812719" cy="4913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55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36418" y="1636369"/>
            <a:ext cx="10968868" cy="5008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highlight>
                  <a:srgbClr val="FFFFFF"/>
                </a:highlight>
                <a:latin typeface="ui-sans-serif"/>
              </a:rPr>
              <a:t>Dispersion: Real Applications</a:t>
            </a:r>
          </a:p>
          <a:p>
            <a:pPr algn="l"/>
            <a:r>
              <a:rPr lang="en-US" sz="2800" b="1" i="0" dirty="0">
                <a:solidFill>
                  <a:srgbClr val="0D0D0D"/>
                </a:solidFill>
                <a:effectLst/>
                <a:highlight>
                  <a:srgbClr val="FFFFFF"/>
                </a:highlight>
                <a:latin typeface="ui-sans-serif"/>
              </a:rPr>
              <a:t>Variance (σ²):</a:t>
            </a:r>
            <a:endParaRPr lang="en-US"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Real-Life Application:</a:t>
            </a:r>
          </a:p>
          <a:p>
            <a:pPr algn="l"/>
            <a:endParaRPr lang="en-US" sz="2800" b="0" i="0" dirty="0">
              <a:solidFill>
                <a:srgbClr val="0D0D0D"/>
              </a:solidFill>
              <a:effectLst/>
              <a:highlight>
                <a:srgbClr val="FFFFFF"/>
              </a:highlight>
              <a:latin typeface="ui-sans-serif"/>
            </a:endParaRPr>
          </a:p>
          <a:p>
            <a:pPr marL="285750" indent="-285750">
              <a:buFont typeface="Arial" panose="020B0604020202020204" pitchFamily="34" charset="0"/>
              <a:buChar char="•"/>
            </a:pPr>
            <a:r>
              <a:rPr lang="en-US" sz="2800" b="0" i="0" dirty="0">
                <a:solidFill>
                  <a:srgbClr val="0D0D0D"/>
                </a:solidFill>
                <a:effectLst/>
                <a:highlight>
                  <a:srgbClr val="FFFFFF"/>
                </a:highlight>
                <a:latin typeface="ui-sans-serif"/>
              </a:rPr>
              <a:t>In Financial Risk Management: Assessing the variance of stock prices helps investors understand the volatility of a stock, which is crucial for risk management and portfolio diversification.</a:t>
            </a:r>
          </a:p>
          <a:p>
            <a:pPr marL="285750" indent="-285750">
              <a:buFont typeface="Arial" panose="020B0604020202020204" pitchFamily="34" charset="0"/>
              <a:buChar char="•"/>
            </a:pPr>
            <a:r>
              <a:rPr lang="en-US" sz="2800" b="0" i="0" dirty="0">
                <a:solidFill>
                  <a:srgbClr val="0D0D0D"/>
                </a:solidFill>
                <a:effectLst/>
                <a:highlight>
                  <a:srgbClr val="FFFFFF"/>
                </a:highlight>
                <a:latin typeface="ui-sans-serif"/>
              </a:rPr>
              <a:t>In Quality Control: Analyzing the variance of product dimensions in manufacturing processes helps identify potential issues and improve product consistency.</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4151940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4" name="TextBox 3">
            <a:extLst>
              <a:ext uri="{FF2B5EF4-FFF2-40B4-BE49-F238E27FC236}">
                <a16:creationId xmlns:a16="http://schemas.microsoft.com/office/drawing/2014/main" id="{190BFBCA-D120-80A6-4A0E-9960CDAE2EF9}"/>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pic>
        <p:nvPicPr>
          <p:cNvPr id="9218" name="Picture 2" descr="Variance in Excel | How to Calculate Variance in Excel with Examples?">
            <a:extLst>
              <a:ext uri="{FF2B5EF4-FFF2-40B4-BE49-F238E27FC236}">
                <a16:creationId xmlns:a16="http://schemas.microsoft.com/office/drawing/2014/main" id="{80CE7AC4-9E7E-CC95-A508-B0DCFB88C1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1"/>
            <a:ext cx="10812720" cy="4913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514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32509" y="1636370"/>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Dispersion: Real Applications</a:t>
            </a:r>
          </a:p>
          <a:p>
            <a:pPr algn="l"/>
            <a:r>
              <a:rPr lang="en-US" sz="2800" b="1" i="0" dirty="0">
                <a:solidFill>
                  <a:srgbClr val="0D0D0D"/>
                </a:solidFill>
                <a:effectLst/>
                <a:latin typeface="ui-sans-serif"/>
              </a:rPr>
              <a:t>Standard Deviation (σ):</a:t>
            </a:r>
            <a:endParaRPr lang="en-US" sz="2800" b="0" i="0" dirty="0">
              <a:solidFill>
                <a:srgbClr val="0D0D0D"/>
              </a:solidFill>
              <a:effectLst/>
              <a:latin typeface="ui-sans-serif"/>
            </a:endParaRPr>
          </a:p>
          <a:p>
            <a:pPr algn="l"/>
            <a:r>
              <a:rPr lang="en-US" sz="2800" b="1" i="0" dirty="0">
                <a:solidFill>
                  <a:srgbClr val="0D0D0D"/>
                </a:solidFill>
                <a:effectLst/>
                <a:latin typeface="ui-sans-serif"/>
              </a:rPr>
              <a:t>Real-Life Application:</a:t>
            </a:r>
          </a:p>
          <a:p>
            <a:pPr algn="l"/>
            <a:endParaRPr lang="en-US" sz="2800" b="0" i="0" dirty="0">
              <a:solidFill>
                <a:srgbClr val="0D0D0D"/>
              </a:solidFill>
              <a:effectLst/>
              <a:latin typeface="ui-sans-serif"/>
            </a:endParaRP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Healthcare</a:t>
            </a:r>
            <a:r>
              <a:rPr lang="en-US" sz="2800" b="0" i="0" dirty="0">
                <a:solidFill>
                  <a:srgbClr val="0D0D0D"/>
                </a:solidFill>
                <a:effectLst/>
                <a:latin typeface="ui-sans-serif"/>
              </a:rPr>
              <a:t>: Calculating the standard deviation of patient wait times in a hospital emergency room helps administrators optimize staffing levels and improve efficiency.</a:t>
            </a: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Education</a:t>
            </a:r>
            <a:r>
              <a:rPr lang="en-US" sz="2800" b="0" i="0" dirty="0">
                <a:solidFill>
                  <a:srgbClr val="0D0D0D"/>
                </a:solidFill>
                <a:effectLst/>
                <a:latin typeface="ui-sans-serif"/>
              </a:rPr>
              <a:t>: Determining the standard deviation of test scores within a classroom provides insight into the level of academic achievement and helps identify students who may need additional support.</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886408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8194" name="Picture 2" descr="Standard Deviation Formula in Excel | How to Calculate STDEV in Excel?">
            <a:extLst>
              <a:ext uri="{FF2B5EF4-FFF2-40B4-BE49-F238E27FC236}">
                <a16:creationId xmlns:a16="http://schemas.microsoft.com/office/drawing/2014/main" id="{F052A7D1-8F1A-7CF5-624E-EC4DB159B6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372" y="1478088"/>
            <a:ext cx="11026914" cy="49441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90BFBCA-D120-80A6-4A0E-9960CDAE2EF9}"/>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9538771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4" y="1513832"/>
            <a:ext cx="11066427"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Skewness measures the asymmetry of a data distribution.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It indicates whether the data points are more concentrated on one side of the mean.</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Understanding skewness helps in identifying the direction and extent of asymmetry in the data, which is crucial for statistical analysis and decision-making.</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Understanding Skewness in Statistics</a:t>
            </a:r>
          </a:p>
        </p:txBody>
      </p:sp>
    </p:spTree>
    <p:extLst>
      <p:ext uri="{BB962C8B-B14F-4D97-AF65-F5344CB8AC3E}">
        <p14:creationId xmlns:p14="http://schemas.microsoft.com/office/powerpoint/2010/main" val="4060072031"/>
      </p:ext>
    </p:extLst>
  </p:cSld>
  <p:clrMapOvr>
    <a:masterClrMapping/>
  </p:clrMapOvr>
  <mc:AlternateContent xmlns:mc="http://schemas.openxmlformats.org/markup-compatibility/2006">
    <mc:Choice xmlns:p14="http://schemas.microsoft.com/office/powerpoint/2010/main" Requires="p14">
      <p:transition spd="slow" p14:dur="2000" advTm="26076"/>
    </mc:Choice>
    <mc:Fallback>
      <p:transition spd="slow" advTm="2607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228992" y="1513832"/>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Types of Skewness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1. Positive Skewness (Right-Skewed)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Description: The tail on the right side of the distribution is longer or fatter. Most values are concentrated on the left side of the mean.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Implication: Indicates that there are a few exceptionally high values.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Example: Income distribution, where a small number of people earn significantly more than the average.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2. Negative Skewness (Left-Skewed)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Description: The tail on the left side of the distribution is longer or fatter. Most values are concentrated on the right side of the mean.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Implication: Indicates that there are a few exceptionally low values.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Example: Age at retirement, where most people retire around a common age, but a few retire very early.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3. No Skewness (Symmetrical)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Description: The distribution is symmetrical, with data points evenly distributed around the mean.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Implication: Indicates that the data is balanced, with no extreme values skewing the distribution.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Example: Heights of adults in a population where the majority of values cluster around the mean.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D0D0D"/>
                </a:solidFill>
                <a:effectLst/>
                <a:uLnTx/>
                <a:uFillTx/>
                <a:latin typeface="ui-sans-serif"/>
                <a:ea typeface="+mn-ea"/>
                <a:cs typeface="+mn-cs"/>
              </a:rPr>
              <a:t>-</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Understanding Skewness in Statistics</a:t>
            </a:r>
          </a:p>
        </p:txBody>
      </p:sp>
    </p:spTree>
    <p:extLst>
      <p:ext uri="{BB962C8B-B14F-4D97-AF65-F5344CB8AC3E}">
        <p14:creationId xmlns:p14="http://schemas.microsoft.com/office/powerpoint/2010/main" val="250585976"/>
      </p:ext>
    </p:extLst>
  </p:cSld>
  <p:clrMapOvr>
    <a:masterClrMapping/>
  </p:clrMapOvr>
  <mc:AlternateContent xmlns:mc="http://schemas.openxmlformats.org/markup-compatibility/2006">
    <mc:Choice xmlns:p14="http://schemas.microsoft.com/office/powerpoint/2010/main" Requires="p14">
      <p:transition spd="slow" p14:dur="2000" advTm="26076"/>
    </mc:Choice>
    <mc:Fallback>
      <p:transition spd="slow" advTm="260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228992" y="1513832"/>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Real-Life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 In </a:t>
            </a:r>
            <a:r>
              <a:rPr kumimoji="0" lang="en-US" sz="2800" b="1" i="0" u="none" strike="noStrike" kern="1200" cap="none" spc="0" normalizeH="0" baseline="0" noProof="0" dirty="0">
                <a:ln>
                  <a:noFill/>
                </a:ln>
                <a:solidFill>
                  <a:srgbClr val="0D0D0D"/>
                </a:solidFill>
                <a:effectLst/>
                <a:uLnTx/>
                <a:uFillTx/>
                <a:latin typeface="ui-sans-serif"/>
                <a:ea typeface="+mn-ea"/>
                <a:cs typeface="+mn-cs"/>
              </a:rPr>
              <a:t>Finance</a:t>
            </a:r>
            <a:r>
              <a:rPr kumimoji="0" lang="en-US" sz="2800" b="0" i="0" u="none" strike="noStrike" kern="1200" cap="none" spc="0" normalizeH="0" baseline="0" noProof="0" dirty="0">
                <a:ln>
                  <a:noFill/>
                </a:ln>
                <a:solidFill>
                  <a:srgbClr val="0D0D0D"/>
                </a:solidFill>
                <a:effectLst/>
                <a:uLnTx/>
                <a:uFillTx/>
                <a:latin typeface="ui-sans-serif"/>
                <a:ea typeface="+mn-ea"/>
                <a:cs typeface="+mn-cs"/>
              </a:rPr>
              <a:t>: Evaluating the skewness of interest rate movements aids financial institutions in assessing interest rate risk and optimizing their investment strategies. Positive skewness may suggest a higher probability of large interest rate increases, while negative skewness may indicate a higher likelihood of significant interest rate decreases.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Distribution Shape: Real Applications:</a:t>
            </a:r>
          </a:p>
        </p:txBody>
      </p:sp>
    </p:spTree>
    <p:extLst>
      <p:ext uri="{BB962C8B-B14F-4D97-AF65-F5344CB8AC3E}">
        <p14:creationId xmlns:p14="http://schemas.microsoft.com/office/powerpoint/2010/main" val="659565677"/>
      </p:ext>
    </p:extLst>
  </p:cSld>
  <p:clrMapOvr>
    <a:masterClrMapping/>
  </p:clrMapOvr>
  <mc:AlternateContent xmlns:mc="http://schemas.openxmlformats.org/markup-compatibility/2006">
    <mc:Choice xmlns:p14="http://schemas.microsoft.com/office/powerpoint/2010/main" Requires="p14">
      <p:transition spd="slow" p14:dur="2000" advTm="26076"/>
    </mc:Choice>
    <mc:Fallback>
      <p:transition spd="slow" advTm="2607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 Real Applications:</a:t>
            </a:r>
          </a:p>
        </p:txBody>
      </p:sp>
      <p:pic>
        <p:nvPicPr>
          <p:cNvPr id="10242" name="Picture 2" descr="Excel SKEW function | Exceljet">
            <a:extLst>
              <a:ext uri="{FF2B5EF4-FFF2-40B4-BE49-F238E27FC236}">
                <a16:creationId xmlns:a16="http://schemas.microsoft.com/office/drawing/2014/main" id="{90FA7BCC-3B07-F709-33F1-A789672FCA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929" y="1442886"/>
            <a:ext cx="10414401" cy="5210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764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32509" y="1513832"/>
            <a:ext cx="11430000" cy="5094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Kurtosis</a:t>
            </a:r>
            <a:r>
              <a:rPr lang="en-US" sz="2800" i="0" dirty="0">
                <a:solidFill>
                  <a:srgbClr val="0D0D0D"/>
                </a:solidFill>
                <a:effectLst/>
                <a:latin typeface="ui-sans-serif"/>
              </a:rPr>
              <a:t>:</a:t>
            </a:r>
          </a:p>
          <a:p>
            <a:pPr marL="457200" indent="-457200" algn="l">
              <a:buFontTx/>
              <a:buChar char="-"/>
            </a:pPr>
            <a:r>
              <a:rPr lang="en-US" sz="2800" i="0" dirty="0">
                <a:solidFill>
                  <a:srgbClr val="0D0D0D"/>
                </a:solidFill>
                <a:effectLst/>
                <a:latin typeface="ui-sans-serif"/>
              </a:rPr>
              <a:t>Real-Life Application: </a:t>
            </a:r>
          </a:p>
          <a:p>
            <a:pPr marL="457200" indent="-457200" algn="l">
              <a:buFontTx/>
              <a:buChar char="-"/>
            </a:pPr>
            <a:endParaRPr lang="en-US" sz="2800" dirty="0">
              <a:solidFill>
                <a:srgbClr val="0D0D0D"/>
              </a:solidFill>
              <a:latin typeface="ui-sans-serif"/>
            </a:endParaRPr>
          </a:p>
          <a:p>
            <a:pPr algn="l"/>
            <a:endParaRPr lang="en-US" sz="2800" i="0" dirty="0">
              <a:solidFill>
                <a:srgbClr val="0D0D0D"/>
              </a:solidFill>
              <a:effectLst/>
              <a:latin typeface="ui-sans-serif"/>
            </a:endParaRPr>
          </a:p>
          <a:p>
            <a:pPr marL="457200" indent="-457200" algn="l">
              <a:buFontTx/>
              <a:buChar char="-"/>
            </a:pPr>
            <a:r>
              <a:rPr lang="en-US" sz="2800" i="0" dirty="0">
                <a:solidFill>
                  <a:srgbClr val="0D0D0D"/>
                </a:solidFill>
                <a:effectLst/>
                <a:latin typeface="ui-sans-serif"/>
              </a:rPr>
              <a:t>In </a:t>
            </a:r>
            <a:r>
              <a:rPr lang="en-US" sz="2800" b="1" i="0" dirty="0">
                <a:solidFill>
                  <a:srgbClr val="0D0D0D"/>
                </a:solidFill>
                <a:effectLst/>
                <a:latin typeface="ui-sans-serif"/>
              </a:rPr>
              <a:t>Insurance</a:t>
            </a:r>
            <a:r>
              <a:rPr lang="en-US" sz="2800" i="0" dirty="0">
                <a:solidFill>
                  <a:srgbClr val="0D0D0D"/>
                </a:solidFill>
                <a:effectLst/>
                <a:latin typeface="ui-sans-serif"/>
              </a:rPr>
              <a:t>: Assessing the kurtosis of insurance claim amounts helps insurers understand the likelihood of extreme claim events. High kurtosis indicates a higher probability of rare, high-impact claims, which is essential for pricing and risk management.</a:t>
            </a:r>
          </a:p>
          <a:p>
            <a:pPr algn="l"/>
            <a:endParaRPr lang="en-US" sz="2800" i="0" dirty="0">
              <a:solidFill>
                <a:srgbClr val="0D0D0D"/>
              </a:solidFill>
              <a:effectLst/>
              <a:latin typeface="ui-sans-serif"/>
            </a:endParaRP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2" name="TextBox 1">
            <a:extLst>
              <a:ext uri="{FF2B5EF4-FFF2-40B4-BE49-F238E27FC236}">
                <a16:creationId xmlns:a16="http://schemas.microsoft.com/office/drawing/2014/main" id="{6C7024AF-AFA8-6E4B-8CCE-DCD00521C947}"/>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a:t>
            </a:r>
          </a:p>
        </p:txBody>
      </p:sp>
    </p:spTree>
    <p:extLst>
      <p:ext uri="{BB962C8B-B14F-4D97-AF65-F5344CB8AC3E}">
        <p14:creationId xmlns:p14="http://schemas.microsoft.com/office/powerpoint/2010/main" val="3277032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2" name="TextBox 1">
            <a:extLst>
              <a:ext uri="{FF2B5EF4-FFF2-40B4-BE49-F238E27FC236}">
                <a16:creationId xmlns:a16="http://schemas.microsoft.com/office/drawing/2014/main" id="{6C7024AF-AFA8-6E4B-8CCE-DCD00521C947}"/>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a:t>
            </a:r>
          </a:p>
        </p:txBody>
      </p:sp>
      <p:pic>
        <p:nvPicPr>
          <p:cNvPr id="11266" name="Picture 2" descr="Using Microsoft Excel to Calculate Skewness &amp; Kurtosis - YouTube">
            <a:extLst>
              <a:ext uri="{FF2B5EF4-FFF2-40B4-BE49-F238E27FC236}">
                <a16:creationId xmlns:a16="http://schemas.microsoft.com/office/drawing/2014/main" id="{8FA6D764-02CD-4C14-2C63-213DE3A20B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8180" y="1418425"/>
            <a:ext cx="9369972" cy="527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706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10990126" cy="3145798"/>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Banks collect extensive data on customers, including demographics, transaction history, loan repayments, and service usage. </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Descriptive Statistics Used:</a:t>
            </a:r>
          </a:p>
          <a:p>
            <a:pPr marL="0" marR="0">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Average Account Balance</a:t>
            </a:r>
            <a:r>
              <a:rPr lang="en-US" sz="2800" kern="100" dirty="0">
                <a:effectLst/>
                <a:latin typeface="Calibri" panose="020F0502020204030204" pitchFamily="34" charset="0"/>
                <a:ea typeface="Calibri" panose="020F0502020204030204" pitchFamily="34" charset="0"/>
                <a:cs typeface="Arial" panose="020B0604020202020204" pitchFamily="34" charset="0"/>
              </a:rPr>
              <a:t>: Helps understand the financial profile of customers.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9318260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10990126" cy="3965253"/>
          </a:xfrm>
          <a:prstGeom prst="rect">
            <a:avLst/>
          </a:prstGeom>
          <a:noFill/>
        </p:spPr>
        <p:txBody>
          <a:bodyPr wrap="square">
            <a:spAutoFit/>
          </a:bodyPr>
          <a:lstStyle/>
          <a:p>
            <a:pPr marL="0" marR="0">
              <a:lnSpc>
                <a:spcPct val="107000"/>
              </a:lnSpc>
              <a:spcBef>
                <a:spcPts val="0"/>
              </a:spcBef>
              <a:spcAft>
                <a:spcPts val="800"/>
              </a:spcAft>
            </a:pP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Calculating the mean account balance of customers to tailor financial products to different customer segments.</a:t>
            </a:r>
          </a:p>
          <a:p>
            <a:pPr marL="0" marR="0">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latin typeface="Calibri" panose="020F0502020204030204" pitchFamily="34" charset="0"/>
                <a:ea typeface="Calibri" panose="020F0502020204030204" pitchFamily="34" charset="0"/>
                <a:cs typeface="Arial" panose="020B0604020202020204" pitchFamily="34" charset="0"/>
              </a:rPr>
              <a:t>-</a:t>
            </a: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 bank may find that the average account balance of its customers is $10,000. With this information, they could develop premium banking services for customers with balances above this average, offering personalized investment advice and higher interest rates for higher balances.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338166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326184"/>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Loan Repayment Times</a:t>
            </a:r>
            <a:r>
              <a:rPr lang="en-US" sz="2800" kern="100" dirty="0">
                <a:effectLst/>
                <a:latin typeface="Calibri" panose="020F0502020204030204" pitchFamily="34" charset="0"/>
                <a:ea typeface="Calibri" panose="020F0502020204030204" pitchFamily="34" charset="0"/>
                <a:cs typeface="Arial" panose="020B0604020202020204" pitchFamily="34" charset="0"/>
              </a:rPr>
              <a:t>: Measures the time taken for customers to repay their loans.</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Analyzing the median repayment time for different types of loans (e.g., mortgages, personal loans, car loans) to assess credit risk and adjust lending policies.</a:t>
            </a:r>
          </a:p>
          <a:p>
            <a:r>
              <a:rPr lang="en-US" sz="2800" dirty="0">
                <a:effectLst/>
                <a:latin typeface="Calibri" panose="020F0502020204030204" pitchFamily="34" charset="0"/>
                <a:ea typeface="Calibri" panose="020F0502020204030204" pitchFamily="34" charset="0"/>
                <a:cs typeface="Arial" panose="020B0604020202020204" pitchFamily="34" charset="0"/>
              </a:rPr>
              <a:t>- </a:t>
            </a:r>
            <a:r>
              <a:rPr lang="en-US" sz="2800" b="1" dirty="0">
                <a:effectLst/>
                <a:latin typeface="Calibri" panose="020F0502020204030204" pitchFamily="34" charset="0"/>
                <a:ea typeface="Calibri" panose="020F0502020204030204" pitchFamily="34" charset="0"/>
                <a:cs typeface="Arial" panose="020B0604020202020204" pitchFamily="34" charset="0"/>
              </a:rPr>
              <a:t>Application</a:t>
            </a:r>
            <a:r>
              <a:rPr lang="en-US" sz="2800" dirty="0">
                <a:effectLst/>
                <a:latin typeface="Calibri" panose="020F0502020204030204" pitchFamily="34" charset="0"/>
                <a:ea typeface="Calibri" panose="020F0502020204030204" pitchFamily="34" charset="0"/>
                <a:cs typeface="Arial" panose="020B0604020202020204" pitchFamily="34" charset="0"/>
              </a:rPr>
              <a:t>: If the median repayment time for personal loans is found to be 3 years, the bank could design repayment plans and interest rates that align with this typical repayment period, ensuring better cash flow management and risk assessment.</a:t>
            </a:r>
            <a:endParaRPr lang="en-US" sz="40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19836730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26276"/>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Transaction Frequency</a:t>
            </a:r>
            <a:r>
              <a:rPr lang="en-US" sz="2800" kern="100" dirty="0">
                <a:effectLst/>
                <a:latin typeface="Calibri" panose="020F0502020204030204" pitchFamily="34" charset="0"/>
                <a:ea typeface="Calibri" panose="020F0502020204030204" pitchFamily="34" charset="0"/>
                <a:cs typeface="Arial" panose="020B0604020202020204" pitchFamily="34" charset="0"/>
              </a:rPr>
              <a:t>: Measures how often customers engage in transactions within a specific period.</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Calculating the average number of transactions per month per customer to identify active users and tailor marketing strategies.</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 bank might find that customers on average make 25 transactions per month. They could then target customers making fewer transactions with incentives to increase their usage, such as cashback offers or reduced fees for increased activity.</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8549835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3962751"/>
          </a:xfrm>
          <a:prstGeom prst="rect">
            <a:avLst/>
          </a:prstGeom>
          <a:noFill/>
        </p:spPr>
        <p:txBody>
          <a:bodyPr wrap="square">
            <a:spAutoFit/>
          </a:bodyPr>
          <a:lstStyle/>
          <a:p>
            <a:pPr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a:t>
            </a:r>
            <a:r>
              <a:rPr lang="en-US" sz="3200" b="1" kern="100" dirty="0">
                <a:effectLst/>
                <a:latin typeface="Calibri" panose="020F0502020204030204" pitchFamily="34" charset="0"/>
                <a:ea typeface="Calibri" panose="020F0502020204030204" pitchFamily="34" charset="0"/>
                <a:cs typeface="Arial" panose="020B0604020202020204" pitchFamily="34" charset="0"/>
              </a:rPr>
              <a:t>Customer Demographics</a:t>
            </a:r>
            <a:r>
              <a:rPr lang="en-US" sz="3200" kern="100" dirty="0">
                <a:effectLst/>
                <a:latin typeface="Calibri" panose="020F0502020204030204" pitchFamily="34" charset="0"/>
                <a:ea typeface="Calibri" panose="020F0502020204030204" pitchFamily="34" charset="0"/>
                <a:cs typeface="Arial" panose="020B0604020202020204" pitchFamily="34" charset="0"/>
              </a:rPr>
              <a:t>: Analyzing age, income, employment status, and other demographic factors to understand customer segments.</a:t>
            </a:r>
          </a:p>
          <a:p>
            <a:pPr marL="457200" marR="0" indent="-457200">
              <a:lnSpc>
                <a:spcPct val="107000"/>
              </a:lnSpc>
              <a:spcBef>
                <a:spcPts val="0"/>
              </a:spcBef>
              <a:spcAft>
                <a:spcPts val="800"/>
              </a:spcAft>
              <a:buFontTx/>
              <a:buChar char="-"/>
            </a:pP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3200" kern="100" dirty="0">
                <a:effectLst/>
                <a:latin typeface="Calibri" panose="020F0502020204030204" pitchFamily="34" charset="0"/>
                <a:ea typeface="Calibri" panose="020F0502020204030204" pitchFamily="34" charset="0"/>
                <a:cs typeface="Arial" panose="020B0604020202020204" pitchFamily="34" charset="0"/>
              </a:rPr>
              <a:t>: Determining the average age and income of customers to develop targeted financial products and services.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2709262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26276"/>
          </a:xfrm>
          <a:prstGeom prst="rect">
            <a:avLst/>
          </a:prstGeom>
          <a:noFill/>
        </p:spPr>
        <p:txBody>
          <a:bodyPr wrap="square">
            <a:spAutoFit/>
          </a:bodyPr>
          <a:lstStyle/>
          <a:p>
            <a:pPr marL="0" marR="0">
              <a:lnSpc>
                <a:spcPct val="107000"/>
              </a:lnSpc>
              <a:spcBef>
                <a:spcPts val="0"/>
              </a:spcBef>
              <a:spcAft>
                <a:spcPts val="800"/>
              </a:spcAft>
            </a:pPr>
            <a:r>
              <a:rPr lang="en-US" sz="2800" b="1" kern="100" dirty="0">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If the bank finds that a significant portion of their customers are young professionals with an average income of $70,000, they might create tailored financial planning services, investment options, and loan products that cater to the needs and aspirations of this demographic.</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These descriptive statistics help banks tailor their products and services to better meet the needs of their customers, manage risk, and enhance customer satisfaction and loyalty.</a:t>
            </a:r>
            <a:endParaRPr lang="en-US" sz="54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180994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8"/>
            <a:ext cx="4112215" cy="3477875"/>
          </a:xfrm>
          <a:prstGeom prst="rect">
            <a:avLst/>
          </a:prstGeom>
        </p:spPr>
        <p:txBody>
          <a:bodyPr wrap="square">
            <a:spAutoFit/>
          </a:bodyPr>
          <a:lstStyle/>
          <a:p>
            <a:r>
              <a:rPr lang="en-US" sz="2200" dirty="0">
                <a:latin typeface="Arial" panose="020B0604020202020204" pitchFamily="34" charset="0"/>
              </a:rPr>
              <a:t>In education, analyzing student performance data through descriptive statistics like mean test scores, grade distributions, and outlier identification enables tailored educational programs to meet individual student needs, fostering academic success and personal growth.</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654" y="1942539"/>
            <a:ext cx="10766046" cy="4414561"/>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048512" y="2164660"/>
            <a:ext cx="10252331" cy="3970318"/>
          </a:xfrm>
          <a:prstGeom prst="rect">
            <a:avLst/>
          </a:prstGeom>
          <a:solidFill>
            <a:schemeClr val="accent6">
              <a:lumMod val="20000"/>
              <a:lumOff val="80000"/>
            </a:schemeClr>
          </a:solidFill>
        </p:spPr>
        <p:txBody>
          <a:bodyPr wrap="square">
            <a:spAutoFit/>
          </a:bodyPr>
          <a:lstStyle/>
          <a:p>
            <a:r>
              <a:rPr lang="en-US" sz="2800" b="1" dirty="0"/>
              <a:t>Question 1:</a:t>
            </a:r>
          </a:p>
          <a:p>
            <a:r>
              <a:rPr lang="en-US" sz="2800" dirty="0"/>
              <a:t>Explain the concepts of mean, median, and mode, and provide an example of how each is used in financial data analysis.</a:t>
            </a:r>
          </a:p>
          <a:p>
            <a:r>
              <a:rPr lang="en-US" sz="2800" b="1" dirty="0"/>
              <a:t>Question 2:</a:t>
            </a:r>
          </a:p>
          <a:p>
            <a:r>
              <a:rPr lang="en-US" sz="2800" dirty="0"/>
              <a:t>What are the measures of dispersion, and why are they important in statistical analysis? Provide an example in finance.</a:t>
            </a:r>
          </a:p>
          <a:p>
            <a:r>
              <a:rPr lang="en-US" sz="2800" b="1" dirty="0"/>
              <a:t>Question 3:</a:t>
            </a:r>
          </a:p>
          <a:p>
            <a:r>
              <a:rPr lang="en-US" sz="2800" dirty="0"/>
              <a:t>Describe skewness and kurtosis and their significance in data analysis. Provide an example of how each is applied in financial analysis.</a:t>
            </a:r>
          </a:p>
        </p:txBody>
      </p:sp>
      <p:sp>
        <p:nvSpPr>
          <p:cNvPr id="18" name="Rectangle 17"/>
          <p:cNvSpPr/>
          <p:nvPr/>
        </p:nvSpPr>
        <p:spPr>
          <a:xfrm>
            <a:off x="8200101" y="74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8200101" y="67852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8370648" y="9630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112523" y="963005"/>
            <a:ext cx="5575901" cy="769441"/>
          </a:xfrm>
          <a:prstGeom prst="rect">
            <a:avLst/>
          </a:prstGeom>
          <a:noFill/>
        </p:spPr>
        <p:txBody>
          <a:bodyPr wrap="square">
            <a:spAutoFit/>
          </a:bodyPr>
          <a:lstStyle/>
          <a:p>
            <a:r>
              <a:rPr lang="en-US" sz="4400" b="1" dirty="0">
                <a:solidFill>
                  <a:srgbClr val="C00000"/>
                </a:solidFill>
                <a:effectLst>
                  <a:outerShdw blurRad="38100" dist="38100" dir="2700000" algn="tl">
                    <a:srgbClr val="000000">
                      <a:alpha val="43137"/>
                    </a:srgbClr>
                  </a:outerShdw>
                </a:effectLst>
              </a:rPr>
              <a:t>Review Questions</a:t>
            </a:r>
          </a:p>
        </p:txBody>
      </p:sp>
    </p:spTree>
    <p:extLst>
      <p:ext uri="{BB962C8B-B14F-4D97-AF65-F5344CB8AC3E}">
        <p14:creationId xmlns:p14="http://schemas.microsoft.com/office/powerpoint/2010/main" val="279511432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8BD5827-20C9-47D4-BEFD-985903D85F55}"/>
</file>

<file path=customXml/itemProps2.xml><?xml version="1.0" encoding="utf-8"?>
<ds:datastoreItem xmlns:ds="http://schemas.openxmlformats.org/officeDocument/2006/customXml" ds:itemID="{F6BB0F64-6A45-4216-A9E2-4350280415A3}"/>
</file>

<file path=customXml/itemProps3.xml><?xml version="1.0" encoding="utf-8"?>
<ds:datastoreItem xmlns:ds="http://schemas.openxmlformats.org/officeDocument/2006/customXml" ds:itemID="{69A221E5-5139-4E0A-BEA6-35695BAAEE79}"/>
</file>

<file path=docProps/app.xml><?xml version="1.0" encoding="utf-8"?>
<Properties xmlns="http://schemas.openxmlformats.org/officeDocument/2006/extended-properties" xmlns:vt="http://schemas.openxmlformats.org/officeDocument/2006/docPropsVTypes">
  <TotalTime>4521</TotalTime>
  <Words>3449</Words>
  <Application>Microsoft Office PowerPoint</Application>
  <PresentationFormat>Widescreen</PresentationFormat>
  <Paragraphs>364</Paragraphs>
  <Slides>44</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Roboto Light</vt:lpstr>
      <vt:lpstr>Segoe UI</vt:lpstr>
      <vt:lpstr>Times New Roman</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36</cp:revision>
  <dcterms:created xsi:type="dcterms:W3CDTF">2023-04-29T09:08:00Z</dcterms:created>
  <dcterms:modified xsi:type="dcterms:W3CDTF">2024-06-22T18:51:56Z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