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0.xml" ContentType="application/vnd.openxmlformats-officedocument.presentationml.tags+xml"/>
  <Override PartName="/ppt/tags/tag15.xml" ContentType="application/vnd.openxmlformats-officedocument.presentationml.tags+xml"/>
  <Override PartName="/ppt/tags/tag13.xml" ContentType="application/vnd.openxmlformats-officedocument.presentationml.tags+xml"/>
  <Override PartName="/ppt/tags/tag17.xml" ContentType="application/vnd.openxmlformats-officedocument.presentationml.tags+xml"/>
  <Override PartName="/ppt/tags/tag14.xml" ContentType="application/vnd.openxmlformats-officedocument.presentationml.tags+xml"/>
  <Override PartName="/ppt/tags/tag2.xml" ContentType="application/vnd.openxmlformats-officedocument.presentationml.tags+xml"/>
  <Override PartName="/ppt/tags/tag18.xml" ContentType="application/vnd.openxmlformats-officedocument.presentationml.tags+xml"/>
  <Override PartName="/ppt/tags/tag16.xml" ContentType="application/vnd.openxmlformats-officedocument.presentationml.tags+xml"/>
  <Override PartName="/docProps/core.xml" ContentType="application/vnd.openxmlformats-package.core-properties+xml"/>
  <Override PartName="/ppt/tags/tag19.xml" ContentType="application/vnd.openxmlformats-officedocument.presentationml.tags+xml"/>
  <Override PartName="/docProps/app.xml" ContentType="application/vnd.openxmlformats-officedocument.extended-properties+xml"/>
  <Override PartName="/ppt/tags/tag1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681" r:id="rId8"/>
    <p:sldId id="557" r:id="rId9"/>
    <p:sldId id="659" r:id="rId10"/>
    <p:sldId id="682" r:id="rId11"/>
    <p:sldId id="559" r:id="rId12"/>
    <p:sldId id="635" r:id="rId13"/>
    <p:sldId id="683" r:id="rId14"/>
    <p:sldId id="271" r:id="rId15"/>
    <p:sldId id="554" r:id="rId16"/>
    <p:sldId id="602" r:id="rId17"/>
    <p:sldId id="684" r:id="rId18"/>
    <p:sldId id="586" r:id="rId19"/>
    <p:sldId id="685" r:id="rId20"/>
    <p:sldId id="645" r:id="rId21"/>
    <p:sldId id="686" r:id="rId22"/>
    <p:sldId id="674" r:id="rId23"/>
    <p:sldId id="687" r:id="rId24"/>
    <p:sldId id="507" r:id="rId25"/>
    <p:sldId id="509" r:id="rId26"/>
    <p:sldId id="508" r:id="rId27"/>
    <p:sldId id="697" r:id="rId28"/>
    <p:sldId id="590" r:id="rId29"/>
    <p:sldId id="698" r:id="rId30"/>
    <p:sldId id="699" r:id="rId31"/>
    <p:sldId id="700" r:id="rId32"/>
    <p:sldId id="568" r:id="rId33"/>
    <p:sldId id="569" r:id="rId34"/>
    <p:sldId id="691" r:id="rId35"/>
    <p:sldId id="692" r:id="rId36"/>
    <p:sldId id="693" r:id="rId37"/>
    <p:sldId id="694"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681"/>
            <p14:sldId id="557"/>
            <p14:sldId id="659"/>
            <p14:sldId id="682"/>
            <p14:sldId id="559"/>
            <p14:sldId id="635"/>
            <p14:sldId id="683"/>
            <p14:sldId id="271"/>
            <p14:sldId id="554"/>
            <p14:sldId id="602"/>
            <p14:sldId id="684"/>
            <p14:sldId id="586"/>
            <p14:sldId id="685"/>
            <p14:sldId id="645"/>
            <p14:sldId id="686"/>
            <p14:sldId id="674"/>
            <p14:sldId id="687"/>
            <p14:sldId id="507"/>
            <p14:sldId id="509"/>
            <p14:sldId id="508"/>
            <p14:sldId id="697"/>
            <p14:sldId id="590"/>
            <p14:sldId id="698"/>
            <p14:sldId id="699"/>
            <p14:sldId id="700"/>
            <p14:sldId id="568"/>
            <p14:sldId id="569"/>
            <p14:sldId id="691"/>
            <p14:sldId id="692"/>
            <p14:sldId id="693"/>
            <p14:sldId id="694"/>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82" d="100"/>
          <a:sy n="82" d="100"/>
        </p:scale>
        <p:origin x="6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06/03/2026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06/03/2026</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06/03/2026</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06/03/2026</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06/03/2026</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06/03/2026</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06/03/2026</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06/03/2026</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06/03/2026</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06/03/2026</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06/03/2026</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06/03/2026</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06/03/2026</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LxZBxm48ybs" TargetMode="External"/><Relationship Id="rId2" Type="http://schemas.openxmlformats.org/officeDocument/2006/relationships/slideLayout" Target="../slideLayouts/slideLayout16.xml"/><Relationship Id="rId1" Type="http://schemas.openxmlformats.org/officeDocument/2006/relationships/tags" Target="../tags/tag4.xml"/><Relationship Id="rId5" Type="http://schemas.openxmlformats.org/officeDocument/2006/relationships/image" Target="../media/image8.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0.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S8VM7ajStbQ" TargetMode="External"/><Relationship Id="rId2" Type="http://schemas.openxmlformats.org/officeDocument/2006/relationships/slideLayout" Target="../slideLayouts/slideLayout16.xml"/><Relationship Id="rId1" Type="http://schemas.openxmlformats.org/officeDocument/2006/relationships/tags" Target="../tags/tag15.xml"/><Relationship Id="rId5" Type="http://schemas.openxmlformats.org/officeDocument/2006/relationships/image" Target="../media/image18.jpe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0.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weuLejJdUu0" TargetMode="External"/><Relationship Id="rId1" Type="http://schemas.openxmlformats.org/officeDocument/2006/relationships/slideLayout" Target="../slideLayouts/slideLayout16.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jzRq8Ic7h9Q" TargetMode="External"/><Relationship Id="rId1" Type="http://schemas.openxmlformats.org/officeDocument/2006/relationships/slideLayout" Target="../slideLayouts/slideLayout16.xml"/><Relationship Id="rId4" Type="http://schemas.openxmlformats.org/officeDocument/2006/relationships/image" Target="../media/image32.jpeg"/></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7.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215710" y="3815493"/>
            <a:ext cx="7823890" cy="61555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التكامل بين التفاوض وخدمة العملاء</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السابعة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MKT421</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فن التفاوض وخدمة العملاء</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4105"/>
    </mc:Choice>
    <mc:Fallback xmlns="">
      <p:transition spd="slow" advTm="241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86889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5615" y="1456339"/>
            <a:ext cx="8417320" cy="5344476"/>
          </a:xfrm>
          <a:prstGeom prst="rect">
            <a:avLst/>
          </a:prstGeom>
          <a:noFill/>
        </p:spPr>
        <p:txBody>
          <a:bodyPr wrap="square" rtlCol="0">
            <a:spAutoFit/>
          </a:bodyPr>
          <a:lstStyle/>
          <a:p>
            <a:pPr algn="just" rtl="1">
              <a:lnSpc>
                <a:spcPct val="250000"/>
              </a:lnSpc>
            </a:pPr>
            <a:r>
              <a:rPr lang="ar-SY" sz="2000" dirty="0"/>
              <a:t>تُعد خدمة العملاء من أهم الأنشطة التي تؤثر في بناء العلاقة بين المؤسسة والعملاء، إذ لا يقتصر دورها على تقديم الخدمة فحسب، بل يمتد ليشمل إدارة المواقف المختلفة التي قد تنشأ أثناء التفاعل مع العملاء. وفي هذا السياق يظهر التفاوض كأداة أساسية تساعد الموظفين على التعامل مع طلبات العملاء وشكاواهم بطريقة تحقق التوازن بين احتياجات العميل وسياسات المؤسسة. كما يسهم التفاوض الخدمي في تحويل المواقف الصعبة إلى فرص لتعزيز رضا العملاء وبناء علاقات طويلة الأمد معهم. ويعتمد نجاح هذا النوع من التفاوض على مهارات الاتصال الفعّال والقدرة على فهم مشاعر العملاء والتعامل معها بمرونة. </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04532"/>
    </mc:Choice>
    <mc:Fallback xmlns="">
      <p:transition spd="slow" advTm="1045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20163" y="79206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3746" y="1212613"/>
            <a:ext cx="8495854" cy="5536837"/>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200000"/>
              </a:lnSpc>
              <a:buFont typeface="Arial" panose="020B0604020202020204" pitchFamily="34" charset="0"/>
              <a:buChar char="•"/>
            </a:pPr>
            <a:r>
              <a:rPr lang="ar-SY" sz="2000" dirty="0"/>
              <a:t>توضيح مفهوم التفاوض في سياق خدمة العملاء وكيفية إدراك كل تفاعل مع العميل كفرصة تفاوضية لتحقيق رضا الطرفين.</a:t>
            </a:r>
          </a:p>
          <a:p>
            <a:pPr marL="342900" indent="-342900" algn="just" rtl="1">
              <a:lnSpc>
                <a:spcPct val="200000"/>
              </a:lnSpc>
              <a:buFont typeface="Arial" panose="020B0604020202020204" pitchFamily="34" charset="0"/>
              <a:buChar char="•"/>
            </a:pPr>
            <a:r>
              <a:rPr lang="ar-SY" sz="2000" dirty="0"/>
              <a:t>تطبيق استراتيجيات التفاوض الفعّالة في معالجة الشكاوى واسترداد الخدمة بما يوازن بين توقعات العملاء وسياسات المؤسسة.</a:t>
            </a:r>
          </a:p>
          <a:p>
            <a:pPr marL="342900" indent="-342900" algn="just" rtl="1">
              <a:lnSpc>
                <a:spcPct val="200000"/>
              </a:lnSpc>
              <a:buFont typeface="Arial" panose="020B0604020202020204" pitchFamily="34" charset="0"/>
              <a:buChar char="•"/>
            </a:pPr>
            <a:r>
              <a:rPr lang="ar-SY" sz="2000" dirty="0"/>
              <a:t>استخدام مهارات الاتصال الفعّال والذكاء العاطفي لإدارة الحوارات التفاوضية بطريقة بنّاءة وهادئة.</a:t>
            </a:r>
          </a:p>
          <a:p>
            <a:pPr marL="342900" indent="-342900" algn="just" rtl="1">
              <a:lnSpc>
                <a:spcPct val="200000"/>
              </a:lnSpc>
              <a:buFont typeface="Arial" panose="020B0604020202020204" pitchFamily="34" charset="0"/>
              <a:buChar char="•"/>
            </a:pPr>
            <a:r>
              <a:rPr lang="ar-SY" sz="2000" dirty="0"/>
              <a:t>تقدير أهمية بناء الثقة والالتزام مع العملاء من خلال التفاوض التكاملي وخلق علاقات طويلة الأمد.</a:t>
            </a:r>
          </a:p>
          <a:p>
            <a:pPr marL="342900" indent="-342900" algn="just" rtl="1">
              <a:lnSpc>
                <a:spcPct val="200000"/>
              </a:lnSpc>
              <a:buFont typeface="Arial" panose="020B0604020202020204" pitchFamily="34" charset="0"/>
              <a:buChar char="•"/>
            </a:pPr>
            <a:r>
              <a:rPr lang="ar-SY" sz="2000" dirty="0"/>
              <a:t>تحويل المواقف الصعبة والشكاوى إلى فرص لتعزيز الولاء والرضا لدى العملاء، من خلال أساليب تفاوضية منظمة ومرنة.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52748"/>
    </mc:Choice>
    <mc:Fallback xmlns="">
      <p:transition spd="slow" advTm="1527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35485" y="707470"/>
            <a:ext cx="4021493" cy="129266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خدمة العملاء كسياق تفاوضي مستمر</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5235"/>
    </mc:Choice>
    <mc:Fallback xmlns="">
      <p:transition spd="slow" advTm="152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38364" y="1396315"/>
            <a:ext cx="4955590" cy="4659289"/>
          </a:xfrm>
          <a:prstGeom prst="rect">
            <a:avLst/>
          </a:prstGeom>
        </p:spPr>
        <p:txBody>
          <a:bodyPr wrap="square">
            <a:spAutoFit/>
          </a:bodyPr>
          <a:lstStyle/>
          <a:p>
            <a:pPr algn="just" rtl="1">
              <a:lnSpc>
                <a:spcPct val="150000"/>
              </a:lnSpc>
            </a:pPr>
            <a:r>
              <a:rPr lang="ar-SY" sz="2000" dirty="0"/>
              <a:t>تُعد خدمة العملاء بيئة ديناميكية تتداخل فيها عمليات تقديم الخدمة مع عناصر التفاوض. فكل تفاعل بين الموظف والعميل قد يحمل بعداً تفاوضياً، سواء في معالجة الملاحظات أو إدارة توقعات العميل. ويعتمد نجاح هذا السياق على قدرة الموظف على فهم احتياجات العميل الحقيقية والتكيف مع سياسات المؤسسة. كما أن المرونة والمهارات التواصلية للموظف تسهم في إيجاد حلول متوازنة. وبالتالي، يُنظر إلى خدمة العملاء كسلسلة من المواقف التفاوضية المستمرة التي تتطلب إدارة دقيقة لضمان رضا الطرفين.</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custDataLst>
      <p:tags r:id="rId1"/>
    </p:custDataLst>
  </p:cSld>
  <p:clrMapOvr>
    <a:masterClrMapping/>
  </p:clrMapOvr>
  <p:transition spd="slow" advTm="8977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27402" y="927337"/>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التفاوض في سياق خدمة العملاء</a:t>
            </a:r>
          </a:p>
        </p:txBody>
      </p:sp>
      <p:sp>
        <p:nvSpPr>
          <p:cNvPr id="48" name="TextBox 47"/>
          <p:cNvSpPr txBox="1"/>
          <p:nvPr/>
        </p:nvSpPr>
        <p:spPr>
          <a:xfrm>
            <a:off x="825500" y="1494254"/>
            <a:ext cx="10541000" cy="4536563"/>
          </a:xfrm>
          <a:prstGeom prst="rect">
            <a:avLst/>
          </a:prstGeom>
          <a:noFill/>
        </p:spPr>
        <p:txBody>
          <a:bodyPr wrap="square" rtlCol="0">
            <a:spAutoFit/>
          </a:bodyPr>
          <a:lstStyle/>
          <a:p>
            <a:pPr algn="just" rtl="1">
              <a:lnSpc>
                <a:spcPct val="300000"/>
              </a:lnSpc>
            </a:pPr>
            <a:r>
              <a:rPr lang="ar-SY" sz="2000" dirty="0"/>
              <a:t>يُنظر إلى التفاوض في سياق خدمة العملاء بوصفه عملية تفاعلية تهدف إلى الوصول إلى حل مقبول يحقق رضا الطرفين، أي المؤسسة والعميل. فالتعامل مع العميل لا يقتصر على تقديم الخدمة فقط، بل يتضمن أيضاً إدارة توقعاته ومعالجة ملاحظاته أو اعتراضاته بطريقة تحقق التوازن بين مصالح المؤسسة واحتياجات العميل. لذلك فإن كل تفاعل بين الموظف والعميل يمكن أن يحمل في طياته بعداً تفاوضياً، حتى وإن لم يكن التفاوض صريحاً. </a:t>
            </a:r>
          </a:p>
          <a:p>
            <a:pPr algn="just" rtl="1">
              <a:lnSpc>
                <a:spcPct val="300000"/>
              </a:lnSpc>
            </a:pPr>
            <a:r>
              <a:rPr lang="ar-SY" sz="2000" b="1" dirty="0"/>
              <a:t>فيما يأتي رابط فيديو توضيحي للتفاوض في سياق خدمة العملاء: </a:t>
            </a:r>
            <a:r>
              <a:rPr lang="ar-SY" sz="2000" b="1" u="sng" dirty="0">
                <a:hlinkClick r:id="rId3"/>
              </a:rPr>
              <a:t>اضغط هنا للدخول</a:t>
            </a:r>
            <a:r>
              <a:rPr lang="ar-SY" sz="2000" dirty="0"/>
              <a:t>.</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2" name="Picture 2" descr="Negotiation Skills | Shapiro Negotiations">
            <a:extLst>
              <a:ext uri="{FF2B5EF4-FFF2-40B4-BE49-F238E27FC236}">
                <a16:creationId xmlns:a16="http://schemas.microsoft.com/office/drawing/2014/main" id="{5D6E74D8-A81E-4217-9E59-E6B58E01E7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5266" y="4154392"/>
            <a:ext cx="2438400" cy="18764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26767"/>
    </mc:Choice>
    <mc:Fallback xmlns="">
      <p:transition advTm="22676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494254"/>
            <a:ext cx="10541000" cy="4575035"/>
          </a:xfrm>
          <a:prstGeom prst="rect">
            <a:avLst/>
          </a:prstGeom>
          <a:noFill/>
        </p:spPr>
        <p:txBody>
          <a:bodyPr wrap="square" rtlCol="0">
            <a:spAutoFit/>
          </a:bodyPr>
          <a:lstStyle/>
          <a:p>
            <a:pPr algn="just" rtl="1">
              <a:lnSpc>
                <a:spcPct val="250000"/>
              </a:lnSpc>
            </a:pPr>
            <a:r>
              <a:rPr lang="ar-SY" sz="2000" dirty="0"/>
              <a:t>ويتطلب هذا السياق قدرة على الحوار، وفهم احتياجات العميل الحقيقية، وإيجاد بدائل مناسبة. كما أن نجاح هذا التفاعل يعتمد على مهارات التواصل والمرونة في التعامل مع المواقف المختلفة. ومن هنا تصبح خدمة العملاء بيئة ديناميكية تتداخل فيها عناصر التفاوض بشكل مستمر.</a:t>
            </a:r>
          </a:p>
          <a:p>
            <a:pPr algn="just" rtl="1">
              <a:lnSpc>
                <a:spcPct val="250000"/>
              </a:lnSpc>
            </a:pPr>
            <a:r>
              <a:rPr lang="ar-SY" sz="2000" b="1" dirty="0"/>
              <a:t>مثال</a:t>
            </a:r>
            <a:r>
              <a:rPr lang="ar-SY" sz="2000" dirty="0"/>
              <a:t>: عندما يتواصل عميل مع شركة اتصالات بسبب ارتفاع فاتورته، يحاول الموظف شرح سبب التكلفة واقتراح باقة بديلة أقل سعراً، بينما يسعى العميل إلى تخفيض المبلغ أو الحصول على تعويض، </a:t>
            </a:r>
          </a:p>
          <a:p>
            <a:pPr algn="just" rtl="1">
              <a:lnSpc>
                <a:spcPct val="250000"/>
              </a:lnSpc>
            </a:pPr>
            <a:r>
              <a:rPr lang="ar-SY" sz="2000" dirty="0"/>
              <a:t>وهنا يحدث نوع من التفاوض للوصول إلى حل مرضٍ للطرفين.</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2050" name="Picture 2" descr="Improve Your Communication Skills | IIBA">
            <a:extLst>
              <a:ext uri="{FF2B5EF4-FFF2-40B4-BE49-F238E27FC236}">
                <a16:creationId xmlns:a16="http://schemas.microsoft.com/office/drawing/2014/main" id="{D594D50B-E041-4443-BB97-BB197E5CA3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9257" y="4446037"/>
            <a:ext cx="2952750" cy="15525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53310461"/>
      </p:ext>
    </p:extLst>
  </p:cSld>
  <p:clrMapOvr>
    <a:masterClrMapping/>
  </p:clrMapOvr>
  <mc:AlternateContent xmlns:mc="http://schemas.openxmlformats.org/markup-compatibility/2006" xmlns:p14="http://schemas.microsoft.com/office/powerpoint/2010/main">
    <mc:Choice Requires="p14">
      <p:transition p14:dur="10" advTm="240921"/>
    </mc:Choice>
    <mc:Fallback xmlns="">
      <p:transition advTm="24092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86615" y="982465"/>
            <a:ext cx="75876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تفاعل توقعات العملاء مع سياسات المؤسسة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772155" y="1627715"/>
            <a:ext cx="10730205" cy="4575035"/>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تُعد توقعات العملاء عنصراً أساسياً في عملية التفاوض داخل خدمة العملاء، إذ يأتي العميل غالباً وهو يحمل تصوراً معيناً عن مستوى الخدمة أو الحل الذي ينبغي أن يحصل عليه. في المقابل، تمتلك المؤسسة سياسات وإجراءات تنظيمية تحدد حدود ما يمكن تقديمه من تعويضات أو حلول. ومن هنا يظهر الدور التفاوضي لموظف خدمة العملاء الذي يسعى إلى التوفيق بين هذه التوقعات وبين السياسات المعتمدة. </a:t>
            </a:r>
            <a:endParaRPr lang="en-US" sz="2000" dirty="0">
              <a:latin typeface="Times New Roman" panose="02020603050405020304" pitchFamily="18" charset="0"/>
            </a:endParaRPr>
          </a:p>
          <a:p>
            <a:pPr marL="231775" algn="just" rtl="1">
              <a:lnSpc>
                <a:spcPct val="250000"/>
              </a:lnSpc>
            </a:pPr>
            <a:r>
              <a:rPr lang="ar-SY" sz="2000" dirty="0">
                <a:latin typeface="Times New Roman" panose="02020603050405020304" pitchFamily="18" charset="0"/>
              </a:rPr>
              <a:t>ويتطلب ذلك فهماً عميقاً لاحتياجات العميل الحقيقية، إضافة إلى القدرة على </a:t>
            </a:r>
            <a:endParaRPr lang="en-US" sz="2000" dirty="0">
              <a:latin typeface="Times New Roman" panose="02020603050405020304" pitchFamily="18" charset="0"/>
            </a:endParaRPr>
          </a:p>
          <a:p>
            <a:pPr marL="231775" algn="just" rtl="1">
              <a:lnSpc>
                <a:spcPct val="200000"/>
              </a:lnSpc>
            </a:pPr>
            <a:r>
              <a:rPr lang="ar-SY" sz="2000" dirty="0">
                <a:latin typeface="Times New Roman" panose="02020603050405020304" pitchFamily="18" charset="0"/>
              </a:rPr>
              <a:t>شرح سياسات المؤسسة بطريقة واضحة ومقنعة. </a:t>
            </a: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2050" name="Picture 2" descr="Expect the Expectation - Kind Over Matter">
            <a:extLst>
              <a:ext uri="{FF2B5EF4-FFF2-40B4-BE49-F238E27FC236}">
                <a16:creationId xmlns:a16="http://schemas.microsoft.com/office/drawing/2014/main" id="{AFEC4DD7-B01F-4CF7-A453-2F18442155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5216" y="4303607"/>
            <a:ext cx="3505200" cy="13049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197442"/>
    </mc:Choice>
    <mc:Fallback xmlns="">
      <p:transition advTm="19744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463136"/>
            <a:ext cx="10541000" cy="4575035"/>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كما أن المرونة في عرض البدائل تساعد في تقليل الفجوة بين ما يريده العميل وما تستطيع المؤسسة تقديمه. ويؤدي هذا التفاعل إلى خلق حالة من الحوار البنّاء الذي يسهم في الوصول إلى حلول عملية. وكلما كانت المؤسسة قادرة على إدارة هذه الفجوة بفعالية، زادت قدرتها على الحفاظ على رضا العملاء.</a:t>
            </a:r>
          </a:p>
          <a:p>
            <a:pPr algn="just" rtl="1">
              <a:lnSpc>
                <a:spcPct val="250000"/>
              </a:lnSpc>
            </a:pPr>
            <a:r>
              <a:rPr lang="ar-SA" sz="2000" b="1" dirty="0">
                <a:effectLst/>
                <a:ea typeface="Times New Roman" panose="02020603050405020304" pitchFamily="18" charset="0"/>
              </a:rPr>
              <a:t>مثال</a:t>
            </a:r>
            <a:r>
              <a:rPr lang="ar-SA" sz="2000" dirty="0">
                <a:effectLst/>
                <a:ea typeface="Times New Roman" panose="02020603050405020304" pitchFamily="18" charset="0"/>
              </a:rPr>
              <a:t>: إذا طلب أحد العملاء استرجاع منتج بعد انتهاء فترة الاسترجاع المحددة في سياسة الشركة، قد يوضح الموظف السياسة المعتمدة، لكنه في الوقت نفسه يقترح حلاً وسطاً مثل استبدال المنتج بمنتج </a:t>
            </a:r>
            <a:endParaRPr lang="en-US"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آخر أو تقديم قسيمة شراء.</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4" name="Picture 2" descr="Processes, Policies and Procedures ...">
            <a:extLst>
              <a:ext uri="{FF2B5EF4-FFF2-40B4-BE49-F238E27FC236}">
                <a16:creationId xmlns:a16="http://schemas.microsoft.com/office/drawing/2014/main" id="{12FB9561-EE71-42DD-A6A8-914B079E5B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6896" y="4447496"/>
            <a:ext cx="2867025" cy="15906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28403327"/>
      </p:ext>
    </p:extLst>
  </p:cSld>
  <p:clrMapOvr>
    <a:masterClrMapping/>
  </p:clrMapOvr>
  <mc:AlternateContent xmlns:mc="http://schemas.openxmlformats.org/markup-compatibility/2006" xmlns:p14="http://schemas.microsoft.com/office/powerpoint/2010/main">
    <mc:Choice Requires="p14">
      <p:transition p14:dur="10" advTm="206005"/>
    </mc:Choice>
    <mc:Fallback xmlns="">
      <p:transition advTm="2060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89640" y="1000799"/>
            <a:ext cx="7910549"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المرونة التنظيمية في نجاح التفاوض</a:t>
            </a:r>
          </a:p>
        </p:txBody>
      </p:sp>
      <p:sp>
        <p:nvSpPr>
          <p:cNvPr id="48" name="TextBox 47"/>
          <p:cNvSpPr txBox="1"/>
          <p:nvPr/>
        </p:nvSpPr>
        <p:spPr>
          <a:xfrm>
            <a:off x="825500" y="1449223"/>
            <a:ext cx="10541000" cy="4536563"/>
          </a:xfrm>
          <a:prstGeom prst="rect">
            <a:avLst/>
          </a:prstGeom>
          <a:noFill/>
        </p:spPr>
        <p:txBody>
          <a:bodyPr wrap="square" rtlCol="0">
            <a:spAutoFit/>
          </a:bodyPr>
          <a:lstStyle/>
          <a:p>
            <a:pPr algn="just" rtl="1">
              <a:lnSpc>
                <a:spcPct val="300000"/>
              </a:lnSpc>
            </a:pPr>
            <a:r>
              <a:rPr lang="ar-SA" sz="2000">
                <a:effectLst/>
                <a:ea typeface="Times New Roman" panose="02020603050405020304" pitchFamily="18" charset="0"/>
              </a:rPr>
              <a:t>تؤثر </a:t>
            </a:r>
            <a:r>
              <a:rPr lang="ar-SA" sz="2000" dirty="0">
                <a:effectLst/>
                <a:ea typeface="Times New Roman" panose="02020603050405020304" pitchFamily="18" charset="0"/>
              </a:rPr>
              <a:t>درجة المرونة التنظيمية في قدرة المؤسسة على إدارة التفاوض مع العملاء بفعالية. فالمؤسسات التي تمنح موظفي خدمة العملاء صلاحيات محدودة جداً قد تجد صعوبة في التوصل إلى حلول سريعة لمشكلات العملاء، مما يؤدي إلى تصاعد التوتر أو عدم رضا العميل. أما المؤسسات التي توفر هامشاً من المرونة لموظفيها، فإنها تمنحهم القدرة على اتخاذ قرارات فورية تتناسب مع طبيعة الموقف. وتتمثل هذه المرونة في السماح بتقديم تعويضات بسيطة</a:t>
            </a:r>
            <a:endParaRPr lang="en-US"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أو تعديل بعض الإجراءات بما يخدم مصلحة العميل دون الإضرار بسياسات المؤسسة.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4098" name="Picture 2" descr="Succeed Word Stock Illustrations – 9 ...">
            <a:extLst>
              <a:ext uri="{FF2B5EF4-FFF2-40B4-BE49-F238E27FC236}">
                <a16:creationId xmlns:a16="http://schemas.microsoft.com/office/drawing/2014/main" id="{E01258B4-1C65-4DF6-BC5E-43A2B64E3E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903" y="3990364"/>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68589259"/>
      </p:ext>
    </p:extLst>
  </p:cSld>
  <p:clrMapOvr>
    <a:masterClrMapping/>
  </p:clrMapOvr>
  <mc:AlternateContent xmlns:mc="http://schemas.openxmlformats.org/markup-compatibility/2006" xmlns:p14="http://schemas.microsoft.com/office/powerpoint/2010/main">
    <mc:Choice Requires="p14">
      <p:transition p14:dur="10" advTm="220821"/>
    </mc:Choice>
    <mc:Fallback xmlns="">
      <p:transition advTm="22082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12817"/>
            <a:ext cx="10541000" cy="4575035"/>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كما تسهم هذه المرونة في تعزيز ثقة العميل بالمؤسسة، لأنه يشعر بأن الموظف يمتلك القدرة على مساعدته فعلياً. ومن ناحية أخرى، فإن التدريب الجيد للموظفين يساعدهم على استخدام هذه الصلاحيات بطريقة مسؤولة ومتوازنة. وبذلك تصبح المرونة التنظيمية عنصراً مهماً في نجاح التفاوض الخدمي.</a:t>
            </a:r>
          </a:p>
          <a:p>
            <a:pPr algn="just" rtl="1">
              <a:lnSpc>
                <a:spcPct val="250000"/>
              </a:lnSpc>
            </a:pPr>
            <a:r>
              <a:rPr lang="ar-SA" sz="2000" b="1" dirty="0">
                <a:effectLst/>
                <a:ea typeface="Times New Roman" panose="02020603050405020304" pitchFamily="18" charset="0"/>
              </a:rPr>
              <a:t>مثال</a:t>
            </a:r>
            <a:r>
              <a:rPr lang="ar-SA" sz="2000" dirty="0">
                <a:effectLst/>
                <a:ea typeface="Times New Roman" panose="02020603050405020304" pitchFamily="18" charset="0"/>
              </a:rPr>
              <a:t>: في أحد الفنادق، اشتكى عميل من أن الغرفة التي حصل عليها لا تطابق المواصفات التي </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حجزها مسبقاً، فقام موظف الاستقبال بترقية الحجز إلى غرفة أفضل دون رسوم إضافية، </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مما أدى إلى إنهاء المشكلة بسرعة وتعزيز رضا العميل.</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5122" name="Picture 2" descr="‫فندق اناله الخبر | Enala AlKhobar Hotel‬‎">
            <a:extLst>
              <a:ext uri="{FF2B5EF4-FFF2-40B4-BE49-F238E27FC236}">
                <a16:creationId xmlns:a16="http://schemas.microsoft.com/office/drawing/2014/main" id="{8FE41A17-200C-4E36-AE1F-9728C102E3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002833"/>
            <a:ext cx="2823924" cy="187919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172005"/>
    </mc:Choice>
    <mc:Fallback xmlns="">
      <p:transition advTm="1720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
        <p:nvSpPr>
          <p:cNvPr id="16" name="Rectangle 15">
            <a:extLst>
              <a:ext uri="{FF2B5EF4-FFF2-40B4-BE49-F238E27FC236}">
                <a16:creationId xmlns:a16="http://schemas.microsoft.com/office/drawing/2014/main" id="{B3FCCE27-9D82-4145-A679-65817D2DD2F7}"/>
              </a:ext>
            </a:extLst>
          </p:cNvPr>
          <p:cNvSpPr/>
          <p:nvPr/>
        </p:nvSpPr>
        <p:spPr>
          <a:xfrm>
            <a:off x="8304245" y="639506"/>
            <a:ext cx="137460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a:extLst>
              <a:ext uri="{FF2B5EF4-FFF2-40B4-BE49-F238E27FC236}">
                <a16:creationId xmlns:a16="http://schemas.microsoft.com/office/drawing/2014/main" id="{4F480A5A-866B-4B8F-B2E7-132A47F4A25A}"/>
              </a:ext>
            </a:extLst>
          </p:cNvPr>
          <p:cNvSpPr txBox="1"/>
          <p:nvPr/>
        </p:nvSpPr>
        <p:spPr>
          <a:xfrm>
            <a:off x="825500" y="962958"/>
            <a:ext cx="779838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التفاوض كأداة للحفاظ على العلاقة مع العميل</a:t>
            </a:r>
          </a:p>
        </p:txBody>
      </p:sp>
      <p:sp>
        <p:nvSpPr>
          <p:cNvPr id="12" name="TextBox 11">
            <a:extLst>
              <a:ext uri="{FF2B5EF4-FFF2-40B4-BE49-F238E27FC236}">
                <a16:creationId xmlns:a16="http://schemas.microsoft.com/office/drawing/2014/main" id="{762B5BB0-FC6C-4C33-89C4-FA05724C9C91}"/>
              </a:ext>
            </a:extLst>
          </p:cNvPr>
          <p:cNvSpPr txBox="1"/>
          <p:nvPr/>
        </p:nvSpPr>
        <p:spPr>
          <a:xfrm>
            <a:off x="825500" y="1541424"/>
            <a:ext cx="10541000" cy="4536563"/>
          </a:xfrm>
          <a:prstGeom prst="rect">
            <a:avLst/>
          </a:prstGeom>
          <a:noFill/>
        </p:spPr>
        <p:txBody>
          <a:bodyPr wrap="square" rtlCol="0">
            <a:spAutoFit/>
          </a:bodyPr>
          <a:lstStyle/>
          <a:p>
            <a:pPr algn="just" rtl="1">
              <a:lnSpc>
                <a:spcPct val="300000"/>
              </a:lnSpc>
            </a:pPr>
            <a:r>
              <a:rPr lang="ar-SA" sz="2000" dirty="0">
                <a:effectLst/>
                <a:ea typeface="Times New Roman" panose="02020603050405020304" pitchFamily="18" charset="0"/>
              </a:rPr>
              <a:t>لا يهدف التفاوض في خدمة العملاء إلى حل المشكلة الحالية فقط، بل يسعى أيضاً إلى الحفاظ على العلاقة طويلة الأمد بين المؤسسة والعميل. فالطريقة التي تتم بها معالجة المشكلات أو الاعتراضات تؤثر بشكل كبير في الصورة الذهنية التي يكوّنها العميل عن المؤسسة. وعندما يشعر العميل بأن المؤسسة تستمع إليه وتحاول إيجاد حل مناسب لمشكلته، فإنه يميل إلى الاستمرار في التعامل معها حتى لو واجه تجربة سلبية في البداية. ولذلك يُعد التفاوض الخدمي وسيلة مهمة </a:t>
            </a:r>
            <a:endParaRPr lang="ar-SY"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لتحويل المواقف السلبية إلى فرص لتعزيز الولاء. </a:t>
            </a:r>
          </a:p>
        </p:txBody>
      </p:sp>
      <p:pic>
        <p:nvPicPr>
          <p:cNvPr id="13" name="Picture 4" descr="Top 6 Ways to Maintain Customer Loyalty ...">
            <a:extLst>
              <a:ext uri="{FF2B5EF4-FFF2-40B4-BE49-F238E27FC236}">
                <a16:creationId xmlns:a16="http://schemas.microsoft.com/office/drawing/2014/main" id="{0520CE9C-313F-4D15-B6B2-3B95412465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3215" y="4183470"/>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99978241"/>
      </p:ext>
    </p:extLst>
  </p:cSld>
  <p:clrMapOvr>
    <a:masterClrMapping/>
  </p:clrMapOvr>
  <mc:AlternateContent xmlns:mc="http://schemas.openxmlformats.org/markup-compatibility/2006" xmlns:p14="http://schemas.microsoft.com/office/powerpoint/2010/main">
    <mc:Choice Requires="p14">
      <p:transition p14:dur="10" advTm="199268"/>
    </mc:Choice>
    <mc:Fallback xmlns="">
      <p:transition advTm="19926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
        <p:nvSpPr>
          <p:cNvPr id="12" name="TextBox 11">
            <a:extLst>
              <a:ext uri="{FF2B5EF4-FFF2-40B4-BE49-F238E27FC236}">
                <a16:creationId xmlns:a16="http://schemas.microsoft.com/office/drawing/2014/main" id="{762B5BB0-FC6C-4C33-89C4-FA05724C9C91}"/>
              </a:ext>
            </a:extLst>
          </p:cNvPr>
          <p:cNvSpPr txBox="1"/>
          <p:nvPr/>
        </p:nvSpPr>
        <p:spPr>
          <a:xfrm>
            <a:off x="825500" y="1513490"/>
            <a:ext cx="10541000" cy="4575035"/>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كما أن التعامل الإيجابي مع العملاء يساهم في نشر سمعة جيدة للمؤسسة من خلال التوصيات الشفهية. ومن هنا ينبغي على المؤسسات تدريب موظفيها على استخدام التفاوض بأسلوب يركز على بناء العلاقات وليس فقط على إنهاء المشكلة بسرعة. وهذا النهج يعزز استدامة العلاقة بين الطرفين.</a:t>
            </a:r>
          </a:p>
          <a:p>
            <a:pPr algn="just" rtl="1">
              <a:lnSpc>
                <a:spcPct val="250000"/>
              </a:lnSpc>
            </a:pPr>
            <a:r>
              <a:rPr lang="ar-SA" sz="2000" b="1" dirty="0">
                <a:effectLst/>
                <a:ea typeface="Times New Roman" panose="02020603050405020304" pitchFamily="18" charset="0"/>
              </a:rPr>
              <a:t>مثال</a:t>
            </a:r>
            <a:r>
              <a:rPr lang="ar-SA" sz="2000" dirty="0">
                <a:effectLst/>
                <a:ea typeface="Times New Roman" panose="02020603050405020304" pitchFamily="18" charset="0"/>
              </a:rPr>
              <a:t>: عندما اشتكى أحد عملاء متجر إلكتروني من تأخر وصول طلبه، قامت الشركة بالاعتذار وإعادة إرسال الطلب مع تقديم خصم على عملية الشراء القادمة، الأمر الذي جعل العميل يشعر بالتقدير </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ويستمر في التعامل مع المتجر مستقبلاً.</a:t>
            </a:r>
          </a:p>
        </p:txBody>
      </p:sp>
      <p:pic>
        <p:nvPicPr>
          <p:cNvPr id="6146" name="Picture 2" descr="corporate reputation important - Midas PR">
            <a:extLst>
              <a:ext uri="{FF2B5EF4-FFF2-40B4-BE49-F238E27FC236}">
                <a16:creationId xmlns:a16="http://schemas.microsoft.com/office/drawing/2014/main" id="{62E5E699-0322-4E68-B9A8-41B75ECEBF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344318"/>
            <a:ext cx="2619375" cy="17430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39780253"/>
      </p:ext>
    </p:extLst>
  </p:cSld>
  <p:clrMapOvr>
    <a:masterClrMapping/>
  </p:clrMapOvr>
  <mc:AlternateContent xmlns:mc="http://schemas.openxmlformats.org/markup-compatibility/2006" xmlns:p14="http://schemas.microsoft.com/office/powerpoint/2010/main">
    <mc:Choice Requires="p14">
      <p:transition p14:dur="10" advTm="171862"/>
    </mc:Choice>
    <mc:Fallback xmlns="">
      <p:transition advTm="17186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6213453" y="721876"/>
            <a:ext cx="4754828"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استراتيجيات التفاوض في معالجة الشكاوى </a:t>
            </a:r>
          </a:p>
          <a:p>
            <a:pPr algn="ctr" rtl="1"/>
            <a:r>
              <a:rPr lang="ar-SY" sz="2600" dirty="0">
                <a:solidFill>
                  <a:srgbClr val="00B0F0"/>
                </a:solidFill>
                <a:latin typeface="Alexandria" charset="0"/>
                <a:cs typeface="Alexandria" charset="0"/>
              </a:rPr>
              <a:t>واسترداد الخدمة</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30928"/>
    </mc:Choice>
    <mc:Fallback xmlns="">
      <p:transition spd="slow" advTm="309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1320" y="130818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485456" y="1289645"/>
            <a:ext cx="5205083" cy="4928593"/>
          </a:xfrm>
          <a:prstGeom prst="rect">
            <a:avLst/>
          </a:prstGeom>
        </p:spPr>
        <p:txBody>
          <a:bodyPr wrap="square">
            <a:spAutoFit/>
          </a:bodyPr>
          <a:lstStyle/>
          <a:p>
            <a:pPr algn="just" rtl="1">
              <a:lnSpc>
                <a:spcPct val="200000"/>
              </a:lnSpc>
            </a:pPr>
            <a:r>
              <a:rPr lang="ar-SY" sz="2000" dirty="0"/>
              <a:t>تعتبر الشكاوى والتحديات التي يواجهها العملاء فرصة لتطبيق استراتيجيات تفاوضية تعزز رضا العميل وتحافظ على سمعة المؤسسة. فالتفاوض في هذا السياق لا يقتصر على حل المشكلة فحسب، بل يشمل تقديم بدائل مناسبة، استخدام التعويضات عند الضرورة، وتحقيق حلول متوازنة للطرفين. كما يتيح هذا المحور فهم كيفية إدارة الاعتراضات بطريقة بنّاءة وتحويل التجربة السلبية إلى تجربة إيجابية. ويؤكد على أن التخطيط الاستراتيجي للتفاوض يساهم في استعادة الخدمة بكفاءة وفعالية.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27007">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90526" y="937768"/>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تشخيص المشكلة بدقة قبل تقديم الحلول</a:t>
            </a:r>
          </a:p>
        </p:txBody>
      </p:sp>
      <p:sp>
        <p:nvSpPr>
          <p:cNvPr id="48" name="TextBox 47"/>
          <p:cNvSpPr txBox="1"/>
          <p:nvPr/>
        </p:nvSpPr>
        <p:spPr>
          <a:xfrm>
            <a:off x="825500" y="1509835"/>
            <a:ext cx="10541000" cy="4536563"/>
          </a:xfrm>
          <a:prstGeom prst="rect">
            <a:avLst/>
          </a:prstGeom>
          <a:noFill/>
        </p:spPr>
        <p:txBody>
          <a:bodyPr wrap="square" rtlCol="0">
            <a:spAutoFit/>
          </a:bodyPr>
          <a:lstStyle/>
          <a:p>
            <a:pPr algn="just" rtl="1">
              <a:lnSpc>
                <a:spcPct val="300000"/>
              </a:lnSpc>
            </a:pPr>
            <a:r>
              <a:rPr lang="ar-SY" sz="2000" dirty="0"/>
              <a:t>يُعد التشخيص الدقيق لمشكلة العميل خطوة أساسية في نجاح عملية التفاوض أثناء معالجة الشكاوى. فكثير من المشكلات التي يطرحها العملاء قد تكون نتيجة سوء فهم، أو نقص في المعلومات، أو خلل فعلي في الخدمة المقدمة. لذلك يحتاج موظف خدمة العملاء إلى تحليل المشكلة بشكل منهجي قبل تقديم أي حل. ويتطلب ذلك طرح أسئلة توضيحية تساعد على تحديد سبب المشكلة الحقيقي، وليس الاكتفاء بالمظاهر الخارجية لها. كما يساعد هذا الأسلوب </a:t>
            </a:r>
          </a:p>
          <a:p>
            <a:pPr algn="just" rtl="1">
              <a:lnSpc>
                <a:spcPct val="300000"/>
              </a:lnSpc>
            </a:pPr>
            <a:r>
              <a:rPr lang="ar-SY" sz="2000" dirty="0"/>
              <a:t>على تجنب تقديم حلول غير مناسبة قد تؤدي إلى تفاقم المشكلة بدلاً من حلها.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7170" name="Picture 2" descr="How To Identify Problems In Your Processes">
            <a:extLst>
              <a:ext uri="{FF2B5EF4-FFF2-40B4-BE49-F238E27FC236}">
                <a16:creationId xmlns:a16="http://schemas.microsoft.com/office/drawing/2014/main" id="{7F430F37-A923-44CE-98EA-7E67F8EDDC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8311" y="432003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183578"/>
    </mc:Choice>
    <mc:Fallback xmlns="">
      <p:transition advTm="18357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489548"/>
            <a:ext cx="10541000" cy="4536563"/>
          </a:xfrm>
          <a:prstGeom prst="rect">
            <a:avLst/>
          </a:prstGeom>
          <a:noFill/>
        </p:spPr>
        <p:txBody>
          <a:bodyPr wrap="square" rtlCol="0">
            <a:spAutoFit/>
          </a:bodyPr>
          <a:lstStyle/>
          <a:p>
            <a:pPr algn="just" rtl="1">
              <a:lnSpc>
                <a:spcPct val="300000"/>
              </a:lnSpc>
            </a:pPr>
            <a:r>
              <a:rPr lang="ar-SY" sz="2000" dirty="0"/>
              <a:t>ويُسهم التشخيص الجيد أيضاً في بناء حوار منطقي بين الموظف والعميل، حيث يتم الانتقال من مرحلة عرض المشكلة إلى مرحلة البحث المشترك عن الحل. وبذلك تصبح عملية التفاوض أكثر موضوعية وفعالية. كما أن تحديد السبب الحقيقي للمشكلة يساعد المؤسسة لاحقاً على تحسين عملياتها وتفادي الأخطاء المستقبلية.</a:t>
            </a:r>
          </a:p>
          <a:p>
            <a:pPr algn="just" rtl="1">
              <a:lnSpc>
                <a:spcPct val="300000"/>
              </a:lnSpc>
            </a:pPr>
            <a:r>
              <a:rPr lang="ar-SY" sz="2000" b="1" dirty="0"/>
              <a:t>مثال</a:t>
            </a:r>
            <a:r>
              <a:rPr lang="ar-SY" sz="2000" dirty="0"/>
              <a:t>: إذا اشتكى عميل من أن خدمة الإنترنت بطيئة، قد يطرح الموظف عدة أسئلة مثل نوع الجهاز </a:t>
            </a:r>
            <a:endParaRPr lang="en-US" sz="2000" dirty="0"/>
          </a:p>
          <a:p>
            <a:pPr algn="just" rtl="1">
              <a:lnSpc>
                <a:spcPct val="300000"/>
              </a:lnSpc>
            </a:pPr>
            <a:r>
              <a:rPr lang="ar-SY" sz="2000" dirty="0"/>
              <a:t>المستخدم أو موقعه داخل المنزل، ليتبين أن المشكلة ناتجة عن ضعف إشارة جهاز التوجيه، وليس عن خلل في الخدمة نفسها</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8194" name="Picture 2" descr="Project Accelerator ...">
            <a:extLst>
              <a:ext uri="{FF2B5EF4-FFF2-40B4-BE49-F238E27FC236}">
                <a16:creationId xmlns:a16="http://schemas.microsoft.com/office/drawing/2014/main" id="{5B4182C6-9923-4088-85FD-E76BC228C1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903" y="3429000"/>
            <a:ext cx="2143125" cy="21336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08790385"/>
      </p:ext>
    </p:extLst>
  </p:cSld>
  <p:clrMapOvr>
    <a:masterClrMapping/>
  </p:clrMapOvr>
  <mc:AlternateContent xmlns:mc="http://schemas.openxmlformats.org/markup-compatibility/2006" xmlns:p14="http://schemas.microsoft.com/office/powerpoint/2010/main">
    <mc:Choice Requires="p14">
      <p:transition p14:dur="10" advTm="183214"/>
    </mc:Choice>
    <mc:Fallback xmlns="">
      <p:transition advTm="18321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0" y="994042"/>
            <a:ext cx="101899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تقديم البدائل كاستراتيجية تفاوضية فعّالة</a:t>
            </a:r>
          </a:p>
        </p:txBody>
      </p:sp>
      <p:sp>
        <p:nvSpPr>
          <p:cNvPr id="48" name="TextBox 47"/>
          <p:cNvSpPr txBox="1"/>
          <p:nvPr/>
        </p:nvSpPr>
        <p:spPr>
          <a:xfrm>
            <a:off x="825500" y="1574670"/>
            <a:ext cx="10541000" cy="4536563"/>
          </a:xfrm>
          <a:prstGeom prst="rect">
            <a:avLst/>
          </a:prstGeom>
          <a:noFill/>
        </p:spPr>
        <p:txBody>
          <a:bodyPr wrap="square" rtlCol="0">
            <a:spAutoFit/>
          </a:bodyPr>
          <a:lstStyle/>
          <a:p>
            <a:pPr algn="just" rtl="1">
              <a:lnSpc>
                <a:spcPct val="300000"/>
              </a:lnSpc>
            </a:pPr>
            <a:r>
              <a:rPr lang="ar-SY" sz="2000" dirty="0"/>
              <a:t>من الأساليب المهمة في التفاوض مع العملاء تقديم مجموعة من البدائل التي تسمح للعميل بالمشاركة في اختيار الحل المناسب. فبدلاً من فرض حل واحد، يسهم عرض الخيارات المختلفة في تعزيز شعور العميل بالتحكم في القرار، مما يزيد من احتمالية قبول الحل. وقد تشمل هذه البدائل استبدال المنتج، أو إعادة المبلغ المدفوع، أو تقديم تعويض معين مثل خصم أو قسيمة شراء. </a:t>
            </a:r>
            <a:endParaRPr lang="en-US" sz="2000" dirty="0"/>
          </a:p>
          <a:p>
            <a:pPr algn="just" rtl="1">
              <a:lnSpc>
                <a:spcPct val="300000"/>
              </a:lnSpc>
            </a:pPr>
            <a:r>
              <a:rPr lang="ar-SY" sz="2000" dirty="0"/>
              <a:t>ويساعد هذا الأسلوب في تحقيق التوازن بين مصلحة العميل وسياسات المؤسسة.</a:t>
            </a:r>
            <a:endParaRPr lang="en-US" sz="2000" dirty="0"/>
          </a:p>
          <a:p>
            <a:pPr algn="just" rtl="1">
              <a:lnSpc>
                <a:spcPct val="300000"/>
              </a:lnSpc>
            </a:pPr>
            <a:r>
              <a:rPr lang="ar-SY" sz="2000" b="1" dirty="0"/>
              <a:t>فيما يأتي فيديو توضيحي للفكرة السابقة: </a:t>
            </a:r>
            <a:r>
              <a:rPr lang="ar-SY" sz="2000" b="1" u="sng" dirty="0">
                <a:hlinkClick r:id="rId3"/>
              </a:rPr>
              <a:t>اضغط هنا للدخول</a:t>
            </a:r>
            <a:r>
              <a:rPr lang="ar-SY" sz="2000" b="1" dirty="0"/>
              <a:t>.</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9218" name="Picture 2" descr="Idea Solution Puzzle Stock Illustration ...">
            <a:extLst>
              <a:ext uri="{FF2B5EF4-FFF2-40B4-BE49-F238E27FC236}">
                <a16:creationId xmlns:a16="http://schemas.microsoft.com/office/drawing/2014/main" id="{1D6E3FB7-DE2F-41F9-8E93-D3D646BA47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1" y="4144729"/>
            <a:ext cx="2160296" cy="19415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63372"/>
    </mc:Choice>
    <mc:Fallback xmlns="">
      <p:transition advTm="16337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487993"/>
            <a:ext cx="10541000" cy="4536563"/>
          </a:xfrm>
          <a:prstGeom prst="rect">
            <a:avLst/>
          </a:prstGeom>
          <a:noFill/>
        </p:spPr>
        <p:txBody>
          <a:bodyPr wrap="square" rtlCol="0">
            <a:spAutoFit/>
          </a:bodyPr>
          <a:lstStyle/>
          <a:p>
            <a:pPr algn="just" rtl="1">
              <a:lnSpc>
                <a:spcPct val="300000"/>
              </a:lnSpc>
            </a:pPr>
            <a:r>
              <a:rPr lang="ar-SY" sz="2000" dirty="0"/>
              <a:t> كما أنه يقلل من احتمالية تصاعد الخلاف، لأن العميل يشعر بأن المؤسسة تسعى فعلياً إلى إيجاد حل مناسب له. ويُعد تقديم البدائل جزءاً من استراتيجية تفاوضية قائمة على التعاون بدلاً من الصراع. وبذلك يتحول الحوار بين الموظف والعميل إلى عملية مشتركة للبحث عن أفضل حل ممكن.</a:t>
            </a:r>
          </a:p>
          <a:p>
            <a:pPr algn="just" rtl="1">
              <a:lnSpc>
                <a:spcPct val="300000"/>
              </a:lnSpc>
            </a:pPr>
            <a:r>
              <a:rPr lang="ar-SY" sz="2000" b="1" dirty="0"/>
              <a:t>مثال</a:t>
            </a:r>
            <a:r>
              <a:rPr lang="ar-SY" sz="2000" dirty="0"/>
              <a:t>: إذا اشتكى عميل من تأخر وصول طلبه من متجر إلكتروني، قد يعرض الموظف عدة خيارات </a:t>
            </a:r>
            <a:endParaRPr lang="en-US" sz="2000" dirty="0"/>
          </a:p>
          <a:p>
            <a:pPr algn="just" rtl="1">
              <a:lnSpc>
                <a:spcPct val="300000"/>
              </a:lnSpc>
            </a:pPr>
            <a:r>
              <a:rPr lang="ar-SY" sz="2000" dirty="0"/>
              <a:t>مثل إعادة شحن الطلب بشكل سريع، أو إلغاء الطلب مع استرداد المبلغ، أو تقديم خصم على الطلب الحالي.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10242" name="Picture 2" descr="3 Alternative Link Building Tactics to ...">
            <a:extLst>
              <a:ext uri="{FF2B5EF4-FFF2-40B4-BE49-F238E27FC236}">
                <a16:creationId xmlns:a16="http://schemas.microsoft.com/office/drawing/2014/main" id="{193D10A0-EDEB-4099-BBC3-44378C3058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3429000"/>
            <a:ext cx="2449300" cy="19410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3491023"/>
      </p:ext>
    </p:extLst>
  </p:cSld>
  <p:clrMapOvr>
    <a:masterClrMapping/>
  </p:clrMapOvr>
  <mc:AlternateContent xmlns:mc="http://schemas.openxmlformats.org/markup-compatibility/2006" xmlns:p14="http://schemas.microsoft.com/office/powerpoint/2010/main">
    <mc:Choice Requires="p14">
      <p:transition p14:dur="10" advTm="188286"/>
    </mc:Choice>
    <mc:Fallback xmlns="">
      <p:transition advTm="18828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51966" y="982465"/>
            <a:ext cx="773426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استخدام التعويضات في استرداد الخدمة</a:t>
            </a:r>
          </a:p>
        </p:txBody>
      </p:sp>
      <p:sp>
        <p:nvSpPr>
          <p:cNvPr id="48" name="TextBox 47"/>
          <p:cNvSpPr txBox="1"/>
          <p:nvPr/>
        </p:nvSpPr>
        <p:spPr>
          <a:xfrm>
            <a:off x="825500" y="1840170"/>
            <a:ext cx="10541000" cy="3613233"/>
          </a:xfrm>
          <a:prstGeom prst="rect">
            <a:avLst/>
          </a:prstGeom>
          <a:noFill/>
        </p:spPr>
        <p:txBody>
          <a:bodyPr wrap="square" rtlCol="0">
            <a:spAutoFit/>
          </a:bodyPr>
          <a:lstStyle/>
          <a:p>
            <a:pPr algn="just" rtl="1">
              <a:lnSpc>
                <a:spcPct val="300000"/>
              </a:lnSpc>
            </a:pPr>
            <a:r>
              <a:rPr lang="ar-SY" sz="2000" dirty="0"/>
              <a:t>يشير مفهوم استرداد الخدمة إلى الإجراءات التي تتخذها المؤسسة لمعالجة الأخطاء التي تحدث أثناء تقديم الخدمة. وفي كثير من الحالات، يكون تقديم تعويض مناسب جزءاً من عملية التفاوض مع العميل. وقد يأخذ هذا التعويض أشكالاً متعددة مثل استرجاع جزء من المبلغ المدفوع، أو تقديم خدمة إضافية مجانية، أو منح العميل نقاط ولاء يمكن استخدامها لاحقاً. </a:t>
            </a:r>
            <a:endParaRPr lang="en-US" sz="2000" dirty="0"/>
          </a:p>
          <a:p>
            <a:pPr algn="just" rtl="1">
              <a:lnSpc>
                <a:spcPct val="300000"/>
              </a:lnSpc>
            </a:pPr>
            <a:r>
              <a:rPr lang="ar-SY" sz="2000" dirty="0"/>
              <a:t>ويهدف هذا الأسلوب إلى تقليل أثر التجربة السلبية وتحويلها إلى تجربة إيجابية قدر الإمكان.</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11266" name="Picture 2" descr="For creative problem solving, bust ...">
            <a:extLst>
              <a:ext uri="{FF2B5EF4-FFF2-40B4-BE49-F238E27FC236}">
                <a16:creationId xmlns:a16="http://schemas.microsoft.com/office/drawing/2014/main" id="{8ADEF161-8E57-4365-B723-F604DE970D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253" y="4352711"/>
            <a:ext cx="2638425" cy="17335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36507859"/>
      </p:ext>
    </p:extLst>
  </p:cSld>
  <p:clrMapOvr>
    <a:masterClrMapping/>
  </p:clrMapOvr>
  <mc:AlternateContent xmlns:mc="http://schemas.openxmlformats.org/markup-compatibility/2006" xmlns:p14="http://schemas.microsoft.com/office/powerpoint/2010/main">
    <mc:Choice Requires="p14">
      <p:transition p14:dur="10" advTm="187970"/>
    </mc:Choice>
    <mc:Fallback xmlns="">
      <p:transition advTm="18797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04668" y="1513490"/>
            <a:ext cx="10541000" cy="4536563"/>
          </a:xfrm>
          <a:prstGeom prst="rect">
            <a:avLst/>
          </a:prstGeom>
          <a:noFill/>
        </p:spPr>
        <p:txBody>
          <a:bodyPr wrap="square" rtlCol="0">
            <a:spAutoFit/>
          </a:bodyPr>
          <a:lstStyle/>
          <a:p>
            <a:pPr algn="just" rtl="1">
              <a:lnSpc>
                <a:spcPct val="300000"/>
              </a:lnSpc>
            </a:pPr>
            <a:r>
              <a:rPr lang="ar-SY" sz="2000" dirty="0"/>
              <a:t> كما يساعد التعويض المناسب على استعادة ثقة العميل بالمؤسسة وتعزيز احتمالية استمراره في التعامل معها. ومع ذلك، ينبغي أن يكون التعويض متناسباً مع حجم المشكلة حتى لا يؤدي إلى خسائر غير ضرورية للمؤسسة. لذلك يحتاج موظف خدمة العملاء إلى تقدير الموقف بدقة قبل اتخاذ القرار المناسب.</a:t>
            </a:r>
          </a:p>
          <a:p>
            <a:pPr algn="just" rtl="1">
              <a:lnSpc>
                <a:spcPct val="300000"/>
              </a:lnSpc>
            </a:pPr>
            <a:r>
              <a:rPr lang="ar-SY" sz="2000" b="1" dirty="0"/>
              <a:t>مثال</a:t>
            </a:r>
            <a:r>
              <a:rPr lang="ar-SY" sz="2000" dirty="0"/>
              <a:t>: إذا تعرض أحد ركاب شركة طيران لتأخير طويل في الرحلة، قد تقوم الشركة بتقديم </a:t>
            </a:r>
          </a:p>
          <a:p>
            <a:pPr algn="just" rtl="1">
              <a:lnSpc>
                <a:spcPct val="300000"/>
              </a:lnSpc>
            </a:pPr>
            <a:r>
              <a:rPr lang="ar-SY" sz="2000" dirty="0"/>
              <a:t>قسيمة سفر أو وجبة مجانية كتعويض عن الإزعاج الذي تعرض له.</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12290" name="Picture 2" descr="What Is Compensation? | Definition and ...">
            <a:extLst>
              <a:ext uri="{FF2B5EF4-FFF2-40B4-BE49-F238E27FC236}">
                <a16:creationId xmlns:a16="http://schemas.microsoft.com/office/drawing/2014/main" id="{C9A6E295-7326-4ACB-8792-DAFEA3DA05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332" y="4252427"/>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6120246"/>
      </p:ext>
    </p:extLst>
  </p:cSld>
  <p:clrMapOvr>
    <a:masterClrMapping/>
  </p:clrMapOvr>
  <mc:AlternateContent xmlns:mc="http://schemas.openxmlformats.org/markup-compatibility/2006" xmlns:p14="http://schemas.microsoft.com/office/powerpoint/2010/main">
    <mc:Choice Requires="p14">
      <p:transition p14:dur="10" advTm="185959"/>
    </mc:Choice>
    <mc:Fallback xmlns="">
      <p:transition advTm="18595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51966" y="960093"/>
            <a:ext cx="773426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الوصول إلى حل مرضٍ للطرفين</a:t>
            </a:r>
          </a:p>
        </p:txBody>
      </p:sp>
      <p:sp>
        <p:nvSpPr>
          <p:cNvPr id="48" name="TextBox 47"/>
          <p:cNvSpPr txBox="1"/>
          <p:nvPr/>
        </p:nvSpPr>
        <p:spPr>
          <a:xfrm>
            <a:off x="825500" y="1513490"/>
            <a:ext cx="10541000" cy="4536563"/>
          </a:xfrm>
          <a:prstGeom prst="rect">
            <a:avLst/>
          </a:prstGeom>
          <a:noFill/>
        </p:spPr>
        <p:txBody>
          <a:bodyPr wrap="square" rtlCol="0">
            <a:spAutoFit/>
          </a:bodyPr>
          <a:lstStyle/>
          <a:p>
            <a:pPr algn="just" rtl="1">
              <a:lnSpc>
                <a:spcPct val="300000"/>
              </a:lnSpc>
            </a:pPr>
            <a:r>
              <a:rPr lang="ar-SY" sz="2000" dirty="0"/>
              <a:t>يُعد الوصول إلى حل يحقق درجة من الرضا لكل من العميل والمؤسسة الهدف النهائي لعملية التفاوض في معالجة الشكاوى. ففي كثير من الحالات لا يكون بالإمكان تلبية جميع مطالب العميل بالكامل، كما لا تستطيع المؤسسة تجاهل سياساتها أو مصالحها التنظيمية. لذلك يسعى موظف خدمة العملاء إلى إيجاد حل متوازن يراعي احتياجات العميل من جهة ويحافظ على موارد المؤسسة من جهة أخرى. ويتطلب ذلك مهارات في عرض البدائل، </a:t>
            </a:r>
          </a:p>
          <a:p>
            <a:pPr algn="just" rtl="1">
              <a:lnSpc>
                <a:spcPct val="300000"/>
              </a:lnSpc>
            </a:pPr>
            <a:r>
              <a:rPr lang="ar-SY" sz="2000" dirty="0"/>
              <a:t>وتوضيح الإمكانات المتاحة، وإقناع العميل بجدوى الحل المقترح.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13314" name="Picture 2" descr="business consultants | IED ...">
            <a:extLst>
              <a:ext uri="{FF2B5EF4-FFF2-40B4-BE49-F238E27FC236}">
                <a16:creationId xmlns:a16="http://schemas.microsoft.com/office/drawing/2014/main" id="{2C10B1C9-C24D-4B86-A8E4-AF21CFFF17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2959" y="4303090"/>
            <a:ext cx="2686050" cy="17049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963546723"/>
      </p:ext>
    </p:extLst>
  </p:cSld>
  <p:clrMapOvr>
    <a:masterClrMapping/>
  </p:clrMapOvr>
  <mc:AlternateContent xmlns:mc="http://schemas.openxmlformats.org/markup-compatibility/2006" xmlns:p14="http://schemas.microsoft.com/office/powerpoint/2010/main">
    <mc:Choice Requires="p14">
      <p:transition p14:dur="10" advTm="159361"/>
    </mc:Choice>
    <mc:Fallback xmlns="">
      <p:transition advTm="15936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554484"/>
            <a:ext cx="10541000" cy="4536563"/>
          </a:xfrm>
          <a:prstGeom prst="rect">
            <a:avLst/>
          </a:prstGeom>
          <a:noFill/>
        </p:spPr>
        <p:txBody>
          <a:bodyPr wrap="square" rtlCol="0">
            <a:spAutoFit/>
          </a:bodyPr>
          <a:lstStyle/>
          <a:p>
            <a:pPr algn="just" rtl="1">
              <a:lnSpc>
                <a:spcPct val="300000"/>
              </a:lnSpc>
            </a:pPr>
            <a:r>
              <a:rPr lang="ar-SY" sz="2000" dirty="0"/>
              <a:t>كما أن الشفافية والوضوح في شرح أسباب القرار يساعدان على تقليل احتمالية رفض العميل للحل. وعندما يشعر العميل بأن المؤسسة حاولت بصدق معالجة مشكلته، فإنه يكون أكثر تقبلاً للحلول المطروحة حتى لو لم تكن مثالية بالنسبة له. ومن هنا يصبح التفاوض أداة لإدارة التوقعات وتحقيق التوازن بين المصالح المختلفة.</a:t>
            </a:r>
          </a:p>
          <a:p>
            <a:pPr algn="just" rtl="1">
              <a:lnSpc>
                <a:spcPct val="300000"/>
              </a:lnSpc>
            </a:pPr>
            <a:r>
              <a:rPr lang="ar-SY" sz="2000" b="1" dirty="0"/>
              <a:t>مثال</a:t>
            </a:r>
            <a:r>
              <a:rPr lang="ar-SY" sz="2000" dirty="0"/>
              <a:t>: إذا طلب أحد العملاء استرجاع مبلغ كامل بعد استخدام جزء من الخدمة، قد يقترح الموظف </a:t>
            </a:r>
          </a:p>
          <a:p>
            <a:pPr algn="just" rtl="1">
              <a:lnSpc>
                <a:spcPct val="300000"/>
              </a:lnSpc>
            </a:pPr>
            <a:r>
              <a:rPr lang="ar-SY" sz="2000" dirty="0"/>
              <a:t>استرداد جزء من المبلغ أو تقديم رصيد يمكن استخدامه لاحقاً، وهو حل يحقق قدراً من الرضا للطرفين.</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7170" name="Picture 2" descr="Customer Experience: Crafting Memorable ...">
            <a:extLst>
              <a:ext uri="{FF2B5EF4-FFF2-40B4-BE49-F238E27FC236}">
                <a16:creationId xmlns:a16="http://schemas.microsoft.com/office/drawing/2014/main" id="{9661061B-B7FE-4933-A92A-F7F01F9279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3822765"/>
            <a:ext cx="2390775" cy="19145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67640231"/>
      </p:ext>
    </p:extLst>
  </p:cSld>
  <p:clrMapOvr>
    <a:masterClrMapping/>
  </p:clrMapOvr>
  <mc:AlternateContent xmlns:mc="http://schemas.openxmlformats.org/markup-compatibility/2006" xmlns:p14="http://schemas.microsoft.com/office/powerpoint/2010/main">
    <mc:Choice Requires="p14">
      <p:transition p14:dur="10" advTm="152550"/>
    </mc:Choice>
    <mc:Fallback xmlns="">
      <p:transition advTm="15255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29243" y="1013122"/>
            <a:ext cx="5338321"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دور الاتصال والذكاء العاطفي في التفاوض الخدمي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8730"/>
    </mc:Choice>
    <mc:Fallback xmlns="">
      <p:transition spd="slow" advTm="87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1298" y="1045759"/>
            <a:ext cx="5031829" cy="5536837"/>
          </a:xfrm>
          <a:prstGeom prst="rect">
            <a:avLst/>
          </a:prstGeom>
        </p:spPr>
        <p:txBody>
          <a:bodyPr wrap="square">
            <a:spAutoFit/>
          </a:bodyPr>
          <a:lstStyle/>
          <a:p>
            <a:pPr algn="just" rtl="1">
              <a:lnSpc>
                <a:spcPct val="200000"/>
              </a:lnSpc>
            </a:pPr>
            <a:r>
              <a:rPr lang="ar-SY" sz="2000" dirty="0"/>
              <a:t>يلعب الاتصال الفعّال والذكاء العاطفي دوراً محورياً في نجاح التفاوض مع العملاء، إذ يمكن من خلالهما فهم احتياجات العملاء ومشاعرهم وإدارة الحوار بطريقة هادئة ومنظمة. فالموظف الذي يمتلك مهارات الاستماع الفعّال وإدراك الانفعالات يكون قادراً على تهدئة المواقف المتوترة وتحويلها إلى حوارات مثمرة. كما يسهم استخدام لغة إيجابية وواضحة في تعزيز التعاون مع العملاء. ويظهر هذا المحور أهمية التوازن بين الجانب العاطفي والجانب العملي لتحقيق نتائج تفاوضية ناجحة.</a:t>
            </a:r>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82162">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009" y="1012328"/>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 الفعّال كأساس لنجاح التفاوض مع العملاء</a:t>
            </a:r>
          </a:p>
        </p:txBody>
      </p:sp>
      <p:sp>
        <p:nvSpPr>
          <p:cNvPr id="48" name="TextBox 47"/>
          <p:cNvSpPr txBox="1"/>
          <p:nvPr/>
        </p:nvSpPr>
        <p:spPr>
          <a:xfrm>
            <a:off x="753140" y="1598423"/>
            <a:ext cx="10613360" cy="4408323"/>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يُعد الاتصال الفعّال عنصراً أساسياً في نجاح عملية التفاوض في مجال خدمة العملاء، إذ يعتمد الوصول إلى حلول مناسبة إلى حد كبير على قدرة الموظف على نقل المعلومات بوضوح وفهم ما يقصده العميل بدقة. فالعملية الاتصالية في هذا السياق لا تقتصر على تبادل الكلمات فقط، بل تشمل أيضاً طريقة عرض الرسالة ونبرة الصوت واختيار العبارات المناسبة. وعندما يكون الاتصال واضحاً ومنظماً، يقل احتمال حدوث سوء فهم بين الطرفين، الأمر الذي يسهم في تسهيل عملية التفاوض. </a:t>
            </a:r>
          </a:p>
          <a:p>
            <a:pPr algn="just" defTabSz="344488" rtl="1">
              <a:lnSpc>
                <a:spcPct val="200000"/>
              </a:lnSpc>
              <a:spcAft>
                <a:spcPts val="800"/>
              </a:spcAft>
              <a:tabLst>
                <a:tab pos="285750" algn="l"/>
              </a:tabLst>
            </a:pPr>
            <a:r>
              <a:rPr lang="ar-SY" sz="2000" dirty="0"/>
              <a:t>كما أن استخدام لغة بسيطة ومباشرة يساعد العميل على فهم الحلول المقترحة بصورة أفضل.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10" name="Picture 2" descr="Communication is important in all families">
            <a:extLst>
              <a:ext uri="{FF2B5EF4-FFF2-40B4-BE49-F238E27FC236}">
                <a16:creationId xmlns:a16="http://schemas.microsoft.com/office/drawing/2014/main" id="{86C2F5E6-6240-4883-9AC5-3F16F7211C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00" y="4131977"/>
            <a:ext cx="2390775" cy="19145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165796"/>
    </mc:Choice>
    <mc:Fallback xmlns="">
      <p:transition advTm="16579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25820" y="1345306"/>
            <a:ext cx="10613360" cy="4741747"/>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إضافة إلى ذلك، فإن طرح الأسئلة التوضيحية يساعد الموظف على جمع معلومات كافية عن المشكلة قبل اتخاذ القرار المناسب. ويؤدي هذا النوع من الاتصال إلى خلق بيئة حوارية قائمة على التفاهم والاحترام المتبادل. لذلك يُعد الاتصال الفعّال أداة رئيسية في إدارة المواقف التفاوضية داخل خدمة العملاء.</a:t>
            </a:r>
          </a:p>
          <a:p>
            <a:pPr algn="just" defTabSz="344488" rtl="1">
              <a:lnSpc>
                <a:spcPct val="300000"/>
              </a:lnSpc>
              <a:spcAft>
                <a:spcPts val="800"/>
              </a:spcAft>
              <a:tabLst>
                <a:tab pos="285750" algn="l"/>
              </a:tabLst>
            </a:pPr>
            <a:r>
              <a:rPr lang="ar-SY" sz="2000" b="1" dirty="0"/>
              <a:t>مثال</a:t>
            </a:r>
            <a:r>
              <a:rPr lang="ar-SY" sz="2000" dirty="0"/>
              <a:t>: عندما يتواصل عميل مع شركة توصيل بسبب تأخر طلبه، يقوم الموظف بشرح سبب التأخير </a:t>
            </a:r>
            <a:endParaRPr lang="en-US" sz="2000" dirty="0"/>
          </a:p>
          <a:p>
            <a:pPr algn="just" defTabSz="344488" rtl="1">
              <a:lnSpc>
                <a:spcPct val="300000"/>
              </a:lnSpc>
              <a:spcAft>
                <a:spcPts val="800"/>
              </a:spcAft>
              <a:tabLst>
                <a:tab pos="285750" algn="l"/>
              </a:tabLst>
            </a:pPr>
            <a:r>
              <a:rPr lang="ar-SY" sz="2000" dirty="0"/>
              <a:t>بوضوح، ويقدم معلومات دقيقة حول موعد التسليم المتوقع، مما يساعد على تقليل توتر العميل ويجعل الحوار أكثر إيجابية.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2" name="Picture 2" descr="External and Internal Communication">
            <a:extLst>
              <a:ext uri="{FF2B5EF4-FFF2-40B4-BE49-F238E27FC236}">
                <a16:creationId xmlns:a16="http://schemas.microsoft.com/office/drawing/2014/main" id="{AB6BC669-68B9-4B5D-A70F-86D6AED4A4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6514" y="3472044"/>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6420207"/>
      </p:ext>
    </p:extLst>
  </p:cSld>
  <p:clrMapOvr>
    <a:masterClrMapping/>
  </p:clrMapOvr>
  <mc:AlternateContent xmlns:mc="http://schemas.openxmlformats.org/markup-compatibility/2006" xmlns:p14="http://schemas.microsoft.com/office/powerpoint/2010/main">
    <mc:Choice Requires="p14">
      <p:transition p14:dur="10" advTm="162573"/>
    </mc:Choice>
    <mc:Fallback xmlns="">
      <p:transition advTm="16257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62000" y="1009418"/>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الذكاء العاطفي في فهم مشاعر العميل</a:t>
            </a:r>
          </a:p>
        </p:txBody>
      </p:sp>
      <p:sp>
        <p:nvSpPr>
          <p:cNvPr id="48" name="TextBox 47"/>
          <p:cNvSpPr txBox="1"/>
          <p:nvPr/>
        </p:nvSpPr>
        <p:spPr>
          <a:xfrm>
            <a:off x="762000" y="1652139"/>
            <a:ext cx="10541000" cy="4408323"/>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يشير الذكاء العاطفي إلى قدرة الفرد على إدراك مشاعره ومشاعر الآخرين والتعامل معها بطريقة مناسبة. وفي سياق خدمة العملاء، يلعب الذكاء العاطفي دوراً مهماً في نجاح التفاوض، لأن كثيراً من العملاء يتواصلون مع المؤسسة وهم في حالة من الانزعاج أو الإحباط نتيجة مشكلة معينة. ولذلك يحتاج موظف خدمة العملاء إلى القدرة على فهم الحالة العاطفية للعميل والتعامل معها بمرونة وتعاطف. </a:t>
            </a:r>
            <a:endParaRPr lang="en-US" sz="2000" dirty="0"/>
          </a:p>
          <a:p>
            <a:pPr algn="just" defTabSz="344488" rtl="1">
              <a:lnSpc>
                <a:spcPct val="200000"/>
              </a:lnSpc>
              <a:spcAft>
                <a:spcPts val="800"/>
              </a:spcAft>
              <a:tabLst>
                <a:tab pos="285750" algn="l"/>
              </a:tabLst>
            </a:pPr>
            <a:r>
              <a:rPr lang="ar-SY" sz="2000" b="1" dirty="0"/>
              <a:t>فيما يأتي فيديو يوضح مفهوم الذكاء العاطفي ودوره في فهم مشاعر الآخرين: </a:t>
            </a:r>
            <a:r>
              <a:rPr lang="ar-SY" sz="2000" b="1" u="sng" dirty="0">
                <a:hlinkClick r:id="rId2"/>
              </a:rPr>
              <a:t>اضغط هنا للدخول</a:t>
            </a:r>
            <a:r>
              <a:rPr lang="ar-SY" sz="2000" b="1" dirty="0"/>
              <a: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15362" name="Picture 2" descr="Emotional Intelligence in Job Success ...">
            <a:extLst>
              <a:ext uri="{FF2B5EF4-FFF2-40B4-BE49-F238E27FC236}">
                <a16:creationId xmlns:a16="http://schemas.microsoft.com/office/drawing/2014/main" id="{DF78EE10-D0B6-415A-BBD8-90118F64ED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1495" y="4305338"/>
            <a:ext cx="2751542" cy="14467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50304"/>
    </mc:Choice>
    <mc:Fallback xmlns="">
      <p:transition advTm="1503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442958"/>
            <a:ext cx="10541000" cy="4780219"/>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ويساعد هذا الفهم على تهدئة الموقف وخلق جو من الثقة يسمح بإدارة الحوار بطريقة أكثر </a:t>
            </a:r>
            <a:r>
              <a:rPr lang="ar-SY" sz="2000" dirty="0" err="1"/>
              <a:t>هدوءاً</a:t>
            </a:r>
            <a:r>
              <a:rPr lang="ar-SY" sz="2000" dirty="0"/>
              <a:t> وفاعلية. كما أن إظهار التعاطف مع العميل لا يعني بالضرورة الموافقة على جميع مطالبه، بل يعكس احترام مشاعره وتقدير تجربته. وعندما يشعر العميل بأن الموظف يتفهم مشكلته، يصبح أكثر استعداداً للاستماع إلى الحلول المقترحة. وبذلك يسهم الذكاء العاطفي في تسهيل الوصول إلى اتفاق يرضي الطرفين.</a:t>
            </a:r>
          </a:p>
          <a:p>
            <a:pPr algn="just" defTabSz="344488" rtl="1">
              <a:lnSpc>
                <a:spcPct val="250000"/>
              </a:lnSpc>
              <a:spcAft>
                <a:spcPts val="800"/>
              </a:spcAft>
              <a:tabLst>
                <a:tab pos="285750" algn="l"/>
              </a:tabLst>
            </a:pPr>
            <a:r>
              <a:rPr lang="ar-SY" sz="2000" b="1" dirty="0"/>
              <a:t>مثال</a:t>
            </a:r>
            <a:r>
              <a:rPr lang="ar-SY" sz="2000" dirty="0"/>
              <a:t>: إذا كان أحد العملاء غاضباً بسبب تأخر خدمة الصيانة، قد يبدأ الموظف بالاعتذار عن </a:t>
            </a:r>
            <a:endParaRPr lang="en-US" sz="2000" dirty="0"/>
          </a:p>
          <a:p>
            <a:pPr algn="just" defTabSz="344488" rtl="1">
              <a:lnSpc>
                <a:spcPct val="200000"/>
              </a:lnSpc>
              <a:spcAft>
                <a:spcPts val="800"/>
              </a:spcAft>
              <a:tabLst>
                <a:tab pos="285750" algn="l"/>
              </a:tabLst>
            </a:pPr>
            <a:r>
              <a:rPr lang="ar-SY" sz="2000" dirty="0"/>
              <a:t>الإزعاج وإظهار تفهمه لقلق العميل قبل البدء في شرح الحلول المتاحة.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16386" name="Picture 2" descr="Emotional Intelligence (EQ): Components ...">
            <a:extLst>
              <a:ext uri="{FF2B5EF4-FFF2-40B4-BE49-F238E27FC236}">
                <a16:creationId xmlns:a16="http://schemas.microsoft.com/office/drawing/2014/main" id="{65D8E46A-79C9-42C1-BE93-D2F4E5380A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3685024"/>
            <a:ext cx="3059177" cy="2291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7586542"/>
      </p:ext>
    </p:extLst>
  </p:cSld>
  <p:clrMapOvr>
    <a:masterClrMapping/>
  </p:clrMapOvr>
  <mc:AlternateContent xmlns:mc="http://schemas.openxmlformats.org/markup-compatibility/2006" xmlns:p14="http://schemas.microsoft.com/office/powerpoint/2010/main">
    <mc:Choice Requires="p14">
      <p:transition p14:dur="10" advTm="146339"/>
    </mc:Choice>
    <mc:Fallback xmlns="">
      <p:transition advTm="14633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62000" y="1009418"/>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إدارة الانفعالات أثناء التفاوض الخدمي</a:t>
            </a:r>
          </a:p>
        </p:txBody>
      </p:sp>
      <p:sp>
        <p:nvSpPr>
          <p:cNvPr id="48" name="TextBox 47"/>
          <p:cNvSpPr txBox="1"/>
          <p:nvPr/>
        </p:nvSpPr>
        <p:spPr>
          <a:xfrm>
            <a:off x="753140" y="1715220"/>
            <a:ext cx="10541000" cy="4395499"/>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تُعد القدرة على إدارة الانفعالات من المهارات المهمة التي يحتاجها موظفو خدمة العملاء أثناء التفاوض مع العملاء. ففي بعض الحالات قد يتعرض الموظف لمواقف صعبة مثل اعتراضات حادة أو تعبيرات غاضبة من قبل العميل. وإذا لم يتم التعامل مع هذه المواقف بحكمة، فقد يؤدي ذلك إلى تصاعد التوتر وتعقيد المشكلة. </a:t>
            </a:r>
            <a:endParaRPr lang="en-US" sz="2000" dirty="0"/>
          </a:p>
          <a:p>
            <a:pPr algn="just" defTabSz="344488" rtl="1">
              <a:lnSpc>
                <a:spcPct val="300000"/>
              </a:lnSpc>
              <a:spcAft>
                <a:spcPts val="800"/>
              </a:spcAft>
              <a:tabLst>
                <a:tab pos="285750" algn="l"/>
              </a:tabLst>
            </a:pPr>
            <a:r>
              <a:rPr lang="ar-SY" sz="2000" dirty="0"/>
              <a:t>لذلك يحتاج الموظف إلى الحفاظ على هدوئه والتعامل مع الموقف بأسلوب مهني بعيد عن </a:t>
            </a:r>
            <a:endParaRPr lang="en-US" sz="2000" dirty="0"/>
          </a:p>
          <a:p>
            <a:pPr algn="just" defTabSz="344488" rtl="1">
              <a:lnSpc>
                <a:spcPct val="150000"/>
              </a:lnSpc>
              <a:spcAft>
                <a:spcPts val="800"/>
              </a:spcAft>
              <a:tabLst>
                <a:tab pos="285750" algn="l"/>
              </a:tabLst>
            </a:pPr>
            <a:r>
              <a:rPr lang="ar-SY" sz="2000" dirty="0"/>
              <a:t>ردود الفعل العاطفية.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18434" name="Picture 2" descr="Regulating Emotions At Work: The ...">
            <a:extLst>
              <a:ext uri="{FF2B5EF4-FFF2-40B4-BE49-F238E27FC236}">
                <a16:creationId xmlns:a16="http://schemas.microsoft.com/office/drawing/2014/main" id="{34CC4A3D-A95B-4950-A9B6-80C3E4A073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3684754"/>
            <a:ext cx="3251654" cy="21638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1727603"/>
      </p:ext>
    </p:extLst>
  </p:cSld>
  <p:clrMapOvr>
    <a:masterClrMapping/>
  </p:clrMapOvr>
  <mc:AlternateContent xmlns:mc="http://schemas.openxmlformats.org/markup-compatibility/2006" xmlns:p14="http://schemas.microsoft.com/office/powerpoint/2010/main">
    <mc:Choice Requires="p14">
      <p:transition p14:dur="10" advTm="150304"/>
    </mc:Choice>
    <mc:Fallback xmlns="">
      <p:transition advTm="15030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345306"/>
            <a:ext cx="10541000" cy="4741747"/>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كما أن التحكم في الانفعالات يساعد على إبقاء الحوار في إطار موضوعي يركز على إيجاد الحلول بدلاً من تبادل الاتهامات. إضافة إلى ذلك، فإن استخدام عبارات إيجابية ومحايدة يمكن أن يسهم في تخفيف حدة التوتر بين الطرفين. ومن خلال هذا الأسلوب يصبح الموظف قادراً على إدارة الموقف التفاوضي بشكل أكثر فاعلية.</a:t>
            </a:r>
          </a:p>
          <a:p>
            <a:pPr algn="just" defTabSz="344488" rtl="1">
              <a:lnSpc>
                <a:spcPct val="300000"/>
              </a:lnSpc>
              <a:spcAft>
                <a:spcPts val="800"/>
              </a:spcAft>
              <a:tabLst>
                <a:tab pos="285750" algn="l"/>
              </a:tabLst>
            </a:pPr>
            <a:r>
              <a:rPr lang="ar-SY" sz="2000" b="1" dirty="0"/>
              <a:t>مثال</a:t>
            </a:r>
            <a:r>
              <a:rPr lang="ar-SY" sz="2000" dirty="0"/>
              <a:t>: إذا عبّر أحد العملاء عن غضبه بطريقة حادة بسبب خطأ في الفاتورة، يحافظ الموظف على </a:t>
            </a:r>
            <a:endParaRPr lang="en-US" sz="2000" dirty="0"/>
          </a:p>
          <a:p>
            <a:pPr algn="just" defTabSz="344488" rtl="1">
              <a:lnSpc>
                <a:spcPct val="300000"/>
              </a:lnSpc>
              <a:spcAft>
                <a:spcPts val="800"/>
              </a:spcAft>
              <a:tabLst>
                <a:tab pos="285750" algn="l"/>
              </a:tabLst>
            </a:pPr>
            <a:r>
              <a:rPr lang="ar-SY" sz="2000" dirty="0"/>
              <a:t>هدوئه ويؤكد للعميل أنه سيتحقق من المشكلة فوراً، بدلاً من الرد بطريقة دفاعية قد تزيد من حدة التوتر.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17410" name="Picture 2" descr="emotional regulation ...">
            <a:extLst>
              <a:ext uri="{FF2B5EF4-FFF2-40B4-BE49-F238E27FC236}">
                <a16:creationId xmlns:a16="http://schemas.microsoft.com/office/drawing/2014/main" id="{24B1DFCC-9162-4A14-B66C-35B5F3264B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118" y="3716179"/>
            <a:ext cx="2219325"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8637042"/>
      </p:ext>
    </p:extLst>
  </p:cSld>
  <p:clrMapOvr>
    <a:masterClrMapping/>
  </p:clrMapOvr>
  <mc:AlternateContent xmlns:mc="http://schemas.openxmlformats.org/markup-compatibility/2006" xmlns:p14="http://schemas.microsoft.com/office/powerpoint/2010/main">
    <mc:Choice Requires="p14">
      <p:transition p14:dur="10" advTm="146339"/>
    </mc:Choice>
    <mc:Fallback xmlns="">
      <p:transition advTm="14633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5961478" y="966945"/>
            <a:ext cx="5244744"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بناء الثقة والالتزام عبر التفاوض التكاملي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10691"/>
    </mc:Choice>
    <mc:Fallback xmlns="">
      <p:transition spd="slow" advTm="106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3184" y="736773"/>
            <a:ext cx="5090762" cy="6121227"/>
          </a:xfrm>
          <a:prstGeom prst="rect">
            <a:avLst/>
          </a:prstGeom>
        </p:spPr>
        <p:txBody>
          <a:bodyPr wrap="square">
            <a:spAutoFit/>
          </a:bodyPr>
          <a:lstStyle/>
          <a:p>
            <a:pPr algn="just" rtl="1">
              <a:lnSpc>
                <a:spcPct val="250000"/>
              </a:lnSpc>
            </a:pPr>
            <a:r>
              <a:rPr lang="ar-SY" sz="2000" dirty="0"/>
              <a:t>يعتمد التفاوض التكاملي على تحقيق منافع مشتركة للطرفين، مما يعزز الثقة والالتزام بين العميل والمؤسسة. فهو يركز على التعاون وتبادل المعلومات لفهم الاحتياجات الحقيقية للعميل وتقديم حلول مستدامة. كما يسهم في تحويل التجارب السلبية إلى فرص لتعميق العلاقة وبناء الولاء. ويؤكد هذا المحور أن الحفاظ على الشفافية والوضوح في التفاوض يعزز مصداقية المؤسسة ويضمن استدامة العلاقة مع العملاء على المدى الطويل.</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70482">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88518" y="964172"/>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التفاوض التكاملي في خدمة العملاء</a:t>
            </a:r>
          </a:p>
        </p:txBody>
      </p:sp>
      <p:sp>
        <p:nvSpPr>
          <p:cNvPr id="48" name="TextBox 47"/>
          <p:cNvSpPr txBox="1"/>
          <p:nvPr/>
        </p:nvSpPr>
        <p:spPr>
          <a:xfrm>
            <a:off x="725820" y="1781283"/>
            <a:ext cx="10613360" cy="3613233"/>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يُعد التفاوض التكاملي أحد الأساليب الحديثة في إدارة العلاقات مع العملاء، ويقوم على مبدأ تحقيق المنفعة المشتركة للطرفين بدلاً من التركيز على مصلحة طرف واحد فقط. ففي هذا النوع من التفاوض لا يسعى الموظف إلى فرض حل معين على العميل، بل يعمل على فهم احتياجاته الحقيقية والبحث عن حلول تحقق قدراً من الرضا للطرفين. ويعتمد هذا الأسلوب على التعاون وتبادل المعلومات بين العميل والمؤسسة، مما يساعد على بناء علاقة قائمة على الثقة والاحترام المتبادل.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20482" name="Picture 2" descr="Distributive Negotiation Stock ...">
            <a:extLst>
              <a:ext uri="{FF2B5EF4-FFF2-40B4-BE49-F238E27FC236}">
                <a16:creationId xmlns:a16="http://schemas.microsoft.com/office/drawing/2014/main" id="{762AF748-C8AD-43AB-AB7D-959C58A739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380045"/>
            <a:ext cx="2581275" cy="1771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0930868"/>
      </p:ext>
    </p:extLst>
  </p:cSld>
  <p:clrMapOvr>
    <a:masterClrMapping/>
  </p:clrMapOvr>
  <mc:AlternateContent xmlns:mc="http://schemas.openxmlformats.org/markup-compatibility/2006" xmlns:p14="http://schemas.microsoft.com/office/powerpoint/2010/main">
    <mc:Choice Requires="p14">
      <p:transition p14:dur="10" advTm="125520"/>
    </mc:Choice>
    <mc:Fallback xmlns="">
      <p:transition advTm="12552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439794"/>
            <a:ext cx="10613360" cy="4510915"/>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 كما أن التفاوض التكاملي يركز على حل المشكلة من جذورها بدلاً من الاكتفاء بحلول مؤقتة. ويسهم هذا النهج في تعزيز صورة المؤسسة لدى العملاء، لأنهم يشعرون بأن المؤسسة تسعى إلى تحقيق مصلحتهم وليس فقط الدفاع عن سياساتها. وبذلك يصبح التفاوض وسيلة لبناء علاقة طويلة الأمد مع العملاء.</a:t>
            </a:r>
          </a:p>
          <a:p>
            <a:pPr algn="just" defTabSz="344488" rtl="1">
              <a:lnSpc>
                <a:spcPct val="300000"/>
              </a:lnSpc>
              <a:spcAft>
                <a:spcPts val="800"/>
              </a:spcAft>
              <a:tabLst>
                <a:tab pos="285750" algn="l"/>
              </a:tabLst>
            </a:pPr>
            <a:r>
              <a:rPr lang="ar-SY" sz="2000" b="1" dirty="0"/>
              <a:t>مثال</a:t>
            </a:r>
            <a:r>
              <a:rPr lang="ar-SY" sz="2000" dirty="0"/>
              <a:t>: عندما يطلب أحد العملاء تعديل شروط اشتراكه في خدمة معينة، قد يتعاون الموظف معه </a:t>
            </a:r>
          </a:p>
          <a:p>
            <a:pPr algn="just" defTabSz="344488" rtl="1">
              <a:lnSpc>
                <a:spcPct val="200000"/>
              </a:lnSpc>
              <a:spcAft>
                <a:spcPts val="800"/>
              </a:spcAft>
              <a:tabLst>
                <a:tab pos="285750" algn="l"/>
              </a:tabLst>
            </a:pPr>
            <a:r>
              <a:rPr lang="ar-SY" sz="2000" dirty="0"/>
              <a:t>لإيجاد باقة مناسبة لاحتياجاته بدلاً من الاكتفاء بالقول إن الشروط ثابتة ولا يمكن تغييرها.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19458" name="Picture 2" descr="Win-Win Negotiation Strategies for ...">
            <a:extLst>
              <a:ext uri="{FF2B5EF4-FFF2-40B4-BE49-F238E27FC236}">
                <a16:creationId xmlns:a16="http://schemas.microsoft.com/office/drawing/2014/main" id="{6F4168D3-A347-42C5-9DF2-CB511467AA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00" y="4261563"/>
            <a:ext cx="2828925"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975052"/>
      </p:ext>
    </p:extLst>
  </p:cSld>
  <p:clrMapOvr>
    <a:masterClrMapping/>
  </p:clrMapOvr>
  <mc:AlternateContent xmlns:mc="http://schemas.openxmlformats.org/markup-compatibility/2006" xmlns:p14="http://schemas.microsoft.com/office/powerpoint/2010/main">
    <mc:Choice Requires="p14">
      <p:transition p14:dur="10" advTm="186644"/>
    </mc:Choice>
    <mc:Fallback xmlns="">
      <p:transition advTm="18664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62000" y="1006279"/>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الثقة من خلال الشفافية والوضوح</a:t>
            </a:r>
          </a:p>
        </p:txBody>
      </p:sp>
      <p:sp>
        <p:nvSpPr>
          <p:cNvPr id="48" name="TextBox 47"/>
          <p:cNvSpPr txBox="1"/>
          <p:nvPr/>
        </p:nvSpPr>
        <p:spPr>
          <a:xfrm>
            <a:off x="762000" y="1652139"/>
            <a:ext cx="10541000" cy="4408323"/>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تُعد الثقة من أهم العوامل التي تؤثر في نجاح العلاقة بين المؤسسة والعملاء. ويؤدي التفاوض الخدمي دوراً مهماً في بناء هذه الثقة، خاصة عندما يتسم الحوار بالشفافية والوضوح. فعندما يشرح الموظف للعميل أسباب المشكلة أو حدود السياسات المعتمدة بطريقة صادقة ومباشرة، يشعر العميل بأن المؤسسة تتعامل معه بصدق واحترام. كما أن تقديم معلومات دقيقة حول الحلول المتاحة يعزز مصداقية المؤسسة ويزيد من ثقة العميل بها. </a:t>
            </a:r>
            <a:endParaRPr lang="en-US" sz="2000" dirty="0"/>
          </a:p>
          <a:p>
            <a:pPr algn="just" defTabSz="344488" rtl="1">
              <a:lnSpc>
                <a:spcPct val="200000"/>
              </a:lnSpc>
              <a:spcAft>
                <a:spcPts val="800"/>
              </a:spcAft>
              <a:tabLst>
                <a:tab pos="285750" algn="l"/>
              </a:tabLst>
            </a:pPr>
            <a:r>
              <a:rPr lang="ar-SY" sz="2000" b="1" dirty="0"/>
              <a:t>فيما يأتي فيديو توضيحي عما سبق للاطلاع: </a:t>
            </a:r>
            <a:r>
              <a:rPr lang="ar-SY" sz="2000" b="1" u="sng" dirty="0">
                <a:hlinkClick r:id="rId2"/>
              </a:rPr>
              <a:t>اضغط هنا للدخول</a:t>
            </a:r>
            <a:r>
              <a:rPr lang="ar-SY" sz="2000" b="1" dirty="0"/>
              <a: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21506" name="Picture 2" descr="Building Trust as a Leader: The ...">
            <a:extLst>
              <a:ext uri="{FF2B5EF4-FFF2-40B4-BE49-F238E27FC236}">
                <a16:creationId xmlns:a16="http://schemas.microsoft.com/office/drawing/2014/main" id="{2507D3DC-1556-4E1B-A223-02E9E9AA66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000" y="4377186"/>
            <a:ext cx="2762250" cy="16573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4272382"/>
      </p:ext>
    </p:extLst>
  </p:cSld>
  <p:clrMapOvr>
    <a:masterClrMapping/>
  </p:clrMapOvr>
  <mc:AlternateContent xmlns:mc="http://schemas.openxmlformats.org/markup-compatibility/2006" xmlns:p14="http://schemas.microsoft.com/office/powerpoint/2010/main">
    <mc:Choice Requires="p14">
      <p:transition p14:dur="10" advTm="165675"/>
    </mc:Choice>
    <mc:Fallback xmlns="">
      <p:transition advTm="16567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447104"/>
            <a:ext cx="10541000" cy="4741747"/>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ومن ناحية أخرى، فإن محاولة إخفاء المعلومات أو تقديم تفسيرات غير واضحة قد تؤدي إلى فقدان الثقة وتصاعد الخلاف. لذلك ينبغي أن يحرص موظفو خدمة العملاء على التواصل بوضوح مع العملاء وتقديم معلومات واقعية حول ما يمكن تقديمه من حلول. ويؤدي هذا الأسلوب إلى بناء علاقة أكثر استقراراً واستدامة بين الطرفين.</a:t>
            </a:r>
          </a:p>
          <a:p>
            <a:pPr algn="just" defTabSz="344488" rtl="1">
              <a:lnSpc>
                <a:spcPct val="300000"/>
              </a:lnSpc>
              <a:spcAft>
                <a:spcPts val="800"/>
              </a:spcAft>
              <a:tabLst>
                <a:tab pos="285750" algn="l"/>
              </a:tabLst>
            </a:pPr>
            <a:r>
              <a:rPr lang="ar-SY" sz="2000" dirty="0"/>
              <a:t>مثال: عندما يحدث تأخير في تسليم منتج بسبب مشكلة لوجستية، يقوم الموظف بإبلاغ </a:t>
            </a:r>
            <a:endParaRPr lang="en-US" sz="2000" dirty="0"/>
          </a:p>
          <a:p>
            <a:pPr algn="just" defTabSz="344488" rtl="1">
              <a:lnSpc>
                <a:spcPct val="250000"/>
              </a:lnSpc>
              <a:spcAft>
                <a:spcPts val="800"/>
              </a:spcAft>
              <a:tabLst>
                <a:tab pos="285750" algn="l"/>
              </a:tabLst>
            </a:pPr>
            <a:r>
              <a:rPr lang="ar-SY" sz="2000" dirty="0"/>
              <a:t>العميل بالحقيقة وشرح السبب المتوقع للتأخير، بدلاً من إعطاء وعود غير دقيقة قد تؤدي إلى خيبة أمل لاحقاً.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pic>
        <p:nvPicPr>
          <p:cNvPr id="8" name="Picture 2" descr="Your Business's Credibility">
            <a:extLst>
              <a:ext uri="{FF2B5EF4-FFF2-40B4-BE49-F238E27FC236}">
                <a16:creationId xmlns:a16="http://schemas.microsoft.com/office/drawing/2014/main" id="{99BD958D-9D8A-4C25-89C2-8883C45F47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7772" y="3625535"/>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717435"/>
      </p:ext>
    </p:extLst>
  </p:cSld>
  <p:clrMapOvr>
    <a:masterClrMapping/>
  </p:clrMapOvr>
  <mc:AlternateContent xmlns:mc="http://schemas.openxmlformats.org/markup-compatibility/2006" xmlns:p14="http://schemas.microsoft.com/office/powerpoint/2010/main">
    <mc:Choice Requires="p14">
      <p:transition p14:dur="10" advTm="157010"/>
    </mc:Choice>
    <mc:Fallback xmlns="">
      <p:transition advTm="15701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07883" y="802357"/>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5846" y="1587054"/>
            <a:ext cx="8130073" cy="4921284"/>
          </a:xfrm>
          <a:prstGeom prst="rect">
            <a:avLst/>
          </a:prstGeom>
          <a:noFill/>
        </p:spPr>
        <p:txBody>
          <a:bodyPr wrap="square" rtlCol="0">
            <a:spAutoFit/>
          </a:bodyPr>
          <a:lstStyle/>
          <a:p>
            <a:pPr algn="just" rtl="1">
              <a:lnSpc>
                <a:spcPct val="200000"/>
              </a:lnSpc>
            </a:pPr>
            <a:r>
              <a:rPr lang="ar-SY" sz="2000" dirty="0"/>
              <a:t>تشير موضوعات هذه المحاضرة إلى أن التفاوض لم يعد نشاطاً منفصلاً عن خدمة العملاء، بل أصبح جزءاً أساسياً من التفاعلات اليومية بين المؤسسة وعملائها. فكل موقف خدمي يتضمن بدرجة ما عملية تفاوض تهدف إلى تحقيق توازن بين توقعات العميل وإمكانات المؤسسة. كما أن استخدام استراتيجيات تفاوضية فعّالة يساعد المؤسسات على معالجة الشكاوى واسترداد الخدمة بطريقة تعزز رضا العملاء. ويلعب الاتصال الفعّال والذكاء العاطفي دوراً مهماً في إدارة هذه المواقف التفاوضية وتحويلها إلى حوارات بنّاءة. ومن خلال تبني أسلوب التفاوض التكاملي، تستطيع المؤسسات بناء علاقات قائمة على الثقة والالتزام المتبادل مع العملاء. وبذلك يصبح التفاوض الخدمي أداة استراتيجية تسهم في تعزيز جودة الخدمة واستدامة العلاقة مع العملاء.</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93899"/>
    </mc:Choice>
    <mc:Fallback xmlns="">
      <p:transition spd="slow" advTm="9389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93305" y="5163590"/>
            <a:ext cx="6176443" cy="584775"/>
          </a:xfrm>
          <a:prstGeom prst="rect">
            <a:avLst/>
          </a:prstGeom>
          <a:noFill/>
        </p:spPr>
        <p:txBody>
          <a:bodyPr wrap="square" rtlCol="0">
            <a:spAutoFit/>
          </a:bodyPr>
          <a:lstStyle/>
          <a:p>
            <a:pPr algn="ctr" rtl="1"/>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أخلاقيات التفاوض</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7</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1573"/>
    </mc:Choice>
    <mc:Fallback xmlns="">
      <p:transition spd="slow" advTm="115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234"/>
    </mc:Choice>
    <mc:Fallback xmlns="">
      <p:transition spd="slow" advTm="5234"/>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2"/>
</p:tagLst>
</file>

<file path=ppt/tags/tag2.xml><?xml version="1.0" encoding="utf-8"?>
<p:tagLst xmlns:a="http://schemas.openxmlformats.org/drawingml/2006/main" xmlns:r="http://schemas.openxmlformats.org/officeDocument/2006/relationships" xmlns:p="http://schemas.openxmlformats.org/presentationml/2006/main">
  <p:tag name="TIMING" val="|1.9"/>
</p:tagLst>
</file>

<file path=ppt/tags/tag3.xml><?xml version="1.0" encoding="utf-8"?>
<p:tagLst xmlns:a="http://schemas.openxmlformats.org/drawingml/2006/main" xmlns:r="http://schemas.openxmlformats.org/officeDocument/2006/relationships" xmlns:p="http://schemas.openxmlformats.org/presentationml/2006/main">
  <p:tag name="TIMING" val="|0"/>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0.3"/>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142F9BB-89BB-4B7B-A831-6DB4ACFE591D}"/>
</file>

<file path=customXml/itemProps2.xml><?xml version="1.0" encoding="utf-8"?>
<ds:datastoreItem xmlns:ds="http://schemas.openxmlformats.org/officeDocument/2006/customXml" ds:itemID="{48A0C0D5-49B7-4F03-9E74-D1C6BB4481E3}"/>
</file>

<file path=customXml/itemProps3.xml><?xml version="1.0" encoding="utf-8"?>
<ds:datastoreItem xmlns:ds="http://schemas.openxmlformats.org/officeDocument/2006/customXml" ds:itemID="{D78D7C44-62AC-43B6-97D3-2813F9C0ED51}"/>
</file>

<file path=docProps/app.xml><?xml version="1.0" encoding="utf-8"?>
<Properties xmlns="http://schemas.openxmlformats.org/officeDocument/2006/extended-properties" xmlns:vt="http://schemas.openxmlformats.org/officeDocument/2006/docPropsVTypes">
  <TotalTime>12700</TotalTime>
  <Words>3132</Words>
  <Application>Microsoft Office PowerPoint</Application>
  <PresentationFormat>Widescreen</PresentationFormat>
  <Paragraphs>188</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1308</cp:revision>
  <dcterms:created xsi:type="dcterms:W3CDTF">2025-07-01T03:58:26Z</dcterms:created>
  <dcterms:modified xsi:type="dcterms:W3CDTF">2026-03-06T13:16:44Z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