
<file path=[Content_Types].xml><?xml version="1.0" encoding="utf-8"?>
<Types xmlns="http://schemas.openxmlformats.org/package/2006/content-types">
  <Default Extension="png" ContentType="image/png"/>
  <Default Extension="jfif" ContentType="image/jpe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57" r:id="rId3"/>
    <p:sldId id="346" r:id="rId4"/>
    <p:sldId id="543" r:id="rId5"/>
    <p:sldId id="265" r:id="rId6"/>
    <p:sldId id="266" r:id="rId7"/>
    <p:sldId id="536" r:id="rId8"/>
    <p:sldId id="352" r:id="rId9"/>
    <p:sldId id="355" r:id="rId10"/>
    <p:sldId id="270" r:id="rId11"/>
    <p:sldId id="273" r:id="rId12"/>
    <p:sldId id="278" r:id="rId13"/>
    <p:sldId id="539" r:id="rId14"/>
    <p:sldId id="540" r:id="rId15"/>
    <p:sldId id="541" r:id="rId16"/>
    <p:sldId id="542" r:id="rId17"/>
    <p:sldId id="259" r:id="rId18"/>
    <p:sldId id="321" r:id="rId19"/>
    <p:sldId id="354" r:id="rId20"/>
    <p:sldId id="421" r:id="rId21"/>
    <p:sldId id="544" r:id="rId22"/>
    <p:sldId id="503" r:id="rId23"/>
    <p:sldId id="545" r:id="rId24"/>
    <p:sldId id="546" r:id="rId25"/>
    <p:sldId id="548" r:id="rId26"/>
    <p:sldId id="599" r:id="rId27"/>
    <p:sldId id="600" r:id="rId28"/>
    <p:sldId id="601" r:id="rId29"/>
    <p:sldId id="320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ohamed Ayman" initials="MA" lastIdx="1" clrIdx="0">
    <p:extLst>
      <p:ext uri="{19B8F6BF-5375-455C-9EA6-DF929625EA0E}">
        <p15:presenceInfo xmlns:p15="http://schemas.microsoft.com/office/powerpoint/2012/main" userId="3c46430ac7311ab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016162-2658-4AA8-A9F1-879AF0C247D4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DBDB3B-D2E3-40CC-ACCE-498585A21C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467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9795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8424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6312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85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856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3568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9874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3568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934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9673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11008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967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jpg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fif"/><Relationship Id="rId5" Type="http://schemas.openxmlformats.org/officeDocument/2006/relationships/image" Target="../media/image9.jpg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fif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emf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moodle.esu.ac.ae/" TargetMode="External"/><Relationship Id="rId4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0" y="6927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-8709" y="412381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30031"/>
            <a:ext cx="6714451" cy="196137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40838" y="4731497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842254"/>
            <a:ext cx="65384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cs typeface="Tajawal Medium" panose="00000600000000000000" pitchFamily="2" charset="-78"/>
              </a:rPr>
              <a:t>Project Risk Management</a:t>
            </a:r>
            <a:endParaRPr lang="en-US" sz="24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Orientation</a:t>
            </a:r>
            <a:endParaRPr lang="en-US" sz="24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614266" y="4963885"/>
            <a:ext cx="58824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ajawal Medium" panose="00000600000000000000" pitchFamily="2" charset="-78"/>
              </a:rPr>
              <a:t>PMG510_S1_MPM_FALL_2022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04B40D-1F68-ADBB-E2E8-B8DEB45A8277}"/>
              </a:ext>
            </a:extLst>
          </p:cNvPr>
          <p:cNvSpPr txBox="1"/>
          <p:nvPr/>
        </p:nvSpPr>
        <p:spPr>
          <a:xfrm>
            <a:off x="125982" y="1977754"/>
            <a:ext cx="6286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ajawal Medium" panose="00000600000000000000" pitchFamily="2" charset="-78"/>
              </a:rPr>
              <a:t>Dr. Ayman </a:t>
            </a:r>
            <a:r>
              <a:rPr lang="en-US" sz="18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ajawal Medium" panose="00000600000000000000" pitchFamily="2" charset="-78"/>
              </a:rPr>
              <a:t>Elmaasrawy</a:t>
            </a:r>
            <a:endParaRPr lang="en-US" sz="1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1964" y="-68364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36478" y="-68365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68" y="9386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8386789" y="4870944"/>
            <a:ext cx="3635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ar-EG" sz="36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خريف 2022-2023</a:t>
            </a:r>
            <a:endParaRPr lang="ar-SA" sz="2400" b="1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sp>
        <p:nvSpPr>
          <p:cNvPr id="15" name="Google Shape;3126;p31">
            <a:extLst>
              <a:ext uri="{FF2B5EF4-FFF2-40B4-BE49-F238E27FC236}">
                <a16:creationId xmlns:a16="http://schemas.microsoft.com/office/drawing/2014/main" id="{964181D7-AC3C-3849-B4D9-50181B407EA5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061731" y="4708455"/>
            <a:ext cx="3915622" cy="1206975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rt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ar-EG" sz="4400" b="1" dirty="0">
                <a:solidFill>
                  <a:srgbClr val="F27A1C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  <a:sym typeface="Poppins ExtraBold"/>
              </a:rPr>
              <a:t>عام دراسي سعيد</a:t>
            </a:r>
            <a:endParaRPr sz="6000" b="1" dirty="0">
              <a:solidFill>
                <a:schemeClr val="tx1">
                  <a:lumMod val="60000"/>
                  <a:lumOff val="40000"/>
                </a:schemeClr>
              </a:solidFill>
              <a:latin typeface="Sakkal Majalla" panose="02000000000000000000" pitchFamily="2" charset="-78"/>
              <a:ea typeface="Poppins ExtraBold"/>
              <a:cs typeface="Sakkal Majalla" panose="02000000000000000000" pitchFamily="2" charset="-78"/>
              <a:sym typeface="Poppins ExtraBold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8DB929B-A8F8-00E8-4EA7-96007D91F8D2}"/>
              </a:ext>
            </a:extLst>
          </p:cNvPr>
          <p:cNvSpPr txBox="1"/>
          <p:nvPr/>
        </p:nvSpPr>
        <p:spPr>
          <a:xfrm>
            <a:off x="2068366" y="2620930"/>
            <a:ext cx="5062728" cy="184665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>
                <a:solidFill>
                  <a:srgbClr val="0070C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Welcome Back!</a:t>
            </a:r>
          </a:p>
          <a:p>
            <a:pPr algn="ctr"/>
            <a:r>
              <a:rPr lang="en-US" sz="4800" b="1" dirty="0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49312BA-3B74-1B89-C361-8D3B49328D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9693" y="1357042"/>
            <a:ext cx="3696093" cy="43609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2ACA5CC-775D-BEC4-0E9F-AFFC924EA5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5659451" y="-4075750"/>
            <a:ext cx="1096206" cy="936082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849DA23-A166-40F4-5062-4057E66D786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118821"/>
            <a:ext cx="1222425" cy="109620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C9ED6BA-7DD1-96F4-A1BC-01DBCBE474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7832" y="43069"/>
            <a:ext cx="1222425" cy="1096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21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8218FCC-91A5-4312-A8B0-13F11FB412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42" y="5496559"/>
            <a:ext cx="1565398" cy="12496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CFB820-31F4-402D-85D8-80D334B104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1205" y="5982600"/>
            <a:ext cx="9902229" cy="20483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E3B49C7-44E6-4DA7-9B23-B9E9FF416F0C}"/>
              </a:ext>
            </a:extLst>
          </p:cNvPr>
          <p:cNvSpPr txBox="1"/>
          <p:nvPr/>
        </p:nvSpPr>
        <p:spPr>
          <a:xfrm>
            <a:off x="2316480" y="481934"/>
            <a:ext cx="6614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EG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نبذه شخصية</a:t>
            </a:r>
            <a:endParaRPr lang="en-US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9" name="Table 3">
            <a:extLst>
              <a:ext uri="{FF2B5EF4-FFF2-40B4-BE49-F238E27FC236}">
                <a16:creationId xmlns:a16="http://schemas.microsoft.com/office/drawing/2014/main" id="{8C502984-0725-4E51-B9F0-50C7196259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0780154"/>
              </p:ext>
            </p:extLst>
          </p:nvPr>
        </p:nvGraphicFramePr>
        <p:xfrm>
          <a:off x="2072640" y="1402080"/>
          <a:ext cx="9409701" cy="448056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7584016">
                  <a:extLst>
                    <a:ext uri="{9D8B030D-6E8A-4147-A177-3AD203B41FA5}">
                      <a16:colId xmlns:a16="http://schemas.microsoft.com/office/drawing/2014/main" val="3716999113"/>
                    </a:ext>
                  </a:extLst>
                </a:gridCol>
                <a:gridCol w="1825685">
                  <a:extLst>
                    <a:ext uri="{9D8B030D-6E8A-4147-A177-3AD203B41FA5}">
                      <a16:colId xmlns:a16="http://schemas.microsoft.com/office/drawing/2014/main" val="6565540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أيمن المعصراوى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الاسم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58063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2019 </a:t>
                      </a:r>
                      <a:r>
                        <a:rPr lang="en-US" sz="2400" b="0" dirty="0" err="1">
                          <a:solidFill>
                            <a:schemeClr val="tx1"/>
                          </a:solidFill>
                        </a:rPr>
                        <a:t>Ph.D</a:t>
                      </a:r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 هندسة الاتصالات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المؤهلات العلمية 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2529675"/>
                  </a:ext>
                </a:extLst>
              </a:tr>
              <a:tr h="27305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2013 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MBA</a:t>
                      </a:r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 الاكاديمية البحرية للعلوم والتكنولوجيا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626731"/>
                  </a:ext>
                </a:extLst>
              </a:tr>
              <a:tr h="180340"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2011 </a:t>
                      </a:r>
                      <a:r>
                        <a:rPr lang="en-US" sz="2400" b="0" dirty="0" err="1">
                          <a:solidFill>
                            <a:schemeClr val="tx1"/>
                          </a:solidFill>
                        </a:rPr>
                        <a:t>Msc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ar-EG" sz="2400" b="0" dirty="0" err="1">
                          <a:solidFill>
                            <a:schemeClr val="tx1"/>
                          </a:solidFill>
                        </a:rPr>
                        <a:t>ماجستيرهندسة</a:t>
                      </a:r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 عين شمس</a:t>
                      </a:r>
                    </a:p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2009 معهد اعداد القادة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3392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1999 </a:t>
                      </a:r>
                      <a:r>
                        <a:rPr lang="en-US" sz="2400" b="0" dirty="0" err="1">
                          <a:solidFill>
                            <a:schemeClr val="tx1"/>
                          </a:solidFill>
                        </a:rPr>
                        <a:t>Bsc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 جامعة بنها 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76656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مديرعام باحدى شركات الاتصالات 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العمل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8986157"/>
                  </a:ext>
                </a:extLst>
              </a:tr>
              <a:tr h="273050"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محاضر بجامعه الجميع الذكية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3134569"/>
                  </a:ext>
                </a:extLst>
              </a:tr>
              <a:tr h="1803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محاضر بمعهد الجيزة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 و معهد المستقبل بالقاهرة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08188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مدرب كورس شبكات وامن المعلومات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22305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02811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5805" y="589080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4DF4DED-2FD6-CA6D-A70B-94928242E27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4" b="86156"/>
          <a:stretch/>
        </p:blipFill>
        <p:spPr>
          <a:xfrm>
            <a:off x="846955" y="622170"/>
            <a:ext cx="10749714" cy="455098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7CC802B-E514-9EFD-F314-ADFFF2F983EB}"/>
              </a:ext>
            </a:extLst>
          </p:cNvPr>
          <p:cNvSpPr txBox="1"/>
          <p:nvPr/>
        </p:nvSpPr>
        <p:spPr>
          <a:xfrm>
            <a:off x="6934808" y="1708648"/>
            <a:ext cx="40350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20222 – 2023 </a:t>
            </a:r>
          </a:p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Academic </a:t>
            </a:r>
          </a:p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Calendar</a:t>
            </a:r>
            <a:endParaRPr lang="ar-EG" sz="3600" b="1" dirty="0">
              <a:solidFill>
                <a:schemeClr val="bg1"/>
              </a:solidFill>
              <a:cs typeface="+mj-cs"/>
            </a:endParaRPr>
          </a:p>
          <a:p>
            <a:endParaRPr lang="en-US" sz="3600" b="1" dirty="0">
              <a:solidFill>
                <a:schemeClr val="bg1"/>
              </a:solidFill>
              <a:cs typeface="+mj-cs"/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  <a:cs typeface="+mj-cs"/>
              </a:rPr>
              <a:t>Everyone's smart university</a:t>
            </a:r>
            <a:endParaRPr lang="ar-EG" b="1" dirty="0">
              <a:solidFill>
                <a:schemeClr val="bg1"/>
              </a:solidFill>
              <a:cs typeface="+mj-cs"/>
            </a:endParaRPr>
          </a:p>
          <a:p>
            <a:pPr algn="ctr"/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  <a:cs typeface="+mj-cs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61E5817-1B00-DA3F-48A0-87F5DA43FDF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6356" y="762357"/>
            <a:ext cx="4413972" cy="4270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1810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sp>
        <p:nvSpPr>
          <p:cNvPr id="13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7560256" y="2022029"/>
            <a:ext cx="4216138" cy="254197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مخطط الأسابيع الدراسية </a:t>
            </a:r>
            <a:endParaRPr lang="ar-SA" b="1" dirty="0">
              <a:solidFill>
                <a:schemeClr val="tx1">
                  <a:lumMod val="85000"/>
                  <a:lumOff val="1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6E59A2D2-0251-F537-89CB-C0566FE16CF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838" y="1411101"/>
            <a:ext cx="4420937" cy="4420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9969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42" y="5496559"/>
            <a:ext cx="1565398" cy="12496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CFB820-31F4-402D-85D8-80D334B104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1205" y="5982600"/>
            <a:ext cx="9902229" cy="20483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AFCA654-2036-418A-AC09-B192C8F25C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720" y="670562"/>
            <a:ext cx="11910714" cy="471801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42C7A4C-FF55-4B23-AD2E-3BABCD3EE5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33DF5C6-DE24-4597-AECA-1BA080729B82}"/>
              </a:ext>
            </a:extLst>
          </p:cNvPr>
          <p:cNvSpPr txBox="1"/>
          <p:nvPr/>
        </p:nvSpPr>
        <p:spPr>
          <a:xfrm>
            <a:off x="2316480" y="481934"/>
            <a:ext cx="6593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EG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التقويم الاكاديميى</a:t>
            </a:r>
            <a:endParaRPr lang="en-US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975771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31CD1D-74AA-F0C0-95D4-3383E3905313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D3E16D5-0A2C-08E7-5B74-F57CD0DCFB5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657" y="1505907"/>
            <a:ext cx="6387408" cy="4275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934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31CD1D-74AA-F0C0-95D4-3383E3905313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1844645-37CE-3E01-4543-CFC21D70A64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656" y="1290320"/>
            <a:ext cx="6387409" cy="454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3966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53" name="Google Shape;1103;p33">
            <a:extLst>
              <a:ext uri="{FF2B5EF4-FFF2-40B4-BE49-F238E27FC236}">
                <a16:creationId xmlns:a16="http://schemas.microsoft.com/office/drawing/2014/main" id="{D33AE442-F472-2543-B858-663116E9F56E}"/>
              </a:ext>
            </a:extLst>
          </p:cNvPr>
          <p:cNvSpPr txBox="1">
            <a:spLocks/>
          </p:cNvSpPr>
          <p:nvPr/>
        </p:nvSpPr>
        <p:spPr>
          <a:xfrm>
            <a:off x="1262952" y="1419572"/>
            <a:ext cx="10266174" cy="3900238"/>
          </a:xfrm>
          <a:prstGeom prst="rect">
            <a:avLst/>
          </a:prstGeom>
          <a:gradFill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/>
            </a:r>
            <a:b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ترفع المحاضرة الأسبوعية علي المنصة التعليمية </a:t>
            </a:r>
            <a:r>
              <a:rPr lang="en-US" sz="2800" b="1" dirty="0">
                <a:solidFill>
                  <a:srgbClr val="FFC000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Moodle</a:t>
            </a: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 يوم السبت  من كل أسبوع في تمام </a:t>
            </a:r>
            <a:r>
              <a:rPr lang="ar-SA" sz="2800" b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١٢ ظهراً </a:t>
            </a: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بتوقيت الرياض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. </a:t>
            </a:r>
            <a:b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/>
            </a:r>
            <a:b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</a:t>
            </a: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حلقات النقاش و هي حلقات أسبوعية اختيارية للطالب وغرضها مناقشة ما تم طرحه في المحاضرة المسجلة لهذا الاسبوع. (يرجي مراجعة الموعد والمدة الزمنية لكل مقرر حسب الجدول)</a:t>
            </a:r>
            <a:b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</a:t>
            </a:r>
            <a:r>
              <a:rPr lang="ar-EG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يرجى العلم ان حضور </a:t>
            </a: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حلقات النقاش اختيارية</a:t>
            </a:r>
            <a:r>
              <a:rPr lang="ar-EG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للطلاب </a:t>
            </a: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D97740E-4082-0EC3-4A52-04F63FDB3447}"/>
              </a:ext>
            </a:extLst>
          </p:cNvPr>
          <p:cNvSpPr txBox="1"/>
          <p:nvPr/>
        </p:nvSpPr>
        <p:spPr>
          <a:xfrm>
            <a:off x="2466786" y="598891"/>
            <a:ext cx="62728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المحاضرات المسجلة وحلقات النقاش الاسبوعية </a:t>
            </a:r>
            <a:endParaRPr lang="en-US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623044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867908F-331C-FF9E-955C-A85FA82EA1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DE8A5A1-00F6-9A66-8BCE-2B33DD9B7FED}"/>
              </a:ext>
            </a:extLst>
          </p:cNvPr>
          <p:cNvSpPr txBox="1"/>
          <p:nvPr/>
        </p:nvSpPr>
        <p:spPr>
          <a:xfrm>
            <a:off x="2762747" y="429788"/>
            <a:ext cx="31951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Quizzes and Exams </a:t>
            </a:r>
          </a:p>
        </p:txBody>
      </p:sp>
      <p:sp>
        <p:nvSpPr>
          <p:cNvPr id="10" name="Google Shape;1103;p33">
            <a:extLst>
              <a:ext uri="{FF2B5EF4-FFF2-40B4-BE49-F238E27FC236}">
                <a16:creationId xmlns:a16="http://schemas.microsoft.com/office/drawing/2014/main" id="{3854E7B6-032D-4B7C-5304-10D74F0DC1EF}"/>
              </a:ext>
            </a:extLst>
          </p:cNvPr>
          <p:cNvSpPr txBox="1">
            <a:spLocks/>
          </p:cNvSpPr>
          <p:nvPr/>
        </p:nvSpPr>
        <p:spPr>
          <a:xfrm>
            <a:off x="1988126" y="1505908"/>
            <a:ext cx="9431713" cy="4003072"/>
          </a:xfrm>
          <a:prstGeom prst="rect">
            <a:avLst/>
          </a:prstGeom>
          <a:gradFill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50000"/>
              </a:lnSpc>
            </a:pP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يرفع الاختبار القصير أسبوعيا في نفس موعد رفع المحاضرة يوم السبت من كل أسبوع في تمام الساعة العاشرة مساءً و يترك لمدة أسبوع ، ثم يغلق في يوم السبت الذي يليه تمام الساعة التاسعة مساءً.</a:t>
            </a:r>
            <a:b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أسئلة الاختبار القصير </a:t>
            </a:r>
            <a:r>
              <a:rPr lang="en-US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MCQ /Matching / true &amp; false</a:t>
            </a: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/ أسئلة صوتية</a:t>
            </a:r>
          </a:p>
          <a:p>
            <a:pPr algn="ctr" rtl="1">
              <a:lnSpc>
                <a:spcPct val="150000"/>
              </a:lnSpc>
            </a:pP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تعد الإجابة علي الاختبار القصير بمثابة الحضور للطالب.</a:t>
            </a:r>
            <a:b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الاختبار القصير من ٨ درجة / ٨ اسئلة. (بمجموع ٨٠درجة</a:t>
            </a:r>
            <a:r>
              <a:rPr lang="ar-EG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</a:t>
            </a: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)</a:t>
            </a:r>
            <a:b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فترة </a:t>
            </a:r>
            <a:r>
              <a:rPr lang="ar-EG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عقد</a:t>
            </a: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</a:t>
            </a:r>
            <a:r>
              <a:rPr lang="ar-EG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</a:t>
            </a: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لإختبار القصير ٢٤ دقيقة.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2EBEB35-0DA0-740D-B3D2-98521AF163C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9627" y="106622"/>
            <a:ext cx="2162082" cy="646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4932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557108" y="494797"/>
            <a:ext cx="24720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FINAL EXAMS </a:t>
            </a:r>
            <a:endParaRPr lang="en-SA" sz="3600" b="1" dirty="0">
              <a:solidFill>
                <a:schemeClr val="bg1"/>
              </a:solidFill>
              <a:latin typeface="Bahnschrift Condensed" panose="020B0502040204020203" pitchFamily="34" charset="0"/>
              <a:cs typeface="Sakkal Majalla" panose="02000000000000000000" pitchFamily="2" charset="-78"/>
            </a:endParaRPr>
          </a:p>
        </p:txBody>
      </p:sp>
      <p:sp>
        <p:nvSpPr>
          <p:cNvPr id="55" name="Google Shape;1103;p33">
            <a:extLst>
              <a:ext uri="{FF2B5EF4-FFF2-40B4-BE49-F238E27FC236}">
                <a16:creationId xmlns:a16="http://schemas.microsoft.com/office/drawing/2014/main" id="{570E8B7D-5255-BF45-ABE7-0D4EC459DFFE}"/>
              </a:ext>
            </a:extLst>
          </p:cNvPr>
          <p:cNvSpPr txBox="1">
            <a:spLocks/>
          </p:cNvSpPr>
          <p:nvPr/>
        </p:nvSpPr>
        <p:spPr>
          <a:xfrm>
            <a:off x="1262952" y="1866302"/>
            <a:ext cx="10226523" cy="2979889"/>
          </a:xfrm>
          <a:prstGeom prst="rect">
            <a:avLst/>
          </a:prstGeom>
          <a:gradFill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الاختبار النهائي سيكون من خلال </a:t>
            </a:r>
            <a:r>
              <a:rPr lang="ar-SA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المودل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.</a:t>
            </a:r>
            <a:endParaRPr lang="en-US" sz="3200" b="1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  <a:p>
            <a:pPr algn="ctr" rtl="1"/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/>
            </a:r>
            <a:b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أسئلة الاختبار النهائي 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/Matching / true &amp; false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MCQ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/ أسئلة صوتية</a:t>
            </a:r>
            <a:endParaRPr lang="en-US" sz="3200" b="1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  <a:p>
            <a:pPr algn="ctr" rtl="1"/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/>
            </a:r>
            <a:b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الاختبار النهائي من ٢٠ درجة.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1BFA2AA-C894-7649-F035-1227CE46AEF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9848" y="153871"/>
            <a:ext cx="1942405" cy="1456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9381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F06D220-73EA-4080-A1E3-73308629ED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42" y="5496559"/>
            <a:ext cx="1565398" cy="12496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CFB820-31F4-402D-85D8-80D334B104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1205" y="5982600"/>
            <a:ext cx="9902229" cy="20483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A529DFB-B690-4625-B122-09B8C0E14E3B}"/>
              </a:ext>
            </a:extLst>
          </p:cNvPr>
          <p:cNvSpPr txBox="1"/>
          <p:nvPr/>
        </p:nvSpPr>
        <p:spPr>
          <a:xfrm>
            <a:off x="1891145" y="1406815"/>
            <a:ext cx="10058612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4000" b="1" u="sng" dirty="0">
                <a:solidFill>
                  <a:schemeClr val="accent2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4000" b="1" u="sng" dirty="0">
                <a:solidFill>
                  <a:schemeClr val="accent2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600" dirty="0">
                <a:solidFill>
                  <a:srgbClr val="FF0000"/>
                </a:solidFill>
                <a:latin typeface="Algerian" panose="04020705040A02060702" pitchFamily="82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https://moodle.esu.ac.ae</a:t>
            </a:r>
            <a:endParaRPr lang="ar-EG" sz="3600" dirty="0">
              <a:solidFill>
                <a:srgbClr val="FF0000"/>
              </a:solidFill>
              <a:latin typeface="Algerian" panose="04020705040A02060702" pitchFamily="82" charset="0"/>
            </a:endParaRPr>
          </a:p>
          <a:p>
            <a:pPr marL="571500" indent="-571500" algn="just" rtl="1">
              <a:buFontTx/>
              <a:buChar char="-"/>
            </a:pPr>
            <a:r>
              <a:rPr lang="ar-EG" sz="3600" dirty="0">
                <a:latin typeface="Algerian" panose="04020705040A02060702" pitchFamily="82" charset="0"/>
              </a:rPr>
              <a:t>المنصة التعليمية يتم وضع كل ما يخص الكورس عليها وفقا للمخطط الزمنى الخاص بالترم</a:t>
            </a:r>
          </a:p>
          <a:p>
            <a:pPr marL="571500" indent="-571500" algn="just" rtl="1">
              <a:buFontTx/>
              <a:buChar char="-"/>
            </a:pPr>
            <a:r>
              <a:rPr lang="ar-EG" sz="3600" dirty="0">
                <a:latin typeface="Algerian" panose="04020705040A02060702" pitchFamily="82" charset="0"/>
              </a:rPr>
              <a:t>اهم المحتويات على المودل ( العرض التقديمى للمادة العلمية – رابط تسجيل المحاضرات الاسبوعية – الاختبارات الاسبوعي – الاختبار النهائى – سجل الطالب من الدرجات والاعمال – اهم التنويهات والاعلانات الخاصة بالمادة - </a:t>
            </a:r>
            <a:r>
              <a:rPr lang="en-US" sz="3600" dirty="0">
                <a:latin typeface="Algerian" panose="04020705040A02060702" pitchFamily="82" charset="0"/>
              </a:rPr>
              <a:t>……</a:t>
            </a:r>
            <a:r>
              <a:rPr lang="ar-EG" sz="3600" dirty="0">
                <a:latin typeface="Algerian" panose="04020705040A02060702" pitchFamily="82" charset="0"/>
              </a:rPr>
              <a:t> )</a:t>
            </a:r>
          </a:p>
          <a:p>
            <a:pPr marL="285750" indent="-285750" algn="just" rtl="1">
              <a:buFontTx/>
              <a:buChar char="-"/>
            </a:pPr>
            <a:endParaRPr lang="en-US" b="1" u="sng" dirty="0">
              <a:solidFill>
                <a:schemeClr val="accent2">
                  <a:lumMod val="75000"/>
                </a:schemeClr>
              </a:solidFill>
              <a:latin typeface="Algerian" panose="04020705040A02060702" pitchFamily="8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B7FE4DF-D7A9-4A99-8265-5B10EA55FBA2}"/>
              </a:ext>
            </a:extLst>
          </p:cNvPr>
          <p:cNvSpPr txBox="1"/>
          <p:nvPr/>
        </p:nvSpPr>
        <p:spPr>
          <a:xfrm>
            <a:off x="2316480" y="481934"/>
            <a:ext cx="6593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Moodle</a:t>
            </a:r>
          </a:p>
        </p:txBody>
      </p:sp>
    </p:spTree>
    <p:extLst>
      <p:ext uri="{BB962C8B-B14F-4D97-AF65-F5344CB8AC3E}">
        <p14:creationId xmlns:p14="http://schemas.microsoft.com/office/powerpoint/2010/main" val="27568503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8218FCC-91A5-4312-A8B0-13F11FB412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42" y="5496559"/>
            <a:ext cx="1565398" cy="12496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CFB820-31F4-402D-85D8-80D334B104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1205" y="5982600"/>
            <a:ext cx="9902229" cy="20483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A529DFB-B690-4625-B122-09B8C0E14E3B}"/>
              </a:ext>
            </a:extLst>
          </p:cNvPr>
          <p:cNvSpPr txBox="1"/>
          <p:nvPr/>
        </p:nvSpPr>
        <p:spPr>
          <a:xfrm>
            <a:off x="2005290" y="1509332"/>
            <a:ext cx="990223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just" rtl="1">
              <a:buFontTx/>
              <a:buChar char="-"/>
            </a:pPr>
            <a:r>
              <a:rPr lang="ar-EG" sz="3600" dirty="0">
                <a:latin typeface="Algerian" panose="04020705040A02060702" pitchFamily="82" charset="0"/>
              </a:rPr>
              <a:t> يتم وضع المحاضرة على المودل كل اسبوع يوم السبت قبل الساعة 12م بتوقيت مكه المكرمة ( البوربوينت –</a:t>
            </a:r>
            <a:r>
              <a:rPr lang="en-US" sz="3600" dirty="0">
                <a:latin typeface="Algerian" panose="04020705040A02060702" pitchFamily="82" charset="0"/>
              </a:rPr>
              <a:t>pdf</a:t>
            </a:r>
            <a:r>
              <a:rPr lang="ar-EG" sz="3600" dirty="0">
                <a:latin typeface="Algerian" panose="04020705040A02060702" pitchFamily="82" charset="0"/>
              </a:rPr>
              <a:t> – رابط تسجيل المحاضرة)</a:t>
            </a:r>
          </a:p>
          <a:p>
            <a:pPr marL="571500" indent="-571500" algn="just" rtl="1">
              <a:buFontTx/>
              <a:buChar char="-"/>
            </a:pPr>
            <a:endParaRPr lang="ar-EG" sz="3600" dirty="0">
              <a:latin typeface="Algerian" panose="04020705040A02060702" pitchFamily="82" charset="0"/>
            </a:endParaRPr>
          </a:p>
          <a:p>
            <a:pPr marL="571500" indent="-571500" algn="just" rtl="1">
              <a:buFontTx/>
              <a:buChar char="-"/>
            </a:pPr>
            <a:r>
              <a:rPr lang="ar-EG" sz="3600" dirty="0">
                <a:latin typeface="Algerian" panose="04020705040A02060702" pitchFamily="82" charset="0"/>
              </a:rPr>
              <a:t> يتم تفعيل الاختيار الاسبوعى على المودل بداية من السبت كل اسبوع الساعة 10 م بتوقيت مكه المكرمه وينتهى فاعلية الاختبار يوم السبت التالى الساعة 9 م  </a:t>
            </a:r>
            <a:endParaRPr lang="en-US" sz="3600" dirty="0">
              <a:latin typeface="Algerian" panose="04020705040A02060702" pitchFamily="8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3B49C7-44E6-4DA7-9B23-B9E9FF416F0C}"/>
              </a:ext>
            </a:extLst>
          </p:cNvPr>
          <p:cNvSpPr txBox="1"/>
          <p:nvPr/>
        </p:nvSpPr>
        <p:spPr>
          <a:xfrm>
            <a:off x="2316480" y="481934"/>
            <a:ext cx="66141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EG" sz="3600" b="1" u="sng" dirty="0">
                <a:solidFill>
                  <a:schemeClr val="accent2">
                    <a:lumMod val="75000"/>
                  </a:schemeClr>
                </a:solidFill>
                <a:latin typeface="Algerian" panose="04020705040A02060702" pitchFamily="82" charset="0"/>
              </a:rPr>
              <a:t>النشاطات الاسبوعية </a:t>
            </a:r>
            <a:endParaRPr lang="en-US" sz="3600" b="1" u="sng" dirty="0">
              <a:solidFill>
                <a:schemeClr val="accent2">
                  <a:lumMod val="75000"/>
                </a:schemeClr>
              </a:solidFill>
              <a:latin typeface="Algerian" panose="04020705040A02060702" pitchFamily="82" charset="0"/>
            </a:endParaRPr>
          </a:p>
          <a:p>
            <a:pPr algn="ctr" rtl="1"/>
            <a:endParaRPr lang="en-US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38630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19E08C6-9406-4920-A30A-F7DBA56CFB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42" y="5496559"/>
            <a:ext cx="1565398" cy="12496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CFB820-31F4-402D-85D8-80D334B104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1205" y="5982600"/>
            <a:ext cx="9902229" cy="20483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A529DFB-B690-4625-B122-09B8C0E14E3B}"/>
              </a:ext>
            </a:extLst>
          </p:cNvPr>
          <p:cNvSpPr txBox="1"/>
          <p:nvPr/>
        </p:nvSpPr>
        <p:spPr>
          <a:xfrm>
            <a:off x="1781233" y="1224280"/>
            <a:ext cx="9902228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EG" sz="4000" b="1" u="sng" dirty="0">
              <a:solidFill>
                <a:schemeClr val="accent2">
                  <a:lumMod val="75000"/>
                </a:schemeClr>
              </a:solidFill>
              <a:latin typeface="Algerian" panose="04020705040A02060702" pitchFamily="82" charset="0"/>
            </a:endParaRPr>
          </a:p>
          <a:p>
            <a:pPr algn="r" rtl="1"/>
            <a:r>
              <a:rPr lang="ar-EG" sz="3600" dirty="0">
                <a:latin typeface="Algerian" panose="04020705040A02060702" pitchFamily="82" charset="0"/>
              </a:rPr>
              <a:t>- حلقة النقاش يوم الثلاثاء من كل اسبوع من الساعة 8م الى الساعة 9 م توقيت مكة المكرمة</a:t>
            </a:r>
          </a:p>
          <a:p>
            <a:pPr algn="r" rtl="1"/>
            <a:endParaRPr lang="ar-EG" sz="4000" dirty="0">
              <a:latin typeface="Algerian" panose="04020705040A02060702" pitchFamily="8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1A75946-D5E1-4AFC-98F1-4F176EB59E24}"/>
              </a:ext>
            </a:extLst>
          </p:cNvPr>
          <p:cNvSpPr txBox="1"/>
          <p:nvPr/>
        </p:nvSpPr>
        <p:spPr>
          <a:xfrm>
            <a:off x="2316480" y="481934"/>
            <a:ext cx="66141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EG" sz="3600" b="1" u="sng" dirty="0">
                <a:solidFill>
                  <a:schemeClr val="accent2">
                    <a:lumMod val="75000"/>
                  </a:schemeClr>
                </a:solidFill>
                <a:latin typeface="Algerian" panose="04020705040A02060702" pitchFamily="82" charset="0"/>
              </a:rPr>
              <a:t>النشاطات الاسبوعية </a:t>
            </a:r>
            <a:endParaRPr lang="en-US" sz="3600" b="1" u="sng" dirty="0">
              <a:solidFill>
                <a:schemeClr val="accent2">
                  <a:lumMod val="75000"/>
                </a:schemeClr>
              </a:solidFill>
              <a:latin typeface="Algerian" panose="04020705040A02060702" pitchFamily="82" charset="0"/>
            </a:endParaRPr>
          </a:p>
          <a:p>
            <a:pPr algn="ctr" rtl="1"/>
            <a:endParaRPr lang="en-US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273593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19E08C6-9406-4920-A30A-F7DBA56CFB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42" y="5496559"/>
            <a:ext cx="1565398" cy="12496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CFB820-31F4-402D-85D8-80D334B104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1205" y="5982600"/>
            <a:ext cx="9902229" cy="20483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A529DFB-B690-4625-B122-09B8C0E14E3B}"/>
              </a:ext>
            </a:extLst>
          </p:cNvPr>
          <p:cNvSpPr txBox="1"/>
          <p:nvPr/>
        </p:nvSpPr>
        <p:spPr>
          <a:xfrm>
            <a:off x="1932708" y="1610199"/>
            <a:ext cx="975204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571500" algn="r" rtl="1">
              <a:buFontTx/>
              <a:buChar char="-"/>
            </a:pPr>
            <a:r>
              <a:rPr lang="ar-EG" sz="3200" dirty="0">
                <a:latin typeface="Algerian" panose="04020705040A02060702" pitchFamily="82" charset="0"/>
              </a:rPr>
              <a:t>يتم رفع الاختبار على المودل يوم السبت من كل اسبوع الساعة 10 م ويكون متاح لمدة 7 ايام حتى يوم السبت التالى الساعة 9 م </a:t>
            </a:r>
          </a:p>
          <a:p>
            <a:pPr indent="-571500" algn="r" rtl="1">
              <a:buFontTx/>
              <a:buChar char="-"/>
            </a:pPr>
            <a:r>
              <a:rPr lang="ar-EG" sz="3200" dirty="0">
                <a:latin typeface="Algerian" panose="04020705040A02060702" pitchFamily="82" charset="0"/>
              </a:rPr>
              <a:t>الاختبار يتكون من 8 اسئلة باللغه الانجليزية وتكون مترجمه باللغه العربية (اختيار من متعدد او صح وخطأ ويتم تصحيحه اتوماتيكيا من خلال المودل)</a:t>
            </a:r>
          </a:p>
          <a:p>
            <a:pPr indent="-571500" algn="r" rtl="1">
              <a:buFontTx/>
              <a:buChar char="-"/>
            </a:pPr>
            <a:r>
              <a:rPr lang="ar-EG" sz="3200" dirty="0">
                <a:latin typeface="Algerian" panose="04020705040A02060702" pitchFamily="82" charset="0"/>
              </a:rPr>
              <a:t>لا يسمح بالتنقل بين الاسئلة</a:t>
            </a:r>
          </a:p>
          <a:p>
            <a:pPr indent="-571500" algn="r" rtl="1">
              <a:buFontTx/>
              <a:buChar char="-"/>
            </a:pPr>
            <a:r>
              <a:rPr lang="ar-EG" sz="3200" dirty="0">
                <a:latin typeface="Algerian" panose="04020705040A02060702" pitchFamily="82" charset="0"/>
              </a:rPr>
              <a:t>مدة الاختبار 24 دقيقه </a:t>
            </a:r>
          </a:p>
          <a:p>
            <a:pPr indent="-571500" algn="r" rtl="1">
              <a:buFontTx/>
              <a:buChar char="-"/>
            </a:pPr>
            <a:r>
              <a:rPr lang="ar-EG" sz="3200" dirty="0">
                <a:latin typeface="Algerian" panose="04020705040A02060702" pitchFamily="82" charset="0"/>
              </a:rPr>
              <a:t>الدخول مره واحدة فقط لكل طالب اسبوعيا على الاختبار ويعتبر بمثابة حضور المحاضرة</a:t>
            </a:r>
            <a:endParaRPr lang="en-US" sz="3200" dirty="0">
              <a:latin typeface="Algerian" panose="04020705040A02060702" pitchFamily="8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1A75946-D5E1-4AFC-98F1-4F176EB59E24}"/>
              </a:ext>
            </a:extLst>
          </p:cNvPr>
          <p:cNvSpPr txBox="1"/>
          <p:nvPr/>
        </p:nvSpPr>
        <p:spPr>
          <a:xfrm>
            <a:off x="2316480" y="481934"/>
            <a:ext cx="6614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600" b="1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الاختبار الاسبوعى</a:t>
            </a:r>
            <a:endParaRPr lang="en-US" sz="3600" b="1" u="sng" dirty="0">
              <a:solidFill>
                <a:schemeClr val="accent2">
                  <a:lumMod val="75000"/>
                </a:schemeClr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24833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9853" y="576828"/>
            <a:ext cx="16369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968B130-EC8F-4565-9E1A-B7ED972764F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68605" y="1320178"/>
            <a:ext cx="7344559" cy="4478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3750D99C-10A8-4272-ACC2-172E8002B985}"/>
              </a:ext>
            </a:extLst>
          </p:cNvPr>
          <p:cNvGrpSpPr/>
          <p:nvPr/>
        </p:nvGrpSpPr>
        <p:grpSpPr>
          <a:xfrm>
            <a:off x="130614" y="576828"/>
            <a:ext cx="4914821" cy="536288"/>
            <a:chOff x="130614" y="576828"/>
            <a:chExt cx="4914821" cy="536288"/>
          </a:xfrm>
        </p:grpSpPr>
        <p:sp>
          <p:nvSpPr>
            <p:cNvPr id="7" name="TextBox 6"/>
            <p:cNvSpPr txBox="1"/>
            <p:nvPr/>
          </p:nvSpPr>
          <p:spPr>
            <a:xfrm>
              <a:off x="2449853" y="576828"/>
              <a:ext cx="259558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Course Outlines 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6F97A32-310B-4B82-9E4E-4A73D1CF2B11}"/>
                </a:ext>
              </a:extLst>
            </p:cNvPr>
            <p:cNvSpPr/>
            <p:nvPr/>
          </p:nvSpPr>
          <p:spPr>
            <a:xfrm>
              <a:off x="130614" y="589896"/>
              <a:ext cx="18473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endParaRPr lang="en-US" sz="2800" dirty="0">
                <a:solidFill>
                  <a:schemeClr val="bg1"/>
                </a:solidFill>
                <a:cs typeface="Tajawal Medium" panose="00000600000000000000"/>
              </a:endParaRPr>
            </a:p>
          </p:txBody>
        </p:sp>
      </p:grpSp>
      <p:graphicFrame>
        <p:nvGraphicFramePr>
          <p:cNvPr id="10" name="Table 11">
            <a:extLst>
              <a:ext uri="{FF2B5EF4-FFF2-40B4-BE49-F238E27FC236}">
                <a16:creationId xmlns:a16="http://schemas.microsoft.com/office/drawing/2014/main" id="{3974CF53-3B01-4145-A7B8-860822B1C9B2}"/>
              </a:ext>
            </a:extLst>
          </p:cNvPr>
          <p:cNvGraphicFramePr>
            <a:graphicFrameLocks noGrp="1"/>
          </p:cNvGraphicFramePr>
          <p:nvPr/>
        </p:nvGraphicFramePr>
        <p:xfrm>
          <a:off x="1874165" y="1783644"/>
          <a:ext cx="9219096" cy="265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12165">
                  <a:extLst>
                    <a:ext uri="{9D8B030D-6E8A-4147-A177-3AD203B41FA5}">
                      <a16:colId xmlns:a16="http://schemas.microsoft.com/office/drawing/2014/main" val="2051360498"/>
                    </a:ext>
                  </a:extLst>
                </a:gridCol>
                <a:gridCol w="4506931">
                  <a:extLst>
                    <a:ext uri="{9D8B030D-6E8A-4147-A177-3AD203B41FA5}">
                      <a16:colId xmlns:a16="http://schemas.microsoft.com/office/drawing/2014/main" val="103724131"/>
                    </a:ext>
                  </a:extLst>
                </a:gridCol>
              </a:tblGrid>
              <a:tr h="413827"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Approaches to defining risk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Risk management standards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04563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Impact of risk on organizations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establishing the context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95256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Types of risks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enterprise risk management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74760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Scope of risk management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Alternative approaches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66897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Principles and aims of risk management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b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Risk assessment considerations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9175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59986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9EA571C2-2CE6-4FF9-8E32-F7433407230B}"/>
              </a:ext>
            </a:extLst>
          </p:cNvPr>
          <p:cNvSpPr txBox="1">
            <a:spLocks/>
          </p:cNvSpPr>
          <p:nvPr/>
        </p:nvSpPr>
        <p:spPr>
          <a:xfrm>
            <a:off x="2172869" y="1610200"/>
            <a:ext cx="7342909" cy="407498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Wingdings" panose="05000000000000000000" pitchFamily="2" charset="2"/>
              <a:buChar char="§"/>
            </a:pPr>
            <a:endParaRPr lang="en-US" sz="2000" b="1" i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9FC23A1-D194-4739-AF19-99F05BFDB085}"/>
              </a:ext>
            </a:extLst>
          </p:cNvPr>
          <p:cNvSpPr txBox="1"/>
          <p:nvPr/>
        </p:nvSpPr>
        <p:spPr>
          <a:xfrm>
            <a:off x="463281" y="543490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Lecture 1  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20E92B97-A7A7-4BC3-BBC2-E64BFD9C351F}"/>
              </a:ext>
            </a:extLst>
          </p:cNvPr>
          <p:cNvSpPr txBox="1">
            <a:spLocks/>
          </p:cNvSpPr>
          <p:nvPr/>
        </p:nvSpPr>
        <p:spPr>
          <a:xfrm>
            <a:off x="2320806" y="1744940"/>
            <a:ext cx="7342909" cy="407498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b="1" i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Risk management in context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b="1" i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Nature of risk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b="1" i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Benefits of risk management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b="1" i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Risk management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b="1" i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Features of risk management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b="1" i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Definitions of risk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b="1" i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Types of risks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b="1" i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Risk description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b="1" i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Inherent level of risk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b="1" i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Risk classification systems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b="1" i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Risk likelihood and magnitude</a:t>
            </a:r>
            <a:endParaRPr lang="en-US" sz="2000" b="1" i="1" dirty="0"/>
          </a:p>
        </p:txBody>
      </p:sp>
    </p:spTree>
    <p:extLst>
      <p:ext uri="{BB962C8B-B14F-4D97-AF65-F5344CB8AC3E}">
        <p14:creationId xmlns:p14="http://schemas.microsoft.com/office/powerpoint/2010/main" val="554288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9EA571C2-2CE6-4FF9-8E32-F7433407230B}"/>
              </a:ext>
            </a:extLst>
          </p:cNvPr>
          <p:cNvSpPr txBox="1">
            <a:spLocks/>
          </p:cNvSpPr>
          <p:nvPr/>
        </p:nvSpPr>
        <p:spPr>
          <a:xfrm>
            <a:off x="2172869" y="1610200"/>
            <a:ext cx="7342909" cy="407498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Wingdings" panose="05000000000000000000" pitchFamily="2" charset="2"/>
              <a:buChar char="§"/>
            </a:pPr>
            <a:endParaRPr lang="en-US" sz="2000" b="1" i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E48FCDA-7943-4782-A247-683B9287B077}"/>
              </a:ext>
            </a:extLst>
          </p:cNvPr>
          <p:cNvSpPr txBox="1"/>
          <p:nvPr/>
        </p:nvSpPr>
        <p:spPr>
          <a:xfrm>
            <a:off x="463281" y="543490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Lecture 2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92545310-4D0B-4E43-A2EF-9B993BE1F278}"/>
              </a:ext>
            </a:extLst>
          </p:cNvPr>
          <p:cNvSpPr txBox="1">
            <a:spLocks/>
          </p:cNvSpPr>
          <p:nvPr/>
        </p:nvSpPr>
        <p:spPr>
          <a:xfrm>
            <a:off x="2320806" y="1433996"/>
            <a:ext cx="7342909" cy="407498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b="1" i="1" u="sng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Impact of risk on organizations: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Level of risk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Impact of hazard risks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Attachment of risks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Risk and reward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Attitudes to risk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Risk and triggers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b="1" i="1" u="sng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Types of risks:</a:t>
            </a:r>
          </a:p>
          <a:p>
            <a:pPr marL="457200" indent="-457200">
              <a:buAutoNum type="arabicPeriod"/>
            </a:pPr>
            <a:r>
              <a:rPr lang="en-US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Timescale of risk impact</a:t>
            </a:r>
          </a:p>
          <a:p>
            <a:pPr marL="457200" indent="-457200">
              <a:buAutoNum type="arabicPeriod"/>
            </a:pPr>
            <a:r>
              <a:rPr lang="en-US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Four types of risk</a:t>
            </a:r>
          </a:p>
          <a:p>
            <a:pPr marL="457200" indent="-457200">
              <a:buAutoNum type="arabicPeriod"/>
            </a:pPr>
            <a:r>
              <a:rPr lang="en-US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Embrace opportunity risks</a:t>
            </a:r>
          </a:p>
          <a:p>
            <a:pPr marL="457200" indent="-457200">
              <a:buAutoNum type="arabicPeriod"/>
            </a:pPr>
            <a:r>
              <a:rPr lang="en-US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Manage uncertainty risks</a:t>
            </a:r>
          </a:p>
          <a:p>
            <a:pPr marL="457200" indent="-457200">
              <a:buAutoNum type="arabicPeriod"/>
            </a:pPr>
            <a:r>
              <a:rPr lang="en-US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Mitigate hazard risks</a:t>
            </a:r>
          </a:p>
          <a:p>
            <a:pPr marL="457200" indent="-457200">
              <a:buAutoNum type="arabicPeriod"/>
            </a:pPr>
            <a:r>
              <a:rPr lang="en-US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Minimize compliance risks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6524072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9EA571C2-2CE6-4FF9-8E32-F7433407230B}"/>
              </a:ext>
            </a:extLst>
          </p:cNvPr>
          <p:cNvSpPr txBox="1">
            <a:spLocks/>
          </p:cNvSpPr>
          <p:nvPr/>
        </p:nvSpPr>
        <p:spPr>
          <a:xfrm>
            <a:off x="2172869" y="1610200"/>
            <a:ext cx="7342909" cy="407498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Wingdings" panose="05000000000000000000" pitchFamily="2" charset="2"/>
              <a:buChar char="§"/>
            </a:pPr>
            <a:endParaRPr lang="en-US" sz="2000" b="1" i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E48FCDA-7943-4782-A247-683B9287B077}"/>
              </a:ext>
            </a:extLst>
          </p:cNvPr>
          <p:cNvSpPr txBox="1"/>
          <p:nvPr/>
        </p:nvSpPr>
        <p:spPr>
          <a:xfrm>
            <a:off x="463281" y="543490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Lecture 3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5B50EE98-7848-4CFE-9C53-929D9E2DE977}"/>
              </a:ext>
            </a:extLst>
          </p:cNvPr>
          <p:cNvSpPr txBox="1">
            <a:spLocks/>
          </p:cNvSpPr>
          <p:nvPr/>
        </p:nvSpPr>
        <p:spPr>
          <a:xfrm>
            <a:off x="2380672" y="1433996"/>
            <a:ext cx="7342909" cy="407498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Origins of Risk Management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Representation of Risk Management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Enterprise Risk Management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Levels of risk management sophistication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Principles of risk management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Implementing risk management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Risk Management Planning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1430742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9EA571C2-2CE6-4FF9-8E32-F7433407230B}"/>
              </a:ext>
            </a:extLst>
          </p:cNvPr>
          <p:cNvSpPr txBox="1">
            <a:spLocks/>
          </p:cNvSpPr>
          <p:nvPr/>
        </p:nvSpPr>
        <p:spPr>
          <a:xfrm>
            <a:off x="2172869" y="1610200"/>
            <a:ext cx="7342909" cy="407498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Wingdings" panose="05000000000000000000" pitchFamily="2" charset="2"/>
              <a:buChar char="§"/>
            </a:pPr>
            <a:endParaRPr lang="en-US" sz="2000" b="1" i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9FC23A1-D194-4739-AF19-99F05BFDB085}"/>
              </a:ext>
            </a:extLst>
          </p:cNvPr>
          <p:cNvSpPr txBox="1"/>
          <p:nvPr/>
        </p:nvSpPr>
        <p:spPr>
          <a:xfrm>
            <a:off x="463281" y="543490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Lecture 4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6FBF9A01-D9FB-454F-9CCA-84538B01453D}"/>
              </a:ext>
            </a:extLst>
          </p:cNvPr>
          <p:cNvSpPr txBox="1">
            <a:spLocks/>
          </p:cNvSpPr>
          <p:nvPr/>
        </p:nvSpPr>
        <p:spPr>
          <a:xfrm>
            <a:off x="2380672" y="1433996"/>
            <a:ext cx="7342909" cy="407498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+mj-lt"/>
              <a:buAutoNum type="arabicPeriod"/>
            </a:pPr>
            <a:endParaRPr lang="en-US" sz="24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Risk management process:</a:t>
            </a:r>
          </a:p>
          <a:p>
            <a:pPr marL="457200" indent="-457200">
              <a:buFont typeface="+mj-lt"/>
              <a:buAutoNum type="arabicPeriod"/>
            </a:pPr>
            <a:endParaRPr lang="en-US" sz="24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Risk management context</a:t>
            </a:r>
          </a:p>
          <a:p>
            <a:pPr marL="457200" indent="-457200">
              <a:buFont typeface="+mj-lt"/>
              <a:buAutoNum type="arabicPeriod"/>
            </a:pPr>
            <a:endParaRPr lang="en-US" sz="24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Components of the RM context</a:t>
            </a:r>
          </a:p>
          <a:p>
            <a:pPr marL="457200" indent="-457200">
              <a:buFont typeface="+mj-lt"/>
              <a:buAutoNum type="arabicPeriod"/>
            </a:pPr>
            <a:endParaRPr lang="en-US" sz="24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Scope of the context </a:t>
            </a:r>
          </a:p>
          <a:p>
            <a:pPr marL="457200" indent="-457200">
              <a:buFont typeface="+mj-lt"/>
              <a:buAutoNum type="arabicPeriod"/>
            </a:pPr>
            <a:endParaRPr lang="en-US" sz="24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Designing a risk register</a:t>
            </a:r>
          </a:p>
          <a:p>
            <a:pPr marL="457200" indent="-457200">
              <a:buFont typeface="+mj-lt"/>
              <a:buAutoNum type="arabicPeriod"/>
            </a:pPr>
            <a:endParaRPr lang="en-US" sz="24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Risk Management Planning</a:t>
            </a:r>
          </a:p>
          <a:p>
            <a:pPr marL="457200" indent="-457200">
              <a:buFont typeface="+mj-lt"/>
              <a:buAutoNum type="arabicPeriod"/>
            </a:pPr>
            <a:endParaRPr lang="en-US" sz="24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endParaRPr lang="en-US" sz="24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r>
              <a:rPr lang="en-US" sz="24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5429381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9EA571C2-2CE6-4FF9-8E32-F7433407230B}"/>
              </a:ext>
            </a:extLst>
          </p:cNvPr>
          <p:cNvSpPr txBox="1">
            <a:spLocks/>
          </p:cNvSpPr>
          <p:nvPr/>
        </p:nvSpPr>
        <p:spPr>
          <a:xfrm>
            <a:off x="2172869" y="1610200"/>
            <a:ext cx="7342909" cy="407498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Wingdings" panose="05000000000000000000" pitchFamily="2" charset="2"/>
              <a:buChar char="§"/>
            </a:pPr>
            <a:endParaRPr lang="en-US" sz="2000" b="1" i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9FC23A1-D194-4739-AF19-99F05BFDB085}"/>
              </a:ext>
            </a:extLst>
          </p:cNvPr>
          <p:cNvSpPr txBox="1"/>
          <p:nvPr/>
        </p:nvSpPr>
        <p:spPr>
          <a:xfrm>
            <a:off x="463281" y="543490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Lecture 5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6FBF9A01-D9FB-454F-9CCA-84538B01453D}"/>
              </a:ext>
            </a:extLst>
          </p:cNvPr>
          <p:cNvSpPr txBox="1">
            <a:spLocks/>
          </p:cNvSpPr>
          <p:nvPr/>
        </p:nvSpPr>
        <p:spPr>
          <a:xfrm>
            <a:off x="2380672" y="1433996"/>
            <a:ext cx="7342909" cy="407498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+mj-lt"/>
              <a:buAutoNum type="arabicPeriod"/>
            </a:pPr>
            <a:endParaRPr lang="en-US" sz="24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Risk assessment considerations</a:t>
            </a:r>
          </a:p>
          <a:p>
            <a:pPr marL="457200" indent="-457200">
              <a:buFont typeface="+mj-lt"/>
              <a:buAutoNum type="arabicPeriod"/>
            </a:pPr>
            <a:endParaRPr lang="en-US" sz="24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Risk classification systems</a:t>
            </a:r>
          </a:p>
          <a:p>
            <a:pPr marL="457200" indent="-457200">
              <a:buFont typeface="+mj-lt"/>
              <a:buAutoNum type="arabicPeriod"/>
            </a:pPr>
            <a:endParaRPr lang="en-US" sz="24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Risk Management Guide</a:t>
            </a:r>
          </a:p>
          <a:p>
            <a:pPr marL="457200" indent="-457200">
              <a:buFont typeface="+mj-lt"/>
              <a:buAutoNum type="arabicPeriod"/>
            </a:pPr>
            <a:endParaRPr lang="en-US" sz="24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endParaRPr lang="en-US" sz="24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r>
              <a:rPr lang="en-US" sz="24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1959831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9EA571C2-2CE6-4FF9-8E32-F7433407230B}"/>
              </a:ext>
            </a:extLst>
          </p:cNvPr>
          <p:cNvSpPr txBox="1">
            <a:spLocks/>
          </p:cNvSpPr>
          <p:nvPr/>
        </p:nvSpPr>
        <p:spPr>
          <a:xfrm>
            <a:off x="2172869" y="1610200"/>
            <a:ext cx="7342909" cy="407498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Wingdings" panose="05000000000000000000" pitchFamily="2" charset="2"/>
              <a:buChar char="§"/>
            </a:pPr>
            <a:endParaRPr lang="en-US" sz="2000" b="1" i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9FC23A1-D194-4739-AF19-99F05BFDB085}"/>
              </a:ext>
            </a:extLst>
          </p:cNvPr>
          <p:cNvSpPr txBox="1"/>
          <p:nvPr/>
        </p:nvSpPr>
        <p:spPr>
          <a:xfrm>
            <a:off x="463281" y="543490"/>
            <a:ext cx="8720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Lecture 6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D2A9E823-FA55-4B87-A96B-C3315A9F6F97}"/>
              </a:ext>
            </a:extLst>
          </p:cNvPr>
          <p:cNvSpPr txBox="1">
            <a:spLocks/>
          </p:cNvSpPr>
          <p:nvPr/>
        </p:nvSpPr>
        <p:spPr>
          <a:xfrm>
            <a:off x="2192732" y="1292629"/>
            <a:ext cx="8267449" cy="407498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Application of a risk matrix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Inherent and current level of risk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Control confidence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4T’s of hazard risk response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Risk capacity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Risk likelihood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Risk Magnitude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Loss prevention, Limit damage, and cost containment 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5194794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6F97A32-310B-4B82-9E4E-4A73D1CF2B11}"/>
              </a:ext>
            </a:extLst>
          </p:cNvPr>
          <p:cNvSpPr/>
          <p:nvPr/>
        </p:nvSpPr>
        <p:spPr>
          <a:xfrm>
            <a:off x="130614" y="5898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 panose="0000060000000000000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E6A1D81-6201-42B7-807D-83923FE56739}"/>
              </a:ext>
            </a:extLst>
          </p:cNvPr>
          <p:cNvSpPr txBox="1"/>
          <p:nvPr/>
        </p:nvSpPr>
        <p:spPr>
          <a:xfrm>
            <a:off x="315345" y="499929"/>
            <a:ext cx="9053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7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1C7886D-C5F6-464A-8D89-1E642CF7EF5D}"/>
              </a:ext>
            </a:extLst>
          </p:cNvPr>
          <p:cNvSpPr txBox="1">
            <a:spLocks/>
          </p:cNvSpPr>
          <p:nvPr/>
        </p:nvSpPr>
        <p:spPr>
          <a:xfrm>
            <a:off x="2192732" y="1292629"/>
            <a:ext cx="8267449" cy="407498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Upside of risk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Opportunity assessment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Riskiness index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Upside in strategy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Upside in projects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Upside in operations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Strategic risk response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Types of controls: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44803086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6F97A32-310B-4B82-9E4E-4A73D1CF2B11}"/>
              </a:ext>
            </a:extLst>
          </p:cNvPr>
          <p:cNvSpPr/>
          <p:nvPr/>
        </p:nvSpPr>
        <p:spPr>
          <a:xfrm>
            <a:off x="130614" y="5898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 panose="0000060000000000000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E6A1D81-6201-42B7-807D-83923FE56739}"/>
              </a:ext>
            </a:extLst>
          </p:cNvPr>
          <p:cNvSpPr txBox="1"/>
          <p:nvPr/>
        </p:nvSpPr>
        <p:spPr>
          <a:xfrm>
            <a:off x="315345" y="499929"/>
            <a:ext cx="9053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    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3A6B5BBF-9D4C-4DBF-A6A0-D817EE557B9A}"/>
              </a:ext>
            </a:extLst>
          </p:cNvPr>
          <p:cNvSpPr txBox="1">
            <a:spLocks/>
          </p:cNvSpPr>
          <p:nvPr/>
        </p:nvSpPr>
        <p:spPr>
          <a:xfrm>
            <a:off x="2098840" y="1649432"/>
            <a:ext cx="8267449" cy="407498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Importance of insurance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Types of insurance cover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Evaluation of insurance needs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Purchase of insurance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Captive insurance companies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Business continuity management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7457430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6F97A32-310B-4B82-9E4E-4A73D1CF2B11}"/>
              </a:ext>
            </a:extLst>
          </p:cNvPr>
          <p:cNvSpPr/>
          <p:nvPr/>
        </p:nvSpPr>
        <p:spPr>
          <a:xfrm>
            <a:off x="130614" y="5898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 panose="0000060000000000000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E6A1D81-6201-42B7-807D-83923FE56739}"/>
              </a:ext>
            </a:extLst>
          </p:cNvPr>
          <p:cNvSpPr txBox="1"/>
          <p:nvPr/>
        </p:nvSpPr>
        <p:spPr>
          <a:xfrm>
            <a:off x="315345" y="499929"/>
            <a:ext cx="9053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    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3A6B5BBF-9D4C-4DBF-A6A0-D817EE557B9A}"/>
              </a:ext>
            </a:extLst>
          </p:cNvPr>
          <p:cNvSpPr txBox="1">
            <a:spLocks/>
          </p:cNvSpPr>
          <p:nvPr/>
        </p:nvSpPr>
        <p:spPr>
          <a:xfrm>
            <a:off x="2098840" y="1649432"/>
            <a:ext cx="8267449" cy="407498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Business continuity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Core business processes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9803385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6F97A32-310B-4B82-9E4E-4A73D1CF2B11}"/>
              </a:ext>
            </a:extLst>
          </p:cNvPr>
          <p:cNvSpPr/>
          <p:nvPr/>
        </p:nvSpPr>
        <p:spPr>
          <a:xfrm>
            <a:off x="130614" y="5898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 panose="0000060000000000000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E6A1D81-6201-42B7-807D-83923FE56739}"/>
              </a:ext>
            </a:extLst>
          </p:cNvPr>
          <p:cNvSpPr txBox="1"/>
          <p:nvPr/>
        </p:nvSpPr>
        <p:spPr>
          <a:xfrm>
            <a:off x="315345" y="499929"/>
            <a:ext cx="9053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3A6B5BBF-9D4C-4DBF-A6A0-D817EE557B9A}"/>
              </a:ext>
            </a:extLst>
          </p:cNvPr>
          <p:cNvSpPr txBox="1">
            <a:spLocks/>
          </p:cNvSpPr>
          <p:nvPr/>
        </p:nvSpPr>
        <p:spPr>
          <a:xfrm>
            <a:off x="2098840" y="1649432"/>
            <a:ext cx="8267449" cy="407498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Core business processes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Risk management responsibilities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Cost of risk controls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endParaRPr lang="en-US" sz="2000" b="1" dirty="0">
              <a:solidFill>
                <a:srgbClr val="5B9BD5">
                  <a:lumMod val="75000"/>
                </a:srgb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r>
              <a:rPr lang="en-US" sz="2000" b="1" dirty="0">
                <a:solidFill>
                  <a:srgbClr val="5B9BD5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36214734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7323" y="-87382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582617" y="1425534"/>
            <a:ext cx="9655226" cy="880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i="1" dirty="0">
                <a:cs typeface="Tajawal Medium" panose="00000600000000000000"/>
              </a:rPr>
              <a:t>     </a:t>
            </a:r>
          </a:p>
          <a:p>
            <a:pPr marL="285750" indent="-285750" algn="just">
              <a:lnSpc>
                <a:spcPct val="150000"/>
              </a:lnSpc>
              <a:buFontTx/>
              <a:buChar char="-"/>
            </a:pPr>
            <a:endParaRPr lang="en-US" dirty="0">
              <a:cs typeface="Tajawal Medium" panose="00000600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E73060D-F137-47E6-BE33-ECA29C518487}"/>
              </a:ext>
            </a:extLst>
          </p:cNvPr>
          <p:cNvSpPr txBox="1"/>
          <p:nvPr/>
        </p:nvSpPr>
        <p:spPr>
          <a:xfrm>
            <a:off x="183595" y="2451594"/>
            <a:ext cx="1183609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8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Thanks</a:t>
            </a:r>
            <a:endParaRPr lang="en-US" sz="13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70491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3655</TotalTime>
  <Words>678</Words>
  <Application>Microsoft Office PowerPoint</Application>
  <PresentationFormat>Widescreen</PresentationFormat>
  <Paragraphs>242</Paragraphs>
  <Slides>29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42" baseType="lpstr">
      <vt:lpstr>Algerian</vt:lpstr>
      <vt:lpstr>Arial</vt:lpstr>
      <vt:lpstr>Bahnschrift Condensed</vt:lpstr>
      <vt:lpstr>Calibri</vt:lpstr>
      <vt:lpstr>Calibri Light</vt:lpstr>
      <vt:lpstr>Catamaran</vt:lpstr>
      <vt:lpstr>Poppins ExtraBold</vt:lpstr>
      <vt:lpstr>Sakkal Majalla</vt:lpstr>
      <vt:lpstr>Tahoma</vt:lpstr>
      <vt:lpstr>Tajawal Medium</vt:lpstr>
      <vt:lpstr>Times New Roman</vt:lpstr>
      <vt:lpstr>Wingdings</vt:lpstr>
      <vt:lpstr>Office Theme</vt:lpstr>
      <vt:lpstr>PowerPoint Presentation</vt:lpstr>
      <vt:lpstr>عام دراسي سعيد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shaimaa</cp:lastModifiedBy>
  <cp:revision>245</cp:revision>
  <dcterms:created xsi:type="dcterms:W3CDTF">2021-08-03T13:03:26Z</dcterms:created>
  <dcterms:modified xsi:type="dcterms:W3CDTF">2022-10-01T00:36:41Z</dcterms:modified>
</cp:coreProperties>
</file>