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ink/ink1.xml" ContentType="application/inkml+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ink/ink2.xml" ContentType="application/inkml+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72" r:id="rId2"/>
    <p:sldMasterId id="2147483660" r:id="rId3"/>
  </p:sldMasterIdLst>
  <p:notesMasterIdLst>
    <p:notesMasterId r:id="rId56"/>
  </p:notesMasterIdLst>
  <p:handoutMasterIdLst>
    <p:handoutMasterId r:id="rId57"/>
  </p:handoutMasterIdLst>
  <p:sldIdLst>
    <p:sldId id="256" r:id="rId4"/>
    <p:sldId id="259" r:id="rId5"/>
    <p:sldId id="304" r:id="rId6"/>
    <p:sldId id="402" r:id="rId7"/>
    <p:sldId id="403" r:id="rId8"/>
    <p:sldId id="404" r:id="rId9"/>
    <p:sldId id="405" r:id="rId10"/>
    <p:sldId id="408" r:id="rId11"/>
    <p:sldId id="407" r:id="rId12"/>
    <p:sldId id="410" r:id="rId13"/>
    <p:sldId id="425" r:id="rId14"/>
    <p:sldId id="409" r:id="rId15"/>
    <p:sldId id="413" r:id="rId16"/>
    <p:sldId id="412" r:id="rId17"/>
    <p:sldId id="351" r:id="rId18"/>
    <p:sldId id="414" r:id="rId19"/>
    <p:sldId id="415" r:id="rId20"/>
    <p:sldId id="418" r:id="rId21"/>
    <p:sldId id="353" r:id="rId22"/>
    <p:sldId id="419" r:id="rId23"/>
    <p:sldId id="427" r:id="rId24"/>
    <p:sldId id="355" r:id="rId25"/>
    <p:sldId id="356" r:id="rId26"/>
    <p:sldId id="357" r:id="rId27"/>
    <p:sldId id="441" r:id="rId28"/>
    <p:sldId id="358" r:id="rId29"/>
    <p:sldId id="420" r:id="rId30"/>
    <p:sldId id="421" r:id="rId31"/>
    <p:sldId id="359" r:id="rId32"/>
    <p:sldId id="422" r:id="rId33"/>
    <p:sldId id="423" r:id="rId34"/>
    <p:sldId id="428" r:id="rId35"/>
    <p:sldId id="361" r:id="rId36"/>
    <p:sldId id="430" r:id="rId37"/>
    <p:sldId id="433" r:id="rId38"/>
    <p:sldId id="363" r:id="rId39"/>
    <p:sldId id="429" r:id="rId40"/>
    <p:sldId id="366" r:id="rId41"/>
    <p:sldId id="367" r:id="rId42"/>
    <p:sldId id="368" r:id="rId43"/>
    <p:sldId id="369" r:id="rId44"/>
    <p:sldId id="431" r:id="rId45"/>
    <p:sldId id="371" r:id="rId46"/>
    <p:sldId id="432" r:id="rId47"/>
    <p:sldId id="434" r:id="rId48"/>
    <p:sldId id="435" r:id="rId49"/>
    <p:sldId id="436" r:id="rId50"/>
    <p:sldId id="437" r:id="rId51"/>
    <p:sldId id="438" r:id="rId52"/>
    <p:sldId id="439" r:id="rId53"/>
    <p:sldId id="440" r:id="rId54"/>
    <p:sldId id="303" r:id="rId5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518"/>
    <a:srgbClr val="0A1F61"/>
    <a:srgbClr val="24A9E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92" autoAdjust="0"/>
    <p:restoredTop sz="94044" autoAdjust="0"/>
  </p:normalViewPr>
  <p:slideViewPr>
    <p:cSldViewPr>
      <p:cViewPr varScale="1">
        <p:scale>
          <a:sx n="110" d="100"/>
          <a:sy n="110" d="100"/>
        </p:scale>
        <p:origin x="856" y="184"/>
      </p:cViewPr>
      <p:guideLst/>
    </p:cSldViewPr>
  </p:slideViewPr>
  <p:notesTextViewPr>
    <p:cViewPr>
      <p:scale>
        <a:sx n="1" d="1"/>
        <a:sy n="1" d="1"/>
      </p:scale>
      <p:origin x="0" y="0"/>
    </p:cViewPr>
  </p:notesTextViewPr>
  <p:sorterViewPr>
    <p:cViewPr>
      <p:scale>
        <a:sx n="100" d="100"/>
        <a:sy n="100" d="100"/>
      </p:scale>
      <p:origin x="0" y="0"/>
    </p:cViewPr>
  </p:sorterViewPr>
  <p:notesViewPr>
    <p:cSldViewPr>
      <p:cViewPr varScale="1">
        <p:scale>
          <a:sx n="89" d="100"/>
          <a:sy n="89" d="100"/>
        </p:scale>
        <p:origin x="4128" y="176"/>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slide" Target="slides/slide47.xml"/><Relationship Id="rId55" Type="http://schemas.openxmlformats.org/officeDocument/2006/relationships/slide" Target="slides/slide52.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slide" Target="slides/slide50.xml"/><Relationship Id="rId58" Type="http://schemas.openxmlformats.org/officeDocument/2006/relationships/presProps" Target="presProps.xml"/><Relationship Id="rId5" Type="http://schemas.openxmlformats.org/officeDocument/2006/relationships/slide" Target="slides/slide2.xml"/><Relationship Id="rId61" Type="http://schemas.openxmlformats.org/officeDocument/2006/relationships/tableStyles" Target="tableStyles.xml"/><Relationship Id="rId19" Type="http://schemas.openxmlformats.org/officeDocument/2006/relationships/slide" Target="slides/slide1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notesMaster" Target="notesMasters/notesMaster1.xml"/><Relationship Id="rId8" Type="http://schemas.openxmlformats.org/officeDocument/2006/relationships/slide" Target="slides/slide5.xml"/><Relationship Id="rId51" Type="http://schemas.openxmlformats.org/officeDocument/2006/relationships/slide" Target="slides/slide48.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viewProps" Target="viewProps.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slide" Target="slides/slide51.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handoutMaster" Target="handoutMasters/handoutMaster1.xml"/><Relationship Id="rId10" Type="http://schemas.openxmlformats.org/officeDocument/2006/relationships/slide" Target="slides/slide7.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openxmlformats.org/officeDocument/2006/relationships/theme" Target="theme/theme1.xml"/><Relationship Id="rId4" Type="http://schemas.openxmlformats.org/officeDocument/2006/relationships/slide" Target="slides/slide1.xml"/><Relationship Id="rId9" Type="http://schemas.openxmlformats.org/officeDocument/2006/relationships/slide" Target="slides/slide6.xml"/></Relationships>
</file>

<file path=ppt/diagrams/_rels/data3.xml.rels><?xml version="1.0" encoding="UTF-8" standalone="yes"?>
<Relationships xmlns="http://schemas.openxmlformats.org/package/2006/relationships"><Relationship Id="rId8" Type="http://schemas.openxmlformats.org/officeDocument/2006/relationships/image" Target="../media/image20.svg"/><Relationship Id="rId13" Type="http://schemas.openxmlformats.org/officeDocument/2006/relationships/image" Target="../media/image25.png"/><Relationship Id="rId3" Type="http://schemas.openxmlformats.org/officeDocument/2006/relationships/image" Target="../media/image15.png"/><Relationship Id="rId7" Type="http://schemas.openxmlformats.org/officeDocument/2006/relationships/image" Target="../media/image19.png"/><Relationship Id="rId12" Type="http://schemas.openxmlformats.org/officeDocument/2006/relationships/image" Target="../media/image24.svg"/><Relationship Id="rId2" Type="http://schemas.openxmlformats.org/officeDocument/2006/relationships/image" Target="../media/image14.svg"/><Relationship Id="rId16" Type="http://schemas.openxmlformats.org/officeDocument/2006/relationships/image" Target="../media/image28.svg"/><Relationship Id="rId1" Type="http://schemas.openxmlformats.org/officeDocument/2006/relationships/image" Target="../media/image13.png"/><Relationship Id="rId6" Type="http://schemas.openxmlformats.org/officeDocument/2006/relationships/image" Target="../media/image18.svg"/><Relationship Id="rId11" Type="http://schemas.openxmlformats.org/officeDocument/2006/relationships/image" Target="../media/image23.png"/><Relationship Id="rId5" Type="http://schemas.openxmlformats.org/officeDocument/2006/relationships/image" Target="../media/image17.png"/><Relationship Id="rId15" Type="http://schemas.openxmlformats.org/officeDocument/2006/relationships/image" Target="../media/image2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 Id="rId14" Type="http://schemas.openxmlformats.org/officeDocument/2006/relationships/image" Target="../media/image26.svg"/></Relationships>
</file>

<file path=ppt/diagrams/_rels/data4.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3.svg"/><Relationship Id="rId5" Type="http://schemas.openxmlformats.org/officeDocument/2006/relationships/image" Target="../media/image37.png"/><Relationship Id="rId4" Type="http://schemas.openxmlformats.org/officeDocument/2006/relationships/image" Target="../media/image42.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0.svg"/><Relationship Id="rId13" Type="http://schemas.openxmlformats.org/officeDocument/2006/relationships/image" Target="../media/image25.png"/><Relationship Id="rId3" Type="http://schemas.openxmlformats.org/officeDocument/2006/relationships/image" Target="../media/image15.png"/><Relationship Id="rId7" Type="http://schemas.openxmlformats.org/officeDocument/2006/relationships/image" Target="../media/image19.png"/><Relationship Id="rId12" Type="http://schemas.openxmlformats.org/officeDocument/2006/relationships/image" Target="../media/image24.svg"/><Relationship Id="rId2" Type="http://schemas.openxmlformats.org/officeDocument/2006/relationships/image" Target="../media/image14.svg"/><Relationship Id="rId16" Type="http://schemas.openxmlformats.org/officeDocument/2006/relationships/image" Target="../media/image28.svg"/><Relationship Id="rId1" Type="http://schemas.openxmlformats.org/officeDocument/2006/relationships/image" Target="../media/image13.png"/><Relationship Id="rId6" Type="http://schemas.openxmlformats.org/officeDocument/2006/relationships/image" Target="../media/image18.svg"/><Relationship Id="rId11" Type="http://schemas.openxmlformats.org/officeDocument/2006/relationships/image" Target="../media/image23.png"/><Relationship Id="rId5" Type="http://schemas.openxmlformats.org/officeDocument/2006/relationships/image" Target="../media/image17.png"/><Relationship Id="rId15" Type="http://schemas.openxmlformats.org/officeDocument/2006/relationships/image" Target="../media/image2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 Id="rId14" Type="http://schemas.openxmlformats.org/officeDocument/2006/relationships/image" Target="../media/image26.svg"/></Relationships>
</file>

<file path=ppt/diagrams/_rels/drawing4.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3.svg"/><Relationship Id="rId5" Type="http://schemas.openxmlformats.org/officeDocument/2006/relationships/image" Target="../media/image37.png"/><Relationship Id="rId4" Type="http://schemas.openxmlformats.org/officeDocument/2006/relationships/image" Target="../media/image42.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D0F7F36-B18A-4893-80CB-C5DA1C692E45}" type="doc">
      <dgm:prSet loTypeId="urn:microsoft.com/office/officeart/2016/7/layout/BasicLinearProcessNumbered" loCatId="process" qsTypeId="urn:microsoft.com/office/officeart/2005/8/quickstyle/simple1" qsCatId="simple" csTypeId="urn:microsoft.com/office/officeart/2005/8/colors/accent1_2" csCatId="accent1" phldr="1"/>
      <dgm:spPr/>
      <dgm:t>
        <a:bodyPr/>
        <a:lstStyle/>
        <a:p>
          <a:endParaRPr lang="en-US"/>
        </a:p>
      </dgm:t>
    </dgm:pt>
    <dgm:pt modelId="{DA675FDC-F7D7-4A51-9C47-FD9CCCAB512F}">
      <dgm:prSet/>
      <dgm:spPr/>
      <dgm:t>
        <a:bodyPr/>
        <a:lstStyle/>
        <a:p>
          <a:r>
            <a:rPr lang="en-US" altLang="ar-JO" dirty="0"/>
            <a:t>Explain the advantages and disadvantages of a sole proprietorship and a partnership.</a:t>
          </a:r>
          <a:endParaRPr lang="en-US" dirty="0"/>
        </a:p>
      </dgm:t>
    </dgm:pt>
    <dgm:pt modelId="{78389A05-8CBE-4576-BFD1-4E13989DAB82}" type="parTrans" cxnId="{07911A54-F251-4A7A-826A-266808DCDE4A}">
      <dgm:prSet/>
      <dgm:spPr/>
      <dgm:t>
        <a:bodyPr/>
        <a:lstStyle/>
        <a:p>
          <a:endParaRPr lang="en-US"/>
        </a:p>
      </dgm:t>
    </dgm:pt>
    <dgm:pt modelId="{65CB1FED-A658-401D-8B8F-8AA7F15E30D1}" type="sibTrans" cxnId="{07911A54-F251-4A7A-826A-266808DCDE4A}">
      <dgm:prSet phldrT="1" phldr="0"/>
      <dgm:spPr/>
      <dgm:t>
        <a:bodyPr/>
        <a:lstStyle/>
        <a:p>
          <a:r>
            <a:rPr lang="en-US"/>
            <a:t>1</a:t>
          </a:r>
        </a:p>
      </dgm:t>
    </dgm:pt>
    <dgm:pt modelId="{30C03686-5CD4-4341-AB7F-235602341EC6}">
      <dgm:prSet/>
      <dgm:spPr/>
      <dgm:t>
        <a:bodyPr/>
        <a:lstStyle/>
        <a:p>
          <a:pPr rtl="0"/>
          <a:r>
            <a:rPr lang="en-US" altLang="ar-JO" dirty="0"/>
            <a:t>Describe the similarities and differences of the C corporation and the S corporation.</a:t>
          </a:r>
        </a:p>
      </dgm:t>
    </dgm:pt>
    <dgm:pt modelId="{75A09E2D-BBF6-3A4B-95E1-8B7B2AF3D46C}" type="parTrans" cxnId="{6F7489CA-F9EE-4442-9619-75CB3584A8E3}">
      <dgm:prSet/>
      <dgm:spPr/>
      <dgm:t>
        <a:bodyPr/>
        <a:lstStyle/>
        <a:p>
          <a:endParaRPr lang="en-US"/>
        </a:p>
      </dgm:t>
    </dgm:pt>
    <dgm:pt modelId="{7988F77E-CD14-7E4C-970D-6DA6E3F9A355}" type="sibTrans" cxnId="{6F7489CA-F9EE-4442-9619-75CB3584A8E3}">
      <dgm:prSet phldrT="2" phldr="0"/>
      <dgm:spPr/>
      <dgm:t>
        <a:bodyPr/>
        <a:lstStyle/>
        <a:p>
          <a:r>
            <a:rPr lang="en-US"/>
            <a:t>2</a:t>
          </a:r>
        </a:p>
      </dgm:t>
    </dgm:pt>
    <dgm:pt modelId="{9DF1EA0A-CBCD-624D-9171-1E74A9D1D150}">
      <dgm:prSet/>
      <dgm:spPr/>
      <dgm:t>
        <a:bodyPr/>
        <a:lstStyle/>
        <a:p>
          <a:pPr rtl="0"/>
          <a:r>
            <a:rPr lang="en-US" b="0" dirty="0"/>
            <a:t>Understand the characteristics of the limited liability company. </a:t>
          </a:r>
          <a:endParaRPr lang="en-US" altLang="ar-JO" dirty="0"/>
        </a:p>
      </dgm:t>
    </dgm:pt>
    <dgm:pt modelId="{78D2FBC8-A507-A644-9889-F88EF0E051D7}" type="parTrans" cxnId="{001D95B2-425E-D740-8C4E-FF0E8636E453}">
      <dgm:prSet/>
      <dgm:spPr/>
      <dgm:t>
        <a:bodyPr/>
        <a:lstStyle/>
        <a:p>
          <a:endParaRPr lang="en-US"/>
        </a:p>
      </dgm:t>
    </dgm:pt>
    <dgm:pt modelId="{B53652D0-D31C-DE4C-ABA7-63016467FC8D}" type="sibTrans" cxnId="{001D95B2-425E-D740-8C4E-FF0E8636E453}">
      <dgm:prSet phldrT="3" phldr="0"/>
      <dgm:spPr/>
      <dgm:t>
        <a:bodyPr/>
        <a:lstStyle/>
        <a:p>
          <a:r>
            <a:rPr lang="en-US"/>
            <a:t>3</a:t>
          </a:r>
        </a:p>
      </dgm:t>
    </dgm:pt>
    <dgm:pt modelId="{DE4E4DBF-00AD-BF45-9B93-5E1D3E2B3DAC}">
      <dgm:prSet/>
      <dgm:spPr/>
      <dgm:t>
        <a:bodyPr/>
        <a:lstStyle/>
        <a:p>
          <a:pPr rtl="0"/>
          <a:r>
            <a:rPr lang="en-US" b="0" dirty="0"/>
            <a:t>Explain the process of creating a legal entity for a business. </a:t>
          </a:r>
          <a:endParaRPr lang="en-US" altLang="ar-JO" dirty="0"/>
        </a:p>
      </dgm:t>
    </dgm:pt>
    <dgm:pt modelId="{AC89BACA-16A5-0645-914D-0823822CCAFF}" type="parTrans" cxnId="{32D1C2E8-B19F-8641-9532-79D8C9628B2D}">
      <dgm:prSet/>
      <dgm:spPr/>
      <dgm:t>
        <a:bodyPr/>
        <a:lstStyle/>
        <a:p>
          <a:endParaRPr lang="en-US"/>
        </a:p>
      </dgm:t>
    </dgm:pt>
    <dgm:pt modelId="{296504DA-4E2B-7A46-A143-3B946B298821}" type="sibTrans" cxnId="{32D1C2E8-B19F-8641-9532-79D8C9628B2D}">
      <dgm:prSet phldrT="4" phldr="0"/>
      <dgm:spPr/>
      <dgm:t>
        <a:bodyPr/>
        <a:lstStyle/>
        <a:p>
          <a:r>
            <a:rPr lang="en-US"/>
            <a:t>4</a:t>
          </a:r>
        </a:p>
      </dgm:t>
    </dgm:pt>
    <dgm:pt modelId="{165E1ADF-ECB7-D84D-B176-674A062F5620}" type="pres">
      <dgm:prSet presAssocID="{4D0F7F36-B18A-4893-80CB-C5DA1C692E45}" presName="Name0" presStyleCnt="0">
        <dgm:presLayoutVars>
          <dgm:animLvl val="lvl"/>
          <dgm:resizeHandles val="exact"/>
        </dgm:presLayoutVars>
      </dgm:prSet>
      <dgm:spPr/>
    </dgm:pt>
    <dgm:pt modelId="{03771D70-288C-7941-B468-7F78B6F6028C}" type="pres">
      <dgm:prSet presAssocID="{DA675FDC-F7D7-4A51-9C47-FD9CCCAB512F}" presName="compositeNode" presStyleCnt="0">
        <dgm:presLayoutVars>
          <dgm:bulletEnabled val="1"/>
        </dgm:presLayoutVars>
      </dgm:prSet>
      <dgm:spPr/>
    </dgm:pt>
    <dgm:pt modelId="{38DB463E-CDCA-9F42-874A-116356B9E14A}" type="pres">
      <dgm:prSet presAssocID="{DA675FDC-F7D7-4A51-9C47-FD9CCCAB512F}" presName="bgRect" presStyleLbl="bgAccFollowNode1" presStyleIdx="0" presStyleCnt="4"/>
      <dgm:spPr/>
    </dgm:pt>
    <dgm:pt modelId="{9375364D-3525-7A4A-AF47-DE85CB4751A5}" type="pres">
      <dgm:prSet presAssocID="{65CB1FED-A658-401D-8B8F-8AA7F15E30D1}" presName="sibTransNodeCircle" presStyleLbl="alignNode1" presStyleIdx="0" presStyleCnt="8">
        <dgm:presLayoutVars>
          <dgm:chMax val="0"/>
          <dgm:bulletEnabled/>
        </dgm:presLayoutVars>
      </dgm:prSet>
      <dgm:spPr/>
    </dgm:pt>
    <dgm:pt modelId="{7A97EFE9-4922-9040-B03A-666DE024012F}" type="pres">
      <dgm:prSet presAssocID="{DA675FDC-F7D7-4A51-9C47-FD9CCCAB512F}" presName="bottomLine" presStyleLbl="alignNode1" presStyleIdx="1" presStyleCnt="8">
        <dgm:presLayoutVars/>
      </dgm:prSet>
      <dgm:spPr/>
    </dgm:pt>
    <dgm:pt modelId="{C68D3687-2372-554D-89E1-99B46DE8A4F2}" type="pres">
      <dgm:prSet presAssocID="{DA675FDC-F7D7-4A51-9C47-FD9CCCAB512F}" presName="nodeText" presStyleLbl="bgAccFollowNode1" presStyleIdx="0" presStyleCnt="4">
        <dgm:presLayoutVars>
          <dgm:bulletEnabled val="1"/>
        </dgm:presLayoutVars>
      </dgm:prSet>
      <dgm:spPr/>
    </dgm:pt>
    <dgm:pt modelId="{A4C924EA-CDB8-5D42-9515-A9B310554A9C}" type="pres">
      <dgm:prSet presAssocID="{65CB1FED-A658-401D-8B8F-8AA7F15E30D1}" presName="sibTrans" presStyleCnt="0"/>
      <dgm:spPr/>
    </dgm:pt>
    <dgm:pt modelId="{3CE2E627-4C51-274B-86EA-BDA3F3108E45}" type="pres">
      <dgm:prSet presAssocID="{30C03686-5CD4-4341-AB7F-235602341EC6}" presName="compositeNode" presStyleCnt="0">
        <dgm:presLayoutVars>
          <dgm:bulletEnabled val="1"/>
        </dgm:presLayoutVars>
      </dgm:prSet>
      <dgm:spPr/>
    </dgm:pt>
    <dgm:pt modelId="{5E332C19-BF18-2E48-9238-2375B481F858}" type="pres">
      <dgm:prSet presAssocID="{30C03686-5CD4-4341-AB7F-235602341EC6}" presName="bgRect" presStyleLbl="bgAccFollowNode1" presStyleIdx="1" presStyleCnt="4"/>
      <dgm:spPr/>
    </dgm:pt>
    <dgm:pt modelId="{89648563-B73A-8B44-9E56-D80BB3A64777}" type="pres">
      <dgm:prSet presAssocID="{7988F77E-CD14-7E4C-970D-6DA6E3F9A355}" presName="sibTransNodeCircle" presStyleLbl="alignNode1" presStyleIdx="2" presStyleCnt="8">
        <dgm:presLayoutVars>
          <dgm:chMax val="0"/>
          <dgm:bulletEnabled/>
        </dgm:presLayoutVars>
      </dgm:prSet>
      <dgm:spPr/>
    </dgm:pt>
    <dgm:pt modelId="{2946BC43-0CD7-DC4B-9AE1-7835A3A65B18}" type="pres">
      <dgm:prSet presAssocID="{30C03686-5CD4-4341-AB7F-235602341EC6}" presName="bottomLine" presStyleLbl="alignNode1" presStyleIdx="3" presStyleCnt="8">
        <dgm:presLayoutVars/>
      </dgm:prSet>
      <dgm:spPr/>
    </dgm:pt>
    <dgm:pt modelId="{E52C819B-947D-C940-9869-98E2CDA30214}" type="pres">
      <dgm:prSet presAssocID="{30C03686-5CD4-4341-AB7F-235602341EC6}" presName="nodeText" presStyleLbl="bgAccFollowNode1" presStyleIdx="1" presStyleCnt="4">
        <dgm:presLayoutVars>
          <dgm:bulletEnabled val="1"/>
        </dgm:presLayoutVars>
      </dgm:prSet>
      <dgm:spPr/>
    </dgm:pt>
    <dgm:pt modelId="{42A5ED61-0CA3-1E49-B277-15BDD7396396}" type="pres">
      <dgm:prSet presAssocID="{7988F77E-CD14-7E4C-970D-6DA6E3F9A355}" presName="sibTrans" presStyleCnt="0"/>
      <dgm:spPr/>
    </dgm:pt>
    <dgm:pt modelId="{E47C21D9-84D1-DD4A-BAE0-EB48D365A0F7}" type="pres">
      <dgm:prSet presAssocID="{9DF1EA0A-CBCD-624D-9171-1E74A9D1D150}" presName="compositeNode" presStyleCnt="0">
        <dgm:presLayoutVars>
          <dgm:bulletEnabled val="1"/>
        </dgm:presLayoutVars>
      </dgm:prSet>
      <dgm:spPr/>
    </dgm:pt>
    <dgm:pt modelId="{CD774B7F-8481-5A4F-914B-C04BAB7C02AB}" type="pres">
      <dgm:prSet presAssocID="{9DF1EA0A-CBCD-624D-9171-1E74A9D1D150}" presName="bgRect" presStyleLbl="bgAccFollowNode1" presStyleIdx="2" presStyleCnt="4"/>
      <dgm:spPr/>
    </dgm:pt>
    <dgm:pt modelId="{4885487E-1B4E-E646-8256-7701441E4481}" type="pres">
      <dgm:prSet presAssocID="{B53652D0-D31C-DE4C-ABA7-63016467FC8D}" presName="sibTransNodeCircle" presStyleLbl="alignNode1" presStyleIdx="4" presStyleCnt="8">
        <dgm:presLayoutVars>
          <dgm:chMax val="0"/>
          <dgm:bulletEnabled/>
        </dgm:presLayoutVars>
      </dgm:prSet>
      <dgm:spPr/>
    </dgm:pt>
    <dgm:pt modelId="{FFDCBA2C-8478-4C47-BEDB-F5D771DA54C1}" type="pres">
      <dgm:prSet presAssocID="{9DF1EA0A-CBCD-624D-9171-1E74A9D1D150}" presName="bottomLine" presStyleLbl="alignNode1" presStyleIdx="5" presStyleCnt="8">
        <dgm:presLayoutVars/>
      </dgm:prSet>
      <dgm:spPr/>
    </dgm:pt>
    <dgm:pt modelId="{A9E5C87F-0621-AD46-9565-450A6AF427A6}" type="pres">
      <dgm:prSet presAssocID="{9DF1EA0A-CBCD-624D-9171-1E74A9D1D150}" presName="nodeText" presStyleLbl="bgAccFollowNode1" presStyleIdx="2" presStyleCnt="4">
        <dgm:presLayoutVars>
          <dgm:bulletEnabled val="1"/>
        </dgm:presLayoutVars>
      </dgm:prSet>
      <dgm:spPr/>
    </dgm:pt>
    <dgm:pt modelId="{B733166C-F795-424E-B5AD-D1DFA3138F3A}" type="pres">
      <dgm:prSet presAssocID="{B53652D0-D31C-DE4C-ABA7-63016467FC8D}" presName="sibTrans" presStyleCnt="0"/>
      <dgm:spPr/>
    </dgm:pt>
    <dgm:pt modelId="{5E683986-C9FE-D649-AD92-F79EA75007EA}" type="pres">
      <dgm:prSet presAssocID="{DE4E4DBF-00AD-BF45-9B93-5E1D3E2B3DAC}" presName="compositeNode" presStyleCnt="0">
        <dgm:presLayoutVars>
          <dgm:bulletEnabled val="1"/>
        </dgm:presLayoutVars>
      </dgm:prSet>
      <dgm:spPr/>
    </dgm:pt>
    <dgm:pt modelId="{D6240F66-B6DD-6841-BBAF-12A0AD5F1874}" type="pres">
      <dgm:prSet presAssocID="{DE4E4DBF-00AD-BF45-9B93-5E1D3E2B3DAC}" presName="bgRect" presStyleLbl="bgAccFollowNode1" presStyleIdx="3" presStyleCnt="4"/>
      <dgm:spPr/>
    </dgm:pt>
    <dgm:pt modelId="{5F010799-9B08-3547-AF21-15704B64669F}" type="pres">
      <dgm:prSet presAssocID="{296504DA-4E2B-7A46-A143-3B946B298821}" presName="sibTransNodeCircle" presStyleLbl="alignNode1" presStyleIdx="6" presStyleCnt="8">
        <dgm:presLayoutVars>
          <dgm:chMax val="0"/>
          <dgm:bulletEnabled/>
        </dgm:presLayoutVars>
      </dgm:prSet>
      <dgm:spPr/>
    </dgm:pt>
    <dgm:pt modelId="{B37AC0AF-28F8-C34B-8A15-E742C9ABF2A6}" type="pres">
      <dgm:prSet presAssocID="{DE4E4DBF-00AD-BF45-9B93-5E1D3E2B3DAC}" presName="bottomLine" presStyleLbl="alignNode1" presStyleIdx="7" presStyleCnt="8">
        <dgm:presLayoutVars/>
      </dgm:prSet>
      <dgm:spPr/>
    </dgm:pt>
    <dgm:pt modelId="{ECF297BA-FD0F-C044-AAF8-470DF665C6B4}" type="pres">
      <dgm:prSet presAssocID="{DE4E4DBF-00AD-BF45-9B93-5E1D3E2B3DAC}" presName="nodeText" presStyleLbl="bgAccFollowNode1" presStyleIdx="3" presStyleCnt="4">
        <dgm:presLayoutVars>
          <dgm:bulletEnabled val="1"/>
        </dgm:presLayoutVars>
      </dgm:prSet>
      <dgm:spPr/>
    </dgm:pt>
  </dgm:ptLst>
  <dgm:cxnLst>
    <dgm:cxn modelId="{350CB910-16FE-AC48-9E85-1BD6CEC44158}" type="presOf" srcId="{30C03686-5CD4-4341-AB7F-235602341EC6}" destId="{5E332C19-BF18-2E48-9238-2375B481F858}" srcOrd="0" destOrd="0" presId="urn:microsoft.com/office/officeart/2016/7/layout/BasicLinearProcessNumbered"/>
    <dgm:cxn modelId="{715C2617-80FA-C945-A25D-31D150A06D27}" type="presOf" srcId="{9DF1EA0A-CBCD-624D-9171-1E74A9D1D150}" destId="{A9E5C87F-0621-AD46-9565-450A6AF427A6}" srcOrd="1" destOrd="0" presId="urn:microsoft.com/office/officeart/2016/7/layout/BasicLinearProcessNumbered"/>
    <dgm:cxn modelId="{E1A1DF17-A00B-8E4C-BB2C-F4810DB7320E}" type="presOf" srcId="{DE4E4DBF-00AD-BF45-9B93-5E1D3E2B3DAC}" destId="{D6240F66-B6DD-6841-BBAF-12A0AD5F1874}" srcOrd="0" destOrd="0" presId="urn:microsoft.com/office/officeart/2016/7/layout/BasicLinearProcessNumbered"/>
    <dgm:cxn modelId="{DE84591E-A2CF-D64E-BA72-1F16C36DA437}" type="presOf" srcId="{B53652D0-D31C-DE4C-ABA7-63016467FC8D}" destId="{4885487E-1B4E-E646-8256-7701441E4481}" srcOrd="0" destOrd="0" presId="urn:microsoft.com/office/officeart/2016/7/layout/BasicLinearProcessNumbered"/>
    <dgm:cxn modelId="{DB6D1147-0E8F-1A48-85D7-0FE8B1BB3552}" type="presOf" srcId="{296504DA-4E2B-7A46-A143-3B946B298821}" destId="{5F010799-9B08-3547-AF21-15704B64669F}" srcOrd="0" destOrd="0" presId="urn:microsoft.com/office/officeart/2016/7/layout/BasicLinearProcessNumbered"/>
    <dgm:cxn modelId="{07911A54-F251-4A7A-826A-266808DCDE4A}" srcId="{4D0F7F36-B18A-4893-80CB-C5DA1C692E45}" destId="{DA675FDC-F7D7-4A51-9C47-FD9CCCAB512F}" srcOrd="0" destOrd="0" parTransId="{78389A05-8CBE-4576-BFD1-4E13989DAB82}" sibTransId="{65CB1FED-A658-401D-8B8F-8AA7F15E30D1}"/>
    <dgm:cxn modelId="{FF93C88A-EC4E-E346-8C87-72DDB2E8C5C8}" type="presOf" srcId="{DE4E4DBF-00AD-BF45-9B93-5E1D3E2B3DAC}" destId="{ECF297BA-FD0F-C044-AAF8-470DF665C6B4}" srcOrd="1" destOrd="0" presId="urn:microsoft.com/office/officeart/2016/7/layout/BasicLinearProcessNumbered"/>
    <dgm:cxn modelId="{F75C909C-318B-A040-A634-D32CCB051BAF}" type="presOf" srcId="{DA675FDC-F7D7-4A51-9C47-FD9CCCAB512F}" destId="{C68D3687-2372-554D-89E1-99B46DE8A4F2}" srcOrd="1" destOrd="0" presId="urn:microsoft.com/office/officeart/2016/7/layout/BasicLinearProcessNumbered"/>
    <dgm:cxn modelId="{EDE820A5-12F7-324B-9274-325A354F9334}" type="presOf" srcId="{7988F77E-CD14-7E4C-970D-6DA6E3F9A355}" destId="{89648563-B73A-8B44-9E56-D80BB3A64777}" srcOrd="0" destOrd="0" presId="urn:microsoft.com/office/officeart/2016/7/layout/BasicLinearProcessNumbered"/>
    <dgm:cxn modelId="{E0FBE1B0-E721-C24A-95AA-D34B4A72AE42}" type="presOf" srcId="{30C03686-5CD4-4341-AB7F-235602341EC6}" destId="{E52C819B-947D-C940-9869-98E2CDA30214}" srcOrd="1" destOrd="0" presId="urn:microsoft.com/office/officeart/2016/7/layout/BasicLinearProcessNumbered"/>
    <dgm:cxn modelId="{001D95B2-425E-D740-8C4E-FF0E8636E453}" srcId="{4D0F7F36-B18A-4893-80CB-C5DA1C692E45}" destId="{9DF1EA0A-CBCD-624D-9171-1E74A9D1D150}" srcOrd="2" destOrd="0" parTransId="{78D2FBC8-A507-A644-9889-F88EF0E051D7}" sibTransId="{B53652D0-D31C-DE4C-ABA7-63016467FC8D}"/>
    <dgm:cxn modelId="{F539A8B2-17DF-E841-91CB-8F36D53A869B}" type="presOf" srcId="{9DF1EA0A-CBCD-624D-9171-1E74A9D1D150}" destId="{CD774B7F-8481-5A4F-914B-C04BAB7C02AB}" srcOrd="0" destOrd="0" presId="urn:microsoft.com/office/officeart/2016/7/layout/BasicLinearProcessNumbered"/>
    <dgm:cxn modelId="{632B4CC0-7EF1-B948-94BA-CBF081823669}" type="presOf" srcId="{DA675FDC-F7D7-4A51-9C47-FD9CCCAB512F}" destId="{38DB463E-CDCA-9F42-874A-116356B9E14A}" srcOrd="0" destOrd="0" presId="urn:microsoft.com/office/officeart/2016/7/layout/BasicLinearProcessNumbered"/>
    <dgm:cxn modelId="{6F7489CA-F9EE-4442-9619-75CB3584A8E3}" srcId="{4D0F7F36-B18A-4893-80CB-C5DA1C692E45}" destId="{30C03686-5CD4-4341-AB7F-235602341EC6}" srcOrd="1" destOrd="0" parTransId="{75A09E2D-BBF6-3A4B-95E1-8B7B2AF3D46C}" sibTransId="{7988F77E-CD14-7E4C-970D-6DA6E3F9A355}"/>
    <dgm:cxn modelId="{32D1C2E8-B19F-8641-9532-79D8C9628B2D}" srcId="{4D0F7F36-B18A-4893-80CB-C5DA1C692E45}" destId="{DE4E4DBF-00AD-BF45-9B93-5E1D3E2B3DAC}" srcOrd="3" destOrd="0" parTransId="{AC89BACA-16A5-0645-914D-0823822CCAFF}" sibTransId="{296504DA-4E2B-7A46-A143-3B946B298821}"/>
    <dgm:cxn modelId="{94EBEEF1-1E02-0C46-9ACF-4AA0BAD2D853}" type="presOf" srcId="{4D0F7F36-B18A-4893-80CB-C5DA1C692E45}" destId="{165E1ADF-ECB7-D84D-B176-674A062F5620}" srcOrd="0" destOrd="0" presId="urn:microsoft.com/office/officeart/2016/7/layout/BasicLinearProcessNumbered"/>
    <dgm:cxn modelId="{791C50F3-D7DF-F14F-9FD0-8299DAD7D757}" type="presOf" srcId="{65CB1FED-A658-401D-8B8F-8AA7F15E30D1}" destId="{9375364D-3525-7A4A-AF47-DE85CB4751A5}" srcOrd="0" destOrd="0" presId="urn:microsoft.com/office/officeart/2016/7/layout/BasicLinearProcessNumbered"/>
    <dgm:cxn modelId="{039FA36B-BDBC-6444-A42B-96A2E72A0AFC}" type="presParOf" srcId="{165E1ADF-ECB7-D84D-B176-674A062F5620}" destId="{03771D70-288C-7941-B468-7F78B6F6028C}" srcOrd="0" destOrd="0" presId="urn:microsoft.com/office/officeart/2016/7/layout/BasicLinearProcessNumbered"/>
    <dgm:cxn modelId="{A1D1555E-4CD4-3A4E-AE0E-450BC400C116}" type="presParOf" srcId="{03771D70-288C-7941-B468-7F78B6F6028C}" destId="{38DB463E-CDCA-9F42-874A-116356B9E14A}" srcOrd="0" destOrd="0" presId="urn:microsoft.com/office/officeart/2016/7/layout/BasicLinearProcessNumbered"/>
    <dgm:cxn modelId="{660363B6-2A1E-644F-BCB6-13A2D9D42F63}" type="presParOf" srcId="{03771D70-288C-7941-B468-7F78B6F6028C}" destId="{9375364D-3525-7A4A-AF47-DE85CB4751A5}" srcOrd="1" destOrd="0" presId="urn:microsoft.com/office/officeart/2016/7/layout/BasicLinearProcessNumbered"/>
    <dgm:cxn modelId="{AFE3BB72-543D-FC4C-823B-77D3AB8F0E7E}" type="presParOf" srcId="{03771D70-288C-7941-B468-7F78B6F6028C}" destId="{7A97EFE9-4922-9040-B03A-666DE024012F}" srcOrd="2" destOrd="0" presId="urn:microsoft.com/office/officeart/2016/7/layout/BasicLinearProcessNumbered"/>
    <dgm:cxn modelId="{5CADD672-69AF-1949-8754-AE4CDE60C051}" type="presParOf" srcId="{03771D70-288C-7941-B468-7F78B6F6028C}" destId="{C68D3687-2372-554D-89E1-99B46DE8A4F2}" srcOrd="3" destOrd="0" presId="urn:microsoft.com/office/officeart/2016/7/layout/BasicLinearProcessNumbered"/>
    <dgm:cxn modelId="{BA59B888-A475-8D47-9F06-CB9F51EF43CE}" type="presParOf" srcId="{165E1ADF-ECB7-D84D-B176-674A062F5620}" destId="{A4C924EA-CDB8-5D42-9515-A9B310554A9C}" srcOrd="1" destOrd="0" presId="urn:microsoft.com/office/officeart/2016/7/layout/BasicLinearProcessNumbered"/>
    <dgm:cxn modelId="{336B4F49-0627-A143-B206-E8244733EB6D}" type="presParOf" srcId="{165E1ADF-ECB7-D84D-B176-674A062F5620}" destId="{3CE2E627-4C51-274B-86EA-BDA3F3108E45}" srcOrd="2" destOrd="0" presId="urn:microsoft.com/office/officeart/2016/7/layout/BasicLinearProcessNumbered"/>
    <dgm:cxn modelId="{3AF277DA-21DC-B14C-B67F-DDB4A7ACB68F}" type="presParOf" srcId="{3CE2E627-4C51-274B-86EA-BDA3F3108E45}" destId="{5E332C19-BF18-2E48-9238-2375B481F858}" srcOrd="0" destOrd="0" presId="urn:microsoft.com/office/officeart/2016/7/layout/BasicLinearProcessNumbered"/>
    <dgm:cxn modelId="{2D0B17BC-A5BA-BD4E-8853-6F3594EEE728}" type="presParOf" srcId="{3CE2E627-4C51-274B-86EA-BDA3F3108E45}" destId="{89648563-B73A-8B44-9E56-D80BB3A64777}" srcOrd="1" destOrd="0" presId="urn:microsoft.com/office/officeart/2016/7/layout/BasicLinearProcessNumbered"/>
    <dgm:cxn modelId="{4F858104-89DC-3348-AB0B-34CA520561A3}" type="presParOf" srcId="{3CE2E627-4C51-274B-86EA-BDA3F3108E45}" destId="{2946BC43-0CD7-DC4B-9AE1-7835A3A65B18}" srcOrd="2" destOrd="0" presId="urn:microsoft.com/office/officeart/2016/7/layout/BasicLinearProcessNumbered"/>
    <dgm:cxn modelId="{168210B8-9505-B346-82B7-3883B868D46F}" type="presParOf" srcId="{3CE2E627-4C51-274B-86EA-BDA3F3108E45}" destId="{E52C819B-947D-C940-9869-98E2CDA30214}" srcOrd="3" destOrd="0" presId="urn:microsoft.com/office/officeart/2016/7/layout/BasicLinearProcessNumbered"/>
    <dgm:cxn modelId="{7981824C-DF3D-0A45-A838-F9BBFA86A0F1}" type="presParOf" srcId="{165E1ADF-ECB7-D84D-B176-674A062F5620}" destId="{42A5ED61-0CA3-1E49-B277-15BDD7396396}" srcOrd="3" destOrd="0" presId="urn:microsoft.com/office/officeart/2016/7/layout/BasicLinearProcessNumbered"/>
    <dgm:cxn modelId="{EAAA2DDF-8AB9-E84B-8DF6-92EDA7AD4D09}" type="presParOf" srcId="{165E1ADF-ECB7-D84D-B176-674A062F5620}" destId="{E47C21D9-84D1-DD4A-BAE0-EB48D365A0F7}" srcOrd="4" destOrd="0" presId="urn:microsoft.com/office/officeart/2016/7/layout/BasicLinearProcessNumbered"/>
    <dgm:cxn modelId="{ABCBB83B-1498-044B-A4EB-0A7E93DCF25C}" type="presParOf" srcId="{E47C21D9-84D1-DD4A-BAE0-EB48D365A0F7}" destId="{CD774B7F-8481-5A4F-914B-C04BAB7C02AB}" srcOrd="0" destOrd="0" presId="urn:microsoft.com/office/officeart/2016/7/layout/BasicLinearProcessNumbered"/>
    <dgm:cxn modelId="{B151CB18-9682-F547-8C10-ECD95586BE2D}" type="presParOf" srcId="{E47C21D9-84D1-DD4A-BAE0-EB48D365A0F7}" destId="{4885487E-1B4E-E646-8256-7701441E4481}" srcOrd="1" destOrd="0" presId="urn:microsoft.com/office/officeart/2016/7/layout/BasicLinearProcessNumbered"/>
    <dgm:cxn modelId="{2A4D1D03-BFFE-C444-968E-ACE507477191}" type="presParOf" srcId="{E47C21D9-84D1-DD4A-BAE0-EB48D365A0F7}" destId="{FFDCBA2C-8478-4C47-BEDB-F5D771DA54C1}" srcOrd="2" destOrd="0" presId="urn:microsoft.com/office/officeart/2016/7/layout/BasicLinearProcessNumbered"/>
    <dgm:cxn modelId="{B9D8B5F6-136A-124E-8FAE-FBF29FB3454A}" type="presParOf" srcId="{E47C21D9-84D1-DD4A-BAE0-EB48D365A0F7}" destId="{A9E5C87F-0621-AD46-9565-450A6AF427A6}" srcOrd="3" destOrd="0" presId="urn:microsoft.com/office/officeart/2016/7/layout/BasicLinearProcessNumbered"/>
    <dgm:cxn modelId="{DA3A8435-6F3E-D74E-9308-514D2E4D52AF}" type="presParOf" srcId="{165E1ADF-ECB7-D84D-B176-674A062F5620}" destId="{B733166C-F795-424E-B5AD-D1DFA3138F3A}" srcOrd="5" destOrd="0" presId="urn:microsoft.com/office/officeart/2016/7/layout/BasicLinearProcessNumbered"/>
    <dgm:cxn modelId="{C010C9DC-D372-2B4C-821C-167731001CD6}" type="presParOf" srcId="{165E1ADF-ECB7-D84D-B176-674A062F5620}" destId="{5E683986-C9FE-D649-AD92-F79EA75007EA}" srcOrd="6" destOrd="0" presId="urn:microsoft.com/office/officeart/2016/7/layout/BasicLinearProcessNumbered"/>
    <dgm:cxn modelId="{E3D74E27-675D-0C46-8483-8827FA8DE65D}" type="presParOf" srcId="{5E683986-C9FE-D649-AD92-F79EA75007EA}" destId="{D6240F66-B6DD-6841-BBAF-12A0AD5F1874}" srcOrd="0" destOrd="0" presId="urn:microsoft.com/office/officeart/2016/7/layout/BasicLinearProcessNumbered"/>
    <dgm:cxn modelId="{DF478A65-E528-114F-AE9D-9537F3D1D1BC}" type="presParOf" srcId="{5E683986-C9FE-D649-AD92-F79EA75007EA}" destId="{5F010799-9B08-3547-AF21-15704B64669F}" srcOrd="1" destOrd="0" presId="urn:microsoft.com/office/officeart/2016/7/layout/BasicLinearProcessNumbered"/>
    <dgm:cxn modelId="{16861327-729C-F64C-81C1-7A7890038C1D}" type="presParOf" srcId="{5E683986-C9FE-D649-AD92-F79EA75007EA}" destId="{B37AC0AF-28F8-C34B-8A15-E742C9ABF2A6}" srcOrd="2" destOrd="0" presId="urn:microsoft.com/office/officeart/2016/7/layout/BasicLinearProcessNumbered"/>
    <dgm:cxn modelId="{AC150F85-EAD0-6D4C-B045-DFB2A03E0119}" type="presParOf" srcId="{5E683986-C9FE-D649-AD92-F79EA75007EA}" destId="{ECF297BA-FD0F-C044-AAF8-470DF665C6B4}" srcOrd="3" destOrd="0" presId="urn:microsoft.com/office/officeart/2016/7/layout/BasicLinearProcessNumbered"/>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D9F958C-0A80-40A5-8CB0-A82A9B08270A}" type="doc">
      <dgm:prSet loTypeId="urn:microsoft.com/office/officeart/2016/7/layout/BasicLinearProcessNumbered" loCatId="process" qsTypeId="urn:microsoft.com/office/officeart/2005/8/quickstyle/simple1" qsCatId="simple" csTypeId="urn:microsoft.com/office/officeart/2005/8/colors/accent1_2" csCatId="accent1" phldr="1"/>
      <dgm:spPr/>
      <dgm:t>
        <a:bodyPr/>
        <a:lstStyle/>
        <a:p>
          <a:endParaRPr lang="en-US"/>
        </a:p>
      </dgm:t>
    </dgm:pt>
    <dgm:pt modelId="{D8147E2B-C836-421C-9D13-4DC040961318}">
      <dgm:prSet/>
      <dgm:spPr/>
      <dgm:t>
        <a:bodyPr/>
        <a:lstStyle/>
        <a:p>
          <a:r>
            <a:rPr lang="en-US" b="0" dirty="0"/>
            <a:t>Understand the advantages and disadvantages of buying an existing business. </a:t>
          </a:r>
          <a:endParaRPr lang="en-US" dirty="0"/>
        </a:p>
      </dgm:t>
    </dgm:pt>
    <dgm:pt modelId="{8E8634E0-B9BC-40BA-ACA1-8CD9401D299F}" type="parTrans" cxnId="{85C40D42-E5A3-4974-A520-4F9BC6074A6A}">
      <dgm:prSet/>
      <dgm:spPr/>
      <dgm:t>
        <a:bodyPr/>
        <a:lstStyle/>
        <a:p>
          <a:endParaRPr lang="en-US"/>
        </a:p>
      </dgm:t>
    </dgm:pt>
    <dgm:pt modelId="{633E3DEC-E277-454F-A6D6-98B9549910CF}" type="sibTrans" cxnId="{85C40D42-E5A3-4974-A520-4F9BC6074A6A}">
      <dgm:prSet phldrT="1" phldr="0"/>
      <dgm:spPr/>
      <dgm:t>
        <a:bodyPr/>
        <a:lstStyle/>
        <a:p>
          <a:r>
            <a:rPr lang="en-US"/>
            <a:t>1</a:t>
          </a:r>
          <a:endParaRPr lang="en-US" dirty="0"/>
        </a:p>
      </dgm:t>
    </dgm:pt>
    <dgm:pt modelId="{71BA8F83-AA84-4AF5-BF68-FDBBFE4FD2CE}">
      <dgm:prSet/>
      <dgm:spPr/>
      <dgm:t>
        <a:bodyPr/>
        <a:lstStyle/>
        <a:p>
          <a:r>
            <a:rPr lang="en-US" b="0" dirty="0"/>
            <a:t>Define the steps involved in the </a:t>
          </a:r>
          <a:r>
            <a:rPr lang="en-US" b="0" i="1" dirty="0"/>
            <a:t>right </a:t>
          </a:r>
          <a:r>
            <a:rPr lang="en-US" b="0" dirty="0"/>
            <a:t>way to buy a business. </a:t>
          </a:r>
          <a:endParaRPr lang="en-US" dirty="0"/>
        </a:p>
      </dgm:t>
    </dgm:pt>
    <dgm:pt modelId="{B2CC9548-E065-4B60-A746-52FDEB7F3FFA}" type="parTrans" cxnId="{D27EB4EF-930E-4090-9FA2-F1A05DB61F41}">
      <dgm:prSet/>
      <dgm:spPr/>
      <dgm:t>
        <a:bodyPr/>
        <a:lstStyle/>
        <a:p>
          <a:endParaRPr lang="en-US"/>
        </a:p>
      </dgm:t>
    </dgm:pt>
    <dgm:pt modelId="{DE4355B9-EF07-44A1-9B63-279812CA205C}" type="sibTrans" cxnId="{D27EB4EF-930E-4090-9FA2-F1A05DB61F41}">
      <dgm:prSet phldrT="2" phldr="0"/>
      <dgm:spPr/>
      <dgm:t>
        <a:bodyPr/>
        <a:lstStyle/>
        <a:p>
          <a:r>
            <a:rPr lang="en-US"/>
            <a:t>2</a:t>
          </a:r>
        </a:p>
      </dgm:t>
    </dgm:pt>
    <dgm:pt modelId="{B7FFAD84-57CB-49D1-841E-1241C420A2B3}">
      <dgm:prSet/>
      <dgm:spPr/>
      <dgm:t>
        <a:bodyPr/>
        <a:lstStyle/>
        <a:p>
          <a:r>
            <a:rPr lang="en-US" b="0" dirty="0"/>
            <a:t>Understand how the negotiation process works and identify the factors that affect it. </a:t>
          </a:r>
          <a:endParaRPr lang="en-US" dirty="0"/>
        </a:p>
      </dgm:t>
    </dgm:pt>
    <dgm:pt modelId="{D9B6AFF5-C74A-4174-910A-7F0EF57FE0D9}" type="parTrans" cxnId="{4402ABFD-EFC9-49F3-948F-029B056A8FE2}">
      <dgm:prSet/>
      <dgm:spPr/>
      <dgm:t>
        <a:bodyPr/>
        <a:lstStyle/>
        <a:p>
          <a:endParaRPr lang="en-US"/>
        </a:p>
      </dgm:t>
    </dgm:pt>
    <dgm:pt modelId="{1455AE16-809E-4C53-9F18-1B9D10D66D59}" type="sibTrans" cxnId="{4402ABFD-EFC9-49F3-948F-029B056A8FE2}">
      <dgm:prSet phldrT="3" phldr="0"/>
      <dgm:spPr/>
      <dgm:t>
        <a:bodyPr/>
        <a:lstStyle/>
        <a:p>
          <a:r>
            <a:rPr lang="en-US"/>
            <a:t>3</a:t>
          </a:r>
        </a:p>
      </dgm:t>
    </dgm:pt>
    <dgm:pt modelId="{370162F4-DE2C-C14F-B1C2-23E97BAFA263}" type="pres">
      <dgm:prSet presAssocID="{6D9F958C-0A80-40A5-8CB0-A82A9B08270A}" presName="Name0" presStyleCnt="0">
        <dgm:presLayoutVars>
          <dgm:animLvl val="lvl"/>
          <dgm:resizeHandles val="exact"/>
        </dgm:presLayoutVars>
      </dgm:prSet>
      <dgm:spPr/>
    </dgm:pt>
    <dgm:pt modelId="{57CB0694-B7CB-2F48-B4DF-2F1A11548353}" type="pres">
      <dgm:prSet presAssocID="{D8147E2B-C836-421C-9D13-4DC040961318}" presName="compositeNode" presStyleCnt="0">
        <dgm:presLayoutVars>
          <dgm:bulletEnabled val="1"/>
        </dgm:presLayoutVars>
      </dgm:prSet>
      <dgm:spPr/>
    </dgm:pt>
    <dgm:pt modelId="{7E3F8388-96C8-6145-A2D4-88AF8E0F2008}" type="pres">
      <dgm:prSet presAssocID="{D8147E2B-C836-421C-9D13-4DC040961318}" presName="bgRect" presStyleLbl="bgAccFollowNode1" presStyleIdx="0" presStyleCnt="3"/>
      <dgm:spPr/>
    </dgm:pt>
    <dgm:pt modelId="{CADAE737-32BD-874D-8FDA-0D415B0B7547}" type="pres">
      <dgm:prSet presAssocID="{633E3DEC-E277-454F-A6D6-98B9549910CF}" presName="sibTransNodeCircle" presStyleLbl="alignNode1" presStyleIdx="0" presStyleCnt="6" custLinFactNeighborX="-10672" custLinFactNeighborY="1610">
        <dgm:presLayoutVars>
          <dgm:chMax val="0"/>
          <dgm:bulletEnabled/>
        </dgm:presLayoutVars>
      </dgm:prSet>
      <dgm:spPr/>
    </dgm:pt>
    <dgm:pt modelId="{CC0F4E2F-5A63-DD44-BBDA-3D6341CC21E2}" type="pres">
      <dgm:prSet presAssocID="{D8147E2B-C836-421C-9D13-4DC040961318}" presName="bottomLine" presStyleLbl="alignNode1" presStyleIdx="1" presStyleCnt="6">
        <dgm:presLayoutVars/>
      </dgm:prSet>
      <dgm:spPr/>
    </dgm:pt>
    <dgm:pt modelId="{2D505B3E-29F8-9A4D-A9CF-7F13D623928C}" type="pres">
      <dgm:prSet presAssocID="{D8147E2B-C836-421C-9D13-4DC040961318}" presName="nodeText" presStyleLbl="bgAccFollowNode1" presStyleIdx="0" presStyleCnt="3">
        <dgm:presLayoutVars>
          <dgm:bulletEnabled val="1"/>
        </dgm:presLayoutVars>
      </dgm:prSet>
      <dgm:spPr/>
    </dgm:pt>
    <dgm:pt modelId="{71839901-90F3-8B41-A177-C5AEA68BAA10}" type="pres">
      <dgm:prSet presAssocID="{633E3DEC-E277-454F-A6D6-98B9549910CF}" presName="sibTrans" presStyleCnt="0"/>
      <dgm:spPr/>
    </dgm:pt>
    <dgm:pt modelId="{C49FA6BF-19F3-1845-A552-E860756261AC}" type="pres">
      <dgm:prSet presAssocID="{71BA8F83-AA84-4AF5-BF68-FDBBFE4FD2CE}" presName="compositeNode" presStyleCnt="0">
        <dgm:presLayoutVars>
          <dgm:bulletEnabled val="1"/>
        </dgm:presLayoutVars>
      </dgm:prSet>
      <dgm:spPr/>
    </dgm:pt>
    <dgm:pt modelId="{D4B719D9-B6E6-F440-B843-EB57ABCAB269}" type="pres">
      <dgm:prSet presAssocID="{71BA8F83-AA84-4AF5-BF68-FDBBFE4FD2CE}" presName="bgRect" presStyleLbl="bgAccFollowNode1" presStyleIdx="1" presStyleCnt="3" custLinFactNeighborX="-1158" custLinFactNeighborY="-3031"/>
      <dgm:spPr/>
    </dgm:pt>
    <dgm:pt modelId="{2791C676-6BFE-974D-8716-78A672E20766}" type="pres">
      <dgm:prSet presAssocID="{DE4355B9-EF07-44A1-9B63-279812CA205C}" presName="sibTransNodeCircle" presStyleLbl="alignNode1" presStyleIdx="2" presStyleCnt="6">
        <dgm:presLayoutVars>
          <dgm:chMax val="0"/>
          <dgm:bulletEnabled/>
        </dgm:presLayoutVars>
      </dgm:prSet>
      <dgm:spPr/>
    </dgm:pt>
    <dgm:pt modelId="{5F264D60-B46E-A54F-A6E0-1E7569A2F697}" type="pres">
      <dgm:prSet presAssocID="{71BA8F83-AA84-4AF5-BF68-FDBBFE4FD2CE}" presName="bottomLine" presStyleLbl="alignNode1" presStyleIdx="3" presStyleCnt="6">
        <dgm:presLayoutVars/>
      </dgm:prSet>
      <dgm:spPr/>
    </dgm:pt>
    <dgm:pt modelId="{2E7448E8-6F41-5E49-BF3C-5EFF9B105BED}" type="pres">
      <dgm:prSet presAssocID="{71BA8F83-AA84-4AF5-BF68-FDBBFE4FD2CE}" presName="nodeText" presStyleLbl="bgAccFollowNode1" presStyleIdx="1" presStyleCnt="3">
        <dgm:presLayoutVars>
          <dgm:bulletEnabled val="1"/>
        </dgm:presLayoutVars>
      </dgm:prSet>
      <dgm:spPr/>
    </dgm:pt>
    <dgm:pt modelId="{DCF2128F-F27A-8A4D-8E38-888F58B322A8}" type="pres">
      <dgm:prSet presAssocID="{DE4355B9-EF07-44A1-9B63-279812CA205C}" presName="sibTrans" presStyleCnt="0"/>
      <dgm:spPr/>
    </dgm:pt>
    <dgm:pt modelId="{8C3B486A-AF26-A84C-947F-F5BD0BA6311A}" type="pres">
      <dgm:prSet presAssocID="{B7FFAD84-57CB-49D1-841E-1241C420A2B3}" presName="compositeNode" presStyleCnt="0">
        <dgm:presLayoutVars>
          <dgm:bulletEnabled val="1"/>
        </dgm:presLayoutVars>
      </dgm:prSet>
      <dgm:spPr/>
    </dgm:pt>
    <dgm:pt modelId="{17B12DDF-40EF-8C4A-95F4-78C8685EE08C}" type="pres">
      <dgm:prSet presAssocID="{B7FFAD84-57CB-49D1-841E-1241C420A2B3}" presName="bgRect" presStyleLbl="bgAccFollowNode1" presStyleIdx="2" presStyleCnt="3"/>
      <dgm:spPr/>
    </dgm:pt>
    <dgm:pt modelId="{E72DC9FD-DFE2-5B48-BDF3-8B7E6DDD6F39}" type="pres">
      <dgm:prSet presAssocID="{1455AE16-809E-4C53-9F18-1B9D10D66D59}" presName="sibTransNodeCircle" presStyleLbl="alignNode1" presStyleIdx="4" presStyleCnt="6">
        <dgm:presLayoutVars>
          <dgm:chMax val="0"/>
          <dgm:bulletEnabled/>
        </dgm:presLayoutVars>
      </dgm:prSet>
      <dgm:spPr/>
    </dgm:pt>
    <dgm:pt modelId="{5EC86EFB-B031-A846-B50C-07DBB2EDB442}" type="pres">
      <dgm:prSet presAssocID="{B7FFAD84-57CB-49D1-841E-1241C420A2B3}" presName="bottomLine" presStyleLbl="alignNode1" presStyleIdx="5" presStyleCnt="6">
        <dgm:presLayoutVars/>
      </dgm:prSet>
      <dgm:spPr/>
    </dgm:pt>
    <dgm:pt modelId="{9700A8E2-369B-344C-8C59-7FBE10E08C00}" type="pres">
      <dgm:prSet presAssocID="{B7FFAD84-57CB-49D1-841E-1241C420A2B3}" presName="nodeText" presStyleLbl="bgAccFollowNode1" presStyleIdx="2" presStyleCnt="3">
        <dgm:presLayoutVars>
          <dgm:bulletEnabled val="1"/>
        </dgm:presLayoutVars>
      </dgm:prSet>
      <dgm:spPr/>
    </dgm:pt>
  </dgm:ptLst>
  <dgm:cxnLst>
    <dgm:cxn modelId="{EFC4AC11-38AE-C042-BCAB-E4B2C8F17A65}" type="presOf" srcId="{B7FFAD84-57CB-49D1-841E-1241C420A2B3}" destId="{17B12DDF-40EF-8C4A-95F4-78C8685EE08C}" srcOrd="0" destOrd="0" presId="urn:microsoft.com/office/officeart/2016/7/layout/BasicLinearProcessNumbered"/>
    <dgm:cxn modelId="{5DA5411D-CCD0-2A49-A302-430B4278387E}" type="presOf" srcId="{633E3DEC-E277-454F-A6D6-98B9549910CF}" destId="{CADAE737-32BD-874D-8FDA-0D415B0B7547}" srcOrd="0" destOrd="0" presId="urn:microsoft.com/office/officeart/2016/7/layout/BasicLinearProcessNumbered"/>
    <dgm:cxn modelId="{E7B64A28-E721-E047-81EE-2CAE5FABF2DB}" type="presOf" srcId="{DE4355B9-EF07-44A1-9B63-279812CA205C}" destId="{2791C676-6BFE-974D-8716-78A672E20766}" srcOrd="0" destOrd="0" presId="urn:microsoft.com/office/officeart/2016/7/layout/BasicLinearProcessNumbered"/>
    <dgm:cxn modelId="{98D5A23D-4E7E-C842-B284-B99E33D567CF}" type="presOf" srcId="{71BA8F83-AA84-4AF5-BF68-FDBBFE4FD2CE}" destId="{D4B719D9-B6E6-F440-B843-EB57ABCAB269}" srcOrd="0" destOrd="0" presId="urn:microsoft.com/office/officeart/2016/7/layout/BasicLinearProcessNumbered"/>
    <dgm:cxn modelId="{85C40D42-E5A3-4974-A520-4F9BC6074A6A}" srcId="{6D9F958C-0A80-40A5-8CB0-A82A9B08270A}" destId="{D8147E2B-C836-421C-9D13-4DC040961318}" srcOrd="0" destOrd="0" parTransId="{8E8634E0-B9BC-40BA-ACA1-8CD9401D299F}" sibTransId="{633E3DEC-E277-454F-A6D6-98B9549910CF}"/>
    <dgm:cxn modelId="{3CE3F455-3994-3B44-8E0C-7B15D02923E7}" type="presOf" srcId="{71BA8F83-AA84-4AF5-BF68-FDBBFE4FD2CE}" destId="{2E7448E8-6F41-5E49-BF3C-5EFF9B105BED}" srcOrd="1" destOrd="0" presId="urn:microsoft.com/office/officeart/2016/7/layout/BasicLinearProcessNumbered"/>
    <dgm:cxn modelId="{0B132F67-5433-7444-BF46-6A0BAA924A75}" type="presOf" srcId="{B7FFAD84-57CB-49D1-841E-1241C420A2B3}" destId="{9700A8E2-369B-344C-8C59-7FBE10E08C00}" srcOrd="1" destOrd="0" presId="urn:microsoft.com/office/officeart/2016/7/layout/BasicLinearProcessNumbered"/>
    <dgm:cxn modelId="{5E4A2875-A98A-6F4E-A7CF-5F08C6EC037F}" type="presOf" srcId="{6D9F958C-0A80-40A5-8CB0-A82A9B08270A}" destId="{370162F4-DE2C-C14F-B1C2-23E97BAFA263}" srcOrd="0" destOrd="0" presId="urn:microsoft.com/office/officeart/2016/7/layout/BasicLinearProcessNumbered"/>
    <dgm:cxn modelId="{C25D1491-7CED-B443-80C0-18F1645E119E}" type="presOf" srcId="{1455AE16-809E-4C53-9F18-1B9D10D66D59}" destId="{E72DC9FD-DFE2-5B48-BDF3-8B7E6DDD6F39}" srcOrd="0" destOrd="0" presId="urn:microsoft.com/office/officeart/2016/7/layout/BasicLinearProcessNumbered"/>
    <dgm:cxn modelId="{1E8AA696-8F55-D649-97C5-F5FC5BFE348B}" type="presOf" srcId="{D8147E2B-C836-421C-9D13-4DC040961318}" destId="{7E3F8388-96C8-6145-A2D4-88AF8E0F2008}" srcOrd="0" destOrd="0" presId="urn:microsoft.com/office/officeart/2016/7/layout/BasicLinearProcessNumbered"/>
    <dgm:cxn modelId="{C59614BC-6BCE-5445-8488-3B5CF01B1C96}" type="presOf" srcId="{D8147E2B-C836-421C-9D13-4DC040961318}" destId="{2D505B3E-29F8-9A4D-A9CF-7F13D623928C}" srcOrd="1" destOrd="0" presId="urn:microsoft.com/office/officeart/2016/7/layout/BasicLinearProcessNumbered"/>
    <dgm:cxn modelId="{D27EB4EF-930E-4090-9FA2-F1A05DB61F41}" srcId="{6D9F958C-0A80-40A5-8CB0-A82A9B08270A}" destId="{71BA8F83-AA84-4AF5-BF68-FDBBFE4FD2CE}" srcOrd="1" destOrd="0" parTransId="{B2CC9548-E065-4B60-A746-52FDEB7F3FFA}" sibTransId="{DE4355B9-EF07-44A1-9B63-279812CA205C}"/>
    <dgm:cxn modelId="{4402ABFD-EFC9-49F3-948F-029B056A8FE2}" srcId="{6D9F958C-0A80-40A5-8CB0-A82A9B08270A}" destId="{B7FFAD84-57CB-49D1-841E-1241C420A2B3}" srcOrd="2" destOrd="0" parTransId="{D9B6AFF5-C74A-4174-910A-7F0EF57FE0D9}" sibTransId="{1455AE16-809E-4C53-9F18-1B9D10D66D59}"/>
    <dgm:cxn modelId="{C8461105-9981-9F4C-B885-0AD9EA84F42A}" type="presParOf" srcId="{370162F4-DE2C-C14F-B1C2-23E97BAFA263}" destId="{57CB0694-B7CB-2F48-B4DF-2F1A11548353}" srcOrd="0" destOrd="0" presId="urn:microsoft.com/office/officeart/2016/7/layout/BasicLinearProcessNumbered"/>
    <dgm:cxn modelId="{449105EA-24AB-084B-820A-4275DFAB303E}" type="presParOf" srcId="{57CB0694-B7CB-2F48-B4DF-2F1A11548353}" destId="{7E3F8388-96C8-6145-A2D4-88AF8E0F2008}" srcOrd="0" destOrd="0" presId="urn:microsoft.com/office/officeart/2016/7/layout/BasicLinearProcessNumbered"/>
    <dgm:cxn modelId="{AC6E002A-58EC-AF48-9CBC-8687E75C04DD}" type="presParOf" srcId="{57CB0694-B7CB-2F48-B4DF-2F1A11548353}" destId="{CADAE737-32BD-874D-8FDA-0D415B0B7547}" srcOrd="1" destOrd="0" presId="urn:microsoft.com/office/officeart/2016/7/layout/BasicLinearProcessNumbered"/>
    <dgm:cxn modelId="{3311D1AC-F66D-7142-B3D0-969BCD950188}" type="presParOf" srcId="{57CB0694-B7CB-2F48-B4DF-2F1A11548353}" destId="{CC0F4E2F-5A63-DD44-BBDA-3D6341CC21E2}" srcOrd="2" destOrd="0" presId="urn:microsoft.com/office/officeart/2016/7/layout/BasicLinearProcessNumbered"/>
    <dgm:cxn modelId="{1A831A84-1094-5649-A277-C1763C70F2A5}" type="presParOf" srcId="{57CB0694-B7CB-2F48-B4DF-2F1A11548353}" destId="{2D505B3E-29F8-9A4D-A9CF-7F13D623928C}" srcOrd="3" destOrd="0" presId="urn:microsoft.com/office/officeart/2016/7/layout/BasicLinearProcessNumbered"/>
    <dgm:cxn modelId="{3F9B18D9-7C7B-5346-8A9D-EC06A36AFD9F}" type="presParOf" srcId="{370162F4-DE2C-C14F-B1C2-23E97BAFA263}" destId="{71839901-90F3-8B41-A177-C5AEA68BAA10}" srcOrd="1" destOrd="0" presId="urn:microsoft.com/office/officeart/2016/7/layout/BasicLinearProcessNumbered"/>
    <dgm:cxn modelId="{038BD17C-89AF-2D48-B8AE-DFA0E8620556}" type="presParOf" srcId="{370162F4-DE2C-C14F-B1C2-23E97BAFA263}" destId="{C49FA6BF-19F3-1845-A552-E860756261AC}" srcOrd="2" destOrd="0" presId="urn:microsoft.com/office/officeart/2016/7/layout/BasicLinearProcessNumbered"/>
    <dgm:cxn modelId="{FC00A27B-5D7D-274F-960B-B2B4BFED6D66}" type="presParOf" srcId="{C49FA6BF-19F3-1845-A552-E860756261AC}" destId="{D4B719D9-B6E6-F440-B843-EB57ABCAB269}" srcOrd="0" destOrd="0" presId="urn:microsoft.com/office/officeart/2016/7/layout/BasicLinearProcessNumbered"/>
    <dgm:cxn modelId="{3AEF068B-6420-B642-BCCB-197242A366EC}" type="presParOf" srcId="{C49FA6BF-19F3-1845-A552-E860756261AC}" destId="{2791C676-6BFE-974D-8716-78A672E20766}" srcOrd="1" destOrd="0" presId="urn:microsoft.com/office/officeart/2016/7/layout/BasicLinearProcessNumbered"/>
    <dgm:cxn modelId="{D2E2FB6C-FD59-5C41-AABD-D03BA1D04860}" type="presParOf" srcId="{C49FA6BF-19F3-1845-A552-E860756261AC}" destId="{5F264D60-B46E-A54F-A6E0-1E7569A2F697}" srcOrd="2" destOrd="0" presId="urn:microsoft.com/office/officeart/2016/7/layout/BasicLinearProcessNumbered"/>
    <dgm:cxn modelId="{924EBB23-7D87-D144-A045-E91CB46B8863}" type="presParOf" srcId="{C49FA6BF-19F3-1845-A552-E860756261AC}" destId="{2E7448E8-6F41-5E49-BF3C-5EFF9B105BED}" srcOrd="3" destOrd="0" presId="urn:microsoft.com/office/officeart/2016/7/layout/BasicLinearProcessNumbered"/>
    <dgm:cxn modelId="{A01389FD-B106-3840-91DB-9FAA6AFA8797}" type="presParOf" srcId="{370162F4-DE2C-C14F-B1C2-23E97BAFA263}" destId="{DCF2128F-F27A-8A4D-8E38-888F58B322A8}" srcOrd="3" destOrd="0" presId="urn:microsoft.com/office/officeart/2016/7/layout/BasicLinearProcessNumbered"/>
    <dgm:cxn modelId="{E563C282-9621-0A46-AA8B-92E67A0430F3}" type="presParOf" srcId="{370162F4-DE2C-C14F-B1C2-23E97BAFA263}" destId="{8C3B486A-AF26-A84C-947F-F5BD0BA6311A}" srcOrd="4" destOrd="0" presId="urn:microsoft.com/office/officeart/2016/7/layout/BasicLinearProcessNumbered"/>
    <dgm:cxn modelId="{F94BEA74-320A-8549-A45C-4BB7AFF7FD3E}" type="presParOf" srcId="{8C3B486A-AF26-A84C-947F-F5BD0BA6311A}" destId="{17B12DDF-40EF-8C4A-95F4-78C8685EE08C}" srcOrd="0" destOrd="0" presId="urn:microsoft.com/office/officeart/2016/7/layout/BasicLinearProcessNumbered"/>
    <dgm:cxn modelId="{9F8815A6-8166-E747-B7DA-C5F2B2FC75A4}" type="presParOf" srcId="{8C3B486A-AF26-A84C-947F-F5BD0BA6311A}" destId="{E72DC9FD-DFE2-5B48-BDF3-8B7E6DDD6F39}" srcOrd="1" destOrd="0" presId="urn:microsoft.com/office/officeart/2016/7/layout/BasicLinearProcessNumbered"/>
    <dgm:cxn modelId="{B7691A18-F182-7A4C-A4C2-40AE0B0E682A}" type="presParOf" srcId="{8C3B486A-AF26-A84C-947F-F5BD0BA6311A}" destId="{5EC86EFB-B031-A846-B50C-07DBB2EDB442}" srcOrd="2" destOrd="0" presId="urn:microsoft.com/office/officeart/2016/7/layout/BasicLinearProcessNumbered"/>
    <dgm:cxn modelId="{0B7D18D2-4AC7-8843-A7F2-3DF6B55D95A7}" type="presParOf" srcId="{8C3B486A-AF26-A84C-947F-F5BD0BA6311A}" destId="{9700A8E2-369B-344C-8C59-7FBE10E08C00}" srcOrd="3" destOrd="0" presId="urn:microsoft.com/office/officeart/2016/7/layout/BasicLinearProcessNumbered"/>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DBF1DA5-AD41-446B-9F1A-DD408D0E9935}"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C29F0AEE-2A74-409F-8A90-2918686F460B}">
      <dgm:prSet/>
      <dgm:spPr/>
      <dgm:t>
        <a:bodyPr/>
        <a:lstStyle/>
        <a:p>
          <a:pPr>
            <a:lnSpc>
              <a:spcPct val="100000"/>
            </a:lnSpc>
          </a:pPr>
          <a:r>
            <a:rPr lang="en-US" b="1" i="0"/>
            <a:t>Tax considerations</a:t>
          </a:r>
          <a:endParaRPr lang="en-US" b="1"/>
        </a:p>
      </dgm:t>
    </dgm:pt>
    <dgm:pt modelId="{90BFC507-7718-4176-AE86-895974417B93}" type="parTrans" cxnId="{92396680-C3F8-4375-91E6-3784A7BD9FE1}">
      <dgm:prSet/>
      <dgm:spPr/>
      <dgm:t>
        <a:bodyPr/>
        <a:lstStyle/>
        <a:p>
          <a:endParaRPr lang="en-US" b="1"/>
        </a:p>
      </dgm:t>
    </dgm:pt>
    <dgm:pt modelId="{1342BDEE-A736-4C3B-B150-3013A1D62A65}" type="sibTrans" cxnId="{92396680-C3F8-4375-91E6-3784A7BD9FE1}">
      <dgm:prSet/>
      <dgm:spPr/>
      <dgm:t>
        <a:bodyPr/>
        <a:lstStyle/>
        <a:p>
          <a:pPr>
            <a:lnSpc>
              <a:spcPct val="100000"/>
            </a:lnSpc>
          </a:pPr>
          <a:endParaRPr lang="en-US" b="1"/>
        </a:p>
      </dgm:t>
    </dgm:pt>
    <dgm:pt modelId="{F66254C1-CCAB-494B-BEC2-1678A0942806}">
      <dgm:prSet/>
      <dgm:spPr/>
      <dgm:t>
        <a:bodyPr/>
        <a:lstStyle/>
        <a:p>
          <a:pPr>
            <a:lnSpc>
              <a:spcPct val="100000"/>
            </a:lnSpc>
          </a:pPr>
          <a:r>
            <a:rPr lang="en-US" b="1" i="0" dirty="0"/>
            <a:t>Liability exposure</a:t>
          </a:r>
          <a:endParaRPr lang="en-US" b="1" dirty="0"/>
        </a:p>
      </dgm:t>
    </dgm:pt>
    <dgm:pt modelId="{15EE6A99-8B68-46EE-A281-278B39C1446A}" type="parTrans" cxnId="{2EBB3B37-9AB0-47AA-843B-EFBFB9720707}">
      <dgm:prSet/>
      <dgm:spPr/>
      <dgm:t>
        <a:bodyPr/>
        <a:lstStyle/>
        <a:p>
          <a:endParaRPr lang="en-US" b="1"/>
        </a:p>
      </dgm:t>
    </dgm:pt>
    <dgm:pt modelId="{19BE7AE8-634F-4DFC-82AB-64B0735F3A34}" type="sibTrans" cxnId="{2EBB3B37-9AB0-47AA-843B-EFBFB9720707}">
      <dgm:prSet/>
      <dgm:spPr/>
      <dgm:t>
        <a:bodyPr/>
        <a:lstStyle/>
        <a:p>
          <a:pPr>
            <a:lnSpc>
              <a:spcPct val="100000"/>
            </a:lnSpc>
          </a:pPr>
          <a:endParaRPr lang="en-US" b="1"/>
        </a:p>
      </dgm:t>
    </dgm:pt>
    <dgm:pt modelId="{135289A8-FA02-49C6-BE0B-2C04E081C81F}">
      <dgm:prSet/>
      <dgm:spPr/>
      <dgm:t>
        <a:bodyPr/>
        <a:lstStyle/>
        <a:p>
          <a:pPr>
            <a:lnSpc>
              <a:spcPct val="100000"/>
            </a:lnSpc>
          </a:pPr>
          <a:r>
            <a:rPr lang="en-US" b="1" i="0"/>
            <a:t>Start-up and future capital requirements</a:t>
          </a:r>
          <a:endParaRPr lang="en-US" b="1"/>
        </a:p>
      </dgm:t>
    </dgm:pt>
    <dgm:pt modelId="{5B44F279-0AEE-4F0E-827C-CAE33A59BD6F}" type="parTrans" cxnId="{1E700211-53A5-4EA3-BF43-358B87C185AA}">
      <dgm:prSet/>
      <dgm:spPr/>
      <dgm:t>
        <a:bodyPr/>
        <a:lstStyle/>
        <a:p>
          <a:endParaRPr lang="en-US" b="1"/>
        </a:p>
      </dgm:t>
    </dgm:pt>
    <dgm:pt modelId="{C22C215D-BE7C-41D5-8D43-6FA3AE48E9E2}" type="sibTrans" cxnId="{1E700211-53A5-4EA3-BF43-358B87C185AA}">
      <dgm:prSet/>
      <dgm:spPr/>
      <dgm:t>
        <a:bodyPr/>
        <a:lstStyle/>
        <a:p>
          <a:pPr>
            <a:lnSpc>
              <a:spcPct val="100000"/>
            </a:lnSpc>
          </a:pPr>
          <a:endParaRPr lang="en-US" b="1"/>
        </a:p>
      </dgm:t>
    </dgm:pt>
    <dgm:pt modelId="{D3EF2F54-8B42-4CBE-AD92-35E176976074}">
      <dgm:prSet/>
      <dgm:spPr/>
      <dgm:t>
        <a:bodyPr/>
        <a:lstStyle/>
        <a:p>
          <a:pPr>
            <a:lnSpc>
              <a:spcPct val="100000"/>
            </a:lnSpc>
          </a:pPr>
          <a:r>
            <a:rPr lang="en-US" b="1" i="0"/>
            <a:t>Control</a:t>
          </a:r>
          <a:endParaRPr lang="en-US" b="1"/>
        </a:p>
      </dgm:t>
    </dgm:pt>
    <dgm:pt modelId="{4EF19A68-29F7-4C90-BDDF-7C65DD321242}" type="parTrans" cxnId="{661B98CB-A6D4-4B4C-9BE1-1F1E6CAD86F2}">
      <dgm:prSet/>
      <dgm:spPr/>
      <dgm:t>
        <a:bodyPr/>
        <a:lstStyle/>
        <a:p>
          <a:endParaRPr lang="en-US" b="1"/>
        </a:p>
      </dgm:t>
    </dgm:pt>
    <dgm:pt modelId="{ACA312BD-38B3-420A-AC7F-9BAC8A940D38}" type="sibTrans" cxnId="{661B98CB-A6D4-4B4C-9BE1-1F1E6CAD86F2}">
      <dgm:prSet/>
      <dgm:spPr/>
      <dgm:t>
        <a:bodyPr/>
        <a:lstStyle/>
        <a:p>
          <a:pPr>
            <a:lnSpc>
              <a:spcPct val="100000"/>
            </a:lnSpc>
          </a:pPr>
          <a:endParaRPr lang="en-US" b="1"/>
        </a:p>
      </dgm:t>
    </dgm:pt>
    <dgm:pt modelId="{7EA4DB9D-AFF5-42CE-90F2-AD9BB38766EE}">
      <dgm:prSet/>
      <dgm:spPr/>
      <dgm:t>
        <a:bodyPr/>
        <a:lstStyle/>
        <a:p>
          <a:pPr>
            <a:lnSpc>
              <a:spcPct val="100000"/>
            </a:lnSpc>
          </a:pPr>
          <a:r>
            <a:rPr lang="en-US" b="1" i="0"/>
            <a:t>Managerial ability</a:t>
          </a:r>
          <a:endParaRPr lang="en-US" b="1"/>
        </a:p>
      </dgm:t>
    </dgm:pt>
    <dgm:pt modelId="{4609F196-3E18-49B6-BF06-DBCBF70D3E45}" type="parTrans" cxnId="{271D52D9-8F89-43A2-A73C-A523890F2875}">
      <dgm:prSet/>
      <dgm:spPr/>
      <dgm:t>
        <a:bodyPr/>
        <a:lstStyle/>
        <a:p>
          <a:endParaRPr lang="en-US" b="1"/>
        </a:p>
      </dgm:t>
    </dgm:pt>
    <dgm:pt modelId="{E839E3F9-23A2-4B97-849A-754853997E67}" type="sibTrans" cxnId="{271D52D9-8F89-43A2-A73C-A523890F2875}">
      <dgm:prSet/>
      <dgm:spPr/>
      <dgm:t>
        <a:bodyPr/>
        <a:lstStyle/>
        <a:p>
          <a:pPr>
            <a:lnSpc>
              <a:spcPct val="100000"/>
            </a:lnSpc>
          </a:pPr>
          <a:endParaRPr lang="en-US" b="1"/>
        </a:p>
      </dgm:t>
    </dgm:pt>
    <dgm:pt modelId="{AD26E276-5BF0-47A0-B865-15C1DC9C02D9}">
      <dgm:prSet/>
      <dgm:spPr/>
      <dgm:t>
        <a:bodyPr/>
        <a:lstStyle/>
        <a:p>
          <a:pPr>
            <a:lnSpc>
              <a:spcPct val="100000"/>
            </a:lnSpc>
          </a:pPr>
          <a:r>
            <a:rPr lang="en-US" b="1" i="0"/>
            <a:t>Business goals</a:t>
          </a:r>
          <a:endParaRPr lang="en-US" b="1"/>
        </a:p>
      </dgm:t>
    </dgm:pt>
    <dgm:pt modelId="{55605DDF-5E65-4448-B540-7126EEC9DCF1}" type="parTrans" cxnId="{8F73487A-36A4-4F59-918C-03CF059EA617}">
      <dgm:prSet/>
      <dgm:spPr/>
      <dgm:t>
        <a:bodyPr/>
        <a:lstStyle/>
        <a:p>
          <a:endParaRPr lang="en-US" b="1"/>
        </a:p>
      </dgm:t>
    </dgm:pt>
    <dgm:pt modelId="{D65C455D-BFAF-4E4E-9003-C2D62C06239A}" type="sibTrans" cxnId="{8F73487A-36A4-4F59-918C-03CF059EA617}">
      <dgm:prSet/>
      <dgm:spPr/>
      <dgm:t>
        <a:bodyPr/>
        <a:lstStyle/>
        <a:p>
          <a:pPr>
            <a:lnSpc>
              <a:spcPct val="100000"/>
            </a:lnSpc>
          </a:pPr>
          <a:endParaRPr lang="en-US" b="1"/>
        </a:p>
      </dgm:t>
    </dgm:pt>
    <dgm:pt modelId="{2928E9D0-9EF0-4DE5-B7B5-5425470179B9}">
      <dgm:prSet/>
      <dgm:spPr/>
      <dgm:t>
        <a:bodyPr/>
        <a:lstStyle/>
        <a:p>
          <a:pPr>
            <a:lnSpc>
              <a:spcPct val="100000"/>
            </a:lnSpc>
          </a:pPr>
          <a:r>
            <a:rPr lang="en-US" b="1" i="0"/>
            <a:t>Management succession plans</a:t>
          </a:r>
          <a:endParaRPr lang="en-US" b="1"/>
        </a:p>
      </dgm:t>
    </dgm:pt>
    <dgm:pt modelId="{9878CF8C-6687-4AAC-887B-AD0504CD52FD}" type="parTrans" cxnId="{F4CE77A5-FAE6-446D-B89D-0C8E33EBC99F}">
      <dgm:prSet/>
      <dgm:spPr/>
      <dgm:t>
        <a:bodyPr/>
        <a:lstStyle/>
        <a:p>
          <a:endParaRPr lang="en-US" b="1"/>
        </a:p>
      </dgm:t>
    </dgm:pt>
    <dgm:pt modelId="{57FE7C58-4E0A-4757-BD91-23C40DDC13B5}" type="sibTrans" cxnId="{F4CE77A5-FAE6-446D-B89D-0C8E33EBC99F}">
      <dgm:prSet/>
      <dgm:spPr/>
      <dgm:t>
        <a:bodyPr/>
        <a:lstStyle/>
        <a:p>
          <a:pPr>
            <a:lnSpc>
              <a:spcPct val="100000"/>
            </a:lnSpc>
          </a:pPr>
          <a:endParaRPr lang="en-US" b="1"/>
        </a:p>
      </dgm:t>
    </dgm:pt>
    <dgm:pt modelId="{509580A8-340D-486A-A02D-C40D4645AB4E}">
      <dgm:prSet/>
      <dgm:spPr/>
      <dgm:t>
        <a:bodyPr/>
        <a:lstStyle/>
        <a:p>
          <a:pPr>
            <a:lnSpc>
              <a:spcPct val="100000"/>
            </a:lnSpc>
          </a:pPr>
          <a:r>
            <a:rPr lang="en-US" b="1" i="0"/>
            <a:t>Cost of formation</a:t>
          </a:r>
          <a:endParaRPr lang="en-US" b="1"/>
        </a:p>
      </dgm:t>
    </dgm:pt>
    <dgm:pt modelId="{9495709C-1DBF-480C-8F38-C91246223038}" type="parTrans" cxnId="{3042DDAB-5085-4FC0-B35F-827F0EDC1B11}">
      <dgm:prSet/>
      <dgm:spPr/>
      <dgm:t>
        <a:bodyPr/>
        <a:lstStyle/>
        <a:p>
          <a:endParaRPr lang="en-US" b="1"/>
        </a:p>
      </dgm:t>
    </dgm:pt>
    <dgm:pt modelId="{6D82C7C8-09E7-400A-9CD4-A74C20C09B4F}" type="sibTrans" cxnId="{3042DDAB-5085-4FC0-B35F-827F0EDC1B11}">
      <dgm:prSet/>
      <dgm:spPr/>
      <dgm:t>
        <a:bodyPr/>
        <a:lstStyle/>
        <a:p>
          <a:endParaRPr lang="en-US" b="1"/>
        </a:p>
      </dgm:t>
    </dgm:pt>
    <dgm:pt modelId="{0E986101-E548-44A7-89FF-18E9F4641C15}" type="pres">
      <dgm:prSet presAssocID="{2DBF1DA5-AD41-446B-9F1A-DD408D0E9935}" presName="root" presStyleCnt="0">
        <dgm:presLayoutVars>
          <dgm:dir/>
          <dgm:resizeHandles val="exact"/>
        </dgm:presLayoutVars>
      </dgm:prSet>
      <dgm:spPr/>
    </dgm:pt>
    <dgm:pt modelId="{8806DB32-0674-4938-A1BD-653978BBF78D}" type="pres">
      <dgm:prSet presAssocID="{2DBF1DA5-AD41-446B-9F1A-DD408D0E9935}" presName="container" presStyleCnt="0">
        <dgm:presLayoutVars>
          <dgm:dir/>
          <dgm:resizeHandles val="exact"/>
        </dgm:presLayoutVars>
      </dgm:prSet>
      <dgm:spPr/>
    </dgm:pt>
    <dgm:pt modelId="{24EBB1E4-2718-4CC5-9F5A-331BE76F9A10}" type="pres">
      <dgm:prSet presAssocID="{C29F0AEE-2A74-409F-8A90-2918686F460B}" presName="compNode" presStyleCnt="0"/>
      <dgm:spPr/>
    </dgm:pt>
    <dgm:pt modelId="{C3FC13A4-AE7A-403C-9AB3-41355BB57B77}" type="pres">
      <dgm:prSet presAssocID="{C29F0AEE-2A74-409F-8A90-2918686F460B}" presName="iconBgRect" presStyleLbl="bgShp" presStyleIdx="0" presStyleCnt="8"/>
      <dgm:spPr/>
    </dgm:pt>
    <dgm:pt modelId="{B06AD0E1-5268-4B35-A152-72032F91F8C8}" type="pres">
      <dgm:prSet presAssocID="{C29F0AEE-2A74-409F-8A90-2918686F460B}"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oney"/>
        </a:ext>
      </dgm:extLst>
    </dgm:pt>
    <dgm:pt modelId="{3B2F053D-0636-4606-8DC6-287E623933D2}" type="pres">
      <dgm:prSet presAssocID="{C29F0AEE-2A74-409F-8A90-2918686F460B}" presName="spaceRect" presStyleCnt="0"/>
      <dgm:spPr/>
    </dgm:pt>
    <dgm:pt modelId="{46C82C0A-5B28-42C6-A202-932F02DEE343}" type="pres">
      <dgm:prSet presAssocID="{C29F0AEE-2A74-409F-8A90-2918686F460B}" presName="textRect" presStyleLbl="revTx" presStyleIdx="0" presStyleCnt="8">
        <dgm:presLayoutVars>
          <dgm:chMax val="1"/>
          <dgm:chPref val="1"/>
        </dgm:presLayoutVars>
      </dgm:prSet>
      <dgm:spPr/>
    </dgm:pt>
    <dgm:pt modelId="{34375971-2CEA-4987-841C-29DD7524AB09}" type="pres">
      <dgm:prSet presAssocID="{1342BDEE-A736-4C3B-B150-3013A1D62A65}" presName="sibTrans" presStyleLbl="sibTrans2D1" presStyleIdx="0" presStyleCnt="0"/>
      <dgm:spPr/>
    </dgm:pt>
    <dgm:pt modelId="{8623A1EB-CCD1-47DC-BD1A-7BE7B996867B}" type="pres">
      <dgm:prSet presAssocID="{F66254C1-CCAB-494B-BEC2-1678A0942806}" presName="compNode" presStyleCnt="0"/>
      <dgm:spPr/>
    </dgm:pt>
    <dgm:pt modelId="{6BDA605D-21AB-48C5-A13F-C5886BDA427C}" type="pres">
      <dgm:prSet presAssocID="{F66254C1-CCAB-494B-BEC2-1678A0942806}" presName="iconBgRect" presStyleLbl="bgShp" presStyleIdx="1" presStyleCnt="8"/>
      <dgm:spPr/>
    </dgm:pt>
    <dgm:pt modelId="{B5387DD2-9084-44BC-A09A-018D3CAA8172}" type="pres">
      <dgm:prSet presAssocID="{F66254C1-CCAB-494B-BEC2-1678A0942806}"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avel"/>
        </a:ext>
      </dgm:extLst>
    </dgm:pt>
    <dgm:pt modelId="{1FBA8498-E471-4FE8-A855-2F977AC67C48}" type="pres">
      <dgm:prSet presAssocID="{F66254C1-CCAB-494B-BEC2-1678A0942806}" presName="spaceRect" presStyleCnt="0"/>
      <dgm:spPr/>
    </dgm:pt>
    <dgm:pt modelId="{589D27A0-7831-4A7A-869C-FB6A3715A641}" type="pres">
      <dgm:prSet presAssocID="{F66254C1-CCAB-494B-BEC2-1678A0942806}" presName="textRect" presStyleLbl="revTx" presStyleIdx="1" presStyleCnt="8">
        <dgm:presLayoutVars>
          <dgm:chMax val="1"/>
          <dgm:chPref val="1"/>
        </dgm:presLayoutVars>
      </dgm:prSet>
      <dgm:spPr/>
    </dgm:pt>
    <dgm:pt modelId="{0CA11712-DF8F-49FE-937F-E0B104FE17CE}" type="pres">
      <dgm:prSet presAssocID="{19BE7AE8-634F-4DFC-82AB-64B0735F3A34}" presName="sibTrans" presStyleLbl="sibTrans2D1" presStyleIdx="0" presStyleCnt="0"/>
      <dgm:spPr/>
    </dgm:pt>
    <dgm:pt modelId="{936961B4-B7A3-4BB3-938D-0448A269AC5B}" type="pres">
      <dgm:prSet presAssocID="{135289A8-FA02-49C6-BE0B-2C04E081C81F}" presName="compNode" presStyleCnt="0"/>
      <dgm:spPr/>
    </dgm:pt>
    <dgm:pt modelId="{0E8748B3-7F69-4C41-8F70-2FAC84F5E5BE}" type="pres">
      <dgm:prSet presAssocID="{135289A8-FA02-49C6-BE0B-2C04E081C81F}" presName="iconBgRect" presStyleLbl="bgShp" presStyleIdx="2" presStyleCnt="8"/>
      <dgm:spPr/>
    </dgm:pt>
    <dgm:pt modelId="{EAB1EF8D-3A64-4E8B-AE60-1AEEDB4B57DA}" type="pres">
      <dgm:prSet presAssocID="{135289A8-FA02-49C6-BE0B-2C04E081C81F}"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rane"/>
        </a:ext>
      </dgm:extLst>
    </dgm:pt>
    <dgm:pt modelId="{63AED413-D6D3-48B3-9CC9-13538F4E2338}" type="pres">
      <dgm:prSet presAssocID="{135289A8-FA02-49C6-BE0B-2C04E081C81F}" presName="spaceRect" presStyleCnt="0"/>
      <dgm:spPr/>
    </dgm:pt>
    <dgm:pt modelId="{6645F71B-2CC4-429B-AEE5-C7F7E82789BB}" type="pres">
      <dgm:prSet presAssocID="{135289A8-FA02-49C6-BE0B-2C04E081C81F}" presName="textRect" presStyleLbl="revTx" presStyleIdx="2" presStyleCnt="8">
        <dgm:presLayoutVars>
          <dgm:chMax val="1"/>
          <dgm:chPref val="1"/>
        </dgm:presLayoutVars>
      </dgm:prSet>
      <dgm:spPr/>
    </dgm:pt>
    <dgm:pt modelId="{B5CCB7AE-1105-4203-A666-6704E77DCF65}" type="pres">
      <dgm:prSet presAssocID="{C22C215D-BE7C-41D5-8D43-6FA3AE48E9E2}" presName="sibTrans" presStyleLbl="sibTrans2D1" presStyleIdx="0" presStyleCnt="0"/>
      <dgm:spPr/>
    </dgm:pt>
    <dgm:pt modelId="{8F172643-ABD8-48B9-8FD5-5BD8B895EC72}" type="pres">
      <dgm:prSet presAssocID="{D3EF2F54-8B42-4CBE-AD92-35E176976074}" presName="compNode" presStyleCnt="0"/>
      <dgm:spPr/>
    </dgm:pt>
    <dgm:pt modelId="{44723357-D8FC-498B-928C-0518EB7300BA}" type="pres">
      <dgm:prSet presAssocID="{D3EF2F54-8B42-4CBE-AD92-35E176976074}" presName="iconBgRect" presStyleLbl="bgShp" presStyleIdx="3" presStyleCnt="8"/>
      <dgm:spPr/>
    </dgm:pt>
    <dgm:pt modelId="{63702B81-F8B5-4A94-A1E9-4DDBE31799CB}" type="pres">
      <dgm:prSet presAssocID="{D3EF2F54-8B42-4CBE-AD92-35E176976074}"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Robot"/>
        </a:ext>
      </dgm:extLst>
    </dgm:pt>
    <dgm:pt modelId="{B2F1B8B5-67F3-443D-86D5-F22140CCA353}" type="pres">
      <dgm:prSet presAssocID="{D3EF2F54-8B42-4CBE-AD92-35E176976074}" presName="spaceRect" presStyleCnt="0"/>
      <dgm:spPr/>
    </dgm:pt>
    <dgm:pt modelId="{F3A74107-CB61-4FA1-8129-076F7EB3AD52}" type="pres">
      <dgm:prSet presAssocID="{D3EF2F54-8B42-4CBE-AD92-35E176976074}" presName="textRect" presStyleLbl="revTx" presStyleIdx="3" presStyleCnt="8">
        <dgm:presLayoutVars>
          <dgm:chMax val="1"/>
          <dgm:chPref val="1"/>
        </dgm:presLayoutVars>
      </dgm:prSet>
      <dgm:spPr/>
    </dgm:pt>
    <dgm:pt modelId="{0E4752E5-A372-46F3-8169-7D93A7C2C828}" type="pres">
      <dgm:prSet presAssocID="{ACA312BD-38B3-420A-AC7F-9BAC8A940D38}" presName="sibTrans" presStyleLbl="sibTrans2D1" presStyleIdx="0" presStyleCnt="0"/>
      <dgm:spPr/>
    </dgm:pt>
    <dgm:pt modelId="{B89BD0A1-E031-4E7A-9CE1-98BDECDEDAA4}" type="pres">
      <dgm:prSet presAssocID="{7EA4DB9D-AFF5-42CE-90F2-AD9BB38766EE}" presName="compNode" presStyleCnt="0"/>
      <dgm:spPr/>
    </dgm:pt>
    <dgm:pt modelId="{035BA58B-B6F3-4E92-9F88-555A35F2A021}" type="pres">
      <dgm:prSet presAssocID="{7EA4DB9D-AFF5-42CE-90F2-AD9BB38766EE}" presName="iconBgRect" presStyleLbl="bgShp" presStyleIdx="4" presStyleCnt="8"/>
      <dgm:spPr/>
    </dgm:pt>
    <dgm:pt modelId="{B1554AD6-168E-4EDE-B3A6-195A3AFBFA9D}" type="pres">
      <dgm:prSet presAssocID="{7EA4DB9D-AFF5-42CE-90F2-AD9BB38766EE}"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Head with Gears"/>
        </a:ext>
      </dgm:extLst>
    </dgm:pt>
    <dgm:pt modelId="{CDACCABA-8B00-46B8-9ABC-92999C0ACB56}" type="pres">
      <dgm:prSet presAssocID="{7EA4DB9D-AFF5-42CE-90F2-AD9BB38766EE}" presName="spaceRect" presStyleCnt="0"/>
      <dgm:spPr/>
    </dgm:pt>
    <dgm:pt modelId="{DFACD7EC-81F6-4490-94AF-225C6FABEAE0}" type="pres">
      <dgm:prSet presAssocID="{7EA4DB9D-AFF5-42CE-90F2-AD9BB38766EE}" presName="textRect" presStyleLbl="revTx" presStyleIdx="4" presStyleCnt="8">
        <dgm:presLayoutVars>
          <dgm:chMax val="1"/>
          <dgm:chPref val="1"/>
        </dgm:presLayoutVars>
      </dgm:prSet>
      <dgm:spPr/>
    </dgm:pt>
    <dgm:pt modelId="{E35E441E-CB55-49E1-A0A0-F99A3D6E4992}" type="pres">
      <dgm:prSet presAssocID="{E839E3F9-23A2-4B97-849A-754853997E67}" presName="sibTrans" presStyleLbl="sibTrans2D1" presStyleIdx="0" presStyleCnt="0"/>
      <dgm:spPr/>
    </dgm:pt>
    <dgm:pt modelId="{3EEFAEBF-5931-4FBB-AD3F-E9C1D17FF147}" type="pres">
      <dgm:prSet presAssocID="{AD26E276-5BF0-47A0-B865-15C1DC9C02D9}" presName="compNode" presStyleCnt="0"/>
      <dgm:spPr/>
    </dgm:pt>
    <dgm:pt modelId="{984E65EC-FCF6-4288-A07D-520E3868CBC9}" type="pres">
      <dgm:prSet presAssocID="{AD26E276-5BF0-47A0-B865-15C1DC9C02D9}" presName="iconBgRect" presStyleLbl="bgShp" presStyleIdx="5" presStyleCnt="8"/>
      <dgm:spPr/>
    </dgm:pt>
    <dgm:pt modelId="{C983422A-1DB5-4846-AF39-8E152C3BBA2B}" type="pres">
      <dgm:prSet presAssocID="{AD26E276-5BF0-47A0-B865-15C1DC9C02D9}"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Bullseye"/>
        </a:ext>
      </dgm:extLst>
    </dgm:pt>
    <dgm:pt modelId="{B3EDFA1A-D0C4-4CC9-9956-ACD1CBA94F19}" type="pres">
      <dgm:prSet presAssocID="{AD26E276-5BF0-47A0-B865-15C1DC9C02D9}" presName="spaceRect" presStyleCnt="0"/>
      <dgm:spPr/>
    </dgm:pt>
    <dgm:pt modelId="{2BC505D7-F729-4725-ADE8-A1F463353305}" type="pres">
      <dgm:prSet presAssocID="{AD26E276-5BF0-47A0-B865-15C1DC9C02D9}" presName="textRect" presStyleLbl="revTx" presStyleIdx="5" presStyleCnt="8">
        <dgm:presLayoutVars>
          <dgm:chMax val="1"/>
          <dgm:chPref val="1"/>
        </dgm:presLayoutVars>
      </dgm:prSet>
      <dgm:spPr/>
    </dgm:pt>
    <dgm:pt modelId="{040E3E91-C740-4E47-BB69-6E8FB81EDD7E}" type="pres">
      <dgm:prSet presAssocID="{D65C455D-BFAF-4E4E-9003-C2D62C06239A}" presName="sibTrans" presStyleLbl="sibTrans2D1" presStyleIdx="0" presStyleCnt="0"/>
      <dgm:spPr/>
    </dgm:pt>
    <dgm:pt modelId="{E46EFD05-A7A2-4A11-920A-599386AD1F0F}" type="pres">
      <dgm:prSet presAssocID="{2928E9D0-9EF0-4DE5-B7B5-5425470179B9}" presName="compNode" presStyleCnt="0"/>
      <dgm:spPr/>
    </dgm:pt>
    <dgm:pt modelId="{8BACB868-26D3-4226-8E14-4CD34D053A8E}" type="pres">
      <dgm:prSet presAssocID="{2928E9D0-9EF0-4DE5-B7B5-5425470179B9}" presName="iconBgRect" presStyleLbl="bgShp" presStyleIdx="6" presStyleCnt="8"/>
      <dgm:spPr/>
    </dgm:pt>
    <dgm:pt modelId="{372E5DF4-4AA2-4F7B-944E-838D16163A60}" type="pres">
      <dgm:prSet presAssocID="{2928E9D0-9EF0-4DE5-B7B5-5425470179B9}"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dgm:spPr>
      <dgm:extLst>
        <a:ext uri="{E40237B7-FDA0-4F09-8148-C483321AD2D9}">
          <dgm14:cNvPr xmlns:dgm14="http://schemas.microsoft.com/office/drawing/2010/diagram" id="0" name="" descr="Meeting"/>
        </a:ext>
      </dgm:extLst>
    </dgm:pt>
    <dgm:pt modelId="{1139110D-BEB3-49F7-9CCE-0BD43626161A}" type="pres">
      <dgm:prSet presAssocID="{2928E9D0-9EF0-4DE5-B7B5-5425470179B9}" presName="spaceRect" presStyleCnt="0"/>
      <dgm:spPr/>
    </dgm:pt>
    <dgm:pt modelId="{69D3386B-BA7B-4284-83E1-1ECDCA690F6D}" type="pres">
      <dgm:prSet presAssocID="{2928E9D0-9EF0-4DE5-B7B5-5425470179B9}" presName="textRect" presStyleLbl="revTx" presStyleIdx="6" presStyleCnt="8">
        <dgm:presLayoutVars>
          <dgm:chMax val="1"/>
          <dgm:chPref val="1"/>
        </dgm:presLayoutVars>
      </dgm:prSet>
      <dgm:spPr/>
    </dgm:pt>
    <dgm:pt modelId="{D7F77ECC-95C2-4187-9D21-24CDCC07A314}" type="pres">
      <dgm:prSet presAssocID="{57FE7C58-4E0A-4757-BD91-23C40DDC13B5}" presName="sibTrans" presStyleLbl="sibTrans2D1" presStyleIdx="0" presStyleCnt="0"/>
      <dgm:spPr/>
    </dgm:pt>
    <dgm:pt modelId="{94AD4DE4-982F-48C6-B98B-1AF8F3C5C4AD}" type="pres">
      <dgm:prSet presAssocID="{509580A8-340D-486A-A02D-C40D4645AB4E}" presName="compNode" presStyleCnt="0"/>
      <dgm:spPr/>
    </dgm:pt>
    <dgm:pt modelId="{5601B5F4-8491-476B-8F25-267DFC1292A6}" type="pres">
      <dgm:prSet presAssocID="{509580A8-340D-486A-A02D-C40D4645AB4E}" presName="iconBgRect" presStyleLbl="bgShp" presStyleIdx="7" presStyleCnt="8"/>
      <dgm:spPr/>
    </dgm:pt>
    <dgm:pt modelId="{D137BD08-4360-4022-AB99-81572BB61A04}" type="pres">
      <dgm:prSet presAssocID="{509580A8-340D-486A-A02D-C40D4645AB4E}"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dgm:spPr>
      <dgm:extLst>
        <a:ext uri="{E40237B7-FDA0-4F09-8148-C483321AD2D9}">
          <dgm14:cNvPr xmlns:dgm14="http://schemas.microsoft.com/office/drawing/2010/diagram" id="0" name="" descr="Coins"/>
        </a:ext>
      </dgm:extLst>
    </dgm:pt>
    <dgm:pt modelId="{7A538DDC-1111-463D-B5BB-EA51B2D96202}" type="pres">
      <dgm:prSet presAssocID="{509580A8-340D-486A-A02D-C40D4645AB4E}" presName="spaceRect" presStyleCnt="0"/>
      <dgm:spPr/>
    </dgm:pt>
    <dgm:pt modelId="{FFCAC5D4-48B8-4243-95FA-D1C0299F0E6B}" type="pres">
      <dgm:prSet presAssocID="{509580A8-340D-486A-A02D-C40D4645AB4E}" presName="textRect" presStyleLbl="revTx" presStyleIdx="7" presStyleCnt="8">
        <dgm:presLayoutVars>
          <dgm:chMax val="1"/>
          <dgm:chPref val="1"/>
        </dgm:presLayoutVars>
      </dgm:prSet>
      <dgm:spPr/>
    </dgm:pt>
  </dgm:ptLst>
  <dgm:cxnLst>
    <dgm:cxn modelId="{1E700211-53A5-4EA3-BF43-358B87C185AA}" srcId="{2DBF1DA5-AD41-446B-9F1A-DD408D0E9935}" destId="{135289A8-FA02-49C6-BE0B-2C04E081C81F}" srcOrd="2" destOrd="0" parTransId="{5B44F279-0AEE-4F0E-827C-CAE33A59BD6F}" sibTransId="{C22C215D-BE7C-41D5-8D43-6FA3AE48E9E2}"/>
    <dgm:cxn modelId="{3293F42F-1E9B-416C-800A-E0D933D7C549}" type="presOf" srcId="{C22C215D-BE7C-41D5-8D43-6FA3AE48E9E2}" destId="{B5CCB7AE-1105-4203-A666-6704E77DCF65}" srcOrd="0" destOrd="0" presId="urn:microsoft.com/office/officeart/2018/2/layout/IconCircleList"/>
    <dgm:cxn modelId="{2EBB3B37-9AB0-47AA-843B-EFBFB9720707}" srcId="{2DBF1DA5-AD41-446B-9F1A-DD408D0E9935}" destId="{F66254C1-CCAB-494B-BEC2-1678A0942806}" srcOrd="1" destOrd="0" parTransId="{15EE6A99-8B68-46EE-A281-278B39C1446A}" sibTransId="{19BE7AE8-634F-4DFC-82AB-64B0735F3A34}"/>
    <dgm:cxn modelId="{CF25EF47-521B-4B9A-96F7-4C52DCBB45D6}" type="presOf" srcId="{2928E9D0-9EF0-4DE5-B7B5-5425470179B9}" destId="{69D3386B-BA7B-4284-83E1-1ECDCA690F6D}" srcOrd="0" destOrd="0" presId="urn:microsoft.com/office/officeart/2018/2/layout/IconCircleList"/>
    <dgm:cxn modelId="{8F73487A-36A4-4F59-918C-03CF059EA617}" srcId="{2DBF1DA5-AD41-446B-9F1A-DD408D0E9935}" destId="{AD26E276-5BF0-47A0-B865-15C1DC9C02D9}" srcOrd="5" destOrd="0" parTransId="{55605DDF-5E65-4448-B540-7126EEC9DCF1}" sibTransId="{D65C455D-BFAF-4E4E-9003-C2D62C06239A}"/>
    <dgm:cxn modelId="{23885080-4569-4C77-8173-A6D48DC28BA2}" type="presOf" srcId="{57FE7C58-4E0A-4757-BD91-23C40DDC13B5}" destId="{D7F77ECC-95C2-4187-9D21-24CDCC07A314}" srcOrd="0" destOrd="0" presId="urn:microsoft.com/office/officeart/2018/2/layout/IconCircleList"/>
    <dgm:cxn modelId="{92396680-C3F8-4375-91E6-3784A7BD9FE1}" srcId="{2DBF1DA5-AD41-446B-9F1A-DD408D0E9935}" destId="{C29F0AEE-2A74-409F-8A90-2918686F460B}" srcOrd="0" destOrd="0" parTransId="{90BFC507-7718-4176-AE86-895974417B93}" sibTransId="{1342BDEE-A736-4C3B-B150-3013A1D62A65}"/>
    <dgm:cxn modelId="{A0B1518C-05D9-4B2A-9805-B98FEEDE8DB3}" type="presOf" srcId="{7EA4DB9D-AFF5-42CE-90F2-AD9BB38766EE}" destId="{DFACD7EC-81F6-4490-94AF-225C6FABEAE0}" srcOrd="0" destOrd="0" presId="urn:microsoft.com/office/officeart/2018/2/layout/IconCircleList"/>
    <dgm:cxn modelId="{A91B7694-5C6A-47EA-83DC-071C98112189}" type="presOf" srcId="{E839E3F9-23A2-4B97-849A-754853997E67}" destId="{E35E441E-CB55-49E1-A0A0-F99A3D6E4992}" srcOrd="0" destOrd="0" presId="urn:microsoft.com/office/officeart/2018/2/layout/IconCircleList"/>
    <dgm:cxn modelId="{E1341CA1-695A-45E7-9F09-D1E463859B61}" type="presOf" srcId="{509580A8-340D-486A-A02D-C40D4645AB4E}" destId="{FFCAC5D4-48B8-4243-95FA-D1C0299F0E6B}" srcOrd="0" destOrd="0" presId="urn:microsoft.com/office/officeart/2018/2/layout/IconCircleList"/>
    <dgm:cxn modelId="{F4CE77A5-FAE6-446D-B89D-0C8E33EBC99F}" srcId="{2DBF1DA5-AD41-446B-9F1A-DD408D0E9935}" destId="{2928E9D0-9EF0-4DE5-B7B5-5425470179B9}" srcOrd="6" destOrd="0" parTransId="{9878CF8C-6687-4AAC-887B-AD0504CD52FD}" sibTransId="{57FE7C58-4E0A-4757-BD91-23C40DDC13B5}"/>
    <dgm:cxn modelId="{3042DDAB-5085-4FC0-B35F-827F0EDC1B11}" srcId="{2DBF1DA5-AD41-446B-9F1A-DD408D0E9935}" destId="{509580A8-340D-486A-A02D-C40D4645AB4E}" srcOrd="7" destOrd="0" parTransId="{9495709C-1DBF-480C-8F38-C91246223038}" sibTransId="{6D82C7C8-09E7-400A-9CD4-A74C20C09B4F}"/>
    <dgm:cxn modelId="{A07936B0-BDA4-4991-A3AE-EA8D0EE87840}" type="presOf" srcId="{135289A8-FA02-49C6-BE0B-2C04E081C81F}" destId="{6645F71B-2CC4-429B-AEE5-C7F7E82789BB}" srcOrd="0" destOrd="0" presId="urn:microsoft.com/office/officeart/2018/2/layout/IconCircleList"/>
    <dgm:cxn modelId="{D86DA6B6-336C-4BDF-A4D6-C55264772476}" type="presOf" srcId="{2DBF1DA5-AD41-446B-9F1A-DD408D0E9935}" destId="{0E986101-E548-44A7-89FF-18E9F4641C15}" srcOrd="0" destOrd="0" presId="urn:microsoft.com/office/officeart/2018/2/layout/IconCircleList"/>
    <dgm:cxn modelId="{661B98CB-A6D4-4B4C-9BE1-1F1E6CAD86F2}" srcId="{2DBF1DA5-AD41-446B-9F1A-DD408D0E9935}" destId="{D3EF2F54-8B42-4CBE-AD92-35E176976074}" srcOrd="3" destOrd="0" parTransId="{4EF19A68-29F7-4C90-BDDF-7C65DD321242}" sibTransId="{ACA312BD-38B3-420A-AC7F-9BAC8A940D38}"/>
    <dgm:cxn modelId="{AA7855CD-8307-448A-8CEE-D69D83F3E9C9}" type="presOf" srcId="{D65C455D-BFAF-4E4E-9003-C2D62C06239A}" destId="{040E3E91-C740-4E47-BB69-6E8FB81EDD7E}" srcOrd="0" destOrd="0" presId="urn:microsoft.com/office/officeart/2018/2/layout/IconCircleList"/>
    <dgm:cxn modelId="{271D52D9-8F89-43A2-A73C-A523890F2875}" srcId="{2DBF1DA5-AD41-446B-9F1A-DD408D0E9935}" destId="{7EA4DB9D-AFF5-42CE-90F2-AD9BB38766EE}" srcOrd="4" destOrd="0" parTransId="{4609F196-3E18-49B6-BF06-DBCBF70D3E45}" sibTransId="{E839E3F9-23A2-4B97-849A-754853997E67}"/>
    <dgm:cxn modelId="{253FF3E0-5F5E-48EF-97FC-78B5D5AC9077}" type="presOf" srcId="{C29F0AEE-2A74-409F-8A90-2918686F460B}" destId="{46C82C0A-5B28-42C6-A202-932F02DEE343}" srcOrd="0" destOrd="0" presId="urn:microsoft.com/office/officeart/2018/2/layout/IconCircleList"/>
    <dgm:cxn modelId="{4544C6E1-E8EE-455F-80F3-24E4E657FD70}" type="presOf" srcId="{F66254C1-CCAB-494B-BEC2-1678A0942806}" destId="{589D27A0-7831-4A7A-869C-FB6A3715A641}" srcOrd="0" destOrd="0" presId="urn:microsoft.com/office/officeart/2018/2/layout/IconCircleList"/>
    <dgm:cxn modelId="{33751EE4-7ED5-4C38-9295-65480C69E7D7}" type="presOf" srcId="{D3EF2F54-8B42-4CBE-AD92-35E176976074}" destId="{F3A74107-CB61-4FA1-8129-076F7EB3AD52}" srcOrd="0" destOrd="0" presId="urn:microsoft.com/office/officeart/2018/2/layout/IconCircleList"/>
    <dgm:cxn modelId="{068AA1E8-A80D-4138-948F-5D0704B55E15}" type="presOf" srcId="{AD26E276-5BF0-47A0-B865-15C1DC9C02D9}" destId="{2BC505D7-F729-4725-ADE8-A1F463353305}" srcOrd="0" destOrd="0" presId="urn:microsoft.com/office/officeart/2018/2/layout/IconCircleList"/>
    <dgm:cxn modelId="{54E4A5E9-9062-41FC-89D5-86EFFC356686}" type="presOf" srcId="{1342BDEE-A736-4C3B-B150-3013A1D62A65}" destId="{34375971-2CEA-4987-841C-29DD7524AB09}" srcOrd="0" destOrd="0" presId="urn:microsoft.com/office/officeart/2018/2/layout/IconCircleList"/>
    <dgm:cxn modelId="{9363D1F4-E00B-480A-A355-DC1584F8486C}" type="presOf" srcId="{19BE7AE8-634F-4DFC-82AB-64B0735F3A34}" destId="{0CA11712-DF8F-49FE-937F-E0B104FE17CE}" srcOrd="0" destOrd="0" presId="urn:microsoft.com/office/officeart/2018/2/layout/IconCircleList"/>
    <dgm:cxn modelId="{57DA6CFC-AD2B-49D8-B1A1-33B3EC79F4EE}" type="presOf" srcId="{ACA312BD-38B3-420A-AC7F-9BAC8A940D38}" destId="{0E4752E5-A372-46F3-8169-7D93A7C2C828}" srcOrd="0" destOrd="0" presId="urn:microsoft.com/office/officeart/2018/2/layout/IconCircleList"/>
    <dgm:cxn modelId="{6B4C2A71-CFF4-4895-AB35-9C286B244098}" type="presParOf" srcId="{0E986101-E548-44A7-89FF-18E9F4641C15}" destId="{8806DB32-0674-4938-A1BD-653978BBF78D}" srcOrd="0" destOrd="0" presId="urn:microsoft.com/office/officeart/2018/2/layout/IconCircleList"/>
    <dgm:cxn modelId="{0C133159-2866-4C7C-A5AB-C1DF1ED1E1EF}" type="presParOf" srcId="{8806DB32-0674-4938-A1BD-653978BBF78D}" destId="{24EBB1E4-2718-4CC5-9F5A-331BE76F9A10}" srcOrd="0" destOrd="0" presId="urn:microsoft.com/office/officeart/2018/2/layout/IconCircleList"/>
    <dgm:cxn modelId="{8F3487A9-B10D-4267-8839-FBD2EED6F2E4}" type="presParOf" srcId="{24EBB1E4-2718-4CC5-9F5A-331BE76F9A10}" destId="{C3FC13A4-AE7A-403C-9AB3-41355BB57B77}" srcOrd="0" destOrd="0" presId="urn:microsoft.com/office/officeart/2018/2/layout/IconCircleList"/>
    <dgm:cxn modelId="{08DF3C6E-6D01-4D25-8E64-E214BBEC2246}" type="presParOf" srcId="{24EBB1E4-2718-4CC5-9F5A-331BE76F9A10}" destId="{B06AD0E1-5268-4B35-A152-72032F91F8C8}" srcOrd="1" destOrd="0" presId="urn:microsoft.com/office/officeart/2018/2/layout/IconCircleList"/>
    <dgm:cxn modelId="{EF4DB1C9-DFE9-4B8A-B101-EABA0358B5B3}" type="presParOf" srcId="{24EBB1E4-2718-4CC5-9F5A-331BE76F9A10}" destId="{3B2F053D-0636-4606-8DC6-287E623933D2}" srcOrd="2" destOrd="0" presId="urn:microsoft.com/office/officeart/2018/2/layout/IconCircleList"/>
    <dgm:cxn modelId="{5541338E-8379-4D8C-B878-FFCF65F79D99}" type="presParOf" srcId="{24EBB1E4-2718-4CC5-9F5A-331BE76F9A10}" destId="{46C82C0A-5B28-42C6-A202-932F02DEE343}" srcOrd="3" destOrd="0" presId="urn:microsoft.com/office/officeart/2018/2/layout/IconCircleList"/>
    <dgm:cxn modelId="{C0470B21-3B9E-421E-AA57-AE0E65EE6D00}" type="presParOf" srcId="{8806DB32-0674-4938-A1BD-653978BBF78D}" destId="{34375971-2CEA-4987-841C-29DD7524AB09}" srcOrd="1" destOrd="0" presId="urn:microsoft.com/office/officeart/2018/2/layout/IconCircleList"/>
    <dgm:cxn modelId="{036DE94F-A8B3-48AC-8E25-4C2F1833AF38}" type="presParOf" srcId="{8806DB32-0674-4938-A1BD-653978BBF78D}" destId="{8623A1EB-CCD1-47DC-BD1A-7BE7B996867B}" srcOrd="2" destOrd="0" presId="urn:microsoft.com/office/officeart/2018/2/layout/IconCircleList"/>
    <dgm:cxn modelId="{B0F18CD8-D5AC-4D80-AB63-EFEF98C5E458}" type="presParOf" srcId="{8623A1EB-CCD1-47DC-BD1A-7BE7B996867B}" destId="{6BDA605D-21AB-48C5-A13F-C5886BDA427C}" srcOrd="0" destOrd="0" presId="urn:microsoft.com/office/officeart/2018/2/layout/IconCircleList"/>
    <dgm:cxn modelId="{10E4559C-B686-40B7-B1AE-B7C11471DC3B}" type="presParOf" srcId="{8623A1EB-CCD1-47DC-BD1A-7BE7B996867B}" destId="{B5387DD2-9084-44BC-A09A-018D3CAA8172}" srcOrd="1" destOrd="0" presId="urn:microsoft.com/office/officeart/2018/2/layout/IconCircleList"/>
    <dgm:cxn modelId="{5F01B806-76C4-4CBD-B607-4B5A2BBA292B}" type="presParOf" srcId="{8623A1EB-CCD1-47DC-BD1A-7BE7B996867B}" destId="{1FBA8498-E471-4FE8-A855-2F977AC67C48}" srcOrd="2" destOrd="0" presId="urn:microsoft.com/office/officeart/2018/2/layout/IconCircleList"/>
    <dgm:cxn modelId="{2ECB09AC-2B82-417B-AA8C-AFD6086B7161}" type="presParOf" srcId="{8623A1EB-CCD1-47DC-BD1A-7BE7B996867B}" destId="{589D27A0-7831-4A7A-869C-FB6A3715A641}" srcOrd="3" destOrd="0" presId="urn:microsoft.com/office/officeart/2018/2/layout/IconCircleList"/>
    <dgm:cxn modelId="{DA703861-6CC5-4D94-8F54-21ABFF552CF2}" type="presParOf" srcId="{8806DB32-0674-4938-A1BD-653978BBF78D}" destId="{0CA11712-DF8F-49FE-937F-E0B104FE17CE}" srcOrd="3" destOrd="0" presId="urn:microsoft.com/office/officeart/2018/2/layout/IconCircleList"/>
    <dgm:cxn modelId="{FB563732-2B7B-4EF6-8CD2-61D13EA8D848}" type="presParOf" srcId="{8806DB32-0674-4938-A1BD-653978BBF78D}" destId="{936961B4-B7A3-4BB3-938D-0448A269AC5B}" srcOrd="4" destOrd="0" presId="urn:microsoft.com/office/officeart/2018/2/layout/IconCircleList"/>
    <dgm:cxn modelId="{4C35BAD9-E184-4D1A-B8C1-9916A20BCF2E}" type="presParOf" srcId="{936961B4-B7A3-4BB3-938D-0448A269AC5B}" destId="{0E8748B3-7F69-4C41-8F70-2FAC84F5E5BE}" srcOrd="0" destOrd="0" presId="urn:microsoft.com/office/officeart/2018/2/layout/IconCircleList"/>
    <dgm:cxn modelId="{200FEE83-D8A4-4D42-B4E3-F7A33D331A7F}" type="presParOf" srcId="{936961B4-B7A3-4BB3-938D-0448A269AC5B}" destId="{EAB1EF8D-3A64-4E8B-AE60-1AEEDB4B57DA}" srcOrd="1" destOrd="0" presId="urn:microsoft.com/office/officeart/2018/2/layout/IconCircleList"/>
    <dgm:cxn modelId="{E2FF94FF-983D-4EC5-82CD-85A0B0C2DC5D}" type="presParOf" srcId="{936961B4-B7A3-4BB3-938D-0448A269AC5B}" destId="{63AED413-D6D3-48B3-9CC9-13538F4E2338}" srcOrd="2" destOrd="0" presId="urn:microsoft.com/office/officeart/2018/2/layout/IconCircleList"/>
    <dgm:cxn modelId="{9E86D599-387A-4803-806C-19453B80513B}" type="presParOf" srcId="{936961B4-B7A3-4BB3-938D-0448A269AC5B}" destId="{6645F71B-2CC4-429B-AEE5-C7F7E82789BB}" srcOrd="3" destOrd="0" presId="urn:microsoft.com/office/officeart/2018/2/layout/IconCircleList"/>
    <dgm:cxn modelId="{783EA4EE-7D81-4383-B7F1-DDB200AB08BB}" type="presParOf" srcId="{8806DB32-0674-4938-A1BD-653978BBF78D}" destId="{B5CCB7AE-1105-4203-A666-6704E77DCF65}" srcOrd="5" destOrd="0" presId="urn:microsoft.com/office/officeart/2018/2/layout/IconCircleList"/>
    <dgm:cxn modelId="{9DEF4553-7BB9-4420-BEFE-178A5BA1E97A}" type="presParOf" srcId="{8806DB32-0674-4938-A1BD-653978BBF78D}" destId="{8F172643-ABD8-48B9-8FD5-5BD8B895EC72}" srcOrd="6" destOrd="0" presId="urn:microsoft.com/office/officeart/2018/2/layout/IconCircleList"/>
    <dgm:cxn modelId="{1CA7CC39-EE20-4E04-A46E-F402F483378B}" type="presParOf" srcId="{8F172643-ABD8-48B9-8FD5-5BD8B895EC72}" destId="{44723357-D8FC-498B-928C-0518EB7300BA}" srcOrd="0" destOrd="0" presId="urn:microsoft.com/office/officeart/2018/2/layout/IconCircleList"/>
    <dgm:cxn modelId="{9F6CAB49-A3C6-4793-BADC-48BE4659D207}" type="presParOf" srcId="{8F172643-ABD8-48B9-8FD5-5BD8B895EC72}" destId="{63702B81-F8B5-4A94-A1E9-4DDBE31799CB}" srcOrd="1" destOrd="0" presId="urn:microsoft.com/office/officeart/2018/2/layout/IconCircleList"/>
    <dgm:cxn modelId="{8012C65F-D30A-4FC2-8DF8-6EF7F9C2780E}" type="presParOf" srcId="{8F172643-ABD8-48B9-8FD5-5BD8B895EC72}" destId="{B2F1B8B5-67F3-443D-86D5-F22140CCA353}" srcOrd="2" destOrd="0" presId="urn:microsoft.com/office/officeart/2018/2/layout/IconCircleList"/>
    <dgm:cxn modelId="{206C7572-7606-4084-AD0A-9B726EDC6C0C}" type="presParOf" srcId="{8F172643-ABD8-48B9-8FD5-5BD8B895EC72}" destId="{F3A74107-CB61-4FA1-8129-076F7EB3AD52}" srcOrd="3" destOrd="0" presId="urn:microsoft.com/office/officeart/2018/2/layout/IconCircleList"/>
    <dgm:cxn modelId="{D1C47D6F-AB6B-4911-8598-9B2B2089D5E3}" type="presParOf" srcId="{8806DB32-0674-4938-A1BD-653978BBF78D}" destId="{0E4752E5-A372-46F3-8169-7D93A7C2C828}" srcOrd="7" destOrd="0" presId="urn:microsoft.com/office/officeart/2018/2/layout/IconCircleList"/>
    <dgm:cxn modelId="{49020D28-40BA-4098-931F-BE84257351C6}" type="presParOf" srcId="{8806DB32-0674-4938-A1BD-653978BBF78D}" destId="{B89BD0A1-E031-4E7A-9CE1-98BDECDEDAA4}" srcOrd="8" destOrd="0" presId="urn:microsoft.com/office/officeart/2018/2/layout/IconCircleList"/>
    <dgm:cxn modelId="{503AA7B0-E9E0-4F45-BC6C-6E5BE6C3C19A}" type="presParOf" srcId="{B89BD0A1-E031-4E7A-9CE1-98BDECDEDAA4}" destId="{035BA58B-B6F3-4E92-9F88-555A35F2A021}" srcOrd="0" destOrd="0" presId="urn:microsoft.com/office/officeart/2018/2/layout/IconCircleList"/>
    <dgm:cxn modelId="{D636A684-C377-4C1E-B456-425FE4E65942}" type="presParOf" srcId="{B89BD0A1-E031-4E7A-9CE1-98BDECDEDAA4}" destId="{B1554AD6-168E-4EDE-B3A6-195A3AFBFA9D}" srcOrd="1" destOrd="0" presId="urn:microsoft.com/office/officeart/2018/2/layout/IconCircleList"/>
    <dgm:cxn modelId="{D729EB4F-4102-4FF6-B05B-42D4631B1ACB}" type="presParOf" srcId="{B89BD0A1-E031-4E7A-9CE1-98BDECDEDAA4}" destId="{CDACCABA-8B00-46B8-9ABC-92999C0ACB56}" srcOrd="2" destOrd="0" presId="urn:microsoft.com/office/officeart/2018/2/layout/IconCircleList"/>
    <dgm:cxn modelId="{10EF2031-770D-472C-BFD4-F89473712E03}" type="presParOf" srcId="{B89BD0A1-E031-4E7A-9CE1-98BDECDEDAA4}" destId="{DFACD7EC-81F6-4490-94AF-225C6FABEAE0}" srcOrd="3" destOrd="0" presId="urn:microsoft.com/office/officeart/2018/2/layout/IconCircleList"/>
    <dgm:cxn modelId="{11ABE150-05F5-4934-AF67-1A27F1AF0509}" type="presParOf" srcId="{8806DB32-0674-4938-A1BD-653978BBF78D}" destId="{E35E441E-CB55-49E1-A0A0-F99A3D6E4992}" srcOrd="9" destOrd="0" presId="urn:microsoft.com/office/officeart/2018/2/layout/IconCircleList"/>
    <dgm:cxn modelId="{95813805-DCD9-401A-A608-3AE3760F70FF}" type="presParOf" srcId="{8806DB32-0674-4938-A1BD-653978BBF78D}" destId="{3EEFAEBF-5931-4FBB-AD3F-E9C1D17FF147}" srcOrd="10" destOrd="0" presId="urn:microsoft.com/office/officeart/2018/2/layout/IconCircleList"/>
    <dgm:cxn modelId="{3722DE58-C43B-4E70-B0A8-5DABD14D7D8D}" type="presParOf" srcId="{3EEFAEBF-5931-4FBB-AD3F-E9C1D17FF147}" destId="{984E65EC-FCF6-4288-A07D-520E3868CBC9}" srcOrd="0" destOrd="0" presId="urn:microsoft.com/office/officeart/2018/2/layout/IconCircleList"/>
    <dgm:cxn modelId="{27894B4E-7342-4BB2-BA78-C8D2268DA689}" type="presParOf" srcId="{3EEFAEBF-5931-4FBB-AD3F-E9C1D17FF147}" destId="{C983422A-1DB5-4846-AF39-8E152C3BBA2B}" srcOrd="1" destOrd="0" presId="urn:microsoft.com/office/officeart/2018/2/layout/IconCircleList"/>
    <dgm:cxn modelId="{6FB2562A-A374-4109-ADB1-A1639DAD9B93}" type="presParOf" srcId="{3EEFAEBF-5931-4FBB-AD3F-E9C1D17FF147}" destId="{B3EDFA1A-D0C4-4CC9-9956-ACD1CBA94F19}" srcOrd="2" destOrd="0" presId="urn:microsoft.com/office/officeart/2018/2/layout/IconCircleList"/>
    <dgm:cxn modelId="{6D142ADD-D724-45AA-9F17-4BB0BC11BFA8}" type="presParOf" srcId="{3EEFAEBF-5931-4FBB-AD3F-E9C1D17FF147}" destId="{2BC505D7-F729-4725-ADE8-A1F463353305}" srcOrd="3" destOrd="0" presId="urn:microsoft.com/office/officeart/2018/2/layout/IconCircleList"/>
    <dgm:cxn modelId="{F8D6BF77-4BD4-4629-AFAA-C4C5B9263387}" type="presParOf" srcId="{8806DB32-0674-4938-A1BD-653978BBF78D}" destId="{040E3E91-C740-4E47-BB69-6E8FB81EDD7E}" srcOrd="11" destOrd="0" presId="urn:microsoft.com/office/officeart/2018/2/layout/IconCircleList"/>
    <dgm:cxn modelId="{AE3406E5-34E8-4B6E-8A0A-E39F539702EA}" type="presParOf" srcId="{8806DB32-0674-4938-A1BD-653978BBF78D}" destId="{E46EFD05-A7A2-4A11-920A-599386AD1F0F}" srcOrd="12" destOrd="0" presId="urn:microsoft.com/office/officeart/2018/2/layout/IconCircleList"/>
    <dgm:cxn modelId="{92F7B6FC-7168-4E98-ACCD-49934D08ADCC}" type="presParOf" srcId="{E46EFD05-A7A2-4A11-920A-599386AD1F0F}" destId="{8BACB868-26D3-4226-8E14-4CD34D053A8E}" srcOrd="0" destOrd="0" presId="urn:microsoft.com/office/officeart/2018/2/layout/IconCircleList"/>
    <dgm:cxn modelId="{7EE8DDD0-7CBC-4E08-83FE-3C2464E3934F}" type="presParOf" srcId="{E46EFD05-A7A2-4A11-920A-599386AD1F0F}" destId="{372E5DF4-4AA2-4F7B-944E-838D16163A60}" srcOrd="1" destOrd="0" presId="urn:microsoft.com/office/officeart/2018/2/layout/IconCircleList"/>
    <dgm:cxn modelId="{07AAB49B-8C3C-4D21-B9B4-361A61A837BF}" type="presParOf" srcId="{E46EFD05-A7A2-4A11-920A-599386AD1F0F}" destId="{1139110D-BEB3-49F7-9CCE-0BD43626161A}" srcOrd="2" destOrd="0" presId="urn:microsoft.com/office/officeart/2018/2/layout/IconCircleList"/>
    <dgm:cxn modelId="{FAACF65C-387A-49E3-8CD4-7152BFFB9A43}" type="presParOf" srcId="{E46EFD05-A7A2-4A11-920A-599386AD1F0F}" destId="{69D3386B-BA7B-4284-83E1-1ECDCA690F6D}" srcOrd="3" destOrd="0" presId="urn:microsoft.com/office/officeart/2018/2/layout/IconCircleList"/>
    <dgm:cxn modelId="{6BEE6F96-8F18-4C84-ABA8-D03D774099DD}" type="presParOf" srcId="{8806DB32-0674-4938-A1BD-653978BBF78D}" destId="{D7F77ECC-95C2-4187-9D21-24CDCC07A314}" srcOrd="13" destOrd="0" presId="urn:microsoft.com/office/officeart/2018/2/layout/IconCircleList"/>
    <dgm:cxn modelId="{39FBDB1C-F89D-4BDB-8EAC-40291C5411F4}" type="presParOf" srcId="{8806DB32-0674-4938-A1BD-653978BBF78D}" destId="{94AD4DE4-982F-48C6-B98B-1AF8F3C5C4AD}" srcOrd="14" destOrd="0" presId="urn:microsoft.com/office/officeart/2018/2/layout/IconCircleList"/>
    <dgm:cxn modelId="{EBF6269A-6B0B-445F-98EE-28CEB49DDAC5}" type="presParOf" srcId="{94AD4DE4-982F-48C6-B98B-1AF8F3C5C4AD}" destId="{5601B5F4-8491-476B-8F25-267DFC1292A6}" srcOrd="0" destOrd="0" presId="urn:microsoft.com/office/officeart/2018/2/layout/IconCircleList"/>
    <dgm:cxn modelId="{13F1109D-3B49-4C68-A5C9-03BBA95B2564}" type="presParOf" srcId="{94AD4DE4-982F-48C6-B98B-1AF8F3C5C4AD}" destId="{D137BD08-4360-4022-AB99-81572BB61A04}" srcOrd="1" destOrd="0" presId="urn:microsoft.com/office/officeart/2018/2/layout/IconCircleList"/>
    <dgm:cxn modelId="{074B3DD6-AC47-4402-8A21-9CEC23625DF6}" type="presParOf" srcId="{94AD4DE4-982F-48C6-B98B-1AF8F3C5C4AD}" destId="{7A538DDC-1111-463D-B5BB-EA51B2D96202}" srcOrd="2" destOrd="0" presId="urn:microsoft.com/office/officeart/2018/2/layout/IconCircleList"/>
    <dgm:cxn modelId="{8BF79C63-6825-4A22-BC8B-801F9A74A7BA}" type="presParOf" srcId="{94AD4DE4-982F-48C6-B98B-1AF8F3C5C4AD}" destId="{FFCAC5D4-48B8-4243-95FA-D1C0299F0E6B}"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FAB97B6-E3AF-42E9-A608-320C9F336C1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F844FAF-3CF4-406B-BDA1-FE952C995E6A}">
      <dgm:prSet custT="1"/>
      <dgm:spPr/>
      <dgm:t>
        <a:bodyPr/>
        <a:lstStyle/>
        <a:p>
          <a:pPr>
            <a:lnSpc>
              <a:spcPct val="100000"/>
            </a:lnSpc>
          </a:pPr>
          <a:r>
            <a:rPr lang="en-US" sz="2000" b="1" dirty="0"/>
            <a:t>1. Easy and inexpensive to establish</a:t>
          </a:r>
          <a:endParaRPr lang="en-US" sz="2000" dirty="0"/>
        </a:p>
      </dgm:t>
    </dgm:pt>
    <dgm:pt modelId="{4B540750-8995-4E87-B804-1228587806BA}" type="parTrans" cxnId="{DD16B480-AA6C-4BE4-B36E-9C65F2C32FC8}">
      <dgm:prSet/>
      <dgm:spPr/>
      <dgm:t>
        <a:bodyPr/>
        <a:lstStyle/>
        <a:p>
          <a:endParaRPr lang="en-US"/>
        </a:p>
      </dgm:t>
    </dgm:pt>
    <dgm:pt modelId="{51A984D0-C9BA-4A8B-A7FE-D026516C7D56}" type="sibTrans" cxnId="{DD16B480-AA6C-4BE4-B36E-9C65F2C32FC8}">
      <dgm:prSet/>
      <dgm:spPr/>
      <dgm:t>
        <a:bodyPr/>
        <a:lstStyle/>
        <a:p>
          <a:endParaRPr lang="en-US"/>
        </a:p>
      </dgm:t>
    </dgm:pt>
    <dgm:pt modelId="{F6BF6E50-00EC-4B45-90A4-FF72DB1F8BC7}">
      <dgm:prSet custT="1"/>
      <dgm:spPr/>
      <dgm:t>
        <a:bodyPr/>
        <a:lstStyle/>
        <a:p>
          <a:pPr>
            <a:lnSpc>
              <a:spcPct val="100000"/>
            </a:lnSpc>
          </a:pPr>
          <a:r>
            <a:rPr lang="en-US" sz="2000" b="1" dirty="0"/>
            <a:t>2. Complementary skills of partners: </a:t>
          </a:r>
          <a:r>
            <a:rPr lang="en-US" sz="2000" dirty="0"/>
            <a:t>the parties’ skills and abilities usually complement one another, strengthening the company’s managerial foundation </a:t>
          </a:r>
        </a:p>
      </dgm:t>
    </dgm:pt>
    <dgm:pt modelId="{7C7110E7-9FBC-48D9-A367-6DCD11F365F5}" type="parTrans" cxnId="{14EE7960-4CEE-4DF0-BCCE-881015188C8E}">
      <dgm:prSet/>
      <dgm:spPr/>
      <dgm:t>
        <a:bodyPr/>
        <a:lstStyle/>
        <a:p>
          <a:endParaRPr lang="en-US"/>
        </a:p>
      </dgm:t>
    </dgm:pt>
    <dgm:pt modelId="{BC291867-C818-47D0-907D-E9E51A6FC5A0}" type="sibTrans" cxnId="{14EE7960-4CEE-4DF0-BCCE-881015188C8E}">
      <dgm:prSet/>
      <dgm:spPr/>
      <dgm:t>
        <a:bodyPr/>
        <a:lstStyle/>
        <a:p>
          <a:endParaRPr lang="en-US"/>
        </a:p>
      </dgm:t>
    </dgm:pt>
    <dgm:pt modelId="{0CBBE68E-9196-412D-A2B5-D6C8108ED65F}">
      <dgm:prSet custT="1"/>
      <dgm:spPr/>
      <dgm:t>
        <a:bodyPr/>
        <a:lstStyle/>
        <a:p>
          <a:pPr>
            <a:lnSpc>
              <a:spcPct val="100000"/>
            </a:lnSpc>
          </a:pPr>
          <a:r>
            <a:rPr lang="en-US" sz="2000" b="1" dirty="0"/>
            <a:t>3. Division of profits: </a:t>
          </a:r>
          <a:r>
            <a:rPr lang="en-US" sz="2000" dirty="0"/>
            <a:t>There are no restrictions on how partners distribute the company’s profits as long as they are consistent with the partnership agreement and do not violate the rights of any partner. The partnership agreement should articulate each partner’s contribution to the business and his or her share of the profits </a:t>
          </a:r>
        </a:p>
      </dgm:t>
    </dgm:pt>
    <dgm:pt modelId="{FD53F1D6-3C9E-4222-B2E8-93A0DB5EBB02}" type="parTrans" cxnId="{C4FE0A6E-D3A4-4A7E-8761-AE734D9BB81F}">
      <dgm:prSet/>
      <dgm:spPr/>
      <dgm:t>
        <a:bodyPr/>
        <a:lstStyle/>
        <a:p>
          <a:endParaRPr lang="en-US"/>
        </a:p>
      </dgm:t>
    </dgm:pt>
    <dgm:pt modelId="{520D8CB9-3F5F-476B-9270-0FB4C01C2C61}" type="sibTrans" cxnId="{C4FE0A6E-D3A4-4A7E-8761-AE734D9BB81F}">
      <dgm:prSet/>
      <dgm:spPr/>
      <dgm:t>
        <a:bodyPr/>
        <a:lstStyle/>
        <a:p>
          <a:endParaRPr lang="en-US"/>
        </a:p>
      </dgm:t>
    </dgm:pt>
    <dgm:pt modelId="{9BEAEFAC-900A-4AC4-85E4-885278959230}" type="pres">
      <dgm:prSet presAssocID="{9FAB97B6-E3AF-42E9-A608-320C9F336C16}" presName="root" presStyleCnt="0">
        <dgm:presLayoutVars>
          <dgm:dir/>
          <dgm:resizeHandles val="exact"/>
        </dgm:presLayoutVars>
      </dgm:prSet>
      <dgm:spPr/>
    </dgm:pt>
    <dgm:pt modelId="{F8675E90-A1CD-4A76-889E-2A9326D68B79}" type="pres">
      <dgm:prSet presAssocID="{4F844FAF-3CF4-406B-BDA1-FE952C995E6A}" presName="compNode" presStyleCnt="0"/>
      <dgm:spPr/>
    </dgm:pt>
    <dgm:pt modelId="{B6CCDBA7-5746-446A-8216-6C49F6749F46}" type="pres">
      <dgm:prSet presAssocID="{4F844FAF-3CF4-406B-BDA1-FE952C995E6A}" presName="bgRect" presStyleLbl="bgShp" presStyleIdx="0" presStyleCnt="3"/>
      <dgm:spPr/>
    </dgm:pt>
    <dgm:pt modelId="{80A56C4D-5566-405F-B4EC-AAF284E3354D}" type="pres">
      <dgm:prSet presAssocID="{4F844FAF-3CF4-406B-BDA1-FE952C995E6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iggy Bank"/>
        </a:ext>
      </dgm:extLst>
    </dgm:pt>
    <dgm:pt modelId="{DC282182-BCBF-4FFC-8CFD-52CA7F8558FA}" type="pres">
      <dgm:prSet presAssocID="{4F844FAF-3CF4-406B-BDA1-FE952C995E6A}" presName="spaceRect" presStyleCnt="0"/>
      <dgm:spPr/>
    </dgm:pt>
    <dgm:pt modelId="{789EBBB3-22E9-4E78-82C8-16940354546D}" type="pres">
      <dgm:prSet presAssocID="{4F844FAF-3CF4-406B-BDA1-FE952C995E6A}" presName="parTx" presStyleLbl="revTx" presStyleIdx="0" presStyleCnt="3">
        <dgm:presLayoutVars>
          <dgm:chMax val="0"/>
          <dgm:chPref val="0"/>
        </dgm:presLayoutVars>
      </dgm:prSet>
      <dgm:spPr/>
    </dgm:pt>
    <dgm:pt modelId="{266B35B8-7C4F-4815-8093-C55917FBA0CA}" type="pres">
      <dgm:prSet presAssocID="{51A984D0-C9BA-4A8B-A7FE-D026516C7D56}" presName="sibTrans" presStyleCnt="0"/>
      <dgm:spPr/>
    </dgm:pt>
    <dgm:pt modelId="{CBBF68A8-E873-4EAA-A4D2-5EFF871D0B39}" type="pres">
      <dgm:prSet presAssocID="{F6BF6E50-00EC-4B45-90A4-FF72DB1F8BC7}" presName="compNode" presStyleCnt="0"/>
      <dgm:spPr/>
    </dgm:pt>
    <dgm:pt modelId="{B3977AF4-89AB-4963-9D0F-A44F5FAB5F46}" type="pres">
      <dgm:prSet presAssocID="{F6BF6E50-00EC-4B45-90A4-FF72DB1F8BC7}" presName="bgRect" presStyleLbl="bgShp" presStyleIdx="1" presStyleCnt="3"/>
      <dgm:spPr/>
    </dgm:pt>
    <dgm:pt modelId="{9E877951-7EF3-4C39-B2E1-7D830E6F12C7}" type="pres">
      <dgm:prSet presAssocID="{F6BF6E50-00EC-4B45-90A4-FF72DB1F8BC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onnections"/>
        </a:ext>
      </dgm:extLst>
    </dgm:pt>
    <dgm:pt modelId="{AB5CB906-0CEA-4DAC-B43C-66660659709C}" type="pres">
      <dgm:prSet presAssocID="{F6BF6E50-00EC-4B45-90A4-FF72DB1F8BC7}" presName="spaceRect" presStyleCnt="0"/>
      <dgm:spPr/>
    </dgm:pt>
    <dgm:pt modelId="{53A8F843-D67D-40DB-B8F5-6988A0006733}" type="pres">
      <dgm:prSet presAssocID="{F6BF6E50-00EC-4B45-90A4-FF72DB1F8BC7}" presName="parTx" presStyleLbl="revTx" presStyleIdx="1" presStyleCnt="3">
        <dgm:presLayoutVars>
          <dgm:chMax val="0"/>
          <dgm:chPref val="0"/>
        </dgm:presLayoutVars>
      </dgm:prSet>
      <dgm:spPr/>
    </dgm:pt>
    <dgm:pt modelId="{4B8F0D07-2C9E-426B-B33E-9A523B35FB1D}" type="pres">
      <dgm:prSet presAssocID="{BC291867-C818-47D0-907D-E9E51A6FC5A0}" presName="sibTrans" presStyleCnt="0"/>
      <dgm:spPr/>
    </dgm:pt>
    <dgm:pt modelId="{A4E4634A-F3AA-4B06-92E8-D789016286A5}" type="pres">
      <dgm:prSet presAssocID="{0CBBE68E-9196-412D-A2B5-D6C8108ED65F}" presName="compNode" presStyleCnt="0"/>
      <dgm:spPr/>
    </dgm:pt>
    <dgm:pt modelId="{EE3DA2EB-CD7C-4DE9-ADB6-99251072A087}" type="pres">
      <dgm:prSet presAssocID="{0CBBE68E-9196-412D-A2B5-D6C8108ED65F}" presName="bgRect" presStyleLbl="bgShp" presStyleIdx="2" presStyleCnt="3"/>
      <dgm:spPr/>
    </dgm:pt>
    <dgm:pt modelId="{EFFA27EA-7AF3-4054-9DCB-7B4EFAFF1BCE}" type="pres">
      <dgm:prSet presAssocID="{0CBBE68E-9196-412D-A2B5-D6C8108ED65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andshake"/>
        </a:ext>
      </dgm:extLst>
    </dgm:pt>
    <dgm:pt modelId="{6E453218-6387-456D-9430-CAFEFC5DE0B3}" type="pres">
      <dgm:prSet presAssocID="{0CBBE68E-9196-412D-A2B5-D6C8108ED65F}" presName="spaceRect" presStyleCnt="0"/>
      <dgm:spPr/>
    </dgm:pt>
    <dgm:pt modelId="{8930686F-713F-4506-AC9A-BB5C3321CFA7}" type="pres">
      <dgm:prSet presAssocID="{0CBBE68E-9196-412D-A2B5-D6C8108ED65F}" presName="parTx" presStyleLbl="revTx" presStyleIdx="2" presStyleCnt="3">
        <dgm:presLayoutVars>
          <dgm:chMax val="0"/>
          <dgm:chPref val="0"/>
        </dgm:presLayoutVars>
      </dgm:prSet>
      <dgm:spPr/>
    </dgm:pt>
  </dgm:ptLst>
  <dgm:cxnLst>
    <dgm:cxn modelId="{3BE4DE0A-65C4-BA4C-A12C-A7850196AA23}" type="presOf" srcId="{9FAB97B6-E3AF-42E9-A608-320C9F336C16}" destId="{9BEAEFAC-900A-4AC4-85E4-885278959230}" srcOrd="0" destOrd="0" presId="urn:microsoft.com/office/officeart/2018/2/layout/IconVerticalSolidList"/>
    <dgm:cxn modelId="{E986A333-18A8-7342-B1B5-0959BC58FD31}" type="presOf" srcId="{4F844FAF-3CF4-406B-BDA1-FE952C995E6A}" destId="{789EBBB3-22E9-4E78-82C8-16940354546D}" srcOrd="0" destOrd="0" presId="urn:microsoft.com/office/officeart/2018/2/layout/IconVerticalSolidList"/>
    <dgm:cxn modelId="{14EE7960-4CEE-4DF0-BCCE-881015188C8E}" srcId="{9FAB97B6-E3AF-42E9-A608-320C9F336C16}" destId="{F6BF6E50-00EC-4B45-90A4-FF72DB1F8BC7}" srcOrd="1" destOrd="0" parTransId="{7C7110E7-9FBC-48D9-A367-6DCD11F365F5}" sibTransId="{BC291867-C818-47D0-907D-E9E51A6FC5A0}"/>
    <dgm:cxn modelId="{C4FE0A6E-D3A4-4A7E-8761-AE734D9BB81F}" srcId="{9FAB97B6-E3AF-42E9-A608-320C9F336C16}" destId="{0CBBE68E-9196-412D-A2B5-D6C8108ED65F}" srcOrd="2" destOrd="0" parTransId="{FD53F1D6-3C9E-4222-B2E8-93A0DB5EBB02}" sibTransId="{520D8CB9-3F5F-476B-9270-0FB4C01C2C61}"/>
    <dgm:cxn modelId="{2E6CDF7B-8942-9E48-A3EB-AF111D7EE608}" type="presOf" srcId="{0CBBE68E-9196-412D-A2B5-D6C8108ED65F}" destId="{8930686F-713F-4506-AC9A-BB5C3321CFA7}" srcOrd="0" destOrd="0" presId="urn:microsoft.com/office/officeart/2018/2/layout/IconVerticalSolidList"/>
    <dgm:cxn modelId="{DD16B480-AA6C-4BE4-B36E-9C65F2C32FC8}" srcId="{9FAB97B6-E3AF-42E9-A608-320C9F336C16}" destId="{4F844FAF-3CF4-406B-BDA1-FE952C995E6A}" srcOrd="0" destOrd="0" parTransId="{4B540750-8995-4E87-B804-1228587806BA}" sibTransId="{51A984D0-C9BA-4A8B-A7FE-D026516C7D56}"/>
    <dgm:cxn modelId="{73F670DB-C210-5F44-A392-12ABC603010B}" type="presOf" srcId="{F6BF6E50-00EC-4B45-90A4-FF72DB1F8BC7}" destId="{53A8F843-D67D-40DB-B8F5-6988A0006733}" srcOrd="0" destOrd="0" presId="urn:microsoft.com/office/officeart/2018/2/layout/IconVerticalSolidList"/>
    <dgm:cxn modelId="{F9371DD9-0009-8F46-B6BB-4AA1E417B103}" type="presParOf" srcId="{9BEAEFAC-900A-4AC4-85E4-885278959230}" destId="{F8675E90-A1CD-4A76-889E-2A9326D68B79}" srcOrd="0" destOrd="0" presId="urn:microsoft.com/office/officeart/2018/2/layout/IconVerticalSolidList"/>
    <dgm:cxn modelId="{8DE0ACF1-2C6E-AB43-984B-BEDFB7D841CE}" type="presParOf" srcId="{F8675E90-A1CD-4A76-889E-2A9326D68B79}" destId="{B6CCDBA7-5746-446A-8216-6C49F6749F46}" srcOrd="0" destOrd="0" presId="urn:microsoft.com/office/officeart/2018/2/layout/IconVerticalSolidList"/>
    <dgm:cxn modelId="{270FB997-F0AA-8140-9A76-D6250FC508D6}" type="presParOf" srcId="{F8675E90-A1CD-4A76-889E-2A9326D68B79}" destId="{80A56C4D-5566-405F-B4EC-AAF284E3354D}" srcOrd="1" destOrd="0" presId="urn:microsoft.com/office/officeart/2018/2/layout/IconVerticalSolidList"/>
    <dgm:cxn modelId="{FA7D217A-DCF8-A24D-96ED-870521162005}" type="presParOf" srcId="{F8675E90-A1CD-4A76-889E-2A9326D68B79}" destId="{DC282182-BCBF-4FFC-8CFD-52CA7F8558FA}" srcOrd="2" destOrd="0" presId="urn:microsoft.com/office/officeart/2018/2/layout/IconVerticalSolidList"/>
    <dgm:cxn modelId="{3C78C600-2D60-D144-9DBB-FF434C994B1C}" type="presParOf" srcId="{F8675E90-A1CD-4A76-889E-2A9326D68B79}" destId="{789EBBB3-22E9-4E78-82C8-16940354546D}" srcOrd="3" destOrd="0" presId="urn:microsoft.com/office/officeart/2018/2/layout/IconVerticalSolidList"/>
    <dgm:cxn modelId="{918E4967-C424-6B4A-A9CD-7997112291AA}" type="presParOf" srcId="{9BEAEFAC-900A-4AC4-85E4-885278959230}" destId="{266B35B8-7C4F-4815-8093-C55917FBA0CA}" srcOrd="1" destOrd="0" presId="urn:microsoft.com/office/officeart/2018/2/layout/IconVerticalSolidList"/>
    <dgm:cxn modelId="{B73695E0-0CD4-0047-BB69-83AE7E302C33}" type="presParOf" srcId="{9BEAEFAC-900A-4AC4-85E4-885278959230}" destId="{CBBF68A8-E873-4EAA-A4D2-5EFF871D0B39}" srcOrd="2" destOrd="0" presId="urn:microsoft.com/office/officeart/2018/2/layout/IconVerticalSolidList"/>
    <dgm:cxn modelId="{18D170AD-CE3B-4B4A-8C5E-F951CCF534CB}" type="presParOf" srcId="{CBBF68A8-E873-4EAA-A4D2-5EFF871D0B39}" destId="{B3977AF4-89AB-4963-9D0F-A44F5FAB5F46}" srcOrd="0" destOrd="0" presId="urn:microsoft.com/office/officeart/2018/2/layout/IconVerticalSolidList"/>
    <dgm:cxn modelId="{9C7918C6-962F-4540-9BC3-E3DDB1D119C6}" type="presParOf" srcId="{CBBF68A8-E873-4EAA-A4D2-5EFF871D0B39}" destId="{9E877951-7EF3-4C39-B2E1-7D830E6F12C7}" srcOrd="1" destOrd="0" presId="urn:microsoft.com/office/officeart/2018/2/layout/IconVerticalSolidList"/>
    <dgm:cxn modelId="{D19373EF-3FC0-8042-AA77-72E7CD7F77DB}" type="presParOf" srcId="{CBBF68A8-E873-4EAA-A4D2-5EFF871D0B39}" destId="{AB5CB906-0CEA-4DAC-B43C-66660659709C}" srcOrd="2" destOrd="0" presId="urn:microsoft.com/office/officeart/2018/2/layout/IconVerticalSolidList"/>
    <dgm:cxn modelId="{5776BA5C-FD71-D847-96CE-44C107AEB159}" type="presParOf" srcId="{CBBF68A8-E873-4EAA-A4D2-5EFF871D0B39}" destId="{53A8F843-D67D-40DB-B8F5-6988A0006733}" srcOrd="3" destOrd="0" presId="urn:microsoft.com/office/officeart/2018/2/layout/IconVerticalSolidList"/>
    <dgm:cxn modelId="{99CD94D0-FD04-BC44-9B16-F2373C928E61}" type="presParOf" srcId="{9BEAEFAC-900A-4AC4-85E4-885278959230}" destId="{4B8F0D07-2C9E-426B-B33E-9A523B35FB1D}" srcOrd="3" destOrd="0" presId="urn:microsoft.com/office/officeart/2018/2/layout/IconVerticalSolidList"/>
    <dgm:cxn modelId="{B7E0EB7C-C24B-E746-B078-0ED0C61E2DCA}" type="presParOf" srcId="{9BEAEFAC-900A-4AC4-85E4-885278959230}" destId="{A4E4634A-F3AA-4B06-92E8-D789016286A5}" srcOrd="4" destOrd="0" presId="urn:microsoft.com/office/officeart/2018/2/layout/IconVerticalSolidList"/>
    <dgm:cxn modelId="{216BC7B4-90D2-B447-B85D-A9E04C6D14BB}" type="presParOf" srcId="{A4E4634A-F3AA-4B06-92E8-D789016286A5}" destId="{EE3DA2EB-CD7C-4DE9-ADB6-99251072A087}" srcOrd="0" destOrd="0" presId="urn:microsoft.com/office/officeart/2018/2/layout/IconVerticalSolidList"/>
    <dgm:cxn modelId="{ACC5DE04-C54D-9241-A0CA-067E08932CC0}" type="presParOf" srcId="{A4E4634A-F3AA-4B06-92E8-D789016286A5}" destId="{EFFA27EA-7AF3-4054-9DCB-7B4EFAFF1BCE}" srcOrd="1" destOrd="0" presId="urn:microsoft.com/office/officeart/2018/2/layout/IconVerticalSolidList"/>
    <dgm:cxn modelId="{7F948D76-4033-0B41-9DA0-A44AC4936751}" type="presParOf" srcId="{A4E4634A-F3AA-4B06-92E8-D789016286A5}" destId="{6E453218-6387-456D-9430-CAFEFC5DE0B3}" srcOrd="2" destOrd="0" presId="urn:microsoft.com/office/officeart/2018/2/layout/IconVerticalSolidList"/>
    <dgm:cxn modelId="{1730DC49-9F10-E346-A18A-6B4A578A1463}" type="presParOf" srcId="{A4E4634A-F3AA-4B06-92E8-D789016286A5}" destId="{8930686F-713F-4506-AC9A-BB5C3321CFA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DB463E-CDCA-9F42-874A-116356B9E14A}">
      <dsp:nvSpPr>
        <dsp:cNvPr id="0" name=""/>
        <dsp:cNvSpPr/>
      </dsp:nvSpPr>
      <dsp:spPr>
        <a:xfrm>
          <a:off x="3474" y="646931"/>
          <a:ext cx="2756396" cy="385895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14899" tIns="330200" rIns="214899" bIns="330200" numCol="1" spcCol="1270" anchor="t" anchorCtr="0">
          <a:noAutofit/>
        </a:bodyPr>
        <a:lstStyle/>
        <a:p>
          <a:pPr marL="0" lvl="0" indent="0" algn="l" defTabSz="1022350">
            <a:lnSpc>
              <a:spcPct val="90000"/>
            </a:lnSpc>
            <a:spcBef>
              <a:spcPct val="0"/>
            </a:spcBef>
            <a:spcAft>
              <a:spcPct val="35000"/>
            </a:spcAft>
            <a:buNone/>
          </a:pPr>
          <a:r>
            <a:rPr lang="en-US" altLang="ar-JO" sz="2300" kern="1200" dirty="0"/>
            <a:t>Explain the advantages and disadvantages of a sole proprietorship and a partnership.</a:t>
          </a:r>
          <a:endParaRPr lang="en-US" sz="2300" kern="1200" dirty="0"/>
        </a:p>
      </dsp:txBody>
      <dsp:txXfrm>
        <a:off x="3474" y="2113334"/>
        <a:ext cx="2756396" cy="2315373"/>
      </dsp:txXfrm>
    </dsp:sp>
    <dsp:sp modelId="{9375364D-3525-7A4A-AF47-DE85CB4751A5}">
      <dsp:nvSpPr>
        <dsp:cNvPr id="0" name=""/>
        <dsp:cNvSpPr/>
      </dsp:nvSpPr>
      <dsp:spPr>
        <a:xfrm>
          <a:off x="802829" y="1032827"/>
          <a:ext cx="1157686" cy="1157686"/>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258" tIns="12700" rIns="90258"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972368" y="1202366"/>
        <a:ext cx="818608" cy="818608"/>
      </dsp:txXfrm>
    </dsp:sp>
    <dsp:sp modelId="{7A97EFE9-4922-9040-B03A-666DE024012F}">
      <dsp:nvSpPr>
        <dsp:cNvPr id="0" name=""/>
        <dsp:cNvSpPr/>
      </dsp:nvSpPr>
      <dsp:spPr>
        <a:xfrm>
          <a:off x="3474" y="4505815"/>
          <a:ext cx="2756396"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E332C19-BF18-2E48-9238-2375B481F858}">
      <dsp:nvSpPr>
        <dsp:cNvPr id="0" name=""/>
        <dsp:cNvSpPr/>
      </dsp:nvSpPr>
      <dsp:spPr>
        <a:xfrm>
          <a:off x="3035511" y="646931"/>
          <a:ext cx="2756396" cy="385895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14899" tIns="330200" rIns="214899" bIns="330200" numCol="1" spcCol="1270" anchor="t" anchorCtr="0">
          <a:noAutofit/>
        </a:bodyPr>
        <a:lstStyle/>
        <a:p>
          <a:pPr marL="0" lvl="0" indent="0" algn="l" defTabSz="1022350" rtl="0">
            <a:lnSpc>
              <a:spcPct val="90000"/>
            </a:lnSpc>
            <a:spcBef>
              <a:spcPct val="0"/>
            </a:spcBef>
            <a:spcAft>
              <a:spcPct val="35000"/>
            </a:spcAft>
            <a:buNone/>
          </a:pPr>
          <a:r>
            <a:rPr lang="en-US" altLang="ar-JO" sz="2300" kern="1200" dirty="0"/>
            <a:t>Describe the similarities and differences of the C corporation and the S corporation.</a:t>
          </a:r>
        </a:p>
      </dsp:txBody>
      <dsp:txXfrm>
        <a:off x="3035511" y="2113334"/>
        <a:ext cx="2756396" cy="2315373"/>
      </dsp:txXfrm>
    </dsp:sp>
    <dsp:sp modelId="{89648563-B73A-8B44-9E56-D80BB3A64777}">
      <dsp:nvSpPr>
        <dsp:cNvPr id="0" name=""/>
        <dsp:cNvSpPr/>
      </dsp:nvSpPr>
      <dsp:spPr>
        <a:xfrm>
          <a:off x="3834866" y="1032827"/>
          <a:ext cx="1157686" cy="1157686"/>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258" tIns="12700" rIns="90258"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4004405" y="1202366"/>
        <a:ext cx="818608" cy="818608"/>
      </dsp:txXfrm>
    </dsp:sp>
    <dsp:sp modelId="{2946BC43-0CD7-DC4B-9AE1-7835A3A65B18}">
      <dsp:nvSpPr>
        <dsp:cNvPr id="0" name=""/>
        <dsp:cNvSpPr/>
      </dsp:nvSpPr>
      <dsp:spPr>
        <a:xfrm>
          <a:off x="3035511" y="4505815"/>
          <a:ext cx="2756396"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D774B7F-8481-5A4F-914B-C04BAB7C02AB}">
      <dsp:nvSpPr>
        <dsp:cNvPr id="0" name=""/>
        <dsp:cNvSpPr/>
      </dsp:nvSpPr>
      <dsp:spPr>
        <a:xfrm>
          <a:off x="6067547" y="646931"/>
          <a:ext cx="2756396" cy="385895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14899" tIns="330200" rIns="214899" bIns="330200" numCol="1" spcCol="1270" anchor="t" anchorCtr="0">
          <a:noAutofit/>
        </a:bodyPr>
        <a:lstStyle/>
        <a:p>
          <a:pPr marL="0" lvl="0" indent="0" algn="l" defTabSz="1022350" rtl="0">
            <a:lnSpc>
              <a:spcPct val="90000"/>
            </a:lnSpc>
            <a:spcBef>
              <a:spcPct val="0"/>
            </a:spcBef>
            <a:spcAft>
              <a:spcPct val="35000"/>
            </a:spcAft>
            <a:buNone/>
          </a:pPr>
          <a:r>
            <a:rPr lang="en-US" sz="2300" b="0" kern="1200" dirty="0"/>
            <a:t>Understand the characteristics of the limited liability company. </a:t>
          </a:r>
          <a:endParaRPr lang="en-US" altLang="ar-JO" sz="2300" kern="1200" dirty="0"/>
        </a:p>
      </dsp:txBody>
      <dsp:txXfrm>
        <a:off x="6067547" y="2113334"/>
        <a:ext cx="2756396" cy="2315373"/>
      </dsp:txXfrm>
    </dsp:sp>
    <dsp:sp modelId="{4885487E-1B4E-E646-8256-7701441E4481}">
      <dsp:nvSpPr>
        <dsp:cNvPr id="0" name=""/>
        <dsp:cNvSpPr/>
      </dsp:nvSpPr>
      <dsp:spPr>
        <a:xfrm>
          <a:off x="6866902" y="1032827"/>
          <a:ext cx="1157686" cy="1157686"/>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258" tIns="12700" rIns="90258"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7036441" y="1202366"/>
        <a:ext cx="818608" cy="818608"/>
      </dsp:txXfrm>
    </dsp:sp>
    <dsp:sp modelId="{FFDCBA2C-8478-4C47-BEDB-F5D771DA54C1}">
      <dsp:nvSpPr>
        <dsp:cNvPr id="0" name=""/>
        <dsp:cNvSpPr/>
      </dsp:nvSpPr>
      <dsp:spPr>
        <a:xfrm>
          <a:off x="6067547" y="4505815"/>
          <a:ext cx="2756396"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240F66-B6DD-6841-BBAF-12A0AD5F1874}">
      <dsp:nvSpPr>
        <dsp:cNvPr id="0" name=""/>
        <dsp:cNvSpPr/>
      </dsp:nvSpPr>
      <dsp:spPr>
        <a:xfrm>
          <a:off x="9099584" y="646931"/>
          <a:ext cx="2756396" cy="385895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14899" tIns="330200" rIns="214899" bIns="330200" numCol="1" spcCol="1270" anchor="t" anchorCtr="0">
          <a:noAutofit/>
        </a:bodyPr>
        <a:lstStyle/>
        <a:p>
          <a:pPr marL="0" lvl="0" indent="0" algn="l" defTabSz="1022350" rtl="0">
            <a:lnSpc>
              <a:spcPct val="90000"/>
            </a:lnSpc>
            <a:spcBef>
              <a:spcPct val="0"/>
            </a:spcBef>
            <a:spcAft>
              <a:spcPct val="35000"/>
            </a:spcAft>
            <a:buNone/>
          </a:pPr>
          <a:r>
            <a:rPr lang="en-US" sz="2300" b="0" kern="1200" dirty="0"/>
            <a:t>Explain the process of creating a legal entity for a business. </a:t>
          </a:r>
          <a:endParaRPr lang="en-US" altLang="ar-JO" sz="2300" kern="1200" dirty="0"/>
        </a:p>
      </dsp:txBody>
      <dsp:txXfrm>
        <a:off x="9099584" y="2113334"/>
        <a:ext cx="2756396" cy="2315373"/>
      </dsp:txXfrm>
    </dsp:sp>
    <dsp:sp modelId="{5F010799-9B08-3547-AF21-15704B64669F}">
      <dsp:nvSpPr>
        <dsp:cNvPr id="0" name=""/>
        <dsp:cNvSpPr/>
      </dsp:nvSpPr>
      <dsp:spPr>
        <a:xfrm>
          <a:off x="9898939" y="1032827"/>
          <a:ext cx="1157686" cy="1157686"/>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258" tIns="12700" rIns="90258" bIns="12700" numCol="1" spcCol="1270" anchor="ctr" anchorCtr="0">
          <a:noAutofit/>
        </a:bodyPr>
        <a:lstStyle/>
        <a:p>
          <a:pPr marL="0" lvl="0" indent="0" algn="ctr" defTabSz="2133600">
            <a:lnSpc>
              <a:spcPct val="90000"/>
            </a:lnSpc>
            <a:spcBef>
              <a:spcPct val="0"/>
            </a:spcBef>
            <a:spcAft>
              <a:spcPct val="35000"/>
            </a:spcAft>
            <a:buNone/>
          </a:pPr>
          <a:r>
            <a:rPr lang="en-US" sz="4800" kern="1200"/>
            <a:t>4</a:t>
          </a:r>
        </a:p>
      </dsp:txBody>
      <dsp:txXfrm>
        <a:off x="10068478" y="1202366"/>
        <a:ext cx="818608" cy="818608"/>
      </dsp:txXfrm>
    </dsp:sp>
    <dsp:sp modelId="{B37AC0AF-28F8-C34B-8A15-E742C9ABF2A6}">
      <dsp:nvSpPr>
        <dsp:cNvPr id="0" name=""/>
        <dsp:cNvSpPr/>
      </dsp:nvSpPr>
      <dsp:spPr>
        <a:xfrm>
          <a:off x="9099584" y="4505815"/>
          <a:ext cx="2756396"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3F8388-96C8-6145-A2D4-88AF8E0F2008}">
      <dsp:nvSpPr>
        <dsp:cNvPr id="0" name=""/>
        <dsp:cNvSpPr/>
      </dsp:nvSpPr>
      <dsp:spPr>
        <a:xfrm>
          <a:off x="0" y="0"/>
          <a:ext cx="3399591" cy="4186074"/>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5045" tIns="330200" rIns="265045" bIns="330200" numCol="1" spcCol="1270" anchor="t" anchorCtr="0">
          <a:noAutofit/>
        </a:bodyPr>
        <a:lstStyle/>
        <a:p>
          <a:pPr marL="0" lvl="0" indent="0" algn="l" defTabSz="1155700">
            <a:lnSpc>
              <a:spcPct val="90000"/>
            </a:lnSpc>
            <a:spcBef>
              <a:spcPct val="0"/>
            </a:spcBef>
            <a:spcAft>
              <a:spcPct val="35000"/>
            </a:spcAft>
            <a:buNone/>
          </a:pPr>
          <a:r>
            <a:rPr lang="en-US" sz="2600" b="0" kern="1200" dirty="0"/>
            <a:t>Understand the advantages and disadvantages of buying an existing business. </a:t>
          </a:r>
          <a:endParaRPr lang="en-US" sz="2600" kern="1200" dirty="0"/>
        </a:p>
      </dsp:txBody>
      <dsp:txXfrm>
        <a:off x="0" y="1590708"/>
        <a:ext cx="3399591" cy="2511644"/>
      </dsp:txXfrm>
    </dsp:sp>
    <dsp:sp modelId="{CADAE737-32BD-874D-8FDA-0D415B0B7547}">
      <dsp:nvSpPr>
        <dsp:cNvPr id="0" name=""/>
        <dsp:cNvSpPr/>
      </dsp:nvSpPr>
      <dsp:spPr>
        <a:xfrm>
          <a:off x="937863" y="438826"/>
          <a:ext cx="1255822" cy="1255822"/>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7909" tIns="12700" rIns="97909"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endParaRPr lang="en-US" sz="4800" kern="1200" dirty="0"/>
        </a:p>
      </dsp:txBody>
      <dsp:txXfrm>
        <a:off x="1121774" y="622737"/>
        <a:ext cx="888000" cy="888000"/>
      </dsp:txXfrm>
    </dsp:sp>
    <dsp:sp modelId="{CC0F4E2F-5A63-DD44-BBDA-3D6341CC21E2}">
      <dsp:nvSpPr>
        <dsp:cNvPr id="0" name=""/>
        <dsp:cNvSpPr/>
      </dsp:nvSpPr>
      <dsp:spPr>
        <a:xfrm>
          <a:off x="0" y="4186002"/>
          <a:ext cx="3399591"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4B719D9-B6E6-F440-B843-EB57ABCAB269}">
      <dsp:nvSpPr>
        <dsp:cNvPr id="0" name=""/>
        <dsp:cNvSpPr/>
      </dsp:nvSpPr>
      <dsp:spPr>
        <a:xfrm>
          <a:off x="3700183" y="0"/>
          <a:ext cx="3399591" cy="4186074"/>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5045" tIns="330200" rIns="265045" bIns="330200" numCol="1" spcCol="1270" anchor="t" anchorCtr="0">
          <a:noAutofit/>
        </a:bodyPr>
        <a:lstStyle/>
        <a:p>
          <a:pPr marL="0" lvl="0" indent="0" algn="l" defTabSz="1155700">
            <a:lnSpc>
              <a:spcPct val="90000"/>
            </a:lnSpc>
            <a:spcBef>
              <a:spcPct val="0"/>
            </a:spcBef>
            <a:spcAft>
              <a:spcPct val="35000"/>
            </a:spcAft>
            <a:buNone/>
          </a:pPr>
          <a:r>
            <a:rPr lang="en-US" sz="2600" b="0" kern="1200" dirty="0"/>
            <a:t>Define the steps involved in the </a:t>
          </a:r>
          <a:r>
            <a:rPr lang="en-US" sz="2600" b="0" i="1" kern="1200" dirty="0"/>
            <a:t>right </a:t>
          </a:r>
          <a:r>
            <a:rPr lang="en-US" sz="2600" b="0" kern="1200" dirty="0"/>
            <a:t>way to buy a business. </a:t>
          </a:r>
          <a:endParaRPr lang="en-US" sz="2600" kern="1200" dirty="0"/>
        </a:p>
      </dsp:txBody>
      <dsp:txXfrm>
        <a:off x="3700183" y="1590708"/>
        <a:ext cx="3399591" cy="2511644"/>
      </dsp:txXfrm>
    </dsp:sp>
    <dsp:sp modelId="{2791C676-6BFE-974D-8716-78A672E20766}">
      <dsp:nvSpPr>
        <dsp:cNvPr id="0" name=""/>
        <dsp:cNvSpPr/>
      </dsp:nvSpPr>
      <dsp:spPr>
        <a:xfrm>
          <a:off x="4811435" y="418607"/>
          <a:ext cx="1255822" cy="1255822"/>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7909" tIns="12700" rIns="97909"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4995346" y="602518"/>
        <a:ext cx="888000" cy="888000"/>
      </dsp:txXfrm>
    </dsp:sp>
    <dsp:sp modelId="{5F264D60-B46E-A54F-A6E0-1E7569A2F697}">
      <dsp:nvSpPr>
        <dsp:cNvPr id="0" name=""/>
        <dsp:cNvSpPr/>
      </dsp:nvSpPr>
      <dsp:spPr>
        <a:xfrm>
          <a:off x="3739551" y="4186002"/>
          <a:ext cx="3399591"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7B12DDF-40EF-8C4A-95F4-78C8685EE08C}">
      <dsp:nvSpPr>
        <dsp:cNvPr id="0" name=""/>
        <dsp:cNvSpPr/>
      </dsp:nvSpPr>
      <dsp:spPr>
        <a:xfrm>
          <a:off x="7479102" y="0"/>
          <a:ext cx="3399591" cy="4186074"/>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5045" tIns="330200" rIns="265045" bIns="330200" numCol="1" spcCol="1270" anchor="t" anchorCtr="0">
          <a:noAutofit/>
        </a:bodyPr>
        <a:lstStyle/>
        <a:p>
          <a:pPr marL="0" lvl="0" indent="0" algn="l" defTabSz="1155700">
            <a:lnSpc>
              <a:spcPct val="90000"/>
            </a:lnSpc>
            <a:spcBef>
              <a:spcPct val="0"/>
            </a:spcBef>
            <a:spcAft>
              <a:spcPct val="35000"/>
            </a:spcAft>
            <a:buNone/>
          </a:pPr>
          <a:r>
            <a:rPr lang="en-US" sz="2600" b="0" kern="1200" dirty="0"/>
            <a:t>Understand how the negotiation process works and identify the factors that affect it. </a:t>
          </a:r>
          <a:endParaRPr lang="en-US" sz="2600" kern="1200" dirty="0"/>
        </a:p>
      </dsp:txBody>
      <dsp:txXfrm>
        <a:off x="7479102" y="1590708"/>
        <a:ext cx="3399591" cy="2511644"/>
      </dsp:txXfrm>
    </dsp:sp>
    <dsp:sp modelId="{E72DC9FD-DFE2-5B48-BDF3-8B7E6DDD6F39}">
      <dsp:nvSpPr>
        <dsp:cNvPr id="0" name=""/>
        <dsp:cNvSpPr/>
      </dsp:nvSpPr>
      <dsp:spPr>
        <a:xfrm>
          <a:off x="8550986" y="418607"/>
          <a:ext cx="1255822" cy="1255822"/>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7909" tIns="12700" rIns="97909"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8734897" y="602518"/>
        <a:ext cx="888000" cy="888000"/>
      </dsp:txXfrm>
    </dsp:sp>
    <dsp:sp modelId="{5EC86EFB-B031-A846-B50C-07DBB2EDB442}">
      <dsp:nvSpPr>
        <dsp:cNvPr id="0" name=""/>
        <dsp:cNvSpPr/>
      </dsp:nvSpPr>
      <dsp:spPr>
        <a:xfrm>
          <a:off x="7479102" y="4186002"/>
          <a:ext cx="3399591"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FC13A4-AE7A-403C-9AB3-41355BB57B77}">
      <dsp:nvSpPr>
        <dsp:cNvPr id="0" name=""/>
        <dsp:cNvSpPr/>
      </dsp:nvSpPr>
      <dsp:spPr>
        <a:xfrm>
          <a:off x="82613" y="90072"/>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6AD0E1-5268-4B35-A152-72032F91F8C8}">
      <dsp:nvSpPr>
        <dsp:cNvPr id="0" name=""/>
        <dsp:cNvSpPr/>
      </dsp:nvSpPr>
      <dsp:spPr>
        <a:xfrm>
          <a:off x="271034" y="278494"/>
          <a:ext cx="520402" cy="5204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C82C0A-5B28-42C6-A202-932F02DEE343}">
      <dsp:nvSpPr>
        <dsp:cNvPr id="0" name=""/>
        <dsp:cNvSpPr/>
      </dsp:nvSpPr>
      <dsp:spPr>
        <a:xfrm>
          <a:off x="1172126" y="9007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US" sz="1900" b="1" i="0" kern="1200"/>
            <a:t>Tax considerations</a:t>
          </a:r>
          <a:endParaRPr lang="en-US" sz="1900" b="1" kern="1200"/>
        </a:p>
      </dsp:txBody>
      <dsp:txXfrm>
        <a:off x="1172126" y="90072"/>
        <a:ext cx="2114937" cy="897246"/>
      </dsp:txXfrm>
    </dsp:sp>
    <dsp:sp modelId="{6BDA605D-21AB-48C5-A13F-C5886BDA427C}">
      <dsp:nvSpPr>
        <dsp:cNvPr id="0" name=""/>
        <dsp:cNvSpPr/>
      </dsp:nvSpPr>
      <dsp:spPr>
        <a:xfrm>
          <a:off x="3655575" y="90072"/>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387DD2-9084-44BC-A09A-018D3CAA8172}">
      <dsp:nvSpPr>
        <dsp:cNvPr id="0" name=""/>
        <dsp:cNvSpPr/>
      </dsp:nvSpPr>
      <dsp:spPr>
        <a:xfrm>
          <a:off x="3843996" y="278494"/>
          <a:ext cx="520402" cy="5204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9D27A0-7831-4A7A-869C-FB6A3715A641}">
      <dsp:nvSpPr>
        <dsp:cNvPr id="0" name=""/>
        <dsp:cNvSpPr/>
      </dsp:nvSpPr>
      <dsp:spPr>
        <a:xfrm>
          <a:off x="4745088" y="9007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US" sz="1900" b="1" i="0" kern="1200" dirty="0"/>
            <a:t>Liability exposure</a:t>
          </a:r>
          <a:endParaRPr lang="en-US" sz="1900" b="1" kern="1200" dirty="0"/>
        </a:p>
      </dsp:txBody>
      <dsp:txXfrm>
        <a:off x="4745088" y="90072"/>
        <a:ext cx="2114937" cy="897246"/>
      </dsp:txXfrm>
    </dsp:sp>
    <dsp:sp modelId="{0E8748B3-7F69-4C41-8F70-2FAC84F5E5BE}">
      <dsp:nvSpPr>
        <dsp:cNvPr id="0" name=""/>
        <dsp:cNvSpPr/>
      </dsp:nvSpPr>
      <dsp:spPr>
        <a:xfrm>
          <a:off x="7228536" y="90072"/>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AB1EF8D-3A64-4E8B-AE60-1AEEDB4B57DA}">
      <dsp:nvSpPr>
        <dsp:cNvPr id="0" name=""/>
        <dsp:cNvSpPr/>
      </dsp:nvSpPr>
      <dsp:spPr>
        <a:xfrm>
          <a:off x="7416958" y="278494"/>
          <a:ext cx="520402" cy="5204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645F71B-2CC4-429B-AEE5-C7F7E82789BB}">
      <dsp:nvSpPr>
        <dsp:cNvPr id="0" name=""/>
        <dsp:cNvSpPr/>
      </dsp:nvSpPr>
      <dsp:spPr>
        <a:xfrm>
          <a:off x="8318049" y="9007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US" sz="1900" b="1" i="0" kern="1200"/>
            <a:t>Start-up and future capital requirements</a:t>
          </a:r>
          <a:endParaRPr lang="en-US" sz="1900" b="1" kern="1200"/>
        </a:p>
      </dsp:txBody>
      <dsp:txXfrm>
        <a:off x="8318049" y="90072"/>
        <a:ext cx="2114937" cy="897246"/>
      </dsp:txXfrm>
    </dsp:sp>
    <dsp:sp modelId="{44723357-D8FC-498B-928C-0518EB7300BA}">
      <dsp:nvSpPr>
        <dsp:cNvPr id="0" name=""/>
        <dsp:cNvSpPr/>
      </dsp:nvSpPr>
      <dsp:spPr>
        <a:xfrm>
          <a:off x="82613" y="1727045"/>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702B81-F8B5-4A94-A1E9-4DDBE31799CB}">
      <dsp:nvSpPr>
        <dsp:cNvPr id="0" name=""/>
        <dsp:cNvSpPr/>
      </dsp:nvSpPr>
      <dsp:spPr>
        <a:xfrm>
          <a:off x="271034" y="1915467"/>
          <a:ext cx="520402" cy="52040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A74107-CB61-4FA1-8129-076F7EB3AD52}">
      <dsp:nvSpPr>
        <dsp:cNvPr id="0" name=""/>
        <dsp:cNvSpPr/>
      </dsp:nvSpPr>
      <dsp:spPr>
        <a:xfrm>
          <a:off x="1172126" y="1727045"/>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US" sz="1900" b="1" i="0" kern="1200"/>
            <a:t>Control</a:t>
          </a:r>
          <a:endParaRPr lang="en-US" sz="1900" b="1" kern="1200"/>
        </a:p>
      </dsp:txBody>
      <dsp:txXfrm>
        <a:off x="1172126" y="1727045"/>
        <a:ext cx="2114937" cy="897246"/>
      </dsp:txXfrm>
    </dsp:sp>
    <dsp:sp modelId="{035BA58B-B6F3-4E92-9F88-555A35F2A021}">
      <dsp:nvSpPr>
        <dsp:cNvPr id="0" name=""/>
        <dsp:cNvSpPr/>
      </dsp:nvSpPr>
      <dsp:spPr>
        <a:xfrm>
          <a:off x="3655575" y="1727045"/>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554AD6-168E-4EDE-B3A6-195A3AFBFA9D}">
      <dsp:nvSpPr>
        <dsp:cNvPr id="0" name=""/>
        <dsp:cNvSpPr/>
      </dsp:nvSpPr>
      <dsp:spPr>
        <a:xfrm>
          <a:off x="3843996" y="1915467"/>
          <a:ext cx="520402" cy="52040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ACD7EC-81F6-4490-94AF-225C6FABEAE0}">
      <dsp:nvSpPr>
        <dsp:cNvPr id="0" name=""/>
        <dsp:cNvSpPr/>
      </dsp:nvSpPr>
      <dsp:spPr>
        <a:xfrm>
          <a:off x="4745088" y="1727045"/>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US" sz="1900" b="1" i="0" kern="1200"/>
            <a:t>Managerial ability</a:t>
          </a:r>
          <a:endParaRPr lang="en-US" sz="1900" b="1" kern="1200"/>
        </a:p>
      </dsp:txBody>
      <dsp:txXfrm>
        <a:off x="4745088" y="1727045"/>
        <a:ext cx="2114937" cy="897246"/>
      </dsp:txXfrm>
    </dsp:sp>
    <dsp:sp modelId="{984E65EC-FCF6-4288-A07D-520E3868CBC9}">
      <dsp:nvSpPr>
        <dsp:cNvPr id="0" name=""/>
        <dsp:cNvSpPr/>
      </dsp:nvSpPr>
      <dsp:spPr>
        <a:xfrm>
          <a:off x="7228536" y="1727045"/>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83422A-1DB5-4846-AF39-8E152C3BBA2B}">
      <dsp:nvSpPr>
        <dsp:cNvPr id="0" name=""/>
        <dsp:cNvSpPr/>
      </dsp:nvSpPr>
      <dsp:spPr>
        <a:xfrm>
          <a:off x="7416958" y="1915467"/>
          <a:ext cx="520402" cy="52040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BC505D7-F729-4725-ADE8-A1F463353305}">
      <dsp:nvSpPr>
        <dsp:cNvPr id="0" name=""/>
        <dsp:cNvSpPr/>
      </dsp:nvSpPr>
      <dsp:spPr>
        <a:xfrm>
          <a:off x="8318049" y="1727045"/>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US" sz="1900" b="1" i="0" kern="1200"/>
            <a:t>Business goals</a:t>
          </a:r>
          <a:endParaRPr lang="en-US" sz="1900" b="1" kern="1200"/>
        </a:p>
      </dsp:txBody>
      <dsp:txXfrm>
        <a:off x="8318049" y="1727045"/>
        <a:ext cx="2114937" cy="897246"/>
      </dsp:txXfrm>
    </dsp:sp>
    <dsp:sp modelId="{8BACB868-26D3-4226-8E14-4CD34D053A8E}">
      <dsp:nvSpPr>
        <dsp:cNvPr id="0" name=""/>
        <dsp:cNvSpPr/>
      </dsp:nvSpPr>
      <dsp:spPr>
        <a:xfrm>
          <a:off x="82613" y="3364019"/>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2E5DF4-4AA2-4F7B-944E-838D16163A60}">
      <dsp:nvSpPr>
        <dsp:cNvPr id="0" name=""/>
        <dsp:cNvSpPr/>
      </dsp:nvSpPr>
      <dsp:spPr>
        <a:xfrm>
          <a:off x="271034" y="3552441"/>
          <a:ext cx="520402" cy="520402"/>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D3386B-BA7B-4284-83E1-1ECDCA690F6D}">
      <dsp:nvSpPr>
        <dsp:cNvPr id="0" name=""/>
        <dsp:cNvSpPr/>
      </dsp:nvSpPr>
      <dsp:spPr>
        <a:xfrm>
          <a:off x="1172126" y="336401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US" sz="1900" b="1" i="0" kern="1200"/>
            <a:t>Management succession plans</a:t>
          </a:r>
          <a:endParaRPr lang="en-US" sz="1900" b="1" kern="1200"/>
        </a:p>
      </dsp:txBody>
      <dsp:txXfrm>
        <a:off x="1172126" y="3364019"/>
        <a:ext cx="2114937" cy="897246"/>
      </dsp:txXfrm>
    </dsp:sp>
    <dsp:sp modelId="{5601B5F4-8491-476B-8F25-267DFC1292A6}">
      <dsp:nvSpPr>
        <dsp:cNvPr id="0" name=""/>
        <dsp:cNvSpPr/>
      </dsp:nvSpPr>
      <dsp:spPr>
        <a:xfrm>
          <a:off x="3655575" y="3364019"/>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37BD08-4360-4022-AB99-81572BB61A04}">
      <dsp:nvSpPr>
        <dsp:cNvPr id="0" name=""/>
        <dsp:cNvSpPr/>
      </dsp:nvSpPr>
      <dsp:spPr>
        <a:xfrm>
          <a:off x="3843996" y="3552441"/>
          <a:ext cx="520402" cy="520402"/>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CAC5D4-48B8-4243-95FA-D1C0299F0E6B}">
      <dsp:nvSpPr>
        <dsp:cNvPr id="0" name=""/>
        <dsp:cNvSpPr/>
      </dsp:nvSpPr>
      <dsp:spPr>
        <a:xfrm>
          <a:off x="4745088" y="336401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US" sz="1900" b="1" i="0" kern="1200"/>
            <a:t>Cost of formation</a:t>
          </a:r>
          <a:endParaRPr lang="en-US" sz="1900" b="1" kern="1200"/>
        </a:p>
      </dsp:txBody>
      <dsp:txXfrm>
        <a:off x="4745088" y="3364019"/>
        <a:ext cx="2114937" cy="89724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CCDBA7-5746-446A-8216-6C49F6749F46}">
      <dsp:nvSpPr>
        <dsp:cNvPr id="0" name=""/>
        <dsp:cNvSpPr/>
      </dsp:nvSpPr>
      <dsp:spPr>
        <a:xfrm>
          <a:off x="0" y="2794"/>
          <a:ext cx="11407487" cy="127307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A56C4D-5566-405F-B4EC-AAF284E3354D}">
      <dsp:nvSpPr>
        <dsp:cNvPr id="0" name=""/>
        <dsp:cNvSpPr/>
      </dsp:nvSpPr>
      <dsp:spPr>
        <a:xfrm>
          <a:off x="385104" y="289236"/>
          <a:ext cx="700874" cy="70019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9EBBB3-22E9-4E78-82C8-16940354546D}">
      <dsp:nvSpPr>
        <dsp:cNvPr id="0" name=""/>
        <dsp:cNvSpPr/>
      </dsp:nvSpPr>
      <dsp:spPr>
        <a:xfrm>
          <a:off x="1471083" y="2794"/>
          <a:ext cx="9760744" cy="1274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4865" tIns="134865" rIns="134865" bIns="134865" numCol="1" spcCol="1270" anchor="ctr" anchorCtr="0">
          <a:noAutofit/>
        </a:bodyPr>
        <a:lstStyle/>
        <a:p>
          <a:pPr marL="0" lvl="0" indent="0" algn="l" defTabSz="889000">
            <a:lnSpc>
              <a:spcPct val="100000"/>
            </a:lnSpc>
            <a:spcBef>
              <a:spcPct val="0"/>
            </a:spcBef>
            <a:spcAft>
              <a:spcPct val="35000"/>
            </a:spcAft>
            <a:buNone/>
          </a:pPr>
          <a:r>
            <a:rPr lang="en-US" sz="2000" b="1" kern="1200" dirty="0"/>
            <a:t>1. Easy and inexpensive to establish</a:t>
          </a:r>
          <a:endParaRPr lang="en-US" sz="2000" kern="1200" dirty="0"/>
        </a:p>
      </dsp:txBody>
      <dsp:txXfrm>
        <a:off x="1471083" y="2794"/>
        <a:ext cx="9760744" cy="1274317"/>
      </dsp:txXfrm>
    </dsp:sp>
    <dsp:sp modelId="{B3977AF4-89AB-4963-9D0F-A44F5FAB5F46}">
      <dsp:nvSpPr>
        <dsp:cNvPr id="0" name=""/>
        <dsp:cNvSpPr/>
      </dsp:nvSpPr>
      <dsp:spPr>
        <a:xfrm>
          <a:off x="0" y="1538510"/>
          <a:ext cx="11407487" cy="127307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877951-7EF3-4C39-B2E1-7D830E6F12C7}">
      <dsp:nvSpPr>
        <dsp:cNvPr id="0" name=""/>
        <dsp:cNvSpPr/>
      </dsp:nvSpPr>
      <dsp:spPr>
        <a:xfrm>
          <a:off x="385104" y="1824951"/>
          <a:ext cx="700874" cy="70019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A8F843-D67D-40DB-B8F5-6988A0006733}">
      <dsp:nvSpPr>
        <dsp:cNvPr id="0" name=""/>
        <dsp:cNvSpPr/>
      </dsp:nvSpPr>
      <dsp:spPr>
        <a:xfrm>
          <a:off x="1471083" y="1538510"/>
          <a:ext cx="9760744" cy="1274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4865" tIns="134865" rIns="134865" bIns="134865" numCol="1" spcCol="1270" anchor="ctr" anchorCtr="0">
          <a:noAutofit/>
        </a:bodyPr>
        <a:lstStyle/>
        <a:p>
          <a:pPr marL="0" lvl="0" indent="0" algn="l" defTabSz="889000">
            <a:lnSpc>
              <a:spcPct val="100000"/>
            </a:lnSpc>
            <a:spcBef>
              <a:spcPct val="0"/>
            </a:spcBef>
            <a:spcAft>
              <a:spcPct val="35000"/>
            </a:spcAft>
            <a:buNone/>
          </a:pPr>
          <a:r>
            <a:rPr lang="en-US" sz="2000" b="1" kern="1200" dirty="0"/>
            <a:t>2. Complementary skills of partners: </a:t>
          </a:r>
          <a:r>
            <a:rPr lang="en-US" sz="2000" kern="1200" dirty="0"/>
            <a:t>the parties’ skills and abilities usually complement one another, strengthening the company’s managerial foundation </a:t>
          </a:r>
        </a:p>
      </dsp:txBody>
      <dsp:txXfrm>
        <a:off x="1471083" y="1538510"/>
        <a:ext cx="9760744" cy="1274317"/>
      </dsp:txXfrm>
    </dsp:sp>
    <dsp:sp modelId="{EE3DA2EB-CD7C-4DE9-ADB6-99251072A087}">
      <dsp:nvSpPr>
        <dsp:cNvPr id="0" name=""/>
        <dsp:cNvSpPr/>
      </dsp:nvSpPr>
      <dsp:spPr>
        <a:xfrm>
          <a:off x="0" y="3074226"/>
          <a:ext cx="11407487" cy="127307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FA27EA-7AF3-4054-9DCB-7B4EFAFF1BCE}">
      <dsp:nvSpPr>
        <dsp:cNvPr id="0" name=""/>
        <dsp:cNvSpPr/>
      </dsp:nvSpPr>
      <dsp:spPr>
        <a:xfrm>
          <a:off x="385480" y="3360667"/>
          <a:ext cx="700874" cy="70019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30686F-713F-4506-AC9A-BB5C3321CFA7}">
      <dsp:nvSpPr>
        <dsp:cNvPr id="0" name=""/>
        <dsp:cNvSpPr/>
      </dsp:nvSpPr>
      <dsp:spPr>
        <a:xfrm>
          <a:off x="1471836" y="3074226"/>
          <a:ext cx="9760744" cy="1274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4865" tIns="134865" rIns="134865" bIns="134865" numCol="1" spcCol="1270" anchor="ctr" anchorCtr="0">
          <a:noAutofit/>
        </a:bodyPr>
        <a:lstStyle/>
        <a:p>
          <a:pPr marL="0" lvl="0" indent="0" algn="l" defTabSz="889000">
            <a:lnSpc>
              <a:spcPct val="100000"/>
            </a:lnSpc>
            <a:spcBef>
              <a:spcPct val="0"/>
            </a:spcBef>
            <a:spcAft>
              <a:spcPct val="35000"/>
            </a:spcAft>
            <a:buNone/>
          </a:pPr>
          <a:r>
            <a:rPr lang="en-US" sz="2000" b="1" kern="1200" dirty="0"/>
            <a:t>3. Division of profits: </a:t>
          </a:r>
          <a:r>
            <a:rPr lang="en-US" sz="2000" kern="1200" dirty="0"/>
            <a:t>There are no restrictions on how partners distribute the company’s profits as long as they are consistent with the partnership agreement and do not violate the rights of any partner. The partnership agreement should articulate each partner’s contribution to the business and his or her share of the profits </a:t>
          </a:r>
        </a:p>
      </dsp:txBody>
      <dsp:txXfrm>
        <a:off x="1471836" y="3074226"/>
        <a:ext cx="9760744" cy="1274317"/>
      </dsp:txXfrm>
    </dsp:sp>
  </dsp:spTree>
</dsp:drawing>
</file>

<file path=ppt/diagrams/layout1.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1D7D963-A503-5CD2-3407-41ED0A33DED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SA"/>
          </a:p>
        </p:txBody>
      </p:sp>
      <p:sp>
        <p:nvSpPr>
          <p:cNvPr id="3" name="Date Placeholder 2">
            <a:extLst>
              <a:ext uri="{FF2B5EF4-FFF2-40B4-BE49-F238E27FC236}">
                <a16:creationId xmlns:a16="http://schemas.microsoft.com/office/drawing/2014/main" id="{7D8E98A0-35E1-E31D-1CD2-B4EC2F3E5FD2}"/>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3D0A133-84A5-0F41-9E0E-14B74F6D374B}" type="datetimeFigureOut">
              <a:rPr lang="en-SA" smtClean="0"/>
              <a:t>03/03/2023 R</a:t>
            </a:fld>
            <a:endParaRPr lang="en-SA"/>
          </a:p>
        </p:txBody>
      </p:sp>
      <p:sp>
        <p:nvSpPr>
          <p:cNvPr id="4" name="Footer Placeholder 3">
            <a:extLst>
              <a:ext uri="{FF2B5EF4-FFF2-40B4-BE49-F238E27FC236}">
                <a16:creationId xmlns:a16="http://schemas.microsoft.com/office/drawing/2014/main" id="{DE0764EB-AD25-A08C-EBD9-C065F84F1B64}"/>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SA"/>
          </a:p>
        </p:txBody>
      </p:sp>
      <p:sp>
        <p:nvSpPr>
          <p:cNvPr id="5" name="Slide Number Placeholder 4">
            <a:extLst>
              <a:ext uri="{FF2B5EF4-FFF2-40B4-BE49-F238E27FC236}">
                <a16:creationId xmlns:a16="http://schemas.microsoft.com/office/drawing/2014/main" id="{81C70D78-FA40-4D06-DFEB-7A508AAFFD3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CC1B123-8A49-2546-B581-22A5ED3AB93E}" type="slidenum">
              <a:rPr lang="en-SA" smtClean="0"/>
              <a:t>‹#›</a:t>
            </a:fld>
            <a:endParaRPr lang="en-SA"/>
          </a:p>
        </p:txBody>
      </p:sp>
    </p:spTree>
    <p:extLst>
      <p:ext uri="{BB962C8B-B14F-4D97-AF65-F5344CB8AC3E}">
        <p14:creationId xmlns:p14="http://schemas.microsoft.com/office/powerpoint/2010/main" val="2578814499"/>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2-20T13:09:16.726"/>
    </inkml:context>
    <inkml:brush xml:id="br0">
      <inkml:brushProperty name="width" value="0.05" units="cm"/>
      <inkml:brushProperty name="height" value="0.05" units="cm"/>
    </inkml:brush>
  </inkml:definitions>
  <inkml:trace contextRef="#ctx0" brushRef="#br0">1 1 24575</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2-20T13:09:16.726"/>
    </inkml:context>
    <inkml:brush xml:id="br0">
      <inkml:brushProperty name="width" value="0.05" units="cm"/>
      <inkml:brushProperty name="height" value="0.05" units="cm"/>
    </inkml:brush>
  </inkml:definitions>
  <inkml:trace contextRef="#ctx0" brushRef="#br0">1 1 24575</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14CD6D7-DB5A-4908-9DDE-E37B39C4E623}" type="datetimeFigureOut">
              <a:rPr lang="en-US" smtClean="0"/>
              <a:t>3/3/23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939B121-948A-4AAC-B163-D7EC1400426E}" type="slidenum">
              <a:rPr lang="en-US" smtClean="0"/>
              <a:t>‹#›</a:t>
            </a:fld>
            <a:endParaRPr lang="en-US"/>
          </a:p>
        </p:txBody>
      </p:sp>
    </p:spTree>
    <p:extLst>
      <p:ext uri="{BB962C8B-B14F-4D97-AF65-F5344CB8AC3E}">
        <p14:creationId xmlns:p14="http://schemas.microsoft.com/office/powerpoint/2010/main" val="31982594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5410" name="Rectangle 2">
            <a:extLst>
              <a:ext uri="{FF2B5EF4-FFF2-40B4-BE49-F238E27FC236}">
                <a16:creationId xmlns:a16="http://schemas.microsoft.com/office/drawing/2014/main" id="{AC4D0F67-CC1B-BF52-38BE-51A52FF840BF}"/>
              </a:ext>
            </a:extLst>
          </p:cNvPr>
          <p:cNvSpPr>
            <a:spLocks noGrp="1" noRot="1" noChangeAspect="1" noChangeArrowheads="1" noTextEdit="1"/>
          </p:cNvSpPr>
          <p:nvPr>
            <p:ph type="sldImg"/>
          </p:nvPr>
        </p:nvSpPr>
        <p:spPr>
          <a:ln/>
        </p:spPr>
      </p:sp>
      <p:sp>
        <p:nvSpPr>
          <p:cNvPr id="145411" name="Rectangle 3">
            <a:extLst>
              <a:ext uri="{FF2B5EF4-FFF2-40B4-BE49-F238E27FC236}">
                <a16:creationId xmlns:a16="http://schemas.microsoft.com/office/drawing/2014/main" id="{AACF0C59-B0D4-4794-7FAD-387580253339}"/>
              </a:ext>
            </a:extLst>
          </p:cNvPr>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ar-JO" altLang="ar-JO" dirty="0">
              <a:ea typeface="ＭＳ Ｐゴシック" panose="020B0600070205080204" pitchFamily="34" charset="-128"/>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5410" name="Rectangle 2">
            <a:extLst>
              <a:ext uri="{FF2B5EF4-FFF2-40B4-BE49-F238E27FC236}">
                <a16:creationId xmlns:a16="http://schemas.microsoft.com/office/drawing/2014/main" id="{AC4D0F67-CC1B-BF52-38BE-51A52FF840BF}"/>
              </a:ext>
            </a:extLst>
          </p:cNvPr>
          <p:cNvSpPr>
            <a:spLocks noGrp="1" noRot="1" noChangeAspect="1" noChangeArrowheads="1" noTextEdit="1"/>
          </p:cNvSpPr>
          <p:nvPr>
            <p:ph type="sldImg"/>
          </p:nvPr>
        </p:nvSpPr>
        <p:spPr>
          <a:ln/>
        </p:spPr>
      </p:sp>
      <p:sp>
        <p:nvSpPr>
          <p:cNvPr id="145411" name="Rectangle 3">
            <a:extLst>
              <a:ext uri="{FF2B5EF4-FFF2-40B4-BE49-F238E27FC236}">
                <a16:creationId xmlns:a16="http://schemas.microsoft.com/office/drawing/2014/main" id="{AACF0C59-B0D4-4794-7FAD-387580253339}"/>
              </a:ext>
            </a:extLst>
          </p:cNvPr>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ar-JO" altLang="ar-JO" dirty="0">
              <a:ea typeface="ＭＳ Ｐゴシック" panose="020B0600070205080204" pitchFamily="34" charset="-128"/>
            </a:endParaRPr>
          </a:p>
        </p:txBody>
      </p:sp>
    </p:spTree>
    <p:extLst>
      <p:ext uri="{BB962C8B-B14F-4D97-AF65-F5344CB8AC3E}">
        <p14:creationId xmlns:p14="http://schemas.microsoft.com/office/powerpoint/2010/main" val="39176017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SA" dirty="0"/>
          </a:p>
        </p:txBody>
      </p:sp>
      <p:sp>
        <p:nvSpPr>
          <p:cNvPr id="4" name="Slide Number Placeholder 3"/>
          <p:cNvSpPr>
            <a:spLocks noGrp="1"/>
          </p:cNvSpPr>
          <p:nvPr>
            <p:ph type="sldNum" sz="quarter" idx="5"/>
          </p:nvPr>
        </p:nvSpPr>
        <p:spPr/>
        <p:txBody>
          <a:bodyPr/>
          <a:lstStyle/>
          <a:p>
            <a:fld id="{3939B121-948A-4AAC-B163-D7EC1400426E}" type="slidenum">
              <a:rPr lang="en-US" smtClean="0"/>
              <a:t>14</a:t>
            </a:fld>
            <a:endParaRPr lang="en-US"/>
          </a:p>
        </p:txBody>
      </p:sp>
    </p:spTree>
    <p:extLst>
      <p:ext uri="{BB962C8B-B14F-4D97-AF65-F5344CB8AC3E}">
        <p14:creationId xmlns:p14="http://schemas.microsoft.com/office/powerpoint/2010/main" val="34131343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C23B0945-FDB5-D99B-E24B-F82FF14E6AFE}"/>
              </a:ext>
            </a:extLst>
          </p:cNvPr>
          <p:cNvSpPr>
            <a:spLocks noGrp="1" noRot="1" noChangeAspect="1" noChangeArrowheads="1" noTextEdit="1"/>
          </p:cNvSpPr>
          <p:nvPr>
            <p:ph type="sldImg"/>
          </p:nvPr>
        </p:nvSpPr>
        <p:spPr>
          <a:ln/>
        </p:spPr>
      </p:sp>
      <p:sp>
        <p:nvSpPr>
          <p:cNvPr id="43011" name="Rectangle 3">
            <a:extLst>
              <a:ext uri="{FF2B5EF4-FFF2-40B4-BE49-F238E27FC236}">
                <a16:creationId xmlns:a16="http://schemas.microsoft.com/office/drawing/2014/main" id="{8A9B5143-3566-8A5F-1F47-42533255017F}"/>
              </a:ext>
            </a:extLst>
          </p:cNvPr>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SA" altLang="en-SA">
              <a:ea typeface="ＭＳ Ｐゴシック" panose="020B0600070205080204" pitchFamily="34" charset="-128"/>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a:extLst>
              <a:ext uri="{FF2B5EF4-FFF2-40B4-BE49-F238E27FC236}">
                <a16:creationId xmlns:a16="http://schemas.microsoft.com/office/drawing/2014/main" id="{BE016665-4534-6296-F026-92E0580F19B6}"/>
              </a:ext>
            </a:extLst>
          </p:cNvPr>
          <p:cNvSpPr>
            <a:spLocks noGrp="1" noRot="1" noChangeAspect="1" noChangeArrowheads="1" noTextEdit="1"/>
          </p:cNvSpPr>
          <p:nvPr>
            <p:ph type="sldImg"/>
          </p:nvPr>
        </p:nvSpPr>
        <p:spPr>
          <a:ln/>
        </p:spPr>
      </p:sp>
      <p:sp>
        <p:nvSpPr>
          <p:cNvPr id="49155" name="Rectangle 3">
            <a:extLst>
              <a:ext uri="{FF2B5EF4-FFF2-40B4-BE49-F238E27FC236}">
                <a16:creationId xmlns:a16="http://schemas.microsoft.com/office/drawing/2014/main" id="{15EDD223-011E-0E9D-9EBC-11CE17A47BA3}"/>
              </a:ext>
            </a:extLst>
          </p:cNvPr>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SA" altLang="en-SA">
              <a:ea typeface="ＭＳ Ｐゴシック" panose="020B0600070205080204" pitchFamily="34" charset="-128"/>
            </a:endParaRPr>
          </a:p>
        </p:txBody>
      </p:sp>
    </p:spTree>
    <p:extLst>
      <p:ext uri="{BB962C8B-B14F-4D97-AF65-F5344CB8AC3E}">
        <p14:creationId xmlns:p14="http://schemas.microsoft.com/office/powerpoint/2010/main" val="22811488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a:extLst>
              <a:ext uri="{FF2B5EF4-FFF2-40B4-BE49-F238E27FC236}">
                <a16:creationId xmlns:a16="http://schemas.microsoft.com/office/drawing/2014/main" id="{BE016665-4534-6296-F026-92E0580F19B6}"/>
              </a:ext>
            </a:extLst>
          </p:cNvPr>
          <p:cNvSpPr>
            <a:spLocks noGrp="1" noRot="1" noChangeAspect="1" noChangeArrowheads="1" noTextEdit="1"/>
          </p:cNvSpPr>
          <p:nvPr>
            <p:ph type="sldImg"/>
          </p:nvPr>
        </p:nvSpPr>
        <p:spPr>
          <a:ln/>
        </p:spPr>
      </p:sp>
      <p:sp>
        <p:nvSpPr>
          <p:cNvPr id="49155" name="Rectangle 3">
            <a:extLst>
              <a:ext uri="{FF2B5EF4-FFF2-40B4-BE49-F238E27FC236}">
                <a16:creationId xmlns:a16="http://schemas.microsoft.com/office/drawing/2014/main" id="{15EDD223-011E-0E9D-9EBC-11CE17A47BA3}"/>
              </a:ext>
            </a:extLst>
          </p:cNvPr>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SA" altLang="en-SA">
              <a:ea typeface="ＭＳ Ｐゴシック" panose="020B0600070205080204" pitchFamily="34" charset="-128"/>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a:extLst>
              <a:ext uri="{FF2B5EF4-FFF2-40B4-BE49-F238E27FC236}">
                <a16:creationId xmlns:a16="http://schemas.microsoft.com/office/drawing/2014/main" id="{BE016665-4534-6296-F026-92E0580F19B6}"/>
              </a:ext>
            </a:extLst>
          </p:cNvPr>
          <p:cNvSpPr>
            <a:spLocks noGrp="1" noRot="1" noChangeAspect="1" noChangeArrowheads="1" noTextEdit="1"/>
          </p:cNvSpPr>
          <p:nvPr>
            <p:ph type="sldImg"/>
          </p:nvPr>
        </p:nvSpPr>
        <p:spPr>
          <a:ln/>
        </p:spPr>
      </p:sp>
      <p:sp>
        <p:nvSpPr>
          <p:cNvPr id="49155" name="Rectangle 3">
            <a:extLst>
              <a:ext uri="{FF2B5EF4-FFF2-40B4-BE49-F238E27FC236}">
                <a16:creationId xmlns:a16="http://schemas.microsoft.com/office/drawing/2014/main" id="{15EDD223-011E-0E9D-9EBC-11CE17A47BA3}"/>
              </a:ext>
            </a:extLst>
          </p:cNvPr>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SA" altLang="en-SA">
              <a:ea typeface="ＭＳ Ｐゴシック" panose="020B0600070205080204" pitchFamily="34" charset="-128"/>
            </a:endParaRPr>
          </a:p>
        </p:txBody>
      </p:sp>
    </p:spTree>
    <p:extLst>
      <p:ext uri="{BB962C8B-B14F-4D97-AF65-F5344CB8AC3E}">
        <p14:creationId xmlns:p14="http://schemas.microsoft.com/office/powerpoint/2010/main" val="953531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a:extLst>
              <a:ext uri="{FF2B5EF4-FFF2-40B4-BE49-F238E27FC236}">
                <a16:creationId xmlns:a16="http://schemas.microsoft.com/office/drawing/2014/main" id="{670AF240-A9FA-ED8E-5FC6-7BDB505BACE9}"/>
              </a:ext>
            </a:extLst>
          </p:cNvPr>
          <p:cNvSpPr>
            <a:spLocks noGrp="1" noRot="1" noChangeAspect="1" noChangeArrowheads="1" noTextEdit="1"/>
          </p:cNvSpPr>
          <p:nvPr>
            <p:ph type="sldImg"/>
          </p:nvPr>
        </p:nvSpPr>
        <p:spPr>
          <a:ln/>
        </p:spPr>
      </p:sp>
      <p:sp>
        <p:nvSpPr>
          <p:cNvPr id="53251" name="Rectangle 3">
            <a:extLst>
              <a:ext uri="{FF2B5EF4-FFF2-40B4-BE49-F238E27FC236}">
                <a16:creationId xmlns:a16="http://schemas.microsoft.com/office/drawing/2014/main" id="{6CEC85CF-4E50-8CAA-F226-1F0DF6E29053}"/>
              </a:ext>
            </a:extLst>
          </p:cNvPr>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SA" altLang="en-SA">
              <a:ea typeface="ＭＳ Ｐゴシック" panose="020B0600070205080204" pitchFamily="34" charset="-128"/>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a:extLst>
              <a:ext uri="{FF2B5EF4-FFF2-40B4-BE49-F238E27FC236}">
                <a16:creationId xmlns:a16="http://schemas.microsoft.com/office/drawing/2014/main" id="{9B38F08F-BA8E-6A60-71B0-1B5681C993B0}"/>
              </a:ext>
            </a:extLst>
          </p:cNvPr>
          <p:cNvSpPr>
            <a:spLocks noGrp="1" noRot="1" noChangeAspect="1" noChangeArrowheads="1" noTextEdit="1"/>
          </p:cNvSpPr>
          <p:nvPr>
            <p:ph type="sldImg"/>
          </p:nvPr>
        </p:nvSpPr>
        <p:spPr>
          <a:ln/>
        </p:spPr>
      </p:sp>
      <p:sp>
        <p:nvSpPr>
          <p:cNvPr id="55299" name="Rectangle 3">
            <a:extLst>
              <a:ext uri="{FF2B5EF4-FFF2-40B4-BE49-F238E27FC236}">
                <a16:creationId xmlns:a16="http://schemas.microsoft.com/office/drawing/2014/main" id="{89CB341D-6C00-7510-4A0E-42156DF29267}"/>
              </a:ext>
            </a:extLst>
          </p:cNvPr>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SA" altLang="en-SA" dirty="0">
              <a:ea typeface="ＭＳ Ｐゴシック" panose="020B0600070205080204" pitchFamily="34" charset="-128"/>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a:extLst>
              <a:ext uri="{FF2B5EF4-FFF2-40B4-BE49-F238E27FC236}">
                <a16:creationId xmlns:a16="http://schemas.microsoft.com/office/drawing/2014/main" id="{A6798352-4AFF-5AA7-AAA2-A5C98018621F}"/>
              </a:ext>
            </a:extLst>
          </p:cNvPr>
          <p:cNvSpPr>
            <a:spLocks noGrp="1" noRot="1" noChangeAspect="1" noChangeArrowheads="1" noTextEdit="1"/>
          </p:cNvSpPr>
          <p:nvPr>
            <p:ph type="sldImg"/>
          </p:nvPr>
        </p:nvSpPr>
        <p:spPr>
          <a:ln/>
        </p:spPr>
      </p:sp>
      <p:sp>
        <p:nvSpPr>
          <p:cNvPr id="57347" name="Rectangle 3">
            <a:extLst>
              <a:ext uri="{FF2B5EF4-FFF2-40B4-BE49-F238E27FC236}">
                <a16:creationId xmlns:a16="http://schemas.microsoft.com/office/drawing/2014/main" id="{1672BF53-1253-CC53-CCDE-FEA846CD408A}"/>
              </a:ext>
            </a:extLst>
          </p:cNvPr>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SA" altLang="en-SA">
              <a:ea typeface="ＭＳ Ｐゴシック" panose="020B0600070205080204" pitchFamily="34" charset="-128"/>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a:extLst>
              <a:ext uri="{FF2B5EF4-FFF2-40B4-BE49-F238E27FC236}">
                <a16:creationId xmlns:a16="http://schemas.microsoft.com/office/drawing/2014/main" id="{210EAAD1-3AE3-DE98-AB3A-4CBD8AA89F5A}"/>
              </a:ext>
            </a:extLst>
          </p:cNvPr>
          <p:cNvSpPr>
            <a:spLocks noGrp="1" noRot="1" noChangeAspect="1" noChangeArrowheads="1" noTextEdit="1"/>
          </p:cNvSpPr>
          <p:nvPr>
            <p:ph type="sldImg"/>
          </p:nvPr>
        </p:nvSpPr>
        <p:spPr>
          <a:ln/>
        </p:spPr>
      </p:sp>
      <p:sp>
        <p:nvSpPr>
          <p:cNvPr id="59395" name="Rectangle 3">
            <a:extLst>
              <a:ext uri="{FF2B5EF4-FFF2-40B4-BE49-F238E27FC236}">
                <a16:creationId xmlns:a16="http://schemas.microsoft.com/office/drawing/2014/main" id="{0685D19C-93BC-B7D2-C02C-FCC47F132A34}"/>
              </a:ext>
            </a:extLst>
          </p:cNvPr>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SA" altLang="en-SA">
              <a:ea typeface="ＭＳ Ｐゴシック" panose="020B0600070205080204" pitchFamily="34" charset="-128"/>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a:extLst>
              <a:ext uri="{FF2B5EF4-FFF2-40B4-BE49-F238E27FC236}">
                <a16:creationId xmlns:a16="http://schemas.microsoft.com/office/drawing/2014/main" id="{D52A69D7-6A4B-0B7D-43DD-08449F0074BC}"/>
              </a:ext>
            </a:extLst>
          </p:cNvPr>
          <p:cNvSpPr>
            <a:spLocks noGrp="1" noRot="1" noChangeAspect="1" noChangeArrowheads="1" noTextEdit="1"/>
          </p:cNvSpPr>
          <p:nvPr>
            <p:ph type="sldImg"/>
          </p:nvPr>
        </p:nvSpPr>
        <p:spPr>
          <a:ln/>
        </p:spPr>
      </p:sp>
      <p:sp>
        <p:nvSpPr>
          <p:cNvPr id="61443" name="Rectangle 3">
            <a:extLst>
              <a:ext uri="{FF2B5EF4-FFF2-40B4-BE49-F238E27FC236}">
                <a16:creationId xmlns:a16="http://schemas.microsoft.com/office/drawing/2014/main" id="{CD05510B-1B96-A1F0-2D6A-D98AD9008C43}"/>
              </a:ext>
            </a:extLst>
          </p:cNvPr>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SA" altLang="en-SA">
              <a:ea typeface="ＭＳ Ｐゴシック" panose="020B0600070205080204" pitchFamily="34" charset="-128"/>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a:extLst>
              <a:ext uri="{FF2B5EF4-FFF2-40B4-BE49-F238E27FC236}">
                <a16:creationId xmlns:a16="http://schemas.microsoft.com/office/drawing/2014/main" id="{701B8D06-72D3-8407-F239-E27AFD276677}"/>
              </a:ext>
            </a:extLst>
          </p:cNvPr>
          <p:cNvSpPr>
            <a:spLocks noGrp="1" noRot="1" noChangeAspect="1" noChangeArrowheads="1" noTextEdit="1"/>
          </p:cNvSpPr>
          <p:nvPr>
            <p:ph type="sldImg"/>
          </p:nvPr>
        </p:nvSpPr>
        <p:spPr>
          <a:ln/>
        </p:spPr>
      </p:sp>
      <p:sp>
        <p:nvSpPr>
          <p:cNvPr id="65539" name="Rectangle 3">
            <a:extLst>
              <a:ext uri="{FF2B5EF4-FFF2-40B4-BE49-F238E27FC236}">
                <a16:creationId xmlns:a16="http://schemas.microsoft.com/office/drawing/2014/main" id="{DD7E5B51-D01E-C353-B6A8-2623CFE7A380}"/>
              </a:ext>
            </a:extLst>
          </p:cNvPr>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SA" altLang="en-SA">
              <a:ea typeface="ＭＳ Ｐゴシック" panose="020B0600070205080204" pitchFamily="34" charset="-128"/>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a:extLst>
              <a:ext uri="{FF2B5EF4-FFF2-40B4-BE49-F238E27FC236}">
                <a16:creationId xmlns:a16="http://schemas.microsoft.com/office/drawing/2014/main" id="{B894C837-F835-0B52-F414-CAF6622050BE}"/>
              </a:ext>
            </a:extLst>
          </p:cNvPr>
          <p:cNvSpPr>
            <a:spLocks noGrp="1" noRot="1" noChangeAspect="1" noChangeArrowheads="1" noTextEdit="1"/>
          </p:cNvSpPr>
          <p:nvPr>
            <p:ph type="sldImg"/>
          </p:nvPr>
        </p:nvSpPr>
        <p:spPr>
          <a:ln/>
        </p:spPr>
      </p:sp>
      <p:sp>
        <p:nvSpPr>
          <p:cNvPr id="69635" name="Rectangle 3">
            <a:extLst>
              <a:ext uri="{FF2B5EF4-FFF2-40B4-BE49-F238E27FC236}">
                <a16:creationId xmlns:a16="http://schemas.microsoft.com/office/drawing/2014/main" id="{B6D31941-FB89-3E4D-953C-9EF9219650B0}"/>
              </a:ext>
            </a:extLst>
          </p:cNvPr>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SA" altLang="en-SA">
              <a:ea typeface="ＭＳ Ｐゴシック" panose="020B0600070205080204" pitchFamily="34" charset="-128"/>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a:extLst>
              <a:ext uri="{FF2B5EF4-FFF2-40B4-BE49-F238E27FC236}">
                <a16:creationId xmlns:a16="http://schemas.microsoft.com/office/drawing/2014/main" id="{B894C837-F835-0B52-F414-CAF6622050BE}"/>
              </a:ext>
            </a:extLst>
          </p:cNvPr>
          <p:cNvSpPr>
            <a:spLocks noGrp="1" noRot="1" noChangeAspect="1" noChangeArrowheads="1" noTextEdit="1"/>
          </p:cNvSpPr>
          <p:nvPr>
            <p:ph type="sldImg"/>
          </p:nvPr>
        </p:nvSpPr>
        <p:spPr>
          <a:ln/>
        </p:spPr>
      </p:sp>
      <p:sp>
        <p:nvSpPr>
          <p:cNvPr id="69635" name="Rectangle 3">
            <a:extLst>
              <a:ext uri="{FF2B5EF4-FFF2-40B4-BE49-F238E27FC236}">
                <a16:creationId xmlns:a16="http://schemas.microsoft.com/office/drawing/2014/main" id="{B6D31941-FB89-3E4D-953C-9EF9219650B0}"/>
              </a:ext>
            </a:extLst>
          </p:cNvPr>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SA" altLang="en-SA">
              <a:ea typeface="ＭＳ Ｐゴシック" panose="020B0600070205080204" pitchFamily="34" charset="-128"/>
            </a:endParaRPr>
          </a:p>
        </p:txBody>
      </p:sp>
    </p:spTree>
    <p:extLst>
      <p:ext uri="{BB962C8B-B14F-4D97-AF65-F5344CB8AC3E}">
        <p14:creationId xmlns:p14="http://schemas.microsoft.com/office/powerpoint/2010/main" val="235853525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a:extLst>
              <a:ext uri="{FF2B5EF4-FFF2-40B4-BE49-F238E27FC236}">
                <a16:creationId xmlns:a16="http://schemas.microsoft.com/office/drawing/2014/main" id="{23811639-0F25-F5ED-6CF4-175247E0B712}"/>
              </a:ext>
            </a:extLst>
          </p:cNvPr>
          <p:cNvSpPr>
            <a:spLocks noGrp="1" noRot="1" noChangeAspect="1" noChangeArrowheads="1" noTextEdit="1"/>
          </p:cNvSpPr>
          <p:nvPr>
            <p:ph type="sldImg"/>
          </p:nvPr>
        </p:nvSpPr>
        <p:spPr>
          <a:ln/>
        </p:spPr>
      </p:sp>
      <p:sp>
        <p:nvSpPr>
          <p:cNvPr id="75779" name="Rectangle 3">
            <a:extLst>
              <a:ext uri="{FF2B5EF4-FFF2-40B4-BE49-F238E27FC236}">
                <a16:creationId xmlns:a16="http://schemas.microsoft.com/office/drawing/2014/main" id="{39E1756E-B0C1-6476-6DA2-EB11472B41D0}"/>
              </a:ext>
            </a:extLst>
          </p:cNvPr>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SA" altLang="en-SA">
              <a:ea typeface="ＭＳ Ｐゴシック" panose="020B0600070205080204" pitchFamily="34" charset="-128"/>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a:extLst>
              <a:ext uri="{FF2B5EF4-FFF2-40B4-BE49-F238E27FC236}">
                <a16:creationId xmlns:a16="http://schemas.microsoft.com/office/drawing/2014/main" id="{18600107-9D81-B687-D38F-F1E403CCF4AD}"/>
              </a:ext>
            </a:extLst>
          </p:cNvPr>
          <p:cNvSpPr>
            <a:spLocks noGrp="1" noRot="1" noChangeAspect="1" noChangeArrowheads="1" noTextEdit="1"/>
          </p:cNvSpPr>
          <p:nvPr>
            <p:ph type="sldImg"/>
          </p:nvPr>
        </p:nvSpPr>
        <p:spPr>
          <a:ln/>
        </p:spPr>
      </p:sp>
      <p:sp>
        <p:nvSpPr>
          <p:cNvPr id="77827" name="Rectangle 3">
            <a:extLst>
              <a:ext uri="{FF2B5EF4-FFF2-40B4-BE49-F238E27FC236}">
                <a16:creationId xmlns:a16="http://schemas.microsoft.com/office/drawing/2014/main" id="{CA4090A0-846F-61F1-4673-E040951FFD43}"/>
              </a:ext>
            </a:extLst>
          </p:cNvPr>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SA" altLang="en-SA">
              <a:ea typeface="ＭＳ Ｐゴシック" panose="020B0600070205080204" pitchFamily="34" charset="-128"/>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a:extLst>
              <a:ext uri="{FF2B5EF4-FFF2-40B4-BE49-F238E27FC236}">
                <a16:creationId xmlns:a16="http://schemas.microsoft.com/office/drawing/2014/main" id="{19AA4680-78D5-3E09-921F-DEB1C2B7EF72}"/>
              </a:ext>
            </a:extLst>
          </p:cNvPr>
          <p:cNvSpPr>
            <a:spLocks noGrp="1" noRot="1" noChangeAspect="1" noChangeArrowheads="1" noTextEdit="1"/>
          </p:cNvSpPr>
          <p:nvPr>
            <p:ph type="sldImg"/>
          </p:nvPr>
        </p:nvSpPr>
        <p:spPr>
          <a:ln/>
        </p:spPr>
      </p:sp>
      <p:sp>
        <p:nvSpPr>
          <p:cNvPr id="79875" name="Rectangle 3">
            <a:extLst>
              <a:ext uri="{FF2B5EF4-FFF2-40B4-BE49-F238E27FC236}">
                <a16:creationId xmlns:a16="http://schemas.microsoft.com/office/drawing/2014/main" id="{09259689-5004-397D-CAEC-088550766987}"/>
              </a:ext>
            </a:extLst>
          </p:cNvPr>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SA" altLang="en-SA">
              <a:ea typeface="ＭＳ Ｐゴシック" panose="020B0600070205080204" pitchFamily="34" charset="-128"/>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a:extLst>
              <a:ext uri="{FF2B5EF4-FFF2-40B4-BE49-F238E27FC236}">
                <a16:creationId xmlns:a16="http://schemas.microsoft.com/office/drawing/2014/main" id="{E8AD5562-0E1D-1826-1EAA-C16BAB918E04}"/>
              </a:ext>
            </a:extLst>
          </p:cNvPr>
          <p:cNvSpPr>
            <a:spLocks noGrp="1" noRot="1" noChangeAspect="1" noChangeArrowheads="1" noTextEdit="1"/>
          </p:cNvSpPr>
          <p:nvPr>
            <p:ph type="sldImg"/>
          </p:nvPr>
        </p:nvSpPr>
        <p:spPr>
          <a:ln/>
        </p:spPr>
      </p:sp>
      <p:sp>
        <p:nvSpPr>
          <p:cNvPr id="81923" name="Rectangle 3">
            <a:extLst>
              <a:ext uri="{FF2B5EF4-FFF2-40B4-BE49-F238E27FC236}">
                <a16:creationId xmlns:a16="http://schemas.microsoft.com/office/drawing/2014/main" id="{A0EDB746-D05A-5A53-4C34-49FD0FEF1628}"/>
              </a:ext>
            </a:extLst>
          </p:cNvPr>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SA" altLang="en-SA">
              <a:ea typeface="ＭＳ Ｐゴシック" panose="020B0600070205080204" pitchFamily="34" charset="-128"/>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2">
            <a:extLst>
              <a:ext uri="{FF2B5EF4-FFF2-40B4-BE49-F238E27FC236}">
                <a16:creationId xmlns:a16="http://schemas.microsoft.com/office/drawing/2014/main" id="{8CE5BA30-A3C3-8AC3-28C7-F561978C51B3}"/>
              </a:ext>
            </a:extLst>
          </p:cNvPr>
          <p:cNvSpPr>
            <a:spLocks noGrp="1" noRot="1" noChangeAspect="1" noChangeArrowheads="1" noTextEdit="1"/>
          </p:cNvSpPr>
          <p:nvPr>
            <p:ph type="sldImg"/>
          </p:nvPr>
        </p:nvSpPr>
        <p:spPr>
          <a:ln/>
        </p:spPr>
      </p:sp>
      <p:sp>
        <p:nvSpPr>
          <p:cNvPr id="86019" name="Rectangle 3">
            <a:extLst>
              <a:ext uri="{FF2B5EF4-FFF2-40B4-BE49-F238E27FC236}">
                <a16:creationId xmlns:a16="http://schemas.microsoft.com/office/drawing/2014/main" id="{701A57BF-ED58-F6DB-D0B6-C9444AEFFDEB}"/>
              </a:ext>
            </a:extLst>
          </p:cNvPr>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SA" altLang="en-SA">
              <a:ea typeface="ＭＳ Ｐゴシック" panose="020B0600070205080204" pitchFamily="34" charset="-128"/>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07201DCD-66E1-1141-A464-51AE288AF04B}" type="datetime1">
              <a:rPr lang="en-US" smtClean="0"/>
              <a:t>3/3/23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2691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87FF8A3-3012-8B47-89A7-509EA0574934}" type="datetime1">
              <a:rPr lang="en-US" smtClean="0"/>
              <a:t>3/3/23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794029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5C92595-BC5F-EF4F-8F8D-53A3C09495BD}" type="datetime1">
              <a:rPr lang="en-US" smtClean="0"/>
              <a:t>3/3/23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6409986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8E03668-B45C-3A49-963E-42F6889F8C88}" type="datetime1">
              <a:rPr lang="en-US" smtClean="0"/>
              <a:t>3/3/23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22845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E8E1CB6-9567-964A-84A8-298FA9F2046A}" type="datetime1">
              <a:rPr lang="en-US" smtClean="0"/>
              <a:t>3/3/23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969277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EE8F8E-805E-A948-9974-14D7470CB783}" type="datetime1">
              <a:rPr lang="en-US" smtClean="0"/>
              <a:t>3/3/23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988703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BE17B-CFF0-1D4C-A1FF-1B0B53F25FE9}" type="datetime1">
              <a:rPr lang="en-US" smtClean="0"/>
              <a:t>3/3/23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5287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2A67081-EEC5-EA49-8CC3-72BCD8B451A1}" type="datetime1">
              <a:rPr lang="en-US" smtClean="0"/>
              <a:t>3/3/23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6277237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56C8C82-3607-0F48-81B9-E11B7CCD4185}" type="datetime1">
              <a:rPr lang="en-US" smtClean="0"/>
              <a:t>3/3/23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043982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F80341E-BE37-BA43-B9A1-A0FB2011F844}" type="datetime1">
              <a:rPr lang="en-US" smtClean="0"/>
              <a:t>3/3/23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002421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70B8907-C3AC-9F42-AA64-D5DEEFEABC34}" type="datetime1">
              <a:rPr lang="en-US" smtClean="0"/>
              <a:t>3/3/23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2462943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Slide" type="title" preserve="1">
  <p:cSld name="Title Slide">
    <p:spTree>
      <p:nvGrpSpPr>
        <p:cNvPr id="1" name="Shape 11"/>
        <p:cNvGrpSpPr/>
        <p:nvPr/>
      </p:nvGrpSpPr>
      <p:grpSpPr>
        <a:xfrm>
          <a:off x="0" y="0"/>
          <a:ext cx="0" cy="0"/>
          <a:chOff x="0" y="0"/>
          <a:chExt cx="0" cy="0"/>
        </a:xfrm>
      </p:grpSpPr>
      <p:sp>
        <p:nvSpPr>
          <p:cNvPr id="12" name="Google Shape;12;p7"/>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 name="Google Shape;13;p7"/>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4" name="Google Shape;14;p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fld id="{C3575379-DD7A-B54A-B404-3C1F485486E6}" type="datetime1">
              <a:rPr lang="en-US" smtClean="0"/>
              <a:t>3/3/23</a:t>
            </a:fld>
            <a:endParaRPr/>
          </a:p>
        </p:txBody>
      </p:sp>
      <p:sp>
        <p:nvSpPr>
          <p:cNvPr id="15" name="Google Shape;15;p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6" name="Google Shape;16;p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196726633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Blank" type="blank" preserve="1">
  <p:cSld name="Blank">
    <p:spTree>
      <p:nvGrpSpPr>
        <p:cNvPr id="1" name="Shape 17"/>
        <p:cNvGrpSpPr/>
        <p:nvPr/>
      </p:nvGrpSpPr>
      <p:grpSpPr>
        <a:xfrm>
          <a:off x="0" y="0"/>
          <a:ext cx="0" cy="0"/>
          <a:chOff x="0" y="0"/>
          <a:chExt cx="0" cy="0"/>
        </a:xfrm>
      </p:grpSpPr>
      <p:sp>
        <p:nvSpPr>
          <p:cNvPr id="18" name="Google Shape;18;p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fld id="{351CE98A-3EC8-B94F-A0BE-4ACED6A28178}" type="datetime1">
              <a:rPr lang="en-US" smtClean="0"/>
              <a:t>3/3/23</a:t>
            </a:fld>
            <a:endParaRPr/>
          </a:p>
        </p:txBody>
      </p:sp>
      <p:sp>
        <p:nvSpPr>
          <p:cNvPr id="19" name="Google Shape;19;p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28508369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and Content" type="obj" preserve="1">
  <p:cSld name="Title and Content">
    <p:spTree>
      <p:nvGrpSpPr>
        <p:cNvPr id="1" name="Shape 21"/>
        <p:cNvGrpSpPr/>
        <p:nvPr/>
      </p:nvGrpSpPr>
      <p:grpSpPr>
        <a:xfrm>
          <a:off x="0" y="0"/>
          <a:ext cx="0" cy="0"/>
          <a:chOff x="0" y="0"/>
          <a:chExt cx="0" cy="0"/>
        </a:xfrm>
      </p:grpSpPr>
      <p:sp>
        <p:nvSpPr>
          <p:cNvPr id="22" name="Google Shape;22;p9"/>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 name="Google Shape;23;p9"/>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4" name="Google Shape;24;p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fld id="{E8466F26-97B2-C544-A080-6F0057894A06}" type="datetime1">
              <a:rPr lang="en-US" smtClean="0"/>
              <a:t>3/3/23</a:t>
            </a:fld>
            <a:endParaRPr/>
          </a:p>
        </p:txBody>
      </p:sp>
      <p:sp>
        <p:nvSpPr>
          <p:cNvPr id="25" name="Google Shape;25;p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 name="Google Shape;26;p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20380606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Section Header" type="secHead" preserve="1">
  <p:cSld name="Section Header">
    <p:spTree>
      <p:nvGrpSpPr>
        <p:cNvPr id="1" name="Shape 27"/>
        <p:cNvGrpSpPr/>
        <p:nvPr/>
      </p:nvGrpSpPr>
      <p:grpSpPr>
        <a:xfrm>
          <a:off x="0" y="0"/>
          <a:ext cx="0" cy="0"/>
          <a:chOff x="0" y="0"/>
          <a:chExt cx="0" cy="0"/>
        </a:xfrm>
      </p:grpSpPr>
      <p:sp>
        <p:nvSpPr>
          <p:cNvPr id="28" name="Google Shape;28;p10"/>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10"/>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30" name="Google Shape;30;p1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fld id="{E7107090-0D31-E743-BB4B-1DFE8126C941}" type="datetime1">
              <a:rPr lang="en-US" smtClean="0"/>
              <a:t>3/3/23</a:t>
            </a:fld>
            <a:endParaRPr/>
          </a:p>
        </p:txBody>
      </p:sp>
      <p:sp>
        <p:nvSpPr>
          <p:cNvPr id="31" name="Google Shape;31;p1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1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154917228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wo Content" type="twoObj" preserve="1">
  <p:cSld name="Two Content">
    <p:spTree>
      <p:nvGrpSpPr>
        <p:cNvPr id="1" name="Shape 33"/>
        <p:cNvGrpSpPr/>
        <p:nvPr/>
      </p:nvGrpSpPr>
      <p:grpSpPr>
        <a:xfrm>
          <a:off x="0" y="0"/>
          <a:ext cx="0" cy="0"/>
          <a:chOff x="0" y="0"/>
          <a:chExt cx="0" cy="0"/>
        </a:xfrm>
      </p:grpSpPr>
      <p:sp>
        <p:nvSpPr>
          <p:cNvPr id="34" name="Google Shape;34;p1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 name="Google Shape;35;p11"/>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6" name="Google Shape;36;p11"/>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7" name="Google Shape;37;p1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fld id="{4C544DB7-2954-EB4B-BD6F-9D6F2140FD2D}" type="datetime1">
              <a:rPr lang="en-US" smtClean="0"/>
              <a:t>3/3/23</a:t>
            </a:fld>
            <a:endParaRPr/>
          </a:p>
        </p:txBody>
      </p:sp>
      <p:sp>
        <p:nvSpPr>
          <p:cNvPr id="38" name="Google Shape;38;p1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1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92418731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Comparison" type="twoTxTwoObj" preserve="1">
  <p:cSld name="Comparison">
    <p:spTree>
      <p:nvGrpSpPr>
        <p:cNvPr id="1" name="Shape 40"/>
        <p:cNvGrpSpPr/>
        <p:nvPr/>
      </p:nvGrpSpPr>
      <p:grpSpPr>
        <a:xfrm>
          <a:off x="0" y="0"/>
          <a:ext cx="0" cy="0"/>
          <a:chOff x="0" y="0"/>
          <a:chExt cx="0" cy="0"/>
        </a:xfrm>
      </p:grpSpPr>
      <p:sp>
        <p:nvSpPr>
          <p:cNvPr id="41" name="Google Shape;41;p12"/>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 name="Google Shape;42;p12"/>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3" name="Google Shape;43;p12"/>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4" name="Google Shape;44;p12"/>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5" name="Google Shape;45;p12"/>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6" name="Google Shape;46;p1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fld id="{AF4A76AD-A292-5B4A-861C-045C365C4E36}" type="datetime1">
              <a:rPr lang="en-US" smtClean="0"/>
              <a:t>3/3/23</a:t>
            </a:fld>
            <a:endParaRPr/>
          </a:p>
        </p:txBody>
      </p:sp>
      <p:sp>
        <p:nvSpPr>
          <p:cNvPr id="47" name="Google Shape;47;p1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1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279924764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Only" type="titleOnly" preserve="1">
  <p:cSld name="Title Only">
    <p:spTree>
      <p:nvGrpSpPr>
        <p:cNvPr id="1" name="Shape 49"/>
        <p:cNvGrpSpPr/>
        <p:nvPr/>
      </p:nvGrpSpPr>
      <p:grpSpPr>
        <a:xfrm>
          <a:off x="0" y="0"/>
          <a:ext cx="0" cy="0"/>
          <a:chOff x="0" y="0"/>
          <a:chExt cx="0" cy="0"/>
        </a:xfrm>
      </p:grpSpPr>
      <p:sp>
        <p:nvSpPr>
          <p:cNvPr id="50" name="Google Shape;50;p13"/>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1" name="Google Shape;51;p1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fld id="{5761CFE5-67AA-F34C-A823-E3E548A61D64}" type="datetime1">
              <a:rPr lang="en-US" smtClean="0"/>
              <a:t>3/3/23</a:t>
            </a:fld>
            <a:endParaRPr/>
          </a:p>
        </p:txBody>
      </p:sp>
      <p:sp>
        <p:nvSpPr>
          <p:cNvPr id="52" name="Google Shape;52;p1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1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196119968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Content with Caption" type="objTx" preserve="1">
  <p:cSld name="Content with Caption">
    <p:spTree>
      <p:nvGrpSpPr>
        <p:cNvPr id="1" name="Shape 54"/>
        <p:cNvGrpSpPr/>
        <p:nvPr/>
      </p:nvGrpSpPr>
      <p:grpSpPr>
        <a:xfrm>
          <a:off x="0" y="0"/>
          <a:ext cx="0" cy="0"/>
          <a:chOff x="0" y="0"/>
          <a:chExt cx="0" cy="0"/>
        </a:xfrm>
      </p:grpSpPr>
      <p:sp>
        <p:nvSpPr>
          <p:cNvPr id="55" name="Google Shape;55;p14"/>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6" name="Google Shape;56;p14"/>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57" name="Google Shape;57;p14"/>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58" name="Google Shape;58;p1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fld id="{6403DFF3-D0D8-2E4C-ACA5-270B8640BB2D}" type="datetime1">
              <a:rPr lang="en-US" smtClean="0"/>
              <a:t>3/3/23</a:t>
            </a:fld>
            <a:endParaRPr/>
          </a:p>
        </p:txBody>
      </p:sp>
      <p:sp>
        <p:nvSpPr>
          <p:cNvPr id="59" name="Google Shape;59;p1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1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299819410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Picture with Caption" type="picTx" preserve="1">
  <p:cSld name="Picture with Caption">
    <p:spTree>
      <p:nvGrpSpPr>
        <p:cNvPr id="1" name="Shape 61"/>
        <p:cNvGrpSpPr/>
        <p:nvPr/>
      </p:nvGrpSpPr>
      <p:grpSpPr>
        <a:xfrm>
          <a:off x="0" y="0"/>
          <a:ext cx="0" cy="0"/>
          <a:chOff x="0" y="0"/>
          <a:chExt cx="0" cy="0"/>
        </a:xfrm>
      </p:grpSpPr>
      <p:sp>
        <p:nvSpPr>
          <p:cNvPr id="62" name="Google Shape;62;p15"/>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3" name="Google Shape;63;p15"/>
          <p:cNvSpPr>
            <a:spLocks noGrp="1"/>
          </p:cNvSpPr>
          <p:nvPr>
            <p:ph type="pic" idx="2"/>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R="0" lvl="0" algn="l" rtl="0">
              <a:lnSpc>
                <a:spcPct val="90000"/>
              </a:lnSpc>
              <a:spcBef>
                <a:spcPts val="1000"/>
              </a:spcBef>
              <a:spcAft>
                <a:spcPts val="0"/>
              </a:spcAft>
              <a:buClr>
                <a:schemeClr val="dk1"/>
              </a:buClr>
              <a:buSzPts val="3200"/>
              <a:buFont typeface="Arial"/>
              <a:buNone/>
              <a:defRPr sz="3200" b="0" i="0" u="none" strike="noStrike" cap="none">
                <a:solidFill>
                  <a:schemeClr val="dk1"/>
                </a:solidFill>
                <a:latin typeface="Calibri"/>
                <a:ea typeface="Calibri"/>
                <a:cs typeface="Calibri"/>
                <a:sym typeface="Calibri"/>
              </a:defRPr>
            </a:lvl1pPr>
            <a:lvl2pPr marR="0" lvl="1" algn="l" rtl="0">
              <a:lnSpc>
                <a:spcPct val="90000"/>
              </a:lnSpc>
              <a:spcBef>
                <a:spcPts val="500"/>
              </a:spcBef>
              <a:spcAft>
                <a:spcPts val="0"/>
              </a:spcAft>
              <a:buClr>
                <a:schemeClr val="dk1"/>
              </a:buClr>
              <a:buSzPts val="2800"/>
              <a:buFont typeface="Arial"/>
              <a:buNone/>
              <a:defRPr sz="2800" b="0" i="0" u="none" strike="noStrike" cap="none">
                <a:solidFill>
                  <a:schemeClr val="dk1"/>
                </a:solidFill>
                <a:latin typeface="Calibri"/>
                <a:ea typeface="Calibri"/>
                <a:cs typeface="Calibri"/>
                <a:sym typeface="Calibri"/>
              </a:defRPr>
            </a:lvl2pPr>
            <a:lvl3pPr marR="0" lvl="2" algn="l" rtl="0">
              <a:lnSpc>
                <a:spcPct val="90000"/>
              </a:lnSpc>
              <a:spcBef>
                <a:spcPts val="500"/>
              </a:spcBef>
              <a:spcAft>
                <a:spcPts val="0"/>
              </a:spcAft>
              <a:buClr>
                <a:schemeClr val="dk1"/>
              </a:buClr>
              <a:buSzPts val="2400"/>
              <a:buFont typeface="Arial"/>
              <a:buNone/>
              <a:defRPr sz="2400" b="0" i="0" u="none" strike="noStrike" cap="none">
                <a:solidFill>
                  <a:schemeClr val="dk1"/>
                </a:solidFill>
                <a:latin typeface="Calibri"/>
                <a:ea typeface="Calibri"/>
                <a:cs typeface="Calibri"/>
                <a:sym typeface="Calibri"/>
              </a:defRPr>
            </a:lvl3pPr>
            <a:lvl4pPr marR="0" lvl="3"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4pPr>
            <a:lvl5pPr marR="0" lvl="4"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5pPr>
            <a:lvl6pPr marR="0" lvl="5"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6pPr>
            <a:lvl7pPr marR="0" lvl="6"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7pPr>
            <a:lvl8pPr marR="0" lvl="7"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8pPr>
            <a:lvl9pPr marR="0" lvl="8"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9pPr>
          </a:lstStyle>
          <a:p>
            <a:endParaRPr/>
          </a:p>
        </p:txBody>
      </p:sp>
      <p:sp>
        <p:nvSpPr>
          <p:cNvPr id="64" name="Google Shape;64;p15"/>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5" name="Google Shape;65;p1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fld id="{96C8E20B-EDF5-DF47-B8E3-BBFD1FC38138}" type="datetime1">
              <a:rPr lang="en-US" smtClean="0"/>
              <a:t>3/3/23</a:t>
            </a:fld>
            <a:endParaRPr/>
          </a:p>
        </p:txBody>
      </p:sp>
      <p:sp>
        <p:nvSpPr>
          <p:cNvPr id="66" name="Google Shape;66;p1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1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216131013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itle and Vertical Text" type="vertTx" preserve="1">
  <p:cSld name="Title and Vertical Text">
    <p:spTree>
      <p:nvGrpSpPr>
        <p:cNvPr id="1" name="Shape 68"/>
        <p:cNvGrpSpPr/>
        <p:nvPr/>
      </p:nvGrpSpPr>
      <p:grpSpPr>
        <a:xfrm>
          <a:off x="0" y="0"/>
          <a:ext cx="0" cy="0"/>
          <a:chOff x="0" y="0"/>
          <a:chExt cx="0" cy="0"/>
        </a:xfrm>
      </p:grpSpPr>
      <p:sp>
        <p:nvSpPr>
          <p:cNvPr id="69" name="Google Shape;69;p16"/>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0" name="Google Shape;70;p16"/>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1" name="Google Shape;71;p1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fld id="{2D45ACC8-3D2A-2046-98FC-80D9638773A2}" type="datetime1">
              <a:rPr lang="en-US" smtClean="0"/>
              <a:t>3/3/23</a:t>
            </a:fld>
            <a:endParaRPr/>
          </a:p>
        </p:txBody>
      </p:sp>
      <p:sp>
        <p:nvSpPr>
          <p:cNvPr id="72" name="Google Shape;72;p1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1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345729198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Vertical Title and Text" type="vertTitleAndTx" preserve="1">
  <p:cSld name="Vertical Title and Text">
    <p:spTree>
      <p:nvGrpSpPr>
        <p:cNvPr id="1" name="Shape 74"/>
        <p:cNvGrpSpPr/>
        <p:nvPr/>
      </p:nvGrpSpPr>
      <p:grpSpPr>
        <a:xfrm>
          <a:off x="0" y="0"/>
          <a:ext cx="0" cy="0"/>
          <a:chOff x="0" y="0"/>
          <a:chExt cx="0" cy="0"/>
        </a:xfrm>
      </p:grpSpPr>
      <p:sp>
        <p:nvSpPr>
          <p:cNvPr id="75" name="Google Shape;75;p17"/>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6" name="Google Shape;76;p17"/>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7" name="Google Shape;77;p1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fld id="{B38984C2-3FB4-2E42-9948-3FAA3BB8E1BC}" type="datetime1">
              <a:rPr lang="en-US" smtClean="0"/>
              <a:t>3/3/23</a:t>
            </a:fld>
            <a:endParaRPr/>
          </a:p>
        </p:txBody>
      </p:sp>
      <p:sp>
        <p:nvSpPr>
          <p:cNvPr id="78" name="Google Shape;78;p1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1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121403655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Title Slide" type="title" preserve="1">
  <p:cSld name="Title Slide">
    <p:spTree>
      <p:nvGrpSpPr>
        <p:cNvPr id="1" name="Shape 11"/>
        <p:cNvGrpSpPr/>
        <p:nvPr/>
      </p:nvGrpSpPr>
      <p:grpSpPr>
        <a:xfrm>
          <a:off x="0" y="0"/>
          <a:ext cx="0" cy="0"/>
          <a:chOff x="0" y="0"/>
          <a:chExt cx="0" cy="0"/>
        </a:xfrm>
      </p:grpSpPr>
      <p:sp>
        <p:nvSpPr>
          <p:cNvPr id="12" name="Google Shape;12;p7"/>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 name="Google Shape;13;p7"/>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4" name="Google Shape;14;p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fld id="{5CBC67F0-BA27-2143-86E7-5CD8CB0DD097}" type="datetime1">
              <a:rPr lang="en-US" smtClean="0"/>
              <a:t>3/3/23</a:t>
            </a:fld>
            <a:endParaRPr/>
          </a:p>
        </p:txBody>
      </p:sp>
      <p:sp>
        <p:nvSpPr>
          <p:cNvPr id="15" name="Google Shape;15;p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6" name="Google Shape;16;p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239928423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Blank" type="blank" preserve="1">
  <p:cSld name="Blank">
    <p:spTree>
      <p:nvGrpSpPr>
        <p:cNvPr id="1" name="Shape 17"/>
        <p:cNvGrpSpPr/>
        <p:nvPr/>
      </p:nvGrpSpPr>
      <p:grpSpPr>
        <a:xfrm>
          <a:off x="0" y="0"/>
          <a:ext cx="0" cy="0"/>
          <a:chOff x="0" y="0"/>
          <a:chExt cx="0" cy="0"/>
        </a:xfrm>
      </p:grpSpPr>
      <p:sp>
        <p:nvSpPr>
          <p:cNvPr id="18" name="Google Shape;18;p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fld id="{E26B0CC7-CE64-6445-9BD9-75C41F4AA3E4}" type="datetime1">
              <a:rPr lang="en-US" smtClean="0"/>
              <a:t>3/3/23</a:t>
            </a:fld>
            <a:endParaRPr/>
          </a:p>
        </p:txBody>
      </p:sp>
      <p:sp>
        <p:nvSpPr>
          <p:cNvPr id="19" name="Google Shape;19;p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22829377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Title and Content" type="obj" preserve="1">
  <p:cSld name="Title and Content">
    <p:spTree>
      <p:nvGrpSpPr>
        <p:cNvPr id="1" name="Shape 21"/>
        <p:cNvGrpSpPr/>
        <p:nvPr/>
      </p:nvGrpSpPr>
      <p:grpSpPr>
        <a:xfrm>
          <a:off x="0" y="0"/>
          <a:ext cx="0" cy="0"/>
          <a:chOff x="0" y="0"/>
          <a:chExt cx="0" cy="0"/>
        </a:xfrm>
      </p:grpSpPr>
      <p:sp>
        <p:nvSpPr>
          <p:cNvPr id="22" name="Google Shape;22;p9"/>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 name="Google Shape;23;p9"/>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4" name="Google Shape;24;p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fld id="{5D09DD76-91B4-9149-94F7-E1E004E74C60}" type="datetime1">
              <a:rPr lang="en-US" smtClean="0"/>
              <a:t>3/3/23</a:t>
            </a:fld>
            <a:endParaRPr/>
          </a:p>
        </p:txBody>
      </p:sp>
      <p:sp>
        <p:nvSpPr>
          <p:cNvPr id="25" name="Google Shape;25;p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 name="Google Shape;26;p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21930497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Section Header" type="secHead" preserve="1">
  <p:cSld name="Section Header">
    <p:spTree>
      <p:nvGrpSpPr>
        <p:cNvPr id="1" name="Shape 27"/>
        <p:cNvGrpSpPr/>
        <p:nvPr/>
      </p:nvGrpSpPr>
      <p:grpSpPr>
        <a:xfrm>
          <a:off x="0" y="0"/>
          <a:ext cx="0" cy="0"/>
          <a:chOff x="0" y="0"/>
          <a:chExt cx="0" cy="0"/>
        </a:xfrm>
      </p:grpSpPr>
      <p:sp>
        <p:nvSpPr>
          <p:cNvPr id="28" name="Google Shape;28;p10"/>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10"/>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30" name="Google Shape;30;p1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fld id="{C3B71516-D7C8-6F4D-B285-FBC9F94F55CF}" type="datetime1">
              <a:rPr lang="en-US" smtClean="0"/>
              <a:t>3/3/23</a:t>
            </a:fld>
            <a:endParaRPr/>
          </a:p>
        </p:txBody>
      </p:sp>
      <p:sp>
        <p:nvSpPr>
          <p:cNvPr id="31" name="Google Shape;31;p1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1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57737128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Two Content" type="twoObj" preserve="1">
  <p:cSld name="Two Content">
    <p:spTree>
      <p:nvGrpSpPr>
        <p:cNvPr id="1" name="Shape 33"/>
        <p:cNvGrpSpPr/>
        <p:nvPr/>
      </p:nvGrpSpPr>
      <p:grpSpPr>
        <a:xfrm>
          <a:off x="0" y="0"/>
          <a:ext cx="0" cy="0"/>
          <a:chOff x="0" y="0"/>
          <a:chExt cx="0" cy="0"/>
        </a:xfrm>
      </p:grpSpPr>
      <p:sp>
        <p:nvSpPr>
          <p:cNvPr id="34" name="Google Shape;34;p1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 name="Google Shape;35;p11"/>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6" name="Google Shape;36;p11"/>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7" name="Google Shape;37;p1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fld id="{89BDC91C-A69F-EE45-881E-AB47C89AE27B}" type="datetime1">
              <a:rPr lang="en-US" smtClean="0"/>
              <a:t>3/3/23</a:t>
            </a:fld>
            <a:endParaRPr/>
          </a:p>
        </p:txBody>
      </p:sp>
      <p:sp>
        <p:nvSpPr>
          <p:cNvPr id="38" name="Google Shape;38;p1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1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285090421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Comparison" type="twoTxTwoObj" preserve="1">
  <p:cSld name="Comparison">
    <p:spTree>
      <p:nvGrpSpPr>
        <p:cNvPr id="1" name="Shape 40"/>
        <p:cNvGrpSpPr/>
        <p:nvPr/>
      </p:nvGrpSpPr>
      <p:grpSpPr>
        <a:xfrm>
          <a:off x="0" y="0"/>
          <a:ext cx="0" cy="0"/>
          <a:chOff x="0" y="0"/>
          <a:chExt cx="0" cy="0"/>
        </a:xfrm>
      </p:grpSpPr>
      <p:sp>
        <p:nvSpPr>
          <p:cNvPr id="41" name="Google Shape;41;p12"/>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 name="Google Shape;42;p12"/>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3" name="Google Shape;43;p12"/>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4" name="Google Shape;44;p12"/>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5" name="Google Shape;45;p12"/>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6" name="Google Shape;46;p1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fld id="{DF24CD8B-8731-104F-A395-C6CFF1F66FA0}" type="datetime1">
              <a:rPr lang="en-US" smtClean="0"/>
              <a:t>3/3/23</a:t>
            </a:fld>
            <a:endParaRPr/>
          </a:p>
        </p:txBody>
      </p:sp>
      <p:sp>
        <p:nvSpPr>
          <p:cNvPr id="47" name="Google Shape;47;p1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1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109938830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Title Only" type="titleOnly" preserve="1">
  <p:cSld name="Title Only">
    <p:spTree>
      <p:nvGrpSpPr>
        <p:cNvPr id="1" name="Shape 49"/>
        <p:cNvGrpSpPr/>
        <p:nvPr/>
      </p:nvGrpSpPr>
      <p:grpSpPr>
        <a:xfrm>
          <a:off x="0" y="0"/>
          <a:ext cx="0" cy="0"/>
          <a:chOff x="0" y="0"/>
          <a:chExt cx="0" cy="0"/>
        </a:xfrm>
      </p:grpSpPr>
      <p:sp>
        <p:nvSpPr>
          <p:cNvPr id="50" name="Google Shape;50;p13"/>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1" name="Google Shape;51;p1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fld id="{00DD1441-6876-0C4D-8F49-C7D3AB083ECA}" type="datetime1">
              <a:rPr lang="en-US" smtClean="0"/>
              <a:t>3/3/23</a:t>
            </a:fld>
            <a:endParaRPr/>
          </a:p>
        </p:txBody>
      </p:sp>
      <p:sp>
        <p:nvSpPr>
          <p:cNvPr id="52" name="Google Shape;52;p1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1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355254890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Content with Caption" type="objTx" preserve="1">
  <p:cSld name="Content with Caption">
    <p:spTree>
      <p:nvGrpSpPr>
        <p:cNvPr id="1" name="Shape 54"/>
        <p:cNvGrpSpPr/>
        <p:nvPr/>
      </p:nvGrpSpPr>
      <p:grpSpPr>
        <a:xfrm>
          <a:off x="0" y="0"/>
          <a:ext cx="0" cy="0"/>
          <a:chOff x="0" y="0"/>
          <a:chExt cx="0" cy="0"/>
        </a:xfrm>
      </p:grpSpPr>
      <p:sp>
        <p:nvSpPr>
          <p:cNvPr id="55" name="Google Shape;55;p14"/>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6" name="Google Shape;56;p14"/>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57" name="Google Shape;57;p14"/>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58" name="Google Shape;58;p1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fld id="{92723C39-1BA5-6046-A026-F2972871154F}" type="datetime1">
              <a:rPr lang="en-US" smtClean="0"/>
              <a:t>3/3/23</a:t>
            </a:fld>
            <a:endParaRPr/>
          </a:p>
        </p:txBody>
      </p:sp>
      <p:sp>
        <p:nvSpPr>
          <p:cNvPr id="59" name="Google Shape;59;p1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1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272167075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Picture with Caption" type="picTx" preserve="1">
  <p:cSld name="Picture with Caption">
    <p:spTree>
      <p:nvGrpSpPr>
        <p:cNvPr id="1" name="Shape 61"/>
        <p:cNvGrpSpPr/>
        <p:nvPr/>
      </p:nvGrpSpPr>
      <p:grpSpPr>
        <a:xfrm>
          <a:off x="0" y="0"/>
          <a:ext cx="0" cy="0"/>
          <a:chOff x="0" y="0"/>
          <a:chExt cx="0" cy="0"/>
        </a:xfrm>
      </p:grpSpPr>
      <p:sp>
        <p:nvSpPr>
          <p:cNvPr id="62" name="Google Shape;62;p15"/>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3" name="Google Shape;63;p15"/>
          <p:cNvSpPr>
            <a:spLocks noGrp="1"/>
          </p:cNvSpPr>
          <p:nvPr>
            <p:ph type="pic" idx="2"/>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R="0" lvl="0" algn="l" rtl="0">
              <a:lnSpc>
                <a:spcPct val="90000"/>
              </a:lnSpc>
              <a:spcBef>
                <a:spcPts val="1000"/>
              </a:spcBef>
              <a:spcAft>
                <a:spcPts val="0"/>
              </a:spcAft>
              <a:buClr>
                <a:schemeClr val="dk1"/>
              </a:buClr>
              <a:buSzPts val="3200"/>
              <a:buFont typeface="Arial"/>
              <a:buNone/>
              <a:defRPr sz="3200" b="0" i="0" u="none" strike="noStrike" cap="none">
                <a:solidFill>
                  <a:schemeClr val="dk1"/>
                </a:solidFill>
                <a:latin typeface="Calibri"/>
                <a:ea typeface="Calibri"/>
                <a:cs typeface="Calibri"/>
                <a:sym typeface="Calibri"/>
              </a:defRPr>
            </a:lvl1pPr>
            <a:lvl2pPr marR="0" lvl="1" algn="l" rtl="0">
              <a:lnSpc>
                <a:spcPct val="90000"/>
              </a:lnSpc>
              <a:spcBef>
                <a:spcPts val="500"/>
              </a:spcBef>
              <a:spcAft>
                <a:spcPts val="0"/>
              </a:spcAft>
              <a:buClr>
                <a:schemeClr val="dk1"/>
              </a:buClr>
              <a:buSzPts val="2800"/>
              <a:buFont typeface="Arial"/>
              <a:buNone/>
              <a:defRPr sz="2800" b="0" i="0" u="none" strike="noStrike" cap="none">
                <a:solidFill>
                  <a:schemeClr val="dk1"/>
                </a:solidFill>
                <a:latin typeface="Calibri"/>
                <a:ea typeface="Calibri"/>
                <a:cs typeface="Calibri"/>
                <a:sym typeface="Calibri"/>
              </a:defRPr>
            </a:lvl2pPr>
            <a:lvl3pPr marR="0" lvl="2" algn="l" rtl="0">
              <a:lnSpc>
                <a:spcPct val="90000"/>
              </a:lnSpc>
              <a:spcBef>
                <a:spcPts val="500"/>
              </a:spcBef>
              <a:spcAft>
                <a:spcPts val="0"/>
              </a:spcAft>
              <a:buClr>
                <a:schemeClr val="dk1"/>
              </a:buClr>
              <a:buSzPts val="2400"/>
              <a:buFont typeface="Arial"/>
              <a:buNone/>
              <a:defRPr sz="2400" b="0" i="0" u="none" strike="noStrike" cap="none">
                <a:solidFill>
                  <a:schemeClr val="dk1"/>
                </a:solidFill>
                <a:latin typeface="Calibri"/>
                <a:ea typeface="Calibri"/>
                <a:cs typeface="Calibri"/>
                <a:sym typeface="Calibri"/>
              </a:defRPr>
            </a:lvl3pPr>
            <a:lvl4pPr marR="0" lvl="3"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4pPr>
            <a:lvl5pPr marR="0" lvl="4"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5pPr>
            <a:lvl6pPr marR="0" lvl="5"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6pPr>
            <a:lvl7pPr marR="0" lvl="6"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7pPr>
            <a:lvl8pPr marR="0" lvl="7"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8pPr>
            <a:lvl9pPr marR="0" lvl="8"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9pPr>
          </a:lstStyle>
          <a:p>
            <a:endParaRPr/>
          </a:p>
        </p:txBody>
      </p:sp>
      <p:sp>
        <p:nvSpPr>
          <p:cNvPr id="64" name="Google Shape;64;p15"/>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5" name="Google Shape;65;p1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fld id="{D4375EFE-4847-7D45-9EE7-86789461EAC8}" type="datetime1">
              <a:rPr lang="en-US" smtClean="0"/>
              <a:t>3/3/23</a:t>
            </a:fld>
            <a:endParaRPr/>
          </a:p>
        </p:txBody>
      </p:sp>
      <p:sp>
        <p:nvSpPr>
          <p:cNvPr id="66" name="Google Shape;66;p1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1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122038064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Title and Vertical Text" type="vertTx" preserve="1">
  <p:cSld name="Title and Vertical Text">
    <p:spTree>
      <p:nvGrpSpPr>
        <p:cNvPr id="1" name="Shape 68"/>
        <p:cNvGrpSpPr/>
        <p:nvPr/>
      </p:nvGrpSpPr>
      <p:grpSpPr>
        <a:xfrm>
          <a:off x="0" y="0"/>
          <a:ext cx="0" cy="0"/>
          <a:chOff x="0" y="0"/>
          <a:chExt cx="0" cy="0"/>
        </a:xfrm>
      </p:grpSpPr>
      <p:sp>
        <p:nvSpPr>
          <p:cNvPr id="69" name="Google Shape;69;p16"/>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0" name="Google Shape;70;p16"/>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1" name="Google Shape;71;p1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fld id="{7A838B5A-6F14-0C45-A634-3A6072F827AF}" type="datetime1">
              <a:rPr lang="en-US" smtClean="0"/>
              <a:t>3/3/23</a:t>
            </a:fld>
            <a:endParaRPr/>
          </a:p>
        </p:txBody>
      </p:sp>
      <p:sp>
        <p:nvSpPr>
          <p:cNvPr id="72" name="Google Shape;72;p1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1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63442227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Vertical Title and Text" type="vertTitleAndTx" preserve="1">
  <p:cSld name="Vertical Title and Text">
    <p:spTree>
      <p:nvGrpSpPr>
        <p:cNvPr id="1" name="Shape 74"/>
        <p:cNvGrpSpPr/>
        <p:nvPr/>
      </p:nvGrpSpPr>
      <p:grpSpPr>
        <a:xfrm>
          <a:off x="0" y="0"/>
          <a:ext cx="0" cy="0"/>
          <a:chOff x="0" y="0"/>
          <a:chExt cx="0" cy="0"/>
        </a:xfrm>
      </p:grpSpPr>
      <p:sp>
        <p:nvSpPr>
          <p:cNvPr id="75" name="Google Shape;75;p17"/>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6" name="Google Shape;76;p17"/>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7" name="Google Shape;77;p1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fld id="{59B67774-4A8C-524E-8C08-50A7292EAE3D}" type="datetime1">
              <a:rPr lang="en-US" smtClean="0"/>
              <a:t>3/3/23</a:t>
            </a:fld>
            <a:endParaRPr/>
          </a:p>
        </p:txBody>
      </p:sp>
      <p:sp>
        <p:nvSpPr>
          <p:cNvPr id="78" name="Google Shape;78;p1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1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34676357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17" Type="http://schemas.openxmlformats.org/officeDocument/2006/relationships/image" Target="../media/image5.png"/><Relationship Id="rId2" Type="http://schemas.openxmlformats.org/officeDocument/2006/relationships/slideLayout" Target="../slideLayouts/slideLayout2.xml"/><Relationship Id="rId16"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BDE3BBF-9BCD-0947-9BFF-139A8C3F0E0A}" type="datetime1">
              <a:rPr lang="en-US" smtClean="0"/>
              <a:t>3/3/23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229600" y="630003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ED41F8-FC0F-4085-8150-313B6CF05213}" type="slidenum">
              <a:rPr lang="en-US" smtClean="0"/>
              <a:t>‹#›</a:t>
            </a:fld>
            <a:endParaRPr lang="en-US"/>
          </a:p>
        </p:txBody>
      </p:sp>
      <p:pic>
        <p:nvPicPr>
          <p:cNvPr id="8" name="Picture 7">
            <a:extLst>
              <a:ext uri="{FF2B5EF4-FFF2-40B4-BE49-F238E27FC236}">
                <a16:creationId xmlns:a16="http://schemas.microsoft.com/office/drawing/2014/main" id="{CACB2277-497E-4798-88CE-11CD3AEC7E4C}"/>
              </a:ext>
            </a:extLst>
          </p:cNvPr>
          <p:cNvPicPr>
            <a:picLocks noChangeAspect="1"/>
          </p:cNvPicPr>
          <p:nvPr userDrawn="1"/>
        </p:nvPicPr>
        <p:blipFill>
          <a:blip r:embed="rId13"/>
          <a:stretch>
            <a:fillRect/>
          </a:stretch>
        </p:blipFill>
        <p:spPr>
          <a:xfrm>
            <a:off x="-118883" y="2075570"/>
            <a:ext cx="237765" cy="2706859"/>
          </a:xfrm>
          <a:prstGeom prst="rect">
            <a:avLst/>
          </a:prstGeom>
        </p:spPr>
      </p:pic>
      <p:pic>
        <p:nvPicPr>
          <p:cNvPr id="9" name="Google Shape;124;p4">
            <a:extLst>
              <a:ext uri="{FF2B5EF4-FFF2-40B4-BE49-F238E27FC236}">
                <a16:creationId xmlns:a16="http://schemas.microsoft.com/office/drawing/2014/main" id="{7D3E4BAA-3DCF-411D-81AA-60622A9E007E}"/>
              </a:ext>
            </a:extLst>
          </p:cNvPr>
          <p:cNvPicPr preferRelativeResize="0"/>
          <p:nvPr userDrawn="1"/>
        </p:nvPicPr>
        <p:blipFill rotWithShape="1">
          <a:blip r:embed="rId14">
            <a:alphaModFix/>
          </a:blip>
          <a:srcRect/>
          <a:stretch/>
        </p:blipFill>
        <p:spPr>
          <a:xfrm>
            <a:off x="12072675" y="2072895"/>
            <a:ext cx="238650" cy="2709534"/>
          </a:xfrm>
          <a:prstGeom prst="rect">
            <a:avLst/>
          </a:prstGeom>
          <a:noFill/>
          <a:ln>
            <a:noFill/>
          </a:ln>
        </p:spPr>
      </p:pic>
      <p:pic>
        <p:nvPicPr>
          <p:cNvPr id="10" name="Picture 9">
            <a:extLst>
              <a:ext uri="{FF2B5EF4-FFF2-40B4-BE49-F238E27FC236}">
                <a16:creationId xmlns:a16="http://schemas.microsoft.com/office/drawing/2014/main" id="{6717A31C-4F70-4C6A-9B24-1EE69560DEAF}"/>
              </a:ext>
            </a:extLst>
          </p:cNvPr>
          <p:cNvPicPr>
            <a:picLocks noChangeAspect="1"/>
          </p:cNvPicPr>
          <p:nvPr userDrawn="1"/>
        </p:nvPicPr>
        <p:blipFill>
          <a:blip r:embed="rId15"/>
          <a:stretch>
            <a:fillRect/>
          </a:stretch>
        </p:blipFill>
        <p:spPr>
          <a:xfrm>
            <a:off x="2285141" y="6073322"/>
            <a:ext cx="9906859" cy="207282"/>
          </a:xfrm>
          <a:prstGeom prst="rect">
            <a:avLst/>
          </a:prstGeom>
        </p:spPr>
      </p:pic>
      <p:pic>
        <p:nvPicPr>
          <p:cNvPr id="11" name="Picture 10">
            <a:extLst>
              <a:ext uri="{FF2B5EF4-FFF2-40B4-BE49-F238E27FC236}">
                <a16:creationId xmlns:a16="http://schemas.microsoft.com/office/drawing/2014/main" id="{0D86B9A2-3981-4CF9-9DF6-2364DC36F51D}"/>
              </a:ext>
            </a:extLst>
          </p:cNvPr>
          <p:cNvPicPr>
            <a:picLocks noChangeAspect="1"/>
          </p:cNvPicPr>
          <p:nvPr userDrawn="1"/>
        </p:nvPicPr>
        <p:blipFill>
          <a:blip r:embed="rId16"/>
          <a:stretch>
            <a:fillRect/>
          </a:stretch>
        </p:blipFill>
        <p:spPr>
          <a:xfrm>
            <a:off x="264458" y="5878586"/>
            <a:ext cx="936544" cy="842889"/>
          </a:xfrm>
          <a:prstGeom prst="rect">
            <a:avLst/>
          </a:prstGeom>
        </p:spPr>
      </p:pic>
      <p:pic>
        <p:nvPicPr>
          <p:cNvPr id="12" name="Picture 11">
            <a:extLst>
              <a:ext uri="{FF2B5EF4-FFF2-40B4-BE49-F238E27FC236}">
                <a16:creationId xmlns:a16="http://schemas.microsoft.com/office/drawing/2014/main" id="{A2ADB3A2-4CD6-4D2C-913A-788A2516D3F9}"/>
              </a:ext>
            </a:extLst>
          </p:cNvPr>
          <p:cNvPicPr>
            <a:picLocks noChangeAspect="1"/>
          </p:cNvPicPr>
          <p:nvPr userDrawn="1"/>
        </p:nvPicPr>
        <p:blipFill>
          <a:blip r:embed="rId17"/>
          <a:stretch>
            <a:fillRect/>
          </a:stretch>
        </p:blipFill>
        <p:spPr>
          <a:xfrm>
            <a:off x="-1" y="0"/>
            <a:ext cx="9534970" cy="1609483"/>
          </a:xfrm>
          <a:prstGeom prst="rect">
            <a:avLst/>
          </a:prstGeom>
        </p:spPr>
      </p:pic>
      <p:sp>
        <p:nvSpPr>
          <p:cNvPr id="7" name="TextBox 6">
            <a:extLst>
              <a:ext uri="{FF2B5EF4-FFF2-40B4-BE49-F238E27FC236}">
                <a16:creationId xmlns:a16="http://schemas.microsoft.com/office/drawing/2014/main" id="{42B9B87E-2BF2-1213-2B95-8134D7882960}"/>
              </a:ext>
            </a:extLst>
          </p:cNvPr>
          <p:cNvSpPr txBox="1"/>
          <p:nvPr userDrawn="1"/>
        </p:nvSpPr>
        <p:spPr>
          <a:xfrm>
            <a:off x="118882" y="286394"/>
            <a:ext cx="1792942" cy="954107"/>
          </a:xfrm>
          <a:prstGeom prst="rect">
            <a:avLst/>
          </a:prstGeom>
          <a:noFill/>
        </p:spPr>
        <p:txBody>
          <a:bodyPr wrap="square" rtlCol="0">
            <a:spAutoFit/>
          </a:bodyPr>
          <a:lstStyle/>
          <a:p>
            <a:pPr algn="ctr"/>
            <a:r>
              <a:rPr lang="en-SA" sz="2800" b="1" dirty="0">
                <a:solidFill>
                  <a:schemeClr val="bg1"/>
                </a:solidFill>
              </a:rPr>
              <a:t>Chapter</a:t>
            </a:r>
          </a:p>
          <a:p>
            <a:pPr algn="ctr"/>
            <a:r>
              <a:rPr lang="en-SA" sz="2800" b="1" dirty="0">
                <a:solidFill>
                  <a:schemeClr val="bg1"/>
                </a:solidFill>
              </a:rPr>
              <a:t>05</a:t>
            </a:r>
          </a:p>
        </p:txBody>
      </p:sp>
      <p:sp>
        <p:nvSpPr>
          <p:cNvPr id="13" name="TextBox 12">
            <a:extLst>
              <a:ext uri="{FF2B5EF4-FFF2-40B4-BE49-F238E27FC236}">
                <a16:creationId xmlns:a16="http://schemas.microsoft.com/office/drawing/2014/main" id="{266960C7-64EA-0C7F-A28C-6B13B6DB4868}"/>
              </a:ext>
            </a:extLst>
          </p:cNvPr>
          <p:cNvSpPr txBox="1"/>
          <p:nvPr userDrawn="1"/>
        </p:nvSpPr>
        <p:spPr>
          <a:xfrm>
            <a:off x="10287000" y="6311900"/>
            <a:ext cx="1785675" cy="307777"/>
          </a:xfrm>
          <a:prstGeom prst="rect">
            <a:avLst/>
          </a:prstGeom>
          <a:noFill/>
        </p:spPr>
        <p:txBody>
          <a:bodyPr wrap="square" rtlCol="0">
            <a:spAutoFit/>
          </a:bodyPr>
          <a:lstStyle/>
          <a:p>
            <a:pPr algn="r"/>
            <a:r>
              <a:rPr lang="en-SA" sz="1400" b="1" dirty="0">
                <a:latin typeface="APPLE CHANCERY" panose="03020702040506060504" pitchFamily="66" charset="-79"/>
                <a:cs typeface="APPLE CHANCERY" panose="03020702040506060504" pitchFamily="66" charset="-79"/>
              </a:rPr>
              <a:t>Thana Ahmed</a:t>
            </a:r>
          </a:p>
        </p:txBody>
      </p:sp>
    </p:spTree>
    <p:extLst>
      <p:ext uri="{BB962C8B-B14F-4D97-AF65-F5344CB8AC3E}">
        <p14:creationId xmlns:p14="http://schemas.microsoft.com/office/powerpoint/2010/main" val="29552454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lt1"/>
        </a:solidFill>
        <a:effectLst/>
      </p:bgPr>
    </p:bg>
    <p:spTree>
      <p:nvGrpSpPr>
        <p:cNvPr id="1" name="Shape 5"/>
        <p:cNvGrpSpPr/>
        <p:nvPr/>
      </p:nvGrpSpPr>
      <p:grpSpPr>
        <a:xfrm>
          <a:off x="0" y="0"/>
          <a:ext cx="0" cy="0"/>
          <a:chOff x="0" y="0"/>
          <a:chExt cx="0" cy="0"/>
        </a:xfrm>
      </p:grpSpPr>
      <p:sp>
        <p:nvSpPr>
          <p:cNvPr id="6" name="Google Shape;6;p6"/>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7" name="Google Shape;7;p6"/>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8" name="Google Shape;8;p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fld id="{C7E07A30-3B31-4A42-B5CB-C8127D62B6F9}" type="datetime1">
              <a:rPr lang="en-US" smtClean="0"/>
              <a:t>3/3/23</a:t>
            </a:fld>
            <a:endParaRPr/>
          </a:p>
        </p:txBody>
      </p:sp>
      <p:sp>
        <p:nvSpPr>
          <p:cNvPr id="9" name="Google Shape;9;p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0" name="Google Shape;10;p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1425756018"/>
      </p:ext>
    </p:extLst>
  </p:cSld>
  <p:clrMap bg1="lt1" tx1="dk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lt1"/>
        </a:solidFill>
        <a:effectLst/>
      </p:bgPr>
    </p:bg>
    <p:spTree>
      <p:nvGrpSpPr>
        <p:cNvPr id="1" name="Shape 5"/>
        <p:cNvGrpSpPr/>
        <p:nvPr/>
      </p:nvGrpSpPr>
      <p:grpSpPr>
        <a:xfrm>
          <a:off x="0" y="0"/>
          <a:ext cx="0" cy="0"/>
          <a:chOff x="0" y="0"/>
          <a:chExt cx="0" cy="0"/>
        </a:xfrm>
      </p:grpSpPr>
      <p:sp>
        <p:nvSpPr>
          <p:cNvPr id="6" name="Google Shape;6;p6"/>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7" name="Google Shape;7;p6"/>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8" name="Google Shape;8;p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fld id="{DBBB96FA-365A-8F4A-9EAF-C9476AED12C4}" type="datetime1">
              <a:rPr lang="en-US" smtClean="0"/>
              <a:t>3/3/23</a:t>
            </a:fld>
            <a:endParaRPr/>
          </a:p>
        </p:txBody>
      </p:sp>
      <p:sp>
        <p:nvSpPr>
          <p:cNvPr id="9" name="Google Shape;9;p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0" name="Google Shape;10;p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1721043557"/>
      </p:ext>
    </p:extLst>
  </p:cSld>
  <p:clrMap bg1="lt1" tx1="dk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1.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png"/></Relationships>
</file>

<file path=ppt/slides/_rels/slide2.xml.rels><?xml version="1.0" encoding="UTF-8" standalone="yes"?>
<Relationships xmlns="http://schemas.openxmlformats.org/package/2006/relationships"><Relationship Id="rId13" Type="http://schemas.openxmlformats.org/officeDocument/2006/relationships/diagramData" Target="../diagrams/data1.xml"/><Relationship Id="rId3" Type="http://schemas.openxmlformats.org/officeDocument/2006/relationships/image" Target="../media/image12.emf"/><Relationship Id="rId12" Type="http://schemas.openxmlformats.org/officeDocument/2006/relationships/image" Target="../media/image11.png"/><Relationship Id="rId17" Type="http://schemas.microsoft.com/office/2007/relationships/diagramDrawing" Target="../diagrams/drawing1.xml"/><Relationship Id="rId2" Type="http://schemas.openxmlformats.org/officeDocument/2006/relationships/image" Target="../media/image11.emf"/><Relationship Id="rId16" Type="http://schemas.openxmlformats.org/officeDocument/2006/relationships/diagramColors" Target="../diagrams/colors1.xml"/><Relationship Id="rId1" Type="http://schemas.openxmlformats.org/officeDocument/2006/relationships/slideLayout" Target="../slideLayouts/slideLayout7.xml"/><Relationship Id="rId15" Type="http://schemas.openxmlformats.org/officeDocument/2006/relationships/diagramQuickStyle" Target="../diagrams/quickStyle1.xml"/><Relationship Id="rId4" Type="http://schemas.openxmlformats.org/officeDocument/2006/relationships/customXml" Target="../ink/ink1.xml"/><Relationship Id="rId1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openxmlformats.org/officeDocument/2006/relationships/image" Target="../media/image12.emf"/><Relationship Id="rId7" Type="http://schemas.openxmlformats.org/officeDocument/2006/relationships/diagramLayout" Target="../diagrams/layout2.xml"/><Relationship Id="rId2" Type="http://schemas.openxmlformats.org/officeDocument/2006/relationships/image" Target="../media/image11.emf"/><Relationship Id="rId1" Type="http://schemas.openxmlformats.org/officeDocument/2006/relationships/slideLayout" Target="../slideLayouts/slideLayout7.xml"/><Relationship Id="rId6" Type="http://schemas.openxmlformats.org/officeDocument/2006/relationships/diagramData" Target="../diagrams/data2.xml"/><Relationship Id="rId5" Type="http://schemas.openxmlformats.org/officeDocument/2006/relationships/image" Target="../media/image14.png"/><Relationship Id="rId10" Type="http://schemas.microsoft.com/office/2007/relationships/diagramDrawing" Target="../diagrams/drawing2.xml"/><Relationship Id="rId4" Type="http://schemas.openxmlformats.org/officeDocument/2006/relationships/customXml" Target="../ink/ink2.xml"/><Relationship Id="rId9" Type="http://schemas.openxmlformats.org/officeDocument/2006/relationships/diagramColors" Target="../diagrams/colors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30.png"/><Relationship Id="rId7" Type="http://schemas.openxmlformats.org/officeDocument/2006/relationships/image" Target="../media/image34.jpeg"/><Relationship Id="rId2" Type="http://schemas.openxmlformats.org/officeDocument/2006/relationships/image" Target="../media/image29.jpeg"/><Relationship Id="rId1" Type="http://schemas.openxmlformats.org/officeDocument/2006/relationships/slideLayout" Target="../slideLayouts/slideLayout2.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31.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8.svg"/><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35.pn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5.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2.xml"/><Relationship Id="rId4" Type="http://schemas.openxmlformats.org/officeDocument/2006/relationships/image" Target="../media/image35.png"/></Relationships>
</file>

<file path=ppt/slides/_rels/slide1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36.png"/></Relationships>
</file>

<file path=ppt/slides/_rels/slide20.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32.png"/></Relationships>
</file>

<file path=ppt/slides/_rels/slide23.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hyperlink" Target="https://www.heartlight.org/articles/201812/20181212_preparehimroom.html" TargetMode="External"/><Relationship Id="rId2" Type="http://schemas.openxmlformats.org/officeDocument/2006/relationships/image" Target="../media/image55.jp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75549" y="0"/>
            <a:ext cx="11616451" cy="6680068"/>
          </a:xfrm>
          <a:prstGeom prst="rect">
            <a:avLst/>
          </a:prstGeom>
        </p:spPr>
      </p:pic>
      <p:pic>
        <p:nvPicPr>
          <p:cNvPr id="4" name="Picture 3"/>
          <p:cNvPicPr>
            <a:picLocks noChangeAspect="1"/>
          </p:cNvPicPr>
          <p:nvPr/>
        </p:nvPicPr>
        <p:blipFill rotWithShape="1">
          <a:blip r:embed="rId3"/>
          <a:srcRect l="984" r="914" b="11911"/>
          <a:stretch/>
        </p:blipFill>
        <p:spPr>
          <a:xfrm>
            <a:off x="0" y="5613119"/>
            <a:ext cx="12200709" cy="1235031"/>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202249" y="5867865"/>
            <a:ext cx="1069463" cy="959038"/>
          </a:xfrm>
          <a:prstGeom prst="rect">
            <a:avLst/>
          </a:prstGeom>
        </p:spPr>
      </p:pic>
      <p:pic>
        <p:nvPicPr>
          <p:cNvPr id="12" name="Picture 11"/>
          <p:cNvPicPr>
            <a:picLocks noChangeAspect="1"/>
          </p:cNvPicPr>
          <p:nvPr/>
        </p:nvPicPr>
        <p:blipFill>
          <a:blip r:embed="rId5"/>
          <a:stretch>
            <a:fillRect/>
          </a:stretch>
        </p:blipFill>
        <p:spPr>
          <a:xfrm>
            <a:off x="-112889" y="422122"/>
            <a:ext cx="6714451" cy="1972334"/>
          </a:xfrm>
          <a:prstGeom prst="rect">
            <a:avLst/>
          </a:prstGeom>
        </p:spPr>
      </p:pic>
      <p:pic>
        <p:nvPicPr>
          <p:cNvPr id="13" name="Picture 12"/>
          <p:cNvPicPr>
            <a:picLocks noChangeAspect="1"/>
          </p:cNvPicPr>
          <p:nvPr/>
        </p:nvPicPr>
        <p:blipFill>
          <a:blip r:embed="rId6"/>
          <a:stretch>
            <a:fillRect/>
          </a:stretch>
        </p:blipFill>
        <p:spPr>
          <a:xfrm>
            <a:off x="6433777" y="3125529"/>
            <a:ext cx="5882401" cy="1034667"/>
          </a:xfrm>
          <a:prstGeom prst="rect">
            <a:avLst/>
          </a:prstGeom>
        </p:spPr>
      </p:pic>
      <p:sp>
        <p:nvSpPr>
          <p:cNvPr id="14" name="TextBox 13"/>
          <p:cNvSpPr txBox="1"/>
          <p:nvPr/>
        </p:nvSpPr>
        <p:spPr>
          <a:xfrm>
            <a:off x="474133" y="715791"/>
            <a:ext cx="5037341" cy="1384995"/>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Entrepreneurship</a:t>
            </a:r>
          </a:p>
          <a:p>
            <a:r>
              <a:rPr lang="en-US" sz="2800" dirty="0">
                <a:solidFill>
                  <a:srgbClr val="24A9E1"/>
                </a:solidFill>
                <a:latin typeface="Tajawal Medium" panose="00000600000000000000" pitchFamily="2" charset="-78"/>
                <a:cs typeface="Tajawal Medium" panose="00000600000000000000" pitchFamily="2" charset="-78"/>
              </a:rPr>
              <a:t>Prepared by Dr. Thana Ahmed</a:t>
            </a:r>
          </a:p>
          <a:p>
            <a:r>
              <a:rPr lang="en-US" sz="2800" dirty="0">
                <a:solidFill>
                  <a:srgbClr val="FF9518"/>
                </a:solidFill>
                <a:latin typeface="Tajawal Medium" panose="00000600000000000000" pitchFamily="2" charset="-78"/>
                <a:cs typeface="Tajawal Medium" panose="00000600000000000000" pitchFamily="2" charset="-78"/>
              </a:rPr>
              <a:t>Lecture 5</a:t>
            </a:r>
          </a:p>
        </p:txBody>
      </p:sp>
      <p:sp>
        <p:nvSpPr>
          <p:cNvPr id="5" name="TextBox 4">
            <a:extLst>
              <a:ext uri="{FF2B5EF4-FFF2-40B4-BE49-F238E27FC236}">
                <a16:creationId xmlns:a16="http://schemas.microsoft.com/office/drawing/2014/main" id="{07E06C2C-E456-DE4C-5A39-9F77DDDF01BD}"/>
              </a:ext>
            </a:extLst>
          </p:cNvPr>
          <p:cNvSpPr txBox="1"/>
          <p:nvPr/>
        </p:nvSpPr>
        <p:spPr>
          <a:xfrm>
            <a:off x="6670861" y="3330095"/>
            <a:ext cx="5521139" cy="707886"/>
          </a:xfrm>
          <a:prstGeom prst="rect">
            <a:avLst/>
          </a:prstGeom>
          <a:noFill/>
        </p:spPr>
        <p:txBody>
          <a:bodyPr wrap="square">
            <a:spAutoFit/>
          </a:bodyPr>
          <a:lstStyle/>
          <a:p>
            <a:pPr algn="ctr" eaLnBrk="1" hangingPunct="1">
              <a:spcBef>
                <a:spcPct val="0"/>
              </a:spcBef>
              <a:buClrTx/>
              <a:buSzTx/>
              <a:buFontTx/>
              <a:buNone/>
            </a:pPr>
            <a:r>
              <a:rPr lang="en-US" altLang="ar-JO" sz="2000" b="1" dirty="0">
                <a:solidFill>
                  <a:schemeClr val="bg1"/>
                </a:solidFill>
                <a:latin typeface="David" panose="020E0502060401010101" pitchFamily="34" charset="-79"/>
              </a:rPr>
              <a:t>FORMS OF BUSINESS OWNERSHIP AND BUYING AN EXISTING BUSINESS</a:t>
            </a:r>
          </a:p>
        </p:txBody>
      </p:sp>
      <p:sp>
        <p:nvSpPr>
          <p:cNvPr id="3" name="Slide Number Placeholder 2">
            <a:extLst>
              <a:ext uri="{FF2B5EF4-FFF2-40B4-BE49-F238E27FC236}">
                <a16:creationId xmlns:a16="http://schemas.microsoft.com/office/drawing/2014/main" id="{9C10B053-0FBB-6088-C6CC-2B8F5794ED25}"/>
              </a:ext>
            </a:extLst>
          </p:cNvPr>
          <p:cNvSpPr>
            <a:spLocks noGrp="1"/>
          </p:cNvSpPr>
          <p:nvPr>
            <p:ph type="sldNum" sz="quarter" idx="12"/>
          </p:nvPr>
        </p:nvSpPr>
        <p:spPr/>
        <p:txBody>
          <a:bodyPr/>
          <a:lstStyle/>
          <a:p>
            <a:fld id="{FDED41F8-FC0F-4085-8150-313B6CF05213}" type="slidenum">
              <a:rPr lang="en-US" smtClean="0"/>
              <a:t>1</a:t>
            </a:fld>
            <a:endParaRPr lang="en-US"/>
          </a:p>
        </p:txBody>
      </p:sp>
    </p:spTree>
    <p:extLst>
      <p:ext uri="{BB962C8B-B14F-4D97-AF65-F5344CB8AC3E}">
        <p14:creationId xmlns:p14="http://schemas.microsoft.com/office/powerpoint/2010/main" val="18704294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108036" y="0"/>
            <a:ext cx="9533101" cy="1610200"/>
          </a:xfrm>
          <a:prstGeom prst="rect">
            <a:avLst/>
          </a:prstGeom>
        </p:spPr>
      </p:pic>
      <p:sp>
        <p:nvSpPr>
          <p:cNvPr id="7" name="TextBox 6"/>
          <p:cNvSpPr txBox="1"/>
          <p:nvPr/>
        </p:nvSpPr>
        <p:spPr>
          <a:xfrm>
            <a:off x="2650377" y="297268"/>
            <a:ext cx="6315062" cy="1015663"/>
          </a:xfrm>
          <a:prstGeom prst="rect">
            <a:avLst/>
          </a:prstGeom>
          <a:noFill/>
        </p:spPr>
        <p:txBody>
          <a:bodyPr wrap="none" rtlCol="0">
            <a:spAutoFit/>
          </a:bodyPr>
          <a:lstStyle/>
          <a:p>
            <a:r>
              <a:rPr lang="en-US" altLang="en-US" sz="6000" dirty="0">
                <a:solidFill>
                  <a:schemeClr val="bg1"/>
                </a:solidFill>
                <a:ea typeface="+mj-ea"/>
                <a:cs typeface="+mj-cs"/>
              </a:rPr>
              <a:t>Learning Objectives</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05</a:t>
            </a:r>
            <a:endParaRPr lang="en-US" sz="2800" dirty="0">
              <a:solidFill>
                <a:srgbClr val="FF9518"/>
              </a:solidFill>
              <a:latin typeface="Tajawal Medium" panose="00000600000000000000" pitchFamily="2" charset="-78"/>
              <a:cs typeface="Tajawal Medium" panose="00000600000000000000" pitchFamily="2" charset="-78"/>
            </a:endParaRPr>
          </a:p>
        </p:txBody>
      </p:sp>
      <mc:AlternateContent xmlns:mc="http://schemas.openxmlformats.org/markup-compatibility/2006" xmlns:p14="http://schemas.microsoft.com/office/powerpoint/2010/main">
        <mc:Choice Requires="p14">
          <p:contentPart p14:bwMode="auto" r:id="rId4">
            <p14:nvContentPartPr>
              <p14:cNvPr id="21" name="Ink 20">
                <a:extLst>
                  <a:ext uri="{FF2B5EF4-FFF2-40B4-BE49-F238E27FC236}">
                    <a16:creationId xmlns:a16="http://schemas.microsoft.com/office/drawing/2014/main" id="{2C93107E-2C13-4F85-8124-1E4164EB2B3F}"/>
                  </a:ext>
                </a:extLst>
              </p14:cNvPr>
              <p14:cNvContentPartPr/>
              <p14:nvPr/>
            </p14:nvContentPartPr>
            <p14:xfrm>
              <a:off x="3165485" y="4312338"/>
              <a:ext cx="360" cy="360"/>
            </p14:xfrm>
          </p:contentPart>
        </mc:Choice>
        <mc:Fallback xmlns="">
          <p:pic>
            <p:nvPicPr>
              <p:cNvPr id="21" name="Ink 20">
                <a:extLst>
                  <a:ext uri="{FF2B5EF4-FFF2-40B4-BE49-F238E27FC236}">
                    <a16:creationId xmlns:a16="http://schemas.microsoft.com/office/drawing/2014/main" id="{2C93107E-2C13-4F85-8124-1E4164EB2B3F}"/>
                  </a:ext>
                </a:extLst>
              </p:cNvPr>
              <p:cNvPicPr/>
              <p:nvPr/>
            </p:nvPicPr>
            <p:blipFill>
              <a:blip r:embed="rId12"/>
              <a:stretch>
                <a:fillRect/>
              </a:stretch>
            </p:blipFill>
            <p:spPr>
              <a:xfrm>
                <a:off x="3156845" y="4303698"/>
                <a:ext cx="18000" cy="18000"/>
              </a:xfrm>
              <a:prstGeom prst="rect">
                <a:avLst/>
              </a:prstGeom>
            </p:spPr>
          </p:pic>
        </mc:Fallback>
      </mc:AlternateContent>
      <p:graphicFrame>
        <p:nvGraphicFramePr>
          <p:cNvPr id="25" name="TextBox 8">
            <a:extLst>
              <a:ext uri="{FF2B5EF4-FFF2-40B4-BE49-F238E27FC236}">
                <a16:creationId xmlns:a16="http://schemas.microsoft.com/office/drawing/2014/main" id="{39B463CC-5BF9-D7A8-3182-E65059407DA3}"/>
              </a:ext>
            </a:extLst>
          </p:cNvPr>
          <p:cNvGraphicFramePr/>
          <p:nvPr>
            <p:extLst>
              <p:ext uri="{D42A27DB-BD31-4B8C-83A1-F6EECF244321}">
                <p14:modId xmlns:p14="http://schemas.microsoft.com/office/powerpoint/2010/main" val="4096775901"/>
              </p:ext>
            </p:extLst>
          </p:nvPr>
        </p:nvGraphicFramePr>
        <p:xfrm>
          <a:off x="130614" y="1190831"/>
          <a:ext cx="11859456" cy="5152819"/>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sp>
        <p:nvSpPr>
          <p:cNvPr id="2" name="Slide Number Placeholder 1">
            <a:extLst>
              <a:ext uri="{FF2B5EF4-FFF2-40B4-BE49-F238E27FC236}">
                <a16:creationId xmlns:a16="http://schemas.microsoft.com/office/drawing/2014/main" id="{94E9B04E-8DB1-A0D6-23F8-4A5B5CE95234}"/>
              </a:ext>
            </a:extLst>
          </p:cNvPr>
          <p:cNvSpPr>
            <a:spLocks noGrp="1"/>
          </p:cNvSpPr>
          <p:nvPr>
            <p:ph type="sldNum" sz="quarter" idx="12"/>
          </p:nvPr>
        </p:nvSpPr>
        <p:spPr/>
        <p:txBody>
          <a:bodyPr/>
          <a:lstStyle/>
          <a:p>
            <a:fld id="{FDED41F8-FC0F-4085-8150-313B6CF05213}" type="slidenum">
              <a:rPr lang="en-US" smtClean="0"/>
              <a:t>2</a:t>
            </a:fld>
            <a:endParaRPr lang="en-US"/>
          </a:p>
        </p:txBody>
      </p:sp>
    </p:spTree>
    <p:extLst>
      <p:ext uri="{BB962C8B-B14F-4D97-AF65-F5344CB8AC3E}">
        <p14:creationId xmlns:p14="http://schemas.microsoft.com/office/powerpoint/2010/main" val="10571419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130614" y="88"/>
            <a:ext cx="9533101" cy="1610200"/>
          </a:xfrm>
          <a:prstGeom prst="rect">
            <a:avLst/>
          </a:prstGeom>
        </p:spPr>
      </p:pic>
      <p:sp>
        <p:nvSpPr>
          <p:cNvPr id="7" name="TextBox 6"/>
          <p:cNvSpPr txBox="1"/>
          <p:nvPr/>
        </p:nvSpPr>
        <p:spPr>
          <a:xfrm>
            <a:off x="2650377" y="297268"/>
            <a:ext cx="6315062" cy="1015663"/>
          </a:xfrm>
          <a:prstGeom prst="rect">
            <a:avLst/>
          </a:prstGeom>
          <a:noFill/>
        </p:spPr>
        <p:txBody>
          <a:bodyPr wrap="none" rtlCol="0">
            <a:spAutoFit/>
          </a:bodyPr>
          <a:lstStyle/>
          <a:p>
            <a:r>
              <a:rPr lang="en-US" altLang="en-US" sz="6000" dirty="0">
                <a:solidFill>
                  <a:schemeClr val="bg1"/>
                </a:solidFill>
                <a:ea typeface="+mj-ea"/>
                <a:cs typeface="+mj-cs"/>
              </a:rPr>
              <a:t>Learning Objectives</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05</a:t>
            </a:r>
            <a:endParaRPr lang="en-US" sz="2800" dirty="0">
              <a:solidFill>
                <a:srgbClr val="FF9518"/>
              </a:solidFill>
              <a:latin typeface="Tajawal Medium" panose="00000600000000000000" pitchFamily="2" charset="-78"/>
              <a:cs typeface="Tajawal Medium" panose="00000600000000000000" pitchFamily="2" charset="-78"/>
            </a:endParaRPr>
          </a:p>
        </p:txBody>
      </p:sp>
      <mc:AlternateContent xmlns:mc="http://schemas.openxmlformats.org/markup-compatibility/2006" xmlns:p14="http://schemas.microsoft.com/office/powerpoint/2010/main">
        <mc:Choice Requires="p14">
          <p:contentPart p14:bwMode="auto" r:id="rId4">
            <p14:nvContentPartPr>
              <p14:cNvPr id="21" name="Ink 20">
                <a:extLst>
                  <a:ext uri="{FF2B5EF4-FFF2-40B4-BE49-F238E27FC236}">
                    <a16:creationId xmlns:a16="http://schemas.microsoft.com/office/drawing/2014/main" id="{2C93107E-2C13-4F85-8124-1E4164EB2B3F}"/>
                  </a:ext>
                </a:extLst>
              </p14:cNvPr>
              <p14:cNvContentPartPr/>
              <p14:nvPr/>
            </p14:nvContentPartPr>
            <p14:xfrm>
              <a:off x="3165485" y="4312338"/>
              <a:ext cx="360" cy="360"/>
            </p14:xfrm>
          </p:contentPart>
        </mc:Choice>
        <mc:Fallback xmlns="">
          <p:pic>
            <p:nvPicPr>
              <p:cNvPr id="21" name="Ink 20">
                <a:extLst>
                  <a:ext uri="{FF2B5EF4-FFF2-40B4-BE49-F238E27FC236}">
                    <a16:creationId xmlns:a16="http://schemas.microsoft.com/office/drawing/2014/main" id="{2C93107E-2C13-4F85-8124-1E4164EB2B3F}"/>
                  </a:ext>
                </a:extLst>
              </p:cNvPr>
              <p:cNvPicPr/>
              <p:nvPr/>
            </p:nvPicPr>
            <p:blipFill>
              <a:blip r:embed="rId5"/>
              <a:stretch>
                <a:fillRect/>
              </a:stretch>
            </p:blipFill>
            <p:spPr>
              <a:xfrm>
                <a:off x="3156485" y="4303338"/>
                <a:ext cx="18000" cy="18000"/>
              </a:xfrm>
              <a:prstGeom prst="rect">
                <a:avLst/>
              </a:prstGeom>
            </p:spPr>
          </p:pic>
        </mc:Fallback>
      </mc:AlternateContent>
      <p:graphicFrame>
        <p:nvGraphicFramePr>
          <p:cNvPr id="23" name="TextBox 8">
            <a:extLst>
              <a:ext uri="{FF2B5EF4-FFF2-40B4-BE49-F238E27FC236}">
                <a16:creationId xmlns:a16="http://schemas.microsoft.com/office/drawing/2014/main" id="{88DAA724-763E-7C49-B3FC-B72A95BF230D}"/>
              </a:ext>
            </a:extLst>
          </p:cNvPr>
          <p:cNvGraphicFramePr/>
          <p:nvPr>
            <p:extLst>
              <p:ext uri="{D42A27DB-BD31-4B8C-83A1-F6EECF244321}">
                <p14:modId xmlns:p14="http://schemas.microsoft.com/office/powerpoint/2010/main" val="3665536571"/>
              </p:ext>
            </p:extLst>
          </p:nvPr>
        </p:nvGraphicFramePr>
        <p:xfrm>
          <a:off x="917066" y="1691640"/>
          <a:ext cx="10878694" cy="4186074"/>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2" name="TextBox 1">
            <a:extLst>
              <a:ext uri="{FF2B5EF4-FFF2-40B4-BE49-F238E27FC236}">
                <a16:creationId xmlns:a16="http://schemas.microsoft.com/office/drawing/2014/main" id="{1A047678-6225-3E03-FE9D-DCADD3D6283D}"/>
              </a:ext>
            </a:extLst>
          </p:cNvPr>
          <p:cNvSpPr txBox="1"/>
          <p:nvPr/>
        </p:nvSpPr>
        <p:spPr>
          <a:xfrm>
            <a:off x="2289492" y="2362198"/>
            <a:ext cx="398985" cy="769441"/>
          </a:xfrm>
          <a:prstGeom prst="rect">
            <a:avLst/>
          </a:prstGeom>
          <a:solidFill>
            <a:schemeClr val="accent1"/>
          </a:solidFill>
        </p:spPr>
        <p:txBody>
          <a:bodyPr wrap="square" rtlCol="0">
            <a:spAutoFit/>
          </a:bodyPr>
          <a:lstStyle/>
          <a:p>
            <a:r>
              <a:rPr lang="en-SA" sz="4400" dirty="0">
                <a:solidFill>
                  <a:schemeClr val="bg1"/>
                </a:solidFill>
              </a:rPr>
              <a:t>5</a:t>
            </a:r>
          </a:p>
        </p:txBody>
      </p:sp>
      <p:sp>
        <p:nvSpPr>
          <p:cNvPr id="3" name="TextBox 2">
            <a:extLst>
              <a:ext uri="{FF2B5EF4-FFF2-40B4-BE49-F238E27FC236}">
                <a16:creationId xmlns:a16="http://schemas.microsoft.com/office/drawing/2014/main" id="{CF3ABC82-33F2-C0AB-A93C-8E6933C4550E}"/>
              </a:ext>
            </a:extLst>
          </p:cNvPr>
          <p:cNvSpPr txBox="1"/>
          <p:nvPr/>
        </p:nvSpPr>
        <p:spPr>
          <a:xfrm>
            <a:off x="6096000" y="2362199"/>
            <a:ext cx="398985" cy="769441"/>
          </a:xfrm>
          <a:prstGeom prst="rect">
            <a:avLst/>
          </a:prstGeom>
          <a:solidFill>
            <a:schemeClr val="accent1"/>
          </a:solidFill>
        </p:spPr>
        <p:txBody>
          <a:bodyPr wrap="square" rtlCol="0">
            <a:spAutoFit/>
          </a:bodyPr>
          <a:lstStyle/>
          <a:p>
            <a:r>
              <a:rPr lang="en-SA" sz="4400" dirty="0">
                <a:solidFill>
                  <a:schemeClr val="bg1"/>
                </a:solidFill>
              </a:rPr>
              <a:t>6</a:t>
            </a:r>
          </a:p>
        </p:txBody>
      </p:sp>
      <p:sp>
        <p:nvSpPr>
          <p:cNvPr id="10" name="TextBox 9">
            <a:extLst>
              <a:ext uri="{FF2B5EF4-FFF2-40B4-BE49-F238E27FC236}">
                <a16:creationId xmlns:a16="http://schemas.microsoft.com/office/drawing/2014/main" id="{6A812D00-7B19-AC9D-DEA7-09BC7F54B2F4}"/>
              </a:ext>
            </a:extLst>
          </p:cNvPr>
          <p:cNvSpPr txBox="1"/>
          <p:nvPr/>
        </p:nvSpPr>
        <p:spPr>
          <a:xfrm>
            <a:off x="9964233" y="2362200"/>
            <a:ext cx="398985" cy="769441"/>
          </a:xfrm>
          <a:prstGeom prst="rect">
            <a:avLst/>
          </a:prstGeom>
          <a:solidFill>
            <a:schemeClr val="accent1"/>
          </a:solidFill>
        </p:spPr>
        <p:txBody>
          <a:bodyPr wrap="square" rtlCol="0">
            <a:spAutoFit/>
          </a:bodyPr>
          <a:lstStyle/>
          <a:p>
            <a:r>
              <a:rPr lang="en-SA" sz="4400" dirty="0">
                <a:solidFill>
                  <a:schemeClr val="bg1"/>
                </a:solidFill>
              </a:rPr>
              <a:t>7</a:t>
            </a:r>
          </a:p>
        </p:txBody>
      </p:sp>
      <p:sp>
        <p:nvSpPr>
          <p:cNvPr id="9" name="Slide Number Placeholder 8">
            <a:extLst>
              <a:ext uri="{FF2B5EF4-FFF2-40B4-BE49-F238E27FC236}">
                <a16:creationId xmlns:a16="http://schemas.microsoft.com/office/drawing/2014/main" id="{53017C92-F4CE-4B8F-0C5B-86C1FCEBC022}"/>
              </a:ext>
            </a:extLst>
          </p:cNvPr>
          <p:cNvSpPr>
            <a:spLocks noGrp="1"/>
          </p:cNvSpPr>
          <p:nvPr>
            <p:ph type="sldNum" sz="quarter" idx="12"/>
          </p:nvPr>
        </p:nvSpPr>
        <p:spPr/>
        <p:txBody>
          <a:bodyPr/>
          <a:lstStyle/>
          <a:p>
            <a:fld id="{FDED41F8-FC0F-4085-8150-313B6CF05213}" type="slidenum">
              <a:rPr lang="en-US" smtClean="0"/>
              <a:t>3</a:t>
            </a:fld>
            <a:endParaRPr lang="en-US"/>
          </a:p>
        </p:txBody>
      </p:sp>
    </p:spTree>
    <p:extLst>
      <p:ext uri="{BB962C8B-B14F-4D97-AF65-F5344CB8AC3E}">
        <p14:creationId xmlns:p14="http://schemas.microsoft.com/office/powerpoint/2010/main" val="25238337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8590B93-CD6C-AE3E-0512-874C7004BF5F}"/>
              </a:ext>
            </a:extLst>
          </p:cNvPr>
          <p:cNvSpPr>
            <a:spLocks noGrp="1"/>
          </p:cNvSpPr>
          <p:nvPr>
            <p:ph idx="1"/>
          </p:nvPr>
        </p:nvSpPr>
        <p:spPr>
          <a:xfrm>
            <a:off x="1143000" y="2169247"/>
            <a:ext cx="10515600" cy="3164753"/>
          </a:xfrm>
        </p:spPr>
        <p:txBody>
          <a:bodyPr/>
          <a:lstStyle/>
          <a:p>
            <a:r>
              <a:rPr lang="en-US" b="0" i="0" u="none" strike="noStrike" dirty="0">
                <a:solidFill>
                  <a:srgbClr val="000000"/>
                </a:solidFill>
                <a:effectLst/>
                <a:latin typeface="Calibri_a_3"/>
              </a:rPr>
              <a:t>There is no one </a:t>
            </a:r>
            <a:r>
              <a:rPr lang="en-US" b="0" i="0" u="none" strike="noStrike" dirty="0">
                <a:solidFill>
                  <a:srgbClr val="000000"/>
                </a:solidFill>
                <a:effectLst/>
                <a:latin typeface="Calibri_r_3"/>
              </a:rPr>
              <a:t>“</a:t>
            </a:r>
            <a:r>
              <a:rPr lang="en-US" b="0" i="0" u="none" strike="noStrike" dirty="0">
                <a:solidFill>
                  <a:srgbClr val="000000"/>
                </a:solidFill>
                <a:effectLst/>
                <a:latin typeface="Calibri_a_3"/>
              </a:rPr>
              <a:t>best</a:t>
            </a:r>
            <a:r>
              <a:rPr lang="en-US" b="0" i="0" u="none" strike="noStrike" dirty="0">
                <a:solidFill>
                  <a:srgbClr val="000000"/>
                </a:solidFill>
                <a:effectLst/>
                <a:latin typeface="Calibri_r_3"/>
              </a:rPr>
              <a:t>” </a:t>
            </a:r>
            <a:r>
              <a:rPr lang="en-US" b="0" i="0" u="none" strike="noStrike" dirty="0">
                <a:solidFill>
                  <a:srgbClr val="000000"/>
                </a:solidFill>
                <a:effectLst/>
                <a:latin typeface="Calibri_a_3"/>
              </a:rPr>
              <a:t>form of ownership.</a:t>
            </a:r>
          </a:p>
          <a:p>
            <a:r>
              <a:rPr lang="en-US" b="0" i="0" u="none" strike="noStrike" dirty="0">
                <a:solidFill>
                  <a:srgbClr val="000000"/>
                </a:solidFill>
                <a:effectLst/>
                <a:latin typeface="Calibri_a_3"/>
              </a:rPr>
              <a:t>The best form of ownership depends on an entrepreneur</a:t>
            </a:r>
            <a:r>
              <a:rPr lang="en-US" b="0" i="0" u="none" strike="noStrike" dirty="0">
                <a:solidFill>
                  <a:srgbClr val="000000"/>
                </a:solidFill>
                <a:effectLst/>
                <a:latin typeface="Calibri_r_3"/>
              </a:rPr>
              <a:t>’</a:t>
            </a:r>
            <a:r>
              <a:rPr lang="en-US" b="0" i="0" u="none" strike="noStrike" dirty="0">
                <a:solidFill>
                  <a:srgbClr val="000000"/>
                </a:solidFill>
                <a:effectLst/>
                <a:latin typeface="Calibri_a_3"/>
              </a:rPr>
              <a:t>s particular situation.</a:t>
            </a:r>
            <a:endParaRPr lang="en-US" dirty="0">
              <a:solidFill>
                <a:srgbClr val="000000"/>
              </a:solidFill>
              <a:latin typeface="ArialMT_m_3"/>
            </a:endParaRPr>
          </a:p>
          <a:p>
            <a:r>
              <a:rPr lang="en-US" b="0" i="0" u="none" strike="noStrike" dirty="0">
                <a:solidFill>
                  <a:srgbClr val="000000"/>
                </a:solidFill>
                <a:effectLst/>
                <a:latin typeface="ArialMT_m_3"/>
              </a:rPr>
              <a:t>It is essential to</a:t>
            </a:r>
            <a:r>
              <a:rPr lang="en-US" dirty="0">
                <a:solidFill>
                  <a:srgbClr val="000000"/>
                </a:solidFill>
                <a:latin typeface="Calibri_a_3"/>
              </a:rPr>
              <a:t> u</a:t>
            </a:r>
            <a:r>
              <a:rPr lang="en-US" b="0" i="0" u="none" strike="noStrike" dirty="0">
                <a:solidFill>
                  <a:srgbClr val="000000"/>
                </a:solidFill>
                <a:effectLst/>
                <a:latin typeface="Calibri_a_3"/>
              </a:rPr>
              <a:t>nderstand the characteristics of each form of ownership and how well they match an entrepreneur</a:t>
            </a:r>
            <a:r>
              <a:rPr lang="en-US" b="0" i="0" u="none" strike="noStrike" dirty="0">
                <a:solidFill>
                  <a:srgbClr val="000000"/>
                </a:solidFill>
                <a:effectLst/>
                <a:latin typeface="Calibri_r_3"/>
              </a:rPr>
              <a:t>’</a:t>
            </a:r>
            <a:r>
              <a:rPr lang="en-US" b="0" i="0" u="none" strike="noStrike" dirty="0">
                <a:solidFill>
                  <a:srgbClr val="000000"/>
                </a:solidFill>
                <a:effectLst/>
                <a:latin typeface="Calibri_a_3"/>
              </a:rPr>
              <a:t>s business and personal circumstances.</a:t>
            </a:r>
            <a:endParaRPr lang="en-SA" dirty="0"/>
          </a:p>
        </p:txBody>
      </p:sp>
      <p:sp>
        <p:nvSpPr>
          <p:cNvPr id="4" name="TextBox 3">
            <a:extLst>
              <a:ext uri="{FF2B5EF4-FFF2-40B4-BE49-F238E27FC236}">
                <a16:creationId xmlns:a16="http://schemas.microsoft.com/office/drawing/2014/main" id="{FE28F6C4-792A-D3CB-7B8E-3448F77CBBC3}"/>
              </a:ext>
            </a:extLst>
          </p:cNvPr>
          <p:cNvSpPr txBox="1"/>
          <p:nvPr/>
        </p:nvSpPr>
        <p:spPr>
          <a:xfrm>
            <a:off x="2667000" y="533400"/>
            <a:ext cx="6217920" cy="584775"/>
          </a:xfrm>
          <a:prstGeom prst="rect">
            <a:avLst/>
          </a:prstGeom>
          <a:noFill/>
        </p:spPr>
        <p:txBody>
          <a:bodyPr wrap="square">
            <a:spAutoFit/>
          </a:bodyPr>
          <a:lstStyle/>
          <a:p>
            <a:r>
              <a:rPr lang="en-US" sz="3200" b="1" i="0" u="none" strike="noStrike" dirty="0">
                <a:solidFill>
                  <a:schemeClr val="bg1"/>
                </a:solidFill>
                <a:effectLst/>
                <a:latin typeface="Calibri-Light_e_3"/>
              </a:rPr>
              <a:t>Choosing a Form of Ownership</a:t>
            </a:r>
            <a:endParaRPr lang="en-SA" sz="3200" b="1" dirty="0">
              <a:solidFill>
                <a:schemeClr val="bg1"/>
              </a:solidFill>
            </a:endParaRPr>
          </a:p>
        </p:txBody>
      </p:sp>
      <p:sp>
        <p:nvSpPr>
          <p:cNvPr id="6" name="Slide Number Placeholder 5">
            <a:extLst>
              <a:ext uri="{FF2B5EF4-FFF2-40B4-BE49-F238E27FC236}">
                <a16:creationId xmlns:a16="http://schemas.microsoft.com/office/drawing/2014/main" id="{BB7C89F0-0EE4-8871-3FCA-C3AC825CC3F6}"/>
              </a:ext>
            </a:extLst>
          </p:cNvPr>
          <p:cNvSpPr>
            <a:spLocks noGrp="1"/>
          </p:cNvSpPr>
          <p:nvPr>
            <p:ph type="sldNum" sz="quarter" idx="12"/>
          </p:nvPr>
        </p:nvSpPr>
        <p:spPr/>
        <p:txBody>
          <a:bodyPr/>
          <a:lstStyle/>
          <a:p>
            <a:fld id="{FDED41F8-FC0F-4085-8150-313B6CF05213}" type="slidenum">
              <a:rPr lang="en-US" smtClean="0"/>
              <a:t>4</a:t>
            </a:fld>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graphicFrame>
        <p:nvGraphicFramePr>
          <p:cNvPr id="6" name="Content Placeholder 2">
            <a:extLst>
              <a:ext uri="{FF2B5EF4-FFF2-40B4-BE49-F238E27FC236}">
                <a16:creationId xmlns:a16="http://schemas.microsoft.com/office/drawing/2014/main" id="{4DBDB94E-2420-6FA5-3E63-FBAF18EA298A}"/>
              </a:ext>
            </a:extLst>
          </p:cNvPr>
          <p:cNvGraphicFramePr>
            <a:graphicFrameLocks noGrp="1"/>
          </p:cNvGraphicFramePr>
          <p:nvPr>
            <p:ph idx="1"/>
            <p:extLst>
              <p:ext uri="{D42A27DB-BD31-4B8C-83A1-F6EECF244321}">
                <p14:modId xmlns:p14="http://schemas.microsoft.com/office/powerpoint/2010/main" val="3552909625"/>
              </p:ext>
            </p:extLst>
          </p:nvPr>
        </p:nvGraphicFramePr>
        <p:xfrm>
          <a:off x="1295400" y="1676400"/>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FE28F6C4-792A-D3CB-7B8E-3448F77CBBC3}"/>
              </a:ext>
            </a:extLst>
          </p:cNvPr>
          <p:cNvSpPr txBox="1"/>
          <p:nvPr/>
        </p:nvSpPr>
        <p:spPr>
          <a:xfrm>
            <a:off x="2667000" y="533400"/>
            <a:ext cx="6217920" cy="584775"/>
          </a:xfrm>
          <a:prstGeom prst="rect">
            <a:avLst/>
          </a:prstGeom>
          <a:noFill/>
        </p:spPr>
        <p:txBody>
          <a:bodyPr wrap="square">
            <a:spAutoFit/>
          </a:bodyPr>
          <a:lstStyle/>
          <a:p>
            <a:r>
              <a:rPr lang="en-US" sz="3200" b="1" i="0" u="none" strike="noStrike" dirty="0">
                <a:solidFill>
                  <a:schemeClr val="bg1"/>
                </a:solidFill>
                <a:effectLst/>
                <a:latin typeface="Calibri-Light_e_3"/>
              </a:rPr>
              <a:t>Factors Affecting the Choice</a:t>
            </a:r>
            <a:endParaRPr lang="en-SA" sz="3200" b="1" dirty="0">
              <a:solidFill>
                <a:schemeClr val="bg1"/>
              </a:solidFill>
            </a:endParaRPr>
          </a:p>
        </p:txBody>
      </p:sp>
      <p:sp>
        <p:nvSpPr>
          <p:cNvPr id="2" name="Slide Number Placeholder 1">
            <a:extLst>
              <a:ext uri="{FF2B5EF4-FFF2-40B4-BE49-F238E27FC236}">
                <a16:creationId xmlns:a16="http://schemas.microsoft.com/office/drawing/2014/main" id="{CC3D7AF9-4BBC-C5C9-C419-A5F07BD64DAA}"/>
              </a:ext>
            </a:extLst>
          </p:cNvPr>
          <p:cNvSpPr>
            <a:spLocks noGrp="1"/>
          </p:cNvSpPr>
          <p:nvPr>
            <p:ph type="sldNum" sz="quarter" idx="12"/>
          </p:nvPr>
        </p:nvSpPr>
        <p:spPr/>
        <p:txBody>
          <a:bodyPr/>
          <a:lstStyle/>
          <a:p>
            <a:fld id="{FDED41F8-FC0F-4085-8150-313B6CF05213}" type="slidenum">
              <a:rPr lang="en-US" smtClean="0"/>
              <a:t>5</a:t>
            </a:fld>
            <a:endParaRPr lang="en-US"/>
          </a:p>
        </p:txBody>
      </p:sp>
    </p:spTree>
    <p:extLst>
      <p:ext uri="{BB962C8B-B14F-4D97-AF65-F5344CB8AC3E}">
        <p14:creationId xmlns:p14="http://schemas.microsoft.com/office/powerpoint/2010/main" val="622562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38F2FC89-DAB4-0468-2F15-E7F45672322D}"/>
              </a:ext>
            </a:extLst>
          </p:cNvPr>
          <p:cNvSpPr>
            <a:spLocks noGrp="1"/>
          </p:cNvSpPr>
          <p:nvPr>
            <p:ph type="title"/>
          </p:nvPr>
        </p:nvSpPr>
        <p:spPr>
          <a:xfrm>
            <a:off x="4191000" y="486409"/>
            <a:ext cx="5334000" cy="944881"/>
          </a:xfrm>
        </p:spPr>
        <p:txBody>
          <a:bodyPr>
            <a:normAutofit fontScale="90000"/>
          </a:bodyPr>
          <a:lstStyle/>
          <a:p>
            <a:r>
              <a:rPr lang="en-US" sz="3800" b="1" i="0" u="none" strike="noStrike" dirty="0">
                <a:solidFill>
                  <a:schemeClr val="bg1"/>
                </a:solidFill>
                <a:effectLst/>
                <a:latin typeface="Calibri-Light_e_5"/>
              </a:rPr>
              <a:t>Major Forms of Ownership</a:t>
            </a:r>
            <a:endParaRPr lang="en-SA" sz="3800" b="1" dirty="0">
              <a:solidFill>
                <a:schemeClr val="bg1"/>
              </a:solidFill>
            </a:endParaRP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2">
            <a:extLst>
              <a:ext uri="{FF2B5EF4-FFF2-40B4-BE49-F238E27FC236}">
                <a16:creationId xmlns:a16="http://schemas.microsoft.com/office/drawing/2014/main" id="{3A8FFA52-6297-9786-9D10-6C5EE15BEEA9}"/>
              </a:ext>
            </a:extLst>
          </p:cNvPr>
          <p:cNvSpPr>
            <a:spLocks noGrp="1"/>
          </p:cNvSpPr>
          <p:nvPr>
            <p:ph idx="1"/>
          </p:nvPr>
        </p:nvSpPr>
        <p:spPr>
          <a:xfrm>
            <a:off x="5562600" y="1524000"/>
            <a:ext cx="5486400" cy="4258845"/>
          </a:xfrm>
        </p:spPr>
        <p:txBody>
          <a:bodyPr anchor="ctr">
            <a:normAutofit fontScale="70000" lnSpcReduction="20000"/>
          </a:bodyPr>
          <a:lstStyle/>
          <a:p>
            <a:pPr>
              <a:lnSpc>
                <a:spcPct val="150000"/>
              </a:lnSpc>
            </a:pPr>
            <a:r>
              <a:rPr lang="en-US" sz="3200" b="0" i="0" u="none" strike="noStrike" dirty="0">
                <a:effectLst/>
                <a:latin typeface="Calibri_a_5"/>
              </a:rPr>
              <a:t>Sole Proprietorship</a:t>
            </a:r>
          </a:p>
          <a:p>
            <a:pPr>
              <a:lnSpc>
                <a:spcPct val="150000"/>
              </a:lnSpc>
            </a:pPr>
            <a:r>
              <a:rPr lang="en-US" sz="3200" dirty="0">
                <a:latin typeface="Calibri_a_5"/>
              </a:rPr>
              <a:t>Partnership</a:t>
            </a:r>
            <a:endParaRPr lang="en-US" sz="3200" b="0" i="0" u="none" strike="noStrike" dirty="0">
              <a:effectLst/>
              <a:latin typeface="Calibri_a_5"/>
            </a:endParaRPr>
          </a:p>
          <a:p>
            <a:pPr lvl="1">
              <a:lnSpc>
                <a:spcPct val="150000"/>
              </a:lnSpc>
            </a:pPr>
            <a:r>
              <a:rPr lang="en-US" sz="2800" b="0" i="0" u="none" strike="noStrike" dirty="0">
                <a:effectLst/>
                <a:latin typeface="Calibri_a_5"/>
              </a:rPr>
              <a:t>General Partnership</a:t>
            </a:r>
          </a:p>
          <a:p>
            <a:pPr lvl="1">
              <a:lnSpc>
                <a:spcPct val="150000"/>
              </a:lnSpc>
            </a:pPr>
            <a:r>
              <a:rPr lang="en-US" sz="2800" b="0" i="0" u="none" strike="noStrike" dirty="0">
                <a:effectLst/>
                <a:latin typeface="Calibri_a_5"/>
              </a:rPr>
              <a:t>Limited Partnership</a:t>
            </a:r>
          </a:p>
          <a:p>
            <a:pPr>
              <a:lnSpc>
                <a:spcPct val="150000"/>
              </a:lnSpc>
            </a:pPr>
            <a:r>
              <a:rPr lang="en-US" sz="3200" b="0" i="0" u="none" strike="noStrike" dirty="0">
                <a:effectLst/>
                <a:latin typeface="Calibri_a_5"/>
              </a:rPr>
              <a:t>Corporation</a:t>
            </a:r>
            <a:endParaRPr lang="en-US" sz="3200" b="0" i="0" u="none" strike="noStrike" dirty="0">
              <a:effectLst/>
              <a:latin typeface="ArialMT_m_5"/>
            </a:endParaRPr>
          </a:p>
          <a:p>
            <a:pPr lvl="1">
              <a:lnSpc>
                <a:spcPct val="150000"/>
              </a:lnSpc>
            </a:pPr>
            <a:r>
              <a:rPr lang="en-US" sz="2800" dirty="0">
                <a:latin typeface="Calibri_a_5"/>
              </a:rPr>
              <a:t>C Corporation</a:t>
            </a:r>
            <a:endParaRPr lang="en-US" sz="2800" b="0" i="0" u="none" strike="noStrike" dirty="0">
              <a:effectLst/>
              <a:latin typeface="Calibri_a_5"/>
            </a:endParaRPr>
          </a:p>
          <a:p>
            <a:pPr lvl="1">
              <a:lnSpc>
                <a:spcPct val="150000"/>
              </a:lnSpc>
            </a:pPr>
            <a:r>
              <a:rPr lang="en-US" sz="2800" b="0" i="0" u="none" strike="noStrike" dirty="0">
                <a:effectLst/>
                <a:latin typeface="Calibri_a_5"/>
              </a:rPr>
              <a:t>S Corporation</a:t>
            </a:r>
            <a:endParaRPr lang="en-US" sz="2800" b="0" i="0" u="none" strike="noStrike" dirty="0">
              <a:effectLst/>
              <a:latin typeface="ArialMT_m_5"/>
            </a:endParaRPr>
          </a:p>
          <a:p>
            <a:pPr>
              <a:lnSpc>
                <a:spcPct val="150000"/>
              </a:lnSpc>
            </a:pPr>
            <a:r>
              <a:rPr lang="en-US" sz="3200" b="0" i="0" u="none" strike="noStrike" dirty="0">
                <a:effectLst/>
                <a:latin typeface="Calibri_a_5"/>
              </a:rPr>
              <a:t>Limited Liability Company</a:t>
            </a:r>
            <a:endParaRPr lang="en-SA" sz="3200" dirty="0"/>
          </a:p>
        </p:txBody>
      </p:sp>
      <p:pic>
        <p:nvPicPr>
          <p:cNvPr id="1028" name="Picture 4" descr="Sole Proprietorship Trader Foreign Exchange Market Partnership PNG,  Clipart, Blue, Brand, Business, Foreign Exchange Market, Growth">
            <a:extLst>
              <a:ext uri="{FF2B5EF4-FFF2-40B4-BE49-F238E27FC236}">
                <a16:creationId xmlns:a16="http://schemas.microsoft.com/office/drawing/2014/main" id="{DF680F7C-D4C0-E50D-283B-5480BDAF4DF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53000" y="1676400"/>
            <a:ext cx="457200" cy="457200"/>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General Partnership png images | PNGWing">
            <a:extLst>
              <a:ext uri="{FF2B5EF4-FFF2-40B4-BE49-F238E27FC236}">
                <a16:creationId xmlns:a16="http://schemas.microsoft.com/office/drawing/2014/main" id="{AC8F01E3-A7AA-2DAA-73A9-B7102B4FB13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131" t="3104" r="3333" b="5107"/>
          <a:stretch/>
        </p:blipFill>
        <p:spPr bwMode="auto">
          <a:xfrm flipH="1">
            <a:off x="5652715" y="2756094"/>
            <a:ext cx="411998" cy="412952"/>
          </a:xfrm>
          <a:prstGeom prst="ellipse">
            <a:avLst/>
          </a:prstGeom>
          <a:noFill/>
          <a:extLst>
            <a:ext uri="{909E8E84-426E-40DD-AFC4-6F175D3DCCD1}">
              <a14:hiddenFill xmlns:a14="http://schemas.microsoft.com/office/drawing/2010/main">
                <a:solidFill>
                  <a:srgbClr val="FFFFFF"/>
                </a:solidFill>
              </a14:hiddenFill>
            </a:ext>
          </a:extLst>
        </p:spPr>
      </p:pic>
      <p:pic>
        <p:nvPicPr>
          <p:cNvPr id="1036" name="Picture 12" descr="Limited Partnership png images | PNGEgg">
            <a:extLst>
              <a:ext uri="{FF2B5EF4-FFF2-40B4-BE49-F238E27FC236}">
                <a16:creationId xmlns:a16="http://schemas.microsoft.com/office/drawing/2014/main" id="{485D9430-CDC3-AEE6-33A7-046DB55D3BB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2294" r="21655"/>
          <a:stretch/>
        </p:blipFill>
        <p:spPr bwMode="auto">
          <a:xfrm>
            <a:off x="5702079" y="3252691"/>
            <a:ext cx="323907" cy="278656"/>
          </a:xfrm>
          <a:prstGeom prst="ellipse">
            <a:avLst/>
          </a:prstGeom>
          <a:noFill/>
          <a:extLst>
            <a:ext uri="{909E8E84-426E-40DD-AFC4-6F175D3DCCD1}">
              <a14:hiddenFill xmlns:a14="http://schemas.microsoft.com/office/drawing/2010/main">
                <a:solidFill>
                  <a:srgbClr val="FFFFFF"/>
                </a:solidFill>
              </a14:hiddenFill>
            </a:ext>
          </a:extLst>
        </p:spPr>
      </p:pic>
      <p:pic>
        <p:nvPicPr>
          <p:cNvPr id="1040" name="Picture 16" descr="Corporate icon - SAFETY4SEA Plus">
            <a:extLst>
              <a:ext uri="{FF2B5EF4-FFF2-40B4-BE49-F238E27FC236}">
                <a16:creationId xmlns:a16="http://schemas.microsoft.com/office/drawing/2014/main" id="{B46B4863-2EC7-F958-98B2-748A730478A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612833" y="4249312"/>
            <a:ext cx="347969" cy="278666"/>
          </a:xfrm>
          <a:prstGeom prst="rect">
            <a:avLst/>
          </a:prstGeom>
          <a:noFill/>
          <a:extLst>
            <a:ext uri="{909E8E84-426E-40DD-AFC4-6F175D3DCCD1}">
              <a14:hiddenFill xmlns:a14="http://schemas.microsoft.com/office/drawing/2010/main">
                <a:solidFill>
                  <a:srgbClr val="FFFFFF"/>
                </a:solidFill>
              </a14:hiddenFill>
            </a:ext>
          </a:extLst>
        </p:spPr>
      </p:pic>
      <p:pic>
        <p:nvPicPr>
          <p:cNvPr id="1042" name="Picture 18" descr="S-Corporations - Mycorporation">
            <a:extLst>
              <a:ext uri="{FF2B5EF4-FFF2-40B4-BE49-F238E27FC236}">
                <a16:creationId xmlns:a16="http://schemas.microsoft.com/office/drawing/2014/main" id="{FD43A33B-A520-F14D-D055-F393279F2E2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612833" y="4610056"/>
            <a:ext cx="347969" cy="278655"/>
          </a:xfrm>
          <a:prstGeom prst="rect">
            <a:avLst/>
          </a:prstGeom>
          <a:noFill/>
          <a:extLst>
            <a:ext uri="{909E8E84-426E-40DD-AFC4-6F175D3DCCD1}">
              <a14:hiddenFill xmlns:a14="http://schemas.microsoft.com/office/drawing/2010/main">
                <a:solidFill>
                  <a:srgbClr val="FFFFFF"/>
                </a:solidFill>
              </a14:hiddenFill>
            </a:ext>
          </a:extLst>
        </p:spPr>
      </p:pic>
      <p:pic>
        <p:nvPicPr>
          <p:cNvPr id="1050" name="Picture 26" descr="Benefits of a Limited Liability Company">
            <a:extLst>
              <a:ext uri="{FF2B5EF4-FFF2-40B4-BE49-F238E27FC236}">
                <a16:creationId xmlns:a16="http://schemas.microsoft.com/office/drawing/2014/main" id="{D17F0B7B-3C7E-60DE-513B-893D5CEAFC15}"/>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9251" t="9255" r="25499" b="43229"/>
          <a:stretch/>
        </p:blipFill>
        <p:spPr bwMode="auto">
          <a:xfrm>
            <a:off x="4825153" y="5334000"/>
            <a:ext cx="737447" cy="360145"/>
          </a:xfrm>
          <a:prstGeom prst="rect">
            <a:avLst/>
          </a:prstGeom>
          <a:noFill/>
          <a:extLst>
            <a:ext uri="{909E8E84-426E-40DD-AFC4-6F175D3DCCD1}">
              <a14:hiddenFill xmlns:a14="http://schemas.microsoft.com/office/drawing/2010/main">
                <a:solidFill>
                  <a:srgbClr val="FFFFFF"/>
                </a:solidFill>
              </a14:hiddenFill>
            </a:ext>
          </a:extLst>
        </p:spPr>
      </p:pic>
      <p:sp>
        <p:nvSpPr>
          <p:cNvPr id="13" name="Slide Number Placeholder 12">
            <a:extLst>
              <a:ext uri="{FF2B5EF4-FFF2-40B4-BE49-F238E27FC236}">
                <a16:creationId xmlns:a16="http://schemas.microsoft.com/office/drawing/2014/main" id="{F039AB81-03CF-07F3-9AC3-011A67C778F5}"/>
              </a:ext>
            </a:extLst>
          </p:cNvPr>
          <p:cNvSpPr>
            <a:spLocks noGrp="1"/>
          </p:cNvSpPr>
          <p:nvPr>
            <p:ph type="sldNum" sz="quarter" idx="12"/>
          </p:nvPr>
        </p:nvSpPr>
        <p:spPr/>
        <p:txBody>
          <a:bodyPr/>
          <a:lstStyle/>
          <a:p>
            <a:fld id="{FDED41F8-FC0F-4085-8150-313B6CF05213}" type="slidenum">
              <a:rPr lang="en-US" smtClean="0"/>
              <a:t>6</a:t>
            </a:fld>
            <a:endParaRPr lang="en-US"/>
          </a:p>
        </p:txBody>
      </p:sp>
    </p:spTree>
    <p:extLst>
      <p:ext uri="{BB962C8B-B14F-4D97-AF65-F5344CB8AC3E}">
        <p14:creationId xmlns:p14="http://schemas.microsoft.com/office/powerpoint/2010/main" val="41282541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67" name="Rectangle 2066">
            <a:extLst>
              <a:ext uri="{FF2B5EF4-FFF2-40B4-BE49-F238E27FC236}">
                <a16:creationId xmlns:a16="http://schemas.microsoft.com/office/drawing/2014/main" id="{2A8AA5BC-4F7A-4226-8F99-6D824B226A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2069" name="Straight Connector 2068">
            <a:extLst>
              <a:ext uri="{FF2B5EF4-FFF2-40B4-BE49-F238E27FC236}">
                <a16:creationId xmlns:a16="http://schemas.microsoft.com/office/drawing/2014/main" id="{911DBBF1-3229-4BD9-B3D1-B4CA571E743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843625"/>
            <a:ext cx="12188824" cy="0"/>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sp>
        <p:nvSpPr>
          <p:cNvPr id="2071" name="Rectangle 2070">
            <a:extLst>
              <a:ext uri="{FF2B5EF4-FFF2-40B4-BE49-F238E27FC236}">
                <a16:creationId xmlns:a16="http://schemas.microsoft.com/office/drawing/2014/main" id="{5BC87C3E-1040-4EE4-9BDB-9537F7A1B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6" y="968282"/>
            <a:ext cx="12188824" cy="49469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19C489-75B3-911D-C88B-2B0F6A51D742}"/>
              </a:ext>
            </a:extLst>
          </p:cNvPr>
          <p:cNvSpPr>
            <a:spLocks noGrp="1"/>
          </p:cNvSpPr>
          <p:nvPr>
            <p:ph type="title"/>
          </p:nvPr>
        </p:nvSpPr>
        <p:spPr>
          <a:xfrm>
            <a:off x="795338" y="1566473"/>
            <a:ext cx="10601325" cy="2166723"/>
          </a:xfrm>
        </p:spPr>
        <p:txBody>
          <a:bodyPr vert="horz" lIns="91440" tIns="45720" rIns="91440" bIns="45720" rtlCol="0" anchor="b">
            <a:normAutofit/>
          </a:bodyPr>
          <a:lstStyle/>
          <a:p>
            <a:pPr algn="ctr"/>
            <a:r>
              <a:rPr lang="en-US" sz="6600" b="1" i="0" u="none" strike="noStrike" kern="1200" dirty="0">
                <a:solidFill>
                  <a:srgbClr val="C00000"/>
                </a:solidFill>
                <a:effectLst/>
                <a:latin typeface="+mj-lt"/>
                <a:ea typeface="+mj-ea"/>
                <a:cs typeface="+mj-cs"/>
              </a:rPr>
              <a:t>Sole Proprietorships</a:t>
            </a:r>
            <a:endParaRPr lang="en-US" sz="6600" b="1" kern="1200" dirty="0">
              <a:solidFill>
                <a:srgbClr val="C00000"/>
              </a:solidFill>
              <a:latin typeface="+mj-lt"/>
              <a:ea typeface="+mj-ea"/>
              <a:cs typeface="+mj-cs"/>
            </a:endParaRPr>
          </a:p>
        </p:txBody>
      </p:sp>
      <p:sp>
        <p:nvSpPr>
          <p:cNvPr id="3" name="Content Placeholder 2">
            <a:extLst>
              <a:ext uri="{FF2B5EF4-FFF2-40B4-BE49-F238E27FC236}">
                <a16:creationId xmlns:a16="http://schemas.microsoft.com/office/drawing/2014/main" id="{C56260A4-6097-8B36-4D1C-FF9FA960160B}"/>
              </a:ext>
            </a:extLst>
          </p:cNvPr>
          <p:cNvSpPr>
            <a:spLocks noGrp="1"/>
          </p:cNvSpPr>
          <p:nvPr>
            <p:ph idx="1"/>
          </p:nvPr>
        </p:nvSpPr>
        <p:spPr>
          <a:xfrm>
            <a:off x="795338" y="4092320"/>
            <a:ext cx="10601325" cy="1144884"/>
          </a:xfrm>
        </p:spPr>
        <p:txBody>
          <a:bodyPr vert="horz" lIns="91440" tIns="45720" rIns="91440" bIns="45720" rtlCol="0">
            <a:normAutofit fontScale="92500" lnSpcReduction="10000"/>
          </a:bodyPr>
          <a:lstStyle/>
          <a:p>
            <a:pPr marL="0" indent="0" algn="ctr">
              <a:buNone/>
            </a:pPr>
            <a:r>
              <a:rPr lang="en-US" sz="4400" b="1" i="0" u="none" strike="noStrike" kern="1200" dirty="0">
                <a:effectLst/>
                <a:latin typeface="+mn-lt"/>
                <a:ea typeface="+mn-ea"/>
                <a:cs typeface="+mn-cs"/>
              </a:rPr>
              <a:t>Is a business owned and managed by one person.</a:t>
            </a:r>
          </a:p>
        </p:txBody>
      </p:sp>
      <p:cxnSp>
        <p:nvCxnSpPr>
          <p:cNvPr id="2073" name="Straight Connector 2072">
            <a:extLst>
              <a:ext uri="{FF2B5EF4-FFF2-40B4-BE49-F238E27FC236}">
                <a16:creationId xmlns:a16="http://schemas.microsoft.com/office/drawing/2014/main" id="{42CDBECE-872A-4C73-9DC1-BB4E805E2C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4400" y="3894594"/>
            <a:ext cx="2743200" cy="0"/>
          </a:xfrm>
          <a:prstGeom prst="line">
            <a:avLst/>
          </a:prstGeom>
          <a:ln w="190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2075" name="Straight Connector 2074">
            <a:extLst>
              <a:ext uri="{FF2B5EF4-FFF2-40B4-BE49-F238E27FC236}">
                <a16:creationId xmlns:a16="http://schemas.microsoft.com/office/drawing/2014/main" id="{F5CD5A0B-CDD7-427C-AA42-2EECFDFA18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6028863"/>
            <a:ext cx="12188824" cy="0"/>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sp>
        <p:nvSpPr>
          <p:cNvPr id="5" name="Slide Number Placeholder 4">
            <a:extLst>
              <a:ext uri="{FF2B5EF4-FFF2-40B4-BE49-F238E27FC236}">
                <a16:creationId xmlns:a16="http://schemas.microsoft.com/office/drawing/2014/main" id="{BE3C7958-29D1-B739-D501-547B6D6ED6CB}"/>
              </a:ext>
            </a:extLst>
          </p:cNvPr>
          <p:cNvSpPr>
            <a:spLocks noGrp="1"/>
          </p:cNvSpPr>
          <p:nvPr>
            <p:ph type="sldNum" sz="quarter" idx="12"/>
          </p:nvPr>
        </p:nvSpPr>
        <p:spPr>
          <a:xfrm>
            <a:off x="8610600" y="6159710"/>
            <a:ext cx="2743200" cy="365125"/>
          </a:xfrm>
        </p:spPr>
        <p:txBody>
          <a:bodyPr vert="horz" lIns="91440" tIns="45720" rIns="91440" bIns="45720" rtlCol="0" anchor="ctr">
            <a:normAutofit/>
          </a:bodyPr>
          <a:lstStyle/>
          <a:p>
            <a:pPr>
              <a:spcAft>
                <a:spcPts val="600"/>
              </a:spcAft>
            </a:pPr>
            <a:fld id="{FDED41F8-FC0F-4085-8150-313B6CF05213}" type="slidenum">
              <a:rPr lang="en-US">
                <a:solidFill>
                  <a:schemeClr val="bg1"/>
                </a:solidFill>
              </a:rPr>
              <a:pPr>
                <a:spcAft>
                  <a:spcPts val="600"/>
                </a:spcAft>
              </a:pPr>
              <a:t>7</a:t>
            </a:fld>
            <a:endParaRPr lang="en-US">
              <a:solidFill>
                <a:schemeClr val="bg1"/>
              </a:solidFill>
            </a:endParaRPr>
          </a:p>
        </p:txBody>
      </p:sp>
    </p:spTree>
    <p:extLst>
      <p:ext uri="{BB962C8B-B14F-4D97-AF65-F5344CB8AC3E}">
        <p14:creationId xmlns:p14="http://schemas.microsoft.com/office/powerpoint/2010/main" val="20707816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78E1AE-47A6-A096-C305-5B578442C817}"/>
              </a:ext>
            </a:extLst>
          </p:cNvPr>
          <p:cNvSpPr>
            <a:spLocks noGrp="1"/>
          </p:cNvSpPr>
          <p:nvPr>
            <p:ph type="title"/>
          </p:nvPr>
        </p:nvSpPr>
        <p:spPr>
          <a:xfrm>
            <a:off x="2438400" y="163292"/>
            <a:ext cx="10515600" cy="1325563"/>
          </a:xfrm>
        </p:spPr>
        <p:txBody>
          <a:bodyPr>
            <a:normAutofit/>
          </a:bodyPr>
          <a:lstStyle/>
          <a:p>
            <a:r>
              <a:rPr lang="en-US" sz="3600" b="0" i="0" u="none" strike="noStrike" dirty="0">
                <a:solidFill>
                  <a:schemeClr val="bg1"/>
                </a:solidFill>
                <a:effectLst/>
                <a:latin typeface="DejaVuSans-Bold_9o_4"/>
              </a:rPr>
              <a:t>Advantages of </a:t>
            </a:r>
            <a:r>
              <a:rPr lang="en-US" sz="3600" b="0" i="0" u="none" strike="noStrike" dirty="0">
                <a:solidFill>
                  <a:srgbClr val="FFC000"/>
                </a:solidFill>
                <a:effectLst/>
                <a:latin typeface="DejaVuSans-Bold_9o_4"/>
              </a:rPr>
              <a:t>Sole Proprietorships</a:t>
            </a:r>
            <a:endParaRPr lang="en-SA" sz="3600" dirty="0">
              <a:solidFill>
                <a:srgbClr val="FFC000"/>
              </a:solidFill>
            </a:endParaRPr>
          </a:p>
        </p:txBody>
      </p:sp>
      <p:sp>
        <p:nvSpPr>
          <p:cNvPr id="3" name="Content Placeholder 2">
            <a:extLst>
              <a:ext uri="{FF2B5EF4-FFF2-40B4-BE49-F238E27FC236}">
                <a16:creationId xmlns:a16="http://schemas.microsoft.com/office/drawing/2014/main" id="{4ABFA946-74A9-2109-F693-F5D8E08EEAD3}"/>
              </a:ext>
            </a:extLst>
          </p:cNvPr>
          <p:cNvSpPr>
            <a:spLocks noGrp="1"/>
          </p:cNvSpPr>
          <p:nvPr>
            <p:ph idx="1"/>
          </p:nvPr>
        </p:nvSpPr>
        <p:spPr>
          <a:xfrm>
            <a:off x="838200" y="1600200"/>
            <a:ext cx="10515600" cy="4351338"/>
          </a:xfrm>
        </p:spPr>
        <p:txBody>
          <a:bodyPr>
            <a:normAutofit fontScale="92500" lnSpcReduction="20000"/>
          </a:bodyPr>
          <a:lstStyle/>
          <a:p>
            <a:pPr marL="914400" lvl="1" indent="-457200">
              <a:lnSpc>
                <a:spcPct val="110000"/>
              </a:lnSpc>
              <a:buFont typeface="+mj-lt"/>
              <a:buAutoNum type="arabicPeriod"/>
            </a:pPr>
            <a:r>
              <a:rPr lang="en-US" b="1" dirty="0">
                <a:latin typeface="DejaVuSans-Bold_9o_4"/>
              </a:rPr>
              <a:t>Simple to create</a:t>
            </a:r>
            <a:r>
              <a:rPr lang="en-US" dirty="0">
                <a:latin typeface="DejaVuSans-Bold_9o_4"/>
              </a:rPr>
              <a:t>: It is easy and fast to launch a sole proprietorship.</a:t>
            </a:r>
          </a:p>
          <a:p>
            <a:pPr marL="914400" lvl="1" indent="-457200">
              <a:lnSpc>
                <a:spcPct val="110000"/>
              </a:lnSpc>
              <a:buFont typeface="+mj-lt"/>
              <a:buAutoNum type="arabicPeriod"/>
            </a:pPr>
            <a:r>
              <a:rPr lang="en-US" b="1" dirty="0">
                <a:latin typeface="DejaVuSans-Bold_9o_4"/>
              </a:rPr>
              <a:t>Least costly type of ownership to begin</a:t>
            </a:r>
            <a:r>
              <a:rPr lang="en-US" dirty="0">
                <a:latin typeface="DejaVuSans-Bold_9o_4"/>
              </a:rPr>
              <a:t>: There is no need to create and file legal documents that are recommended for partnerships and required for corporations.</a:t>
            </a:r>
          </a:p>
          <a:p>
            <a:pPr marL="914400" lvl="1" indent="-457200">
              <a:lnSpc>
                <a:spcPct val="110000"/>
              </a:lnSpc>
              <a:buFont typeface="+mj-lt"/>
              <a:buAutoNum type="arabicPeriod"/>
            </a:pPr>
            <a:r>
              <a:rPr lang="en-US" b="1" dirty="0">
                <a:latin typeface="DejaVuSans-Bold_9o_4"/>
              </a:rPr>
              <a:t>Profit incentive</a:t>
            </a:r>
            <a:r>
              <a:rPr lang="en-US" dirty="0">
                <a:latin typeface="DejaVuSans-Bold_9o_4"/>
              </a:rPr>
              <a:t>: Once the owner pays all of the companies’ expenses, he or she can keep the remaining profits.</a:t>
            </a:r>
          </a:p>
          <a:p>
            <a:pPr marL="914400" lvl="1" indent="-457200">
              <a:lnSpc>
                <a:spcPct val="110000"/>
              </a:lnSpc>
              <a:buFont typeface="+mj-lt"/>
              <a:buAutoNum type="arabicPeriod"/>
            </a:pPr>
            <a:r>
              <a:rPr lang="en-US" b="1" dirty="0">
                <a:latin typeface="DejaVuSans-Bold_9o_4"/>
              </a:rPr>
              <a:t>Total decision-making authority</a:t>
            </a:r>
            <a:r>
              <a:rPr lang="en-US" dirty="0">
                <a:latin typeface="DejaVuSans-Bold_9o_4"/>
              </a:rPr>
              <a:t>: Because the sole proprietors are in total control of their business, they can respond quickly to changes. The power to set the company's course of action is a </a:t>
            </a:r>
            <a:r>
              <a:rPr lang="en-US" b="1" dirty="0">
                <a:latin typeface="DejaVuSans-Bold_9o_4"/>
              </a:rPr>
              <a:t>big motivational force.</a:t>
            </a:r>
          </a:p>
          <a:p>
            <a:pPr marL="914400" lvl="1" indent="-457200">
              <a:lnSpc>
                <a:spcPct val="110000"/>
              </a:lnSpc>
              <a:buFont typeface="+mj-lt"/>
              <a:buAutoNum type="arabicPeriod"/>
            </a:pPr>
            <a:r>
              <a:rPr lang="en-US" b="1" i="0" u="none" strike="noStrike" dirty="0">
                <a:effectLst/>
                <a:latin typeface="DejaVuSans-Bold_9o_6"/>
              </a:rPr>
              <a:t>No special legal restrictions: </a:t>
            </a:r>
            <a:r>
              <a:rPr lang="en-US" b="0" i="0" u="none" strike="noStrike" dirty="0">
                <a:effectLst/>
                <a:latin typeface="DejaVuSans_9y_6"/>
              </a:rPr>
              <a:t>The sole proprietorship is the </a:t>
            </a:r>
            <a:r>
              <a:rPr lang="en-US" b="0" i="0" u="none" strike="noStrike" dirty="0">
                <a:effectLst/>
                <a:latin typeface="DejaVuSans-BoldOblique_a6_6"/>
              </a:rPr>
              <a:t>least-regulated </a:t>
            </a:r>
            <a:r>
              <a:rPr lang="en-US" b="0" i="0" u="none" strike="noStrike" dirty="0">
                <a:effectLst/>
                <a:latin typeface="DejaVuSans_9y_6"/>
              </a:rPr>
              <a:t>type of business ownership.</a:t>
            </a:r>
            <a:endParaRPr lang="en-US" b="0" i="0" u="none" strike="noStrike" dirty="0">
              <a:effectLst/>
              <a:latin typeface="OpenSymbol_a1_6"/>
            </a:endParaRPr>
          </a:p>
          <a:p>
            <a:pPr marL="914400" lvl="1" indent="-457200">
              <a:lnSpc>
                <a:spcPct val="110000"/>
              </a:lnSpc>
              <a:buFont typeface="+mj-lt"/>
              <a:buAutoNum type="arabicPeriod"/>
            </a:pPr>
            <a:r>
              <a:rPr lang="en-US" b="1" i="0" u="none" strike="noStrike" dirty="0">
                <a:effectLst/>
                <a:latin typeface="DejaVuSans-Bold_9o_6"/>
              </a:rPr>
              <a:t>Easy to discontinue</a:t>
            </a:r>
            <a:r>
              <a:rPr lang="en-US" b="0" i="0" u="none" strike="noStrike" dirty="0">
                <a:effectLst/>
                <a:latin typeface="DejaVuSans-Bold_9o_6"/>
              </a:rPr>
              <a:t>: </a:t>
            </a:r>
            <a:r>
              <a:rPr lang="en-US" b="0" i="0" u="none" strike="noStrike" dirty="0">
                <a:effectLst/>
                <a:latin typeface="DejaVuSans_9y_6"/>
              </a:rPr>
              <a:t>If an entrepreneur wants to discontinue operations, he or she can close the business quickly even though he or she will still be personally liable for any outstanding debts and obligations the business cannot pay.</a:t>
            </a:r>
            <a:endParaRPr lang="en-SA" b="1" dirty="0">
              <a:latin typeface="DejaVuSans-Bold_9o_4"/>
            </a:endParaRPr>
          </a:p>
          <a:p>
            <a:endParaRPr lang="en-SA" dirty="0"/>
          </a:p>
        </p:txBody>
      </p:sp>
      <p:sp>
        <p:nvSpPr>
          <p:cNvPr id="4" name="Slide Number Placeholder 3">
            <a:extLst>
              <a:ext uri="{FF2B5EF4-FFF2-40B4-BE49-F238E27FC236}">
                <a16:creationId xmlns:a16="http://schemas.microsoft.com/office/drawing/2014/main" id="{1C5897F8-D930-F04E-8229-9AE6064F275C}"/>
              </a:ext>
            </a:extLst>
          </p:cNvPr>
          <p:cNvSpPr>
            <a:spLocks noGrp="1"/>
          </p:cNvSpPr>
          <p:nvPr>
            <p:ph type="sldNum" sz="quarter" idx="12"/>
          </p:nvPr>
        </p:nvSpPr>
        <p:spPr/>
        <p:txBody>
          <a:bodyPr/>
          <a:lstStyle/>
          <a:p>
            <a:fld id="{FDED41F8-FC0F-4085-8150-313B6CF05213}" type="slidenum">
              <a:rPr lang="en-US" smtClean="0"/>
              <a:t>8</a:t>
            </a:fld>
            <a:endParaRPr lang="en-US"/>
          </a:p>
        </p:txBody>
      </p:sp>
      <p:pic>
        <p:nvPicPr>
          <p:cNvPr id="5" name="Picture 4" descr="Mighty Classic Pros And Cons – WordPress plugin | WordPress.org">
            <a:extLst>
              <a:ext uri="{FF2B5EF4-FFF2-40B4-BE49-F238E27FC236}">
                <a16:creationId xmlns:a16="http://schemas.microsoft.com/office/drawing/2014/main" id="{CCF15901-767A-239B-3262-7476AE32E6B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82200" y="336806"/>
            <a:ext cx="902970" cy="902970"/>
          </a:xfrm>
          <a:prstGeom prst="ellipse">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903458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0E021F-336B-569E-4FDB-922F27DFC1BA}"/>
              </a:ext>
            </a:extLst>
          </p:cNvPr>
          <p:cNvSpPr>
            <a:spLocks noGrp="1"/>
          </p:cNvSpPr>
          <p:nvPr>
            <p:ph type="title"/>
          </p:nvPr>
        </p:nvSpPr>
        <p:spPr>
          <a:xfrm>
            <a:off x="2286000" y="228600"/>
            <a:ext cx="10515600" cy="1325563"/>
          </a:xfrm>
        </p:spPr>
        <p:txBody>
          <a:bodyPr>
            <a:normAutofit/>
          </a:bodyPr>
          <a:lstStyle/>
          <a:p>
            <a:r>
              <a:rPr lang="en-US" sz="3600" b="0" i="0" u="none" strike="noStrike" dirty="0">
                <a:solidFill>
                  <a:schemeClr val="bg1"/>
                </a:solidFill>
                <a:effectLst/>
                <a:latin typeface="DejaVuSans-Bold_9o_4"/>
              </a:rPr>
              <a:t>Disadvantages of </a:t>
            </a:r>
            <a:r>
              <a:rPr lang="en-US" sz="3600" b="0" i="0" u="none" strike="noStrike" dirty="0">
                <a:solidFill>
                  <a:srgbClr val="FFC000"/>
                </a:solidFill>
                <a:effectLst/>
                <a:latin typeface="DejaVuSans-Bold_9o_4"/>
              </a:rPr>
              <a:t>Sole Proprietorships</a:t>
            </a:r>
            <a:endParaRPr lang="en-SA" sz="3600" dirty="0">
              <a:solidFill>
                <a:srgbClr val="FFC000"/>
              </a:solidFill>
            </a:endParaRPr>
          </a:p>
        </p:txBody>
      </p:sp>
      <p:sp>
        <p:nvSpPr>
          <p:cNvPr id="3" name="Content Placeholder 2">
            <a:extLst>
              <a:ext uri="{FF2B5EF4-FFF2-40B4-BE49-F238E27FC236}">
                <a16:creationId xmlns:a16="http://schemas.microsoft.com/office/drawing/2014/main" id="{449FB84E-980C-5F1C-E114-ACAD55DCF0E3}"/>
              </a:ext>
            </a:extLst>
          </p:cNvPr>
          <p:cNvSpPr>
            <a:spLocks noGrp="1"/>
          </p:cNvSpPr>
          <p:nvPr>
            <p:ph idx="1"/>
          </p:nvPr>
        </p:nvSpPr>
        <p:spPr>
          <a:xfrm>
            <a:off x="1170041" y="1779587"/>
            <a:ext cx="10515600" cy="4351338"/>
          </a:xfrm>
        </p:spPr>
        <p:txBody>
          <a:bodyPr>
            <a:normAutofit fontScale="92500"/>
          </a:bodyPr>
          <a:lstStyle/>
          <a:p>
            <a:pPr marL="514350" indent="-514350">
              <a:buFont typeface="+mj-lt"/>
              <a:buAutoNum type="arabicPeriod"/>
            </a:pPr>
            <a:r>
              <a:rPr lang="en-US" b="1" i="0" u="none" strike="noStrike" dirty="0">
                <a:solidFill>
                  <a:srgbClr val="002060"/>
                </a:solidFill>
                <a:effectLst/>
                <a:latin typeface="DejaVuSans-Bold_9o_7"/>
              </a:rPr>
              <a:t>Unlimited personal liability</a:t>
            </a:r>
            <a:r>
              <a:rPr lang="en-US" b="0" i="0" u="none" strike="noStrike" dirty="0">
                <a:solidFill>
                  <a:srgbClr val="002060"/>
                </a:solidFill>
                <a:effectLst/>
                <a:latin typeface="DejaVuSans-Bold_9o_7"/>
              </a:rPr>
              <a:t>: </a:t>
            </a:r>
            <a:r>
              <a:rPr lang="en-US" b="0" i="0" u="none" strike="noStrike" dirty="0">
                <a:solidFill>
                  <a:srgbClr val="000000"/>
                </a:solidFill>
                <a:effectLst/>
                <a:latin typeface="DejaVuSans_9y_7"/>
              </a:rPr>
              <a:t>The owner is personally liable for all the business’s debts.</a:t>
            </a:r>
            <a:r>
              <a:rPr lang="en-US" dirty="0">
                <a:solidFill>
                  <a:srgbClr val="DD8047"/>
                </a:solidFill>
                <a:latin typeface="OpenSymbol_a1_7"/>
              </a:rPr>
              <a:t> </a:t>
            </a:r>
            <a:r>
              <a:rPr lang="en-US" b="0" i="0" u="none" strike="noStrike" dirty="0">
                <a:solidFill>
                  <a:srgbClr val="000000"/>
                </a:solidFill>
                <a:effectLst/>
                <a:latin typeface="DejaVuSans_9y_7"/>
              </a:rPr>
              <a:t>In a proprietorship, the </a:t>
            </a:r>
            <a:r>
              <a:rPr lang="en-US" b="0" i="0" u="none" strike="noStrike" dirty="0">
                <a:solidFill>
                  <a:srgbClr val="000000"/>
                </a:solidFill>
                <a:effectLst/>
                <a:latin typeface="DejaVuSans-BoldOblique_a6_7"/>
              </a:rPr>
              <a:t>owner is the business</a:t>
            </a:r>
            <a:r>
              <a:rPr lang="en-US" b="0" i="0" u="none" strike="noStrike" dirty="0">
                <a:solidFill>
                  <a:srgbClr val="000000"/>
                </a:solidFill>
                <a:effectLst/>
                <a:latin typeface="DejaVuSans_9y_7"/>
              </a:rPr>
              <a:t>.</a:t>
            </a:r>
            <a:r>
              <a:rPr lang="en-US" dirty="0">
                <a:solidFill>
                  <a:srgbClr val="DD8047"/>
                </a:solidFill>
                <a:latin typeface="OpenSymbol_a1_7"/>
              </a:rPr>
              <a:t> </a:t>
            </a:r>
            <a:r>
              <a:rPr lang="en-US" b="0" i="0" u="none" strike="noStrike" dirty="0">
                <a:solidFill>
                  <a:srgbClr val="000000"/>
                </a:solidFill>
                <a:effectLst/>
                <a:latin typeface="DejaVuSans_9y_7"/>
              </a:rPr>
              <a:t>The proprietor </a:t>
            </a:r>
            <a:r>
              <a:rPr lang="en-US" b="0" i="0" u="none" strike="noStrike" dirty="0">
                <a:solidFill>
                  <a:srgbClr val="000000"/>
                </a:solidFill>
                <a:effectLst/>
                <a:latin typeface="DejaVuSans-BoldOblique_a6_7"/>
              </a:rPr>
              <a:t>owns all of the business’s assets</a:t>
            </a:r>
            <a:r>
              <a:rPr lang="en-US" b="0" i="0" u="none" strike="noStrike" dirty="0">
                <a:solidFill>
                  <a:srgbClr val="000000"/>
                </a:solidFill>
                <a:effectLst/>
                <a:latin typeface="DejaVuSans_9y_7"/>
              </a:rPr>
              <a:t>, and if the business fails, creditors can force the sale of these assets to cover the debts.</a:t>
            </a:r>
          </a:p>
          <a:p>
            <a:pPr marL="514350" indent="-514350">
              <a:buFont typeface="+mj-lt"/>
              <a:buAutoNum type="arabicPeriod"/>
            </a:pPr>
            <a:r>
              <a:rPr lang="en-US" b="1" i="0" u="none" strike="noStrike" dirty="0">
                <a:solidFill>
                  <a:srgbClr val="002060"/>
                </a:solidFill>
                <a:effectLst/>
                <a:latin typeface="DejaVuSans-Bold_9o_8"/>
              </a:rPr>
              <a:t>Limited skills and capabilities</a:t>
            </a:r>
            <a:r>
              <a:rPr lang="en-US" b="0" i="0" u="none" strike="noStrike" dirty="0">
                <a:solidFill>
                  <a:srgbClr val="002060"/>
                </a:solidFill>
                <a:effectLst/>
                <a:latin typeface="DejaVuSans-Bold_9o_8"/>
              </a:rPr>
              <a:t>: </a:t>
            </a:r>
            <a:r>
              <a:rPr lang="en-US" b="0" i="0" u="none" strike="noStrike" dirty="0">
                <a:solidFill>
                  <a:srgbClr val="000000"/>
                </a:solidFill>
                <a:effectLst/>
                <a:latin typeface="DejaVuSans_9y_8"/>
              </a:rPr>
              <a:t>The sole proprietor may not have the </a:t>
            </a:r>
            <a:r>
              <a:rPr lang="en-US" b="0" i="0" u="none" strike="noStrike" dirty="0">
                <a:solidFill>
                  <a:srgbClr val="000000"/>
                </a:solidFill>
                <a:effectLst/>
                <a:latin typeface="DejaVuSans-BoldOblique_a6_8"/>
              </a:rPr>
              <a:t>range of skills </a:t>
            </a:r>
            <a:r>
              <a:rPr lang="en-US" b="0" i="0" u="none" strike="noStrike" dirty="0">
                <a:solidFill>
                  <a:srgbClr val="000000"/>
                </a:solidFill>
                <a:effectLst/>
                <a:latin typeface="DejaVuSans_9y_8"/>
              </a:rPr>
              <a:t>that is required to run a successful business</a:t>
            </a:r>
            <a:r>
              <a:rPr lang="en-US" dirty="0">
                <a:solidFill>
                  <a:srgbClr val="000000"/>
                </a:solidFill>
                <a:latin typeface="DejaVuSans_9y_8"/>
              </a:rPr>
              <a:t>. </a:t>
            </a:r>
            <a:r>
              <a:rPr lang="en-US" b="0" i="0" u="none" strike="noStrike" dirty="0">
                <a:solidFill>
                  <a:srgbClr val="000000"/>
                </a:solidFill>
                <a:effectLst/>
                <a:latin typeface="DejaVuSans_9y_8"/>
              </a:rPr>
              <a:t>Many businesses fail because owners do not have the skills, knowledge, and experience </a:t>
            </a:r>
            <a:r>
              <a:rPr lang="en-US" b="0" i="0" u="none" strike="noStrike" dirty="0">
                <a:solidFill>
                  <a:srgbClr val="000000"/>
                </a:solidFill>
                <a:effectLst/>
                <a:latin typeface="DejaVuSans-BoldOblique_a6_8"/>
              </a:rPr>
              <a:t>in areas that are critical </a:t>
            </a:r>
            <a:r>
              <a:rPr lang="en-US" b="0" i="0" u="none" strike="noStrike" dirty="0">
                <a:solidFill>
                  <a:srgbClr val="000000"/>
                </a:solidFill>
                <a:effectLst/>
                <a:latin typeface="DejaVuSans_9y_8"/>
              </a:rPr>
              <a:t>to business success.</a:t>
            </a:r>
            <a:endParaRPr lang="en-US" dirty="0">
              <a:solidFill>
                <a:srgbClr val="DD8047"/>
              </a:solidFill>
              <a:latin typeface="OpenSymbol_a1_8"/>
            </a:endParaRPr>
          </a:p>
          <a:p>
            <a:pPr marL="514350" indent="-514350">
              <a:buFont typeface="+mj-lt"/>
              <a:buAutoNum type="arabicPeriod"/>
            </a:pPr>
            <a:r>
              <a:rPr lang="en-US" b="1" i="0" u="none" strike="noStrike" dirty="0">
                <a:solidFill>
                  <a:srgbClr val="002060"/>
                </a:solidFill>
                <a:effectLst/>
                <a:latin typeface="DejaVuSans-Bold_9o_8"/>
              </a:rPr>
              <a:t>Feelings of isolation</a:t>
            </a:r>
            <a:r>
              <a:rPr lang="en-US" b="0" i="0" u="none" strike="noStrike" dirty="0">
                <a:solidFill>
                  <a:srgbClr val="002060"/>
                </a:solidFill>
                <a:effectLst/>
                <a:latin typeface="DejaVuSans-Bold_9o_8"/>
              </a:rPr>
              <a:t>: </a:t>
            </a:r>
            <a:r>
              <a:rPr lang="en-US" b="0" i="0" u="none" strike="noStrike" dirty="0">
                <a:solidFill>
                  <a:srgbClr val="000000"/>
                </a:solidFill>
                <a:effectLst/>
                <a:latin typeface="DejaVuSans_9y_8"/>
              </a:rPr>
              <a:t>The sole proprietor may </a:t>
            </a:r>
            <a:r>
              <a:rPr lang="en-US" b="0" i="0" u="none" strike="noStrike" dirty="0">
                <a:solidFill>
                  <a:srgbClr val="000000"/>
                </a:solidFill>
                <a:effectLst/>
                <a:latin typeface="DejaVuSans-BoldOblique_a6_8"/>
              </a:rPr>
              <a:t>feel isolated </a:t>
            </a:r>
            <a:r>
              <a:rPr lang="en-US" b="0" i="0" u="none" strike="noStrike" dirty="0">
                <a:solidFill>
                  <a:srgbClr val="000000"/>
                </a:solidFill>
                <a:effectLst/>
                <a:latin typeface="DejaVuSans_9y_8"/>
              </a:rPr>
              <a:t>because there is no one else to turn to for help when solving problems and getting feedback on a new idea.</a:t>
            </a:r>
            <a:endParaRPr lang="en-SA" dirty="0"/>
          </a:p>
        </p:txBody>
      </p:sp>
      <p:sp>
        <p:nvSpPr>
          <p:cNvPr id="4" name="Slide Number Placeholder 3">
            <a:extLst>
              <a:ext uri="{FF2B5EF4-FFF2-40B4-BE49-F238E27FC236}">
                <a16:creationId xmlns:a16="http://schemas.microsoft.com/office/drawing/2014/main" id="{7A509F83-58EA-2D5E-B762-C123769C808B}"/>
              </a:ext>
            </a:extLst>
          </p:cNvPr>
          <p:cNvSpPr>
            <a:spLocks noGrp="1"/>
          </p:cNvSpPr>
          <p:nvPr>
            <p:ph type="sldNum" sz="quarter" idx="12"/>
          </p:nvPr>
        </p:nvSpPr>
        <p:spPr/>
        <p:txBody>
          <a:bodyPr/>
          <a:lstStyle/>
          <a:p>
            <a:fld id="{FDED41F8-FC0F-4085-8150-313B6CF05213}" type="slidenum">
              <a:rPr lang="en-US" smtClean="0"/>
              <a:t>9</a:t>
            </a:fld>
            <a:endParaRPr lang="en-US"/>
          </a:p>
        </p:txBody>
      </p:sp>
      <p:pic>
        <p:nvPicPr>
          <p:cNvPr id="5122" name="Picture 2" descr="cons - OMR Home Blog">
            <a:extLst>
              <a:ext uri="{FF2B5EF4-FFF2-40B4-BE49-F238E27FC236}">
                <a16:creationId xmlns:a16="http://schemas.microsoft.com/office/drawing/2014/main" id="{15AC11AD-78A0-BCDA-09D1-D7B2AA9DC91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601200" y="136524"/>
            <a:ext cx="1688201" cy="15097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092125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0E021F-336B-569E-4FDB-922F27DFC1BA}"/>
              </a:ext>
            </a:extLst>
          </p:cNvPr>
          <p:cNvSpPr>
            <a:spLocks noGrp="1"/>
          </p:cNvSpPr>
          <p:nvPr>
            <p:ph type="title"/>
          </p:nvPr>
        </p:nvSpPr>
        <p:spPr>
          <a:xfrm>
            <a:off x="2286000" y="228600"/>
            <a:ext cx="10515600" cy="1325563"/>
          </a:xfrm>
        </p:spPr>
        <p:txBody>
          <a:bodyPr>
            <a:normAutofit/>
          </a:bodyPr>
          <a:lstStyle/>
          <a:p>
            <a:r>
              <a:rPr lang="en-US" sz="3600" b="0" i="0" u="none" strike="noStrike" dirty="0">
                <a:solidFill>
                  <a:schemeClr val="bg1"/>
                </a:solidFill>
                <a:effectLst/>
                <a:latin typeface="DejaVuSans-Bold_9o_4"/>
              </a:rPr>
              <a:t>Disadvantages of </a:t>
            </a:r>
            <a:r>
              <a:rPr lang="en-US" sz="3600" b="0" i="0" u="none" strike="noStrike" dirty="0">
                <a:solidFill>
                  <a:srgbClr val="FFC000"/>
                </a:solidFill>
                <a:effectLst/>
                <a:latin typeface="DejaVuSans-Bold_9o_4"/>
              </a:rPr>
              <a:t>Sole Proprietorships</a:t>
            </a:r>
            <a:endParaRPr lang="en-SA" sz="3600" dirty="0">
              <a:solidFill>
                <a:srgbClr val="FFC000"/>
              </a:solidFill>
            </a:endParaRPr>
          </a:p>
        </p:txBody>
      </p:sp>
      <p:sp>
        <p:nvSpPr>
          <p:cNvPr id="3" name="Content Placeholder 2">
            <a:extLst>
              <a:ext uri="{FF2B5EF4-FFF2-40B4-BE49-F238E27FC236}">
                <a16:creationId xmlns:a16="http://schemas.microsoft.com/office/drawing/2014/main" id="{449FB84E-980C-5F1C-E114-ACAD55DCF0E3}"/>
              </a:ext>
            </a:extLst>
          </p:cNvPr>
          <p:cNvSpPr>
            <a:spLocks noGrp="1"/>
          </p:cNvSpPr>
          <p:nvPr>
            <p:ph idx="1"/>
          </p:nvPr>
        </p:nvSpPr>
        <p:spPr>
          <a:xfrm>
            <a:off x="1170041" y="1779587"/>
            <a:ext cx="10515600" cy="4351338"/>
          </a:xfrm>
        </p:spPr>
        <p:txBody>
          <a:bodyPr>
            <a:normAutofit/>
          </a:bodyPr>
          <a:lstStyle/>
          <a:p>
            <a:pPr marL="514350" indent="-514350">
              <a:buFont typeface="+mj-lt"/>
              <a:buAutoNum type="arabicPeriod" startAt="4"/>
            </a:pPr>
            <a:r>
              <a:rPr lang="en-US" b="1" i="0" u="none" strike="noStrike" dirty="0">
                <a:solidFill>
                  <a:srgbClr val="002060"/>
                </a:solidFill>
                <a:effectLst/>
                <a:latin typeface="DejaVuSans-Bold_9o_9"/>
              </a:rPr>
              <a:t>Limited access to capital</a:t>
            </a:r>
            <a:r>
              <a:rPr lang="en-US" b="0" i="0" u="none" strike="noStrike" dirty="0">
                <a:solidFill>
                  <a:srgbClr val="002060"/>
                </a:solidFill>
                <a:effectLst/>
                <a:latin typeface="DejaVuSans-Bold_9o_9"/>
              </a:rPr>
              <a:t>: </a:t>
            </a:r>
            <a:r>
              <a:rPr lang="en-US" b="0" i="0" u="none" strike="noStrike" dirty="0">
                <a:solidFill>
                  <a:srgbClr val="000000"/>
                </a:solidFill>
                <a:effectLst/>
                <a:latin typeface="DejaVuSans_9y_9"/>
              </a:rPr>
              <a:t>Many proprietors have put </a:t>
            </a:r>
            <a:r>
              <a:rPr lang="en-US" b="0" i="0" u="none" strike="noStrike" dirty="0">
                <a:solidFill>
                  <a:srgbClr val="000000"/>
                </a:solidFill>
                <a:effectLst/>
                <a:latin typeface="DejaVuSans-BoldOblique_a6_9"/>
              </a:rPr>
              <a:t>all the resources </a:t>
            </a:r>
            <a:r>
              <a:rPr lang="en-US" b="0" i="0" u="none" strike="noStrike" dirty="0">
                <a:solidFill>
                  <a:srgbClr val="000000"/>
                </a:solidFill>
                <a:effectLst/>
                <a:latin typeface="DejaVuSans_9y_9"/>
              </a:rPr>
              <a:t>they have into their businesses and used their </a:t>
            </a:r>
            <a:r>
              <a:rPr lang="en-US" b="0" i="0" u="none" strike="noStrike" dirty="0">
                <a:solidFill>
                  <a:srgbClr val="000000"/>
                </a:solidFill>
                <a:effectLst/>
                <a:latin typeface="DejaVuSans-BoldOblique_a6_9"/>
              </a:rPr>
              <a:t>personal assets </a:t>
            </a:r>
            <a:r>
              <a:rPr lang="en-US" b="0" i="0" u="none" strike="noStrike" dirty="0">
                <a:solidFill>
                  <a:srgbClr val="000000"/>
                </a:solidFill>
                <a:effectLst/>
                <a:latin typeface="DejaVuSans_9y_9"/>
              </a:rPr>
              <a:t>as </a:t>
            </a:r>
            <a:r>
              <a:rPr lang="en-US" b="0" i="0" u="none" strike="noStrike" dirty="0">
                <a:solidFill>
                  <a:srgbClr val="000000"/>
                </a:solidFill>
                <a:effectLst/>
                <a:latin typeface="DejaVuSans-BoldOblique_a6_9"/>
              </a:rPr>
              <a:t>collateral </a:t>
            </a:r>
            <a:r>
              <a:rPr lang="en-US" b="0" i="0" u="none" strike="noStrike" dirty="0">
                <a:solidFill>
                  <a:srgbClr val="000000"/>
                </a:solidFill>
                <a:effectLst/>
                <a:latin typeface="DejaVuSans_9y_9"/>
              </a:rPr>
              <a:t>to get loans, making it difficult to borrow more money.</a:t>
            </a:r>
            <a:endParaRPr lang="en-US" dirty="0">
              <a:solidFill>
                <a:srgbClr val="DD8047"/>
              </a:solidFill>
              <a:latin typeface="OpenSymbol_a1_9"/>
            </a:endParaRPr>
          </a:p>
          <a:p>
            <a:pPr marL="514350" indent="-514350">
              <a:buFont typeface="+mj-lt"/>
              <a:buAutoNum type="arabicPeriod" startAt="4"/>
            </a:pPr>
            <a:r>
              <a:rPr lang="en-US" b="1" i="0" u="none" strike="noStrike" dirty="0">
                <a:solidFill>
                  <a:srgbClr val="002060"/>
                </a:solidFill>
                <a:effectLst/>
                <a:latin typeface="DejaVuSans-Bold_9o_9"/>
              </a:rPr>
              <a:t>Lack of continuity of the business</a:t>
            </a:r>
            <a:r>
              <a:rPr lang="en-US" b="0" i="0" u="none" strike="noStrike" dirty="0">
                <a:solidFill>
                  <a:srgbClr val="002060"/>
                </a:solidFill>
                <a:effectLst/>
                <a:latin typeface="DejaVuSans-Bold_9o_9"/>
              </a:rPr>
              <a:t>: </a:t>
            </a:r>
            <a:r>
              <a:rPr lang="en-US" b="0" i="0" u="none" strike="noStrike" dirty="0">
                <a:solidFill>
                  <a:srgbClr val="000000"/>
                </a:solidFill>
                <a:effectLst/>
                <a:latin typeface="DejaVuSans_9y_9"/>
              </a:rPr>
              <a:t>If the proprietor dies, retires, or is unable to run the business, the business automatically terminates</a:t>
            </a:r>
            <a:r>
              <a:rPr lang="en-US" dirty="0">
                <a:solidFill>
                  <a:srgbClr val="000000"/>
                </a:solidFill>
                <a:latin typeface="DejaVuSans_9y_9"/>
              </a:rPr>
              <a:t>. </a:t>
            </a:r>
            <a:r>
              <a:rPr lang="en-US" b="0" i="0" u="none" strike="noStrike" dirty="0">
                <a:solidFill>
                  <a:srgbClr val="000000"/>
                </a:solidFill>
                <a:effectLst/>
                <a:latin typeface="DejaVuSans_9y_9"/>
              </a:rPr>
              <a:t>Unless a family member or employee </a:t>
            </a:r>
            <a:r>
              <a:rPr lang="en-US" b="0" i="0" u="none" strike="noStrike" dirty="0">
                <a:solidFill>
                  <a:srgbClr val="000000"/>
                </a:solidFill>
                <a:effectLst/>
                <a:latin typeface="DejaVuSans-BoldOblique_a6_9"/>
              </a:rPr>
              <a:t>can take over </a:t>
            </a:r>
            <a:r>
              <a:rPr lang="en-US" b="0" i="0" u="none" strike="noStrike" dirty="0">
                <a:solidFill>
                  <a:srgbClr val="000000"/>
                </a:solidFill>
                <a:effectLst/>
                <a:latin typeface="DejaVuSans_9y_9"/>
              </a:rPr>
              <a:t>the business (which means that person is now the sole proprietor),the business will disappear.</a:t>
            </a:r>
            <a:endParaRPr lang="en-SA" dirty="0"/>
          </a:p>
        </p:txBody>
      </p:sp>
      <p:sp>
        <p:nvSpPr>
          <p:cNvPr id="4" name="Slide Number Placeholder 3">
            <a:extLst>
              <a:ext uri="{FF2B5EF4-FFF2-40B4-BE49-F238E27FC236}">
                <a16:creationId xmlns:a16="http://schemas.microsoft.com/office/drawing/2014/main" id="{7A509F83-58EA-2D5E-B762-C123769C808B}"/>
              </a:ext>
            </a:extLst>
          </p:cNvPr>
          <p:cNvSpPr>
            <a:spLocks noGrp="1"/>
          </p:cNvSpPr>
          <p:nvPr>
            <p:ph type="sldNum" sz="quarter" idx="12"/>
          </p:nvPr>
        </p:nvSpPr>
        <p:spPr/>
        <p:txBody>
          <a:bodyPr/>
          <a:lstStyle/>
          <a:p>
            <a:fld id="{FDED41F8-FC0F-4085-8150-313B6CF05213}" type="slidenum">
              <a:rPr lang="en-US" smtClean="0"/>
              <a:t>10</a:t>
            </a:fld>
            <a:endParaRPr lang="en-US"/>
          </a:p>
        </p:txBody>
      </p:sp>
      <p:pic>
        <p:nvPicPr>
          <p:cNvPr id="5122" name="Picture 2" descr="cons - OMR Home Blog">
            <a:extLst>
              <a:ext uri="{FF2B5EF4-FFF2-40B4-BE49-F238E27FC236}">
                <a16:creationId xmlns:a16="http://schemas.microsoft.com/office/drawing/2014/main" id="{15AC11AD-78A0-BCDA-09D1-D7B2AA9DC91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665599" y="157161"/>
            <a:ext cx="1688201" cy="15097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789899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A8AA5BC-4F7A-4226-8F99-6D824B226A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12" name="Straight Connector 11">
            <a:extLst>
              <a:ext uri="{FF2B5EF4-FFF2-40B4-BE49-F238E27FC236}">
                <a16:creationId xmlns:a16="http://schemas.microsoft.com/office/drawing/2014/main" id="{911DBBF1-3229-4BD9-B3D1-B4CA571E743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843625"/>
            <a:ext cx="12188824" cy="0"/>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5BC87C3E-1040-4EE4-9BDB-9537F7A1B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6" y="968282"/>
            <a:ext cx="12188824" cy="49469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19C489-75B3-911D-C88B-2B0F6A51D742}"/>
              </a:ext>
            </a:extLst>
          </p:cNvPr>
          <p:cNvSpPr>
            <a:spLocks noGrp="1"/>
          </p:cNvSpPr>
          <p:nvPr>
            <p:ph type="title"/>
          </p:nvPr>
        </p:nvSpPr>
        <p:spPr>
          <a:xfrm>
            <a:off x="795338" y="1566473"/>
            <a:ext cx="10601325" cy="2166723"/>
          </a:xfrm>
        </p:spPr>
        <p:txBody>
          <a:bodyPr vert="horz" lIns="91440" tIns="45720" rIns="91440" bIns="45720" rtlCol="0" anchor="b">
            <a:normAutofit/>
          </a:bodyPr>
          <a:lstStyle/>
          <a:p>
            <a:pPr algn="ctr"/>
            <a:r>
              <a:rPr lang="en-US" sz="6600" b="1" dirty="0">
                <a:solidFill>
                  <a:srgbClr val="C00000"/>
                </a:solidFill>
              </a:rPr>
              <a:t>PARTNERSHIP</a:t>
            </a:r>
            <a:endParaRPr lang="en-US" sz="6600" b="1" kern="1200" dirty="0">
              <a:solidFill>
                <a:srgbClr val="C00000"/>
              </a:solidFill>
              <a:latin typeface="+mj-lt"/>
              <a:ea typeface="+mj-ea"/>
              <a:cs typeface="+mj-cs"/>
            </a:endParaRPr>
          </a:p>
        </p:txBody>
      </p:sp>
      <p:sp>
        <p:nvSpPr>
          <p:cNvPr id="3" name="Content Placeholder 2">
            <a:extLst>
              <a:ext uri="{FF2B5EF4-FFF2-40B4-BE49-F238E27FC236}">
                <a16:creationId xmlns:a16="http://schemas.microsoft.com/office/drawing/2014/main" id="{C56260A4-6097-8B36-4D1C-FF9FA960160B}"/>
              </a:ext>
            </a:extLst>
          </p:cNvPr>
          <p:cNvSpPr>
            <a:spLocks noGrp="1"/>
          </p:cNvSpPr>
          <p:nvPr>
            <p:ph idx="1"/>
          </p:nvPr>
        </p:nvSpPr>
        <p:spPr>
          <a:xfrm>
            <a:off x="795338" y="4092320"/>
            <a:ext cx="10601325" cy="1144884"/>
          </a:xfrm>
        </p:spPr>
        <p:txBody>
          <a:bodyPr vert="horz" lIns="91440" tIns="45720" rIns="91440" bIns="45720" rtlCol="0">
            <a:normAutofit/>
          </a:bodyPr>
          <a:lstStyle/>
          <a:p>
            <a:pPr marL="0" indent="0" algn="ctr">
              <a:buNone/>
            </a:pPr>
            <a:r>
              <a:rPr lang="en-US" sz="2400" b="1" i="0" u="none" strike="noStrike" kern="1200" dirty="0">
                <a:solidFill>
                  <a:schemeClr val="tx1"/>
                </a:solidFill>
                <a:effectLst/>
                <a:latin typeface="+mn-lt"/>
                <a:ea typeface="+mn-ea"/>
                <a:cs typeface="+mn-cs"/>
              </a:rPr>
              <a:t>Is an association of two or more people who co-own a business for the purpose of making a profit.</a:t>
            </a:r>
          </a:p>
        </p:txBody>
      </p:sp>
      <p:cxnSp>
        <p:nvCxnSpPr>
          <p:cNvPr id="16" name="Straight Connector 15">
            <a:extLst>
              <a:ext uri="{FF2B5EF4-FFF2-40B4-BE49-F238E27FC236}">
                <a16:creationId xmlns:a16="http://schemas.microsoft.com/office/drawing/2014/main" id="{42CDBECE-872A-4C73-9DC1-BB4E805E2C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4400" y="3894594"/>
            <a:ext cx="2743200" cy="0"/>
          </a:xfrm>
          <a:prstGeom prst="line">
            <a:avLst/>
          </a:prstGeom>
          <a:ln w="190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F5CD5A0B-CDD7-427C-AA42-2EECFDFA18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6028863"/>
            <a:ext cx="12188824" cy="0"/>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sp>
        <p:nvSpPr>
          <p:cNvPr id="5" name="Slide Number Placeholder 4">
            <a:extLst>
              <a:ext uri="{FF2B5EF4-FFF2-40B4-BE49-F238E27FC236}">
                <a16:creationId xmlns:a16="http://schemas.microsoft.com/office/drawing/2014/main" id="{BE3C7958-29D1-B739-D501-547B6D6ED6CB}"/>
              </a:ext>
            </a:extLst>
          </p:cNvPr>
          <p:cNvSpPr>
            <a:spLocks noGrp="1"/>
          </p:cNvSpPr>
          <p:nvPr>
            <p:ph type="sldNum" sz="quarter" idx="12"/>
          </p:nvPr>
        </p:nvSpPr>
        <p:spPr>
          <a:xfrm>
            <a:off x="8610600" y="6159710"/>
            <a:ext cx="2743200" cy="365125"/>
          </a:xfrm>
        </p:spPr>
        <p:txBody>
          <a:bodyPr vert="horz" lIns="91440" tIns="45720" rIns="91440" bIns="45720" rtlCol="0" anchor="ctr">
            <a:normAutofit/>
          </a:bodyPr>
          <a:lstStyle/>
          <a:p>
            <a:pPr>
              <a:spcAft>
                <a:spcPts val="600"/>
              </a:spcAft>
            </a:pPr>
            <a:fld id="{FDED41F8-FC0F-4085-8150-313B6CF05213}" type="slidenum">
              <a:rPr lang="en-US">
                <a:solidFill>
                  <a:schemeClr val="bg1"/>
                </a:solidFill>
              </a:rPr>
              <a:pPr>
                <a:spcAft>
                  <a:spcPts val="600"/>
                </a:spcAft>
              </a:pPr>
              <a:t>11</a:t>
            </a:fld>
            <a:endParaRPr lang="en-US">
              <a:solidFill>
                <a:schemeClr val="bg1"/>
              </a:solidFill>
            </a:endParaRPr>
          </a:p>
        </p:txBody>
      </p:sp>
    </p:spTree>
    <p:extLst>
      <p:ext uri="{BB962C8B-B14F-4D97-AF65-F5344CB8AC3E}">
        <p14:creationId xmlns:p14="http://schemas.microsoft.com/office/powerpoint/2010/main" val="37165675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19C489-75B3-911D-C88B-2B0F6A51D742}"/>
              </a:ext>
            </a:extLst>
          </p:cNvPr>
          <p:cNvSpPr>
            <a:spLocks noGrp="1"/>
          </p:cNvSpPr>
          <p:nvPr>
            <p:ph type="title"/>
          </p:nvPr>
        </p:nvSpPr>
        <p:spPr>
          <a:xfrm>
            <a:off x="2438400" y="75052"/>
            <a:ext cx="10588434" cy="1062644"/>
          </a:xfrm>
        </p:spPr>
        <p:txBody>
          <a:bodyPr vert="horz" lIns="91440" tIns="45720" rIns="91440" bIns="45720" rtlCol="0" anchor="b">
            <a:normAutofit/>
          </a:bodyPr>
          <a:lstStyle/>
          <a:p>
            <a:r>
              <a:rPr lang="en-US" b="1" i="0" u="none" strike="noStrike" kern="1200" dirty="0">
                <a:solidFill>
                  <a:schemeClr val="bg1"/>
                </a:solidFill>
                <a:effectLst/>
                <a:latin typeface="+mj-lt"/>
                <a:ea typeface="+mj-ea"/>
                <a:cs typeface="+mj-cs"/>
              </a:rPr>
              <a:t>PARTNERSHIP</a:t>
            </a:r>
            <a:endParaRPr lang="en-US" b="1" kern="1200" dirty="0">
              <a:solidFill>
                <a:schemeClr val="bg1"/>
              </a:solidFill>
              <a:latin typeface="+mj-lt"/>
              <a:ea typeface="+mj-ea"/>
              <a:cs typeface="+mj-cs"/>
            </a:endParaRPr>
          </a:p>
        </p:txBody>
      </p:sp>
      <p:cxnSp>
        <p:nvCxnSpPr>
          <p:cNvPr id="2082" name="Straight Connector 2081">
            <a:extLst>
              <a:ext uri="{FF2B5EF4-FFF2-40B4-BE49-F238E27FC236}">
                <a16:creationId xmlns:a16="http://schemas.microsoft.com/office/drawing/2014/main" id="{39B7FDC9-F0CE-43A7-9F2A-83DD09DC345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47624" y="2265037"/>
            <a:ext cx="10125012" cy="0"/>
          </a:xfrm>
          <a:prstGeom prst="line">
            <a:avLst/>
          </a:prstGeom>
          <a:ln w="15875">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pic>
        <p:nvPicPr>
          <p:cNvPr id="2079" name="Graphic 2078" descr="Handshake">
            <a:extLst>
              <a:ext uri="{FF2B5EF4-FFF2-40B4-BE49-F238E27FC236}">
                <a16:creationId xmlns:a16="http://schemas.microsoft.com/office/drawing/2014/main" id="{7539C0EB-5F4A-7DCD-FAE9-5C155E93667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333206" y="2811104"/>
            <a:ext cx="2928114" cy="2928114"/>
          </a:xfrm>
          <a:prstGeom prst="rect">
            <a:avLst/>
          </a:prstGeom>
        </p:spPr>
      </p:pic>
      <p:sp>
        <p:nvSpPr>
          <p:cNvPr id="3" name="Content Placeholder 2">
            <a:extLst>
              <a:ext uri="{FF2B5EF4-FFF2-40B4-BE49-F238E27FC236}">
                <a16:creationId xmlns:a16="http://schemas.microsoft.com/office/drawing/2014/main" id="{C56260A4-6097-8B36-4D1C-FF9FA960160B}"/>
              </a:ext>
            </a:extLst>
          </p:cNvPr>
          <p:cNvSpPr>
            <a:spLocks noGrp="1"/>
          </p:cNvSpPr>
          <p:nvPr>
            <p:ph idx="1"/>
          </p:nvPr>
        </p:nvSpPr>
        <p:spPr>
          <a:xfrm>
            <a:off x="4955354" y="2682433"/>
            <a:ext cx="6282169" cy="3215749"/>
          </a:xfrm>
        </p:spPr>
        <p:txBody>
          <a:bodyPr vert="horz" lIns="91440" tIns="45720" rIns="91440" bIns="45720" rtlCol="0">
            <a:normAutofit/>
          </a:bodyPr>
          <a:lstStyle/>
          <a:p>
            <a:pPr marL="0" indent="0">
              <a:buNone/>
            </a:pPr>
            <a:r>
              <a:rPr lang="en-US" sz="2400" b="1" i="0" u="none" strike="noStrike" kern="1200" dirty="0">
                <a:solidFill>
                  <a:srgbClr val="C00000"/>
                </a:solidFill>
                <a:effectLst/>
                <a:latin typeface="+mn-lt"/>
                <a:ea typeface="+mn-ea"/>
                <a:cs typeface="+mn-cs"/>
              </a:rPr>
              <a:t>A partnership </a:t>
            </a:r>
            <a:r>
              <a:rPr lang="en-US" sz="2400" b="1" i="0" u="none" strike="noStrike" kern="1200" dirty="0">
                <a:effectLst/>
                <a:latin typeface="+mn-lt"/>
                <a:ea typeface="+mn-ea"/>
                <a:cs typeface="+mn-cs"/>
              </a:rPr>
              <a:t>is an association of two or more people who co-own a business for the purpose of making a profit.</a:t>
            </a:r>
          </a:p>
          <a:p>
            <a:pPr marL="0" indent="0">
              <a:buNone/>
            </a:pPr>
            <a:r>
              <a:rPr lang="en-US" sz="2400" b="1" i="0" u="none" strike="noStrike" kern="1200" dirty="0">
                <a:solidFill>
                  <a:srgbClr val="C00000"/>
                </a:solidFill>
                <a:effectLst/>
                <a:latin typeface="+mn-lt"/>
                <a:ea typeface="+mn-ea"/>
                <a:cs typeface="+mn-cs"/>
              </a:rPr>
              <a:t>A Partnership Agreement </a:t>
            </a:r>
            <a:r>
              <a:rPr lang="en-US" sz="2400" b="1" i="0" u="none" strike="noStrike" kern="1200" dirty="0">
                <a:effectLst/>
                <a:latin typeface="+mn-lt"/>
                <a:ea typeface="+mn-ea"/>
                <a:cs typeface="+mn-cs"/>
              </a:rPr>
              <a:t>is a document that states in writing the terms under which the partners agree to operate the partnership and that protects each partner’s interest in the business.</a:t>
            </a:r>
          </a:p>
        </p:txBody>
      </p:sp>
      <p:sp>
        <p:nvSpPr>
          <p:cNvPr id="5" name="Slide Number Placeholder 4">
            <a:extLst>
              <a:ext uri="{FF2B5EF4-FFF2-40B4-BE49-F238E27FC236}">
                <a16:creationId xmlns:a16="http://schemas.microsoft.com/office/drawing/2014/main" id="{BE3C7958-29D1-B739-D501-547B6D6ED6CB}"/>
              </a:ext>
            </a:extLst>
          </p:cNvPr>
          <p:cNvSpPr>
            <a:spLocks noGrp="1"/>
          </p:cNvSpPr>
          <p:nvPr>
            <p:ph type="sldNum" sz="quarter" idx="12"/>
          </p:nvPr>
        </p:nvSpPr>
        <p:spPr>
          <a:xfrm>
            <a:off x="10330903" y="6217920"/>
            <a:ext cx="914400" cy="365125"/>
          </a:xfrm>
        </p:spPr>
        <p:txBody>
          <a:bodyPr vert="horz" lIns="91440" tIns="45720" rIns="91440" bIns="45720" rtlCol="0">
            <a:normAutofit/>
          </a:bodyPr>
          <a:lstStyle/>
          <a:p>
            <a:pPr>
              <a:spcAft>
                <a:spcPts val="600"/>
              </a:spcAft>
            </a:pPr>
            <a:fld id="{FDED41F8-FC0F-4085-8150-313B6CF05213}" type="slidenum">
              <a:rPr lang="en-US">
                <a:solidFill>
                  <a:prstClr val="black">
                    <a:lumMod val="50000"/>
                    <a:lumOff val="50000"/>
                  </a:prstClr>
                </a:solidFill>
              </a:rPr>
              <a:pPr>
                <a:spcAft>
                  <a:spcPts val="600"/>
                </a:spcAft>
              </a:pPr>
              <a:t>12</a:t>
            </a:fld>
            <a:endParaRPr lang="en-US">
              <a:solidFill>
                <a:prstClr val="black">
                  <a:lumMod val="50000"/>
                  <a:lumOff val="50000"/>
                </a:prstClr>
              </a:solidFill>
            </a:endParaRPr>
          </a:p>
        </p:txBody>
      </p:sp>
    </p:spTree>
    <p:extLst>
      <p:ext uri="{BB962C8B-B14F-4D97-AF65-F5344CB8AC3E}">
        <p14:creationId xmlns:p14="http://schemas.microsoft.com/office/powerpoint/2010/main" val="22370345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1A658-764C-BFDF-4AFF-9C1E1EA57B6C}"/>
              </a:ext>
            </a:extLst>
          </p:cNvPr>
          <p:cNvSpPr>
            <a:spLocks noGrp="1"/>
          </p:cNvSpPr>
          <p:nvPr>
            <p:ph type="title"/>
          </p:nvPr>
        </p:nvSpPr>
        <p:spPr>
          <a:xfrm>
            <a:off x="2438400" y="207137"/>
            <a:ext cx="11407487" cy="1325563"/>
          </a:xfrm>
        </p:spPr>
        <p:txBody>
          <a:bodyPr>
            <a:normAutofit/>
          </a:bodyPr>
          <a:lstStyle/>
          <a:p>
            <a:r>
              <a:rPr lang="en-US" sz="4800" b="0" i="0" u="none" strike="noStrike" dirty="0">
                <a:solidFill>
                  <a:schemeClr val="bg1"/>
                </a:solidFill>
                <a:effectLst/>
                <a:latin typeface="DejaVuSans-Bold_9o_4"/>
              </a:rPr>
              <a:t>Advantages of partnership</a:t>
            </a:r>
            <a:endParaRPr lang="en-SA" sz="4800" dirty="0">
              <a:solidFill>
                <a:schemeClr val="bg1"/>
              </a:solidFill>
            </a:endParaRPr>
          </a:p>
        </p:txBody>
      </p:sp>
      <p:sp>
        <p:nvSpPr>
          <p:cNvPr id="4" name="Slide Number Placeholder 3">
            <a:extLst>
              <a:ext uri="{FF2B5EF4-FFF2-40B4-BE49-F238E27FC236}">
                <a16:creationId xmlns:a16="http://schemas.microsoft.com/office/drawing/2014/main" id="{B0A404D9-4333-473D-A7E4-8F4BD4F6167B}"/>
              </a:ext>
            </a:extLst>
          </p:cNvPr>
          <p:cNvSpPr>
            <a:spLocks noGrp="1"/>
          </p:cNvSpPr>
          <p:nvPr>
            <p:ph type="sldNum" sz="quarter" idx="12"/>
          </p:nvPr>
        </p:nvSpPr>
        <p:spPr>
          <a:xfrm>
            <a:off x="8610600" y="6356350"/>
            <a:ext cx="2743200" cy="365125"/>
          </a:xfrm>
        </p:spPr>
        <p:txBody>
          <a:bodyPr>
            <a:normAutofit/>
          </a:bodyPr>
          <a:lstStyle/>
          <a:p>
            <a:pPr>
              <a:spcAft>
                <a:spcPts val="600"/>
              </a:spcAft>
            </a:pPr>
            <a:fld id="{FDED41F8-FC0F-4085-8150-313B6CF05213}" type="slidenum">
              <a:rPr lang="en-US" smtClean="0"/>
              <a:pPr>
                <a:spcAft>
                  <a:spcPts val="600"/>
                </a:spcAft>
              </a:pPr>
              <a:t>13</a:t>
            </a:fld>
            <a:endParaRPr lang="en-US"/>
          </a:p>
        </p:txBody>
      </p:sp>
      <p:pic>
        <p:nvPicPr>
          <p:cNvPr id="5" name="Picture 4" descr="Mighty Classic Pros And Cons – WordPress plugin | WordPress.org">
            <a:extLst>
              <a:ext uri="{FF2B5EF4-FFF2-40B4-BE49-F238E27FC236}">
                <a16:creationId xmlns:a16="http://schemas.microsoft.com/office/drawing/2014/main" id="{E43A2550-DDBA-728A-ABF5-4ED7B09BB82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82200" y="336806"/>
            <a:ext cx="902970" cy="902970"/>
          </a:xfrm>
          <a:prstGeom prst="ellipse">
            <a:avLst/>
          </a:prstGeom>
          <a:noFill/>
          <a:extLst>
            <a:ext uri="{909E8E84-426E-40DD-AFC4-6F175D3DCCD1}">
              <a14:hiddenFill xmlns:a14="http://schemas.microsoft.com/office/drawing/2010/main">
                <a:solidFill>
                  <a:srgbClr val="FFFFFF"/>
                </a:solidFill>
              </a14:hiddenFill>
            </a:ext>
          </a:extLst>
        </p:spPr>
      </p:pic>
      <p:graphicFrame>
        <p:nvGraphicFramePr>
          <p:cNvPr id="9" name="Content Placeholder 2">
            <a:extLst>
              <a:ext uri="{FF2B5EF4-FFF2-40B4-BE49-F238E27FC236}">
                <a16:creationId xmlns:a16="http://schemas.microsoft.com/office/drawing/2014/main" id="{3D1975AE-3DD9-532D-3C5D-4679C84E6749}"/>
              </a:ext>
            </a:extLst>
          </p:cNvPr>
          <p:cNvGraphicFramePr>
            <a:graphicFrameLocks noGrp="1"/>
          </p:cNvGraphicFramePr>
          <p:nvPr>
            <p:ph idx="1"/>
            <p:extLst>
              <p:ext uri="{D42A27DB-BD31-4B8C-83A1-F6EECF244321}">
                <p14:modId xmlns:p14="http://schemas.microsoft.com/office/powerpoint/2010/main" val="827466360"/>
              </p:ext>
            </p:extLst>
          </p:nvPr>
        </p:nvGraphicFramePr>
        <p:xfrm>
          <a:off x="457200" y="1532700"/>
          <a:ext cx="11407487"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550744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1A658-764C-BFDF-4AFF-9C1E1EA57B6C}"/>
              </a:ext>
            </a:extLst>
          </p:cNvPr>
          <p:cNvSpPr>
            <a:spLocks noGrp="1"/>
          </p:cNvSpPr>
          <p:nvPr>
            <p:ph type="title"/>
          </p:nvPr>
        </p:nvSpPr>
        <p:spPr>
          <a:xfrm>
            <a:off x="2362200" y="172968"/>
            <a:ext cx="10515600" cy="1325563"/>
          </a:xfrm>
        </p:spPr>
        <p:txBody>
          <a:bodyPr/>
          <a:lstStyle/>
          <a:p>
            <a:r>
              <a:rPr lang="en-US" sz="4400" b="0" i="0" u="none" strike="noStrike" dirty="0">
                <a:solidFill>
                  <a:srgbClr val="FFFFFF"/>
                </a:solidFill>
                <a:effectLst/>
                <a:latin typeface="DejaVuSans-Bold_9o_4"/>
              </a:rPr>
              <a:t>Advantages of partnership</a:t>
            </a:r>
            <a:endParaRPr lang="en-SA" dirty="0"/>
          </a:p>
        </p:txBody>
      </p:sp>
      <p:sp>
        <p:nvSpPr>
          <p:cNvPr id="3" name="Content Placeholder 2">
            <a:extLst>
              <a:ext uri="{FF2B5EF4-FFF2-40B4-BE49-F238E27FC236}">
                <a16:creationId xmlns:a16="http://schemas.microsoft.com/office/drawing/2014/main" id="{EAC2D708-896D-D69F-5107-5F7CB988F50E}"/>
              </a:ext>
            </a:extLst>
          </p:cNvPr>
          <p:cNvSpPr>
            <a:spLocks noGrp="1"/>
          </p:cNvSpPr>
          <p:nvPr>
            <p:ph idx="1"/>
          </p:nvPr>
        </p:nvSpPr>
        <p:spPr>
          <a:xfrm>
            <a:off x="1361039" y="1534974"/>
            <a:ext cx="10515600" cy="4351338"/>
          </a:xfrm>
        </p:spPr>
        <p:txBody>
          <a:bodyPr>
            <a:noAutofit/>
          </a:bodyPr>
          <a:lstStyle/>
          <a:p>
            <a:pPr marL="0" indent="0" eaLnBrk="1" hangingPunct="1">
              <a:spcBef>
                <a:spcPts val="1200"/>
              </a:spcBef>
              <a:buNone/>
            </a:pPr>
            <a:endParaRPr lang="en-US" altLang="en-SA" sz="2000" b="1" dirty="0">
              <a:solidFill>
                <a:prstClr val="black">
                  <a:hueOff val="0"/>
                  <a:satOff val="0"/>
                  <a:lumOff val="0"/>
                  <a:alphaOff val="0"/>
                </a:prstClr>
              </a:solidFill>
              <a:latin typeface="Calibri" panose="020F0502020204030204"/>
            </a:endParaRPr>
          </a:p>
          <a:p>
            <a:pPr marL="742950" indent="-742950">
              <a:lnSpc>
                <a:spcPct val="100000"/>
              </a:lnSpc>
              <a:spcBef>
                <a:spcPts val="1200"/>
              </a:spcBef>
              <a:buFont typeface="+mj-lt"/>
              <a:buAutoNum type="arabicPeriod" startAt="4"/>
            </a:pPr>
            <a:r>
              <a:rPr lang="en-US" altLang="en-SA" sz="2000" b="1" dirty="0">
                <a:solidFill>
                  <a:prstClr val="black">
                    <a:hueOff val="0"/>
                    <a:satOff val="0"/>
                    <a:lumOff val="0"/>
                    <a:alphaOff val="0"/>
                  </a:prstClr>
                </a:solidFill>
                <a:latin typeface="Calibri" panose="020F0502020204030204"/>
              </a:rPr>
              <a:t>Larger pool of capital: </a:t>
            </a:r>
            <a:r>
              <a:rPr lang="en-US" sz="2000" dirty="0">
                <a:solidFill>
                  <a:prstClr val="black">
                    <a:hueOff val="0"/>
                    <a:satOff val="0"/>
                    <a:lumOff val="0"/>
                    <a:alphaOff val="0"/>
                  </a:prstClr>
                </a:solidFill>
                <a:latin typeface="Calibri" panose="020F0502020204030204"/>
              </a:rPr>
              <a:t>The partnership form of ownership can significantly broaden the pool of capital available to a business. </a:t>
            </a:r>
          </a:p>
          <a:p>
            <a:pPr lvl="2">
              <a:lnSpc>
                <a:spcPct val="100000"/>
              </a:lnSpc>
              <a:spcBef>
                <a:spcPts val="1200"/>
              </a:spcBef>
            </a:pPr>
            <a:r>
              <a:rPr lang="en-US" dirty="0">
                <a:solidFill>
                  <a:prstClr val="black">
                    <a:hueOff val="0"/>
                    <a:satOff val="0"/>
                    <a:lumOff val="0"/>
                    <a:alphaOff val="0"/>
                  </a:prstClr>
                </a:solidFill>
                <a:latin typeface="Calibri" panose="020F0502020204030204"/>
              </a:rPr>
              <a:t>When partners share in owning, operating, and managing a business, they are </a:t>
            </a:r>
            <a:r>
              <a:rPr lang="en-US" b="1" dirty="0">
                <a:solidFill>
                  <a:prstClr val="black">
                    <a:hueOff val="0"/>
                    <a:satOff val="0"/>
                    <a:lumOff val="0"/>
                    <a:alphaOff val="0"/>
                  </a:prstClr>
                </a:solidFill>
                <a:latin typeface="Calibri" panose="020F0502020204030204"/>
              </a:rPr>
              <a:t>general partners</a:t>
            </a:r>
            <a:r>
              <a:rPr lang="en-US" dirty="0">
                <a:solidFill>
                  <a:prstClr val="black">
                    <a:hueOff val="0"/>
                    <a:satOff val="0"/>
                    <a:lumOff val="0"/>
                    <a:alphaOff val="0"/>
                  </a:prstClr>
                </a:solidFill>
                <a:latin typeface="Calibri" panose="020F0502020204030204"/>
              </a:rPr>
              <a:t>. </a:t>
            </a:r>
          </a:p>
          <a:p>
            <a:pPr lvl="2">
              <a:lnSpc>
                <a:spcPct val="100000"/>
              </a:lnSpc>
              <a:spcBef>
                <a:spcPts val="1200"/>
              </a:spcBef>
            </a:pPr>
            <a:r>
              <a:rPr lang="en-US" dirty="0">
                <a:solidFill>
                  <a:prstClr val="black">
                    <a:hueOff val="0"/>
                    <a:satOff val="0"/>
                    <a:lumOff val="0"/>
                    <a:alphaOff val="0"/>
                  </a:prstClr>
                </a:solidFill>
                <a:latin typeface="Calibri" panose="020F0502020204030204"/>
              </a:rPr>
              <a:t>General partners have unlimited liability for the partnership’s debts and usually take an active role in managing the business. Every partnership must have at least one general partner, although there is no limit on the number of general partners a business can have. </a:t>
            </a:r>
          </a:p>
          <a:p>
            <a:pPr marL="514350" indent="-514350">
              <a:buFont typeface="+mj-lt"/>
              <a:buAutoNum type="arabicPeriod" startAt="4"/>
            </a:pPr>
            <a:endParaRPr lang="en-SA" sz="2000" dirty="0"/>
          </a:p>
        </p:txBody>
      </p:sp>
      <p:sp>
        <p:nvSpPr>
          <p:cNvPr id="4" name="Slide Number Placeholder 3">
            <a:extLst>
              <a:ext uri="{FF2B5EF4-FFF2-40B4-BE49-F238E27FC236}">
                <a16:creationId xmlns:a16="http://schemas.microsoft.com/office/drawing/2014/main" id="{B0A404D9-4333-473D-A7E4-8F4BD4F6167B}"/>
              </a:ext>
            </a:extLst>
          </p:cNvPr>
          <p:cNvSpPr>
            <a:spLocks noGrp="1"/>
          </p:cNvSpPr>
          <p:nvPr>
            <p:ph type="sldNum" sz="quarter" idx="12"/>
          </p:nvPr>
        </p:nvSpPr>
        <p:spPr/>
        <p:txBody>
          <a:bodyPr/>
          <a:lstStyle/>
          <a:p>
            <a:fld id="{FDED41F8-FC0F-4085-8150-313B6CF05213}" type="slidenum">
              <a:rPr lang="en-US" smtClean="0"/>
              <a:t>14</a:t>
            </a:fld>
            <a:endParaRPr lang="en-US"/>
          </a:p>
        </p:txBody>
      </p:sp>
      <p:pic>
        <p:nvPicPr>
          <p:cNvPr id="11266" name="Picture 2" descr="Capital - Free business icons">
            <a:extLst>
              <a:ext uri="{FF2B5EF4-FFF2-40B4-BE49-F238E27FC236}">
                <a16:creationId xmlns:a16="http://schemas.microsoft.com/office/drawing/2014/main" id="{84E5D15D-9AC5-72A9-5EC8-07D7C36928A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4139" y="2516843"/>
            <a:ext cx="1193800" cy="11938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Mighty Classic Pros And Cons – WordPress plugin | WordPress.org">
            <a:extLst>
              <a:ext uri="{FF2B5EF4-FFF2-40B4-BE49-F238E27FC236}">
                <a16:creationId xmlns:a16="http://schemas.microsoft.com/office/drawing/2014/main" id="{C938A175-89CE-308F-3931-2EF070FDEBB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982200" y="336806"/>
            <a:ext cx="902970" cy="902970"/>
          </a:xfrm>
          <a:prstGeom prst="ellipse">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691056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3555" name="Rectangle 3">
            <a:extLst>
              <a:ext uri="{FF2B5EF4-FFF2-40B4-BE49-F238E27FC236}">
                <a16:creationId xmlns:a16="http://schemas.microsoft.com/office/drawing/2014/main" id="{A5979340-3CF2-7405-1BE4-28D4718B5A0B}"/>
              </a:ext>
            </a:extLst>
          </p:cNvPr>
          <p:cNvSpPr>
            <a:spLocks noGrp="1" noChangeArrowheads="1"/>
          </p:cNvSpPr>
          <p:nvPr>
            <p:ph idx="1"/>
          </p:nvPr>
        </p:nvSpPr>
        <p:spPr>
          <a:xfrm>
            <a:off x="1874838" y="1589410"/>
            <a:ext cx="8763000" cy="4724400"/>
          </a:xfrm>
        </p:spPr>
        <p:txBody>
          <a:bodyPr/>
          <a:lstStyle/>
          <a:p>
            <a:pPr eaLnBrk="1" hangingPunct="1">
              <a:lnSpc>
                <a:spcPct val="90000"/>
              </a:lnSpc>
            </a:pPr>
            <a:r>
              <a:rPr lang="en-US" altLang="en-SA" b="1" dirty="0">
                <a:ea typeface="ＭＳ Ｐゴシック" panose="020B0600070205080204" pitchFamily="34" charset="-128"/>
              </a:rPr>
              <a:t>General partners</a:t>
            </a:r>
            <a:r>
              <a:rPr lang="en-US" altLang="en-SA" dirty="0">
                <a:ea typeface="ＭＳ Ｐゴシック" panose="020B0600070205080204" pitchFamily="34" charset="-128"/>
              </a:rPr>
              <a:t>:</a:t>
            </a:r>
          </a:p>
          <a:p>
            <a:pPr marL="682625" lvl="1" indent="-290513"/>
            <a:r>
              <a:rPr lang="en-US" altLang="en-SA" dirty="0">
                <a:ea typeface="ＭＳ Ｐゴシック" panose="020B0600070205080204" pitchFamily="34" charset="-128"/>
              </a:rPr>
              <a:t>Take an active role in managing a business.</a:t>
            </a:r>
          </a:p>
          <a:p>
            <a:pPr marL="682625" lvl="1" indent="-290513"/>
            <a:r>
              <a:rPr lang="en-US" altLang="en-SA" dirty="0">
                <a:ea typeface="ＭＳ Ｐゴシック" panose="020B0600070205080204" pitchFamily="34" charset="-128"/>
              </a:rPr>
              <a:t>Have unlimited liability for the partnership’s debts.</a:t>
            </a:r>
          </a:p>
          <a:p>
            <a:pPr marL="682625" lvl="1" indent="-290513"/>
            <a:r>
              <a:rPr lang="en-US" altLang="en-SA" dirty="0">
                <a:ea typeface="ＭＳ Ｐゴシック" panose="020B0600070205080204" pitchFamily="34" charset="-128"/>
              </a:rPr>
              <a:t>Every partnership must have at least one general partner.</a:t>
            </a:r>
          </a:p>
          <a:p>
            <a:pPr eaLnBrk="1" hangingPunct="1">
              <a:lnSpc>
                <a:spcPct val="90000"/>
              </a:lnSpc>
            </a:pPr>
            <a:r>
              <a:rPr lang="en-US" altLang="en-SA" b="1" dirty="0">
                <a:ea typeface="ＭＳ Ｐゴシック" panose="020B0600070205080204" pitchFamily="34" charset="-128"/>
              </a:rPr>
              <a:t>Limited partners</a:t>
            </a:r>
            <a:r>
              <a:rPr lang="en-US" altLang="en-SA" dirty="0">
                <a:ea typeface="ＭＳ Ｐゴシック" panose="020B0600070205080204" pitchFamily="34" charset="-128"/>
              </a:rPr>
              <a:t>:</a:t>
            </a:r>
          </a:p>
          <a:p>
            <a:pPr marL="682625" lvl="1" indent="-290513"/>
            <a:r>
              <a:rPr lang="en-US" dirty="0">
                <a:solidFill>
                  <a:prstClr val="black">
                    <a:hueOff val="0"/>
                    <a:satOff val="0"/>
                    <a:lumOff val="0"/>
                    <a:alphaOff val="0"/>
                  </a:prstClr>
                </a:solidFill>
              </a:rPr>
              <a:t>are financial investors in a partnership </a:t>
            </a:r>
          </a:p>
          <a:p>
            <a:pPr marL="682625" lvl="1" indent="-290513"/>
            <a:r>
              <a:rPr lang="en-US" altLang="en-SA" dirty="0">
                <a:ea typeface="ＭＳ Ｐゴシック" panose="020B0600070205080204" pitchFamily="34" charset="-128"/>
              </a:rPr>
              <a:t>Cannot participate in the day-to-day management of a company. </a:t>
            </a:r>
          </a:p>
          <a:p>
            <a:pPr marL="682625" lvl="1" indent="-290513"/>
            <a:r>
              <a:rPr lang="en-US" altLang="en-SA" dirty="0">
                <a:ea typeface="ＭＳ Ｐゴシック" panose="020B0600070205080204" pitchFamily="34" charset="-128"/>
              </a:rPr>
              <a:t>Have limited liability for the partnership’s debts.  </a:t>
            </a:r>
          </a:p>
          <a:p>
            <a:pPr marL="682625" lvl="1" indent="-290513"/>
            <a:r>
              <a:rPr lang="en-US" dirty="0">
                <a:solidFill>
                  <a:prstClr val="black">
                    <a:hueOff val="0"/>
                    <a:satOff val="0"/>
                    <a:lumOff val="0"/>
                    <a:alphaOff val="0"/>
                  </a:prstClr>
                </a:solidFill>
              </a:rPr>
              <a:t>If the business fails, they lose only what they have invested in it and no more.</a:t>
            </a:r>
            <a:endParaRPr lang="en-US" altLang="en-SA" dirty="0">
              <a:ea typeface="ＭＳ Ｐゴシック" panose="020B0600070205080204" pitchFamily="34" charset="-128"/>
            </a:endParaRPr>
          </a:p>
        </p:txBody>
      </p:sp>
      <p:sp>
        <p:nvSpPr>
          <p:cNvPr id="14338" name="Rectangle 2">
            <a:extLst>
              <a:ext uri="{FF2B5EF4-FFF2-40B4-BE49-F238E27FC236}">
                <a16:creationId xmlns:a16="http://schemas.microsoft.com/office/drawing/2014/main" id="{7A12D97E-799E-3479-377D-717619D7FCC0}"/>
              </a:ext>
            </a:extLst>
          </p:cNvPr>
          <p:cNvSpPr>
            <a:spLocks noGrp="1" noRot="1" noChangeArrowheads="1"/>
          </p:cNvSpPr>
          <p:nvPr>
            <p:ph type="title"/>
          </p:nvPr>
        </p:nvSpPr>
        <p:spPr>
          <a:xfrm>
            <a:off x="2743200" y="304800"/>
            <a:ext cx="8915400" cy="1143000"/>
          </a:xfrm>
        </p:spPr>
        <p:txBody>
          <a:bodyPr/>
          <a:lstStyle/>
          <a:p>
            <a:pPr>
              <a:defRPr/>
            </a:pPr>
            <a:r>
              <a:rPr lang="en-US" altLang="en-US" b="1" dirty="0">
                <a:solidFill>
                  <a:schemeClr val="bg1"/>
                </a:solidFill>
                <a:ea typeface="+mj-ea"/>
                <a:cs typeface="+mj-cs"/>
              </a:rPr>
              <a:t>Types of Partners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animEffect transition="in" filter="wipe(left)">
                                      <p:cBhvr>
                                        <p:cTn id="7" dur="500"/>
                                        <p:tgtEl>
                                          <p:spTgt spid="2355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nodeType="clickEffect">
                                  <p:stCondLst>
                                    <p:cond delay="0"/>
                                  </p:stCondLst>
                                  <p:childTnLst>
                                    <p:set>
                                      <p:cBhvr>
                                        <p:cTn id="11" dur="1" fill="hold">
                                          <p:stCondLst>
                                            <p:cond delay="0"/>
                                          </p:stCondLst>
                                        </p:cTn>
                                        <p:tgtEl>
                                          <p:spTgt spid="23555">
                                            <p:txEl>
                                              <p:pRg st="1" end="1"/>
                                            </p:txEl>
                                          </p:spTgt>
                                        </p:tgtEl>
                                        <p:attrNameLst>
                                          <p:attrName>style.visibility</p:attrName>
                                        </p:attrNameLst>
                                      </p:cBhvr>
                                      <p:to>
                                        <p:strVal val="visible"/>
                                      </p:to>
                                    </p:set>
                                    <p:animEffect transition="in" filter="wipe(left)">
                                      <p:cBhvr>
                                        <p:cTn id="12" dur="500"/>
                                        <p:tgtEl>
                                          <p:spTgt spid="23555">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nodeType="clickEffect">
                                  <p:stCondLst>
                                    <p:cond delay="0"/>
                                  </p:stCondLst>
                                  <p:childTnLst>
                                    <p:set>
                                      <p:cBhvr>
                                        <p:cTn id="16" dur="1" fill="hold">
                                          <p:stCondLst>
                                            <p:cond delay="0"/>
                                          </p:stCondLst>
                                        </p:cTn>
                                        <p:tgtEl>
                                          <p:spTgt spid="23555">
                                            <p:txEl>
                                              <p:pRg st="2" end="2"/>
                                            </p:txEl>
                                          </p:spTgt>
                                        </p:tgtEl>
                                        <p:attrNameLst>
                                          <p:attrName>style.visibility</p:attrName>
                                        </p:attrNameLst>
                                      </p:cBhvr>
                                      <p:to>
                                        <p:strVal val="visible"/>
                                      </p:to>
                                    </p:set>
                                    <p:animEffect transition="in" filter="wipe(left)">
                                      <p:cBhvr>
                                        <p:cTn id="17" dur="500"/>
                                        <p:tgtEl>
                                          <p:spTgt spid="23555">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nodeType="clickEffect">
                                  <p:stCondLst>
                                    <p:cond delay="0"/>
                                  </p:stCondLst>
                                  <p:childTnLst>
                                    <p:set>
                                      <p:cBhvr>
                                        <p:cTn id="21" dur="1" fill="hold">
                                          <p:stCondLst>
                                            <p:cond delay="0"/>
                                          </p:stCondLst>
                                        </p:cTn>
                                        <p:tgtEl>
                                          <p:spTgt spid="23555">
                                            <p:txEl>
                                              <p:pRg st="3" end="3"/>
                                            </p:txEl>
                                          </p:spTgt>
                                        </p:tgtEl>
                                        <p:attrNameLst>
                                          <p:attrName>style.visibility</p:attrName>
                                        </p:attrNameLst>
                                      </p:cBhvr>
                                      <p:to>
                                        <p:strVal val="visible"/>
                                      </p:to>
                                    </p:set>
                                    <p:animEffect transition="in" filter="wipe(left)">
                                      <p:cBhvr>
                                        <p:cTn id="22" dur="500"/>
                                        <p:tgtEl>
                                          <p:spTgt spid="23555">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nodeType="clickEffect">
                                  <p:stCondLst>
                                    <p:cond delay="0"/>
                                  </p:stCondLst>
                                  <p:childTnLst>
                                    <p:set>
                                      <p:cBhvr>
                                        <p:cTn id="26" dur="1" fill="hold">
                                          <p:stCondLst>
                                            <p:cond delay="0"/>
                                          </p:stCondLst>
                                        </p:cTn>
                                        <p:tgtEl>
                                          <p:spTgt spid="23555">
                                            <p:txEl>
                                              <p:pRg st="4" end="4"/>
                                            </p:txEl>
                                          </p:spTgt>
                                        </p:tgtEl>
                                        <p:attrNameLst>
                                          <p:attrName>style.visibility</p:attrName>
                                        </p:attrNameLst>
                                      </p:cBhvr>
                                      <p:to>
                                        <p:strVal val="visible"/>
                                      </p:to>
                                    </p:set>
                                    <p:animEffect transition="in" filter="wipe(left)">
                                      <p:cBhvr>
                                        <p:cTn id="27" dur="500"/>
                                        <p:tgtEl>
                                          <p:spTgt spid="23555">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22" presetClass="entr" presetSubtype="8" fill="hold" nodeType="clickEffect">
                                  <p:stCondLst>
                                    <p:cond delay="0"/>
                                  </p:stCondLst>
                                  <p:childTnLst>
                                    <p:set>
                                      <p:cBhvr>
                                        <p:cTn id="31" dur="1" fill="hold">
                                          <p:stCondLst>
                                            <p:cond delay="0"/>
                                          </p:stCondLst>
                                        </p:cTn>
                                        <p:tgtEl>
                                          <p:spTgt spid="23555">
                                            <p:txEl>
                                              <p:pRg st="5" end="5"/>
                                            </p:txEl>
                                          </p:spTgt>
                                        </p:tgtEl>
                                        <p:attrNameLst>
                                          <p:attrName>style.visibility</p:attrName>
                                        </p:attrNameLst>
                                      </p:cBhvr>
                                      <p:to>
                                        <p:strVal val="visible"/>
                                      </p:to>
                                    </p:set>
                                    <p:animEffect transition="in" filter="wipe(left)">
                                      <p:cBhvr>
                                        <p:cTn id="32" dur="500"/>
                                        <p:tgtEl>
                                          <p:spTgt spid="23555">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8" fill="hold" nodeType="clickEffect">
                                  <p:stCondLst>
                                    <p:cond delay="0"/>
                                  </p:stCondLst>
                                  <p:childTnLst>
                                    <p:set>
                                      <p:cBhvr>
                                        <p:cTn id="36" dur="1" fill="hold">
                                          <p:stCondLst>
                                            <p:cond delay="0"/>
                                          </p:stCondLst>
                                        </p:cTn>
                                        <p:tgtEl>
                                          <p:spTgt spid="23555">
                                            <p:txEl>
                                              <p:pRg st="6" end="6"/>
                                            </p:txEl>
                                          </p:spTgt>
                                        </p:tgtEl>
                                        <p:attrNameLst>
                                          <p:attrName>style.visibility</p:attrName>
                                        </p:attrNameLst>
                                      </p:cBhvr>
                                      <p:to>
                                        <p:strVal val="visible"/>
                                      </p:to>
                                    </p:set>
                                    <p:animEffect transition="in" filter="wipe(left)">
                                      <p:cBhvr>
                                        <p:cTn id="37" dur="500"/>
                                        <p:tgtEl>
                                          <p:spTgt spid="23555">
                                            <p:txEl>
                                              <p:pRg st="6" end="6"/>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22" presetClass="entr" presetSubtype="8" fill="hold" nodeType="clickEffect">
                                  <p:stCondLst>
                                    <p:cond delay="0"/>
                                  </p:stCondLst>
                                  <p:childTnLst>
                                    <p:set>
                                      <p:cBhvr>
                                        <p:cTn id="41" dur="1" fill="hold">
                                          <p:stCondLst>
                                            <p:cond delay="0"/>
                                          </p:stCondLst>
                                        </p:cTn>
                                        <p:tgtEl>
                                          <p:spTgt spid="23555">
                                            <p:txEl>
                                              <p:pRg st="7" end="7"/>
                                            </p:txEl>
                                          </p:spTgt>
                                        </p:tgtEl>
                                        <p:attrNameLst>
                                          <p:attrName>style.visibility</p:attrName>
                                        </p:attrNameLst>
                                      </p:cBhvr>
                                      <p:to>
                                        <p:strVal val="visible"/>
                                      </p:to>
                                    </p:set>
                                    <p:animEffect transition="in" filter="wipe(left)">
                                      <p:cBhvr>
                                        <p:cTn id="42" dur="500"/>
                                        <p:tgtEl>
                                          <p:spTgt spid="23555">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8" fill="hold" nodeType="clickEffect">
                                  <p:stCondLst>
                                    <p:cond delay="0"/>
                                  </p:stCondLst>
                                  <p:childTnLst>
                                    <p:set>
                                      <p:cBhvr>
                                        <p:cTn id="46" dur="1" fill="hold">
                                          <p:stCondLst>
                                            <p:cond delay="0"/>
                                          </p:stCondLst>
                                        </p:cTn>
                                        <p:tgtEl>
                                          <p:spTgt spid="23555">
                                            <p:txEl>
                                              <p:pRg st="8" end="8"/>
                                            </p:txEl>
                                          </p:spTgt>
                                        </p:tgtEl>
                                        <p:attrNameLst>
                                          <p:attrName>style.visibility</p:attrName>
                                        </p:attrNameLst>
                                      </p:cBhvr>
                                      <p:to>
                                        <p:strVal val="visible"/>
                                      </p:to>
                                    </p:set>
                                    <p:animEffect transition="in" filter="wipe(left)">
                                      <p:cBhvr>
                                        <p:cTn id="47" dur="500"/>
                                        <p:tgtEl>
                                          <p:spTgt spid="23555">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1A658-764C-BFDF-4AFF-9C1E1EA57B6C}"/>
              </a:ext>
            </a:extLst>
          </p:cNvPr>
          <p:cNvSpPr>
            <a:spLocks noGrp="1"/>
          </p:cNvSpPr>
          <p:nvPr>
            <p:ph type="title"/>
          </p:nvPr>
        </p:nvSpPr>
        <p:spPr>
          <a:xfrm>
            <a:off x="2362200" y="172968"/>
            <a:ext cx="10515600" cy="1325563"/>
          </a:xfrm>
        </p:spPr>
        <p:txBody>
          <a:bodyPr/>
          <a:lstStyle/>
          <a:p>
            <a:r>
              <a:rPr lang="en-US" sz="4400" b="0" i="0" u="none" strike="noStrike" dirty="0">
                <a:solidFill>
                  <a:srgbClr val="FFFFFF"/>
                </a:solidFill>
                <a:effectLst/>
                <a:latin typeface="DejaVuSans-Bold_9o_4"/>
              </a:rPr>
              <a:t>Advantages of partnership</a:t>
            </a:r>
            <a:endParaRPr lang="en-SA" dirty="0"/>
          </a:p>
        </p:txBody>
      </p:sp>
      <p:sp>
        <p:nvSpPr>
          <p:cNvPr id="3" name="Content Placeholder 2">
            <a:extLst>
              <a:ext uri="{FF2B5EF4-FFF2-40B4-BE49-F238E27FC236}">
                <a16:creationId xmlns:a16="http://schemas.microsoft.com/office/drawing/2014/main" id="{EAC2D708-896D-D69F-5107-5F7CB988F50E}"/>
              </a:ext>
            </a:extLst>
          </p:cNvPr>
          <p:cNvSpPr>
            <a:spLocks noGrp="1"/>
          </p:cNvSpPr>
          <p:nvPr>
            <p:ph idx="1"/>
          </p:nvPr>
        </p:nvSpPr>
        <p:spPr>
          <a:xfrm>
            <a:off x="1092200" y="1143000"/>
            <a:ext cx="10515600" cy="4351338"/>
          </a:xfrm>
        </p:spPr>
        <p:txBody>
          <a:bodyPr>
            <a:noAutofit/>
          </a:bodyPr>
          <a:lstStyle/>
          <a:p>
            <a:pPr marL="0" indent="0" eaLnBrk="1" hangingPunct="1">
              <a:spcBef>
                <a:spcPts val="1200"/>
              </a:spcBef>
              <a:buNone/>
            </a:pPr>
            <a:endParaRPr lang="en-US" altLang="en-SA" sz="2400" b="1" dirty="0">
              <a:solidFill>
                <a:prstClr val="black">
                  <a:hueOff val="0"/>
                  <a:satOff val="0"/>
                  <a:lumOff val="0"/>
                  <a:alphaOff val="0"/>
                </a:prstClr>
              </a:solidFill>
              <a:latin typeface="Calibri" panose="020F0502020204030204"/>
            </a:endParaRPr>
          </a:p>
          <a:p>
            <a:pPr lvl="2">
              <a:lnSpc>
                <a:spcPct val="100000"/>
              </a:lnSpc>
              <a:spcBef>
                <a:spcPts val="1200"/>
              </a:spcBef>
            </a:pPr>
            <a:r>
              <a:rPr lang="en-US" sz="2400" dirty="0">
                <a:solidFill>
                  <a:prstClr val="black">
                    <a:hueOff val="0"/>
                    <a:satOff val="0"/>
                    <a:lumOff val="0"/>
                    <a:alphaOff val="0"/>
                  </a:prstClr>
                </a:solidFill>
                <a:latin typeface="Calibri" panose="020F0502020204030204"/>
              </a:rPr>
              <a:t>A limited partnership can attract investors by offering them limited liability and the potential to realize a substantial return on their investments if the business is successful. Many individuals find it very profitable to invest in high-potential small businesses but only if they avoid the disadvantages of unlimited liability while doing so. </a:t>
            </a:r>
          </a:p>
          <a:p>
            <a:pPr lvl="2">
              <a:lnSpc>
                <a:spcPct val="100000"/>
              </a:lnSpc>
              <a:spcBef>
                <a:spcPts val="1200"/>
              </a:spcBef>
            </a:pPr>
            <a:r>
              <a:rPr lang="en-US" altLang="en-SA" sz="2400" dirty="0">
                <a:ea typeface="ＭＳ Ｐゴシック" panose="020B0600070205080204" pitchFamily="34" charset="-128"/>
              </a:rPr>
              <a:t>Two types of limited partners:</a:t>
            </a:r>
          </a:p>
          <a:p>
            <a:pPr marL="1684338" lvl="3" indent="-514350">
              <a:buFont typeface="Lucida Sans Unicode" panose="020B0602030504020204" pitchFamily="34" charset="0"/>
              <a:buAutoNum type="arabicPeriod"/>
            </a:pPr>
            <a:r>
              <a:rPr lang="en-US" altLang="en-SA" sz="2400" b="1" dirty="0">
                <a:ea typeface="ＭＳ Ｐゴシック" panose="020B0600070205080204" pitchFamily="34" charset="-128"/>
              </a:rPr>
              <a:t>Silent partners</a:t>
            </a:r>
            <a:r>
              <a:rPr lang="en-US" altLang="en-SA" sz="2400" dirty="0">
                <a:ea typeface="ＭＳ Ｐゴシック" panose="020B0600070205080204" pitchFamily="34" charset="-128"/>
              </a:rPr>
              <a:t>: Not active in a business but are generally known to be members of the partnership</a:t>
            </a:r>
          </a:p>
          <a:p>
            <a:pPr marL="1684338" lvl="3" indent="-514350">
              <a:buFont typeface="Lucida Sans Unicode" panose="020B0602030504020204" pitchFamily="34" charset="0"/>
              <a:buAutoNum type="arabicPeriod"/>
            </a:pPr>
            <a:r>
              <a:rPr lang="en-US" altLang="en-SA" sz="2400" b="1" dirty="0">
                <a:ea typeface="ＭＳ Ｐゴシック" panose="020B0600070205080204" pitchFamily="34" charset="-128"/>
              </a:rPr>
              <a:t>Dormant partners</a:t>
            </a:r>
            <a:r>
              <a:rPr lang="en-US" altLang="en-SA" sz="2400" dirty="0">
                <a:ea typeface="ＭＳ Ｐゴシック" panose="020B0600070205080204" pitchFamily="34" charset="-128"/>
              </a:rPr>
              <a:t>: Neither active nor generally known to be associated with the business</a:t>
            </a:r>
          </a:p>
          <a:p>
            <a:pPr lvl="2">
              <a:lnSpc>
                <a:spcPct val="100000"/>
              </a:lnSpc>
              <a:spcBef>
                <a:spcPts val="1200"/>
              </a:spcBef>
            </a:pPr>
            <a:endParaRPr lang="en-US" sz="2400" dirty="0">
              <a:solidFill>
                <a:prstClr val="black">
                  <a:hueOff val="0"/>
                  <a:satOff val="0"/>
                  <a:lumOff val="0"/>
                  <a:alphaOff val="0"/>
                </a:prstClr>
              </a:solidFill>
              <a:latin typeface="Calibri" panose="020F0502020204030204"/>
            </a:endParaRPr>
          </a:p>
          <a:p>
            <a:pPr marL="742950" indent="-742950" eaLnBrk="1" hangingPunct="1">
              <a:lnSpc>
                <a:spcPct val="100000"/>
              </a:lnSpc>
              <a:spcBef>
                <a:spcPts val="1200"/>
              </a:spcBef>
              <a:buFont typeface="+mj-lt"/>
              <a:buAutoNum type="arabicPeriod" startAt="4"/>
            </a:pPr>
            <a:endParaRPr lang="en-US" altLang="en-SA" sz="2400" dirty="0">
              <a:ea typeface="ＭＳ Ｐゴシック" panose="020B0600070205080204" pitchFamily="34" charset="-128"/>
            </a:endParaRPr>
          </a:p>
          <a:p>
            <a:pPr marL="514350" indent="-514350">
              <a:buFont typeface="+mj-lt"/>
              <a:buAutoNum type="arabicPeriod" startAt="4"/>
            </a:pPr>
            <a:endParaRPr lang="en-SA" sz="2400" dirty="0"/>
          </a:p>
        </p:txBody>
      </p:sp>
      <p:sp>
        <p:nvSpPr>
          <p:cNvPr id="4" name="Slide Number Placeholder 3">
            <a:extLst>
              <a:ext uri="{FF2B5EF4-FFF2-40B4-BE49-F238E27FC236}">
                <a16:creationId xmlns:a16="http://schemas.microsoft.com/office/drawing/2014/main" id="{B0A404D9-4333-473D-A7E4-8F4BD4F6167B}"/>
              </a:ext>
            </a:extLst>
          </p:cNvPr>
          <p:cNvSpPr>
            <a:spLocks noGrp="1"/>
          </p:cNvSpPr>
          <p:nvPr>
            <p:ph type="sldNum" sz="quarter" idx="12"/>
          </p:nvPr>
        </p:nvSpPr>
        <p:spPr/>
        <p:txBody>
          <a:bodyPr/>
          <a:lstStyle/>
          <a:p>
            <a:fld id="{FDED41F8-FC0F-4085-8150-313B6CF05213}" type="slidenum">
              <a:rPr lang="en-US" smtClean="0"/>
              <a:t>16</a:t>
            </a:fld>
            <a:endParaRPr lang="en-US"/>
          </a:p>
        </p:txBody>
      </p:sp>
      <p:pic>
        <p:nvPicPr>
          <p:cNvPr id="12290" name="Picture 2" descr="Capital - Free business icons">
            <a:extLst>
              <a:ext uri="{FF2B5EF4-FFF2-40B4-BE49-F238E27FC236}">
                <a16:creationId xmlns:a16="http://schemas.microsoft.com/office/drawing/2014/main" id="{5B7A6206-A803-DDB1-F22A-EFA2B657952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210800" y="540872"/>
            <a:ext cx="889000" cy="889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51323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4D0FBB0-905A-130C-42DF-2B784C1D4EBC}"/>
              </a:ext>
            </a:extLst>
          </p:cNvPr>
          <p:cNvSpPr>
            <a:spLocks noGrp="1"/>
          </p:cNvSpPr>
          <p:nvPr>
            <p:ph idx="1"/>
          </p:nvPr>
        </p:nvSpPr>
        <p:spPr>
          <a:xfrm>
            <a:off x="3429000" y="1825625"/>
            <a:ext cx="7924800" cy="4351338"/>
          </a:xfrm>
        </p:spPr>
        <p:txBody>
          <a:bodyPr>
            <a:normAutofit/>
          </a:bodyPr>
          <a:lstStyle/>
          <a:p>
            <a:pPr marL="457200" indent="-457200">
              <a:lnSpc>
                <a:spcPct val="100000"/>
              </a:lnSpc>
              <a:buFont typeface="+mj-lt"/>
              <a:buAutoNum type="arabicPeriod" startAt="5"/>
            </a:pPr>
            <a:r>
              <a:rPr lang="en-US" sz="2400" b="1" dirty="0">
                <a:solidFill>
                  <a:prstClr val="black">
                    <a:hueOff val="0"/>
                    <a:satOff val="0"/>
                    <a:lumOff val="0"/>
                    <a:alphaOff val="0"/>
                  </a:prstClr>
                </a:solidFill>
                <a:latin typeface="Calibri" panose="020F0502020204030204"/>
              </a:rPr>
              <a:t>Minimal Government Regulation</a:t>
            </a:r>
          </a:p>
          <a:p>
            <a:pPr marL="457200" indent="-457200">
              <a:lnSpc>
                <a:spcPct val="100000"/>
              </a:lnSpc>
              <a:buFont typeface="+mj-lt"/>
              <a:buAutoNum type="arabicPeriod" startAt="5"/>
            </a:pPr>
            <a:endParaRPr lang="en-US" sz="2400" b="1" dirty="0">
              <a:solidFill>
                <a:prstClr val="black">
                  <a:hueOff val="0"/>
                  <a:satOff val="0"/>
                  <a:lumOff val="0"/>
                  <a:alphaOff val="0"/>
                </a:prstClr>
              </a:solidFill>
              <a:latin typeface="Calibri" panose="020F0502020204030204"/>
            </a:endParaRPr>
          </a:p>
          <a:p>
            <a:pPr marL="457200" indent="-457200">
              <a:lnSpc>
                <a:spcPct val="100000"/>
              </a:lnSpc>
              <a:buFont typeface="+mj-lt"/>
              <a:buAutoNum type="arabicPeriod" startAt="5"/>
            </a:pPr>
            <a:endParaRPr lang="en-US" sz="2400" b="1" dirty="0">
              <a:solidFill>
                <a:prstClr val="black">
                  <a:hueOff val="0"/>
                  <a:satOff val="0"/>
                  <a:lumOff val="0"/>
                  <a:alphaOff val="0"/>
                </a:prstClr>
              </a:solidFill>
              <a:latin typeface="Calibri" panose="020F0502020204030204"/>
            </a:endParaRPr>
          </a:p>
          <a:p>
            <a:pPr marL="457200" indent="-457200">
              <a:lnSpc>
                <a:spcPct val="100000"/>
              </a:lnSpc>
              <a:buFont typeface="+mj-lt"/>
              <a:buAutoNum type="arabicPeriod" startAt="5"/>
            </a:pPr>
            <a:r>
              <a:rPr lang="en-US" sz="2400" b="1" dirty="0">
                <a:solidFill>
                  <a:prstClr val="black">
                    <a:hueOff val="0"/>
                    <a:satOff val="0"/>
                    <a:lumOff val="0"/>
                    <a:alphaOff val="0"/>
                  </a:prstClr>
                </a:solidFill>
                <a:latin typeface="Calibri" panose="020F0502020204030204"/>
              </a:rPr>
              <a:t>Flexibility: </a:t>
            </a:r>
            <a:r>
              <a:rPr lang="en-US" sz="2400" dirty="0">
                <a:solidFill>
                  <a:prstClr val="black">
                    <a:hueOff val="0"/>
                    <a:satOff val="0"/>
                    <a:lumOff val="0"/>
                    <a:alphaOff val="0"/>
                  </a:prstClr>
                </a:solidFill>
                <a:latin typeface="Calibri" panose="020F0502020204030204"/>
              </a:rPr>
              <a:t>Although not as flexible as a sole proprietorship, a partnership can generally react quickly to changing market conditions because the partners can respond quickly and creatively to new opportunities. In large partnerships, however, getting partners’ approval can slow a company’s strategic actions. </a:t>
            </a:r>
          </a:p>
          <a:p>
            <a:pPr marL="0" indent="0">
              <a:buNone/>
            </a:pPr>
            <a:endParaRPr lang="en-SA" sz="3200" dirty="0"/>
          </a:p>
        </p:txBody>
      </p:sp>
      <p:sp>
        <p:nvSpPr>
          <p:cNvPr id="4" name="Slide Number Placeholder 3">
            <a:extLst>
              <a:ext uri="{FF2B5EF4-FFF2-40B4-BE49-F238E27FC236}">
                <a16:creationId xmlns:a16="http://schemas.microsoft.com/office/drawing/2014/main" id="{1B22C59E-1601-A295-1F17-5511250289DC}"/>
              </a:ext>
            </a:extLst>
          </p:cNvPr>
          <p:cNvSpPr>
            <a:spLocks noGrp="1"/>
          </p:cNvSpPr>
          <p:nvPr>
            <p:ph type="sldNum" sz="quarter" idx="12"/>
          </p:nvPr>
        </p:nvSpPr>
        <p:spPr/>
        <p:txBody>
          <a:bodyPr/>
          <a:lstStyle/>
          <a:p>
            <a:fld id="{FDED41F8-FC0F-4085-8150-313B6CF05213}" type="slidenum">
              <a:rPr lang="en-US" smtClean="0"/>
              <a:t>17</a:t>
            </a:fld>
            <a:endParaRPr lang="en-US"/>
          </a:p>
        </p:txBody>
      </p:sp>
      <p:sp>
        <p:nvSpPr>
          <p:cNvPr id="5" name="Title 1">
            <a:extLst>
              <a:ext uri="{FF2B5EF4-FFF2-40B4-BE49-F238E27FC236}">
                <a16:creationId xmlns:a16="http://schemas.microsoft.com/office/drawing/2014/main" id="{9A0A36FF-326B-F5F6-59A8-41CB25EAFF4D}"/>
              </a:ext>
            </a:extLst>
          </p:cNvPr>
          <p:cNvSpPr txBox="1">
            <a:spLocks/>
          </p:cNvSpPr>
          <p:nvPr/>
        </p:nvSpPr>
        <p:spPr>
          <a:xfrm>
            <a:off x="2362200" y="172968"/>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solidFill>
                  <a:srgbClr val="FFFFFF"/>
                </a:solidFill>
                <a:latin typeface="DejaVuSans-Bold_9o_4"/>
              </a:rPr>
              <a:t>Advantages of partnership</a:t>
            </a:r>
            <a:endParaRPr lang="en-SA" dirty="0"/>
          </a:p>
        </p:txBody>
      </p:sp>
      <p:pic>
        <p:nvPicPr>
          <p:cNvPr id="13316" name="Picture 4" descr="government regulation clip art png - Clip Art Library">
            <a:extLst>
              <a:ext uri="{FF2B5EF4-FFF2-40B4-BE49-F238E27FC236}">
                <a16:creationId xmlns:a16="http://schemas.microsoft.com/office/drawing/2014/main" id="{79979C33-2B46-2127-9895-D917C66766B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47815" y="1576274"/>
            <a:ext cx="1314450" cy="933002"/>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4" descr="Transfer PNG Photo PNG, SVG Clip art for Web - Download Clip Art, PNG Icon  Arts">
            <a:extLst>
              <a:ext uri="{FF2B5EF4-FFF2-40B4-BE49-F238E27FC236}">
                <a16:creationId xmlns:a16="http://schemas.microsoft.com/office/drawing/2014/main" id="{5A9B6234-896B-6EAE-5275-34A4390091C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47815" y="2757044"/>
            <a:ext cx="1228769" cy="144561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Mighty Classic Pros And Cons – WordPress plugin | WordPress.org">
            <a:extLst>
              <a:ext uri="{FF2B5EF4-FFF2-40B4-BE49-F238E27FC236}">
                <a16:creationId xmlns:a16="http://schemas.microsoft.com/office/drawing/2014/main" id="{3D7A615D-5A7D-0DFF-B09A-B4967FA0390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982200" y="336806"/>
            <a:ext cx="902970" cy="902970"/>
          </a:xfrm>
          <a:prstGeom prst="ellipse">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504898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3555" name="Rectangle 3">
            <a:extLst>
              <a:ext uri="{FF2B5EF4-FFF2-40B4-BE49-F238E27FC236}">
                <a16:creationId xmlns:a16="http://schemas.microsoft.com/office/drawing/2014/main" id="{8DFEF0D8-E89F-BCE7-BED5-7E959F2EAC3F}"/>
              </a:ext>
            </a:extLst>
          </p:cNvPr>
          <p:cNvSpPr>
            <a:spLocks noGrp="1" noChangeArrowheads="1"/>
          </p:cNvSpPr>
          <p:nvPr>
            <p:ph idx="1"/>
          </p:nvPr>
        </p:nvSpPr>
        <p:spPr>
          <a:xfrm>
            <a:off x="1955042" y="1443039"/>
            <a:ext cx="9601200" cy="4648200"/>
          </a:xfrm>
        </p:spPr>
        <p:txBody>
          <a:bodyPr>
            <a:normAutofit/>
          </a:bodyPr>
          <a:lstStyle/>
          <a:p>
            <a:pPr marL="623888" indent="-514350">
              <a:lnSpc>
                <a:spcPct val="110000"/>
              </a:lnSpc>
              <a:spcBef>
                <a:spcPct val="30000"/>
              </a:spcBef>
              <a:buFont typeface="+mj-lt"/>
              <a:buAutoNum type="arabicPeriod"/>
            </a:pPr>
            <a:r>
              <a:rPr lang="en-US" altLang="en-SA" sz="3200" b="1" dirty="0">
                <a:ea typeface="ＭＳ Ｐゴシック" panose="020B0600070205080204" pitchFamily="34" charset="-128"/>
              </a:rPr>
              <a:t>Unlimited liability of at least one partner </a:t>
            </a:r>
          </a:p>
          <a:p>
            <a:pPr marL="623888" indent="-514350">
              <a:lnSpc>
                <a:spcPct val="110000"/>
              </a:lnSpc>
              <a:spcBef>
                <a:spcPct val="30000"/>
              </a:spcBef>
              <a:buFont typeface="+mj-lt"/>
              <a:buAutoNum type="arabicPeriod"/>
            </a:pPr>
            <a:r>
              <a:rPr lang="en-US" altLang="en-SA" sz="3200" b="1" dirty="0">
                <a:ea typeface="ＭＳ Ｐゴシック" panose="020B0600070205080204" pitchFamily="34" charset="-128"/>
              </a:rPr>
              <a:t>Limited capital accumulation compared with corporate form</a:t>
            </a:r>
          </a:p>
          <a:p>
            <a:pPr marL="623888" indent="-514350">
              <a:lnSpc>
                <a:spcPct val="110000"/>
              </a:lnSpc>
              <a:spcBef>
                <a:spcPct val="30000"/>
              </a:spcBef>
              <a:buFont typeface="+mj-lt"/>
              <a:buAutoNum type="arabicPeriod"/>
            </a:pPr>
            <a:r>
              <a:rPr lang="en-US" altLang="en-SA" sz="3200" b="1" dirty="0">
                <a:ea typeface="ＭＳ Ｐゴシック" panose="020B0600070205080204" pitchFamily="34" charset="-128"/>
              </a:rPr>
              <a:t>Difficulty in disposing of partnership interest (shares) without dissolving the partnership</a:t>
            </a:r>
          </a:p>
          <a:p>
            <a:pPr marL="623888" indent="-514350">
              <a:lnSpc>
                <a:spcPct val="110000"/>
              </a:lnSpc>
              <a:spcBef>
                <a:spcPct val="30000"/>
              </a:spcBef>
              <a:buFont typeface="+mj-lt"/>
              <a:buAutoNum type="arabicPeriod"/>
            </a:pPr>
            <a:r>
              <a:rPr lang="en-US" altLang="en-SA" sz="3200" b="1" dirty="0">
                <a:ea typeface="ＭＳ Ｐゴシック" panose="020B0600070205080204" pitchFamily="34" charset="-128"/>
              </a:rPr>
              <a:t>Potential for personality and authority conflicts</a:t>
            </a:r>
          </a:p>
          <a:p>
            <a:pPr marL="623888" indent="-514350">
              <a:lnSpc>
                <a:spcPct val="110000"/>
              </a:lnSpc>
              <a:spcBef>
                <a:spcPct val="30000"/>
              </a:spcBef>
              <a:buFont typeface="+mj-lt"/>
              <a:buAutoNum type="arabicPeriod"/>
            </a:pPr>
            <a:r>
              <a:rPr lang="en-US" altLang="en-SA" sz="3200" b="1" dirty="0">
                <a:ea typeface="ＭＳ Ｐゴシック" panose="020B0600070205080204" pitchFamily="34" charset="-128"/>
              </a:rPr>
              <a:t>Partners bound by law of agency</a:t>
            </a:r>
          </a:p>
        </p:txBody>
      </p:sp>
      <p:sp>
        <p:nvSpPr>
          <p:cNvPr id="48131" name="Slide Number Placeholder 3">
            <a:extLst>
              <a:ext uri="{FF2B5EF4-FFF2-40B4-BE49-F238E27FC236}">
                <a16:creationId xmlns:a16="http://schemas.microsoft.com/office/drawing/2014/main" id="{4B1856E7-01B8-5F42-941C-36A1CCA99E6F}"/>
              </a:ext>
            </a:extLst>
          </p:cNvPr>
          <p:cNvSpPr>
            <a:spLocks noGrp="1"/>
          </p:cNvSpPr>
          <p:nvPr>
            <p:ph type="sldNum" sz="quarter" idx="11"/>
          </p:nvPr>
        </p:nvSpPr>
        <p:spPr bwMode="auto">
          <a:xfrm>
            <a:off x="9753600" y="6338888"/>
            <a:ext cx="884238"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Garamond" panose="02020404030301010803" pitchFamily="18" charset="0"/>
                <a:ea typeface="ＭＳ Ｐゴシック" panose="020B0600070205080204" pitchFamily="34" charset="-128"/>
              </a:defRPr>
            </a:lvl1pPr>
            <a:lvl2pPr marL="37931725" indent="-37474525" eaLnBrk="0" hangingPunct="0">
              <a:defRPr sz="2400">
                <a:solidFill>
                  <a:schemeClr val="tx1"/>
                </a:solidFill>
                <a:latin typeface="Garamond" panose="02020404030301010803" pitchFamily="18" charset="0"/>
                <a:ea typeface="ＭＳ Ｐゴシック" panose="020B0600070205080204" pitchFamily="34" charset="-128"/>
              </a:defRPr>
            </a:lvl2pPr>
            <a:lvl3pPr eaLnBrk="0" hangingPunct="0">
              <a:defRPr sz="2400">
                <a:solidFill>
                  <a:schemeClr val="tx1"/>
                </a:solidFill>
                <a:latin typeface="Garamond" panose="02020404030301010803" pitchFamily="18" charset="0"/>
                <a:ea typeface="ＭＳ Ｐゴシック" panose="020B0600070205080204" pitchFamily="34" charset="-128"/>
              </a:defRPr>
            </a:lvl3pPr>
            <a:lvl4pPr eaLnBrk="0" hangingPunct="0">
              <a:defRPr sz="2400">
                <a:solidFill>
                  <a:schemeClr val="tx1"/>
                </a:solidFill>
                <a:latin typeface="Garamond" panose="02020404030301010803" pitchFamily="18" charset="0"/>
                <a:ea typeface="ＭＳ Ｐゴシック" panose="020B0600070205080204" pitchFamily="34" charset="-128"/>
              </a:defRPr>
            </a:lvl4pPr>
            <a:lvl5pPr eaLnBrk="0" hangingPunct="0">
              <a:defRPr sz="2400">
                <a:solidFill>
                  <a:schemeClr val="tx1"/>
                </a:solidFill>
                <a:latin typeface="Garamond" panose="02020404030301010803" pitchFamily="18"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Garamond" panose="02020404030301010803" pitchFamily="18"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Garamond" panose="02020404030301010803" pitchFamily="18"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Garamond" panose="02020404030301010803" pitchFamily="18"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Garamond" panose="02020404030301010803" pitchFamily="18" charset="0"/>
                <a:ea typeface="ＭＳ Ｐゴシック" panose="020B0600070205080204" pitchFamily="34" charset="-128"/>
              </a:defRPr>
            </a:lvl9pPr>
          </a:lstStyle>
          <a:p>
            <a:pPr eaLnBrk="1" hangingPunct="1"/>
            <a:fld id="{5B5AEDEE-5817-794F-B819-E9AF1AB6523A}" type="slidenum">
              <a:rPr lang="en-US" altLang="en-SA" sz="1000" smtClean="0"/>
              <a:pPr eaLnBrk="1" hangingPunct="1"/>
              <a:t>18</a:t>
            </a:fld>
            <a:endParaRPr lang="en-US" altLang="en-SA" sz="1000" dirty="0"/>
          </a:p>
        </p:txBody>
      </p:sp>
      <p:sp>
        <p:nvSpPr>
          <p:cNvPr id="14338" name="Rectangle 2">
            <a:extLst>
              <a:ext uri="{FF2B5EF4-FFF2-40B4-BE49-F238E27FC236}">
                <a16:creationId xmlns:a16="http://schemas.microsoft.com/office/drawing/2014/main" id="{67573752-3931-BAA2-F67F-2B9ECF930B9C}"/>
              </a:ext>
            </a:extLst>
          </p:cNvPr>
          <p:cNvSpPr>
            <a:spLocks noGrp="1" noRot="1" noChangeArrowheads="1"/>
          </p:cNvSpPr>
          <p:nvPr>
            <p:ph type="title"/>
          </p:nvPr>
        </p:nvSpPr>
        <p:spPr>
          <a:xfrm>
            <a:off x="2667000" y="228600"/>
            <a:ext cx="8915400" cy="1143000"/>
          </a:xfrm>
        </p:spPr>
        <p:txBody>
          <a:bodyPr>
            <a:normAutofit/>
          </a:bodyPr>
          <a:lstStyle/>
          <a:p>
            <a:pPr>
              <a:defRPr/>
            </a:pPr>
            <a:r>
              <a:rPr lang="en-US" altLang="en-US" sz="3600" b="1" dirty="0">
                <a:solidFill>
                  <a:schemeClr val="bg1"/>
                </a:solidFill>
                <a:ea typeface="+mj-ea"/>
                <a:cs typeface="+mj-cs"/>
              </a:rPr>
              <a:t>Disadvantages of the Partnership</a:t>
            </a:r>
          </a:p>
        </p:txBody>
      </p:sp>
      <p:pic>
        <p:nvPicPr>
          <p:cNvPr id="2" name="Picture 2" descr="cons - OMR Home Blog">
            <a:extLst>
              <a:ext uri="{FF2B5EF4-FFF2-40B4-BE49-F238E27FC236}">
                <a16:creationId xmlns:a16="http://schemas.microsoft.com/office/drawing/2014/main" id="{C4E228A7-5480-EB4A-A362-A85DB1C70A4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65599" y="157161"/>
            <a:ext cx="1688201" cy="15097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7396900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animEffect transition="in" filter="wipe(left)">
                                      <p:cBhvr>
                                        <p:cTn id="7" dur="500"/>
                                        <p:tgtEl>
                                          <p:spTgt spid="2355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nodeType="clickEffect">
                                  <p:stCondLst>
                                    <p:cond delay="0"/>
                                  </p:stCondLst>
                                  <p:childTnLst>
                                    <p:set>
                                      <p:cBhvr>
                                        <p:cTn id="11" dur="1" fill="hold">
                                          <p:stCondLst>
                                            <p:cond delay="0"/>
                                          </p:stCondLst>
                                        </p:cTn>
                                        <p:tgtEl>
                                          <p:spTgt spid="23555">
                                            <p:txEl>
                                              <p:pRg st="1" end="1"/>
                                            </p:txEl>
                                          </p:spTgt>
                                        </p:tgtEl>
                                        <p:attrNameLst>
                                          <p:attrName>style.visibility</p:attrName>
                                        </p:attrNameLst>
                                      </p:cBhvr>
                                      <p:to>
                                        <p:strVal val="visible"/>
                                      </p:to>
                                    </p:set>
                                    <p:animEffect transition="in" filter="wipe(left)">
                                      <p:cBhvr>
                                        <p:cTn id="12" dur="500"/>
                                        <p:tgtEl>
                                          <p:spTgt spid="23555">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nodeType="clickEffect">
                                  <p:stCondLst>
                                    <p:cond delay="0"/>
                                  </p:stCondLst>
                                  <p:childTnLst>
                                    <p:set>
                                      <p:cBhvr>
                                        <p:cTn id="16" dur="1" fill="hold">
                                          <p:stCondLst>
                                            <p:cond delay="0"/>
                                          </p:stCondLst>
                                        </p:cTn>
                                        <p:tgtEl>
                                          <p:spTgt spid="23555">
                                            <p:txEl>
                                              <p:pRg st="2" end="2"/>
                                            </p:txEl>
                                          </p:spTgt>
                                        </p:tgtEl>
                                        <p:attrNameLst>
                                          <p:attrName>style.visibility</p:attrName>
                                        </p:attrNameLst>
                                      </p:cBhvr>
                                      <p:to>
                                        <p:strVal val="visible"/>
                                      </p:to>
                                    </p:set>
                                    <p:animEffect transition="in" filter="wipe(left)">
                                      <p:cBhvr>
                                        <p:cTn id="17" dur="500"/>
                                        <p:tgtEl>
                                          <p:spTgt spid="23555">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nodeType="clickEffect">
                                  <p:stCondLst>
                                    <p:cond delay="0"/>
                                  </p:stCondLst>
                                  <p:childTnLst>
                                    <p:set>
                                      <p:cBhvr>
                                        <p:cTn id="21" dur="1" fill="hold">
                                          <p:stCondLst>
                                            <p:cond delay="0"/>
                                          </p:stCondLst>
                                        </p:cTn>
                                        <p:tgtEl>
                                          <p:spTgt spid="23555">
                                            <p:txEl>
                                              <p:pRg st="3" end="3"/>
                                            </p:txEl>
                                          </p:spTgt>
                                        </p:tgtEl>
                                        <p:attrNameLst>
                                          <p:attrName>style.visibility</p:attrName>
                                        </p:attrNameLst>
                                      </p:cBhvr>
                                      <p:to>
                                        <p:strVal val="visible"/>
                                      </p:to>
                                    </p:set>
                                    <p:animEffect transition="in" filter="wipe(left)">
                                      <p:cBhvr>
                                        <p:cTn id="22" dur="500"/>
                                        <p:tgtEl>
                                          <p:spTgt spid="23555">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nodeType="clickEffect">
                                  <p:stCondLst>
                                    <p:cond delay="0"/>
                                  </p:stCondLst>
                                  <p:childTnLst>
                                    <p:set>
                                      <p:cBhvr>
                                        <p:cTn id="26" dur="1" fill="hold">
                                          <p:stCondLst>
                                            <p:cond delay="0"/>
                                          </p:stCondLst>
                                        </p:cTn>
                                        <p:tgtEl>
                                          <p:spTgt spid="23555">
                                            <p:txEl>
                                              <p:pRg st="4" end="4"/>
                                            </p:txEl>
                                          </p:spTgt>
                                        </p:tgtEl>
                                        <p:attrNameLst>
                                          <p:attrName>style.visibility</p:attrName>
                                        </p:attrNameLst>
                                      </p:cBhvr>
                                      <p:to>
                                        <p:strVal val="visible"/>
                                      </p:to>
                                    </p:set>
                                    <p:animEffect transition="in" filter="wipe(left)">
                                      <p:cBhvr>
                                        <p:cTn id="27" dur="500"/>
                                        <p:tgtEl>
                                          <p:spTgt spid="2355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3555" name="Rectangle 3">
            <a:extLst>
              <a:ext uri="{FF2B5EF4-FFF2-40B4-BE49-F238E27FC236}">
                <a16:creationId xmlns:a16="http://schemas.microsoft.com/office/drawing/2014/main" id="{8DFEF0D8-E89F-BCE7-BED5-7E959F2EAC3F}"/>
              </a:ext>
            </a:extLst>
          </p:cNvPr>
          <p:cNvSpPr>
            <a:spLocks noGrp="1" noChangeArrowheads="1"/>
          </p:cNvSpPr>
          <p:nvPr>
            <p:ph idx="1"/>
          </p:nvPr>
        </p:nvSpPr>
        <p:spPr>
          <a:xfrm>
            <a:off x="457200" y="1905000"/>
            <a:ext cx="7086600" cy="4267200"/>
          </a:xfrm>
        </p:spPr>
        <p:txBody>
          <a:bodyPr>
            <a:normAutofit fontScale="70000" lnSpcReduction="20000"/>
          </a:bodyPr>
          <a:lstStyle/>
          <a:p>
            <a:pPr marL="623888" indent="-514350">
              <a:lnSpc>
                <a:spcPct val="120000"/>
              </a:lnSpc>
              <a:spcBef>
                <a:spcPct val="30000"/>
              </a:spcBef>
              <a:buFont typeface="+mj-lt"/>
              <a:buAutoNum type="arabicPeriod"/>
            </a:pPr>
            <a:r>
              <a:rPr lang="en-US" altLang="en-SA" sz="3400" b="1" dirty="0">
                <a:ea typeface="ＭＳ Ｐゴシック" panose="020B0600070205080204" pitchFamily="34" charset="-128"/>
              </a:rPr>
              <a:t>Unlimited liability of at least one partner</a:t>
            </a:r>
          </a:p>
          <a:p>
            <a:pPr marL="465138" indent="-355600">
              <a:lnSpc>
                <a:spcPct val="120000"/>
              </a:lnSpc>
              <a:spcBef>
                <a:spcPct val="30000"/>
              </a:spcBef>
            </a:pPr>
            <a:r>
              <a:rPr lang="en-US" sz="3200" dirty="0"/>
              <a:t>At least one member of every partnership must be a general partner. </a:t>
            </a:r>
          </a:p>
          <a:p>
            <a:pPr marL="465138" indent="-355600">
              <a:lnSpc>
                <a:spcPct val="120000"/>
              </a:lnSpc>
              <a:spcBef>
                <a:spcPct val="30000"/>
              </a:spcBef>
            </a:pPr>
            <a:r>
              <a:rPr lang="en-US" sz="3200" dirty="0"/>
              <a:t>The general partner has unlimited personal liability for any debts that remain after the partnerships assets are exhausted. </a:t>
            </a:r>
          </a:p>
          <a:p>
            <a:pPr marL="465138" indent="-355600">
              <a:lnSpc>
                <a:spcPct val="120000"/>
              </a:lnSpc>
              <a:spcBef>
                <a:spcPct val="30000"/>
              </a:spcBef>
            </a:pPr>
            <a:r>
              <a:rPr lang="en-US" sz="3200" dirty="0"/>
              <a:t>In addition, general partners’ liability is </a:t>
            </a:r>
            <a:r>
              <a:rPr lang="en-US" sz="3200" i="1" dirty="0"/>
              <a:t>joint and several</a:t>
            </a:r>
            <a:r>
              <a:rPr lang="en-US" sz="3200" dirty="0"/>
              <a:t>, which means that creditors can hold all general partners equally responsible for the partnership’s debts or can collect the entire debt from just one partner. </a:t>
            </a:r>
          </a:p>
          <a:p>
            <a:pPr marL="465138" indent="-355600">
              <a:spcBef>
                <a:spcPct val="30000"/>
              </a:spcBef>
            </a:pPr>
            <a:endParaRPr lang="en-US" altLang="en-SA" sz="3200" dirty="0">
              <a:ea typeface="ＭＳ Ｐゴシック" panose="020B0600070205080204" pitchFamily="34" charset="-128"/>
            </a:endParaRPr>
          </a:p>
        </p:txBody>
      </p:sp>
      <p:sp>
        <p:nvSpPr>
          <p:cNvPr id="48131" name="Slide Number Placeholder 3">
            <a:extLst>
              <a:ext uri="{FF2B5EF4-FFF2-40B4-BE49-F238E27FC236}">
                <a16:creationId xmlns:a16="http://schemas.microsoft.com/office/drawing/2014/main" id="{4B1856E7-01B8-5F42-941C-36A1CCA99E6F}"/>
              </a:ext>
            </a:extLst>
          </p:cNvPr>
          <p:cNvSpPr>
            <a:spLocks noGrp="1"/>
          </p:cNvSpPr>
          <p:nvPr>
            <p:ph type="sldNum" sz="quarter" idx="11"/>
          </p:nvPr>
        </p:nvSpPr>
        <p:spPr bwMode="auto">
          <a:xfrm>
            <a:off x="9753600" y="6338888"/>
            <a:ext cx="884238"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Garamond" panose="02020404030301010803" pitchFamily="18" charset="0"/>
                <a:ea typeface="ＭＳ Ｐゴシック" panose="020B0600070205080204" pitchFamily="34" charset="-128"/>
              </a:defRPr>
            </a:lvl1pPr>
            <a:lvl2pPr marL="37931725" indent="-37474525" eaLnBrk="0" hangingPunct="0">
              <a:defRPr sz="2400">
                <a:solidFill>
                  <a:schemeClr val="tx1"/>
                </a:solidFill>
                <a:latin typeface="Garamond" panose="02020404030301010803" pitchFamily="18" charset="0"/>
                <a:ea typeface="ＭＳ Ｐゴシック" panose="020B0600070205080204" pitchFamily="34" charset="-128"/>
              </a:defRPr>
            </a:lvl2pPr>
            <a:lvl3pPr eaLnBrk="0" hangingPunct="0">
              <a:defRPr sz="2400">
                <a:solidFill>
                  <a:schemeClr val="tx1"/>
                </a:solidFill>
                <a:latin typeface="Garamond" panose="02020404030301010803" pitchFamily="18" charset="0"/>
                <a:ea typeface="ＭＳ Ｐゴシック" panose="020B0600070205080204" pitchFamily="34" charset="-128"/>
              </a:defRPr>
            </a:lvl3pPr>
            <a:lvl4pPr eaLnBrk="0" hangingPunct="0">
              <a:defRPr sz="2400">
                <a:solidFill>
                  <a:schemeClr val="tx1"/>
                </a:solidFill>
                <a:latin typeface="Garamond" panose="02020404030301010803" pitchFamily="18" charset="0"/>
                <a:ea typeface="ＭＳ Ｐゴシック" panose="020B0600070205080204" pitchFamily="34" charset="-128"/>
              </a:defRPr>
            </a:lvl4pPr>
            <a:lvl5pPr eaLnBrk="0" hangingPunct="0">
              <a:defRPr sz="2400">
                <a:solidFill>
                  <a:schemeClr val="tx1"/>
                </a:solidFill>
                <a:latin typeface="Garamond" panose="02020404030301010803" pitchFamily="18"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Garamond" panose="02020404030301010803" pitchFamily="18"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Garamond" panose="02020404030301010803" pitchFamily="18"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Garamond" panose="02020404030301010803" pitchFamily="18"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Garamond" panose="02020404030301010803" pitchFamily="18" charset="0"/>
                <a:ea typeface="ＭＳ Ｐゴシック" panose="020B0600070205080204" pitchFamily="34" charset="-128"/>
              </a:defRPr>
            </a:lvl9pPr>
          </a:lstStyle>
          <a:p>
            <a:pPr eaLnBrk="1" hangingPunct="1"/>
            <a:fld id="{5B5AEDEE-5817-794F-B819-E9AF1AB6523A}" type="slidenum">
              <a:rPr lang="en-US" altLang="en-SA" sz="1000" smtClean="0"/>
              <a:pPr eaLnBrk="1" hangingPunct="1"/>
              <a:t>19</a:t>
            </a:fld>
            <a:endParaRPr lang="en-US" altLang="en-SA" sz="1000" dirty="0"/>
          </a:p>
        </p:txBody>
      </p:sp>
      <p:sp>
        <p:nvSpPr>
          <p:cNvPr id="14338" name="Rectangle 2">
            <a:extLst>
              <a:ext uri="{FF2B5EF4-FFF2-40B4-BE49-F238E27FC236}">
                <a16:creationId xmlns:a16="http://schemas.microsoft.com/office/drawing/2014/main" id="{67573752-3931-BAA2-F67F-2B9ECF930B9C}"/>
              </a:ext>
            </a:extLst>
          </p:cNvPr>
          <p:cNvSpPr>
            <a:spLocks noGrp="1" noRot="1" noChangeArrowheads="1"/>
          </p:cNvSpPr>
          <p:nvPr>
            <p:ph type="title"/>
          </p:nvPr>
        </p:nvSpPr>
        <p:spPr>
          <a:xfrm>
            <a:off x="2667000" y="228600"/>
            <a:ext cx="8915400" cy="1143000"/>
          </a:xfrm>
        </p:spPr>
        <p:txBody>
          <a:bodyPr>
            <a:normAutofit/>
          </a:bodyPr>
          <a:lstStyle/>
          <a:p>
            <a:pPr>
              <a:defRPr/>
            </a:pPr>
            <a:r>
              <a:rPr lang="en-US" altLang="en-US" sz="3600" b="1" dirty="0">
                <a:solidFill>
                  <a:schemeClr val="bg1"/>
                </a:solidFill>
                <a:ea typeface="+mj-ea"/>
                <a:cs typeface="+mj-cs"/>
              </a:rPr>
              <a:t>Disadvantages of the Partnership</a:t>
            </a:r>
          </a:p>
        </p:txBody>
      </p:sp>
      <p:pic>
        <p:nvPicPr>
          <p:cNvPr id="3" name="Picture 2" descr="Unlimited Liability (Overview: What Does It Mean In Business)">
            <a:extLst>
              <a:ext uri="{FF2B5EF4-FFF2-40B4-BE49-F238E27FC236}">
                <a16:creationId xmlns:a16="http://schemas.microsoft.com/office/drawing/2014/main" id="{0FE758CB-EDB7-C2D5-8624-13D1281E977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059" t="1" r="20077" b="29272"/>
          <a:stretch/>
        </p:blipFill>
        <p:spPr bwMode="auto">
          <a:xfrm>
            <a:off x="7848600" y="2163417"/>
            <a:ext cx="3962400" cy="2588623"/>
          </a:xfrm>
          <a:prstGeom prst="snipRound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9C5923D-6388-867B-7314-9F8B154D0A83}"/>
              </a:ext>
            </a:extLst>
          </p:cNvPr>
          <p:cNvSpPr txBox="1"/>
          <p:nvPr/>
        </p:nvSpPr>
        <p:spPr>
          <a:xfrm>
            <a:off x="10896600" y="2163417"/>
            <a:ext cx="914400" cy="427383"/>
          </a:xfrm>
          <a:prstGeom prst="rect">
            <a:avLst/>
          </a:prstGeom>
          <a:solidFill>
            <a:schemeClr val="bg1"/>
          </a:solidFill>
        </p:spPr>
        <p:txBody>
          <a:bodyPr wrap="square" rtlCol="0">
            <a:spAutoFit/>
          </a:bodyPr>
          <a:lstStyle/>
          <a:p>
            <a:endParaRPr lang="en-SA" dirty="0"/>
          </a:p>
        </p:txBody>
      </p:sp>
      <p:pic>
        <p:nvPicPr>
          <p:cNvPr id="2" name="Picture 2" descr="cons - OMR Home Blog">
            <a:extLst>
              <a:ext uri="{FF2B5EF4-FFF2-40B4-BE49-F238E27FC236}">
                <a16:creationId xmlns:a16="http://schemas.microsoft.com/office/drawing/2014/main" id="{50B2BDD4-D8B5-9DCC-158F-A3A480547CF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665599" y="157161"/>
            <a:ext cx="1688201" cy="150971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animEffect transition="in" filter="wipe(left)">
                                      <p:cBhvr>
                                        <p:cTn id="7" dur="500"/>
                                        <p:tgtEl>
                                          <p:spTgt spid="2355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23555">
                                            <p:txEl>
                                              <p:pRg st="1" end="1"/>
                                            </p:txEl>
                                          </p:spTgt>
                                        </p:tgtEl>
                                        <p:attrNameLst>
                                          <p:attrName>style.visibility</p:attrName>
                                        </p:attrNameLst>
                                      </p:cBhvr>
                                      <p:to>
                                        <p:strVal val="visible"/>
                                      </p:to>
                                    </p:set>
                                    <p:animEffect transition="in" filter="wipe(left)">
                                      <p:cBhvr>
                                        <p:cTn id="12" dur="500"/>
                                        <p:tgtEl>
                                          <p:spTgt spid="2355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nodeType="clickEffect">
                                  <p:stCondLst>
                                    <p:cond delay="0"/>
                                  </p:stCondLst>
                                  <p:childTnLst>
                                    <p:set>
                                      <p:cBhvr>
                                        <p:cTn id="16" dur="1" fill="hold">
                                          <p:stCondLst>
                                            <p:cond delay="0"/>
                                          </p:stCondLst>
                                        </p:cTn>
                                        <p:tgtEl>
                                          <p:spTgt spid="23555">
                                            <p:txEl>
                                              <p:pRg st="2" end="2"/>
                                            </p:txEl>
                                          </p:spTgt>
                                        </p:tgtEl>
                                        <p:attrNameLst>
                                          <p:attrName>style.visibility</p:attrName>
                                        </p:attrNameLst>
                                      </p:cBhvr>
                                      <p:to>
                                        <p:strVal val="visible"/>
                                      </p:to>
                                    </p:set>
                                    <p:animEffect transition="in" filter="wipe(left)">
                                      <p:cBhvr>
                                        <p:cTn id="17" dur="500"/>
                                        <p:tgtEl>
                                          <p:spTgt spid="2355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nodeType="clickEffect">
                                  <p:stCondLst>
                                    <p:cond delay="0"/>
                                  </p:stCondLst>
                                  <p:childTnLst>
                                    <p:set>
                                      <p:cBhvr>
                                        <p:cTn id="21" dur="1" fill="hold">
                                          <p:stCondLst>
                                            <p:cond delay="0"/>
                                          </p:stCondLst>
                                        </p:cTn>
                                        <p:tgtEl>
                                          <p:spTgt spid="23555">
                                            <p:txEl>
                                              <p:pRg st="3" end="3"/>
                                            </p:txEl>
                                          </p:spTgt>
                                        </p:tgtEl>
                                        <p:attrNameLst>
                                          <p:attrName>style.visibility</p:attrName>
                                        </p:attrNameLst>
                                      </p:cBhvr>
                                      <p:to>
                                        <p:strVal val="visible"/>
                                      </p:to>
                                    </p:set>
                                    <p:animEffect transition="in" filter="wipe(left)">
                                      <p:cBhvr>
                                        <p:cTn id="22" dur="500"/>
                                        <p:tgtEl>
                                          <p:spTgt spid="2355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3555" name="Rectangle 3">
            <a:extLst>
              <a:ext uri="{FF2B5EF4-FFF2-40B4-BE49-F238E27FC236}">
                <a16:creationId xmlns:a16="http://schemas.microsoft.com/office/drawing/2014/main" id="{8DFEF0D8-E89F-BCE7-BED5-7E959F2EAC3F}"/>
              </a:ext>
            </a:extLst>
          </p:cNvPr>
          <p:cNvSpPr>
            <a:spLocks noGrp="1" noChangeArrowheads="1"/>
          </p:cNvSpPr>
          <p:nvPr>
            <p:ph idx="1"/>
          </p:nvPr>
        </p:nvSpPr>
        <p:spPr>
          <a:xfrm>
            <a:off x="1752600" y="1666874"/>
            <a:ext cx="9601200" cy="4648200"/>
          </a:xfrm>
        </p:spPr>
        <p:txBody>
          <a:bodyPr>
            <a:normAutofit/>
          </a:bodyPr>
          <a:lstStyle/>
          <a:p>
            <a:pPr marL="623888" indent="-514350">
              <a:lnSpc>
                <a:spcPct val="100000"/>
              </a:lnSpc>
              <a:spcBef>
                <a:spcPct val="30000"/>
              </a:spcBef>
              <a:buFont typeface="+mj-lt"/>
              <a:buAutoNum type="arabicPeriod" startAt="2"/>
            </a:pPr>
            <a:r>
              <a:rPr lang="en-US" altLang="en-SA" sz="2400" b="1" dirty="0">
                <a:ea typeface="ＭＳ Ｐゴシック" panose="020B0600070205080204" pitchFamily="34" charset="-128"/>
              </a:rPr>
              <a:t>Capital accumulation: </a:t>
            </a:r>
            <a:r>
              <a:rPr lang="en-US" sz="2200" dirty="0"/>
              <a:t>Although the partnership form of ownership is superior to the proprietorship in its ability to attract capital, it is generally not as effective as the corporate form of ownership</a:t>
            </a:r>
            <a:r>
              <a:rPr lang="en-US" dirty="0"/>
              <a:t>.</a:t>
            </a:r>
          </a:p>
          <a:p>
            <a:pPr marL="623888" indent="-514350">
              <a:lnSpc>
                <a:spcPct val="100000"/>
              </a:lnSpc>
              <a:spcBef>
                <a:spcPct val="30000"/>
              </a:spcBef>
              <a:buFont typeface="+mj-lt"/>
              <a:buAutoNum type="arabicPeriod" startAt="2"/>
            </a:pPr>
            <a:r>
              <a:rPr lang="en-US" altLang="en-SA" sz="2400" b="1" dirty="0">
                <a:ea typeface="ＭＳ Ｐゴシック" panose="020B0600070205080204" pitchFamily="34" charset="-128"/>
              </a:rPr>
              <a:t>Difficulty in disposing of partnership interest without dissolving the partnership.</a:t>
            </a:r>
          </a:p>
          <a:p>
            <a:pPr marL="623888" indent="-514350">
              <a:lnSpc>
                <a:spcPct val="100000"/>
              </a:lnSpc>
              <a:spcBef>
                <a:spcPct val="30000"/>
              </a:spcBef>
              <a:buFont typeface="+mj-lt"/>
              <a:buAutoNum type="arabicPeriod" startAt="2"/>
            </a:pPr>
            <a:r>
              <a:rPr lang="en-US" altLang="en-SA" sz="2400" b="1" dirty="0">
                <a:ea typeface="ＭＳ Ｐゴシック" panose="020B0600070205080204" pitchFamily="34" charset="-128"/>
              </a:rPr>
              <a:t>Potential for personality and authority conflicts: </a:t>
            </a:r>
            <a:r>
              <a:rPr lang="en-US" altLang="en-SA" sz="2200" dirty="0"/>
              <a:t>Making sure that partners’ work habits, goals, ethics, and general business philosophy are compatible is an important step in avoiding a nasty business divorce. </a:t>
            </a:r>
            <a:endParaRPr lang="en-US" sz="2200" dirty="0"/>
          </a:p>
          <a:p>
            <a:pPr marL="623888" indent="-514350">
              <a:spcBef>
                <a:spcPct val="30000"/>
              </a:spcBef>
              <a:buFont typeface="+mj-lt"/>
              <a:buAutoNum type="arabicPeriod" startAt="2"/>
            </a:pPr>
            <a:r>
              <a:rPr lang="en-US" altLang="en-SA" sz="2400" b="1" dirty="0">
                <a:ea typeface="ＭＳ Ｐゴシック" panose="020B0600070205080204" pitchFamily="34" charset="-128"/>
              </a:rPr>
              <a:t>Partners bound by law of agency: </a:t>
            </a:r>
            <a:r>
              <a:rPr lang="en-US" sz="2200" dirty="0"/>
              <a:t>Each partner is an agent for the business and can legally bind the partnership and, hence, the other partners, to contracts—even without the remaining partners’ knowledge or consent. </a:t>
            </a:r>
          </a:p>
          <a:p>
            <a:pPr marL="623888" indent="-514350">
              <a:spcBef>
                <a:spcPct val="30000"/>
              </a:spcBef>
              <a:buFont typeface="+mj-lt"/>
              <a:buAutoNum type="arabicPeriod" startAt="2"/>
            </a:pPr>
            <a:endParaRPr lang="en-US" altLang="en-SA" sz="2400" b="1" dirty="0">
              <a:ea typeface="ＭＳ Ｐゴシック" panose="020B0600070205080204" pitchFamily="34" charset="-128"/>
            </a:endParaRPr>
          </a:p>
          <a:p>
            <a:pPr marL="623888" indent="-514350">
              <a:spcBef>
                <a:spcPct val="30000"/>
              </a:spcBef>
              <a:buFont typeface="+mj-lt"/>
              <a:buAutoNum type="arabicPeriod" startAt="2"/>
            </a:pPr>
            <a:endParaRPr lang="en-US" altLang="en-SA" sz="3200" b="1" dirty="0">
              <a:ea typeface="ＭＳ Ｐゴシック" panose="020B0600070205080204" pitchFamily="34" charset="-128"/>
            </a:endParaRPr>
          </a:p>
          <a:p>
            <a:pPr marL="465138" indent="-355600">
              <a:spcBef>
                <a:spcPct val="30000"/>
              </a:spcBef>
            </a:pPr>
            <a:endParaRPr lang="en-US" altLang="en-SA" sz="3200" b="1" dirty="0">
              <a:ea typeface="ＭＳ Ｐゴシック" panose="020B0600070205080204" pitchFamily="34" charset="-128"/>
            </a:endParaRPr>
          </a:p>
        </p:txBody>
      </p:sp>
      <p:sp>
        <p:nvSpPr>
          <p:cNvPr id="48131" name="Slide Number Placeholder 3">
            <a:extLst>
              <a:ext uri="{FF2B5EF4-FFF2-40B4-BE49-F238E27FC236}">
                <a16:creationId xmlns:a16="http://schemas.microsoft.com/office/drawing/2014/main" id="{4B1856E7-01B8-5F42-941C-36A1CCA99E6F}"/>
              </a:ext>
            </a:extLst>
          </p:cNvPr>
          <p:cNvSpPr>
            <a:spLocks noGrp="1"/>
          </p:cNvSpPr>
          <p:nvPr>
            <p:ph type="sldNum" sz="quarter" idx="11"/>
          </p:nvPr>
        </p:nvSpPr>
        <p:spPr bwMode="auto">
          <a:xfrm>
            <a:off x="9753600" y="6338888"/>
            <a:ext cx="884238"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Garamond" panose="02020404030301010803" pitchFamily="18" charset="0"/>
                <a:ea typeface="ＭＳ Ｐゴシック" panose="020B0600070205080204" pitchFamily="34" charset="-128"/>
              </a:defRPr>
            </a:lvl1pPr>
            <a:lvl2pPr marL="37931725" indent="-37474525" eaLnBrk="0" hangingPunct="0">
              <a:defRPr sz="2400">
                <a:solidFill>
                  <a:schemeClr val="tx1"/>
                </a:solidFill>
                <a:latin typeface="Garamond" panose="02020404030301010803" pitchFamily="18" charset="0"/>
                <a:ea typeface="ＭＳ Ｐゴシック" panose="020B0600070205080204" pitchFamily="34" charset="-128"/>
              </a:defRPr>
            </a:lvl2pPr>
            <a:lvl3pPr eaLnBrk="0" hangingPunct="0">
              <a:defRPr sz="2400">
                <a:solidFill>
                  <a:schemeClr val="tx1"/>
                </a:solidFill>
                <a:latin typeface="Garamond" panose="02020404030301010803" pitchFamily="18" charset="0"/>
                <a:ea typeface="ＭＳ Ｐゴシック" panose="020B0600070205080204" pitchFamily="34" charset="-128"/>
              </a:defRPr>
            </a:lvl3pPr>
            <a:lvl4pPr eaLnBrk="0" hangingPunct="0">
              <a:defRPr sz="2400">
                <a:solidFill>
                  <a:schemeClr val="tx1"/>
                </a:solidFill>
                <a:latin typeface="Garamond" panose="02020404030301010803" pitchFamily="18" charset="0"/>
                <a:ea typeface="ＭＳ Ｐゴシック" panose="020B0600070205080204" pitchFamily="34" charset="-128"/>
              </a:defRPr>
            </a:lvl4pPr>
            <a:lvl5pPr eaLnBrk="0" hangingPunct="0">
              <a:defRPr sz="2400">
                <a:solidFill>
                  <a:schemeClr val="tx1"/>
                </a:solidFill>
                <a:latin typeface="Garamond" panose="02020404030301010803" pitchFamily="18"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Garamond" panose="02020404030301010803" pitchFamily="18"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Garamond" panose="02020404030301010803" pitchFamily="18"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Garamond" panose="02020404030301010803" pitchFamily="18"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Garamond" panose="02020404030301010803" pitchFamily="18" charset="0"/>
                <a:ea typeface="ＭＳ Ｐゴシック" panose="020B0600070205080204" pitchFamily="34" charset="-128"/>
              </a:defRPr>
            </a:lvl9pPr>
          </a:lstStyle>
          <a:p>
            <a:pPr eaLnBrk="1" hangingPunct="1"/>
            <a:fld id="{5B5AEDEE-5817-794F-B819-E9AF1AB6523A}" type="slidenum">
              <a:rPr lang="en-US" altLang="en-SA" sz="1000" smtClean="0"/>
              <a:pPr eaLnBrk="1" hangingPunct="1"/>
              <a:t>20</a:t>
            </a:fld>
            <a:endParaRPr lang="en-US" altLang="en-SA" sz="1000" dirty="0"/>
          </a:p>
        </p:txBody>
      </p:sp>
      <p:sp>
        <p:nvSpPr>
          <p:cNvPr id="14338" name="Rectangle 2">
            <a:extLst>
              <a:ext uri="{FF2B5EF4-FFF2-40B4-BE49-F238E27FC236}">
                <a16:creationId xmlns:a16="http://schemas.microsoft.com/office/drawing/2014/main" id="{67573752-3931-BAA2-F67F-2B9ECF930B9C}"/>
              </a:ext>
            </a:extLst>
          </p:cNvPr>
          <p:cNvSpPr>
            <a:spLocks noGrp="1" noRot="1" noChangeArrowheads="1"/>
          </p:cNvSpPr>
          <p:nvPr>
            <p:ph type="title"/>
          </p:nvPr>
        </p:nvSpPr>
        <p:spPr>
          <a:xfrm>
            <a:off x="2667000" y="228600"/>
            <a:ext cx="8915400" cy="1143000"/>
          </a:xfrm>
        </p:spPr>
        <p:txBody>
          <a:bodyPr>
            <a:normAutofit/>
          </a:bodyPr>
          <a:lstStyle/>
          <a:p>
            <a:pPr>
              <a:defRPr/>
            </a:pPr>
            <a:r>
              <a:rPr lang="en-US" altLang="en-US" sz="3600" b="1" dirty="0">
                <a:solidFill>
                  <a:schemeClr val="bg1"/>
                </a:solidFill>
                <a:ea typeface="+mj-ea"/>
                <a:cs typeface="+mj-cs"/>
              </a:rPr>
              <a:t>Disadvantages of the Partnership</a:t>
            </a:r>
          </a:p>
        </p:txBody>
      </p:sp>
      <p:pic>
        <p:nvPicPr>
          <p:cNvPr id="2" name="Picture 2" descr="cons - OMR Home Blog">
            <a:extLst>
              <a:ext uri="{FF2B5EF4-FFF2-40B4-BE49-F238E27FC236}">
                <a16:creationId xmlns:a16="http://schemas.microsoft.com/office/drawing/2014/main" id="{E3A9C5C8-E147-CFD9-609B-78A925D568B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65599" y="253678"/>
            <a:ext cx="1688201" cy="15097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8852778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animEffect transition="in" filter="wipe(left)">
                                      <p:cBhvr>
                                        <p:cTn id="7" dur="500"/>
                                        <p:tgtEl>
                                          <p:spTgt spid="2355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23555">
                                            <p:txEl>
                                              <p:pRg st="1" end="1"/>
                                            </p:txEl>
                                          </p:spTgt>
                                        </p:tgtEl>
                                        <p:attrNameLst>
                                          <p:attrName>style.visibility</p:attrName>
                                        </p:attrNameLst>
                                      </p:cBhvr>
                                      <p:to>
                                        <p:strVal val="visible"/>
                                      </p:to>
                                    </p:set>
                                    <p:animEffect transition="in" filter="wipe(left)">
                                      <p:cBhvr>
                                        <p:cTn id="12" dur="500"/>
                                        <p:tgtEl>
                                          <p:spTgt spid="2355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nodeType="clickEffect">
                                  <p:stCondLst>
                                    <p:cond delay="0"/>
                                  </p:stCondLst>
                                  <p:childTnLst>
                                    <p:set>
                                      <p:cBhvr>
                                        <p:cTn id="16" dur="1" fill="hold">
                                          <p:stCondLst>
                                            <p:cond delay="0"/>
                                          </p:stCondLst>
                                        </p:cTn>
                                        <p:tgtEl>
                                          <p:spTgt spid="23555">
                                            <p:txEl>
                                              <p:pRg st="2" end="2"/>
                                            </p:txEl>
                                          </p:spTgt>
                                        </p:tgtEl>
                                        <p:attrNameLst>
                                          <p:attrName>style.visibility</p:attrName>
                                        </p:attrNameLst>
                                      </p:cBhvr>
                                      <p:to>
                                        <p:strVal val="visible"/>
                                      </p:to>
                                    </p:set>
                                    <p:animEffect transition="in" filter="wipe(left)">
                                      <p:cBhvr>
                                        <p:cTn id="17" dur="500"/>
                                        <p:tgtEl>
                                          <p:spTgt spid="2355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nodeType="clickEffect">
                                  <p:stCondLst>
                                    <p:cond delay="0"/>
                                  </p:stCondLst>
                                  <p:childTnLst>
                                    <p:set>
                                      <p:cBhvr>
                                        <p:cTn id="21" dur="1" fill="hold">
                                          <p:stCondLst>
                                            <p:cond delay="0"/>
                                          </p:stCondLst>
                                        </p:cTn>
                                        <p:tgtEl>
                                          <p:spTgt spid="23555">
                                            <p:txEl>
                                              <p:pRg st="3" end="3"/>
                                            </p:txEl>
                                          </p:spTgt>
                                        </p:tgtEl>
                                        <p:attrNameLst>
                                          <p:attrName>style.visibility</p:attrName>
                                        </p:attrNameLst>
                                      </p:cBhvr>
                                      <p:to>
                                        <p:strVal val="visible"/>
                                      </p:to>
                                    </p:set>
                                    <p:animEffect transition="in" filter="wipe(left)">
                                      <p:cBhvr>
                                        <p:cTn id="22" dur="500"/>
                                        <p:tgtEl>
                                          <p:spTgt spid="2355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A8AA5BC-4F7A-4226-8F99-6D824B226A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12" name="Straight Connector 11">
            <a:extLst>
              <a:ext uri="{FF2B5EF4-FFF2-40B4-BE49-F238E27FC236}">
                <a16:creationId xmlns:a16="http://schemas.microsoft.com/office/drawing/2014/main" id="{911DBBF1-3229-4BD9-B3D1-B4CA571E743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843625"/>
            <a:ext cx="12188824" cy="0"/>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5BC87C3E-1040-4EE4-9BDB-9537F7A1B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6" y="968282"/>
            <a:ext cx="12188824" cy="49469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19C489-75B3-911D-C88B-2B0F6A51D742}"/>
              </a:ext>
            </a:extLst>
          </p:cNvPr>
          <p:cNvSpPr>
            <a:spLocks noGrp="1"/>
          </p:cNvSpPr>
          <p:nvPr>
            <p:ph type="title"/>
          </p:nvPr>
        </p:nvSpPr>
        <p:spPr>
          <a:xfrm>
            <a:off x="795338" y="1566473"/>
            <a:ext cx="10601325" cy="2166723"/>
          </a:xfrm>
        </p:spPr>
        <p:txBody>
          <a:bodyPr vert="horz" lIns="91440" tIns="45720" rIns="91440" bIns="45720" rtlCol="0" anchor="b">
            <a:normAutofit/>
          </a:bodyPr>
          <a:lstStyle/>
          <a:p>
            <a:pPr algn="ctr"/>
            <a:r>
              <a:rPr lang="en-US" sz="6600" b="1" dirty="0">
                <a:solidFill>
                  <a:srgbClr val="C00000"/>
                </a:solidFill>
              </a:rPr>
              <a:t>CORPORATE</a:t>
            </a:r>
            <a:endParaRPr lang="en-US" sz="6600" b="1" kern="1200" dirty="0">
              <a:solidFill>
                <a:schemeClr val="tx1"/>
              </a:solidFill>
              <a:latin typeface="+mj-lt"/>
              <a:ea typeface="+mj-ea"/>
              <a:cs typeface="+mj-cs"/>
            </a:endParaRPr>
          </a:p>
        </p:txBody>
      </p:sp>
      <p:sp>
        <p:nvSpPr>
          <p:cNvPr id="3" name="Content Placeholder 2">
            <a:extLst>
              <a:ext uri="{FF2B5EF4-FFF2-40B4-BE49-F238E27FC236}">
                <a16:creationId xmlns:a16="http://schemas.microsoft.com/office/drawing/2014/main" id="{C56260A4-6097-8B36-4D1C-FF9FA960160B}"/>
              </a:ext>
            </a:extLst>
          </p:cNvPr>
          <p:cNvSpPr>
            <a:spLocks noGrp="1"/>
          </p:cNvSpPr>
          <p:nvPr>
            <p:ph idx="1"/>
          </p:nvPr>
        </p:nvSpPr>
        <p:spPr>
          <a:xfrm>
            <a:off x="795338" y="4092320"/>
            <a:ext cx="10601325" cy="1144884"/>
          </a:xfrm>
        </p:spPr>
        <p:txBody>
          <a:bodyPr vert="horz" lIns="91440" tIns="45720" rIns="91440" bIns="45720" rtlCol="0">
            <a:normAutofit/>
          </a:bodyPr>
          <a:lstStyle/>
          <a:p>
            <a:pPr marL="0" indent="0" algn="ctr">
              <a:buNone/>
            </a:pPr>
            <a:r>
              <a:rPr lang="en-US" sz="2400" b="1" i="0" u="none" strike="noStrike" kern="1200" dirty="0">
                <a:solidFill>
                  <a:schemeClr val="tx1"/>
                </a:solidFill>
                <a:effectLst/>
                <a:latin typeface="+mn-lt"/>
                <a:ea typeface="+mn-ea"/>
                <a:cs typeface="+mn-cs"/>
              </a:rPr>
              <a:t>Is a separate legal entity from its owners.</a:t>
            </a:r>
          </a:p>
        </p:txBody>
      </p:sp>
      <p:cxnSp>
        <p:nvCxnSpPr>
          <p:cNvPr id="16" name="Straight Connector 15">
            <a:extLst>
              <a:ext uri="{FF2B5EF4-FFF2-40B4-BE49-F238E27FC236}">
                <a16:creationId xmlns:a16="http://schemas.microsoft.com/office/drawing/2014/main" id="{42CDBECE-872A-4C73-9DC1-BB4E805E2C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4400" y="3894594"/>
            <a:ext cx="2743200" cy="0"/>
          </a:xfrm>
          <a:prstGeom prst="line">
            <a:avLst/>
          </a:prstGeom>
          <a:ln w="190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F5CD5A0B-CDD7-427C-AA42-2EECFDFA18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6028863"/>
            <a:ext cx="12188824" cy="0"/>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sp>
        <p:nvSpPr>
          <p:cNvPr id="5" name="Slide Number Placeholder 4">
            <a:extLst>
              <a:ext uri="{FF2B5EF4-FFF2-40B4-BE49-F238E27FC236}">
                <a16:creationId xmlns:a16="http://schemas.microsoft.com/office/drawing/2014/main" id="{BE3C7958-29D1-B739-D501-547B6D6ED6CB}"/>
              </a:ext>
            </a:extLst>
          </p:cNvPr>
          <p:cNvSpPr>
            <a:spLocks noGrp="1"/>
          </p:cNvSpPr>
          <p:nvPr>
            <p:ph type="sldNum" sz="quarter" idx="12"/>
          </p:nvPr>
        </p:nvSpPr>
        <p:spPr>
          <a:xfrm>
            <a:off x="8610600" y="6159710"/>
            <a:ext cx="2743200" cy="365125"/>
          </a:xfrm>
        </p:spPr>
        <p:txBody>
          <a:bodyPr vert="horz" lIns="91440" tIns="45720" rIns="91440" bIns="45720" rtlCol="0" anchor="ctr">
            <a:normAutofit/>
          </a:bodyPr>
          <a:lstStyle/>
          <a:p>
            <a:pPr>
              <a:spcAft>
                <a:spcPts val="600"/>
              </a:spcAft>
            </a:pPr>
            <a:fld id="{FDED41F8-FC0F-4085-8150-313B6CF05213}" type="slidenum">
              <a:rPr lang="en-US">
                <a:solidFill>
                  <a:schemeClr val="bg1"/>
                </a:solidFill>
              </a:rPr>
              <a:pPr>
                <a:spcAft>
                  <a:spcPts val="600"/>
                </a:spcAft>
              </a:pPr>
              <a:t>21</a:t>
            </a:fld>
            <a:endParaRPr lang="en-US">
              <a:solidFill>
                <a:schemeClr val="bg1"/>
              </a:solidFill>
            </a:endParaRPr>
          </a:p>
        </p:txBody>
      </p:sp>
    </p:spTree>
    <p:extLst>
      <p:ext uri="{BB962C8B-B14F-4D97-AF65-F5344CB8AC3E}">
        <p14:creationId xmlns:p14="http://schemas.microsoft.com/office/powerpoint/2010/main" val="271651262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3555" name="Rectangle 3">
            <a:extLst>
              <a:ext uri="{FF2B5EF4-FFF2-40B4-BE49-F238E27FC236}">
                <a16:creationId xmlns:a16="http://schemas.microsoft.com/office/drawing/2014/main" id="{19D9F117-D193-62F1-C58B-CE2FBA6D901D}"/>
              </a:ext>
            </a:extLst>
          </p:cNvPr>
          <p:cNvSpPr>
            <a:spLocks noGrp="1" noChangeArrowheads="1"/>
          </p:cNvSpPr>
          <p:nvPr>
            <p:ph idx="1"/>
          </p:nvPr>
        </p:nvSpPr>
        <p:spPr>
          <a:xfrm>
            <a:off x="342901" y="1981200"/>
            <a:ext cx="7124699" cy="4419600"/>
          </a:xfrm>
        </p:spPr>
        <p:txBody>
          <a:bodyPr>
            <a:normAutofit/>
          </a:bodyPr>
          <a:lstStyle/>
          <a:p>
            <a:pPr marL="465138" indent="-355600">
              <a:lnSpc>
                <a:spcPct val="100000"/>
              </a:lnSpc>
              <a:spcBef>
                <a:spcPts val="600"/>
              </a:spcBef>
            </a:pPr>
            <a:r>
              <a:rPr lang="en-US" altLang="en-SA" sz="2400" dirty="0">
                <a:ea typeface="ＭＳ Ｐゴシック" panose="020B0600070205080204" pitchFamily="34" charset="-128"/>
              </a:rPr>
              <a:t>Types of corporations:</a:t>
            </a:r>
          </a:p>
          <a:p>
            <a:pPr marL="739775" lvl="1" indent="-347663">
              <a:lnSpc>
                <a:spcPct val="100000"/>
              </a:lnSpc>
              <a:spcBef>
                <a:spcPts val="600"/>
              </a:spcBef>
            </a:pPr>
            <a:r>
              <a:rPr lang="en-US" altLang="en-SA" b="1" dirty="0">
                <a:solidFill>
                  <a:srgbClr val="0070C0"/>
                </a:solidFill>
                <a:ea typeface="ＭＳ Ｐゴシック" panose="020B0600070205080204" pitchFamily="34" charset="-128"/>
              </a:rPr>
              <a:t>Publicly held</a:t>
            </a:r>
            <a:r>
              <a:rPr lang="en-US" altLang="en-SA" dirty="0">
                <a:ea typeface="ＭＳ Ｐゴシック" panose="020B0600070205080204" pitchFamily="34" charset="-128"/>
              </a:rPr>
              <a:t>: a corporation that has a large number of shareholders and whose stock usually is traded on one of the large stock exchanges.</a:t>
            </a:r>
          </a:p>
          <a:p>
            <a:pPr marL="739775" lvl="1" indent="-347663">
              <a:lnSpc>
                <a:spcPct val="100000"/>
              </a:lnSpc>
              <a:spcBef>
                <a:spcPts val="600"/>
              </a:spcBef>
            </a:pPr>
            <a:r>
              <a:rPr lang="en-US" altLang="en-SA" b="1" dirty="0">
                <a:solidFill>
                  <a:srgbClr val="0070C0"/>
                </a:solidFill>
                <a:ea typeface="ＭＳ Ｐゴシック" panose="020B0600070205080204" pitchFamily="34" charset="-128"/>
              </a:rPr>
              <a:t>Closely held</a:t>
            </a:r>
            <a:r>
              <a:rPr lang="en-US" altLang="en-SA" dirty="0">
                <a:solidFill>
                  <a:srgbClr val="0070C0"/>
                </a:solidFill>
                <a:ea typeface="ＭＳ Ｐゴシック" panose="020B0600070205080204" pitchFamily="34" charset="-128"/>
              </a:rPr>
              <a:t>:</a:t>
            </a:r>
            <a:r>
              <a:rPr lang="en-US" altLang="en-SA" dirty="0">
                <a:ea typeface="ＭＳ Ｐゴシック" panose="020B0600070205080204" pitchFamily="34" charset="-128"/>
              </a:rPr>
              <a:t> a corporation in which shares are controlled by a relatively small number of people, often family members, relatives, or friends.   </a:t>
            </a:r>
          </a:p>
          <a:p>
            <a:pPr marL="465138" indent="-355600">
              <a:spcBef>
                <a:spcPct val="30000"/>
              </a:spcBef>
            </a:pPr>
            <a:endParaRPr lang="en-US" altLang="en-SA" sz="2400" dirty="0">
              <a:ea typeface="ＭＳ Ｐゴシック" panose="020B0600070205080204" pitchFamily="34" charset="-128"/>
            </a:endParaRPr>
          </a:p>
        </p:txBody>
      </p:sp>
      <p:sp>
        <p:nvSpPr>
          <p:cNvPr id="14338" name="Rectangle 2">
            <a:extLst>
              <a:ext uri="{FF2B5EF4-FFF2-40B4-BE49-F238E27FC236}">
                <a16:creationId xmlns:a16="http://schemas.microsoft.com/office/drawing/2014/main" id="{D53D3FA8-3596-A5EA-6D30-FF158ADC99C4}"/>
              </a:ext>
            </a:extLst>
          </p:cNvPr>
          <p:cNvSpPr>
            <a:spLocks noGrp="1" noRot="1" noChangeArrowheads="1"/>
          </p:cNvSpPr>
          <p:nvPr>
            <p:ph type="title"/>
          </p:nvPr>
        </p:nvSpPr>
        <p:spPr>
          <a:xfrm>
            <a:off x="2438400" y="304800"/>
            <a:ext cx="8915400" cy="1143000"/>
          </a:xfrm>
        </p:spPr>
        <p:txBody>
          <a:bodyPr/>
          <a:lstStyle/>
          <a:p>
            <a:pPr>
              <a:defRPr/>
            </a:pPr>
            <a:r>
              <a:rPr lang="en-US" altLang="en-US" b="1">
                <a:solidFill>
                  <a:schemeClr val="bg1"/>
                </a:solidFill>
                <a:ea typeface="+mj-ea"/>
                <a:cs typeface="+mj-cs"/>
              </a:rPr>
              <a:t>Corporations</a:t>
            </a:r>
            <a:endParaRPr lang="en-US" altLang="en-US" b="1" dirty="0">
              <a:solidFill>
                <a:schemeClr val="bg1"/>
              </a:solidFill>
              <a:ea typeface="+mj-ea"/>
              <a:cs typeface="+mj-cs"/>
            </a:endParaRPr>
          </a:p>
        </p:txBody>
      </p:sp>
      <p:pic>
        <p:nvPicPr>
          <p:cNvPr id="1028" name="Picture 4" descr="Corporation: What It Is and How to Form One">
            <a:extLst>
              <a:ext uri="{FF2B5EF4-FFF2-40B4-BE49-F238E27FC236}">
                <a16:creationId xmlns:a16="http://schemas.microsoft.com/office/drawing/2014/main" id="{00F2263D-ACC5-1F9C-8B53-DF842865B59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815" t="8889" r="8519" b="12223"/>
          <a:stretch/>
        </p:blipFill>
        <p:spPr bwMode="auto">
          <a:xfrm>
            <a:off x="7467600" y="1981200"/>
            <a:ext cx="4349839" cy="3962400"/>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6" descr="Corporate icon - SAFETY4SEA Plus">
            <a:extLst>
              <a:ext uri="{FF2B5EF4-FFF2-40B4-BE49-F238E27FC236}">
                <a16:creationId xmlns:a16="http://schemas.microsoft.com/office/drawing/2014/main" id="{20ADF036-CA74-F4F8-D0BE-3F44124665D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67400" y="601694"/>
            <a:ext cx="685800" cy="54921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animEffect transition="in" filter="wipe(left)">
                                      <p:cBhvr>
                                        <p:cTn id="7" dur="500"/>
                                        <p:tgtEl>
                                          <p:spTgt spid="2355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nodeType="clickEffect">
                                  <p:stCondLst>
                                    <p:cond delay="0"/>
                                  </p:stCondLst>
                                  <p:childTnLst>
                                    <p:set>
                                      <p:cBhvr>
                                        <p:cTn id="11" dur="1" fill="hold">
                                          <p:stCondLst>
                                            <p:cond delay="0"/>
                                          </p:stCondLst>
                                        </p:cTn>
                                        <p:tgtEl>
                                          <p:spTgt spid="23555">
                                            <p:txEl>
                                              <p:pRg st="1" end="1"/>
                                            </p:txEl>
                                          </p:spTgt>
                                        </p:tgtEl>
                                        <p:attrNameLst>
                                          <p:attrName>style.visibility</p:attrName>
                                        </p:attrNameLst>
                                      </p:cBhvr>
                                      <p:to>
                                        <p:strVal val="visible"/>
                                      </p:to>
                                    </p:set>
                                    <p:animEffect transition="in" filter="wipe(left)">
                                      <p:cBhvr>
                                        <p:cTn id="12" dur="500"/>
                                        <p:tgtEl>
                                          <p:spTgt spid="23555">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nodeType="clickEffect">
                                  <p:stCondLst>
                                    <p:cond delay="0"/>
                                  </p:stCondLst>
                                  <p:childTnLst>
                                    <p:set>
                                      <p:cBhvr>
                                        <p:cTn id="16" dur="1" fill="hold">
                                          <p:stCondLst>
                                            <p:cond delay="0"/>
                                          </p:stCondLst>
                                        </p:cTn>
                                        <p:tgtEl>
                                          <p:spTgt spid="23555">
                                            <p:txEl>
                                              <p:pRg st="2" end="2"/>
                                            </p:txEl>
                                          </p:spTgt>
                                        </p:tgtEl>
                                        <p:attrNameLst>
                                          <p:attrName>style.visibility</p:attrName>
                                        </p:attrNameLst>
                                      </p:cBhvr>
                                      <p:to>
                                        <p:strVal val="visible"/>
                                      </p:to>
                                    </p:set>
                                    <p:animEffect transition="in" filter="wipe(left)">
                                      <p:cBhvr>
                                        <p:cTn id="17" dur="500"/>
                                        <p:tgtEl>
                                          <p:spTgt spid="2355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3555" name="Rectangle 3">
            <a:extLst>
              <a:ext uri="{FF2B5EF4-FFF2-40B4-BE49-F238E27FC236}">
                <a16:creationId xmlns:a16="http://schemas.microsoft.com/office/drawing/2014/main" id="{10054D90-877F-1EF9-6259-6E412C6389EA}"/>
              </a:ext>
            </a:extLst>
          </p:cNvPr>
          <p:cNvSpPr>
            <a:spLocks noGrp="1" noChangeArrowheads="1"/>
          </p:cNvSpPr>
          <p:nvPr>
            <p:ph idx="1"/>
          </p:nvPr>
        </p:nvSpPr>
        <p:spPr>
          <a:xfrm>
            <a:off x="838200" y="1905000"/>
            <a:ext cx="6934200" cy="4267200"/>
          </a:xfrm>
        </p:spPr>
        <p:txBody>
          <a:bodyPr>
            <a:normAutofit/>
          </a:bodyPr>
          <a:lstStyle/>
          <a:p>
            <a:pPr marL="465138" indent="-355600">
              <a:spcBef>
                <a:spcPct val="30000"/>
              </a:spcBef>
            </a:pPr>
            <a:r>
              <a:rPr lang="en-US" altLang="en-SA" dirty="0"/>
              <a:t>Identify the company as a corporation by using “Inc.” or “Corporation” in the business name.</a:t>
            </a:r>
          </a:p>
          <a:p>
            <a:pPr marL="465138" indent="-355600">
              <a:spcBef>
                <a:spcPct val="30000"/>
              </a:spcBef>
            </a:pPr>
            <a:r>
              <a:rPr lang="en-US" altLang="en-SA" dirty="0"/>
              <a:t>File all reports and pay all necessary fees required by the state in a timely manner.</a:t>
            </a:r>
          </a:p>
          <a:p>
            <a:pPr marL="465138" indent="-355600">
              <a:spcBef>
                <a:spcPct val="30000"/>
              </a:spcBef>
            </a:pPr>
            <a:r>
              <a:rPr lang="en-US" altLang="en-SA" dirty="0"/>
              <a:t>Hold annual meetings to elect officers and directors.</a:t>
            </a:r>
          </a:p>
          <a:p>
            <a:pPr marL="465138" indent="-355600">
              <a:spcBef>
                <a:spcPct val="30000"/>
              </a:spcBef>
            </a:pPr>
            <a:r>
              <a:rPr lang="en-US" altLang="en-SA" dirty="0"/>
              <a:t>Keep minutes of every meeting (formal and informal) of the officers and directors.</a:t>
            </a:r>
          </a:p>
          <a:p>
            <a:pPr marL="465138" indent="-355600">
              <a:spcBef>
                <a:spcPct val="30000"/>
              </a:spcBef>
            </a:pPr>
            <a:endParaRPr lang="en-US" altLang="en-SA" sz="3000" dirty="0">
              <a:ea typeface="ＭＳ Ｐゴシック" panose="020B0600070205080204" pitchFamily="34" charset="-128"/>
            </a:endParaRPr>
          </a:p>
          <a:p>
            <a:pPr marL="465138" indent="-355600">
              <a:spcBef>
                <a:spcPct val="30000"/>
              </a:spcBef>
            </a:pPr>
            <a:endParaRPr lang="en-US" altLang="en-SA" sz="2600" dirty="0">
              <a:ea typeface="ＭＳ Ｐゴシック" panose="020B0600070205080204" pitchFamily="34" charset="-128"/>
            </a:endParaRPr>
          </a:p>
        </p:txBody>
      </p:sp>
      <p:sp>
        <p:nvSpPr>
          <p:cNvPr id="14338" name="Rectangle 2">
            <a:extLst>
              <a:ext uri="{FF2B5EF4-FFF2-40B4-BE49-F238E27FC236}">
                <a16:creationId xmlns:a16="http://schemas.microsoft.com/office/drawing/2014/main" id="{EADA1587-0245-7E4D-A20C-915F53114A79}"/>
              </a:ext>
            </a:extLst>
          </p:cNvPr>
          <p:cNvSpPr>
            <a:spLocks noGrp="1" noRot="1" noChangeArrowheads="1"/>
          </p:cNvSpPr>
          <p:nvPr>
            <p:ph type="title"/>
          </p:nvPr>
        </p:nvSpPr>
        <p:spPr>
          <a:xfrm>
            <a:off x="2590800" y="221456"/>
            <a:ext cx="8915400" cy="1143000"/>
          </a:xfrm>
        </p:spPr>
        <p:txBody>
          <a:bodyPr/>
          <a:lstStyle/>
          <a:p>
            <a:pPr>
              <a:defRPr/>
            </a:pPr>
            <a:r>
              <a:rPr lang="en-US" altLang="en-US" b="1" dirty="0">
                <a:solidFill>
                  <a:schemeClr val="bg1"/>
                </a:solidFill>
                <a:ea typeface="+mj-ea"/>
                <a:cs typeface="+mj-cs"/>
              </a:rPr>
              <a:t>Avoiding Legal Tangles</a:t>
            </a:r>
          </a:p>
        </p:txBody>
      </p:sp>
      <p:pic>
        <p:nvPicPr>
          <p:cNvPr id="2050" name="Picture 2" descr="5 Steps To Forming A Corporation To Protect Your Business">
            <a:extLst>
              <a:ext uri="{FF2B5EF4-FFF2-40B4-BE49-F238E27FC236}">
                <a16:creationId xmlns:a16="http://schemas.microsoft.com/office/drawing/2014/main" id="{A529B790-BF64-7FDF-4079-749F41ADAEA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77200" y="2133600"/>
            <a:ext cx="3842113" cy="34290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animEffect transition="in" filter="wipe(left)">
                                      <p:cBhvr>
                                        <p:cTn id="7" dur="500"/>
                                        <p:tgtEl>
                                          <p:spTgt spid="2355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nodeType="clickEffect">
                                  <p:stCondLst>
                                    <p:cond delay="0"/>
                                  </p:stCondLst>
                                  <p:childTnLst>
                                    <p:set>
                                      <p:cBhvr>
                                        <p:cTn id="11" dur="1" fill="hold">
                                          <p:stCondLst>
                                            <p:cond delay="0"/>
                                          </p:stCondLst>
                                        </p:cTn>
                                        <p:tgtEl>
                                          <p:spTgt spid="23555">
                                            <p:txEl>
                                              <p:pRg st="1" end="1"/>
                                            </p:txEl>
                                          </p:spTgt>
                                        </p:tgtEl>
                                        <p:attrNameLst>
                                          <p:attrName>style.visibility</p:attrName>
                                        </p:attrNameLst>
                                      </p:cBhvr>
                                      <p:to>
                                        <p:strVal val="visible"/>
                                      </p:to>
                                    </p:set>
                                    <p:animEffect transition="in" filter="wipe(left)">
                                      <p:cBhvr>
                                        <p:cTn id="12" dur="500"/>
                                        <p:tgtEl>
                                          <p:spTgt spid="23555">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nodeType="clickEffect">
                                  <p:stCondLst>
                                    <p:cond delay="0"/>
                                  </p:stCondLst>
                                  <p:childTnLst>
                                    <p:set>
                                      <p:cBhvr>
                                        <p:cTn id="16" dur="1" fill="hold">
                                          <p:stCondLst>
                                            <p:cond delay="0"/>
                                          </p:stCondLst>
                                        </p:cTn>
                                        <p:tgtEl>
                                          <p:spTgt spid="23555">
                                            <p:txEl>
                                              <p:pRg st="2" end="2"/>
                                            </p:txEl>
                                          </p:spTgt>
                                        </p:tgtEl>
                                        <p:attrNameLst>
                                          <p:attrName>style.visibility</p:attrName>
                                        </p:attrNameLst>
                                      </p:cBhvr>
                                      <p:to>
                                        <p:strVal val="visible"/>
                                      </p:to>
                                    </p:set>
                                    <p:animEffect transition="in" filter="wipe(left)">
                                      <p:cBhvr>
                                        <p:cTn id="17" dur="500"/>
                                        <p:tgtEl>
                                          <p:spTgt spid="23555">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nodeType="clickEffect">
                                  <p:stCondLst>
                                    <p:cond delay="0"/>
                                  </p:stCondLst>
                                  <p:childTnLst>
                                    <p:set>
                                      <p:cBhvr>
                                        <p:cTn id="21" dur="1" fill="hold">
                                          <p:stCondLst>
                                            <p:cond delay="0"/>
                                          </p:stCondLst>
                                        </p:cTn>
                                        <p:tgtEl>
                                          <p:spTgt spid="23555">
                                            <p:txEl>
                                              <p:pRg st="3" end="3"/>
                                            </p:txEl>
                                          </p:spTgt>
                                        </p:tgtEl>
                                        <p:attrNameLst>
                                          <p:attrName>style.visibility</p:attrName>
                                        </p:attrNameLst>
                                      </p:cBhvr>
                                      <p:to>
                                        <p:strVal val="visible"/>
                                      </p:to>
                                    </p:set>
                                    <p:animEffect transition="in" filter="wipe(left)">
                                      <p:cBhvr>
                                        <p:cTn id="22" dur="500"/>
                                        <p:tgtEl>
                                          <p:spTgt spid="2355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3555" name="Rectangle 3">
            <a:extLst>
              <a:ext uri="{FF2B5EF4-FFF2-40B4-BE49-F238E27FC236}">
                <a16:creationId xmlns:a16="http://schemas.microsoft.com/office/drawing/2014/main" id="{CDC6D507-87BA-6726-71B4-33975FD1D777}"/>
              </a:ext>
            </a:extLst>
          </p:cNvPr>
          <p:cNvSpPr>
            <a:spLocks noGrp="1" noChangeArrowheads="1"/>
          </p:cNvSpPr>
          <p:nvPr>
            <p:ph idx="1"/>
          </p:nvPr>
        </p:nvSpPr>
        <p:spPr>
          <a:xfrm>
            <a:off x="1905000" y="1905000"/>
            <a:ext cx="8610600" cy="4343400"/>
          </a:xfrm>
        </p:spPr>
        <p:txBody>
          <a:bodyPr/>
          <a:lstStyle/>
          <a:p>
            <a:pPr marL="465138" indent="-355600">
              <a:spcBef>
                <a:spcPct val="30000"/>
              </a:spcBef>
            </a:pPr>
            <a:r>
              <a:rPr lang="en-US" altLang="en-SA" sz="3200">
                <a:ea typeface="ＭＳ Ｐゴシック" panose="020B0600070205080204" pitchFamily="34" charset="-128"/>
              </a:rPr>
              <a:t>Be sure that the corporation’s board makes all major decisions.</a:t>
            </a:r>
          </a:p>
          <a:p>
            <a:pPr marL="465138" indent="-355600">
              <a:spcBef>
                <a:spcPct val="30000"/>
              </a:spcBef>
            </a:pPr>
            <a:r>
              <a:rPr lang="en-US" altLang="en-SA" sz="3200">
                <a:ea typeface="ＭＳ Ｐゴシック" panose="020B0600070205080204" pitchFamily="34" charset="-128"/>
              </a:rPr>
              <a:t>Make it clear that the business is a corporation – officers should sign all documents in the corporation’s name.</a:t>
            </a:r>
          </a:p>
          <a:p>
            <a:pPr marL="465138" indent="-355600">
              <a:spcBef>
                <a:spcPct val="30000"/>
              </a:spcBef>
            </a:pPr>
            <a:r>
              <a:rPr lang="en-US" altLang="en-SA" sz="3200">
                <a:ea typeface="ＭＳ Ｐゴシック" panose="020B0600070205080204" pitchFamily="34" charset="-128"/>
              </a:rPr>
              <a:t>Keep corporate assets and the personal assets of the owners separate. </a:t>
            </a:r>
          </a:p>
          <a:p>
            <a:pPr marL="465138" indent="-355600">
              <a:spcBef>
                <a:spcPct val="30000"/>
              </a:spcBef>
            </a:pPr>
            <a:endParaRPr lang="en-US" altLang="en-SA" sz="3200">
              <a:ea typeface="ＭＳ Ｐゴシック" panose="020B0600070205080204" pitchFamily="34" charset="-128"/>
            </a:endParaRPr>
          </a:p>
          <a:p>
            <a:pPr marL="465138" indent="-355600">
              <a:spcBef>
                <a:spcPct val="30000"/>
              </a:spcBef>
            </a:pPr>
            <a:endParaRPr lang="en-US" altLang="en-SA">
              <a:ea typeface="ＭＳ Ｐゴシック" panose="020B0600070205080204" pitchFamily="34" charset="-128"/>
            </a:endParaRPr>
          </a:p>
        </p:txBody>
      </p:sp>
      <p:sp>
        <p:nvSpPr>
          <p:cNvPr id="14338" name="Rectangle 2">
            <a:extLst>
              <a:ext uri="{FF2B5EF4-FFF2-40B4-BE49-F238E27FC236}">
                <a16:creationId xmlns:a16="http://schemas.microsoft.com/office/drawing/2014/main" id="{B97AB834-5F06-751B-C11D-C131D1EF588B}"/>
              </a:ext>
            </a:extLst>
          </p:cNvPr>
          <p:cNvSpPr>
            <a:spLocks noGrp="1" noRot="1" noChangeArrowheads="1"/>
          </p:cNvSpPr>
          <p:nvPr>
            <p:ph type="title"/>
          </p:nvPr>
        </p:nvSpPr>
        <p:spPr>
          <a:xfrm>
            <a:off x="2590800" y="291115"/>
            <a:ext cx="8915400" cy="1143000"/>
          </a:xfrm>
        </p:spPr>
        <p:txBody>
          <a:bodyPr/>
          <a:lstStyle/>
          <a:p>
            <a:pPr>
              <a:defRPr/>
            </a:pPr>
            <a:r>
              <a:rPr lang="en-US" altLang="en-US" b="1" dirty="0">
                <a:solidFill>
                  <a:schemeClr val="bg1"/>
                </a:solidFill>
                <a:ea typeface="+mj-ea"/>
                <a:cs typeface="+mj-cs"/>
              </a:rPr>
              <a:t>Avoiding Legal Tangles</a:t>
            </a:r>
          </a:p>
        </p:txBody>
      </p:sp>
      <p:sp>
        <p:nvSpPr>
          <p:cNvPr id="56326" name="TextBox 1">
            <a:extLst>
              <a:ext uri="{FF2B5EF4-FFF2-40B4-BE49-F238E27FC236}">
                <a16:creationId xmlns:a16="http://schemas.microsoft.com/office/drawing/2014/main" id="{FF1B5D9A-CFA4-A57B-AB89-810F5523B300}"/>
              </a:ext>
            </a:extLst>
          </p:cNvPr>
          <p:cNvSpPr txBox="1">
            <a:spLocks noChangeArrowheads="1"/>
          </p:cNvSpPr>
          <p:nvPr/>
        </p:nvSpPr>
        <p:spPr bwMode="auto">
          <a:xfrm>
            <a:off x="7696200" y="678465"/>
            <a:ext cx="120967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Garamond" panose="02020404030301010803" pitchFamily="18" charset="0"/>
                <a:ea typeface="ＭＳ Ｐゴシック" panose="020B0600070205080204" pitchFamily="34" charset="-128"/>
              </a:defRPr>
            </a:lvl1pPr>
            <a:lvl2pPr marL="37931725" indent="-37474525" eaLnBrk="0" hangingPunct="0">
              <a:defRPr sz="2400">
                <a:solidFill>
                  <a:schemeClr val="tx1"/>
                </a:solidFill>
                <a:latin typeface="Garamond" panose="02020404030301010803" pitchFamily="18" charset="0"/>
                <a:ea typeface="ＭＳ Ｐゴシック" panose="020B0600070205080204" pitchFamily="34" charset="-128"/>
              </a:defRPr>
            </a:lvl2pPr>
            <a:lvl3pPr eaLnBrk="0" hangingPunct="0">
              <a:defRPr sz="2400">
                <a:solidFill>
                  <a:schemeClr val="tx1"/>
                </a:solidFill>
                <a:latin typeface="Garamond" panose="02020404030301010803" pitchFamily="18" charset="0"/>
                <a:ea typeface="ＭＳ Ｐゴシック" panose="020B0600070205080204" pitchFamily="34" charset="-128"/>
              </a:defRPr>
            </a:lvl3pPr>
            <a:lvl4pPr eaLnBrk="0" hangingPunct="0">
              <a:defRPr sz="2400">
                <a:solidFill>
                  <a:schemeClr val="tx1"/>
                </a:solidFill>
                <a:latin typeface="Garamond" panose="02020404030301010803" pitchFamily="18" charset="0"/>
                <a:ea typeface="ＭＳ Ｐゴシック" panose="020B0600070205080204" pitchFamily="34" charset="-128"/>
              </a:defRPr>
            </a:lvl4pPr>
            <a:lvl5pPr eaLnBrk="0" hangingPunct="0">
              <a:defRPr sz="2400">
                <a:solidFill>
                  <a:schemeClr val="tx1"/>
                </a:solidFill>
                <a:latin typeface="Garamond" panose="02020404030301010803" pitchFamily="18"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Garamond" panose="02020404030301010803" pitchFamily="18"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Garamond" panose="02020404030301010803" pitchFamily="18"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Garamond" panose="02020404030301010803" pitchFamily="18"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Garamond" panose="02020404030301010803" pitchFamily="18" charset="0"/>
                <a:ea typeface="ＭＳ Ｐゴシック" panose="020B0600070205080204" pitchFamily="34" charset="-128"/>
              </a:defRPr>
            </a:lvl9pPr>
          </a:lstStyle>
          <a:p>
            <a:pPr eaLnBrk="1" hangingPunct="1"/>
            <a:r>
              <a:rPr lang="en-US" altLang="en-SA" sz="1800" dirty="0">
                <a:solidFill>
                  <a:schemeClr val="bg1"/>
                </a:solidFill>
              </a:rPr>
              <a:t>(continued)</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animEffect transition="in" filter="wipe(left)">
                                      <p:cBhvr>
                                        <p:cTn id="7" dur="500"/>
                                        <p:tgtEl>
                                          <p:spTgt spid="2355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nodeType="clickEffect">
                                  <p:stCondLst>
                                    <p:cond delay="0"/>
                                  </p:stCondLst>
                                  <p:childTnLst>
                                    <p:set>
                                      <p:cBhvr>
                                        <p:cTn id="11" dur="1" fill="hold">
                                          <p:stCondLst>
                                            <p:cond delay="0"/>
                                          </p:stCondLst>
                                        </p:cTn>
                                        <p:tgtEl>
                                          <p:spTgt spid="23555">
                                            <p:txEl>
                                              <p:pRg st="1" end="1"/>
                                            </p:txEl>
                                          </p:spTgt>
                                        </p:tgtEl>
                                        <p:attrNameLst>
                                          <p:attrName>style.visibility</p:attrName>
                                        </p:attrNameLst>
                                      </p:cBhvr>
                                      <p:to>
                                        <p:strVal val="visible"/>
                                      </p:to>
                                    </p:set>
                                    <p:animEffect transition="in" filter="wipe(left)">
                                      <p:cBhvr>
                                        <p:cTn id="12" dur="500"/>
                                        <p:tgtEl>
                                          <p:spTgt spid="23555">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nodeType="clickEffect">
                                  <p:stCondLst>
                                    <p:cond delay="0"/>
                                  </p:stCondLst>
                                  <p:childTnLst>
                                    <p:set>
                                      <p:cBhvr>
                                        <p:cTn id="16" dur="1" fill="hold">
                                          <p:stCondLst>
                                            <p:cond delay="0"/>
                                          </p:stCondLst>
                                        </p:cTn>
                                        <p:tgtEl>
                                          <p:spTgt spid="23555">
                                            <p:txEl>
                                              <p:pRg st="2" end="2"/>
                                            </p:txEl>
                                          </p:spTgt>
                                        </p:tgtEl>
                                        <p:attrNameLst>
                                          <p:attrName>style.visibility</p:attrName>
                                        </p:attrNameLst>
                                      </p:cBhvr>
                                      <p:to>
                                        <p:strVal val="visible"/>
                                      </p:to>
                                    </p:set>
                                    <p:animEffect transition="in" filter="wipe(left)">
                                      <p:cBhvr>
                                        <p:cTn id="17" dur="500"/>
                                        <p:tgtEl>
                                          <p:spTgt spid="2355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19C489-75B3-911D-C88B-2B0F6A51D742}"/>
              </a:ext>
            </a:extLst>
          </p:cNvPr>
          <p:cNvSpPr>
            <a:spLocks noGrp="1"/>
          </p:cNvSpPr>
          <p:nvPr>
            <p:ph type="title"/>
          </p:nvPr>
        </p:nvSpPr>
        <p:spPr>
          <a:xfrm>
            <a:off x="795338" y="1566473"/>
            <a:ext cx="10601325" cy="2166723"/>
          </a:xfrm>
        </p:spPr>
        <p:txBody>
          <a:bodyPr vert="horz" lIns="91440" tIns="45720" rIns="91440" bIns="45720" rtlCol="0" anchor="b">
            <a:normAutofit/>
          </a:bodyPr>
          <a:lstStyle/>
          <a:p>
            <a:pPr algn="ctr"/>
            <a:r>
              <a:rPr lang="en-US" sz="6600" b="1" dirty="0">
                <a:solidFill>
                  <a:srgbClr val="C00000"/>
                </a:solidFill>
              </a:rPr>
              <a:t>C CORPORATE</a:t>
            </a:r>
            <a:endParaRPr lang="en-US" sz="6600" b="1" kern="1200" dirty="0">
              <a:solidFill>
                <a:schemeClr val="tx1"/>
              </a:solidFill>
              <a:latin typeface="+mj-lt"/>
              <a:ea typeface="+mj-ea"/>
              <a:cs typeface="+mj-cs"/>
            </a:endParaRPr>
          </a:p>
        </p:txBody>
      </p:sp>
      <p:sp>
        <p:nvSpPr>
          <p:cNvPr id="5" name="Slide Number Placeholder 4">
            <a:extLst>
              <a:ext uri="{FF2B5EF4-FFF2-40B4-BE49-F238E27FC236}">
                <a16:creationId xmlns:a16="http://schemas.microsoft.com/office/drawing/2014/main" id="{BE3C7958-29D1-B739-D501-547B6D6ED6CB}"/>
              </a:ext>
            </a:extLst>
          </p:cNvPr>
          <p:cNvSpPr>
            <a:spLocks noGrp="1"/>
          </p:cNvSpPr>
          <p:nvPr>
            <p:ph type="sldNum" sz="quarter" idx="12"/>
          </p:nvPr>
        </p:nvSpPr>
        <p:spPr>
          <a:xfrm>
            <a:off x="8610600" y="6159710"/>
            <a:ext cx="2743200" cy="365125"/>
          </a:xfrm>
        </p:spPr>
        <p:txBody>
          <a:bodyPr vert="horz" lIns="91440" tIns="45720" rIns="91440" bIns="45720" rtlCol="0" anchor="ctr">
            <a:normAutofit/>
          </a:bodyPr>
          <a:lstStyle/>
          <a:p>
            <a:pPr>
              <a:spcAft>
                <a:spcPts val="600"/>
              </a:spcAft>
            </a:pPr>
            <a:fld id="{FDED41F8-FC0F-4085-8150-313B6CF05213}" type="slidenum">
              <a:rPr lang="en-US">
                <a:solidFill>
                  <a:schemeClr val="bg1"/>
                </a:solidFill>
              </a:rPr>
              <a:pPr>
                <a:spcAft>
                  <a:spcPts val="600"/>
                </a:spcAft>
              </a:pPr>
              <a:t>25</a:t>
            </a:fld>
            <a:endParaRPr lang="en-US">
              <a:solidFill>
                <a:schemeClr val="bg1"/>
              </a:solidFill>
            </a:endParaRPr>
          </a:p>
        </p:txBody>
      </p:sp>
      <p:sp>
        <p:nvSpPr>
          <p:cNvPr id="6" name="Content Placeholder 5">
            <a:extLst>
              <a:ext uri="{FF2B5EF4-FFF2-40B4-BE49-F238E27FC236}">
                <a16:creationId xmlns:a16="http://schemas.microsoft.com/office/drawing/2014/main" id="{AD6DBD2F-7378-6BA2-EE31-C2B00E059C82}"/>
              </a:ext>
            </a:extLst>
          </p:cNvPr>
          <p:cNvSpPr>
            <a:spLocks noGrp="1"/>
          </p:cNvSpPr>
          <p:nvPr>
            <p:ph idx="1"/>
          </p:nvPr>
        </p:nvSpPr>
        <p:spPr/>
        <p:txBody>
          <a:bodyPr/>
          <a:lstStyle/>
          <a:p>
            <a:endParaRPr lang="en-SA" dirty="0"/>
          </a:p>
        </p:txBody>
      </p:sp>
    </p:spTree>
    <p:extLst>
      <p:ext uri="{BB962C8B-B14F-4D97-AF65-F5344CB8AC3E}">
        <p14:creationId xmlns:p14="http://schemas.microsoft.com/office/powerpoint/2010/main" val="145306806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3555" name="Rectangle 3">
            <a:extLst>
              <a:ext uri="{FF2B5EF4-FFF2-40B4-BE49-F238E27FC236}">
                <a16:creationId xmlns:a16="http://schemas.microsoft.com/office/drawing/2014/main" id="{8E146EB4-4537-5850-BD79-5009C1B264BD}"/>
              </a:ext>
            </a:extLst>
          </p:cNvPr>
          <p:cNvSpPr>
            <a:spLocks noGrp="1" noChangeArrowheads="1"/>
          </p:cNvSpPr>
          <p:nvPr>
            <p:ph idx="1"/>
          </p:nvPr>
        </p:nvSpPr>
        <p:spPr>
          <a:xfrm>
            <a:off x="1790700" y="1905000"/>
            <a:ext cx="8610600" cy="4648200"/>
          </a:xfrm>
        </p:spPr>
        <p:txBody>
          <a:bodyPr/>
          <a:lstStyle/>
          <a:p>
            <a:pPr marL="465138" indent="-355600">
              <a:spcBef>
                <a:spcPts val="600"/>
              </a:spcBef>
            </a:pPr>
            <a:r>
              <a:rPr lang="en-US" altLang="en-SA" sz="2700" dirty="0">
                <a:ea typeface="ＭＳ Ｐゴシック" panose="020B0600070205080204" pitchFamily="34" charset="-128"/>
              </a:rPr>
              <a:t>Traditional form of incorporation.</a:t>
            </a:r>
          </a:p>
          <a:p>
            <a:pPr marL="465138" indent="-355600">
              <a:spcBef>
                <a:spcPts val="600"/>
              </a:spcBef>
            </a:pPr>
            <a:r>
              <a:rPr lang="en-US" altLang="en-SA" sz="2700" dirty="0">
                <a:ea typeface="ＭＳ Ｐゴシック" panose="020B0600070205080204" pitchFamily="34" charset="-128"/>
              </a:rPr>
              <a:t>Pays taxes at the corporate tax rate and stockholders also pay taxes on dividends they receive at their individual tax rates.</a:t>
            </a:r>
          </a:p>
          <a:p>
            <a:pPr marL="682625" lvl="1" indent="-290513">
              <a:spcBef>
                <a:spcPts val="600"/>
              </a:spcBef>
            </a:pPr>
            <a:r>
              <a:rPr lang="en-US" altLang="en-SA" sz="2700" b="1" dirty="0">
                <a:ea typeface="ＭＳ Ｐゴシック" panose="020B0600070205080204" pitchFamily="34" charset="-128"/>
              </a:rPr>
              <a:t>Double taxation</a:t>
            </a:r>
            <a:r>
              <a:rPr lang="en-US" altLang="en-SA" sz="2700" dirty="0">
                <a:ea typeface="ＭＳ Ｐゴシック" panose="020B0600070205080204" pitchFamily="34" charset="-128"/>
              </a:rPr>
              <a:t>: a disadvantage of the corporate form of ownership in which the corporation’s profits are taxed twice, once at the corporate rate and again at the individual rate on the portion of profits distributed t shareholders as dividends. </a:t>
            </a:r>
            <a:r>
              <a:rPr lang="en-US" altLang="en-SA" sz="2700" b="1" dirty="0">
                <a:ea typeface="ＭＳ Ｐゴシック" panose="020B0600070205080204" pitchFamily="34" charset="-128"/>
              </a:rPr>
              <a:t> </a:t>
            </a:r>
            <a:r>
              <a:rPr lang="en-US" altLang="en-SA" sz="2700" dirty="0">
                <a:ea typeface="ＭＳ Ｐゴシック" panose="020B0600070205080204" pitchFamily="34" charset="-128"/>
              </a:rPr>
              <a:t>  </a:t>
            </a:r>
          </a:p>
          <a:p>
            <a:pPr marL="465138" indent="-355600">
              <a:lnSpc>
                <a:spcPct val="80000"/>
              </a:lnSpc>
              <a:spcBef>
                <a:spcPts val="1200"/>
              </a:spcBef>
            </a:pPr>
            <a:endParaRPr lang="en-US" altLang="en-SA" sz="2700" dirty="0">
              <a:ea typeface="ＭＳ Ｐゴシック" panose="020B0600070205080204" pitchFamily="34" charset="-128"/>
            </a:endParaRPr>
          </a:p>
          <a:p>
            <a:pPr marL="465138" indent="-355600">
              <a:lnSpc>
                <a:spcPct val="80000"/>
              </a:lnSpc>
              <a:spcBef>
                <a:spcPct val="30000"/>
              </a:spcBef>
            </a:pPr>
            <a:endParaRPr lang="en-US" altLang="en-SA" sz="2700" dirty="0">
              <a:ea typeface="ＭＳ Ｐゴシック" panose="020B0600070205080204" pitchFamily="34" charset="-128"/>
            </a:endParaRPr>
          </a:p>
          <a:p>
            <a:pPr marL="465138" indent="-355600">
              <a:lnSpc>
                <a:spcPct val="80000"/>
              </a:lnSpc>
              <a:spcBef>
                <a:spcPct val="30000"/>
              </a:spcBef>
            </a:pPr>
            <a:endParaRPr lang="en-US" altLang="en-SA" sz="2400" dirty="0">
              <a:ea typeface="ＭＳ Ｐゴシック" panose="020B0600070205080204" pitchFamily="34" charset="-128"/>
            </a:endParaRPr>
          </a:p>
        </p:txBody>
      </p:sp>
      <p:sp>
        <p:nvSpPr>
          <p:cNvPr id="14338" name="Rectangle 2">
            <a:extLst>
              <a:ext uri="{FF2B5EF4-FFF2-40B4-BE49-F238E27FC236}">
                <a16:creationId xmlns:a16="http://schemas.microsoft.com/office/drawing/2014/main" id="{BBA6877A-8098-5A81-C7DE-39622C6B6145}"/>
              </a:ext>
            </a:extLst>
          </p:cNvPr>
          <p:cNvSpPr>
            <a:spLocks noGrp="1" noRot="1" noChangeArrowheads="1"/>
          </p:cNvSpPr>
          <p:nvPr>
            <p:ph type="title"/>
          </p:nvPr>
        </p:nvSpPr>
        <p:spPr>
          <a:xfrm>
            <a:off x="2743200" y="304800"/>
            <a:ext cx="8915400" cy="1143000"/>
          </a:xfrm>
        </p:spPr>
        <p:txBody>
          <a:bodyPr/>
          <a:lstStyle/>
          <a:p>
            <a:pPr>
              <a:defRPr/>
            </a:pPr>
            <a:r>
              <a:rPr lang="en-US" altLang="en-US" b="1" dirty="0">
                <a:solidFill>
                  <a:schemeClr val="bg1"/>
                </a:solidFill>
                <a:ea typeface="+mj-ea"/>
                <a:cs typeface="+mj-cs"/>
              </a:rPr>
              <a:t>C Corporation</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animEffect transition="in" filter="wipe(left)">
                                      <p:cBhvr>
                                        <p:cTn id="7" dur="500"/>
                                        <p:tgtEl>
                                          <p:spTgt spid="2355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nodeType="clickEffect">
                                  <p:stCondLst>
                                    <p:cond delay="0"/>
                                  </p:stCondLst>
                                  <p:childTnLst>
                                    <p:set>
                                      <p:cBhvr>
                                        <p:cTn id="11" dur="1" fill="hold">
                                          <p:stCondLst>
                                            <p:cond delay="0"/>
                                          </p:stCondLst>
                                        </p:cTn>
                                        <p:tgtEl>
                                          <p:spTgt spid="23555">
                                            <p:txEl>
                                              <p:pRg st="1" end="1"/>
                                            </p:txEl>
                                          </p:spTgt>
                                        </p:tgtEl>
                                        <p:attrNameLst>
                                          <p:attrName>style.visibility</p:attrName>
                                        </p:attrNameLst>
                                      </p:cBhvr>
                                      <p:to>
                                        <p:strVal val="visible"/>
                                      </p:to>
                                    </p:set>
                                    <p:animEffect transition="in" filter="wipe(left)">
                                      <p:cBhvr>
                                        <p:cTn id="12" dur="500"/>
                                        <p:tgtEl>
                                          <p:spTgt spid="23555">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nodeType="clickEffect">
                                  <p:stCondLst>
                                    <p:cond delay="0"/>
                                  </p:stCondLst>
                                  <p:childTnLst>
                                    <p:set>
                                      <p:cBhvr>
                                        <p:cTn id="16" dur="1" fill="hold">
                                          <p:stCondLst>
                                            <p:cond delay="0"/>
                                          </p:stCondLst>
                                        </p:cTn>
                                        <p:tgtEl>
                                          <p:spTgt spid="23555">
                                            <p:txEl>
                                              <p:pRg st="2" end="2"/>
                                            </p:txEl>
                                          </p:spTgt>
                                        </p:tgtEl>
                                        <p:attrNameLst>
                                          <p:attrName>style.visibility</p:attrName>
                                        </p:attrNameLst>
                                      </p:cBhvr>
                                      <p:to>
                                        <p:strVal val="visible"/>
                                      </p:to>
                                    </p:set>
                                    <p:animEffect transition="in" filter="wipe(left)">
                                      <p:cBhvr>
                                        <p:cTn id="17" dur="500"/>
                                        <p:tgtEl>
                                          <p:spTgt spid="2355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5"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6C8F361-0C95-A01C-7FE6-7DAAD6D0ADD9}"/>
              </a:ext>
            </a:extLst>
          </p:cNvPr>
          <p:cNvSpPr>
            <a:spLocks noGrp="1"/>
          </p:cNvSpPr>
          <p:nvPr>
            <p:ph type="sldNum" sz="quarter" idx="12"/>
          </p:nvPr>
        </p:nvSpPr>
        <p:spPr/>
        <p:txBody>
          <a:bodyPr/>
          <a:lstStyle/>
          <a:p>
            <a:fld id="{FDED41F8-FC0F-4085-8150-313B6CF05213}" type="slidenum">
              <a:rPr lang="en-US" smtClean="0"/>
              <a:t>27</a:t>
            </a:fld>
            <a:endParaRPr lang="en-US"/>
          </a:p>
        </p:txBody>
      </p:sp>
      <p:sp>
        <p:nvSpPr>
          <p:cNvPr id="4" name="Rectangle 1">
            <a:extLst>
              <a:ext uri="{FF2B5EF4-FFF2-40B4-BE49-F238E27FC236}">
                <a16:creationId xmlns:a16="http://schemas.microsoft.com/office/drawing/2014/main" id="{15D8604D-2DD3-056A-7D3C-D9CE5D6A00DA}"/>
              </a:ext>
            </a:extLst>
          </p:cNvPr>
          <p:cNvSpPr>
            <a:spLocks noChangeArrowheads="1"/>
          </p:cNvSpPr>
          <p:nvPr/>
        </p:nvSpPr>
        <p:spPr bwMode="auto">
          <a:xfrm>
            <a:off x="1524000" y="1701272"/>
            <a:ext cx="9829800" cy="5036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111090" numCol="1" anchor="ctr" anchorCtr="0" compatLnSpc="1">
            <a:prstTxWarp prst="textNoShape">
              <a:avLst/>
            </a:prstTxWarp>
            <a:spAutoFit/>
          </a:bodyPr>
          <a:lstStyle/>
          <a:p>
            <a:pPr marL="0" marR="0" lvl="0" indent="0" algn="l" defTabSz="914400" rtl="0" eaLnBrk="0" fontAlgn="base" latinLnBrk="0" hangingPunct="0">
              <a:spcBef>
                <a:spcPct val="0"/>
              </a:spcBef>
              <a:spcAft>
                <a:spcPct val="0"/>
              </a:spcAft>
              <a:buClrTx/>
              <a:buSzTx/>
              <a:buFontTx/>
              <a:buChar char="•"/>
              <a:tabLst/>
            </a:pPr>
            <a:r>
              <a:rPr kumimoji="0" lang="en-SA" altLang="en-SA" sz="1600" b="1" i="0" u="none" strike="noStrike" cap="none" normalizeH="0" baseline="0" dirty="0">
                <a:ln>
                  <a:noFill/>
                </a:ln>
                <a:solidFill>
                  <a:srgbClr val="313636"/>
                </a:solidFill>
                <a:effectLst/>
                <a:latin typeface="Georgia" panose="02040502050405020303" pitchFamily="18" charset="0"/>
              </a:rPr>
              <a:t>Limited liability: </a:t>
            </a:r>
            <a:r>
              <a:rPr kumimoji="0" lang="en-SA" altLang="en-SA" sz="1600" b="0" i="0" u="none" strike="noStrike" cap="none" normalizeH="0" baseline="0" dirty="0">
                <a:ln>
                  <a:noFill/>
                </a:ln>
                <a:solidFill>
                  <a:srgbClr val="313636"/>
                </a:solidFill>
                <a:effectLst/>
                <a:latin typeface="Georgia" panose="02040502050405020303" pitchFamily="18" charset="0"/>
              </a:rPr>
              <a:t>Generally, corporate shareholders are not personally liable for the debts, liabilities, and obligations of the C corporation.</a:t>
            </a:r>
          </a:p>
          <a:p>
            <a:pPr marL="0" marR="0" lvl="0" indent="0" algn="l" defTabSz="914400" rtl="0" eaLnBrk="0" fontAlgn="base" latinLnBrk="0" hangingPunct="0">
              <a:spcBef>
                <a:spcPct val="0"/>
              </a:spcBef>
              <a:spcAft>
                <a:spcPct val="0"/>
              </a:spcAft>
              <a:buClrTx/>
              <a:buSzTx/>
              <a:buFontTx/>
              <a:buChar char="•"/>
              <a:tabLst/>
            </a:pPr>
            <a:endParaRPr kumimoji="0" lang="en-SA" altLang="en-SA" sz="1600" b="0" i="0" u="none" strike="noStrike" cap="none" normalizeH="0" baseline="0" dirty="0">
              <a:ln>
                <a:noFill/>
              </a:ln>
              <a:solidFill>
                <a:srgbClr val="313636"/>
              </a:solidFill>
              <a:effectLst/>
              <a:latin typeface="Georgia" panose="02040502050405020303" pitchFamily="18" charset="0"/>
            </a:endParaRPr>
          </a:p>
          <a:p>
            <a:pPr marL="0" marR="0" lvl="0" indent="0" algn="l" defTabSz="914400" rtl="0" eaLnBrk="0" fontAlgn="base" latinLnBrk="0" hangingPunct="0">
              <a:spcBef>
                <a:spcPct val="0"/>
              </a:spcBef>
              <a:spcAft>
                <a:spcPct val="0"/>
              </a:spcAft>
              <a:buClrTx/>
              <a:buSzTx/>
              <a:buFontTx/>
              <a:buChar char="•"/>
              <a:tabLst/>
            </a:pPr>
            <a:r>
              <a:rPr kumimoji="0" lang="en-SA" altLang="en-SA" sz="1600" b="1" i="0" u="none" strike="noStrike" cap="none" normalizeH="0" baseline="0" dirty="0">
                <a:ln>
                  <a:noFill/>
                </a:ln>
                <a:solidFill>
                  <a:srgbClr val="313636"/>
                </a:solidFill>
                <a:effectLst/>
                <a:latin typeface="Georgia" panose="02040502050405020303" pitchFamily="18" charset="0"/>
              </a:rPr>
              <a:t>No limit on shareholders:</a:t>
            </a:r>
            <a:r>
              <a:rPr kumimoji="0" lang="en-SA" altLang="en-SA" sz="1600" b="0" i="0" u="none" strike="noStrike" cap="none" normalizeH="0" baseline="0" dirty="0">
                <a:ln>
                  <a:noFill/>
                </a:ln>
                <a:solidFill>
                  <a:srgbClr val="313636"/>
                </a:solidFill>
                <a:effectLst/>
                <a:latin typeface="Georgia" panose="02040502050405020303" pitchFamily="18" charset="0"/>
              </a:rPr>
              <a:t> C corporations are not limited to 100 shareholders. C-corps are an excellent option for businesses that intend to go public or have a large number of shareholders.</a:t>
            </a:r>
          </a:p>
          <a:p>
            <a:pPr marL="0" marR="0" lvl="0" indent="0" algn="l" defTabSz="914400" rtl="0" eaLnBrk="0" fontAlgn="base" latinLnBrk="0" hangingPunct="0">
              <a:spcBef>
                <a:spcPct val="0"/>
              </a:spcBef>
              <a:spcAft>
                <a:spcPct val="0"/>
              </a:spcAft>
              <a:buClrTx/>
              <a:buSzTx/>
              <a:buFontTx/>
              <a:buChar char="•"/>
              <a:tabLst/>
            </a:pPr>
            <a:endParaRPr kumimoji="0" lang="en-SA" altLang="en-SA" sz="1600" b="0" i="0" u="none" strike="noStrike" cap="none" normalizeH="0" baseline="0" dirty="0">
              <a:ln>
                <a:noFill/>
              </a:ln>
              <a:solidFill>
                <a:srgbClr val="313636"/>
              </a:solidFill>
              <a:effectLst/>
              <a:latin typeface="Georgia" panose="02040502050405020303" pitchFamily="18" charset="0"/>
            </a:endParaRPr>
          </a:p>
          <a:p>
            <a:pPr marL="0" marR="0" lvl="0" indent="0" algn="l" defTabSz="914400" rtl="0" eaLnBrk="0" fontAlgn="base" latinLnBrk="0" hangingPunct="0">
              <a:spcBef>
                <a:spcPct val="0"/>
              </a:spcBef>
              <a:spcAft>
                <a:spcPct val="0"/>
              </a:spcAft>
              <a:buClrTx/>
              <a:buSzTx/>
              <a:buFontTx/>
              <a:buChar char="•"/>
              <a:tabLst/>
            </a:pPr>
            <a:r>
              <a:rPr kumimoji="0" lang="en-SA" altLang="en-SA" sz="1600" b="1" i="0" u="none" strike="noStrike" cap="none" normalizeH="0" baseline="0" dirty="0">
                <a:ln>
                  <a:noFill/>
                </a:ln>
                <a:solidFill>
                  <a:srgbClr val="313636"/>
                </a:solidFill>
                <a:effectLst/>
                <a:latin typeface="Georgia" panose="02040502050405020303" pitchFamily="18" charset="0"/>
              </a:rPr>
              <a:t>Open to international business owners:</a:t>
            </a:r>
            <a:r>
              <a:rPr kumimoji="0" lang="en-SA" altLang="en-SA" sz="1600" b="0" i="0" u="none" strike="noStrike" cap="none" normalizeH="0" baseline="0" dirty="0">
                <a:ln>
                  <a:noFill/>
                </a:ln>
                <a:solidFill>
                  <a:srgbClr val="313636"/>
                </a:solidFill>
                <a:effectLst/>
                <a:latin typeface="Georgia" panose="02040502050405020303" pitchFamily="18" charset="0"/>
              </a:rPr>
              <a:t> A C corporation’s shareholders are not limited by citizenship or residence. In contrast, S corporations restrict shareholders to citizens or residents.</a:t>
            </a:r>
          </a:p>
          <a:p>
            <a:pPr marL="0" marR="0" lvl="0" indent="0" algn="l" defTabSz="914400" rtl="0" eaLnBrk="0" fontAlgn="base" latinLnBrk="0" hangingPunct="0">
              <a:spcBef>
                <a:spcPct val="0"/>
              </a:spcBef>
              <a:spcAft>
                <a:spcPct val="0"/>
              </a:spcAft>
              <a:buClrTx/>
              <a:buSzTx/>
              <a:buFontTx/>
              <a:buChar char="•"/>
              <a:tabLst/>
            </a:pPr>
            <a:endParaRPr kumimoji="0" lang="en-SA" altLang="en-SA" sz="1600" b="0" i="0" u="none" strike="noStrike" cap="none" normalizeH="0" baseline="0" dirty="0">
              <a:ln>
                <a:noFill/>
              </a:ln>
              <a:solidFill>
                <a:srgbClr val="313636"/>
              </a:solidFill>
              <a:effectLst/>
              <a:latin typeface="Georgia" panose="02040502050405020303" pitchFamily="18" charset="0"/>
            </a:endParaRPr>
          </a:p>
          <a:p>
            <a:pPr marL="0" marR="0" lvl="0" indent="0" algn="l" defTabSz="914400" rtl="0" eaLnBrk="0" fontAlgn="base" latinLnBrk="0" hangingPunct="0">
              <a:spcBef>
                <a:spcPct val="0"/>
              </a:spcBef>
              <a:spcAft>
                <a:spcPct val="0"/>
              </a:spcAft>
              <a:buClrTx/>
              <a:buSzTx/>
              <a:buFontTx/>
              <a:buChar char="•"/>
              <a:tabLst/>
            </a:pPr>
            <a:r>
              <a:rPr kumimoji="0" lang="en-SA" altLang="en-SA" sz="1600" b="1" i="0" u="none" strike="noStrike" cap="none" normalizeH="0" baseline="0" dirty="0">
                <a:ln>
                  <a:noFill/>
                </a:ln>
                <a:solidFill>
                  <a:srgbClr val="313636"/>
                </a:solidFill>
                <a:effectLst/>
                <a:latin typeface="Georgia" panose="02040502050405020303" pitchFamily="18" charset="0"/>
              </a:rPr>
              <a:t>Ability to take on investors:</a:t>
            </a:r>
            <a:r>
              <a:rPr kumimoji="0" lang="en-SA" altLang="en-SA" sz="1600" b="0" i="0" u="none" strike="noStrike" cap="none" normalizeH="0" baseline="0" dirty="0">
                <a:ln>
                  <a:noFill/>
                </a:ln>
                <a:solidFill>
                  <a:srgbClr val="313636"/>
                </a:solidFill>
                <a:effectLst/>
                <a:latin typeface="Georgia" panose="02040502050405020303" pitchFamily="18" charset="0"/>
              </a:rPr>
              <a:t> C corporations aren’t limited to non-entity investors. This means your C-corp can accept investments from individuals, partnerships, or other corporations.</a:t>
            </a:r>
          </a:p>
          <a:p>
            <a:pPr marL="0" marR="0" lvl="0" indent="0" algn="l" defTabSz="914400" rtl="0" eaLnBrk="0" fontAlgn="base" latinLnBrk="0" hangingPunct="0">
              <a:spcBef>
                <a:spcPct val="0"/>
              </a:spcBef>
              <a:spcAft>
                <a:spcPct val="0"/>
              </a:spcAft>
              <a:buClrTx/>
              <a:buSzTx/>
              <a:buFontTx/>
              <a:buChar char="•"/>
              <a:tabLst/>
            </a:pPr>
            <a:endParaRPr kumimoji="0" lang="en-SA" altLang="en-SA" sz="1600" b="0" i="0" u="none" strike="noStrike" cap="none" normalizeH="0" baseline="0" dirty="0">
              <a:ln>
                <a:noFill/>
              </a:ln>
              <a:solidFill>
                <a:srgbClr val="313636"/>
              </a:solidFill>
              <a:effectLst/>
              <a:latin typeface="Georgia" panose="02040502050405020303" pitchFamily="18" charset="0"/>
            </a:endParaRPr>
          </a:p>
          <a:p>
            <a:pPr marL="0" marR="0" lvl="0" indent="0" algn="l" defTabSz="914400" rtl="0" eaLnBrk="0" fontAlgn="base" latinLnBrk="0" hangingPunct="0">
              <a:spcBef>
                <a:spcPct val="0"/>
              </a:spcBef>
              <a:spcAft>
                <a:spcPct val="0"/>
              </a:spcAft>
              <a:buClrTx/>
              <a:buSzTx/>
              <a:buFontTx/>
              <a:buChar char="•"/>
              <a:tabLst/>
            </a:pPr>
            <a:r>
              <a:rPr kumimoji="0" lang="en-SA" altLang="en-SA" sz="1600" b="1" i="0" u="none" strike="noStrike" cap="none" normalizeH="0" baseline="0" dirty="0">
                <a:ln>
                  <a:noFill/>
                </a:ln>
                <a:solidFill>
                  <a:srgbClr val="313636"/>
                </a:solidFill>
                <a:effectLst/>
                <a:latin typeface="Georgia" panose="02040502050405020303" pitchFamily="18" charset="0"/>
              </a:rPr>
              <a:t>Flexible shareholder voting:</a:t>
            </a:r>
            <a:r>
              <a:rPr kumimoji="0" lang="en-SA" altLang="en-SA" sz="1600" b="0" i="0" u="none" strike="noStrike" cap="none" normalizeH="0" baseline="0" dirty="0">
                <a:ln>
                  <a:noFill/>
                </a:ln>
                <a:solidFill>
                  <a:srgbClr val="313636"/>
                </a:solidFill>
                <a:effectLst/>
                <a:latin typeface="Georgia" panose="02040502050405020303" pitchFamily="18" charset="0"/>
              </a:rPr>
              <a:t> C corporations can issue multiple classes of stock with different voting rights. </a:t>
            </a:r>
            <a:endParaRPr lang="en-SA" altLang="en-SA" sz="1600" dirty="0">
              <a:solidFill>
                <a:srgbClr val="313636"/>
              </a:solidFill>
              <a:latin typeface="Georgia" panose="02040502050405020303" pitchFamily="18" charset="0"/>
            </a:endParaRPr>
          </a:p>
          <a:p>
            <a:pPr marL="0" marR="0" lvl="0" indent="0" algn="l" defTabSz="914400" rtl="0" eaLnBrk="0" fontAlgn="base" latinLnBrk="0" hangingPunct="0">
              <a:spcBef>
                <a:spcPct val="0"/>
              </a:spcBef>
              <a:spcAft>
                <a:spcPct val="0"/>
              </a:spcAft>
              <a:buClrTx/>
              <a:buSzTx/>
              <a:buFontTx/>
              <a:buChar char="•"/>
              <a:tabLst/>
            </a:pPr>
            <a:endParaRPr kumimoji="0" lang="en-SA" altLang="en-SA" sz="1600" b="0" i="0" u="none" strike="noStrike" cap="none" normalizeH="0" baseline="0" dirty="0">
              <a:ln>
                <a:noFill/>
              </a:ln>
              <a:solidFill>
                <a:srgbClr val="313636"/>
              </a:solidFill>
              <a:effectLst/>
              <a:latin typeface="Georgia" panose="02040502050405020303" pitchFamily="18" charset="0"/>
            </a:endParaRPr>
          </a:p>
          <a:p>
            <a:pPr marL="0" marR="0" lvl="0" indent="0" algn="l" defTabSz="914400" rtl="0" eaLnBrk="0" fontAlgn="base" latinLnBrk="0" hangingPunct="0">
              <a:spcBef>
                <a:spcPct val="0"/>
              </a:spcBef>
              <a:spcAft>
                <a:spcPct val="0"/>
              </a:spcAft>
              <a:buClrTx/>
              <a:buSzTx/>
              <a:buFontTx/>
              <a:buChar char="•"/>
              <a:tabLst/>
            </a:pPr>
            <a:r>
              <a:rPr kumimoji="0" lang="en-SA" altLang="en-SA" sz="1600" b="1" i="0" u="none" strike="noStrike" cap="none" normalizeH="0" baseline="0" dirty="0">
                <a:ln>
                  <a:noFill/>
                </a:ln>
                <a:solidFill>
                  <a:srgbClr val="313636"/>
                </a:solidFill>
                <a:effectLst/>
                <a:latin typeface="Georgia" panose="02040502050405020303" pitchFamily="18" charset="0"/>
              </a:rPr>
              <a:t>Tax-deductible business expenses: </a:t>
            </a:r>
            <a:r>
              <a:rPr kumimoji="0" lang="en-SA" altLang="en-SA" sz="1600" b="0" i="0" u="none" strike="noStrike" cap="none" normalizeH="0" baseline="0" dirty="0">
                <a:ln>
                  <a:noFill/>
                </a:ln>
                <a:solidFill>
                  <a:srgbClr val="313636"/>
                </a:solidFill>
                <a:effectLst/>
                <a:latin typeface="Georgia" panose="02040502050405020303" pitchFamily="18" charset="0"/>
              </a:rPr>
              <a:t>A C corporation can deduct business expenses like salaries, rents, advertising costs, and employee benefits on its tax return.</a:t>
            </a:r>
            <a:endParaRPr kumimoji="0" lang="en-SA" altLang="en-SA" b="0" i="0" u="none" strike="noStrike" cap="none" normalizeH="0" baseline="0" dirty="0">
              <a:ln>
                <a:noFill/>
              </a:ln>
              <a:solidFill>
                <a:srgbClr val="313636"/>
              </a:solidFill>
              <a:effectLst/>
              <a:latin typeface="Georgia" panose="02040502050405020303"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SA" altLang="en-SA" sz="2400" b="1" i="0" u="none" strike="noStrike" cap="none" normalizeH="0" baseline="0" dirty="0">
              <a:ln>
                <a:noFill/>
              </a:ln>
              <a:solidFill>
                <a:srgbClr val="313636"/>
              </a:solidFill>
              <a:effectLst/>
              <a:latin typeface="-apple-system"/>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SA" altLang="en-SA" sz="2400" b="1" i="0" u="none" strike="noStrike" cap="none" normalizeH="0" baseline="0" dirty="0">
              <a:ln>
                <a:noFill/>
              </a:ln>
              <a:solidFill>
                <a:srgbClr val="313636"/>
              </a:solidFill>
              <a:effectLst/>
              <a:latin typeface="-apple-system"/>
            </a:endParaRPr>
          </a:p>
        </p:txBody>
      </p:sp>
      <p:sp>
        <p:nvSpPr>
          <p:cNvPr id="6" name="TextBox 5">
            <a:extLst>
              <a:ext uri="{FF2B5EF4-FFF2-40B4-BE49-F238E27FC236}">
                <a16:creationId xmlns:a16="http://schemas.microsoft.com/office/drawing/2014/main" id="{90F71816-6353-0F7A-75BD-A5D2AB8EF12A}"/>
              </a:ext>
            </a:extLst>
          </p:cNvPr>
          <p:cNvSpPr txBox="1"/>
          <p:nvPr/>
        </p:nvSpPr>
        <p:spPr>
          <a:xfrm>
            <a:off x="2590800" y="533400"/>
            <a:ext cx="7720314" cy="584775"/>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SA" altLang="en-SA" sz="3200" b="1" i="0" u="none" strike="noStrike" cap="none" normalizeH="0" baseline="0" dirty="0">
                <a:ln>
                  <a:noFill/>
                </a:ln>
                <a:solidFill>
                  <a:schemeClr val="bg1"/>
                </a:solidFill>
                <a:effectLst/>
                <a:latin typeface="-apple-system"/>
              </a:rPr>
              <a:t>C Corporation Advantages</a:t>
            </a:r>
          </a:p>
        </p:txBody>
      </p:sp>
      <p:pic>
        <p:nvPicPr>
          <p:cNvPr id="7" name="Picture 6" descr="Mighty Classic Pros And Cons – WordPress plugin | WordPress.org">
            <a:extLst>
              <a:ext uri="{FF2B5EF4-FFF2-40B4-BE49-F238E27FC236}">
                <a16:creationId xmlns:a16="http://schemas.microsoft.com/office/drawing/2014/main" id="{919310D0-5CD6-1F35-3914-55606544E20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82200" y="336806"/>
            <a:ext cx="902970" cy="902970"/>
          </a:xfrm>
          <a:prstGeom prst="ellipse">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202969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6C8F361-0C95-A01C-7FE6-7DAAD6D0ADD9}"/>
              </a:ext>
            </a:extLst>
          </p:cNvPr>
          <p:cNvSpPr>
            <a:spLocks noGrp="1"/>
          </p:cNvSpPr>
          <p:nvPr>
            <p:ph type="sldNum" sz="quarter" idx="12"/>
          </p:nvPr>
        </p:nvSpPr>
        <p:spPr/>
        <p:txBody>
          <a:bodyPr/>
          <a:lstStyle/>
          <a:p>
            <a:fld id="{FDED41F8-FC0F-4085-8150-313B6CF05213}" type="slidenum">
              <a:rPr lang="en-US" smtClean="0"/>
              <a:t>28</a:t>
            </a:fld>
            <a:endParaRPr lang="en-US"/>
          </a:p>
        </p:txBody>
      </p:sp>
      <p:sp>
        <p:nvSpPr>
          <p:cNvPr id="4" name="Rectangle 1">
            <a:extLst>
              <a:ext uri="{FF2B5EF4-FFF2-40B4-BE49-F238E27FC236}">
                <a16:creationId xmlns:a16="http://schemas.microsoft.com/office/drawing/2014/main" id="{15D8604D-2DD3-056A-7D3C-D9CE5D6A00DA}"/>
              </a:ext>
            </a:extLst>
          </p:cNvPr>
          <p:cNvSpPr>
            <a:spLocks noChangeArrowheads="1"/>
          </p:cNvSpPr>
          <p:nvPr/>
        </p:nvSpPr>
        <p:spPr bwMode="auto">
          <a:xfrm>
            <a:off x="1524000" y="1610601"/>
            <a:ext cx="9540944" cy="47288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11109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SA" altLang="en-SA" sz="2800" b="1" i="0" u="none" strike="noStrike" cap="none" normalizeH="0" baseline="0" dirty="0">
              <a:ln>
                <a:noFill/>
              </a:ln>
              <a:solidFill>
                <a:srgbClr val="313636"/>
              </a:solidFill>
              <a:effectLst/>
              <a:latin typeface="-apple-system"/>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SA" altLang="en-SA" b="1" i="0" u="none" strike="noStrike" cap="none" normalizeH="0" baseline="0" dirty="0">
                <a:ln>
                  <a:noFill/>
                </a:ln>
                <a:solidFill>
                  <a:srgbClr val="313636"/>
                </a:solidFill>
                <a:effectLst/>
                <a:latin typeface="Georgia" panose="02040502050405020303" pitchFamily="18" charset="0"/>
              </a:rPr>
              <a:t>Double taxation: </a:t>
            </a:r>
            <a:r>
              <a:rPr kumimoji="0" lang="en-SA" altLang="en-SA" b="0" i="0" u="none" strike="noStrike" cap="none" normalizeH="0" baseline="0" dirty="0">
                <a:ln>
                  <a:noFill/>
                </a:ln>
                <a:solidFill>
                  <a:srgbClr val="313636"/>
                </a:solidFill>
                <a:effectLst/>
                <a:latin typeface="Georgia" panose="02040502050405020303" pitchFamily="18" charset="0"/>
              </a:rPr>
              <a:t>C corporations are taxed first on their profits at the corporate level and then as dividends on shareholders’ individual tax returns.</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SA" altLang="en-SA" b="0" i="0" u="none" strike="noStrike" cap="none" normalizeH="0" baseline="0" dirty="0">
              <a:ln>
                <a:noFill/>
              </a:ln>
              <a:solidFill>
                <a:srgbClr val="313636"/>
              </a:solidFill>
              <a:effectLst/>
              <a:latin typeface="Georgia" panose="02040502050405020303" pitchFamily="18"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SA" altLang="en-SA" b="1" i="0" u="none" strike="noStrike" cap="none" normalizeH="0" baseline="0" dirty="0">
                <a:ln>
                  <a:noFill/>
                </a:ln>
                <a:solidFill>
                  <a:srgbClr val="313636"/>
                </a:solidFill>
                <a:effectLst/>
                <a:latin typeface="Georgia" panose="02040502050405020303" pitchFamily="18" charset="0"/>
              </a:rPr>
              <a:t>Expensive to set up: </a:t>
            </a:r>
            <a:r>
              <a:rPr kumimoji="0" lang="en-SA" altLang="en-SA" b="0" i="0" u="none" strike="noStrike" cap="none" normalizeH="0" baseline="0" dirty="0">
                <a:ln>
                  <a:noFill/>
                </a:ln>
                <a:solidFill>
                  <a:srgbClr val="313636"/>
                </a:solidFill>
                <a:effectLst/>
                <a:latin typeface="Georgia" panose="02040502050405020303" pitchFamily="18" charset="0"/>
              </a:rPr>
              <a:t>In addition to state-specific filing fees between $50 and $500, filing for C corporations is a complex process that may require you to hire an attorney.</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SA" altLang="en-SA" b="0" i="0" u="none" strike="noStrike" cap="none" normalizeH="0" baseline="0" dirty="0">
              <a:ln>
                <a:noFill/>
              </a:ln>
              <a:solidFill>
                <a:srgbClr val="313636"/>
              </a:solidFill>
              <a:effectLst/>
              <a:latin typeface="Georgia" panose="02040502050405020303" pitchFamily="18"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SA" altLang="en-SA" b="1" i="0" u="none" strike="noStrike" cap="none" normalizeH="0" baseline="0" dirty="0">
                <a:ln>
                  <a:noFill/>
                </a:ln>
                <a:solidFill>
                  <a:srgbClr val="313636"/>
                </a:solidFill>
                <a:effectLst/>
                <a:latin typeface="Georgia" panose="02040502050405020303" pitchFamily="18" charset="0"/>
              </a:rPr>
              <a:t>Heavily regulated: </a:t>
            </a:r>
            <a:r>
              <a:rPr kumimoji="0" lang="en-SA" altLang="en-SA" b="0" i="0" u="none" strike="noStrike" cap="none" normalizeH="0" baseline="0" dirty="0">
                <a:ln>
                  <a:noFill/>
                </a:ln>
                <a:solidFill>
                  <a:srgbClr val="313636"/>
                </a:solidFill>
                <a:effectLst/>
                <a:latin typeface="Georgia" panose="02040502050405020303" pitchFamily="18" charset="0"/>
              </a:rPr>
              <a:t>C corporations must follow strict meeting, record-keeping, and other operational requirements.</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SA" altLang="en-SA" b="0" i="0" u="none" strike="noStrike" cap="none" normalizeH="0" baseline="0" dirty="0">
              <a:ln>
                <a:noFill/>
              </a:ln>
              <a:solidFill>
                <a:srgbClr val="313636"/>
              </a:solidFill>
              <a:effectLst/>
              <a:latin typeface="Georgia" panose="02040502050405020303" pitchFamily="18"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SA" altLang="en-SA" b="1" i="0" u="none" strike="noStrike" cap="none" normalizeH="0" baseline="0" dirty="0">
                <a:ln>
                  <a:noFill/>
                </a:ln>
                <a:solidFill>
                  <a:srgbClr val="313636"/>
                </a:solidFill>
                <a:effectLst/>
                <a:latin typeface="Georgia" panose="02040502050405020303" pitchFamily="18" charset="0"/>
              </a:rPr>
              <a:t>No personal deduction of losses:</a:t>
            </a:r>
            <a:r>
              <a:rPr kumimoji="0" lang="en-SA" altLang="en-SA" b="0" i="0" u="none" strike="noStrike" cap="none" normalizeH="0" baseline="0" dirty="0">
                <a:ln>
                  <a:noFill/>
                </a:ln>
                <a:solidFill>
                  <a:srgbClr val="313636"/>
                </a:solidFill>
                <a:effectLst/>
                <a:latin typeface="Georgia" panose="02040502050405020303" pitchFamily="18" charset="0"/>
              </a:rPr>
              <a:t> Unlike business structures like LLCs, S corporations, and partnerships, you can’t deduct the losses of your C corporation on your personal tax return. These deductions are limited to the corporation’s return.</a:t>
            </a:r>
            <a:endParaRPr kumimoji="0" lang="en-SA" altLang="en-SA" sz="2000" b="0" i="0" u="none" strike="noStrike" cap="none" normalizeH="0" baseline="0" dirty="0">
              <a:ln>
                <a:noFill/>
              </a:ln>
              <a:solidFill>
                <a:srgbClr val="313636"/>
              </a:solidFill>
              <a:effectLst/>
              <a:latin typeface="Georgia" panose="02040502050405020303"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SA" altLang="en-SA" sz="2800" b="1" i="0" u="none" strike="noStrike" cap="none" normalizeH="0" baseline="0" dirty="0">
              <a:ln>
                <a:noFill/>
              </a:ln>
              <a:solidFill>
                <a:srgbClr val="313636"/>
              </a:solidFill>
              <a:effectLst/>
              <a:latin typeface="-apple-system"/>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SA" altLang="en-SA" sz="2800" b="1" i="0" u="none" strike="noStrike" cap="none" normalizeH="0" baseline="0" dirty="0">
              <a:ln>
                <a:noFill/>
              </a:ln>
              <a:solidFill>
                <a:srgbClr val="313636"/>
              </a:solidFill>
              <a:effectLst/>
              <a:latin typeface="-apple-system"/>
            </a:endParaRPr>
          </a:p>
        </p:txBody>
      </p:sp>
      <p:sp>
        <p:nvSpPr>
          <p:cNvPr id="6" name="TextBox 5">
            <a:extLst>
              <a:ext uri="{FF2B5EF4-FFF2-40B4-BE49-F238E27FC236}">
                <a16:creationId xmlns:a16="http://schemas.microsoft.com/office/drawing/2014/main" id="{5DA6C1C1-4CC5-5B32-274C-21F3E1FF91FE}"/>
              </a:ext>
            </a:extLst>
          </p:cNvPr>
          <p:cNvSpPr txBox="1"/>
          <p:nvPr/>
        </p:nvSpPr>
        <p:spPr>
          <a:xfrm>
            <a:off x="2667000" y="518576"/>
            <a:ext cx="8906718" cy="584775"/>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SA" altLang="en-SA" sz="3200" b="1" i="0" u="none" strike="noStrike" cap="none" normalizeH="0" baseline="0" dirty="0">
                <a:ln>
                  <a:noFill/>
                </a:ln>
                <a:solidFill>
                  <a:schemeClr val="bg1"/>
                </a:solidFill>
                <a:effectLst/>
                <a:latin typeface="-apple-system"/>
              </a:rPr>
              <a:t>C Corporation Disadvantages</a:t>
            </a:r>
          </a:p>
        </p:txBody>
      </p:sp>
      <p:pic>
        <p:nvPicPr>
          <p:cNvPr id="7" name="Picture 2" descr="cons - OMR Home Blog">
            <a:extLst>
              <a:ext uri="{FF2B5EF4-FFF2-40B4-BE49-F238E27FC236}">
                <a16:creationId xmlns:a16="http://schemas.microsoft.com/office/drawing/2014/main" id="{6755DC2F-9F61-958C-B745-2F271AAA0B2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665599" y="253678"/>
            <a:ext cx="1688201" cy="15097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100285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PhAnim="0">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0CF61D3A-19BE-3A17-93FC-E789CF5E52C2}"/>
              </a:ext>
            </a:extLst>
          </p:cNvPr>
          <p:cNvSpPr>
            <a:spLocks noGrp="1" noRot="1" noChangeArrowheads="1"/>
          </p:cNvSpPr>
          <p:nvPr>
            <p:ph type="title"/>
          </p:nvPr>
        </p:nvSpPr>
        <p:spPr>
          <a:xfrm>
            <a:off x="5625785" y="228600"/>
            <a:ext cx="5314536" cy="1325563"/>
          </a:xfrm>
        </p:spPr>
        <p:txBody>
          <a:bodyPr>
            <a:normAutofit/>
          </a:bodyPr>
          <a:lstStyle/>
          <a:p>
            <a:pPr>
              <a:defRPr/>
            </a:pPr>
            <a:r>
              <a:rPr lang="en-US" altLang="en-US" b="1" dirty="0">
                <a:ea typeface="+mj-ea"/>
                <a:cs typeface="+mj-cs"/>
              </a:rPr>
              <a:t>S Corporation</a:t>
            </a:r>
          </a:p>
        </p:txBody>
      </p:sp>
      <p:sp>
        <p:nvSpPr>
          <p:cNvPr id="23560" name="Freeform: Shape 23559">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Picture 18" descr="S-Corporations - Mycorporation">
            <a:extLst>
              <a:ext uri="{FF2B5EF4-FFF2-40B4-BE49-F238E27FC236}">
                <a16:creationId xmlns:a16="http://schemas.microsoft.com/office/drawing/2014/main" id="{86C00414-E40C-EFD0-89A1-CDD2AEC7D7C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71" r="1796"/>
          <a:stretch/>
        </p:blipFill>
        <p:spPr bwMode="auto">
          <a:xfrm>
            <a:off x="2" y="-2"/>
            <a:ext cx="5441859" cy="5654940"/>
          </a:xfrm>
          <a:custGeom>
            <a:avLst/>
            <a:gdLst/>
            <a:ahLst/>
            <a:cxnLst/>
            <a:rect l="l" t="t" r="r" b="b"/>
            <a:pathLst>
              <a:path w="5441859" h="5654940">
                <a:moveTo>
                  <a:pt x="0" y="0"/>
                </a:moveTo>
                <a:lnTo>
                  <a:pt x="4400491" y="0"/>
                </a:lnTo>
                <a:lnTo>
                  <a:pt x="4484766" y="76595"/>
                </a:lnTo>
                <a:cubicBezTo>
                  <a:pt x="5076107"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a:noFill/>
          <a:extLst>
            <a:ext uri="{909E8E84-426E-40DD-AFC4-6F175D3DCCD1}">
              <a14:hiddenFill xmlns:a14="http://schemas.microsoft.com/office/drawing/2010/main">
                <a:solidFill>
                  <a:srgbClr val="FFFFFF"/>
                </a:solidFill>
              </a14:hiddenFill>
            </a:ext>
          </a:extLst>
        </p:spPr>
      </p:pic>
      <p:sp>
        <p:nvSpPr>
          <p:cNvPr id="23555" name="Rectangle 3">
            <a:extLst>
              <a:ext uri="{FF2B5EF4-FFF2-40B4-BE49-F238E27FC236}">
                <a16:creationId xmlns:a16="http://schemas.microsoft.com/office/drawing/2014/main" id="{7DB30CAB-5F88-8774-260A-C04B09BEF38B}"/>
              </a:ext>
            </a:extLst>
          </p:cNvPr>
          <p:cNvSpPr>
            <a:spLocks noGrp="1" noChangeArrowheads="1"/>
          </p:cNvSpPr>
          <p:nvPr>
            <p:ph idx="1"/>
          </p:nvPr>
        </p:nvSpPr>
        <p:spPr>
          <a:xfrm>
            <a:off x="6234329" y="2279018"/>
            <a:ext cx="5314543" cy="3375920"/>
          </a:xfrm>
        </p:spPr>
        <p:txBody>
          <a:bodyPr anchor="t">
            <a:normAutofit/>
          </a:bodyPr>
          <a:lstStyle/>
          <a:p>
            <a:pPr marL="465138" indent="-355600">
              <a:spcBef>
                <a:spcPts val="600"/>
              </a:spcBef>
            </a:pPr>
            <a:r>
              <a:rPr lang="en-US" altLang="en-SA" dirty="0">
                <a:ea typeface="ＭＳ Ｐゴシック" panose="020B0600070205080204" pitchFamily="34" charset="-128"/>
              </a:rPr>
              <a:t>No different from any other corporation from a legal perspective.</a:t>
            </a:r>
          </a:p>
          <a:p>
            <a:pPr marL="465138" indent="-355600">
              <a:spcBef>
                <a:spcPts val="600"/>
              </a:spcBef>
            </a:pPr>
            <a:r>
              <a:rPr lang="en-US" altLang="en-SA" dirty="0">
                <a:ea typeface="ＭＳ Ｐゴシック" panose="020B0600070205080204" pitchFamily="34" charset="-128"/>
              </a:rPr>
              <a:t>An S corporation is taxed like a partnership, passing all of its profits (or losses) through to individual shareholders.</a:t>
            </a:r>
          </a:p>
          <a:p>
            <a:pPr marL="109538" indent="0">
              <a:spcBef>
                <a:spcPct val="30000"/>
              </a:spcBef>
              <a:buNone/>
            </a:pPr>
            <a:endParaRPr lang="en-US" altLang="en-SA" dirty="0">
              <a:ea typeface="ＭＳ Ｐゴシック" panose="020B0600070205080204" pitchFamily="34" charset="-128"/>
            </a:endParaRPr>
          </a:p>
          <a:p>
            <a:pPr marL="465138" indent="-355600">
              <a:spcBef>
                <a:spcPct val="30000"/>
              </a:spcBef>
            </a:pPr>
            <a:endParaRPr lang="en-US" altLang="en-SA" dirty="0">
              <a:ea typeface="ＭＳ Ｐゴシック" panose="020B0600070205080204" pitchFamily="34" charset="-128"/>
            </a:endParaRPr>
          </a:p>
        </p:txBody>
      </p:sp>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animEffect transition="in" filter="wipe(left)">
                                      <p:cBhvr>
                                        <p:cTn id="7" dur="500"/>
                                        <p:tgtEl>
                                          <p:spTgt spid="2355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nodeType="clickEffect">
                                  <p:stCondLst>
                                    <p:cond delay="0"/>
                                  </p:stCondLst>
                                  <p:childTnLst>
                                    <p:set>
                                      <p:cBhvr>
                                        <p:cTn id="11" dur="1" fill="hold">
                                          <p:stCondLst>
                                            <p:cond delay="0"/>
                                          </p:stCondLst>
                                        </p:cTn>
                                        <p:tgtEl>
                                          <p:spTgt spid="23555">
                                            <p:txEl>
                                              <p:pRg st="1" end="1"/>
                                            </p:txEl>
                                          </p:spTgt>
                                        </p:tgtEl>
                                        <p:attrNameLst>
                                          <p:attrName>style.visibility</p:attrName>
                                        </p:attrNameLst>
                                      </p:cBhvr>
                                      <p:to>
                                        <p:strVal val="visible"/>
                                      </p:to>
                                    </p:set>
                                    <p:animEffect transition="in" filter="wipe(left)">
                                      <p:cBhvr>
                                        <p:cTn id="12" dur="500"/>
                                        <p:tgtEl>
                                          <p:spTgt spid="23555">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B7FD7B8-4F0F-5FBE-FABE-B05D504C8B42}"/>
              </a:ext>
            </a:extLst>
          </p:cNvPr>
          <p:cNvSpPr>
            <a:spLocks noGrp="1"/>
          </p:cNvSpPr>
          <p:nvPr>
            <p:ph type="sldNum" sz="quarter" idx="12"/>
          </p:nvPr>
        </p:nvSpPr>
        <p:spPr/>
        <p:txBody>
          <a:bodyPr/>
          <a:lstStyle/>
          <a:p>
            <a:fld id="{FDED41F8-FC0F-4085-8150-313B6CF05213}" type="slidenum">
              <a:rPr lang="en-US" smtClean="0"/>
              <a:t>30</a:t>
            </a:fld>
            <a:endParaRPr lang="en-US" dirty="0"/>
          </a:p>
        </p:txBody>
      </p:sp>
      <p:pic>
        <p:nvPicPr>
          <p:cNvPr id="5" name="Picture 4" descr="Table&#10;&#10;Description automatically generated">
            <a:extLst>
              <a:ext uri="{FF2B5EF4-FFF2-40B4-BE49-F238E27FC236}">
                <a16:creationId xmlns:a16="http://schemas.microsoft.com/office/drawing/2014/main" id="{A35A9A44-42C6-C60E-2882-CE8AEF82746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90600" y="1728796"/>
            <a:ext cx="10674350" cy="4262535"/>
          </a:xfrm>
          <a:prstGeom prst="rect">
            <a:avLst/>
          </a:prstGeom>
        </p:spPr>
      </p:pic>
      <p:sp>
        <p:nvSpPr>
          <p:cNvPr id="7" name="TextBox 6">
            <a:extLst>
              <a:ext uri="{FF2B5EF4-FFF2-40B4-BE49-F238E27FC236}">
                <a16:creationId xmlns:a16="http://schemas.microsoft.com/office/drawing/2014/main" id="{EA71E121-726E-9F1D-9EC6-A997DE2DFAEB}"/>
              </a:ext>
            </a:extLst>
          </p:cNvPr>
          <p:cNvSpPr txBox="1"/>
          <p:nvPr/>
        </p:nvSpPr>
        <p:spPr>
          <a:xfrm>
            <a:off x="7620000" y="5791200"/>
            <a:ext cx="6629400" cy="230832"/>
          </a:xfrm>
          <a:prstGeom prst="rect">
            <a:avLst/>
          </a:prstGeom>
          <a:noFill/>
        </p:spPr>
        <p:txBody>
          <a:bodyPr wrap="square">
            <a:spAutoFit/>
          </a:bodyPr>
          <a:lstStyle/>
          <a:p>
            <a:r>
              <a:rPr lang="en-US" sz="900" b="1" dirty="0"/>
              <a:t>Source: https://</a:t>
            </a:r>
            <a:r>
              <a:rPr lang="en-US" sz="900" b="1" dirty="0" err="1"/>
              <a:t>www.eztexting.com</a:t>
            </a:r>
            <a:r>
              <a:rPr lang="en-US" sz="900" b="1" dirty="0"/>
              <a:t>/resources/start-your-business/c-</a:t>
            </a:r>
            <a:r>
              <a:rPr lang="en-US" sz="900" b="1" dirty="0" err="1"/>
              <a:t>corp</a:t>
            </a:r>
            <a:r>
              <a:rPr lang="en-US" sz="900" b="1" dirty="0"/>
              <a:t>-vs-s-</a:t>
            </a:r>
            <a:r>
              <a:rPr lang="en-US" sz="900" b="1" dirty="0" err="1"/>
              <a:t>corp</a:t>
            </a:r>
            <a:endParaRPr lang="en-SA" sz="900" b="1" dirty="0"/>
          </a:p>
        </p:txBody>
      </p:sp>
      <p:sp>
        <p:nvSpPr>
          <p:cNvPr id="9" name="TextBox 8">
            <a:extLst>
              <a:ext uri="{FF2B5EF4-FFF2-40B4-BE49-F238E27FC236}">
                <a16:creationId xmlns:a16="http://schemas.microsoft.com/office/drawing/2014/main" id="{00212095-F604-7958-BAF3-EE74DF357416}"/>
              </a:ext>
            </a:extLst>
          </p:cNvPr>
          <p:cNvSpPr txBox="1"/>
          <p:nvPr/>
        </p:nvSpPr>
        <p:spPr>
          <a:xfrm>
            <a:off x="2667000" y="605059"/>
            <a:ext cx="7189304" cy="523220"/>
          </a:xfrm>
          <a:prstGeom prst="rect">
            <a:avLst/>
          </a:prstGeom>
          <a:noFill/>
        </p:spPr>
        <p:txBody>
          <a:bodyPr wrap="square">
            <a:spAutoFit/>
          </a:bodyPr>
          <a:lstStyle/>
          <a:p>
            <a:r>
              <a:rPr lang="en-SA" sz="2800" b="1" dirty="0">
                <a:solidFill>
                  <a:schemeClr val="bg1"/>
                </a:solidFill>
              </a:rPr>
              <a:t>Key Corporation Type Differences</a:t>
            </a:r>
          </a:p>
        </p:txBody>
      </p:sp>
    </p:spTree>
    <p:extLst>
      <p:ext uri="{BB962C8B-B14F-4D97-AF65-F5344CB8AC3E}">
        <p14:creationId xmlns:p14="http://schemas.microsoft.com/office/powerpoint/2010/main" val="56726776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E8EE69-D83C-BB16-2BFA-368F8177A438}"/>
              </a:ext>
            </a:extLst>
          </p:cNvPr>
          <p:cNvSpPr>
            <a:spLocks noGrp="1"/>
          </p:cNvSpPr>
          <p:nvPr>
            <p:ph type="title"/>
          </p:nvPr>
        </p:nvSpPr>
        <p:spPr>
          <a:xfrm>
            <a:off x="2514600" y="140383"/>
            <a:ext cx="10515600" cy="1325563"/>
          </a:xfrm>
        </p:spPr>
        <p:txBody>
          <a:bodyPr>
            <a:normAutofit/>
          </a:bodyPr>
          <a:lstStyle/>
          <a:p>
            <a:r>
              <a:rPr lang="en-US" sz="3200" b="1" dirty="0">
                <a:solidFill>
                  <a:schemeClr val="bg1"/>
                </a:solidFill>
              </a:rPr>
              <a:t>C&amp;S Corp Advantages and Disadvantages</a:t>
            </a:r>
            <a:endParaRPr lang="en-SA" sz="3200" b="1" dirty="0">
              <a:solidFill>
                <a:schemeClr val="bg1"/>
              </a:solidFill>
            </a:endParaRPr>
          </a:p>
        </p:txBody>
      </p:sp>
      <p:sp>
        <p:nvSpPr>
          <p:cNvPr id="4" name="Slide Number Placeholder 3">
            <a:extLst>
              <a:ext uri="{FF2B5EF4-FFF2-40B4-BE49-F238E27FC236}">
                <a16:creationId xmlns:a16="http://schemas.microsoft.com/office/drawing/2014/main" id="{D4C041AA-A150-1D6F-6528-064EC310F666}"/>
              </a:ext>
            </a:extLst>
          </p:cNvPr>
          <p:cNvSpPr>
            <a:spLocks noGrp="1"/>
          </p:cNvSpPr>
          <p:nvPr>
            <p:ph type="sldNum" sz="quarter" idx="12"/>
          </p:nvPr>
        </p:nvSpPr>
        <p:spPr/>
        <p:txBody>
          <a:bodyPr/>
          <a:lstStyle/>
          <a:p>
            <a:fld id="{FDED41F8-FC0F-4085-8150-313B6CF05213}" type="slidenum">
              <a:rPr lang="en-US" smtClean="0"/>
              <a:t>31</a:t>
            </a:fld>
            <a:endParaRPr lang="en-US"/>
          </a:p>
        </p:txBody>
      </p:sp>
      <p:pic>
        <p:nvPicPr>
          <p:cNvPr id="6" name="Picture 5" descr="Table&#10;&#10;Description automatically generated">
            <a:extLst>
              <a:ext uri="{FF2B5EF4-FFF2-40B4-BE49-F238E27FC236}">
                <a16:creationId xmlns:a16="http://schemas.microsoft.com/office/drawing/2014/main" id="{7C69679F-46E6-047D-6704-4D7F95B8DA05}"/>
              </a:ext>
            </a:extLst>
          </p:cNvPr>
          <p:cNvPicPr>
            <a:picLocks noChangeAspect="1"/>
          </p:cNvPicPr>
          <p:nvPr/>
        </p:nvPicPr>
        <p:blipFill rotWithShape="1">
          <a:blip r:embed="rId2">
            <a:extLst>
              <a:ext uri="{28A0092B-C50C-407E-A947-70E740481C1C}">
                <a14:useLocalDpi xmlns:a14="http://schemas.microsoft.com/office/drawing/2010/main" val="0"/>
              </a:ext>
            </a:extLst>
          </a:blip>
          <a:srcRect t="9745"/>
          <a:stretch/>
        </p:blipFill>
        <p:spPr>
          <a:xfrm>
            <a:off x="1905000" y="1329299"/>
            <a:ext cx="8627165" cy="5010486"/>
          </a:xfrm>
          <a:prstGeom prst="rect">
            <a:avLst/>
          </a:prstGeom>
        </p:spPr>
      </p:pic>
      <p:sp>
        <p:nvSpPr>
          <p:cNvPr id="7" name="TextBox 6">
            <a:extLst>
              <a:ext uri="{FF2B5EF4-FFF2-40B4-BE49-F238E27FC236}">
                <a16:creationId xmlns:a16="http://schemas.microsoft.com/office/drawing/2014/main" id="{4CB1C5D6-AD80-0A38-8752-8AB609780125}"/>
              </a:ext>
            </a:extLst>
          </p:cNvPr>
          <p:cNvSpPr txBox="1"/>
          <p:nvPr/>
        </p:nvSpPr>
        <p:spPr>
          <a:xfrm>
            <a:off x="6298095" y="6356350"/>
            <a:ext cx="6629400" cy="230832"/>
          </a:xfrm>
          <a:prstGeom prst="rect">
            <a:avLst/>
          </a:prstGeom>
          <a:noFill/>
        </p:spPr>
        <p:txBody>
          <a:bodyPr wrap="square">
            <a:spAutoFit/>
          </a:bodyPr>
          <a:lstStyle/>
          <a:p>
            <a:r>
              <a:rPr lang="en-US" sz="900" b="1" dirty="0"/>
              <a:t>Source: https://</a:t>
            </a:r>
            <a:r>
              <a:rPr lang="en-US" sz="900" b="1" dirty="0" err="1"/>
              <a:t>www.eztexting.com</a:t>
            </a:r>
            <a:r>
              <a:rPr lang="en-US" sz="900" b="1" dirty="0"/>
              <a:t>/resources/start-your-business/c-</a:t>
            </a:r>
            <a:r>
              <a:rPr lang="en-US" sz="900" b="1" dirty="0" err="1"/>
              <a:t>corp</a:t>
            </a:r>
            <a:r>
              <a:rPr lang="en-US" sz="900" b="1" dirty="0"/>
              <a:t>-vs-s-</a:t>
            </a:r>
            <a:r>
              <a:rPr lang="en-US" sz="900" b="1" dirty="0" err="1"/>
              <a:t>corp</a:t>
            </a:r>
            <a:endParaRPr lang="en-SA" sz="900" b="1" dirty="0"/>
          </a:p>
        </p:txBody>
      </p:sp>
    </p:spTree>
    <p:extLst>
      <p:ext uri="{BB962C8B-B14F-4D97-AF65-F5344CB8AC3E}">
        <p14:creationId xmlns:p14="http://schemas.microsoft.com/office/powerpoint/2010/main" val="22175127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A8AA5BC-4F7A-4226-8F99-6D824B226A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12" name="Straight Connector 11">
            <a:extLst>
              <a:ext uri="{FF2B5EF4-FFF2-40B4-BE49-F238E27FC236}">
                <a16:creationId xmlns:a16="http://schemas.microsoft.com/office/drawing/2014/main" id="{911DBBF1-3229-4BD9-B3D1-B4CA571E743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843625"/>
            <a:ext cx="12188824" cy="0"/>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5BC87C3E-1040-4EE4-9BDB-9537F7A1B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6" y="968282"/>
            <a:ext cx="12188824" cy="49469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19C489-75B3-911D-C88B-2B0F6A51D742}"/>
              </a:ext>
            </a:extLst>
          </p:cNvPr>
          <p:cNvSpPr>
            <a:spLocks noGrp="1"/>
          </p:cNvSpPr>
          <p:nvPr>
            <p:ph type="title"/>
          </p:nvPr>
        </p:nvSpPr>
        <p:spPr>
          <a:xfrm>
            <a:off x="795338" y="1566473"/>
            <a:ext cx="10601325" cy="2166723"/>
          </a:xfrm>
        </p:spPr>
        <p:txBody>
          <a:bodyPr vert="horz" lIns="91440" tIns="45720" rIns="91440" bIns="45720" rtlCol="0" anchor="b">
            <a:normAutofit/>
          </a:bodyPr>
          <a:lstStyle/>
          <a:p>
            <a:pPr algn="ctr"/>
            <a:r>
              <a:rPr lang="en-US" sz="6000" b="1" i="0" u="none" strike="noStrike" kern="1200" dirty="0">
                <a:solidFill>
                  <a:srgbClr val="C00000"/>
                </a:solidFill>
                <a:effectLst/>
                <a:latin typeface="+mj-lt"/>
                <a:ea typeface="+mj-ea"/>
                <a:cs typeface="+mj-cs"/>
              </a:rPr>
              <a:t>Limited Liability Company (LLC)</a:t>
            </a:r>
            <a:endParaRPr lang="en-US" sz="6000" b="1" kern="1200" dirty="0">
              <a:solidFill>
                <a:srgbClr val="C00000"/>
              </a:solidFill>
              <a:latin typeface="+mj-lt"/>
              <a:ea typeface="+mj-ea"/>
              <a:cs typeface="+mj-cs"/>
            </a:endParaRPr>
          </a:p>
        </p:txBody>
      </p:sp>
      <p:sp>
        <p:nvSpPr>
          <p:cNvPr id="3" name="Content Placeholder 2">
            <a:extLst>
              <a:ext uri="{FF2B5EF4-FFF2-40B4-BE49-F238E27FC236}">
                <a16:creationId xmlns:a16="http://schemas.microsoft.com/office/drawing/2014/main" id="{C56260A4-6097-8B36-4D1C-FF9FA960160B}"/>
              </a:ext>
            </a:extLst>
          </p:cNvPr>
          <p:cNvSpPr>
            <a:spLocks noGrp="1"/>
          </p:cNvSpPr>
          <p:nvPr>
            <p:ph idx="1"/>
          </p:nvPr>
        </p:nvSpPr>
        <p:spPr>
          <a:xfrm>
            <a:off x="795338" y="4092320"/>
            <a:ext cx="10601325" cy="1144884"/>
          </a:xfrm>
        </p:spPr>
        <p:txBody>
          <a:bodyPr vert="horz" lIns="91440" tIns="45720" rIns="91440" bIns="45720" rtlCol="0">
            <a:normAutofit/>
          </a:bodyPr>
          <a:lstStyle/>
          <a:p>
            <a:pPr marL="0" indent="0" algn="ctr">
              <a:buNone/>
            </a:pPr>
            <a:r>
              <a:rPr lang="en-US" sz="2400" b="1" i="0" u="none" strike="noStrike" kern="1200" dirty="0">
                <a:solidFill>
                  <a:schemeClr val="tx1"/>
                </a:solidFill>
                <a:effectLst/>
                <a:latin typeface="+mn-lt"/>
                <a:ea typeface="+mn-ea"/>
                <a:cs typeface="+mn-cs"/>
              </a:rPr>
              <a:t>Is a business structure that protects its owners from personal responsibility for its debts or liabilities.</a:t>
            </a:r>
          </a:p>
        </p:txBody>
      </p:sp>
      <p:cxnSp>
        <p:nvCxnSpPr>
          <p:cNvPr id="16" name="Straight Connector 15">
            <a:extLst>
              <a:ext uri="{FF2B5EF4-FFF2-40B4-BE49-F238E27FC236}">
                <a16:creationId xmlns:a16="http://schemas.microsoft.com/office/drawing/2014/main" id="{42CDBECE-872A-4C73-9DC1-BB4E805E2C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4400" y="3894594"/>
            <a:ext cx="2743200" cy="0"/>
          </a:xfrm>
          <a:prstGeom prst="line">
            <a:avLst/>
          </a:prstGeom>
          <a:ln w="190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F5CD5A0B-CDD7-427C-AA42-2EECFDFA18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6028863"/>
            <a:ext cx="12188824" cy="0"/>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sp>
        <p:nvSpPr>
          <p:cNvPr id="5" name="Slide Number Placeholder 4">
            <a:extLst>
              <a:ext uri="{FF2B5EF4-FFF2-40B4-BE49-F238E27FC236}">
                <a16:creationId xmlns:a16="http://schemas.microsoft.com/office/drawing/2014/main" id="{BE3C7958-29D1-B739-D501-547B6D6ED6CB}"/>
              </a:ext>
            </a:extLst>
          </p:cNvPr>
          <p:cNvSpPr>
            <a:spLocks noGrp="1"/>
          </p:cNvSpPr>
          <p:nvPr>
            <p:ph type="sldNum" sz="quarter" idx="12"/>
          </p:nvPr>
        </p:nvSpPr>
        <p:spPr>
          <a:xfrm>
            <a:off x="8610600" y="6159710"/>
            <a:ext cx="2743200" cy="365125"/>
          </a:xfrm>
        </p:spPr>
        <p:txBody>
          <a:bodyPr vert="horz" lIns="91440" tIns="45720" rIns="91440" bIns="45720" rtlCol="0" anchor="ctr">
            <a:normAutofit/>
          </a:bodyPr>
          <a:lstStyle/>
          <a:p>
            <a:pPr>
              <a:spcAft>
                <a:spcPts val="600"/>
              </a:spcAft>
            </a:pPr>
            <a:fld id="{FDED41F8-FC0F-4085-8150-313B6CF05213}" type="slidenum">
              <a:rPr lang="en-US">
                <a:solidFill>
                  <a:schemeClr val="bg1"/>
                </a:solidFill>
              </a:rPr>
              <a:pPr>
                <a:spcAft>
                  <a:spcPts val="600"/>
                </a:spcAft>
              </a:pPr>
              <a:t>32</a:t>
            </a:fld>
            <a:endParaRPr lang="en-US">
              <a:solidFill>
                <a:schemeClr val="bg1"/>
              </a:solidFill>
            </a:endParaRPr>
          </a:p>
        </p:txBody>
      </p:sp>
    </p:spTree>
    <p:extLst>
      <p:ext uri="{BB962C8B-B14F-4D97-AF65-F5344CB8AC3E}">
        <p14:creationId xmlns:p14="http://schemas.microsoft.com/office/powerpoint/2010/main" val="209935975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233BB56E-2844-EEE8-98E5-2148B42EE6E2}"/>
              </a:ext>
            </a:extLst>
          </p:cNvPr>
          <p:cNvSpPr>
            <a:spLocks noGrp="1" noRot="1" noChangeArrowheads="1"/>
          </p:cNvSpPr>
          <p:nvPr>
            <p:ph type="title"/>
          </p:nvPr>
        </p:nvSpPr>
        <p:spPr>
          <a:xfrm>
            <a:off x="2743200" y="0"/>
            <a:ext cx="3992880" cy="1692794"/>
          </a:xfrm>
        </p:spPr>
        <p:txBody>
          <a:bodyPr>
            <a:normAutofit/>
          </a:bodyPr>
          <a:lstStyle/>
          <a:p>
            <a:pPr>
              <a:defRPr/>
            </a:pPr>
            <a:r>
              <a:rPr lang="en-US" altLang="en-US" sz="6000" b="1" dirty="0">
                <a:solidFill>
                  <a:schemeClr val="bg1"/>
                </a:solidFill>
                <a:ea typeface="+mj-ea"/>
                <a:cs typeface="+mj-cs"/>
              </a:rPr>
              <a:t>LLC</a:t>
            </a:r>
          </a:p>
        </p:txBody>
      </p:sp>
      <p:cxnSp>
        <p:nvCxnSpPr>
          <p:cNvPr id="23560" name="Straight Arrow Connector 23559">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23555" name="Rectangle 3">
            <a:extLst>
              <a:ext uri="{FF2B5EF4-FFF2-40B4-BE49-F238E27FC236}">
                <a16:creationId xmlns:a16="http://schemas.microsoft.com/office/drawing/2014/main" id="{02F087F9-F678-2EC9-DBFC-A4C9993AC3B8}"/>
              </a:ext>
            </a:extLst>
          </p:cNvPr>
          <p:cNvSpPr>
            <a:spLocks noGrp="1" noChangeArrowheads="1"/>
          </p:cNvSpPr>
          <p:nvPr>
            <p:ph idx="1"/>
          </p:nvPr>
        </p:nvSpPr>
        <p:spPr>
          <a:xfrm>
            <a:off x="655321" y="2575034"/>
            <a:ext cx="5120113" cy="3462228"/>
          </a:xfrm>
        </p:spPr>
        <p:txBody>
          <a:bodyPr>
            <a:normAutofit fontScale="85000" lnSpcReduction="20000"/>
          </a:bodyPr>
          <a:lstStyle/>
          <a:p>
            <a:pPr marL="465138" indent="-355600">
              <a:lnSpc>
                <a:spcPct val="120000"/>
              </a:lnSpc>
              <a:spcBef>
                <a:spcPct val="0"/>
              </a:spcBef>
            </a:pPr>
            <a:r>
              <a:rPr lang="en-US" altLang="en-SA" sz="2000" dirty="0">
                <a:ea typeface="ＭＳ Ｐゴシック" panose="020B0600070205080204" pitchFamily="34" charset="-128"/>
              </a:rPr>
              <a:t>Resembles an S Corporation but is </a:t>
            </a:r>
            <a:r>
              <a:rPr lang="en-US" altLang="en-SA" sz="2000" i="1" dirty="0">
                <a:ea typeface="ＭＳ Ｐゴシック" panose="020B0600070205080204" pitchFamily="34" charset="-128"/>
              </a:rPr>
              <a:t>not</a:t>
            </a:r>
            <a:r>
              <a:rPr lang="en-US" altLang="en-SA" sz="2000" dirty="0">
                <a:ea typeface="ＭＳ Ｐゴシック" panose="020B0600070205080204" pitchFamily="34" charset="-128"/>
              </a:rPr>
              <a:t> subject to the same restrictions.</a:t>
            </a:r>
          </a:p>
          <a:p>
            <a:pPr marL="465138" indent="-355600">
              <a:lnSpc>
                <a:spcPct val="120000"/>
              </a:lnSpc>
              <a:spcBef>
                <a:spcPct val="0"/>
              </a:spcBef>
            </a:pPr>
            <a:r>
              <a:rPr lang="en-US" sz="2000" dirty="0"/>
              <a:t>The </a:t>
            </a:r>
            <a:r>
              <a:rPr lang="en-US" sz="2000" b="1" dirty="0"/>
              <a:t>limited liability company (LLC)</a:t>
            </a:r>
            <a:r>
              <a:rPr lang="en-US" sz="2000" dirty="0"/>
              <a:t>, like an S corporation, offers its owners limited personal liability for the debts of the business, providing a significant advantage over sole proprietorships and partnerships. LLCs, however, are not subject to many of the restrictions currently imposed on S corporations and offer more flexibility than S corporations. For example, S corporations cannot have more than 100 shareholders, and none of them can be foreigners or corporations.. </a:t>
            </a:r>
          </a:p>
          <a:p>
            <a:pPr marL="465138" indent="-355600">
              <a:spcBef>
                <a:spcPct val="0"/>
              </a:spcBef>
            </a:pPr>
            <a:endParaRPr lang="en-US" altLang="en-SA" sz="1800" dirty="0">
              <a:ea typeface="ＭＳ Ｐゴシック" panose="020B0600070205080204" pitchFamily="34" charset="-128"/>
            </a:endParaRPr>
          </a:p>
          <a:p>
            <a:pPr marL="109538" indent="0">
              <a:spcBef>
                <a:spcPct val="30000"/>
              </a:spcBef>
              <a:buNone/>
            </a:pPr>
            <a:endParaRPr lang="en-US" altLang="en-SA" sz="1800" dirty="0">
              <a:ea typeface="ＭＳ Ｐゴシック" panose="020B0600070205080204" pitchFamily="34" charset="-128"/>
            </a:endParaRPr>
          </a:p>
        </p:txBody>
      </p:sp>
      <p:pic>
        <p:nvPicPr>
          <p:cNvPr id="2" name="Picture 26" descr="Benefits of a Limited Liability Company">
            <a:extLst>
              <a:ext uri="{FF2B5EF4-FFF2-40B4-BE49-F238E27FC236}">
                <a16:creationId xmlns:a16="http://schemas.microsoft.com/office/drawing/2014/main" id="{D3051EDD-4840-FFDE-E3BC-DE2C289561D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153" r="27400" b="-1"/>
          <a:stretch/>
        </p:blipFill>
        <p:spPr bwMode="auto">
          <a:xfrm>
            <a:off x="5878849" y="10"/>
            <a:ext cx="6313150" cy="6857987"/>
          </a:xfrm>
          <a:custGeom>
            <a:avLst/>
            <a:gdLst/>
            <a:ahLst/>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animEffect transition="in" filter="wipe(left)">
                                      <p:cBhvr>
                                        <p:cTn id="7" dur="500"/>
                                        <p:tgtEl>
                                          <p:spTgt spid="2355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23555">
                                            <p:txEl>
                                              <p:pRg st="1" end="1"/>
                                            </p:txEl>
                                          </p:spTgt>
                                        </p:tgtEl>
                                        <p:attrNameLst>
                                          <p:attrName>style.visibility</p:attrName>
                                        </p:attrNameLst>
                                      </p:cBhvr>
                                      <p:to>
                                        <p:strVal val="visible"/>
                                      </p:to>
                                    </p:set>
                                    <p:animEffect transition="in" filter="wipe(left)">
                                      <p:cBhvr>
                                        <p:cTn id="12" dur="500"/>
                                        <p:tgtEl>
                                          <p:spTgt spid="23555">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5"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7F515E-D396-C691-3AF1-FEB2D6224CF3}"/>
              </a:ext>
            </a:extLst>
          </p:cNvPr>
          <p:cNvSpPr>
            <a:spLocks noGrp="1"/>
          </p:cNvSpPr>
          <p:nvPr>
            <p:ph type="title"/>
          </p:nvPr>
        </p:nvSpPr>
        <p:spPr/>
        <p:txBody>
          <a:bodyPr/>
          <a:lstStyle/>
          <a:p>
            <a:endParaRPr lang="en-SA"/>
          </a:p>
        </p:txBody>
      </p:sp>
      <p:pic>
        <p:nvPicPr>
          <p:cNvPr id="6" name="Content Placeholder 5" descr="Table&#10;&#10;Description automatically generated">
            <a:extLst>
              <a:ext uri="{FF2B5EF4-FFF2-40B4-BE49-F238E27FC236}">
                <a16:creationId xmlns:a16="http://schemas.microsoft.com/office/drawing/2014/main" id="{AA1511B2-9648-6BD2-F099-89173CF9D29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681" y="-228600"/>
            <a:ext cx="12183319" cy="7152190"/>
          </a:xfrm>
        </p:spPr>
      </p:pic>
      <p:sp>
        <p:nvSpPr>
          <p:cNvPr id="4" name="Slide Number Placeholder 3">
            <a:extLst>
              <a:ext uri="{FF2B5EF4-FFF2-40B4-BE49-F238E27FC236}">
                <a16:creationId xmlns:a16="http://schemas.microsoft.com/office/drawing/2014/main" id="{40ED5A44-6DB6-CA4C-49AB-14345AC2B1D0}"/>
              </a:ext>
            </a:extLst>
          </p:cNvPr>
          <p:cNvSpPr>
            <a:spLocks noGrp="1"/>
          </p:cNvSpPr>
          <p:nvPr>
            <p:ph type="sldNum" sz="quarter" idx="12"/>
          </p:nvPr>
        </p:nvSpPr>
        <p:spPr/>
        <p:txBody>
          <a:bodyPr/>
          <a:lstStyle/>
          <a:p>
            <a:fld id="{FDED41F8-FC0F-4085-8150-313B6CF05213}" type="slidenum">
              <a:rPr lang="en-US" smtClean="0"/>
              <a:t>34</a:t>
            </a:fld>
            <a:endParaRPr lang="en-US"/>
          </a:p>
        </p:txBody>
      </p:sp>
      <p:sp>
        <p:nvSpPr>
          <p:cNvPr id="8" name="Rectangle 7">
            <a:extLst>
              <a:ext uri="{FF2B5EF4-FFF2-40B4-BE49-F238E27FC236}">
                <a16:creationId xmlns:a16="http://schemas.microsoft.com/office/drawing/2014/main" id="{D6F642C4-782F-80F9-ADD7-F1C46FA58447}"/>
              </a:ext>
            </a:extLst>
          </p:cNvPr>
          <p:cNvSpPr/>
          <p:nvPr/>
        </p:nvSpPr>
        <p:spPr>
          <a:xfrm>
            <a:off x="838200" y="152400"/>
            <a:ext cx="838200" cy="28892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SA"/>
          </a:p>
        </p:txBody>
      </p:sp>
    </p:spTree>
    <p:extLst>
      <p:ext uri="{BB962C8B-B14F-4D97-AF65-F5344CB8AC3E}">
        <p14:creationId xmlns:p14="http://schemas.microsoft.com/office/powerpoint/2010/main" val="370819092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19C489-75B3-911D-C88B-2B0F6A51D742}"/>
              </a:ext>
            </a:extLst>
          </p:cNvPr>
          <p:cNvSpPr>
            <a:spLocks noGrp="1"/>
          </p:cNvSpPr>
          <p:nvPr>
            <p:ph type="title"/>
          </p:nvPr>
        </p:nvSpPr>
        <p:spPr>
          <a:xfrm>
            <a:off x="795338" y="1566473"/>
            <a:ext cx="10601325" cy="2166723"/>
          </a:xfrm>
        </p:spPr>
        <p:txBody>
          <a:bodyPr vert="horz" lIns="91440" tIns="45720" rIns="91440" bIns="45720" rtlCol="0" anchor="b">
            <a:normAutofit/>
          </a:bodyPr>
          <a:lstStyle/>
          <a:p>
            <a:pPr algn="ctr"/>
            <a:r>
              <a:rPr lang="en-US" sz="6000" b="1" kern="1200" dirty="0">
                <a:solidFill>
                  <a:srgbClr val="C00000"/>
                </a:solidFill>
                <a:latin typeface="+mj-lt"/>
                <a:ea typeface="+mj-ea"/>
                <a:cs typeface="+mj-cs"/>
              </a:rPr>
              <a:t>Buying a Business</a:t>
            </a:r>
          </a:p>
        </p:txBody>
      </p:sp>
      <p:sp>
        <p:nvSpPr>
          <p:cNvPr id="3" name="Content Placeholder 2">
            <a:extLst>
              <a:ext uri="{FF2B5EF4-FFF2-40B4-BE49-F238E27FC236}">
                <a16:creationId xmlns:a16="http://schemas.microsoft.com/office/drawing/2014/main" id="{C56260A4-6097-8B36-4D1C-FF9FA960160B}"/>
              </a:ext>
            </a:extLst>
          </p:cNvPr>
          <p:cNvSpPr>
            <a:spLocks noGrp="1"/>
          </p:cNvSpPr>
          <p:nvPr>
            <p:ph idx="1"/>
          </p:nvPr>
        </p:nvSpPr>
        <p:spPr>
          <a:xfrm>
            <a:off x="795338" y="4092320"/>
            <a:ext cx="10601325" cy="1144884"/>
          </a:xfrm>
        </p:spPr>
        <p:txBody>
          <a:bodyPr vert="horz" lIns="91440" tIns="45720" rIns="91440" bIns="45720" rtlCol="0">
            <a:normAutofit/>
          </a:bodyPr>
          <a:lstStyle/>
          <a:p>
            <a:pPr marL="0" indent="0" algn="ctr">
              <a:buNone/>
            </a:pPr>
            <a:endParaRPr lang="en-US" sz="2400" b="1" i="0" u="none" strike="noStrike" kern="1200" dirty="0">
              <a:solidFill>
                <a:schemeClr val="tx1"/>
              </a:solidFill>
              <a:effectLst/>
              <a:latin typeface="+mn-lt"/>
              <a:ea typeface="+mn-ea"/>
              <a:cs typeface="+mn-cs"/>
            </a:endParaRPr>
          </a:p>
        </p:txBody>
      </p:sp>
      <p:sp>
        <p:nvSpPr>
          <p:cNvPr id="5" name="Slide Number Placeholder 4">
            <a:extLst>
              <a:ext uri="{FF2B5EF4-FFF2-40B4-BE49-F238E27FC236}">
                <a16:creationId xmlns:a16="http://schemas.microsoft.com/office/drawing/2014/main" id="{BE3C7958-29D1-B739-D501-547B6D6ED6CB}"/>
              </a:ext>
            </a:extLst>
          </p:cNvPr>
          <p:cNvSpPr>
            <a:spLocks noGrp="1"/>
          </p:cNvSpPr>
          <p:nvPr>
            <p:ph type="sldNum" sz="quarter" idx="12"/>
          </p:nvPr>
        </p:nvSpPr>
        <p:spPr>
          <a:xfrm>
            <a:off x="8610600" y="6159710"/>
            <a:ext cx="2743200" cy="365125"/>
          </a:xfrm>
        </p:spPr>
        <p:txBody>
          <a:bodyPr vert="horz" lIns="91440" tIns="45720" rIns="91440" bIns="45720" rtlCol="0" anchor="ctr">
            <a:normAutofit/>
          </a:bodyPr>
          <a:lstStyle/>
          <a:p>
            <a:pPr>
              <a:spcAft>
                <a:spcPts val="600"/>
              </a:spcAft>
            </a:pPr>
            <a:fld id="{FDED41F8-FC0F-4085-8150-313B6CF05213}" type="slidenum">
              <a:rPr lang="en-US">
                <a:solidFill>
                  <a:schemeClr val="bg1"/>
                </a:solidFill>
              </a:rPr>
              <a:pPr>
                <a:spcAft>
                  <a:spcPts val="600"/>
                </a:spcAft>
              </a:pPr>
              <a:t>35</a:t>
            </a:fld>
            <a:endParaRPr lang="en-US">
              <a:solidFill>
                <a:schemeClr val="bg1"/>
              </a:solidFill>
            </a:endParaRPr>
          </a:p>
        </p:txBody>
      </p:sp>
    </p:spTree>
    <p:extLst>
      <p:ext uri="{BB962C8B-B14F-4D97-AF65-F5344CB8AC3E}">
        <p14:creationId xmlns:p14="http://schemas.microsoft.com/office/powerpoint/2010/main" val="215649200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68616" name="Rectangle 68615">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618"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8620"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8622" name="Freeform: Shape 68621">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338" name="Rectangle 2">
            <a:extLst>
              <a:ext uri="{FF2B5EF4-FFF2-40B4-BE49-F238E27FC236}">
                <a16:creationId xmlns:a16="http://schemas.microsoft.com/office/drawing/2014/main" id="{43CCCD10-93B8-7AE9-0E65-C72F3C993002}"/>
              </a:ext>
            </a:extLst>
          </p:cNvPr>
          <p:cNvSpPr>
            <a:spLocks noGrp="1" noRot="1" noChangeArrowheads="1"/>
          </p:cNvSpPr>
          <p:nvPr>
            <p:ph type="title"/>
          </p:nvPr>
        </p:nvSpPr>
        <p:spPr>
          <a:xfrm>
            <a:off x="934872" y="982272"/>
            <a:ext cx="3388419" cy="4560970"/>
          </a:xfrm>
        </p:spPr>
        <p:txBody>
          <a:bodyPr>
            <a:normAutofit/>
          </a:bodyPr>
          <a:lstStyle/>
          <a:p>
            <a:pPr>
              <a:defRPr/>
            </a:pPr>
            <a:r>
              <a:rPr lang="en-US" altLang="en-US" sz="4000" dirty="0">
                <a:solidFill>
                  <a:srgbClr val="FFFFFF"/>
                </a:solidFill>
                <a:ea typeface="+mj-ea"/>
                <a:cs typeface="+mj-cs"/>
              </a:rPr>
              <a:t>Key Questions to Consider </a:t>
            </a:r>
            <a:r>
              <a:rPr lang="en-US" altLang="en-US" sz="4000" i="1" dirty="0">
                <a:solidFill>
                  <a:srgbClr val="FFFFFF"/>
                </a:solidFill>
                <a:ea typeface="+mj-ea"/>
                <a:cs typeface="+mj-cs"/>
              </a:rPr>
              <a:t>Before</a:t>
            </a:r>
            <a:r>
              <a:rPr lang="en-US" altLang="en-US" sz="4000" dirty="0">
                <a:solidFill>
                  <a:srgbClr val="FFFFFF"/>
                </a:solidFill>
                <a:ea typeface="+mj-ea"/>
                <a:cs typeface="+mj-cs"/>
              </a:rPr>
              <a:t> Buying a Business</a:t>
            </a:r>
          </a:p>
        </p:txBody>
      </p:sp>
      <p:sp>
        <p:nvSpPr>
          <p:cNvPr id="68624"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3555" name="Rectangle 3">
            <a:extLst>
              <a:ext uri="{FF2B5EF4-FFF2-40B4-BE49-F238E27FC236}">
                <a16:creationId xmlns:a16="http://schemas.microsoft.com/office/drawing/2014/main" id="{C76ED6E4-5E1F-EBD7-5B6E-AB4E7FEBFC43}"/>
              </a:ext>
            </a:extLst>
          </p:cNvPr>
          <p:cNvSpPr>
            <a:spLocks noGrp="1" noChangeArrowheads="1"/>
          </p:cNvSpPr>
          <p:nvPr>
            <p:ph idx="1"/>
          </p:nvPr>
        </p:nvSpPr>
        <p:spPr>
          <a:xfrm>
            <a:off x="5221862" y="1719618"/>
            <a:ext cx="5948831" cy="4892161"/>
          </a:xfrm>
        </p:spPr>
        <p:txBody>
          <a:bodyPr anchor="ctr">
            <a:normAutofit fontScale="92500"/>
          </a:bodyPr>
          <a:lstStyle/>
          <a:p>
            <a:pPr marL="465138" indent="-355600">
              <a:lnSpc>
                <a:spcPct val="100000"/>
              </a:lnSpc>
              <a:spcBef>
                <a:spcPct val="0"/>
              </a:spcBef>
            </a:pPr>
            <a:r>
              <a:rPr lang="en-US" altLang="en-SA" sz="2400" dirty="0">
                <a:solidFill>
                  <a:srgbClr val="FEFFFF"/>
                </a:solidFill>
                <a:ea typeface="ＭＳ Ｐゴシック" panose="020B0600070205080204" pitchFamily="34" charset="-128"/>
              </a:rPr>
              <a:t>Is the right type of business for sale in the market in which you want to operate?</a:t>
            </a:r>
          </a:p>
          <a:p>
            <a:pPr marL="465138" indent="-355600">
              <a:lnSpc>
                <a:spcPct val="100000"/>
              </a:lnSpc>
              <a:spcBef>
                <a:spcPct val="0"/>
              </a:spcBef>
            </a:pPr>
            <a:endParaRPr lang="en-US" altLang="en-SA" sz="2400" dirty="0">
              <a:solidFill>
                <a:srgbClr val="FEFFFF"/>
              </a:solidFill>
              <a:ea typeface="ＭＳ Ｐゴシック" panose="020B0600070205080204" pitchFamily="34" charset="-128"/>
            </a:endParaRPr>
          </a:p>
          <a:p>
            <a:pPr marL="465138" indent="-355600">
              <a:lnSpc>
                <a:spcPct val="100000"/>
              </a:lnSpc>
              <a:spcBef>
                <a:spcPct val="0"/>
              </a:spcBef>
            </a:pPr>
            <a:r>
              <a:rPr lang="en-US" altLang="en-SA" sz="2400" dirty="0">
                <a:solidFill>
                  <a:srgbClr val="FEFFFF"/>
                </a:solidFill>
                <a:ea typeface="ＭＳ Ｐゴシック" panose="020B0600070205080204" pitchFamily="34" charset="-128"/>
              </a:rPr>
              <a:t>What experience do you have in this particular business and the industry in which it operates? How critical is experience in the business to your ultimate success?</a:t>
            </a:r>
          </a:p>
          <a:p>
            <a:pPr marL="465138" indent="-355600">
              <a:lnSpc>
                <a:spcPct val="100000"/>
              </a:lnSpc>
              <a:spcBef>
                <a:spcPct val="0"/>
              </a:spcBef>
            </a:pPr>
            <a:endParaRPr lang="en-US" altLang="en-SA" sz="2400" dirty="0">
              <a:solidFill>
                <a:srgbClr val="FEFFFF"/>
              </a:solidFill>
              <a:ea typeface="ＭＳ Ｐゴシック" panose="020B0600070205080204" pitchFamily="34" charset="-128"/>
            </a:endParaRPr>
          </a:p>
          <a:p>
            <a:pPr marL="465138" indent="-355600">
              <a:lnSpc>
                <a:spcPct val="100000"/>
              </a:lnSpc>
              <a:spcBef>
                <a:spcPct val="0"/>
              </a:spcBef>
            </a:pPr>
            <a:r>
              <a:rPr lang="en-US" altLang="en-SA" sz="2400" dirty="0">
                <a:solidFill>
                  <a:srgbClr val="FEFFFF"/>
                </a:solidFill>
                <a:ea typeface="ＭＳ Ｐゴシック" panose="020B0600070205080204" pitchFamily="34" charset="-128"/>
              </a:rPr>
              <a:t>What is the company’s potential for success?</a:t>
            </a:r>
          </a:p>
          <a:p>
            <a:pPr marL="465138" indent="-355600">
              <a:lnSpc>
                <a:spcPct val="100000"/>
              </a:lnSpc>
              <a:spcBef>
                <a:spcPct val="0"/>
              </a:spcBef>
            </a:pPr>
            <a:endParaRPr lang="en-US" altLang="en-SA" sz="2400" dirty="0">
              <a:solidFill>
                <a:srgbClr val="FEFFFF"/>
              </a:solidFill>
              <a:ea typeface="ＭＳ Ｐゴシック" panose="020B0600070205080204" pitchFamily="34" charset="-128"/>
            </a:endParaRPr>
          </a:p>
          <a:p>
            <a:pPr marL="465138" indent="-355600">
              <a:lnSpc>
                <a:spcPct val="100000"/>
              </a:lnSpc>
              <a:spcBef>
                <a:spcPct val="0"/>
              </a:spcBef>
            </a:pPr>
            <a:r>
              <a:rPr lang="en-US" altLang="en-SA" sz="2400" dirty="0">
                <a:solidFill>
                  <a:srgbClr val="FEFFFF"/>
                </a:solidFill>
                <a:ea typeface="ＭＳ Ｐゴシック" panose="020B0600070205080204" pitchFamily="34" charset="-128"/>
              </a:rPr>
              <a:t>What changes will you have to make – and how extensive will they have to be – to realize the business’s full potential?</a:t>
            </a:r>
          </a:p>
          <a:p>
            <a:pPr marL="465138" indent="-355600">
              <a:spcBef>
                <a:spcPct val="30000"/>
              </a:spcBef>
            </a:pPr>
            <a:endParaRPr lang="en-US" altLang="en-SA" sz="2400" dirty="0">
              <a:solidFill>
                <a:srgbClr val="FEFFFF"/>
              </a:solidFill>
              <a:ea typeface="ＭＳ Ｐゴシック" panose="020B0600070205080204" pitchFamily="34" charset="-128"/>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animEffect transition="in" filter="wipe(left)">
                                      <p:cBhvr>
                                        <p:cTn id="7" dur="500"/>
                                        <p:tgtEl>
                                          <p:spTgt spid="2355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nodeType="clickEffect">
                                  <p:stCondLst>
                                    <p:cond delay="0"/>
                                  </p:stCondLst>
                                  <p:childTnLst>
                                    <p:set>
                                      <p:cBhvr>
                                        <p:cTn id="11" dur="1" fill="hold">
                                          <p:stCondLst>
                                            <p:cond delay="0"/>
                                          </p:stCondLst>
                                        </p:cTn>
                                        <p:tgtEl>
                                          <p:spTgt spid="23555">
                                            <p:txEl>
                                              <p:pRg st="2" end="2"/>
                                            </p:txEl>
                                          </p:spTgt>
                                        </p:tgtEl>
                                        <p:attrNameLst>
                                          <p:attrName>style.visibility</p:attrName>
                                        </p:attrNameLst>
                                      </p:cBhvr>
                                      <p:to>
                                        <p:strVal val="visible"/>
                                      </p:to>
                                    </p:set>
                                    <p:animEffect transition="in" filter="wipe(left)">
                                      <p:cBhvr>
                                        <p:cTn id="12" dur="500"/>
                                        <p:tgtEl>
                                          <p:spTgt spid="23555">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nodeType="clickEffect">
                                  <p:stCondLst>
                                    <p:cond delay="0"/>
                                  </p:stCondLst>
                                  <p:childTnLst>
                                    <p:set>
                                      <p:cBhvr>
                                        <p:cTn id="16" dur="1" fill="hold">
                                          <p:stCondLst>
                                            <p:cond delay="0"/>
                                          </p:stCondLst>
                                        </p:cTn>
                                        <p:tgtEl>
                                          <p:spTgt spid="23555">
                                            <p:txEl>
                                              <p:pRg st="4" end="4"/>
                                            </p:txEl>
                                          </p:spTgt>
                                        </p:tgtEl>
                                        <p:attrNameLst>
                                          <p:attrName>style.visibility</p:attrName>
                                        </p:attrNameLst>
                                      </p:cBhvr>
                                      <p:to>
                                        <p:strVal val="visible"/>
                                      </p:to>
                                    </p:set>
                                    <p:animEffect transition="in" filter="wipe(left)">
                                      <p:cBhvr>
                                        <p:cTn id="17" dur="500"/>
                                        <p:tgtEl>
                                          <p:spTgt spid="23555">
                                            <p:txEl>
                                              <p:pRg st="4" end="4"/>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nodeType="clickEffect">
                                  <p:stCondLst>
                                    <p:cond delay="0"/>
                                  </p:stCondLst>
                                  <p:childTnLst>
                                    <p:set>
                                      <p:cBhvr>
                                        <p:cTn id="21" dur="1" fill="hold">
                                          <p:stCondLst>
                                            <p:cond delay="0"/>
                                          </p:stCondLst>
                                        </p:cTn>
                                        <p:tgtEl>
                                          <p:spTgt spid="23555">
                                            <p:txEl>
                                              <p:pRg st="6" end="6"/>
                                            </p:txEl>
                                          </p:spTgt>
                                        </p:tgtEl>
                                        <p:attrNameLst>
                                          <p:attrName>style.visibility</p:attrName>
                                        </p:attrNameLst>
                                      </p:cBhvr>
                                      <p:to>
                                        <p:strVal val="visible"/>
                                      </p:to>
                                    </p:set>
                                    <p:animEffect transition="in" filter="wipe(left)">
                                      <p:cBhvr>
                                        <p:cTn id="22" dur="500"/>
                                        <p:tgtEl>
                                          <p:spTgt spid="2355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5" grpId="0" build="p"/>
    </p:bldLst>
  </p:timing>
</p:sld>
</file>

<file path=ppt/slides/slide37.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68616" name="Rectangle 68615">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618"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8620"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8622" name="Freeform: Shape 68621">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338" name="Rectangle 2">
            <a:extLst>
              <a:ext uri="{FF2B5EF4-FFF2-40B4-BE49-F238E27FC236}">
                <a16:creationId xmlns:a16="http://schemas.microsoft.com/office/drawing/2014/main" id="{43CCCD10-93B8-7AE9-0E65-C72F3C993002}"/>
              </a:ext>
            </a:extLst>
          </p:cNvPr>
          <p:cNvSpPr>
            <a:spLocks noGrp="1" noRot="1" noChangeArrowheads="1"/>
          </p:cNvSpPr>
          <p:nvPr>
            <p:ph type="title"/>
          </p:nvPr>
        </p:nvSpPr>
        <p:spPr>
          <a:xfrm>
            <a:off x="934872" y="982272"/>
            <a:ext cx="3388419" cy="4560970"/>
          </a:xfrm>
        </p:spPr>
        <p:txBody>
          <a:bodyPr>
            <a:normAutofit/>
          </a:bodyPr>
          <a:lstStyle/>
          <a:p>
            <a:pPr>
              <a:defRPr/>
            </a:pPr>
            <a:r>
              <a:rPr lang="en-US" altLang="en-US" sz="4000">
                <a:solidFill>
                  <a:srgbClr val="FFFFFF"/>
                </a:solidFill>
                <a:ea typeface="+mj-ea"/>
                <a:cs typeface="+mj-cs"/>
              </a:rPr>
              <a:t>Key Questions to Consider </a:t>
            </a:r>
            <a:r>
              <a:rPr lang="en-US" altLang="en-US" sz="4000" i="1">
                <a:solidFill>
                  <a:srgbClr val="FFFFFF"/>
                </a:solidFill>
                <a:ea typeface="+mj-ea"/>
                <a:cs typeface="+mj-cs"/>
              </a:rPr>
              <a:t>Before</a:t>
            </a:r>
            <a:r>
              <a:rPr lang="en-US" altLang="en-US" sz="4000">
                <a:solidFill>
                  <a:srgbClr val="FFFFFF"/>
                </a:solidFill>
                <a:ea typeface="+mj-ea"/>
                <a:cs typeface="+mj-cs"/>
              </a:rPr>
              <a:t> Buying a Business</a:t>
            </a:r>
          </a:p>
        </p:txBody>
      </p:sp>
      <p:sp>
        <p:nvSpPr>
          <p:cNvPr id="68624"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3555" name="Rectangle 3">
            <a:extLst>
              <a:ext uri="{FF2B5EF4-FFF2-40B4-BE49-F238E27FC236}">
                <a16:creationId xmlns:a16="http://schemas.microsoft.com/office/drawing/2014/main" id="{C76ED6E4-5E1F-EBD7-5B6E-AB4E7FEBFC43}"/>
              </a:ext>
            </a:extLst>
          </p:cNvPr>
          <p:cNvSpPr>
            <a:spLocks noGrp="1" noChangeArrowheads="1"/>
          </p:cNvSpPr>
          <p:nvPr>
            <p:ph idx="1"/>
          </p:nvPr>
        </p:nvSpPr>
        <p:spPr>
          <a:xfrm>
            <a:off x="5221862" y="1719618"/>
            <a:ext cx="5948831" cy="4892161"/>
          </a:xfrm>
        </p:spPr>
        <p:txBody>
          <a:bodyPr anchor="ctr">
            <a:normAutofit fontScale="92500"/>
          </a:bodyPr>
          <a:lstStyle/>
          <a:p>
            <a:pPr marL="465138" indent="-355600">
              <a:lnSpc>
                <a:spcPct val="100000"/>
              </a:lnSpc>
              <a:spcBef>
                <a:spcPct val="0"/>
              </a:spcBef>
            </a:pPr>
            <a:r>
              <a:rPr lang="en-US" altLang="en-SA" sz="2400" dirty="0">
                <a:solidFill>
                  <a:srgbClr val="FEFFFF"/>
                </a:solidFill>
                <a:ea typeface="ＭＳ Ｐゴシック" panose="020B0600070205080204" pitchFamily="34" charset="-128"/>
              </a:rPr>
              <a:t>What price and payment method are reasonable for you and acceptable to the seller?</a:t>
            </a:r>
          </a:p>
          <a:p>
            <a:pPr marL="465138" indent="-355600">
              <a:lnSpc>
                <a:spcPct val="100000"/>
              </a:lnSpc>
              <a:spcBef>
                <a:spcPct val="0"/>
              </a:spcBef>
            </a:pPr>
            <a:endParaRPr lang="en-US" altLang="en-SA" sz="2400" dirty="0">
              <a:solidFill>
                <a:srgbClr val="FEFFFF"/>
              </a:solidFill>
              <a:ea typeface="ＭＳ Ｐゴシック" panose="020B0600070205080204" pitchFamily="34" charset="-128"/>
            </a:endParaRPr>
          </a:p>
          <a:p>
            <a:pPr marL="465138" indent="-355600">
              <a:lnSpc>
                <a:spcPct val="100000"/>
              </a:lnSpc>
              <a:spcBef>
                <a:spcPct val="0"/>
              </a:spcBef>
            </a:pPr>
            <a:r>
              <a:rPr lang="en-US" altLang="en-SA" sz="2400" dirty="0">
                <a:solidFill>
                  <a:srgbClr val="FEFFFF"/>
                </a:solidFill>
                <a:ea typeface="ＭＳ Ｐゴシック" panose="020B0600070205080204" pitchFamily="34" charset="-128"/>
              </a:rPr>
              <a:t>Is the seller willing to finance part of the purchase price?</a:t>
            </a:r>
          </a:p>
          <a:p>
            <a:pPr marL="465138" indent="-355600">
              <a:lnSpc>
                <a:spcPct val="100000"/>
              </a:lnSpc>
              <a:spcBef>
                <a:spcPct val="0"/>
              </a:spcBef>
            </a:pPr>
            <a:endParaRPr lang="en-US" altLang="en-SA" sz="2400" dirty="0">
              <a:solidFill>
                <a:srgbClr val="FEFFFF"/>
              </a:solidFill>
              <a:ea typeface="ＭＳ Ｐゴシック" panose="020B0600070205080204" pitchFamily="34" charset="-128"/>
            </a:endParaRPr>
          </a:p>
          <a:p>
            <a:pPr marL="465138" indent="-355600">
              <a:lnSpc>
                <a:spcPct val="100000"/>
              </a:lnSpc>
              <a:spcBef>
                <a:spcPct val="0"/>
              </a:spcBef>
            </a:pPr>
            <a:r>
              <a:rPr lang="en-US" altLang="en-SA" sz="2400" dirty="0">
                <a:solidFill>
                  <a:srgbClr val="FEFFFF"/>
                </a:solidFill>
                <a:ea typeface="ＭＳ Ｐゴシック" panose="020B0600070205080204" pitchFamily="34" charset="-128"/>
              </a:rPr>
              <a:t>Will the company generate sufficient cash to pay for itself and leave you with a suitable rate of return on your investment?</a:t>
            </a:r>
          </a:p>
          <a:p>
            <a:pPr marL="465138" indent="-355600">
              <a:lnSpc>
                <a:spcPct val="100000"/>
              </a:lnSpc>
              <a:spcBef>
                <a:spcPct val="0"/>
              </a:spcBef>
            </a:pPr>
            <a:endParaRPr lang="en-US" altLang="en-SA" sz="2400" dirty="0">
              <a:solidFill>
                <a:srgbClr val="FEFFFF"/>
              </a:solidFill>
              <a:ea typeface="ＭＳ Ｐゴシック" panose="020B0600070205080204" pitchFamily="34" charset="-128"/>
            </a:endParaRPr>
          </a:p>
          <a:p>
            <a:pPr marL="465138" indent="-355600">
              <a:lnSpc>
                <a:spcPct val="100000"/>
              </a:lnSpc>
              <a:spcBef>
                <a:spcPct val="0"/>
              </a:spcBef>
            </a:pPr>
            <a:r>
              <a:rPr lang="en-US" altLang="en-SA" sz="2400" dirty="0">
                <a:solidFill>
                  <a:srgbClr val="FEFFFF"/>
                </a:solidFill>
                <a:ea typeface="ＭＳ Ｐゴシック" panose="020B0600070205080204" pitchFamily="34" charset="-128"/>
              </a:rPr>
              <a:t>Should you be starting a business and building it from the ground up rather than buying an existing one? </a:t>
            </a:r>
          </a:p>
          <a:p>
            <a:pPr marL="465138" indent="-355600">
              <a:lnSpc>
                <a:spcPct val="100000"/>
              </a:lnSpc>
              <a:spcBef>
                <a:spcPct val="0"/>
              </a:spcBef>
            </a:pPr>
            <a:endParaRPr lang="en-US" altLang="en-SA" sz="2400" dirty="0">
              <a:solidFill>
                <a:srgbClr val="FEFFFF"/>
              </a:solidFill>
              <a:ea typeface="ＭＳ Ｐゴシック" panose="020B0600070205080204" pitchFamily="34" charset="-128"/>
            </a:endParaRPr>
          </a:p>
          <a:p>
            <a:pPr marL="465138" indent="-355600">
              <a:spcBef>
                <a:spcPct val="30000"/>
              </a:spcBef>
            </a:pPr>
            <a:endParaRPr lang="en-US" altLang="en-SA" sz="2400" dirty="0">
              <a:solidFill>
                <a:srgbClr val="FEFFFF"/>
              </a:solidFill>
              <a:ea typeface="ＭＳ Ｐゴシック" panose="020B0600070205080204" pitchFamily="34" charset="-128"/>
            </a:endParaRPr>
          </a:p>
        </p:txBody>
      </p:sp>
    </p:spTree>
    <p:extLst>
      <p:ext uri="{BB962C8B-B14F-4D97-AF65-F5344CB8AC3E}">
        <p14:creationId xmlns:p14="http://schemas.microsoft.com/office/powerpoint/2010/main" val="419991221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animEffect transition="in" filter="wipe(left)">
                                      <p:cBhvr>
                                        <p:cTn id="7" dur="500"/>
                                        <p:tgtEl>
                                          <p:spTgt spid="2355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23555">
                                            <p:txEl>
                                              <p:pRg st="2" end="2"/>
                                            </p:txEl>
                                          </p:spTgt>
                                        </p:tgtEl>
                                        <p:attrNameLst>
                                          <p:attrName>style.visibility</p:attrName>
                                        </p:attrNameLst>
                                      </p:cBhvr>
                                      <p:to>
                                        <p:strVal val="visible"/>
                                      </p:to>
                                    </p:set>
                                    <p:animEffect transition="in" filter="wipe(left)">
                                      <p:cBhvr>
                                        <p:cTn id="12" dur="500"/>
                                        <p:tgtEl>
                                          <p:spTgt spid="2355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nodeType="clickEffect">
                                  <p:stCondLst>
                                    <p:cond delay="0"/>
                                  </p:stCondLst>
                                  <p:childTnLst>
                                    <p:set>
                                      <p:cBhvr>
                                        <p:cTn id="16" dur="1" fill="hold">
                                          <p:stCondLst>
                                            <p:cond delay="0"/>
                                          </p:stCondLst>
                                        </p:cTn>
                                        <p:tgtEl>
                                          <p:spTgt spid="23555">
                                            <p:txEl>
                                              <p:pRg st="4" end="4"/>
                                            </p:txEl>
                                          </p:spTgt>
                                        </p:tgtEl>
                                        <p:attrNameLst>
                                          <p:attrName>style.visibility</p:attrName>
                                        </p:attrNameLst>
                                      </p:cBhvr>
                                      <p:to>
                                        <p:strVal val="visible"/>
                                      </p:to>
                                    </p:set>
                                    <p:animEffect transition="in" filter="wipe(left)">
                                      <p:cBhvr>
                                        <p:cTn id="17" dur="500"/>
                                        <p:tgtEl>
                                          <p:spTgt spid="23555">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nodeType="clickEffect">
                                  <p:stCondLst>
                                    <p:cond delay="0"/>
                                  </p:stCondLst>
                                  <p:childTnLst>
                                    <p:set>
                                      <p:cBhvr>
                                        <p:cTn id="21" dur="1" fill="hold">
                                          <p:stCondLst>
                                            <p:cond delay="0"/>
                                          </p:stCondLst>
                                        </p:cTn>
                                        <p:tgtEl>
                                          <p:spTgt spid="23555">
                                            <p:txEl>
                                              <p:pRg st="6" end="6"/>
                                            </p:txEl>
                                          </p:spTgt>
                                        </p:tgtEl>
                                        <p:attrNameLst>
                                          <p:attrName>style.visibility</p:attrName>
                                        </p:attrNameLst>
                                      </p:cBhvr>
                                      <p:to>
                                        <p:strVal val="visible"/>
                                      </p:to>
                                    </p:set>
                                    <p:animEffect transition="in" filter="wipe(left)">
                                      <p:cBhvr>
                                        <p:cTn id="22" dur="500"/>
                                        <p:tgtEl>
                                          <p:spTgt spid="2355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5" grpId="0" build="p"/>
    </p:bldLst>
  </p:timing>
</p:sld>
</file>

<file path=ppt/slides/slide38.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13D6BDD6-A7C5-CC9D-5FB5-A0BA796ADBA9}"/>
              </a:ext>
            </a:extLst>
          </p:cNvPr>
          <p:cNvSpPr>
            <a:spLocks noGrp="1" noRot="1" noChangeArrowheads="1"/>
          </p:cNvSpPr>
          <p:nvPr>
            <p:ph type="title"/>
          </p:nvPr>
        </p:nvSpPr>
        <p:spPr>
          <a:xfrm>
            <a:off x="4800600" y="152400"/>
            <a:ext cx="7226569" cy="1676603"/>
          </a:xfrm>
          <a:solidFill>
            <a:srgbClr val="0A1F61"/>
          </a:solidFill>
        </p:spPr>
        <p:txBody>
          <a:bodyPr>
            <a:normAutofit/>
          </a:bodyPr>
          <a:lstStyle/>
          <a:p>
            <a:pPr algn="ctr">
              <a:defRPr/>
            </a:pPr>
            <a:r>
              <a:rPr lang="en-US" altLang="en-US" sz="5400" dirty="0">
                <a:solidFill>
                  <a:schemeClr val="bg1"/>
                </a:solidFill>
                <a:ea typeface="+mj-ea"/>
                <a:cs typeface="+mj-cs"/>
              </a:rPr>
              <a:t>Advantages of Buying </a:t>
            </a:r>
            <a:br>
              <a:rPr lang="en-US" altLang="en-US" sz="5400" dirty="0">
                <a:solidFill>
                  <a:schemeClr val="bg1"/>
                </a:solidFill>
                <a:ea typeface="+mj-ea"/>
                <a:cs typeface="+mj-cs"/>
              </a:rPr>
            </a:br>
            <a:r>
              <a:rPr lang="en-US" altLang="en-US" sz="5400" dirty="0">
                <a:solidFill>
                  <a:schemeClr val="bg1"/>
                </a:solidFill>
                <a:ea typeface="+mj-ea"/>
                <a:cs typeface="+mj-cs"/>
              </a:rPr>
              <a:t>an Existing Business</a:t>
            </a:r>
          </a:p>
        </p:txBody>
      </p:sp>
      <p:sp>
        <p:nvSpPr>
          <p:cNvPr id="23555" name="Rectangle 3">
            <a:extLst>
              <a:ext uri="{FF2B5EF4-FFF2-40B4-BE49-F238E27FC236}">
                <a16:creationId xmlns:a16="http://schemas.microsoft.com/office/drawing/2014/main" id="{86A0E338-ACF7-AE64-117B-6B8F2BC2C365}"/>
              </a:ext>
            </a:extLst>
          </p:cNvPr>
          <p:cNvSpPr>
            <a:spLocks noGrp="1" noChangeArrowheads="1"/>
          </p:cNvSpPr>
          <p:nvPr>
            <p:ph idx="1"/>
          </p:nvPr>
        </p:nvSpPr>
        <p:spPr>
          <a:xfrm>
            <a:off x="5285470" y="2286000"/>
            <a:ext cx="6586489" cy="3785419"/>
          </a:xfrm>
        </p:spPr>
        <p:txBody>
          <a:bodyPr>
            <a:normAutofit/>
          </a:bodyPr>
          <a:lstStyle/>
          <a:p>
            <a:pPr eaLnBrk="1" hangingPunct="1">
              <a:lnSpc>
                <a:spcPct val="100000"/>
              </a:lnSpc>
              <a:spcBef>
                <a:spcPct val="0"/>
              </a:spcBef>
            </a:pPr>
            <a:r>
              <a:rPr lang="en-US" altLang="en-SA" sz="2200" dirty="0">
                <a:ea typeface="ＭＳ Ｐゴシック" panose="020B0600070205080204" pitchFamily="34" charset="-128"/>
              </a:rPr>
              <a:t>It may continue to be successful</a:t>
            </a:r>
          </a:p>
          <a:p>
            <a:pPr eaLnBrk="1" hangingPunct="1">
              <a:lnSpc>
                <a:spcPct val="100000"/>
              </a:lnSpc>
              <a:spcBef>
                <a:spcPct val="0"/>
              </a:spcBef>
            </a:pPr>
            <a:r>
              <a:rPr lang="en-US" altLang="en-SA" sz="2200" dirty="0">
                <a:ea typeface="ＭＳ Ｐゴシック" panose="020B0600070205080204" pitchFamily="34" charset="-128"/>
              </a:rPr>
              <a:t>It may already have the best location</a:t>
            </a:r>
          </a:p>
          <a:p>
            <a:pPr eaLnBrk="1" hangingPunct="1">
              <a:lnSpc>
                <a:spcPct val="100000"/>
              </a:lnSpc>
              <a:spcBef>
                <a:spcPct val="0"/>
              </a:spcBef>
            </a:pPr>
            <a:r>
              <a:rPr lang="en-US" altLang="en-SA" sz="2200" dirty="0">
                <a:ea typeface="ＭＳ Ｐゴシック" panose="020B0600070205080204" pitchFamily="34" charset="-128"/>
              </a:rPr>
              <a:t>Employees and suppliers are established</a:t>
            </a:r>
          </a:p>
          <a:p>
            <a:pPr eaLnBrk="1" hangingPunct="1">
              <a:lnSpc>
                <a:spcPct val="100000"/>
              </a:lnSpc>
              <a:spcBef>
                <a:spcPct val="0"/>
              </a:spcBef>
            </a:pPr>
            <a:r>
              <a:rPr lang="en-US" altLang="en-SA" sz="2200" dirty="0">
                <a:ea typeface="ＭＳ Ｐゴシック" panose="020B0600070205080204" pitchFamily="34" charset="-128"/>
              </a:rPr>
              <a:t>Equipment is already installed</a:t>
            </a:r>
          </a:p>
          <a:p>
            <a:pPr eaLnBrk="1" hangingPunct="1">
              <a:lnSpc>
                <a:spcPct val="100000"/>
              </a:lnSpc>
              <a:spcBef>
                <a:spcPct val="0"/>
              </a:spcBef>
            </a:pPr>
            <a:r>
              <a:rPr lang="en-US" altLang="en-SA" sz="2200" dirty="0">
                <a:ea typeface="ＭＳ Ｐゴシック" panose="020B0600070205080204" pitchFamily="34" charset="-128"/>
              </a:rPr>
              <a:t>Inventory is in place and trade credit is established</a:t>
            </a:r>
          </a:p>
          <a:p>
            <a:pPr eaLnBrk="1" hangingPunct="1">
              <a:lnSpc>
                <a:spcPct val="100000"/>
              </a:lnSpc>
              <a:spcBef>
                <a:spcPct val="0"/>
              </a:spcBef>
            </a:pPr>
            <a:r>
              <a:rPr lang="en-US" altLang="en-SA" sz="2200" dirty="0">
                <a:ea typeface="ＭＳ Ｐゴシック" panose="020B0600070205080204" pitchFamily="34" charset="-128"/>
              </a:rPr>
              <a:t>It’s turnkey</a:t>
            </a:r>
          </a:p>
          <a:p>
            <a:pPr eaLnBrk="1" hangingPunct="1">
              <a:lnSpc>
                <a:spcPct val="100000"/>
              </a:lnSpc>
              <a:spcBef>
                <a:spcPct val="0"/>
              </a:spcBef>
            </a:pPr>
            <a:r>
              <a:rPr lang="en-US" altLang="en-SA" sz="2200" dirty="0">
                <a:ea typeface="ＭＳ Ｐゴシック" panose="020B0600070205080204" pitchFamily="34" charset="-128"/>
              </a:rPr>
              <a:t>New owners can “hit the ground running”</a:t>
            </a:r>
          </a:p>
          <a:p>
            <a:pPr eaLnBrk="1" hangingPunct="1">
              <a:lnSpc>
                <a:spcPct val="100000"/>
              </a:lnSpc>
              <a:spcBef>
                <a:spcPct val="0"/>
              </a:spcBef>
            </a:pPr>
            <a:r>
              <a:rPr lang="en-US" altLang="en-SA" sz="2200" dirty="0">
                <a:ea typeface="ＭＳ Ｐゴシック" panose="020B0600070205080204" pitchFamily="34" charset="-128"/>
              </a:rPr>
              <a:t>New owners can use the previous owner’s experience</a:t>
            </a:r>
          </a:p>
          <a:p>
            <a:pPr eaLnBrk="1" hangingPunct="1">
              <a:lnSpc>
                <a:spcPct val="100000"/>
              </a:lnSpc>
              <a:spcBef>
                <a:spcPct val="0"/>
              </a:spcBef>
            </a:pPr>
            <a:r>
              <a:rPr lang="en-US" altLang="en-SA" sz="2200" dirty="0">
                <a:ea typeface="ＭＳ Ｐゴシック" panose="020B0600070205080204" pitchFamily="34" charset="-128"/>
              </a:rPr>
              <a:t>Financing is easier to obtain</a:t>
            </a:r>
          </a:p>
          <a:p>
            <a:pPr>
              <a:spcBef>
                <a:spcPts val="1200"/>
              </a:spcBef>
            </a:pPr>
            <a:endParaRPr lang="en-US" altLang="en-SA" sz="2200" dirty="0">
              <a:ea typeface="ＭＳ Ｐゴシック" panose="020B0600070205080204" pitchFamily="34" charset="-128"/>
            </a:endParaRPr>
          </a:p>
          <a:p>
            <a:pPr eaLnBrk="1" hangingPunct="1">
              <a:spcBef>
                <a:spcPct val="30000"/>
              </a:spcBef>
            </a:pPr>
            <a:endParaRPr lang="en-US" altLang="en-SA" sz="2200" dirty="0">
              <a:ea typeface="ＭＳ Ｐゴシック" panose="020B0600070205080204" pitchFamily="34" charset="-128"/>
            </a:endParaRPr>
          </a:p>
        </p:txBody>
      </p:sp>
      <p:pic>
        <p:nvPicPr>
          <p:cNvPr id="23565" name="Picture 23556" descr="Outdoor warehouse">
            <a:extLst>
              <a:ext uri="{FF2B5EF4-FFF2-40B4-BE49-F238E27FC236}">
                <a16:creationId xmlns:a16="http://schemas.microsoft.com/office/drawing/2014/main" id="{CE8A11C3-CC24-BE91-1B36-FA03AA72E8EB}"/>
              </a:ext>
            </a:extLst>
          </p:cNvPr>
          <p:cNvPicPr>
            <a:picLocks noChangeAspect="1"/>
          </p:cNvPicPr>
          <p:nvPr/>
        </p:nvPicPr>
        <p:blipFill rotWithShape="1">
          <a:blip r:embed="rId3"/>
          <a:srcRect l="21953" r="33098"/>
          <a:stretch/>
        </p:blipFill>
        <p:spPr>
          <a:xfrm>
            <a:off x="20" y="10"/>
            <a:ext cx="4635571" cy="6857990"/>
          </a:xfrm>
          <a:prstGeom prst="rect">
            <a:avLst/>
          </a:prstGeom>
          <a:effec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animEffect transition="in" filter="wipe(left)">
                                      <p:cBhvr>
                                        <p:cTn id="7" dur="500"/>
                                        <p:tgtEl>
                                          <p:spTgt spid="2355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nodeType="clickEffect">
                                  <p:stCondLst>
                                    <p:cond delay="0"/>
                                  </p:stCondLst>
                                  <p:childTnLst>
                                    <p:set>
                                      <p:cBhvr>
                                        <p:cTn id="11" dur="1" fill="hold">
                                          <p:stCondLst>
                                            <p:cond delay="0"/>
                                          </p:stCondLst>
                                        </p:cTn>
                                        <p:tgtEl>
                                          <p:spTgt spid="23555">
                                            <p:txEl>
                                              <p:pRg st="1" end="1"/>
                                            </p:txEl>
                                          </p:spTgt>
                                        </p:tgtEl>
                                        <p:attrNameLst>
                                          <p:attrName>style.visibility</p:attrName>
                                        </p:attrNameLst>
                                      </p:cBhvr>
                                      <p:to>
                                        <p:strVal val="visible"/>
                                      </p:to>
                                    </p:set>
                                    <p:animEffect transition="in" filter="wipe(left)">
                                      <p:cBhvr>
                                        <p:cTn id="12" dur="500"/>
                                        <p:tgtEl>
                                          <p:spTgt spid="23555">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nodeType="clickEffect">
                                  <p:stCondLst>
                                    <p:cond delay="0"/>
                                  </p:stCondLst>
                                  <p:childTnLst>
                                    <p:set>
                                      <p:cBhvr>
                                        <p:cTn id="16" dur="1" fill="hold">
                                          <p:stCondLst>
                                            <p:cond delay="0"/>
                                          </p:stCondLst>
                                        </p:cTn>
                                        <p:tgtEl>
                                          <p:spTgt spid="23555">
                                            <p:txEl>
                                              <p:pRg st="2" end="2"/>
                                            </p:txEl>
                                          </p:spTgt>
                                        </p:tgtEl>
                                        <p:attrNameLst>
                                          <p:attrName>style.visibility</p:attrName>
                                        </p:attrNameLst>
                                      </p:cBhvr>
                                      <p:to>
                                        <p:strVal val="visible"/>
                                      </p:to>
                                    </p:set>
                                    <p:animEffect transition="in" filter="wipe(left)">
                                      <p:cBhvr>
                                        <p:cTn id="17" dur="500"/>
                                        <p:tgtEl>
                                          <p:spTgt spid="23555">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nodeType="clickEffect">
                                  <p:stCondLst>
                                    <p:cond delay="0"/>
                                  </p:stCondLst>
                                  <p:childTnLst>
                                    <p:set>
                                      <p:cBhvr>
                                        <p:cTn id="21" dur="1" fill="hold">
                                          <p:stCondLst>
                                            <p:cond delay="0"/>
                                          </p:stCondLst>
                                        </p:cTn>
                                        <p:tgtEl>
                                          <p:spTgt spid="23555">
                                            <p:txEl>
                                              <p:pRg st="3" end="3"/>
                                            </p:txEl>
                                          </p:spTgt>
                                        </p:tgtEl>
                                        <p:attrNameLst>
                                          <p:attrName>style.visibility</p:attrName>
                                        </p:attrNameLst>
                                      </p:cBhvr>
                                      <p:to>
                                        <p:strVal val="visible"/>
                                      </p:to>
                                    </p:set>
                                    <p:animEffect transition="in" filter="wipe(left)">
                                      <p:cBhvr>
                                        <p:cTn id="22" dur="500"/>
                                        <p:tgtEl>
                                          <p:spTgt spid="23555">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nodeType="clickEffect">
                                  <p:stCondLst>
                                    <p:cond delay="0"/>
                                  </p:stCondLst>
                                  <p:childTnLst>
                                    <p:set>
                                      <p:cBhvr>
                                        <p:cTn id="26" dur="1" fill="hold">
                                          <p:stCondLst>
                                            <p:cond delay="0"/>
                                          </p:stCondLst>
                                        </p:cTn>
                                        <p:tgtEl>
                                          <p:spTgt spid="23555">
                                            <p:txEl>
                                              <p:pRg st="4" end="4"/>
                                            </p:txEl>
                                          </p:spTgt>
                                        </p:tgtEl>
                                        <p:attrNameLst>
                                          <p:attrName>style.visibility</p:attrName>
                                        </p:attrNameLst>
                                      </p:cBhvr>
                                      <p:to>
                                        <p:strVal val="visible"/>
                                      </p:to>
                                    </p:set>
                                    <p:animEffect transition="in" filter="wipe(left)">
                                      <p:cBhvr>
                                        <p:cTn id="27" dur="500"/>
                                        <p:tgtEl>
                                          <p:spTgt spid="23555">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22" presetClass="entr" presetSubtype="8" fill="hold" nodeType="clickEffect">
                                  <p:stCondLst>
                                    <p:cond delay="0"/>
                                  </p:stCondLst>
                                  <p:childTnLst>
                                    <p:set>
                                      <p:cBhvr>
                                        <p:cTn id="31" dur="1" fill="hold">
                                          <p:stCondLst>
                                            <p:cond delay="0"/>
                                          </p:stCondLst>
                                        </p:cTn>
                                        <p:tgtEl>
                                          <p:spTgt spid="23555">
                                            <p:txEl>
                                              <p:pRg st="5" end="5"/>
                                            </p:txEl>
                                          </p:spTgt>
                                        </p:tgtEl>
                                        <p:attrNameLst>
                                          <p:attrName>style.visibility</p:attrName>
                                        </p:attrNameLst>
                                      </p:cBhvr>
                                      <p:to>
                                        <p:strVal val="visible"/>
                                      </p:to>
                                    </p:set>
                                    <p:animEffect transition="in" filter="wipe(left)">
                                      <p:cBhvr>
                                        <p:cTn id="32" dur="500"/>
                                        <p:tgtEl>
                                          <p:spTgt spid="23555">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22" presetClass="entr" presetSubtype="8" fill="hold" nodeType="clickEffect">
                                  <p:stCondLst>
                                    <p:cond delay="0"/>
                                  </p:stCondLst>
                                  <p:childTnLst>
                                    <p:set>
                                      <p:cBhvr>
                                        <p:cTn id="36" dur="1" fill="hold">
                                          <p:stCondLst>
                                            <p:cond delay="0"/>
                                          </p:stCondLst>
                                        </p:cTn>
                                        <p:tgtEl>
                                          <p:spTgt spid="23555">
                                            <p:txEl>
                                              <p:pRg st="6" end="6"/>
                                            </p:txEl>
                                          </p:spTgt>
                                        </p:tgtEl>
                                        <p:attrNameLst>
                                          <p:attrName>style.visibility</p:attrName>
                                        </p:attrNameLst>
                                      </p:cBhvr>
                                      <p:to>
                                        <p:strVal val="visible"/>
                                      </p:to>
                                    </p:set>
                                    <p:animEffect transition="in" filter="wipe(left)">
                                      <p:cBhvr>
                                        <p:cTn id="37" dur="500"/>
                                        <p:tgtEl>
                                          <p:spTgt spid="23555">
                                            <p:txEl>
                                              <p:pRg st="6" end="6"/>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22" presetClass="entr" presetSubtype="8" fill="hold" nodeType="clickEffect">
                                  <p:stCondLst>
                                    <p:cond delay="0"/>
                                  </p:stCondLst>
                                  <p:childTnLst>
                                    <p:set>
                                      <p:cBhvr>
                                        <p:cTn id="41" dur="1" fill="hold">
                                          <p:stCondLst>
                                            <p:cond delay="0"/>
                                          </p:stCondLst>
                                        </p:cTn>
                                        <p:tgtEl>
                                          <p:spTgt spid="23555">
                                            <p:txEl>
                                              <p:pRg st="7" end="7"/>
                                            </p:txEl>
                                          </p:spTgt>
                                        </p:tgtEl>
                                        <p:attrNameLst>
                                          <p:attrName>style.visibility</p:attrName>
                                        </p:attrNameLst>
                                      </p:cBhvr>
                                      <p:to>
                                        <p:strVal val="visible"/>
                                      </p:to>
                                    </p:set>
                                    <p:animEffect transition="in" filter="wipe(left)">
                                      <p:cBhvr>
                                        <p:cTn id="42" dur="500"/>
                                        <p:tgtEl>
                                          <p:spTgt spid="23555">
                                            <p:txEl>
                                              <p:pRg st="7" end="7"/>
                                            </p:txEl>
                                          </p:spTgt>
                                        </p:tgtEl>
                                      </p:cBhvr>
                                    </p:animEffect>
                                  </p:childTnLst>
                                </p:cTn>
                              </p:par>
                            </p:childTnLst>
                          </p:cTn>
                        </p:par>
                      </p:childTnLst>
                    </p:cTn>
                  </p:par>
                  <p:par>
                    <p:cTn id="43" fill="hold" nodeType="clickPar">
                      <p:stCondLst>
                        <p:cond delay="indefinite"/>
                      </p:stCondLst>
                      <p:childTnLst>
                        <p:par>
                          <p:cTn id="44" fill="hold" nodeType="withGroup">
                            <p:stCondLst>
                              <p:cond delay="0"/>
                            </p:stCondLst>
                            <p:childTnLst>
                              <p:par>
                                <p:cTn id="45" presetID="22" presetClass="entr" presetSubtype="8" fill="hold" nodeType="clickEffect">
                                  <p:stCondLst>
                                    <p:cond delay="0"/>
                                  </p:stCondLst>
                                  <p:childTnLst>
                                    <p:set>
                                      <p:cBhvr>
                                        <p:cTn id="46" dur="1" fill="hold">
                                          <p:stCondLst>
                                            <p:cond delay="0"/>
                                          </p:stCondLst>
                                        </p:cTn>
                                        <p:tgtEl>
                                          <p:spTgt spid="23555">
                                            <p:txEl>
                                              <p:pRg st="8" end="8"/>
                                            </p:txEl>
                                          </p:spTgt>
                                        </p:tgtEl>
                                        <p:attrNameLst>
                                          <p:attrName>style.visibility</p:attrName>
                                        </p:attrNameLst>
                                      </p:cBhvr>
                                      <p:to>
                                        <p:strVal val="visible"/>
                                      </p:to>
                                    </p:set>
                                    <p:animEffect transition="in" filter="wipe(left)">
                                      <p:cBhvr>
                                        <p:cTn id="47" dur="500"/>
                                        <p:tgtEl>
                                          <p:spTgt spid="23555">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5" grpId="0" build="p"/>
    </p:bldLst>
  </p:timing>
</p:sld>
</file>

<file path=ppt/slides/slide39.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pic>
        <p:nvPicPr>
          <p:cNvPr id="23557" name="Picture 23556" descr="Calculator, pen, compass, money and a paper with graphs printed on it">
            <a:extLst>
              <a:ext uri="{FF2B5EF4-FFF2-40B4-BE49-F238E27FC236}">
                <a16:creationId xmlns:a16="http://schemas.microsoft.com/office/drawing/2014/main" id="{BAFB9552-BFA9-AE72-723F-9F1B78D51D40}"/>
              </a:ext>
            </a:extLst>
          </p:cNvPr>
          <p:cNvPicPr>
            <a:picLocks noChangeAspect="1"/>
          </p:cNvPicPr>
          <p:nvPr/>
        </p:nvPicPr>
        <p:blipFill rotWithShape="1">
          <a:blip r:embed="rId3">
            <a:duotone>
              <a:prstClr val="black"/>
              <a:schemeClr val="tx2">
                <a:tint val="45000"/>
                <a:satMod val="400000"/>
              </a:schemeClr>
            </a:duotone>
          </a:blip>
          <a:srcRect b="6639"/>
          <a:stretch/>
        </p:blipFill>
        <p:spPr>
          <a:xfrm>
            <a:off x="20" y="10"/>
            <a:ext cx="12191980" cy="6857990"/>
          </a:xfrm>
          <a:prstGeom prst="rect">
            <a:avLst/>
          </a:prstGeom>
        </p:spPr>
      </p:pic>
      <p:sp>
        <p:nvSpPr>
          <p:cNvPr id="23561" name="Rectangle 23560">
            <a:extLst>
              <a:ext uri="{FF2B5EF4-FFF2-40B4-BE49-F238E27FC236}">
                <a16:creationId xmlns:a16="http://schemas.microsoft.com/office/drawing/2014/main" id="{B4147794-66B7-4CDE-BC75-BBDC48B2F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9481" y="0"/>
            <a:ext cx="7718119" cy="6858000"/>
          </a:xfrm>
          <a:prstGeom prst="rect">
            <a:avLst/>
          </a:prstGeom>
          <a:solidFill>
            <a:schemeClr val="bg1">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entury Schoolbook" panose="02040604050505020304"/>
              <a:ea typeface="+mn-ea"/>
              <a:cs typeface="+mn-cs"/>
            </a:endParaRPr>
          </a:p>
        </p:txBody>
      </p:sp>
      <p:sp>
        <p:nvSpPr>
          <p:cNvPr id="14338" name="Rectangle 2">
            <a:extLst>
              <a:ext uri="{FF2B5EF4-FFF2-40B4-BE49-F238E27FC236}">
                <a16:creationId xmlns:a16="http://schemas.microsoft.com/office/drawing/2014/main" id="{E6B27B42-84E3-23A8-DA51-476DB20B0CD4}"/>
              </a:ext>
            </a:extLst>
          </p:cNvPr>
          <p:cNvSpPr>
            <a:spLocks noGrp="1" noRot="1" noChangeArrowheads="1"/>
          </p:cNvSpPr>
          <p:nvPr>
            <p:ph type="title"/>
          </p:nvPr>
        </p:nvSpPr>
        <p:spPr>
          <a:xfrm>
            <a:off x="4050889" y="365758"/>
            <a:ext cx="6784259" cy="1828800"/>
          </a:xfrm>
        </p:spPr>
        <p:txBody>
          <a:bodyPr>
            <a:normAutofit/>
          </a:bodyPr>
          <a:lstStyle/>
          <a:p>
            <a:pPr>
              <a:defRPr/>
            </a:pPr>
            <a:r>
              <a:rPr lang="en-US" altLang="en-US" sz="4800" b="1" dirty="0">
                <a:solidFill>
                  <a:srgbClr val="C00000"/>
                </a:solidFill>
                <a:ea typeface="+mj-ea"/>
                <a:cs typeface="+mj-cs"/>
              </a:rPr>
              <a:t>Disadvantages of Buying </a:t>
            </a:r>
            <a:br>
              <a:rPr lang="en-US" altLang="en-US" sz="4800" b="1" dirty="0">
                <a:solidFill>
                  <a:srgbClr val="C00000"/>
                </a:solidFill>
                <a:ea typeface="+mj-ea"/>
                <a:cs typeface="+mj-cs"/>
              </a:rPr>
            </a:br>
            <a:r>
              <a:rPr lang="en-US" altLang="en-US" sz="4800" b="1" dirty="0">
                <a:solidFill>
                  <a:srgbClr val="C00000"/>
                </a:solidFill>
                <a:ea typeface="+mj-ea"/>
                <a:cs typeface="+mj-cs"/>
              </a:rPr>
              <a:t>an Existing Business</a:t>
            </a:r>
          </a:p>
        </p:txBody>
      </p:sp>
      <p:sp>
        <p:nvSpPr>
          <p:cNvPr id="23555" name="Rectangle 3">
            <a:extLst>
              <a:ext uri="{FF2B5EF4-FFF2-40B4-BE49-F238E27FC236}">
                <a16:creationId xmlns:a16="http://schemas.microsoft.com/office/drawing/2014/main" id="{D4F2C221-9B2D-65F2-6069-9E320AB10E0E}"/>
              </a:ext>
            </a:extLst>
          </p:cNvPr>
          <p:cNvSpPr>
            <a:spLocks noGrp="1" noChangeArrowheads="1"/>
          </p:cNvSpPr>
          <p:nvPr>
            <p:ph idx="1"/>
          </p:nvPr>
        </p:nvSpPr>
        <p:spPr>
          <a:xfrm>
            <a:off x="4050889" y="2324100"/>
            <a:ext cx="6784259" cy="3875087"/>
          </a:xfrm>
        </p:spPr>
        <p:txBody>
          <a:bodyPr>
            <a:normAutofit/>
          </a:bodyPr>
          <a:lstStyle/>
          <a:p>
            <a:pPr eaLnBrk="1" hangingPunct="1">
              <a:lnSpc>
                <a:spcPct val="100000"/>
              </a:lnSpc>
              <a:spcBef>
                <a:spcPct val="0"/>
              </a:spcBef>
            </a:pPr>
            <a:r>
              <a:rPr lang="en-US" altLang="en-SA" sz="2200" dirty="0">
                <a:ea typeface="ＭＳ Ｐゴシック" panose="020B0600070205080204" pitchFamily="34" charset="-128"/>
              </a:rPr>
              <a:t>The financial costs are high</a:t>
            </a:r>
          </a:p>
          <a:p>
            <a:pPr eaLnBrk="1" hangingPunct="1">
              <a:lnSpc>
                <a:spcPct val="100000"/>
              </a:lnSpc>
              <a:spcBef>
                <a:spcPct val="0"/>
              </a:spcBef>
            </a:pPr>
            <a:r>
              <a:rPr lang="en-US" altLang="en-SA" sz="2200" dirty="0">
                <a:ea typeface="ＭＳ Ｐゴシック" panose="020B0600070205080204" pitchFamily="34" charset="-128"/>
              </a:rPr>
              <a:t>It’s a “loser”</a:t>
            </a:r>
          </a:p>
          <a:p>
            <a:pPr eaLnBrk="1" hangingPunct="1">
              <a:lnSpc>
                <a:spcPct val="100000"/>
              </a:lnSpc>
              <a:spcBef>
                <a:spcPct val="0"/>
              </a:spcBef>
            </a:pPr>
            <a:r>
              <a:rPr lang="en-US" altLang="en-SA" sz="2200" dirty="0">
                <a:ea typeface="ＭＳ Ｐゴシック" panose="020B0600070205080204" pitchFamily="34" charset="-128"/>
              </a:rPr>
              <a:t>Previous owner may have created ill will</a:t>
            </a:r>
          </a:p>
          <a:p>
            <a:pPr eaLnBrk="1" hangingPunct="1">
              <a:lnSpc>
                <a:spcPct val="100000"/>
              </a:lnSpc>
              <a:spcBef>
                <a:spcPct val="0"/>
              </a:spcBef>
            </a:pPr>
            <a:r>
              <a:rPr lang="en-US" altLang="en-SA" sz="2200" dirty="0">
                <a:ea typeface="ＭＳ Ｐゴシック" panose="020B0600070205080204" pitchFamily="34" charset="-128"/>
              </a:rPr>
              <a:t>“Inherited” employees may be unsuitable</a:t>
            </a:r>
          </a:p>
          <a:p>
            <a:pPr eaLnBrk="1" hangingPunct="1">
              <a:lnSpc>
                <a:spcPct val="100000"/>
              </a:lnSpc>
              <a:spcBef>
                <a:spcPct val="0"/>
              </a:spcBef>
            </a:pPr>
            <a:r>
              <a:rPr lang="en-US" altLang="en-SA" sz="2200" dirty="0">
                <a:ea typeface="ＭＳ Ｐゴシック" panose="020B0600070205080204" pitchFamily="34" charset="-128"/>
              </a:rPr>
              <a:t>The location may have become unsatisfactory</a:t>
            </a:r>
          </a:p>
          <a:p>
            <a:pPr eaLnBrk="1" hangingPunct="1">
              <a:lnSpc>
                <a:spcPct val="100000"/>
              </a:lnSpc>
              <a:spcBef>
                <a:spcPct val="0"/>
              </a:spcBef>
            </a:pPr>
            <a:r>
              <a:rPr lang="en-US" altLang="en-SA" sz="2200" dirty="0">
                <a:ea typeface="ＭＳ Ｐゴシック" panose="020B0600070205080204" pitchFamily="34" charset="-128"/>
              </a:rPr>
              <a:t>Equipment and facilities may be obsolete or inefficient</a:t>
            </a:r>
          </a:p>
          <a:p>
            <a:pPr eaLnBrk="1" hangingPunct="1">
              <a:lnSpc>
                <a:spcPct val="100000"/>
              </a:lnSpc>
              <a:spcBef>
                <a:spcPct val="0"/>
              </a:spcBef>
            </a:pPr>
            <a:r>
              <a:rPr lang="en-US" altLang="en-SA" sz="2200" dirty="0">
                <a:ea typeface="ＭＳ Ｐゴシック" panose="020B0600070205080204" pitchFamily="34" charset="-128"/>
              </a:rPr>
              <a:t>Change and innovation can be difficult to implement</a:t>
            </a:r>
          </a:p>
          <a:p>
            <a:pPr eaLnBrk="1" hangingPunct="1">
              <a:lnSpc>
                <a:spcPct val="100000"/>
              </a:lnSpc>
              <a:spcBef>
                <a:spcPct val="0"/>
              </a:spcBef>
            </a:pPr>
            <a:r>
              <a:rPr lang="en-US" altLang="en-SA" sz="2200" dirty="0">
                <a:ea typeface="ＭＳ Ｐゴシック" panose="020B0600070205080204" pitchFamily="34" charset="-128"/>
              </a:rPr>
              <a:t>Inventory may be outdated or obsolete</a:t>
            </a:r>
          </a:p>
          <a:p>
            <a:pPr eaLnBrk="1" hangingPunct="1">
              <a:lnSpc>
                <a:spcPct val="100000"/>
              </a:lnSpc>
              <a:spcBef>
                <a:spcPct val="0"/>
              </a:spcBef>
            </a:pPr>
            <a:r>
              <a:rPr lang="en-US" altLang="en-SA" sz="2200" dirty="0">
                <a:ea typeface="ＭＳ Ｐゴシック" panose="020B0600070205080204" pitchFamily="34" charset="-128"/>
              </a:rPr>
              <a:t>Accounts receivable may be worth less than face value</a:t>
            </a:r>
          </a:p>
          <a:p>
            <a:pPr eaLnBrk="1" hangingPunct="1">
              <a:lnSpc>
                <a:spcPct val="100000"/>
              </a:lnSpc>
              <a:spcBef>
                <a:spcPct val="0"/>
              </a:spcBef>
            </a:pPr>
            <a:r>
              <a:rPr lang="en-US" altLang="en-SA" sz="2200" dirty="0">
                <a:ea typeface="ＭＳ Ｐゴシック" panose="020B0600070205080204" pitchFamily="34" charset="-128"/>
              </a:rPr>
              <a:t>The business may be overpriced</a:t>
            </a:r>
          </a:p>
          <a:p>
            <a:pPr>
              <a:spcBef>
                <a:spcPts val="1200"/>
              </a:spcBef>
            </a:pPr>
            <a:endParaRPr lang="en-US" altLang="en-SA" sz="2200" dirty="0">
              <a:ea typeface="ＭＳ Ｐゴシック" panose="020B0600070205080204" pitchFamily="34" charset="-128"/>
            </a:endParaRPr>
          </a:p>
          <a:p>
            <a:pPr eaLnBrk="1" hangingPunct="1">
              <a:spcBef>
                <a:spcPct val="30000"/>
              </a:spcBef>
            </a:pPr>
            <a:endParaRPr lang="en-US" altLang="en-SA" sz="2200" dirty="0">
              <a:ea typeface="ＭＳ Ｐゴシック" panose="020B0600070205080204" pitchFamily="34" charset="-128"/>
            </a:endParaRPr>
          </a:p>
        </p:txBody>
      </p:sp>
      <p:sp>
        <p:nvSpPr>
          <p:cNvPr id="23563" name="Rectangle 23562">
            <a:extLst>
              <a:ext uri="{FF2B5EF4-FFF2-40B4-BE49-F238E27FC236}">
                <a16:creationId xmlns:a16="http://schemas.microsoft.com/office/drawing/2014/main" id="{41202E79-1236-4DF8-9921-F47A0B079C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77600" y="0"/>
            <a:ext cx="914400" cy="6858000"/>
          </a:xfrm>
          <a:prstGeom prst="rect">
            <a:avLst/>
          </a:prstGeom>
          <a:solidFill>
            <a:schemeClr val="tx1">
              <a:lumMod val="85000"/>
              <a:lumOff val="15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animEffect transition="in" filter="wipe(left)">
                                      <p:cBhvr>
                                        <p:cTn id="7" dur="500"/>
                                        <p:tgtEl>
                                          <p:spTgt spid="2355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nodeType="clickEffect">
                                  <p:stCondLst>
                                    <p:cond delay="0"/>
                                  </p:stCondLst>
                                  <p:childTnLst>
                                    <p:set>
                                      <p:cBhvr>
                                        <p:cTn id="11" dur="1" fill="hold">
                                          <p:stCondLst>
                                            <p:cond delay="0"/>
                                          </p:stCondLst>
                                        </p:cTn>
                                        <p:tgtEl>
                                          <p:spTgt spid="23555">
                                            <p:txEl>
                                              <p:pRg st="1" end="1"/>
                                            </p:txEl>
                                          </p:spTgt>
                                        </p:tgtEl>
                                        <p:attrNameLst>
                                          <p:attrName>style.visibility</p:attrName>
                                        </p:attrNameLst>
                                      </p:cBhvr>
                                      <p:to>
                                        <p:strVal val="visible"/>
                                      </p:to>
                                    </p:set>
                                    <p:animEffect transition="in" filter="wipe(left)">
                                      <p:cBhvr>
                                        <p:cTn id="12" dur="500"/>
                                        <p:tgtEl>
                                          <p:spTgt spid="23555">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nodeType="clickEffect">
                                  <p:stCondLst>
                                    <p:cond delay="0"/>
                                  </p:stCondLst>
                                  <p:childTnLst>
                                    <p:set>
                                      <p:cBhvr>
                                        <p:cTn id="16" dur="1" fill="hold">
                                          <p:stCondLst>
                                            <p:cond delay="0"/>
                                          </p:stCondLst>
                                        </p:cTn>
                                        <p:tgtEl>
                                          <p:spTgt spid="23555">
                                            <p:txEl>
                                              <p:pRg st="2" end="2"/>
                                            </p:txEl>
                                          </p:spTgt>
                                        </p:tgtEl>
                                        <p:attrNameLst>
                                          <p:attrName>style.visibility</p:attrName>
                                        </p:attrNameLst>
                                      </p:cBhvr>
                                      <p:to>
                                        <p:strVal val="visible"/>
                                      </p:to>
                                    </p:set>
                                    <p:animEffect transition="in" filter="wipe(left)">
                                      <p:cBhvr>
                                        <p:cTn id="17" dur="500"/>
                                        <p:tgtEl>
                                          <p:spTgt spid="23555">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nodeType="clickEffect">
                                  <p:stCondLst>
                                    <p:cond delay="0"/>
                                  </p:stCondLst>
                                  <p:childTnLst>
                                    <p:set>
                                      <p:cBhvr>
                                        <p:cTn id="21" dur="1" fill="hold">
                                          <p:stCondLst>
                                            <p:cond delay="0"/>
                                          </p:stCondLst>
                                        </p:cTn>
                                        <p:tgtEl>
                                          <p:spTgt spid="23555">
                                            <p:txEl>
                                              <p:pRg st="3" end="3"/>
                                            </p:txEl>
                                          </p:spTgt>
                                        </p:tgtEl>
                                        <p:attrNameLst>
                                          <p:attrName>style.visibility</p:attrName>
                                        </p:attrNameLst>
                                      </p:cBhvr>
                                      <p:to>
                                        <p:strVal val="visible"/>
                                      </p:to>
                                    </p:set>
                                    <p:animEffect transition="in" filter="wipe(left)">
                                      <p:cBhvr>
                                        <p:cTn id="22" dur="500"/>
                                        <p:tgtEl>
                                          <p:spTgt spid="23555">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nodeType="clickEffect">
                                  <p:stCondLst>
                                    <p:cond delay="0"/>
                                  </p:stCondLst>
                                  <p:childTnLst>
                                    <p:set>
                                      <p:cBhvr>
                                        <p:cTn id="26" dur="1" fill="hold">
                                          <p:stCondLst>
                                            <p:cond delay="0"/>
                                          </p:stCondLst>
                                        </p:cTn>
                                        <p:tgtEl>
                                          <p:spTgt spid="23555">
                                            <p:txEl>
                                              <p:pRg st="4" end="4"/>
                                            </p:txEl>
                                          </p:spTgt>
                                        </p:tgtEl>
                                        <p:attrNameLst>
                                          <p:attrName>style.visibility</p:attrName>
                                        </p:attrNameLst>
                                      </p:cBhvr>
                                      <p:to>
                                        <p:strVal val="visible"/>
                                      </p:to>
                                    </p:set>
                                    <p:animEffect transition="in" filter="wipe(left)">
                                      <p:cBhvr>
                                        <p:cTn id="27" dur="500"/>
                                        <p:tgtEl>
                                          <p:spTgt spid="23555">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22" presetClass="entr" presetSubtype="8" fill="hold" nodeType="clickEffect">
                                  <p:stCondLst>
                                    <p:cond delay="0"/>
                                  </p:stCondLst>
                                  <p:childTnLst>
                                    <p:set>
                                      <p:cBhvr>
                                        <p:cTn id="31" dur="1" fill="hold">
                                          <p:stCondLst>
                                            <p:cond delay="0"/>
                                          </p:stCondLst>
                                        </p:cTn>
                                        <p:tgtEl>
                                          <p:spTgt spid="23555">
                                            <p:txEl>
                                              <p:pRg st="5" end="5"/>
                                            </p:txEl>
                                          </p:spTgt>
                                        </p:tgtEl>
                                        <p:attrNameLst>
                                          <p:attrName>style.visibility</p:attrName>
                                        </p:attrNameLst>
                                      </p:cBhvr>
                                      <p:to>
                                        <p:strVal val="visible"/>
                                      </p:to>
                                    </p:set>
                                    <p:animEffect transition="in" filter="wipe(left)">
                                      <p:cBhvr>
                                        <p:cTn id="32" dur="500"/>
                                        <p:tgtEl>
                                          <p:spTgt spid="23555">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22" presetClass="entr" presetSubtype="8" fill="hold" nodeType="clickEffect">
                                  <p:stCondLst>
                                    <p:cond delay="0"/>
                                  </p:stCondLst>
                                  <p:childTnLst>
                                    <p:set>
                                      <p:cBhvr>
                                        <p:cTn id="36" dur="1" fill="hold">
                                          <p:stCondLst>
                                            <p:cond delay="0"/>
                                          </p:stCondLst>
                                        </p:cTn>
                                        <p:tgtEl>
                                          <p:spTgt spid="23555">
                                            <p:txEl>
                                              <p:pRg st="6" end="6"/>
                                            </p:txEl>
                                          </p:spTgt>
                                        </p:tgtEl>
                                        <p:attrNameLst>
                                          <p:attrName>style.visibility</p:attrName>
                                        </p:attrNameLst>
                                      </p:cBhvr>
                                      <p:to>
                                        <p:strVal val="visible"/>
                                      </p:to>
                                    </p:set>
                                    <p:animEffect transition="in" filter="wipe(left)">
                                      <p:cBhvr>
                                        <p:cTn id="37" dur="500"/>
                                        <p:tgtEl>
                                          <p:spTgt spid="23555">
                                            <p:txEl>
                                              <p:pRg st="6" end="6"/>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22" presetClass="entr" presetSubtype="8" fill="hold" nodeType="clickEffect">
                                  <p:stCondLst>
                                    <p:cond delay="0"/>
                                  </p:stCondLst>
                                  <p:childTnLst>
                                    <p:set>
                                      <p:cBhvr>
                                        <p:cTn id="41" dur="1" fill="hold">
                                          <p:stCondLst>
                                            <p:cond delay="0"/>
                                          </p:stCondLst>
                                        </p:cTn>
                                        <p:tgtEl>
                                          <p:spTgt spid="23555">
                                            <p:txEl>
                                              <p:pRg st="7" end="7"/>
                                            </p:txEl>
                                          </p:spTgt>
                                        </p:tgtEl>
                                        <p:attrNameLst>
                                          <p:attrName>style.visibility</p:attrName>
                                        </p:attrNameLst>
                                      </p:cBhvr>
                                      <p:to>
                                        <p:strVal val="visible"/>
                                      </p:to>
                                    </p:set>
                                    <p:animEffect transition="in" filter="wipe(left)">
                                      <p:cBhvr>
                                        <p:cTn id="42" dur="500"/>
                                        <p:tgtEl>
                                          <p:spTgt spid="23555">
                                            <p:txEl>
                                              <p:pRg st="7" end="7"/>
                                            </p:txEl>
                                          </p:spTgt>
                                        </p:tgtEl>
                                      </p:cBhvr>
                                    </p:animEffect>
                                  </p:childTnLst>
                                </p:cTn>
                              </p:par>
                            </p:childTnLst>
                          </p:cTn>
                        </p:par>
                      </p:childTnLst>
                    </p:cTn>
                  </p:par>
                  <p:par>
                    <p:cTn id="43" fill="hold" nodeType="clickPar">
                      <p:stCondLst>
                        <p:cond delay="indefinite"/>
                      </p:stCondLst>
                      <p:childTnLst>
                        <p:par>
                          <p:cTn id="44" fill="hold" nodeType="withGroup">
                            <p:stCondLst>
                              <p:cond delay="0"/>
                            </p:stCondLst>
                            <p:childTnLst>
                              <p:par>
                                <p:cTn id="45" presetID="22" presetClass="entr" presetSubtype="8" fill="hold" nodeType="clickEffect">
                                  <p:stCondLst>
                                    <p:cond delay="0"/>
                                  </p:stCondLst>
                                  <p:childTnLst>
                                    <p:set>
                                      <p:cBhvr>
                                        <p:cTn id="46" dur="1" fill="hold">
                                          <p:stCondLst>
                                            <p:cond delay="0"/>
                                          </p:stCondLst>
                                        </p:cTn>
                                        <p:tgtEl>
                                          <p:spTgt spid="23555">
                                            <p:txEl>
                                              <p:pRg st="8" end="8"/>
                                            </p:txEl>
                                          </p:spTgt>
                                        </p:tgtEl>
                                        <p:attrNameLst>
                                          <p:attrName>style.visibility</p:attrName>
                                        </p:attrNameLst>
                                      </p:cBhvr>
                                      <p:to>
                                        <p:strVal val="visible"/>
                                      </p:to>
                                    </p:set>
                                    <p:animEffect transition="in" filter="wipe(left)">
                                      <p:cBhvr>
                                        <p:cTn id="47" dur="500"/>
                                        <p:tgtEl>
                                          <p:spTgt spid="23555">
                                            <p:txEl>
                                              <p:pRg st="8" end="8"/>
                                            </p:txEl>
                                          </p:spTgt>
                                        </p:tgtEl>
                                      </p:cBhvr>
                                    </p:animEffect>
                                  </p:childTnLst>
                                </p:cTn>
                              </p:par>
                            </p:childTnLst>
                          </p:cTn>
                        </p:par>
                      </p:childTnLst>
                    </p:cTn>
                  </p:par>
                  <p:par>
                    <p:cTn id="48" fill="hold" nodeType="clickPar">
                      <p:stCondLst>
                        <p:cond delay="indefinite"/>
                      </p:stCondLst>
                      <p:childTnLst>
                        <p:par>
                          <p:cTn id="49" fill="hold" nodeType="withGroup">
                            <p:stCondLst>
                              <p:cond delay="0"/>
                            </p:stCondLst>
                            <p:childTnLst>
                              <p:par>
                                <p:cTn id="50" presetID="22" presetClass="entr" presetSubtype="8" fill="hold" nodeType="clickEffect">
                                  <p:stCondLst>
                                    <p:cond delay="0"/>
                                  </p:stCondLst>
                                  <p:childTnLst>
                                    <p:set>
                                      <p:cBhvr>
                                        <p:cTn id="51" dur="1" fill="hold">
                                          <p:stCondLst>
                                            <p:cond delay="0"/>
                                          </p:stCondLst>
                                        </p:cTn>
                                        <p:tgtEl>
                                          <p:spTgt spid="23555">
                                            <p:txEl>
                                              <p:pRg st="9" end="9"/>
                                            </p:txEl>
                                          </p:spTgt>
                                        </p:tgtEl>
                                        <p:attrNameLst>
                                          <p:attrName>style.visibility</p:attrName>
                                        </p:attrNameLst>
                                      </p:cBhvr>
                                      <p:to>
                                        <p:strVal val="visible"/>
                                      </p:to>
                                    </p:set>
                                    <p:animEffect transition="in" filter="wipe(left)">
                                      <p:cBhvr>
                                        <p:cTn id="52" dur="500"/>
                                        <p:tgtEl>
                                          <p:spTgt spid="23555">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3555" name="Rectangle 3">
            <a:extLst>
              <a:ext uri="{FF2B5EF4-FFF2-40B4-BE49-F238E27FC236}">
                <a16:creationId xmlns:a16="http://schemas.microsoft.com/office/drawing/2014/main" id="{90C2A969-E0C1-B540-66B7-DE85439ED55B}"/>
              </a:ext>
            </a:extLst>
          </p:cNvPr>
          <p:cNvSpPr>
            <a:spLocks noGrp="1" noChangeArrowheads="1"/>
          </p:cNvSpPr>
          <p:nvPr>
            <p:ph idx="1"/>
          </p:nvPr>
        </p:nvSpPr>
        <p:spPr>
          <a:xfrm>
            <a:off x="1828800" y="1600200"/>
            <a:ext cx="8686800" cy="4876800"/>
          </a:xfrm>
        </p:spPr>
        <p:txBody>
          <a:bodyPr/>
          <a:lstStyle/>
          <a:p>
            <a:pPr marL="338138" indent="-338138">
              <a:spcBef>
                <a:spcPts val="1200"/>
              </a:spcBef>
            </a:pPr>
            <a:r>
              <a:rPr lang="en-US" altLang="en-SA">
                <a:ea typeface="ＭＳ Ｐゴシック" panose="020B0600070205080204" pitchFamily="34" charset="-128"/>
              </a:rPr>
              <a:t>Study: 50 to 75% of all business sales that are initiated fall through.</a:t>
            </a:r>
          </a:p>
          <a:p>
            <a:pPr marL="338138" indent="-338138">
              <a:spcBef>
                <a:spcPts val="1200"/>
              </a:spcBef>
            </a:pPr>
            <a:r>
              <a:rPr lang="en-US" altLang="en-SA">
                <a:ea typeface="ＭＳ Ｐゴシック" panose="020B0600070205080204" pitchFamily="34" charset="-128"/>
              </a:rPr>
              <a:t>The </a:t>
            </a:r>
            <a:r>
              <a:rPr lang="en-US" altLang="en-SA" i="1">
                <a:ea typeface="ＭＳ Ｐゴシック" panose="020B0600070205080204" pitchFamily="34" charset="-128"/>
              </a:rPr>
              <a:t>right</a:t>
            </a:r>
            <a:r>
              <a:rPr lang="en-US" altLang="en-SA">
                <a:ea typeface="ＭＳ Ｐゴシック" panose="020B0600070205080204" pitchFamily="34" charset="-128"/>
              </a:rPr>
              <a:t> way:</a:t>
            </a:r>
          </a:p>
          <a:p>
            <a:pPr marL="857250" lvl="1" indent="-457200">
              <a:spcBef>
                <a:spcPts val="1200"/>
              </a:spcBef>
            </a:pPr>
            <a:r>
              <a:rPr lang="en-US" altLang="en-SA" sz="3000">
                <a:ea typeface="ＭＳ Ｐゴシック" panose="020B0600070205080204" pitchFamily="34" charset="-128"/>
              </a:rPr>
              <a:t>Analyze your skills, abilities, and interests.</a:t>
            </a:r>
          </a:p>
          <a:p>
            <a:pPr marL="857250" lvl="1" indent="-457200">
              <a:spcBef>
                <a:spcPts val="1200"/>
              </a:spcBef>
            </a:pPr>
            <a:r>
              <a:rPr lang="en-US" altLang="en-SA" sz="3000">
                <a:ea typeface="ＭＳ Ｐゴシック" panose="020B0600070205080204" pitchFamily="34" charset="-128"/>
              </a:rPr>
              <a:t>Develop a list of criteria</a:t>
            </a:r>
          </a:p>
          <a:p>
            <a:pPr marL="857250" lvl="1" indent="-457200">
              <a:spcBef>
                <a:spcPts val="1200"/>
              </a:spcBef>
            </a:pPr>
            <a:r>
              <a:rPr lang="en-US" altLang="en-SA" sz="3000">
                <a:ea typeface="ＭＳ Ｐゴシック" panose="020B0600070205080204" pitchFamily="34" charset="-128"/>
              </a:rPr>
              <a:t>Prepare a list of potential candidates.</a:t>
            </a:r>
          </a:p>
          <a:p>
            <a:pPr marL="857250" lvl="1" indent="-457200">
              <a:spcBef>
                <a:spcPts val="1200"/>
              </a:spcBef>
            </a:pPr>
            <a:r>
              <a:rPr lang="en-US" altLang="en-SA" sz="3000">
                <a:ea typeface="ＭＳ Ｐゴシック" panose="020B0600070205080204" pitchFamily="34" charset="-128"/>
              </a:rPr>
              <a:t>Investigate and evaluate candidate businesses and select the best one.</a:t>
            </a:r>
          </a:p>
          <a:p>
            <a:pPr marL="338138" indent="-338138">
              <a:spcBef>
                <a:spcPts val="1200"/>
              </a:spcBef>
            </a:pPr>
            <a:endParaRPr lang="en-US" altLang="en-SA">
              <a:ea typeface="ＭＳ Ｐゴシック" panose="020B0600070205080204" pitchFamily="34" charset="-128"/>
            </a:endParaRPr>
          </a:p>
          <a:p>
            <a:pPr marL="338138" indent="-338138">
              <a:spcBef>
                <a:spcPct val="30000"/>
              </a:spcBef>
            </a:pPr>
            <a:endParaRPr lang="en-US" altLang="en-SA">
              <a:ea typeface="ＭＳ Ｐゴシック" panose="020B0600070205080204" pitchFamily="34" charset="-128"/>
            </a:endParaRPr>
          </a:p>
        </p:txBody>
      </p:sp>
      <p:sp>
        <p:nvSpPr>
          <p:cNvPr id="14338" name="Rectangle 2">
            <a:extLst>
              <a:ext uri="{FF2B5EF4-FFF2-40B4-BE49-F238E27FC236}">
                <a16:creationId xmlns:a16="http://schemas.microsoft.com/office/drawing/2014/main" id="{B8EF9C25-D474-6F58-BEE5-5A5A324A1136}"/>
              </a:ext>
            </a:extLst>
          </p:cNvPr>
          <p:cNvSpPr>
            <a:spLocks noGrp="1" noRot="1" noChangeArrowheads="1"/>
          </p:cNvSpPr>
          <p:nvPr>
            <p:ph type="title"/>
          </p:nvPr>
        </p:nvSpPr>
        <p:spPr>
          <a:xfrm>
            <a:off x="2438400" y="216728"/>
            <a:ext cx="8915400" cy="1143000"/>
          </a:xfrm>
        </p:spPr>
        <p:txBody>
          <a:bodyPr>
            <a:noAutofit/>
          </a:bodyPr>
          <a:lstStyle/>
          <a:p>
            <a:pPr>
              <a:defRPr/>
            </a:pPr>
            <a:r>
              <a:rPr lang="en-US" altLang="en-US" b="1" dirty="0">
                <a:solidFill>
                  <a:schemeClr val="bg1"/>
                </a:solidFill>
                <a:ea typeface="+mj-ea"/>
                <a:cs typeface="+mj-cs"/>
              </a:rPr>
              <a:t>Acquiring a Business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animEffect transition="in" filter="wipe(left)">
                                      <p:cBhvr>
                                        <p:cTn id="7" dur="500"/>
                                        <p:tgtEl>
                                          <p:spTgt spid="2355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nodeType="clickEffect">
                                  <p:stCondLst>
                                    <p:cond delay="0"/>
                                  </p:stCondLst>
                                  <p:childTnLst>
                                    <p:set>
                                      <p:cBhvr>
                                        <p:cTn id="11" dur="1" fill="hold">
                                          <p:stCondLst>
                                            <p:cond delay="0"/>
                                          </p:stCondLst>
                                        </p:cTn>
                                        <p:tgtEl>
                                          <p:spTgt spid="23555">
                                            <p:txEl>
                                              <p:pRg st="1" end="1"/>
                                            </p:txEl>
                                          </p:spTgt>
                                        </p:tgtEl>
                                        <p:attrNameLst>
                                          <p:attrName>style.visibility</p:attrName>
                                        </p:attrNameLst>
                                      </p:cBhvr>
                                      <p:to>
                                        <p:strVal val="visible"/>
                                      </p:to>
                                    </p:set>
                                    <p:animEffect transition="in" filter="wipe(left)">
                                      <p:cBhvr>
                                        <p:cTn id="12" dur="500"/>
                                        <p:tgtEl>
                                          <p:spTgt spid="23555">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nodeType="clickEffect">
                                  <p:stCondLst>
                                    <p:cond delay="0"/>
                                  </p:stCondLst>
                                  <p:childTnLst>
                                    <p:set>
                                      <p:cBhvr>
                                        <p:cTn id="16" dur="1" fill="hold">
                                          <p:stCondLst>
                                            <p:cond delay="0"/>
                                          </p:stCondLst>
                                        </p:cTn>
                                        <p:tgtEl>
                                          <p:spTgt spid="23555">
                                            <p:txEl>
                                              <p:pRg st="2" end="2"/>
                                            </p:txEl>
                                          </p:spTgt>
                                        </p:tgtEl>
                                        <p:attrNameLst>
                                          <p:attrName>style.visibility</p:attrName>
                                        </p:attrNameLst>
                                      </p:cBhvr>
                                      <p:to>
                                        <p:strVal val="visible"/>
                                      </p:to>
                                    </p:set>
                                    <p:animEffect transition="in" filter="wipe(left)">
                                      <p:cBhvr>
                                        <p:cTn id="17" dur="500"/>
                                        <p:tgtEl>
                                          <p:spTgt spid="23555">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nodeType="clickEffect">
                                  <p:stCondLst>
                                    <p:cond delay="0"/>
                                  </p:stCondLst>
                                  <p:childTnLst>
                                    <p:set>
                                      <p:cBhvr>
                                        <p:cTn id="21" dur="1" fill="hold">
                                          <p:stCondLst>
                                            <p:cond delay="0"/>
                                          </p:stCondLst>
                                        </p:cTn>
                                        <p:tgtEl>
                                          <p:spTgt spid="23555">
                                            <p:txEl>
                                              <p:pRg st="3" end="3"/>
                                            </p:txEl>
                                          </p:spTgt>
                                        </p:tgtEl>
                                        <p:attrNameLst>
                                          <p:attrName>style.visibility</p:attrName>
                                        </p:attrNameLst>
                                      </p:cBhvr>
                                      <p:to>
                                        <p:strVal val="visible"/>
                                      </p:to>
                                    </p:set>
                                    <p:animEffect transition="in" filter="wipe(left)">
                                      <p:cBhvr>
                                        <p:cTn id="22" dur="500"/>
                                        <p:tgtEl>
                                          <p:spTgt spid="23555">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nodeType="clickEffect">
                                  <p:stCondLst>
                                    <p:cond delay="0"/>
                                  </p:stCondLst>
                                  <p:childTnLst>
                                    <p:set>
                                      <p:cBhvr>
                                        <p:cTn id="26" dur="1" fill="hold">
                                          <p:stCondLst>
                                            <p:cond delay="0"/>
                                          </p:stCondLst>
                                        </p:cTn>
                                        <p:tgtEl>
                                          <p:spTgt spid="23555">
                                            <p:txEl>
                                              <p:pRg st="4" end="4"/>
                                            </p:txEl>
                                          </p:spTgt>
                                        </p:tgtEl>
                                        <p:attrNameLst>
                                          <p:attrName>style.visibility</p:attrName>
                                        </p:attrNameLst>
                                      </p:cBhvr>
                                      <p:to>
                                        <p:strVal val="visible"/>
                                      </p:to>
                                    </p:set>
                                    <p:animEffect transition="in" filter="wipe(left)">
                                      <p:cBhvr>
                                        <p:cTn id="27" dur="500"/>
                                        <p:tgtEl>
                                          <p:spTgt spid="23555">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22" presetClass="entr" presetSubtype="8" fill="hold" nodeType="clickEffect">
                                  <p:stCondLst>
                                    <p:cond delay="0"/>
                                  </p:stCondLst>
                                  <p:childTnLst>
                                    <p:set>
                                      <p:cBhvr>
                                        <p:cTn id="31" dur="1" fill="hold">
                                          <p:stCondLst>
                                            <p:cond delay="0"/>
                                          </p:stCondLst>
                                        </p:cTn>
                                        <p:tgtEl>
                                          <p:spTgt spid="23555">
                                            <p:txEl>
                                              <p:pRg st="5" end="5"/>
                                            </p:txEl>
                                          </p:spTgt>
                                        </p:tgtEl>
                                        <p:attrNameLst>
                                          <p:attrName>style.visibility</p:attrName>
                                        </p:attrNameLst>
                                      </p:cBhvr>
                                      <p:to>
                                        <p:strVal val="visible"/>
                                      </p:to>
                                    </p:set>
                                    <p:animEffect transition="in" filter="wipe(left)">
                                      <p:cBhvr>
                                        <p:cTn id="32" dur="500"/>
                                        <p:tgtEl>
                                          <p:spTgt spid="2355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5" grpId="0" build="p"/>
    </p:bldLst>
  </p:timing>
</p:sld>
</file>

<file path=ppt/slides/slide4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3555" name="Rectangle 3">
            <a:extLst>
              <a:ext uri="{FF2B5EF4-FFF2-40B4-BE49-F238E27FC236}">
                <a16:creationId xmlns:a16="http://schemas.microsoft.com/office/drawing/2014/main" id="{9E07D0EF-4B7C-516F-B0B9-403A69188D10}"/>
              </a:ext>
            </a:extLst>
          </p:cNvPr>
          <p:cNvSpPr>
            <a:spLocks noGrp="1" noChangeArrowheads="1"/>
          </p:cNvSpPr>
          <p:nvPr>
            <p:ph idx="1"/>
          </p:nvPr>
        </p:nvSpPr>
        <p:spPr>
          <a:xfrm>
            <a:off x="1828800" y="1600200"/>
            <a:ext cx="9753600" cy="4876800"/>
          </a:xfrm>
        </p:spPr>
        <p:txBody>
          <a:bodyPr>
            <a:normAutofit/>
          </a:bodyPr>
          <a:lstStyle/>
          <a:p>
            <a:pPr marL="804863" lvl="1" indent="-347663">
              <a:lnSpc>
                <a:spcPct val="80000"/>
              </a:lnSpc>
              <a:spcBef>
                <a:spcPts val="1200"/>
              </a:spcBef>
            </a:pPr>
            <a:r>
              <a:rPr lang="en-US" altLang="en-SA" sz="2800" dirty="0">
                <a:ea typeface="ＭＳ Ｐゴシック" panose="020B0600070205080204" pitchFamily="34" charset="-128"/>
              </a:rPr>
              <a:t>Explore financing options</a:t>
            </a:r>
          </a:p>
          <a:p>
            <a:pPr marL="1262063" lvl="2" indent="-347663">
              <a:lnSpc>
                <a:spcPct val="80000"/>
              </a:lnSpc>
              <a:spcBef>
                <a:spcPts val="1200"/>
              </a:spcBef>
            </a:pPr>
            <a:r>
              <a:rPr lang="en-US" altLang="en-SA" sz="2800" dirty="0">
                <a:ea typeface="ＭＳ Ｐゴシック" panose="020B0600070205080204" pitchFamily="34" charset="-128"/>
              </a:rPr>
              <a:t>Potential source: the seller</a:t>
            </a:r>
          </a:p>
          <a:p>
            <a:pPr marL="804863" lvl="1" indent="-347663">
              <a:lnSpc>
                <a:spcPct val="80000"/>
              </a:lnSpc>
              <a:spcBef>
                <a:spcPts val="1200"/>
              </a:spcBef>
            </a:pPr>
            <a:r>
              <a:rPr lang="en-US" altLang="en-SA" sz="2800" dirty="0">
                <a:ea typeface="ＭＳ Ｐゴシック" panose="020B0600070205080204" pitchFamily="34" charset="-128"/>
              </a:rPr>
              <a:t>Negotiate a reasonable deal </a:t>
            </a:r>
          </a:p>
          <a:p>
            <a:pPr marL="804863" lvl="1" indent="-347663">
              <a:lnSpc>
                <a:spcPct val="80000"/>
              </a:lnSpc>
              <a:spcBef>
                <a:spcPts val="1200"/>
              </a:spcBef>
            </a:pPr>
            <a:r>
              <a:rPr lang="en-US" altLang="en-SA" sz="2800" dirty="0">
                <a:ea typeface="ＭＳ Ｐゴシック" panose="020B0600070205080204" pitchFamily="34" charset="-128"/>
              </a:rPr>
              <a:t>Ensure a smooth transition</a:t>
            </a:r>
          </a:p>
          <a:p>
            <a:pPr marL="1262063" lvl="2" indent="-347663">
              <a:lnSpc>
                <a:spcPct val="80000"/>
              </a:lnSpc>
              <a:spcBef>
                <a:spcPts val="1200"/>
              </a:spcBef>
            </a:pPr>
            <a:r>
              <a:rPr lang="en-US" altLang="en-SA" sz="2800" dirty="0">
                <a:ea typeface="ＭＳ Ｐゴシック" panose="020B0600070205080204" pitchFamily="34" charset="-128"/>
              </a:rPr>
              <a:t>Communicate with employees</a:t>
            </a:r>
          </a:p>
          <a:p>
            <a:pPr marL="1262063" lvl="2" indent="-347663">
              <a:lnSpc>
                <a:spcPct val="80000"/>
              </a:lnSpc>
              <a:spcBef>
                <a:spcPts val="1200"/>
              </a:spcBef>
            </a:pPr>
            <a:r>
              <a:rPr lang="en-US" altLang="en-SA" sz="2800" dirty="0">
                <a:ea typeface="ＭＳ Ｐゴシック" panose="020B0600070205080204" pitchFamily="34" charset="-128"/>
              </a:rPr>
              <a:t>Be honest</a:t>
            </a:r>
          </a:p>
          <a:p>
            <a:pPr marL="1262063" lvl="2" indent="-347663">
              <a:lnSpc>
                <a:spcPct val="80000"/>
              </a:lnSpc>
              <a:spcBef>
                <a:spcPts val="1200"/>
              </a:spcBef>
            </a:pPr>
            <a:r>
              <a:rPr lang="en-US" altLang="en-SA" sz="2800" dirty="0">
                <a:ea typeface="ＭＳ Ｐゴシック" panose="020B0600070205080204" pitchFamily="34" charset="-128"/>
              </a:rPr>
              <a:t>Listen</a:t>
            </a:r>
          </a:p>
          <a:p>
            <a:pPr marL="1262063" lvl="2" indent="-347663">
              <a:lnSpc>
                <a:spcPct val="80000"/>
              </a:lnSpc>
              <a:spcBef>
                <a:spcPts val="1200"/>
              </a:spcBef>
            </a:pPr>
            <a:r>
              <a:rPr lang="en-US" altLang="en-SA" sz="2800" dirty="0">
                <a:ea typeface="ＭＳ Ｐゴシック" panose="020B0600070205080204" pitchFamily="34" charset="-128"/>
              </a:rPr>
              <a:t>Consider asking the seller to serve as a consultant through the transition</a:t>
            </a:r>
          </a:p>
          <a:p>
            <a:pPr>
              <a:lnSpc>
                <a:spcPct val="80000"/>
              </a:lnSpc>
              <a:spcBef>
                <a:spcPts val="1200"/>
              </a:spcBef>
            </a:pPr>
            <a:endParaRPr lang="en-US" altLang="en-SA" sz="2400" dirty="0">
              <a:ea typeface="ＭＳ Ｐゴシック" panose="020B0600070205080204" pitchFamily="34" charset="-128"/>
            </a:endParaRPr>
          </a:p>
          <a:p>
            <a:pPr eaLnBrk="1" hangingPunct="1">
              <a:lnSpc>
                <a:spcPct val="90000"/>
              </a:lnSpc>
              <a:spcBef>
                <a:spcPct val="30000"/>
              </a:spcBef>
            </a:pPr>
            <a:endParaRPr lang="en-US" altLang="en-SA" sz="2400" dirty="0">
              <a:ea typeface="ＭＳ Ｐゴシック" panose="020B0600070205080204" pitchFamily="34" charset="-128"/>
            </a:endParaRPr>
          </a:p>
        </p:txBody>
      </p:sp>
      <p:sp>
        <p:nvSpPr>
          <p:cNvPr id="14338" name="Rectangle 2">
            <a:extLst>
              <a:ext uri="{FF2B5EF4-FFF2-40B4-BE49-F238E27FC236}">
                <a16:creationId xmlns:a16="http://schemas.microsoft.com/office/drawing/2014/main" id="{EA9FB345-DCAA-86E4-9E6E-1A47A79EB034}"/>
              </a:ext>
            </a:extLst>
          </p:cNvPr>
          <p:cNvSpPr>
            <a:spLocks noGrp="1" noRot="1" noChangeArrowheads="1"/>
          </p:cNvSpPr>
          <p:nvPr>
            <p:ph type="title"/>
          </p:nvPr>
        </p:nvSpPr>
        <p:spPr>
          <a:xfrm>
            <a:off x="2514600" y="212725"/>
            <a:ext cx="8915400" cy="1143000"/>
          </a:xfrm>
        </p:spPr>
        <p:txBody>
          <a:bodyPr>
            <a:noAutofit/>
          </a:bodyPr>
          <a:lstStyle/>
          <a:p>
            <a:pPr>
              <a:defRPr/>
            </a:pPr>
            <a:r>
              <a:rPr lang="en-US" altLang="en-US" b="1" dirty="0">
                <a:solidFill>
                  <a:schemeClr val="bg1"/>
                </a:solidFill>
                <a:ea typeface="+mj-ea"/>
                <a:cs typeface="+mj-cs"/>
              </a:rPr>
              <a:t>Acquiring a Business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animEffect transition="in" filter="wipe(left)">
                                      <p:cBhvr>
                                        <p:cTn id="7" dur="500"/>
                                        <p:tgtEl>
                                          <p:spTgt spid="2355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nodeType="clickEffect">
                                  <p:stCondLst>
                                    <p:cond delay="0"/>
                                  </p:stCondLst>
                                  <p:childTnLst>
                                    <p:set>
                                      <p:cBhvr>
                                        <p:cTn id="11" dur="1" fill="hold">
                                          <p:stCondLst>
                                            <p:cond delay="0"/>
                                          </p:stCondLst>
                                        </p:cTn>
                                        <p:tgtEl>
                                          <p:spTgt spid="23555">
                                            <p:txEl>
                                              <p:pRg st="1" end="1"/>
                                            </p:txEl>
                                          </p:spTgt>
                                        </p:tgtEl>
                                        <p:attrNameLst>
                                          <p:attrName>style.visibility</p:attrName>
                                        </p:attrNameLst>
                                      </p:cBhvr>
                                      <p:to>
                                        <p:strVal val="visible"/>
                                      </p:to>
                                    </p:set>
                                    <p:animEffect transition="in" filter="wipe(left)">
                                      <p:cBhvr>
                                        <p:cTn id="12" dur="500"/>
                                        <p:tgtEl>
                                          <p:spTgt spid="23555">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nodeType="clickEffect">
                                  <p:stCondLst>
                                    <p:cond delay="0"/>
                                  </p:stCondLst>
                                  <p:childTnLst>
                                    <p:set>
                                      <p:cBhvr>
                                        <p:cTn id="16" dur="1" fill="hold">
                                          <p:stCondLst>
                                            <p:cond delay="0"/>
                                          </p:stCondLst>
                                        </p:cTn>
                                        <p:tgtEl>
                                          <p:spTgt spid="23555">
                                            <p:txEl>
                                              <p:pRg st="2" end="2"/>
                                            </p:txEl>
                                          </p:spTgt>
                                        </p:tgtEl>
                                        <p:attrNameLst>
                                          <p:attrName>style.visibility</p:attrName>
                                        </p:attrNameLst>
                                      </p:cBhvr>
                                      <p:to>
                                        <p:strVal val="visible"/>
                                      </p:to>
                                    </p:set>
                                    <p:animEffect transition="in" filter="wipe(left)">
                                      <p:cBhvr>
                                        <p:cTn id="17" dur="500"/>
                                        <p:tgtEl>
                                          <p:spTgt spid="23555">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nodeType="clickEffect">
                                  <p:stCondLst>
                                    <p:cond delay="0"/>
                                  </p:stCondLst>
                                  <p:childTnLst>
                                    <p:set>
                                      <p:cBhvr>
                                        <p:cTn id="21" dur="1" fill="hold">
                                          <p:stCondLst>
                                            <p:cond delay="0"/>
                                          </p:stCondLst>
                                        </p:cTn>
                                        <p:tgtEl>
                                          <p:spTgt spid="23555">
                                            <p:txEl>
                                              <p:pRg st="3" end="3"/>
                                            </p:txEl>
                                          </p:spTgt>
                                        </p:tgtEl>
                                        <p:attrNameLst>
                                          <p:attrName>style.visibility</p:attrName>
                                        </p:attrNameLst>
                                      </p:cBhvr>
                                      <p:to>
                                        <p:strVal val="visible"/>
                                      </p:to>
                                    </p:set>
                                    <p:animEffect transition="in" filter="wipe(left)">
                                      <p:cBhvr>
                                        <p:cTn id="22" dur="500"/>
                                        <p:tgtEl>
                                          <p:spTgt spid="23555">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nodeType="clickEffect">
                                  <p:stCondLst>
                                    <p:cond delay="0"/>
                                  </p:stCondLst>
                                  <p:childTnLst>
                                    <p:set>
                                      <p:cBhvr>
                                        <p:cTn id="26" dur="1" fill="hold">
                                          <p:stCondLst>
                                            <p:cond delay="0"/>
                                          </p:stCondLst>
                                        </p:cTn>
                                        <p:tgtEl>
                                          <p:spTgt spid="23555">
                                            <p:txEl>
                                              <p:pRg st="4" end="4"/>
                                            </p:txEl>
                                          </p:spTgt>
                                        </p:tgtEl>
                                        <p:attrNameLst>
                                          <p:attrName>style.visibility</p:attrName>
                                        </p:attrNameLst>
                                      </p:cBhvr>
                                      <p:to>
                                        <p:strVal val="visible"/>
                                      </p:to>
                                    </p:set>
                                    <p:animEffect transition="in" filter="wipe(left)">
                                      <p:cBhvr>
                                        <p:cTn id="27" dur="500"/>
                                        <p:tgtEl>
                                          <p:spTgt spid="23555">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22" presetClass="entr" presetSubtype="8" fill="hold" nodeType="clickEffect">
                                  <p:stCondLst>
                                    <p:cond delay="0"/>
                                  </p:stCondLst>
                                  <p:childTnLst>
                                    <p:set>
                                      <p:cBhvr>
                                        <p:cTn id="31" dur="1" fill="hold">
                                          <p:stCondLst>
                                            <p:cond delay="0"/>
                                          </p:stCondLst>
                                        </p:cTn>
                                        <p:tgtEl>
                                          <p:spTgt spid="23555">
                                            <p:txEl>
                                              <p:pRg st="5" end="5"/>
                                            </p:txEl>
                                          </p:spTgt>
                                        </p:tgtEl>
                                        <p:attrNameLst>
                                          <p:attrName>style.visibility</p:attrName>
                                        </p:attrNameLst>
                                      </p:cBhvr>
                                      <p:to>
                                        <p:strVal val="visible"/>
                                      </p:to>
                                    </p:set>
                                    <p:animEffect transition="in" filter="wipe(left)">
                                      <p:cBhvr>
                                        <p:cTn id="32" dur="500"/>
                                        <p:tgtEl>
                                          <p:spTgt spid="23555">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22" presetClass="entr" presetSubtype="8" fill="hold" nodeType="clickEffect">
                                  <p:stCondLst>
                                    <p:cond delay="0"/>
                                  </p:stCondLst>
                                  <p:childTnLst>
                                    <p:set>
                                      <p:cBhvr>
                                        <p:cTn id="36" dur="1" fill="hold">
                                          <p:stCondLst>
                                            <p:cond delay="0"/>
                                          </p:stCondLst>
                                        </p:cTn>
                                        <p:tgtEl>
                                          <p:spTgt spid="23555">
                                            <p:txEl>
                                              <p:pRg st="6" end="6"/>
                                            </p:txEl>
                                          </p:spTgt>
                                        </p:tgtEl>
                                        <p:attrNameLst>
                                          <p:attrName>style.visibility</p:attrName>
                                        </p:attrNameLst>
                                      </p:cBhvr>
                                      <p:to>
                                        <p:strVal val="visible"/>
                                      </p:to>
                                    </p:set>
                                    <p:animEffect transition="in" filter="wipe(left)">
                                      <p:cBhvr>
                                        <p:cTn id="37" dur="500"/>
                                        <p:tgtEl>
                                          <p:spTgt spid="23555">
                                            <p:txEl>
                                              <p:pRg st="6" end="6"/>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22" presetClass="entr" presetSubtype="8" fill="hold" nodeType="clickEffect">
                                  <p:stCondLst>
                                    <p:cond delay="0"/>
                                  </p:stCondLst>
                                  <p:childTnLst>
                                    <p:set>
                                      <p:cBhvr>
                                        <p:cTn id="41" dur="1" fill="hold">
                                          <p:stCondLst>
                                            <p:cond delay="0"/>
                                          </p:stCondLst>
                                        </p:cTn>
                                        <p:tgtEl>
                                          <p:spTgt spid="23555">
                                            <p:txEl>
                                              <p:pRg st="7" end="7"/>
                                            </p:txEl>
                                          </p:spTgt>
                                        </p:tgtEl>
                                        <p:attrNameLst>
                                          <p:attrName>style.visibility</p:attrName>
                                        </p:attrNameLst>
                                      </p:cBhvr>
                                      <p:to>
                                        <p:strVal val="visible"/>
                                      </p:to>
                                    </p:set>
                                    <p:animEffect transition="in" filter="wipe(left)">
                                      <p:cBhvr>
                                        <p:cTn id="42" dur="500"/>
                                        <p:tgtEl>
                                          <p:spTgt spid="23555">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5"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5EF6F-7A5A-33D0-8583-4A2DFF6B21DA}"/>
              </a:ext>
            </a:extLst>
          </p:cNvPr>
          <p:cNvSpPr>
            <a:spLocks noGrp="1"/>
          </p:cNvSpPr>
          <p:nvPr>
            <p:ph type="title"/>
          </p:nvPr>
        </p:nvSpPr>
        <p:spPr>
          <a:xfrm>
            <a:off x="2514600" y="561339"/>
            <a:ext cx="10515600" cy="1325563"/>
          </a:xfrm>
        </p:spPr>
        <p:txBody>
          <a:bodyPr>
            <a:normAutofit fontScale="90000"/>
          </a:bodyPr>
          <a:lstStyle/>
          <a:p>
            <a:r>
              <a:rPr lang="en-US" sz="3200" b="1" dirty="0">
                <a:solidFill>
                  <a:schemeClr val="bg1"/>
                </a:solidFill>
                <a:effectLst/>
                <a:latin typeface="FrutigerLTStd"/>
              </a:rPr>
              <a:t>The Steps in Acquiring a Business </a:t>
            </a:r>
            <a:br>
              <a:rPr lang="en-US" sz="6000" dirty="0">
                <a:solidFill>
                  <a:schemeClr val="bg1"/>
                </a:solidFill>
              </a:rPr>
            </a:br>
            <a:endParaRPr lang="en-SA" sz="6000" dirty="0">
              <a:solidFill>
                <a:schemeClr val="bg1"/>
              </a:solidFill>
            </a:endParaRPr>
          </a:p>
        </p:txBody>
      </p:sp>
      <p:sp>
        <p:nvSpPr>
          <p:cNvPr id="3" name="Content Placeholder 2">
            <a:extLst>
              <a:ext uri="{FF2B5EF4-FFF2-40B4-BE49-F238E27FC236}">
                <a16:creationId xmlns:a16="http://schemas.microsoft.com/office/drawing/2014/main" id="{B5E53E6F-B6C9-227F-A9B3-806524597202}"/>
              </a:ext>
            </a:extLst>
          </p:cNvPr>
          <p:cNvSpPr>
            <a:spLocks noGrp="1"/>
          </p:cNvSpPr>
          <p:nvPr>
            <p:ph idx="1"/>
          </p:nvPr>
        </p:nvSpPr>
        <p:spPr>
          <a:xfrm>
            <a:off x="1905000" y="1600200"/>
            <a:ext cx="9906000" cy="4038600"/>
          </a:xfrm>
        </p:spPr>
        <p:txBody>
          <a:bodyPr>
            <a:normAutofit fontScale="92500" lnSpcReduction="20000"/>
          </a:bodyPr>
          <a:lstStyle/>
          <a:p>
            <a:pPr marL="0" indent="0">
              <a:lnSpc>
                <a:spcPct val="110000"/>
              </a:lnSpc>
              <a:buNone/>
            </a:pPr>
            <a:r>
              <a:rPr lang="en-US" sz="2400" dirty="0">
                <a:solidFill>
                  <a:srgbClr val="211E1E"/>
                </a:solidFill>
                <a:effectLst/>
                <a:latin typeface="TimesLTStd"/>
              </a:rPr>
              <a:t>To avoid blowing a deal or making costly mistakes, an entrepreneur- to-be should follow these seven steps: </a:t>
            </a:r>
            <a:endParaRPr lang="en-US" sz="3800" dirty="0"/>
          </a:p>
          <a:p>
            <a:pPr lvl="1">
              <a:lnSpc>
                <a:spcPct val="110000"/>
              </a:lnSpc>
              <a:buFont typeface="+mj-lt"/>
              <a:buAutoNum type="arabicPeriod"/>
            </a:pPr>
            <a:r>
              <a:rPr lang="en-US" sz="2100" dirty="0">
                <a:solidFill>
                  <a:srgbClr val="211E1E"/>
                </a:solidFill>
                <a:effectLst/>
                <a:latin typeface="TimesLTStd"/>
              </a:rPr>
              <a:t>Conduct a self-inventory, objectively analyzing skills, abilities, and personal interests to determine the type(s) of business that offer the best fit. </a:t>
            </a:r>
          </a:p>
          <a:p>
            <a:pPr lvl="1">
              <a:lnSpc>
                <a:spcPct val="110000"/>
              </a:lnSpc>
              <a:buFont typeface="+mj-lt"/>
              <a:buAutoNum type="arabicPeriod"/>
            </a:pPr>
            <a:r>
              <a:rPr lang="en-US" sz="2100" dirty="0">
                <a:solidFill>
                  <a:srgbClr val="211E1E"/>
                </a:solidFill>
                <a:effectLst/>
                <a:latin typeface="TimesLTStd"/>
              </a:rPr>
              <a:t>Develop a list of the criteria that define the “ideal business” for you. </a:t>
            </a:r>
          </a:p>
          <a:p>
            <a:pPr lvl="1">
              <a:lnSpc>
                <a:spcPct val="110000"/>
              </a:lnSpc>
              <a:buFont typeface="+mj-lt"/>
              <a:buAutoNum type="arabicPeriod"/>
            </a:pPr>
            <a:r>
              <a:rPr lang="en-US" sz="2100" dirty="0">
                <a:solidFill>
                  <a:srgbClr val="211E1E"/>
                </a:solidFill>
                <a:effectLst/>
                <a:latin typeface="TimesLTStd"/>
              </a:rPr>
              <a:t>Prepare a list of potential candidates that meet your criteria. </a:t>
            </a:r>
          </a:p>
          <a:p>
            <a:pPr lvl="1">
              <a:lnSpc>
                <a:spcPct val="110000"/>
              </a:lnSpc>
              <a:buFont typeface="+mj-lt"/>
              <a:buAutoNum type="arabicPeriod"/>
            </a:pPr>
            <a:r>
              <a:rPr lang="en-US" sz="2100" dirty="0">
                <a:solidFill>
                  <a:srgbClr val="211E1E"/>
                </a:solidFill>
                <a:effectLst/>
                <a:latin typeface="TimesLTStd"/>
              </a:rPr>
              <a:t>Thoroughly investigate the potential acquisition targets that meet your criteria. This </a:t>
            </a:r>
            <a:r>
              <a:rPr lang="en-US" sz="2100" i="1" dirty="0">
                <a:solidFill>
                  <a:srgbClr val="211E1E"/>
                </a:solidFill>
                <a:effectLst/>
                <a:latin typeface="TimesLTStd"/>
              </a:rPr>
              <a:t>due diligence process </a:t>
            </a:r>
            <a:r>
              <a:rPr lang="en-US" sz="2100" dirty="0">
                <a:solidFill>
                  <a:srgbClr val="211E1E"/>
                </a:solidFill>
                <a:effectLst/>
                <a:latin typeface="TimesLTStd"/>
              </a:rPr>
              <a:t>involves practical steps, such as analyzing financial statements and making certain that the facilities are structurally sound. The goal is to minimize the pitfalls and problems that arise when buying any business. </a:t>
            </a:r>
          </a:p>
          <a:p>
            <a:pPr lvl="1">
              <a:lnSpc>
                <a:spcPct val="110000"/>
              </a:lnSpc>
              <a:buFont typeface="+mj-lt"/>
              <a:buAutoNum type="arabicPeriod"/>
            </a:pPr>
            <a:r>
              <a:rPr lang="en-US" sz="2100" dirty="0">
                <a:solidFill>
                  <a:srgbClr val="211E1E"/>
                </a:solidFill>
                <a:effectLst/>
                <a:latin typeface="TimesLTStd"/>
              </a:rPr>
              <a:t>Explore various financing options for buying the business. </a:t>
            </a:r>
          </a:p>
          <a:p>
            <a:pPr lvl="1">
              <a:lnSpc>
                <a:spcPct val="110000"/>
              </a:lnSpc>
              <a:buFont typeface="+mj-lt"/>
              <a:buAutoNum type="arabicPeriod"/>
            </a:pPr>
            <a:r>
              <a:rPr lang="en-US" sz="2100" dirty="0">
                <a:solidFill>
                  <a:srgbClr val="211E1E"/>
                </a:solidFill>
                <a:effectLst/>
                <a:latin typeface="TimesLTStd"/>
              </a:rPr>
              <a:t>Negotiate a reasonable deal with the existing owner. </a:t>
            </a:r>
          </a:p>
          <a:p>
            <a:pPr lvl="1">
              <a:lnSpc>
                <a:spcPct val="110000"/>
              </a:lnSpc>
              <a:buFont typeface="+mj-lt"/>
              <a:buAutoNum type="arabicPeriod"/>
            </a:pPr>
            <a:r>
              <a:rPr lang="en-US" sz="2100" dirty="0">
                <a:solidFill>
                  <a:srgbClr val="211E1E"/>
                </a:solidFill>
                <a:effectLst/>
                <a:latin typeface="TimesLTStd"/>
              </a:rPr>
              <a:t>Ensure a smooth transition of ownership. </a:t>
            </a:r>
          </a:p>
          <a:p>
            <a:endParaRPr lang="en-SA" dirty="0"/>
          </a:p>
        </p:txBody>
      </p:sp>
      <p:sp>
        <p:nvSpPr>
          <p:cNvPr id="4" name="Slide Number Placeholder 3">
            <a:extLst>
              <a:ext uri="{FF2B5EF4-FFF2-40B4-BE49-F238E27FC236}">
                <a16:creationId xmlns:a16="http://schemas.microsoft.com/office/drawing/2014/main" id="{B74E0345-D360-2D98-43AC-C1747664E2BC}"/>
              </a:ext>
            </a:extLst>
          </p:cNvPr>
          <p:cNvSpPr>
            <a:spLocks noGrp="1"/>
          </p:cNvSpPr>
          <p:nvPr>
            <p:ph type="sldNum" sz="quarter" idx="12"/>
          </p:nvPr>
        </p:nvSpPr>
        <p:spPr/>
        <p:txBody>
          <a:bodyPr/>
          <a:lstStyle/>
          <a:p>
            <a:fld id="{FDED41F8-FC0F-4085-8150-313B6CF05213}" type="slidenum">
              <a:rPr lang="en-US" smtClean="0"/>
              <a:t>42</a:t>
            </a:fld>
            <a:endParaRPr lang="en-US"/>
          </a:p>
        </p:txBody>
      </p:sp>
    </p:spTree>
    <p:extLst>
      <p:ext uri="{BB962C8B-B14F-4D97-AF65-F5344CB8AC3E}">
        <p14:creationId xmlns:p14="http://schemas.microsoft.com/office/powerpoint/2010/main" val="349750851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3555" name="Rectangle 3">
            <a:extLst>
              <a:ext uri="{FF2B5EF4-FFF2-40B4-BE49-F238E27FC236}">
                <a16:creationId xmlns:a16="http://schemas.microsoft.com/office/drawing/2014/main" id="{7EEBD957-D604-3DD1-6925-6D39608E3E71}"/>
              </a:ext>
            </a:extLst>
          </p:cNvPr>
          <p:cNvSpPr>
            <a:spLocks noGrp="1" noChangeArrowheads="1"/>
          </p:cNvSpPr>
          <p:nvPr>
            <p:ph idx="1"/>
          </p:nvPr>
        </p:nvSpPr>
        <p:spPr>
          <a:xfrm>
            <a:off x="2209800" y="1828800"/>
            <a:ext cx="8001000" cy="4648200"/>
          </a:xfrm>
        </p:spPr>
        <p:txBody>
          <a:bodyPr>
            <a:noAutofit/>
          </a:bodyPr>
          <a:lstStyle/>
          <a:p>
            <a:pPr marL="465138" indent="-355600"/>
            <a:r>
              <a:rPr lang="en-US" altLang="en-SA" sz="3200" dirty="0">
                <a:ea typeface="ＭＳ Ｐゴシック" panose="020B0600070205080204" pitchFamily="34" charset="-128"/>
              </a:rPr>
              <a:t>Go into negotiations with a list of objectives ranked in order of priority.</a:t>
            </a:r>
          </a:p>
          <a:p>
            <a:pPr marL="465138" indent="-355600"/>
            <a:r>
              <a:rPr lang="en-US" altLang="en-SA" sz="3200" dirty="0">
                <a:ea typeface="ＭＳ Ｐゴシック" panose="020B0600070205080204" pitchFamily="34" charset="-128"/>
              </a:rPr>
              <a:t>Try to understand what the seller’s priorities are.</a:t>
            </a:r>
          </a:p>
          <a:p>
            <a:pPr marL="465138" indent="-355600"/>
            <a:r>
              <a:rPr lang="en-US" altLang="en-SA" sz="3200" dirty="0">
                <a:ea typeface="ＭＳ Ｐゴシック" panose="020B0600070205080204" pitchFamily="34" charset="-128"/>
              </a:rPr>
              <a:t>Work to establish a cooperative relationship based on honesty and trust.</a:t>
            </a:r>
          </a:p>
          <a:p>
            <a:pPr lvl="1" eaLnBrk="1" hangingPunct="1"/>
            <a:r>
              <a:rPr lang="en-US" altLang="en-SA" sz="2800" dirty="0">
                <a:ea typeface="ＭＳ Ｐゴシック" panose="020B0600070205080204" pitchFamily="34" charset="-128"/>
              </a:rPr>
              <a:t>Avoid an “if you win, then I lose” mentality</a:t>
            </a:r>
          </a:p>
          <a:p>
            <a:pPr lvl="1" eaLnBrk="1" hangingPunct="1"/>
            <a:r>
              <a:rPr lang="en-US" altLang="en-SA" sz="2800" dirty="0">
                <a:ea typeface="ＭＳ Ｐゴシック" panose="020B0600070205080204" pitchFamily="34" charset="-128"/>
              </a:rPr>
              <a:t>Look for areas of mutual benefit</a:t>
            </a:r>
          </a:p>
          <a:p>
            <a:pPr marL="465138" indent="-355600">
              <a:spcBef>
                <a:spcPts val="1200"/>
              </a:spcBef>
            </a:pPr>
            <a:endParaRPr lang="en-US" altLang="en-SA" sz="3200" dirty="0">
              <a:ea typeface="ＭＳ Ｐゴシック" panose="020B0600070205080204" pitchFamily="34" charset="-128"/>
            </a:endParaRPr>
          </a:p>
          <a:p>
            <a:pPr marL="465138" indent="-355600">
              <a:spcBef>
                <a:spcPct val="30000"/>
              </a:spcBef>
            </a:pPr>
            <a:endParaRPr lang="en-US" altLang="en-SA" sz="3200" dirty="0">
              <a:ea typeface="ＭＳ Ｐゴシック" panose="020B0600070205080204" pitchFamily="34" charset="-128"/>
            </a:endParaRPr>
          </a:p>
        </p:txBody>
      </p:sp>
      <p:sp>
        <p:nvSpPr>
          <p:cNvPr id="14338" name="Rectangle 2">
            <a:extLst>
              <a:ext uri="{FF2B5EF4-FFF2-40B4-BE49-F238E27FC236}">
                <a16:creationId xmlns:a16="http://schemas.microsoft.com/office/drawing/2014/main" id="{7BDCEBDA-B454-D03A-193F-591359B41450}"/>
              </a:ext>
            </a:extLst>
          </p:cNvPr>
          <p:cNvSpPr>
            <a:spLocks noGrp="1" noRot="1" noChangeArrowheads="1"/>
          </p:cNvSpPr>
          <p:nvPr>
            <p:ph type="title"/>
          </p:nvPr>
        </p:nvSpPr>
        <p:spPr>
          <a:xfrm>
            <a:off x="2438400" y="347662"/>
            <a:ext cx="8915400" cy="1143000"/>
          </a:xfrm>
        </p:spPr>
        <p:txBody>
          <a:bodyPr>
            <a:noAutofit/>
          </a:bodyPr>
          <a:lstStyle/>
          <a:p>
            <a:pPr>
              <a:defRPr/>
            </a:pPr>
            <a:r>
              <a:rPr lang="en-US" altLang="en-US" b="1" dirty="0">
                <a:solidFill>
                  <a:schemeClr val="bg1"/>
                </a:solidFill>
                <a:ea typeface="+mj-ea"/>
                <a:cs typeface="+mj-cs"/>
              </a:rPr>
              <a:t>Negotiating the Deal</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animEffect transition="in" filter="wipe(left)">
                                      <p:cBhvr>
                                        <p:cTn id="7" dur="500"/>
                                        <p:tgtEl>
                                          <p:spTgt spid="2355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nodeType="clickEffect">
                                  <p:stCondLst>
                                    <p:cond delay="0"/>
                                  </p:stCondLst>
                                  <p:childTnLst>
                                    <p:set>
                                      <p:cBhvr>
                                        <p:cTn id="11" dur="1" fill="hold">
                                          <p:stCondLst>
                                            <p:cond delay="0"/>
                                          </p:stCondLst>
                                        </p:cTn>
                                        <p:tgtEl>
                                          <p:spTgt spid="23555">
                                            <p:txEl>
                                              <p:pRg st="1" end="1"/>
                                            </p:txEl>
                                          </p:spTgt>
                                        </p:tgtEl>
                                        <p:attrNameLst>
                                          <p:attrName>style.visibility</p:attrName>
                                        </p:attrNameLst>
                                      </p:cBhvr>
                                      <p:to>
                                        <p:strVal val="visible"/>
                                      </p:to>
                                    </p:set>
                                    <p:animEffect transition="in" filter="wipe(left)">
                                      <p:cBhvr>
                                        <p:cTn id="12" dur="500"/>
                                        <p:tgtEl>
                                          <p:spTgt spid="23555">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nodeType="clickEffect">
                                  <p:stCondLst>
                                    <p:cond delay="0"/>
                                  </p:stCondLst>
                                  <p:childTnLst>
                                    <p:set>
                                      <p:cBhvr>
                                        <p:cTn id="16" dur="1" fill="hold">
                                          <p:stCondLst>
                                            <p:cond delay="0"/>
                                          </p:stCondLst>
                                        </p:cTn>
                                        <p:tgtEl>
                                          <p:spTgt spid="23555">
                                            <p:txEl>
                                              <p:pRg st="2" end="2"/>
                                            </p:txEl>
                                          </p:spTgt>
                                        </p:tgtEl>
                                        <p:attrNameLst>
                                          <p:attrName>style.visibility</p:attrName>
                                        </p:attrNameLst>
                                      </p:cBhvr>
                                      <p:to>
                                        <p:strVal val="visible"/>
                                      </p:to>
                                    </p:set>
                                    <p:animEffect transition="in" filter="wipe(left)">
                                      <p:cBhvr>
                                        <p:cTn id="17" dur="500"/>
                                        <p:tgtEl>
                                          <p:spTgt spid="23555">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nodeType="clickEffect">
                                  <p:stCondLst>
                                    <p:cond delay="0"/>
                                  </p:stCondLst>
                                  <p:childTnLst>
                                    <p:set>
                                      <p:cBhvr>
                                        <p:cTn id="21" dur="1" fill="hold">
                                          <p:stCondLst>
                                            <p:cond delay="0"/>
                                          </p:stCondLst>
                                        </p:cTn>
                                        <p:tgtEl>
                                          <p:spTgt spid="23555">
                                            <p:txEl>
                                              <p:pRg st="3" end="3"/>
                                            </p:txEl>
                                          </p:spTgt>
                                        </p:tgtEl>
                                        <p:attrNameLst>
                                          <p:attrName>style.visibility</p:attrName>
                                        </p:attrNameLst>
                                      </p:cBhvr>
                                      <p:to>
                                        <p:strVal val="visible"/>
                                      </p:to>
                                    </p:set>
                                    <p:animEffect transition="in" filter="wipe(left)">
                                      <p:cBhvr>
                                        <p:cTn id="22" dur="500"/>
                                        <p:tgtEl>
                                          <p:spTgt spid="23555">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nodeType="clickEffect">
                                  <p:stCondLst>
                                    <p:cond delay="0"/>
                                  </p:stCondLst>
                                  <p:childTnLst>
                                    <p:set>
                                      <p:cBhvr>
                                        <p:cTn id="26" dur="1" fill="hold">
                                          <p:stCondLst>
                                            <p:cond delay="0"/>
                                          </p:stCondLst>
                                        </p:cTn>
                                        <p:tgtEl>
                                          <p:spTgt spid="23555">
                                            <p:txEl>
                                              <p:pRg st="4" end="4"/>
                                            </p:txEl>
                                          </p:spTgt>
                                        </p:tgtEl>
                                        <p:attrNameLst>
                                          <p:attrName>style.visibility</p:attrName>
                                        </p:attrNameLst>
                                      </p:cBhvr>
                                      <p:to>
                                        <p:strVal val="visible"/>
                                      </p:to>
                                    </p:set>
                                    <p:animEffect transition="in" filter="wipe(left)">
                                      <p:cBhvr>
                                        <p:cTn id="27" dur="500"/>
                                        <p:tgtEl>
                                          <p:spTgt spid="2355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5"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655DB-09F8-E114-A32C-7097403C2B30}"/>
              </a:ext>
            </a:extLst>
          </p:cNvPr>
          <p:cNvSpPr>
            <a:spLocks noGrp="1"/>
          </p:cNvSpPr>
          <p:nvPr>
            <p:ph type="title"/>
          </p:nvPr>
        </p:nvSpPr>
        <p:spPr>
          <a:xfrm>
            <a:off x="2514600" y="228600"/>
            <a:ext cx="10515600" cy="1325563"/>
          </a:xfrm>
        </p:spPr>
        <p:txBody>
          <a:bodyPr>
            <a:normAutofit/>
          </a:bodyPr>
          <a:lstStyle/>
          <a:p>
            <a:r>
              <a:rPr lang="en-SA" sz="3200" b="1" dirty="0">
                <a:solidFill>
                  <a:schemeClr val="bg1"/>
                </a:solidFill>
              </a:rPr>
              <a:t>Negotiating to acquire a new business</a:t>
            </a:r>
          </a:p>
        </p:txBody>
      </p:sp>
      <p:sp>
        <p:nvSpPr>
          <p:cNvPr id="3" name="Content Placeholder 2">
            <a:extLst>
              <a:ext uri="{FF2B5EF4-FFF2-40B4-BE49-F238E27FC236}">
                <a16:creationId xmlns:a16="http://schemas.microsoft.com/office/drawing/2014/main" id="{C7004936-65D0-BD7F-3758-BE60A586431E}"/>
              </a:ext>
            </a:extLst>
          </p:cNvPr>
          <p:cNvSpPr>
            <a:spLocks noGrp="1"/>
          </p:cNvSpPr>
          <p:nvPr>
            <p:ph idx="1"/>
          </p:nvPr>
        </p:nvSpPr>
        <p:spPr>
          <a:xfrm>
            <a:off x="1447800" y="1554163"/>
            <a:ext cx="10515600" cy="4351338"/>
          </a:xfrm>
        </p:spPr>
        <p:txBody>
          <a:bodyPr>
            <a:normAutofit/>
          </a:bodyPr>
          <a:lstStyle/>
          <a:p>
            <a:r>
              <a:rPr lang="en-US" sz="2400" b="0" dirty="0">
                <a:solidFill>
                  <a:srgbClr val="211E1E"/>
                </a:solidFill>
                <a:effectLst/>
                <a:latin typeface="FrutigerLTStd"/>
              </a:rPr>
              <a:t>Buying or selling a business always involves a negotiation, and so do many other business activities, whether an entrepreneur is dealing with a bank, a customer, or a vendor </a:t>
            </a:r>
            <a:endParaRPr lang="en-US" sz="3600" dirty="0"/>
          </a:p>
          <a:p>
            <a:r>
              <a:rPr lang="en-SA" sz="2400" dirty="0">
                <a:solidFill>
                  <a:srgbClr val="211E1E"/>
                </a:solidFill>
                <a:latin typeface="FrutigerLTStd"/>
              </a:rPr>
              <a:t>To become a better negotiator an entrepreneur should:</a:t>
            </a:r>
          </a:p>
          <a:p>
            <a:pPr marL="800100" lvl="1" indent="-342900">
              <a:buFont typeface="+mj-lt"/>
              <a:buAutoNum type="arabicPeriod"/>
            </a:pPr>
            <a:r>
              <a:rPr lang="en-SA" b="1" dirty="0">
                <a:solidFill>
                  <a:srgbClr val="211E1E"/>
                </a:solidFill>
                <a:latin typeface="FrutigerLTStd"/>
              </a:rPr>
              <a:t>Prepare</a:t>
            </a:r>
          </a:p>
          <a:p>
            <a:pPr marL="800100" lvl="1" indent="-342900">
              <a:buFont typeface="+mj-lt"/>
              <a:buAutoNum type="arabicPeriod"/>
            </a:pPr>
            <a:r>
              <a:rPr lang="en-US" b="1" dirty="0">
                <a:solidFill>
                  <a:srgbClr val="211E1E"/>
                </a:solidFill>
                <a:effectLst/>
                <a:latin typeface="FrutigerLTStd"/>
              </a:rPr>
              <a:t>Remember the difference between a “position” and an “interest.” </a:t>
            </a:r>
            <a:endParaRPr lang="en-US" sz="1400" dirty="0"/>
          </a:p>
          <a:p>
            <a:pPr marL="800100" lvl="1" indent="-342900">
              <a:buFont typeface="+mj-lt"/>
              <a:buAutoNum type="arabicPeriod"/>
            </a:pPr>
            <a:r>
              <a:rPr lang="en-US" b="1" dirty="0">
                <a:solidFill>
                  <a:srgbClr val="211E1E"/>
                </a:solidFill>
                <a:effectLst/>
                <a:latin typeface="FrutigerLTStd"/>
              </a:rPr>
              <a:t>Develop the right mindset. </a:t>
            </a:r>
            <a:endParaRPr lang="en-US" b="0" dirty="0">
              <a:solidFill>
                <a:srgbClr val="211E1E"/>
              </a:solidFill>
              <a:effectLst/>
              <a:latin typeface="FrutigerLTStd"/>
            </a:endParaRPr>
          </a:p>
          <a:p>
            <a:pPr marL="800100" lvl="1" indent="-342900">
              <a:buFont typeface="+mj-lt"/>
              <a:buAutoNum type="arabicPeriod"/>
            </a:pPr>
            <a:r>
              <a:rPr lang="en-US" b="1" dirty="0">
                <a:solidFill>
                  <a:srgbClr val="211E1E"/>
                </a:solidFill>
                <a:effectLst/>
                <a:latin typeface="FrutigerLTStd"/>
              </a:rPr>
              <a:t>Always leave an escape hatch. </a:t>
            </a:r>
          </a:p>
          <a:p>
            <a:pPr marL="800100" lvl="1" indent="-342900">
              <a:buFont typeface="+mj-lt"/>
              <a:buAutoNum type="arabicPeriod"/>
            </a:pPr>
            <a:r>
              <a:rPr lang="en-US" b="1" dirty="0">
                <a:solidFill>
                  <a:srgbClr val="211E1E"/>
                </a:solidFill>
                <a:effectLst/>
                <a:latin typeface="FrutigerLTStd"/>
              </a:rPr>
              <a:t>Keep your emotions in check </a:t>
            </a:r>
            <a:endParaRPr lang="en-US" dirty="0">
              <a:solidFill>
                <a:srgbClr val="211E1E"/>
              </a:solidFill>
              <a:latin typeface="FrutigerLTStd"/>
            </a:endParaRPr>
          </a:p>
          <a:p>
            <a:pPr marL="800100" lvl="1" indent="-342900">
              <a:buFont typeface="+mj-lt"/>
              <a:buAutoNum type="arabicPeriod"/>
            </a:pPr>
            <a:r>
              <a:rPr lang="en-US" b="1" dirty="0">
                <a:solidFill>
                  <a:srgbClr val="211E1E"/>
                </a:solidFill>
                <a:effectLst/>
                <a:latin typeface="FrutigerLTStd"/>
              </a:rPr>
              <a:t>Don’t fall into the “rules” trap. </a:t>
            </a:r>
            <a:endParaRPr lang="en-US" b="0" dirty="0">
              <a:solidFill>
                <a:srgbClr val="211E1E"/>
              </a:solidFill>
              <a:effectLst/>
              <a:latin typeface="FrutigerLTStd"/>
            </a:endParaRPr>
          </a:p>
          <a:p>
            <a:pPr marL="800100" lvl="1" indent="-342900">
              <a:buFont typeface="+mj-lt"/>
              <a:buAutoNum type="arabicPeriod"/>
            </a:pPr>
            <a:r>
              <a:rPr lang="en-US" b="1" dirty="0">
                <a:solidFill>
                  <a:srgbClr val="211E1E"/>
                </a:solidFill>
                <a:effectLst/>
                <a:latin typeface="FrutigerLTStd"/>
              </a:rPr>
              <a:t>Sometimes it’s best to remain silent </a:t>
            </a:r>
            <a:endParaRPr lang="en-US" b="0" dirty="0">
              <a:solidFill>
                <a:srgbClr val="211E1E"/>
              </a:solidFill>
              <a:effectLst/>
              <a:latin typeface="FrutigerLTStd"/>
            </a:endParaRPr>
          </a:p>
          <a:p>
            <a:pPr marL="800100" lvl="1" indent="-342900">
              <a:buFont typeface="+mj-lt"/>
              <a:buAutoNum type="arabicPeriod"/>
            </a:pPr>
            <a:endParaRPr lang="en-US" b="0" dirty="0">
              <a:solidFill>
                <a:srgbClr val="211E1E"/>
              </a:solidFill>
              <a:effectLst/>
              <a:latin typeface="FrutigerLTStd"/>
            </a:endParaRPr>
          </a:p>
          <a:p>
            <a:pPr marL="800100" lvl="1" indent="-342900">
              <a:buFont typeface="+mj-lt"/>
              <a:buAutoNum type="arabicPeriod"/>
            </a:pPr>
            <a:endParaRPr lang="en-SA" sz="1800" dirty="0">
              <a:solidFill>
                <a:srgbClr val="211E1E"/>
              </a:solidFill>
              <a:latin typeface="FrutigerLTStd"/>
            </a:endParaRPr>
          </a:p>
          <a:p>
            <a:pPr lvl="1"/>
            <a:endParaRPr lang="en-SA" sz="1800" dirty="0">
              <a:solidFill>
                <a:srgbClr val="211E1E"/>
              </a:solidFill>
              <a:latin typeface="FrutigerLTStd"/>
            </a:endParaRPr>
          </a:p>
        </p:txBody>
      </p:sp>
      <p:sp>
        <p:nvSpPr>
          <p:cNvPr id="4" name="Slide Number Placeholder 3">
            <a:extLst>
              <a:ext uri="{FF2B5EF4-FFF2-40B4-BE49-F238E27FC236}">
                <a16:creationId xmlns:a16="http://schemas.microsoft.com/office/drawing/2014/main" id="{DBF42099-30B4-1689-C074-12DDC67ECE45}"/>
              </a:ext>
            </a:extLst>
          </p:cNvPr>
          <p:cNvSpPr>
            <a:spLocks noGrp="1"/>
          </p:cNvSpPr>
          <p:nvPr>
            <p:ph type="sldNum" sz="quarter" idx="12"/>
          </p:nvPr>
        </p:nvSpPr>
        <p:spPr/>
        <p:txBody>
          <a:bodyPr/>
          <a:lstStyle/>
          <a:p>
            <a:fld id="{FDED41F8-FC0F-4085-8150-313B6CF05213}" type="slidenum">
              <a:rPr lang="en-US" smtClean="0"/>
              <a:t>44</a:t>
            </a:fld>
            <a:endParaRPr lang="en-US"/>
          </a:p>
        </p:txBody>
      </p:sp>
    </p:spTree>
    <p:extLst>
      <p:ext uri="{BB962C8B-B14F-4D97-AF65-F5344CB8AC3E}">
        <p14:creationId xmlns:p14="http://schemas.microsoft.com/office/powerpoint/2010/main" val="407654258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C814F52-8A1B-E43F-A19B-0E69D5E5F932}"/>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7363" r="9091" b="1728"/>
          <a:stretch/>
        </p:blipFill>
        <p:spPr>
          <a:xfrm>
            <a:off x="20" y="321176"/>
            <a:ext cx="12191980" cy="6857990"/>
          </a:xfrm>
          <a:prstGeom prst="rect">
            <a:avLst/>
          </a:prstGeom>
        </p:spPr>
      </p:pic>
      <p:sp>
        <p:nvSpPr>
          <p:cNvPr id="11" name="Rectangle 10">
            <a:extLst>
              <a:ext uri="{FF2B5EF4-FFF2-40B4-BE49-F238E27FC236}">
                <a16:creationId xmlns:a16="http://schemas.microsoft.com/office/drawing/2014/main" id="{86C7B4A1-154A-4DF0-AC46-F88D75A2E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6"/>
            <a:ext cx="7197772" cy="5896743"/>
          </a:xfrm>
          <a:prstGeom prst="rect">
            <a:avLst/>
          </a:prstGeom>
          <a:solidFill>
            <a:schemeClr val="bg1">
              <a:alpha val="90000"/>
            </a:schemeClr>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E655DB-09F8-E114-A32C-7097403C2B30}"/>
              </a:ext>
            </a:extLst>
          </p:cNvPr>
          <p:cNvSpPr>
            <a:spLocks noGrp="1"/>
          </p:cNvSpPr>
          <p:nvPr>
            <p:ph type="title"/>
          </p:nvPr>
        </p:nvSpPr>
        <p:spPr>
          <a:xfrm>
            <a:off x="594804" y="640263"/>
            <a:ext cx="6619811" cy="1344975"/>
          </a:xfrm>
        </p:spPr>
        <p:txBody>
          <a:bodyPr>
            <a:normAutofit/>
          </a:bodyPr>
          <a:lstStyle/>
          <a:p>
            <a:r>
              <a:rPr lang="en-SA" sz="4000" b="1" dirty="0"/>
              <a:t>Negotiating to acquire a new business</a:t>
            </a:r>
          </a:p>
        </p:txBody>
      </p:sp>
      <p:sp>
        <p:nvSpPr>
          <p:cNvPr id="3" name="Content Placeholder 2">
            <a:extLst>
              <a:ext uri="{FF2B5EF4-FFF2-40B4-BE49-F238E27FC236}">
                <a16:creationId xmlns:a16="http://schemas.microsoft.com/office/drawing/2014/main" id="{C7004936-65D0-BD7F-3758-BE60A586431E}"/>
              </a:ext>
            </a:extLst>
          </p:cNvPr>
          <p:cNvSpPr>
            <a:spLocks noGrp="1"/>
          </p:cNvSpPr>
          <p:nvPr>
            <p:ph idx="1"/>
          </p:nvPr>
        </p:nvSpPr>
        <p:spPr>
          <a:xfrm>
            <a:off x="594109" y="2121763"/>
            <a:ext cx="6620505" cy="3773010"/>
          </a:xfrm>
        </p:spPr>
        <p:txBody>
          <a:bodyPr>
            <a:normAutofit/>
          </a:bodyPr>
          <a:lstStyle/>
          <a:p>
            <a:pPr marL="800100" lvl="1" indent="-342900">
              <a:buFont typeface="+mj-lt"/>
              <a:buAutoNum type="arabicPeriod"/>
            </a:pPr>
            <a:r>
              <a:rPr lang="en-SA" sz="1900" b="1">
                <a:latin typeface="FrutigerLTStd"/>
              </a:rPr>
              <a:t>Prepare:</a:t>
            </a:r>
          </a:p>
          <a:p>
            <a:pPr lvl="2"/>
            <a:r>
              <a:rPr lang="en-US" sz="1900" b="0">
                <a:effectLst/>
                <a:latin typeface="FrutigerLTStd"/>
              </a:rPr>
              <a:t>The formula for a successful negotiation is 90 percent preparation and 10 percent bargaining. </a:t>
            </a:r>
          </a:p>
          <a:p>
            <a:pPr lvl="2"/>
            <a:r>
              <a:rPr lang="en-US" sz="1900" b="0">
                <a:effectLst/>
                <a:latin typeface="FrutigerLTStd"/>
              </a:rPr>
              <a:t>The key is to learn as much as possible about the party with whom you will be negotiating, the issues that are most important to him or her, and his or her likely positions on those issues. </a:t>
            </a:r>
            <a:endParaRPr lang="en-US" sz="1900"/>
          </a:p>
          <a:p>
            <a:pPr lvl="2"/>
            <a:r>
              <a:rPr lang="en-US" sz="1900">
                <a:latin typeface="FrutigerLTStd"/>
              </a:rPr>
              <a:t>P</a:t>
            </a:r>
            <a:r>
              <a:rPr lang="en-US" sz="1900" b="0">
                <a:effectLst/>
                <a:latin typeface="FrutigerLTStd"/>
              </a:rPr>
              <a:t>reparation for a negotiation also should include a statement of the outcome one desire from the negotiation. </a:t>
            </a:r>
          </a:p>
          <a:p>
            <a:pPr lvl="2"/>
            <a:r>
              <a:rPr lang="en-US" sz="1900" b="0">
                <a:effectLst/>
                <a:latin typeface="FrutigerLTStd"/>
              </a:rPr>
              <a:t>Negotiator also should write down what he/she thinks his/her </a:t>
            </a:r>
            <a:r>
              <a:rPr lang="en-US" sz="1900" b="0" i="1">
                <a:effectLst/>
                <a:latin typeface="FrutigerLTStd"/>
              </a:rPr>
              <a:t>counterpart’s </a:t>
            </a:r>
            <a:r>
              <a:rPr lang="en-US" sz="1900" b="0">
                <a:effectLst/>
                <a:latin typeface="FrutigerLTStd"/>
              </a:rPr>
              <a:t>goals from the negotiation are. </a:t>
            </a:r>
            <a:endParaRPr lang="en-US" sz="1900"/>
          </a:p>
          <a:p>
            <a:pPr lvl="2"/>
            <a:endParaRPr lang="en-US" sz="1900"/>
          </a:p>
          <a:p>
            <a:pPr lvl="2"/>
            <a:endParaRPr lang="en-US" sz="1900"/>
          </a:p>
          <a:p>
            <a:pPr lvl="2"/>
            <a:endParaRPr lang="en-SA" sz="1900" b="1">
              <a:latin typeface="FrutigerLTStd"/>
            </a:endParaRPr>
          </a:p>
          <a:p>
            <a:pPr marL="800100" lvl="1" indent="-342900">
              <a:buFont typeface="+mj-lt"/>
              <a:buAutoNum type="arabicPeriod"/>
            </a:pPr>
            <a:endParaRPr lang="en-SA" sz="1900">
              <a:latin typeface="FrutigerLTStd"/>
            </a:endParaRPr>
          </a:p>
          <a:p>
            <a:pPr lvl="1"/>
            <a:endParaRPr lang="en-SA" sz="1900">
              <a:latin typeface="FrutigerLTStd"/>
            </a:endParaRPr>
          </a:p>
        </p:txBody>
      </p:sp>
      <p:sp>
        <p:nvSpPr>
          <p:cNvPr id="4" name="Slide Number Placeholder 3">
            <a:extLst>
              <a:ext uri="{FF2B5EF4-FFF2-40B4-BE49-F238E27FC236}">
                <a16:creationId xmlns:a16="http://schemas.microsoft.com/office/drawing/2014/main" id="{DBF42099-30B4-1689-C074-12DDC67ECE45}"/>
              </a:ext>
            </a:extLst>
          </p:cNvPr>
          <p:cNvSpPr>
            <a:spLocks noGrp="1"/>
          </p:cNvSpPr>
          <p:nvPr>
            <p:ph type="sldNum" sz="quarter" idx="12"/>
          </p:nvPr>
        </p:nvSpPr>
        <p:spPr>
          <a:xfrm>
            <a:off x="8610600" y="6356350"/>
            <a:ext cx="2743200" cy="365125"/>
          </a:xfrm>
        </p:spPr>
        <p:txBody>
          <a:bodyPr>
            <a:normAutofit/>
          </a:bodyPr>
          <a:lstStyle/>
          <a:p>
            <a:pPr>
              <a:spcAft>
                <a:spcPts val="600"/>
              </a:spcAft>
            </a:pPr>
            <a:fld id="{FDED41F8-FC0F-4085-8150-313B6CF05213}" type="slidenum">
              <a:rPr lang="en-US">
                <a:solidFill>
                  <a:srgbClr val="FFFFFF"/>
                </a:solidFill>
              </a:rPr>
              <a:pPr>
                <a:spcAft>
                  <a:spcPts val="600"/>
                </a:spcAft>
              </a:pPr>
              <a:t>45</a:t>
            </a:fld>
            <a:endParaRPr lang="en-US">
              <a:solidFill>
                <a:srgbClr val="FFFFFF"/>
              </a:solidFill>
            </a:endParaRPr>
          </a:p>
        </p:txBody>
      </p:sp>
    </p:spTree>
    <p:extLst>
      <p:ext uri="{BB962C8B-B14F-4D97-AF65-F5344CB8AC3E}">
        <p14:creationId xmlns:p14="http://schemas.microsoft.com/office/powerpoint/2010/main" val="261352053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EE1FC7B4-E4A7-4452-B413-1A623E3A72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bg1">
              <a:alpha val="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Freeform 13">
            <a:extLst>
              <a:ext uri="{FF2B5EF4-FFF2-40B4-BE49-F238E27FC236}">
                <a16:creationId xmlns:a16="http://schemas.microsoft.com/office/drawing/2014/main" id="{E0709AF0-24F0-4486-B189-BE6386BD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Freeform 11">
            <a:extLst>
              <a:ext uri="{FF2B5EF4-FFF2-40B4-BE49-F238E27FC236}">
                <a16:creationId xmlns:a16="http://schemas.microsoft.com/office/drawing/2014/main" id="{FBE3B62F-5853-4A3C-B050-6186351A71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3E655DB-09F8-E114-A32C-7097403C2B30}"/>
              </a:ext>
            </a:extLst>
          </p:cNvPr>
          <p:cNvSpPr>
            <a:spLocks noGrp="1"/>
          </p:cNvSpPr>
          <p:nvPr>
            <p:ph type="title"/>
          </p:nvPr>
        </p:nvSpPr>
        <p:spPr>
          <a:xfrm>
            <a:off x="2209800" y="201801"/>
            <a:ext cx="10520702" cy="1325563"/>
          </a:xfrm>
        </p:spPr>
        <p:txBody>
          <a:bodyPr>
            <a:normAutofit/>
          </a:bodyPr>
          <a:lstStyle/>
          <a:p>
            <a:r>
              <a:rPr lang="en-SA" sz="3600" b="1" dirty="0"/>
              <a:t>Negotiating to acquire a new business</a:t>
            </a:r>
          </a:p>
        </p:txBody>
      </p:sp>
      <p:sp>
        <p:nvSpPr>
          <p:cNvPr id="3" name="Content Placeholder 2">
            <a:extLst>
              <a:ext uri="{FF2B5EF4-FFF2-40B4-BE49-F238E27FC236}">
                <a16:creationId xmlns:a16="http://schemas.microsoft.com/office/drawing/2014/main" id="{C7004936-65D0-BD7F-3758-BE60A586431E}"/>
              </a:ext>
            </a:extLst>
          </p:cNvPr>
          <p:cNvSpPr>
            <a:spLocks noGrp="1"/>
          </p:cNvSpPr>
          <p:nvPr>
            <p:ph idx="1"/>
          </p:nvPr>
        </p:nvSpPr>
        <p:spPr>
          <a:xfrm>
            <a:off x="471124" y="1631608"/>
            <a:ext cx="6781800" cy="4464392"/>
          </a:xfrm>
        </p:spPr>
        <p:txBody>
          <a:bodyPr>
            <a:normAutofit fontScale="92500"/>
          </a:bodyPr>
          <a:lstStyle/>
          <a:p>
            <a:pPr marL="800100" lvl="1" indent="-342900">
              <a:lnSpc>
                <a:spcPct val="120000"/>
              </a:lnSpc>
              <a:buFont typeface="+mj-lt"/>
              <a:buAutoNum type="arabicPeriod" startAt="2"/>
            </a:pPr>
            <a:r>
              <a:rPr lang="en-US" sz="2200" b="1" dirty="0">
                <a:solidFill>
                  <a:srgbClr val="FF9518"/>
                </a:solidFill>
                <a:effectLst/>
                <a:latin typeface="FrutigerLTStd"/>
              </a:rPr>
              <a:t>Remember the difference between a “position” and an “interest.” </a:t>
            </a:r>
            <a:endParaRPr lang="en-US" sz="2200" dirty="0">
              <a:solidFill>
                <a:srgbClr val="FF9518"/>
              </a:solidFill>
            </a:endParaRPr>
          </a:p>
          <a:p>
            <a:pPr lvl="2">
              <a:lnSpc>
                <a:spcPct val="120000"/>
              </a:lnSpc>
            </a:pPr>
            <a:r>
              <a:rPr lang="en-US" sz="1800" b="0" dirty="0">
                <a:effectLst/>
                <a:latin typeface="FrutigerLTStd"/>
              </a:rPr>
              <a:t>The outcome a person wants from a negotiation is his or her position. </a:t>
            </a:r>
          </a:p>
          <a:p>
            <a:pPr lvl="2">
              <a:lnSpc>
                <a:spcPct val="120000"/>
              </a:lnSpc>
            </a:pPr>
            <a:r>
              <a:rPr lang="en-US" sz="1800" b="0" dirty="0">
                <a:effectLst/>
                <a:latin typeface="FrutigerLTStd"/>
              </a:rPr>
              <a:t>What is much more important, however, is his or her </a:t>
            </a:r>
            <a:r>
              <a:rPr lang="en-US" sz="1800" b="1" dirty="0">
                <a:effectLst/>
                <a:latin typeface="FrutigerLTStd"/>
              </a:rPr>
              <a:t>interest</a:t>
            </a:r>
            <a:r>
              <a:rPr lang="en-US" sz="1800" b="0" dirty="0">
                <a:effectLst/>
                <a:latin typeface="FrutigerLTStd"/>
              </a:rPr>
              <a:t>, the reason behind the position he or she hopes to achieve. </a:t>
            </a:r>
            <a:endParaRPr lang="en-US" sz="1800" dirty="0"/>
          </a:p>
          <a:p>
            <a:pPr lvl="2">
              <a:lnSpc>
                <a:spcPct val="120000"/>
              </a:lnSpc>
            </a:pPr>
            <a:r>
              <a:rPr lang="en-US" sz="1800" b="0" dirty="0">
                <a:effectLst/>
                <a:latin typeface="FrutigerLTStd"/>
              </a:rPr>
              <a:t>Focusing strictly on their positions usually leads two parties into a win–lose mentality in a negotiation in which they try to pound one another into submission. When the parties involved in a negotiation </a:t>
            </a:r>
            <a:r>
              <a:rPr lang="en-US" sz="1800" b="1" dirty="0">
                <a:solidFill>
                  <a:schemeClr val="accent4">
                    <a:lumMod val="60000"/>
                    <a:lumOff val="40000"/>
                  </a:schemeClr>
                </a:solidFill>
                <a:effectLst/>
                <a:latin typeface="FrutigerLTStd"/>
              </a:rPr>
              <a:t>focus on their </a:t>
            </a:r>
            <a:r>
              <a:rPr lang="en-US" sz="1800" b="1" i="1" dirty="0">
                <a:solidFill>
                  <a:schemeClr val="accent4">
                    <a:lumMod val="60000"/>
                    <a:lumOff val="40000"/>
                  </a:schemeClr>
                </a:solidFill>
                <a:effectLst/>
                <a:latin typeface="FrutigerLTStd"/>
              </a:rPr>
              <a:t>interests </a:t>
            </a:r>
            <a:r>
              <a:rPr lang="en-US" sz="1800" b="1" dirty="0">
                <a:solidFill>
                  <a:schemeClr val="accent4">
                    <a:lumMod val="60000"/>
                    <a:lumOff val="40000"/>
                  </a:schemeClr>
                </a:solidFill>
                <a:effectLst/>
                <a:latin typeface="FrutigerLTStd"/>
              </a:rPr>
              <a:t>rather than on their </a:t>
            </a:r>
            <a:r>
              <a:rPr lang="en-US" sz="1800" b="1" i="1" dirty="0">
                <a:solidFill>
                  <a:schemeClr val="accent4">
                    <a:lumMod val="60000"/>
                    <a:lumOff val="40000"/>
                  </a:schemeClr>
                </a:solidFill>
                <a:effectLst/>
                <a:latin typeface="FrutigerLTStd"/>
              </a:rPr>
              <a:t>positions</a:t>
            </a:r>
            <a:r>
              <a:rPr lang="en-US" sz="1800" b="0" dirty="0">
                <a:effectLst/>
                <a:latin typeface="FrutigerLTStd"/>
              </a:rPr>
              <a:t>, however, they usually discover that there are several different solutions that both will consider acceptable and reasonable. </a:t>
            </a:r>
            <a:endParaRPr lang="en-US" sz="1800" dirty="0"/>
          </a:p>
          <a:p>
            <a:pPr marL="914400" lvl="2" indent="0">
              <a:buNone/>
            </a:pPr>
            <a:endParaRPr lang="en-US" sz="1600" dirty="0"/>
          </a:p>
          <a:p>
            <a:pPr lvl="2"/>
            <a:endParaRPr lang="en-US" sz="1600" b="0" dirty="0">
              <a:effectLst/>
              <a:latin typeface="FrutigerLTStd"/>
            </a:endParaRPr>
          </a:p>
          <a:p>
            <a:pPr marL="800100" lvl="1" indent="-342900">
              <a:buFont typeface="+mj-lt"/>
              <a:buAutoNum type="arabicPeriod" startAt="2"/>
            </a:pPr>
            <a:endParaRPr lang="en-SA" sz="1600" dirty="0">
              <a:latin typeface="FrutigerLTStd"/>
            </a:endParaRPr>
          </a:p>
          <a:p>
            <a:pPr lvl="1"/>
            <a:endParaRPr lang="en-SA" sz="1600" dirty="0">
              <a:latin typeface="FrutigerLTStd"/>
            </a:endParaRPr>
          </a:p>
        </p:txBody>
      </p:sp>
      <p:pic>
        <p:nvPicPr>
          <p:cNvPr id="1026" name="Picture 2" descr="Interests vs. Positions: Guidelines for “Getting to Yes” and Avoiding  Negotiation Jiu-Jitsu - Campolo, Middleton &amp; McCormick, LLP">
            <a:extLst>
              <a:ext uri="{FF2B5EF4-FFF2-40B4-BE49-F238E27FC236}">
                <a16:creationId xmlns:a16="http://schemas.microsoft.com/office/drawing/2014/main" id="{1E3ABC70-8CCD-7AA3-580D-B7ACD14A488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374036" y="1729164"/>
            <a:ext cx="4571904" cy="4062035"/>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DBF42099-30B4-1689-C074-12DDC67ECE45}"/>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FDED41F8-FC0F-4085-8150-313B6CF05213}" type="slidenum">
              <a:rPr lang="en-US">
                <a:solidFill>
                  <a:schemeClr val="tx1">
                    <a:alpha val="80000"/>
                  </a:schemeClr>
                </a:solidFill>
              </a:rPr>
              <a:pPr>
                <a:spcAft>
                  <a:spcPts val="600"/>
                </a:spcAft>
              </a:pPr>
              <a:t>46</a:t>
            </a:fld>
            <a:endParaRPr lang="en-US">
              <a:solidFill>
                <a:schemeClr val="tx1">
                  <a:alpha val="80000"/>
                </a:schemeClr>
              </a:solidFill>
            </a:endParaRPr>
          </a:p>
        </p:txBody>
      </p:sp>
    </p:spTree>
    <p:extLst>
      <p:ext uri="{BB962C8B-B14F-4D97-AF65-F5344CB8AC3E}">
        <p14:creationId xmlns:p14="http://schemas.microsoft.com/office/powerpoint/2010/main" val="1092739119"/>
      </p:ext>
    </p:extLst>
  </p:cSld>
  <p:clrMapOvr>
    <a:overrideClrMapping bg1="dk1" tx1="lt1" bg2="dk2" tx2="lt2" accent1="accent1" accent2="accent2" accent3="accent3" accent4="accent4" accent5="accent5" accent6="accent6" hlink="hlink" folHlink="folHlink"/>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877E3F6F-C68B-1C6B-C9EA-640518A0D83B}"/>
              </a:ext>
            </a:extLst>
          </p:cNvPr>
          <p:cNvSpPr txBox="1"/>
          <p:nvPr/>
        </p:nvSpPr>
        <p:spPr>
          <a:xfrm>
            <a:off x="2481880" y="232158"/>
            <a:ext cx="7474172"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200" b="1" dirty="0">
                <a:solidFill>
                  <a:schemeClr val="bg1"/>
                </a:solidFill>
                <a:latin typeface="+mj-lt"/>
                <a:ea typeface="+mj-ea"/>
                <a:cs typeface="+mj-cs"/>
              </a:rPr>
              <a:t>Negotiating to acquire a new business</a:t>
            </a:r>
            <a:endParaRPr lang="en-US" sz="3200" dirty="0">
              <a:solidFill>
                <a:schemeClr val="bg1"/>
              </a:solidFill>
              <a:latin typeface="+mj-lt"/>
              <a:ea typeface="+mj-ea"/>
              <a:cs typeface="+mj-cs"/>
            </a:endParaRPr>
          </a:p>
        </p:txBody>
      </p:sp>
      <p:sp>
        <p:nvSpPr>
          <p:cNvPr id="3" name="Content Placeholder 2">
            <a:extLst>
              <a:ext uri="{FF2B5EF4-FFF2-40B4-BE49-F238E27FC236}">
                <a16:creationId xmlns:a16="http://schemas.microsoft.com/office/drawing/2014/main" id="{C7004936-65D0-BD7F-3758-BE60A586431E}"/>
              </a:ext>
            </a:extLst>
          </p:cNvPr>
          <p:cNvSpPr>
            <a:spLocks noGrp="1"/>
          </p:cNvSpPr>
          <p:nvPr>
            <p:ph idx="1"/>
          </p:nvPr>
        </p:nvSpPr>
        <p:spPr>
          <a:xfrm>
            <a:off x="771786" y="2108079"/>
            <a:ext cx="8077200" cy="4551328"/>
          </a:xfrm>
        </p:spPr>
        <p:txBody>
          <a:bodyPr vert="horz" lIns="91440" tIns="45720" rIns="91440" bIns="45720" rtlCol="0" anchor="ctr">
            <a:normAutofit fontScale="62500" lnSpcReduction="20000"/>
          </a:bodyPr>
          <a:lstStyle/>
          <a:p>
            <a:pPr marL="571500" lvl="1" indent="0">
              <a:lnSpc>
                <a:spcPct val="120000"/>
              </a:lnSpc>
              <a:buNone/>
            </a:pPr>
            <a:r>
              <a:rPr lang="en-US" sz="2800" b="1" dirty="0"/>
              <a:t>3. </a:t>
            </a:r>
            <a:r>
              <a:rPr lang="en-US" sz="3800" b="1" dirty="0">
                <a:effectLst/>
              </a:rPr>
              <a:t>Develop the right mindset</a:t>
            </a:r>
            <a:r>
              <a:rPr lang="en-US" sz="2900" b="1" dirty="0">
                <a:effectLst/>
              </a:rPr>
              <a:t>. </a:t>
            </a:r>
            <a:endParaRPr lang="en-US" sz="2900" b="0" dirty="0">
              <a:effectLst/>
            </a:endParaRPr>
          </a:p>
          <a:p>
            <a:pPr lvl="2">
              <a:lnSpc>
                <a:spcPct val="120000"/>
              </a:lnSpc>
            </a:pPr>
            <a:r>
              <a:rPr lang="en-US" sz="3800" dirty="0">
                <a:effectLst/>
              </a:rPr>
              <a:t>Negotiation should not be viewed as win-lose situation. The goal is to work toward a mutually beneficial agreement that both parties consider to be fair and reasonable</a:t>
            </a:r>
            <a:r>
              <a:rPr lang="en-US" sz="3800" b="0" dirty="0">
                <a:effectLst/>
              </a:rPr>
              <a:t>. </a:t>
            </a:r>
          </a:p>
          <a:p>
            <a:pPr lvl="2">
              <a:lnSpc>
                <a:spcPct val="120000"/>
              </a:lnSpc>
            </a:pPr>
            <a:r>
              <a:rPr lang="en-US" sz="3800" b="0" dirty="0">
                <a:effectLst/>
              </a:rPr>
              <a:t>Successful negotiations almost always involve compromise on both sides, meaning that </a:t>
            </a:r>
            <a:r>
              <a:rPr lang="en-US" sz="3800" b="0" i="1" dirty="0">
                <a:effectLst/>
              </a:rPr>
              <a:t>neither </a:t>
            </a:r>
            <a:r>
              <a:rPr lang="en-US" sz="3800" b="0" dirty="0">
                <a:effectLst/>
              </a:rPr>
              <a:t>party gets </a:t>
            </a:r>
            <a:r>
              <a:rPr lang="en-US" sz="3800" b="0" i="1" dirty="0">
                <a:effectLst/>
              </a:rPr>
              <a:t>everything </a:t>
            </a:r>
            <a:r>
              <a:rPr lang="en-US" sz="3800" b="0" dirty="0">
                <a:effectLst/>
              </a:rPr>
              <a:t>he or she wanted.</a:t>
            </a:r>
          </a:p>
          <a:p>
            <a:pPr lvl="2">
              <a:lnSpc>
                <a:spcPct val="120000"/>
              </a:lnSpc>
            </a:pPr>
            <a:r>
              <a:rPr lang="en-US" sz="3800" b="0" dirty="0">
                <a:effectLst/>
              </a:rPr>
              <a:t>In other words, successful negotiators see a negotiation not just as deal making but also as problem solving. </a:t>
            </a:r>
            <a:endParaRPr lang="en-US" sz="3800" dirty="0">
              <a:effectLst/>
            </a:endParaRPr>
          </a:p>
          <a:p>
            <a:pPr lvl="1"/>
            <a:endParaRPr lang="en-US" b="0" dirty="0">
              <a:effectLst/>
            </a:endParaRPr>
          </a:p>
          <a:p>
            <a:pPr lvl="1"/>
            <a:endParaRPr lang="en-US" b="1" dirty="0">
              <a:effectLst/>
            </a:endParaRPr>
          </a:p>
          <a:p>
            <a:pPr marL="457200" lvl="1"/>
            <a:endParaRPr lang="en-US" b="0" dirty="0">
              <a:effectLst/>
            </a:endParaRPr>
          </a:p>
          <a:p>
            <a:pPr marL="800100" lvl="1"/>
            <a:endParaRPr lang="en-US" dirty="0"/>
          </a:p>
          <a:p>
            <a:pPr lvl="1"/>
            <a:endParaRPr lang="en-US" dirty="0"/>
          </a:p>
        </p:txBody>
      </p:sp>
      <p:sp>
        <p:nvSpPr>
          <p:cNvPr id="2057" name="Rectangle 2056">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rgbClr val="66A4A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Oval 2058">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rgbClr val="72C6D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2" name="Picture 4" descr="The Right Mindset Every Real Estate Agent Should Have - MKH Investment">
            <a:extLst>
              <a:ext uri="{FF2B5EF4-FFF2-40B4-BE49-F238E27FC236}">
                <a16:creationId xmlns:a16="http://schemas.microsoft.com/office/drawing/2014/main" id="{04E65EB7-5C28-28DA-85F6-AC28E9D38381}"/>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l="43386" r="2" b="2"/>
          <a:stretch/>
        </p:blipFill>
        <p:spPr bwMode="auto">
          <a:xfrm>
            <a:off x="9030743" y="2474254"/>
            <a:ext cx="1912560" cy="1909489"/>
          </a:xfrm>
          <a:custGeom>
            <a:avLst/>
            <a:gdLst/>
            <a:ahLst/>
            <a:cxnLst/>
            <a:rect l="l" t="t" r="r" b="b"/>
            <a:pathLst>
              <a:path w="6057610" h="6057610">
                <a:moveTo>
                  <a:pt x="3028805" y="0"/>
                </a:moveTo>
                <a:cubicBezTo>
                  <a:pt x="4701568" y="0"/>
                  <a:pt x="6057610" y="1356042"/>
                  <a:pt x="6057610" y="3028805"/>
                </a:cubicBezTo>
                <a:cubicBezTo>
                  <a:pt x="6057610" y="4701568"/>
                  <a:pt x="4701568" y="6057610"/>
                  <a:pt x="3028805" y="6057610"/>
                </a:cubicBezTo>
                <a:cubicBezTo>
                  <a:pt x="1356042" y="6057610"/>
                  <a:pt x="0" y="4701568"/>
                  <a:pt x="0" y="3028805"/>
                </a:cubicBezTo>
                <a:cubicBezTo>
                  <a:pt x="0" y="1356042"/>
                  <a:pt x="1356042" y="0"/>
                  <a:pt x="3028805" y="0"/>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DBF42099-30B4-1689-C074-12DDC67ECE45}"/>
              </a:ext>
            </a:extLst>
          </p:cNvPr>
          <p:cNvSpPr>
            <a:spLocks noGrp="1"/>
          </p:cNvSpPr>
          <p:nvPr>
            <p:ph type="sldNum" sz="quarter" idx="12"/>
          </p:nvPr>
        </p:nvSpPr>
        <p:spPr>
          <a:xfrm>
            <a:off x="10341428" y="6356350"/>
            <a:ext cx="1012371" cy="365125"/>
          </a:xfrm>
        </p:spPr>
        <p:txBody>
          <a:bodyPr vert="horz" lIns="91440" tIns="45720" rIns="91440" bIns="45720" rtlCol="0" anchor="ctr">
            <a:normAutofit/>
          </a:bodyPr>
          <a:lstStyle/>
          <a:p>
            <a:pPr>
              <a:spcAft>
                <a:spcPts val="600"/>
              </a:spcAft>
              <a:defRPr/>
            </a:pPr>
            <a:fld id="{FDED41F8-FC0F-4085-8150-313B6CF05213}" type="slidenum">
              <a:rPr lang="en-US">
                <a:solidFill>
                  <a:srgbClr val="FFFFFF"/>
                </a:solidFill>
                <a:latin typeface="Calibri" panose="020F0502020204030204"/>
              </a:rPr>
              <a:pPr>
                <a:spcAft>
                  <a:spcPts val="600"/>
                </a:spcAft>
                <a:defRPr/>
              </a:pPr>
              <a:t>47</a:t>
            </a:fld>
            <a:endParaRPr lang="en-US">
              <a:solidFill>
                <a:srgbClr val="FFFFFF"/>
              </a:solidFill>
              <a:latin typeface="Calibri" panose="020F0502020204030204"/>
            </a:endParaRPr>
          </a:p>
        </p:txBody>
      </p:sp>
    </p:spTree>
    <p:extLst>
      <p:ext uri="{BB962C8B-B14F-4D97-AF65-F5344CB8AC3E}">
        <p14:creationId xmlns:p14="http://schemas.microsoft.com/office/powerpoint/2010/main" val="364609006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655DB-09F8-E114-A32C-7097403C2B30}"/>
              </a:ext>
            </a:extLst>
          </p:cNvPr>
          <p:cNvSpPr>
            <a:spLocks noGrp="1"/>
          </p:cNvSpPr>
          <p:nvPr>
            <p:ph type="title"/>
          </p:nvPr>
        </p:nvSpPr>
        <p:spPr>
          <a:xfrm>
            <a:off x="2514600" y="228600"/>
            <a:ext cx="10515600" cy="1325563"/>
          </a:xfrm>
        </p:spPr>
        <p:txBody>
          <a:bodyPr>
            <a:normAutofit/>
          </a:bodyPr>
          <a:lstStyle/>
          <a:p>
            <a:r>
              <a:rPr lang="en-SA" sz="3200" b="1" dirty="0">
                <a:solidFill>
                  <a:schemeClr val="bg1"/>
                </a:solidFill>
              </a:rPr>
              <a:t>Negotiating to acquire a new business</a:t>
            </a:r>
          </a:p>
        </p:txBody>
      </p:sp>
      <p:sp>
        <p:nvSpPr>
          <p:cNvPr id="3" name="Content Placeholder 2">
            <a:extLst>
              <a:ext uri="{FF2B5EF4-FFF2-40B4-BE49-F238E27FC236}">
                <a16:creationId xmlns:a16="http://schemas.microsoft.com/office/drawing/2014/main" id="{C7004936-65D0-BD7F-3758-BE60A586431E}"/>
              </a:ext>
            </a:extLst>
          </p:cNvPr>
          <p:cNvSpPr>
            <a:spLocks noGrp="1"/>
          </p:cNvSpPr>
          <p:nvPr>
            <p:ph idx="1"/>
          </p:nvPr>
        </p:nvSpPr>
        <p:spPr/>
        <p:txBody>
          <a:bodyPr/>
          <a:lstStyle/>
          <a:p>
            <a:pPr marL="800100" lvl="1" indent="-342900">
              <a:lnSpc>
                <a:spcPct val="100000"/>
              </a:lnSpc>
              <a:buFont typeface="+mj-lt"/>
              <a:buAutoNum type="arabicPeriod" startAt="4"/>
            </a:pPr>
            <a:r>
              <a:rPr lang="en-US" b="1" dirty="0">
                <a:solidFill>
                  <a:srgbClr val="211E1E"/>
                </a:solidFill>
                <a:effectLst/>
                <a:latin typeface="FrutigerLTStd"/>
              </a:rPr>
              <a:t>Always leave an escape hatch</a:t>
            </a:r>
          </a:p>
          <a:p>
            <a:pPr lvl="2">
              <a:lnSpc>
                <a:spcPct val="100000"/>
              </a:lnSpc>
            </a:pPr>
            <a:r>
              <a:rPr lang="en-US" b="0" dirty="0">
                <a:solidFill>
                  <a:srgbClr val="211E1E"/>
                </a:solidFill>
                <a:effectLst/>
                <a:latin typeface="FrutigerLTStd"/>
              </a:rPr>
              <a:t>In any negotiation, you should be prepared to walk away without making a deal. </a:t>
            </a:r>
          </a:p>
          <a:p>
            <a:pPr lvl="2">
              <a:lnSpc>
                <a:spcPct val="100000"/>
              </a:lnSpc>
            </a:pPr>
            <a:r>
              <a:rPr lang="en-US" b="0" dirty="0">
                <a:solidFill>
                  <a:srgbClr val="211E1E"/>
                </a:solidFill>
                <a:effectLst/>
                <a:latin typeface="FrutigerLTStd"/>
              </a:rPr>
              <a:t>Doing so, however, requires you to define what negotiation experts call a best alternative to a negotiated agreement (BATNA), which is the next best alternative to a negotiated outcome. </a:t>
            </a:r>
          </a:p>
          <a:p>
            <a:pPr lvl="2">
              <a:lnSpc>
                <a:spcPct val="100000"/>
              </a:lnSpc>
            </a:pPr>
            <a:r>
              <a:rPr lang="en-US" b="0" dirty="0">
                <a:solidFill>
                  <a:srgbClr val="211E1E"/>
                </a:solidFill>
                <a:effectLst/>
                <a:latin typeface="FrutigerLTStd"/>
              </a:rPr>
              <a:t>You cannot determine whether a negotiated agreement is suitable unless you know what your alternatives are, and one alternative (although not always the best one) is to walk away from the negotiation without an agreement—your BATNA. </a:t>
            </a:r>
          </a:p>
          <a:p>
            <a:pPr lvl="2">
              <a:lnSpc>
                <a:spcPct val="100000"/>
              </a:lnSpc>
            </a:pPr>
            <a:r>
              <a:rPr lang="en-US" b="0" dirty="0">
                <a:solidFill>
                  <a:srgbClr val="211E1E"/>
                </a:solidFill>
                <a:effectLst/>
                <a:latin typeface="FrutigerLTStd"/>
              </a:rPr>
              <a:t>Although you may never need to use your BATNA, it is good to know you have it in your “back pocket” to give you confidence and help you remain calm throughout the negotiating process. </a:t>
            </a:r>
          </a:p>
          <a:p>
            <a:pPr lvl="2"/>
            <a:endParaRPr lang="en-US" sz="1400" b="1" dirty="0">
              <a:solidFill>
                <a:srgbClr val="211E1E"/>
              </a:solidFill>
              <a:effectLst/>
              <a:latin typeface="FrutigerLTStd"/>
            </a:endParaRPr>
          </a:p>
          <a:p>
            <a:pPr marL="800100" lvl="1" indent="-342900">
              <a:buFont typeface="+mj-lt"/>
              <a:buAutoNum type="arabicPeriod" startAt="4"/>
            </a:pPr>
            <a:endParaRPr lang="en-US" sz="1800" b="0" dirty="0">
              <a:solidFill>
                <a:srgbClr val="211E1E"/>
              </a:solidFill>
              <a:effectLst/>
              <a:latin typeface="FrutigerLTStd"/>
            </a:endParaRPr>
          </a:p>
          <a:p>
            <a:pPr marL="800100" lvl="1" indent="-342900">
              <a:buFont typeface="+mj-lt"/>
              <a:buAutoNum type="arabicPeriod" startAt="4"/>
            </a:pPr>
            <a:endParaRPr lang="en-SA" sz="1400" dirty="0">
              <a:solidFill>
                <a:srgbClr val="211E1E"/>
              </a:solidFill>
              <a:latin typeface="FrutigerLTStd"/>
            </a:endParaRPr>
          </a:p>
          <a:p>
            <a:pPr lvl="1"/>
            <a:endParaRPr lang="en-SA" sz="1400" dirty="0">
              <a:solidFill>
                <a:srgbClr val="211E1E"/>
              </a:solidFill>
              <a:latin typeface="FrutigerLTStd"/>
            </a:endParaRPr>
          </a:p>
        </p:txBody>
      </p:sp>
      <p:sp>
        <p:nvSpPr>
          <p:cNvPr id="4" name="Slide Number Placeholder 3">
            <a:extLst>
              <a:ext uri="{FF2B5EF4-FFF2-40B4-BE49-F238E27FC236}">
                <a16:creationId xmlns:a16="http://schemas.microsoft.com/office/drawing/2014/main" id="{DBF42099-30B4-1689-C074-12DDC67ECE45}"/>
              </a:ext>
            </a:extLst>
          </p:cNvPr>
          <p:cNvSpPr>
            <a:spLocks noGrp="1"/>
          </p:cNvSpPr>
          <p:nvPr>
            <p:ph type="sldNum" sz="quarter" idx="12"/>
          </p:nvPr>
        </p:nvSpPr>
        <p:spPr/>
        <p:txBody>
          <a:bodyPr/>
          <a:lstStyle/>
          <a:p>
            <a:fld id="{FDED41F8-FC0F-4085-8150-313B6CF05213}" type="slidenum">
              <a:rPr lang="en-US" smtClean="0"/>
              <a:t>48</a:t>
            </a:fld>
            <a:endParaRPr lang="en-US"/>
          </a:p>
        </p:txBody>
      </p:sp>
    </p:spTree>
    <p:extLst>
      <p:ext uri="{BB962C8B-B14F-4D97-AF65-F5344CB8AC3E}">
        <p14:creationId xmlns:p14="http://schemas.microsoft.com/office/powerpoint/2010/main" val="176730192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655DB-09F8-E114-A32C-7097403C2B30}"/>
              </a:ext>
            </a:extLst>
          </p:cNvPr>
          <p:cNvSpPr>
            <a:spLocks noGrp="1"/>
          </p:cNvSpPr>
          <p:nvPr>
            <p:ph type="title"/>
          </p:nvPr>
        </p:nvSpPr>
        <p:spPr>
          <a:xfrm>
            <a:off x="2514600" y="228600"/>
            <a:ext cx="10515600" cy="1325563"/>
          </a:xfrm>
        </p:spPr>
        <p:txBody>
          <a:bodyPr>
            <a:normAutofit/>
          </a:bodyPr>
          <a:lstStyle/>
          <a:p>
            <a:r>
              <a:rPr lang="en-SA" sz="3200" b="1" dirty="0">
                <a:solidFill>
                  <a:schemeClr val="bg1"/>
                </a:solidFill>
              </a:rPr>
              <a:t>Negotiating to acquire a new business</a:t>
            </a:r>
          </a:p>
        </p:txBody>
      </p:sp>
      <p:sp>
        <p:nvSpPr>
          <p:cNvPr id="3" name="Content Placeholder 2">
            <a:extLst>
              <a:ext uri="{FF2B5EF4-FFF2-40B4-BE49-F238E27FC236}">
                <a16:creationId xmlns:a16="http://schemas.microsoft.com/office/drawing/2014/main" id="{C7004936-65D0-BD7F-3758-BE60A586431E}"/>
              </a:ext>
            </a:extLst>
          </p:cNvPr>
          <p:cNvSpPr>
            <a:spLocks noGrp="1"/>
          </p:cNvSpPr>
          <p:nvPr>
            <p:ph idx="1"/>
          </p:nvPr>
        </p:nvSpPr>
        <p:spPr/>
        <p:txBody>
          <a:bodyPr/>
          <a:lstStyle/>
          <a:p>
            <a:pPr marL="800100" lvl="1" indent="-342900">
              <a:lnSpc>
                <a:spcPct val="100000"/>
              </a:lnSpc>
              <a:buFont typeface="+mj-lt"/>
              <a:buAutoNum type="arabicPeriod" startAt="5"/>
            </a:pPr>
            <a:r>
              <a:rPr lang="en-US" sz="2800" b="1" dirty="0">
                <a:solidFill>
                  <a:srgbClr val="211E1E"/>
                </a:solidFill>
                <a:effectLst/>
                <a:latin typeface="FrutigerLTStd"/>
              </a:rPr>
              <a:t>Keep your emotions in check:</a:t>
            </a:r>
          </a:p>
          <a:p>
            <a:pPr lvl="2">
              <a:lnSpc>
                <a:spcPct val="100000"/>
              </a:lnSpc>
            </a:pPr>
            <a:r>
              <a:rPr lang="en-US" sz="2800" b="0" dirty="0">
                <a:solidFill>
                  <a:srgbClr val="211E1E"/>
                </a:solidFill>
                <a:effectLst/>
                <a:latin typeface="FrutigerLTStd"/>
              </a:rPr>
              <a:t>Negotiations could become emotionally charged, especially if those involved allow their egos to enter into the process. </a:t>
            </a:r>
          </a:p>
          <a:p>
            <a:pPr lvl="2">
              <a:lnSpc>
                <a:spcPct val="100000"/>
              </a:lnSpc>
            </a:pPr>
            <a:r>
              <a:rPr lang="en-US" sz="2800" b="0" dirty="0">
                <a:solidFill>
                  <a:srgbClr val="211E1E"/>
                </a:solidFill>
                <a:effectLst/>
                <a:latin typeface="FrutigerLTStd"/>
              </a:rPr>
              <a:t>It is always best to abide by the golden rule of negotiating: treat others the way you want to be treated in the negotiation. </a:t>
            </a:r>
          </a:p>
          <a:p>
            <a:pPr lvl="2">
              <a:lnSpc>
                <a:spcPct val="100000"/>
              </a:lnSpc>
            </a:pPr>
            <a:r>
              <a:rPr lang="en-US" sz="2800" b="0" dirty="0">
                <a:solidFill>
                  <a:srgbClr val="211E1E"/>
                </a:solidFill>
                <a:effectLst/>
                <a:latin typeface="FrutigerLTStd"/>
              </a:rPr>
              <a:t>Be fair but firm. </a:t>
            </a:r>
          </a:p>
          <a:p>
            <a:pPr lvl="2"/>
            <a:endParaRPr lang="en-US" sz="1400" dirty="0">
              <a:solidFill>
                <a:srgbClr val="211E1E"/>
              </a:solidFill>
              <a:latin typeface="FrutigerLTStd"/>
            </a:endParaRPr>
          </a:p>
          <a:p>
            <a:pPr marL="800100" lvl="1" indent="-342900">
              <a:buFont typeface="+mj-lt"/>
              <a:buAutoNum type="arabicPeriod" startAt="5"/>
            </a:pPr>
            <a:endParaRPr lang="en-US" sz="1800" b="0" dirty="0">
              <a:solidFill>
                <a:srgbClr val="211E1E"/>
              </a:solidFill>
              <a:effectLst/>
              <a:latin typeface="FrutigerLTStd"/>
            </a:endParaRPr>
          </a:p>
          <a:p>
            <a:pPr marL="800100" lvl="1" indent="-342900">
              <a:buFont typeface="+mj-lt"/>
              <a:buAutoNum type="arabicPeriod" startAt="5"/>
            </a:pPr>
            <a:endParaRPr lang="en-SA" sz="1400" dirty="0">
              <a:solidFill>
                <a:srgbClr val="211E1E"/>
              </a:solidFill>
              <a:latin typeface="FrutigerLTStd"/>
            </a:endParaRPr>
          </a:p>
          <a:p>
            <a:pPr lvl="1"/>
            <a:endParaRPr lang="en-SA" sz="1400" dirty="0">
              <a:solidFill>
                <a:srgbClr val="211E1E"/>
              </a:solidFill>
              <a:latin typeface="FrutigerLTStd"/>
            </a:endParaRPr>
          </a:p>
        </p:txBody>
      </p:sp>
      <p:sp>
        <p:nvSpPr>
          <p:cNvPr id="4" name="Slide Number Placeholder 3">
            <a:extLst>
              <a:ext uri="{FF2B5EF4-FFF2-40B4-BE49-F238E27FC236}">
                <a16:creationId xmlns:a16="http://schemas.microsoft.com/office/drawing/2014/main" id="{DBF42099-30B4-1689-C074-12DDC67ECE45}"/>
              </a:ext>
            </a:extLst>
          </p:cNvPr>
          <p:cNvSpPr>
            <a:spLocks noGrp="1"/>
          </p:cNvSpPr>
          <p:nvPr>
            <p:ph type="sldNum" sz="quarter" idx="12"/>
          </p:nvPr>
        </p:nvSpPr>
        <p:spPr/>
        <p:txBody>
          <a:bodyPr/>
          <a:lstStyle/>
          <a:p>
            <a:fld id="{FDED41F8-FC0F-4085-8150-313B6CF05213}" type="slidenum">
              <a:rPr lang="en-US" smtClean="0"/>
              <a:t>49</a:t>
            </a:fld>
            <a:endParaRPr lang="en-US"/>
          </a:p>
        </p:txBody>
      </p:sp>
    </p:spTree>
    <p:extLst>
      <p:ext uri="{BB962C8B-B14F-4D97-AF65-F5344CB8AC3E}">
        <p14:creationId xmlns:p14="http://schemas.microsoft.com/office/powerpoint/2010/main" val="92237837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655DB-09F8-E114-A32C-7097403C2B30}"/>
              </a:ext>
            </a:extLst>
          </p:cNvPr>
          <p:cNvSpPr>
            <a:spLocks noGrp="1"/>
          </p:cNvSpPr>
          <p:nvPr>
            <p:ph type="title"/>
          </p:nvPr>
        </p:nvSpPr>
        <p:spPr>
          <a:xfrm>
            <a:off x="2514600" y="228600"/>
            <a:ext cx="10515600" cy="1325563"/>
          </a:xfrm>
        </p:spPr>
        <p:txBody>
          <a:bodyPr>
            <a:normAutofit/>
          </a:bodyPr>
          <a:lstStyle/>
          <a:p>
            <a:r>
              <a:rPr lang="en-SA" sz="3200" b="1" dirty="0">
                <a:solidFill>
                  <a:schemeClr val="bg1"/>
                </a:solidFill>
              </a:rPr>
              <a:t>Negotiating to acquire a new business</a:t>
            </a:r>
          </a:p>
        </p:txBody>
      </p:sp>
      <p:sp>
        <p:nvSpPr>
          <p:cNvPr id="3" name="Content Placeholder 2">
            <a:extLst>
              <a:ext uri="{FF2B5EF4-FFF2-40B4-BE49-F238E27FC236}">
                <a16:creationId xmlns:a16="http://schemas.microsoft.com/office/drawing/2014/main" id="{C7004936-65D0-BD7F-3758-BE60A586431E}"/>
              </a:ext>
            </a:extLst>
          </p:cNvPr>
          <p:cNvSpPr>
            <a:spLocks noGrp="1"/>
          </p:cNvSpPr>
          <p:nvPr>
            <p:ph idx="1"/>
          </p:nvPr>
        </p:nvSpPr>
        <p:spPr>
          <a:xfrm>
            <a:off x="1143000" y="1559850"/>
            <a:ext cx="10515600" cy="4351338"/>
          </a:xfrm>
        </p:spPr>
        <p:txBody>
          <a:bodyPr>
            <a:normAutofit fontScale="92500" lnSpcReduction="10000"/>
          </a:bodyPr>
          <a:lstStyle/>
          <a:p>
            <a:pPr marL="800100" lvl="1" indent="-342900">
              <a:lnSpc>
                <a:spcPct val="110000"/>
              </a:lnSpc>
              <a:buFont typeface="+mj-lt"/>
              <a:buAutoNum type="arabicPeriod" startAt="6"/>
            </a:pPr>
            <a:r>
              <a:rPr lang="en-US" sz="2800" b="1" dirty="0">
                <a:solidFill>
                  <a:srgbClr val="211E1E"/>
                </a:solidFill>
                <a:effectLst/>
                <a:latin typeface="FrutigerLTStd"/>
              </a:rPr>
              <a:t>Don’t fall into the “rules” trap:</a:t>
            </a:r>
          </a:p>
          <a:p>
            <a:pPr lvl="2">
              <a:lnSpc>
                <a:spcPct val="110000"/>
              </a:lnSpc>
            </a:pPr>
            <a:r>
              <a:rPr lang="en-US" sz="2800" b="0" dirty="0">
                <a:solidFill>
                  <a:srgbClr val="211E1E"/>
                </a:solidFill>
                <a:effectLst/>
                <a:latin typeface="FrutigerLTStd"/>
              </a:rPr>
              <a:t>Successful negotiations involve give-and-take by both parties. </a:t>
            </a:r>
          </a:p>
          <a:p>
            <a:pPr lvl="2">
              <a:lnSpc>
                <a:spcPct val="110000"/>
              </a:lnSpc>
            </a:pPr>
            <a:r>
              <a:rPr lang="en-US" sz="2800" b="0" dirty="0">
                <a:solidFill>
                  <a:srgbClr val="211E1E"/>
                </a:solidFill>
                <a:effectLst/>
                <a:latin typeface="FrutigerLTStd"/>
              </a:rPr>
              <a:t>There are no hard and fast rules that prohibit either party from making changes in contracts or agreements throughout the negotiating process. </a:t>
            </a:r>
          </a:p>
          <a:p>
            <a:pPr lvl="2">
              <a:lnSpc>
                <a:spcPct val="110000"/>
              </a:lnSpc>
            </a:pPr>
            <a:r>
              <a:rPr lang="en-US" sz="2800" b="0" dirty="0">
                <a:solidFill>
                  <a:srgbClr val="211E1E"/>
                </a:solidFill>
                <a:effectLst/>
                <a:latin typeface="FrutigerLTStd"/>
              </a:rPr>
              <a:t>Nothing is settled until both parties sign the final documents. Until then, the parties can change anything. </a:t>
            </a:r>
          </a:p>
          <a:p>
            <a:pPr lvl="2">
              <a:lnSpc>
                <a:spcPct val="110000"/>
              </a:lnSpc>
            </a:pPr>
            <a:r>
              <a:rPr lang="en-US" sz="2800" b="0" dirty="0">
                <a:solidFill>
                  <a:srgbClr val="211E1E"/>
                </a:solidFill>
                <a:effectLst/>
                <a:latin typeface="FrutigerLTStd"/>
              </a:rPr>
              <a:t>The goal is not to win specific points in the negotiating process; the goal is to reach an agreement viewed as fair and reason- able to both sides of the negotiation. </a:t>
            </a:r>
          </a:p>
          <a:p>
            <a:pPr lvl="2"/>
            <a:endParaRPr lang="en-US" sz="1400" b="0" dirty="0">
              <a:solidFill>
                <a:srgbClr val="211E1E"/>
              </a:solidFill>
              <a:effectLst/>
              <a:latin typeface="FrutigerLTStd"/>
            </a:endParaRPr>
          </a:p>
          <a:p>
            <a:pPr marL="800100" lvl="1" indent="-342900">
              <a:buFont typeface="+mj-lt"/>
              <a:buAutoNum type="arabicPeriod" startAt="6"/>
            </a:pPr>
            <a:endParaRPr lang="en-US" sz="1800" b="0" dirty="0">
              <a:solidFill>
                <a:srgbClr val="211E1E"/>
              </a:solidFill>
              <a:effectLst/>
              <a:latin typeface="FrutigerLTStd"/>
            </a:endParaRPr>
          </a:p>
          <a:p>
            <a:pPr marL="800100" lvl="1" indent="-342900">
              <a:buFont typeface="+mj-lt"/>
              <a:buAutoNum type="arabicPeriod" startAt="6"/>
            </a:pPr>
            <a:endParaRPr lang="en-SA" sz="1400" dirty="0">
              <a:solidFill>
                <a:srgbClr val="211E1E"/>
              </a:solidFill>
              <a:latin typeface="FrutigerLTStd"/>
            </a:endParaRPr>
          </a:p>
          <a:p>
            <a:pPr lvl="1"/>
            <a:endParaRPr lang="en-SA" sz="1400" dirty="0">
              <a:solidFill>
                <a:srgbClr val="211E1E"/>
              </a:solidFill>
              <a:latin typeface="FrutigerLTStd"/>
            </a:endParaRPr>
          </a:p>
        </p:txBody>
      </p:sp>
      <p:sp>
        <p:nvSpPr>
          <p:cNvPr id="4" name="Slide Number Placeholder 3">
            <a:extLst>
              <a:ext uri="{FF2B5EF4-FFF2-40B4-BE49-F238E27FC236}">
                <a16:creationId xmlns:a16="http://schemas.microsoft.com/office/drawing/2014/main" id="{DBF42099-30B4-1689-C074-12DDC67ECE45}"/>
              </a:ext>
            </a:extLst>
          </p:cNvPr>
          <p:cNvSpPr>
            <a:spLocks noGrp="1"/>
          </p:cNvSpPr>
          <p:nvPr>
            <p:ph type="sldNum" sz="quarter" idx="12"/>
          </p:nvPr>
        </p:nvSpPr>
        <p:spPr/>
        <p:txBody>
          <a:bodyPr/>
          <a:lstStyle/>
          <a:p>
            <a:fld id="{FDED41F8-FC0F-4085-8150-313B6CF05213}" type="slidenum">
              <a:rPr lang="en-US" smtClean="0"/>
              <a:t>50</a:t>
            </a:fld>
            <a:endParaRPr lang="en-US"/>
          </a:p>
        </p:txBody>
      </p:sp>
    </p:spTree>
    <p:extLst>
      <p:ext uri="{BB962C8B-B14F-4D97-AF65-F5344CB8AC3E}">
        <p14:creationId xmlns:p14="http://schemas.microsoft.com/office/powerpoint/2010/main" val="271762792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655DB-09F8-E114-A32C-7097403C2B30}"/>
              </a:ext>
            </a:extLst>
          </p:cNvPr>
          <p:cNvSpPr>
            <a:spLocks noGrp="1"/>
          </p:cNvSpPr>
          <p:nvPr>
            <p:ph type="title"/>
          </p:nvPr>
        </p:nvSpPr>
        <p:spPr>
          <a:xfrm>
            <a:off x="2514600" y="228600"/>
            <a:ext cx="10515600" cy="1325563"/>
          </a:xfrm>
        </p:spPr>
        <p:txBody>
          <a:bodyPr>
            <a:normAutofit/>
          </a:bodyPr>
          <a:lstStyle/>
          <a:p>
            <a:r>
              <a:rPr lang="en-SA" sz="3200" b="1" dirty="0">
                <a:solidFill>
                  <a:schemeClr val="bg1"/>
                </a:solidFill>
              </a:rPr>
              <a:t>Negotiating to acquire a new business</a:t>
            </a:r>
          </a:p>
        </p:txBody>
      </p:sp>
      <p:sp>
        <p:nvSpPr>
          <p:cNvPr id="3" name="Content Placeholder 2">
            <a:extLst>
              <a:ext uri="{FF2B5EF4-FFF2-40B4-BE49-F238E27FC236}">
                <a16:creationId xmlns:a16="http://schemas.microsoft.com/office/drawing/2014/main" id="{C7004936-65D0-BD7F-3758-BE60A586431E}"/>
              </a:ext>
            </a:extLst>
          </p:cNvPr>
          <p:cNvSpPr>
            <a:spLocks noGrp="1"/>
          </p:cNvSpPr>
          <p:nvPr>
            <p:ph idx="1"/>
          </p:nvPr>
        </p:nvSpPr>
        <p:spPr/>
        <p:txBody>
          <a:bodyPr/>
          <a:lstStyle/>
          <a:p>
            <a:pPr marL="800100" lvl="1" indent="-342900">
              <a:buFont typeface="+mj-lt"/>
              <a:buAutoNum type="arabicPeriod" startAt="7"/>
            </a:pPr>
            <a:r>
              <a:rPr lang="en-US" sz="2800" b="1" dirty="0">
                <a:solidFill>
                  <a:srgbClr val="211E1E"/>
                </a:solidFill>
                <a:effectLst/>
                <a:latin typeface="FrutigerLTStd"/>
              </a:rPr>
              <a:t>Sometimes it’s best to remain silent </a:t>
            </a:r>
            <a:endParaRPr lang="en-US" sz="2800" b="0" dirty="0">
              <a:solidFill>
                <a:srgbClr val="211E1E"/>
              </a:solidFill>
              <a:effectLst/>
              <a:latin typeface="FrutigerLTStd"/>
            </a:endParaRPr>
          </a:p>
          <a:p>
            <a:pPr lvl="2"/>
            <a:r>
              <a:rPr lang="en-US" sz="2800" b="0" dirty="0">
                <a:solidFill>
                  <a:srgbClr val="211E1E"/>
                </a:solidFill>
                <a:effectLst/>
                <a:latin typeface="FrutigerLTStd"/>
              </a:rPr>
              <a:t>A common mistake many people make in the negotiation process is talking too much. </a:t>
            </a:r>
          </a:p>
          <a:p>
            <a:pPr lvl="2"/>
            <a:r>
              <a:rPr lang="en-US" sz="2800" b="0" dirty="0">
                <a:solidFill>
                  <a:srgbClr val="211E1E"/>
                </a:solidFill>
                <a:effectLst/>
                <a:latin typeface="FrutigerLTStd"/>
              </a:rPr>
              <a:t>Not only does remaining silent allow you to listen to the other party, but it also encourages the other party to make the first offer.</a:t>
            </a:r>
          </a:p>
          <a:p>
            <a:pPr lvl="2"/>
            <a:r>
              <a:rPr lang="en-US" sz="2800" b="0" dirty="0">
                <a:solidFill>
                  <a:srgbClr val="211E1E"/>
                </a:solidFill>
                <a:effectLst/>
                <a:latin typeface="FrutigerLTStd"/>
              </a:rPr>
              <a:t>Some people are disconcerted by prolonged periods of silence and begin talking, only to erode the strength of their negotiation base. </a:t>
            </a:r>
          </a:p>
          <a:p>
            <a:pPr lvl="2"/>
            <a:endParaRPr lang="en-US" sz="1400" b="0" dirty="0">
              <a:solidFill>
                <a:srgbClr val="211E1E"/>
              </a:solidFill>
              <a:effectLst/>
              <a:latin typeface="FrutigerLTStd"/>
            </a:endParaRPr>
          </a:p>
          <a:p>
            <a:pPr marL="800100" lvl="1" indent="-342900">
              <a:buFont typeface="+mj-lt"/>
              <a:buAutoNum type="arabicPeriod" startAt="7"/>
            </a:pPr>
            <a:endParaRPr lang="en-SA" sz="1400" dirty="0">
              <a:solidFill>
                <a:srgbClr val="211E1E"/>
              </a:solidFill>
              <a:latin typeface="FrutigerLTStd"/>
            </a:endParaRPr>
          </a:p>
          <a:p>
            <a:pPr lvl="1"/>
            <a:endParaRPr lang="en-SA" sz="1400" dirty="0">
              <a:solidFill>
                <a:srgbClr val="211E1E"/>
              </a:solidFill>
              <a:latin typeface="FrutigerLTStd"/>
            </a:endParaRPr>
          </a:p>
        </p:txBody>
      </p:sp>
      <p:sp>
        <p:nvSpPr>
          <p:cNvPr id="4" name="Slide Number Placeholder 3">
            <a:extLst>
              <a:ext uri="{FF2B5EF4-FFF2-40B4-BE49-F238E27FC236}">
                <a16:creationId xmlns:a16="http://schemas.microsoft.com/office/drawing/2014/main" id="{DBF42099-30B4-1689-C074-12DDC67ECE45}"/>
              </a:ext>
            </a:extLst>
          </p:cNvPr>
          <p:cNvSpPr>
            <a:spLocks noGrp="1"/>
          </p:cNvSpPr>
          <p:nvPr>
            <p:ph type="sldNum" sz="quarter" idx="12"/>
          </p:nvPr>
        </p:nvSpPr>
        <p:spPr/>
        <p:txBody>
          <a:bodyPr/>
          <a:lstStyle/>
          <a:p>
            <a:fld id="{FDED41F8-FC0F-4085-8150-313B6CF05213}" type="slidenum">
              <a:rPr lang="en-US" smtClean="0"/>
              <a:t>51</a:t>
            </a:fld>
            <a:endParaRPr lang="en-US"/>
          </a:p>
        </p:txBody>
      </p:sp>
      <p:pic>
        <p:nvPicPr>
          <p:cNvPr id="3074" name="Picture 2" descr="5 Ways Being Silent Can Be Powerful For You | Leading People Right">
            <a:extLst>
              <a:ext uri="{FF2B5EF4-FFF2-40B4-BE49-F238E27FC236}">
                <a16:creationId xmlns:a16="http://schemas.microsoft.com/office/drawing/2014/main" id="{E54E7C01-1665-BB2F-C026-D929881083B4}"/>
              </a:ext>
            </a:extLst>
          </p:cNvPr>
          <p:cNvPicPr>
            <a:picLocks noChangeAspect="1" noChangeArrowheads="1"/>
          </p:cNvPicPr>
          <p:nvPr/>
        </p:nvPicPr>
        <p:blipFill>
          <a:blip r:embed="rId2">
            <a:duotone>
              <a:schemeClr val="accent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9906001" y="498925"/>
            <a:ext cx="1447800" cy="1325563"/>
          </a:xfrm>
          <a:prstGeom prst="ellipse">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3909361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F624F56-634F-4069-B3A5-C4045556D0EB}"/>
              </a:ext>
            </a:extLst>
          </p:cNvPr>
          <p:cNvPicPr>
            <a:picLocks noChangeAspect="1"/>
          </p:cNvPicPr>
          <p:nvPr/>
        </p:nvPicPr>
        <p:blipFill>
          <a:blip r:embed="rId2"/>
          <a:stretch>
            <a:fillRect/>
          </a:stretch>
        </p:blipFill>
        <p:spPr>
          <a:xfrm>
            <a:off x="2212511" y="755672"/>
            <a:ext cx="7766977" cy="5346655"/>
          </a:xfrm>
          <a:prstGeom prst="rect">
            <a:avLst/>
          </a:prstGeom>
        </p:spPr>
      </p:pic>
      <p:sp>
        <p:nvSpPr>
          <p:cNvPr id="3" name="Moon 2">
            <a:extLst>
              <a:ext uri="{FF2B5EF4-FFF2-40B4-BE49-F238E27FC236}">
                <a16:creationId xmlns:a16="http://schemas.microsoft.com/office/drawing/2014/main" id="{266C8F2C-FAB8-44D1-AC6E-C63F9EAA2B73}"/>
              </a:ext>
            </a:extLst>
          </p:cNvPr>
          <p:cNvSpPr/>
          <p:nvPr/>
        </p:nvSpPr>
        <p:spPr>
          <a:xfrm rot="19775027">
            <a:off x="2353542" y="2941769"/>
            <a:ext cx="1027827" cy="2824229"/>
          </a:xfrm>
          <a:prstGeom prst="moon">
            <a:avLst>
              <a:gd name="adj" fmla="val 34449"/>
            </a:avLst>
          </a:prstGeom>
          <a:solidFill>
            <a:schemeClr val="bg2">
              <a:lumMod val="50000"/>
            </a:schemeClr>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Slide Number Placeholder 3">
            <a:extLst>
              <a:ext uri="{FF2B5EF4-FFF2-40B4-BE49-F238E27FC236}">
                <a16:creationId xmlns:a16="http://schemas.microsoft.com/office/drawing/2014/main" id="{0A6F3852-1A0C-8BF8-5DEC-EEB620042642}"/>
              </a:ext>
            </a:extLst>
          </p:cNvPr>
          <p:cNvSpPr>
            <a:spLocks noGrp="1"/>
          </p:cNvSpPr>
          <p:nvPr>
            <p:ph type="sldNum" sz="quarter" idx="12"/>
          </p:nvPr>
        </p:nvSpPr>
        <p:spPr/>
        <p:txBody>
          <a:bodyPr/>
          <a:lstStyle/>
          <a:p>
            <a:fld id="{FDED41F8-FC0F-4085-8150-313B6CF05213}" type="slidenum">
              <a:rPr lang="en-US" smtClean="0"/>
              <a:t>52</a:t>
            </a:fld>
            <a:endParaRPr lang="en-US"/>
          </a:p>
        </p:txBody>
      </p:sp>
    </p:spTree>
    <p:extLst>
      <p:ext uri="{BB962C8B-B14F-4D97-AF65-F5344CB8AC3E}">
        <p14:creationId xmlns:p14="http://schemas.microsoft.com/office/powerpoint/2010/main" val="260066302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_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1_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12977</TotalTime>
  <Words>3523</Words>
  <Application>Microsoft Macintosh PowerPoint</Application>
  <PresentationFormat>Widescreen</PresentationFormat>
  <Paragraphs>345</Paragraphs>
  <Slides>52</Slides>
  <Notes>20</Notes>
  <HiddenSlides>0</HiddenSlides>
  <MMClips>0</MMClips>
  <ScaleCrop>false</ScaleCrop>
  <HeadingPairs>
    <vt:vector size="6" baseType="variant">
      <vt:variant>
        <vt:lpstr>Fonts Used</vt:lpstr>
      </vt:variant>
      <vt:variant>
        <vt:i4>37</vt:i4>
      </vt:variant>
      <vt:variant>
        <vt:lpstr>Theme</vt:lpstr>
      </vt:variant>
      <vt:variant>
        <vt:i4>3</vt:i4>
      </vt:variant>
      <vt:variant>
        <vt:lpstr>Slide Titles</vt:lpstr>
      </vt:variant>
      <vt:variant>
        <vt:i4>52</vt:i4>
      </vt:variant>
    </vt:vector>
  </HeadingPairs>
  <TitlesOfParts>
    <vt:vector size="92" baseType="lpstr">
      <vt:lpstr>-apple-system</vt:lpstr>
      <vt:lpstr>APPLE CHANCERY</vt:lpstr>
      <vt:lpstr>Arial</vt:lpstr>
      <vt:lpstr>ArialMT_m_3</vt:lpstr>
      <vt:lpstr>ArialMT_m_5</vt:lpstr>
      <vt:lpstr>Calibri</vt:lpstr>
      <vt:lpstr>Calibri Light</vt:lpstr>
      <vt:lpstr>Calibri_a_3</vt:lpstr>
      <vt:lpstr>Calibri_a_5</vt:lpstr>
      <vt:lpstr>Calibri_r_3</vt:lpstr>
      <vt:lpstr>Calibri-Light_e_3</vt:lpstr>
      <vt:lpstr>Calibri-Light_e_5</vt:lpstr>
      <vt:lpstr>Century Schoolbook</vt:lpstr>
      <vt:lpstr>David</vt:lpstr>
      <vt:lpstr>DejaVuSans_9y_6</vt:lpstr>
      <vt:lpstr>DejaVuSans_9y_7</vt:lpstr>
      <vt:lpstr>DejaVuSans_9y_8</vt:lpstr>
      <vt:lpstr>DejaVuSans_9y_9</vt:lpstr>
      <vt:lpstr>DejaVuSans-Bold_9o_4</vt:lpstr>
      <vt:lpstr>DejaVuSans-Bold_9o_6</vt:lpstr>
      <vt:lpstr>DejaVuSans-Bold_9o_7</vt:lpstr>
      <vt:lpstr>DejaVuSans-Bold_9o_8</vt:lpstr>
      <vt:lpstr>DejaVuSans-Bold_9o_9</vt:lpstr>
      <vt:lpstr>DejaVuSans-BoldOblique_a6_6</vt:lpstr>
      <vt:lpstr>DejaVuSans-BoldOblique_a6_7</vt:lpstr>
      <vt:lpstr>DejaVuSans-BoldOblique_a6_8</vt:lpstr>
      <vt:lpstr>DejaVuSans-BoldOblique_a6_9</vt:lpstr>
      <vt:lpstr>FrutigerLTStd</vt:lpstr>
      <vt:lpstr>Garamond</vt:lpstr>
      <vt:lpstr>Georgia</vt:lpstr>
      <vt:lpstr>Lucida Sans Unicode</vt:lpstr>
      <vt:lpstr>OpenSymbol_a1_6</vt:lpstr>
      <vt:lpstr>OpenSymbol_a1_7</vt:lpstr>
      <vt:lpstr>OpenSymbol_a1_8</vt:lpstr>
      <vt:lpstr>OpenSymbol_a1_9</vt:lpstr>
      <vt:lpstr>Tajawal Medium</vt:lpstr>
      <vt:lpstr>TimesLTStd</vt:lpstr>
      <vt:lpstr>Office Theme</vt:lpstr>
      <vt:lpstr>2_Office Theme</vt:lpstr>
      <vt:lpstr>1_Office Theme</vt:lpstr>
      <vt:lpstr>PowerPoint Presentation</vt:lpstr>
      <vt:lpstr>PowerPoint Presentation</vt:lpstr>
      <vt:lpstr>PowerPoint Presentation</vt:lpstr>
      <vt:lpstr>PowerPoint Presentation</vt:lpstr>
      <vt:lpstr>PowerPoint Presentation</vt:lpstr>
      <vt:lpstr>Major Forms of Ownership</vt:lpstr>
      <vt:lpstr>Sole Proprietorships</vt:lpstr>
      <vt:lpstr>Advantages of Sole Proprietorships</vt:lpstr>
      <vt:lpstr>Disadvantages of Sole Proprietorships</vt:lpstr>
      <vt:lpstr>Disadvantages of Sole Proprietorships</vt:lpstr>
      <vt:lpstr>PARTNERSHIP</vt:lpstr>
      <vt:lpstr>PARTNERSHIP</vt:lpstr>
      <vt:lpstr>Advantages of partnership</vt:lpstr>
      <vt:lpstr>Advantages of partnership</vt:lpstr>
      <vt:lpstr>Types of Partners</vt:lpstr>
      <vt:lpstr>Advantages of partnership</vt:lpstr>
      <vt:lpstr>PowerPoint Presentation</vt:lpstr>
      <vt:lpstr>Disadvantages of the Partnership</vt:lpstr>
      <vt:lpstr>Disadvantages of the Partnership</vt:lpstr>
      <vt:lpstr>Disadvantages of the Partnership</vt:lpstr>
      <vt:lpstr>CORPORATE</vt:lpstr>
      <vt:lpstr>Corporations</vt:lpstr>
      <vt:lpstr>Avoiding Legal Tangles</vt:lpstr>
      <vt:lpstr>Avoiding Legal Tangles</vt:lpstr>
      <vt:lpstr>C CORPORATE</vt:lpstr>
      <vt:lpstr>C Corporation</vt:lpstr>
      <vt:lpstr>PowerPoint Presentation</vt:lpstr>
      <vt:lpstr>PowerPoint Presentation</vt:lpstr>
      <vt:lpstr>S Corporation</vt:lpstr>
      <vt:lpstr>PowerPoint Presentation</vt:lpstr>
      <vt:lpstr>C&amp;S Corp Advantages and Disadvantages</vt:lpstr>
      <vt:lpstr>Limited Liability Company (LLC)</vt:lpstr>
      <vt:lpstr>LLC</vt:lpstr>
      <vt:lpstr>PowerPoint Presentation</vt:lpstr>
      <vt:lpstr>Buying a Business</vt:lpstr>
      <vt:lpstr>Key Questions to Consider Before Buying a Business</vt:lpstr>
      <vt:lpstr>Key Questions to Consider Before Buying a Business</vt:lpstr>
      <vt:lpstr>Advantages of Buying  an Existing Business</vt:lpstr>
      <vt:lpstr>Disadvantages of Buying  an Existing Business</vt:lpstr>
      <vt:lpstr>Acquiring a Business</vt:lpstr>
      <vt:lpstr>Acquiring a Business</vt:lpstr>
      <vt:lpstr>The Steps in Acquiring a Business  </vt:lpstr>
      <vt:lpstr>Negotiating the Deal</vt:lpstr>
      <vt:lpstr>Negotiating to acquire a new business</vt:lpstr>
      <vt:lpstr>Negotiating to acquire a new business</vt:lpstr>
      <vt:lpstr>Negotiating to acquire a new business</vt:lpstr>
      <vt:lpstr>PowerPoint Presentation</vt:lpstr>
      <vt:lpstr>Negotiating to acquire a new business</vt:lpstr>
      <vt:lpstr>Negotiating to acquire a new business</vt:lpstr>
      <vt:lpstr>Negotiating to acquire a new business</vt:lpstr>
      <vt:lpstr>Negotiating to acquire a new business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B1418</cp:lastModifiedBy>
  <cp:revision>115</cp:revision>
  <dcterms:created xsi:type="dcterms:W3CDTF">2021-08-03T13:03:26Z</dcterms:created>
  <dcterms:modified xsi:type="dcterms:W3CDTF">2023-03-03T07:44:48Z</dcterms:modified>
</cp:coreProperties>
</file>