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Lst>
  <p:sldSz cy="6858000" cx="12192000"/>
  <p:notesSz cx="6858000" cy="9144000"/>
  <p:embeddedFontLst>
    <p:embeddedFont>
      <p:font typeface="Tahoma"/>
      <p:regular r:id="rId61"/>
      <p:bold r:id="rId62"/>
    </p:embeddedFont>
    <p:embeddedFont>
      <p:font typeface="Tajawal Medium"/>
      <p:regular r:id="rId63"/>
      <p:bold r:id="rId64"/>
    </p:embeddedFont>
    <p:embeddedFont>
      <p:font typeface="Helvetica Neue"/>
      <p:regular r:id="rId65"/>
      <p:bold r:id="rId66"/>
      <p:italic r:id="rId67"/>
      <p:boldItalic r:id="rId68"/>
    </p:embeddedFont>
    <p:embeddedFont>
      <p:font typeface="Open Sans"/>
      <p:regular r:id="rId69"/>
      <p:bold r:id="rId70"/>
      <p:italic r:id="rId71"/>
      <p:boldItalic r:id="rId7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http://customooxmlschemas.google.com/">
      <go:slidesCustomData xmlns:go="http://customooxmlschemas.google.com/" r:id="rId73" roundtripDataSignature="AMtx7mglGagzHKxtrSafO2KUlNsHGvo3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F8C4E1F-3751-48A9-8D85-B188AE41E720}">
  <a:tblStyle styleId="{5F8C4E1F-3751-48A9-8D85-B188AE41E720}"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 styleId="{21D692CF-38E8-4B10-A94F-96DA5DE6966D}" styleName="Table_1">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customschemas.google.com/relationships/presentationmetadata" Target="metadata"/><Relationship Id="rId72" Type="http://schemas.openxmlformats.org/officeDocument/2006/relationships/font" Target="fonts/OpenSans-boldItalic.fntdata"/><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71" Type="http://schemas.openxmlformats.org/officeDocument/2006/relationships/font" Target="fonts/OpenSans-italic.fntdata"/><Relationship Id="rId70" Type="http://schemas.openxmlformats.org/officeDocument/2006/relationships/font" Target="fonts/OpenSans-bold.fntdata"/><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font" Target="fonts/Tahoma-bold.fntdata"/><Relationship Id="rId61" Type="http://schemas.openxmlformats.org/officeDocument/2006/relationships/font" Target="fonts/Tahoma-regular.fntdata"/><Relationship Id="rId20" Type="http://schemas.openxmlformats.org/officeDocument/2006/relationships/slide" Target="slides/slide14.xml"/><Relationship Id="rId64" Type="http://schemas.openxmlformats.org/officeDocument/2006/relationships/font" Target="fonts/TajawalMedium-bold.fntdata"/><Relationship Id="rId63" Type="http://schemas.openxmlformats.org/officeDocument/2006/relationships/font" Target="fonts/TajawalMedium-regular.fntdata"/><Relationship Id="rId22" Type="http://schemas.openxmlformats.org/officeDocument/2006/relationships/slide" Target="slides/slide16.xml"/><Relationship Id="rId66" Type="http://schemas.openxmlformats.org/officeDocument/2006/relationships/font" Target="fonts/HelveticaNeue-bold.fntdata"/><Relationship Id="rId21" Type="http://schemas.openxmlformats.org/officeDocument/2006/relationships/slide" Target="slides/slide15.xml"/><Relationship Id="rId65" Type="http://schemas.openxmlformats.org/officeDocument/2006/relationships/font" Target="fonts/HelveticaNeue-regular.fntdata"/><Relationship Id="rId24" Type="http://schemas.openxmlformats.org/officeDocument/2006/relationships/slide" Target="slides/slide18.xml"/><Relationship Id="rId68" Type="http://schemas.openxmlformats.org/officeDocument/2006/relationships/font" Target="fonts/HelveticaNeue-boldItalic.fntdata"/><Relationship Id="rId23" Type="http://schemas.openxmlformats.org/officeDocument/2006/relationships/slide" Target="slides/slide17.xml"/><Relationship Id="rId67" Type="http://schemas.openxmlformats.org/officeDocument/2006/relationships/font" Target="fonts/HelveticaNeue-italic.fntdata"/><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font" Target="fonts/OpenSans-regular.fntdata"/><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 name="Google Shape;9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US"/>
              <a:t>وصف طبيعة التنوع. </a:t>
            </a:r>
            <a:endParaRPr/>
          </a:p>
          <a:p>
            <a:pPr indent="0" lvl="0" marL="0" rtl="0" algn="r">
              <a:spcBef>
                <a:spcPts val="0"/>
              </a:spcBef>
              <a:spcAft>
                <a:spcPts val="0"/>
              </a:spcAft>
              <a:buNone/>
            </a:pPr>
            <a:r>
              <a:rPr lang="en-US"/>
              <a:t>وصف أنواع مختلفة من التنوع والحواجز التي تحول دون الإدماج التي توجد القوى العاملة. </a:t>
            </a:r>
            <a:endParaRPr/>
          </a:p>
          <a:p>
            <a:pPr indent="0" lvl="0" marL="0" rtl="0" algn="r">
              <a:spcBef>
                <a:spcPts val="0"/>
              </a:spcBef>
              <a:spcAft>
                <a:spcPts val="0"/>
              </a:spcAft>
              <a:buNone/>
            </a:pPr>
            <a:r>
              <a:rPr lang="en-US"/>
              <a:t>مناقشة ظهور العولمة والاختلافات وأوجه التشابه بين الثقافات. </a:t>
            </a:r>
            <a:endParaRPr/>
          </a:p>
          <a:p>
            <a:pPr indent="0" lvl="0" marL="0" rtl="0" algn="r">
              <a:spcBef>
                <a:spcPts val="0"/>
              </a:spcBef>
              <a:spcAft>
                <a:spcPts val="0"/>
              </a:spcAft>
              <a:buNone/>
            </a:pPr>
            <a:r>
              <a:rPr lang="en-US"/>
              <a:t>مناقشة الطبيعة المتغيرة للتكنولوجيا وتأثيرها على الأعمال التجارية. </a:t>
            </a:r>
            <a:endParaRPr/>
          </a:p>
          <a:p>
            <a:pPr indent="0" lvl="0" marL="0" rtl="0" algn="r">
              <a:spcBef>
                <a:spcPts val="0"/>
              </a:spcBef>
              <a:spcAft>
                <a:spcPts val="0"/>
              </a:spcAft>
              <a:buNone/>
            </a:pPr>
            <a:r>
              <a:rPr lang="en-US"/>
              <a:t>مناقشة وجهات النظر الناشئة حول الأخلاق وحوكمة الشركات.</a:t>
            </a:r>
            <a:endParaRPr/>
          </a:p>
          <a:p>
            <a:pPr indent="0" lvl="0" marL="0" rtl="0" algn="r">
              <a:spcBef>
                <a:spcPts val="0"/>
              </a:spcBef>
              <a:spcAft>
                <a:spcPts val="0"/>
              </a:spcAft>
              <a:buNone/>
            </a:pPr>
            <a:r>
              <a:rPr lang="en-US"/>
              <a:t> مناقشة القضايا الرئيسية في علاقات العمل الجديدة.</a:t>
            </a:r>
            <a:endParaRPr/>
          </a:p>
          <a:p>
            <a:pPr indent="0" lvl="0" marL="0" rtl="0" algn="r">
              <a:spcBef>
                <a:spcPts val="0"/>
              </a:spcBef>
              <a:spcAft>
                <a:spcPts val="0"/>
              </a:spcAft>
              <a:buNone/>
            </a:pPr>
            <a:r>
              <a:t/>
            </a:r>
            <a:endParaRPr/>
          </a:p>
        </p:txBody>
      </p:sp>
      <p:sp>
        <p:nvSpPr>
          <p:cNvPr id="100" name="Google Shape;10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6" name="Google Shape;12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 name="Google Shape;139;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sz="1800">
                <a:solidFill>
                  <a:srgbClr val="444444"/>
                </a:solidFill>
                <a:latin typeface="Tahoma"/>
                <a:ea typeface="Tahoma"/>
                <a:cs typeface="Tahoma"/>
                <a:sym typeface="Tahoma"/>
              </a:rPr>
              <a:t>شركة كوكا كولا هي شركة عالمية تعمل في عالم متعدد الثقافات سواء في مكان العمل أو في السوق. مع أكثر من 100،300 موظف عالمي، وحوالي ثلثهم خارج الولايات المتحدة. تدرك الشركة أن قدرتها على الازدهار في عالم متعدد الثقافات أمر بالغ الأهمية لأدائها المالي ويتسق مع قيمها. وبناء على ذلك، تعترف كوكا كولا بالتنوع كعنصر مهم في رؤيتها للشركة في عام 2020</a:t>
            </a:r>
            <a:endParaRPr sz="1800">
              <a:latin typeface="Arial"/>
              <a:ea typeface="Arial"/>
              <a:cs typeface="Arial"/>
              <a:sym typeface="Arial"/>
            </a:endParaRPr>
          </a:p>
          <a:p>
            <a:pPr indent="0" lvl="0" marL="0" rtl="1" algn="r">
              <a:spcBef>
                <a:spcPts val="0"/>
              </a:spcBef>
              <a:spcAft>
                <a:spcPts val="0"/>
              </a:spcAft>
              <a:buNone/>
            </a:pPr>
            <a:r>
              <a:t/>
            </a:r>
            <a:endParaRPr/>
          </a:p>
        </p:txBody>
      </p:sp>
      <p:sp>
        <p:nvSpPr>
          <p:cNvPr id="140" name="Google Shape;140;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3" name="Google Shape;15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وكما قال مختار كينت، رئيس مجلس إدارة كوكا كولا، "إن القوة الحقيقية للتنوع هي التآزر المذهل الذي ينتج عندما يجتمع مختلف الناس والثقافات معا خلف هدف مشترك هو الفوز وخلق قيمة مشتركة. أشياء غير عادية تحدث حقا". تخيل أن قادة الشركة يطلبون منك المشورة حول كيفية بناء قوة عاملة متنوعة وشاملة تسمح لها بالاستفادة من إمكانات موظفيها المتنوعين لتعزيز أداء الشركة. بعد قراءة هذا الفصل، ماذا ستخبرهم؟</a:t>
            </a:r>
            <a:endParaRPr/>
          </a:p>
          <a:p>
            <a:pPr indent="0" lvl="0" marL="0" rtl="1" algn="r">
              <a:spcBef>
                <a:spcPts val="0"/>
              </a:spcBef>
              <a:spcAft>
                <a:spcPts val="0"/>
              </a:spcAft>
              <a:buNone/>
            </a:pPr>
            <a:r>
              <a:t/>
            </a:r>
            <a:endParaRPr/>
          </a:p>
        </p:txBody>
      </p:sp>
      <p:sp>
        <p:nvSpPr>
          <p:cNvPr id="154" name="Google Shape;154;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8" name="Google Shape;168;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تتغير بيئة جميع المنظمات بمعدل غير مسبوق.</a:t>
            </a:r>
            <a:endParaRPr/>
          </a:p>
          <a:p>
            <a:pPr indent="0" lvl="0" marL="0" rtl="1" algn="r">
              <a:spcBef>
                <a:spcPts val="0"/>
              </a:spcBef>
              <a:spcAft>
                <a:spcPts val="0"/>
              </a:spcAft>
              <a:buNone/>
            </a:pPr>
            <a:r>
              <a:rPr lang="en-US"/>
              <a:t>في بعض الصناعات، مثل الإلكترونيات الاستهلاكية، والترفيه الشعبي، وتكنولوجيا المعلومات، فإن سرعة التغيير وحجمه مذهلان حقا.</a:t>
            </a:r>
            <a:endParaRPr/>
          </a:p>
          <a:p>
            <a:pPr indent="0" lvl="0" marL="0" rtl="1" algn="r">
              <a:spcBef>
                <a:spcPts val="0"/>
              </a:spcBef>
              <a:spcAft>
                <a:spcPts val="0"/>
              </a:spcAft>
              <a:buNone/>
            </a:pPr>
            <a:r>
              <a:rPr lang="en-US"/>
              <a:t>على سبيل المثال، يقوم YouTube بتحميل أكثر من 400 ساعة من لقطات الفيديو الجديدة كل ساعة. ولم تصبح تقنيات الهواتف الذكية وفيسبوك وغيرها من أشكال الشبكات الاجتماعية أمرا شائعا إلا خلال العقد أو العقدين الماضيين.</a:t>
            </a:r>
            <a:endParaRPr/>
          </a:p>
          <a:p>
            <a:pPr indent="0" lvl="0" marL="0" rtl="1" algn="r">
              <a:spcBef>
                <a:spcPts val="0"/>
              </a:spcBef>
              <a:spcAft>
                <a:spcPts val="0"/>
              </a:spcAft>
              <a:buNone/>
            </a:pPr>
            <a:r>
              <a:rPr lang="en-US"/>
              <a:t>وبالتالي ، لفهم سلوك الناس في البيئات التنظيمية ، من الضروري فهم البيئة المتغيرة للأعمال.</a:t>
            </a:r>
            <a:endParaRPr/>
          </a:p>
          <a:p>
            <a:pPr indent="0" lvl="0" marL="0" rtl="1" algn="r">
              <a:spcBef>
                <a:spcPts val="0"/>
              </a:spcBef>
              <a:spcAft>
                <a:spcPts val="0"/>
              </a:spcAft>
              <a:buNone/>
            </a:pPr>
            <a:r>
              <a:t/>
            </a:r>
            <a:endParaRPr/>
          </a:p>
          <a:p>
            <a:pPr indent="0" lvl="0" marL="0" rtl="0" algn="l">
              <a:spcBef>
                <a:spcPts val="0"/>
              </a:spcBef>
              <a:spcAft>
                <a:spcPts val="0"/>
              </a:spcAft>
              <a:buNone/>
            </a:pPr>
            <a:r>
              <a:t/>
            </a:r>
            <a:endParaRPr>
              <a:solidFill>
                <a:srgbClr val="FF0000"/>
              </a:solidFill>
            </a:endParaRPr>
          </a:p>
        </p:txBody>
      </p:sp>
      <p:sp>
        <p:nvSpPr>
          <p:cNvPr id="169" name="Google Shape;169;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هناك ما لا يقل عن خمسة من القوى البيئية المركزية للتغيير التي يواجهها المديرون اليوم: التنوع، والعولمة، والتكنولوجيا، والأخلاق، وحوكمة الشركات، وعلاقات العمل الجديدة. ومن ثم فإن فهم هذه القوى سيمهد الطريق لمناقشتنا المتعمقة للسلوك التنظيمي المعاصر.</a:t>
            </a:r>
            <a:endParaRPr/>
          </a:p>
          <a:p>
            <a:pPr indent="0" lvl="0" marL="0" rtl="0" algn="l">
              <a:spcBef>
                <a:spcPts val="0"/>
              </a:spcBef>
              <a:spcAft>
                <a:spcPts val="0"/>
              </a:spcAft>
              <a:buNone/>
            </a:pPr>
            <a:r>
              <a:t/>
            </a:r>
            <a:endParaRPr/>
          </a:p>
        </p:txBody>
      </p:sp>
      <p:sp>
        <p:nvSpPr>
          <p:cNvPr id="183" name="Google Shape;183;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البيئة المتغيرة للأعمال التجارية تقدم فرصا وتغييرات لإدارة اليوم. وهناك خمس قوى بيئية هامة هي العولمة والتنوع والتكنولوجيا والأخلاق وإدارة الشركات، وعلاقات العمل الجديدة.</a:t>
            </a:r>
            <a:endParaRPr/>
          </a:p>
          <a:p>
            <a:pPr indent="0" lvl="0" marL="0" rtl="1" algn="r">
              <a:spcBef>
                <a:spcPts val="0"/>
              </a:spcBef>
              <a:spcAft>
                <a:spcPts val="0"/>
              </a:spcAft>
              <a:buNone/>
            </a:pPr>
            <a:r>
              <a:t/>
            </a:r>
            <a:endParaRPr/>
          </a:p>
        </p:txBody>
      </p:sp>
      <p:sp>
        <p:nvSpPr>
          <p:cNvPr id="197" name="Google Shape;197;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3" name="Google Shape;213;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Microsoft® Translator</a:t>
            </a:r>
            <a:endParaRPr/>
          </a:p>
          <a:p>
            <a:pPr indent="0" lvl="0" marL="0" rtl="0" algn="l">
              <a:spcBef>
                <a:spcPts val="0"/>
              </a:spcBef>
              <a:spcAft>
                <a:spcPts val="0"/>
              </a:spcAft>
              <a:buNone/>
            </a:pPr>
            <a:r>
              <a:rPr b="1" lang="en-US" sz="1800">
                <a:latin typeface="Tahoma"/>
                <a:ea typeface="Tahoma"/>
                <a:cs typeface="Tahoma"/>
                <a:sym typeface="Tahoma"/>
              </a:rPr>
              <a:t>Microsoft® Translator</a:t>
            </a:r>
            <a:endParaRPr sz="1800">
              <a:latin typeface="Arial"/>
              <a:ea typeface="Arial"/>
              <a:cs typeface="Arial"/>
              <a:sym typeface="Arial"/>
            </a:endParaRPr>
          </a:p>
          <a:p>
            <a:pPr indent="0" lvl="0" marL="0" rtl="0" algn="r">
              <a:spcBef>
                <a:spcPts val="0"/>
              </a:spcBef>
              <a:spcAft>
                <a:spcPts val="0"/>
              </a:spcAft>
              <a:buNone/>
            </a:pPr>
            <a:r>
              <a:rPr lang="en-US" sz="1800">
                <a:solidFill>
                  <a:srgbClr val="444444"/>
                </a:solidFill>
                <a:latin typeface="Tahoma"/>
                <a:ea typeface="Tahoma"/>
                <a:cs typeface="Tahoma"/>
                <a:sym typeface="Tahoma"/>
              </a:rPr>
              <a:t>تنوع</a:t>
            </a:r>
            <a:r>
              <a:rPr lang="en-US" sz="1800">
                <a:solidFill>
                  <a:srgbClr val="444444"/>
                </a:solidFill>
                <a:latin typeface="Arial"/>
                <a:ea typeface="Arial"/>
                <a:cs typeface="Arial"/>
                <a:sym typeface="Arial"/>
              </a:rPr>
              <a:t> : </a:t>
            </a:r>
            <a:r>
              <a:rPr lang="en-US"/>
              <a:t>يشير إلى مجموعة متنوعة من أوجه التشابه والاختلاف التي يمكن ملاحظتها والتي لا يمكن ملاحظتها بين الناس. </a:t>
            </a:r>
            <a:endParaRPr/>
          </a:p>
          <a:p>
            <a:pPr indent="0" lvl="0" marL="0" rtl="0" algn="r">
              <a:spcBef>
                <a:spcPts val="0"/>
              </a:spcBef>
              <a:spcAft>
                <a:spcPts val="0"/>
              </a:spcAft>
              <a:buNone/>
            </a:pPr>
            <a:r>
              <a:rPr lang="en-US"/>
              <a:t>أنواع التنوع</a:t>
            </a:r>
            <a:endParaRPr/>
          </a:p>
          <a:p>
            <a:pPr indent="0" lvl="0" marL="0" rtl="0" algn="r">
              <a:spcBef>
                <a:spcPts val="0"/>
              </a:spcBef>
              <a:spcAft>
                <a:spcPts val="0"/>
              </a:spcAft>
              <a:buNone/>
            </a:pPr>
            <a:r>
              <a:rPr lang="en-US"/>
              <a:t> 1- مستوى السطح: يشير إلى الاختلافات الملحوظة في الناس، بما في ذلك العرق والعمر والعرق والخصائص الفيزيائية </a:t>
            </a:r>
            <a:endParaRPr/>
          </a:p>
          <a:p>
            <a:pPr indent="0" lvl="0" marL="0" rtl="0" algn="r">
              <a:spcBef>
                <a:spcPts val="0"/>
              </a:spcBef>
              <a:spcAft>
                <a:spcPts val="0"/>
              </a:spcAft>
              <a:buNone/>
            </a:pPr>
            <a:r>
              <a:rPr lang="en-US"/>
              <a:t>والتنوع على مستوى سطح يعكس الخصائص التي يمكن ملاحظتها والمعروفة عن الناس بمجرد رؤيتهم.</a:t>
            </a:r>
            <a:endParaRPr/>
          </a:p>
          <a:p>
            <a:pPr indent="0" lvl="0" marL="0" rtl="1" algn="r">
              <a:spcBef>
                <a:spcPts val="0"/>
              </a:spcBef>
              <a:spcAft>
                <a:spcPts val="0"/>
              </a:spcAft>
              <a:buNone/>
            </a:pPr>
            <a:r>
              <a:t/>
            </a:r>
            <a:endParaRPr/>
          </a:p>
        </p:txBody>
      </p:sp>
      <p:sp>
        <p:nvSpPr>
          <p:cNvPr id="214" name="Google Shape;214;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 2- المستوى العميق: يشير إلى الاختلافات الفردية التي لا يمكن رؤيتها مباشرة، بما في ذلك الأهداف والقيم وأساليب صنع القرار الشخصية والمعرفة والمهارات والقدرات والموقف. هذه الخصائص "غير مرئية" في الآخرين يستغرق وقتا أطول لمعرفة المزيد عن, ولكن يمكن أن يكون لها آثار أقوى على الأداء الجماعي والتنظيمي من خصائص على مستوى سطح الأرض.</a:t>
            </a:r>
            <a:endParaRPr/>
          </a:p>
          <a:p>
            <a:pPr indent="0" lvl="0" marL="0" rtl="1" algn="r">
              <a:spcBef>
                <a:spcPts val="0"/>
              </a:spcBef>
              <a:spcAft>
                <a:spcPts val="0"/>
              </a:spcAft>
              <a:buNone/>
            </a:pPr>
            <a:r>
              <a:t/>
            </a:r>
            <a:endParaRPr/>
          </a:p>
          <a:p>
            <a:pPr indent="0" lvl="0" marL="0" rtl="1" algn="r">
              <a:spcBef>
                <a:spcPts val="0"/>
              </a:spcBef>
              <a:spcAft>
                <a:spcPts val="0"/>
              </a:spcAft>
              <a:buNone/>
            </a:pPr>
            <a:r>
              <a:rPr lang="en-US"/>
              <a:t>3- الفصل: يشير إلى الاختلافات في الموقف أو الرأي بين الأعضاء التي تعكس الخلاف أو المعارضة - الاختلاف في الموقف أو القيمة، على سبيل المثال، خاصة فيما يتعلق بأهداف أو عمليات المجموعة.</a:t>
            </a:r>
            <a:endParaRPr/>
          </a:p>
          <a:p>
            <a:pPr indent="0" lvl="0" marL="0" rtl="1" algn="r">
              <a:spcBef>
                <a:spcPts val="0"/>
              </a:spcBef>
              <a:spcAft>
                <a:spcPts val="0"/>
              </a:spcAft>
              <a:buNone/>
            </a:pPr>
            <a:r>
              <a:t/>
            </a:r>
            <a:endParaRPr/>
          </a:p>
        </p:txBody>
      </p:sp>
      <p:sp>
        <p:nvSpPr>
          <p:cNvPr id="232" name="Google Shape;232;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6" name="Google Shape;246;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US"/>
              <a:t>Microsoft® Translator</a:t>
            </a:r>
            <a:endParaRPr/>
          </a:p>
          <a:p>
            <a:pPr indent="0" lvl="0" marL="0" rtl="1" algn="r">
              <a:spcBef>
                <a:spcPts val="0"/>
              </a:spcBef>
              <a:spcAft>
                <a:spcPts val="0"/>
              </a:spcAft>
              <a:buNone/>
            </a:pPr>
            <a:r>
              <a:rPr lang="en-US"/>
              <a:t>4- التنوع: يشير إلى الاختلاف في نوع معين من الفئة، بما في ذلك خبرة أعضاء المجموعة أو معرفتهم أو خلفيتهم الوظيفية.</a:t>
            </a:r>
            <a:endParaRPr/>
          </a:p>
          <a:p>
            <a:pPr indent="0" lvl="0" marL="0" rtl="1" algn="r">
              <a:spcBef>
                <a:spcPts val="0"/>
              </a:spcBef>
              <a:spcAft>
                <a:spcPts val="0"/>
              </a:spcAft>
              <a:buNone/>
            </a:pPr>
            <a:r>
              <a:t/>
            </a:r>
            <a:endParaRPr/>
          </a:p>
          <a:p>
            <a:pPr indent="0" lvl="0" marL="0" rtl="1" algn="r">
              <a:spcBef>
                <a:spcPts val="0"/>
              </a:spcBef>
              <a:spcAft>
                <a:spcPts val="0"/>
              </a:spcAft>
              <a:buNone/>
            </a:pPr>
            <a:r>
              <a:rPr lang="en-US"/>
              <a:t>5- التفاوت: الاختلافات في تركيزات الأصول الاجتماعية القيمة أو الفوارق في الموارد في الرتبة أو الأجر أو سلطة صنع القرار أو المركز، على سبيل المثال.</a:t>
            </a:r>
            <a:endParaRPr/>
          </a:p>
          <a:p>
            <a:pPr indent="0" lvl="0" marL="0" rtl="0" algn="r">
              <a:spcBef>
                <a:spcPts val="0"/>
              </a:spcBef>
              <a:spcAft>
                <a:spcPts val="0"/>
              </a:spcAft>
              <a:buNone/>
            </a:pPr>
            <a:r>
              <a:t/>
            </a:r>
            <a:endParaRPr/>
          </a:p>
        </p:txBody>
      </p:sp>
      <p:sp>
        <p:nvSpPr>
          <p:cNvPr id="247" name="Google Shape;247;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1" name="Google Shape;261;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يعكس الشخصان العاملان في الصورة اليسرى عدة أمثلة على التنوع على مستوى السطح في حين يبدو أن الشخصين في الصورة اليمنى أقل تنوعا إلى حد كبير. بطبيعة الحال ، عندما نأخذ في الاعتبار التنوع على مستوى عميق شخصين في الصورة اليسرى قد تكون أكثر تشابها مما نعتقد ، واثنين من الناس في الصورة الصحيحة قد تكون أكثر اختلافا مما نعتقد.</a:t>
            </a:r>
            <a:endParaRPr/>
          </a:p>
          <a:p>
            <a:pPr indent="0" lvl="0" marL="0" rtl="0" algn="l">
              <a:spcBef>
                <a:spcPts val="0"/>
              </a:spcBef>
              <a:spcAft>
                <a:spcPts val="0"/>
              </a:spcAft>
              <a:buNone/>
            </a:pPr>
            <a:r>
              <a:t/>
            </a:r>
            <a:endParaRPr/>
          </a:p>
        </p:txBody>
      </p:sp>
      <p:sp>
        <p:nvSpPr>
          <p:cNvPr id="262" name="Google Shape;262;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3" name="Google Shape;293;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يتغير المزيج العرقي والثقافي للقوى العاملة الأميركية بطرق يمكن التنبؤ بها إلى حد ما، مع اتجاهات عامة نحو المزيد من التنوع. ويتوقع مكتب الإحصاء أنه بحلول عام 2020، ستتألف القوى العاملة الأميركية من 62.3 في المائة من البيض غير اللاتينيين، و18.6 في المائة من أصل إسباني، و12 في المائة من السود، و5.7 في المائة من الآسيويين. وتسلط التوقعات الديموغرافية الأميركية على المدى الطويل الضوء على الطابع المتزايد التنوع للولايات المتحدة.</a:t>
            </a:r>
            <a:endParaRPr/>
          </a:p>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ومن المتوقع أن يصبح السكان أكبر سنا. وبحلول عام 2050، من المتوقع أن يرتفع مجموع السكان من 282.1 مليون نسمة في عام 2000 إلى 419.9 مليون نسمة، أي بزيادة قدرها 49 في الوقت الحاضر. ومن المتوقع أن ينخفض عدد البيض غير اللاتينيين. وسوف تزداد نسبة السود والآسيويين وذوي الأصول الإسبانية. ومن المتوقع أن يرتفع عدد المواهب على الصعيد العالمي.</a:t>
            </a:r>
            <a:endParaRPr/>
          </a:p>
          <a:p>
            <a:pPr indent="0" lvl="0" marL="0" rtl="1" algn="r">
              <a:spcBef>
                <a:spcPts val="0"/>
              </a:spcBef>
              <a:spcAft>
                <a:spcPts val="0"/>
              </a:spcAft>
              <a:buNone/>
            </a:pPr>
            <a:r>
              <a:t/>
            </a:r>
            <a:endParaRPr/>
          </a:p>
        </p:txBody>
      </p:sp>
      <p:sp>
        <p:nvSpPr>
          <p:cNvPr id="294" name="Google Shape;294;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8" name="Google Shape;308;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تلعب الإدارة الفعالة للتنوع دورا رئيسيا في جذب المواهب والاحتفاظ بها. من خلال كونها شاملة قدر الإمكان يمكن للمنظمات جذب قدرات ذوي المواهب العالية والاحتفاظ بها والاستفادة منها، بغض النظر عن أعمارهم أو جنسهم أو عرقهم أو دينهم.</a:t>
            </a:r>
            <a:endParaRPr/>
          </a:p>
          <a:p>
            <a:pPr indent="0" lvl="0" marL="0" rtl="1" algn="r">
              <a:spcBef>
                <a:spcPts val="0"/>
              </a:spcBef>
              <a:spcAft>
                <a:spcPts val="0"/>
              </a:spcAft>
              <a:buNone/>
            </a:pPr>
            <a:r>
              <a:t/>
            </a:r>
            <a:endParaRPr/>
          </a:p>
        </p:txBody>
      </p:sp>
      <p:sp>
        <p:nvSpPr>
          <p:cNvPr id="309" name="Google Shape;309;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5" name="Google Shape;325;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تنوع الأجيال:</a:t>
            </a:r>
            <a:endParaRPr/>
          </a:p>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التنوع العمري قد يؤدي إلى المديرين الأصغر سنا الإشراف على العمال الأكبر سنا عكس التوجيه: الاقتران موظف مبتدئ مع كبار الموظفين لنقل المهارات التقنية / الكمبيوتر من النجار إلى واحد كبار السن.</a:t>
            </a:r>
            <a:endParaRPr/>
          </a:p>
          <a:p>
            <a:pPr indent="0" lvl="0" marL="0" rtl="1" algn="r">
              <a:spcBef>
                <a:spcPts val="0"/>
              </a:spcBef>
              <a:spcAft>
                <a:spcPts val="0"/>
              </a:spcAft>
              <a:buNone/>
            </a:pPr>
            <a:r>
              <a:rPr lang="en-US"/>
              <a:t>  أجيال (حسب سنة الميلاد) كبار السن: 1922 - 1943 مواليد: 1943 - 1963 الجيل العاشر: 1964 - 1980 جيل Y/الألفية: 1980-2000 الجيل الجديد من العمال بدأت للتو لدخول القوى العاملة، وتحديدا، أولئك الذين ولدوا بعد عام 2000. بدأ بعض الخبراء في الإشارة إلى هذه المجموعة باسم الجيل Z ويستخدم آخرون مصطلح iGen. وقد يكون أداء العمال الأكبر سنا أفضل في العمل ولكنهم يحتاجون إلى رصد لاعتماد تكنولوجيا جديدة.</a:t>
            </a:r>
            <a:endParaRPr/>
          </a:p>
          <a:p>
            <a:pPr indent="0" lvl="0" marL="0" rtl="1" algn="r">
              <a:spcBef>
                <a:spcPts val="0"/>
              </a:spcBef>
              <a:spcAft>
                <a:spcPts val="0"/>
              </a:spcAft>
              <a:buNone/>
            </a:pPr>
            <a:r>
              <a:t/>
            </a:r>
            <a:endParaRPr/>
          </a:p>
        </p:txBody>
      </p:sp>
      <p:sp>
        <p:nvSpPr>
          <p:cNvPr id="326" name="Google Shape;326;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0" name="Google Shape;340;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أدى اهتمام جيل طفرة المواليد بالعافية إلى تغيير برامج اللياقة البدنية وفوائد العافية التي يقدمها العديد من أصحاب العمل.يهتم العديد من جيل Xers بالحفاظ على التوازن في حياتهم ، مما يزيد من اهتمام العديد من الشركات ببرامج التوازن بين العمل والحياة. </a:t>
            </a:r>
            <a:endParaRPr/>
          </a:p>
          <a:p>
            <a:pPr indent="0" lvl="0" marL="0" rtl="1" algn="r">
              <a:spcBef>
                <a:spcPts val="0"/>
              </a:spcBef>
              <a:spcAft>
                <a:spcPts val="0"/>
              </a:spcAft>
              <a:buNone/>
            </a:pPr>
            <a:r>
              <a:rPr lang="en-US"/>
              <a:t> أعضاء الجيل Y أكثر ذكاءً من الناحية التكنولوجية ، والأكثر تنوعًا من أي جيل ، ويعتبرون أكبر تأثير في مكان العمل منذ طفرة المواليد.</a:t>
            </a:r>
            <a:endParaRPr/>
          </a:p>
        </p:txBody>
      </p:sp>
      <p:sp>
        <p:nvSpPr>
          <p:cNvPr id="341" name="Google Shape;341;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9" name="Google Shape;369;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بصفتنا مديرين ، سيمكننا الوعي بالتنوع من توظيف أفضل المواهب والاحتفاظ بها وإشراكها ، مما سيساعد على تعظيم أداء المؤسسة</a:t>
            </a:r>
            <a:endParaRPr/>
          </a:p>
          <a:p>
            <a:pPr indent="0" lvl="0" marL="0" rtl="1" algn="r">
              <a:spcBef>
                <a:spcPts val="0"/>
              </a:spcBef>
              <a:spcAft>
                <a:spcPts val="0"/>
              </a:spcAft>
              <a:buNone/>
            </a:pPr>
            <a:r>
              <a:rPr lang="en-US"/>
              <a:t>دراسة الجدوى للتنوع </a:t>
            </a:r>
            <a:endParaRPr/>
          </a:p>
          <a:p>
            <a:pPr indent="0" lvl="0" marL="0" rtl="1" algn="r">
              <a:spcBef>
                <a:spcPts val="0"/>
              </a:spcBef>
              <a:spcAft>
                <a:spcPts val="0"/>
              </a:spcAft>
              <a:buNone/>
            </a:pPr>
            <a:r>
              <a:rPr lang="en-US"/>
              <a:t>يعزز التنوع أيضًا قدرًا أكبر من الإبداع والابتكار.يزداد الأداء التنظيمي عندما يكون لدى الموظفين موقف إيجابي تجاه التنوع.تتخذ الفرق المتنوعة ثقافيًا قرارات أفضل بمرور الوقت من القرارات المتجانسة.تؤدي النساء في الإدارة العليا إلى مزيد من الابتكار.يحظر الباب السابع وقانون الحقوق المدنية لعام 1964 التمييز في التوظيف على أساس العرق أو اللون أو الدين أو الجنس أو الأصل القومي.</a:t>
            </a:r>
            <a:endParaRPr/>
          </a:p>
        </p:txBody>
      </p:sp>
      <p:sp>
        <p:nvSpPr>
          <p:cNvPr id="370" name="Google Shape;370;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4" name="Google Shape;384;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التحيز "مثلي"يفضل الناس الارتباط بالآخرين الذين يرون أنهم مثلهم.</a:t>
            </a:r>
            <a:endParaRPr/>
          </a:p>
          <a:p>
            <a:pPr indent="0" lvl="0" marL="0" rtl="1" algn="r">
              <a:spcBef>
                <a:spcPts val="0"/>
              </a:spcBef>
              <a:spcAft>
                <a:spcPts val="0"/>
              </a:spcAft>
              <a:buNone/>
            </a:pPr>
            <a:r>
              <a:rPr lang="en-US"/>
              <a:t>الأفكار النمطية اعتقاد حول فرد أو مجموعة بناءً على فكرة أن كل فرد في مجموعة معينة سيتصرف بنفس الطريقة أو سيكون له نفس الخصائص.    </a:t>
            </a:r>
            <a:endParaRPr/>
          </a:p>
          <a:p>
            <a:pPr indent="0" lvl="0" marL="0" rtl="1" algn="r">
              <a:spcBef>
                <a:spcPts val="0"/>
              </a:spcBef>
              <a:spcAft>
                <a:spcPts val="0"/>
              </a:spcAft>
              <a:buNone/>
            </a:pPr>
            <a:r>
              <a:rPr lang="en-US"/>
              <a:t>الاجحاف التعصب الصريح أو عدم التسامح تجاه الجماعات الأخرى.</a:t>
            </a:r>
            <a:endParaRPr/>
          </a:p>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التهديد المتصور بالخسارة</a:t>
            </a:r>
            <a:endParaRPr/>
          </a:p>
          <a:p>
            <a:pPr indent="0" lvl="0" marL="0" rtl="1" algn="r">
              <a:spcBef>
                <a:spcPts val="0"/>
              </a:spcBef>
              <a:spcAft>
                <a:spcPts val="0"/>
              </a:spcAft>
              <a:buNone/>
            </a:pPr>
            <a:r>
              <a:rPr lang="en-US"/>
              <a:t>إذا رأى بعض الموظفين تهديدًا مباشرًا لفرصهم الوظيفية الخاصة ، فقد يشعرون أنهم بحاجة إلى حماية آفاقهم من خلال إعاقة جهود التنوع.</a:t>
            </a:r>
            <a:endParaRPr/>
          </a:p>
          <a:p>
            <a:pPr indent="0" lvl="0" marL="0" rtl="1" algn="r">
              <a:spcBef>
                <a:spcPts val="0"/>
              </a:spcBef>
              <a:spcAft>
                <a:spcPts val="0"/>
              </a:spcAft>
              <a:buNone/>
            </a:pPr>
            <a:r>
              <a:rPr lang="en-US"/>
              <a:t>التعصب العرقي الاعتقاد بأن لغته الخاصة ، وبلده الأم ، والقواعد والمعايير الثقافية أعلى من جميع القواعد والمعايير الأخرى.</a:t>
            </a:r>
            <a:endParaRPr/>
          </a:p>
          <a:p>
            <a:pPr indent="0" lvl="0" marL="0" rtl="0" algn="l">
              <a:spcBef>
                <a:spcPts val="0"/>
              </a:spcBef>
              <a:spcAft>
                <a:spcPts val="0"/>
              </a:spcAft>
              <a:buNone/>
            </a:pPr>
            <a:r>
              <a:rPr b="1" lang="en-US" sz="1800">
                <a:latin typeface="Tahoma"/>
                <a:ea typeface="Tahoma"/>
                <a:cs typeface="Tahoma"/>
                <a:sym typeface="Tahoma"/>
              </a:rPr>
              <a:t>Microsoft® Translator</a:t>
            </a:r>
            <a:endParaRPr sz="1800">
              <a:latin typeface="Arial"/>
              <a:ea typeface="Arial"/>
              <a:cs typeface="Arial"/>
              <a:sym typeface="Arial"/>
            </a:endParaRPr>
          </a:p>
          <a:p>
            <a:pPr indent="0" lvl="0" marL="0" rtl="0" algn="r">
              <a:spcBef>
                <a:spcPts val="0"/>
              </a:spcBef>
              <a:spcAft>
                <a:spcPts val="0"/>
              </a:spcAft>
              <a:buNone/>
            </a:pPr>
            <a:r>
              <a:rPr lang="en-US" sz="1800">
                <a:solidFill>
                  <a:srgbClr val="444444"/>
                </a:solidFill>
                <a:latin typeface="Tahoma"/>
                <a:ea typeface="Tahoma"/>
                <a:cs typeface="Tahoma"/>
                <a:sym typeface="Tahoma"/>
              </a:rPr>
              <a:t>عدم المساواة في الوصول إلى الشبكات التنظيمية</a:t>
            </a:r>
            <a:endParaRPr sz="1800">
              <a:latin typeface="Arial"/>
              <a:ea typeface="Arial"/>
              <a:cs typeface="Arial"/>
              <a:sym typeface="Arial"/>
            </a:endParaRPr>
          </a:p>
          <a:p>
            <a:pPr indent="0" lvl="0" marL="0" rtl="1" algn="r">
              <a:spcBef>
                <a:spcPts val="0"/>
              </a:spcBef>
              <a:spcAft>
                <a:spcPts val="0"/>
              </a:spcAft>
              <a:buNone/>
            </a:pPr>
            <a:r>
              <a:rPr lang="en-US"/>
              <a:t>غالبًا ما يتم استبعاد النساء والأقليات من الشبكات التنظيمية ، والتي يمكن أن تكون مهمة للأداء الوظيفي وفرص التوجيه والنظر إليها على أنها مرشحة للترقية.</a:t>
            </a:r>
            <a:endParaRPr/>
          </a:p>
        </p:txBody>
      </p:sp>
      <p:sp>
        <p:nvSpPr>
          <p:cNvPr id="385" name="Google Shape;385;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9" name="Google Shape;399;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US"/>
              <a:t>دعم الإدارة العليا للتنوع ومبادرات التنوع.التوجيه المتبادل: يوفق بين كبار الموظفين والموظفين المبتدئين المتنوعين للسماح لكل من الأفراد بمعرفة المزيد عن مجموعة مختلفة.قد يستفيد كبار السن من بيئات التعلم الذاتية والتدخل لتعزيز الثقة ..ليس من الواقعي الادعاء أو اتباع موقف "أنا غير متحيز تمامًا" فيما يتعلق بالتنوع.</a:t>
            </a:r>
            <a:endParaRPr/>
          </a:p>
        </p:txBody>
      </p:sp>
      <p:sp>
        <p:nvSpPr>
          <p:cNvPr id="400" name="Google Shape;400;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9" name="Google Shape;429;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lang="en-US" sz="1800">
                <a:latin typeface="Tahoma"/>
                <a:ea typeface="Tahoma"/>
                <a:cs typeface="Tahoma"/>
                <a:sym typeface="Tahoma"/>
              </a:rPr>
              <a:t>Microsoft® Translator</a:t>
            </a:r>
            <a:endParaRPr sz="1800">
              <a:latin typeface="Arial"/>
              <a:ea typeface="Arial"/>
              <a:cs typeface="Arial"/>
              <a:sym typeface="Arial"/>
            </a:endParaRPr>
          </a:p>
          <a:p>
            <a:pPr indent="0" lvl="0" marL="0" rtl="0" algn="r">
              <a:spcBef>
                <a:spcPts val="0"/>
              </a:spcBef>
              <a:spcAft>
                <a:spcPts val="0"/>
              </a:spcAft>
              <a:buNone/>
            </a:pPr>
            <a:r>
              <a:rPr lang="en-US" sz="1800">
                <a:solidFill>
                  <a:srgbClr val="444444"/>
                </a:solidFill>
                <a:latin typeface="Tahoma"/>
                <a:ea typeface="Tahoma"/>
                <a:cs typeface="Tahoma"/>
                <a:sym typeface="Tahoma"/>
              </a:rPr>
              <a:t>العولمة</a:t>
            </a:r>
            <a:endParaRPr sz="1800">
              <a:latin typeface="Arial"/>
              <a:ea typeface="Arial"/>
              <a:cs typeface="Arial"/>
              <a:sym typeface="Arial"/>
            </a:endParaRPr>
          </a:p>
          <a:p>
            <a:pPr indent="0" lvl="0" marL="0" rtl="1" algn="r">
              <a:spcBef>
                <a:spcPts val="0"/>
              </a:spcBef>
              <a:spcAft>
                <a:spcPts val="0"/>
              </a:spcAft>
              <a:buNone/>
            </a:pPr>
            <a:r>
              <a:rPr lang="en-US"/>
              <a:t>تدويل الأنشطة التجارية والتحول نحو اقتصاد عالمي متكامل.</a:t>
            </a:r>
            <a:endParaRPr/>
          </a:p>
          <a:p>
            <a:pPr indent="0" lvl="0" marL="0" rtl="1" algn="r">
              <a:spcBef>
                <a:spcPts val="0"/>
              </a:spcBef>
              <a:spcAft>
                <a:spcPts val="0"/>
              </a:spcAft>
              <a:buNone/>
            </a:pPr>
            <a:r>
              <a:rPr lang="en-US"/>
              <a:t>Microsoft® Translator</a:t>
            </a:r>
            <a:endParaRPr/>
          </a:p>
          <a:p>
            <a:pPr indent="0" lvl="0" marL="0" rtl="1" algn="r">
              <a:spcBef>
                <a:spcPts val="0"/>
              </a:spcBef>
              <a:spcAft>
                <a:spcPts val="0"/>
              </a:spcAft>
              <a:buNone/>
            </a:pPr>
            <a:r>
              <a:rPr lang="en-US"/>
              <a:t>العوامل التي تزيد من العولمة:</a:t>
            </a:r>
            <a:endParaRPr/>
          </a:p>
          <a:p>
            <a:pPr indent="0" lvl="0" marL="0" rtl="1" algn="r">
              <a:spcBef>
                <a:spcPts val="0"/>
              </a:spcBef>
              <a:spcAft>
                <a:spcPts val="0"/>
              </a:spcAft>
              <a:buNone/>
            </a:pPr>
            <a:r>
              <a:rPr lang="en-US"/>
              <a:t>لقد تحسنت الاتصالات والنقل بشكل كبير خلال العقود العديدة الماضية. الاتصالات الدولية أسهل بكثير مما كانت عليه قبل بضع سنوات فقط.توسعت الأعمال التجارية دوليًا لزيادة أسواقها.المزيد والمزيد من الشركات تنتقل إلى الأسواق الدولية للتحكم في التكاليف ، وخاصة لخفض تكاليف العمالة.أصبحت العديد من المنظمات دولية استجابة للمنافسة.</a:t>
            </a:r>
            <a:endParaRPr/>
          </a:p>
        </p:txBody>
      </p:sp>
      <p:sp>
        <p:nvSpPr>
          <p:cNvPr id="430" name="Google Shape;430;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4" name="Google Shape;444;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العولمة هي جزء رئيسي من بيئة الأعمال المتغيرة. شركات الوجبات السريعة مثل كنتاكي وماكدونالدز ، على سبيل المثال ، أنشأت متجرًا في جميع أنحاء العالم. التحدي الذي يواجههم هو الحفاظ على الهوية والجاذبية التي أدت بهم إلى أن يصبحوا معروفين للغاية مع التكيف أيضًا مع أذواق العملاء وممارسات مكان العمل في البلدان المختلفة. </a:t>
            </a:r>
            <a:endParaRPr/>
          </a:p>
        </p:txBody>
      </p:sp>
      <p:sp>
        <p:nvSpPr>
          <p:cNvPr id="445" name="Google Shape;445;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1" name="Google Shape;461;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الثقافة: مجموعة القيم المشتركة ، التي غالبًا ما يتم أخذها كأمر مسلم به ، والتي تساعد الأشخاص في مجموعة أو منظمة أو مجتمع على فهم الإجراءات التي تعتبر مقبولة وأيها تعتبر غير مقبولة.   </a:t>
            </a:r>
            <a:endParaRPr/>
          </a:p>
          <a:p>
            <a:pPr indent="0" lvl="0" marL="0" rtl="1" algn="r">
              <a:spcBef>
                <a:spcPts val="0"/>
              </a:spcBef>
              <a:spcAft>
                <a:spcPts val="0"/>
              </a:spcAft>
              <a:buNone/>
            </a:pPr>
            <a:r>
              <a:rPr lang="en-US"/>
              <a:t>الكفاءة الثقافية: القدرة على التفاعل بشكل فعال مع الناس من مختلف الثقافات.هناك أربعة مكونات للكفاءة الثقافية1- الوعي بنظرتنا الثقافية للعالم وردود أفعالنا تجاه الأشخاص المختلفين: حارس الأمن الذي يعرف أنه يميل إلى تصنيف المراهقين على أنهم "مثيري الشغب" يكون مدركًا ثقافيًا لردود أفعاله تجاه هذه المجموعة.</a:t>
            </a:r>
            <a:endParaRPr/>
          </a:p>
        </p:txBody>
      </p:sp>
      <p:sp>
        <p:nvSpPr>
          <p:cNvPr id="462" name="Google Shape;462;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6" name="Google Shape;476;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2- موقفنا من الاختلافات الثقافية: وهذا يعكس الرغبة في فهم معتقداتنا وقيمنا بصدق حول الاختلافات الثقافية  </a:t>
            </a:r>
            <a:endParaRPr/>
          </a:p>
          <a:p>
            <a:pPr indent="0" lvl="0" marL="0" rtl="1" algn="r">
              <a:spcBef>
                <a:spcPts val="0"/>
              </a:spcBef>
              <a:spcAft>
                <a:spcPts val="0"/>
              </a:spcAft>
              <a:buNone/>
            </a:pPr>
            <a:r>
              <a:rPr lang="en-US"/>
              <a:t>3 - معرفة وجهات النظر العالمية والممارسات الثقافية المختلفة: وجدت الأبحاث أن قيمنا ومعتقداتنا حول المساواة قد لا تتفق مع سلوكياتنا. العديد من الأشخاص الذين أشارت إجاباتهم في الاختبار إلى عدم وجود تحيزات فعلوا أشياء في مواقف متعددة الثقافات تعكس ، في الواقع ، التحيز </a:t>
            </a:r>
            <a:endParaRPr/>
          </a:p>
          <a:p>
            <a:pPr indent="0" lvl="0" marL="0" rtl="1" algn="r">
              <a:spcBef>
                <a:spcPts val="0"/>
              </a:spcBef>
              <a:spcAft>
                <a:spcPts val="0"/>
              </a:spcAft>
              <a:buNone/>
            </a:pPr>
            <a:r>
              <a:rPr lang="en-US"/>
              <a:t>.4- المهارات عبر الثقافات: يتناول هذا المكون أهمية ممارسة الكفاءة الثقافية ، بما في ذلك التواصل غير اللفظي ، لتصبح فعالة عبر الثقافات.</a:t>
            </a:r>
            <a:endParaRPr/>
          </a:p>
        </p:txBody>
      </p:sp>
      <p:sp>
        <p:nvSpPr>
          <p:cNvPr id="477" name="Google Shape;477;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 name="Shape 489"/>
        <p:cNvGrpSpPr/>
        <p:nvPr/>
      </p:nvGrpSpPr>
      <p:grpSpPr>
        <a:xfrm>
          <a:off x="0" y="0"/>
          <a:ext cx="0" cy="0"/>
          <a:chOff x="0" y="0"/>
          <a:chExt cx="0" cy="0"/>
        </a:xfrm>
      </p:grpSpPr>
      <p:sp>
        <p:nvSpPr>
          <p:cNvPr id="490" name="Google Shape;490;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1" name="Google Shape;491;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أحد الأسباب الرئيسية التي تدفع الشركات إلى دخول الأسواق الدولية هو الاستفادة من انخفاض تكاليف العمالة. على سبيل المثال ، نقلت العديد من الشركات مرافق الإنتاج إلى المكسيك منذ عدة سنوات بسبب انخفاض تكاليف العمالة. ثم أصبحت الصين نقطة جذب للأعمال التجارية بتكاليف العمالة المنخفضة الخاصة بها. ولكن مع بدء ارتفاع الأجور ، بدأت بعض الشركات تبحث في مواقع تصنيع أخرى مثل فيتنام.</a:t>
            </a:r>
            <a:endParaRPr/>
          </a:p>
        </p:txBody>
      </p:sp>
      <p:sp>
        <p:nvSpPr>
          <p:cNvPr id="492" name="Google Shape;492;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8" name="Google Shape;508;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1" name="Google Shape;54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4" name="Google Shape;564;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ملاحظات عامة: لا يجوز أن تتطابق الحدود الثقافية والوطنية.توصلت مراجعة رئيسية واحدة للأدبيات المتعلقة بالإدارة الدولية إلى خمسة استنتاجات أساسية.1- يختلف السلوك في المؤسسات التنظيمية بالفعل عبر الثقافات.2- الثقافة نفسها هي أحد الأسباب الرئيسية لهذا الاختلاف3- على الرغم من أن أسباب وعواقب السلوك داخل الإعدادات التنظيمية تظل متنوعة تمامًا عبر الثقافات ، إلا أن المنظمات وطرق تنظيمها تبدو متشابهة بشكل متزايد.4- يتصرف نفس الفرد بشكل مختلف في بيئات ثقافية مختلفة.5- يمكن أن يكون التنوع الثقافي مصدرًا مهمًا للتآزر في تعزيز الفعالية التنظيمية.</a:t>
            </a:r>
            <a:endParaRPr/>
          </a:p>
        </p:txBody>
      </p:sp>
      <p:sp>
        <p:nvSpPr>
          <p:cNvPr id="565" name="Google Shape;565;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9" name="Google Shape;57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5" name="Google Shape;595;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درس الباحث الهولندي غيرت هوفستد العمال والمديرين في ستين دولة ووجد أن المواقف والسلوكيات المحددة تختلف اختلافًا كبيرًا بسبب القيم والمعتقدات التي تميز تلك البلدان.البعدان الأساسيان اللذان وجدهما هوفستد هما استمرارية الفردية / الجماعية ومسافة القوة.1- الفردية: توجد إلى الحد الذي يعرف فيه الناس في ثقافة ما أنفسهم في المقام الأول كأفراد وليس كجزء من مجموعة أو منظمة واحدة أو أكثر.2- الجماعية: من ناحية أخرى ، تتميز بأطر اجتماعية متماسكة يميل الناس فيها إلى بناء هوياتهم على الجماعة أو المنظمة التي ينتمون إليها.</a:t>
            </a:r>
            <a:endParaRPr/>
          </a:p>
        </p:txBody>
      </p:sp>
      <p:sp>
        <p:nvSpPr>
          <p:cNvPr id="596" name="Google Shape;596;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3" name="Google Shape;613;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3- مسافة القوة: والتي يمكن تسميتها أيضًا بالتوجه إلى السلطة ، هي المدى الذي يقبل به الناس التوزيع غير المتكافئ للسلطة كالمعتاد.  4- تجنب عدم اليقين: والذي قد يسمى أيضًا تفضيل الاستقرار ، هو مدى شعور الناس بالتهديد من المواقف المجهولة ويفضلون أن يكونوا في مواقف واضحة لا لبس فيها.5- الذكورة: والتي يمكن أن يطلق عليها بشكل أكثر دقة الحزم أو المادية ، هي مدى تأكيد القيم السائدة في المجتمع على العدوانية واكتساب المال والممتلكات الأخرى بدلاً من الاهتمام بالناس والعلاقات بين الناس والجودة الشاملة الحياة.  6- القيم طويلة المدى: وتشمل التركيز على المستقبل ، والعمل على المشاريع التي لها مردود بعيد ، والمثابرة ، والاقتصاد.  7- القيم قصيرة المدى: هي أكثر توجهاً نحو الماضي والحاضر وتشمل احترام التقاليد والالتزامات الاجتماعية.</a:t>
            </a:r>
            <a:endParaRPr/>
          </a:p>
        </p:txBody>
      </p:sp>
      <p:sp>
        <p:nvSpPr>
          <p:cNvPr id="614" name="Google Shape;614;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8" name="Google Shape;628;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t>منظور عالمي: يتميز بالاستعداد للانفتاح والتعلم من الأنظمة والمعاني البديلة للأشخاص والثقافات الأخرى والقدرة على تجنب افتراض أن الناس في كل مكان متماثلون.يقوم شخص ذو منظور عالمي بمسح العالم من منظور واسع ، ويبحث دائمًا عن الاتجاهات والفرص غير المتوقعة.افهم نفسك:يمنحك التقييم الذاتي الفرصة لفهم منظورك العالمي بشكل أفضل. ضع إجابتك على السطر الموجود على يسار كل عبارة باستخدام المقياس أدناه ، ثم اتبع تعليمات التسجيل واقرأ التفسير في النهاية.</a:t>
            </a:r>
            <a:endParaRPr/>
          </a:p>
        </p:txBody>
      </p:sp>
      <p:sp>
        <p:nvSpPr>
          <p:cNvPr id="629" name="Google Shape;629;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3" name="Google Shape;643;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rPr lang="en-US">
                <a:solidFill>
                  <a:srgbClr val="000000"/>
                </a:solidFill>
              </a:rPr>
              <a:t>يشير إلى الأساليب المستخدمة لإنشاء المنتجات ، بما في ذلك السلع المادية والخدمات غير الملموسة. هناك ثلاثة مجالات تقنية محددة جديرة بالملاحظة هنا: (1) التحول نحو اقتصاد قائم على الخدمات ، (2) الاستخدام المتزايد للتكنولوجيا لتحقيق ميزة تنافسية ، و (3) تفشي التغيير في تكنولوجيا المعلومات </a:t>
            </a:r>
            <a:endParaRPr>
              <a:solidFill>
                <a:srgbClr val="000000"/>
              </a:solidFill>
            </a:endParaRPr>
          </a:p>
          <a:p>
            <a:pPr indent="0" lvl="0" marL="0" rtl="1" algn="r">
              <a:spcBef>
                <a:spcPts val="0"/>
              </a:spcBef>
              <a:spcAft>
                <a:spcPts val="0"/>
              </a:spcAft>
              <a:buNone/>
            </a:pPr>
            <a:r>
              <a:rPr lang="en-US">
                <a:solidFill>
                  <a:srgbClr val="000000"/>
                </a:solidFill>
              </a:rPr>
              <a:t>التصنيع: هو شكل من أشكال الأعمال التي تجمع وتحول الموارد إلى نتائج ملموسة يتم بيعها بعد ذلك للآخرين.  منظمة الخدمة: هي المنظمة التي تحول الموارد إلى مخرجات غير ملموسة وتخلق الوقت أو المكان المناسب لعملائها.</a:t>
            </a:r>
            <a:endParaRPr/>
          </a:p>
          <a:p>
            <a:pPr indent="0" lvl="0" marL="0" rtl="1" algn="r">
              <a:spcBef>
                <a:spcPts val="0"/>
              </a:spcBef>
              <a:spcAft>
                <a:spcPts val="0"/>
              </a:spcAft>
              <a:buNone/>
            </a:pPr>
            <a:r>
              <a:t/>
            </a:r>
            <a:endParaRPr/>
          </a:p>
        </p:txBody>
      </p:sp>
      <p:sp>
        <p:nvSpPr>
          <p:cNvPr id="644" name="Google Shape;644;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6" name="Shape 656"/>
        <p:cNvGrpSpPr/>
        <p:nvPr/>
      </p:nvGrpSpPr>
      <p:grpSpPr>
        <a:xfrm>
          <a:off x="0" y="0"/>
          <a:ext cx="0" cy="0"/>
          <a:chOff x="0" y="0"/>
          <a:chExt cx="0" cy="0"/>
        </a:xfrm>
      </p:grpSpPr>
      <p:sp>
        <p:nvSpPr>
          <p:cNvPr id="657" name="Google Shape;657;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8" name="Google Shape;65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2" name="Shape 672"/>
        <p:cNvGrpSpPr/>
        <p:nvPr/>
      </p:nvGrpSpPr>
      <p:grpSpPr>
        <a:xfrm>
          <a:off x="0" y="0"/>
          <a:ext cx="0" cy="0"/>
          <a:chOff x="0" y="0"/>
          <a:chExt cx="0" cy="0"/>
        </a:xfrm>
      </p:grpSpPr>
      <p:sp>
        <p:nvSpPr>
          <p:cNvPr id="673" name="Google Shape;673;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4" name="Google Shape;674;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6" name="Shape 686"/>
        <p:cNvGrpSpPr/>
        <p:nvPr/>
      </p:nvGrpSpPr>
      <p:grpSpPr>
        <a:xfrm>
          <a:off x="0" y="0"/>
          <a:ext cx="0" cy="0"/>
          <a:chOff x="0" y="0"/>
          <a:chExt cx="0" cy="0"/>
        </a:xfrm>
      </p:grpSpPr>
      <p:sp>
        <p:nvSpPr>
          <p:cNvPr id="687" name="Google Shape;687;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8" name="Google Shape;688;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5" name="Google Shape;705;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2" name="Google Shape;722;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7" name="Shape 737"/>
        <p:cNvGrpSpPr/>
        <p:nvPr/>
      </p:nvGrpSpPr>
      <p:grpSpPr>
        <a:xfrm>
          <a:off x="0" y="0"/>
          <a:ext cx="0" cy="0"/>
          <a:chOff x="0" y="0"/>
          <a:chExt cx="0" cy="0"/>
        </a:xfrm>
      </p:grpSpPr>
      <p:sp>
        <p:nvSpPr>
          <p:cNvPr id="738" name="Google Shape;738;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39" name="Google Shape;73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1" name="Shape 751"/>
        <p:cNvGrpSpPr/>
        <p:nvPr/>
      </p:nvGrpSpPr>
      <p:grpSpPr>
        <a:xfrm>
          <a:off x="0" y="0"/>
          <a:ext cx="0" cy="0"/>
          <a:chOff x="0" y="0"/>
          <a:chExt cx="0" cy="0"/>
        </a:xfrm>
      </p:grpSpPr>
      <p:sp>
        <p:nvSpPr>
          <p:cNvPr id="752" name="Google Shape;752;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3" name="Google Shape;753;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0" name="Google Shape;770;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2" name="Shape 782"/>
        <p:cNvGrpSpPr/>
        <p:nvPr/>
      </p:nvGrpSpPr>
      <p:grpSpPr>
        <a:xfrm>
          <a:off x="0" y="0"/>
          <a:ext cx="0" cy="0"/>
          <a:chOff x="0" y="0"/>
          <a:chExt cx="0" cy="0"/>
        </a:xfrm>
      </p:grpSpPr>
      <p:sp>
        <p:nvSpPr>
          <p:cNvPr id="783" name="Google Shape;783;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4" name="Google Shape;784;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9" name="Shape 799"/>
        <p:cNvGrpSpPr/>
        <p:nvPr/>
      </p:nvGrpSpPr>
      <p:grpSpPr>
        <a:xfrm>
          <a:off x="0" y="0"/>
          <a:ext cx="0" cy="0"/>
          <a:chOff x="0" y="0"/>
          <a:chExt cx="0" cy="0"/>
        </a:xfrm>
      </p:grpSpPr>
      <p:sp>
        <p:nvSpPr>
          <p:cNvPr id="800" name="Google Shape;800;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01" name="Google Shape;801;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5" name="Google Shape;815;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0" name="Shape 830"/>
        <p:cNvGrpSpPr/>
        <p:nvPr/>
      </p:nvGrpSpPr>
      <p:grpSpPr>
        <a:xfrm>
          <a:off x="0" y="0"/>
          <a:ext cx="0" cy="0"/>
          <a:chOff x="0" y="0"/>
          <a:chExt cx="0" cy="0"/>
        </a:xfrm>
      </p:grpSpPr>
      <p:sp>
        <p:nvSpPr>
          <p:cNvPr id="831" name="Google Shape;831;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2" name="Google Shape;832;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6" name="Shape 846"/>
        <p:cNvGrpSpPr/>
        <p:nvPr/>
      </p:nvGrpSpPr>
      <p:grpSpPr>
        <a:xfrm>
          <a:off x="0" y="0"/>
          <a:ext cx="0" cy="0"/>
          <a:chOff x="0" y="0"/>
          <a:chExt cx="0" cy="0"/>
        </a:xfrm>
      </p:grpSpPr>
      <p:sp>
        <p:nvSpPr>
          <p:cNvPr id="847" name="Google Shape;847;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48" name="Google Shape;848;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0" name="Shape 860"/>
        <p:cNvGrpSpPr/>
        <p:nvPr/>
      </p:nvGrpSpPr>
      <p:grpSpPr>
        <a:xfrm>
          <a:off x="0" y="0"/>
          <a:ext cx="0" cy="0"/>
          <a:chOff x="0" y="0"/>
          <a:chExt cx="0" cy="0"/>
        </a:xfrm>
      </p:grpSpPr>
      <p:sp>
        <p:nvSpPr>
          <p:cNvPr id="861" name="Google Shape;861;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2" name="Google Shape;862;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4" name="Shape 874"/>
        <p:cNvGrpSpPr/>
        <p:nvPr/>
      </p:nvGrpSpPr>
      <p:grpSpPr>
        <a:xfrm>
          <a:off x="0" y="0"/>
          <a:ext cx="0" cy="0"/>
          <a:chOff x="0" y="0"/>
          <a:chExt cx="0" cy="0"/>
        </a:xfrm>
      </p:grpSpPr>
      <p:sp>
        <p:nvSpPr>
          <p:cNvPr id="875" name="Google Shape;875;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6" name="Google Shape;876;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8" name="Shape 888"/>
        <p:cNvGrpSpPr/>
        <p:nvPr/>
      </p:nvGrpSpPr>
      <p:grpSpPr>
        <a:xfrm>
          <a:off x="0" y="0"/>
          <a:ext cx="0" cy="0"/>
          <a:chOff x="0" y="0"/>
          <a:chExt cx="0" cy="0"/>
        </a:xfrm>
      </p:grpSpPr>
      <p:sp>
        <p:nvSpPr>
          <p:cNvPr id="889" name="Google Shape;889;p5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0" name="Google Shape;890;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2" name="Shape 902"/>
        <p:cNvGrpSpPr/>
        <p:nvPr/>
      </p:nvGrpSpPr>
      <p:grpSpPr>
        <a:xfrm>
          <a:off x="0" y="0"/>
          <a:ext cx="0" cy="0"/>
          <a:chOff x="0" y="0"/>
          <a:chExt cx="0" cy="0"/>
        </a:xfrm>
      </p:grpSpPr>
      <p:sp>
        <p:nvSpPr>
          <p:cNvPr id="903" name="Google Shape;903;p5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04" name="Google Shape;904;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5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6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6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6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6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6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6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6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6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6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64"/>
          <p:cNvSpPr/>
          <p:nvPr>
            <p:ph idx="2" type="pic"/>
          </p:nvPr>
        </p:nvSpPr>
        <p:spPr>
          <a:xfrm>
            <a:off x="5183188" y="987425"/>
            <a:ext cx="6172200" cy="4873625"/>
          </a:xfrm>
          <a:prstGeom prst="rect">
            <a:avLst/>
          </a:prstGeom>
          <a:noFill/>
          <a:ln>
            <a:noFill/>
          </a:ln>
        </p:spPr>
      </p:sp>
      <p:sp>
        <p:nvSpPr>
          <p:cNvPr id="68" name="Google Shape;68;p6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6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6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6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6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4.png"/><Relationship Id="rId5" Type="http://schemas.openxmlformats.org/officeDocument/2006/relationships/image" Target="../media/image9.png"/><Relationship Id="rId6" Type="http://schemas.openxmlformats.org/officeDocument/2006/relationships/image" Target="../media/image5.png"/><Relationship Id="rId7"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1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14.jpg"/><Relationship Id="rId8" Type="http://schemas.openxmlformats.org/officeDocument/2006/relationships/image" Target="../media/image1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3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6.png"/><Relationship Id="rId8" Type="http://schemas.openxmlformats.org/officeDocument/2006/relationships/image" Target="../media/image2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15.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3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5.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1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1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1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8.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4.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 Id="rId7" Type="http://schemas.openxmlformats.org/officeDocument/2006/relationships/image" Target="../media/image27.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12.png"/><Relationship Id="rId6"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0" y="530031"/>
            <a:ext cx="6714451" cy="1961378"/>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6309599" y="3182092"/>
            <a:ext cx="5882401" cy="1034667"/>
          </a:xfrm>
          <a:prstGeom prst="rect">
            <a:avLst/>
          </a:prstGeom>
          <a:noFill/>
          <a:ln>
            <a:noFill/>
          </a:ln>
        </p:spPr>
      </p:pic>
      <p:sp>
        <p:nvSpPr>
          <p:cNvPr id="94" name="Google Shape;94;p1"/>
          <p:cNvSpPr txBox="1"/>
          <p:nvPr/>
        </p:nvSpPr>
        <p:spPr>
          <a:xfrm>
            <a:off x="211927" y="839177"/>
            <a:ext cx="5408019" cy="16004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Calibri"/>
                <a:ea typeface="Calibri"/>
                <a:cs typeface="Calibri"/>
                <a:sym typeface="Calibri"/>
              </a:rPr>
              <a:t>Managing People and Organizations</a:t>
            </a:r>
            <a:endParaRPr/>
          </a:p>
          <a:p>
            <a:pPr indent="0" lvl="0" marL="0" marR="0" rtl="0" algn="l">
              <a:spcBef>
                <a:spcPts val="0"/>
              </a:spcBef>
              <a:spcAft>
                <a:spcPts val="0"/>
              </a:spcAft>
              <a:buNone/>
            </a:pPr>
            <a:r>
              <a:rPr lang="en-US" sz="2800">
                <a:solidFill>
                  <a:srgbClr val="24A9E1"/>
                </a:solidFill>
                <a:latin typeface="Tajawal Medium"/>
                <a:ea typeface="Tajawal Medium"/>
                <a:cs typeface="Tajawal Medium"/>
                <a:sym typeface="Tajawal Medium"/>
              </a:rPr>
              <a:t>Prepared by Dr. Salahaldin Abuabdou</a:t>
            </a:r>
            <a:endParaRPr sz="2800">
              <a:solidFill>
                <a:srgbClr val="24A9E1"/>
              </a:solidFill>
              <a:latin typeface="Tajawal Medium"/>
              <a:ea typeface="Tajawal Medium"/>
              <a:cs typeface="Tajawal Medium"/>
              <a:sym typeface="Tajawal Medium"/>
            </a:endParaRPr>
          </a:p>
          <a:p>
            <a:pPr indent="0" lvl="0" marL="0" marR="0" rtl="0" algn="l">
              <a:spcBef>
                <a:spcPts val="0"/>
              </a:spcBef>
              <a:spcAft>
                <a:spcPts val="0"/>
              </a:spcAft>
              <a:buNone/>
            </a:pPr>
            <a:r>
              <a:t/>
            </a:r>
            <a:endParaRPr sz="12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chemeClr val="lt1"/>
                </a:solidFill>
                <a:latin typeface="Tajawal Medium"/>
                <a:ea typeface="Tajawal Medium"/>
                <a:cs typeface="Tajawal Medium"/>
                <a:sym typeface="Tajawal Medium"/>
              </a:rPr>
              <a:t>Lecture 2 </a:t>
            </a:r>
            <a:endParaRPr/>
          </a:p>
        </p:txBody>
      </p:sp>
      <p:sp>
        <p:nvSpPr>
          <p:cNvPr id="95" name="Google Shape;95;p1"/>
          <p:cNvSpPr txBox="1"/>
          <p:nvPr/>
        </p:nvSpPr>
        <p:spPr>
          <a:xfrm>
            <a:off x="6467050" y="3244261"/>
            <a:ext cx="5552700" cy="10773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200">
                <a:solidFill>
                  <a:schemeClr val="lt1"/>
                </a:solidFill>
                <a:latin typeface="Tajawal Medium"/>
                <a:ea typeface="Tajawal Medium"/>
                <a:cs typeface="Tajawal Medium"/>
                <a:sym typeface="Tajawal Medium"/>
              </a:rPr>
              <a:t>The Changing Environment of Organizations</a:t>
            </a:r>
            <a:endParaRPr/>
          </a:p>
        </p:txBody>
      </p:sp>
      <p:sp>
        <p:nvSpPr>
          <p:cNvPr id="96" name="Google Shape;96;p1"/>
          <p:cNvSpPr txBox="1"/>
          <p:nvPr/>
        </p:nvSpPr>
        <p:spPr>
          <a:xfrm>
            <a:off x="266156" y="591856"/>
            <a:ext cx="61821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24A9E1"/>
                </a:solidFill>
                <a:latin typeface="Tajawal Medium"/>
                <a:ea typeface="Tajawal Medium"/>
                <a:cs typeface="Tajawal Medium"/>
                <a:sym typeface="Tajawal Medium"/>
              </a:rPr>
              <a:t>MGM603</a:t>
            </a:r>
            <a:endParaRPr sz="1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pic>
        <p:nvPicPr>
          <p:cNvPr id="102" name="Google Shape;102;p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03" name="Google Shape;103;p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04" name="Google Shape;104;p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07" name="Google Shape;107;p2"/>
          <p:cNvSpPr txBox="1"/>
          <p:nvPr/>
        </p:nvSpPr>
        <p:spPr>
          <a:xfrm>
            <a:off x="1874164" y="1610200"/>
            <a:ext cx="8701071" cy="295106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Outcomes of the chapter:</a:t>
            </a:r>
            <a:endParaRPr/>
          </a:p>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Describe the nature of diversity.</a:t>
            </a:r>
            <a:endParaRPr/>
          </a:p>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Describe different types of diversity and barriers to inclusion that exist workforce.</a:t>
            </a:r>
            <a:endParaRPr/>
          </a:p>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Discuss the emergence of globalization and cross-cultural differences and similarities.</a:t>
            </a:r>
            <a:endParaRPr/>
          </a:p>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Discuss the changing nature of technology and its impact on business.</a:t>
            </a:r>
            <a:endParaRPr/>
          </a:p>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Discuss emerging perspectives on ethics and corporate governance.</a:t>
            </a:r>
            <a:endParaRPr/>
          </a:p>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Discuss the key issues in new employment relationships. </a:t>
            </a:r>
            <a:endParaRPr/>
          </a:p>
        </p:txBody>
      </p:sp>
      <p:grpSp>
        <p:nvGrpSpPr>
          <p:cNvPr id="108" name="Google Shape;108;p2"/>
          <p:cNvGrpSpPr/>
          <p:nvPr/>
        </p:nvGrpSpPr>
        <p:grpSpPr>
          <a:xfrm>
            <a:off x="130614" y="576493"/>
            <a:ext cx="8834318" cy="536623"/>
            <a:chOff x="130614" y="576493"/>
            <a:chExt cx="8834318" cy="536623"/>
          </a:xfrm>
        </p:grpSpPr>
        <p:sp>
          <p:nvSpPr>
            <p:cNvPr id="109" name="Google Shape;109;p2"/>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110" name="Google Shape;110;p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16" name="Google Shape;116;p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17" name="Google Shape;117;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18" name="Google Shape;118;p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19" name="Google Shape;119;p3"/>
          <p:cNvPicPr preferRelativeResize="0"/>
          <p:nvPr/>
        </p:nvPicPr>
        <p:blipFill rotWithShape="1">
          <a:blip r:embed="rId6">
            <a:alphaModFix/>
          </a:blip>
          <a:srcRect b="0" l="0" r="0" t="0"/>
          <a:stretch/>
        </p:blipFill>
        <p:spPr>
          <a:xfrm>
            <a:off x="-17323" y="0"/>
            <a:ext cx="9533101" cy="1610200"/>
          </a:xfrm>
          <a:prstGeom prst="rect">
            <a:avLst/>
          </a:prstGeom>
          <a:noFill/>
          <a:ln>
            <a:noFill/>
          </a:ln>
        </p:spPr>
      </p:pic>
      <p:grpSp>
        <p:nvGrpSpPr>
          <p:cNvPr id="120" name="Google Shape;120;p3"/>
          <p:cNvGrpSpPr/>
          <p:nvPr/>
        </p:nvGrpSpPr>
        <p:grpSpPr>
          <a:xfrm>
            <a:off x="130614" y="576493"/>
            <a:ext cx="8834318" cy="536623"/>
            <a:chOff x="130614" y="576493"/>
            <a:chExt cx="8834318" cy="536623"/>
          </a:xfrm>
        </p:grpSpPr>
        <p:sp>
          <p:nvSpPr>
            <p:cNvPr id="121" name="Google Shape;121;p3"/>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122" name="Google Shape;122;p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graphicFrame>
        <p:nvGraphicFramePr>
          <p:cNvPr id="123" name="Google Shape;123;p3"/>
          <p:cNvGraphicFramePr/>
          <p:nvPr/>
        </p:nvGraphicFramePr>
        <p:xfrm>
          <a:off x="1874166" y="1610200"/>
          <a:ext cx="3000000" cy="3000000"/>
        </p:xfrm>
        <a:graphic>
          <a:graphicData uri="http://schemas.openxmlformats.org/drawingml/2006/table">
            <a:tbl>
              <a:tblPr bandRow="1" firstRow="1">
                <a:noFill/>
                <a:tableStyleId>{5F8C4E1F-3751-48A9-8D85-B188AE41E720}</a:tableStyleId>
              </a:tblPr>
              <a:tblGrid>
                <a:gridCol w="9902225"/>
              </a:tblGrid>
              <a:tr h="370850">
                <a:tc>
                  <a:txBody>
                    <a:bodyPr/>
                    <a:lstStyle/>
                    <a:p>
                      <a:pPr indent="0" lvl="0" marL="0" marR="0" rtl="0" algn="just">
                        <a:lnSpc>
                          <a:spcPct val="100000"/>
                        </a:lnSpc>
                        <a:spcBef>
                          <a:spcPts val="0"/>
                        </a:spcBef>
                        <a:spcAft>
                          <a:spcPts val="0"/>
                        </a:spcAft>
                        <a:buClr>
                          <a:srgbClr val="0A1F61"/>
                        </a:buClr>
                        <a:buSzPts val="1800"/>
                        <a:buFont typeface="Times New Roman"/>
                        <a:buNone/>
                      </a:pPr>
                      <a:r>
                        <a:rPr b="1" lang="en-US" sz="1800" u="sng" cap="none" strike="noStrike">
                          <a:solidFill>
                            <a:srgbClr val="0A1F61"/>
                          </a:solidFill>
                          <a:latin typeface="Times New Roman"/>
                          <a:ea typeface="Times New Roman"/>
                          <a:cs typeface="Times New Roman"/>
                          <a:sym typeface="Times New Roman"/>
                        </a:rPr>
                        <a:t>Chapter 1 Summery of Organizational Behavior :</a:t>
                      </a:r>
                      <a:endParaRPr/>
                    </a:p>
                    <a:p>
                      <a:pPr indent="0" lvl="0" marL="0" marR="0" rtl="0" algn="just">
                        <a:lnSpc>
                          <a:spcPct val="100000"/>
                        </a:lnSpc>
                        <a:spcBef>
                          <a:spcPts val="0"/>
                        </a:spcBef>
                        <a:spcAft>
                          <a:spcPts val="0"/>
                        </a:spcAft>
                        <a:buClr>
                          <a:schemeClr val="dk1"/>
                        </a:buClr>
                        <a:buSzPts val="1800"/>
                        <a:buFont typeface="Calibri"/>
                        <a:buNone/>
                      </a:pPr>
                      <a:r>
                        <a:t/>
                      </a:r>
                      <a:endParaRPr b="1" sz="1800" u="sng" cap="none" strike="noStrike">
                        <a:solidFill>
                          <a:srgbClr val="0A1F61"/>
                        </a:solidFill>
                        <a:latin typeface="Times New Roman"/>
                        <a:ea typeface="Times New Roman"/>
                        <a:cs typeface="Times New Roman"/>
                        <a:sym typeface="Times New Roman"/>
                      </a:endParaRPr>
                    </a:p>
                  </a:txBody>
                  <a:tcPr marT="45725" marB="45725" marR="91450" marL="91450"/>
                </a:tc>
              </a:tr>
              <a:tr h="370850">
                <a:tc>
                  <a:txBody>
                    <a:bodyPr/>
                    <a:lstStyle/>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Organizational behavior is the study of human behavior in organizational settings, the interface between human behavior and the organization, and the organization itself.</a:t>
                      </a:r>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A manager’s job can be characterized in terms of four functions. These basic managerial functions are planning, organizing, leading, and controlling. </a:t>
                      </a:r>
                      <a:endParaRPr/>
                    </a:p>
                    <a:p>
                      <a:pPr indent="-342900" lvl="0" marL="342900" marR="0" rtl="0" algn="just">
                        <a:lnSpc>
                          <a:spcPct val="100000"/>
                        </a:lnSpc>
                        <a:spcBef>
                          <a:spcPts val="0"/>
                        </a:spcBef>
                        <a:spcAft>
                          <a:spcPts val="0"/>
                        </a:spcAft>
                        <a:buClr>
                          <a:schemeClr val="dk1"/>
                        </a:buClr>
                        <a:buSzPts val="1800"/>
                        <a:buFont typeface="Calibri"/>
                        <a:buAutoNum type="arabicPeriod"/>
                      </a:pPr>
                      <a:r>
                        <a:rPr b="0" i="1" lang="en-US" sz="1800" u="none" cap="none" strike="noStrike">
                          <a:solidFill>
                            <a:schemeClr val="dk1"/>
                          </a:solidFill>
                          <a:latin typeface="Times New Roman"/>
                          <a:ea typeface="Times New Roman"/>
                          <a:cs typeface="Times New Roman"/>
                          <a:sym typeface="Times New Roman"/>
                        </a:rPr>
                        <a:t>Planning is the process of determining the organizations’ desired future position and deciding how best to get there. </a:t>
                      </a:r>
                      <a:endParaRPr/>
                    </a:p>
                    <a:p>
                      <a:pPr indent="-342900" lvl="0" marL="342900" marR="0" rtl="0" algn="just">
                        <a:lnSpc>
                          <a:spcPct val="100000"/>
                        </a:lnSpc>
                        <a:spcBef>
                          <a:spcPts val="0"/>
                        </a:spcBef>
                        <a:spcAft>
                          <a:spcPts val="0"/>
                        </a:spcAft>
                        <a:buClr>
                          <a:schemeClr val="dk1"/>
                        </a:buClr>
                        <a:buSzPts val="1800"/>
                        <a:buFont typeface="Calibri"/>
                        <a:buAutoNum type="arabicPeriod"/>
                      </a:pPr>
                      <a:r>
                        <a:rPr b="0" i="1" lang="en-US" sz="1800" u="none" cap="none" strike="noStrike">
                          <a:solidFill>
                            <a:schemeClr val="dk1"/>
                          </a:solidFill>
                          <a:latin typeface="Times New Roman"/>
                          <a:ea typeface="Times New Roman"/>
                          <a:cs typeface="Times New Roman"/>
                          <a:sym typeface="Times New Roman"/>
                        </a:rPr>
                        <a:t>Organizing is the process of designing jobs, grouping jobs into manageable units, and establishing patterns of authority among jobs and groups of jobs. </a:t>
                      </a:r>
                      <a:endParaRPr/>
                    </a:p>
                    <a:p>
                      <a:pPr indent="-342900" lvl="0" marL="342900" marR="0" rtl="0" algn="just">
                        <a:lnSpc>
                          <a:spcPct val="100000"/>
                        </a:lnSpc>
                        <a:spcBef>
                          <a:spcPts val="0"/>
                        </a:spcBef>
                        <a:spcAft>
                          <a:spcPts val="0"/>
                        </a:spcAft>
                        <a:buClr>
                          <a:schemeClr val="dk1"/>
                        </a:buClr>
                        <a:buSzPts val="1800"/>
                        <a:buFont typeface="Calibri"/>
                        <a:buAutoNum type="arabicPeriod"/>
                      </a:pPr>
                      <a:r>
                        <a:rPr b="0" i="1" lang="en-US" sz="1800" u="none" cap="none" strike="noStrike">
                          <a:solidFill>
                            <a:schemeClr val="dk1"/>
                          </a:solidFill>
                          <a:latin typeface="Times New Roman"/>
                          <a:ea typeface="Times New Roman"/>
                          <a:cs typeface="Times New Roman"/>
                          <a:sym typeface="Times New Roman"/>
                        </a:rPr>
                        <a:t>Leading is the process of motivating members of the organization to work together toward the organization’s goals. </a:t>
                      </a:r>
                      <a:endParaRPr/>
                    </a:p>
                    <a:p>
                      <a:pPr indent="-342900" lvl="0" marL="342900" marR="0" rtl="0" algn="just">
                        <a:lnSpc>
                          <a:spcPct val="100000"/>
                        </a:lnSpc>
                        <a:spcBef>
                          <a:spcPts val="0"/>
                        </a:spcBef>
                        <a:spcAft>
                          <a:spcPts val="0"/>
                        </a:spcAft>
                        <a:buClr>
                          <a:schemeClr val="dk1"/>
                        </a:buClr>
                        <a:buSzPts val="1800"/>
                        <a:buFont typeface="Calibri"/>
                        <a:buAutoNum type="arabicPeriod"/>
                      </a:pPr>
                      <a:r>
                        <a:rPr b="0" i="1" lang="en-US" sz="1800" u="none" cap="none" strike="noStrike">
                          <a:solidFill>
                            <a:schemeClr val="dk1"/>
                          </a:solidFill>
                          <a:latin typeface="Times New Roman"/>
                          <a:ea typeface="Times New Roman"/>
                          <a:cs typeface="Times New Roman"/>
                          <a:sym typeface="Times New Roman"/>
                        </a:rPr>
                        <a:t>Controlling is the process of monitoring and correcting the actions of the organization and its people to keep them headed toward their goals.</a:t>
                      </a:r>
                      <a:endParaRPr/>
                    </a:p>
                  </a:txBody>
                  <a:tcPr marT="45725" marB="45725" marR="91450" marL="91450"/>
                </a:tc>
              </a:tr>
              <a:tr h="370850">
                <a:tc>
                  <a:txBody>
                    <a:bodyPr/>
                    <a:lstStyle/>
                    <a:p>
                      <a:pPr indent="0" lvl="0" marL="0" marR="0" rtl="0" algn="just">
                        <a:lnSpc>
                          <a:spcPct val="100000"/>
                        </a:lnSpc>
                        <a:spcBef>
                          <a:spcPts val="0"/>
                        </a:spcBef>
                        <a:spcAft>
                          <a:spcPts val="0"/>
                        </a:spcAft>
                        <a:buClr>
                          <a:schemeClr val="dk1"/>
                        </a:buClr>
                        <a:buSzPts val="1800"/>
                        <a:buFont typeface="Noto Sans Symbols"/>
                        <a:buNone/>
                      </a:pPr>
                      <a:r>
                        <a:t/>
                      </a:r>
                      <a:endParaRPr b="0" i="0" sz="18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pic>
        <p:nvPicPr>
          <p:cNvPr id="128" name="Google Shape;128;p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29" name="Google Shape;129;p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30" name="Google Shape;130;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31" name="Google Shape;131;p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32" name="Google Shape;132;p4"/>
          <p:cNvPicPr preferRelativeResize="0"/>
          <p:nvPr/>
        </p:nvPicPr>
        <p:blipFill rotWithShape="1">
          <a:blip r:embed="rId6">
            <a:alphaModFix/>
          </a:blip>
          <a:srcRect b="0" l="0" r="0" t="0"/>
          <a:stretch/>
        </p:blipFill>
        <p:spPr>
          <a:xfrm>
            <a:off x="-17323" y="0"/>
            <a:ext cx="9533101" cy="1610200"/>
          </a:xfrm>
          <a:prstGeom prst="rect">
            <a:avLst/>
          </a:prstGeom>
          <a:noFill/>
          <a:ln>
            <a:noFill/>
          </a:ln>
        </p:spPr>
      </p:pic>
      <p:grpSp>
        <p:nvGrpSpPr>
          <p:cNvPr id="133" name="Google Shape;133;p4"/>
          <p:cNvGrpSpPr/>
          <p:nvPr/>
        </p:nvGrpSpPr>
        <p:grpSpPr>
          <a:xfrm>
            <a:off x="130614" y="576493"/>
            <a:ext cx="8834318" cy="536623"/>
            <a:chOff x="130614" y="576493"/>
            <a:chExt cx="8834318" cy="536623"/>
          </a:xfrm>
        </p:grpSpPr>
        <p:sp>
          <p:nvSpPr>
            <p:cNvPr id="134" name="Google Shape;134;p4"/>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135" name="Google Shape;135;p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graphicFrame>
        <p:nvGraphicFramePr>
          <p:cNvPr id="136" name="Google Shape;136;p4"/>
          <p:cNvGraphicFramePr/>
          <p:nvPr/>
        </p:nvGraphicFramePr>
        <p:xfrm>
          <a:off x="1874166" y="1610200"/>
          <a:ext cx="3000000" cy="3000000"/>
        </p:xfrm>
        <a:graphic>
          <a:graphicData uri="http://schemas.openxmlformats.org/drawingml/2006/table">
            <a:tbl>
              <a:tblPr bandRow="1" firstRow="1">
                <a:noFill/>
                <a:tableStyleId>{5F8C4E1F-3751-48A9-8D85-B188AE41E720}</a:tableStyleId>
              </a:tblPr>
              <a:tblGrid>
                <a:gridCol w="9902225"/>
              </a:tblGrid>
              <a:tr h="370850">
                <a:tc>
                  <a:txBody>
                    <a:bodyPr/>
                    <a:lstStyle/>
                    <a:p>
                      <a:pPr indent="0" lvl="0" marL="0" marR="0" rtl="0" algn="just">
                        <a:lnSpc>
                          <a:spcPct val="100000"/>
                        </a:lnSpc>
                        <a:spcBef>
                          <a:spcPts val="0"/>
                        </a:spcBef>
                        <a:spcAft>
                          <a:spcPts val="0"/>
                        </a:spcAft>
                        <a:buClr>
                          <a:srgbClr val="0A1F61"/>
                        </a:buClr>
                        <a:buSzPts val="1800"/>
                        <a:buFont typeface="Times New Roman"/>
                        <a:buNone/>
                      </a:pPr>
                      <a:r>
                        <a:rPr b="1" lang="en-US" sz="1800" u="sng" cap="none" strike="noStrike">
                          <a:solidFill>
                            <a:srgbClr val="0A1F61"/>
                          </a:solidFill>
                          <a:latin typeface="Times New Roman"/>
                          <a:ea typeface="Times New Roman"/>
                          <a:cs typeface="Times New Roman"/>
                          <a:sym typeface="Times New Roman"/>
                        </a:rPr>
                        <a:t>Chapter 1 Summery of Organizational Behavior :</a:t>
                      </a:r>
                      <a:endParaRPr/>
                    </a:p>
                  </a:txBody>
                  <a:tcPr marT="45725" marB="45725" marR="91450" marL="91450"/>
                </a:tc>
              </a:tr>
              <a:tr h="370850">
                <a:tc>
                  <a:txBody>
                    <a:bodyPr/>
                    <a:lstStyle/>
                    <a:p>
                      <a:pPr indent="-171450" lvl="0" marL="285750" marR="0" rtl="0" algn="just">
                        <a:lnSpc>
                          <a:spcPct val="100000"/>
                        </a:lnSpc>
                        <a:spcBef>
                          <a:spcPts val="0"/>
                        </a:spcBef>
                        <a:spcAft>
                          <a:spcPts val="0"/>
                        </a:spcAft>
                        <a:buClr>
                          <a:schemeClr val="dk1"/>
                        </a:buClr>
                        <a:buSzPts val="1800"/>
                        <a:buFont typeface="Calibri"/>
                        <a:buNone/>
                      </a:pPr>
                      <a:r>
                        <a:t/>
                      </a:r>
                      <a:endParaRPr b="0" i="0" sz="1800" u="none" cap="none" strike="noStrike">
                        <a:solidFill>
                          <a:schemeClr val="dk1"/>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Technical Skills necessary to accomplish specific tasks within the organizations.</a:t>
                      </a:r>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Interpersonal skills: Ability to effectively communicate with, understand, and motivate individuals and groups.</a:t>
                      </a:r>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Conceptual skills: Ability to think in abstract</a:t>
                      </a:r>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Diagnostic skills: Ability to understand cause-and-effect relationships and to recognize the optimal solutions to the problem.</a:t>
                      </a:r>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Human Resources Management (HRM): The set of organizational activities directed at attracting, developing, and maintaining an active workforce.</a:t>
                      </a:r>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There are three primary business strategies. (Cost leadership, differentiation, and Focus Strategies)</a:t>
                      </a:r>
                      <a:endParaRPr b="0" i="0" sz="1800" u="none" cap="none" strike="noStrike">
                        <a:solidFill>
                          <a:schemeClr val="dk1"/>
                        </a:solidFill>
                        <a:latin typeface="Times New Roman"/>
                        <a:ea typeface="Times New Roman"/>
                        <a:cs typeface="Times New Roman"/>
                        <a:sym typeface="Times New Roman"/>
                      </a:endParaRPr>
                    </a:p>
                    <a:p>
                      <a:pPr indent="-285750" lvl="0" marL="285750" marR="0" rtl="0" algn="just">
                        <a:lnSpc>
                          <a:spcPct val="100000"/>
                        </a:lnSpc>
                        <a:spcBef>
                          <a:spcPts val="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Managing for Effectiveness: Managers’ goals, Individual behaviors, Organizational citizenship, Dysfunctional behaviors, Quality of information, and The scientific method.</a:t>
                      </a:r>
                      <a:endParaRPr/>
                    </a:p>
                  </a:txBody>
                  <a:tcPr marT="45725" marB="45725" marR="91450" marL="91450"/>
                </a:tc>
              </a:tr>
              <a:tr h="370850">
                <a:tc>
                  <a:txBody>
                    <a:bodyPr/>
                    <a:lstStyle/>
                    <a:p>
                      <a:pPr indent="0" lvl="0" marL="0" marR="0" rtl="0" algn="just">
                        <a:lnSpc>
                          <a:spcPct val="100000"/>
                        </a:lnSpc>
                        <a:spcBef>
                          <a:spcPts val="0"/>
                        </a:spcBef>
                        <a:spcAft>
                          <a:spcPts val="0"/>
                        </a:spcAft>
                        <a:buClr>
                          <a:schemeClr val="dk1"/>
                        </a:buClr>
                        <a:buSzPts val="1800"/>
                        <a:buFont typeface="Noto Sans Symbols"/>
                        <a:buNone/>
                      </a:pPr>
                      <a:r>
                        <a:t/>
                      </a:r>
                      <a:endParaRPr b="0" i="0" sz="18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43" name="Google Shape;143;p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44" name="Google Shape;144;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45" name="Google Shape;145;p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46" name="Google Shape;146;p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47" name="Google Shape;147;p5"/>
          <p:cNvSpPr txBox="1"/>
          <p:nvPr/>
        </p:nvSpPr>
        <p:spPr>
          <a:xfrm>
            <a:off x="1874165" y="1610200"/>
            <a:ext cx="10092548" cy="36435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Real-World Challenge:</a:t>
            </a:r>
            <a:endParaRPr/>
          </a:p>
          <a:p>
            <a:pPr indent="0" lvl="0" marL="0" marR="0" rtl="0" algn="l">
              <a:spcBef>
                <a:spcPts val="0"/>
              </a:spcBef>
              <a:spcAft>
                <a:spcPts val="0"/>
              </a:spcAft>
              <a:buNone/>
            </a:pPr>
            <a:r>
              <a:rPr b="1" lang="en-US" sz="1800">
                <a:solidFill>
                  <a:srgbClr val="AF5C23"/>
                </a:solidFill>
                <a:latin typeface="Times New Roman"/>
                <a:ea typeface="Times New Roman"/>
                <a:cs typeface="Times New Roman"/>
                <a:sym typeface="Times New Roman"/>
              </a:rPr>
              <a:t>Global Diversity at Coca-Cola (case study)</a:t>
            </a:r>
            <a:endParaRPr/>
          </a:p>
          <a:p>
            <a:pPr indent="-285750" lvl="0" marL="285750" marR="0" rtl="0" algn="l">
              <a:lnSpc>
                <a:spcPct val="150000"/>
              </a:lnSpc>
              <a:spcBef>
                <a:spcPts val="0"/>
              </a:spcBef>
              <a:spcAft>
                <a:spcPts val="0"/>
              </a:spcAft>
              <a:buClr>
                <a:srgbClr val="3F3F3F"/>
              </a:buClr>
              <a:buSzPts val="1800"/>
              <a:buFont typeface="Noto Sans Symbols"/>
              <a:buChar char="▪"/>
            </a:pPr>
            <a:r>
              <a:rPr b="0" i="0" lang="en-US" sz="1800">
                <a:solidFill>
                  <a:srgbClr val="3F3F3F"/>
                </a:solidFill>
                <a:latin typeface="Times New Roman"/>
                <a:ea typeface="Times New Roman"/>
                <a:cs typeface="Times New Roman"/>
                <a:sym typeface="Times New Roman"/>
              </a:rPr>
              <a:t>Coca-Cola Company is a global business that operates in a multicultural world both in the workplace and in the marketplace. With  over 100,300 global employees, and around a third of them outside of the United States.</a:t>
            </a:r>
            <a:endParaRPr/>
          </a:p>
          <a:p>
            <a:pPr indent="-285750" lvl="0" marL="285750" marR="0" rtl="0" algn="l">
              <a:lnSpc>
                <a:spcPct val="150000"/>
              </a:lnSpc>
              <a:spcBef>
                <a:spcPts val="0"/>
              </a:spcBef>
              <a:spcAft>
                <a:spcPts val="0"/>
              </a:spcAft>
              <a:buClr>
                <a:srgbClr val="3F3F3F"/>
              </a:buClr>
              <a:buSzPts val="1800"/>
              <a:buFont typeface="Noto Sans Symbols"/>
              <a:buChar char="▪"/>
            </a:pPr>
            <a:r>
              <a:rPr b="0" i="0" lang="en-US" sz="1800">
                <a:solidFill>
                  <a:srgbClr val="3F3F3F"/>
                </a:solidFill>
                <a:latin typeface="Times New Roman"/>
                <a:ea typeface="Times New Roman"/>
                <a:cs typeface="Times New Roman"/>
                <a:sym typeface="Times New Roman"/>
              </a:rPr>
              <a:t>The company recognizes that its ability to thrive in a multicultural world is both critical to its financial performance and consistent with its values.</a:t>
            </a:r>
            <a:endParaRPr/>
          </a:p>
          <a:p>
            <a:pPr indent="-285750" lvl="0" marL="285750" marR="0" rtl="0" algn="l">
              <a:lnSpc>
                <a:spcPct val="150000"/>
              </a:lnSpc>
              <a:spcBef>
                <a:spcPts val="0"/>
              </a:spcBef>
              <a:spcAft>
                <a:spcPts val="0"/>
              </a:spcAft>
              <a:buClr>
                <a:srgbClr val="3F3F3F"/>
              </a:buClr>
              <a:buSzPts val="1800"/>
              <a:buFont typeface="Noto Sans Symbols"/>
              <a:buChar char="▪"/>
            </a:pPr>
            <a:r>
              <a:rPr b="0" i="0" lang="en-US" sz="1800">
                <a:solidFill>
                  <a:srgbClr val="3F3F3F"/>
                </a:solidFill>
                <a:latin typeface="Times New Roman"/>
                <a:ea typeface="Times New Roman"/>
                <a:cs typeface="Times New Roman"/>
                <a:sym typeface="Times New Roman"/>
              </a:rPr>
              <a:t>Accordingly, diversity is recognized by Coca-Cola as an important component of their vision for the company in 2020.</a:t>
            </a:r>
            <a:endParaRPr/>
          </a:p>
        </p:txBody>
      </p:sp>
      <p:grpSp>
        <p:nvGrpSpPr>
          <p:cNvPr id="148" name="Google Shape;148;p5"/>
          <p:cNvGrpSpPr/>
          <p:nvPr/>
        </p:nvGrpSpPr>
        <p:grpSpPr>
          <a:xfrm>
            <a:off x="130613" y="576493"/>
            <a:ext cx="8979519" cy="693507"/>
            <a:chOff x="130614" y="576493"/>
            <a:chExt cx="8834318" cy="536623"/>
          </a:xfrm>
        </p:grpSpPr>
        <p:sp>
          <p:nvSpPr>
            <p:cNvPr id="149" name="Google Shape;149;p5"/>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150" name="Google Shape;150;p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id="156" name="Google Shape;156;p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57" name="Google Shape;157;p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58" name="Google Shape;158;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59" name="Google Shape;159;p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60" name="Google Shape;160;p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61" name="Google Shape;161;p6"/>
          <p:cNvSpPr txBox="1"/>
          <p:nvPr/>
        </p:nvSpPr>
        <p:spPr>
          <a:xfrm>
            <a:off x="1642947" y="1530060"/>
            <a:ext cx="6819261" cy="405906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u="sng">
                <a:solidFill>
                  <a:schemeClr val="dk1"/>
                </a:solidFill>
                <a:latin typeface="Times New Roman"/>
                <a:ea typeface="Times New Roman"/>
                <a:cs typeface="Times New Roman"/>
                <a:sym typeface="Times New Roman"/>
              </a:rPr>
              <a:t>Real-World Challenge:</a:t>
            </a:r>
            <a:endParaRPr/>
          </a:p>
          <a:p>
            <a:pPr indent="0" lvl="0" marL="0" marR="0" rtl="0" algn="just">
              <a:spcBef>
                <a:spcPts val="0"/>
              </a:spcBef>
              <a:spcAft>
                <a:spcPts val="0"/>
              </a:spcAft>
              <a:buNone/>
            </a:pPr>
            <a:r>
              <a:rPr b="1" lang="en-US" sz="1800">
                <a:solidFill>
                  <a:schemeClr val="dk1"/>
                </a:solidFill>
                <a:latin typeface="Times New Roman"/>
                <a:ea typeface="Times New Roman"/>
                <a:cs typeface="Times New Roman"/>
                <a:sym typeface="Times New Roman"/>
              </a:rPr>
              <a:t>Global Diversity at Coca-Cola (case study)</a:t>
            </a:r>
            <a:endParaRPr/>
          </a:p>
          <a:p>
            <a:pPr indent="-285750" lvl="0" marL="285750" marR="0" rtl="0" algn="just">
              <a:lnSpc>
                <a:spcPct val="150000"/>
              </a:lnSpc>
              <a:spcBef>
                <a:spcPts val="0"/>
              </a:spcBef>
              <a:spcAft>
                <a:spcPts val="0"/>
              </a:spcAft>
              <a:buClr>
                <a:srgbClr val="3F3F3F"/>
              </a:buClr>
              <a:buSzPts val="1800"/>
              <a:buFont typeface="Noto Sans Symbols"/>
              <a:buChar char="▪"/>
            </a:pPr>
            <a:r>
              <a:rPr lang="en-US" sz="1800">
                <a:solidFill>
                  <a:srgbClr val="3F3F3F"/>
                </a:solidFill>
                <a:latin typeface="Times New Roman"/>
                <a:ea typeface="Times New Roman"/>
                <a:cs typeface="Times New Roman"/>
                <a:sym typeface="Times New Roman"/>
              </a:rPr>
              <a:t>As Coca-Cola’s Chairman Muhtar Kent said, </a:t>
            </a:r>
            <a:r>
              <a:rPr i="1" lang="en-US" sz="1800">
                <a:solidFill>
                  <a:srgbClr val="3F3F3F"/>
                </a:solidFill>
                <a:latin typeface="Times New Roman"/>
                <a:ea typeface="Times New Roman"/>
                <a:cs typeface="Times New Roman"/>
                <a:sym typeface="Times New Roman"/>
              </a:rPr>
              <a:t>“The real power of diversity is the incredible synergies that result when different people and cultures come together united behind a common goal of winning and creating shared value. Extraordinary things truly happen”.</a:t>
            </a:r>
            <a:endParaRPr/>
          </a:p>
          <a:p>
            <a:pPr indent="-285750" lvl="0" marL="285750" marR="0" rtl="0" algn="just">
              <a:lnSpc>
                <a:spcPct val="150000"/>
              </a:lnSpc>
              <a:spcBef>
                <a:spcPts val="0"/>
              </a:spcBef>
              <a:spcAft>
                <a:spcPts val="0"/>
              </a:spcAft>
              <a:buClr>
                <a:srgbClr val="3F3F3F"/>
              </a:buClr>
              <a:buSzPts val="1800"/>
              <a:buFont typeface="Noto Sans Symbols"/>
              <a:buChar char="▪"/>
            </a:pPr>
            <a:r>
              <a:rPr lang="en-US" sz="1800">
                <a:solidFill>
                  <a:srgbClr val="3F3F3F"/>
                </a:solidFill>
                <a:latin typeface="Times New Roman"/>
                <a:ea typeface="Times New Roman"/>
                <a:cs typeface="Times New Roman"/>
                <a:sym typeface="Times New Roman"/>
              </a:rPr>
              <a:t>Imagine that the company’s leaders ask you for advice on how to build a diverse and inclusive workforce that allows it to leverage the potential of its diverse employees to enhance the company’s performance. After reading this chapter, what would you tell them?</a:t>
            </a:r>
            <a:endParaRPr/>
          </a:p>
        </p:txBody>
      </p:sp>
      <p:pic>
        <p:nvPicPr>
          <p:cNvPr id="162" name="Google Shape;162;p6"/>
          <p:cNvPicPr preferRelativeResize="0"/>
          <p:nvPr/>
        </p:nvPicPr>
        <p:blipFill rotWithShape="1">
          <a:blip r:embed="rId7">
            <a:alphaModFix/>
          </a:blip>
          <a:srcRect b="0" l="0" r="0" t="0"/>
          <a:stretch/>
        </p:blipFill>
        <p:spPr>
          <a:xfrm>
            <a:off x="8710672" y="1530060"/>
            <a:ext cx="3362003" cy="4059060"/>
          </a:xfrm>
          <a:prstGeom prst="rect">
            <a:avLst/>
          </a:prstGeom>
          <a:noFill/>
          <a:ln>
            <a:noFill/>
          </a:ln>
        </p:spPr>
      </p:pic>
      <p:grpSp>
        <p:nvGrpSpPr>
          <p:cNvPr id="163" name="Google Shape;163;p6"/>
          <p:cNvGrpSpPr/>
          <p:nvPr/>
        </p:nvGrpSpPr>
        <p:grpSpPr>
          <a:xfrm>
            <a:off x="130614" y="576493"/>
            <a:ext cx="8834318" cy="536623"/>
            <a:chOff x="130614" y="576493"/>
            <a:chExt cx="8834318" cy="536623"/>
          </a:xfrm>
        </p:grpSpPr>
        <p:sp>
          <p:nvSpPr>
            <p:cNvPr id="164" name="Google Shape;164;p6"/>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165" name="Google Shape;165;p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pic>
        <p:nvPicPr>
          <p:cNvPr id="171" name="Google Shape;171;p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72" name="Google Shape;172;p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73" name="Google Shape;173;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4" name="Google Shape;174;p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75" name="Google Shape;175;p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76" name="Google Shape;176;p7"/>
          <p:cNvSpPr txBox="1"/>
          <p:nvPr/>
        </p:nvSpPr>
        <p:spPr>
          <a:xfrm>
            <a:off x="1874165" y="1583495"/>
            <a:ext cx="9666095" cy="419755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Introduction:</a:t>
            </a:r>
            <a:endParaRPr/>
          </a:p>
          <a:p>
            <a:pPr indent="-285750" lvl="0" marL="285750" marR="0" rtl="0" algn="l">
              <a:lnSpc>
                <a:spcPct val="150000"/>
              </a:lnSpc>
              <a:spcBef>
                <a:spcPts val="0"/>
              </a:spcBef>
              <a:spcAft>
                <a:spcPts val="0"/>
              </a:spcAft>
              <a:buClr>
                <a:schemeClr val="dk1"/>
              </a:buClr>
              <a:buSzPts val="1800"/>
              <a:buFont typeface="Noto Sans Symbols"/>
              <a:buChar char="▪"/>
            </a:pPr>
            <a:r>
              <a:rPr b="0" i="0" lang="en-US" sz="1800">
                <a:solidFill>
                  <a:schemeClr val="dk1"/>
                </a:solidFill>
                <a:latin typeface="Times New Roman"/>
                <a:ea typeface="Times New Roman"/>
                <a:cs typeface="Times New Roman"/>
                <a:sym typeface="Times New Roman"/>
              </a:rPr>
              <a:t>The environment of all organizations is changing at an unprecedented rate.</a:t>
            </a:r>
            <a:endParaRPr/>
          </a:p>
          <a:p>
            <a:pPr indent="-285750" lvl="0" marL="285750" marR="0" rtl="0" algn="l">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I</a:t>
            </a:r>
            <a:r>
              <a:rPr b="0" i="0" lang="en-US" sz="1800">
                <a:solidFill>
                  <a:schemeClr val="dk1"/>
                </a:solidFill>
                <a:latin typeface="Times New Roman"/>
                <a:ea typeface="Times New Roman"/>
                <a:cs typeface="Times New Roman"/>
                <a:sym typeface="Times New Roman"/>
              </a:rPr>
              <a:t>n some industries, such as consumer electronics, popular entertainment, and information technology, the speed and magnitude of change are truly breathtaking. </a:t>
            </a:r>
            <a:endParaRPr/>
          </a:p>
          <a:p>
            <a:pPr indent="-285750" lvl="0" marL="285750" marR="0" rtl="0" algn="l">
              <a:lnSpc>
                <a:spcPct val="150000"/>
              </a:lnSpc>
              <a:spcBef>
                <a:spcPts val="0"/>
              </a:spcBef>
              <a:spcAft>
                <a:spcPts val="0"/>
              </a:spcAft>
              <a:buClr>
                <a:schemeClr val="dk1"/>
              </a:buClr>
              <a:buSzPts val="1800"/>
              <a:buFont typeface="Noto Sans Symbols"/>
              <a:buChar char="▪"/>
            </a:pPr>
            <a:r>
              <a:rPr b="0" i="0" lang="en-US" sz="1800">
                <a:solidFill>
                  <a:schemeClr val="dk1"/>
                </a:solidFill>
                <a:latin typeface="Times New Roman"/>
                <a:ea typeface="Times New Roman"/>
                <a:cs typeface="Times New Roman"/>
                <a:sym typeface="Times New Roman"/>
              </a:rPr>
              <a:t>YouTube, for instance, uploads over 400 hours of new video footage every hour. And it’s only been during the last decade or two that smartphone technologies, Facebook, and other forms of social networking have become commonplace.</a:t>
            </a:r>
            <a:endParaRPr/>
          </a:p>
          <a:p>
            <a:pPr indent="-285750" lvl="0" marL="285750" marR="0" rtl="0" algn="l">
              <a:lnSpc>
                <a:spcPct val="150000"/>
              </a:lnSpc>
              <a:spcBef>
                <a:spcPts val="0"/>
              </a:spcBef>
              <a:spcAft>
                <a:spcPts val="0"/>
              </a:spcAft>
              <a:buClr>
                <a:schemeClr val="dk1"/>
              </a:buClr>
              <a:buSzPts val="1800"/>
              <a:buFont typeface="Noto Sans Symbols"/>
              <a:buChar char="▪"/>
            </a:pPr>
            <a:r>
              <a:rPr b="0" i="0" lang="en-US" sz="1800">
                <a:solidFill>
                  <a:schemeClr val="dk1"/>
                </a:solidFill>
                <a:latin typeface="Times New Roman"/>
                <a:ea typeface="Times New Roman"/>
                <a:cs typeface="Times New Roman"/>
                <a:sym typeface="Times New Roman"/>
              </a:rPr>
              <a:t>Hence, to truly understand the behavior of people in organizational settings, it is necessary to understand the changing environment of business.</a:t>
            </a:r>
            <a:endParaRPr/>
          </a:p>
          <a:p>
            <a:pPr indent="0" lvl="0" marL="0" marR="0" rtl="0" algn="l">
              <a:lnSpc>
                <a:spcPct val="150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grpSp>
        <p:nvGrpSpPr>
          <p:cNvPr id="177" name="Google Shape;177;p7"/>
          <p:cNvGrpSpPr/>
          <p:nvPr/>
        </p:nvGrpSpPr>
        <p:grpSpPr>
          <a:xfrm>
            <a:off x="130614" y="576493"/>
            <a:ext cx="8834318" cy="536623"/>
            <a:chOff x="130614" y="576493"/>
            <a:chExt cx="8834318" cy="536623"/>
          </a:xfrm>
        </p:grpSpPr>
        <p:sp>
          <p:nvSpPr>
            <p:cNvPr id="178" name="Google Shape;178;p7"/>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179" name="Google Shape;179;p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pic>
        <p:nvPicPr>
          <p:cNvPr id="185" name="Google Shape;185;p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186" name="Google Shape;186;p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187" name="Google Shape;187;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88" name="Google Shape;188;p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189" name="Google Shape;189;p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190" name="Google Shape;190;p8"/>
          <p:cNvSpPr txBox="1"/>
          <p:nvPr/>
        </p:nvSpPr>
        <p:spPr>
          <a:xfrm>
            <a:off x="1874165" y="1583495"/>
            <a:ext cx="9666095" cy="212006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Introduction:</a:t>
            </a:r>
            <a:endParaRPr/>
          </a:p>
          <a:p>
            <a:pPr indent="-285750" lvl="0" marL="28575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There are at least five of the central environmental forces for change faced by today’s managers: </a:t>
            </a:r>
            <a:r>
              <a:rPr b="1" i="1" lang="en-US" sz="1800">
                <a:solidFill>
                  <a:srgbClr val="002060"/>
                </a:solidFill>
                <a:latin typeface="Times New Roman"/>
                <a:ea typeface="Times New Roman"/>
                <a:cs typeface="Times New Roman"/>
                <a:sym typeface="Times New Roman"/>
              </a:rPr>
              <a:t>diversity, globalization, technology, ethics and corporate governance, and new employment relationships.</a:t>
            </a:r>
            <a:r>
              <a:rPr lang="en-US" sz="1800">
                <a:solidFill>
                  <a:schemeClr val="dk1"/>
                </a:solidFill>
                <a:latin typeface="Times New Roman"/>
                <a:ea typeface="Times New Roman"/>
                <a:cs typeface="Times New Roman"/>
                <a:sym typeface="Times New Roman"/>
              </a:rPr>
              <a:t> An understanding of these forces will then set the stage for our in-depth discussion of contemporary organizational behavior.</a:t>
            </a:r>
            <a:endParaRPr/>
          </a:p>
        </p:txBody>
      </p:sp>
      <p:grpSp>
        <p:nvGrpSpPr>
          <p:cNvPr id="191" name="Google Shape;191;p8"/>
          <p:cNvGrpSpPr/>
          <p:nvPr/>
        </p:nvGrpSpPr>
        <p:grpSpPr>
          <a:xfrm>
            <a:off x="130614" y="576493"/>
            <a:ext cx="8834318" cy="536623"/>
            <a:chOff x="130614" y="576493"/>
            <a:chExt cx="8834318" cy="536623"/>
          </a:xfrm>
        </p:grpSpPr>
        <p:sp>
          <p:nvSpPr>
            <p:cNvPr id="192" name="Google Shape;192;p8"/>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193" name="Google Shape;193;p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00" name="Google Shape;200;p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01" name="Google Shape;201;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02" name="Google Shape;202;p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03" name="Google Shape;203;p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04" name="Google Shape;204;p9"/>
          <p:cNvSpPr txBox="1"/>
          <p:nvPr/>
        </p:nvSpPr>
        <p:spPr>
          <a:xfrm>
            <a:off x="1874165" y="1610200"/>
            <a:ext cx="4526635" cy="341632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u="sng">
                <a:solidFill>
                  <a:srgbClr val="C00000"/>
                </a:solidFill>
                <a:latin typeface="Times New Roman"/>
                <a:ea typeface="Times New Roman"/>
                <a:cs typeface="Times New Roman"/>
                <a:sym typeface="Times New Roman"/>
              </a:rPr>
              <a:t>Figure 2.1</a:t>
            </a:r>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The changing environment of business presents both opportunities and challenges for manages today.</a:t>
            </a:r>
            <a:endParaRPr/>
          </a:p>
          <a:p>
            <a:pPr indent="0" lvl="0" marL="0" marR="0" rtl="0" algn="just">
              <a:lnSpc>
                <a:spcPct val="150000"/>
              </a:lnSpc>
              <a:spcBef>
                <a:spcPts val="0"/>
              </a:spcBef>
              <a:spcAft>
                <a:spcPts val="0"/>
              </a:spcAft>
              <a:buNone/>
            </a:pPr>
            <a:r>
              <a:rPr b="1" lang="en-US" sz="1800" u="sng">
                <a:solidFill>
                  <a:schemeClr val="dk1"/>
                </a:solidFill>
                <a:latin typeface="Times New Roman"/>
                <a:ea typeface="Times New Roman"/>
                <a:cs typeface="Times New Roman"/>
                <a:sym typeface="Times New Roman"/>
              </a:rPr>
              <a:t>Five important environmental forces </a:t>
            </a:r>
            <a:r>
              <a:rPr lang="en-US" sz="1800">
                <a:solidFill>
                  <a:schemeClr val="dk1"/>
                </a:solidFill>
                <a:latin typeface="Times New Roman"/>
                <a:ea typeface="Times New Roman"/>
                <a:cs typeface="Times New Roman"/>
                <a:sym typeface="Times New Roman"/>
              </a:rPr>
              <a:t>are globalization, diversity, technology, ethics and corporate governance, and new employment relationships.</a:t>
            </a:r>
            <a:endParaRPr/>
          </a:p>
        </p:txBody>
      </p:sp>
      <p:sp>
        <p:nvSpPr>
          <p:cNvPr descr="A chart depicts the changing environment of business. The elements are represented by circles. The organization is influenced by globalization, diversity, technology, ethics and corporate governance, and employment relationships." id="205" name="Google Shape;205;p9"/>
          <p:cNvSpPr/>
          <p:nvPr/>
        </p:nvSpPr>
        <p:spPr>
          <a:xfrm>
            <a:off x="5943600" y="817106"/>
            <a:ext cx="2764294" cy="276429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A chart depicts the changing environment of business. The elements are represented by circles. The organization is influenced by globalization, diversity, technology, ethics and corporate governance, and employment relationships." id="206" name="Google Shape;206;p9"/>
          <p:cNvSpPr/>
          <p:nvPr/>
        </p:nvSpPr>
        <p:spPr>
          <a:xfrm>
            <a:off x="5943599" y="924339"/>
            <a:ext cx="2657061" cy="265706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07" name="Google Shape;207;p9"/>
          <p:cNvPicPr preferRelativeResize="0"/>
          <p:nvPr/>
        </p:nvPicPr>
        <p:blipFill rotWithShape="1">
          <a:blip r:embed="rId7">
            <a:alphaModFix/>
          </a:blip>
          <a:srcRect b="0" l="0" r="0" t="0"/>
          <a:stretch/>
        </p:blipFill>
        <p:spPr>
          <a:xfrm>
            <a:off x="6755475" y="1420339"/>
            <a:ext cx="4962525" cy="4278500"/>
          </a:xfrm>
          <a:prstGeom prst="rect">
            <a:avLst/>
          </a:prstGeom>
          <a:noFill/>
          <a:ln>
            <a:noFill/>
          </a:ln>
        </p:spPr>
      </p:pic>
      <p:grpSp>
        <p:nvGrpSpPr>
          <p:cNvPr id="208" name="Google Shape;208;p9"/>
          <p:cNvGrpSpPr/>
          <p:nvPr/>
        </p:nvGrpSpPr>
        <p:grpSpPr>
          <a:xfrm>
            <a:off x="130613" y="576493"/>
            <a:ext cx="8979519" cy="693507"/>
            <a:chOff x="130614" y="576493"/>
            <a:chExt cx="8834318" cy="536623"/>
          </a:xfrm>
        </p:grpSpPr>
        <p:sp>
          <p:nvSpPr>
            <p:cNvPr id="209" name="Google Shape;209;p9"/>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210" name="Google Shape;210;p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id="216" name="Google Shape;216;p1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17" name="Google Shape;217;p1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18" name="Google Shape;218;p1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19" name="Google Shape;219;p1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20" name="Google Shape;220;p1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21" name="Google Shape;221;p10"/>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222" name="Google Shape;222;p10"/>
          <p:cNvGraphicFramePr/>
          <p:nvPr/>
        </p:nvGraphicFramePr>
        <p:xfrm>
          <a:off x="1874165" y="2200096"/>
          <a:ext cx="3000000" cy="3000000"/>
        </p:xfrm>
        <a:graphic>
          <a:graphicData uri="http://schemas.openxmlformats.org/drawingml/2006/table">
            <a:tbl>
              <a:tblPr bandRow="1" firstRow="1">
                <a:noFill/>
                <a:tableStyleId>{5F8C4E1F-3751-48A9-8D85-B188AE41E720}</a:tableStyleId>
              </a:tblPr>
              <a:tblGrid>
                <a:gridCol w="1279850"/>
                <a:gridCol w="4661375"/>
              </a:tblGrid>
              <a:tr h="3188600">
                <a:tc>
                  <a:txBody>
                    <a:bodyPr/>
                    <a:lstStyle/>
                    <a:p>
                      <a:pPr indent="0" lvl="0" marL="0" marR="0" rtl="0" algn="l">
                        <a:spcBef>
                          <a:spcPts val="0"/>
                        </a:spcBef>
                        <a:spcAft>
                          <a:spcPts val="0"/>
                        </a:spcAft>
                        <a:buClr>
                          <a:schemeClr val="dk1"/>
                        </a:buClr>
                        <a:buSzPts val="1800"/>
                        <a:buFont typeface="Noto Sans Symbols"/>
                        <a:buNone/>
                      </a:pPr>
                      <a:r>
                        <a:rPr lang="en-US" sz="1800" u="none" cap="none" strike="noStrike">
                          <a:solidFill>
                            <a:schemeClr val="dk1"/>
                          </a:solidFill>
                          <a:latin typeface="Times New Roman"/>
                          <a:ea typeface="Times New Roman"/>
                          <a:cs typeface="Times New Roman"/>
                          <a:sym typeface="Times New Roman"/>
                        </a:rPr>
                        <a:t>Diversity :</a:t>
                      </a:r>
                      <a:endParaRPr/>
                    </a:p>
                    <a:p>
                      <a:pPr indent="0" lvl="0" marL="0" marR="0" rtl="0" algn="l">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rPr lang="en-US" sz="1800" u="none" cap="none" strike="noStrike">
                          <a:solidFill>
                            <a:schemeClr val="dk1"/>
                          </a:solidFill>
                          <a:latin typeface="Times New Roman"/>
                          <a:ea typeface="Times New Roman"/>
                          <a:cs typeface="Times New Roman"/>
                          <a:sym typeface="Times New Roman"/>
                        </a:rPr>
                        <a:t>Types of Diversity:       </a:t>
                      </a:r>
                      <a:endParaRPr/>
                    </a:p>
                    <a:p>
                      <a:pPr indent="0" lvl="0" marL="0" marR="0" rtl="0" algn="l">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 Refers to variety of observable and unobservable similarities and differences among people.</a:t>
                      </a:r>
                      <a:endParaRPr/>
                    </a:p>
                    <a:p>
                      <a:pPr indent="0" lvl="0" marL="0" marR="0" rtl="0" algn="just">
                        <a:spcBef>
                          <a:spcPts val="0"/>
                        </a:spcBef>
                        <a:spcAft>
                          <a:spcPts val="0"/>
                        </a:spcAft>
                        <a:buClr>
                          <a:schemeClr val="dk1"/>
                        </a:buClr>
                        <a:buSzPts val="1800"/>
                        <a:buFont typeface="Noto Sans Symbols"/>
                        <a:buNone/>
                      </a:pPr>
                      <a:r>
                        <a:t/>
                      </a:r>
                      <a:endParaRPr b="0"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rPr b="1" lang="en-US" sz="1800" u="sng" cap="none" strike="noStrike">
                          <a:solidFill>
                            <a:schemeClr val="dk1"/>
                          </a:solidFill>
                          <a:latin typeface="Times New Roman"/>
                          <a:ea typeface="Times New Roman"/>
                          <a:cs typeface="Times New Roman"/>
                          <a:sym typeface="Times New Roman"/>
                        </a:rPr>
                        <a:t>1- Surface-level:</a:t>
                      </a:r>
                      <a:endParaRPr/>
                    </a:p>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Refers to observable differences in people, including </a:t>
                      </a:r>
                      <a:r>
                        <a:rPr b="1" lang="en-US" sz="1800" u="none" cap="none" strike="noStrike">
                          <a:solidFill>
                            <a:schemeClr val="dk1"/>
                          </a:solidFill>
                          <a:latin typeface="Times New Roman"/>
                          <a:ea typeface="Times New Roman"/>
                          <a:cs typeface="Times New Roman"/>
                          <a:sym typeface="Times New Roman"/>
                        </a:rPr>
                        <a:t>race, age, Ethnicity, physical characteristics, and gender</a:t>
                      </a:r>
                      <a:endParaRPr/>
                    </a:p>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  </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Surface-level diversity reflects characteristics that are observable and known about people as soon as you see them.</a:t>
                      </a:r>
                      <a:endParaRPr/>
                    </a:p>
                  </a:txBody>
                  <a:tcPr marT="45725" marB="45725" marR="91450" marL="91450"/>
                </a:tc>
              </a:tr>
            </a:tbl>
          </a:graphicData>
        </a:graphic>
      </p:graphicFrame>
      <p:grpSp>
        <p:nvGrpSpPr>
          <p:cNvPr id="223" name="Google Shape;223;p10"/>
          <p:cNvGrpSpPr/>
          <p:nvPr/>
        </p:nvGrpSpPr>
        <p:grpSpPr>
          <a:xfrm>
            <a:off x="7881619" y="1656643"/>
            <a:ext cx="4058590" cy="4298020"/>
            <a:chOff x="7881619" y="1656643"/>
            <a:chExt cx="4058590" cy="4298020"/>
          </a:xfrm>
        </p:grpSpPr>
        <p:pic>
          <p:nvPicPr>
            <p:cNvPr id="224" name="Google Shape;224;p10"/>
            <p:cNvPicPr preferRelativeResize="0"/>
            <p:nvPr/>
          </p:nvPicPr>
          <p:blipFill rotWithShape="1">
            <a:blip r:embed="rId7">
              <a:alphaModFix/>
            </a:blip>
            <a:srcRect b="0" l="0" r="0" t="0"/>
            <a:stretch/>
          </p:blipFill>
          <p:spPr>
            <a:xfrm>
              <a:off x="7881619" y="1656643"/>
              <a:ext cx="3992357" cy="3127513"/>
            </a:xfrm>
            <a:prstGeom prst="rect">
              <a:avLst/>
            </a:prstGeom>
            <a:noFill/>
            <a:ln>
              <a:noFill/>
            </a:ln>
          </p:spPr>
        </p:pic>
        <p:sp>
          <p:nvSpPr>
            <p:cNvPr id="225" name="Google Shape;225;p10"/>
            <p:cNvSpPr txBox="1"/>
            <p:nvPr/>
          </p:nvSpPr>
          <p:spPr>
            <a:xfrm>
              <a:off x="8164758" y="4785112"/>
              <a:ext cx="3775451" cy="1169551"/>
            </a:xfrm>
            <a:prstGeom prst="rect">
              <a:avLst/>
            </a:prstGeom>
            <a:solidFill>
              <a:srgbClr val="C55A11"/>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0" lang="en-US" sz="1400">
                  <a:solidFill>
                    <a:schemeClr val="dk1"/>
                  </a:solidFill>
                  <a:latin typeface="Open Sans"/>
                  <a:ea typeface="Open Sans"/>
                  <a:cs typeface="Open Sans"/>
                  <a:sym typeface="Open Sans"/>
                </a:rPr>
                <a:t>Consider, for instance, all of the surface-level examples of diversity illustrated in this business meeting. In addition, there are also many forms of deep-level diversity that cannot even be observed</a:t>
              </a:r>
              <a:endParaRPr sz="1400">
                <a:solidFill>
                  <a:schemeClr val="dk1"/>
                </a:solidFill>
                <a:latin typeface="Calibri"/>
                <a:ea typeface="Calibri"/>
                <a:cs typeface="Calibri"/>
                <a:sym typeface="Calibri"/>
              </a:endParaRPr>
            </a:p>
          </p:txBody>
        </p:sp>
      </p:grpSp>
      <p:grpSp>
        <p:nvGrpSpPr>
          <p:cNvPr id="226" name="Google Shape;226;p10"/>
          <p:cNvGrpSpPr/>
          <p:nvPr/>
        </p:nvGrpSpPr>
        <p:grpSpPr>
          <a:xfrm>
            <a:off x="130613" y="576493"/>
            <a:ext cx="8979519" cy="693507"/>
            <a:chOff x="130614" y="576493"/>
            <a:chExt cx="8834318" cy="536623"/>
          </a:xfrm>
        </p:grpSpPr>
        <p:sp>
          <p:nvSpPr>
            <p:cNvPr id="227" name="Google Shape;227;p10"/>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228" name="Google Shape;228;p1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id="234" name="Google Shape;234;p1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35" name="Google Shape;235;p1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36" name="Google Shape;236;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37" name="Google Shape;237;p1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38" name="Google Shape;238;p1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39" name="Google Shape;239;p11"/>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240" name="Google Shape;240;p11"/>
          <p:cNvGraphicFramePr/>
          <p:nvPr/>
        </p:nvGraphicFramePr>
        <p:xfrm>
          <a:off x="1874165" y="2200096"/>
          <a:ext cx="3000000" cy="3000000"/>
        </p:xfrm>
        <a:graphic>
          <a:graphicData uri="http://schemas.openxmlformats.org/drawingml/2006/table">
            <a:tbl>
              <a:tblPr bandRow="1" firstRow="1">
                <a:noFill/>
                <a:tableStyleId>{5F8C4E1F-3751-48A9-8D85-B188AE41E720}</a:tableStyleId>
              </a:tblPr>
              <a:tblGrid>
                <a:gridCol w="1953375"/>
                <a:gridCol w="7712700"/>
              </a:tblGrid>
              <a:tr h="3076425">
                <a:tc>
                  <a:txBody>
                    <a:bodyPr/>
                    <a:lstStyle/>
                    <a:p>
                      <a:pPr indent="0" lvl="0" marL="0" marR="0" rtl="0" algn="l">
                        <a:spcBef>
                          <a:spcPts val="0"/>
                        </a:spcBef>
                        <a:spcAft>
                          <a:spcPts val="0"/>
                        </a:spcAft>
                        <a:buClr>
                          <a:schemeClr val="dk1"/>
                        </a:buClr>
                        <a:buSzPts val="1800"/>
                        <a:buFont typeface="Noto Sans Symbols"/>
                        <a:buNone/>
                      </a:pPr>
                      <a:r>
                        <a:rPr lang="en-US" sz="1800" u="none" cap="none" strike="noStrike">
                          <a:solidFill>
                            <a:schemeClr val="dk1"/>
                          </a:solidFill>
                          <a:latin typeface="Times New Roman"/>
                          <a:ea typeface="Times New Roman"/>
                          <a:cs typeface="Times New Roman"/>
                          <a:sym typeface="Times New Roman"/>
                        </a:rPr>
                        <a:t>Types of Diversity:       </a:t>
                      </a:r>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 </a:t>
                      </a:r>
                      <a:r>
                        <a:rPr b="1" lang="en-US" sz="1800" u="sng" cap="none" strike="noStrike">
                          <a:solidFill>
                            <a:schemeClr val="dk1"/>
                          </a:solidFill>
                          <a:latin typeface="Times New Roman"/>
                          <a:ea typeface="Times New Roman"/>
                          <a:cs typeface="Times New Roman"/>
                          <a:sym typeface="Times New Roman"/>
                        </a:rPr>
                        <a:t>2- Deep-level: </a:t>
                      </a:r>
                      <a:endParaRPr/>
                    </a:p>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Refers to individual differences that cannot be seen directly, </a:t>
                      </a:r>
                      <a:r>
                        <a:rPr b="1" lang="en-US" sz="1800" u="none" cap="none" strike="noStrike">
                          <a:solidFill>
                            <a:schemeClr val="dk1"/>
                          </a:solidFill>
                          <a:latin typeface="Times New Roman"/>
                          <a:ea typeface="Times New Roman"/>
                          <a:cs typeface="Times New Roman"/>
                          <a:sym typeface="Times New Roman"/>
                        </a:rPr>
                        <a:t>including goals, values, personalities decision making styles, knowledge, skills, abilities, and attitude.</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These “invisible” characteristics in others take more time to learn about, but can have stronger effects on group and organizational performance than surface-level characteristics.</a:t>
                      </a:r>
                      <a:endParaRPr/>
                    </a:p>
                    <a:p>
                      <a:pPr indent="-171450" lvl="0" marL="285750" marR="0" rtl="0" algn="just">
                        <a:spcBef>
                          <a:spcPts val="0"/>
                        </a:spcBef>
                        <a:spcAft>
                          <a:spcPts val="0"/>
                        </a:spcAft>
                        <a:buClr>
                          <a:schemeClr val="dk1"/>
                        </a:buClr>
                        <a:buSzPts val="1800"/>
                        <a:buFont typeface="Noto Sans Symbols"/>
                        <a:buNone/>
                      </a:pPr>
                      <a:r>
                        <a:t/>
                      </a:r>
                      <a:endParaRPr b="1"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rPr b="1" lang="en-US" sz="1800" u="sng" cap="none" strike="noStrike">
                          <a:solidFill>
                            <a:schemeClr val="dk1"/>
                          </a:solidFill>
                          <a:latin typeface="Times New Roman"/>
                          <a:ea typeface="Times New Roman"/>
                          <a:cs typeface="Times New Roman"/>
                          <a:sym typeface="Times New Roman"/>
                        </a:rPr>
                        <a:t>3- Separation:</a:t>
                      </a:r>
                      <a:r>
                        <a:rPr b="1" lang="en-US" sz="1800" u="none" cap="none" strike="noStrike">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Refers to differences in position or opinion among members reflecting disagreement or opposition </a:t>
                      </a:r>
                      <a:r>
                        <a:rPr b="1" lang="en-US" sz="1800" u="none" cap="none" strike="noStrike">
                          <a:solidFill>
                            <a:schemeClr val="dk1"/>
                          </a:solidFill>
                          <a:latin typeface="Times New Roman"/>
                          <a:ea typeface="Times New Roman"/>
                          <a:cs typeface="Times New Roman"/>
                          <a:sym typeface="Times New Roman"/>
                        </a:rPr>
                        <a:t>– dissimilarity in attitude or value</a:t>
                      </a:r>
                      <a:r>
                        <a:rPr b="0" lang="en-US" sz="1800" u="none" cap="none" strike="noStrike">
                          <a:solidFill>
                            <a:schemeClr val="dk1"/>
                          </a:solidFill>
                          <a:latin typeface="Times New Roman"/>
                          <a:ea typeface="Times New Roman"/>
                          <a:cs typeface="Times New Roman"/>
                          <a:sym typeface="Times New Roman"/>
                        </a:rPr>
                        <a:t>, for example, especially with regard to group goals or processes</a:t>
                      </a:r>
                      <a:endParaRPr/>
                    </a:p>
                  </a:txBody>
                  <a:tcPr marT="45725" marB="45725" marR="91450" marL="91450"/>
                </a:tc>
              </a:tr>
            </a:tbl>
          </a:graphicData>
        </a:graphic>
      </p:graphicFrame>
      <p:grpSp>
        <p:nvGrpSpPr>
          <p:cNvPr id="241" name="Google Shape;241;p11"/>
          <p:cNvGrpSpPr/>
          <p:nvPr/>
        </p:nvGrpSpPr>
        <p:grpSpPr>
          <a:xfrm>
            <a:off x="130613" y="576493"/>
            <a:ext cx="8979519" cy="693507"/>
            <a:chOff x="130614" y="576493"/>
            <a:chExt cx="8834318" cy="536623"/>
          </a:xfrm>
        </p:grpSpPr>
        <p:sp>
          <p:nvSpPr>
            <p:cNvPr id="242" name="Google Shape;242;p11"/>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243" name="Google Shape;243;p1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pic>
        <p:nvPicPr>
          <p:cNvPr id="249" name="Google Shape;249;p1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50" name="Google Shape;250;p1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51" name="Google Shape;251;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52" name="Google Shape;252;p1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53" name="Google Shape;253;p1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54" name="Google Shape;254;p12"/>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255" name="Google Shape;255;p12"/>
          <p:cNvGraphicFramePr/>
          <p:nvPr/>
        </p:nvGraphicFramePr>
        <p:xfrm>
          <a:off x="1874165" y="2200096"/>
          <a:ext cx="3000000" cy="3000000"/>
        </p:xfrm>
        <a:graphic>
          <a:graphicData uri="http://schemas.openxmlformats.org/drawingml/2006/table">
            <a:tbl>
              <a:tblPr bandRow="1" firstRow="1">
                <a:noFill/>
                <a:tableStyleId>{5F8C4E1F-3751-48A9-8D85-B188AE41E720}</a:tableStyleId>
              </a:tblPr>
              <a:tblGrid>
                <a:gridCol w="2001100"/>
                <a:gridCol w="7901125"/>
              </a:tblGrid>
              <a:tr h="1791500">
                <a:tc>
                  <a:txBody>
                    <a:bodyPr/>
                    <a:lstStyle/>
                    <a:p>
                      <a:pPr indent="0" lvl="0" marL="0" marR="0" rtl="0" algn="l">
                        <a:spcBef>
                          <a:spcPts val="0"/>
                        </a:spcBef>
                        <a:spcAft>
                          <a:spcPts val="0"/>
                        </a:spcAft>
                        <a:buClr>
                          <a:schemeClr val="dk1"/>
                        </a:buClr>
                        <a:buSzPts val="1800"/>
                        <a:buFont typeface="Noto Sans Symbols"/>
                        <a:buNone/>
                      </a:pPr>
                      <a:r>
                        <a:rPr lang="en-US" sz="1800" u="none" cap="none" strike="noStrike">
                          <a:solidFill>
                            <a:schemeClr val="dk1"/>
                          </a:solidFill>
                          <a:latin typeface="Times New Roman"/>
                          <a:ea typeface="Times New Roman"/>
                          <a:cs typeface="Times New Roman"/>
                          <a:sym typeface="Times New Roman"/>
                        </a:rPr>
                        <a:t>Types of Diverse :       </a:t>
                      </a:r>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 </a:t>
                      </a:r>
                      <a:r>
                        <a:rPr b="1" lang="en-US" sz="1800" u="sng" cap="none" strike="noStrike">
                          <a:solidFill>
                            <a:schemeClr val="dk1"/>
                          </a:solidFill>
                          <a:latin typeface="Times New Roman"/>
                          <a:ea typeface="Times New Roman"/>
                          <a:cs typeface="Times New Roman"/>
                          <a:sym typeface="Times New Roman"/>
                        </a:rPr>
                        <a:t>4- Variety:</a:t>
                      </a:r>
                      <a:r>
                        <a:rPr b="0" lang="en-US" sz="1800" u="none" cap="none" strike="noStrike">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Refers to difference in a certain type of category, including </a:t>
                      </a:r>
                      <a:r>
                        <a:rPr b="1" lang="en-US" sz="1800" u="none" cap="none" strike="noStrike">
                          <a:solidFill>
                            <a:schemeClr val="dk1"/>
                          </a:solidFill>
                          <a:latin typeface="Times New Roman"/>
                          <a:ea typeface="Times New Roman"/>
                          <a:cs typeface="Times New Roman"/>
                          <a:sym typeface="Times New Roman"/>
                        </a:rPr>
                        <a:t>group members’ expertise, knowledge, or functional background</a:t>
                      </a:r>
                      <a:r>
                        <a:rPr b="0" lang="en-US" sz="1800" u="none" cap="none" strike="noStrike">
                          <a:solidFill>
                            <a:schemeClr val="dk1"/>
                          </a:solidFill>
                          <a:latin typeface="Times New Roman"/>
                          <a:ea typeface="Times New Roman"/>
                          <a:cs typeface="Times New Roman"/>
                          <a:sym typeface="Times New Roman"/>
                        </a:rPr>
                        <a:t>. </a:t>
                      </a:r>
                      <a:endParaRPr/>
                    </a:p>
                    <a:p>
                      <a:pPr indent="0" lvl="0" marL="0" marR="0" rtl="0" algn="just">
                        <a:spcBef>
                          <a:spcPts val="0"/>
                        </a:spcBef>
                        <a:spcAft>
                          <a:spcPts val="0"/>
                        </a:spcAft>
                        <a:buClr>
                          <a:schemeClr val="dk1"/>
                        </a:buClr>
                        <a:buSzPts val="1800"/>
                        <a:buFont typeface="Noto Sans Symbols"/>
                        <a:buNone/>
                      </a:pPr>
                      <a:r>
                        <a:t/>
                      </a:r>
                      <a:endParaRPr b="0" sz="18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800"/>
                        <a:buFont typeface="Noto Sans Symbols"/>
                        <a:buNone/>
                      </a:pPr>
                      <a:r>
                        <a:rPr b="1" lang="en-US" sz="1800" u="sng" cap="none" strike="noStrike">
                          <a:solidFill>
                            <a:schemeClr val="dk1"/>
                          </a:solidFill>
                          <a:latin typeface="Times New Roman"/>
                          <a:ea typeface="Times New Roman"/>
                          <a:cs typeface="Times New Roman"/>
                          <a:sym typeface="Times New Roman"/>
                        </a:rPr>
                        <a:t>5- Disparity:</a:t>
                      </a:r>
                      <a:r>
                        <a:rPr b="0" lang="en-US" sz="1800" u="none" cap="none" strike="noStrike">
                          <a:solidFill>
                            <a:schemeClr val="dk1"/>
                          </a:solidFill>
                          <a:latin typeface="Times New Roman"/>
                          <a:ea typeface="Times New Roman"/>
                          <a:cs typeface="Times New Roman"/>
                          <a:sym typeface="Times New Roman"/>
                        </a:rPr>
                        <a:t>  Differences in the concentrations of </a:t>
                      </a:r>
                      <a:r>
                        <a:rPr b="1" lang="en-US" sz="1800" u="none" cap="none" strike="noStrike">
                          <a:solidFill>
                            <a:schemeClr val="dk1"/>
                          </a:solidFill>
                          <a:latin typeface="Times New Roman"/>
                          <a:ea typeface="Times New Roman"/>
                          <a:cs typeface="Times New Roman"/>
                          <a:sym typeface="Times New Roman"/>
                        </a:rPr>
                        <a:t>valuable social assets or resources-dissimilarities in rank, pay, decision-making authority, or status, </a:t>
                      </a:r>
                      <a:r>
                        <a:rPr b="0" lang="en-US" sz="1800" u="none" cap="none" strike="noStrike">
                          <a:solidFill>
                            <a:schemeClr val="dk1"/>
                          </a:solidFill>
                          <a:latin typeface="Times New Roman"/>
                          <a:ea typeface="Times New Roman"/>
                          <a:cs typeface="Times New Roman"/>
                          <a:sym typeface="Times New Roman"/>
                        </a:rPr>
                        <a:t>for example.</a:t>
                      </a:r>
                      <a:endParaRPr/>
                    </a:p>
                  </a:txBody>
                  <a:tcPr marT="45725" marB="45725" marR="91450" marL="91450"/>
                </a:tc>
              </a:tr>
            </a:tbl>
          </a:graphicData>
        </a:graphic>
      </p:graphicFrame>
      <p:grpSp>
        <p:nvGrpSpPr>
          <p:cNvPr id="256" name="Google Shape;256;p12"/>
          <p:cNvGrpSpPr/>
          <p:nvPr/>
        </p:nvGrpSpPr>
        <p:grpSpPr>
          <a:xfrm>
            <a:off x="130613" y="576493"/>
            <a:ext cx="8979519" cy="693507"/>
            <a:chOff x="130614" y="576493"/>
            <a:chExt cx="8834318" cy="536623"/>
          </a:xfrm>
        </p:grpSpPr>
        <p:sp>
          <p:nvSpPr>
            <p:cNvPr id="257" name="Google Shape;257;p12"/>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258" name="Google Shape;258;p1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pic>
        <p:nvPicPr>
          <p:cNvPr id="264" name="Google Shape;264;p1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65" name="Google Shape;265;p1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66" name="Google Shape;266;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67" name="Google Shape;267;p1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68" name="Google Shape;268;p1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69" name="Google Shape;269;p13"/>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pSp>
        <p:nvGrpSpPr>
          <p:cNvPr id="270" name="Google Shape;270;p13"/>
          <p:cNvGrpSpPr/>
          <p:nvPr/>
        </p:nvGrpSpPr>
        <p:grpSpPr>
          <a:xfrm>
            <a:off x="2022103" y="1898588"/>
            <a:ext cx="9290654" cy="4158494"/>
            <a:chOff x="2038921" y="1929001"/>
            <a:chExt cx="9290654" cy="3816407"/>
          </a:xfrm>
        </p:grpSpPr>
        <p:pic>
          <p:nvPicPr>
            <p:cNvPr id="271" name="Google Shape;271;p13"/>
            <p:cNvPicPr preferRelativeResize="0"/>
            <p:nvPr/>
          </p:nvPicPr>
          <p:blipFill rotWithShape="1">
            <a:blip r:embed="rId7">
              <a:alphaModFix/>
            </a:blip>
            <a:srcRect b="0" l="0" r="0" t="0"/>
            <a:stretch/>
          </p:blipFill>
          <p:spPr>
            <a:xfrm>
              <a:off x="2038921" y="2225232"/>
              <a:ext cx="4180253" cy="2255124"/>
            </a:xfrm>
            <a:prstGeom prst="rect">
              <a:avLst/>
            </a:prstGeom>
            <a:noFill/>
            <a:ln>
              <a:noFill/>
            </a:ln>
          </p:spPr>
        </p:pic>
        <p:pic>
          <p:nvPicPr>
            <p:cNvPr id="272" name="Google Shape;272;p13"/>
            <p:cNvPicPr preferRelativeResize="0"/>
            <p:nvPr/>
          </p:nvPicPr>
          <p:blipFill rotWithShape="1">
            <a:blip r:embed="rId8">
              <a:alphaModFix/>
            </a:blip>
            <a:srcRect b="0" l="0" r="0" t="0"/>
            <a:stretch/>
          </p:blipFill>
          <p:spPr>
            <a:xfrm>
              <a:off x="6988863" y="1929001"/>
              <a:ext cx="4238625" cy="2567795"/>
            </a:xfrm>
            <a:prstGeom prst="rect">
              <a:avLst/>
            </a:prstGeom>
            <a:noFill/>
            <a:ln>
              <a:noFill/>
            </a:ln>
          </p:spPr>
        </p:pic>
        <p:sp>
          <p:nvSpPr>
            <p:cNvPr id="273" name="Google Shape;273;p13"/>
            <p:cNvSpPr txBox="1"/>
            <p:nvPr/>
          </p:nvSpPr>
          <p:spPr>
            <a:xfrm>
              <a:off x="2038921" y="4545079"/>
              <a:ext cx="9290654" cy="1200329"/>
            </a:xfrm>
            <a:prstGeom prst="rect">
              <a:avLst/>
            </a:prstGeom>
            <a:solidFill>
              <a:srgbClr val="C55A11"/>
            </a:solidFill>
            <a:ln>
              <a:noFill/>
            </a:ln>
          </p:spPr>
          <p:txBody>
            <a:bodyPr anchorCtr="0" anchor="t" bIns="45700" lIns="91425" spcFirstLastPara="1" rIns="91425" wrap="square" tIns="45700">
              <a:spAutoFit/>
            </a:bodyPr>
            <a:lstStyle/>
            <a:p>
              <a:pPr indent="0" lvl="0" marL="0" marR="0" rtl="0" algn="just">
                <a:spcBef>
                  <a:spcPts val="0"/>
                </a:spcBef>
                <a:spcAft>
                  <a:spcPts val="0"/>
                </a:spcAft>
                <a:buClr>
                  <a:schemeClr val="dk1"/>
                </a:buClr>
                <a:buSzPts val="1800"/>
                <a:buFont typeface="Noto Sans Symbols"/>
                <a:buNone/>
              </a:pPr>
              <a:r>
                <a:rPr i="1" lang="en-US" sz="1800">
                  <a:solidFill>
                    <a:schemeClr val="dk1"/>
                  </a:solidFill>
                  <a:latin typeface="Times New Roman"/>
                  <a:ea typeface="Times New Roman"/>
                  <a:cs typeface="Times New Roman"/>
                  <a:sym typeface="Times New Roman"/>
                </a:rPr>
                <a:t>The two people working in the </a:t>
              </a:r>
              <a:r>
                <a:rPr b="1" i="1" lang="en-US" sz="1800">
                  <a:solidFill>
                    <a:schemeClr val="dk1"/>
                  </a:solidFill>
                  <a:latin typeface="Times New Roman"/>
                  <a:ea typeface="Times New Roman"/>
                  <a:cs typeface="Times New Roman"/>
                  <a:sym typeface="Times New Roman"/>
                </a:rPr>
                <a:t>left photo reflect </a:t>
              </a:r>
              <a:r>
                <a:rPr i="1" lang="en-US" sz="1800">
                  <a:solidFill>
                    <a:schemeClr val="dk1"/>
                  </a:solidFill>
                  <a:latin typeface="Times New Roman"/>
                  <a:ea typeface="Times New Roman"/>
                  <a:cs typeface="Times New Roman"/>
                  <a:sym typeface="Times New Roman"/>
                </a:rPr>
                <a:t>several examples of </a:t>
              </a:r>
              <a:r>
                <a:rPr b="1" i="1" lang="en-US" sz="1800">
                  <a:solidFill>
                    <a:schemeClr val="dk1"/>
                  </a:solidFill>
                  <a:latin typeface="Times New Roman"/>
                  <a:ea typeface="Times New Roman"/>
                  <a:cs typeface="Times New Roman"/>
                  <a:sym typeface="Times New Roman"/>
                </a:rPr>
                <a:t>surface-level diversity </a:t>
              </a:r>
              <a:r>
                <a:rPr i="1" lang="en-US" sz="1800">
                  <a:solidFill>
                    <a:schemeClr val="dk1"/>
                  </a:solidFill>
                  <a:latin typeface="Times New Roman"/>
                  <a:ea typeface="Times New Roman"/>
                  <a:cs typeface="Times New Roman"/>
                  <a:sym typeface="Times New Roman"/>
                </a:rPr>
                <a:t>while the two individuals in </a:t>
              </a:r>
              <a:r>
                <a:rPr b="1" i="1" lang="en-US" sz="1800">
                  <a:solidFill>
                    <a:schemeClr val="dk1"/>
                  </a:solidFill>
                  <a:latin typeface="Times New Roman"/>
                  <a:ea typeface="Times New Roman"/>
                  <a:cs typeface="Times New Roman"/>
                  <a:sym typeface="Times New Roman"/>
                </a:rPr>
                <a:t>the right photo </a:t>
              </a:r>
              <a:r>
                <a:rPr i="1" lang="en-US" sz="1800">
                  <a:solidFill>
                    <a:schemeClr val="dk1"/>
                  </a:solidFill>
                  <a:latin typeface="Times New Roman"/>
                  <a:ea typeface="Times New Roman"/>
                  <a:cs typeface="Times New Roman"/>
                  <a:sym typeface="Times New Roman"/>
                </a:rPr>
                <a:t>would appear to be considerably </a:t>
              </a:r>
              <a:r>
                <a:rPr b="1" i="1" lang="en-US" sz="1800">
                  <a:solidFill>
                    <a:schemeClr val="dk1"/>
                  </a:solidFill>
                  <a:latin typeface="Times New Roman"/>
                  <a:ea typeface="Times New Roman"/>
                  <a:cs typeface="Times New Roman"/>
                  <a:sym typeface="Times New Roman"/>
                </a:rPr>
                <a:t>less diverse</a:t>
              </a:r>
              <a:r>
                <a:rPr i="1" lang="en-US" sz="1800">
                  <a:solidFill>
                    <a:schemeClr val="dk1"/>
                  </a:solidFill>
                  <a:latin typeface="Times New Roman"/>
                  <a:ea typeface="Times New Roman"/>
                  <a:cs typeface="Times New Roman"/>
                  <a:sym typeface="Times New Roman"/>
                </a:rPr>
                <a:t>. Of course, when we take into account deep-level diversity the two people in the left photo might be more similar than we think, and the two people in the right photo may be more different than we think.</a:t>
              </a:r>
              <a:endParaRPr i="1" sz="1800" u="none">
                <a:solidFill>
                  <a:schemeClr val="dk1"/>
                </a:solidFill>
                <a:latin typeface="Times New Roman"/>
                <a:ea typeface="Times New Roman"/>
                <a:cs typeface="Times New Roman"/>
                <a:sym typeface="Times New Roman"/>
              </a:endParaRPr>
            </a:p>
          </p:txBody>
        </p:sp>
      </p:grpSp>
      <p:grpSp>
        <p:nvGrpSpPr>
          <p:cNvPr id="274" name="Google Shape;274;p13"/>
          <p:cNvGrpSpPr/>
          <p:nvPr/>
        </p:nvGrpSpPr>
        <p:grpSpPr>
          <a:xfrm>
            <a:off x="130613" y="576493"/>
            <a:ext cx="8979519" cy="693507"/>
            <a:chOff x="130614" y="576493"/>
            <a:chExt cx="8834318" cy="536623"/>
          </a:xfrm>
        </p:grpSpPr>
        <p:sp>
          <p:nvSpPr>
            <p:cNvPr id="275" name="Google Shape;275;p13"/>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276" name="Google Shape;276;p1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pic>
        <p:nvPicPr>
          <p:cNvPr id="281" name="Google Shape;281;p1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82" name="Google Shape;282;p1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83" name="Google Shape;283;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84" name="Google Shape;284;p1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285" name="Google Shape;285;p1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286" name="Google Shape;286;p14"/>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287" name="Google Shape;287;p14"/>
          <p:cNvGraphicFramePr/>
          <p:nvPr/>
        </p:nvGraphicFramePr>
        <p:xfrm>
          <a:off x="1874165" y="2068274"/>
          <a:ext cx="3000000" cy="3000000"/>
        </p:xfrm>
        <a:graphic>
          <a:graphicData uri="http://schemas.openxmlformats.org/drawingml/2006/table">
            <a:tbl>
              <a:tblPr bandRow="1" firstRow="1">
                <a:noFill/>
                <a:tableStyleId>{5F8C4E1F-3751-48A9-8D85-B188AE41E720}</a:tableStyleId>
              </a:tblPr>
              <a:tblGrid>
                <a:gridCol w="9666100"/>
              </a:tblGrid>
              <a:tr h="387225">
                <a:tc>
                  <a:txBody>
                    <a:bodyPr/>
                    <a:lstStyle/>
                    <a:p>
                      <a:pPr indent="0" lvl="0" marL="0" marR="0" rtl="0" algn="ctr">
                        <a:spcBef>
                          <a:spcPts val="0"/>
                        </a:spcBef>
                        <a:spcAft>
                          <a:spcPts val="0"/>
                        </a:spcAft>
                        <a:buClr>
                          <a:srgbClr val="C00000"/>
                        </a:buClr>
                        <a:buSzPts val="1800"/>
                        <a:buFont typeface="Noto Sans Symbols"/>
                        <a:buNone/>
                      </a:pPr>
                      <a:r>
                        <a:rPr b="1" i="0" lang="en-US" sz="1800" u="none" cap="none" strike="noStrike">
                          <a:solidFill>
                            <a:srgbClr val="C00000"/>
                          </a:solidFill>
                          <a:latin typeface="Times New Roman"/>
                          <a:ea typeface="Times New Roman"/>
                          <a:cs typeface="Times New Roman"/>
                          <a:sym typeface="Times New Roman"/>
                        </a:rPr>
                        <a:t>Table 2.1 Five Types of Diversity</a:t>
                      </a:r>
                      <a:endParaRPr/>
                    </a:p>
                    <a:p>
                      <a:pPr indent="0" lvl="0" marL="0" marR="0" rtl="0" algn="just">
                        <a:spcBef>
                          <a:spcPts val="0"/>
                        </a:spcBef>
                        <a:spcAft>
                          <a:spcPts val="0"/>
                        </a:spcAft>
                        <a:buClr>
                          <a:schemeClr val="dk1"/>
                        </a:buClr>
                        <a:buSzPts val="1800"/>
                        <a:buFont typeface="Noto Sans Symbols"/>
                        <a:buNone/>
                      </a:pPr>
                      <a:r>
                        <a:t/>
                      </a:r>
                      <a:endParaRPr b="1" i="0" sz="1800" u="none" cap="none" strike="noStrike">
                        <a:solidFill>
                          <a:srgbClr val="000000"/>
                        </a:solidFill>
                        <a:latin typeface="Times New Roman"/>
                        <a:ea typeface="Times New Roman"/>
                        <a:cs typeface="Times New Roman"/>
                        <a:sym typeface="Times New Roman"/>
                      </a:endParaRPr>
                    </a:p>
                    <a:p>
                      <a:pPr indent="-342900" lvl="0" marL="342900" marR="0" rtl="0" algn="just">
                        <a:spcBef>
                          <a:spcPts val="0"/>
                        </a:spcBef>
                        <a:spcAft>
                          <a:spcPts val="0"/>
                        </a:spcAft>
                        <a:buClr>
                          <a:srgbClr val="000000"/>
                        </a:buClr>
                        <a:buSzPts val="1800"/>
                        <a:buFont typeface="Noto Sans Symbols"/>
                        <a:buAutoNum type="arabicPeriod"/>
                      </a:pPr>
                      <a:r>
                        <a:rPr b="1" i="0" lang="en-US" sz="1800" u="sng" cap="none" strike="noStrike">
                          <a:solidFill>
                            <a:srgbClr val="000000"/>
                          </a:solidFill>
                          <a:latin typeface="Times New Roman"/>
                          <a:ea typeface="Times New Roman"/>
                          <a:cs typeface="Times New Roman"/>
                          <a:sym typeface="Times New Roman"/>
                        </a:rPr>
                        <a:t>Surface-level Diversity:</a:t>
                      </a:r>
                      <a:r>
                        <a:rPr b="1" i="0" lang="en-US" sz="1800" u="none" cap="none" strike="noStrike">
                          <a:solidFill>
                            <a:srgbClr val="000000"/>
                          </a:solidFill>
                          <a:latin typeface="Times New Roman"/>
                          <a:ea typeface="Times New Roman"/>
                          <a:cs typeface="Times New Roman"/>
                          <a:sym typeface="Times New Roman"/>
                        </a:rPr>
                        <a:t> </a:t>
                      </a:r>
                      <a:r>
                        <a:rPr b="0" i="0" lang="en-US" sz="1800" u="none" cap="none" strike="noStrike">
                          <a:solidFill>
                            <a:srgbClr val="000000"/>
                          </a:solidFill>
                          <a:latin typeface="Times New Roman"/>
                          <a:ea typeface="Times New Roman"/>
                          <a:cs typeface="Times New Roman"/>
                          <a:sym typeface="Times New Roman"/>
                        </a:rPr>
                        <a:t>Observable difference in people including gender, race, age, ethnicity, and physical abilities.</a:t>
                      </a:r>
                      <a:endParaRPr/>
                    </a:p>
                    <a:p>
                      <a:pPr indent="-342900" lvl="0" marL="342900" marR="0" rtl="0" algn="just">
                        <a:spcBef>
                          <a:spcPts val="0"/>
                        </a:spcBef>
                        <a:spcAft>
                          <a:spcPts val="0"/>
                        </a:spcAft>
                        <a:buClr>
                          <a:srgbClr val="000000"/>
                        </a:buClr>
                        <a:buSzPts val="1800"/>
                        <a:buFont typeface="Noto Sans Symbols"/>
                        <a:buAutoNum type="arabicPeriod"/>
                      </a:pPr>
                      <a:r>
                        <a:rPr b="1" i="0" lang="en-US" sz="1800" u="sng" cap="none" strike="noStrike">
                          <a:solidFill>
                            <a:srgbClr val="000000"/>
                          </a:solidFill>
                          <a:latin typeface="Times New Roman"/>
                          <a:ea typeface="Times New Roman"/>
                          <a:cs typeface="Times New Roman"/>
                          <a:sym typeface="Times New Roman"/>
                        </a:rPr>
                        <a:t>Deep-level diversity:</a:t>
                      </a:r>
                      <a:r>
                        <a:rPr b="1" i="0" lang="en-US" sz="1800" u="none" cap="none" strike="noStrike">
                          <a:solidFill>
                            <a:srgbClr val="000000"/>
                          </a:solidFill>
                          <a:latin typeface="Times New Roman"/>
                          <a:ea typeface="Times New Roman"/>
                          <a:cs typeface="Times New Roman"/>
                          <a:sym typeface="Times New Roman"/>
                        </a:rPr>
                        <a:t> </a:t>
                      </a:r>
                      <a:r>
                        <a:rPr b="0" i="0" lang="en-US" sz="1800" u="none" cap="none" strike="noStrike">
                          <a:solidFill>
                            <a:srgbClr val="000000"/>
                          </a:solidFill>
                          <a:latin typeface="Times New Roman"/>
                          <a:ea typeface="Times New Roman"/>
                          <a:cs typeface="Times New Roman"/>
                          <a:sym typeface="Times New Roman"/>
                        </a:rPr>
                        <a:t>individual differences that cannot be seen directly, including goals, values, personalities, decision making styles, knowledge, and attitudes.</a:t>
                      </a:r>
                      <a:endParaRPr/>
                    </a:p>
                    <a:p>
                      <a:pPr indent="-342900" lvl="0" marL="342900" marR="0" rtl="0" algn="just">
                        <a:spcBef>
                          <a:spcPts val="0"/>
                        </a:spcBef>
                        <a:spcAft>
                          <a:spcPts val="0"/>
                        </a:spcAft>
                        <a:buClr>
                          <a:srgbClr val="000000"/>
                        </a:buClr>
                        <a:buSzPts val="1800"/>
                        <a:buFont typeface="Noto Sans Symbols"/>
                        <a:buAutoNum type="arabicPeriod"/>
                      </a:pPr>
                      <a:r>
                        <a:rPr b="1" i="0" lang="en-US" sz="1800" u="sng" cap="none" strike="noStrike">
                          <a:solidFill>
                            <a:srgbClr val="000000"/>
                          </a:solidFill>
                          <a:latin typeface="Times New Roman"/>
                          <a:ea typeface="Times New Roman"/>
                          <a:cs typeface="Times New Roman"/>
                          <a:sym typeface="Times New Roman"/>
                        </a:rPr>
                        <a:t>Separation:</a:t>
                      </a:r>
                      <a:r>
                        <a:rPr b="1" i="0" lang="en-US" sz="1800" u="none" cap="none" strike="noStrike">
                          <a:solidFill>
                            <a:srgbClr val="000000"/>
                          </a:solidFill>
                          <a:latin typeface="Times New Roman"/>
                          <a:ea typeface="Times New Roman"/>
                          <a:cs typeface="Times New Roman"/>
                          <a:sym typeface="Times New Roman"/>
                        </a:rPr>
                        <a:t> </a:t>
                      </a:r>
                      <a:r>
                        <a:rPr b="0" i="0" lang="en-US" sz="1800" u="none" cap="none" strike="noStrike">
                          <a:solidFill>
                            <a:srgbClr val="000000"/>
                          </a:solidFill>
                          <a:latin typeface="Times New Roman"/>
                          <a:ea typeface="Times New Roman"/>
                          <a:cs typeface="Times New Roman"/>
                          <a:sym typeface="Times New Roman"/>
                        </a:rPr>
                        <a:t>differences in position or opinion among group members reflecting disagreement or opposition, especially with regard to group goals or processes- dissimilarities in an attitude or value, for example (a type of deep-level diversity).</a:t>
                      </a:r>
                      <a:endParaRPr/>
                    </a:p>
                    <a:p>
                      <a:pPr indent="-342900" lvl="0" marL="342900" marR="0" rtl="0" algn="just">
                        <a:spcBef>
                          <a:spcPts val="0"/>
                        </a:spcBef>
                        <a:spcAft>
                          <a:spcPts val="0"/>
                        </a:spcAft>
                        <a:buClr>
                          <a:srgbClr val="000000"/>
                        </a:buClr>
                        <a:buSzPts val="1800"/>
                        <a:buFont typeface="Noto Sans Symbols"/>
                        <a:buAutoNum type="arabicPeriod"/>
                      </a:pPr>
                      <a:r>
                        <a:rPr b="1" i="0" lang="en-US" sz="1800" u="sng" cap="none" strike="noStrike">
                          <a:solidFill>
                            <a:srgbClr val="000000"/>
                          </a:solidFill>
                          <a:latin typeface="Times New Roman"/>
                          <a:ea typeface="Times New Roman"/>
                          <a:cs typeface="Times New Roman"/>
                          <a:sym typeface="Times New Roman"/>
                        </a:rPr>
                        <a:t>Variety</a:t>
                      </a:r>
                      <a:r>
                        <a:rPr b="1" i="0" lang="en-US" sz="1800" u="none" cap="none" strike="noStrike">
                          <a:solidFill>
                            <a:srgbClr val="000000"/>
                          </a:solidFill>
                          <a:latin typeface="Times New Roman"/>
                          <a:ea typeface="Times New Roman"/>
                          <a:cs typeface="Times New Roman"/>
                          <a:sym typeface="Times New Roman"/>
                        </a:rPr>
                        <a:t>: </a:t>
                      </a:r>
                      <a:r>
                        <a:rPr b="0" i="0" lang="en-US" sz="1800" u="none" cap="none" strike="noStrike">
                          <a:solidFill>
                            <a:srgbClr val="000000"/>
                          </a:solidFill>
                          <a:latin typeface="Times New Roman"/>
                          <a:ea typeface="Times New Roman"/>
                          <a:cs typeface="Times New Roman"/>
                          <a:sym typeface="Times New Roman"/>
                        </a:rPr>
                        <a:t>differences in a certain type of category, including group members’ expertise, knowledge, or functional background ( a type of deep-level diversity).</a:t>
                      </a:r>
                      <a:endParaRPr/>
                    </a:p>
                    <a:p>
                      <a:pPr indent="-342900" lvl="0" marL="342900" marR="0" rtl="0" algn="just">
                        <a:spcBef>
                          <a:spcPts val="0"/>
                        </a:spcBef>
                        <a:spcAft>
                          <a:spcPts val="0"/>
                        </a:spcAft>
                        <a:buClr>
                          <a:srgbClr val="000000"/>
                        </a:buClr>
                        <a:buSzPts val="1800"/>
                        <a:buFont typeface="Noto Sans Symbols"/>
                        <a:buAutoNum type="arabicPeriod"/>
                      </a:pPr>
                      <a:r>
                        <a:rPr b="1" i="0" lang="en-US" sz="1800" u="sng" cap="none" strike="noStrike">
                          <a:solidFill>
                            <a:srgbClr val="000000"/>
                          </a:solidFill>
                          <a:latin typeface="Times New Roman"/>
                          <a:ea typeface="Times New Roman"/>
                          <a:cs typeface="Times New Roman"/>
                          <a:sym typeface="Times New Roman"/>
                        </a:rPr>
                        <a:t>Disparity</a:t>
                      </a:r>
                      <a:r>
                        <a:rPr b="1" i="0" lang="en-US" sz="1800" u="none" cap="none" strike="noStrike">
                          <a:solidFill>
                            <a:srgbClr val="000000"/>
                          </a:solidFill>
                          <a:latin typeface="Times New Roman"/>
                          <a:ea typeface="Times New Roman"/>
                          <a:cs typeface="Times New Roman"/>
                          <a:sym typeface="Times New Roman"/>
                        </a:rPr>
                        <a:t>: </a:t>
                      </a:r>
                      <a:r>
                        <a:rPr b="0" i="0" lang="en-US" sz="1800" u="none" cap="none" strike="noStrike">
                          <a:solidFill>
                            <a:srgbClr val="000000"/>
                          </a:solidFill>
                          <a:latin typeface="Times New Roman"/>
                          <a:ea typeface="Times New Roman"/>
                          <a:cs typeface="Times New Roman"/>
                          <a:sym typeface="Times New Roman"/>
                        </a:rPr>
                        <a:t>differences in the concentration of valuable social assets or resources --- including dissimilarities in rank, pay, decision-making authority, or status (a type of deep-level diversity).</a:t>
                      </a:r>
                      <a:endParaRPr/>
                    </a:p>
                    <a:p>
                      <a:pPr indent="-228600" lvl="0" marL="342900" marR="0" rtl="0" algn="just">
                        <a:spcBef>
                          <a:spcPts val="0"/>
                        </a:spcBef>
                        <a:spcAft>
                          <a:spcPts val="0"/>
                        </a:spcAft>
                        <a:buClr>
                          <a:schemeClr val="dk1"/>
                        </a:buClr>
                        <a:buSzPts val="1800"/>
                        <a:buFont typeface="Noto Sans Symbols"/>
                        <a:buNone/>
                      </a:pPr>
                      <a:r>
                        <a:t/>
                      </a:r>
                      <a:endParaRPr b="0" sz="18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grpSp>
        <p:nvGrpSpPr>
          <p:cNvPr id="288" name="Google Shape;288;p14"/>
          <p:cNvGrpSpPr/>
          <p:nvPr/>
        </p:nvGrpSpPr>
        <p:grpSpPr>
          <a:xfrm>
            <a:off x="130613" y="576493"/>
            <a:ext cx="8979519" cy="693507"/>
            <a:chOff x="130614" y="576493"/>
            <a:chExt cx="8834318" cy="536623"/>
          </a:xfrm>
        </p:grpSpPr>
        <p:sp>
          <p:nvSpPr>
            <p:cNvPr id="289" name="Google Shape;289;p14"/>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290" name="Google Shape;290;p1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pic>
        <p:nvPicPr>
          <p:cNvPr id="296" name="Google Shape;296;p1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297" name="Google Shape;297;p1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298" name="Google Shape;298;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99" name="Google Shape;299;p1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00" name="Google Shape;300;p1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01" name="Google Shape;301;p15"/>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302" name="Google Shape;302;p15"/>
          <p:cNvGraphicFramePr/>
          <p:nvPr/>
        </p:nvGraphicFramePr>
        <p:xfrm>
          <a:off x="1874166" y="2200096"/>
          <a:ext cx="3000000" cy="3000000"/>
        </p:xfrm>
        <a:graphic>
          <a:graphicData uri="http://schemas.openxmlformats.org/drawingml/2006/table">
            <a:tbl>
              <a:tblPr bandRow="1" firstRow="1">
                <a:noFill/>
                <a:tableStyleId>{5F8C4E1F-3751-48A9-8D85-B188AE41E720}</a:tableStyleId>
              </a:tblPr>
              <a:tblGrid>
                <a:gridCol w="2275000"/>
                <a:gridCol w="7627225"/>
              </a:tblGrid>
              <a:tr h="1820850">
                <a:tc>
                  <a:txBody>
                    <a:bodyPr/>
                    <a:lstStyle/>
                    <a:p>
                      <a:pPr indent="0" lvl="0" marL="0" marR="0" rtl="0" algn="just">
                        <a:spcBef>
                          <a:spcPts val="0"/>
                        </a:spcBef>
                        <a:spcAft>
                          <a:spcPts val="0"/>
                        </a:spcAft>
                        <a:buClr>
                          <a:schemeClr val="dk1"/>
                        </a:buClr>
                        <a:buSzPts val="1800"/>
                        <a:buFont typeface="Noto Sans Symbols"/>
                        <a:buNone/>
                      </a:pPr>
                      <a:r>
                        <a:rPr lang="en-US" sz="1800" u="none" cap="none" strike="noStrike">
                          <a:solidFill>
                            <a:schemeClr val="dk1"/>
                          </a:solidFill>
                          <a:latin typeface="Times New Roman"/>
                          <a:ea typeface="Times New Roman"/>
                          <a:cs typeface="Times New Roman"/>
                          <a:sym typeface="Times New Roman"/>
                        </a:rPr>
                        <a:t>Trends of diversity:       </a:t>
                      </a:r>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0" lang="en-US" sz="1800" u="none" cap="none" strike="noStrike">
                          <a:solidFill>
                            <a:schemeClr val="dk1"/>
                          </a:solidFill>
                          <a:latin typeface="Times New Roman"/>
                          <a:ea typeface="Times New Roman"/>
                          <a:cs typeface="Times New Roman"/>
                          <a:sym typeface="Times New Roman"/>
                        </a:rPr>
                        <a:t>The ethnic and cultural mix of the U.S. workforce is changing in fairly predictable ways, with general trends toward greater diversity. The Census Bureau projects that by 2020, the U.S. </a:t>
                      </a:r>
                      <a:r>
                        <a:rPr b="1" lang="en-US" sz="1800" u="none" cap="none" strike="noStrike">
                          <a:solidFill>
                            <a:schemeClr val="dk1"/>
                          </a:solidFill>
                          <a:latin typeface="Times New Roman"/>
                          <a:ea typeface="Times New Roman"/>
                          <a:cs typeface="Times New Roman"/>
                          <a:sym typeface="Times New Roman"/>
                        </a:rPr>
                        <a:t>workforce</a:t>
                      </a:r>
                      <a:r>
                        <a:rPr b="0" lang="en-US" sz="1800" u="none" cap="none" strike="noStrike">
                          <a:solidFill>
                            <a:schemeClr val="dk1"/>
                          </a:solidFill>
                          <a:latin typeface="Times New Roman"/>
                          <a:ea typeface="Times New Roman"/>
                          <a:cs typeface="Times New Roman"/>
                          <a:sym typeface="Times New Roman"/>
                        </a:rPr>
                        <a:t> will consist of 62.3 percent </a:t>
                      </a:r>
                      <a:r>
                        <a:rPr b="1" lang="en-US" sz="1800" u="none" cap="none" strike="noStrike">
                          <a:solidFill>
                            <a:schemeClr val="dk1"/>
                          </a:solidFill>
                          <a:latin typeface="Times New Roman"/>
                          <a:ea typeface="Times New Roman"/>
                          <a:cs typeface="Times New Roman"/>
                          <a:sym typeface="Times New Roman"/>
                        </a:rPr>
                        <a:t>White non-Hispanics,</a:t>
                      </a:r>
                      <a:r>
                        <a:rPr b="0" lang="en-US" sz="1800" u="none" cap="none" strike="noStrike">
                          <a:solidFill>
                            <a:schemeClr val="dk1"/>
                          </a:solidFill>
                          <a:latin typeface="Times New Roman"/>
                          <a:ea typeface="Times New Roman"/>
                          <a:cs typeface="Times New Roman"/>
                          <a:sym typeface="Times New Roman"/>
                        </a:rPr>
                        <a:t> 18.6 percent Hispanics, 12 percent Blacks, and 5.7 percent Asians. Longer-term U.S. demographic projections further highlight the increasingly diverse character of the United States.</a:t>
                      </a:r>
                      <a:endParaRPr b="0" sz="1800" u="none" cap="none" strike="noStrike">
                        <a:solidFill>
                          <a:schemeClr val="dk1"/>
                        </a:solidFill>
                        <a:latin typeface="Times New Roman"/>
                        <a:ea typeface="Times New Roman"/>
                        <a:cs typeface="Times New Roman"/>
                        <a:sym typeface="Times New Roman"/>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The population is projected to become older.</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By 2050, the total population is forecasted to grow from 282.1 million in 2000 to 419.9 million , a 49 present increase.</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Non-Hispanic Whites are expected to decrease.</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Proportion of Blacks, Asians, and Hispanics will increase.</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Talent Mangers are forecast to rise globally.</a:t>
                      </a:r>
                      <a:endParaRPr/>
                    </a:p>
                  </a:txBody>
                  <a:tcPr marT="45725" marB="45725" marR="91450" marL="91450"/>
                </a:tc>
              </a:tr>
            </a:tbl>
          </a:graphicData>
        </a:graphic>
      </p:graphicFrame>
      <p:grpSp>
        <p:nvGrpSpPr>
          <p:cNvPr id="303" name="Google Shape;303;p15"/>
          <p:cNvGrpSpPr/>
          <p:nvPr/>
        </p:nvGrpSpPr>
        <p:grpSpPr>
          <a:xfrm>
            <a:off x="130613" y="576493"/>
            <a:ext cx="8979519" cy="693507"/>
            <a:chOff x="130614" y="576493"/>
            <a:chExt cx="8834318" cy="536623"/>
          </a:xfrm>
        </p:grpSpPr>
        <p:sp>
          <p:nvSpPr>
            <p:cNvPr id="304" name="Google Shape;304;p15"/>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305" name="Google Shape;305;p1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pic>
        <p:nvPicPr>
          <p:cNvPr id="311" name="Google Shape;311;p1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12" name="Google Shape;312;p1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13" name="Google Shape;313;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14" name="Google Shape;314;p1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15" name="Google Shape;315;p1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16" name="Google Shape;316;p16"/>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317" name="Google Shape;317;p16"/>
          <p:cNvGraphicFramePr/>
          <p:nvPr/>
        </p:nvGraphicFramePr>
        <p:xfrm>
          <a:off x="1874166" y="2200096"/>
          <a:ext cx="3000000" cy="3000000"/>
        </p:xfrm>
        <a:graphic>
          <a:graphicData uri="http://schemas.openxmlformats.org/drawingml/2006/table">
            <a:tbl>
              <a:tblPr bandRow="1" firstRow="1">
                <a:noFill/>
                <a:tableStyleId>{5F8C4E1F-3751-48A9-8D85-B188AE41E720}</a:tableStyleId>
              </a:tblPr>
              <a:tblGrid>
                <a:gridCol w="2275000"/>
                <a:gridCol w="7627225"/>
              </a:tblGrid>
              <a:tr h="1820850">
                <a:tc>
                  <a:txBody>
                    <a:bodyPr/>
                    <a:lstStyle/>
                    <a:p>
                      <a:pPr indent="0" lvl="0" marL="0" marR="0" rtl="0" algn="just">
                        <a:spcBef>
                          <a:spcPts val="0"/>
                        </a:spcBef>
                        <a:spcAft>
                          <a:spcPts val="0"/>
                        </a:spcAft>
                        <a:buClr>
                          <a:schemeClr val="dk1"/>
                        </a:buClr>
                        <a:buSzPts val="1800"/>
                        <a:buFont typeface="Noto Sans Symbols"/>
                        <a:buNone/>
                      </a:pPr>
                      <a:r>
                        <a:rPr lang="en-US" sz="1800" u="none" cap="none" strike="noStrike">
                          <a:solidFill>
                            <a:schemeClr val="dk1"/>
                          </a:solidFill>
                          <a:latin typeface="Times New Roman"/>
                          <a:ea typeface="Times New Roman"/>
                          <a:cs typeface="Times New Roman"/>
                          <a:sym typeface="Times New Roman"/>
                        </a:rPr>
                        <a:t>Trends of diversity:       </a:t>
                      </a:r>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t/>
                      </a:r>
                      <a:endParaRPr b="0" sz="1800" u="none"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pic>
        <p:nvPicPr>
          <p:cNvPr id="318" name="Google Shape;318;p16"/>
          <p:cNvPicPr preferRelativeResize="0"/>
          <p:nvPr/>
        </p:nvPicPr>
        <p:blipFill rotWithShape="1">
          <a:blip r:embed="rId7">
            <a:alphaModFix/>
          </a:blip>
          <a:srcRect b="0" l="0" r="0" t="0"/>
          <a:stretch/>
        </p:blipFill>
        <p:spPr>
          <a:xfrm>
            <a:off x="4458434" y="2200095"/>
            <a:ext cx="6713903" cy="2410745"/>
          </a:xfrm>
          <a:prstGeom prst="rect">
            <a:avLst/>
          </a:prstGeom>
          <a:noFill/>
          <a:ln>
            <a:noFill/>
          </a:ln>
        </p:spPr>
      </p:pic>
      <p:sp>
        <p:nvSpPr>
          <p:cNvPr id="319" name="Google Shape;319;p16"/>
          <p:cNvSpPr txBox="1"/>
          <p:nvPr/>
        </p:nvSpPr>
        <p:spPr>
          <a:xfrm>
            <a:off x="4458433" y="4610841"/>
            <a:ext cx="6713904" cy="1200329"/>
          </a:xfrm>
          <a:prstGeom prst="rect">
            <a:avLst/>
          </a:prstGeom>
          <a:solidFill>
            <a:srgbClr val="C55A11"/>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Times New Roman"/>
                <a:ea typeface="Times New Roman"/>
                <a:cs typeface="Times New Roman"/>
                <a:sym typeface="Times New Roman"/>
              </a:rPr>
              <a:t>Effective diversity management plays a key role in attracting and retaining talent. By being as inclusive as possible organizations can attract, retain, and capitalize on the abilities of high-talent people, regardless of their age, gender, ethnicity, or religion.</a:t>
            </a:r>
            <a:endParaRPr i="1" sz="1800">
              <a:solidFill>
                <a:schemeClr val="dk1"/>
              </a:solidFill>
              <a:latin typeface="Times New Roman"/>
              <a:ea typeface="Times New Roman"/>
              <a:cs typeface="Times New Roman"/>
              <a:sym typeface="Times New Roman"/>
            </a:endParaRPr>
          </a:p>
        </p:txBody>
      </p:sp>
      <p:grpSp>
        <p:nvGrpSpPr>
          <p:cNvPr id="320" name="Google Shape;320;p16"/>
          <p:cNvGrpSpPr/>
          <p:nvPr/>
        </p:nvGrpSpPr>
        <p:grpSpPr>
          <a:xfrm>
            <a:off x="130613" y="576493"/>
            <a:ext cx="8979519" cy="693507"/>
            <a:chOff x="130614" y="576493"/>
            <a:chExt cx="8834318" cy="536623"/>
          </a:xfrm>
        </p:grpSpPr>
        <p:sp>
          <p:nvSpPr>
            <p:cNvPr id="321" name="Google Shape;321;p16"/>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322" name="Google Shape;322;p1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pic>
        <p:nvPicPr>
          <p:cNvPr id="328" name="Google Shape;328;p1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29" name="Google Shape;329;p1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30" name="Google Shape;330;p1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31" name="Google Shape;331;p1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32" name="Google Shape;332;p1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33" name="Google Shape;333;p17"/>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334" name="Google Shape;334;p17"/>
          <p:cNvGraphicFramePr/>
          <p:nvPr/>
        </p:nvGraphicFramePr>
        <p:xfrm>
          <a:off x="1865089" y="2061864"/>
          <a:ext cx="3000000" cy="3000000"/>
        </p:xfrm>
        <a:graphic>
          <a:graphicData uri="http://schemas.openxmlformats.org/drawingml/2006/table">
            <a:tbl>
              <a:tblPr bandRow="1" firstRow="1">
                <a:noFill/>
                <a:tableStyleId>{5F8C4E1F-3751-48A9-8D85-B188AE41E720}</a:tableStyleId>
              </a:tblPr>
              <a:tblGrid>
                <a:gridCol w="1557100"/>
                <a:gridCol w="8442675"/>
              </a:tblGrid>
              <a:tr h="455200">
                <a:tc>
                  <a:txBody>
                    <a:bodyPr/>
                    <a:lstStyle/>
                    <a:p>
                      <a:pPr indent="0" lvl="0" marL="0" marR="0" rtl="0" algn="l">
                        <a:spcBef>
                          <a:spcPts val="0"/>
                        </a:spcBef>
                        <a:spcAft>
                          <a:spcPts val="0"/>
                        </a:spcAft>
                        <a:buClr>
                          <a:schemeClr val="dk1"/>
                        </a:buClr>
                        <a:buSzPts val="1800"/>
                        <a:buFont typeface="Noto Sans Symbols"/>
                        <a:buNone/>
                      </a:pPr>
                      <a:r>
                        <a:rPr b="1" lang="en-US" sz="1800" u="none" cap="none" strike="noStrike">
                          <a:solidFill>
                            <a:schemeClr val="dk1"/>
                          </a:solidFill>
                          <a:latin typeface="Times New Roman"/>
                          <a:ea typeface="Times New Roman"/>
                          <a:cs typeface="Times New Roman"/>
                          <a:sym typeface="Times New Roman"/>
                        </a:rPr>
                        <a:t>Generational diversity:</a:t>
                      </a:r>
                      <a:br>
                        <a:rPr lang="en-US" sz="1800" u="none" cap="none" strike="noStrike">
                          <a:solidFill>
                            <a:schemeClr val="dk1"/>
                          </a:solidFill>
                          <a:latin typeface="Times New Roman"/>
                          <a:ea typeface="Times New Roman"/>
                          <a:cs typeface="Times New Roman"/>
                          <a:sym typeface="Times New Roman"/>
                        </a:rPr>
                      </a:b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lang="en-US" sz="1800" u="sng" cap="none" strike="noStrike">
                          <a:solidFill>
                            <a:schemeClr val="dk1"/>
                          </a:solidFill>
                          <a:latin typeface="Times New Roman"/>
                          <a:ea typeface="Times New Roman"/>
                          <a:cs typeface="Times New Roman"/>
                          <a:sym typeface="Times New Roman"/>
                        </a:rPr>
                        <a:t>Age diversity</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May a result in younger managers supervising older workers</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Reverse mentoring: pairing a junior employee with a senior employees to transfer technical / computer skills from the joiner to the senior one</a:t>
                      </a:r>
                      <a:r>
                        <a:rPr b="1" lang="en-US" sz="1800" u="none" cap="none" strike="noStrike">
                          <a:solidFill>
                            <a:schemeClr val="dk1"/>
                          </a:solidFill>
                          <a:latin typeface="Times New Roman"/>
                          <a:ea typeface="Times New Roman"/>
                          <a:cs typeface="Times New Roman"/>
                          <a:sym typeface="Times New Roman"/>
                        </a:rPr>
                        <a:t>. </a:t>
                      </a:r>
                      <a:endParaRPr/>
                    </a:p>
                    <a:p>
                      <a:pPr indent="-285750" lvl="0" marL="285750" marR="0" rtl="0" algn="just">
                        <a:spcBef>
                          <a:spcPts val="0"/>
                        </a:spcBef>
                        <a:spcAft>
                          <a:spcPts val="0"/>
                        </a:spcAft>
                        <a:buClr>
                          <a:schemeClr val="dk1"/>
                        </a:buClr>
                        <a:buSzPts val="1800"/>
                        <a:buFont typeface="Noto Sans Symbols"/>
                        <a:buChar char="▪"/>
                      </a:pPr>
                      <a:r>
                        <a:rPr b="1" lang="en-US" sz="1800" u="sng" cap="none" strike="noStrike">
                          <a:solidFill>
                            <a:schemeClr val="dk1"/>
                          </a:solidFill>
                          <a:latin typeface="Times New Roman"/>
                          <a:ea typeface="Times New Roman"/>
                          <a:cs typeface="Times New Roman"/>
                          <a:sym typeface="Times New Roman"/>
                        </a:rPr>
                        <a:t>Generations (by birth year)</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Seniors: 1922 – 1943</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Baby boomers: 1943 – 1963</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Generation X: 1964 – 1980</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Generation Y/Millennials: 1980-2000</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 New generation of workers just beginning to enter the workforce, specifically, those born after 2000. Some experts are starting to refer to this group as Generation Z and others are using the term iGen.</a:t>
                      </a:r>
                      <a:endParaRPr/>
                    </a:p>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Older workers may have better job performance but need monitoring to adopt new technology. </a:t>
                      </a:r>
                      <a:endParaRPr/>
                    </a:p>
                    <a:p>
                      <a:pPr indent="-171450" lvl="0" marL="285750" marR="0" rtl="0" algn="just">
                        <a:spcBef>
                          <a:spcPts val="0"/>
                        </a:spcBef>
                        <a:spcAft>
                          <a:spcPts val="0"/>
                        </a:spcAft>
                        <a:buClr>
                          <a:schemeClr val="dk1"/>
                        </a:buClr>
                        <a:buSzPts val="1800"/>
                        <a:buFont typeface="Noto Sans Symbols"/>
                        <a:buNone/>
                      </a:pPr>
                      <a:r>
                        <a:t/>
                      </a:r>
                      <a:endParaRPr b="1" sz="1800" u="sng" cap="none" strike="noStrike">
                        <a:solidFill>
                          <a:schemeClr val="dk1"/>
                        </a:solidFill>
                        <a:latin typeface="Times New Roman"/>
                        <a:ea typeface="Times New Roman"/>
                        <a:cs typeface="Times New Roman"/>
                        <a:sym typeface="Times New Roman"/>
                      </a:endParaRPr>
                    </a:p>
                  </a:txBody>
                  <a:tcPr marT="45725" marB="45725" marR="91450" marL="91450"/>
                </a:tc>
              </a:tr>
            </a:tbl>
          </a:graphicData>
        </a:graphic>
      </p:graphicFrame>
      <p:grpSp>
        <p:nvGrpSpPr>
          <p:cNvPr id="335" name="Google Shape;335;p17"/>
          <p:cNvGrpSpPr/>
          <p:nvPr/>
        </p:nvGrpSpPr>
        <p:grpSpPr>
          <a:xfrm>
            <a:off x="130613" y="576493"/>
            <a:ext cx="8979519" cy="693507"/>
            <a:chOff x="130614" y="576493"/>
            <a:chExt cx="8834318" cy="536623"/>
          </a:xfrm>
        </p:grpSpPr>
        <p:sp>
          <p:nvSpPr>
            <p:cNvPr id="336" name="Google Shape;336;p17"/>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337" name="Google Shape;337;p1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pic>
        <p:nvPicPr>
          <p:cNvPr id="343" name="Google Shape;343;p1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44" name="Google Shape;344;p1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45" name="Google Shape;345;p1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46" name="Google Shape;346;p1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47" name="Google Shape;347;p1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48" name="Google Shape;348;p18"/>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349" name="Google Shape;349;p18"/>
          <p:cNvGraphicFramePr/>
          <p:nvPr/>
        </p:nvGraphicFramePr>
        <p:xfrm>
          <a:off x="1865089" y="2061864"/>
          <a:ext cx="3000000" cy="3000000"/>
        </p:xfrm>
        <a:graphic>
          <a:graphicData uri="http://schemas.openxmlformats.org/drawingml/2006/table">
            <a:tbl>
              <a:tblPr bandRow="1" firstRow="1">
                <a:noFill/>
                <a:tableStyleId>{5F8C4E1F-3751-48A9-8D85-B188AE41E720}</a:tableStyleId>
              </a:tblPr>
              <a:tblGrid>
                <a:gridCol w="1484425"/>
                <a:gridCol w="8048675"/>
              </a:tblGrid>
              <a:tr h="455200">
                <a:tc>
                  <a:txBody>
                    <a:bodyPr/>
                    <a:lstStyle/>
                    <a:p>
                      <a:pPr indent="0" lvl="0" marL="0" marR="0" rtl="0" algn="l">
                        <a:spcBef>
                          <a:spcPts val="0"/>
                        </a:spcBef>
                        <a:spcAft>
                          <a:spcPts val="0"/>
                        </a:spcAft>
                        <a:buClr>
                          <a:schemeClr val="dk1"/>
                        </a:buClr>
                        <a:buSzPts val="1800"/>
                        <a:buFont typeface="Noto Sans Symbols"/>
                        <a:buNone/>
                      </a:pPr>
                      <a:r>
                        <a:rPr b="1" lang="en-US" sz="1800" u="none" cap="none" strike="noStrike">
                          <a:solidFill>
                            <a:schemeClr val="dk1"/>
                          </a:solidFill>
                          <a:latin typeface="Times New Roman"/>
                          <a:ea typeface="Times New Roman"/>
                          <a:cs typeface="Times New Roman"/>
                          <a:sym typeface="Times New Roman"/>
                        </a:rPr>
                        <a:t>Generational diversity:</a:t>
                      </a:r>
                      <a:br>
                        <a:rPr lang="en-US" sz="1800" u="none" cap="none" strike="noStrike">
                          <a:solidFill>
                            <a:schemeClr val="dk1"/>
                          </a:solidFill>
                          <a:latin typeface="Times New Roman"/>
                          <a:ea typeface="Times New Roman"/>
                          <a:cs typeface="Times New Roman"/>
                          <a:sym typeface="Times New Roman"/>
                        </a:rPr>
                      </a:b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u="none" cap="none" strike="noStrike">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i="0" lang="en-US" sz="1800" u="sng" cap="none" strike="noStrike">
                          <a:solidFill>
                            <a:schemeClr val="dk1"/>
                          </a:solidFill>
                          <a:latin typeface="Times New Roman"/>
                          <a:ea typeface="Times New Roman"/>
                          <a:cs typeface="Times New Roman"/>
                          <a:sym typeface="Times New Roman"/>
                        </a:rPr>
                        <a:t>EX.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Baby boomers’ interest in wellness is changing the fitness programs and wellness benefits many employers provide. </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Many Generation Xers are concerned about maintaining balance in their lives, increasing many companies’ interest in work–life balance programs.</a:t>
                      </a:r>
                      <a:endParaRPr/>
                    </a:p>
                    <a:p>
                      <a:pPr indent="-285750" lvl="0" marL="285750" marR="0" rtl="0" algn="just">
                        <a:spcBef>
                          <a:spcPts val="0"/>
                        </a:spcBef>
                        <a:spcAft>
                          <a:spcPts val="0"/>
                        </a:spcAft>
                        <a:buClr>
                          <a:schemeClr val="dk1"/>
                        </a:buClr>
                        <a:buSzPts val="1800"/>
                        <a:buFont typeface="Noto Sans Symbols"/>
                        <a:buChar char="▪"/>
                      </a:pPr>
                      <a:r>
                        <a:rPr b="0" i="0" lang="en-US" sz="1800" u="none" cap="none" strike="noStrike">
                          <a:solidFill>
                            <a:schemeClr val="dk1"/>
                          </a:solidFill>
                          <a:latin typeface="Times New Roman"/>
                          <a:ea typeface="Times New Roman"/>
                          <a:cs typeface="Times New Roman"/>
                          <a:sym typeface="Times New Roman"/>
                        </a:rPr>
                        <a:t> Generation Y members are more technologically savvy, the most diverse of any generation, and are considered to be the biggest workplace influence since the baby boomers.</a:t>
                      </a:r>
                      <a:endParaRPr/>
                    </a:p>
                  </a:txBody>
                  <a:tcPr marT="45725" marB="45725" marR="91450" marL="91450"/>
                </a:tc>
              </a:tr>
            </a:tbl>
          </a:graphicData>
        </a:graphic>
      </p:graphicFrame>
      <p:grpSp>
        <p:nvGrpSpPr>
          <p:cNvPr id="350" name="Google Shape;350;p18"/>
          <p:cNvGrpSpPr/>
          <p:nvPr/>
        </p:nvGrpSpPr>
        <p:grpSpPr>
          <a:xfrm>
            <a:off x="130613" y="576493"/>
            <a:ext cx="8979519" cy="693507"/>
            <a:chOff x="130614" y="576493"/>
            <a:chExt cx="8834318" cy="536623"/>
          </a:xfrm>
        </p:grpSpPr>
        <p:sp>
          <p:nvSpPr>
            <p:cNvPr id="351" name="Google Shape;351;p18"/>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352" name="Google Shape;352;p1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pic>
        <p:nvPicPr>
          <p:cNvPr id="357" name="Google Shape;357;p1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58" name="Google Shape;358;p1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59" name="Google Shape;359;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0" name="Google Shape;360;p1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61" name="Google Shape;361;p1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62" name="Google Shape;362;p19"/>
          <p:cNvSpPr txBox="1"/>
          <p:nvPr/>
        </p:nvSpPr>
        <p:spPr>
          <a:xfrm>
            <a:off x="1874166" y="1610200"/>
            <a:ext cx="4115818" cy="3366563"/>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rgbClr val="C00000"/>
                </a:solidFill>
                <a:latin typeface="Times New Roman"/>
                <a:ea typeface="Times New Roman"/>
                <a:cs typeface="Times New Roman"/>
                <a:sym typeface="Times New Roman"/>
              </a:rPr>
              <a:t>Figure 2.2</a:t>
            </a:r>
            <a:endParaRPr/>
          </a:p>
          <a:p>
            <a:pPr indent="0" lvl="0" marL="0" marR="0" rtl="0" algn="just">
              <a:lnSpc>
                <a:spcPct val="150000"/>
              </a:lnSpc>
              <a:spcBef>
                <a:spcPts val="0"/>
              </a:spcBef>
              <a:spcAft>
                <a:spcPts val="0"/>
              </a:spcAft>
              <a:buNone/>
            </a:pPr>
            <a:r>
              <a:rPr b="1" lang="en-US" sz="1800" u="sng">
                <a:solidFill>
                  <a:schemeClr val="dk1"/>
                </a:solidFill>
                <a:latin typeface="Times New Roman"/>
                <a:ea typeface="Times New Roman"/>
                <a:cs typeface="Times New Roman"/>
                <a:sym typeface="Times New Roman"/>
              </a:rPr>
              <a:t>Example</a:t>
            </a:r>
            <a:r>
              <a:rPr lang="en-US" sz="1800">
                <a:solidFill>
                  <a:schemeClr val="dk1"/>
                </a:solidFill>
                <a:latin typeface="Times New Roman"/>
                <a:ea typeface="Times New Roman"/>
                <a:cs typeface="Times New Roman"/>
                <a:sym typeface="Times New Roman"/>
              </a:rPr>
              <a:t>: The labor in the United States is getting older. For example, as shown here, between 2006 and 2016 the number of U.S. workers between the ages of the 65 and 74 grew by 83.4 precent. In contrast, the number of workers between the ages 25 and 54 grew only by 2.4 percent.</a:t>
            </a:r>
            <a:endParaRPr/>
          </a:p>
        </p:txBody>
      </p:sp>
      <p:pic>
        <p:nvPicPr>
          <p:cNvPr id="363" name="Google Shape;363;p19"/>
          <p:cNvPicPr preferRelativeResize="0"/>
          <p:nvPr/>
        </p:nvPicPr>
        <p:blipFill rotWithShape="1">
          <a:blip r:embed="rId7">
            <a:alphaModFix/>
          </a:blip>
          <a:srcRect b="0" l="0" r="0" t="0"/>
          <a:stretch/>
        </p:blipFill>
        <p:spPr>
          <a:xfrm>
            <a:off x="5989984" y="1789556"/>
            <a:ext cx="5907158" cy="3540065"/>
          </a:xfrm>
          <a:prstGeom prst="rect">
            <a:avLst/>
          </a:prstGeom>
          <a:noFill/>
          <a:ln>
            <a:noFill/>
          </a:ln>
        </p:spPr>
      </p:pic>
      <p:grpSp>
        <p:nvGrpSpPr>
          <p:cNvPr id="364" name="Google Shape;364;p19"/>
          <p:cNvGrpSpPr/>
          <p:nvPr/>
        </p:nvGrpSpPr>
        <p:grpSpPr>
          <a:xfrm>
            <a:off x="130613" y="576493"/>
            <a:ext cx="8979519" cy="693507"/>
            <a:chOff x="130614" y="576493"/>
            <a:chExt cx="8834318" cy="536623"/>
          </a:xfrm>
        </p:grpSpPr>
        <p:sp>
          <p:nvSpPr>
            <p:cNvPr id="365" name="Google Shape;365;p19"/>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366" name="Google Shape;366;p1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pic>
        <p:nvPicPr>
          <p:cNvPr id="372" name="Google Shape;372;p2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73" name="Google Shape;373;p2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74" name="Google Shape;374;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75" name="Google Shape;375;p2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76" name="Google Shape;376;p2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77" name="Google Shape;377;p20"/>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378" name="Google Shape;378;p20"/>
          <p:cNvGraphicFramePr/>
          <p:nvPr/>
        </p:nvGraphicFramePr>
        <p:xfrm>
          <a:off x="1874165" y="2218013"/>
          <a:ext cx="3000000" cy="3000000"/>
        </p:xfrm>
        <a:graphic>
          <a:graphicData uri="http://schemas.openxmlformats.org/drawingml/2006/table">
            <a:tbl>
              <a:tblPr bandRow="1" firstRow="1">
                <a:noFill/>
                <a:tableStyleId>{5F8C4E1F-3751-48A9-8D85-B188AE41E720}</a:tableStyleId>
              </a:tblPr>
              <a:tblGrid>
                <a:gridCol w="2236525"/>
                <a:gridCol w="7498200"/>
              </a:tblGrid>
              <a:tr h="455200">
                <a:tc>
                  <a:txBody>
                    <a:bodyPr/>
                    <a:lstStyle/>
                    <a:p>
                      <a:pPr indent="0" lvl="0" marL="0" marR="0" rtl="0" algn="just">
                        <a:spcBef>
                          <a:spcPts val="0"/>
                        </a:spcBef>
                        <a:spcAft>
                          <a:spcPts val="0"/>
                        </a:spcAft>
                        <a:buClr>
                          <a:schemeClr val="dk1"/>
                        </a:buClr>
                        <a:buSzPts val="1800"/>
                        <a:buFont typeface="Noto Sans Symbols"/>
                        <a:buNone/>
                      </a:pPr>
                      <a:r>
                        <a:rPr lang="en-US" sz="1800" u="none" cap="none" strike="noStrike">
                          <a:solidFill>
                            <a:schemeClr val="dk1"/>
                          </a:solidFill>
                          <a:latin typeface="Times New Roman"/>
                          <a:ea typeface="Times New Roman"/>
                          <a:cs typeface="Times New Roman"/>
                          <a:sym typeface="Times New Roman"/>
                        </a:rPr>
                        <a:t>Diversity Issues for managers</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lang="en-US" sz="1800" u="none" cap="none" strike="noStrike">
                          <a:solidFill>
                            <a:schemeClr val="dk1"/>
                          </a:solidFill>
                          <a:latin typeface="Times New Roman"/>
                          <a:ea typeface="Times New Roman"/>
                          <a:cs typeface="Times New Roman"/>
                          <a:sym typeface="Times New Roman"/>
                        </a:rPr>
                        <a:t>As managers, diversity awareness will enable us to hire, retain, and engage the best talent, which will help to maximize the organization’s performance</a:t>
                      </a:r>
                      <a:endParaRPr/>
                    </a:p>
                    <a:p>
                      <a:pPr indent="-171450" lvl="0" marL="285750" marR="0" rtl="0" algn="just">
                        <a:spcBef>
                          <a:spcPts val="0"/>
                        </a:spcBef>
                        <a:spcAft>
                          <a:spcPts val="0"/>
                        </a:spcAft>
                        <a:buClr>
                          <a:schemeClr val="dk1"/>
                        </a:buClr>
                        <a:buSzPts val="1800"/>
                        <a:buFont typeface="Noto Sans Symbols"/>
                        <a:buNone/>
                      </a:pPr>
                      <a:r>
                        <a:t/>
                      </a:r>
                      <a:endParaRPr b="0" sz="1800" u="none" cap="none" strike="noStrik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u="sng" cap="none" strike="noStrike">
                          <a:solidFill>
                            <a:schemeClr val="dk1"/>
                          </a:solidFill>
                          <a:latin typeface="Times New Roman"/>
                          <a:ea typeface="Times New Roman"/>
                          <a:cs typeface="Times New Roman"/>
                          <a:sym typeface="Times New Roman"/>
                        </a:rPr>
                        <a:t>The business case for diversity </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Diversity also fosters greater creativity and innovation.</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Organizational performance increase when employees have appositive attitude toward diversity.</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Culturally diverse teams make better decisions over time than homogenous ones.</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Women in top management results in more innovation.</a:t>
                      </a:r>
                      <a:endParaRPr/>
                    </a:p>
                    <a:p>
                      <a:pPr indent="-285750" lvl="0" marL="285750" marR="0" rtl="0" algn="just">
                        <a:spcBef>
                          <a:spcPts val="0"/>
                        </a:spcBef>
                        <a:spcAft>
                          <a:spcPts val="0"/>
                        </a:spcAft>
                        <a:buClr>
                          <a:schemeClr val="dk1"/>
                        </a:buClr>
                        <a:buSzPts val="1800"/>
                        <a:buFont typeface="Times New Roman"/>
                        <a:buChar char="-"/>
                      </a:pPr>
                      <a:r>
                        <a:rPr b="0" lang="en-US" sz="1800" u="none" cap="none" strike="noStrike">
                          <a:solidFill>
                            <a:schemeClr val="dk1"/>
                          </a:solidFill>
                          <a:latin typeface="Times New Roman"/>
                          <a:ea typeface="Times New Roman"/>
                          <a:cs typeface="Times New Roman"/>
                          <a:sym typeface="Times New Roman"/>
                        </a:rPr>
                        <a:t>Title VII and civil rights act of 1964 prohibits employment discrimination based on race, color, religion, sex, or national origin.</a:t>
                      </a:r>
                      <a:endParaRPr/>
                    </a:p>
                  </a:txBody>
                  <a:tcPr marT="45725" marB="45725" marR="91450" marL="91450"/>
                </a:tc>
              </a:tr>
            </a:tbl>
          </a:graphicData>
        </a:graphic>
      </p:graphicFrame>
      <p:grpSp>
        <p:nvGrpSpPr>
          <p:cNvPr id="379" name="Google Shape;379;p20"/>
          <p:cNvGrpSpPr/>
          <p:nvPr/>
        </p:nvGrpSpPr>
        <p:grpSpPr>
          <a:xfrm>
            <a:off x="130613" y="576493"/>
            <a:ext cx="8979519" cy="693507"/>
            <a:chOff x="130614" y="576493"/>
            <a:chExt cx="8834318" cy="536623"/>
          </a:xfrm>
        </p:grpSpPr>
        <p:sp>
          <p:nvSpPr>
            <p:cNvPr id="380" name="Google Shape;380;p20"/>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381" name="Google Shape;381;p2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pic>
        <p:nvPicPr>
          <p:cNvPr id="387" name="Google Shape;387;p2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388" name="Google Shape;388;p2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389" name="Google Shape;389;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0" name="Google Shape;390;p2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391" name="Google Shape;391;p2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392" name="Google Shape;392;p21"/>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393" name="Google Shape;393;p21"/>
          <p:cNvGraphicFramePr/>
          <p:nvPr/>
        </p:nvGraphicFramePr>
        <p:xfrm>
          <a:off x="1986455" y="2068274"/>
          <a:ext cx="3000000" cy="3000000"/>
        </p:xfrm>
        <a:graphic>
          <a:graphicData uri="http://schemas.openxmlformats.org/drawingml/2006/table">
            <a:tbl>
              <a:tblPr bandRow="1" firstRow="1">
                <a:noFill/>
                <a:tableStyleId>{5F8C4E1F-3751-48A9-8D85-B188AE41E720}</a:tableStyleId>
              </a:tblPr>
              <a:tblGrid>
                <a:gridCol w="2255325"/>
                <a:gridCol w="7534625"/>
              </a:tblGrid>
              <a:tr h="182875">
                <a:tc gridSpan="2">
                  <a:txBody>
                    <a:bodyPr/>
                    <a:lstStyle/>
                    <a:p>
                      <a:pPr indent="0" lvl="0" marL="0" marR="0" rtl="0" algn="ctr">
                        <a:spcBef>
                          <a:spcPts val="0"/>
                        </a:spcBef>
                        <a:spcAft>
                          <a:spcPts val="0"/>
                        </a:spcAft>
                        <a:buClr>
                          <a:srgbClr val="C00000"/>
                        </a:buClr>
                        <a:buSzPts val="1800"/>
                        <a:buFont typeface="Noto Sans Symbols"/>
                        <a:buNone/>
                      </a:pPr>
                      <a:r>
                        <a:rPr b="0" i="0" lang="en-US" sz="1800" u="none" cap="none" strike="noStrike">
                          <a:solidFill>
                            <a:srgbClr val="C00000"/>
                          </a:solidFill>
                          <a:latin typeface="Times New Roman"/>
                          <a:ea typeface="Times New Roman"/>
                          <a:cs typeface="Times New Roman"/>
                          <a:sym typeface="Times New Roman"/>
                        </a:rPr>
                        <a:t>Table 2.2 Barriers to Inclusion</a:t>
                      </a:r>
                      <a:endParaRPr/>
                    </a:p>
                  </a:txBody>
                  <a:tcPr marT="45725" marB="45725" marR="91450" marL="91450">
                    <a:solidFill>
                      <a:srgbClr val="DDEAF6"/>
                    </a:solidFill>
                  </a:tcPr>
                </a:tc>
                <a:tc hMerge="1"/>
              </a:tr>
              <a:tr h="203200">
                <a:tc>
                  <a:txBody>
                    <a:bodyPr/>
                    <a:lstStyle/>
                    <a:p>
                      <a:pPr indent="0" lvl="0" marL="0" marR="0" rtl="0" algn="l">
                        <a:spcBef>
                          <a:spcPts val="0"/>
                        </a:spcBef>
                        <a:spcAft>
                          <a:spcPts val="0"/>
                        </a:spcAft>
                        <a:buNone/>
                      </a:pPr>
                      <a:r>
                        <a:rPr b="1" i="1" lang="en-US" sz="1600" u="none" cap="none" strike="noStrike">
                          <a:solidFill>
                            <a:schemeClr val="dk1"/>
                          </a:solidFill>
                          <a:latin typeface="Times New Roman"/>
                          <a:ea typeface="Times New Roman"/>
                          <a:cs typeface="Times New Roman"/>
                          <a:sym typeface="Times New Roman"/>
                        </a:rPr>
                        <a:t>The “like me” bias</a:t>
                      </a:r>
                      <a:endParaRPr b="1" sz="1600" u="none" cap="none" strike="noStrike">
                        <a:solidFill>
                          <a:schemeClr val="dk1"/>
                        </a:solidFill>
                        <a:latin typeface="Times New Roman"/>
                        <a:ea typeface="Times New Roman"/>
                        <a:cs typeface="Times New Roman"/>
                        <a:sym typeface="Times New Roman"/>
                      </a:endParaRPr>
                    </a:p>
                  </a:txBody>
                  <a:tcPr marT="66675" marB="66675" marR="95250" marL="95250">
                    <a:solidFill>
                      <a:srgbClr val="DDEAF6"/>
                    </a:solidFill>
                  </a:tcPr>
                </a:tc>
                <a:tc>
                  <a:txBody>
                    <a:bodyPr/>
                    <a:lstStyle/>
                    <a:p>
                      <a:pPr indent="0" lvl="0" marL="0" marR="0" rtl="0" algn="l">
                        <a:spcBef>
                          <a:spcPts val="0"/>
                        </a:spcBef>
                        <a:spcAft>
                          <a:spcPts val="0"/>
                        </a:spcAft>
                        <a:buNone/>
                      </a:pPr>
                      <a:r>
                        <a:rPr b="0" lang="en-US" sz="1600" u="none" cap="none" strike="noStrike">
                          <a:solidFill>
                            <a:schemeClr val="dk1"/>
                          </a:solidFill>
                          <a:latin typeface="Times New Roman"/>
                          <a:ea typeface="Times New Roman"/>
                          <a:cs typeface="Times New Roman"/>
                          <a:sym typeface="Times New Roman"/>
                        </a:rPr>
                        <a:t>People prefer to associate with others they perceive to be like themselves.</a:t>
                      </a:r>
                      <a:endParaRPr/>
                    </a:p>
                  </a:txBody>
                  <a:tcPr marT="66675" marB="66675" marR="95250" marL="95250">
                    <a:solidFill>
                      <a:srgbClr val="DDEAF6"/>
                    </a:solidFill>
                  </a:tcPr>
                </a:tc>
              </a:tr>
              <a:tr h="320050">
                <a:tc>
                  <a:txBody>
                    <a:bodyPr/>
                    <a:lstStyle/>
                    <a:p>
                      <a:pPr indent="0" lvl="0" marL="0" marR="0" rtl="0" algn="l">
                        <a:spcBef>
                          <a:spcPts val="0"/>
                        </a:spcBef>
                        <a:spcAft>
                          <a:spcPts val="0"/>
                        </a:spcAft>
                        <a:buNone/>
                      </a:pPr>
                      <a:r>
                        <a:rPr b="1" i="1" lang="en-US" sz="1600" u="none" cap="none" strike="noStrike">
                          <a:solidFill>
                            <a:schemeClr val="dk1"/>
                          </a:solidFill>
                          <a:latin typeface="Times New Roman"/>
                          <a:ea typeface="Times New Roman"/>
                          <a:cs typeface="Times New Roman"/>
                          <a:sym typeface="Times New Roman"/>
                        </a:rPr>
                        <a:t>Stereotypes</a:t>
                      </a:r>
                      <a:endParaRPr/>
                    </a:p>
                  </a:txBody>
                  <a:tcPr marT="66675" marB="66675" marR="95250" marL="95250">
                    <a:solidFill>
                      <a:srgbClr val="DDEAF6"/>
                    </a:solidFill>
                  </a:tcPr>
                </a:tc>
                <a:tc>
                  <a:txBody>
                    <a:bodyPr/>
                    <a:lstStyle/>
                    <a:p>
                      <a:pPr indent="0" lvl="0" marL="0" marR="0" rtl="0" algn="l">
                        <a:spcBef>
                          <a:spcPts val="0"/>
                        </a:spcBef>
                        <a:spcAft>
                          <a:spcPts val="0"/>
                        </a:spcAft>
                        <a:buNone/>
                      </a:pPr>
                      <a:r>
                        <a:rPr b="0" i="0" lang="en-US" sz="1600" u="none" cap="none" strike="noStrike">
                          <a:solidFill>
                            <a:schemeClr val="dk1"/>
                          </a:solidFill>
                          <a:latin typeface="Times New Roman"/>
                          <a:ea typeface="Times New Roman"/>
                          <a:cs typeface="Times New Roman"/>
                          <a:sym typeface="Times New Roman"/>
                        </a:rPr>
                        <a:t>A belief about an individual or a group based on the idea that everyone in a particular group will behave the same way or have the same characteristics.</a:t>
                      </a:r>
                      <a:endParaRPr b="0" sz="1600">
                        <a:solidFill>
                          <a:schemeClr val="dk1"/>
                        </a:solidFill>
                        <a:latin typeface="Times New Roman"/>
                        <a:ea typeface="Times New Roman"/>
                        <a:cs typeface="Times New Roman"/>
                        <a:sym typeface="Times New Roman"/>
                      </a:endParaRPr>
                    </a:p>
                  </a:txBody>
                  <a:tcPr marT="45725" marB="45725" marR="91450" marL="91450">
                    <a:solidFill>
                      <a:srgbClr val="DDEAF6"/>
                    </a:solidFill>
                  </a:tcPr>
                </a:tc>
              </a:tr>
              <a:tr h="197275">
                <a:tc>
                  <a:txBody>
                    <a:bodyPr/>
                    <a:lstStyle/>
                    <a:p>
                      <a:pPr indent="0" lvl="0" marL="0" marR="0" rtl="0" algn="l">
                        <a:spcBef>
                          <a:spcPts val="0"/>
                        </a:spcBef>
                        <a:spcAft>
                          <a:spcPts val="0"/>
                        </a:spcAft>
                        <a:buNone/>
                      </a:pPr>
                      <a:r>
                        <a:rPr b="1" i="1" lang="en-US" sz="1600">
                          <a:solidFill>
                            <a:schemeClr val="dk1"/>
                          </a:solidFill>
                          <a:latin typeface="Times New Roman"/>
                          <a:ea typeface="Times New Roman"/>
                          <a:cs typeface="Times New Roman"/>
                          <a:sym typeface="Times New Roman"/>
                        </a:rPr>
                        <a:t>Prejudice</a:t>
                      </a:r>
                      <a:endParaRPr b="1" i="1" sz="1600" u="none" strike="noStrike">
                        <a:solidFill>
                          <a:schemeClr val="dk1"/>
                        </a:solidFill>
                        <a:latin typeface="Times New Roman"/>
                        <a:ea typeface="Times New Roman"/>
                        <a:cs typeface="Times New Roman"/>
                        <a:sym typeface="Times New Roman"/>
                      </a:endParaRPr>
                    </a:p>
                  </a:txBody>
                  <a:tcPr marT="66675" marB="66675" marR="95250" marL="95250">
                    <a:solidFill>
                      <a:srgbClr val="DDEAF6"/>
                    </a:solidFill>
                  </a:tcPr>
                </a:tc>
                <a:tc>
                  <a:txBody>
                    <a:bodyPr/>
                    <a:lstStyle/>
                    <a:p>
                      <a:pPr indent="0" lvl="0" marL="0" marR="0" rtl="0" algn="l">
                        <a:spcBef>
                          <a:spcPts val="0"/>
                        </a:spcBef>
                        <a:spcAft>
                          <a:spcPts val="0"/>
                        </a:spcAft>
                        <a:buNone/>
                      </a:pPr>
                      <a:r>
                        <a:rPr b="0" i="0" lang="en-US" sz="1600">
                          <a:solidFill>
                            <a:schemeClr val="dk1"/>
                          </a:solidFill>
                          <a:latin typeface="Times New Roman"/>
                          <a:ea typeface="Times New Roman"/>
                          <a:cs typeface="Times New Roman"/>
                          <a:sym typeface="Times New Roman"/>
                        </a:rPr>
                        <a:t>Outright bigotry or intolerance for other groups.</a:t>
                      </a:r>
                      <a:endParaRPr b="0" sz="1600">
                        <a:solidFill>
                          <a:schemeClr val="dk1"/>
                        </a:solidFill>
                        <a:latin typeface="Times New Roman"/>
                        <a:ea typeface="Times New Roman"/>
                        <a:cs typeface="Times New Roman"/>
                        <a:sym typeface="Times New Roman"/>
                      </a:endParaRPr>
                    </a:p>
                  </a:txBody>
                  <a:tcPr marT="45725" marB="45725" marR="91450" marL="91450">
                    <a:solidFill>
                      <a:srgbClr val="DDEAF6"/>
                    </a:solidFill>
                  </a:tcPr>
                </a:tc>
              </a:tr>
              <a:tr h="203200">
                <a:tc>
                  <a:txBody>
                    <a:bodyPr/>
                    <a:lstStyle/>
                    <a:p>
                      <a:pPr indent="0" lvl="0" marL="0" marR="0" rtl="0" algn="l">
                        <a:spcBef>
                          <a:spcPts val="0"/>
                        </a:spcBef>
                        <a:spcAft>
                          <a:spcPts val="0"/>
                        </a:spcAft>
                        <a:buNone/>
                      </a:pPr>
                      <a:r>
                        <a:rPr b="1" i="1" lang="en-US" sz="1600" u="none" strike="noStrike">
                          <a:solidFill>
                            <a:schemeClr val="dk1"/>
                          </a:solidFill>
                          <a:latin typeface="Times New Roman"/>
                          <a:ea typeface="Times New Roman"/>
                          <a:cs typeface="Times New Roman"/>
                          <a:sym typeface="Times New Roman"/>
                        </a:rPr>
                        <a:t>Perceived threat of loss</a:t>
                      </a:r>
                      <a:endParaRPr b="1" sz="1600" u="none" strike="noStrike">
                        <a:solidFill>
                          <a:schemeClr val="dk1"/>
                        </a:solidFill>
                        <a:latin typeface="Times New Roman"/>
                        <a:ea typeface="Times New Roman"/>
                        <a:cs typeface="Times New Roman"/>
                        <a:sym typeface="Times New Roman"/>
                      </a:endParaRPr>
                    </a:p>
                  </a:txBody>
                  <a:tcPr marT="66675" marB="66675" marR="95250" marL="95250">
                    <a:solidFill>
                      <a:srgbClr val="DDEAF6"/>
                    </a:solidFill>
                  </a:tcPr>
                </a:tc>
                <a:tc>
                  <a:txBody>
                    <a:bodyPr/>
                    <a:lstStyle/>
                    <a:p>
                      <a:pPr indent="0" lvl="0" marL="0" marR="0" rtl="0" algn="l">
                        <a:spcBef>
                          <a:spcPts val="0"/>
                        </a:spcBef>
                        <a:spcAft>
                          <a:spcPts val="0"/>
                        </a:spcAft>
                        <a:buNone/>
                      </a:pPr>
                      <a:r>
                        <a:rPr b="0" lang="en-US" sz="1600" u="none" strike="noStrike">
                          <a:solidFill>
                            <a:schemeClr val="dk1"/>
                          </a:solidFill>
                          <a:latin typeface="Times New Roman"/>
                          <a:ea typeface="Times New Roman"/>
                          <a:cs typeface="Times New Roman"/>
                          <a:sym typeface="Times New Roman"/>
                        </a:rPr>
                        <a:t>If some employees perceive a direct threat to their own career opportunities, they may feel that they need to protect their own prospects by impeding diversity efforts.</a:t>
                      </a:r>
                      <a:endParaRPr/>
                    </a:p>
                  </a:txBody>
                  <a:tcPr marT="66675" marB="66675" marR="95250" marL="95250">
                    <a:solidFill>
                      <a:srgbClr val="DDEAF6"/>
                    </a:solidFill>
                  </a:tcPr>
                </a:tc>
              </a:tr>
              <a:tr h="202250">
                <a:tc>
                  <a:txBody>
                    <a:bodyPr/>
                    <a:lstStyle/>
                    <a:p>
                      <a:pPr indent="0" lvl="0" marL="0" marR="0" rtl="0" algn="l">
                        <a:spcBef>
                          <a:spcPts val="0"/>
                        </a:spcBef>
                        <a:spcAft>
                          <a:spcPts val="0"/>
                        </a:spcAft>
                        <a:buNone/>
                      </a:pPr>
                      <a:r>
                        <a:rPr b="1" i="1" lang="en-US" sz="1600">
                          <a:solidFill>
                            <a:schemeClr val="dk1"/>
                          </a:solidFill>
                          <a:latin typeface="Times New Roman"/>
                          <a:ea typeface="Times New Roman"/>
                          <a:cs typeface="Times New Roman"/>
                          <a:sym typeface="Times New Roman"/>
                        </a:rPr>
                        <a:t>Ethnocentrism</a:t>
                      </a:r>
                      <a:endParaRPr b="1" sz="1600" u="none" strike="noStrike">
                        <a:solidFill>
                          <a:schemeClr val="dk1"/>
                        </a:solidFill>
                        <a:latin typeface="Times New Roman"/>
                        <a:ea typeface="Times New Roman"/>
                        <a:cs typeface="Times New Roman"/>
                        <a:sym typeface="Times New Roman"/>
                      </a:endParaRPr>
                    </a:p>
                  </a:txBody>
                  <a:tcPr marT="66675" marB="66675" marR="95250" marL="95250">
                    <a:solidFill>
                      <a:srgbClr val="DDEAF6"/>
                    </a:solidFill>
                  </a:tcPr>
                </a:tc>
                <a:tc>
                  <a:txBody>
                    <a:bodyPr/>
                    <a:lstStyle/>
                    <a:p>
                      <a:pPr indent="0" lvl="0" marL="0" marR="0" rtl="0" algn="l">
                        <a:spcBef>
                          <a:spcPts val="0"/>
                        </a:spcBef>
                        <a:spcAft>
                          <a:spcPts val="0"/>
                        </a:spcAft>
                        <a:buNone/>
                      </a:pPr>
                      <a:r>
                        <a:rPr b="0" lang="en-US" sz="1600" u="none" strike="noStrike">
                          <a:solidFill>
                            <a:schemeClr val="dk1"/>
                          </a:solidFill>
                          <a:latin typeface="Times New Roman"/>
                          <a:ea typeface="Times New Roman"/>
                          <a:cs typeface="Times New Roman"/>
                          <a:sym typeface="Times New Roman"/>
                        </a:rPr>
                        <a:t>The belief that one’s own language, native country, and cultural rules and norms are superior to all others.</a:t>
                      </a:r>
                      <a:endParaRPr/>
                    </a:p>
                  </a:txBody>
                  <a:tcPr marT="66675" marB="66675" marR="95250" marL="95250">
                    <a:solidFill>
                      <a:srgbClr val="DDEAF6"/>
                    </a:solidFill>
                  </a:tcPr>
                </a:tc>
              </a:tr>
              <a:tr h="203825">
                <a:tc>
                  <a:txBody>
                    <a:bodyPr/>
                    <a:lstStyle/>
                    <a:p>
                      <a:pPr indent="0" lvl="0" marL="0" marR="0" rtl="0" algn="l">
                        <a:spcBef>
                          <a:spcPts val="0"/>
                        </a:spcBef>
                        <a:spcAft>
                          <a:spcPts val="0"/>
                        </a:spcAft>
                        <a:buNone/>
                      </a:pPr>
                      <a:r>
                        <a:rPr b="1" i="1" lang="en-US" sz="1600" u="none" strike="noStrike">
                          <a:solidFill>
                            <a:schemeClr val="dk1"/>
                          </a:solidFill>
                          <a:latin typeface="Times New Roman"/>
                          <a:ea typeface="Times New Roman"/>
                          <a:cs typeface="Times New Roman"/>
                          <a:sym typeface="Times New Roman"/>
                        </a:rPr>
                        <a:t>Unequal access to organizational networks</a:t>
                      </a:r>
                      <a:endParaRPr b="1" sz="1600" u="none" strike="noStrike">
                        <a:solidFill>
                          <a:schemeClr val="dk1"/>
                        </a:solidFill>
                        <a:latin typeface="Times New Roman"/>
                        <a:ea typeface="Times New Roman"/>
                        <a:cs typeface="Times New Roman"/>
                        <a:sym typeface="Times New Roman"/>
                      </a:endParaRPr>
                    </a:p>
                  </a:txBody>
                  <a:tcPr marT="66675" marB="66675" marR="95250" marL="95250">
                    <a:solidFill>
                      <a:srgbClr val="DDEAF6"/>
                    </a:solidFill>
                  </a:tcPr>
                </a:tc>
                <a:tc>
                  <a:txBody>
                    <a:bodyPr/>
                    <a:lstStyle/>
                    <a:p>
                      <a:pPr indent="0" lvl="0" marL="0" marR="0" rtl="0" algn="l">
                        <a:spcBef>
                          <a:spcPts val="0"/>
                        </a:spcBef>
                        <a:spcAft>
                          <a:spcPts val="0"/>
                        </a:spcAft>
                        <a:buNone/>
                      </a:pPr>
                      <a:r>
                        <a:rPr b="0" i="0" lang="en-US" sz="1600">
                          <a:solidFill>
                            <a:schemeClr val="dk1"/>
                          </a:solidFill>
                          <a:latin typeface="Times New Roman"/>
                          <a:ea typeface="Times New Roman"/>
                          <a:cs typeface="Times New Roman"/>
                          <a:sym typeface="Times New Roman"/>
                        </a:rPr>
                        <a:t>Women and minorities are often excluded from organizational networks, which can be important to job performance, mentoring opportunities, and being seen as a candidate for promotion.</a:t>
                      </a:r>
                      <a:endParaRPr b="0" sz="1600">
                        <a:solidFill>
                          <a:schemeClr val="dk1"/>
                        </a:solidFill>
                        <a:latin typeface="Times New Roman"/>
                        <a:ea typeface="Times New Roman"/>
                        <a:cs typeface="Times New Roman"/>
                        <a:sym typeface="Times New Roman"/>
                      </a:endParaRPr>
                    </a:p>
                  </a:txBody>
                  <a:tcPr marT="45725" marB="45725" marR="91450" marL="91450">
                    <a:solidFill>
                      <a:srgbClr val="DDEAF6"/>
                    </a:solidFill>
                  </a:tcPr>
                </a:tc>
              </a:tr>
            </a:tbl>
          </a:graphicData>
        </a:graphic>
      </p:graphicFrame>
      <p:grpSp>
        <p:nvGrpSpPr>
          <p:cNvPr id="394" name="Google Shape;394;p21"/>
          <p:cNvGrpSpPr/>
          <p:nvPr/>
        </p:nvGrpSpPr>
        <p:grpSpPr>
          <a:xfrm>
            <a:off x="130613" y="576493"/>
            <a:ext cx="8979519" cy="693507"/>
            <a:chOff x="130614" y="576493"/>
            <a:chExt cx="8834318" cy="536623"/>
          </a:xfrm>
        </p:grpSpPr>
        <p:sp>
          <p:nvSpPr>
            <p:cNvPr id="395" name="Google Shape;395;p21"/>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396" name="Google Shape;396;p2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pic>
        <p:nvPicPr>
          <p:cNvPr id="402" name="Google Shape;402;p2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03" name="Google Shape;403;p2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04" name="Google Shape;404;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05" name="Google Shape;405;p2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06" name="Google Shape;406;p2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07" name="Google Shape;407;p22"/>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graphicFrame>
        <p:nvGraphicFramePr>
          <p:cNvPr id="408" name="Google Shape;408;p22"/>
          <p:cNvGraphicFramePr/>
          <p:nvPr/>
        </p:nvGraphicFramePr>
        <p:xfrm>
          <a:off x="1874165" y="2218013"/>
          <a:ext cx="3000000" cy="3000000"/>
        </p:xfrm>
        <a:graphic>
          <a:graphicData uri="http://schemas.openxmlformats.org/drawingml/2006/table">
            <a:tbl>
              <a:tblPr bandRow="1" firstRow="1">
                <a:noFill/>
                <a:tableStyleId>{5F8C4E1F-3751-48A9-8D85-B188AE41E720}</a:tableStyleId>
              </a:tblPr>
              <a:tblGrid>
                <a:gridCol w="2190200"/>
                <a:gridCol w="7342900"/>
              </a:tblGrid>
              <a:tr h="455200">
                <a:tc>
                  <a:txBody>
                    <a:bodyPr/>
                    <a:lstStyle/>
                    <a:p>
                      <a:pPr indent="0" lvl="0" marL="0" marR="0" rtl="0" algn="just">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Managing diversity:</a:t>
                      </a:r>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Top management support for diversity and for diversity initiatives.</a:t>
                      </a:r>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Reciprocal mentoring: matches senior employees with diverse junior employees to allow both individuals to learn more about different group.</a:t>
                      </a:r>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Older adults may benefit from self-paced learning environments and confidence-boosting intervention..</a:t>
                      </a:r>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It’s not realistic to claim or to pursue an “I’m totally unbiased” stance with regard to diversity.</a:t>
                      </a:r>
                      <a:endParaRPr/>
                    </a:p>
                    <a:p>
                      <a:pPr indent="-171450" lvl="0" marL="285750" marR="0" rtl="0" algn="just">
                        <a:spcBef>
                          <a:spcPts val="0"/>
                        </a:spcBef>
                        <a:spcAft>
                          <a:spcPts val="0"/>
                        </a:spcAft>
                        <a:buClr>
                          <a:schemeClr val="dk1"/>
                        </a:buClr>
                        <a:buSzPts val="1800"/>
                        <a:buFont typeface="Noto Sans Symbols"/>
                        <a:buNone/>
                      </a:pPr>
                      <a:r>
                        <a:t/>
                      </a:r>
                      <a:endParaRPr b="0" sz="1800" u="none">
                        <a:solidFill>
                          <a:schemeClr val="dk1"/>
                        </a:solidFill>
                        <a:latin typeface="Times New Roman"/>
                        <a:ea typeface="Times New Roman"/>
                        <a:cs typeface="Times New Roman"/>
                        <a:sym typeface="Times New Roman"/>
                      </a:endParaRPr>
                    </a:p>
                  </a:txBody>
                  <a:tcPr marT="45725" marB="45725" marR="91450" marL="91450"/>
                </a:tc>
              </a:tr>
            </a:tbl>
          </a:graphicData>
        </a:graphic>
      </p:graphicFrame>
      <p:grpSp>
        <p:nvGrpSpPr>
          <p:cNvPr id="409" name="Google Shape;409;p22"/>
          <p:cNvGrpSpPr/>
          <p:nvPr/>
        </p:nvGrpSpPr>
        <p:grpSpPr>
          <a:xfrm>
            <a:off x="130613" y="576493"/>
            <a:ext cx="8979519" cy="693507"/>
            <a:chOff x="130614" y="576493"/>
            <a:chExt cx="8834318" cy="536623"/>
          </a:xfrm>
        </p:grpSpPr>
        <p:sp>
          <p:nvSpPr>
            <p:cNvPr id="410" name="Google Shape;410;p22"/>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411" name="Google Shape;411;p2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pic>
        <p:nvPicPr>
          <p:cNvPr id="416" name="Google Shape;416;p2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17" name="Google Shape;417;p2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18" name="Google Shape;418;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9" name="Google Shape;419;p2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20" name="Google Shape;420;p2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21" name="Google Shape;421;p23"/>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Diversity and business: </a:t>
            </a:r>
            <a:endParaRPr/>
          </a:p>
        </p:txBody>
      </p:sp>
      <p:pic>
        <p:nvPicPr>
          <p:cNvPr id="422" name="Google Shape;422;p23"/>
          <p:cNvPicPr preferRelativeResize="0"/>
          <p:nvPr/>
        </p:nvPicPr>
        <p:blipFill rotWithShape="1">
          <a:blip r:embed="rId7">
            <a:alphaModFix/>
          </a:blip>
          <a:srcRect b="0" l="0" r="0" t="0"/>
          <a:stretch/>
        </p:blipFill>
        <p:spPr>
          <a:xfrm>
            <a:off x="2112815" y="2121028"/>
            <a:ext cx="9774385" cy="2800022"/>
          </a:xfrm>
          <a:prstGeom prst="rect">
            <a:avLst/>
          </a:prstGeom>
          <a:noFill/>
          <a:ln>
            <a:noFill/>
          </a:ln>
        </p:spPr>
      </p:pic>
      <p:pic>
        <p:nvPicPr>
          <p:cNvPr id="423" name="Google Shape;423;p23"/>
          <p:cNvPicPr preferRelativeResize="0"/>
          <p:nvPr/>
        </p:nvPicPr>
        <p:blipFill rotWithShape="1">
          <a:blip r:embed="rId8">
            <a:alphaModFix/>
          </a:blip>
          <a:srcRect b="0" l="0" r="0" t="0"/>
          <a:stretch/>
        </p:blipFill>
        <p:spPr>
          <a:xfrm>
            <a:off x="2112814" y="5073637"/>
            <a:ext cx="9774385" cy="716482"/>
          </a:xfrm>
          <a:prstGeom prst="rect">
            <a:avLst/>
          </a:prstGeom>
          <a:noFill/>
          <a:ln>
            <a:noFill/>
          </a:ln>
        </p:spPr>
      </p:pic>
      <p:grpSp>
        <p:nvGrpSpPr>
          <p:cNvPr id="424" name="Google Shape;424;p23"/>
          <p:cNvGrpSpPr/>
          <p:nvPr/>
        </p:nvGrpSpPr>
        <p:grpSpPr>
          <a:xfrm>
            <a:off x="130613" y="576493"/>
            <a:ext cx="8979519" cy="693507"/>
            <a:chOff x="130614" y="576493"/>
            <a:chExt cx="8834318" cy="536623"/>
          </a:xfrm>
        </p:grpSpPr>
        <p:sp>
          <p:nvSpPr>
            <p:cNvPr id="425" name="Google Shape;425;p23"/>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426" name="Google Shape;426;p2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pic>
        <p:nvPicPr>
          <p:cNvPr id="432" name="Google Shape;432;p2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33" name="Google Shape;433;p2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34" name="Google Shape;434;p2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35" name="Google Shape;435;p2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36" name="Google Shape;436;p2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37" name="Google Shape;437;p24"/>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aphicFrame>
        <p:nvGraphicFramePr>
          <p:cNvPr id="438" name="Google Shape;438;p24"/>
          <p:cNvGraphicFramePr/>
          <p:nvPr/>
        </p:nvGraphicFramePr>
        <p:xfrm>
          <a:off x="1874165" y="2216265"/>
          <a:ext cx="3000000" cy="3000000"/>
        </p:xfrm>
        <a:graphic>
          <a:graphicData uri="http://schemas.openxmlformats.org/drawingml/2006/table">
            <a:tbl>
              <a:tblPr bandRow="1" firstRow="1">
                <a:noFill/>
                <a:tableStyleId>{5F8C4E1F-3751-48A9-8D85-B188AE41E720}</a:tableStyleId>
              </a:tblPr>
              <a:tblGrid>
                <a:gridCol w="2037425"/>
                <a:gridCol w="7495675"/>
              </a:tblGrid>
              <a:tr h="455200">
                <a:tc>
                  <a:txBody>
                    <a:bodyPr/>
                    <a:lstStyle/>
                    <a:p>
                      <a:pPr indent="0" lvl="0" marL="0" marR="0" rtl="0" algn="just">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Globalizations: </a:t>
                      </a:r>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Factors increasing globalizations: </a:t>
                      </a:r>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The internationalization of business activities and the shift toward an integrated global economy.</a:t>
                      </a:r>
                      <a:endParaRPr b="0" sz="1800" u="none">
                        <a:solidFill>
                          <a:schemeClr val="dk1"/>
                        </a:solidFill>
                        <a:latin typeface="Times New Roman"/>
                        <a:ea typeface="Times New Roman"/>
                        <a:cs typeface="Times New Roman"/>
                        <a:sym typeface="Times New Roman"/>
                      </a:endParaRPr>
                    </a:p>
                    <a:p>
                      <a:pPr indent="-171450" lvl="0" marL="285750" marR="0" rtl="0" algn="just">
                        <a:spcBef>
                          <a:spcPts val="0"/>
                        </a:spcBef>
                        <a:spcAft>
                          <a:spcPts val="0"/>
                        </a:spcAft>
                        <a:buClr>
                          <a:schemeClr val="dk1"/>
                        </a:buClr>
                        <a:buSzPts val="1800"/>
                        <a:buFont typeface="Noto Sans Symbols"/>
                        <a:buNone/>
                      </a:pPr>
                      <a:r>
                        <a:t/>
                      </a:r>
                      <a:endParaRPr b="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Communication and transportation have improved dramatically over the past several decades. International communication is far easier than it was just a few years ago. </a:t>
                      </a:r>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Businesses have expanded internationally to increase their markets.</a:t>
                      </a:r>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More and more firms are moving into international markets to control costs, especially to reduce labor costs.</a:t>
                      </a:r>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Many organizations have become international in response to competition.</a:t>
                      </a:r>
                      <a:endParaRPr/>
                    </a:p>
                  </a:txBody>
                  <a:tcPr marT="45725" marB="45725" marR="91450" marL="91450"/>
                </a:tc>
              </a:tr>
            </a:tbl>
          </a:graphicData>
        </a:graphic>
      </p:graphicFrame>
      <p:grpSp>
        <p:nvGrpSpPr>
          <p:cNvPr id="439" name="Google Shape;439;p24"/>
          <p:cNvGrpSpPr/>
          <p:nvPr/>
        </p:nvGrpSpPr>
        <p:grpSpPr>
          <a:xfrm>
            <a:off x="130613" y="576493"/>
            <a:ext cx="8979519" cy="693507"/>
            <a:chOff x="130614" y="576493"/>
            <a:chExt cx="8834318" cy="536623"/>
          </a:xfrm>
        </p:grpSpPr>
        <p:sp>
          <p:nvSpPr>
            <p:cNvPr id="440" name="Google Shape;440;p24"/>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441" name="Google Shape;441;p2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6" name="Shape 446"/>
        <p:cNvGrpSpPr/>
        <p:nvPr/>
      </p:nvGrpSpPr>
      <p:grpSpPr>
        <a:xfrm>
          <a:off x="0" y="0"/>
          <a:ext cx="0" cy="0"/>
          <a:chOff x="0" y="0"/>
          <a:chExt cx="0" cy="0"/>
        </a:xfrm>
      </p:grpSpPr>
      <p:pic>
        <p:nvPicPr>
          <p:cNvPr id="447" name="Google Shape;447;p2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48" name="Google Shape;448;p2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49" name="Google Shape;449;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50" name="Google Shape;450;p2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51" name="Google Shape;451;p2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52" name="Google Shape;452;p25"/>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pSp>
        <p:nvGrpSpPr>
          <p:cNvPr id="453" name="Google Shape;453;p25"/>
          <p:cNvGrpSpPr/>
          <p:nvPr/>
        </p:nvGrpSpPr>
        <p:grpSpPr>
          <a:xfrm>
            <a:off x="2408884" y="2237049"/>
            <a:ext cx="9156036" cy="3610915"/>
            <a:chOff x="2408884" y="2237049"/>
            <a:chExt cx="9156036" cy="3610915"/>
          </a:xfrm>
        </p:grpSpPr>
        <p:pic>
          <p:nvPicPr>
            <p:cNvPr id="454" name="Google Shape;454;p25"/>
            <p:cNvPicPr preferRelativeResize="0"/>
            <p:nvPr/>
          </p:nvPicPr>
          <p:blipFill rotWithShape="1">
            <a:blip r:embed="rId7">
              <a:alphaModFix/>
            </a:blip>
            <a:srcRect b="0" l="0" r="0" t="0"/>
            <a:stretch/>
          </p:blipFill>
          <p:spPr>
            <a:xfrm>
              <a:off x="2408884" y="2237049"/>
              <a:ext cx="9156036" cy="2442843"/>
            </a:xfrm>
            <a:prstGeom prst="rect">
              <a:avLst/>
            </a:prstGeom>
            <a:noFill/>
            <a:ln>
              <a:noFill/>
            </a:ln>
          </p:spPr>
        </p:pic>
        <p:sp>
          <p:nvSpPr>
            <p:cNvPr id="455" name="Google Shape;455;p25"/>
            <p:cNvSpPr txBox="1"/>
            <p:nvPr/>
          </p:nvSpPr>
          <p:spPr>
            <a:xfrm>
              <a:off x="2536771" y="4647635"/>
              <a:ext cx="9028149" cy="1200329"/>
            </a:xfrm>
            <a:prstGeom prst="rect">
              <a:avLst/>
            </a:prstGeom>
            <a:solidFill>
              <a:srgbClr val="C55A11"/>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Times New Roman"/>
                  <a:ea typeface="Times New Roman"/>
                  <a:cs typeface="Times New Roman"/>
                  <a:sym typeface="Times New Roman"/>
                </a:rPr>
                <a:t>Globalization is a major part of the changing environment of business. Fast food businesses like KFC and McDonald’s, for example, have set up shop around the world. Their challenge is to maintain the identity and appeal that led them to become so recognizable while also adapting to customer tastes and workplace practices in different countries.</a:t>
              </a:r>
              <a:endParaRPr i="1" sz="1800">
                <a:solidFill>
                  <a:schemeClr val="dk1"/>
                </a:solidFill>
                <a:latin typeface="Times New Roman"/>
                <a:ea typeface="Times New Roman"/>
                <a:cs typeface="Times New Roman"/>
                <a:sym typeface="Times New Roman"/>
              </a:endParaRPr>
            </a:p>
          </p:txBody>
        </p:sp>
      </p:grpSp>
      <p:grpSp>
        <p:nvGrpSpPr>
          <p:cNvPr id="456" name="Google Shape;456;p25"/>
          <p:cNvGrpSpPr/>
          <p:nvPr/>
        </p:nvGrpSpPr>
        <p:grpSpPr>
          <a:xfrm>
            <a:off x="130613" y="576493"/>
            <a:ext cx="8979519" cy="693507"/>
            <a:chOff x="130614" y="576493"/>
            <a:chExt cx="8834318" cy="536623"/>
          </a:xfrm>
        </p:grpSpPr>
        <p:sp>
          <p:nvSpPr>
            <p:cNvPr id="457" name="Google Shape;457;p25"/>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458" name="Google Shape;458;p2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pic>
        <p:nvPicPr>
          <p:cNvPr id="464" name="Google Shape;464;p2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65" name="Google Shape;465;p2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66" name="Google Shape;466;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67" name="Google Shape;467;p2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68" name="Google Shape;468;p2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69" name="Google Shape;469;p26"/>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aphicFrame>
        <p:nvGraphicFramePr>
          <p:cNvPr id="470" name="Google Shape;470;p26"/>
          <p:cNvGraphicFramePr/>
          <p:nvPr/>
        </p:nvGraphicFramePr>
        <p:xfrm>
          <a:off x="1980127" y="2186693"/>
          <a:ext cx="3000000" cy="3000000"/>
        </p:xfrm>
        <a:graphic>
          <a:graphicData uri="http://schemas.openxmlformats.org/drawingml/2006/table">
            <a:tbl>
              <a:tblPr bandRow="1" firstRow="1">
                <a:noFill/>
                <a:tableStyleId>{5F8C4E1F-3751-48A9-8D85-B188AE41E720}</a:tableStyleId>
              </a:tblPr>
              <a:tblGrid>
                <a:gridCol w="2196425"/>
                <a:gridCol w="7363725"/>
              </a:tblGrid>
              <a:tr h="45520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Cultural:</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Cultural competence: </a:t>
                      </a:r>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lang="en-US" sz="1800" u="sng">
                          <a:solidFill>
                            <a:schemeClr val="dk1"/>
                          </a:solidFill>
                          <a:latin typeface="Times New Roman"/>
                          <a:ea typeface="Times New Roman"/>
                          <a:cs typeface="Times New Roman"/>
                          <a:sym typeface="Times New Roman"/>
                        </a:rPr>
                        <a:t>Culture:  </a:t>
                      </a:r>
                      <a:r>
                        <a:rPr b="0" lang="en-US" sz="1800" u="none">
                          <a:solidFill>
                            <a:schemeClr val="dk1"/>
                          </a:solidFill>
                          <a:latin typeface="Times New Roman"/>
                          <a:ea typeface="Times New Roman"/>
                          <a:cs typeface="Times New Roman"/>
                          <a:sym typeface="Times New Roman"/>
                        </a:rPr>
                        <a:t>the set of shared values, often taken for granted that help people in a group, organization, or society understand which actions are considered acceptable and which are deemed unacceptable.</a:t>
                      </a:r>
                      <a:endParaRPr/>
                    </a:p>
                    <a:p>
                      <a:pPr indent="0" lvl="0" marL="0" marR="0" rtl="0" algn="just">
                        <a:spcBef>
                          <a:spcPts val="0"/>
                        </a:spcBef>
                        <a:spcAft>
                          <a:spcPts val="0"/>
                        </a:spcAft>
                        <a:buClr>
                          <a:schemeClr val="dk1"/>
                        </a:buClr>
                        <a:buSzPts val="1800"/>
                        <a:buFont typeface="Noto Sans Symbols"/>
                        <a:buNone/>
                      </a:pPr>
                      <a:r>
                        <a:t/>
                      </a:r>
                      <a:endParaRPr b="0"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rPr b="1" lang="en-US" sz="1800" u="sng">
                          <a:solidFill>
                            <a:schemeClr val="dk1"/>
                          </a:solidFill>
                          <a:latin typeface="Times New Roman"/>
                          <a:ea typeface="Times New Roman"/>
                          <a:cs typeface="Times New Roman"/>
                          <a:sym typeface="Times New Roman"/>
                        </a:rPr>
                        <a:t>Culture competence: </a:t>
                      </a:r>
                      <a:r>
                        <a:rPr b="0" lang="en-US" sz="1800" u="none">
                          <a:solidFill>
                            <a:schemeClr val="dk1"/>
                          </a:solidFill>
                          <a:latin typeface="Times New Roman"/>
                          <a:ea typeface="Times New Roman"/>
                          <a:cs typeface="Times New Roman"/>
                          <a:sym typeface="Times New Roman"/>
                        </a:rPr>
                        <a:t>the ability to interact effectively with people of different culture.</a:t>
                      </a:r>
                      <a:endParaRPr/>
                    </a:p>
                    <a:p>
                      <a:pPr indent="-285750" lvl="0" marL="285750" marR="0" rtl="0" algn="just">
                        <a:spcBef>
                          <a:spcPts val="0"/>
                        </a:spcBef>
                        <a:spcAft>
                          <a:spcPts val="0"/>
                        </a:spcAft>
                        <a:buClr>
                          <a:schemeClr val="dk1"/>
                        </a:buClr>
                        <a:buSzPts val="1800"/>
                        <a:buFont typeface="Noto Sans Symbols"/>
                        <a:buChar char="▪"/>
                      </a:pPr>
                      <a:r>
                        <a:rPr b="1" i="1" lang="en-US" sz="1800">
                          <a:solidFill>
                            <a:schemeClr val="dk1"/>
                          </a:solidFill>
                          <a:latin typeface="Times New Roman"/>
                          <a:ea typeface="Times New Roman"/>
                          <a:cs typeface="Times New Roman"/>
                          <a:sym typeface="Times New Roman"/>
                        </a:rPr>
                        <a:t>There are four components of cultural competence</a:t>
                      </a:r>
                      <a:endParaRPr b="1" i="1" sz="1800" u="none">
                        <a:solidFill>
                          <a:schemeClr val="dk1"/>
                        </a:solidFill>
                        <a:latin typeface="Times New Roman"/>
                        <a:ea typeface="Times New Roman"/>
                        <a:cs typeface="Times New Roman"/>
                        <a:sym typeface="Times New Roman"/>
                      </a:endParaRPr>
                    </a:p>
                    <a:p>
                      <a:pPr indent="-171450" lvl="0" marL="285750" marR="0" rtl="0" algn="just">
                        <a:spcBef>
                          <a:spcPts val="0"/>
                        </a:spcBef>
                        <a:spcAft>
                          <a:spcPts val="0"/>
                        </a:spcAft>
                        <a:buClr>
                          <a:schemeClr val="dk1"/>
                        </a:buClr>
                        <a:buSzPts val="1800"/>
                        <a:buFont typeface="Noto Sans Symbols"/>
                        <a:buNone/>
                      </a:pPr>
                      <a:r>
                        <a:t/>
                      </a:r>
                      <a:endParaRPr b="0"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Times New Roman"/>
                        <a:buNone/>
                      </a:pPr>
                      <a:r>
                        <a:rPr b="0" i="1" lang="en-US" sz="1800" u="none">
                          <a:solidFill>
                            <a:schemeClr val="dk1"/>
                          </a:solidFill>
                          <a:latin typeface="Times New Roman"/>
                          <a:ea typeface="Times New Roman"/>
                          <a:cs typeface="Times New Roman"/>
                          <a:sym typeface="Times New Roman"/>
                        </a:rPr>
                        <a:t>1- Awareness of our own cultural worldview, and of our reactions to people who are different: A security guard who knows that he or she has a tendency to profile teenagers as “troublemakers” is culturally aware of his or her reactions to this group.</a:t>
                      </a:r>
                      <a:endParaRPr/>
                    </a:p>
                    <a:p>
                      <a:pPr indent="-171450" lvl="0" marL="285750" marR="0" rtl="0" algn="just">
                        <a:spcBef>
                          <a:spcPts val="0"/>
                        </a:spcBef>
                        <a:spcAft>
                          <a:spcPts val="0"/>
                        </a:spcAft>
                        <a:buClr>
                          <a:schemeClr val="dk1"/>
                        </a:buClr>
                        <a:buSzPts val="1800"/>
                        <a:buFont typeface="Calibri"/>
                        <a:buNone/>
                      </a:pPr>
                      <a:r>
                        <a:t/>
                      </a:r>
                      <a:endParaRPr b="0" sz="1800" u="none">
                        <a:solidFill>
                          <a:schemeClr val="dk1"/>
                        </a:solidFill>
                        <a:latin typeface="Times New Roman"/>
                        <a:ea typeface="Times New Roman"/>
                        <a:cs typeface="Times New Roman"/>
                        <a:sym typeface="Times New Roman"/>
                      </a:endParaRPr>
                    </a:p>
                  </a:txBody>
                  <a:tcPr marT="45725" marB="45725" marR="91450" marL="91450"/>
                </a:tc>
              </a:tr>
            </a:tbl>
          </a:graphicData>
        </a:graphic>
      </p:graphicFrame>
      <p:grpSp>
        <p:nvGrpSpPr>
          <p:cNvPr id="471" name="Google Shape;471;p26"/>
          <p:cNvGrpSpPr/>
          <p:nvPr/>
        </p:nvGrpSpPr>
        <p:grpSpPr>
          <a:xfrm>
            <a:off x="130613" y="576493"/>
            <a:ext cx="8979519" cy="693507"/>
            <a:chOff x="130614" y="576493"/>
            <a:chExt cx="8834318" cy="536623"/>
          </a:xfrm>
        </p:grpSpPr>
        <p:sp>
          <p:nvSpPr>
            <p:cNvPr id="472" name="Google Shape;472;p26"/>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473" name="Google Shape;473;p2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pic>
        <p:nvPicPr>
          <p:cNvPr id="479" name="Google Shape;479;p2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80" name="Google Shape;480;p2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81" name="Google Shape;481;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82" name="Google Shape;482;p2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83" name="Google Shape;483;p2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84" name="Google Shape;484;p27"/>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aphicFrame>
        <p:nvGraphicFramePr>
          <p:cNvPr id="485" name="Google Shape;485;p27"/>
          <p:cNvGraphicFramePr/>
          <p:nvPr/>
        </p:nvGraphicFramePr>
        <p:xfrm>
          <a:off x="1962643" y="2177753"/>
          <a:ext cx="3000000" cy="3000000"/>
        </p:xfrm>
        <a:graphic>
          <a:graphicData uri="http://schemas.openxmlformats.org/drawingml/2006/table">
            <a:tbl>
              <a:tblPr bandRow="1" firstRow="1">
                <a:noFill/>
                <a:tableStyleId>{5F8C4E1F-3751-48A9-8D85-B188AE41E720}</a:tableStyleId>
              </a:tblPr>
              <a:tblGrid>
                <a:gridCol w="1638675"/>
                <a:gridCol w="8263550"/>
              </a:tblGrid>
              <a:tr h="455200">
                <a:tc>
                  <a:txBody>
                    <a:bodyPr/>
                    <a:lstStyle/>
                    <a:p>
                      <a:pPr indent="0" lvl="0" marL="0" marR="0" rtl="0" algn="l">
                        <a:lnSpc>
                          <a:spcPct val="100000"/>
                        </a:lnSpc>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Cultural competence: </a:t>
                      </a:r>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1" lang="en-US" sz="1800">
                          <a:solidFill>
                            <a:schemeClr val="dk1"/>
                          </a:solidFill>
                          <a:latin typeface="Times New Roman"/>
                          <a:ea typeface="Times New Roman"/>
                          <a:cs typeface="Times New Roman"/>
                          <a:sym typeface="Times New Roman"/>
                        </a:rPr>
                        <a:t>There are four components of cultural competence</a:t>
                      </a:r>
                      <a:endParaRPr b="1" i="1" sz="1800" u="none">
                        <a:solidFill>
                          <a:schemeClr val="dk1"/>
                        </a:solidFill>
                        <a:latin typeface="Times New Roman"/>
                        <a:ea typeface="Times New Roman"/>
                        <a:cs typeface="Times New Roman"/>
                        <a:sym typeface="Times New Roman"/>
                      </a:endParaRPr>
                    </a:p>
                    <a:p>
                      <a:pPr indent="-171450" lvl="0" marL="285750" marR="0" rtl="0" algn="just">
                        <a:spcBef>
                          <a:spcPts val="0"/>
                        </a:spcBef>
                        <a:spcAft>
                          <a:spcPts val="0"/>
                        </a:spcAft>
                        <a:buClr>
                          <a:schemeClr val="dk1"/>
                        </a:buClr>
                        <a:buSzPts val="1800"/>
                        <a:buFont typeface="Noto Sans Symbols"/>
                        <a:buNone/>
                      </a:pPr>
                      <a:r>
                        <a:t/>
                      </a:r>
                      <a:endParaRPr b="0"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Times New Roman"/>
                        <a:buNone/>
                      </a:pPr>
                      <a:r>
                        <a:rPr b="0" i="1" lang="en-US" sz="1800" u="none">
                          <a:solidFill>
                            <a:schemeClr val="dk1"/>
                          </a:solidFill>
                          <a:latin typeface="Times New Roman"/>
                          <a:ea typeface="Times New Roman"/>
                          <a:cs typeface="Times New Roman"/>
                          <a:sym typeface="Times New Roman"/>
                        </a:rPr>
                        <a:t>2- Our attitude toward cultural differences: This reflects a willingness to honestly understand our beliefs and values about cultural differences</a:t>
                      </a:r>
                      <a:endParaRPr/>
                    </a:p>
                    <a:p>
                      <a:pPr indent="0" lvl="0" marL="0" marR="0" rtl="0" algn="just">
                        <a:spcBef>
                          <a:spcPts val="0"/>
                        </a:spcBef>
                        <a:spcAft>
                          <a:spcPts val="0"/>
                        </a:spcAft>
                        <a:buClr>
                          <a:schemeClr val="dk1"/>
                        </a:buClr>
                        <a:buSzPts val="1800"/>
                        <a:buFont typeface="Calibri"/>
                        <a:buNone/>
                      </a:pPr>
                      <a:r>
                        <a:t/>
                      </a:r>
                      <a:endParaRPr b="0" i="1"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Times New Roman"/>
                        <a:buNone/>
                      </a:pPr>
                      <a:r>
                        <a:rPr b="0" i="1" lang="en-US" sz="1800" u="none">
                          <a:solidFill>
                            <a:schemeClr val="dk1"/>
                          </a:solidFill>
                          <a:latin typeface="Times New Roman"/>
                          <a:ea typeface="Times New Roman"/>
                          <a:cs typeface="Times New Roman"/>
                          <a:sym typeface="Times New Roman"/>
                        </a:rPr>
                        <a:t>3- Knowledge of different worldviews and cultural practices: Research has found that our values and beliefs about equality may be inconsistent with our behaviors. Many people whose answers on a test indicated that they did not have prejudices did things in cross-cultural situations that did, in fact, reflect prejudice.</a:t>
                      </a:r>
                      <a:endParaRPr/>
                    </a:p>
                    <a:p>
                      <a:pPr indent="0" lvl="0" marL="0" marR="0" rtl="0" algn="just">
                        <a:spcBef>
                          <a:spcPts val="0"/>
                        </a:spcBef>
                        <a:spcAft>
                          <a:spcPts val="0"/>
                        </a:spcAft>
                        <a:buClr>
                          <a:schemeClr val="dk1"/>
                        </a:buClr>
                        <a:buSzPts val="1800"/>
                        <a:buFont typeface="Calibri"/>
                        <a:buNone/>
                      </a:pPr>
                      <a:r>
                        <a:t/>
                      </a:r>
                      <a:endParaRPr b="0" i="1"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Times New Roman"/>
                        <a:buNone/>
                      </a:pPr>
                      <a:r>
                        <a:rPr b="0" i="1" lang="en-US" sz="1800" u="none">
                          <a:solidFill>
                            <a:schemeClr val="dk1"/>
                          </a:solidFill>
                          <a:latin typeface="Times New Roman"/>
                          <a:ea typeface="Times New Roman"/>
                          <a:cs typeface="Times New Roman"/>
                          <a:sym typeface="Times New Roman"/>
                        </a:rPr>
                        <a:t>4- Cross-cultural skills: This component addresses the importance of practicing cultural competence, including nonverbal communication, to become effective cross-culturally </a:t>
                      </a:r>
                      <a:endParaRPr/>
                    </a:p>
                  </a:txBody>
                  <a:tcPr marT="45725" marB="45725" marR="91450" marL="91450"/>
                </a:tc>
              </a:tr>
            </a:tbl>
          </a:graphicData>
        </a:graphic>
      </p:graphicFrame>
      <p:grpSp>
        <p:nvGrpSpPr>
          <p:cNvPr id="486" name="Google Shape;486;p27"/>
          <p:cNvGrpSpPr/>
          <p:nvPr/>
        </p:nvGrpSpPr>
        <p:grpSpPr>
          <a:xfrm>
            <a:off x="130613" y="576493"/>
            <a:ext cx="8979519" cy="693507"/>
            <a:chOff x="130614" y="576493"/>
            <a:chExt cx="8834318" cy="536623"/>
          </a:xfrm>
        </p:grpSpPr>
        <p:sp>
          <p:nvSpPr>
            <p:cNvPr id="487" name="Google Shape;487;p27"/>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488" name="Google Shape;488;p2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pic>
        <p:nvPicPr>
          <p:cNvPr id="494" name="Google Shape;494;p2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495" name="Google Shape;495;p2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496" name="Google Shape;496;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97" name="Google Shape;497;p2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498" name="Google Shape;498;p2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499" name="Google Shape;499;p28"/>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pSp>
        <p:nvGrpSpPr>
          <p:cNvPr id="500" name="Google Shape;500;p28"/>
          <p:cNvGrpSpPr/>
          <p:nvPr/>
        </p:nvGrpSpPr>
        <p:grpSpPr>
          <a:xfrm>
            <a:off x="2289772" y="2233719"/>
            <a:ext cx="9386414" cy="3653387"/>
            <a:chOff x="2289772" y="2233719"/>
            <a:chExt cx="9386414" cy="3653387"/>
          </a:xfrm>
        </p:grpSpPr>
        <p:pic>
          <p:nvPicPr>
            <p:cNvPr id="501" name="Google Shape;501;p28"/>
            <p:cNvPicPr preferRelativeResize="0"/>
            <p:nvPr/>
          </p:nvPicPr>
          <p:blipFill rotWithShape="1">
            <a:blip r:embed="rId7">
              <a:alphaModFix/>
            </a:blip>
            <a:srcRect b="0" l="0" r="0" t="0"/>
            <a:stretch/>
          </p:blipFill>
          <p:spPr>
            <a:xfrm>
              <a:off x="2447780" y="2233719"/>
              <a:ext cx="9228406" cy="2108503"/>
            </a:xfrm>
            <a:prstGeom prst="rect">
              <a:avLst/>
            </a:prstGeom>
            <a:noFill/>
            <a:ln>
              <a:noFill/>
            </a:ln>
          </p:spPr>
        </p:pic>
        <p:sp>
          <p:nvSpPr>
            <p:cNvPr id="502" name="Google Shape;502;p28"/>
            <p:cNvSpPr txBox="1"/>
            <p:nvPr/>
          </p:nvSpPr>
          <p:spPr>
            <a:xfrm>
              <a:off x="2289772" y="4409778"/>
              <a:ext cx="9386414" cy="1477328"/>
            </a:xfrm>
            <a:prstGeom prst="rect">
              <a:avLst/>
            </a:prstGeom>
            <a:solidFill>
              <a:srgbClr val="C55A11"/>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rgbClr val="3F3F3F"/>
                  </a:solidFill>
                  <a:latin typeface="Times New Roman"/>
                  <a:ea typeface="Times New Roman"/>
                  <a:cs typeface="Times New Roman"/>
                  <a:sym typeface="Times New Roman"/>
                </a:rPr>
                <a:t>One major reason that businesses move into international markets is to take advantage of lower labor costs. For instance, many firms moved production facilities to Mexico several years ago because of low labor costs. China then became a magnet for business with its own low labor costs. But as wages have started in climb there some businesses are looking at other manufacturing locations such as Vietnam.</a:t>
              </a:r>
              <a:endParaRPr i="1" sz="1800">
                <a:solidFill>
                  <a:schemeClr val="dk1"/>
                </a:solidFill>
                <a:latin typeface="Times New Roman"/>
                <a:ea typeface="Times New Roman"/>
                <a:cs typeface="Times New Roman"/>
                <a:sym typeface="Times New Roman"/>
              </a:endParaRPr>
            </a:p>
          </p:txBody>
        </p:sp>
      </p:grpSp>
      <p:grpSp>
        <p:nvGrpSpPr>
          <p:cNvPr id="503" name="Google Shape;503;p28"/>
          <p:cNvGrpSpPr/>
          <p:nvPr/>
        </p:nvGrpSpPr>
        <p:grpSpPr>
          <a:xfrm>
            <a:off x="130613" y="576493"/>
            <a:ext cx="8979519" cy="693507"/>
            <a:chOff x="130614" y="576493"/>
            <a:chExt cx="8834318" cy="536623"/>
          </a:xfrm>
        </p:grpSpPr>
        <p:sp>
          <p:nvSpPr>
            <p:cNvPr id="504" name="Google Shape;504;p28"/>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505" name="Google Shape;505;p2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pic>
        <p:nvPicPr>
          <p:cNvPr id="511" name="Google Shape;511;p2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12" name="Google Shape;512;p2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13" name="Google Shape;513;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4" name="Google Shape;514;p2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15" name="Google Shape;515;p2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16" name="Google Shape;516;p29"/>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pic>
        <p:nvPicPr>
          <p:cNvPr id="517" name="Google Shape;517;p29"/>
          <p:cNvPicPr preferRelativeResize="0"/>
          <p:nvPr/>
        </p:nvPicPr>
        <p:blipFill rotWithShape="1">
          <a:blip r:embed="rId7">
            <a:alphaModFix/>
          </a:blip>
          <a:srcRect b="0" l="0" r="0" t="0"/>
          <a:stretch/>
        </p:blipFill>
        <p:spPr>
          <a:xfrm>
            <a:off x="1874165" y="2212551"/>
            <a:ext cx="9759817" cy="3742111"/>
          </a:xfrm>
          <a:prstGeom prst="rect">
            <a:avLst/>
          </a:prstGeom>
          <a:noFill/>
          <a:ln>
            <a:noFill/>
          </a:ln>
        </p:spPr>
      </p:pic>
      <p:grpSp>
        <p:nvGrpSpPr>
          <p:cNvPr id="518" name="Google Shape;518;p29"/>
          <p:cNvGrpSpPr/>
          <p:nvPr/>
        </p:nvGrpSpPr>
        <p:grpSpPr>
          <a:xfrm>
            <a:off x="130613" y="576493"/>
            <a:ext cx="8979519" cy="693507"/>
            <a:chOff x="130614" y="576493"/>
            <a:chExt cx="8834318" cy="536623"/>
          </a:xfrm>
        </p:grpSpPr>
        <p:sp>
          <p:nvSpPr>
            <p:cNvPr id="519" name="Google Shape;519;p29"/>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520" name="Google Shape;520;p2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pic>
        <p:nvPicPr>
          <p:cNvPr id="525" name="Google Shape;525;p3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26" name="Google Shape;526;p3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27" name="Google Shape;527;p3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28" name="Google Shape;528;p3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29" name="Google Shape;529;p3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30" name="Google Shape;530;p30"/>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sp>
        <p:nvSpPr>
          <p:cNvPr id="531" name="Google Shape;531;p30"/>
          <p:cNvSpPr txBox="1"/>
          <p:nvPr/>
        </p:nvSpPr>
        <p:spPr>
          <a:xfrm>
            <a:off x="1914631" y="2153423"/>
            <a:ext cx="9902229" cy="33547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chemeClr val="dk1"/>
                </a:solidFill>
                <a:latin typeface="Times New Roman"/>
                <a:ea typeface="Times New Roman"/>
                <a:cs typeface="Times New Roman"/>
                <a:sym typeface="Times New Roman"/>
              </a:rPr>
              <a:t>Cultural Etiquette Quiz</a:t>
            </a:r>
            <a:endParaRPr/>
          </a:p>
          <a:p>
            <a:pPr indent="0" lvl="0" marL="0" marR="0" rtl="0" algn="l">
              <a:spcBef>
                <a:spcPts val="0"/>
              </a:spcBef>
              <a:spcAft>
                <a:spcPts val="0"/>
              </a:spcAft>
              <a:buNone/>
            </a:pPr>
            <a:r>
              <a:rPr b="0" i="0" lang="en-US" sz="1600">
                <a:solidFill>
                  <a:schemeClr val="dk1"/>
                </a:solidFill>
                <a:latin typeface="Times New Roman"/>
                <a:ea typeface="Times New Roman"/>
                <a:cs typeface="Times New Roman"/>
                <a:sym typeface="Times New Roman"/>
              </a:rPr>
              <a:t>Successfully managing or conducting business across cultures involves knowing what to say, when to arrive for meetings, what to wear, what gifts are acceptable, and what greeting to give, among many other things. It takes a continued effort to recognize and appreciate the other party’s expectations and business practices. This quiz will give you an idea of how aware you are of the business cultures of other areas of the world.</a:t>
            </a:r>
            <a:endParaRPr/>
          </a:p>
          <a:p>
            <a:pPr indent="0" lvl="0" marL="0" marR="0" rtl="0" algn="l">
              <a:spcBef>
                <a:spcPts val="0"/>
              </a:spcBef>
              <a:spcAft>
                <a:spcPts val="0"/>
              </a:spcAft>
              <a:buNone/>
            </a:pPr>
            <a:r>
              <a:t/>
            </a:r>
            <a:endParaRPr sz="1600">
              <a:solidFill>
                <a:schemeClr val="dk1"/>
              </a:solidFill>
              <a:latin typeface="Times New Roman"/>
              <a:ea typeface="Times New Roman"/>
              <a:cs typeface="Times New Roman"/>
              <a:sym typeface="Times New Roman"/>
            </a:endParaRPr>
          </a:p>
          <a:p>
            <a:pPr indent="-101600" lvl="0" marL="0" marR="0" rtl="0" algn="l">
              <a:spcBef>
                <a:spcPts val="0"/>
              </a:spcBef>
              <a:spcAft>
                <a:spcPts val="0"/>
              </a:spcAft>
              <a:buClr>
                <a:schemeClr val="dk1"/>
              </a:buClr>
              <a:buSzPts val="1600"/>
              <a:buFont typeface="Calibri"/>
              <a:buAutoNum type="arabicPeriod"/>
            </a:pPr>
            <a:r>
              <a:rPr b="0" i="0" lang="en-US" sz="1600">
                <a:solidFill>
                  <a:schemeClr val="dk1"/>
                </a:solidFill>
                <a:latin typeface="Times New Roman"/>
                <a:ea typeface="Times New Roman"/>
                <a:cs typeface="Times New Roman"/>
                <a:sym typeface="Times New Roman"/>
              </a:rPr>
              <a:t>Which culture often views professional titles as arrogant? Ireland</a:t>
            </a:r>
            <a:endParaRPr/>
          </a:p>
          <a:p>
            <a:pPr indent="-101600" lvl="0" marL="0" marR="0" rtl="0" algn="l">
              <a:spcBef>
                <a:spcPts val="0"/>
              </a:spcBef>
              <a:spcAft>
                <a:spcPts val="0"/>
              </a:spcAft>
              <a:buClr>
                <a:schemeClr val="dk1"/>
              </a:buClr>
              <a:buSzPts val="1600"/>
              <a:buFont typeface="Calibri"/>
              <a:buAutoNum type="arabicPeriod"/>
            </a:pPr>
            <a:r>
              <a:rPr b="0" i="0" lang="en-US" sz="1600">
                <a:solidFill>
                  <a:schemeClr val="dk1"/>
                </a:solidFill>
                <a:latin typeface="Times New Roman"/>
                <a:ea typeface="Times New Roman"/>
                <a:cs typeface="Times New Roman"/>
                <a:sym typeface="Times New Roman"/>
              </a:rPr>
              <a:t>Where should you not use red ink on your business card because the color red has a negative connotation? Madagascar</a:t>
            </a:r>
            <a:endParaRPr/>
          </a:p>
          <a:p>
            <a:pPr indent="-101600" lvl="0" marL="0" marR="0" rtl="0" algn="l">
              <a:spcBef>
                <a:spcPts val="0"/>
              </a:spcBef>
              <a:spcAft>
                <a:spcPts val="0"/>
              </a:spcAft>
              <a:buClr>
                <a:schemeClr val="dk1"/>
              </a:buClr>
              <a:buSzPts val="1600"/>
              <a:buFont typeface="Calibri"/>
              <a:buAutoNum type="arabicPeriod"/>
            </a:pPr>
            <a:r>
              <a:rPr b="0" i="0" lang="en-US" sz="1600">
                <a:solidFill>
                  <a:schemeClr val="dk1"/>
                </a:solidFill>
                <a:latin typeface="Times New Roman"/>
                <a:ea typeface="Times New Roman"/>
                <a:cs typeface="Times New Roman"/>
                <a:sym typeface="Times New Roman"/>
              </a:rPr>
              <a:t>In this culture, it may be considered an insult to leave immediately following a meeting, as this may suggest that you are not interested in getting to know the other party. Colombia</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4- If you compliment someone in this country on one of his or her personal items, he or she may insist that you accept it as a gift. Bahrain</a:t>
            </a:r>
            <a:endParaRPr/>
          </a:p>
        </p:txBody>
      </p:sp>
      <p:sp>
        <p:nvSpPr>
          <p:cNvPr id="532" name="Google Shape;532;p30"/>
          <p:cNvSpPr/>
          <p:nvPr/>
        </p:nvSpPr>
        <p:spPr>
          <a:xfrm>
            <a:off x="6884599" y="3615317"/>
            <a:ext cx="872196" cy="321882"/>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3" name="Google Shape;533;p30"/>
          <p:cNvSpPr/>
          <p:nvPr/>
        </p:nvSpPr>
        <p:spPr>
          <a:xfrm>
            <a:off x="3090904" y="4089210"/>
            <a:ext cx="1169962" cy="366100"/>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4" name="Google Shape;534;p30"/>
          <p:cNvSpPr/>
          <p:nvPr/>
        </p:nvSpPr>
        <p:spPr>
          <a:xfrm>
            <a:off x="6292220" y="4574532"/>
            <a:ext cx="1169962" cy="366100"/>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5" name="Google Shape;535;p30"/>
          <p:cNvSpPr/>
          <p:nvPr/>
        </p:nvSpPr>
        <p:spPr>
          <a:xfrm>
            <a:off x="2886076" y="5114639"/>
            <a:ext cx="1169962" cy="366100"/>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536" name="Google Shape;536;p30"/>
          <p:cNvGrpSpPr/>
          <p:nvPr/>
        </p:nvGrpSpPr>
        <p:grpSpPr>
          <a:xfrm>
            <a:off x="130613" y="576493"/>
            <a:ext cx="8979519" cy="693507"/>
            <a:chOff x="130614" y="576493"/>
            <a:chExt cx="8834318" cy="536623"/>
          </a:xfrm>
        </p:grpSpPr>
        <p:sp>
          <p:nvSpPr>
            <p:cNvPr id="537" name="Google Shape;537;p30"/>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538" name="Google Shape;538;p3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2" presetSubtype="4">
                                  <p:stCondLst>
                                    <p:cond delay="0"/>
                                  </p:stCondLst>
                                  <p:childTnLst>
                                    <p:anim calcmode="lin" valueType="num">
                                      <p:cBhvr additive="base">
                                        <p:cTn dur="500"/>
                                        <p:tgtEl>
                                          <p:spTgt spid="532"/>
                                        </p:tgtEl>
                                        <p:attrNameLst>
                                          <p:attrName>ppt_y</p:attrName>
                                        </p:attrNameLst>
                                      </p:cBhvr>
                                      <p:tavLst>
                                        <p:tav fmla="" tm="0">
                                          <p:val>
                                            <p:strVal val="#ppt_y"/>
                                          </p:val>
                                        </p:tav>
                                        <p:tav fmla="" tm="100000">
                                          <p:val>
                                            <p:strVal val="#ppt_y+1"/>
                                          </p:val>
                                        </p:tav>
                                      </p:tavLst>
                                    </p:anim>
                                    <p:set>
                                      <p:cBhvr>
                                        <p:cTn dur="1" fill="hold">
                                          <p:stCondLst>
                                            <p:cond delay="500"/>
                                          </p:stCondLst>
                                        </p:cTn>
                                        <p:tgtEl>
                                          <p:spTgt spid="532"/>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33"/>
                                        </p:tgtEl>
                                      </p:cBhvr>
                                    </p:animEffect>
                                    <p:set>
                                      <p:cBhvr>
                                        <p:cTn dur="1" fill="hold">
                                          <p:stCondLst>
                                            <p:cond delay="1000"/>
                                          </p:stCondLst>
                                        </p:cTn>
                                        <p:tgtEl>
                                          <p:spTgt spid="533"/>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34"/>
                                        </p:tgtEl>
                                      </p:cBhvr>
                                    </p:animEffect>
                                    <p:set>
                                      <p:cBhvr>
                                        <p:cTn dur="1" fill="hold">
                                          <p:stCondLst>
                                            <p:cond delay="1000"/>
                                          </p:stCondLst>
                                        </p:cTn>
                                        <p:tgtEl>
                                          <p:spTgt spid="534"/>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35"/>
                                        </p:tgtEl>
                                      </p:cBhvr>
                                    </p:animEffect>
                                    <p:set>
                                      <p:cBhvr>
                                        <p:cTn dur="1" fill="hold">
                                          <p:stCondLst>
                                            <p:cond delay="1000"/>
                                          </p:stCondLst>
                                        </p:cTn>
                                        <p:tgtEl>
                                          <p:spTgt spid="535"/>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pic>
        <p:nvPicPr>
          <p:cNvPr id="543" name="Google Shape;543;p3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44" name="Google Shape;544;p3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45" name="Google Shape;545;p3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6" name="Google Shape;546;p3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47" name="Google Shape;547;p3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48" name="Google Shape;548;p31"/>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sp>
        <p:nvSpPr>
          <p:cNvPr id="549" name="Google Shape;549;p31"/>
          <p:cNvSpPr txBox="1"/>
          <p:nvPr/>
        </p:nvSpPr>
        <p:spPr>
          <a:xfrm>
            <a:off x="1874165" y="2153423"/>
            <a:ext cx="9666095" cy="40318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600">
                <a:solidFill>
                  <a:srgbClr val="AF5C23"/>
                </a:solidFill>
                <a:latin typeface="Times New Roman"/>
                <a:ea typeface="Times New Roman"/>
                <a:cs typeface="Times New Roman"/>
                <a:sym typeface="Times New Roman"/>
              </a:rPr>
              <a:t>Cultural Etiquette Quiz</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5- In this country, tapping your nose signals that something is to be kept secret or confidential. England</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6- In this country, beckoning someone with your palm up while wagging one finger can be taken as an insult. India (and China)</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7- In this country, people who have worked together for years still shake hands every morning as if they were meeting for the first time. Germany</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8- In this country, negotiations usually take a long time and are chaotic, with numerous people often speaking simultaneously. Spain</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9- The “thumbs up” gesture is offensive in this country. Saudi Arabia</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10- Be sensitive to the volume of your voice in this country. Loud voices are known to be offensive in meetings as well as in restaurants and on the street. France</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10- Negotiations and meetings with people from this country often involve flared tempers, and tantrums and walkouts often occur. Standing with your hands in your pockets is also considered rude in this culture. Russia</a:t>
            </a:r>
            <a:endParaRPr/>
          </a:p>
          <a:p>
            <a:pPr indent="0" lvl="0" marL="0" marR="0" rtl="0" algn="l">
              <a:spcBef>
                <a:spcPts val="0"/>
              </a:spcBef>
              <a:spcAft>
                <a:spcPts val="0"/>
              </a:spcAft>
              <a:buNone/>
            </a:pPr>
            <a:r>
              <a:rPr lang="en-US" sz="1600">
                <a:solidFill>
                  <a:schemeClr val="dk1"/>
                </a:solidFill>
                <a:latin typeface="Times New Roman"/>
                <a:ea typeface="Times New Roman"/>
                <a:cs typeface="Times New Roman"/>
                <a:sym typeface="Times New Roman"/>
              </a:rPr>
              <a:t>11- Because saving face is so important in this culture, you will often hear “It’s convenient” or “I’ll look into it” instead of being told “No.” China</a:t>
            </a:r>
            <a:endParaRPr/>
          </a:p>
          <a:p>
            <a:pPr indent="0" lvl="0" marL="0" marR="0" rtl="0" algn="l">
              <a:spcBef>
                <a:spcPts val="0"/>
              </a:spcBef>
              <a:spcAft>
                <a:spcPts val="0"/>
              </a:spcAft>
              <a:buNone/>
            </a:pPr>
            <a:r>
              <a:t/>
            </a:r>
            <a:endParaRPr b="0" i="0" sz="1600">
              <a:solidFill>
                <a:srgbClr val="3F3F3F"/>
              </a:solidFill>
              <a:latin typeface="Times New Roman"/>
              <a:ea typeface="Times New Roman"/>
              <a:cs typeface="Times New Roman"/>
              <a:sym typeface="Times New Roman"/>
            </a:endParaRPr>
          </a:p>
        </p:txBody>
      </p:sp>
      <p:sp>
        <p:nvSpPr>
          <p:cNvPr id="550" name="Google Shape;550;p31"/>
          <p:cNvSpPr/>
          <p:nvPr/>
        </p:nvSpPr>
        <p:spPr>
          <a:xfrm>
            <a:off x="9713521" y="2400215"/>
            <a:ext cx="872196" cy="321882"/>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1" name="Google Shape;551;p31"/>
          <p:cNvSpPr/>
          <p:nvPr/>
        </p:nvSpPr>
        <p:spPr>
          <a:xfrm>
            <a:off x="10906792" y="2561156"/>
            <a:ext cx="624041" cy="366100"/>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2" name="Google Shape;552;p31"/>
          <p:cNvSpPr/>
          <p:nvPr/>
        </p:nvSpPr>
        <p:spPr>
          <a:xfrm>
            <a:off x="2378818" y="2927256"/>
            <a:ext cx="624041" cy="266185"/>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3" name="Google Shape;553;p31"/>
          <p:cNvSpPr/>
          <p:nvPr/>
        </p:nvSpPr>
        <p:spPr>
          <a:xfrm>
            <a:off x="4114848" y="3413756"/>
            <a:ext cx="823334" cy="264718"/>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4" name="Google Shape;554;p31"/>
          <p:cNvSpPr/>
          <p:nvPr/>
        </p:nvSpPr>
        <p:spPr>
          <a:xfrm flipH="1" rot="10800000">
            <a:off x="3282087" y="3922282"/>
            <a:ext cx="823334" cy="264717"/>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5" name="Google Shape;555;p31"/>
          <p:cNvSpPr/>
          <p:nvPr/>
        </p:nvSpPr>
        <p:spPr>
          <a:xfrm>
            <a:off x="6547064" y="4092349"/>
            <a:ext cx="1146264" cy="331514"/>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6" name="Google Shape;556;p31"/>
          <p:cNvSpPr/>
          <p:nvPr/>
        </p:nvSpPr>
        <p:spPr>
          <a:xfrm>
            <a:off x="5187109" y="4602346"/>
            <a:ext cx="823334" cy="264718"/>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7" name="Google Shape;557;p31"/>
          <p:cNvSpPr/>
          <p:nvPr/>
        </p:nvSpPr>
        <p:spPr>
          <a:xfrm>
            <a:off x="10346116" y="5117865"/>
            <a:ext cx="823334" cy="264718"/>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8" name="Google Shape;558;p31"/>
          <p:cNvSpPr/>
          <p:nvPr/>
        </p:nvSpPr>
        <p:spPr>
          <a:xfrm>
            <a:off x="4075314" y="5604796"/>
            <a:ext cx="823334" cy="264718"/>
          </a:xfrm>
          <a:prstGeom prst="rect">
            <a:avLst/>
          </a:prstGeom>
          <a:solidFill>
            <a:srgbClr val="833C0B"/>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559" name="Google Shape;559;p31"/>
          <p:cNvGrpSpPr/>
          <p:nvPr/>
        </p:nvGrpSpPr>
        <p:grpSpPr>
          <a:xfrm>
            <a:off x="130613" y="576493"/>
            <a:ext cx="8979519" cy="693507"/>
            <a:chOff x="130614" y="576493"/>
            <a:chExt cx="8834318" cy="536623"/>
          </a:xfrm>
        </p:grpSpPr>
        <p:sp>
          <p:nvSpPr>
            <p:cNvPr id="560" name="Google Shape;560;p31"/>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561" name="Google Shape;561;p3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xit" presetID="2" presetSubtype="4">
                                  <p:stCondLst>
                                    <p:cond delay="0"/>
                                  </p:stCondLst>
                                  <p:childTnLst>
                                    <p:anim calcmode="lin" valueType="num">
                                      <p:cBhvr additive="base">
                                        <p:cTn dur="500"/>
                                        <p:tgtEl>
                                          <p:spTgt spid="550"/>
                                        </p:tgtEl>
                                        <p:attrNameLst>
                                          <p:attrName>ppt_y</p:attrName>
                                        </p:attrNameLst>
                                      </p:cBhvr>
                                      <p:tavLst>
                                        <p:tav fmla="" tm="0">
                                          <p:val>
                                            <p:strVal val="#ppt_y"/>
                                          </p:val>
                                        </p:tav>
                                        <p:tav fmla="" tm="100000">
                                          <p:val>
                                            <p:strVal val="#ppt_y+1"/>
                                          </p:val>
                                        </p:tav>
                                      </p:tavLst>
                                    </p:anim>
                                    <p:set>
                                      <p:cBhvr>
                                        <p:cTn dur="1" fill="hold">
                                          <p:stCondLst>
                                            <p:cond delay="500"/>
                                          </p:stCondLst>
                                        </p:cTn>
                                        <p:tgtEl>
                                          <p:spTgt spid="550"/>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51"/>
                                        </p:tgtEl>
                                      </p:cBhvr>
                                    </p:animEffect>
                                    <p:set>
                                      <p:cBhvr>
                                        <p:cTn dur="1" fill="hold">
                                          <p:stCondLst>
                                            <p:cond delay="1000"/>
                                          </p:stCondLst>
                                        </p:cTn>
                                        <p:tgtEl>
                                          <p:spTgt spid="551"/>
                                        </p:tgtEl>
                                        <p:attrNameLst>
                                          <p:attrName>style.visibility</p:attrName>
                                        </p:attrNameLst>
                                      </p:cBhvr>
                                      <p:to>
                                        <p:strVal val="hidden"/>
                                      </p:to>
                                    </p:set>
                                  </p:childTnLst>
                                </p:cTn>
                              </p:par>
                              <p:par>
                                <p:cTn fill="hold" nodeType="withEffect" presetClass="exit" presetID="10" presetSubtype="0">
                                  <p:stCondLst>
                                    <p:cond delay="0"/>
                                  </p:stCondLst>
                                  <p:childTnLst>
                                    <p:animEffect filter="fade" transition="out">
                                      <p:cBhvr>
                                        <p:cTn dur="1000"/>
                                        <p:tgtEl>
                                          <p:spTgt spid="552"/>
                                        </p:tgtEl>
                                      </p:cBhvr>
                                    </p:animEffect>
                                    <p:set>
                                      <p:cBhvr>
                                        <p:cTn dur="1" fill="hold">
                                          <p:stCondLst>
                                            <p:cond delay="1000"/>
                                          </p:stCondLst>
                                        </p:cTn>
                                        <p:tgtEl>
                                          <p:spTgt spid="552"/>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53"/>
                                        </p:tgtEl>
                                      </p:cBhvr>
                                    </p:animEffect>
                                    <p:set>
                                      <p:cBhvr>
                                        <p:cTn dur="1" fill="hold">
                                          <p:stCondLst>
                                            <p:cond delay="1000"/>
                                          </p:stCondLst>
                                        </p:cTn>
                                        <p:tgtEl>
                                          <p:spTgt spid="553"/>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54"/>
                                        </p:tgtEl>
                                      </p:cBhvr>
                                    </p:animEffect>
                                    <p:set>
                                      <p:cBhvr>
                                        <p:cTn dur="1" fill="hold">
                                          <p:stCondLst>
                                            <p:cond delay="1000"/>
                                          </p:stCondLst>
                                        </p:cTn>
                                        <p:tgtEl>
                                          <p:spTgt spid="554"/>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55"/>
                                        </p:tgtEl>
                                      </p:cBhvr>
                                    </p:animEffect>
                                    <p:set>
                                      <p:cBhvr>
                                        <p:cTn dur="1" fill="hold">
                                          <p:stCondLst>
                                            <p:cond delay="1000"/>
                                          </p:stCondLst>
                                        </p:cTn>
                                        <p:tgtEl>
                                          <p:spTgt spid="555"/>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56"/>
                                        </p:tgtEl>
                                      </p:cBhvr>
                                    </p:animEffect>
                                    <p:set>
                                      <p:cBhvr>
                                        <p:cTn dur="1" fill="hold">
                                          <p:stCondLst>
                                            <p:cond delay="1000"/>
                                          </p:stCondLst>
                                        </p:cTn>
                                        <p:tgtEl>
                                          <p:spTgt spid="556"/>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57"/>
                                        </p:tgtEl>
                                      </p:cBhvr>
                                    </p:animEffect>
                                    <p:set>
                                      <p:cBhvr>
                                        <p:cTn dur="1" fill="hold">
                                          <p:stCondLst>
                                            <p:cond delay="1000"/>
                                          </p:stCondLst>
                                        </p:cTn>
                                        <p:tgtEl>
                                          <p:spTgt spid="557"/>
                                        </p:tgtEl>
                                        <p:attrNameLst>
                                          <p:attrName>style.visibility</p:attrName>
                                        </p:attrNameLst>
                                      </p:cBhvr>
                                      <p:to>
                                        <p:strVal val="hidden"/>
                                      </p:to>
                                    </p:set>
                                  </p:childTnLst>
                                </p:cTn>
                              </p:par>
                            </p:childTnLst>
                          </p:cTn>
                        </p:par>
                      </p:childTnLst>
                    </p:cTn>
                  </p:par>
                  <p:par>
                    <p:cTn fill="hold">
                      <p:stCondLst>
                        <p:cond delay="indefinite"/>
                      </p:stCondLst>
                      <p:childTnLst>
                        <p:par>
                          <p:cTn fill="hold">
                            <p:stCondLst>
                              <p:cond delay="0"/>
                            </p:stCondLst>
                            <p:childTnLst>
                              <p:par>
                                <p:cTn fill="hold" nodeType="clickEffect" presetClass="exit" presetID="10" presetSubtype="0">
                                  <p:stCondLst>
                                    <p:cond delay="0"/>
                                  </p:stCondLst>
                                  <p:childTnLst>
                                    <p:animEffect filter="fade" transition="out">
                                      <p:cBhvr>
                                        <p:cTn dur="1000"/>
                                        <p:tgtEl>
                                          <p:spTgt spid="558"/>
                                        </p:tgtEl>
                                      </p:cBhvr>
                                    </p:animEffect>
                                    <p:set>
                                      <p:cBhvr>
                                        <p:cTn dur="1" fill="hold">
                                          <p:stCondLst>
                                            <p:cond delay="1000"/>
                                          </p:stCondLst>
                                        </p:cTn>
                                        <p:tgtEl>
                                          <p:spTgt spid="558"/>
                                        </p:tgtEl>
                                        <p:attrNameLst>
                                          <p:attrName>style.visibility</p:attrName>
                                        </p:attrNameLst>
                                      </p:cBhvr>
                                      <p:to>
                                        <p:strVal val="hidden"/>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6" name="Shape 566"/>
        <p:cNvGrpSpPr/>
        <p:nvPr/>
      </p:nvGrpSpPr>
      <p:grpSpPr>
        <a:xfrm>
          <a:off x="0" y="0"/>
          <a:ext cx="0" cy="0"/>
          <a:chOff x="0" y="0"/>
          <a:chExt cx="0" cy="0"/>
        </a:xfrm>
      </p:grpSpPr>
      <p:pic>
        <p:nvPicPr>
          <p:cNvPr id="567" name="Google Shape;567;p3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68" name="Google Shape;568;p3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69" name="Google Shape;569;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70" name="Google Shape;570;p3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71" name="Google Shape;571;p3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572" name="Google Shape;572;p32"/>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aphicFrame>
        <p:nvGraphicFramePr>
          <p:cNvPr id="573" name="Google Shape;573;p32"/>
          <p:cNvGraphicFramePr/>
          <p:nvPr/>
        </p:nvGraphicFramePr>
        <p:xfrm>
          <a:off x="1980127" y="2186693"/>
          <a:ext cx="3000000" cy="3000000"/>
        </p:xfrm>
        <a:graphic>
          <a:graphicData uri="http://schemas.openxmlformats.org/drawingml/2006/table">
            <a:tbl>
              <a:tblPr bandRow="1" firstRow="1">
                <a:noFill/>
                <a:tableStyleId>{5F8C4E1F-3751-48A9-8D85-B188AE41E720}</a:tableStyleId>
              </a:tblPr>
              <a:tblGrid>
                <a:gridCol w="2190200"/>
                <a:gridCol w="7342900"/>
              </a:tblGrid>
              <a:tr h="45520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Cross-Cultural difference and similarities:</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1" lang="en-US" sz="1800" u="sng">
                          <a:solidFill>
                            <a:schemeClr val="dk1"/>
                          </a:solidFill>
                          <a:latin typeface="Times New Roman"/>
                          <a:ea typeface="Times New Roman"/>
                          <a:cs typeface="Times New Roman"/>
                          <a:sym typeface="Times New Roman"/>
                        </a:rPr>
                        <a:t>General observations: </a:t>
                      </a:r>
                      <a:r>
                        <a:rPr b="0" lang="en-US" sz="1800" u="none">
                          <a:solidFill>
                            <a:schemeClr val="dk1"/>
                          </a:solidFill>
                          <a:latin typeface="Times New Roman"/>
                          <a:ea typeface="Times New Roman"/>
                          <a:cs typeface="Times New Roman"/>
                          <a:sym typeface="Times New Roman"/>
                        </a:rPr>
                        <a:t>Cultural and national bounders may not coincide.</a:t>
                      </a:r>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one major review of the literature on international management reached five basic conclusions.</a:t>
                      </a:r>
                      <a:endParaRPr/>
                    </a:p>
                    <a:p>
                      <a:pPr indent="0" lvl="0" marL="0" marR="0" rtl="0" algn="just">
                        <a:spcBef>
                          <a:spcPts val="0"/>
                        </a:spcBef>
                        <a:spcAft>
                          <a:spcPts val="0"/>
                        </a:spcAft>
                        <a:buClr>
                          <a:schemeClr val="dk1"/>
                        </a:buClr>
                        <a:buSzPts val="1800"/>
                        <a:buFont typeface="Calibri"/>
                        <a:buNone/>
                      </a:pPr>
                      <a:r>
                        <a:t/>
                      </a:r>
                      <a:endParaRPr b="0"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1- Behavior in organizational settings does indeed vary across cultures.</a:t>
                      </a:r>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2- Culture itself is one major cause of this variation</a:t>
                      </a:r>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3- although the causes and consequences of behavior within organizational settings remain quite diverse across cultures, organizations and the ways they are structured appear to be growing increasingly similar. </a:t>
                      </a:r>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4- The same individual behaves differently in different cultural settings.</a:t>
                      </a:r>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5- Cultural diversity can be an important source of synergy in enhancing organizational effectiveness.</a:t>
                      </a:r>
                      <a:endParaRPr/>
                    </a:p>
                  </a:txBody>
                  <a:tcPr marT="45725" marB="45725" marR="91450" marL="91450"/>
                </a:tc>
              </a:tr>
            </a:tbl>
          </a:graphicData>
        </a:graphic>
      </p:graphicFrame>
      <p:grpSp>
        <p:nvGrpSpPr>
          <p:cNvPr id="574" name="Google Shape;574;p32"/>
          <p:cNvGrpSpPr/>
          <p:nvPr/>
        </p:nvGrpSpPr>
        <p:grpSpPr>
          <a:xfrm>
            <a:off x="130613" y="576493"/>
            <a:ext cx="8979519" cy="693507"/>
            <a:chOff x="130614" y="576493"/>
            <a:chExt cx="8834318" cy="536623"/>
          </a:xfrm>
        </p:grpSpPr>
        <p:sp>
          <p:nvSpPr>
            <p:cNvPr id="575" name="Google Shape;575;p32"/>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576" name="Google Shape;576;p3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0" name="Shape 580"/>
        <p:cNvGrpSpPr/>
        <p:nvPr/>
      </p:nvGrpSpPr>
      <p:grpSpPr>
        <a:xfrm>
          <a:off x="0" y="0"/>
          <a:ext cx="0" cy="0"/>
          <a:chOff x="0" y="0"/>
          <a:chExt cx="0" cy="0"/>
        </a:xfrm>
      </p:grpSpPr>
      <p:pic>
        <p:nvPicPr>
          <p:cNvPr id="581" name="Google Shape;581;p3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82" name="Google Shape;582;p3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583" name="Google Shape;583;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84" name="Google Shape;584;p3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585" name="Google Shape;585;p33"/>
          <p:cNvPicPr preferRelativeResize="0"/>
          <p:nvPr/>
        </p:nvPicPr>
        <p:blipFill rotWithShape="1">
          <a:blip r:embed="rId6">
            <a:alphaModFix/>
          </a:blip>
          <a:srcRect b="0" l="0" r="0" t="0"/>
          <a:stretch/>
        </p:blipFill>
        <p:spPr>
          <a:xfrm>
            <a:off x="-17323" y="0"/>
            <a:ext cx="9533101" cy="1610200"/>
          </a:xfrm>
          <a:prstGeom prst="rect">
            <a:avLst/>
          </a:prstGeom>
          <a:noFill/>
          <a:ln>
            <a:noFill/>
          </a:ln>
        </p:spPr>
      </p:pic>
      <p:graphicFrame>
        <p:nvGraphicFramePr>
          <p:cNvPr id="586" name="Google Shape;586;p33"/>
          <p:cNvGraphicFramePr/>
          <p:nvPr/>
        </p:nvGraphicFramePr>
        <p:xfrm>
          <a:off x="2529192" y="1674314"/>
          <a:ext cx="3000000" cy="3000000"/>
        </p:xfrm>
        <a:graphic>
          <a:graphicData uri="http://schemas.openxmlformats.org/drawingml/2006/table">
            <a:tbl>
              <a:tblPr>
                <a:noFill/>
                <a:tableStyleId>{21D692CF-38E8-4B10-A94F-96DA5DE6966D}</a:tableStyleId>
              </a:tblPr>
              <a:tblGrid>
                <a:gridCol w="1506525"/>
                <a:gridCol w="1917100"/>
                <a:gridCol w="1499075"/>
                <a:gridCol w="1500075"/>
                <a:gridCol w="1500075"/>
                <a:gridCol w="1500550"/>
              </a:tblGrid>
              <a:tr h="517500">
                <a:tc>
                  <a:txBody>
                    <a:bodyPr/>
                    <a:lstStyle/>
                    <a:p>
                      <a:pPr indent="0" lvl="0" marL="0" marR="0" rtl="0" algn="ctr">
                        <a:spcBef>
                          <a:spcPts val="0"/>
                        </a:spcBef>
                        <a:spcAft>
                          <a:spcPts val="0"/>
                        </a:spcAft>
                        <a:buNone/>
                      </a:pPr>
                      <a:r>
                        <a:rPr lang="en-US" sz="1600" u="none" strike="noStrike">
                          <a:solidFill>
                            <a:srgbClr val="575757"/>
                          </a:solidFill>
                        </a:rPr>
                        <a:t>Country</a:t>
                      </a:r>
                      <a:endParaRPr/>
                    </a:p>
                  </a:txBody>
                  <a:tcPr marT="57650" marB="57650" marR="24700" marL="24700" anchor="ctr">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9E9E9"/>
                    </a:solidFill>
                  </a:tcPr>
                </a:tc>
                <a:tc>
                  <a:txBody>
                    <a:bodyPr/>
                    <a:lstStyle/>
                    <a:p>
                      <a:pPr indent="0" lvl="0" marL="0" marR="0" rtl="0" algn="ctr">
                        <a:spcBef>
                          <a:spcPts val="0"/>
                        </a:spcBef>
                        <a:spcAft>
                          <a:spcPts val="0"/>
                        </a:spcAft>
                        <a:buNone/>
                      </a:pPr>
                      <a:r>
                        <a:rPr lang="en-US" sz="1600" u="none" strike="noStrike">
                          <a:solidFill>
                            <a:srgbClr val="575757"/>
                          </a:solidFill>
                        </a:rPr>
                        <a:t>Individualism/Collectivism</a:t>
                      </a:r>
                      <a:endParaRPr/>
                    </a:p>
                  </a:txBody>
                  <a:tcPr marT="57650" marB="57650" marR="24700" marL="24700" anchor="ctr">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9E9E9"/>
                    </a:solidFill>
                  </a:tcPr>
                </a:tc>
                <a:tc>
                  <a:txBody>
                    <a:bodyPr/>
                    <a:lstStyle/>
                    <a:p>
                      <a:pPr indent="0" lvl="0" marL="0" marR="0" rtl="0" algn="ctr">
                        <a:spcBef>
                          <a:spcPts val="0"/>
                        </a:spcBef>
                        <a:spcAft>
                          <a:spcPts val="0"/>
                        </a:spcAft>
                        <a:buNone/>
                      </a:pPr>
                      <a:r>
                        <a:rPr lang="en-US" sz="1600" u="none" strike="noStrike">
                          <a:solidFill>
                            <a:srgbClr val="575757"/>
                          </a:solidFill>
                        </a:rPr>
                        <a:t>Power Distance</a:t>
                      </a:r>
                      <a:endParaRPr/>
                    </a:p>
                  </a:txBody>
                  <a:tcPr marT="57650" marB="57650" marR="24700" marL="24700" anchor="ctr">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9E9E9"/>
                    </a:solidFill>
                  </a:tcPr>
                </a:tc>
                <a:tc>
                  <a:txBody>
                    <a:bodyPr/>
                    <a:lstStyle/>
                    <a:p>
                      <a:pPr indent="0" lvl="0" marL="0" marR="0" rtl="0" algn="ctr">
                        <a:spcBef>
                          <a:spcPts val="0"/>
                        </a:spcBef>
                        <a:spcAft>
                          <a:spcPts val="0"/>
                        </a:spcAft>
                        <a:buNone/>
                      </a:pPr>
                      <a:r>
                        <a:rPr lang="en-US" sz="1600" u="none" strike="noStrike">
                          <a:solidFill>
                            <a:srgbClr val="575757"/>
                          </a:solidFill>
                        </a:rPr>
                        <a:t>Uncertainty Avoidance</a:t>
                      </a:r>
                      <a:endParaRPr/>
                    </a:p>
                  </a:txBody>
                  <a:tcPr marT="57650" marB="57650" marR="24700" marL="24700" anchor="ctr">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9E9E9"/>
                    </a:solidFill>
                  </a:tcPr>
                </a:tc>
                <a:tc>
                  <a:txBody>
                    <a:bodyPr/>
                    <a:lstStyle/>
                    <a:p>
                      <a:pPr indent="0" lvl="0" marL="0" marR="0" rtl="0" algn="ctr">
                        <a:spcBef>
                          <a:spcPts val="0"/>
                        </a:spcBef>
                        <a:spcAft>
                          <a:spcPts val="0"/>
                        </a:spcAft>
                        <a:buNone/>
                      </a:pPr>
                      <a:r>
                        <a:rPr lang="en-US" sz="1600" u="none" strike="noStrike">
                          <a:solidFill>
                            <a:srgbClr val="575757"/>
                          </a:solidFill>
                        </a:rPr>
                        <a:t>Masculinity</a:t>
                      </a:r>
                      <a:endParaRPr/>
                    </a:p>
                  </a:txBody>
                  <a:tcPr marT="57650" marB="57650" marR="24700" marL="24700" anchor="ctr">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9E9E9"/>
                    </a:solidFill>
                  </a:tcPr>
                </a:tc>
                <a:tc>
                  <a:txBody>
                    <a:bodyPr/>
                    <a:lstStyle/>
                    <a:p>
                      <a:pPr indent="0" lvl="0" marL="0" marR="0" rtl="0" algn="ctr">
                        <a:spcBef>
                          <a:spcPts val="0"/>
                        </a:spcBef>
                        <a:spcAft>
                          <a:spcPts val="0"/>
                        </a:spcAft>
                        <a:buNone/>
                      </a:pPr>
                      <a:r>
                        <a:rPr lang="en-US" sz="1600" u="none" strike="noStrike">
                          <a:solidFill>
                            <a:srgbClr val="575757"/>
                          </a:solidFill>
                        </a:rPr>
                        <a:t>Long-Term Orientation</a:t>
                      </a:r>
                      <a:endParaRPr/>
                    </a:p>
                  </a:txBody>
                  <a:tcPr marT="57650" marB="57650" marR="24700" marL="24700" anchor="ctr">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9E9E9"/>
                    </a:solidFill>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CANADA</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GERMANY</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ISRAEL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(no data)</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ITALY</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(no data)</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JAPAN</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MEXICO</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(no data)</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PAKISTAN</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SWEDEN</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r h="3510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UNITED STATES</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tcPr>
                </a:tc>
              </a:tr>
              <a:tr h="308225">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VENEZUELA</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L</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M</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H</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BFBFBF"/>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c>
                  <a:txBody>
                    <a:bodyPr/>
                    <a:lstStyle/>
                    <a:p>
                      <a:pPr indent="0" lvl="0" marL="0" marR="0" rtl="0" algn="l">
                        <a:spcBef>
                          <a:spcPts val="0"/>
                        </a:spcBef>
                        <a:spcAft>
                          <a:spcPts val="0"/>
                        </a:spcAft>
                        <a:buNone/>
                      </a:pPr>
                      <a:r>
                        <a:rPr lang="en-US" sz="1600" u="none" strike="noStrike">
                          <a:solidFill>
                            <a:srgbClr val="3F3F3F"/>
                          </a:solidFill>
                          <a:latin typeface="Arial"/>
                          <a:ea typeface="Arial"/>
                          <a:cs typeface="Arial"/>
                          <a:sym typeface="Arial"/>
                        </a:rPr>
                        <a:t>(no data)</a:t>
                      </a:r>
                      <a:endParaRPr/>
                    </a:p>
                  </a:txBody>
                  <a:tcPr marT="57650" marB="57650" marR="82350" marL="82350">
                    <a:lnL cap="flat" cmpd="sng" w="9525">
                      <a:solidFill>
                        <a:srgbClr val="BFBFBF"/>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BFBFBF"/>
                      </a:solidFill>
                      <a:prstDash val="solid"/>
                      <a:round/>
                      <a:headEnd len="sm" w="sm" type="none"/>
                      <a:tailEnd len="sm" w="sm" type="none"/>
                    </a:lnT>
                    <a:lnB cap="flat" cmpd="sng" w="9525">
                      <a:solidFill>
                        <a:srgbClr val="BFBFBF"/>
                      </a:solidFill>
                      <a:prstDash val="solid"/>
                      <a:round/>
                      <a:headEnd len="sm" w="sm" type="none"/>
                      <a:tailEnd len="sm" w="sm" type="none"/>
                    </a:lnB>
                    <a:solidFill>
                      <a:srgbClr val="EEF7FC"/>
                    </a:solidFill>
                  </a:tcPr>
                </a:tc>
              </a:tr>
            </a:tbl>
          </a:graphicData>
        </a:graphic>
      </p:graphicFrame>
      <p:sp>
        <p:nvSpPr>
          <p:cNvPr id="587" name="Google Shape;587;p33"/>
          <p:cNvSpPr txBox="1"/>
          <p:nvPr/>
        </p:nvSpPr>
        <p:spPr>
          <a:xfrm>
            <a:off x="2292625" y="1303797"/>
            <a:ext cx="9420531" cy="36933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C00000"/>
              </a:buClr>
              <a:buSzPts val="1800"/>
              <a:buFont typeface="Open Sans"/>
              <a:buNone/>
            </a:pPr>
            <a:r>
              <a:rPr lang="en-US" sz="1800">
                <a:solidFill>
                  <a:srgbClr val="C00000"/>
                </a:solidFill>
                <a:latin typeface="Open Sans"/>
                <a:ea typeface="Open Sans"/>
                <a:cs typeface="Open Sans"/>
                <a:sym typeface="Open Sans"/>
              </a:rPr>
              <a:t>T</a:t>
            </a:r>
            <a:r>
              <a:rPr i="0" lang="en-US" sz="1800" u="none" cap="none" strike="noStrike">
                <a:solidFill>
                  <a:srgbClr val="C00000"/>
                </a:solidFill>
                <a:latin typeface="Open Sans"/>
                <a:ea typeface="Open Sans"/>
                <a:cs typeface="Open Sans"/>
                <a:sym typeface="Open Sans"/>
              </a:rPr>
              <a:t>able2.3.</a:t>
            </a:r>
            <a:r>
              <a:rPr i="0" lang="en-US" sz="1800" u="none" cap="none" strike="noStrike">
                <a:solidFill>
                  <a:srgbClr val="C00000"/>
                </a:solidFill>
                <a:latin typeface="Helvetica Neue"/>
                <a:ea typeface="Helvetica Neue"/>
                <a:cs typeface="Helvetica Neue"/>
                <a:sym typeface="Helvetica Neue"/>
              </a:rPr>
              <a:t>Work-Related Differences in 10 Countries</a:t>
            </a:r>
            <a:endParaRPr/>
          </a:p>
        </p:txBody>
      </p:sp>
      <p:sp>
        <p:nvSpPr>
          <p:cNvPr id="588" name="Google Shape;588;p33"/>
          <p:cNvSpPr txBox="1"/>
          <p:nvPr/>
        </p:nvSpPr>
        <p:spPr>
          <a:xfrm>
            <a:off x="191201" y="1610200"/>
            <a:ext cx="1981327" cy="397031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1400">
                <a:solidFill>
                  <a:schemeClr val="dk1"/>
                </a:solidFill>
                <a:latin typeface="Times New Roman"/>
                <a:ea typeface="Times New Roman"/>
                <a:cs typeface="Times New Roman"/>
                <a:sym typeface="Times New Roman"/>
              </a:rPr>
              <a:t>Note:</a:t>
            </a:r>
            <a:endParaRPr/>
          </a:p>
          <a:p>
            <a:pPr indent="-285750" lvl="0" marL="285750" marR="0" rtl="0" algn="just">
              <a:spcBef>
                <a:spcPts val="0"/>
              </a:spcBef>
              <a:spcAft>
                <a:spcPts val="0"/>
              </a:spcAft>
              <a:buClr>
                <a:schemeClr val="dk1"/>
              </a:buClr>
              <a:buSzPts val="1400"/>
              <a:buFont typeface="Noto Sans Symbols"/>
              <a:buChar char="▪"/>
            </a:pPr>
            <a:r>
              <a:rPr b="0" i="1" lang="en-US" sz="1400">
                <a:solidFill>
                  <a:schemeClr val="dk1"/>
                </a:solidFill>
                <a:latin typeface="Times New Roman"/>
                <a:ea typeface="Times New Roman"/>
                <a:cs typeface="Times New Roman"/>
                <a:sym typeface="Times New Roman"/>
              </a:rPr>
              <a:t> H = high; M = moderate; L = low</a:t>
            </a:r>
            <a:endParaRPr/>
          </a:p>
          <a:p>
            <a:pPr indent="-285750" lvl="0" marL="285750" marR="0" rtl="0" algn="just">
              <a:spcBef>
                <a:spcPts val="0"/>
              </a:spcBef>
              <a:spcAft>
                <a:spcPts val="0"/>
              </a:spcAft>
              <a:buClr>
                <a:schemeClr val="dk1"/>
              </a:buClr>
              <a:buSzPts val="1400"/>
              <a:buFont typeface="Noto Sans Symbols"/>
              <a:buChar char="▪"/>
            </a:pPr>
            <a:r>
              <a:rPr b="0" i="1" lang="en-US" sz="1400">
                <a:solidFill>
                  <a:schemeClr val="dk1"/>
                </a:solidFill>
                <a:latin typeface="Times New Roman"/>
                <a:ea typeface="Times New Roman"/>
                <a:cs typeface="Times New Roman"/>
                <a:sym typeface="Times New Roman"/>
              </a:rPr>
              <a:t> for INDIVIDUALISM/COLLECTIVISM. </a:t>
            </a:r>
            <a:endParaRPr/>
          </a:p>
          <a:p>
            <a:pPr indent="-285750" lvl="0" marL="285750" marR="0" rtl="0" algn="just">
              <a:spcBef>
                <a:spcPts val="0"/>
              </a:spcBef>
              <a:spcAft>
                <a:spcPts val="0"/>
              </a:spcAft>
              <a:buClr>
                <a:schemeClr val="dk1"/>
              </a:buClr>
              <a:buSzPts val="1400"/>
              <a:buFont typeface="Noto Sans Symbols"/>
              <a:buChar char="▪"/>
            </a:pPr>
            <a:r>
              <a:rPr b="0" i="1" lang="en-US" sz="1400">
                <a:solidFill>
                  <a:schemeClr val="dk1"/>
                </a:solidFill>
                <a:latin typeface="Times New Roman"/>
                <a:ea typeface="Times New Roman"/>
                <a:cs typeface="Times New Roman"/>
                <a:sym typeface="Times New Roman"/>
              </a:rPr>
              <a:t>H means High Individualism,</a:t>
            </a:r>
            <a:endParaRPr/>
          </a:p>
          <a:p>
            <a:pPr indent="-285750" lvl="0" marL="285750" marR="0" rtl="0" algn="just">
              <a:spcBef>
                <a:spcPts val="0"/>
              </a:spcBef>
              <a:spcAft>
                <a:spcPts val="0"/>
              </a:spcAft>
              <a:buClr>
                <a:schemeClr val="dk1"/>
              </a:buClr>
              <a:buSzPts val="1400"/>
              <a:buFont typeface="Noto Sans Symbols"/>
              <a:buChar char="▪"/>
            </a:pPr>
            <a:r>
              <a:rPr b="0" i="1" lang="en-US" sz="1400">
                <a:solidFill>
                  <a:schemeClr val="dk1"/>
                </a:solidFill>
                <a:latin typeface="Times New Roman"/>
                <a:ea typeface="Times New Roman"/>
                <a:cs typeface="Times New Roman"/>
                <a:sym typeface="Times New Roman"/>
              </a:rPr>
              <a:t> L means High Collectivism and M means a balance of individualism and collectivism. </a:t>
            </a:r>
            <a:endParaRPr/>
          </a:p>
          <a:p>
            <a:pPr indent="-285750" lvl="0" marL="285750" marR="0" rtl="0" algn="just">
              <a:spcBef>
                <a:spcPts val="0"/>
              </a:spcBef>
              <a:spcAft>
                <a:spcPts val="0"/>
              </a:spcAft>
              <a:buClr>
                <a:schemeClr val="dk1"/>
              </a:buClr>
              <a:buSzPts val="1400"/>
              <a:buFont typeface="Noto Sans Symbols"/>
              <a:buChar char="▪"/>
            </a:pPr>
            <a:r>
              <a:rPr b="0" i="1" lang="en-US" sz="1400">
                <a:solidFill>
                  <a:schemeClr val="dk1"/>
                </a:solidFill>
                <a:latin typeface="Times New Roman"/>
                <a:ea typeface="Times New Roman"/>
                <a:cs typeface="Times New Roman"/>
                <a:sym typeface="Times New Roman"/>
              </a:rPr>
              <a:t>These are only 10 of the more than 60 countries that Hofstede and others have studied</a:t>
            </a:r>
            <a:endParaRPr i="1" sz="1400">
              <a:solidFill>
                <a:schemeClr val="dk1"/>
              </a:solidFill>
              <a:latin typeface="Times New Roman"/>
              <a:ea typeface="Times New Roman"/>
              <a:cs typeface="Times New Roman"/>
              <a:sym typeface="Times New Roman"/>
            </a:endParaRPr>
          </a:p>
        </p:txBody>
      </p:sp>
      <p:sp>
        <p:nvSpPr>
          <p:cNvPr id="589" name="Google Shape;589;p33"/>
          <p:cNvSpPr txBox="1"/>
          <p:nvPr/>
        </p:nvSpPr>
        <p:spPr>
          <a:xfrm>
            <a:off x="2349584" y="6159501"/>
            <a:ext cx="9842416" cy="73866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1400">
                <a:solidFill>
                  <a:srgbClr val="3F3F3F"/>
                </a:solidFill>
                <a:latin typeface="Arial"/>
                <a:ea typeface="Arial"/>
                <a:cs typeface="Arial"/>
                <a:sym typeface="Arial"/>
              </a:rPr>
              <a:t>References</a:t>
            </a:r>
            <a:r>
              <a:rPr b="0" i="1" lang="en-US" sz="1400">
                <a:solidFill>
                  <a:srgbClr val="3F3F3F"/>
                </a:solidFill>
                <a:latin typeface="Arial"/>
                <a:ea typeface="Arial"/>
                <a:cs typeface="Arial"/>
                <a:sym typeface="Arial"/>
              </a:rPr>
              <a:t>:</a:t>
            </a:r>
            <a:r>
              <a:rPr b="0" i="0" lang="en-US" sz="1400">
                <a:solidFill>
                  <a:srgbClr val="3F3F3F"/>
                </a:solidFill>
                <a:latin typeface="Arial"/>
                <a:ea typeface="Arial"/>
                <a:cs typeface="Arial"/>
                <a:sym typeface="Arial"/>
              </a:rPr>
              <a:t> Adapted from Geert Hofstede and Michael Harris Bond, “The Confucius Connection: From Cultural Roots to Economic Growth,” </a:t>
            </a:r>
            <a:r>
              <a:rPr b="0" i="1" lang="en-US" sz="1400">
                <a:solidFill>
                  <a:srgbClr val="3F3F3F"/>
                </a:solidFill>
                <a:latin typeface="Arial"/>
                <a:ea typeface="Arial"/>
                <a:cs typeface="Arial"/>
                <a:sym typeface="Arial"/>
              </a:rPr>
              <a:t>Organizational Dynamics,</a:t>
            </a:r>
            <a:r>
              <a:rPr b="0" i="0" lang="en-US" sz="1400">
                <a:solidFill>
                  <a:srgbClr val="3F3F3F"/>
                </a:solidFill>
                <a:latin typeface="Arial"/>
                <a:ea typeface="Arial"/>
                <a:cs typeface="Arial"/>
                <a:sym typeface="Arial"/>
              </a:rPr>
              <a:t> Spring 1988, pp. 5–21; Geert Hofstede, “Motivation, Leadership, and Organization: Do American Theories Apply Abroad?” </a:t>
            </a:r>
            <a:r>
              <a:rPr b="0" i="1" lang="en-US" sz="1400">
                <a:solidFill>
                  <a:srgbClr val="3F3F3F"/>
                </a:solidFill>
                <a:latin typeface="Arial"/>
                <a:ea typeface="Arial"/>
                <a:cs typeface="Arial"/>
                <a:sym typeface="Arial"/>
              </a:rPr>
              <a:t>Organizational Dynamics,</a:t>
            </a:r>
            <a:r>
              <a:rPr b="0" i="0" lang="en-US" sz="1400">
                <a:solidFill>
                  <a:srgbClr val="3F3F3F"/>
                </a:solidFill>
                <a:latin typeface="Arial"/>
                <a:ea typeface="Arial"/>
                <a:cs typeface="Arial"/>
                <a:sym typeface="Arial"/>
              </a:rPr>
              <a:t> Summer 1980, pp. 42–63.</a:t>
            </a:r>
            <a:endParaRPr sz="1400">
              <a:solidFill>
                <a:schemeClr val="dk1"/>
              </a:solidFill>
              <a:latin typeface="Calibri"/>
              <a:ea typeface="Calibri"/>
              <a:cs typeface="Calibri"/>
              <a:sym typeface="Calibri"/>
            </a:endParaRPr>
          </a:p>
        </p:txBody>
      </p:sp>
      <p:grpSp>
        <p:nvGrpSpPr>
          <p:cNvPr id="590" name="Google Shape;590;p33"/>
          <p:cNvGrpSpPr/>
          <p:nvPr/>
        </p:nvGrpSpPr>
        <p:grpSpPr>
          <a:xfrm>
            <a:off x="130613" y="576493"/>
            <a:ext cx="8979519" cy="693507"/>
            <a:chOff x="130614" y="576493"/>
            <a:chExt cx="8834318" cy="536623"/>
          </a:xfrm>
        </p:grpSpPr>
        <p:sp>
          <p:nvSpPr>
            <p:cNvPr id="591" name="Google Shape;591;p33"/>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592" name="Google Shape;592;p3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pic>
        <p:nvPicPr>
          <p:cNvPr id="598" name="Google Shape;598;p3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599" name="Google Shape;599;p3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00" name="Google Shape;600;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01" name="Google Shape;601;p3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02" name="Google Shape;602;p3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03" name="Google Shape;603;p34"/>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aphicFrame>
        <p:nvGraphicFramePr>
          <p:cNvPr id="604" name="Google Shape;604;p34"/>
          <p:cNvGraphicFramePr/>
          <p:nvPr/>
        </p:nvGraphicFramePr>
        <p:xfrm>
          <a:off x="1962643" y="2068274"/>
          <a:ext cx="3000000" cy="3000000"/>
        </p:xfrm>
        <a:graphic>
          <a:graphicData uri="http://schemas.openxmlformats.org/drawingml/2006/table">
            <a:tbl>
              <a:tblPr bandRow="1" firstRow="1">
                <a:noFill/>
                <a:tableStyleId>{5F8C4E1F-3751-48A9-8D85-B188AE41E720}</a:tableStyleId>
              </a:tblPr>
              <a:tblGrid>
                <a:gridCol w="1206625"/>
                <a:gridCol w="5842200"/>
              </a:tblGrid>
              <a:tr h="388640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Specific cultural issues</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lang="en-US" sz="1800" u="sng">
                          <a:solidFill>
                            <a:schemeClr val="dk1"/>
                          </a:solidFill>
                          <a:latin typeface="Times New Roman"/>
                          <a:ea typeface="Times New Roman"/>
                          <a:cs typeface="Times New Roman"/>
                          <a:sym typeface="Times New Roman"/>
                        </a:rPr>
                        <a:t>Geert Hofsted’s research</a:t>
                      </a:r>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Geert Hofstede, a Dutch researcher, studied workers and managers in sixty countries and found that specific attitudes and behaviors differed significantly because of the values and beliefs that characterized those countries.</a:t>
                      </a:r>
                      <a:endParaRPr/>
                    </a:p>
                    <a:p>
                      <a:pPr indent="0" lvl="0" marL="0" marR="0" rtl="0" algn="just">
                        <a:spcBef>
                          <a:spcPts val="0"/>
                        </a:spcBef>
                        <a:spcAft>
                          <a:spcPts val="0"/>
                        </a:spcAft>
                        <a:buClr>
                          <a:schemeClr val="dk1"/>
                        </a:buClr>
                        <a:buSzPts val="1800"/>
                        <a:buFont typeface="Calibri"/>
                        <a:buNone/>
                      </a:pPr>
                      <a:r>
                        <a:t/>
                      </a:r>
                      <a:endParaRPr b="0"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The two primary dimensions that Hofstede found are the individualism/collectivism  continuum and power distance.</a:t>
                      </a:r>
                      <a:endParaRPr/>
                    </a:p>
                    <a:p>
                      <a:pPr indent="0" lvl="0" marL="0" marR="0" rtl="0" algn="just">
                        <a:spcBef>
                          <a:spcPts val="0"/>
                        </a:spcBef>
                        <a:spcAft>
                          <a:spcPts val="0"/>
                        </a:spcAft>
                        <a:buClr>
                          <a:srgbClr val="0070C0"/>
                        </a:buClr>
                        <a:buSzPts val="1800"/>
                        <a:buFont typeface="Times New Roman"/>
                        <a:buNone/>
                      </a:pPr>
                      <a:r>
                        <a:rPr b="1" i="1" lang="en-US" sz="1800" u="sng">
                          <a:solidFill>
                            <a:srgbClr val="0070C0"/>
                          </a:solidFill>
                          <a:latin typeface="Times New Roman"/>
                          <a:ea typeface="Times New Roman"/>
                          <a:cs typeface="Times New Roman"/>
                          <a:sym typeface="Times New Roman"/>
                        </a:rPr>
                        <a:t>1- Individualism: </a:t>
                      </a:r>
                      <a:r>
                        <a:rPr b="0" lang="en-US" sz="1800" u="none">
                          <a:solidFill>
                            <a:schemeClr val="dk1"/>
                          </a:solidFill>
                          <a:latin typeface="Times New Roman"/>
                          <a:ea typeface="Times New Roman"/>
                          <a:cs typeface="Times New Roman"/>
                          <a:sym typeface="Times New Roman"/>
                        </a:rPr>
                        <a:t>Exists to the extent that people in a culture define themselves primarily as individuals rather than as part of one or more groups or organizations. </a:t>
                      </a:r>
                      <a:endParaRPr/>
                    </a:p>
                    <a:p>
                      <a:pPr indent="0" lvl="0" marL="0" marR="0" rtl="0" algn="just">
                        <a:spcBef>
                          <a:spcPts val="0"/>
                        </a:spcBef>
                        <a:spcAft>
                          <a:spcPts val="0"/>
                        </a:spcAft>
                        <a:buClr>
                          <a:srgbClr val="0070C0"/>
                        </a:buClr>
                        <a:buSzPts val="1800"/>
                        <a:buFont typeface="Times New Roman"/>
                        <a:buNone/>
                      </a:pPr>
                      <a:r>
                        <a:rPr b="1" i="1" lang="en-US" sz="1800" u="sng">
                          <a:solidFill>
                            <a:srgbClr val="0070C0"/>
                          </a:solidFill>
                          <a:latin typeface="Times New Roman"/>
                          <a:ea typeface="Times New Roman"/>
                          <a:cs typeface="Times New Roman"/>
                          <a:sym typeface="Times New Roman"/>
                        </a:rPr>
                        <a:t>2- Collectivism: </a:t>
                      </a:r>
                      <a:r>
                        <a:rPr b="0" lang="en-US" sz="1800" u="none">
                          <a:solidFill>
                            <a:schemeClr val="dk1"/>
                          </a:solidFill>
                          <a:latin typeface="Times New Roman"/>
                          <a:ea typeface="Times New Roman"/>
                          <a:cs typeface="Times New Roman"/>
                          <a:sym typeface="Times New Roman"/>
                        </a:rPr>
                        <a:t>on the other hand, is characterized by tight social frameworks in which people tend to base their identities on the group or organization to which they belong.</a:t>
                      </a:r>
                      <a:endParaRPr/>
                    </a:p>
                    <a:p>
                      <a:pPr indent="0" lvl="0" marL="0" marR="0" rtl="0" algn="just">
                        <a:spcBef>
                          <a:spcPts val="0"/>
                        </a:spcBef>
                        <a:spcAft>
                          <a:spcPts val="0"/>
                        </a:spcAft>
                        <a:buClr>
                          <a:schemeClr val="dk1"/>
                        </a:buClr>
                        <a:buSzPts val="1800"/>
                        <a:buFont typeface="Calibri"/>
                        <a:buNone/>
                      </a:pPr>
                      <a:r>
                        <a:t/>
                      </a:r>
                      <a:endParaRPr b="0" sz="1800" u="none">
                        <a:solidFill>
                          <a:schemeClr val="dk1"/>
                        </a:solidFill>
                        <a:latin typeface="Times New Roman"/>
                        <a:ea typeface="Times New Roman"/>
                        <a:cs typeface="Times New Roman"/>
                        <a:sym typeface="Times New Roman"/>
                      </a:endParaRPr>
                    </a:p>
                  </a:txBody>
                  <a:tcPr marT="45725" marB="45725" marR="91450" marL="91450"/>
                </a:tc>
              </a:tr>
            </a:tbl>
          </a:graphicData>
        </a:graphic>
      </p:graphicFrame>
      <p:grpSp>
        <p:nvGrpSpPr>
          <p:cNvPr id="605" name="Google Shape;605;p34"/>
          <p:cNvGrpSpPr/>
          <p:nvPr/>
        </p:nvGrpSpPr>
        <p:grpSpPr>
          <a:xfrm>
            <a:off x="9099955" y="2054266"/>
            <a:ext cx="2933457" cy="3785384"/>
            <a:chOff x="9096638" y="2169279"/>
            <a:chExt cx="2933457" cy="3785384"/>
          </a:xfrm>
        </p:grpSpPr>
        <p:pic>
          <p:nvPicPr>
            <p:cNvPr id="606" name="Google Shape;606;p34"/>
            <p:cNvPicPr preferRelativeResize="0"/>
            <p:nvPr/>
          </p:nvPicPr>
          <p:blipFill rotWithShape="1">
            <a:blip r:embed="rId7">
              <a:alphaModFix/>
            </a:blip>
            <a:srcRect b="0" l="0" r="0" t="0"/>
            <a:stretch/>
          </p:blipFill>
          <p:spPr>
            <a:xfrm>
              <a:off x="9139218" y="2169279"/>
              <a:ext cx="2890877" cy="3018390"/>
            </a:xfrm>
            <a:prstGeom prst="rect">
              <a:avLst/>
            </a:prstGeom>
            <a:noFill/>
            <a:ln>
              <a:noFill/>
            </a:ln>
          </p:spPr>
        </p:pic>
        <p:sp>
          <p:nvSpPr>
            <p:cNvPr id="607" name="Google Shape;607;p34"/>
            <p:cNvSpPr txBox="1"/>
            <p:nvPr/>
          </p:nvSpPr>
          <p:spPr>
            <a:xfrm>
              <a:off x="9096638" y="4569668"/>
              <a:ext cx="2890877" cy="1384995"/>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1400">
                  <a:solidFill>
                    <a:srgbClr val="3F3F3F"/>
                  </a:solidFill>
                  <a:latin typeface="Times New Roman"/>
                  <a:ea typeface="Times New Roman"/>
                  <a:cs typeface="Times New Roman"/>
                  <a:sym typeface="Times New Roman"/>
                </a:rPr>
                <a:t>Collectivism tends to be a dominant cultural value in many Asian countries. As a result, workers such as these have a tight social framework and closely identify with their co-workers.</a:t>
              </a:r>
              <a:endParaRPr i="1" sz="1400">
                <a:solidFill>
                  <a:schemeClr val="dk1"/>
                </a:solidFill>
                <a:latin typeface="Times New Roman"/>
                <a:ea typeface="Times New Roman"/>
                <a:cs typeface="Times New Roman"/>
                <a:sym typeface="Times New Roman"/>
              </a:endParaRPr>
            </a:p>
          </p:txBody>
        </p:sp>
      </p:grpSp>
      <p:grpSp>
        <p:nvGrpSpPr>
          <p:cNvPr id="608" name="Google Shape;608;p34"/>
          <p:cNvGrpSpPr/>
          <p:nvPr/>
        </p:nvGrpSpPr>
        <p:grpSpPr>
          <a:xfrm>
            <a:off x="130613" y="576493"/>
            <a:ext cx="8979519" cy="693507"/>
            <a:chOff x="130614" y="576493"/>
            <a:chExt cx="8834318" cy="536623"/>
          </a:xfrm>
        </p:grpSpPr>
        <p:sp>
          <p:nvSpPr>
            <p:cNvPr id="609" name="Google Shape;609;p34"/>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610" name="Google Shape;610;p3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5" name="Shape 615"/>
        <p:cNvGrpSpPr/>
        <p:nvPr/>
      </p:nvGrpSpPr>
      <p:grpSpPr>
        <a:xfrm>
          <a:off x="0" y="0"/>
          <a:ext cx="0" cy="0"/>
          <a:chOff x="0" y="0"/>
          <a:chExt cx="0" cy="0"/>
        </a:xfrm>
      </p:grpSpPr>
      <p:pic>
        <p:nvPicPr>
          <p:cNvPr id="616" name="Google Shape;616;p3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17" name="Google Shape;617;p3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18" name="Google Shape;618;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19" name="Google Shape;619;p3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20" name="Google Shape;620;p3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21" name="Google Shape;621;p35"/>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aphicFrame>
        <p:nvGraphicFramePr>
          <p:cNvPr id="622" name="Google Shape;622;p35"/>
          <p:cNvGraphicFramePr/>
          <p:nvPr/>
        </p:nvGraphicFramePr>
        <p:xfrm>
          <a:off x="1962643" y="2068274"/>
          <a:ext cx="3000000" cy="3000000"/>
        </p:xfrm>
        <a:graphic>
          <a:graphicData uri="http://schemas.openxmlformats.org/drawingml/2006/table">
            <a:tbl>
              <a:tblPr bandRow="1" firstRow="1">
                <a:noFill/>
                <a:tableStyleId>{5F8C4E1F-3751-48A9-8D85-B188AE41E720}</a:tableStyleId>
              </a:tblPr>
              <a:tblGrid>
                <a:gridCol w="1658050"/>
                <a:gridCol w="8027950"/>
              </a:tblGrid>
              <a:tr h="388640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Specific cultural issues</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Clr>
                          <a:srgbClr val="0070C0"/>
                        </a:buClr>
                        <a:buSzPts val="1800"/>
                        <a:buFont typeface="Times New Roman"/>
                        <a:buNone/>
                      </a:pPr>
                      <a:r>
                        <a:rPr b="1" i="1" lang="en-US" sz="1800" u="sng">
                          <a:solidFill>
                            <a:srgbClr val="0070C0"/>
                          </a:solidFill>
                          <a:latin typeface="Times New Roman"/>
                          <a:ea typeface="Times New Roman"/>
                          <a:cs typeface="Times New Roman"/>
                          <a:sym typeface="Times New Roman"/>
                        </a:rPr>
                        <a:t>3- Power distance: </a:t>
                      </a:r>
                      <a:r>
                        <a:rPr b="0" lang="en-US" sz="1800" u="none">
                          <a:solidFill>
                            <a:schemeClr val="dk1"/>
                          </a:solidFill>
                          <a:latin typeface="Times New Roman"/>
                          <a:ea typeface="Times New Roman"/>
                          <a:cs typeface="Times New Roman"/>
                          <a:sym typeface="Times New Roman"/>
                        </a:rPr>
                        <a:t>which might also be called orientation to authority, is the extent to which people accept as normal an unequal distribution of power.</a:t>
                      </a:r>
                      <a:endParaRPr/>
                    </a:p>
                    <a:p>
                      <a:pPr indent="0" lvl="0" marL="0" marR="0" rtl="0" algn="l">
                        <a:spcBef>
                          <a:spcPts val="0"/>
                        </a:spcBef>
                        <a:spcAft>
                          <a:spcPts val="0"/>
                        </a:spcAft>
                        <a:buClr>
                          <a:srgbClr val="0070C0"/>
                        </a:buClr>
                        <a:buSzPts val="1800"/>
                        <a:buFont typeface="Times New Roman"/>
                        <a:buNone/>
                      </a:pPr>
                      <a:r>
                        <a:rPr b="1" i="1" lang="en-US" sz="1800" u="sng">
                          <a:solidFill>
                            <a:srgbClr val="0070C0"/>
                          </a:solidFill>
                          <a:latin typeface="Times New Roman"/>
                          <a:ea typeface="Times New Roman"/>
                          <a:cs typeface="Times New Roman"/>
                          <a:sym typeface="Times New Roman"/>
                        </a:rPr>
                        <a:t> 4- Uncertainty avoidance: </a:t>
                      </a:r>
                      <a:r>
                        <a:rPr b="0" lang="en-US" sz="1800" u="none">
                          <a:solidFill>
                            <a:schemeClr val="dk1"/>
                          </a:solidFill>
                          <a:latin typeface="Times New Roman"/>
                          <a:ea typeface="Times New Roman"/>
                          <a:cs typeface="Times New Roman"/>
                          <a:sym typeface="Times New Roman"/>
                        </a:rPr>
                        <a:t>which might also be called preference for stability, is the extent to which people feel threatened by unknown situations and prefer to be in clear and unambiguous situations. </a:t>
                      </a:r>
                      <a:endParaRPr/>
                    </a:p>
                    <a:p>
                      <a:pPr indent="0" lvl="0" marL="0" marR="0" rtl="0" algn="l">
                        <a:spcBef>
                          <a:spcPts val="0"/>
                        </a:spcBef>
                        <a:spcAft>
                          <a:spcPts val="0"/>
                        </a:spcAft>
                        <a:buClr>
                          <a:srgbClr val="0070C0"/>
                        </a:buClr>
                        <a:buSzPts val="1800"/>
                        <a:buFont typeface="Times New Roman"/>
                        <a:buNone/>
                      </a:pPr>
                      <a:r>
                        <a:rPr b="1" i="1" lang="en-US" sz="1800" u="sng">
                          <a:solidFill>
                            <a:srgbClr val="0070C0"/>
                          </a:solidFill>
                          <a:latin typeface="Times New Roman"/>
                          <a:ea typeface="Times New Roman"/>
                          <a:cs typeface="Times New Roman"/>
                          <a:sym typeface="Times New Roman"/>
                        </a:rPr>
                        <a:t>5- Masculinity: </a:t>
                      </a:r>
                      <a:r>
                        <a:rPr b="0" lang="en-US" sz="1800" u="none">
                          <a:solidFill>
                            <a:schemeClr val="dk1"/>
                          </a:solidFill>
                          <a:latin typeface="Times New Roman"/>
                          <a:ea typeface="Times New Roman"/>
                          <a:cs typeface="Times New Roman"/>
                          <a:sym typeface="Times New Roman"/>
                        </a:rPr>
                        <a:t>which might be more accurately called assertiveness or materialism, is the extent to which the dominant values in a society emphasize aggressiveness and the acquisition of money and other possessions as opposed to concern for people, relationships among people, and overall quality of life. </a:t>
                      </a:r>
                      <a:endParaRPr/>
                    </a:p>
                    <a:p>
                      <a:pPr indent="0" lvl="0" marL="0" marR="0" rtl="0" algn="l">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 </a:t>
                      </a:r>
                      <a:r>
                        <a:rPr b="1" i="1" lang="en-US" sz="1800" u="sng">
                          <a:solidFill>
                            <a:srgbClr val="0070C0"/>
                          </a:solidFill>
                          <a:latin typeface="Times New Roman"/>
                          <a:ea typeface="Times New Roman"/>
                          <a:cs typeface="Times New Roman"/>
                          <a:sym typeface="Times New Roman"/>
                        </a:rPr>
                        <a:t>6- Long-term values: </a:t>
                      </a:r>
                      <a:r>
                        <a:rPr b="0" lang="en-US" sz="1800" u="none">
                          <a:solidFill>
                            <a:schemeClr val="dk1"/>
                          </a:solidFill>
                          <a:latin typeface="Times New Roman"/>
                          <a:ea typeface="Times New Roman"/>
                          <a:cs typeface="Times New Roman"/>
                          <a:sym typeface="Times New Roman"/>
                        </a:rPr>
                        <a:t>include focusing on the future, working on projects that have a distant payoff, persistence, and thrift. </a:t>
                      </a:r>
                      <a:endParaRPr/>
                    </a:p>
                    <a:p>
                      <a:pPr indent="0" lvl="0" marL="0" marR="0" rtl="0" algn="l">
                        <a:spcBef>
                          <a:spcPts val="0"/>
                        </a:spcBef>
                        <a:spcAft>
                          <a:spcPts val="0"/>
                        </a:spcAft>
                        <a:buClr>
                          <a:schemeClr val="dk1"/>
                        </a:buClr>
                        <a:buSzPts val="1800"/>
                        <a:buFont typeface="Times New Roman"/>
                        <a:buNone/>
                      </a:pPr>
                      <a:r>
                        <a:rPr b="0" lang="en-US" sz="1800" u="none">
                          <a:solidFill>
                            <a:schemeClr val="dk1"/>
                          </a:solidFill>
                          <a:latin typeface="Times New Roman"/>
                          <a:ea typeface="Times New Roman"/>
                          <a:cs typeface="Times New Roman"/>
                          <a:sym typeface="Times New Roman"/>
                        </a:rPr>
                        <a:t> </a:t>
                      </a:r>
                      <a:r>
                        <a:rPr b="1" i="1" lang="en-US" sz="1800" u="sng">
                          <a:solidFill>
                            <a:srgbClr val="0070C0"/>
                          </a:solidFill>
                          <a:latin typeface="Times New Roman"/>
                          <a:ea typeface="Times New Roman"/>
                          <a:cs typeface="Times New Roman"/>
                          <a:sym typeface="Times New Roman"/>
                        </a:rPr>
                        <a:t>7- Short-term values: </a:t>
                      </a:r>
                      <a:r>
                        <a:rPr b="0" lang="en-US" sz="1800" u="none">
                          <a:solidFill>
                            <a:schemeClr val="dk1"/>
                          </a:solidFill>
                          <a:latin typeface="Times New Roman"/>
                          <a:ea typeface="Times New Roman"/>
                          <a:cs typeface="Times New Roman"/>
                          <a:sym typeface="Times New Roman"/>
                        </a:rPr>
                        <a:t>are more oriented toward the past and the present and include respect for traditions and social obligations. </a:t>
                      </a:r>
                      <a:endParaRPr/>
                    </a:p>
                  </a:txBody>
                  <a:tcPr marT="45725" marB="45725" marR="91450" marL="91450"/>
                </a:tc>
              </a:tr>
            </a:tbl>
          </a:graphicData>
        </a:graphic>
      </p:graphicFrame>
      <p:grpSp>
        <p:nvGrpSpPr>
          <p:cNvPr id="623" name="Google Shape;623;p35"/>
          <p:cNvGrpSpPr/>
          <p:nvPr/>
        </p:nvGrpSpPr>
        <p:grpSpPr>
          <a:xfrm>
            <a:off x="130613" y="576493"/>
            <a:ext cx="8979519" cy="693507"/>
            <a:chOff x="130614" y="576493"/>
            <a:chExt cx="8834318" cy="536623"/>
          </a:xfrm>
        </p:grpSpPr>
        <p:sp>
          <p:nvSpPr>
            <p:cNvPr id="624" name="Google Shape;624;p35"/>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625" name="Google Shape;625;p3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0" name="Shape 630"/>
        <p:cNvGrpSpPr/>
        <p:nvPr/>
      </p:nvGrpSpPr>
      <p:grpSpPr>
        <a:xfrm>
          <a:off x="0" y="0"/>
          <a:ext cx="0" cy="0"/>
          <a:chOff x="0" y="0"/>
          <a:chExt cx="0" cy="0"/>
        </a:xfrm>
      </p:grpSpPr>
      <p:pic>
        <p:nvPicPr>
          <p:cNvPr id="631" name="Google Shape;631;p3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32" name="Google Shape;632;p3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33" name="Google Shape;633;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34" name="Google Shape;634;p3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35" name="Google Shape;635;p3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36" name="Google Shape;636;p36"/>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Globalization and business: </a:t>
            </a:r>
            <a:endParaRPr/>
          </a:p>
        </p:txBody>
      </p:sp>
      <p:graphicFrame>
        <p:nvGraphicFramePr>
          <p:cNvPr id="637" name="Google Shape;637;p36"/>
          <p:cNvGraphicFramePr/>
          <p:nvPr/>
        </p:nvGraphicFramePr>
        <p:xfrm>
          <a:off x="1962642" y="2068274"/>
          <a:ext cx="3000000" cy="3000000"/>
        </p:xfrm>
        <a:graphic>
          <a:graphicData uri="http://schemas.openxmlformats.org/drawingml/2006/table">
            <a:tbl>
              <a:tblPr bandRow="1" firstRow="1">
                <a:noFill/>
                <a:tableStyleId>{5F8C4E1F-3751-48A9-8D85-B188AE41E720}</a:tableStyleId>
              </a:tblPr>
              <a:tblGrid>
                <a:gridCol w="2344325"/>
                <a:gridCol w="7659750"/>
              </a:tblGrid>
              <a:tr h="388640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Global perspective</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just">
                        <a:spcBef>
                          <a:spcPts val="0"/>
                        </a:spcBef>
                        <a:spcAft>
                          <a:spcPts val="0"/>
                        </a:spcAft>
                        <a:buClr>
                          <a:srgbClr val="0070C0"/>
                        </a:buClr>
                        <a:buSzPts val="1800"/>
                        <a:buFont typeface="Noto Sans Symbols"/>
                        <a:buNone/>
                      </a:pPr>
                      <a:r>
                        <a:rPr b="1" i="1" lang="en-US" sz="1800" u="none">
                          <a:solidFill>
                            <a:srgbClr val="0070C0"/>
                          </a:solidFill>
                          <a:latin typeface="Times New Roman"/>
                          <a:ea typeface="Times New Roman"/>
                          <a:cs typeface="Times New Roman"/>
                          <a:sym typeface="Times New Roman"/>
                        </a:rPr>
                        <a:t>A global perspective: </a:t>
                      </a:r>
                      <a:r>
                        <a:rPr b="0" lang="en-US" sz="1800" u="none">
                          <a:solidFill>
                            <a:schemeClr val="dk1"/>
                          </a:solidFill>
                          <a:latin typeface="Times New Roman"/>
                          <a:ea typeface="Times New Roman"/>
                          <a:cs typeface="Times New Roman"/>
                          <a:sym typeface="Times New Roman"/>
                        </a:rPr>
                        <a:t>is distinguished by a willingness to be open to and learn from the alternative systems and meanings of other people and cultures and a capacity to avoid assuming that people everywhere are the same.</a:t>
                      </a:r>
                      <a:endParaRPr/>
                    </a:p>
                    <a:p>
                      <a:pPr indent="0" lvl="0" marL="0" marR="0" rtl="0" algn="just">
                        <a:spcBef>
                          <a:spcPts val="0"/>
                        </a:spcBef>
                        <a:spcAft>
                          <a:spcPts val="0"/>
                        </a:spcAft>
                        <a:buClr>
                          <a:schemeClr val="dk1"/>
                        </a:buClr>
                        <a:buSzPts val="1800"/>
                        <a:buFont typeface="Noto Sans Symbols"/>
                        <a:buNone/>
                      </a:pPr>
                      <a:r>
                        <a:t/>
                      </a:r>
                      <a:endParaRPr b="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0" lang="en-US" sz="1800" u="none">
                          <a:solidFill>
                            <a:schemeClr val="dk1"/>
                          </a:solidFill>
                          <a:latin typeface="Times New Roman"/>
                          <a:ea typeface="Times New Roman"/>
                          <a:cs typeface="Times New Roman"/>
                          <a:sym typeface="Times New Roman"/>
                        </a:rPr>
                        <a:t>A person with a global perspective scans the world from a broad view, always seeking unexpected trends and opportunities.</a:t>
                      </a:r>
                      <a:endParaRPr/>
                    </a:p>
                    <a:p>
                      <a:pPr indent="-171450" lvl="0" marL="285750" marR="0" rtl="0" algn="just">
                        <a:spcBef>
                          <a:spcPts val="0"/>
                        </a:spcBef>
                        <a:spcAft>
                          <a:spcPts val="0"/>
                        </a:spcAft>
                        <a:buClr>
                          <a:schemeClr val="dk1"/>
                        </a:buClr>
                        <a:buSzPts val="1800"/>
                        <a:buFont typeface="Noto Sans Symbols"/>
                        <a:buNone/>
                      </a:pPr>
                      <a:r>
                        <a:t/>
                      </a:r>
                      <a:endParaRPr b="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C00000"/>
                        </a:buClr>
                        <a:buSzPts val="1800"/>
                        <a:buFont typeface="Noto Sans Symbols"/>
                        <a:buChar char="▪"/>
                      </a:pPr>
                      <a:r>
                        <a:rPr b="1" i="0" lang="en-US" sz="1800">
                          <a:solidFill>
                            <a:srgbClr val="C00000"/>
                          </a:solidFill>
                          <a:latin typeface="Calibri"/>
                          <a:ea typeface="Calibri"/>
                          <a:cs typeface="Calibri"/>
                          <a:sym typeface="Calibri"/>
                        </a:rPr>
                        <a:t>Understand Yourself:</a:t>
                      </a:r>
                      <a:endParaRPr/>
                    </a:p>
                    <a:p>
                      <a:pPr indent="0" lvl="0" marL="0" marR="0" rtl="0" algn="just">
                        <a:spcBef>
                          <a:spcPts val="0"/>
                        </a:spcBef>
                        <a:spcAft>
                          <a:spcPts val="0"/>
                        </a:spcAft>
                        <a:buClr>
                          <a:schemeClr val="dk1"/>
                        </a:buClr>
                        <a:buSzPts val="1800"/>
                        <a:buFont typeface="Noto Sans Symbols"/>
                        <a:buNone/>
                      </a:pPr>
                      <a:r>
                        <a:rPr b="0" lang="en-US" sz="1800" u="none">
                          <a:solidFill>
                            <a:schemeClr val="dk1"/>
                          </a:solidFill>
                          <a:latin typeface="Times New Roman"/>
                          <a:ea typeface="Times New Roman"/>
                          <a:cs typeface="Times New Roman"/>
                          <a:sym typeface="Times New Roman"/>
                        </a:rPr>
                        <a:t>Self-assessment gives you the opportunity to better understand your global perspective. Place your response on the line to the left of each statement using the scale below, and then follow the scoring instructions and read the interpretation at the end.</a:t>
                      </a:r>
                      <a:endParaRPr/>
                    </a:p>
                  </a:txBody>
                  <a:tcPr marT="45725" marB="45725" marR="91450" marL="91450"/>
                </a:tc>
              </a:tr>
            </a:tbl>
          </a:graphicData>
        </a:graphic>
      </p:graphicFrame>
      <p:grpSp>
        <p:nvGrpSpPr>
          <p:cNvPr id="638" name="Google Shape;638;p36"/>
          <p:cNvGrpSpPr/>
          <p:nvPr/>
        </p:nvGrpSpPr>
        <p:grpSpPr>
          <a:xfrm>
            <a:off x="130613" y="576493"/>
            <a:ext cx="8979519" cy="693507"/>
            <a:chOff x="130614" y="576493"/>
            <a:chExt cx="8834318" cy="536623"/>
          </a:xfrm>
        </p:grpSpPr>
        <p:sp>
          <p:nvSpPr>
            <p:cNvPr id="639" name="Google Shape;639;p36"/>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640" name="Google Shape;640;p3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5" name="Shape 645"/>
        <p:cNvGrpSpPr/>
        <p:nvPr/>
      </p:nvGrpSpPr>
      <p:grpSpPr>
        <a:xfrm>
          <a:off x="0" y="0"/>
          <a:ext cx="0" cy="0"/>
          <a:chOff x="0" y="0"/>
          <a:chExt cx="0" cy="0"/>
        </a:xfrm>
      </p:grpSpPr>
      <p:pic>
        <p:nvPicPr>
          <p:cNvPr id="646" name="Google Shape;646;p3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47" name="Google Shape;647;p3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48" name="Google Shape;648;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49" name="Google Shape;649;p3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50" name="Google Shape;650;p3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51" name="Google Shape;651;p37"/>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Technology and business: </a:t>
            </a:r>
            <a:endParaRPr/>
          </a:p>
        </p:txBody>
      </p:sp>
      <p:graphicFrame>
        <p:nvGraphicFramePr>
          <p:cNvPr id="652" name="Google Shape;652;p37"/>
          <p:cNvGraphicFramePr/>
          <p:nvPr/>
        </p:nvGraphicFramePr>
        <p:xfrm>
          <a:off x="1962644" y="2068274"/>
          <a:ext cx="3000000" cy="3000000"/>
        </p:xfrm>
        <a:graphic>
          <a:graphicData uri="http://schemas.openxmlformats.org/drawingml/2006/table">
            <a:tbl>
              <a:tblPr bandRow="1" firstRow="1">
                <a:noFill/>
                <a:tableStyleId>{5F8C4E1F-3751-48A9-8D85-B188AE41E720}</a:tableStyleId>
              </a:tblPr>
              <a:tblGrid>
                <a:gridCol w="2057125"/>
                <a:gridCol w="7520475"/>
              </a:tblGrid>
              <a:tr h="388640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Technology</a:t>
                      </a:r>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Manufacturing and Service Technologies</a:t>
                      </a:r>
                      <a:endParaRPr/>
                    </a:p>
                  </a:txBody>
                  <a:tcPr marT="45725" marB="45725" marR="91450" marL="91450"/>
                </a:tc>
                <a:tc>
                  <a:txBody>
                    <a:bodyPr/>
                    <a:lstStyle/>
                    <a:p>
                      <a:pPr indent="0" lvl="0" marL="0" marR="0" rtl="0" algn="just">
                        <a:spcBef>
                          <a:spcPts val="0"/>
                        </a:spcBef>
                        <a:spcAft>
                          <a:spcPts val="0"/>
                        </a:spcAft>
                        <a:buClr>
                          <a:schemeClr val="dk1"/>
                        </a:buClr>
                        <a:buSzPts val="1800"/>
                        <a:buFont typeface="Noto Sans Symbols"/>
                        <a:buNone/>
                      </a:pPr>
                      <a:r>
                        <a:rPr b="0" i="0" lang="en-US" sz="1800" u="none">
                          <a:solidFill>
                            <a:schemeClr val="dk1"/>
                          </a:solidFill>
                          <a:latin typeface="Times New Roman"/>
                          <a:ea typeface="Times New Roman"/>
                          <a:cs typeface="Times New Roman"/>
                          <a:sym typeface="Times New Roman"/>
                        </a:rPr>
                        <a:t>refers to the methods used to create products, including both physical goods and intangible services. </a:t>
                      </a:r>
                      <a:endParaRPr/>
                    </a:p>
                    <a:p>
                      <a:pPr indent="0" lvl="0" marL="0" marR="0" rtl="0" algn="just">
                        <a:spcBef>
                          <a:spcPts val="0"/>
                        </a:spcBef>
                        <a:spcAft>
                          <a:spcPts val="0"/>
                        </a:spcAft>
                        <a:buClr>
                          <a:schemeClr val="dk1"/>
                        </a:buClr>
                        <a:buSzPts val="1800"/>
                        <a:buFont typeface="Noto Sans Symbols"/>
                        <a:buNone/>
                      </a:pPr>
                      <a:r>
                        <a:rPr b="0" i="0" lang="en-US" sz="1800" u="none">
                          <a:solidFill>
                            <a:schemeClr val="dk1"/>
                          </a:solidFill>
                          <a:latin typeface="Times New Roman"/>
                          <a:ea typeface="Times New Roman"/>
                          <a:cs typeface="Times New Roman"/>
                          <a:sym typeface="Times New Roman"/>
                        </a:rPr>
                        <a:t>Three specific areas of technology worth noting here are:</a:t>
                      </a:r>
                      <a:endParaRPr/>
                    </a:p>
                    <a:p>
                      <a:pPr indent="0" lvl="0" marL="0" marR="0" rtl="0" algn="just">
                        <a:spcBef>
                          <a:spcPts val="0"/>
                        </a:spcBef>
                        <a:spcAft>
                          <a:spcPts val="0"/>
                        </a:spcAft>
                        <a:buClr>
                          <a:schemeClr val="dk1"/>
                        </a:buClr>
                        <a:buSzPts val="1800"/>
                        <a:buFont typeface="Noto Sans Symbols"/>
                        <a:buNone/>
                      </a:pPr>
                      <a:r>
                        <a:rPr b="0" i="0" lang="en-US" sz="1800" u="none">
                          <a:solidFill>
                            <a:schemeClr val="dk1"/>
                          </a:solidFill>
                          <a:latin typeface="Times New Roman"/>
                          <a:ea typeface="Times New Roman"/>
                          <a:cs typeface="Times New Roman"/>
                          <a:sym typeface="Times New Roman"/>
                        </a:rPr>
                        <a:t>(1) The shift toward a service-based economy,</a:t>
                      </a:r>
                      <a:endParaRPr/>
                    </a:p>
                    <a:p>
                      <a:pPr indent="0" lvl="0" marL="0" marR="0" rtl="0" algn="just">
                        <a:spcBef>
                          <a:spcPts val="0"/>
                        </a:spcBef>
                        <a:spcAft>
                          <a:spcPts val="0"/>
                        </a:spcAft>
                        <a:buClr>
                          <a:schemeClr val="dk1"/>
                        </a:buClr>
                        <a:buSzPts val="1800"/>
                        <a:buFont typeface="Noto Sans Symbols"/>
                        <a:buNone/>
                      </a:pPr>
                      <a:r>
                        <a:rPr b="0" i="0" lang="en-US" sz="1800" u="none">
                          <a:solidFill>
                            <a:schemeClr val="dk1"/>
                          </a:solidFill>
                          <a:latin typeface="Times New Roman"/>
                          <a:ea typeface="Times New Roman"/>
                          <a:cs typeface="Times New Roman"/>
                          <a:sym typeface="Times New Roman"/>
                        </a:rPr>
                        <a:t>(2) The growing use of technology for competitive advantage, and</a:t>
                      </a:r>
                      <a:endParaRPr/>
                    </a:p>
                    <a:p>
                      <a:pPr indent="0" lvl="0" marL="0" marR="0" rtl="0" algn="just">
                        <a:spcBef>
                          <a:spcPts val="0"/>
                        </a:spcBef>
                        <a:spcAft>
                          <a:spcPts val="0"/>
                        </a:spcAft>
                        <a:buClr>
                          <a:schemeClr val="dk1"/>
                        </a:buClr>
                        <a:buSzPts val="1800"/>
                        <a:buFont typeface="Noto Sans Symbols"/>
                        <a:buNone/>
                      </a:pPr>
                      <a:r>
                        <a:rPr b="0" i="0" lang="en-US" sz="1800" u="none">
                          <a:solidFill>
                            <a:schemeClr val="dk1"/>
                          </a:solidFill>
                          <a:latin typeface="Times New Roman"/>
                          <a:ea typeface="Times New Roman"/>
                          <a:cs typeface="Times New Roman"/>
                          <a:sym typeface="Times New Roman"/>
                        </a:rPr>
                        <a:t>(3) mushrooming change in information technology</a:t>
                      </a:r>
                      <a:endParaRPr/>
                    </a:p>
                    <a:p>
                      <a:pPr indent="0" lvl="0" marL="0" marR="0" rtl="0" algn="just">
                        <a:spcBef>
                          <a:spcPts val="0"/>
                        </a:spcBef>
                        <a:spcAft>
                          <a:spcPts val="0"/>
                        </a:spcAft>
                        <a:buClr>
                          <a:schemeClr val="dk1"/>
                        </a:buClr>
                        <a:buSzPts val="1800"/>
                        <a:buFont typeface="Noto Sans Symbols"/>
                        <a:buNone/>
                      </a:pPr>
                      <a:r>
                        <a:t/>
                      </a:r>
                      <a:endParaRPr b="0" i="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i="1" lang="en-US" sz="1800" u="none">
                          <a:solidFill>
                            <a:schemeClr val="dk1"/>
                          </a:solidFill>
                          <a:latin typeface="Times New Roman"/>
                          <a:ea typeface="Times New Roman"/>
                          <a:cs typeface="Times New Roman"/>
                          <a:sym typeface="Times New Roman"/>
                        </a:rPr>
                        <a:t>Manufacturing:</a:t>
                      </a:r>
                      <a:r>
                        <a:rPr b="0" i="0" lang="en-US" sz="1800" u="none">
                          <a:solidFill>
                            <a:schemeClr val="dk1"/>
                          </a:solidFill>
                          <a:latin typeface="Times New Roman"/>
                          <a:ea typeface="Times New Roman"/>
                          <a:cs typeface="Times New Roman"/>
                          <a:sym typeface="Times New Roman"/>
                        </a:rPr>
                        <a:t> is a form of business that combines and transforms resources into tangible outcomes that are then sold to others. </a:t>
                      </a:r>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 </a:t>
                      </a:r>
                      <a:r>
                        <a:rPr b="1" i="1" lang="en-US" sz="1800" u="none">
                          <a:solidFill>
                            <a:schemeClr val="dk1"/>
                          </a:solidFill>
                          <a:latin typeface="Times New Roman"/>
                          <a:ea typeface="Times New Roman"/>
                          <a:cs typeface="Times New Roman"/>
                          <a:sym typeface="Times New Roman"/>
                        </a:rPr>
                        <a:t>A service organization: </a:t>
                      </a:r>
                      <a:r>
                        <a:rPr b="0" i="0" lang="en-US" sz="1800" u="none">
                          <a:solidFill>
                            <a:schemeClr val="dk1"/>
                          </a:solidFill>
                          <a:latin typeface="Times New Roman"/>
                          <a:ea typeface="Times New Roman"/>
                          <a:cs typeface="Times New Roman"/>
                          <a:sym typeface="Times New Roman"/>
                        </a:rPr>
                        <a:t>is one that transforms resources into an intangible output and creates time or place utility for its customers.</a:t>
                      </a:r>
                      <a:endParaRPr/>
                    </a:p>
                    <a:p>
                      <a:pPr indent="0" lvl="0" marL="0" marR="0" rtl="0" algn="just">
                        <a:spcBef>
                          <a:spcPts val="0"/>
                        </a:spcBef>
                        <a:spcAft>
                          <a:spcPts val="0"/>
                        </a:spcAft>
                        <a:buClr>
                          <a:schemeClr val="dk1"/>
                        </a:buClr>
                        <a:buSzPts val="1800"/>
                        <a:buFont typeface="Noto Sans Symbols"/>
                        <a:buNone/>
                      </a:pPr>
                      <a:r>
                        <a:t/>
                      </a:r>
                      <a:endParaRPr b="0" i="0" sz="1800" u="none">
                        <a:solidFill>
                          <a:schemeClr val="dk1"/>
                        </a:solidFill>
                        <a:latin typeface="Times New Roman"/>
                        <a:ea typeface="Times New Roman"/>
                        <a:cs typeface="Times New Roman"/>
                        <a:sym typeface="Times New Roman"/>
                      </a:endParaRPr>
                    </a:p>
                  </a:txBody>
                  <a:tcPr marT="45725" marB="45725" marR="91450" marL="91450"/>
                </a:tc>
              </a:tr>
            </a:tbl>
          </a:graphicData>
        </a:graphic>
      </p:graphicFrame>
      <p:grpSp>
        <p:nvGrpSpPr>
          <p:cNvPr id="653" name="Google Shape;653;p37"/>
          <p:cNvGrpSpPr/>
          <p:nvPr/>
        </p:nvGrpSpPr>
        <p:grpSpPr>
          <a:xfrm>
            <a:off x="130613" y="576493"/>
            <a:ext cx="8979519" cy="693507"/>
            <a:chOff x="130614" y="576493"/>
            <a:chExt cx="8834318" cy="536623"/>
          </a:xfrm>
        </p:grpSpPr>
        <p:sp>
          <p:nvSpPr>
            <p:cNvPr id="654" name="Google Shape;654;p37"/>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655" name="Google Shape;655;p3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9" name="Shape 659"/>
        <p:cNvGrpSpPr/>
        <p:nvPr/>
      </p:nvGrpSpPr>
      <p:grpSpPr>
        <a:xfrm>
          <a:off x="0" y="0"/>
          <a:ext cx="0" cy="0"/>
          <a:chOff x="0" y="0"/>
          <a:chExt cx="0" cy="0"/>
        </a:xfrm>
      </p:grpSpPr>
      <p:pic>
        <p:nvPicPr>
          <p:cNvPr id="660" name="Google Shape;660;p3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61" name="Google Shape;661;p3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62" name="Google Shape;662;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3" name="Google Shape;663;p3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64" name="Google Shape;664;p3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65" name="Google Shape;665;p38"/>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Technology and business: </a:t>
            </a:r>
            <a:endParaRPr/>
          </a:p>
        </p:txBody>
      </p:sp>
      <p:grpSp>
        <p:nvGrpSpPr>
          <p:cNvPr id="666" name="Google Shape;666;p38"/>
          <p:cNvGrpSpPr/>
          <p:nvPr/>
        </p:nvGrpSpPr>
        <p:grpSpPr>
          <a:xfrm>
            <a:off x="2216441" y="2068274"/>
            <a:ext cx="9644257" cy="3779781"/>
            <a:chOff x="2216441" y="2061302"/>
            <a:chExt cx="9644257" cy="3786753"/>
          </a:xfrm>
        </p:grpSpPr>
        <p:pic>
          <p:nvPicPr>
            <p:cNvPr id="667" name="Google Shape;667;p38"/>
            <p:cNvPicPr preferRelativeResize="0"/>
            <p:nvPr/>
          </p:nvPicPr>
          <p:blipFill rotWithShape="1">
            <a:blip r:embed="rId7">
              <a:alphaModFix/>
            </a:blip>
            <a:srcRect b="0" l="0" r="0" t="0"/>
            <a:stretch/>
          </p:blipFill>
          <p:spPr>
            <a:xfrm>
              <a:off x="2216442" y="2061302"/>
              <a:ext cx="9644256" cy="2709535"/>
            </a:xfrm>
            <a:prstGeom prst="rect">
              <a:avLst/>
            </a:prstGeom>
            <a:noFill/>
            <a:ln>
              <a:noFill/>
            </a:ln>
          </p:spPr>
        </p:pic>
        <p:sp>
          <p:nvSpPr>
            <p:cNvPr id="668" name="Google Shape;668;p38"/>
            <p:cNvSpPr txBox="1"/>
            <p:nvPr/>
          </p:nvSpPr>
          <p:spPr>
            <a:xfrm>
              <a:off x="2216441" y="4770837"/>
              <a:ext cx="9644256" cy="1077218"/>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1600">
                  <a:solidFill>
                    <a:schemeClr val="dk1"/>
                  </a:solidFill>
                  <a:latin typeface="Times New Roman"/>
                  <a:ea typeface="Times New Roman"/>
                  <a:cs typeface="Times New Roman"/>
                  <a:sym typeface="Times New Roman"/>
                </a:rPr>
                <a:t>Service-oriented businesses need to recruit and train employees to take on a variety of roles as they interface with the business’s customers. Take this cafe in a Paris train station, for example. Employees will be providing food and beverage services to a variety of travelers, including both business people and tourists and who may speak different languages. As a result, those employees will need to be capable of functioning in many different situations.</a:t>
              </a:r>
              <a:endParaRPr/>
            </a:p>
          </p:txBody>
        </p:sp>
      </p:grpSp>
      <p:grpSp>
        <p:nvGrpSpPr>
          <p:cNvPr id="669" name="Google Shape;669;p38"/>
          <p:cNvGrpSpPr/>
          <p:nvPr/>
        </p:nvGrpSpPr>
        <p:grpSpPr>
          <a:xfrm>
            <a:off x="130613" y="576493"/>
            <a:ext cx="8979519" cy="693507"/>
            <a:chOff x="130614" y="576493"/>
            <a:chExt cx="8834318" cy="536623"/>
          </a:xfrm>
        </p:grpSpPr>
        <p:sp>
          <p:nvSpPr>
            <p:cNvPr id="670" name="Google Shape;670;p38"/>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671" name="Google Shape;671;p3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5" name="Shape 675"/>
        <p:cNvGrpSpPr/>
        <p:nvPr/>
      </p:nvGrpSpPr>
      <p:grpSpPr>
        <a:xfrm>
          <a:off x="0" y="0"/>
          <a:ext cx="0" cy="0"/>
          <a:chOff x="0" y="0"/>
          <a:chExt cx="0" cy="0"/>
        </a:xfrm>
      </p:grpSpPr>
      <p:pic>
        <p:nvPicPr>
          <p:cNvPr id="676" name="Google Shape;676;p3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77" name="Google Shape;677;p3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78" name="Google Shape;678;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79" name="Google Shape;679;p3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80" name="Google Shape;680;p3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81" name="Google Shape;681;p39"/>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Technology and business: </a:t>
            </a:r>
            <a:endParaRPr/>
          </a:p>
        </p:txBody>
      </p:sp>
      <p:graphicFrame>
        <p:nvGraphicFramePr>
          <p:cNvPr id="682" name="Google Shape;682;p39"/>
          <p:cNvGraphicFramePr/>
          <p:nvPr/>
        </p:nvGraphicFramePr>
        <p:xfrm>
          <a:off x="1962644" y="2068274"/>
          <a:ext cx="3000000" cy="3000000"/>
        </p:xfrm>
        <a:graphic>
          <a:graphicData uri="http://schemas.openxmlformats.org/drawingml/2006/table">
            <a:tbl>
              <a:tblPr bandRow="1" firstRow="1">
                <a:noFill/>
                <a:tableStyleId>{5F8C4E1F-3751-48A9-8D85-B188AE41E720}</a:tableStyleId>
              </a:tblPr>
              <a:tblGrid>
                <a:gridCol w="2126850"/>
                <a:gridCol w="7775375"/>
              </a:tblGrid>
              <a:tr h="388640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Technology and Competition</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Information Technology and Social Media</a:t>
                      </a:r>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Technology is the basis of competition for some firms, especially those whose goals include being the technology leaders in their industries.</a:t>
                      </a:r>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Businesses have increasingly found that they can be more competitive if they can </a:t>
                      </a:r>
                      <a:r>
                        <a:rPr b="1" i="0" lang="en-US" sz="1800" u="none">
                          <a:solidFill>
                            <a:schemeClr val="dk1"/>
                          </a:solidFill>
                          <a:latin typeface="Times New Roman"/>
                          <a:ea typeface="Times New Roman"/>
                          <a:cs typeface="Times New Roman"/>
                          <a:sym typeface="Times New Roman"/>
                        </a:rPr>
                        <a:t>systematically decrease cycle times.</a:t>
                      </a:r>
                      <a:endParaRPr/>
                    </a:p>
                    <a:p>
                      <a:pPr indent="0" lvl="0" marL="0" marR="0" rtl="0" algn="just">
                        <a:spcBef>
                          <a:spcPts val="0"/>
                        </a:spcBef>
                        <a:spcAft>
                          <a:spcPts val="0"/>
                        </a:spcAft>
                        <a:buClr>
                          <a:schemeClr val="dk1"/>
                        </a:buClr>
                        <a:buSzPts val="1800"/>
                        <a:buFont typeface="Noto Sans Symbols"/>
                        <a:buNone/>
                      </a:pPr>
                      <a:r>
                        <a:t/>
                      </a:r>
                      <a:endParaRPr b="0" i="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Breakthroughs in information technology have resulted in leaner organizations, more flexible operations, increased collaboration among employees, more flexible work sites, and improved management processes and systems. On the other hand, they have also resulted in less personal communication, less “down time” for managers and employees, and an increased sense of urgency vis-à-vis decision making and communication—changes that have not necessarily always been beneficial.</a:t>
                      </a:r>
                      <a:endParaRPr/>
                    </a:p>
                  </a:txBody>
                  <a:tcPr marT="45725" marB="45725" marR="91450" marL="91450"/>
                </a:tc>
              </a:tr>
            </a:tbl>
          </a:graphicData>
        </a:graphic>
      </p:graphicFrame>
      <p:grpSp>
        <p:nvGrpSpPr>
          <p:cNvPr id="683" name="Google Shape;683;p39"/>
          <p:cNvGrpSpPr/>
          <p:nvPr/>
        </p:nvGrpSpPr>
        <p:grpSpPr>
          <a:xfrm>
            <a:off x="130613" y="576493"/>
            <a:ext cx="8979519" cy="693507"/>
            <a:chOff x="130614" y="576493"/>
            <a:chExt cx="8834318" cy="536623"/>
          </a:xfrm>
        </p:grpSpPr>
        <p:sp>
          <p:nvSpPr>
            <p:cNvPr id="684" name="Google Shape;684;p39"/>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685" name="Google Shape;685;p3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9" name="Shape 689"/>
        <p:cNvGrpSpPr/>
        <p:nvPr/>
      </p:nvGrpSpPr>
      <p:grpSpPr>
        <a:xfrm>
          <a:off x="0" y="0"/>
          <a:ext cx="0" cy="0"/>
          <a:chOff x="0" y="0"/>
          <a:chExt cx="0" cy="0"/>
        </a:xfrm>
      </p:grpSpPr>
      <p:pic>
        <p:nvPicPr>
          <p:cNvPr id="690" name="Google Shape;690;p4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691" name="Google Shape;691;p4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692" name="Google Shape;692;p4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93" name="Google Shape;693;p4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694" name="Google Shape;694;p4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695" name="Google Shape;695;p40"/>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Ethics and Corporate Governance:</a:t>
            </a:r>
            <a:endParaRPr/>
          </a:p>
        </p:txBody>
      </p:sp>
      <p:sp>
        <p:nvSpPr>
          <p:cNvPr id="696" name="Google Shape;696;p40"/>
          <p:cNvSpPr txBox="1"/>
          <p:nvPr/>
        </p:nvSpPr>
        <p:spPr>
          <a:xfrm>
            <a:off x="1980182" y="2067946"/>
            <a:ext cx="3705001" cy="3782061"/>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800">
                <a:solidFill>
                  <a:srgbClr val="C00000"/>
                </a:solidFill>
                <a:latin typeface="Times New Roman"/>
                <a:ea typeface="Times New Roman"/>
                <a:cs typeface="Times New Roman"/>
                <a:sym typeface="Times New Roman"/>
              </a:rPr>
              <a:t>Figure 2.3 Framing Ethical Issues</a:t>
            </a:r>
            <a:endParaRPr/>
          </a:p>
          <a:p>
            <a:pPr indent="0"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illustrates how many ethical situations can be framed. Specifically, most ethical dilemmas faced by managers relate to how the organization treats its employees, how employees treat the organization, and how employees and organizations treat other economic agents.</a:t>
            </a:r>
            <a:endParaRPr/>
          </a:p>
        </p:txBody>
      </p:sp>
      <p:grpSp>
        <p:nvGrpSpPr>
          <p:cNvPr id="697" name="Google Shape;697;p40"/>
          <p:cNvGrpSpPr/>
          <p:nvPr/>
        </p:nvGrpSpPr>
        <p:grpSpPr>
          <a:xfrm>
            <a:off x="5883938" y="1536571"/>
            <a:ext cx="5989982" cy="4365764"/>
            <a:chOff x="5890592" y="1484243"/>
            <a:chExt cx="5989982" cy="4365764"/>
          </a:xfrm>
        </p:grpSpPr>
        <p:pic>
          <p:nvPicPr>
            <p:cNvPr id="698" name="Google Shape;698;p40"/>
            <p:cNvPicPr preferRelativeResize="0"/>
            <p:nvPr/>
          </p:nvPicPr>
          <p:blipFill rotWithShape="1">
            <a:blip r:embed="rId7">
              <a:alphaModFix/>
            </a:blip>
            <a:srcRect b="0" l="0" r="0" t="0"/>
            <a:stretch/>
          </p:blipFill>
          <p:spPr>
            <a:xfrm>
              <a:off x="5890592" y="1484243"/>
              <a:ext cx="5989982" cy="3501859"/>
            </a:xfrm>
            <a:prstGeom prst="rect">
              <a:avLst/>
            </a:prstGeom>
            <a:noFill/>
            <a:ln>
              <a:noFill/>
            </a:ln>
          </p:spPr>
        </p:pic>
        <p:sp>
          <p:nvSpPr>
            <p:cNvPr id="699" name="Google Shape;699;p40"/>
            <p:cNvSpPr txBox="1"/>
            <p:nvPr/>
          </p:nvSpPr>
          <p:spPr>
            <a:xfrm>
              <a:off x="6096001" y="4772789"/>
              <a:ext cx="5579164" cy="1077218"/>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600">
                  <a:solidFill>
                    <a:schemeClr val="dk1"/>
                  </a:solidFill>
                  <a:latin typeface="Times New Roman"/>
                  <a:ea typeface="Times New Roman"/>
                  <a:cs typeface="Times New Roman"/>
                  <a:sym typeface="Times New Roman"/>
                </a:rPr>
                <a:t>Managers face a variety of ethical situations. In most cases these situations involve how the organization treats its employees, how employees treat the organization, and how employees and organizations treat other economic agents.</a:t>
              </a:r>
              <a:endParaRPr/>
            </a:p>
          </p:txBody>
        </p:sp>
      </p:grpSp>
      <p:grpSp>
        <p:nvGrpSpPr>
          <p:cNvPr id="700" name="Google Shape;700;p40"/>
          <p:cNvGrpSpPr/>
          <p:nvPr/>
        </p:nvGrpSpPr>
        <p:grpSpPr>
          <a:xfrm>
            <a:off x="130613" y="576493"/>
            <a:ext cx="8979519" cy="693507"/>
            <a:chOff x="130614" y="576493"/>
            <a:chExt cx="8834318" cy="536623"/>
          </a:xfrm>
        </p:grpSpPr>
        <p:sp>
          <p:nvSpPr>
            <p:cNvPr id="701" name="Google Shape;701;p40"/>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702" name="Google Shape;702;p4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pic>
        <p:nvPicPr>
          <p:cNvPr id="707" name="Google Shape;707;p4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08" name="Google Shape;708;p4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09" name="Google Shape;709;p4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10" name="Google Shape;710;p4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11" name="Google Shape;711;p4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12" name="Google Shape;712;p41"/>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Ethics and Corporate Governance:</a:t>
            </a:r>
            <a:endParaRPr/>
          </a:p>
        </p:txBody>
      </p:sp>
      <p:graphicFrame>
        <p:nvGraphicFramePr>
          <p:cNvPr id="713" name="Google Shape;713;p41"/>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10575"/>
                <a:gridCol w="7167050"/>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How an Organization Treats Its Employees</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This area includes policies such as hiring and firing, wages and working conditions, and employee privacy and respect.</a:t>
                      </a:r>
                      <a:endParaRPr/>
                    </a:p>
                  </a:txBody>
                  <a:tcPr marT="45725" marB="45725" marR="91450" marL="91450"/>
                </a:tc>
              </a:tr>
            </a:tbl>
          </a:graphicData>
        </a:graphic>
      </p:graphicFrame>
      <p:grpSp>
        <p:nvGrpSpPr>
          <p:cNvPr id="714" name="Google Shape;714;p41"/>
          <p:cNvGrpSpPr/>
          <p:nvPr/>
        </p:nvGrpSpPr>
        <p:grpSpPr>
          <a:xfrm>
            <a:off x="2015260" y="2875722"/>
            <a:ext cx="9525000" cy="3078941"/>
            <a:chOff x="2015260" y="2875722"/>
            <a:chExt cx="9525000" cy="3078941"/>
          </a:xfrm>
        </p:grpSpPr>
        <p:pic>
          <p:nvPicPr>
            <p:cNvPr id="715" name="Google Shape;715;p41"/>
            <p:cNvPicPr preferRelativeResize="0"/>
            <p:nvPr/>
          </p:nvPicPr>
          <p:blipFill rotWithShape="1">
            <a:blip r:embed="rId7">
              <a:alphaModFix/>
            </a:blip>
            <a:srcRect b="0" l="0" r="0" t="0"/>
            <a:stretch/>
          </p:blipFill>
          <p:spPr>
            <a:xfrm>
              <a:off x="6777760" y="2875722"/>
              <a:ext cx="4762500" cy="3078941"/>
            </a:xfrm>
            <a:prstGeom prst="rect">
              <a:avLst/>
            </a:prstGeom>
            <a:noFill/>
            <a:ln>
              <a:noFill/>
            </a:ln>
          </p:spPr>
        </p:pic>
        <p:sp>
          <p:nvSpPr>
            <p:cNvPr id="716" name="Google Shape;716;p41"/>
            <p:cNvSpPr txBox="1"/>
            <p:nvPr/>
          </p:nvSpPr>
          <p:spPr>
            <a:xfrm>
              <a:off x="2015260" y="2923656"/>
              <a:ext cx="4762500" cy="2585323"/>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Times New Roman"/>
                  <a:ea typeface="Times New Roman"/>
                  <a:cs typeface="Times New Roman"/>
                  <a:sym typeface="Times New Roman"/>
                </a:rPr>
                <a:t>One important perspective in framing ethical issues is how the organization treats its employees. Take this closed business, for example. If its employees showed up for work one day and found this sign on the door, most people would agree that the business owners did not treat their employees ethically or responsibly by not giving them more advance notice of the impending closure.</a:t>
              </a:r>
              <a:endParaRPr/>
            </a:p>
          </p:txBody>
        </p:sp>
      </p:grpSp>
      <p:grpSp>
        <p:nvGrpSpPr>
          <p:cNvPr id="717" name="Google Shape;717;p41"/>
          <p:cNvGrpSpPr/>
          <p:nvPr/>
        </p:nvGrpSpPr>
        <p:grpSpPr>
          <a:xfrm>
            <a:off x="130613" y="576493"/>
            <a:ext cx="8979519" cy="693507"/>
            <a:chOff x="130614" y="576493"/>
            <a:chExt cx="8834318" cy="536623"/>
          </a:xfrm>
        </p:grpSpPr>
        <p:sp>
          <p:nvSpPr>
            <p:cNvPr id="718" name="Google Shape;718;p41"/>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719" name="Google Shape;719;p4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3" name="Shape 723"/>
        <p:cNvGrpSpPr/>
        <p:nvPr/>
      </p:nvGrpSpPr>
      <p:grpSpPr>
        <a:xfrm>
          <a:off x="0" y="0"/>
          <a:ext cx="0" cy="0"/>
          <a:chOff x="0" y="0"/>
          <a:chExt cx="0" cy="0"/>
        </a:xfrm>
      </p:grpSpPr>
      <p:pic>
        <p:nvPicPr>
          <p:cNvPr id="724" name="Google Shape;724;p4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25" name="Google Shape;725;p4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26" name="Google Shape;726;p4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27" name="Google Shape;727;p4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28" name="Google Shape;728;p4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29" name="Google Shape;729;p42"/>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Ethics and Corporate Governance:</a:t>
            </a:r>
            <a:endParaRPr/>
          </a:p>
        </p:txBody>
      </p:sp>
      <p:graphicFrame>
        <p:nvGraphicFramePr>
          <p:cNvPr id="730" name="Google Shape;730;p42"/>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51200"/>
                <a:gridCol w="7287825"/>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How Employees Treat the Organization</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Numerous ethical issues also stem from how employees treat the organization, especially in regard to conflicts of interest, secrecy and confidentiality, and honesty. </a:t>
                      </a:r>
                      <a:endParaRPr/>
                    </a:p>
                  </a:txBody>
                  <a:tcPr marT="45725" marB="45725" marR="91450" marL="91450"/>
                </a:tc>
              </a:tr>
            </a:tbl>
          </a:graphicData>
        </a:graphic>
      </p:graphicFrame>
      <p:grpSp>
        <p:nvGrpSpPr>
          <p:cNvPr id="731" name="Google Shape;731;p42"/>
          <p:cNvGrpSpPr/>
          <p:nvPr/>
        </p:nvGrpSpPr>
        <p:grpSpPr>
          <a:xfrm>
            <a:off x="1790069" y="2930623"/>
            <a:ext cx="10097103" cy="2966087"/>
            <a:chOff x="1790069" y="2930623"/>
            <a:chExt cx="10097103" cy="2966087"/>
          </a:xfrm>
        </p:grpSpPr>
        <p:pic>
          <p:nvPicPr>
            <p:cNvPr id="732" name="Google Shape;732;p42"/>
            <p:cNvPicPr preferRelativeResize="0"/>
            <p:nvPr/>
          </p:nvPicPr>
          <p:blipFill rotWithShape="1">
            <a:blip r:embed="rId7">
              <a:alphaModFix/>
            </a:blip>
            <a:srcRect b="0" l="0" r="0" t="0"/>
            <a:stretch/>
          </p:blipFill>
          <p:spPr>
            <a:xfrm>
              <a:off x="7134197" y="2930623"/>
              <a:ext cx="4752975" cy="2966087"/>
            </a:xfrm>
            <a:prstGeom prst="rect">
              <a:avLst/>
            </a:prstGeom>
            <a:noFill/>
            <a:ln>
              <a:noFill/>
            </a:ln>
          </p:spPr>
        </p:pic>
        <p:sp>
          <p:nvSpPr>
            <p:cNvPr id="733" name="Google Shape;733;p42"/>
            <p:cNvSpPr txBox="1"/>
            <p:nvPr/>
          </p:nvSpPr>
          <p:spPr>
            <a:xfrm>
              <a:off x="1790069" y="3477858"/>
              <a:ext cx="5419680" cy="1754326"/>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Times New Roman"/>
                  <a:ea typeface="Times New Roman"/>
                  <a:cs typeface="Times New Roman"/>
                  <a:sym typeface="Times New Roman"/>
                </a:rPr>
                <a:t>Another perspective in framing ethical issues is how employees treat the organization. If this employee is taking envelopes for business reasons that is, of course, ethical and appropriate. But if the envelopes are for personal use then most people would see this as unethical.</a:t>
              </a:r>
              <a:endParaRPr/>
            </a:p>
          </p:txBody>
        </p:sp>
      </p:grpSp>
      <p:grpSp>
        <p:nvGrpSpPr>
          <p:cNvPr id="734" name="Google Shape;734;p42"/>
          <p:cNvGrpSpPr/>
          <p:nvPr/>
        </p:nvGrpSpPr>
        <p:grpSpPr>
          <a:xfrm>
            <a:off x="130613" y="576493"/>
            <a:ext cx="8979519" cy="693507"/>
            <a:chOff x="130614" y="576493"/>
            <a:chExt cx="8834318" cy="536623"/>
          </a:xfrm>
        </p:grpSpPr>
        <p:sp>
          <p:nvSpPr>
            <p:cNvPr id="735" name="Google Shape;735;p42"/>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736" name="Google Shape;736;p4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0" name="Shape 740"/>
        <p:cNvGrpSpPr/>
        <p:nvPr/>
      </p:nvGrpSpPr>
      <p:grpSpPr>
        <a:xfrm>
          <a:off x="0" y="0"/>
          <a:ext cx="0" cy="0"/>
          <a:chOff x="0" y="0"/>
          <a:chExt cx="0" cy="0"/>
        </a:xfrm>
      </p:grpSpPr>
      <p:pic>
        <p:nvPicPr>
          <p:cNvPr id="741" name="Google Shape;741;p4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42" name="Google Shape;742;p4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43" name="Google Shape;743;p4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44" name="Google Shape;744;p4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45" name="Google Shape;745;p4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46" name="Google Shape;746;p43"/>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Ethics and Corporate Governance:</a:t>
            </a:r>
            <a:endParaRPr/>
          </a:p>
        </p:txBody>
      </p:sp>
      <p:graphicFrame>
        <p:nvGraphicFramePr>
          <p:cNvPr id="747" name="Google Shape;747;p43"/>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51200"/>
                <a:gridCol w="7287825"/>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How Employees and the Organization Treat Other Economic Agents</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Ethical Issues in Corporate Governance</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the primary agents of interest include customers, competitors, stockholders, suppliers, dealers, and unions.</a:t>
                      </a:r>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The interactions between the organization and these agents that may be subject to ethical ambiguity include advertising and promotions, financial disclosures, ordering and purchasing, shipping and solicitations, bargaining and negotiation, and other business relationships.</a:t>
                      </a:r>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Another area of interest in recent years involves financial reporting by some e-commerce firms. </a:t>
                      </a:r>
                      <a:endParaRPr/>
                    </a:p>
                    <a:p>
                      <a:pPr indent="-171450" lvl="0" marL="285750" marR="0" rtl="0" algn="just">
                        <a:spcBef>
                          <a:spcPts val="0"/>
                        </a:spcBef>
                        <a:spcAft>
                          <a:spcPts val="0"/>
                        </a:spcAft>
                        <a:buClr>
                          <a:schemeClr val="dk1"/>
                        </a:buClr>
                        <a:buSzPts val="1800"/>
                        <a:buFont typeface="Noto Sans Symbols"/>
                        <a:buNone/>
                      </a:pPr>
                      <a:r>
                        <a:t/>
                      </a:r>
                      <a:endParaRPr b="0" i="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the oversight of a public corporation by its board of directors. </a:t>
                      </a:r>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The board of a public corporation is expected to ensure that the business is being properly managed and that the decisions made by its senior management are in the best interests of shareholders and other stakeholders. </a:t>
                      </a:r>
                      <a:endParaRPr/>
                    </a:p>
                  </a:txBody>
                  <a:tcPr marT="45725" marB="45725" marR="91450" marL="91450"/>
                </a:tc>
              </a:tr>
            </a:tbl>
          </a:graphicData>
        </a:graphic>
      </p:graphicFrame>
      <p:grpSp>
        <p:nvGrpSpPr>
          <p:cNvPr id="748" name="Google Shape;748;p43"/>
          <p:cNvGrpSpPr/>
          <p:nvPr/>
        </p:nvGrpSpPr>
        <p:grpSpPr>
          <a:xfrm>
            <a:off x="130613" y="576493"/>
            <a:ext cx="8979519" cy="693507"/>
            <a:chOff x="130614" y="576493"/>
            <a:chExt cx="8834318" cy="536623"/>
          </a:xfrm>
        </p:grpSpPr>
        <p:sp>
          <p:nvSpPr>
            <p:cNvPr id="749" name="Google Shape;749;p43"/>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750" name="Google Shape;750;p4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4" name="Shape 754"/>
        <p:cNvGrpSpPr/>
        <p:nvPr/>
      </p:nvGrpSpPr>
      <p:grpSpPr>
        <a:xfrm>
          <a:off x="0" y="0"/>
          <a:ext cx="0" cy="0"/>
          <a:chOff x="0" y="0"/>
          <a:chExt cx="0" cy="0"/>
        </a:xfrm>
      </p:grpSpPr>
      <p:pic>
        <p:nvPicPr>
          <p:cNvPr id="755" name="Google Shape;755;p4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56" name="Google Shape;756;p4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57" name="Google Shape;757;p4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58" name="Google Shape;758;p4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59" name="Google Shape;759;p44"/>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60" name="Google Shape;760;p44"/>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Ethics and Corporate Governance:</a:t>
            </a:r>
            <a:endParaRPr/>
          </a:p>
        </p:txBody>
      </p:sp>
      <p:graphicFrame>
        <p:nvGraphicFramePr>
          <p:cNvPr id="761" name="Google Shape;761;p44"/>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51200"/>
                <a:gridCol w="7287825"/>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Corporate Social Responsibility</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 corporate social responsibility often include businesses living and working together for the common good and valuing human dignity. An important part of this is how employers treat their employees. </a:t>
                      </a:r>
                      <a:endParaRPr/>
                    </a:p>
                  </a:txBody>
                  <a:tcPr marT="45725" marB="45725" marR="91450" marL="91450"/>
                </a:tc>
              </a:tr>
            </a:tbl>
          </a:graphicData>
        </a:graphic>
      </p:graphicFrame>
      <p:grpSp>
        <p:nvGrpSpPr>
          <p:cNvPr id="762" name="Google Shape;762;p44"/>
          <p:cNvGrpSpPr/>
          <p:nvPr/>
        </p:nvGrpSpPr>
        <p:grpSpPr>
          <a:xfrm>
            <a:off x="1749287" y="3016753"/>
            <a:ext cx="10204175" cy="2709534"/>
            <a:chOff x="1749287" y="3016753"/>
            <a:chExt cx="10204175" cy="2709534"/>
          </a:xfrm>
        </p:grpSpPr>
        <p:pic>
          <p:nvPicPr>
            <p:cNvPr id="763" name="Google Shape;763;p44"/>
            <p:cNvPicPr preferRelativeResize="0"/>
            <p:nvPr/>
          </p:nvPicPr>
          <p:blipFill rotWithShape="1">
            <a:blip r:embed="rId7">
              <a:alphaModFix/>
            </a:blip>
            <a:srcRect b="0" l="0" r="0" t="0"/>
            <a:stretch/>
          </p:blipFill>
          <p:spPr>
            <a:xfrm>
              <a:off x="6467062" y="3016753"/>
              <a:ext cx="5486400" cy="2709534"/>
            </a:xfrm>
            <a:prstGeom prst="rect">
              <a:avLst/>
            </a:prstGeom>
            <a:noFill/>
            <a:ln>
              <a:noFill/>
            </a:ln>
          </p:spPr>
        </p:pic>
        <p:sp>
          <p:nvSpPr>
            <p:cNvPr id="764" name="Google Shape;764;p44"/>
            <p:cNvSpPr txBox="1"/>
            <p:nvPr/>
          </p:nvSpPr>
          <p:spPr>
            <a:xfrm>
              <a:off x="1749287" y="3754653"/>
              <a:ext cx="4717775" cy="1754326"/>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Times New Roman"/>
                  <a:ea typeface="Times New Roman"/>
                  <a:cs typeface="Times New Roman"/>
                  <a:sym typeface="Times New Roman"/>
                </a:rPr>
                <a:t>Corporate social responsibility has become increasingly important in recent years. Some firms actively engage in social responsibility by promoting fitness activities such as fun runs, bicycle races, and so forth.</a:t>
              </a:r>
              <a:endParaRPr/>
            </a:p>
            <a:p>
              <a:pPr indent="0" lvl="0" marL="0" marR="0" rtl="0" algn="just">
                <a:spcBef>
                  <a:spcPts val="0"/>
                </a:spcBef>
                <a:spcAft>
                  <a:spcPts val="0"/>
                </a:spcAft>
                <a:buNone/>
              </a:pPr>
              <a:r>
                <a:t/>
              </a:r>
              <a:endParaRPr i="1" sz="1800">
                <a:solidFill>
                  <a:schemeClr val="dk1"/>
                </a:solidFill>
                <a:latin typeface="Times New Roman"/>
                <a:ea typeface="Times New Roman"/>
                <a:cs typeface="Times New Roman"/>
                <a:sym typeface="Times New Roman"/>
              </a:endParaRPr>
            </a:p>
          </p:txBody>
        </p:sp>
      </p:grpSp>
      <p:grpSp>
        <p:nvGrpSpPr>
          <p:cNvPr id="765" name="Google Shape;765;p44"/>
          <p:cNvGrpSpPr/>
          <p:nvPr/>
        </p:nvGrpSpPr>
        <p:grpSpPr>
          <a:xfrm>
            <a:off x="130613" y="576493"/>
            <a:ext cx="8979519" cy="693507"/>
            <a:chOff x="130614" y="576493"/>
            <a:chExt cx="8834318" cy="536623"/>
          </a:xfrm>
        </p:grpSpPr>
        <p:sp>
          <p:nvSpPr>
            <p:cNvPr id="766" name="Google Shape;766;p44"/>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767" name="Google Shape;767;p44"/>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1" name="Shape 771"/>
        <p:cNvGrpSpPr/>
        <p:nvPr/>
      </p:nvGrpSpPr>
      <p:grpSpPr>
        <a:xfrm>
          <a:off x="0" y="0"/>
          <a:ext cx="0" cy="0"/>
          <a:chOff x="0" y="0"/>
          <a:chExt cx="0" cy="0"/>
        </a:xfrm>
      </p:grpSpPr>
      <p:pic>
        <p:nvPicPr>
          <p:cNvPr id="772" name="Google Shape;772;p45"/>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73" name="Google Shape;773;p45"/>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74" name="Google Shape;774;p4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75" name="Google Shape;775;p45"/>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76" name="Google Shape;776;p45"/>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77" name="Google Shape;777;p45"/>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New Employment Relationships:</a:t>
            </a:r>
            <a:endParaRPr/>
          </a:p>
        </p:txBody>
      </p:sp>
      <p:graphicFrame>
        <p:nvGraphicFramePr>
          <p:cNvPr id="778" name="Google Shape;778;p45"/>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51200"/>
                <a:gridCol w="7287825"/>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The Management of Knowledge Workers</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Many employees add value simply because of what they know. These employees are often referred to as knowledge workers. How well these employees are managed is seen as a major factor in determining which firms will be successful in the future.</a:t>
                      </a:r>
                      <a:endParaRPr/>
                    </a:p>
                    <a:p>
                      <a:pPr indent="0" lvl="0" marL="0" marR="0" rtl="0" algn="just">
                        <a:spcBef>
                          <a:spcPts val="0"/>
                        </a:spcBef>
                        <a:spcAft>
                          <a:spcPts val="0"/>
                        </a:spcAft>
                        <a:buClr>
                          <a:schemeClr val="dk1"/>
                        </a:buClr>
                        <a:buSzPts val="1800"/>
                        <a:buFont typeface="Noto Sans Symbols"/>
                        <a:buNone/>
                      </a:pPr>
                      <a:r>
                        <a:t/>
                      </a:r>
                      <a:endParaRPr b="0" i="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Compensation and related policies for knowledge workers must also be specially tailored. For example, in many high-tech organizations, engineers and scientists have the option of entering a technical career path that parallels a management career path. This allows the knowledge worker to continue to carry out specialized work without taking on large management responsibilities, while at the same time offering that worker compensation that is equivalent to that available to management. </a:t>
                      </a:r>
                      <a:endParaRPr/>
                    </a:p>
                  </a:txBody>
                  <a:tcPr marT="45725" marB="45725" marR="91450" marL="91450"/>
                </a:tc>
              </a:tr>
            </a:tbl>
          </a:graphicData>
        </a:graphic>
      </p:graphicFrame>
      <p:grpSp>
        <p:nvGrpSpPr>
          <p:cNvPr id="779" name="Google Shape;779;p45"/>
          <p:cNvGrpSpPr/>
          <p:nvPr/>
        </p:nvGrpSpPr>
        <p:grpSpPr>
          <a:xfrm>
            <a:off x="130613" y="576493"/>
            <a:ext cx="8979519" cy="693507"/>
            <a:chOff x="130614" y="576493"/>
            <a:chExt cx="8834318" cy="536623"/>
          </a:xfrm>
        </p:grpSpPr>
        <p:sp>
          <p:nvSpPr>
            <p:cNvPr id="780" name="Google Shape;780;p45"/>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781" name="Google Shape;781;p45"/>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5" name="Shape 785"/>
        <p:cNvGrpSpPr/>
        <p:nvPr/>
      </p:nvGrpSpPr>
      <p:grpSpPr>
        <a:xfrm>
          <a:off x="0" y="0"/>
          <a:ext cx="0" cy="0"/>
          <a:chOff x="0" y="0"/>
          <a:chExt cx="0" cy="0"/>
        </a:xfrm>
      </p:grpSpPr>
      <p:pic>
        <p:nvPicPr>
          <p:cNvPr id="786" name="Google Shape;786;p46"/>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787" name="Google Shape;787;p46"/>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788" name="Google Shape;788;p4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89" name="Google Shape;789;p46"/>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790" name="Google Shape;790;p46"/>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791" name="Google Shape;791;p46"/>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New Employment Relationships:</a:t>
            </a:r>
            <a:endParaRPr/>
          </a:p>
        </p:txBody>
      </p:sp>
      <p:graphicFrame>
        <p:nvGraphicFramePr>
          <p:cNvPr id="792" name="Google Shape;792;p46"/>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51200"/>
                <a:gridCol w="7287825"/>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Outsourcing and Offshoring</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sng">
                          <a:solidFill>
                            <a:schemeClr val="dk1"/>
                          </a:solidFill>
                          <a:latin typeface="Times New Roman"/>
                          <a:ea typeface="Times New Roman"/>
                          <a:cs typeface="Times New Roman"/>
                          <a:sym typeface="Times New Roman"/>
                        </a:rPr>
                        <a:t>Outsourcing</a:t>
                      </a:r>
                      <a:r>
                        <a:rPr b="0" i="0" lang="en-US" sz="1800" u="none">
                          <a:solidFill>
                            <a:schemeClr val="dk1"/>
                          </a:solidFill>
                          <a:latin typeface="Times New Roman"/>
                          <a:ea typeface="Times New Roman"/>
                          <a:cs typeface="Times New Roman"/>
                          <a:sym typeface="Times New Roman"/>
                        </a:rPr>
                        <a:t> is the practice of hiring other firms to do work previously performed by the organization itself. It is an increasingly popular strategy because it helps firms focus on their core activities and avoid getting sidetracked by secondary activities</a:t>
                      </a:r>
                      <a:endParaRPr/>
                    </a:p>
                    <a:p>
                      <a:pPr indent="-285750" lvl="0" marL="285750" marR="0" rtl="0" algn="just">
                        <a:spcBef>
                          <a:spcPts val="0"/>
                        </a:spcBef>
                        <a:spcAft>
                          <a:spcPts val="0"/>
                        </a:spcAft>
                        <a:buClr>
                          <a:schemeClr val="dk1"/>
                        </a:buClr>
                        <a:buSzPts val="1800"/>
                        <a:buFont typeface="Noto Sans Symbols"/>
                        <a:buChar char="▪"/>
                      </a:pPr>
                      <a:r>
                        <a:rPr b="1" i="0" lang="en-US" sz="1800" u="none">
                          <a:solidFill>
                            <a:schemeClr val="dk1"/>
                          </a:solidFill>
                          <a:latin typeface="Times New Roman"/>
                          <a:ea typeface="Times New Roman"/>
                          <a:cs typeface="Times New Roman"/>
                          <a:sym typeface="Times New Roman"/>
                        </a:rPr>
                        <a:t>Offshoring</a:t>
                      </a:r>
                      <a:r>
                        <a:rPr b="0" i="0" lang="en-US" sz="1800" u="none">
                          <a:solidFill>
                            <a:schemeClr val="dk1"/>
                          </a:solidFill>
                          <a:latin typeface="Times New Roman"/>
                          <a:ea typeface="Times New Roman"/>
                          <a:cs typeface="Times New Roman"/>
                          <a:sym typeface="Times New Roman"/>
                        </a:rPr>
                        <a:t> the growing trend toward outsourcing to other countries in order to lower labor costs;</a:t>
                      </a:r>
                      <a:endParaRPr b="0" i="0" sz="1800" u="none">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Clr>
                          <a:schemeClr val="dk1"/>
                        </a:buClr>
                        <a:buSzPts val="1800"/>
                        <a:buFont typeface="Noto Sans Symbols"/>
                        <a:buNone/>
                      </a:pPr>
                      <a:r>
                        <a:t/>
                      </a:r>
                      <a:endParaRPr b="0" i="0" sz="1800" u="none">
                        <a:solidFill>
                          <a:schemeClr val="dk1"/>
                        </a:solidFill>
                        <a:latin typeface="Times New Roman"/>
                        <a:ea typeface="Times New Roman"/>
                        <a:cs typeface="Times New Roman"/>
                        <a:sym typeface="Times New Roman"/>
                      </a:endParaRPr>
                    </a:p>
                  </a:txBody>
                  <a:tcPr marT="45725" marB="45725" marR="91450" marL="91450"/>
                </a:tc>
              </a:tr>
            </a:tbl>
          </a:graphicData>
        </a:graphic>
      </p:graphicFrame>
      <p:grpSp>
        <p:nvGrpSpPr>
          <p:cNvPr id="793" name="Google Shape;793;p46"/>
          <p:cNvGrpSpPr/>
          <p:nvPr/>
        </p:nvGrpSpPr>
        <p:grpSpPr>
          <a:xfrm>
            <a:off x="1962643" y="3824928"/>
            <a:ext cx="9488991" cy="2129734"/>
            <a:chOff x="1881432" y="3554641"/>
            <a:chExt cx="9488991" cy="2762105"/>
          </a:xfrm>
        </p:grpSpPr>
        <p:pic>
          <p:nvPicPr>
            <p:cNvPr id="794" name="Google Shape;794;p46"/>
            <p:cNvPicPr preferRelativeResize="0"/>
            <p:nvPr/>
          </p:nvPicPr>
          <p:blipFill rotWithShape="1">
            <a:blip r:embed="rId7">
              <a:alphaModFix/>
            </a:blip>
            <a:srcRect b="0" l="0" r="0" t="0"/>
            <a:stretch/>
          </p:blipFill>
          <p:spPr>
            <a:xfrm>
              <a:off x="8168599" y="3554641"/>
              <a:ext cx="3201824" cy="2608998"/>
            </a:xfrm>
            <a:prstGeom prst="rect">
              <a:avLst/>
            </a:prstGeom>
            <a:noFill/>
            <a:ln>
              <a:noFill/>
            </a:ln>
          </p:spPr>
        </p:pic>
        <p:sp>
          <p:nvSpPr>
            <p:cNvPr id="795" name="Google Shape;795;p46"/>
            <p:cNvSpPr txBox="1"/>
            <p:nvPr/>
          </p:nvSpPr>
          <p:spPr>
            <a:xfrm>
              <a:off x="1881432" y="3642354"/>
              <a:ext cx="6198689" cy="2674392"/>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600">
                  <a:solidFill>
                    <a:schemeClr val="dk1"/>
                  </a:solidFill>
                  <a:latin typeface="Calibri"/>
                  <a:ea typeface="Calibri"/>
                  <a:cs typeface="Calibri"/>
                  <a:sym typeface="Calibri"/>
                </a:rPr>
                <a:t>Outsourcing and offshoring have become very popular business practices in recent years. Many companies that use call centers, for instance, have found it to be advantageous to contract with other firms to handle those services for them. To capitalize on this trend, many call center operations in India have sprung up to provide support for other companies. Indian workers such as these are usually fluent in English, can be trained to handle most questions and problems, and work for wages somewhat lower than U.S. counterparts.</a:t>
              </a:r>
              <a:endParaRPr/>
            </a:p>
          </p:txBody>
        </p:sp>
      </p:grpSp>
      <p:grpSp>
        <p:nvGrpSpPr>
          <p:cNvPr id="796" name="Google Shape;796;p46"/>
          <p:cNvGrpSpPr/>
          <p:nvPr/>
        </p:nvGrpSpPr>
        <p:grpSpPr>
          <a:xfrm>
            <a:off x="130613" y="576493"/>
            <a:ext cx="8979519" cy="693507"/>
            <a:chOff x="130614" y="576493"/>
            <a:chExt cx="8834318" cy="536623"/>
          </a:xfrm>
        </p:grpSpPr>
        <p:sp>
          <p:nvSpPr>
            <p:cNvPr id="797" name="Google Shape;797;p46"/>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798" name="Google Shape;798;p46"/>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2" name="Shape 802"/>
        <p:cNvGrpSpPr/>
        <p:nvPr/>
      </p:nvGrpSpPr>
      <p:grpSpPr>
        <a:xfrm>
          <a:off x="0" y="0"/>
          <a:ext cx="0" cy="0"/>
          <a:chOff x="0" y="0"/>
          <a:chExt cx="0" cy="0"/>
        </a:xfrm>
      </p:grpSpPr>
      <p:pic>
        <p:nvPicPr>
          <p:cNvPr id="803" name="Google Shape;803;p47"/>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04" name="Google Shape;804;p47"/>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05" name="Google Shape;805;p4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06" name="Google Shape;806;p47"/>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07" name="Google Shape;807;p47"/>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08" name="Google Shape;808;p47"/>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New Employment Relationships:</a:t>
            </a:r>
            <a:endParaRPr/>
          </a:p>
        </p:txBody>
      </p:sp>
      <p:graphicFrame>
        <p:nvGraphicFramePr>
          <p:cNvPr id="809" name="Google Shape;809;p47"/>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51200"/>
                <a:gridCol w="7287825"/>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Temp and Contingent Workers:</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Tiered Workforce:</a:t>
                      </a:r>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sng">
                          <a:solidFill>
                            <a:schemeClr val="dk1"/>
                          </a:solidFill>
                          <a:latin typeface="Times New Roman"/>
                          <a:ea typeface="Times New Roman"/>
                          <a:cs typeface="Times New Roman"/>
                          <a:sym typeface="Times New Roman"/>
                        </a:rPr>
                        <a:t>A contingent worker: </a:t>
                      </a:r>
                      <a:r>
                        <a:rPr b="0" i="0" lang="en-US" sz="1800" u="none">
                          <a:solidFill>
                            <a:schemeClr val="dk1"/>
                          </a:solidFill>
                          <a:latin typeface="Times New Roman"/>
                          <a:ea typeface="Times New Roman"/>
                          <a:cs typeface="Times New Roman"/>
                          <a:sym typeface="Times New Roman"/>
                        </a:rPr>
                        <a:t>is a person who works for an organization on something other than a permanent or full-time basis. Categories of contingent workers include independent contractors, on-call workers, temporary employees (usually hired through outside agencies), and contract and leased employees. Another category is part-time workers. The financial services giant Citigroup, for example, makes extensive use of part-time sales agents to pursue new clients.</a:t>
                      </a:r>
                      <a:endParaRPr/>
                    </a:p>
                    <a:p>
                      <a:pPr indent="-171450" lvl="0" marL="285750" marR="0" rtl="0" algn="just">
                        <a:spcBef>
                          <a:spcPts val="0"/>
                        </a:spcBef>
                        <a:spcAft>
                          <a:spcPts val="0"/>
                        </a:spcAft>
                        <a:buClr>
                          <a:schemeClr val="dk1"/>
                        </a:buClr>
                        <a:buSzPts val="1800"/>
                        <a:buFont typeface="Noto Sans Symbols"/>
                        <a:buNone/>
                      </a:pPr>
                      <a:r>
                        <a:t/>
                      </a:r>
                      <a:endParaRPr b="0" i="0" sz="1800" u="none">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i="0" lang="en-US" sz="1800" u="none">
                          <a:solidFill>
                            <a:schemeClr val="dk1"/>
                          </a:solidFill>
                          <a:latin typeface="Times New Roman"/>
                          <a:ea typeface="Times New Roman"/>
                          <a:cs typeface="Times New Roman"/>
                          <a:sym typeface="Times New Roman"/>
                        </a:rPr>
                        <a:t>A tiered workforce: </a:t>
                      </a:r>
                      <a:r>
                        <a:rPr b="0" i="0" lang="en-US" sz="1800" u="none">
                          <a:solidFill>
                            <a:schemeClr val="dk1"/>
                          </a:solidFill>
                          <a:latin typeface="Times New Roman"/>
                          <a:ea typeface="Times New Roman"/>
                          <a:cs typeface="Times New Roman"/>
                          <a:sym typeface="Times New Roman"/>
                        </a:rPr>
                        <a:t>exists when one group of an organization’s workforce has a contractual arrangement with the organization objectively different from that of another group performing the same jobs. For example, during the 2008–2010 recession, Harley-Davidson negotiated a new agreement with its labor union for wages and job security at its large motorcycle factory in York, Pennsylvania. </a:t>
                      </a:r>
                      <a:endParaRPr/>
                    </a:p>
                  </a:txBody>
                  <a:tcPr marT="45725" marB="45725" marR="91450" marL="91450"/>
                </a:tc>
              </a:tr>
            </a:tbl>
          </a:graphicData>
        </a:graphic>
      </p:graphicFrame>
      <p:grpSp>
        <p:nvGrpSpPr>
          <p:cNvPr id="810" name="Google Shape;810;p47"/>
          <p:cNvGrpSpPr/>
          <p:nvPr/>
        </p:nvGrpSpPr>
        <p:grpSpPr>
          <a:xfrm>
            <a:off x="130613" y="576493"/>
            <a:ext cx="8979519" cy="693507"/>
            <a:chOff x="130614" y="576493"/>
            <a:chExt cx="8834318" cy="536623"/>
          </a:xfrm>
        </p:grpSpPr>
        <p:sp>
          <p:nvSpPr>
            <p:cNvPr id="811" name="Google Shape;811;p47"/>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812" name="Google Shape;812;p47"/>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6" name="Shape 816"/>
        <p:cNvGrpSpPr/>
        <p:nvPr/>
      </p:nvGrpSpPr>
      <p:grpSpPr>
        <a:xfrm>
          <a:off x="0" y="0"/>
          <a:ext cx="0" cy="0"/>
          <a:chOff x="0" y="0"/>
          <a:chExt cx="0" cy="0"/>
        </a:xfrm>
      </p:grpSpPr>
      <p:pic>
        <p:nvPicPr>
          <p:cNvPr id="817" name="Google Shape;817;p48"/>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18" name="Google Shape;818;p48"/>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19" name="Google Shape;819;p4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20" name="Google Shape;820;p48"/>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21" name="Google Shape;821;p48"/>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22" name="Google Shape;822;p48"/>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New Employment Relationships:</a:t>
            </a:r>
            <a:endParaRPr/>
          </a:p>
        </p:txBody>
      </p:sp>
      <p:graphicFrame>
        <p:nvGraphicFramePr>
          <p:cNvPr id="823" name="Google Shape;823;p48"/>
          <p:cNvGraphicFramePr/>
          <p:nvPr/>
        </p:nvGraphicFramePr>
        <p:xfrm>
          <a:off x="1962644" y="2068275"/>
          <a:ext cx="3000000" cy="3000000"/>
        </p:xfrm>
        <a:graphic>
          <a:graphicData uri="http://schemas.openxmlformats.org/drawingml/2006/table">
            <a:tbl>
              <a:tblPr bandRow="1" firstRow="1">
                <a:noFill/>
                <a:tableStyleId>{5F8C4E1F-3751-48A9-8D85-B188AE41E720}</a:tableStyleId>
              </a:tblPr>
              <a:tblGrid>
                <a:gridCol w="2451200"/>
                <a:gridCol w="7287825"/>
              </a:tblGrid>
              <a:tr h="807450">
                <a:tc>
                  <a:txBody>
                    <a:bodyPr/>
                    <a:lstStyle/>
                    <a:p>
                      <a:pPr indent="0" lvl="0" marL="0" marR="0" rtl="0" algn="l">
                        <a:spcBef>
                          <a:spcPts val="0"/>
                        </a:spcBef>
                        <a:spcAft>
                          <a:spcPts val="0"/>
                        </a:spcAft>
                        <a:buClr>
                          <a:schemeClr val="dk1"/>
                        </a:buClr>
                        <a:buSzPts val="1800"/>
                        <a:buFont typeface="Noto Sans Symbols"/>
                        <a:buNone/>
                      </a:pPr>
                      <a:r>
                        <a:rPr lang="en-US" sz="1800">
                          <a:solidFill>
                            <a:schemeClr val="dk1"/>
                          </a:solidFill>
                          <a:latin typeface="Times New Roman"/>
                          <a:ea typeface="Times New Roman"/>
                          <a:cs typeface="Times New Roman"/>
                          <a:sym typeface="Times New Roman"/>
                        </a:rPr>
                        <a:t>The Changing Nature of Psychological Contracts</a:t>
                      </a:r>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a:txBody>
                  <a:tcPr marT="45725" marB="45725" marR="91450" marL="91450"/>
                </a:tc>
                <a:tc>
                  <a:txBody>
                    <a:bodyPr/>
                    <a:lstStyle/>
                    <a:p>
                      <a:pPr indent="-285750" lvl="0" marL="285750" marR="0" rtl="0" algn="just">
                        <a:spcBef>
                          <a:spcPts val="0"/>
                        </a:spcBef>
                        <a:spcAft>
                          <a:spcPts val="0"/>
                        </a:spcAft>
                        <a:buClr>
                          <a:schemeClr val="dk1"/>
                        </a:buClr>
                        <a:buSzPts val="1800"/>
                        <a:buFont typeface="Noto Sans Symbols"/>
                        <a:buChar char="▪"/>
                      </a:pPr>
                      <a:r>
                        <a:rPr b="1" i="0" lang="en-US" sz="1800" u="sng">
                          <a:solidFill>
                            <a:schemeClr val="dk1"/>
                          </a:solidFill>
                          <a:latin typeface="Times New Roman"/>
                          <a:ea typeface="Times New Roman"/>
                          <a:cs typeface="Times New Roman"/>
                          <a:sym typeface="Times New Roman"/>
                        </a:rPr>
                        <a:t> Psychological contract: </a:t>
                      </a:r>
                      <a:r>
                        <a:rPr b="0" i="0" lang="en-US" sz="1800" u="none">
                          <a:solidFill>
                            <a:schemeClr val="dk1"/>
                          </a:solidFill>
                          <a:latin typeface="Times New Roman"/>
                          <a:ea typeface="Times New Roman"/>
                          <a:cs typeface="Times New Roman"/>
                          <a:sym typeface="Times New Roman"/>
                        </a:rPr>
                        <a:t>is a person’s overall set of expectations regarding what he or she will contribute to the organization and what the organization will provide in return.</a:t>
                      </a:r>
                      <a:endParaRPr/>
                    </a:p>
                    <a:p>
                      <a:pPr indent="-285750" lvl="0" marL="285750" marR="0" rtl="0" algn="just">
                        <a:spcBef>
                          <a:spcPts val="0"/>
                        </a:spcBef>
                        <a:spcAft>
                          <a:spcPts val="0"/>
                        </a:spcAft>
                        <a:buClr>
                          <a:schemeClr val="dk1"/>
                        </a:buClr>
                        <a:buSzPts val="1800"/>
                        <a:buFont typeface="Noto Sans Symbols"/>
                        <a:buChar char="▪"/>
                      </a:pPr>
                      <a:r>
                        <a:rPr b="0" i="0" lang="en-US" sz="1800" u="none">
                          <a:solidFill>
                            <a:schemeClr val="dk1"/>
                          </a:solidFill>
                          <a:latin typeface="Times New Roman"/>
                          <a:ea typeface="Times New Roman"/>
                          <a:cs typeface="Times New Roman"/>
                          <a:sym typeface="Times New Roman"/>
                        </a:rPr>
                        <a:t>Unlike any other kind of business contract, a psychological contract is not written on paper, nor are all of its terms explicitly negotiated.</a:t>
                      </a:r>
                      <a:endParaRPr/>
                    </a:p>
                  </a:txBody>
                  <a:tcPr marT="45725" marB="45725" marR="91450" marL="91450"/>
                </a:tc>
              </a:tr>
            </a:tbl>
          </a:graphicData>
        </a:graphic>
      </p:graphicFrame>
      <p:grpSp>
        <p:nvGrpSpPr>
          <p:cNvPr id="824" name="Google Shape;824;p48"/>
          <p:cNvGrpSpPr/>
          <p:nvPr/>
        </p:nvGrpSpPr>
        <p:grpSpPr>
          <a:xfrm>
            <a:off x="1962644" y="3428896"/>
            <a:ext cx="9739026" cy="2525767"/>
            <a:chOff x="1962644" y="3428896"/>
            <a:chExt cx="9739026" cy="2525767"/>
          </a:xfrm>
        </p:grpSpPr>
        <p:pic>
          <p:nvPicPr>
            <p:cNvPr id="825" name="Google Shape;825;p48"/>
            <p:cNvPicPr preferRelativeResize="0"/>
            <p:nvPr/>
          </p:nvPicPr>
          <p:blipFill rotWithShape="1">
            <a:blip r:embed="rId7">
              <a:alphaModFix/>
            </a:blip>
            <a:srcRect b="0" l="0" r="0" t="0"/>
            <a:stretch/>
          </p:blipFill>
          <p:spPr>
            <a:xfrm>
              <a:off x="7023652" y="3428896"/>
              <a:ext cx="4678018" cy="2525767"/>
            </a:xfrm>
            <a:prstGeom prst="rect">
              <a:avLst/>
            </a:prstGeom>
            <a:noFill/>
            <a:ln>
              <a:noFill/>
            </a:ln>
          </p:spPr>
        </p:pic>
        <p:sp>
          <p:nvSpPr>
            <p:cNvPr id="826" name="Google Shape;826;p48"/>
            <p:cNvSpPr txBox="1"/>
            <p:nvPr/>
          </p:nvSpPr>
          <p:spPr>
            <a:xfrm>
              <a:off x="1962644" y="3876273"/>
              <a:ext cx="5172321" cy="2031325"/>
            </a:xfrm>
            <a:prstGeom prst="rect">
              <a:avLst/>
            </a:prstGeom>
            <a:solidFill>
              <a:srgbClr val="FF9518"/>
            </a:solid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i="1" lang="en-US" sz="1800">
                  <a:solidFill>
                    <a:schemeClr val="dk1"/>
                  </a:solidFill>
                  <a:latin typeface="Calibri"/>
                  <a:ea typeface="Calibri"/>
                  <a:cs typeface="Calibri"/>
                  <a:sym typeface="Calibri"/>
                </a:rPr>
                <a:t>A psychological contract is an unwritten agreement about expectations between an organization and its employees. This manager and employee, for example, are finalizing an understanding about how a new project will be managed. The agreement is not written, but both sides understand what they are supposed to do and what they can expect in return.</a:t>
              </a:r>
              <a:endParaRPr/>
            </a:p>
          </p:txBody>
        </p:sp>
      </p:grpSp>
      <p:grpSp>
        <p:nvGrpSpPr>
          <p:cNvPr id="827" name="Google Shape;827;p48"/>
          <p:cNvGrpSpPr/>
          <p:nvPr/>
        </p:nvGrpSpPr>
        <p:grpSpPr>
          <a:xfrm>
            <a:off x="130613" y="576493"/>
            <a:ext cx="8979519" cy="693507"/>
            <a:chOff x="130614" y="576493"/>
            <a:chExt cx="8834318" cy="536623"/>
          </a:xfrm>
        </p:grpSpPr>
        <p:sp>
          <p:nvSpPr>
            <p:cNvPr id="828" name="Google Shape;828;p48"/>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829" name="Google Shape;829;p48"/>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3" name="Shape 833"/>
        <p:cNvGrpSpPr/>
        <p:nvPr/>
      </p:nvGrpSpPr>
      <p:grpSpPr>
        <a:xfrm>
          <a:off x="0" y="0"/>
          <a:ext cx="0" cy="0"/>
          <a:chOff x="0" y="0"/>
          <a:chExt cx="0" cy="0"/>
        </a:xfrm>
      </p:grpSpPr>
      <p:pic>
        <p:nvPicPr>
          <p:cNvPr id="834" name="Google Shape;834;p49"/>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35" name="Google Shape;835;p49"/>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36" name="Google Shape;836;p4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37" name="Google Shape;837;p49"/>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38" name="Google Shape;838;p49"/>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39" name="Google Shape;839;p49"/>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New Employment Relationships:</a:t>
            </a:r>
            <a:endParaRPr/>
          </a:p>
        </p:txBody>
      </p:sp>
      <p:grpSp>
        <p:nvGrpSpPr>
          <p:cNvPr id="840" name="Google Shape;840;p49"/>
          <p:cNvGrpSpPr/>
          <p:nvPr/>
        </p:nvGrpSpPr>
        <p:grpSpPr>
          <a:xfrm>
            <a:off x="2156820" y="2490787"/>
            <a:ext cx="9240048" cy="2862322"/>
            <a:chOff x="2156820" y="2490787"/>
            <a:chExt cx="9240048" cy="2862322"/>
          </a:xfrm>
        </p:grpSpPr>
        <p:pic>
          <p:nvPicPr>
            <p:cNvPr id="841" name="Google Shape;841;p49"/>
            <p:cNvPicPr preferRelativeResize="0"/>
            <p:nvPr/>
          </p:nvPicPr>
          <p:blipFill rotWithShape="1">
            <a:blip r:embed="rId7">
              <a:alphaModFix/>
            </a:blip>
            <a:srcRect b="0" l="0" r="0" t="0"/>
            <a:stretch/>
          </p:blipFill>
          <p:spPr>
            <a:xfrm>
              <a:off x="6096000" y="2490787"/>
              <a:ext cx="5300868" cy="2757013"/>
            </a:xfrm>
            <a:prstGeom prst="rect">
              <a:avLst/>
            </a:prstGeom>
            <a:noFill/>
            <a:ln>
              <a:noFill/>
            </a:ln>
          </p:spPr>
        </p:pic>
        <p:sp>
          <p:nvSpPr>
            <p:cNvPr id="842" name="Google Shape;842;p49"/>
            <p:cNvSpPr txBox="1"/>
            <p:nvPr/>
          </p:nvSpPr>
          <p:spPr>
            <a:xfrm>
              <a:off x="2156820" y="2490787"/>
              <a:ext cx="3263374" cy="286232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1800">
                  <a:solidFill>
                    <a:srgbClr val="C00000"/>
                  </a:solidFill>
                  <a:latin typeface="Times New Roman"/>
                  <a:ea typeface="Times New Roman"/>
                  <a:cs typeface="Times New Roman"/>
                  <a:sym typeface="Times New Roman"/>
                </a:rPr>
                <a:t>Figure 2.4 The Psychological Contract:</a:t>
              </a:r>
              <a:endParaRPr/>
            </a:p>
            <a:p>
              <a:pPr indent="0" lvl="0" marL="0" marR="0" rtl="0" algn="just">
                <a:spcBef>
                  <a:spcPts val="0"/>
                </a:spcBef>
                <a:spcAft>
                  <a:spcPts val="0"/>
                </a:spcAft>
                <a:buNone/>
              </a:pPr>
              <a:r>
                <a:rPr lang="en-US" sz="1800">
                  <a:solidFill>
                    <a:schemeClr val="dk1"/>
                  </a:solidFill>
                  <a:latin typeface="Calibri"/>
                  <a:ea typeface="Calibri"/>
                  <a:cs typeface="Calibri"/>
                  <a:sym typeface="Calibri"/>
                </a:rPr>
                <a:t>Psychological contracts govern the basic relationship between people and organizations. Individuals contribute such things as effort and loyalty. In turn, organizations offer such inducements as pay and job security.</a:t>
              </a:r>
              <a:endParaRPr/>
            </a:p>
          </p:txBody>
        </p:sp>
      </p:grpSp>
      <p:grpSp>
        <p:nvGrpSpPr>
          <p:cNvPr id="843" name="Google Shape;843;p49"/>
          <p:cNvGrpSpPr/>
          <p:nvPr/>
        </p:nvGrpSpPr>
        <p:grpSpPr>
          <a:xfrm>
            <a:off x="130613" y="576493"/>
            <a:ext cx="8979519" cy="693507"/>
            <a:chOff x="130614" y="576493"/>
            <a:chExt cx="8834318" cy="536623"/>
          </a:xfrm>
        </p:grpSpPr>
        <p:sp>
          <p:nvSpPr>
            <p:cNvPr id="844" name="Google Shape;844;p49"/>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845" name="Google Shape;845;p49"/>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9" name="Shape 849"/>
        <p:cNvGrpSpPr/>
        <p:nvPr/>
      </p:nvGrpSpPr>
      <p:grpSpPr>
        <a:xfrm>
          <a:off x="0" y="0"/>
          <a:ext cx="0" cy="0"/>
          <a:chOff x="0" y="0"/>
          <a:chExt cx="0" cy="0"/>
        </a:xfrm>
      </p:grpSpPr>
      <p:pic>
        <p:nvPicPr>
          <p:cNvPr id="850" name="Google Shape;850;p50"/>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51" name="Google Shape;851;p50"/>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52" name="Google Shape;852;p5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53" name="Google Shape;853;p50"/>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54" name="Google Shape;854;p50"/>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55" name="Google Shape;855;p50"/>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Summary and Application:</a:t>
            </a:r>
            <a:endParaRPr/>
          </a:p>
        </p:txBody>
      </p:sp>
      <p:sp>
        <p:nvSpPr>
          <p:cNvPr id="856" name="Google Shape;856;p50"/>
          <p:cNvSpPr txBox="1"/>
          <p:nvPr/>
        </p:nvSpPr>
        <p:spPr>
          <a:xfrm>
            <a:off x="1874164" y="2120687"/>
            <a:ext cx="9902229" cy="3693319"/>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Diversity</a:t>
            </a:r>
            <a:r>
              <a:rPr lang="en-US" sz="1800">
                <a:solidFill>
                  <a:schemeClr val="dk1"/>
                </a:solidFill>
                <a:latin typeface="Times New Roman"/>
                <a:ea typeface="Times New Roman"/>
                <a:cs typeface="Times New Roman"/>
                <a:sym typeface="Times New Roman"/>
              </a:rPr>
              <a:t> is much more than demographics and can reflect combinations of characteristics in addition to a single attribute.</a:t>
            </a:r>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Diversity</a:t>
            </a:r>
            <a:r>
              <a:rPr lang="en-US" sz="1800">
                <a:solidFill>
                  <a:schemeClr val="dk1"/>
                </a:solidFill>
                <a:latin typeface="Times New Roman"/>
                <a:ea typeface="Times New Roman"/>
                <a:cs typeface="Times New Roman"/>
                <a:sym typeface="Times New Roman"/>
              </a:rPr>
              <a:t> affects individual and organizational outcomes through processes including social integration, differences in status and power, task conflict, relationship conflict, inclusion, and information processing.</a:t>
            </a:r>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Barriers to inclusion </a:t>
            </a:r>
            <a:r>
              <a:rPr lang="en-US" sz="1800">
                <a:solidFill>
                  <a:schemeClr val="dk1"/>
                </a:solidFill>
                <a:latin typeface="Times New Roman"/>
                <a:ea typeface="Times New Roman"/>
                <a:cs typeface="Times New Roman"/>
                <a:sym typeface="Times New Roman"/>
              </a:rPr>
              <a:t>include the “like me” bias, stereotypes, prejudice, perceptions of loss by persons who feel threatened by diversity initiatives, ethnocentrism, and unequal access to organizational networks. </a:t>
            </a:r>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Societal culture </a:t>
            </a:r>
            <a:r>
              <a:rPr lang="en-US" sz="1800">
                <a:solidFill>
                  <a:schemeClr val="dk1"/>
                </a:solidFill>
                <a:latin typeface="Times New Roman"/>
                <a:ea typeface="Times New Roman"/>
                <a:cs typeface="Times New Roman"/>
                <a:sym typeface="Times New Roman"/>
              </a:rPr>
              <a:t>reflects language, politics, religion, and values among other things, and societal culture can vary within a single country or across nearby countries.</a:t>
            </a:r>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Globalization</a:t>
            </a:r>
            <a:r>
              <a:rPr lang="en-US" sz="1800">
                <a:solidFill>
                  <a:schemeClr val="dk1"/>
                </a:solidFill>
                <a:latin typeface="Times New Roman"/>
                <a:ea typeface="Times New Roman"/>
                <a:cs typeface="Times New Roman"/>
                <a:sym typeface="Times New Roman"/>
              </a:rPr>
              <a:t> is playing a major role in the environment of many firms today. The volume of international trade has grown significantly and continues to grow at a very rapid pace. </a:t>
            </a:r>
            <a:endParaRPr/>
          </a:p>
          <a:p>
            <a:pPr indent="-171450" lvl="0" marL="285750" marR="0" rtl="0" algn="l">
              <a:spcBef>
                <a:spcPts val="0"/>
              </a:spcBef>
              <a:spcAft>
                <a:spcPts val="0"/>
              </a:spcAft>
              <a:buClr>
                <a:schemeClr val="dk1"/>
              </a:buClr>
              <a:buSzPts val="1800"/>
              <a:buFont typeface="Noto Sans Symbols"/>
              <a:buNone/>
            </a:pPr>
            <a:r>
              <a:t/>
            </a:r>
            <a:endParaRPr sz="1800">
              <a:solidFill>
                <a:schemeClr val="dk1"/>
              </a:solidFill>
              <a:latin typeface="Times New Roman"/>
              <a:ea typeface="Times New Roman"/>
              <a:cs typeface="Times New Roman"/>
              <a:sym typeface="Times New Roman"/>
            </a:endParaRPr>
          </a:p>
        </p:txBody>
      </p:sp>
      <p:grpSp>
        <p:nvGrpSpPr>
          <p:cNvPr id="857" name="Google Shape;857;p50"/>
          <p:cNvGrpSpPr/>
          <p:nvPr/>
        </p:nvGrpSpPr>
        <p:grpSpPr>
          <a:xfrm>
            <a:off x="130613" y="576493"/>
            <a:ext cx="8979519" cy="693507"/>
            <a:chOff x="130614" y="576493"/>
            <a:chExt cx="8834318" cy="536623"/>
          </a:xfrm>
        </p:grpSpPr>
        <p:sp>
          <p:nvSpPr>
            <p:cNvPr id="858" name="Google Shape;858;p50"/>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859" name="Google Shape;859;p50"/>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3" name="Shape 863"/>
        <p:cNvGrpSpPr/>
        <p:nvPr/>
      </p:nvGrpSpPr>
      <p:grpSpPr>
        <a:xfrm>
          <a:off x="0" y="0"/>
          <a:ext cx="0" cy="0"/>
          <a:chOff x="0" y="0"/>
          <a:chExt cx="0" cy="0"/>
        </a:xfrm>
      </p:grpSpPr>
      <p:pic>
        <p:nvPicPr>
          <p:cNvPr id="864" name="Google Shape;864;p51"/>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65" name="Google Shape;865;p51"/>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66" name="Google Shape;866;p5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67" name="Google Shape;867;p51"/>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68" name="Google Shape;868;p51"/>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69" name="Google Shape;869;p51"/>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Summary and Application:</a:t>
            </a:r>
            <a:endParaRPr/>
          </a:p>
        </p:txBody>
      </p:sp>
      <p:sp>
        <p:nvSpPr>
          <p:cNvPr id="870" name="Google Shape;870;p51"/>
          <p:cNvSpPr txBox="1"/>
          <p:nvPr/>
        </p:nvSpPr>
        <p:spPr>
          <a:xfrm>
            <a:off x="1874165" y="2469486"/>
            <a:ext cx="8820340" cy="1754326"/>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One special aspect of business: </a:t>
            </a:r>
            <a:r>
              <a:rPr lang="en-US" sz="1800">
                <a:solidFill>
                  <a:schemeClr val="dk1"/>
                </a:solidFill>
                <a:latin typeface="Times New Roman"/>
                <a:ea typeface="Times New Roman"/>
                <a:cs typeface="Times New Roman"/>
                <a:sym typeface="Times New Roman"/>
              </a:rPr>
              <a:t>ethics, corporate governance, has also taken on increased importance.</a:t>
            </a:r>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A final significant area of organizational change facing organizations today involves new employment relationships.</a:t>
            </a:r>
            <a:endParaRPr/>
          </a:p>
        </p:txBody>
      </p:sp>
      <p:grpSp>
        <p:nvGrpSpPr>
          <p:cNvPr id="871" name="Google Shape;871;p51"/>
          <p:cNvGrpSpPr/>
          <p:nvPr/>
        </p:nvGrpSpPr>
        <p:grpSpPr>
          <a:xfrm>
            <a:off x="130613" y="576493"/>
            <a:ext cx="8979519" cy="693507"/>
            <a:chOff x="130614" y="576493"/>
            <a:chExt cx="8834318" cy="536623"/>
          </a:xfrm>
        </p:grpSpPr>
        <p:sp>
          <p:nvSpPr>
            <p:cNvPr id="872" name="Google Shape;872;p51"/>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873" name="Google Shape;873;p51"/>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7" name="Shape 877"/>
        <p:cNvGrpSpPr/>
        <p:nvPr/>
      </p:nvGrpSpPr>
      <p:grpSpPr>
        <a:xfrm>
          <a:off x="0" y="0"/>
          <a:ext cx="0" cy="0"/>
          <a:chOff x="0" y="0"/>
          <a:chExt cx="0" cy="0"/>
        </a:xfrm>
      </p:grpSpPr>
      <p:pic>
        <p:nvPicPr>
          <p:cNvPr id="878" name="Google Shape;878;p52"/>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79" name="Google Shape;879;p52"/>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80" name="Google Shape;880;p5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81" name="Google Shape;881;p52"/>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82" name="Google Shape;882;p52"/>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83" name="Google Shape;883;p52"/>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Discussion Questions:</a:t>
            </a:r>
            <a:endParaRPr/>
          </a:p>
        </p:txBody>
      </p:sp>
      <p:sp>
        <p:nvSpPr>
          <p:cNvPr id="884" name="Google Shape;884;p52"/>
          <p:cNvSpPr txBox="1"/>
          <p:nvPr/>
        </p:nvSpPr>
        <p:spPr>
          <a:xfrm>
            <a:off x="1874165" y="2120687"/>
            <a:ext cx="9902229" cy="3139321"/>
          </a:xfrm>
          <a:prstGeom prst="rect">
            <a:avLst/>
          </a:prstGeom>
          <a:noFill/>
          <a:ln>
            <a:noFill/>
          </a:ln>
        </p:spPr>
        <p:txBody>
          <a:bodyPr anchorCtr="0" anchor="t" bIns="45700" lIns="91425" spcFirstLastPara="1" rIns="91425" wrap="square" tIns="45700">
            <a:spAutoFit/>
          </a:bodyPr>
          <a:lstStyle/>
          <a:p>
            <a:pPr indent="-342900" lvl="0" marL="342900" marR="0" rtl="0" algn="l">
              <a:spcBef>
                <a:spcPts val="0"/>
              </a:spcBef>
              <a:spcAft>
                <a:spcPts val="0"/>
              </a:spcAft>
              <a:buClr>
                <a:srgbClr val="FF0000"/>
              </a:buClr>
              <a:buSzPts val="1800"/>
              <a:buFont typeface="Calibri"/>
              <a:buAutoNum type="arabicPeriod"/>
            </a:pPr>
            <a:r>
              <a:rPr b="1" lang="en-US" sz="1800">
                <a:solidFill>
                  <a:srgbClr val="FF0000"/>
                </a:solidFill>
                <a:latin typeface="Times New Roman"/>
                <a:ea typeface="Times New Roman"/>
                <a:cs typeface="Times New Roman"/>
                <a:sym typeface="Times New Roman"/>
              </a:rPr>
              <a:t>Which do you think is more important to team performance: surface-level or deep-level diversity? Why?</a:t>
            </a:r>
            <a:endParaRPr/>
          </a:p>
          <a:p>
            <a:pPr indent="-228600" lvl="0" marL="342900" marR="0" rtl="0" algn="l">
              <a:spcBef>
                <a:spcPts val="0"/>
              </a:spcBef>
              <a:spcAft>
                <a:spcPts val="0"/>
              </a:spcAft>
              <a:buClr>
                <a:schemeClr val="dk1"/>
              </a:buClr>
              <a:buSzPts val="1800"/>
              <a:buFont typeface="Calibri"/>
              <a:buNone/>
            </a:pPr>
            <a:r>
              <a:t/>
            </a:r>
            <a:endParaRPr b="1" sz="1800">
              <a:solidFill>
                <a:srgbClr val="FF0000"/>
              </a:solidFill>
              <a:latin typeface="Times New Roman"/>
              <a:ea typeface="Times New Roman"/>
              <a:cs typeface="Times New Roman"/>
              <a:sym typeface="Times New Roman"/>
            </a:endParaRPr>
          </a:p>
          <a:p>
            <a:pPr indent="-342900" lvl="0" marL="342900" marR="0" rtl="0" algn="l">
              <a:spcBef>
                <a:spcPts val="0"/>
              </a:spcBef>
              <a:spcAft>
                <a:spcPts val="0"/>
              </a:spcAft>
              <a:buClr>
                <a:srgbClr val="FF0000"/>
              </a:buClr>
              <a:buSzPts val="1800"/>
              <a:buFont typeface="Calibri"/>
              <a:buAutoNum type="arabicPeriod"/>
            </a:pPr>
            <a:r>
              <a:rPr b="1" lang="en-US" sz="1800">
                <a:solidFill>
                  <a:srgbClr val="FF0000"/>
                </a:solidFill>
                <a:latin typeface="Times New Roman"/>
                <a:ea typeface="Times New Roman"/>
                <a:cs typeface="Times New Roman"/>
                <a:sym typeface="Times New Roman"/>
              </a:rPr>
              <a:t>How can diversity create a competitive advantage for a firm?</a:t>
            </a:r>
            <a:endParaRPr/>
          </a:p>
          <a:p>
            <a:pPr indent="-228600" lvl="0" marL="342900" marR="0" rtl="0" algn="l">
              <a:spcBef>
                <a:spcPts val="0"/>
              </a:spcBef>
              <a:spcAft>
                <a:spcPts val="0"/>
              </a:spcAft>
              <a:buClr>
                <a:schemeClr val="dk1"/>
              </a:buClr>
              <a:buSzPts val="1800"/>
              <a:buFont typeface="Calibri"/>
              <a:buNone/>
            </a:pPr>
            <a:r>
              <a:t/>
            </a:r>
            <a:endParaRPr b="1" sz="1800">
              <a:solidFill>
                <a:srgbClr val="FF0000"/>
              </a:solidFill>
              <a:latin typeface="Times New Roman"/>
              <a:ea typeface="Times New Roman"/>
              <a:cs typeface="Times New Roman"/>
              <a:sym typeface="Times New Roman"/>
            </a:endParaRPr>
          </a:p>
          <a:p>
            <a:pPr indent="-342900" lvl="0" marL="342900" marR="0" rtl="0" algn="l">
              <a:spcBef>
                <a:spcPts val="0"/>
              </a:spcBef>
              <a:spcAft>
                <a:spcPts val="0"/>
              </a:spcAft>
              <a:buClr>
                <a:srgbClr val="FF0000"/>
              </a:buClr>
              <a:buSzPts val="1800"/>
              <a:buFont typeface="Calibri"/>
              <a:buAutoNum type="arabicPeriod"/>
            </a:pPr>
            <a:r>
              <a:rPr b="1" lang="en-US" sz="1800">
                <a:solidFill>
                  <a:srgbClr val="FF0000"/>
                </a:solidFill>
                <a:latin typeface="Times New Roman"/>
                <a:ea typeface="Times New Roman"/>
                <a:cs typeface="Times New Roman"/>
                <a:sym typeface="Times New Roman"/>
              </a:rPr>
              <a:t>If a subordinate came to you and said that he or she felt the company’s new diversity hiring initiative was unfair and would compromise his or her well-deserved opportunities for advancement, how would you respond?</a:t>
            </a:r>
            <a:endParaRPr/>
          </a:p>
          <a:p>
            <a:pPr indent="-228600" lvl="0" marL="342900" marR="0" rtl="0" algn="l">
              <a:spcBef>
                <a:spcPts val="0"/>
              </a:spcBef>
              <a:spcAft>
                <a:spcPts val="0"/>
              </a:spcAft>
              <a:buClr>
                <a:schemeClr val="dk1"/>
              </a:buClr>
              <a:buSzPts val="1800"/>
              <a:buFont typeface="Calibri"/>
              <a:buNone/>
            </a:pPr>
            <a:r>
              <a:t/>
            </a:r>
            <a:endParaRPr b="1" sz="1800">
              <a:solidFill>
                <a:srgbClr val="FF0000"/>
              </a:solidFill>
              <a:latin typeface="Times New Roman"/>
              <a:ea typeface="Times New Roman"/>
              <a:cs typeface="Times New Roman"/>
              <a:sym typeface="Times New Roman"/>
            </a:endParaRPr>
          </a:p>
          <a:p>
            <a:pPr indent="-342900" lvl="0" marL="342900" marR="0" rtl="0" algn="l">
              <a:spcBef>
                <a:spcPts val="0"/>
              </a:spcBef>
              <a:spcAft>
                <a:spcPts val="0"/>
              </a:spcAft>
              <a:buClr>
                <a:srgbClr val="FF0000"/>
              </a:buClr>
              <a:buSzPts val="1800"/>
              <a:buFont typeface="Calibri"/>
              <a:buAutoNum type="arabicPeriod"/>
            </a:pPr>
            <a:r>
              <a:rPr b="1" lang="en-US" sz="1800">
                <a:solidFill>
                  <a:srgbClr val="FF0000"/>
                </a:solidFill>
                <a:latin typeface="Times New Roman"/>
                <a:ea typeface="Times New Roman"/>
                <a:cs typeface="Times New Roman"/>
                <a:sym typeface="Times New Roman"/>
              </a:rPr>
              <a:t>What can leaders do to be effective when team members are from different cultures and have different expectations about how the leader should behave?</a:t>
            </a:r>
            <a:endParaRPr/>
          </a:p>
        </p:txBody>
      </p:sp>
      <p:grpSp>
        <p:nvGrpSpPr>
          <p:cNvPr id="885" name="Google Shape;885;p52"/>
          <p:cNvGrpSpPr/>
          <p:nvPr/>
        </p:nvGrpSpPr>
        <p:grpSpPr>
          <a:xfrm>
            <a:off x="130613" y="576493"/>
            <a:ext cx="8979519" cy="693507"/>
            <a:chOff x="130614" y="576493"/>
            <a:chExt cx="8834318" cy="536623"/>
          </a:xfrm>
        </p:grpSpPr>
        <p:sp>
          <p:nvSpPr>
            <p:cNvPr id="886" name="Google Shape;886;p52"/>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887" name="Google Shape;887;p52"/>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1" name="Shape 891"/>
        <p:cNvGrpSpPr/>
        <p:nvPr/>
      </p:nvGrpSpPr>
      <p:grpSpPr>
        <a:xfrm>
          <a:off x="0" y="0"/>
          <a:ext cx="0" cy="0"/>
          <a:chOff x="0" y="0"/>
          <a:chExt cx="0" cy="0"/>
        </a:xfrm>
      </p:grpSpPr>
      <p:pic>
        <p:nvPicPr>
          <p:cNvPr id="892" name="Google Shape;892;p53"/>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893" name="Google Shape;893;p53"/>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894" name="Google Shape;894;p5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95" name="Google Shape;895;p53"/>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896" name="Google Shape;896;p53"/>
          <p:cNvPicPr preferRelativeResize="0"/>
          <p:nvPr/>
        </p:nvPicPr>
        <p:blipFill rotWithShape="1">
          <a:blip r:embed="rId6">
            <a:alphaModFix/>
          </a:blip>
          <a:srcRect b="0" l="0" r="0" t="0"/>
          <a:stretch/>
        </p:blipFill>
        <p:spPr>
          <a:xfrm>
            <a:off x="-17323" y="0"/>
            <a:ext cx="9533101" cy="1610200"/>
          </a:xfrm>
          <a:prstGeom prst="rect">
            <a:avLst/>
          </a:prstGeom>
          <a:noFill/>
          <a:ln>
            <a:noFill/>
          </a:ln>
        </p:spPr>
      </p:pic>
      <p:sp>
        <p:nvSpPr>
          <p:cNvPr id="897" name="Google Shape;897;p53"/>
          <p:cNvSpPr txBox="1"/>
          <p:nvPr/>
        </p:nvSpPr>
        <p:spPr>
          <a:xfrm>
            <a:off x="1874166" y="1610200"/>
            <a:ext cx="7336096" cy="45807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800" u="sng">
                <a:solidFill>
                  <a:srgbClr val="002060"/>
                </a:solidFill>
                <a:latin typeface="Times New Roman"/>
                <a:ea typeface="Times New Roman"/>
                <a:cs typeface="Times New Roman"/>
                <a:sym typeface="Times New Roman"/>
              </a:rPr>
              <a:t>Discussion Questions:</a:t>
            </a:r>
            <a:endParaRPr/>
          </a:p>
        </p:txBody>
      </p:sp>
      <p:sp>
        <p:nvSpPr>
          <p:cNvPr id="898" name="Google Shape;898;p53"/>
          <p:cNvSpPr txBox="1"/>
          <p:nvPr/>
        </p:nvSpPr>
        <p:spPr>
          <a:xfrm>
            <a:off x="1874165" y="2120687"/>
            <a:ext cx="9902229"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rgbClr val="FF0000"/>
                </a:solidFill>
                <a:latin typeface="Times New Roman"/>
                <a:ea typeface="Times New Roman"/>
                <a:cs typeface="Times New Roman"/>
                <a:sym typeface="Times New Roman"/>
              </a:rPr>
              <a:t>5. Identify at least three ways in which the globalization of business affects businesses in your community.</a:t>
            </a:r>
            <a:endParaRPr/>
          </a:p>
          <a:p>
            <a:pPr indent="-228600" lvl="0" marL="342900" marR="0" rtl="0" algn="l">
              <a:spcBef>
                <a:spcPts val="0"/>
              </a:spcBef>
              <a:spcAft>
                <a:spcPts val="0"/>
              </a:spcAft>
              <a:buClr>
                <a:schemeClr val="dk1"/>
              </a:buClr>
              <a:buSzPts val="1800"/>
              <a:buFont typeface="Calibri"/>
              <a:buNone/>
            </a:pPr>
            <a:r>
              <a:t/>
            </a:r>
            <a:endParaRPr b="1" sz="1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FF0000"/>
                </a:solidFill>
                <a:latin typeface="Times New Roman"/>
                <a:ea typeface="Times New Roman"/>
                <a:cs typeface="Times New Roman"/>
                <a:sym typeface="Times New Roman"/>
              </a:rPr>
              <a:t>6. What roles do changing technologies play in your daily activities?</a:t>
            </a:r>
            <a:endParaRPr/>
          </a:p>
          <a:p>
            <a:pPr indent="-228600" lvl="0" marL="342900" marR="0" rtl="0" algn="l">
              <a:spcBef>
                <a:spcPts val="0"/>
              </a:spcBef>
              <a:spcAft>
                <a:spcPts val="0"/>
              </a:spcAft>
              <a:buClr>
                <a:schemeClr val="dk1"/>
              </a:buClr>
              <a:buSzPts val="1800"/>
              <a:buFont typeface="Calibri"/>
              <a:buNone/>
            </a:pPr>
            <a:r>
              <a:t/>
            </a:r>
            <a:endParaRPr b="1" sz="1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FF0000"/>
                </a:solidFill>
                <a:latin typeface="Times New Roman"/>
                <a:ea typeface="Times New Roman"/>
                <a:cs typeface="Times New Roman"/>
                <a:sym typeface="Times New Roman"/>
              </a:rPr>
              <a:t>7. Do you think that concerns regarding ethics will become more or less important in business? Why?</a:t>
            </a:r>
            <a:endParaRPr/>
          </a:p>
          <a:p>
            <a:pPr indent="-228600" lvl="0" marL="342900" marR="0" rtl="0" algn="l">
              <a:spcBef>
                <a:spcPts val="0"/>
              </a:spcBef>
              <a:spcAft>
                <a:spcPts val="0"/>
              </a:spcAft>
              <a:buClr>
                <a:schemeClr val="dk1"/>
              </a:buClr>
              <a:buSzPts val="1800"/>
              <a:buFont typeface="Calibri"/>
              <a:buNone/>
            </a:pPr>
            <a:r>
              <a:t/>
            </a:r>
            <a:endParaRPr b="1" sz="1800">
              <a:solidFill>
                <a:srgbClr val="FF000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rgbClr val="FF0000"/>
                </a:solidFill>
                <a:latin typeface="Times New Roman"/>
                <a:ea typeface="Times New Roman"/>
                <a:cs typeface="Times New Roman"/>
                <a:sym typeface="Times New Roman"/>
              </a:rPr>
              <a:t>8. What are your personal opinions about international outsourcing in the garment industry? Do you think that lower prices are worth sending U.S. jobs to other countries? Explain your answer.</a:t>
            </a:r>
            <a:endParaRPr/>
          </a:p>
        </p:txBody>
      </p:sp>
      <p:grpSp>
        <p:nvGrpSpPr>
          <p:cNvPr id="899" name="Google Shape;899;p53"/>
          <p:cNvGrpSpPr/>
          <p:nvPr/>
        </p:nvGrpSpPr>
        <p:grpSpPr>
          <a:xfrm>
            <a:off x="130613" y="576493"/>
            <a:ext cx="8979519" cy="693507"/>
            <a:chOff x="130614" y="576493"/>
            <a:chExt cx="8834318" cy="536623"/>
          </a:xfrm>
        </p:grpSpPr>
        <p:sp>
          <p:nvSpPr>
            <p:cNvPr id="900" name="Google Shape;900;p53"/>
            <p:cNvSpPr txBox="1"/>
            <p:nvPr/>
          </p:nvSpPr>
          <p:spPr>
            <a:xfrm>
              <a:off x="2289771" y="576493"/>
              <a:ext cx="6675161"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The Changing Environment of Organizations</a:t>
              </a:r>
              <a:endParaRPr/>
            </a:p>
          </p:txBody>
        </p:sp>
        <p:sp>
          <p:nvSpPr>
            <p:cNvPr id="901" name="Google Shape;901;p53"/>
            <p:cNvSpPr/>
            <p:nvPr/>
          </p:nvSpPr>
          <p:spPr>
            <a:xfrm>
              <a:off x="130614" y="589896"/>
              <a:ext cx="2085827"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lt1"/>
                  </a:solidFill>
                  <a:latin typeface="Times New Roman"/>
                  <a:ea typeface="Times New Roman"/>
                  <a:cs typeface="Times New Roman"/>
                  <a:sym typeface="Times New Roman"/>
                </a:rPr>
                <a:t>CHAPTER</a:t>
              </a:r>
              <a:r>
                <a:rPr lang="en-US" sz="2800">
                  <a:solidFill>
                    <a:schemeClr val="lt1"/>
                  </a:solidFill>
                  <a:latin typeface="Calibri"/>
                  <a:ea typeface="Calibri"/>
                  <a:cs typeface="Calibri"/>
                  <a:sym typeface="Calibri"/>
                </a:rPr>
                <a:t> 2</a:t>
              </a:r>
              <a:endParaRPr/>
            </a:p>
          </p:txBody>
        </p:sp>
      </p:gr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5" name="Shape 905"/>
        <p:cNvGrpSpPr/>
        <p:nvPr/>
      </p:nvGrpSpPr>
      <p:grpSpPr>
        <a:xfrm>
          <a:off x="0" y="0"/>
          <a:ext cx="0" cy="0"/>
          <a:chOff x="0" y="0"/>
          <a:chExt cx="0" cy="0"/>
        </a:xfrm>
      </p:grpSpPr>
      <p:pic>
        <p:nvPicPr>
          <p:cNvPr id="906" name="Google Shape;906;p54"/>
          <p:cNvPicPr preferRelativeResize="0"/>
          <p:nvPr/>
        </p:nvPicPr>
        <p:blipFill rotWithShape="1">
          <a:blip r:embed="rId3">
            <a:alphaModFix/>
          </a:blip>
          <a:srcRect b="0" l="0" r="0" t="0"/>
          <a:stretch/>
        </p:blipFill>
        <p:spPr>
          <a:xfrm>
            <a:off x="651740" y="5508979"/>
            <a:ext cx="1222425" cy="1096206"/>
          </a:xfrm>
          <a:prstGeom prst="rect">
            <a:avLst/>
          </a:prstGeom>
          <a:noFill/>
          <a:ln>
            <a:noFill/>
          </a:ln>
        </p:spPr>
      </p:pic>
      <p:pic>
        <p:nvPicPr>
          <p:cNvPr id="907" name="Google Shape;907;p54"/>
          <p:cNvPicPr preferRelativeResize="0"/>
          <p:nvPr/>
        </p:nvPicPr>
        <p:blipFill rotWithShape="1">
          <a:blip r:embed="rId4">
            <a:alphaModFix/>
          </a:blip>
          <a:srcRect b="0" l="0" r="0" t="0"/>
          <a:stretch/>
        </p:blipFill>
        <p:spPr>
          <a:xfrm>
            <a:off x="2289771" y="5954663"/>
            <a:ext cx="9902229" cy="204838"/>
          </a:xfrm>
          <a:prstGeom prst="rect">
            <a:avLst/>
          </a:prstGeom>
          <a:noFill/>
          <a:ln>
            <a:noFill/>
          </a:ln>
        </p:spPr>
      </p:pic>
      <p:pic>
        <p:nvPicPr>
          <p:cNvPr id="908" name="Google Shape;908;p5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09" name="Google Shape;909;p54"/>
          <p:cNvPicPr preferRelativeResize="0"/>
          <p:nvPr/>
        </p:nvPicPr>
        <p:blipFill rotWithShape="1">
          <a:blip r:embed="rId5">
            <a:alphaModFix/>
          </a:blip>
          <a:srcRect b="0" l="0" r="0" t="0"/>
          <a:stretch/>
        </p:blipFill>
        <p:spPr>
          <a:xfrm>
            <a:off x="12072675" y="2204822"/>
            <a:ext cx="238650" cy="2709534"/>
          </a:xfrm>
          <a:prstGeom prst="rect">
            <a:avLst/>
          </a:prstGeom>
          <a:noFill/>
          <a:ln>
            <a:noFill/>
          </a:ln>
        </p:spPr>
      </p:pic>
      <p:pic>
        <p:nvPicPr>
          <p:cNvPr id="910" name="Google Shape;910;p54"/>
          <p:cNvPicPr preferRelativeResize="0"/>
          <p:nvPr/>
        </p:nvPicPr>
        <p:blipFill rotWithShape="1">
          <a:blip r:embed="rId6">
            <a:alphaModFix/>
          </a:blip>
          <a:srcRect b="0" l="0" r="0" t="0"/>
          <a:stretch/>
        </p:blipFill>
        <p:spPr>
          <a:xfrm>
            <a:off x="-17323" y="-39757"/>
            <a:ext cx="9533101" cy="1610200"/>
          </a:xfrm>
          <a:prstGeom prst="rect">
            <a:avLst/>
          </a:prstGeom>
          <a:noFill/>
          <a:ln>
            <a:noFill/>
          </a:ln>
        </p:spPr>
      </p:pic>
      <p:sp>
        <p:nvSpPr>
          <p:cNvPr id="911" name="Google Shape;911;p54"/>
          <p:cNvSpPr txBox="1"/>
          <p:nvPr/>
        </p:nvSpPr>
        <p:spPr>
          <a:xfrm>
            <a:off x="1582617" y="1425534"/>
            <a:ext cx="9655226" cy="88036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i="1" lang="en-US" sz="1800">
                <a:solidFill>
                  <a:schemeClr val="dk1"/>
                </a:solidFill>
                <a:latin typeface="Calibri"/>
                <a:ea typeface="Calibri"/>
                <a:cs typeface="Calibri"/>
                <a:sym typeface="Calibri"/>
              </a:rPr>
              <a:t>     </a:t>
            </a:r>
            <a:endParaRPr/>
          </a:p>
          <a:p>
            <a:pPr indent="-171450" lvl="0" marL="285750" marR="0" rtl="0" algn="just">
              <a:lnSpc>
                <a:spcPct val="150000"/>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912" name="Google Shape;912;p54"/>
          <p:cNvSpPr txBox="1"/>
          <p:nvPr/>
        </p:nvSpPr>
        <p:spPr>
          <a:xfrm>
            <a:off x="183595" y="2451594"/>
            <a:ext cx="11836099" cy="22159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8800">
                <a:solidFill>
                  <a:srgbClr val="002060"/>
                </a:solidFill>
                <a:latin typeface="Times New Roman"/>
                <a:ea typeface="Times New Roman"/>
                <a:cs typeface="Times New Roman"/>
                <a:sym typeface="Times New Roman"/>
              </a:rPr>
              <a:t>Thanks</a:t>
            </a:r>
            <a:r>
              <a:rPr lang="en-US" sz="13800">
                <a:solidFill>
                  <a:srgbClr val="002060"/>
                </a:solidFill>
                <a:latin typeface="Times New Roman"/>
                <a:ea typeface="Times New Roman"/>
                <a:cs typeface="Times New Roman"/>
                <a:sym typeface="Times New Roman"/>
              </a:rPr>
              <a:t>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