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4"/>
  </p:notesMasterIdLst>
  <p:sldIdLst>
    <p:sldId id="480" r:id="rId5"/>
    <p:sldId id="303" r:id="rId6"/>
    <p:sldId id="500" r:id="rId7"/>
    <p:sldId id="608" r:id="rId8"/>
    <p:sldId id="609" r:id="rId9"/>
    <p:sldId id="610" r:id="rId10"/>
    <p:sldId id="611" r:id="rId11"/>
    <p:sldId id="612" r:id="rId12"/>
    <p:sldId id="613" r:id="rId13"/>
    <p:sldId id="614" r:id="rId14"/>
    <p:sldId id="615" r:id="rId15"/>
    <p:sldId id="616" r:id="rId16"/>
    <p:sldId id="617" r:id="rId17"/>
    <p:sldId id="618" r:id="rId18"/>
    <p:sldId id="590" r:id="rId19"/>
    <p:sldId id="591" r:id="rId20"/>
    <p:sldId id="592" r:id="rId21"/>
    <p:sldId id="593" r:id="rId22"/>
    <p:sldId id="34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00"/>
            <p14:sldId id="608"/>
            <p14:sldId id="609"/>
            <p14:sldId id="610"/>
            <p14:sldId id="611"/>
            <p14:sldId id="612"/>
            <p14:sldId id="613"/>
            <p14:sldId id="614"/>
            <p14:sldId id="615"/>
            <p14:sldId id="616"/>
            <p14:sldId id="617"/>
            <p14:sldId id="618"/>
            <p14:sldId id="590"/>
            <p14:sldId id="591"/>
            <p14:sldId id="592"/>
            <p14:sldId id="59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67" autoAdjust="0"/>
    <p:restoredTop sz="93713" autoAdjust="0"/>
  </p:normalViewPr>
  <p:slideViewPr>
    <p:cSldViewPr snapToGrid="0">
      <p:cViewPr varScale="1">
        <p:scale>
          <a:sx n="62" d="100"/>
          <a:sy n="62" d="100"/>
        </p:scale>
        <p:origin x="764" y="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141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3896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0284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76955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7197C7-449D-C946-9CEC-1D59ADE52AA7}"/>
              </a:ext>
            </a:extLst>
          </p:cNvPr>
          <p:cNvSpPr txBox="1"/>
          <p:nvPr userDrawn="1"/>
        </p:nvSpPr>
        <p:spPr>
          <a:xfrm>
            <a:off x="8578824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midocean.edu.km</a:t>
            </a:r>
            <a:endParaRPr lang="en-US" sz="2000" b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6" r:id="rId13"/>
    <p:sldLayoutId id="2147483668" r:id="rId14"/>
    <p:sldLayoutId id="2147483669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eb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eb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823842" y="314592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Omar Al-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kasasbeh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93077" y="4566297"/>
            <a:ext cx="3622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effectLst/>
                <a:ea typeface="Times New Roman" panose="02020603050405020304" pitchFamily="18" charset="0"/>
              </a:rPr>
              <a:t>FNT 615</a:t>
            </a:r>
            <a:endParaRPr lang="en-US" sz="2400" dirty="0">
              <a:cs typeface="Times New Roman" panose="02020603050405020304" pitchFamily="18" charset="0"/>
            </a:endParaRPr>
          </a:p>
          <a:p>
            <a:r>
              <a:rPr lang="en-US" sz="2400" dirty="0">
                <a:cs typeface="Times New Roman" panose="02020603050405020304" pitchFamily="18" charset="0"/>
              </a:rPr>
              <a:t>Finance Concepts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B16C1A8-712A-6EF4-5007-31E270F2C68E}"/>
              </a:ext>
            </a:extLst>
          </p:cNvPr>
          <p:cNvSpPr/>
          <p:nvPr/>
        </p:nvSpPr>
        <p:spPr>
          <a:xfrm>
            <a:off x="405479" y="5826834"/>
            <a:ext cx="292255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314"/>
    </mc:Choice>
    <mc:Fallback xmlns="">
      <p:transition spd="slow" advTm="12731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2177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7230291" y="2534478"/>
            <a:ext cx="4068667" cy="89452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 Concepts </a:t>
            </a:r>
          </a:p>
          <a:p>
            <a:pPr algn="ctr"/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Omar Al-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kasasbeh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7230291" y="3808008"/>
            <a:ext cx="2913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effectLst/>
                <a:ea typeface="Times New Roman" panose="02020603050405020304" pitchFamily="18" charset="0"/>
              </a:rPr>
              <a:t>FNT 6</a:t>
            </a:r>
            <a:r>
              <a:rPr lang="en-US" sz="2000" dirty="0">
                <a:effectLst/>
                <a:ea typeface="Times New Roman" panose="02020603050405020304" pitchFamily="18" charset="0"/>
              </a:rPr>
              <a:t>15</a:t>
            </a:r>
            <a:endParaRPr lang="en-US" sz="2000" dirty="0">
              <a:cs typeface="Times New Roman" panose="02020603050405020304" pitchFamily="18" charset="0"/>
            </a:endParaRPr>
          </a:p>
          <a:p>
            <a:r>
              <a:rPr lang="en-US" sz="2000" dirty="0">
                <a:cs typeface="Times New Roman" panose="02020603050405020304" pitchFamily="18" charset="0"/>
              </a:rPr>
              <a:t>Finance Concepts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4AC00FA-7418-97FC-9768-9F7DCB21AAE0}"/>
              </a:ext>
            </a:extLst>
          </p:cNvPr>
          <p:cNvSpPr/>
          <p:nvPr/>
        </p:nvSpPr>
        <p:spPr>
          <a:xfrm>
            <a:off x="3671267" y="4985915"/>
            <a:ext cx="292255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82"/>
    </mc:Choice>
    <mc:Fallback xmlns="">
      <p:transition spd="slow" advTm="2868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910324" cy="4345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61364" y="2141974"/>
            <a:ext cx="100221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latin typeface="Alexandria"/>
                <a:cs typeface="Times New Roman" panose="02020603050405020304" pitchFamily="18" charset="0"/>
              </a:rPr>
              <a:t>1. Understand the importance of Finance in an Organization.</a:t>
            </a:r>
          </a:p>
          <a:p>
            <a:pPr algn="just"/>
            <a:endParaRPr lang="en-US" sz="2400" dirty="0">
              <a:latin typeface="Alexandria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Alexandria"/>
                <a:cs typeface="Times New Roman" panose="02020603050405020304" pitchFamily="18" charset="0"/>
              </a:rPr>
              <a:t>2. Gain insights into the various Concepts of Time and Value.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C53E9F-6700-3322-FB32-F5A55FBB5CD5}"/>
              </a:ext>
            </a:extLst>
          </p:cNvPr>
          <p:cNvSpPr txBox="1"/>
          <p:nvPr/>
        </p:nvSpPr>
        <p:spPr>
          <a:xfrm>
            <a:off x="2618636" y="1018058"/>
            <a:ext cx="609771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Introduction to Finance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Alexandri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104"/>
    </mc:Choice>
    <mc:Fallback xmlns="">
      <p:transition spd="slow" advTm="20910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B5F867-37FB-303E-20D3-9C6D2A0732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E6C72D2-D789-49BF-3DDE-F7ED45DF440B}"/>
              </a:ext>
            </a:extLst>
          </p:cNvPr>
          <p:cNvSpPr/>
          <p:nvPr/>
        </p:nvSpPr>
        <p:spPr>
          <a:xfrm>
            <a:off x="617280" y="1685495"/>
            <a:ext cx="10910324" cy="4345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85CAE63-7AC5-C8DE-E576-1857AA9610E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5DAA86-51D2-1672-C0D9-0083741D16B7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D58A03-5463-D0FF-F520-AF41B0F785C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AE3D81-1480-6C02-EADC-F736E18D8E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F517CF6-D3DD-0EBA-21FE-FCD81719B3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278" y="1724024"/>
            <a:ext cx="7490483" cy="4214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85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104"/>
    </mc:Choice>
    <mc:Fallback xmlns="">
      <p:transition spd="slow" advTm="20910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4557C9-66EE-7B87-DA0C-0398B9B294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DFA0DC2-955E-E81E-1DDD-0B2168E7D624}"/>
              </a:ext>
            </a:extLst>
          </p:cNvPr>
          <p:cNvSpPr/>
          <p:nvPr/>
        </p:nvSpPr>
        <p:spPr>
          <a:xfrm>
            <a:off x="617280" y="1685495"/>
            <a:ext cx="10910324" cy="4345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7EB1FF-3C3C-8021-6E65-769573F6138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1B9C0D-1A7D-FC42-3A47-ABF8210AAA8F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64D29F-3753-2082-0D66-5A6925FED2D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11C220F-EA81-B104-A41D-AF2DC84E904A}"/>
              </a:ext>
            </a:extLst>
          </p:cNvPr>
          <p:cNvSpPr txBox="1"/>
          <p:nvPr/>
        </p:nvSpPr>
        <p:spPr>
          <a:xfrm>
            <a:off x="1061364" y="2141974"/>
            <a:ext cx="100221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+mj-lt"/>
              <a:buAutoNum type="arabicPeriod"/>
            </a:pPr>
            <a:endParaRPr lang="en-US" sz="2400" dirty="0">
              <a:latin typeface="Alexandria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 Understand the principles of Microeconomics and Macroeconomics.</a:t>
            </a:r>
          </a:p>
          <a:p>
            <a:pPr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 Explain mechanisms of Business Cycles and Economic Activity.</a:t>
            </a:r>
          </a:p>
          <a:p>
            <a:pPr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 Study foreign exchange rate systems.</a:t>
            </a:r>
          </a:p>
          <a:p>
            <a:pPr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 Identify reliable and official sources and characteristics of economic data.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C70691-1EF0-8BE5-C23E-036379F6F9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E04F36E-9154-DFD6-F818-B935A920E2F4}"/>
              </a:ext>
            </a:extLst>
          </p:cNvPr>
          <p:cNvSpPr txBox="1"/>
          <p:nvPr/>
        </p:nvSpPr>
        <p:spPr>
          <a:xfrm>
            <a:off x="2618635" y="1018058"/>
            <a:ext cx="737811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Economic Foundations: Money and Rates</a:t>
            </a:r>
          </a:p>
        </p:txBody>
      </p:sp>
    </p:spTree>
    <p:extLst>
      <p:ext uri="{BB962C8B-B14F-4D97-AF65-F5344CB8AC3E}">
        <p14:creationId xmlns:p14="http://schemas.microsoft.com/office/powerpoint/2010/main" val="19716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104"/>
    </mc:Choice>
    <mc:Fallback xmlns="">
      <p:transition spd="slow" advTm="20910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6C0811-79F7-779F-5D20-4BEA821C28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0DD57F-2180-EE54-83AD-098F0AE066FA}"/>
              </a:ext>
            </a:extLst>
          </p:cNvPr>
          <p:cNvSpPr/>
          <p:nvPr/>
        </p:nvSpPr>
        <p:spPr>
          <a:xfrm>
            <a:off x="617280" y="1685495"/>
            <a:ext cx="10910324" cy="4345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0A2301-AB82-2F79-EE37-AA7884C1ACD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3FD222-47EC-8BF2-A0B6-DDFEF0180EA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BA442C-8420-0C46-AB00-561535C7531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BA4F26-DCB2-FF6D-85EE-987AB411D6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4BBD39E-F431-AD4C-FA8E-EF0D98FFD3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2718" y="1798511"/>
            <a:ext cx="6398131" cy="4150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4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104"/>
    </mc:Choice>
    <mc:Fallback xmlns="">
      <p:transition spd="slow" advTm="20910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F3B30F-C484-4487-031B-1376DFB36D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909F8B8-A0B1-57BD-0A3E-BC85DC1D9026}"/>
              </a:ext>
            </a:extLst>
          </p:cNvPr>
          <p:cNvSpPr/>
          <p:nvPr/>
        </p:nvSpPr>
        <p:spPr>
          <a:xfrm>
            <a:off x="617280" y="1685495"/>
            <a:ext cx="10910324" cy="4345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5C35F9-EC4E-3C94-800C-D600AA7292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0B086F-F85D-CA3A-6B67-F88A456E2D65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F65AFB-AEA6-3352-04B4-7014447DBD4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4F32A0E-BEAE-EC1C-806D-2B9780F6C245}"/>
              </a:ext>
            </a:extLst>
          </p:cNvPr>
          <p:cNvSpPr txBox="1"/>
          <p:nvPr/>
        </p:nvSpPr>
        <p:spPr>
          <a:xfrm>
            <a:off x="1061364" y="2358400"/>
            <a:ext cx="100221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 Explain the structure and main functions of financial markets.</a:t>
            </a:r>
          </a:p>
          <a:p>
            <a:pPr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 Differentiate between the major types of financial markets and instruments.</a:t>
            </a:r>
          </a:p>
          <a:p>
            <a:pPr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 Analyze the role of financial markets in facilitating capital formation and economic growth.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8520E6-D818-2D4C-A192-0A8168EDB0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D6A260C-A90F-FE5C-085E-F372C94DA702}"/>
              </a:ext>
            </a:extLst>
          </p:cNvPr>
          <p:cNvSpPr txBox="1"/>
          <p:nvPr/>
        </p:nvSpPr>
        <p:spPr>
          <a:xfrm>
            <a:off x="2618636" y="1018058"/>
            <a:ext cx="60977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 Financial Markets </a:t>
            </a:r>
          </a:p>
        </p:txBody>
      </p:sp>
    </p:spTree>
    <p:extLst>
      <p:ext uri="{BB962C8B-B14F-4D97-AF65-F5344CB8AC3E}">
        <p14:creationId xmlns:p14="http://schemas.microsoft.com/office/powerpoint/2010/main" val="204893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104"/>
    </mc:Choice>
    <mc:Fallback xmlns="">
      <p:transition spd="slow" advTm="20910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F74FB0-06DB-3A38-0669-B3007551E0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879F79-E99D-A33D-2706-B07D7F3914FB}"/>
              </a:ext>
            </a:extLst>
          </p:cNvPr>
          <p:cNvSpPr/>
          <p:nvPr/>
        </p:nvSpPr>
        <p:spPr>
          <a:xfrm>
            <a:off x="617280" y="1685495"/>
            <a:ext cx="10910324" cy="4345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7B51E8-D571-6019-0AFA-CCCCA39BBE3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E08995-D2EA-7A83-B8FA-B1DFF245B742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B2F56C-6880-73AF-E514-E6DA83F7BA1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4B74A4-AA2F-B13E-E807-4E43C7D437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79CCF41-1DD7-9829-DE3C-E4400883D4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793" y="1793596"/>
            <a:ext cx="7251762" cy="4129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9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104"/>
    </mc:Choice>
    <mc:Fallback xmlns="">
      <p:transition spd="slow" advTm="20910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685DBB-98EB-1CEE-48B1-2D4D4706F0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9894061-8A8A-7332-9C19-F82F1F877BA5}"/>
              </a:ext>
            </a:extLst>
          </p:cNvPr>
          <p:cNvSpPr/>
          <p:nvPr/>
        </p:nvSpPr>
        <p:spPr>
          <a:xfrm>
            <a:off x="617280" y="1685495"/>
            <a:ext cx="10910324" cy="4345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8A8955-77BF-C0BA-C484-38D2044C67C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0A52F-2FF7-C9D4-B2CB-7E5D71DEE7F7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2D83B0-7504-B77B-326A-BBA12E9D8B1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8C50D97-33AE-6AE4-6DF7-510827ACF1C6}"/>
              </a:ext>
            </a:extLst>
          </p:cNvPr>
          <p:cNvSpPr txBox="1"/>
          <p:nvPr/>
        </p:nvSpPr>
        <p:spPr>
          <a:xfrm>
            <a:off x="942308" y="2441585"/>
            <a:ext cx="100221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Understand the structure and purpose of the Income Statement.</a:t>
            </a:r>
          </a:p>
          <a:p>
            <a:pPr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Explain the components and significance of the Balance Sheet.</a:t>
            </a:r>
          </a:p>
          <a:p>
            <a:pPr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Analyze the Statement of Cash Flows and its importance in assessing liquidity.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1A5479-2954-0FD2-7C03-1B36C6F476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18E2F7A-41D1-8951-AE02-E4CF8B08AB80}"/>
              </a:ext>
            </a:extLst>
          </p:cNvPr>
          <p:cNvSpPr txBox="1"/>
          <p:nvPr/>
        </p:nvSpPr>
        <p:spPr>
          <a:xfrm>
            <a:off x="2618636" y="1018058"/>
            <a:ext cx="60977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Financial Statements</a:t>
            </a:r>
          </a:p>
        </p:txBody>
      </p:sp>
    </p:spTree>
    <p:extLst>
      <p:ext uri="{BB962C8B-B14F-4D97-AF65-F5344CB8AC3E}">
        <p14:creationId xmlns:p14="http://schemas.microsoft.com/office/powerpoint/2010/main" val="403349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104"/>
    </mc:Choice>
    <mc:Fallback xmlns="">
      <p:transition spd="slow" advTm="20910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87967F-CC3F-4291-4D8A-FE62D33F8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EDF96F-5EBD-36FE-69E6-DE585D2A6413}"/>
              </a:ext>
            </a:extLst>
          </p:cNvPr>
          <p:cNvSpPr/>
          <p:nvPr/>
        </p:nvSpPr>
        <p:spPr>
          <a:xfrm>
            <a:off x="617280" y="1685495"/>
            <a:ext cx="10910324" cy="4345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857AAE-E9BA-B918-439E-F4BF1554498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D0C53C-BE9D-E00A-6D6C-61F054ADD47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2F6EE7-DFEC-FEBC-2CBD-039A206532A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509C659-CC90-9EB3-09B1-5470F23A5B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415F3D9-4738-B339-7C6B-288572DEB0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977" y="1764481"/>
            <a:ext cx="6887989" cy="4187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58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104"/>
    </mc:Choice>
    <mc:Fallback xmlns="">
      <p:transition spd="slow" advTm="20910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BE4194-0103-1E92-8C8C-35611AFA95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44859D-9145-924A-45E5-A2CD4C0B3465}"/>
              </a:ext>
            </a:extLst>
          </p:cNvPr>
          <p:cNvSpPr/>
          <p:nvPr/>
        </p:nvSpPr>
        <p:spPr>
          <a:xfrm>
            <a:off x="617280" y="1685495"/>
            <a:ext cx="10910324" cy="4345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4992519-EAC8-8D5F-6B9F-175715C8628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05E025-61B7-14A1-8A69-3696E2FCF9CC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1BC775-DF14-3170-089F-EF67A0B176C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0BC521-ABCB-B301-1867-5B3952FEBA48}"/>
              </a:ext>
            </a:extLst>
          </p:cNvPr>
          <p:cNvSpPr txBox="1"/>
          <p:nvPr/>
        </p:nvSpPr>
        <p:spPr>
          <a:xfrm>
            <a:off x="1061364" y="2355705"/>
            <a:ext cx="100221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/>
                <a:cs typeface="Times New Roman" panose="02020603050405020304" pitchFamily="18" charset="0"/>
              </a:rPr>
              <a:t>1. Understand the basic principles of the Time Value of Money (TVM).</a:t>
            </a:r>
          </a:p>
          <a:p>
            <a:r>
              <a:rPr lang="en-US" sz="2400" dirty="0">
                <a:latin typeface="Alexandria"/>
                <a:cs typeface="Times New Roman" panose="02020603050405020304" pitchFamily="18" charset="0"/>
              </a:rPr>
              <a:t>2. Apply methods to solve Time Value of Money problems.</a:t>
            </a:r>
          </a:p>
          <a:p>
            <a:r>
              <a:rPr lang="en-US" sz="2400" dirty="0">
                <a:latin typeface="Alexandria"/>
                <a:cs typeface="Times New Roman" panose="02020603050405020304" pitchFamily="18" charset="0"/>
              </a:rPr>
              <a:t>3. Explain applications of Time Value of Money in finance.</a:t>
            </a:r>
            <a:endParaRPr lang="en-US" dirty="0">
              <a:latin typeface="Alexandria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ECD86B-8346-2B05-FA6D-1871ED6BA7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E3F185F-B0E8-E51B-8D26-EBF8B21E2545}"/>
              </a:ext>
            </a:extLst>
          </p:cNvPr>
          <p:cNvSpPr txBox="1"/>
          <p:nvPr/>
        </p:nvSpPr>
        <p:spPr>
          <a:xfrm>
            <a:off x="2618636" y="1018058"/>
            <a:ext cx="60977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Time Value of Money</a:t>
            </a:r>
          </a:p>
        </p:txBody>
      </p:sp>
    </p:spTree>
    <p:extLst>
      <p:ext uri="{BB962C8B-B14F-4D97-AF65-F5344CB8AC3E}">
        <p14:creationId xmlns:p14="http://schemas.microsoft.com/office/powerpoint/2010/main" val="356045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104"/>
    </mc:Choice>
    <mc:Fallback xmlns="">
      <p:transition spd="slow" advTm="20910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913312-E5F5-7FF0-297F-7F91F5DBAD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FE592E4-4C7A-900F-F968-29F6FD74116F}"/>
              </a:ext>
            </a:extLst>
          </p:cNvPr>
          <p:cNvSpPr/>
          <p:nvPr/>
        </p:nvSpPr>
        <p:spPr>
          <a:xfrm>
            <a:off x="617280" y="1685495"/>
            <a:ext cx="10910324" cy="4345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6A8940-4037-DBB7-064B-EEB36652290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38A9BA-9710-E42E-83C5-0A6E8CB70307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2904BB-7287-B8F1-0AD6-A64F691210B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9A8628-9269-4154-97E5-9D2B556010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F45EADD-D9BC-EE27-DA90-49FD63D14C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324" y="1827045"/>
            <a:ext cx="6608768" cy="40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35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104"/>
    </mc:Choice>
    <mc:Fallback xmlns="">
      <p:transition spd="slow" advTm="20910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EF242C-5C4F-6E3A-88C4-0D573795DC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29900C-F8C3-DCA6-EBAD-33C91AAE264A}"/>
              </a:ext>
            </a:extLst>
          </p:cNvPr>
          <p:cNvSpPr/>
          <p:nvPr/>
        </p:nvSpPr>
        <p:spPr>
          <a:xfrm>
            <a:off x="617280" y="1685495"/>
            <a:ext cx="10910324" cy="4345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AAB161-78DA-911C-F209-FCA6A89A868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5E1196-0332-99E7-E92E-38E1D602E874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D89EA6-A008-0797-F197-F20BD92746E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C89B63-04A7-AEA4-F579-9EF16E75EB7F}"/>
              </a:ext>
            </a:extLst>
          </p:cNvPr>
          <p:cNvSpPr txBox="1"/>
          <p:nvPr/>
        </p:nvSpPr>
        <p:spPr>
          <a:xfrm>
            <a:off x="1061364" y="2525243"/>
            <a:ext cx="100221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 Compare the historical relationship between risk and rates of return in capital markets.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Explain the relationship between an investor’s required rate of return and the riskiness of an investment.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22E6A3F-72AF-38EC-549D-D3F99C1FEF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16B15DD-78E1-87CA-BB7C-804EFE1EFB4E}"/>
              </a:ext>
            </a:extLst>
          </p:cNvPr>
          <p:cNvSpPr txBox="1"/>
          <p:nvPr/>
        </p:nvSpPr>
        <p:spPr>
          <a:xfrm>
            <a:off x="2557607" y="1018058"/>
            <a:ext cx="82952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The Meaning and Measurement of Risk and Return</a:t>
            </a:r>
          </a:p>
        </p:txBody>
      </p:sp>
    </p:spTree>
    <p:extLst>
      <p:ext uri="{BB962C8B-B14F-4D97-AF65-F5344CB8AC3E}">
        <p14:creationId xmlns:p14="http://schemas.microsoft.com/office/powerpoint/2010/main" val="61133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104"/>
    </mc:Choice>
    <mc:Fallback xmlns="">
      <p:transition spd="slow" advTm="209104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6D6E7E-3AFF-5B52-2DC0-DE7DBFD881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A164E-93F1-85F1-99C5-9032CC8F5A7C}"/>
              </a:ext>
            </a:extLst>
          </p:cNvPr>
          <p:cNvSpPr/>
          <p:nvPr/>
        </p:nvSpPr>
        <p:spPr>
          <a:xfrm>
            <a:off x="617280" y="1685495"/>
            <a:ext cx="10910324" cy="4345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DB931A3-94D7-6FCB-14DD-1AE673CE96E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70B78A-9E6D-5208-0DAD-F7D1013E885B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E7F1CF-CB32-748E-4D48-CE2DA08E234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CD93BA-C5A3-4E85-9FC2-403B101958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A3D3DCE-D17B-E560-E63F-61BFFAE0ED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138" y="1798820"/>
            <a:ext cx="6654570" cy="4129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38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104"/>
    </mc:Choice>
    <mc:Fallback xmlns="">
      <p:transition spd="slow" advTm="209104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EDAA24-7B8E-6FF8-279C-48DA65B1E6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78C06C-D989-D763-C9C0-DC72BFBC3FD8}"/>
              </a:ext>
            </a:extLst>
          </p:cNvPr>
          <p:cNvSpPr/>
          <p:nvPr/>
        </p:nvSpPr>
        <p:spPr>
          <a:xfrm>
            <a:off x="617280" y="1685495"/>
            <a:ext cx="10812720" cy="46433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18F453-4CE9-3825-18D7-73C1FF5B706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8AEC39-E9B1-C369-0246-99AA3C3EC71D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A79D78-4FBA-FC18-52D9-C8715DE52DE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43AEB33-CE44-922F-4ED5-6605DDEF4705}"/>
              </a:ext>
            </a:extLst>
          </p:cNvPr>
          <p:cNvSpPr txBox="1"/>
          <p:nvPr/>
        </p:nvSpPr>
        <p:spPr>
          <a:xfrm>
            <a:off x="875786" y="2679798"/>
            <a:ext cx="10440427" cy="1697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Understand characteristics of bonds and the principles of bond valuation.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Use the yield curve to analyze interest rates and investment decisions.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Apply multiple approaches to stock valuation.</a:t>
            </a:r>
            <a:endParaRPr lang="en-US" dirty="0">
              <a:latin typeface="Alexandria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D33FF9F-D0D1-1E7B-9039-993AAAB923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98CB2B1-9B89-5C75-E259-A818057E2BEB}"/>
              </a:ext>
            </a:extLst>
          </p:cNvPr>
          <p:cNvSpPr txBox="1"/>
          <p:nvPr/>
        </p:nvSpPr>
        <p:spPr>
          <a:xfrm>
            <a:off x="2671793" y="1100720"/>
            <a:ext cx="60977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Bonds and Stocks </a:t>
            </a:r>
          </a:p>
        </p:txBody>
      </p:sp>
    </p:spTree>
    <p:extLst>
      <p:ext uri="{BB962C8B-B14F-4D97-AF65-F5344CB8AC3E}">
        <p14:creationId xmlns:p14="http://schemas.microsoft.com/office/powerpoint/2010/main" val="182432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144"/>
    </mc:Choice>
    <mc:Fallback xmlns="">
      <p:transition spd="slow" advTm="22714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806B98-1796-0796-9DBD-46980178F2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70F873-4F4D-FA82-5CFC-DEEB4947AE47}"/>
              </a:ext>
            </a:extLst>
          </p:cNvPr>
          <p:cNvSpPr/>
          <p:nvPr/>
        </p:nvSpPr>
        <p:spPr>
          <a:xfrm>
            <a:off x="617280" y="169576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9E9345-F1A2-6AEF-E380-539EE5F3A2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327E40-D439-3092-C4ED-E1DDAEC1B351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3CA1ED-FDAB-913E-F166-CC8038A28C0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7ADD40-B395-96D9-526F-F034D72346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5240488-570B-B92C-1CA4-9292716C35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278" y="1814751"/>
            <a:ext cx="7801337" cy="413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34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325"/>
    </mc:Choice>
    <mc:Fallback xmlns="">
      <p:transition spd="slow" advTm="22732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504C38-7EAC-97CD-2342-754861B3CD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A46241-7597-80F0-87EB-DBE5A0E558F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99926EB-AEDA-511C-1496-20A6C178C4F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E86ADE-C6ED-FAB2-3B05-F2989CFA8D7F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7BDDE8-EB38-DBAF-CEF5-3A1E214D1C9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D8BDC18-BBF9-8862-4DAD-A34F79A11785}"/>
              </a:ext>
            </a:extLst>
          </p:cNvPr>
          <p:cNvSpPr txBox="1"/>
          <p:nvPr/>
        </p:nvSpPr>
        <p:spPr>
          <a:xfrm>
            <a:off x="942308" y="2367171"/>
            <a:ext cx="100221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2400" dirty="0">
                <a:latin typeface="Alexandria"/>
                <a:cs typeface="Times New Roman" panose="02020603050405020304" pitchFamily="18" charset="0"/>
              </a:rPr>
              <a:t>Understand the concepts underlying the</a:t>
            </a:r>
          </a:p>
          <a:p>
            <a:r>
              <a:rPr lang="en-US" sz="2400" dirty="0">
                <a:latin typeface="Alexandria"/>
                <a:cs typeface="Times New Roman" panose="02020603050405020304" pitchFamily="18" charset="0"/>
              </a:rPr>
              <a:t>    firm’s cost of capital.</a:t>
            </a:r>
          </a:p>
          <a:p>
            <a:r>
              <a:rPr lang="en-US" sz="2400" dirty="0">
                <a:latin typeface="Alexandria"/>
                <a:cs typeface="Times New Roman" panose="02020603050405020304" pitchFamily="18" charset="0"/>
              </a:rPr>
              <a:t>2. Evaluate the costs of the individual</a:t>
            </a:r>
          </a:p>
          <a:p>
            <a:r>
              <a:rPr lang="en-US" sz="2400" dirty="0">
                <a:latin typeface="Alexandria"/>
                <a:cs typeface="Times New Roman" panose="02020603050405020304" pitchFamily="18" charset="0"/>
              </a:rPr>
              <a:t>    sources of capital.</a:t>
            </a:r>
            <a:endParaRPr lang="en-US" dirty="0">
              <a:latin typeface="Alexandria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2F27CB-5E7A-AD68-770D-EF20347797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E5BB87-2453-1328-9519-049B433C5074}"/>
              </a:ext>
            </a:extLst>
          </p:cNvPr>
          <p:cNvSpPr txBox="1"/>
          <p:nvPr/>
        </p:nvSpPr>
        <p:spPr>
          <a:xfrm>
            <a:off x="2671793" y="1077355"/>
            <a:ext cx="609771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The cost of capital</a:t>
            </a:r>
          </a:p>
          <a:p>
            <a:endParaRPr lang="en-US" sz="3200" b="1" dirty="0">
              <a:solidFill>
                <a:srgbClr val="00B0F0"/>
              </a:solidFill>
              <a:latin typeface="Alexandri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71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351"/>
    </mc:Choice>
    <mc:Fallback xmlns="">
      <p:transition spd="slow" advTm="13735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898A7F-891B-A61F-805E-A490D68409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DAD5B6-6942-629F-B740-5FC6C4729C0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B8A7BE-E98E-AF33-5E3B-16364FC22F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B1ACA1-83E1-4673-CB88-AFC454E37166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CDB383-3862-2575-6489-06C531D4E26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3A539C-A484-AE19-9BDB-C5AA174413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298525A-4F90-4467-BD74-6523A25B9F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525" y="1767978"/>
            <a:ext cx="7222976" cy="4205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24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805"/>
    </mc:Choice>
    <mc:Fallback xmlns="">
      <p:transition spd="slow" advTm="15480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Alexandri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13"/>
    </mc:Choice>
    <mc:Fallback xmlns="">
      <p:transition spd="slow" advTm="2913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d13aca44-ef33-4cf4-9980-7f0b00e6eeb9"/>
    <ds:schemaRef ds:uri="49100919-8a76-4266-be0c-7dc583902cb4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dcmitype/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D404D14-56D0-4341-A9B5-331A801923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20960</TotalTime>
  <Words>360</Words>
  <Application>Microsoft Office PowerPoint</Application>
  <PresentationFormat>Widescreen</PresentationFormat>
  <Paragraphs>81</Paragraphs>
  <Slides>19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Reviewer</cp:lastModifiedBy>
  <cp:revision>344</cp:revision>
  <cp:lastPrinted>2025-11-01T07:47:24Z</cp:lastPrinted>
  <dcterms:created xsi:type="dcterms:W3CDTF">2023-04-29T09:08:00Z</dcterms:created>
  <dcterms:modified xsi:type="dcterms:W3CDTF">2026-05-24T19:10:10Z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