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5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441" r:id="rId18"/>
    <p:sldId id="427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442" r:id="rId28"/>
    <p:sldId id="443" r:id="rId29"/>
    <p:sldId id="444" r:id="rId30"/>
    <p:sldId id="445" r:id="rId31"/>
    <p:sldId id="446" r:id="rId32"/>
    <p:sldId id="447" r:id="rId33"/>
    <p:sldId id="448" r:id="rId34"/>
    <p:sldId id="449" r:id="rId35"/>
    <p:sldId id="450" r:id="rId36"/>
    <p:sldId id="451" r:id="rId37"/>
    <p:sldId id="452" r:id="rId38"/>
    <p:sldId id="453" r:id="rId39"/>
    <p:sldId id="454" r:id="rId40"/>
    <p:sldId id="455" r:id="rId41"/>
    <p:sldId id="456" r:id="rId42"/>
    <p:sldId id="457" r:id="rId43"/>
    <p:sldId id="458" r:id="rId44"/>
    <p:sldId id="459" r:id="rId45"/>
    <p:sldId id="460" r:id="rId46"/>
    <p:sldId id="461" r:id="rId47"/>
    <p:sldId id="462" r:id="rId48"/>
    <p:sldId id="463" r:id="rId49"/>
    <p:sldId id="464" r:id="rId50"/>
    <p:sldId id="465" r:id="rId51"/>
    <p:sldId id="466" r:id="rId52"/>
    <p:sldId id="418" r:id="rId53"/>
    <p:sldId id="419" r:id="rId54"/>
    <p:sldId id="420" r:id="rId55"/>
    <p:sldId id="421" r:id="rId56"/>
    <p:sldId id="303" r:id="rId57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37"/>
    <p:restoredTop sz="96029"/>
  </p:normalViewPr>
  <p:slideViewPr>
    <p:cSldViewPr snapToGrid="0">
      <p:cViewPr varScale="1">
        <p:scale>
          <a:sx n="74" d="100"/>
          <a:sy n="74" d="100"/>
        </p:scale>
        <p:origin x="-55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D9D9BA-68B1-124E-B82D-AB98FF4CE68C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531D6-D298-A64D-90FD-459A4B8FA4E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92861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>
            <a:extLst>
              <a:ext uri="{FF2B5EF4-FFF2-40B4-BE49-F238E27FC236}">
                <a16:creationId xmlns:a16="http://schemas.microsoft.com/office/drawing/2014/main" xmlns="" id="{E964E049-358D-FEE3-5D84-0DB12C7015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xmlns="" id="{793D0B37-FDB2-6270-2A15-B0B13C452C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x-none" altLang="x-none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>
            <a:extLst>
              <a:ext uri="{FF2B5EF4-FFF2-40B4-BE49-F238E27FC236}">
                <a16:creationId xmlns:a16="http://schemas.microsoft.com/office/drawing/2014/main" xmlns="" id="{3338BB95-87C6-6F06-9C8A-7549644A60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xmlns="" id="{4EA307AD-25E4-F0AD-3453-7A221D54F5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x-none" altLang="x-none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>
            <a:extLst>
              <a:ext uri="{FF2B5EF4-FFF2-40B4-BE49-F238E27FC236}">
                <a16:creationId xmlns:a16="http://schemas.microsoft.com/office/drawing/2014/main" xmlns="" id="{4DDD7732-6AA3-3C36-C8FF-4970E2B9D9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xmlns="" id="{BF786EFA-429A-B8F4-58A1-35F8683525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x-none" altLang="x-none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>
            <a:extLst>
              <a:ext uri="{FF2B5EF4-FFF2-40B4-BE49-F238E27FC236}">
                <a16:creationId xmlns:a16="http://schemas.microsoft.com/office/drawing/2014/main" xmlns="" id="{EA3EDDCC-248C-DB7B-4715-4944C1AC6D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xmlns="" id="{889773B4-2931-8960-8580-5F8581C19A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x-none" altLang="x-none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632762-9DDA-D2E8-9574-A1C933B93D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754673A-5712-8437-F74E-D7DC0FC92D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850CFBE-896F-65D9-9584-C6418717C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F07321E-8A00-F27D-6D40-656151FBE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1A87C09-1259-3506-C556-6066A2DE2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1220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459821-7ABC-D7A6-E1C3-27B01C695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86F4AA8-878E-BAD9-D5CB-F6FE1C7D3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690F273-66E0-5065-6041-78223186D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854F6CA-1659-86B3-E9AF-3EAA29F4A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DE13558-DA4A-17D9-8B0E-80A96150D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4063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1F9513-B608-75AC-7E59-0A5A066EB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C1014FB-A3C1-F4D8-A41A-BB1946FAFD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B99B85A-8239-41FD-D289-C784B25AA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293F4E8-E1C5-25C9-F5A3-3FA90ED9C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E4C0225-4FD8-5E4B-5B42-0BC989A89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10383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5AA5C5-98C4-0A20-630A-DEE05AFB7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91BFE72-C29D-BCAC-5E44-0E07A699BA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0433B0F-9C50-0B17-6242-900C28CC22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3A6ADF3-03F6-A3E0-CE11-5E30FC0F0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BCC0B7F-1792-461A-1816-A08C6BF80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91F2E78-CA7A-4BA6-C8C3-0F1355508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49257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F72F81-AADA-50F2-6186-28512F353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814EE9F-9BAA-D391-9802-7783CF205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A28C809-1A60-1805-6215-9C63F747A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2026852-7158-5F1D-3C5E-D14F6500E1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A0EDAE1-2013-350E-596F-7DC8775445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C192814-3AE1-59E2-2C2B-79CFFF8B7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CB77634-D274-A78E-572A-50A7E24DD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73831E5-2ED8-5CAF-4715-1AC29E8D5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6949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671EB4-3DA1-4935-82C6-1A1EF953E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391D452-F1E4-B368-9144-4AD87F55C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2BD9812-B0EE-0DF1-0108-6C6FFC88D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D781867-AD3E-8F98-0B45-7D3EC37C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93259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BAEE53C-A8F6-A107-C0AD-C8F7DB0FB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F23D69A-02EC-D5B9-5367-D3A3FA8D8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F225FE4-FA8E-F368-7F49-082775AF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9103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8EF4D0-419D-62CD-50F0-4C90D1013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4F74FC-30D2-5CB7-49A0-E5D5120A5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32E223B-AA95-D853-F9E0-0C6C179068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3E3653D-0F10-0807-0454-AC835651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A339670-751E-9A54-6267-EE8F177A5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08B91AF-9472-9466-8004-59A369B59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90520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877A8C-1123-6F4E-1FF6-AECE4F23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2C86DFD-96E5-C186-3EFE-9369D786AC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1CBA426-597A-C922-3334-0EFD7EB382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6519FD9-A761-4D08-1E13-EA76E5DA2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B77AEA3-BBC9-271E-E676-123FDB50B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6117164-6D64-3D89-4884-04CD69052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7135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59EC5D-44D8-D778-E97A-7FDD5E3BE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C1CFEC9-41D4-3D09-A43D-C7C440FE0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710682A-AA32-5778-65FD-0420E91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768A02-A2A5-335A-DEB2-9121FB8B0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570ACA4-EB4F-4AF3-313C-CED1E5FE3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23053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175BE42-DBAC-3FA1-B0B6-D696AC9E1F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A5537FF-BB4C-2F8F-E9B6-E424F4979A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FA63C52-4909-645B-E136-0127D984E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69F9AD0-F667-6A70-E315-75F05CD18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35EFD63-090E-4FCD-EB82-F9DFAEB70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22392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01DCD-66E1-1141-A464-51AE288AF04B}" type="datetime1">
              <a:rPr lang="en-US" smtClean="0"/>
              <a:t>3/9/2023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687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FF8A3-3012-8B47-89A7-509EA0574934}" type="datetime1">
              <a:rPr lang="en-US" smtClean="0"/>
              <a:t>3/9/2023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937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92595-BC5F-EF4F-8F8D-53A3C09495BD}" type="datetime1">
              <a:rPr lang="en-US" smtClean="0"/>
              <a:t>3/9/2023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3786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3668-B45C-3A49-963E-42F6889F8C88}" type="datetime1">
              <a:rPr lang="en-US" smtClean="0"/>
              <a:t>3/9/2023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095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E1CB6-9567-964A-84A8-298FA9F2046A}" type="datetime1">
              <a:rPr lang="en-US" smtClean="0"/>
              <a:t>3/9/2023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3094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8F8E-805E-A948-9974-14D7470CB783}" type="datetime1">
              <a:rPr lang="en-US" smtClean="0"/>
              <a:t>3/9/2023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3579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E17B-CFF0-1D4C-A1FF-1B0B53F25FE9}" type="datetime1">
              <a:rPr lang="en-US" smtClean="0"/>
              <a:t>3/9/2023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5647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67081-EEC5-EA49-8CC3-72BCD8B451A1}" type="datetime1">
              <a:rPr lang="en-US" smtClean="0"/>
              <a:t>3/9/2023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2674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8C82-3607-0F48-81B9-E11B7CCD4185}" type="datetime1">
              <a:rPr lang="en-US" smtClean="0"/>
              <a:t>3/9/2023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5234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341E-BE37-BA43-B9A1-A0FB2011F844}" type="datetime1">
              <a:rPr lang="en-US" smtClean="0"/>
              <a:t>3/9/2023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7344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B8907-C3AC-9F42-AA64-D5DEEFEABC34}" type="datetime1">
              <a:rPr lang="en-US" smtClean="0"/>
              <a:t>3/9/2023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63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DD57EC4-BA7B-0C83-216C-C8EEB970C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3338B41-6D8E-32CC-5805-7104B48DF5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4328C38-C1EC-5D8B-9D47-CA0B23785A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5B157-6DC3-2E46-91F4-94EC4FB7030D}" type="datetimeFigureOut">
              <a:rPr lang="x-none" smtClean="0"/>
              <a:t>09/03/2023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F6C8C19-16C0-E909-3B72-9CA7027992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CD83E37-3281-93EB-2DE4-51F81825A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7E2AF-1B33-FC4E-A0E3-EB6CBA961C3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77968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E3BBF-9BCD-0947-9BFF-139A8C3F0E0A}" type="datetime1">
              <a:rPr lang="en-US" smtClean="0"/>
              <a:t>3/9/2023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053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ACB2277-497E-4798-88CE-11CD3AEC7E4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18883" y="2075570"/>
            <a:ext cx="237765" cy="2706859"/>
          </a:xfrm>
          <a:prstGeom prst="rect">
            <a:avLst/>
          </a:prstGeom>
        </p:spPr>
      </p:pic>
      <p:pic>
        <p:nvPicPr>
          <p:cNvPr id="9" name="Google Shape;124;p4">
            <a:extLst>
              <a:ext uri="{FF2B5EF4-FFF2-40B4-BE49-F238E27FC236}">
                <a16:creationId xmlns:a16="http://schemas.microsoft.com/office/drawing/2014/main" xmlns="" id="{7D3E4BAA-3DCF-411D-81AA-60622A9E007E}"/>
              </a:ext>
            </a:extLst>
          </p:cNvPr>
          <p:cNvPicPr preferRelativeResize="0"/>
          <p:nvPr userDrawn="1"/>
        </p:nvPicPr>
        <p:blipFill rotWithShape="1">
          <a:blip r:embed="rId14">
            <a:alphaModFix/>
          </a:blip>
          <a:srcRect/>
          <a:stretch/>
        </p:blipFill>
        <p:spPr>
          <a:xfrm>
            <a:off x="12072675" y="2072895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717A31C-4F70-4C6A-9B24-1EE69560DEA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2285141" y="6073322"/>
            <a:ext cx="9906859" cy="207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0D86B9A2-3981-4CF9-9DF6-2364DC36F51D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264458" y="5878586"/>
            <a:ext cx="936544" cy="842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2ADB3A2-4CD6-4D2C-913A-788A2516D3F9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-1" y="0"/>
            <a:ext cx="9534970" cy="16094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2B9B87E-2BF2-1213-2B95-8134D7882960}"/>
              </a:ext>
            </a:extLst>
          </p:cNvPr>
          <p:cNvSpPr txBox="1"/>
          <p:nvPr userDrawn="1"/>
        </p:nvSpPr>
        <p:spPr>
          <a:xfrm>
            <a:off x="118882" y="286394"/>
            <a:ext cx="179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800" b="1" dirty="0">
                <a:solidFill>
                  <a:schemeClr val="bg1"/>
                </a:solidFill>
              </a:rPr>
              <a:t>Chapter</a:t>
            </a:r>
          </a:p>
          <a:p>
            <a:pPr algn="ctr"/>
            <a:r>
              <a:rPr lang="x-none" sz="2800" b="1" dirty="0">
                <a:solidFill>
                  <a:schemeClr val="bg1"/>
                </a:solidFill>
              </a:rPr>
              <a:t>06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CBADA8D-5A16-43C2-029C-84C46708AF83}"/>
              </a:ext>
            </a:extLst>
          </p:cNvPr>
          <p:cNvSpPr txBox="1"/>
          <p:nvPr userDrawn="1"/>
        </p:nvSpPr>
        <p:spPr>
          <a:xfrm>
            <a:off x="10838329" y="6433993"/>
            <a:ext cx="22501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sz="14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Thana Ahmed</a:t>
            </a:r>
          </a:p>
        </p:txBody>
      </p:sp>
    </p:spTree>
    <p:extLst>
      <p:ext uri="{BB962C8B-B14F-4D97-AF65-F5344CB8AC3E}">
        <p14:creationId xmlns:p14="http://schemas.microsoft.com/office/powerpoint/2010/main" val="2702625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101002-1A44-AC49-7DF7-4AFE341EAC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0A46B6-8402-FC6D-F979-F6A566F5A6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351D71-5A5B-45AE-96E9-4D204142C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082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4B7860-6C9E-AB5A-9E38-3A51F66F0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803DD2C-F124-FFDC-8994-1FDF24C3DB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5C5021-0C05-8C83-65CA-04205ECDA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105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A3A948-5204-FEAB-791D-D6D405A00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64C75A3-5D8A-BDE7-92D9-11CBBC525E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FB00EE5-26C3-561F-4D7D-72EF984F63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109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E69076-2934-6D42-275B-C72C7E09B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BBB8E3C-93B4-1834-01AC-596359EF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7C978C9-3629-33F6-657A-233CCBE20E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074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16849E-3FA6-ABA5-F22F-AB3F25203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373202-2B29-42FB-7512-18D7F2CC86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C8A2E99-5CA5-F9B8-ACD5-593323952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492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FCDD04-8265-284A-F46E-D927D31E7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EC3064D-3131-6163-E537-99815486C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47E5433-8B7D-E137-DCE8-96819A8A3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38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F8BAD5-3D07-0753-4D6E-103D4DA8B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3940A42-BA19-3A7B-D8E1-CCAE8D4F1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23B5C33-4AC4-373D-5C23-559C2DB96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218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C493EB-44B9-7ADB-90CA-39C4FD42B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D528CD9-22D7-41D8-07E4-A058876A31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54B61F1-F309-4EFD-E0D7-C257DCD17D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98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3AFAC0-3A5C-25AF-DC31-070E5F7BD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50DCE8F-C499-A602-6F55-725ABE284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E741C01-5E34-16CE-5288-50D6A1583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904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EF91E1-166D-6F0F-8AE0-C2F65EE24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1E527E-4760-8441-BD6B-D82D311F54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816BF91-D9DB-230F-A923-CEAAFB3CE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08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F1D228-1C1E-3B28-81C7-62321555B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0E8B58-3F35-F6DA-A11F-68A62A94B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73C143E-A27B-F974-9223-DE0CB9F15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980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63B1C4-D0FB-0D76-A2F3-79C197569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709A304-D4FE-1E20-10E5-50EA8C70F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14DF62C-939B-FD0D-37D3-9665380CFC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672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53D96E-6F47-337A-1961-273354F9E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4EBAACD-46EB-E72C-C308-998A17C181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0982DC0-3062-2294-49EA-79331E1BD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020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598BCFE-1C49-4CF1-7EC8-8CAB3A7CF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A6BD2C9-87A5-5E87-6EA1-708E9645D0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CE35873-5C63-50B7-27A2-DF31CC75B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362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FDFD52-A49A-D980-4752-ED1A4C632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67C355C-9EC0-08C4-8A39-5639E4E89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D58BF0E-C2E9-BB7E-90B4-74AC84EA9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100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68B72B60-1292-F7BC-2D8A-916D58124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5E51FE6-E308-0FFE-F37E-F3A3C5EE0905}"/>
              </a:ext>
            </a:extLst>
          </p:cNvPr>
          <p:cNvSpPr txBox="1"/>
          <p:nvPr/>
        </p:nvSpPr>
        <p:spPr>
          <a:xfrm>
            <a:off x="3177540" y="3105835"/>
            <a:ext cx="66111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x-non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https://www.inc.com/how-i-did-it/academy-awards-hacking-stunt-launched-lookout.html</a:t>
            </a:r>
          </a:p>
        </p:txBody>
      </p:sp>
    </p:spTree>
    <p:extLst>
      <p:ext uri="{BB962C8B-B14F-4D97-AF65-F5344CB8AC3E}">
        <p14:creationId xmlns:p14="http://schemas.microsoft.com/office/powerpoint/2010/main" val="3379820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4C13EA-20CC-CCE2-3F3B-729278A15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271707"/>
            <a:ext cx="10515600" cy="1325563"/>
          </a:xfrm>
        </p:spPr>
        <p:txBody>
          <a:bodyPr/>
          <a:lstStyle/>
          <a:p>
            <a:r>
              <a:rPr lang="x-none" b="1" dirty="0">
                <a:solidFill>
                  <a:schemeClr val="bg1"/>
                </a:solidFill>
              </a:rPr>
              <a:t>3. Don’t just sell, entertain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D8C5D7E-7B70-E339-E9CD-74691869F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Will It Blend - iPhone">
            <a:hlinkClick r:id="" action="ppaction://media"/>
            <a:extLst>
              <a:ext uri="{FF2B5EF4-FFF2-40B4-BE49-F238E27FC236}">
                <a16:creationId xmlns:a16="http://schemas.microsoft.com/office/drawing/2014/main" xmlns="" id="{55CCC77D-6A9F-5901-A895-3C1A5CA8C18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04999" y="1427307"/>
            <a:ext cx="9067801" cy="5158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8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2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A3281E-566C-2E87-AB50-96E7E2A43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E42610-6C16-E47D-0C33-8DEC517083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4CE440E-D21E-87D7-C2B2-9E7D2F0B4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493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1987ED-91B4-CB82-2170-7380350BE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0E84A8C-A055-11C6-718F-99654AE1A9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07625FE-CC5D-DD72-6456-6D9DCFA591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70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209319-E485-E9BC-1E35-949DF2DC7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B0AB7F-CC37-1702-8773-D39BE607FD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F67384F-66AF-DA54-7BBF-A0745D916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618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4B77A2-4787-73D6-DAAF-6B2F66E12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33DD72C-E809-35F1-81D5-023D3D68E7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6E2B53-4C20-52BE-55CE-340AFB68BB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6461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73193-E8F1-5138-FB0D-0C5A3F85C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AC1AD3-4639-FC36-CF68-6DCD9DC2E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0E7C790-01EE-8BEB-B92B-D4AEC35B0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2672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6C5944-AB9B-86E3-0341-B912A9041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07B2CF-8D7C-9985-4EAC-E30CF81789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CFE2F70-D6A1-86D0-91BE-90F8576A4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4992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7E9F71-9D31-3625-385A-E754B8185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4EA0073-3EB5-0993-6693-13128070D7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06BABA6-64EA-ED62-37D4-A8578B7FB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825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8BAF60-B7B8-0512-54A7-0D9C6BF6A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414E50-7388-8699-5C9A-F583C2FB8F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213A1B-8ECC-D99E-DEBE-B3A808D9E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7899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63EC75-4D3E-25BD-DCEC-D7515B164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25B38C2-D855-DD75-23B5-1F1975A27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5460B5B-1BBC-331B-D137-BB1B4D708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036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321CBB-21F7-9472-F6C0-06C6B0A3C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B8B20EE-8E24-0146-49A8-042CDDDE1A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D14D42D-7747-DD67-C187-5F1FC5490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1638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7D447F-BC55-9BCE-C468-F88AA5B3F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66FE9B-E2B4-DF4F-BB0E-EAB23C98E1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01DEA21-AF21-5E8A-F713-C8137EDF3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8536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3A2BCF-1320-9C4A-E37B-099E639E2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493803-3DB9-78B2-0499-508941CB7E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C9B1448-01DF-4C66-7AE7-6C3B5A3E65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38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84A9FF-4C88-5012-5570-D4367B874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2CCD984-2BBF-1BF2-7DDD-7D2D7C09A9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4914647-00DD-42F3-09C0-13983B23E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6223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7DC08B-EA04-183D-7425-4CD50A7C2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4ECB448-FB74-D8F7-2C5C-00C2654A0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1B9DE07-95A9-53F6-BDC4-9DCBD0833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71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69CFE0-3C1B-CEE9-ED93-13CF5D28A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2C4C938-AC7B-05F3-D618-9A9448DB60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D35D3C0-5A4F-E039-9ABE-F709C0550E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998"/>
            <a:ext cx="12261328" cy="6896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3716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3691B5-68BC-389E-0C3D-A91934A5A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3C027F-A21D-9510-74FE-1F2C5EFD3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F4999B4-1DE7-AF45-08FE-45E9A8B62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4887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E944BA-1DF1-07DC-FD49-CE12ACA3D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A1792FA-5B82-5257-63F5-6F7721B3B1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7046402-DA92-3161-7F9F-659CA68F5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3486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AF9387-BA53-6835-BE02-775AC4078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F8AB8E5-EF01-DD82-1B45-78CB197B0E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7893CDA-B65D-84F1-6989-119BA435E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19722" cy="676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0828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D98512-FACD-59BE-3A3C-A0E1CFE7B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953DC5-19B5-601C-C3B3-B5BCCD3D2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080DFD7-7970-EF41-0C6A-FA46A81758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84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0CB7E2-E3F3-12A8-69E0-163C87DFE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FC1E709-9CFB-18CD-0744-0E56EED74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BFA8024-7AE2-5766-DD77-A4CF04D17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6078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78ED5A-942F-5D72-FF6E-A33499E27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F60E8F7-1C64-514C-BAEF-E427BB38DB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D5A96C8-553F-F332-36E7-DDD96F0E9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620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4D9D31-79EA-5A4A-ED62-42F739B9A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DA35627-A686-C384-D132-3F7E47F50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26660EB-824C-9AE0-0C73-2ACF2B40D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439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AE2D5D-F559-7A64-EAEE-7EDC6097F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B7F0C18-7798-4D1D-6127-DC43CFCD96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72CF9B2-7417-BBA6-2A3E-6271DC0732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0792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BD59EE-460B-28E2-0F02-AF2EED8C4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2A88EC3-E540-5489-4B06-9F32446BA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337668F-1326-3EA3-F7C7-33200FF8B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955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1433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D549DE-4CBE-C213-F336-CBD7E8540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628ED1-EFB1-47C2-41D5-83D47E3E52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D1203B4-AA60-FEEA-FC7E-A93649D25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2737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04DB60-CAB4-80BA-21F6-D710A21C5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A1F4139-2244-1084-6E3E-A76067FE3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9D643DC-1E54-27D8-23C1-58836255E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679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E63452-F655-1C81-12F0-456CBF785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1402E1-F5CE-DC6D-B851-4C79D9DB28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723E4D9-B820-98B2-1BC4-4D35EB5D3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9475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325BED-EFBF-2D82-D109-8DF7C556A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2DBB065-4226-257C-1AAB-25F2A734B3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FB11BFF-3478-83D5-58CA-BF5AC4923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316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AEB2E8-98F6-DAED-66B3-47774115E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1345404-3060-6BF9-2957-1489C0405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15B257D-ACE7-8CF2-64CC-A01C3BB02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82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27EAE2-3A89-7C96-24C4-4C87AB2DB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78B794E-5C24-63FF-40EB-F747550FDB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3F14A71-81A4-CE89-4995-C0FC3D71F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7357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D9C05C-487D-122E-3992-352A2410B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1F0DE13-ADB9-A300-FB5D-762F5B04A8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86CC291-2681-5327-9A0C-0BDC044C63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2392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88EE6A-09F5-3808-41B8-A205AE0EA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7D14984-9A5D-1C20-86BE-51ECC290DC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A8F4BF6-3D4C-A20B-87BF-46F2CE664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8536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53C4E6-FB73-6788-2451-61AD2C258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D86E23D-863C-0780-25AD-5EFA70411B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1274EF6-7198-3DC1-F142-58FECA7F7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20643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xmlns="" id="{8D8F5C15-6299-8B80-1AC8-D4DEB40A8EA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752600"/>
            <a:ext cx="9372600" cy="43434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altLang="x-none" sz="3200" dirty="0">
                <a:ea typeface="ＭＳ Ｐゴシック" panose="020B0600070205080204" pitchFamily="34" charset="-128"/>
              </a:rPr>
              <a:t>The philosophy of speed is based on time compression management (TCM)</a:t>
            </a:r>
          </a:p>
          <a:p>
            <a:pPr>
              <a:lnSpc>
                <a:spcPct val="100000"/>
              </a:lnSpc>
            </a:pPr>
            <a:r>
              <a:rPr lang="en-US" altLang="x-none" sz="3200" b="1" dirty="0">
                <a:ea typeface="ＭＳ Ｐゴシック" panose="020B0600070205080204" pitchFamily="34" charset="-128"/>
              </a:rPr>
              <a:t>Time Compression Management (TCM): </a:t>
            </a:r>
            <a:r>
              <a:rPr lang="en-US" sz="3200" dirty="0">
                <a:ea typeface="ＭＳ Ｐゴシック" panose="020B0600070205080204" pitchFamily="34" charset="-128"/>
              </a:rPr>
              <a:t>a marketing strategy that relies on three principles: (1) speeding products to market, (2) shortening customer response time in manufacturing and delivery, and (3) reducing the administrative time required to fill an order. </a:t>
            </a:r>
          </a:p>
          <a:p>
            <a:pPr marL="0" indent="0" eaLnBrk="1" hangingPunct="1">
              <a:buNone/>
            </a:pPr>
            <a:endParaRPr lang="en-US" altLang="x-none" sz="3200" dirty="0">
              <a:ea typeface="ＭＳ Ｐゴシック" panose="020B0600070205080204" pitchFamily="34" charset="-128"/>
            </a:endParaRP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xmlns="" id="{9B846EEE-076F-8BBA-44F5-187C27BBAC34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667000" y="304800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ea typeface="+mj-ea"/>
                <a:cs typeface="+mj-cs"/>
              </a:rPr>
              <a:t>14. Emphasis on Speed</a:t>
            </a:r>
          </a:p>
        </p:txBody>
      </p:sp>
      <p:pic>
        <p:nvPicPr>
          <p:cNvPr id="7170" name="Picture 2" descr="What is the difference between Internet Speed and Download Speed? - Excitel">
            <a:extLst>
              <a:ext uri="{FF2B5EF4-FFF2-40B4-BE49-F238E27FC236}">
                <a16:creationId xmlns:a16="http://schemas.microsoft.com/office/drawing/2014/main" xmlns="" id="{62CABB4C-30F7-CEAF-5AC2-EFBFED0A9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074" y="0"/>
            <a:ext cx="3349925" cy="1295400"/>
          </a:xfrm>
          <a:prstGeom prst="homePlat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xmlns="" id="{019A900B-2005-E7C4-25DE-9FCF49B6435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28800" y="2057400"/>
            <a:ext cx="9144000" cy="4343400"/>
          </a:xfrm>
        </p:spPr>
        <p:txBody>
          <a:bodyPr>
            <a:normAutofit/>
          </a:bodyPr>
          <a:lstStyle/>
          <a:p>
            <a:pPr marL="457200" indent="-347663">
              <a:lnSpc>
                <a:spcPct val="100000"/>
              </a:lnSpc>
              <a:spcBef>
                <a:spcPct val="0"/>
              </a:spcBef>
            </a:pPr>
            <a:r>
              <a:rPr lang="en-US" altLang="x-none" sz="3600" dirty="0">
                <a:ea typeface="ＭＳ Ｐゴシック" panose="020B0600070205080204" pitchFamily="34" charset="-128"/>
              </a:rPr>
              <a:t>Re-engineer the process rather than try to do the same thing - only faster.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</a:pPr>
            <a:r>
              <a:rPr lang="en-US" altLang="x-none" sz="3600" dirty="0">
                <a:ea typeface="ＭＳ Ｐゴシック" panose="020B0600070205080204" pitchFamily="34" charset="-128"/>
              </a:rPr>
              <a:t>Create cross-functional teams of workers and empower them to attack and solve problems.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</a:pPr>
            <a:r>
              <a:rPr lang="en-US" altLang="x-none" sz="3600" dirty="0">
                <a:ea typeface="ＭＳ Ｐゴシック" panose="020B0600070205080204" pitchFamily="34" charset="-128"/>
              </a:rPr>
              <a:t>Set aggressive goals for production and stick to the schedule.</a:t>
            </a: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xmlns="" id="{B8D352F1-6FF4-77FD-B1C7-FD3705C9F1A0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90800" y="304800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ea typeface="+mj-ea"/>
                <a:cs typeface="+mj-cs"/>
              </a:rPr>
              <a:t>Emphasis on Speed</a:t>
            </a:r>
          </a:p>
        </p:txBody>
      </p:sp>
      <p:pic>
        <p:nvPicPr>
          <p:cNvPr id="2" name="Picture 2" descr="What is the difference between Internet Speed and Download Speed? - Excitel">
            <a:extLst>
              <a:ext uri="{FF2B5EF4-FFF2-40B4-BE49-F238E27FC236}">
                <a16:creationId xmlns:a16="http://schemas.microsoft.com/office/drawing/2014/main" xmlns="" id="{4FD7E45D-270B-D281-C7BD-BD3F09F7D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074" y="0"/>
            <a:ext cx="3349925" cy="1295400"/>
          </a:xfrm>
          <a:prstGeom prst="homePlat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xmlns="" id="{55B936FF-8E0D-74F5-1F0D-15CD4A02ECE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57400" y="1936750"/>
            <a:ext cx="9601200" cy="4343400"/>
          </a:xfrm>
        </p:spPr>
        <p:txBody>
          <a:bodyPr>
            <a:normAutofit/>
          </a:bodyPr>
          <a:lstStyle/>
          <a:p>
            <a:pPr marL="457200" indent="-347663">
              <a:lnSpc>
                <a:spcPct val="100000"/>
              </a:lnSpc>
              <a:spcBef>
                <a:spcPct val="0"/>
              </a:spcBef>
              <a:defRPr/>
            </a:pPr>
            <a:r>
              <a:rPr lang="en-US" altLang="en-US" sz="4000" dirty="0"/>
              <a:t>Rethink the supply chain.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  <a:defRPr/>
            </a:pPr>
            <a:r>
              <a:rPr lang="en-US" altLang="en-US" sz="4000" dirty="0"/>
              <a:t>Instill speed in the company culture.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  <a:defRPr/>
            </a:pPr>
            <a:r>
              <a:rPr lang="en-US" altLang="en-US" sz="4000" dirty="0"/>
              <a:t>Use technology to find shortcuts wherever possible.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  <a:defRPr/>
            </a:pPr>
            <a:r>
              <a:rPr lang="en-US" altLang="en-US" sz="4000" dirty="0"/>
              <a:t>Put the Internet to work for you.  </a:t>
            </a: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xmlns="" id="{38D6CC56-A42C-D658-22AE-0EF9EF535CC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743200" y="263525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ea typeface="+mj-ea"/>
                <a:cs typeface="+mj-cs"/>
              </a:rPr>
              <a:t>Emphasis on Speed</a:t>
            </a:r>
          </a:p>
        </p:txBody>
      </p:sp>
      <p:pic>
        <p:nvPicPr>
          <p:cNvPr id="2" name="Picture 2" descr="What is the difference between Internet Speed and Download Speed? - Excitel">
            <a:extLst>
              <a:ext uri="{FF2B5EF4-FFF2-40B4-BE49-F238E27FC236}">
                <a16:creationId xmlns:a16="http://schemas.microsoft.com/office/drawing/2014/main" xmlns="" id="{F7276355-FB52-3FF2-3FC3-4BFAE2174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074" y="0"/>
            <a:ext cx="3349925" cy="1295400"/>
          </a:xfrm>
          <a:prstGeom prst="homePlat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xmlns="" id="{1DE8DCD2-9763-EDE9-B712-2D5C1C0BEF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24000" y="1936750"/>
            <a:ext cx="9677400" cy="4343400"/>
          </a:xfrm>
        </p:spPr>
        <p:txBody>
          <a:bodyPr>
            <a:normAutofit/>
          </a:bodyPr>
          <a:lstStyle/>
          <a:p>
            <a:pPr marL="520700" indent="-411163">
              <a:lnSpc>
                <a:spcPct val="100000"/>
              </a:lnSpc>
              <a:spcBef>
                <a:spcPct val="0"/>
              </a:spcBef>
            </a:pPr>
            <a:r>
              <a:rPr lang="en-US" altLang="x-none" sz="4000" b="1" dirty="0">
                <a:ea typeface="ＭＳ Ｐゴシック" panose="020B0600070205080204" pitchFamily="34" charset="-128"/>
              </a:rPr>
              <a:t>You don’t need a large marketing budget </a:t>
            </a:r>
            <a:r>
              <a:rPr lang="en-US" altLang="x-none" sz="4000" dirty="0">
                <a:ea typeface="ＭＳ Ｐゴシック" panose="020B0600070205080204" pitchFamily="34" charset="-128"/>
              </a:rPr>
              <a:t>to successfully reach your customers!</a:t>
            </a:r>
          </a:p>
          <a:p>
            <a:pPr marL="520700" indent="-411163">
              <a:lnSpc>
                <a:spcPct val="100000"/>
              </a:lnSpc>
              <a:spcBef>
                <a:spcPct val="0"/>
              </a:spcBef>
            </a:pPr>
            <a:r>
              <a:rPr lang="en-US" altLang="x-none" sz="4000" dirty="0">
                <a:ea typeface="ＭＳ Ｐゴシック" panose="020B0600070205080204" pitchFamily="34" charset="-128"/>
              </a:rPr>
              <a:t>Use clever, innovative bootstrap marketing strategies to put your company in the spotlight and make a special connection with your customers.</a:t>
            </a: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xmlns="" id="{26C3DD17-BCE0-0E77-1A59-36C60E1D1F58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14600" y="304800"/>
            <a:ext cx="91440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4800" b="1" dirty="0">
                <a:solidFill>
                  <a:schemeClr val="bg1"/>
                </a:solidFill>
                <a:ea typeface="+mj-ea"/>
                <a:cs typeface="+mj-cs"/>
              </a:rPr>
              <a:t>Conclusion</a:t>
            </a:r>
          </a:p>
        </p:txBody>
      </p:sp>
      <p:pic>
        <p:nvPicPr>
          <p:cNvPr id="2" name="Picture 2" descr="What is the difference between Internet Speed and Download Speed? - Excitel">
            <a:extLst>
              <a:ext uri="{FF2B5EF4-FFF2-40B4-BE49-F238E27FC236}">
                <a16:creationId xmlns:a16="http://schemas.microsoft.com/office/drawing/2014/main" xmlns="" id="{894D1DC4-AFA7-9EA0-94AC-E26F1F7B0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074" y="0"/>
            <a:ext cx="3349925" cy="1295400"/>
          </a:xfrm>
          <a:prstGeom prst="homePlat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xmlns="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A6F3852-1A0C-8BF8-5DEC-EEB620042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191</Words>
  <Application>Microsoft Office PowerPoint</Application>
  <PresentationFormat>Custom</PresentationFormat>
  <Paragraphs>20</Paragraphs>
  <Slides>55</Slides>
  <Notes>4</Notes>
  <HiddenSlides>0</HiddenSlides>
  <MMClips>1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55</vt:i4>
      </vt:variant>
    </vt:vector>
  </HeadingPairs>
  <TitlesOfParts>
    <vt:vector size="57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Don’t just sell, entertain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14. Emphasis on Speed</vt:lpstr>
      <vt:lpstr>Emphasis on Speed</vt:lpstr>
      <vt:lpstr>Emphasis on Speed</vt:lpstr>
      <vt:lpstr>Conclusion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B1418</dc:creator>
  <cp:lastModifiedBy>bahgat</cp:lastModifiedBy>
  <cp:revision>5</cp:revision>
  <dcterms:created xsi:type="dcterms:W3CDTF">2023-03-08T16:29:52Z</dcterms:created>
  <dcterms:modified xsi:type="dcterms:W3CDTF">2023-03-09T20:10:41Z</dcterms:modified>
</cp:coreProperties>
</file>