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23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2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7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tags/tag6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480" r:id="rId2"/>
    <p:sldId id="303" r:id="rId3"/>
    <p:sldId id="607" r:id="rId4"/>
    <p:sldId id="608" r:id="rId5"/>
    <p:sldId id="493" r:id="rId6"/>
    <p:sldId id="483" r:id="rId7"/>
    <p:sldId id="586" r:id="rId8"/>
    <p:sldId id="587" r:id="rId9"/>
    <p:sldId id="588" r:id="rId10"/>
    <p:sldId id="589" r:id="rId11"/>
    <p:sldId id="590" r:id="rId12"/>
    <p:sldId id="591" r:id="rId13"/>
    <p:sldId id="604" r:id="rId14"/>
    <p:sldId id="592" r:id="rId15"/>
    <p:sldId id="605" r:id="rId16"/>
    <p:sldId id="606" r:id="rId17"/>
    <p:sldId id="593" r:id="rId18"/>
    <p:sldId id="594" r:id="rId19"/>
    <p:sldId id="595" r:id="rId20"/>
    <p:sldId id="596" r:id="rId21"/>
    <p:sldId id="597" r:id="rId22"/>
    <p:sldId id="598" r:id="rId23"/>
    <p:sldId id="585" r:id="rId24"/>
    <p:sldId id="349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607"/>
            <p14:sldId id="608"/>
            <p14:sldId id="493"/>
            <p14:sldId id="483"/>
            <p14:sldId id="586"/>
            <p14:sldId id="587"/>
            <p14:sldId id="588"/>
            <p14:sldId id="589"/>
            <p14:sldId id="590"/>
            <p14:sldId id="591"/>
            <p14:sldId id="604"/>
            <p14:sldId id="592"/>
            <p14:sldId id="605"/>
            <p14:sldId id="606"/>
            <p14:sldId id="593"/>
            <p14:sldId id="594"/>
            <p14:sldId id="595"/>
            <p14:sldId id="596"/>
            <p14:sldId id="597"/>
            <p14:sldId id="598"/>
            <p14:sldId id="58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5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02172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1/22/2025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7" r:id="rId14"/>
    <p:sldLayoutId id="2147483668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3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332276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 Project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Lecture 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7411"/>
    </mc:Choice>
    <mc:Fallback xmlns="">
      <p:transition spd="slow" advTm="177411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332276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 Project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Lecture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595"/>
    </mc:Choice>
    <mc:Fallback xmlns="">
      <p:transition spd="slow" advTm="60595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ماتم تقديمه واعداده في الفصل السابق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02693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4920"/>
    </mc:Choice>
    <mc:Fallback xmlns="">
      <p:transition advTm="849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3076575" y="1257299"/>
          <a:ext cx="5410200" cy="498154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410200">
                  <a:extLst>
                    <a:ext uri="{9D8B030D-6E8A-4147-A177-3AD203B41FA5}">
                      <a16:colId xmlns:a16="http://schemas.microsoft.com/office/drawing/2014/main" val="1388607369"/>
                    </a:ext>
                  </a:extLst>
                </a:gridCol>
              </a:tblGrid>
              <a:tr h="26418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r>
                        <a:rPr lang="ar-EG" sz="2400" dirty="0" smtClean="0">
                          <a:solidFill>
                            <a:schemeClr val="tx1"/>
                          </a:solidFill>
                          <a:effectLst/>
                        </a:rPr>
                        <a:t>عناصر خطة البحث المقدمة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335" marR="63335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6410199"/>
                  </a:ext>
                </a:extLst>
              </a:tr>
              <a:tr h="275843">
                <a:tc>
                  <a:txBody>
                    <a:bodyPr/>
                    <a:lstStyle/>
                    <a:p>
                      <a:pPr marL="0" marR="0" lvl="0" indent="0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Research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</a:rPr>
                        <a:t>Cover         </a:t>
                      </a:r>
                      <a:r>
                        <a:rPr lang="ar-EG" sz="1600" dirty="0" smtClean="0">
                          <a:solidFill>
                            <a:schemeClr val="tx1"/>
                          </a:solidFill>
                          <a:effectLst/>
                        </a:rPr>
                        <a:t>                         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</a:rPr>
                        <a:t>    </a:t>
                      </a:r>
                      <a:r>
                        <a:rPr lang="ar-EG" sz="1600" dirty="0" smtClean="0">
                          <a:solidFill>
                            <a:schemeClr val="tx1"/>
                          </a:solidFill>
                          <a:effectLst/>
                        </a:rPr>
                        <a:t>الغلاف</a:t>
                      </a:r>
                      <a:r>
                        <a:rPr lang="ar-EG" sz="1600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335" marR="63335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3403787"/>
                  </a:ext>
                </a:extLst>
              </a:tr>
              <a:tr h="264180">
                <a:tc>
                  <a:txBody>
                    <a:bodyPr/>
                    <a:lstStyle/>
                    <a:p>
                      <a:pPr marL="0" marR="0" lvl="0" indent="0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Research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</a:rPr>
                        <a:t>Title</a:t>
                      </a:r>
                      <a:r>
                        <a:rPr lang="ar-EG" sz="1600" dirty="0" smtClean="0">
                          <a:solidFill>
                            <a:schemeClr val="tx1"/>
                          </a:solidFill>
                          <a:effectLst/>
                        </a:rPr>
                        <a:t>   العنوان                                        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335" marR="63335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2701007"/>
                  </a:ext>
                </a:extLst>
              </a:tr>
              <a:tr h="264180">
                <a:tc>
                  <a:txBody>
                    <a:bodyPr/>
                    <a:lstStyle/>
                    <a:p>
                      <a:pPr marL="0" marR="0" lvl="0" indent="0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</a:rPr>
                        <a:t>Introduction</a:t>
                      </a:r>
                      <a:r>
                        <a:rPr lang="ar-EG" sz="1600" dirty="0" smtClean="0">
                          <a:solidFill>
                            <a:schemeClr val="tx1"/>
                          </a:solidFill>
                          <a:effectLst/>
                        </a:rPr>
                        <a:t>              المقدمة                                          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335" marR="63335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7821381"/>
                  </a:ext>
                </a:extLst>
              </a:tr>
              <a:tr h="264180">
                <a:tc>
                  <a:txBody>
                    <a:bodyPr/>
                    <a:lstStyle/>
                    <a:p>
                      <a:pPr marL="0" marR="0" lvl="0" indent="0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Study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</a:rPr>
                        <a:t>Problem</a:t>
                      </a:r>
                      <a:r>
                        <a:rPr lang="ar-EG" sz="1600" dirty="0" smtClean="0">
                          <a:solidFill>
                            <a:schemeClr val="tx1"/>
                          </a:solidFill>
                          <a:effectLst/>
                        </a:rPr>
                        <a:t>                   مشكلة الدراسة                                  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335" marR="63335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9398463"/>
                  </a:ext>
                </a:extLst>
              </a:tr>
              <a:tr h="325414">
                <a:tc>
                  <a:txBody>
                    <a:bodyPr/>
                    <a:lstStyle/>
                    <a:p>
                      <a:pPr marL="0" marR="0" lvl="0" indent="0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Importance of The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</a:rPr>
                        <a:t>Study</a:t>
                      </a:r>
                      <a:r>
                        <a:rPr lang="ar-EG" sz="1600" dirty="0" smtClean="0">
                          <a:solidFill>
                            <a:schemeClr val="tx1"/>
                          </a:solidFill>
                          <a:effectLst/>
                        </a:rPr>
                        <a:t>أهمية الدراسة                    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335" marR="63335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3941819"/>
                  </a:ext>
                </a:extLst>
              </a:tr>
              <a:tr h="352823">
                <a:tc>
                  <a:txBody>
                    <a:bodyPr/>
                    <a:lstStyle/>
                    <a:p>
                      <a:pPr marL="0" marR="0" lvl="0" indent="0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Objectives of The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</a:rPr>
                        <a:t>Study</a:t>
                      </a:r>
                      <a:r>
                        <a:rPr lang="ar-EG" sz="1600" dirty="0" smtClean="0">
                          <a:solidFill>
                            <a:schemeClr val="tx1"/>
                          </a:solidFill>
                          <a:effectLst/>
                        </a:rPr>
                        <a:t>أهداف الدراسة                      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335" marR="63335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3921655"/>
                  </a:ext>
                </a:extLst>
              </a:tr>
              <a:tr h="264180">
                <a:tc>
                  <a:txBody>
                    <a:bodyPr/>
                    <a:lstStyle/>
                    <a:p>
                      <a:pPr marL="0" marR="0" lvl="0" indent="0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Study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</a:rPr>
                        <a:t>Questions</a:t>
                      </a:r>
                      <a:r>
                        <a:rPr lang="ar-EG" sz="1600" dirty="0" smtClean="0">
                          <a:solidFill>
                            <a:schemeClr val="tx1"/>
                          </a:solidFill>
                          <a:effectLst/>
                        </a:rPr>
                        <a:t>تساؤلات الدراسة                                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335" marR="63335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4957275"/>
                  </a:ext>
                </a:extLst>
              </a:tr>
              <a:tr h="362737">
                <a:tc>
                  <a:txBody>
                    <a:bodyPr/>
                    <a:lstStyle/>
                    <a:p>
                      <a:pPr marL="0" marR="0" lvl="0" indent="0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Theoretical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</a:rPr>
                        <a:t>Framework</a:t>
                      </a:r>
                      <a:r>
                        <a:rPr lang="ar-EG" sz="1600" dirty="0" smtClean="0">
                          <a:solidFill>
                            <a:schemeClr val="tx1"/>
                          </a:solidFill>
                          <a:effectLst/>
                        </a:rPr>
                        <a:t>الإطار النظري                 </a:t>
                      </a:r>
                      <a:r>
                        <a:rPr lang="ar-EG" sz="1600" baseline="0" dirty="0" smtClean="0">
                          <a:solidFill>
                            <a:schemeClr val="tx1"/>
                          </a:solidFill>
                          <a:effectLst/>
                        </a:rPr>
                        <a:t>     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335" marR="63335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0120852"/>
                  </a:ext>
                </a:extLst>
              </a:tr>
              <a:tr h="334745">
                <a:tc>
                  <a:txBody>
                    <a:bodyPr/>
                    <a:lstStyle/>
                    <a:p>
                      <a:pPr marL="0" marR="0" lvl="0" indent="0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Theoretical Premises of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</a:rPr>
                        <a:t>Study</a:t>
                      </a:r>
                      <a:r>
                        <a:rPr lang="ar-EG" sz="1600" dirty="0" smtClean="0">
                          <a:solidFill>
                            <a:schemeClr val="tx1"/>
                          </a:solidFill>
                          <a:effectLst/>
                        </a:rPr>
                        <a:t>     نظريات الدراسة             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335" marR="63335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1584821"/>
                  </a:ext>
                </a:extLst>
              </a:tr>
              <a:tr h="310834">
                <a:tc>
                  <a:txBody>
                    <a:bodyPr/>
                    <a:lstStyle/>
                    <a:p>
                      <a:pPr marL="0" marR="0" lvl="0" indent="0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Research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</a:rPr>
                        <a:t>Methodology</a:t>
                      </a:r>
                      <a:r>
                        <a:rPr lang="ar-EG" sz="1600" dirty="0" smtClean="0">
                          <a:solidFill>
                            <a:schemeClr val="tx1"/>
                          </a:solidFill>
                          <a:effectLst/>
                        </a:rPr>
                        <a:t>منهج الدراسة                        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335" marR="63335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438423"/>
                  </a:ext>
                </a:extLst>
              </a:tr>
              <a:tr h="264180">
                <a:tc>
                  <a:txBody>
                    <a:bodyPr/>
                    <a:lstStyle/>
                    <a:p>
                      <a:pPr marL="0" marR="0" lvl="0" indent="0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</a:rPr>
                        <a:t>Study 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</a:rPr>
                        <a:t>Tools</a:t>
                      </a:r>
                      <a:r>
                        <a:rPr lang="ar-EG" sz="1600" dirty="0" smtClean="0">
                          <a:solidFill>
                            <a:schemeClr val="tx1"/>
                          </a:solidFill>
                          <a:effectLst/>
                        </a:rPr>
                        <a:t>أدوات الدراسة                                          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335" marR="63335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506654"/>
                  </a:ext>
                </a:extLst>
              </a:tr>
              <a:tr h="2641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effectLst/>
                        </a:rPr>
                        <a:t>List of The References and Preliminary Resources</a:t>
                      </a:r>
                      <a:endParaRPr lang="en-US" sz="1600" dirty="0" smtClean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335" marR="63335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6142"/>
                  </a:ext>
                </a:extLst>
              </a:tr>
              <a:tr h="515530">
                <a:tc>
                  <a:txBody>
                    <a:bodyPr/>
                    <a:lstStyle/>
                    <a:p>
                      <a:pPr marL="0" marR="0" lvl="0" indent="0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ar-EG" sz="160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قائمة المراجع الأولية                                                           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335" marR="63335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5410668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200333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4920"/>
    </mc:Choice>
    <mc:Fallback xmlns="">
      <p:transition advTm="8492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خطة المقرر خلال الفصل الدراسي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5741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4920"/>
    </mc:Choice>
    <mc:Fallback xmlns="">
      <p:transition advTm="849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7069" t="45620" r="39477" b="30390"/>
          <a:stretch/>
        </p:blipFill>
        <p:spPr>
          <a:xfrm>
            <a:off x="1281939" y="1548006"/>
            <a:ext cx="9260169" cy="3735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683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103" t="30985" r="39378" b="39954"/>
          <a:stretch/>
        </p:blipFill>
        <p:spPr>
          <a:xfrm>
            <a:off x="2878668" y="1501421"/>
            <a:ext cx="6491110" cy="4327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550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377" t="44497" r="39250" b="31782"/>
          <a:stretch/>
        </p:blipFill>
        <p:spPr>
          <a:xfrm>
            <a:off x="2198992" y="1345306"/>
            <a:ext cx="7667497" cy="4197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700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324" t="36727" r="39423" b="31006"/>
          <a:stretch/>
        </p:blipFill>
        <p:spPr>
          <a:xfrm>
            <a:off x="2693499" y="1345306"/>
            <a:ext cx="6479822" cy="4849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644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26742" t="24994" r="39213" b="57170"/>
          <a:stretch/>
        </p:blipFill>
        <p:spPr>
          <a:xfrm>
            <a:off x="1435908" y="2099733"/>
            <a:ext cx="8159647" cy="2404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91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077" t="22241" r="39867" b="14369"/>
          <a:stretch/>
        </p:blipFill>
        <p:spPr>
          <a:xfrm>
            <a:off x="4030133" y="1175971"/>
            <a:ext cx="3556000" cy="5270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830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297" t="52107" r="39627" b="24918"/>
          <a:stretch/>
        </p:blipFill>
        <p:spPr>
          <a:xfrm>
            <a:off x="2402007" y="1828799"/>
            <a:ext cx="7276843" cy="3905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55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مواعيد التسليم خلال الفصل الدراسي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8231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4920"/>
    </mc:Choice>
    <mc:Fallback xmlns="">
      <p:transition advTm="849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99534" y="678225"/>
            <a:ext cx="5502989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 rtl="1"/>
            <a:r>
              <a:rPr lang="ar-SY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مواعيد تسليم دورة خطة المشروع البحثي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557110" y="1539803"/>
            <a:ext cx="1818339" cy="749306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400" b="1" dirty="0" smtClean="0"/>
              <a:t>موعد </a:t>
            </a:r>
            <a:r>
              <a:rPr lang="ar-EG" sz="2400" b="1" dirty="0"/>
              <a:t>التسليم</a:t>
            </a:r>
            <a:endParaRPr lang="en-US" sz="2400" b="1" dirty="0"/>
          </a:p>
        </p:txBody>
      </p:sp>
      <p:sp>
        <p:nvSpPr>
          <p:cNvPr id="9" name="Rounded Rectangle 8"/>
          <p:cNvSpPr/>
          <p:nvPr/>
        </p:nvSpPr>
        <p:spPr>
          <a:xfrm>
            <a:off x="6374293" y="1539803"/>
            <a:ext cx="1818339" cy="749306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400" b="1" dirty="0"/>
              <a:t>المطلوب</a:t>
            </a:r>
            <a:endParaRPr lang="en-US" sz="2400" b="1" dirty="0"/>
          </a:p>
        </p:txBody>
      </p:sp>
      <p:sp>
        <p:nvSpPr>
          <p:cNvPr id="10" name="Rounded Rectangle 9"/>
          <p:cNvSpPr/>
          <p:nvPr/>
        </p:nvSpPr>
        <p:spPr>
          <a:xfrm>
            <a:off x="3170714" y="2589375"/>
            <a:ext cx="2387933" cy="1199579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Y" sz="2400" b="1" dirty="0" smtClean="0"/>
              <a:t>الأسبوع </a:t>
            </a:r>
            <a:r>
              <a:rPr lang="ar-EG" sz="2400" b="1" dirty="0" smtClean="0"/>
              <a:t>الأول</a:t>
            </a:r>
            <a:endParaRPr lang="en-US" sz="2400" b="1" dirty="0"/>
          </a:p>
        </p:txBody>
      </p:sp>
      <p:sp>
        <p:nvSpPr>
          <p:cNvPr id="11" name="Rounded Rectangle 10"/>
          <p:cNvSpPr/>
          <p:nvPr/>
        </p:nvSpPr>
        <p:spPr>
          <a:xfrm>
            <a:off x="6080168" y="2589375"/>
            <a:ext cx="2518558" cy="1199579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Y" sz="2400" b="1" dirty="0" smtClean="0"/>
              <a:t>تسليم العنوان </a:t>
            </a:r>
            <a:endParaRPr lang="ar-EG" sz="2400" b="1" dirty="0" smtClean="0"/>
          </a:p>
          <a:p>
            <a:pPr algn="ctr" rtl="1"/>
            <a:r>
              <a:rPr lang="ar-EG" sz="2400" b="1" dirty="0" smtClean="0"/>
              <a:t>وتكوين المجموعات</a:t>
            </a:r>
            <a:endParaRPr lang="en-US" sz="2400" b="1" dirty="0"/>
          </a:p>
        </p:txBody>
      </p:sp>
      <p:sp>
        <p:nvSpPr>
          <p:cNvPr id="12" name="Rounded Rectangle 11"/>
          <p:cNvSpPr/>
          <p:nvPr/>
        </p:nvSpPr>
        <p:spPr>
          <a:xfrm>
            <a:off x="2034783" y="5534196"/>
            <a:ext cx="7822053" cy="874082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EG" sz="2400" b="1" dirty="0"/>
              <a:t>موعد البداية والنهاية الساعة العاشرة </a:t>
            </a:r>
            <a:r>
              <a:rPr lang="ar-EG" sz="2400" b="1" dirty="0" smtClean="0"/>
              <a:t>مساءً</a:t>
            </a:r>
            <a:r>
              <a:rPr lang="ar-SY" sz="2400" b="1" dirty="0" smtClean="0"/>
              <a:t> بتوقيت مكة المكرمة</a:t>
            </a:r>
          </a:p>
          <a:p>
            <a:pPr algn="ctr" rtl="1"/>
            <a:r>
              <a:rPr lang="ar-SY" sz="2400" b="1" dirty="0" smtClean="0"/>
              <a:t>متابعة </a:t>
            </a:r>
            <a:r>
              <a:rPr lang="ar-SY" sz="2400" b="1" dirty="0"/>
              <a:t>جميع التنويهات والمواعيد على </a:t>
            </a:r>
            <a:r>
              <a:rPr lang="ar-SY" sz="2400" b="1" dirty="0" smtClean="0"/>
              <a:t>المودل</a:t>
            </a:r>
            <a:r>
              <a:rPr lang="ar-EG" sz="2400" b="1" dirty="0" smtClean="0"/>
              <a:t> بصفة دورية</a:t>
            </a:r>
            <a:endParaRPr lang="en-US" sz="2400" b="1" dirty="0"/>
          </a:p>
        </p:txBody>
      </p:sp>
      <p:sp>
        <p:nvSpPr>
          <p:cNvPr id="13" name="Rounded Rectangle 12"/>
          <p:cNvSpPr/>
          <p:nvPr/>
        </p:nvSpPr>
        <p:spPr>
          <a:xfrm>
            <a:off x="3187646" y="4096443"/>
            <a:ext cx="2387933" cy="1199579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EG" sz="2400" b="1" dirty="0" smtClean="0"/>
              <a:t>الأسبوع الخامس</a:t>
            </a:r>
            <a:endParaRPr lang="en-US" sz="2400" b="1" dirty="0"/>
          </a:p>
        </p:txBody>
      </p:sp>
      <p:sp>
        <p:nvSpPr>
          <p:cNvPr id="14" name="Rounded Rectangle 13"/>
          <p:cNvSpPr/>
          <p:nvPr/>
        </p:nvSpPr>
        <p:spPr>
          <a:xfrm>
            <a:off x="6097100" y="4096443"/>
            <a:ext cx="2518558" cy="1199579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SY" sz="2400" b="1" dirty="0" smtClean="0"/>
              <a:t>تسليم </a:t>
            </a:r>
            <a:r>
              <a:rPr lang="ar-EG" sz="2400" b="1" dirty="0" smtClean="0"/>
              <a:t>البحث النهائي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662951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2306108" y="2492905"/>
            <a:ext cx="7640638" cy="1649412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نموذج تقييم البحث النهائي بجميع عناصره</a:t>
            </a:r>
            <a:endParaRPr lang="en-US" altLang="en-US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4385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4920"/>
    </mc:Choice>
    <mc:Fallback xmlns="">
      <p:transition advTm="849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50890" y="1345306"/>
            <a:ext cx="5502989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 rtl="1"/>
            <a:r>
              <a:rPr lang="ar-EG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الشكل المطلوب للبحث النهائي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8252178" y="2768031"/>
            <a:ext cx="2988148" cy="1499169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EG" sz="2400" b="1" dirty="0" smtClean="0"/>
              <a:t>الغلاف باللغة العربية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4574821" y="2768030"/>
            <a:ext cx="2988148" cy="1499169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EG" sz="2400" b="1" dirty="0" smtClean="0"/>
              <a:t>الملخص باللغة العربية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897465" y="3642629"/>
            <a:ext cx="2988148" cy="1499169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EG" sz="2400" b="1" dirty="0" smtClean="0"/>
              <a:t>جميع عناصر البحث النهائي بلغة واحدة فقط </a:t>
            </a:r>
            <a:endParaRPr lang="en-US" sz="2400" b="1" dirty="0"/>
          </a:p>
        </p:txBody>
      </p:sp>
      <p:sp>
        <p:nvSpPr>
          <p:cNvPr id="17" name="Rounded Rectangle 16"/>
          <p:cNvSpPr/>
          <p:nvPr/>
        </p:nvSpPr>
        <p:spPr>
          <a:xfrm>
            <a:off x="8336845" y="4530331"/>
            <a:ext cx="2988148" cy="1499169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EG" sz="2400" b="1" dirty="0" smtClean="0"/>
              <a:t>الغلاف باللغة الانجليزية</a:t>
            </a:r>
            <a:endParaRPr lang="en-US" sz="2400" b="1" dirty="0"/>
          </a:p>
        </p:txBody>
      </p:sp>
      <p:sp>
        <p:nvSpPr>
          <p:cNvPr id="18" name="Rounded Rectangle 17"/>
          <p:cNvSpPr/>
          <p:nvPr/>
        </p:nvSpPr>
        <p:spPr>
          <a:xfrm>
            <a:off x="4617155" y="4530331"/>
            <a:ext cx="2988148" cy="1499169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EG" sz="2400" b="1" dirty="0" smtClean="0"/>
              <a:t>الملخص باللغة الانجليزية</a:t>
            </a:r>
          </a:p>
          <a:p>
            <a:pPr algn="ctr" rtl="1"/>
            <a:r>
              <a:rPr lang="en-US" sz="2400" b="1" dirty="0" smtClean="0"/>
              <a:t>Abstract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274884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6912" t="20826" r="19072" b="56218"/>
          <a:stretch/>
        </p:blipFill>
        <p:spPr>
          <a:xfrm>
            <a:off x="1377387" y="2152890"/>
            <a:ext cx="8823415" cy="2588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75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7055" t="44063" r="19387" b="35176"/>
          <a:stretch/>
        </p:blipFill>
        <p:spPr>
          <a:xfrm>
            <a:off x="1239651" y="2020712"/>
            <a:ext cx="9473506" cy="25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823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6740" t="65666" r="19546" b="11047"/>
          <a:stretch/>
        </p:blipFill>
        <p:spPr>
          <a:xfrm>
            <a:off x="753846" y="1715912"/>
            <a:ext cx="10473634" cy="3138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71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7126" t="35544" r="19058" b="28907"/>
          <a:stretch/>
        </p:blipFill>
        <p:spPr>
          <a:xfrm>
            <a:off x="1673327" y="1345306"/>
            <a:ext cx="8554406" cy="3904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8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36918" t="33308" r="19052" b="48181"/>
          <a:stretch/>
        </p:blipFill>
        <p:spPr>
          <a:xfrm>
            <a:off x="1153149" y="2144889"/>
            <a:ext cx="8926598" cy="2111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423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6769" t="51554" r="19647" b="16713"/>
          <a:stretch/>
        </p:blipFill>
        <p:spPr>
          <a:xfrm>
            <a:off x="1495025" y="1749777"/>
            <a:ext cx="8710130" cy="3567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65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095"/>
    </mc:Choice>
    <mc:Fallback xmlns="">
      <p:transition advTm="209095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737937" y="1860884"/>
            <a:ext cx="10427368" cy="3898231"/>
          </a:xfrm>
          <a:prstGeom prst="bevel">
            <a:avLst>
              <a:gd name="adj" fmla="val 12500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1pPr>
            <a:lvl2pPr marL="742950" indent="-28575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bg1"/>
                </a:solidFill>
                <a:latin typeface="Times New Roman" panose="02020603050405020304" pitchFamily="18" charset="0"/>
              </a:defRPr>
            </a:lvl9pPr>
          </a:lstStyle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هام جدا (ضرورة نشر البحوث )</a:t>
            </a:r>
            <a:r>
              <a:rPr lang="ar-EG" altLang="en-US" sz="3600" dirty="0">
                <a:solidFill>
                  <a:schemeClr val="tx1"/>
                </a:solidFill>
              </a:rPr>
              <a:t> </a:t>
            </a:r>
            <a:r>
              <a:rPr lang="ar-EG" altLang="en-US" sz="3600" dirty="0" smtClean="0">
                <a:solidFill>
                  <a:schemeClr val="tx1"/>
                </a:solidFill>
              </a:rPr>
              <a:t>في مجلة الجامعة</a:t>
            </a:r>
          </a:p>
          <a:p>
            <a:pPr algn="ctr" rtl="1" eaLnBrk="1" hangingPunct="1"/>
            <a:endParaRPr lang="ar-EG" altLang="en-US" sz="3600" dirty="0" smtClean="0">
              <a:solidFill>
                <a:schemeClr val="tx1"/>
              </a:solidFill>
            </a:endParaRPr>
          </a:p>
          <a:p>
            <a:pPr algn="ctr" rtl="1"/>
            <a:r>
              <a:rPr lang="ar-EG" sz="3600" b="0" dirty="0">
                <a:solidFill>
                  <a:schemeClr val="tx1"/>
                </a:solidFill>
              </a:rPr>
              <a:t>مجلة ميدأوشن للبحوث والدراسات العلمية</a:t>
            </a:r>
          </a:p>
          <a:p>
            <a:pPr algn="ctr" rtl="1"/>
            <a:r>
              <a:rPr lang="en-US" sz="3200" b="0" dirty="0" smtClean="0">
                <a:solidFill>
                  <a:schemeClr val="tx1"/>
                </a:solidFill>
              </a:rPr>
              <a:t>Midocean </a:t>
            </a:r>
            <a:r>
              <a:rPr lang="en-US" sz="3200" b="0" dirty="0">
                <a:solidFill>
                  <a:schemeClr val="tx1"/>
                </a:solidFill>
              </a:rPr>
              <a:t>Journal for Research and </a:t>
            </a:r>
            <a:r>
              <a:rPr lang="en-US" sz="3200" b="0" dirty="0" smtClean="0">
                <a:solidFill>
                  <a:schemeClr val="tx1"/>
                </a:solidFill>
              </a:rPr>
              <a:t>Studies</a:t>
            </a:r>
            <a:endParaRPr lang="ar-EG" sz="3200" b="0" dirty="0" smtClean="0">
              <a:solidFill>
                <a:schemeClr val="tx1"/>
              </a:solidFill>
            </a:endParaRPr>
          </a:p>
          <a:p>
            <a:pPr algn="ctr" rtl="1" eaLnBrk="1" hangingPunct="1"/>
            <a:r>
              <a:rPr lang="ar-EG" altLang="en-US" sz="3600" dirty="0" smtClean="0">
                <a:solidFill>
                  <a:schemeClr val="tx1"/>
                </a:solidFill>
              </a:rPr>
              <a:t>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49377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1167"/>
    </mc:Choice>
    <mc:Fallback xmlns="">
      <p:transition advTm="1111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989"/>
    </mc:Choice>
    <mc:Fallback xmlns="">
      <p:transition spd="slow" advTm="3998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8098" x="0" y="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7A5A3CE-24C5-4962-88CD-BFFB1F9BC908}"/>
</file>

<file path=customXml/itemProps2.xml><?xml version="1.0" encoding="utf-8"?>
<ds:datastoreItem xmlns:ds="http://schemas.openxmlformats.org/officeDocument/2006/customXml" ds:itemID="{017CDAF7-4E7E-446D-999A-7A8FABF305DF}"/>
</file>

<file path=customXml/itemProps3.xml><?xml version="1.0" encoding="utf-8"?>
<ds:datastoreItem xmlns:ds="http://schemas.openxmlformats.org/officeDocument/2006/customXml" ds:itemID="{D5D23207-0C7A-4E4F-8181-816E2323E859}"/>
</file>

<file path=docProps/app.xml><?xml version="1.0" encoding="utf-8"?>
<Properties xmlns="http://schemas.openxmlformats.org/officeDocument/2006/extended-properties" xmlns:vt="http://schemas.openxmlformats.org/officeDocument/2006/docPropsVTypes">
  <TotalTime>1344</TotalTime>
  <Words>225</Words>
  <Application>Microsoft Office PowerPoint</Application>
  <PresentationFormat>Widescreen</PresentationFormat>
  <Paragraphs>93</Paragraphs>
  <Slides>24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145</cp:revision>
  <dcterms:created xsi:type="dcterms:W3CDTF">2023-04-29T09:08:23Z</dcterms:created>
  <dcterms:modified xsi:type="dcterms:W3CDTF">2025-01-22T08:25:37Z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