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8"/>
  </p:notesMasterIdLst>
  <p:sldIdLst>
    <p:sldId id="480" r:id="rId3"/>
    <p:sldId id="303" r:id="rId4"/>
    <p:sldId id="543" r:id="rId5"/>
    <p:sldId id="313" r:id="rId6"/>
    <p:sldId id="271" r:id="rId7"/>
    <p:sldId id="494" r:id="rId8"/>
    <p:sldId id="483" r:id="rId9"/>
    <p:sldId id="496" r:id="rId10"/>
    <p:sldId id="574" r:id="rId11"/>
    <p:sldId id="559" r:id="rId12"/>
    <p:sldId id="560" r:id="rId13"/>
    <p:sldId id="542" r:id="rId14"/>
    <p:sldId id="500" r:id="rId15"/>
    <p:sldId id="591" r:id="rId16"/>
    <p:sldId id="498" r:id="rId17"/>
    <p:sldId id="497" r:id="rId18"/>
    <p:sldId id="535" r:id="rId19"/>
    <p:sldId id="550" r:id="rId20"/>
    <p:sldId id="566" r:id="rId21"/>
    <p:sldId id="499" r:id="rId22"/>
    <p:sldId id="534" r:id="rId23"/>
    <p:sldId id="588" r:id="rId24"/>
    <p:sldId id="567" r:id="rId25"/>
    <p:sldId id="568" r:id="rId26"/>
    <p:sldId id="569" r:id="rId27"/>
    <p:sldId id="570" r:id="rId28"/>
    <p:sldId id="571" r:id="rId29"/>
    <p:sldId id="508" r:id="rId30"/>
    <p:sldId id="589" r:id="rId31"/>
    <p:sldId id="578" r:id="rId32"/>
    <p:sldId id="577" r:id="rId33"/>
    <p:sldId id="579" r:id="rId34"/>
    <p:sldId id="580" r:id="rId35"/>
    <p:sldId id="581" r:id="rId36"/>
    <p:sldId id="582" r:id="rId37"/>
    <p:sldId id="583" r:id="rId38"/>
    <p:sldId id="584" r:id="rId39"/>
    <p:sldId id="585" r:id="rId40"/>
    <p:sldId id="592" r:id="rId41"/>
    <p:sldId id="587" r:id="rId42"/>
    <p:sldId id="590" r:id="rId43"/>
    <p:sldId id="526" r:id="rId44"/>
    <p:sldId id="538" r:id="rId45"/>
    <p:sldId id="593" r:id="rId46"/>
    <p:sldId id="52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3"/>
            <p14:sldId id="313"/>
            <p14:sldId id="271"/>
            <p14:sldId id="494"/>
            <p14:sldId id="483"/>
            <p14:sldId id="496"/>
            <p14:sldId id="574"/>
            <p14:sldId id="559"/>
            <p14:sldId id="560"/>
            <p14:sldId id="542"/>
            <p14:sldId id="500"/>
            <p14:sldId id="591"/>
            <p14:sldId id="498"/>
            <p14:sldId id="497"/>
            <p14:sldId id="535"/>
            <p14:sldId id="550"/>
            <p14:sldId id="566"/>
            <p14:sldId id="499"/>
            <p14:sldId id="534"/>
            <p14:sldId id="588"/>
            <p14:sldId id="567"/>
            <p14:sldId id="568"/>
            <p14:sldId id="569"/>
            <p14:sldId id="570"/>
            <p14:sldId id="571"/>
            <p14:sldId id="508"/>
            <p14:sldId id="589"/>
            <p14:sldId id="578"/>
            <p14:sldId id="577"/>
            <p14:sldId id="579"/>
            <p14:sldId id="580"/>
            <p14:sldId id="581"/>
            <p14:sldId id="582"/>
            <p14:sldId id="583"/>
            <p14:sldId id="584"/>
            <p14:sldId id="585"/>
            <p14:sldId id="592"/>
            <p14:sldId id="587"/>
            <p14:sldId id="590"/>
            <p14:sldId id="526"/>
            <p14:sldId id="538"/>
            <p14:sldId id="593"/>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5" d="100"/>
          <a:sy n="75" d="100"/>
        </p:scale>
        <p:origin x="51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16/3/2024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05292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25139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39622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79777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16/3/2024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16/3/2024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16/3/2024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16/3/2024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16/3/2024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16/3/2024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16/3/2024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16/3/2024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16/3/2024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الثامنة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7567"/>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الثامنة</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0704" y="1348525"/>
            <a:ext cx="8274015" cy="3944028"/>
          </a:xfrm>
          <a:prstGeom prst="rect">
            <a:avLst/>
          </a:prstGeom>
          <a:noFill/>
        </p:spPr>
        <p:txBody>
          <a:bodyPr wrap="square" rtlCol="0">
            <a:spAutoFit/>
          </a:bodyPr>
          <a:lstStyle/>
          <a:p>
            <a:pPr indent="108000" algn="justLow" rtl="1">
              <a:lnSpc>
                <a:spcPct val="150000"/>
              </a:lnSpc>
              <a:spcAft>
                <a:spcPts val="1800"/>
              </a:spcAft>
              <a:defRPr/>
            </a:pPr>
            <a:r>
              <a:rPr lang="ar-SA" b="1" dirty="0">
                <a:latin typeface="Alexandria" pitchFamily="2" charset="-78"/>
                <a:cs typeface="Alexandria" pitchFamily="2" charset="-78"/>
              </a:rPr>
              <a:t>المحاضرة السابقة</a:t>
            </a:r>
            <a:r>
              <a:rPr lang="ar-EG" b="1" dirty="0">
                <a:latin typeface="Alexandria" pitchFamily="2" charset="-78"/>
                <a:cs typeface="Alexandria" pitchFamily="2" charset="-78"/>
              </a:rPr>
              <a:t>؛</a:t>
            </a:r>
            <a:r>
              <a:rPr lang="ar-SA" b="1" dirty="0">
                <a:latin typeface="Alexandria" pitchFamily="2" charset="-78"/>
                <a:cs typeface="Alexandria" pitchFamily="2" charset="-78"/>
              </a:rPr>
              <a:t> أدوار ومسئوليات (2):</a:t>
            </a:r>
            <a:endParaRPr lang="ar-EG" b="1" dirty="0">
              <a:latin typeface="Alexandria" pitchFamily="2" charset="-78"/>
              <a:cs typeface="Alexandria" pitchFamily="2" charset="-78"/>
            </a:endParaRPr>
          </a:p>
          <a:p>
            <a:pPr indent="108000" algn="justLow" rtl="1">
              <a:lnSpc>
                <a:spcPct val="150000"/>
              </a:lnSpc>
              <a:spcAft>
                <a:spcPts val="600"/>
              </a:spcAft>
              <a:defRPr/>
            </a:pPr>
            <a:r>
              <a:rPr lang="ar-SA" b="1" dirty="0">
                <a:latin typeface="Alexandria" pitchFamily="2" charset="-78"/>
                <a:cs typeface="Alexandria" pitchFamily="2" charset="-78"/>
              </a:rPr>
              <a:t> </a:t>
            </a:r>
            <a:r>
              <a:rPr lang="ar-EG" dirty="0">
                <a:latin typeface="Alexandria" pitchFamily="2" charset="-78"/>
                <a:cs typeface="Alexandria" pitchFamily="2" charset="-78"/>
              </a:rPr>
              <a:t>استهدفت</a:t>
            </a:r>
            <a:r>
              <a:rPr lang="ar-EG" b="1" dirty="0">
                <a:latin typeface="Alexandria" pitchFamily="2" charset="-78"/>
                <a:cs typeface="Alexandria" pitchFamily="2" charset="-78"/>
              </a:rPr>
              <a:t> </a:t>
            </a:r>
            <a:r>
              <a:rPr lang="ar-SA" sz="1600" dirty="0">
                <a:latin typeface="Alexandria" pitchFamily="2" charset="-78"/>
                <a:cs typeface="Alexandria" pitchFamily="2" charset="-78"/>
              </a:rPr>
              <a:t>المحاضرة </a:t>
            </a:r>
            <a:r>
              <a:rPr lang="ar-EG" sz="1600" dirty="0">
                <a:latin typeface="Alexandria" pitchFamily="2" charset="-78"/>
                <a:cs typeface="Alexandria" pitchFamily="2" charset="-78"/>
              </a:rPr>
              <a:t>السابقة استعراض النقاط الآتية</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indent="108000" algn="justLow" rtl="1">
              <a:lnSpc>
                <a:spcPct val="150000"/>
              </a:lnSpc>
              <a:spcAft>
                <a:spcPts val="1800"/>
              </a:spcAft>
              <a:defRPr/>
            </a:pPr>
            <a:r>
              <a:rPr lang="ar-EG" sz="1600" b="1" dirty="0">
                <a:latin typeface="Alexandria" pitchFamily="2" charset="-78"/>
                <a:cs typeface="Alexandria" pitchFamily="2" charset="-78"/>
              </a:rPr>
              <a:t>- إدارة العلاقات العامة والتسويق:</a:t>
            </a:r>
          </a:p>
          <a:p>
            <a:pPr marL="540000" indent="-180000" algn="justLow" rtl="1">
              <a:lnSpc>
                <a:spcPct val="150000"/>
              </a:lnSpc>
              <a:spcAft>
                <a:spcPts val="600"/>
              </a:spcAft>
              <a:defRPr/>
            </a:pPr>
            <a:r>
              <a:rPr lang="ar-EG"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مفهوم </a:t>
            </a:r>
            <a:r>
              <a:rPr lang="ar-EG" sz="1600" dirty="0">
                <a:effectLst/>
                <a:latin typeface="Calibri" panose="020F0502020204030204" pitchFamily="34" charset="0"/>
                <a:ea typeface="Calibri" panose="020F0502020204030204" pitchFamily="34" charset="0"/>
                <a:cs typeface="Alexandria" pitchFamily="2" charset="-78"/>
              </a:rPr>
              <a:t>التسويق</a:t>
            </a:r>
            <a:r>
              <a:rPr lang="ar-EG" sz="1600" dirty="0">
                <a:effectLst/>
                <a:latin typeface="Alexandria" pitchFamily="2" charset="-78"/>
                <a:ea typeface="Calibri" panose="020F0502020204030204" pitchFamily="34" charset="0"/>
                <a:cs typeface="Alexandria" pitchFamily="2" charset="-78"/>
              </a:rPr>
              <a:t>.</a:t>
            </a:r>
          </a:p>
          <a:p>
            <a:pPr marL="540000" indent="-180000" algn="justLow" rtl="1">
              <a:lnSpc>
                <a:spcPct val="150000"/>
              </a:lnSpc>
              <a:spcAft>
                <a:spcPts val="600"/>
              </a:spcAft>
              <a:defRPr/>
            </a:pPr>
            <a:r>
              <a:rPr lang="ar-EG" sz="1600" dirty="0">
                <a:latin typeface="Alexandria" pitchFamily="2" charset="-78"/>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تطور المفهوم التسويقي</a:t>
            </a:r>
            <a:r>
              <a:rPr lang="ar-EG" sz="1600" dirty="0">
                <a:latin typeface="Alexandria" pitchFamily="2" charset="-78"/>
                <a:cs typeface="Alexandria" pitchFamily="2" charset="-78"/>
              </a:rPr>
              <a:t>.</a:t>
            </a:r>
          </a:p>
          <a:p>
            <a:pPr marL="540000" indent="-180000" algn="justLow" rtl="1">
              <a:lnSpc>
                <a:spcPct val="150000"/>
              </a:lnSpc>
              <a:spcAft>
                <a:spcPts val="600"/>
              </a:spcAft>
              <a:defRPr/>
            </a:pPr>
            <a:r>
              <a:rPr lang="ar-EG" sz="1600" dirty="0">
                <a:latin typeface="Calibri" panose="020F0502020204030204" pitchFamily="34" charset="0"/>
                <a:cs typeface="Alexandria" pitchFamily="2" charset="-78"/>
              </a:rPr>
              <a:t>* </a:t>
            </a:r>
            <a:r>
              <a:rPr lang="ar-SA" sz="1600" dirty="0">
                <a:latin typeface="Calibri" panose="020F0502020204030204" pitchFamily="34" charset="0"/>
                <a:cs typeface="Alexandria" pitchFamily="2" charset="-78"/>
              </a:rPr>
              <a:t>العلاقات العامة والتسويق</a:t>
            </a:r>
            <a:r>
              <a:rPr lang="ar-EG" sz="1600" dirty="0">
                <a:latin typeface="Calibri" panose="020F0502020204030204" pitchFamily="34" charset="0"/>
                <a:cs typeface="Alexandria" pitchFamily="2" charset="-78"/>
              </a:rPr>
              <a:t>.</a:t>
            </a:r>
          </a:p>
          <a:p>
            <a:pPr marL="540000" indent="-180000" algn="justLow" rtl="1">
              <a:lnSpc>
                <a:spcPct val="150000"/>
              </a:lnSpc>
              <a:spcAft>
                <a:spcPts val="600"/>
              </a:spcAft>
              <a:defRPr/>
            </a:pPr>
            <a:r>
              <a:rPr lang="ar-EG" sz="1600" dirty="0">
                <a:latin typeface="Calibri" panose="020F0502020204030204" pitchFamily="34" charset="0"/>
                <a:cs typeface="Alexandria" pitchFamily="2" charset="-78"/>
              </a:rPr>
              <a:t>* أدوار العلاقات العامة التسويقية.</a:t>
            </a:r>
          </a:p>
          <a:p>
            <a:pPr marL="540000" indent="-180000" algn="justLow" rtl="1">
              <a:lnSpc>
                <a:spcPct val="150000"/>
              </a:lnSpc>
              <a:spcAft>
                <a:spcPts val="600"/>
              </a:spcAft>
              <a:defRPr/>
            </a:pPr>
            <a:r>
              <a:rPr lang="ar-EG" sz="1600" dirty="0">
                <a:latin typeface="Calibri" panose="020F0502020204030204" pitchFamily="34" charset="0"/>
                <a:cs typeface="Alexandria" pitchFamily="2" charset="-78"/>
              </a:rPr>
              <a:t>* خصائص العلاقات العامة التسويقية.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81515" y="1286476"/>
            <a:ext cx="8274015" cy="4636526"/>
          </a:xfrm>
          <a:prstGeom prst="rect">
            <a:avLst/>
          </a:prstGeom>
          <a:noFill/>
        </p:spPr>
        <p:txBody>
          <a:bodyPr wrap="square" rtlCol="0">
            <a:spAutoFit/>
          </a:bodyPr>
          <a:lstStyle/>
          <a:p>
            <a:pPr indent="108000" algn="justLow" rtl="1">
              <a:lnSpc>
                <a:spcPct val="150000"/>
              </a:lnSpc>
              <a:spcAft>
                <a:spcPts val="1800"/>
              </a:spcAft>
              <a:defRPr/>
            </a:pPr>
            <a:r>
              <a:rPr lang="ar-SA" b="1" dirty="0">
                <a:latin typeface="Alexandria" pitchFamily="2" charset="-78"/>
                <a:cs typeface="Alexandria" pitchFamily="2" charset="-78"/>
              </a:rPr>
              <a:t>أهداف المحاضرة الحالية؛ أدوار ومسئوليات (3):</a:t>
            </a:r>
          </a:p>
          <a:p>
            <a:pPr marL="144000" indent="144000" algn="justLow" rtl="1">
              <a:lnSpc>
                <a:spcPct val="150000"/>
              </a:lnSpc>
              <a:spcAft>
                <a:spcPts val="600"/>
              </a:spcAft>
              <a:defRPr/>
            </a:pPr>
            <a:r>
              <a:rPr lang="ar-SA" sz="1600" b="1" dirty="0">
                <a:latin typeface="Alexandria" pitchFamily="2" charset="-78"/>
                <a:cs typeface="Alexandria" pitchFamily="2" charset="-78"/>
              </a:rPr>
              <a:t> تسعى المحاضرة الحالية إلى </a:t>
            </a:r>
            <a:r>
              <a:rPr lang="ar-EG" sz="1600" b="1" dirty="0">
                <a:latin typeface="Alexandria" pitchFamily="2" charset="-78"/>
                <a:cs typeface="Alexandria" pitchFamily="2" charset="-78"/>
              </a:rPr>
              <a:t>استعراض الموضوع الآتي</a:t>
            </a:r>
            <a:r>
              <a:rPr lang="ar-SA" sz="1600" b="1" dirty="0">
                <a:latin typeface="Alexandria" pitchFamily="2" charset="-78"/>
                <a:cs typeface="Alexandria" pitchFamily="2" charset="-78"/>
              </a:rPr>
              <a:t>:</a:t>
            </a:r>
            <a:endParaRPr lang="ar-EG" sz="1600" b="1" dirty="0">
              <a:effectLst/>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SA" sz="1600" b="1" dirty="0">
                <a:effectLst/>
                <a:latin typeface="Alexandria" pitchFamily="2" charset="-78"/>
                <a:ea typeface="Calibri" panose="020F0502020204030204" pitchFamily="34" charset="0"/>
                <a:cs typeface="Alexandria" pitchFamily="2" charset="-78"/>
              </a:rPr>
              <a:t>إدارة العلاقات العامة والأزمات</a:t>
            </a:r>
            <a:r>
              <a:rPr lang="ar-EG" sz="1600" b="1" dirty="0">
                <a:effectLst/>
                <a:latin typeface="Alexandria" pitchFamily="2" charset="-78"/>
                <a:ea typeface="Calibri" panose="020F0502020204030204" pitchFamily="34" charset="0"/>
                <a:cs typeface="Alexandria" pitchFamily="2" charset="-78"/>
              </a:rPr>
              <a:t>، </a:t>
            </a:r>
            <a:r>
              <a:rPr lang="ar-EG" sz="1600" b="1" dirty="0">
                <a:latin typeface="Alexandria" pitchFamily="2" charset="-78"/>
                <a:ea typeface="Calibri" panose="020F0502020204030204" pitchFamily="34" charset="0"/>
                <a:cs typeface="Alexandria" pitchFamily="2" charset="-78"/>
              </a:rPr>
              <a:t>و</a:t>
            </a:r>
            <a:r>
              <a:rPr lang="ar-EG" sz="1600" b="1" dirty="0">
                <a:effectLst/>
                <a:latin typeface="Alexandria" pitchFamily="2" charset="-78"/>
                <a:ea typeface="Calibri" panose="020F0502020204030204" pitchFamily="34" charset="0"/>
                <a:cs typeface="Alexandria" pitchFamily="2" charset="-78"/>
              </a:rPr>
              <a:t>يشمل</a:t>
            </a:r>
            <a:r>
              <a:rPr lang="ar-EG" sz="1600" b="1" dirty="0">
                <a:latin typeface="Alexandria" pitchFamily="2" charset="-78"/>
                <a:ea typeface="Calibri" panose="020F0502020204030204" pitchFamily="34" charset="0"/>
                <a:cs typeface="Alexandria" pitchFamily="2" charset="-78"/>
              </a:rPr>
              <a:t>:</a:t>
            </a:r>
          </a:p>
          <a:p>
            <a:pPr marL="36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مفهوم الأزمة</a:t>
            </a:r>
            <a:r>
              <a:rPr lang="ar-EG" sz="1600" dirty="0">
                <a:effectLst/>
                <a:latin typeface="Alexandria" pitchFamily="2" charset="-78"/>
                <a:ea typeface="Calibri" panose="020F0502020204030204" pitchFamily="34" charset="0"/>
                <a:cs typeface="Alexandria" pitchFamily="2" charset="-78"/>
              </a:rPr>
              <a:t>.</a:t>
            </a:r>
          </a:p>
          <a:p>
            <a:pPr marL="360000" indent="144000" algn="justLow" rtl="1">
              <a:lnSpc>
                <a:spcPct val="150000"/>
              </a:lnSpc>
              <a:spcAft>
                <a:spcPts val="600"/>
              </a:spcAft>
              <a:buFontTx/>
              <a:buChar char="-"/>
            </a:pPr>
            <a:r>
              <a:rPr lang="ar-EG" sz="1600" dirty="0">
                <a:latin typeface="Alexandria" pitchFamily="2" charset="-78"/>
                <a:ea typeface="Calibri" panose="020F0502020204030204" pitchFamily="34" charset="0"/>
                <a:cs typeface="Alexandria" pitchFamily="2" charset="-78"/>
              </a:rPr>
              <a:t>مفهوم إدارة الأزمة.</a:t>
            </a:r>
            <a:endParaRPr lang="en-US" sz="1600" dirty="0">
              <a:latin typeface="Alexandria" pitchFamily="2" charset="-78"/>
              <a:ea typeface="Calibri" panose="020F0502020204030204" pitchFamily="34" charset="0"/>
              <a:cs typeface="Alexandria" pitchFamily="2" charset="-78"/>
            </a:endParaRPr>
          </a:p>
          <a:p>
            <a:pPr marL="360000" indent="144000" algn="justLow" rtl="1">
              <a:lnSpc>
                <a:spcPct val="150000"/>
              </a:lnSpc>
              <a:spcAft>
                <a:spcPts val="600"/>
              </a:spcAft>
              <a:buFontTx/>
              <a:buChar char="-"/>
            </a:pPr>
            <a:r>
              <a:rPr lang="ar-SA" sz="1600" dirty="0">
                <a:latin typeface="Alexandria" pitchFamily="2" charset="-78"/>
                <a:cs typeface="Alexandria" pitchFamily="2" charset="-78"/>
              </a:rPr>
              <a:t>أدوار </a:t>
            </a:r>
            <a:r>
              <a:rPr lang="ar-EG" sz="1600" dirty="0">
                <a:ea typeface="Calibri" panose="020F0502020204030204" pitchFamily="34" charset="0"/>
                <a:cs typeface="Alexandria" pitchFamily="2" charset="-78"/>
              </a:rPr>
              <a:t>إدارة العلاقات العامة </a:t>
            </a:r>
            <a:r>
              <a:rPr lang="ar-SA" sz="1600" dirty="0">
                <a:latin typeface="Alexandria" pitchFamily="2" charset="-78"/>
                <a:cs typeface="Alexandria" pitchFamily="2" charset="-78"/>
              </a:rPr>
              <a:t>ومسئوليات</a:t>
            </a:r>
            <a:r>
              <a:rPr lang="ar-EG" sz="1600" dirty="0">
                <a:latin typeface="Alexandria" pitchFamily="2" charset="-78"/>
                <a:cs typeface="Alexandria" pitchFamily="2" charset="-78"/>
              </a:rPr>
              <a:t>ها في </a:t>
            </a:r>
            <a:r>
              <a:rPr lang="ar-EG" sz="1600" dirty="0">
                <a:ea typeface="Calibri" panose="020F0502020204030204" pitchFamily="34" charset="0"/>
                <a:cs typeface="Alexandria" pitchFamily="2" charset="-78"/>
              </a:rPr>
              <a:t>الأزمات:</a:t>
            </a:r>
          </a:p>
          <a:p>
            <a:pPr marL="540000" indent="-144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 </a:t>
            </a:r>
            <a:r>
              <a:rPr lang="ar-JO" sz="1600" dirty="0">
                <a:effectLst/>
                <a:ea typeface="Calibri" panose="020F0502020204030204" pitchFamily="34" charset="0"/>
                <a:cs typeface="Alexandria" pitchFamily="2" charset="-78"/>
              </a:rPr>
              <a:t>اتصالات</a:t>
            </a:r>
            <a:r>
              <a:rPr lang="ar-EG" sz="1600" dirty="0">
                <a:effectLst/>
                <a:ea typeface="Calibri" panose="020F0502020204030204" pitchFamily="34" charset="0"/>
                <a:cs typeface="Alexandria" pitchFamily="2" charset="-78"/>
              </a:rPr>
              <a:t> إدارة العلاقات العامة في</a:t>
            </a:r>
            <a:r>
              <a:rPr lang="ar-JO" sz="1600" dirty="0">
                <a:effectLst/>
                <a:ea typeface="Calibri" panose="020F0502020204030204" pitchFamily="34" charset="0"/>
                <a:cs typeface="Alexandria" pitchFamily="2" charset="-78"/>
              </a:rPr>
              <a:t> الأزم</a:t>
            </a:r>
            <a:r>
              <a:rPr lang="ar-EG" sz="1600" dirty="0">
                <a:effectLst/>
                <a:ea typeface="Calibri" panose="020F0502020204030204" pitchFamily="34" charset="0"/>
                <a:cs typeface="Alexandria" pitchFamily="2" charset="-78"/>
              </a:rPr>
              <a:t>ات.</a:t>
            </a:r>
            <a:endParaRPr lang="ar-EG" sz="1600" dirty="0">
              <a:effectLst/>
              <a:latin typeface="Alexandria" pitchFamily="2" charset="-78"/>
              <a:ea typeface="Calibri" panose="020F0502020204030204" pitchFamily="34" charset="0"/>
              <a:cs typeface="Alexandria" pitchFamily="2" charset="-78"/>
            </a:endParaRPr>
          </a:p>
          <a:p>
            <a:pPr marL="540000" indent="-144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 </a:t>
            </a:r>
            <a:r>
              <a:rPr lang="ar-JO" sz="1600" dirty="0">
                <a:effectLst/>
                <a:ea typeface="Calibri" panose="020F0502020204030204" pitchFamily="34" charset="0"/>
                <a:cs typeface="Alexandria" pitchFamily="2" charset="-78"/>
              </a:rPr>
              <a:t>اتصالات</a:t>
            </a:r>
            <a:r>
              <a:rPr lang="ar-EG" sz="1600" dirty="0">
                <a:effectLst/>
                <a:ea typeface="Calibri" panose="020F0502020204030204" pitchFamily="34" charset="0"/>
                <a:cs typeface="Alexandria" pitchFamily="2" charset="-78"/>
              </a:rPr>
              <a:t> إدارة العلاقات العامة ومراحل إدارة الأزمات.</a:t>
            </a:r>
            <a:endParaRPr lang="ar-EG" sz="1600" dirty="0">
              <a:effectLst/>
              <a:latin typeface="Alexandria" pitchFamily="2" charset="-78"/>
              <a:ea typeface="Calibri" panose="020F0502020204030204" pitchFamily="34" charset="0"/>
              <a:cs typeface="Alexandria" pitchFamily="2" charset="-78"/>
            </a:endParaRPr>
          </a:p>
          <a:p>
            <a:pPr marL="396000" algn="justLow" rtl="1">
              <a:lnSpc>
                <a:spcPct val="150000"/>
              </a:lnSpc>
              <a:spcAft>
                <a:spcPts val="600"/>
              </a:spcAft>
              <a:defRPr/>
            </a:pPr>
            <a:r>
              <a:rPr lang="ar-EG" sz="1600" dirty="0">
                <a:effectLst/>
                <a:ea typeface="Calibri" panose="020F0502020204030204" pitchFamily="34" charset="0"/>
                <a:cs typeface="Alexandria" pitchFamily="2" charset="-78"/>
              </a:rPr>
              <a:t>* أدوار ومسئوليات أخرى ل</a:t>
            </a:r>
            <a:r>
              <a:rPr lang="ar-EG" sz="1600" dirty="0">
                <a:latin typeface="Calibri" panose="020F0502020204030204" pitchFamily="34" charset="0"/>
                <a:ea typeface="Calibri" panose="020F0502020204030204" pitchFamily="34" charset="0"/>
                <a:cs typeface="Alexandria" pitchFamily="2" charset="-78"/>
              </a:rPr>
              <a:t>إدارة </a:t>
            </a:r>
            <a:r>
              <a:rPr lang="ar-SA" sz="1600" dirty="0">
                <a:latin typeface="Calibri" panose="020F0502020204030204" pitchFamily="34" charset="0"/>
                <a:ea typeface="Calibri" panose="020F0502020204030204" pitchFamily="34" charset="0"/>
                <a:cs typeface="Alexandria" pitchFamily="2" charset="-78"/>
              </a:rPr>
              <a:t>العلاقات العامة</a:t>
            </a:r>
            <a:r>
              <a:rPr lang="ar-EG" sz="1600" dirty="0">
                <a:latin typeface="Calibri" panose="020F0502020204030204" pitchFamily="34" charset="0"/>
                <a:ea typeface="Calibri" panose="020F0502020204030204" pitchFamily="34" charset="0"/>
                <a:cs typeface="Alexandria" pitchFamily="2" charset="-78"/>
              </a:rPr>
              <a:t> في الأزمات.</a:t>
            </a:r>
          </a:p>
          <a:p>
            <a:pPr marL="396000" algn="justLow" rtl="1">
              <a:lnSpc>
                <a:spcPct val="150000"/>
              </a:lnSpc>
              <a:spcAft>
                <a:spcPts val="600"/>
              </a:spcAft>
              <a:defRPr/>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ال</a:t>
            </a:r>
            <a:r>
              <a:rPr lang="ar-EG" sz="1600" dirty="0">
                <a:effectLst/>
                <a:latin typeface="Alexandria" pitchFamily="2" charset="-78"/>
                <a:ea typeface="Calibri" panose="020F0502020204030204" pitchFamily="34" charset="0"/>
                <a:cs typeface="Alexandria" pitchFamily="2" charset="-78"/>
              </a:rPr>
              <a:t>ا</a:t>
            </a:r>
            <a:r>
              <a:rPr lang="ar-JO" sz="1600" dirty="0" err="1">
                <a:effectLst/>
                <a:latin typeface="Alexandria" pitchFamily="2" charset="-78"/>
                <a:ea typeface="Calibri" panose="020F0502020204030204" pitchFamily="34" charset="0"/>
                <a:cs typeface="Alexandria" pitchFamily="2" charset="-78"/>
              </a:rPr>
              <a:t>ستراتيج</a:t>
            </a:r>
            <a:r>
              <a:rPr lang="ar-EG" sz="1600" dirty="0">
                <a:effectLst/>
                <a:latin typeface="Alexandria" pitchFamily="2" charset="-78"/>
                <a:ea typeface="Calibri" panose="020F0502020204030204" pitchFamily="34" charset="0"/>
                <a:cs typeface="Alexandria" pitchFamily="2" charset="-78"/>
              </a:rPr>
              <a:t>ي</a:t>
            </a:r>
            <a:r>
              <a:rPr lang="ar-JO" sz="1600" dirty="0">
                <a:effectLst/>
                <a:latin typeface="Alexandria" pitchFamily="2" charset="-78"/>
                <a:ea typeface="Calibri" panose="020F0502020204030204" pitchFamily="34" charset="0"/>
                <a:cs typeface="Alexandria" pitchFamily="2" charset="-78"/>
              </a:rPr>
              <a:t>ات الاتصالية المستخدمة في إدارة الأزم</a:t>
            </a:r>
            <a:r>
              <a:rPr lang="ar-EG" sz="1600" dirty="0">
                <a:effectLst/>
                <a:latin typeface="Alexandria" pitchFamily="2" charset="-78"/>
                <a:ea typeface="Calibri" panose="020F0502020204030204" pitchFamily="34" charset="0"/>
                <a:cs typeface="Alexandria" pitchFamily="2" charset="-78"/>
              </a:rPr>
              <a:t>ات</a:t>
            </a:r>
            <a:r>
              <a:rPr lang="ar-EG"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5599" y="4697912"/>
            <a:ext cx="5172901" cy="2020425"/>
          </a:xfrm>
          <a:prstGeom prst="rect">
            <a:avLst/>
          </a:prstGeom>
          <a:noFill/>
        </p:spPr>
        <p:txBody>
          <a:bodyPr wrap="square">
            <a:spAutoFit/>
          </a:bodyPr>
          <a:lstStyle/>
          <a:p>
            <a:pPr algn="justLow" rtl="1">
              <a:lnSpc>
                <a:spcPct val="150000"/>
              </a:lnSpc>
              <a:spcAft>
                <a:spcPts val="600"/>
              </a:spcAft>
            </a:pPr>
            <a:r>
              <a:rPr lang="ar-JO" sz="1800" b="1" dirty="0">
                <a:effectLst/>
                <a:latin typeface="Alexandria" pitchFamily="2" charset="-78"/>
                <a:ea typeface="Calibri" panose="020F0502020204030204" pitchFamily="34" charset="0"/>
                <a:cs typeface="Alexandria" pitchFamily="2" charset="-78"/>
              </a:rPr>
              <a:t>مفهوم الأزمة:</a:t>
            </a:r>
            <a:endParaRPr lang="en-US" sz="18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يصعب التوصل إلى تعريف جامع شامل للأزمة، كدأب المفاهيم والمصطلحات النظرية في العلوم الإنسانية، فيختلف مفهوم الأزمة من شخص إلى شخص، ومن تخصص علمي إلى آخر</a:t>
            </a:r>
            <a:r>
              <a:rPr lang="ar-EG" sz="1600" dirty="0">
                <a:effectLst/>
                <a:latin typeface="Alexandria" pitchFamily="2" charset="-78"/>
                <a:ea typeface="Calibri" panose="020F0502020204030204" pitchFamily="34" charset="0"/>
                <a:cs typeface="Alexandria" pitchFamily="2" charset="-78"/>
              </a:rPr>
              <a:t>.</a:t>
            </a:r>
            <a:endParaRPr lang="ar-EG" sz="1600" b="1" dirty="0">
              <a:latin typeface="Alexandria" pitchFamily="2" charset="-78"/>
              <a:cs typeface="Alexandria" pitchFamily="2" charset="-78"/>
            </a:endParaRPr>
          </a:p>
        </p:txBody>
      </p:sp>
      <p:sp>
        <p:nvSpPr>
          <p:cNvPr id="41" name="TextBox 40"/>
          <p:cNvSpPr txBox="1"/>
          <p:nvPr/>
        </p:nvSpPr>
        <p:spPr>
          <a:xfrm>
            <a:off x="6288639" y="1128035"/>
            <a:ext cx="4357590" cy="677108"/>
          </a:xfrm>
          <a:prstGeom prst="rect">
            <a:avLst/>
          </a:prstGeom>
          <a:noFill/>
        </p:spPr>
        <p:txBody>
          <a:bodyPr wrap="square" rtlCol="0">
            <a:spAutoFit/>
          </a:bodyPr>
          <a:lstStyle/>
          <a:p>
            <a:pPr algn="r"/>
            <a:r>
              <a:rPr lang="ar-EG" sz="2000" b="1" dirty="0">
                <a:solidFill>
                  <a:srgbClr val="00B0F0"/>
                </a:solidFill>
                <a:latin typeface="Alexandria" pitchFamily="2" charset="-78"/>
                <a:cs typeface="Alexandria" pitchFamily="2" charset="-78"/>
              </a:rPr>
              <a:t>أدوار ومسئوليات (3):</a:t>
            </a:r>
          </a:p>
          <a:p>
            <a:pPr algn="r"/>
            <a:r>
              <a:rPr lang="ar-EG" b="1" dirty="0">
                <a:solidFill>
                  <a:srgbClr val="00B0F0"/>
                </a:solidFill>
                <a:latin typeface="Alexandria" pitchFamily="2" charset="-78"/>
                <a:cs typeface="Alexandria" pitchFamily="2" charset="-78"/>
              </a:rPr>
              <a:t>إدارة العلاقات العامة والأزمات</a:t>
            </a:r>
            <a:endParaRPr lang="en-US"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08</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31881" y="1308100"/>
            <a:ext cx="9728238" cy="4597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71600" y="1476756"/>
            <a:ext cx="9347200" cy="4278094"/>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cs typeface="Alexandria" pitchFamily="2" charset="-78"/>
              </a:rPr>
              <a:t>وقد قدّم عدد من الباحثين في مجالات علمية مختلفة تعريفات للأزمة، كل وفقًا لتخصصه ورؤيته العلمية، فيرى البعض أنها مرحلة من مراحل الصراع أو شكل من أشكاله، ويحاول آخرون التركيز على الفرق بينها وبين ظواهر أخرى كالكارثة والمشكلة والصراع، ويراها فريق ثالث من المنظور الدولي.</a:t>
            </a:r>
          </a:p>
          <a:p>
            <a:pPr indent="108000" algn="justLow" rtl="1">
              <a:lnSpc>
                <a:spcPct val="150000"/>
              </a:lnSpc>
              <a:spcAft>
                <a:spcPts val="600"/>
              </a:spcAft>
            </a:pPr>
            <a:r>
              <a:rPr lang="ar-EG" sz="1600" dirty="0">
                <a:latin typeface="Alexandria" pitchFamily="2" charset="-78"/>
                <a:cs typeface="Alexandria" pitchFamily="2" charset="-78"/>
              </a:rPr>
              <a:t>ومن هذه التعريفات أن الأزمة هي "مشكلة كبيرة تظهر للوجود بشكل مفاجئ"، ويُقاس حجم هذه المشكلة غالبًا بحجم عناوين الأخبار التي تُنشـر في الصفحات الأولى للصحف، حتى أن بعض الحوادث والمواقف الخطيرة لا ينظر إليها بعض المديرين على أنها أزمات إلى أن تلقى هذا الاهتمام من وسائل الإعلام، كما يطلق بعض المديرين على أية مشكلة أنها أزمة طالما أن هذه المشكلة قد نُشـرت في الصفحات الأولى للصحف الرئيسية والأكثر شهرة. </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وتُعرف الأزمة أيضًا بأنها "تغير مفاجئ ودراماتيكي، غالبًا إلى الأسوأ، ويمكن أن يحدث نتيجة لحادث أو نتيجة للإهمال، أو بسبب سلوك إجرامي يقوم به بعض الأشخاص، وتُعَدّ الأزمة عنصرًا أساسيًّا للأخبار، حيث تلقى تغطية واسعة المجال من قِبَل وسائل الإعلام"</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(Shirley Harrison, 2000</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092200"/>
            <a:ext cx="10845801" cy="511030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321301" y="1193562"/>
            <a:ext cx="6176434" cy="4928913"/>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cs typeface="Alexandria" pitchFamily="2" charset="-78"/>
              </a:rPr>
              <a:t>وتُعرَّف الأزمة كذلك بأنها "موقف مفاجئ وغير متوقع يتسم بالصعوبة والقسوة وشدة الألم والتهديد الشديد لسمعة المنشأة وبقائها واستمرارها، وينتج عنه أحداث سريعة ومتتابعة، مما يتطلب اتخاذ قرارات إدارية واتصالية حازمة لمواجهته في ظل ظروف صعبة ومعلومات نادرة وحالة من عدم التأكد والخوف من المجهول، ويمكن تحويل هذا الموقف من خلال اتصالات العلاقات العامة الفعالة إلى فرصة لتدعيم موقف المنظمة وقدرتها على تحدي الصعاب وتجاوز المحن"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 </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وتُعرَّف الأزمة أيضًا بأنها "موقف خارج السيطرة وتحول فجائي عن السلوك المعتاد يؤدي إلى خلل وتهديد للمصالح، ويؤثر في النظام العام للمجتمع، وأن مواجهة هذا الموقف تتطلب اتخاذ قرار محدد وسريع في ظل محدودية المعلومات والمفاجأة وضيق الوقت المقترن بالتهديد"</a:t>
            </a:r>
            <a:r>
              <a:rPr lang="ar-EG" sz="1600" dirty="0">
                <a:effectLst/>
                <a:latin typeface="Alexandria" pitchFamily="2" charset="-78"/>
                <a:ea typeface="Calibri" panose="020F0502020204030204" pitchFamily="34" charset="0"/>
                <a:cs typeface="Alexandria" pitchFamily="2" charset="-78"/>
              </a:rPr>
              <a:t> </a:t>
            </a:r>
            <a:r>
              <a:rPr lang="ar-JO" sz="1200" dirty="0">
                <a:effectLst/>
                <a:latin typeface="Alexandria" pitchFamily="2" charset="-78"/>
                <a:ea typeface="Calibri" panose="020F0502020204030204" pitchFamily="34" charset="0"/>
                <a:cs typeface="Alexandria" pitchFamily="2" charset="-78"/>
              </a:rPr>
              <a:t>(رجب عبدالحميد، </a:t>
            </a:r>
            <a:r>
              <a:rPr lang="ar-SA" sz="1200" dirty="0">
                <a:effectLst/>
                <a:latin typeface="Alexandria" pitchFamily="2" charset="-78"/>
                <a:ea typeface="Calibri" panose="020F0502020204030204" pitchFamily="34" charset="0"/>
                <a:cs typeface="Alexandria" pitchFamily="2" charset="-78"/>
              </a:rPr>
              <a:t>2000)</a:t>
            </a:r>
            <a:r>
              <a:rPr lang="ar-JO" sz="1600" dirty="0">
                <a:effectLst/>
                <a:latin typeface="Alexandria" pitchFamily="2" charset="-78"/>
                <a:ea typeface="Calibri" panose="020F0502020204030204" pitchFamily="34" charset="0"/>
                <a:cs typeface="Alexandria" pitchFamily="2" charset="-78"/>
              </a:rPr>
              <a:t>. </a:t>
            </a:r>
            <a:r>
              <a:rPr lang="ar-JO" sz="1600" dirty="0">
                <a:solidFill>
                  <a:srgbClr val="FF0000"/>
                </a:solidFill>
                <a:effectLst/>
                <a:latin typeface="Alexandria" pitchFamily="2" charset="-78"/>
                <a:ea typeface="Calibri" panose="020F0502020204030204" pitchFamily="34" charset="0"/>
                <a:cs typeface="Alexandria" pitchFamily="2" charset="-78"/>
              </a:rPr>
              <a:t> </a:t>
            </a: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231663"/>
            <a:ext cx="4195810" cy="4795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09600" y="4884389"/>
            <a:ext cx="5316283" cy="1841017"/>
          </a:xfrm>
          <a:prstGeom prst="rect">
            <a:avLst/>
          </a:prstGeom>
          <a:noFill/>
        </p:spPr>
        <p:txBody>
          <a:bodyPr wrap="square">
            <a:spAutoFit/>
          </a:bodyPr>
          <a:lstStyle/>
          <a:p>
            <a:pPr indent="108000" algn="justLow" rtl="1">
              <a:lnSpc>
                <a:spcPct val="150000"/>
              </a:lnSpc>
              <a:spcBef>
                <a:spcPts val="600"/>
              </a:spcBef>
            </a:pPr>
            <a:r>
              <a:rPr lang="ar-JO" sz="1800" b="1" dirty="0">
                <a:effectLst/>
                <a:ea typeface="Calibri" panose="020F0502020204030204" pitchFamily="34" charset="0"/>
                <a:cs typeface="Alexandria" pitchFamily="2" charset="-78"/>
              </a:rPr>
              <a:t>مفهوم إدارة الأزمة</a:t>
            </a:r>
            <a:r>
              <a:rPr lang="ar-EG" sz="1800" b="1" dirty="0">
                <a:effectLst/>
                <a:latin typeface="Alexandria" pitchFamily="2" charset="-78"/>
                <a:ea typeface="Calibri" panose="020F0502020204030204" pitchFamily="34" charset="0"/>
                <a:cs typeface="Alexandria" pitchFamily="2" charset="-78"/>
              </a:rPr>
              <a:t>:</a:t>
            </a:r>
          </a:p>
          <a:p>
            <a:pPr indent="108000" algn="justLow" rtl="1">
              <a:lnSpc>
                <a:spcPct val="150000"/>
              </a:lnSpc>
              <a:spcBef>
                <a:spcPts val="600"/>
              </a:spcBef>
            </a:pPr>
            <a:r>
              <a:rPr lang="ar-JO" sz="1400" dirty="0">
                <a:effectLst/>
                <a:ea typeface="Calibri" panose="020F0502020204030204" pitchFamily="34" charset="0"/>
                <a:cs typeface="Alexandria" pitchFamily="2" charset="-78"/>
              </a:rPr>
              <a:t>قد تتعرض أية منظمة على مدار حياتها لأزمات، بعض هذه الأزمات يمكن تجنبه من خلال اتخاذ إجراءات وقائية، أو إصدار قرارات تصحيحية، والبعض الآخر لا يمكن منعه، ولكن يمكن الاستعداد لمواجهته، مثل الأزمات الناتجة عن الكوارث الطبيعية</a:t>
            </a:r>
            <a:r>
              <a:rPr lang="ar-EG" sz="1400" dirty="0">
                <a:effectLst/>
                <a:ea typeface="Calibri" panose="020F0502020204030204" pitchFamily="34" charset="0"/>
                <a:cs typeface="Alexandria" pitchFamily="2" charset="-78"/>
              </a:rPr>
              <a:t>.</a:t>
            </a:r>
            <a:endParaRPr lang="ar-EG"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46500" y="1428232"/>
            <a:ext cx="8001000" cy="4559582"/>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ومن ثم،</a:t>
            </a:r>
            <a:r>
              <a:rPr lang="ar-JO" sz="1600" dirty="0">
                <a:effectLst/>
                <a:latin typeface="Alexandria" pitchFamily="2" charset="-78"/>
                <a:ea typeface="Calibri" panose="020F0502020204030204" pitchFamily="34" charset="0"/>
                <a:cs typeface="Alexandria" pitchFamily="2" charset="-78"/>
              </a:rPr>
              <a:t> يتحتم على جميع المنظمات بذل الجهد لتقليل المخاطر والأزمات المحتملة، وحسن الاستعداد لتلك الأزمات، وهو ما يُعرف بإدارة الأزمات، وهي مجال يحظى باهتمام كبير من الباحثين في مجال العلوم الاجتماعية والإنسانية على اختلافها، سواء السياسية أو الاقتصادية أو الإدارية أو الإعلامية</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JO"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نشأ اصطلاح إدارة الأزمة في الأصل للإشارة إلى دور الدولة في مواجهة الكوارث المفاجئة والأحداث الطارئة مثل الزلزال والفيضانات والسيول وغيرها من الأزمات التي تواجه الدولة، ثم ما لبث أن تطور هذا المفهوم في مجال العلاقات الدولية وأصبح يشير إلى أسلوب إدارة السياسة الخارجية في مواجهة الأزمات الدولية الساخنة، ومع تتابع الأزمات الدولية ارتبط مفهوم إدارة الأزمة بالأزمات الدولية والعلاقات السياسية الدولية، وسرعان ما عاد اصطلاح إدارة الأزمات ليزدهر مرة أخرى في أحضان علم الإدارة العامة للإشارة إلى دور الدولة أو المنظمات الحكومية أو الخاصة في مواجهة الأزمات والمواقف الطارئة</a:t>
            </a:r>
            <a:r>
              <a:rPr lang="ar-EG" sz="1600" baseline="30000" dirty="0">
                <a:latin typeface="Alexandria" pitchFamily="2" charset="-78"/>
                <a:ea typeface="Calibri" panose="020F0502020204030204" pitchFamily="34" charset="0"/>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053102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829875" cy="4894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404136"/>
            <a:ext cx="9728237" cy="4639219"/>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ثم تناولته بعد ذلك العلوم الاجتماعية وتطور ضمن كل العلوم الاجتماعية، بمعنى أن علماء الاجتماع على سبيل المثال اهتموا بدراسة الأزمات والكوارث، كما تناول علماء النفس الآثار النفسية والاجتماعية للأزمات، كذلك الحال بالنسبة لعلماء السياسة والعلاقات الدولية وغيرها من العلوم</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(م</a:t>
            </a:r>
            <a:r>
              <a:rPr lang="ar-JO" sz="1200" dirty="0">
                <a:effectLst/>
                <a:latin typeface="Alexandria" pitchFamily="2" charset="-78"/>
                <a:ea typeface="Calibri" panose="020F0502020204030204" pitchFamily="34" charset="0"/>
                <a:cs typeface="Alexandria" pitchFamily="2" charset="-78"/>
              </a:rPr>
              <a:t>حمد شومان،</a:t>
            </a:r>
            <a:r>
              <a:rPr lang="ar-SA" sz="1200" dirty="0">
                <a:effectLst/>
                <a:latin typeface="Alexandria" pitchFamily="2" charset="-78"/>
                <a:ea typeface="Calibri" panose="020F0502020204030204" pitchFamily="34" charset="0"/>
                <a:cs typeface="Alexandria" pitchFamily="2" charset="-78"/>
              </a:rPr>
              <a:t> 2002)</a:t>
            </a:r>
            <a:r>
              <a:rPr lang="ar-JO" sz="1600" dirty="0">
                <a:effectLst/>
                <a:latin typeface="Alexandria" pitchFamily="2" charset="-78"/>
                <a:ea typeface="Calibri" panose="020F0502020204030204" pitchFamily="34" charset="0"/>
                <a:cs typeface="Alexandria" pitchFamily="2" charset="-78"/>
              </a:rPr>
              <a:t>.</a:t>
            </a:r>
            <a:r>
              <a:rPr lang="ar-JO" sz="1600" dirty="0">
                <a:solidFill>
                  <a:srgbClr val="FF0000"/>
                </a:solidFill>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وتهدف إدارة الأزمات إلى منع وتجنب وقوع الأزمات في المراحل المبكرة للأزمة أو التعامل معها عند وقوعها للسيطرة على أحداثها بأقل التكاليف، والحد من خسائرها إلى الحد الأدنى، بما في ذلك الخسائر التي تلحق بسمعة المؤسسة وصورتها ومنع تجاوزها هذا الحد، واستعادة النشاط بعد ذلك في أقرب وقت ممكن، ولا يعني اصطلاح إدارة الأزمة السيطرة الكاملة على أحداث الأزمة وتطوراتها عند وقوع الأزمة بالفعل، ولكن يعني إمكانية تقليل الخسائر إلى أدنى حد ممكن ومنع تجاوزها الحد الذي وصلت إليه. </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وإدارة الأزمات هي فن وعلم في الوقت نفسه؛ فهي فن لأنها تتطلب مهارات إدارية واتصالية عالية من قِبَل القائمين عليها، كما أنها علم لأن هذه المهارات لا تكفي وحدها لإدارة الأزمة، بل لابد من صقلها بالعلم، فلابد من الاعتماد في الأزمات على المنهج العلمي السليم، وليس التخمين أو العشوائية؛ وذلك لأن الأزمات أصبحت معقدة</a:t>
            </a:r>
            <a:r>
              <a:rPr lang="ar-EG" sz="1600" dirty="0">
                <a:latin typeface="Alexandria" pitchFamily="2" charset="-78"/>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7886739" cy="4358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1" y="1340636"/>
            <a:ext cx="7594600" cy="4190250"/>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ومن الأهمية تشكيل فريق لإدارة الأزمات داخل كل منظمة يضم هذا الفريق العديد من المتخصصين داخل هذه المنظمة، مثل: مدير إدارة الموارد البش</a:t>
            </a:r>
            <a:r>
              <a:rPr lang="ar-EG" sz="1600" dirty="0">
                <a:effectLst/>
                <a:latin typeface="Calibri" panose="020F0502020204030204" pitchFamily="34" charset="0"/>
                <a:ea typeface="Calibri" panose="020F0502020204030204" pitchFamily="34" charset="0"/>
                <a:cs typeface="Alexandria" pitchFamily="2" charset="-78"/>
              </a:rPr>
              <a:t>ـر</a:t>
            </a:r>
            <a:r>
              <a:rPr lang="ar-JO" sz="1600" dirty="0" err="1">
                <a:effectLst/>
                <a:latin typeface="Calibri" panose="020F0502020204030204" pitchFamily="34" charset="0"/>
                <a:ea typeface="Calibri" panose="020F0502020204030204" pitchFamily="34" charset="0"/>
                <a:cs typeface="Alexandria" pitchFamily="2" charset="-78"/>
              </a:rPr>
              <a:t>ية</a:t>
            </a:r>
            <a:r>
              <a:rPr lang="ar-JO" sz="1600" dirty="0">
                <a:effectLst/>
                <a:latin typeface="Calibri" panose="020F0502020204030204" pitchFamily="34" charset="0"/>
                <a:ea typeface="Calibri" panose="020F0502020204030204" pitchFamily="34" charset="0"/>
                <a:cs typeface="Alexandria" pitchFamily="2" charset="-78"/>
              </a:rPr>
              <a:t>، والمدير التنفيذي، ومدير شئون العاملين، والمسئول عن الأمن، ومدير العلاقات العامة، وما قد يحتاجه هذا الفريق من متخصصين وفنيين، وذلك وفقًا لحجم المنظمة والأزمات المحتملة، وأن يكون هناك ممثل لهذا الفريق في فروع المنظمة، في حالة وجود فرع أو أكثر للمنظمة في أماكن أخرى، وأن يتضمن تمثيلًا على أعلى مستوى من الإدارة العليا للمنظمة. </a:t>
            </a:r>
            <a:endParaRPr lang="ar-EG" sz="1600" dirty="0">
              <a:effectLst/>
              <a:latin typeface="Calibri" panose="020F0502020204030204" pitchFamily="34" charset="0"/>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ea typeface="Calibri" panose="020F0502020204030204" pitchFamily="34" charset="0"/>
                <a:cs typeface="Alexandria" pitchFamily="2" charset="-78"/>
              </a:rPr>
              <a:t>هذا</a:t>
            </a:r>
            <a:r>
              <a:rPr lang="ar-EG" sz="1600" dirty="0">
                <a:effectLst/>
                <a:ea typeface="Calibri" panose="020F0502020204030204" pitchFamily="34" charset="0"/>
                <a:cs typeface="Alexandria" pitchFamily="2" charset="-78"/>
              </a:rPr>
              <a:t>،</a:t>
            </a:r>
            <a:r>
              <a:rPr lang="ar-JO" sz="1600" dirty="0">
                <a:effectLst/>
                <a:ea typeface="Calibri" panose="020F0502020204030204" pitchFamily="34" charset="0"/>
                <a:cs typeface="Alexandria" pitchFamily="2" charset="-78"/>
              </a:rPr>
              <a:t> وقد بُذلت محاولات كبيرة لوضع تعريف شامل لإدارة الأزمات، ولكن وكما الحال في تحديد معنى وتعريف محدد وشامل للأزمة، فقد ثار جدل كبير بين الباحثين في تحديد مفهوم إدارة الأزمات، وذلك وفقًا لتخصصاتهم ومناهجهم المختلفة في مجال العلوم الاجتماعية</a:t>
            </a:r>
            <a:r>
              <a:rPr lang="ar-EG" sz="1600" dirty="0">
                <a:effectLst/>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قدري علي،</a:t>
            </a:r>
            <a:r>
              <a:rPr lang="ar-SA" sz="1200" dirty="0">
                <a:effectLst/>
                <a:latin typeface="Alexandria" pitchFamily="2" charset="-78"/>
                <a:ea typeface="Times New Roman" panose="02020603050405020304" pitchFamily="18" charset="0"/>
                <a:cs typeface="Alexandria" pitchFamily="2" charset="-78"/>
              </a:rPr>
              <a:t> 2002)</a:t>
            </a:r>
            <a:r>
              <a:rPr lang="ar-EG" sz="1600" dirty="0">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2800" y="1685495"/>
            <a:ext cx="100457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952500" y="1871635"/>
            <a:ext cx="9791700" cy="3949030"/>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ويمكن استعراض بعض المحاولات التي بُذلت لتقديم تعريف محدد لإدارة الأزمة، فقد عرّف أحد الباحثين إدارة الأزمة بإنها "كيفية التغلب على الأزمات بالأدوات العلمية والإدارية المختلفة، وتجنب سلبياتها، والاستفادة من </a:t>
            </a:r>
            <a:r>
              <a:rPr lang="ar-JO" sz="1600" dirty="0" err="1">
                <a:effectLst/>
                <a:latin typeface="Alexandria" pitchFamily="2" charset="-78"/>
                <a:ea typeface="Calibri" panose="020F0502020204030204" pitchFamily="34" charset="0"/>
                <a:cs typeface="Alexandria" pitchFamily="2" charset="-78"/>
              </a:rPr>
              <a:t>إيجابياتها</a:t>
            </a:r>
            <a:r>
              <a:rPr lang="ar-JO" sz="1600" dirty="0">
                <a:effectLst/>
                <a:latin typeface="Alexandria" pitchFamily="2" charset="-78"/>
                <a:ea typeface="Calibri" panose="020F0502020204030204" pitchFamily="34" charset="0"/>
                <a:cs typeface="Alexandria" pitchFamily="2" charset="-78"/>
              </a:rPr>
              <a:t>، فعلم إدارة الأزمات هو علم إدارة التوازنات ورصد حركة القوة واتجاهاتها، والتكيف مع المتغيرات المختلفة، وبحث آثارها في كافة المجالات. وذكر باحث آخر أن إدارة الأزمة هي "مجموع الممارسات التي يمكن تطبيقها عندما ينشأ موقف أو وضع يمثل تغييرًا في أوضاع مستقرة أو تقليدية، وتتم صياغة هذه الممارسات في هيئة خطة تعتمد في إعدادها على توافر عدد من الخبرات، وتبدأ بتحليل الأزمة أو تشخيصها أو تش</a:t>
            </a:r>
            <a:r>
              <a:rPr lang="ar-EG" sz="1600" dirty="0">
                <a:effectLst/>
                <a:latin typeface="Alexandria" pitchFamily="2" charset="-78"/>
                <a:ea typeface="Calibri" panose="020F0502020204030204" pitchFamily="34" charset="0"/>
                <a:cs typeface="Alexandria" pitchFamily="2" charset="-78"/>
              </a:rPr>
              <a:t>ـر</a:t>
            </a:r>
            <a:r>
              <a:rPr lang="ar-JO" sz="1600" dirty="0" err="1">
                <a:effectLst/>
                <a:latin typeface="Alexandria" pitchFamily="2" charset="-78"/>
                <a:ea typeface="Calibri" panose="020F0502020204030204" pitchFamily="34" charset="0"/>
                <a:cs typeface="Alexandria" pitchFamily="2" charset="-78"/>
              </a:rPr>
              <a:t>يحها</a:t>
            </a:r>
            <a:r>
              <a:rPr lang="ar-JO" sz="1600" dirty="0">
                <a:effectLst/>
                <a:latin typeface="Alexandria" pitchFamily="2" charset="-78"/>
                <a:ea typeface="Calibri" panose="020F0502020204030204" pitchFamily="34" charset="0"/>
                <a:cs typeface="Alexandria" pitchFamily="2" charset="-78"/>
              </a:rPr>
              <a:t> وصولًا لمكوناتها وسماتها، وما يتوقع من آثارها، ولابد أن يتسم هذا التحليل بالدقة</a:t>
            </a:r>
            <a:r>
              <a:rPr lang="ar-JO" sz="1600" baseline="30000" dirty="0">
                <a:effectLst/>
                <a:latin typeface="Alexandria" pitchFamily="2" charset="-78"/>
                <a:ea typeface="Calibri" panose="020F0502020204030204" pitchFamily="34" charset="0"/>
                <a:cs typeface="Alexandria" pitchFamily="2" charset="-78"/>
              </a:rPr>
              <a:t>"</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محمود يوسف، 2002)</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a:t>
            </a:r>
            <a:r>
              <a:rPr lang="ar-JO" sz="1600" dirty="0">
                <a:effectLst/>
                <a:latin typeface="Alexandria" pitchFamily="2" charset="-78"/>
                <a:ea typeface="Calibri" panose="020F0502020204030204" pitchFamily="34" charset="0"/>
                <a:cs typeface="Alexandria" pitchFamily="2" charset="-78"/>
              </a:rPr>
              <a:t>هي "الجهود المخططة المقصودة التي تقوم بها العلاقات العامة من أجل تنفيذ السياسات والأنشطة الاتصالية، التي تهدف للتنبؤ بالأزمة والوقاية منها أو مواجهتها واستخلاص الدروس منها بما يعظم من إيجابيات الأزمة ويقلل من مخاطرها السلبية"</a:t>
            </a:r>
            <a:r>
              <a:rPr lang="ar-EG" sz="1600" dirty="0">
                <a:latin typeface="Alexandria" pitchFamily="2" charset="-78"/>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983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4253" y="1123950"/>
            <a:ext cx="10625587"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04900" y="5038937"/>
            <a:ext cx="4834794" cy="876522"/>
          </a:xfrm>
          <a:prstGeom prst="rect">
            <a:avLst/>
          </a:prstGeom>
          <a:noFill/>
        </p:spPr>
        <p:txBody>
          <a:bodyPr wrap="square">
            <a:spAutoFit/>
          </a:bodyPr>
          <a:lstStyle/>
          <a:p>
            <a:pPr algn="justLow" rtl="1">
              <a:lnSpc>
                <a:spcPct val="150000"/>
              </a:lnSpc>
            </a:pPr>
            <a:r>
              <a:rPr lang="ar-SA" b="1" dirty="0">
                <a:latin typeface="Alexandria" pitchFamily="2" charset="-78"/>
                <a:cs typeface="Alexandria" pitchFamily="2" charset="-78"/>
              </a:rPr>
              <a:t>أدوار </a:t>
            </a:r>
            <a:r>
              <a:rPr lang="ar-EG" b="1" dirty="0">
                <a:ea typeface="Calibri" panose="020F0502020204030204" pitchFamily="34" charset="0"/>
                <a:cs typeface="Alexandria" pitchFamily="2" charset="-78"/>
              </a:rPr>
              <a:t>إدارة العلاقات العامة </a:t>
            </a:r>
            <a:r>
              <a:rPr lang="ar-SA" b="1" dirty="0">
                <a:latin typeface="Alexandria" pitchFamily="2" charset="-78"/>
                <a:cs typeface="Alexandria" pitchFamily="2" charset="-78"/>
              </a:rPr>
              <a:t>ومسئوليات</a:t>
            </a:r>
            <a:r>
              <a:rPr lang="ar-EG" b="1" dirty="0">
                <a:latin typeface="Alexandria" pitchFamily="2" charset="-78"/>
                <a:cs typeface="Alexandria" pitchFamily="2" charset="-78"/>
              </a:rPr>
              <a:t>ها في </a:t>
            </a:r>
            <a:r>
              <a:rPr lang="ar-EG" b="1" dirty="0">
                <a:ea typeface="Calibri" panose="020F0502020204030204" pitchFamily="34" charset="0"/>
                <a:cs typeface="Alexandria" pitchFamily="2" charset="-78"/>
              </a:rPr>
              <a:t>الأزمات:</a:t>
            </a:r>
            <a:endParaRPr lang="ar-EG" sz="1800" b="1" dirty="0">
              <a:effectLst/>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35401" y="1136132"/>
            <a:ext cx="7785100" cy="5052024"/>
          </a:xfrm>
          <a:prstGeom prst="rect">
            <a:avLst/>
          </a:prstGeom>
          <a:noFill/>
        </p:spPr>
        <p:txBody>
          <a:bodyPr wrap="square" rtlCol="0">
            <a:spAutoFit/>
          </a:bodyPr>
          <a:lstStyle/>
          <a:p>
            <a:pPr algn="justLow" rtl="1">
              <a:lnSpc>
                <a:spcPct val="150000"/>
              </a:lnSpc>
            </a:pPr>
            <a:r>
              <a:rPr lang="ar-EG" sz="1600" b="1" dirty="0">
                <a:effectLst/>
                <a:ea typeface="Calibri" panose="020F0502020204030204" pitchFamily="34" charset="0"/>
                <a:cs typeface="Alexandria" pitchFamily="2" charset="-78"/>
              </a:rPr>
              <a:t> أولا: </a:t>
            </a:r>
            <a:r>
              <a:rPr lang="ar-JO" sz="1600" b="1" dirty="0">
                <a:effectLst/>
                <a:ea typeface="Calibri" panose="020F0502020204030204" pitchFamily="34" charset="0"/>
                <a:cs typeface="Alexandria" pitchFamily="2" charset="-78"/>
              </a:rPr>
              <a:t>اتصالات</a:t>
            </a:r>
            <a:r>
              <a:rPr lang="ar-EG" sz="1600" b="1" dirty="0">
                <a:effectLst/>
                <a:ea typeface="Calibri" panose="020F0502020204030204" pitchFamily="34" charset="0"/>
                <a:cs typeface="Alexandria" pitchFamily="2" charset="-78"/>
              </a:rPr>
              <a:t> إدارة العلاقات العامة في</a:t>
            </a:r>
            <a:r>
              <a:rPr lang="ar-JO" sz="1600" b="1" dirty="0">
                <a:effectLst/>
                <a:ea typeface="Calibri" panose="020F0502020204030204" pitchFamily="34" charset="0"/>
                <a:cs typeface="Alexandria" pitchFamily="2" charset="-78"/>
              </a:rPr>
              <a:t> الأزم</a:t>
            </a:r>
            <a:r>
              <a:rPr lang="ar-EG" sz="1600" b="1" dirty="0">
                <a:effectLst/>
                <a:ea typeface="Calibri" panose="020F0502020204030204" pitchFamily="34" charset="0"/>
                <a:cs typeface="Alexandria" pitchFamily="2" charset="-78"/>
              </a:rPr>
              <a:t>ات</a:t>
            </a:r>
            <a:endParaRPr lang="ar-EG" sz="1600" b="1" dirty="0">
              <a:effectLst/>
              <a:latin typeface="Alexandria" pitchFamily="2" charset="-78"/>
              <a:ea typeface="Calibri" panose="020F0502020204030204" pitchFamily="34" charset="0"/>
              <a:cs typeface="Alexandria" pitchFamily="2" charset="-78"/>
            </a:endParaRPr>
          </a:p>
          <a:p>
            <a:pPr indent="108000" algn="justLow" rtl="1">
              <a:lnSpc>
                <a:spcPct val="150000"/>
              </a:lnSpc>
              <a:spcBef>
                <a:spcPts val="600"/>
              </a:spcBef>
            </a:pPr>
            <a:r>
              <a:rPr lang="ar-JO" sz="1600" dirty="0">
                <a:effectLst/>
                <a:ea typeface="Calibri" panose="020F0502020204030204" pitchFamily="34" charset="0"/>
                <a:cs typeface="Alexandria" pitchFamily="2" charset="-78"/>
              </a:rPr>
              <a:t>تلعب الاتصالات دورًا بالغ الأهمية في إدارة الأزمات داخل المنظمات، فمن خلالها تتدفق المعلومات والآراء بشكل سريع داخل المنظمة وبين المنظمة والعالم الخارجي</a:t>
            </a:r>
            <a:r>
              <a:rPr lang="ar-EG" sz="1600" dirty="0">
                <a:effectLst/>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a:t>
            </a:r>
            <a:r>
              <a:rPr lang="ar-JO" sz="1600" dirty="0">
                <a:effectLst/>
                <a:latin typeface="Alexandria" pitchFamily="2" charset="-78"/>
                <a:ea typeface="Calibri" panose="020F0502020204030204" pitchFamily="34" charset="0"/>
                <a:cs typeface="Alexandria" pitchFamily="2" charset="-78"/>
              </a:rPr>
              <a:t>تزداد أهمية الاتصالات</a:t>
            </a:r>
            <a:r>
              <a:rPr lang="ar-EG" sz="1600" dirty="0">
                <a:effectLst/>
                <a:latin typeface="Alexandria" pitchFamily="2" charset="-78"/>
                <a:ea typeface="Calibri" panose="020F0502020204030204" pitchFamily="34" charset="0"/>
                <a:cs typeface="Alexandria" pitchFamily="2" charset="-78"/>
              </a:rPr>
              <a:t> ـ من خلال إدارة العلاقات العامة</a:t>
            </a:r>
            <a:r>
              <a:rPr lang="ar-JO"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ـ </a:t>
            </a:r>
            <a:r>
              <a:rPr lang="ar-JO" sz="1600" dirty="0">
                <a:effectLst/>
                <a:latin typeface="Alexandria" pitchFamily="2" charset="-78"/>
                <a:ea typeface="Calibri" panose="020F0502020204030204" pitchFamily="34" charset="0"/>
                <a:cs typeface="Alexandria" pitchFamily="2" charset="-78"/>
              </a:rPr>
              <a:t>داخل المنظمات مع الزيادة المطردة لمعدل ونوعية الأزمات الخاصة بالمنظمات من ناحية والتطور التكنولوجي الذي تشهده هذه المنظمات وثورة المعلومات والاتصالات وسيادة قيم وآليات العولمة والتجارة الحرة من ناحية أخرى، فضل</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عن تطور وسائل التغطية الإخبارية الإعلامية وفنونها، وزيادة عدد وسائل الاتصال، بحيث يصعب إخفاء المعلومات عن رجال الإعلام وجماعات المصالح.</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وقد تنامى الاهتمام النظري والعملي باتصالات الأزمات، والتي تتسع لكل أنماط الاتصال ومجالاته أثناء الأزمات والكوارث؛ حيث تحتاج إدارة الأزمات إلى كم مناسب من المعلومات، وإلى متابعة فورية لتداعيات أحداث الأزمة، وفتح قنوات الاتصال مع الأطراف المختلفة، وتؤدي وسائل الإعلام دورًا مهمًّا أثناء الأزمة وما بعدها</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8731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03300" y="1350483"/>
            <a:ext cx="9321800" cy="4460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79500" y="1555232"/>
            <a:ext cx="9080500" cy="4190250"/>
          </a:xfrm>
          <a:prstGeom prst="rect">
            <a:avLst/>
          </a:prstGeom>
          <a:noFill/>
        </p:spPr>
        <p:txBody>
          <a:bodyPr wrap="square" rtlCol="0">
            <a:spAutoFit/>
          </a:bodyPr>
          <a:lstStyle/>
          <a:p>
            <a:pPr indent="108000" algn="justLow" rtl="1">
              <a:lnSpc>
                <a:spcPct val="150000"/>
              </a:lnSpc>
              <a:spcAft>
                <a:spcPts val="600"/>
              </a:spcAft>
              <a:tabLst>
                <a:tab pos="457200" algn="l"/>
              </a:tabLst>
            </a:pPr>
            <a:r>
              <a:rPr lang="ar-JO" sz="1600" dirty="0">
                <a:effectLst/>
                <a:latin typeface="Alexandria" pitchFamily="2" charset="-78"/>
                <a:ea typeface="Calibri" panose="020F0502020204030204" pitchFamily="34" charset="0"/>
                <a:cs typeface="Alexandria" pitchFamily="2" charset="-78"/>
              </a:rPr>
              <a:t>ومن ثم</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فإن مفهوم اتصالات الأزمة هو "مجموعة اتصالات تجريها العلاقات العامة في ظل ظروف وضغوط غير اعتيادية" أهمها: غموض في كثير من المعلومات والحقائق والملابسات التي تلف أحداث الأزمة، وتغطية سلبية من واحد أو أكثر من جماهير المؤسسة تهدد بعواقب سلبية كبيرة على المؤسسة من الناحيتين المادية والمعنوية</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محمود يوسف، 2002)</a:t>
            </a:r>
            <a:r>
              <a:rPr lang="ar-JO" sz="1600" dirty="0">
                <a:effectLst/>
                <a:latin typeface="Alexandria" pitchFamily="2" charset="-78"/>
                <a:ea typeface="Times New Roman" panose="02020603050405020304" pitchFamily="18" charset="0"/>
                <a:cs typeface="Alexandria" pitchFamily="2" charset="-78"/>
              </a:rPr>
              <a:t>.</a:t>
            </a:r>
            <a:r>
              <a:rPr lang="ar-EG" sz="1600" baseline="300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وكذلك فإن اتصالات الأزمة هي "ضرورة التفاعل والتواصل الجيد مع مختلف أطراف الأزمة مثل العاملين والجمهور الخارجي والمجتمع ووسائل الإعلام</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 إلخ"</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قدري علي،</a:t>
            </a:r>
            <a:r>
              <a:rPr lang="ar-SA" sz="1200" dirty="0">
                <a:effectLst/>
                <a:latin typeface="Alexandria" pitchFamily="2" charset="-78"/>
                <a:ea typeface="Times New Roman" panose="02020603050405020304" pitchFamily="18" charset="0"/>
                <a:cs typeface="Alexandria" pitchFamily="2" charset="-78"/>
              </a:rPr>
              <a:t> 2002)</a:t>
            </a:r>
            <a:r>
              <a:rPr lang="ar-EG" sz="1600" dirty="0">
                <a:latin typeface="Alexandria" pitchFamily="2" charset="-78"/>
                <a:ea typeface="Times New Roman" panose="02020603050405020304" pitchFamily="18"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وتُعرَّف اتصالات الأزمة أيضًا بأنها "عملية ينقل من خلالها المسئولون عن إدارة الأزمة إلى وسائل الإعلام والجمهور والمسئولين بالحكومة وأنواع أخرى متخصصة من الجمهور الإجراءات التي سيتخذونها لمنع وقوع الأزمات والإعداد لها، فضل</a:t>
            </a:r>
            <a:r>
              <a:rPr lang="ar-EG" sz="1600" dirty="0">
                <a:effectLst/>
                <a:latin typeface="Alexandria" pitchFamily="2" charset="-78"/>
                <a:ea typeface="Calibri" panose="020F0502020204030204" pitchFamily="34" charset="0"/>
                <a:cs typeface="Alexandria" pitchFamily="2" charset="-78"/>
              </a:rPr>
              <a:t>ا </a:t>
            </a:r>
            <a:r>
              <a:rPr lang="ar-JO" sz="1600" dirty="0">
                <a:effectLst/>
                <a:latin typeface="Alexandria" pitchFamily="2" charset="-78"/>
                <a:ea typeface="Calibri" panose="020F0502020204030204" pitchFamily="34" charset="0"/>
                <a:cs typeface="Alexandria" pitchFamily="2" charset="-78"/>
              </a:rPr>
              <a:t>عن إجراءات الاستجابة لها، وإزالة رواسبها عند حدوثها، وتبدأ اتصالات الأزمة بموافقة المسئولين عن إدارة الأزمة مع أنفسهم على نوعية الرسائل المهمة التي</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توجه للأنواع المختلفة من الجماهير"</a:t>
            </a:r>
            <a:r>
              <a:rPr lang="ar-EG" sz="1600" baseline="30000" dirty="0">
                <a:latin typeface="Alexandria" pitchFamily="2" charset="-78"/>
                <a:ea typeface="Calibri" panose="020F0502020204030204" pitchFamily="34" charset="0"/>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394738" cy="4506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276" y="1391973"/>
            <a:ext cx="7912524" cy="4190250"/>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ويُقصد بهذه الاتصالات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"القيام بتنفيذ الخطط المختلفة والاتصال بالجماهير المستهدفة وتحديد الوسائل الإعلامية المختلفة والمناسبة لكل جمهور، والاتصال بالهيئات والأفراد في الخارج وقادة الرأي ومراكز المعلومات المختلفة"</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محمد سعيد عبد الفتاح ومحمد فريد الصحن،</a:t>
            </a:r>
            <a:r>
              <a:rPr lang="ar-SA" sz="1200" dirty="0">
                <a:effectLst/>
                <a:latin typeface="Alexandria" pitchFamily="2" charset="-78"/>
                <a:ea typeface="Times New Roman" panose="02020603050405020304" pitchFamily="18" charset="0"/>
                <a:cs typeface="Alexandria" pitchFamily="2" charset="-78"/>
              </a:rPr>
              <a:t> 2003</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وتُعرَّف </a:t>
            </a:r>
            <a:r>
              <a:rPr lang="ar-SA" sz="1600" dirty="0">
                <a:effectLst/>
                <a:latin typeface="Alexandria" pitchFamily="2" charset="-78"/>
                <a:ea typeface="Calibri" panose="020F0502020204030204" pitchFamily="34" charset="0"/>
                <a:cs typeface="Alexandria" pitchFamily="2" charset="-78"/>
              </a:rPr>
              <a:t>أيضًا بأنها "تبادل المعلومات داخل المنظمات الحكومية، وبين هذه المنظمات والمنظمات الأخرى ووسائل الإعلام والأفراد والجماعات </a:t>
            </a:r>
            <a:r>
              <a:rPr lang="ar-EG" sz="1600" dirty="0">
                <a:effectLst/>
                <a:latin typeface="Alexandria" pitchFamily="2" charset="-78"/>
                <a:ea typeface="Calibri" panose="020F0502020204030204" pitchFamily="34" charset="0"/>
                <a:cs typeface="Alexandria" pitchFamily="2" charset="-78"/>
              </a:rPr>
              <a:t>المهتمة بهذه المنظمات </a:t>
            </a:r>
            <a:r>
              <a:rPr lang="ar-SA" sz="1600" dirty="0">
                <a:effectLst/>
                <a:latin typeface="Alexandria" pitchFamily="2" charset="-78"/>
                <a:ea typeface="Calibri" panose="020F0502020204030204" pitchFamily="34" charset="0"/>
                <a:cs typeface="Alexandria" pitchFamily="2" charset="-78"/>
              </a:rPr>
              <a:t>قبل وأثناء وبعد الأزمة"</a:t>
            </a:r>
            <a:r>
              <a:rPr lang="ar-EG" sz="1600" dirty="0">
                <a:effectLst/>
                <a:latin typeface="Alexandria" pitchFamily="2" charset="-78"/>
                <a:ea typeface="Calibri" panose="020F0502020204030204" pitchFamily="34" charset="0"/>
                <a:cs typeface="Alexandria" pitchFamily="2" charset="-78"/>
              </a:rPr>
              <a:t> </a:t>
            </a:r>
            <a:r>
              <a:rPr lang="en-US" sz="1200" dirty="0">
                <a:solidFill>
                  <a:srgbClr val="000000"/>
                </a:solidFill>
                <a:effectLst/>
                <a:latin typeface="Alexandria" pitchFamily="2" charset="-78"/>
                <a:ea typeface="Calibri" panose="020F0502020204030204" pitchFamily="34" charset="0"/>
                <a:cs typeface="Alexandria" pitchFamily="2" charset="-78"/>
              </a:rPr>
              <a:t>(B. </a:t>
            </a:r>
            <a:r>
              <a:rPr lang="en-US" sz="1200" dirty="0" err="1">
                <a:solidFill>
                  <a:srgbClr val="000000"/>
                </a:solidFill>
                <a:effectLst/>
                <a:latin typeface="Alexandria" pitchFamily="2" charset="-78"/>
                <a:ea typeface="Calibri" panose="020F0502020204030204" pitchFamily="34" charset="0"/>
                <a:cs typeface="Alexandria" pitchFamily="2" charset="-78"/>
              </a:rPr>
              <a:t>Flodin</a:t>
            </a:r>
            <a:r>
              <a:rPr lang="en-US" sz="1200" dirty="0">
                <a:solidFill>
                  <a:srgbClr val="000000"/>
                </a:solidFill>
                <a:effectLst/>
                <a:latin typeface="Alexandria" pitchFamily="2" charset="-78"/>
                <a:ea typeface="Calibri" panose="020F0502020204030204" pitchFamily="34" charset="0"/>
                <a:cs typeface="Alexandria" pitchFamily="2" charset="-78"/>
              </a:rPr>
              <a:t>, 2000)</a:t>
            </a:r>
            <a:r>
              <a:rPr lang="ar-EG"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وقد أصبحت اتصالات الأزمة لا تعنى فقط بمواجهة أحداث الأزمة، والحد من تأثيراتها السلبية، وإنما تتطرق إلى تغليب الاهتمام بال</a:t>
            </a:r>
            <a:r>
              <a:rPr lang="ar-EG" sz="1600" dirty="0">
                <a:effectLst/>
                <a:latin typeface="Alexandria" pitchFamily="2" charset="-78"/>
                <a:ea typeface="Calibri" panose="020F0502020204030204" pitchFamily="34" charset="0"/>
                <a:cs typeface="Alexandria" pitchFamily="2" charset="-78"/>
              </a:rPr>
              <a:t>ا</a:t>
            </a:r>
            <a:r>
              <a:rPr lang="ar-JO" sz="1600" dirty="0" err="1">
                <a:effectLst/>
                <a:latin typeface="Alexandria" pitchFamily="2" charset="-78"/>
                <a:ea typeface="Calibri" panose="020F0502020204030204" pitchFamily="34" charset="0"/>
                <a:cs typeface="Alexandria" pitchFamily="2" charset="-78"/>
              </a:rPr>
              <a:t>ستراتيجيات</a:t>
            </a:r>
            <a:r>
              <a:rPr lang="ar-JO" sz="1600" dirty="0">
                <a:effectLst/>
                <a:latin typeface="Alexandria" pitchFamily="2" charset="-78"/>
                <a:ea typeface="Calibri" panose="020F0502020204030204" pitchFamily="34" charset="0"/>
                <a:cs typeface="Alexandria" pitchFamily="2" charset="-78"/>
              </a:rPr>
              <a:t> الوقائية التي تعمل على منع الأزمة وتلافي أسباب حدوثها من خلال إدارة القضايا، وكذلك إدارة عملية التغيير والتحولات الكبرى التي تحدث على نطاق البيئتين الداخلية والخارجية للمنظمة</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9900" y="1511300"/>
            <a:ext cx="10960100" cy="4544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622300" y="1707874"/>
            <a:ext cx="10667999" cy="4190250"/>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وفي هذا السياق يجب أن تتأكد المنظمة من أن نظام الاتصال الداخلي والخارجي يكفل لها مواجهة الأزمة بأكبر قدر ممكن من الكفاءة والفعالية، ويجب أن يتم فحص نظم الاتصال وتقييمها قبل حدوث الأزمة، ومعرفة نواحي القوة لاستغلالها، ونواحي الضعف أو الخلل للعمل على علاجها، حتى لا يكون نظام الاتصال من أسباب زيادة حدة الأزمة وتطورها إلى الأسوأ. وتظهر الحاجة إلى الاتصال بصورة أوضح أثناء الأزمات، حيث تعتمد الإدارة ــ بدرجة كبيرة ــ في نجاحها في التعامل مع الأزمة على الاتصالات، وتلعب الاتصالات دورين خطيرين أثناء الأزمة، الأول هو المساعدة في إدارة الأزمة، والثاني هو المحافظة على سمعة الشركة وصورتها أمام الموظفين والمجتمع بصفة عامة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ويجب على اتصالات الأزمة أن تكون قادرة على التعامل مع الغموض العام الذي يلف ملابسات الأزمة؛ لأن هذا الغموض يفتح المجال لمزيد من الشائعات التي تتهم المؤسسة وصدقها ومسئولياتها، ويجب على اتصالات الأزمة أن تتعامل مع التغطية السلبية لوسائل الإعلام، ومع شراهة وسائل الإعلام للمعلومات في هذه الحالة بطريقة تكفل عدم تفاقم الأزمة، كما يجب على اتصالات الأزمة أيضً</a:t>
            </a:r>
            <a:r>
              <a:rPr lang="ar-EG" sz="1600" dirty="0">
                <a:effectLst/>
                <a:latin typeface="Alexandria" pitchFamily="2" charset="-78"/>
                <a:ea typeface="Calibri" panose="020F0502020204030204" pitchFamily="34" charset="0"/>
                <a:cs typeface="Alexandria" pitchFamily="2" charset="-78"/>
              </a:rPr>
              <a:t>ا </a:t>
            </a:r>
            <a:r>
              <a:rPr lang="ar-JO" sz="1600" dirty="0">
                <a:effectLst/>
                <a:latin typeface="Alexandria" pitchFamily="2" charset="-78"/>
                <a:ea typeface="Calibri" panose="020F0502020204030204" pitchFamily="34" charset="0"/>
                <a:cs typeface="Alexandria" pitchFamily="2" charset="-78"/>
              </a:rPr>
              <a:t>أن تتعامل مع السلبية النشيطة لواحد أو أكثر من جماهير المؤسسة بشكل يؤدي إلى تخفيفها وعدم نشرها بين الآخرين كحد أدنى</a:t>
            </a:r>
            <a:r>
              <a:rPr lang="ar-EG" sz="1600" baseline="30000" dirty="0">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قدري علي،</a:t>
            </a:r>
            <a:r>
              <a:rPr lang="ar-SA" sz="1200" dirty="0">
                <a:effectLst/>
                <a:latin typeface="Alexandria" pitchFamily="2" charset="-78"/>
                <a:ea typeface="Times New Roman" panose="02020603050405020304" pitchFamily="18" charset="0"/>
                <a:cs typeface="Alexandria" pitchFamily="2" charset="-78"/>
              </a:rPr>
              <a:t> 2002)</a:t>
            </a:r>
            <a:r>
              <a:rPr lang="ar-EG" sz="1600" dirty="0">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19925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44600"/>
            <a:ext cx="10421571" cy="504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49301" y="1339574"/>
            <a:ext cx="10149850" cy="4909036"/>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وعلى الرغم من اختلاف المنظمات واختلاف الأزمات التي تواجهها إلا أنه يمكن ــ بصفة عامة ــ تحديد أهداف اتصالات الأزمة الخاصة بإدارة العلاقات العامة فيما يلي: </a:t>
            </a:r>
            <a:endParaRPr lang="en-US" sz="1600" dirty="0">
              <a:effectLst/>
              <a:latin typeface="Alexandria" pitchFamily="2" charset="-78"/>
              <a:ea typeface="Calibri" panose="020F0502020204030204" pitchFamily="34"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محاولة منع وقوع الأزمة إذا أمكن.</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التصدي للأزمة عند وقوعها بأكبر قدر من الفعالية.</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توزيع المهام والأدوار على الأجهزة المختلفة، وإحداث أكبر قدر من التنسيق بينها لمواجهة الأزمة وحص</a:t>
            </a:r>
            <a:r>
              <a:rPr lang="ar-EG" sz="1600" dirty="0">
                <a:effectLst/>
                <a:latin typeface="Alexandria" pitchFamily="2" charset="-78"/>
                <a:ea typeface="Times New Roman" panose="02020603050405020304" pitchFamily="18" charset="0"/>
                <a:cs typeface="Alexandria" pitchFamily="2" charset="-78"/>
              </a:rPr>
              <a:t>ـر</a:t>
            </a:r>
            <a:r>
              <a:rPr lang="ar-JO" sz="1600" dirty="0">
                <a:effectLst/>
                <a:latin typeface="Alexandria" pitchFamily="2" charset="-78"/>
                <a:ea typeface="Times New Roman" panose="02020603050405020304" pitchFamily="18" charset="0"/>
                <a:cs typeface="Alexandria" pitchFamily="2" charset="-78"/>
              </a:rPr>
              <a:t> الموارد اللازمة وتوفيرها.</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تقليل الخسائر إلى أدنى حد وتوفير سرعة الاستجابة.</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زيادة قدرة المنظمة على التعامل مع وسائل الإعلام.</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استعادة المنظمة لعافيتها في أقصر فترة زمنية ممكنة واستمرار أدائها لدورها في المجتمع.</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تخفيف الآثار السلبية للأزمة، وإزالة رواسبها على مستوى الجماهير الداخلية والخارجية.</a:t>
            </a:r>
            <a:endParaRPr lang="en-US" sz="1600" dirty="0">
              <a:effectLst/>
              <a:latin typeface="Alexandria" pitchFamily="2" charset="-78"/>
              <a:ea typeface="Times New Roman" panose="02020603050405020304" pitchFamily="18" charset="0"/>
              <a:cs typeface="Alexandria" pitchFamily="2" charset="-78"/>
            </a:endParaRPr>
          </a:p>
          <a:p>
            <a:pPr marL="108000" indent="-144000" algn="justLow" rtl="1">
              <a:lnSpc>
                <a:spcPct val="150000"/>
              </a:lnSpc>
              <a:spcAft>
                <a:spcPts val="600"/>
              </a:spcAft>
              <a:buFont typeface="Simplified Arabic" panose="02020603050405020304" pitchFamily="18" charset="-78"/>
              <a:buChar char="-"/>
            </a:pPr>
            <a:r>
              <a:rPr lang="ar-JO" sz="1600" dirty="0">
                <a:effectLst/>
                <a:latin typeface="Alexandria" pitchFamily="2" charset="-78"/>
                <a:ea typeface="Times New Roman" panose="02020603050405020304" pitchFamily="18" charset="0"/>
                <a:cs typeface="Alexandria" pitchFamily="2" charset="-78"/>
              </a:rPr>
              <a:t>الاستفادة من معطيات الأزمة ونتائجها لمنع تكرار أزمات مماثلة ما أمكن ذلك</a:t>
            </a:r>
            <a:r>
              <a:rPr lang="ar-EG" sz="16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محمود يوسف، 2002)</a:t>
            </a:r>
            <a:r>
              <a:rPr lang="ar-JO" sz="1600" dirty="0">
                <a:effectLst/>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17819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7600" y="1851588"/>
            <a:ext cx="3857246" cy="36348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977098"/>
            <a:ext cx="3527046" cy="3377335"/>
          </a:xfrm>
          <a:prstGeom prst="rect">
            <a:avLst/>
          </a:prstGeom>
        </p:spPr>
        <p:txBody>
          <a:bodyPr wrap="square">
            <a:spAutoFit/>
          </a:bodyPr>
          <a:lstStyle/>
          <a:p>
            <a:pPr lvl="0" indent="108000" algn="justLow" rtl="1">
              <a:lnSpc>
                <a:spcPct val="150000"/>
              </a:lnSpc>
              <a:spcAft>
                <a:spcPts val="600"/>
              </a:spcAft>
            </a:pPr>
            <a:r>
              <a:rPr lang="ar-SA" sz="1600" dirty="0">
                <a:effectLst/>
                <a:latin typeface="Calibri" panose="020F0502020204030204" pitchFamily="34" charset="0"/>
                <a:ea typeface="Times New Roman" panose="02020603050405020304" pitchFamily="18" charset="0"/>
                <a:cs typeface="Alexandria" pitchFamily="2" charset="-78"/>
              </a:rPr>
              <a:t>وبالرغم من أن الهدف الأساسي لاتصالات الأزمة</a:t>
            </a:r>
            <a:r>
              <a:rPr lang="ar-EG" sz="1600" dirty="0">
                <a:latin typeface="Calibri" panose="020F0502020204030204" pitchFamily="34" charset="0"/>
                <a:ea typeface="Times New Roman" panose="02020603050405020304" pitchFamily="18" charset="0"/>
                <a:cs typeface="Alexandria" pitchFamily="2" charset="-78"/>
              </a:rPr>
              <a:t>، التي تشـرف عليه إدارة العلاقات العامة ـ</a:t>
            </a:r>
            <a:r>
              <a:rPr lang="ar-SA" sz="1600" dirty="0">
                <a:effectLst/>
                <a:latin typeface="Calibri" panose="020F0502020204030204" pitchFamily="34" charset="0"/>
                <a:ea typeface="Times New Roman" panose="02020603050405020304" pitchFamily="18" charset="0"/>
                <a:cs typeface="Alexandria" pitchFamily="2" charset="-78"/>
              </a:rPr>
              <a:t> هو السيطرة على الأضرار التي تقع على سمعة المنظمة والحد منها، إلا أن </a:t>
            </a:r>
            <a:r>
              <a:rPr lang="ar-EG" sz="1600" dirty="0">
                <a:effectLst/>
                <a:latin typeface="Calibri" panose="020F0502020204030204" pitchFamily="34" charset="0"/>
                <a:ea typeface="Times New Roman" panose="02020603050405020304" pitchFamily="18" charset="0"/>
                <a:cs typeface="Alexandria" pitchFamily="2" charset="-78"/>
              </a:rPr>
              <a:t>الأهداف الإضافية لها هي استغلال فرصة اهتمام وسائل الإعلام للإعلان عن المنظمة نفسها، وأن تخبر الجمهور برسالتها وقيمها ... إلخ.</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31019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0000" y="1301232"/>
            <a:ext cx="7937499" cy="4713470"/>
          </a:xfrm>
          <a:prstGeom prst="rect">
            <a:avLst/>
          </a:prstGeom>
          <a:noFill/>
        </p:spPr>
        <p:txBody>
          <a:bodyPr wrap="square" rtlCol="0">
            <a:spAutoFit/>
          </a:bodyPr>
          <a:lstStyle/>
          <a:p>
            <a:pPr algn="justLow" rtl="1">
              <a:lnSpc>
                <a:spcPct val="150000"/>
              </a:lnSpc>
            </a:pPr>
            <a:r>
              <a:rPr lang="ar-EG" sz="1600" b="1" dirty="0">
                <a:effectLst/>
                <a:ea typeface="Calibri" panose="020F0502020204030204" pitchFamily="34" charset="0"/>
                <a:cs typeface="Alexandria" pitchFamily="2" charset="-78"/>
              </a:rPr>
              <a:t>ثانيا: </a:t>
            </a:r>
            <a:r>
              <a:rPr lang="ar-JO" sz="1600" b="1" dirty="0">
                <a:effectLst/>
                <a:ea typeface="Calibri" panose="020F0502020204030204" pitchFamily="34" charset="0"/>
                <a:cs typeface="Alexandria" pitchFamily="2" charset="-78"/>
              </a:rPr>
              <a:t>اتصالات</a:t>
            </a:r>
            <a:r>
              <a:rPr lang="ar-EG" sz="1600" b="1" dirty="0">
                <a:effectLst/>
                <a:ea typeface="Calibri" panose="020F0502020204030204" pitchFamily="34" charset="0"/>
                <a:cs typeface="Alexandria" pitchFamily="2" charset="-78"/>
              </a:rPr>
              <a:t> إدارة العلاقات العامة ومراحل إدارة الأزمات</a:t>
            </a:r>
            <a:endParaRPr lang="ar-EG" sz="1600" b="1" dirty="0">
              <a:effectLst/>
              <a:latin typeface="Alexandria" pitchFamily="2" charset="-78"/>
              <a:ea typeface="Calibri" panose="020F0502020204030204" pitchFamily="34" charset="0"/>
              <a:cs typeface="Alexandria" pitchFamily="2" charset="-78"/>
            </a:endParaRPr>
          </a:p>
          <a:p>
            <a:pPr indent="108000" algn="justLow" rtl="1">
              <a:lnSpc>
                <a:spcPct val="150000"/>
              </a:lnSpc>
              <a:spcBef>
                <a:spcPts val="600"/>
              </a:spcBef>
            </a:pPr>
            <a:r>
              <a:rPr lang="ar-JO" sz="1600" dirty="0">
                <a:effectLst/>
                <a:ea typeface="Calibri" panose="020F0502020204030204" pitchFamily="34" charset="0"/>
                <a:cs typeface="Alexandria" pitchFamily="2" charset="-78"/>
              </a:rPr>
              <a:t>تناولت المؤلفات الأجنبية والعربية مراحل إدارة الأزمة، وذلك من زوايا مختلفة بعضها يركز على الجانب الإداري أساسًا، والآخر على الجانب الاتصالي ودور العلاقات العامة فيه على وجه الخصوص ومسئولياتها عن اتصالات الأزمة</a:t>
            </a:r>
            <a:r>
              <a:rPr lang="ar-EG" sz="1600" dirty="0">
                <a:effectLst/>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ea typeface="Calibri" panose="020F0502020204030204" pitchFamily="34" charset="0"/>
                <a:cs typeface="Alexandria" pitchFamily="2" charset="-78"/>
              </a:rPr>
              <a:t>بينما تناولت دراسات أخرى </a:t>
            </a:r>
            <a:r>
              <a:rPr lang="ar-EG" sz="1600" dirty="0">
                <a:effectLst/>
                <a:ea typeface="Calibri" panose="020F0502020204030204" pitchFamily="34" charset="0"/>
                <a:cs typeface="Alexandria" pitchFamily="2" charset="-78"/>
              </a:rPr>
              <a:t>ــ </a:t>
            </a:r>
            <a:r>
              <a:rPr lang="ar-JO" sz="1600" dirty="0">
                <a:effectLst/>
                <a:ea typeface="Calibri" panose="020F0502020204030204" pitchFamily="34" charset="0"/>
                <a:cs typeface="Alexandria" pitchFamily="2" charset="-78"/>
              </a:rPr>
              <a:t>بشكل أكثر اكتمالًا </a:t>
            </a:r>
            <a:r>
              <a:rPr lang="ar-EG" sz="1600" dirty="0">
                <a:effectLst/>
                <a:ea typeface="Calibri" panose="020F0502020204030204" pitchFamily="34" charset="0"/>
                <a:cs typeface="Alexandria" pitchFamily="2" charset="-78"/>
              </a:rPr>
              <a:t>ــ </a:t>
            </a:r>
            <a:r>
              <a:rPr lang="ar-JO" sz="1600" dirty="0">
                <a:effectLst/>
                <a:ea typeface="Calibri" panose="020F0502020204030204" pitchFamily="34" charset="0"/>
                <a:cs typeface="Alexandria" pitchFamily="2" charset="-78"/>
              </a:rPr>
              <a:t>المهام الإدارية والاتصالية معًا</a:t>
            </a:r>
            <a:r>
              <a:rPr lang="ar-EG" sz="1600" dirty="0">
                <a:effectLst/>
                <a:ea typeface="Calibri" panose="020F0502020204030204" pitchFamily="34" charset="0"/>
                <a:cs typeface="Alexandria" pitchFamily="2" charset="-78"/>
              </a:rPr>
              <a:t>.</a:t>
            </a:r>
            <a:endParaRPr lang="ar-EG" sz="1600" b="1" dirty="0">
              <a:latin typeface="Calibri" panose="020F0502020204030204" pitchFamily="34" charset="0"/>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وقد اختلف الباحثون فيما بينهم في عدد مراحل إدارة الاتصال ومسمياتها، فمنهم من قسّم مراحل إدارة الأزمة إلى ثلاث مراحل أساسية، هي: مرحلة ما قبل الأزمة (الاستعداد)،</a:t>
            </a:r>
            <a:r>
              <a:rPr lang="ar-EG" sz="1600" dirty="0">
                <a:effectLst/>
                <a:latin typeface="Calibri" panose="020F0502020204030204" pitchFamily="34" charset="0"/>
                <a:ea typeface="Calibri" panose="020F0502020204030204" pitchFamily="34" charset="0"/>
                <a:cs typeface="Alexandria" pitchFamily="2" charset="-78"/>
              </a:rPr>
              <a:t> </a:t>
            </a:r>
            <a:r>
              <a:rPr lang="ar-JO" sz="1600" dirty="0">
                <a:effectLst/>
                <a:latin typeface="Calibri" panose="020F0502020204030204" pitchFamily="34" charset="0"/>
                <a:ea typeface="Calibri" panose="020F0502020204030204" pitchFamily="34" charset="0"/>
                <a:cs typeface="Alexandria" pitchFamily="2" charset="-78"/>
              </a:rPr>
              <a:t>ومرحلة انفجار الأزمة (المواجهة)، ومرحلة ما بعد الأزمة (إعادة التوازن)</a:t>
            </a:r>
            <a:r>
              <a:rPr lang="ar-EG" sz="1600" baseline="30000" dirty="0">
                <a:latin typeface="Calibri" panose="020F0502020204030204" pitchFamily="34" charset="0"/>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محمود يوسف، 2002)</a:t>
            </a:r>
            <a:r>
              <a:rPr lang="ar-JO" sz="1600" dirty="0">
                <a:effectLst/>
                <a:latin typeface="Alexandria" pitchFamily="2" charset="-78"/>
                <a:ea typeface="Times New Roman" panose="02020603050405020304" pitchFamily="18" charset="0"/>
                <a:cs typeface="Alexandria" pitchFamily="2" charset="-78"/>
              </a:rPr>
              <a:t>.</a:t>
            </a:r>
            <a:r>
              <a:rPr lang="ar-EG" sz="1600" baseline="300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في حين قسّم أحد الباحثين هذه المراحل إلى أربع مراحل أساسية، هي: مرحلة تلطيف أو تخفيف حدة الأزمة، ومرحلة الاستعداد والتحضير، ومرحلة المواجهة، ومرحلة إعادة التوازن، وقسّم باحثون آخرون هذه المراحل إلى خمس مراحل أساسية، يمكن استعراضها </a:t>
            </a:r>
            <a:r>
              <a:rPr lang="ar-EG" sz="1600" dirty="0">
                <a:effectLst/>
                <a:latin typeface="Alexandria" pitchFamily="2" charset="-78"/>
                <a:ea typeface="Calibri" panose="020F0502020204030204" pitchFamily="34" charset="0"/>
                <a:cs typeface="Alexandria" pitchFamily="2" charset="-78"/>
              </a:rPr>
              <a:t>ك</a:t>
            </a:r>
            <a:r>
              <a:rPr lang="ar-JO" sz="1600" dirty="0">
                <a:effectLst/>
                <a:latin typeface="Alexandria" pitchFamily="2" charset="-78"/>
                <a:ea typeface="Calibri" panose="020F0502020204030204" pitchFamily="34" charset="0"/>
                <a:cs typeface="Alexandria" pitchFamily="2" charset="-78"/>
              </a:rPr>
              <a:t>الآتي:</a:t>
            </a:r>
            <a:r>
              <a:rPr lang="ar-EG" sz="1600" dirty="0">
                <a:effectLst/>
                <a:latin typeface="Alexandria" pitchFamily="2" charset="-78"/>
                <a:ea typeface="Calibri" panose="020F0502020204030204" pitchFamily="34" charset="0"/>
                <a:cs typeface="Alexandria" pitchFamily="2" charset="-78"/>
              </a:rPr>
              <a:t>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52500" y="1450336"/>
            <a:ext cx="10731499" cy="4325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04401" y="1630335"/>
            <a:ext cx="10414497" cy="3974806"/>
          </a:xfrm>
          <a:prstGeom prst="rect">
            <a:avLst/>
          </a:prstGeom>
          <a:noFill/>
        </p:spPr>
        <p:txBody>
          <a:bodyPr wrap="square" rtlCol="0">
            <a:spAutoFit/>
          </a:bodyPr>
          <a:lstStyle/>
          <a:p>
            <a:pPr algn="justLow" rtl="1">
              <a:lnSpc>
                <a:spcPct val="150000"/>
              </a:lnSpc>
              <a:spcAft>
                <a:spcPts val="600"/>
              </a:spcAft>
            </a:pPr>
            <a:r>
              <a:rPr lang="ar-JO" sz="1600" b="1" dirty="0">
                <a:effectLst/>
                <a:latin typeface="Alexandria" pitchFamily="2" charset="-78"/>
                <a:ea typeface="Calibri" panose="020F0502020204030204" pitchFamily="34" charset="0"/>
                <a:cs typeface="Alexandria" pitchFamily="2" charset="-78"/>
              </a:rPr>
              <a:t>المرحلة الأولى</a:t>
            </a:r>
            <a:r>
              <a:rPr lang="ar-JO" sz="1600" dirty="0">
                <a:effectLst/>
                <a:latin typeface="Alexandria" pitchFamily="2" charset="-78"/>
                <a:ea typeface="Calibri" panose="020F0502020204030204" pitchFamily="34" charset="0"/>
                <a:cs typeface="Alexandria" pitchFamily="2" charset="-78"/>
              </a:rPr>
              <a:t>: </a:t>
            </a:r>
            <a:r>
              <a:rPr lang="ar-JO" sz="1600" b="1" dirty="0">
                <a:effectLst/>
                <a:latin typeface="Alexandria" pitchFamily="2" charset="-78"/>
                <a:ea typeface="Calibri" panose="020F0502020204030204" pitchFamily="34" charset="0"/>
                <a:cs typeface="Alexandria" pitchFamily="2" charset="-78"/>
              </a:rPr>
              <a:t>مرحلة اكتشاف إشارات الإنذار </a:t>
            </a:r>
            <a:endParaRPr lang="ar-EG" sz="1600" b="1"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عادة ما ترسل الأزمة قبل وقوعها سلسلة من إشارات الإنذار المبكر أو الأعراض التي تنبئ باحتمال وقوعها، والأزمات تحدث عادة بسبب عدم الانتباه لتلك الإشارات، حيث توجد في كل منظمة نقاط محركة للأزمات؛ لذا يجب فحص هذه الموضوعات بعناية وعلى مدار الوقت، فهي بمثابة نقاط ضعف قد تنبئ باحتمال وقوع أزمة</a:t>
            </a:r>
            <a:r>
              <a:rPr lang="ar-EG" sz="1600" dirty="0">
                <a:effectLst/>
                <a:latin typeface="Alexandria" pitchFamily="2" charset="-78"/>
                <a:ea typeface="Calibri" panose="020F0502020204030204" pitchFamily="34" charset="0"/>
                <a:cs typeface="Alexandria" pitchFamily="2" charset="-78"/>
              </a:rPr>
              <a:t> </a:t>
            </a:r>
            <a:r>
              <a:rPr lang="ar-JO" sz="1200" dirty="0">
                <a:effectLst/>
                <a:latin typeface="Alexandria" pitchFamily="2" charset="-78"/>
                <a:ea typeface="Calibri" panose="020F0502020204030204" pitchFamily="34" charset="0"/>
                <a:cs typeface="Alexandria" pitchFamily="2" charset="-78"/>
              </a:rPr>
              <a:t>(رجب عبدالحميد، </a:t>
            </a:r>
            <a:r>
              <a:rPr lang="ar-SA" sz="1200" dirty="0">
                <a:effectLst/>
                <a:latin typeface="Alexandria" pitchFamily="2" charset="-78"/>
                <a:ea typeface="Calibri" panose="020F0502020204030204" pitchFamily="34" charset="0"/>
                <a:cs typeface="Alexandria" pitchFamily="2" charset="-78"/>
              </a:rPr>
              <a:t>2000)</a:t>
            </a:r>
            <a:r>
              <a:rPr lang="ar-JO"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ويجب أن يوجه لها الاهتمام الكافي، ويرتبط بهذه المرحلة ضرورة وجود لجنة أو فريق لإدارة الأزمة يتكون من مجموعة من الأفراد المحوريين الذين يتولون وظائف أساسية أثناء الأزمة، ويُعَدّ المسئول عن العلاقات العامة بمثابة ضابط الاتصال في أي فريق لإدارة الأزمات، حيث يعمل على مراقبة وتجميع ما يحدث من تغيرات في البيئة الداخلية والخارجية للمنظمة قد تُنبئ بالخطر وعرضها على فريق إدارة الأزمات لمناقشتها واتخاذ اللازم نحوها</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وكذلك يتم في هذه المرحلة ــ التي تُسمَّى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مرحلة تحليل إشارات الإنذار ــ جمع وتحليل المعلومات التي تشكل إشارات تنذر باحتمالية حدوث أزمة، وتقييم درجة خطورتها، وذلك تمهيدًا لاتخاذ اللازم نحوها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3" y="1399492"/>
            <a:ext cx="891543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4901" y="1592235"/>
            <a:ext cx="8661899" cy="3902863"/>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ومن الأمثلة على إشارات الإنذار المبكر التي يمكن أن تواجه المؤسسة ويجب ملاحظتها: عدم الرضاء الوظيفي، والذي يمكن قياسه من خلال استمارات الاستقصاء، والتي يجب أن تكون عملية مستمرة ومنتظمة للتعرف على الاتجاهات نحو المنظمة، ويمكن أن يتمثل ذلك في انخفاض مستوى الأداء أو استقالة بعض العاملين أو ظهور بعض الشكاوى من العاملين أو عدم الالتزام في العمل؛ وبالتالي فإن دور العلاقات العامة يتمثل في بذل الجهود الرامية إلى إرضاء العاملين ورفع روحهم المعنوية من خلال الاتصال بهم ومناقشتهم، للتعرف على آرائهم تجاه تطوير العمل، والأخذ بالمقترحات المناسبة منها، والتعرف على احتياجاتهم وتلبيتها إن أمكن.</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ولابد أن يكون هناك اتصال ذو اتجاهين بين الإدارة العليا والعاملين حتى يتعرف العاملون على توجيهات الإدارة والأعمال المطلوبة منهم، وتتعرف الإدارة على سير العمل ومواطن الضعف</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والمشكلات التي تواجه العمل؛ وبالتالي تتمكن من التقاط إشارات الإنذار مبكرًا</a:t>
            </a:r>
            <a:r>
              <a:rPr lang="ar-EG" sz="1600" baseline="30000" dirty="0">
                <a:latin typeface="Alexandria" pitchFamily="2" charset="-78"/>
                <a:ea typeface="Calibri" panose="020F0502020204030204" pitchFamily="34" charset="0"/>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13243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72638" cy="4842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7130" y="1192058"/>
            <a:ext cx="9137670" cy="4713470"/>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المرحلة الثانية:</a:t>
            </a:r>
            <a:r>
              <a:rPr lang="ar-EG" sz="1600" dirty="0">
                <a:effectLst/>
                <a:latin typeface="Alexandria" pitchFamily="2" charset="-78"/>
                <a:ea typeface="Calibri" panose="020F0502020204030204" pitchFamily="34" charset="0"/>
                <a:cs typeface="Alexandria" pitchFamily="2" charset="-78"/>
              </a:rPr>
              <a:t> </a:t>
            </a:r>
            <a:r>
              <a:rPr lang="ar-JO" sz="1600" b="1" dirty="0">
                <a:effectLst/>
                <a:latin typeface="Alexandria" pitchFamily="2" charset="-78"/>
                <a:ea typeface="Calibri" panose="020F0502020204030204" pitchFamily="34" charset="0"/>
                <a:cs typeface="Alexandria" pitchFamily="2" charset="-78"/>
              </a:rPr>
              <a:t>مرحلة الاستعداد والوقاية/المنع</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ووفقًا لهذه المرحلة فإنه يجب أن يتوافر لدى المنظمة استعدادات وأساليب كافية للوقاية من الأزمات، وتعمل كمجس لأية علاقات للضعف قد تسبب أزمات؛ وبالتالي معالجتها قبل أن يستغلها الخصوم في إلحاق </a:t>
            </a:r>
            <a:r>
              <a:rPr lang="ar-JO" sz="1600" dirty="0" err="1">
                <a:effectLst/>
                <a:latin typeface="Alexandria" pitchFamily="2" charset="-78"/>
                <a:ea typeface="Calibri" panose="020F0502020204030204" pitchFamily="34" charset="0"/>
                <a:cs typeface="Alexandria" pitchFamily="2" charset="-78"/>
              </a:rPr>
              <a:t>الض</a:t>
            </a:r>
            <a:r>
              <a:rPr lang="ar-EG" sz="1600" dirty="0">
                <a:effectLst/>
                <a:latin typeface="Alexandria" pitchFamily="2" charset="-78"/>
                <a:ea typeface="Calibri" panose="020F0502020204030204" pitchFamily="34" charset="0"/>
                <a:cs typeface="Alexandria" pitchFamily="2" charset="-78"/>
              </a:rPr>
              <a:t>ـر</a:t>
            </a:r>
            <a:r>
              <a:rPr lang="ar-JO" sz="1600" dirty="0">
                <a:effectLst/>
                <a:latin typeface="Alexandria" pitchFamily="2" charset="-78"/>
                <a:ea typeface="Calibri" panose="020F0502020204030204" pitchFamily="34" charset="0"/>
                <a:cs typeface="Alexandria" pitchFamily="2" charset="-78"/>
              </a:rPr>
              <a:t>ر بالمنظمة</a:t>
            </a:r>
            <a:r>
              <a:rPr lang="ar-EG" sz="1600" dirty="0">
                <a:effectLst/>
                <a:latin typeface="Alexandria" pitchFamily="2" charset="-78"/>
                <a:ea typeface="Calibri" panose="020F0502020204030204" pitchFamily="34" charset="0"/>
                <a:cs typeface="Alexandria" pitchFamily="2" charset="-78"/>
              </a:rPr>
              <a:t> </a:t>
            </a:r>
            <a:r>
              <a:rPr lang="ar-JO" sz="1200" dirty="0">
                <a:latin typeface="Alexandria" pitchFamily="2" charset="-78"/>
                <a:ea typeface="Calibri" panose="020F0502020204030204" pitchFamily="34" charset="0"/>
                <a:cs typeface="Alexandria" pitchFamily="2" charset="-78"/>
              </a:rPr>
              <a:t>(رجب عبدالحميد، </a:t>
            </a:r>
            <a:r>
              <a:rPr lang="ar-SA" sz="1200" dirty="0">
                <a:latin typeface="Alexandria" pitchFamily="2" charset="-78"/>
                <a:ea typeface="Calibri" panose="020F0502020204030204" pitchFamily="34" charset="0"/>
                <a:cs typeface="Alexandria" pitchFamily="2" charset="-78"/>
              </a:rPr>
              <a:t>2000)</a:t>
            </a:r>
            <a:r>
              <a:rPr lang="ar-JO" sz="1600" dirty="0">
                <a:latin typeface="Alexandria" pitchFamily="2" charset="-78"/>
                <a:ea typeface="Calibri" panose="020F0502020204030204" pitchFamily="34" charset="0"/>
                <a:cs typeface="Alexandria" pitchFamily="2" charset="-78"/>
              </a:rPr>
              <a:t>.</a:t>
            </a:r>
            <a:endParaRPr lang="en-US" sz="1600" dirty="0">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وإذا لم تستطع المنظمة منع الأزمة فإنها على الأقل تُعد لمواجهتها عن طريق وضع الخطط والسيناريوهات المناسبة للمواجهة وتقليل الخطر. وتتضمن هذه المرحلة قيام فريق إدارة الأزمات برسم سيناريوهات لأزمات محتملة بعد مناقشتها، مع وضع نماذج للحلول المقترحة لها، ودور كل قطاع إداري فيها ومسئوليته أثناء هذه الأزمات المفترضة، وهذا يحقق أفضل إعداد ممكن لمواجهة هذه الأزمات في حالة حدوثها، بأقل ارتباك ممكن وأكثر سرعة، </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ويتم تدوين هذه الخطوات في شكل خطة عمل تضمن الخطوات الأساسية</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ودور كل قطاع فيها. ويقوم جهاز العلاقات العامة بوضع خطة لاتصالات الأزمة تتضمن الخطوات الأساسية للاتصالات</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والمسئول عن كل منها</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5156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372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98039" cy="4838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301" y="1261877"/>
            <a:ext cx="9245600" cy="4636526"/>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مع تحديد اسم المتحدث الرسمي للمنظمة، وعليه مهمة تجهيز وإعداد مواد اتصالية أساسية عن المنظمة تشتمل على ما يلي: سجلات تتضمن معلومات مصنفة في فئات تحتوي على كل الإحصائيات والمعلومات المتعلقة بالمنظمة في شتى المجالات، لتُستخدم في مواجهة ما قد يُثار من تساؤلات أو انتقادات أثناء الأزمة مع الحرص على تحديثها بشكل متواصل، واطلاع فريق إدارة الأزمة عليها</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كما </a:t>
            </a:r>
            <a:r>
              <a:rPr lang="ar-JO" sz="1600" dirty="0">
                <a:effectLst/>
                <a:latin typeface="Alexandria" pitchFamily="2" charset="-78"/>
                <a:ea typeface="Calibri" panose="020F0502020204030204" pitchFamily="34" charset="0"/>
                <a:cs typeface="Alexandria" pitchFamily="2" charset="-78"/>
              </a:rPr>
              <a:t>يتم تجهيز نموذج بيان صحفي سابق التجهيز، ويتم ملء مساحاته الفارغة قبل توزيعه على مندوبي وسائل الإعلام لضمان سرعة العمل في حالة وقوع الأزمة، على أن يُرفق به نش</a:t>
            </a:r>
            <a:r>
              <a:rPr lang="ar-EG" sz="1600" dirty="0">
                <a:effectLst/>
                <a:latin typeface="Alexandria" pitchFamily="2" charset="-78"/>
                <a:ea typeface="Calibri" panose="020F0502020204030204" pitchFamily="34" charset="0"/>
                <a:cs typeface="Alexandria" pitchFamily="2" charset="-78"/>
              </a:rPr>
              <a:t>ـر</a:t>
            </a:r>
            <a:r>
              <a:rPr lang="ar-JO" sz="1600" dirty="0">
                <a:effectLst/>
                <a:latin typeface="Alexandria" pitchFamily="2" charset="-78"/>
                <a:ea typeface="Calibri" panose="020F0502020204030204" pitchFamily="34" charset="0"/>
                <a:cs typeface="Alexandria" pitchFamily="2" charset="-78"/>
              </a:rPr>
              <a:t>ة تتضمن معلومات تعطي خلفية كاملة عن المنظمة، ورسوم بيانية عن حجم الإنتاج، وأعداد العاملين، وفروع الش</a:t>
            </a:r>
            <a:r>
              <a:rPr lang="ar-EG" sz="1600" dirty="0">
                <a:effectLst/>
                <a:latin typeface="Alexandria" pitchFamily="2" charset="-78"/>
                <a:ea typeface="Calibri" panose="020F0502020204030204" pitchFamily="34" charset="0"/>
                <a:cs typeface="Alexandria" pitchFamily="2" charset="-78"/>
              </a:rPr>
              <a:t>ـر</a:t>
            </a:r>
            <a:r>
              <a:rPr lang="ar-JO" sz="1600" dirty="0" err="1">
                <a:effectLst/>
                <a:latin typeface="Alexandria" pitchFamily="2" charset="-78"/>
                <a:ea typeface="Calibri" panose="020F0502020204030204" pitchFamily="34" charset="0"/>
                <a:cs typeface="Alexandria" pitchFamily="2" charset="-78"/>
              </a:rPr>
              <a:t>كة</a:t>
            </a:r>
            <a:r>
              <a:rPr lang="ar-JO" sz="1600" dirty="0">
                <a:effectLst/>
                <a:latin typeface="Alexandria" pitchFamily="2" charset="-78"/>
                <a:ea typeface="Calibri" panose="020F0502020204030204" pitchFamily="34" charset="0"/>
                <a:cs typeface="Alexandria" pitchFamily="2" charset="-78"/>
              </a:rPr>
              <a:t> وأقسامها</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 إلخ، وفهرس كامل يتضمن أسماء فريق إدارة الأزمة وعناوينهم وهواتفهم، ومسئولي الاتصال، وإعداد فيلم تسجيلي عن المنظمة</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ويمثل هذا أفضل استعداد لمواجهة أسوأ الاحتمالات بأعلى كفاءة وسرعة ممكنة، ويمثل الأساس السليم للعمل، حيث يحولها من كونها اتصالات رد فعل إلى اتصالات إيجابية تعتمد على الإعداد الجيد القائم على التنبؤ والاستعداد المسبق وأخذ زمام المبادرة</a:t>
            </a:r>
            <a:r>
              <a:rPr lang="ar-EG" sz="16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endParaRPr lang="ar-EG" sz="1600" b="1"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09781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30234" y="508822"/>
            <a:ext cx="9748704" cy="835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77900" y="1221692"/>
            <a:ext cx="8369338" cy="4480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30262" y="1344458"/>
            <a:ext cx="8083563" cy="4190250"/>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ويتم التنبؤ بالأزمات والمشكلات المحتملة الحدوث وفقًا لطبيعة عمل المؤسسة، سواء كانت من البيئة الخارجية أو البيئة الداخلية، ويمكن أن تؤثر فيها، مع وضع خطط اتصالية للتعامل مع هذه الأزمات عند حدوثها، بمعنى آخر التخطيط للأزمات المحتملة الحدوث وفقًا لطبيعة عمل المنظمة، فلابد من التخطيط للتعامل مع الأزمة عند وقوعها بالفعل؛ وذلك لأن الجهود الوقائية لمنع حدوث الأزمة قد لا تنجح مهما بلغت كفاءتها، لأن وقوع الأزمة أمر حتمي، كما أن هناك أزمات خارجة عن إرادة المنظمة، ولا تستطيع المنظمة منع وقوعها؛ ولذلك عليها أن تخطط لهذه الأزمات حتى تستطيع تقليل خسائرها إلى الحد الأدنى عند حدوثها واستعادة النشاط في أقرب وقت ممكن.</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وتُعتبر الأوقات والأموال التي تُخصص للتدريب وإعداد المنظمة لمواجهة أية أزمات محتملة صغيرة وضئيلة للغاية إذا ما قورنت بالثمن الفادح الذي قد تتكبده المنظمة نتيجة لعدم الاستعداد الكافي</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03447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03300" y="1460446"/>
            <a:ext cx="7886699" cy="4261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17600" y="1585758"/>
            <a:ext cx="7772399" cy="3990195"/>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ويتم الاستعداد للأزمات من خلال مجموعة من الخطوات، هي:</a:t>
            </a:r>
            <a:endParaRPr lang="ar-EG" sz="1600" dirty="0">
              <a:effectLst/>
              <a:latin typeface="Alexandria" pitchFamily="2" charset="-78"/>
              <a:ea typeface="Calibri" panose="020F0502020204030204" pitchFamily="34" charset="0"/>
              <a:cs typeface="Alexandria" pitchFamily="2" charset="-78"/>
            </a:endParaRP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البحوث، وإصدار بيان بالمخاطر المحتملة الحدوث</a:t>
            </a:r>
            <a:r>
              <a:rPr lang="ar-EG" sz="1600" dirty="0">
                <a:effectLst/>
                <a:latin typeface="Alexandria" pitchFamily="2" charset="-78"/>
                <a:ea typeface="Calibri" panose="020F0502020204030204" pitchFamily="34" charset="0"/>
                <a:cs typeface="Alexandria" pitchFamily="2" charset="-78"/>
              </a:rPr>
              <a:t>.</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إعداد السيناريوهات للأزمات المحتملة الحدوث</a:t>
            </a:r>
            <a:r>
              <a:rPr lang="ar-EG" sz="1600" dirty="0">
                <a:effectLst/>
                <a:latin typeface="Alexandria" pitchFamily="2" charset="-78"/>
                <a:ea typeface="Calibri" panose="020F0502020204030204" pitchFamily="34" charset="0"/>
                <a:cs typeface="Alexandria" pitchFamily="2" charset="-78"/>
              </a:rPr>
              <a:t>.</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تشكيل فريق إدارة الأزمة</a:t>
            </a:r>
            <a:r>
              <a:rPr lang="ar-EG" sz="1600" dirty="0">
                <a:effectLst/>
                <a:latin typeface="Alexandria" pitchFamily="2" charset="-78"/>
                <a:ea typeface="Calibri" panose="020F0502020204030204" pitchFamily="34" charset="0"/>
                <a:cs typeface="Alexandria" pitchFamily="2" charset="-78"/>
              </a:rPr>
              <a:t>.</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تحديد الجماهير الرئيسة المستهدفة</a:t>
            </a:r>
            <a:r>
              <a:rPr lang="ar-EG" sz="1600" dirty="0">
                <a:effectLst/>
                <a:latin typeface="Alexandria" pitchFamily="2" charset="-78"/>
                <a:ea typeface="Calibri" panose="020F0502020204030204" pitchFamily="34" charset="0"/>
                <a:cs typeface="Alexandria" pitchFamily="2" charset="-78"/>
              </a:rPr>
              <a:t>.</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تحديد الرسائل الاتصالية</a:t>
            </a:r>
            <a:r>
              <a:rPr lang="ar-EG" sz="1600" dirty="0">
                <a:effectLst/>
                <a:latin typeface="Alexandria" pitchFamily="2" charset="-78"/>
                <a:ea typeface="Calibri" panose="020F0502020204030204" pitchFamily="34" charset="0"/>
                <a:cs typeface="Alexandria" pitchFamily="2" charset="-78"/>
              </a:rPr>
              <a:t>.</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تحديد وسائل الاتصال التي يمكن استخدامها في إدارة الأزمة</a:t>
            </a:r>
            <a:r>
              <a:rPr lang="ar-EG" sz="1600" dirty="0">
                <a:effectLst/>
                <a:latin typeface="Alexandria" pitchFamily="2" charset="-78"/>
                <a:ea typeface="Calibri" panose="020F0502020204030204" pitchFamily="34" charset="0"/>
                <a:cs typeface="Alexandria" pitchFamily="2" charset="-78"/>
              </a:rPr>
              <a:t>.</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اختيار المتحدث الرسمي باسم المنظمة وتدريبه، </a:t>
            </a:r>
          </a:p>
          <a:p>
            <a:pPr marL="18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إنشاء مركز إدارة الأزمة</a:t>
            </a:r>
            <a:r>
              <a:rPr lang="ar-EG"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2008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17488"/>
            <a:ext cx="8534438" cy="4217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5230" y="1547658"/>
            <a:ext cx="8210570" cy="3979807"/>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تطوير العلاقات مع جماهير المؤسسة</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تطوير العلاقات مع وسائل الإعلام، والتخطيط للتعامل مع وسائل الإعلام</a:t>
            </a:r>
            <a:r>
              <a:rPr lang="ar-EG" sz="1600" dirty="0">
                <a:latin typeface="Alexandria" pitchFamily="2" charset="-78"/>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ويتم في هذه المرحلة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التخطيط ال</a:t>
            </a:r>
            <a:r>
              <a:rPr lang="ar-EG" sz="1600" dirty="0">
                <a:effectLst/>
                <a:latin typeface="Alexandria" pitchFamily="2" charset="-78"/>
                <a:ea typeface="Calibri" panose="020F0502020204030204" pitchFamily="34" charset="0"/>
                <a:cs typeface="Alexandria" pitchFamily="2" charset="-78"/>
              </a:rPr>
              <a:t>ا</a:t>
            </a:r>
            <a:r>
              <a:rPr lang="ar-JO" sz="1600" dirty="0" err="1">
                <a:effectLst/>
                <a:latin typeface="Alexandria" pitchFamily="2" charset="-78"/>
                <a:ea typeface="Calibri" panose="020F0502020204030204" pitchFamily="34" charset="0"/>
                <a:cs typeface="Alexandria" pitchFamily="2" charset="-78"/>
              </a:rPr>
              <a:t>ستراتيجي</a:t>
            </a:r>
            <a:r>
              <a:rPr lang="ar-JO" sz="1600" dirty="0">
                <a:effectLst/>
                <a:latin typeface="Alexandria" pitchFamily="2" charset="-78"/>
                <a:ea typeface="Calibri" panose="020F0502020204030204" pitchFamily="34" charset="0"/>
                <a:cs typeface="Alexandria" pitchFamily="2" charset="-78"/>
              </a:rPr>
              <a:t> لإدارة الأزمة، وهو التخطيط الذي يربط بين تحليل المعلومات المستمدة من البحوث وبين أهداف العلاقات العامة، وهي في مجال إدارة الأزمة تنحصر في هدفين، هما: منع حدوث الأزمة من خلال تفعيل خطة وقائية لعلاج أوجه القصور المختلفة، والاستعداد المسبق لمواجهة الأزمة عند حدوثها من خلال تفعيل خطة علاجية يتم تجهيزها للتنفيذ إذا ما حدثت الأزمة، وتتطلب الإدارة الفعالة للأزمة من إدارة المنظمة أخذ زمام المبادرة في إدارة الأزمة القائمة على استباق الأحداث والقيام بمجموعة من الأعمال تستهدف الوقاية من الأزمة ومنع وقوعها، وهو ما يُطلق عليه إدارة المبادرة واتصالات المبادرة</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22769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9801" y="1460670"/>
            <a:ext cx="7835900" cy="4015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92200" y="1670478"/>
            <a:ext cx="7515714" cy="3620863"/>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المرحلة الثالثة:</a:t>
            </a:r>
            <a:r>
              <a:rPr lang="ar-EG" sz="1600" dirty="0">
                <a:effectLst/>
                <a:latin typeface="Alexandria" pitchFamily="2" charset="-78"/>
                <a:ea typeface="Calibri" panose="020F0502020204030204" pitchFamily="34" charset="0"/>
                <a:cs typeface="Alexandria" pitchFamily="2" charset="-78"/>
              </a:rPr>
              <a:t> </a:t>
            </a:r>
            <a:r>
              <a:rPr lang="ar-JO" sz="1600" b="1" dirty="0">
                <a:effectLst/>
                <a:latin typeface="Alexandria" pitchFamily="2" charset="-78"/>
                <a:ea typeface="Calibri" panose="020F0502020204030204" pitchFamily="34" charset="0"/>
                <a:cs typeface="Alexandria" pitchFamily="2" charset="-78"/>
              </a:rPr>
              <a:t>مرحلة احتواء الأضرار أو الحد من انتشار الأزمة </a:t>
            </a:r>
            <a:endParaRPr lang="ar-EG" sz="1600" b="1"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ووفقًا لهذه المرحلة يتم احتواء الآثار الناجمة عن الأزمة وعلاجها لتقليل الخسائر، فمن المستحيل منع وقوع الأزمات طالما أن الميول التدميرية تُعَدّ خاصية طبيعية لكافة النظم؛ وبالتالي فإن المرحلة التالية في إدارة الأزمات هي الحد من الأضرار ومنعها من الانتشار</a:t>
            </a:r>
            <a:r>
              <a:rPr lang="ar-EG" sz="1600" baseline="30000" dirty="0">
                <a:latin typeface="Alexandria" pitchFamily="2" charset="-78"/>
                <a:ea typeface="Calibri" panose="020F0502020204030204" pitchFamily="34" charset="0"/>
                <a:cs typeface="Alexandria" pitchFamily="2" charset="-78"/>
              </a:rPr>
              <a:t> </a:t>
            </a:r>
            <a:r>
              <a:rPr lang="ar-JO" sz="1200" dirty="0">
                <a:latin typeface="Alexandria" pitchFamily="2" charset="-78"/>
                <a:ea typeface="Calibri" panose="020F0502020204030204" pitchFamily="34" charset="0"/>
                <a:cs typeface="Alexandria" pitchFamily="2" charset="-78"/>
              </a:rPr>
              <a:t>(رجب عبدالحميد، </a:t>
            </a:r>
            <a:r>
              <a:rPr lang="ar-SA" sz="1200" dirty="0">
                <a:latin typeface="Alexandria" pitchFamily="2" charset="-78"/>
                <a:ea typeface="Calibri" panose="020F0502020204030204" pitchFamily="34" charset="0"/>
                <a:cs typeface="Alexandria" pitchFamily="2" charset="-78"/>
              </a:rPr>
              <a:t>2000)</a:t>
            </a:r>
            <a:r>
              <a:rPr lang="ar-JO" sz="1600" dirty="0">
                <a:latin typeface="Alexandria" pitchFamily="2" charset="-78"/>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ولا شك أن كفاءة إدارة هذه المرحلة وفاعليتها تعتمد إلى حد كبير على المرحلة السابقة، ومن الضروري عزل الأزمة لمنعها من الانتشار في باقي أجزاء المنظمة، كما يجب أن يتفرغ المديرون للتعامل مع الأزمة، وتُترك الأمور العادية واتخاذ القرارات الروتينية لمن يمكن الإنابة لهم. </a:t>
            </a:r>
            <a:endParaRPr lang="ar-EG" sz="16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9800" y="1193969"/>
            <a:ext cx="9131300" cy="4665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92200" y="1340278"/>
            <a:ext cx="8864600" cy="4267194"/>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ويتم التعامل مع الأزمة في هذه المرحلة فور وقوعها، ويتم عقد اجتماع فوري لفريق إدارة الأزمة، للقيام بمراجعة الخطة الوقائية المعدة سلفًا في ضوء الموقف الفعلي لأحداث الأزمة وطبيعتها ونطاقها وحجم التأثيرات الناجمة عنها، واتخاذ قرار سريع بالأعمال الإدارية التي يجب القيام بها لاحتواء الأضرار الناجمة عن الأزمة أو تقليل تأثيراتها السلبية تمهيدًا لاستعادة نشاط المنظمة، وهو ما يعني تحويل الخطة الوقائية إلى خطة علاجية</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وتتضمن هذه المرحلة مسارين متوازيين أحدهما إداري يهتم بالجوانب الإدارية والتنظيمية المناسبة لنوع الأزمة (إصلاح التلفيات، إعادة التشغيل)، والآخر اتصالي إعلامي يهتم بتحديد مضمون الرسائل الإعلامية، وقوالبها الفنية، وجدولة الحملة الإعلامية والإعلانية للمنظمة</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وعند حدوث الأزمة (المواجهة) يتم جمع الحقائق عن الأزمة، وتنفيذ الأنشطة الإدارية اللازمة للتعامل مع الأزمة، والاتصال بالجماهير الرئيسة؛ الخارجية والداخلية، والتعامل مع وسائل الإعلام</a:t>
            </a:r>
            <a:r>
              <a:rPr lang="ar-EG" sz="1600" dirty="0">
                <a:effectLst/>
                <a:latin typeface="Calibri" panose="020F0502020204030204" pitchFamily="34" charset="0"/>
                <a:ea typeface="Calibri" panose="020F0502020204030204" pitchFamily="34" charset="0"/>
                <a:cs typeface="Alexandria" pitchFamily="2" charset="-78"/>
              </a:rPr>
              <a:t>.</a:t>
            </a:r>
            <a:endParaRPr lang="ar-EG" sz="16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913198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3" y="1297892"/>
            <a:ext cx="9766338" cy="4487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71600" y="1391078"/>
            <a:ext cx="9436100" cy="4282583"/>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كما أن هناك مبادئ وقواعد ينبغي مراعاتها عند التعامل مع وسائل الإعلام مثل: توجيه التغطية الإعلامية، والص</a:t>
            </a:r>
            <a:r>
              <a:rPr lang="ar-EG" sz="1600" dirty="0">
                <a:effectLst/>
                <a:latin typeface="Calibri" panose="020F0502020204030204" pitchFamily="34" charset="0"/>
                <a:ea typeface="Calibri" panose="020F0502020204030204" pitchFamily="34" charset="0"/>
                <a:cs typeface="Alexandria" pitchFamily="2" charset="-78"/>
              </a:rPr>
              <a:t>ـر</a:t>
            </a:r>
            <a:r>
              <a:rPr lang="ar-JO" sz="1600" dirty="0" err="1">
                <a:effectLst/>
                <a:latin typeface="Calibri" panose="020F0502020204030204" pitchFamily="34" charset="0"/>
                <a:ea typeface="Calibri" panose="020F0502020204030204" pitchFamily="34" charset="0"/>
                <a:cs typeface="Alexandria" pitchFamily="2" charset="-78"/>
              </a:rPr>
              <a:t>احة</a:t>
            </a:r>
            <a:r>
              <a:rPr lang="ar-JO" sz="1600" dirty="0">
                <a:effectLst/>
                <a:latin typeface="Calibri" panose="020F0502020204030204" pitchFamily="34" charset="0"/>
                <a:ea typeface="Calibri" panose="020F0502020204030204" pitchFamily="34" charset="0"/>
                <a:cs typeface="Alexandria" pitchFamily="2" charset="-78"/>
              </a:rPr>
              <a:t> والوضوح، وتجنب استخدام لا تعليق، والاعتراف بالخطأ والاعتذار عنه، والتركيز على إيجابيات المنظمة في تعاملها مع الأزمة، وإبراز اهتمام المنظمة وتعاطفها مع الجمهور، وعدم الانفعال عند مواجهة الإعلاميين الذين يتصف سلوكهم بالعدوانية، ومراقبة التغطية الإعلامية، وتمكين الإعلاميين من إجراء المقابلات مع كبار المسئولين في المنظمة، وعقد مؤتمر صحفي عام، والتعرف على رد فعل الجماهير تجاه سلوك المنظمة أثناء الأزمة، ولابد من التحديد الدقيق للجماهير الرئيسة والمعلومات التي تود أن تبعث بها إليهم من ناحية النوع والكيف، وإقامة نظام لاسترجاع الأثر</a:t>
            </a:r>
            <a:r>
              <a:rPr lang="ar-EG" sz="1600" dirty="0">
                <a:effectLst/>
                <a:latin typeface="Calibri" panose="020F0502020204030204" pitchFamily="34" charset="0"/>
                <a:ea typeface="Calibri" panose="020F0502020204030204" pitchFamily="34" charset="0"/>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r>
              <a:rPr lang="ar-EG" sz="20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ويجب التحدث في هذه المرحلة من الأزمة من وجهة نظر اهتمامات الجمهور، وليس من وجهة نظر المنظمة؛ حيث إن الصحافة والجمهور يريدون أن يعرفوا كيف ستؤثر فيهم الأزمة، وماذا يمكنهم فعله حيال هذه الأزمة، ويجب كذلك التحدث بصفة شخصية، مع ذكر المتضـررين من الأزمة بنوع من الأسى، وجمل التعاطف معهم.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2177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8699538" cy="4482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568878"/>
            <a:ext cx="8496299" cy="3823611"/>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وعليه</a:t>
            </a:r>
            <a:r>
              <a:rPr lang="ar-EG" sz="1600" dirty="0">
                <a:effectLst/>
                <a:latin typeface="Calibri" panose="020F0502020204030204" pitchFamily="34" charset="0"/>
                <a:ea typeface="Calibri" panose="020F0502020204030204" pitchFamily="34" charset="0"/>
                <a:cs typeface="Alexandria" pitchFamily="2" charset="-78"/>
              </a:rPr>
              <a:t>،</a:t>
            </a:r>
            <a:r>
              <a:rPr lang="ar-JO" sz="1600" dirty="0">
                <a:effectLst/>
                <a:latin typeface="Calibri" panose="020F0502020204030204" pitchFamily="34" charset="0"/>
                <a:ea typeface="Calibri" panose="020F0502020204030204" pitchFamily="34" charset="0"/>
                <a:cs typeface="Alexandria" pitchFamily="2" charset="-78"/>
              </a:rPr>
              <a:t> فإنه يتم في هذه المرحلة تحويل الخطة ال</a:t>
            </a:r>
            <a:r>
              <a:rPr lang="ar-EG" sz="1600" dirty="0">
                <a:effectLst/>
                <a:latin typeface="Calibri" panose="020F0502020204030204" pitchFamily="34" charset="0"/>
                <a:ea typeface="Calibri" panose="020F0502020204030204" pitchFamily="34" charset="0"/>
                <a:cs typeface="Alexandria" pitchFamily="2" charset="-78"/>
              </a:rPr>
              <a:t>ا</a:t>
            </a:r>
            <a:r>
              <a:rPr lang="ar-JO" sz="1600" dirty="0" err="1">
                <a:effectLst/>
                <a:latin typeface="Calibri" panose="020F0502020204030204" pitchFamily="34" charset="0"/>
                <a:ea typeface="Calibri" panose="020F0502020204030204" pitchFamily="34" charset="0"/>
                <a:cs typeface="Alexandria" pitchFamily="2" charset="-78"/>
              </a:rPr>
              <a:t>ستراتيجية</a:t>
            </a:r>
            <a:r>
              <a:rPr lang="ar-JO" sz="1600" dirty="0">
                <a:effectLst/>
                <a:latin typeface="Calibri" panose="020F0502020204030204" pitchFamily="34" charset="0"/>
                <a:ea typeface="Calibri" panose="020F0502020204030204" pitchFamily="34" charset="0"/>
                <a:cs typeface="Alexandria" pitchFamily="2" charset="-78"/>
              </a:rPr>
              <a:t> لإدارة الأزمة إلى خطة تكتيكية فنية، تربط بين ال</a:t>
            </a:r>
            <a:r>
              <a:rPr lang="ar-EG" sz="1600" dirty="0">
                <a:effectLst/>
                <a:latin typeface="Calibri" panose="020F0502020204030204" pitchFamily="34" charset="0"/>
                <a:ea typeface="Calibri" panose="020F0502020204030204" pitchFamily="34" charset="0"/>
                <a:cs typeface="Alexandria" pitchFamily="2" charset="-78"/>
              </a:rPr>
              <a:t>ا</a:t>
            </a:r>
            <a:r>
              <a:rPr lang="ar-JO" sz="1600" dirty="0" err="1">
                <a:effectLst/>
                <a:latin typeface="Calibri" panose="020F0502020204030204" pitchFamily="34" charset="0"/>
                <a:ea typeface="Calibri" panose="020F0502020204030204" pitchFamily="34" charset="0"/>
                <a:cs typeface="Alexandria" pitchFamily="2" charset="-78"/>
              </a:rPr>
              <a:t>ستراتيجية</a:t>
            </a:r>
            <a:r>
              <a:rPr lang="ar-JO" sz="1600" dirty="0">
                <a:effectLst/>
                <a:latin typeface="Calibri" panose="020F0502020204030204" pitchFamily="34" charset="0"/>
                <a:ea typeface="Calibri" panose="020F0502020204030204" pitchFamily="34" charset="0"/>
                <a:cs typeface="Alexandria" pitchFamily="2" charset="-78"/>
              </a:rPr>
              <a:t> وبين البرامج الاتصالية التنفيذية للحد من اتساع نطاق الأزمة والأضرار الناتجة عنها، وذلك باستخدام وسائل اتصالية متعددة، أي أنه بعد وقوع الأزمة يتم عقد اجتماع فوري لفريق إدارة الأزمة، وذلك للتعامل معها، حيث يقوم هذا الفريق بمراجعة الخطة الوقائية المعدة سلفًا، حتى يتم اتخاذ قرارات سريعة بالأعمال المطلوبة لاحتواء </a:t>
            </a:r>
            <a:r>
              <a:rPr lang="ar-JO" sz="1600" dirty="0" err="1">
                <a:effectLst/>
                <a:latin typeface="Calibri" panose="020F0502020204030204" pitchFamily="34" charset="0"/>
                <a:ea typeface="Calibri" panose="020F0502020204030204" pitchFamily="34" charset="0"/>
                <a:cs typeface="Alexandria" pitchFamily="2" charset="-78"/>
              </a:rPr>
              <a:t>الض</a:t>
            </a:r>
            <a:r>
              <a:rPr lang="ar-EG" sz="1600" dirty="0">
                <a:effectLst/>
                <a:latin typeface="Calibri" panose="020F0502020204030204" pitchFamily="34" charset="0"/>
                <a:ea typeface="Calibri" panose="020F0502020204030204" pitchFamily="34" charset="0"/>
                <a:cs typeface="Alexandria" pitchFamily="2" charset="-78"/>
              </a:rPr>
              <a:t>ـر</a:t>
            </a:r>
            <a:r>
              <a:rPr lang="ar-JO" sz="1600" dirty="0">
                <a:effectLst/>
                <a:latin typeface="Calibri" panose="020F0502020204030204" pitchFamily="34" charset="0"/>
                <a:ea typeface="Calibri" panose="020F0502020204030204" pitchFamily="34" charset="0"/>
                <a:cs typeface="Alexandria" pitchFamily="2" charset="-78"/>
              </a:rPr>
              <a:t>ر، وتقليل تأثيراتها السلبية إلى أقل حد ممكن</a:t>
            </a:r>
            <a:r>
              <a:rPr lang="ar-EG" sz="1600" dirty="0">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وهذا يعني إجراء التعديلات الضرورية على الخطة الوقائية المعدة من قبل، وفقًا </a:t>
            </a:r>
            <a:r>
              <a:rPr lang="ar-EG" sz="1600" dirty="0">
                <a:effectLst/>
                <a:latin typeface="Calibri" panose="020F0502020204030204" pitchFamily="34" charset="0"/>
                <a:ea typeface="Calibri" panose="020F0502020204030204" pitchFamily="34" charset="0"/>
                <a:cs typeface="Alexandria" pitchFamily="2" charset="-78"/>
              </a:rPr>
              <a:t>للاستراتيجية </a:t>
            </a:r>
            <a:r>
              <a:rPr lang="ar-EG" sz="1600" dirty="0" err="1">
                <a:effectLst/>
                <a:latin typeface="Calibri" panose="020F0502020204030204" pitchFamily="34" charset="0"/>
                <a:ea typeface="Calibri" panose="020F0502020204030204" pitchFamily="34" charset="0"/>
                <a:cs typeface="Alexandria" pitchFamily="2" charset="-78"/>
              </a:rPr>
              <a:t>الموقفية</a:t>
            </a:r>
            <a:r>
              <a:rPr lang="ar-EG" sz="1600" dirty="0">
                <a:effectLst/>
                <a:latin typeface="Calibri" panose="020F0502020204030204" pitchFamily="34" charset="0"/>
                <a:ea typeface="Calibri" panose="020F0502020204030204" pitchFamily="34" charset="0"/>
                <a:cs typeface="Alexandria" pitchFamily="2" charset="-78"/>
              </a:rPr>
              <a:t> </a:t>
            </a:r>
            <a:r>
              <a:rPr lang="ar-JO" sz="1600" dirty="0">
                <a:effectLst/>
                <a:latin typeface="Calibri" panose="020F0502020204030204" pitchFamily="34" charset="0"/>
                <a:ea typeface="Calibri" panose="020F0502020204030204" pitchFamily="34" charset="0"/>
                <a:cs typeface="Alexandria" pitchFamily="2" charset="-78"/>
              </a:rPr>
              <a:t>الفعلي</a:t>
            </a:r>
            <a:r>
              <a:rPr lang="ar-EG" sz="1600" dirty="0">
                <a:effectLst/>
                <a:latin typeface="Calibri" panose="020F0502020204030204" pitchFamily="34" charset="0"/>
                <a:ea typeface="Calibri" panose="020F0502020204030204" pitchFamily="34" charset="0"/>
                <a:cs typeface="Alexandria" pitchFamily="2" charset="-78"/>
              </a:rPr>
              <a:t>ة على أرض الواقع</a:t>
            </a:r>
            <a:r>
              <a:rPr lang="ar-JO" sz="1600" dirty="0">
                <a:effectLst/>
                <a:latin typeface="Calibri" panose="020F0502020204030204" pitchFamily="34" charset="0"/>
                <a:ea typeface="Calibri" panose="020F0502020204030204" pitchFamily="34" charset="0"/>
                <a:cs typeface="Alexandria" pitchFamily="2" charset="-78"/>
              </a:rPr>
              <a:t>، وذلك في المسارين الإداري والاتصالي، حيث يعنى الأول بعمليات إصلاح التلفيات وإعادة التشغيل، والثاني يهتم بتحديد المهام الاتصالية والإعلامية التي سيتم القيام بها لتحقيق أهداف المنظمة في مواجهة الأزمة واستعادة النشاط</a:t>
            </a:r>
            <a:r>
              <a:rPr lang="ar-EG"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2111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08100"/>
            <a:ext cx="8521738" cy="445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2400" y="1454578"/>
            <a:ext cx="8102599" cy="4190250"/>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Calibri" panose="020F0502020204030204" pitchFamily="34" charset="0"/>
                <a:ea typeface="Calibri" panose="020F0502020204030204" pitchFamily="34" charset="0"/>
                <a:cs typeface="Alexandria" pitchFamily="2" charset="-78"/>
              </a:rPr>
              <a:t>وتشتمل هذه المهام على عدد من العمليات الاتصالية الخاصة بإدارة الأزمة، وهي: تحديد الأهداف، وتحديد الجمهور، وتحديد </a:t>
            </a:r>
            <a:r>
              <a:rPr lang="ar-EG" sz="1600" dirty="0">
                <a:effectLst/>
                <a:latin typeface="Calibri" panose="020F0502020204030204" pitchFamily="34" charset="0"/>
                <a:ea typeface="Calibri" panose="020F0502020204030204" pitchFamily="34" charset="0"/>
                <a:cs typeface="Alexandria" pitchFamily="2" charset="-78"/>
              </a:rPr>
              <a:t>ا</a:t>
            </a:r>
            <a:r>
              <a:rPr lang="ar-JO" sz="1600" dirty="0" err="1">
                <a:effectLst/>
                <a:latin typeface="Calibri" panose="020F0502020204030204" pitchFamily="34" charset="0"/>
                <a:ea typeface="Calibri" panose="020F0502020204030204" pitchFamily="34" charset="0"/>
                <a:cs typeface="Alexandria" pitchFamily="2" charset="-78"/>
              </a:rPr>
              <a:t>ستراتيجية</a:t>
            </a:r>
            <a:r>
              <a:rPr lang="ar-JO" sz="1600" dirty="0">
                <a:effectLst/>
                <a:latin typeface="Calibri" panose="020F0502020204030204" pitchFamily="34" charset="0"/>
                <a:ea typeface="Calibri" panose="020F0502020204030204" pitchFamily="34" charset="0"/>
                <a:cs typeface="Alexandria" pitchFamily="2" charset="-78"/>
              </a:rPr>
              <a:t> اتصالات الأزمة، وبدأ تنفيذ الحملة الإعلامية، والتي يتم فيها</a:t>
            </a:r>
            <a:r>
              <a:rPr lang="ar-EG" sz="1600" dirty="0">
                <a:effectLst/>
                <a:latin typeface="Calibri" panose="020F0502020204030204" pitchFamily="34" charset="0"/>
                <a:ea typeface="Calibri" panose="020F0502020204030204" pitchFamily="34" charset="0"/>
                <a:cs typeface="Alexandria" pitchFamily="2" charset="-78"/>
              </a:rPr>
              <a:t> أيضا</a:t>
            </a:r>
            <a:r>
              <a:rPr lang="ar-JO" sz="1600" dirty="0">
                <a:effectLst/>
                <a:latin typeface="Calibri" panose="020F0502020204030204" pitchFamily="34" charset="0"/>
                <a:ea typeface="Calibri" panose="020F0502020204030204" pitchFamily="34" charset="0"/>
                <a:cs typeface="Alexandria" pitchFamily="2" charset="-78"/>
              </a:rPr>
              <a:t> تحديد: أهداف القائم بالاتصال (المنظمة)، ومبررات وأسباب الاستجابة المطلوبة من المنظمة للأحداث، وتحديد الجمهور المستهدف، وإعداد الرسائل الاتصالية للمنظمة، وتحديد شكل هذه الرسائل ومضمونها، وتحديد الوسائل الاتصالية المستخدمة، وكذلك الأشكال الاتصالية المستخدمة</a:t>
            </a:r>
            <a:r>
              <a:rPr lang="ar-EG" sz="1600" dirty="0">
                <a:effectLst/>
                <a:latin typeface="Calibri" panose="020F0502020204030204" pitchFamily="34" charset="0"/>
                <a:ea typeface="Calibri" panose="020F0502020204030204" pitchFamily="34" charset="0"/>
                <a:cs typeface="Alexandria" pitchFamily="2" charset="-78"/>
              </a:rPr>
              <a:t> </a:t>
            </a:r>
            <a:r>
              <a:rPr lang="ar-JO" sz="1600" dirty="0">
                <a:effectLst/>
                <a:latin typeface="Calibri" panose="020F0502020204030204" pitchFamily="34" charset="0"/>
                <a:ea typeface="Calibri" panose="020F0502020204030204" pitchFamily="34" charset="0"/>
                <a:cs typeface="Alexandria" pitchFamily="2" charset="-78"/>
              </a:rPr>
              <a:t>... إلخ</a:t>
            </a:r>
            <a:r>
              <a:rPr lang="ar-EG" sz="1600" baseline="30000" dirty="0">
                <a:latin typeface="Calibri" panose="020F0502020204030204" pitchFamily="34" charset="0"/>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وينبغي أن يُراعى عند بدء عملية تنفيذ خطة العمل الإعلامي الموازنة في الاهتمام بين الاتصالات الداخلية والخارجية، وذلك باستخدام كل الوسائل الاتصالية أثناء الأزمة وبعدها، كما ينبغي الاهتمام بتنويع الرسائل الموجهة للفئات المختلفة من الجماهير، وفقًا لخصائص كل جمهور نوعي على حدة، مع التنوع في الأساليب الاتصالية المستخدمة في عرض المعلومات عن الموضوع</a:t>
            </a:r>
            <a:r>
              <a:rPr lang="ar-EG"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6976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65201" y="1297891"/>
            <a:ext cx="8699499" cy="4533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55701" y="1391078"/>
            <a:ext cx="8407399" cy="4272195"/>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ويتوقف تحديد الوسائل الاتصالية المستخدمة بناء على اختيار الأشكال والطرق المستخدمة في الاتصال، كما يتوقف اختيار الوسائل الإعلامية بناء على مدى ملاءمة الوسيلة لنوع الجمهور المستهدف، ومن الطرق والوسائل الشائعة الاستخدام في التعامل مع الأزمات: المؤتمرات الصحفية، والبيانات الصحفية، والمؤتمرات التليفزيونية، والإعلانات، والبريد الإلكتروني، والمحادثات التليفونية، وشرائط الفيديو، والزيارات الميدانية، وإقامة خطوط للاتصال الساخن. </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أما فيما يتعلق بتحديد فئات الجمهور المستهدف فيتم الاتصال بالأطراف المتعددة المتضمنة في الأزمة، سواء بطرق الاتصال المباشر أو الجماهيري، وذلك بعد تقسيمهم إلى فئات، وذلك على النحو </a:t>
            </a:r>
            <a:r>
              <a:rPr lang="ar-EG" sz="1600" dirty="0">
                <a:effectLst/>
                <a:latin typeface="Alexandria" pitchFamily="2" charset="-78"/>
                <a:ea typeface="Calibri" panose="020F0502020204030204" pitchFamily="34" charset="0"/>
                <a:cs typeface="Alexandria" pitchFamily="2" charset="-78"/>
              </a:rPr>
              <a:t>الآتي</a:t>
            </a:r>
            <a:r>
              <a:rPr lang="ar-JO" sz="1600" dirty="0">
                <a:effectLst/>
                <a:latin typeface="Alexandria" pitchFamily="2" charset="-78"/>
                <a:ea typeface="Calibri" panose="020F0502020204030204" pitchFamily="34" charset="0"/>
                <a:cs typeface="Alexandria" pitchFamily="2" charset="-78"/>
              </a:rPr>
              <a:t>: الجمهور العام، والعملاء، وموظفو الش</a:t>
            </a:r>
            <a:r>
              <a:rPr lang="ar-EG" sz="1600" dirty="0">
                <a:effectLst/>
                <a:latin typeface="Alexandria" pitchFamily="2" charset="-78"/>
                <a:ea typeface="Calibri" panose="020F0502020204030204" pitchFamily="34" charset="0"/>
                <a:cs typeface="Alexandria" pitchFamily="2" charset="-78"/>
              </a:rPr>
              <a:t>ـر</a:t>
            </a:r>
            <a:r>
              <a:rPr lang="ar-JO" sz="1600" dirty="0" err="1">
                <a:effectLst/>
                <a:latin typeface="Alexandria" pitchFamily="2" charset="-78"/>
                <a:ea typeface="Calibri" panose="020F0502020204030204" pitchFamily="34" charset="0"/>
                <a:cs typeface="Alexandria" pitchFamily="2" charset="-78"/>
              </a:rPr>
              <a:t>كة</a:t>
            </a:r>
            <a:r>
              <a:rPr lang="ar-JO" sz="1600" dirty="0">
                <a:effectLst/>
                <a:latin typeface="Alexandria" pitchFamily="2" charset="-78"/>
                <a:ea typeface="Calibri" panose="020F0502020204030204" pitchFamily="34" charset="0"/>
                <a:cs typeface="Alexandria" pitchFamily="2" charset="-78"/>
              </a:rPr>
              <a:t>، والمستثمرون، وقادة الرأي، والجهات الحكومية، وشركات التأمين، وعائلات الضحايا، ومراسلو وسائل الإعلام، وأجهزة العمليات المختلفة، والمجموعات الأخرى من الجماهير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997298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23291"/>
            <a:ext cx="7747038" cy="4482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7001" y="1454578"/>
            <a:ext cx="7366000" cy="4267194"/>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ويوجد مجموعة من الضوابط يجب مراعاتها خلال إدارة الأزمات إعلاميًّا، هي: الدقة والحذر حيال الرأي العام، وإمداده بالحقائق التفصيلية، ومراعاة دقة تحرير التصريحات ذات الطبيعة السياسية، بحيث تساعد على تشكيل الرأي العام في جانب مواجهة الأزمة وحلها</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وضرورة الاعتراف بالأخطاء التي قد تحدث نتيجة سرعة التغطية، والقدرة على التعامل بموضوعية وعدم الانفعال مع أجهزة الرأي العام، ونش</a:t>
            </a:r>
            <a:r>
              <a:rPr lang="ar-EG" sz="1600" dirty="0">
                <a:effectLst/>
                <a:latin typeface="Alexandria" pitchFamily="2" charset="-78"/>
                <a:ea typeface="Calibri" panose="020F0502020204030204" pitchFamily="34" charset="0"/>
                <a:cs typeface="Alexandria" pitchFamily="2" charset="-78"/>
              </a:rPr>
              <a:t>ـر</a:t>
            </a:r>
            <a:r>
              <a:rPr lang="ar-JO" sz="1600" dirty="0">
                <a:effectLst/>
                <a:latin typeface="Alexandria" pitchFamily="2" charset="-78"/>
                <a:ea typeface="Calibri" panose="020F0502020204030204" pitchFamily="34" charset="0"/>
                <a:cs typeface="Alexandria" pitchFamily="2" charset="-78"/>
              </a:rPr>
              <a:t> الحقائق </a:t>
            </a:r>
            <a:r>
              <a:rPr lang="ar-JO" sz="1600" dirty="0" err="1">
                <a:effectLst/>
                <a:latin typeface="Alexandria" pitchFamily="2" charset="-78"/>
                <a:ea typeface="Calibri" panose="020F0502020204030204" pitchFamily="34" charset="0"/>
                <a:cs typeface="Alexandria" pitchFamily="2" charset="-78"/>
              </a:rPr>
              <a:t>بالس</a:t>
            </a:r>
            <a:r>
              <a:rPr lang="ar-EG" sz="1600" dirty="0">
                <a:effectLst/>
                <a:latin typeface="Alexandria" pitchFamily="2" charset="-78"/>
                <a:ea typeface="Calibri" panose="020F0502020204030204" pitchFamily="34" charset="0"/>
                <a:cs typeface="Alexandria" pitchFamily="2" charset="-78"/>
              </a:rPr>
              <a:t>ـر</a:t>
            </a:r>
            <a:r>
              <a:rPr lang="ar-JO" sz="1600" dirty="0" err="1">
                <a:effectLst/>
                <a:latin typeface="Alexandria" pitchFamily="2" charset="-78"/>
                <a:ea typeface="Calibri" panose="020F0502020204030204" pitchFamily="34" charset="0"/>
                <a:cs typeface="Alexandria" pitchFamily="2" charset="-78"/>
              </a:rPr>
              <a:t>عة</a:t>
            </a:r>
            <a:r>
              <a:rPr lang="ar-JO" sz="1600" dirty="0">
                <a:effectLst/>
                <a:latin typeface="Alexandria" pitchFamily="2" charset="-78"/>
                <a:ea typeface="Calibri" panose="020F0502020204030204" pitchFamily="34" charset="0"/>
                <a:cs typeface="Alexandria" pitchFamily="2" charset="-78"/>
              </a:rPr>
              <a:t> اللازمة لخلق مناخ عام صحي يخدم الأزمة، وضرورة الاهتمام بشكل التغطية الإخبارية التقليدية ومعاييرها، خاصة في أثناء الأزمات</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وكذلك يجب تجنب حدوث أي</a:t>
            </a:r>
            <a:r>
              <a:rPr lang="ar-EG" sz="1600" dirty="0">
                <a:effectLst/>
                <a:latin typeface="Alexandria" pitchFamily="2" charset="-78"/>
                <a:ea typeface="Calibri" panose="020F0502020204030204" pitchFamily="34" charset="0"/>
                <a:cs typeface="Alexandria" pitchFamily="2" charset="-78"/>
              </a:rPr>
              <a:t> ضرر</a:t>
            </a:r>
            <a:r>
              <a:rPr lang="ar-SA" sz="1600" dirty="0">
                <a:effectLst/>
                <a:latin typeface="Alexandria" pitchFamily="2" charset="-78"/>
                <a:ea typeface="Calibri" panose="020F0502020204030204" pitchFamily="34" charset="0"/>
                <a:cs typeface="Alexandria" pitchFamily="2" charset="-78"/>
              </a:rPr>
              <a:t> للآخرين، والعمل على منع حدوث هذا، واحترام حقوق الآخرين، وعدم الكذب والخداع، والوفاء بالعهود والاتفاقيات، واتباع القواعد، والعمل على مساعدة المحتاجين، وتحقيق العدالة، وتعزيز الإيجابية لدى الآخرين</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404295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10591"/>
            <a:ext cx="9690138" cy="4482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0" y="1403778"/>
            <a:ext cx="9436100" cy="4267194"/>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المرحلة الرابعة:</a:t>
            </a:r>
            <a:r>
              <a:rPr lang="ar-EG" sz="1600" dirty="0">
                <a:effectLst/>
                <a:latin typeface="Alexandria" pitchFamily="2" charset="-78"/>
                <a:ea typeface="Calibri" panose="020F0502020204030204" pitchFamily="34" charset="0"/>
                <a:cs typeface="Alexandria" pitchFamily="2" charset="-78"/>
              </a:rPr>
              <a:t> </a:t>
            </a:r>
            <a:r>
              <a:rPr lang="ar-JO" sz="1600" b="1" dirty="0">
                <a:effectLst/>
                <a:latin typeface="Alexandria" pitchFamily="2" charset="-78"/>
                <a:ea typeface="Calibri" panose="020F0502020204030204" pitchFamily="34" charset="0"/>
                <a:cs typeface="Alexandria" pitchFamily="2" charset="-78"/>
              </a:rPr>
              <a:t>مرحلة استعادة النشاط </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تشمل هذه المرحلة إعداد وتنفيذ برامج جاهزة وتم اختبارها بالفعل، وتتضمن هذه المرحلة كذلك عدة جوانب منها محاولة استعادة الأصول الملموسة والمعنوية التي فقدت، وعادة ما ينتاب الجماعة التي تعمل في هذه المرحلة شيء من الحماس، حيث تتكاتف في مواجهة خطر مجدد</a:t>
            </a:r>
            <a:r>
              <a:rPr lang="ar-EG" sz="1600" dirty="0">
                <a:effectLst/>
                <a:latin typeface="Alexandria" pitchFamily="2" charset="-78"/>
                <a:ea typeface="Calibri" panose="020F0502020204030204" pitchFamily="34" charset="0"/>
                <a:cs typeface="Alexandria" pitchFamily="2" charset="-78"/>
              </a:rPr>
              <a:t> </a:t>
            </a:r>
            <a:r>
              <a:rPr lang="ar-JO" sz="1200" dirty="0">
                <a:latin typeface="Alexandria" pitchFamily="2" charset="-78"/>
                <a:ea typeface="Calibri" panose="020F0502020204030204" pitchFamily="34" charset="0"/>
                <a:cs typeface="Alexandria" pitchFamily="2" charset="-78"/>
              </a:rPr>
              <a:t>(رجب عبدالحميد، </a:t>
            </a:r>
            <a:r>
              <a:rPr lang="ar-SA" sz="1200" dirty="0">
                <a:latin typeface="Alexandria" pitchFamily="2" charset="-78"/>
                <a:ea typeface="Calibri" panose="020F0502020204030204" pitchFamily="34" charset="0"/>
                <a:cs typeface="Alexandria" pitchFamily="2" charset="-78"/>
              </a:rPr>
              <a:t>2000)</a:t>
            </a:r>
            <a:r>
              <a:rPr lang="ar-JO" sz="1600" dirty="0">
                <a:latin typeface="Alexandria" pitchFamily="2" charset="-78"/>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بكلمات أخرى</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فإنه بعد انقضاء الأزمة بأحداثها الساخنة، وبدء عودة الأمور إلى طبيعتها في المنظمة، لا ينبغي أن تتوقف الجهود الاتصالية والإعلامية عند هذا الحد، بل ينبغي الاستمرار في القيام بمجموعة من الأنشطة الاتصالية التي تساعد على تأكيد سلامة أعمال المنظمة وتحافظ على صورتها الذهنية، وتُستخدم في ذلك عدة طرق وأساليب اتصالية بعد انتهاء الأزمة مثل تنظيم الزيارات لقيادة الرأي، ورجال الإعلام والمسئولين، وتغطيتها إعلاميًّا، وتنظيم مهرجانات رياضية أو ثقافية أو أيام مفتوحة تتأكد من خلالها الجماهير ــ وبشكل غير مباشر ــ من عودة الأمور إلى طبيعتها واستعادة الشركة لكامل قدراتها العادية</a:t>
            </a:r>
            <a:r>
              <a:rPr lang="ar-EG" sz="16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926857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47799" y="1293026"/>
            <a:ext cx="8305801" cy="4625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62099" y="1556178"/>
            <a:ext cx="7937501" cy="4282583"/>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ويجب أن تتوافر للمنظمة خطط طويلة وقصيرة الأجل لإعادة الأوضاع لما كانت عليه قبل الأزمة، واستعادة مستويات النشاط، فهذه المرحلة تمثل عملية ترميم لما حدث</a:t>
            </a:r>
            <a:r>
              <a:rPr lang="ar-EG" sz="20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قدري علي،</a:t>
            </a:r>
            <a:r>
              <a:rPr lang="ar-SA" sz="1200" dirty="0">
                <a:effectLst/>
                <a:latin typeface="Alexandria" pitchFamily="2" charset="-78"/>
                <a:ea typeface="Times New Roman" panose="02020603050405020304" pitchFamily="18" charset="0"/>
                <a:cs typeface="Alexandria" pitchFamily="2" charset="-78"/>
              </a:rPr>
              <a:t> 2002)</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حيث</a:t>
            </a:r>
            <a:r>
              <a:rPr lang="ar-EG" sz="1600" dirty="0">
                <a:effectLst/>
                <a:latin typeface="Alexandria" pitchFamily="2" charset="-78"/>
                <a:ea typeface="Calibri" panose="020F0502020204030204" pitchFamily="34" charset="0"/>
                <a:cs typeface="Alexandria" pitchFamily="2" charset="-78"/>
              </a:rPr>
              <a:t> يستمر دور العلاقات العامة حتى بعد انتهاء الأزمة، وفي هذه المرحلة تقع على عاتق اتصالات العلاقات العامة دور التأكد من تخفيف الأضرار التي لحقت بسمعة المؤسسة، والسعي لإعادة سمعة المؤسسة لما كانت عليه قبل الأزمة</a:t>
            </a:r>
            <a:r>
              <a:rPr lang="ar-EG" sz="1600" dirty="0">
                <a:latin typeface="Alexandria" pitchFamily="2" charset="-78"/>
                <a:cs typeface="Alexandria" pitchFamily="2" charset="-78"/>
              </a:rPr>
              <a:t>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وتستمر في هذه المرحلة الجهود الاتصالية والإدارية للمنظمة لإعادة العمل إلى وضعه الطبيعي المعتاد قبل وقوع الأزمة، حيث لا ينبغي أن تتوقف الجهود الاتصالية والإعلامية عند هذا الحد، بل ينبغي أن يستمر جهاز العلاقات العامة في القيام بمجموعة من الأنشطة الاتصالية التي تساعد على تأكيد عودة المنظمة إلى أوضاعها الطبيعية</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0230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87400" y="1158191"/>
            <a:ext cx="11093425" cy="4943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14400" y="1213278"/>
            <a:ext cx="10858499" cy="4805803"/>
          </a:xfrm>
          <a:prstGeom prst="rect">
            <a:avLst/>
          </a:prstGeom>
          <a:noFill/>
        </p:spPr>
        <p:txBody>
          <a:bodyPr wrap="square" rtlCol="0">
            <a:spAutoFit/>
          </a:bodyPr>
          <a:lstStyle/>
          <a:p>
            <a:pPr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المرحلة الخامسة: </a:t>
            </a:r>
            <a:r>
              <a:rPr lang="ar-JO" sz="1600" b="1" dirty="0">
                <a:effectLst/>
                <a:latin typeface="Calibri" panose="020F0502020204030204" pitchFamily="34" charset="0"/>
                <a:ea typeface="Calibri" panose="020F0502020204030204" pitchFamily="34" charset="0"/>
                <a:cs typeface="Alexandria" pitchFamily="2" charset="-78"/>
              </a:rPr>
              <a:t>مرحلة التعلم </a:t>
            </a:r>
            <a:endParaRPr lang="ar-EG" sz="1600" b="1" dirty="0">
              <a:effectLst/>
              <a:latin typeface="Calibri" panose="020F0502020204030204" pitchFamily="34" charset="0"/>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يتم في هذه المرحلة دراسة وتقويم الخطة الإدارية والإعلامية التي تم تنفيذها، وذلك لتحديد نقاط القوة والضعف فيها، واستخلاص الدروس المستفادة منها، وهنا تُستخدم البحوث لقياس رد فعل الجماهير تجاه الأنشطة الاتصالية للمنظمة بعد انتهاء الأزمة، وكذلك لقياس تأثير أحداث الأزمة على الصورة الذهنية للمنظمة سلبًا أو إيجابًا، وقياس مدى كفاءة الأساليب والوسائل الإدارية والاتصالية التي تم استخدامها، واستخلاص الدروس من نتائجها للاستفادة منها في المستقبل من خلال التوجيه بإجراء تعديلات في القواعد أو النظم أو الهيكل الإداري أو توزيع المسئوليات؛ وبالتالي تجنب حدوث أزمات في المستقبل</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وتتضمن تلك المرحلة دروسًا مهمة تتعلمها المنظمة من خبراتها السابقة والمنظمات الأخرى التي مرت بأزمات معينة، وكذلك التعلم المستمر وإعادة التقويم لتحسين ما تم إنجازه في الماضي رغم أنه مؤلم، حيث يثير ذكريات الماضي التي خلقتها الأزمة</a:t>
            </a:r>
            <a:r>
              <a:rPr lang="ar-EG" sz="1600" dirty="0">
                <a:effectLst/>
                <a:latin typeface="Alexandria" pitchFamily="2" charset="-78"/>
                <a:ea typeface="Calibri" panose="020F0502020204030204" pitchFamily="34" charset="0"/>
                <a:cs typeface="Alexandria" pitchFamily="2" charset="-78"/>
              </a:rPr>
              <a:t> </a:t>
            </a:r>
            <a:r>
              <a:rPr lang="ar-JO" sz="1200" dirty="0">
                <a:latin typeface="Alexandria" pitchFamily="2" charset="-78"/>
                <a:ea typeface="Calibri" panose="020F0502020204030204" pitchFamily="34" charset="0"/>
                <a:cs typeface="Alexandria" pitchFamily="2" charset="-78"/>
              </a:rPr>
              <a:t>(رجب عبدالحميد، </a:t>
            </a:r>
            <a:r>
              <a:rPr lang="ar-SA" sz="1200" dirty="0">
                <a:latin typeface="Alexandria" pitchFamily="2" charset="-78"/>
                <a:ea typeface="Calibri" panose="020F0502020204030204" pitchFamily="34" charset="0"/>
                <a:cs typeface="Alexandria" pitchFamily="2" charset="-78"/>
              </a:rPr>
              <a:t>2000)</a:t>
            </a:r>
            <a:r>
              <a:rPr lang="ar-JO" sz="1600" dirty="0">
                <a:latin typeface="Alexandria" pitchFamily="2" charset="-78"/>
                <a:ea typeface="Calibri" panose="020F0502020204030204" pitchFamily="34" charset="0"/>
                <a:cs typeface="Alexandria" pitchFamily="2" charset="-78"/>
              </a:rPr>
              <a:t>.</a:t>
            </a:r>
            <a:endParaRPr lang="ar-EG" sz="1600" dirty="0">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ويمكن للمنظمة أن تحسن من قدراتها في إدارة هذه المرحلة عن طريق مراجعة الأزمات السابقة، ومراجعة أسلوب إدارة الأزمات بدون إلقاء اللوم على أحد، والمقارنة بين الأعمال التي تمت بصورة جيدة</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وتلك التي تمت بطريقة غير سليمة</a:t>
            </a:r>
            <a:r>
              <a:rPr lang="ar-EG"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35749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89800"/>
            <a:ext cx="95250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7401" y="1272491"/>
            <a:ext cx="10883900" cy="4658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39800" y="1365678"/>
            <a:ext cx="10668000" cy="4267194"/>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a:t>
            </a:r>
            <a:r>
              <a:rPr lang="ar-EG" sz="1600" dirty="0">
                <a:effectLst/>
                <a:latin typeface="Alexandria" pitchFamily="2" charset="-78"/>
                <a:ea typeface="Calibri" panose="020F0502020204030204" pitchFamily="34" charset="0"/>
                <a:cs typeface="Alexandria" pitchFamily="2" charset="-78"/>
              </a:rPr>
              <a:t>كذلك </a:t>
            </a:r>
            <a:r>
              <a:rPr lang="ar-JO" sz="1600" dirty="0">
                <a:effectLst/>
                <a:latin typeface="Alexandria" pitchFamily="2" charset="-78"/>
                <a:ea typeface="Calibri" panose="020F0502020204030204" pitchFamily="34" charset="0"/>
                <a:cs typeface="Alexandria" pitchFamily="2" charset="-78"/>
              </a:rPr>
              <a:t>التعلم عن طريق دراسة الأزمات الأخرى المحتملة، وعرض الدروس المستفادة بصورة رسمية، واتباع أسلوب العصف الذهني والابتكار مع فريق إدارة الأزمات، واستعادة الأزمات السابقة وتذكرها بصورة دورية. </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ويتم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في هذه المرحلة تقويم عملية إدارة الأزمة، وذلك على مستويين، هما: تقويم خطة إدارة الأزمة ككل وهو</a:t>
            </a:r>
            <a:r>
              <a:rPr lang="ar-EG" sz="1600" dirty="0">
                <a:effectLst/>
                <a:latin typeface="Alexandria" pitchFamily="2" charset="-78"/>
                <a:ea typeface="Calibri" panose="020F0502020204030204" pitchFamily="34" charset="0"/>
                <a:cs typeface="Alexandria" pitchFamily="2" charset="-78"/>
              </a:rPr>
              <a:t> التقييم</a:t>
            </a:r>
            <a:r>
              <a:rPr lang="ar-JO"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a:t>
            </a:r>
            <a:r>
              <a:rPr lang="ar-JO" sz="1600" dirty="0">
                <a:effectLst/>
                <a:latin typeface="Alexandria" pitchFamily="2" charset="-78"/>
                <a:ea typeface="Calibri" panose="020F0502020204030204" pitchFamily="34" charset="0"/>
                <a:cs typeface="Alexandria" pitchFamily="2" charset="-78"/>
              </a:rPr>
              <a:t>التقويم ال</a:t>
            </a:r>
            <a:r>
              <a:rPr lang="ar-EG" sz="1600" dirty="0">
                <a:effectLst/>
                <a:latin typeface="Alexandria" pitchFamily="2" charset="-78"/>
                <a:ea typeface="Calibri" panose="020F0502020204030204" pitchFamily="34" charset="0"/>
                <a:cs typeface="Alexandria" pitchFamily="2" charset="-78"/>
              </a:rPr>
              <a:t>ا</a:t>
            </a:r>
            <a:r>
              <a:rPr lang="ar-JO" sz="1600" dirty="0" err="1">
                <a:effectLst/>
                <a:latin typeface="Alexandria" pitchFamily="2" charset="-78"/>
                <a:ea typeface="Calibri" panose="020F0502020204030204" pitchFamily="34" charset="0"/>
                <a:cs typeface="Alexandria" pitchFamily="2" charset="-78"/>
              </a:rPr>
              <a:t>ستراتيجي</a:t>
            </a:r>
            <a:r>
              <a:rPr lang="ar-JO" sz="1600" dirty="0">
                <a:effectLst/>
                <a:latin typeface="Alexandria" pitchFamily="2" charset="-78"/>
                <a:ea typeface="Calibri" panose="020F0502020204030204" pitchFamily="34" charset="0"/>
                <a:cs typeface="Alexandria" pitchFamily="2" charset="-78"/>
              </a:rPr>
              <a:t>، و</a:t>
            </a:r>
            <a:r>
              <a:rPr lang="ar-EG" sz="1600" dirty="0">
                <a:effectLst/>
                <a:latin typeface="Alexandria" pitchFamily="2" charset="-78"/>
                <a:ea typeface="Calibri" panose="020F0502020204030204" pitchFamily="34" charset="0"/>
                <a:cs typeface="Alexandria" pitchFamily="2" charset="-78"/>
              </a:rPr>
              <a:t>التقييم و</a:t>
            </a:r>
            <a:r>
              <a:rPr lang="ar-JO" sz="1600" dirty="0">
                <a:effectLst/>
                <a:latin typeface="Alexandria" pitchFamily="2" charset="-78"/>
                <a:ea typeface="Calibri" panose="020F0502020204030204" pitchFamily="34" charset="0"/>
                <a:cs typeface="Alexandria" pitchFamily="2" charset="-78"/>
              </a:rPr>
              <a:t>التقويم التكتيكي، وفيه يتم تقويم الأساليب والوسائل التنفيذية الإدارية والاتصالية المستخدمة في إدارة الأزمة بعد وقوعها؛ ومن ثم يتم استخلاص الدروس المستفادة، وكيفية مراعاتها في المستقبل، أي أنه يتم في هذه المرحلة دراسة وتقويم الخطة الكاملة لإدارة الأزمة بشقيها الإداري والاتصالي، وذلك لتحديد نقاط القوة</a:t>
            </a:r>
            <a:r>
              <a:rPr lang="ar-EG" sz="1600" dirty="0">
                <a:effectLst/>
                <a:latin typeface="Alexandria" pitchFamily="2" charset="-78"/>
                <a:ea typeface="Calibri" panose="020F0502020204030204" pitchFamily="34" charset="0"/>
                <a:cs typeface="Alexandria" pitchFamily="2" charset="-78"/>
              </a:rPr>
              <a:t> وعناصر </a:t>
            </a:r>
            <a:r>
              <a:rPr lang="ar-JO" sz="1600" dirty="0">
                <a:effectLst/>
                <a:latin typeface="Alexandria" pitchFamily="2" charset="-78"/>
                <a:ea typeface="Calibri" panose="020F0502020204030204" pitchFamily="34" charset="0"/>
                <a:cs typeface="Alexandria" pitchFamily="2" charset="-78"/>
              </a:rPr>
              <a:t>الضعف، وهنا تُستخدم كل المعلومات التي تم توثيقها أثناء إدارة الأزمة، ومراجعة تعليقات وسائل الإعلام عليها، كما يمكن استخدام البحوث لقياس رد فعل الجمهور تجاه الأنشطة الاتصالية، وكذلك لقياس تأثير أحداث الأزمة على الصورة الذهنية للمنظمة</a:t>
            </a:r>
            <a:r>
              <a:rPr lang="ar-EG" sz="1600" dirty="0">
                <a:effectLst/>
                <a:latin typeface="Alexandria" pitchFamily="2" charset="-78"/>
                <a:ea typeface="Calibri" panose="020F0502020204030204" pitchFamily="34" charset="0"/>
                <a:cs typeface="Alexandria" pitchFamily="2" charset="-78"/>
              </a:rPr>
              <a:t> </a:t>
            </a:r>
            <a:r>
              <a:rPr lang="ar-EG" sz="1100" dirty="0">
                <a:effectLst/>
                <a:latin typeface="Alexandria" pitchFamily="2" charset="-78"/>
                <a:ea typeface="Calibri" panose="020F0502020204030204" pitchFamily="34" charset="0"/>
                <a:cs typeface="Alexandria" pitchFamily="2" charset="-78"/>
              </a:rPr>
              <a:t>(علي عجوة وكريمان فريد، 2008)</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ويؤكد أحد الباحثين على أن العلاقات العامة الجيدة هي التي تستفيد مما حدث، فتتخذ إجراءات لمنع تكرار حدوثه، وعليها أن تقرر ما إذا كانت ستستثمر الحادثة أو المشكلة لمصلحة المؤسسة في الخطط القادمة </a:t>
            </a:r>
            <a:r>
              <a:rPr lang="ar-EG" sz="1200" dirty="0">
                <a:latin typeface="Alexandria" pitchFamily="2" charset="-78"/>
                <a:cs typeface="Alexandria" pitchFamily="2" charset="-78"/>
              </a:rPr>
              <a:t>(</a:t>
            </a:r>
            <a:r>
              <a:rPr lang="ar-JO" sz="1200" dirty="0">
                <a:effectLst/>
                <a:latin typeface="Alexandria" pitchFamily="2" charset="-78"/>
                <a:ea typeface="Calibri" panose="020F0502020204030204" pitchFamily="34" charset="0"/>
                <a:cs typeface="Alexandria" pitchFamily="2" charset="-78"/>
              </a:rPr>
              <a:t>نرمين علي</a:t>
            </a:r>
            <a:r>
              <a:rPr lang="ar-EG" sz="1200" dirty="0">
                <a:effectLst/>
                <a:latin typeface="Alexandria" pitchFamily="2" charset="-78"/>
                <a:ea typeface="Calibri" panose="020F0502020204030204" pitchFamily="34" charset="0"/>
                <a:cs typeface="Alexandria" pitchFamily="2" charset="-78"/>
              </a:rPr>
              <a:t>، 2004</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95404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75100" y="1034532"/>
            <a:ext cx="7454544" cy="5221301"/>
          </a:xfrm>
          <a:prstGeom prst="rect">
            <a:avLst/>
          </a:prstGeom>
          <a:noFill/>
        </p:spPr>
        <p:txBody>
          <a:bodyPr wrap="square" rtlCol="0">
            <a:spAutoFit/>
          </a:bodyPr>
          <a:lstStyle/>
          <a:p>
            <a:pPr algn="justLow" rtl="1">
              <a:lnSpc>
                <a:spcPct val="150000"/>
              </a:lnSpc>
            </a:pPr>
            <a:r>
              <a:rPr lang="ar-EG" sz="1600" b="1" dirty="0">
                <a:effectLst/>
                <a:ea typeface="Calibri" panose="020F0502020204030204" pitchFamily="34" charset="0"/>
                <a:cs typeface="Alexandria" pitchFamily="2" charset="-78"/>
              </a:rPr>
              <a:t> ثالثا: أدوار ومسئوليات أخرى ل</a:t>
            </a:r>
            <a:r>
              <a:rPr lang="ar-EG" sz="1600" b="1" dirty="0">
                <a:latin typeface="Calibri" panose="020F0502020204030204" pitchFamily="34" charset="0"/>
                <a:ea typeface="Calibri" panose="020F0502020204030204" pitchFamily="34" charset="0"/>
                <a:cs typeface="Alexandria" pitchFamily="2" charset="-78"/>
              </a:rPr>
              <a:t>إدارة </a:t>
            </a:r>
            <a:r>
              <a:rPr lang="ar-SA" sz="1600" b="1" dirty="0">
                <a:latin typeface="Calibri" panose="020F0502020204030204" pitchFamily="34" charset="0"/>
                <a:ea typeface="Calibri" panose="020F0502020204030204" pitchFamily="34" charset="0"/>
                <a:cs typeface="Alexandria" pitchFamily="2" charset="-78"/>
              </a:rPr>
              <a:t>العلاقات العامة</a:t>
            </a:r>
            <a:r>
              <a:rPr lang="ar-EG" sz="1600" b="1" dirty="0">
                <a:latin typeface="Calibri" panose="020F0502020204030204" pitchFamily="34" charset="0"/>
                <a:ea typeface="Calibri" panose="020F0502020204030204" pitchFamily="34" charset="0"/>
                <a:cs typeface="Alexandria" pitchFamily="2" charset="-78"/>
              </a:rPr>
              <a:t> في الأزمات</a:t>
            </a:r>
            <a:r>
              <a:rPr lang="ar-SA" sz="1600" b="1" dirty="0">
                <a:latin typeface="Calibri" panose="020F0502020204030204" pitchFamily="34" charset="0"/>
                <a:ea typeface="Calibri" panose="020F0502020204030204" pitchFamily="34" charset="0"/>
                <a:cs typeface="Alexandria" pitchFamily="2" charset="-78"/>
              </a:rPr>
              <a:t> </a:t>
            </a:r>
            <a:endParaRPr lang="ar-EG" sz="1600" b="1" dirty="0">
              <a:effectLst/>
              <a:ea typeface="Calibri" panose="020F0502020204030204" pitchFamily="34" charset="0"/>
              <a:cs typeface="Alexandria" pitchFamily="2" charset="-78"/>
            </a:endParaRPr>
          </a:p>
          <a:p>
            <a:pPr indent="108000" algn="justLow" rtl="1">
              <a:lnSpc>
                <a:spcPct val="150000"/>
              </a:lnSpc>
            </a:pPr>
            <a:r>
              <a:rPr lang="ar-SA" sz="1600" dirty="0">
                <a:effectLst/>
                <a:latin typeface="Calibri" panose="020F0502020204030204" pitchFamily="34" charset="0"/>
                <a:ea typeface="Calibri" panose="020F0502020204030204" pitchFamily="34" charset="0"/>
                <a:cs typeface="Alexandria" pitchFamily="2" charset="-78"/>
              </a:rPr>
              <a:t>تُعَد </a:t>
            </a:r>
            <a:r>
              <a:rPr lang="ar-EG" sz="1600" dirty="0">
                <a:effectLst/>
                <a:latin typeface="Calibri" panose="020F0502020204030204" pitchFamily="34" charset="0"/>
                <a:ea typeface="Calibri" panose="020F0502020204030204" pitchFamily="34" charset="0"/>
                <a:cs typeface="Alexandria" pitchFamily="2" charset="-78"/>
              </a:rPr>
              <a:t>إدارة </a:t>
            </a:r>
            <a:r>
              <a:rPr lang="ar-SA" sz="1600" dirty="0">
                <a:effectLst/>
                <a:latin typeface="Calibri" panose="020F0502020204030204" pitchFamily="34" charset="0"/>
                <a:ea typeface="Calibri" panose="020F0502020204030204" pitchFamily="34" charset="0"/>
                <a:cs typeface="Alexandria" pitchFamily="2" charset="-78"/>
              </a:rPr>
              <a:t>العلاقات العامة ركنًا مهمّا في المنظومة الإدارية للمنظمات، ولاسيما عند مواجهتها للأزمات، فإنها تعول كثيرًا على العلاقات العامة في مساعدتها على تخطي آثارها وتداعياتها، ومرد أهمية إدارة العلاقات العامة في مواجهة الأزمات ليس فقط الدور الفاعل الذي تؤديه من خلال أنشطتها الاتصالية، وبرامجها التي تمكن الش</a:t>
            </a:r>
            <a:r>
              <a:rPr lang="ar-EG" sz="1600" dirty="0">
                <a:effectLst/>
                <a:latin typeface="Calibri" panose="020F0502020204030204" pitchFamily="34" charset="0"/>
                <a:ea typeface="Calibri" panose="020F0502020204030204" pitchFamily="34" charset="0"/>
                <a:cs typeface="Alexandria" pitchFamily="2" charset="-78"/>
              </a:rPr>
              <a:t>ـر</a:t>
            </a:r>
            <a:r>
              <a:rPr lang="ar-SA" sz="1600" dirty="0" err="1">
                <a:effectLst/>
                <a:latin typeface="Calibri" panose="020F0502020204030204" pitchFamily="34" charset="0"/>
                <a:ea typeface="Calibri" panose="020F0502020204030204" pitchFamily="34" charset="0"/>
                <a:cs typeface="Alexandria" pitchFamily="2" charset="-78"/>
              </a:rPr>
              <a:t>كة</a:t>
            </a:r>
            <a:r>
              <a:rPr lang="ar-SA" sz="1600" dirty="0">
                <a:effectLst/>
                <a:latin typeface="Calibri" panose="020F0502020204030204" pitchFamily="34" charset="0"/>
                <a:ea typeface="Calibri" panose="020F0502020204030204" pitchFamily="34" charset="0"/>
                <a:cs typeface="Alexandria" pitchFamily="2" charset="-78"/>
              </a:rPr>
              <a:t> من التوافق والتعاطي مع الأزمة، بل قدرة العلاقات العامة على اكتشاف الأزمات قبل وقوعها، وتجنب المنظمة عواقبها، من خلال إعداد الخطط والدراسات والبحوث الوقائية، وتحديد المخاطر المحتملة. </a:t>
            </a:r>
            <a:endParaRPr lang="ar-EG" sz="1600" dirty="0">
              <a:effectLst/>
              <a:latin typeface="Calibri" panose="020F0502020204030204" pitchFamily="34" charset="0"/>
              <a:ea typeface="Calibri" panose="020F0502020204030204" pitchFamily="34" charset="0"/>
              <a:cs typeface="Alexandria" pitchFamily="2" charset="-78"/>
            </a:endParaRPr>
          </a:p>
          <a:p>
            <a:pPr indent="108000" algn="justLow" rtl="1">
              <a:lnSpc>
                <a:spcPct val="150000"/>
              </a:lnSpc>
            </a:pPr>
            <a:r>
              <a:rPr lang="ar-SA" sz="1600" dirty="0">
                <a:effectLst/>
                <a:latin typeface="Calibri" panose="020F0502020204030204" pitchFamily="34" charset="0"/>
                <a:ea typeface="Calibri" panose="020F0502020204030204" pitchFamily="34" charset="0"/>
                <a:cs typeface="Alexandria" pitchFamily="2" charset="-78"/>
              </a:rPr>
              <a:t>ويظهر دور </a:t>
            </a:r>
            <a:r>
              <a:rPr lang="ar-EG" sz="1600" dirty="0">
                <a:effectLst/>
                <a:latin typeface="Calibri" panose="020F0502020204030204" pitchFamily="34" charset="0"/>
                <a:ea typeface="Calibri" panose="020F0502020204030204" pitchFamily="34" charset="0"/>
                <a:cs typeface="Alexandria" pitchFamily="2" charset="-78"/>
              </a:rPr>
              <a:t>إدارة </a:t>
            </a:r>
            <a:r>
              <a:rPr lang="ar-SA" sz="1600" dirty="0">
                <a:effectLst/>
                <a:latin typeface="Calibri" panose="020F0502020204030204" pitchFamily="34" charset="0"/>
                <a:ea typeface="Calibri" panose="020F0502020204030204" pitchFamily="34" charset="0"/>
                <a:cs typeface="Alexandria" pitchFamily="2" charset="-78"/>
              </a:rPr>
              <a:t>العلاقات العامة في الأخذ بيد الإدارة العليا في المنظمة ومساعدتها لتخطي الأزمات التي قد تتعرض لها، من خلال القيام بعمل أجندة معلوماتية تحمل في طياتها كافة التفاصيل المهمة التي تساعد الإدارة على معرفة ماهية أزمتها؛ ومن ثم كشف غموضها حتى يمكن مواجهتها، إضافة إلى أن العلاقات العامة أثناء الأزمات تقوم </a:t>
            </a:r>
            <a:r>
              <a:rPr lang="ar-SA" sz="1600" dirty="0" err="1">
                <a:effectLst/>
                <a:latin typeface="Calibri" panose="020F0502020204030204" pitchFamily="34" charset="0"/>
                <a:ea typeface="Calibri" panose="020F0502020204030204" pitchFamily="34" charset="0"/>
                <a:cs typeface="Alexandria" pitchFamily="2" charset="-78"/>
              </a:rPr>
              <a:t>بأدا</a:t>
            </a:r>
            <a:r>
              <a:rPr lang="ar-EG" sz="1600">
                <a:effectLst/>
                <a:latin typeface="Calibri" panose="020F0502020204030204" pitchFamily="34" charset="0"/>
                <a:ea typeface="Calibri" panose="020F0502020204030204" pitchFamily="34" charset="0"/>
                <a:cs typeface="Alexandria" pitchFamily="2" charset="-78"/>
              </a:rPr>
              <a:t>ء</a:t>
            </a:r>
            <a:r>
              <a:rPr lang="ar-SA" sz="160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مهام وأنشطة اتصالية تأخذ في اعتبارها كافة الأطراف ذات العلاقة بالأزمة من جمهور داخلي وخارجي ووسائل الإعلام. </a:t>
            </a:r>
            <a:r>
              <a:rPr lang="ar-EG" sz="1600" dirty="0">
                <a:effectLst/>
                <a:latin typeface="Calibri" panose="020F0502020204030204" pitchFamily="34" charset="0"/>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25803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88078" y="5390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42696" y="1589992"/>
            <a:ext cx="8169604" cy="4117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8600" y="1733978"/>
            <a:ext cx="7848600" cy="3820918"/>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ولا يتوقف دور </a:t>
            </a:r>
            <a:r>
              <a:rPr lang="ar-EG" sz="1600" dirty="0">
                <a:effectLst/>
                <a:latin typeface="Calibri" panose="020F0502020204030204" pitchFamily="34" charset="0"/>
                <a:ea typeface="Calibri" panose="020F0502020204030204" pitchFamily="34" charset="0"/>
                <a:cs typeface="Alexandria" pitchFamily="2" charset="-78"/>
              </a:rPr>
              <a:t>إدارة </a:t>
            </a:r>
            <a:r>
              <a:rPr lang="ar-SA" sz="1600" dirty="0">
                <a:effectLst/>
                <a:latin typeface="Calibri" panose="020F0502020204030204" pitchFamily="34" charset="0"/>
                <a:ea typeface="Calibri" panose="020F0502020204030204" pitchFamily="34" charset="0"/>
                <a:cs typeface="Alexandria" pitchFamily="2" charset="-78"/>
              </a:rPr>
              <a:t>العلاقات العامة في حل أزمة منظمتها عند هذا الحد، بل يستمر بعد انتهاء الأزمة؛ حيث تقوم بعمليات المتابعة والتقييم، التي من شأنها الكشف عن مواطن القصور والضعف في أداء المنظمة أثناء مواجهتها للأزمة السابقة، والعمل على تقويمها والرفع من أدائها، إضافة إلى إجراء </a:t>
            </a:r>
            <a:r>
              <a:rPr lang="ar-EG" sz="1600" dirty="0">
                <a:effectLst/>
                <a:latin typeface="Calibri" panose="020F0502020204030204" pitchFamily="34" charset="0"/>
                <a:ea typeface="Calibri" panose="020F0502020204030204" pitchFamily="34" charset="0"/>
                <a:cs typeface="Alexandria" pitchFamily="2" charset="-78"/>
              </a:rPr>
              <a:t>إدارة </a:t>
            </a:r>
            <a:r>
              <a:rPr lang="ar-SA" sz="1600" dirty="0">
                <a:effectLst/>
                <a:latin typeface="Calibri" panose="020F0502020204030204" pitchFamily="34" charset="0"/>
                <a:ea typeface="Calibri" panose="020F0502020204030204" pitchFamily="34" charset="0"/>
                <a:cs typeface="Alexandria" pitchFamily="2" charset="-78"/>
              </a:rPr>
              <a:t>العلاقات العامة لعمليات تقييم خططها الاتصالية أثناء الأزمة، والتعرف على مدى فاعليتها وتطويرها </a:t>
            </a:r>
            <a:r>
              <a:rPr lang="ar-SA" sz="1100" dirty="0">
                <a:effectLst/>
                <a:latin typeface="Calibri" panose="020F0502020204030204" pitchFamily="34" charset="0"/>
                <a:ea typeface="Calibri" panose="020F0502020204030204" pitchFamily="34" charset="0"/>
                <a:cs typeface="Alexandria" pitchFamily="2" charset="-78"/>
              </a:rPr>
              <a:t>(ماجد بن عبدالله، 2011)</a:t>
            </a:r>
            <a:r>
              <a:rPr lang="ar-EG" sz="1600" dirty="0">
                <a:latin typeface="Calibri" panose="020F0502020204030204" pitchFamily="34" charset="0"/>
                <a:ea typeface="Calibri" panose="020F0502020204030204" pitchFamily="34" charset="0"/>
                <a:cs typeface="Alexandria" pitchFamily="2" charset="-78"/>
              </a:rPr>
              <a:t>.</a:t>
            </a:r>
            <a:endParaRPr lang="ar-EG" sz="1600" dirty="0">
              <a:effectLst/>
              <a:latin typeface="Calibri" panose="020F0502020204030204" pitchFamily="34" charset="0"/>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وبناءً عليه، تُعَد إدارة الأزمات من الأدوار الحيوية والمهمة التي تقوم بها إدارة العلاقات العامة في الحياة الاجتماعية والاقتصادية، سواء على مستوى العلاقة بين الأفراد والمجتمع والدولة أو على المستوى الخارجي والعلاقات التي تربط بين الدول، وتشتد الحاجة للعلاقات العامة ودورها في إدارة الأزمات وكونها تنير لنا الطريق، ونحن نشاهد على المستوى العالمي الحالي الكثير من الأزمات </a:t>
            </a:r>
            <a:r>
              <a:rPr lang="ar-EG" sz="1200" dirty="0">
                <a:effectLst/>
                <a:latin typeface="Calibri" panose="020F0502020204030204" pitchFamily="34" charset="0"/>
                <a:ea typeface="Calibri" panose="020F0502020204030204" pitchFamily="34" charset="0"/>
                <a:cs typeface="Alexandria" pitchFamily="2" charset="-78"/>
              </a:rPr>
              <a:t>(إيمان سامي</a:t>
            </a:r>
            <a:r>
              <a:rPr lang="ar-SA" sz="1200" dirty="0">
                <a:effectLst/>
                <a:latin typeface="Calibri" panose="020F0502020204030204" pitchFamily="34" charset="0"/>
                <a:ea typeface="Calibri" panose="020F0502020204030204" pitchFamily="34" charset="0"/>
                <a:cs typeface="Alexandria" pitchFamily="2" charset="-78"/>
              </a:rPr>
              <a:t>،</a:t>
            </a:r>
            <a:r>
              <a:rPr lang="ar-EG" sz="1200" dirty="0">
                <a:effectLst/>
                <a:latin typeface="Calibri" panose="020F0502020204030204" pitchFamily="34" charset="0"/>
                <a:ea typeface="Calibri" panose="020F0502020204030204" pitchFamily="34" charset="0"/>
                <a:cs typeface="Alexandria" pitchFamily="2" charset="-78"/>
              </a:rPr>
              <a:t> 2017)</a:t>
            </a:r>
            <a:r>
              <a:rPr lang="ar-KW" sz="1600" dirty="0">
                <a:effectLst/>
                <a:latin typeface="Calibri" panose="020F0502020204030204" pitchFamily="34" charset="0"/>
                <a:ea typeface="Calibri" panose="020F0502020204030204" pitchFamily="34" charset="0"/>
                <a:cs typeface="Alexandria" pitchFamily="2" charset="-78"/>
              </a:rPr>
              <a:t>.</a:t>
            </a:r>
            <a:r>
              <a:rPr lang="ar-EG" sz="1600" dirty="0">
                <a:effectLst/>
                <a:latin typeface="Calibri" panose="020F0502020204030204" pitchFamily="34" charset="0"/>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10327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092200"/>
            <a:ext cx="10845801" cy="511030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321301" y="1371362"/>
            <a:ext cx="6176434" cy="3805529"/>
          </a:xfrm>
          <a:prstGeom prst="rect">
            <a:avLst/>
          </a:prstGeom>
          <a:noFill/>
        </p:spPr>
        <p:txBody>
          <a:bodyPr wrap="square" rtlCol="0">
            <a:spAutoFit/>
          </a:bodyPr>
          <a:lstStyle/>
          <a:p>
            <a:pPr algn="justLow" rtl="1">
              <a:lnSpc>
                <a:spcPct val="150000"/>
              </a:lnSpc>
              <a:spcAft>
                <a:spcPts val="600"/>
              </a:spcAft>
            </a:pPr>
            <a:r>
              <a:rPr lang="ar-EG" sz="1600" dirty="0">
                <a:latin typeface="Alexandria" pitchFamily="2" charset="-78"/>
                <a:cs typeface="Alexandria" pitchFamily="2" charset="-78"/>
              </a:rPr>
              <a:t> </a:t>
            </a:r>
            <a:r>
              <a:rPr lang="ar-EG" sz="1600" b="1" dirty="0">
                <a:latin typeface="Alexandria" pitchFamily="2" charset="-78"/>
                <a:cs typeface="Alexandria" pitchFamily="2" charset="-78"/>
              </a:rPr>
              <a:t>رابعا: </a:t>
            </a:r>
            <a:r>
              <a:rPr lang="ar-JO" sz="1600" b="1" dirty="0">
                <a:effectLst/>
                <a:latin typeface="Alexandria" pitchFamily="2" charset="-78"/>
                <a:ea typeface="Calibri" panose="020F0502020204030204" pitchFamily="34" charset="0"/>
                <a:cs typeface="Alexandria" pitchFamily="2" charset="-78"/>
              </a:rPr>
              <a:t>ال</a:t>
            </a:r>
            <a:r>
              <a:rPr lang="ar-EG" sz="1600" b="1" dirty="0">
                <a:effectLst/>
                <a:latin typeface="Alexandria" pitchFamily="2" charset="-78"/>
                <a:ea typeface="Calibri" panose="020F0502020204030204" pitchFamily="34" charset="0"/>
                <a:cs typeface="Alexandria" pitchFamily="2" charset="-78"/>
              </a:rPr>
              <a:t>ا</a:t>
            </a:r>
            <a:r>
              <a:rPr lang="ar-JO" sz="1600" b="1" dirty="0" err="1">
                <a:effectLst/>
                <a:latin typeface="Alexandria" pitchFamily="2" charset="-78"/>
                <a:ea typeface="Calibri" panose="020F0502020204030204" pitchFamily="34" charset="0"/>
                <a:cs typeface="Alexandria" pitchFamily="2" charset="-78"/>
              </a:rPr>
              <a:t>ستراتيج</a:t>
            </a:r>
            <a:r>
              <a:rPr lang="ar-EG" sz="1600" b="1" dirty="0">
                <a:effectLst/>
                <a:latin typeface="Alexandria" pitchFamily="2" charset="-78"/>
                <a:ea typeface="Calibri" panose="020F0502020204030204" pitchFamily="34" charset="0"/>
                <a:cs typeface="Alexandria" pitchFamily="2" charset="-78"/>
              </a:rPr>
              <a:t>ي</a:t>
            </a:r>
            <a:r>
              <a:rPr lang="ar-JO" sz="1600" b="1" dirty="0">
                <a:effectLst/>
                <a:latin typeface="Alexandria" pitchFamily="2" charset="-78"/>
                <a:ea typeface="Calibri" panose="020F0502020204030204" pitchFamily="34" charset="0"/>
                <a:cs typeface="Alexandria" pitchFamily="2" charset="-78"/>
              </a:rPr>
              <a:t>ات الاتصالية المستخدمة في إدارة الأزم</a:t>
            </a:r>
            <a:r>
              <a:rPr lang="ar-EG" sz="1600" b="1" dirty="0">
                <a:effectLst/>
                <a:latin typeface="Alexandria" pitchFamily="2" charset="-78"/>
                <a:ea typeface="Calibri" panose="020F0502020204030204" pitchFamily="34" charset="0"/>
                <a:cs typeface="Alexandria" pitchFamily="2" charset="-78"/>
              </a:rPr>
              <a:t>ات</a:t>
            </a:r>
            <a:endParaRPr lang="en-US" sz="1600" b="1" dirty="0">
              <a:effectLst/>
              <a:latin typeface="Alexandria" pitchFamily="2" charset="-78"/>
              <a:ea typeface="Calibri" panose="020F0502020204030204" pitchFamily="34" charset="0"/>
              <a:cs typeface="Alexandria" pitchFamily="2" charset="-78"/>
            </a:endParaRPr>
          </a:p>
          <a:p>
            <a:pPr indent="107950" algn="justLow" rtl="1">
              <a:lnSpc>
                <a:spcPct val="150000"/>
              </a:lnSpc>
              <a:spcBef>
                <a:spcPts val="1800"/>
              </a:spcBef>
              <a:spcAft>
                <a:spcPts val="600"/>
              </a:spcAft>
            </a:pPr>
            <a:r>
              <a:rPr lang="ar-JO" sz="1600" dirty="0">
                <a:effectLst/>
                <a:latin typeface="Alexandria" pitchFamily="2" charset="-78"/>
                <a:ea typeface="Calibri" panose="020F0502020204030204" pitchFamily="34" charset="0"/>
                <a:cs typeface="Alexandria" pitchFamily="2" charset="-78"/>
              </a:rPr>
              <a:t>هناك عدد</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من </a:t>
            </a:r>
            <a:r>
              <a:rPr lang="ar-EG" sz="1600" dirty="0">
                <a:latin typeface="Alexandria" pitchFamily="2" charset="-78"/>
                <a:ea typeface="Calibri" panose="020F0502020204030204" pitchFamily="34" charset="0"/>
                <a:cs typeface="Alexandria" pitchFamily="2" charset="-78"/>
              </a:rPr>
              <a:t>ا</a:t>
            </a:r>
            <a:r>
              <a:rPr lang="ar-JO" sz="1600" dirty="0" err="1">
                <a:effectLst/>
                <a:latin typeface="Alexandria" pitchFamily="2" charset="-78"/>
                <a:ea typeface="Calibri" panose="020F0502020204030204" pitchFamily="34" charset="0"/>
                <a:cs typeface="Alexandria" pitchFamily="2" charset="-78"/>
              </a:rPr>
              <a:t>ستراتيجيات</a:t>
            </a:r>
            <a:r>
              <a:rPr lang="ar-JO" sz="1600" dirty="0">
                <a:effectLst/>
                <a:latin typeface="Alexandria" pitchFamily="2" charset="-78"/>
                <a:ea typeface="Calibri" panose="020F0502020204030204" pitchFamily="34" charset="0"/>
                <a:cs typeface="Alexandria" pitchFamily="2" charset="-78"/>
              </a:rPr>
              <a:t> الاتصال</a:t>
            </a:r>
            <a:r>
              <a:rPr lang="ar-EG" sz="1600" dirty="0">
                <a:effectLst/>
                <a:latin typeface="Alexandria" pitchFamily="2" charset="-78"/>
                <a:ea typeface="Calibri" panose="020F0502020204030204" pitchFamily="34" charset="0"/>
                <a:cs typeface="Alexandria" pitchFamily="2" charset="-78"/>
              </a:rPr>
              <a:t>، التي</a:t>
            </a:r>
            <a:r>
              <a:rPr lang="ar-JO" sz="1600" dirty="0">
                <a:effectLst/>
                <a:latin typeface="Alexandria" pitchFamily="2" charset="-78"/>
                <a:ea typeface="Calibri" panose="020F0502020204030204" pitchFamily="34" charset="0"/>
                <a:cs typeface="Alexandria" pitchFamily="2" charset="-78"/>
              </a:rPr>
              <a:t> يمكن </a:t>
            </a:r>
            <a:r>
              <a:rPr lang="ar-EG" sz="1600" dirty="0">
                <a:effectLst/>
                <a:latin typeface="Alexandria" pitchFamily="2" charset="-78"/>
                <a:ea typeface="Calibri" panose="020F0502020204030204" pitchFamily="34" charset="0"/>
                <a:cs typeface="Alexandria" pitchFamily="2" charset="-78"/>
              </a:rPr>
              <a:t>أن تستخدمها إدارة العلاقات العامة </a:t>
            </a:r>
            <a:r>
              <a:rPr lang="ar-JO" sz="1600" dirty="0">
                <a:effectLst/>
                <a:latin typeface="Alexandria" pitchFamily="2" charset="-78"/>
                <a:ea typeface="Calibri" panose="020F0502020204030204" pitchFamily="34" charset="0"/>
                <a:cs typeface="Alexandria" pitchFamily="2" charset="-78"/>
              </a:rPr>
              <a:t>في إدارة الأزمات</a:t>
            </a:r>
            <a:r>
              <a:rPr lang="ar-EG" sz="1600" dirty="0">
                <a:effectLst/>
                <a:latin typeface="Alexandria" pitchFamily="2" charset="-78"/>
                <a:ea typeface="Calibri" panose="020F0502020204030204" pitchFamily="34" charset="0"/>
                <a:cs typeface="Alexandria" pitchFamily="2" charset="-78"/>
              </a:rPr>
              <a:t>، وتم دراستها في إطار وظيفة الاتصال في إدارة العلاقات العامة (الاتصال التنظيمي أو المؤسسي)، وهي: </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التحفظ والكتمان</a:t>
            </a:r>
            <a:r>
              <a:rPr lang="ar-EG" sz="1600" dirty="0">
                <a:effectLst/>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التريث وعدم التورط</a:t>
            </a:r>
            <a:r>
              <a:rPr lang="ar-EG" sz="1600" dirty="0">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القانونية</a:t>
            </a:r>
            <a:r>
              <a:rPr lang="ar-EG" sz="1600" dirty="0">
                <a:effectLst/>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الاستجابة والدفاع</a:t>
            </a:r>
            <a:r>
              <a:rPr lang="ar-EG" sz="1600" dirty="0">
                <a:effectLst/>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الدفاع الهجومي</a:t>
            </a:r>
            <a:r>
              <a:rPr lang="ar-EG" sz="1600" dirty="0">
                <a:effectLst/>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الصمت</a:t>
            </a:r>
            <a:r>
              <a:rPr lang="ar-EG" sz="1600" dirty="0">
                <a:effectLst/>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الإنكار</a:t>
            </a:r>
            <a:r>
              <a:rPr lang="ar-EG" sz="1600" dirty="0">
                <a:effectLst/>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التملص من المسئولية</a:t>
            </a:r>
            <a:r>
              <a:rPr lang="ar-EG" sz="1600" dirty="0">
                <a:effectLst/>
                <a:latin typeface="Alexandria" pitchFamily="2" charset="-78"/>
                <a:ea typeface="Calibri" panose="020F0502020204030204" pitchFamily="34" charset="0"/>
                <a:cs typeface="Alexandria" pitchFamily="2" charset="-78"/>
              </a:rPr>
              <a:t>، والتبرير والاعتذار، والاعتذار الكامل، و</a:t>
            </a:r>
            <a:r>
              <a:rPr lang="ar-JO" sz="1600" dirty="0">
                <a:effectLst/>
                <a:latin typeface="Alexandria" pitchFamily="2" charset="-78"/>
                <a:ea typeface="Calibri" panose="020F0502020204030204" pitchFamily="34" charset="0"/>
                <a:cs typeface="Alexandria" pitchFamily="2" charset="-78"/>
              </a:rPr>
              <a:t>الهجوم المضاد</a:t>
            </a:r>
            <a:r>
              <a:rPr lang="ar-EG" sz="1600" dirty="0">
                <a:effectLst/>
                <a:latin typeface="Alexandria" pitchFamily="2" charset="-78"/>
                <a:ea typeface="Calibri" panose="020F0502020204030204" pitchFamily="34" charset="0"/>
                <a:cs typeface="Alexandria" pitchFamily="2" charset="-78"/>
              </a:rPr>
              <a:t>، والأفعال التصحيحية، و</a:t>
            </a:r>
            <a:r>
              <a:rPr lang="ar-JO" sz="1600" dirty="0">
                <a:effectLst/>
                <a:latin typeface="Alexandria" pitchFamily="2" charset="-78"/>
                <a:ea typeface="Calibri" panose="020F0502020204030204" pitchFamily="34" charset="0"/>
                <a:cs typeface="Alexandria" pitchFamily="2" charset="-78"/>
              </a:rPr>
              <a:t>ملتقى الطرق</a:t>
            </a:r>
            <a:r>
              <a:rPr lang="ar-EG" sz="1600" dirty="0">
                <a:latin typeface="Alexandria" pitchFamily="2" charset="-78"/>
                <a:ea typeface="Calibri" panose="020F0502020204030204" pitchFamily="34" charset="0"/>
                <a:cs typeface="Alexandria" pitchFamily="2" charset="-78"/>
              </a:rPr>
              <a:t>، و</a:t>
            </a:r>
            <a:r>
              <a:rPr lang="ar-JO" sz="1600" dirty="0">
                <a:effectLst/>
                <a:latin typeface="Alexandria" pitchFamily="2" charset="-78"/>
                <a:ea typeface="Calibri" panose="020F0502020204030204" pitchFamily="34" charset="0"/>
                <a:cs typeface="Alexandria" pitchFamily="2" charset="-78"/>
              </a:rPr>
              <a:t>المشاركة والمسئولية</a:t>
            </a:r>
            <a:r>
              <a:rPr lang="ar-EG"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231663"/>
            <a:ext cx="4195810" cy="4795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3379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689627"/>
            <a:ext cx="6855670" cy="1697260"/>
          </a:xfrm>
          <a:prstGeom prst="rect">
            <a:avLst/>
          </a:prstGeom>
          <a:noFill/>
        </p:spPr>
        <p:txBody>
          <a:bodyPr wrap="square" rtlCol="0">
            <a:spAutoFit/>
          </a:bodyPr>
          <a:lstStyle/>
          <a:p>
            <a:pPr algn="justLow" rtl="1">
              <a:lnSpc>
                <a:spcPct val="200000"/>
              </a:lnSpc>
              <a:spcBef>
                <a:spcPts val="300"/>
              </a:spcBef>
            </a:pPr>
            <a:r>
              <a:rPr lang="ar-SA" b="1" dirty="0">
                <a:latin typeface="Alexandria" pitchFamily="2" charset="-78"/>
                <a:cs typeface="Alexandria" pitchFamily="2" charset="-78"/>
              </a:rPr>
              <a:t>المحاضرة القادمة</a:t>
            </a:r>
            <a:r>
              <a:rPr lang="ar-EG" b="1" dirty="0">
                <a:latin typeface="Alexandria" pitchFamily="2" charset="-78"/>
                <a:cs typeface="Alexandria" pitchFamily="2" charset="-78"/>
              </a:rPr>
              <a:t>: </a:t>
            </a:r>
            <a:r>
              <a:rPr lang="ar-SA" b="1" dirty="0">
                <a:latin typeface="Alexandria" pitchFamily="2" charset="-78"/>
                <a:cs typeface="Alexandria" pitchFamily="2" charset="-78"/>
              </a:rPr>
              <a:t>أدوار ومسئوليات </a:t>
            </a:r>
            <a:r>
              <a:rPr lang="ar-EG" b="1" dirty="0">
                <a:latin typeface="Alexandria" pitchFamily="2" charset="-78"/>
                <a:cs typeface="Alexandria" pitchFamily="2" charset="-78"/>
              </a:rPr>
              <a:t>(4)</a:t>
            </a:r>
          </a:p>
          <a:p>
            <a:pPr indent="107950" algn="justLow" rtl="1">
              <a:lnSpc>
                <a:spcPct val="200000"/>
              </a:lnSpc>
              <a:spcBef>
                <a:spcPts val="300"/>
              </a:spcBef>
            </a:pPr>
            <a:r>
              <a:rPr lang="ar-EG" sz="1800" dirty="0">
                <a:latin typeface="Alexandria" pitchFamily="2" charset="-78"/>
                <a:cs typeface="Alexandria" pitchFamily="2" charset="-78"/>
              </a:rPr>
              <a:t>تستهدف</a:t>
            </a:r>
            <a:r>
              <a:rPr lang="ar-EG" sz="1800" b="1" dirty="0">
                <a:latin typeface="Alexandria" pitchFamily="2" charset="-78"/>
                <a:cs typeface="Alexandria" pitchFamily="2" charset="-78"/>
              </a:rPr>
              <a:t> </a:t>
            </a:r>
            <a:r>
              <a:rPr lang="ar-SA" sz="1800" dirty="0">
                <a:latin typeface="Alexandria" pitchFamily="2" charset="-78"/>
                <a:cs typeface="Alexandria" pitchFamily="2" charset="-78"/>
              </a:rPr>
              <a:t>المحاضرة القادمة</a:t>
            </a:r>
            <a:r>
              <a:rPr lang="ar-EG" sz="1800" dirty="0">
                <a:latin typeface="Alexandria" pitchFamily="2" charset="-78"/>
                <a:cs typeface="Alexandria" pitchFamily="2" charset="-78"/>
              </a:rPr>
              <a:t> استعراض الموضوع الرئيس الآتي</a:t>
            </a:r>
            <a:r>
              <a:rPr lang="ar-SA" sz="1800" dirty="0">
                <a:latin typeface="Alexandria" pitchFamily="2" charset="-78"/>
                <a:cs typeface="Alexandria" pitchFamily="2" charset="-78"/>
              </a:rPr>
              <a:t>:</a:t>
            </a:r>
            <a:endParaRPr lang="ar-EG" sz="1800" dirty="0">
              <a:solidFill>
                <a:srgbClr val="000000"/>
              </a:solidFill>
              <a:effectLst/>
              <a:latin typeface="Alexandria" pitchFamily="2" charset="-78"/>
              <a:ea typeface="Calibri" panose="020F0502020204030204" pitchFamily="34" charset="0"/>
              <a:cs typeface="Alexandria" pitchFamily="2" charset="-78"/>
            </a:endParaRPr>
          </a:p>
          <a:p>
            <a:pPr indent="107950" algn="justLow" rtl="1">
              <a:lnSpc>
                <a:spcPct val="200000"/>
              </a:lnSpc>
              <a:spcBef>
                <a:spcPts val="300"/>
              </a:spcBef>
            </a:pPr>
            <a:r>
              <a:rPr lang="ar-EG" sz="1600" b="1" dirty="0">
                <a:solidFill>
                  <a:srgbClr val="000000"/>
                </a:solidFill>
                <a:effectLst/>
                <a:latin typeface="Alexandria" pitchFamily="2" charset="-78"/>
                <a:ea typeface="Calibri" panose="020F0502020204030204" pitchFamily="34" charset="0"/>
                <a:cs typeface="Alexandria" pitchFamily="2" charset="-78"/>
              </a:rPr>
              <a:t>-</a:t>
            </a:r>
            <a:r>
              <a:rPr lang="ar-SA" sz="1600" b="1" dirty="0">
                <a:solidFill>
                  <a:srgbClr val="000000"/>
                </a:solidFill>
                <a:effectLst/>
                <a:latin typeface="Alexandria" pitchFamily="2" charset="-78"/>
                <a:ea typeface="Calibri" panose="020F0502020204030204" pitchFamily="34" charset="0"/>
                <a:cs typeface="Alexandria" pitchFamily="2" charset="-78"/>
              </a:rPr>
              <a:t> إدارة العلاقات العامة </a:t>
            </a:r>
            <a:r>
              <a:rPr lang="ar-EG" sz="1600" b="1" dirty="0">
                <a:solidFill>
                  <a:srgbClr val="000000"/>
                </a:solidFill>
                <a:effectLst/>
                <a:latin typeface="Alexandria" pitchFamily="2" charset="-78"/>
                <a:ea typeface="Calibri" panose="020F0502020204030204" pitchFamily="34" charset="0"/>
                <a:cs typeface="Alexandria" pitchFamily="2" charset="-78"/>
              </a:rPr>
              <a:t>والصورة الذهنية.</a:t>
            </a:r>
            <a:endParaRPr lang="ar-EG" sz="1600" b="1" dirty="0">
              <a:solidFill>
                <a:srgbClr val="FF0000"/>
              </a:solidFill>
              <a:effectLst/>
              <a:latin typeface="Alexandria" pitchFamily="2" charset="-78"/>
              <a:ea typeface="Calibri" panose="020F0502020204030204" pitchFamily="34" charset="0"/>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8178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2"/>
            <a:ext cx="10699763"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40227"/>
            <a:ext cx="10591838" cy="4330929"/>
          </a:xfrm>
          <a:prstGeom prst="rect">
            <a:avLst/>
          </a:prstGeom>
          <a:noFill/>
        </p:spPr>
        <p:txBody>
          <a:bodyPr wrap="square" rtlCol="0">
            <a:spAutoFit/>
          </a:bodyPr>
          <a:lstStyle/>
          <a:p>
            <a:pPr algn="justLow" rtl="1">
              <a:lnSpc>
                <a:spcPct val="120000"/>
              </a:lnSpc>
              <a:spcAft>
                <a:spcPts val="600"/>
              </a:spcAft>
            </a:pPr>
            <a:r>
              <a:rPr lang="ar-EG" sz="1400" b="1" dirty="0">
                <a:effectLst/>
                <a:latin typeface="Alexandria" pitchFamily="2" charset="-78"/>
                <a:ea typeface="Times New Roman" panose="02020603050405020304" pitchFamily="18" charset="0"/>
                <a:cs typeface="Alexandria" pitchFamily="2" charset="-78"/>
              </a:rPr>
              <a:t>الهوامش (المراجع):</a:t>
            </a:r>
            <a:r>
              <a:rPr lang="ar-EG" sz="1400" b="1" dirty="0">
                <a:effectLst/>
                <a:latin typeface="Alexandria" pitchFamily="2" charset="-78"/>
                <a:ea typeface="Calibri" panose="020F0502020204030204" pitchFamily="34" charset="0"/>
                <a:cs typeface="Alexandria" pitchFamily="2" charset="-78"/>
              </a:rPr>
              <a:t>	</a:t>
            </a:r>
            <a:endParaRPr lang="ar-EG" sz="1400" dirty="0">
              <a:latin typeface="Alexandria" pitchFamily="2" charset="-78"/>
              <a:cs typeface="Alexandria" pitchFamily="2" charset="-78"/>
            </a:endParaRPr>
          </a:p>
          <a:p>
            <a:pPr marL="144000" indent="-144000" algn="justLow" rtl="1">
              <a:lnSpc>
                <a:spcPct val="150000"/>
              </a:lnSpc>
              <a:spcAft>
                <a:spcPts val="600"/>
              </a:spcAft>
              <a:buFont typeface="Simplified Arabic" panose="02020603050405020304" pitchFamily="18" charset="-78"/>
              <a:buChar char="-"/>
            </a:pPr>
            <a:r>
              <a:rPr lang="ar-EG" sz="1400" dirty="0">
                <a:latin typeface="Alexandria" pitchFamily="2" charset="-78"/>
                <a:ea typeface="Calibri" panose="020F0502020204030204" pitchFamily="34" charset="0"/>
                <a:cs typeface="Alexandria" pitchFamily="2" charset="-78"/>
              </a:rPr>
              <a:t>إيمان سامي حسين عشري، دور العلاقات العامة</a:t>
            </a:r>
            <a:r>
              <a:rPr lang="ar-SA" sz="1400" dirty="0">
                <a:solidFill>
                  <a:srgbClr val="000000"/>
                </a:solidFill>
                <a:latin typeface="Alexandria" pitchFamily="2" charset="-78"/>
                <a:ea typeface="Calibri" panose="020F0502020204030204" pitchFamily="34" charset="0"/>
                <a:cs typeface="Alexandria" pitchFamily="2" charset="-78"/>
              </a:rPr>
              <a:t> الرقمية في الإدارة الإلكترونية للأزمات السياسية </a:t>
            </a:r>
            <a:r>
              <a:rPr lang="ar-EG" sz="1400" dirty="0">
                <a:solidFill>
                  <a:srgbClr val="000000"/>
                </a:solidFill>
                <a:latin typeface="Alexandria" pitchFamily="2" charset="-78"/>
                <a:ea typeface="Calibri" panose="020F0502020204030204" pitchFamily="34" charset="0"/>
                <a:cs typeface="Alexandria" pitchFamily="2" charset="-78"/>
              </a:rPr>
              <a:t>وتأثيرها على الشباب: </a:t>
            </a:r>
            <a:r>
              <a:rPr lang="ar-SA" sz="1400" dirty="0">
                <a:solidFill>
                  <a:srgbClr val="000000"/>
                </a:solidFill>
                <a:latin typeface="Alexandria" pitchFamily="2" charset="-78"/>
                <a:ea typeface="Calibri" panose="020F0502020204030204" pitchFamily="34" charset="0"/>
                <a:cs typeface="Alexandria" pitchFamily="2" charset="-78"/>
              </a:rPr>
              <a:t>دراسة تطبيقية على </a:t>
            </a:r>
            <a:r>
              <a:rPr lang="ar-SA" sz="1400" dirty="0">
                <a:latin typeface="Alexandria" pitchFamily="2" charset="-78"/>
                <a:ea typeface="Calibri" panose="020F0502020204030204" pitchFamily="34" charset="0"/>
                <a:cs typeface="Alexandria" pitchFamily="2" charset="-78"/>
              </a:rPr>
              <a:t>العملية العسكرية بالمملكة العربية السعودية (</a:t>
            </a:r>
            <a:r>
              <a:rPr lang="ar-SA" sz="1400" dirty="0">
                <a:solidFill>
                  <a:srgbClr val="000000"/>
                </a:solidFill>
                <a:latin typeface="Alexandria" pitchFamily="2" charset="-78"/>
                <a:ea typeface="Calibri" panose="020F0502020204030204" pitchFamily="34" charset="0"/>
                <a:cs typeface="Alexandria" pitchFamily="2" charset="-78"/>
              </a:rPr>
              <a:t>عاصفة الحزم)</a:t>
            </a:r>
            <a:r>
              <a:rPr lang="ar-EG" sz="1400" dirty="0">
                <a:latin typeface="Alexandria" pitchFamily="2" charset="-78"/>
                <a:ea typeface="Calibri" panose="020F0502020204030204" pitchFamily="34" charset="0"/>
                <a:cs typeface="Alexandria" pitchFamily="2" charset="-78"/>
              </a:rPr>
              <a:t>، </a:t>
            </a:r>
            <a:r>
              <a:rPr lang="ar-SA" sz="1400" b="1" dirty="0">
                <a:latin typeface="Alexandria" pitchFamily="2" charset="-78"/>
                <a:ea typeface="Calibri" panose="020F0502020204030204" pitchFamily="34" charset="0"/>
                <a:cs typeface="Alexandria" pitchFamily="2" charset="-78"/>
              </a:rPr>
              <a:t>رسالة </a:t>
            </a:r>
            <a:r>
              <a:rPr lang="ar-EG" sz="1400" b="1" dirty="0">
                <a:latin typeface="Alexandria" pitchFamily="2" charset="-78"/>
                <a:ea typeface="Calibri" panose="020F0502020204030204" pitchFamily="34" charset="0"/>
                <a:cs typeface="Alexandria" pitchFamily="2" charset="-78"/>
              </a:rPr>
              <a:t>ماجستير</a:t>
            </a:r>
            <a:r>
              <a:rPr lang="ar-SA" sz="1400" b="1" dirty="0">
                <a:latin typeface="Alexandria" pitchFamily="2" charset="-78"/>
                <a:ea typeface="Calibri" panose="020F0502020204030204" pitchFamily="34" charset="0"/>
                <a:cs typeface="Alexandria" pitchFamily="2" charset="-78"/>
              </a:rPr>
              <a:t>، </a:t>
            </a:r>
            <a:r>
              <a:rPr lang="ar-SA" sz="1400" dirty="0">
                <a:latin typeface="Alexandria" pitchFamily="2" charset="-78"/>
                <a:ea typeface="Calibri" panose="020F0502020204030204" pitchFamily="34" charset="0"/>
                <a:cs typeface="Alexandria" pitchFamily="2" charset="-78"/>
              </a:rPr>
              <a:t>غير منشورة (كلية الإعلام: جامعة القاهرة،</a:t>
            </a:r>
            <a:r>
              <a:rPr lang="ar-EG" sz="1400" dirty="0">
                <a:latin typeface="Alexandria" pitchFamily="2" charset="-78"/>
                <a:ea typeface="Calibri" panose="020F0502020204030204" pitchFamily="34" charset="0"/>
                <a:cs typeface="Alexandria" pitchFamily="2" charset="-78"/>
              </a:rPr>
              <a:t> 2017)</a:t>
            </a:r>
            <a:r>
              <a:rPr lang="ar-KW" sz="1400" dirty="0">
                <a:latin typeface="Alexandria" pitchFamily="2" charset="-78"/>
                <a:ea typeface="Calibri" panose="020F0502020204030204" pitchFamily="34" charset="0"/>
                <a:cs typeface="Alexandria" pitchFamily="2" charset="-78"/>
              </a:rPr>
              <a:t>.</a:t>
            </a:r>
            <a:endParaRPr lang="ar-EG" sz="1400" dirty="0">
              <a:latin typeface="Alexandria" pitchFamily="2" charset="-78"/>
              <a:ea typeface="Times New Roman" panose="02020603050405020304" pitchFamily="18" charset="0"/>
              <a:cs typeface="Alexandria" pitchFamily="2" charset="-78"/>
            </a:endParaRPr>
          </a:p>
          <a:p>
            <a:pPr marL="144000" lvl="0" indent="-144000" algn="justLow" rtl="1">
              <a:lnSpc>
                <a:spcPct val="15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رجب عبدالحميد السيد، </a:t>
            </a:r>
            <a:r>
              <a:rPr lang="ar-EG" sz="1400" b="1" dirty="0">
                <a:effectLst/>
                <a:latin typeface="Alexandria" pitchFamily="2" charset="-78"/>
                <a:ea typeface="Times New Roman" panose="02020603050405020304" pitchFamily="18" charset="0"/>
                <a:cs typeface="Alexandria" pitchFamily="2" charset="-78"/>
              </a:rPr>
              <a:t>دور القيادة في اتخاذ القرارات خلال الأزمات </a:t>
            </a:r>
            <a:r>
              <a:rPr lang="ar-EG" sz="1400" dirty="0">
                <a:effectLst/>
                <a:latin typeface="Alexandria" pitchFamily="2" charset="-78"/>
                <a:ea typeface="Times New Roman" panose="02020603050405020304" pitchFamily="18" charset="0"/>
                <a:cs typeface="Alexandria" pitchFamily="2" charset="-78"/>
              </a:rPr>
              <a:t>(القاهرة: مطبعة الإيمان، 2000).</a:t>
            </a:r>
          </a:p>
          <a:p>
            <a:pPr marL="144000" indent="-144000" algn="justLow" rtl="1">
              <a:lnSpc>
                <a:spcPct val="15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علي عجوة وكريمان فريد، </a:t>
            </a:r>
            <a:r>
              <a:rPr lang="ar-EG" sz="1400" b="1" dirty="0">
                <a:effectLst/>
                <a:latin typeface="Alexandria" pitchFamily="2" charset="-78"/>
                <a:ea typeface="Times New Roman" panose="02020603050405020304" pitchFamily="18" charset="0"/>
                <a:cs typeface="Alexandria" pitchFamily="2" charset="-78"/>
              </a:rPr>
              <a:t>إدارة العلاقات العامة بين الإدارة </a:t>
            </a:r>
            <a:r>
              <a:rPr lang="ar-EG" sz="1400" b="1" dirty="0" err="1">
                <a:effectLst/>
                <a:latin typeface="Alexandria" pitchFamily="2" charset="-78"/>
                <a:ea typeface="Times New Roman" panose="02020603050405020304" pitchFamily="18" charset="0"/>
                <a:cs typeface="Alexandria" pitchFamily="2" charset="-78"/>
              </a:rPr>
              <a:t>الاسترتيجية</a:t>
            </a:r>
            <a:r>
              <a:rPr lang="ar-EG" sz="1400" b="1" dirty="0">
                <a:effectLst/>
                <a:latin typeface="Alexandria" pitchFamily="2" charset="-78"/>
                <a:ea typeface="Times New Roman" panose="02020603050405020304" pitchFamily="18" charset="0"/>
                <a:cs typeface="Alexandria" pitchFamily="2" charset="-78"/>
              </a:rPr>
              <a:t> وإدارة الأزمات</a:t>
            </a:r>
            <a:r>
              <a:rPr lang="ar-EG" sz="1400" dirty="0">
                <a:effectLst/>
                <a:latin typeface="Alexandria" pitchFamily="2" charset="-78"/>
                <a:ea typeface="Times New Roman" panose="02020603050405020304" pitchFamily="18" charset="0"/>
                <a:cs typeface="Alexandria" pitchFamily="2" charset="-78"/>
              </a:rPr>
              <a:t>، ط2 (القاهرة: عالم الكتب، 2008).</a:t>
            </a:r>
          </a:p>
          <a:p>
            <a:pPr marL="144000" indent="-144000" algn="justLow" rtl="1">
              <a:lnSpc>
                <a:spcPct val="150000"/>
              </a:lnSpc>
              <a:spcAft>
                <a:spcPts val="600"/>
              </a:spcAft>
              <a:buFont typeface="Simplified Arabic" panose="02020603050405020304" pitchFamily="18" charset="-78"/>
              <a:buChar char="-"/>
            </a:pPr>
            <a:r>
              <a:rPr lang="ar-JO" sz="1400" dirty="0">
                <a:effectLst/>
                <a:latin typeface="Alexandria" pitchFamily="2" charset="-78"/>
                <a:ea typeface="Times New Roman" panose="02020603050405020304" pitchFamily="18" charset="0"/>
                <a:cs typeface="Alexandria" pitchFamily="2" charset="-78"/>
              </a:rPr>
              <a:t>قدري علي عبدالمجيد، دور الاتصال في إدارة الأزمات: دراسة حالة على حادث </a:t>
            </a:r>
            <a:r>
              <a:rPr lang="ar-JO" sz="1400" dirty="0" err="1">
                <a:effectLst/>
                <a:latin typeface="Alexandria" pitchFamily="2" charset="-78"/>
                <a:ea typeface="Times New Roman" panose="02020603050405020304" pitchFamily="18" charset="0"/>
                <a:cs typeface="Alexandria" pitchFamily="2" charset="-78"/>
              </a:rPr>
              <a:t>الأقص</a:t>
            </a:r>
            <a:r>
              <a:rPr lang="ar-EG" sz="1400" dirty="0">
                <a:effectLst/>
                <a:latin typeface="Alexandria" pitchFamily="2" charset="-78"/>
                <a:ea typeface="Times New Roman" panose="02020603050405020304" pitchFamily="18" charset="0"/>
                <a:cs typeface="Alexandria" pitchFamily="2" charset="-78"/>
              </a:rPr>
              <a:t>ـر </a:t>
            </a:r>
            <a:r>
              <a:rPr lang="ar-JO" sz="1400" dirty="0">
                <a:effectLst/>
                <a:latin typeface="Alexandria" pitchFamily="2" charset="-78"/>
                <a:ea typeface="Times New Roman" panose="02020603050405020304" pitchFamily="18" charset="0"/>
                <a:cs typeface="Alexandria" pitchFamily="2" charset="-78"/>
              </a:rPr>
              <a:t>الإرهابي عام 1997، </a:t>
            </a:r>
            <a:r>
              <a:rPr lang="ar-SA" sz="1400" b="1" dirty="0">
                <a:effectLst/>
                <a:latin typeface="Alexandria" pitchFamily="2" charset="-78"/>
                <a:ea typeface="Times New Roman" panose="02020603050405020304" pitchFamily="18" charset="0"/>
                <a:cs typeface="Alexandria" pitchFamily="2" charset="-78"/>
              </a:rPr>
              <a:t>رسالة ماجستير</a:t>
            </a:r>
            <a:r>
              <a:rPr lang="ar-SA" sz="1400" dirty="0">
                <a:effectLst/>
                <a:latin typeface="Alexandria" pitchFamily="2" charset="-78"/>
                <a:ea typeface="Times New Roman" panose="02020603050405020304" pitchFamily="18" charset="0"/>
                <a:cs typeface="Alexandria" pitchFamily="2" charset="-78"/>
              </a:rPr>
              <a:t>، غير منشورة (</a:t>
            </a:r>
            <a:r>
              <a:rPr lang="ar-JO" sz="1400" dirty="0">
                <a:effectLst/>
                <a:latin typeface="Alexandria" pitchFamily="2" charset="-78"/>
                <a:ea typeface="Times New Roman" panose="02020603050405020304" pitchFamily="18" charset="0"/>
                <a:cs typeface="Alexandria" pitchFamily="2" charset="-78"/>
              </a:rPr>
              <a:t>كلية الإعلام: جامعة القاهرة،</a:t>
            </a:r>
            <a:r>
              <a:rPr lang="ar-SA" sz="1400" dirty="0">
                <a:effectLst/>
                <a:latin typeface="Alexandria" pitchFamily="2" charset="-78"/>
                <a:ea typeface="Times New Roman" panose="02020603050405020304" pitchFamily="18" charset="0"/>
                <a:cs typeface="Alexandria" pitchFamily="2" charset="-78"/>
              </a:rPr>
              <a:t> 2002)،</a:t>
            </a:r>
            <a:endParaRPr lang="ar-EG" sz="1400" dirty="0">
              <a:effectLst/>
              <a:latin typeface="Alexandria" pitchFamily="2" charset="-78"/>
              <a:ea typeface="Times New Roman" panose="02020603050405020304" pitchFamily="18" charset="0"/>
              <a:cs typeface="Alexandria" pitchFamily="2" charset="-78"/>
            </a:endParaRPr>
          </a:p>
          <a:p>
            <a:pPr marL="144000" indent="-144000" algn="justLow" rtl="1">
              <a:lnSpc>
                <a:spcPct val="150000"/>
              </a:lnSpc>
              <a:spcAft>
                <a:spcPts val="600"/>
              </a:spcAft>
              <a:buFont typeface="Simplified Arabic" panose="02020603050405020304" pitchFamily="18" charset="-78"/>
              <a:buChar char="-"/>
            </a:pPr>
            <a:r>
              <a:rPr lang="ar-SA" sz="1400" dirty="0">
                <a:latin typeface="Alexandria" pitchFamily="2" charset="-78"/>
                <a:ea typeface="Calibri" panose="020F0502020204030204" pitchFamily="34" charset="0"/>
                <a:cs typeface="Alexandria" pitchFamily="2" charset="-78"/>
              </a:rPr>
              <a:t>ماجد بن عبدالله الجار الله، جهود إدارات العلاقات العامة في مواجهة الأزمات: دراسة ميدانية على عينة من شركات القطاع الخاص في المملكة العربية السعودية، </a:t>
            </a:r>
            <a:r>
              <a:rPr lang="ar-SA" sz="1400" b="1" dirty="0">
                <a:latin typeface="Alexandria" pitchFamily="2" charset="-78"/>
                <a:ea typeface="Calibri" panose="020F0502020204030204" pitchFamily="34" charset="0"/>
                <a:cs typeface="Alexandria" pitchFamily="2" charset="-78"/>
              </a:rPr>
              <a:t>مجلة العلاقات العامة والإعلان</a:t>
            </a:r>
            <a:r>
              <a:rPr lang="ar-SA" sz="1400" dirty="0">
                <a:latin typeface="Alexandria" pitchFamily="2" charset="-78"/>
                <a:ea typeface="Calibri" panose="020F0502020204030204" pitchFamily="34" charset="0"/>
                <a:cs typeface="Alexandria" pitchFamily="2" charset="-78"/>
              </a:rPr>
              <a:t>، الجمعية السعودية للعلاقات العامة والإعلان، السعودية، العدد الأول، 2011)</a:t>
            </a:r>
            <a:r>
              <a:rPr lang="ar-EG" sz="1400" dirty="0">
                <a:latin typeface="Alexandria" pitchFamily="2" charset="-78"/>
                <a:ea typeface="Calibri" panose="020F0502020204030204" pitchFamily="34" charset="0"/>
                <a:cs typeface="Alexandria" pitchFamily="2" charset="-78"/>
              </a:rPr>
              <a:t>.</a:t>
            </a:r>
          </a:p>
          <a:p>
            <a:pPr marL="144000" indent="-144000" algn="justLow" rtl="1">
              <a:lnSpc>
                <a:spcPct val="150000"/>
              </a:lnSpc>
              <a:spcAft>
                <a:spcPts val="600"/>
              </a:spcAft>
              <a:buFont typeface="Simplified Arabic" panose="02020603050405020304" pitchFamily="18" charset="-78"/>
              <a:buChar char="-"/>
            </a:pPr>
            <a:r>
              <a:rPr lang="ar-JO" sz="1400" dirty="0">
                <a:latin typeface="Alexandria" pitchFamily="2" charset="-78"/>
                <a:ea typeface="Times New Roman" panose="02020603050405020304" pitchFamily="18" charset="0"/>
                <a:cs typeface="Alexandria" pitchFamily="2" charset="-78"/>
              </a:rPr>
              <a:t>محمد سعيد عبد الفتاح ومحمد فريد الصحن،</a:t>
            </a:r>
            <a:r>
              <a:rPr lang="ar-JO" sz="1400" b="1" dirty="0">
                <a:latin typeface="Alexandria" pitchFamily="2" charset="-78"/>
                <a:ea typeface="Times New Roman" panose="02020603050405020304" pitchFamily="18" charset="0"/>
                <a:cs typeface="Alexandria" pitchFamily="2" charset="-78"/>
              </a:rPr>
              <a:t> الإدارة العامة: المبادئ والتطبيق</a:t>
            </a:r>
            <a:r>
              <a:rPr lang="ar-SA" sz="1400" dirty="0">
                <a:latin typeface="Alexandria" pitchFamily="2" charset="-78"/>
                <a:ea typeface="Times New Roman" panose="02020603050405020304" pitchFamily="18" charset="0"/>
                <a:cs typeface="Alexandria" pitchFamily="2" charset="-78"/>
              </a:rPr>
              <a:t> (</a:t>
            </a:r>
            <a:r>
              <a:rPr lang="ar-JO" sz="1400" dirty="0">
                <a:latin typeface="Alexandria" pitchFamily="2" charset="-78"/>
                <a:ea typeface="Times New Roman" panose="02020603050405020304" pitchFamily="18" charset="0"/>
                <a:cs typeface="Alexandria" pitchFamily="2" charset="-78"/>
              </a:rPr>
              <a:t>الإسكندرية: الدار الجامعية،</a:t>
            </a:r>
            <a:r>
              <a:rPr lang="ar-SA" sz="1400" dirty="0">
                <a:latin typeface="Alexandria" pitchFamily="2" charset="-78"/>
                <a:ea typeface="Times New Roman" panose="02020603050405020304" pitchFamily="18" charset="0"/>
                <a:cs typeface="Alexandria" pitchFamily="2" charset="-78"/>
              </a:rPr>
              <a:t> 2003)</a:t>
            </a:r>
            <a:r>
              <a:rPr lang="ar-JO" sz="1400" dirty="0">
                <a:latin typeface="Alexandria" pitchFamily="2" charset="-78"/>
                <a:ea typeface="Times New Roman" panose="02020603050405020304" pitchFamily="18" charset="0"/>
                <a:cs typeface="Alexandria" pitchFamily="2" charset="-78"/>
              </a:rPr>
              <a:t>.</a:t>
            </a:r>
            <a:endParaRPr lang="en-US" sz="1400" dirty="0">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86792"/>
            <a:ext cx="9601238" cy="44249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5627"/>
            <a:ext cx="9423438" cy="4330929"/>
          </a:xfrm>
          <a:prstGeom prst="rect">
            <a:avLst/>
          </a:prstGeom>
          <a:noFill/>
        </p:spPr>
        <p:txBody>
          <a:bodyPr wrap="square" rtlCol="0">
            <a:spAutoFit/>
          </a:bodyPr>
          <a:lstStyle/>
          <a:p>
            <a:pPr algn="justLow" rtl="1">
              <a:lnSpc>
                <a:spcPct val="120000"/>
              </a:lnSpc>
              <a:spcAft>
                <a:spcPts val="600"/>
              </a:spcAft>
            </a:pPr>
            <a:r>
              <a:rPr lang="ar-EG" sz="1400" b="1" dirty="0">
                <a:effectLst/>
                <a:latin typeface="Alexandria" pitchFamily="2" charset="-78"/>
                <a:ea typeface="Times New Roman" panose="02020603050405020304" pitchFamily="18" charset="0"/>
                <a:cs typeface="Alexandria" pitchFamily="2" charset="-78"/>
              </a:rPr>
              <a:t>الهوامش (المراجع):</a:t>
            </a:r>
            <a:r>
              <a:rPr lang="ar-EG" sz="1400" b="1" dirty="0">
                <a:effectLst/>
                <a:latin typeface="Alexandria" pitchFamily="2" charset="-78"/>
                <a:ea typeface="Calibri" panose="020F0502020204030204" pitchFamily="34" charset="0"/>
                <a:cs typeface="Alexandria" pitchFamily="2" charset="-78"/>
              </a:rPr>
              <a:t>	</a:t>
            </a:r>
          </a:p>
          <a:p>
            <a:pPr marL="144000" indent="-144000" algn="justLow" rtl="1">
              <a:lnSpc>
                <a:spcPct val="150000"/>
              </a:lnSpc>
              <a:spcAft>
                <a:spcPts val="600"/>
              </a:spcAft>
            </a:pPr>
            <a:r>
              <a:rPr lang="ar-EG" sz="1400" dirty="0">
                <a:latin typeface="Alexandria" pitchFamily="2" charset="-78"/>
                <a:ea typeface="Calibri" panose="020F0502020204030204" pitchFamily="34" charset="0"/>
                <a:cs typeface="Alexandria" pitchFamily="2" charset="-78"/>
              </a:rPr>
              <a:t>- </a:t>
            </a:r>
            <a:r>
              <a:rPr lang="ar-JO" sz="1400" dirty="0">
                <a:latin typeface="Alexandria" pitchFamily="2" charset="-78"/>
                <a:ea typeface="Calibri" panose="020F0502020204030204" pitchFamily="34" charset="0"/>
                <a:cs typeface="Alexandria" pitchFamily="2" charset="-78"/>
              </a:rPr>
              <a:t>محمد شومان، </a:t>
            </a:r>
            <a:r>
              <a:rPr lang="ar-SA" sz="1400" b="1" dirty="0">
                <a:latin typeface="Alexandria" pitchFamily="2" charset="-78"/>
                <a:ea typeface="Calibri" panose="020F0502020204030204" pitchFamily="34" charset="0"/>
                <a:cs typeface="Alexandria" pitchFamily="2" charset="-78"/>
              </a:rPr>
              <a:t>الإعلام والأزمات: مدخل نظري وممارسات عملية</a:t>
            </a:r>
            <a:r>
              <a:rPr lang="ar-SA" sz="1400" dirty="0">
                <a:latin typeface="Alexandria" pitchFamily="2" charset="-78"/>
                <a:ea typeface="Calibri" panose="020F0502020204030204" pitchFamily="34" charset="0"/>
                <a:cs typeface="Alexandria" pitchFamily="2" charset="-78"/>
              </a:rPr>
              <a:t>، ط1 (القاهرة: دار الكتب العلمية للنشر والتوزيع، 2002)</a:t>
            </a:r>
            <a:r>
              <a:rPr lang="ar-EG" sz="1400" dirty="0">
                <a:latin typeface="Alexandria" pitchFamily="2" charset="-78"/>
                <a:ea typeface="Calibri" panose="020F0502020204030204" pitchFamily="34" charset="0"/>
                <a:cs typeface="Alexandria" pitchFamily="2" charset="-78"/>
              </a:rPr>
              <a:t>.</a:t>
            </a:r>
            <a:endParaRPr lang="ar-EG" sz="1400" dirty="0">
              <a:latin typeface="Alexandria" pitchFamily="2" charset="-78"/>
              <a:cs typeface="Alexandria" pitchFamily="2" charset="-78"/>
            </a:endParaRPr>
          </a:p>
          <a:p>
            <a:pPr marL="144000" indent="-144000" algn="justLow" rtl="1">
              <a:lnSpc>
                <a:spcPct val="150000"/>
              </a:lnSpc>
              <a:spcAft>
                <a:spcPts val="600"/>
              </a:spcAft>
              <a:buFont typeface="Simplified Arabic" panose="02020603050405020304" pitchFamily="18" charset="-78"/>
              <a:buChar char="-"/>
            </a:pPr>
            <a:r>
              <a:rPr lang="ar-JO" sz="1400" dirty="0">
                <a:effectLst/>
                <a:latin typeface="Alexandria" pitchFamily="2" charset="-78"/>
                <a:ea typeface="Times New Roman" panose="02020603050405020304" pitchFamily="18" charset="0"/>
                <a:cs typeface="Alexandria" pitchFamily="2" charset="-78"/>
              </a:rPr>
              <a:t>محمود يوسف، </a:t>
            </a:r>
            <a:r>
              <a:rPr lang="ar-JO" sz="1400" b="1" dirty="0">
                <a:effectLst/>
                <a:latin typeface="Alexandria" pitchFamily="2" charset="-78"/>
                <a:ea typeface="Times New Roman" panose="02020603050405020304" pitchFamily="18" charset="0"/>
                <a:cs typeface="Alexandria" pitchFamily="2" charset="-78"/>
              </a:rPr>
              <a:t>دراسات في العلاقات العامة المعاصرة</a:t>
            </a:r>
            <a:r>
              <a:rPr lang="ar-JO" sz="1400" dirty="0">
                <a:effectLst/>
                <a:latin typeface="Alexandria" pitchFamily="2" charset="-78"/>
                <a:ea typeface="Times New Roman" panose="02020603050405020304" pitchFamily="18" charset="0"/>
                <a:cs typeface="Alexandria" pitchFamily="2" charset="-78"/>
              </a:rPr>
              <a:t> (القاهرة: د. ن.، 2002).</a:t>
            </a:r>
            <a:endParaRPr lang="ar-EG" sz="1400" dirty="0">
              <a:effectLst/>
              <a:latin typeface="Alexandria" pitchFamily="2" charset="-78"/>
              <a:ea typeface="Times New Roman" panose="02020603050405020304" pitchFamily="18" charset="0"/>
              <a:cs typeface="Alexandria" pitchFamily="2" charset="-78"/>
            </a:endParaRPr>
          </a:p>
          <a:p>
            <a:pPr marL="144000" indent="-144000" algn="justLow" rtl="1">
              <a:lnSpc>
                <a:spcPct val="150000"/>
              </a:lnSpc>
              <a:spcAft>
                <a:spcPts val="600"/>
              </a:spcAft>
              <a:buFont typeface="Simplified Arabic" panose="02020603050405020304" pitchFamily="18" charset="-78"/>
              <a:buChar char="-"/>
            </a:pPr>
            <a:r>
              <a:rPr lang="ar-JO" sz="1400" dirty="0">
                <a:effectLst/>
                <a:latin typeface="Alexandria" pitchFamily="2" charset="-78"/>
                <a:ea typeface="Times New Roman" panose="02020603050405020304" pitchFamily="18" charset="0"/>
                <a:cs typeface="Alexandria" pitchFamily="2" charset="-78"/>
              </a:rPr>
              <a:t>نرمين علي السيد إبراهيم</a:t>
            </a:r>
            <a:r>
              <a:rPr lang="ar-JO"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دور العلاقات العامة في إدارة الأزمات: دراسة تطبيقية على قطاع السياحة في مصر،</a:t>
            </a:r>
            <a:r>
              <a:rPr lang="ar-SA" sz="1400" b="1" dirty="0">
                <a:effectLst/>
                <a:latin typeface="Alexandria" pitchFamily="2" charset="-78"/>
                <a:ea typeface="Times New Roman" panose="02020603050405020304" pitchFamily="18" charset="0"/>
                <a:cs typeface="Alexandria" pitchFamily="2" charset="-78"/>
              </a:rPr>
              <a:t> رسالة ماجستير</a:t>
            </a:r>
            <a:r>
              <a:rPr lang="ar-SA" sz="1400" dirty="0">
                <a:effectLst/>
                <a:latin typeface="Alexandria" pitchFamily="2" charset="-78"/>
                <a:ea typeface="Times New Roman" panose="02020603050405020304" pitchFamily="18" charset="0"/>
                <a:cs typeface="Alexandria" pitchFamily="2" charset="-78"/>
              </a:rPr>
              <a:t>، غير منشورة (كلية الإعلام: جامعة القاهرة، 2004</a:t>
            </a:r>
            <a:r>
              <a:rPr lang="ar-EG" sz="1400" dirty="0">
                <a:effectLst/>
                <a:latin typeface="Alexandria" pitchFamily="2" charset="-78"/>
                <a:ea typeface="Times New Roman" panose="02020603050405020304" pitchFamily="18" charset="0"/>
                <a:cs typeface="Alexandria" pitchFamily="2" charset="-78"/>
              </a:rPr>
              <a:t>)</a:t>
            </a:r>
            <a:r>
              <a:rPr lang="ar-JO" sz="1400"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144000" indent="-144000" algn="justLow" rtl="1">
              <a:lnSpc>
                <a:spcPct val="15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هويدا مصطفى، </a:t>
            </a:r>
            <a:r>
              <a:rPr lang="ar-EG" sz="1400" b="1" dirty="0">
                <a:effectLst/>
                <a:latin typeface="Alexandria" pitchFamily="2" charset="-78"/>
                <a:ea typeface="Times New Roman" panose="02020603050405020304" pitchFamily="18" charset="0"/>
                <a:cs typeface="Alexandria" pitchFamily="2" charset="-78"/>
              </a:rPr>
              <a:t>دور الإعلام في الأزمات الدولية: دراسة حالة للإدارة الإعلامية لحرب الخليج </a:t>
            </a:r>
            <a:r>
              <a:rPr lang="ar-EG" sz="1400" dirty="0">
                <a:effectLst/>
                <a:latin typeface="Alexandria" pitchFamily="2" charset="-78"/>
                <a:ea typeface="Times New Roman" panose="02020603050405020304" pitchFamily="18" charset="0"/>
                <a:cs typeface="Alexandria" pitchFamily="2" charset="-78"/>
              </a:rPr>
              <a:t>(القاهرة: مركز المحروسة للبحوث والتدريب والنشر، 2000). </a:t>
            </a:r>
          </a:p>
          <a:p>
            <a:pPr marL="144000" indent="-144000" algn="justLow">
              <a:lnSpc>
                <a:spcPct val="150000"/>
              </a:lnSpc>
              <a:spcAft>
                <a:spcPts val="600"/>
              </a:spcAft>
              <a:buFont typeface="Simplified Arabic" panose="02020603050405020304" pitchFamily="18" charset="-78"/>
              <a:buChar char="-"/>
            </a:pPr>
            <a:r>
              <a:rPr lang="en-US" sz="1400" dirty="0">
                <a:solidFill>
                  <a:srgbClr val="000000"/>
                </a:solidFill>
                <a:effectLst/>
                <a:latin typeface="Alexandria" pitchFamily="2" charset="-78"/>
                <a:ea typeface="Calibri" panose="020F0502020204030204" pitchFamily="34" charset="0"/>
                <a:cs typeface="Alexandria" pitchFamily="2" charset="-78"/>
              </a:rPr>
              <a:t>B. </a:t>
            </a:r>
            <a:r>
              <a:rPr lang="en-US" sz="1400" dirty="0" err="1">
                <a:solidFill>
                  <a:srgbClr val="000000"/>
                </a:solidFill>
                <a:effectLst/>
                <a:latin typeface="Alexandria" pitchFamily="2" charset="-78"/>
                <a:ea typeface="Calibri" panose="020F0502020204030204" pitchFamily="34" charset="0"/>
                <a:cs typeface="Alexandria" pitchFamily="2" charset="-78"/>
              </a:rPr>
              <a:t>Flodin</a:t>
            </a:r>
            <a:r>
              <a:rPr lang="en-US" sz="1400" dirty="0">
                <a:solidFill>
                  <a:srgbClr val="000000"/>
                </a:solidFill>
                <a:effectLst/>
                <a:latin typeface="Alexandria" pitchFamily="2" charset="-78"/>
                <a:ea typeface="Calibri" panose="020F0502020204030204" pitchFamily="34" charset="0"/>
                <a:cs typeface="Alexandria" pitchFamily="2" charset="-78"/>
              </a:rPr>
              <a:t>, Planlagd </a:t>
            </a:r>
            <a:r>
              <a:rPr lang="en-US" sz="1400" dirty="0" err="1">
                <a:solidFill>
                  <a:srgbClr val="000000"/>
                </a:solidFill>
                <a:effectLst/>
                <a:latin typeface="Alexandria" pitchFamily="2" charset="-78"/>
                <a:ea typeface="Calibri" panose="020F0502020204030204" pitchFamily="34" charset="0"/>
                <a:cs typeface="Alexandria" pitchFamily="2" charset="-78"/>
              </a:rPr>
              <a:t>kriskommunikation</a:t>
            </a:r>
            <a:r>
              <a:rPr lang="en-US" sz="1400" dirty="0">
                <a:solidFill>
                  <a:srgbClr val="000000"/>
                </a:solidFill>
                <a:effectLst/>
                <a:latin typeface="Alexandria" pitchFamily="2" charset="-78"/>
                <a:ea typeface="Calibri" panose="020F0502020204030204" pitchFamily="34" charset="0"/>
                <a:cs typeface="Alexandria" pitchFamily="2" charset="-78"/>
              </a:rPr>
              <a:t>, Stockholm: </a:t>
            </a:r>
            <a:r>
              <a:rPr lang="en-US" sz="1400" dirty="0" err="1">
                <a:solidFill>
                  <a:srgbClr val="000000"/>
                </a:solidFill>
                <a:effectLst/>
                <a:latin typeface="Alexandria" pitchFamily="2" charset="-78"/>
                <a:ea typeface="Calibri" panose="020F0502020204030204" pitchFamily="34" charset="0"/>
                <a:cs typeface="Alexandria" pitchFamily="2" charset="-78"/>
              </a:rPr>
              <a:t>Styrelsen</a:t>
            </a:r>
            <a:r>
              <a:rPr lang="en-US" sz="1400" dirty="0">
                <a:solidFill>
                  <a:srgbClr val="000000"/>
                </a:solidFill>
                <a:effectLst/>
                <a:latin typeface="Alexandria" pitchFamily="2" charset="-78"/>
                <a:ea typeface="Calibri" panose="020F0502020204030204" pitchFamily="34" charset="0"/>
                <a:cs typeface="Alexandria" pitchFamily="2" charset="-78"/>
              </a:rPr>
              <a:t> för Psykologiskt </a:t>
            </a:r>
            <a:r>
              <a:rPr lang="en-US" sz="1400" dirty="0" err="1">
                <a:solidFill>
                  <a:srgbClr val="000000"/>
                </a:solidFill>
                <a:effectLst/>
                <a:latin typeface="Alexandria" pitchFamily="2" charset="-78"/>
                <a:ea typeface="Calibri" panose="020F0502020204030204" pitchFamily="34" charset="0"/>
                <a:cs typeface="Alexandria" pitchFamily="2" charset="-78"/>
              </a:rPr>
              <a:t>Försvar</a:t>
            </a:r>
            <a:r>
              <a:rPr lang="en-US" sz="1400" dirty="0">
                <a:solidFill>
                  <a:srgbClr val="000000"/>
                </a:solidFill>
                <a:effectLst/>
                <a:latin typeface="Alexandria" pitchFamily="2" charset="-78"/>
                <a:ea typeface="Calibri" panose="020F0502020204030204" pitchFamily="34" charset="0"/>
                <a:cs typeface="Alexandria" pitchFamily="2" charset="-78"/>
              </a:rPr>
              <a:t>, 2000, in</a:t>
            </a:r>
            <a:r>
              <a:rPr lang="en-US" sz="1400" dirty="0">
                <a:effectLst/>
                <a:latin typeface="Alexandria" pitchFamily="2" charset="-78"/>
                <a:ea typeface="Calibri" panose="020F0502020204030204" pitchFamily="34" charset="0"/>
                <a:cs typeface="Alexandria" pitchFamily="2" charset="-78"/>
              </a:rPr>
              <a:t>: </a:t>
            </a:r>
            <a:r>
              <a:rPr lang="en-US" sz="1400" dirty="0" err="1">
                <a:effectLst/>
                <a:latin typeface="Alexandria" pitchFamily="2" charset="-78"/>
                <a:ea typeface="Calibri" panose="020F0502020204030204" pitchFamily="34" charset="0"/>
                <a:cs typeface="Alexandria" pitchFamily="2" charset="-78"/>
              </a:rPr>
              <a:t>Catrin</a:t>
            </a:r>
            <a:r>
              <a:rPr lang="en-US" sz="1400" dirty="0">
                <a:effectLst/>
                <a:latin typeface="Alexandria" pitchFamily="2" charset="-78"/>
                <a:ea typeface="Calibri" panose="020F0502020204030204" pitchFamily="34" charset="0"/>
                <a:cs typeface="Alexandria" pitchFamily="2" charset="-78"/>
              </a:rPr>
              <a:t> Johansson</a:t>
            </a:r>
            <a:r>
              <a:rPr lang="en-US" sz="1400" dirty="0">
                <a:solidFill>
                  <a:srgbClr val="000000"/>
                </a:solidFill>
                <a:effectLst/>
                <a:latin typeface="Alexandria" pitchFamily="2" charset="-78"/>
                <a:ea typeface="Calibri" panose="020F0502020204030204" pitchFamily="34" charset="0"/>
                <a:cs typeface="Alexandria" pitchFamily="2" charset="-78"/>
              </a:rPr>
              <a:t>, Research on Organizational Communication: the Case of Sweden, </a:t>
            </a:r>
            <a:r>
              <a:rPr lang="en-US" sz="1400" b="1" dirty="0">
                <a:effectLst/>
                <a:latin typeface="Alexandria" pitchFamily="2" charset="-78"/>
                <a:ea typeface="Calibri" panose="020F0502020204030204" pitchFamily="34" charset="0"/>
                <a:cs typeface="Alexandria" pitchFamily="2" charset="-78"/>
              </a:rPr>
              <a:t>56</a:t>
            </a:r>
            <a:r>
              <a:rPr lang="en-US" sz="1400" b="1" baseline="30000" dirty="0">
                <a:effectLst/>
                <a:latin typeface="Alexandria" pitchFamily="2" charset="-78"/>
                <a:ea typeface="Calibri" panose="020F0502020204030204" pitchFamily="34" charset="0"/>
                <a:cs typeface="Alexandria" pitchFamily="2" charset="-78"/>
              </a:rPr>
              <a:t>th</a:t>
            </a:r>
            <a:r>
              <a:rPr lang="en-US" sz="1400" b="1" dirty="0">
                <a:effectLst/>
                <a:latin typeface="Alexandria" pitchFamily="2" charset="-78"/>
                <a:ea typeface="Calibri" panose="020F0502020204030204" pitchFamily="34" charset="0"/>
                <a:cs typeface="Alexandria" pitchFamily="2" charset="-78"/>
              </a:rPr>
              <a:t> Annual Conference of the International Communication Association</a:t>
            </a:r>
            <a:r>
              <a:rPr lang="en-US" sz="1400" dirty="0">
                <a:effectLst/>
                <a:latin typeface="Alexandria" pitchFamily="2" charset="-78"/>
                <a:ea typeface="Calibri" panose="020F0502020204030204" pitchFamily="34" charset="0"/>
                <a:cs typeface="Alexandria" pitchFamily="2" charset="-78"/>
              </a:rPr>
              <a:t>, Dresden, Germany, June 2006</a:t>
            </a:r>
            <a:r>
              <a:rPr lang="en-US" sz="1400" dirty="0">
                <a:solidFill>
                  <a:srgbClr val="000000"/>
                </a:solidFill>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144000" lvl="0" indent="-144000" algn="justLow">
              <a:lnSpc>
                <a:spcPct val="150000"/>
              </a:lnSpc>
              <a:spcAft>
                <a:spcPts val="600"/>
              </a:spcAft>
              <a:buFont typeface="Simplified Arabic" panose="02020603050405020304" pitchFamily="18" charset="-78"/>
              <a:buChar char="-"/>
            </a:pPr>
            <a:r>
              <a:rPr lang="en-US" sz="1400" dirty="0">
                <a:effectLst/>
                <a:latin typeface="Alexandria" pitchFamily="2" charset="-78"/>
                <a:ea typeface="Calibri" panose="020F0502020204030204" pitchFamily="34" charset="0"/>
                <a:cs typeface="Alexandria" pitchFamily="2" charset="-78"/>
              </a:rPr>
              <a:t>Shirley Harrison, </a:t>
            </a:r>
            <a:r>
              <a:rPr lang="en-US" sz="1400" b="1" dirty="0">
                <a:effectLst/>
                <a:latin typeface="Alexandria" pitchFamily="2" charset="-78"/>
                <a:ea typeface="Calibri" panose="020F0502020204030204" pitchFamily="34" charset="0"/>
                <a:cs typeface="Alexandria" pitchFamily="2" charset="-78"/>
              </a:rPr>
              <a:t>Public</a:t>
            </a:r>
            <a:r>
              <a:rPr lang="en-US" sz="1400" dirty="0">
                <a:effectLst/>
                <a:latin typeface="Alexandria" pitchFamily="2" charset="-78"/>
                <a:ea typeface="Calibri" panose="020F0502020204030204" pitchFamily="34" charset="0"/>
                <a:cs typeface="Alexandria" pitchFamily="2" charset="-78"/>
              </a:rPr>
              <a:t> </a:t>
            </a:r>
            <a:r>
              <a:rPr lang="en-US" sz="1400" b="1" dirty="0">
                <a:effectLst/>
                <a:latin typeface="Alexandria" pitchFamily="2" charset="-78"/>
                <a:ea typeface="Calibri" panose="020F0502020204030204" pitchFamily="34" charset="0"/>
                <a:cs typeface="Alexandria" pitchFamily="2" charset="-78"/>
              </a:rPr>
              <a:t>Relations: An Introduction</a:t>
            </a:r>
            <a:r>
              <a:rPr lang="en-US" sz="1400" dirty="0">
                <a:effectLst/>
                <a:latin typeface="Alexandria" pitchFamily="2" charset="-78"/>
                <a:ea typeface="Calibri" panose="020F0502020204030204" pitchFamily="34" charset="0"/>
                <a:cs typeface="Alexandria" pitchFamily="2" charset="-78"/>
              </a:rPr>
              <a:t>, 2</a:t>
            </a:r>
            <a:r>
              <a:rPr lang="en-US" sz="1400" baseline="30000" dirty="0">
                <a:effectLst/>
                <a:latin typeface="Alexandria" pitchFamily="2" charset="-78"/>
                <a:ea typeface="Calibri" panose="020F0502020204030204" pitchFamily="34" charset="0"/>
                <a:cs typeface="Alexandria" pitchFamily="2" charset="-78"/>
              </a:rPr>
              <a:t>nd</a:t>
            </a:r>
            <a:r>
              <a:rPr lang="en-US" sz="1400" dirty="0">
                <a:effectLst/>
                <a:latin typeface="Alexandria" pitchFamily="2" charset="-78"/>
                <a:ea typeface="Calibri" panose="020F0502020204030204" pitchFamily="34" charset="0"/>
                <a:cs typeface="Alexandria" pitchFamily="2" charset="-78"/>
              </a:rPr>
              <a:t> Ed.(London: Thomson Learning, 2000).</a:t>
            </a:r>
            <a:endParaRPr lang="en-US" sz="14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556257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270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6"/>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7"/>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0BC4563-1B77-4CDA-9B82-EDDB5913C5A6}"/>
</file>

<file path=customXml/itemProps2.xml><?xml version="1.0" encoding="utf-8"?>
<ds:datastoreItem xmlns:ds="http://schemas.openxmlformats.org/officeDocument/2006/customXml" ds:itemID="{E6EFE3C8-3E41-4FBF-AE6C-EC3B3A91E01C}"/>
</file>

<file path=customXml/itemProps3.xml><?xml version="1.0" encoding="utf-8"?>
<ds:datastoreItem xmlns:ds="http://schemas.openxmlformats.org/officeDocument/2006/customXml" ds:itemID="{F639ACF6-4477-43F9-9B33-E4B60A076E73}"/>
</file>

<file path=docProps/app.xml><?xml version="1.0" encoding="utf-8"?>
<Properties xmlns="http://schemas.openxmlformats.org/officeDocument/2006/extended-properties" xmlns:vt="http://schemas.openxmlformats.org/officeDocument/2006/docPropsVTypes">
  <TotalTime>5014</TotalTime>
  <Words>6000</Words>
  <Application>Microsoft Office PowerPoint</Application>
  <PresentationFormat>شاشة عريضة</PresentationFormat>
  <Paragraphs>209</Paragraphs>
  <Slides>45</Slides>
  <Notes>8</Notes>
  <HiddenSlides>0</HiddenSlides>
  <MMClips>0</MMClips>
  <ScaleCrop>false</ScaleCrop>
  <HeadingPairs>
    <vt:vector size="6" baseType="variant">
      <vt:variant>
        <vt:lpstr>الخطوط المستخدمة</vt:lpstr>
      </vt:variant>
      <vt:variant>
        <vt:i4>7</vt:i4>
      </vt:variant>
      <vt:variant>
        <vt:lpstr>نسق</vt:lpstr>
      </vt:variant>
      <vt:variant>
        <vt:i4>2</vt:i4>
      </vt:variant>
      <vt:variant>
        <vt:lpstr>عناوين الشرائح</vt:lpstr>
      </vt:variant>
      <vt:variant>
        <vt:i4>45</vt:i4>
      </vt:variant>
    </vt:vector>
  </HeadingPairs>
  <TitlesOfParts>
    <vt:vector size="54" baseType="lpstr">
      <vt:lpstr>Alexandria</vt:lpstr>
      <vt:lpstr>Arial</vt:lpstr>
      <vt:lpstr>Calibri</vt:lpstr>
      <vt:lpstr>Calibri Light</vt:lpstr>
      <vt:lpstr>Roboto Light</vt:lpstr>
      <vt:lpstr>Simplified Arabic</vt:lpstr>
      <vt:lpstr>Times New Roman</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Elsayed Ali</cp:lastModifiedBy>
  <cp:revision>710</cp:revision>
  <dcterms:created xsi:type="dcterms:W3CDTF">2023-04-29T09:08:00Z</dcterms:created>
  <dcterms:modified xsi:type="dcterms:W3CDTF">2024-03-16T15:20:56Z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