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media/image32.jpg" ContentType="image/jpg"/>
  <Override PartName="/ppt/media/image33.jpg" ContentType="image/jpg"/>
  <Override PartName="/ppt/tags/tag4.xml" ContentType="application/vnd.openxmlformats-officedocument.presentationml.tags+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1"/>
  </p:notesMasterIdLst>
  <p:sldIdLst>
    <p:sldId id="256" r:id="rId2"/>
    <p:sldId id="258" r:id="rId3"/>
    <p:sldId id="386" r:id="rId4"/>
    <p:sldId id="1015" r:id="rId5"/>
    <p:sldId id="1048" r:id="rId6"/>
    <p:sldId id="1045" r:id="rId7"/>
    <p:sldId id="1047" r:id="rId8"/>
    <p:sldId id="300" r:id="rId9"/>
    <p:sldId id="286" r:id="rId10"/>
    <p:sldId id="291" r:id="rId11"/>
    <p:sldId id="1044" r:id="rId12"/>
    <p:sldId id="1050" r:id="rId13"/>
    <p:sldId id="1051" r:id="rId14"/>
    <p:sldId id="1052" r:id="rId15"/>
    <p:sldId id="1049" r:id="rId16"/>
    <p:sldId id="1042" r:id="rId17"/>
    <p:sldId id="306" r:id="rId18"/>
    <p:sldId id="1043" r:id="rId19"/>
    <p:sldId id="293" r:id="rId20"/>
    <p:sldId id="292" r:id="rId21"/>
    <p:sldId id="1004" r:id="rId22"/>
    <p:sldId id="1053" r:id="rId23"/>
    <p:sldId id="1054" r:id="rId24"/>
    <p:sldId id="1055" r:id="rId25"/>
    <p:sldId id="263" r:id="rId26"/>
    <p:sldId id="264" r:id="rId27"/>
    <p:sldId id="282" r:id="rId28"/>
    <p:sldId id="283" r:id="rId29"/>
    <p:sldId id="342" r:id="rId30"/>
    <p:sldId id="285" r:id="rId31"/>
    <p:sldId id="343" r:id="rId32"/>
    <p:sldId id="344" r:id="rId33"/>
    <p:sldId id="269" r:id="rId34"/>
    <p:sldId id="267" r:id="rId35"/>
    <p:sldId id="302" r:id="rId36"/>
    <p:sldId id="1056" r:id="rId37"/>
    <p:sldId id="1060" r:id="rId38"/>
    <p:sldId id="1064" r:id="rId39"/>
    <p:sldId id="1057" r:id="rId40"/>
    <p:sldId id="1061" r:id="rId41"/>
    <p:sldId id="1058" r:id="rId42"/>
    <p:sldId id="1059" r:id="rId43"/>
    <p:sldId id="1062" r:id="rId44"/>
    <p:sldId id="1063" r:id="rId45"/>
    <p:sldId id="326" r:id="rId46"/>
    <p:sldId id="328" r:id="rId47"/>
    <p:sldId id="327" r:id="rId48"/>
    <p:sldId id="1065" r:id="rId49"/>
    <p:sldId id="1066" r:id="rId50"/>
    <p:sldId id="301" r:id="rId51"/>
    <p:sldId id="297" r:id="rId52"/>
    <p:sldId id="335" r:id="rId53"/>
    <p:sldId id="336" r:id="rId54"/>
    <p:sldId id="334" r:id="rId55"/>
    <p:sldId id="296" r:id="rId56"/>
    <p:sldId id="304" r:id="rId57"/>
    <p:sldId id="305" r:id="rId58"/>
    <p:sldId id="317" r:id="rId59"/>
    <p:sldId id="316" r:id="rId60"/>
    <p:sldId id="298" r:id="rId61"/>
    <p:sldId id="299" r:id="rId62"/>
    <p:sldId id="318" r:id="rId63"/>
    <p:sldId id="307" r:id="rId64"/>
    <p:sldId id="339" r:id="rId65"/>
    <p:sldId id="338" r:id="rId66"/>
    <p:sldId id="340" r:id="rId67"/>
    <p:sldId id="315" r:id="rId68"/>
    <p:sldId id="341" r:id="rId69"/>
    <p:sldId id="319" r:id="rId70"/>
    <p:sldId id="320" r:id="rId71"/>
    <p:sldId id="321" r:id="rId72"/>
    <p:sldId id="322" r:id="rId73"/>
    <p:sldId id="1069" r:id="rId74"/>
    <p:sldId id="1070" r:id="rId75"/>
    <p:sldId id="1072" r:id="rId76"/>
    <p:sldId id="1068" r:id="rId77"/>
    <p:sldId id="1039" r:id="rId78"/>
    <p:sldId id="1041" r:id="rId79"/>
    <p:sldId id="494" r:id="rId8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386"/>
            <p14:sldId id="1015"/>
            <p14:sldId id="1048"/>
            <p14:sldId id="1045"/>
            <p14:sldId id="1047"/>
            <p14:sldId id="300"/>
            <p14:sldId id="286"/>
            <p14:sldId id="291"/>
            <p14:sldId id="1044"/>
            <p14:sldId id="1050"/>
            <p14:sldId id="1051"/>
            <p14:sldId id="1052"/>
            <p14:sldId id="1049"/>
            <p14:sldId id="1042"/>
            <p14:sldId id="306"/>
            <p14:sldId id="1043"/>
            <p14:sldId id="293"/>
            <p14:sldId id="292"/>
            <p14:sldId id="1004"/>
            <p14:sldId id="1053"/>
            <p14:sldId id="1054"/>
            <p14:sldId id="1055"/>
            <p14:sldId id="263"/>
            <p14:sldId id="264"/>
            <p14:sldId id="282"/>
            <p14:sldId id="283"/>
            <p14:sldId id="342"/>
            <p14:sldId id="285"/>
            <p14:sldId id="343"/>
            <p14:sldId id="344"/>
            <p14:sldId id="269"/>
            <p14:sldId id="267"/>
            <p14:sldId id="302"/>
            <p14:sldId id="1056"/>
            <p14:sldId id="1060"/>
            <p14:sldId id="1064"/>
            <p14:sldId id="1057"/>
            <p14:sldId id="1061"/>
            <p14:sldId id="1058"/>
            <p14:sldId id="1059"/>
            <p14:sldId id="1062"/>
            <p14:sldId id="1063"/>
            <p14:sldId id="326"/>
            <p14:sldId id="328"/>
            <p14:sldId id="327"/>
            <p14:sldId id="1065"/>
            <p14:sldId id="1066"/>
            <p14:sldId id="301"/>
            <p14:sldId id="297"/>
            <p14:sldId id="335"/>
            <p14:sldId id="336"/>
            <p14:sldId id="334"/>
            <p14:sldId id="296"/>
            <p14:sldId id="304"/>
            <p14:sldId id="305"/>
            <p14:sldId id="317"/>
            <p14:sldId id="316"/>
            <p14:sldId id="298"/>
            <p14:sldId id="299"/>
            <p14:sldId id="318"/>
            <p14:sldId id="307"/>
            <p14:sldId id="339"/>
            <p14:sldId id="338"/>
            <p14:sldId id="340"/>
            <p14:sldId id="315"/>
            <p14:sldId id="341"/>
            <p14:sldId id="319"/>
            <p14:sldId id="320"/>
            <p14:sldId id="321"/>
            <p14:sldId id="322"/>
            <p14:sldId id="1069"/>
            <p14:sldId id="1070"/>
            <p14:sldId id="1072"/>
          </p14:sldIdLst>
        </p14:section>
        <p14:section name="Default Section" id="{B2FFE3E6-11F9-424C-B062-1702837AFD37}">
          <p14:sldIdLst>
            <p14:sldId id="1068"/>
            <p14:sldId id="1039"/>
            <p14:sldId id="1041"/>
            <p14:sldId id="494"/>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47" autoAdjust="0"/>
  </p:normalViewPr>
  <p:slideViewPr>
    <p:cSldViewPr snapToGrid="0">
      <p:cViewPr varScale="1">
        <p:scale>
          <a:sx n="59" d="100"/>
          <a:sy n="59" d="100"/>
        </p:scale>
        <p:origin x="964" y="56"/>
      </p:cViewPr>
      <p:guideLst/>
    </p:cSldViewPr>
  </p:slideViewPr>
  <p:notesTextViewPr>
    <p:cViewPr>
      <p:scale>
        <a:sx n="200" d="100"/>
        <a:sy n="2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42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952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322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19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43586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023113" y="2120354"/>
            <a:ext cx="585771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689035" y="4300351"/>
            <a:ext cx="504593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Lecture 9</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Convolution Neural Network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CNN </a:t>
            </a:r>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03476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71185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69118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4" r:id="rId13"/>
    <p:sldLayoutId id="2147483675" r:id="rId14"/>
    <p:sldLayoutId id="2147483676" r:id="rId15"/>
  </p:sldLayoutIdLst>
  <p:transition spd="slow">
    <p:wip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www.oreilly.com/library/view/deep-learning-for/9781788295628/89def52b-a455-4a2f-b51e-23b74e154bd0.xhtml" TargetMode="External"/><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en.wikipedia.org/wiki/File:Detected-with-YOLO--Schreibtisch-mit-Objekten.jpg"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12.xml"/><Relationship Id="rId1" Type="http://schemas.openxmlformats.org/officeDocument/2006/relationships/tags" Target="../tags/tag1.xml"/><Relationship Id="rId6" Type="http://schemas.openxmlformats.org/officeDocument/2006/relationships/hyperlink" Target="https://www.coursera.org/learn/convolutional-neural-networks" TargetMode="External"/><Relationship Id="rId5" Type="http://schemas.openxmlformats.org/officeDocument/2006/relationships/image" Target="../media/image15.jp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hyperlink" Target="https://towardsdatascience.com/a-comprehensive-guide-to-convolutional-neural-networks-the-eli5-way-3bd2b1164a53" TargetMode="External"/><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hyperlink" Target="https://www.researchgate.net/figure/A-3D-tensor-of-a-Red-Green-Blue-RGB-image-of-a-dimension-of-4-A-4-A-3_fig2_357820593" TargetMode="External"/><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12.xml"/><Relationship Id="rId1" Type="http://schemas.openxmlformats.org/officeDocument/2006/relationships/tags" Target="../tags/tag2.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NULL"/><Relationship Id="rId5" Type="http://schemas.openxmlformats.org/officeDocument/2006/relationships/image" Target="NULL"/></Relationships>
</file>

<file path=ppt/slides/_rels/slide34.xml.rels><?xml version="1.0" encoding="UTF-8" standalone="yes"?>
<Relationships xmlns="http://schemas.openxmlformats.org/package/2006/relationships"><Relationship Id="rId8" Type="http://schemas.openxmlformats.org/officeDocument/2006/relationships/image" Target="NULL"/><Relationship Id="rId7" Type="http://schemas.openxmlformats.org/officeDocument/2006/relationships/image" Target="NULL"/><Relationship Id="rId2" Type="http://schemas.openxmlformats.org/officeDocument/2006/relationships/slideLayout" Target="../slideLayouts/slideLayout12.xml"/><Relationship Id="rId1" Type="http://schemas.openxmlformats.org/officeDocument/2006/relationships/tags" Target="../tags/tag5.xml"/><Relationship Id="rId6" Type="http://schemas.openxmlformats.org/officeDocument/2006/relationships/image" Target="NULL"/><Relationship Id="rId5" Type="http://schemas.openxmlformats.org/officeDocument/2006/relationships/image" Target="NULL"/></Relationships>
</file>

<file path=ppt/slides/_rels/slide35.xml.rels><?xml version="1.0" encoding="UTF-8" standalone="yes"?>
<Relationships xmlns="http://schemas.openxmlformats.org/package/2006/relationships"><Relationship Id="rId3" Type="http://schemas.openxmlformats.org/officeDocument/2006/relationships/hyperlink" Target="https://towardsdatascience.com/cnn-part-i-9ec412a14cb1" TargetMode="External"/><Relationship Id="rId2" Type="http://schemas.openxmlformats.org/officeDocument/2006/relationships/image" Target="../media/image35.gi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7.xml"/><Relationship Id="rId6" Type="http://schemas.openxmlformats.org/officeDocument/2006/relationships/hyperlink" Target="https://towardsdatascience.com/a-comprehensive-guide-to-convolutional-neural-networks-the-eli5-way-3bd2b1164a53" TargetMode="External"/><Relationship Id="rId5" Type="http://schemas.openxmlformats.org/officeDocument/2006/relationships/image" Target="../media/image6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6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hyperlink" Target="https://towardsdatascience.com/cnn-part-i-9ec412a14cb1" TargetMode="External"/><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74.pn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8.xml"/></Relationships>
</file>

<file path=ppt/slides/_rels/slide5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57373" y="5867515"/>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a:spcBef>
                <a:spcPts val="0"/>
              </a:spcBef>
              <a:spcAft>
                <a:spcPts val="0"/>
              </a:spcAft>
              <a:buNone/>
            </a:pPr>
            <a:r>
              <a:rPr lang="en-US" dirty="0"/>
              <a:t>Lecture 9</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5904847"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Understand the basics of Convolutional Neural Networks (CNN) and their applications in computer vision.</a:t>
            </a:r>
          </a:p>
          <a:p>
            <a:pPr marL="274320" indent="-274320" algn="just">
              <a:lnSpc>
                <a:spcPct val="150000"/>
              </a:lnSpc>
              <a:spcBef>
                <a:spcPts val="600"/>
              </a:spcBef>
              <a:buClr>
                <a:srgbClr val="B13F9A"/>
              </a:buClr>
              <a:buSzPct val="73000"/>
              <a:buFont typeface="Wingdings 2"/>
              <a:buChar char=""/>
              <a:defRPr/>
            </a:pPr>
            <a:r>
              <a:rPr lang="en-US" b="0" i="0" dirty="0">
                <a:solidFill>
                  <a:srgbClr val="000000"/>
                </a:solidFill>
                <a:effectLst/>
                <a:latin typeface="-apple-system"/>
              </a:rPr>
              <a:t>Key components of CNN architecture</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b="0" i="0" dirty="0">
                <a:solidFill>
                  <a:srgbClr val="000000"/>
                </a:solidFill>
                <a:effectLst/>
                <a:latin typeface="-apple-system"/>
              </a:rPr>
              <a:t>Gain insights into state-of-the-art CNN architectures and recent advancements.</a:t>
            </a: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Definition and importance of CNN in computer vision</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Basic Concepts of CNN</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CNN Architecture</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Introduction to popular CNN architectures (LeNet-5, </a:t>
            </a:r>
            <a:r>
              <a:rPr lang="en-US" sz="2800" dirty="0" err="1"/>
              <a:t>AlexNet</a:t>
            </a:r>
            <a:r>
              <a:rPr lang="en-US" sz="2800" dirty="0"/>
              <a:t>, VGG)</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4835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295629-1799-D13F-3BEC-3DA4D7B468E5}"/>
              </a:ext>
            </a:extLst>
          </p:cNvPr>
          <p:cNvSpPr>
            <a:spLocks noGrp="1"/>
          </p:cNvSpPr>
          <p:nvPr>
            <p:ph type="title"/>
          </p:nvPr>
        </p:nvSpPr>
        <p:spPr/>
        <p:txBody>
          <a:bodyPr/>
          <a:lstStyle/>
          <a:p>
            <a:r>
              <a:rPr lang="en-US" dirty="0"/>
              <a:t>Convolutional Neural Networks (CNNs)</a:t>
            </a:r>
          </a:p>
        </p:txBody>
      </p:sp>
      <p:sp>
        <p:nvSpPr>
          <p:cNvPr id="4" name="Content Placeholder 3">
            <a:extLst>
              <a:ext uri="{FF2B5EF4-FFF2-40B4-BE49-F238E27FC236}">
                <a16:creationId xmlns:a16="http://schemas.microsoft.com/office/drawing/2014/main" id="{749C3A22-CD8C-9C48-E5E7-8A1780A36D53}"/>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CNNs are a class of </a:t>
            </a:r>
            <a:r>
              <a:rPr lang="en-US" b="1" dirty="0">
                <a:solidFill>
                  <a:schemeClr val="accent5">
                    <a:lumMod val="75000"/>
                  </a:schemeClr>
                </a:solidFill>
                <a:latin typeface="Times New Roman" panose="02020603050405020304" pitchFamily="18" charset="0"/>
                <a:cs typeface="Times New Roman" panose="02020603050405020304" pitchFamily="18" charset="0"/>
              </a:rPr>
              <a:t>deep neural networks </a:t>
            </a:r>
            <a:r>
              <a:rPr lang="en-US" dirty="0">
                <a:latin typeface="Times New Roman" panose="02020603050405020304" pitchFamily="18" charset="0"/>
                <a:cs typeface="Times New Roman" panose="02020603050405020304" pitchFamily="18" charset="0"/>
              </a:rPr>
              <a:t>specifically designed for processing and </a:t>
            </a:r>
            <a:r>
              <a:rPr lang="en-US" b="1" dirty="0">
                <a:solidFill>
                  <a:schemeClr val="accent5">
                    <a:lumMod val="75000"/>
                  </a:schemeClr>
                </a:solidFill>
                <a:latin typeface="Times New Roman" panose="02020603050405020304" pitchFamily="18" charset="0"/>
                <a:cs typeface="Times New Roman" panose="02020603050405020304" pitchFamily="18" charset="0"/>
              </a:rPr>
              <a:t>analyzing visual data</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They are widely used in </a:t>
            </a:r>
            <a:r>
              <a:rPr lang="en-US" b="1" dirty="0">
                <a:solidFill>
                  <a:schemeClr val="accent5">
                    <a:lumMod val="75000"/>
                  </a:schemeClr>
                </a:solidFill>
                <a:latin typeface="Times New Roman" panose="02020603050405020304" pitchFamily="18" charset="0"/>
                <a:cs typeface="Times New Roman" panose="02020603050405020304" pitchFamily="18" charset="0"/>
              </a:rPr>
              <a:t>computer vision tasks </a:t>
            </a:r>
            <a:r>
              <a:rPr lang="en-US" dirty="0">
                <a:latin typeface="Times New Roman" panose="02020603050405020304" pitchFamily="18" charset="0"/>
                <a:cs typeface="Times New Roman" panose="02020603050405020304" pitchFamily="18" charset="0"/>
              </a:rPr>
              <a:t>such as image classification, object detection, and image segmentation.</a:t>
            </a:r>
          </a:p>
          <a:p>
            <a:pPr algn="just">
              <a:lnSpc>
                <a:spcPct val="150000"/>
              </a:lnSpc>
            </a:pPr>
            <a:r>
              <a:rPr lang="en-US" dirty="0">
                <a:latin typeface="Times New Roman" panose="02020603050405020304" pitchFamily="18" charset="0"/>
                <a:cs typeface="Times New Roman" panose="02020603050405020304" pitchFamily="18" charset="0"/>
              </a:rPr>
              <a:t>CNNs excel at capturing </a:t>
            </a:r>
            <a:r>
              <a:rPr lang="en-US" b="1" dirty="0">
                <a:solidFill>
                  <a:schemeClr val="accent5">
                    <a:lumMod val="75000"/>
                  </a:schemeClr>
                </a:solidFill>
                <a:latin typeface="Times New Roman" panose="02020603050405020304" pitchFamily="18" charset="0"/>
                <a:cs typeface="Times New Roman" panose="02020603050405020304" pitchFamily="18" charset="0"/>
              </a:rPr>
              <a:t>hierarchical patterns and spatial relationships in images</a:t>
            </a:r>
            <a:r>
              <a:rPr lang="en-US" dirty="0">
                <a:latin typeface="Times New Roman" panose="02020603050405020304" pitchFamily="18" charset="0"/>
                <a:cs typeface="Times New Roman" panose="02020603050405020304" pitchFamily="18" charset="0"/>
              </a:rPr>
              <a:t>, making them </a:t>
            </a:r>
            <a:r>
              <a:rPr lang="en-US" b="1" dirty="0">
                <a:solidFill>
                  <a:schemeClr val="accent5">
                    <a:lumMod val="50000"/>
                  </a:schemeClr>
                </a:solidFill>
                <a:latin typeface="Times New Roman" panose="02020603050405020304" pitchFamily="18" charset="0"/>
                <a:cs typeface="Times New Roman" panose="02020603050405020304" pitchFamily="18" charset="0"/>
              </a:rPr>
              <a:t>highly effective </a:t>
            </a:r>
            <a:r>
              <a:rPr lang="en-US" dirty="0">
                <a:latin typeface="Times New Roman" panose="02020603050405020304" pitchFamily="18" charset="0"/>
                <a:cs typeface="Times New Roman" panose="02020603050405020304" pitchFamily="18" charset="0"/>
              </a:rPr>
              <a:t>in understanding visual information.</a:t>
            </a:r>
          </a:p>
        </p:txBody>
      </p:sp>
    </p:spTree>
    <p:extLst>
      <p:ext uri="{BB962C8B-B14F-4D97-AF65-F5344CB8AC3E}">
        <p14:creationId xmlns:p14="http://schemas.microsoft.com/office/powerpoint/2010/main" val="363915078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49FC4-1F80-E01F-B9F1-CF63D4F2E21D}"/>
              </a:ext>
            </a:extLst>
          </p:cNvPr>
          <p:cNvSpPr>
            <a:spLocks noGrp="1"/>
          </p:cNvSpPr>
          <p:nvPr>
            <p:ph type="title"/>
          </p:nvPr>
        </p:nvSpPr>
        <p:spPr/>
        <p:txBody>
          <a:bodyPr/>
          <a:lstStyle/>
          <a:p>
            <a:r>
              <a:rPr lang="en-US" dirty="0"/>
              <a:t>Computer Vision Problems</a:t>
            </a:r>
          </a:p>
        </p:txBody>
      </p:sp>
      <p:pic>
        <p:nvPicPr>
          <p:cNvPr id="5122" name="Picture 2">
            <a:extLst>
              <a:ext uri="{FF2B5EF4-FFF2-40B4-BE49-F238E27FC236}">
                <a16:creationId xmlns:a16="http://schemas.microsoft.com/office/drawing/2014/main" id="{C5E45394-4FAC-1B58-B8EC-7D62F51E9C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2134" y="1103778"/>
            <a:ext cx="8436567" cy="509746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8E5127C-7AC2-4003-D6C7-D54EC60F1E74}"/>
              </a:ext>
            </a:extLst>
          </p:cNvPr>
          <p:cNvSpPr/>
          <p:nvPr/>
        </p:nvSpPr>
        <p:spPr>
          <a:xfrm>
            <a:off x="9913403" y="2714785"/>
            <a:ext cx="1353311" cy="707886"/>
          </a:xfrm>
          <a:prstGeom prst="rect">
            <a:avLst/>
          </a:prstGeom>
          <a:noFill/>
        </p:spPr>
        <p:txBody>
          <a:bodyPr wrap="square" lIns="91440" tIns="45720" rIns="91440" bIns="45720">
            <a:spAutoFit/>
          </a:bodyPr>
          <a:lstStyle/>
          <a:p>
            <a:pPr algn="ctr"/>
            <a:r>
              <a:rPr lang="en-US" sz="20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Image Captioning</a:t>
            </a:r>
          </a:p>
        </p:txBody>
      </p:sp>
      <p:sp>
        <p:nvSpPr>
          <p:cNvPr id="6" name="TextBox 5">
            <a:extLst>
              <a:ext uri="{FF2B5EF4-FFF2-40B4-BE49-F238E27FC236}">
                <a16:creationId xmlns:a16="http://schemas.microsoft.com/office/drawing/2014/main" id="{B25A373A-81FA-0582-4B72-86F7B5AB4A0B}"/>
              </a:ext>
            </a:extLst>
          </p:cNvPr>
          <p:cNvSpPr txBox="1"/>
          <p:nvPr/>
        </p:nvSpPr>
        <p:spPr>
          <a:xfrm>
            <a:off x="892629" y="6079319"/>
            <a:ext cx="10711542" cy="230832"/>
          </a:xfrm>
          <a:prstGeom prst="rect">
            <a:avLst/>
          </a:prstGeom>
          <a:noFill/>
        </p:spPr>
        <p:txBody>
          <a:bodyPr wrap="square">
            <a:spAutoFit/>
          </a:bodyPr>
          <a:lstStyle/>
          <a:p>
            <a:r>
              <a:rPr lang="en-US" sz="900" b="0" i="0" dirty="0">
                <a:solidFill>
                  <a:srgbClr val="6B6B6B"/>
                </a:solidFill>
                <a:effectLst/>
                <a:latin typeface="sohne"/>
              </a:rPr>
              <a:t>m </a:t>
            </a:r>
            <a:r>
              <a:rPr lang="en-US" sz="900" b="0" i="0" u="sng" dirty="0">
                <a:effectLst/>
                <a:latin typeface="sohne"/>
                <a:hlinkClick r:id="rId3"/>
              </a:rPr>
              <a:t>https://www.oreilly.com/library/view/deep-learning-for/9781788295628/89def52b-a455-4a2f-b51e-23b74e154bd0.xhtml</a:t>
            </a:r>
            <a:endParaRPr lang="en-US" sz="900" dirty="0"/>
          </a:p>
        </p:txBody>
      </p:sp>
    </p:spTree>
    <p:extLst>
      <p:ext uri="{BB962C8B-B14F-4D97-AF65-F5344CB8AC3E}">
        <p14:creationId xmlns:p14="http://schemas.microsoft.com/office/powerpoint/2010/main" val="213177818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A0138-A2C9-AA6E-FF5C-7D9EDDCAED85}"/>
              </a:ext>
            </a:extLst>
          </p:cNvPr>
          <p:cNvSpPr>
            <a:spLocks noGrp="1"/>
          </p:cNvSpPr>
          <p:nvPr>
            <p:ph type="title"/>
          </p:nvPr>
        </p:nvSpPr>
        <p:spPr/>
        <p:txBody>
          <a:bodyPr/>
          <a:lstStyle/>
          <a:p>
            <a:r>
              <a:rPr lang="en-US" dirty="0"/>
              <a:t>Computer Vision Problems</a:t>
            </a:r>
          </a:p>
        </p:txBody>
      </p:sp>
      <p:sp>
        <p:nvSpPr>
          <p:cNvPr id="3" name="Content Placeholder 2">
            <a:extLst>
              <a:ext uri="{FF2B5EF4-FFF2-40B4-BE49-F238E27FC236}">
                <a16:creationId xmlns:a16="http://schemas.microsoft.com/office/drawing/2014/main" id="{FA0424D2-304D-F3F0-67FD-AEF752510F31}"/>
              </a:ext>
            </a:extLst>
          </p:cNvPr>
          <p:cNvSpPr>
            <a:spLocks noGrp="1"/>
          </p:cNvSpPr>
          <p:nvPr>
            <p:ph idx="1"/>
          </p:nvPr>
        </p:nvSpPr>
        <p:spPr/>
        <p:txBody>
          <a:bodyPr/>
          <a:lstStyle/>
          <a:p>
            <a:endParaRPr lang="en-US" dirty="0"/>
          </a:p>
        </p:txBody>
      </p:sp>
      <p:sp>
        <p:nvSpPr>
          <p:cNvPr id="5" name="TextBox 4">
            <a:extLst>
              <a:ext uri="{FF2B5EF4-FFF2-40B4-BE49-F238E27FC236}">
                <a16:creationId xmlns:a16="http://schemas.microsoft.com/office/drawing/2014/main" id="{E24EA6FD-1866-A41B-0068-BAB9015AC1D2}"/>
              </a:ext>
            </a:extLst>
          </p:cNvPr>
          <p:cNvSpPr txBox="1"/>
          <p:nvPr/>
        </p:nvSpPr>
        <p:spPr>
          <a:xfrm>
            <a:off x="234044" y="6009508"/>
            <a:ext cx="9214756" cy="246221"/>
          </a:xfrm>
          <a:prstGeom prst="rect">
            <a:avLst/>
          </a:prstGeom>
          <a:noFill/>
        </p:spPr>
        <p:txBody>
          <a:bodyPr wrap="square">
            <a:spAutoFit/>
          </a:bodyPr>
          <a:lstStyle/>
          <a:p>
            <a:r>
              <a:rPr lang="en-US" sz="1000" b="0" i="0" dirty="0">
                <a:solidFill>
                  <a:srgbClr val="6B6B6B"/>
                </a:solidFill>
                <a:effectLst/>
                <a:latin typeface="sohne"/>
              </a:rPr>
              <a:t> (</a:t>
            </a:r>
            <a:r>
              <a:rPr lang="en-US" sz="1000" b="0" i="0" u="sng" dirty="0">
                <a:effectLst/>
                <a:latin typeface="sohne"/>
                <a:hlinkClick r:id="rId2"/>
              </a:rPr>
              <a:t>https://en.wikipedia.org/wiki/File:Detected-with-YOLO--Schreibtisch-mit-Objekten.jpg</a:t>
            </a:r>
            <a:r>
              <a:rPr lang="en-US" sz="1000" b="0" i="0" dirty="0">
                <a:solidFill>
                  <a:srgbClr val="6B6B6B"/>
                </a:solidFill>
                <a:effectLst/>
                <a:latin typeface="sohne"/>
              </a:rPr>
              <a:t>)</a:t>
            </a:r>
            <a:endParaRPr lang="en-US" sz="1000" dirty="0"/>
          </a:p>
        </p:txBody>
      </p:sp>
      <p:pic>
        <p:nvPicPr>
          <p:cNvPr id="6" name="Picture 2">
            <a:extLst>
              <a:ext uri="{FF2B5EF4-FFF2-40B4-BE49-F238E27FC236}">
                <a16:creationId xmlns:a16="http://schemas.microsoft.com/office/drawing/2014/main" id="{69AE039F-6FBD-FC48-285E-B138B91388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5279" y="1698571"/>
            <a:ext cx="7524035" cy="410951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5315F38-8398-53B0-F5EF-81B9A7CF777B}"/>
              </a:ext>
            </a:extLst>
          </p:cNvPr>
          <p:cNvSpPr txBox="1"/>
          <p:nvPr/>
        </p:nvSpPr>
        <p:spPr>
          <a:xfrm>
            <a:off x="9610548" y="1977170"/>
            <a:ext cx="2481406" cy="166199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Object Detection</a:t>
            </a:r>
          </a:p>
          <a:p>
            <a:endParaRPr lang="en-US" sz="2800" dirty="0">
              <a:latin typeface="-apple-system"/>
              <a:cs typeface="Times New Roman" panose="02020603050405020304" pitchFamily="18" charset="0"/>
            </a:endParaRPr>
          </a:p>
          <a:p>
            <a:r>
              <a:rPr lang="en-US" sz="1800" b="0" i="0" dirty="0">
                <a:solidFill>
                  <a:srgbClr val="000000"/>
                </a:solidFill>
                <a:effectLst/>
                <a:latin typeface="Times New Roman" panose="02020603050405020304" pitchFamily="18" charset="0"/>
                <a:cs typeface="Times New Roman" panose="02020603050405020304" pitchFamily="18" charset="0"/>
              </a:rPr>
              <a:t>localizing and classifying multiple objects within images</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175847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9645E-590E-4C1F-80FD-30C17FD0DBC9}"/>
              </a:ext>
            </a:extLst>
          </p:cNvPr>
          <p:cNvSpPr>
            <a:spLocks noGrp="1"/>
          </p:cNvSpPr>
          <p:nvPr>
            <p:ph type="title"/>
          </p:nvPr>
        </p:nvSpPr>
        <p:spPr/>
        <p:txBody>
          <a:bodyPr/>
          <a:lstStyle/>
          <a:p>
            <a:r>
              <a:rPr lang="en-US" dirty="0"/>
              <a:t>Computer Vision Problems</a:t>
            </a:r>
          </a:p>
        </p:txBody>
      </p:sp>
      <p:sp>
        <p:nvSpPr>
          <p:cNvPr id="4" name="Content Placeholder 3">
            <a:extLst>
              <a:ext uri="{FF2B5EF4-FFF2-40B4-BE49-F238E27FC236}">
                <a16:creationId xmlns:a16="http://schemas.microsoft.com/office/drawing/2014/main" id="{55F069B0-4FEE-2AB6-0213-FC1D7E2A0F82}"/>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Image Classification</a:t>
            </a:r>
          </a:p>
        </p:txBody>
      </p:sp>
      <p:pic>
        <p:nvPicPr>
          <p:cNvPr id="1028" name="Picture 4">
            <a:extLst>
              <a:ext uri="{FF2B5EF4-FFF2-40B4-BE49-F238E27FC236}">
                <a16:creationId xmlns:a16="http://schemas.microsoft.com/office/drawing/2014/main" id="{A21A9FCF-C56B-47C7-B874-6ACBB475D8E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443946" y="1986962"/>
            <a:ext cx="7823649" cy="4398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01121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a:t>Computer Vision Problems</a:t>
            </a:r>
          </a:p>
        </p:txBody>
      </p:sp>
      <p:sp>
        <p:nvSpPr>
          <p:cNvPr id="19" name="TextBox 18"/>
          <p:cNvSpPr txBox="1"/>
          <p:nvPr/>
        </p:nvSpPr>
        <p:spPr>
          <a:xfrm>
            <a:off x="4269720" y="959150"/>
            <a:ext cx="3842719" cy="523220"/>
          </a:xfrm>
          <a:prstGeom prst="rect">
            <a:avLst/>
          </a:prstGeom>
          <a:noFill/>
        </p:spPr>
        <p:txBody>
          <a:bodyPr wrap="none" rtlCol="0">
            <a:spAutoFit/>
          </a:bodyPr>
          <a:lstStyle/>
          <a:p>
            <a:r>
              <a:rPr lang="en-US" sz="2800" dirty="0">
                <a:latin typeface="Century Schoolbook" charset="0"/>
                <a:ea typeface="Century Schoolbook" charset="0"/>
                <a:cs typeface="Century Schoolbook" charset="0"/>
              </a:rPr>
              <a:t>Neural Style Transfer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9986" y="1627731"/>
            <a:ext cx="2308886" cy="1731665"/>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7317" y="1627731"/>
            <a:ext cx="2305259" cy="1728945"/>
          </a:xfrm>
          <a:prstGeom prst="rect">
            <a:avLst/>
          </a:prstGeom>
        </p:spPr>
      </p:pic>
      <p:grpSp>
        <p:nvGrpSpPr>
          <p:cNvPr id="17" name="Group 16"/>
          <p:cNvGrpSpPr/>
          <p:nvPr/>
        </p:nvGrpSpPr>
        <p:grpSpPr>
          <a:xfrm>
            <a:off x="5264429" y="3707496"/>
            <a:ext cx="2848010" cy="2382942"/>
            <a:chOff x="8285312" y="3962192"/>
            <a:chExt cx="2848010" cy="2382942"/>
          </a:xfrm>
        </p:grpSpPr>
        <p:sp>
          <p:nvSpPr>
            <p:cNvPr id="24" name="Left Brace 23"/>
            <p:cNvSpPr/>
            <p:nvPr/>
          </p:nvSpPr>
          <p:spPr>
            <a:xfrm rot="16200000">
              <a:off x="9539205" y="2708299"/>
              <a:ext cx="340223" cy="2848010"/>
            </a:xfrm>
            <a:prstGeom prst="leftBrace">
              <a:avLst>
                <a:gd name="adj1" fmla="val 30015"/>
                <a:gd name="adj2" fmla="val 50000"/>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4873" y="4613470"/>
              <a:ext cx="2308886" cy="1731664"/>
            </a:xfrm>
            <a:prstGeom prst="rect">
              <a:avLst/>
            </a:prstGeom>
          </p:spPr>
        </p:pic>
      </p:grpSp>
      <p:sp>
        <p:nvSpPr>
          <p:cNvPr id="20" name="TextBox 19">
            <a:extLst>
              <a:ext uri="{FF2B5EF4-FFF2-40B4-BE49-F238E27FC236}">
                <a16:creationId xmlns:a16="http://schemas.microsoft.com/office/drawing/2014/main" id="{1420B676-43E7-4E53-9EB0-8EE90A8026B9}"/>
              </a:ext>
            </a:extLst>
          </p:cNvPr>
          <p:cNvSpPr txBox="1"/>
          <p:nvPr/>
        </p:nvSpPr>
        <p:spPr>
          <a:xfrm>
            <a:off x="885999" y="6090438"/>
            <a:ext cx="6161102" cy="276999"/>
          </a:xfrm>
          <a:prstGeom prst="rect">
            <a:avLst/>
          </a:prstGeom>
          <a:noFill/>
        </p:spPr>
        <p:txBody>
          <a:bodyPr wrap="square">
            <a:spAutoFit/>
          </a:bodyPr>
          <a:lstStyle/>
          <a:p>
            <a:r>
              <a:rPr lang="en-US" sz="1200" dirty="0">
                <a:hlinkClick r:id="rId6"/>
              </a:rPr>
              <a:t>https://www.coursera.org/learn/convolutional-neural-networks</a:t>
            </a:r>
            <a:endParaRPr lang="en-US" sz="1200" dirty="0"/>
          </a:p>
        </p:txBody>
      </p:sp>
      <p:sp>
        <p:nvSpPr>
          <p:cNvPr id="18" name="TextBox 17">
            <a:extLst>
              <a:ext uri="{FF2B5EF4-FFF2-40B4-BE49-F238E27FC236}">
                <a16:creationId xmlns:a16="http://schemas.microsoft.com/office/drawing/2014/main" id="{32DAEA92-6ECB-73A2-8B76-EBC8960FEC49}"/>
              </a:ext>
            </a:extLst>
          </p:cNvPr>
          <p:cNvSpPr txBox="1"/>
          <p:nvPr/>
        </p:nvSpPr>
        <p:spPr>
          <a:xfrm>
            <a:off x="566057" y="1513114"/>
            <a:ext cx="3124200" cy="2893100"/>
          </a:xfrm>
          <a:prstGeom prst="rect">
            <a:avLst/>
          </a:prstGeom>
          <a:noFill/>
        </p:spPr>
        <p:txBody>
          <a:bodyPr wrap="square" rtlCol="0">
            <a:spAutoFit/>
          </a:bodyPr>
          <a:lstStyle/>
          <a:p>
            <a:pPr algn="just"/>
            <a:r>
              <a:rPr lang="en-US" sz="2400" b="1" dirty="0">
                <a:solidFill>
                  <a:schemeClr val="accent1"/>
                </a:solidFill>
                <a:latin typeface="Times New Roman" panose="02020603050405020304" pitchFamily="18" charset="0"/>
                <a:cs typeface="Times New Roman" panose="02020603050405020304" pitchFamily="18" charset="0"/>
              </a:rPr>
              <a:t>Art Generation and Style Transfer</a:t>
            </a:r>
            <a:r>
              <a:rPr lang="en-US" sz="2400" dirty="0">
                <a:latin typeface="Times New Roman" panose="02020603050405020304" pitchFamily="18" charset="0"/>
                <a:cs typeface="Times New Roman" panose="02020603050405020304" pitchFamily="18" charset="0"/>
              </a:rPr>
              <a:t>: CNNs can generate new artistic images or transform images to adopt the style of another image. </a:t>
            </a:r>
          </a:p>
          <a:p>
            <a:endParaRPr lang="en-US" dirty="0"/>
          </a:p>
        </p:txBody>
      </p:sp>
    </p:spTree>
    <p:custDataLst>
      <p:tags r:id="rId1"/>
    </p:custDataLst>
    <p:extLst>
      <p:ext uri="{BB962C8B-B14F-4D97-AF65-F5344CB8AC3E}">
        <p14:creationId xmlns:p14="http://schemas.microsoft.com/office/powerpoint/2010/main" val="2374398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E9585-A5BA-4FDC-9B7C-73449AF6283A}"/>
              </a:ext>
            </a:extLst>
          </p:cNvPr>
          <p:cNvSpPr>
            <a:spLocks noGrp="1"/>
          </p:cNvSpPr>
          <p:nvPr>
            <p:ph type="title"/>
          </p:nvPr>
        </p:nvSpPr>
        <p:spPr/>
        <p:txBody>
          <a:bodyPr/>
          <a:lstStyle/>
          <a:p>
            <a:r>
              <a:rPr lang="en-US" dirty="0"/>
              <a:t>Computer Vision Problems</a:t>
            </a:r>
          </a:p>
        </p:txBody>
      </p:sp>
      <p:sp>
        <p:nvSpPr>
          <p:cNvPr id="3" name="Content Placeholder 2">
            <a:extLst>
              <a:ext uri="{FF2B5EF4-FFF2-40B4-BE49-F238E27FC236}">
                <a16:creationId xmlns:a16="http://schemas.microsoft.com/office/drawing/2014/main" id="{E99867D1-58D2-4CFA-BE0F-280D4AC87019}"/>
              </a:ext>
            </a:extLst>
          </p:cNvPr>
          <p:cNvSpPr>
            <a:spLocks noGrp="1"/>
          </p:cNvSpPr>
          <p:nvPr>
            <p:ph idx="1"/>
          </p:nvPr>
        </p:nvSpPr>
        <p:spPr/>
        <p:txBody>
          <a:bodyPr>
            <a:normAutofit fontScale="92500" lnSpcReduction="10000"/>
          </a:bodyPr>
          <a:lstStyle/>
          <a:p>
            <a:pPr>
              <a:lnSpc>
                <a:spcPct val="150000"/>
              </a:lnSpc>
            </a:pPr>
            <a:r>
              <a:rPr lang="en-US" b="1" dirty="0">
                <a:solidFill>
                  <a:schemeClr val="accent1"/>
                </a:solidFill>
                <a:latin typeface="Times New Roman" panose="02020603050405020304" pitchFamily="18" charset="0"/>
                <a:cs typeface="Times New Roman" panose="02020603050405020304" pitchFamily="18" charset="0"/>
              </a:rPr>
              <a:t>Facial Recognition</a:t>
            </a:r>
            <a:r>
              <a:rPr lang="en-US" dirty="0">
                <a:latin typeface="Times New Roman" panose="02020603050405020304" pitchFamily="18" charset="0"/>
                <a:cs typeface="Times New Roman" panose="02020603050405020304" pitchFamily="18" charset="0"/>
              </a:rPr>
              <a:t>: CNNs are widely used in facial recognition systems. </a:t>
            </a:r>
          </a:p>
          <a:p>
            <a:pPr>
              <a:lnSpc>
                <a:spcPct val="150000"/>
              </a:lnSpc>
            </a:pPr>
            <a:r>
              <a:rPr lang="en-US" b="1" dirty="0">
                <a:solidFill>
                  <a:schemeClr val="accent1"/>
                </a:solidFill>
                <a:latin typeface="Times New Roman" panose="02020603050405020304" pitchFamily="18" charset="0"/>
                <a:cs typeface="Times New Roman" panose="02020603050405020304" pitchFamily="18" charset="0"/>
              </a:rPr>
              <a:t>Medical Image Analysis</a:t>
            </a:r>
            <a:r>
              <a:rPr lang="en-US" dirty="0">
                <a:latin typeface="Times New Roman" panose="02020603050405020304" pitchFamily="18" charset="0"/>
                <a:cs typeface="Times New Roman" panose="02020603050405020304" pitchFamily="18" charset="0"/>
              </a:rPr>
              <a:t>: CNNs are valuable in medical imaging for tasks like tumor detection, disease classification, and segmentation of organs or structures within medical images.</a:t>
            </a:r>
          </a:p>
          <a:p>
            <a:pPr>
              <a:lnSpc>
                <a:spcPct val="150000"/>
              </a:lnSpc>
            </a:pPr>
            <a:r>
              <a:rPr lang="en-US" b="1" dirty="0">
                <a:solidFill>
                  <a:srgbClr val="0070C0"/>
                </a:solidFill>
                <a:latin typeface="Times New Roman" panose="02020603050405020304" pitchFamily="18" charset="0"/>
                <a:cs typeface="Times New Roman" panose="02020603050405020304" pitchFamily="18" charset="0"/>
              </a:rPr>
              <a:t>Autonomous vehicles</a:t>
            </a:r>
            <a:r>
              <a:rPr lang="en-US" dirty="0">
                <a:latin typeface="Times New Roman" panose="02020603050405020304" pitchFamily="18" charset="0"/>
                <a:cs typeface="Times New Roman" panose="02020603050405020304" pitchFamily="18" charset="0"/>
              </a:rPr>
              <a:t>: Analyzing real-time visual data for navigation and object detection. CNN can process sensor data, such as images from cameras or lidar scans, to detect and track objects, predict their motion, and make decisions for safe navigation</a:t>
            </a:r>
          </a:p>
          <a:p>
            <a:pPr>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3219382"/>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D5F9A-EAF5-BD74-E9EA-B653A9EFCFC4}"/>
              </a:ext>
            </a:extLst>
          </p:cNvPr>
          <p:cNvSpPr>
            <a:spLocks noGrp="1"/>
          </p:cNvSpPr>
          <p:nvPr>
            <p:ph type="title"/>
          </p:nvPr>
        </p:nvSpPr>
        <p:spPr/>
        <p:txBody>
          <a:bodyPr/>
          <a:lstStyle/>
          <a:p>
            <a:r>
              <a:rPr lang="en-US" dirty="0"/>
              <a:t>Computer Vision Problems</a:t>
            </a:r>
          </a:p>
        </p:txBody>
      </p:sp>
      <p:sp>
        <p:nvSpPr>
          <p:cNvPr id="3" name="Content Placeholder 2">
            <a:extLst>
              <a:ext uri="{FF2B5EF4-FFF2-40B4-BE49-F238E27FC236}">
                <a16:creationId xmlns:a16="http://schemas.microsoft.com/office/drawing/2014/main" id="{C7BB748B-CFEA-20B2-B43D-E455D4D2F92E}"/>
              </a:ext>
            </a:extLst>
          </p:cNvPr>
          <p:cNvSpPr>
            <a:spLocks noGrp="1"/>
          </p:cNvSpPr>
          <p:nvPr>
            <p:ph idx="1"/>
          </p:nvPr>
        </p:nvSpPr>
        <p:spPr/>
        <p:txBody>
          <a:bodyPr>
            <a:normAutofit/>
          </a:bodyPr>
          <a:lstStyle/>
          <a:p>
            <a:pPr marL="50800" indent="0">
              <a:buNone/>
            </a:pPr>
            <a:endParaRPr lang="en-US" dirty="0">
              <a:latin typeface="Times New Roman" panose="02020603050405020304" pitchFamily="18" charset="0"/>
              <a:cs typeface="Times New Roman" panose="02020603050405020304" pitchFamily="18" charset="0"/>
            </a:endParaRPr>
          </a:p>
          <a:p>
            <a:r>
              <a:rPr lang="en-US" b="1" dirty="0">
                <a:solidFill>
                  <a:schemeClr val="accent1"/>
                </a:solidFill>
                <a:latin typeface="Times New Roman" panose="02020603050405020304" pitchFamily="18" charset="0"/>
                <a:cs typeface="Times New Roman" panose="02020603050405020304" pitchFamily="18" charset="0"/>
              </a:rPr>
              <a:t>Video Analysis</a:t>
            </a:r>
            <a:r>
              <a:rPr lang="en-US" dirty="0">
                <a:latin typeface="Times New Roman" panose="02020603050405020304" pitchFamily="18" charset="0"/>
                <a:cs typeface="Times New Roman" panose="02020603050405020304" pitchFamily="18" charset="0"/>
              </a:rPr>
              <a:t>: CNNs can analyze videos by processing frames over time. Applications include action recognition, video surveillance, and video captioning.</a:t>
            </a:r>
          </a:p>
          <a:p>
            <a:endParaRPr lang="en-US" dirty="0">
              <a:latin typeface="Times New Roman" panose="02020603050405020304" pitchFamily="18" charset="0"/>
              <a:cs typeface="Times New Roman" panose="02020603050405020304" pitchFamily="18" charset="0"/>
            </a:endParaRPr>
          </a:p>
          <a:p>
            <a:r>
              <a:rPr lang="en-US" b="0" i="0" dirty="0">
                <a:solidFill>
                  <a:srgbClr val="242424"/>
                </a:solidFill>
                <a:effectLst/>
                <a:latin typeface="Times New Roman" panose="02020603050405020304" pitchFamily="18" charset="0"/>
                <a:cs typeface="Times New Roman" panose="02020603050405020304" pitchFamily="18" charset="0"/>
              </a:rPr>
              <a:t>CNN is used by </a:t>
            </a:r>
            <a:r>
              <a:rPr lang="en-US" b="1" i="0" dirty="0">
                <a:solidFill>
                  <a:srgbClr val="0070C0"/>
                </a:solidFill>
                <a:effectLst/>
                <a:latin typeface="Times New Roman" panose="02020603050405020304" pitchFamily="18" charset="0"/>
                <a:cs typeface="Times New Roman" panose="02020603050405020304" pitchFamily="18" charset="0"/>
              </a:rPr>
              <a:t>Google</a:t>
            </a:r>
            <a:r>
              <a:rPr lang="en-US" b="0" i="0" dirty="0">
                <a:solidFill>
                  <a:srgbClr val="242424"/>
                </a:solidFill>
                <a:effectLst/>
                <a:latin typeface="Times New Roman" panose="02020603050405020304" pitchFamily="18" charset="0"/>
                <a:cs typeface="Times New Roman" panose="02020603050405020304" pitchFamily="18" charset="0"/>
              </a:rPr>
              <a:t> for its image search function, </a:t>
            </a:r>
            <a:r>
              <a:rPr lang="en-US" b="1" i="0" dirty="0">
                <a:solidFill>
                  <a:srgbClr val="0070C0"/>
                </a:solidFill>
                <a:effectLst/>
                <a:latin typeface="Times New Roman" panose="02020603050405020304" pitchFamily="18" charset="0"/>
                <a:cs typeface="Times New Roman" panose="02020603050405020304" pitchFamily="18" charset="0"/>
              </a:rPr>
              <a:t>Facebook</a:t>
            </a:r>
            <a:r>
              <a:rPr lang="en-US" b="0" i="0" dirty="0">
                <a:solidFill>
                  <a:srgbClr val="242424"/>
                </a:solidFill>
                <a:effectLst/>
                <a:latin typeface="Times New Roman" panose="02020603050405020304" pitchFamily="18" charset="0"/>
                <a:cs typeface="Times New Roman" panose="02020603050405020304" pitchFamily="18" charset="0"/>
              </a:rPr>
              <a:t> for its automatic tagging algorithms, </a:t>
            </a:r>
            <a:r>
              <a:rPr lang="en-US" b="1" i="0" dirty="0">
                <a:solidFill>
                  <a:srgbClr val="0070C0"/>
                </a:solidFill>
                <a:effectLst/>
                <a:latin typeface="Times New Roman" panose="02020603050405020304" pitchFamily="18" charset="0"/>
                <a:cs typeface="Times New Roman" panose="02020603050405020304" pitchFamily="18" charset="0"/>
              </a:rPr>
              <a:t>Amazon</a:t>
            </a:r>
            <a:r>
              <a:rPr lang="en-US" b="0" i="0" dirty="0">
                <a:solidFill>
                  <a:srgbClr val="242424"/>
                </a:solidFill>
                <a:effectLst/>
                <a:latin typeface="Times New Roman" panose="02020603050405020304" pitchFamily="18" charset="0"/>
                <a:cs typeface="Times New Roman" panose="02020603050405020304" pitchFamily="18" charset="0"/>
              </a:rPr>
              <a:t> for its product suggestion functions</a:t>
            </a:r>
            <a:r>
              <a:rPr lang="ar-EG" b="0" i="0" dirty="0">
                <a:solidFill>
                  <a:srgbClr val="242424"/>
                </a:solidFill>
                <a:effectLst/>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2604076"/>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BD3F1-0A48-7E9E-8E50-3712CB1B9019}"/>
              </a:ext>
            </a:extLst>
          </p:cNvPr>
          <p:cNvSpPr>
            <a:spLocks noGrp="1"/>
          </p:cNvSpPr>
          <p:nvPr>
            <p:ph type="title"/>
          </p:nvPr>
        </p:nvSpPr>
        <p:spPr/>
        <p:txBody>
          <a:bodyPr/>
          <a:lstStyle/>
          <a:p>
            <a:r>
              <a:rPr lang="en-US" dirty="0"/>
              <a:t>Computer Vision Problems</a:t>
            </a:r>
          </a:p>
        </p:txBody>
      </p:sp>
      <p:sp>
        <p:nvSpPr>
          <p:cNvPr id="3" name="Content Placeholder 2">
            <a:extLst>
              <a:ext uri="{FF2B5EF4-FFF2-40B4-BE49-F238E27FC236}">
                <a16:creationId xmlns:a16="http://schemas.microsoft.com/office/drawing/2014/main" id="{CE677EB4-A4D0-C324-7BCD-E0D4F87FB84A}"/>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Image segmentation: Assigning a label to each pixel in an image.</a:t>
            </a:r>
          </a:p>
          <a:p>
            <a:endParaRPr lang="en-US" dirty="0"/>
          </a:p>
        </p:txBody>
      </p:sp>
      <p:pic>
        <p:nvPicPr>
          <p:cNvPr id="2050" name="Picture 2" descr="Clustering">
            <a:extLst>
              <a:ext uri="{FF2B5EF4-FFF2-40B4-BE49-F238E27FC236}">
                <a16:creationId xmlns:a16="http://schemas.microsoft.com/office/drawing/2014/main" id="{83D3A0AE-0580-67D9-9E03-551DFBE324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842398"/>
            <a:ext cx="11544300" cy="39147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CF63DF3-9A4D-7DF5-65C5-1A1F9F803F7D}"/>
              </a:ext>
            </a:extLst>
          </p:cNvPr>
          <p:cNvSpPr txBox="1"/>
          <p:nvPr/>
        </p:nvSpPr>
        <p:spPr>
          <a:xfrm>
            <a:off x="1012372" y="6068006"/>
            <a:ext cx="6096000" cy="307777"/>
          </a:xfrm>
          <a:prstGeom prst="rect">
            <a:avLst/>
          </a:prstGeom>
          <a:noFill/>
        </p:spPr>
        <p:txBody>
          <a:bodyPr wrap="square">
            <a:spAutoFit/>
          </a:bodyPr>
          <a:lstStyle/>
          <a:p>
            <a:r>
              <a:rPr lang="en-US" dirty="0"/>
              <a:t>https://ai.stanford.edu/~syyeung/cvweb/tutorial3.html</a:t>
            </a:r>
          </a:p>
        </p:txBody>
      </p:sp>
    </p:spTree>
    <p:extLst>
      <p:ext uri="{BB962C8B-B14F-4D97-AF65-F5344CB8AC3E}">
        <p14:creationId xmlns:p14="http://schemas.microsoft.com/office/powerpoint/2010/main" val="1323082687"/>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9EE60-E777-31F5-F862-4792547A24FD}"/>
              </a:ext>
            </a:extLst>
          </p:cNvPr>
          <p:cNvSpPr>
            <a:spLocks noGrp="1"/>
          </p:cNvSpPr>
          <p:nvPr>
            <p:ph type="title"/>
          </p:nvPr>
        </p:nvSpPr>
        <p:spPr/>
        <p:txBody>
          <a:bodyPr/>
          <a:lstStyle/>
          <a:p>
            <a:r>
              <a:rPr lang="en-US" dirty="0"/>
              <a:t>Computer Vision Problems</a:t>
            </a:r>
          </a:p>
        </p:txBody>
      </p:sp>
      <p:sp>
        <p:nvSpPr>
          <p:cNvPr id="3" name="Content Placeholder 2">
            <a:extLst>
              <a:ext uri="{FF2B5EF4-FFF2-40B4-BE49-F238E27FC236}">
                <a16:creationId xmlns:a16="http://schemas.microsoft.com/office/drawing/2014/main" id="{5E177019-84FE-21B7-071E-DE37864780CA}"/>
              </a:ext>
            </a:extLst>
          </p:cNvPr>
          <p:cNvSpPr>
            <a:spLocks noGrp="1"/>
          </p:cNvSpPr>
          <p:nvPr>
            <p:ph idx="1"/>
          </p:nvPr>
        </p:nvSpPr>
        <p:spPr/>
        <p:txBody>
          <a:bodyPr>
            <a:normAutofit/>
          </a:bodyPr>
          <a:lstStyle/>
          <a:p>
            <a:pPr algn="just"/>
            <a:r>
              <a:rPr lang="en-US" b="1" dirty="0">
                <a:solidFill>
                  <a:srgbClr val="C00000"/>
                </a:solidFill>
                <a:latin typeface="Times New Roman" panose="02020603050405020304" pitchFamily="18" charset="0"/>
                <a:cs typeface="Times New Roman" panose="02020603050405020304" pitchFamily="18" charset="0"/>
              </a:rPr>
              <a:t>Image Segmentation. </a:t>
            </a:r>
            <a:r>
              <a:rPr lang="en-US" dirty="0">
                <a:latin typeface="Times New Roman" panose="02020603050405020304" pitchFamily="18" charset="0"/>
                <a:cs typeface="Times New Roman" panose="02020603050405020304" pitchFamily="18" charset="0"/>
              </a:rPr>
              <a:t>It is the process of dividing an image into different regions based on the characteristics of pixels</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b="0" i="0" dirty="0">
                <a:solidFill>
                  <a:srgbClr val="000000"/>
                </a:solidFill>
                <a:effectLst/>
                <a:latin typeface="Times New Roman" panose="02020603050405020304" pitchFamily="18" charset="0"/>
                <a:cs typeface="Times New Roman" panose="02020603050405020304" pitchFamily="18" charset="0"/>
              </a:rPr>
              <a:t>For instance, </a:t>
            </a:r>
          </a:p>
          <a:p>
            <a:pPr lvl="1" algn="just"/>
            <a:r>
              <a:rPr lang="en-US" dirty="0">
                <a:solidFill>
                  <a:srgbClr val="000000"/>
                </a:solidFill>
                <a:latin typeface="Times New Roman" panose="02020603050405020304" pitchFamily="18" charset="0"/>
                <a:cs typeface="Times New Roman" panose="02020603050405020304" pitchFamily="18" charset="0"/>
              </a:rPr>
              <a:t>Film making: The</a:t>
            </a:r>
            <a:r>
              <a:rPr lang="en-US" b="0" i="0" dirty="0">
                <a:solidFill>
                  <a:srgbClr val="000000"/>
                </a:solidFill>
                <a:effectLst/>
                <a:latin typeface="Times New Roman" panose="02020603050405020304" pitchFamily="18" charset="0"/>
                <a:cs typeface="Times New Roman" panose="02020603050405020304" pitchFamily="18" charset="0"/>
              </a:rPr>
              <a:t> software behind green screens implements image segmentation to crop out the foreground and place it on a background for scenes that cannot be shot or would be dangerous to shoot in real life. </a:t>
            </a:r>
          </a:p>
          <a:p>
            <a:pPr lvl="1" algn="just"/>
            <a:r>
              <a:rPr lang="en-US" b="0" i="0" dirty="0">
                <a:solidFill>
                  <a:srgbClr val="000000"/>
                </a:solidFill>
                <a:effectLst/>
                <a:latin typeface="Times New Roman" panose="02020603050405020304" pitchFamily="18" charset="0"/>
                <a:cs typeface="Times New Roman" panose="02020603050405020304" pitchFamily="18" charset="0"/>
              </a:rPr>
              <a:t>Image segmentation is also used to track objects in a </a:t>
            </a:r>
            <a:r>
              <a:rPr lang="en-US" b="1" i="0" dirty="0">
                <a:solidFill>
                  <a:srgbClr val="0070C0"/>
                </a:solidFill>
                <a:effectLst/>
                <a:latin typeface="Times New Roman" panose="02020603050405020304" pitchFamily="18" charset="0"/>
                <a:cs typeface="Times New Roman" panose="02020603050405020304" pitchFamily="18" charset="0"/>
              </a:rPr>
              <a:t>sequence of images </a:t>
            </a:r>
            <a:r>
              <a:rPr lang="en-US" b="0" i="0" dirty="0">
                <a:solidFill>
                  <a:srgbClr val="000000"/>
                </a:solidFill>
                <a:effectLst/>
                <a:latin typeface="Times New Roman" panose="02020603050405020304" pitchFamily="18" charset="0"/>
                <a:cs typeface="Times New Roman" panose="02020603050405020304" pitchFamily="18" charset="0"/>
              </a:rPr>
              <a:t>and to classify terrains, like petroleum reserves, in satellite images.</a:t>
            </a:r>
          </a:p>
          <a:p>
            <a:pPr lvl="1" algn="just"/>
            <a:r>
              <a:rPr lang="en-US" b="0" i="0" dirty="0">
                <a:solidFill>
                  <a:srgbClr val="000000"/>
                </a:solidFill>
                <a:effectLst/>
                <a:latin typeface="Times New Roman" panose="02020603050405020304" pitchFamily="18" charset="0"/>
                <a:cs typeface="Times New Roman" panose="02020603050405020304" pitchFamily="18" charset="0"/>
              </a:rPr>
              <a:t> Some medical applications of segmentation include the identification of injured muscle, the measurement of bone and tissue, and the detection of suspicious structures to aid radiologists (</a:t>
            </a:r>
            <a:r>
              <a:rPr lang="en-US" b="1" i="0" dirty="0">
                <a:solidFill>
                  <a:srgbClr val="0070C0"/>
                </a:solidFill>
                <a:effectLst/>
                <a:latin typeface="Times New Roman" panose="02020603050405020304" pitchFamily="18" charset="0"/>
                <a:cs typeface="Times New Roman" panose="02020603050405020304" pitchFamily="18" charset="0"/>
              </a:rPr>
              <a:t>Computer Aided Diagnosis, or CAD</a:t>
            </a:r>
            <a:r>
              <a:rPr lang="en-US" b="0" i="0" dirty="0">
                <a:solidFill>
                  <a:srgbClr val="000000"/>
                </a:solidFill>
                <a:effectLst/>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47766"/>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43674-E62B-4809-DE0C-D90956C6135A}"/>
              </a:ext>
            </a:extLst>
          </p:cNvPr>
          <p:cNvSpPr>
            <a:spLocks noGrp="1"/>
          </p:cNvSpPr>
          <p:nvPr>
            <p:ph type="title"/>
          </p:nvPr>
        </p:nvSpPr>
        <p:spPr/>
        <p:txBody>
          <a:bodyPr/>
          <a:lstStyle/>
          <a:p>
            <a:r>
              <a:rPr lang="en-US" dirty="0"/>
              <a:t>Image Segmentation. </a:t>
            </a:r>
          </a:p>
        </p:txBody>
      </p:sp>
      <p:pic>
        <p:nvPicPr>
          <p:cNvPr id="4" name="segmentation-cta">
            <a:hlinkClick r:id="" action="ppaction://media"/>
            <a:extLst>
              <a:ext uri="{FF2B5EF4-FFF2-40B4-BE49-F238E27FC236}">
                <a16:creationId xmlns:a16="http://schemas.microsoft.com/office/drawing/2014/main" id="{4A4C978C-4F98-AB30-1BEC-8D7F9C7C6B9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98588" y="1113063"/>
            <a:ext cx="9236756" cy="5097463"/>
          </a:xfrm>
        </p:spPr>
      </p:pic>
      <p:sp>
        <p:nvSpPr>
          <p:cNvPr id="6" name="TextBox 5">
            <a:extLst>
              <a:ext uri="{FF2B5EF4-FFF2-40B4-BE49-F238E27FC236}">
                <a16:creationId xmlns:a16="http://schemas.microsoft.com/office/drawing/2014/main" id="{52DEB3D6-CFF5-CB75-4560-B82214B62358}"/>
              </a:ext>
            </a:extLst>
          </p:cNvPr>
          <p:cNvSpPr txBox="1"/>
          <p:nvPr/>
        </p:nvSpPr>
        <p:spPr>
          <a:xfrm>
            <a:off x="957943" y="6056637"/>
            <a:ext cx="6096000" cy="307777"/>
          </a:xfrm>
          <a:prstGeom prst="rect">
            <a:avLst/>
          </a:prstGeom>
          <a:noFill/>
        </p:spPr>
        <p:txBody>
          <a:bodyPr wrap="square">
            <a:spAutoFit/>
          </a:bodyPr>
          <a:lstStyle/>
          <a:p>
            <a:r>
              <a:rPr lang="en-US" dirty="0"/>
              <a:t>https://www.v7labs.com/blog/image-segmentation-guide</a:t>
            </a:r>
          </a:p>
        </p:txBody>
      </p:sp>
    </p:spTree>
    <p:extLst>
      <p:ext uri="{BB962C8B-B14F-4D97-AF65-F5344CB8AC3E}">
        <p14:creationId xmlns:p14="http://schemas.microsoft.com/office/powerpoint/2010/main" val="356321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1B4FB-9646-DC06-3BC1-D476C6C36B3F}"/>
              </a:ext>
            </a:extLst>
          </p:cNvPr>
          <p:cNvSpPr>
            <a:spLocks noGrp="1"/>
          </p:cNvSpPr>
          <p:nvPr>
            <p:ph type="title"/>
          </p:nvPr>
        </p:nvSpPr>
        <p:spPr/>
        <p:txBody>
          <a:bodyPr/>
          <a:lstStyle/>
          <a:p>
            <a:r>
              <a:rPr lang="en-US" dirty="0"/>
              <a:t>Applications of CNN </a:t>
            </a:r>
          </a:p>
        </p:txBody>
      </p:sp>
      <p:pic>
        <p:nvPicPr>
          <p:cNvPr id="1026" name="Picture 2" descr="A comparison between image classification, localization, object detection and instance segmentation">
            <a:extLst>
              <a:ext uri="{FF2B5EF4-FFF2-40B4-BE49-F238E27FC236}">
                <a16:creationId xmlns:a16="http://schemas.microsoft.com/office/drawing/2014/main" id="{52A355CD-E529-A45B-3216-53A4A114E03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84371" y="1761558"/>
            <a:ext cx="6128657" cy="38184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gment map">
            <a:extLst>
              <a:ext uri="{FF2B5EF4-FFF2-40B4-BE49-F238E27FC236}">
                <a16:creationId xmlns:a16="http://schemas.microsoft.com/office/drawing/2014/main" id="{64A5CC4B-FAC8-B29C-2E85-7CB3F63C9C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85" y="1371600"/>
            <a:ext cx="4524375" cy="487680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64FEA3FA-6909-FDE4-FD3C-177E8B8CF7F3}"/>
              </a:ext>
            </a:extLst>
          </p:cNvPr>
          <p:cNvSpPr txBox="1"/>
          <p:nvPr/>
        </p:nvSpPr>
        <p:spPr>
          <a:xfrm>
            <a:off x="2137610" y="6158331"/>
            <a:ext cx="6096000" cy="307777"/>
          </a:xfrm>
          <a:prstGeom prst="rect">
            <a:avLst/>
          </a:prstGeom>
          <a:noFill/>
        </p:spPr>
        <p:txBody>
          <a:bodyPr wrap="square">
            <a:spAutoFit/>
          </a:bodyPr>
          <a:lstStyle/>
          <a:p>
            <a:r>
              <a:rPr lang="en-US" dirty="0"/>
              <a:t>https://www.v7labs.com/blog/image-segmentation-guide</a:t>
            </a:r>
          </a:p>
        </p:txBody>
      </p:sp>
    </p:spTree>
    <p:extLst>
      <p:ext uri="{BB962C8B-B14F-4D97-AF65-F5344CB8AC3E}">
        <p14:creationId xmlns:p14="http://schemas.microsoft.com/office/powerpoint/2010/main" val="1816178505"/>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AFA9C-DD5D-C76D-D003-3C0CBA0B8D09}"/>
              </a:ext>
            </a:extLst>
          </p:cNvPr>
          <p:cNvSpPr>
            <a:spLocks noGrp="1"/>
          </p:cNvSpPr>
          <p:nvPr>
            <p:ph type="title"/>
          </p:nvPr>
        </p:nvSpPr>
        <p:spPr/>
        <p:txBody>
          <a:bodyPr/>
          <a:lstStyle/>
          <a:p>
            <a:r>
              <a:rPr lang="en-US" dirty="0"/>
              <a:t>Input Layer</a:t>
            </a:r>
          </a:p>
        </p:txBody>
      </p:sp>
      <p:pic>
        <p:nvPicPr>
          <p:cNvPr id="4" name="Picture 3">
            <a:extLst>
              <a:ext uri="{FF2B5EF4-FFF2-40B4-BE49-F238E27FC236}">
                <a16:creationId xmlns:a16="http://schemas.microsoft.com/office/drawing/2014/main" id="{264348CA-B89D-CA91-5A1E-B6250253EDAF}"/>
              </a:ext>
            </a:extLst>
          </p:cNvPr>
          <p:cNvPicPr>
            <a:picLocks noChangeAspect="1"/>
          </p:cNvPicPr>
          <p:nvPr/>
        </p:nvPicPr>
        <p:blipFill>
          <a:blip r:embed="rId2"/>
          <a:stretch>
            <a:fillRect/>
          </a:stretch>
        </p:blipFill>
        <p:spPr>
          <a:xfrm>
            <a:off x="4348990" y="1377733"/>
            <a:ext cx="7363862" cy="4591050"/>
          </a:xfrm>
          <a:prstGeom prst="rect">
            <a:avLst/>
          </a:prstGeom>
        </p:spPr>
      </p:pic>
      <p:sp>
        <p:nvSpPr>
          <p:cNvPr id="3" name="Content Placeholder 2">
            <a:extLst>
              <a:ext uri="{FF2B5EF4-FFF2-40B4-BE49-F238E27FC236}">
                <a16:creationId xmlns:a16="http://schemas.microsoft.com/office/drawing/2014/main" id="{F286092F-B6CC-7596-A1B3-FA03A55A77A8}"/>
              </a:ext>
            </a:extLst>
          </p:cNvPr>
          <p:cNvSpPr>
            <a:spLocks noGrp="1"/>
          </p:cNvSpPr>
          <p:nvPr>
            <p:ph idx="1"/>
          </p:nvPr>
        </p:nvSpPr>
        <p:spPr>
          <a:xfrm>
            <a:off x="479148" y="1124622"/>
            <a:ext cx="4354109" cy="5097273"/>
          </a:xfrm>
        </p:spPr>
        <p:txBody>
          <a:bodyPr>
            <a:normAutofit/>
          </a:bodyPr>
          <a:lstStyle/>
          <a:p>
            <a:pPr>
              <a:lnSpc>
                <a:spcPct val="150000"/>
              </a:lnSpc>
            </a:pPr>
            <a:r>
              <a:rPr lang="en-US" b="0" i="0" dirty="0">
                <a:solidFill>
                  <a:srgbClr val="3A343A"/>
                </a:solidFill>
                <a:effectLst/>
                <a:latin typeface="Times New Roman" panose="02020603050405020304" pitchFamily="18" charset="0"/>
                <a:cs typeface="Times New Roman" panose="02020603050405020304" pitchFamily="18" charset="0"/>
              </a:rPr>
              <a:t>The input to a convolution layer is a 3-dimensional array(</a:t>
            </a:r>
            <a:r>
              <a:rPr lang="en-US" b="1" i="0" dirty="0">
                <a:solidFill>
                  <a:schemeClr val="accent1"/>
                </a:solidFill>
                <a:effectLst/>
                <a:latin typeface="Times New Roman" panose="02020603050405020304" pitchFamily="18" charset="0"/>
                <a:cs typeface="Times New Roman" panose="02020603050405020304" pitchFamily="18" charset="0"/>
              </a:rPr>
              <a:t>tensor</a:t>
            </a:r>
            <a:r>
              <a:rPr lang="en-US" b="0" i="0" dirty="0">
                <a:solidFill>
                  <a:srgbClr val="3A343A"/>
                </a:solidFill>
                <a:effectLst/>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D6F2A7E-CE95-1E3D-5F52-61F4802D979D}"/>
              </a:ext>
            </a:extLst>
          </p:cNvPr>
          <p:cNvSpPr txBox="1"/>
          <p:nvPr/>
        </p:nvSpPr>
        <p:spPr>
          <a:xfrm>
            <a:off x="979714" y="6114626"/>
            <a:ext cx="10232572" cy="307777"/>
          </a:xfrm>
          <a:prstGeom prst="rect">
            <a:avLst/>
          </a:prstGeom>
          <a:noFill/>
        </p:spPr>
        <p:txBody>
          <a:bodyPr wrap="square">
            <a:spAutoFit/>
          </a:bodyPr>
          <a:lstStyle/>
          <a:p>
            <a:r>
              <a:rPr lang="en-US" dirty="0"/>
              <a:t>https://www.futurelearn.com/info/courses/intelligent-systems/0/steps/245920</a:t>
            </a:r>
          </a:p>
        </p:txBody>
      </p:sp>
      <p:sp>
        <p:nvSpPr>
          <p:cNvPr id="30" name="TextBox 29">
            <a:extLst>
              <a:ext uri="{FF2B5EF4-FFF2-40B4-BE49-F238E27FC236}">
                <a16:creationId xmlns:a16="http://schemas.microsoft.com/office/drawing/2014/main" id="{1E13A881-8FE1-688D-72FB-2D7AF4B8AAB8}"/>
              </a:ext>
            </a:extLst>
          </p:cNvPr>
          <p:cNvSpPr txBox="1"/>
          <p:nvPr/>
        </p:nvSpPr>
        <p:spPr>
          <a:xfrm>
            <a:off x="1121229" y="4528457"/>
            <a:ext cx="1206039" cy="854623"/>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1058295394"/>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15893-CB28-4D1E-A95A-5CE8E21D86DC}"/>
              </a:ext>
            </a:extLst>
          </p:cNvPr>
          <p:cNvSpPr>
            <a:spLocks noGrp="1"/>
          </p:cNvSpPr>
          <p:nvPr>
            <p:ph type="title"/>
          </p:nvPr>
        </p:nvSpPr>
        <p:spPr/>
        <p:txBody>
          <a:bodyPr/>
          <a:lstStyle/>
          <a:p>
            <a:r>
              <a:rPr lang="en-US" dirty="0"/>
              <a:t>CNN</a:t>
            </a:r>
          </a:p>
        </p:txBody>
      </p:sp>
      <p:pic>
        <p:nvPicPr>
          <p:cNvPr id="7170" name="Picture 2">
            <a:extLst>
              <a:ext uri="{FF2B5EF4-FFF2-40B4-BE49-F238E27FC236}">
                <a16:creationId xmlns:a16="http://schemas.microsoft.com/office/drawing/2014/main" id="{B3E3667F-CBB0-459E-B193-8908792B8D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9425" y="1775129"/>
            <a:ext cx="11233150" cy="379510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BFE2C6A-2964-489E-B109-2BCB50271803}"/>
              </a:ext>
            </a:extLst>
          </p:cNvPr>
          <p:cNvSpPr txBox="1"/>
          <p:nvPr/>
        </p:nvSpPr>
        <p:spPr>
          <a:xfrm>
            <a:off x="573666" y="6053699"/>
            <a:ext cx="6121152" cy="246221"/>
          </a:xfrm>
          <a:prstGeom prst="rect">
            <a:avLst/>
          </a:prstGeom>
          <a:noFill/>
        </p:spPr>
        <p:txBody>
          <a:bodyPr wrap="square">
            <a:spAutoFit/>
          </a:bodyPr>
          <a:lstStyle/>
          <a:p>
            <a:r>
              <a:rPr lang="en-US" sz="1000" dirty="0">
                <a:hlinkClick r:id="rId3"/>
              </a:rPr>
              <a:t>A Comprehensive Guide to Convolutional Neural Networks — the ELI5 way | by </a:t>
            </a:r>
            <a:r>
              <a:rPr lang="en-US" sz="1000" dirty="0" err="1">
                <a:hlinkClick r:id="rId3"/>
              </a:rPr>
              <a:t>Sumit</a:t>
            </a:r>
            <a:r>
              <a:rPr lang="en-US" sz="1000" dirty="0">
                <a:hlinkClick r:id="rId3"/>
              </a:rPr>
              <a:t> </a:t>
            </a:r>
            <a:r>
              <a:rPr lang="en-US" sz="1000" dirty="0" err="1">
                <a:hlinkClick r:id="rId3"/>
              </a:rPr>
              <a:t>Saha</a:t>
            </a:r>
            <a:r>
              <a:rPr lang="en-US" sz="1000" dirty="0">
                <a:hlinkClick r:id="rId3"/>
              </a:rPr>
              <a:t> | Towards Data Science</a:t>
            </a:r>
            <a:endParaRPr lang="en-US" sz="1000" dirty="0"/>
          </a:p>
        </p:txBody>
      </p:sp>
    </p:spTree>
    <p:extLst>
      <p:ext uri="{BB962C8B-B14F-4D97-AF65-F5344CB8AC3E}">
        <p14:creationId xmlns:p14="http://schemas.microsoft.com/office/powerpoint/2010/main" val="1735940869"/>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D72E4-EEC1-569B-541E-BF03789B49FB}"/>
              </a:ext>
            </a:extLst>
          </p:cNvPr>
          <p:cNvSpPr>
            <a:spLocks noGrp="1"/>
          </p:cNvSpPr>
          <p:nvPr>
            <p:ph type="title"/>
          </p:nvPr>
        </p:nvSpPr>
        <p:spPr/>
        <p:txBody>
          <a:bodyPr/>
          <a:lstStyle/>
          <a:p>
            <a:r>
              <a:rPr lang="en-US" dirty="0"/>
              <a:t>Input Layer(Tensor)</a:t>
            </a:r>
          </a:p>
        </p:txBody>
      </p:sp>
      <p:pic>
        <p:nvPicPr>
          <p:cNvPr id="4" name="Picture 2" descr="2 A 3D tensor of a Red-Green-Blue (RGB) image of a dimension of 4 Â 4 Â 3">
            <a:extLst>
              <a:ext uri="{FF2B5EF4-FFF2-40B4-BE49-F238E27FC236}">
                <a16:creationId xmlns:a16="http://schemas.microsoft.com/office/drawing/2014/main" id="{D22D2A84-8BB0-71AB-0B32-355728607E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37213" y="1641538"/>
            <a:ext cx="6153439" cy="444495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AAC8B0D-4FDA-AB1A-2D40-DC04D11B979C}"/>
              </a:ext>
            </a:extLst>
          </p:cNvPr>
          <p:cNvSpPr txBox="1"/>
          <p:nvPr/>
        </p:nvSpPr>
        <p:spPr>
          <a:xfrm>
            <a:off x="696685" y="6086492"/>
            <a:ext cx="11495315" cy="369332"/>
          </a:xfrm>
          <a:prstGeom prst="rect">
            <a:avLst/>
          </a:prstGeom>
          <a:noFill/>
        </p:spPr>
        <p:txBody>
          <a:bodyPr wrap="square">
            <a:spAutoFit/>
          </a:bodyPr>
          <a:lstStyle/>
          <a:p>
            <a:r>
              <a:rPr lang="en-US" sz="1000" dirty="0">
                <a:hlinkClick r:id="rId3"/>
              </a:rPr>
              <a:t>https://www.researchgate.net/figure/A-3D-tensor-of-a-Red-Green-Blue-RGB-image-of-a-dimension-of-4-A-4-A-3_fig2_357820593</a:t>
            </a:r>
            <a:endParaRPr lang="en-US" sz="1000" dirty="0"/>
          </a:p>
          <a:p>
            <a:endParaRPr lang="en-US" sz="800" dirty="0"/>
          </a:p>
        </p:txBody>
      </p:sp>
    </p:spTree>
    <p:extLst>
      <p:ext uri="{BB962C8B-B14F-4D97-AF65-F5344CB8AC3E}">
        <p14:creationId xmlns:p14="http://schemas.microsoft.com/office/powerpoint/2010/main" val="316961333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0E5AC-723B-457E-9112-AA4D69A699D5}"/>
              </a:ext>
            </a:extLst>
          </p:cNvPr>
          <p:cNvSpPr>
            <a:spLocks noGrp="1"/>
          </p:cNvSpPr>
          <p:nvPr>
            <p:ph type="title"/>
          </p:nvPr>
        </p:nvSpPr>
        <p:spPr/>
        <p:txBody>
          <a:bodyPr/>
          <a:lstStyle/>
          <a:p>
            <a:r>
              <a:rPr lang="en-US" dirty="0"/>
              <a:t>Input Layer</a:t>
            </a:r>
          </a:p>
        </p:txBody>
      </p:sp>
      <p:sp>
        <p:nvSpPr>
          <p:cNvPr id="4" name="Content Placeholder 3">
            <a:extLst>
              <a:ext uri="{FF2B5EF4-FFF2-40B4-BE49-F238E27FC236}">
                <a16:creationId xmlns:a16="http://schemas.microsoft.com/office/drawing/2014/main" id="{37F6A2FE-9B26-AEFC-0C56-9B8E3C4AE091}"/>
              </a:ext>
            </a:extLst>
          </p:cNvPr>
          <p:cNvSpPr>
            <a:spLocks noGrp="1"/>
          </p:cNvSpPr>
          <p:nvPr>
            <p:ph idx="1"/>
          </p:nvPr>
        </p:nvSpPr>
        <p:spPr/>
        <p:txBody>
          <a:bodyPr/>
          <a:lstStyle/>
          <a:p>
            <a:endParaRPr lang="en-US"/>
          </a:p>
        </p:txBody>
      </p:sp>
      <p:pic>
        <p:nvPicPr>
          <p:cNvPr id="2050" name="Picture 2">
            <a:extLst>
              <a:ext uri="{FF2B5EF4-FFF2-40B4-BE49-F238E27FC236}">
                <a16:creationId xmlns:a16="http://schemas.microsoft.com/office/drawing/2014/main" id="{0C0EC78B-21C5-4E7E-AD94-8388CDD688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0199" y="1115073"/>
            <a:ext cx="5381625" cy="2144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F3E290A-4868-4571-BEDE-E15E403AB0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037" y="3429000"/>
            <a:ext cx="9305925" cy="262345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BF4DF27-D74B-4326-95DB-908A75408213}"/>
              </a:ext>
            </a:extLst>
          </p:cNvPr>
          <p:cNvSpPr txBox="1"/>
          <p:nvPr/>
        </p:nvSpPr>
        <p:spPr>
          <a:xfrm>
            <a:off x="379521" y="6459865"/>
            <a:ext cx="6121152" cy="261610"/>
          </a:xfrm>
          <a:prstGeom prst="rect">
            <a:avLst/>
          </a:prstGeom>
          <a:noFill/>
        </p:spPr>
        <p:txBody>
          <a:bodyPr wrap="square">
            <a:spAutoFit/>
          </a:bodyPr>
          <a:lstStyle/>
          <a:p>
            <a:r>
              <a:rPr lang="en-US" sz="1050" dirty="0"/>
              <a:t>https://www.simplilearn.com/tutorials/deep-learning-tutorial/convolutional-neural-network</a:t>
            </a:r>
          </a:p>
        </p:txBody>
      </p:sp>
    </p:spTree>
    <p:extLst>
      <p:ext uri="{BB962C8B-B14F-4D97-AF65-F5344CB8AC3E}">
        <p14:creationId xmlns:p14="http://schemas.microsoft.com/office/powerpoint/2010/main" val="498447459"/>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A1BEE-2801-40D7-B2D9-A82929C5D11A}"/>
              </a:ext>
            </a:extLst>
          </p:cNvPr>
          <p:cNvSpPr>
            <a:spLocks noGrp="1"/>
          </p:cNvSpPr>
          <p:nvPr>
            <p:ph type="title"/>
          </p:nvPr>
        </p:nvSpPr>
        <p:spPr/>
        <p:txBody>
          <a:bodyPr/>
          <a:lstStyle/>
          <a:p>
            <a:r>
              <a:rPr lang="en-US" dirty="0"/>
              <a:t>Input Layer</a:t>
            </a:r>
          </a:p>
        </p:txBody>
      </p:sp>
      <p:sp>
        <p:nvSpPr>
          <p:cNvPr id="3" name="Content Placeholder 2">
            <a:extLst>
              <a:ext uri="{FF2B5EF4-FFF2-40B4-BE49-F238E27FC236}">
                <a16:creationId xmlns:a16="http://schemas.microsoft.com/office/drawing/2014/main" id="{146F471B-ACC6-45E8-8ECA-BE7C93F405BE}"/>
              </a:ext>
            </a:extLst>
          </p:cNvPr>
          <p:cNvSpPr>
            <a:spLocks noGrp="1"/>
          </p:cNvSpPr>
          <p:nvPr>
            <p:ph idx="1"/>
          </p:nvPr>
        </p:nvSpPr>
        <p:spPr/>
        <p:txBody>
          <a:bodyPr/>
          <a:lstStyle/>
          <a:p>
            <a:r>
              <a:rPr lang="en-US" dirty="0"/>
              <a:t>Every image is represented in the form of an array of pixel values.</a:t>
            </a:r>
          </a:p>
        </p:txBody>
      </p:sp>
      <p:pic>
        <p:nvPicPr>
          <p:cNvPr id="1028" name="Picture 4">
            <a:extLst>
              <a:ext uri="{FF2B5EF4-FFF2-40B4-BE49-F238E27FC236}">
                <a16:creationId xmlns:a16="http://schemas.microsoft.com/office/drawing/2014/main" id="{D2577E9F-A6D4-4F84-A13F-7A55B8540D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452" b="23125"/>
          <a:stretch/>
        </p:blipFill>
        <p:spPr bwMode="auto">
          <a:xfrm>
            <a:off x="7478484" y="1772070"/>
            <a:ext cx="4234367" cy="1422298"/>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E552832B-5B40-4E3E-A603-6B1E968BEA02}"/>
              </a:ext>
            </a:extLst>
          </p:cNvPr>
          <p:cNvSpPr txBox="1">
            <a:spLocks/>
          </p:cNvSpPr>
          <p:nvPr/>
        </p:nvSpPr>
        <p:spPr>
          <a:xfrm>
            <a:off x="258932" y="997596"/>
            <a:ext cx="11674136" cy="5689444"/>
          </a:xfrm>
          <a:prstGeom prst="rect">
            <a:avLst/>
          </a:prstGeom>
        </p:spPr>
        <p:txBody>
          <a:bodyPr vert="horz" lIns="91440" tIns="45720" rIns="91440" bIns="45720" rtlCol="0">
            <a:normAutofit/>
          </a:bodyPr>
          <a:lstStyle>
            <a:lvl1pPr marL="228600" indent="-228600" algn="just" defTabSz="914400" rtl="0" eaLnBrk="1" latinLnBrk="0" hangingPunct="1">
              <a:lnSpc>
                <a:spcPct val="125000"/>
              </a:lnSpc>
              <a:spcBef>
                <a:spcPts val="10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just" defTabSz="914400" rtl="0" eaLnBrk="1" latinLnBrk="0" hangingPunct="1">
              <a:lnSpc>
                <a:spcPct val="125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just" defTabSz="914400" rtl="0" eaLnBrk="1" latinLnBrk="0" hangingPunct="1">
              <a:lnSpc>
                <a:spcPct val="125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just" defTabSz="914400" rtl="0" eaLnBrk="1" latinLnBrk="0" hangingPunct="1">
              <a:lnSpc>
                <a:spcPct val="125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just" defTabSz="914400" rtl="0" eaLnBrk="1" latinLnBrk="0" hangingPunct="1">
              <a:lnSpc>
                <a:spcPct val="125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9" name="TextBox 8">
            <a:extLst>
              <a:ext uri="{FF2B5EF4-FFF2-40B4-BE49-F238E27FC236}">
                <a16:creationId xmlns:a16="http://schemas.microsoft.com/office/drawing/2014/main" id="{02DF1402-FD26-4E29-B4A3-F59387193CF9}"/>
              </a:ext>
            </a:extLst>
          </p:cNvPr>
          <p:cNvSpPr txBox="1"/>
          <p:nvPr/>
        </p:nvSpPr>
        <p:spPr>
          <a:xfrm>
            <a:off x="379521" y="6459865"/>
            <a:ext cx="6121152" cy="261610"/>
          </a:xfrm>
          <a:prstGeom prst="rect">
            <a:avLst/>
          </a:prstGeom>
          <a:noFill/>
        </p:spPr>
        <p:txBody>
          <a:bodyPr wrap="square">
            <a:spAutoFit/>
          </a:bodyPr>
          <a:lstStyle/>
          <a:p>
            <a:r>
              <a:rPr lang="en-US" sz="1050" dirty="0"/>
              <a:t>https://www.simplilearn.com/tutorials/deep-learning-tutorial/convolutional-neural-network</a:t>
            </a:r>
          </a:p>
        </p:txBody>
      </p:sp>
      <p:sp>
        <p:nvSpPr>
          <p:cNvPr id="13" name="TextBox 12">
            <a:extLst>
              <a:ext uri="{FF2B5EF4-FFF2-40B4-BE49-F238E27FC236}">
                <a16:creationId xmlns:a16="http://schemas.microsoft.com/office/drawing/2014/main" id="{B092177D-8F16-4511-9C3C-6CA2AE01D3E9}"/>
              </a:ext>
            </a:extLst>
          </p:cNvPr>
          <p:cNvSpPr txBox="1"/>
          <p:nvPr/>
        </p:nvSpPr>
        <p:spPr>
          <a:xfrm>
            <a:off x="6500673" y="6457498"/>
            <a:ext cx="6121152" cy="246221"/>
          </a:xfrm>
          <a:prstGeom prst="rect">
            <a:avLst/>
          </a:prstGeom>
          <a:noFill/>
        </p:spPr>
        <p:txBody>
          <a:bodyPr wrap="square">
            <a:spAutoFit/>
          </a:bodyPr>
          <a:lstStyle/>
          <a:p>
            <a:r>
              <a:rPr lang="en-US" sz="1000" dirty="0"/>
              <a:t>https://lisaong.github.io/mldds-courseware/01_GettingStarted/numpy-tensor-slicing.slides.html</a:t>
            </a:r>
          </a:p>
        </p:txBody>
      </p:sp>
      <p:grpSp>
        <p:nvGrpSpPr>
          <p:cNvPr id="4" name="Group 3">
            <a:extLst>
              <a:ext uri="{FF2B5EF4-FFF2-40B4-BE49-F238E27FC236}">
                <a16:creationId xmlns:a16="http://schemas.microsoft.com/office/drawing/2014/main" id="{B37170F0-B619-F4E9-FFBE-371091DB368A}"/>
              </a:ext>
            </a:extLst>
          </p:cNvPr>
          <p:cNvGrpSpPr/>
          <p:nvPr/>
        </p:nvGrpSpPr>
        <p:grpSpPr>
          <a:xfrm>
            <a:off x="379520" y="2090058"/>
            <a:ext cx="7098965" cy="4130654"/>
            <a:chOff x="446667" y="3670527"/>
            <a:chExt cx="5332768" cy="2598499"/>
          </a:xfrm>
        </p:grpSpPr>
        <p:pic>
          <p:nvPicPr>
            <p:cNvPr id="1030" name="Picture 6" descr="image as tensor">
              <a:extLst>
                <a:ext uri="{FF2B5EF4-FFF2-40B4-BE49-F238E27FC236}">
                  <a16:creationId xmlns:a16="http://schemas.microsoft.com/office/drawing/2014/main" id="{D64AD004-4460-43CF-A6D1-AC02F97F2E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667" y="3670527"/>
              <a:ext cx="5332768" cy="259849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to Make Icing Roses | Wilton">
              <a:extLst>
                <a:ext uri="{FF2B5EF4-FFF2-40B4-BE49-F238E27FC236}">
                  <a16:creationId xmlns:a16="http://schemas.microsoft.com/office/drawing/2014/main" id="{1C38D410-471C-4C4A-B476-80CEE18DEA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6941" t="13858" r="28305" b="31877"/>
            <a:stretch/>
          </p:blipFill>
          <p:spPr bwMode="auto">
            <a:xfrm>
              <a:off x="1612672" y="4025253"/>
              <a:ext cx="928518" cy="1162975"/>
            </a:xfrm>
            <a:prstGeom prst="rect">
              <a:avLst/>
            </a:prstGeom>
            <a:noFill/>
            <a:extLst>
              <a:ext uri="{909E8E84-426E-40DD-AFC4-6F175D3DCCD1}">
                <a14:hiddenFill xmlns:a14="http://schemas.microsoft.com/office/drawing/2010/main">
                  <a:solidFill>
                    <a:srgbClr val="FFFFFF"/>
                  </a:solidFill>
                </a14:hiddenFill>
              </a:ext>
            </a:extLst>
          </p:spPr>
        </p:pic>
      </p:grpSp>
    </p:spTree>
    <p:custDataLst>
      <p:tags r:id="rId1"/>
    </p:custDataLst>
    <p:extLst>
      <p:ext uri="{BB962C8B-B14F-4D97-AF65-F5344CB8AC3E}">
        <p14:creationId xmlns:p14="http://schemas.microsoft.com/office/powerpoint/2010/main" val="28329594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500" fill="hold"/>
                                        <p:tgtEl>
                                          <p:spTgt spid="1028"/>
                                        </p:tgtEl>
                                        <p:attrNameLst>
                                          <p:attrName>ppt_x</p:attrName>
                                        </p:attrNameLst>
                                      </p:cBhvr>
                                      <p:tavLst>
                                        <p:tav tm="0">
                                          <p:val>
                                            <p:strVal val="#ppt_x"/>
                                          </p:val>
                                        </p:tav>
                                        <p:tav tm="100000">
                                          <p:val>
                                            <p:strVal val="#ppt_x"/>
                                          </p:val>
                                        </p:tav>
                                      </p:tavLst>
                                    </p:anim>
                                    <p:anim calcmode="lin" valueType="num">
                                      <p:cBhvr additive="base">
                                        <p:cTn id="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72898-341D-FB6A-30F4-B306F5663F7A}"/>
              </a:ext>
            </a:extLst>
          </p:cNvPr>
          <p:cNvSpPr>
            <a:spLocks noGrp="1"/>
          </p:cNvSpPr>
          <p:nvPr>
            <p:ph type="title"/>
          </p:nvPr>
        </p:nvSpPr>
        <p:spPr/>
        <p:txBody>
          <a:bodyPr/>
          <a:lstStyle/>
          <a:p>
            <a:r>
              <a:rPr lang="en-US" dirty="0"/>
              <a:t>Convolution Layer</a:t>
            </a:r>
          </a:p>
        </p:txBody>
      </p:sp>
      <p:sp>
        <p:nvSpPr>
          <p:cNvPr id="6" name="TextBox 5">
            <a:extLst>
              <a:ext uri="{FF2B5EF4-FFF2-40B4-BE49-F238E27FC236}">
                <a16:creationId xmlns:a16="http://schemas.microsoft.com/office/drawing/2014/main" id="{516164DC-14E9-CF8D-4A09-1D13874F88A5}"/>
              </a:ext>
            </a:extLst>
          </p:cNvPr>
          <p:cNvSpPr txBox="1"/>
          <p:nvPr/>
        </p:nvSpPr>
        <p:spPr>
          <a:xfrm>
            <a:off x="734785" y="6062776"/>
            <a:ext cx="10722428" cy="307777"/>
          </a:xfrm>
          <a:prstGeom prst="rect">
            <a:avLst/>
          </a:prstGeom>
          <a:noFill/>
        </p:spPr>
        <p:txBody>
          <a:bodyPr wrap="square">
            <a:spAutoFit/>
          </a:bodyPr>
          <a:lstStyle/>
          <a:p>
            <a:r>
              <a:rPr lang="en-US" dirty="0"/>
              <a:t>https://towardsdatascience.com/light-on-math-machine-learning-intuitive-guide-to-convolution-neural-networks-e3f054dd5daa</a:t>
            </a:r>
          </a:p>
        </p:txBody>
      </p:sp>
      <p:pic>
        <p:nvPicPr>
          <p:cNvPr id="31" name="Content Placeholder 30" descr="A drawing of a face&#10;&#10;Description automatically generated">
            <a:extLst>
              <a:ext uri="{FF2B5EF4-FFF2-40B4-BE49-F238E27FC236}">
                <a16:creationId xmlns:a16="http://schemas.microsoft.com/office/drawing/2014/main" id="{1C751E07-39A1-9AE5-D22F-F9CBABC98E6A}"/>
              </a:ext>
            </a:extLst>
          </p:cNvPr>
          <p:cNvPicPr>
            <a:picLocks noGrp="1" noChangeAspect="1"/>
          </p:cNvPicPr>
          <p:nvPr>
            <p:ph idx="1"/>
          </p:nvPr>
        </p:nvPicPr>
        <p:blipFill>
          <a:blip r:embed="rId2"/>
          <a:stretch>
            <a:fillRect/>
          </a:stretch>
        </p:blipFill>
        <p:spPr>
          <a:xfrm>
            <a:off x="881062" y="1543844"/>
            <a:ext cx="10429875" cy="4257675"/>
          </a:xfrm>
        </p:spPr>
      </p:pic>
    </p:spTree>
    <p:extLst>
      <p:ext uri="{BB962C8B-B14F-4D97-AF65-F5344CB8AC3E}">
        <p14:creationId xmlns:p14="http://schemas.microsoft.com/office/powerpoint/2010/main" val="3184643104"/>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4D096-BB2B-E67B-A093-395BD6FF924D}"/>
              </a:ext>
            </a:extLst>
          </p:cNvPr>
          <p:cNvSpPr>
            <a:spLocks noGrp="1"/>
          </p:cNvSpPr>
          <p:nvPr>
            <p:ph type="title"/>
          </p:nvPr>
        </p:nvSpPr>
        <p:spPr/>
        <p:txBody>
          <a:bodyPr/>
          <a:lstStyle/>
          <a:p>
            <a:r>
              <a:rPr lang="en-US" dirty="0"/>
              <a:t>Convolution Layer</a:t>
            </a:r>
          </a:p>
        </p:txBody>
      </p:sp>
      <p:sp>
        <p:nvSpPr>
          <p:cNvPr id="3" name="Content Placeholder 2">
            <a:extLst>
              <a:ext uri="{FF2B5EF4-FFF2-40B4-BE49-F238E27FC236}">
                <a16:creationId xmlns:a16="http://schemas.microsoft.com/office/drawing/2014/main" id="{E7ACA352-0A89-267E-6892-B24CD99C7C63}"/>
              </a:ext>
            </a:extLst>
          </p:cNvPr>
          <p:cNvSpPr>
            <a:spLocks noGrp="1"/>
          </p:cNvSpPr>
          <p:nvPr>
            <p:ph idx="1"/>
          </p:nvPr>
        </p:nvSpPr>
        <p:spPr/>
        <p:txBody>
          <a:bodyPr>
            <a:normAutofit lnSpcReduction="10000"/>
          </a:bodyPr>
          <a:lstStyle/>
          <a:p>
            <a:pPr algn="just">
              <a:lnSpc>
                <a:spcPct val="100000"/>
              </a:lnSpc>
            </a:pPr>
            <a:r>
              <a:rPr lang="en-US" dirty="0">
                <a:latin typeface="Times New Roman" panose="02020603050405020304" pitchFamily="18" charset="0"/>
                <a:cs typeface="Times New Roman" panose="02020603050405020304" pitchFamily="18" charset="0"/>
              </a:rPr>
              <a:t>Data  = [5,3,2,5,9,7]</a:t>
            </a:r>
          </a:p>
          <a:p>
            <a:pPr algn="just">
              <a:lnSpc>
                <a:spcPct val="100000"/>
              </a:lnSpc>
            </a:pPr>
            <a:r>
              <a:rPr lang="en-US" dirty="0">
                <a:latin typeface="Times New Roman" panose="02020603050405020304" pitchFamily="18" charset="0"/>
                <a:cs typeface="Times New Roman" panose="02020603050405020304" pitchFamily="18" charset="0"/>
              </a:rPr>
              <a:t>b = [1,2,3]</a:t>
            </a:r>
          </a:p>
          <a:p>
            <a:pPr algn="just">
              <a:lnSpc>
                <a:spcPct val="100000"/>
              </a:lnSpc>
            </a:pPr>
            <a:r>
              <a:rPr lang="en-US" dirty="0">
                <a:latin typeface="Times New Roman" panose="02020603050405020304" pitchFamily="18" charset="0"/>
                <a:cs typeface="Times New Roman" panose="02020603050405020304" pitchFamily="18" charset="0"/>
              </a:rPr>
              <a:t>In convolution operation, the arrays are </a:t>
            </a:r>
            <a:r>
              <a:rPr lang="en-US" b="1" dirty="0">
                <a:solidFill>
                  <a:schemeClr val="accent1"/>
                </a:solidFill>
                <a:latin typeface="Times New Roman" panose="02020603050405020304" pitchFamily="18" charset="0"/>
                <a:cs typeface="Times New Roman" panose="02020603050405020304" pitchFamily="18" charset="0"/>
              </a:rPr>
              <a:t>multiplied element-wise</a:t>
            </a:r>
            <a:r>
              <a:rPr lang="en-US" dirty="0">
                <a:latin typeface="Times New Roman" panose="02020603050405020304" pitchFamily="18" charset="0"/>
                <a:cs typeface="Times New Roman" panose="02020603050405020304" pitchFamily="18" charset="0"/>
              </a:rPr>
              <a:t>, and the product is summed to create a new array, which represents a*b.</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00000"/>
              </a:lnSpc>
            </a:pPr>
            <a:r>
              <a:rPr lang="en-US" dirty="0">
                <a:latin typeface="Times New Roman" panose="02020603050405020304" pitchFamily="18" charset="0"/>
                <a:cs typeface="Times New Roman" panose="02020603050405020304" pitchFamily="18" charset="0"/>
              </a:rPr>
              <a:t>The first three elements of the matrix a are multiplied with the elements of matrix b. The product is </a:t>
            </a:r>
            <a:r>
              <a:rPr lang="en-US" b="1" dirty="0">
                <a:solidFill>
                  <a:schemeClr val="accent1"/>
                </a:solidFill>
                <a:latin typeface="Times New Roman" panose="02020603050405020304" pitchFamily="18" charset="0"/>
                <a:cs typeface="Times New Roman" panose="02020603050405020304" pitchFamily="18" charset="0"/>
              </a:rPr>
              <a:t>summed</a:t>
            </a:r>
            <a:r>
              <a:rPr lang="en-US" dirty="0">
                <a:latin typeface="Times New Roman" panose="02020603050405020304" pitchFamily="18" charset="0"/>
                <a:cs typeface="Times New Roman" panose="02020603050405020304" pitchFamily="18" charset="0"/>
              </a:rPr>
              <a:t> to get the result.</a:t>
            </a:r>
          </a:p>
          <a:p>
            <a:pPr algn="just">
              <a:lnSpc>
                <a:spcPct val="100000"/>
              </a:lnSpc>
            </a:pPr>
            <a:r>
              <a:rPr lang="en-US" dirty="0">
                <a:latin typeface="Times New Roman" panose="02020603050405020304" pitchFamily="18" charset="0"/>
                <a:cs typeface="Times New Roman" panose="02020603050405020304" pitchFamily="18" charset="0"/>
              </a:rPr>
              <a:t>The next three elements from the matrix a are multiplied by the elements in matrix b, and the product is </a:t>
            </a:r>
            <a:r>
              <a:rPr lang="en-US" b="1" dirty="0">
                <a:solidFill>
                  <a:schemeClr val="accent1"/>
                </a:solidFill>
                <a:latin typeface="Times New Roman" panose="02020603050405020304" pitchFamily="18" charset="0"/>
                <a:cs typeface="Times New Roman" panose="02020603050405020304" pitchFamily="18" charset="0"/>
              </a:rPr>
              <a:t>summed</a:t>
            </a:r>
            <a:r>
              <a:rPr lang="en-US" dirty="0">
                <a:latin typeface="Times New Roman" panose="02020603050405020304" pitchFamily="18" charset="0"/>
                <a:cs typeface="Times New Roman" panose="02020603050405020304" pitchFamily="18" charset="0"/>
              </a:rPr>
              <a:t> up.</a:t>
            </a:r>
          </a:p>
          <a:p>
            <a:pPr algn="just">
              <a:lnSpc>
                <a:spcPct val="100000"/>
              </a:lnSpc>
            </a:pPr>
            <a:r>
              <a:rPr lang="en-US" dirty="0">
                <a:latin typeface="Times New Roman" panose="02020603050405020304" pitchFamily="18" charset="0"/>
                <a:cs typeface="Times New Roman" panose="02020603050405020304" pitchFamily="18" charset="0"/>
              </a:rPr>
              <a:t>This process continues until the convolution operation is complete.</a:t>
            </a:r>
          </a:p>
        </p:txBody>
      </p:sp>
    </p:spTree>
    <p:custDataLst>
      <p:tags r:id="rId1"/>
    </p:custDataLst>
    <p:extLst>
      <p:ext uri="{BB962C8B-B14F-4D97-AF65-F5344CB8AC3E}">
        <p14:creationId xmlns:p14="http://schemas.microsoft.com/office/powerpoint/2010/main" val="15450447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AFEB9-7E7D-BFBD-9C83-904FB46BFEC9}"/>
              </a:ext>
            </a:extLst>
          </p:cNvPr>
          <p:cNvSpPr>
            <a:spLocks noGrp="1"/>
          </p:cNvSpPr>
          <p:nvPr>
            <p:ph type="title"/>
          </p:nvPr>
        </p:nvSpPr>
        <p:spPr/>
        <p:txBody>
          <a:bodyPr/>
          <a:lstStyle/>
          <a:p>
            <a:r>
              <a:rPr lang="en-US" dirty="0"/>
              <a:t>Convolution Layer</a:t>
            </a:r>
          </a:p>
        </p:txBody>
      </p:sp>
      <p:pic>
        <p:nvPicPr>
          <p:cNvPr id="1026" name="Picture 2">
            <a:extLst>
              <a:ext uri="{FF2B5EF4-FFF2-40B4-BE49-F238E27FC236}">
                <a16:creationId xmlns:a16="http://schemas.microsoft.com/office/drawing/2014/main" id="{2CDC3EAA-09BC-EA5A-D4BE-A93E1043F6F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44725" y="1294375"/>
            <a:ext cx="9747817" cy="42355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9728BC-50E6-96A5-D414-F5950A94ADB8}"/>
              </a:ext>
            </a:extLst>
          </p:cNvPr>
          <p:cNvSpPr txBox="1"/>
          <p:nvPr/>
        </p:nvSpPr>
        <p:spPr>
          <a:xfrm>
            <a:off x="500742" y="6003119"/>
            <a:ext cx="9339943" cy="307777"/>
          </a:xfrm>
          <a:prstGeom prst="rect">
            <a:avLst/>
          </a:prstGeom>
          <a:noFill/>
        </p:spPr>
        <p:txBody>
          <a:bodyPr wrap="square">
            <a:spAutoFit/>
          </a:bodyPr>
          <a:lstStyle/>
          <a:p>
            <a:r>
              <a:rPr lang="en-US" dirty="0"/>
              <a:t>https://www.simplilearn.com/tutorials/deep-learning-tutorial/convolutional-neural-network</a:t>
            </a:r>
          </a:p>
        </p:txBody>
      </p:sp>
    </p:spTree>
    <p:extLst>
      <p:ext uri="{BB962C8B-B14F-4D97-AF65-F5344CB8AC3E}">
        <p14:creationId xmlns:p14="http://schemas.microsoft.com/office/powerpoint/2010/main" val="459499875"/>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AFEB9-7E7D-BFBD-9C83-904FB46BFEC9}"/>
              </a:ext>
            </a:extLst>
          </p:cNvPr>
          <p:cNvSpPr>
            <a:spLocks noGrp="1"/>
          </p:cNvSpPr>
          <p:nvPr>
            <p:ph type="title"/>
          </p:nvPr>
        </p:nvSpPr>
        <p:spPr/>
        <p:txBody>
          <a:bodyPr/>
          <a:lstStyle/>
          <a:p>
            <a:r>
              <a:rPr lang="en-US" dirty="0"/>
              <a:t>Convolution Layer</a:t>
            </a:r>
          </a:p>
        </p:txBody>
      </p:sp>
      <p:sp>
        <p:nvSpPr>
          <p:cNvPr id="5" name="TextBox 4">
            <a:extLst>
              <a:ext uri="{FF2B5EF4-FFF2-40B4-BE49-F238E27FC236}">
                <a16:creationId xmlns:a16="http://schemas.microsoft.com/office/drawing/2014/main" id="{B09728BC-50E6-96A5-D414-F5950A94ADB8}"/>
              </a:ext>
            </a:extLst>
          </p:cNvPr>
          <p:cNvSpPr txBox="1"/>
          <p:nvPr/>
        </p:nvSpPr>
        <p:spPr>
          <a:xfrm>
            <a:off x="500742" y="6003119"/>
            <a:ext cx="9339943" cy="307777"/>
          </a:xfrm>
          <a:prstGeom prst="rect">
            <a:avLst/>
          </a:prstGeom>
          <a:noFill/>
        </p:spPr>
        <p:txBody>
          <a:bodyPr wrap="square">
            <a:spAutoFit/>
          </a:bodyPr>
          <a:lstStyle/>
          <a:p>
            <a:r>
              <a:rPr lang="en-US" dirty="0"/>
              <a:t>https://www.simplilearn.com/tutorials/deep-learning-tutorial/convolutional-neural-network</a:t>
            </a:r>
          </a:p>
        </p:txBody>
      </p:sp>
      <p:sp>
        <p:nvSpPr>
          <p:cNvPr id="3" name="Content Placeholder 2">
            <a:extLst>
              <a:ext uri="{FF2B5EF4-FFF2-40B4-BE49-F238E27FC236}">
                <a16:creationId xmlns:a16="http://schemas.microsoft.com/office/drawing/2014/main" id="{9AD272F1-3523-B887-4BBC-98B5E272F4DE}"/>
              </a:ext>
            </a:extLst>
          </p:cNvPr>
          <p:cNvSpPr>
            <a:spLocks noGrp="1"/>
          </p:cNvSpPr>
          <p:nvPr>
            <p:ph idx="1"/>
          </p:nvPr>
        </p:nvSpPr>
        <p:spPr/>
        <p:txBody>
          <a:bodyPr/>
          <a:lstStyle/>
          <a:p>
            <a:endParaRPr lang="en-US"/>
          </a:p>
        </p:txBody>
      </p:sp>
      <p:pic>
        <p:nvPicPr>
          <p:cNvPr id="2050" name="Picture 2">
            <a:extLst>
              <a:ext uri="{FF2B5EF4-FFF2-40B4-BE49-F238E27FC236}">
                <a16:creationId xmlns:a16="http://schemas.microsoft.com/office/drawing/2014/main" id="{203C08B5-3D5C-263E-EF2E-9F1DD4B02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714" y="1145474"/>
            <a:ext cx="10374085" cy="4505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217320"/>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8C83D-A586-DE18-1D28-07EE869B88C6}"/>
              </a:ext>
            </a:extLst>
          </p:cNvPr>
          <p:cNvSpPr>
            <a:spLocks noGrp="1"/>
          </p:cNvSpPr>
          <p:nvPr>
            <p:ph type="title"/>
          </p:nvPr>
        </p:nvSpPr>
        <p:spPr/>
        <p:txBody>
          <a:bodyPr/>
          <a:lstStyle/>
          <a:p>
            <a:r>
              <a:rPr lang="en-US" spc="9" dirty="0"/>
              <a:t>Is there a flower in any of these images</a:t>
            </a:r>
          </a:p>
        </p:txBody>
      </p:sp>
      <p:sp>
        <p:nvSpPr>
          <p:cNvPr id="3" name="Content Placeholder 2">
            <a:extLst>
              <a:ext uri="{FF2B5EF4-FFF2-40B4-BE49-F238E27FC236}">
                <a16:creationId xmlns:a16="http://schemas.microsoft.com/office/drawing/2014/main" id="{85EFDBC5-E111-DCB0-21F6-9F9826E246D9}"/>
              </a:ext>
            </a:extLst>
          </p:cNvPr>
          <p:cNvSpPr>
            <a:spLocks noGrp="1"/>
          </p:cNvSpPr>
          <p:nvPr>
            <p:ph idx="1"/>
          </p:nvPr>
        </p:nvSpPr>
        <p:spPr/>
        <p:txBody>
          <a:bodyPr>
            <a:normAutofit/>
          </a:bodyPr>
          <a:lstStyle/>
          <a:p>
            <a:endParaRPr lang="en-US" dirty="0"/>
          </a:p>
          <a:p>
            <a:endParaRPr lang="en-US" dirty="0"/>
          </a:p>
          <a:p>
            <a:endParaRPr lang="en-US" dirty="0"/>
          </a:p>
          <a:p>
            <a:pPr marL="50800" indent="0">
              <a:buNone/>
            </a:pPr>
            <a:endParaRPr lang="en-US" dirty="0"/>
          </a:p>
          <a:p>
            <a:endParaRPr lang="en-US" dirty="0"/>
          </a:p>
          <a:p>
            <a:endParaRPr lang="en-US" dirty="0"/>
          </a:p>
          <a:p>
            <a:endParaRPr lang="en-US" dirty="0"/>
          </a:p>
          <a:p>
            <a:endParaRPr lang="en-US" dirty="0"/>
          </a:p>
          <a:p>
            <a:r>
              <a:rPr lang="en-US" sz="2400" spc="10" dirty="0">
                <a:latin typeface="Times New Roman" panose="02020603050405020304" pitchFamily="18" charset="0"/>
                <a:cs typeface="Times New Roman" panose="02020603050405020304" pitchFamily="18" charset="0"/>
              </a:rPr>
              <a:t>Will an</a:t>
            </a:r>
            <a:r>
              <a:rPr lang="en-US" sz="2400" spc="-35" dirty="0">
                <a:latin typeface="Times New Roman" panose="02020603050405020304" pitchFamily="18" charset="0"/>
                <a:cs typeface="Times New Roman" panose="02020603050405020304" pitchFamily="18" charset="0"/>
              </a:rPr>
              <a:t> </a:t>
            </a:r>
            <a:r>
              <a:rPr lang="en-US" sz="2400" spc="15" dirty="0">
                <a:latin typeface="Times New Roman" panose="02020603050405020304" pitchFamily="18" charset="0"/>
                <a:cs typeface="Times New Roman" panose="02020603050405020304" pitchFamily="18" charset="0"/>
              </a:rPr>
              <a:t>MLP</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that</a:t>
            </a:r>
            <a:r>
              <a:rPr lang="en-US" sz="2400" spc="-3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recognizes</a:t>
            </a:r>
            <a:r>
              <a:rPr lang="en-US" sz="2400" spc="-55"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the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left </a:t>
            </a:r>
            <a:r>
              <a:rPr lang="en-US" sz="2400" spc="5" dirty="0">
                <a:latin typeface="Times New Roman" panose="02020603050405020304" pitchFamily="18" charset="0"/>
                <a:cs typeface="Times New Roman" panose="02020603050405020304" pitchFamily="18" charset="0"/>
              </a:rPr>
              <a:t>image</a:t>
            </a:r>
            <a:r>
              <a:rPr lang="en-US" sz="2400" spc="-5"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as</a:t>
            </a:r>
            <a:r>
              <a:rPr lang="en-US" sz="2400" spc="-25"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a</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flower </a:t>
            </a:r>
            <a:r>
              <a:rPr lang="en-US" sz="2400" spc="-65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also</a:t>
            </a:r>
            <a:r>
              <a:rPr lang="en-US" sz="2400" spc="-5"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recognize</a:t>
            </a:r>
            <a:r>
              <a:rPr lang="en-US" sz="2400" spc="-35"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the</a:t>
            </a:r>
            <a:r>
              <a:rPr lang="en-US" sz="2400" spc="-35" dirty="0">
                <a:latin typeface="Times New Roman" panose="02020603050405020304" pitchFamily="18" charset="0"/>
                <a:cs typeface="Times New Roman" panose="02020603050405020304" pitchFamily="18" charset="0"/>
              </a:rPr>
              <a:t> </a:t>
            </a:r>
            <a:r>
              <a:rPr lang="en-US" sz="2400" spc="15" dirty="0">
                <a:latin typeface="Times New Roman" panose="02020603050405020304" pitchFamily="18" charset="0"/>
                <a:cs typeface="Times New Roman" panose="02020603050405020304" pitchFamily="18" charset="0"/>
              </a:rPr>
              <a:t>one</a:t>
            </a:r>
            <a:r>
              <a:rPr lang="en-US" sz="2400" spc="-35" dirty="0">
                <a:latin typeface="Times New Roman" panose="02020603050405020304" pitchFamily="18" charset="0"/>
                <a:cs typeface="Times New Roman" panose="02020603050405020304" pitchFamily="18" charset="0"/>
              </a:rPr>
              <a:t> </a:t>
            </a:r>
            <a:r>
              <a:rPr lang="en-US" sz="2400" spc="15" dirty="0">
                <a:latin typeface="Times New Roman" panose="02020603050405020304" pitchFamily="18" charset="0"/>
                <a:cs typeface="Times New Roman" panose="02020603050405020304" pitchFamily="18" charset="0"/>
              </a:rPr>
              <a:t>on</a:t>
            </a:r>
            <a:r>
              <a:rPr lang="en-US" sz="2400"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the</a:t>
            </a:r>
            <a:r>
              <a:rPr lang="en-US" sz="2400" spc="-5" dirty="0">
                <a:latin typeface="Times New Roman" panose="02020603050405020304" pitchFamily="18" charset="0"/>
                <a:cs typeface="Times New Roman" panose="02020603050405020304" pitchFamily="18" charset="0"/>
              </a:rPr>
              <a:t> right</a:t>
            </a:r>
            <a:r>
              <a:rPr lang="en-US" sz="2400"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as</a:t>
            </a:r>
            <a:r>
              <a:rPr lang="en-US" sz="2400" spc="-20" dirty="0">
                <a:latin typeface="Times New Roman" panose="02020603050405020304" pitchFamily="18" charset="0"/>
                <a:cs typeface="Times New Roman" panose="02020603050405020304" pitchFamily="18" charset="0"/>
              </a:rPr>
              <a:t> </a:t>
            </a:r>
            <a:r>
              <a:rPr lang="en-US" sz="2400" spc="10" dirty="0">
                <a:latin typeface="Times New Roman" panose="02020603050405020304" pitchFamily="18" charset="0"/>
                <a:cs typeface="Times New Roman" panose="02020603050405020304" pitchFamily="18" charset="0"/>
              </a:rPr>
              <a:t>a</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flower?</a:t>
            </a:r>
          </a:p>
          <a:p>
            <a:endParaRPr lang="en-US" dirty="0"/>
          </a:p>
        </p:txBody>
      </p:sp>
      <p:pic>
        <p:nvPicPr>
          <p:cNvPr id="7" name="Picture 6">
            <a:extLst>
              <a:ext uri="{FF2B5EF4-FFF2-40B4-BE49-F238E27FC236}">
                <a16:creationId xmlns:a16="http://schemas.microsoft.com/office/drawing/2014/main" id="{A799B26C-876D-DFA3-2EC1-392956AF2B7D}"/>
              </a:ext>
            </a:extLst>
          </p:cNvPr>
          <p:cNvPicPr>
            <a:picLocks noChangeAspect="1"/>
          </p:cNvPicPr>
          <p:nvPr/>
        </p:nvPicPr>
        <p:blipFill rotWithShape="1">
          <a:blip r:embed="rId2"/>
          <a:srcRect l="2454" t="4663" r="-2454" b="-4663"/>
          <a:stretch/>
        </p:blipFill>
        <p:spPr>
          <a:xfrm>
            <a:off x="2768429" y="1444523"/>
            <a:ext cx="6655142" cy="3968954"/>
          </a:xfrm>
          <a:prstGeom prst="rect">
            <a:avLst/>
          </a:prstGeom>
        </p:spPr>
      </p:pic>
      <p:sp>
        <p:nvSpPr>
          <p:cNvPr id="4" name="TextBox 3">
            <a:extLst>
              <a:ext uri="{FF2B5EF4-FFF2-40B4-BE49-F238E27FC236}">
                <a16:creationId xmlns:a16="http://schemas.microsoft.com/office/drawing/2014/main" id="{FDB71BE2-EAC4-4E7F-86FB-151AE94A43D4}"/>
              </a:ext>
            </a:extLst>
          </p:cNvPr>
          <p:cNvSpPr txBox="1"/>
          <p:nvPr/>
        </p:nvSpPr>
        <p:spPr>
          <a:xfrm>
            <a:off x="2301240" y="6395807"/>
            <a:ext cx="6126480" cy="261610"/>
          </a:xfrm>
          <a:prstGeom prst="rect">
            <a:avLst/>
          </a:prstGeom>
          <a:noFill/>
        </p:spPr>
        <p:txBody>
          <a:bodyPr wrap="square">
            <a:spAutoFit/>
          </a:bodyPr>
          <a:lstStyle/>
          <a:p>
            <a:r>
              <a:rPr lang="en-US" sz="1100" dirty="0"/>
              <a:t>https://deeplearning.cs.cmu.edu/S23/</a:t>
            </a:r>
          </a:p>
        </p:txBody>
      </p:sp>
      <p:sp>
        <p:nvSpPr>
          <p:cNvPr id="15" name="TextBox 14">
            <a:extLst>
              <a:ext uri="{FF2B5EF4-FFF2-40B4-BE49-F238E27FC236}">
                <a16:creationId xmlns:a16="http://schemas.microsoft.com/office/drawing/2014/main" id="{CB229005-9DF7-02BA-3F85-B741CEE851BB}"/>
              </a:ext>
            </a:extLst>
          </p:cNvPr>
          <p:cNvSpPr txBox="1"/>
          <p:nvPr/>
        </p:nvSpPr>
        <p:spPr>
          <a:xfrm>
            <a:off x="772886" y="6064390"/>
            <a:ext cx="6096000" cy="307777"/>
          </a:xfrm>
          <a:prstGeom prst="rect">
            <a:avLst/>
          </a:prstGeom>
          <a:noFill/>
        </p:spPr>
        <p:txBody>
          <a:bodyPr wrap="square">
            <a:spAutoFit/>
          </a:bodyPr>
          <a:lstStyle/>
          <a:p>
            <a:r>
              <a:rPr lang="en-US" dirty="0"/>
              <a:t>https://deeplearning.cs.cmu.edu/S23/</a:t>
            </a:r>
          </a:p>
        </p:txBody>
      </p:sp>
    </p:spTree>
    <p:extLst>
      <p:ext uri="{BB962C8B-B14F-4D97-AF65-F5344CB8AC3E}">
        <p14:creationId xmlns:p14="http://schemas.microsoft.com/office/powerpoint/2010/main" val="216447961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46A26-B711-6874-5B8A-C52C5A05CA51}"/>
              </a:ext>
            </a:extLst>
          </p:cNvPr>
          <p:cNvSpPr>
            <a:spLocks noGrp="1"/>
          </p:cNvSpPr>
          <p:nvPr>
            <p:ph type="title"/>
          </p:nvPr>
        </p:nvSpPr>
        <p:spPr/>
        <p:txBody>
          <a:bodyPr/>
          <a:lstStyle/>
          <a:p>
            <a:r>
              <a:rPr lang="en-US" dirty="0"/>
              <a:t>Problem</a:t>
            </a:r>
          </a:p>
        </p:txBody>
      </p:sp>
      <p:sp>
        <p:nvSpPr>
          <p:cNvPr id="3" name="Content Placeholder 2">
            <a:extLst>
              <a:ext uri="{FF2B5EF4-FFF2-40B4-BE49-F238E27FC236}">
                <a16:creationId xmlns:a16="http://schemas.microsoft.com/office/drawing/2014/main" id="{BBF57307-32F1-31E7-7D01-EBA0924CDA22}"/>
              </a:ext>
            </a:extLst>
          </p:cNvPr>
          <p:cNvSpPr>
            <a:spLocks noGrp="1"/>
          </p:cNvSpPr>
          <p:nvPr>
            <p:ph idx="1"/>
          </p:nvPr>
        </p:nvSpPr>
        <p:spPr/>
        <p:txBody>
          <a:bodyPr>
            <a:normAutofit fontScale="77500" lnSpcReduction="20000"/>
          </a:bodyPr>
          <a:lstStyle/>
          <a:p>
            <a:pPr>
              <a:lnSpc>
                <a:spcPct val="170000"/>
              </a:lnSpc>
            </a:pPr>
            <a:r>
              <a:rPr lang="en-US" sz="3100" spc="5" dirty="0">
                <a:latin typeface="Times New Roman" panose="02020603050405020304" pitchFamily="18" charset="0"/>
                <a:cs typeface="Times New Roman" panose="02020603050405020304" pitchFamily="18" charset="0"/>
              </a:rPr>
              <a:t>Need</a:t>
            </a:r>
            <a:r>
              <a:rPr lang="en-US" sz="3100" spc="-10"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a</a:t>
            </a:r>
            <a:r>
              <a:rPr lang="en-US" sz="3100" spc="15"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network</a:t>
            </a:r>
            <a:r>
              <a:rPr lang="en-US" sz="3100" spc="30"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that</a:t>
            </a:r>
            <a:r>
              <a:rPr lang="en-US" sz="3100" spc="30" dirty="0">
                <a:latin typeface="Times New Roman" panose="02020603050405020304" pitchFamily="18" charset="0"/>
                <a:cs typeface="Times New Roman" panose="02020603050405020304" pitchFamily="18" charset="0"/>
              </a:rPr>
              <a:t> </a:t>
            </a:r>
            <a:r>
              <a:rPr lang="en-US" sz="3100" dirty="0">
                <a:latin typeface="Times New Roman" panose="02020603050405020304" pitchFamily="18" charset="0"/>
                <a:cs typeface="Times New Roman" panose="02020603050405020304" pitchFamily="18" charset="0"/>
              </a:rPr>
              <a:t>will</a:t>
            </a:r>
            <a:r>
              <a:rPr lang="en-US" sz="3100" spc="15"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“fire”</a:t>
            </a:r>
            <a:r>
              <a:rPr lang="en-US" sz="3100" spc="15" dirty="0">
                <a:latin typeface="Times New Roman" panose="02020603050405020304" pitchFamily="18" charset="0"/>
                <a:cs typeface="Times New Roman" panose="02020603050405020304" pitchFamily="18" charset="0"/>
              </a:rPr>
              <a:t> </a:t>
            </a:r>
            <a:r>
              <a:rPr lang="en-US" sz="3100" spc="-15" dirty="0">
                <a:latin typeface="Times New Roman" panose="02020603050405020304" pitchFamily="18" charset="0"/>
                <a:cs typeface="Times New Roman" panose="02020603050405020304" pitchFamily="18" charset="0"/>
              </a:rPr>
              <a:t>regardless</a:t>
            </a:r>
            <a:r>
              <a:rPr lang="en-US" sz="3100" spc="5" dirty="0">
                <a:latin typeface="Times New Roman" panose="02020603050405020304" pitchFamily="18" charset="0"/>
                <a:cs typeface="Times New Roman" panose="02020603050405020304" pitchFamily="18" charset="0"/>
              </a:rPr>
              <a:t> of </a:t>
            </a:r>
            <a:r>
              <a:rPr lang="en-US" sz="3100" spc="-775"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the</a:t>
            </a:r>
            <a:r>
              <a:rPr lang="en-US" sz="3100" spc="25"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precise</a:t>
            </a:r>
            <a:r>
              <a:rPr lang="en-US" sz="3100" spc="-10"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location</a:t>
            </a:r>
            <a:r>
              <a:rPr lang="en-US" sz="3100" spc="30"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of</a:t>
            </a:r>
            <a:r>
              <a:rPr lang="en-US" sz="3100" spc="-5" dirty="0">
                <a:latin typeface="Times New Roman" panose="02020603050405020304" pitchFamily="18" charset="0"/>
                <a:cs typeface="Times New Roman" panose="02020603050405020304" pitchFamily="18" charset="0"/>
              </a:rPr>
              <a:t> </a:t>
            </a:r>
            <a:r>
              <a:rPr lang="en-US" sz="3100" spc="5" dirty="0">
                <a:latin typeface="Times New Roman" panose="02020603050405020304" pitchFamily="18" charset="0"/>
                <a:cs typeface="Times New Roman" panose="02020603050405020304" pitchFamily="18" charset="0"/>
              </a:rPr>
              <a:t>the</a:t>
            </a:r>
            <a:r>
              <a:rPr lang="en-US" sz="3100" spc="30" dirty="0">
                <a:latin typeface="Times New Roman" panose="02020603050405020304" pitchFamily="18" charset="0"/>
                <a:cs typeface="Times New Roman" panose="02020603050405020304" pitchFamily="18" charset="0"/>
              </a:rPr>
              <a:t> </a:t>
            </a:r>
            <a:r>
              <a:rPr lang="en-US" sz="3100" spc="-25" dirty="0">
                <a:latin typeface="Times New Roman" panose="02020603050405020304" pitchFamily="18" charset="0"/>
                <a:cs typeface="Times New Roman" panose="02020603050405020304" pitchFamily="18" charset="0"/>
              </a:rPr>
              <a:t>target</a:t>
            </a:r>
            <a:r>
              <a:rPr lang="en-US" sz="3100" spc="35" dirty="0">
                <a:latin typeface="Times New Roman" panose="02020603050405020304" pitchFamily="18" charset="0"/>
                <a:cs typeface="Times New Roman" panose="02020603050405020304" pitchFamily="18" charset="0"/>
              </a:rPr>
              <a:t> </a:t>
            </a:r>
            <a:r>
              <a:rPr lang="en-US" sz="3100" dirty="0">
                <a:latin typeface="Times New Roman" panose="02020603050405020304" pitchFamily="18" charset="0"/>
                <a:cs typeface="Times New Roman" panose="02020603050405020304" pitchFamily="18" charset="0"/>
              </a:rPr>
              <a:t>object</a:t>
            </a:r>
          </a:p>
          <a:p>
            <a:pPr>
              <a:lnSpc>
                <a:spcPct val="170000"/>
              </a:lnSpc>
            </a:pPr>
            <a:r>
              <a:rPr lang="en-US" spc="10" dirty="0">
                <a:latin typeface="Times New Roman" panose="02020603050405020304" pitchFamily="18" charset="0"/>
                <a:cs typeface="Times New Roman" panose="02020603050405020304" pitchFamily="18" charset="0"/>
              </a:rPr>
              <a:t>The</a:t>
            </a:r>
            <a:r>
              <a:rPr lang="en-US" spc="-5" dirty="0">
                <a:latin typeface="Times New Roman" panose="02020603050405020304" pitchFamily="18" charset="0"/>
                <a:cs typeface="Times New Roman" panose="02020603050405020304" pitchFamily="18" charset="0"/>
              </a:rPr>
              <a:t> </a:t>
            </a:r>
            <a:r>
              <a:rPr lang="en-US" spc="25" dirty="0">
                <a:latin typeface="Times New Roman" panose="02020603050405020304" pitchFamily="18" charset="0"/>
                <a:cs typeface="Times New Roman" panose="02020603050405020304" pitchFamily="18" charset="0"/>
              </a:rPr>
              <a:t>need</a:t>
            </a:r>
            <a:r>
              <a:rPr lang="en-US" spc="-15" dirty="0">
                <a:latin typeface="Times New Roman" panose="02020603050405020304" pitchFamily="18" charset="0"/>
                <a:cs typeface="Times New Roman" panose="02020603050405020304" pitchFamily="18" charset="0"/>
              </a:rPr>
              <a:t> </a:t>
            </a:r>
            <a:r>
              <a:rPr lang="en-US" spc="-10" dirty="0">
                <a:latin typeface="Times New Roman" panose="02020603050405020304" pitchFamily="18" charset="0"/>
                <a:cs typeface="Times New Roman" panose="02020603050405020304" pitchFamily="18" charset="0"/>
              </a:rPr>
              <a:t>for </a:t>
            </a:r>
            <a:r>
              <a:rPr lang="en-US" i="1" spc="15" dirty="0">
                <a:solidFill>
                  <a:srgbClr val="BF0000"/>
                </a:solidFill>
                <a:latin typeface="Times New Roman" panose="02020603050405020304" pitchFamily="18" charset="0"/>
                <a:cs typeface="Times New Roman" panose="02020603050405020304" pitchFamily="18" charset="0"/>
              </a:rPr>
              <a:t>shift</a:t>
            </a:r>
            <a:r>
              <a:rPr lang="en-US" i="1" spc="-20" dirty="0">
                <a:solidFill>
                  <a:srgbClr val="BF0000"/>
                </a:solidFill>
                <a:latin typeface="Times New Roman" panose="02020603050405020304" pitchFamily="18" charset="0"/>
                <a:cs typeface="Times New Roman" panose="02020603050405020304" pitchFamily="18" charset="0"/>
              </a:rPr>
              <a:t> </a:t>
            </a:r>
            <a:r>
              <a:rPr lang="en-US" i="1" spc="5" dirty="0">
                <a:solidFill>
                  <a:srgbClr val="BF0000"/>
                </a:solidFill>
                <a:latin typeface="Times New Roman" panose="02020603050405020304" pitchFamily="18" charset="0"/>
                <a:cs typeface="Times New Roman" panose="02020603050405020304" pitchFamily="18" charset="0"/>
              </a:rPr>
              <a:t>invariance</a:t>
            </a:r>
          </a:p>
          <a:p>
            <a:pPr marL="390525" marR="984250" indent="-378460">
              <a:lnSpc>
                <a:spcPct val="170000"/>
              </a:lnSpc>
              <a:spcBef>
                <a:spcPts val="100"/>
              </a:spcBef>
              <a:buFont typeface="Arial MT"/>
              <a:buChar char="•"/>
              <a:tabLst>
                <a:tab pos="390525" algn="l"/>
                <a:tab pos="391160" algn="l"/>
              </a:tabLst>
            </a:pPr>
            <a:r>
              <a:rPr lang="en-US" sz="2950" spc="5" dirty="0">
                <a:latin typeface="Times New Roman" panose="02020603050405020304" pitchFamily="18" charset="0"/>
                <a:cs typeface="Times New Roman" panose="02020603050405020304" pitchFamily="18" charset="0"/>
              </a:rPr>
              <a:t>In</a:t>
            </a:r>
            <a:r>
              <a:rPr lang="en-US" sz="2950" spc="-5" dirty="0">
                <a:latin typeface="Times New Roman" panose="02020603050405020304" pitchFamily="18" charset="0"/>
                <a:cs typeface="Times New Roman" panose="02020603050405020304" pitchFamily="18" charset="0"/>
              </a:rPr>
              <a:t> </a:t>
            </a:r>
            <a:r>
              <a:rPr lang="en-US" sz="2950" spc="-10" dirty="0">
                <a:latin typeface="Times New Roman" panose="02020603050405020304" pitchFamily="18" charset="0"/>
                <a:cs typeface="Times New Roman" panose="02020603050405020304" pitchFamily="18" charset="0"/>
              </a:rPr>
              <a:t>many</a:t>
            </a:r>
            <a:r>
              <a:rPr lang="en-US" sz="2950" dirty="0">
                <a:latin typeface="Times New Roman" panose="02020603050405020304" pitchFamily="18" charset="0"/>
                <a:cs typeface="Times New Roman" panose="02020603050405020304" pitchFamily="18" charset="0"/>
              </a:rPr>
              <a:t> problems</a:t>
            </a:r>
            <a:r>
              <a:rPr lang="en-US" sz="2950" spc="-25" dirty="0">
                <a:latin typeface="Times New Roman" panose="02020603050405020304" pitchFamily="18" charset="0"/>
                <a:cs typeface="Times New Roman" panose="02020603050405020304" pitchFamily="18" charset="0"/>
              </a:rPr>
              <a:t> </a:t>
            </a:r>
            <a:r>
              <a:rPr lang="en-US" sz="2950" dirty="0">
                <a:latin typeface="Times New Roman" panose="02020603050405020304" pitchFamily="18" charset="0"/>
                <a:cs typeface="Times New Roman" panose="02020603050405020304" pitchFamily="18" charset="0"/>
              </a:rPr>
              <a:t>the</a:t>
            </a:r>
            <a:r>
              <a:rPr lang="en-US" sz="2950" spc="-5" dirty="0">
                <a:latin typeface="Times New Roman" panose="02020603050405020304" pitchFamily="18" charset="0"/>
                <a:cs typeface="Times New Roman" panose="02020603050405020304" pitchFamily="18" charset="0"/>
              </a:rPr>
              <a:t> </a:t>
            </a:r>
            <a:r>
              <a:rPr lang="en-US" sz="2950" i="1" spc="5" dirty="0">
                <a:latin typeface="Times New Roman" panose="02020603050405020304" pitchFamily="18" charset="0"/>
                <a:cs typeface="Times New Roman" panose="02020603050405020304" pitchFamily="18" charset="0"/>
              </a:rPr>
              <a:t>location </a:t>
            </a:r>
            <a:r>
              <a:rPr lang="en-US" sz="2950" spc="10" dirty="0">
                <a:latin typeface="Times New Roman" panose="02020603050405020304" pitchFamily="18" charset="0"/>
                <a:cs typeface="Times New Roman" panose="02020603050405020304" pitchFamily="18" charset="0"/>
              </a:rPr>
              <a:t>of</a:t>
            </a:r>
            <a:r>
              <a:rPr lang="en-US" sz="2950" spc="-5" dirty="0">
                <a:latin typeface="Times New Roman" panose="02020603050405020304" pitchFamily="18" charset="0"/>
                <a:cs typeface="Times New Roman" panose="02020603050405020304" pitchFamily="18" charset="0"/>
              </a:rPr>
              <a:t> </a:t>
            </a:r>
            <a:r>
              <a:rPr lang="en-US" sz="2950" spc="10" dirty="0">
                <a:latin typeface="Times New Roman" panose="02020603050405020304" pitchFamily="18" charset="0"/>
                <a:cs typeface="Times New Roman" panose="02020603050405020304" pitchFamily="18" charset="0"/>
              </a:rPr>
              <a:t>a</a:t>
            </a:r>
            <a:r>
              <a:rPr lang="en-US" sz="2950" spc="-15"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pattern</a:t>
            </a:r>
            <a:r>
              <a:rPr lang="en-US" sz="2950" spc="-65"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is</a:t>
            </a:r>
            <a:r>
              <a:rPr lang="en-US" sz="2950" spc="10"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not </a:t>
            </a:r>
            <a:r>
              <a:rPr lang="en-US" sz="2950" spc="-655" dirty="0">
                <a:latin typeface="Times New Roman" panose="02020603050405020304" pitchFamily="18" charset="0"/>
                <a:cs typeface="Times New Roman" panose="02020603050405020304" pitchFamily="18" charset="0"/>
              </a:rPr>
              <a:t> </a:t>
            </a:r>
            <a:r>
              <a:rPr lang="en-US" sz="2950" dirty="0">
                <a:latin typeface="Times New Roman" panose="02020603050405020304" pitchFamily="18" charset="0"/>
                <a:cs typeface="Times New Roman" panose="02020603050405020304" pitchFamily="18" charset="0"/>
              </a:rPr>
              <a:t>important</a:t>
            </a:r>
          </a:p>
          <a:p>
            <a:pPr marL="829310" lvl="1" indent="-314325">
              <a:lnSpc>
                <a:spcPct val="170000"/>
              </a:lnSpc>
              <a:spcBef>
                <a:spcPts val="650"/>
              </a:spcBef>
              <a:buFont typeface="Arial MT"/>
              <a:buChar char="–"/>
              <a:tabLst>
                <a:tab pos="829944" algn="l"/>
              </a:tabLst>
            </a:pPr>
            <a:r>
              <a:rPr lang="en-US" sz="2650" b="1" spc="-5" dirty="0">
                <a:solidFill>
                  <a:schemeClr val="accent1"/>
                </a:solidFill>
                <a:latin typeface="Times New Roman" panose="02020603050405020304" pitchFamily="18" charset="0"/>
                <a:cs typeface="Times New Roman" panose="02020603050405020304" pitchFamily="18" charset="0"/>
              </a:rPr>
              <a:t>Only </a:t>
            </a:r>
            <a:r>
              <a:rPr lang="en-US" sz="2650" b="1" spc="-10" dirty="0">
                <a:solidFill>
                  <a:schemeClr val="accent1"/>
                </a:solidFill>
                <a:latin typeface="Times New Roman" panose="02020603050405020304" pitchFamily="18" charset="0"/>
                <a:cs typeface="Times New Roman" panose="02020603050405020304" pitchFamily="18" charset="0"/>
              </a:rPr>
              <a:t>the</a:t>
            </a:r>
            <a:r>
              <a:rPr lang="en-US" sz="2650" b="1" spc="-20" dirty="0">
                <a:solidFill>
                  <a:schemeClr val="accent1"/>
                </a:solidFill>
                <a:latin typeface="Times New Roman" panose="02020603050405020304" pitchFamily="18" charset="0"/>
                <a:cs typeface="Times New Roman" panose="02020603050405020304" pitchFamily="18" charset="0"/>
              </a:rPr>
              <a:t> </a:t>
            </a:r>
            <a:r>
              <a:rPr lang="en-US" sz="2650" b="1" spc="-15" dirty="0">
                <a:solidFill>
                  <a:schemeClr val="accent1"/>
                </a:solidFill>
                <a:latin typeface="Times New Roman" panose="02020603050405020304" pitchFamily="18" charset="0"/>
                <a:cs typeface="Times New Roman" panose="02020603050405020304" pitchFamily="18" charset="0"/>
              </a:rPr>
              <a:t>presence</a:t>
            </a:r>
            <a:r>
              <a:rPr lang="en-US" sz="2650" b="1" spc="5" dirty="0">
                <a:solidFill>
                  <a:schemeClr val="accent1"/>
                </a:solidFill>
                <a:latin typeface="Times New Roman" panose="02020603050405020304" pitchFamily="18" charset="0"/>
                <a:cs typeface="Times New Roman" panose="02020603050405020304" pitchFamily="18" charset="0"/>
              </a:rPr>
              <a:t> </a:t>
            </a:r>
            <a:r>
              <a:rPr lang="en-US" sz="2650" b="1" spc="-5" dirty="0">
                <a:solidFill>
                  <a:schemeClr val="accent1"/>
                </a:solidFill>
                <a:latin typeface="Times New Roman" panose="02020603050405020304" pitchFamily="18" charset="0"/>
                <a:cs typeface="Times New Roman" panose="02020603050405020304" pitchFamily="18" charset="0"/>
              </a:rPr>
              <a:t>of</a:t>
            </a:r>
            <a:r>
              <a:rPr lang="en-US" sz="2650" b="1" spc="-15" dirty="0">
                <a:solidFill>
                  <a:schemeClr val="accent1"/>
                </a:solidFill>
                <a:latin typeface="Times New Roman" panose="02020603050405020304" pitchFamily="18" charset="0"/>
                <a:cs typeface="Times New Roman" panose="02020603050405020304" pitchFamily="18" charset="0"/>
              </a:rPr>
              <a:t> </a:t>
            </a:r>
            <a:r>
              <a:rPr lang="en-US" sz="2650" b="1" spc="-10" dirty="0">
                <a:solidFill>
                  <a:schemeClr val="accent1"/>
                </a:solidFill>
                <a:latin typeface="Times New Roman" panose="02020603050405020304" pitchFamily="18" charset="0"/>
                <a:cs typeface="Times New Roman" panose="02020603050405020304" pitchFamily="18" charset="0"/>
              </a:rPr>
              <a:t>the</a:t>
            </a:r>
            <a:r>
              <a:rPr lang="en-US" sz="2650" b="1" spc="-20" dirty="0">
                <a:solidFill>
                  <a:schemeClr val="accent1"/>
                </a:solidFill>
                <a:latin typeface="Times New Roman" panose="02020603050405020304" pitchFamily="18" charset="0"/>
                <a:cs typeface="Times New Roman" panose="02020603050405020304" pitchFamily="18" charset="0"/>
              </a:rPr>
              <a:t> pattern</a:t>
            </a:r>
            <a:endParaRPr lang="en-US" sz="2650" b="1" dirty="0">
              <a:solidFill>
                <a:schemeClr val="accent1"/>
              </a:solidFill>
              <a:latin typeface="Times New Roman" panose="02020603050405020304" pitchFamily="18" charset="0"/>
              <a:cs typeface="Times New Roman" panose="02020603050405020304" pitchFamily="18" charset="0"/>
            </a:endParaRPr>
          </a:p>
          <a:p>
            <a:pPr marL="390525" marR="227965" indent="-378460">
              <a:lnSpc>
                <a:spcPct val="170000"/>
              </a:lnSpc>
              <a:spcBef>
                <a:spcPts val="680"/>
              </a:spcBef>
              <a:buFont typeface="Arial MT"/>
              <a:buChar char="•"/>
              <a:tabLst>
                <a:tab pos="390525" algn="l"/>
                <a:tab pos="391160" algn="l"/>
              </a:tabLst>
            </a:pPr>
            <a:r>
              <a:rPr lang="en-US" sz="2950" spc="-5" dirty="0">
                <a:latin typeface="Times New Roman" panose="02020603050405020304" pitchFamily="18" charset="0"/>
                <a:cs typeface="Times New Roman" panose="02020603050405020304" pitchFamily="18" charset="0"/>
              </a:rPr>
              <a:t>Conventional</a:t>
            </a:r>
            <a:r>
              <a:rPr lang="en-US" sz="2950" spc="-25"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MLPs</a:t>
            </a:r>
            <a:r>
              <a:rPr lang="en-US" sz="2950" spc="5" dirty="0">
                <a:latin typeface="Times New Roman" panose="02020603050405020304" pitchFamily="18" charset="0"/>
                <a:cs typeface="Times New Roman" panose="02020603050405020304" pitchFamily="18" charset="0"/>
              </a:rPr>
              <a:t> </a:t>
            </a:r>
            <a:r>
              <a:rPr lang="en-US" sz="2950" dirty="0">
                <a:latin typeface="Times New Roman" panose="02020603050405020304" pitchFamily="18" charset="0"/>
                <a:cs typeface="Times New Roman" panose="02020603050405020304" pitchFamily="18" charset="0"/>
              </a:rPr>
              <a:t>are</a:t>
            </a:r>
            <a:r>
              <a:rPr lang="en-US" sz="2950" spc="-40"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sensitive</a:t>
            </a:r>
            <a:r>
              <a:rPr lang="en-US" sz="2950" spc="-40" dirty="0">
                <a:latin typeface="Times New Roman" panose="02020603050405020304" pitchFamily="18" charset="0"/>
                <a:cs typeface="Times New Roman" panose="02020603050405020304" pitchFamily="18" charset="0"/>
              </a:rPr>
              <a:t> </a:t>
            </a:r>
            <a:r>
              <a:rPr lang="en-US" sz="2950" dirty="0">
                <a:latin typeface="Times New Roman" panose="02020603050405020304" pitchFamily="18" charset="0"/>
                <a:cs typeface="Times New Roman" panose="02020603050405020304" pitchFamily="18" charset="0"/>
              </a:rPr>
              <a:t>to</a:t>
            </a:r>
            <a:r>
              <a:rPr lang="en-US" sz="2950" spc="-10" dirty="0">
                <a:latin typeface="Times New Roman" panose="02020603050405020304" pitchFamily="18" charset="0"/>
                <a:cs typeface="Times New Roman" panose="02020603050405020304" pitchFamily="18" charset="0"/>
              </a:rPr>
              <a:t> </a:t>
            </a:r>
            <a:r>
              <a:rPr lang="en-US" sz="2950" spc="10" dirty="0">
                <a:latin typeface="Times New Roman" panose="02020603050405020304" pitchFamily="18" charset="0"/>
                <a:cs typeface="Times New Roman" panose="02020603050405020304" pitchFamily="18" charset="0"/>
              </a:rPr>
              <a:t>the</a:t>
            </a:r>
            <a:r>
              <a:rPr lang="en-US" sz="2950" spc="-40"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location</a:t>
            </a:r>
            <a:r>
              <a:rPr lang="en-US" sz="2950" spc="-35" dirty="0">
                <a:latin typeface="Times New Roman" panose="02020603050405020304" pitchFamily="18" charset="0"/>
                <a:cs typeface="Times New Roman" panose="02020603050405020304" pitchFamily="18" charset="0"/>
              </a:rPr>
              <a:t> </a:t>
            </a:r>
            <a:r>
              <a:rPr lang="en-US" sz="2950" spc="10" dirty="0">
                <a:latin typeface="Times New Roman" panose="02020603050405020304" pitchFamily="18" charset="0"/>
                <a:cs typeface="Times New Roman" panose="02020603050405020304" pitchFamily="18" charset="0"/>
              </a:rPr>
              <a:t>of</a:t>
            </a:r>
            <a:r>
              <a:rPr lang="en-US" sz="2950" spc="-5" dirty="0">
                <a:latin typeface="Times New Roman" panose="02020603050405020304" pitchFamily="18" charset="0"/>
                <a:cs typeface="Times New Roman" panose="02020603050405020304" pitchFamily="18" charset="0"/>
              </a:rPr>
              <a:t> </a:t>
            </a:r>
            <a:r>
              <a:rPr lang="en-US" sz="2950" dirty="0">
                <a:latin typeface="Times New Roman" panose="02020603050405020304" pitchFamily="18" charset="0"/>
                <a:cs typeface="Times New Roman" panose="02020603050405020304" pitchFamily="18" charset="0"/>
              </a:rPr>
              <a:t>the </a:t>
            </a:r>
            <a:r>
              <a:rPr lang="en-US" sz="2950" spc="-650" dirty="0">
                <a:latin typeface="Times New Roman" panose="02020603050405020304" pitchFamily="18" charset="0"/>
                <a:cs typeface="Times New Roman" panose="02020603050405020304" pitchFamily="18" charset="0"/>
              </a:rPr>
              <a:t> </a:t>
            </a:r>
            <a:r>
              <a:rPr lang="en-US" sz="2950" spc="-10" dirty="0">
                <a:latin typeface="Times New Roman" panose="02020603050405020304" pitchFamily="18" charset="0"/>
                <a:cs typeface="Times New Roman" panose="02020603050405020304" pitchFamily="18" charset="0"/>
              </a:rPr>
              <a:t>pattern</a:t>
            </a:r>
            <a:endParaRPr lang="en-US" sz="2950" dirty="0">
              <a:latin typeface="Times New Roman" panose="02020603050405020304" pitchFamily="18" charset="0"/>
              <a:cs typeface="Times New Roman" panose="02020603050405020304" pitchFamily="18" charset="0"/>
            </a:endParaRPr>
          </a:p>
          <a:p>
            <a:pPr marL="829310" marR="5080" lvl="1" indent="-314325">
              <a:lnSpc>
                <a:spcPct val="170000"/>
              </a:lnSpc>
              <a:spcBef>
                <a:spcPts val="765"/>
              </a:spcBef>
              <a:buFont typeface="Arial MT"/>
              <a:buChar char="–"/>
              <a:tabLst>
                <a:tab pos="829944" algn="l"/>
              </a:tabLst>
            </a:pPr>
            <a:r>
              <a:rPr lang="en-US" sz="2650" spc="-15" dirty="0">
                <a:latin typeface="Times New Roman" panose="02020603050405020304" pitchFamily="18" charset="0"/>
                <a:cs typeface="Times New Roman" panose="02020603050405020304" pitchFamily="18" charset="0"/>
              </a:rPr>
              <a:t>Moving</a:t>
            </a:r>
            <a:r>
              <a:rPr lang="en-US" sz="2650" spc="5" dirty="0">
                <a:latin typeface="Times New Roman" panose="02020603050405020304" pitchFamily="18" charset="0"/>
                <a:cs typeface="Times New Roman" panose="02020603050405020304" pitchFamily="18" charset="0"/>
              </a:rPr>
              <a:t> </a:t>
            </a:r>
            <a:r>
              <a:rPr lang="en-US" sz="2650" spc="-20" dirty="0">
                <a:latin typeface="Times New Roman" panose="02020603050405020304" pitchFamily="18" charset="0"/>
                <a:cs typeface="Times New Roman" panose="02020603050405020304" pitchFamily="18" charset="0"/>
              </a:rPr>
              <a:t>it</a:t>
            </a:r>
            <a:r>
              <a:rPr lang="en-US" sz="2650" spc="-5" dirty="0">
                <a:latin typeface="Times New Roman" panose="02020603050405020304" pitchFamily="18" charset="0"/>
                <a:cs typeface="Times New Roman" panose="02020603050405020304" pitchFamily="18" charset="0"/>
              </a:rPr>
              <a:t> </a:t>
            </a:r>
            <a:r>
              <a:rPr lang="en-US" sz="2650" dirty="0">
                <a:latin typeface="Times New Roman" panose="02020603050405020304" pitchFamily="18" charset="0"/>
                <a:cs typeface="Times New Roman" panose="02020603050405020304" pitchFamily="18" charset="0"/>
              </a:rPr>
              <a:t>by</a:t>
            </a:r>
            <a:r>
              <a:rPr lang="en-US" sz="2650" spc="-30" dirty="0">
                <a:latin typeface="Times New Roman" panose="02020603050405020304" pitchFamily="18" charset="0"/>
                <a:cs typeface="Times New Roman" panose="02020603050405020304" pitchFamily="18" charset="0"/>
              </a:rPr>
              <a:t> </a:t>
            </a:r>
            <a:r>
              <a:rPr lang="en-US" sz="2650" spc="-5" dirty="0">
                <a:latin typeface="Times New Roman" panose="02020603050405020304" pitchFamily="18" charset="0"/>
                <a:cs typeface="Times New Roman" panose="02020603050405020304" pitchFamily="18" charset="0"/>
              </a:rPr>
              <a:t>one</a:t>
            </a:r>
            <a:r>
              <a:rPr lang="en-US" sz="2650" spc="-10" dirty="0">
                <a:latin typeface="Times New Roman" panose="02020603050405020304" pitchFamily="18" charset="0"/>
                <a:cs typeface="Times New Roman" panose="02020603050405020304" pitchFamily="18" charset="0"/>
              </a:rPr>
              <a:t> </a:t>
            </a:r>
            <a:r>
              <a:rPr lang="en-US" sz="2650" spc="-15" dirty="0">
                <a:latin typeface="Times New Roman" panose="02020603050405020304" pitchFamily="18" charset="0"/>
                <a:cs typeface="Times New Roman" panose="02020603050405020304" pitchFamily="18" charset="0"/>
              </a:rPr>
              <a:t>component</a:t>
            </a:r>
            <a:r>
              <a:rPr lang="en-US" sz="2650" spc="-5" dirty="0">
                <a:latin typeface="Times New Roman" panose="02020603050405020304" pitchFamily="18" charset="0"/>
                <a:cs typeface="Times New Roman" panose="02020603050405020304" pitchFamily="18" charset="0"/>
              </a:rPr>
              <a:t> </a:t>
            </a:r>
            <a:r>
              <a:rPr lang="en-US" sz="2650" spc="-15" dirty="0">
                <a:latin typeface="Times New Roman" panose="02020603050405020304" pitchFamily="18" charset="0"/>
                <a:cs typeface="Times New Roman" panose="02020603050405020304" pitchFamily="18" charset="0"/>
              </a:rPr>
              <a:t>results</a:t>
            </a:r>
            <a:r>
              <a:rPr lang="en-US" sz="2650" spc="-25" dirty="0">
                <a:latin typeface="Times New Roman" panose="02020603050405020304" pitchFamily="18" charset="0"/>
                <a:cs typeface="Times New Roman" panose="02020603050405020304" pitchFamily="18" charset="0"/>
              </a:rPr>
              <a:t> </a:t>
            </a:r>
            <a:r>
              <a:rPr lang="en-US" sz="2650" spc="-5" dirty="0">
                <a:latin typeface="Times New Roman" panose="02020603050405020304" pitchFamily="18" charset="0"/>
                <a:cs typeface="Times New Roman" panose="02020603050405020304" pitchFamily="18" charset="0"/>
              </a:rPr>
              <a:t>in</a:t>
            </a:r>
            <a:r>
              <a:rPr lang="en-US" sz="2650" spc="25" dirty="0">
                <a:latin typeface="Times New Roman" panose="02020603050405020304" pitchFamily="18" charset="0"/>
                <a:cs typeface="Times New Roman" panose="02020603050405020304" pitchFamily="18" charset="0"/>
              </a:rPr>
              <a:t> </a:t>
            </a:r>
            <a:r>
              <a:rPr lang="en-US" sz="2650" spc="-20" dirty="0">
                <a:latin typeface="Times New Roman" panose="02020603050405020304" pitchFamily="18" charset="0"/>
                <a:cs typeface="Times New Roman" panose="02020603050405020304" pitchFamily="18" charset="0"/>
              </a:rPr>
              <a:t>an</a:t>
            </a:r>
            <a:r>
              <a:rPr lang="en-US" sz="2650" spc="-10" dirty="0">
                <a:latin typeface="Times New Roman" panose="02020603050405020304" pitchFamily="18" charset="0"/>
                <a:cs typeface="Times New Roman" panose="02020603050405020304" pitchFamily="18" charset="0"/>
              </a:rPr>
              <a:t> </a:t>
            </a:r>
            <a:r>
              <a:rPr lang="en-US" sz="2650" spc="-15" dirty="0">
                <a:latin typeface="Times New Roman" panose="02020603050405020304" pitchFamily="18" charset="0"/>
                <a:cs typeface="Times New Roman" panose="02020603050405020304" pitchFamily="18" charset="0"/>
              </a:rPr>
              <a:t>entirely</a:t>
            </a:r>
            <a:r>
              <a:rPr lang="en-US" sz="2650" spc="25" dirty="0">
                <a:latin typeface="Times New Roman" panose="02020603050405020304" pitchFamily="18" charset="0"/>
                <a:cs typeface="Times New Roman" panose="02020603050405020304" pitchFamily="18" charset="0"/>
              </a:rPr>
              <a:t> </a:t>
            </a:r>
            <a:r>
              <a:rPr lang="en-US" sz="2650" spc="-25" dirty="0">
                <a:latin typeface="Times New Roman" panose="02020603050405020304" pitchFamily="18" charset="0"/>
                <a:cs typeface="Times New Roman" panose="02020603050405020304" pitchFamily="18" charset="0"/>
              </a:rPr>
              <a:t>different </a:t>
            </a:r>
            <a:r>
              <a:rPr lang="en-US" sz="2650" spc="-580" dirty="0">
                <a:latin typeface="Times New Roman" panose="02020603050405020304" pitchFamily="18" charset="0"/>
                <a:cs typeface="Times New Roman" panose="02020603050405020304" pitchFamily="18" charset="0"/>
              </a:rPr>
              <a:t> </a:t>
            </a:r>
            <a:r>
              <a:rPr lang="en-US" sz="2650" spc="-5" dirty="0">
                <a:latin typeface="Times New Roman" panose="02020603050405020304" pitchFamily="18" charset="0"/>
                <a:cs typeface="Times New Roman" panose="02020603050405020304" pitchFamily="18" charset="0"/>
              </a:rPr>
              <a:t>input</a:t>
            </a:r>
            <a:r>
              <a:rPr lang="en-US" sz="2650" spc="-40" dirty="0">
                <a:latin typeface="Times New Roman" panose="02020603050405020304" pitchFamily="18" charset="0"/>
                <a:cs typeface="Times New Roman" panose="02020603050405020304" pitchFamily="18" charset="0"/>
              </a:rPr>
              <a:t> </a:t>
            </a:r>
            <a:r>
              <a:rPr lang="en-US" sz="2650" spc="-10" dirty="0">
                <a:latin typeface="Times New Roman" panose="02020603050405020304" pitchFamily="18" charset="0"/>
                <a:cs typeface="Times New Roman" panose="02020603050405020304" pitchFamily="18" charset="0"/>
              </a:rPr>
              <a:t>that</a:t>
            </a:r>
            <a:r>
              <a:rPr lang="en-US" sz="2650" spc="-35" dirty="0">
                <a:latin typeface="Times New Roman" panose="02020603050405020304" pitchFamily="18" charset="0"/>
                <a:cs typeface="Times New Roman" panose="02020603050405020304" pitchFamily="18" charset="0"/>
              </a:rPr>
              <a:t> </a:t>
            </a:r>
            <a:r>
              <a:rPr lang="en-US" sz="2650" spc="-10" dirty="0">
                <a:latin typeface="Times New Roman" panose="02020603050405020304" pitchFamily="18" charset="0"/>
                <a:cs typeface="Times New Roman" panose="02020603050405020304" pitchFamily="18" charset="0"/>
              </a:rPr>
              <a:t>the</a:t>
            </a:r>
            <a:r>
              <a:rPr lang="en-US" sz="2650" spc="10" dirty="0">
                <a:latin typeface="Times New Roman" panose="02020603050405020304" pitchFamily="18" charset="0"/>
                <a:cs typeface="Times New Roman" panose="02020603050405020304" pitchFamily="18" charset="0"/>
              </a:rPr>
              <a:t> </a:t>
            </a:r>
            <a:r>
              <a:rPr lang="en-US" sz="2650" spc="-15" dirty="0">
                <a:latin typeface="Times New Roman" panose="02020603050405020304" pitchFamily="18" charset="0"/>
                <a:cs typeface="Times New Roman" panose="02020603050405020304" pitchFamily="18" charset="0"/>
              </a:rPr>
              <a:t>MLP</a:t>
            </a:r>
            <a:r>
              <a:rPr lang="en-US" sz="2650" spc="-10" dirty="0">
                <a:latin typeface="Times New Roman" panose="02020603050405020304" pitchFamily="18" charset="0"/>
                <a:cs typeface="Times New Roman" panose="02020603050405020304" pitchFamily="18" charset="0"/>
              </a:rPr>
              <a:t> won’t</a:t>
            </a:r>
            <a:r>
              <a:rPr lang="en-US" sz="2650" spc="-35" dirty="0">
                <a:latin typeface="Times New Roman" panose="02020603050405020304" pitchFamily="18" charset="0"/>
                <a:cs typeface="Times New Roman" panose="02020603050405020304" pitchFamily="18" charset="0"/>
              </a:rPr>
              <a:t> </a:t>
            </a:r>
            <a:r>
              <a:rPr lang="en-US" sz="2650" spc="-20" dirty="0">
                <a:latin typeface="Times New Roman" panose="02020603050405020304" pitchFamily="18" charset="0"/>
                <a:cs typeface="Times New Roman" panose="02020603050405020304" pitchFamily="18" charset="0"/>
              </a:rPr>
              <a:t>recognize</a:t>
            </a:r>
            <a:endParaRPr lang="en-US" sz="2650" dirty="0">
              <a:latin typeface="Times New Roman" panose="02020603050405020304" pitchFamily="18" charset="0"/>
              <a:cs typeface="Times New Roman" panose="02020603050405020304" pitchFamily="18" charset="0"/>
            </a:endParaRPr>
          </a:p>
          <a:p>
            <a:pPr marL="390525" indent="-378460">
              <a:lnSpc>
                <a:spcPct val="170000"/>
              </a:lnSpc>
              <a:spcBef>
                <a:spcPts val="600"/>
              </a:spcBef>
              <a:buFont typeface="Arial MT"/>
              <a:buChar char="•"/>
              <a:tabLst>
                <a:tab pos="390525" algn="l"/>
                <a:tab pos="391160" algn="l"/>
                <a:tab pos="2650490" algn="l"/>
              </a:tabLst>
            </a:pPr>
            <a:r>
              <a:rPr lang="en-US" sz="2950" spc="-5" dirty="0" err="1">
                <a:latin typeface="Times New Roman" panose="02020603050405020304" pitchFamily="18" charset="0"/>
                <a:cs typeface="Times New Roman" panose="02020603050405020304" pitchFamily="18" charset="0"/>
              </a:rPr>
              <a:t>Requirement:</a:t>
            </a:r>
            <a:r>
              <a:rPr lang="en-US" sz="2950" dirty="0" err="1">
                <a:latin typeface="Times New Roman" panose="02020603050405020304" pitchFamily="18" charset="0"/>
                <a:cs typeface="Times New Roman" panose="02020603050405020304" pitchFamily="18" charset="0"/>
              </a:rPr>
              <a:t>Network</a:t>
            </a:r>
            <a:r>
              <a:rPr lang="en-US" sz="2950" spc="-40" dirty="0">
                <a:latin typeface="Times New Roman" panose="02020603050405020304" pitchFamily="18" charset="0"/>
                <a:cs typeface="Times New Roman" panose="02020603050405020304" pitchFamily="18" charset="0"/>
              </a:rPr>
              <a:t> </a:t>
            </a:r>
            <a:r>
              <a:rPr lang="en-US" sz="2950" spc="-5" dirty="0">
                <a:latin typeface="Times New Roman" panose="02020603050405020304" pitchFamily="18" charset="0"/>
                <a:cs typeface="Times New Roman" panose="02020603050405020304" pitchFamily="18" charset="0"/>
              </a:rPr>
              <a:t>must </a:t>
            </a:r>
            <a:r>
              <a:rPr lang="en-US" sz="2950" b="1" dirty="0">
                <a:solidFill>
                  <a:schemeClr val="accent1"/>
                </a:solidFill>
                <a:latin typeface="Times New Roman" panose="02020603050405020304" pitchFamily="18" charset="0"/>
                <a:cs typeface="Times New Roman" panose="02020603050405020304" pitchFamily="18" charset="0"/>
              </a:rPr>
              <a:t>be</a:t>
            </a:r>
            <a:r>
              <a:rPr lang="en-US" sz="2950" b="1" spc="-20" dirty="0">
                <a:solidFill>
                  <a:schemeClr val="accent1"/>
                </a:solidFill>
                <a:latin typeface="Times New Roman" panose="02020603050405020304" pitchFamily="18" charset="0"/>
                <a:cs typeface="Times New Roman" panose="02020603050405020304" pitchFamily="18" charset="0"/>
              </a:rPr>
              <a:t> </a:t>
            </a:r>
            <a:r>
              <a:rPr lang="en-US" sz="2950" b="1" i="1" spc="5" dirty="0">
                <a:solidFill>
                  <a:schemeClr val="accent1"/>
                </a:solidFill>
                <a:latin typeface="Times New Roman" panose="02020603050405020304" pitchFamily="18" charset="0"/>
                <a:cs typeface="Times New Roman" panose="02020603050405020304" pitchFamily="18" charset="0"/>
              </a:rPr>
              <a:t>shift</a:t>
            </a:r>
            <a:r>
              <a:rPr lang="en-US" sz="2950" b="1" i="1" spc="-5" dirty="0">
                <a:solidFill>
                  <a:schemeClr val="accent1"/>
                </a:solidFill>
                <a:latin typeface="Times New Roman" panose="02020603050405020304" pitchFamily="18" charset="0"/>
                <a:cs typeface="Times New Roman" panose="02020603050405020304" pitchFamily="18" charset="0"/>
              </a:rPr>
              <a:t> </a:t>
            </a:r>
            <a:r>
              <a:rPr lang="en-US" sz="2950" b="1" i="1" dirty="0">
                <a:solidFill>
                  <a:schemeClr val="accent1"/>
                </a:solidFill>
                <a:latin typeface="Times New Roman" panose="02020603050405020304" pitchFamily="18" charset="0"/>
                <a:cs typeface="Times New Roman" panose="02020603050405020304" pitchFamily="18" charset="0"/>
              </a:rPr>
              <a:t>invariant</a:t>
            </a:r>
            <a:endParaRPr lang="en-US" sz="2400" dirty="0">
              <a:latin typeface="Times New Roman" panose="02020603050405020304" pitchFamily="18" charset="0"/>
              <a:cs typeface="Times New Roman" panose="02020603050405020304" pitchFamily="18" charset="0"/>
            </a:endParaRPr>
          </a:p>
          <a:p>
            <a:pPr marL="390525" indent="-378460">
              <a:lnSpc>
                <a:spcPct val="170000"/>
              </a:lnSpc>
              <a:spcBef>
                <a:spcPts val="1870"/>
              </a:spcBef>
              <a:buFont typeface="Arial MT"/>
              <a:buChar char="•"/>
              <a:tabLst>
                <a:tab pos="389890" algn="l"/>
                <a:tab pos="391160" algn="l"/>
              </a:tabLst>
            </a:pPr>
            <a:r>
              <a:rPr lang="en-US" sz="2950" b="1" spc="-5" dirty="0">
                <a:solidFill>
                  <a:srgbClr val="C00000"/>
                </a:solidFill>
                <a:latin typeface="Times New Roman" panose="02020603050405020304" pitchFamily="18" charset="0"/>
                <a:cs typeface="Times New Roman" panose="02020603050405020304" pitchFamily="18" charset="0"/>
              </a:rPr>
              <a:t>Scan for the desired object – “Look” for the target object at each position</a:t>
            </a:r>
          </a:p>
          <a:p>
            <a:pPr>
              <a:lnSpc>
                <a:spcPct val="170000"/>
              </a:lnSpc>
            </a:pPr>
            <a:endParaRPr lang="en-US" dirty="0">
              <a:latin typeface="Times New Roman" panose="02020603050405020304" pitchFamily="18" charset="0"/>
              <a:cs typeface="Times New Roman" panose="02020603050405020304" pitchFamily="18" charset="0"/>
            </a:endParaRPr>
          </a:p>
          <a:p>
            <a:endParaRPr lang="en-US" dirty="0"/>
          </a:p>
        </p:txBody>
      </p:sp>
      <p:sp>
        <p:nvSpPr>
          <p:cNvPr id="4" name="TextBox 3">
            <a:extLst>
              <a:ext uri="{FF2B5EF4-FFF2-40B4-BE49-F238E27FC236}">
                <a16:creationId xmlns:a16="http://schemas.microsoft.com/office/drawing/2014/main" id="{CFCF2C23-3D70-6BE8-C859-E076B51E75B1}"/>
              </a:ext>
            </a:extLst>
          </p:cNvPr>
          <p:cNvSpPr txBox="1"/>
          <p:nvPr/>
        </p:nvSpPr>
        <p:spPr>
          <a:xfrm>
            <a:off x="2250440" y="6590670"/>
            <a:ext cx="6126480" cy="261610"/>
          </a:xfrm>
          <a:prstGeom prst="rect">
            <a:avLst/>
          </a:prstGeom>
          <a:noFill/>
        </p:spPr>
        <p:txBody>
          <a:bodyPr wrap="square">
            <a:spAutoFit/>
          </a:bodyPr>
          <a:lstStyle/>
          <a:p>
            <a:r>
              <a:rPr lang="en-US" sz="1100" dirty="0"/>
              <a:t>https://deeplearning.cs.cmu.edu/S23/</a:t>
            </a:r>
          </a:p>
        </p:txBody>
      </p:sp>
      <p:sp>
        <p:nvSpPr>
          <p:cNvPr id="24" name="TextBox 23">
            <a:extLst>
              <a:ext uri="{FF2B5EF4-FFF2-40B4-BE49-F238E27FC236}">
                <a16:creationId xmlns:a16="http://schemas.microsoft.com/office/drawing/2014/main" id="{5493407F-D43F-30B2-AFFF-9976EBF3A5EF}"/>
              </a:ext>
            </a:extLst>
          </p:cNvPr>
          <p:cNvSpPr txBox="1"/>
          <p:nvPr/>
        </p:nvSpPr>
        <p:spPr>
          <a:xfrm>
            <a:off x="696686" y="6098505"/>
            <a:ext cx="6096000" cy="307777"/>
          </a:xfrm>
          <a:prstGeom prst="rect">
            <a:avLst/>
          </a:prstGeom>
          <a:noFill/>
        </p:spPr>
        <p:txBody>
          <a:bodyPr wrap="square">
            <a:spAutoFit/>
          </a:bodyPr>
          <a:lstStyle/>
          <a:p>
            <a:r>
              <a:rPr lang="en-US" dirty="0"/>
              <a:t>https://deeplearning.cs.cmu.edu/S23/</a:t>
            </a:r>
          </a:p>
        </p:txBody>
      </p:sp>
    </p:spTree>
    <p:extLst>
      <p:ext uri="{BB962C8B-B14F-4D97-AF65-F5344CB8AC3E}">
        <p14:creationId xmlns:p14="http://schemas.microsoft.com/office/powerpoint/2010/main" val="2139404237"/>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A4C9F28F-CD88-A0E8-25EF-14529A84B184}"/>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19494" y="1709794"/>
            <a:ext cx="3408268" cy="2237254"/>
            <a:chOff x="1655826" y="1937766"/>
            <a:chExt cx="3862704"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1676400" y="1958340"/>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3268980" y="2301240"/>
              <a:ext cx="2235835" cy="338455"/>
            </a:xfrm>
            <a:custGeom>
              <a:avLst/>
              <a:gdLst/>
              <a:ahLst/>
              <a:cxnLst/>
              <a:rect l="l" t="t" r="r" b="b"/>
              <a:pathLst>
                <a:path w="2235835" h="338455">
                  <a:moveTo>
                    <a:pt x="2066543" y="338327"/>
                  </a:moveTo>
                  <a:lnTo>
                    <a:pt x="2066543" y="252983"/>
                  </a:lnTo>
                  <a:lnTo>
                    <a:pt x="0" y="252983"/>
                  </a:lnTo>
                  <a:lnTo>
                    <a:pt x="0" y="85343"/>
                  </a:lnTo>
                  <a:lnTo>
                    <a:pt x="2066543" y="85343"/>
                  </a:lnTo>
                  <a:lnTo>
                    <a:pt x="2066543" y="0"/>
                  </a:lnTo>
                  <a:lnTo>
                    <a:pt x="2235707" y="169163"/>
                  </a:lnTo>
                  <a:lnTo>
                    <a:pt x="206654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3268980" y="2301240"/>
              <a:ext cx="2235835" cy="338455"/>
            </a:xfrm>
            <a:custGeom>
              <a:avLst/>
              <a:gdLst/>
              <a:ahLst/>
              <a:cxnLst/>
              <a:rect l="l" t="t" r="r" b="b"/>
              <a:pathLst>
                <a:path w="2235835" h="338455">
                  <a:moveTo>
                    <a:pt x="0" y="85343"/>
                  </a:moveTo>
                  <a:lnTo>
                    <a:pt x="2066543" y="85343"/>
                  </a:lnTo>
                  <a:lnTo>
                    <a:pt x="2066543" y="0"/>
                  </a:lnTo>
                  <a:lnTo>
                    <a:pt x="2235707" y="169163"/>
                  </a:lnTo>
                  <a:lnTo>
                    <a:pt x="2066543" y="338327"/>
                  </a:lnTo>
                  <a:lnTo>
                    <a:pt x="2066543" y="252983"/>
                  </a:lnTo>
                  <a:lnTo>
                    <a:pt x="0" y="252983"/>
                  </a:lnTo>
                  <a:lnTo>
                    <a:pt x="0" y="85343"/>
                  </a:lnTo>
                  <a:close/>
                </a:path>
              </a:pathLst>
            </a:custGeom>
            <a:ln w="27431">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1" y="6375487"/>
            <a:ext cx="19554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27</a:t>
            </a:r>
            <a:endParaRPr sz="1147">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dirty="0">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p>
        </p:txBody>
      </p:sp>
      <p:sp>
        <p:nvSpPr>
          <p:cNvPr id="15" name="TextBox 14">
            <a:extLst>
              <a:ext uri="{FF2B5EF4-FFF2-40B4-BE49-F238E27FC236}">
                <a16:creationId xmlns:a16="http://schemas.microsoft.com/office/drawing/2014/main" id="{99521BF7-91F4-3EDE-DF88-5C9439D77349}"/>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
        <p:nvSpPr>
          <p:cNvPr id="34" name="TextBox 33">
            <a:extLst>
              <a:ext uri="{FF2B5EF4-FFF2-40B4-BE49-F238E27FC236}">
                <a16:creationId xmlns:a16="http://schemas.microsoft.com/office/drawing/2014/main" id="{87BACE08-168F-5B61-3273-DCFBD27B2715}"/>
              </a:ext>
            </a:extLst>
          </p:cNvPr>
          <p:cNvSpPr txBox="1"/>
          <p:nvPr/>
        </p:nvSpPr>
        <p:spPr>
          <a:xfrm>
            <a:off x="696686" y="6098505"/>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42DF0746-87A9-6653-B640-0EBAC6F9E255}"/>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37647" y="1709794"/>
            <a:ext cx="3390340" cy="2237254"/>
            <a:chOff x="1676400" y="1937766"/>
            <a:chExt cx="3842385"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1844040" y="1958340"/>
              <a:ext cx="1592580" cy="1424940"/>
            </a:xfrm>
            <a:custGeom>
              <a:avLst/>
              <a:gdLst/>
              <a:ahLst/>
              <a:cxnLst/>
              <a:rect l="l" t="t" r="r" b="b"/>
              <a:pathLst>
                <a:path w="1592579" h="1424939">
                  <a:moveTo>
                    <a:pt x="0" y="0"/>
                  </a:moveTo>
                  <a:lnTo>
                    <a:pt x="1592579" y="0"/>
                  </a:lnTo>
                  <a:lnTo>
                    <a:pt x="1592579"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3436619" y="2301240"/>
              <a:ext cx="2068195" cy="338455"/>
            </a:xfrm>
            <a:custGeom>
              <a:avLst/>
              <a:gdLst/>
              <a:ahLst/>
              <a:cxnLst/>
              <a:rect l="l" t="t" r="r" b="b"/>
              <a:pathLst>
                <a:path w="2068195" h="338455">
                  <a:moveTo>
                    <a:pt x="1898903" y="338327"/>
                  </a:moveTo>
                  <a:lnTo>
                    <a:pt x="1898903" y="252983"/>
                  </a:lnTo>
                  <a:lnTo>
                    <a:pt x="0" y="252983"/>
                  </a:lnTo>
                  <a:lnTo>
                    <a:pt x="0" y="85343"/>
                  </a:lnTo>
                  <a:lnTo>
                    <a:pt x="1898903" y="85343"/>
                  </a:lnTo>
                  <a:lnTo>
                    <a:pt x="1898903" y="0"/>
                  </a:lnTo>
                  <a:lnTo>
                    <a:pt x="2068067" y="169163"/>
                  </a:lnTo>
                  <a:lnTo>
                    <a:pt x="189890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3436619" y="2301240"/>
              <a:ext cx="2068195" cy="338455"/>
            </a:xfrm>
            <a:custGeom>
              <a:avLst/>
              <a:gdLst/>
              <a:ahLst/>
              <a:cxnLst/>
              <a:rect l="l" t="t" r="r" b="b"/>
              <a:pathLst>
                <a:path w="2068195" h="338455">
                  <a:moveTo>
                    <a:pt x="0" y="85343"/>
                  </a:moveTo>
                  <a:lnTo>
                    <a:pt x="1898903" y="85343"/>
                  </a:lnTo>
                  <a:lnTo>
                    <a:pt x="1898903" y="0"/>
                  </a:lnTo>
                  <a:lnTo>
                    <a:pt x="2068067" y="169163"/>
                  </a:lnTo>
                  <a:lnTo>
                    <a:pt x="1898903" y="338327"/>
                  </a:lnTo>
                  <a:lnTo>
                    <a:pt x="1898903" y="252983"/>
                  </a:lnTo>
                  <a:lnTo>
                    <a:pt x="0" y="252983"/>
                  </a:lnTo>
                  <a:lnTo>
                    <a:pt x="0" y="85343"/>
                  </a:lnTo>
                  <a:close/>
                </a:path>
              </a:pathLst>
            </a:custGeom>
            <a:ln w="27431">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1" y="6375487"/>
            <a:ext cx="19554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28</a:t>
            </a:r>
            <a:endParaRPr sz="1147">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endParaRPr sz="3088">
              <a:latin typeface="Calibri"/>
              <a:cs typeface="Calibri"/>
            </a:endParaRPr>
          </a:p>
        </p:txBody>
      </p:sp>
      <p:sp>
        <p:nvSpPr>
          <p:cNvPr id="15" name="TextBox 14">
            <a:extLst>
              <a:ext uri="{FF2B5EF4-FFF2-40B4-BE49-F238E27FC236}">
                <a16:creationId xmlns:a16="http://schemas.microsoft.com/office/drawing/2014/main" id="{767F85FD-9992-220E-879B-65B552728993}"/>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
        <p:nvSpPr>
          <p:cNvPr id="30" name="TextBox 29">
            <a:extLst>
              <a:ext uri="{FF2B5EF4-FFF2-40B4-BE49-F238E27FC236}">
                <a16:creationId xmlns:a16="http://schemas.microsoft.com/office/drawing/2014/main" id="{7C180B1D-43B9-814D-2D07-DB6808BFCCB5}"/>
              </a:ext>
            </a:extLst>
          </p:cNvPr>
          <p:cNvSpPr txBox="1"/>
          <p:nvPr/>
        </p:nvSpPr>
        <p:spPr>
          <a:xfrm>
            <a:off x="696686" y="6098505"/>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CEAD7476-E811-7BA8-3A11-93D5EE2A3BD2}"/>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37647" y="1709794"/>
            <a:ext cx="3390340" cy="2237254"/>
            <a:chOff x="1676400" y="1937766"/>
            <a:chExt cx="3842385"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2011679" y="1958340"/>
              <a:ext cx="1592580" cy="1424940"/>
            </a:xfrm>
            <a:custGeom>
              <a:avLst/>
              <a:gdLst/>
              <a:ahLst/>
              <a:cxnLst/>
              <a:rect l="l" t="t" r="r" b="b"/>
              <a:pathLst>
                <a:path w="1592579" h="1424939">
                  <a:moveTo>
                    <a:pt x="0" y="0"/>
                  </a:moveTo>
                  <a:lnTo>
                    <a:pt x="1592579" y="0"/>
                  </a:lnTo>
                  <a:lnTo>
                    <a:pt x="1592579"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3604260" y="2301240"/>
              <a:ext cx="1900555" cy="338455"/>
            </a:xfrm>
            <a:custGeom>
              <a:avLst/>
              <a:gdLst/>
              <a:ahLst/>
              <a:cxnLst/>
              <a:rect l="l" t="t" r="r" b="b"/>
              <a:pathLst>
                <a:path w="1900554" h="338455">
                  <a:moveTo>
                    <a:pt x="1731263" y="338327"/>
                  </a:moveTo>
                  <a:lnTo>
                    <a:pt x="1731263" y="252983"/>
                  </a:lnTo>
                  <a:lnTo>
                    <a:pt x="0" y="252983"/>
                  </a:lnTo>
                  <a:lnTo>
                    <a:pt x="0" y="85343"/>
                  </a:lnTo>
                  <a:lnTo>
                    <a:pt x="1731263" y="85343"/>
                  </a:lnTo>
                  <a:lnTo>
                    <a:pt x="1731263" y="0"/>
                  </a:lnTo>
                  <a:lnTo>
                    <a:pt x="1900427" y="169163"/>
                  </a:lnTo>
                  <a:lnTo>
                    <a:pt x="173126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3604260" y="2301240"/>
              <a:ext cx="1900555" cy="338455"/>
            </a:xfrm>
            <a:custGeom>
              <a:avLst/>
              <a:gdLst/>
              <a:ahLst/>
              <a:cxnLst/>
              <a:rect l="l" t="t" r="r" b="b"/>
              <a:pathLst>
                <a:path w="1900554" h="338455">
                  <a:moveTo>
                    <a:pt x="0" y="85343"/>
                  </a:moveTo>
                  <a:lnTo>
                    <a:pt x="1731263" y="85343"/>
                  </a:lnTo>
                  <a:lnTo>
                    <a:pt x="1731263" y="0"/>
                  </a:lnTo>
                  <a:lnTo>
                    <a:pt x="1900427" y="169163"/>
                  </a:lnTo>
                  <a:lnTo>
                    <a:pt x="1731263" y="338327"/>
                  </a:lnTo>
                  <a:lnTo>
                    <a:pt x="1731263" y="252983"/>
                  </a:lnTo>
                  <a:lnTo>
                    <a:pt x="0" y="252983"/>
                  </a:lnTo>
                  <a:lnTo>
                    <a:pt x="0" y="85343"/>
                  </a:lnTo>
                  <a:close/>
                </a:path>
              </a:pathLst>
            </a:custGeom>
            <a:ln w="27431">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1" y="6375487"/>
            <a:ext cx="19554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29</a:t>
            </a:r>
            <a:endParaRPr sz="1147">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endParaRPr sz="3088">
              <a:latin typeface="Calibri"/>
              <a:cs typeface="Calibri"/>
            </a:endParaRPr>
          </a:p>
        </p:txBody>
      </p:sp>
      <p:sp>
        <p:nvSpPr>
          <p:cNvPr id="15" name="TextBox 14">
            <a:extLst>
              <a:ext uri="{FF2B5EF4-FFF2-40B4-BE49-F238E27FC236}">
                <a16:creationId xmlns:a16="http://schemas.microsoft.com/office/drawing/2014/main" id="{AD819D22-90DD-B8BB-958A-8023EB8BC9AE}"/>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
        <p:nvSpPr>
          <p:cNvPr id="26" name="TextBox 25">
            <a:extLst>
              <a:ext uri="{FF2B5EF4-FFF2-40B4-BE49-F238E27FC236}">
                <a16:creationId xmlns:a16="http://schemas.microsoft.com/office/drawing/2014/main" id="{157C9792-2052-7D2C-5955-34C3DD00CA3B}"/>
              </a:ext>
            </a:extLst>
          </p:cNvPr>
          <p:cNvSpPr txBox="1"/>
          <p:nvPr/>
        </p:nvSpPr>
        <p:spPr>
          <a:xfrm>
            <a:off x="696686" y="6098505"/>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9DCA41F7-CAB5-C4CA-AE90-BF1D3E10C83C}"/>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37647" y="1709794"/>
            <a:ext cx="3390340" cy="2237254"/>
            <a:chOff x="1676400" y="1937766"/>
            <a:chExt cx="3842385"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2179320" y="1958340"/>
              <a:ext cx="1592580" cy="1424940"/>
            </a:xfrm>
            <a:custGeom>
              <a:avLst/>
              <a:gdLst/>
              <a:ahLst/>
              <a:cxnLst/>
              <a:rect l="l" t="t" r="r" b="b"/>
              <a:pathLst>
                <a:path w="1592579" h="1424939">
                  <a:moveTo>
                    <a:pt x="0" y="0"/>
                  </a:moveTo>
                  <a:lnTo>
                    <a:pt x="1592579" y="0"/>
                  </a:lnTo>
                  <a:lnTo>
                    <a:pt x="1592579"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3771900" y="2301240"/>
              <a:ext cx="1732914" cy="338455"/>
            </a:xfrm>
            <a:custGeom>
              <a:avLst/>
              <a:gdLst/>
              <a:ahLst/>
              <a:cxnLst/>
              <a:rect l="l" t="t" r="r" b="b"/>
              <a:pathLst>
                <a:path w="1732914" h="338455">
                  <a:moveTo>
                    <a:pt x="1563623" y="338327"/>
                  </a:moveTo>
                  <a:lnTo>
                    <a:pt x="1563623" y="252983"/>
                  </a:lnTo>
                  <a:lnTo>
                    <a:pt x="0" y="252983"/>
                  </a:lnTo>
                  <a:lnTo>
                    <a:pt x="0" y="85343"/>
                  </a:lnTo>
                  <a:lnTo>
                    <a:pt x="1563623" y="85343"/>
                  </a:lnTo>
                  <a:lnTo>
                    <a:pt x="1563623" y="0"/>
                  </a:lnTo>
                  <a:lnTo>
                    <a:pt x="1732787" y="169163"/>
                  </a:lnTo>
                  <a:lnTo>
                    <a:pt x="156362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3771900" y="2301240"/>
              <a:ext cx="1732914" cy="338455"/>
            </a:xfrm>
            <a:custGeom>
              <a:avLst/>
              <a:gdLst/>
              <a:ahLst/>
              <a:cxnLst/>
              <a:rect l="l" t="t" r="r" b="b"/>
              <a:pathLst>
                <a:path w="1732914" h="338455">
                  <a:moveTo>
                    <a:pt x="0" y="85343"/>
                  </a:moveTo>
                  <a:lnTo>
                    <a:pt x="1563623" y="85343"/>
                  </a:lnTo>
                  <a:lnTo>
                    <a:pt x="1563623" y="0"/>
                  </a:lnTo>
                  <a:lnTo>
                    <a:pt x="1732787" y="169163"/>
                  </a:lnTo>
                  <a:lnTo>
                    <a:pt x="1563623" y="338327"/>
                  </a:lnTo>
                  <a:lnTo>
                    <a:pt x="1563623" y="252983"/>
                  </a:lnTo>
                  <a:lnTo>
                    <a:pt x="0" y="252983"/>
                  </a:lnTo>
                  <a:lnTo>
                    <a:pt x="0" y="85343"/>
                  </a:lnTo>
                  <a:close/>
                </a:path>
              </a:pathLst>
            </a:custGeom>
            <a:ln w="27432">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2" y="6375487"/>
            <a:ext cx="173131"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30</a:t>
            </a:r>
            <a:endParaRPr sz="1147">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endParaRPr sz="3088">
              <a:latin typeface="Calibri"/>
              <a:cs typeface="Calibri"/>
            </a:endParaRPr>
          </a:p>
        </p:txBody>
      </p:sp>
      <p:sp>
        <p:nvSpPr>
          <p:cNvPr id="15" name="TextBox 14">
            <a:extLst>
              <a:ext uri="{FF2B5EF4-FFF2-40B4-BE49-F238E27FC236}">
                <a16:creationId xmlns:a16="http://schemas.microsoft.com/office/drawing/2014/main" id="{150325D4-8C22-4582-A3A4-F0D0A065A938}"/>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
        <p:nvSpPr>
          <p:cNvPr id="21" name="TextBox 20">
            <a:extLst>
              <a:ext uri="{FF2B5EF4-FFF2-40B4-BE49-F238E27FC236}">
                <a16:creationId xmlns:a16="http://schemas.microsoft.com/office/drawing/2014/main" id="{07C24DDF-44A3-990F-969E-50234514ECD6}"/>
              </a:ext>
            </a:extLst>
          </p:cNvPr>
          <p:cNvSpPr txBox="1"/>
          <p:nvPr/>
        </p:nvSpPr>
        <p:spPr>
          <a:xfrm>
            <a:off x="696686" y="6098505"/>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A04E9BC5-EE3C-59D4-C08B-D3C164E0BC82}"/>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37647" y="1709794"/>
            <a:ext cx="3390340" cy="2237254"/>
            <a:chOff x="1676400" y="1937766"/>
            <a:chExt cx="3842385"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2346959" y="1958340"/>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3939539" y="2301240"/>
              <a:ext cx="1565275" cy="338455"/>
            </a:xfrm>
            <a:custGeom>
              <a:avLst/>
              <a:gdLst/>
              <a:ahLst/>
              <a:cxnLst/>
              <a:rect l="l" t="t" r="r" b="b"/>
              <a:pathLst>
                <a:path w="1565275" h="338455">
                  <a:moveTo>
                    <a:pt x="1395983" y="338327"/>
                  </a:moveTo>
                  <a:lnTo>
                    <a:pt x="1395983" y="252983"/>
                  </a:lnTo>
                  <a:lnTo>
                    <a:pt x="0" y="252983"/>
                  </a:lnTo>
                  <a:lnTo>
                    <a:pt x="0" y="85343"/>
                  </a:lnTo>
                  <a:lnTo>
                    <a:pt x="1395983" y="85343"/>
                  </a:lnTo>
                  <a:lnTo>
                    <a:pt x="1395983" y="0"/>
                  </a:lnTo>
                  <a:lnTo>
                    <a:pt x="1565147" y="169163"/>
                  </a:lnTo>
                  <a:lnTo>
                    <a:pt x="139598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3939539" y="2301240"/>
              <a:ext cx="1565275" cy="338455"/>
            </a:xfrm>
            <a:custGeom>
              <a:avLst/>
              <a:gdLst/>
              <a:ahLst/>
              <a:cxnLst/>
              <a:rect l="l" t="t" r="r" b="b"/>
              <a:pathLst>
                <a:path w="1565275" h="338455">
                  <a:moveTo>
                    <a:pt x="0" y="85343"/>
                  </a:moveTo>
                  <a:lnTo>
                    <a:pt x="1395983" y="85343"/>
                  </a:lnTo>
                  <a:lnTo>
                    <a:pt x="1395983" y="0"/>
                  </a:lnTo>
                  <a:lnTo>
                    <a:pt x="1565147" y="169163"/>
                  </a:lnTo>
                  <a:lnTo>
                    <a:pt x="1395983" y="338327"/>
                  </a:lnTo>
                  <a:lnTo>
                    <a:pt x="1395983" y="252983"/>
                  </a:lnTo>
                  <a:lnTo>
                    <a:pt x="0" y="252983"/>
                  </a:lnTo>
                  <a:lnTo>
                    <a:pt x="0" y="85343"/>
                  </a:lnTo>
                  <a:close/>
                </a:path>
              </a:pathLst>
            </a:custGeom>
            <a:ln w="27432">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1" y="6375487"/>
            <a:ext cx="19554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31</a:t>
            </a:r>
            <a:endParaRPr sz="1147">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endParaRPr sz="3088">
              <a:latin typeface="Calibri"/>
              <a:cs typeface="Calibri"/>
            </a:endParaRPr>
          </a:p>
        </p:txBody>
      </p:sp>
      <p:sp>
        <p:nvSpPr>
          <p:cNvPr id="15" name="TextBox 14">
            <a:extLst>
              <a:ext uri="{FF2B5EF4-FFF2-40B4-BE49-F238E27FC236}">
                <a16:creationId xmlns:a16="http://schemas.microsoft.com/office/drawing/2014/main" id="{3DFACE48-9BF5-5AB2-3F90-1FE1941512A2}"/>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Tree>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5128" rIns="0" bIns="0" rtlCol="0" anchor="ctr">
            <a:spAutoFit/>
          </a:bodyPr>
          <a:lstStyle/>
          <a:p>
            <a:pPr marL="11206">
              <a:lnSpc>
                <a:spcPct val="100000"/>
              </a:lnSpc>
              <a:spcBef>
                <a:spcPts val="119"/>
              </a:spcBef>
            </a:pPr>
            <a:r>
              <a:rPr spc="9" dirty="0"/>
              <a:t>Solution:</a:t>
            </a:r>
            <a:r>
              <a:rPr spc="-44" dirty="0"/>
              <a:t> </a:t>
            </a:r>
            <a:r>
              <a:rPr spc="4" dirty="0"/>
              <a:t>Scan</a:t>
            </a:r>
          </a:p>
        </p:txBody>
      </p:sp>
      <p:sp>
        <p:nvSpPr>
          <p:cNvPr id="16" name="Content Placeholder 15">
            <a:extLst>
              <a:ext uri="{FF2B5EF4-FFF2-40B4-BE49-F238E27FC236}">
                <a16:creationId xmlns:a16="http://schemas.microsoft.com/office/drawing/2014/main" id="{1E8FBA5C-6587-737B-3B98-F1DFA3BFB57F}"/>
              </a:ext>
            </a:extLst>
          </p:cNvPr>
          <p:cNvSpPr>
            <a:spLocks noGrp="1"/>
          </p:cNvSpPr>
          <p:nvPr>
            <p:ph idx="1"/>
          </p:nvPr>
        </p:nvSpPr>
        <p:spPr/>
        <p:txBody>
          <a:bodyPr/>
          <a:lstStyle/>
          <a:p>
            <a:endParaRPr lang="en-US"/>
          </a:p>
        </p:txBody>
      </p:sp>
      <p:grpSp>
        <p:nvGrpSpPr>
          <p:cNvPr id="3" name="object 3"/>
          <p:cNvGrpSpPr/>
          <p:nvPr/>
        </p:nvGrpSpPr>
        <p:grpSpPr>
          <a:xfrm>
            <a:off x="6970731" y="2667224"/>
            <a:ext cx="1441637" cy="1293719"/>
            <a:chOff x="6020561" y="3022853"/>
            <a:chExt cx="1633855" cy="1466215"/>
          </a:xfrm>
        </p:grpSpPr>
        <p:pic>
          <p:nvPicPr>
            <p:cNvPr id="4" name="object 4"/>
            <p:cNvPicPr/>
            <p:nvPr/>
          </p:nvPicPr>
          <p:blipFill>
            <a:blip r:embed="rId2" cstate="print"/>
            <a:stretch>
              <a:fillRect/>
            </a:stretch>
          </p:blipFill>
          <p:spPr>
            <a:xfrm>
              <a:off x="6035039" y="3047999"/>
              <a:ext cx="1609344" cy="1408175"/>
            </a:xfrm>
            <a:prstGeom prst="rect">
              <a:avLst/>
            </a:prstGeom>
          </p:spPr>
        </p:pic>
        <p:sp>
          <p:nvSpPr>
            <p:cNvPr id="5" name="object 5"/>
            <p:cNvSpPr/>
            <p:nvPr/>
          </p:nvSpPr>
          <p:spPr>
            <a:xfrm>
              <a:off x="6041135" y="3043427"/>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grpSp>
      <p:grpSp>
        <p:nvGrpSpPr>
          <p:cNvPr id="6" name="object 6"/>
          <p:cNvGrpSpPr/>
          <p:nvPr/>
        </p:nvGrpSpPr>
        <p:grpSpPr>
          <a:xfrm>
            <a:off x="3137647" y="1709794"/>
            <a:ext cx="3390340" cy="2237254"/>
            <a:chOff x="1676400" y="1937766"/>
            <a:chExt cx="3842385" cy="2535555"/>
          </a:xfrm>
        </p:grpSpPr>
        <p:pic>
          <p:nvPicPr>
            <p:cNvPr id="7" name="object 7"/>
            <p:cNvPicPr/>
            <p:nvPr/>
          </p:nvPicPr>
          <p:blipFill>
            <a:blip r:embed="rId3" cstate="print"/>
            <a:stretch>
              <a:fillRect/>
            </a:stretch>
          </p:blipFill>
          <p:spPr>
            <a:xfrm>
              <a:off x="1676400" y="1958340"/>
              <a:ext cx="3017519" cy="2514600"/>
            </a:xfrm>
            <a:prstGeom prst="rect">
              <a:avLst/>
            </a:prstGeom>
          </p:spPr>
        </p:pic>
        <p:sp>
          <p:nvSpPr>
            <p:cNvPr id="8" name="object 8"/>
            <p:cNvSpPr/>
            <p:nvPr/>
          </p:nvSpPr>
          <p:spPr>
            <a:xfrm>
              <a:off x="2514600" y="1958340"/>
              <a:ext cx="1592580" cy="1424940"/>
            </a:xfrm>
            <a:custGeom>
              <a:avLst/>
              <a:gdLst/>
              <a:ahLst/>
              <a:cxnLst/>
              <a:rect l="l" t="t" r="r" b="b"/>
              <a:pathLst>
                <a:path w="1592579" h="1424939">
                  <a:moveTo>
                    <a:pt x="0" y="0"/>
                  </a:moveTo>
                  <a:lnTo>
                    <a:pt x="1592580" y="0"/>
                  </a:lnTo>
                  <a:lnTo>
                    <a:pt x="1592580" y="1424940"/>
                  </a:lnTo>
                  <a:lnTo>
                    <a:pt x="0" y="1424940"/>
                  </a:lnTo>
                  <a:lnTo>
                    <a:pt x="0" y="0"/>
                  </a:lnTo>
                  <a:close/>
                </a:path>
              </a:pathLst>
            </a:custGeom>
            <a:ln w="41148">
              <a:solidFill>
                <a:srgbClr val="FF0000"/>
              </a:solidFill>
            </a:ln>
          </p:spPr>
          <p:txBody>
            <a:bodyPr wrap="square" lIns="0" tIns="0" rIns="0" bIns="0" rtlCol="0"/>
            <a:lstStyle/>
            <a:p>
              <a:endParaRPr sz="1588"/>
            </a:p>
          </p:txBody>
        </p:sp>
        <p:sp>
          <p:nvSpPr>
            <p:cNvPr id="9" name="object 9"/>
            <p:cNvSpPr/>
            <p:nvPr/>
          </p:nvSpPr>
          <p:spPr>
            <a:xfrm>
              <a:off x="4107180" y="2301240"/>
              <a:ext cx="1397635" cy="338455"/>
            </a:xfrm>
            <a:custGeom>
              <a:avLst/>
              <a:gdLst/>
              <a:ahLst/>
              <a:cxnLst/>
              <a:rect l="l" t="t" r="r" b="b"/>
              <a:pathLst>
                <a:path w="1397635" h="338455">
                  <a:moveTo>
                    <a:pt x="1228343" y="338327"/>
                  </a:moveTo>
                  <a:lnTo>
                    <a:pt x="1228343" y="252983"/>
                  </a:lnTo>
                  <a:lnTo>
                    <a:pt x="0" y="252983"/>
                  </a:lnTo>
                  <a:lnTo>
                    <a:pt x="0" y="85343"/>
                  </a:lnTo>
                  <a:lnTo>
                    <a:pt x="1228343" y="85343"/>
                  </a:lnTo>
                  <a:lnTo>
                    <a:pt x="1228343" y="0"/>
                  </a:lnTo>
                  <a:lnTo>
                    <a:pt x="1397507" y="169163"/>
                  </a:lnTo>
                  <a:lnTo>
                    <a:pt x="1228343" y="338327"/>
                  </a:lnTo>
                  <a:close/>
                </a:path>
              </a:pathLst>
            </a:custGeom>
            <a:solidFill>
              <a:srgbClr val="FFFF00"/>
            </a:solidFill>
          </p:spPr>
          <p:txBody>
            <a:bodyPr wrap="square" lIns="0" tIns="0" rIns="0" bIns="0" rtlCol="0"/>
            <a:lstStyle/>
            <a:p>
              <a:endParaRPr sz="1588"/>
            </a:p>
          </p:txBody>
        </p:sp>
        <p:sp>
          <p:nvSpPr>
            <p:cNvPr id="10" name="object 10"/>
            <p:cNvSpPr/>
            <p:nvPr/>
          </p:nvSpPr>
          <p:spPr>
            <a:xfrm>
              <a:off x="4107180" y="2301240"/>
              <a:ext cx="1397635" cy="338455"/>
            </a:xfrm>
            <a:custGeom>
              <a:avLst/>
              <a:gdLst/>
              <a:ahLst/>
              <a:cxnLst/>
              <a:rect l="l" t="t" r="r" b="b"/>
              <a:pathLst>
                <a:path w="1397635" h="338455">
                  <a:moveTo>
                    <a:pt x="0" y="85343"/>
                  </a:moveTo>
                  <a:lnTo>
                    <a:pt x="1228343" y="85343"/>
                  </a:lnTo>
                  <a:lnTo>
                    <a:pt x="1228343" y="0"/>
                  </a:lnTo>
                  <a:lnTo>
                    <a:pt x="1397507" y="169163"/>
                  </a:lnTo>
                  <a:lnTo>
                    <a:pt x="1228343" y="338327"/>
                  </a:lnTo>
                  <a:lnTo>
                    <a:pt x="1228343" y="252983"/>
                  </a:lnTo>
                  <a:lnTo>
                    <a:pt x="0" y="252983"/>
                  </a:lnTo>
                  <a:lnTo>
                    <a:pt x="0" y="85343"/>
                  </a:lnTo>
                  <a:close/>
                </a:path>
              </a:pathLst>
            </a:custGeom>
            <a:ln w="27432">
              <a:solidFill>
                <a:srgbClr val="385D89"/>
              </a:solidFill>
            </a:ln>
          </p:spPr>
          <p:txBody>
            <a:bodyPr wrap="square" lIns="0" tIns="0" rIns="0" bIns="0" rtlCol="0"/>
            <a:lstStyle/>
            <a:p>
              <a:endParaRPr sz="1588"/>
            </a:p>
          </p:txBody>
        </p:sp>
      </p:grpSp>
      <p:pic>
        <p:nvPicPr>
          <p:cNvPr id="11" name="object 11"/>
          <p:cNvPicPr/>
          <p:nvPr/>
        </p:nvPicPr>
        <p:blipFill>
          <a:blip r:embed="rId4" cstate="print"/>
          <a:stretch>
            <a:fillRect/>
          </a:stretch>
        </p:blipFill>
        <p:spPr>
          <a:xfrm>
            <a:off x="6682292" y="1593476"/>
            <a:ext cx="2026472" cy="1030044"/>
          </a:xfrm>
          <a:prstGeom prst="rect">
            <a:avLst/>
          </a:prstGeom>
        </p:spPr>
      </p:pic>
      <p:sp>
        <p:nvSpPr>
          <p:cNvPr id="12" name="object 12"/>
          <p:cNvSpPr txBox="1"/>
          <p:nvPr/>
        </p:nvSpPr>
        <p:spPr>
          <a:xfrm>
            <a:off x="6591683" y="1278336"/>
            <a:ext cx="1903319" cy="279526"/>
          </a:xfrm>
          <a:prstGeom prst="rect">
            <a:avLst/>
          </a:prstGeom>
        </p:spPr>
        <p:txBody>
          <a:bodyPr vert="horz" wrap="square" lIns="0" tIns="14568" rIns="0" bIns="0" rtlCol="0">
            <a:spAutoFit/>
          </a:bodyPr>
          <a:lstStyle/>
          <a:p>
            <a:pPr marL="11206">
              <a:spcBef>
                <a:spcPts val="115"/>
              </a:spcBef>
            </a:pPr>
            <a:r>
              <a:rPr sz="1721" spc="4" dirty="0">
                <a:latin typeface="Calibri"/>
                <a:cs typeface="Calibri"/>
              </a:rPr>
              <a:t>Flower</a:t>
            </a:r>
            <a:r>
              <a:rPr sz="1721" spc="-22" dirty="0">
                <a:latin typeface="Calibri"/>
                <a:cs typeface="Calibri"/>
              </a:rPr>
              <a:t> </a:t>
            </a:r>
            <a:r>
              <a:rPr sz="1721" dirty="0">
                <a:latin typeface="Calibri"/>
                <a:cs typeface="Calibri"/>
              </a:rPr>
              <a:t>detector</a:t>
            </a:r>
            <a:r>
              <a:rPr sz="1721" spc="18" dirty="0">
                <a:latin typeface="Calibri"/>
                <a:cs typeface="Calibri"/>
              </a:rPr>
              <a:t> </a:t>
            </a:r>
            <a:r>
              <a:rPr sz="1721" spc="9" dirty="0">
                <a:latin typeface="Calibri"/>
                <a:cs typeface="Calibri"/>
              </a:rPr>
              <a:t>MLP</a:t>
            </a:r>
            <a:endParaRPr sz="1721">
              <a:latin typeface="Calibri"/>
              <a:cs typeface="Calibri"/>
            </a:endParaRPr>
          </a:p>
        </p:txBody>
      </p:sp>
      <p:sp>
        <p:nvSpPr>
          <p:cNvPr id="14" name="object 14"/>
          <p:cNvSpPr txBox="1"/>
          <p:nvPr/>
        </p:nvSpPr>
        <p:spPr>
          <a:xfrm>
            <a:off x="9837861" y="6375487"/>
            <a:ext cx="19554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32</a:t>
            </a:r>
            <a:endParaRPr sz="1147" dirty="0">
              <a:latin typeface="Calibri"/>
              <a:cs typeface="Calibri"/>
            </a:endParaRPr>
          </a:p>
        </p:txBody>
      </p:sp>
      <p:sp>
        <p:nvSpPr>
          <p:cNvPr id="13" name="object 13"/>
          <p:cNvSpPr txBox="1"/>
          <p:nvPr/>
        </p:nvSpPr>
        <p:spPr>
          <a:xfrm>
            <a:off x="2179778" y="4190526"/>
            <a:ext cx="6917951" cy="1893411"/>
          </a:xfrm>
          <a:prstGeom prst="rect">
            <a:avLst/>
          </a:prstGeom>
        </p:spPr>
        <p:txBody>
          <a:bodyPr vert="horz" wrap="square" lIns="0" tIns="202826" rIns="0" bIns="0" rtlCol="0">
            <a:spAutoFit/>
          </a:bodyPr>
          <a:lstStyle/>
          <a:p>
            <a:pPr marL="344599" indent="-333953">
              <a:spcBef>
                <a:spcPts val="1597"/>
              </a:spcBef>
              <a:buFont typeface="Arial MT"/>
              <a:buChar char="•"/>
              <a:tabLst>
                <a:tab pos="344039" algn="l"/>
                <a:tab pos="345160" algn="l"/>
              </a:tabLst>
            </a:pPr>
            <a:r>
              <a:rPr sz="3088" i="1" dirty="0">
                <a:latin typeface="Calibri"/>
                <a:cs typeface="Calibri"/>
              </a:rPr>
              <a:t>Scan</a:t>
            </a:r>
            <a:r>
              <a:rPr sz="3088" i="1" spc="18" dirty="0">
                <a:latin typeface="Calibri"/>
                <a:cs typeface="Calibri"/>
              </a:rPr>
              <a:t> </a:t>
            </a:r>
            <a:r>
              <a:rPr sz="3088" spc="-22" dirty="0">
                <a:latin typeface="Calibri"/>
                <a:cs typeface="Calibri"/>
              </a:rPr>
              <a:t>for</a:t>
            </a:r>
            <a:r>
              <a:rPr sz="3088" spc="13" dirty="0">
                <a:latin typeface="Calibri"/>
                <a:cs typeface="Calibri"/>
              </a:rPr>
              <a:t> </a:t>
            </a:r>
            <a:r>
              <a:rPr sz="3088" spc="4" dirty="0">
                <a:latin typeface="Calibri"/>
                <a:cs typeface="Calibri"/>
              </a:rPr>
              <a:t>the</a:t>
            </a:r>
            <a:r>
              <a:rPr sz="3088" spc="-9" dirty="0">
                <a:latin typeface="Calibri"/>
                <a:cs typeface="Calibri"/>
              </a:rPr>
              <a:t> </a:t>
            </a:r>
            <a:r>
              <a:rPr sz="3088" spc="-4" dirty="0">
                <a:latin typeface="Calibri"/>
                <a:cs typeface="Calibri"/>
              </a:rPr>
              <a:t>desired</a:t>
            </a:r>
            <a:r>
              <a:rPr sz="3088" spc="-9" dirty="0">
                <a:latin typeface="Calibri"/>
                <a:cs typeface="Calibri"/>
              </a:rPr>
              <a:t> </a:t>
            </a:r>
            <a:r>
              <a:rPr sz="3088" spc="4" dirty="0">
                <a:latin typeface="Calibri"/>
                <a:cs typeface="Calibri"/>
              </a:rPr>
              <a:t>object</a:t>
            </a:r>
            <a:endParaRPr sz="3088">
              <a:latin typeface="Calibri"/>
              <a:cs typeface="Calibri"/>
            </a:endParaRPr>
          </a:p>
          <a:p>
            <a:pPr marL="344599" marR="4483" indent="-333953">
              <a:lnSpc>
                <a:spcPct val="120500"/>
              </a:lnSpc>
              <a:spcBef>
                <a:spcPts val="754"/>
              </a:spcBef>
              <a:buFont typeface="Arial MT"/>
              <a:buChar char="•"/>
              <a:tabLst>
                <a:tab pos="344039" algn="l"/>
                <a:tab pos="345160" algn="l"/>
              </a:tabLst>
            </a:pPr>
            <a:r>
              <a:rPr sz="3088" spc="-26" dirty="0">
                <a:latin typeface="Calibri"/>
                <a:cs typeface="Calibri"/>
              </a:rPr>
              <a:t>At</a:t>
            </a:r>
            <a:r>
              <a:rPr sz="3088" spc="-4" dirty="0">
                <a:latin typeface="Calibri"/>
                <a:cs typeface="Calibri"/>
              </a:rPr>
              <a:t> </a:t>
            </a:r>
            <a:r>
              <a:rPr sz="3088" spc="4" dirty="0">
                <a:latin typeface="Calibri"/>
                <a:cs typeface="Calibri"/>
              </a:rPr>
              <a:t>each</a:t>
            </a:r>
            <a:r>
              <a:rPr sz="3088" spc="-9" dirty="0">
                <a:latin typeface="Calibri"/>
                <a:cs typeface="Calibri"/>
              </a:rPr>
              <a:t> </a:t>
            </a:r>
            <a:r>
              <a:rPr sz="3088" spc="-4" dirty="0">
                <a:latin typeface="Calibri"/>
                <a:cs typeface="Calibri"/>
              </a:rPr>
              <a:t>location,</a:t>
            </a:r>
            <a:r>
              <a:rPr sz="3088" spc="44" dirty="0">
                <a:latin typeface="Calibri"/>
                <a:cs typeface="Calibri"/>
              </a:rPr>
              <a:t> </a:t>
            </a:r>
            <a:r>
              <a:rPr sz="3088" spc="4" dirty="0">
                <a:latin typeface="Calibri"/>
                <a:cs typeface="Calibri"/>
              </a:rPr>
              <a:t>the</a:t>
            </a:r>
            <a:r>
              <a:rPr sz="3088" spc="-13" dirty="0">
                <a:latin typeface="Calibri"/>
                <a:cs typeface="Calibri"/>
              </a:rPr>
              <a:t> </a:t>
            </a:r>
            <a:r>
              <a:rPr sz="3088" spc="-9" dirty="0">
                <a:latin typeface="Calibri"/>
                <a:cs typeface="Calibri"/>
              </a:rPr>
              <a:t>entire</a:t>
            </a:r>
            <a:r>
              <a:rPr sz="3088" spc="18" dirty="0">
                <a:latin typeface="Calibri"/>
                <a:cs typeface="Calibri"/>
              </a:rPr>
              <a:t> </a:t>
            </a:r>
            <a:r>
              <a:rPr sz="3088" spc="-4" dirty="0">
                <a:latin typeface="Calibri"/>
                <a:cs typeface="Calibri"/>
              </a:rPr>
              <a:t>region </a:t>
            </a:r>
            <a:r>
              <a:rPr sz="3088" spc="4" dirty="0">
                <a:latin typeface="Calibri"/>
                <a:cs typeface="Calibri"/>
              </a:rPr>
              <a:t>is </a:t>
            </a:r>
            <a:r>
              <a:rPr sz="3088" dirty="0">
                <a:latin typeface="Calibri"/>
                <a:cs typeface="Calibri"/>
              </a:rPr>
              <a:t>sent </a:t>
            </a:r>
            <a:r>
              <a:rPr sz="3088" spc="-684" dirty="0">
                <a:latin typeface="Calibri"/>
                <a:cs typeface="Calibri"/>
              </a:rPr>
              <a:t> </a:t>
            </a:r>
            <a:r>
              <a:rPr sz="3088" spc="-4" dirty="0">
                <a:latin typeface="Calibri"/>
                <a:cs typeface="Calibri"/>
              </a:rPr>
              <a:t>through</a:t>
            </a:r>
            <a:r>
              <a:rPr sz="3088" spc="22" dirty="0">
                <a:latin typeface="Calibri"/>
                <a:cs typeface="Calibri"/>
              </a:rPr>
              <a:t> </a:t>
            </a:r>
            <a:r>
              <a:rPr sz="3088" spc="4" dirty="0">
                <a:latin typeface="Calibri"/>
                <a:cs typeface="Calibri"/>
              </a:rPr>
              <a:t>the</a:t>
            </a:r>
            <a:r>
              <a:rPr sz="3088" spc="22" dirty="0">
                <a:latin typeface="Calibri"/>
                <a:cs typeface="Calibri"/>
              </a:rPr>
              <a:t> </a:t>
            </a:r>
            <a:r>
              <a:rPr sz="3088" dirty="0">
                <a:latin typeface="Calibri"/>
                <a:cs typeface="Calibri"/>
              </a:rPr>
              <a:t>MLP</a:t>
            </a:r>
            <a:endParaRPr sz="3088">
              <a:latin typeface="Calibri"/>
              <a:cs typeface="Calibri"/>
            </a:endParaRPr>
          </a:p>
        </p:txBody>
      </p:sp>
      <p:sp>
        <p:nvSpPr>
          <p:cNvPr id="15" name="TextBox 14">
            <a:extLst>
              <a:ext uri="{FF2B5EF4-FFF2-40B4-BE49-F238E27FC236}">
                <a16:creationId xmlns:a16="http://schemas.microsoft.com/office/drawing/2014/main" id="{A086D94B-1B3D-66EA-76D3-AE0093010142}"/>
              </a:ext>
            </a:extLst>
          </p:cNvPr>
          <p:cNvSpPr txBox="1"/>
          <p:nvPr/>
        </p:nvSpPr>
        <p:spPr>
          <a:xfrm>
            <a:off x="2301240" y="6375487"/>
            <a:ext cx="6126480" cy="261610"/>
          </a:xfrm>
          <a:prstGeom prst="rect">
            <a:avLst/>
          </a:prstGeom>
          <a:noFill/>
        </p:spPr>
        <p:txBody>
          <a:bodyPr wrap="square">
            <a:spAutoFit/>
          </a:bodyPr>
          <a:lstStyle/>
          <a:p>
            <a:r>
              <a:rPr lang="en-US" sz="1100" dirty="0"/>
              <a:t>https://deeplearning.cs.cmu.edu/S23/</a:t>
            </a:r>
          </a:p>
        </p:txBody>
      </p:sp>
    </p:spTree>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a:t>Convolution Layer</a:t>
            </a:r>
          </a:p>
        </p:txBody>
      </p:sp>
      <p:sp>
        <p:nvSpPr>
          <p:cNvPr id="5" name="Content Placeholder 4">
            <a:extLst>
              <a:ext uri="{FF2B5EF4-FFF2-40B4-BE49-F238E27FC236}">
                <a16:creationId xmlns:a16="http://schemas.microsoft.com/office/drawing/2014/main" id="{CE57B69C-9FD6-7F10-8818-588E01456231}"/>
              </a:ext>
            </a:extLst>
          </p:cNvPr>
          <p:cNvSpPr>
            <a:spLocks noGrp="1"/>
          </p:cNvSpPr>
          <p:nvPr>
            <p:ph idx="1"/>
          </p:nvPr>
        </p:nvSpPr>
        <p:spPr/>
        <p:txBody>
          <a:bodyPr/>
          <a:lstStyle/>
          <a:p>
            <a:endParaRPr lang="en-US" dirty="0"/>
          </a:p>
        </p:txBody>
      </p:sp>
      <p:graphicFrame>
        <p:nvGraphicFramePr>
          <p:cNvPr id="3" name="Table 2"/>
          <p:cNvGraphicFramePr>
            <a:graphicFrameLocks noGrp="1"/>
          </p:cNvGraphicFramePr>
          <p:nvPr/>
        </p:nvGraphicFramePr>
        <p:xfrm>
          <a:off x="470797" y="1438366"/>
          <a:ext cx="3837042" cy="3840480"/>
        </p:xfrm>
        <a:graphic>
          <a:graphicData uri="http://schemas.openxmlformats.org/drawingml/2006/table">
            <a:tbl>
              <a:tblPr firstRow="1" bandRow="1">
                <a:tableStyleId>{5C22544A-7EE6-4342-B048-85BDC9FD1C3A}</a:tableStyleId>
              </a:tblPr>
              <a:tblGrid>
                <a:gridCol w="639507">
                  <a:extLst>
                    <a:ext uri="{9D8B030D-6E8A-4147-A177-3AD203B41FA5}">
                      <a16:colId xmlns:a16="http://schemas.microsoft.com/office/drawing/2014/main" val="20000"/>
                    </a:ext>
                  </a:extLst>
                </a:gridCol>
                <a:gridCol w="639507">
                  <a:extLst>
                    <a:ext uri="{9D8B030D-6E8A-4147-A177-3AD203B41FA5}">
                      <a16:colId xmlns:a16="http://schemas.microsoft.com/office/drawing/2014/main" val="20001"/>
                    </a:ext>
                  </a:extLst>
                </a:gridCol>
                <a:gridCol w="639507">
                  <a:extLst>
                    <a:ext uri="{9D8B030D-6E8A-4147-A177-3AD203B41FA5}">
                      <a16:colId xmlns:a16="http://schemas.microsoft.com/office/drawing/2014/main" val="20002"/>
                    </a:ext>
                  </a:extLst>
                </a:gridCol>
                <a:gridCol w="639507">
                  <a:extLst>
                    <a:ext uri="{9D8B030D-6E8A-4147-A177-3AD203B41FA5}">
                      <a16:colId xmlns:a16="http://schemas.microsoft.com/office/drawing/2014/main" val="20003"/>
                    </a:ext>
                  </a:extLst>
                </a:gridCol>
                <a:gridCol w="639507">
                  <a:extLst>
                    <a:ext uri="{9D8B030D-6E8A-4147-A177-3AD203B41FA5}">
                      <a16:colId xmlns:a16="http://schemas.microsoft.com/office/drawing/2014/main" val="20004"/>
                    </a:ext>
                  </a:extLst>
                </a:gridCol>
                <a:gridCol w="639507">
                  <a:extLst>
                    <a:ext uri="{9D8B030D-6E8A-4147-A177-3AD203B41FA5}">
                      <a16:colId xmlns:a16="http://schemas.microsoft.com/office/drawing/2014/main" val="20005"/>
                    </a:ext>
                  </a:extLst>
                </a:gridCol>
              </a:tblGrid>
              <a:tr h="610326">
                <a:tc>
                  <a:txBody>
                    <a:bodyPr/>
                    <a:lstStyle/>
                    <a:p>
                      <a:pPr algn="ctr"/>
                      <a:r>
                        <a:rPr lang="en-US" sz="36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10326">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10326">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10326">
                <a:tc>
                  <a:txBody>
                    <a:bodyPr/>
                    <a:lstStyle/>
                    <a:p>
                      <a:pPr algn="ctr"/>
                      <a:r>
                        <a:rPr lang="en-US" sz="3600" b="0"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610326">
                <a:tc>
                  <a:txBody>
                    <a:bodyPr/>
                    <a:lstStyle/>
                    <a:p>
                      <a:pPr algn="ctr"/>
                      <a:r>
                        <a:rPr lang="en-US" sz="3600" b="0"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10326">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3600" b="0"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nvGraphicFramePr>
        <p:xfrm>
          <a:off x="5868637" y="2326296"/>
          <a:ext cx="1939893" cy="1918308"/>
        </p:xfrm>
        <a:graphic>
          <a:graphicData uri="http://schemas.openxmlformats.org/drawingml/2006/table">
            <a:tbl>
              <a:tblPr firstRow="1" bandRow="1">
                <a:tableStyleId>{5C22544A-7EE6-4342-B048-85BDC9FD1C3A}</a:tableStyleId>
              </a:tblPr>
              <a:tblGrid>
                <a:gridCol w="646631">
                  <a:extLst>
                    <a:ext uri="{9D8B030D-6E8A-4147-A177-3AD203B41FA5}">
                      <a16:colId xmlns:a16="http://schemas.microsoft.com/office/drawing/2014/main" val="20000"/>
                    </a:ext>
                  </a:extLst>
                </a:gridCol>
                <a:gridCol w="646631">
                  <a:extLst>
                    <a:ext uri="{9D8B030D-6E8A-4147-A177-3AD203B41FA5}">
                      <a16:colId xmlns:a16="http://schemas.microsoft.com/office/drawing/2014/main" val="20001"/>
                    </a:ext>
                  </a:extLst>
                </a:gridCol>
                <a:gridCol w="646631">
                  <a:extLst>
                    <a:ext uri="{9D8B030D-6E8A-4147-A177-3AD203B41FA5}">
                      <a16:colId xmlns:a16="http://schemas.microsoft.com/office/drawing/2014/main" val="20002"/>
                    </a:ext>
                  </a:extLst>
                </a:gridCol>
              </a:tblGrid>
              <a:tr h="627063">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35673">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55572">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mc:AlternateContent xmlns:mc="http://schemas.openxmlformats.org/markup-compatibility/2006" xmlns:a14="http://schemas.microsoft.com/office/drawing/2010/main">
        <mc:Choice Requires="a14">
          <p:sp>
            <p:nvSpPr>
              <p:cNvPr id="16" name="TextBox 15"/>
              <p:cNvSpPr txBox="1"/>
              <p:nvPr/>
            </p:nvSpPr>
            <p:spPr>
              <a:xfrm>
                <a:off x="4996249" y="3050828"/>
                <a:ext cx="363881"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smtClean="0">
                          <a:latin typeface="Cambria Math" charset="0"/>
                          <a:ea typeface="Cambria Math" charset="0"/>
                          <a:cs typeface="Cambria Math" charset="0"/>
                        </a:rPr>
                        <m:t>∗</m:t>
                      </m:r>
                    </m:oMath>
                  </m:oMathPara>
                </a14:m>
                <a:endParaRPr lang="en-US" sz="3600" dirty="0"/>
              </a:p>
            </p:txBody>
          </p:sp>
        </mc:Choice>
        <mc:Fallback xmlns="">
          <p:sp>
            <p:nvSpPr>
              <p:cNvPr id="16" name="TextBox 15"/>
              <p:cNvSpPr txBox="1">
                <a:spLocks noRot="1" noChangeAspect="1" noMove="1" noResize="1" noEditPoints="1" noAdjustHandles="1" noChangeArrowheads="1" noChangeShapeType="1" noTextEdit="1"/>
              </p:cNvSpPr>
              <p:nvPr/>
            </p:nvSpPr>
            <p:spPr>
              <a:xfrm>
                <a:off x="4996249" y="3050828"/>
                <a:ext cx="363881" cy="615553"/>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8364361" y="3084461"/>
                <a:ext cx="448841"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charset="0"/>
                        </a:rPr>
                        <m:t>=</m:t>
                      </m:r>
                    </m:oMath>
                  </m:oMathPara>
                </a14:m>
                <a:endParaRPr lang="en-US" sz="3600" dirty="0"/>
              </a:p>
            </p:txBody>
          </p:sp>
        </mc:Choice>
        <mc:Fallback xmlns="">
          <p:sp>
            <p:nvSpPr>
              <p:cNvPr id="43" name="TextBox 42"/>
              <p:cNvSpPr txBox="1">
                <a:spLocks noRot="1" noChangeAspect="1" noMove="1" noResize="1" noEditPoints="1" noAdjustHandles="1" noChangeArrowheads="1" noChangeShapeType="1" noTextEdit="1"/>
              </p:cNvSpPr>
              <p:nvPr/>
            </p:nvSpPr>
            <p:spPr>
              <a:xfrm>
                <a:off x="8364361" y="3084461"/>
                <a:ext cx="448841" cy="553998"/>
              </a:xfrm>
              <a:prstGeom prst="rect">
                <a:avLst/>
              </a:prstGeom>
              <a:blipFill rotWithShape="0">
                <a:blip r:embed="rId6"/>
                <a:stretch>
                  <a:fillRect/>
                </a:stretch>
              </a:blipFill>
            </p:spPr>
            <p:txBody>
              <a:bodyPr/>
              <a:lstStyle/>
              <a:p>
                <a:r>
                  <a:rPr lang="en-US">
                    <a:noFill/>
                  </a:rPr>
                  <a:t> </a:t>
                </a:r>
              </a:p>
            </p:txBody>
          </p:sp>
        </mc:Fallback>
      </mc:AlternateContent>
      <p:graphicFrame>
        <p:nvGraphicFramePr>
          <p:cNvPr id="22" name="Table 21"/>
          <p:cNvGraphicFramePr>
            <a:graphicFrameLocks noGrp="1"/>
          </p:cNvGraphicFramePr>
          <p:nvPr/>
        </p:nvGraphicFramePr>
        <p:xfrm>
          <a:off x="9181398" y="2129290"/>
          <a:ext cx="2581264" cy="2556292"/>
        </p:xfrm>
        <a:graphic>
          <a:graphicData uri="http://schemas.openxmlformats.org/drawingml/2006/table">
            <a:tbl>
              <a:tblPr firstRow="1" bandRow="1">
                <a:tableStyleId>{5C22544A-7EE6-4342-B048-85BDC9FD1C3A}</a:tableStyleId>
              </a:tblPr>
              <a:tblGrid>
                <a:gridCol w="645316">
                  <a:extLst>
                    <a:ext uri="{9D8B030D-6E8A-4147-A177-3AD203B41FA5}">
                      <a16:colId xmlns:a16="http://schemas.microsoft.com/office/drawing/2014/main" val="20000"/>
                    </a:ext>
                  </a:extLst>
                </a:gridCol>
                <a:gridCol w="645316">
                  <a:extLst>
                    <a:ext uri="{9D8B030D-6E8A-4147-A177-3AD203B41FA5}">
                      <a16:colId xmlns:a16="http://schemas.microsoft.com/office/drawing/2014/main" val="20001"/>
                    </a:ext>
                  </a:extLst>
                </a:gridCol>
                <a:gridCol w="645316">
                  <a:extLst>
                    <a:ext uri="{9D8B030D-6E8A-4147-A177-3AD203B41FA5}">
                      <a16:colId xmlns:a16="http://schemas.microsoft.com/office/drawing/2014/main" val="20002"/>
                    </a:ext>
                  </a:extLst>
                </a:gridCol>
                <a:gridCol w="645316">
                  <a:extLst>
                    <a:ext uri="{9D8B030D-6E8A-4147-A177-3AD203B41FA5}">
                      <a16:colId xmlns:a16="http://schemas.microsoft.com/office/drawing/2014/main" val="20003"/>
                    </a:ext>
                  </a:extLst>
                </a:gridCol>
              </a:tblGrid>
              <a:tr h="639073">
                <a:tc>
                  <a:txBody>
                    <a:bodyPr/>
                    <a:lstStyle/>
                    <a:p>
                      <a:r>
                        <a:rPr lang="en-US"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639073">
                <a:tc>
                  <a:txBody>
                    <a:bodyPr/>
                    <a:lstStyle/>
                    <a:p>
                      <a:r>
                        <a:rPr lang="en-US"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39073">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39073">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4117136970"/>
              </p:ext>
            </p:extLst>
          </p:nvPr>
        </p:nvGraphicFramePr>
        <p:xfrm>
          <a:off x="9071630" y="3407436"/>
          <a:ext cx="2736370" cy="1149280"/>
        </p:xfrm>
        <a:graphic>
          <a:graphicData uri="http://schemas.openxmlformats.org/drawingml/2006/table">
            <a:tbl>
              <a:tblPr firstRow="1" bandRow="1">
                <a:tableStyleId>{5C22544A-7EE6-4342-B048-85BDC9FD1C3A}</a:tableStyleId>
              </a:tblPr>
              <a:tblGrid>
                <a:gridCol w="684370">
                  <a:extLst>
                    <a:ext uri="{9D8B030D-6E8A-4147-A177-3AD203B41FA5}">
                      <a16:colId xmlns:a16="http://schemas.microsoft.com/office/drawing/2014/main" val="20000"/>
                    </a:ext>
                  </a:extLst>
                </a:gridCol>
                <a:gridCol w="713039">
                  <a:extLst>
                    <a:ext uri="{9D8B030D-6E8A-4147-A177-3AD203B41FA5}">
                      <a16:colId xmlns:a16="http://schemas.microsoft.com/office/drawing/2014/main" val="20001"/>
                    </a:ext>
                  </a:extLst>
                </a:gridCol>
                <a:gridCol w="611100">
                  <a:extLst>
                    <a:ext uri="{9D8B030D-6E8A-4147-A177-3AD203B41FA5}">
                      <a16:colId xmlns:a16="http://schemas.microsoft.com/office/drawing/2014/main" val="20002"/>
                    </a:ext>
                  </a:extLst>
                </a:gridCol>
                <a:gridCol w="727861">
                  <a:extLst>
                    <a:ext uri="{9D8B030D-6E8A-4147-A177-3AD203B41FA5}">
                      <a16:colId xmlns:a16="http://schemas.microsoft.com/office/drawing/2014/main" val="20003"/>
                    </a:ext>
                  </a:extLst>
                </a:gridCol>
              </a:tblGrid>
              <a:tr h="472018">
                <a:tc>
                  <a:txBody>
                    <a:bodyPr/>
                    <a:lstStyle/>
                    <a:p>
                      <a:pPr algn="ctr"/>
                      <a:r>
                        <a:rPr lang="en-US" dirty="0">
                          <a:solidFill>
                            <a:schemeClr val="bg2"/>
                          </a:solidFill>
                        </a:rPr>
                        <a:t> 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solidFill>
                            <a:schemeClr val="bg2"/>
                          </a:solidFill>
                        </a:rPr>
                        <a:t> -2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solidFill>
                            <a:schemeClr val="bg2"/>
                          </a:solidFill>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solidFill>
                            <a:schemeClr val="bg2"/>
                          </a:solidFill>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77262">
                <a:tc>
                  <a:txBody>
                    <a:bodyPr/>
                    <a:lstStyle/>
                    <a:p>
                      <a:pPr algn="ctr"/>
                      <a:r>
                        <a:rPr lang="en-US" dirty="0"/>
                        <a:t> -3</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t> -2</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t>-3</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a:t>-16</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pSp>
        <p:nvGrpSpPr>
          <p:cNvPr id="4" name="Group 3"/>
          <p:cNvGrpSpPr/>
          <p:nvPr/>
        </p:nvGrpSpPr>
        <p:grpSpPr>
          <a:xfrm>
            <a:off x="470797" y="1383192"/>
            <a:ext cx="2037051" cy="1975412"/>
            <a:chOff x="6205114" y="3654213"/>
            <a:chExt cx="2540739" cy="1986877"/>
          </a:xfrm>
        </p:grpSpPr>
        <p:grpSp>
          <p:nvGrpSpPr>
            <p:cNvPr id="90" name="Group 89"/>
            <p:cNvGrpSpPr/>
            <p:nvPr/>
          </p:nvGrpSpPr>
          <p:grpSpPr>
            <a:xfrm>
              <a:off x="6205114" y="3654213"/>
              <a:ext cx="2540739" cy="1986877"/>
              <a:chOff x="799546" y="1365663"/>
              <a:chExt cx="1553283" cy="1225504"/>
            </a:xfrm>
          </p:grpSpPr>
          <p:grpSp>
            <p:nvGrpSpPr>
              <p:cNvPr id="91" name="Group 90"/>
              <p:cNvGrpSpPr/>
              <p:nvPr/>
            </p:nvGrpSpPr>
            <p:grpSpPr>
              <a:xfrm>
                <a:off x="799546" y="1365663"/>
                <a:ext cx="1465859" cy="1225504"/>
                <a:chOff x="4369844" y="4569644"/>
                <a:chExt cx="1465859" cy="1225504"/>
              </a:xfrm>
            </p:grpSpPr>
            <p:sp>
              <p:nvSpPr>
                <p:cNvPr id="95" name="Rectangle 94"/>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96" name="TextBox 95"/>
                <p:cNvSpPr txBox="1"/>
                <p:nvPr/>
              </p:nvSpPr>
              <p:spPr>
                <a:xfrm>
                  <a:off x="4649572" y="4569644"/>
                  <a:ext cx="276038" cy="307777"/>
                </a:xfrm>
                <a:prstGeom prst="rect">
                  <a:avLst/>
                </a:prstGeom>
                <a:noFill/>
              </p:spPr>
              <p:txBody>
                <a:bodyPr wrap="none" rtlCol="0">
                  <a:spAutoFit/>
                </a:bodyPr>
                <a:lstStyle/>
                <a:p>
                  <a:r>
                    <a:rPr lang="en-US" sz="1400"/>
                    <a:t>1</a:t>
                  </a:r>
                </a:p>
              </p:txBody>
            </p:sp>
            <p:sp>
              <p:nvSpPr>
                <p:cNvPr id="97" name="TextBox 96"/>
                <p:cNvSpPr txBox="1"/>
                <p:nvPr/>
              </p:nvSpPr>
              <p:spPr>
                <a:xfrm>
                  <a:off x="4649572" y="4951263"/>
                  <a:ext cx="276038" cy="307777"/>
                </a:xfrm>
                <a:prstGeom prst="rect">
                  <a:avLst/>
                </a:prstGeom>
                <a:noFill/>
              </p:spPr>
              <p:txBody>
                <a:bodyPr wrap="none" rtlCol="0">
                  <a:spAutoFit/>
                </a:bodyPr>
                <a:lstStyle/>
                <a:p>
                  <a:r>
                    <a:rPr lang="en-US" sz="1400"/>
                    <a:t>1</a:t>
                  </a:r>
                </a:p>
              </p:txBody>
            </p:sp>
            <p:sp>
              <p:nvSpPr>
                <p:cNvPr id="98" name="TextBox 97"/>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92" name="TextBox 91"/>
              <p:cNvSpPr txBox="1"/>
              <p:nvPr/>
            </p:nvSpPr>
            <p:spPr>
              <a:xfrm>
                <a:off x="2022289" y="1369709"/>
                <a:ext cx="330540" cy="307777"/>
              </a:xfrm>
              <a:prstGeom prst="rect">
                <a:avLst/>
              </a:prstGeom>
              <a:noFill/>
            </p:spPr>
            <p:txBody>
              <a:bodyPr wrap="none" rtlCol="0">
                <a:spAutoFit/>
              </a:bodyPr>
              <a:lstStyle/>
              <a:p>
                <a:r>
                  <a:rPr lang="en-US" sz="1400"/>
                  <a:t>-1</a:t>
                </a:r>
              </a:p>
            </p:txBody>
          </p:sp>
          <p:sp>
            <p:nvSpPr>
              <p:cNvPr id="93" name="TextBox 92"/>
              <p:cNvSpPr txBox="1"/>
              <p:nvPr/>
            </p:nvSpPr>
            <p:spPr>
              <a:xfrm>
                <a:off x="2022289" y="1754976"/>
                <a:ext cx="330540" cy="307777"/>
              </a:xfrm>
              <a:prstGeom prst="rect">
                <a:avLst/>
              </a:prstGeom>
              <a:noFill/>
            </p:spPr>
            <p:txBody>
              <a:bodyPr wrap="none" rtlCol="0">
                <a:spAutoFit/>
              </a:bodyPr>
              <a:lstStyle/>
              <a:p>
                <a:r>
                  <a:rPr lang="en-US" sz="1400"/>
                  <a:t>-1</a:t>
                </a:r>
              </a:p>
            </p:txBody>
          </p:sp>
          <p:sp>
            <p:nvSpPr>
              <p:cNvPr id="94" name="TextBox 93"/>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82" name="TextBox 81"/>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83" name="TextBox 82"/>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84" name="TextBox 83"/>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249" name="Group 248"/>
          <p:cNvGrpSpPr/>
          <p:nvPr/>
        </p:nvGrpSpPr>
        <p:grpSpPr>
          <a:xfrm>
            <a:off x="1104428" y="1389714"/>
            <a:ext cx="2037051" cy="1975412"/>
            <a:chOff x="6205114" y="3654213"/>
            <a:chExt cx="2540739" cy="1986877"/>
          </a:xfrm>
        </p:grpSpPr>
        <p:grpSp>
          <p:nvGrpSpPr>
            <p:cNvPr id="250" name="Group 249"/>
            <p:cNvGrpSpPr/>
            <p:nvPr/>
          </p:nvGrpSpPr>
          <p:grpSpPr>
            <a:xfrm>
              <a:off x="6205114" y="3654213"/>
              <a:ext cx="2540739" cy="1986877"/>
              <a:chOff x="799546" y="1365663"/>
              <a:chExt cx="1553283" cy="1225504"/>
            </a:xfrm>
          </p:grpSpPr>
          <p:grpSp>
            <p:nvGrpSpPr>
              <p:cNvPr id="254" name="Group 253"/>
              <p:cNvGrpSpPr/>
              <p:nvPr/>
            </p:nvGrpSpPr>
            <p:grpSpPr>
              <a:xfrm>
                <a:off x="799546" y="1365663"/>
                <a:ext cx="1465859" cy="1225504"/>
                <a:chOff x="4369844" y="4569644"/>
                <a:chExt cx="1465859" cy="1225504"/>
              </a:xfrm>
            </p:grpSpPr>
            <p:sp>
              <p:nvSpPr>
                <p:cNvPr id="258" name="Rectangle 257"/>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59" name="TextBox 258"/>
                <p:cNvSpPr txBox="1"/>
                <p:nvPr/>
              </p:nvSpPr>
              <p:spPr>
                <a:xfrm>
                  <a:off x="4649572" y="4569644"/>
                  <a:ext cx="276038" cy="307777"/>
                </a:xfrm>
                <a:prstGeom prst="rect">
                  <a:avLst/>
                </a:prstGeom>
                <a:noFill/>
              </p:spPr>
              <p:txBody>
                <a:bodyPr wrap="none" rtlCol="0">
                  <a:spAutoFit/>
                </a:bodyPr>
                <a:lstStyle/>
                <a:p>
                  <a:r>
                    <a:rPr lang="en-US" sz="1400"/>
                    <a:t>1</a:t>
                  </a:r>
                </a:p>
              </p:txBody>
            </p:sp>
            <p:sp>
              <p:nvSpPr>
                <p:cNvPr id="260" name="TextBox 259"/>
                <p:cNvSpPr txBox="1"/>
                <p:nvPr/>
              </p:nvSpPr>
              <p:spPr>
                <a:xfrm>
                  <a:off x="4649572" y="4951263"/>
                  <a:ext cx="276038" cy="307777"/>
                </a:xfrm>
                <a:prstGeom prst="rect">
                  <a:avLst/>
                </a:prstGeom>
                <a:noFill/>
              </p:spPr>
              <p:txBody>
                <a:bodyPr wrap="none" rtlCol="0">
                  <a:spAutoFit/>
                </a:bodyPr>
                <a:lstStyle/>
                <a:p>
                  <a:r>
                    <a:rPr lang="en-US" sz="1400"/>
                    <a:t>1</a:t>
                  </a:r>
                </a:p>
              </p:txBody>
            </p:sp>
            <p:sp>
              <p:nvSpPr>
                <p:cNvPr id="261" name="TextBox 260"/>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255" name="TextBox 254"/>
              <p:cNvSpPr txBox="1"/>
              <p:nvPr/>
            </p:nvSpPr>
            <p:spPr>
              <a:xfrm>
                <a:off x="2022289" y="1369709"/>
                <a:ext cx="330540" cy="307777"/>
              </a:xfrm>
              <a:prstGeom prst="rect">
                <a:avLst/>
              </a:prstGeom>
              <a:noFill/>
            </p:spPr>
            <p:txBody>
              <a:bodyPr wrap="none" rtlCol="0">
                <a:spAutoFit/>
              </a:bodyPr>
              <a:lstStyle/>
              <a:p>
                <a:r>
                  <a:rPr lang="en-US" sz="1400"/>
                  <a:t>-1</a:t>
                </a:r>
              </a:p>
            </p:txBody>
          </p:sp>
          <p:sp>
            <p:nvSpPr>
              <p:cNvPr id="256" name="TextBox 255"/>
              <p:cNvSpPr txBox="1"/>
              <p:nvPr/>
            </p:nvSpPr>
            <p:spPr>
              <a:xfrm>
                <a:off x="2022289" y="1754976"/>
                <a:ext cx="330540" cy="307777"/>
              </a:xfrm>
              <a:prstGeom prst="rect">
                <a:avLst/>
              </a:prstGeom>
              <a:noFill/>
            </p:spPr>
            <p:txBody>
              <a:bodyPr wrap="none" rtlCol="0">
                <a:spAutoFit/>
              </a:bodyPr>
              <a:lstStyle/>
              <a:p>
                <a:r>
                  <a:rPr lang="en-US" sz="1400"/>
                  <a:t>-1</a:t>
                </a:r>
              </a:p>
            </p:txBody>
          </p:sp>
          <p:sp>
            <p:nvSpPr>
              <p:cNvPr id="257" name="TextBox 256"/>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251" name="TextBox 250"/>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252" name="TextBox 251"/>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253" name="TextBox 252"/>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262" name="Group 261"/>
          <p:cNvGrpSpPr/>
          <p:nvPr/>
        </p:nvGrpSpPr>
        <p:grpSpPr>
          <a:xfrm>
            <a:off x="1749523" y="1389714"/>
            <a:ext cx="2037051" cy="1975412"/>
            <a:chOff x="6205114" y="3654213"/>
            <a:chExt cx="2540739" cy="1986877"/>
          </a:xfrm>
        </p:grpSpPr>
        <p:grpSp>
          <p:nvGrpSpPr>
            <p:cNvPr id="263" name="Group 262"/>
            <p:cNvGrpSpPr/>
            <p:nvPr/>
          </p:nvGrpSpPr>
          <p:grpSpPr>
            <a:xfrm>
              <a:off x="6205114" y="3654213"/>
              <a:ext cx="2540739" cy="1986877"/>
              <a:chOff x="799546" y="1365663"/>
              <a:chExt cx="1553283" cy="1225504"/>
            </a:xfrm>
          </p:grpSpPr>
          <p:grpSp>
            <p:nvGrpSpPr>
              <p:cNvPr id="267" name="Group 266"/>
              <p:cNvGrpSpPr/>
              <p:nvPr/>
            </p:nvGrpSpPr>
            <p:grpSpPr>
              <a:xfrm>
                <a:off x="799546" y="1365663"/>
                <a:ext cx="1465859" cy="1225504"/>
                <a:chOff x="4369844" y="4569644"/>
                <a:chExt cx="1465859" cy="1225504"/>
              </a:xfrm>
            </p:grpSpPr>
            <p:sp>
              <p:nvSpPr>
                <p:cNvPr id="271" name="Rectangle 270"/>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72" name="TextBox 271"/>
                <p:cNvSpPr txBox="1"/>
                <p:nvPr/>
              </p:nvSpPr>
              <p:spPr>
                <a:xfrm>
                  <a:off x="4649572" y="4569644"/>
                  <a:ext cx="276038" cy="307777"/>
                </a:xfrm>
                <a:prstGeom prst="rect">
                  <a:avLst/>
                </a:prstGeom>
                <a:noFill/>
              </p:spPr>
              <p:txBody>
                <a:bodyPr wrap="none" rtlCol="0">
                  <a:spAutoFit/>
                </a:bodyPr>
                <a:lstStyle/>
                <a:p>
                  <a:r>
                    <a:rPr lang="en-US" sz="1400"/>
                    <a:t>1</a:t>
                  </a:r>
                </a:p>
              </p:txBody>
            </p:sp>
            <p:sp>
              <p:nvSpPr>
                <p:cNvPr id="273" name="TextBox 272"/>
                <p:cNvSpPr txBox="1"/>
                <p:nvPr/>
              </p:nvSpPr>
              <p:spPr>
                <a:xfrm>
                  <a:off x="4649572" y="4951263"/>
                  <a:ext cx="276038" cy="307777"/>
                </a:xfrm>
                <a:prstGeom prst="rect">
                  <a:avLst/>
                </a:prstGeom>
                <a:noFill/>
              </p:spPr>
              <p:txBody>
                <a:bodyPr wrap="none" rtlCol="0">
                  <a:spAutoFit/>
                </a:bodyPr>
                <a:lstStyle/>
                <a:p>
                  <a:r>
                    <a:rPr lang="en-US" sz="1400"/>
                    <a:t>1</a:t>
                  </a:r>
                </a:p>
              </p:txBody>
            </p:sp>
            <p:sp>
              <p:nvSpPr>
                <p:cNvPr id="274" name="TextBox 273"/>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268" name="TextBox 267"/>
              <p:cNvSpPr txBox="1"/>
              <p:nvPr/>
            </p:nvSpPr>
            <p:spPr>
              <a:xfrm>
                <a:off x="2022289" y="1369709"/>
                <a:ext cx="330540" cy="307777"/>
              </a:xfrm>
              <a:prstGeom prst="rect">
                <a:avLst/>
              </a:prstGeom>
              <a:noFill/>
            </p:spPr>
            <p:txBody>
              <a:bodyPr wrap="none" rtlCol="0">
                <a:spAutoFit/>
              </a:bodyPr>
              <a:lstStyle/>
              <a:p>
                <a:r>
                  <a:rPr lang="en-US" sz="1400"/>
                  <a:t>-1</a:t>
                </a:r>
              </a:p>
            </p:txBody>
          </p:sp>
          <p:sp>
            <p:nvSpPr>
              <p:cNvPr id="269" name="TextBox 268"/>
              <p:cNvSpPr txBox="1"/>
              <p:nvPr/>
            </p:nvSpPr>
            <p:spPr>
              <a:xfrm>
                <a:off x="2022289" y="1754976"/>
                <a:ext cx="330540" cy="307777"/>
              </a:xfrm>
              <a:prstGeom prst="rect">
                <a:avLst/>
              </a:prstGeom>
              <a:noFill/>
            </p:spPr>
            <p:txBody>
              <a:bodyPr wrap="none" rtlCol="0">
                <a:spAutoFit/>
              </a:bodyPr>
              <a:lstStyle/>
              <a:p>
                <a:r>
                  <a:rPr lang="en-US" sz="1400"/>
                  <a:t>-1</a:t>
                </a:r>
              </a:p>
            </p:txBody>
          </p:sp>
          <p:sp>
            <p:nvSpPr>
              <p:cNvPr id="270" name="TextBox 269"/>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264" name="TextBox 263"/>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265" name="TextBox 264"/>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266" name="TextBox 265"/>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288" name="Group 287"/>
          <p:cNvGrpSpPr/>
          <p:nvPr/>
        </p:nvGrpSpPr>
        <p:grpSpPr>
          <a:xfrm>
            <a:off x="2383154" y="1389714"/>
            <a:ext cx="2037051" cy="1975412"/>
            <a:chOff x="6205114" y="3654213"/>
            <a:chExt cx="2540739" cy="1986877"/>
          </a:xfrm>
        </p:grpSpPr>
        <p:grpSp>
          <p:nvGrpSpPr>
            <p:cNvPr id="289" name="Group 288"/>
            <p:cNvGrpSpPr/>
            <p:nvPr/>
          </p:nvGrpSpPr>
          <p:grpSpPr>
            <a:xfrm>
              <a:off x="6205114" y="3654213"/>
              <a:ext cx="2540739" cy="1986877"/>
              <a:chOff x="799546" y="1365663"/>
              <a:chExt cx="1553283" cy="1225504"/>
            </a:xfrm>
          </p:grpSpPr>
          <p:grpSp>
            <p:nvGrpSpPr>
              <p:cNvPr id="293" name="Group 292"/>
              <p:cNvGrpSpPr/>
              <p:nvPr/>
            </p:nvGrpSpPr>
            <p:grpSpPr>
              <a:xfrm>
                <a:off x="799546" y="1365663"/>
                <a:ext cx="1465859" cy="1225504"/>
                <a:chOff x="4369844" y="4569644"/>
                <a:chExt cx="1465859" cy="1225504"/>
              </a:xfrm>
            </p:grpSpPr>
            <p:sp>
              <p:nvSpPr>
                <p:cNvPr id="297" name="Rectangle 296"/>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98" name="TextBox 297"/>
                <p:cNvSpPr txBox="1"/>
                <p:nvPr/>
              </p:nvSpPr>
              <p:spPr>
                <a:xfrm>
                  <a:off x="4649572" y="4569644"/>
                  <a:ext cx="276038" cy="307777"/>
                </a:xfrm>
                <a:prstGeom prst="rect">
                  <a:avLst/>
                </a:prstGeom>
                <a:noFill/>
              </p:spPr>
              <p:txBody>
                <a:bodyPr wrap="none" rtlCol="0">
                  <a:spAutoFit/>
                </a:bodyPr>
                <a:lstStyle/>
                <a:p>
                  <a:r>
                    <a:rPr lang="en-US" sz="1400"/>
                    <a:t>1</a:t>
                  </a:r>
                </a:p>
              </p:txBody>
            </p:sp>
            <p:sp>
              <p:nvSpPr>
                <p:cNvPr id="299" name="TextBox 298"/>
                <p:cNvSpPr txBox="1"/>
                <p:nvPr/>
              </p:nvSpPr>
              <p:spPr>
                <a:xfrm>
                  <a:off x="4649572" y="4951263"/>
                  <a:ext cx="276038" cy="307777"/>
                </a:xfrm>
                <a:prstGeom prst="rect">
                  <a:avLst/>
                </a:prstGeom>
                <a:noFill/>
              </p:spPr>
              <p:txBody>
                <a:bodyPr wrap="none" rtlCol="0">
                  <a:spAutoFit/>
                </a:bodyPr>
                <a:lstStyle/>
                <a:p>
                  <a:r>
                    <a:rPr lang="en-US" sz="1400"/>
                    <a:t>1</a:t>
                  </a:r>
                </a:p>
              </p:txBody>
            </p:sp>
            <p:sp>
              <p:nvSpPr>
                <p:cNvPr id="300" name="TextBox 299"/>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294" name="TextBox 293"/>
              <p:cNvSpPr txBox="1"/>
              <p:nvPr/>
            </p:nvSpPr>
            <p:spPr>
              <a:xfrm>
                <a:off x="2022289" y="1369709"/>
                <a:ext cx="330540" cy="307777"/>
              </a:xfrm>
              <a:prstGeom prst="rect">
                <a:avLst/>
              </a:prstGeom>
              <a:noFill/>
            </p:spPr>
            <p:txBody>
              <a:bodyPr wrap="none" rtlCol="0">
                <a:spAutoFit/>
              </a:bodyPr>
              <a:lstStyle/>
              <a:p>
                <a:r>
                  <a:rPr lang="en-US" sz="1400"/>
                  <a:t>-1</a:t>
                </a:r>
              </a:p>
            </p:txBody>
          </p:sp>
          <p:sp>
            <p:nvSpPr>
              <p:cNvPr id="295" name="TextBox 294"/>
              <p:cNvSpPr txBox="1"/>
              <p:nvPr/>
            </p:nvSpPr>
            <p:spPr>
              <a:xfrm>
                <a:off x="2022289" y="1754976"/>
                <a:ext cx="330540" cy="307777"/>
              </a:xfrm>
              <a:prstGeom prst="rect">
                <a:avLst/>
              </a:prstGeom>
              <a:noFill/>
            </p:spPr>
            <p:txBody>
              <a:bodyPr wrap="none" rtlCol="0">
                <a:spAutoFit/>
              </a:bodyPr>
              <a:lstStyle/>
              <a:p>
                <a:r>
                  <a:rPr lang="en-US" sz="1400"/>
                  <a:t>-1</a:t>
                </a:r>
              </a:p>
            </p:txBody>
          </p:sp>
          <p:sp>
            <p:nvSpPr>
              <p:cNvPr id="296" name="TextBox 295"/>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290" name="TextBox 289"/>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291" name="TextBox 290"/>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292" name="TextBox 291"/>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301" name="Group 300"/>
          <p:cNvGrpSpPr/>
          <p:nvPr/>
        </p:nvGrpSpPr>
        <p:grpSpPr>
          <a:xfrm>
            <a:off x="470797" y="2017255"/>
            <a:ext cx="2037051" cy="1975412"/>
            <a:chOff x="6205114" y="3654213"/>
            <a:chExt cx="2540739" cy="1986877"/>
          </a:xfrm>
        </p:grpSpPr>
        <p:grpSp>
          <p:nvGrpSpPr>
            <p:cNvPr id="302" name="Group 301"/>
            <p:cNvGrpSpPr/>
            <p:nvPr/>
          </p:nvGrpSpPr>
          <p:grpSpPr>
            <a:xfrm>
              <a:off x="6205114" y="3654213"/>
              <a:ext cx="2540739" cy="1986877"/>
              <a:chOff x="799546" y="1365663"/>
              <a:chExt cx="1553283" cy="1225504"/>
            </a:xfrm>
          </p:grpSpPr>
          <p:grpSp>
            <p:nvGrpSpPr>
              <p:cNvPr id="306" name="Group 305"/>
              <p:cNvGrpSpPr/>
              <p:nvPr/>
            </p:nvGrpSpPr>
            <p:grpSpPr>
              <a:xfrm>
                <a:off x="799546" y="1365663"/>
                <a:ext cx="1465859" cy="1225504"/>
                <a:chOff x="4369844" y="4569644"/>
                <a:chExt cx="1465859" cy="1225504"/>
              </a:xfrm>
            </p:grpSpPr>
            <p:sp>
              <p:nvSpPr>
                <p:cNvPr id="310" name="Rectangle 309"/>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11" name="TextBox 310"/>
                <p:cNvSpPr txBox="1"/>
                <p:nvPr/>
              </p:nvSpPr>
              <p:spPr>
                <a:xfrm>
                  <a:off x="4649572" y="4569644"/>
                  <a:ext cx="276038" cy="307777"/>
                </a:xfrm>
                <a:prstGeom prst="rect">
                  <a:avLst/>
                </a:prstGeom>
                <a:noFill/>
              </p:spPr>
              <p:txBody>
                <a:bodyPr wrap="none" rtlCol="0">
                  <a:spAutoFit/>
                </a:bodyPr>
                <a:lstStyle/>
                <a:p>
                  <a:r>
                    <a:rPr lang="en-US" sz="1400"/>
                    <a:t>1</a:t>
                  </a:r>
                </a:p>
              </p:txBody>
            </p:sp>
            <p:sp>
              <p:nvSpPr>
                <p:cNvPr id="312" name="TextBox 311"/>
                <p:cNvSpPr txBox="1"/>
                <p:nvPr/>
              </p:nvSpPr>
              <p:spPr>
                <a:xfrm>
                  <a:off x="4649572" y="4951263"/>
                  <a:ext cx="276038" cy="307777"/>
                </a:xfrm>
                <a:prstGeom prst="rect">
                  <a:avLst/>
                </a:prstGeom>
                <a:noFill/>
              </p:spPr>
              <p:txBody>
                <a:bodyPr wrap="none" rtlCol="0">
                  <a:spAutoFit/>
                </a:bodyPr>
                <a:lstStyle/>
                <a:p>
                  <a:r>
                    <a:rPr lang="en-US" sz="1400"/>
                    <a:t>1</a:t>
                  </a:r>
                </a:p>
              </p:txBody>
            </p:sp>
            <p:sp>
              <p:nvSpPr>
                <p:cNvPr id="313" name="TextBox 312"/>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307" name="TextBox 306"/>
              <p:cNvSpPr txBox="1"/>
              <p:nvPr/>
            </p:nvSpPr>
            <p:spPr>
              <a:xfrm>
                <a:off x="2022289" y="1369709"/>
                <a:ext cx="330540" cy="307777"/>
              </a:xfrm>
              <a:prstGeom prst="rect">
                <a:avLst/>
              </a:prstGeom>
              <a:noFill/>
            </p:spPr>
            <p:txBody>
              <a:bodyPr wrap="none" rtlCol="0">
                <a:spAutoFit/>
              </a:bodyPr>
              <a:lstStyle/>
              <a:p>
                <a:r>
                  <a:rPr lang="en-US" sz="1400"/>
                  <a:t>-1</a:t>
                </a:r>
              </a:p>
            </p:txBody>
          </p:sp>
          <p:sp>
            <p:nvSpPr>
              <p:cNvPr id="308" name="TextBox 307"/>
              <p:cNvSpPr txBox="1"/>
              <p:nvPr/>
            </p:nvSpPr>
            <p:spPr>
              <a:xfrm>
                <a:off x="2022289" y="1754976"/>
                <a:ext cx="330540" cy="307777"/>
              </a:xfrm>
              <a:prstGeom prst="rect">
                <a:avLst/>
              </a:prstGeom>
              <a:noFill/>
            </p:spPr>
            <p:txBody>
              <a:bodyPr wrap="none" rtlCol="0">
                <a:spAutoFit/>
              </a:bodyPr>
              <a:lstStyle/>
              <a:p>
                <a:r>
                  <a:rPr lang="en-US" sz="1400"/>
                  <a:t>-1</a:t>
                </a:r>
              </a:p>
            </p:txBody>
          </p:sp>
          <p:sp>
            <p:nvSpPr>
              <p:cNvPr id="309" name="TextBox 308"/>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303" name="TextBox 302"/>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304" name="TextBox 303"/>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305" name="TextBox 304"/>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314" name="Group 313"/>
          <p:cNvGrpSpPr/>
          <p:nvPr/>
        </p:nvGrpSpPr>
        <p:grpSpPr>
          <a:xfrm>
            <a:off x="1111300" y="2023777"/>
            <a:ext cx="2037051" cy="1975412"/>
            <a:chOff x="6205114" y="3654213"/>
            <a:chExt cx="2540739" cy="1986877"/>
          </a:xfrm>
        </p:grpSpPr>
        <p:grpSp>
          <p:nvGrpSpPr>
            <p:cNvPr id="315" name="Group 314"/>
            <p:cNvGrpSpPr/>
            <p:nvPr/>
          </p:nvGrpSpPr>
          <p:grpSpPr>
            <a:xfrm>
              <a:off x="6205114" y="3654213"/>
              <a:ext cx="2540739" cy="1986877"/>
              <a:chOff x="799546" y="1365663"/>
              <a:chExt cx="1553283" cy="1225504"/>
            </a:xfrm>
          </p:grpSpPr>
          <p:grpSp>
            <p:nvGrpSpPr>
              <p:cNvPr id="319" name="Group 318"/>
              <p:cNvGrpSpPr/>
              <p:nvPr/>
            </p:nvGrpSpPr>
            <p:grpSpPr>
              <a:xfrm>
                <a:off x="799546" y="1365663"/>
                <a:ext cx="1465859" cy="1225504"/>
                <a:chOff x="4369844" y="4569644"/>
                <a:chExt cx="1465859" cy="1225504"/>
              </a:xfrm>
            </p:grpSpPr>
            <p:sp>
              <p:nvSpPr>
                <p:cNvPr id="323" name="Rectangle 322"/>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24" name="TextBox 323"/>
                <p:cNvSpPr txBox="1"/>
                <p:nvPr/>
              </p:nvSpPr>
              <p:spPr>
                <a:xfrm>
                  <a:off x="4649572" y="4569644"/>
                  <a:ext cx="276038" cy="307777"/>
                </a:xfrm>
                <a:prstGeom prst="rect">
                  <a:avLst/>
                </a:prstGeom>
                <a:noFill/>
              </p:spPr>
              <p:txBody>
                <a:bodyPr wrap="none" rtlCol="0">
                  <a:spAutoFit/>
                </a:bodyPr>
                <a:lstStyle/>
                <a:p>
                  <a:r>
                    <a:rPr lang="en-US" sz="1400"/>
                    <a:t>1</a:t>
                  </a:r>
                </a:p>
              </p:txBody>
            </p:sp>
            <p:sp>
              <p:nvSpPr>
                <p:cNvPr id="325" name="TextBox 324"/>
                <p:cNvSpPr txBox="1"/>
                <p:nvPr/>
              </p:nvSpPr>
              <p:spPr>
                <a:xfrm>
                  <a:off x="4649572" y="4951263"/>
                  <a:ext cx="276038" cy="307777"/>
                </a:xfrm>
                <a:prstGeom prst="rect">
                  <a:avLst/>
                </a:prstGeom>
                <a:noFill/>
              </p:spPr>
              <p:txBody>
                <a:bodyPr wrap="none" rtlCol="0">
                  <a:spAutoFit/>
                </a:bodyPr>
                <a:lstStyle/>
                <a:p>
                  <a:r>
                    <a:rPr lang="en-US" sz="1400"/>
                    <a:t>1</a:t>
                  </a:r>
                </a:p>
              </p:txBody>
            </p:sp>
            <p:sp>
              <p:nvSpPr>
                <p:cNvPr id="326" name="TextBox 325"/>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320" name="TextBox 319"/>
              <p:cNvSpPr txBox="1"/>
              <p:nvPr/>
            </p:nvSpPr>
            <p:spPr>
              <a:xfrm>
                <a:off x="2022289" y="1369709"/>
                <a:ext cx="330540" cy="307777"/>
              </a:xfrm>
              <a:prstGeom prst="rect">
                <a:avLst/>
              </a:prstGeom>
              <a:noFill/>
            </p:spPr>
            <p:txBody>
              <a:bodyPr wrap="none" rtlCol="0">
                <a:spAutoFit/>
              </a:bodyPr>
              <a:lstStyle/>
              <a:p>
                <a:r>
                  <a:rPr lang="en-US" sz="1400"/>
                  <a:t>-1</a:t>
                </a:r>
              </a:p>
            </p:txBody>
          </p:sp>
          <p:sp>
            <p:nvSpPr>
              <p:cNvPr id="321" name="TextBox 320"/>
              <p:cNvSpPr txBox="1"/>
              <p:nvPr/>
            </p:nvSpPr>
            <p:spPr>
              <a:xfrm>
                <a:off x="2022289" y="1754976"/>
                <a:ext cx="330540" cy="307777"/>
              </a:xfrm>
              <a:prstGeom prst="rect">
                <a:avLst/>
              </a:prstGeom>
              <a:noFill/>
            </p:spPr>
            <p:txBody>
              <a:bodyPr wrap="none" rtlCol="0">
                <a:spAutoFit/>
              </a:bodyPr>
              <a:lstStyle/>
              <a:p>
                <a:r>
                  <a:rPr lang="en-US" sz="1400"/>
                  <a:t>-1</a:t>
                </a:r>
              </a:p>
            </p:txBody>
          </p:sp>
          <p:sp>
            <p:nvSpPr>
              <p:cNvPr id="322" name="TextBox 321"/>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316" name="TextBox 315"/>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317" name="TextBox 316"/>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318" name="TextBox 317"/>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327" name="Group 326"/>
          <p:cNvGrpSpPr/>
          <p:nvPr/>
        </p:nvGrpSpPr>
        <p:grpSpPr>
          <a:xfrm>
            <a:off x="1746799" y="2020288"/>
            <a:ext cx="2037051" cy="1975412"/>
            <a:chOff x="6205114" y="3654213"/>
            <a:chExt cx="2540739" cy="1986877"/>
          </a:xfrm>
        </p:grpSpPr>
        <p:grpSp>
          <p:nvGrpSpPr>
            <p:cNvPr id="328" name="Group 327"/>
            <p:cNvGrpSpPr/>
            <p:nvPr/>
          </p:nvGrpSpPr>
          <p:grpSpPr>
            <a:xfrm>
              <a:off x="6205114" y="3654213"/>
              <a:ext cx="2540739" cy="1986877"/>
              <a:chOff x="799546" y="1365663"/>
              <a:chExt cx="1553283" cy="1225504"/>
            </a:xfrm>
          </p:grpSpPr>
          <p:grpSp>
            <p:nvGrpSpPr>
              <p:cNvPr id="332" name="Group 331"/>
              <p:cNvGrpSpPr/>
              <p:nvPr/>
            </p:nvGrpSpPr>
            <p:grpSpPr>
              <a:xfrm>
                <a:off x="799546" y="1365663"/>
                <a:ext cx="1465859" cy="1225504"/>
                <a:chOff x="4369844" y="4569644"/>
                <a:chExt cx="1465859" cy="1225504"/>
              </a:xfrm>
            </p:grpSpPr>
            <p:sp>
              <p:nvSpPr>
                <p:cNvPr id="336" name="Rectangle 335"/>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37" name="TextBox 336"/>
                <p:cNvSpPr txBox="1"/>
                <p:nvPr/>
              </p:nvSpPr>
              <p:spPr>
                <a:xfrm>
                  <a:off x="4649572" y="4569644"/>
                  <a:ext cx="276038" cy="307777"/>
                </a:xfrm>
                <a:prstGeom prst="rect">
                  <a:avLst/>
                </a:prstGeom>
                <a:noFill/>
              </p:spPr>
              <p:txBody>
                <a:bodyPr wrap="none" rtlCol="0">
                  <a:spAutoFit/>
                </a:bodyPr>
                <a:lstStyle/>
                <a:p>
                  <a:r>
                    <a:rPr lang="en-US" sz="1400"/>
                    <a:t>1</a:t>
                  </a:r>
                </a:p>
              </p:txBody>
            </p:sp>
            <p:sp>
              <p:nvSpPr>
                <p:cNvPr id="338" name="TextBox 337"/>
                <p:cNvSpPr txBox="1"/>
                <p:nvPr/>
              </p:nvSpPr>
              <p:spPr>
                <a:xfrm>
                  <a:off x="4649572" y="4951263"/>
                  <a:ext cx="276038" cy="307777"/>
                </a:xfrm>
                <a:prstGeom prst="rect">
                  <a:avLst/>
                </a:prstGeom>
                <a:noFill/>
              </p:spPr>
              <p:txBody>
                <a:bodyPr wrap="none" rtlCol="0">
                  <a:spAutoFit/>
                </a:bodyPr>
                <a:lstStyle/>
                <a:p>
                  <a:r>
                    <a:rPr lang="en-US" sz="1400"/>
                    <a:t>1</a:t>
                  </a:r>
                </a:p>
              </p:txBody>
            </p:sp>
            <p:sp>
              <p:nvSpPr>
                <p:cNvPr id="339" name="TextBox 338"/>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333" name="TextBox 332"/>
              <p:cNvSpPr txBox="1"/>
              <p:nvPr/>
            </p:nvSpPr>
            <p:spPr>
              <a:xfrm>
                <a:off x="2022289" y="1369709"/>
                <a:ext cx="330540" cy="307777"/>
              </a:xfrm>
              <a:prstGeom prst="rect">
                <a:avLst/>
              </a:prstGeom>
              <a:noFill/>
            </p:spPr>
            <p:txBody>
              <a:bodyPr wrap="none" rtlCol="0">
                <a:spAutoFit/>
              </a:bodyPr>
              <a:lstStyle/>
              <a:p>
                <a:r>
                  <a:rPr lang="en-US" sz="1400"/>
                  <a:t>-1</a:t>
                </a:r>
              </a:p>
            </p:txBody>
          </p:sp>
          <p:sp>
            <p:nvSpPr>
              <p:cNvPr id="334" name="TextBox 333"/>
              <p:cNvSpPr txBox="1"/>
              <p:nvPr/>
            </p:nvSpPr>
            <p:spPr>
              <a:xfrm>
                <a:off x="2022289" y="1754976"/>
                <a:ext cx="330540" cy="307777"/>
              </a:xfrm>
              <a:prstGeom prst="rect">
                <a:avLst/>
              </a:prstGeom>
              <a:noFill/>
            </p:spPr>
            <p:txBody>
              <a:bodyPr wrap="none" rtlCol="0">
                <a:spAutoFit/>
              </a:bodyPr>
              <a:lstStyle/>
              <a:p>
                <a:r>
                  <a:rPr lang="en-US" sz="1400"/>
                  <a:t>-1</a:t>
                </a:r>
              </a:p>
            </p:txBody>
          </p:sp>
          <p:sp>
            <p:nvSpPr>
              <p:cNvPr id="335" name="TextBox 334"/>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329" name="TextBox 328"/>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330" name="TextBox 329"/>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331" name="TextBox 330"/>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grpSp>
        <p:nvGrpSpPr>
          <p:cNvPr id="340" name="Group 339"/>
          <p:cNvGrpSpPr/>
          <p:nvPr/>
        </p:nvGrpSpPr>
        <p:grpSpPr>
          <a:xfrm>
            <a:off x="2385241" y="2017255"/>
            <a:ext cx="2037051" cy="1975412"/>
            <a:chOff x="6205114" y="3654213"/>
            <a:chExt cx="2540739" cy="1986877"/>
          </a:xfrm>
        </p:grpSpPr>
        <p:grpSp>
          <p:nvGrpSpPr>
            <p:cNvPr id="341" name="Group 340"/>
            <p:cNvGrpSpPr/>
            <p:nvPr/>
          </p:nvGrpSpPr>
          <p:grpSpPr>
            <a:xfrm>
              <a:off x="6205114" y="3654213"/>
              <a:ext cx="2540739" cy="1986877"/>
              <a:chOff x="799546" y="1365663"/>
              <a:chExt cx="1553283" cy="1225504"/>
            </a:xfrm>
          </p:grpSpPr>
          <p:grpSp>
            <p:nvGrpSpPr>
              <p:cNvPr id="345" name="Group 344"/>
              <p:cNvGrpSpPr/>
              <p:nvPr/>
            </p:nvGrpSpPr>
            <p:grpSpPr>
              <a:xfrm>
                <a:off x="799546" y="1365663"/>
                <a:ext cx="1465859" cy="1225504"/>
                <a:chOff x="4369844" y="4569644"/>
                <a:chExt cx="1465859" cy="1225504"/>
              </a:xfrm>
            </p:grpSpPr>
            <p:sp>
              <p:nvSpPr>
                <p:cNvPr id="349" name="Rectangle 348"/>
                <p:cNvSpPr/>
                <p:nvPr/>
              </p:nvSpPr>
              <p:spPr>
                <a:xfrm>
                  <a:off x="4369844" y="4605865"/>
                  <a:ext cx="1465859" cy="1189283"/>
                </a:xfrm>
                <a:prstGeom prst="rect">
                  <a:avLst/>
                </a:prstGeom>
                <a:solidFill>
                  <a:schemeClr val="accent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50" name="TextBox 349"/>
                <p:cNvSpPr txBox="1"/>
                <p:nvPr/>
              </p:nvSpPr>
              <p:spPr>
                <a:xfrm>
                  <a:off x="4649572" y="4569644"/>
                  <a:ext cx="276038" cy="307777"/>
                </a:xfrm>
                <a:prstGeom prst="rect">
                  <a:avLst/>
                </a:prstGeom>
                <a:noFill/>
              </p:spPr>
              <p:txBody>
                <a:bodyPr wrap="none" rtlCol="0">
                  <a:spAutoFit/>
                </a:bodyPr>
                <a:lstStyle/>
                <a:p>
                  <a:r>
                    <a:rPr lang="en-US" sz="1400"/>
                    <a:t>1</a:t>
                  </a:r>
                </a:p>
              </p:txBody>
            </p:sp>
            <p:sp>
              <p:nvSpPr>
                <p:cNvPr id="351" name="TextBox 350"/>
                <p:cNvSpPr txBox="1"/>
                <p:nvPr/>
              </p:nvSpPr>
              <p:spPr>
                <a:xfrm>
                  <a:off x="4649572" y="4951263"/>
                  <a:ext cx="276038" cy="307777"/>
                </a:xfrm>
                <a:prstGeom prst="rect">
                  <a:avLst/>
                </a:prstGeom>
                <a:noFill/>
              </p:spPr>
              <p:txBody>
                <a:bodyPr wrap="none" rtlCol="0">
                  <a:spAutoFit/>
                </a:bodyPr>
                <a:lstStyle/>
                <a:p>
                  <a:r>
                    <a:rPr lang="en-US" sz="1400"/>
                    <a:t>1</a:t>
                  </a:r>
                </a:p>
              </p:txBody>
            </p:sp>
            <p:sp>
              <p:nvSpPr>
                <p:cNvPr id="352" name="TextBox 351"/>
                <p:cNvSpPr txBox="1"/>
                <p:nvPr/>
              </p:nvSpPr>
              <p:spPr>
                <a:xfrm>
                  <a:off x="4649572" y="5373205"/>
                  <a:ext cx="276038" cy="307777"/>
                </a:xfrm>
                <a:prstGeom prst="rect">
                  <a:avLst/>
                </a:prstGeom>
                <a:noFill/>
              </p:spPr>
              <p:txBody>
                <a:bodyPr wrap="none" rtlCol="0">
                  <a:spAutoFit/>
                </a:bodyPr>
                <a:lstStyle/>
                <a:p>
                  <a:r>
                    <a:rPr lang="en-US" sz="1400"/>
                    <a:t>1</a:t>
                  </a:r>
                </a:p>
              </p:txBody>
            </p:sp>
          </p:grpSp>
          <p:sp>
            <p:nvSpPr>
              <p:cNvPr id="346" name="TextBox 345"/>
              <p:cNvSpPr txBox="1"/>
              <p:nvPr/>
            </p:nvSpPr>
            <p:spPr>
              <a:xfrm>
                <a:off x="2022289" y="1369709"/>
                <a:ext cx="330540" cy="307777"/>
              </a:xfrm>
              <a:prstGeom prst="rect">
                <a:avLst/>
              </a:prstGeom>
              <a:noFill/>
            </p:spPr>
            <p:txBody>
              <a:bodyPr wrap="none" rtlCol="0">
                <a:spAutoFit/>
              </a:bodyPr>
              <a:lstStyle/>
              <a:p>
                <a:r>
                  <a:rPr lang="en-US" sz="1400"/>
                  <a:t>-1</a:t>
                </a:r>
              </a:p>
            </p:txBody>
          </p:sp>
          <p:sp>
            <p:nvSpPr>
              <p:cNvPr id="347" name="TextBox 346"/>
              <p:cNvSpPr txBox="1"/>
              <p:nvPr/>
            </p:nvSpPr>
            <p:spPr>
              <a:xfrm>
                <a:off x="2022289" y="1754976"/>
                <a:ext cx="330540" cy="307777"/>
              </a:xfrm>
              <a:prstGeom prst="rect">
                <a:avLst/>
              </a:prstGeom>
              <a:noFill/>
            </p:spPr>
            <p:txBody>
              <a:bodyPr wrap="none" rtlCol="0">
                <a:spAutoFit/>
              </a:bodyPr>
              <a:lstStyle/>
              <a:p>
                <a:r>
                  <a:rPr lang="en-US" sz="1400"/>
                  <a:t>-1</a:t>
                </a:r>
              </a:p>
            </p:txBody>
          </p:sp>
          <p:sp>
            <p:nvSpPr>
              <p:cNvPr id="348" name="TextBox 347"/>
              <p:cNvSpPr txBox="1"/>
              <p:nvPr/>
            </p:nvSpPr>
            <p:spPr>
              <a:xfrm>
                <a:off x="2022289" y="2169224"/>
                <a:ext cx="330540" cy="307777"/>
              </a:xfrm>
              <a:prstGeom prst="rect">
                <a:avLst/>
              </a:prstGeom>
              <a:noFill/>
            </p:spPr>
            <p:txBody>
              <a:bodyPr wrap="none" rtlCol="0">
                <a:spAutoFit/>
              </a:bodyPr>
              <a:lstStyle/>
              <a:p>
                <a:r>
                  <a:rPr lang="en-US" sz="1400"/>
                  <a:t>-1</a:t>
                </a:r>
              </a:p>
            </p:txBody>
          </p:sp>
        </p:grpSp>
        <p:sp>
          <p:nvSpPr>
            <p:cNvPr id="342" name="TextBox 341"/>
            <p:cNvSpPr txBox="1"/>
            <p:nvPr/>
          </p:nvSpPr>
          <p:spPr>
            <a:xfrm>
              <a:off x="7475484" y="3665005"/>
              <a:ext cx="276038" cy="307777"/>
            </a:xfrm>
            <a:prstGeom prst="rect">
              <a:avLst/>
            </a:prstGeom>
            <a:noFill/>
          </p:spPr>
          <p:txBody>
            <a:bodyPr wrap="none" rtlCol="0">
              <a:spAutoFit/>
            </a:bodyPr>
            <a:lstStyle/>
            <a:p>
              <a:r>
                <a:rPr lang="en-US" sz="1400"/>
                <a:t>0</a:t>
              </a:r>
              <a:endParaRPr lang="en-US" sz="1400" dirty="0"/>
            </a:p>
          </p:txBody>
        </p:sp>
        <p:sp>
          <p:nvSpPr>
            <p:cNvPr id="343" name="TextBox 342"/>
            <p:cNvSpPr txBox="1"/>
            <p:nvPr/>
          </p:nvSpPr>
          <p:spPr>
            <a:xfrm>
              <a:off x="7472086" y="4285396"/>
              <a:ext cx="276038" cy="307777"/>
            </a:xfrm>
            <a:prstGeom prst="rect">
              <a:avLst/>
            </a:prstGeom>
            <a:noFill/>
          </p:spPr>
          <p:txBody>
            <a:bodyPr wrap="none" rtlCol="0">
              <a:spAutoFit/>
            </a:bodyPr>
            <a:lstStyle/>
            <a:p>
              <a:r>
                <a:rPr lang="en-US" sz="1400"/>
                <a:t>0</a:t>
              </a:r>
              <a:endParaRPr lang="en-US" sz="1400" dirty="0"/>
            </a:p>
          </p:txBody>
        </p:sp>
        <p:sp>
          <p:nvSpPr>
            <p:cNvPr id="344" name="TextBox 343"/>
            <p:cNvSpPr txBox="1"/>
            <p:nvPr/>
          </p:nvSpPr>
          <p:spPr>
            <a:xfrm>
              <a:off x="7472086" y="4957005"/>
              <a:ext cx="276038" cy="307777"/>
            </a:xfrm>
            <a:prstGeom prst="rect">
              <a:avLst/>
            </a:prstGeom>
            <a:noFill/>
          </p:spPr>
          <p:txBody>
            <a:bodyPr wrap="none" rtlCol="0">
              <a:spAutoFit/>
            </a:bodyPr>
            <a:lstStyle/>
            <a:p>
              <a:r>
                <a:rPr lang="en-US" sz="1400"/>
                <a:t>0</a:t>
              </a:r>
              <a:endParaRPr lang="en-US" sz="1400" dirty="0"/>
            </a:p>
          </p:txBody>
        </p:sp>
      </p:grpSp>
    </p:spTree>
    <p:custDataLst>
      <p:tags r:id="rId1"/>
    </p:custDataLst>
    <p:extLst>
      <p:ext uri="{BB962C8B-B14F-4D97-AF65-F5344CB8AC3E}">
        <p14:creationId xmlns:p14="http://schemas.microsoft.com/office/powerpoint/2010/main" val="12927931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24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6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262"/>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8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288"/>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0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301"/>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1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nodeType="clickEffect">
                                  <p:stCondLst>
                                    <p:cond delay="0"/>
                                  </p:stCondLst>
                                  <p:childTnLst>
                                    <p:set>
                                      <p:cBhvr>
                                        <p:cTn id="66" dur="1" fill="hold">
                                          <p:stCondLst>
                                            <p:cond delay="0"/>
                                          </p:stCondLst>
                                        </p:cTn>
                                        <p:tgtEl>
                                          <p:spTgt spid="314"/>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27"/>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nodeType="clickEffect">
                                  <p:stCondLst>
                                    <p:cond delay="0"/>
                                  </p:stCondLst>
                                  <p:childTnLst>
                                    <p:set>
                                      <p:cBhvr>
                                        <p:cTn id="74" dur="1" fill="hold">
                                          <p:stCondLst>
                                            <p:cond delay="0"/>
                                          </p:stCondLst>
                                        </p:cTn>
                                        <p:tgtEl>
                                          <p:spTgt spid="327"/>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340"/>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nodeType="clickEffect">
                                  <p:stCondLst>
                                    <p:cond delay="0"/>
                                  </p:stCondLst>
                                  <p:childTnLst>
                                    <p:set>
                                      <p:cBhvr>
                                        <p:cTn id="82" dur="1" fill="hold">
                                          <p:stCondLst>
                                            <p:cond delay="0"/>
                                          </p:stCondLst>
                                        </p:cTn>
                                        <p:tgtEl>
                                          <p:spTgt spid="340"/>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a:t>Vertical edge detection examples</a:t>
            </a:r>
          </a:p>
        </p:txBody>
      </p:sp>
      <p:sp>
        <p:nvSpPr>
          <p:cNvPr id="4" name="Content Placeholder 3">
            <a:extLst>
              <a:ext uri="{FF2B5EF4-FFF2-40B4-BE49-F238E27FC236}">
                <a16:creationId xmlns:a16="http://schemas.microsoft.com/office/drawing/2014/main" id="{32FEF137-9E6B-B54F-0726-078D097C9D15}"/>
              </a:ext>
            </a:extLst>
          </p:cNvPr>
          <p:cNvSpPr>
            <a:spLocks noGrp="1"/>
          </p:cNvSpPr>
          <p:nvPr>
            <p:ph idx="1"/>
          </p:nvPr>
        </p:nvSpPr>
        <p:spPr/>
        <p:txBody>
          <a:bodyPr/>
          <a:lstStyle/>
          <a:p>
            <a:endParaRPr lang="en-US"/>
          </a:p>
        </p:txBody>
      </p:sp>
      <p:graphicFrame>
        <p:nvGraphicFramePr>
          <p:cNvPr id="3" name="Table 2"/>
          <p:cNvGraphicFramePr>
            <a:graphicFrameLocks noGrp="1"/>
          </p:cNvGraphicFramePr>
          <p:nvPr/>
        </p:nvGraphicFramePr>
        <p:xfrm>
          <a:off x="1196095" y="1013412"/>
          <a:ext cx="2407752" cy="2401476"/>
        </p:xfrm>
        <a:graphic>
          <a:graphicData uri="http://schemas.openxmlformats.org/drawingml/2006/table">
            <a:tbl>
              <a:tblPr firstRow="1" bandRow="1">
                <a:tableStyleId>{5C22544A-7EE6-4342-B048-85BDC9FD1C3A}</a:tableStyleId>
              </a:tblPr>
              <a:tblGrid>
                <a:gridCol w="401292">
                  <a:extLst>
                    <a:ext uri="{9D8B030D-6E8A-4147-A177-3AD203B41FA5}">
                      <a16:colId xmlns:a16="http://schemas.microsoft.com/office/drawing/2014/main" val="20000"/>
                    </a:ext>
                  </a:extLst>
                </a:gridCol>
                <a:gridCol w="401292">
                  <a:extLst>
                    <a:ext uri="{9D8B030D-6E8A-4147-A177-3AD203B41FA5}">
                      <a16:colId xmlns:a16="http://schemas.microsoft.com/office/drawing/2014/main" val="20001"/>
                    </a:ext>
                  </a:extLst>
                </a:gridCol>
                <a:gridCol w="401292">
                  <a:extLst>
                    <a:ext uri="{9D8B030D-6E8A-4147-A177-3AD203B41FA5}">
                      <a16:colId xmlns:a16="http://schemas.microsoft.com/office/drawing/2014/main" val="20002"/>
                    </a:ext>
                  </a:extLst>
                </a:gridCol>
                <a:gridCol w="401292">
                  <a:extLst>
                    <a:ext uri="{9D8B030D-6E8A-4147-A177-3AD203B41FA5}">
                      <a16:colId xmlns:a16="http://schemas.microsoft.com/office/drawing/2014/main" val="20003"/>
                    </a:ext>
                  </a:extLst>
                </a:gridCol>
                <a:gridCol w="401292">
                  <a:extLst>
                    <a:ext uri="{9D8B030D-6E8A-4147-A177-3AD203B41FA5}">
                      <a16:colId xmlns:a16="http://schemas.microsoft.com/office/drawing/2014/main" val="20004"/>
                    </a:ext>
                  </a:extLst>
                </a:gridCol>
                <a:gridCol w="401292">
                  <a:extLst>
                    <a:ext uri="{9D8B030D-6E8A-4147-A177-3AD203B41FA5}">
                      <a16:colId xmlns:a16="http://schemas.microsoft.com/office/drawing/2014/main" val="20005"/>
                    </a:ext>
                  </a:extLst>
                </a:gridCol>
              </a:tblGrid>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400246">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nvGraphicFramePr>
        <p:xfrm>
          <a:off x="4967566" y="1613780"/>
          <a:ext cx="1203876" cy="1200738"/>
        </p:xfrm>
        <a:graphic>
          <a:graphicData uri="http://schemas.openxmlformats.org/drawingml/2006/table">
            <a:tbl>
              <a:tblPr firstRow="1" bandRow="1">
                <a:tableStyleId>{5C22544A-7EE6-4342-B048-85BDC9FD1C3A}</a:tableStyleId>
              </a:tblPr>
              <a:tblGrid>
                <a:gridCol w="401292">
                  <a:extLst>
                    <a:ext uri="{9D8B030D-6E8A-4147-A177-3AD203B41FA5}">
                      <a16:colId xmlns:a16="http://schemas.microsoft.com/office/drawing/2014/main" val="20000"/>
                    </a:ext>
                  </a:extLst>
                </a:gridCol>
                <a:gridCol w="401292">
                  <a:extLst>
                    <a:ext uri="{9D8B030D-6E8A-4147-A177-3AD203B41FA5}">
                      <a16:colId xmlns:a16="http://schemas.microsoft.com/office/drawing/2014/main" val="20001"/>
                    </a:ext>
                  </a:extLst>
                </a:gridCol>
                <a:gridCol w="401292">
                  <a:extLst>
                    <a:ext uri="{9D8B030D-6E8A-4147-A177-3AD203B41FA5}">
                      <a16:colId xmlns:a16="http://schemas.microsoft.com/office/drawing/2014/main" val="20002"/>
                    </a:ext>
                  </a:extLst>
                </a:gridCol>
              </a:tblGrid>
              <a:tr h="4002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002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00246">
                <a:tc>
                  <a:txBody>
                    <a:bodyPr/>
                    <a:lstStyle/>
                    <a:p>
                      <a:pPr algn="ct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mc:AlternateContent xmlns:mc="http://schemas.openxmlformats.org/markup-compatibility/2006" xmlns:a14="http://schemas.microsoft.com/office/drawing/2010/main">
        <mc:Choice Requires="a14">
          <p:sp>
            <p:nvSpPr>
              <p:cNvPr id="43" name="TextBox 42"/>
              <p:cNvSpPr txBox="1"/>
              <p:nvPr/>
            </p:nvSpPr>
            <p:spPr>
              <a:xfrm>
                <a:off x="7640985" y="4895532"/>
                <a:ext cx="291165" cy="36933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charset="0"/>
                        </a:rPr>
                        <m:t>=</m:t>
                      </m:r>
                    </m:oMath>
                  </m:oMathPara>
                </a14:m>
                <a:endParaRPr lang="en-US" sz="2400" dirty="0"/>
              </a:p>
            </p:txBody>
          </p:sp>
        </mc:Choice>
        <mc:Fallback xmlns="">
          <p:sp>
            <p:nvSpPr>
              <p:cNvPr id="43" name="TextBox 42"/>
              <p:cNvSpPr txBox="1">
                <a:spLocks noRot="1" noChangeAspect="1" noMove="1" noResize="1" noEditPoints="1" noAdjustHandles="1" noChangeArrowheads="1" noChangeShapeType="1" noTextEdit="1"/>
              </p:cNvSpPr>
              <p:nvPr/>
            </p:nvSpPr>
            <p:spPr>
              <a:xfrm>
                <a:off x="7640985" y="4895532"/>
                <a:ext cx="291165" cy="369332"/>
              </a:xfrm>
              <a:prstGeom prst="rect">
                <a:avLst/>
              </a:prstGeom>
              <a:blipFill rotWithShape="0">
                <a:blip r:embed="rId5"/>
                <a:stretch>
                  <a:fillRect l="-12500" r="-10417"/>
                </a:stretch>
              </a:blipFill>
            </p:spPr>
            <p:txBody>
              <a:bodyPr/>
              <a:lstStyle/>
              <a:p>
                <a:r>
                  <a:rPr lang="en-US">
                    <a:noFill/>
                  </a:rPr>
                  <a:t> </a:t>
                </a:r>
              </a:p>
            </p:txBody>
          </p:sp>
        </mc:Fallback>
      </mc:AlternateContent>
      <p:graphicFrame>
        <p:nvGraphicFramePr>
          <p:cNvPr id="22" name="Table 21"/>
          <p:cNvGraphicFramePr>
            <a:graphicFrameLocks noGrp="1"/>
          </p:cNvGraphicFramePr>
          <p:nvPr/>
        </p:nvGraphicFramePr>
        <p:xfrm>
          <a:off x="9086060" y="1406405"/>
          <a:ext cx="1612420" cy="1615488"/>
        </p:xfrm>
        <a:graphic>
          <a:graphicData uri="http://schemas.openxmlformats.org/drawingml/2006/table">
            <a:tbl>
              <a:tblPr firstRow="1" bandRow="1">
                <a:tableStyleId>{5C22544A-7EE6-4342-B048-85BDC9FD1C3A}</a:tableStyleId>
              </a:tblPr>
              <a:tblGrid>
                <a:gridCol w="403105">
                  <a:extLst>
                    <a:ext uri="{9D8B030D-6E8A-4147-A177-3AD203B41FA5}">
                      <a16:colId xmlns:a16="http://schemas.microsoft.com/office/drawing/2014/main" val="20000"/>
                    </a:ext>
                  </a:extLst>
                </a:gridCol>
                <a:gridCol w="403105">
                  <a:extLst>
                    <a:ext uri="{9D8B030D-6E8A-4147-A177-3AD203B41FA5}">
                      <a16:colId xmlns:a16="http://schemas.microsoft.com/office/drawing/2014/main" val="20001"/>
                    </a:ext>
                  </a:extLst>
                </a:gridCol>
                <a:gridCol w="403105">
                  <a:extLst>
                    <a:ext uri="{9D8B030D-6E8A-4147-A177-3AD203B41FA5}">
                      <a16:colId xmlns:a16="http://schemas.microsoft.com/office/drawing/2014/main" val="20002"/>
                    </a:ext>
                  </a:extLst>
                </a:gridCol>
                <a:gridCol w="403105">
                  <a:extLst>
                    <a:ext uri="{9D8B030D-6E8A-4147-A177-3AD203B41FA5}">
                      <a16:colId xmlns:a16="http://schemas.microsoft.com/office/drawing/2014/main" val="20003"/>
                    </a:ext>
                  </a:extLst>
                </a:gridCol>
              </a:tblGrid>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mc:AlternateContent xmlns:mc="http://schemas.openxmlformats.org/markup-compatibility/2006" xmlns:a14="http://schemas.microsoft.com/office/drawing/2010/main">
        <mc:Choice Requires="a14">
          <p:sp>
            <p:nvSpPr>
              <p:cNvPr id="82" name="TextBox 81"/>
              <p:cNvSpPr txBox="1"/>
              <p:nvPr/>
            </p:nvSpPr>
            <p:spPr>
              <a:xfrm>
                <a:off x="4208069" y="1998706"/>
                <a:ext cx="236051" cy="43088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i="1" smtClean="0">
                          <a:latin typeface="Cambria Math" charset="0"/>
                          <a:ea typeface="Cambria Math" charset="0"/>
                          <a:cs typeface="Cambria Math" charset="0"/>
                        </a:rPr>
                        <m:t>∗</m:t>
                      </m:r>
                    </m:oMath>
                  </m:oMathPara>
                </a14:m>
                <a:endParaRPr lang="en-US" sz="2400" dirty="0"/>
              </a:p>
            </p:txBody>
          </p:sp>
        </mc:Choice>
        <mc:Fallback xmlns="">
          <p:sp>
            <p:nvSpPr>
              <p:cNvPr id="82" name="TextBox 81"/>
              <p:cNvSpPr txBox="1">
                <a:spLocks noRot="1" noChangeAspect="1" noMove="1" noResize="1" noEditPoints="1" noAdjustHandles="1" noChangeArrowheads="1" noChangeShapeType="1" noTextEdit="1"/>
              </p:cNvSpPr>
              <p:nvPr/>
            </p:nvSpPr>
            <p:spPr>
              <a:xfrm>
                <a:off x="4208069" y="1998706"/>
                <a:ext cx="236051" cy="430887"/>
              </a:xfrm>
              <a:prstGeom prst="rect">
                <a:avLst/>
              </a:prstGeom>
              <a:blipFill rotWithShape="0">
                <a:blip r:embed="rId6"/>
                <a:stretch>
                  <a:fillRect/>
                </a:stretch>
              </a:blipFill>
            </p:spPr>
            <p:txBody>
              <a:bodyPr/>
              <a:lstStyle/>
              <a:p>
                <a:r>
                  <a:rPr lang="en-US">
                    <a:noFill/>
                  </a:rPr>
                  <a:t> </a:t>
                </a:r>
              </a:p>
            </p:txBody>
          </p:sp>
        </mc:Fallback>
      </mc:AlternateContent>
      <p:grpSp>
        <p:nvGrpSpPr>
          <p:cNvPr id="104" name="Group 103"/>
          <p:cNvGrpSpPr/>
          <p:nvPr/>
        </p:nvGrpSpPr>
        <p:grpSpPr>
          <a:xfrm>
            <a:off x="9724955" y="3091752"/>
            <a:ext cx="388195" cy="383976"/>
            <a:chOff x="6403075" y="5717739"/>
            <a:chExt cx="2006219" cy="982640"/>
          </a:xfrm>
        </p:grpSpPr>
        <p:sp>
          <p:nvSpPr>
            <p:cNvPr id="106" name="Rectangle 105"/>
            <p:cNvSpPr/>
            <p:nvPr/>
          </p:nvSpPr>
          <p:spPr>
            <a:xfrm>
              <a:off x="7845711" y="5717739"/>
              <a:ext cx="563583"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nvGrpSpPr>
            <p:cNvPr id="105" name="Group 104"/>
            <p:cNvGrpSpPr/>
            <p:nvPr/>
          </p:nvGrpSpPr>
          <p:grpSpPr>
            <a:xfrm>
              <a:off x="6403075" y="5717739"/>
              <a:ext cx="1529854" cy="982640"/>
              <a:chOff x="1897039" y="5745706"/>
              <a:chExt cx="1529854" cy="982640"/>
            </a:xfrm>
          </p:grpSpPr>
          <p:sp>
            <p:nvSpPr>
              <p:cNvPr id="107" name="Rectangle 106"/>
              <p:cNvSpPr/>
              <p:nvPr/>
            </p:nvSpPr>
            <p:spPr>
              <a:xfrm>
                <a:off x="1897039" y="5745707"/>
                <a:ext cx="668740"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8" name="Rectangle 107"/>
              <p:cNvSpPr/>
              <p:nvPr/>
            </p:nvSpPr>
            <p:spPr>
              <a:xfrm>
                <a:off x="2421335" y="5745706"/>
                <a:ext cx="1005558" cy="982637"/>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grpSp>
      <mc:AlternateContent xmlns:mc="http://schemas.openxmlformats.org/markup-compatibility/2006" xmlns:a14="http://schemas.microsoft.com/office/drawing/2010/main">
        <mc:Choice Requires="a14">
          <p:sp>
            <p:nvSpPr>
              <p:cNvPr id="109" name="TextBox 108"/>
              <p:cNvSpPr txBox="1"/>
              <p:nvPr/>
            </p:nvSpPr>
            <p:spPr>
              <a:xfrm>
                <a:off x="4238788" y="4895532"/>
                <a:ext cx="174612" cy="43088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i="1" smtClean="0">
                          <a:latin typeface="Cambria Math" charset="0"/>
                          <a:ea typeface="Cambria Math" charset="0"/>
                          <a:cs typeface="Cambria Math" charset="0"/>
                        </a:rPr>
                        <m:t>∗</m:t>
                      </m:r>
                    </m:oMath>
                  </m:oMathPara>
                </a14:m>
                <a:endParaRPr lang="en-US" sz="2400" dirty="0"/>
              </a:p>
            </p:txBody>
          </p:sp>
        </mc:Choice>
        <mc:Fallback xmlns="">
          <p:sp>
            <p:nvSpPr>
              <p:cNvPr id="109" name="TextBox 108"/>
              <p:cNvSpPr txBox="1">
                <a:spLocks noRot="1" noChangeAspect="1" noMove="1" noResize="1" noEditPoints="1" noAdjustHandles="1" noChangeArrowheads="1" noChangeShapeType="1" noTextEdit="1"/>
              </p:cNvSpPr>
              <p:nvPr/>
            </p:nvSpPr>
            <p:spPr>
              <a:xfrm>
                <a:off x="4238788" y="4895532"/>
                <a:ext cx="174612" cy="430887"/>
              </a:xfrm>
              <a:prstGeom prst="rect">
                <a:avLst/>
              </a:prstGeom>
              <a:blipFill rotWithShape="0">
                <a:blip r:embed="rId7"/>
                <a:stretch>
                  <a:fillRect/>
                </a:stretch>
              </a:blipFill>
            </p:spPr>
            <p:txBody>
              <a:bodyPr/>
              <a:lstStyle/>
              <a:p>
                <a:r>
                  <a:rPr lang="en-US">
                    <a:noFill/>
                  </a:rPr>
                  <a:t> </a:t>
                </a:r>
              </a:p>
            </p:txBody>
          </p:sp>
        </mc:Fallback>
      </mc:AlternateContent>
      <p:graphicFrame>
        <p:nvGraphicFramePr>
          <p:cNvPr id="24" name="Table 23"/>
          <p:cNvGraphicFramePr>
            <a:graphicFrameLocks noGrp="1"/>
          </p:cNvGraphicFramePr>
          <p:nvPr/>
        </p:nvGraphicFramePr>
        <p:xfrm>
          <a:off x="1196095" y="3912855"/>
          <a:ext cx="2407752" cy="2396244"/>
        </p:xfrm>
        <a:graphic>
          <a:graphicData uri="http://schemas.openxmlformats.org/drawingml/2006/table">
            <a:tbl>
              <a:tblPr firstRow="1" bandRow="1">
                <a:tableStyleId>{5C22544A-7EE6-4342-B048-85BDC9FD1C3A}</a:tableStyleId>
              </a:tblPr>
              <a:tblGrid>
                <a:gridCol w="401292">
                  <a:extLst>
                    <a:ext uri="{9D8B030D-6E8A-4147-A177-3AD203B41FA5}">
                      <a16:colId xmlns:a16="http://schemas.microsoft.com/office/drawing/2014/main" val="20000"/>
                    </a:ext>
                  </a:extLst>
                </a:gridCol>
                <a:gridCol w="401292">
                  <a:extLst>
                    <a:ext uri="{9D8B030D-6E8A-4147-A177-3AD203B41FA5}">
                      <a16:colId xmlns:a16="http://schemas.microsoft.com/office/drawing/2014/main" val="20001"/>
                    </a:ext>
                  </a:extLst>
                </a:gridCol>
                <a:gridCol w="401292">
                  <a:extLst>
                    <a:ext uri="{9D8B030D-6E8A-4147-A177-3AD203B41FA5}">
                      <a16:colId xmlns:a16="http://schemas.microsoft.com/office/drawing/2014/main" val="20002"/>
                    </a:ext>
                  </a:extLst>
                </a:gridCol>
                <a:gridCol w="401292">
                  <a:extLst>
                    <a:ext uri="{9D8B030D-6E8A-4147-A177-3AD203B41FA5}">
                      <a16:colId xmlns:a16="http://schemas.microsoft.com/office/drawing/2014/main" val="20003"/>
                    </a:ext>
                  </a:extLst>
                </a:gridCol>
                <a:gridCol w="401292">
                  <a:extLst>
                    <a:ext uri="{9D8B030D-6E8A-4147-A177-3AD203B41FA5}">
                      <a16:colId xmlns:a16="http://schemas.microsoft.com/office/drawing/2014/main" val="20004"/>
                    </a:ext>
                  </a:extLst>
                </a:gridCol>
                <a:gridCol w="401292">
                  <a:extLst>
                    <a:ext uri="{9D8B030D-6E8A-4147-A177-3AD203B41FA5}">
                      <a16:colId xmlns:a16="http://schemas.microsoft.com/office/drawing/2014/main" val="20005"/>
                    </a:ext>
                  </a:extLst>
                </a:gridCol>
              </a:tblGrid>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99374">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pSp>
        <p:nvGrpSpPr>
          <p:cNvPr id="28" name="Group 27"/>
          <p:cNvGrpSpPr/>
          <p:nvPr/>
        </p:nvGrpSpPr>
        <p:grpSpPr>
          <a:xfrm>
            <a:off x="2229316" y="3475727"/>
            <a:ext cx="341309" cy="340243"/>
            <a:chOff x="1897039" y="5745706"/>
            <a:chExt cx="1337480" cy="982640"/>
          </a:xfrm>
        </p:grpSpPr>
        <p:sp>
          <p:nvSpPr>
            <p:cNvPr id="29" name="Rectangle 28"/>
            <p:cNvSpPr/>
            <p:nvPr/>
          </p:nvSpPr>
          <p:spPr>
            <a:xfrm>
              <a:off x="1897039" y="5745707"/>
              <a:ext cx="668740" cy="982639"/>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30" name="Rectangle 29"/>
            <p:cNvSpPr/>
            <p:nvPr/>
          </p:nvSpPr>
          <p:spPr>
            <a:xfrm>
              <a:off x="2565779" y="5745706"/>
              <a:ext cx="668740"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mc:AlternateContent xmlns:mc="http://schemas.openxmlformats.org/markup-compatibility/2006" xmlns:a14="http://schemas.microsoft.com/office/drawing/2010/main">
        <mc:Choice Requires="a14">
          <p:sp>
            <p:nvSpPr>
              <p:cNvPr id="31" name="TextBox 30"/>
              <p:cNvSpPr txBox="1"/>
              <p:nvPr/>
            </p:nvSpPr>
            <p:spPr>
              <a:xfrm>
                <a:off x="7640985" y="2029483"/>
                <a:ext cx="291165" cy="36933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charset="0"/>
                        </a:rPr>
                        <m:t>=</m:t>
                      </m:r>
                    </m:oMath>
                  </m:oMathPara>
                </a14:m>
                <a:endParaRPr lang="en-US" sz="2400" dirty="0"/>
              </a:p>
            </p:txBody>
          </p:sp>
        </mc:Choice>
        <mc:Fallback xmlns="">
          <p:sp>
            <p:nvSpPr>
              <p:cNvPr id="31" name="TextBox 30"/>
              <p:cNvSpPr txBox="1">
                <a:spLocks noRot="1" noChangeAspect="1" noMove="1" noResize="1" noEditPoints="1" noAdjustHandles="1" noChangeArrowheads="1" noChangeShapeType="1" noTextEdit="1"/>
              </p:cNvSpPr>
              <p:nvPr/>
            </p:nvSpPr>
            <p:spPr>
              <a:xfrm>
                <a:off x="7640985" y="2029483"/>
                <a:ext cx="291165" cy="369332"/>
              </a:xfrm>
              <a:prstGeom prst="rect">
                <a:avLst/>
              </a:prstGeom>
              <a:blipFill rotWithShape="0">
                <a:blip r:embed="rId8"/>
                <a:stretch>
                  <a:fillRect l="-12500" r="-10417"/>
                </a:stretch>
              </a:blipFill>
            </p:spPr>
            <p:txBody>
              <a:bodyPr/>
              <a:lstStyle/>
              <a:p>
                <a:r>
                  <a:rPr lang="en-US">
                    <a:noFill/>
                  </a:rPr>
                  <a:t> </a:t>
                </a:r>
              </a:p>
            </p:txBody>
          </p:sp>
        </mc:Fallback>
      </mc:AlternateContent>
      <p:graphicFrame>
        <p:nvGraphicFramePr>
          <p:cNvPr id="33" name="Table 32"/>
          <p:cNvGraphicFramePr>
            <a:graphicFrameLocks noGrp="1"/>
          </p:cNvGraphicFramePr>
          <p:nvPr/>
        </p:nvGraphicFramePr>
        <p:xfrm>
          <a:off x="9083467" y="4272454"/>
          <a:ext cx="1612420" cy="1615488"/>
        </p:xfrm>
        <a:graphic>
          <a:graphicData uri="http://schemas.openxmlformats.org/drawingml/2006/table">
            <a:tbl>
              <a:tblPr firstRow="1" bandRow="1">
                <a:tableStyleId>{5C22544A-7EE6-4342-B048-85BDC9FD1C3A}</a:tableStyleId>
              </a:tblPr>
              <a:tblGrid>
                <a:gridCol w="403105">
                  <a:extLst>
                    <a:ext uri="{9D8B030D-6E8A-4147-A177-3AD203B41FA5}">
                      <a16:colId xmlns:a16="http://schemas.microsoft.com/office/drawing/2014/main" val="20000"/>
                    </a:ext>
                  </a:extLst>
                </a:gridCol>
                <a:gridCol w="403105">
                  <a:extLst>
                    <a:ext uri="{9D8B030D-6E8A-4147-A177-3AD203B41FA5}">
                      <a16:colId xmlns:a16="http://schemas.microsoft.com/office/drawing/2014/main" val="20001"/>
                    </a:ext>
                  </a:extLst>
                </a:gridCol>
                <a:gridCol w="403105">
                  <a:extLst>
                    <a:ext uri="{9D8B030D-6E8A-4147-A177-3AD203B41FA5}">
                      <a16:colId xmlns:a16="http://schemas.microsoft.com/office/drawing/2014/main" val="20002"/>
                    </a:ext>
                  </a:extLst>
                </a:gridCol>
                <a:gridCol w="403105">
                  <a:extLst>
                    <a:ext uri="{9D8B030D-6E8A-4147-A177-3AD203B41FA5}">
                      <a16:colId xmlns:a16="http://schemas.microsoft.com/office/drawing/2014/main" val="20003"/>
                    </a:ext>
                  </a:extLst>
                </a:gridCol>
              </a:tblGrid>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03872">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grpSp>
        <p:nvGrpSpPr>
          <p:cNvPr id="42" name="Group 41"/>
          <p:cNvGrpSpPr/>
          <p:nvPr/>
        </p:nvGrpSpPr>
        <p:grpSpPr>
          <a:xfrm rot="10800000">
            <a:off x="2229317" y="6360747"/>
            <a:ext cx="341309" cy="340243"/>
            <a:chOff x="1897039" y="5745706"/>
            <a:chExt cx="1337480" cy="982640"/>
          </a:xfrm>
        </p:grpSpPr>
        <p:sp>
          <p:nvSpPr>
            <p:cNvPr id="44" name="Rectangle 43"/>
            <p:cNvSpPr/>
            <p:nvPr/>
          </p:nvSpPr>
          <p:spPr>
            <a:xfrm>
              <a:off x="1897039" y="5745707"/>
              <a:ext cx="668740" cy="982639"/>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45" name="Rectangle 44"/>
            <p:cNvSpPr/>
            <p:nvPr/>
          </p:nvSpPr>
          <p:spPr>
            <a:xfrm>
              <a:off x="2565779" y="5745706"/>
              <a:ext cx="668740"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graphicFrame>
        <p:nvGraphicFramePr>
          <p:cNvPr id="46" name="Table 45"/>
          <p:cNvGraphicFramePr>
            <a:graphicFrameLocks noGrp="1"/>
          </p:cNvGraphicFramePr>
          <p:nvPr/>
        </p:nvGraphicFramePr>
        <p:xfrm>
          <a:off x="4968407" y="4510606"/>
          <a:ext cx="1203876" cy="1200738"/>
        </p:xfrm>
        <a:graphic>
          <a:graphicData uri="http://schemas.openxmlformats.org/drawingml/2006/table">
            <a:tbl>
              <a:tblPr firstRow="1" bandRow="1">
                <a:tableStyleId>{5C22544A-7EE6-4342-B048-85BDC9FD1C3A}</a:tableStyleId>
              </a:tblPr>
              <a:tblGrid>
                <a:gridCol w="401292">
                  <a:extLst>
                    <a:ext uri="{9D8B030D-6E8A-4147-A177-3AD203B41FA5}">
                      <a16:colId xmlns:a16="http://schemas.microsoft.com/office/drawing/2014/main" val="20000"/>
                    </a:ext>
                  </a:extLst>
                </a:gridCol>
                <a:gridCol w="401292">
                  <a:extLst>
                    <a:ext uri="{9D8B030D-6E8A-4147-A177-3AD203B41FA5}">
                      <a16:colId xmlns:a16="http://schemas.microsoft.com/office/drawing/2014/main" val="20001"/>
                    </a:ext>
                  </a:extLst>
                </a:gridCol>
                <a:gridCol w="401292">
                  <a:extLst>
                    <a:ext uri="{9D8B030D-6E8A-4147-A177-3AD203B41FA5}">
                      <a16:colId xmlns:a16="http://schemas.microsoft.com/office/drawing/2014/main" val="20002"/>
                    </a:ext>
                  </a:extLst>
                </a:gridCol>
              </a:tblGrid>
              <a:tr h="4002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0024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00246">
                <a:tc>
                  <a:txBody>
                    <a:bodyPr/>
                    <a:lstStyle/>
                    <a:p>
                      <a:pPr algn="ct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4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grpSp>
        <p:nvGrpSpPr>
          <p:cNvPr id="47" name="Group 46"/>
          <p:cNvGrpSpPr/>
          <p:nvPr/>
        </p:nvGrpSpPr>
        <p:grpSpPr>
          <a:xfrm>
            <a:off x="9720953" y="5916011"/>
            <a:ext cx="368517" cy="364511"/>
            <a:chOff x="6403075" y="5717739"/>
            <a:chExt cx="2006220" cy="982640"/>
          </a:xfrm>
        </p:grpSpPr>
        <p:sp>
          <p:nvSpPr>
            <p:cNvPr id="48" name="Rectangle 47"/>
            <p:cNvSpPr/>
            <p:nvPr/>
          </p:nvSpPr>
          <p:spPr>
            <a:xfrm>
              <a:off x="7740555" y="5717739"/>
              <a:ext cx="668740"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nvGrpSpPr>
            <p:cNvPr id="49" name="Group 48"/>
            <p:cNvGrpSpPr/>
            <p:nvPr/>
          </p:nvGrpSpPr>
          <p:grpSpPr>
            <a:xfrm>
              <a:off x="6403075" y="5717739"/>
              <a:ext cx="1447050" cy="982640"/>
              <a:chOff x="1897039" y="5745706"/>
              <a:chExt cx="1447050" cy="982640"/>
            </a:xfrm>
          </p:grpSpPr>
          <p:sp>
            <p:nvSpPr>
              <p:cNvPr id="50" name="Rectangle 49"/>
              <p:cNvSpPr/>
              <p:nvPr/>
            </p:nvSpPr>
            <p:spPr>
              <a:xfrm>
                <a:off x="1897039" y="5745707"/>
                <a:ext cx="668740" cy="982639"/>
              </a:xfrm>
              <a:prstGeom prst="rect">
                <a:avLst/>
              </a:prstGeom>
              <a:solidFill>
                <a:schemeClr val="tx1">
                  <a:lumMod val="50000"/>
                  <a:lumOff val="5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51" name="Rectangle 50"/>
              <p:cNvSpPr/>
              <p:nvPr/>
            </p:nvSpPr>
            <p:spPr>
              <a:xfrm>
                <a:off x="2433319" y="5745706"/>
                <a:ext cx="910770" cy="982637"/>
              </a:xfrm>
              <a:prstGeom prst="rect">
                <a:avLst/>
              </a:prstGeom>
              <a:solidFill>
                <a:schemeClr val="tx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grpSp>
      <p:grpSp>
        <p:nvGrpSpPr>
          <p:cNvPr id="37" name="Group 36"/>
          <p:cNvGrpSpPr/>
          <p:nvPr/>
        </p:nvGrpSpPr>
        <p:grpSpPr>
          <a:xfrm rot="10800000">
            <a:off x="5401319" y="2864128"/>
            <a:ext cx="336371" cy="340243"/>
            <a:chOff x="6403075" y="5717739"/>
            <a:chExt cx="2006220" cy="982640"/>
          </a:xfrm>
        </p:grpSpPr>
        <p:grpSp>
          <p:nvGrpSpPr>
            <p:cNvPr id="39" name="Group 38"/>
            <p:cNvGrpSpPr/>
            <p:nvPr/>
          </p:nvGrpSpPr>
          <p:grpSpPr>
            <a:xfrm>
              <a:off x="6403075" y="5717739"/>
              <a:ext cx="1337480" cy="982640"/>
              <a:chOff x="1897039" y="5745706"/>
              <a:chExt cx="1337480" cy="982640"/>
            </a:xfrm>
          </p:grpSpPr>
          <p:sp>
            <p:nvSpPr>
              <p:cNvPr id="41" name="Rectangle 40"/>
              <p:cNvSpPr/>
              <p:nvPr/>
            </p:nvSpPr>
            <p:spPr>
              <a:xfrm>
                <a:off x="1897039" y="5745707"/>
                <a:ext cx="668740" cy="982639"/>
              </a:xfrm>
              <a:prstGeom prst="rect">
                <a:avLst/>
              </a:prstGeom>
              <a:solidFill>
                <a:schemeClr val="tx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565779" y="5745706"/>
                <a:ext cx="668740" cy="982639"/>
              </a:xfrm>
              <a:prstGeom prst="rect">
                <a:avLst/>
              </a:prstGeom>
              <a:solidFill>
                <a:schemeClr val="bg1">
                  <a:lumMod val="75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 name="Rectangle 39"/>
            <p:cNvSpPr/>
            <p:nvPr/>
          </p:nvSpPr>
          <p:spPr>
            <a:xfrm>
              <a:off x="7740555" y="5717739"/>
              <a:ext cx="668740" cy="982639"/>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Group 52"/>
          <p:cNvGrpSpPr/>
          <p:nvPr/>
        </p:nvGrpSpPr>
        <p:grpSpPr>
          <a:xfrm rot="10800000">
            <a:off x="5395705" y="5771400"/>
            <a:ext cx="336371" cy="340243"/>
            <a:chOff x="6403075" y="5717739"/>
            <a:chExt cx="2006220" cy="982640"/>
          </a:xfrm>
        </p:grpSpPr>
        <p:grpSp>
          <p:nvGrpSpPr>
            <p:cNvPr id="54" name="Group 53"/>
            <p:cNvGrpSpPr/>
            <p:nvPr/>
          </p:nvGrpSpPr>
          <p:grpSpPr>
            <a:xfrm>
              <a:off x="6403075" y="5717739"/>
              <a:ext cx="1337480" cy="982640"/>
              <a:chOff x="1897039" y="5745706"/>
              <a:chExt cx="1337480" cy="982640"/>
            </a:xfrm>
          </p:grpSpPr>
          <p:sp>
            <p:nvSpPr>
              <p:cNvPr id="56" name="Rectangle 55"/>
              <p:cNvSpPr/>
              <p:nvPr/>
            </p:nvSpPr>
            <p:spPr>
              <a:xfrm>
                <a:off x="1897039" y="5745707"/>
                <a:ext cx="668740" cy="982639"/>
              </a:xfrm>
              <a:prstGeom prst="rect">
                <a:avLst/>
              </a:prstGeom>
              <a:solidFill>
                <a:schemeClr val="tx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2565779" y="5745706"/>
                <a:ext cx="668740" cy="982639"/>
              </a:xfrm>
              <a:prstGeom prst="rect">
                <a:avLst/>
              </a:prstGeom>
              <a:solidFill>
                <a:schemeClr val="bg1">
                  <a:lumMod val="75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5" name="Rectangle 54"/>
            <p:cNvSpPr/>
            <p:nvPr/>
          </p:nvSpPr>
          <p:spPr>
            <a:xfrm>
              <a:off x="7740555" y="5717739"/>
              <a:ext cx="668740" cy="982639"/>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ustDataLst>
      <p:tags r:id="rId1"/>
    </p:custDataLst>
    <p:extLst>
      <p:ext uri="{BB962C8B-B14F-4D97-AF65-F5344CB8AC3E}">
        <p14:creationId xmlns:p14="http://schemas.microsoft.com/office/powerpoint/2010/main" val="10496969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10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41AFE-B324-4263-884D-842080B1A082}"/>
              </a:ext>
            </a:extLst>
          </p:cNvPr>
          <p:cNvSpPr>
            <a:spLocks noGrp="1"/>
          </p:cNvSpPr>
          <p:nvPr>
            <p:ph type="title"/>
          </p:nvPr>
        </p:nvSpPr>
        <p:spPr/>
        <p:txBody>
          <a:bodyPr>
            <a:normAutofit/>
          </a:bodyPr>
          <a:lstStyle/>
          <a:p>
            <a:r>
              <a:rPr lang="en-US" dirty="0"/>
              <a:t>Convolution layer</a:t>
            </a:r>
          </a:p>
        </p:txBody>
      </p:sp>
      <p:pic>
        <p:nvPicPr>
          <p:cNvPr id="6" name="Content Placeholder 5" descr="A picture containing shape&#10;&#10;Description automatically generated">
            <a:extLst>
              <a:ext uri="{FF2B5EF4-FFF2-40B4-BE49-F238E27FC236}">
                <a16:creationId xmlns:a16="http://schemas.microsoft.com/office/drawing/2014/main" id="{73801DB6-4A28-41DF-9D6C-EEF2613C472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3590925" y="1843881"/>
            <a:ext cx="5010150" cy="3657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2E27A97-046C-4C22-95AA-E5C7E73D7E5E}"/>
              </a:ext>
            </a:extLst>
          </p:cNvPr>
          <p:cNvSpPr txBox="1"/>
          <p:nvPr/>
        </p:nvSpPr>
        <p:spPr>
          <a:xfrm>
            <a:off x="1631272" y="5922275"/>
            <a:ext cx="6121152" cy="246221"/>
          </a:xfrm>
          <a:prstGeom prst="rect">
            <a:avLst/>
          </a:prstGeom>
          <a:noFill/>
        </p:spPr>
        <p:txBody>
          <a:bodyPr wrap="square">
            <a:spAutoFit/>
          </a:bodyPr>
          <a:lstStyle/>
          <a:p>
            <a:r>
              <a:rPr lang="en-US" sz="1000" dirty="0">
                <a:hlinkClick r:id="rId3"/>
              </a:rPr>
              <a:t>Convolutional Neural Network — I. Before we jump into the full… | by Mandar Deshpande | Towards Data Science</a:t>
            </a:r>
            <a:endParaRPr lang="en-US" sz="1000" dirty="0"/>
          </a:p>
        </p:txBody>
      </p:sp>
      <p:sp>
        <p:nvSpPr>
          <p:cNvPr id="9" name="TextBox 8">
            <a:extLst>
              <a:ext uri="{FF2B5EF4-FFF2-40B4-BE49-F238E27FC236}">
                <a16:creationId xmlns:a16="http://schemas.microsoft.com/office/drawing/2014/main" id="{D522D4B4-1472-40C2-90C5-FD1C6212B21E}"/>
              </a:ext>
            </a:extLst>
          </p:cNvPr>
          <p:cNvSpPr txBox="1"/>
          <p:nvPr/>
        </p:nvSpPr>
        <p:spPr>
          <a:xfrm>
            <a:off x="665825" y="1589103"/>
            <a:ext cx="2254928" cy="1477328"/>
          </a:xfrm>
          <a:prstGeom prst="rect">
            <a:avLst/>
          </a:prstGeom>
          <a:noFill/>
        </p:spPr>
        <p:txBody>
          <a:bodyPr wrap="square" rtlCol="0">
            <a:spAutoFit/>
          </a:bodyPr>
          <a:lstStyle/>
          <a:p>
            <a:r>
              <a:rPr lang="en-US" b="1" i="0" dirty="0">
                <a:solidFill>
                  <a:srgbClr val="292929"/>
                </a:solidFill>
                <a:effectLst/>
                <a:latin typeface="charter"/>
              </a:rPr>
              <a:t>Kernel/Filter, K</a:t>
            </a:r>
            <a:r>
              <a:rPr lang="en-US" b="0" i="0" dirty="0">
                <a:solidFill>
                  <a:srgbClr val="292929"/>
                </a:solidFill>
                <a:effectLst/>
                <a:latin typeface="charter"/>
              </a:rPr>
              <a:t>, represented in the color yellow. We have selected </a:t>
            </a:r>
            <a:r>
              <a:rPr lang="en-US" b="1" i="0" dirty="0">
                <a:solidFill>
                  <a:srgbClr val="292929"/>
                </a:solidFill>
                <a:effectLst/>
                <a:latin typeface="charter"/>
              </a:rPr>
              <a:t>K as a 3x3x1 matrix.</a:t>
            </a:r>
            <a:endParaRPr lang="en-US" dirty="0"/>
          </a:p>
        </p:txBody>
      </p:sp>
    </p:spTree>
    <p:extLst>
      <p:ext uri="{BB962C8B-B14F-4D97-AF65-F5344CB8AC3E}">
        <p14:creationId xmlns:p14="http://schemas.microsoft.com/office/powerpoint/2010/main" val="23858000"/>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AA715-2C24-77FD-1C7D-4C21F7EADAE9}"/>
              </a:ext>
            </a:extLst>
          </p:cNvPr>
          <p:cNvSpPr>
            <a:spLocks noGrp="1"/>
          </p:cNvSpPr>
          <p:nvPr>
            <p:ph type="title"/>
          </p:nvPr>
        </p:nvSpPr>
        <p:spPr/>
        <p:txBody>
          <a:bodyPr/>
          <a:lstStyle/>
          <a:p>
            <a:r>
              <a:rPr lang="en-US" dirty="0"/>
              <a:t>Convolution Layer</a:t>
            </a:r>
          </a:p>
        </p:txBody>
      </p:sp>
      <p:pic>
        <p:nvPicPr>
          <p:cNvPr id="3074" name="Picture 2" descr="Convolution operation on a MxNx3 image matrix with a 3x3x3 Kernel">
            <a:extLst>
              <a:ext uri="{FF2B5EF4-FFF2-40B4-BE49-F238E27FC236}">
                <a16:creationId xmlns:a16="http://schemas.microsoft.com/office/drawing/2014/main" id="{B7DE4C6B-0A85-B04A-7415-09BA97BC6A9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64922" y="1123950"/>
            <a:ext cx="9062156"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230895"/>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1B183-2981-9657-1D49-D26CA8F96471}"/>
              </a:ext>
            </a:extLst>
          </p:cNvPr>
          <p:cNvSpPr>
            <a:spLocks noGrp="1"/>
          </p:cNvSpPr>
          <p:nvPr>
            <p:ph type="title"/>
          </p:nvPr>
        </p:nvSpPr>
        <p:spPr/>
        <p:txBody>
          <a:bodyPr/>
          <a:lstStyle/>
          <a:p>
            <a:r>
              <a:rPr lang="en-US" dirty="0"/>
              <a:t>Padding</a:t>
            </a:r>
          </a:p>
        </p:txBody>
      </p:sp>
      <p:pic>
        <p:nvPicPr>
          <p:cNvPr id="11" name="Content Placeholder 10" descr="A screenshot of a grid&#10;&#10;Description automatically generated">
            <a:extLst>
              <a:ext uri="{FF2B5EF4-FFF2-40B4-BE49-F238E27FC236}">
                <a16:creationId xmlns:a16="http://schemas.microsoft.com/office/drawing/2014/main" id="{A58F1490-8240-2013-624D-32A27374677C}"/>
              </a:ext>
            </a:extLst>
          </p:cNvPr>
          <p:cNvPicPr>
            <a:picLocks noGrp="1" noChangeAspect="1"/>
          </p:cNvPicPr>
          <p:nvPr>
            <p:ph idx="1"/>
          </p:nvPr>
        </p:nvPicPr>
        <p:blipFill rotWithShape="1">
          <a:blip r:embed="rId2"/>
          <a:srcRect b="75935"/>
          <a:stretch/>
        </p:blipFill>
        <p:spPr bwMode="auto">
          <a:xfrm>
            <a:off x="352737" y="1705310"/>
            <a:ext cx="5960976" cy="35881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D2E7A3C-2AE9-0008-BB0A-D9A0A35CA9EA}"/>
              </a:ext>
            </a:extLst>
          </p:cNvPr>
          <p:cNvSpPr txBox="1"/>
          <p:nvPr/>
        </p:nvSpPr>
        <p:spPr>
          <a:xfrm>
            <a:off x="479148" y="6068006"/>
            <a:ext cx="6096000" cy="307777"/>
          </a:xfrm>
          <a:prstGeom prst="rect">
            <a:avLst/>
          </a:prstGeom>
          <a:noFill/>
        </p:spPr>
        <p:txBody>
          <a:bodyPr wrap="square">
            <a:spAutoFit/>
          </a:bodyPr>
          <a:lstStyle/>
          <a:p>
            <a:r>
              <a:rPr lang="en-US" dirty="0"/>
              <a:t>https://www.geeksforgeeks.org/cnn-introduction-to-padding/</a:t>
            </a:r>
          </a:p>
        </p:txBody>
      </p:sp>
      <p:pic>
        <p:nvPicPr>
          <p:cNvPr id="12" name="Content Placeholder 10" descr="A screenshot of a grid&#10;&#10;Description automatically generated">
            <a:extLst>
              <a:ext uri="{FF2B5EF4-FFF2-40B4-BE49-F238E27FC236}">
                <a16:creationId xmlns:a16="http://schemas.microsoft.com/office/drawing/2014/main" id="{1801296A-0CA9-C2A2-7D5A-EA042ACC2A6C}"/>
              </a:ext>
            </a:extLst>
          </p:cNvPr>
          <p:cNvPicPr>
            <a:picLocks noChangeAspect="1"/>
          </p:cNvPicPr>
          <p:nvPr/>
        </p:nvPicPr>
        <p:blipFill rotWithShape="1">
          <a:blip r:embed="rId2"/>
          <a:srcRect t="26627"/>
          <a:stretch/>
        </p:blipFill>
        <p:spPr bwMode="auto">
          <a:xfrm>
            <a:off x="5878287" y="1077686"/>
            <a:ext cx="5960976" cy="499032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11962"/>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6EC4D-AD32-089A-0400-F849366CE09D}"/>
              </a:ext>
            </a:extLst>
          </p:cNvPr>
          <p:cNvSpPr>
            <a:spLocks noGrp="1"/>
          </p:cNvSpPr>
          <p:nvPr>
            <p:ph type="title"/>
          </p:nvPr>
        </p:nvSpPr>
        <p:spPr/>
        <p:txBody>
          <a:bodyPr/>
          <a:lstStyle/>
          <a:p>
            <a:r>
              <a:rPr lang="en-US" dirty="0"/>
              <a:t>Padding</a:t>
            </a:r>
          </a:p>
        </p:txBody>
      </p:sp>
      <p:sp>
        <p:nvSpPr>
          <p:cNvPr id="3" name="Content Placeholder 2">
            <a:extLst>
              <a:ext uri="{FF2B5EF4-FFF2-40B4-BE49-F238E27FC236}">
                <a16:creationId xmlns:a16="http://schemas.microsoft.com/office/drawing/2014/main" id="{68D84538-2B39-2986-AC2E-B6EE7C6ACCE8}"/>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Every time we apply a convolutional operation, the size of the </a:t>
            </a:r>
            <a:r>
              <a:rPr lang="en-US" b="1" dirty="0">
                <a:solidFill>
                  <a:srgbClr val="0070C0"/>
                </a:solidFill>
                <a:latin typeface="Times New Roman" panose="02020603050405020304" pitchFamily="18" charset="0"/>
                <a:cs typeface="Times New Roman" panose="02020603050405020304" pitchFamily="18" charset="0"/>
              </a:rPr>
              <a:t>image</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shrinks</a:t>
            </a:r>
          </a:p>
          <a:p>
            <a:pPr algn="just">
              <a:lnSpc>
                <a:spcPct val="150000"/>
              </a:lnSpc>
            </a:pPr>
            <a:r>
              <a:rPr lang="en-US" dirty="0">
                <a:latin typeface="Times New Roman" panose="02020603050405020304" pitchFamily="18" charset="0"/>
                <a:cs typeface="Times New Roman" panose="02020603050405020304" pitchFamily="18" charset="0"/>
              </a:rPr>
              <a:t>Pixels present in the </a:t>
            </a:r>
            <a:r>
              <a:rPr lang="en-US" b="1" dirty="0">
                <a:solidFill>
                  <a:srgbClr val="0070C0"/>
                </a:solidFill>
                <a:latin typeface="Times New Roman" panose="02020603050405020304" pitchFamily="18" charset="0"/>
                <a:cs typeface="Times New Roman" panose="02020603050405020304" pitchFamily="18" charset="0"/>
              </a:rPr>
              <a:t>corner</a:t>
            </a:r>
            <a:r>
              <a:rPr lang="en-US" dirty="0">
                <a:latin typeface="Times New Roman" panose="02020603050405020304" pitchFamily="18" charset="0"/>
                <a:cs typeface="Times New Roman" panose="02020603050405020304" pitchFamily="18" charset="0"/>
              </a:rPr>
              <a:t> of the image are used only a few number of times during convolution as compared to the central pixels. Hence, we do not focus too much on the corners since that can lead to information loss</a:t>
            </a:r>
          </a:p>
          <a:p>
            <a:pPr algn="just">
              <a:lnSpc>
                <a:spcPct val="150000"/>
              </a:lnSpc>
            </a:pPr>
            <a:r>
              <a:rPr lang="en-US" dirty="0">
                <a:latin typeface="Times New Roman" panose="02020603050405020304" pitchFamily="18" charset="0"/>
                <a:cs typeface="Times New Roman" panose="02020603050405020304" pitchFamily="18" charset="0"/>
              </a:rPr>
              <a:t>To overcome these issues, we can pad the image with an </a:t>
            </a:r>
            <a:r>
              <a:rPr lang="en-US" dirty="0">
                <a:solidFill>
                  <a:srgbClr val="0070C0"/>
                </a:solidFill>
                <a:latin typeface="Times New Roman" panose="02020603050405020304" pitchFamily="18" charset="0"/>
                <a:cs typeface="Times New Roman" panose="02020603050405020304" pitchFamily="18" charset="0"/>
              </a:rPr>
              <a:t>additional border</a:t>
            </a:r>
            <a:r>
              <a:rPr lang="en-US" dirty="0">
                <a:latin typeface="Times New Roman" panose="02020603050405020304" pitchFamily="18" charset="0"/>
                <a:cs typeface="Times New Roman" panose="02020603050405020304" pitchFamily="18" charset="0"/>
              </a:rPr>
              <a:t>, i.e., we add one pixel </a:t>
            </a:r>
            <a:r>
              <a:rPr lang="en-US" dirty="0">
                <a:solidFill>
                  <a:srgbClr val="0070C0"/>
                </a:solidFill>
                <a:latin typeface="Times New Roman" panose="02020603050405020304" pitchFamily="18" charset="0"/>
                <a:cs typeface="Times New Roman" panose="02020603050405020304" pitchFamily="18" charset="0"/>
              </a:rPr>
              <a:t>all around the edges</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801583501"/>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E0F83-D377-E950-96EF-4685899C8DBE}"/>
              </a:ext>
            </a:extLst>
          </p:cNvPr>
          <p:cNvSpPr>
            <a:spLocks noGrp="1"/>
          </p:cNvSpPr>
          <p:nvPr>
            <p:ph type="title"/>
          </p:nvPr>
        </p:nvSpPr>
        <p:spPr/>
        <p:txBody>
          <a:bodyPr/>
          <a:lstStyle/>
          <a:p>
            <a:r>
              <a:rPr lang="en-US" dirty="0"/>
              <a:t>Padding</a:t>
            </a:r>
          </a:p>
        </p:txBody>
      </p:sp>
      <p:sp>
        <p:nvSpPr>
          <p:cNvPr id="4" name="Content Placeholder 3">
            <a:extLst>
              <a:ext uri="{FF2B5EF4-FFF2-40B4-BE49-F238E27FC236}">
                <a16:creationId xmlns:a16="http://schemas.microsoft.com/office/drawing/2014/main" id="{6F3C0825-CDDE-D467-548A-C11DA30C2F42}"/>
              </a:ext>
            </a:extLst>
          </p:cNvPr>
          <p:cNvSpPr>
            <a:spLocks noGrp="1"/>
          </p:cNvSpPr>
          <p:nvPr>
            <p:ph idx="1"/>
          </p:nvPr>
        </p:nvSpPr>
        <p:spPr/>
        <p:txBody>
          <a:bodyPr>
            <a:normAutofit lnSpcReduction="10000"/>
          </a:bodyPr>
          <a:lstStyle/>
          <a:p>
            <a:pPr>
              <a:lnSpc>
                <a:spcPct val="120000"/>
              </a:lnSpc>
            </a:pPr>
            <a:r>
              <a:rPr lang="en-US" dirty="0">
                <a:latin typeface="Times New Roman" panose="02020603050405020304" pitchFamily="18" charset="0"/>
                <a:cs typeface="Times New Roman" panose="02020603050405020304" pitchFamily="18" charset="0"/>
              </a:rPr>
              <a:t>Padding is a technique used </a:t>
            </a:r>
            <a:r>
              <a:rPr lang="en-US" b="1" dirty="0">
                <a:solidFill>
                  <a:schemeClr val="bg2"/>
                </a:solidFill>
                <a:latin typeface="Times New Roman" panose="02020603050405020304" pitchFamily="18" charset="0"/>
                <a:cs typeface="Times New Roman" panose="02020603050405020304" pitchFamily="18" charset="0"/>
              </a:rPr>
              <a:t>to preserve the spatial dimensions </a:t>
            </a:r>
            <a:r>
              <a:rPr lang="en-US" dirty="0">
                <a:latin typeface="Times New Roman" panose="02020603050405020304" pitchFamily="18" charset="0"/>
                <a:cs typeface="Times New Roman" panose="02020603050405020304" pitchFamily="18" charset="0"/>
              </a:rPr>
              <a:t>of the input image after </a:t>
            </a:r>
            <a:r>
              <a:rPr lang="en-US" b="1" dirty="0">
                <a:solidFill>
                  <a:schemeClr val="bg2"/>
                </a:solidFill>
                <a:latin typeface="Times New Roman" panose="02020603050405020304" pitchFamily="18" charset="0"/>
                <a:cs typeface="Times New Roman" panose="02020603050405020304" pitchFamily="18" charset="0"/>
              </a:rPr>
              <a:t>convolution operations </a:t>
            </a:r>
            <a:r>
              <a:rPr lang="en-US" dirty="0">
                <a:latin typeface="Times New Roman" panose="02020603050405020304" pitchFamily="18" charset="0"/>
                <a:cs typeface="Times New Roman" panose="02020603050405020304" pitchFamily="18" charset="0"/>
              </a:rPr>
              <a:t>on a feature map. Padding involves </a:t>
            </a:r>
            <a:r>
              <a:rPr lang="en-US" b="1" dirty="0">
                <a:solidFill>
                  <a:schemeClr val="bg2"/>
                </a:solidFill>
                <a:latin typeface="Times New Roman" panose="02020603050405020304" pitchFamily="18" charset="0"/>
                <a:cs typeface="Times New Roman" panose="02020603050405020304" pitchFamily="18" charset="0"/>
              </a:rPr>
              <a:t>adding extra pixels </a:t>
            </a:r>
            <a:r>
              <a:rPr lang="en-US" dirty="0">
                <a:latin typeface="Times New Roman" panose="02020603050405020304" pitchFamily="18" charset="0"/>
                <a:cs typeface="Times New Roman" panose="02020603050405020304" pitchFamily="18" charset="0"/>
              </a:rPr>
              <a:t>around the border of the input feature map before convolution. </a:t>
            </a:r>
          </a:p>
          <a:p>
            <a:pPr lvl="1">
              <a:lnSpc>
                <a:spcPct val="120000"/>
              </a:lnSpc>
            </a:pPr>
            <a:r>
              <a:rPr lang="en-US" b="1" dirty="0">
                <a:solidFill>
                  <a:schemeClr val="accent6">
                    <a:lumMod val="75000"/>
                  </a:schemeClr>
                </a:solidFill>
                <a:latin typeface="Times New Roman" panose="02020603050405020304" pitchFamily="18" charset="0"/>
                <a:cs typeface="Times New Roman" panose="02020603050405020304" pitchFamily="18" charset="0"/>
              </a:rPr>
              <a:t>Valid Padding</a:t>
            </a:r>
            <a:r>
              <a:rPr lang="en-US" dirty="0">
                <a:latin typeface="Times New Roman" panose="02020603050405020304" pitchFamily="18" charset="0"/>
                <a:cs typeface="Times New Roman" panose="02020603050405020304" pitchFamily="18" charset="0"/>
              </a:rPr>
              <a:t>: In the valid padding, </a:t>
            </a:r>
            <a:r>
              <a:rPr lang="en-US" b="1" dirty="0">
                <a:solidFill>
                  <a:schemeClr val="bg2"/>
                </a:solidFill>
                <a:latin typeface="Times New Roman" panose="02020603050405020304" pitchFamily="18" charset="0"/>
                <a:cs typeface="Times New Roman" panose="02020603050405020304" pitchFamily="18" charset="0"/>
              </a:rPr>
              <a:t>no padding </a:t>
            </a:r>
            <a:r>
              <a:rPr lang="en-US" dirty="0">
                <a:latin typeface="Times New Roman" panose="02020603050405020304" pitchFamily="18" charset="0"/>
                <a:cs typeface="Times New Roman" panose="02020603050405020304" pitchFamily="18" charset="0"/>
              </a:rPr>
              <a:t>is added to the input feature map, and the output feature map is smaller than the input feature map. This is useful when we want to reduce the spatial dimensions of the feature maps.</a:t>
            </a:r>
          </a:p>
          <a:p>
            <a:pPr lvl="1">
              <a:lnSpc>
                <a:spcPct val="120000"/>
              </a:lnSpc>
            </a:pPr>
            <a:r>
              <a:rPr lang="en-US" b="1" dirty="0">
                <a:solidFill>
                  <a:schemeClr val="accent6">
                    <a:lumMod val="75000"/>
                  </a:schemeClr>
                </a:solidFill>
                <a:latin typeface="Times New Roman" panose="02020603050405020304" pitchFamily="18" charset="0"/>
                <a:cs typeface="Times New Roman" panose="02020603050405020304" pitchFamily="18" charset="0"/>
              </a:rPr>
              <a:t>Same Padding</a:t>
            </a:r>
            <a:r>
              <a:rPr lang="en-US" dirty="0">
                <a:latin typeface="Times New Roman" panose="02020603050405020304" pitchFamily="18" charset="0"/>
                <a:cs typeface="Times New Roman" panose="02020603050405020304" pitchFamily="18" charset="0"/>
              </a:rPr>
              <a:t>: In the same padding, padding is added to the input feature map such that the size of the output feature map is the same as the input feature map. This is useful when we want to preserve the spatial dimensions of the feature maps.</a:t>
            </a:r>
          </a:p>
        </p:txBody>
      </p:sp>
    </p:spTree>
    <p:extLst>
      <p:ext uri="{BB962C8B-B14F-4D97-AF65-F5344CB8AC3E}">
        <p14:creationId xmlns:p14="http://schemas.microsoft.com/office/powerpoint/2010/main" val="1100314155"/>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C6D1F-86B6-FFC1-FD9F-D564587B25F2}"/>
              </a:ext>
            </a:extLst>
          </p:cNvPr>
          <p:cNvSpPr>
            <a:spLocks noGrp="1"/>
          </p:cNvSpPr>
          <p:nvPr>
            <p:ph type="title"/>
          </p:nvPr>
        </p:nvSpPr>
        <p:spPr/>
        <p:txBody>
          <a:bodyPr/>
          <a:lstStyle/>
          <a:p>
            <a:r>
              <a:rPr lang="en-US" dirty="0"/>
              <a:t>Padding</a:t>
            </a:r>
          </a:p>
        </p:txBody>
      </p:sp>
      <p:sp>
        <p:nvSpPr>
          <p:cNvPr id="3" name="Content Placeholder 2">
            <a:extLst>
              <a:ext uri="{FF2B5EF4-FFF2-40B4-BE49-F238E27FC236}">
                <a16:creationId xmlns:a16="http://schemas.microsoft.com/office/drawing/2014/main" id="{DA7C9732-D114-E837-D512-86DF3A52CA74}"/>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4CEC5F02-3832-7A8D-867D-F21897E38E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279" y="1124621"/>
            <a:ext cx="11233704" cy="50972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841FBCC-C11A-FB44-CDE0-59CE6830DB23}"/>
              </a:ext>
            </a:extLst>
          </p:cNvPr>
          <p:cNvSpPr txBox="1"/>
          <p:nvPr/>
        </p:nvSpPr>
        <p:spPr>
          <a:xfrm>
            <a:off x="332279" y="6068005"/>
            <a:ext cx="10792921" cy="276999"/>
          </a:xfrm>
          <a:prstGeom prst="rect">
            <a:avLst/>
          </a:prstGeom>
          <a:noFill/>
        </p:spPr>
        <p:txBody>
          <a:bodyPr wrap="square">
            <a:spAutoFit/>
          </a:bodyPr>
          <a:lstStyle/>
          <a:p>
            <a:r>
              <a:rPr lang="en-US" sz="1200" dirty="0"/>
              <a:t>https://towardsdatascience.com/the-most-intuitive-and-easiest-guide-for-convolutional-neural-network-3607be47480</a:t>
            </a:r>
          </a:p>
        </p:txBody>
      </p:sp>
    </p:spTree>
    <p:extLst>
      <p:ext uri="{BB962C8B-B14F-4D97-AF65-F5344CB8AC3E}">
        <p14:creationId xmlns:p14="http://schemas.microsoft.com/office/powerpoint/2010/main" val="2735445138"/>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E0F83-D377-E950-96EF-4685899C8DBE}"/>
              </a:ext>
            </a:extLst>
          </p:cNvPr>
          <p:cNvSpPr>
            <a:spLocks noGrp="1"/>
          </p:cNvSpPr>
          <p:nvPr>
            <p:ph type="title"/>
          </p:nvPr>
        </p:nvSpPr>
        <p:spPr/>
        <p:txBody>
          <a:bodyPr/>
          <a:lstStyle/>
          <a:p>
            <a:r>
              <a:rPr lang="en-US" dirty="0"/>
              <a:t>Padding</a:t>
            </a:r>
          </a:p>
        </p:txBody>
      </p:sp>
      <p:sp>
        <p:nvSpPr>
          <p:cNvPr id="4" name="Content Placeholder 3">
            <a:extLst>
              <a:ext uri="{FF2B5EF4-FFF2-40B4-BE49-F238E27FC236}">
                <a16:creationId xmlns:a16="http://schemas.microsoft.com/office/drawing/2014/main" id="{6F3C0825-CDDE-D467-548A-C11DA30C2F42}"/>
              </a:ext>
            </a:extLst>
          </p:cNvPr>
          <p:cNvSpPr>
            <a:spLocks noGrp="1"/>
          </p:cNvSpPr>
          <p:nvPr>
            <p:ph idx="1"/>
          </p:nvPr>
        </p:nvSpPr>
        <p:spPr/>
        <p:txBody>
          <a:bodyPr>
            <a:normAutofit/>
          </a:bodyPr>
          <a:lstStyle/>
          <a:p>
            <a:pPr>
              <a:lnSpc>
                <a:spcPct val="120000"/>
              </a:lnSpc>
            </a:pPr>
            <a:r>
              <a:rPr lang="en-US" b="0" i="0" dirty="0">
                <a:solidFill>
                  <a:srgbClr val="242424"/>
                </a:solidFill>
                <a:effectLst/>
                <a:latin typeface="Times New Roman" panose="02020603050405020304" pitchFamily="18" charset="0"/>
                <a:cs typeface="Times New Roman" panose="02020603050405020304" pitchFamily="18" charset="0"/>
              </a:rPr>
              <a:t>The input image has 4x4 pixels and the filter has 3x3. There is </a:t>
            </a:r>
            <a:r>
              <a:rPr lang="en-US" b="0" i="0" dirty="0">
                <a:solidFill>
                  <a:srgbClr val="0070C0"/>
                </a:solidFill>
                <a:effectLst/>
                <a:latin typeface="Times New Roman" panose="02020603050405020304" pitchFamily="18" charset="0"/>
                <a:cs typeface="Times New Roman" panose="02020603050405020304" pitchFamily="18" charset="0"/>
              </a:rPr>
              <a:t>no padding,</a:t>
            </a:r>
            <a:r>
              <a:rPr lang="en-US" b="0" i="0" dirty="0">
                <a:solidFill>
                  <a:srgbClr val="242424"/>
                </a:solidFill>
                <a:effectLst/>
                <a:latin typeface="Times New Roman" panose="02020603050405020304" pitchFamily="18" charset="0"/>
                <a:cs typeface="Times New Roman" panose="02020603050405020304" pitchFamily="18" charset="0"/>
              </a:rPr>
              <a:t> which is called ‘</a:t>
            </a:r>
            <a:r>
              <a:rPr lang="en-US" b="1" i="1" dirty="0">
                <a:solidFill>
                  <a:srgbClr val="0070C0"/>
                </a:solidFill>
                <a:effectLst/>
                <a:latin typeface="Times New Roman" panose="02020603050405020304" pitchFamily="18" charset="0"/>
                <a:cs typeface="Times New Roman" panose="02020603050405020304" pitchFamily="18" charset="0"/>
              </a:rPr>
              <a:t>valid</a:t>
            </a:r>
            <a:r>
              <a:rPr lang="en-US" b="1" i="1" dirty="0">
                <a:solidFill>
                  <a:srgbClr val="242424"/>
                </a:solidFill>
                <a:effectLst/>
                <a:latin typeface="Times New Roman" panose="02020603050405020304" pitchFamily="18" charset="0"/>
                <a:cs typeface="Times New Roman" panose="02020603050405020304" pitchFamily="18" charset="0"/>
              </a:rPr>
              <a:t>.</a:t>
            </a:r>
            <a:r>
              <a:rPr lang="en-US" b="0" i="0" dirty="0">
                <a:solidFill>
                  <a:srgbClr val="242424"/>
                </a:solidFill>
                <a:effectLst/>
                <a:latin typeface="Times New Roman" panose="02020603050405020304" pitchFamily="18" charset="0"/>
                <a:cs typeface="Times New Roman" panose="02020603050405020304" pitchFamily="18" charset="0"/>
              </a:rPr>
              <a:t>’ </a:t>
            </a:r>
          </a:p>
          <a:p>
            <a:pPr>
              <a:lnSpc>
                <a:spcPct val="120000"/>
              </a:lnSpc>
            </a:pPr>
            <a:r>
              <a:rPr lang="en-US" b="0" i="0" dirty="0">
                <a:solidFill>
                  <a:srgbClr val="242424"/>
                </a:solidFill>
                <a:effectLst/>
                <a:latin typeface="Times New Roman" panose="02020603050405020304" pitchFamily="18" charset="0"/>
                <a:cs typeface="Times New Roman" panose="02020603050405020304" pitchFamily="18" charset="0"/>
              </a:rPr>
              <a:t>The result becomes 2x2 pixels data </a:t>
            </a:r>
            <a:r>
              <a:rPr lang="en-US" b="1" i="0" dirty="0">
                <a:solidFill>
                  <a:srgbClr val="0070C0"/>
                </a:solidFill>
                <a:effectLst/>
                <a:latin typeface="Times New Roman" panose="02020603050405020304" pitchFamily="18" charset="0"/>
                <a:cs typeface="Times New Roman" panose="02020603050405020304" pitchFamily="18" charset="0"/>
              </a:rPr>
              <a:t>N-F+1</a:t>
            </a:r>
          </a:p>
          <a:p>
            <a:pPr marL="50800" indent="0">
              <a:lnSpc>
                <a:spcPct val="120000"/>
              </a:lnSpc>
              <a:buNone/>
            </a:pPr>
            <a:r>
              <a:rPr lang="en-US" dirty="0">
                <a:solidFill>
                  <a:srgbClr val="242424"/>
                </a:solidFill>
                <a:latin typeface="Times New Roman" panose="02020603050405020304" pitchFamily="18" charset="0"/>
                <a:cs typeface="Times New Roman" panose="02020603050405020304" pitchFamily="18" charset="0"/>
              </a:rPr>
              <a:t> 	</a:t>
            </a:r>
            <a:r>
              <a:rPr lang="en-US" b="0" i="0" dirty="0">
                <a:solidFill>
                  <a:srgbClr val="242424"/>
                </a:solidFill>
                <a:effectLst/>
                <a:latin typeface="Times New Roman" panose="02020603050405020304" pitchFamily="18" charset="0"/>
                <a:cs typeface="Times New Roman" panose="02020603050405020304" pitchFamily="18" charset="0"/>
              </a:rPr>
              <a:t>(</a:t>
            </a:r>
            <a:r>
              <a:rPr lang="en-US" b="1" i="0" dirty="0">
                <a:solidFill>
                  <a:srgbClr val="242424"/>
                </a:solidFill>
                <a:effectLst/>
                <a:latin typeface="Times New Roman" panose="02020603050405020304" pitchFamily="18" charset="0"/>
                <a:cs typeface="Times New Roman" panose="02020603050405020304" pitchFamily="18" charset="0"/>
              </a:rPr>
              <a:t>4–3+1 = 2</a:t>
            </a:r>
            <a:r>
              <a:rPr lang="en-US" b="0" i="0" dirty="0">
                <a:solidFill>
                  <a:srgbClr val="242424"/>
                </a:solidFill>
                <a:effectLst/>
                <a:latin typeface="Times New Roman" panose="02020603050405020304" pitchFamily="18" charset="0"/>
                <a:cs typeface="Times New Roman" panose="02020603050405020304" pitchFamily="18" charset="0"/>
              </a:rPr>
              <a:t>). </a:t>
            </a:r>
          </a:p>
          <a:p>
            <a:pPr>
              <a:lnSpc>
                <a:spcPct val="120000"/>
              </a:lnSpc>
            </a:pPr>
            <a:r>
              <a:rPr lang="en-US" dirty="0">
                <a:solidFill>
                  <a:srgbClr val="242424"/>
                </a:solidFill>
                <a:latin typeface="Times New Roman" panose="02020603050405020304" pitchFamily="18" charset="0"/>
                <a:cs typeface="Times New Roman" panose="02020603050405020304" pitchFamily="18" charset="0"/>
              </a:rPr>
              <a:t>O</a:t>
            </a:r>
            <a:r>
              <a:rPr lang="en-US" b="0" i="0" dirty="0">
                <a:solidFill>
                  <a:srgbClr val="242424"/>
                </a:solidFill>
                <a:effectLst/>
                <a:latin typeface="Times New Roman" panose="02020603050405020304" pitchFamily="18" charset="0"/>
                <a:cs typeface="Times New Roman" panose="02020603050405020304" pitchFamily="18" charset="0"/>
              </a:rPr>
              <a:t>utput data</a:t>
            </a:r>
            <a:r>
              <a:rPr lang="en-US" dirty="0">
                <a:solidFill>
                  <a:srgbClr val="242424"/>
                </a:solidFill>
                <a:latin typeface="Times New Roman" panose="02020603050405020304" pitchFamily="18" charset="0"/>
                <a:cs typeface="Times New Roman" panose="02020603050405020304" pitchFamily="18" charset="0"/>
              </a:rPr>
              <a:t> </a:t>
            </a:r>
            <a:r>
              <a:rPr lang="en-US" b="0" i="0" dirty="0">
                <a:solidFill>
                  <a:srgbClr val="242424"/>
                </a:solidFill>
                <a:effectLst/>
                <a:latin typeface="Times New Roman" panose="02020603050405020304" pitchFamily="18" charset="0"/>
                <a:cs typeface="Times New Roman" panose="02020603050405020304" pitchFamily="18" charset="0"/>
              </a:rPr>
              <a:t>is </a:t>
            </a:r>
            <a:r>
              <a:rPr lang="en-US" b="0" i="0" dirty="0">
                <a:solidFill>
                  <a:srgbClr val="FF0000"/>
                </a:solidFill>
                <a:effectLst/>
                <a:latin typeface="Times New Roman" panose="02020603050405020304" pitchFamily="18" charset="0"/>
                <a:cs typeface="Times New Roman" panose="02020603050405020304" pitchFamily="18" charset="0"/>
              </a:rPr>
              <a:t>downsized</a:t>
            </a:r>
            <a:r>
              <a:rPr lang="en-US" b="0" i="0" dirty="0">
                <a:solidFill>
                  <a:srgbClr val="242424"/>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89216C2-0780-E640-FC49-97D3E87DFDA5}"/>
              </a:ext>
            </a:extLst>
          </p:cNvPr>
          <p:cNvSpPr txBox="1"/>
          <p:nvPr/>
        </p:nvSpPr>
        <p:spPr>
          <a:xfrm>
            <a:off x="479148" y="6068006"/>
            <a:ext cx="11342738" cy="307777"/>
          </a:xfrm>
          <a:prstGeom prst="rect">
            <a:avLst/>
          </a:prstGeom>
          <a:noFill/>
        </p:spPr>
        <p:txBody>
          <a:bodyPr wrap="square">
            <a:spAutoFit/>
          </a:bodyPr>
          <a:lstStyle/>
          <a:p>
            <a:r>
              <a:rPr lang="en-US" dirty="0"/>
              <a:t>https://towardsdatascience.com/the-most-intuitive-and-easiest-guide-for-convolutional-neural-network-3607be47480</a:t>
            </a:r>
          </a:p>
        </p:txBody>
      </p:sp>
      <p:pic>
        <p:nvPicPr>
          <p:cNvPr id="5122" name="Picture 2">
            <a:extLst>
              <a:ext uri="{FF2B5EF4-FFF2-40B4-BE49-F238E27FC236}">
                <a16:creationId xmlns:a16="http://schemas.microsoft.com/office/drawing/2014/main" id="{36B06AA8-58FD-0B4B-CB43-BAA218B6BB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05" t="19256" r="78160" b="20316"/>
          <a:stretch/>
        </p:blipFill>
        <p:spPr bwMode="auto">
          <a:xfrm>
            <a:off x="8566485" y="2827947"/>
            <a:ext cx="2823410" cy="2706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786124"/>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E0F83-D377-E950-96EF-4685899C8DBE}"/>
              </a:ext>
            </a:extLst>
          </p:cNvPr>
          <p:cNvSpPr>
            <a:spLocks noGrp="1"/>
          </p:cNvSpPr>
          <p:nvPr>
            <p:ph type="title"/>
          </p:nvPr>
        </p:nvSpPr>
        <p:spPr/>
        <p:txBody>
          <a:bodyPr/>
          <a:lstStyle/>
          <a:p>
            <a:r>
              <a:rPr lang="en-US" dirty="0"/>
              <a:t>Padding</a:t>
            </a:r>
          </a:p>
        </p:txBody>
      </p:sp>
      <p:sp>
        <p:nvSpPr>
          <p:cNvPr id="4" name="Content Placeholder 3">
            <a:extLst>
              <a:ext uri="{FF2B5EF4-FFF2-40B4-BE49-F238E27FC236}">
                <a16:creationId xmlns:a16="http://schemas.microsoft.com/office/drawing/2014/main" id="{6F3C0825-CDDE-D467-548A-C11DA30C2F42}"/>
              </a:ext>
            </a:extLst>
          </p:cNvPr>
          <p:cNvSpPr>
            <a:spLocks noGrp="1"/>
          </p:cNvSpPr>
          <p:nvPr>
            <p:ph idx="1"/>
          </p:nvPr>
        </p:nvSpPr>
        <p:spPr>
          <a:xfrm>
            <a:off x="479148" y="1124622"/>
            <a:ext cx="6748966" cy="5097273"/>
          </a:xfrm>
        </p:spPr>
        <p:txBody>
          <a:bodyPr>
            <a:normAutofit/>
          </a:bodyPr>
          <a:lstStyle/>
          <a:p>
            <a:pPr algn="just">
              <a:lnSpc>
                <a:spcPct val="120000"/>
              </a:lnSpc>
            </a:pPr>
            <a:r>
              <a:rPr lang="en-US" sz="2400" b="0" i="0" dirty="0">
                <a:solidFill>
                  <a:srgbClr val="0070C0"/>
                </a:solidFill>
                <a:effectLst/>
                <a:latin typeface="Times New Roman" panose="02020603050405020304" pitchFamily="18" charset="0"/>
                <a:cs typeface="Times New Roman" panose="02020603050405020304" pitchFamily="18" charset="0"/>
              </a:rPr>
              <a:t>Same Padding</a:t>
            </a:r>
            <a:r>
              <a:rPr lang="en-US" sz="2400" b="0" i="0" dirty="0">
                <a:solidFill>
                  <a:srgbClr val="242424"/>
                </a:solidFill>
                <a:effectLst/>
                <a:latin typeface="Times New Roman" panose="02020603050405020304" pitchFamily="18" charset="0"/>
                <a:cs typeface="Times New Roman" panose="02020603050405020304" pitchFamily="18" charset="0"/>
              </a:rPr>
              <a:t>: There is </a:t>
            </a:r>
            <a:r>
              <a:rPr lang="en-US" sz="2400" b="1" i="0" dirty="0">
                <a:solidFill>
                  <a:srgbClr val="0070C0"/>
                </a:solidFill>
                <a:effectLst/>
                <a:latin typeface="Times New Roman" panose="02020603050405020304" pitchFamily="18" charset="0"/>
                <a:cs typeface="Times New Roman" panose="02020603050405020304" pitchFamily="18" charset="0"/>
              </a:rPr>
              <a:t>one layer padding</a:t>
            </a:r>
            <a:r>
              <a:rPr lang="en-US" sz="2400" b="0" i="0" dirty="0">
                <a:solidFill>
                  <a:srgbClr val="242424"/>
                </a:solidFill>
                <a:effectLst/>
                <a:latin typeface="Times New Roman" panose="02020603050405020304" pitchFamily="18" charset="0"/>
                <a:cs typeface="Times New Roman" panose="02020603050405020304" pitchFamily="18" charset="0"/>
              </a:rPr>
              <a:t>. The input image has 5x5 pixels and the filter has 3x3.</a:t>
            </a:r>
          </a:p>
          <a:p>
            <a:pPr algn="just">
              <a:lnSpc>
                <a:spcPct val="120000"/>
              </a:lnSpc>
            </a:pPr>
            <a:r>
              <a:rPr lang="en-US" sz="2400" b="0" i="0" dirty="0">
                <a:solidFill>
                  <a:srgbClr val="242424"/>
                </a:solidFill>
                <a:effectLst/>
                <a:latin typeface="Times New Roman" panose="02020603050405020304" pitchFamily="18" charset="0"/>
                <a:cs typeface="Times New Roman" panose="02020603050405020304" pitchFamily="18" charset="0"/>
              </a:rPr>
              <a:t> So the result gets 5x5 pixels </a:t>
            </a:r>
            <a:r>
              <a:rPr lang="en-US" sz="2400" b="1" i="0" dirty="0">
                <a:solidFill>
                  <a:srgbClr val="0070C0"/>
                </a:solidFill>
                <a:effectLst/>
                <a:latin typeface="Times New Roman" panose="02020603050405020304" pitchFamily="18" charset="0"/>
                <a:cs typeface="Times New Roman" panose="02020603050405020304" pitchFamily="18" charset="0"/>
              </a:rPr>
              <a:t>(N+2*P –F+1)</a:t>
            </a:r>
          </a:p>
          <a:p>
            <a:pPr algn="just">
              <a:lnSpc>
                <a:spcPct val="120000"/>
              </a:lnSpc>
            </a:pPr>
            <a:r>
              <a:rPr lang="en-US" sz="2400" b="0" i="0" dirty="0">
                <a:solidFill>
                  <a:srgbClr val="242424"/>
                </a:solidFill>
                <a:effectLst/>
                <a:latin typeface="Times New Roman" panose="02020603050405020304" pitchFamily="18" charset="0"/>
                <a:cs typeface="Times New Roman" panose="02020603050405020304" pitchFamily="18" charset="0"/>
              </a:rPr>
              <a:t>(</a:t>
            </a:r>
            <a:r>
              <a:rPr lang="en-US" sz="2400" b="1" i="0" dirty="0">
                <a:solidFill>
                  <a:srgbClr val="242424"/>
                </a:solidFill>
                <a:effectLst/>
                <a:latin typeface="Times New Roman" panose="02020603050405020304" pitchFamily="18" charset="0"/>
                <a:cs typeface="Times New Roman" panose="02020603050405020304" pitchFamily="18" charset="0"/>
              </a:rPr>
              <a:t>5 + 1*2–3 + 1= 5</a:t>
            </a:r>
          </a:p>
          <a:p>
            <a:pPr algn="just">
              <a:lnSpc>
                <a:spcPct val="120000"/>
              </a:lnSpc>
            </a:pPr>
            <a:r>
              <a:rPr lang="en-US" sz="2400" b="1" dirty="0">
                <a:solidFill>
                  <a:schemeClr val="accent2">
                    <a:lumMod val="50000"/>
                  </a:schemeClr>
                </a:solidFill>
                <a:latin typeface="Times New Roman" panose="02020603050405020304" pitchFamily="18" charset="0"/>
                <a:cs typeface="Times New Roman" panose="02020603050405020304" pitchFamily="18" charset="0"/>
              </a:rPr>
              <a:t>S</a:t>
            </a:r>
            <a:r>
              <a:rPr lang="en-US" sz="2400" b="1" i="0" dirty="0">
                <a:solidFill>
                  <a:schemeClr val="accent2">
                    <a:lumMod val="50000"/>
                  </a:schemeClr>
                </a:solidFill>
                <a:effectLst/>
                <a:latin typeface="Times New Roman" panose="02020603050405020304" pitchFamily="18" charset="0"/>
                <a:cs typeface="Times New Roman" panose="02020603050405020304" pitchFamily="18" charset="0"/>
              </a:rPr>
              <a:t>ame</a:t>
            </a:r>
            <a:r>
              <a:rPr lang="en-US" sz="2400" b="0" i="0" dirty="0">
                <a:solidFill>
                  <a:srgbClr val="242424"/>
                </a:solidFill>
                <a:effectLst/>
                <a:latin typeface="Times New Roman" panose="02020603050405020304" pitchFamily="18" charset="0"/>
                <a:cs typeface="Times New Roman" panose="02020603050405020304" pitchFamily="18" charset="0"/>
              </a:rPr>
              <a:t> size as the input image. </a:t>
            </a:r>
          </a:p>
          <a:p>
            <a:pPr algn="just">
              <a:lnSpc>
                <a:spcPct val="120000"/>
              </a:lnSpc>
            </a:pPr>
            <a:r>
              <a:rPr lang="en-US" sz="2000" b="0" i="0" dirty="0">
                <a:solidFill>
                  <a:srgbClr val="242424"/>
                </a:solidFill>
                <a:effectLst/>
                <a:latin typeface="Times New Roman" panose="02020603050405020304" pitchFamily="18" charset="0"/>
                <a:cs typeface="Times New Roman" panose="02020603050405020304" pitchFamily="18" charset="0"/>
              </a:rPr>
              <a:t>We can even make the </a:t>
            </a:r>
            <a:r>
              <a:rPr lang="en-US" sz="2400" b="0" i="0" dirty="0">
                <a:solidFill>
                  <a:srgbClr val="242424"/>
                </a:solidFill>
                <a:effectLst/>
                <a:latin typeface="Times New Roman" panose="02020603050405020304" pitchFamily="18" charset="0"/>
                <a:cs typeface="Times New Roman" panose="02020603050405020304" pitchFamily="18" charset="0"/>
              </a:rPr>
              <a:t>outcome bigger than the input data, but the </a:t>
            </a:r>
            <a:r>
              <a:rPr lang="en-US" sz="2400" b="1" i="0" dirty="0">
                <a:solidFill>
                  <a:srgbClr val="0070C0"/>
                </a:solidFill>
                <a:effectLst/>
                <a:latin typeface="Times New Roman" panose="02020603050405020304" pitchFamily="18" charset="0"/>
                <a:cs typeface="Times New Roman" panose="02020603050405020304" pitchFamily="18" charset="0"/>
              </a:rPr>
              <a:t>Valid</a:t>
            </a:r>
            <a:r>
              <a:rPr lang="en-US" sz="2400" b="0" i="0" dirty="0">
                <a:solidFill>
                  <a:srgbClr val="242424"/>
                </a:solidFill>
                <a:effectLst/>
                <a:latin typeface="Times New Roman" panose="02020603050405020304" pitchFamily="18" charset="0"/>
                <a:cs typeface="Times New Roman" panose="02020603050405020304" pitchFamily="18" charset="0"/>
              </a:rPr>
              <a:t> and </a:t>
            </a:r>
            <a:r>
              <a:rPr lang="en-US" sz="2400" b="1" i="0" dirty="0">
                <a:solidFill>
                  <a:srgbClr val="0070C0"/>
                </a:solidFill>
                <a:effectLst/>
                <a:latin typeface="Times New Roman" panose="02020603050405020304" pitchFamily="18" charset="0"/>
                <a:cs typeface="Times New Roman" panose="02020603050405020304" pitchFamily="18" charset="0"/>
              </a:rPr>
              <a:t>Same</a:t>
            </a:r>
            <a:r>
              <a:rPr lang="en-US" sz="2400" b="0" i="0" dirty="0">
                <a:solidFill>
                  <a:srgbClr val="242424"/>
                </a:solidFill>
                <a:effectLst/>
                <a:latin typeface="Times New Roman" panose="02020603050405020304" pitchFamily="18" charset="0"/>
                <a:cs typeface="Times New Roman" panose="02020603050405020304" pitchFamily="18" charset="0"/>
              </a:rPr>
              <a:t> cases are used the most.</a:t>
            </a:r>
            <a:endParaRPr 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89216C2-0780-E640-FC49-97D3E87DFDA5}"/>
              </a:ext>
            </a:extLst>
          </p:cNvPr>
          <p:cNvSpPr txBox="1"/>
          <p:nvPr/>
        </p:nvSpPr>
        <p:spPr>
          <a:xfrm>
            <a:off x="479148" y="6068006"/>
            <a:ext cx="11342738" cy="307777"/>
          </a:xfrm>
          <a:prstGeom prst="rect">
            <a:avLst/>
          </a:prstGeom>
          <a:noFill/>
        </p:spPr>
        <p:txBody>
          <a:bodyPr wrap="square">
            <a:spAutoFit/>
          </a:bodyPr>
          <a:lstStyle/>
          <a:p>
            <a:r>
              <a:rPr lang="en-US" dirty="0"/>
              <a:t>https://towardsdatascience.com/the-most-intuitive-and-easiest-guide-for-convolutional-neural-network-3607be47480</a:t>
            </a:r>
          </a:p>
        </p:txBody>
      </p:sp>
      <p:pic>
        <p:nvPicPr>
          <p:cNvPr id="5122" name="Picture 2">
            <a:extLst>
              <a:ext uri="{FF2B5EF4-FFF2-40B4-BE49-F238E27FC236}">
                <a16:creationId xmlns:a16="http://schemas.microsoft.com/office/drawing/2014/main" id="{36B06AA8-58FD-0B4B-CB43-BAA218B6BB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3974" r="28010" b="11533"/>
          <a:stretch/>
        </p:blipFill>
        <p:spPr bwMode="auto">
          <a:xfrm>
            <a:off x="8085008" y="2014638"/>
            <a:ext cx="3211287" cy="3317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50340"/>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5CE48-E130-2FB9-8F3F-AF80B5666DD9}"/>
              </a:ext>
            </a:extLst>
          </p:cNvPr>
          <p:cNvSpPr>
            <a:spLocks noGrp="1"/>
          </p:cNvSpPr>
          <p:nvPr>
            <p:ph type="title"/>
          </p:nvPr>
        </p:nvSpPr>
        <p:spPr/>
        <p:txBody>
          <a:bodyPr/>
          <a:lstStyle/>
          <a:p>
            <a:r>
              <a:rPr lang="en-US" dirty="0"/>
              <a:t>Same Padding</a:t>
            </a:r>
          </a:p>
        </p:txBody>
      </p:sp>
      <p:pic>
        <p:nvPicPr>
          <p:cNvPr id="1028" name="Picture 4">
            <a:extLst>
              <a:ext uri="{FF2B5EF4-FFF2-40B4-BE49-F238E27FC236}">
                <a16:creationId xmlns:a16="http://schemas.microsoft.com/office/drawing/2014/main" id="{A3364DAE-7AB1-B4A7-2A6F-1F953A3E0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2753" y="2538725"/>
            <a:ext cx="2266950" cy="25336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D20B012-5B5B-8AD2-0ECD-65635848BF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1387" y="2129150"/>
            <a:ext cx="3095625" cy="3352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8F444B5-64C8-D2C8-6DB2-DF4C52817DFF}"/>
              </a:ext>
            </a:extLst>
          </p:cNvPr>
          <p:cNvSpPr txBox="1"/>
          <p:nvPr/>
        </p:nvSpPr>
        <p:spPr>
          <a:xfrm>
            <a:off x="1447799" y="5676548"/>
            <a:ext cx="8939213" cy="523220"/>
          </a:xfrm>
          <a:prstGeom prst="rect">
            <a:avLst/>
          </a:prstGeom>
          <a:noFill/>
        </p:spPr>
        <p:txBody>
          <a:bodyPr wrap="square">
            <a:spAutoFit/>
          </a:bodyPr>
          <a:lstStyle/>
          <a:p>
            <a:r>
              <a:rPr lang="en-US" dirty="0"/>
              <a:t>https://medium.com/machine-learning-algorithms/what-is-padding-in-convolutional-neural-network-c120077469cc</a:t>
            </a:r>
          </a:p>
        </p:txBody>
      </p:sp>
      <p:sp>
        <p:nvSpPr>
          <p:cNvPr id="9" name="TextBox 8">
            <a:extLst>
              <a:ext uri="{FF2B5EF4-FFF2-40B4-BE49-F238E27FC236}">
                <a16:creationId xmlns:a16="http://schemas.microsoft.com/office/drawing/2014/main" id="{E4811D85-0E82-642B-785E-2175BB7D398A}"/>
              </a:ext>
            </a:extLst>
          </p:cNvPr>
          <p:cNvSpPr txBox="1"/>
          <p:nvPr/>
        </p:nvSpPr>
        <p:spPr>
          <a:xfrm>
            <a:off x="783771" y="1298153"/>
            <a:ext cx="9993085" cy="830997"/>
          </a:xfrm>
          <a:prstGeom prst="rect">
            <a:avLst/>
          </a:prstGeom>
          <a:noFill/>
        </p:spPr>
        <p:txBody>
          <a:bodyPr wrap="square">
            <a:spAutoFit/>
          </a:bodyPr>
          <a:lstStyle/>
          <a:p>
            <a:r>
              <a:rPr lang="en-US" sz="2400" b="0" i="0" dirty="0">
                <a:solidFill>
                  <a:srgbClr val="242424"/>
                </a:solidFill>
                <a:effectLst/>
                <a:latin typeface="Times New Roman" panose="02020603050405020304" pitchFamily="18" charset="0"/>
                <a:cs typeface="Times New Roman" panose="02020603050405020304" pitchFamily="18" charset="0"/>
              </a:rPr>
              <a:t>Padding is to add </a:t>
            </a:r>
            <a:r>
              <a:rPr lang="en-US" sz="2400" b="1" i="0" dirty="0">
                <a:solidFill>
                  <a:schemeClr val="accent2">
                    <a:lumMod val="50000"/>
                  </a:schemeClr>
                </a:solidFill>
                <a:effectLst/>
                <a:latin typeface="Times New Roman" panose="02020603050405020304" pitchFamily="18" charset="0"/>
                <a:cs typeface="Times New Roman" panose="02020603050405020304" pitchFamily="18" charset="0"/>
              </a:rPr>
              <a:t>extra pixels</a:t>
            </a:r>
            <a:r>
              <a:rPr lang="en-US" sz="2400" b="0" i="0" dirty="0">
                <a:solidFill>
                  <a:srgbClr val="242424"/>
                </a:solidFill>
                <a:effectLst/>
                <a:latin typeface="Times New Roman" panose="02020603050405020304" pitchFamily="18" charset="0"/>
                <a:cs typeface="Times New Roman" panose="02020603050405020304" pitchFamily="18" charset="0"/>
              </a:rPr>
              <a:t> outside the image. And zero padding means every pixel value that you add is zero.</a:t>
            </a:r>
            <a:endParaRPr lang="en-US"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5528966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 calcmode="lin" valueType="num">
                                      <p:cBhvr>
                                        <p:cTn id="15" dur="500" fill="hold"/>
                                        <p:tgtEl>
                                          <p:spTgt spid="1030"/>
                                        </p:tgtEl>
                                        <p:attrNameLst>
                                          <p:attrName>ppt_w</p:attrName>
                                        </p:attrNameLst>
                                      </p:cBhvr>
                                      <p:tavLst>
                                        <p:tav tm="0">
                                          <p:val>
                                            <p:fltVal val="0"/>
                                          </p:val>
                                        </p:tav>
                                        <p:tav tm="100000">
                                          <p:val>
                                            <p:strVal val="#ppt_w"/>
                                          </p:val>
                                        </p:tav>
                                      </p:tavLst>
                                    </p:anim>
                                    <p:anim calcmode="lin" valueType="num">
                                      <p:cBhvr>
                                        <p:cTn id="16" dur="500" fill="hold"/>
                                        <p:tgtEl>
                                          <p:spTgt spid="1030"/>
                                        </p:tgtEl>
                                        <p:attrNameLst>
                                          <p:attrName>ppt_h</p:attrName>
                                        </p:attrNameLst>
                                      </p:cBhvr>
                                      <p:tavLst>
                                        <p:tav tm="0">
                                          <p:val>
                                            <p:fltVal val="0"/>
                                          </p:val>
                                        </p:tav>
                                        <p:tav tm="100000">
                                          <p:val>
                                            <p:strVal val="#ppt_h"/>
                                          </p:val>
                                        </p:tav>
                                      </p:tavLst>
                                    </p:anim>
                                    <p:animEffect transition="in" filter="fade">
                                      <p:cBhvr>
                                        <p:cTn id="1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00618-895B-77A8-A882-15BD81982FD8}"/>
              </a:ext>
            </a:extLst>
          </p:cNvPr>
          <p:cNvSpPr>
            <a:spLocks noGrp="1"/>
          </p:cNvSpPr>
          <p:nvPr>
            <p:ph type="title"/>
          </p:nvPr>
        </p:nvSpPr>
        <p:spPr/>
        <p:txBody>
          <a:bodyPr/>
          <a:lstStyle/>
          <a:p>
            <a:r>
              <a:rPr lang="en-US" dirty="0"/>
              <a:t>Strides</a:t>
            </a:r>
          </a:p>
        </p:txBody>
      </p:sp>
      <p:sp>
        <p:nvSpPr>
          <p:cNvPr id="3" name="Content Placeholder 2">
            <a:extLst>
              <a:ext uri="{FF2B5EF4-FFF2-40B4-BE49-F238E27FC236}">
                <a16:creationId xmlns:a16="http://schemas.microsoft.com/office/drawing/2014/main" id="{03ED5002-802A-FFD5-0142-B5B378B70166}"/>
              </a:ext>
            </a:extLst>
          </p:cNvPr>
          <p:cNvSpPr>
            <a:spLocks noGrp="1"/>
          </p:cNvSpPr>
          <p:nvPr>
            <p:ph idx="1"/>
          </p:nvPr>
        </p:nvSpPr>
        <p:spPr>
          <a:xfrm>
            <a:off x="479149" y="1124622"/>
            <a:ext cx="7347680" cy="509727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In the context of convolutional neural networks (CNNs), the term "</a:t>
            </a:r>
            <a:r>
              <a:rPr lang="en-US" b="1" dirty="0">
                <a:solidFill>
                  <a:srgbClr val="00B0F0"/>
                </a:solidFill>
                <a:latin typeface="Times New Roman" panose="02020603050405020304" pitchFamily="18" charset="0"/>
                <a:cs typeface="Times New Roman" panose="02020603050405020304" pitchFamily="18" charset="0"/>
              </a:rPr>
              <a:t>stride</a:t>
            </a:r>
            <a:r>
              <a:rPr lang="en-US" dirty="0">
                <a:latin typeface="Times New Roman" panose="02020603050405020304" pitchFamily="18" charset="0"/>
                <a:cs typeface="Times New Roman" panose="02020603050405020304" pitchFamily="18" charset="0"/>
              </a:rPr>
              <a:t>" refers to the </a:t>
            </a:r>
            <a:r>
              <a:rPr lang="en-US" dirty="0">
                <a:solidFill>
                  <a:srgbClr val="00B0F0"/>
                </a:solidFill>
                <a:latin typeface="Times New Roman" panose="02020603050405020304" pitchFamily="18" charset="0"/>
                <a:cs typeface="Times New Roman" panose="02020603050405020304" pitchFamily="18" charset="0"/>
              </a:rPr>
              <a:t>step size </a:t>
            </a:r>
            <a:r>
              <a:rPr lang="en-US" dirty="0">
                <a:latin typeface="Times New Roman" panose="02020603050405020304" pitchFamily="18" charset="0"/>
                <a:cs typeface="Times New Roman" panose="02020603050405020304" pitchFamily="18" charset="0"/>
              </a:rPr>
              <a:t>by which the </a:t>
            </a:r>
            <a:r>
              <a:rPr lang="en-US" dirty="0">
                <a:solidFill>
                  <a:schemeClr val="accent6">
                    <a:lumMod val="50000"/>
                  </a:schemeClr>
                </a:solidFill>
                <a:latin typeface="Times New Roman" panose="02020603050405020304" pitchFamily="18" charset="0"/>
                <a:cs typeface="Times New Roman" panose="02020603050405020304" pitchFamily="18" charset="0"/>
              </a:rPr>
              <a:t>filter/kernel moves </a:t>
            </a:r>
            <a:r>
              <a:rPr lang="en-US" dirty="0">
                <a:latin typeface="Times New Roman" panose="02020603050405020304" pitchFamily="18" charset="0"/>
                <a:cs typeface="Times New Roman" panose="02020603050405020304" pitchFamily="18" charset="0"/>
              </a:rPr>
              <a:t>across the input feature map during the convolution operation. It determines the amount of spatial shift between successive applications of the filter.</a:t>
            </a:r>
          </a:p>
        </p:txBody>
      </p:sp>
      <p:pic>
        <p:nvPicPr>
          <p:cNvPr id="2052" name="Picture 4">
            <a:extLst>
              <a:ext uri="{FF2B5EF4-FFF2-40B4-BE49-F238E27FC236}">
                <a16:creationId xmlns:a16="http://schemas.microsoft.com/office/drawing/2014/main" id="{B6371E36-216A-86DB-428C-D86E6CBDDB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7800" y="2990177"/>
            <a:ext cx="2821174" cy="3060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375279"/>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5712A-1DBC-B73A-378A-951442D6D93C}"/>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F6300D2-087E-FCCC-815D-70CEA5879A47}"/>
                  </a:ext>
                </a:extLst>
              </p:cNvPr>
              <p:cNvSpPr>
                <a:spLocks noGrp="1"/>
              </p:cNvSpPr>
              <p:nvPr>
                <p:ph idx="1"/>
              </p:nvPr>
            </p:nvSpPr>
            <p:spPr/>
            <p:txBody>
              <a:bodyPr/>
              <a:lstStyle/>
              <a:p>
                <a:pPr marL="50800" indent="0">
                  <a:buNone/>
                </a:pPr>
                <a:r>
                  <a:rPr lang="en-US" dirty="0">
                    <a:latin typeface="Times New Roman" panose="02020603050405020304" pitchFamily="18" charset="0"/>
                    <a:cs typeface="Times New Roman" panose="02020603050405020304" pitchFamily="18" charset="0"/>
                  </a:rPr>
                  <a:t>Padding</a:t>
                </a:r>
              </a:p>
              <a:p>
                <a:r>
                  <a:rPr lang="en-US" dirty="0">
                    <a:latin typeface="Times New Roman" panose="02020603050405020304" pitchFamily="18" charset="0"/>
                    <a:cs typeface="Times New Roman" panose="02020603050405020304" pitchFamily="18" charset="0"/>
                  </a:rPr>
                  <a:t>We have seen that convolving an input of 6 X 6 dimension with a 3 X 3 filter</a:t>
                </a:r>
              </a:p>
              <a:p>
                <a:endParaRPr lang="en-US" dirty="0">
                  <a:latin typeface="Times New Roman" panose="02020603050405020304" pitchFamily="18" charset="0"/>
                  <a:cs typeface="Times New Roman" panose="02020603050405020304" pitchFamily="18" charset="0"/>
                </a:endParaRPr>
              </a:p>
              <a:p>
                <a14:m>
                  <m:oMath xmlns:m="http://schemas.openxmlformats.org/officeDocument/2006/math">
                    <m:r>
                      <a:rPr lang="en-US" i="1" dirty="0" smtClean="0">
                        <a:latin typeface="Cambria Math" panose="02040503050406030204" pitchFamily="18" charset="0"/>
                        <a:cs typeface="Times New Roman" panose="02020603050405020304" pitchFamily="18" charset="0"/>
                      </a:rPr>
                      <m:t>𝐼𝑛𝑝𝑢𝑡</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𝑋</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oMath>
                </a14:m>
                <a:endParaRPr lang="en-US" dirty="0">
                  <a:latin typeface="Times New Roman" panose="02020603050405020304" pitchFamily="18" charset="0"/>
                  <a:cs typeface="Times New Roman" panose="02020603050405020304" pitchFamily="18" charset="0"/>
                </a:endParaRPr>
              </a:p>
              <a:p>
                <a14:m>
                  <m:oMath xmlns:m="http://schemas.openxmlformats.org/officeDocument/2006/math">
                    <m:r>
                      <a:rPr lang="en-US" i="1" dirty="0" smtClean="0">
                        <a:latin typeface="Cambria Math" panose="02040503050406030204" pitchFamily="18" charset="0"/>
                        <a:cs typeface="Times New Roman" panose="02020603050405020304" pitchFamily="18" charset="0"/>
                      </a:rPr>
                      <m:t>𝐹𝑖𝑙𝑡𝑒𝑟</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𝑠𝑖𝑧𝑒</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𝑋</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𝑓</m:t>
                    </m:r>
                  </m:oMath>
                </a14:m>
                <a:endParaRPr lang="en-US" dirty="0">
                  <a:latin typeface="Times New Roman" panose="02020603050405020304" pitchFamily="18" charset="0"/>
                  <a:cs typeface="Times New Roman" panose="02020603050405020304" pitchFamily="18" charset="0"/>
                </a:endParaRPr>
              </a:p>
              <a:p>
                <a14:m>
                  <m:oMath xmlns:m="http://schemas.openxmlformats.org/officeDocument/2006/math">
                    <m:r>
                      <a:rPr lang="en-US" i="1" dirty="0" smtClean="0">
                        <a:latin typeface="Cambria Math" panose="02040503050406030204" pitchFamily="18" charset="0"/>
                        <a:cs typeface="Times New Roman" panose="02020603050405020304" pitchFamily="18" charset="0"/>
                      </a:rPr>
                      <m:t>𝑂𝑢𝑡𝑝𝑢𝑡</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+1) </m:t>
                    </m:r>
                    <m:r>
                      <a:rPr lang="en-US" i="1" dirty="0" smtClean="0">
                        <a:latin typeface="Cambria Math" panose="02040503050406030204" pitchFamily="18" charset="0"/>
                        <a:cs typeface="Times New Roman" panose="02020603050405020304" pitchFamily="18" charset="0"/>
                      </a:rPr>
                      <m:t>𝑋</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+1)</m:t>
                    </m:r>
                  </m:oMath>
                </a14:m>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Solution </a:t>
                </a:r>
              </a:p>
              <a:p>
                <a:pPr lvl="1"/>
                <a:r>
                  <a:rPr lang="en-US" dirty="0">
                    <a:latin typeface="Times New Roman" panose="02020603050405020304" pitchFamily="18" charset="0"/>
                    <a:cs typeface="Times New Roman" panose="02020603050405020304" pitchFamily="18" charset="0"/>
                  </a:rPr>
                  <a:t>results in 4 X 4 output. </a:t>
                </a:r>
              </a:p>
              <a:p>
                <a:pPr marL="533400" lvl="1"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F6300D2-087E-FCCC-815D-70CEA5879A47}"/>
                  </a:ext>
                </a:extLst>
              </p:cNvPr>
              <p:cNvSpPr>
                <a:spLocks noGrp="1" noRot="1" noChangeAspect="1" noMove="1" noResize="1" noEditPoints="1" noAdjustHandles="1" noChangeArrowheads="1" noChangeShapeType="1" noTextEdit="1"/>
              </p:cNvSpPr>
              <p:nvPr>
                <p:ph idx="1"/>
              </p:nvPr>
            </p:nvSpPr>
            <p:spPr>
              <a:blipFill>
                <a:blip r:embed="rId5"/>
                <a:stretch>
                  <a:fillRect l="-706"/>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142A234E-0F85-74E6-BBAE-7F32A063CAC5}"/>
              </a:ext>
            </a:extLst>
          </p:cNvPr>
          <p:cNvSpPr txBox="1"/>
          <p:nvPr/>
        </p:nvSpPr>
        <p:spPr>
          <a:xfrm>
            <a:off x="1777359" y="6490643"/>
            <a:ext cx="6121152" cy="230832"/>
          </a:xfrm>
          <a:prstGeom prst="rect">
            <a:avLst/>
          </a:prstGeom>
          <a:noFill/>
        </p:spPr>
        <p:txBody>
          <a:bodyPr wrap="square">
            <a:spAutoFit/>
          </a:bodyPr>
          <a:lstStyle/>
          <a:p>
            <a:r>
              <a:rPr lang="en-US" sz="900" dirty="0">
                <a:hlinkClick r:id="rId6"/>
              </a:rPr>
              <a:t>A Comprehensive Guide to Convolutional Neural Networks — the ELI5 way | by </a:t>
            </a:r>
            <a:r>
              <a:rPr lang="en-US" sz="900" dirty="0" err="1">
                <a:hlinkClick r:id="rId6"/>
              </a:rPr>
              <a:t>Sumit</a:t>
            </a:r>
            <a:r>
              <a:rPr lang="en-US" sz="900" dirty="0">
                <a:hlinkClick r:id="rId6"/>
              </a:rPr>
              <a:t> </a:t>
            </a:r>
            <a:r>
              <a:rPr lang="en-US" sz="900" dirty="0" err="1">
                <a:hlinkClick r:id="rId6"/>
              </a:rPr>
              <a:t>Saha</a:t>
            </a:r>
            <a:r>
              <a:rPr lang="en-US" sz="900" dirty="0">
                <a:hlinkClick r:id="rId6"/>
              </a:rPr>
              <a:t> | Towards Data Science</a:t>
            </a:r>
            <a:endParaRPr lang="en-US" sz="900" dirty="0"/>
          </a:p>
        </p:txBody>
      </p:sp>
    </p:spTree>
    <p:custDataLst>
      <p:tags r:id="rId1"/>
    </p:custDataLst>
    <p:extLst>
      <p:ext uri="{BB962C8B-B14F-4D97-AF65-F5344CB8AC3E}">
        <p14:creationId xmlns:p14="http://schemas.microsoft.com/office/powerpoint/2010/main" val="2073161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F7673-F5B6-448A-B411-37481FCD41BF}"/>
              </a:ext>
            </a:extLst>
          </p:cNvPr>
          <p:cNvSpPr>
            <a:spLocks noGrp="1"/>
          </p:cNvSpPr>
          <p:nvPr>
            <p:ph type="title"/>
          </p:nvPr>
        </p:nvSpPr>
        <p:spPr/>
        <p:txBody>
          <a:bodyPr>
            <a:normAutofit/>
          </a:bodyPr>
          <a:lstStyle/>
          <a:p>
            <a:r>
              <a:rPr lang="en-US" dirty="0"/>
              <a:t>Stride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879DA2E-3A9E-E8E0-F214-D55841369D5E}"/>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Suppose we choose a stride of 2. So, while convoluting through the image, we will take two steps – both in the horizontal and vertical directions separately. The dimensions for stride s will be:</a:t>
                </a:r>
              </a:p>
              <a:p>
                <a:pPr algn="just"/>
                <a:r>
                  <a:rPr lang="en-US" dirty="0">
                    <a:latin typeface="Times New Roman" panose="02020603050405020304" pitchFamily="18" charset="0"/>
                    <a:cs typeface="Times New Roman" panose="02020603050405020304" pitchFamily="18" charset="0"/>
                  </a:rPr>
                  <a:t>Input: n X n</a:t>
                </a:r>
              </a:p>
              <a:p>
                <a:r>
                  <a:rPr lang="en-US" dirty="0">
                    <a:latin typeface="Times New Roman" panose="02020603050405020304" pitchFamily="18" charset="0"/>
                    <a:cs typeface="Times New Roman" panose="02020603050405020304" pitchFamily="18" charset="0"/>
                  </a:rPr>
                  <a:t>Padding: p</a:t>
                </a:r>
              </a:p>
              <a:p>
                <a:r>
                  <a:rPr lang="en-US" dirty="0">
                    <a:latin typeface="Times New Roman" panose="02020603050405020304" pitchFamily="18" charset="0"/>
                    <a:cs typeface="Times New Roman" panose="02020603050405020304" pitchFamily="18" charset="0"/>
                  </a:rPr>
                  <a:t>Stride: s</a:t>
                </a:r>
              </a:p>
              <a:p>
                <a:r>
                  <a:rPr lang="en-US" dirty="0">
                    <a:latin typeface="Times New Roman" panose="02020603050405020304" pitchFamily="18" charset="0"/>
                    <a:cs typeface="Times New Roman" panose="02020603050405020304" pitchFamily="18" charset="0"/>
                  </a:rPr>
                  <a:t>Filter size: f X f</a:t>
                </a:r>
              </a:p>
              <a:p>
                <a:r>
                  <a:rPr lang="en-US" dirty="0">
                    <a:latin typeface="Times New Roman" panose="02020603050405020304" pitchFamily="18" charset="0"/>
                    <a:cs typeface="Times New Roman" panose="02020603050405020304" pitchFamily="18" charset="0"/>
                  </a:rPr>
                  <a:t>Output</a:t>
                </a:r>
                <a14:m>
                  <m:oMath xmlns:m="http://schemas.openxmlformats.org/officeDocument/2006/math">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+2</m:t>
                    </m:r>
                    <m:r>
                      <a:rPr lang="en-US" i="1" dirty="0" smtClean="0">
                        <a:latin typeface="Cambria Math" panose="02040503050406030204" pitchFamily="18" charset="0"/>
                        <a:cs typeface="Times New Roman" panose="02020603050405020304" pitchFamily="18" charset="0"/>
                      </a:rPr>
                      <m:t>𝑝</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𝑠</m:t>
                    </m:r>
                    <m:r>
                      <a:rPr lang="en-US" i="1" dirty="0" smtClean="0">
                        <a:latin typeface="Cambria Math" panose="02040503050406030204" pitchFamily="18" charset="0"/>
                        <a:cs typeface="Times New Roman" panose="02020603050405020304" pitchFamily="18" charset="0"/>
                      </a:rPr>
                      <m:t>+1] </m:t>
                    </m:r>
                    <m:r>
                      <a:rPr lang="en-US" i="1" dirty="0" smtClean="0">
                        <a:latin typeface="Cambria Math" panose="02040503050406030204" pitchFamily="18" charset="0"/>
                        <a:cs typeface="Times New Roman" panose="02020603050405020304" pitchFamily="18" charset="0"/>
                      </a:rPr>
                      <m:t>𝑋</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+2</m:t>
                    </m:r>
                    <m:r>
                      <a:rPr lang="en-US" i="1" dirty="0" smtClean="0">
                        <a:latin typeface="Cambria Math" panose="02040503050406030204" pitchFamily="18" charset="0"/>
                        <a:cs typeface="Times New Roman" panose="02020603050405020304" pitchFamily="18" charset="0"/>
                      </a:rPr>
                      <m:t>𝑝</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𝑠</m:t>
                    </m:r>
                    <m:r>
                      <a:rPr lang="en-US" i="1" dirty="0" smtClean="0">
                        <a:latin typeface="Cambria Math" panose="02040503050406030204" pitchFamily="18" charset="0"/>
                        <a:cs typeface="Times New Roman" panose="02020603050405020304" pitchFamily="18" charset="0"/>
                      </a:rPr>
                      <m:t>+1]</m:t>
                    </m:r>
                  </m:oMath>
                </a14:m>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Stride helps to </a:t>
                </a:r>
                <a:r>
                  <a:rPr lang="en-US" dirty="0">
                    <a:solidFill>
                      <a:srgbClr val="0070C0"/>
                    </a:solidFill>
                    <a:latin typeface="Times New Roman" panose="02020603050405020304" pitchFamily="18" charset="0"/>
                    <a:cs typeface="Times New Roman" panose="02020603050405020304" pitchFamily="18" charset="0"/>
                  </a:rPr>
                  <a:t>reduce the size of the image.</a:t>
                </a: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879DA2E-3A9E-E8E0-F214-D55841369D5E}"/>
                  </a:ext>
                </a:extLst>
              </p:cNvPr>
              <p:cNvSpPr>
                <a:spLocks noGrp="1" noRot="1" noChangeAspect="1" noMove="1" noResize="1" noEditPoints="1" noAdjustHandles="1" noChangeArrowheads="1" noChangeShapeType="1" noTextEdit="1"/>
              </p:cNvSpPr>
              <p:nvPr>
                <p:ph idx="1"/>
              </p:nvPr>
            </p:nvSpPr>
            <p:spPr>
              <a:blipFill>
                <a:blip r:embed="rId4"/>
                <a:stretch>
                  <a:fillRect l="-543" r="-1140"/>
                </a:stretch>
              </a:blipFill>
            </p:spPr>
            <p:txBody>
              <a:bodyPr/>
              <a:lstStyle/>
              <a:p>
                <a:r>
                  <a:rPr lang="en-US">
                    <a:noFill/>
                  </a:rPr>
                  <a:t> </a:t>
                </a:r>
              </a:p>
            </p:txBody>
          </p:sp>
        </mc:Fallback>
      </mc:AlternateContent>
    </p:spTree>
    <p:extLst>
      <p:ext uri="{BB962C8B-B14F-4D97-AF65-F5344CB8AC3E}">
        <p14:creationId xmlns:p14="http://schemas.microsoft.com/office/powerpoint/2010/main" val="2864905410"/>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CF41B22-575D-28CF-F68C-E8B0721A60F4}"/>
              </a:ext>
            </a:extLst>
          </p:cNvPr>
          <p:cNvSpPr>
            <a:spLocks noGrp="1"/>
          </p:cNvSpPr>
          <p:nvPr>
            <p:ph type="title"/>
          </p:nvPr>
        </p:nvSpPr>
        <p:spPr/>
        <p:txBody>
          <a:bodyPr/>
          <a:lstStyle/>
          <a:p>
            <a:r>
              <a:rPr lang="en-US" dirty="0"/>
              <a:t>Strides</a:t>
            </a:r>
          </a:p>
        </p:txBody>
      </p:sp>
      <p:sp>
        <p:nvSpPr>
          <p:cNvPr id="3" name="Content Placeholder 2">
            <a:extLst>
              <a:ext uri="{FF2B5EF4-FFF2-40B4-BE49-F238E27FC236}">
                <a16:creationId xmlns:a16="http://schemas.microsoft.com/office/drawing/2014/main" id="{B88DA444-1353-A6F9-BCC2-AC04DA988044}"/>
              </a:ext>
            </a:extLst>
          </p:cNvPr>
          <p:cNvSpPr>
            <a:spLocks noGrp="1"/>
          </p:cNvSpPr>
          <p:nvPr>
            <p:ph idx="1"/>
          </p:nvPr>
        </p:nvSpPr>
        <p:spPr/>
        <p:txBody>
          <a:bodyPr>
            <a:normAutofit fontScale="92500" lnSpcReduction="20000"/>
          </a:bodyPr>
          <a:lstStyle/>
          <a:p>
            <a:pPr marL="50800" indent="0" algn="l">
              <a:buNone/>
            </a:pPr>
            <a:r>
              <a:rPr lang="en-US" b="1" i="0" dirty="0">
                <a:solidFill>
                  <a:srgbClr val="000000"/>
                </a:solidFill>
                <a:effectLst/>
                <a:latin typeface="Times New Roman" panose="02020603050405020304" pitchFamily="18" charset="0"/>
                <a:cs typeface="Times New Roman" panose="02020603050405020304" pitchFamily="18" charset="0"/>
              </a:rPr>
              <a:t>Advantages of Stride:</a:t>
            </a:r>
            <a:br>
              <a:rPr lang="en-US" b="0" i="0" dirty="0">
                <a:solidFill>
                  <a:srgbClr val="000000"/>
                </a:solidFill>
                <a:effectLst/>
                <a:latin typeface="-apple-system"/>
              </a:rPr>
            </a:br>
            <a:endParaRPr lang="en-US" b="1" dirty="0">
              <a:latin typeface="Times New Roman" panose="02020603050405020304" pitchFamily="18" charset="0"/>
              <a:cs typeface="Times New Roman" panose="02020603050405020304" pitchFamily="18" charset="0"/>
            </a:endParaRPr>
          </a:p>
          <a:p>
            <a:pPr marL="50800" indent="0" algn="just">
              <a:lnSpc>
                <a:spcPct val="140000"/>
              </a:lnSpc>
              <a:spcBef>
                <a:spcPts val="600"/>
              </a:spcBef>
              <a:buNone/>
            </a:pPr>
            <a:r>
              <a:rPr lang="en-US" b="1" dirty="0">
                <a:solidFill>
                  <a:srgbClr val="0070C0"/>
                </a:solidFill>
                <a:latin typeface="Times New Roman" panose="02020603050405020304" pitchFamily="18" charset="0"/>
                <a:cs typeface="Times New Roman" panose="02020603050405020304" pitchFamily="18" charset="0"/>
              </a:rPr>
              <a:t>Computational Efficiency</a:t>
            </a:r>
            <a:r>
              <a:rPr lang="en-US" dirty="0">
                <a:latin typeface="Times New Roman" panose="02020603050405020304" pitchFamily="18" charset="0"/>
                <a:cs typeface="Times New Roman" panose="02020603050405020304" pitchFamily="18" charset="0"/>
              </a:rPr>
              <a:t>: Using a larger stride reduces the number of operations required to process an input image. By skipping pixels, the computational cost can be significantly reduced, making it faster to process large datasets.</a:t>
            </a:r>
          </a:p>
          <a:p>
            <a:pPr marL="50800" indent="0" algn="just">
              <a:lnSpc>
                <a:spcPct val="140000"/>
              </a:lnSpc>
              <a:spcBef>
                <a:spcPts val="600"/>
              </a:spcBef>
              <a:buNone/>
            </a:pPr>
            <a:endParaRPr lang="en-US" dirty="0">
              <a:latin typeface="Times New Roman" panose="02020603050405020304" pitchFamily="18" charset="0"/>
              <a:cs typeface="Times New Roman" panose="02020603050405020304" pitchFamily="18" charset="0"/>
            </a:endParaRPr>
          </a:p>
          <a:p>
            <a:pPr marL="50800" indent="0" algn="just">
              <a:lnSpc>
                <a:spcPct val="140000"/>
              </a:lnSpc>
              <a:spcBef>
                <a:spcPts val="600"/>
              </a:spcBef>
              <a:buNone/>
            </a:pPr>
            <a:r>
              <a:rPr lang="en-US" b="1" dirty="0">
                <a:solidFill>
                  <a:srgbClr val="0070C0"/>
                </a:solidFill>
                <a:latin typeface="Times New Roman" panose="02020603050405020304" pitchFamily="18" charset="0"/>
                <a:cs typeface="Times New Roman" panose="02020603050405020304" pitchFamily="18" charset="0"/>
              </a:rPr>
              <a:t>Dimension Reduction</a:t>
            </a:r>
            <a:r>
              <a:rPr lang="en-US" dirty="0">
                <a:latin typeface="Times New Roman" panose="02020603050405020304" pitchFamily="18" charset="0"/>
                <a:cs typeface="Times New Roman" panose="02020603050405020304" pitchFamily="18" charset="0"/>
              </a:rPr>
              <a:t>: Applying stride in convolutional layers can reduce the spatial dimensions of the output feature maps. This reduction can be desirable in certain cases, such as when dealing with large input sizes or when aiming to </a:t>
            </a:r>
            <a:r>
              <a:rPr lang="en-US" dirty="0" err="1">
                <a:latin typeface="Times New Roman" panose="02020603050405020304" pitchFamily="18" charset="0"/>
                <a:cs typeface="Times New Roman" panose="02020603050405020304" pitchFamily="18" charset="0"/>
              </a:rPr>
              <a:t>downsample</a:t>
            </a:r>
            <a:r>
              <a:rPr lang="en-US" dirty="0">
                <a:latin typeface="Times New Roman" panose="02020603050405020304" pitchFamily="18" charset="0"/>
                <a:cs typeface="Times New Roman" panose="02020603050405020304" pitchFamily="18" charset="0"/>
              </a:rPr>
              <a:t> the data.</a:t>
            </a:r>
          </a:p>
        </p:txBody>
      </p:sp>
      <p:sp>
        <p:nvSpPr>
          <p:cNvPr id="4" name="TextBox 3">
            <a:extLst>
              <a:ext uri="{FF2B5EF4-FFF2-40B4-BE49-F238E27FC236}">
                <a16:creationId xmlns:a16="http://schemas.microsoft.com/office/drawing/2014/main" id="{2CCA3388-893B-0CCF-F245-DCC603DE5F42}"/>
              </a:ext>
            </a:extLst>
          </p:cNvPr>
          <p:cNvSpPr txBox="1"/>
          <p:nvPr/>
        </p:nvSpPr>
        <p:spPr>
          <a:xfrm>
            <a:off x="1376680" y="6486499"/>
            <a:ext cx="9027160" cy="261610"/>
          </a:xfrm>
          <a:prstGeom prst="rect">
            <a:avLst/>
          </a:prstGeom>
          <a:noFill/>
        </p:spPr>
        <p:txBody>
          <a:bodyPr wrap="square">
            <a:spAutoFit/>
          </a:bodyPr>
          <a:lstStyle/>
          <a:p>
            <a:r>
              <a:rPr lang="en-US" sz="1100" dirty="0"/>
              <a:t>https://www.analyticsvidhya.com/blog/2018/12/guide-convolutional-neural-network-cnn/</a:t>
            </a:r>
          </a:p>
        </p:txBody>
      </p:sp>
    </p:spTree>
    <p:extLst>
      <p:ext uri="{BB962C8B-B14F-4D97-AF65-F5344CB8AC3E}">
        <p14:creationId xmlns:p14="http://schemas.microsoft.com/office/powerpoint/2010/main" val="3212441775"/>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CF41B22-575D-28CF-F68C-E8B0721A60F4}"/>
              </a:ext>
            </a:extLst>
          </p:cNvPr>
          <p:cNvSpPr>
            <a:spLocks noGrp="1"/>
          </p:cNvSpPr>
          <p:nvPr>
            <p:ph type="title"/>
          </p:nvPr>
        </p:nvSpPr>
        <p:spPr/>
        <p:txBody>
          <a:bodyPr/>
          <a:lstStyle/>
          <a:p>
            <a:r>
              <a:rPr lang="en-US" dirty="0"/>
              <a:t>Strides</a:t>
            </a:r>
          </a:p>
        </p:txBody>
      </p:sp>
      <p:sp>
        <p:nvSpPr>
          <p:cNvPr id="3" name="Content Placeholder 2">
            <a:extLst>
              <a:ext uri="{FF2B5EF4-FFF2-40B4-BE49-F238E27FC236}">
                <a16:creationId xmlns:a16="http://schemas.microsoft.com/office/drawing/2014/main" id="{B88DA444-1353-A6F9-BCC2-AC04DA988044}"/>
              </a:ext>
            </a:extLst>
          </p:cNvPr>
          <p:cNvSpPr>
            <a:spLocks noGrp="1"/>
          </p:cNvSpPr>
          <p:nvPr>
            <p:ph idx="1"/>
          </p:nvPr>
        </p:nvSpPr>
        <p:spPr/>
        <p:txBody>
          <a:bodyPr>
            <a:normAutofit/>
          </a:bodyPr>
          <a:lstStyle/>
          <a:p>
            <a:pPr marL="50800" indent="0" algn="l">
              <a:buNone/>
            </a:pPr>
            <a:r>
              <a:rPr lang="en-US" b="1" i="0" dirty="0">
                <a:solidFill>
                  <a:srgbClr val="000000"/>
                </a:solidFill>
                <a:effectLst/>
                <a:latin typeface="Times New Roman" panose="02020603050405020304" pitchFamily="18" charset="0"/>
                <a:cs typeface="Times New Roman" panose="02020603050405020304" pitchFamily="18" charset="0"/>
              </a:rPr>
              <a:t>Advantages of Stride:</a:t>
            </a:r>
            <a:br>
              <a:rPr lang="en-US" b="0" i="0" dirty="0">
                <a:solidFill>
                  <a:srgbClr val="000000"/>
                </a:solidFill>
                <a:effectLst/>
                <a:latin typeface="-apple-system"/>
              </a:rPr>
            </a:br>
            <a:endParaRPr lang="en-US" b="1" dirty="0">
              <a:latin typeface="Times New Roman" panose="02020603050405020304" pitchFamily="18" charset="0"/>
              <a:cs typeface="Times New Roman" panose="02020603050405020304" pitchFamily="18" charset="0"/>
            </a:endParaRPr>
          </a:p>
          <a:p>
            <a:pPr marL="50800" indent="0" algn="just">
              <a:lnSpc>
                <a:spcPct val="140000"/>
              </a:lnSpc>
              <a:spcBef>
                <a:spcPts val="600"/>
              </a:spcBef>
              <a:buNone/>
            </a:pPr>
            <a:r>
              <a:rPr lang="en-US" sz="2400" b="1" dirty="0">
                <a:solidFill>
                  <a:schemeClr val="bg2"/>
                </a:solidFill>
                <a:latin typeface="Times New Roman" panose="02020603050405020304" pitchFamily="18" charset="0"/>
                <a:cs typeface="Times New Roman" panose="02020603050405020304" pitchFamily="18" charset="0"/>
              </a:rPr>
              <a:t>Translation Invariance</a:t>
            </a:r>
            <a:r>
              <a:rPr lang="en-US" sz="2400" dirty="0">
                <a:latin typeface="Times New Roman" panose="02020603050405020304" pitchFamily="18" charset="0"/>
                <a:cs typeface="Times New Roman" panose="02020603050405020304" pitchFamily="18" charset="0"/>
              </a:rPr>
              <a:t>: Stride can improve the translation invariance property of convolutional neural networks (CNNs). Translation invariance means that the model's predictions are unaffected by the position of objects within the input. By using stride, the model </a:t>
            </a:r>
            <a:r>
              <a:rPr lang="en-US" sz="2400" b="1" dirty="0">
                <a:solidFill>
                  <a:schemeClr val="bg2"/>
                </a:solidFill>
                <a:latin typeface="Times New Roman" panose="02020603050405020304" pitchFamily="18" charset="0"/>
                <a:cs typeface="Times New Roman" panose="02020603050405020304" pitchFamily="18" charset="0"/>
              </a:rPr>
              <a:t>can capture the same features at different locations</a:t>
            </a:r>
            <a:r>
              <a:rPr lang="en-US" sz="2400" dirty="0">
                <a:latin typeface="Times New Roman" panose="02020603050405020304" pitchFamily="18" charset="0"/>
                <a:cs typeface="Times New Roman" panose="02020603050405020304" pitchFamily="18" charset="0"/>
              </a:rPr>
              <a:t>, enhancing its ability to generalize across different positions.</a:t>
            </a:r>
          </a:p>
        </p:txBody>
      </p:sp>
      <p:sp>
        <p:nvSpPr>
          <p:cNvPr id="4" name="TextBox 3">
            <a:extLst>
              <a:ext uri="{FF2B5EF4-FFF2-40B4-BE49-F238E27FC236}">
                <a16:creationId xmlns:a16="http://schemas.microsoft.com/office/drawing/2014/main" id="{2CCA3388-893B-0CCF-F245-DCC603DE5F42}"/>
              </a:ext>
            </a:extLst>
          </p:cNvPr>
          <p:cNvSpPr txBox="1"/>
          <p:nvPr/>
        </p:nvSpPr>
        <p:spPr>
          <a:xfrm>
            <a:off x="1376680" y="6486499"/>
            <a:ext cx="9027160" cy="261610"/>
          </a:xfrm>
          <a:prstGeom prst="rect">
            <a:avLst/>
          </a:prstGeom>
          <a:noFill/>
        </p:spPr>
        <p:txBody>
          <a:bodyPr wrap="square">
            <a:spAutoFit/>
          </a:bodyPr>
          <a:lstStyle/>
          <a:p>
            <a:r>
              <a:rPr lang="en-US" sz="1100" dirty="0"/>
              <a:t>https://www.analyticsvidhya.com/blog/2018/12/guide-convolutional-neural-network-cnn/</a:t>
            </a:r>
          </a:p>
        </p:txBody>
      </p:sp>
    </p:spTree>
    <p:extLst>
      <p:ext uri="{BB962C8B-B14F-4D97-AF65-F5344CB8AC3E}">
        <p14:creationId xmlns:p14="http://schemas.microsoft.com/office/powerpoint/2010/main" val="327342247"/>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CF41B22-575D-28CF-F68C-E8B0721A60F4}"/>
              </a:ext>
            </a:extLst>
          </p:cNvPr>
          <p:cNvSpPr>
            <a:spLocks noGrp="1"/>
          </p:cNvSpPr>
          <p:nvPr>
            <p:ph type="title"/>
          </p:nvPr>
        </p:nvSpPr>
        <p:spPr/>
        <p:txBody>
          <a:bodyPr/>
          <a:lstStyle/>
          <a:p>
            <a:r>
              <a:rPr lang="en-US" dirty="0"/>
              <a:t>Strides</a:t>
            </a:r>
          </a:p>
        </p:txBody>
      </p:sp>
      <p:sp>
        <p:nvSpPr>
          <p:cNvPr id="3" name="Content Placeholder 2">
            <a:extLst>
              <a:ext uri="{FF2B5EF4-FFF2-40B4-BE49-F238E27FC236}">
                <a16:creationId xmlns:a16="http://schemas.microsoft.com/office/drawing/2014/main" id="{B88DA444-1353-A6F9-BCC2-AC04DA988044}"/>
              </a:ext>
            </a:extLst>
          </p:cNvPr>
          <p:cNvSpPr>
            <a:spLocks noGrp="1"/>
          </p:cNvSpPr>
          <p:nvPr>
            <p:ph idx="1"/>
          </p:nvPr>
        </p:nvSpPr>
        <p:spPr/>
        <p:txBody>
          <a:bodyPr>
            <a:normAutofit lnSpcReduction="10000"/>
          </a:bodyPr>
          <a:lstStyle/>
          <a:p>
            <a:pPr marL="50800" indent="0" algn="l">
              <a:buNone/>
            </a:pPr>
            <a:r>
              <a:rPr lang="en-US" b="1" dirty="0">
                <a:solidFill>
                  <a:srgbClr val="000000"/>
                </a:solidFill>
                <a:latin typeface="Times New Roman" panose="02020603050405020304" pitchFamily="18" charset="0"/>
                <a:cs typeface="Times New Roman" panose="02020603050405020304" pitchFamily="18" charset="0"/>
              </a:rPr>
              <a:t>Drawbacks</a:t>
            </a:r>
            <a:r>
              <a:rPr lang="en-US" b="1" i="0" dirty="0">
                <a:solidFill>
                  <a:srgbClr val="000000"/>
                </a:solidFill>
                <a:effectLst/>
                <a:latin typeface="Times New Roman" panose="02020603050405020304" pitchFamily="18" charset="0"/>
                <a:cs typeface="Times New Roman" panose="02020603050405020304" pitchFamily="18" charset="0"/>
              </a:rPr>
              <a:t> of Stride:</a:t>
            </a:r>
            <a:br>
              <a:rPr lang="en-US" b="0" i="0" dirty="0">
                <a:solidFill>
                  <a:srgbClr val="000000"/>
                </a:solidFill>
                <a:effectLst/>
                <a:latin typeface="-apple-system"/>
              </a:rPr>
            </a:br>
            <a:endParaRPr lang="en-US" sz="2400" b="1" dirty="0">
              <a:solidFill>
                <a:schemeClr val="bg2"/>
              </a:solidFill>
              <a:latin typeface="Times New Roman" panose="02020603050405020304" pitchFamily="18" charset="0"/>
              <a:cs typeface="Times New Roman" panose="02020603050405020304" pitchFamily="18" charset="0"/>
            </a:endParaRPr>
          </a:p>
          <a:p>
            <a:pPr marL="50800" indent="0" algn="justLow">
              <a:lnSpc>
                <a:spcPct val="140000"/>
              </a:lnSpc>
              <a:spcBef>
                <a:spcPts val="600"/>
              </a:spcBef>
              <a:buNone/>
            </a:pPr>
            <a:r>
              <a:rPr lang="en-US" sz="2400" b="1" dirty="0">
                <a:solidFill>
                  <a:srgbClr val="0070C0"/>
                </a:solidFill>
                <a:latin typeface="Times New Roman" panose="02020603050405020304" pitchFamily="18" charset="0"/>
                <a:cs typeface="Times New Roman" panose="02020603050405020304" pitchFamily="18" charset="0"/>
              </a:rPr>
              <a:t>Information Loss</a:t>
            </a:r>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When using a larger stride, some spatial information is inevitably lost</a:t>
            </a:r>
          </a:p>
          <a:p>
            <a:pPr marL="50800" indent="0" algn="justLow">
              <a:lnSpc>
                <a:spcPct val="140000"/>
              </a:lnSpc>
              <a:spcBef>
                <a:spcPts val="600"/>
              </a:spcBef>
              <a:buNone/>
            </a:pPr>
            <a:r>
              <a:rPr lang="en-US" sz="2400" dirty="0">
                <a:solidFill>
                  <a:schemeClr val="tx1"/>
                </a:solidFill>
                <a:latin typeface="Times New Roman" panose="02020603050405020304" pitchFamily="18" charset="0"/>
                <a:cs typeface="Times New Roman" panose="02020603050405020304" pitchFamily="18" charset="0"/>
              </a:rPr>
              <a:t>Reduced Spatial Resolution: Stride can cause a reduction in the spatial resolution of the output feature maps. This reduction can be disadvantageous in tasks where preserving detailed spatial information is important, such as object detection or image segmentation.</a:t>
            </a:r>
          </a:p>
          <a:p>
            <a:pPr marL="50800" indent="0" algn="justLow">
              <a:lnSpc>
                <a:spcPct val="140000"/>
              </a:lnSpc>
              <a:spcBef>
                <a:spcPts val="600"/>
              </a:spcBef>
              <a:buNone/>
            </a:pPr>
            <a:endParaRPr lang="en-US" sz="2400" dirty="0">
              <a:solidFill>
                <a:schemeClr val="tx1"/>
              </a:solidFill>
              <a:latin typeface="Times New Roman" panose="02020603050405020304" pitchFamily="18" charset="0"/>
              <a:cs typeface="Times New Roman" panose="02020603050405020304" pitchFamily="18" charset="0"/>
            </a:endParaRPr>
          </a:p>
          <a:p>
            <a:pPr marL="50800" indent="0" algn="justLow">
              <a:lnSpc>
                <a:spcPct val="140000"/>
              </a:lnSpc>
              <a:spcBef>
                <a:spcPts val="600"/>
              </a:spcBef>
              <a:buNone/>
            </a:pPr>
            <a:r>
              <a:rPr lang="en-US" sz="2400" b="1" dirty="0">
                <a:solidFill>
                  <a:srgbClr val="0070C0"/>
                </a:solidFill>
                <a:latin typeface="Times New Roman" panose="02020603050405020304" pitchFamily="18" charset="0"/>
                <a:cs typeface="Times New Roman" panose="02020603050405020304" pitchFamily="18" charset="0"/>
              </a:rPr>
              <a:t>Overlooking Small Objects</a:t>
            </a:r>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If the stride is too large, the receptive field of the model may become too coarse, making it difficult to detect or classify small objects within the input.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CA3388-893B-0CCF-F245-DCC603DE5F42}"/>
              </a:ext>
            </a:extLst>
          </p:cNvPr>
          <p:cNvSpPr txBox="1"/>
          <p:nvPr/>
        </p:nvSpPr>
        <p:spPr>
          <a:xfrm>
            <a:off x="1376680" y="6486499"/>
            <a:ext cx="9027160" cy="261610"/>
          </a:xfrm>
          <a:prstGeom prst="rect">
            <a:avLst/>
          </a:prstGeom>
          <a:noFill/>
        </p:spPr>
        <p:txBody>
          <a:bodyPr wrap="square">
            <a:spAutoFit/>
          </a:bodyPr>
          <a:lstStyle/>
          <a:p>
            <a:r>
              <a:rPr lang="en-US" sz="1100" dirty="0"/>
              <a:t>https://www.analyticsvidhya.com/blog/2018/12/guide-convolutional-neural-network-cnn/</a:t>
            </a:r>
          </a:p>
        </p:txBody>
      </p:sp>
    </p:spTree>
    <p:extLst>
      <p:ext uri="{BB962C8B-B14F-4D97-AF65-F5344CB8AC3E}">
        <p14:creationId xmlns:p14="http://schemas.microsoft.com/office/powerpoint/2010/main" val="530702018"/>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D5B92-B806-4DC7-8CD6-660982A0BD53}"/>
              </a:ext>
            </a:extLst>
          </p:cNvPr>
          <p:cNvSpPr>
            <a:spLocks noGrp="1"/>
          </p:cNvSpPr>
          <p:nvPr>
            <p:ph type="title"/>
          </p:nvPr>
        </p:nvSpPr>
        <p:spPr/>
        <p:txBody>
          <a:bodyPr>
            <a:normAutofit/>
          </a:bodyPr>
          <a:lstStyle/>
          <a:p>
            <a:r>
              <a:rPr lang="en-US" b="0" dirty="0"/>
              <a:t>Convolution layer</a:t>
            </a:r>
          </a:p>
        </p:txBody>
      </p:sp>
      <p:sp>
        <p:nvSpPr>
          <p:cNvPr id="3" name="Content Placeholder 2">
            <a:extLst>
              <a:ext uri="{FF2B5EF4-FFF2-40B4-BE49-F238E27FC236}">
                <a16:creationId xmlns:a16="http://schemas.microsoft.com/office/drawing/2014/main" id="{B69DF51D-F0AC-4A5E-B85F-FC9080347276}"/>
              </a:ext>
            </a:extLst>
          </p:cNvPr>
          <p:cNvSpPr>
            <a:spLocks noGrp="1"/>
          </p:cNvSpPr>
          <p:nvPr>
            <p:ph idx="1"/>
          </p:nvPr>
        </p:nvSpPr>
        <p:spPr/>
        <p:txBody>
          <a:bodyPr/>
          <a:lstStyle/>
          <a:p>
            <a:r>
              <a:rPr lang="en-US" dirty="0"/>
              <a:t>extracting valuable features from an image</a:t>
            </a:r>
          </a:p>
        </p:txBody>
      </p:sp>
      <p:sp>
        <p:nvSpPr>
          <p:cNvPr id="4" name="AutoShape 2">
            <a:extLst>
              <a:ext uri="{FF2B5EF4-FFF2-40B4-BE49-F238E27FC236}">
                <a16:creationId xmlns:a16="http://schemas.microsoft.com/office/drawing/2014/main" id="{310004E4-BEEA-41A9-B8A5-19F735B526A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a:extLst>
              <a:ext uri="{FF2B5EF4-FFF2-40B4-BE49-F238E27FC236}">
                <a16:creationId xmlns:a16="http://schemas.microsoft.com/office/drawing/2014/main" id="{EA388385-EC13-4FEB-96FE-93363C304734}"/>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id="{DD9E44F4-2F42-4301-9430-1DF8D580D37E}"/>
              </a:ext>
            </a:extLst>
          </p:cNvPr>
          <p:cNvPicPr>
            <a:picLocks noChangeAspect="1"/>
          </p:cNvPicPr>
          <p:nvPr/>
        </p:nvPicPr>
        <p:blipFill>
          <a:blip r:embed="rId2"/>
          <a:stretch>
            <a:fillRect/>
          </a:stretch>
        </p:blipFill>
        <p:spPr>
          <a:xfrm>
            <a:off x="1012628" y="1737711"/>
            <a:ext cx="10166744" cy="3992177"/>
          </a:xfrm>
          <a:prstGeom prst="rect">
            <a:avLst/>
          </a:prstGeom>
        </p:spPr>
      </p:pic>
      <p:sp>
        <p:nvSpPr>
          <p:cNvPr id="8" name="TextBox 7">
            <a:extLst>
              <a:ext uri="{FF2B5EF4-FFF2-40B4-BE49-F238E27FC236}">
                <a16:creationId xmlns:a16="http://schemas.microsoft.com/office/drawing/2014/main" id="{293AE8F4-BDDC-43E4-B37A-1551B0784D9B}"/>
              </a:ext>
            </a:extLst>
          </p:cNvPr>
          <p:cNvSpPr txBox="1"/>
          <p:nvPr/>
        </p:nvSpPr>
        <p:spPr>
          <a:xfrm>
            <a:off x="1622394" y="6057388"/>
            <a:ext cx="6121152" cy="246221"/>
          </a:xfrm>
          <a:prstGeom prst="rect">
            <a:avLst/>
          </a:prstGeom>
          <a:noFill/>
        </p:spPr>
        <p:txBody>
          <a:bodyPr wrap="square">
            <a:spAutoFit/>
          </a:bodyPr>
          <a:lstStyle/>
          <a:p>
            <a:r>
              <a:rPr lang="en-US" sz="1000" dirty="0">
                <a:hlinkClick r:id="rId3"/>
              </a:rPr>
              <a:t>Convolutional Neural Network — I. Before we jump into the full… | by Mandar Deshpande | Towards Data Science</a:t>
            </a:r>
            <a:endParaRPr lang="en-US" sz="1000" dirty="0"/>
          </a:p>
        </p:txBody>
      </p:sp>
    </p:spTree>
    <p:extLst>
      <p:ext uri="{BB962C8B-B14F-4D97-AF65-F5344CB8AC3E}">
        <p14:creationId xmlns:p14="http://schemas.microsoft.com/office/powerpoint/2010/main" val="4032120659"/>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FFEA4-F344-4CC5-A7C8-F20BA8E7AD54}"/>
              </a:ext>
            </a:extLst>
          </p:cNvPr>
          <p:cNvSpPr>
            <a:spLocks noGrp="1"/>
          </p:cNvSpPr>
          <p:nvPr>
            <p:ph type="title"/>
          </p:nvPr>
        </p:nvSpPr>
        <p:spPr/>
        <p:txBody>
          <a:bodyPr/>
          <a:lstStyle/>
          <a:p>
            <a:r>
              <a:rPr lang="en-US" dirty="0"/>
              <a:t>Convolution layer</a:t>
            </a:r>
          </a:p>
        </p:txBody>
      </p:sp>
      <p:pic>
        <p:nvPicPr>
          <p:cNvPr id="4098" name="Picture 2">
            <a:extLst>
              <a:ext uri="{FF2B5EF4-FFF2-40B4-BE49-F238E27FC236}">
                <a16:creationId xmlns:a16="http://schemas.microsoft.com/office/drawing/2014/main" id="{7E45A366-EECB-4DB0-8C9C-64B70C9198E0}"/>
              </a:ext>
            </a:extLst>
          </p:cNvPr>
          <p:cNvPicPr>
            <a:picLocks noGrp="1" noChangeAspect="1" noChangeArrowheads="1" noCrop="1"/>
          </p:cNvPicPr>
          <p:nvPr>
            <p:ph idx="1"/>
          </p:nvPr>
        </p:nvPicPr>
        <p:blipFill>
          <a:blip r:embed="rId2">
            <a:extLst>
              <a:ext uri="{28A0092B-C50C-407E-A947-70E740481C1C}">
                <a14:useLocalDpi xmlns:a14="http://schemas.microsoft.com/office/drawing/2010/main" val="0"/>
              </a:ext>
            </a:extLst>
          </a:blip>
          <a:stretch>
            <a:fillRect/>
          </a:stretch>
        </p:blipFill>
        <p:spPr bwMode="auto">
          <a:xfrm>
            <a:off x="2230295" y="1123950"/>
            <a:ext cx="7731410" cy="50974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BCD87AE-439D-4FCB-B122-04B2BCDCBE2B}"/>
              </a:ext>
            </a:extLst>
          </p:cNvPr>
          <p:cNvSpPr txBox="1"/>
          <p:nvPr/>
        </p:nvSpPr>
        <p:spPr>
          <a:xfrm>
            <a:off x="508776" y="6221413"/>
            <a:ext cx="6121152" cy="261610"/>
          </a:xfrm>
          <a:prstGeom prst="rect">
            <a:avLst/>
          </a:prstGeom>
          <a:noFill/>
        </p:spPr>
        <p:txBody>
          <a:bodyPr wrap="square">
            <a:spAutoFit/>
          </a:bodyPr>
          <a:lstStyle/>
          <a:p>
            <a:r>
              <a:rPr lang="en-US" sz="1100" dirty="0"/>
              <a:t>https://www.simplilearn.com/tutorials/deep-learning-tutorial/convolutional-neural-network</a:t>
            </a:r>
          </a:p>
        </p:txBody>
      </p:sp>
    </p:spTree>
    <p:extLst>
      <p:ext uri="{BB962C8B-B14F-4D97-AF65-F5344CB8AC3E}">
        <p14:creationId xmlns:p14="http://schemas.microsoft.com/office/powerpoint/2010/main" val="682129841"/>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ED52D-A193-6400-C53D-4CB0F7C305E0}"/>
              </a:ext>
            </a:extLst>
          </p:cNvPr>
          <p:cNvSpPr>
            <a:spLocks noGrp="1"/>
          </p:cNvSpPr>
          <p:nvPr>
            <p:ph type="title"/>
          </p:nvPr>
        </p:nvSpPr>
        <p:spPr/>
        <p:txBody>
          <a:bodyPr/>
          <a:lstStyle/>
          <a:p>
            <a:r>
              <a:rPr lang="en-US" b="0" i="0" dirty="0">
                <a:effectLst/>
                <a:latin typeface="Lato" panose="020F0502020204030203" pitchFamily="34" charset="0"/>
              </a:rPr>
              <a:t>One</a:t>
            </a:r>
            <a:r>
              <a:rPr lang="en-US" b="0" i="0" dirty="0">
                <a:solidFill>
                  <a:srgbClr val="222222"/>
                </a:solidFill>
                <a:effectLst/>
                <a:latin typeface="Lato" panose="020F0502020204030203" pitchFamily="34" charset="0"/>
              </a:rPr>
              <a:t> </a:t>
            </a:r>
            <a:r>
              <a:rPr lang="en-US" b="0" i="0" dirty="0">
                <a:effectLst/>
                <a:latin typeface="Lato" panose="020F0502020204030203" pitchFamily="34" charset="0"/>
              </a:rPr>
              <a:t>Layer</a:t>
            </a:r>
            <a:r>
              <a:rPr lang="en-US" b="0" i="0" dirty="0">
                <a:solidFill>
                  <a:srgbClr val="222222"/>
                </a:solidFill>
                <a:effectLst/>
                <a:latin typeface="Lato" panose="020F0502020204030203" pitchFamily="34" charset="0"/>
              </a:rPr>
              <a:t> of a Convolutional Network</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A013B34-89F1-9BCE-8BA4-45E61593C343}"/>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Once we get an output after convolving over the entire image using a </a:t>
                </a:r>
                <a:r>
                  <a:rPr lang="en-US" dirty="0">
                    <a:solidFill>
                      <a:srgbClr val="00B050"/>
                    </a:solidFill>
                    <a:latin typeface="Times New Roman" panose="02020603050405020304" pitchFamily="18" charset="0"/>
                    <a:cs typeface="Times New Roman" panose="02020603050405020304" pitchFamily="18" charset="0"/>
                  </a:rPr>
                  <a:t>filter</a:t>
                </a:r>
                <a:r>
                  <a:rPr lang="en-US" dirty="0">
                    <a:latin typeface="Times New Roman" panose="02020603050405020304" pitchFamily="18" charset="0"/>
                    <a:cs typeface="Times New Roman" panose="02020603050405020304" pitchFamily="18" charset="0"/>
                  </a:rPr>
                  <a:t>, we add a bias term to those outputs and finally </a:t>
                </a:r>
                <a:r>
                  <a:rPr lang="en-US" dirty="0">
                    <a:solidFill>
                      <a:srgbClr val="00B050"/>
                    </a:solidFill>
                    <a:latin typeface="Times New Roman" panose="02020603050405020304" pitchFamily="18" charset="0"/>
                    <a:cs typeface="Times New Roman" panose="02020603050405020304" pitchFamily="18" charset="0"/>
                  </a:rPr>
                  <a:t>apply an activation function to generate activations</a:t>
                </a:r>
                <a:r>
                  <a:rPr lang="en-US" dirty="0">
                    <a:latin typeface="Times New Roman" panose="02020603050405020304" pitchFamily="18" charset="0"/>
                    <a:cs typeface="Times New Roman" panose="02020603050405020304" pitchFamily="18" charset="0"/>
                  </a:rPr>
                  <a:t>. This is one layer of a convolutional network. Recall that the equation for one forward pass is given by:</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14:m>
                  <m:oMath xmlns:m="http://schemas.openxmlformats.org/officeDocument/2006/math">
                    <m:r>
                      <a:rPr lang="en-US" i="1" dirty="0" smtClean="0">
                        <a:latin typeface="Cambria Math" panose="02040503050406030204" pitchFamily="18" charset="0"/>
                        <a:cs typeface="Times New Roman" panose="02020603050405020304" pitchFamily="18" charset="0"/>
                      </a:rPr>
                      <m:t>𝑧</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 = </m:t>
                    </m:r>
                    <m:r>
                      <a:rPr lang="en-US" i="1" dirty="0" smtClean="0">
                        <a:latin typeface="Cambria Math" panose="02040503050406030204" pitchFamily="18" charset="0"/>
                        <a:cs typeface="Times New Roman" panose="02020603050405020304" pitchFamily="18" charset="0"/>
                      </a:rPr>
                      <m:t>𝑤</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𝑎</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0</m:t>
                    </m:r>
                    <m:r>
                      <a:rPr lang="en-US" i="1" dirty="0" smtClean="0">
                        <a:latin typeface="Cambria Math" panose="02040503050406030204" pitchFamily="18" charset="0"/>
                        <a:cs typeface="Times New Roman" panose="02020603050405020304" pitchFamily="18" charset="0"/>
                      </a:rPr>
                      <m:t>] + </m:t>
                    </m:r>
                    <m:r>
                      <a:rPr lang="en-US" i="1" dirty="0" smtClean="0">
                        <a:latin typeface="Cambria Math" panose="02040503050406030204" pitchFamily="18" charset="0"/>
                        <a:cs typeface="Times New Roman" panose="02020603050405020304" pitchFamily="18" charset="0"/>
                      </a:rPr>
                      <m:t>𝑏</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pPr algn="just">
                  <a:lnSpc>
                    <a:spcPct val="150000"/>
                  </a:lnSpc>
                </a:pPr>
                <a14:m>
                  <m:oMath xmlns:m="http://schemas.openxmlformats.org/officeDocument/2006/math">
                    <m:r>
                      <a:rPr lang="en-US" i="1" dirty="0" smtClean="0">
                        <a:latin typeface="Cambria Math" panose="02040503050406030204" pitchFamily="18" charset="0"/>
                        <a:cs typeface="Times New Roman" panose="02020603050405020304" pitchFamily="18" charset="0"/>
                      </a:rPr>
                      <m:t>𝑎</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 = </m:t>
                    </m:r>
                    <m:r>
                      <a:rPr lang="en-US" i="1" dirty="0" smtClean="0">
                        <a:latin typeface="Cambria Math" panose="02040503050406030204" pitchFamily="18" charset="0"/>
                        <a:cs typeface="Times New Roman" panose="02020603050405020304" pitchFamily="18" charset="0"/>
                      </a:rPr>
                      <m:t>𝑔</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𝑧</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A013B34-89F1-9BCE-8BA4-45E61593C343}"/>
                  </a:ext>
                </a:extLst>
              </p:cNvPr>
              <p:cNvSpPr>
                <a:spLocks noGrp="1" noRot="1" noChangeAspect="1" noMove="1" noResize="1" noEditPoints="1" noAdjustHandles="1" noChangeArrowheads="1" noChangeShapeType="1" noTextEdit="1"/>
              </p:cNvSpPr>
              <p:nvPr>
                <p:ph idx="1"/>
              </p:nvPr>
            </p:nvSpPr>
            <p:spPr>
              <a:blipFill>
                <a:blip r:embed="rId4"/>
                <a:stretch>
                  <a:fillRect l="-543" r="-1140"/>
                </a:stretch>
              </a:blipFill>
            </p:spPr>
            <p:txBody>
              <a:bodyPr/>
              <a:lstStyle/>
              <a:p>
                <a:r>
                  <a:rPr lang="en-US">
                    <a:noFill/>
                  </a:rPr>
                  <a:t> </a:t>
                </a:r>
              </a:p>
            </p:txBody>
          </p:sp>
        </mc:Fallback>
      </mc:AlternateContent>
    </p:spTree>
    <p:extLst>
      <p:ext uri="{BB962C8B-B14F-4D97-AF65-F5344CB8AC3E}">
        <p14:creationId xmlns:p14="http://schemas.microsoft.com/office/powerpoint/2010/main" val="2405330399"/>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EE672-F65D-6EB6-0F6E-F2C521FE882F}"/>
              </a:ext>
            </a:extLst>
          </p:cNvPr>
          <p:cNvSpPr>
            <a:spLocks noGrp="1"/>
          </p:cNvSpPr>
          <p:nvPr>
            <p:ph type="title"/>
          </p:nvPr>
        </p:nvSpPr>
        <p:spPr/>
        <p:txBody>
          <a:bodyPr/>
          <a:lstStyle/>
          <a:p>
            <a:r>
              <a:rPr lang="en-US" b="0" i="0" dirty="0">
                <a:effectLst/>
                <a:latin typeface="Lato" panose="020F0502020204030203" pitchFamily="34" charset="0"/>
              </a:rPr>
              <a:t>One Layer of a Convolutional Network</a:t>
            </a:r>
            <a:endParaRPr lang="en-US" dirty="0"/>
          </a:p>
        </p:txBody>
      </p:sp>
      <p:sp>
        <p:nvSpPr>
          <p:cNvPr id="3" name="Content Placeholder 2">
            <a:extLst>
              <a:ext uri="{FF2B5EF4-FFF2-40B4-BE49-F238E27FC236}">
                <a16:creationId xmlns:a16="http://schemas.microsoft.com/office/drawing/2014/main" id="{2B14E285-C451-BE45-E4C8-E18067491782}"/>
              </a:ext>
            </a:extLst>
          </p:cNvPr>
          <p:cNvSpPr>
            <a:spLocks noGrp="1"/>
          </p:cNvSpPr>
          <p:nvPr>
            <p:ph idx="1"/>
          </p:nvPr>
        </p:nvSpPr>
        <p:spPr/>
        <p:txBody>
          <a:bodyPr>
            <a:normAutofit/>
          </a:bodyPr>
          <a:lstStyle/>
          <a:p>
            <a:pPr algn="just">
              <a:lnSpc>
                <a:spcPct val="100000"/>
              </a:lnSpc>
            </a:pPr>
            <a:r>
              <a:rPr lang="en-US" b="0" i="0" dirty="0">
                <a:solidFill>
                  <a:srgbClr val="222222"/>
                </a:solidFill>
                <a:effectLst/>
                <a:latin typeface="Times New Roman" panose="02020603050405020304" pitchFamily="18" charset="0"/>
                <a:cs typeface="Times New Roman" panose="02020603050405020304" pitchFamily="18" charset="0"/>
              </a:rPr>
              <a:t>input </a:t>
            </a:r>
            <a:r>
              <a:rPr lang="en-US" b="0" i="0" dirty="0">
                <a:solidFill>
                  <a:srgbClr val="0070C0"/>
                </a:solidFill>
                <a:effectLst/>
                <a:latin typeface="Times New Roman" panose="02020603050405020304" pitchFamily="18" charset="0"/>
                <a:cs typeface="Times New Roman" panose="02020603050405020304" pitchFamily="18" charset="0"/>
              </a:rPr>
              <a:t>(6 X 6 X 3) </a:t>
            </a:r>
            <a:r>
              <a:rPr lang="en-US" b="0" i="0" dirty="0">
                <a:solidFill>
                  <a:srgbClr val="222222"/>
                </a:solidFill>
                <a:effectLst/>
                <a:latin typeface="Times New Roman" panose="02020603050405020304" pitchFamily="18" charset="0"/>
                <a:cs typeface="Times New Roman" panose="02020603050405020304" pitchFamily="18" charset="0"/>
              </a:rPr>
              <a:t>is a</a:t>
            </a:r>
            <a:r>
              <a:rPr lang="en-US" b="0" i="0" baseline="30000" dirty="0">
                <a:solidFill>
                  <a:srgbClr val="222222"/>
                </a:solidFill>
                <a:effectLst/>
                <a:latin typeface="Times New Roman" panose="02020603050405020304" pitchFamily="18" charset="0"/>
                <a:cs typeface="Times New Roman" panose="02020603050405020304" pitchFamily="18" charset="0"/>
              </a:rPr>
              <a:t>[0]</a:t>
            </a:r>
            <a:r>
              <a:rPr lang="en-US" b="0" i="0" dirty="0">
                <a:solidFill>
                  <a:srgbClr val="222222"/>
                </a:solidFill>
                <a:effectLst/>
                <a:latin typeface="Times New Roman" panose="02020603050405020304" pitchFamily="18" charset="0"/>
                <a:cs typeface="Times New Roman" panose="02020603050405020304" pitchFamily="18" charset="0"/>
              </a:rPr>
              <a:t>and filters </a:t>
            </a:r>
            <a:r>
              <a:rPr lang="en-US" b="0" i="0" dirty="0">
                <a:solidFill>
                  <a:srgbClr val="0070C0"/>
                </a:solidFill>
                <a:effectLst/>
                <a:latin typeface="Times New Roman" panose="02020603050405020304" pitchFamily="18" charset="0"/>
                <a:cs typeface="Times New Roman" panose="02020603050405020304" pitchFamily="18" charset="0"/>
              </a:rPr>
              <a:t>(3 X 3 X 3)</a:t>
            </a:r>
            <a:r>
              <a:rPr lang="en-US" b="0" i="0" dirty="0">
                <a:solidFill>
                  <a:srgbClr val="222222"/>
                </a:solidFill>
                <a:effectLst/>
                <a:latin typeface="Times New Roman" panose="02020603050405020304" pitchFamily="18" charset="0"/>
                <a:cs typeface="Times New Roman" panose="02020603050405020304" pitchFamily="18" charset="0"/>
              </a:rPr>
              <a:t> are the weights w</a:t>
            </a:r>
            <a:r>
              <a:rPr lang="en-US" b="0" i="0" baseline="30000" dirty="0">
                <a:solidFill>
                  <a:srgbClr val="222222"/>
                </a:solidFill>
                <a:effectLst/>
                <a:latin typeface="Times New Roman" panose="02020603050405020304" pitchFamily="18" charset="0"/>
                <a:cs typeface="Times New Roman" panose="02020603050405020304" pitchFamily="18" charset="0"/>
              </a:rPr>
              <a:t>[1]</a:t>
            </a:r>
            <a:r>
              <a:rPr lang="en-US" b="0" i="0" dirty="0">
                <a:solidFill>
                  <a:srgbClr val="222222"/>
                </a:solidFill>
                <a:effectLst/>
                <a:latin typeface="Times New Roman" panose="02020603050405020304" pitchFamily="18" charset="0"/>
                <a:cs typeface="Times New Roman" panose="02020603050405020304" pitchFamily="18" charset="0"/>
              </a:rPr>
              <a:t>. These activations from layer 1 act as the input for layer 2, and so on.</a:t>
            </a:r>
          </a:p>
          <a:p>
            <a:pPr algn="just">
              <a:lnSpc>
                <a:spcPct val="100000"/>
              </a:lnSpc>
            </a:pPr>
            <a:r>
              <a:rPr lang="en-US" b="0" i="0" dirty="0">
                <a:solidFill>
                  <a:srgbClr val="222222"/>
                </a:solidFill>
                <a:effectLst/>
                <a:latin typeface="Times New Roman" panose="02020603050405020304" pitchFamily="18" charset="0"/>
                <a:cs typeface="Times New Roman" panose="02020603050405020304" pitchFamily="18" charset="0"/>
              </a:rPr>
              <a:t>Clearly, the number of parameters in case of convolutional neural networks is independent of the size of the image. It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essentially depends on the filter size</a:t>
            </a:r>
            <a:r>
              <a:rPr lang="en-US" b="0" i="0" dirty="0">
                <a:solidFill>
                  <a:srgbClr val="222222"/>
                </a:solidFill>
                <a:effectLst/>
                <a:latin typeface="Times New Roman" panose="02020603050405020304" pitchFamily="18" charset="0"/>
                <a:cs typeface="Times New Roman" panose="02020603050405020304" pitchFamily="18" charset="0"/>
              </a:rPr>
              <a:t>. </a:t>
            </a:r>
          </a:p>
          <a:p>
            <a:pPr algn="just">
              <a:lnSpc>
                <a:spcPct val="100000"/>
              </a:lnSpc>
            </a:pPr>
            <a:r>
              <a:rPr lang="en-US" b="0" i="0" dirty="0">
                <a:solidFill>
                  <a:srgbClr val="222222"/>
                </a:solidFill>
                <a:effectLst/>
                <a:latin typeface="Times New Roman" panose="02020603050405020304" pitchFamily="18" charset="0"/>
                <a:cs typeface="Times New Roman" panose="02020603050405020304" pitchFamily="18" charset="0"/>
              </a:rPr>
              <a:t>Suppose we have </a:t>
            </a:r>
            <a:r>
              <a:rPr lang="en-US" b="0" i="0" dirty="0">
                <a:solidFill>
                  <a:srgbClr val="0070C0"/>
                </a:solidFill>
                <a:effectLst/>
                <a:latin typeface="Times New Roman" panose="02020603050405020304" pitchFamily="18" charset="0"/>
                <a:cs typeface="Times New Roman" panose="02020603050405020304" pitchFamily="18" charset="0"/>
              </a:rPr>
              <a:t>10 filters</a:t>
            </a:r>
            <a:r>
              <a:rPr lang="en-US" b="0" i="0" dirty="0">
                <a:solidFill>
                  <a:srgbClr val="222222"/>
                </a:solidFill>
                <a:effectLst/>
                <a:latin typeface="Times New Roman" panose="02020603050405020304" pitchFamily="18" charset="0"/>
                <a:cs typeface="Times New Roman" panose="02020603050405020304" pitchFamily="18" charset="0"/>
              </a:rPr>
              <a:t>, each of shape 3 X 3 X 3. What will be the number of parameters in that layer? </a:t>
            </a:r>
          </a:p>
          <a:p>
            <a:pPr lvl="1" algn="just">
              <a:lnSpc>
                <a:spcPct val="100000"/>
              </a:lnSpc>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Number of parameters for each filter = 3*3*3 = 27</a:t>
            </a:r>
          </a:p>
          <a:p>
            <a:pPr lvl="1" algn="just">
              <a:lnSpc>
                <a:spcPct val="100000"/>
              </a:lnSpc>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There will be a </a:t>
            </a:r>
            <a:r>
              <a:rPr lang="en-US" b="1" i="0" dirty="0">
                <a:solidFill>
                  <a:srgbClr val="C00000"/>
                </a:solidFill>
                <a:effectLst/>
                <a:latin typeface="Times New Roman" panose="02020603050405020304" pitchFamily="18" charset="0"/>
                <a:cs typeface="Times New Roman" panose="02020603050405020304" pitchFamily="18" charset="0"/>
              </a:rPr>
              <a:t>bias term </a:t>
            </a:r>
            <a:r>
              <a:rPr lang="en-US" b="0" i="0" dirty="0">
                <a:solidFill>
                  <a:srgbClr val="222222"/>
                </a:solidFill>
                <a:effectLst/>
                <a:latin typeface="Times New Roman" panose="02020603050405020304" pitchFamily="18" charset="0"/>
                <a:cs typeface="Times New Roman" panose="02020603050405020304" pitchFamily="18" charset="0"/>
              </a:rPr>
              <a:t>for each filter, so total parameters per filter = 28</a:t>
            </a:r>
          </a:p>
          <a:p>
            <a:pPr lvl="1" algn="just">
              <a:lnSpc>
                <a:spcPct val="100000"/>
              </a:lnSpc>
              <a:buFont typeface="Arial" panose="020B0604020202020204" pitchFamily="34" charset="0"/>
              <a:buChar char="•"/>
            </a:pPr>
            <a:r>
              <a:rPr lang="en-US" b="0" i="0" dirty="0">
                <a:solidFill>
                  <a:srgbClr val="222222"/>
                </a:solidFill>
                <a:effectLst/>
                <a:latin typeface="Times New Roman" panose="02020603050405020304" pitchFamily="18" charset="0"/>
                <a:cs typeface="Times New Roman" panose="02020603050405020304" pitchFamily="18" charset="0"/>
              </a:rPr>
              <a:t>As there are 10 filters, the total parameters for that layer = 28*10 = 280</a:t>
            </a:r>
          </a:p>
          <a:p>
            <a:endParaRPr lang="en-US" dirty="0"/>
          </a:p>
        </p:txBody>
      </p:sp>
      <p:sp>
        <p:nvSpPr>
          <p:cNvPr id="4" name="TextBox 3">
            <a:extLst>
              <a:ext uri="{FF2B5EF4-FFF2-40B4-BE49-F238E27FC236}">
                <a16:creationId xmlns:a16="http://schemas.microsoft.com/office/drawing/2014/main" id="{4D3AE126-FF00-1F9C-28AF-A41DDD704857}"/>
              </a:ext>
            </a:extLst>
          </p:cNvPr>
          <p:cNvSpPr txBox="1"/>
          <p:nvPr/>
        </p:nvSpPr>
        <p:spPr>
          <a:xfrm>
            <a:off x="1777359" y="6510963"/>
            <a:ext cx="6121152" cy="230832"/>
          </a:xfrm>
          <a:prstGeom prst="rect">
            <a:avLst/>
          </a:prstGeom>
          <a:noFill/>
        </p:spPr>
        <p:txBody>
          <a:bodyPr wrap="square">
            <a:spAutoFit/>
          </a:bodyPr>
          <a:lstStyle/>
          <a:p>
            <a:r>
              <a:rPr lang="en-US" sz="900" dirty="0"/>
              <a:t>https://www.analyticsvidhya.com/blog/2018/12/guide-convolutional-neural-network-cnn/</a:t>
            </a:r>
          </a:p>
        </p:txBody>
      </p:sp>
    </p:spTree>
    <p:custDataLst>
      <p:tags r:id="rId1"/>
    </p:custDataLst>
    <p:extLst>
      <p:ext uri="{BB962C8B-B14F-4D97-AF65-F5344CB8AC3E}">
        <p14:creationId xmlns:p14="http://schemas.microsoft.com/office/powerpoint/2010/main" val="29133342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D9038-F27D-F2E9-AE3F-9688AA674665}"/>
              </a:ext>
            </a:extLst>
          </p:cNvPr>
          <p:cNvSpPr>
            <a:spLocks noGrp="1"/>
          </p:cNvSpPr>
          <p:nvPr>
            <p:ph type="title"/>
          </p:nvPr>
        </p:nvSpPr>
        <p:spPr/>
        <p:txBody>
          <a:bodyPr/>
          <a:lstStyle/>
          <a:p>
            <a:r>
              <a:rPr lang="en-US" b="0" i="0" dirty="0">
                <a:effectLst/>
              </a:rPr>
              <a:t>One Layer of a Convolutional Network</a:t>
            </a:r>
            <a:endParaRPr lang="en-US" dirty="0"/>
          </a:p>
        </p:txBody>
      </p:sp>
      <p:pic>
        <p:nvPicPr>
          <p:cNvPr id="7170" name="Picture 2">
            <a:extLst>
              <a:ext uri="{FF2B5EF4-FFF2-40B4-BE49-F238E27FC236}">
                <a16:creationId xmlns:a16="http://schemas.microsoft.com/office/drawing/2014/main" id="{F779A737-052A-6D91-3B08-936A2FE1822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811053" y="899035"/>
            <a:ext cx="10569894" cy="41237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D389E22-2B72-DD38-6D71-B86696250947}"/>
              </a:ext>
            </a:extLst>
          </p:cNvPr>
          <p:cNvSpPr txBox="1"/>
          <p:nvPr/>
        </p:nvSpPr>
        <p:spPr>
          <a:xfrm>
            <a:off x="1777359" y="6521123"/>
            <a:ext cx="6121152" cy="230832"/>
          </a:xfrm>
          <a:prstGeom prst="rect">
            <a:avLst/>
          </a:prstGeom>
          <a:noFill/>
        </p:spPr>
        <p:txBody>
          <a:bodyPr wrap="square">
            <a:spAutoFit/>
          </a:bodyPr>
          <a:lstStyle/>
          <a:p>
            <a:r>
              <a:rPr lang="en-US" sz="900" dirty="0"/>
              <a:t>https://www.analyticsvidhya.com/blog/2018/12/guide-convolutional-neural-network-cnn/</a:t>
            </a:r>
          </a:p>
        </p:txBody>
      </p:sp>
      <p:sp>
        <p:nvSpPr>
          <p:cNvPr id="10" name="TextBox 9">
            <a:extLst>
              <a:ext uri="{FF2B5EF4-FFF2-40B4-BE49-F238E27FC236}">
                <a16:creationId xmlns:a16="http://schemas.microsoft.com/office/drawing/2014/main" id="{8ACF30C2-B6EF-E2F0-7FC4-4F962423DA7F}"/>
              </a:ext>
            </a:extLst>
          </p:cNvPr>
          <p:cNvSpPr txBox="1"/>
          <p:nvPr/>
        </p:nvSpPr>
        <p:spPr>
          <a:xfrm>
            <a:off x="1407245" y="5022761"/>
            <a:ext cx="6096000" cy="1200329"/>
          </a:xfrm>
          <a:prstGeom prst="rect">
            <a:avLst/>
          </a:prstGeom>
          <a:noFill/>
        </p:spPr>
        <p:txBody>
          <a:bodyPr wrap="square">
            <a:spAutoFit/>
          </a:bodyPr>
          <a:lstStyle/>
          <a:p>
            <a:pPr algn="just">
              <a:buFont typeface="Arial" panose="020B0604020202020204" pitchFamily="34" charset="0"/>
              <a:buChar char="•"/>
            </a:pPr>
            <a:r>
              <a:rPr lang="en-US" sz="1800" b="0" i="0" dirty="0">
                <a:solidFill>
                  <a:srgbClr val="222222"/>
                </a:solidFill>
                <a:effectLst/>
                <a:latin typeface="Times New Roman" panose="02020603050405020304" pitchFamily="18" charset="0"/>
                <a:cs typeface="Times New Roman" panose="02020603050405020304" pitchFamily="18" charset="0"/>
              </a:rPr>
              <a:t>f</a:t>
            </a:r>
            <a:r>
              <a:rPr lang="en-US" sz="1800" b="0" i="0" baseline="30000" dirty="0">
                <a:solidFill>
                  <a:srgbClr val="222222"/>
                </a:solidFill>
                <a:effectLst/>
                <a:latin typeface="Times New Roman" panose="02020603050405020304" pitchFamily="18" charset="0"/>
                <a:cs typeface="Times New Roman" panose="02020603050405020304" pitchFamily="18" charset="0"/>
              </a:rPr>
              <a:t>[l]</a:t>
            </a:r>
            <a:r>
              <a:rPr lang="en-US" sz="1800" b="0" i="0" dirty="0">
                <a:solidFill>
                  <a:srgbClr val="222222"/>
                </a:solidFill>
                <a:effectLst/>
                <a:latin typeface="Times New Roman" panose="02020603050405020304" pitchFamily="18" charset="0"/>
                <a:cs typeface="Times New Roman" panose="02020603050405020304" pitchFamily="18" charset="0"/>
              </a:rPr>
              <a:t> = filter size</a:t>
            </a:r>
          </a:p>
          <a:p>
            <a:pPr algn="just">
              <a:buFont typeface="Arial" panose="020B0604020202020204" pitchFamily="34" charset="0"/>
              <a:buChar char="•"/>
            </a:pPr>
            <a:r>
              <a:rPr lang="en-US" sz="1800" b="0" i="0" dirty="0">
                <a:solidFill>
                  <a:srgbClr val="222222"/>
                </a:solidFill>
                <a:effectLst/>
                <a:latin typeface="Times New Roman" panose="02020603050405020304" pitchFamily="18" charset="0"/>
                <a:cs typeface="Times New Roman" panose="02020603050405020304" pitchFamily="18" charset="0"/>
              </a:rPr>
              <a:t>p</a:t>
            </a:r>
            <a:r>
              <a:rPr lang="en-US" sz="1800" b="0" i="0" baseline="30000" dirty="0">
                <a:solidFill>
                  <a:srgbClr val="222222"/>
                </a:solidFill>
                <a:effectLst/>
                <a:latin typeface="Times New Roman" panose="02020603050405020304" pitchFamily="18" charset="0"/>
                <a:cs typeface="Times New Roman" panose="02020603050405020304" pitchFamily="18" charset="0"/>
              </a:rPr>
              <a:t>[l]</a:t>
            </a:r>
            <a:r>
              <a:rPr lang="en-US" sz="1800" b="0" i="0" dirty="0">
                <a:solidFill>
                  <a:srgbClr val="222222"/>
                </a:solidFill>
                <a:effectLst/>
                <a:latin typeface="Times New Roman" panose="02020603050405020304" pitchFamily="18" charset="0"/>
                <a:cs typeface="Times New Roman" panose="02020603050405020304" pitchFamily="18" charset="0"/>
              </a:rPr>
              <a:t> = padding</a:t>
            </a:r>
          </a:p>
          <a:p>
            <a:pPr algn="just">
              <a:buFont typeface="Arial" panose="020B0604020202020204" pitchFamily="34" charset="0"/>
              <a:buChar char="•"/>
            </a:pPr>
            <a:r>
              <a:rPr lang="en-US" sz="1800" b="0" i="0" dirty="0">
                <a:solidFill>
                  <a:srgbClr val="222222"/>
                </a:solidFill>
                <a:effectLst/>
                <a:latin typeface="Times New Roman" panose="02020603050405020304" pitchFamily="18" charset="0"/>
                <a:cs typeface="Times New Roman" panose="02020603050405020304" pitchFamily="18" charset="0"/>
              </a:rPr>
              <a:t>s</a:t>
            </a:r>
            <a:r>
              <a:rPr lang="en-US" sz="1800" b="0" i="0" baseline="30000" dirty="0">
                <a:solidFill>
                  <a:srgbClr val="222222"/>
                </a:solidFill>
                <a:effectLst/>
                <a:latin typeface="Times New Roman" panose="02020603050405020304" pitchFamily="18" charset="0"/>
                <a:cs typeface="Times New Roman" panose="02020603050405020304" pitchFamily="18" charset="0"/>
              </a:rPr>
              <a:t>[l]</a:t>
            </a:r>
            <a:r>
              <a:rPr lang="en-US" sz="1800" b="0" i="0" dirty="0">
                <a:solidFill>
                  <a:srgbClr val="222222"/>
                </a:solidFill>
                <a:effectLst/>
                <a:latin typeface="Times New Roman" panose="02020603050405020304" pitchFamily="18" charset="0"/>
                <a:cs typeface="Times New Roman" panose="02020603050405020304" pitchFamily="18" charset="0"/>
              </a:rPr>
              <a:t> = stride</a:t>
            </a:r>
          </a:p>
          <a:p>
            <a:pPr algn="just">
              <a:buFont typeface="Arial" panose="020B0604020202020204" pitchFamily="34" charset="0"/>
              <a:buChar char="•"/>
            </a:pPr>
            <a:r>
              <a:rPr lang="en-US" sz="1800" b="0" i="0" dirty="0">
                <a:solidFill>
                  <a:srgbClr val="222222"/>
                </a:solidFill>
                <a:effectLst/>
                <a:latin typeface="Times New Roman" panose="02020603050405020304" pitchFamily="18" charset="0"/>
                <a:cs typeface="Times New Roman" panose="02020603050405020304" pitchFamily="18" charset="0"/>
              </a:rPr>
              <a:t>n</a:t>
            </a:r>
            <a:r>
              <a:rPr lang="en-US" sz="1800" b="0" i="0" baseline="-25000" dirty="0">
                <a:solidFill>
                  <a:srgbClr val="222222"/>
                </a:solidFill>
                <a:effectLst/>
                <a:latin typeface="Times New Roman" panose="02020603050405020304" pitchFamily="18" charset="0"/>
                <a:cs typeface="Times New Roman" panose="02020603050405020304" pitchFamily="18" charset="0"/>
              </a:rPr>
              <a:t>[c]</a:t>
            </a:r>
            <a:r>
              <a:rPr lang="en-US" sz="1800" b="0" i="0" baseline="30000" dirty="0">
                <a:solidFill>
                  <a:srgbClr val="222222"/>
                </a:solidFill>
                <a:effectLst/>
                <a:latin typeface="Times New Roman" panose="02020603050405020304" pitchFamily="18" charset="0"/>
                <a:cs typeface="Times New Roman" panose="02020603050405020304" pitchFamily="18" charset="0"/>
              </a:rPr>
              <a:t>[l]</a:t>
            </a:r>
            <a:r>
              <a:rPr lang="en-US" sz="1800" b="0" i="0" dirty="0">
                <a:solidFill>
                  <a:srgbClr val="222222"/>
                </a:solidFill>
                <a:effectLst/>
                <a:latin typeface="Times New Roman" panose="02020603050405020304" pitchFamily="18" charset="0"/>
                <a:cs typeface="Times New Roman" panose="02020603050405020304" pitchFamily="18" charset="0"/>
              </a:rPr>
              <a:t> = number of filters</a:t>
            </a:r>
          </a:p>
        </p:txBody>
      </p:sp>
    </p:spTree>
    <p:extLst>
      <p:ext uri="{BB962C8B-B14F-4D97-AF65-F5344CB8AC3E}">
        <p14:creationId xmlns:p14="http://schemas.microsoft.com/office/powerpoint/2010/main" val="875458207"/>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E2948-CC81-4255-ABE7-9ED110497697}"/>
              </a:ext>
            </a:extLst>
          </p:cNvPr>
          <p:cNvSpPr>
            <a:spLocks noGrp="1"/>
          </p:cNvSpPr>
          <p:nvPr>
            <p:ph type="title"/>
          </p:nvPr>
        </p:nvSpPr>
        <p:spPr/>
        <p:txBody>
          <a:bodyPr>
            <a:normAutofit/>
          </a:bodyPr>
          <a:lstStyle/>
          <a:p>
            <a:r>
              <a:rPr lang="en-US" dirty="0"/>
              <a:t>Convolution layer</a:t>
            </a:r>
          </a:p>
        </p:txBody>
      </p:sp>
      <p:sp>
        <p:nvSpPr>
          <p:cNvPr id="3" name="Content Placeholder 2">
            <a:extLst>
              <a:ext uri="{FF2B5EF4-FFF2-40B4-BE49-F238E27FC236}">
                <a16:creationId xmlns:a16="http://schemas.microsoft.com/office/drawing/2014/main" id="{2E0D167C-27CB-4F24-B531-47F39DBBEB2A}"/>
              </a:ext>
            </a:extLst>
          </p:cNvPr>
          <p:cNvSpPr>
            <a:spLocks noGrp="1"/>
          </p:cNvSpPr>
          <p:nvPr>
            <p:ph idx="1"/>
          </p:nvPr>
        </p:nvSpPr>
        <p:spPr/>
        <p:txBody>
          <a:bodyPr/>
          <a:lstStyle/>
          <a:p>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stands for the rectified linear unit. </a:t>
            </a:r>
          </a:p>
          <a:p>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performs an element-wise operation and sets all the negative pixels to 0</a:t>
            </a:r>
            <a:r>
              <a:rPr lang="en-US" dirty="0"/>
              <a:t>.</a:t>
            </a:r>
          </a:p>
        </p:txBody>
      </p:sp>
      <p:pic>
        <p:nvPicPr>
          <p:cNvPr id="3074" name="Picture 2">
            <a:extLst>
              <a:ext uri="{FF2B5EF4-FFF2-40B4-BE49-F238E27FC236}">
                <a16:creationId xmlns:a16="http://schemas.microsoft.com/office/drawing/2014/main" id="{A6AAF412-610C-4A1B-9558-33A0CFFA59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7285" y="2246975"/>
            <a:ext cx="3419475" cy="36957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a:extLst>
              <a:ext uri="{FF2B5EF4-FFF2-40B4-BE49-F238E27FC236}">
                <a16:creationId xmlns:a16="http://schemas.microsoft.com/office/drawing/2014/main" id="{55B3FF8A-FC25-42B7-9CC7-CED7A73117E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078141113"/>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FFEA4-F344-4CC5-A7C8-F20BA8E7AD54}"/>
              </a:ext>
            </a:extLst>
          </p:cNvPr>
          <p:cNvSpPr>
            <a:spLocks noGrp="1"/>
          </p:cNvSpPr>
          <p:nvPr>
            <p:ph type="title"/>
          </p:nvPr>
        </p:nvSpPr>
        <p:spPr/>
        <p:txBody>
          <a:bodyPr/>
          <a:lstStyle/>
          <a:p>
            <a:r>
              <a:rPr lang="en-US" dirty="0"/>
              <a:t>Convolution layer</a:t>
            </a:r>
          </a:p>
        </p:txBody>
      </p:sp>
      <p:sp>
        <p:nvSpPr>
          <p:cNvPr id="4" name="Content Placeholder 3">
            <a:extLst>
              <a:ext uri="{FF2B5EF4-FFF2-40B4-BE49-F238E27FC236}">
                <a16:creationId xmlns:a16="http://schemas.microsoft.com/office/drawing/2014/main" id="{3532DC46-D803-2603-BFA7-363884A622E4}"/>
              </a:ext>
            </a:extLst>
          </p:cNvPr>
          <p:cNvSpPr>
            <a:spLocks noGrp="1"/>
          </p:cNvSpPr>
          <p:nvPr>
            <p:ph idx="1"/>
          </p:nvPr>
        </p:nvSpPr>
        <p:spPr/>
        <p:txBody>
          <a:bodyPr/>
          <a:lstStyle/>
          <a:p>
            <a:endParaRPr lang="en-US"/>
          </a:p>
        </p:txBody>
      </p:sp>
      <p:sp>
        <p:nvSpPr>
          <p:cNvPr id="6" name="TextBox 5">
            <a:extLst>
              <a:ext uri="{FF2B5EF4-FFF2-40B4-BE49-F238E27FC236}">
                <a16:creationId xmlns:a16="http://schemas.microsoft.com/office/drawing/2014/main" id="{BBCD87AE-439D-4FCB-B122-04B2BCDCBE2B}"/>
              </a:ext>
            </a:extLst>
          </p:cNvPr>
          <p:cNvSpPr txBox="1"/>
          <p:nvPr/>
        </p:nvSpPr>
        <p:spPr>
          <a:xfrm>
            <a:off x="234044" y="5960285"/>
            <a:ext cx="6121152" cy="261610"/>
          </a:xfrm>
          <a:prstGeom prst="rect">
            <a:avLst/>
          </a:prstGeom>
          <a:noFill/>
        </p:spPr>
        <p:txBody>
          <a:bodyPr wrap="square">
            <a:spAutoFit/>
          </a:bodyPr>
          <a:lstStyle/>
          <a:p>
            <a:r>
              <a:rPr lang="en-US" sz="1100" dirty="0"/>
              <a:t>https://www.simplilearn.com/tutorials/deep-learning-tutorial/convolutional-neural-network</a:t>
            </a:r>
          </a:p>
        </p:txBody>
      </p:sp>
      <p:pic>
        <p:nvPicPr>
          <p:cNvPr id="3074" name="Picture 2">
            <a:extLst>
              <a:ext uri="{FF2B5EF4-FFF2-40B4-BE49-F238E27FC236}">
                <a16:creationId xmlns:a16="http://schemas.microsoft.com/office/drawing/2014/main" id="{378338F3-DB7D-424A-8153-07F6D16A5EC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66725" y="1019175"/>
            <a:ext cx="11258550" cy="4819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852268"/>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5E5D7-A012-4D67-94AC-277E5F0875A4}"/>
              </a:ext>
            </a:extLst>
          </p:cNvPr>
          <p:cNvSpPr>
            <a:spLocks noGrp="1"/>
          </p:cNvSpPr>
          <p:nvPr>
            <p:ph type="title"/>
          </p:nvPr>
        </p:nvSpPr>
        <p:spPr/>
        <p:txBody>
          <a:bodyPr/>
          <a:lstStyle/>
          <a:p>
            <a:r>
              <a:rPr lang="en-US" b="0" dirty="0"/>
              <a:t>Pooling Layer</a:t>
            </a:r>
          </a:p>
        </p:txBody>
      </p:sp>
      <p:sp>
        <p:nvSpPr>
          <p:cNvPr id="3" name="Content Placeholder 2">
            <a:extLst>
              <a:ext uri="{FF2B5EF4-FFF2-40B4-BE49-F238E27FC236}">
                <a16:creationId xmlns:a16="http://schemas.microsoft.com/office/drawing/2014/main" id="{86B331CE-8E6A-4989-8743-028604B60C4E}"/>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Pooling layer is responsible for reducing the spatial size of the Convolved Feature. This is to decrease the computational power required to process the data through dimensionality reduction. Furthermore, it is useful for extracting dominant features which are rotational and positional invariant, thus maintaining the process of effectively training of the model.</a:t>
            </a:r>
          </a:p>
        </p:txBody>
      </p:sp>
      <p:pic>
        <p:nvPicPr>
          <p:cNvPr id="12290" name="Picture 2">
            <a:extLst>
              <a:ext uri="{FF2B5EF4-FFF2-40B4-BE49-F238E27FC236}">
                <a16:creationId xmlns:a16="http://schemas.microsoft.com/office/drawing/2014/main" id="{5A27804A-5661-458F-8161-611BA61A26C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05399" y="3192482"/>
            <a:ext cx="5128815" cy="3211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013011"/>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31AF4-DD0A-41D6-A519-A20AB16E3CA6}"/>
              </a:ext>
            </a:extLst>
          </p:cNvPr>
          <p:cNvSpPr>
            <a:spLocks noGrp="1"/>
          </p:cNvSpPr>
          <p:nvPr>
            <p:ph type="title"/>
          </p:nvPr>
        </p:nvSpPr>
        <p:spPr/>
        <p:txBody>
          <a:bodyPr/>
          <a:lstStyle/>
          <a:p>
            <a:r>
              <a:rPr lang="en-US" dirty="0"/>
              <a:t>Pooling Layer</a:t>
            </a:r>
          </a:p>
        </p:txBody>
      </p:sp>
      <p:pic>
        <p:nvPicPr>
          <p:cNvPr id="13314" name="Picture 2">
            <a:extLst>
              <a:ext uri="{FF2B5EF4-FFF2-40B4-BE49-F238E27FC236}">
                <a16:creationId xmlns:a16="http://schemas.microsoft.com/office/drawing/2014/main" id="{CC2860E2-A9A2-4A96-8942-6DC599B0BFC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257550" y="1581944"/>
            <a:ext cx="5676900"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251382"/>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2FCDA-12F1-4F18-ADB7-535DED8C61AB}"/>
              </a:ext>
            </a:extLst>
          </p:cNvPr>
          <p:cNvSpPr>
            <a:spLocks noGrp="1"/>
          </p:cNvSpPr>
          <p:nvPr>
            <p:ph type="title"/>
          </p:nvPr>
        </p:nvSpPr>
        <p:spPr/>
        <p:txBody>
          <a:bodyPr/>
          <a:lstStyle/>
          <a:p>
            <a:r>
              <a:rPr lang="en-US" dirty="0"/>
              <a:t>Pooling Layer</a:t>
            </a:r>
          </a:p>
        </p:txBody>
      </p:sp>
      <p:sp>
        <p:nvSpPr>
          <p:cNvPr id="3" name="Content Placeholder 2">
            <a:extLst>
              <a:ext uri="{FF2B5EF4-FFF2-40B4-BE49-F238E27FC236}">
                <a16:creationId xmlns:a16="http://schemas.microsoft.com/office/drawing/2014/main" id="{B3A13008-0602-4E12-BEC3-13873325C92E}"/>
              </a:ext>
            </a:extLst>
          </p:cNvPr>
          <p:cNvSpPr>
            <a:spLocks noGrp="1"/>
          </p:cNvSpPr>
          <p:nvPr>
            <p:ph idx="1"/>
          </p:nvPr>
        </p:nvSpPr>
        <p:spPr/>
        <p:txBody>
          <a:bodyPr>
            <a:normAutofit/>
          </a:bodyPr>
          <a:lstStyle/>
          <a:p>
            <a:pPr marL="50800" indent="0" algn="just">
              <a:buNone/>
            </a:pPr>
            <a:r>
              <a:rPr lang="en-US" dirty="0">
                <a:latin typeface="Times New Roman" panose="02020603050405020304" pitchFamily="18" charset="0"/>
                <a:cs typeface="Times New Roman" panose="02020603050405020304" pitchFamily="18" charset="0"/>
              </a:rPr>
              <a:t>There are two types of Pooling: </a:t>
            </a:r>
          </a:p>
          <a:p>
            <a:pPr algn="just"/>
            <a:r>
              <a:rPr lang="en-US" dirty="0">
                <a:solidFill>
                  <a:srgbClr val="0070C0"/>
                </a:solidFill>
                <a:latin typeface="Times New Roman" panose="02020603050405020304" pitchFamily="18" charset="0"/>
                <a:cs typeface="Times New Roman" panose="02020603050405020304" pitchFamily="18" charset="0"/>
              </a:rPr>
              <a:t>Max Pooling</a:t>
            </a:r>
            <a:r>
              <a:rPr lang="en-US" dirty="0">
                <a:latin typeface="Times New Roman" panose="02020603050405020304" pitchFamily="18" charset="0"/>
                <a:cs typeface="Times New Roman" panose="02020603050405020304" pitchFamily="18" charset="0"/>
              </a:rPr>
              <a:t>: returns the maximum value from the portion of the image covered by the Kernel</a:t>
            </a:r>
            <a:r>
              <a:rPr lang="ar-EG"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down sample the feature maps</a:t>
            </a:r>
            <a:endParaRPr lang="en-US" dirty="0">
              <a:latin typeface="Times New Roman" panose="02020603050405020304" pitchFamily="18" charset="0"/>
              <a:cs typeface="Times New Roman" panose="02020603050405020304" pitchFamily="18" charset="0"/>
            </a:endParaRPr>
          </a:p>
          <a:p>
            <a:pPr algn="just"/>
            <a:r>
              <a:rPr lang="en-US" dirty="0">
                <a:solidFill>
                  <a:srgbClr val="0070C0"/>
                </a:solidFill>
                <a:latin typeface="Times New Roman" panose="02020603050405020304" pitchFamily="18" charset="0"/>
                <a:cs typeface="Times New Roman" panose="02020603050405020304" pitchFamily="18" charset="0"/>
              </a:rPr>
              <a:t>Average Pooling</a:t>
            </a:r>
            <a:r>
              <a:rPr lang="en-US" dirty="0">
                <a:latin typeface="Times New Roman" panose="02020603050405020304" pitchFamily="18" charset="0"/>
                <a:cs typeface="Times New Roman" panose="02020603050405020304" pitchFamily="18" charset="0"/>
              </a:rPr>
              <a:t>. Average Pooling returns the average of all the values from the portion of the image covered by the Kernel.</a:t>
            </a:r>
          </a:p>
          <a:p>
            <a:pPr algn="just"/>
            <a:r>
              <a:rPr lang="en-US" b="0" i="0" dirty="0">
                <a:solidFill>
                  <a:srgbClr val="292929"/>
                </a:solidFill>
                <a:effectLst/>
                <a:latin typeface="Times New Roman" panose="02020603050405020304" pitchFamily="18" charset="0"/>
                <a:cs typeface="Times New Roman" panose="02020603050405020304" pitchFamily="18" charset="0"/>
              </a:rPr>
              <a:t>Max Pooling also performs as a</a:t>
            </a:r>
            <a:r>
              <a:rPr lang="en-US" b="1" i="0" dirty="0">
                <a:solidFill>
                  <a:srgbClr val="292929"/>
                </a:solidFill>
                <a:effectLst/>
                <a:latin typeface="Times New Roman" panose="02020603050405020304" pitchFamily="18" charset="0"/>
                <a:cs typeface="Times New Roman" panose="02020603050405020304" pitchFamily="18" charset="0"/>
              </a:rPr>
              <a:t> Noise Suppressant</a:t>
            </a:r>
            <a:r>
              <a:rPr lang="en-US" b="0" i="0" dirty="0">
                <a:solidFill>
                  <a:srgbClr val="292929"/>
                </a:solidFill>
                <a:effectLst/>
                <a:latin typeface="Times New Roman" panose="02020603050405020304" pitchFamily="18" charset="0"/>
                <a:cs typeface="Times New Roman" panose="02020603050405020304" pitchFamily="18" charset="0"/>
              </a:rPr>
              <a:t>. It discards the noisy activations altogether and also performs de-noising along with dimensionality reduction. On the other hand, Average Pooling simply performs dimensionality reduction as a noise suppressing mechanism. Hence, we can say that </a:t>
            </a:r>
            <a:r>
              <a:rPr lang="en-US" b="1" i="0" dirty="0">
                <a:solidFill>
                  <a:srgbClr val="292929"/>
                </a:solidFill>
                <a:effectLst/>
                <a:latin typeface="Times New Roman" panose="02020603050405020304" pitchFamily="18" charset="0"/>
                <a:cs typeface="Times New Roman" panose="02020603050405020304" pitchFamily="18" charset="0"/>
              </a:rPr>
              <a:t>Max Pooling performs a lot better than Average Pooling</a:t>
            </a:r>
            <a:r>
              <a:rPr lang="en-US" b="0" i="0" dirty="0">
                <a:solidFill>
                  <a:srgbClr val="292929"/>
                </a:solidFill>
                <a:effectLst/>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9082696"/>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4D06F-FCA2-4812-9E4D-E77D91BE2AC8}"/>
              </a:ext>
            </a:extLst>
          </p:cNvPr>
          <p:cNvSpPr>
            <a:spLocks noGrp="1"/>
          </p:cNvSpPr>
          <p:nvPr>
            <p:ph type="title"/>
          </p:nvPr>
        </p:nvSpPr>
        <p:spPr/>
        <p:txBody>
          <a:bodyPr>
            <a:normAutofit/>
          </a:bodyPr>
          <a:lstStyle/>
          <a:p>
            <a:r>
              <a:rPr lang="en-US" dirty="0"/>
              <a:t>Pooling Layer</a:t>
            </a:r>
          </a:p>
        </p:txBody>
      </p:sp>
      <p:sp>
        <p:nvSpPr>
          <p:cNvPr id="3" name="Content Placeholder 2">
            <a:extLst>
              <a:ext uri="{FF2B5EF4-FFF2-40B4-BE49-F238E27FC236}">
                <a16:creationId xmlns:a16="http://schemas.microsoft.com/office/drawing/2014/main" id="{7B3FC377-6BED-477E-A627-6AF007A85F61}"/>
              </a:ext>
            </a:extLst>
          </p:cNvPr>
          <p:cNvSpPr>
            <a:spLocks noGrp="1"/>
          </p:cNvSpPr>
          <p:nvPr>
            <p:ph idx="1"/>
          </p:nvPr>
        </p:nvSpPr>
        <p:spPr/>
        <p:txBody>
          <a:bodyPr/>
          <a:lstStyle/>
          <a:p>
            <a:r>
              <a:rPr lang="en-US" dirty="0"/>
              <a:t>The pooling layer uses various filters to identify different parts of the image like edges, corners, body, feathers, eyes, and beak.</a:t>
            </a:r>
          </a:p>
        </p:txBody>
      </p:sp>
      <p:pic>
        <p:nvPicPr>
          <p:cNvPr id="5122" name="Picture 2">
            <a:extLst>
              <a:ext uri="{FF2B5EF4-FFF2-40B4-BE49-F238E27FC236}">
                <a16:creationId xmlns:a16="http://schemas.microsoft.com/office/drawing/2014/main" id="{284745DE-70E1-406A-9600-C01D69AECC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2281746"/>
            <a:ext cx="8572500" cy="29337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680A129-148D-4AED-A11B-A78AFE05A0ED}"/>
              </a:ext>
            </a:extLst>
          </p:cNvPr>
          <p:cNvSpPr txBox="1"/>
          <p:nvPr/>
        </p:nvSpPr>
        <p:spPr>
          <a:xfrm>
            <a:off x="193090" y="6590670"/>
            <a:ext cx="6121152" cy="261610"/>
          </a:xfrm>
          <a:prstGeom prst="rect">
            <a:avLst/>
          </a:prstGeom>
          <a:noFill/>
        </p:spPr>
        <p:txBody>
          <a:bodyPr wrap="square">
            <a:spAutoFit/>
          </a:bodyPr>
          <a:lstStyle/>
          <a:p>
            <a:r>
              <a:rPr lang="en-US" sz="1100" dirty="0"/>
              <a:t>https://www.simplilearn.com/tutorials/deep-learning-tutorial/convolutional-neural-network</a:t>
            </a:r>
          </a:p>
        </p:txBody>
      </p:sp>
    </p:spTree>
    <p:extLst>
      <p:ext uri="{BB962C8B-B14F-4D97-AF65-F5344CB8AC3E}">
        <p14:creationId xmlns:p14="http://schemas.microsoft.com/office/powerpoint/2010/main" val="279858321"/>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4248-8552-47F3-9286-37A04465CF25}"/>
              </a:ext>
            </a:extLst>
          </p:cNvPr>
          <p:cNvSpPr>
            <a:spLocks noGrp="1"/>
          </p:cNvSpPr>
          <p:nvPr>
            <p:ph type="title"/>
          </p:nvPr>
        </p:nvSpPr>
        <p:spPr/>
        <p:txBody>
          <a:bodyPr/>
          <a:lstStyle/>
          <a:p>
            <a:r>
              <a:rPr lang="en-US"/>
              <a:t>Flattening</a:t>
            </a:r>
          </a:p>
        </p:txBody>
      </p:sp>
      <p:sp>
        <p:nvSpPr>
          <p:cNvPr id="3" name="Content Placeholder 2">
            <a:extLst>
              <a:ext uri="{FF2B5EF4-FFF2-40B4-BE49-F238E27FC236}">
                <a16:creationId xmlns:a16="http://schemas.microsoft.com/office/drawing/2014/main" id="{5090BC77-CCB4-4C89-87FB-05396F50013A}"/>
              </a:ext>
            </a:extLst>
          </p:cNvPr>
          <p:cNvSpPr>
            <a:spLocks noGrp="1"/>
          </p:cNvSpPr>
          <p:nvPr>
            <p:ph idx="1"/>
          </p:nvPr>
        </p:nvSpPr>
        <p:spPr/>
        <p:txBody>
          <a:bodyPr/>
          <a:lstStyle/>
          <a:p>
            <a:r>
              <a:rPr lang="en-US" dirty="0"/>
              <a:t>Flattening is used to convert all the resultant 2-Dimensional arrays from pooled feature maps into a single long continuous linear vector.</a:t>
            </a:r>
          </a:p>
          <a:p>
            <a:endParaRPr lang="en-US" dirty="0"/>
          </a:p>
          <a:p>
            <a:endParaRPr lang="en-US" dirty="0"/>
          </a:p>
        </p:txBody>
      </p:sp>
      <p:pic>
        <p:nvPicPr>
          <p:cNvPr id="4098" name="Picture 2">
            <a:extLst>
              <a:ext uri="{FF2B5EF4-FFF2-40B4-BE49-F238E27FC236}">
                <a16:creationId xmlns:a16="http://schemas.microsoft.com/office/drawing/2014/main" id="{5198A578-EDB5-40F6-947F-BC9B2667F3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0513" y="2209800"/>
            <a:ext cx="3990975"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815480"/>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4B687-0BEE-4AC2-B878-D69FC91C5097}"/>
              </a:ext>
            </a:extLst>
          </p:cNvPr>
          <p:cNvSpPr>
            <a:spLocks noGrp="1"/>
          </p:cNvSpPr>
          <p:nvPr>
            <p:ph type="title"/>
          </p:nvPr>
        </p:nvSpPr>
        <p:spPr/>
        <p:txBody>
          <a:bodyPr>
            <a:normAutofit/>
          </a:bodyPr>
          <a:lstStyle/>
          <a:p>
            <a:r>
              <a:rPr lang="en-US" b="0" i="0" dirty="0">
                <a:effectLst/>
              </a:rPr>
              <a:t>Classification — Fully Connected Layer (FC Layer)</a:t>
            </a:r>
            <a:endParaRPr lang="en-US" dirty="0"/>
          </a:p>
        </p:txBody>
      </p:sp>
      <p:sp>
        <p:nvSpPr>
          <p:cNvPr id="3" name="Content Placeholder 2">
            <a:extLst>
              <a:ext uri="{FF2B5EF4-FFF2-40B4-BE49-F238E27FC236}">
                <a16:creationId xmlns:a16="http://schemas.microsoft.com/office/drawing/2014/main" id="{20E575A7-A4DD-4304-B86A-44FE43414097}"/>
              </a:ext>
            </a:extLst>
          </p:cNvPr>
          <p:cNvSpPr>
            <a:spLocks noGrp="1"/>
          </p:cNvSpPr>
          <p:nvPr>
            <p:ph idx="1"/>
          </p:nvPr>
        </p:nvSpPr>
        <p:spPr/>
        <p:txBody>
          <a:bodyPr/>
          <a:lstStyle/>
          <a:p>
            <a:pPr>
              <a:lnSpc>
                <a:spcPct val="200000"/>
              </a:lnSpc>
            </a:pPr>
            <a:r>
              <a:rPr lang="en-US" dirty="0">
                <a:latin typeface="Times New Roman" panose="02020603050405020304" pitchFamily="18" charset="0"/>
                <a:cs typeface="Times New Roman" panose="02020603050405020304" pitchFamily="18" charset="0"/>
              </a:rPr>
              <a:t>Adding a Fully-Connected layer is a (usually) cheap way of learning non-linear combinations of the high-level features as represented by the output of the convolutional layer. The Fully-Connected layer is learning a possibly non-linear function in that space.</a:t>
            </a:r>
          </a:p>
        </p:txBody>
      </p:sp>
    </p:spTree>
    <p:extLst>
      <p:ext uri="{BB962C8B-B14F-4D97-AF65-F5344CB8AC3E}">
        <p14:creationId xmlns:p14="http://schemas.microsoft.com/office/powerpoint/2010/main" val="1147570010"/>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0F790-9600-4B15-B16A-7D90B58A908E}"/>
              </a:ext>
            </a:extLst>
          </p:cNvPr>
          <p:cNvSpPr>
            <a:spLocks noGrp="1"/>
          </p:cNvSpPr>
          <p:nvPr>
            <p:ph type="title"/>
          </p:nvPr>
        </p:nvSpPr>
        <p:spPr/>
        <p:txBody>
          <a:bodyPr>
            <a:normAutofit/>
          </a:bodyPr>
          <a:lstStyle/>
          <a:p>
            <a:r>
              <a:rPr lang="en-US" dirty="0"/>
              <a:t>Why </a:t>
            </a:r>
            <a:r>
              <a:rPr lang="en-US" dirty="0" err="1"/>
              <a:t>ConvNets</a:t>
            </a:r>
            <a:r>
              <a:rPr lang="en-US" dirty="0"/>
              <a:t> over Feed-Forward Neural Nets?</a:t>
            </a:r>
          </a:p>
        </p:txBody>
      </p:sp>
      <p:sp>
        <p:nvSpPr>
          <p:cNvPr id="3" name="Content Placeholder 2">
            <a:extLst>
              <a:ext uri="{FF2B5EF4-FFF2-40B4-BE49-F238E27FC236}">
                <a16:creationId xmlns:a16="http://schemas.microsoft.com/office/drawing/2014/main" id="{BEBA87D6-1F33-415A-ACF0-BED27794CAA8}"/>
              </a:ext>
            </a:extLst>
          </p:cNvPr>
          <p:cNvSpPr>
            <a:spLocks noGrp="1"/>
          </p:cNvSpPr>
          <p:nvPr>
            <p:ph idx="1"/>
          </p:nvPr>
        </p:nvSpPr>
        <p:spPr>
          <a:xfrm>
            <a:off x="479148" y="1124622"/>
            <a:ext cx="7486091" cy="5097273"/>
          </a:xfrm>
        </p:spPr>
        <p:txBody>
          <a:bodyPr>
            <a:normAutofit/>
          </a:bodyPr>
          <a:lstStyle/>
          <a:p>
            <a:pPr algn="just"/>
            <a:r>
              <a:rPr lang="en-US" sz="2400" dirty="0">
                <a:latin typeface="Times New Roman" panose="02020603050405020304" pitchFamily="18" charset="0"/>
                <a:cs typeface="Times New Roman" panose="02020603050405020304" pitchFamily="18" charset="0"/>
              </a:rPr>
              <a:t>why not just flatten the image (e.g. 3x3 image matrix into a 9x1 vector) and feed it to a Multi-Level Perceptron for classification purposes? </a:t>
            </a:r>
          </a:p>
          <a:p>
            <a:pPr algn="just"/>
            <a:r>
              <a:rPr lang="en-US" sz="2400" dirty="0">
                <a:latin typeface="Times New Roman" panose="02020603050405020304" pitchFamily="18" charset="0"/>
                <a:cs typeface="Times New Roman" panose="02020603050405020304" pitchFamily="18" charset="0"/>
              </a:rPr>
              <a:t>in cases of extremely basic binary images, the method might show an average precision score while performing prediction of classes but would have little to no accuracy when it comes to complex images having pixel dependencies throughout.</a:t>
            </a:r>
          </a:p>
          <a:p>
            <a:pPr algn="just"/>
            <a:r>
              <a:rPr lang="en-US" sz="2400" dirty="0">
                <a:latin typeface="Times New Roman" panose="02020603050405020304" pitchFamily="18" charset="0"/>
                <a:cs typeface="Times New Roman" panose="02020603050405020304" pitchFamily="18" charset="0"/>
              </a:rPr>
              <a:t>Translation invariance of CNN :if the input data is shifted or translated, a translation-invariant model should still be able to recognize and classify the underlying patterns correctly.</a:t>
            </a:r>
          </a:p>
        </p:txBody>
      </p:sp>
      <p:pic>
        <p:nvPicPr>
          <p:cNvPr id="8194" name="Picture 2">
            <a:extLst>
              <a:ext uri="{FF2B5EF4-FFF2-40B4-BE49-F238E27FC236}">
                <a16:creationId xmlns:a16="http://schemas.microsoft.com/office/drawing/2014/main" id="{1C403792-EE3B-466F-B02E-7C34D1E0AC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0229" y="3501180"/>
            <a:ext cx="3354485" cy="2770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622025"/>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4BDB2-04EF-0951-53D3-3C6A96F1AA05}"/>
              </a:ext>
            </a:extLst>
          </p:cNvPr>
          <p:cNvSpPr>
            <a:spLocks noGrp="1"/>
          </p:cNvSpPr>
          <p:nvPr>
            <p:ph type="title"/>
          </p:nvPr>
        </p:nvSpPr>
        <p:spPr/>
        <p:txBody>
          <a:bodyPr>
            <a:normAutofit/>
          </a:bodyPr>
          <a:lstStyle/>
          <a:p>
            <a:r>
              <a:rPr lang="en-US" dirty="0"/>
              <a:t>Why Convolutions?</a:t>
            </a:r>
          </a:p>
        </p:txBody>
      </p:sp>
      <p:sp>
        <p:nvSpPr>
          <p:cNvPr id="3" name="Content Placeholder 2">
            <a:extLst>
              <a:ext uri="{FF2B5EF4-FFF2-40B4-BE49-F238E27FC236}">
                <a16:creationId xmlns:a16="http://schemas.microsoft.com/office/drawing/2014/main" id="{E59A1A4A-6169-870F-0F8E-872D94DC4B8E}"/>
              </a:ext>
            </a:extLst>
          </p:cNvPr>
          <p:cNvSpPr>
            <a:spLocks noGrp="1"/>
          </p:cNvSpPr>
          <p:nvPr>
            <p:ph idx="1"/>
          </p:nvPr>
        </p:nvSpPr>
        <p:spPr/>
        <p:txBody>
          <a:bodyPr/>
          <a:lstStyle/>
          <a:p>
            <a:pPr algn="just"/>
            <a:r>
              <a:rPr lang="en-US" b="0" i="0" dirty="0">
                <a:solidFill>
                  <a:srgbClr val="222222"/>
                </a:solidFill>
                <a:effectLst/>
                <a:latin typeface="Lato" panose="020F0502020204030203" pitchFamily="34" charset="0"/>
              </a:rPr>
              <a:t>There are primarily two major advantages of using convolutional layers over using just fully connected layers:</a:t>
            </a:r>
          </a:p>
          <a:p>
            <a:pPr algn="just">
              <a:buFont typeface="+mj-lt"/>
              <a:buAutoNum type="arabicPeriod"/>
            </a:pPr>
            <a:r>
              <a:rPr lang="en-US" b="0" i="0" dirty="0">
                <a:solidFill>
                  <a:srgbClr val="222222"/>
                </a:solidFill>
                <a:effectLst/>
                <a:latin typeface="Lato" panose="020F0502020204030203" pitchFamily="34" charset="0"/>
              </a:rPr>
              <a:t>Parameter sharing</a:t>
            </a:r>
          </a:p>
          <a:p>
            <a:pPr algn="just">
              <a:buFont typeface="+mj-lt"/>
              <a:buAutoNum type="arabicPeriod"/>
            </a:pPr>
            <a:r>
              <a:rPr lang="en-US" b="0" i="0" dirty="0">
                <a:solidFill>
                  <a:srgbClr val="222222"/>
                </a:solidFill>
                <a:effectLst/>
                <a:latin typeface="Lato" panose="020F0502020204030203" pitchFamily="34" charset="0"/>
              </a:rPr>
              <a:t>Sparsity of connections</a:t>
            </a:r>
          </a:p>
          <a:p>
            <a:endParaRPr lang="en-US" dirty="0"/>
          </a:p>
        </p:txBody>
      </p:sp>
      <p:pic>
        <p:nvPicPr>
          <p:cNvPr id="13314" name="Picture 2">
            <a:extLst>
              <a:ext uri="{FF2B5EF4-FFF2-40B4-BE49-F238E27FC236}">
                <a16:creationId xmlns:a16="http://schemas.microsoft.com/office/drawing/2014/main" id="{77754191-912E-ADD1-67FB-9787EC0CA4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9688" y="2924174"/>
            <a:ext cx="4346126" cy="22472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8B63A05-4DA2-F5EE-34F5-720C6A63FE8E}"/>
              </a:ext>
            </a:extLst>
          </p:cNvPr>
          <p:cNvSpPr txBox="1"/>
          <p:nvPr/>
        </p:nvSpPr>
        <p:spPr>
          <a:xfrm>
            <a:off x="1166271" y="6057388"/>
            <a:ext cx="6126480" cy="261610"/>
          </a:xfrm>
          <a:prstGeom prst="rect">
            <a:avLst/>
          </a:prstGeom>
          <a:noFill/>
        </p:spPr>
        <p:txBody>
          <a:bodyPr wrap="square">
            <a:spAutoFit/>
          </a:bodyPr>
          <a:lstStyle/>
          <a:p>
            <a:r>
              <a:rPr lang="en-US" sz="1100" dirty="0"/>
              <a:t>https://www.analyticsvidhya.com/blog/2018/12/guide-convolutional-neural-network-cnn/</a:t>
            </a:r>
          </a:p>
        </p:txBody>
      </p:sp>
    </p:spTree>
    <p:extLst>
      <p:ext uri="{BB962C8B-B14F-4D97-AF65-F5344CB8AC3E}">
        <p14:creationId xmlns:p14="http://schemas.microsoft.com/office/powerpoint/2010/main" val="4098411055"/>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CA937-6117-F857-8F24-B9AC047D4A0A}"/>
              </a:ext>
            </a:extLst>
          </p:cNvPr>
          <p:cNvSpPr>
            <a:spLocks noGrp="1"/>
          </p:cNvSpPr>
          <p:nvPr>
            <p:ph type="title"/>
          </p:nvPr>
        </p:nvSpPr>
        <p:spPr/>
        <p:txBody>
          <a:bodyPr/>
          <a:lstStyle/>
          <a:p>
            <a:r>
              <a:rPr lang="en-US" dirty="0"/>
              <a:t>CNN Example</a:t>
            </a:r>
          </a:p>
        </p:txBody>
      </p:sp>
      <p:pic>
        <p:nvPicPr>
          <p:cNvPr id="10242" name="Picture 2">
            <a:extLst>
              <a:ext uri="{FF2B5EF4-FFF2-40B4-BE49-F238E27FC236}">
                <a16:creationId xmlns:a16="http://schemas.microsoft.com/office/drawing/2014/main" id="{5C8631B8-2247-84CF-EEEE-EA3399AA12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443162" y="2720181"/>
            <a:ext cx="7305675"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053510"/>
      </p:ext>
    </p:extLst>
  </p:cSld>
  <p:clrMapOvr>
    <a:masterClrMapping/>
  </p:clrMapOvr>
  <p:transition spd="slow">
    <p:wip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58F70-8B56-757F-3FE9-866AABCFBF56}"/>
              </a:ext>
            </a:extLst>
          </p:cNvPr>
          <p:cNvSpPr>
            <a:spLocks noGrp="1"/>
          </p:cNvSpPr>
          <p:nvPr>
            <p:ph type="title"/>
          </p:nvPr>
        </p:nvSpPr>
        <p:spPr/>
        <p:txBody>
          <a:bodyPr/>
          <a:lstStyle/>
          <a:p>
            <a:r>
              <a:rPr lang="en-US" dirty="0"/>
              <a:t>Why Convolutions?</a:t>
            </a:r>
          </a:p>
        </p:txBody>
      </p:sp>
      <p:sp>
        <p:nvSpPr>
          <p:cNvPr id="3" name="Content Placeholder 2">
            <a:extLst>
              <a:ext uri="{FF2B5EF4-FFF2-40B4-BE49-F238E27FC236}">
                <a16:creationId xmlns:a16="http://schemas.microsoft.com/office/drawing/2014/main" id="{513E728B-5090-7B4E-9434-CCEE6DEBAD78}"/>
              </a:ext>
            </a:extLst>
          </p:cNvPr>
          <p:cNvSpPr>
            <a:spLocks noGrp="1"/>
          </p:cNvSpPr>
          <p:nvPr>
            <p:ph idx="1"/>
          </p:nvPr>
        </p:nvSpPr>
        <p:spPr/>
        <p:txBody>
          <a:bodyPr>
            <a:normAutofit fontScale="92500" lnSpcReduction="10000"/>
          </a:bodyPr>
          <a:lstStyle/>
          <a:p>
            <a:pPr algn="just"/>
            <a:r>
              <a:rPr lang="en-US" b="0" i="0" dirty="0">
                <a:solidFill>
                  <a:srgbClr val="222222"/>
                </a:solidFill>
                <a:effectLst/>
                <a:latin typeface="Times New Roman" panose="02020603050405020304" pitchFamily="18" charset="0"/>
                <a:cs typeface="Times New Roman" panose="02020603050405020304" pitchFamily="18" charset="0"/>
              </a:rPr>
              <a:t>If we would have used just the fully connected layer, the number of parameters would be = 32*32*3*28*28*6, which is nearly equal to 14 million! Makes no sense, right?</a:t>
            </a:r>
          </a:p>
          <a:p>
            <a:pPr algn="just"/>
            <a:r>
              <a:rPr lang="en-US" b="0" i="0" dirty="0">
                <a:solidFill>
                  <a:srgbClr val="222222"/>
                </a:solidFill>
                <a:effectLst/>
                <a:latin typeface="Times New Roman" panose="02020603050405020304" pitchFamily="18" charset="0"/>
                <a:cs typeface="Times New Roman" panose="02020603050405020304" pitchFamily="18" charset="0"/>
              </a:rPr>
              <a:t>If we see the number of parameters in case of a convolutional layer, it will be = (5*5 + 1) * 6 (if there are 6 filters), which is equal to 156. Convolutional layers reduce the number of parameters and speed up the training of the model significantly.</a:t>
            </a:r>
          </a:p>
          <a:p>
            <a:pPr algn="just"/>
            <a:r>
              <a:rPr lang="en-US" b="0" i="0" dirty="0">
                <a:solidFill>
                  <a:srgbClr val="222222"/>
                </a:solidFill>
                <a:effectLst/>
                <a:latin typeface="Times New Roman" panose="02020603050405020304" pitchFamily="18" charset="0"/>
                <a:cs typeface="Times New Roman" panose="02020603050405020304" pitchFamily="18" charset="0"/>
              </a:rPr>
              <a:t>In convolutions, we share the parameters while convolving through the input. The intuition behind this is that a feature detector, which is helpful in one part of the image, is probably also useful in another part of the image. So a single filter is convolved over the entire input and hence the parameters are shared.</a:t>
            </a:r>
          </a:p>
          <a:p>
            <a:pPr algn="just"/>
            <a:r>
              <a:rPr lang="en-US" b="0" i="0" dirty="0">
                <a:solidFill>
                  <a:srgbClr val="222222"/>
                </a:solidFill>
                <a:effectLst/>
                <a:latin typeface="Times New Roman" panose="02020603050405020304" pitchFamily="18" charset="0"/>
                <a:cs typeface="Times New Roman" panose="02020603050405020304" pitchFamily="18" charset="0"/>
              </a:rPr>
              <a:t>The second advantage of convolution is the sparsity of connections. For each layer, each output value depends on a small number of inputs, instead of taking into account all the inputs.</a:t>
            </a:r>
          </a:p>
          <a:p>
            <a:endParaRPr lang="en-US" dirty="0"/>
          </a:p>
        </p:txBody>
      </p:sp>
      <p:sp>
        <p:nvSpPr>
          <p:cNvPr id="5" name="TextBox 4">
            <a:extLst>
              <a:ext uri="{FF2B5EF4-FFF2-40B4-BE49-F238E27FC236}">
                <a16:creationId xmlns:a16="http://schemas.microsoft.com/office/drawing/2014/main" id="{AD545F2D-7267-69B2-68D1-F103B6E8AE5D}"/>
              </a:ext>
            </a:extLst>
          </p:cNvPr>
          <p:cNvSpPr txBox="1"/>
          <p:nvPr/>
        </p:nvSpPr>
        <p:spPr>
          <a:xfrm>
            <a:off x="1783080" y="6457498"/>
            <a:ext cx="6126480" cy="246221"/>
          </a:xfrm>
          <a:prstGeom prst="rect">
            <a:avLst/>
          </a:prstGeom>
          <a:noFill/>
        </p:spPr>
        <p:txBody>
          <a:bodyPr wrap="square">
            <a:spAutoFit/>
          </a:bodyPr>
          <a:lstStyle/>
          <a:p>
            <a:r>
              <a:rPr lang="en-US" sz="1000" dirty="0"/>
              <a:t>https://www.analyticsvidhya.com/blog/2018/12/guide-convolutional-neural-network-cnn/</a:t>
            </a:r>
          </a:p>
        </p:txBody>
      </p:sp>
    </p:spTree>
    <p:extLst>
      <p:ext uri="{BB962C8B-B14F-4D97-AF65-F5344CB8AC3E}">
        <p14:creationId xmlns:p14="http://schemas.microsoft.com/office/powerpoint/2010/main" val="3144487336"/>
      </p:ext>
    </p:extLst>
  </p:cSld>
  <p:clrMapOvr>
    <a:masterClrMapping/>
  </p:clrMapOvr>
  <p:transition spd="slow">
    <p:wip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9CA2E-D3A3-4F48-B21F-FE7142F1A867}"/>
              </a:ext>
            </a:extLst>
          </p:cNvPr>
          <p:cNvSpPr>
            <a:spLocks noGrp="1"/>
          </p:cNvSpPr>
          <p:nvPr>
            <p:ph type="title"/>
          </p:nvPr>
        </p:nvSpPr>
        <p:spPr/>
        <p:txBody>
          <a:bodyPr/>
          <a:lstStyle/>
          <a:p>
            <a:r>
              <a:rPr lang="en-US" dirty="0"/>
              <a:t>CNN</a:t>
            </a:r>
          </a:p>
        </p:txBody>
      </p:sp>
      <p:sp>
        <p:nvSpPr>
          <p:cNvPr id="3" name="Content Placeholder 2">
            <a:extLst>
              <a:ext uri="{FF2B5EF4-FFF2-40B4-BE49-F238E27FC236}">
                <a16:creationId xmlns:a16="http://schemas.microsoft.com/office/drawing/2014/main" id="{25EB8336-D89E-434E-94EA-3BD4F3BC6AE7}"/>
              </a:ext>
            </a:extLst>
          </p:cNvPr>
          <p:cNvSpPr>
            <a:spLocks noGrp="1"/>
          </p:cNvSpPr>
          <p:nvPr>
            <p:ph idx="1"/>
          </p:nvPr>
        </p:nvSpPr>
        <p:spPr/>
        <p:txBody>
          <a:bodyPr>
            <a:normAutofit fontScale="92500" lnSpcReduction="10000"/>
          </a:bodyPr>
          <a:lstStyle/>
          <a:p>
            <a:pPr marL="50800" indent="0">
              <a:buNone/>
            </a:pPr>
            <a:r>
              <a:rPr lang="en-US" b="0" i="0" dirty="0">
                <a:solidFill>
                  <a:srgbClr val="292929"/>
                </a:solidFill>
                <a:effectLst/>
                <a:latin typeface="Times New Roman" panose="02020603050405020304" pitchFamily="18" charset="0"/>
                <a:cs typeface="Times New Roman" panose="02020603050405020304" pitchFamily="18" charset="0"/>
              </a:rPr>
              <a:t>There are various architectures of CNNs :</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LeNet</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AlexNet</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VGGNet</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GoogLeNet</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ResNet</a:t>
            </a:r>
          </a:p>
          <a:p>
            <a:pPr>
              <a:buFont typeface="+mj-lt"/>
              <a:buAutoNum type="arabicPeriod"/>
            </a:pPr>
            <a:r>
              <a:rPr lang="nb-NO" b="0" i="0" dirty="0">
                <a:solidFill>
                  <a:srgbClr val="292929"/>
                </a:solidFill>
                <a:effectLst/>
                <a:latin typeface="Times New Roman" panose="02020603050405020304" pitchFamily="18" charset="0"/>
                <a:cs typeface="Times New Roman" panose="02020603050405020304" pitchFamily="18" charset="0"/>
              </a:rPr>
              <a:t>ZFNet</a:t>
            </a:r>
          </a:p>
          <a:p>
            <a:pPr>
              <a:buFont typeface="+mj-lt"/>
              <a:buAutoNum type="arabicPeriod"/>
            </a:pPr>
            <a:r>
              <a:rPr lang="en-US" b="0" i="0" dirty="0">
                <a:solidFill>
                  <a:srgbClr val="222222"/>
                </a:solidFill>
                <a:effectLst/>
                <a:latin typeface="Times New Roman" panose="02020603050405020304" pitchFamily="18" charset="0"/>
                <a:cs typeface="Times New Roman" panose="02020603050405020304" pitchFamily="18" charset="0"/>
              </a:rPr>
              <a:t>Siamese Network</a:t>
            </a:r>
          </a:p>
          <a:p>
            <a:pPr>
              <a:buFont typeface="+mj-lt"/>
              <a:buAutoNum type="arabicPeriod"/>
            </a:pPr>
            <a:r>
              <a:rPr lang="en-US" dirty="0" err="1">
                <a:solidFill>
                  <a:srgbClr val="222222"/>
                </a:solidFill>
                <a:latin typeface="Times New Roman" panose="02020603050405020304" pitchFamily="18" charset="0"/>
                <a:cs typeface="Times New Roman" panose="02020603050405020304" pitchFamily="18" charset="0"/>
              </a:rPr>
              <a:t>RasNet</a:t>
            </a:r>
            <a:endParaRPr lang="en-US" dirty="0">
              <a:solidFill>
                <a:srgbClr val="222222"/>
              </a:solidFill>
              <a:latin typeface="Times New Roman" panose="02020603050405020304" pitchFamily="18" charset="0"/>
              <a:cs typeface="Times New Roman" panose="02020603050405020304" pitchFamily="18" charset="0"/>
            </a:endParaRPr>
          </a:p>
          <a:p>
            <a:pPr>
              <a:buFont typeface="+mj-lt"/>
              <a:buAutoNum type="arabicPeriod"/>
            </a:pPr>
            <a:r>
              <a:rPr lang="en-US" b="0" i="0" dirty="0" err="1">
                <a:solidFill>
                  <a:srgbClr val="222222"/>
                </a:solidFill>
                <a:effectLst/>
                <a:latin typeface="Times New Roman" panose="02020603050405020304" pitchFamily="18" charset="0"/>
                <a:cs typeface="Times New Roman" panose="02020603050405020304" pitchFamily="18" charset="0"/>
              </a:rPr>
              <a:t>DenseNet</a:t>
            </a:r>
            <a:br>
              <a:rPr lang="nb-NO" b="0" i="0" dirty="0">
                <a:effectLst/>
                <a:latin typeface="medium-content-sans-serif-font"/>
              </a:rPr>
            </a:br>
            <a:endParaRPr lang="en-US" dirty="0"/>
          </a:p>
        </p:txBody>
      </p:sp>
    </p:spTree>
    <p:extLst>
      <p:ext uri="{BB962C8B-B14F-4D97-AF65-F5344CB8AC3E}">
        <p14:creationId xmlns:p14="http://schemas.microsoft.com/office/powerpoint/2010/main" val="1698092288"/>
      </p:ext>
    </p:extLst>
  </p:cSld>
  <p:clrMapOvr>
    <a:masterClrMapping/>
  </p:clrMapOvr>
  <p:transition spd="slow">
    <p:wip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E1EAA-0F99-9D08-4669-97BFA9780616}"/>
              </a:ext>
            </a:extLst>
          </p:cNvPr>
          <p:cNvSpPr>
            <a:spLocks noGrp="1"/>
          </p:cNvSpPr>
          <p:nvPr>
            <p:ph type="title"/>
          </p:nvPr>
        </p:nvSpPr>
        <p:spPr/>
        <p:txBody>
          <a:bodyPr>
            <a:normAutofit/>
          </a:bodyPr>
          <a:lstStyle/>
          <a:p>
            <a:r>
              <a:rPr lang="en-US" dirty="0" err="1"/>
              <a:t>LeNet</a:t>
            </a:r>
            <a:endParaRPr lang="en-US" dirty="0"/>
          </a:p>
        </p:txBody>
      </p:sp>
      <p:sp>
        <p:nvSpPr>
          <p:cNvPr id="3" name="Content Placeholder 2">
            <a:extLst>
              <a:ext uri="{FF2B5EF4-FFF2-40B4-BE49-F238E27FC236}">
                <a16:creationId xmlns:a16="http://schemas.microsoft.com/office/drawing/2014/main" id="{3280CF48-47F6-9231-206B-ECA5B317B74A}"/>
              </a:ext>
            </a:extLst>
          </p:cNvPr>
          <p:cNvSpPr>
            <a:spLocks noGrp="1"/>
          </p:cNvSpPr>
          <p:nvPr>
            <p:ph idx="1"/>
          </p:nvPr>
        </p:nvSpPr>
        <p:spPr/>
        <p:txBody>
          <a:bodyPr/>
          <a:lstStyle/>
          <a:p>
            <a:endParaRPr lang="en-US" dirty="0"/>
          </a:p>
          <a:p>
            <a:endParaRPr lang="en-US" dirty="0"/>
          </a:p>
          <a:p>
            <a:endParaRPr lang="en-US" dirty="0"/>
          </a:p>
          <a:p>
            <a:endParaRPr lang="en-US" dirty="0"/>
          </a:p>
          <a:p>
            <a:endParaRPr lang="en-US" dirty="0"/>
          </a:p>
          <a:p>
            <a:pPr algn="just">
              <a:buFont typeface="Arial" panose="020B0604020202020204" pitchFamily="34" charset="0"/>
              <a:buChar char="•"/>
            </a:pPr>
            <a:r>
              <a:rPr lang="en-US" b="1" i="0" dirty="0">
                <a:solidFill>
                  <a:srgbClr val="222222"/>
                </a:solidFill>
                <a:effectLst/>
                <a:latin typeface="Lato" panose="020F0502020204030203" pitchFamily="34" charset="0"/>
              </a:rPr>
              <a:t>Parameters:</a:t>
            </a:r>
            <a:r>
              <a:rPr lang="en-US" b="0" i="0" dirty="0">
                <a:solidFill>
                  <a:srgbClr val="222222"/>
                </a:solidFill>
                <a:effectLst/>
                <a:latin typeface="Lato" panose="020F0502020204030203" pitchFamily="34" charset="0"/>
              </a:rPr>
              <a:t> 60k</a:t>
            </a:r>
          </a:p>
          <a:p>
            <a:pPr algn="just">
              <a:buFont typeface="Arial" panose="020B0604020202020204" pitchFamily="34" charset="0"/>
              <a:buChar char="•"/>
            </a:pPr>
            <a:r>
              <a:rPr lang="en-US" b="1" i="0" dirty="0">
                <a:solidFill>
                  <a:srgbClr val="222222"/>
                </a:solidFill>
                <a:effectLst/>
                <a:latin typeface="Lato" panose="020F0502020204030203" pitchFamily="34" charset="0"/>
              </a:rPr>
              <a:t>Layers flow:</a:t>
            </a:r>
            <a:r>
              <a:rPr lang="en-US" b="0" i="0" dirty="0">
                <a:solidFill>
                  <a:srgbClr val="222222"/>
                </a:solidFill>
                <a:effectLst/>
                <a:latin typeface="Lato" panose="020F0502020204030203" pitchFamily="34" charset="0"/>
              </a:rPr>
              <a:t> Conv -&gt; Pool -&gt; Conv -&gt; Pool -&gt; FC -&gt; FC -&gt; Output</a:t>
            </a:r>
          </a:p>
          <a:p>
            <a:pPr algn="just">
              <a:buFont typeface="Arial" panose="020B0604020202020204" pitchFamily="34" charset="0"/>
              <a:buChar char="•"/>
            </a:pPr>
            <a:r>
              <a:rPr lang="en-US" b="1" i="0" dirty="0">
                <a:solidFill>
                  <a:srgbClr val="222222"/>
                </a:solidFill>
                <a:effectLst/>
                <a:latin typeface="Lato" panose="020F0502020204030203" pitchFamily="34" charset="0"/>
              </a:rPr>
              <a:t>Activation functions:</a:t>
            </a:r>
            <a:r>
              <a:rPr lang="en-US" b="0" i="0" dirty="0">
                <a:solidFill>
                  <a:srgbClr val="222222"/>
                </a:solidFill>
                <a:effectLst/>
                <a:latin typeface="Lato" panose="020F0502020204030203" pitchFamily="34" charset="0"/>
              </a:rPr>
              <a:t> Sigmoid/tanh and </a:t>
            </a:r>
            <a:r>
              <a:rPr lang="en-US" b="0" i="0" dirty="0" err="1">
                <a:solidFill>
                  <a:srgbClr val="222222"/>
                </a:solidFill>
                <a:effectLst/>
                <a:latin typeface="Lato" panose="020F0502020204030203" pitchFamily="34" charset="0"/>
              </a:rPr>
              <a:t>ReLu</a:t>
            </a:r>
            <a:endParaRPr lang="en-US" b="0" i="0" dirty="0">
              <a:solidFill>
                <a:srgbClr val="222222"/>
              </a:solidFill>
              <a:effectLst/>
              <a:latin typeface="Lato" panose="020F0502020204030203" pitchFamily="34" charset="0"/>
            </a:endParaRPr>
          </a:p>
          <a:p>
            <a:endParaRPr lang="en-US" dirty="0"/>
          </a:p>
        </p:txBody>
      </p:sp>
      <p:sp>
        <p:nvSpPr>
          <p:cNvPr id="4" name="Title 1">
            <a:extLst>
              <a:ext uri="{FF2B5EF4-FFF2-40B4-BE49-F238E27FC236}">
                <a16:creationId xmlns:a16="http://schemas.microsoft.com/office/drawing/2014/main" id="{64A3DB0F-ADA8-4279-C5F9-FF9EC131C981}"/>
              </a:ext>
            </a:extLst>
          </p:cNvPr>
          <p:cNvSpPr txBox="1">
            <a:spLocks/>
          </p:cNvSpPr>
          <p:nvPr/>
        </p:nvSpPr>
        <p:spPr>
          <a:xfrm>
            <a:off x="258932" y="116205"/>
            <a:ext cx="11674136" cy="8333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a:lstStyle>
          <a:p>
            <a:pPr>
              <a:buFont typeface="+mj-lt"/>
              <a:buAutoNum type="arabicPeriod"/>
            </a:pPr>
            <a:endParaRPr lang="nb-NO" b="0" i="0" dirty="0">
              <a:solidFill>
                <a:srgbClr val="292929"/>
              </a:solidFill>
              <a:effectLst/>
              <a:latin typeface="charter"/>
            </a:endParaRPr>
          </a:p>
        </p:txBody>
      </p:sp>
      <p:pic>
        <p:nvPicPr>
          <p:cNvPr id="14342" name="Picture 6">
            <a:extLst>
              <a:ext uri="{FF2B5EF4-FFF2-40B4-BE49-F238E27FC236}">
                <a16:creationId xmlns:a16="http://schemas.microsoft.com/office/drawing/2014/main" id="{269906DA-E125-DC24-FA00-BA9A70C6F4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315" y="1310641"/>
            <a:ext cx="10243369" cy="2219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266383"/>
      </p:ext>
    </p:extLst>
  </p:cSld>
  <p:clrMapOvr>
    <a:masterClrMapping/>
  </p:clrMapOvr>
  <p:transition spd="slow">
    <p:wip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BAE48-4E51-4122-AC51-550EC0AA642B}"/>
              </a:ext>
            </a:extLst>
          </p:cNvPr>
          <p:cNvSpPr>
            <a:spLocks noGrp="1"/>
          </p:cNvSpPr>
          <p:nvPr>
            <p:ph type="title"/>
          </p:nvPr>
        </p:nvSpPr>
        <p:spPr/>
        <p:txBody>
          <a:bodyPr/>
          <a:lstStyle/>
          <a:p>
            <a:r>
              <a:rPr lang="en-US" dirty="0" err="1"/>
              <a:t>AlexNet</a:t>
            </a:r>
            <a:endParaRPr lang="en-US" dirty="0"/>
          </a:p>
        </p:txBody>
      </p:sp>
      <p:sp>
        <p:nvSpPr>
          <p:cNvPr id="3" name="Content Placeholder 2">
            <a:extLst>
              <a:ext uri="{FF2B5EF4-FFF2-40B4-BE49-F238E27FC236}">
                <a16:creationId xmlns:a16="http://schemas.microsoft.com/office/drawing/2014/main" id="{919D31FB-C2FF-4902-A2C6-4C24E86B21FB}"/>
              </a:ext>
            </a:extLst>
          </p:cNvPr>
          <p:cNvSpPr>
            <a:spLocks noGrp="1"/>
          </p:cNvSpPr>
          <p:nvPr>
            <p:ph idx="1"/>
          </p:nvPr>
        </p:nvSpPr>
        <p:spPr/>
        <p:txBody>
          <a:bodyPr/>
          <a:lstStyle/>
          <a:p>
            <a:r>
              <a:rPr lang="en-US" dirty="0" err="1"/>
              <a:t>AlexNet</a:t>
            </a:r>
            <a:r>
              <a:rPr lang="en-US" dirty="0"/>
              <a:t>, which employed an 8-layer CNN, won the ImageNet Large Scale Visual Recognition Challenge 2012 by a phenomenally large margin.</a:t>
            </a:r>
          </a:p>
        </p:txBody>
      </p:sp>
      <p:pic>
        <p:nvPicPr>
          <p:cNvPr id="5" name="Picture 4">
            <a:extLst>
              <a:ext uri="{FF2B5EF4-FFF2-40B4-BE49-F238E27FC236}">
                <a16:creationId xmlns:a16="http://schemas.microsoft.com/office/drawing/2014/main" id="{DFCAE844-C353-445F-A162-CD55036E9D8F}"/>
              </a:ext>
            </a:extLst>
          </p:cNvPr>
          <p:cNvPicPr>
            <a:picLocks noChangeAspect="1"/>
          </p:cNvPicPr>
          <p:nvPr/>
        </p:nvPicPr>
        <p:blipFill>
          <a:blip r:embed="rId2"/>
          <a:stretch>
            <a:fillRect/>
          </a:stretch>
        </p:blipFill>
        <p:spPr>
          <a:xfrm>
            <a:off x="9442810" y="2139696"/>
            <a:ext cx="2556911" cy="4082199"/>
          </a:xfrm>
          <a:prstGeom prst="rect">
            <a:avLst/>
          </a:prstGeom>
        </p:spPr>
      </p:pic>
      <p:pic>
        <p:nvPicPr>
          <p:cNvPr id="15362" name="Picture 2">
            <a:extLst>
              <a:ext uri="{FF2B5EF4-FFF2-40B4-BE49-F238E27FC236}">
                <a16:creationId xmlns:a16="http://schemas.microsoft.com/office/drawing/2014/main" id="{88085467-FE92-A6BC-6849-3E6E13D57D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100" y="2935103"/>
            <a:ext cx="882015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80D6507-FFB3-E5C5-677F-A9BC07363A9B}"/>
              </a:ext>
            </a:extLst>
          </p:cNvPr>
          <p:cNvSpPr txBox="1"/>
          <p:nvPr/>
        </p:nvSpPr>
        <p:spPr>
          <a:xfrm>
            <a:off x="6096000" y="2359907"/>
            <a:ext cx="3021690" cy="923330"/>
          </a:xfrm>
          <a:prstGeom prst="rect">
            <a:avLst/>
          </a:prstGeom>
          <a:noFill/>
        </p:spPr>
        <p:txBody>
          <a:bodyPr wrap="square" rtlCol="0">
            <a:spAutoFit/>
          </a:bodyPr>
          <a:lstStyle/>
          <a:p>
            <a:pPr algn="just">
              <a:buFont typeface="Arial" panose="020B0604020202020204" pitchFamily="34" charset="0"/>
              <a:buChar char="•"/>
            </a:pPr>
            <a:r>
              <a:rPr lang="en-US" b="1" i="0" dirty="0">
                <a:solidFill>
                  <a:srgbClr val="222222"/>
                </a:solidFill>
                <a:effectLst/>
                <a:latin typeface="Lato" panose="020F0502020204030203" pitchFamily="34" charset="0"/>
              </a:rPr>
              <a:t>Parameters:</a:t>
            </a:r>
            <a:r>
              <a:rPr lang="en-US" b="0" i="0" dirty="0">
                <a:solidFill>
                  <a:srgbClr val="222222"/>
                </a:solidFill>
                <a:effectLst/>
                <a:latin typeface="Lato" panose="020F0502020204030203" pitchFamily="34" charset="0"/>
              </a:rPr>
              <a:t> 60 million</a:t>
            </a:r>
          </a:p>
          <a:p>
            <a:pPr algn="just">
              <a:buFont typeface="Arial" panose="020B0604020202020204" pitchFamily="34" charset="0"/>
              <a:buChar char="•"/>
            </a:pPr>
            <a:r>
              <a:rPr lang="en-US" b="1" i="0" dirty="0">
                <a:solidFill>
                  <a:srgbClr val="222222"/>
                </a:solidFill>
                <a:effectLst/>
                <a:latin typeface="Lato" panose="020F0502020204030203" pitchFamily="34" charset="0"/>
              </a:rPr>
              <a:t>Activation function:</a:t>
            </a:r>
            <a:r>
              <a:rPr lang="en-US" b="0" i="0" dirty="0">
                <a:solidFill>
                  <a:srgbClr val="222222"/>
                </a:solidFill>
                <a:effectLst/>
                <a:latin typeface="Lato" panose="020F0502020204030203" pitchFamily="34" charset="0"/>
              </a:rPr>
              <a:t> </a:t>
            </a:r>
            <a:r>
              <a:rPr lang="en-US" b="0" i="0" dirty="0" err="1">
                <a:solidFill>
                  <a:srgbClr val="222222"/>
                </a:solidFill>
                <a:effectLst/>
                <a:latin typeface="Lato" panose="020F0502020204030203" pitchFamily="34" charset="0"/>
              </a:rPr>
              <a:t>ReLu</a:t>
            </a:r>
            <a:endParaRPr lang="en-US" b="0" i="0" dirty="0">
              <a:solidFill>
                <a:srgbClr val="222222"/>
              </a:solidFill>
              <a:effectLst/>
              <a:latin typeface="Lato" panose="020F0502020204030203" pitchFamily="34" charset="0"/>
            </a:endParaRPr>
          </a:p>
          <a:p>
            <a:endParaRPr lang="en-US" dirty="0"/>
          </a:p>
        </p:txBody>
      </p:sp>
    </p:spTree>
    <p:extLst>
      <p:ext uri="{BB962C8B-B14F-4D97-AF65-F5344CB8AC3E}">
        <p14:creationId xmlns:p14="http://schemas.microsoft.com/office/powerpoint/2010/main" val="1821652527"/>
      </p:ext>
    </p:extLst>
  </p:cSld>
  <p:clrMapOvr>
    <a:masterClrMapping/>
  </p:clrMapOvr>
  <p:transition spd="slow">
    <p:wip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B99D1-ADF3-4B49-BA43-A71A2D23AFF0}"/>
              </a:ext>
            </a:extLst>
          </p:cNvPr>
          <p:cNvSpPr>
            <a:spLocks noGrp="1"/>
          </p:cNvSpPr>
          <p:nvPr>
            <p:ph type="title"/>
          </p:nvPr>
        </p:nvSpPr>
        <p:spPr/>
        <p:txBody>
          <a:bodyPr/>
          <a:lstStyle/>
          <a:p>
            <a:r>
              <a:rPr lang="en-US" dirty="0"/>
              <a:t>VGG</a:t>
            </a:r>
          </a:p>
        </p:txBody>
      </p:sp>
      <p:sp>
        <p:nvSpPr>
          <p:cNvPr id="3" name="Content Placeholder 2">
            <a:extLst>
              <a:ext uri="{FF2B5EF4-FFF2-40B4-BE49-F238E27FC236}">
                <a16:creationId xmlns:a16="http://schemas.microsoft.com/office/drawing/2014/main" id="{EDFD7ADC-82AB-49EC-8989-70B43E63D79E}"/>
              </a:ext>
            </a:extLst>
          </p:cNvPr>
          <p:cNvSpPr>
            <a:spLocks noGrp="1"/>
          </p:cNvSpPr>
          <p:nvPr>
            <p:ph idx="1"/>
          </p:nvPr>
        </p:nvSpPr>
        <p:spPr/>
        <p:txBody>
          <a:bodyPr/>
          <a:lstStyle/>
          <a:p>
            <a:r>
              <a:rPr lang="en-US" dirty="0"/>
              <a:t>the VGG Network can be partitioned into two parts: the first consisting mostly of convolutional and pooling layers and the second consisting of fully-connected layers.</a:t>
            </a:r>
          </a:p>
        </p:txBody>
      </p:sp>
      <p:pic>
        <p:nvPicPr>
          <p:cNvPr id="5" name="Picture 4">
            <a:extLst>
              <a:ext uri="{FF2B5EF4-FFF2-40B4-BE49-F238E27FC236}">
                <a16:creationId xmlns:a16="http://schemas.microsoft.com/office/drawing/2014/main" id="{395EB2B0-2E8B-4AC4-8770-072A4B340205}"/>
              </a:ext>
            </a:extLst>
          </p:cNvPr>
          <p:cNvPicPr>
            <a:picLocks noChangeAspect="1"/>
          </p:cNvPicPr>
          <p:nvPr/>
        </p:nvPicPr>
        <p:blipFill>
          <a:blip r:embed="rId2"/>
          <a:stretch>
            <a:fillRect/>
          </a:stretch>
        </p:blipFill>
        <p:spPr>
          <a:xfrm>
            <a:off x="7307436" y="2569029"/>
            <a:ext cx="3762375" cy="3763654"/>
          </a:xfrm>
          <a:prstGeom prst="rect">
            <a:avLst/>
          </a:prstGeom>
        </p:spPr>
      </p:pic>
      <p:pic>
        <p:nvPicPr>
          <p:cNvPr id="16386" name="Picture 2">
            <a:extLst>
              <a:ext uri="{FF2B5EF4-FFF2-40B4-BE49-F238E27FC236}">
                <a16:creationId xmlns:a16="http://schemas.microsoft.com/office/drawing/2014/main" id="{5FFCA452-FA84-1B31-48E5-6C18A68AA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908" y="2740343"/>
            <a:ext cx="6534150" cy="26574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568B27F-DFD5-83B5-36B6-FB25F552AB62}"/>
              </a:ext>
            </a:extLst>
          </p:cNvPr>
          <p:cNvSpPr txBox="1"/>
          <p:nvPr/>
        </p:nvSpPr>
        <p:spPr>
          <a:xfrm>
            <a:off x="1031240" y="6074138"/>
            <a:ext cx="6126480" cy="369332"/>
          </a:xfrm>
          <a:prstGeom prst="rect">
            <a:avLst/>
          </a:prstGeom>
          <a:noFill/>
        </p:spPr>
        <p:txBody>
          <a:bodyPr wrap="square">
            <a:spAutoFit/>
          </a:bodyPr>
          <a:lstStyle/>
          <a:p>
            <a:pPr algn="just">
              <a:buFont typeface="Arial" panose="020B0604020202020204" pitchFamily="34" charset="0"/>
              <a:buChar char="•"/>
            </a:pPr>
            <a:r>
              <a:rPr lang="en-US" b="1" i="0" dirty="0">
                <a:solidFill>
                  <a:srgbClr val="222222"/>
                </a:solidFill>
                <a:effectLst/>
                <a:latin typeface="Lato" panose="020F0502020204030203" pitchFamily="34" charset="0"/>
              </a:rPr>
              <a:t>Parameters:</a:t>
            </a:r>
            <a:r>
              <a:rPr lang="en-US" b="0" i="0" dirty="0">
                <a:solidFill>
                  <a:srgbClr val="222222"/>
                </a:solidFill>
                <a:effectLst/>
                <a:latin typeface="Lato" panose="020F0502020204030203" pitchFamily="34" charset="0"/>
              </a:rPr>
              <a:t> 138 million</a:t>
            </a:r>
          </a:p>
        </p:txBody>
      </p:sp>
    </p:spTree>
    <p:extLst>
      <p:ext uri="{BB962C8B-B14F-4D97-AF65-F5344CB8AC3E}">
        <p14:creationId xmlns:p14="http://schemas.microsoft.com/office/powerpoint/2010/main" val="4159169187"/>
      </p:ext>
    </p:extLst>
  </p:cSld>
  <p:clrMapOvr>
    <a:masterClrMapping/>
  </p:clrMapOvr>
  <p:transition spd="slow">
    <p:wip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58E5F-CF24-42C6-AF78-8A05E8949DF9}"/>
              </a:ext>
            </a:extLst>
          </p:cNvPr>
          <p:cNvSpPr>
            <a:spLocks noGrp="1"/>
          </p:cNvSpPr>
          <p:nvPr>
            <p:ph type="title"/>
          </p:nvPr>
        </p:nvSpPr>
        <p:spPr/>
        <p:txBody>
          <a:bodyPr/>
          <a:lstStyle/>
          <a:p>
            <a:r>
              <a:rPr lang="en-US" dirty="0" err="1"/>
              <a:t>GoogLeNet</a:t>
            </a:r>
            <a:endParaRPr lang="en-US" dirty="0"/>
          </a:p>
        </p:txBody>
      </p:sp>
      <p:sp>
        <p:nvSpPr>
          <p:cNvPr id="3" name="Content Placeholder 2">
            <a:extLst>
              <a:ext uri="{FF2B5EF4-FFF2-40B4-BE49-F238E27FC236}">
                <a16:creationId xmlns:a16="http://schemas.microsoft.com/office/drawing/2014/main" id="{78F337C1-8720-42C8-ACA8-FB7900D4FE93}"/>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The basic convolutional block in </a:t>
            </a:r>
            <a:r>
              <a:rPr lang="en-US" dirty="0" err="1">
                <a:latin typeface="Times New Roman" panose="02020603050405020304" pitchFamily="18" charset="0"/>
                <a:cs typeface="Times New Roman" panose="02020603050405020304" pitchFamily="18" charset="0"/>
              </a:rPr>
              <a:t>GoogLeNet</a:t>
            </a:r>
            <a:r>
              <a:rPr lang="en-US" dirty="0">
                <a:latin typeface="Times New Roman" panose="02020603050405020304" pitchFamily="18" charset="0"/>
                <a:cs typeface="Times New Roman" panose="02020603050405020304" pitchFamily="18" charset="0"/>
              </a:rPr>
              <a:t> is called an Inception block, likely named due to a quote from the movie Inception (“We need to go deeper”), which launched a viral meme.</a:t>
            </a:r>
          </a:p>
        </p:txBody>
      </p:sp>
      <p:pic>
        <p:nvPicPr>
          <p:cNvPr id="5" name="Picture 4">
            <a:extLst>
              <a:ext uri="{FF2B5EF4-FFF2-40B4-BE49-F238E27FC236}">
                <a16:creationId xmlns:a16="http://schemas.microsoft.com/office/drawing/2014/main" id="{4507ED19-8867-426F-B668-C3534A870D3A}"/>
              </a:ext>
            </a:extLst>
          </p:cNvPr>
          <p:cNvPicPr>
            <a:picLocks noChangeAspect="1"/>
          </p:cNvPicPr>
          <p:nvPr/>
        </p:nvPicPr>
        <p:blipFill>
          <a:blip r:embed="rId2"/>
          <a:stretch>
            <a:fillRect/>
          </a:stretch>
        </p:blipFill>
        <p:spPr>
          <a:xfrm>
            <a:off x="2236664" y="2654084"/>
            <a:ext cx="7896225" cy="2409825"/>
          </a:xfrm>
          <a:prstGeom prst="rect">
            <a:avLst/>
          </a:prstGeom>
        </p:spPr>
      </p:pic>
    </p:spTree>
    <p:extLst>
      <p:ext uri="{BB962C8B-B14F-4D97-AF65-F5344CB8AC3E}">
        <p14:creationId xmlns:p14="http://schemas.microsoft.com/office/powerpoint/2010/main" val="616324948"/>
      </p:ext>
    </p:extLst>
  </p:cSld>
  <p:clrMapOvr>
    <a:masterClrMapping/>
  </p:clrMapOvr>
  <p:transition spd="slow">
    <p:wip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C3B6-B0A3-4CAD-AA73-AD0AC06F21E5}"/>
              </a:ext>
            </a:extLst>
          </p:cNvPr>
          <p:cNvSpPr>
            <a:spLocks noGrp="1"/>
          </p:cNvSpPr>
          <p:nvPr>
            <p:ph type="title"/>
          </p:nvPr>
        </p:nvSpPr>
        <p:spPr/>
        <p:txBody>
          <a:bodyPr/>
          <a:lstStyle/>
          <a:p>
            <a:r>
              <a:rPr lang="en-US" dirty="0" err="1"/>
              <a:t>GoogLeNet</a:t>
            </a:r>
            <a:endParaRPr lang="en-US" dirty="0"/>
          </a:p>
        </p:txBody>
      </p:sp>
      <p:pic>
        <p:nvPicPr>
          <p:cNvPr id="5" name="Content Placeholder 4">
            <a:extLst>
              <a:ext uri="{FF2B5EF4-FFF2-40B4-BE49-F238E27FC236}">
                <a16:creationId xmlns:a16="http://schemas.microsoft.com/office/drawing/2014/main" id="{5062E8A0-0AAC-4894-8385-14F28BC7E916}"/>
              </a:ext>
            </a:extLst>
          </p:cNvPr>
          <p:cNvPicPr>
            <a:picLocks noGrp="1" noChangeAspect="1"/>
          </p:cNvPicPr>
          <p:nvPr>
            <p:ph idx="1"/>
          </p:nvPr>
        </p:nvPicPr>
        <p:blipFill>
          <a:blip r:embed="rId2"/>
          <a:stretch>
            <a:fillRect/>
          </a:stretch>
        </p:blipFill>
        <p:spPr>
          <a:xfrm>
            <a:off x="4775293" y="1123950"/>
            <a:ext cx="5021849" cy="5097463"/>
          </a:xfrm>
        </p:spPr>
      </p:pic>
    </p:spTree>
    <p:extLst>
      <p:ext uri="{BB962C8B-B14F-4D97-AF65-F5344CB8AC3E}">
        <p14:creationId xmlns:p14="http://schemas.microsoft.com/office/powerpoint/2010/main" val="1706629360"/>
      </p:ext>
    </p:extLst>
  </p:cSld>
  <p:clrMapOvr>
    <a:masterClrMapping/>
  </p:clrMapOvr>
  <p:transition spd="slow">
    <p:wip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BA826-6B8B-A9C0-F988-D606588D475F}"/>
              </a:ext>
            </a:extLst>
          </p:cNvPr>
          <p:cNvSpPr>
            <a:spLocks noGrp="1"/>
          </p:cNvSpPr>
          <p:nvPr>
            <p:ph type="title"/>
          </p:nvPr>
        </p:nvSpPr>
        <p:spPr/>
        <p:txBody>
          <a:bodyPr/>
          <a:lstStyle/>
          <a:p>
            <a:r>
              <a:rPr lang="en-US" dirty="0"/>
              <a:t>Kernel vs Filter</a:t>
            </a:r>
          </a:p>
        </p:txBody>
      </p:sp>
      <p:sp>
        <p:nvSpPr>
          <p:cNvPr id="3" name="Content Placeholder 2">
            <a:extLst>
              <a:ext uri="{FF2B5EF4-FFF2-40B4-BE49-F238E27FC236}">
                <a16:creationId xmlns:a16="http://schemas.microsoft.com/office/drawing/2014/main" id="{B9C36988-B7BA-D685-C45F-E7C11C76C530}"/>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In the context of convolutional neural networks (CNNs), the terms "kernel" and "filter" are often used interchangeably, but they refer to slightly different concepts.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 </a:t>
            </a:r>
            <a:r>
              <a:rPr lang="en-US" b="1" dirty="0">
                <a:solidFill>
                  <a:srgbClr val="0070C0"/>
                </a:solidFill>
                <a:latin typeface="Times New Roman" panose="02020603050405020304" pitchFamily="18" charset="0"/>
                <a:cs typeface="Times New Roman" panose="02020603050405020304" pitchFamily="18" charset="0"/>
              </a:rPr>
              <a:t>kernel</a:t>
            </a:r>
            <a:r>
              <a:rPr lang="en-US" dirty="0">
                <a:latin typeface="Times New Roman" panose="02020603050405020304" pitchFamily="18" charset="0"/>
                <a:cs typeface="Times New Roman" panose="02020603050405020304" pitchFamily="18" charset="0"/>
              </a:rPr>
              <a:t> is a </a:t>
            </a:r>
            <a:r>
              <a:rPr lang="en-US" b="1" dirty="0">
                <a:solidFill>
                  <a:srgbClr val="0070C0"/>
                </a:solidFill>
                <a:latin typeface="Times New Roman" panose="02020603050405020304" pitchFamily="18" charset="0"/>
                <a:cs typeface="Times New Roman" panose="02020603050405020304" pitchFamily="18" charset="0"/>
              </a:rPr>
              <a:t>small matrix of weights used for convolution</a:t>
            </a:r>
          </a:p>
          <a:p>
            <a:r>
              <a:rPr lang="en-US" dirty="0">
                <a:latin typeface="Times New Roman" panose="02020603050405020304" pitchFamily="18" charset="0"/>
                <a:cs typeface="Times New Roman" panose="02020603050405020304" pitchFamily="18" charset="0"/>
              </a:rPr>
              <a:t>a </a:t>
            </a:r>
            <a:r>
              <a:rPr lang="en-US" b="1" dirty="0">
                <a:solidFill>
                  <a:srgbClr val="0070C0"/>
                </a:solidFill>
                <a:latin typeface="Times New Roman" panose="02020603050405020304" pitchFamily="18" charset="0"/>
                <a:cs typeface="Times New Roman" panose="02020603050405020304" pitchFamily="18" charset="0"/>
              </a:rPr>
              <a:t>filter</a:t>
            </a:r>
            <a:r>
              <a:rPr lang="en-US" dirty="0">
                <a:latin typeface="Times New Roman" panose="02020603050405020304" pitchFamily="18" charset="0"/>
                <a:cs typeface="Times New Roman" panose="02020603050405020304" pitchFamily="18" charset="0"/>
              </a:rPr>
              <a:t> is a </a:t>
            </a:r>
            <a:r>
              <a:rPr lang="en-US" b="1" dirty="0">
                <a:solidFill>
                  <a:srgbClr val="0070C0"/>
                </a:solidFill>
                <a:latin typeface="Times New Roman" panose="02020603050405020304" pitchFamily="18" charset="0"/>
                <a:cs typeface="Times New Roman" panose="02020603050405020304" pitchFamily="18" charset="0"/>
              </a:rPr>
              <a:t>collection of kernels</a:t>
            </a:r>
            <a:r>
              <a:rPr lang="en-US" dirty="0">
                <a:latin typeface="Times New Roman" panose="02020603050405020304" pitchFamily="18" charset="0"/>
                <a:cs typeface="Times New Roman" panose="02020603050405020304" pitchFamily="18" charset="0"/>
              </a:rPr>
              <a:t> used in a layer of a CNN to extract multiple features from the input data.</a:t>
            </a:r>
          </a:p>
        </p:txBody>
      </p:sp>
    </p:spTree>
    <p:extLst>
      <p:ext uri="{BB962C8B-B14F-4D97-AF65-F5344CB8AC3E}">
        <p14:creationId xmlns:p14="http://schemas.microsoft.com/office/powerpoint/2010/main" val="131230319"/>
      </p:ext>
    </p:extLst>
  </p:cSld>
  <p:clrMapOvr>
    <a:masterClrMapping/>
  </p:clrMapOvr>
  <p:transition spd="slow">
    <p:wip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76DC24-AEB9-B15F-7E58-0FDC9D8105E0}"/>
              </a:ext>
            </a:extLst>
          </p:cNvPr>
          <p:cNvSpPr>
            <a:spLocks noGrp="1"/>
          </p:cNvSpPr>
          <p:nvPr>
            <p:ph type="title"/>
          </p:nvPr>
        </p:nvSpPr>
        <p:spPr/>
        <p:txBody>
          <a:bodyPr/>
          <a:lstStyle/>
          <a:p>
            <a:r>
              <a:rPr lang="en-US" dirty="0"/>
              <a:t>LAB 1</a:t>
            </a:r>
          </a:p>
        </p:txBody>
      </p:sp>
    </p:spTree>
    <p:extLst>
      <p:ext uri="{BB962C8B-B14F-4D97-AF65-F5344CB8AC3E}">
        <p14:creationId xmlns:p14="http://schemas.microsoft.com/office/powerpoint/2010/main" val="1496316933"/>
      </p:ext>
    </p:extLst>
  </p:cSld>
  <p:clrMapOvr>
    <a:masterClrMapping/>
  </p:clrMapOvr>
  <p:transition spd="slow">
    <p:wip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76DC24-AEB9-B15F-7E58-0FDC9D8105E0}"/>
              </a:ext>
            </a:extLst>
          </p:cNvPr>
          <p:cNvSpPr>
            <a:spLocks noGrp="1"/>
          </p:cNvSpPr>
          <p:nvPr>
            <p:ph type="title"/>
          </p:nvPr>
        </p:nvSpPr>
        <p:spPr/>
        <p:txBody>
          <a:bodyPr/>
          <a:lstStyle/>
          <a:p>
            <a:r>
              <a:rPr lang="en-US" dirty="0"/>
              <a:t>LAB 2</a:t>
            </a:r>
          </a:p>
        </p:txBody>
      </p:sp>
    </p:spTree>
    <p:extLst>
      <p:ext uri="{BB962C8B-B14F-4D97-AF65-F5344CB8AC3E}">
        <p14:creationId xmlns:p14="http://schemas.microsoft.com/office/powerpoint/2010/main" val="2079337600"/>
      </p:ext>
    </p:extLst>
  </p:cSld>
  <p:clrMapOvr>
    <a:masterClrMapping/>
  </p:clrMapOvr>
  <p:transition spd="slow">
    <p:wip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Convolutional Neural Networks (CNNs) are a type of deep learning model commonly used for image recognition and computer vision tasks.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CNNs utilize specialized layers, such as convolutional layers, pooling layers, and fully connected layers, to extract features from input images and make predictions.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33851398"/>
      </p:ext>
    </p:extLst>
  </p:cSld>
  <p:clrMapOvr>
    <a:masterClrMapping/>
  </p:clrMapOvr>
  <p:transition spd="slow">
    <p:wip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Convolutional layers apply a set of learnable filters to the input image, enabling the network to capture local patterns and spatial dependencies.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Pooling layers reduce the spatial dimensions of the input, helping to extract invariant features and improve computational efficiency.</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49957575"/>
      </p:ext>
    </p:extLst>
  </p:cSld>
  <p:clrMapOvr>
    <a:masterClrMapping/>
  </p:clrMapOvr>
  <p:transition spd="slow">
    <p:wip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Fully connected layers connect every neuron in one layer to every neuron in the next layer, allowing the network to learn high-level representations and make predictions based on the extracted features.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various architectures of CNNs </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Lab 1</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Lab 2</a:t>
            </a:r>
          </a:p>
          <a:p>
            <a:pPr marL="0" marR="0" lvl="0" indent="0" algn="l" defTabSz="914400" rtl="0" eaLnBrk="1" fontAlgn="auto" latinLnBrk="0" hangingPunct="1">
              <a:lnSpc>
                <a:spcPct val="150000"/>
              </a:lnSpc>
              <a:spcBef>
                <a:spcPts val="600"/>
              </a:spcBef>
              <a:spcAft>
                <a:spcPts val="0"/>
              </a:spcAft>
              <a:buClr>
                <a:srgbClr val="B13F9A"/>
              </a:buClr>
              <a:buSzPct val="73000"/>
              <a:buNone/>
              <a:tabLst/>
              <a:defRPr/>
            </a:pP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a:t>
            </a:r>
            <a:r>
              <a:rPr kumimoji="0" lang="en-US" sz="3800" b="1" i="0" u="none" strike="noStrike" kern="1200" cap="all" spc="0" normalizeH="0" baseline="0" noProof="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51170506"/>
      </p:ext>
    </p:extLst>
  </p:cSld>
  <p:clrMapOvr>
    <a:masterClrMapping/>
  </p:clrMapOvr>
  <p:transition spd="slow">
    <p:wipe/>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5|1.9|0.5|11.8"/>
</p:tagLst>
</file>

<file path=ppt/tags/tag2.xml><?xml version="1.0" encoding="utf-8"?>
<p:tagLst xmlns:a="http://schemas.openxmlformats.org/drawingml/2006/main" xmlns:r="http://schemas.openxmlformats.org/officeDocument/2006/relationships" xmlns:p="http://schemas.openxmlformats.org/presentationml/2006/main">
  <p:tag name="TIMING" val="|5.8|14.4"/>
</p:tagLst>
</file>

<file path=ppt/tags/tag3.xml><?xml version="1.0" encoding="utf-8"?>
<p:tagLst xmlns:a="http://schemas.openxmlformats.org/drawingml/2006/main" xmlns:r="http://schemas.openxmlformats.org/officeDocument/2006/relationships" xmlns:p="http://schemas.openxmlformats.org/presentationml/2006/main">
  <p:tag name="TIMING" val="|22.9|9.2|11.9|19.5|2.3|5"/>
</p:tagLst>
</file>

<file path=ppt/tags/tag4.xml><?xml version="1.0" encoding="utf-8"?>
<p:tagLst xmlns:a="http://schemas.openxmlformats.org/drawingml/2006/main" xmlns:r="http://schemas.openxmlformats.org/officeDocument/2006/relationships" xmlns:p="http://schemas.openxmlformats.org/presentationml/2006/main">
  <p:tag name="TIMING" val="|4.2|2.8|27.3|1.2|57.2|0.9|57.6|0.6|1.3|0.6|1|0.8|1.6|0.5|0.6|0.3|0.4|0.3|0.4|0.5"/>
</p:tagLst>
</file>

<file path=ppt/tags/tag5.xml><?xml version="1.0" encoding="utf-8"?>
<p:tagLst xmlns:a="http://schemas.openxmlformats.org/drawingml/2006/main" xmlns:r="http://schemas.openxmlformats.org/officeDocument/2006/relationships" xmlns:p="http://schemas.openxmlformats.org/presentationml/2006/main">
  <p:tag name="TIMING" val="|51.6|2.7|6.9|0.8"/>
</p:tagLst>
</file>

<file path=ppt/tags/tag6.xml><?xml version="1.0" encoding="utf-8"?>
<p:tagLst xmlns:a="http://schemas.openxmlformats.org/drawingml/2006/main" xmlns:r="http://schemas.openxmlformats.org/officeDocument/2006/relationships" xmlns:p="http://schemas.openxmlformats.org/presentationml/2006/main">
  <p:tag name="TIMING" val="|13.5|3.7"/>
</p:tagLst>
</file>

<file path=ppt/tags/tag7.xml><?xml version="1.0" encoding="utf-8"?>
<p:tagLst xmlns:a="http://schemas.openxmlformats.org/drawingml/2006/main" xmlns:r="http://schemas.openxmlformats.org/officeDocument/2006/relationships" xmlns:p="http://schemas.openxmlformats.org/presentationml/2006/main">
  <p:tag name="TIMING" val="|40.6"/>
</p:tagLst>
</file>

<file path=ppt/tags/tag8.xml><?xml version="1.0" encoding="utf-8"?>
<p:tagLst xmlns:a="http://schemas.openxmlformats.org/drawingml/2006/main" xmlns:r="http://schemas.openxmlformats.org/officeDocument/2006/relationships" xmlns:p="http://schemas.openxmlformats.org/presentationml/2006/main">
  <p:tag name="TIMING" val="|1.7|22.3|8.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6545</TotalTime>
  <Words>3987</Words>
  <Application>Microsoft Office PowerPoint</Application>
  <PresentationFormat>Widescreen</PresentationFormat>
  <Paragraphs>598</Paragraphs>
  <Slides>79</Slides>
  <Notes>8</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79</vt:i4>
      </vt:variant>
    </vt:vector>
  </HeadingPairs>
  <TitlesOfParts>
    <vt:vector size="96" baseType="lpstr">
      <vt:lpstr>-apple-system</vt:lpstr>
      <vt:lpstr>Arial</vt:lpstr>
      <vt:lpstr>Arial MT</vt:lpstr>
      <vt:lpstr>Brush Script MT</vt:lpstr>
      <vt:lpstr>Calibri</vt:lpstr>
      <vt:lpstr>Cambria Math</vt:lpstr>
      <vt:lpstr>Century Schoolbook</vt:lpstr>
      <vt:lpstr>charter</vt:lpstr>
      <vt:lpstr>Georgia</vt:lpstr>
      <vt:lpstr>Lato</vt:lpstr>
      <vt:lpstr>medium-content-sans-serif-font</vt:lpstr>
      <vt:lpstr>sohne</vt:lpstr>
      <vt:lpstr>Tahoma</vt:lpstr>
      <vt:lpstr>Times New Roman</vt:lpstr>
      <vt:lpstr>Trebuchet MS</vt:lpstr>
      <vt:lpstr>Wingdings 2</vt:lpstr>
      <vt:lpstr>Office Theme</vt:lpstr>
      <vt:lpstr>PowerPoint Presentation</vt:lpstr>
      <vt:lpstr>PowerPoint Presentation</vt:lpstr>
      <vt:lpstr>PowerPoint Presentation</vt:lpstr>
      <vt:lpstr>PowerPoint Presentation</vt:lpstr>
      <vt:lpstr>Convolutional Neural Networks (CNNs)</vt:lpstr>
      <vt:lpstr>Computer Vision Problems</vt:lpstr>
      <vt:lpstr>Computer Vision Problems</vt:lpstr>
      <vt:lpstr>Computer Vision Problems</vt:lpstr>
      <vt:lpstr>Computer Vision Problems</vt:lpstr>
      <vt:lpstr>Computer Vision Problems</vt:lpstr>
      <vt:lpstr>Computer Vision Problems</vt:lpstr>
      <vt:lpstr>Computer Vision Problems</vt:lpstr>
      <vt:lpstr>Computer Vision Problems</vt:lpstr>
      <vt:lpstr>Image Segmentation. </vt:lpstr>
      <vt:lpstr>Applications of CNN </vt:lpstr>
      <vt:lpstr>Input Layer</vt:lpstr>
      <vt:lpstr>CNN</vt:lpstr>
      <vt:lpstr>Input Layer(Tensor)</vt:lpstr>
      <vt:lpstr>Input Layer</vt:lpstr>
      <vt:lpstr>Input Layer</vt:lpstr>
      <vt:lpstr>Convolution Layer</vt:lpstr>
      <vt:lpstr>Convolution Layer</vt:lpstr>
      <vt:lpstr>Convolution Layer</vt:lpstr>
      <vt:lpstr>Convolution Layer</vt:lpstr>
      <vt:lpstr>Is there a flower in any of these images</vt:lpstr>
      <vt:lpstr>Problem</vt:lpstr>
      <vt:lpstr>Solution: Scan</vt:lpstr>
      <vt:lpstr>Solution: Scan</vt:lpstr>
      <vt:lpstr>Solution: Scan</vt:lpstr>
      <vt:lpstr>Solution: Scan</vt:lpstr>
      <vt:lpstr>Solution: Scan</vt:lpstr>
      <vt:lpstr>Solution: Scan</vt:lpstr>
      <vt:lpstr>Convolution Layer</vt:lpstr>
      <vt:lpstr>Vertical edge detection examples</vt:lpstr>
      <vt:lpstr>Convolution layer</vt:lpstr>
      <vt:lpstr>Convolution Layer</vt:lpstr>
      <vt:lpstr>Padding</vt:lpstr>
      <vt:lpstr>Padding</vt:lpstr>
      <vt:lpstr>Padding</vt:lpstr>
      <vt:lpstr>Padding</vt:lpstr>
      <vt:lpstr>Padding</vt:lpstr>
      <vt:lpstr>Padding</vt:lpstr>
      <vt:lpstr>Same Padding</vt:lpstr>
      <vt:lpstr>Strides</vt:lpstr>
      <vt:lpstr>Quiz</vt:lpstr>
      <vt:lpstr>Stride</vt:lpstr>
      <vt:lpstr>Strides</vt:lpstr>
      <vt:lpstr>Strides</vt:lpstr>
      <vt:lpstr>Strides</vt:lpstr>
      <vt:lpstr>Convolution layer</vt:lpstr>
      <vt:lpstr>Convolution layer</vt:lpstr>
      <vt:lpstr>One Layer of a Convolutional Network</vt:lpstr>
      <vt:lpstr>One Layer of a Convolutional Network</vt:lpstr>
      <vt:lpstr>One Layer of a Convolutional Network</vt:lpstr>
      <vt:lpstr>Convolution layer</vt:lpstr>
      <vt:lpstr>Convolution layer</vt:lpstr>
      <vt:lpstr>Pooling Layer</vt:lpstr>
      <vt:lpstr>Pooling Layer</vt:lpstr>
      <vt:lpstr>Pooling Layer</vt:lpstr>
      <vt:lpstr>Pooling Layer</vt:lpstr>
      <vt:lpstr>Flattening</vt:lpstr>
      <vt:lpstr>Classification — Fully Connected Layer (FC Layer)</vt:lpstr>
      <vt:lpstr>Why ConvNets over Feed-Forward Neural Nets?</vt:lpstr>
      <vt:lpstr>Why Convolutions?</vt:lpstr>
      <vt:lpstr>CNN Example</vt:lpstr>
      <vt:lpstr>Why Convolutions?</vt:lpstr>
      <vt:lpstr>CNN</vt:lpstr>
      <vt:lpstr>LeNet</vt:lpstr>
      <vt:lpstr>AlexNet</vt:lpstr>
      <vt:lpstr>VGG</vt:lpstr>
      <vt:lpstr>GoogLeNet</vt:lpstr>
      <vt:lpstr>GoogLeNet</vt:lpstr>
      <vt:lpstr>Kernel vs Filter</vt:lpstr>
      <vt:lpstr>LAB 1</vt:lpstr>
      <vt:lpstr>LAB 2</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254</cp:revision>
  <dcterms:created xsi:type="dcterms:W3CDTF">2023-04-29T09:08:23Z</dcterms:created>
  <dcterms:modified xsi:type="dcterms:W3CDTF">2023-12-01T08:35:51Z</dcterms:modified>
</cp:coreProperties>
</file>