
<file path=[Content_Types].xml><?xml version="1.0" encoding="utf-8"?>
<Types xmlns="http://schemas.openxmlformats.org/package/2006/content-types">
  <Default Extension="docx" ContentType="application/vnd.openxmlformats-officedocument.wordprocessingml.document"/>
  <Default Extension="emf" ContentType="image/x-emf"/>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70" r:id="rId9"/>
    <p:sldId id="272" r:id="rId10"/>
    <p:sldId id="273" r:id="rId11"/>
    <p:sldId id="276" r:id="rId12"/>
    <p:sldId id="277" r:id="rId13"/>
    <p:sldId id="278" r:id="rId14"/>
    <p:sldId id="268" r:id="rId15"/>
    <p:sldId id="281" r:id="rId16"/>
    <p:sldId id="282" r:id="rId17"/>
    <p:sldId id="283" r:id="rId18"/>
    <p:sldId id="284" r:id="rId19"/>
    <p:sldId id="285" r:id="rId20"/>
    <p:sldId id="280" r:id="rId21"/>
    <p:sldId id="274" r:id="rId22"/>
    <p:sldId id="279" r:id="rId23"/>
  </p:sldIdLst>
  <p:sldSz cx="18288000" cy="10287000"/>
  <p:notesSz cx="6858000" cy="9144000"/>
  <p:embeddedFontLst>
    <p:embeddedFont>
      <p:font typeface="Codec Pro" panose="020B0604020202020204" charset="0"/>
      <p:regular r:id="rId24"/>
    </p:embeddedFont>
    <p:embeddedFont>
      <p:font typeface="Codec Pro Bold" panose="020B0604020202020204" charset="0"/>
      <p:regular r:id="rId25"/>
    </p:embeddedFont>
    <p:embeddedFont>
      <p:font typeface="Codec Pro Ultra-Bold" panose="020B0604020202020204" charset="0"/>
      <p:regular r:id="rId26"/>
    </p:embeddedFont>
    <p:embeddedFont>
      <p:font typeface="Gatwick Ultra-Bold" panose="020B0604020202020204" charset="0"/>
      <p:regular r:id="rId2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6776FD7-29F4-4C27-89F3-62192CF159EA}" v="46" dt="2026-04-24T17:01:31.84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p:scale>
          <a:sx n="42" d="100"/>
          <a:sy n="42" d="100"/>
        </p:scale>
        <p:origin x="780" y="2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3.fntdata"/><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2.fntdata"/><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fntdata"/><Relationship Id="rId32"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4.fntdata"/><Relationship Id="rId30" Type="http://schemas.openxmlformats.org/officeDocument/2006/relationships/theme" Target="theme/theme1.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Waleed ABDELGAWAD" userId="85348fa0-9b32-4bd3-9876-07142a88af38" providerId="ADAL" clId="{E0BDEA8E-6376-4F24-967C-1C23004D572E}"/>
    <pc:docChg chg="undo custSel addSld delSld modSld sldOrd">
      <pc:chgData name="Waleed ABDELGAWAD" userId="85348fa0-9b32-4bd3-9876-07142a88af38" providerId="ADAL" clId="{E0BDEA8E-6376-4F24-967C-1C23004D572E}" dt="2026-04-24T17:02:18.488" v="173" actId="20577"/>
      <pc:docMkLst>
        <pc:docMk/>
      </pc:docMkLst>
      <pc:sldChg chg="addSp delSp modSp mod">
        <pc:chgData name="Waleed ABDELGAWAD" userId="85348fa0-9b32-4bd3-9876-07142a88af38" providerId="ADAL" clId="{E0BDEA8E-6376-4F24-967C-1C23004D572E}" dt="2026-04-24T16:50:34.459" v="51" actId="14100"/>
        <pc:sldMkLst>
          <pc:docMk/>
          <pc:sldMk cId="0" sldId="268"/>
        </pc:sldMkLst>
        <pc:spChg chg="mod topLvl">
          <ac:chgData name="Waleed ABDELGAWAD" userId="85348fa0-9b32-4bd3-9876-07142a88af38" providerId="ADAL" clId="{E0BDEA8E-6376-4F24-967C-1C23004D572E}" dt="2026-04-24T16:49:37.005" v="43" actId="14100"/>
          <ac:spMkLst>
            <pc:docMk/>
            <pc:sldMk cId="0" sldId="268"/>
            <ac:spMk id="6" creationId="{00000000-0000-0000-0000-000000000000}"/>
          </ac:spMkLst>
        </pc:spChg>
        <pc:spChg chg="del mod topLvl">
          <ac:chgData name="Waleed ABDELGAWAD" userId="85348fa0-9b32-4bd3-9876-07142a88af38" providerId="ADAL" clId="{E0BDEA8E-6376-4F24-967C-1C23004D572E}" dt="2026-04-24T16:49:14.853" v="35" actId="478"/>
          <ac:spMkLst>
            <pc:docMk/>
            <pc:sldMk cId="0" sldId="268"/>
            <ac:spMk id="7" creationId="{00000000-0000-0000-0000-000000000000}"/>
          </ac:spMkLst>
        </pc:spChg>
        <pc:spChg chg="del mod">
          <ac:chgData name="Waleed ABDELGAWAD" userId="85348fa0-9b32-4bd3-9876-07142a88af38" providerId="ADAL" clId="{E0BDEA8E-6376-4F24-967C-1C23004D572E}" dt="2026-04-24T16:49:12.991" v="34" actId="478"/>
          <ac:spMkLst>
            <pc:docMk/>
            <pc:sldMk cId="0" sldId="268"/>
            <ac:spMk id="8" creationId="{00000000-0000-0000-0000-000000000000}"/>
          </ac:spMkLst>
        </pc:spChg>
        <pc:spChg chg="del">
          <ac:chgData name="Waleed ABDELGAWAD" userId="85348fa0-9b32-4bd3-9876-07142a88af38" providerId="ADAL" clId="{E0BDEA8E-6376-4F24-967C-1C23004D572E}" dt="2026-04-24T16:49:20.568" v="36" actId="478"/>
          <ac:spMkLst>
            <pc:docMk/>
            <pc:sldMk cId="0" sldId="268"/>
            <ac:spMk id="9" creationId="{00000000-0000-0000-0000-000000000000}"/>
          </ac:spMkLst>
        </pc:spChg>
        <pc:grpChg chg="mod">
          <ac:chgData name="Waleed ABDELGAWAD" userId="85348fa0-9b32-4bd3-9876-07142a88af38" providerId="ADAL" clId="{E0BDEA8E-6376-4F24-967C-1C23004D572E}" dt="2026-04-24T16:49:32.241" v="41" actId="1076"/>
          <ac:grpSpMkLst>
            <pc:docMk/>
            <pc:sldMk cId="0" sldId="268"/>
            <ac:grpSpMk id="2" creationId="{00000000-0000-0000-0000-000000000000}"/>
          </ac:grpSpMkLst>
        </pc:grpChg>
        <pc:grpChg chg="del mod">
          <ac:chgData name="Waleed ABDELGAWAD" userId="85348fa0-9b32-4bd3-9876-07142a88af38" providerId="ADAL" clId="{E0BDEA8E-6376-4F24-967C-1C23004D572E}" dt="2026-04-24T16:49:14.853" v="35" actId="478"/>
          <ac:grpSpMkLst>
            <pc:docMk/>
            <pc:sldMk cId="0" sldId="268"/>
            <ac:grpSpMk id="5" creationId="{00000000-0000-0000-0000-000000000000}"/>
          </ac:grpSpMkLst>
        </pc:grpChg>
        <pc:picChg chg="add mod">
          <ac:chgData name="Waleed ABDELGAWAD" userId="85348fa0-9b32-4bd3-9876-07142a88af38" providerId="ADAL" clId="{E0BDEA8E-6376-4F24-967C-1C23004D572E}" dt="2026-04-24T16:50:34.459" v="51" actId="14100"/>
          <ac:picMkLst>
            <pc:docMk/>
            <pc:sldMk cId="0" sldId="268"/>
            <ac:picMk id="11" creationId="{3BA190CC-8DB1-38EA-D411-182F7CA75DF1}"/>
          </ac:picMkLst>
        </pc:picChg>
      </pc:sldChg>
      <pc:sldChg chg="del">
        <pc:chgData name="Waleed ABDELGAWAD" userId="85348fa0-9b32-4bd3-9876-07142a88af38" providerId="ADAL" clId="{E0BDEA8E-6376-4F24-967C-1C23004D572E}" dt="2026-04-24T16:48:11.399" v="23" actId="47"/>
        <pc:sldMkLst>
          <pc:docMk/>
          <pc:sldMk cId="0" sldId="271"/>
        </pc:sldMkLst>
      </pc:sldChg>
      <pc:sldChg chg="modSp mod">
        <pc:chgData name="Waleed ABDELGAWAD" userId="85348fa0-9b32-4bd3-9876-07142a88af38" providerId="ADAL" clId="{E0BDEA8E-6376-4F24-967C-1C23004D572E}" dt="2026-04-24T17:02:18.488" v="173" actId="20577"/>
        <pc:sldMkLst>
          <pc:docMk/>
          <pc:sldMk cId="0" sldId="273"/>
        </pc:sldMkLst>
        <pc:spChg chg="mod">
          <ac:chgData name="Waleed ABDELGAWAD" userId="85348fa0-9b32-4bd3-9876-07142a88af38" providerId="ADAL" clId="{E0BDEA8E-6376-4F24-967C-1C23004D572E}" dt="2026-04-24T17:02:18.488" v="173" actId="20577"/>
          <ac:spMkLst>
            <pc:docMk/>
            <pc:sldMk cId="0" sldId="273"/>
            <ac:spMk id="9" creationId="{00000000-0000-0000-0000-000000000000}"/>
          </ac:spMkLst>
        </pc:spChg>
      </pc:sldChg>
      <pc:sldChg chg="ord">
        <pc:chgData name="Waleed ABDELGAWAD" userId="85348fa0-9b32-4bd3-9876-07142a88af38" providerId="ADAL" clId="{E0BDEA8E-6376-4F24-967C-1C23004D572E}" dt="2026-04-24T16:48:05.832" v="22"/>
        <pc:sldMkLst>
          <pc:docMk/>
          <pc:sldMk cId="0" sldId="274"/>
        </pc:sldMkLst>
      </pc:sldChg>
      <pc:sldChg chg="addSp delSp modSp mod">
        <pc:chgData name="Waleed ABDELGAWAD" userId="85348fa0-9b32-4bd3-9876-07142a88af38" providerId="ADAL" clId="{E0BDEA8E-6376-4F24-967C-1C23004D572E}" dt="2026-04-24T16:59:47.696" v="138" actId="478"/>
        <pc:sldMkLst>
          <pc:docMk/>
          <pc:sldMk cId="0" sldId="278"/>
        </pc:sldMkLst>
        <pc:spChg chg="del topLvl">
          <ac:chgData name="Waleed ABDELGAWAD" userId="85348fa0-9b32-4bd3-9876-07142a88af38" providerId="ADAL" clId="{E0BDEA8E-6376-4F24-967C-1C23004D572E}" dt="2026-04-24T16:59:43.104" v="137" actId="478"/>
          <ac:spMkLst>
            <pc:docMk/>
            <pc:sldMk cId="0" sldId="278"/>
            <ac:spMk id="18" creationId="{00000000-0000-0000-0000-000000000000}"/>
          </ac:spMkLst>
        </pc:spChg>
        <pc:spChg chg="del topLvl">
          <ac:chgData name="Waleed ABDELGAWAD" userId="85348fa0-9b32-4bd3-9876-07142a88af38" providerId="ADAL" clId="{E0BDEA8E-6376-4F24-967C-1C23004D572E}" dt="2026-04-24T16:59:47.696" v="138" actId="478"/>
          <ac:spMkLst>
            <pc:docMk/>
            <pc:sldMk cId="0" sldId="278"/>
            <ac:spMk id="19" creationId="{00000000-0000-0000-0000-000000000000}"/>
          </ac:spMkLst>
        </pc:spChg>
        <pc:spChg chg="mod">
          <ac:chgData name="Waleed ABDELGAWAD" userId="85348fa0-9b32-4bd3-9876-07142a88af38" providerId="ADAL" clId="{E0BDEA8E-6376-4F24-967C-1C23004D572E}" dt="2026-04-24T16:59:23.152" v="132" actId="20577"/>
          <ac:spMkLst>
            <pc:docMk/>
            <pc:sldMk cId="0" sldId="278"/>
            <ac:spMk id="20" creationId="{00000000-0000-0000-0000-000000000000}"/>
          </ac:spMkLst>
        </pc:spChg>
        <pc:grpChg chg="add del">
          <ac:chgData name="Waleed ABDELGAWAD" userId="85348fa0-9b32-4bd3-9876-07142a88af38" providerId="ADAL" clId="{E0BDEA8E-6376-4F24-967C-1C23004D572E}" dt="2026-04-24T16:59:38.545" v="135" actId="478"/>
          <ac:grpSpMkLst>
            <pc:docMk/>
            <pc:sldMk cId="0" sldId="278"/>
            <ac:grpSpMk id="2" creationId="{00000000-0000-0000-0000-000000000000}"/>
          </ac:grpSpMkLst>
        </pc:grpChg>
        <pc:grpChg chg="del">
          <ac:chgData name="Waleed ABDELGAWAD" userId="85348fa0-9b32-4bd3-9876-07142a88af38" providerId="ADAL" clId="{E0BDEA8E-6376-4F24-967C-1C23004D572E}" dt="2026-04-24T16:59:34.634" v="133" actId="478"/>
          <ac:grpSpMkLst>
            <pc:docMk/>
            <pc:sldMk cId="0" sldId="278"/>
            <ac:grpSpMk id="11" creationId="{00000000-0000-0000-0000-000000000000}"/>
          </ac:grpSpMkLst>
        </pc:grpChg>
        <pc:grpChg chg="del">
          <ac:chgData name="Waleed ABDELGAWAD" userId="85348fa0-9b32-4bd3-9876-07142a88af38" providerId="ADAL" clId="{E0BDEA8E-6376-4F24-967C-1C23004D572E}" dt="2026-04-24T16:59:41.360" v="136" actId="478"/>
          <ac:grpSpMkLst>
            <pc:docMk/>
            <pc:sldMk cId="0" sldId="278"/>
            <ac:grpSpMk id="14" creationId="{00000000-0000-0000-0000-000000000000}"/>
          </ac:grpSpMkLst>
        </pc:grpChg>
        <pc:grpChg chg="del">
          <ac:chgData name="Waleed ABDELGAWAD" userId="85348fa0-9b32-4bd3-9876-07142a88af38" providerId="ADAL" clId="{E0BDEA8E-6376-4F24-967C-1C23004D572E}" dt="2026-04-24T16:59:43.104" v="137" actId="478"/>
          <ac:grpSpMkLst>
            <pc:docMk/>
            <pc:sldMk cId="0" sldId="278"/>
            <ac:grpSpMk id="17" creationId="{00000000-0000-0000-0000-000000000000}"/>
          </ac:grpSpMkLst>
        </pc:grpChg>
      </pc:sldChg>
      <pc:sldChg chg="addSp delSp modSp add mod">
        <pc:chgData name="Waleed ABDELGAWAD" userId="85348fa0-9b32-4bd3-9876-07142a88af38" providerId="ADAL" clId="{E0BDEA8E-6376-4F24-967C-1C23004D572E}" dt="2026-04-24T16:47:48.716" v="20" actId="14100"/>
        <pc:sldMkLst>
          <pc:docMk/>
          <pc:sldMk cId="1868208392" sldId="280"/>
        </pc:sldMkLst>
        <pc:spChg chg="del">
          <ac:chgData name="Waleed ABDELGAWAD" userId="85348fa0-9b32-4bd3-9876-07142a88af38" providerId="ADAL" clId="{E0BDEA8E-6376-4F24-967C-1C23004D572E}" dt="2026-04-24T16:46:38.024" v="7" actId="478"/>
          <ac:spMkLst>
            <pc:docMk/>
            <pc:sldMk cId="1868208392" sldId="280"/>
            <ac:spMk id="5" creationId="{02C80416-7A37-7DEE-9855-5D94729F8740}"/>
          </ac:spMkLst>
        </pc:spChg>
        <pc:spChg chg="del">
          <ac:chgData name="Waleed ABDELGAWAD" userId="85348fa0-9b32-4bd3-9876-07142a88af38" providerId="ADAL" clId="{E0BDEA8E-6376-4F24-967C-1C23004D572E}" dt="2026-04-24T16:46:02.385" v="4" actId="478"/>
          <ac:spMkLst>
            <pc:docMk/>
            <pc:sldMk cId="1868208392" sldId="280"/>
            <ac:spMk id="9" creationId="{249C9074-3804-1CA7-B7F0-8A6CB5B2E0B6}"/>
          </ac:spMkLst>
        </pc:spChg>
        <pc:grpChg chg="del">
          <ac:chgData name="Waleed ABDELGAWAD" userId="85348fa0-9b32-4bd3-9876-07142a88af38" providerId="ADAL" clId="{E0BDEA8E-6376-4F24-967C-1C23004D572E}" dt="2026-04-24T16:45:59.463" v="3" actId="478"/>
          <ac:grpSpMkLst>
            <pc:docMk/>
            <pc:sldMk cId="1868208392" sldId="280"/>
            <ac:grpSpMk id="6" creationId="{C22C6C8E-B9BF-F37B-6251-D1C408CE4D77}"/>
          </ac:grpSpMkLst>
        </pc:grpChg>
        <pc:picChg chg="add mod">
          <ac:chgData name="Waleed ABDELGAWAD" userId="85348fa0-9b32-4bd3-9876-07142a88af38" providerId="ADAL" clId="{E0BDEA8E-6376-4F24-967C-1C23004D572E}" dt="2026-04-24T16:47:48.716" v="20" actId="14100"/>
          <ac:picMkLst>
            <pc:docMk/>
            <pc:sldMk cId="1868208392" sldId="280"/>
            <ac:picMk id="11" creationId="{EB9D86E4-69F9-1FCE-D705-964BD18350D0}"/>
          </ac:picMkLst>
        </pc:picChg>
      </pc:sldChg>
      <pc:sldChg chg="new del">
        <pc:chgData name="Waleed ABDELGAWAD" userId="85348fa0-9b32-4bd3-9876-07142a88af38" providerId="ADAL" clId="{E0BDEA8E-6376-4F24-967C-1C23004D572E}" dt="2026-04-24T16:45:48.108" v="1" actId="47"/>
        <pc:sldMkLst>
          <pc:docMk/>
          <pc:sldMk cId="3297671450" sldId="280"/>
        </pc:sldMkLst>
      </pc:sldChg>
      <pc:sldChg chg="addSp delSp modSp add mod">
        <pc:chgData name="Waleed ABDELGAWAD" userId="85348fa0-9b32-4bd3-9876-07142a88af38" providerId="ADAL" clId="{E0BDEA8E-6376-4F24-967C-1C23004D572E}" dt="2026-04-24T16:56:36.641" v="101" actId="14100"/>
        <pc:sldMkLst>
          <pc:docMk/>
          <pc:sldMk cId="2806780614" sldId="281"/>
        </pc:sldMkLst>
        <pc:graphicFrameChg chg="add mod">
          <ac:chgData name="Waleed ABDELGAWAD" userId="85348fa0-9b32-4bd3-9876-07142a88af38" providerId="ADAL" clId="{E0BDEA8E-6376-4F24-967C-1C23004D572E}" dt="2026-04-24T16:51:41.564" v="53"/>
          <ac:graphicFrameMkLst>
            <pc:docMk/>
            <pc:sldMk cId="2806780614" sldId="281"/>
            <ac:graphicFrameMk id="5" creationId="{2ABC81F2-2E4B-C424-C506-953367A1AED6}"/>
          </ac:graphicFrameMkLst>
        </pc:graphicFrameChg>
        <pc:graphicFrameChg chg="add mod">
          <ac:chgData name="Waleed ABDELGAWAD" userId="85348fa0-9b32-4bd3-9876-07142a88af38" providerId="ADAL" clId="{E0BDEA8E-6376-4F24-967C-1C23004D572E}" dt="2026-04-24T16:52:03.337" v="57"/>
          <ac:graphicFrameMkLst>
            <pc:docMk/>
            <pc:sldMk cId="2806780614" sldId="281"/>
            <ac:graphicFrameMk id="7" creationId="{C6F91AAC-CDC5-4107-09B1-3571F9327D20}"/>
          </ac:graphicFrameMkLst>
        </pc:graphicFrameChg>
        <pc:graphicFrameChg chg="add mod">
          <ac:chgData name="Waleed ABDELGAWAD" userId="85348fa0-9b32-4bd3-9876-07142a88af38" providerId="ADAL" clId="{E0BDEA8E-6376-4F24-967C-1C23004D572E}" dt="2026-04-24T16:52:10.519" v="58"/>
          <ac:graphicFrameMkLst>
            <pc:docMk/>
            <pc:sldMk cId="2806780614" sldId="281"/>
            <ac:graphicFrameMk id="8" creationId="{74DDF9BE-5ED3-241D-8734-383F32175356}"/>
          </ac:graphicFrameMkLst>
        </pc:graphicFrameChg>
        <pc:graphicFrameChg chg="add mod modGraphic">
          <ac:chgData name="Waleed ABDELGAWAD" userId="85348fa0-9b32-4bd3-9876-07142a88af38" providerId="ADAL" clId="{E0BDEA8E-6376-4F24-967C-1C23004D572E}" dt="2026-04-24T16:52:21.114" v="61" actId="14100"/>
          <ac:graphicFrameMkLst>
            <pc:docMk/>
            <pc:sldMk cId="2806780614" sldId="281"/>
            <ac:graphicFrameMk id="9" creationId="{BF6598C8-525D-D106-43C4-BDBEFC371692}"/>
          </ac:graphicFrameMkLst>
        </pc:graphicFrameChg>
        <pc:picChg chg="add del">
          <ac:chgData name="Waleed ABDELGAWAD" userId="85348fa0-9b32-4bd3-9876-07142a88af38" providerId="ADAL" clId="{E0BDEA8E-6376-4F24-967C-1C23004D572E}" dt="2026-04-24T16:51:50.087" v="56" actId="478"/>
          <ac:picMkLst>
            <pc:docMk/>
            <pc:sldMk cId="2806780614" sldId="281"/>
            <ac:picMk id="11" creationId="{934730D0-1414-FA4A-C2CD-35AD3FF54BAD}"/>
          </ac:picMkLst>
        </pc:picChg>
        <pc:picChg chg="add mod">
          <ac:chgData name="Waleed ABDELGAWAD" userId="85348fa0-9b32-4bd3-9876-07142a88af38" providerId="ADAL" clId="{E0BDEA8E-6376-4F24-967C-1C23004D572E}" dt="2026-04-24T16:56:36.641" v="101" actId="14100"/>
          <ac:picMkLst>
            <pc:docMk/>
            <pc:sldMk cId="2806780614" sldId="281"/>
            <ac:picMk id="12" creationId="{4500D676-4ED9-27C0-4658-046514BF582D}"/>
          </ac:picMkLst>
        </pc:picChg>
      </pc:sldChg>
      <pc:sldChg chg="addSp delSp modSp add mod ord">
        <pc:chgData name="Waleed ABDELGAWAD" userId="85348fa0-9b32-4bd3-9876-07142a88af38" providerId="ADAL" clId="{E0BDEA8E-6376-4F24-967C-1C23004D572E}" dt="2026-04-24T16:55:58.476" v="97"/>
        <pc:sldMkLst>
          <pc:docMk/>
          <pc:sldMk cId="373357947" sldId="282"/>
        </pc:sldMkLst>
        <pc:graphicFrameChg chg="add del mod">
          <ac:chgData name="Waleed ABDELGAWAD" userId="85348fa0-9b32-4bd3-9876-07142a88af38" providerId="ADAL" clId="{E0BDEA8E-6376-4F24-967C-1C23004D572E}" dt="2026-04-24T16:54:45.735" v="81" actId="478"/>
          <ac:graphicFrameMkLst>
            <pc:docMk/>
            <pc:sldMk cId="373357947" sldId="282"/>
            <ac:graphicFrameMk id="5" creationId="{38CC52D3-081C-195F-89FA-F355F977194E}"/>
          </ac:graphicFrameMkLst>
        </pc:graphicFrameChg>
        <pc:graphicFrameChg chg="add del mod">
          <ac:chgData name="Waleed ABDELGAWAD" userId="85348fa0-9b32-4bd3-9876-07142a88af38" providerId="ADAL" clId="{E0BDEA8E-6376-4F24-967C-1C23004D572E}" dt="2026-04-24T16:55:17.524" v="90" actId="478"/>
          <ac:graphicFrameMkLst>
            <pc:docMk/>
            <pc:sldMk cId="373357947" sldId="282"/>
            <ac:graphicFrameMk id="7" creationId="{A05B5495-98C4-9229-E20F-B30AF93C79D8}"/>
          </ac:graphicFrameMkLst>
        </pc:graphicFrameChg>
        <pc:graphicFrameChg chg="add mod">
          <ac:chgData name="Waleed ABDELGAWAD" userId="85348fa0-9b32-4bd3-9876-07142a88af38" providerId="ADAL" clId="{E0BDEA8E-6376-4F24-967C-1C23004D572E}" dt="2026-04-24T16:55:31.274" v="91"/>
          <ac:graphicFrameMkLst>
            <pc:docMk/>
            <pc:sldMk cId="373357947" sldId="282"/>
            <ac:graphicFrameMk id="8" creationId="{B26BCC46-385E-DDF1-3251-4C24052ADA86}"/>
          </ac:graphicFrameMkLst>
        </pc:graphicFrameChg>
        <pc:graphicFrameChg chg="add mod">
          <ac:chgData name="Waleed ABDELGAWAD" userId="85348fa0-9b32-4bd3-9876-07142a88af38" providerId="ADAL" clId="{E0BDEA8E-6376-4F24-967C-1C23004D572E}" dt="2026-04-24T16:55:58.476" v="97"/>
          <ac:graphicFrameMkLst>
            <pc:docMk/>
            <pc:sldMk cId="373357947" sldId="282"/>
            <ac:graphicFrameMk id="9" creationId="{1BD42F36-7115-99A9-7767-525BEF401575}"/>
          </ac:graphicFrameMkLst>
        </pc:graphicFrameChg>
        <pc:picChg chg="del">
          <ac:chgData name="Waleed ABDELGAWAD" userId="85348fa0-9b32-4bd3-9876-07142a88af38" providerId="ADAL" clId="{E0BDEA8E-6376-4F24-967C-1C23004D572E}" dt="2026-04-24T16:54:13.442" v="77" actId="478"/>
          <ac:picMkLst>
            <pc:docMk/>
            <pc:sldMk cId="373357947" sldId="282"/>
            <ac:picMk id="11" creationId="{FAF9904C-91DF-0723-2A90-8FF4AA3A6FF7}"/>
          </ac:picMkLst>
        </pc:picChg>
      </pc:sldChg>
      <pc:sldChg chg="addSp delSp modSp add mod ord">
        <pc:chgData name="Waleed ABDELGAWAD" userId="85348fa0-9b32-4bd3-9876-07142a88af38" providerId="ADAL" clId="{E0BDEA8E-6376-4F24-967C-1C23004D572E}" dt="2026-04-24T16:57:42.324" v="115" actId="14100"/>
        <pc:sldMkLst>
          <pc:docMk/>
          <pc:sldMk cId="3852736670" sldId="283"/>
        </pc:sldMkLst>
        <pc:graphicFrameChg chg="add mod">
          <ac:chgData name="Waleed ABDELGAWAD" userId="85348fa0-9b32-4bd3-9876-07142a88af38" providerId="ADAL" clId="{E0BDEA8E-6376-4F24-967C-1C23004D572E}" dt="2026-04-24T16:57:42.324" v="115" actId="14100"/>
          <ac:graphicFrameMkLst>
            <pc:docMk/>
            <pc:sldMk cId="3852736670" sldId="283"/>
            <ac:graphicFrameMk id="5" creationId="{6427B951-21F6-AB29-87BA-D2ACF5A92979}"/>
          </ac:graphicFrameMkLst>
        </pc:graphicFrameChg>
        <pc:picChg chg="del">
          <ac:chgData name="Waleed ABDELGAWAD" userId="85348fa0-9b32-4bd3-9876-07142a88af38" providerId="ADAL" clId="{E0BDEA8E-6376-4F24-967C-1C23004D572E}" dt="2026-04-24T16:56:57.106" v="105" actId="478"/>
          <ac:picMkLst>
            <pc:docMk/>
            <pc:sldMk cId="3852736670" sldId="283"/>
            <ac:picMk id="11" creationId="{DAFCD288-1FA8-60B4-76A3-4A0850A5B6C4}"/>
          </ac:picMkLst>
        </pc:picChg>
      </pc:sldChg>
      <pc:sldChg chg="addSp delSp modSp add mod">
        <pc:chgData name="Waleed ABDELGAWAD" userId="85348fa0-9b32-4bd3-9876-07142a88af38" providerId="ADAL" clId="{E0BDEA8E-6376-4F24-967C-1C23004D572E}" dt="2026-04-24T16:58:16.950" v="121" actId="14100"/>
        <pc:sldMkLst>
          <pc:docMk/>
          <pc:sldMk cId="4115790098" sldId="284"/>
        </pc:sldMkLst>
        <pc:graphicFrameChg chg="del">
          <ac:chgData name="Waleed ABDELGAWAD" userId="85348fa0-9b32-4bd3-9876-07142a88af38" providerId="ADAL" clId="{E0BDEA8E-6376-4F24-967C-1C23004D572E}" dt="2026-04-24T16:57:51.144" v="117" actId="478"/>
          <ac:graphicFrameMkLst>
            <pc:docMk/>
            <pc:sldMk cId="4115790098" sldId="284"/>
            <ac:graphicFrameMk id="5" creationId="{7024724D-0566-6977-1130-8BC2F080C327}"/>
          </ac:graphicFrameMkLst>
        </pc:graphicFrameChg>
        <pc:graphicFrameChg chg="add mod">
          <ac:chgData name="Waleed ABDELGAWAD" userId="85348fa0-9b32-4bd3-9876-07142a88af38" providerId="ADAL" clId="{E0BDEA8E-6376-4F24-967C-1C23004D572E}" dt="2026-04-24T16:58:16.950" v="121" actId="14100"/>
          <ac:graphicFrameMkLst>
            <pc:docMk/>
            <pc:sldMk cId="4115790098" sldId="284"/>
            <ac:graphicFrameMk id="7" creationId="{4B7962F9-74BE-1DAE-1993-DC7BFA295B88}"/>
          </ac:graphicFrameMkLst>
        </pc:graphicFrameChg>
      </pc:sldChg>
      <pc:sldChg chg="addSp delSp modSp add mod">
        <pc:chgData name="Waleed ABDELGAWAD" userId="85348fa0-9b32-4bd3-9876-07142a88af38" providerId="ADAL" clId="{E0BDEA8E-6376-4F24-967C-1C23004D572E}" dt="2026-04-24T16:58:57.850" v="130" actId="14100"/>
        <pc:sldMkLst>
          <pc:docMk/>
          <pc:sldMk cId="143332653" sldId="285"/>
        </pc:sldMkLst>
        <pc:graphicFrameChg chg="add mod">
          <ac:chgData name="Waleed ABDELGAWAD" userId="85348fa0-9b32-4bd3-9876-07142a88af38" providerId="ADAL" clId="{E0BDEA8E-6376-4F24-967C-1C23004D572E}" dt="2026-04-24T16:58:57.850" v="130" actId="14100"/>
          <ac:graphicFrameMkLst>
            <pc:docMk/>
            <pc:sldMk cId="143332653" sldId="285"/>
            <ac:graphicFrameMk id="5" creationId="{8F65CAA6-2E67-E48E-A8A1-59EA2BCC6519}"/>
          </ac:graphicFrameMkLst>
        </pc:graphicFrameChg>
        <pc:graphicFrameChg chg="del">
          <ac:chgData name="Waleed ABDELGAWAD" userId="85348fa0-9b32-4bd3-9876-07142a88af38" providerId="ADAL" clId="{E0BDEA8E-6376-4F24-967C-1C23004D572E}" dt="2026-04-24T16:58:29.175" v="123" actId="478"/>
          <ac:graphicFrameMkLst>
            <pc:docMk/>
            <pc:sldMk cId="143332653" sldId="285"/>
            <ac:graphicFrameMk id="7" creationId="{212FE74E-F85F-722A-D195-E41B820B90DC}"/>
          </ac:graphicFrameMkLst>
        </pc:graphicFrame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4/24/2026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4/24/2026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4/24/2026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4/24/2026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4/24/2026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4/24/2026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4/24/2026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4/24/2026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4/24/2026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4/24/2026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sv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png"/><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package" Target="../embeddings/Microsoft_Word_Document.docx"/><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package" Target="../embeddings/Microsoft_Word_Document1.docx"/><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package" Target="../embeddings/Microsoft_Word_Document2.docx"/><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package" Target="../embeddings/Microsoft_Word_Document3.docx"/><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sv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1A1A1A"/>
        </a:solidFill>
        <a:effectLst/>
      </p:bgPr>
    </p:bg>
    <p:spTree>
      <p:nvGrpSpPr>
        <p:cNvPr id="1" name=""/>
        <p:cNvGrpSpPr/>
        <p:nvPr/>
      </p:nvGrpSpPr>
      <p:grpSpPr>
        <a:xfrm>
          <a:off x="0" y="0"/>
          <a:ext cx="0" cy="0"/>
          <a:chOff x="0" y="0"/>
          <a:chExt cx="0" cy="0"/>
        </a:xfrm>
      </p:grpSpPr>
      <p:grpSp>
        <p:nvGrpSpPr>
          <p:cNvPr id="2" name="Group 2"/>
          <p:cNvGrpSpPr/>
          <p:nvPr/>
        </p:nvGrpSpPr>
        <p:grpSpPr>
          <a:xfrm>
            <a:off x="666750" y="666750"/>
            <a:ext cx="16954500" cy="8953500"/>
            <a:chOff x="0" y="0"/>
            <a:chExt cx="5734099" cy="3028120"/>
          </a:xfrm>
        </p:grpSpPr>
        <p:sp>
          <p:nvSpPr>
            <p:cNvPr id="3" name="Freeform 3"/>
            <p:cNvSpPr/>
            <p:nvPr/>
          </p:nvSpPr>
          <p:spPr>
            <a:xfrm>
              <a:off x="12700" y="12700"/>
              <a:ext cx="5669329" cy="2959540"/>
            </a:xfrm>
            <a:custGeom>
              <a:avLst/>
              <a:gdLst/>
              <a:ahLst/>
              <a:cxnLst/>
              <a:rect l="l" t="t" r="r" b="b"/>
              <a:pathLst>
                <a:path w="5669329" h="2959540">
                  <a:moveTo>
                    <a:pt x="146050" y="2959540"/>
                  </a:moveTo>
                  <a:lnTo>
                    <a:pt x="5523279" y="2959540"/>
                  </a:lnTo>
                  <a:cubicBezTo>
                    <a:pt x="5603289" y="2959540"/>
                    <a:pt x="5669329" y="2893500"/>
                    <a:pt x="5669329" y="2813490"/>
                  </a:cubicBezTo>
                  <a:lnTo>
                    <a:pt x="5669329" y="146050"/>
                  </a:lnTo>
                  <a:cubicBezTo>
                    <a:pt x="5669329" y="66040"/>
                    <a:pt x="5603289" y="0"/>
                    <a:pt x="5523279" y="0"/>
                  </a:cubicBezTo>
                  <a:lnTo>
                    <a:pt x="146050" y="0"/>
                  </a:lnTo>
                  <a:cubicBezTo>
                    <a:pt x="66040" y="0"/>
                    <a:pt x="0" y="66040"/>
                    <a:pt x="0" y="146050"/>
                  </a:cubicBezTo>
                  <a:lnTo>
                    <a:pt x="0" y="2813490"/>
                  </a:lnTo>
                  <a:cubicBezTo>
                    <a:pt x="0" y="2894770"/>
                    <a:pt x="66040" y="2959540"/>
                    <a:pt x="146050" y="2959540"/>
                  </a:cubicBezTo>
                  <a:close/>
                </a:path>
              </a:pathLst>
            </a:custGeom>
            <a:solidFill>
              <a:srgbClr val="E8E8E8"/>
            </a:solidFill>
          </p:spPr>
          <p:txBody>
            <a:bodyPr/>
            <a:lstStyle/>
            <a:p>
              <a:endParaRPr lang="en-US"/>
            </a:p>
          </p:txBody>
        </p:sp>
        <p:sp>
          <p:nvSpPr>
            <p:cNvPr id="4" name="Freeform 4"/>
            <p:cNvSpPr/>
            <p:nvPr/>
          </p:nvSpPr>
          <p:spPr>
            <a:xfrm>
              <a:off x="0" y="0"/>
              <a:ext cx="5734099" cy="3028120"/>
            </a:xfrm>
            <a:custGeom>
              <a:avLst/>
              <a:gdLst/>
              <a:ahLst/>
              <a:cxnLst/>
              <a:rect l="l" t="t" r="r" b="b"/>
              <a:pathLst>
                <a:path w="5734099" h="3028120">
                  <a:moveTo>
                    <a:pt x="5670599" y="74930"/>
                  </a:moveTo>
                  <a:cubicBezTo>
                    <a:pt x="5642659" y="30480"/>
                    <a:pt x="5593129" y="0"/>
                    <a:pt x="5535979" y="0"/>
                  </a:cubicBezTo>
                  <a:lnTo>
                    <a:pt x="158750" y="0"/>
                  </a:lnTo>
                  <a:cubicBezTo>
                    <a:pt x="71120" y="0"/>
                    <a:pt x="0" y="71120"/>
                    <a:pt x="0" y="158750"/>
                  </a:cubicBezTo>
                  <a:lnTo>
                    <a:pt x="0" y="2826190"/>
                  </a:lnTo>
                  <a:cubicBezTo>
                    <a:pt x="0" y="2878260"/>
                    <a:pt x="25400" y="2923980"/>
                    <a:pt x="63500" y="2953190"/>
                  </a:cubicBezTo>
                  <a:cubicBezTo>
                    <a:pt x="91440" y="2997640"/>
                    <a:pt x="140970" y="3028120"/>
                    <a:pt x="216920" y="3028120"/>
                  </a:cubicBezTo>
                  <a:lnTo>
                    <a:pt x="5575349" y="3028120"/>
                  </a:lnTo>
                  <a:cubicBezTo>
                    <a:pt x="5662979" y="3028120"/>
                    <a:pt x="5734099" y="2957000"/>
                    <a:pt x="5734099" y="2869370"/>
                  </a:cubicBezTo>
                  <a:lnTo>
                    <a:pt x="5734099" y="208926"/>
                  </a:lnTo>
                  <a:cubicBezTo>
                    <a:pt x="5734099" y="149860"/>
                    <a:pt x="5708699" y="104140"/>
                    <a:pt x="5670599" y="74930"/>
                  </a:cubicBezTo>
                  <a:close/>
                  <a:moveTo>
                    <a:pt x="12700" y="2826190"/>
                  </a:moveTo>
                  <a:lnTo>
                    <a:pt x="12700" y="158750"/>
                  </a:lnTo>
                  <a:cubicBezTo>
                    <a:pt x="12700" y="78740"/>
                    <a:pt x="78740" y="12700"/>
                    <a:pt x="158750" y="12700"/>
                  </a:cubicBezTo>
                  <a:lnTo>
                    <a:pt x="5535979" y="12700"/>
                  </a:lnTo>
                  <a:cubicBezTo>
                    <a:pt x="5615989" y="12700"/>
                    <a:pt x="5682029" y="78740"/>
                    <a:pt x="5682029" y="158750"/>
                  </a:cubicBezTo>
                  <a:lnTo>
                    <a:pt x="5682029" y="2826190"/>
                  </a:lnTo>
                  <a:cubicBezTo>
                    <a:pt x="5682029" y="2906200"/>
                    <a:pt x="5615989" y="2972240"/>
                    <a:pt x="5535979" y="2972240"/>
                  </a:cubicBezTo>
                  <a:lnTo>
                    <a:pt x="158750" y="2972240"/>
                  </a:lnTo>
                  <a:cubicBezTo>
                    <a:pt x="78740" y="2972240"/>
                    <a:pt x="12700" y="2907470"/>
                    <a:pt x="12700" y="2826190"/>
                  </a:cubicBezTo>
                  <a:close/>
                </a:path>
              </a:pathLst>
            </a:custGeom>
            <a:solidFill>
              <a:srgbClr val="0066CC"/>
            </a:solidFill>
          </p:spPr>
          <p:txBody>
            <a:bodyPr/>
            <a:lstStyle/>
            <a:p>
              <a:endParaRPr lang="en-US"/>
            </a:p>
          </p:txBody>
        </p:sp>
      </p:grpSp>
      <p:grpSp>
        <p:nvGrpSpPr>
          <p:cNvPr id="5" name="Group 5"/>
          <p:cNvGrpSpPr/>
          <p:nvPr/>
        </p:nvGrpSpPr>
        <p:grpSpPr>
          <a:xfrm>
            <a:off x="10095507" y="1171470"/>
            <a:ext cx="6898579" cy="7848810"/>
            <a:chOff x="0" y="0"/>
            <a:chExt cx="1078972" cy="1227593"/>
          </a:xfrm>
        </p:grpSpPr>
        <p:sp>
          <p:nvSpPr>
            <p:cNvPr id="6" name="Freeform 6"/>
            <p:cNvSpPr/>
            <p:nvPr/>
          </p:nvSpPr>
          <p:spPr>
            <a:xfrm>
              <a:off x="0" y="0"/>
              <a:ext cx="1078972" cy="1227593"/>
            </a:xfrm>
            <a:custGeom>
              <a:avLst/>
              <a:gdLst/>
              <a:ahLst/>
              <a:cxnLst/>
              <a:rect l="l" t="t" r="r" b="b"/>
              <a:pathLst>
                <a:path w="1078972" h="1227593">
                  <a:moveTo>
                    <a:pt x="56112" y="0"/>
                  </a:moveTo>
                  <a:lnTo>
                    <a:pt x="1022860" y="0"/>
                  </a:lnTo>
                  <a:cubicBezTo>
                    <a:pt x="1053850" y="0"/>
                    <a:pt x="1078972" y="25122"/>
                    <a:pt x="1078972" y="56112"/>
                  </a:cubicBezTo>
                  <a:lnTo>
                    <a:pt x="1078972" y="1171481"/>
                  </a:lnTo>
                  <a:cubicBezTo>
                    <a:pt x="1078972" y="1202471"/>
                    <a:pt x="1053850" y="1227593"/>
                    <a:pt x="1022860" y="1227593"/>
                  </a:cubicBezTo>
                  <a:lnTo>
                    <a:pt x="56112" y="1227593"/>
                  </a:lnTo>
                  <a:cubicBezTo>
                    <a:pt x="25122" y="1227593"/>
                    <a:pt x="0" y="1202471"/>
                    <a:pt x="0" y="1171481"/>
                  </a:cubicBezTo>
                  <a:lnTo>
                    <a:pt x="0" y="56112"/>
                  </a:lnTo>
                  <a:cubicBezTo>
                    <a:pt x="0" y="25122"/>
                    <a:pt x="25122" y="0"/>
                    <a:pt x="56112" y="0"/>
                  </a:cubicBezTo>
                  <a:close/>
                </a:path>
              </a:pathLst>
            </a:custGeom>
            <a:blipFill>
              <a:blip r:embed="rId2"/>
              <a:stretch>
                <a:fillRect t="-153" b="-153"/>
              </a:stretch>
            </a:blipFill>
            <a:ln w="38100" cap="rnd">
              <a:solidFill>
                <a:srgbClr val="000000"/>
              </a:solidFill>
              <a:prstDash val="solid"/>
              <a:round/>
            </a:ln>
          </p:spPr>
          <p:txBody>
            <a:bodyPr/>
            <a:lstStyle/>
            <a:p>
              <a:endParaRPr lang="en-US"/>
            </a:p>
          </p:txBody>
        </p:sp>
      </p:grpSp>
      <p:sp>
        <p:nvSpPr>
          <p:cNvPr id="7" name="TextBox 7"/>
          <p:cNvSpPr txBox="1"/>
          <p:nvPr/>
        </p:nvSpPr>
        <p:spPr>
          <a:xfrm>
            <a:off x="1800225" y="3252808"/>
            <a:ext cx="7822078" cy="3189591"/>
          </a:xfrm>
          <a:prstGeom prst="rect">
            <a:avLst/>
          </a:prstGeom>
        </p:spPr>
        <p:txBody>
          <a:bodyPr wrap="square" lIns="0" tIns="0" rIns="0" bIns="0" rtlCol="0" anchor="t">
            <a:spAutoFit/>
          </a:bodyPr>
          <a:lstStyle/>
          <a:p>
            <a:pPr marL="0" lvl="0" indent="0" algn="ctr">
              <a:lnSpc>
                <a:spcPts val="8820"/>
              </a:lnSpc>
            </a:pPr>
            <a:r>
              <a:rPr lang="en-US" sz="2800" b="1" spc="-183" dirty="0">
                <a:solidFill>
                  <a:srgbClr val="0066CC"/>
                </a:solidFill>
                <a:latin typeface="Gatwick Ultra-Bold"/>
                <a:ea typeface="Gatwick Ultra-Bold"/>
                <a:cs typeface="Gatwick Ultra-Bold"/>
                <a:sym typeface="Gatwick Ultra-Bold"/>
              </a:rPr>
              <a:t>AI Impact on Crowd Management Using CCTV Footage in Riyadh Metro Operations</a:t>
            </a:r>
          </a:p>
        </p:txBody>
      </p:sp>
      <p:sp>
        <p:nvSpPr>
          <p:cNvPr id="8" name="TextBox 8"/>
          <p:cNvSpPr txBox="1"/>
          <p:nvPr/>
        </p:nvSpPr>
        <p:spPr>
          <a:xfrm>
            <a:off x="1800225" y="2358626"/>
            <a:ext cx="7496175" cy="457048"/>
          </a:xfrm>
          <a:prstGeom prst="rect">
            <a:avLst/>
          </a:prstGeom>
        </p:spPr>
        <p:txBody>
          <a:bodyPr lIns="0" tIns="0" rIns="0" bIns="0" rtlCol="0" anchor="t">
            <a:spAutoFit/>
          </a:bodyPr>
          <a:lstStyle/>
          <a:p>
            <a:pPr marL="0" lvl="0" indent="0" algn="ctr">
              <a:lnSpc>
                <a:spcPts val="3499"/>
              </a:lnSpc>
              <a:spcBef>
                <a:spcPct val="0"/>
              </a:spcBef>
            </a:pPr>
            <a:r>
              <a:rPr lang="en-US" sz="3600" b="1" dirty="0">
                <a:solidFill>
                  <a:srgbClr val="004080"/>
                </a:solidFill>
                <a:latin typeface="Codec Pro Ultra-Bold"/>
                <a:ea typeface="Codec Pro Ultra-Bold"/>
                <a:cs typeface="Codec Pro Ultra-Bold"/>
                <a:sym typeface="Codec Pro Ultra-Bold"/>
              </a:rPr>
              <a:t>Research Title</a:t>
            </a:r>
          </a:p>
        </p:txBody>
      </p:sp>
      <p:sp>
        <p:nvSpPr>
          <p:cNvPr id="9" name="TextBox 9"/>
          <p:cNvSpPr txBox="1"/>
          <p:nvPr/>
        </p:nvSpPr>
        <p:spPr>
          <a:xfrm>
            <a:off x="1651817" y="7037613"/>
            <a:ext cx="7496175" cy="1776833"/>
          </a:xfrm>
          <a:prstGeom prst="rect">
            <a:avLst/>
          </a:prstGeom>
        </p:spPr>
        <p:txBody>
          <a:bodyPr lIns="0" tIns="0" rIns="0" bIns="0" rtlCol="0" anchor="t">
            <a:spAutoFit/>
          </a:bodyPr>
          <a:lstStyle/>
          <a:p>
            <a:pPr algn="ctr">
              <a:lnSpc>
                <a:spcPts val="3499"/>
              </a:lnSpc>
              <a:spcBef>
                <a:spcPct val="0"/>
              </a:spcBef>
            </a:pPr>
            <a:r>
              <a:rPr lang="en-US" sz="2799" b="1" dirty="0">
                <a:solidFill>
                  <a:srgbClr val="004080"/>
                </a:solidFill>
                <a:latin typeface="Codec Pro Ultra-Bold"/>
              </a:rPr>
              <a:t>Prepared By:</a:t>
            </a:r>
            <a:endParaRPr lang="en-US" sz="2799" b="1" dirty="0">
              <a:solidFill>
                <a:srgbClr val="004080"/>
              </a:solidFill>
              <a:latin typeface="Codec Pro Ultra-Bold"/>
              <a:ea typeface="Codec Pro Ultra-Bold"/>
              <a:cs typeface="Codec Pro Ultra-Bold"/>
              <a:sym typeface="Codec Pro Ultra-Bold"/>
            </a:endParaRPr>
          </a:p>
          <a:p>
            <a:pPr marL="0" lvl="0" indent="0" algn="ctr">
              <a:lnSpc>
                <a:spcPts val="3499"/>
              </a:lnSpc>
              <a:spcBef>
                <a:spcPct val="0"/>
              </a:spcBef>
            </a:pPr>
            <a:r>
              <a:rPr lang="en-US" sz="2799" b="1" dirty="0">
                <a:solidFill>
                  <a:srgbClr val="004080"/>
                </a:solidFill>
                <a:latin typeface="Codec Pro Ultra-Bold"/>
                <a:ea typeface="Codec Pro Ultra-Bold"/>
                <a:cs typeface="Codec Pro Ultra-Bold"/>
                <a:sym typeface="Codec Pro Ultra-Bold"/>
              </a:rPr>
              <a:t>Waleed ABDELGAWAD, M.Sc. AI</a:t>
            </a:r>
          </a:p>
          <a:p>
            <a:pPr marL="0" lvl="0" indent="0" algn="ctr">
              <a:lnSpc>
                <a:spcPts val="3499"/>
              </a:lnSpc>
              <a:spcBef>
                <a:spcPct val="0"/>
              </a:spcBef>
            </a:pPr>
            <a:r>
              <a:rPr lang="en-US" sz="2799" b="1" dirty="0">
                <a:solidFill>
                  <a:srgbClr val="004080"/>
                </a:solidFill>
                <a:latin typeface="Codec Pro Ultra-Bold"/>
                <a:ea typeface="Codec Pro Ultra-Bold"/>
                <a:cs typeface="Codec Pro Ultra-Bold"/>
                <a:sym typeface="Codec Pro Ultra-Bold"/>
              </a:rPr>
              <a:t>ID/253002839</a:t>
            </a:r>
          </a:p>
          <a:p>
            <a:pPr lvl="0" algn="ctr">
              <a:lnSpc>
                <a:spcPts val="3499"/>
              </a:lnSpc>
              <a:spcBef>
                <a:spcPct val="0"/>
              </a:spcBef>
            </a:pPr>
            <a:r>
              <a:rPr lang="en-US" sz="2799" b="1" dirty="0">
                <a:solidFill>
                  <a:srgbClr val="004080"/>
                </a:solidFill>
                <a:latin typeface="Codec Pro Ultra-Bold"/>
                <a:ea typeface="Codec Pro Ultra-Bold"/>
                <a:cs typeface="Codec Pro Ultra-Bold"/>
                <a:sym typeface="Codec Pro Ultra-Bold"/>
              </a:rPr>
              <a:t>Dr</a:t>
            </a:r>
            <a:r>
              <a:rPr lang="en-US" sz="2799" b="1" dirty="0">
                <a:solidFill>
                  <a:srgbClr val="004080"/>
                </a:solidFill>
                <a:latin typeface="Codec Pro Ultra-Bold"/>
                <a:sym typeface="Codec Pro Ultra-Bold"/>
              </a:rPr>
              <a:t>.</a:t>
            </a:r>
            <a:r>
              <a:rPr lang="en-US" sz="2799" b="1" dirty="0">
                <a:solidFill>
                  <a:srgbClr val="004080"/>
                </a:solidFill>
                <a:latin typeface="Codec Pro Ultra-Bold"/>
              </a:rPr>
              <a:t> Amjad </a:t>
            </a:r>
            <a:r>
              <a:rPr lang="en-US" sz="2799" b="1" dirty="0" err="1">
                <a:solidFill>
                  <a:srgbClr val="004080"/>
                </a:solidFill>
                <a:latin typeface="Codec Pro Ultra-Bold"/>
              </a:rPr>
              <a:t>Qataish</a:t>
            </a:r>
            <a:endParaRPr lang="en-US" sz="2799" b="1" dirty="0">
              <a:solidFill>
                <a:srgbClr val="004080"/>
              </a:solidFill>
              <a:latin typeface="Codec Pro Ultra-Bold"/>
              <a:sym typeface="Codec Pro Ultra-Bold"/>
            </a:endParaRPr>
          </a:p>
        </p:txBody>
      </p:sp>
      <p:pic>
        <p:nvPicPr>
          <p:cNvPr id="10" name="Picture 9">
            <a:extLst>
              <a:ext uri="{FF2B5EF4-FFF2-40B4-BE49-F238E27FC236}">
                <a16:creationId xmlns:a16="http://schemas.microsoft.com/office/drawing/2014/main" id="{0A23334D-4342-1C75-4418-6F61E095580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0710" y="16438"/>
            <a:ext cx="2938145" cy="293814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1A1A1A"/>
        </a:solidFill>
        <a:effectLst/>
      </p:bgPr>
    </p:bg>
    <p:spTree>
      <p:nvGrpSpPr>
        <p:cNvPr id="1" name=""/>
        <p:cNvGrpSpPr/>
        <p:nvPr/>
      </p:nvGrpSpPr>
      <p:grpSpPr>
        <a:xfrm>
          <a:off x="0" y="0"/>
          <a:ext cx="0" cy="0"/>
          <a:chOff x="0" y="0"/>
          <a:chExt cx="0" cy="0"/>
        </a:xfrm>
      </p:grpSpPr>
      <p:grpSp>
        <p:nvGrpSpPr>
          <p:cNvPr id="2" name="Group 2"/>
          <p:cNvGrpSpPr/>
          <p:nvPr/>
        </p:nvGrpSpPr>
        <p:grpSpPr>
          <a:xfrm>
            <a:off x="666750" y="666750"/>
            <a:ext cx="16954500" cy="8953500"/>
            <a:chOff x="0" y="0"/>
            <a:chExt cx="5734099" cy="3028120"/>
          </a:xfrm>
        </p:grpSpPr>
        <p:sp>
          <p:nvSpPr>
            <p:cNvPr id="3" name="Freeform 3"/>
            <p:cNvSpPr/>
            <p:nvPr/>
          </p:nvSpPr>
          <p:spPr>
            <a:xfrm>
              <a:off x="12700" y="12700"/>
              <a:ext cx="5669329" cy="2959540"/>
            </a:xfrm>
            <a:custGeom>
              <a:avLst/>
              <a:gdLst/>
              <a:ahLst/>
              <a:cxnLst/>
              <a:rect l="l" t="t" r="r" b="b"/>
              <a:pathLst>
                <a:path w="5669329" h="2959540">
                  <a:moveTo>
                    <a:pt x="146050" y="2959540"/>
                  </a:moveTo>
                  <a:lnTo>
                    <a:pt x="5523279" y="2959540"/>
                  </a:lnTo>
                  <a:cubicBezTo>
                    <a:pt x="5603289" y="2959540"/>
                    <a:pt x="5669329" y="2893500"/>
                    <a:pt x="5669329" y="2813490"/>
                  </a:cubicBezTo>
                  <a:lnTo>
                    <a:pt x="5669329" y="146050"/>
                  </a:lnTo>
                  <a:cubicBezTo>
                    <a:pt x="5669329" y="66040"/>
                    <a:pt x="5603289" y="0"/>
                    <a:pt x="5523279" y="0"/>
                  </a:cubicBezTo>
                  <a:lnTo>
                    <a:pt x="146050" y="0"/>
                  </a:lnTo>
                  <a:cubicBezTo>
                    <a:pt x="66040" y="0"/>
                    <a:pt x="0" y="66040"/>
                    <a:pt x="0" y="146050"/>
                  </a:cubicBezTo>
                  <a:lnTo>
                    <a:pt x="0" y="2813490"/>
                  </a:lnTo>
                  <a:cubicBezTo>
                    <a:pt x="0" y="2894770"/>
                    <a:pt x="66040" y="2959540"/>
                    <a:pt x="146050" y="2959540"/>
                  </a:cubicBezTo>
                  <a:close/>
                </a:path>
              </a:pathLst>
            </a:custGeom>
            <a:solidFill>
              <a:srgbClr val="E8E8E8"/>
            </a:solidFill>
          </p:spPr>
          <p:txBody>
            <a:bodyPr/>
            <a:lstStyle/>
            <a:p>
              <a:endParaRPr lang="en-US"/>
            </a:p>
          </p:txBody>
        </p:sp>
        <p:sp>
          <p:nvSpPr>
            <p:cNvPr id="4" name="Freeform 4"/>
            <p:cNvSpPr/>
            <p:nvPr/>
          </p:nvSpPr>
          <p:spPr>
            <a:xfrm>
              <a:off x="0" y="0"/>
              <a:ext cx="5734099" cy="3028120"/>
            </a:xfrm>
            <a:custGeom>
              <a:avLst/>
              <a:gdLst/>
              <a:ahLst/>
              <a:cxnLst/>
              <a:rect l="l" t="t" r="r" b="b"/>
              <a:pathLst>
                <a:path w="5734099" h="3028120">
                  <a:moveTo>
                    <a:pt x="5670599" y="74930"/>
                  </a:moveTo>
                  <a:cubicBezTo>
                    <a:pt x="5642659" y="30480"/>
                    <a:pt x="5593129" y="0"/>
                    <a:pt x="5535979" y="0"/>
                  </a:cubicBezTo>
                  <a:lnTo>
                    <a:pt x="158750" y="0"/>
                  </a:lnTo>
                  <a:cubicBezTo>
                    <a:pt x="71120" y="0"/>
                    <a:pt x="0" y="71120"/>
                    <a:pt x="0" y="158750"/>
                  </a:cubicBezTo>
                  <a:lnTo>
                    <a:pt x="0" y="2826190"/>
                  </a:lnTo>
                  <a:cubicBezTo>
                    <a:pt x="0" y="2878260"/>
                    <a:pt x="25400" y="2923980"/>
                    <a:pt x="63500" y="2953190"/>
                  </a:cubicBezTo>
                  <a:cubicBezTo>
                    <a:pt x="91440" y="2997640"/>
                    <a:pt x="140970" y="3028120"/>
                    <a:pt x="216920" y="3028120"/>
                  </a:cubicBezTo>
                  <a:lnTo>
                    <a:pt x="5575349" y="3028120"/>
                  </a:lnTo>
                  <a:cubicBezTo>
                    <a:pt x="5662979" y="3028120"/>
                    <a:pt x="5734099" y="2957000"/>
                    <a:pt x="5734099" y="2869370"/>
                  </a:cubicBezTo>
                  <a:lnTo>
                    <a:pt x="5734099" y="208926"/>
                  </a:lnTo>
                  <a:cubicBezTo>
                    <a:pt x="5734099" y="149860"/>
                    <a:pt x="5708699" y="104140"/>
                    <a:pt x="5670599" y="74930"/>
                  </a:cubicBezTo>
                  <a:close/>
                  <a:moveTo>
                    <a:pt x="12700" y="2826190"/>
                  </a:moveTo>
                  <a:lnTo>
                    <a:pt x="12700" y="158750"/>
                  </a:lnTo>
                  <a:cubicBezTo>
                    <a:pt x="12700" y="78740"/>
                    <a:pt x="78740" y="12700"/>
                    <a:pt x="158750" y="12700"/>
                  </a:cubicBezTo>
                  <a:lnTo>
                    <a:pt x="5535979" y="12700"/>
                  </a:lnTo>
                  <a:cubicBezTo>
                    <a:pt x="5615989" y="12700"/>
                    <a:pt x="5682029" y="78740"/>
                    <a:pt x="5682029" y="158750"/>
                  </a:cubicBezTo>
                  <a:lnTo>
                    <a:pt x="5682029" y="2826190"/>
                  </a:lnTo>
                  <a:cubicBezTo>
                    <a:pt x="5682029" y="2906200"/>
                    <a:pt x="5615989" y="2972240"/>
                    <a:pt x="5535979" y="2972240"/>
                  </a:cubicBezTo>
                  <a:lnTo>
                    <a:pt x="158750" y="2972240"/>
                  </a:lnTo>
                  <a:cubicBezTo>
                    <a:pt x="78740" y="2972240"/>
                    <a:pt x="12700" y="2907470"/>
                    <a:pt x="12700" y="2826190"/>
                  </a:cubicBezTo>
                  <a:close/>
                </a:path>
              </a:pathLst>
            </a:custGeom>
            <a:solidFill>
              <a:srgbClr val="0066CC"/>
            </a:solidFill>
          </p:spPr>
          <p:txBody>
            <a:bodyPr/>
            <a:lstStyle/>
            <a:p>
              <a:endParaRPr lang="en-US"/>
            </a:p>
          </p:txBody>
        </p:sp>
      </p:grpSp>
      <p:sp>
        <p:nvSpPr>
          <p:cNvPr id="5" name="Freeform 5"/>
          <p:cNvSpPr/>
          <p:nvPr/>
        </p:nvSpPr>
        <p:spPr>
          <a:xfrm>
            <a:off x="2105025" y="2158401"/>
            <a:ext cx="5753100" cy="5970198"/>
          </a:xfrm>
          <a:custGeom>
            <a:avLst/>
            <a:gdLst/>
            <a:ahLst/>
            <a:cxnLst/>
            <a:rect l="l" t="t" r="r" b="b"/>
            <a:pathLst>
              <a:path w="5753100" h="5970198">
                <a:moveTo>
                  <a:pt x="0" y="0"/>
                </a:moveTo>
                <a:lnTo>
                  <a:pt x="5753100" y="0"/>
                </a:lnTo>
                <a:lnTo>
                  <a:pt x="5753100" y="5970198"/>
                </a:lnTo>
                <a:lnTo>
                  <a:pt x="0" y="5970198"/>
                </a:lnTo>
                <a:lnTo>
                  <a:pt x="0" y="0"/>
                </a:lnTo>
                <a:close/>
              </a:path>
            </a:pathLst>
          </a:custGeom>
          <a:blipFill>
            <a:blip>
              <a:extLst>
                <a:ext uri="{96DAC541-7B7A-43D3-8B79-37D633B846F1}">
                  <asvg:svgBlip xmlns:asvg="http://schemas.microsoft.com/office/drawing/2016/SVG/main" r:embed="rId2"/>
                </a:ext>
              </a:extLst>
            </a:blip>
            <a:stretch>
              <a:fillRect/>
            </a:stretch>
          </a:blipFill>
          <a:ln cap="sq">
            <a:noFill/>
            <a:prstDash val="solid"/>
            <a:miter/>
          </a:ln>
        </p:spPr>
        <p:txBody>
          <a:bodyPr/>
          <a:lstStyle/>
          <a:p>
            <a:endParaRPr lang="en-US"/>
          </a:p>
        </p:txBody>
      </p:sp>
      <p:grpSp>
        <p:nvGrpSpPr>
          <p:cNvPr id="6" name="Group 6"/>
          <p:cNvGrpSpPr/>
          <p:nvPr/>
        </p:nvGrpSpPr>
        <p:grpSpPr>
          <a:xfrm>
            <a:off x="9296400" y="2047875"/>
            <a:ext cx="6886575" cy="5541645"/>
            <a:chOff x="0" y="0"/>
            <a:chExt cx="9182100" cy="7388860"/>
          </a:xfrm>
        </p:grpSpPr>
        <p:sp>
          <p:nvSpPr>
            <p:cNvPr id="7" name="TextBox 7"/>
            <p:cNvSpPr txBox="1"/>
            <p:nvPr/>
          </p:nvSpPr>
          <p:spPr>
            <a:xfrm>
              <a:off x="0" y="-57150"/>
              <a:ext cx="9182100" cy="5518150"/>
            </a:xfrm>
            <a:prstGeom prst="rect">
              <a:avLst/>
            </a:prstGeom>
          </p:spPr>
          <p:txBody>
            <a:bodyPr lIns="0" tIns="0" rIns="0" bIns="0" rtlCol="0" anchor="t">
              <a:spAutoFit/>
            </a:bodyPr>
            <a:lstStyle/>
            <a:p>
              <a:pPr marL="0" lvl="0" indent="0" algn="ctr">
                <a:lnSpc>
                  <a:spcPts val="6480"/>
                </a:lnSpc>
              </a:pPr>
              <a:r>
                <a:rPr lang="en-US" sz="5400" b="1" spc="-135" dirty="0">
                  <a:solidFill>
                    <a:srgbClr val="004080"/>
                  </a:solidFill>
                  <a:latin typeface="Gatwick Ultra-Bold"/>
                  <a:ea typeface="Gatwick Ultra-Bold"/>
                  <a:cs typeface="Gatwick Ultra-Bold"/>
                  <a:sym typeface="Gatwick Ultra-Bold"/>
                </a:rPr>
                <a:t>Urban Metro Systems and Effective Crowd Management</a:t>
              </a:r>
            </a:p>
          </p:txBody>
        </p:sp>
        <p:sp>
          <p:nvSpPr>
            <p:cNvPr id="8" name="TextBox 8"/>
            <p:cNvSpPr txBox="1"/>
            <p:nvPr/>
          </p:nvSpPr>
          <p:spPr>
            <a:xfrm>
              <a:off x="0" y="5800725"/>
              <a:ext cx="9182100" cy="1588135"/>
            </a:xfrm>
            <a:prstGeom prst="rect">
              <a:avLst/>
            </a:prstGeom>
          </p:spPr>
          <p:txBody>
            <a:bodyPr lIns="0" tIns="0" rIns="0" bIns="0" rtlCol="0" anchor="t">
              <a:spAutoFit/>
            </a:bodyPr>
            <a:lstStyle/>
            <a:p>
              <a:pPr marL="0" lvl="0" indent="0" algn="ctr">
                <a:lnSpc>
                  <a:spcPts val="3120"/>
                </a:lnSpc>
              </a:pPr>
              <a:r>
                <a:rPr lang="en-US" sz="2400">
                  <a:solidFill>
                    <a:srgbClr val="004080"/>
                  </a:solidFill>
                  <a:latin typeface="Codec Pro"/>
                  <a:ea typeface="Codec Pro"/>
                  <a:cs typeface="Codec Pro"/>
                  <a:sym typeface="Codec Pro"/>
                </a:rPr>
                <a:t>The expansion of metro systems necessitates advanced AI solutions for efficient crowd management in urban environments.</a:t>
              </a:r>
            </a:p>
          </p:txBody>
        </p:sp>
      </p:grpSp>
      <p:sp>
        <p:nvSpPr>
          <p:cNvPr id="9" name="TextBox 8">
            <a:extLst>
              <a:ext uri="{FF2B5EF4-FFF2-40B4-BE49-F238E27FC236}">
                <a16:creationId xmlns:a16="http://schemas.microsoft.com/office/drawing/2014/main" id="{0149E9C1-E4A4-7BF4-AA10-BF1006DBAE3B}"/>
              </a:ext>
            </a:extLst>
          </p:cNvPr>
          <p:cNvSpPr txBox="1"/>
          <p:nvPr/>
        </p:nvSpPr>
        <p:spPr>
          <a:xfrm>
            <a:off x="840763" y="1228895"/>
            <a:ext cx="7496175" cy="457048"/>
          </a:xfrm>
          <a:prstGeom prst="rect">
            <a:avLst/>
          </a:prstGeom>
        </p:spPr>
        <p:txBody>
          <a:bodyPr lIns="0" tIns="0" rIns="0" bIns="0" rtlCol="0" anchor="t">
            <a:spAutoFit/>
          </a:bodyPr>
          <a:lstStyle/>
          <a:p>
            <a:pPr marL="0" lvl="0" indent="0" algn="ctr">
              <a:lnSpc>
                <a:spcPts val="3499"/>
              </a:lnSpc>
              <a:spcBef>
                <a:spcPct val="0"/>
              </a:spcBef>
            </a:pPr>
            <a:r>
              <a:rPr lang="en-US" sz="3600" b="1" dirty="0">
                <a:solidFill>
                  <a:srgbClr val="004080"/>
                </a:solidFill>
                <a:latin typeface="Codec Pro Ultra-Bold"/>
                <a:ea typeface="Codec Pro Ultra-Bold"/>
                <a:cs typeface="Codec Pro Ultra-Bold"/>
                <a:sym typeface="Codec Pro Ultra-Bold"/>
              </a:rPr>
              <a:t>Introduction</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1A1A1A"/>
        </a:solidFill>
        <a:effectLst/>
      </p:bgPr>
    </p:bg>
    <p:spTree>
      <p:nvGrpSpPr>
        <p:cNvPr id="1" name=""/>
        <p:cNvGrpSpPr/>
        <p:nvPr/>
      </p:nvGrpSpPr>
      <p:grpSpPr>
        <a:xfrm>
          <a:off x="0" y="0"/>
          <a:ext cx="0" cy="0"/>
          <a:chOff x="0" y="0"/>
          <a:chExt cx="0" cy="0"/>
        </a:xfrm>
      </p:grpSpPr>
      <p:grpSp>
        <p:nvGrpSpPr>
          <p:cNvPr id="2" name="Group 2"/>
          <p:cNvGrpSpPr/>
          <p:nvPr/>
        </p:nvGrpSpPr>
        <p:grpSpPr>
          <a:xfrm>
            <a:off x="457200" y="952195"/>
            <a:ext cx="16954500" cy="8953500"/>
            <a:chOff x="0" y="0"/>
            <a:chExt cx="5734099" cy="3028120"/>
          </a:xfrm>
        </p:grpSpPr>
        <p:sp>
          <p:nvSpPr>
            <p:cNvPr id="3" name="Freeform 3"/>
            <p:cNvSpPr/>
            <p:nvPr/>
          </p:nvSpPr>
          <p:spPr>
            <a:xfrm>
              <a:off x="12700" y="12700"/>
              <a:ext cx="5669329" cy="2959540"/>
            </a:xfrm>
            <a:custGeom>
              <a:avLst/>
              <a:gdLst/>
              <a:ahLst/>
              <a:cxnLst/>
              <a:rect l="l" t="t" r="r" b="b"/>
              <a:pathLst>
                <a:path w="5669329" h="2959540">
                  <a:moveTo>
                    <a:pt x="146050" y="2959540"/>
                  </a:moveTo>
                  <a:lnTo>
                    <a:pt x="5523279" y="2959540"/>
                  </a:lnTo>
                  <a:cubicBezTo>
                    <a:pt x="5603289" y="2959540"/>
                    <a:pt x="5669329" y="2893500"/>
                    <a:pt x="5669329" y="2813490"/>
                  </a:cubicBezTo>
                  <a:lnTo>
                    <a:pt x="5669329" y="146050"/>
                  </a:lnTo>
                  <a:cubicBezTo>
                    <a:pt x="5669329" y="66040"/>
                    <a:pt x="5603289" y="0"/>
                    <a:pt x="5523279" y="0"/>
                  </a:cubicBezTo>
                  <a:lnTo>
                    <a:pt x="146050" y="0"/>
                  </a:lnTo>
                  <a:cubicBezTo>
                    <a:pt x="66040" y="0"/>
                    <a:pt x="0" y="66040"/>
                    <a:pt x="0" y="146050"/>
                  </a:cubicBezTo>
                  <a:lnTo>
                    <a:pt x="0" y="2813490"/>
                  </a:lnTo>
                  <a:cubicBezTo>
                    <a:pt x="0" y="2894770"/>
                    <a:pt x="66040" y="2959540"/>
                    <a:pt x="146050" y="2959540"/>
                  </a:cubicBezTo>
                  <a:close/>
                </a:path>
              </a:pathLst>
            </a:custGeom>
            <a:solidFill>
              <a:srgbClr val="E8E8E8"/>
            </a:solidFill>
          </p:spPr>
          <p:txBody>
            <a:bodyPr/>
            <a:lstStyle/>
            <a:p>
              <a:endParaRPr lang="en-US"/>
            </a:p>
          </p:txBody>
        </p:sp>
        <p:sp>
          <p:nvSpPr>
            <p:cNvPr id="4" name="Freeform 4"/>
            <p:cNvSpPr/>
            <p:nvPr/>
          </p:nvSpPr>
          <p:spPr>
            <a:xfrm>
              <a:off x="0" y="0"/>
              <a:ext cx="5734099" cy="3028120"/>
            </a:xfrm>
            <a:custGeom>
              <a:avLst/>
              <a:gdLst/>
              <a:ahLst/>
              <a:cxnLst/>
              <a:rect l="l" t="t" r="r" b="b"/>
              <a:pathLst>
                <a:path w="5734099" h="3028120">
                  <a:moveTo>
                    <a:pt x="5670599" y="74930"/>
                  </a:moveTo>
                  <a:cubicBezTo>
                    <a:pt x="5642659" y="30480"/>
                    <a:pt x="5593129" y="0"/>
                    <a:pt x="5535979" y="0"/>
                  </a:cubicBezTo>
                  <a:lnTo>
                    <a:pt x="158750" y="0"/>
                  </a:lnTo>
                  <a:cubicBezTo>
                    <a:pt x="71120" y="0"/>
                    <a:pt x="0" y="71120"/>
                    <a:pt x="0" y="158750"/>
                  </a:cubicBezTo>
                  <a:lnTo>
                    <a:pt x="0" y="2826190"/>
                  </a:lnTo>
                  <a:cubicBezTo>
                    <a:pt x="0" y="2878260"/>
                    <a:pt x="25400" y="2923980"/>
                    <a:pt x="63500" y="2953190"/>
                  </a:cubicBezTo>
                  <a:cubicBezTo>
                    <a:pt x="91440" y="2997640"/>
                    <a:pt x="140970" y="3028120"/>
                    <a:pt x="216920" y="3028120"/>
                  </a:cubicBezTo>
                  <a:lnTo>
                    <a:pt x="5575349" y="3028120"/>
                  </a:lnTo>
                  <a:cubicBezTo>
                    <a:pt x="5662979" y="3028120"/>
                    <a:pt x="5734099" y="2957000"/>
                    <a:pt x="5734099" y="2869370"/>
                  </a:cubicBezTo>
                  <a:lnTo>
                    <a:pt x="5734099" y="208926"/>
                  </a:lnTo>
                  <a:cubicBezTo>
                    <a:pt x="5734099" y="149860"/>
                    <a:pt x="5708699" y="104140"/>
                    <a:pt x="5670599" y="74930"/>
                  </a:cubicBezTo>
                  <a:close/>
                  <a:moveTo>
                    <a:pt x="12700" y="2826190"/>
                  </a:moveTo>
                  <a:lnTo>
                    <a:pt x="12700" y="158750"/>
                  </a:lnTo>
                  <a:cubicBezTo>
                    <a:pt x="12700" y="78740"/>
                    <a:pt x="78740" y="12700"/>
                    <a:pt x="158750" y="12700"/>
                  </a:cubicBezTo>
                  <a:lnTo>
                    <a:pt x="5535979" y="12700"/>
                  </a:lnTo>
                  <a:cubicBezTo>
                    <a:pt x="5615989" y="12700"/>
                    <a:pt x="5682029" y="78740"/>
                    <a:pt x="5682029" y="158750"/>
                  </a:cubicBezTo>
                  <a:lnTo>
                    <a:pt x="5682029" y="2826190"/>
                  </a:lnTo>
                  <a:cubicBezTo>
                    <a:pt x="5682029" y="2906200"/>
                    <a:pt x="5615989" y="2972240"/>
                    <a:pt x="5535979" y="2972240"/>
                  </a:cubicBezTo>
                  <a:lnTo>
                    <a:pt x="158750" y="2972240"/>
                  </a:lnTo>
                  <a:cubicBezTo>
                    <a:pt x="78740" y="2972240"/>
                    <a:pt x="12700" y="2907470"/>
                    <a:pt x="12700" y="2826190"/>
                  </a:cubicBezTo>
                  <a:close/>
                </a:path>
              </a:pathLst>
            </a:custGeom>
            <a:solidFill>
              <a:srgbClr val="0066CC"/>
            </a:solidFill>
          </p:spPr>
          <p:txBody>
            <a:bodyPr/>
            <a:lstStyle/>
            <a:p>
              <a:endParaRPr lang="en-US"/>
            </a:p>
          </p:txBody>
        </p:sp>
      </p:grpSp>
      <p:sp>
        <p:nvSpPr>
          <p:cNvPr id="5" name="TextBox 5"/>
          <p:cNvSpPr txBox="1"/>
          <p:nvPr/>
        </p:nvSpPr>
        <p:spPr>
          <a:xfrm>
            <a:off x="2105025" y="4029075"/>
            <a:ext cx="4010025" cy="1399870"/>
          </a:xfrm>
          <a:prstGeom prst="rect">
            <a:avLst/>
          </a:prstGeom>
        </p:spPr>
        <p:txBody>
          <a:bodyPr lIns="0" tIns="0" rIns="0" bIns="0" rtlCol="0" anchor="t">
            <a:spAutoFit/>
          </a:bodyPr>
          <a:lstStyle/>
          <a:p>
            <a:pPr marL="0" lvl="0" indent="0" algn="ctr">
              <a:lnSpc>
                <a:spcPts val="5580"/>
              </a:lnSpc>
            </a:pPr>
            <a:r>
              <a:rPr lang="en-US" sz="4650" b="1" spc="-116" dirty="0">
                <a:solidFill>
                  <a:srgbClr val="004080"/>
                </a:solidFill>
                <a:latin typeface="Gatwick Ultra-Bold"/>
                <a:ea typeface="Gatwick Ultra-Bold"/>
                <a:cs typeface="Gatwick Ultra-Bold"/>
                <a:sym typeface="Gatwick Ultra-Bold"/>
              </a:rPr>
              <a:t>Problem </a:t>
            </a:r>
            <a:br>
              <a:rPr lang="en-US" sz="4650" b="1" spc="-116" dirty="0">
                <a:solidFill>
                  <a:srgbClr val="004080"/>
                </a:solidFill>
                <a:latin typeface="Gatwick Ultra-Bold"/>
                <a:ea typeface="Gatwick Ultra-Bold"/>
                <a:cs typeface="Gatwick Ultra-Bold"/>
                <a:sym typeface="Gatwick Ultra-Bold"/>
              </a:rPr>
            </a:br>
            <a:r>
              <a:rPr lang="en-US" sz="4650" b="1" spc="-116" dirty="0">
                <a:solidFill>
                  <a:srgbClr val="004080"/>
                </a:solidFill>
                <a:latin typeface="Gatwick Ultra-Bold"/>
                <a:ea typeface="Gatwick Ultra-Bold"/>
                <a:cs typeface="Gatwick Ultra-Bold"/>
                <a:sym typeface="Gatwick Ultra-Bold"/>
              </a:rPr>
              <a:t>Statement</a:t>
            </a:r>
          </a:p>
        </p:txBody>
      </p:sp>
      <p:grpSp>
        <p:nvGrpSpPr>
          <p:cNvPr id="6" name="Group 6"/>
          <p:cNvGrpSpPr/>
          <p:nvPr/>
        </p:nvGrpSpPr>
        <p:grpSpPr>
          <a:xfrm>
            <a:off x="6909150" y="1562100"/>
            <a:ext cx="9578625" cy="7162800"/>
            <a:chOff x="0" y="0"/>
            <a:chExt cx="2522765" cy="1886499"/>
          </a:xfrm>
        </p:grpSpPr>
        <p:sp>
          <p:nvSpPr>
            <p:cNvPr id="7" name="Freeform 7"/>
            <p:cNvSpPr/>
            <p:nvPr/>
          </p:nvSpPr>
          <p:spPr>
            <a:xfrm>
              <a:off x="0" y="0"/>
              <a:ext cx="2522765" cy="1886499"/>
            </a:xfrm>
            <a:custGeom>
              <a:avLst/>
              <a:gdLst/>
              <a:ahLst/>
              <a:cxnLst/>
              <a:rect l="l" t="t" r="r" b="b"/>
              <a:pathLst>
                <a:path w="2522765" h="1886499">
                  <a:moveTo>
                    <a:pt x="40412" y="0"/>
                  </a:moveTo>
                  <a:lnTo>
                    <a:pt x="2482353" y="0"/>
                  </a:lnTo>
                  <a:cubicBezTo>
                    <a:pt x="2493071" y="0"/>
                    <a:pt x="2503350" y="4258"/>
                    <a:pt x="2510929" y="11837"/>
                  </a:cubicBezTo>
                  <a:cubicBezTo>
                    <a:pt x="2518508" y="19415"/>
                    <a:pt x="2522765" y="29694"/>
                    <a:pt x="2522765" y="40412"/>
                  </a:cubicBezTo>
                  <a:lnTo>
                    <a:pt x="2522765" y="1846086"/>
                  </a:lnTo>
                  <a:cubicBezTo>
                    <a:pt x="2522765" y="1856804"/>
                    <a:pt x="2518508" y="1867084"/>
                    <a:pt x="2510929" y="1874662"/>
                  </a:cubicBezTo>
                  <a:cubicBezTo>
                    <a:pt x="2503350" y="1882241"/>
                    <a:pt x="2493071" y="1886499"/>
                    <a:pt x="2482353" y="1886499"/>
                  </a:cubicBezTo>
                  <a:lnTo>
                    <a:pt x="40412" y="1886499"/>
                  </a:lnTo>
                  <a:cubicBezTo>
                    <a:pt x="29694" y="1886499"/>
                    <a:pt x="19415" y="1882241"/>
                    <a:pt x="11837" y="1874662"/>
                  </a:cubicBezTo>
                  <a:cubicBezTo>
                    <a:pt x="4258" y="1867084"/>
                    <a:pt x="0" y="1856804"/>
                    <a:pt x="0" y="1846086"/>
                  </a:cubicBezTo>
                  <a:lnTo>
                    <a:pt x="0" y="40412"/>
                  </a:lnTo>
                  <a:cubicBezTo>
                    <a:pt x="0" y="29694"/>
                    <a:pt x="4258" y="19415"/>
                    <a:pt x="11837" y="11837"/>
                  </a:cubicBezTo>
                  <a:cubicBezTo>
                    <a:pt x="19415" y="4258"/>
                    <a:pt x="29694" y="0"/>
                    <a:pt x="40412" y="0"/>
                  </a:cubicBezTo>
                  <a:close/>
                </a:path>
              </a:pathLst>
            </a:custGeom>
            <a:ln w="38100" cap="rnd">
              <a:solidFill>
                <a:srgbClr val="000000"/>
              </a:solidFill>
              <a:prstDash val="solid"/>
              <a:round/>
            </a:ln>
          </p:spPr>
          <p:txBody>
            <a:bodyPr/>
            <a:lstStyle/>
            <a:p>
              <a:endParaRPr lang="en-US"/>
            </a:p>
          </p:txBody>
        </p:sp>
        <p:sp>
          <p:nvSpPr>
            <p:cNvPr id="8" name="TextBox 8"/>
            <p:cNvSpPr txBox="1"/>
            <p:nvPr/>
          </p:nvSpPr>
          <p:spPr>
            <a:xfrm>
              <a:off x="0" y="-66675"/>
              <a:ext cx="2522765" cy="1953174"/>
            </a:xfrm>
            <a:prstGeom prst="rect">
              <a:avLst/>
            </a:prstGeom>
          </p:spPr>
          <p:txBody>
            <a:bodyPr lIns="127000" tIns="127000" rIns="127000" bIns="127000" rtlCol="0" anchor="ctr"/>
            <a:lstStyle/>
            <a:p>
              <a:pPr marL="0" lvl="0" indent="0" algn="ctr">
                <a:lnSpc>
                  <a:spcPts val="3120"/>
                </a:lnSpc>
              </a:pPr>
              <a:endParaRPr/>
            </a:p>
          </p:txBody>
        </p:sp>
      </p:grpSp>
      <p:sp>
        <p:nvSpPr>
          <p:cNvPr id="9" name="TextBox 9"/>
          <p:cNvSpPr txBox="1"/>
          <p:nvPr/>
        </p:nvSpPr>
        <p:spPr>
          <a:xfrm>
            <a:off x="7553325" y="2895600"/>
            <a:ext cx="8290275" cy="4331970"/>
          </a:xfrm>
          <a:prstGeom prst="rect">
            <a:avLst/>
          </a:prstGeom>
        </p:spPr>
        <p:txBody>
          <a:bodyPr lIns="0" tIns="0" rIns="0" bIns="0" rtlCol="0" anchor="t">
            <a:spAutoFit/>
          </a:bodyPr>
          <a:lstStyle/>
          <a:p>
            <a:pPr marL="0" lvl="0" indent="0" algn="ctr">
              <a:lnSpc>
                <a:spcPts val="3120"/>
              </a:lnSpc>
            </a:pPr>
            <a:r>
              <a:rPr lang="en-US" sz="2400" dirty="0">
                <a:solidFill>
                  <a:srgbClr val="004080"/>
                </a:solidFill>
                <a:latin typeface="Codec Pro"/>
                <a:ea typeface="Codec Pro"/>
                <a:cs typeface="Codec Pro"/>
                <a:sym typeface="Codec Pro"/>
              </a:rPr>
              <a:t>The current reliance on human operators for monitoring CCTV footage in the Riyadh Metro presents significant challenges. Operators often juggle multiple video streams simultaneously, leading to increased complexity and fatigue. This situation results in delayed detection of congestion or unusual crowd behavior, ultimately compromising passenger safety and operational efficiency. To address these issues, there is a pressing need for advanced AI-based CCTV analytics that can provide real-time, scalable, and reliable crowd management solutions.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1A1A1A"/>
        </a:solidFill>
        <a:effectLst/>
      </p:bgPr>
    </p:bg>
    <p:spTree>
      <p:nvGrpSpPr>
        <p:cNvPr id="1" name=""/>
        <p:cNvGrpSpPr/>
        <p:nvPr/>
      </p:nvGrpSpPr>
      <p:grpSpPr>
        <a:xfrm>
          <a:off x="0" y="0"/>
          <a:ext cx="0" cy="0"/>
          <a:chOff x="0" y="0"/>
          <a:chExt cx="0" cy="0"/>
        </a:xfrm>
      </p:grpSpPr>
      <p:grpSp>
        <p:nvGrpSpPr>
          <p:cNvPr id="2" name="Group 2"/>
          <p:cNvGrpSpPr/>
          <p:nvPr/>
        </p:nvGrpSpPr>
        <p:grpSpPr>
          <a:xfrm>
            <a:off x="666750" y="666750"/>
            <a:ext cx="16954500" cy="8953500"/>
            <a:chOff x="0" y="0"/>
            <a:chExt cx="5734099" cy="3028120"/>
          </a:xfrm>
        </p:grpSpPr>
        <p:sp>
          <p:nvSpPr>
            <p:cNvPr id="3" name="Freeform 3"/>
            <p:cNvSpPr/>
            <p:nvPr/>
          </p:nvSpPr>
          <p:spPr>
            <a:xfrm>
              <a:off x="12700" y="12700"/>
              <a:ext cx="5669329" cy="2959540"/>
            </a:xfrm>
            <a:custGeom>
              <a:avLst/>
              <a:gdLst/>
              <a:ahLst/>
              <a:cxnLst/>
              <a:rect l="l" t="t" r="r" b="b"/>
              <a:pathLst>
                <a:path w="5669329" h="2959540">
                  <a:moveTo>
                    <a:pt x="146050" y="2959540"/>
                  </a:moveTo>
                  <a:lnTo>
                    <a:pt x="5523279" y="2959540"/>
                  </a:lnTo>
                  <a:cubicBezTo>
                    <a:pt x="5603289" y="2959540"/>
                    <a:pt x="5669329" y="2893500"/>
                    <a:pt x="5669329" y="2813490"/>
                  </a:cubicBezTo>
                  <a:lnTo>
                    <a:pt x="5669329" y="146050"/>
                  </a:lnTo>
                  <a:cubicBezTo>
                    <a:pt x="5669329" y="66040"/>
                    <a:pt x="5603289" y="0"/>
                    <a:pt x="5523279" y="0"/>
                  </a:cubicBezTo>
                  <a:lnTo>
                    <a:pt x="146050" y="0"/>
                  </a:lnTo>
                  <a:cubicBezTo>
                    <a:pt x="66040" y="0"/>
                    <a:pt x="0" y="66040"/>
                    <a:pt x="0" y="146050"/>
                  </a:cubicBezTo>
                  <a:lnTo>
                    <a:pt x="0" y="2813490"/>
                  </a:lnTo>
                  <a:cubicBezTo>
                    <a:pt x="0" y="2894770"/>
                    <a:pt x="66040" y="2959540"/>
                    <a:pt x="146050" y="2959540"/>
                  </a:cubicBezTo>
                  <a:close/>
                </a:path>
              </a:pathLst>
            </a:custGeom>
            <a:solidFill>
              <a:srgbClr val="E8E8E8"/>
            </a:solidFill>
          </p:spPr>
          <p:txBody>
            <a:bodyPr/>
            <a:lstStyle/>
            <a:p>
              <a:endParaRPr lang="en-US"/>
            </a:p>
          </p:txBody>
        </p:sp>
        <p:sp>
          <p:nvSpPr>
            <p:cNvPr id="4" name="Freeform 4"/>
            <p:cNvSpPr/>
            <p:nvPr/>
          </p:nvSpPr>
          <p:spPr>
            <a:xfrm>
              <a:off x="0" y="0"/>
              <a:ext cx="5734099" cy="3028120"/>
            </a:xfrm>
            <a:custGeom>
              <a:avLst/>
              <a:gdLst/>
              <a:ahLst/>
              <a:cxnLst/>
              <a:rect l="l" t="t" r="r" b="b"/>
              <a:pathLst>
                <a:path w="5734099" h="3028120">
                  <a:moveTo>
                    <a:pt x="5670599" y="74930"/>
                  </a:moveTo>
                  <a:cubicBezTo>
                    <a:pt x="5642659" y="30480"/>
                    <a:pt x="5593129" y="0"/>
                    <a:pt x="5535979" y="0"/>
                  </a:cubicBezTo>
                  <a:lnTo>
                    <a:pt x="158750" y="0"/>
                  </a:lnTo>
                  <a:cubicBezTo>
                    <a:pt x="71120" y="0"/>
                    <a:pt x="0" y="71120"/>
                    <a:pt x="0" y="158750"/>
                  </a:cubicBezTo>
                  <a:lnTo>
                    <a:pt x="0" y="2826190"/>
                  </a:lnTo>
                  <a:cubicBezTo>
                    <a:pt x="0" y="2878260"/>
                    <a:pt x="25400" y="2923980"/>
                    <a:pt x="63500" y="2953190"/>
                  </a:cubicBezTo>
                  <a:cubicBezTo>
                    <a:pt x="91440" y="2997640"/>
                    <a:pt x="140970" y="3028120"/>
                    <a:pt x="216920" y="3028120"/>
                  </a:cubicBezTo>
                  <a:lnTo>
                    <a:pt x="5575349" y="3028120"/>
                  </a:lnTo>
                  <a:cubicBezTo>
                    <a:pt x="5662979" y="3028120"/>
                    <a:pt x="5734099" y="2957000"/>
                    <a:pt x="5734099" y="2869370"/>
                  </a:cubicBezTo>
                  <a:lnTo>
                    <a:pt x="5734099" y="208926"/>
                  </a:lnTo>
                  <a:cubicBezTo>
                    <a:pt x="5734099" y="149860"/>
                    <a:pt x="5708699" y="104140"/>
                    <a:pt x="5670599" y="74930"/>
                  </a:cubicBezTo>
                  <a:close/>
                  <a:moveTo>
                    <a:pt x="12700" y="2826190"/>
                  </a:moveTo>
                  <a:lnTo>
                    <a:pt x="12700" y="158750"/>
                  </a:lnTo>
                  <a:cubicBezTo>
                    <a:pt x="12700" y="78740"/>
                    <a:pt x="78740" y="12700"/>
                    <a:pt x="158750" y="12700"/>
                  </a:cubicBezTo>
                  <a:lnTo>
                    <a:pt x="5535979" y="12700"/>
                  </a:lnTo>
                  <a:cubicBezTo>
                    <a:pt x="5615989" y="12700"/>
                    <a:pt x="5682029" y="78740"/>
                    <a:pt x="5682029" y="158750"/>
                  </a:cubicBezTo>
                  <a:lnTo>
                    <a:pt x="5682029" y="2826190"/>
                  </a:lnTo>
                  <a:cubicBezTo>
                    <a:pt x="5682029" y="2906200"/>
                    <a:pt x="5615989" y="2972240"/>
                    <a:pt x="5535979" y="2972240"/>
                  </a:cubicBezTo>
                  <a:lnTo>
                    <a:pt x="158750" y="2972240"/>
                  </a:lnTo>
                  <a:cubicBezTo>
                    <a:pt x="78740" y="2972240"/>
                    <a:pt x="12700" y="2907470"/>
                    <a:pt x="12700" y="2826190"/>
                  </a:cubicBezTo>
                  <a:close/>
                </a:path>
              </a:pathLst>
            </a:custGeom>
            <a:solidFill>
              <a:srgbClr val="0066CC"/>
            </a:solidFill>
          </p:spPr>
          <p:txBody>
            <a:bodyPr/>
            <a:lstStyle/>
            <a:p>
              <a:endParaRPr lang="en-US"/>
            </a:p>
          </p:txBody>
        </p:sp>
      </p:grpSp>
      <p:grpSp>
        <p:nvGrpSpPr>
          <p:cNvPr id="5" name="Group 5"/>
          <p:cNvGrpSpPr/>
          <p:nvPr/>
        </p:nvGrpSpPr>
        <p:grpSpPr>
          <a:xfrm>
            <a:off x="1800225" y="3764449"/>
            <a:ext cx="4717524" cy="4960451"/>
            <a:chOff x="0" y="0"/>
            <a:chExt cx="1242476" cy="1306456"/>
          </a:xfrm>
        </p:grpSpPr>
        <p:sp>
          <p:nvSpPr>
            <p:cNvPr id="6" name="Freeform 6"/>
            <p:cNvSpPr/>
            <p:nvPr/>
          </p:nvSpPr>
          <p:spPr>
            <a:xfrm>
              <a:off x="0" y="0"/>
              <a:ext cx="1242476" cy="1306456"/>
            </a:xfrm>
            <a:custGeom>
              <a:avLst/>
              <a:gdLst/>
              <a:ahLst/>
              <a:cxnLst/>
              <a:rect l="l" t="t" r="r" b="b"/>
              <a:pathLst>
                <a:path w="1242476" h="1306456">
                  <a:moveTo>
                    <a:pt x="82055" y="0"/>
                  </a:moveTo>
                  <a:lnTo>
                    <a:pt x="1160421" y="0"/>
                  </a:lnTo>
                  <a:cubicBezTo>
                    <a:pt x="1182183" y="0"/>
                    <a:pt x="1203054" y="8645"/>
                    <a:pt x="1218442" y="24033"/>
                  </a:cubicBezTo>
                  <a:cubicBezTo>
                    <a:pt x="1233831" y="39422"/>
                    <a:pt x="1242476" y="60293"/>
                    <a:pt x="1242476" y="82055"/>
                  </a:cubicBezTo>
                  <a:lnTo>
                    <a:pt x="1242476" y="1224401"/>
                  </a:lnTo>
                  <a:cubicBezTo>
                    <a:pt x="1242476" y="1246164"/>
                    <a:pt x="1233831" y="1267035"/>
                    <a:pt x="1218442" y="1282423"/>
                  </a:cubicBezTo>
                  <a:cubicBezTo>
                    <a:pt x="1203054" y="1297811"/>
                    <a:pt x="1182183" y="1306456"/>
                    <a:pt x="1160421" y="1306456"/>
                  </a:cubicBezTo>
                  <a:lnTo>
                    <a:pt x="82055" y="1306456"/>
                  </a:lnTo>
                  <a:cubicBezTo>
                    <a:pt x="60293" y="1306456"/>
                    <a:pt x="39422" y="1297811"/>
                    <a:pt x="24033" y="1282423"/>
                  </a:cubicBezTo>
                  <a:cubicBezTo>
                    <a:pt x="8645" y="1267035"/>
                    <a:pt x="0" y="1246164"/>
                    <a:pt x="0" y="1224401"/>
                  </a:cubicBezTo>
                  <a:lnTo>
                    <a:pt x="0" y="82055"/>
                  </a:lnTo>
                  <a:cubicBezTo>
                    <a:pt x="0" y="60293"/>
                    <a:pt x="8645" y="39422"/>
                    <a:pt x="24033" y="24033"/>
                  </a:cubicBezTo>
                  <a:cubicBezTo>
                    <a:pt x="39422" y="8645"/>
                    <a:pt x="60293" y="0"/>
                    <a:pt x="82055" y="0"/>
                  </a:cubicBezTo>
                  <a:close/>
                </a:path>
              </a:pathLst>
            </a:custGeom>
            <a:ln w="38100" cap="rnd">
              <a:solidFill>
                <a:srgbClr val="000000"/>
              </a:solidFill>
              <a:prstDash val="solid"/>
              <a:round/>
            </a:ln>
          </p:spPr>
          <p:txBody>
            <a:bodyPr/>
            <a:lstStyle/>
            <a:p>
              <a:endParaRPr lang="en-US"/>
            </a:p>
          </p:txBody>
        </p:sp>
        <p:sp>
          <p:nvSpPr>
            <p:cNvPr id="7" name="TextBox 7"/>
            <p:cNvSpPr txBox="1"/>
            <p:nvPr/>
          </p:nvSpPr>
          <p:spPr>
            <a:xfrm>
              <a:off x="0" y="-66675"/>
              <a:ext cx="1242476" cy="1373131"/>
            </a:xfrm>
            <a:prstGeom prst="rect">
              <a:avLst/>
            </a:prstGeom>
          </p:spPr>
          <p:txBody>
            <a:bodyPr lIns="127000" tIns="127000" rIns="127000" bIns="127000" rtlCol="0" anchor="ctr"/>
            <a:lstStyle/>
            <a:p>
              <a:pPr marL="0" lvl="0" indent="0" algn="ctr">
                <a:lnSpc>
                  <a:spcPts val="3120"/>
                </a:lnSpc>
                <a:spcBef>
                  <a:spcPct val="0"/>
                </a:spcBef>
              </a:pPr>
              <a:endParaRPr/>
            </a:p>
          </p:txBody>
        </p:sp>
      </p:grpSp>
      <p:grpSp>
        <p:nvGrpSpPr>
          <p:cNvPr id="8" name="Group 8"/>
          <p:cNvGrpSpPr/>
          <p:nvPr/>
        </p:nvGrpSpPr>
        <p:grpSpPr>
          <a:xfrm>
            <a:off x="6785238" y="3764449"/>
            <a:ext cx="4717524" cy="4960451"/>
            <a:chOff x="0" y="0"/>
            <a:chExt cx="1242476" cy="1306456"/>
          </a:xfrm>
        </p:grpSpPr>
        <p:sp>
          <p:nvSpPr>
            <p:cNvPr id="9" name="Freeform 9"/>
            <p:cNvSpPr/>
            <p:nvPr/>
          </p:nvSpPr>
          <p:spPr>
            <a:xfrm>
              <a:off x="0" y="0"/>
              <a:ext cx="1242476" cy="1306456"/>
            </a:xfrm>
            <a:custGeom>
              <a:avLst/>
              <a:gdLst/>
              <a:ahLst/>
              <a:cxnLst/>
              <a:rect l="l" t="t" r="r" b="b"/>
              <a:pathLst>
                <a:path w="1242476" h="1306456">
                  <a:moveTo>
                    <a:pt x="82055" y="0"/>
                  </a:moveTo>
                  <a:lnTo>
                    <a:pt x="1160421" y="0"/>
                  </a:lnTo>
                  <a:cubicBezTo>
                    <a:pt x="1182183" y="0"/>
                    <a:pt x="1203054" y="8645"/>
                    <a:pt x="1218442" y="24033"/>
                  </a:cubicBezTo>
                  <a:cubicBezTo>
                    <a:pt x="1233831" y="39422"/>
                    <a:pt x="1242476" y="60293"/>
                    <a:pt x="1242476" y="82055"/>
                  </a:cubicBezTo>
                  <a:lnTo>
                    <a:pt x="1242476" y="1224401"/>
                  </a:lnTo>
                  <a:cubicBezTo>
                    <a:pt x="1242476" y="1246164"/>
                    <a:pt x="1233831" y="1267035"/>
                    <a:pt x="1218442" y="1282423"/>
                  </a:cubicBezTo>
                  <a:cubicBezTo>
                    <a:pt x="1203054" y="1297811"/>
                    <a:pt x="1182183" y="1306456"/>
                    <a:pt x="1160421" y="1306456"/>
                  </a:cubicBezTo>
                  <a:lnTo>
                    <a:pt x="82055" y="1306456"/>
                  </a:lnTo>
                  <a:cubicBezTo>
                    <a:pt x="60293" y="1306456"/>
                    <a:pt x="39422" y="1297811"/>
                    <a:pt x="24033" y="1282423"/>
                  </a:cubicBezTo>
                  <a:cubicBezTo>
                    <a:pt x="8645" y="1267035"/>
                    <a:pt x="0" y="1246164"/>
                    <a:pt x="0" y="1224401"/>
                  </a:cubicBezTo>
                  <a:lnTo>
                    <a:pt x="0" y="82055"/>
                  </a:lnTo>
                  <a:cubicBezTo>
                    <a:pt x="0" y="60293"/>
                    <a:pt x="8645" y="39422"/>
                    <a:pt x="24033" y="24033"/>
                  </a:cubicBezTo>
                  <a:cubicBezTo>
                    <a:pt x="39422" y="8645"/>
                    <a:pt x="60293" y="0"/>
                    <a:pt x="82055" y="0"/>
                  </a:cubicBezTo>
                  <a:close/>
                </a:path>
              </a:pathLst>
            </a:custGeom>
            <a:ln w="38100" cap="rnd">
              <a:solidFill>
                <a:srgbClr val="000000"/>
              </a:solidFill>
              <a:prstDash val="solid"/>
              <a:round/>
            </a:ln>
          </p:spPr>
          <p:txBody>
            <a:bodyPr/>
            <a:lstStyle/>
            <a:p>
              <a:endParaRPr lang="en-US"/>
            </a:p>
          </p:txBody>
        </p:sp>
        <p:sp>
          <p:nvSpPr>
            <p:cNvPr id="10" name="TextBox 10"/>
            <p:cNvSpPr txBox="1"/>
            <p:nvPr/>
          </p:nvSpPr>
          <p:spPr>
            <a:xfrm>
              <a:off x="0" y="-66675"/>
              <a:ext cx="1242476" cy="1373131"/>
            </a:xfrm>
            <a:prstGeom prst="rect">
              <a:avLst/>
            </a:prstGeom>
          </p:spPr>
          <p:txBody>
            <a:bodyPr lIns="127000" tIns="127000" rIns="127000" bIns="127000" rtlCol="0" anchor="ctr"/>
            <a:lstStyle/>
            <a:p>
              <a:pPr marL="0" lvl="0" indent="0" algn="ctr">
                <a:lnSpc>
                  <a:spcPts val="3120"/>
                </a:lnSpc>
                <a:spcBef>
                  <a:spcPct val="0"/>
                </a:spcBef>
              </a:pPr>
              <a:endParaRPr/>
            </a:p>
          </p:txBody>
        </p:sp>
      </p:grpSp>
      <p:grpSp>
        <p:nvGrpSpPr>
          <p:cNvPr id="11" name="Group 11"/>
          <p:cNvGrpSpPr/>
          <p:nvPr/>
        </p:nvGrpSpPr>
        <p:grpSpPr>
          <a:xfrm>
            <a:off x="11770251" y="3764449"/>
            <a:ext cx="4717524" cy="4960451"/>
            <a:chOff x="0" y="0"/>
            <a:chExt cx="1242476" cy="1306456"/>
          </a:xfrm>
        </p:grpSpPr>
        <p:sp>
          <p:nvSpPr>
            <p:cNvPr id="12" name="Freeform 12"/>
            <p:cNvSpPr/>
            <p:nvPr/>
          </p:nvSpPr>
          <p:spPr>
            <a:xfrm>
              <a:off x="0" y="0"/>
              <a:ext cx="1242476" cy="1306456"/>
            </a:xfrm>
            <a:custGeom>
              <a:avLst/>
              <a:gdLst/>
              <a:ahLst/>
              <a:cxnLst/>
              <a:rect l="l" t="t" r="r" b="b"/>
              <a:pathLst>
                <a:path w="1242476" h="1306456">
                  <a:moveTo>
                    <a:pt x="82055" y="0"/>
                  </a:moveTo>
                  <a:lnTo>
                    <a:pt x="1160421" y="0"/>
                  </a:lnTo>
                  <a:cubicBezTo>
                    <a:pt x="1182183" y="0"/>
                    <a:pt x="1203054" y="8645"/>
                    <a:pt x="1218442" y="24033"/>
                  </a:cubicBezTo>
                  <a:cubicBezTo>
                    <a:pt x="1233831" y="39422"/>
                    <a:pt x="1242476" y="60293"/>
                    <a:pt x="1242476" y="82055"/>
                  </a:cubicBezTo>
                  <a:lnTo>
                    <a:pt x="1242476" y="1224401"/>
                  </a:lnTo>
                  <a:cubicBezTo>
                    <a:pt x="1242476" y="1246164"/>
                    <a:pt x="1233831" y="1267035"/>
                    <a:pt x="1218442" y="1282423"/>
                  </a:cubicBezTo>
                  <a:cubicBezTo>
                    <a:pt x="1203054" y="1297811"/>
                    <a:pt x="1182183" y="1306456"/>
                    <a:pt x="1160421" y="1306456"/>
                  </a:cubicBezTo>
                  <a:lnTo>
                    <a:pt x="82055" y="1306456"/>
                  </a:lnTo>
                  <a:cubicBezTo>
                    <a:pt x="60293" y="1306456"/>
                    <a:pt x="39422" y="1297811"/>
                    <a:pt x="24033" y="1282423"/>
                  </a:cubicBezTo>
                  <a:cubicBezTo>
                    <a:pt x="8645" y="1267035"/>
                    <a:pt x="0" y="1246164"/>
                    <a:pt x="0" y="1224401"/>
                  </a:cubicBezTo>
                  <a:lnTo>
                    <a:pt x="0" y="82055"/>
                  </a:lnTo>
                  <a:cubicBezTo>
                    <a:pt x="0" y="60293"/>
                    <a:pt x="8645" y="39422"/>
                    <a:pt x="24033" y="24033"/>
                  </a:cubicBezTo>
                  <a:cubicBezTo>
                    <a:pt x="39422" y="8645"/>
                    <a:pt x="60293" y="0"/>
                    <a:pt x="82055" y="0"/>
                  </a:cubicBezTo>
                  <a:close/>
                </a:path>
              </a:pathLst>
            </a:custGeom>
            <a:ln w="38100" cap="rnd">
              <a:solidFill>
                <a:srgbClr val="000000"/>
              </a:solidFill>
              <a:prstDash val="solid"/>
              <a:round/>
            </a:ln>
          </p:spPr>
          <p:txBody>
            <a:bodyPr/>
            <a:lstStyle/>
            <a:p>
              <a:endParaRPr lang="en-US"/>
            </a:p>
          </p:txBody>
        </p:sp>
        <p:sp>
          <p:nvSpPr>
            <p:cNvPr id="13" name="TextBox 13"/>
            <p:cNvSpPr txBox="1"/>
            <p:nvPr/>
          </p:nvSpPr>
          <p:spPr>
            <a:xfrm>
              <a:off x="0" y="-66675"/>
              <a:ext cx="1242476" cy="1373131"/>
            </a:xfrm>
            <a:prstGeom prst="rect">
              <a:avLst/>
            </a:prstGeom>
          </p:spPr>
          <p:txBody>
            <a:bodyPr lIns="127000" tIns="127000" rIns="127000" bIns="127000" rtlCol="0" anchor="ctr"/>
            <a:lstStyle/>
            <a:p>
              <a:pPr marL="0" lvl="0" indent="0" algn="ctr">
                <a:lnSpc>
                  <a:spcPts val="3120"/>
                </a:lnSpc>
                <a:spcBef>
                  <a:spcPct val="0"/>
                </a:spcBef>
              </a:pPr>
              <a:endParaRPr/>
            </a:p>
          </p:txBody>
        </p:sp>
      </p:grpSp>
      <p:sp>
        <p:nvSpPr>
          <p:cNvPr id="14" name="TextBox 14"/>
          <p:cNvSpPr txBox="1"/>
          <p:nvPr/>
        </p:nvSpPr>
        <p:spPr>
          <a:xfrm>
            <a:off x="2105025" y="1504950"/>
            <a:ext cx="14077950" cy="1695450"/>
          </a:xfrm>
          <a:prstGeom prst="rect">
            <a:avLst/>
          </a:prstGeom>
        </p:spPr>
        <p:txBody>
          <a:bodyPr lIns="0" tIns="0" rIns="0" bIns="0" rtlCol="0" anchor="t">
            <a:spAutoFit/>
          </a:bodyPr>
          <a:lstStyle/>
          <a:p>
            <a:pPr marL="0" lvl="0" indent="0" algn="ctr">
              <a:lnSpc>
                <a:spcPts val="6480"/>
              </a:lnSpc>
            </a:pPr>
            <a:r>
              <a:rPr lang="en-US" sz="5400" b="1" spc="-135">
                <a:solidFill>
                  <a:srgbClr val="0066CC"/>
                </a:solidFill>
                <a:latin typeface="Gatwick Ultra-Bold"/>
                <a:ea typeface="Gatwick Ultra-Bold"/>
                <a:cs typeface="Gatwick Ultra-Bold"/>
                <a:sym typeface="Gatwick Ultra-Bold"/>
              </a:rPr>
              <a:t>Research Objectives for Enhanced Crowd Monitoring</a:t>
            </a:r>
          </a:p>
        </p:txBody>
      </p:sp>
      <p:grpSp>
        <p:nvGrpSpPr>
          <p:cNvPr id="15" name="Group 15"/>
          <p:cNvGrpSpPr/>
          <p:nvPr/>
        </p:nvGrpSpPr>
        <p:grpSpPr>
          <a:xfrm>
            <a:off x="2178450" y="4248150"/>
            <a:ext cx="3961075" cy="3148938"/>
            <a:chOff x="0" y="0"/>
            <a:chExt cx="5281434" cy="4198584"/>
          </a:xfrm>
        </p:grpSpPr>
        <p:sp>
          <p:nvSpPr>
            <p:cNvPr id="16" name="TextBox 16"/>
            <p:cNvSpPr txBox="1"/>
            <p:nvPr/>
          </p:nvSpPr>
          <p:spPr>
            <a:xfrm>
              <a:off x="0" y="527649"/>
              <a:ext cx="5281434" cy="3670935"/>
            </a:xfrm>
            <a:prstGeom prst="rect">
              <a:avLst/>
            </a:prstGeom>
          </p:spPr>
          <p:txBody>
            <a:bodyPr lIns="0" tIns="0" rIns="0" bIns="0" rtlCol="0" anchor="t">
              <a:spAutoFit/>
            </a:bodyPr>
            <a:lstStyle/>
            <a:p>
              <a:pPr marL="0" lvl="0" indent="0" algn="ctr">
                <a:lnSpc>
                  <a:spcPts val="3120"/>
                </a:lnSpc>
              </a:pPr>
              <a:r>
                <a:rPr lang="en-US" sz="2400" dirty="0">
                  <a:solidFill>
                    <a:srgbClr val="004080"/>
                  </a:solidFill>
                  <a:latin typeface="Codec Pro"/>
                  <a:ea typeface="Codec Pro"/>
                  <a:cs typeface="Codec Pro"/>
                  <a:sym typeface="Codec Pro"/>
                </a:rPr>
                <a:t>Leverage AI to enhance real-time monitoring capabilities, enabling immediate insights into passenger flow and crowd dynamics during peak hours.</a:t>
              </a:r>
            </a:p>
          </p:txBody>
        </p:sp>
        <p:sp>
          <p:nvSpPr>
            <p:cNvPr id="17" name="TextBox 17"/>
            <p:cNvSpPr txBox="1"/>
            <p:nvPr/>
          </p:nvSpPr>
          <p:spPr>
            <a:xfrm>
              <a:off x="0" y="-66675"/>
              <a:ext cx="5281434" cy="559435"/>
            </a:xfrm>
            <a:prstGeom prst="rect">
              <a:avLst/>
            </a:prstGeom>
          </p:spPr>
          <p:txBody>
            <a:bodyPr lIns="0" tIns="0" rIns="0" bIns="0" rtlCol="0" anchor="t">
              <a:spAutoFit/>
            </a:bodyPr>
            <a:lstStyle/>
            <a:p>
              <a:pPr marL="0" lvl="0" indent="0" algn="ctr">
                <a:lnSpc>
                  <a:spcPts val="3120"/>
                </a:lnSpc>
              </a:pPr>
              <a:r>
                <a:rPr lang="en-US" sz="2400" b="1" dirty="0">
                  <a:solidFill>
                    <a:srgbClr val="004080"/>
                  </a:solidFill>
                  <a:latin typeface="Codec Pro Ultra-Bold"/>
                  <a:ea typeface="Codec Pro Ultra-Bold"/>
                  <a:cs typeface="Codec Pro Ultra-Bold"/>
                  <a:sym typeface="Codec Pro Ultra-Bold"/>
                </a:rPr>
                <a:t>Improve Real-time Insights</a:t>
              </a:r>
            </a:p>
          </p:txBody>
        </p:sp>
      </p:grpSp>
      <p:grpSp>
        <p:nvGrpSpPr>
          <p:cNvPr id="18" name="Group 18"/>
          <p:cNvGrpSpPr/>
          <p:nvPr/>
        </p:nvGrpSpPr>
        <p:grpSpPr>
          <a:xfrm>
            <a:off x="7163462" y="4248150"/>
            <a:ext cx="3961075" cy="3549015"/>
            <a:chOff x="0" y="0"/>
            <a:chExt cx="5281434" cy="4732020"/>
          </a:xfrm>
        </p:grpSpPr>
        <p:sp>
          <p:nvSpPr>
            <p:cNvPr id="19" name="TextBox 19"/>
            <p:cNvSpPr txBox="1"/>
            <p:nvPr/>
          </p:nvSpPr>
          <p:spPr>
            <a:xfrm>
              <a:off x="0" y="1061085"/>
              <a:ext cx="5281434" cy="3670935"/>
            </a:xfrm>
            <a:prstGeom prst="rect">
              <a:avLst/>
            </a:prstGeom>
          </p:spPr>
          <p:txBody>
            <a:bodyPr lIns="0" tIns="0" rIns="0" bIns="0" rtlCol="0" anchor="t">
              <a:spAutoFit/>
            </a:bodyPr>
            <a:lstStyle/>
            <a:p>
              <a:pPr marL="0" lvl="0" indent="0" algn="ctr">
                <a:lnSpc>
                  <a:spcPts val="3120"/>
                </a:lnSpc>
              </a:pPr>
              <a:r>
                <a:rPr lang="en-US" sz="2400" dirty="0">
                  <a:solidFill>
                    <a:srgbClr val="004080"/>
                  </a:solidFill>
                  <a:latin typeface="Codec Pro"/>
                  <a:ea typeface="Codec Pro"/>
                  <a:cs typeface="Codec Pro"/>
                  <a:sym typeface="Codec Pro"/>
                </a:rPr>
                <a:t>Evaluate AI-driven analytics to streamline operations, ensuring timely responses to congestion and abnormal behaviors while maintaining service continuity.</a:t>
              </a:r>
            </a:p>
          </p:txBody>
        </p:sp>
        <p:sp>
          <p:nvSpPr>
            <p:cNvPr id="20" name="TextBox 20"/>
            <p:cNvSpPr txBox="1"/>
            <p:nvPr/>
          </p:nvSpPr>
          <p:spPr>
            <a:xfrm>
              <a:off x="0" y="-66675"/>
              <a:ext cx="5281434" cy="1092835"/>
            </a:xfrm>
            <a:prstGeom prst="rect">
              <a:avLst/>
            </a:prstGeom>
          </p:spPr>
          <p:txBody>
            <a:bodyPr lIns="0" tIns="0" rIns="0" bIns="0" rtlCol="0" anchor="t">
              <a:spAutoFit/>
            </a:bodyPr>
            <a:lstStyle/>
            <a:p>
              <a:pPr marL="0" lvl="0" indent="0" algn="ctr">
                <a:lnSpc>
                  <a:spcPts val="3120"/>
                </a:lnSpc>
              </a:pPr>
              <a:r>
                <a:rPr lang="en-US" sz="2400" b="1">
                  <a:solidFill>
                    <a:srgbClr val="004080"/>
                  </a:solidFill>
                  <a:latin typeface="Codec Pro Ultra-Bold"/>
                  <a:ea typeface="Codec Pro Ultra-Bold"/>
                  <a:cs typeface="Codec Pro Ultra-Bold"/>
                  <a:sym typeface="Codec Pro Ultra-Bold"/>
                </a:rPr>
                <a:t>Optimize Operational Efficiency</a:t>
              </a:r>
            </a:p>
          </p:txBody>
        </p:sp>
      </p:grpSp>
      <p:grpSp>
        <p:nvGrpSpPr>
          <p:cNvPr id="21" name="Group 21"/>
          <p:cNvGrpSpPr/>
          <p:nvPr/>
        </p:nvGrpSpPr>
        <p:grpSpPr>
          <a:xfrm>
            <a:off x="12148475" y="4248150"/>
            <a:ext cx="3961075" cy="3148965"/>
            <a:chOff x="0" y="0"/>
            <a:chExt cx="5281434" cy="4198620"/>
          </a:xfrm>
        </p:grpSpPr>
        <p:sp>
          <p:nvSpPr>
            <p:cNvPr id="22" name="TextBox 22"/>
            <p:cNvSpPr txBox="1"/>
            <p:nvPr/>
          </p:nvSpPr>
          <p:spPr>
            <a:xfrm>
              <a:off x="0" y="527685"/>
              <a:ext cx="5281434" cy="3670935"/>
            </a:xfrm>
            <a:prstGeom prst="rect">
              <a:avLst/>
            </a:prstGeom>
          </p:spPr>
          <p:txBody>
            <a:bodyPr lIns="0" tIns="0" rIns="0" bIns="0" rtlCol="0" anchor="t">
              <a:spAutoFit/>
            </a:bodyPr>
            <a:lstStyle/>
            <a:p>
              <a:pPr marL="0" lvl="0" indent="0" algn="ctr">
                <a:lnSpc>
                  <a:spcPts val="3120"/>
                </a:lnSpc>
              </a:pPr>
              <a:r>
                <a:rPr lang="en-US" sz="2400" dirty="0">
                  <a:solidFill>
                    <a:srgbClr val="004080"/>
                  </a:solidFill>
                  <a:latin typeface="Codec Pro"/>
                  <a:ea typeface="Codec Pro"/>
                  <a:cs typeface="Codec Pro"/>
                  <a:sym typeface="Codec Pro"/>
                </a:rPr>
                <a:t>Address ethical considerations and privacy concerns surrounding AI surveillance, promoting responsible usage and governance in Riyadh Metro operations.</a:t>
              </a:r>
            </a:p>
          </p:txBody>
        </p:sp>
        <p:sp>
          <p:nvSpPr>
            <p:cNvPr id="23" name="TextBox 23"/>
            <p:cNvSpPr txBox="1"/>
            <p:nvPr/>
          </p:nvSpPr>
          <p:spPr>
            <a:xfrm>
              <a:off x="0" y="-66675"/>
              <a:ext cx="5281434" cy="559435"/>
            </a:xfrm>
            <a:prstGeom prst="rect">
              <a:avLst/>
            </a:prstGeom>
          </p:spPr>
          <p:txBody>
            <a:bodyPr lIns="0" tIns="0" rIns="0" bIns="0" rtlCol="0" anchor="t">
              <a:spAutoFit/>
            </a:bodyPr>
            <a:lstStyle/>
            <a:p>
              <a:pPr marL="0" lvl="0" indent="0" algn="ctr">
                <a:lnSpc>
                  <a:spcPts val="3120"/>
                </a:lnSpc>
              </a:pPr>
              <a:r>
                <a:rPr lang="en-US" sz="2400" b="1">
                  <a:solidFill>
                    <a:srgbClr val="004080"/>
                  </a:solidFill>
                  <a:latin typeface="Codec Pro Ultra-Bold"/>
                  <a:ea typeface="Codec Pro Ultra-Bold"/>
                  <a:cs typeface="Codec Pro Ultra-Bold"/>
                  <a:sym typeface="Codec Pro Ultra-Bold"/>
                </a:rPr>
                <a:t>Ensure Ethical Deployment</a:t>
              </a:r>
            </a:p>
          </p:txBody>
        </p:sp>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1A1A1A"/>
        </a:solidFill>
        <a:effectLst/>
      </p:bgPr>
    </p:bg>
    <p:spTree>
      <p:nvGrpSpPr>
        <p:cNvPr id="1" name=""/>
        <p:cNvGrpSpPr/>
        <p:nvPr/>
      </p:nvGrpSpPr>
      <p:grpSpPr>
        <a:xfrm>
          <a:off x="0" y="0"/>
          <a:ext cx="0" cy="0"/>
          <a:chOff x="0" y="0"/>
          <a:chExt cx="0" cy="0"/>
        </a:xfrm>
      </p:grpSpPr>
      <p:grpSp>
        <p:nvGrpSpPr>
          <p:cNvPr id="2" name="Group 2"/>
          <p:cNvGrpSpPr/>
          <p:nvPr/>
        </p:nvGrpSpPr>
        <p:grpSpPr>
          <a:xfrm>
            <a:off x="666750" y="666750"/>
            <a:ext cx="16954500" cy="8953500"/>
            <a:chOff x="0" y="0"/>
            <a:chExt cx="5734099" cy="3028120"/>
          </a:xfrm>
        </p:grpSpPr>
        <p:sp>
          <p:nvSpPr>
            <p:cNvPr id="3" name="Freeform 3"/>
            <p:cNvSpPr/>
            <p:nvPr/>
          </p:nvSpPr>
          <p:spPr>
            <a:xfrm>
              <a:off x="12700" y="12700"/>
              <a:ext cx="5669329" cy="2959540"/>
            </a:xfrm>
            <a:custGeom>
              <a:avLst/>
              <a:gdLst/>
              <a:ahLst/>
              <a:cxnLst/>
              <a:rect l="l" t="t" r="r" b="b"/>
              <a:pathLst>
                <a:path w="5669329" h="2959540">
                  <a:moveTo>
                    <a:pt x="146050" y="2959540"/>
                  </a:moveTo>
                  <a:lnTo>
                    <a:pt x="5523279" y="2959540"/>
                  </a:lnTo>
                  <a:cubicBezTo>
                    <a:pt x="5603289" y="2959540"/>
                    <a:pt x="5669329" y="2893500"/>
                    <a:pt x="5669329" y="2813490"/>
                  </a:cubicBezTo>
                  <a:lnTo>
                    <a:pt x="5669329" y="146050"/>
                  </a:lnTo>
                  <a:cubicBezTo>
                    <a:pt x="5669329" y="66040"/>
                    <a:pt x="5603289" y="0"/>
                    <a:pt x="5523279" y="0"/>
                  </a:cubicBezTo>
                  <a:lnTo>
                    <a:pt x="146050" y="0"/>
                  </a:lnTo>
                  <a:cubicBezTo>
                    <a:pt x="66040" y="0"/>
                    <a:pt x="0" y="66040"/>
                    <a:pt x="0" y="146050"/>
                  </a:cubicBezTo>
                  <a:lnTo>
                    <a:pt x="0" y="2813490"/>
                  </a:lnTo>
                  <a:cubicBezTo>
                    <a:pt x="0" y="2894770"/>
                    <a:pt x="66040" y="2959540"/>
                    <a:pt x="146050" y="2959540"/>
                  </a:cubicBezTo>
                  <a:close/>
                </a:path>
              </a:pathLst>
            </a:custGeom>
            <a:solidFill>
              <a:srgbClr val="E8E8E8"/>
            </a:solidFill>
          </p:spPr>
          <p:txBody>
            <a:bodyPr/>
            <a:lstStyle/>
            <a:p>
              <a:endParaRPr lang="en-US"/>
            </a:p>
          </p:txBody>
        </p:sp>
        <p:sp>
          <p:nvSpPr>
            <p:cNvPr id="4" name="Freeform 4"/>
            <p:cNvSpPr/>
            <p:nvPr/>
          </p:nvSpPr>
          <p:spPr>
            <a:xfrm>
              <a:off x="0" y="0"/>
              <a:ext cx="5734099" cy="3028120"/>
            </a:xfrm>
            <a:custGeom>
              <a:avLst/>
              <a:gdLst/>
              <a:ahLst/>
              <a:cxnLst/>
              <a:rect l="l" t="t" r="r" b="b"/>
              <a:pathLst>
                <a:path w="5734099" h="3028120">
                  <a:moveTo>
                    <a:pt x="5670599" y="74930"/>
                  </a:moveTo>
                  <a:cubicBezTo>
                    <a:pt x="5642659" y="30480"/>
                    <a:pt x="5593129" y="0"/>
                    <a:pt x="5535979" y="0"/>
                  </a:cubicBezTo>
                  <a:lnTo>
                    <a:pt x="158750" y="0"/>
                  </a:lnTo>
                  <a:cubicBezTo>
                    <a:pt x="71120" y="0"/>
                    <a:pt x="0" y="71120"/>
                    <a:pt x="0" y="158750"/>
                  </a:cubicBezTo>
                  <a:lnTo>
                    <a:pt x="0" y="2826190"/>
                  </a:lnTo>
                  <a:cubicBezTo>
                    <a:pt x="0" y="2878260"/>
                    <a:pt x="25400" y="2923980"/>
                    <a:pt x="63500" y="2953190"/>
                  </a:cubicBezTo>
                  <a:cubicBezTo>
                    <a:pt x="91440" y="2997640"/>
                    <a:pt x="140970" y="3028120"/>
                    <a:pt x="216920" y="3028120"/>
                  </a:cubicBezTo>
                  <a:lnTo>
                    <a:pt x="5575349" y="3028120"/>
                  </a:lnTo>
                  <a:cubicBezTo>
                    <a:pt x="5662979" y="3028120"/>
                    <a:pt x="5734099" y="2957000"/>
                    <a:pt x="5734099" y="2869370"/>
                  </a:cubicBezTo>
                  <a:lnTo>
                    <a:pt x="5734099" y="208926"/>
                  </a:lnTo>
                  <a:cubicBezTo>
                    <a:pt x="5734099" y="149860"/>
                    <a:pt x="5708699" y="104140"/>
                    <a:pt x="5670599" y="74930"/>
                  </a:cubicBezTo>
                  <a:close/>
                  <a:moveTo>
                    <a:pt x="12700" y="2826190"/>
                  </a:moveTo>
                  <a:lnTo>
                    <a:pt x="12700" y="158750"/>
                  </a:lnTo>
                  <a:cubicBezTo>
                    <a:pt x="12700" y="78740"/>
                    <a:pt x="78740" y="12700"/>
                    <a:pt x="158750" y="12700"/>
                  </a:cubicBezTo>
                  <a:lnTo>
                    <a:pt x="5535979" y="12700"/>
                  </a:lnTo>
                  <a:cubicBezTo>
                    <a:pt x="5615989" y="12700"/>
                    <a:pt x="5682029" y="78740"/>
                    <a:pt x="5682029" y="158750"/>
                  </a:cubicBezTo>
                  <a:lnTo>
                    <a:pt x="5682029" y="2826190"/>
                  </a:lnTo>
                  <a:cubicBezTo>
                    <a:pt x="5682029" y="2906200"/>
                    <a:pt x="5615989" y="2972240"/>
                    <a:pt x="5535979" y="2972240"/>
                  </a:cubicBezTo>
                  <a:lnTo>
                    <a:pt x="158750" y="2972240"/>
                  </a:lnTo>
                  <a:cubicBezTo>
                    <a:pt x="78740" y="2972240"/>
                    <a:pt x="12700" y="2907470"/>
                    <a:pt x="12700" y="2826190"/>
                  </a:cubicBezTo>
                  <a:close/>
                </a:path>
              </a:pathLst>
            </a:custGeom>
            <a:solidFill>
              <a:srgbClr val="0066CC"/>
            </a:solidFill>
          </p:spPr>
          <p:txBody>
            <a:bodyPr/>
            <a:lstStyle/>
            <a:p>
              <a:endParaRPr lang="en-US"/>
            </a:p>
          </p:txBody>
        </p:sp>
      </p:grpSp>
      <p:grpSp>
        <p:nvGrpSpPr>
          <p:cNvPr id="5" name="Group 5"/>
          <p:cNvGrpSpPr/>
          <p:nvPr/>
        </p:nvGrpSpPr>
        <p:grpSpPr>
          <a:xfrm>
            <a:off x="1800225" y="3764449"/>
            <a:ext cx="4717524" cy="4960451"/>
            <a:chOff x="0" y="0"/>
            <a:chExt cx="1242476" cy="1306456"/>
          </a:xfrm>
        </p:grpSpPr>
        <p:sp>
          <p:nvSpPr>
            <p:cNvPr id="6" name="Freeform 6"/>
            <p:cNvSpPr/>
            <p:nvPr/>
          </p:nvSpPr>
          <p:spPr>
            <a:xfrm>
              <a:off x="0" y="0"/>
              <a:ext cx="1242476" cy="1306456"/>
            </a:xfrm>
            <a:custGeom>
              <a:avLst/>
              <a:gdLst/>
              <a:ahLst/>
              <a:cxnLst/>
              <a:rect l="l" t="t" r="r" b="b"/>
              <a:pathLst>
                <a:path w="1242476" h="1306456">
                  <a:moveTo>
                    <a:pt x="82055" y="0"/>
                  </a:moveTo>
                  <a:lnTo>
                    <a:pt x="1160421" y="0"/>
                  </a:lnTo>
                  <a:cubicBezTo>
                    <a:pt x="1182183" y="0"/>
                    <a:pt x="1203054" y="8645"/>
                    <a:pt x="1218442" y="24033"/>
                  </a:cubicBezTo>
                  <a:cubicBezTo>
                    <a:pt x="1233831" y="39422"/>
                    <a:pt x="1242476" y="60293"/>
                    <a:pt x="1242476" y="82055"/>
                  </a:cubicBezTo>
                  <a:lnTo>
                    <a:pt x="1242476" y="1224401"/>
                  </a:lnTo>
                  <a:cubicBezTo>
                    <a:pt x="1242476" y="1246164"/>
                    <a:pt x="1233831" y="1267035"/>
                    <a:pt x="1218442" y="1282423"/>
                  </a:cubicBezTo>
                  <a:cubicBezTo>
                    <a:pt x="1203054" y="1297811"/>
                    <a:pt x="1182183" y="1306456"/>
                    <a:pt x="1160421" y="1306456"/>
                  </a:cubicBezTo>
                  <a:lnTo>
                    <a:pt x="82055" y="1306456"/>
                  </a:lnTo>
                  <a:cubicBezTo>
                    <a:pt x="60293" y="1306456"/>
                    <a:pt x="39422" y="1297811"/>
                    <a:pt x="24033" y="1282423"/>
                  </a:cubicBezTo>
                  <a:cubicBezTo>
                    <a:pt x="8645" y="1267035"/>
                    <a:pt x="0" y="1246164"/>
                    <a:pt x="0" y="1224401"/>
                  </a:cubicBezTo>
                  <a:lnTo>
                    <a:pt x="0" y="82055"/>
                  </a:lnTo>
                  <a:cubicBezTo>
                    <a:pt x="0" y="60293"/>
                    <a:pt x="8645" y="39422"/>
                    <a:pt x="24033" y="24033"/>
                  </a:cubicBezTo>
                  <a:cubicBezTo>
                    <a:pt x="39422" y="8645"/>
                    <a:pt x="60293" y="0"/>
                    <a:pt x="82055" y="0"/>
                  </a:cubicBezTo>
                  <a:close/>
                </a:path>
              </a:pathLst>
            </a:custGeom>
            <a:ln w="38100" cap="rnd">
              <a:solidFill>
                <a:srgbClr val="000000"/>
              </a:solidFill>
              <a:prstDash val="solid"/>
              <a:round/>
            </a:ln>
          </p:spPr>
          <p:txBody>
            <a:bodyPr/>
            <a:lstStyle/>
            <a:p>
              <a:endParaRPr lang="en-US"/>
            </a:p>
          </p:txBody>
        </p:sp>
        <p:sp>
          <p:nvSpPr>
            <p:cNvPr id="7" name="TextBox 7"/>
            <p:cNvSpPr txBox="1"/>
            <p:nvPr/>
          </p:nvSpPr>
          <p:spPr>
            <a:xfrm>
              <a:off x="0" y="-66675"/>
              <a:ext cx="1242476" cy="1373131"/>
            </a:xfrm>
            <a:prstGeom prst="rect">
              <a:avLst/>
            </a:prstGeom>
          </p:spPr>
          <p:txBody>
            <a:bodyPr lIns="127000" tIns="127000" rIns="127000" bIns="127000" rtlCol="0" anchor="ctr"/>
            <a:lstStyle/>
            <a:p>
              <a:pPr marL="0" lvl="0" indent="0" algn="ctr">
                <a:lnSpc>
                  <a:spcPts val="3120"/>
                </a:lnSpc>
              </a:pPr>
              <a:endParaRPr/>
            </a:p>
          </p:txBody>
        </p:sp>
      </p:grpSp>
      <p:grpSp>
        <p:nvGrpSpPr>
          <p:cNvPr id="8" name="Group 8"/>
          <p:cNvGrpSpPr/>
          <p:nvPr/>
        </p:nvGrpSpPr>
        <p:grpSpPr>
          <a:xfrm>
            <a:off x="6785238" y="3764449"/>
            <a:ext cx="4717524" cy="4960451"/>
            <a:chOff x="0" y="0"/>
            <a:chExt cx="1242476" cy="1306456"/>
          </a:xfrm>
        </p:grpSpPr>
        <p:sp>
          <p:nvSpPr>
            <p:cNvPr id="9" name="Freeform 9"/>
            <p:cNvSpPr/>
            <p:nvPr/>
          </p:nvSpPr>
          <p:spPr>
            <a:xfrm>
              <a:off x="0" y="0"/>
              <a:ext cx="1242476" cy="1306456"/>
            </a:xfrm>
            <a:custGeom>
              <a:avLst/>
              <a:gdLst/>
              <a:ahLst/>
              <a:cxnLst/>
              <a:rect l="l" t="t" r="r" b="b"/>
              <a:pathLst>
                <a:path w="1242476" h="1306456">
                  <a:moveTo>
                    <a:pt x="82055" y="0"/>
                  </a:moveTo>
                  <a:lnTo>
                    <a:pt x="1160421" y="0"/>
                  </a:lnTo>
                  <a:cubicBezTo>
                    <a:pt x="1182183" y="0"/>
                    <a:pt x="1203054" y="8645"/>
                    <a:pt x="1218442" y="24033"/>
                  </a:cubicBezTo>
                  <a:cubicBezTo>
                    <a:pt x="1233831" y="39422"/>
                    <a:pt x="1242476" y="60293"/>
                    <a:pt x="1242476" y="82055"/>
                  </a:cubicBezTo>
                  <a:lnTo>
                    <a:pt x="1242476" y="1224401"/>
                  </a:lnTo>
                  <a:cubicBezTo>
                    <a:pt x="1242476" y="1246164"/>
                    <a:pt x="1233831" y="1267035"/>
                    <a:pt x="1218442" y="1282423"/>
                  </a:cubicBezTo>
                  <a:cubicBezTo>
                    <a:pt x="1203054" y="1297811"/>
                    <a:pt x="1182183" y="1306456"/>
                    <a:pt x="1160421" y="1306456"/>
                  </a:cubicBezTo>
                  <a:lnTo>
                    <a:pt x="82055" y="1306456"/>
                  </a:lnTo>
                  <a:cubicBezTo>
                    <a:pt x="60293" y="1306456"/>
                    <a:pt x="39422" y="1297811"/>
                    <a:pt x="24033" y="1282423"/>
                  </a:cubicBezTo>
                  <a:cubicBezTo>
                    <a:pt x="8645" y="1267035"/>
                    <a:pt x="0" y="1246164"/>
                    <a:pt x="0" y="1224401"/>
                  </a:cubicBezTo>
                  <a:lnTo>
                    <a:pt x="0" y="82055"/>
                  </a:lnTo>
                  <a:cubicBezTo>
                    <a:pt x="0" y="60293"/>
                    <a:pt x="8645" y="39422"/>
                    <a:pt x="24033" y="24033"/>
                  </a:cubicBezTo>
                  <a:cubicBezTo>
                    <a:pt x="39422" y="8645"/>
                    <a:pt x="60293" y="0"/>
                    <a:pt x="82055" y="0"/>
                  </a:cubicBezTo>
                  <a:close/>
                </a:path>
              </a:pathLst>
            </a:custGeom>
            <a:ln w="38100" cap="rnd">
              <a:solidFill>
                <a:srgbClr val="000000"/>
              </a:solidFill>
              <a:prstDash val="solid"/>
              <a:round/>
            </a:ln>
          </p:spPr>
          <p:txBody>
            <a:bodyPr/>
            <a:lstStyle/>
            <a:p>
              <a:endParaRPr lang="en-US"/>
            </a:p>
          </p:txBody>
        </p:sp>
        <p:sp>
          <p:nvSpPr>
            <p:cNvPr id="10" name="TextBox 10"/>
            <p:cNvSpPr txBox="1"/>
            <p:nvPr/>
          </p:nvSpPr>
          <p:spPr>
            <a:xfrm>
              <a:off x="0" y="-66675"/>
              <a:ext cx="1242476" cy="1373131"/>
            </a:xfrm>
            <a:prstGeom prst="rect">
              <a:avLst/>
            </a:prstGeom>
          </p:spPr>
          <p:txBody>
            <a:bodyPr lIns="127000" tIns="127000" rIns="127000" bIns="127000" rtlCol="0" anchor="ctr"/>
            <a:lstStyle/>
            <a:p>
              <a:pPr marL="0" lvl="0" indent="0" algn="ctr">
                <a:lnSpc>
                  <a:spcPts val="3120"/>
                </a:lnSpc>
              </a:pPr>
              <a:endParaRPr/>
            </a:p>
          </p:txBody>
        </p:sp>
      </p:grpSp>
      <p:grpSp>
        <p:nvGrpSpPr>
          <p:cNvPr id="11" name="Group 11"/>
          <p:cNvGrpSpPr/>
          <p:nvPr/>
        </p:nvGrpSpPr>
        <p:grpSpPr>
          <a:xfrm>
            <a:off x="11770251" y="3764449"/>
            <a:ext cx="4717524" cy="4960451"/>
            <a:chOff x="0" y="0"/>
            <a:chExt cx="1242476" cy="1306456"/>
          </a:xfrm>
        </p:grpSpPr>
        <p:sp>
          <p:nvSpPr>
            <p:cNvPr id="12" name="Freeform 12"/>
            <p:cNvSpPr/>
            <p:nvPr/>
          </p:nvSpPr>
          <p:spPr>
            <a:xfrm>
              <a:off x="0" y="0"/>
              <a:ext cx="1242476" cy="1306456"/>
            </a:xfrm>
            <a:custGeom>
              <a:avLst/>
              <a:gdLst/>
              <a:ahLst/>
              <a:cxnLst/>
              <a:rect l="l" t="t" r="r" b="b"/>
              <a:pathLst>
                <a:path w="1242476" h="1306456">
                  <a:moveTo>
                    <a:pt x="82055" y="0"/>
                  </a:moveTo>
                  <a:lnTo>
                    <a:pt x="1160421" y="0"/>
                  </a:lnTo>
                  <a:cubicBezTo>
                    <a:pt x="1182183" y="0"/>
                    <a:pt x="1203054" y="8645"/>
                    <a:pt x="1218442" y="24033"/>
                  </a:cubicBezTo>
                  <a:cubicBezTo>
                    <a:pt x="1233831" y="39422"/>
                    <a:pt x="1242476" y="60293"/>
                    <a:pt x="1242476" y="82055"/>
                  </a:cubicBezTo>
                  <a:lnTo>
                    <a:pt x="1242476" y="1224401"/>
                  </a:lnTo>
                  <a:cubicBezTo>
                    <a:pt x="1242476" y="1246164"/>
                    <a:pt x="1233831" y="1267035"/>
                    <a:pt x="1218442" y="1282423"/>
                  </a:cubicBezTo>
                  <a:cubicBezTo>
                    <a:pt x="1203054" y="1297811"/>
                    <a:pt x="1182183" y="1306456"/>
                    <a:pt x="1160421" y="1306456"/>
                  </a:cubicBezTo>
                  <a:lnTo>
                    <a:pt x="82055" y="1306456"/>
                  </a:lnTo>
                  <a:cubicBezTo>
                    <a:pt x="60293" y="1306456"/>
                    <a:pt x="39422" y="1297811"/>
                    <a:pt x="24033" y="1282423"/>
                  </a:cubicBezTo>
                  <a:cubicBezTo>
                    <a:pt x="8645" y="1267035"/>
                    <a:pt x="0" y="1246164"/>
                    <a:pt x="0" y="1224401"/>
                  </a:cubicBezTo>
                  <a:lnTo>
                    <a:pt x="0" y="82055"/>
                  </a:lnTo>
                  <a:cubicBezTo>
                    <a:pt x="0" y="60293"/>
                    <a:pt x="8645" y="39422"/>
                    <a:pt x="24033" y="24033"/>
                  </a:cubicBezTo>
                  <a:cubicBezTo>
                    <a:pt x="39422" y="8645"/>
                    <a:pt x="60293" y="0"/>
                    <a:pt x="82055" y="0"/>
                  </a:cubicBezTo>
                  <a:close/>
                </a:path>
              </a:pathLst>
            </a:custGeom>
            <a:ln w="38100" cap="rnd">
              <a:solidFill>
                <a:srgbClr val="000000"/>
              </a:solidFill>
              <a:prstDash val="solid"/>
              <a:round/>
            </a:ln>
          </p:spPr>
          <p:txBody>
            <a:bodyPr/>
            <a:lstStyle/>
            <a:p>
              <a:endParaRPr lang="en-US"/>
            </a:p>
          </p:txBody>
        </p:sp>
        <p:sp>
          <p:nvSpPr>
            <p:cNvPr id="13" name="TextBox 13"/>
            <p:cNvSpPr txBox="1"/>
            <p:nvPr/>
          </p:nvSpPr>
          <p:spPr>
            <a:xfrm>
              <a:off x="0" y="-66675"/>
              <a:ext cx="1242476" cy="1373131"/>
            </a:xfrm>
            <a:prstGeom prst="rect">
              <a:avLst/>
            </a:prstGeom>
          </p:spPr>
          <p:txBody>
            <a:bodyPr lIns="127000" tIns="127000" rIns="127000" bIns="127000" rtlCol="0" anchor="ctr"/>
            <a:lstStyle/>
            <a:p>
              <a:pPr marL="0" lvl="0" indent="0" algn="ctr">
                <a:lnSpc>
                  <a:spcPts val="3120"/>
                </a:lnSpc>
              </a:pPr>
              <a:endParaRPr/>
            </a:p>
          </p:txBody>
        </p:sp>
      </p:grpSp>
      <p:sp>
        <p:nvSpPr>
          <p:cNvPr id="14" name="TextBox 14"/>
          <p:cNvSpPr txBox="1"/>
          <p:nvPr/>
        </p:nvSpPr>
        <p:spPr>
          <a:xfrm>
            <a:off x="2105025" y="1504950"/>
            <a:ext cx="14077950" cy="876300"/>
          </a:xfrm>
          <a:prstGeom prst="rect">
            <a:avLst/>
          </a:prstGeom>
        </p:spPr>
        <p:txBody>
          <a:bodyPr lIns="0" tIns="0" rIns="0" bIns="0" rtlCol="0" anchor="t">
            <a:spAutoFit/>
          </a:bodyPr>
          <a:lstStyle/>
          <a:p>
            <a:pPr marL="0" lvl="0" indent="0" algn="ctr">
              <a:lnSpc>
                <a:spcPts val="6480"/>
              </a:lnSpc>
            </a:pPr>
            <a:r>
              <a:rPr lang="en-US" sz="5400" b="1" spc="-135">
                <a:solidFill>
                  <a:srgbClr val="004080"/>
                </a:solidFill>
                <a:latin typeface="Gatwick Ultra-Bold"/>
                <a:ea typeface="Gatwick Ultra-Bold"/>
                <a:cs typeface="Gatwick Ultra-Bold"/>
                <a:sym typeface="Gatwick Ultra-Bold"/>
              </a:rPr>
              <a:t>Research Contributions</a:t>
            </a:r>
          </a:p>
        </p:txBody>
      </p:sp>
      <p:sp>
        <p:nvSpPr>
          <p:cNvPr id="15" name="TextBox 15"/>
          <p:cNvSpPr txBox="1"/>
          <p:nvPr/>
        </p:nvSpPr>
        <p:spPr>
          <a:xfrm>
            <a:off x="2202924" y="4631085"/>
            <a:ext cx="4010025" cy="3160395"/>
          </a:xfrm>
          <a:prstGeom prst="rect">
            <a:avLst/>
          </a:prstGeom>
        </p:spPr>
        <p:txBody>
          <a:bodyPr lIns="0" tIns="0" rIns="0" bIns="0" rtlCol="0" anchor="t">
            <a:spAutoFit/>
          </a:bodyPr>
          <a:lstStyle/>
          <a:p>
            <a:pPr marL="0" lvl="0" indent="0" algn="ctr">
              <a:lnSpc>
                <a:spcPts val="3120"/>
              </a:lnSpc>
            </a:pPr>
            <a:r>
              <a:rPr lang="en-US" sz="2400" u="none" strike="noStrike">
                <a:solidFill>
                  <a:srgbClr val="004080"/>
                </a:solidFill>
                <a:latin typeface="Codec Pro"/>
                <a:ea typeface="Codec Pro"/>
                <a:cs typeface="Codec Pro"/>
                <a:sym typeface="Codec Pro"/>
              </a:rPr>
              <a:t>This research connects </a:t>
            </a:r>
            <a:r>
              <a:rPr lang="en-US" sz="2400" b="1" u="none" strike="noStrike">
                <a:solidFill>
                  <a:srgbClr val="004080"/>
                </a:solidFill>
                <a:latin typeface="Codec Pro Bold"/>
                <a:ea typeface="Codec Pro Bold"/>
                <a:cs typeface="Codec Pro Bold"/>
                <a:sym typeface="Codec Pro Bold"/>
              </a:rPr>
              <a:t>AI theory</a:t>
            </a:r>
            <a:r>
              <a:rPr lang="en-US" sz="2400" u="none" strike="noStrike">
                <a:solidFill>
                  <a:srgbClr val="004080"/>
                </a:solidFill>
                <a:latin typeface="Codec Pro"/>
                <a:ea typeface="Codec Pro"/>
                <a:cs typeface="Codec Pro"/>
                <a:sym typeface="Codec Pro"/>
              </a:rPr>
              <a:t> with real-world challenges in metro operations, enhancing the understanding of crowd dynamics through innovative analytics and operational frameworks.</a:t>
            </a:r>
          </a:p>
        </p:txBody>
      </p:sp>
      <p:sp>
        <p:nvSpPr>
          <p:cNvPr id="16" name="TextBox 16"/>
          <p:cNvSpPr txBox="1"/>
          <p:nvPr/>
        </p:nvSpPr>
        <p:spPr>
          <a:xfrm>
            <a:off x="7187937" y="4631085"/>
            <a:ext cx="4010025" cy="3550920"/>
          </a:xfrm>
          <a:prstGeom prst="rect">
            <a:avLst/>
          </a:prstGeom>
        </p:spPr>
        <p:txBody>
          <a:bodyPr lIns="0" tIns="0" rIns="0" bIns="0" rtlCol="0" anchor="t">
            <a:spAutoFit/>
          </a:bodyPr>
          <a:lstStyle/>
          <a:p>
            <a:pPr marL="0" lvl="0" indent="0" algn="ctr">
              <a:lnSpc>
                <a:spcPts val="3120"/>
              </a:lnSpc>
            </a:pPr>
            <a:r>
              <a:rPr lang="en-US" sz="2400" u="none" strike="noStrike">
                <a:solidFill>
                  <a:srgbClr val="004080"/>
                </a:solidFill>
                <a:latin typeface="Codec Pro"/>
                <a:ea typeface="Codec Pro"/>
                <a:cs typeface="Codec Pro"/>
                <a:sym typeface="Codec Pro"/>
              </a:rPr>
              <a:t>The findings provide </a:t>
            </a:r>
            <a:r>
              <a:rPr lang="en-US" sz="2400" b="1" u="none" strike="noStrike">
                <a:solidFill>
                  <a:srgbClr val="004080"/>
                </a:solidFill>
                <a:latin typeface="Codec Pro Bold"/>
                <a:ea typeface="Codec Pro Bold"/>
                <a:cs typeface="Codec Pro Bold"/>
                <a:sym typeface="Codec Pro Bold"/>
              </a:rPr>
              <a:t>practical guidance</a:t>
            </a:r>
            <a:r>
              <a:rPr lang="en-US" sz="2400" u="none" strike="noStrike">
                <a:solidFill>
                  <a:srgbClr val="004080"/>
                </a:solidFill>
                <a:latin typeface="Codec Pro"/>
                <a:ea typeface="Codec Pro"/>
                <a:cs typeface="Codec Pro"/>
                <a:sym typeface="Codec Pro"/>
              </a:rPr>
              <a:t> for transportation authorities to integrate AI solutions effectively, balancing performance with ethical considerations and sustainable governance for metro systems.</a:t>
            </a:r>
          </a:p>
        </p:txBody>
      </p:sp>
      <p:sp>
        <p:nvSpPr>
          <p:cNvPr id="17" name="TextBox 17"/>
          <p:cNvSpPr txBox="1"/>
          <p:nvPr/>
        </p:nvSpPr>
        <p:spPr>
          <a:xfrm>
            <a:off x="12172950" y="4631085"/>
            <a:ext cx="4010025" cy="3550920"/>
          </a:xfrm>
          <a:prstGeom prst="rect">
            <a:avLst/>
          </a:prstGeom>
        </p:spPr>
        <p:txBody>
          <a:bodyPr lIns="0" tIns="0" rIns="0" bIns="0" rtlCol="0" anchor="t">
            <a:spAutoFit/>
          </a:bodyPr>
          <a:lstStyle/>
          <a:p>
            <a:pPr marL="0" lvl="0" indent="0" algn="ctr">
              <a:lnSpc>
                <a:spcPts val="3120"/>
              </a:lnSpc>
            </a:pPr>
            <a:r>
              <a:rPr lang="en-US" sz="2400" u="none" strike="noStrike">
                <a:solidFill>
                  <a:srgbClr val="004080"/>
                </a:solidFill>
                <a:latin typeface="Codec Pro"/>
                <a:ea typeface="Codec Pro"/>
                <a:cs typeface="Codec Pro"/>
                <a:sym typeface="Codec Pro"/>
              </a:rPr>
              <a:t>Additionally, the study offers a structured approach </a:t>
            </a:r>
            <a:r>
              <a:rPr lang="en-US" sz="2400" b="1" u="none" strike="noStrike">
                <a:solidFill>
                  <a:srgbClr val="004080"/>
                </a:solidFill>
                <a:latin typeface="Codec Pro Bold"/>
                <a:ea typeface="Codec Pro Bold"/>
                <a:cs typeface="Codec Pro Bold"/>
                <a:sym typeface="Codec Pro Bold"/>
              </a:rPr>
              <a:t>for scaling</a:t>
            </a:r>
            <a:r>
              <a:rPr lang="en-US" sz="2400" u="none" strike="noStrike">
                <a:solidFill>
                  <a:srgbClr val="004080"/>
                </a:solidFill>
                <a:latin typeface="Codec Pro"/>
                <a:ea typeface="Codec Pro"/>
                <a:cs typeface="Codec Pro"/>
                <a:sym typeface="Codec Pro"/>
              </a:rPr>
              <a:t> AI-based crowd monitoring, addressing both technical limitations and deployment challenges to improve safety and efficiency in Riyadh Metro.</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1A1A1A"/>
        </a:solidFill>
        <a:effectLst/>
      </p:bgPr>
    </p:bg>
    <p:spTree>
      <p:nvGrpSpPr>
        <p:cNvPr id="1" name=""/>
        <p:cNvGrpSpPr/>
        <p:nvPr/>
      </p:nvGrpSpPr>
      <p:grpSpPr>
        <a:xfrm>
          <a:off x="0" y="0"/>
          <a:ext cx="0" cy="0"/>
          <a:chOff x="0" y="0"/>
          <a:chExt cx="0" cy="0"/>
        </a:xfrm>
      </p:grpSpPr>
      <p:grpSp>
        <p:nvGrpSpPr>
          <p:cNvPr id="2" name="Group 2"/>
          <p:cNvGrpSpPr/>
          <p:nvPr/>
        </p:nvGrpSpPr>
        <p:grpSpPr>
          <a:xfrm>
            <a:off x="666750" y="666750"/>
            <a:ext cx="16954500" cy="8953500"/>
            <a:chOff x="0" y="0"/>
            <a:chExt cx="5734099" cy="3028120"/>
          </a:xfrm>
        </p:grpSpPr>
        <p:sp>
          <p:nvSpPr>
            <p:cNvPr id="3" name="Freeform 3"/>
            <p:cNvSpPr/>
            <p:nvPr/>
          </p:nvSpPr>
          <p:spPr>
            <a:xfrm>
              <a:off x="12700" y="12700"/>
              <a:ext cx="5669329" cy="2959540"/>
            </a:xfrm>
            <a:custGeom>
              <a:avLst/>
              <a:gdLst/>
              <a:ahLst/>
              <a:cxnLst/>
              <a:rect l="l" t="t" r="r" b="b"/>
              <a:pathLst>
                <a:path w="5669329" h="2959540">
                  <a:moveTo>
                    <a:pt x="146050" y="2959540"/>
                  </a:moveTo>
                  <a:lnTo>
                    <a:pt x="5523279" y="2959540"/>
                  </a:lnTo>
                  <a:cubicBezTo>
                    <a:pt x="5603289" y="2959540"/>
                    <a:pt x="5669329" y="2893500"/>
                    <a:pt x="5669329" y="2813490"/>
                  </a:cubicBezTo>
                  <a:lnTo>
                    <a:pt x="5669329" y="146050"/>
                  </a:lnTo>
                  <a:cubicBezTo>
                    <a:pt x="5669329" y="66040"/>
                    <a:pt x="5603289" y="0"/>
                    <a:pt x="5523279" y="0"/>
                  </a:cubicBezTo>
                  <a:lnTo>
                    <a:pt x="146050" y="0"/>
                  </a:lnTo>
                  <a:cubicBezTo>
                    <a:pt x="66040" y="0"/>
                    <a:pt x="0" y="66040"/>
                    <a:pt x="0" y="146050"/>
                  </a:cubicBezTo>
                  <a:lnTo>
                    <a:pt x="0" y="2813490"/>
                  </a:lnTo>
                  <a:cubicBezTo>
                    <a:pt x="0" y="2894770"/>
                    <a:pt x="66040" y="2959540"/>
                    <a:pt x="146050" y="2959540"/>
                  </a:cubicBezTo>
                  <a:close/>
                </a:path>
              </a:pathLst>
            </a:custGeom>
            <a:solidFill>
              <a:srgbClr val="E8E8E8"/>
            </a:solidFill>
          </p:spPr>
          <p:txBody>
            <a:bodyPr/>
            <a:lstStyle/>
            <a:p>
              <a:endParaRPr lang="en-US"/>
            </a:p>
          </p:txBody>
        </p:sp>
        <p:sp>
          <p:nvSpPr>
            <p:cNvPr id="4" name="Freeform 4"/>
            <p:cNvSpPr/>
            <p:nvPr/>
          </p:nvSpPr>
          <p:spPr>
            <a:xfrm>
              <a:off x="0" y="0"/>
              <a:ext cx="5734099" cy="3028120"/>
            </a:xfrm>
            <a:custGeom>
              <a:avLst/>
              <a:gdLst/>
              <a:ahLst/>
              <a:cxnLst/>
              <a:rect l="l" t="t" r="r" b="b"/>
              <a:pathLst>
                <a:path w="5734099" h="3028120">
                  <a:moveTo>
                    <a:pt x="5670599" y="74930"/>
                  </a:moveTo>
                  <a:cubicBezTo>
                    <a:pt x="5642659" y="30480"/>
                    <a:pt x="5593129" y="0"/>
                    <a:pt x="5535979" y="0"/>
                  </a:cubicBezTo>
                  <a:lnTo>
                    <a:pt x="158750" y="0"/>
                  </a:lnTo>
                  <a:cubicBezTo>
                    <a:pt x="71120" y="0"/>
                    <a:pt x="0" y="71120"/>
                    <a:pt x="0" y="158750"/>
                  </a:cubicBezTo>
                  <a:lnTo>
                    <a:pt x="0" y="2826190"/>
                  </a:lnTo>
                  <a:cubicBezTo>
                    <a:pt x="0" y="2878260"/>
                    <a:pt x="25400" y="2923980"/>
                    <a:pt x="63500" y="2953190"/>
                  </a:cubicBezTo>
                  <a:cubicBezTo>
                    <a:pt x="91440" y="2997640"/>
                    <a:pt x="140970" y="3028120"/>
                    <a:pt x="216920" y="3028120"/>
                  </a:cubicBezTo>
                  <a:lnTo>
                    <a:pt x="5575349" y="3028120"/>
                  </a:lnTo>
                  <a:cubicBezTo>
                    <a:pt x="5662979" y="3028120"/>
                    <a:pt x="5734099" y="2957000"/>
                    <a:pt x="5734099" y="2869370"/>
                  </a:cubicBezTo>
                  <a:lnTo>
                    <a:pt x="5734099" y="208926"/>
                  </a:lnTo>
                  <a:cubicBezTo>
                    <a:pt x="5734099" y="149860"/>
                    <a:pt x="5708699" y="104140"/>
                    <a:pt x="5670599" y="74930"/>
                  </a:cubicBezTo>
                  <a:close/>
                  <a:moveTo>
                    <a:pt x="12700" y="2826190"/>
                  </a:moveTo>
                  <a:lnTo>
                    <a:pt x="12700" y="158750"/>
                  </a:lnTo>
                  <a:cubicBezTo>
                    <a:pt x="12700" y="78740"/>
                    <a:pt x="78740" y="12700"/>
                    <a:pt x="158750" y="12700"/>
                  </a:cubicBezTo>
                  <a:lnTo>
                    <a:pt x="5535979" y="12700"/>
                  </a:lnTo>
                  <a:cubicBezTo>
                    <a:pt x="5615989" y="12700"/>
                    <a:pt x="5682029" y="78740"/>
                    <a:pt x="5682029" y="158750"/>
                  </a:cubicBezTo>
                  <a:lnTo>
                    <a:pt x="5682029" y="2826190"/>
                  </a:lnTo>
                  <a:cubicBezTo>
                    <a:pt x="5682029" y="2906200"/>
                    <a:pt x="5615989" y="2972240"/>
                    <a:pt x="5535979" y="2972240"/>
                  </a:cubicBezTo>
                  <a:lnTo>
                    <a:pt x="158750" y="2972240"/>
                  </a:lnTo>
                  <a:cubicBezTo>
                    <a:pt x="78740" y="2972240"/>
                    <a:pt x="12700" y="2907470"/>
                    <a:pt x="12700" y="2826190"/>
                  </a:cubicBezTo>
                  <a:close/>
                </a:path>
              </a:pathLst>
            </a:custGeom>
            <a:solidFill>
              <a:srgbClr val="0066CC"/>
            </a:solidFill>
          </p:spPr>
          <p:txBody>
            <a:bodyPr/>
            <a:lstStyle/>
            <a:p>
              <a:endParaRPr lang="en-US"/>
            </a:p>
          </p:txBody>
        </p:sp>
      </p:grpSp>
      <p:sp>
        <p:nvSpPr>
          <p:cNvPr id="5" name="Freeform 5"/>
          <p:cNvSpPr/>
          <p:nvPr/>
        </p:nvSpPr>
        <p:spPr>
          <a:xfrm>
            <a:off x="2105025" y="2158401"/>
            <a:ext cx="5753100" cy="5970198"/>
          </a:xfrm>
          <a:custGeom>
            <a:avLst/>
            <a:gdLst/>
            <a:ahLst/>
            <a:cxnLst/>
            <a:rect l="l" t="t" r="r" b="b"/>
            <a:pathLst>
              <a:path w="5753100" h="5970198">
                <a:moveTo>
                  <a:pt x="0" y="0"/>
                </a:moveTo>
                <a:lnTo>
                  <a:pt x="5753100" y="0"/>
                </a:lnTo>
                <a:lnTo>
                  <a:pt x="5753100" y="5970198"/>
                </a:lnTo>
                <a:lnTo>
                  <a:pt x="0" y="5970198"/>
                </a:lnTo>
                <a:lnTo>
                  <a:pt x="0" y="0"/>
                </a:lnTo>
                <a:close/>
              </a:path>
            </a:pathLst>
          </a:custGeom>
          <a:blipFill>
            <a:blip>
              <a:extLst>
                <a:ext uri="{96DAC541-7B7A-43D3-8B79-37D633B846F1}">
                  <asvg:svgBlip xmlns:asvg="http://schemas.microsoft.com/office/drawing/2016/SVG/main" r:embed="rId2"/>
                </a:ext>
              </a:extLst>
            </a:blip>
            <a:stretch>
              <a:fillRect/>
            </a:stretch>
          </a:blipFill>
          <a:ln cap="sq">
            <a:noFill/>
            <a:prstDash val="solid"/>
            <a:miter/>
          </a:ln>
        </p:spPr>
        <p:txBody>
          <a:bodyPr/>
          <a:lstStyle/>
          <a:p>
            <a:endParaRPr lang="en-US"/>
          </a:p>
        </p:txBody>
      </p:sp>
      <p:grpSp>
        <p:nvGrpSpPr>
          <p:cNvPr id="6" name="Group 6"/>
          <p:cNvGrpSpPr/>
          <p:nvPr/>
        </p:nvGrpSpPr>
        <p:grpSpPr>
          <a:xfrm>
            <a:off x="9296400" y="2671762"/>
            <a:ext cx="6886575" cy="4293870"/>
            <a:chOff x="0" y="0"/>
            <a:chExt cx="9182100" cy="5725160"/>
          </a:xfrm>
        </p:grpSpPr>
        <p:sp>
          <p:nvSpPr>
            <p:cNvPr id="7" name="TextBox 7"/>
            <p:cNvSpPr txBox="1"/>
            <p:nvPr/>
          </p:nvSpPr>
          <p:spPr>
            <a:xfrm>
              <a:off x="0" y="-57150"/>
              <a:ext cx="9182100" cy="3333750"/>
            </a:xfrm>
            <a:prstGeom prst="rect">
              <a:avLst/>
            </a:prstGeom>
          </p:spPr>
          <p:txBody>
            <a:bodyPr lIns="0" tIns="0" rIns="0" bIns="0" rtlCol="0" anchor="t">
              <a:spAutoFit/>
            </a:bodyPr>
            <a:lstStyle/>
            <a:p>
              <a:pPr marL="0" lvl="0" indent="0" algn="ctr">
                <a:lnSpc>
                  <a:spcPts val="6480"/>
                </a:lnSpc>
              </a:pPr>
              <a:r>
                <a:rPr lang="en-US" sz="5400" b="1" spc="-135">
                  <a:solidFill>
                    <a:srgbClr val="004080"/>
                  </a:solidFill>
                  <a:latin typeface="Gatwick Ultra-Bold"/>
                  <a:ea typeface="Gatwick Ultra-Bold"/>
                  <a:cs typeface="Gatwick Ultra-Bold"/>
                  <a:sym typeface="Gatwick Ultra-Bold"/>
                </a:rPr>
                <a:t>The Role of AI in Modern Metro Systems</a:t>
              </a:r>
            </a:p>
          </p:txBody>
        </p:sp>
        <p:sp>
          <p:nvSpPr>
            <p:cNvPr id="8" name="TextBox 8"/>
            <p:cNvSpPr txBox="1"/>
            <p:nvPr/>
          </p:nvSpPr>
          <p:spPr>
            <a:xfrm>
              <a:off x="0" y="3616325"/>
              <a:ext cx="9182100" cy="2108835"/>
            </a:xfrm>
            <a:prstGeom prst="rect">
              <a:avLst/>
            </a:prstGeom>
          </p:spPr>
          <p:txBody>
            <a:bodyPr lIns="0" tIns="0" rIns="0" bIns="0" rtlCol="0" anchor="t">
              <a:spAutoFit/>
            </a:bodyPr>
            <a:lstStyle/>
            <a:p>
              <a:pPr marL="0" lvl="0" indent="0" algn="ctr">
                <a:lnSpc>
                  <a:spcPts val="3120"/>
                </a:lnSpc>
              </a:pPr>
              <a:r>
                <a:rPr lang="en-US" sz="2400">
                  <a:solidFill>
                    <a:srgbClr val="004080"/>
                  </a:solidFill>
                  <a:latin typeface="Codec Pro"/>
                  <a:ea typeface="Codec Pro"/>
                  <a:cs typeface="Codec Pro"/>
                  <a:sym typeface="Codec Pro"/>
                </a:rPr>
                <a:t>AI enhances operational efficiency by enabling proactive crowd management, predictive maintenance, and improved passenger experiences in metro systems.</a:t>
              </a:r>
            </a:p>
          </p:txBody>
        </p:sp>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1A1A1A"/>
        </a:solidFill>
        <a:effectLst/>
      </p:bgPr>
    </p:bg>
    <p:spTree>
      <p:nvGrpSpPr>
        <p:cNvPr id="1" name=""/>
        <p:cNvGrpSpPr/>
        <p:nvPr/>
      </p:nvGrpSpPr>
      <p:grpSpPr>
        <a:xfrm>
          <a:off x="0" y="0"/>
          <a:ext cx="0" cy="0"/>
          <a:chOff x="0" y="0"/>
          <a:chExt cx="0" cy="0"/>
        </a:xfrm>
      </p:grpSpPr>
      <p:grpSp>
        <p:nvGrpSpPr>
          <p:cNvPr id="2" name="Group 2"/>
          <p:cNvGrpSpPr/>
          <p:nvPr/>
        </p:nvGrpSpPr>
        <p:grpSpPr>
          <a:xfrm>
            <a:off x="666750" y="666750"/>
            <a:ext cx="16954500" cy="8953500"/>
            <a:chOff x="0" y="0"/>
            <a:chExt cx="5734099" cy="3028120"/>
          </a:xfrm>
        </p:grpSpPr>
        <p:sp>
          <p:nvSpPr>
            <p:cNvPr id="3" name="Freeform 3"/>
            <p:cNvSpPr/>
            <p:nvPr/>
          </p:nvSpPr>
          <p:spPr>
            <a:xfrm>
              <a:off x="12700" y="12700"/>
              <a:ext cx="5669329" cy="2959540"/>
            </a:xfrm>
            <a:custGeom>
              <a:avLst/>
              <a:gdLst/>
              <a:ahLst/>
              <a:cxnLst/>
              <a:rect l="l" t="t" r="r" b="b"/>
              <a:pathLst>
                <a:path w="5669329" h="2959540">
                  <a:moveTo>
                    <a:pt x="146050" y="2959540"/>
                  </a:moveTo>
                  <a:lnTo>
                    <a:pt x="5523279" y="2959540"/>
                  </a:lnTo>
                  <a:cubicBezTo>
                    <a:pt x="5603289" y="2959540"/>
                    <a:pt x="5669329" y="2893500"/>
                    <a:pt x="5669329" y="2813490"/>
                  </a:cubicBezTo>
                  <a:lnTo>
                    <a:pt x="5669329" y="146050"/>
                  </a:lnTo>
                  <a:cubicBezTo>
                    <a:pt x="5669329" y="66040"/>
                    <a:pt x="5603289" y="0"/>
                    <a:pt x="5523279" y="0"/>
                  </a:cubicBezTo>
                  <a:lnTo>
                    <a:pt x="146050" y="0"/>
                  </a:lnTo>
                  <a:cubicBezTo>
                    <a:pt x="66040" y="0"/>
                    <a:pt x="0" y="66040"/>
                    <a:pt x="0" y="146050"/>
                  </a:cubicBezTo>
                  <a:lnTo>
                    <a:pt x="0" y="2813490"/>
                  </a:lnTo>
                  <a:cubicBezTo>
                    <a:pt x="0" y="2894770"/>
                    <a:pt x="66040" y="2959540"/>
                    <a:pt x="146050" y="2959540"/>
                  </a:cubicBezTo>
                  <a:close/>
                </a:path>
              </a:pathLst>
            </a:custGeom>
            <a:solidFill>
              <a:srgbClr val="E8E8E8"/>
            </a:solidFill>
          </p:spPr>
          <p:txBody>
            <a:bodyPr/>
            <a:lstStyle/>
            <a:p>
              <a:endParaRPr lang="en-US"/>
            </a:p>
          </p:txBody>
        </p:sp>
        <p:sp>
          <p:nvSpPr>
            <p:cNvPr id="4" name="Freeform 4"/>
            <p:cNvSpPr/>
            <p:nvPr/>
          </p:nvSpPr>
          <p:spPr>
            <a:xfrm>
              <a:off x="0" y="0"/>
              <a:ext cx="5734099" cy="3028120"/>
            </a:xfrm>
            <a:custGeom>
              <a:avLst/>
              <a:gdLst/>
              <a:ahLst/>
              <a:cxnLst/>
              <a:rect l="l" t="t" r="r" b="b"/>
              <a:pathLst>
                <a:path w="5734099" h="3028120">
                  <a:moveTo>
                    <a:pt x="5670599" y="74930"/>
                  </a:moveTo>
                  <a:cubicBezTo>
                    <a:pt x="5642659" y="30480"/>
                    <a:pt x="5593129" y="0"/>
                    <a:pt x="5535979" y="0"/>
                  </a:cubicBezTo>
                  <a:lnTo>
                    <a:pt x="158750" y="0"/>
                  </a:lnTo>
                  <a:cubicBezTo>
                    <a:pt x="71120" y="0"/>
                    <a:pt x="0" y="71120"/>
                    <a:pt x="0" y="158750"/>
                  </a:cubicBezTo>
                  <a:lnTo>
                    <a:pt x="0" y="2826190"/>
                  </a:lnTo>
                  <a:cubicBezTo>
                    <a:pt x="0" y="2878260"/>
                    <a:pt x="25400" y="2923980"/>
                    <a:pt x="63500" y="2953190"/>
                  </a:cubicBezTo>
                  <a:cubicBezTo>
                    <a:pt x="91440" y="2997640"/>
                    <a:pt x="140970" y="3028120"/>
                    <a:pt x="216920" y="3028120"/>
                  </a:cubicBezTo>
                  <a:lnTo>
                    <a:pt x="5575349" y="3028120"/>
                  </a:lnTo>
                  <a:cubicBezTo>
                    <a:pt x="5662979" y="3028120"/>
                    <a:pt x="5734099" y="2957000"/>
                    <a:pt x="5734099" y="2869370"/>
                  </a:cubicBezTo>
                  <a:lnTo>
                    <a:pt x="5734099" y="208926"/>
                  </a:lnTo>
                  <a:cubicBezTo>
                    <a:pt x="5734099" y="149860"/>
                    <a:pt x="5708699" y="104140"/>
                    <a:pt x="5670599" y="74930"/>
                  </a:cubicBezTo>
                  <a:close/>
                  <a:moveTo>
                    <a:pt x="12700" y="2826190"/>
                  </a:moveTo>
                  <a:lnTo>
                    <a:pt x="12700" y="158750"/>
                  </a:lnTo>
                  <a:cubicBezTo>
                    <a:pt x="12700" y="78740"/>
                    <a:pt x="78740" y="12700"/>
                    <a:pt x="158750" y="12700"/>
                  </a:cubicBezTo>
                  <a:lnTo>
                    <a:pt x="5535979" y="12700"/>
                  </a:lnTo>
                  <a:cubicBezTo>
                    <a:pt x="5615989" y="12700"/>
                    <a:pt x="5682029" y="78740"/>
                    <a:pt x="5682029" y="158750"/>
                  </a:cubicBezTo>
                  <a:lnTo>
                    <a:pt x="5682029" y="2826190"/>
                  </a:lnTo>
                  <a:cubicBezTo>
                    <a:pt x="5682029" y="2906200"/>
                    <a:pt x="5615989" y="2972240"/>
                    <a:pt x="5535979" y="2972240"/>
                  </a:cubicBezTo>
                  <a:lnTo>
                    <a:pt x="158750" y="2972240"/>
                  </a:lnTo>
                  <a:cubicBezTo>
                    <a:pt x="78740" y="2972240"/>
                    <a:pt x="12700" y="2907470"/>
                    <a:pt x="12700" y="2826190"/>
                  </a:cubicBezTo>
                  <a:close/>
                </a:path>
              </a:pathLst>
            </a:custGeom>
            <a:solidFill>
              <a:srgbClr val="0066CC"/>
            </a:solidFill>
          </p:spPr>
          <p:txBody>
            <a:bodyPr/>
            <a:lstStyle/>
            <a:p>
              <a:endParaRPr lang="en-US"/>
            </a:p>
          </p:txBody>
        </p:sp>
      </p:grpSp>
      <p:sp>
        <p:nvSpPr>
          <p:cNvPr id="5" name="Freeform 5"/>
          <p:cNvSpPr/>
          <p:nvPr/>
        </p:nvSpPr>
        <p:spPr>
          <a:xfrm>
            <a:off x="2105025" y="2158401"/>
            <a:ext cx="5753100" cy="5970198"/>
          </a:xfrm>
          <a:custGeom>
            <a:avLst/>
            <a:gdLst/>
            <a:ahLst/>
            <a:cxnLst/>
            <a:rect l="l" t="t" r="r" b="b"/>
            <a:pathLst>
              <a:path w="5753100" h="5970198">
                <a:moveTo>
                  <a:pt x="0" y="0"/>
                </a:moveTo>
                <a:lnTo>
                  <a:pt x="5753100" y="0"/>
                </a:lnTo>
                <a:lnTo>
                  <a:pt x="5753100" y="5970198"/>
                </a:lnTo>
                <a:lnTo>
                  <a:pt x="0" y="5970198"/>
                </a:lnTo>
                <a:lnTo>
                  <a:pt x="0" y="0"/>
                </a:lnTo>
                <a:close/>
              </a:path>
            </a:pathLst>
          </a:custGeom>
          <a:blipFill>
            <a:blip>
              <a:extLst>
                <a:ext uri="{96DAC541-7B7A-43D3-8B79-37D633B846F1}">
                  <asvg:svgBlip xmlns:asvg="http://schemas.microsoft.com/office/drawing/2016/SVG/main" r:embed="rId2"/>
                </a:ext>
              </a:extLst>
            </a:blip>
            <a:stretch>
              <a:fillRect/>
            </a:stretch>
          </a:blipFill>
          <a:ln cap="sq">
            <a:noFill/>
            <a:prstDash val="solid"/>
            <a:miter/>
          </a:ln>
        </p:spPr>
        <p:txBody>
          <a:bodyPr/>
          <a:lstStyle/>
          <a:p>
            <a:endParaRPr lang="en-US"/>
          </a:p>
        </p:txBody>
      </p:sp>
      <p:grpSp>
        <p:nvGrpSpPr>
          <p:cNvPr id="6" name="Group 6"/>
          <p:cNvGrpSpPr/>
          <p:nvPr/>
        </p:nvGrpSpPr>
        <p:grpSpPr>
          <a:xfrm>
            <a:off x="9296400" y="2262188"/>
            <a:ext cx="6886575" cy="5113020"/>
            <a:chOff x="0" y="0"/>
            <a:chExt cx="9182100" cy="6817360"/>
          </a:xfrm>
        </p:grpSpPr>
        <p:sp>
          <p:nvSpPr>
            <p:cNvPr id="7" name="TextBox 7"/>
            <p:cNvSpPr txBox="1"/>
            <p:nvPr/>
          </p:nvSpPr>
          <p:spPr>
            <a:xfrm>
              <a:off x="0" y="-57150"/>
              <a:ext cx="9182100" cy="4425950"/>
            </a:xfrm>
            <a:prstGeom prst="rect">
              <a:avLst/>
            </a:prstGeom>
          </p:spPr>
          <p:txBody>
            <a:bodyPr lIns="0" tIns="0" rIns="0" bIns="0" rtlCol="0" anchor="t">
              <a:spAutoFit/>
            </a:bodyPr>
            <a:lstStyle/>
            <a:p>
              <a:pPr marL="0" lvl="0" indent="0" algn="ctr">
                <a:lnSpc>
                  <a:spcPts val="6480"/>
                </a:lnSpc>
              </a:pPr>
              <a:r>
                <a:rPr lang="en-US" sz="5400" b="1" spc="-135">
                  <a:solidFill>
                    <a:srgbClr val="004080"/>
                  </a:solidFill>
                  <a:latin typeface="Gatwick Ultra-Bold"/>
                  <a:ea typeface="Gatwick Ultra-Bold"/>
                  <a:cs typeface="Gatwick Ultra-Bold"/>
                  <a:sym typeface="Gatwick Ultra-Bold"/>
                </a:rPr>
                <a:t>The Role of Computer Vision in Crowd Management</a:t>
              </a:r>
            </a:p>
          </p:txBody>
        </p:sp>
        <p:sp>
          <p:nvSpPr>
            <p:cNvPr id="8" name="TextBox 8"/>
            <p:cNvSpPr txBox="1"/>
            <p:nvPr/>
          </p:nvSpPr>
          <p:spPr>
            <a:xfrm>
              <a:off x="0" y="4708525"/>
              <a:ext cx="9182100" cy="2108835"/>
            </a:xfrm>
            <a:prstGeom prst="rect">
              <a:avLst/>
            </a:prstGeom>
          </p:spPr>
          <p:txBody>
            <a:bodyPr lIns="0" tIns="0" rIns="0" bIns="0" rtlCol="0" anchor="t">
              <a:spAutoFit/>
            </a:bodyPr>
            <a:lstStyle/>
            <a:p>
              <a:pPr marL="0" lvl="0" indent="0" algn="ctr">
                <a:lnSpc>
                  <a:spcPts val="3120"/>
                </a:lnSpc>
              </a:pPr>
              <a:r>
                <a:rPr lang="en-US" sz="2400">
                  <a:solidFill>
                    <a:srgbClr val="004080"/>
                  </a:solidFill>
                  <a:latin typeface="Codec Pro"/>
                  <a:ea typeface="Codec Pro"/>
                  <a:cs typeface="Codec Pro"/>
                  <a:sym typeface="Codec Pro"/>
                </a:rPr>
                <a:t>Computer vision automates CCTV analytics, enabling </a:t>
              </a:r>
              <a:r>
                <a:rPr lang="en-US" sz="2400" b="1">
                  <a:solidFill>
                    <a:srgbClr val="004080"/>
                  </a:solidFill>
                  <a:latin typeface="Codec Pro Bold"/>
                  <a:ea typeface="Codec Pro Bold"/>
                  <a:cs typeface="Codec Pro Bold"/>
                  <a:sym typeface="Codec Pro Bold"/>
                </a:rPr>
                <a:t>real-time interpretation</a:t>
              </a:r>
              <a:r>
                <a:rPr lang="en-US" sz="2400">
                  <a:solidFill>
                    <a:srgbClr val="004080"/>
                  </a:solidFill>
                  <a:latin typeface="Codec Pro"/>
                  <a:ea typeface="Codec Pro"/>
                  <a:cs typeface="Codec Pro"/>
                  <a:sym typeface="Codec Pro"/>
                </a:rPr>
                <a:t> of crowded metro environments for enhanced operational performance.</a:t>
              </a:r>
            </a:p>
          </p:txBody>
        </p:sp>
      </p:gr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1A1A1A"/>
        </a:solidFill>
        <a:effectLst/>
      </p:bgPr>
    </p:bg>
    <p:spTree>
      <p:nvGrpSpPr>
        <p:cNvPr id="1" name=""/>
        <p:cNvGrpSpPr/>
        <p:nvPr/>
      </p:nvGrpSpPr>
      <p:grpSpPr>
        <a:xfrm>
          <a:off x="0" y="0"/>
          <a:ext cx="0" cy="0"/>
          <a:chOff x="0" y="0"/>
          <a:chExt cx="0" cy="0"/>
        </a:xfrm>
      </p:grpSpPr>
      <p:grpSp>
        <p:nvGrpSpPr>
          <p:cNvPr id="2" name="Group 2"/>
          <p:cNvGrpSpPr/>
          <p:nvPr/>
        </p:nvGrpSpPr>
        <p:grpSpPr>
          <a:xfrm>
            <a:off x="666750" y="666750"/>
            <a:ext cx="16954500" cy="8953500"/>
            <a:chOff x="0" y="0"/>
            <a:chExt cx="5734099" cy="3028120"/>
          </a:xfrm>
        </p:grpSpPr>
        <p:sp>
          <p:nvSpPr>
            <p:cNvPr id="3" name="Freeform 3"/>
            <p:cNvSpPr/>
            <p:nvPr/>
          </p:nvSpPr>
          <p:spPr>
            <a:xfrm>
              <a:off x="12700" y="12700"/>
              <a:ext cx="5669329" cy="2959540"/>
            </a:xfrm>
            <a:custGeom>
              <a:avLst/>
              <a:gdLst/>
              <a:ahLst/>
              <a:cxnLst/>
              <a:rect l="l" t="t" r="r" b="b"/>
              <a:pathLst>
                <a:path w="5669329" h="2959540">
                  <a:moveTo>
                    <a:pt x="146050" y="2959540"/>
                  </a:moveTo>
                  <a:lnTo>
                    <a:pt x="5523279" y="2959540"/>
                  </a:lnTo>
                  <a:cubicBezTo>
                    <a:pt x="5603289" y="2959540"/>
                    <a:pt x="5669329" y="2893500"/>
                    <a:pt x="5669329" y="2813490"/>
                  </a:cubicBezTo>
                  <a:lnTo>
                    <a:pt x="5669329" y="146050"/>
                  </a:lnTo>
                  <a:cubicBezTo>
                    <a:pt x="5669329" y="66040"/>
                    <a:pt x="5603289" y="0"/>
                    <a:pt x="5523279" y="0"/>
                  </a:cubicBezTo>
                  <a:lnTo>
                    <a:pt x="146050" y="0"/>
                  </a:lnTo>
                  <a:cubicBezTo>
                    <a:pt x="66040" y="0"/>
                    <a:pt x="0" y="66040"/>
                    <a:pt x="0" y="146050"/>
                  </a:cubicBezTo>
                  <a:lnTo>
                    <a:pt x="0" y="2813490"/>
                  </a:lnTo>
                  <a:cubicBezTo>
                    <a:pt x="0" y="2894770"/>
                    <a:pt x="66040" y="2959540"/>
                    <a:pt x="146050" y="2959540"/>
                  </a:cubicBezTo>
                  <a:close/>
                </a:path>
              </a:pathLst>
            </a:custGeom>
            <a:solidFill>
              <a:srgbClr val="E8E8E8"/>
            </a:solidFill>
          </p:spPr>
          <p:txBody>
            <a:bodyPr/>
            <a:lstStyle/>
            <a:p>
              <a:endParaRPr lang="en-US"/>
            </a:p>
          </p:txBody>
        </p:sp>
        <p:sp>
          <p:nvSpPr>
            <p:cNvPr id="4" name="Freeform 4"/>
            <p:cNvSpPr/>
            <p:nvPr/>
          </p:nvSpPr>
          <p:spPr>
            <a:xfrm>
              <a:off x="0" y="0"/>
              <a:ext cx="5734099" cy="3028120"/>
            </a:xfrm>
            <a:custGeom>
              <a:avLst/>
              <a:gdLst/>
              <a:ahLst/>
              <a:cxnLst/>
              <a:rect l="l" t="t" r="r" b="b"/>
              <a:pathLst>
                <a:path w="5734099" h="3028120">
                  <a:moveTo>
                    <a:pt x="5670599" y="74930"/>
                  </a:moveTo>
                  <a:cubicBezTo>
                    <a:pt x="5642659" y="30480"/>
                    <a:pt x="5593129" y="0"/>
                    <a:pt x="5535979" y="0"/>
                  </a:cubicBezTo>
                  <a:lnTo>
                    <a:pt x="158750" y="0"/>
                  </a:lnTo>
                  <a:cubicBezTo>
                    <a:pt x="71120" y="0"/>
                    <a:pt x="0" y="71120"/>
                    <a:pt x="0" y="158750"/>
                  </a:cubicBezTo>
                  <a:lnTo>
                    <a:pt x="0" y="2826190"/>
                  </a:lnTo>
                  <a:cubicBezTo>
                    <a:pt x="0" y="2878260"/>
                    <a:pt x="25400" y="2923980"/>
                    <a:pt x="63500" y="2953190"/>
                  </a:cubicBezTo>
                  <a:cubicBezTo>
                    <a:pt x="91440" y="2997640"/>
                    <a:pt x="140970" y="3028120"/>
                    <a:pt x="216920" y="3028120"/>
                  </a:cubicBezTo>
                  <a:lnTo>
                    <a:pt x="5575349" y="3028120"/>
                  </a:lnTo>
                  <a:cubicBezTo>
                    <a:pt x="5662979" y="3028120"/>
                    <a:pt x="5734099" y="2957000"/>
                    <a:pt x="5734099" y="2869370"/>
                  </a:cubicBezTo>
                  <a:lnTo>
                    <a:pt x="5734099" y="208926"/>
                  </a:lnTo>
                  <a:cubicBezTo>
                    <a:pt x="5734099" y="149860"/>
                    <a:pt x="5708699" y="104140"/>
                    <a:pt x="5670599" y="74930"/>
                  </a:cubicBezTo>
                  <a:close/>
                  <a:moveTo>
                    <a:pt x="12700" y="2826190"/>
                  </a:moveTo>
                  <a:lnTo>
                    <a:pt x="12700" y="158750"/>
                  </a:lnTo>
                  <a:cubicBezTo>
                    <a:pt x="12700" y="78740"/>
                    <a:pt x="78740" y="12700"/>
                    <a:pt x="158750" y="12700"/>
                  </a:cubicBezTo>
                  <a:lnTo>
                    <a:pt x="5535979" y="12700"/>
                  </a:lnTo>
                  <a:cubicBezTo>
                    <a:pt x="5615989" y="12700"/>
                    <a:pt x="5682029" y="78740"/>
                    <a:pt x="5682029" y="158750"/>
                  </a:cubicBezTo>
                  <a:lnTo>
                    <a:pt x="5682029" y="2826190"/>
                  </a:lnTo>
                  <a:cubicBezTo>
                    <a:pt x="5682029" y="2906200"/>
                    <a:pt x="5615989" y="2972240"/>
                    <a:pt x="5535979" y="2972240"/>
                  </a:cubicBezTo>
                  <a:lnTo>
                    <a:pt x="158750" y="2972240"/>
                  </a:lnTo>
                  <a:cubicBezTo>
                    <a:pt x="78740" y="2972240"/>
                    <a:pt x="12700" y="2907470"/>
                    <a:pt x="12700" y="2826190"/>
                  </a:cubicBezTo>
                  <a:close/>
                </a:path>
              </a:pathLst>
            </a:custGeom>
            <a:solidFill>
              <a:srgbClr val="0066CC"/>
            </a:solidFill>
          </p:spPr>
          <p:txBody>
            <a:bodyPr/>
            <a:lstStyle/>
            <a:p>
              <a:endParaRPr lang="en-US"/>
            </a:p>
          </p:txBody>
        </p:sp>
      </p:grpSp>
      <p:grpSp>
        <p:nvGrpSpPr>
          <p:cNvPr id="5" name="Group 5"/>
          <p:cNvGrpSpPr/>
          <p:nvPr/>
        </p:nvGrpSpPr>
        <p:grpSpPr>
          <a:xfrm>
            <a:off x="1800225" y="3348085"/>
            <a:ext cx="8324850" cy="3920490"/>
            <a:chOff x="0" y="0"/>
            <a:chExt cx="11099800" cy="5227320"/>
          </a:xfrm>
        </p:grpSpPr>
        <p:sp>
          <p:nvSpPr>
            <p:cNvPr id="6" name="TextBox 6"/>
            <p:cNvSpPr txBox="1"/>
            <p:nvPr/>
          </p:nvSpPr>
          <p:spPr>
            <a:xfrm>
              <a:off x="0" y="-57150"/>
              <a:ext cx="11099800" cy="2241550"/>
            </a:xfrm>
            <a:prstGeom prst="rect">
              <a:avLst/>
            </a:prstGeom>
          </p:spPr>
          <p:txBody>
            <a:bodyPr lIns="0" tIns="0" rIns="0" bIns="0" rtlCol="0" anchor="t">
              <a:spAutoFit/>
            </a:bodyPr>
            <a:lstStyle/>
            <a:p>
              <a:pPr marL="0" lvl="0" indent="0" algn="ctr">
                <a:lnSpc>
                  <a:spcPts val="6480"/>
                </a:lnSpc>
              </a:pPr>
              <a:r>
                <a:rPr lang="en-US" sz="5400" b="1" spc="-135">
                  <a:solidFill>
                    <a:srgbClr val="0066CC"/>
                  </a:solidFill>
                  <a:latin typeface="Gatwick Ultra-Bold"/>
                  <a:ea typeface="Gatwick Ultra-Bold"/>
                  <a:cs typeface="Gatwick Ultra-Bold"/>
                  <a:sym typeface="Gatwick Ultra-Bold"/>
                </a:rPr>
                <a:t>Dynamic Flow Analysis</a:t>
              </a:r>
            </a:p>
          </p:txBody>
        </p:sp>
        <p:sp>
          <p:nvSpPr>
            <p:cNvPr id="7" name="TextBox 7"/>
            <p:cNvSpPr txBox="1"/>
            <p:nvPr/>
          </p:nvSpPr>
          <p:spPr>
            <a:xfrm>
              <a:off x="0" y="3118485"/>
              <a:ext cx="11099800" cy="2108835"/>
            </a:xfrm>
            <a:prstGeom prst="rect">
              <a:avLst/>
            </a:prstGeom>
          </p:spPr>
          <p:txBody>
            <a:bodyPr lIns="0" tIns="0" rIns="0" bIns="0" rtlCol="0" anchor="t">
              <a:spAutoFit/>
            </a:bodyPr>
            <a:lstStyle/>
            <a:p>
              <a:pPr marL="0" lvl="0" indent="0" algn="ctr">
                <a:lnSpc>
                  <a:spcPts val="3120"/>
                </a:lnSpc>
              </a:pPr>
              <a:r>
                <a:rPr lang="en-US" sz="2400">
                  <a:solidFill>
                    <a:srgbClr val="004080"/>
                  </a:solidFill>
                  <a:latin typeface="Codec Pro"/>
                  <a:ea typeface="Codec Pro"/>
                  <a:cs typeface="Codec Pro"/>
                  <a:sym typeface="Codec Pro"/>
                </a:rPr>
                <a:t>This study models passenger flow using CCTV and real-time data, demonstrating how AI can enhance operational efficiency by reducing dwell time and optimizing staffing strategies at transfer stations.</a:t>
              </a:r>
            </a:p>
          </p:txBody>
        </p:sp>
        <p:sp>
          <p:nvSpPr>
            <p:cNvPr id="8" name="TextBox 8"/>
            <p:cNvSpPr txBox="1"/>
            <p:nvPr/>
          </p:nvSpPr>
          <p:spPr>
            <a:xfrm>
              <a:off x="0" y="2524125"/>
              <a:ext cx="11099800" cy="559435"/>
            </a:xfrm>
            <a:prstGeom prst="rect">
              <a:avLst/>
            </a:prstGeom>
          </p:spPr>
          <p:txBody>
            <a:bodyPr lIns="0" tIns="0" rIns="0" bIns="0" rtlCol="0" anchor="t">
              <a:spAutoFit/>
            </a:bodyPr>
            <a:lstStyle/>
            <a:p>
              <a:pPr marL="0" lvl="0" indent="0" algn="ctr">
                <a:lnSpc>
                  <a:spcPts val="3120"/>
                </a:lnSpc>
              </a:pPr>
              <a:r>
                <a:rPr lang="en-US" sz="2400" b="1">
                  <a:solidFill>
                    <a:srgbClr val="004080"/>
                  </a:solidFill>
                  <a:latin typeface="Codec Pro Ultra-Bold"/>
                  <a:ea typeface="Codec Pro Ultra-Bold"/>
                  <a:cs typeface="Codec Pro Ultra-Bold"/>
                  <a:sym typeface="Codec Pro Ultra-Bold"/>
                </a:rPr>
                <a:t>Improving Transfer Station Efficiency</a:t>
              </a:r>
            </a:p>
          </p:txBody>
        </p:sp>
      </p:grpSp>
      <p:sp>
        <p:nvSpPr>
          <p:cNvPr id="9" name="Freeform 9"/>
          <p:cNvSpPr/>
          <p:nvPr/>
        </p:nvSpPr>
        <p:spPr>
          <a:xfrm>
            <a:off x="11195062" y="1562100"/>
            <a:ext cx="4987913" cy="7162800"/>
          </a:xfrm>
          <a:custGeom>
            <a:avLst/>
            <a:gdLst/>
            <a:ahLst/>
            <a:cxnLst/>
            <a:rect l="l" t="t" r="r" b="b"/>
            <a:pathLst>
              <a:path w="4987913" h="7162800">
                <a:moveTo>
                  <a:pt x="0" y="0"/>
                </a:moveTo>
                <a:lnTo>
                  <a:pt x="4987913" y="0"/>
                </a:lnTo>
                <a:lnTo>
                  <a:pt x="4987913" y="7162800"/>
                </a:lnTo>
                <a:lnTo>
                  <a:pt x="0" y="7162800"/>
                </a:lnTo>
                <a:lnTo>
                  <a:pt x="0" y="0"/>
                </a:lnTo>
                <a:close/>
              </a:path>
            </a:pathLst>
          </a:custGeom>
          <a:blipFill>
            <a:blip>
              <a:extLst>
                <a:ext uri="{96DAC541-7B7A-43D3-8B79-37D633B846F1}">
                  <asvg:svgBlip xmlns:asvg="http://schemas.microsoft.com/office/drawing/2016/SVG/main" r:embed="rId2"/>
                </a:ext>
              </a:extLst>
            </a:blip>
            <a:stretch>
              <a:fillRect/>
            </a:stretch>
          </a:blipFill>
          <a:ln cap="sq">
            <a:noFill/>
            <a:prstDash val="solid"/>
            <a:miter/>
          </a:ln>
        </p:spPr>
        <p:txBody>
          <a:bodyPr/>
          <a:lstStyle/>
          <a:p>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1A1A1A"/>
        </a:solidFill>
        <a:effectLst/>
      </p:bgPr>
    </p:bg>
    <p:spTree>
      <p:nvGrpSpPr>
        <p:cNvPr id="1" name=""/>
        <p:cNvGrpSpPr/>
        <p:nvPr/>
      </p:nvGrpSpPr>
      <p:grpSpPr>
        <a:xfrm>
          <a:off x="0" y="0"/>
          <a:ext cx="0" cy="0"/>
          <a:chOff x="0" y="0"/>
          <a:chExt cx="0" cy="0"/>
        </a:xfrm>
      </p:grpSpPr>
      <p:grpSp>
        <p:nvGrpSpPr>
          <p:cNvPr id="2" name="Group 2"/>
          <p:cNvGrpSpPr/>
          <p:nvPr/>
        </p:nvGrpSpPr>
        <p:grpSpPr>
          <a:xfrm>
            <a:off x="666750" y="666750"/>
            <a:ext cx="16954500" cy="8953500"/>
            <a:chOff x="0" y="0"/>
            <a:chExt cx="5734099" cy="3028120"/>
          </a:xfrm>
        </p:grpSpPr>
        <p:sp>
          <p:nvSpPr>
            <p:cNvPr id="3" name="Freeform 3"/>
            <p:cNvSpPr/>
            <p:nvPr/>
          </p:nvSpPr>
          <p:spPr>
            <a:xfrm>
              <a:off x="12700" y="12700"/>
              <a:ext cx="5669329" cy="2959540"/>
            </a:xfrm>
            <a:custGeom>
              <a:avLst/>
              <a:gdLst/>
              <a:ahLst/>
              <a:cxnLst/>
              <a:rect l="l" t="t" r="r" b="b"/>
              <a:pathLst>
                <a:path w="5669329" h="2959540">
                  <a:moveTo>
                    <a:pt x="146050" y="2959540"/>
                  </a:moveTo>
                  <a:lnTo>
                    <a:pt x="5523279" y="2959540"/>
                  </a:lnTo>
                  <a:cubicBezTo>
                    <a:pt x="5603289" y="2959540"/>
                    <a:pt x="5669329" y="2893500"/>
                    <a:pt x="5669329" y="2813490"/>
                  </a:cubicBezTo>
                  <a:lnTo>
                    <a:pt x="5669329" y="146050"/>
                  </a:lnTo>
                  <a:cubicBezTo>
                    <a:pt x="5669329" y="66040"/>
                    <a:pt x="5603289" y="0"/>
                    <a:pt x="5523279" y="0"/>
                  </a:cubicBezTo>
                  <a:lnTo>
                    <a:pt x="146050" y="0"/>
                  </a:lnTo>
                  <a:cubicBezTo>
                    <a:pt x="66040" y="0"/>
                    <a:pt x="0" y="66040"/>
                    <a:pt x="0" y="146050"/>
                  </a:cubicBezTo>
                  <a:lnTo>
                    <a:pt x="0" y="2813490"/>
                  </a:lnTo>
                  <a:cubicBezTo>
                    <a:pt x="0" y="2894770"/>
                    <a:pt x="66040" y="2959540"/>
                    <a:pt x="146050" y="2959540"/>
                  </a:cubicBezTo>
                  <a:close/>
                </a:path>
              </a:pathLst>
            </a:custGeom>
            <a:solidFill>
              <a:srgbClr val="E8E8E8"/>
            </a:solidFill>
          </p:spPr>
          <p:txBody>
            <a:bodyPr/>
            <a:lstStyle/>
            <a:p>
              <a:endParaRPr lang="en-US"/>
            </a:p>
          </p:txBody>
        </p:sp>
        <p:sp>
          <p:nvSpPr>
            <p:cNvPr id="4" name="Freeform 4"/>
            <p:cNvSpPr/>
            <p:nvPr/>
          </p:nvSpPr>
          <p:spPr>
            <a:xfrm>
              <a:off x="0" y="0"/>
              <a:ext cx="5734099" cy="3028120"/>
            </a:xfrm>
            <a:custGeom>
              <a:avLst/>
              <a:gdLst/>
              <a:ahLst/>
              <a:cxnLst/>
              <a:rect l="l" t="t" r="r" b="b"/>
              <a:pathLst>
                <a:path w="5734099" h="3028120">
                  <a:moveTo>
                    <a:pt x="5670599" y="74930"/>
                  </a:moveTo>
                  <a:cubicBezTo>
                    <a:pt x="5642659" y="30480"/>
                    <a:pt x="5593129" y="0"/>
                    <a:pt x="5535979" y="0"/>
                  </a:cubicBezTo>
                  <a:lnTo>
                    <a:pt x="158750" y="0"/>
                  </a:lnTo>
                  <a:cubicBezTo>
                    <a:pt x="71120" y="0"/>
                    <a:pt x="0" y="71120"/>
                    <a:pt x="0" y="158750"/>
                  </a:cubicBezTo>
                  <a:lnTo>
                    <a:pt x="0" y="2826190"/>
                  </a:lnTo>
                  <a:cubicBezTo>
                    <a:pt x="0" y="2878260"/>
                    <a:pt x="25400" y="2923980"/>
                    <a:pt x="63500" y="2953190"/>
                  </a:cubicBezTo>
                  <a:cubicBezTo>
                    <a:pt x="91440" y="2997640"/>
                    <a:pt x="140970" y="3028120"/>
                    <a:pt x="216920" y="3028120"/>
                  </a:cubicBezTo>
                  <a:lnTo>
                    <a:pt x="5575349" y="3028120"/>
                  </a:lnTo>
                  <a:cubicBezTo>
                    <a:pt x="5662979" y="3028120"/>
                    <a:pt x="5734099" y="2957000"/>
                    <a:pt x="5734099" y="2869370"/>
                  </a:cubicBezTo>
                  <a:lnTo>
                    <a:pt x="5734099" y="208926"/>
                  </a:lnTo>
                  <a:cubicBezTo>
                    <a:pt x="5734099" y="149860"/>
                    <a:pt x="5708699" y="104140"/>
                    <a:pt x="5670599" y="74930"/>
                  </a:cubicBezTo>
                  <a:close/>
                  <a:moveTo>
                    <a:pt x="12700" y="2826190"/>
                  </a:moveTo>
                  <a:lnTo>
                    <a:pt x="12700" y="158750"/>
                  </a:lnTo>
                  <a:cubicBezTo>
                    <a:pt x="12700" y="78740"/>
                    <a:pt x="78740" y="12700"/>
                    <a:pt x="158750" y="12700"/>
                  </a:cubicBezTo>
                  <a:lnTo>
                    <a:pt x="5535979" y="12700"/>
                  </a:lnTo>
                  <a:cubicBezTo>
                    <a:pt x="5615989" y="12700"/>
                    <a:pt x="5682029" y="78740"/>
                    <a:pt x="5682029" y="158750"/>
                  </a:cubicBezTo>
                  <a:lnTo>
                    <a:pt x="5682029" y="2826190"/>
                  </a:lnTo>
                  <a:cubicBezTo>
                    <a:pt x="5682029" y="2906200"/>
                    <a:pt x="5615989" y="2972240"/>
                    <a:pt x="5535979" y="2972240"/>
                  </a:cubicBezTo>
                  <a:lnTo>
                    <a:pt x="158750" y="2972240"/>
                  </a:lnTo>
                  <a:cubicBezTo>
                    <a:pt x="78740" y="2972240"/>
                    <a:pt x="12700" y="2907470"/>
                    <a:pt x="12700" y="2826190"/>
                  </a:cubicBezTo>
                  <a:close/>
                </a:path>
              </a:pathLst>
            </a:custGeom>
            <a:solidFill>
              <a:srgbClr val="0066CC"/>
            </a:solidFill>
          </p:spPr>
          <p:txBody>
            <a:bodyPr/>
            <a:lstStyle/>
            <a:p>
              <a:endParaRPr lang="en-US"/>
            </a:p>
          </p:txBody>
        </p:sp>
      </p:grpSp>
      <p:grpSp>
        <p:nvGrpSpPr>
          <p:cNvPr id="5" name="Group 5"/>
          <p:cNvGrpSpPr/>
          <p:nvPr/>
        </p:nvGrpSpPr>
        <p:grpSpPr>
          <a:xfrm>
            <a:off x="1800225" y="3352800"/>
            <a:ext cx="7191375" cy="3231344"/>
            <a:chOff x="0" y="0"/>
            <a:chExt cx="1012290" cy="454859"/>
          </a:xfrm>
        </p:grpSpPr>
        <p:sp>
          <p:nvSpPr>
            <p:cNvPr id="6" name="Freeform 6"/>
            <p:cNvSpPr/>
            <p:nvPr/>
          </p:nvSpPr>
          <p:spPr>
            <a:xfrm>
              <a:off x="0" y="0"/>
              <a:ext cx="1012290" cy="454859"/>
            </a:xfrm>
            <a:custGeom>
              <a:avLst/>
              <a:gdLst/>
              <a:ahLst/>
              <a:cxnLst/>
              <a:rect l="l" t="t" r="r" b="b"/>
              <a:pathLst>
                <a:path w="1012290" h="454859">
                  <a:moveTo>
                    <a:pt x="53828" y="0"/>
                  </a:moveTo>
                  <a:lnTo>
                    <a:pt x="958463" y="0"/>
                  </a:lnTo>
                  <a:cubicBezTo>
                    <a:pt x="988191" y="0"/>
                    <a:pt x="1012290" y="24100"/>
                    <a:pt x="1012290" y="53828"/>
                  </a:cubicBezTo>
                  <a:lnTo>
                    <a:pt x="1012290" y="401031"/>
                  </a:lnTo>
                  <a:cubicBezTo>
                    <a:pt x="1012290" y="430759"/>
                    <a:pt x="988191" y="454859"/>
                    <a:pt x="958463" y="454859"/>
                  </a:cubicBezTo>
                  <a:lnTo>
                    <a:pt x="53828" y="454859"/>
                  </a:lnTo>
                  <a:cubicBezTo>
                    <a:pt x="24100" y="454859"/>
                    <a:pt x="0" y="430759"/>
                    <a:pt x="0" y="401031"/>
                  </a:cubicBezTo>
                  <a:lnTo>
                    <a:pt x="0" y="53828"/>
                  </a:lnTo>
                  <a:cubicBezTo>
                    <a:pt x="0" y="24100"/>
                    <a:pt x="24100" y="0"/>
                    <a:pt x="53828" y="0"/>
                  </a:cubicBezTo>
                  <a:close/>
                </a:path>
              </a:pathLst>
            </a:custGeom>
            <a:blipFill>
              <a:blip r:embed="rId2"/>
              <a:stretch>
                <a:fillRect l="-487" r="-487"/>
              </a:stretch>
            </a:blipFill>
            <a:ln w="38100" cap="rnd">
              <a:solidFill>
                <a:srgbClr val="000000"/>
              </a:solidFill>
              <a:prstDash val="solid"/>
              <a:round/>
            </a:ln>
          </p:spPr>
          <p:txBody>
            <a:bodyPr/>
            <a:lstStyle/>
            <a:p>
              <a:endParaRPr lang="en-US"/>
            </a:p>
          </p:txBody>
        </p:sp>
      </p:grpSp>
      <p:grpSp>
        <p:nvGrpSpPr>
          <p:cNvPr id="7" name="Group 7"/>
          <p:cNvGrpSpPr/>
          <p:nvPr/>
        </p:nvGrpSpPr>
        <p:grpSpPr>
          <a:xfrm>
            <a:off x="9296400" y="3352800"/>
            <a:ext cx="7191375" cy="3231344"/>
            <a:chOff x="0" y="0"/>
            <a:chExt cx="1012290" cy="454859"/>
          </a:xfrm>
        </p:grpSpPr>
        <p:sp>
          <p:nvSpPr>
            <p:cNvPr id="8" name="Freeform 8"/>
            <p:cNvSpPr/>
            <p:nvPr/>
          </p:nvSpPr>
          <p:spPr>
            <a:xfrm>
              <a:off x="0" y="0"/>
              <a:ext cx="1012290" cy="454859"/>
            </a:xfrm>
            <a:custGeom>
              <a:avLst/>
              <a:gdLst/>
              <a:ahLst/>
              <a:cxnLst/>
              <a:rect l="l" t="t" r="r" b="b"/>
              <a:pathLst>
                <a:path w="1012290" h="454859">
                  <a:moveTo>
                    <a:pt x="53828" y="0"/>
                  </a:moveTo>
                  <a:lnTo>
                    <a:pt x="958463" y="0"/>
                  </a:lnTo>
                  <a:cubicBezTo>
                    <a:pt x="988191" y="0"/>
                    <a:pt x="1012290" y="24100"/>
                    <a:pt x="1012290" y="53828"/>
                  </a:cubicBezTo>
                  <a:lnTo>
                    <a:pt x="1012290" y="401031"/>
                  </a:lnTo>
                  <a:cubicBezTo>
                    <a:pt x="1012290" y="430759"/>
                    <a:pt x="988191" y="454859"/>
                    <a:pt x="958463" y="454859"/>
                  </a:cubicBezTo>
                  <a:lnTo>
                    <a:pt x="53828" y="454859"/>
                  </a:lnTo>
                  <a:cubicBezTo>
                    <a:pt x="24100" y="454859"/>
                    <a:pt x="0" y="430759"/>
                    <a:pt x="0" y="401031"/>
                  </a:cubicBezTo>
                  <a:lnTo>
                    <a:pt x="0" y="53828"/>
                  </a:lnTo>
                  <a:cubicBezTo>
                    <a:pt x="0" y="24100"/>
                    <a:pt x="24100" y="0"/>
                    <a:pt x="53828" y="0"/>
                  </a:cubicBezTo>
                  <a:close/>
                </a:path>
              </a:pathLst>
            </a:custGeom>
            <a:blipFill>
              <a:blip r:embed="rId3"/>
              <a:stretch>
                <a:fillRect l="-487" r="-487"/>
              </a:stretch>
            </a:blipFill>
            <a:ln w="38100" cap="rnd">
              <a:solidFill>
                <a:srgbClr val="000000"/>
              </a:solidFill>
              <a:prstDash val="solid"/>
              <a:round/>
            </a:ln>
          </p:spPr>
          <p:txBody>
            <a:bodyPr/>
            <a:lstStyle/>
            <a:p>
              <a:endParaRPr lang="en-US"/>
            </a:p>
          </p:txBody>
        </p:sp>
      </p:grpSp>
      <p:grpSp>
        <p:nvGrpSpPr>
          <p:cNvPr id="9" name="Group 9"/>
          <p:cNvGrpSpPr/>
          <p:nvPr/>
        </p:nvGrpSpPr>
        <p:grpSpPr>
          <a:xfrm>
            <a:off x="1800225" y="6934200"/>
            <a:ext cx="7028576" cy="1196354"/>
            <a:chOff x="0" y="0"/>
            <a:chExt cx="9371435" cy="1595138"/>
          </a:xfrm>
        </p:grpSpPr>
        <p:sp>
          <p:nvSpPr>
            <p:cNvPr id="10" name="TextBox 10"/>
            <p:cNvSpPr txBox="1"/>
            <p:nvPr/>
          </p:nvSpPr>
          <p:spPr>
            <a:xfrm>
              <a:off x="0" y="527703"/>
              <a:ext cx="9371435" cy="1067435"/>
            </a:xfrm>
            <a:prstGeom prst="rect">
              <a:avLst/>
            </a:prstGeom>
          </p:spPr>
          <p:txBody>
            <a:bodyPr lIns="0" tIns="0" rIns="0" bIns="0" rtlCol="0" anchor="t">
              <a:spAutoFit/>
            </a:bodyPr>
            <a:lstStyle/>
            <a:p>
              <a:pPr marL="0" lvl="0" indent="0" algn="ctr">
                <a:lnSpc>
                  <a:spcPts val="3120"/>
                </a:lnSpc>
              </a:pPr>
              <a:r>
                <a:rPr lang="en-US" sz="2400">
                  <a:solidFill>
                    <a:srgbClr val="004080"/>
                  </a:solidFill>
                  <a:latin typeface="Codec Pro"/>
                  <a:ea typeface="Codec Pro"/>
                  <a:cs typeface="Codec Pro"/>
                  <a:sym typeface="Codec Pro"/>
                </a:rPr>
                <a:t>All studies emphasize </a:t>
              </a:r>
              <a:r>
                <a:rPr lang="en-US" sz="2400" b="1">
                  <a:solidFill>
                    <a:srgbClr val="004080"/>
                  </a:solidFill>
                  <a:latin typeface="Codec Pro Bold"/>
                  <a:ea typeface="Codec Pro Bold"/>
                  <a:cs typeface="Codec Pro Bold"/>
                  <a:sym typeface="Codec Pro Bold"/>
                </a:rPr>
                <a:t>real-time monitoring</a:t>
              </a:r>
              <a:r>
                <a:rPr lang="en-US" sz="2400">
                  <a:solidFill>
                    <a:srgbClr val="004080"/>
                  </a:solidFill>
                  <a:latin typeface="Codec Pro"/>
                  <a:ea typeface="Codec Pro"/>
                  <a:cs typeface="Codec Pro"/>
                  <a:sym typeface="Codec Pro"/>
                </a:rPr>
                <a:t> for crowd dynamics.</a:t>
              </a:r>
            </a:p>
          </p:txBody>
        </p:sp>
        <p:sp>
          <p:nvSpPr>
            <p:cNvPr id="11" name="TextBox 11"/>
            <p:cNvSpPr txBox="1"/>
            <p:nvPr/>
          </p:nvSpPr>
          <p:spPr>
            <a:xfrm>
              <a:off x="0" y="-66675"/>
              <a:ext cx="9371435" cy="559435"/>
            </a:xfrm>
            <a:prstGeom prst="rect">
              <a:avLst/>
            </a:prstGeom>
          </p:spPr>
          <p:txBody>
            <a:bodyPr lIns="0" tIns="0" rIns="0" bIns="0" rtlCol="0" anchor="t">
              <a:spAutoFit/>
            </a:bodyPr>
            <a:lstStyle/>
            <a:p>
              <a:pPr marL="0" lvl="0" indent="0" algn="ctr">
                <a:lnSpc>
                  <a:spcPts val="3120"/>
                </a:lnSpc>
              </a:pPr>
              <a:r>
                <a:rPr lang="en-US" sz="2400" b="1">
                  <a:solidFill>
                    <a:srgbClr val="004080"/>
                  </a:solidFill>
                  <a:latin typeface="Codec Pro Ultra-Bold"/>
                  <a:ea typeface="Codec Pro Ultra-Bold"/>
                  <a:cs typeface="Codec Pro Ultra-Bold"/>
                  <a:sym typeface="Codec Pro Ultra-Bold"/>
                </a:rPr>
                <a:t>Common Connections</a:t>
              </a:r>
            </a:p>
          </p:txBody>
        </p:sp>
      </p:grpSp>
      <p:grpSp>
        <p:nvGrpSpPr>
          <p:cNvPr id="12" name="Group 12"/>
          <p:cNvGrpSpPr/>
          <p:nvPr/>
        </p:nvGrpSpPr>
        <p:grpSpPr>
          <a:xfrm>
            <a:off x="9459199" y="6934200"/>
            <a:ext cx="6815006" cy="1196354"/>
            <a:chOff x="0" y="0"/>
            <a:chExt cx="9086675" cy="1595138"/>
          </a:xfrm>
        </p:grpSpPr>
        <p:sp>
          <p:nvSpPr>
            <p:cNvPr id="13" name="TextBox 13"/>
            <p:cNvSpPr txBox="1"/>
            <p:nvPr/>
          </p:nvSpPr>
          <p:spPr>
            <a:xfrm>
              <a:off x="0" y="527703"/>
              <a:ext cx="9086675" cy="1067435"/>
            </a:xfrm>
            <a:prstGeom prst="rect">
              <a:avLst/>
            </a:prstGeom>
          </p:spPr>
          <p:txBody>
            <a:bodyPr lIns="0" tIns="0" rIns="0" bIns="0" rtlCol="0" anchor="t">
              <a:spAutoFit/>
            </a:bodyPr>
            <a:lstStyle/>
            <a:p>
              <a:pPr marL="0" lvl="0" indent="0" algn="ctr">
                <a:lnSpc>
                  <a:spcPts val="3120"/>
                </a:lnSpc>
              </a:pPr>
              <a:r>
                <a:rPr lang="en-US" sz="2400">
                  <a:solidFill>
                    <a:srgbClr val="004080"/>
                  </a:solidFill>
                  <a:latin typeface="Codec Pro"/>
                  <a:ea typeface="Codec Pro"/>
                  <a:cs typeface="Codec Pro"/>
                  <a:sym typeface="Codec Pro"/>
                </a:rPr>
                <a:t>Different methods highlight </a:t>
              </a:r>
              <a:r>
                <a:rPr lang="en-US" sz="2400" b="1">
                  <a:solidFill>
                    <a:srgbClr val="004080"/>
                  </a:solidFill>
                  <a:latin typeface="Codec Pro Bold"/>
                  <a:ea typeface="Codec Pro Bold"/>
                  <a:cs typeface="Codec Pro Bold"/>
                  <a:sym typeface="Codec Pro Bold"/>
                </a:rPr>
                <a:t>trade-offs in model accuracy</a:t>
              </a:r>
              <a:r>
                <a:rPr lang="en-US" sz="2400">
                  <a:solidFill>
                    <a:srgbClr val="004080"/>
                  </a:solidFill>
                  <a:latin typeface="Codec Pro"/>
                  <a:ea typeface="Codec Pro"/>
                  <a:cs typeface="Codec Pro"/>
                  <a:sym typeface="Codec Pro"/>
                </a:rPr>
                <a:t>.</a:t>
              </a:r>
            </a:p>
          </p:txBody>
        </p:sp>
        <p:sp>
          <p:nvSpPr>
            <p:cNvPr id="14" name="TextBox 14"/>
            <p:cNvSpPr txBox="1"/>
            <p:nvPr/>
          </p:nvSpPr>
          <p:spPr>
            <a:xfrm>
              <a:off x="0" y="-66675"/>
              <a:ext cx="9086675" cy="559435"/>
            </a:xfrm>
            <a:prstGeom prst="rect">
              <a:avLst/>
            </a:prstGeom>
          </p:spPr>
          <p:txBody>
            <a:bodyPr lIns="0" tIns="0" rIns="0" bIns="0" rtlCol="0" anchor="t">
              <a:spAutoFit/>
            </a:bodyPr>
            <a:lstStyle/>
            <a:p>
              <a:pPr marL="0" lvl="0" indent="0" algn="ctr">
                <a:lnSpc>
                  <a:spcPts val="3120"/>
                </a:lnSpc>
              </a:pPr>
              <a:r>
                <a:rPr lang="en-US" sz="2400" b="1">
                  <a:solidFill>
                    <a:srgbClr val="004080"/>
                  </a:solidFill>
                  <a:latin typeface="Codec Pro Ultra-Bold"/>
                  <a:ea typeface="Codec Pro Ultra-Bold"/>
                  <a:cs typeface="Codec Pro Ultra-Bold"/>
                  <a:sym typeface="Codec Pro Ultra-Bold"/>
                </a:rPr>
                <a:t>Conflicting Approaches</a:t>
              </a:r>
            </a:p>
          </p:txBody>
        </p:sp>
      </p:grpSp>
      <p:sp>
        <p:nvSpPr>
          <p:cNvPr id="15" name="TextBox 15"/>
          <p:cNvSpPr txBox="1"/>
          <p:nvPr/>
        </p:nvSpPr>
        <p:spPr>
          <a:xfrm>
            <a:off x="2105025" y="1514475"/>
            <a:ext cx="14077950" cy="857250"/>
          </a:xfrm>
          <a:prstGeom prst="rect">
            <a:avLst/>
          </a:prstGeom>
        </p:spPr>
        <p:txBody>
          <a:bodyPr lIns="0" tIns="0" rIns="0" bIns="0" rtlCol="0" anchor="t">
            <a:spAutoFit/>
          </a:bodyPr>
          <a:lstStyle/>
          <a:p>
            <a:pPr marL="0" lvl="0" indent="0" algn="ctr">
              <a:lnSpc>
                <a:spcPts val="6318"/>
              </a:lnSpc>
            </a:pPr>
            <a:r>
              <a:rPr lang="en-US" sz="5265" b="1" spc="-131">
                <a:solidFill>
                  <a:srgbClr val="0066CC"/>
                </a:solidFill>
                <a:latin typeface="Gatwick Ultra-Bold"/>
                <a:ea typeface="Gatwick Ultra-Bold"/>
                <a:cs typeface="Gatwick Ultra-Bold"/>
                <a:sym typeface="Gatwick Ultra-Bold"/>
              </a:rPr>
              <a:t>Common Themes and Divergences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1A1A1A"/>
        </a:solidFill>
        <a:effectLst/>
      </p:bgPr>
    </p:bg>
    <p:spTree>
      <p:nvGrpSpPr>
        <p:cNvPr id="1" name=""/>
        <p:cNvGrpSpPr/>
        <p:nvPr/>
      </p:nvGrpSpPr>
      <p:grpSpPr>
        <a:xfrm>
          <a:off x="0" y="0"/>
          <a:ext cx="0" cy="0"/>
          <a:chOff x="0" y="0"/>
          <a:chExt cx="0" cy="0"/>
        </a:xfrm>
      </p:grpSpPr>
      <p:grpSp>
        <p:nvGrpSpPr>
          <p:cNvPr id="2" name="Group 2"/>
          <p:cNvGrpSpPr/>
          <p:nvPr/>
        </p:nvGrpSpPr>
        <p:grpSpPr>
          <a:xfrm>
            <a:off x="666750" y="666750"/>
            <a:ext cx="16954500" cy="8953500"/>
            <a:chOff x="0" y="0"/>
            <a:chExt cx="5734099" cy="3028120"/>
          </a:xfrm>
        </p:grpSpPr>
        <p:sp>
          <p:nvSpPr>
            <p:cNvPr id="3" name="Freeform 3"/>
            <p:cNvSpPr/>
            <p:nvPr/>
          </p:nvSpPr>
          <p:spPr>
            <a:xfrm>
              <a:off x="12700" y="12700"/>
              <a:ext cx="5669329" cy="2959540"/>
            </a:xfrm>
            <a:custGeom>
              <a:avLst/>
              <a:gdLst/>
              <a:ahLst/>
              <a:cxnLst/>
              <a:rect l="l" t="t" r="r" b="b"/>
              <a:pathLst>
                <a:path w="5669329" h="2959540">
                  <a:moveTo>
                    <a:pt x="146050" y="2959540"/>
                  </a:moveTo>
                  <a:lnTo>
                    <a:pt x="5523279" y="2959540"/>
                  </a:lnTo>
                  <a:cubicBezTo>
                    <a:pt x="5603289" y="2959540"/>
                    <a:pt x="5669329" y="2893500"/>
                    <a:pt x="5669329" y="2813490"/>
                  </a:cubicBezTo>
                  <a:lnTo>
                    <a:pt x="5669329" y="146050"/>
                  </a:lnTo>
                  <a:cubicBezTo>
                    <a:pt x="5669329" y="66040"/>
                    <a:pt x="5603289" y="0"/>
                    <a:pt x="5523279" y="0"/>
                  </a:cubicBezTo>
                  <a:lnTo>
                    <a:pt x="146050" y="0"/>
                  </a:lnTo>
                  <a:cubicBezTo>
                    <a:pt x="66040" y="0"/>
                    <a:pt x="0" y="66040"/>
                    <a:pt x="0" y="146050"/>
                  </a:cubicBezTo>
                  <a:lnTo>
                    <a:pt x="0" y="2813490"/>
                  </a:lnTo>
                  <a:cubicBezTo>
                    <a:pt x="0" y="2894770"/>
                    <a:pt x="66040" y="2959540"/>
                    <a:pt x="146050" y="2959540"/>
                  </a:cubicBezTo>
                  <a:close/>
                </a:path>
              </a:pathLst>
            </a:custGeom>
            <a:solidFill>
              <a:srgbClr val="E8E8E8"/>
            </a:solidFill>
          </p:spPr>
          <p:txBody>
            <a:bodyPr/>
            <a:lstStyle/>
            <a:p>
              <a:endParaRPr lang="en-US"/>
            </a:p>
          </p:txBody>
        </p:sp>
        <p:sp>
          <p:nvSpPr>
            <p:cNvPr id="4" name="Freeform 4"/>
            <p:cNvSpPr/>
            <p:nvPr/>
          </p:nvSpPr>
          <p:spPr>
            <a:xfrm>
              <a:off x="0" y="0"/>
              <a:ext cx="5734099" cy="3028120"/>
            </a:xfrm>
            <a:custGeom>
              <a:avLst/>
              <a:gdLst/>
              <a:ahLst/>
              <a:cxnLst/>
              <a:rect l="l" t="t" r="r" b="b"/>
              <a:pathLst>
                <a:path w="5734099" h="3028120">
                  <a:moveTo>
                    <a:pt x="5670599" y="74930"/>
                  </a:moveTo>
                  <a:cubicBezTo>
                    <a:pt x="5642659" y="30480"/>
                    <a:pt x="5593129" y="0"/>
                    <a:pt x="5535979" y="0"/>
                  </a:cubicBezTo>
                  <a:lnTo>
                    <a:pt x="158750" y="0"/>
                  </a:lnTo>
                  <a:cubicBezTo>
                    <a:pt x="71120" y="0"/>
                    <a:pt x="0" y="71120"/>
                    <a:pt x="0" y="158750"/>
                  </a:cubicBezTo>
                  <a:lnTo>
                    <a:pt x="0" y="2826190"/>
                  </a:lnTo>
                  <a:cubicBezTo>
                    <a:pt x="0" y="2878260"/>
                    <a:pt x="25400" y="2923980"/>
                    <a:pt x="63500" y="2953190"/>
                  </a:cubicBezTo>
                  <a:cubicBezTo>
                    <a:pt x="91440" y="2997640"/>
                    <a:pt x="140970" y="3028120"/>
                    <a:pt x="216920" y="3028120"/>
                  </a:cubicBezTo>
                  <a:lnTo>
                    <a:pt x="5575349" y="3028120"/>
                  </a:lnTo>
                  <a:cubicBezTo>
                    <a:pt x="5662979" y="3028120"/>
                    <a:pt x="5734099" y="2957000"/>
                    <a:pt x="5734099" y="2869370"/>
                  </a:cubicBezTo>
                  <a:lnTo>
                    <a:pt x="5734099" y="208926"/>
                  </a:lnTo>
                  <a:cubicBezTo>
                    <a:pt x="5734099" y="149860"/>
                    <a:pt x="5708699" y="104140"/>
                    <a:pt x="5670599" y="74930"/>
                  </a:cubicBezTo>
                  <a:close/>
                  <a:moveTo>
                    <a:pt x="12700" y="2826190"/>
                  </a:moveTo>
                  <a:lnTo>
                    <a:pt x="12700" y="158750"/>
                  </a:lnTo>
                  <a:cubicBezTo>
                    <a:pt x="12700" y="78740"/>
                    <a:pt x="78740" y="12700"/>
                    <a:pt x="158750" y="12700"/>
                  </a:cubicBezTo>
                  <a:lnTo>
                    <a:pt x="5535979" y="12700"/>
                  </a:lnTo>
                  <a:cubicBezTo>
                    <a:pt x="5615989" y="12700"/>
                    <a:pt x="5682029" y="78740"/>
                    <a:pt x="5682029" y="158750"/>
                  </a:cubicBezTo>
                  <a:lnTo>
                    <a:pt x="5682029" y="2826190"/>
                  </a:lnTo>
                  <a:cubicBezTo>
                    <a:pt x="5682029" y="2906200"/>
                    <a:pt x="5615989" y="2972240"/>
                    <a:pt x="5535979" y="2972240"/>
                  </a:cubicBezTo>
                  <a:lnTo>
                    <a:pt x="158750" y="2972240"/>
                  </a:lnTo>
                  <a:cubicBezTo>
                    <a:pt x="78740" y="2972240"/>
                    <a:pt x="12700" y="2907470"/>
                    <a:pt x="12700" y="2826190"/>
                  </a:cubicBezTo>
                  <a:close/>
                </a:path>
              </a:pathLst>
            </a:custGeom>
            <a:solidFill>
              <a:srgbClr val="0066CC"/>
            </a:solidFill>
          </p:spPr>
          <p:txBody>
            <a:bodyPr/>
            <a:lstStyle/>
            <a:p>
              <a:endParaRPr lang="en-US"/>
            </a:p>
          </p:txBody>
        </p:sp>
      </p:grpSp>
      <p:grpSp>
        <p:nvGrpSpPr>
          <p:cNvPr id="5" name="Group 5"/>
          <p:cNvGrpSpPr/>
          <p:nvPr/>
        </p:nvGrpSpPr>
        <p:grpSpPr>
          <a:xfrm>
            <a:off x="8991600" y="1562100"/>
            <a:ext cx="7496175" cy="3447656"/>
            <a:chOff x="0" y="0"/>
            <a:chExt cx="1055195" cy="485308"/>
          </a:xfrm>
        </p:grpSpPr>
        <p:sp>
          <p:nvSpPr>
            <p:cNvPr id="6" name="Freeform 6"/>
            <p:cNvSpPr/>
            <p:nvPr/>
          </p:nvSpPr>
          <p:spPr>
            <a:xfrm>
              <a:off x="0" y="0"/>
              <a:ext cx="1055195" cy="485308"/>
            </a:xfrm>
            <a:custGeom>
              <a:avLst/>
              <a:gdLst/>
              <a:ahLst/>
              <a:cxnLst/>
              <a:rect l="l" t="t" r="r" b="b"/>
              <a:pathLst>
                <a:path w="1055195" h="485308">
                  <a:moveTo>
                    <a:pt x="51639" y="0"/>
                  </a:moveTo>
                  <a:lnTo>
                    <a:pt x="1003556" y="0"/>
                  </a:lnTo>
                  <a:cubicBezTo>
                    <a:pt x="1017252" y="0"/>
                    <a:pt x="1030386" y="5441"/>
                    <a:pt x="1040071" y="15125"/>
                  </a:cubicBezTo>
                  <a:cubicBezTo>
                    <a:pt x="1049755" y="24809"/>
                    <a:pt x="1055195" y="37944"/>
                    <a:pt x="1055195" y="51639"/>
                  </a:cubicBezTo>
                  <a:lnTo>
                    <a:pt x="1055195" y="433668"/>
                  </a:lnTo>
                  <a:cubicBezTo>
                    <a:pt x="1055195" y="462188"/>
                    <a:pt x="1032076" y="485308"/>
                    <a:pt x="1003556" y="485308"/>
                  </a:cubicBezTo>
                  <a:lnTo>
                    <a:pt x="51639" y="485308"/>
                  </a:lnTo>
                  <a:cubicBezTo>
                    <a:pt x="23120" y="485308"/>
                    <a:pt x="0" y="462188"/>
                    <a:pt x="0" y="433668"/>
                  </a:cubicBezTo>
                  <a:lnTo>
                    <a:pt x="0" y="51639"/>
                  </a:lnTo>
                  <a:cubicBezTo>
                    <a:pt x="0" y="23120"/>
                    <a:pt x="23120" y="0"/>
                    <a:pt x="51639" y="0"/>
                  </a:cubicBezTo>
                  <a:close/>
                </a:path>
              </a:pathLst>
            </a:custGeom>
            <a:blipFill>
              <a:blip r:embed="rId2"/>
              <a:stretch>
                <a:fillRect l="-402" r="-402"/>
              </a:stretch>
            </a:blipFill>
            <a:ln w="38100" cap="rnd">
              <a:solidFill>
                <a:srgbClr val="000000"/>
              </a:solidFill>
              <a:prstDash val="solid"/>
              <a:round/>
            </a:ln>
          </p:spPr>
          <p:txBody>
            <a:bodyPr/>
            <a:lstStyle/>
            <a:p>
              <a:endParaRPr lang="en-US"/>
            </a:p>
          </p:txBody>
        </p:sp>
      </p:grpSp>
      <p:grpSp>
        <p:nvGrpSpPr>
          <p:cNvPr id="7" name="Group 7"/>
          <p:cNvGrpSpPr/>
          <p:nvPr/>
        </p:nvGrpSpPr>
        <p:grpSpPr>
          <a:xfrm>
            <a:off x="8991600" y="5277244"/>
            <a:ext cx="7496175" cy="3447656"/>
            <a:chOff x="0" y="0"/>
            <a:chExt cx="1055195" cy="485308"/>
          </a:xfrm>
        </p:grpSpPr>
        <p:sp>
          <p:nvSpPr>
            <p:cNvPr id="8" name="Freeform 8"/>
            <p:cNvSpPr/>
            <p:nvPr/>
          </p:nvSpPr>
          <p:spPr>
            <a:xfrm>
              <a:off x="0" y="0"/>
              <a:ext cx="1055195" cy="485308"/>
            </a:xfrm>
            <a:custGeom>
              <a:avLst/>
              <a:gdLst/>
              <a:ahLst/>
              <a:cxnLst/>
              <a:rect l="l" t="t" r="r" b="b"/>
              <a:pathLst>
                <a:path w="1055195" h="485308">
                  <a:moveTo>
                    <a:pt x="51639" y="0"/>
                  </a:moveTo>
                  <a:lnTo>
                    <a:pt x="1003556" y="0"/>
                  </a:lnTo>
                  <a:cubicBezTo>
                    <a:pt x="1017252" y="0"/>
                    <a:pt x="1030386" y="5441"/>
                    <a:pt x="1040071" y="15125"/>
                  </a:cubicBezTo>
                  <a:cubicBezTo>
                    <a:pt x="1049755" y="24809"/>
                    <a:pt x="1055195" y="37944"/>
                    <a:pt x="1055195" y="51639"/>
                  </a:cubicBezTo>
                  <a:lnTo>
                    <a:pt x="1055195" y="433668"/>
                  </a:lnTo>
                  <a:cubicBezTo>
                    <a:pt x="1055195" y="462188"/>
                    <a:pt x="1032076" y="485308"/>
                    <a:pt x="1003556" y="485308"/>
                  </a:cubicBezTo>
                  <a:lnTo>
                    <a:pt x="51639" y="485308"/>
                  </a:lnTo>
                  <a:cubicBezTo>
                    <a:pt x="23120" y="485308"/>
                    <a:pt x="0" y="462188"/>
                    <a:pt x="0" y="433668"/>
                  </a:cubicBezTo>
                  <a:lnTo>
                    <a:pt x="0" y="51639"/>
                  </a:lnTo>
                  <a:cubicBezTo>
                    <a:pt x="0" y="23120"/>
                    <a:pt x="23120" y="0"/>
                    <a:pt x="51639" y="0"/>
                  </a:cubicBezTo>
                  <a:close/>
                </a:path>
              </a:pathLst>
            </a:custGeom>
            <a:blipFill>
              <a:blip r:embed="rId3"/>
              <a:stretch>
                <a:fillRect l="-402" r="-402"/>
              </a:stretch>
            </a:blipFill>
            <a:ln w="38100" cap="rnd">
              <a:solidFill>
                <a:srgbClr val="000000"/>
              </a:solidFill>
              <a:prstDash val="solid"/>
              <a:round/>
            </a:ln>
          </p:spPr>
          <p:txBody>
            <a:bodyPr/>
            <a:lstStyle/>
            <a:p>
              <a:endParaRPr lang="en-US"/>
            </a:p>
          </p:txBody>
        </p:sp>
      </p:grpSp>
      <p:sp>
        <p:nvSpPr>
          <p:cNvPr id="9" name="TextBox 9"/>
          <p:cNvSpPr txBox="1"/>
          <p:nvPr/>
        </p:nvSpPr>
        <p:spPr>
          <a:xfrm>
            <a:off x="1447800" y="1569720"/>
            <a:ext cx="6057900" cy="5038687"/>
          </a:xfrm>
          <a:prstGeom prst="rect">
            <a:avLst/>
          </a:prstGeom>
        </p:spPr>
        <p:txBody>
          <a:bodyPr lIns="0" tIns="0" rIns="0" bIns="0" rtlCol="0" anchor="t">
            <a:spAutoFit/>
          </a:bodyPr>
          <a:lstStyle/>
          <a:p>
            <a:r>
              <a:rPr lang="en-US" sz="5400" b="1" spc="-135" dirty="0">
                <a:solidFill>
                  <a:srgbClr val="004080"/>
                </a:solidFill>
                <a:latin typeface="Gatwick Ultra-Bold"/>
                <a:ea typeface="Gatwick Ultra-Bold"/>
                <a:cs typeface="Gatwick Ultra-Bold"/>
                <a:sym typeface="Gatwick Ultra-Bold"/>
              </a:rPr>
              <a:t>Data source </a:t>
            </a:r>
            <a:br>
              <a:rPr lang="en-US" sz="5400" b="1" spc="-135" dirty="0">
                <a:solidFill>
                  <a:srgbClr val="004080"/>
                </a:solidFill>
                <a:latin typeface="Gatwick Ultra-Bold"/>
                <a:ea typeface="Gatwick Ultra-Bold"/>
                <a:cs typeface="Gatwick Ultra-Bold"/>
                <a:sym typeface="Gatwick Ultra-Bold"/>
              </a:rPr>
            </a:br>
            <a:br>
              <a:rPr lang="en-US" sz="5400" b="1" spc="-135" dirty="0">
                <a:solidFill>
                  <a:srgbClr val="004080"/>
                </a:solidFill>
                <a:latin typeface="Gatwick Ultra-Bold"/>
                <a:ea typeface="Gatwick Ultra-Bold"/>
                <a:cs typeface="Gatwick Ultra-Bold"/>
                <a:sym typeface="Gatwick Ultra-Bold"/>
              </a:rPr>
            </a:br>
            <a:r>
              <a:rPr lang="en-US" sz="2400" b="1" spc="-135" dirty="0">
                <a:solidFill>
                  <a:srgbClr val="004080"/>
                </a:solidFill>
                <a:latin typeface="Gatwick Ultra-Bold"/>
              </a:rPr>
              <a:t>1. CCTV video</a:t>
            </a:r>
          </a:p>
          <a:p>
            <a:endParaRPr lang="en-US" sz="2400" b="1" spc="-135" dirty="0">
              <a:solidFill>
                <a:srgbClr val="004080"/>
              </a:solidFill>
              <a:latin typeface="Gatwick Ultra-Bold"/>
            </a:endParaRPr>
          </a:p>
          <a:p>
            <a:r>
              <a:rPr lang="en-US" sz="2400" b="1" spc="-135" dirty="0">
                <a:solidFill>
                  <a:srgbClr val="004080"/>
                </a:solidFill>
                <a:latin typeface="Gatwick Ultra-Bold"/>
              </a:rPr>
              <a:t>2. AFC data and sensors: For validating passenger</a:t>
            </a:r>
          </a:p>
          <a:p>
            <a:endParaRPr lang="en-US" sz="2400" b="1" spc="-135" dirty="0">
              <a:solidFill>
                <a:srgbClr val="004080"/>
              </a:solidFill>
              <a:latin typeface="Gatwick Ultra-Bold"/>
            </a:endParaRPr>
          </a:p>
          <a:p>
            <a:r>
              <a:rPr lang="en-US" sz="2400" b="1" spc="-135" dirty="0">
                <a:solidFill>
                  <a:srgbClr val="004080"/>
                </a:solidFill>
                <a:latin typeface="Gatwick Ultra-Bold"/>
              </a:rPr>
              <a:t>3. Operational data: Incident data and dwell time.</a:t>
            </a:r>
          </a:p>
          <a:p>
            <a:pPr marL="0" lvl="0" indent="0" algn="ctr">
              <a:lnSpc>
                <a:spcPts val="6480"/>
              </a:lnSpc>
            </a:pPr>
            <a:endParaRPr lang="en-US" sz="5400" b="1" spc="-135" dirty="0">
              <a:solidFill>
                <a:srgbClr val="004080"/>
              </a:solidFill>
              <a:latin typeface="Gatwick Ultra-Bold"/>
              <a:ea typeface="Gatwick Ultra-Bold"/>
              <a:cs typeface="Gatwick Ultra-Bold"/>
              <a:sym typeface="Gatwick Ultra-Bold"/>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1A1A1A"/>
        </a:solidFill>
        <a:effectLst/>
      </p:bgPr>
    </p:bg>
    <p:spTree>
      <p:nvGrpSpPr>
        <p:cNvPr id="1" name=""/>
        <p:cNvGrpSpPr/>
        <p:nvPr/>
      </p:nvGrpSpPr>
      <p:grpSpPr>
        <a:xfrm>
          <a:off x="0" y="0"/>
          <a:ext cx="0" cy="0"/>
          <a:chOff x="0" y="0"/>
          <a:chExt cx="0" cy="0"/>
        </a:xfrm>
      </p:grpSpPr>
      <p:grpSp>
        <p:nvGrpSpPr>
          <p:cNvPr id="2" name="Group 2"/>
          <p:cNvGrpSpPr/>
          <p:nvPr/>
        </p:nvGrpSpPr>
        <p:grpSpPr>
          <a:xfrm>
            <a:off x="666750" y="666750"/>
            <a:ext cx="16954500" cy="8953500"/>
            <a:chOff x="0" y="0"/>
            <a:chExt cx="5734099" cy="3028120"/>
          </a:xfrm>
        </p:grpSpPr>
        <p:sp>
          <p:nvSpPr>
            <p:cNvPr id="3" name="Freeform 3"/>
            <p:cNvSpPr/>
            <p:nvPr/>
          </p:nvSpPr>
          <p:spPr>
            <a:xfrm>
              <a:off x="12700" y="12700"/>
              <a:ext cx="5669329" cy="2959540"/>
            </a:xfrm>
            <a:custGeom>
              <a:avLst/>
              <a:gdLst/>
              <a:ahLst/>
              <a:cxnLst/>
              <a:rect l="l" t="t" r="r" b="b"/>
              <a:pathLst>
                <a:path w="5669329" h="2959540">
                  <a:moveTo>
                    <a:pt x="146050" y="2959540"/>
                  </a:moveTo>
                  <a:lnTo>
                    <a:pt x="5523279" y="2959540"/>
                  </a:lnTo>
                  <a:cubicBezTo>
                    <a:pt x="5603289" y="2959540"/>
                    <a:pt x="5669329" y="2893500"/>
                    <a:pt x="5669329" y="2813490"/>
                  </a:cubicBezTo>
                  <a:lnTo>
                    <a:pt x="5669329" y="146050"/>
                  </a:lnTo>
                  <a:cubicBezTo>
                    <a:pt x="5669329" y="66040"/>
                    <a:pt x="5603289" y="0"/>
                    <a:pt x="5523279" y="0"/>
                  </a:cubicBezTo>
                  <a:lnTo>
                    <a:pt x="146050" y="0"/>
                  </a:lnTo>
                  <a:cubicBezTo>
                    <a:pt x="66040" y="0"/>
                    <a:pt x="0" y="66040"/>
                    <a:pt x="0" y="146050"/>
                  </a:cubicBezTo>
                  <a:lnTo>
                    <a:pt x="0" y="2813490"/>
                  </a:lnTo>
                  <a:cubicBezTo>
                    <a:pt x="0" y="2894770"/>
                    <a:pt x="66040" y="2959540"/>
                    <a:pt x="146050" y="2959540"/>
                  </a:cubicBezTo>
                  <a:close/>
                </a:path>
              </a:pathLst>
            </a:custGeom>
            <a:solidFill>
              <a:srgbClr val="E8E8E8"/>
            </a:solidFill>
          </p:spPr>
          <p:txBody>
            <a:bodyPr/>
            <a:lstStyle/>
            <a:p>
              <a:endParaRPr lang="en-US"/>
            </a:p>
          </p:txBody>
        </p:sp>
        <p:sp>
          <p:nvSpPr>
            <p:cNvPr id="4" name="Freeform 4"/>
            <p:cNvSpPr/>
            <p:nvPr/>
          </p:nvSpPr>
          <p:spPr>
            <a:xfrm>
              <a:off x="0" y="0"/>
              <a:ext cx="5734099" cy="3028120"/>
            </a:xfrm>
            <a:custGeom>
              <a:avLst/>
              <a:gdLst/>
              <a:ahLst/>
              <a:cxnLst/>
              <a:rect l="l" t="t" r="r" b="b"/>
              <a:pathLst>
                <a:path w="5734099" h="3028120">
                  <a:moveTo>
                    <a:pt x="5670599" y="74930"/>
                  </a:moveTo>
                  <a:cubicBezTo>
                    <a:pt x="5642659" y="30480"/>
                    <a:pt x="5593129" y="0"/>
                    <a:pt x="5535979" y="0"/>
                  </a:cubicBezTo>
                  <a:lnTo>
                    <a:pt x="158750" y="0"/>
                  </a:lnTo>
                  <a:cubicBezTo>
                    <a:pt x="71120" y="0"/>
                    <a:pt x="0" y="71120"/>
                    <a:pt x="0" y="158750"/>
                  </a:cubicBezTo>
                  <a:lnTo>
                    <a:pt x="0" y="2826190"/>
                  </a:lnTo>
                  <a:cubicBezTo>
                    <a:pt x="0" y="2878260"/>
                    <a:pt x="25400" y="2923980"/>
                    <a:pt x="63500" y="2953190"/>
                  </a:cubicBezTo>
                  <a:cubicBezTo>
                    <a:pt x="91440" y="2997640"/>
                    <a:pt x="140970" y="3028120"/>
                    <a:pt x="216920" y="3028120"/>
                  </a:cubicBezTo>
                  <a:lnTo>
                    <a:pt x="5575349" y="3028120"/>
                  </a:lnTo>
                  <a:cubicBezTo>
                    <a:pt x="5662979" y="3028120"/>
                    <a:pt x="5734099" y="2957000"/>
                    <a:pt x="5734099" y="2869370"/>
                  </a:cubicBezTo>
                  <a:lnTo>
                    <a:pt x="5734099" y="208926"/>
                  </a:lnTo>
                  <a:cubicBezTo>
                    <a:pt x="5734099" y="149860"/>
                    <a:pt x="5708699" y="104140"/>
                    <a:pt x="5670599" y="74930"/>
                  </a:cubicBezTo>
                  <a:close/>
                  <a:moveTo>
                    <a:pt x="12700" y="2826190"/>
                  </a:moveTo>
                  <a:lnTo>
                    <a:pt x="12700" y="158750"/>
                  </a:lnTo>
                  <a:cubicBezTo>
                    <a:pt x="12700" y="78740"/>
                    <a:pt x="78740" y="12700"/>
                    <a:pt x="158750" y="12700"/>
                  </a:cubicBezTo>
                  <a:lnTo>
                    <a:pt x="5535979" y="12700"/>
                  </a:lnTo>
                  <a:cubicBezTo>
                    <a:pt x="5615989" y="12700"/>
                    <a:pt x="5682029" y="78740"/>
                    <a:pt x="5682029" y="158750"/>
                  </a:cubicBezTo>
                  <a:lnTo>
                    <a:pt x="5682029" y="2826190"/>
                  </a:lnTo>
                  <a:cubicBezTo>
                    <a:pt x="5682029" y="2906200"/>
                    <a:pt x="5615989" y="2972240"/>
                    <a:pt x="5535979" y="2972240"/>
                  </a:cubicBezTo>
                  <a:lnTo>
                    <a:pt x="158750" y="2972240"/>
                  </a:lnTo>
                  <a:cubicBezTo>
                    <a:pt x="78740" y="2972240"/>
                    <a:pt x="12700" y="2907470"/>
                    <a:pt x="12700" y="2826190"/>
                  </a:cubicBezTo>
                  <a:close/>
                </a:path>
              </a:pathLst>
            </a:custGeom>
            <a:solidFill>
              <a:srgbClr val="0066CC"/>
            </a:solidFill>
          </p:spPr>
          <p:txBody>
            <a:bodyPr/>
            <a:lstStyle/>
            <a:p>
              <a:endParaRPr lang="en-US"/>
            </a:p>
          </p:txBody>
        </p:sp>
      </p:grpSp>
      <p:grpSp>
        <p:nvGrpSpPr>
          <p:cNvPr id="5" name="Group 5"/>
          <p:cNvGrpSpPr/>
          <p:nvPr/>
        </p:nvGrpSpPr>
        <p:grpSpPr>
          <a:xfrm>
            <a:off x="1800148" y="3352800"/>
            <a:ext cx="3414758" cy="3231344"/>
            <a:chOff x="0" y="0"/>
            <a:chExt cx="474381" cy="448901"/>
          </a:xfrm>
        </p:grpSpPr>
        <p:sp>
          <p:nvSpPr>
            <p:cNvPr id="6" name="Freeform 6"/>
            <p:cNvSpPr/>
            <p:nvPr/>
          </p:nvSpPr>
          <p:spPr>
            <a:xfrm>
              <a:off x="0" y="0"/>
              <a:ext cx="474381" cy="448901"/>
            </a:xfrm>
            <a:custGeom>
              <a:avLst/>
              <a:gdLst/>
              <a:ahLst/>
              <a:cxnLst/>
              <a:rect l="l" t="t" r="r" b="b"/>
              <a:pathLst>
                <a:path w="474381" h="448901">
                  <a:moveTo>
                    <a:pt x="113360" y="0"/>
                  </a:moveTo>
                  <a:lnTo>
                    <a:pt x="361021" y="0"/>
                  </a:lnTo>
                  <a:cubicBezTo>
                    <a:pt x="423628" y="0"/>
                    <a:pt x="474381" y="50753"/>
                    <a:pt x="474381" y="113360"/>
                  </a:cubicBezTo>
                  <a:lnTo>
                    <a:pt x="474381" y="335541"/>
                  </a:lnTo>
                  <a:cubicBezTo>
                    <a:pt x="474381" y="365606"/>
                    <a:pt x="462437" y="394439"/>
                    <a:pt x="441178" y="415698"/>
                  </a:cubicBezTo>
                  <a:cubicBezTo>
                    <a:pt x="419919" y="436958"/>
                    <a:pt x="391086" y="448901"/>
                    <a:pt x="361021" y="448901"/>
                  </a:cubicBezTo>
                  <a:lnTo>
                    <a:pt x="113360" y="448901"/>
                  </a:lnTo>
                  <a:cubicBezTo>
                    <a:pt x="83295" y="448901"/>
                    <a:pt x="54461" y="436958"/>
                    <a:pt x="33202" y="415698"/>
                  </a:cubicBezTo>
                  <a:cubicBezTo>
                    <a:pt x="11943" y="394439"/>
                    <a:pt x="0" y="365606"/>
                    <a:pt x="0" y="335541"/>
                  </a:cubicBezTo>
                  <a:lnTo>
                    <a:pt x="0" y="113360"/>
                  </a:lnTo>
                  <a:cubicBezTo>
                    <a:pt x="0" y="83295"/>
                    <a:pt x="11943" y="54461"/>
                    <a:pt x="33202" y="33202"/>
                  </a:cubicBezTo>
                  <a:cubicBezTo>
                    <a:pt x="54461" y="11943"/>
                    <a:pt x="83295" y="0"/>
                    <a:pt x="113360" y="0"/>
                  </a:cubicBezTo>
                  <a:close/>
                </a:path>
              </a:pathLst>
            </a:custGeom>
            <a:blipFill>
              <a:blip r:embed="rId2"/>
              <a:stretch>
                <a:fillRect l="-603" r="-603"/>
              </a:stretch>
            </a:blipFill>
            <a:ln w="38100" cap="rnd">
              <a:solidFill>
                <a:srgbClr val="000000"/>
              </a:solidFill>
              <a:prstDash val="solid"/>
              <a:round/>
            </a:ln>
          </p:spPr>
          <p:txBody>
            <a:bodyPr/>
            <a:lstStyle/>
            <a:p>
              <a:endParaRPr lang="en-US"/>
            </a:p>
          </p:txBody>
        </p:sp>
      </p:grpSp>
      <p:grpSp>
        <p:nvGrpSpPr>
          <p:cNvPr id="7" name="Group 7"/>
          <p:cNvGrpSpPr/>
          <p:nvPr/>
        </p:nvGrpSpPr>
        <p:grpSpPr>
          <a:xfrm>
            <a:off x="5523751" y="3352800"/>
            <a:ext cx="3465827" cy="3231344"/>
            <a:chOff x="0" y="0"/>
            <a:chExt cx="481475" cy="448901"/>
          </a:xfrm>
        </p:grpSpPr>
        <p:sp>
          <p:nvSpPr>
            <p:cNvPr id="8" name="Freeform 8"/>
            <p:cNvSpPr/>
            <p:nvPr/>
          </p:nvSpPr>
          <p:spPr>
            <a:xfrm>
              <a:off x="0" y="0"/>
              <a:ext cx="481475" cy="448901"/>
            </a:xfrm>
            <a:custGeom>
              <a:avLst/>
              <a:gdLst/>
              <a:ahLst/>
              <a:cxnLst/>
              <a:rect l="l" t="t" r="r" b="b"/>
              <a:pathLst>
                <a:path w="481475" h="448901">
                  <a:moveTo>
                    <a:pt x="111689" y="0"/>
                  </a:moveTo>
                  <a:lnTo>
                    <a:pt x="369786" y="0"/>
                  </a:lnTo>
                  <a:cubicBezTo>
                    <a:pt x="431470" y="0"/>
                    <a:pt x="481475" y="50005"/>
                    <a:pt x="481475" y="111689"/>
                  </a:cubicBezTo>
                  <a:lnTo>
                    <a:pt x="481475" y="337211"/>
                  </a:lnTo>
                  <a:cubicBezTo>
                    <a:pt x="481475" y="398896"/>
                    <a:pt x="431470" y="448901"/>
                    <a:pt x="369786" y="448901"/>
                  </a:cubicBezTo>
                  <a:lnTo>
                    <a:pt x="111689" y="448901"/>
                  </a:lnTo>
                  <a:cubicBezTo>
                    <a:pt x="50005" y="448901"/>
                    <a:pt x="0" y="398896"/>
                    <a:pt x="0" y="337211"/>
                  </a:cubicBezTo>
                  <a:lnTo>
                    <a:pt x="0" y="111689"/>
                  </a:lnTo>
                  <a:cubicBezTo>
                    <a:pt x="0" y="50005"/>
                    <a:pt x="50005" y="0"/>
                    <a:pt x="111689" y="0"/>
                  </a:cubicBezTo>
                  <a:close/>
                </a:path>
              </a:pathLst>
            </a:custGeom>
            <a:blipFill>
              <a:blip r:embed="rId3"/>
              <a:stretch>
                <a:fillRect t="-142" b="-142"/>
              </a:stretch>
            </a:blipFill>
            <a:ln w="38100" cap="rnd">
              <a:solidFill>
                <a:srgbClr val="000000"/>
              </a:solidFill>
              <a:prstDash val="solid"/>
              <a:round/>
            </a:ln>
          </p:spPr>
          <p:txBody>
            <a:bodyPr/>
            <a:lstStyle/>
            <a:p>
              <a:endParaRPr lang="en-US"/>
            </a:p>
          </p:txBody>
        </p:sp>
      </p:grpSp>
      <p:grpSp>
        <p:nvGrpSpPr>
          <p:cNvPr id="9" name="Group 9"/>
          <p:cNvGrpSpPr/>
          <p:nvPr/>
        </p:nvGrpSpPr>
        <p:grpSpPr>
          <a:xfrm>
            <a:off x="9298423" y="3352800"/>
            <a:ext cx="3459398" cy="3231344"/>
            <a:chOff x="0" y="0"/>
            <a:chExt cx="480582" cy="448901"/>
          </a:xfrm>
        </p:grpSpPr>
        <p:sp>
          <p:nvSpPr>
            <p:cNvPr id="10" name="Freeform 10"/>
            <p:cNvSpPr/>
            <p:nvPr/>
          </p:nvSpPr>
          <p:spPr>
            <a:xfrm>
              <a:off x="0" y="0"/>
              <a:ext cx="480582" cy="448901"/>
            </a:xfrm>
            <a:custGeom>
              <a:avLst/>
              <a:gdLst/>
              <a:ahLst/>
              <a:cxnLst/>
              <a:rect l="l" t="t" r="r" b="b"/>
              <a:pathLst>
                <a:path w="480582" h="448901">
                  <a:moveTo>
                    <a:pt x="111897" y="0"/>
                  </a:moveTo>
                  <a:lnTo>
                    <a:pt x="368685" y="0"/>
                  </a:lnTo>
                  <a:cubicBezTo>
                    <a:pt x="398362" y="0"/>
                    <a:pt x="426824" y="11789"/>
                    <a:pt x="447808" y="32774"/>
                  </a:cubicBezTo>
                  <a:cubicBezTo>
                    <a:pt x="468793" y="53759"/>
                    <a:pt x="480582" y="82220"/>
                    <a:pt x="480582" y="111897"/>
                  </a:cubicBezTo>
                  <a:lnTo>
                    <a:pt x="480582" y="337004"/>
                  </a:lnTo>
                  <a:cubicBezTo>
                    <a:pt x="480582" y="366681"/>
                    <a:pt x="468793" y="395142"/>
                    <a:pt x="447808" y="416127"/>
                  </a:cubicBezTo>
                  <a:cubicBezTo>
                    <a:pt x="426824" y="437112"/>
                    <a:pt x="398362" y="448901"/>
                    <a:pt x="368685" y="448901"/>
                  </a:cubicBezTo>
                  <a:lnTo>
                    <a:pt x="111897" y="448901"/>
                  </a:lnTo>
                  <a:cubicBezTo>
                    <a:pt x="82220" y="448901"/>
                    <a:pt x="53759" y="437112"/>
                    <a:pt x="32774" y="416127"/>
                  </a:cubicBezTo>
                  <a:cubicBezTo>
                    <a:pt x="11789" y="395142"/>
                    <a:pt x="0" y="366681"/>
                    <a:pt x="0" y="337004"/>
                  </a:cubicBezTo>
                  <a:lnTo>
                    <a:pt x="0" y="111897"/>
                  </a:lnTo>
                  <a:cubicBezTo>
                    <a:pt x="0" y="82220"/>
                    <a:pt x="11789" y="53759"/>
                    <a:pt x="32774" y="32774"/>
                  </a:cubicBezTo>
                  <a:cubicBezTo>
                    <a:pt x="53759" y="11789"/>
                    <a:pt x="82220" y="0"/>
                    <a:pt x="111897" y="0"/>
                  </a:cubicBezTo>
                  <a:close/>
                </a:path>
              </a:pathLst>
            </a:custGeom>
            <a:blipFill>
              <a:blip r:embed="rId4"/>
              <a:stretch>
                <a:fillRect t="-49" b="-49"/>
              </a:stretch>
            </a:blipFill>
            <a:ln w="38100" cap="rnd">
              <a:solidFill>
                <a:srgbClr val="000000"/>
              </a:solidFill>
              <a:prstDash val="solid"/>
              <a:round/>
            </a:ln>
          </p:spPr>
          <p:txBody>
            <a:bodyPr/>
            <a:lstStyle/>
            <a:p>
              <a:endParaRPr lang="en-US"/>
            </a:p>
          </p:txBody>
        </p:sp>
      </p:grpSp>
      <p:grpSp>
        <p:nvGrpSpPr>
          <p:cNvPr id="11" name="Group 11"/>
          <p:cNvGrpSpPr/>
          <p:nvPr/>
        </p:nvGrpSpPr>
        <p:grpSpPr>
          <a:xfrm>
            <a:off x="13066667" y="3352800"/>
            <a:ext cx="3421108" cy="3231344"/>
            <a:chOff x="0" y="0"/>
            <a:chExt cx="475263" cy="448901"/>
          </a:xfrm>
        </p:grpSpPr>
        <p:sp>
          <p:nvSpPr>
            <p:cNvPr id="12" name="Freeform 12"/>
            <p:cNvSpPr/>
            <p:nvPr/>
          </p:nvSpPr>
          <p:spPr>
            <a:xfrm>
              <a:off x="0" y="0"/>
              <a:ext cx="475263" cy="448901"/>
            </a:xfrm>
            <a:custGeom>
              <a:avLst/>
              <a:gdLst/>
              <a:ahLst/>
              <a:cxnLst/>
              <a:rect l="l" t="t" r="r" b="b"/>
              <a:pathLst>
                <a:path w="475263" h="448901">
                  <a:moveTo>
                    <a:pt x="113149" y="0"/>
                  </a:moveTo>
                  <a:lnTo>
                    <a:pt x="362114" y="0"/>
                  </a:lnTo>
                  <a:cubicBezTo>
                    <a:pt x="424604" y="0"/>
                    <a:pt x="475263" y="50659"/>
                    <a:pt x="475263" y="113149"/>
                  </a:cubicBezTo>
                  <a:lnTo>
                    <a:pt x="475263" y="335751"/>
                  </a:lnTo>
                  <a:cubicBezTo>
                    <a:pt x="475263" y="365760"/>
                    <a:pt x="463342" y="394540"/>
                    <a:pt x="442122" y="415760"/>
                  </a:cubicBezTo>
                  <a:cubicBezTo>
                    <a:pt x="420903" y="436980"/>
                    <a:pt x="392123" y="448901"/>
                    <a:pt x="362114" y="448901"/>
                  </a:cubicBezTo>
                  <a:lnTo>
                    <a:pt x="113149" y="448901"/>
                  </a:lnTo>
                  <a:cubicBezTo>
                    <a:pt x="50659" y="448901"/>
                    <a:pt x="0" y="398242"/>
                    <a:pt x="0" y="335751"/>
                  </a:cubicBezTo>
                  <a:lnTo>
                    <a:pt x="0" y="113149"/>
                  </a:lnTo>
                  <a:cubicBezTo>
                    <a:pt x="0" y="50659"/>
                    <a:pt x="50659" y="0"/>
                    <a:pt x="113149" y="0"/>
                  </a:cubicBezTo>
                  <a:close/>
                </a:path>
              </a:pathLst>
            </a:custGeom>
            <a:blipFill>
              <a:blip r:embed="rId5"/>
              <a:stretch>
                <a:fillRect l="-509" r="-509"/>
              </a:stretch>
            </a:blipFill>
            <a:ln w="38100" cap="rnd">
              <a:solidFill>
                <a:srgbClr val="000000"/>
              </a:solidFill>
              <a:prstDash val="solid"/>
              <a:round/>
            </a:ln>
          </p:spPr>
          <p:txBody>
            <a:bodyPr/>
            <a:lstStyle/>
            <a:p>
              <a:endParaRPr lang="en-US"/>
            </a:p>
          </p:txBody>
        </p:sp>
      </p:grpSp>
      <p:grpSp>
        <p:nvGrpSpPr>
          <p:cNvPr id="13" name="Group 13"/>
          <p:cNvGrpSpPr/>
          <p:nvPr/>
        </p:nvGrpSpPr>
        <p:grpSpPr>
          <a:xfrm>
            <a:off x="2046965" y="6934146"/>
            <a:ext cx="2876550" cy="1357803"/>
            <a:chOff x="0" y="0"/>
            <a:chExt cx="3835400" cy="1810404"/>
          </a:xfrm>
        </p:grpSpPr>
        <p:sp>
          <p:nvSpPr>
            <p:cNvPr id="14" name="TextBox 14"/>
            <p:cNvSpPr txBox="1"/>
            <p:nvPr/>
          </p:nvSpPr>
          <p:spPr>
            <a:xfrm>
              <a:off x="0" y="463877"/>
              <a:ext cx="3835400" cy="1346527"/>
            </a:xfrm>
            <a:prstGeom prst="rect">
              <a:avLst/>
            </a:prstGeom>
          </p:spPr>
          <p:txBody>
            <a:bodyPr lIns="0" tIns="0" rIns="0" bIns="0" rtlCol="0" anchor="t">
              <a:spAutoFit/>
            </a:bodyPr>
            <a:lstStyle/>
            <a:p>
              <a:pPr marL="0" lvl="0" indent="0" algn="ctr">
                <a:lnSpc>
                  <a:spcPts val="2656"/>
                </a:lnSpc>
                <a:spcBef>
                  <a:spcPct val="0"/>
                </a:spcBef>
              </a:pPr>
              <a:r>
                <a:rPr lang="en-US" sz="2043" u="none" strike="noStrike">
                  <a:solidFill>
                    <a:srgbClr val="004080"/>
                  </a:solidFill>
                  <a:latin typeface="Codec Pro"/>
                  <a:ea typeface="Codec Pro"/>
                  <a:cs typeface="Codec Pro"/>
                  <a:sym typeface="Codec Pro"/>
                </a:rPr>
                <a:t>Implementing faster data processing for immediate insights.</a:t>
              </a:r>
            </a:p>
          </p:txBody>
        </p:sp>
        <p:sp>
          <p:nvSpPr>
            <p:cNvPr id="15" name="TextBox 15"/>
            <p:cNvSpPr txBox="1"/>
            <p:nvPr/>
          </p:nvSpPr>
          <p:spPr>
            <a:xfrm>
              <a:off x="0" y="-47625"/>
              <a:ext cx="3835400" cy="457527"/>
            </a:xfrm>
            <a:prstGeom prst="rect">
              <a:avLst/>
            </a:prstGeom>
          </p:spPr>
          <p:txBody>
            <a:bodyPr lIns="0" tIns="0" rIns="0" bIns="0" rtlCol="0" anchor="t">
              <a:spAutoFit/>
            </a:bodyPr>
            <a:lstStyle/>
            <a:p>
              <a:pPr marL="0" lvl="0" indent="0" algn="ctr">
                <a:lnSpc>
                  <a:spcPts val="2656"/>
                </a:lnSpc>
                <a:spcBef>
                  <a:spcPct val="0"/>
                </a:spcBef>
              </a:pPr>
              <a:r>
                <a:rPr lang="en-US" sz="2043" b="1" u="none" strike="noStrike">
                  <a:solidFill>
                    <a:srgbClr val="004080"/>
                  </a:solidFill>
                  <a:latin typeface="Codec Pro Ultra-Bold"/>
                  <a:ea typeface="Codec Pro Ultra-Bold"/>
                  <a:cs typeface="Codec Pro Ultra-Bold"/>
                  <a:sym typeface="Codec Pro Ultra-Bold"/>
                </a:rPr>
                <a:t>Real-time Analytics</a:t>
              </a:r>
            </a:p>
          </p:txBody>
        </p:sp>
      </p:grpSp>
      <p:grpSp>
        <p:nvGrpSpPr>
          <p:cNvPr id="16" name="Group 16"/>
          <p:cNvGrpSpPr/>
          <p:nvPr/>
        </p:nvGrpSpPr>
        <p:grpSpPr>
          <a:xfrm>
            <a:off x="5817909" y="6934200"/>
            <a:ext cx="2876550" cy="1357803"/>
            <a:chOff x="0" y="0"/>
            <a:chExt cx="3835400" cy="1810404"/>
          </a:xfrm>
        </p:grpSpPr>
        <p:sp>
          <p:nvSpPr>
            <p:cNvPr id="17" name="TextBox 17"/>
            <p:cNvSpPr txBox="1"/>
            <p:nvPr/>
          </p:nvSpPr>
          <p:spPr>
            <a:xfrm>
              <a:off x="0" y="463877"/>
              <a:ext cx="3835400" cy="1346527"/>
            </a:xfrm>
            <a:prstGeom prst="rect">
              <a:avLst/>
            </a:prstGeom>
          </p:spPr>
          <p:txBody>
            <a:bodyPr lIns="0" tIns="0" rIns="0" bIns="0" rtlCol="0" anchor="t">
              <a:spAutoFit/>
            </a:bodyPr>
            <a:lstStyle/>
            <a:p>
              <a:pPr marL="0" lvl="0" indent="0" algn="ctr">
                <a:lnSpc>
                  <a:spcPts val="2656"/>
                </a:lnSpc>
                <a:spcBef>
                  <a:spcPct val="0"/>
                </a:spcBef>
              </a:pPr>
              <a:r>
                <a:rPr lang="en-US" sz="2043" u="none" strike="noStrike">
                  <a:solidFill>
                    <a:srgbClr val="004080"/>
                  </a:solidFill>
                  <a:latin typeface="Codec Pro"/>
                  <a:ea typeface="Codec Pro"/>
                  <a:cs typeface="Codec Pro"/>
                  <a:sym typeface="Codec Pro"/>
                </a:rPr>
                <a:t>Enhancing skills for utilizing AI-driven insights effectively.</a:t>
              </a:r>
            </a:p>
          </p:txBody>
        </p:sp>
        <p:sp>
          <p:nvSpPr>
            <p:cNvPr id="18" name="TextBox 18"/>
            <p:cNvSpPr txBox="1"/>
            <p:nvPr/>
          </p:nvSpPr>
          <p:spPr>
            <a:xfrm>
              <a:off x="0" y="-47625"/>
              <a:ext cx="3835400" cy="457527"/>
            </a:xfrm>
            <a:prstGeom prst="rect">
              <a:avLst/>
            </a:prstGeom>
          </p:spPr>
          <p:txBody>
            <a:bodyPr lIns="0" tIns="0" rIns="0" bIns="0" rtlCol="0" anchor="t">
              <a:spAutoFit/>
            </a:bodyPr>
            <a:lstStyle/>
            <a:p>
              <a:pPr marL="0" lvl="0" indent="0" algn="ctr">
                <a:lnSpc>
                  <a:spcPts val="2656"/>
                </a:lnSpc>
                <a:spcBef>
                  <a:spcPct val="0"/>
                </a:spcBef>
              </a:pPr>
              <a:r>
                <a:rPr lang="en-US" sz="2043" b="1" u="none" strike="noStrike">
                  <a:solidFill>
                    <a:srgbClr val="004080"/>
                  </a:solidFill>
                  <a:latin typeface="Codec Pro Ultra-Bold"/>
                  <a:ea typeface="Codec Pro Ultra-Bold"/>
                  <a:cs typeface="Codec Pro Ultra-Bold"/>
                  <a:sym typeface="Codec Pro Ultra-Bold"/>
                </a:rPr>
                <a:t>Operator Training</a:t>
              </a:r>
            </a:p>
          </p:txBody>
        </p:sp>
      </p:grpSp>
      <p:grpSp>
        <p:nvGrpSpPr>
          <p:cNvPr id="19" name="Group 19"/>
          <p:cNvGrpSpPr/>
          <p:nvPr/>
        </p:nvGrpSpPr>
        <p:grpSpPr>
          <a:xfrm>
            <a:off x="9588854" y="6934200"/>
            <a:ext cx="2876550" cy="1357803"/>
            <a:chOff x="0" y="0"/>
            <a:chExt cx="3835400" cy="1810404"/>
          </a:xfrm>
        </p:grpSpPr>
        <p:sp>
          <p:nvSpPr>
            <p:cNvPr id="20" name="TextBox 20"/>
            <p:cNvSpPr txBox="1"/>
            <p:nvPr/>
          </p:nvSpPr>
          <p:spPr>
            <a:xfrm>
              <a:off x="0" y="463877"/>
              <a:ext cx="3835400" cy="1346527"/>
            </a:xfrm>
            <a:prstGeom prst="rect">
              <a:avLst/>
            </a:prstGeom>
          </p:spPr>
          <p:txBody>
            <a:bodyPr lIns="0" tIns="0" rIns="0" bIns="0" rtlCol="0" anchor="t">
              <a:spAutoFit/>
            </a:bodyPr>
            <a:lstStyle/>
            <a:p>
              <a:pPr marL="0" lvl="0" indent="0" algn="ctr">
                <a:lnSpc>
                  <a:spcPts val="2656"/>
                </a:lnSpc>
                <a:spcBef>
                  <a:spcPct val="0"/>
                </a:spcBef>
              </a:pPr>
              <a:r>
                <a:rPr lang="en-US" sz="2043" u="none" strike="noStrike">
                  <a:solidFill>
                    <a:srgbClr val="004080"/>
                  </a:solidFill>
                  <a:latin typeface="Codec Pro"/>
                  <a:ea typeface="Codec Pro"/>
                  <a:cs typeface="Codec Pro"/>
                  <a:sym typeface="Codec Pro"/>
                </a:rPr>
                <a:t>Developing strategies to protect passenger data integrity.</a:t>
              </a:r>
            </a:p>
          </p:txBody>
        </p:sp>
        <p:sp>
          <p:nvSpPr>
            <p:cNvPr id="21" name="TextBox 21"/>
            <p:cNvSpPr txBox="1"/>
            <p:nvPr/>
          </p:nvSpPr>
          <p:spPr>
            <a:xfrm>
              <a:off x="0" y="-47625"/>
              <a:ext cx="3835400" cy="457527"/>
            </a:xfrm>
            <a:prstGeom prst="rect">
              <a:avLst/>
            </a:prstGeom>
          </p:spPr>
          <p:txBody>
            <a:bodyPr lIns="0" tIns="0" rIns="0" bIns="0" rtlCol="0" anchor="t">
              <a:spAutoFit/>
            </a:bodyPr>
            <a:lstStyle/>
            <a:p>
              <a:pPr marL="0" lvl="0" indent="0" algn="ctr">
                <a:lnSpc>
                  <a:spcPts val="2656"/>
                </a:lnSpc>
                <a:spcBef>
                  <a:spcPct val="0"/>
                </a:spcBef>
              </a:pPr>
              <a:r>
                <a:rPr lang="en-US" sz="2043" b="1" u="none" strike="noStrike">
                  <a:solidFill>
                    <a:srgbClr val="004080"/>
                  </a:solidFill>
                  <a:latin typeface="Codec Pro Ultra-Bold"/>
                  <a:ea typeface="Codec Pro Ultra-Bold"/>
                  <a:cs typeface="Codec Pro Ultra-Bold"/>
                  <a:sym typeface="Codec Pro Ultra-Bold"/>
                </a:rPr>
                <a:t>Privacy Considerations</a:t>
              </a:r>
            </a:p>
          </p:txBody>
        </p:sp>
      </p:grpSp>
      <p:grpSp>
        <p:nvGrpSpPr>
          <p:cNvPr id="22" name="Group 22"/>
          <p:cNvGrpSpPr/>
          <p:nvPr/>
        </p:nvGrpSpPr>
        <p:grpSpPr>
          <a:xfrm>
            <a:off x="13364590" y="6934200"/>
            <a:ext cx="2876550" cy="1691178"/>
            <a:chOff x="0" y="0"/>
            <a:chExt cx="3835400" cy="2254904"/>
          </a:xfrm>
        </p:grpSpPr>
        <p:sp>
          <p:nvSpPr>
            <p:cNvPr id="23" name="TextBox 23"/>
            <p:cNvSpPr txBox="1"/>
            <p:nvPr/>
          </p:nvSpPr>
          <p:spPr>
            <a:xfrm>
              <a:off x="0" y="463877"/>
              <a:ext cx="3835400" cy="1791027"/>
            </a:xfrm>
            <a:prstGeom prst="rect">
              <a:avLst/>
            </a:prstGeom>
          </p:spPr>
          <p:txBody>
            <a:bodyPr lIns="0" tIns="0" rIns="0" bIns="0" rtlCol="0" anchor="t">
              <a:spAutoFit/>
            </a:bodyPr>
            <a:lstStyle/>
            <a:p>
              <a:pPr marL="0" lvl="0" indent="0" algn="ctr">
                <a:lnSpc>
                  <a:spcPts val="2656"/>
                </a:lnSpc>
                <a:spcBef>
                  <a:spcPct val="0"/>
                </a:spcBef>
              </a:pPr>
              <a:r>
                <a:rPr lang="en-US" sz="2043" u="none" strike="noStrike">
                  <a:solidFill>
                    <a:srgbClr val="004080"/>
                  </a:solidFill>
                  <a:latin typeface="Codec Pro"/>
                  <a:ea typeface="Codec Pro"/>
                  <a:cs typeface="Codec Pro"/>
                  <a:sym typeface="Codec Pro"/>
                </a:rPr>
                <a:t>Establishing protocols for seamless AI deployment and operation.</a:t>
              </a:r>
            </a:p>
          </p:txBody>
        </p:sp>
        <p:sp>
          <p:nvSpPr>
            <p:cNvPr id="24" name="TextBox 24"/>
            <p:cNvSpPr txBox="1"/>
            <p:nvPr/>
          </p:nvSpPr>
          <p:spPr>
            <a:xfrm>
              <a:off x="0" y="-47625"/>
              <a:ext cx="3835400" cy="457527"/>
            </a:xfrm>
            <a:prstGeom prst="rect">
              <a:avLst/>
            </a:prstGeom>
          </p:spPr>
          <p:txBody>
            <a:bodyPr lIns="0" tIns="0" rIns="0" bIns="0" rtlCol="0" anchor="t">
              <a:spAutoFit/>
            </a:bodyPr>
            <a:lstStyle/>
            <a:p>
              <a:pPr marL="0" lvl="0" indent="0" algn="ctr">
                <a:lnSpc>
                  <a:spcPts val="2656"/>
                </a:lnSpc>
                <a:spcBef>
                  <a:spcPct val="0"/>
                </a:spcBef>
              </a:pPr>
              <a:r>
                <a:rPr lang="en-US" sz="2043" b="1" u="none" strike="noStrike">
                  <a:solidFill>
                    <a:srgbClr val="004080"/>
                  </a:solidFill>
                  <a:latin typeface="Codec Pro Ultra-Bold"/>
                  <a:ea typeface="Codec Pro Ultra-Bold"/>
                  <a:cs typeface="Codec Pro Ultra-Bold"/>
                  <a:sym typeface="Codec Pro Ultra-Bold"/>
                </a:rPr>
                <a:t>Integration Framework</a:t>
              </a:r>
            </a:p>
          </p:txBody>
        </p:sp>
      </p:grpSp>
      <p:sp>
        <p:nvSpPr>
          <p:cNvPr id="25" name="TextBox 25"/>
          <p:cNvSpPr txBox="1"/>
          <p:nvPr/>
        </p:nvSpPr>
        <p:spPr>
          <a:xfrm>
            <a:off x="2105025" y="1504950"/>
            <a:ext cx="14077950" cy="876300"/>
          </a:xfrm>
          <a:prstGeom prst="rect">
            <a:avLst/>
          </a:prstGeom>
        </p:spPr>
        <p:txBody>
          <a:bodyPr lIns="0" tIns="0" rIns="0" bIns="0" rtlCol="0" anchor="t">
            <a:spAutoFit/>
          </a:bodyPr>
          <a:lstStyle/>
          <a:p>
            <a:pPr marL="0" lvl="0" indent="0" algn="ctr">
              <a:lnSpc>
                <a:spcPts val="6480"/>
              </a:lnSpc>
            </a:pPr>
            <a:r>
              <a:rPr lang="en-US" sz="5400" b="1" spc="-135">
                <a:solidFill>
                  <a:srgbClr val="0066CC"/>
                </a:solidFill>
                <a:latin typeface="Gatwick Ultra-Bold"/>
                <a:ea typeface="Gatwick Ultra-Bold"/>
                <a:cs typeface="Gatwick Ultra-Bold"/>
                <a:sym typeface="Gatwick Ultra-Bold"/>
              </a:rPr>
              <a:t>Future Enhancements for AI</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1A1A1A"/>
        </a:solidFill>
        <a:effectLst/>
      </p:bgPr>
    </p:bg>
    <p:spTree>
      <p:nvGrpSpPr>
        <p:cNvPr id="1" name=""/>
        <p:cNvGrpSpPr/>
        <p:nvPr/>
      </p:nvGrpSpPr>
      <p:grpSpPr>
        <a:xfrm>
          <a:off x="0" y="0"/>
          <a:ext cx="0" cy="0"/>
          <a:chOff x="0" y="0"/>
          <a:chExt cx="0" cy="0"/>
        </a:xfrm>
      </p:grpSpPr>
      <p:grpSp>
        <p:nvGrpSpPr>
          <p:cNvPr id="2" name="Group 2"/>
          <p:cNvGrpSpPr/>
          <p:nvPr/>
        </p:nvGrpSpPr>
        <p:grpSpPr>
          <a:xfrm>
            <a:off x="666750" y="666750"/>
            <a:ext cx="16954500" cy="8953500"/>
            <a:chOff x="0" y="0"/>
            <a:chExt cx="5734099" cy="3028120"/>
          </a:xfrm>
        </p:grpSpPr>
        <p:sp>
          <p:nvSpPr>
            <p:cNvPr id="3" name="Freeform 3"/>
            <p:cNvSpPr/>
            <p:nvPr/>
          </p:nvSpPr>
          <p:spPr>
            <a:xfrm>
              <a:off x="12700" y="12700"/>
              <a:ext cx="5669329" cy="2959540"/>
            </a:xfrm>
            <a:custGeom>
              <a:avLst/>
              <a:gdLst/>
              <a:ahLst/>
              <a:cxnLst/>
              <a:rect l="l" t="t" r="r" b="b"/>
              <a:pathLst>
                <a:path w="5669329" h="2959540">
                  <a:moveTo>
                    <a:pt x="146050" y="2959540"/>
                  </a:moveTo>
                  <a:lnTo>
                    <a:pt x="5523279" y="2959540"/>
                  </a:lnTo>
                  <a:cubicBezTo>
                    <a:pt x="5603289" y="2959540"/>
                    <a:pt x="5669329" y="2893500"/>
                    <a:pt x="5669329" y="2813490"/>
                  </a:cubicBezTo>
                  <a:lnTo>
                    <a:pt x="5669329" y="146050"/>
                  </a:lnTo>
                  <a:cubicBezTo>
                    <a:pt x="5669329" y="66040"/>
                    <a:pt x="5603289" y="0"/>
                    <a:pt x="5523279" y="0"/>
                  </a:cubicBezTo>
                  <a:lnTo>
                    <a:pt x="146050" y="0"/>
                  </a:lnTo>
                  <a:cubicBezTo>
                    <a:pt x="66040" y="0"/>
                    <a:pt x="0" y="66040"/>
                    <a:pt x="0" y="146050"/>
                  </a:cubicBezTo>
                  <a:lnTo>
                    <a:pt x="0" y="2813490"/>
                  </a:lnTo>
                  <a:cubicBezTo>
                    <a:pt x="0" y="2894770"/>
                    <a:pt x="66040" y="2959540"/>
                    <a:pt x="146050" y="2959540"/>
                  </a:cubicBezTo>
                  <a:close/>
                </a:path>
              </a:pathLst>
            </a:custGeom>
            <a:solidFill>
              <a:srgbClr val="E8E8E8"/>
            </a:solidFill>
          </p:spPr>
          <p:txBody>
            <a:bodyPr/>
            <a:lstStyle/>
            <a:p>
              <a:endParaRPr lang="en-US"/>
            </a:p>
          </p:txBody>
        </p:sp>
        <p:sp>
          <p:nvSpPr>
            <p:cNvPr id="4" name="Freeform 4"/>
            <p:cNvSpPr/>
            <p:nvPr/>
          </p:nvSpPr>
          <p:spPr>
            <a:xfrm>
              <a:off x="0" y="0"/>
              <a:ext cx="5734099" cy="3028120"/>
            </a:xfrm>
            <a:custGeom>
              <a:avLst/>
              <a:gdLst/>
              <a:ahLst/>
              <a:cxnLst/>
              <a:rect l="l" t="t" r="r" b="b"/>
              <a:pathLst>
                <a:path w="5734099" h="3028120">
                  <a:moveTo>
                    <a:pt x="5670599" y="74930"/>
                  </a:moveTo>
                  <a:cubicBezTo>
                    <a:pt x="5642659" y="30480"/>
                    <a:pt x="5593129" y="0"/>
                    <a:pt x="5535979" y="0"/>
                  </a:cubicBezTo>
                  <a:lnTo>
                    <a:pt x="158750" y="0"/>
                  </a:lnTo>
                  <a:cubicBezTo>
                    <a:pt x="71120" y="0"/>
                    <a:pt x="0" y="71120"/>
                    <a:pt x="0" y="158750"/>
                  </a:cubicBezTo>
                  <a:lnTo>
                    <a:pt x="0" y="2826190"/>
                  </a:lnTo>
                  <a:cubicBezTo>
                    <a:pt x="0" y="2878260"/>
                    <a:pt x="25400" y="2923980"/>
                    <a:pt x="63500" y="2953190"/>
                  </a:cubicBezTo>
                  <a:cubicBezTo>
                    <a:pt x="91440" y="2997640"/>
                    <a:pt x="140970" y="3028120"/>
                    <a:pt x="216920" y="3028120"/>
                  </a:cubicBezTo>
                  <a:lnTo>
                    <a:pt x="5575349" y="3028120"/>
                  </a:lnTo>
                  <a:cubicBezTo>
                    <a:pt x="5662979" y="3028120"/>
                    <a:pt x="5734099" y="2957000"/>
                    <a:pt x="5734099" y="2869370"/>
                  </a:cubicBezTo>
                  <a:lnTo>
                    <a:pt x="5734099" y="208926"/>
                  </a:lnTo>
                  <a:cubicBezTo>
                    <a:pt x="5734099" y="149860"/>
                    <a:pt x="5708699" y="104140"/>
                    <a:pt x="5670599" y="74930"/>
                  </a:cubicBezTo>
                  <a:close/>
                  <a:moveTo>
                    <a:pt x="12700" y="2826190"/>
                  </a:moveTo>
                  <a:lnTo>
                    <a:pt x="12700" y="158750"/>
                  </a:lnTo>
                  <a:cubicBezTo>
                    <a:pt x="12700" y="78740"/>
                    <a:pt x="78740" y="12700"/>
                    <a:pt x="158750" y="12700"/>
                  </a:cubicBezTo>
                  <a:lnTo>
                    <a:pt x="5535979" y="12700"/>
                  </a:lnTo>
                  <a:cubicBezTo>
                    <a:pt x="5615989" y="12700"/>
                    <a:pt x="5682029" y="78740"/>
                    <a:pt x="5682029" y="158750"/>
                  </a:cubicBezTo>
                  <a:lnTo>
                    <a:pt x="5682029" y="2826190"/>
                  </a:lnTo>
                  <a:cubicBezTo>
                    <a:pt x="5682029" y="2906200"/>
                    <a:pt x="5615989" y="2972240"/>
                    <a:pt x="5535979" y="2972240"/>
                  </a:cubicBezTo>
                  <a:lnTo>
                    <a:pt x="158750" y="2972240"/>
                  </a:lnTo>
                  <a:cubicBezTo>
                    <a:pt x="78740" y="2972240"/>
                    <a:pt x="12700" y="2907470"/>
                    <a:pt x="12700" y="2826190"/>
                  </a:cubicBezTo>
                  <a:close/>
                </a:path>
              </a:pathLst>
            </a:custGeom>
            <a:solidFill>
              <a:srgbClr val="0066CC"/>
            </a:solidFill>
          </p:spPr>
          <p:txBody>
            <a:bodyPr/>
            <a:lstStyle/>
            <a:p>
              <a:endParaRPr lang="en-US"/>
            </a:p>
          </p:txBody>
        </p:sp>
      </p:grpSp>
      <p:sp>
        <p:nvSpPr>
          <p:cNvPr id="5" name="TextBox 5"/>
          <p:cNvSpPr txBox="1"/>
          <p:nvPr/>
        </p:nvSpPr>
        <p:spPr>
          <a:xfrm>
            <a:off x="2105025" y="1504950"/>
            <a:ext cx="14077950" cy="876300"/>
          </a:xfrm>
          <a:prstGeom prst="rect">
            <a:avLst/>
          </a:prstGeom>
        </p:spPr>
        <p:txBody>
          <a:bodyPr lIns="0" tIns="0" rIns="0" bIns="0" rtlCol="0" anchor="t">
            <a:spAutoFit/>
          </a:bodyPr>
          <a:lstStyle/>
          <a:p>
            <a:pPr marL="0" lvl="0" indent="0" algn="ctr">
              <a:lnSpc>
                <a:spcPts val="6480"/>
              </a:lnSpc>
            </a:pPr>
            <a:r>
              <a:rPr lang="en-US" sz="5400" b="1" spc="-135">
                <a:solidFill>
                  <a:srgbClr val="0066CC"/>
                </a:solidFill>
                <a:latin typeface="Gatwick Ultra-Bold"/>
                <a:ea typeface="Gatwick Ultra-Bold"/>
                <a:cs typeface="Gatwick Ultra-Bold"/>
                <a:sym typeface="Gatwick Ultra-Bold"/>
              </a:rPr>
              <a:t>CCTV and Metro Operations</a:t>
            </a:r>
          </a:p>
        </p:txBody>
      </p:sp>
      <p:grpSp>
        <p:nvGrpSpPr>
          <p:cNvPr id="6" name="Group 6"/>
          <p:cNvGrpSpPr/>
          <p:nvPr/>
        </p:nvGrpSpPr>
        <p:grpSpPr>
          <a:xfrm>
            <a:off x="1800225" y="3352800"/>
            <a:ext cx="9572156" cy="5372100"/>
            <a:chOff x="0" y="0"/>
            <a:chExt cx="1347420" cy="756201"/>
          </a:xfrm>
        </p:grpSpPr>
        <p:sp>
          <p:nvSpPr>
            <p:cNvPr id="7" name="Freeform 7"/>
            <p:cNvSpPr/>
            <p:nvPr/>
          </p:nvSpPr>
          <p:spPr>
            <a:xfrm>
              <a:off x="0" y="0"/>
              <a:ext cx="1347420" cy="756201"/>
            </a:xfrm>
            <a:custGeom>
              <a:avLst/>
              <a:gdLst/>
              <a:ahLst/>
              <a:cxnLst/>
              <a:rect l="l" t="t" r="r" b="b"/>
              <a:pathLst>
                <a:path w="1347420" h="756201">
                  <a:moveTo>
                    <a:pt x="40440" y="0"/>
                  </a:moveTo>
                  <a:lnTo>
                    <a:pt x="1306980" y="0"/>
                  </a:lnTo>
                  <a:cubicBezTo>
                    <a:pt x="1317705" y="0"/>
                    <a:pt x="1327991" y="4261"/>
                    <a:pt x="1335575" y="11845"/>
                  </a:cubicBezTo>
                  <a:cubicBezTo>
                    <a:pt x="1343159" y="19428"/>
                    <a:pt x="1347420" y="29714"/>
                    <a:pt x="1347420" y="40440"/>
                  </a:cubicBezTo>
                  <a:lnTo>
                    <a:pt x="1347420" y="715761"/>
                  </a:lnTo>
                  <a:cubicBezTo>
                    <a:pt x="1347420" y="726487"/>
                    <a:pt x="1343159" y="736773"/>
                    <a:pt x="1335575" y="744357"/>
                  </a:cubicBezTo>
                  <a:cubicBezTo>
                    <a:pt x="1327991" y="751940"/>
                    <a:pt x="1317705" y="756201"/>
                    <a:pt x="1306980" y="756201"/>
                  </a:cubicBezTo>
                  <a:lnTo>
                    <a:pt x="40440" y="756201"/>
                  </a:lnTo>
                  <a:cubicBezTo>
                    <a:pt x="18106" y="756201"/>
                    <a:pt x="0" y="738095"/>
                    <a:pt x="0" y="715761"/>
                  </a:cubicBezTo>
                  <a:lnTo>
                    <a:pt x="0" y="40440"/>
                  </a:lnTo>
                  <a:cubicBezTo>
                    <a:pt x="0" y="29714"/>
                    <a:pt x="4261" y="19428"/>
                    <a:pt x="11845" y="11845"/>
                  </a:cubicBezTo>
                  <a:cubicBezTo>
                    <a:pt x="19428" y="4261"/>
                    <a:pt x="29714" y="0"/>
                    <a:pt x="40440" y="0"/>
                  </a:cubicBezTo>
                  <a:close/>
                </a:path>
              </a:pathLst>
            </a:custGeom>
            <a:blipFill>
              <a:blip r:embed="rId2"/>
              <a:stretch>
                <a:fillRect l="-109" r="-109"/>
              </a:stretch>
            </a:blipFill>
            <a:ln w="38100" cap="rnd">
              <a:solidFill>
                <a:srgbClr val="000000"/>
              </a:solidFill>
              <a:prstDash val="solid"/>
              <a:round/>
            </a:ln>
          </p:spPr>
          <p:txBody>
            <a:bodyPr/>
            <a:lstStyle/>
            <a:p>
              <a:endParaRPr lang="en-US"/>
            </a:p>
          </p:txBody>
        </p:sp>
      </p:grpSp>
      <p:grpSp>
        <p:nvGrpSpPr>
          <p:cNvPr id="8" name="Group 8"/>
          <p:cNvGrpSpPr/>
          <p:nvPr/>
        </p:nvGrpSpPr>
        <p:grpSpPr>
          <a:xfrm>
            <a:off x="12172950" y="5245418"/>
            <a:ext cx="4314825" cy="1586865"/>
            <a:chOff x="0" y="0"/>
            <a:chExt cx="5753100" cy="2115820"/>
          </a:xfrm>
        </p:grpSpPr>
        <p:sp>
          <p:nvSpPr>
            <p:cNvPr id="9" name="TextBox 9"/>
            <p:cNvSpPr txBox="1"/>
            <p:nvPr/>
          </p:nvSpPr>
          <p:spPr>
            <a:xfrm>
              <a:off x="0" y="527685"/>
              <a:ext cx="5753100" cy="1588135"/>
            </a:xfrm>
            <a:prstGeom prst="rect">
              <a:avLst/>
            </a:prstGeom>
          </p:spPr>
          <p:txBody>
            <a:bodyPr lIns="0" tIns="0" rIns="0" bIns="0" rtlCol="0" anchor="t">
              <a:spAutoFit/>
            </a:bodyPr>
            <a:lstStyle/>
            <a:p>
              <a:pPr marL="0" lvl="0" indent="0" algn="ctr">
                <a:lnSpc>
                  <a:spcPts val="3120"/>
                </a:lnSpc>
              </a:pPr>
              <a:r>
                <a:rPr lang="en-US" sz="2400">
                  <a:solidFill>
                    <a:srgbClr val="004080"/>
                  </a:solidFill>
                  <a:latin typeface="Codec Pro"/>
                  <a:ea typeface="Codec Pro"/>
                  <a:cs typeface="Codec Pro"/>
                  <a:sym typeface="Codec Pro"/>
                </a:rPr>
                <a:t>Enhancing security through intelligent monitoring systems.</a:t>
              </a:r>
            </a:p>
          </p:txBody>
        </p:sp>
        <p:sp>
          <p:nvSpPr>
            <p:cNvPr id="10" name="TextBox 10"/>
            <p:cNvSpPr txBox="1"/>
            <p:nvPr/>
          </p:nvSpPr>
          <p:spPr>
            <a:xfrm>
              <a:off x="0" y="-66675"/>
              <a:ext cx="5753100" cy="559435"/>
            </a:xfrm>
            <a:prstGeom prst="rect">
              <a:avLst/>
            </a:prstGeom>
          </p:spPr>
          <p:txBody>
            <a:bodyPr lIns="0" tIns="0" rIns="0" bIns="0" rtlCol="0" anchor="t">
              <a:spAutoFit/>
            </a:bodyPr>
            <a:lstStyle/>
            <a:p>
              <a:pPr marL="0" lvl="0" indent="0" algn="ctr">
                <a:lnSpc>
                  <a:spcPts val="3120"/>
                </a:lnSpc>
              </a:pPr>
              <a:r>
                <a:rPr lang="en-US" sz="2400" b="1">
                  <a:solidFill>
                    <a:srgbClr val="004080"/>
                  </a:solidFill>
                  <a:latin typeface="Codec Pro Ultra-Bold"/>
                  <a:ea typeface="Codec Pro Ultra-Bold"/>
                  <a:cs typeface="Codec Pro Ultra-Bold"/>
                  <a:sym typeface="Codec Pro Ultra-Bold"/>
                </a:rPr>
                <a:t>Metro Surveillance</a:t>
              </a:r>
            </a:p>
          </p:txBody>
        </p:sp>
      </p:gr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1A1A1A"/>
        </a:solidFill>
        <a:effectLst/>
      </p:bgPr>
    </p:bg>
    <p:spTree>
      <p:nvGrpSpPr>
        <p:cNvPr id="1" name=""/>
        <p:cNvGrpSpPr/>
        <p:nvPr/>
      </p:nvGrpSpPr>
      <p:grpSpPr>
        <a:xfrm>
          <a:off x="0" y="0"/>
          <a:ext cx="0" cy="0"/>
          <a:chOff x="0" y="0"/>
          <a:chExt cx="0" cy="0"/>
        </a:xfrm>
      </p:grpSpPr>
      <p:grpSp>
        <p:nvGrpSpPr>
          <p:cNvPr id="2" name="Group 2"/>
          <p:cNvGrpSpPr/>
          <p:nvPr/>
        </p:nvGrpSpPr>
        <p:grpSpPr>
          <a:xfrm>
            <a:off x="666750" y="666750"/>
            <a:ext cx="16954500" cy="8953500"/>
            <a:chOff x="0" y="0"/>
            <a:chExt cx="5734099" cy="3028120"/>
          </a:xfrm>
        </p:grpSpPr>
        <p:sp>
          <p:nvSpPr>
            <p:cNvPr id="3" name="Freeform 3"/>
            <p:cNvSpPr/>
            <p:nvPr/>
          </p:nvSpPr>
          <p:spPr>
            <a:xfrm>
              <a:off x="12700" y="12700"/>
              <a:ext cx="5669329" cy="2959540"/>
            </a:xfrm>
            <a:custGeom>
              <a:avLst/>
              <a:gdLst/>
              <a:ahLst/>
              <a:cxnLst/>
              <a:rect l="l" t="t" r="r" b="b"/>
              <a:pathLst>
                <a:path w="5669329" h="2959540">
                  <a:moveTo>
                    <a:pt x="146050" y="2959540"/>
                  </a:moveTo>
                  <a:lnTo>
                    <a:pt x="5523279" y="2959540"/>
                  </a:lnTo>
                  <a:cubicBezTo>
                    <a:pt x="5603289" y="2959540"/>
                    <a:pt x="5669329" y="2893500"/>
                    <a:pt x="5669329" y="2813490"/>
                  </a:cubicBezTo>
                  <a:lnTo>
                    <a:pt x="5669329" y="146050"/>
                  </a:lnTo>
                  <a:cubicBezTo>
                    <a:pt x="5669329" y="66040"/>
                    <a:pt x="5603289" y="0"/>
                    <a:pt x="5523279" y="0"/>
                  </a:cubicBezTo>
                  <a:lnTo>
                    <a:pt x="146050" y="0"/>
                  </a:lnTo>
                  <a:cubicBezTo>
                    <a:pt x="66040" y="0"/>
                    <a:pt x="0" y="66040"/>
                    <a:pt x="0" y="146050"/>
                  </a:cubicBezTo>
                  <a:lnTo>
                    <a:pt x="0" y="2813490"/>
                  </a:lnTo>
                  <a:cubicBezTo>
                    <a:pt x="0" y="2894770"/>
                    <a:pt x="66040" y="2959540"/>
                    <a:pt x="146050" y="2959540"/>
                  </a:cubicBezTo>
                  <a:close/>
                </a:path>
              </a:pathLst>
            </a:custGeom>
            <a:solidFill>
              <a:srgbClr val="E8E8E8"/>
            </a:solidFill>
          </p:spPr>
          <p:txBody>
            <a:bodyPr/>
            <a:lstStyle/>
            <a:p>
              <a:endParaRPr lang="en-US" dirty="0"/>
            </a:p>
          </p:txBody>
        </p:sp>
        <p:sp>
          <p:nvSpPr>
            <p:cNvPr id="4" name="Freeform 4"/>
            <p:cNvSpPr/>
            <p:nvPr/>
          </p:nvSpPr>
          <p:spPr>
            <a:xfrm>
              <a:off x="0" y="0"/>
              <a:ext cx="5734099" cy="3028120"/>
            </a:xfrm>
            <a:custGeom>
              <a:avLst/>
              <a:gdLst/>
              <a:ahLst/>
              <a:cxnLst/>
              <a:rect l="l" t="t" r="r" b="b"/>
              <a:pathLst>
                <a:path w="5734099" h="3028120">
                  <a:moveTo>
                    <a:pt x="5670599" y="74930"/>
                  </a:moveTo>
                  <a:cubicBezTo>
                    <a:pt x="5642659" y="30480"/>
                    <a:pt x="5593129" y="0"/>
                    <a:pt x="5535979" y="0"/>
                  </a:cubicBezTo>
                  <a:lnTo>
                    <a:pt x="158750" y="0"/>
                  </a:lnTo>
                  <a:cubicBezTo>
                    <a:pt x="71120" y="0"/>
                    <a:pt x="0" y="71120"/>
                    <a:pt x="0" y="158750"/>
                  </a:cubicBezTo>
                  <a:lnTo>
                    <a:pt x="0" y="2826190"/>
                  </a:lnTo>
                  <a:cubicBezTo>
                    <a:pt x="0" y="2878260"/>
                    <a:pt x="25400" y="2923980"/>
                    <a:pt x="63500" y="2953190"/>
                  </a:cubicBezTo>
                  <a:cubicBezTo>
                    <a:pt x="91440" y="2997640"/>
                    <a:pt x="140970" y="3028120"/>
                    <a:pt x="216920" y="3028120"/>
                  </a:cubicBezTo>
                  <a:lnTo>
                    <a:pt x="5575349" y="3028120"/>
                  </a:lnTo>
                  <a:cubicBezTo>
                    <a:pt x="5662979" y="3028120"/>
                    <a:pt x="5734099" y="2957000"/>
                    <a:pt x="5734099" y="2869370"/>
                  </a:cubicBezTo>
                  <a:lnTo>
                    <a:pt x="5734099" y="208926"/>
                  </a:lnTo>
                  <a:cubicBezTo>
                    <a:pt x="5734099" y="149860"/>
                    <a:pt x="5708699" y="104140"/>
                    <a:pt x="5670599" y="74930"/>
                  </a:cubicBezTo>
                  <a:close/>
                  <a:moveTo>
                    <a:pt x="12700" y="2826190"/>
                  </a:moveTo>
                  <a:lnTo>
                    <a:pt x="12700" y="158750"/>
                  </a:lnTo>
                  <a:cubicBezTo>
                    <a:pt x="12700" y="78740"/>
                    <a:pt x="78740" y="12700"/>
                    <a:pt x="158750" y="12700"/>
                  </a:cubicBezTo>
                  <a:lnTo>
                    <a:pt x="5535979" y="12700"/>
                  </a:lnTo>
                  <a:cubicBezTo>
                    <a:pt x="5615989" y="12700"/>
                    <a:pt x="5682029" y="78740"/>
                    <a:pt x="5682029" y="158750"/>
                  </a:cubicBezTo>
                  <a:lnTo>
                    <a:pt x="5682029" y="2826190"/>
                  </a:lnTo>
                  <a:cubicBezTo>
                    <a:pt x="5682029" y="2906200"/>
                    <a:pt x="5615989" y="2972240"/>
                    <a:pt x="5535979" y="2972240"/>
                  </a:cubicBezTo>
                  <a:lnTo>
                    <a:pt x="158750" y="2972240"/>
                  </a:lnTo>
                  <a:cubicBezTo>
                    <a:pt x="78740" y="2972240"/>
                    <a:pt x="12700" y="2907470"/>
                    <a:pt x="12700" y="2826190"/>
                  </a:cubicBezTo>
                  <a:close/>
                </a:path>
              </a:pathLst>
            </a:custGeom>
            <a:solidFill>
              <a:srgbClr val="0066CC"/>
            </a:solidFill>
          </p:spPr>
          <p:txBody>
            <a:bodyPr/>
            <a:lstStyle/>
            <a:p>
              <a:endParaRPr lang="en-US"/>
            </a:p>
          </p:txBody>
        </p:sp>
      </p:grpSp>
      <p:grpSp>
        <p:nvGrpSpPr>
          <p:cNvPr id="5" name="Group 5"/>
          <p:cNvGrpSpPr/>
          <p:nvPr/>
        </p:nvGrpSpPr>
        <p:grpSpPr>
          <a:xfrm>
            <a:off x="1800225" y="3352800"/>
            <a:ext cx="4619625" cy="3231344"/>
            <a:chOff x="0" y="0"/>
            <a:chExt cx="650279" cy="454859"/>
          </a:xfrm>
        </p:grpSpPr>
        <p:sp>
          <p:nvSpPr>
            <p:cNvPr id="6" name="Freeform 6"/>
            <p:cNvSpPr/>
            <p:nvPr/>
          </p:nvSpPr>
          <p:spPr>
            <a:xfrm>
              <a:off x="0" y="0"/>
              <a:ext cx="650279" cy="454859"/>
            </a:xfrm>
            <a:custGeom>
              <a:avLst/>
              <a:gdLst/>
              <a:ahLst/>
              <a:cxnLst/>
              <a:rect l="l" t="t" r="r" b="b"/>
              <a:pathLst>
                <a:path w="650279" h="454859">
                  <a:moveTo>
                    <a:pt x="83794" y="0"/>
                  </a:moveTo>
                  <a:lnTo>
                    <a:pt x="566485" y="0"/>
                  </a:lnTo>
                  <a:cubicBezTo>
                    <a:pt x="588709" y="0"/>
                    <a:pt x="610022" y="8828"/>
                    <a:pt x="625737" y="24543"/>
                  </a:cubicBezTo>
                  <a:cubicBezTo>
                    <a:pt x="641451" y="40257"/>
                    <a:pt x="650279" y="61570"/>
                    <a:pt x="650279" y="83794"/>
                  </a:cubicBezTo>
                  <a:lnTo>
                    <a:pt x="650279" y="371065"/>
                  </a:lnTo>
                  <a:cubicBezTo>
                    <a:pt x="650279" y="393288"/>
                    <a:pt x="641451" y="414602"/>
                    <a:pt x="625737" y="430316"/>
                  </a:cubicBezTo>
                  <a:cubicBezTo>
                    <a:pt x="610022" y="446030"/>
                    <a:pt x="588709" y="454859"/>
                    <a:pt x="566485" y="454859"/>
                  </a:cubicBezTo>
                  <a:lnTo>
                    <a:pt x="83794" y="454859"/>
                  </a:lnTo>
                  <a:cubicBezTo>
                    <a:pt x="61570" y="454859"/>
                    <a:pt x="40257" y="446030"/>
                    <a:pt x="24543" y="430316"/>
                  </a:cubicBezTo>
                  <a:cubicBezTo>
                    <a:pt x="8828" y="414602"/>
                    <a:pt x="0" y="393288"/>
                    <a:pt x="0" y="371065"/>
                  </a:cubicBezTo>
                  <a:lnTo>
                    <a:pt x="0" y="83794"/>
                  </a:lnTo>
                  <a:cubicBezTo>
                    <a:pt x="0" y="61570"/>
                    <a:pt x="8828" y="40257"/>
                    <a:pt x="24543" y="24543"/>
                  </a:cubicBezTo>
                  <a:cubicBezTo>
                    <a:pt x="40257" y="8828"/>
                    <a:pt x="61570" y="0"/>
                    <a:pt x="83794" y="0"/>
                  </a:cubicBezTo>
                  <a:close/>
                </a:path>
              </a:pathLst>
            </a:custGeom>
            <a:blipFill>
              <a:blip r:embed="rId2"/>
              <a:stretch>
                <a:fillRect l="-232" r="-232"/>
              </a:stretch>
            </a:blipFill>
            <a:ln w="38100" cap="rnd">
              <a:solidFill>
                <a:srgbClr val="000000"/>
              </a:solidFill>
              <a:prstDash val="solid"/>
              <a:round/>
            </a:ln>
          </p:spPr>
          <p:txBody>
            <a:bodyPr/>
            <a:lstStyle/>
            <a:p>
              <a:endParaRPr lang="en-US"/>
            </a:p>
          </p:txBody>
        </p:sp>
      </p:grpSp>
      <p:grpSp>
        <p:nvGrpSpPr>
          <p:cNvPr id="7" name="Group 7"/>
          <p:cNvGrpSpPr/>
          <p:nvPr/>
        </p:nvGrpSpPr>
        <p:grpSpPr>
          <a:xfrm>
            <a:off x="6834188" y="3352800"/>
            <a:ext cx="4619625" cy="3231344"/>
            <a:chOff x="0" y="0"/>
            <a:chExt cx="650279" cy="454859"/>
          </a:xfrm>
        </p:grpSpPr>
        <p:sp>
          <p:nvSpPr>
            <p:cNvPr id="8" name="Freeform 8"/>
            <p:cNvSpPr/>
            <p:nvPr/>
          </p:nvSpPr>
          <p:spPr>
            <a:xfrm>
              <a:off x="0" y="0"/>
              <a:ext cx="650279" cy="454859"/>
            </a:xfrm>
            <a:custGeom>
              <a:avLst/>
              <a:gdLst/>
              <a:ahLst/>
              <a:cxnLst/>
              <a:rect l="l" t="t" r="r" b="b"/>
              <a:pathLst>
                <a:path w="650279" h="454859">
                  <a:moveTo>
                    <a:pt x="83794" y="0"/>
                  </a:moveTo>
                  <a:lnTo>
                    <a:pt x="566485" y="0"/>
                  </a:lnTo>
                  <a:cubicBezTo>
                    <a:pt x="588709" y="0"/>
                    <a:pt x="610022" y="8828"/>
                    <a:pt x="625737" y="24543"/>
                  </a:cubicBezTo>
                  <a:cubicBezTo>
                    <a:pt x="641451" y="40257"/>
                    <a:pt x="650279" y="61570"/>
                    <a:pt x="650279" y="83794"/>
                  </a:cubicBezTo>
                  <a:lnTo>
                    <a:pt x="650279" y="371065"/>
                  </a:lnTo>
                  <a:cubicBezTo>
                    <a:pt x="650279" y="393288"/>
                    <a:pt x="641451" y="414602"/>
                    <a:pt x="625737" y="430316"/>
                  </a:cubicBezTo>
                  <a:cubicBezTo>
                    <a:pt x="610022" y="446030"/>
                    <a:pt x="588709" y="454859"/>
                    <a:pt x="566485" y="454859"/>
                  </a:cubicBezTo>
                  <a:lnTo>
                    <a:pt x="83794" y="454859"/>
                  </a:lnTo>
                  <a:cubicBezTo>
                    <a:pt x="61570" y="454859"/>
                    <a:pt x="40257" y="446030"/>
                    <a:pt x="24543" y="430316"/>
                  </a:cubicBezTo>
                  <a:cubicBezTo>
                    <a:pt x="8828" y="414602"/>
                    <a:pt x="0" y="393288"/>
                    <a:pt x="0" y="371065"/>
                  </a:cubicBezTo>
                  <a:lnTo>
                    <a:pt x="0" y="83794"/>
                  </a:lnTo>
                  <a:cubicBezTo>
                    <a:pt x="0" y="61570"/>
                    <a:pt x="8828" y="40257"/>
                    <a:pt x="24543" y="24543"/>
                  </a:cubicBezTo>
                  <a:cubicBezTo>
                    <a:pt x="40257" y="8828"/>
                    <a:pt x="61570" y="0"/>
                    <a:pt x="83794" y="0"/>
                  </a:cubicBezTo>
                  <a:close/>
                </a:path>
              </a:pathLst>
            </a:custGeom>
            <a:blipFill>
              <a:blip r:embed="rId3"/>
              <a:stretch>
                <a:fillRect l="-232" r="-232"/>
              </a:stretch>
            </a:blipFill>
            <a:ln w="38100" cap="rnd">
              <a:solidFill>
                <a:srgbClr val="000000"/>
              </a:solidFill>
              <a:prstDash val="solid"/>
              <a:round/>
            </a:ln>
          </p:spPr>
          <p:txBody>
            <a:bodyPr/>
            <a:lstStyle/>
            <a:p>
              <a:endParaRPr lang="en-US"/>
            </a:p>
          </p:txBody>
        </p:sp>
      </p:grpSp>
      <p:grpSp>
        <p:nvGrpSpPr>
          <p:cNvPr id="9" name="Group 9"/>
          <p:cNvGrpSpPr/>
          <p:nvPr/>
        </p:nvGrpSpPr>
        <p:grpSpPr>
          <a:xfrm>
            <a:off x="11865501" y="3352800"/>
            <a:ext cx="4623063" cy="3231344"/>
            <a:chOff x="0" y="0"/>
            <a:chExt cx="650763" cy="454859"/>
          </a:xfrm>
        </p:grpSpPr>
        <p:sp>
          <p:nvSpPr>
            <p:cNvPr id="10" name="Freeform 10"/>
            <p:cNvSpPr/>
            <p:nvPr/>
          </p:nvSpPr>
          <p:spPr>
            <a:xfrm>
              <a:off x="0" y="0"/>
              <a:ext cx="650763" cy="454859"/>
            </a:xfrm>
            <a:custGeom>
              <a:avLst/>
              <a:gdLst/>
              <a:ahLst/>
              <a:cxnLst/>
              <a:rect l="l" t="t" r="r" b="b"/>
              <a:pathLst>
                <a:path w="650763" h="454859">
                  <a:moveTo>
                    <a:pt x="83732" y="0"/>
                  </a:moveTo>
                  <a:lnTo>
                    <a:pt x="567032" y="0"/>
                  </a:lnTo>
                  <a:cubicBezTo>
                    <a:pt x="589239" y="0"/>
                    <a:pt x="610536" y="8822"/>
                    <a:pt x="626239" y="24524"/>
                  </a:cubicBezTo>
                  <a:cubicBezTo>
                    <a:pt x="641941" y="40227"/>
                    <a:pt x="650763" y="61525"/>
                    <a:pt x="650763" y="83732"/>
                  </a:cubicBezTo>
                  <a:lnTo>
                    <a:pt x="650763" y="371127"/>
                  </a:lnTo>
                  <a:cubicBezTo>
                    <a:pt x="650763" y="393334"/>
                    <a:pt x="641941" y="414631"/>
                    <a:pt x="626239" y="430334"/>
                  </a:cubicBezTo>
                  <a:cubicBezTo>
                    <a:pt x="610536" y="446037"/>
                    <a:pt x="589239" y="454859"/>
                    <a:pt x="567032" y="454859"/>
                  </a:cubicBezTo>
                  <a:lnTo>
                    <a:pt x="83732" y="454859"/>
                  </a:lnTo>
                  <a:cubicBezTo>
                    <a:pt x="61525" y="454859"/>
                    <a:pt x="40227" y="446037"/>
                    <a:pt x="24524" y="430334"/>
                  </a:cubicBezTo>
                  <a:cubicBezTo>
                    <a:pt x="8822" y="414631"/>
                    <a:pt x="0" y="393334"/>
                    <a:pt x="0" y="371127"/>
                  </a:cubicBezTo>
                  <a:lnTo>
                    <a:pt x="0" y="83732"/>
                  </a:lnTo>
                  <a:cubicBezTo>
                    <a:pt x="0" y="61525"/>
                    <a:pt x="8822" y="40227"/>
                    <a:pt x="24524" y="24524"/>
                  </a:cubicBezTo>
                  <a:cubicBezTo>
                    <a:pt x="40227" y="8822"/>
                    <a:pt x="61525" y="0"/>
                    <a:pt x="83732" y="0"/>
                  </a:cubicBezTo>
                  <a:close/>
                </a:path>
              </a:pathLst>
            </a:custGeom>
            <a:blipFill>
              <a:blip r:embed="rId4"/>
              <a:stretch>
                <a:fillRect l="-194" r="-194"/>
              </a:stretch>
            </a:blipFill>
            <a:ln w="38100" cap="rnd">
              <a:solidFill>
                <a:srgbClr val="000000"/>
              </a:solidFill>
              <a:prstDash val="solid"/>
              <a:round/>
            </a:ln>
          </p:spPr>
          <p:txBody>
            <a:bodyPr/>
            <a:lstStyle/>
            <a:p>
              <a:endParaRPr lang="en-US"/>
            </a:p>
          </p:txBody>
        </p:sp>
      </p:grpSp>
      <p:sp>
        <p:nvSpPr>
          <p:cNvPr id="20" name="TextBox 20"/>
          <p:cNvSpPr txBox="1"/>
          <p:nvPr/>
        </p:nvSpPr>
        <p:spPr>
          <a:xfrm>
            <a:off x="2105025" y="1504950"/>
            <a:ext cx="14077950" cy="1624932"/>
          </a:xfrm>
          <a:prstGeom prst="rect">
            <a:avLst/>
          </a:prstGeom>
        </p:spPr>
        <p:txBody>
          <a:bodyPr lIns="0" tIns="0" rIns="0" bIns="0" rtlCol="0" anchor="t">
            <a:spAutoFit/>
          </a:bodyPr>
          <a:lstStyle/>
          <a:p>
            <a:pPr marL="0" lvl="0" indent="0" algn="ctr">
              <a:lnSpc>
                <a:spcPts val="6480"/>
              </a:lnSpc>
            </a:pPr>
            <a:r>
              <a:rPr lang="en-US" sz="5400" b="1" spc="-135" dirty="0">
                <a:solidFill>
                  <a:srgbClr val="0066CC"/>
                </a:solidFill>
                <a:latin typeface="Gatwick Ultra-Bold"/>
                <a:ea typeface="Gatwick Ultra-Bold"/>
                <a:cs typeface="Gatwick Ultra-Bold"/>
                <a:sym typeface="Gatwick Ultra-Bold"/>
              </a:rPr>
              <a:t>Comparative Literature Review for 15 Papers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1A1A1A"/>
        </a:solidFill>
        <a:effectLst/>
      </p:bgPr>
    </p:bg>
    <p:spTree>
      <p:nvGrpSpPr>
        <p:cNvPr id="1" name=""/>
        <p:cNvGrpSpPr/>
        <p:nvPr/>
      </p:nvGrpSpPr>
      <p:grpSpPr>
        <a:xfrm>
          <a:off x="0" y="0"/>
          <a:ext cx="0" cy="0"/>
          <a:chOff x="0" y="0"/>
          <a:chExt cx="0" cy="0"/>
        </a:xfrm>
      </p:grpSpPr>
      <p:grpSp>
        <p:nvGrpSpPr>
          <p:cNvPr id="2" name="Group 2"/>
          <p:cNvGrpSpPr/>
          <p:nvPr/>
        </p:nvGrpSpPr>
        <p:grpSpPr>
          <a:xfrm>
            <a:off x="666750" y="666750"/>
            <a:ext cx="16954500" cy="8953500"/>
            <a:chOff x="0" y="0"/>
            <a:chExt cx="5734099" cy="3028120"/>
          </a:xfrm>
        </p:grpSpPr>
        <p:sp>
          <p:nvSpPr>
            <p:cNvPr id="3" name="Freeform 3"/>
            <p:cNvSpPr/>
            <p:nvPr/>
          </p:nvSpPr>
          <p:spPr>
            <a:xfrm>
              <a:off x="12700" y="12700"/>
              <a:ext cx="5669329" cy="2959540"/>
            </a:xfrm>
            <a:custGeom>
              <a:avLst/>
              <a:gdLst/>
              <a:ahLst/>
              <a:cxnLst/>
              <a:rect l="l" t="t" r="r" b="b"/>
              <a:pathLst>
                <a:path w="5669329" h="2959540">
                  <a:moveTo>
                    <a:pt x="146050" y="2959540"/>
                  </a:moveTo>
                  <a:lnTo>
                    <a:pt x="5523279" y="2959540"/>
                  </a:lnTo>
                  <a:cubicBezTo>
                    <a:pt x="5603289" y="2959540"/>
                    <a:pt x="5669329" y="2893500"/>
                    <a:pt x="5669329" y="2813490"/>
                  </a:cubicBezTo>
                  <a:lnTo>
                    <a:pt x="5669329" y="146050"/>
                  </a:lnTo>
                  <a:cubicBezTo>
                    <a:pt x="5669329" y="66040"/>
                    <a:pt x="5603289" y="0"/>
                    <a:pt x="5523279" y="0"/>
                  </a:cubicBezTo>
                  <a:lnTo>
                    <a:pt x="146050" y="0"/>
                  </a:lnTo>
                  <a:cubicBezTo>
                    <a:pt x="66040" y="0"/>
                    <a:pt x="0" y="66040"/>
                    <a:pt x="0" y="146050"/>
                  </a:cubicBezTo>
                  <a:lnTo>
                    <a:pt x="0" y="2813490"/>
                  </a:lnTo>
                  <a:cubicBezTo>
                    <a:pt x="0" y="2894770"/>
                    <a:pt x="66040" y="2959540"/>
                    <a:pt x="146050" y="2959540"/>
                  </a:cubicBezTo>
                  <a:close/>
                </a:path>
              </a:pathLst>
            </a:custGeom>
            <a:solidFill>
              <a:srgbClr val="E8E8E8"/>
            </a:solidFill>
          </p:spPr>
          <p:txBody>
            <a:bodyPr/>
            <a:lstStyle/>
            <a:p>
              <a:endParaRPr lang="en-US"/>
            </a:p>
          </p:txBody>
        </p:sp>
        <p:sp>
          <p:nvSpPr>
            <p:cNvPr id="4" name="Freeform 4"/>
            <p:cNvSpPr/>
            <p:nvPr/>
          </p:nvSpPr>
          <p:spPr>
            <a:xfrm>
              <a:off x="0" y="0"/>
              <a:ext cx="5734099" cy="3028120"/>
            </a:xfrm>
            <a:custGeom>
              <a:avLst/>
              <a:gdLst/>
              <a:ahLst/>
              <a:cxnLst/>
              <a:rect l="l" t="t" r="r" b="b"/>
              <a:pathLst>
                <a:path w="5734099" h="3028120">
                  <a:moveTo>
                    <a:pt x="5670599" y="74930"/>
                  </a:moveTo>
                  <a:cubicBezTo>
                    <a:pt x="5642659" y="30480"/>
                    <a:pt x="5593129" y="0"/>
                    <a:pt x="5535979" y="0"/>
                  </a:cubicBezTo>
                  <a:lnTo>
                    <a:pt x="158750" y="0"/>
                  </a:lnTo>
                  <a:cubicBezTo>
                    <a:pt x="71120" y="0"/>
                    <a:pt x="0" y="71120"/>
                    <a:pt x="0" y="158750"/>
                  </a:cubicBezTo>
                  <a:lnTo>
                    <a:pt x="0" y="2826190"/>
                  </a:lnTo>
                  <a:cubicBezTo>
                    <a:pt x="0" y="2878260"/>
                    <a:pt x="25400" y="2923980"/>
                    <a:pt x="63500" y="2953190"/>
                  </a:cubicBezTo>
                  <a:cubicBezTo>
                    <a:pt x="91440" y="2997640"/>
                    <a:pt x="140970" y="3028120"/>
                    <a:pt x="216920" y="3028120"/>
                  </a:cubicBezTo>
                  <a:lnTo>
                    <a:pt x="5575349" y="3028120"/>
                  </a:lnTo>
                  <a:cubicBezTo>
                    <a:pt x="5662979" y="3028120"/>
                    <a:pt x="5734099" y="2957000"/>
                    <a:pt x="5734099" y="2869370"/>
                  </a:cubicBezTo>
                  <a:lnTo>
                    <a:pt x="5734099" y="208926"/>
                  </a:lnTo>
                  <a:cubicBezTo>
                    <a:pt x="5734099" y="149860"/>
                    <a:pt x="5708699" y="104140"/>
                    <a:pt x="5670599" y="74930"/>
                  </a:cubicBezTo>
                  <a:close/>
                  <a:moveTo>
                    <a:pt x="12700" y="2826190"/>
                  </a:moveTo>
                  <a:lnTo>
                    <a:pt x="12700" y="158750"/>
                  </a:lnTo>
                  <a:cubicBezTo>
                    <a:pt x="12700" y="78740"/>
                    <a:pt x="78740" y="12700"/>
                    <a:pt x="158750" y="12700"/>
                  </a:cubicBezTo>
                  <a:lnTo>
                    <a:pt x="5535979" y="12700"/>
                  </a:lnTo>
                  <a:cubicBezTo>
                    <a:pt x="5615989" y="12700"/>
                    <a:pt x="5682029" y="78740"/>
                    <a:pt x="5682029" y="158750"/>
                  </a:cubicBezTo>
                  <a:lnTo>
                    <a:pt x="5682029" y="2826190"/>
                  </a:lnTo>
                  <a:cubicBezTo>
                    <a:pt x="5682029" y="2906200"/>
                    <a:pt x="5615989" y="2972240"/>
                    <a:pt x="5535979" y="2972240"/>
                  </a:cubicBezTo>
                  <a:lnTo>
                    <a:pt x="158750" y="2972240"/>
                  </a:lnTo>
                  <a:cubicBezTo>
                    <a:pt x="78740" y="2972240"/>
                    <a:pt x="12700" y="2907470"/>
                    <a:pt x="12700" y="2826190"/>
                  </a:cubicBezTo>
                  <a:close/>
                </a:path>
              </a:pathLst>
            </a:custGeom>
            <a:solidFill>
              <a:srgbClr val="0066CC"/>
            </a:solidFill>
          </p:spPr>
          <p:txBody>
            <a:bodyPr/>
            <a:lstStyle/>
            <a:p>
              <a:endParaRPr lang="en-US"/>
            </a:p>
          </p:txBody>
        </p:sp>
      </p:grpSp>
      <p:sp>
        <p:nvSpPr>
          <p:cNvPr id="6" name="TextBox 6"/>
          <p:cNvSpPr txBox="1"/>
          <p:nvPr/>
        </p:nvSpPr>
        <p:spPr>
          <a:xfrm>
            <a:off x="2057400" y="839595"/>
            <a:ext cx="13944600" cy="711349"/>
          </a:xfrm>
          <a:prstGeom prst="rect">
            <a:avLst/>
          </a:prstGeom>
        </p:spPr>
        <p:txBody>
          <a:bodyPr wrap="square" lIns="0" tIns="0" rIns="0" bIns="0" rtlCol="0" anchor="t">
            <a:spAutoFit/>
          </a:bodyPr>
          <a:lstStyle/>
          <a:p>
            <a:pPr marL="0" lvl="0" indent="0" algn="ctr">
              <a:lnSpc>
                <a:spcPts val="6480"/>
              </a:lnSpc>
            </a:pPr>
            <a:r>
              <a:rPr lang="en-US" sz="2800" b="1" spc="-135" dirty="0">
                <a:solidFill>
                  <a:srgbClr val="0066CC"/>
                </a:solidFill>
                <a:latin typeface="Gatwick Ultra-Bold"/>
                <a:ea typeface="Gatwick Ultra-Bold"/>
                <a:cs typeface="Gatwick Ultra-Bold"/>
                <a:sym typeface="Gatwick Ultra-Bold"/>
              </a:rPr>
              <a:t>Comparative Analysis Table Among Papers</a:t>
            </a:r>
          </a:p>
        </p:txBody>
      </p:sp>
      <p:pic>
        <p:nvPicPr>
          <p:cNvPr id="11" name="Picture 10">
            <a:extLst>
              <a:ext uri="{FF2B5EF4-FFF2-40B4-BE49-F238E27FC236}">
                <a16:creationId xmlns:a16="http://schemas.microsoft.com/office/drawing/2014/main" id="{3BA190CC-8DB1-38EA-D411-182F7CA75DF1}"/>
              </a:ext>
            </a:extLst>
          </p:cNvPr>
          <p:cNvPicPr>
            <a:picLocks noChangeAspect="1"/>
          </p:cNvPicPr>
          <p:nvPr/>
        </p:nvPicPr>
        <p:blipFill>
          <a:blip r:embed="rId2"/>
          <a:stretch>
            <a:fillRect/>
          </a:stretch>
        </p:blipFill>
        <p:spPr>
          <a:xfrm>
            <a:off x="1066800" y="1724337"/>
            <a:ext cx="16154400" cy="7305363"/>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1A1A1A"/>
        </a:solidFill>
        <a:effectLst/>
      </p:bgPr>
    </p:bg>
    <p:spTree>
      <p:nvGrpSpPr>
        <p:cNvPr id="1" name="">
          <a:extLst>
            <a:ext uri="{FF2B5EF4-FFF2-40B4-BE49-F238E27FC236}">
              <a16:creationId xmlns:a16="http://schemas.microsoft.com/office/drawing/2014/main" id="{85DD724C-3E55-F126-77BA-A26A64D49925}"/>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C8A163E6-D7B9-0B34-17CB-9DA8A96A6C3B}"/>
              </a:ext>
            </a:extLst>
          </p:cNvPr>
          <p:cNvGrpSpPr/>
          <p:nvPr/>
        </p:nvGrpSpPr>
        <p:grpSpPr>
          <a:xfrm>
            <a:off x="666750" y="666750"/>
            <a:ext cx="16954500" cy="8953500"/>
            <a:chOff x="0" y="0"/>
            <a:chExt cx="5734099" cy="3028120"/>
          </a:xfrm>
        </p:grpSpPr>
        <p:sp>
          <p:nvSpPr>
            <p:cNvPr id="3" name="Freeform 3">
              <a:extLst>
                <a:ext uri="{FF2B5EF4-FFF2-40B4-BE49-F238E27FC236}">
                  <a16:creationId xmlns:a16="http://schemas.microsoft.com/office/drawing/2014/main" id="{DF8007D5-EC5E-75B6-C229-1349FB2C0D9F}"/>
                </a:ext>
              </a:extLst>
            </p:cNvPr>
            <p:cNvSpPr/>
            <p:nvPr/>
          </p:nvSpPr>
          <p:spPr>
            <a:xfrm>
              <a:off x="12700" y="12700"/>
              <a:ext cx="5669329" cy="2959540"/>
            </a:xfrm>
            <a:custGeom>
              <a:avLst/>
              <a:gdLst/>
              <a:ahLst/>
              <a:cxnLst/>
              <a:rect l="l" t="t" r="r" b="b"/>
              <a:pathLst>
                <a:path w="5669329" h="2959540">
                  <a:moveTo>
                    <a:pt x="146050" y="2959540"/>
                  </a:moveTo>
                  <a:lnTo>
                    <a:pt x="5523279" y="2959540"/>
                  </a:lnTo>
                  <a:cubicBezTo>
                    <a:pt x="5603289" y="2959540"/>
                    <a:pt x="5669329" y="2893500"/>
                    <a:pt x="5669329" y="2813490"/>
                  </a:cubicBezTo>
                  <a:lnTo>
                    <a:pt x="5669329" y="146050"/>
                  </a:lnTo>
                  <a:cubicBezTo>
                    <a:pt x="5669329" y="66040"/>
                    <a:pt x="5603289" y="0"/>
                    <a:pt x="5523279" y="0"/>
                  </a:cubicBezTo>
                  <a:lnTo>
                    <a:pt x="146050" y="0"/>
                  </a:lnTo>
                  <a:cubicBezTo>
                    <a:pt x="66040" y="0"/>
                    <a:pt x="0" y="66040"/>
                    <a:pt x="0" y="146050"/>
                  </a:cubicBezTo>
                  <a:lnTo>
                    <a:pt x="0" y="2813490"/>
                  </a:lnTo>
                  <a:cubicBezTo>
                    <a:pt x="0" y="2894770"/>
                    <a:pt x="66040" y="2959540"/>
                    <a:pt x="146050" y="2959540"/>
                  </a:cubicBezTo>
                  <a:close/>
                </a:path>
              </a:pathLst>
            </a:custGeom>
            <a:solidFill>
              <a:srgbClr val="E8E8E8"/>
            </a:solidFill>
          </p:spPr>
          <p:txBody>
            <a:bodyPr/>
            <a:lstStyle/>
            <a:p>
              <a:endParaRPr lang="en-US"/>
            </a:p>
          </p:txBody>
        </p:sp>
        <p:sp>
          <p:nvSpPr>
            <p:cNvPr id="4" name="Freeform 4">
              <a:extLst>
                <a:ext uri="{FF2B5EF4-FFF2-40B4-BE49-F238E27FC236}">
                  <a16:creationId xmlns:a16="http://schemas.microsoft.com/office/drawing/2014/main" id="{B8FB7A69-B2A1-66BF-0D0A-CC669D43149D}"/>
                </a:ext>
              </a:extLst>
            </p:cNvPr>
            <p:cNvSpPr/>
            <p:nvPr/>
          </p:nvSpPr>
          <p:spPr>
            <a:xfrm>
              <a:off x="0" y="0"/>
              <a:ext cx="5734099" cy="3028120"/>
            </a:xfrm>
            <a:custGeom>
              <a:avLst/>
              <a:gdLst/>
              <a:ahLst/>
              <a:cxnLst/>
              <a:rect l="l" t="t" r="r" b="b"/>
              <a:pathLst>
                <a:path w="5734099" h="3028120">
                  <a:moveTo>
                    <a:pt x="5670599" y="74930"/>
                  </a:moveTo>
                  <a:cubicBezTo>
                    <a:pt x="5642659" y="30480"/>
                    <a:pt x="5593129" y="0"/>
                    <a:pt x="5535979" y="0"/>
                  </a:cubicBezTo>
                  <a:lnTo>
                    <a:pt x="158750" y="0"/>
                  </a:lnTo>
                  <a:cubicBezTo>
                    <a:pt x="71120" y="0"/>
                    <a:pt x="0" y="71120"/>
                    <a:pt x="0" y="158750"/>
                  </a:cubicBezTo>
                  <a:lnTo>
                    <a:pt x="0" y="2826190"/>
                  </a:lnTo>
                  <a:cubicBezTo>
                    <a:pt x="0" y="2878260"/>
                    <a:pt x="25400" y="2923980"/>
                    <a:pt x="63500" y="2953190"/>
                  </a:cubicBezTo>
                  <a:cubicBezTo>
                    <a:pt x="91440" y="2997640"/>
                    <a:pt x="140970" y="3028120"/>
                    <a:pt x="216920" y="3028120"/>
                  </a:cubicBezTo>
                  <a:lnTo>
                    <a:pt x="5575349" y="3028120"/>
                  </a:lnTo>
                  <a:cubicBezTo>
                    <a:pt x="5662979" y="3028120"/>
                    <a:pt x="5734099" y="2957000"/>
                    <a:pt x="5734099" y="2869370"/>
                  </a:cubicBezTo>
                  <a:lnTo>
                    <a:pt x="5734099" y="208926"/>
                  </a:lnTo>
                  <a:cubicBezTo>
                    <a:pt x="5734099" y="149860"/>
                    <a:pt x="5708699" y="104140"/>
                    <a:pt x="5670599" y="74930"/>
                  </a:cubicBezTo>
                  <a:close/>
                  <a:moveTo>
                    <a:pt x="12700" y="2826190"/>
                  </a:moveTo>
                  <a:lnTo>
                    <a:pt x="12700" y="158750"/>
                  </a:lnTo>
                  <a:cubicBezTo>
                    <a:pt x="12700" y="78740"/>
                    <a:pt x="78740" y="12700"/>
                    <a:pt x="158750" y="12700"/>
                  </a:cubicBezTo>
                  <a:lnTo>
                    <a:pt x="5535979" y="12700"/>
                  </a:lnTo>
                  <a:cubicBezTo>
                    <a:pt x="5615989" y="12700"/>
                    <a:pt x="5682029" y="78740"/>
                    <a:pt x="5682029" y="158750"/>
                  </a:cubicBezTo>
                  <a:lnTo>
                    <a:pt x="5682029" y="2826190"/>
                  </a:lnTo>
                  <a:cubicBezTo>
                    <a:pt x="5682029" y="2906200"/>
                    <a:pt x="5615989" y="2972240"/>
                    <a:pt x="5535979" y="2972240"/>
                  </a:cubicBezTo>
                  <a:lnTo>
                    <a:pt x="158750" y="2972240"/>
                  </a:lnTo>
                  <a:cubicBezTo>
                    <a:pt x="78740" y="2972240"/>
                    <a:pt x="12700" y="2907470"/>
                    <a:pt x="12700" y="2826190"/>
                  </a:cubicBezTo>
                  <a:close/>
                </a:path>
              </a:pathLst>
            </a:custGeom>
            <a:solidFill>
              <a:srgbClr val="0066CC"/>
            </a:solidFill>
          </p:spPr>
          <p:txBody>
            <a:bodyPr/>
            <a:lstStyle/>
            <a:p>
              <a:endParaRPr lang="en-US"/>
            </a:p>
          </p:txBody>
        </p:sp>
      </p:grpSp>
      <p:sp>
        <p:nvSpPr>
          <p:cNvPr id="6" name="TextBox 6">
            <a:extLst>
              <a:ext uri="{FF2B5EF4-FFF2-40B4-BE49-F238E27FC236}">
                <a16:creationId xmlns:a16="http://schemas.microsoft.com/office/drawing/2014/main" id="{A3955EA6-D257-2D0A-F97A-953581EBC876}"/>
              </a:ext>
            </a:extLst>
          </p:cNvPr>
          <p:cNvSpPr txBox="1"/>
          <p:nvPr/>
        </p:nvSpPr>
        <p:spPr>
          <a:xfrm>
            <a:off x="2057400" y="839595"/>
            <a:ext cx="13944600" cy="711349"/>
          </a:xfrm>
          <a:prstGeom prst="rect">
            <a:avLst/>
          </a:prstGeom>
        </p:spPr>
        <p:txBody>
          <a:bodyPr wrap="square" lIns="0" tIns="0" rIns="0" bIns="0" rtlCol="0" anchor="t">
            <a:spAutoFit/>
          </a:bodyPr>
          <a:lstStyle/>
          <a:p>
            <a:pPr marL="0" lvl="0" indent="0" algn="ctr">
              <a:lnSpc>
                <a:spcPts val="6480"/>
              </a:lnSpc>
            </a:pPr>
            <a:r>
              <a:rPr lang="en-US" sz="2800" b="1" spc="-135" dirty="0">
                <a:solidFill>
                  <a:srgbClr val="0066CC"/>
                </a:solidFill>
                <a:latin typeface="Gatwick Ultra-Bold"/>
                <a:ea typeface="Gatwick Ultra-Bold"/>
                <a:cs typeface="Gatwick Ultra-Bold"/>
                <a:sym typeface="Gatwick Ultra-Bold"/>
              </a:rPr>
              <a:t>Comparative Analysis Table Among Papers</a:t>
            </a:r>
          </a:p>
        </p:txBody>
      </p:sp>
      <p:pic>
        <p:nvPicPr>
          <p:cNvPr id="12" name="Picture 11">
            <a:extLst>
              <a:ext uri="{FF2B5EF4-FFF2-40B4-BE49-F238E27FC236}">
                <a16:creationId xmlns:a16="http://schemas.microsoft.com/office/drawing/2014/main" id="{4500D676-4ED9-27C0-4658-046514BF582D}"/>
              </a:ext>
            </a:extLst>
          </p:cNvPr>
          <p:cNvPicPr>
            <a:picLocks noChangeAspect="1"/>
          </p:cNvPicPr>
          <p:nvPr/>
        </p:nvPicPr>
        <p:blipFill>
          <a:blip r:embed="rId2"/>
          <a:stretch>
            <a:fillRect/>
          </a:stretch>
        </p:blipFill>
        <p:spPr>
          <a:xfrm>
            <a:off x="820709" y="1686239"/>
            <a:ext cx="16400491" cy="7778673"/>
          </a:xfrm>
          <a:prstGeom prst="rect">
            <a:avLst/>
          </a:prstGeom>
        </p:spPr>
      </p:pic>
    </p:spTree>
    <p:extLst>
      <p:ext uri="{BB962C8B-B14F-4D97-AF65-F5344CB8AC3E}">
        <p14:creationId xmlns:p14="http://schemas.microsoft.com/office/powerpoint/2010/main" val="28067806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1A1A1A"/>
        </a:solidFill>
        <a:effectLst/>
      </p:bgPr>
    </p:bg>
    <p:spTree>
      <p:nvGrpSpPr>
        <p:cNvPr id="1" name="">
          <a:extLst>
            <a:ext uri="{FF2B5EF4-FFF2-40B4-BE49-F238E27FC236}">
              <a16:creationId xmlns:a16="http://schemas.microsoft.com/office/drawing/2014/main" id="{6EB5113A-6AC1-827B-81CE-346F1ECB13FD}"/>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1921C312-EA34-A068-259D-B114E6FF4540}"/>
              </a:ext>
            </a:extLst>
          </p:cNvPr>
          <p:cNvGrpSpPr/>
          <p:nvPr/>
        </p:nvGrpSpPr>
        <p:grpSpPr>
          <a:xfrm>
            <a:off x="666750" y="666750"/>
            <a:ext cx="16954500" cy="8953500"/>
            <a:chOff x="0" y="0"/>
            <a:chExt cx="5734099" cy="3028120"/>
          </a:xfrm>
        </p:grpSpPr>
        <p:sp>
          <p:nvSpPr>
            <p:cNvPr id="3" name="Freeform 3">
              <a:extLst>
                <a:ext uri="{FF2B5EF4-FFF2-40B4-BE49-F238E27FC236}">
                  <a16:creationId xmlns:a16="http://schemas.microsoft.com/office/drawing/2014/main" id="{33845AC5-C09A-1CE3-A675-D83E886C8D41}"/>
                </a:ext>
              </a:extLst>
            </p:cNvPr>
            <p:cNvSpPr/>
            <p:nvPr/>
          </p:nvSpPr>
          <p:spPr>
            <a:xfrm>
              <a:off x="12700" y="12700"/>
              <a:ext cx="5669329" cy="2959540"/>
            </a:xfrm>
            <a:custGeom>
              <a:avLst/>
              <a:gdLst/>
              <a:ahLst/>
              <a:cxnLst/>
              <a:rect l="l" t="t" r="r" b="b"/>
              <a:pathLst>
                <a:path w="5669329" h="2959540">
                  <a:moveTo>
                    <a:pt x="146050" y="2959540"/>
                  </a:moveTo>
                  <a:lnTo>
                    <a:pt x="5523279" y="2959540"/>
                  </a:lnTo>
                  <a:cubicBezTo>
                    <a:pt x="5603289" y="2959540"/>
                    <a:pt x="5669329" y="2893500"/>
                    <a:pt x="5669329" y="2813490"/>
                  </a:cubicBezTo>
                  <a:lnTo>
                    <a:pt x="5669329" y="146050"/>
                  </a:lnTo>
                  <a:cubicBezTo>
                    <a:pt x="5669329" y="66040"/>
                    <a:pt x="5603289" y="0"/>
                    <a:pt x="5523279" y="0"/>
                  </a:cubicBezTo>
                  <a:lnTo>
                    <a:pt x="146050" y="0"/>
                  </a:lnTo>
                  <a:cubicBezTo>
                    <a:pt x="66040" y="0"/>
                    <a:pt x="0" y="66040"/>
                    <a:pt x="0" y="146050"/>
                  </a:cubicBezTo>
                  <a:lnTo>
                    <a:pt x="0" y="2813490"/>
                  </a:lnTo>
                  <a:cubicBezTo>
                    <a:pt x="0" y="2894770"/>
                    <a:pt x="66040" y="2959540"/>
                    <a:pt x="146050" y="2959540"/>
                  </a:cubicBezTo>
                  <a:close/>
                </a:path>
              </a:pathLst>
            </a:custGeom>
            <a:solidFill>
              <a:srgbClr val="E8E8E8"/>
            </a:solidFill>
          </p:spPr>
          <p:txBody>
            <a:bodyPr/>
            <a:lstStyle/>
            <a:p>
              <a:endParaRPr lang="en-US"/>
            </a:p>
          </p:txBody>
        </p:sp>
        <p:sp>
          <p:nvSpPr>
            <p:cNvPr id="4" name="Freeform 4">
              <a:extLst>
                <a:ext uri="{FF2B5EF4-FFF2-40B4-BE49-F238E27FC236}">
                  <a16:creationId xmlns:a16="http://schemas.microsoft.com/office/drawing/2014/main" id="{2776C38E-F893-8A90-5740-CDF2F790FD00}"/>
                </a:ext>
              </a:extLst>
            </p:cNvPr>
            <p:cNvSpPr/>
            <p:nvPr/>
          </p:nvSpPr>
          <p:spPr>
            <a:xfrm>
              <a:off x="0" y="0"/>
              <a:ext cx="5734099" cy="3028120"/>
            </a:xfrm>
            <a:custGeom>
              <a:avLst/>
              <a:gdLst/>
              <a:ahLst/>
              <a:cxnLst/>
              <a:rect l="l" t="t" r="r" b="b"/>
              <a:pathLst>
                <a:path w="5734099" h="3028120">
                  <a:moveTo>
                    <a:pt x="5670599" y="74930"/>
                  </a:moveTo>
                  <a:cubicBezTo>
                    <a:pt x="5642659" y="30480"/>
                    <a:pt x="5593129" y="0"/>
                    <a:pt x="5535979" y="0"/>
                  </a:cubicBezTo>
                  <a:lnTo>
                    <a:pt x="158750" y="0"/>
                  </a:lnTo>
                  <a:cubicBezTo>
                    <a:pt x="71120" y="0"/>
                    <a:pt x="0" y="71120"/>
                    <a:pt x="0" y="158750"/>
                  </a:cubicBezTo>
                  <a:lnTo>
                    <a:pt x="0" y="2826190"/>
                  </a:lnTo>
                  <a:cubicBezTo>
                    <a:pt x="0" y="2878260"/>
                    <a:pt x="25400" y="2923980"/>
                    <a:pt x="63500" y="2953190"/>
                  </a:cubicBezTo>
                  <a:cubicBezTo>
                    <a:pt x="91440" y="2997640"/>
                    <a:pt x="140970" y="3028120"/>
                    <a:pt x="216920" y="3028120"/>
                  </a:cubicBezTo>
                  <a:lnTo>
                    <a:pt x="5575349" y="3028120"/>
                  </a:lnTo>
                  <a:cubicBezTo>
                    <a:pt x="5662979" y="3028120"/>
                    <a:pt x="5734099" y="2957000"/>
                    <a:pt x="5734099" y="2869370"/>
                  </a:cubicBezTo>
                  <a:lnTo>
                    <a:pt x="5734099" y="208926"/>
                  </a:lnTo>
                  <a:cubicBezTo>
                    <a:pt x="5734099" y="149860"/>
                    <a:pt x="5708699" y="104140"/>
                    <a:pt x="5670599" y="74930"/>
                  </a:cubicBezTo>
                  <a:close/>
                  <a:moveTo>
                    <a:pt x="12700" y="2826190"/>
                  </a:moveTo>
                  <a:lnTo>
                    <a:pt x="12700" y="158750"/>
                  </a:lnTo>
                  <a:cubicBezTo>
                    <a:pt x="12700" y="78740"/>
                    <a:pt x="78740" y="12700"/>
                    <a:pt x="158750" y="12700"/>
                  </a:cubicBezTo>
                  <a:lnTo>
                    <a:pt x="5535979" y="12700"/>
                  </a:lnTo>
                  <a:cubicBezTo>
                    <a:pt x="5615989" y="12700"/>
                    <a:pt x="5682029" y="78740"/>
                    <a:pt x="5682029" y="158750"/>
                  </a:cubicBezTo>
                  <a:lnTo>
                    <a:pt x="5682029" y="2826190"/>
                  </a:lnTo>
                  <a:cubicBezTo>
                    <a:pt x="5682029" y="2906200"/>
                    <a:pt x="5615989" y="2972240"/>
                    <a:pt x="5535979" y="2972240"/>
                  </a:cubicBezTo>
                  <a:lnTo>
                    <a:pt x="158750" y="2972240"/>
                  </a:lnTo>
                  <a:cubicBezTo>
                    <a:pt x="78740" y="2972240"/>
                    <a:pt x="12700" y="2907470"/>
                    <a:pt x="12700" y="2826190"/>
                  </a:cubicBezTo>
                  <a:close/>
                </a:path>
              </a:pathLst>
            </a:custGeom>
            <a:solidFill>
              <a:srgbClr val="0066CC"/>
            </a:solidFill>
          </p:spPr>
          <p:txBody>
            <a:bodyPr/>
            <a:lstStyle/>
            <a:p>
              <a:endParaRPr lang="en-US"/>
            </a:p>
          </p:txBody>
        </p:sp>
      </p:grpSp>
      <p:sp>
        <p:nvSpPr>
          <p:cNvPr id="6" name="TextBox 6">
            <a:extLst>
              <a:ext uri="{FF2B5EF4-FFF2-40B4-BE49-F238E27FC236}">
                <a16:creationId xmlns:a16="http://schemas.microsoft.com/office/drawing/2014/main" id="{9C8B5C18-3E76-358E-4C2C-D2C2C7CF1F16}"/>
              </a:ext>
            </a:extLst>
          </p:cNvPr>
          <p:cNvSpPr txBox="1"/>
          <p:nvPr/>
        </p:nvSpPr>
        <p:spPr>
          <a:xfrm>
            <a:off x="2057400" y="839595"/>
            <a:ext cx="13944600" cy="711349"/>
          </a:xfrm>
          <a:prstGeom prst="rect">
            <a:avLst/>
          </a:prstGeom>
        </p:spPr>
        <p:txBody>
          <a:bodyPr wrap="square" lIns="0" tIns="0" rIns="0" bIns="0" rtlCol="0" anchor="t">
            <a:spAutoFit/>
          </a:bodyPr>
          <a:lstStyle/>
          <a:p>
            <a:pPr marL="0" lvl="0" indent="0" algn="ctr">
              <a:lnSpc>
                <a:spcPts val="6480"/>
              </a:lnSpc>
            </a:pPr>
            <a:r>
              <a:rPr lang="en-US" sz="2800" b="1" spc="-135" dirty="0">
                <a:solidFill>
                  <a:srgbClr val="0066CC"/>
                </a:solidFill>
                <a:latin typeface="Gatwick Ultra-Bold"/>
                <a:ea typeface="Gatwick Ultra-Bold"/>
                <a:cs typeface="Gatwick Ultra-Bold"/>
                <a:sym typeface="Gatwick Ultra-Bold"/>
              </a:rPr>
              <a:t>Comparative Analysis Table Among Papers</a:t>
            </a:r>
          </a:p>
        </p:txBody>
      </p:sp>
      <p:graphicFrame>
        <p:nvGraphicFramePr>
          <p:cNvPr id="9" name="Object 8">
            <a:extLst>
              <a:ext uri="{FF2B5EF4-FFF2-40B4-BE49-F238E27FC236}">
                <a16:creationId xmlns:a16="http://schemas.microsoft.com/office/drawing/2014/main" id="{1BD42F36-7115-99A9-7767-525BEF401575}"/>
              </a:ext>
            </a:extLst>
          </p:cNvPr>
          <p:cNvGraphicFramePr>
            <a:graphicFrameLocks noChangeAspect="1"/>
          </p:cNvGraphicFramePr>
          <p:nvPr>
            <p:extLst>
              <p:ext uri="{D42A27DB-BD31-4B8C-83A1-F6EECF244321}">
                <p14:modId xmlns:p14="http://schemas.microsoft.com/office/powerpoint/2010/main" val="369652207"/>
              </p:ext>
            </p:extLst>
          </p:nvPr>
        </p:nvGraphicFramePr>
        <p:xfrm>
          <a:off x="818600" y="1686238"/>
          <a:ext cx="16534389" cy="7896461"/>
        </p:xfrm>
        <a:graphic>
          <a:graphicData uri="http://schemas.openxmlformats.org/presentationml/2006/ole">
            <mc:AlternateContent xmlns:mc="http://schemas.openxmlformats.org/markup-compatibility/2006">
              <mc:Choice xmlns:v="urn:schemas-microsoft-com:vml" Requires="v">
                <p:oleObj name="Document" r:id="rId2" imgW="6410231" imgH="7338234" progId="Word.Document.12">
                  <p:embed/>
                </p:oleObj>
              </mc:Choice>
              <mc:Fallback>
                <p:oleObj name="Document" r:id="rId2" imgW="6410231" imgH="7338234" progId="Word.Document.12">
                  <p:embed/>
                  <p:pic>
                    <p:nvPicPr>
                      <p:cNvPr id="9" name="Object 8">
                        <a:extLst>
                          <a:ext uri="{FF2B5EF4-FFF2-40B4-BE49-F238E27FC236}">
                            <a16:creationId xmlns:a16="http://schemas.microsoft.com/office/drawing/2014/main" id="{1BD42F36-7115-99A9-7767-525BEF401575}"/>
                          </a:ext>
                        </a:extLst>
                      </p:cNvPr>
                      <p:cNvPicPr/>
                      <p:nvPr/>
                    </p:nvPicPr>
                    <p:blipFill>
                      <a:blip r:embed="rId3"/>
                      <a:stretch>
                        <a:fillRect/>
                      </a:stretch>
                    </p:blipFill>
                    <p:spPr>
                      <a:xfrm>
                        <a:off x="818600" y="1686238"/>
                        <a:ext cx="16534389" cy="7896461"/>
                      </a:xfrm>
                      <a:prstGeom prst="rect">
                        <a:avLst/>
                      </a:prstGeom>
                    </p:spPr>
                  </p:pic>
                </p:oleObj>
              </mc:Fallback>
            </mc:AlternateContent>
          </a:graphicData>
        </a:graphic>
      </p:graphicFrame>
    </p:spTree>
    <p:extLst>
      <p:ext uri="{BB962C8B-B14F-4D97-AF65-F5344CB8AC3E}">
        <p14:creationId xmlns:p14="http://schemas.microsoft.com/office/powerpoint/2010/main" val="3733579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1A1A1A"/>
        </a:solidFill>
        <a:effectLst/>
      </p:bgPr>
    </p:bg>
    <p:spTree>
      <p:nvGrpSpPr>
        <p:cNvPr id="1" name="">
          <a:extLst>
            <a:ext uri="{FF2B5EF4-FFF2-40B4-BE49-F238E27FC236}">
              <a16:creationId xmlns:a16="http://schemas.microsoft.com/office/drawing/2014/main" id="{5D229D6D-901E-1F8D-CD5B-84F89C0EB556}"/>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9CA166A0-D266-9DE2-B1F1-AC88BA8D0815}"/>
              </a:ext>
            </a:extLst>
          </p:cNvPr>
          <p:cNvGrpSpPr/>
          <p:nvPr/>
        </p:nvGrpSpPr>
        <p:grpSpPr>
          <a:xfrm>
            <a:off x="666750" y="666750"/>
            <a:ext cx="16954500" cy="8953500"/>
            <a:chOff x="0" y="0"/>
            <a:chExt cx="5734099" cy="3028120"/>
          </a:xfrm>
        </p:grpSpPr>
        <p:sp>
          <p:nvSpPr>
            <p:cNvPr id="3" name="Freeform 3">
              <a:extLst>
                <a:ext uri="{FF2B5EF4-FFF2-40B4-BE49-F238E27FC236}">
                  <a16:creationId xmlns:a16="http://schemas.microsoft.com/office/drawing/2014/main" id="{0C27F2CC-3FEA-D445-3507-180B4A6DE2DB}"/>
                </a:ext>
              </a:extLst>
            </p:cNvPr>
            <p:cNvSpPr/>
            <p:nvPr/>
          </p:nvSpPr>
          <p:spPr>
            <a:xfrm>
              <a:off x="12700" y="12700"/>
              <a:ext cx="5669329" cy="2959540"/>
            </a:xfrm>
            <a:custGeom>
              <a:avLst/>
              <a:gdLst/>
              <a:ahLst/>
              <a:cxnLst/>
              <a:rect l="l" t="t" r="r" b="b"/>
              <a:pathLst>
                <a:path w="5669329" h="2959540">
                  <a:moveTo>
                    <a:pt x="146050" y="2959540"/>
                  </a:moveTo>
                  <a:lnTo>
                    <a:pt x="5523279" y="2959540"/>
                  </a:lnTo>
                  <a:cubicBezTo>
                    <a:pt x="5603289" y="2959540"/>
                    <a:pt x="5669329" y="2893500"/>
                    <a:pt x="5669329" y="2813490"/>
                  </a:cubicBezTo>
                  <a:lnTo>
                    <a:pt x="5669329" y="146050"/>
                  </a:lnTo>
                  <a:cubicBezTo>
                    <a:pt x="5669329" y="66040"/>
                    <a:pt x="5603289" y="0"/>
                    <a:pt x="5523279" y="0"/>
                  </a:cubicBezTo>
                  <a:lnTo>
                    <a:pt x="146050" y="0"/>
                  </a:lnTo>
                  <a:cubicBezTo>
                    <a:pt x="66040" y="0"/>
                    <a:pt x="0" y="66040"/>
                    <a:pt x="0" y="146050"/>
                  </a:cubicBezTo>
                  <a:lnTo>
                    <a:pt x="0" y="2813490"/>
                  </a:lnTo>
                  <a:cubicBezTo>
                    <a:pt x="0" y="2894770"/>
                    <a:pt x="66040" y="2959540"/>
                    <a:pt x="146050" y="2959540"/>
                  </a:cubicBezTo>
                  <a:close/>
                </a:path>
              </a:pathLst>
            </a:custGeom>
            <a:solidFill>
              <a:srgbClr val="E8E8E8"/>
            </a:solidFill>
          </p:spPr>
          <p:txBody>
            <a:bodyPr/>
            <a:lstStyle/>
            <a:p>
              <a:endParaRPr lang="en-US"/>
            </a:p>
          </p:txBody>
        </p:sp>
        <p:sp>
          <p:nvSpPr>
            <p:cNvPr id="4" name="Freeform 4">
              <a:extLst>
                <a:ext uri="{FF2B5EF4-FFF2-40B4-BE49-F238E27FC236}">
                  <a16:creationId xmlns:a16="http://schemas.microsoft.com/office/drawing/2014/main" id="{A45724D0-6ACB-886D-7CD7-F9A164B788B7}"/>
                </a:ext>
              </a:extLst>
            </p:cNvPr>
            <p:cNvSpPr/>
            <p:nvPr/>
          </p:nvSpPr>
          <p:spPr>
            <a:xfrm>
              <a:off x="0" y="0"/>
              <a:ext cx="5734099" cy="3028120"/>
            </a:xfrm>
            <a:custGeom>
              <a:avLst/>
              <a:gdLst/>
              <a:ahLst/>
              <a:cxnLst/>
              <a:rect l="l" t="t" r="r" b="b"/>
              <a:pathLst>
                <a:path w="5734099" h="3028120">
                  <a:moveTo>
                    <a:pt x="5670599" y="74930"/>
                  </a:moveTo>
                  <a:cubicBezTo>
                    <a:pt x="5642659" y="30480"/>
                    <a:pt x="5593129" y="0"/>
                    <a:pt x="5535979" y="0"/>
                  </a:cubicBezTo>
                  <a:lnTo>
                    <a:pt x="158750" y="0"/>
                  </a:lnTo>
                  <a:cubicBezTo>
                    <a:pt x="71120" y="0"/>
                    <a:pt x="0" y="71120"/>
                    <a:pt x="0" y="158750"/>
                  </a:cubicBezTo>
                  <a:lnTo>
                    <a:pt x="0" y="2826190"/>
                  </a:lnTo>
                  <a:cubicBezTo>
                    <a:pt x="0" y="2878260"/>
                    <a:pt x="25400" y="2923980"/>
                    <a:pt x="63500" y="2953190"/>
                  </a:cubicBezTo>
                  <a:cubicBezTo>
                    <a:pt x="91440" y="2997640"/>
                    <a:pt x="140970" y="3028120"/>
                    <a:pt x="216920" y="3028120"/>
                  </a:cubicBezTo>
                  <a:lnTo>
                    <a:pt x="5575349" y="3028120"/>
                  </a:lnTo>
                  <a:cubicBezTo>
                    <a:pt x="5662979" y="3028120"/>
                    <a:pt x="5734099" y="2957000"/>
                    <a:pt x="5734099" y="2869370"/>
                  </a:cubicBezTo>
                  <a:lnTo>
                    <a:pt x="5734099" y="208926"/>
                  </a:lnTo>
                  <a:cubicBezTo>
                    <a:pt x="5734099" y="149860"/>
                    <a:pt x="5708699" y="104140"/>
                    <a:pt x="5670599" y="74930"/>
                  </a:cubicBezTo>
                  <a:close/>
                  <a:moveTo>
                    <a:pt x="12700" y="2826190"/>
                  </a:moveTo>
                  <a:lnTo>
                    <a:pt x="12700" y="158750"/>
                  </a:lnTo>
                  <a:cubicBezTo>
                    <a:pt x="12700" y="78740"/>
                    <a:pt x="78740" y="12700"/>
                    <a:pt x="158750" y="12700"/>
                  </a:cubicBezTo>
                  <a:lnTo>
                    <a:pt x="5535979" y="12700"/>
                  </a:lnTo>
                  <a:cubicBezTo>
                    <a:pt x="5615989" y="12700"/>
                    <a:pt x="5682029" y="78740"/>
                    <a:pt x="5682029" y="158750"/>
                  </a:cubicBezTo>
                  <a:lnTo>
                    <a:pt x="5682029" y="2826190"/>
                  </a:lnTo>
                  <a:cubicBezTo>
                    <a:pt x="5682029" y="2906200"/>
                    <a:pt x="5615989" y="2972240"/>
                    <a:pt x="5535979" y="2972240"/>
                  </a:cubicBezTo>
                  <a:lnTo>
                    <a:pt x="158750" y="2972240"/>
                  </a:lnTo>
                  <a:cubicBezTo>
                    <a:pt x="78740" y="2972240"/>
                    <a:pt x="12700" y="2907470"/>
                    <a:pt x="12700" y="2826190"/>
                  </a:cubicBezTo>
                  <a:close/>
                </a:path>
              </a:pathLst>
            </a:custGeom>
            <a:solidFill>
              <a:srgbClr val="0066CC"/>
            </a:solidFill>
          </p:spPr>
          <p:txBody>
            <a:bodyPr/>
            <a:lstStyle/>
            <a:p>
              <a:endParaRPr lang="en-US"/>
            </a:p>
          </p:txBody>
        </p:sp>
      </p:grpSp>
      <p:sp>
        <p:nvSpPr>
          <p:cNvPr id="6" name="TextBox 6">
            <a:extLst>
              <a:ext uri="{FF2B5EF4-FFF2-40B4-BE49-F238E27FC236}">
                <a16:creationId xmlns:a16="http://schemas.microsoft.com/office/drawing/2014/main" id="{BE8007D9-C34D-8E15-862F-C8BF503A0FCC}"/>
              </a:ext>
            </a:extLst>
          </p:cNvPr>
          <p:cNvSpPr txBox="1"/>
          <p:nvPr/>
        </p:nvSpPr>
        <p:spPr>
          <a:xfrm>
            <a:off x="2057400" y="839595"/>
            <a:ext cx="13944600" cy="711349"/>
          </a:xfrm>
          <a:prstGeom prst="rect">
            <a:avLst/>
          </a:prstGeom>
        </p:spPr>
        <p:txBody>
          <a:bodyPr wrap="square" lIns="0" tIns="0" rIns="0" bIns="0" rtlCol="0" anchor="t">
            <a:spAutoFit/>
          </a:bodyPr>
          <a:lstStyle/>
          <a:p>
            <a:pPr marL="0" lvl="0" indent="0" algn="ctr">
              <a:lnSpc>
                <a:spcPts val="6480"/>
              </a:lnSpc>
            </a:pPr>
            <a:r>
              <a:rPr lang="en-US" sz="2800" b="1" spc="-135" dirty="0">
                <a:solidFill>
                  <a:srgbClr val="0066CC"/>
                </a:solidFill>
                <a:latin typeface="Gatwick Ultra-Bold"/>
                <a:ea typeface="Gatwick Ultra-Bold"/>
                <a:cs typeface="Gatwick Ultra-Bold"/>
                <a:sym typeface="Gatwick Ultra-Bold"/>
              </a:rPr>
              <a:t>Comparative Analysis Table Among Papers</a:t>
            </a:r>
          </a:p>
        </p:txBody>
      </p:sp>
      <p:graphicFrame>
        <p:nvGraphicFramePr>
          <p:cNvPr id="5" name="Object 4">
            <a:extLst>
              <a:ext uri="{FF2B5EF4-FFF2-40B4-BE49-F238E27FC236}">
                <a16:creationId xmlns:a16="http://schemas.microsoft.com/office/drawing/2014/main" id="{6427B951-21F6-AB29-87BA-D2ACF5A92979}"/>
              </a:ext>
            </a:extLst>
          </p:cNvPr>
          <p:cNvGraphicFramePr>
            <a:graphicFrameLocks noChangeAspect="1"/>
          </p:cNvGraphicFramePr>
          <p:nvPr>
            <p:extLst>
              <p:ext uri="{D42A27DB-BD31-4B8C-83A1-F6EECF244321}">
                <p14:modId xmlns:p14="http://schemas.microsoft.com/office/powerpoint/2010/main" val="574949020"/>
              </p:ext>
            </p:extLst>
          </p:nvPr>
        </p:nvGraphicFramePr>
        <p:xfrm>
          <a:off x="820711" y="1753943"/>
          <a:ext cx="16476690" cy="7836375"/>
        </p:xfrm>
        <a:graphic>
          <a:graphicData uri="http://schemas.openxmlformats.org/presentationml/2006/ole">
            <mc:AlternateContent xmlns:mc="http://schemas.openxmlformats.org/markup-compatibility/2006">
              <mc:Choice xmlns:v="urn:schemas-microsoft-com:vml" Requires="v">
                <p:oleObj name="Document" r:id="rId2" imgW="6410231" imgH="5654929" progId="Word.Document.12">
                  <p:embed/>
                </p:oleObj>
              </mc:Choice>
              <mc:Fallback>
                <p:oleObj name="Document" r:id="rId2" imgW="6410231" imgH="5654929" progId="Word.Document.12">
                  <p:embed/>
                  <p:pic>
                    <p:nvPicPr>
                      <p:cNvPr id="5" name="Object 4">
                        <a:extLst>
                          <a:ext uri="{FF2B5EF4-FFF2-40B4-BE49-F238E27FC236}">
                            <a16:creationId xmlns:a16="http://schemas.microsoft.com/office/drawing/2014/main" id="{6427B951-21F6-AB29-87BA-D2ACF5A92979}"/>
                          </a:ext>
                        </a:extLst>
                      </p:cNvPr>
                      <p:cNvPicPr/>
                      <p:nvPr/>
                    </p:nvPicPr>
                    <p:blipFill>
                      <a:blip r:embed="rId3"/>
                      <a:stretch>
                        <a:fillRect/>
                      </a:stretch>
                    </p:blipFill>
                    <p:spPr>
                      <a:xfrm>
                        <a:off x="820711" y="1753943"/>
                        <a:ext cx="16476690" cy="7836375"/>
                      </a:xfrm>
                      <a:prstGeom prst="rect">
                        <a:avLst/>
                      </a:prstGeom>
                    </p:spPr>
                  </p:pic>
                </p:oleObj>
              </mc:Fallback>
            </mc:AlternateContent>
          </a:graphicData>
        </a:graphic>
      </p:graphicFrame>
    </p:spTree>
    <p:extLst>
      <p:ext uri="{BB962C8B-B14F-4D97-AF65-F5344CB8AC3E}">
        <p14:creationId xmlns:p14="http://schemas.microsoft.com/office/powerpoint/2010/main" val="38527366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1A1A1A"/>
        </a:solidFill>
        <a:effectLst/>
      </p:bgPr>
    </p:bg>
    <p:spTree>
      <p:nvGrpSpPr>
        <p:cNvPr id="1" name="">
          <a:extLst>
            <a:ext uri="{FF2B5EF4-FFF2-40B4-BE49-F238E27FC236}">
              <a16:creationId xmlns:a16="http://schemas.microsoft.com/office/drawing/2014/main" id="{EC7D7DDC-6666-AFEA-8766-A3076AB02D61}"/>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C994CE36-1CCB-E86D-C217-DAF87C7D9D06}"/>
              </a:ext>
            </a:extLst>
          </p:cNvPr>
          <p:cNvGrpSpPr/>
          <p:nvPr/>
        </p:nvGrpSpPr>
        <p:grpSpPr>
          <a:xfrm>
            <a:off x="666750" y="666750"/>
            <a:ext cx="16954500" cy="8953500"/>
            <a:chOff x="0" y="0"/>
            <a:chExt cx="5734099" cy="3028120"/>
          </a:xfrm>
        </p:grpSpPr>
        <p:sp>
          <p:nvSpPr>
            <p:cNvPr id="3" name="Freeform 3">
              <a:extLst>
                <a:ext uri="{FF2B5EF4-FFF2-40B4-BE49-F238E27FC236}">
                  <a16:creationId xmlns:a16="http://schemas.microsoft.com/office/drawing/2014/main" id="{71E6AF38-CD92-F7EC-4EB0-4825FBB45BE0}"/>
                </a:ext>
              </a:extLst>
            </p:cNvPr>
            <p:cNvSpPr/>
            <p:nvPr/>
          </p:nvSpPr>
          <p:spPr>
            <a:xfrm>
              <a:off x="12700" y="12700"/>
              <a:ext cx="5669329" cy="2959540"/>
            </a:xfrm>
            <a:custGeom>
              <a:avLst/>
              <a:gdLst/>
              <a:ahLst/>
              <a:cxnLst/>
              <a:rect l="l" t="t" r="r" b="b"/>
              <a:pathLst>
                <a:path w="5669329" h="2959540">
                  <a:moveTo>
                    <a:pt x="146050" y="2959540"/>
                  </a:moveTo>
                  <a:lnTo>
                    <a:pt x="5523279" y="2959540"/>
                  </a:lnTo>
                  <a:cubicBezTo>
                    <a:pt x="5603289" y="2959540"/>
                    <a:pt x="5669329" y="2893500"/>
                    <a:pt x="5669329" y="2813490"/>
                  </a:cubicBezTo>
                  <a:lnTo>
                    <a:pt x="5669329" y="146050"/>
                  </a:lnTo>
                  <a:cubicBezTo>
                    <a:pt x="5669329" y="66040"/>
                    <a:pt x="5603289" y="0"/>
                    <a:pt x="5523279" y="0"/>
                  </a:cubicBezTo>
                  <a:lnTo>
                    <a:pt x="146050" y="0"/>
                  </a:lnTo>
                  <a:cubicBezTo>
                    <a:pt x="66040" y="0"/>
                    <a:pt x="0" y="66040"/>
                    <a:pt x="0" y="146050"/>
                  </a:cubicBezTo>
                  <a:lnTo>
                    <a:pt x="0" y="2813490"/>
                  </a:lnTo>
                  <a:cubicBezTo>
                    <a:pt x="0" y="2894770"/>
                    <a:pt x="66040" y="2959540"/>
                    <a:pt x="146050" y="2959540"/>
                  </a:cubicBezTo>
                  <a:close/>
                </a:path>
              </a:pathLst>
            </a:custGeom>
            <a:solidFill>
              <a:srgbClr val="E8E8E8"/>
            </a:solidFill>
          </p:spPr>
          <p:txBody>
            <a:bodyPr/>
            <a:lstStyle/>
            <a:p>
              <a:endParaRPr lang="en-US"/>
            </a:p>
          </p:txBody>
        </p:sp>
        <p:sp>
          <p:nvSpPr>
            <p:cNvPr id="4" name="Freeform 4">
              <a:extLst>
                <a:ext uri="{FF2B5EF4-FFF2-40B4-BE49-F238E27FC236}">
                  <a16:creationId xmlns:a16="http://schemas.microsoft.com/office/drawing/2014/main" id="{A5D0C18A-9F7B-C5B9-C765-1D62F518DF9A}"/>
                </a:ext>
              </a:extLst>
            </p:cNvPr>
            <p:cNvSpPr/>
            <p:nvPr/>
          </p:nvSpPr>
          <p:spPr>
            <a:xfrm>
              <a:off x="0" y="0"/>
              <a:ext cx="5734099" cy="3028120"/>
            </a:xfrm>
            <a:custGeom>
              <a:avLst/>
              <a:gdLst/>
              <a:ahLst/>
              <a:cxnLst/>
              <a:rect l="l" t="t" r="r" b="b"/>
              <a:pathLst>
                <a:path w="5734099" h="3028120">
                  <a:moveTo>
                    <a:pt x="5670599" y="74930"/>
                  </a:moveTo>
                  <a:cubicBezTo>
                    <a:pt x="5642659" y="30480"/>
                    <a:pt x="5593129" y="0"/>
                    <a:pt x="5535979" y="0"/>
                  </a:cubicBezTo>
                  <a:lnTo>
                    <a:pt x="158750" y="0"/>
                  </a:lnTo>
                  <a:cubicBezTo>
                    <a:pt x="71120" y="0"/>
                    <a:pt x="0" y="71120"/>
                    <a:pt x="0" y="158750"/>
                  </a:cubicBezTo>
                  <a:lnTo>
                    <a:pt x="0" y="2826190"/>
                  </a:lnTo>
                  <a:cubicBezTo>
                    <a:pt x="0" y="2878260"/>
                    <a:pt x="25400" y="2923980"/>
                    <a:pt x="63500" y="2953190"/>
                  </a:cubicBezTo>
                  <a:cubicBezTo>
                    <a:pt x="91440" y="2997640"/>
                    <a:pt x="140970" y="3028120"/>
                    <a:pt x="216920" y="3028120"/>
                  </a:cubicBezTo>
                  <a:lnTo>
                    <a:pt x="5575349" y="3028120"/>
                  </a:lnTo>
                  <a:cubicBezTo>
                    <a:pt x="5662979" y="3028120"/>
                    <a:pt x="5734099" y="2957000"/>
                    <a:pt x="5734099" y="2869370"/>
                  </a:cubicBezTo>
                  <a:lnTo>
                    <a:pt x="5734099" y="208926"/>
                  </a:lnTo>
                  <a:cubicBezTo>
                    <a:pt x="5734099" y="149860"/>
                    <a:pt x="5708699" y="104140"/>
                    <a:pt x="5670599" y="74930"/>
                  </a:cubicBezTo>
                  <a:close/>
                  <a:moveTo>
                    <a:pt x="12700" y="2826190"/>
                  </a:moveTo>
                  <a:lnTo>
                    <a:pt x="12700" y="158750"/>
                  </a:lnTo>
                  <a:cubicBezTo>
                    <a:pt x="12700" y="78740"/>
                    <a:pt x="78740" y="12700"/>
                    <a:pt x="158750" y="12700"/>
                  </a:cubicBezTo>
                  <a:lnTo>
                    <a:pt x="5535979" y="12700"/>
                  </a:lnTo>
                  <a:cubicBezTo>
                    <a:pt x="5615989" y="12700"/>
                    <a:pt x="5682029" y="78740"/>
                    <a:pt x="5682029" y="158750"/>
                  </a:cubicBezTo>
                  <a:lnTo>
                    <a:pt x="5682029" y="2826190"/>
                  </a:lnTo>
                  <a:cubicBezTo>
                    <a:pt x="5682029" y="2906200"/>
                    <a:pt x="5615989" y="2972240"/>
                    <a:pt x="5535979" y="2972240"/>
                  </a:cubicBezTo>
                  <a:lnTo>
                    <a:pt x="158750" y="2972240"/>
                  </a:lnTo>
                  <a:cubicBezTo>
                    <a:pt x="78740" y="2972240"/>
                    <a:pt x="12700" y="2907470"/>
                    <a:pt x="12700" y="2826190"/>
                  </a:cubicBezTo>
                  <a:close/>
                </a:path>
              </a:pathLst>
            </a:custGeom>
            <a:solidFill>
              <a:srgbClr val="0066CC"/>
            </a:solidFill>
          </p:spPr>
          <p:txBody>
            <a:bodyPr/>
            <a:lstStyle/>
            <a:p>
              <a:endParaRPr lang="en-US"/>
            </a:p>
          </p:txBody>
        </p:sp>
      </p:grpSp>
      <p:sp>
        <p:nvSpPr>
          <p:cNvPr id="6" name="TextBox 6">
            <a:extLst>
              <a:ext uri="{FF2B5EF4-FFF2-40B4-BE49-F238E27FC236}">
                <a16:creationId xmlns:a16="http://schemas.microsoft.com/office/drawing/2014/main" id="{E1D26360-CD96-FAC7-35E2-EE90E9A6DAF0}"/>
              </a:ext>
            </a:extLst>
          </p:cNvPr>
          <p:cNvSpPr txBox="1"/>
          <p:nvPr/>
        </p:nvSpPr>
        <p:spPr>
          <a:xfrm>
            <a:off x="2057400" y="839595"/>
            <a:ext cx="13944600" cy="711349"/>
          </a:xfrm>
          <a:prstGeom prst="rect">
            <a:avLst/>
          </a:prstGeom>
        </p:spPr>
        <p:txBody>
          <a:bodyPr wrap="square" lIns="0" tIns="0" rIns="0" bIns="0" rtlCol="0" anchor="t">
            <a:spAutoFit/>
          </a:bodyPr>
          <a:lstStyle/>
          <a:p>
            <a:pPr marL="0" lvl="0" indent="0" algn="ctr">
              <a:lnSpc>
                <a:spcPts val="6480"/>
              </a:lnSpc>
            </a:pPr>
            <a:r>
              <a:rPr lang="en-US" sz="2800" b="1" spc="-135" dirty="0">
                <a:solidFill>
                  <a:srgbClr val="0066CC"/>
                </a:solidFill>
                <a:latin typeface="Gatwick Ultra-Bold"/>
                <a:ea typeface="Gatwick Ultra-Bold"/>
                <a:cs typeface="Gatwick Ultra-Bold"/>
                <a:sym typeface="Gatwick Ultra-Bold"/>
              </a:rPr>
              <a:t>Comparative Analysis Table Among Papers</a:t>
            </a:r>
          </a:p>
        </p:txBody>
      </p:sp>
      <p:graphicFrame>
        <p:nvGraphicFramePr>
          <p:cNvPr id="7" name="Object 6">
            <a:extLst>
              <a:ext uri="{FF2B5EF4-FFF2-40B4-BE49-F238E27FC236}">
                <a16:creationId xmlns:a16="http://schemas.microsoft.com/office/drawing/2014/main" id="{4B7962F9-74BE-1DAE-1993-DC7BFA295B88}"/>
              </a:ext>
            </a:extLst>
          </p:cNvPr>
          <p:cNvGraphicFramePr>
            <a:graphicFrameLocks noChangeAspect="1"/>
          </p:cNvGraphicFramePr>
          <p:nvPr>
            <p:extLst>
              <p:ext uri="{D42A27DB-BD31-4B8C-83A1-F6EECF244321}">
                <p14:modId xmlns:p14="http://schemas.microsoft.com/office/powerpoint/2010/main" val="2638303221"/>
              </p:ext>
            </p:extLst>
          </p:nvPr>
        </p:nvGraphicFramePr>
        <p:xfrm>
          <a:off x="820710" y="1709738"/>
          <a:ext cx="16552890" cy="7948063"/>
        </p:xfrm>
        <a:graphic>
          <a:graphicData uri="http://schemas.openxmlformats.org/presentationml/2006/ole">
            <mc:AlternateContent xmlns:mc="http://schemas.openxmlformats.org/markup-compatibility/2006">
              <mc:Choice xmlns:v="urn:schemas-microsoft-com:vml" Requires="v">
                <p:oleObj name="Document" r:id="rId2" imgW="6410231" imgH="6865671" progId="Word.Document.12">
                  <p:embed/>
                </p:oleObj>
              </mc:Choice>
              <mc:Fallback>
                <p:oleObj name="Document" r:id="rId2" imgW="6410231" imgH="6865671" progId="Word.Document.12">
                  <p:embed/>
                  <p:pic>
                    <p:nvPicPr>
                      <p:cNvPr id="7" name="Object 6">
                        <a:extLst>
                          <a:ext uri="{FF2B5EF4-FFF2-40B4-BE49-F238E27FC236}">
                            <a16:creationId xmlns:a16="http://schemas.microsoft.com/office/drawing/2014/main" id="{4B7962F9-74BE-1DAE-1993-DC7BFA295B88}"/>
                          </a:ext>
                        </a:extLst>
                      </p:cNvPr>
                      <p:cNvPicPr/>
                      <p:nvPr/>
                    </p:nvPicPr>
                    <p:blipFill>
                      <a:blip r:embed="rId3"/>
                      <a:stretch>
                        <a:fillRect/>
                      </a:stretch>
                    </p:blipFill>
                    <p:spPr>
                      <a:xfrm>
                        <a:off x="820710" y="1709738"/>
                        <a:ext cx="16552890" cy="7948063"/>
                      </a:xfrm>
                      <a:prstGeom prst="rect">
                        <a:avLst/>
                      </a:prstGeom>
                    </p:spPr>
                  </p:pic>
                </p:oleObj>
              </mc:Fallback>
            </mc:AlternateContent>
          </a:graphicData>
        </a:graphic>
      </p:graphicFrame>
    </p:spTree>
    <p:extLst>
      <p:ext uri="{BB962C8B-B14F-4D97-AF65-F5344CB8AC3E}">
        <p14:creationId xmlns:p14="http://schemas.microsoft.com/office/powerpoint/2010/main" val="41157900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1A1A1A"/>
        </a:solidFill>
        <a:effectLst/>
      </p:bgPr>
    </p:bg>
    <p:spTree>
      <p:nvGrpSpPr>
        <p:cNvPr id="1" name="">
          <a:extLst>
            <a:ext uri="{FF2B5EF4-FFF2-40B4-BE49-F238E27FC236}">
              <a16:creationId xmlns:a16="http://schemas.microsoft.com/office/drawing/2014/main" id="{C696C18A-8E2A-442E-57F1-258101F2C9C1}"/>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34C7B698-3C12-0AC1-4FA2-F16D6F725CE4}"/>
              </a:ext>
            </a:extLst>
          </p:cNvPr>
          <p:cNvGrpSpPr/>
          <p:nvPr/>
        </p:nvGrpSpPr>
        <p:grpSpPr>
          <a:xfrm>
            <a:off x="666750" y="666750"/>
            <a:ext cx="16954500" cy="8953500"/>
            <a:chOff x="0" y="0"/>
            <a:chExt cx="5734099" cy="3028120"/>
          </a:xfrm>
        </p:grpSpPr>
        <p:sp>
          <p:nvSpPr>
            <p:cNvPr id="3" name="Freeform 3">
              <a:extLst>
                <a:ext uri="{FF2B5EF4-FFF2-40B4-BE49-F238E27FC236}">
                  <a16:creationId xmlns:a16="http://schemas.microsoft.com/office/drawing/2014/main" id="{50AC7D3E-063C-6DF6-AFB4-C7EFB7106986}"/>
                </a:ext>
              </a:extLst>
            </p:cNvPr>
            <p:cNvSpPr/>
            <p:nvPr/>
          </p:nvSpPr>
          <p:spPr>
            <a:xfrm>
              <a:off x="12700" y="12700"/>
              <a:ext cx="5669329" cy="2959540"/>
            </a:xfrm>
            <a:custGeom>
              <a:avLst/>
              <a:gdLst/>
              <a:ahLst/>
              <a:cxnLst/>
              <a:rect l="l" t="t" r="r" b="b"/>
              <a:pathLst>
                <a:path w="5669329" h="2959540">
                  <a:moveTo>
                    <a:pt x="146050" y="2959540"/>
                  </a:moveTo>
                  <a:lnTo>
                    <a:pt x="5523279" y="2959540"/>
                  </a:lnTo>
                  <a:cubicBezTo>
                    <a:pt x="5603289" y="2959540"/>
                    <a:pt x="5669329" y="2893500"/>
                    <a:pt x="5669329" y="2813490"/>
                  </a:cubicBezTo>
                  <a:lnTo>
                    <a:pt x="5669329" y="146050"/>
                  </a:lnTo>
                  <a:cubicBezTo>
                    <a:pt x="5669329" y="66040"/>
                    <a:pt x="5603289" y="0"/>
                    <a:pt x="5523279" y="0"/>
                  </a:cubicBezTo>
                  <a:lnTo>
                    <a:pt x="146050" y="0"/>
                  </a:lnTo>
                  <a:cubicBezTo>
                    <a:pt x="66040" y="0"/>
                    <a:pt x="0" y="66040"/>
                    <a:pt x="0" y="146050"/>
                  </a:cubicBezTo>
                  <a:lnTo>
                    <a:pt x="0" y="2813490"/>
                  </a:lnTo>
                  <a:cubicBezTo>
                    <a:pt x="0" y="2894770"/>
                    <a:pt x="66040" y="2959540"/>
                    <a:pt x="146050" y="2959540"/>
                  </a:cubicBezTo>
                  <a:close/>
                </a:path>
              </a:pathLst>
            </a:custGeom>
            <a:solidFill>
              <a:srgbClr val="E8E8E8"/>
            </a:solidFill>
          </p:spPr>
          <p:txBody>
            <a:bodyPr/>
            <a:lstStyle/>
            <a:p>
              <a:endParaRPr lang="en-US"/>
            </a:p>
          </p:txBody>
        </p:sp>
        <p:sp>
          <p:nvSpPr>
            <p:cNvPr id="4" name="Freeform 4">
              <a:extLst>
                <a:ext uri="{FF2B5EF4-FFF2-40B4-BE49-F238E27FC236}">
                  <a16:creationId xmlns:a16="http://schemas.microsoft.com/office/drawing/2014/main" id="{E719B402-9CDB-A16A-6C97-C57E14AD19B5}"/>
                </a:ext>
              </a:extLst>
            </p:cNvPr>
            <p:cNvSpPr/>
            <p:nvPr/>
          </p:nvSpPr>
          <p:spPr>
            <a:xfrm>
              <a:off x="0" y="0"/>
              <a:ext cx="5734099" cy="3028120"/>
            </a:xfrm>
            <a:custGeom>
              <a:avLst/>
              <a:gdLst/>
              <a:ahLst/>
              <a:cxnLst/>
              <a:rect l="l" t="t" r="r" b="b"/>
              <a:pathLst>
                <a:path w="5734099" h="3028120">
                  <a:moveTo>
                    <a:pt x="5670599" y="74930"/>
                  </a:moveTo>
                  <a:cubicBezTo>
                    <a:pt x="5642659" y="30480"/>
                    <a:pt x="5593129" y="0"/>
                    <a:pt x="5535979" y="0"/>
                  </a:cubicBezTo>
                  <a:lnTo>
                    <a:pt x="158750" y="0"/>
                  </a:lnTo>
                  <a:cubicBezTo>
                    <a:pt x="71120" y="0"/>
                    <a:pt x="0" y="71120"/>
                    <a:pt x="0" y="158750"/>
                  </a:cubicBezTo>
                  <a:lnTo>
                    <a:pt x="0" y="2826190"/>
                  </a:lnTo>
                  <a:cubicBezTo>
                    <a:pt x="0" y="2878260"/>
                    <a:pt x="25400" y="2923980"/>
                    <a:pt x="63500" y="2953190"/>
                  </a:cubicBezTo>
                  <a:cubicBezTo>
                    <a:pt x="91440" y="2997640"/>
                    <a:pt x="140970" y="3028120"/>
                    <a:pt x="216920" y="3028120"/>
                  </a:cubicBezTo>
                  <a:lnTo>
                    <a:pt x="5575349" y="3028120"/>
                  </a:lnTo>
                  <a:cubicBezTo>
                    <a:pt x="5662979" y="3028120"/>
                    <a:pt x="5734099" y="2957000"/>
                    <a:pt x="5734099" y="2869370"/>
                  </a:cubicBezTo>
                  <a:lnTo>
                    <a:pt x="5734099" y="208926"/>
                  </a:lnTo>
                  <a:cubicBezTo>
                    <a:pt x="5734099" y="149860"/>
                    <a:pt x="5708699" y="104140"/>
                    <a:pt x="5670599" y="74930"/>
                  </a:cubicBezTo>
                  <a:close/>
                  <a:moveTo>
                    <a:pt x="12700" y="2826190"/>
                  </a:moveTo>
                  <a:lnTo>
                    <a:pt x="12700" y="158750"/>
                  </a:lnTo>
                  <a:cubicBezTo>
                    <a:pt x="12700" y="78740"/>
                    <a:pt x="78740" y="12700"/>
                    <a:pt x="158750" y="12700"/>
                  </a:cubicBezTo>
                  <a:lnTo>
                    <a:pt x="5535979" y="12700"/>
                  </a:lnTo>
                  <a:cubicBezTo>
                    <a:pt x="5615989" y="12700"/>
                    <a:pt x="5682029" y="78740"/>
                    <a:pt x="5682029" y="158750"/>
                  </a:cubicBezTo>
                  <a:lnTo>
                    <a:pt x="5682029" y="2826190"/>
                  </a:lnTo>
                  <a:cubicBezTo>
                    <a:pt x="5682029" y="2906200"/>
                    <a:pt x="5615989" y="2972240"/>
                    <a:pt x="5535979" y="2972240"/>
                  </a:cubicBezTo>
                  <a:lnTo>
                    <a:pt x="158750" y="2972240"/>
                  </a:lnTo>
                  <a:cubicBezTo>
                    <a:pt x="78740" y="2972240"/>
                    <a:pt x="12700" y="2907470"/>
                    <a:pt x="12700" y="2826190"/>
                  </a:cubicBezTo>
                  <a:close/>
                </a:path>
              </a:pathLst>
            </a:custGeom>
            <a:solidFill>
              <a:srgbClr val="0066CC"/>
            </a:solidFill>
          </p:spPr>
          <p:txBody>
            <a:bodyPr/>
            <a:lstStyle/>
            <a:p>
              <a:endParaRPr lang="en-US"/>
            </a:p>
          </p:txBody>
        </p:sp>
      </p:grpSp>
      <p:sp>
        <p:nvSpPr>
          <p:cNvPr id="6" name="TextBox 6">
            <a:extLst>
              <a:ext uri="{FF2B5EF4-FFF2-40B4-BE49-F238E27FC236}">
                <a16:creationId xmlns:a16="http://schemas.microsoft.com/office/drawing/2014/main" id="{79ED3E74-5EC6-6B40-8864-0FACCF259497}"/>
              </a:ext>
            </a:extLst>
          </p:cNvPr>
          <p:cNvSpPr txBox="1"/>
          <p:nvPr/>
        </p:nvSpPr>
        <p:spPr>
          <a:xfrm>
            <a:off x="2057400" y="839595"/>
            <a:ext cx="13944600" cy="711349"/>
          </a:xfrm>
          <a:prstGeom prst="rect">
            <a:avLst/>
          </a:prstGeom>
        </p:spPr>
        <p:txBody>
          <a:bodyPr wrap="square" lIns="0" tIns="0" rIns="0" bIns="0" rtlCol="0" anchor="t">
            <a:spAutoFit/>
          </a:bodyPr>
          <a:lstStyle/>
          <a:p>
            <a:pPr marL="0" lvl="0" indent="0" algn="ctr">
              <a:lnSpc>
                <a:spcPts val="6480"/>
              </a:lnSpc>
            </a:pPr>
            <a:r>
              <a:rPr lang="en-US" sz="2800" b="1" spc="-135" dirty="0">
                <a:solidFill>
                  <a:srgbClr val="0066CC"/>
                </a:solidFill>
                <a:latin typeface="Gatwick Ultra-Bold"/>
                <a:ea typeface="Gatwick Ultra-Bold"/>
                <a:cs typeface="Gatwick Ultra-Bold"/>
                <a:sym typeface="Gatwick Ultra-Bold"/>
              </a:rPr>
              <a:t>Comparative Analysis Table Among Papers</a:t>
            </a:r>
          </a:p>
        </p:txBody>
      </p:sp>
      <p:graphicFrame>
        <p:nvGraphicFramePr>
          <p:cNvPr id="5" name="Object 4">
            <a:extLst>
              <a:ext uri="{FF2B5EF4-FFF2-40B4-BE49-F238E27FC236}">
                <a16:creationId xmlns:a16="http://schemas.microsoft.com/office/drawing/2014/main" id="{8F65CAA6-2E67-E48E-A8A1-59EA2BCC6519}"/>
              </a:ext>
            </a:extLst>
          </p:cNvPr>
          <p:cNvGraphicFramePr>
            <a:graphicFrameLocks noChangeAspect="1"/>
          </p:cNvGraphicFramePr>
          <p:nvPr>
            <p:extLst>
              <p:ext uri="{D42A27DB-BD31-4B8C-83A1-F6EECF244321}">
                <p14:modId xmlns:p14="http://schemas.microsoft.com/office/powerpoint/2010/main" val="2190924168"/>
              </p:ext>
            </p:extLst>
          </p:nvPr>
        </p:nvGraphicFramePr>
        <p:xfrm>
          <a:off x="914400" y="1636162"/>
          <a:ext cx="16459200" cy="7901475"/>
        </p:xfrm>
        <a:graphic>
          <a:graphicData uri="http://schemas.openxmlformats.org/presentationml/2006/ole">
            <mc:AlternateContent xmlns:mc="http://schemas.openxmlformats.org/markup-compatibility/2006">
              <mc:Choice xmlns:v="urn:schemas-microsoft-com:vml" Requires="v">
                <p:oleObj name="Document" r:id="rId2" imgW="6410231" imgH="4394519" progId="Word.Document.12">
                  <p:embed/>
                </p:oleObj>
              </mc:Choice>
              <mc:Fallback>
                <p:oleObj name="Document" r:id="rId2" imgW="6410231" imgH="4394519" progId="Word.Document.12">
                  <p:embed/>
                  <p:pic>
                    <p:nvPicPr>
                      <p:cNvPr id="5" name="Object 4">
                        <a:extLst>
                          <a:ext uri="{FF2B5EF4-FFF2-40B4-BE49-F238E27FC236}">
                            <a16:creationId xmlns:a16="http://schemas.microsoft.com/office/drawing/2014/main" id="{8F65CAA6-2E67-E48E-A8A1-59EA2BCC6519}"/>
                          </a:ext>
                        </a:extLst>
                      </p:cNvPr>
                      <p:cNvPicPr/>
                      <p:nvPr/>
                    </p:nvPicPr>
                    <p:blipFill>
                      <a:blip r:embed="rId3"/>
                      <a:stretch>
                        <a:fillRect/>
                      </a:stretch>
                    </p:blipFill>
                    <p:spPr>
                      <a:xfrm>
                        <a:off x="914400" y="1636162"/>
                        <a:ext cx="16459200" cy="7901475"/>
                      </a:xfrm>
                      <a:prstGeom prst="rect">
                        <a:avLst/>
                      </a:prstGeom>
                    </p:spPr>
                  </p:pic>
                </p:oleObj>
              </mc:Fallback>
            </mc:AlternateContent>
          </a:graphicData>
        </a:graphic>
      </p:graphicFrame>
    </p:spTree>
    <p:extLst>
      <p:ext uri="{BB962C8B-B14F-4D97-AF65-F5344CB8AC3E}">
        <p14:creationId xmlns:p14="http://schemas.microsoft.com/office/powerpoint/2010/main" val="1433326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1A1A1A"/>
        </a:solidFill>
        <a:effectLst/>
      </p:bgPr>
    </p:bg>
    <p:spTree>
      <p:nvGrpSpPr>
        <p:cNvPr id="1" name="">
          <a:extLst>
            <a:ext uri="{FF2B5EF4-FFF2-40B4-BE49-F238E27FC236}">
              <a16:creationId xmlns:a16="http://schemas.microsoft.com/office/drawing/2014/main" id="{05014B05-390C-3F1A-5E23-103EC9A745AB}"/>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FF3EFD5F-19E0-5DC4-ABB9-0C53EED79A98}"/>
              </a:ext>
            </a:extLst>
          </p:cNvPr>
          <p:cNvGrpSpPr/>
          <p:nvPr/>
        </p:nvGrpSpPr>
        <p:grpSpPr>
          <a:xfrm>
            <a:off x="666750" y="666750"/>
            <a:ext cx="16954500" cy="8953500"/>
            <a:chOff x="0" y="0"/>
            <a:chExt cx="5734099" cy="3028120"/>
          </a:xfrm>
        </p:grpSpPr>
        <p:sp>
          <p:nvSpPr>
            <p:cNvPr id="3" name="Freeform 3">
              <a:extLst>
                <a:ext uri="{FF2B5EF4-FFF2-40B4-BE49-F238E27FC236}">
                  <a16:creationId xmlns:a16="http://schemas.microsoft.com/office/drawing/2014/main" id="{E8317D2E-E03C-0FBA-2BA1-A1C373EE82DF}"/>
                </a:ext>
              </a:extLst>
            </p:cNvPr>
            <p:cNvSpPr/>
            <p:nvPr/>
          </p:nvSpPr>
          <p:spPr>
            <a:xfrm>
              <a:off x="12700" y="12700"/>
              <a:ext cx="5669329" cy="2959540"/>
            </a:xfrm>
            <a:custGeom>
              <a:avLst/>
              <a:gdLst/>
              <a:ahLst/>
              <a:cxnLst/>
              <a:rect l="l" t="t" r="r" b="b"/>
              <a:pathLst>
                <a:path w="5669329" h="2959540">
                  <a:moveTo>
                    <a:pt x="146050" y="2959540"/>
                  </a:moveTo>
                  <a:lnTo>
                    <a:pt x="5523279" y="2959540"/>
                  </a:lnTo>
                  <a:cubicBezTo>
                    <a:pt x="5603289" y="2959540"/>
                    <a:pt x="5669329" y="2893500"/>
                    <a:pt x="5669329" y="2813490"/>
                  </a:cubicBezTo>
                  <a:lnTo>
                    <a:pt x="5669329" y="146050"/>
                  </a:lnTo>
                  <a:cubicBezTo>
                    <a:pt x="5669329" y="66040"/>
                    <a:pt x="5603289" y="0"/>
                    <a:pt x="5523279" y="0"/>
                  </a:cubicBezTo>
                  <a:lnTo>
                    <a:pt x="146050" y="0"/>
                  </a:lnTo>
                  <a:cubicBezTo>
                    <a:pt x="66040" y="0"/>
                    <a:pt x="0" y="66040"/>
                    <a:pt x="0" y="146050"/>
                  </a:cubicBezTo>
                  <a:lnTo>
                    <a:pt x="0" y="2813490"/>
                  </a:lnTo>
                  <a:cubicBezTo>
                    <a:pt x="0" y="2894770"/>
                    <a:pt x="66040" y="2959540"/>
                    <a:pt x="146050" y="2959540"/>
                  </a:cubicBezTo>
                  <a:close/>
                </a:path>
              </a:pathLst>
            </a:custGeom>
            <a:solidFill>
              <a:srgbClr val="E8E8E8"/>
            </a:solidFill>
          </p:spPr>
          <p:txBody>
            <a:bodyPr/>
            <a:lstStyle/>
            <a:p>
              <a:endParaRPr lang="en-US" dirty="0"/>
            </a:p>
          </p:txBody>
        </p:sp>
        <p:sp>
          <p:nvSpPr>
            <p:cNvPr id="4" name="Freeform 4">
              <a:extLst>
                <a:ext uri="{FF2B5EF4-FFF2-40B4-BE49-F238E27FC236}">
                  <a16:creationId xmlns:a16="http://schemas.microsoft.com/office/drawing/2014/main" id="{FC1CC6C4-5742-7AD4-A365-9A730125DD15}"/>
                </a:ext>
              </a:extLst>
            </p:cNvPr>
            <p:cNvSpPr/>
            <p:nvPr/>
          </p:nvSpPr>
          <p:spPr>
            <a:xfrm>
              <a:off x="0" y="0"/>
              <a:ext cx="5734099" cy="3028120"/>
            </a:xfrm>
            <a:custGeom>
              <a:avLst/>
              <a:gdLst/>
              <a:ahLst/>
              <a:cxnLst/>
              <a:rect l="l" t="t" r="r" b="b"/>
              <a:pathLst>
                <a:path w="5734099" h="3028120">
                  <a:moveTo>
                    <a:pt x="5670599" y="74930"/>
                  </a:moveTo>
                  <a:cubicBezTo>
                    <a:pt x="5642659" y="30480"/>
                    <a:pt x="5593129" y="0"/>
                    <a:pt x="5535979" y="0"/>
                  </a:cubicBezTo>
                  <a:lnTo>
                    <a:pt x="158750" y="0"/>
                  </a:lnTo>
                  <a:cubicBezTo>
                    <a:pt x="71120" y="0"/>
                    <a:pt x="0" y="71120"/>
                    <a:pt x="0" y="158750"/>
                  </a:cubicBezTo>
                  <a:lnTo>
                    <a:pt x="0" y="2826190"/>
                  </a:lnTo>
                  <a:cubicBezTo>
                    <a:pt x="0" y="2878260"/>
                    <a:pt x="25400" y="2923980"/>
                    <a:pt x="63500" y="2953190"/>
                  </a:cubicBezTo>
                  <a:cubicBezTo>
                    <a:pt x="91440" y="2997640"/>
                    <a:pt x="140970" y="3028120"/>
                    <a:pt x="216920" y="3028120"/>
                  </a:cubicBezTo>
                  <a:lnTo>
                    <a:pt x="5575349" y="3028120"/>
                  </a:lnTo>
                  <a:cubicBezTo>
                    <a:pt x="5662979" y="3028120"/>
                    <a:pt x="5734099" y="2957000"/>
                    <a:pt x="5734099" y="2869370"/>
                  </a:cubicBezTo>
                  <a:lnTo>
                    <a:pt x="5734099" y="208926"/>
                  </a:lnTo>
                  <a:cubicBezTo>
                    <a:pt x="5734099" y="149860"/>
                    <a:pt x="5708699" y="104140"/>
                    <a:pt x="5670599" y="74930"/>
                  </a:cubicBezTo>
                  <a:close/>
                  <a:moveTo>
                    <a:pt x="12700" y="2826190"/>
                  </a:moveTo>
                  <a:lnTo>
                    <a:pt x="12700" y="158750"/>
                  </a:lnTo>
                  <a:cubicBezTo>
                    <a:pt x="12700" y="78740"/>
                    <a:pt x="78740" y="12700"/>
                    <a:pt x="158750" y="12700"/>
                  </a:cubicBezTo>
                  <a:lnTo>
                    <a:pt x="5535979" y="12700"/>
                  </a:lnTo>
                  <a:cubicBezTo>
                    <a:pt x="5615989" y="12700"/>
                    <a:pt x="5682029" y="78740"/>
                    <a:pt x="5682029" y="158750"/>
                  </a:cubicBezTo>
                  <a:lnTo>
                    <a:pt x="5682029" y="2826190"/>
                  </a:lnTo>
                  <a:cubicBezTo>
                    <a:pt x="5682029" y="2906200"/>
                    <a:pt x="5615989" y="2972240"/>
                    <a:pt x="5535979" y="2972240"/>
                  </a:cubicBezTo>
                  <a:lnTo>
                    <a:pt x="158750" y="2972240"/>
                  </a:lnTo>
                  <a:cubicBezTo>
                    <a:pt x="78740" y="2972240"/>
                    <a:pt x="12700" y="2907470"/>
                    <a:pt x="12700" y="2826190"/>
                  </a:cubicBezTo>
                  <a:close/>
                </a:path>
              </a:pathLst>
            </a:custGeom>
            <a:solidFill>
              <a:srgbClr val="0066CC"/>
            </a:solidFill>
          </p:spPr>
          <p:txBody>
            <a:bodyPr/>
            <a:lstStyle/>
            <a:p>
              <a:endParaRPr lang="en-US"/>
            </a:p>
          </p:txBody>
        </p:sp>
      </p:grpSp>
      <p:pic>
        <p:nvPicPr>
          <p:cNvPr id="11" name="Picture 10">
            <a:extLst>
              <a:ext uri="{FF2B5EF4-FFF2-40B4-BE49-F238E27FC236}">
                <a16:creationId xmlns:a16="http://schemas.microsoft.com/office/drawing/2014/main" id="{EB9D86E4-69F9-1FCE-D705-964BD18350D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8440400" cy="10253987"/>
          </a:xfrm>
          <a:prstGeom prst="rect">
            <a:avLst/>
          </a:prstGeom>
        </p:spPr>
      </p:pic>
    </p:spTree>
    <p:extLst>
      <p:ext uri="{BB962C8B-B14F-4D97-AF65-F5344CB8AC3E}">
        <p14:creationId xmlns:p14="http://schemas.microsoft.com/office/powerpoint/2010/main" val="18682083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1A1A1A"/>
        </a:solidFill>
        <a:effectLst/>
      </p:bgPr>
    </p:bg>
    <p:spTree>
      <p:nvGrpSpPr>
        <p:cNvPr id="1" name=""/>
        <p:cNvGrpSpPr/>
        <p:nvPr/>
      </p:nvGrpSpPr>
      <p:grpSpPr>
        <a:xfrm>
          <a:off x="0" y="0"/>
          <a:ext cx="0" cy="0"/>
          <a:chOff x="0" y="0"/>
          <a:chExt cx="0" cy="0"/>
        </a:xfrm>
      </p:grpSpPr>
      <p:grpSp>
        <p:nvGrpSpPr>
          <p:cNvPr id="2" name="Group 2"/>
          <p:cNvGrpSpPr/>
          <p:nvPr/>
        </p:nvGrpSpPr>
        <p:grpSpPr>
          <a:xfrm>
            <a:off x="666750" y="666750"/>
            <a:ext cx="16954500" cy="8953500"/>
            <a:chOff x="0" y="0"/>
            <a:chExt cx="5734099" cy="3028120"/>
          </a:xfrm>
        </p:grpSpPr>
        <p:sp>
          <p:nvSpPr>
            <p:cNvPr id="3" name="Freeform 3"/>
            <p:cNvSpPr/>
            <p:nvPr/>
          </p:nvSpPr>
          <p:spPr>
            <a:xfrm>
              <a:off x="12700" y="12700"/>
              <a:ext cx="5669329" cy="2959540"/>
            </a:xfrm>
            <a:custGeom>
              <a:avLst/>
              <a:gdLst/>
              <a:ahLst/>
              <a:cxnLst/>
              <a:rect l="l" t="t" r="r" b="b"/>
              <a:pathLst>
                <a:path w="5669329" h="2959540">
                  <a:moveTo>
                    <a:pt x="146050" y="2959540"/>
                  </a:moveTo>
                  <a:lnTo>
                    <a:pt x="5523279" y="2959540"/>
                  </a:lnTo>
                  <a:cubicBezTo>
                    <a:pt x="5603289" y="2959540"/>
                    <a:pt x="5669329" y="2893500"/>
                    <a:pt x="5669329" y="2813490"/>
                  </a:cubicBezTo>
                  <a:lnTo>
                    <a:pt x="5669329" y="146050"/>
                  </a:lnTo>
                  <a:cubicBezTo>
                    <a:pt x="5669329" y="66040"/>
                    <a:pt x="5603289" y="0"/>
                    <a:pt x="5523279" y="0"/>
                  </a:cubicBezTo>
                  <a:lnTo>
                    <a:pt x="146050" y="0"/>
                  </a:lnTo>
                  <a:cubicBezTo>
                    <a:pt x="66040" y="0"/>
                    <a:pt x="0" y="66040"/>
                    <a:pt x="0" y="146050"/>
                  </a:cubicBezTo>
                  <a:lnTo>
                    <a:pt x="0" y="2813490"/>
                  </a:lnTo>
                  <a:cubicBezTo>
                    <a:pt x="0" y="2894770"/>
                    <a:pt x="66040" y="2959540"/>
                    <a:pt x="146050" y="2959540"/>
                  </a:cubicBezTo>
                  <a:close/>
                </a:path>
              </a:pathLst>
            </a:custGeom>
            <a:solidFill>
              <a:srgbClr val="E8E8E8"/>
            </a:solidFill>
          </p:spPr>
          <p:txBody>
            <a:bodyPr/>
            <a:lstStyle/>
            <a:p>
              <a:endParaRPr lang="en-US"/>
            </a:p>
          </p:txBody>
        </p:sp>
        <p:sp>
          <p:nvSpPr>
            <p:cNvPr id="4" name="Freeform 4"/>
            <p:cNvSpPr/>
            <p:nvPr/>
          </p:nvSpPr>
          <p:spPr>
            <a:xfrm>
              <a:off x="0" y="0"/>
              <a:ext cx="5734099" cy="3028120"/>
            </a:xfrm>
            <a:custGeom>
              <a:avLst/>
              <a:gdLst/>
              <a:ahLst/>
              <a:cxnLst/>
              <a:rect l="l" t="t" r="r" b="b"/>
              <a:pathLst>
                <a:path w="5734099" h="3028120">
                  <a:moveTo>
                    <a:pt x="5670599" y="74930"/>
                  </a:moveTo>
                  <a:cubicBezTo>
                    <a:pt x="5642659" y="30480"/>
                    <a:pt x="5593129" y="0"/>
                    <a:pt x="5535979" y="0"/>
                  </a:cubicBezTo>
                  <a:lnTo>
                    <a:pt x="158750" y="0"/>
                  </a:lnTo>
                  <a:cubicBezTo>
                    <a:pt x="71120" y="0"/>
                    <a:pt x="0" y="71120"/>
                    <a:pt x="0" y="158750"/>
                  </a:cubicBezTo>
                  <a:lnTo>
                    <a:pt x="0" y="2826190"/>
                  </a:lnTo>
                  <a:cubicBezTo>
                    <a:pt x="0" y="2878260"/>
                    <a:pt x="25400" y="2923980"/>
                    <a:pt x="63500" y="2953190"/>
                  </a:cubicBezTo>
                  <a:cubicBezTo>
                    <a:pt x="91440" y="2997640"/>
                    <a:pt x="140970" y="3028120"/>
                    <a:pt x="216920" y="3028120"/>
                  </a:cubicBezTo>
                  <a:lnTo>
                    <a:pt x="5575349" y="3028120"/>
                  </a:lnTo>
                  <a:cubicBezTo>
                    <a:pt x="5662979" y="3028120"/>
                    <a:pt x="5734099" y="2957000"/>
                    <a:pt x="5734099" y="2869370"/>
                  </a:cubicBezTo>
                  <a:lnTo>
                    <a:pt x="5734099" y="208926"/>
                  </a:lnTo>
                  <a:cubicBezTo>
                    <a:pt x="5734099" y="149860"/>
                    <a:pt x="5708699" y="104140"/>
                    <a:pt x="5670599" y="74930"/>
                  </a:cubicBezTo>
                  <a:close/>
                  <a:moveTo>
                    <a:pt x="12700" y="2826190"/>
                  </a:moveTo>
                  <a:lnTo>
                    <a:pt x="12700" y="158750"/>
                  </a:lnTo>
                  <a:cubicBezTo>
                    <a:pt x="12700" y="78740"/>
                    <a:pt x="78740" y="12700"/>
                    <a:pt x="158750" y="12700"/>
                  </a:cubicBezTo>
                  <a:lnTo>
                    <a:pt x="5535979" y="12700"/>
                  </a:lnTo>
                  <a:cubicBezTo>
                    <a:pt x="5615989" y="12700"/>
                    <a:pt x="5682029" y="78740"/>
                    <a:pt x="5682029" y="158750"/>
                  </a:cubicBezTo>
                  <a:lnTo>
                    <a:pt x="5682029" y="2826190"/>
                  </a:lnTo>
                  <a:cubicBezTo>
                    <a:pt x="5682029" y="2906200"/>
                    <a:pt x="5615989" y="2972240"/>
                    <a:pt x="5535979" y="2972240"/>
                  </a:cubicBezTo>
                  <a:lnTo>
                    <a:pt x="158750" y="2972240"/>
                  </a:lnTo>
                  <a:cubicBezTo>
                    <a:pt x="78740" y="2972240"/>
                    <a:pt x="12700" y="2907470"/>
                    <a:pt x="12700" y="2826190"/>
                  </a:cubicBezTo>
                  <a:close/>
                </a:path>
              </a:pathLst>
            </a:custGeom>
            <a:solidFill>
              <a:srgbClr val="0066CC"/>
            </a:solidFill>
          </p:spPr>
          <p:txBody>
            <a:bodyPr/>
            <a:lstStyle/>
            <a:p>
              <a:endParaRPr lang="en-US"/>
            </a:p>
          </p:txBody>
        </p:sp>
      </p:grpSp>
      <p:sp>
        <p:nvSpPr>
          <p:cNvPr id="5" name="TextBox 5"/>
          <p:cNvSpPr txBox="1"/>
          <p:nvPr/>
        </p:nvSpPr>
        <p:spPr>
          <a:xfrm>
            <a:off x="2105025" y="4324350"/>
            <a:ext cx="4010025" cy="1571625"/>
          </a:xfrm>
          <a:prstGeom prst="rect">
            <a:avLst/>
          </a:prstGeom>
        </p:spPr>
        <p:txBody>
          <a:bodyPr lIns="0" tIns="0" rIns="0" bIns="0" rtlCol="0" anchor="t">
            <a:spAutoFit/>
          </a:bodyPr>
          <a:lstStyle/>
          <a:p>
            <a:pPr marL="0" lvl="0" indent="0" algn="ctr">
              <a:lnSpc>
                <a:spcPts val="5940"/>
              </a:lnSpc>
            </a:pPr>
            <a:r>
              <a:rPr lang="en-US" sz="4950" b="1" spc="-123">
                <a:solidFill>
                  <a:srgbClr val="004080"/>
                </a:solidFill>
                <a:latin typeface="Gatwick Ultra-Bold"/>
                <a:ea typeface="Gatwick Ultra-Bold"/>
                <a:cs typeface="Gatwick Ultra-Bold"/>
                <a:sym typeface="Gatwick Ultra-Bold"/>
              </a:rPr>
              <a:t>Expected Outcomes</a:t>
            </a:r>
          </a:p>
        </p:txBody>
      </p:sp>
      <p:grpSp>
        <p:nvGrpSpPr>
          <p:cNvPr id="6" name="Group 6"/>
          <p:cNvGrpSpPr/>
          <p:nvPr/>
        </p:nvGrpSpPr>
        <p:grpSpPr>
          <a:xfrm>
            <a:off x="6909150" y="1562100"/>
            <a:ext cx="9578625" cy="7162800"/>
            <a:chOff x="0" y="0"/>
            <a:chExt cx="2522765" cy="1886499"/>
          </a:xfrm>
        </p:grpSpPr>
        <p:sp>
          <p:nvSpPr>
            <p:cNvPr id="7" name="Freeform 7"/>
            <p:cNvSpPr/>
            <p:nvPr/>
          </p:nvSpPr>
          <p:spPr>
            <a:xfrm>
              <a:off x="0" y="0"/>
              <a:ext cx="2522765" cy="1886499"/>
            </a:xfrm>
            <a:custGeom>
              <a:avLst/>
              <a:gdLst/>
              <a:ahLst/>
              <a:cxnLst/>
              <a:rect l="l" t="t" r="r" b="b"/>
              <a:pathLst>
                <a:path w="2522765" h="1886499">
                  <a:moveTo>
                    <a:pt x="40412" y="0"/>
                  </a:moveTo>
                  <a:lnTo>
                    <a:pt x="2482353" y="0"/>
                  </a:lnTo>
                  <a:cubicBezTo>
                    <a:pt x="2493071" y="0"/>
                    <a:pt x="2503350" y="4258"/>
                    <a:pt x="2510929" y="11837"/>
                  </a:cubicBezTo>
                  <a:cubicBezTo>
                    <a:pt x="2518508" y="19415"/>
                    <a:pt x="2522765" y="29694"/>
                    <a:pt x="2522765" y="40412"/>
                  </a:cubicBezTo>
                  <a:lnTo>
                    <a:pt x="2522765" y="1846086"/>
                  </a:lnTo>
                  <a:cubicBezTo>
                    <a:pt x="2522765" y="1856804"/>
                    <a:pt x="2518508" y="1867084"/>
                    <a:pt x="2510929" y="1874662"/>
                  </a:cubicBezTo>
                  <a:cubicBezTo>
                    <a:pt x="2503350" y="1882241"/>
                    <a:pt x="2493071" y="1886499"/>
                    <a:pt x="2482353" y="1886499"/>
                  </a:cubicBezTo>
                  <a:lnTo>
                    <a:pt x="40412" y="1886499"/>
                  </a:lnTo>
                  <a:cubicBezTo>
                    <a:pt x="29694" y="1886499"/>
                    <a:pt x="19415" y="1882241"/>
                    <a:pt x="11837" y="1874662"/>
                  </a:cubicBezTo>
                  <a:cubicBezTo>
                    <a:pt x="4258" y="1867084"/>
                    <a:pt x="0" y="1856804"/>
                    <a:pt x="0" y="1846086"/>
                  </a:cubicBezTo>
                  <a:lnTo>
                    <a:pt x="0" y="40412"/>
                  </a:lnTo>
                  <a:cubicBezTo>
                    <a:pt x="0" y="29694"/>
                    <a:pt x="4258" y="19415"/>
                    <a:pt x="11837" y="11837"/>
                  </a:cubicBezTo>
                  <a:cubicBezTo>
                    <a:pt x="19415" y="4258"/>
                    <a:pt x="29694" y="0"/>
                    <a:pt x="40412" y="0"/>
                  </a:cubicBezTo>
                  <a:close/>
                </a:path>
              </a:pathLst>
            </a:custGeom>
            <a:ln w="38100" cap="rnd">
              <a:solidFill>
                <a:srgbClr val="000000"/>
              </a:solidFill>
              <a:prstDash val="solid"/>
              <a:round/>
            </a:ln>
          </p:spPr>
          <p:txBody>
            <a:bodyPr/>
            <a:lstStyle/>
            <a:p>
              <a:endParaRPr lang="en-US"/>
            </a:p>
          </p:txBody>
        </p:sp>
        <p:sp>
          <p:nvSpPr>
            <p:cNvPr id="8" name="TextBox 8"/>
            <p:cNvSpPr txBox="1"/>
            <p:nvPr/>
          </p:nvSpPr>
          <p:spPr>
            <a:xfrm>
              <a:off x="0" y="-66675"/>
              <a:ext cx="2522765" cy="1953174"/>
            </a:xfrm>
            <a:prstGeom prst="rect">
              <a:avLst/>
            </a:prstGeom>
          </p:spPr>
          <p:txBody>
            <a:bodyPr lIns="127000" tIns="127000" rIns="127000" bIns="127000" rtlCol="0" anchor="ctr"/>
            <a:lstStyle/>
            <a:p>
              <a:pPr marL="0" lvl="0" indent="0" algn="ctr">
                <a:lnSpc>
                  <a:spcPts val="3120"/>
                </a:lnSpc>
              </a:pPr>
              <a:endParaRPr/>
            </a:p>
          </p:txBody>
        </p:sp>
      </p:grpSp>
      <p:sp>
        <p:nvSpPr>
          <p:cNvPr id="9" name="TextBox 9"/>
          <p:cNvSpPr txBox="1"/>
          <p:nvPr/>
        </p:nvSpPr>
        <p:spPr>
          <a:xfrm>
            <a:off x="7553325" y="2700337"/>
            <a:ext cx="8290275" cy="4722495"/>
          </a:xfrm>
          <a:prstGeom prst="rect">
            <a:avLst/>
          </a:prstGeom>
        </p:spPr>
        <p:txBody>
          <a:bodyPr lIns="0" tIns="0" rIns="0" bIns="0" rtlCol="0" anchor="t">
            <a:spAutoFit/>
          </a:bodyPr>
          <a:lstStyle/>
          <a:p>
            <a:pPr marL="0" lvl="0" indent="0" algn="ctr">
              <a:lnSpc>
                <a:spcPts val="3120"/>
              </a:lnSpc>
            </a:pPr>
            <a:r>
              <a:rPr lang="en-US" sz="2400">
                <a:solidFill>
                  <a:srgbClr val="004080"/>
                </a:solidFill>
                <a:latin typeface="Codec Pro"/>
                <a:ea typeface="Codec Pro"/>
                <a:cs typeface="Codec Pro"/>
                <a:sym typeface="Codec Pro"/>
              </a:rPr>
              <a:t>The implementation of AI-based CCTV analytics is anticipated to significantly enhance </a:t>
            </a:r>
            <a:r>
              <a:rPr lang="en-US" sz="2400" b="1">
                <a:solidFill>
                  <a:srgbClr val="004080"/>
                </a:solidFill>
                <a:latin typeface="Codec Pro Bold"/>
                <a:ea typeface="Codec Pro Bold"/>
                <a:cs typeface="Codec Pro Bold"/>
                <a:sym typeface="Codec Pro Bold"/>
              </a:rPr>
              <a:t>operational efficiency</a:t>
            </a:r>
            <a:r>
              <a:rPr lang="en-US" sz="2400">
                <a:solidFill>
                  <a:srgbClr val="004080"/>
                </a:solidFill>
                <a:latin typeface="Codec Pro"/>
                <a:ea typeface="Codec Pro"/>
                <a:cs typeface="Codec Pro"/>
                <a:sym typeface="Codec Pro"/>
              </a:rPr>
              <a:t> in Riyadh Metro. By improving real-time detection of congestion and movement anomalies, the system should reduce response times and enhance situational awareness for operators. Expected results will include measurable improvements in passenger flow management, increased safety, and higher operational reliability. This discussion will address the balance between technical accuracy and practical usability to ensure effective deployment in dynamic metro environments.</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1A1A1A"/>
        </a:solidFill>
        <a:effectLst/>
      </p:bgPr>
    </p:bg>
    <p:spTree>
      <p:nvGrpSpPr>
        <p:cNvPr id="1" name=""/>
        <p:cNvGrpSpPr/>
        <p:nvPr/>
      </p:nvGrpSpPr>
      <p:grpSpPr>
        <a:xfrm>
          <a:off x="0" y="0"/>
          <a:ext cx="0" cy="0"/>
          <a:chOff x="0" y="0"/>
          <a:chExt cx="0" cy="0"/>
        </a:xfrm>
      </p:grpSpPr>
      <p:grpSp>
        <p:nvGrpSpPr>
          <p:cNvPr id="2" name="Group 2"/>
          <p:cNvGrpSpPr/>
          <p:nvPr/>
        </p:nvGrpSpPr>
        <p:grpSpPr>
          <a:xfrm>
            <a:off x="666750" y="666750"/>
            <a:ext cx="16954500" cy="8953500"/>
            <a:chOff x="0" y="0"/>
            <a:chExt cx="5734099" cy="3028120"/>
          </a:xfrm>
        </p:grpSpPr>
        <p:sp>
          <p:nvSpPr>
            <p:cNvPr id="3" name="Freeform 3"/>
            <p:cNvSpPr/>
            <p:nvPr/>
          </p:nvSpPr>
          <p:spPr>
            <a:xfrm>
              <a:off x="12700" y="12700"/>
              <a:ext cx="5669329" cy="2959540"/>
            </a:xfrm>
            <a:custGeom>
              <a:avLst/>
              <a:gdLst/>
              <a:ahLst/>
              <a:cxnLst/>
              <a:rect l="l" t="t" r="r" b="b"/>
              <a:pathLst>
                <a:path w="5669329" h="2959540">
                  <a:moveTo>
                    <a:pt x="146050" y="2959540"/>
                  </a:moveTo>
                  <a:lnTo>
                    <a:pt x="5523279" y="2959540"/>
                  </a:lnTo>
                  <a:cubicBezTo>
                    <a:pt x="5603289" y="2959540"/>
                    <a:pt x="5669329" y="2893500"/>
                    <a:pt x="5669329" y="2813490"/>
                  </a:cubicBezTo>
                  <a:lnTo>
                    <a:pt x="5669329" y="146050"/>
                  </a:lnTo>
                  <a:cubicBezTo>
                    <a:pt x="5669329" y="66040"/>
                    <a:pt x="5603289" y="0"/>
                    <a:pt x="5523279" y="0"/>
                  </a:cubicBezTo>
                  <a:lnTo>
                    <a:pt x="146050" y="0"/>
                  </a:lnTo>
                  <a:cubicBezTo>
                    <a:pt x="66040" y="0"/>
                    <a:pt x="0" y="66040"/>
                    <a:pt x="0" y="146050"/>
                  </a:cubicBezTo>
                  <a:lnTo>
                    <a:pt x="0" y="2813490"/>
                  </a:lnTo>
                  <a:cubicBezTo>
                    <a:pt x="0" y="2894770"/>
                    <a:pt x="66040" y="2959540"/>
                    <a:pt x="146050" y="2959540"/>
                  </a:cubicBezTo>
                  <a:close/>
                </a:path>
              </a:pathLst>
            </a:custGeom>
            <a:solidFill>
              <a:srgbClr val="E8E8E8"/>
            </a:solidFill>
          </p:spPr>
          <p:txBody>
            <a:bodyPr/>
            <a:lstStyle/>
            <a:p>
              <a:endParaRPr lang="en-US"/>
            </a:p>
          </p:txBody>
        </p:sp>
        <p:sp>
          <p:nvSpPr>
            <p:cNvPr id="4" name="Freeform 4"/>
            <p:cNvSpPr/>
            <p:nvPr/>
          </p:nvSpPr>
          <p:spPr>
            <a:xfrm>
              <a:off x="0" y="0"/>
              <a:ext cx="5734099" cy="3028120"/>
            </a:xfrm>
            <a:custGeom>
              <a:avLst/>
              <a:gdLst/>
              <a:ahLst/>
              <a:cxnLst/>
              <a:rect l="l" t="t" r="r" b="b"/>
              <a:pathLst>
                <a:path w="5734099" h="3028120">
                  <a:moveTo>
                    <a:pt x="5670599" y="74930"/>
                  </a:moveTo>
                  <a:cubicBezTo>
                    <a:pt x="5642659" y="30480"/>
                    <a:pt x="5593129" y="0"/>
                    <a:pt x="5535979" y="0"/>
                  </a:cubicBezTo>
                  <a:lnTo>
                    <a:pt x="158750" y="0"/>
                  </a:lnTo>
                  <a:cubicBezTo>
                    <a:pt x="71120" y="0"/>
                    <a:pt x="0" y="71120"/>
                    <a:pt x="0" y="158750"/>
                  </a:cubicBezTo>
                  <a:lnTo>
                    <a:pt x="0" y="2826190"/>
                  </a:lnTo>
                  <a:cubicBezTo>
                    <a:pt x="0" y="2878260"/>
                    <a:pt x="25400" y="2923980"/>
                    <a:pt x="63500" y="2953190"/>
                  </a:cubicBezTo>
                  <a:cubicBezTo>
                    <a:pt x="91440" y="2997640"/>
                    <a:pt x="140970" y="3028120"/>
                    <a:pt x="216920" y="3028120"/>
                  </a:cubicBezTo>
                  <a:lnTo>
                    <a:pt x="5575349" y="3028120"/>
                  </a:lnTo>
                  <a:cubicBezTo>
                    <a:pt x="5662979" y="3028120"/>
                    <a:pt x="5734099" y="2957000"/>
                    <a:pt x="5734099" y="2869370"/>
                  </a:cubicBezTo>
                  <a:lnTo>
                    <a:pt x="5734099" y="208926"/>
                  </a:lnTo>
                  <a:cubicBezTo>
                    <a:pt x="5734099" y="149860"/>
                    <a:pt x="5708699" y="104140"/>
                    <a:pt x="5670599" y="74930"/>
                  </a:cubicBezTo>
                  <a:close/>
                  <a:moveTo>
                    <a:pt x="12700" y="2826190"/>
                  </a:moveTo>
                  <a:lnTo>
                    <a:pt x="12700" y="158750"/>
                  </a:lnTo>
                  <a:cubicBezTo>
                    <a:pt x="12700" y="78740"/>
                    <a:pt x="78740" y="12700"/>
                    <a:pt x="158750" y="12700"/>
                  </a:cubicBezTo>
                  <a:lnTo>
                    <a:pt x="5535979" y="12700"/>
                  </a:lnTo>
                  <a:cubicBezTo>
                    <a:pt x="5615989" y="12700"/>
                    <a:pt x="5682029" y="78740"/>
                    <a:pt x="5682029" y="158750"/>
                  </a:cubicBezTo>
                  <a:lnTo>
                    <a:pt x="5682029" y="2826190"/>
                  </a:lnTo>
                  <a:cubicBezTo>
                    <a:pt x="5682029" y="2906200"/>
                    <a:pt x="5615989" y="2972240"/>
                    <a:pt x="5535979" y="2972240"/>
                  </a:cubicBezTo>
                  <a:lnTo>
                    <a:pt x="158750" y="2972240"/>
                  </a:lnTo>
                  <a:cubicBezTo>
                    <a:pt x="78740" y="2972240"/>
                    <a:pt x="12700" y="2907470"/>
                    <a:pt x="12700" y="2826190"/>
                  </a:cubicBezTo>
                  <a:close/>
                </a:path>
              </a:pathLst>
            </a:custGeom>
            <a:solidFill>
              <a:srgbClr val="0066CC"/>
            </a:solidFill>
          </p:spPr>
          <p:txBody>
            <a:bodyPr/>
            <a:lstStyle/>
            <a:p>
              <a:endParaRPr lang="en-US"/>
            </a:p>
          </p:txBody>
        </p:sp>
      </p:grpSp>
      <p:grpSp>
        <p:nvGrpSpPr>
          <p:cNvPr id="5" name="Group 5"/>
          <p:cNvGrpSpPr/>
          <p:nvPr/>
        </p:nvGrpSpPr>
        <p:grpSpPr>
          <a:xfrm>
            <a:off x="7858125" y="1562100"/>
            <a:ext cx="8324850" cy="1619250"/>
            <a:chOff x="0" y="0"/>
            <a:chExt cx="11099800" cy="2159000"/>
          </a:xfrm>
        </p:grpSpPr>
        <p:sp>
          <p:nvSpPr>
            <p:cNvPr id="6" name="TextBox 6"/>
            <p:cNvSpPr txBox="1"/>
            <p:nvPr/>
          </p:nvSpPr>
          <p:spPr>
            <a:xfrm>
              <a:off x="0" y="-76200"/>
              <a:ext cx="11099800" cy="1587500"/>
            </a:xfrm>
            <a:prstGeom prst="rect">
              <a:avLst/>
            </a:prstGeom>
          </p:spPr>
          <p:txBody>
            <a:bodyPr lIns="0" tIns="0" rIns="0" bIns="0" rtlCol="0" anchor="t">
              <a:spAutoFit/>
            </a:bodyPr>
            <a:lstStyle/>
            <a:p>
              <a:pPr marL="0" lvl="0" indent="0" algn="ctr">
                <a:lnSpc>
                  <a:spcPts val="8999"/>
                </a:lnSpc>
              </a:pPr>
              <a:r>
                <a:rPr lang="en-US" sz="7499" b="1" spc="-187">
                  <a:solidFill>
                    <a:srgbClr val="0066CC"/>
                  </a:solidFill>
                  <a:latin typeface="Gatwick Ultra-Bold"/>
                  <a:ea typeface="Gatwick Ultra-Bold"/>
                  <a:cs typeface="Gatwick Ultra-Bold"/>
                  <a:sym typeface="Gatwick Ultra-Bold"/>
                </a:rPr>
                <a:t>Thank You</a:t>
              </a:r>
            </a:p>
          </p:txBody>
        </p:sp>
        <p:sp>
          <p:nvSpPr>
            <p:cNvPr id="7" name="TextBox 7"/>
            <p:cNvSpPr txBox="1"/>
            <p:nvPr/>
          </p:nvSpPr>
          <p:spPr>
            <a:xfrm>
              <a:off x="0" y="1599565"/>
              <a:ext cx="11099800" cy="559435"/>
            </a:xfrm>
            <a:prstGeom prst="rect">
              <a:avLst/>
            </a:prstGeom>
          </p:spPr>
          <p:txBody>
            <a:bodyPr lIns="0" tIns="0" rIns="0" bIns="0" rtlCol="0" anchor="t">
              <a:spAutoFit/>
            </a:bodyPr>
            <a:lstStyle/>
            <a:p>
              <a:pPr marL="0" lvl="0" indent="0" algn="ctr">
                <a:lnSpc>
                  <a:spcPts val="3120"/>
                </a:lnSpc>
              </a:pPr>
              <a:r>
                <a:rPr lang="en-US" sz="2400" b="1">
                  <a:solidFill>
                    <a:srgbClr val="004080"/>
                  </a:solidFill>
                  <a:latin typeface="Codec Pro Ultra-Bold"/>
                  <a:ea typeface="Codec Pro Ultra-Bold"/>
                  <a:cs typeface="Codec Pro Ultra-Bold"/>
                  <a:sym typeface="Codec Pro Ultra-Bold"/>
                </a:rPr>
                <a:t>Questions and discussion are welcome</a:t>
              </a:r>
            </a:p>
          </p:txBody>
        </p:sp>
      </p:grpSp>
      <p:grpSp>
        <p:nvGrpSpPr>
          <p:cNvPr id="8" name="Group 8"/>
          <p:cNvGrpSpPr/>
          <p:nvPr/>
        </p:nvGrpSpPr>
        <p:grpSpPr>
          <a:xfrm>
            <a:off x="8991600" y="6010295"/>
            <a:ext cx="6057900" cy="724920"/>
            <a:chOff x="0" y="-38100"/>
            <a:chExt cx="8077200" cy="966560"/>
          </a:xfrm>
        </p:grpSpPr>
        <p:sp>
          <p:nvSpPr>
            <p:cNvPr id="9" name="TextBox 9"/>
            <p:cNvSpPr txBox="1"/>
            <p:nvPr/>
          </p:nvSpPr>
          <p:spPr>
            <a:xfrm>
              <a:off x="0" y="-38100"/>
              <a:ext cx="8077200" cy="520700"/>
            </a:xfrm>
            <a:prstGeom prst="rect">
              <a:avLst/>
            </a:prstGeom>
          </p:spPr>
          <p:txBody>
            <a:bodyPr lIns="0" tIns="0" rIns="0" bIns="0" rtlCol="0" anchor="t">
              <a:spAutoFit/>
            </a:bodyPr>
            <a:lstStyle/>
            <a:p>
              <a:pPr marL="0" lvl="0" indent="0" algn="ctr">
                <a:lnSpc>
                  <a:spcPts val="2880"/>
                </a:lnSpc>
              </a:pPr>
              <a:r>
                <a:rPr lang="en-US" sz="2400" b="1">
                  <a:solidFill>
                    <a:srgbClr val="004080"/>
                  </a:solidFill>
                  <a:latin typeface="Codec Pro Ultra-Bold"/>
                  <a:ea typeface="Codec Pro Ultra-Bold"/>
                  <a:cs typeface="Codec Pro Ultra-Bold"/>
                  <a:sym typeface="Codec Pro Ultra-Bold"/>
                </a:rPr>
                <a:t>EMAIL</a:t>
              </a:r>
            </a:p>
          </p:txBody>
        </p:sp>
        <p:sp>
          <p:nvSpPr>
            <p:cNvPr id="10" name="TextBox 10"/>
            <p:cNvSpPr txBox="1"/>
            <p:nvPr/>
          </p:nvSpPr>
          <p:spPr>
            <a:xfrm>
              <a:off x="0" y="449526"/>
              <a:ext cx="8077200" cy="478934"/>
            </a:xfrm>
            <a:prstGeom prst="rect">
              <a:avLst/>
            </a:prstGeom>
          </p:spPr>
          <p:txBody>
            <a:bodyPr lIns="0" tIns="0" rIns="0" bIns="0" rtlCol="0" anchor="t">
              <a:spAutoFit/>
            </a:bodyPr>
            <a:lstStyle/>
            <a:p>
              <a:pPr marL="0" lvl="0" indent="0" algn="ctr">
                <a:lnSpc>
                  <a:spcPts val="2880"/>
                </a:lnSpc>
              </a:pPr>
              <a:r>
                <a:rPr lang="en-US" sz="2400" dirty="0">
                  <a:solidFill>
                    <a:srgbClr val="004080"/>
                  </a:solidFill>
                  <a:latin typeface="Codec Pro"/>
                  <a:ea typeface="Codec Pro"/>
                  <a:cs typeface="Codec Pro"/>
                  <a:sym typeface="Codec Pro"/>
                </a:rPr>
                <a:t>253002839@st.midocean.edu.km</a:t>
              </a:r>
            </a:p>
          </p:txBody>
        </p:sp>
      </p:grpSp>
      <p:grpSp>
        <p:nvGrpSpPr>
          <p:cNvPr id="11" name="Group 11"/>
          <p:cNvGrpSpPr/>
          <p:nvPr/>
        </p:nvGrpSpPr>
        <p:grpSpPr>
          <a:xfrm>
            <a:off x="8991600" y="6989485"/>
            <a:ext cx="6057900" cy="724920"/>
            <a:chOff x="0" y="-38100"/>
            <a:chExt cx="8077200" cy="966560"/>
          </a:xfrm>
        </p:grpSpPr>
        <p:sp>
          <p:nvSpPr>
            <p:cNvPr id="12" name="TextBox 12"/>
            <p:cNvSpPr txBox="1"/>
            <p:nvPr/>
          </p:nvSpPr>
          <p:spPr>
            <a:xfrm>
              <a:off x="0" y="-38100"/>
              <a:ext cx="8077200" cy="520700"/>
            </a:xfrm>
            <a:prstGeom prst="rect">
              <a:avLst/>
            </a:prstGeom>
          </p:spPr>
          <p:txBody>
            <a:bodyPr lIns="0" tIns="0" rIns="0" bIns="0" rtlCol="0" anchor="t">
              <a:spAutoFit/>
            </a:bodyPr>
            <a:lstStyle/>
            <a:p>
              <a:pPr marL="0" lvl="0" indent="0" algn="ctr">
                <a:lnSpc>
                  <a:spcPts val="2880"/>
                </a:lnSpc>
              </a:pPr>
              <a:r>
                <a:rPr lang="en-US" sz="2400" b="1">
                  <a:solidFill>
                    <a:srgbClr val="004080"/>
                  </a:solidFill>
                  <a:latin typeface="Codec Pro Ultra-Bold"/>
                  <a:ea typeface="Codec Pro Ultra-Bold"/>
                  <a:cs typeface="Codec Pro Ultra-Bold"/>
                  <a:sym typeface="Codec Pro Ultra-Bold"/>
                </a:rPr>
                <a:t>PHONE</a:t>
              </a:r>
            </a:p>
          </p:txBody>
        </p:sp>
        <p:sp>
          <p:nvSpPr>
            <p:cNvPr id="13" name="TextBox 13"/>
            <p:cNvSpPr txBox="1"/>
            <p:nvPr/>
          </p:nvSpPr>
          <p:spPr>
            <a:xfrm>
              <a:off x="0" y="449526"/>
              <a:ext cx="8077200" cy="478934"/>
            </a:xfrm>
            <a:prstGeom prst="rect">
              <a:avLst/>
            </a:prstGeom>
          </p:spPr>
          <p:txBody>
            <a:bodyPr lIns="0" tIns="0" rIns="0" bIns="0" rtlCol="0" anchor="t">
              <a:spAutoFit/>
            </a:bodyPr>
            <a:lstStyle/>
            <a:p>
              <a:pPr marL="0" lvl="0" indent="0" algn="ctr">
                <a:lnSpc>
                  <a:spcPts val="2880"/>
                </a:lnSpc>
              </a:pPr>
              <a:r>
                <a:rPr lang="en-US" sz="2400" dirty="0">
                  <a:solidFill>
                    <a:srgbClr val="004080"/>
                  </a:solidFill>
                  <a:latin typeface="Codec Pro"/>
                  <a:ea typeface="Codec Pro"/>
                  <a:cs typeface="Codec Pro"/>
                  <a:sym typeface="Codec Pro"/>
                </a:rPr>
                <a:t>+966-537115213</a:t>
              </a:r>
            </a:p>
          </p:txBody>
        </p:sp>
      </p:grpSp>
      <p:grpSp>
        <p:nvGrpSpPr>
          <p:cNvPr id="14" name="Group 14"/>
          <p:cNvGrpSpPr/>
          <p:nvPr/>
        </p:nvGrpSpPr>
        <p:grpSpPr>
          <a:xfrm>
            <a:off x="8991600" y="7968669"/>
            <a:ext cx="6057900" cy="1096818"/>
            <a:chOff x="0" y="-38100"/>
            <a:chExt cx="8077200" cy="1462423"/>
          </a:xfrm>
        </p:grpSpPr>
        <p:sp>
          <p:nvSpPr>
            <p:cNvPr id="15" name="TextBox 15"/>
            <p:cNvSpPr txBox="1"/>
            <p:nvPr/>
          </p:nvSpPr>
          <p:spPr>
            <a:xfrm>
              <a:off x="0" y="-38100"/>
              <a:ext cx="8077200" cy="520700"/>
            </a:xfrm>
            <a:prstGeom prst="rect">
              <a:avLst/>
            </a:prstGeom>
          </p:spPr>
          <p:txBody>
            <a:bodyPr lIns="0" tIns="0" rIns="0" bIns="0" rtlCol="0" anchor="t">
              <a:spAutoFit/>
            </a:bodyPr>
            <a:lstStyle/>
            <a:p>
              <a:pPr marL="0" lvl="0" indent="0" algn="ctr">
                <a:lnSpc>
                  <a:spcPts val="2880"/>
                </a:lnSpc>
                <a:spcBef>
                  <a:spcPct val="0"/>
                </a:spcBef>
              </a:pPr>
              <a:r>
                <a:rPr lang="en-US" sz="2400" b="1" u="none" strike="noStrike">
                  <a:solidFill>
                    <a:srgbClr val="004080"/>
                  </a:solidFill>
                  <a:latin typeface="Codec Pro Ultra-Bold"/>
                  <a:ea typeface="Codec Pro Ultra-Bold"/>
                  <a:cs typeface="Codec Pro Ultra-Bold"/>
                  <a:sym typeface="Codec Pro Ultra-Bold"/>
                </a:rPr>
                <a:t>SOCIAL MEDIA</a:t>
              </a:r>
            </a:p>
          </p:txBody>
        </p:sp>
        <p:sp>
          <p:nvSpPr>
            <p:cNvPr id="16" name="TextBox 16"/>
            <p:cNvSpPr txBox="1"/>
            <p:nvPr/>
          </p:nvSpPr>
          <p:spPr>
            <a:xfrm>
              <a:off x="0" y="449526"/>
              <a:ext cx="8077200" cy="974797"/>
            </a:xfrm>
            <a:prstGeom prst="rect">
              <a:avLst/>
            </a:prstGeom>
          </p:spPr>
          <p:txBody>
            <a:bodyPr lIns="0" tIns="0" rIns="0" bIns="0" rtlCol="0" anchor="t">
              <a:spAutoFit/>
            </a:bodyPr>
            <a:lstStyle/>
            <a:p>
              <a:pPr lvl="0" algn="ctr">
                <a:lnSpc>
                  <a:spcPts val="2880"/>
                </a:lnSpc>
              </a:pPr>
              <a:r>
                <a:rPr lang="en-US" sz="2400" dirty="0">
                  <a:solidFill>
                    <a:srgbClr val="004080"/>
                  </a:solidFill>
                  <a:latin typeface="Codec Pro"/>
                  <a:ea typeface="Codec Pro"/>
                  <a:cs typeface="Codec Pro"/>
                  <a:sym typeface="Codec Pro"/>
                </a:rPr>
                <a:t>https://www.linkedin.com/in/waleed-abduljawad-99a418a8/</a:t>
              </a:r>
            </a:p>
          </p:txBody>
        </p:sp>
      </p:grpSp>
      <p:sp>
        <p:nvSpPr>
          <p:cNvPr id="17" name="Freeform 17"/>
          <p:cNvSpPr/>
          <p:nvPr/>
        </p:nvSpPr>
        <p:spPr>
          <a:xfrm rot="5400000">
            <a:off x="727580" y="2266950"/>
            <a:ext cx="7158835" cy="5753100"/>
          </a:xfrm>
          <a:custGeom>
            <a:avLst/>
            <a:gdLst/>
            <a:ahLst/>
            <a:cxnLst/>
            <a:rect l="l" t="t" r="r" b="b"/>
            <a:pathLst>
              <a:path w="7158835" h="5753100">
                <a:moveTo>
                  <a:pt x="0" y="0"/>
                </a:moveTo>
                <a:lnTo>
                  <a:pt x="7158835" y="0"/>
                </a:lnTo>
                <a:lnTo>
                  <a:pt x="7158835" y="5753100"/>
                </a:lnTo>
                <a:lnTo>
                  <a:pt x="0" y="5753100"/>
                </a:lnTo>
                <a:lnTo>
                  <a:pt x="0" y="0"/>
                </a:lnTo>
                <a:close/>
              </a:path>
            </a:pathLst>
          </a:custGeom>
          <a:blipFill>
            <a:blip>
              <a:extLst>
                <a:ext uri="{96DAC541-7B7A-43D3-8B79-37D633B846F1}">
                  <asvg:svgBlip xmlns:asvg="http://schemas.microsoft.com/office/drawing/2016/SVG/main" r:embed="rId2"/>
                </a:ext>
              </a:extLst>
            </a:blip>
            <a:stretch>
              <a:fillRect/>
            </a:stretch>
          </a:blipFill>
          <a:ln cap="sq">
            <a:noFill/>
            <a:prstDash val="solid"/>
            <a:miter/>
          </a:ln>
        </p:spPr>
        <p:txBody>
          <a:bodyPr/>
          <a:lstStyle/>
          <a:p>
            <a:endParaRPr lang="en-US"/>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91</TotalTime>
  <Words>657</Words>
  <Application>Microsoft Office PowerPoint</Application>
  <PresentationFormat>Custom</PresentationFormat>
  <Paragraphs>68</Paragraphs>
  <Slides>22</Slides>
  <Notes>0</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22</vt:i4>
      </vt:variant>
    </vt:vector>
  </HeadingPairs>
  <TitlesOfParts>
    <vt:vector size="30" baseType="lpstr">
      <vt:lpstr>Codec Pro</vt:lpstr>
      <vt:lpstr>Arial</vt:lpstr>
      <vt:lpstr>Codec Pro Ultra-Bold</vt:lpstr>
      <vt:lpstr>Gatwick Ultra-Bold</vt:lpstr>
      <vt:lpstr>Codec Pro Bold</vt:lpstr>
      <vt:lpstr>Calibri</vt:lpstr>
      <vt:lpstr>Office Theme</vt:lpstr>
      <vt:lpstr>Microsoft Word Document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 Crowd Management Solutions</dc:title>
  <dc:creator>Waleed ABDELGAWAD</dc:creator>
  <dc:description>Presentation - Crowd Management Solutions</dc:description>
  <cp:lastModifiedBy>Waleed ABDELGAWAD</cp:lastModifiedBy>
  <cp:revision>2</cp:revision>
  <dcterms:created xsi:type="dcterms:W3CDTF">2006-08-16T00:00:00Z</dcterms:created>
  <dcterms:modified xsi:type="dcterms:W3CDTF">2026-04-24T17:02:25Z</dcterms:modified>
  <dc:identifier>DAHHeyiio3k</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5e11ce3e-4cdd-41d9-adb8-ad7a82d2a9a1_Enabled">
    <vt:lpwstr>true</vt:lpwstr>
  </property>
  <property fmtid="{D5CDD505-2E9C-101B-9397-08002B2CF9AE}" pid="3" name="MSIP_Label_5e11ce3e-4cdd-41d9-adb8-ad7a82d2a9a1_SetDate">
    <vt:lpwstr>2026-04-21T12:01:29Z</vt:lpwstr>
  </property>
  <property fmtid="{D5CDD505-2E9C-101B-9397-08002B2CF9AE}" pid="4" name="MSIP_Label_5e11ce3e-4cdd-41d9-adb8-ad7a82d2a9a1_Method">
    <vt:lpwstr>Standard</vt:lpwstr>
  </property>
  <property fmtid="{D5CDD505-2E9C-101B-9397-08002B2CF9AE}" pid="5" name="MSIP_Label_5e11ce3e-4cdd-41d9-adb8-ad7a82d2a9a1_Name">
    <vt:lpwstr>General</vt:lpwstr>
  </property>
  <property fmtid="{D5CDD505-2E9C-101B-9397-08002B2CF9AE}" pid="6" name="MSIP_Label_5e11ce3e-4cdd-41d9-adb8-ad7a82d2a9a1_SiteId">
    <vt:lpwstr>1b578a57-a8e6-4734-898c-29c5bccc0589</vt:lpwstr>
  </property>
  <property fmtid="{D5CDD505-2E9C-101B-9397-08002B2CF9AE}" pid="7" name="MSIP_Label_5e11ce3e-4cdd-41d9-adb8-ad7a82d2a9a1_ActionId">
    <vt:lpwstr>b6c36db2-b535-4566-ab93-0c587abe15df</vt:lpwstr>
  </property>
  <property fmtid="{D5CDD505-2E9C-101B-9397-08002B2CF9AE}" pid="8" name="MSIP_Label_5e11ce3e-4cdd-41d9-adb8-ad7a82d2a9a1_ContentBits">
    <vt:lpwstr>0</vt:lpwstr>
  </property>
  <property fmtid="{D5CDD505-2E9C-101B-9397-08002B2CF9AE}" pid="9" name="MSIP_Label_5e11ce3e-4cdd-41d9-adb8-ad7a82d2a9a1_Tag">
    <vt:lpwstr>10, 3, 0, 1</vt:lpwstr>
  </property>
</Properties>
</file>