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6"/>
  </p:notesMasterIdLst>
  <p:sldIdLst>
    <p:sldId id="480" r:id="rId5"/>
    <p:sldId id="303" r:id="rId6"/>
    <p:sldId id="271" r:id="rId7"/>
    <p:sldId id="541" r:id="rId8"/>
    <p:sldId id="619" r:id="rId9"/>
    <p:sldId id="544" r:id="rId10"/>
    <p:sldId id="546" r:id="rId11"/>
    <p:sldId id="547" r:id="rId12"/>
    <p:sldId id="543" r:id="rId13"/>
    <p:sldId id="549" r:id="rId14"/>
    <p:sldId id="551" r:id="rId15"/>
    <p:sldId id="553" r:id="rId16"/>
    <p:sldId id="555" r:id="rId17"/>
    <p:sldId id="557" r:id="rId18"/>
    <p:sldId id="560" r:id="rId19"/>
    <p:sldId id="558" r:id="rId20"/>
    <p:sldId id="617" r:id="rId21"/>
    <p:sldId id="562" r:id="rId22"/>
    <p:sldId id="568" r:id="rId23"/>
    <p:sldId id="569" r:id="rId24"/>
    <p:sldId id="567" r:id="rId25"/>
    <p:sldId id="571" r:id="rId26"/>
    <p:sldId id="573" r:id="rId27"/>
    <p:sldId id="575" r:id="rId28"/>
    <p:sldId id="577" r:id="rId29"/>
    <p:sldId id="579" r:id="rId30"/>
    <p:sldId id="613" r:id="rId31"/>
    <p:sldId id="615" r:id="rId32"/>
    <p:sldId id="581" r:id="rId33"/>
    <p:sldId id="582" r:id="rId34"/>
    <p:sldId id="584" r:id="rId35"/>
    <p:sldId id="586" r:id="rId36"/>
    <p:sldId id="587" r:id="rId37"/>
    <p:sldId id="589" r:id="rId38"/>
    <p:sldId id="591" r:id="rId39"/>
    <p:sldId id="593" r:id="rId40"/>
    <p:sldId id="621" r:id="rId41"/>
    <p:sldId id="595" r:id="rId42"/>
    <p:sldId id="565" r:id="rId43"/>
    <p:sldId id="611" r:id="rId44"/>
    <p:sldId id="349"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541"/>
            <p14:sldId id="619"/>
            <p14:sldId id="544"/>
            <p14:sldId id="546"/>
            <p14:sldId id="547"/>
            <p14:sldId id="543"/>
            <p14:sldId id="549"/>
            <p14:sldId id="551"/>
            <p14:sldId id="553"/>
            <p14:sldId id="555"/>
            <p14:sldId id="557"/>
            <p14:sldId id="560"/>
            <p14:sldId id="558"/>
            <p14:sldId id="617"/>
            <p14:sldId id="562"/>
            <p14:sldId id="568"/>
            <p14:sldId id="569"/>
            <p14:sldId id="567"/>
            <p14:sldId id="571"/>
            <p14:sldId id="573"/>
            <p14:sldId id="575"/>
            <p14:sldId id="577"/>
            <p14:sldId id="579"/>
            <p14:sldId id="613"/>
            <p14:sldId id="615"/>
            <p14:sldId id="581"/>
            <p14:sldId id="582"/>
            <p14:sldId id="584"/>
            <p14:sldId id="586"/>
            <p14:sldId id="587"/>
            <p14:sldId id="589"/>
            <p14:sldId id="591"/>
            <p14:sldId id="593"/>
            <p14:sldId id="621"/>
            <p14:sldId id="595"/>
            <p14:sldId id="565"/>
            <p14:sldId id="611"/>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408DEC8-611D-4158-9AA2-CF42412725A2}" v="12" dt="2025-06-11T02:23:02.2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4" d="100"/>
          <a:sy n="74" d="100"/>
        </p:scale>
        <p:origin x="1013"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6/11/2025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CACA57-6A3C-CC98-5A5B-8A509CB268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BF3311A-9335-CCAD-FFB0-8F0280C16C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E078F8-05A5-E45A-0A4F-68339848A23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4F1884E-25C2-0773-4215-3396C0B17D3A}"/>
              </a:ext>
            </a:extLst>
          </p:cNvPr>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10664649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8065BB-2537-0AB3-63B3-07095B0BCA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9828321-EDA3-7F60-6E7F-AE858B2927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DCA807-C9D1-EFEA-655B-204CD82E734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01A7490-198D-C7E7-9864-8F1DE13A215C}"/>
              </a:ext>
            </a:extLst>
          </p:cNvPr>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40067678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6/11/2025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6/11/2025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6/11/2025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6/11/2025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6/11/2025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6/11/2025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3410092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6/11/2025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8"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21.jpg"/></Relationships>
</file>

<file path=ppt/slides/_rels/slide4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15.xml"/><Relationship Id="rId5" Type="http://schemas.openxmlformats.org/officeDocument/2006/relationships/image" Target="../media/image25.png"/><Relationship Id="rId4" Type="http://schemas.openxmlformats.org/officeDocument/2006/relationships/image" Target="../media/image2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763270" y="3794125"/>
            <a:ext cx="5216525" cy="707886"/>
          </a:xfrm>
          <a:prstGeom prst="rect">
            <a:avLst/>
          </a:prstGeom>
          <a:noFill/>
        </p:spPr>
        <p:txBody>
          <a:bodyPr wrap="square" rtlCol="0">
            <a:spAutoFit/>
          </a:bodyPr>
          <a:lstStyle/>
          <a:p>
            <a:r>
              <a:rPr lang="en-US" sz="2000" dirty="0">
                <a:latin typeface="Alexandria" charset="0"/>
                <a:cs typeface="Alexandria" charset="0"/>
              </a:rPr>
              <a:t>Prepared by Dr. Ahmed </a:t>
            </a:r>
            <a:r>
              <a:rPr lang="en-US" sz="2000" dirty="0" err="1">
                <a:latin typeface="Alexandria" charset="0"/>
                <a:cs typeface="Alexandria" charset="0"/>
              </a:rPr>
              <a:t>Elkhouly</a:t>
            </a:r>
            <a:endParaRPr lang="en-US" sz="2000" dirty="0">
              <a:latin typeface="Alexandria" charset="0"/>
              <a:cs typeface="Alexandria" charset="0"/>
            </a:endParaRPr>
          </a:p>
          <a:p>
            <a:endParaRPr lang="en-US" sz="2000" dirty="0">
              <a:latin typeface="Alexandria" charset="0"/>
              <a:cs typeface="Alexandria" charset="0"/>
            </a:endParaRPr>
          </a:p>
        </p:txBody>
      </p:sp>
      <p:sp>
        <p:nvSpPr>
          <p:cNvPr id="31" name="TextBox 30"/>
          <p:cNvSpPr txBox="1"/>
          <p:nvPr/>
        </p:nvSpPr>
        <p:spPr>
          <a:xfrm>
            <a:off x="493688" y="2251504"/>
            <a:ext cx="5674951" cy="646331"/>
          </a:xfrm>
          <a:prstGeom prst="rect">
            <a:avLst/>
          </a:prstGeom>
          <a:noFill/>
        </p:spPr>
        <p:txBody>
          <a:bodyPr wrap="none" rtlCol="0">
            <a:spAutoFit/>
          </a:bodyPr>
          <a:lstStyle/>
          <a:p>
            <a:r>
              <a:rPr lang="ar-EG" sz="3600" b="1" dirty="0">
                <a:solidFill>
                  <a:srgbClr val="00B0F0"/>
                </a:solidFill>
                <a:latin typeface="Alexandria" charset="0"/>
                <a:cs typeface="Alexandria" charset="0"/>
              </a:rPr>
              <a:t>ماجستير القانون الرقمي </a:t>
            </a:r>
            <a:endParaRPr lang="en-US" sz="3600" b="1" dirty="0">
              <a:solidFill>
                <a:srgbClr val="00B0F0"/>
              </a:solidFill>
              <a:latin typeface="Alexandria" charset="0"/>
              <a:cs typeface="Alexandria" charset="0"/>
            </a:endParaRPr>
          </a:p>
        </p:txBody>
      </p:sp>
      <p:sp>
        <p:nvSpPr>
          <p:cNvPr id="34" name="Rectangle: Rounded Corners 33"/>
          <p:cNvSpPr/>
          <p:nvPr/>
        </p:nvSpPr>
        <p:spPr>
          <a:xfrm>
            <a:off x="-242549" y="5843657"/>
            <a:ext cx="3516608" cy="878475"/>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a:solidFill>
                  <a:schemeClr val="bg1"/>
                </a:solidFill>
                <a:latin typeface="Alexandria" charset="0"/>
                <a:cs typeface="Alexandria" charset="0"/>
              </a:rPr>
              <a:t>First </a:t>
            </a:r>
            <a:r>
              <a:rPr lang="en-US" sz="2800" b="1" dirty="0">
                <a:solidFill>
                  <a:schemeClr val="bg1"/>
                </a:solidFill>
                <a:latin typeface="Alexandria" charset="0"/>
                <a:cs typeface="Alexandria" charset="0"/>
              </a:rPr>
              <a:t>Lecture </a:t>
            </a:r>
          </a:p>
        </p:txBody>
      </p:sp>
      <p:sp>
        <p:nvSpPr>
          <p:cNvPr id="46" name="TextBox 45"/>
          <p:cNvSpPr txBox="1"/>
          <p:nvPr/>
        </p:nvSpPr>
        <p:spPr>
          <a:xfrm>
            <a:off x="329269" y="5104240"/>
            <a:ext cx="1790875" cy="1015663"/>
          </a:xfrm>
          <a:prstGeom prst="rect">
            <a:avLst/>
          </a:prstGeom>
          <a:noFill/>
        </p:spPr>
        <p:txBody>
          <a:bodyPr wrap="none" rtlCol="0">
            <a:spAutoFit/>
          </a:bodyPr>
          <a:lstStyle/>
          <a:p>
            <a:r>
              <a:rPr lang="en-US" sz="2000" dirty="0">
                <a:latin typeface="Alexandria" charset="0"/>
                <a:cs typeface="Alexandria" charset="0"/>
              </a:rPr>
              <a:t>LAW </a:t>
            </a:r>
            <a:r>
              <a:rPr lang="ar-EG" sz="2000" dirty="0">
                <a:latin typeface="Alexandria" charset="0"/>
                <a:cs typeface="Alexandria" charset="0"/>
              </a:rPr>
              <a:t>623</a:t>
            </a:r>
            <a:endParaRPr lang="en-US" sz="2000" dirty="0">
              <a:latin typeface="Alexandria" charset="0"/>
              <a:cs typeface="Alexandria" charset="0"/>
            </a:endParaRPr>
          </a:p>
          <a:p>
            <a:r>
              <a:rPr lang="ar-EG" sz="2000" dirty="0">
                <a:latin typeface="Alexandria" charset="0"/>
                <a:cs typeface="Alexandria" charset="0"/>
              </a:rPr>
              <a:t>قانون الأعمال</a:t>
            </a:r>
            <a:endParaRPr lang="en-US" sz="2000" dirty="0">
              <a:latin typeface="Alexandria" charset="0"/>
              <a:cs typeface="Alexandria" charset="0"/>
            </a:endParaRPr>
          </a:p>
          <a:p>
            <a:endParaRPr lang="en-US" sz="2000" dirty="0">
              <a:latin typeface="Alexandria" charset="0"/>
              <a:cs typeface="Alexandria" charset="0"/>
            </a:endParaRPr>
          </a:p>
        </p:txBody>
      </p:sp>
      <p:sp>
        <p:nvSpPr>
          <p:cNvPr id="14" name="Oval 13"/>
          <p:cNvSpPr/>
          <p:nvPr/>
        </p:nvSpPr>
        <p:spPr>
          <a:xfrm>
            <a:off x="6200343" y="-320675"/>
            <a:ext cx="7410450" cy="7410450"/>
          </a:xfrm>
          <a:prstGeom prst="ellipse">
            <a:avLst/>
          </a:prstGeom>
          <a:blipFill>
            <a:blip r:embed="rId3" cstate="email">
              <a:extLst>
                <a:ext uri="{28A0092B-C50C-407E-A947-70E740481C1C}">
                  <a14:useLocalDpi xmlns:a14="http://schemas.microsoft.com/office/drawing/2010/main"/>
                </a:ext>
              </a:extLst>
            </a:blip>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94617" y="269653"/>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email">
            <a:extLst>
              <a:ext uri="{28A0092B-C50C-407E-A947-70E740481C1C}">
                <a14:useLocalDpi xmlns:a14="http://schemas.microsoft.com/office/drawing/2010/main"/>
              </a:ext>
            </a:extLst>
          </a:blip>
          <a:srcRect/>
          <a:stretch>
            <a:fillRect/>
          </a:stretch>
        </p:blipFill>
        <p:spPr>
          <a:xfrm>
            <a:off x="0" y="-43542"/>
            <a:ext cx="8659664" cy="5300798"/>
          </a:xfrm>
        </p:spPr>
      </p:pic>
      <p:sp>
        <p:nvSpPr>
          <p:cNvPr id="9" name="TextBox 8"/>
          <p:cNvSpPr txBox="1"/>
          <p:nvPr/>
        </p:nvSpPr>
        <p:spPr>
          <a:xfrm>
            <a:off x="5909187" y="2785710"/>
            <a:ext cx="6037007" cy="646331"/>
          </a:xfrm>
          <a:prstGeom prst="rect">
            <a:avLst/>
          </a:prstGeom>
          <a:noFill/>
        </p:spPr>
        <p:txBody>
          <a:bodyPr wrap="square" rtlCol="0">
            <a:spAutoFit/>
          </a:bodyPr>
          <a:lstStyle/>
          <a:p>
            <a:r>
              <a:rPr lang="ar-EG" sz="3600" b="1" dirty="0">
                <a:solidFill>
                  <a:srgbClr val="00B0F0"/>
                </a:solidFill>
                <a:latin typeface="Alexandria" charset="0"/>
                <a:cs typeface="Alexandria" charset="0"/>
              </a:rPr>
              <a:t>ماجستير القانون الرقمي </a:t>
            </a:r>
            <a:endParaRPr lang="en-US" sz="3600" b="1" dirty="0">
              <a:solidFill>
                <a:srgbClr val="00B0F0"/>
              </a:solidFill>
              <a:latin typeface="Alexandria" charset="0"/>
              <a:cs typeface="Alexandria" charset="0"/>
            </a:endParaRPr>
          </a:p>
        </p:txBody>
      </p:sp>
      <p:sp>
        <p:nvSpPr>
          <p:cNvPr id="10" name="Rectangle: Rounded Corners 9"/>
          <p:cNvSpPr/>
          <p:nvPr/>
        </p:nvSpPr>
        <p:spPr>
          <a:xfrm>
            <a:off x="6271884" y="3446555"/>
            <a:ext cx="3717690" cy="1297940"/>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b="1" dirty="0">
              <a:solidFill>
                <a:schemeClr val="tx1"/>
              </a:solidFill>
              <a:latin typeface="Alexandria" charset="0"/>
              <a:cs typeface="Alexandria" charset="0"/>
            </a:endParaRPr>
          </a:p>
          <a:p>
            <a:pPr algn="ctr"/>
            <a:endParaRPr lang="en-US" sz="2800" b="1" dirty="0">
              <a:solidFill>
                <a:schemeClr val="tx1"/>
              </a:solidFill>
              <a:latin typeface="Alexandria" charset="0"/>
              <a:cs typeface="Alexandria" charset="0"/>
            </a:endParaRPr>
          </a:p>
          <a:p>
            <a:pPr algn="ctr">
              <a:lnSpc>
                <a:spcPct val="150000"/>
              </a:lnSpc>
            </a:pPr>
            <a:r>
              <a:rPr lang="ar-EG" sz="2000" b="1" dirty="0">
                <a:solidFill>
                  <a:srgbClr val="00B0F0"/>
                </a:solidFill>
                <a:latin typeface="Alexandria" pitchFamily="2" charset="-78"/>
                <a:cs typeface="Alexandria" pitchFamily="2" charset="-78"/>
              </a:rPr>
              <a:t>المحاضرة الأولى </a:t>
            </a:r>
          </a:p>
          <a:p>
            <a:pPr algn="ctr">
              <a:lnSpc>
                <a:spcPct val="150000"/>
              </a:lnSpc>
            </a:pPr>
            <a:r>
              <a:rPr lang="ar-EG" sz="2000" b="1" dirty="0">
                <a:solidFill>
                  <a:srgbClr val="00B0F0"/>
                </a:solidFill>
                <a:latin typeface="Alexandria" pitchFamily="2" charset="-78"/>
                <a:cs typeface="Alexandria" pitchFamily="2" charset="-78"/>
              </a:rPr>
              <a:t>مقدمة عن قانون الأعمال </a:t>
            </a:r>
            <a:endParaRPr lang="en-US" sz="2000" b="1" dirty="0">
              <a:solidFill>
                <a:srgbClr val="00B0F0"/>
              </a:solidFill>
              <a:latin typeface="Alexandria" pitchFamily="2" charset="-78"/>
              <a:cs typeface="Alexandria" pitchFamily="2" charset="-78"/>
            </a:endParaRPr>
          </a:p>
          <a:p>
            <a:pPr algn="ctr"/>
            <a:r>
              <a:rPr lang="en-US" sz="2800" b="1" dirty="0">
                <a:solidFill>
                  <a:schemeClr val="bg1"/>
                </a:solidFill>
                <a:latin typeface="Alexandria" charset="0"/>
                <a:cs typeface="Alexandria" charset="0"/>
              </a:rPr>
              <a:t> Lecture </a:t>
            </a:r>
          </a:p>
          <a:p>
            <a:pPr algn="ctr"/>
            <a:endParaRPr lang="en-US" sz="2800" b="1" dirty="0">
              <a:solidFill>
                <a:schemeClr val="tx1"/>
              </a:solidFill>
              <a:latin typeface="Alexandria" charset="0"/>
              <a:cs typeface="Alexandria" charset="0"/>
            </a:endParaRPr>
          </a:p>
        </p:txBody>
      </p:sp>
      <p:sp>
        <p:nvSpPr>
          <p:cNvPr id="11" name="TextBox 10"/>
          <p:cNvSpPr txBox="1"/>
          <p:nvPr/>
        </p:nvSpPr>
        <p:spPr>
          <a:xfrm>
            <a:off x="6370224" y="4802552"/>
            <a:ext cx="2577950" cy="707886"/>
          </a:xfrm>
          <a:prstGeom prst="rect">
            <a:avLst/>
          </a:prstGeom>
          <a:noFill/>
        </p:spPr>
        <p:txBody>
          <a:bodyPr wrap="none" rtlCol="0">
            <a:spAutoFit/>
          </a:bodyPr>
          <a:lstStyle/>
          <a:p>
            <a:r>
              <a:rPr lang="en-US" sz="2000" dirty="0">
                <a:latin typeface="Alexandria" charset="0"/>
                <a:cs typeface="Alexandria" charset="0"/>
              </a:rPr>
              <a:t>LAW 601</a:t>
            </a:r>
          </a:p>
          <a:p>
            <a:r>
              <a:rPr lang="ar-EG" sz="2000" dirty="0">
                <a:latin typeface="Alexandria" charset="0"/>
                <a:cs typeface="Alexandria" charset="0"/>
              </a:rPr>
              <a:t>أسس القانون الرقمي</a:t>
            </a:r>
            <a:endParaRPr lang="en-US" sz="2000" dirty="0">
              <a:latin typeface="Alexandria" charset="0"/>
              <a:cs typeface="Alexandria" charset="0"/>
            </a:endParaRPr>
          </a:p>
        </p:txBody>
      </p:sp>
      <p:sp>
        <p:nvSpPr>
          <p:cNvPr id="12" name="TextBox 11"/>
          <p:cNvSpPr txBox="1"/>
          <p:nvPr/>
        </p:nvSpPr>
        <p:spPr>
          <a:xfrm>
            <a:off x="459184" y="6213971"/>
            <a:ext cx="4886463" cy="954107"/>
          </a:xfrm>
          <a:prstGeom prst="rect">
            <a:avLst/>
          </a:prstGeom>
          <a:noFill/>
        </p:spPr>
        <p:txBody>
          <a:bodyPr wrap="square" rtlCol="0">
            <a:spAutoFit/>
          </a:bodyPr>
          <a:lstStyle/>
          <a:p>
            <a:r>
              <a:rPr lang="en-US" sz="2800" b="1" dirty="0">
                <a:solidFill>
                  <a:srgbClr val="00B0F0"/>
                </a:solidFill>
                <a:latin typeface="Alexandria" charset="0"/>
                <a:cs typeface="Alexandria" charset="0"/>
              </a:rPr>
              <a:t> Dr. Ahmed </a:t>
            </a:r>
            <a:r>
              <a:rPr lang="en-US" sz="2800" b="1" dirty="0" err="1">
                <a:solidFill>
                  <a:srgbClr val="00B0F0"/>
                </a:solidFill>
                <a:latin typeface="Alexandria" charset="0"/>
                <a:cs typeface="Alexandria" charset="0"/>
              </a:rPr>
              <a:t>Elkhouly</a:t>
            </a:r>
            <a:endParaRPr lang="en-US" sz="2800" b="1" dirty="0">
              <a:solidFill>
                <a:srgbClr val="00B0F0"/>
              </a:solidFill>
              <a:latin typeface="Alexandria" charset="0"/>
              <a:cs typeface="Alexandria" charset="0"/>
            </a:endParaRPr>
          </a:p>
          <a:p>
            <a:endParaRPr lang="en-US" sz="2800" b="1" dirty="0">
              <a:solidFill>
                <a:srgbClr val="00B0F0"/>
              </a:solidFill>
              <a:latin typeface="Alexandria" charset="0"/>
              <a:cs typeface="Alexandria" charset="0"/>
            </a:endParaRP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dirty="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email">
            <a:extLst>
              <a:ext uri="{28A0092B-C50C-407E-A947-70E740481C1C}">
                <a14:useLocalDpi xmlns:a14="http://schemas.microsoft.com/office/drawing/2010/main"/>
              </a:ext>
            </a:extLst>
          </a:blip>
          <a:srcRect/>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bg1"/>
                </a:solidFill>
                <a:latin typeface="Alexandria" pitchFamily="2" charset="-78"/>
                <a:ea typeface="Roboto Light" panose="02000000000000000000" pitchFamily="2" charset="0"/>
                <a:cs typeface="Alexandria" pitchFamily="2" charset="-78"/>
              </a:rPr>
              <a:t>01</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1127760" y="4884389"/>
            <a:ext cx="4747323" cy="2592697"/>
          </a:xfrm>
          <a:prstGeom prst="rect">
            <a:avLst/>
          </a:prstGeom>
          <a:noFill/>
        </p:spPr>
        <p:txBody>
          <a:bodyPr wrap="square">
            <a:spAutoFit/>
          </a:bodyPr>
          <a:lstStyle/>
          <a:p>
            <a:pPr algn="r">
              <a:lnSpc>
                <a:spcPct val="150000"/>
              </a:lnSpc>
            </a:pPr>
            <a:r>
              <a:rPr lang="ar-EG" sz="1400" b="1" dirty="0">
                <a:solidFill>
                  <a:srgbClr val="00B0F0"/>
                </a:solidFill>
                <a:latin typeface="Alexandria" pitchFamily="2" charset="-78"/>
                <a:cs typeface="Alexandria" pitchFamily="2" charset="-78"/>
              </a:rPr>
              <a:t>1-تعريف قانون الأعمال  . 2-القانون التجاري أم قانون الأعمال  .   3-نطاق تطبيق قانون الأعمال.</a:t>
            </a:r>
          </a:p>
          <a:p>
            <a:pPr algn="r">
              <a:lnSpc>
                <a:spcPct val="150000"/>
              </a:lnSpc>
            </a:pPr>
            <a:r>
              <a:rPr lang="ar-EG" sz="1400" b="1" dirty="0">
                <a:solidFill>
                  <a:srgbClr val="00B0F0"/>
                </a:solidFill>
                <a:latin typeface="Alexandria" pitchFamily="2" charset="-78"/>
                <a:cs typeface="Alexandria" pitchFamily="2" charset="-78"/>
              </a:rPr>
              <a:t>4- الاتجاه نحو التوحيد الدولي لقانون الأعمال. </a:t>
            </a:r>
          </a:p>
          <a:p>
            <a:pPr algn="r">
              <a:lnSpc>
                <a:spcPct val="150000"/>
              </a:lnSpc>
            </a:pPr>
            <a:r>
              <a:rPr lang="ar-EG" sz="1400" b="1" dirty="0">
                <a:solidFill>
                  <a:srgbClr val="00B0F0"/>
                </a:solidFill>
                <a:latin typeface="Alexandria" pitchFamily="2" charset="-78"/>
                <a:cs typeface="Alexandria" pitchFamily="2" charset="-78"/>
              </a:rPr>
              <a:t>5- دعامتي قانون الأعمال .</a:t>
            </a:r>
          </a:p>
          <a:p>
            <a:pPr algn="r">
              <a:lnSpc>
                <a:spcPct val="150000"/>
              </a:lnSpc>
            </a:pPr>
            <a:r>
              <a:rPr lang="ar-EG" sz="1400" b="1">
                <a:solidFill>
                  <a:srgbClr val="00B0F0"/>
                </a:solidFill>
                <a:latin typeface="Alexandria" pitchFamily="2" charset="-78"/>
                <a:cs typeface="Alexandria" pitchFamily="2" charset="-78"/>
              </a:rPr>
              <a:t>6-مصادر قانون الأعمال .</a:t>
            </a:r>
          </a:p>
          <a:p>
            <a:pPr algn="r">
              <a:lnSpc>
                <a:spcPct val="150000"/>
              </a:lnSpc>
            </a:pPr>
            <a:endParaRPr lang="ar-EG" sz="1400" b="1" dirty="0">
              <a:solidFill>
                <a:srgbClr val="00B0F0"/>
              </a:solidFill>
              <a:latin typeface="Alexandria" pitchFamily="2" charset="-78"/>
              <a:cs typeface="Alexandria" pitchFamily="2" charset="-78"/>
            </a:endParaRPr>
          </a:p>
          <a:p>
            <a:pPr>
              <a:lnSpc>
                <a:spcPct val="150000"/>
              </a:lnSpc>
            </a:pPr>
            <a:endParaRPr lang="en-US" sz="1400" dirty="0">
              <a:latin typeface="Alexandria" charset="0"/>
              <a:cs typeface="Alexandria" charset="0"/>
            </a:endParaRPr>
          </a:p>
          <a:p>
            <a:pPr>
              <a:lnSpc>
                <a:spcPct val="120000"/>
              </a:lnSpc>
            </a:pPr>
            <a:endParaRPr lang="en-US" sz="1400" dirty="0">
              <a:latin typeface="Alexandria" charset="0"/>
              <a:cs typeface="Alexandria" charset="0"/>
            </a:endParaRPr>
          </a:p>
        </p:txBody>
      </p:sp>
      <p:sp>
        <p:nvSpPr>
          <p:cNvPr id="41" name="TextBox 40"/>
          <p:cNvSpPr txBox="1"/>
          <p:nvPr/>
        </p:nvSpPr>
        <p:spPr>
          <a:xfrm>
            <a:off x="6301339" y="1259391"/>
            <a:ext cx="3013967" cy="954107"/>
          </a:xfrm>
          <a:prstGeom prst="rect">
            <a:avLst/>
          </a:prstGeom>
          <a:noFill/>
        </p:spPr>
        <p:txBody>
          <a:bodyPr wrap="none" rtlCol="0">
            <a:spAutoFit/>
          </a:bodyPr>
          <a:lstStyle/>
          <a:p>
            <a:r>
              <a:rPr lang="ar-EG" sz="2800" b="1" dirty="0">
                <a:solidFill>
                  <a:srgbClr val="00B0F0"/>
                </a:solidFill>
                <a:latin typeface="Alexandria" charset="0"/>
                <a:cs typeface="Alexandria" charset="0"/>
              </a:rPr>
              <a:t>محاور المحاضرة </a:t>
            </a:r>
            <a:endParaRPr lang="en-US" sz="2800" b="1" dirty="0">
              <a:solidFill>
                <a:srgbClr val="00B0F0"/>
              </a:solidFill>
              <a:latin typeface="Alexandria" charset="0"/>
              <a:cs typeface="Alexandria" charset="0"/>
            </a:endParaRPr>
          </a:p>
          <a:p>
            <a:endParaRPr lang="en-US" sz="2800" b="1" dirty="0">
              <a:solidFill>
                <a:srgbClr val="00B0F0"/>
              </a:solidFill>
              <a:latin typeface="Alexandria" charset="0"/>
              <a:cs typeface="Alexandria" charset="0"/>
            </a:endParaRPr>
          </a:p>
        </p:txBody>
      </p:sp>
      <p:pic>
        <p:nvPicPr>
          <p:cNvPr id="5" name="Graphic 21"/>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257800" y="1366155"/>
            <a:ext cx="6167284" cy="453899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1600" dirty="0">
                <a:solidFill>
                  <a:schemeClr val="tx1"/>
                </a:solidFill>
                <a:latin typeface="Alexandria" pitchFamily="2" charset="-78"/>
                <a:cs typeface="Alexandria" pitchFamily="2" charset="-78"/>
              </a:rPr>
              <a:t>يعرف القانون التجاري</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تقليديا بأنه ذلك الفرع من فروع القانون الخاص الذي ينطبق على بعض الأشخاص</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ويطلق عليهم التجار، وعلى بعض العمليات القانونية، والتي تسمى بالأعمال التجارية</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والتـي يقـوم بـهـا، بصفة عامة، التجـار سـواء فيما بينهم أو بينهم وبين عملائهم،</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فالقانون التجاري هو القانون الذي يحكم التجار لأنه يتضمن القواعد الخاصة المتعلقة</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بممارسة مهنة ما. </a:t>
            </a:r>
          </a:p>
          <a:p>
            <a:pPr algn="justLow" rtl="1">
              <a:lnSpc>
                <a:spcPct val="150000"/>
              </a:lnSpc>
            </a:pPr>
            <a:r>
              <a:rPr lang="ar-EG" sz="1600" dirty="0">
                <a:solidFill>
                  <a:schemeClr val="tx1"/>
                </a:solidFill>
                <a:latin typeface="Alexandria" pitchFamily="2" charset="-78"/>
                <a:cs typeface="Alexandria" pitchFamily="2" charset="-78"/>
              </a:rPr>
              <a:t>كما أنه القانون الذي ينطبق على الأعمال التجارية لأنه يحكم</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العلاقات القانونية التي تتشيد بين التجار من ناحية، وبين عملائهم من ناحية أخرى .</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وهذا هو ما قررته عدد من قوانين التجارة العربية كالمادة الأولى من قانون التجارة الجديد في مصر  رقم 17 لسنة 1999 بقولها " تسري أحكام هذا القانون على الأعمال التجارية، وعلى كل شخص طبیعی</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أو اعتباری تثبت له صفة التاجر".</a:t>
            </a:r>
            <a:endParaRPr lang="en-US" sz="1600" dirty="0">
              <a:solidFill>
                <a:schemeClr val="tx1"/>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FFE258DB-4EAA-3436-3B3E-51BCACD0B49B}"/>
              </a:ext>
            </a:extLst>
          </p:cNvPr>
          <p:cNvSpPr txBox="1"/>
          <p:nvPr/>
        </p:nvSpPr>
        <p:spPr>
          <a:xfrm>
            <a:off x="4332515" y="160685"/>
            <a:ext cx="5898928" cy="2616101"/>
          </a:xfrm>
          <a:prstGeom prst="rect">
            <a:avLst/>
          </a:prstGeom>
          <a:noFill/>
        </p:spPr>
        <p:txBody>
          <a:bodyPr wrap="square" rtlCol="0">
            <a:spAutoFit/>
          </a:bodyPr>
          <a:lstStyle/>
          <a:p>
            <a:endParaRPr lang="ar-EG" sz="2800" b="1" dirty="0">
              <a:latin typeface="Alexandria" charset="0"/>
              <a:cs typeface="Alexandria" charset="0"/>
            </a:endParaRPr>
          </a:p>
          <a:p>
            <a:r>
              <a:rPr lang="ar-EG" sz="2800" b="1" dirty="0">
                <a:solidFill>
                  <a:srgbClr val="00AEEF"/>
                </a:solidFill>
                <a:latin typeface="Alexandria" pitchFamily="2" charset="-78"/>
                <a:cs typeface="Alexandria" pitchFamily="2" charset="-78"/>
              </a:rPr>
              <a:t>1-تعريف قانون الأعمال :</a:t>
            </a:r>
            <a:endParaRPr lang="en-US" sz="2400" b="1" dirty="0">
              <a:solidFill>
                <a:srgbClr val="00AEEF"/>
              </a:solidFill>
              <a:latin typeface="Alexandria" pitchFamily="2" charset="-78"/>
              <a:cs typeface="Alexandria" pitchFamily="2" charset="-78"/>
            </a:endParaRPr>
          </a:p>
          <a:p>
            <a:r>
              <a:rPr lang="ar-SA" sz="2800" dirty="0">
                <a:solidFill>
                  <a:srgbClr val="002060"/>
                </a:solidFill>
                <a:latin typeface="Alexandria" pitchFamily="2" charset="-78"/>
                <a:ea typeface="Times New Roman" panose="02020603050405020304" pitchFamily="18" charset="0"/>
                <a:cs typeface="Alexandria" pitchFamily="2" charset="-78"/>
              </a:rPr>
              <a:t> </a:t>
            </a:r>
            <a:endParaRPr lang="ar-EG" sz="2800" b="1" dirty="0">
              <a:solidFill>
                <a:srgbClr val="2D3956"/>
              </a:solidFill>
              <a:latin typeface="Tajawal ExtraBold" panose="00000800000000000000" pitchFamily="2" charset="-78"/>
            </a:endParaRPr>
          </a:p>
          <a:p>
            <a:endParaRPr lang="ar-EG" sz="2400" dirty="0">
              <a:solidFill>
                <a:srgbClr val="2D3956"/>
              </a:solidFill>
              <a:latin typeface="Alexandria" charset="0"/>
              <a:cs typeface="Alexandria" charset="0"/>
            </a:endParaRPr>
          </a:p>
          <a:p>
            <a:r>
              <a:rPr lang="ar-EG" sz="2800" b="1" dirty="0">
                <a:latin typeface="Alexandria" charset="0"/>
                <a:cs typeface="Alexandria" charset="0"/>
              </a:rPr>
              <a:t> </a:t>
            </a:r>
            <a:endParaRPr lang="en-US" sz="2800" b="1" dirty="0">
              <a:latin typeface="Alexandria" charset="0"/>
              <a:cs typeface="Alexandria" charset="0"/>
            </a:endParaRPr>
          </a:p>
          <a:p>
            <a:endParaRPr lang="en-US" sz="2800" b="1" dirty="0">
              <a:latin typeface="Alexandria" charset="0"/>
              <a:cs typeface="Alexandria" charset="0"/>
            </a:endParaRPr>
          </a:p>
        </p:txBody>
      </p:sp>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01</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6" name="Picture 5" descr="A close-up of a book">
            <a:extLst>
              <a:ext uri="{FF2B5EF4-FFF2-40B4-BE49-F238E27FC236}">
                <a16:creationId xmlns:a16="http://schemas.microsoft.com/office/drawing/2014/main" id="{38EFB813-4E87-721B-34C8-2FB7C8FA95BF}"/>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084143" y="1366155"/>
            <a:ext cx="4056794" cy="4470418"/>
          </a:xfrm>
          <a:prstGeom prst="rect">
            <a:avLst/>
          </a:prstGeom>
        </p:spPr>
      </p:pic>
    </p:spTree>
    <p:extLst>
      <p:ext uri="{BB962C8B-B14F-4D97-AF65-F5344CB8AC3E}">
        <p14:creationId xmlns:p14="http://schemas.microsoft.com/office/powerpoint/2010/main" val="387984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59913A-FF5B-A41F-8749-584A86A5DD4F}"/>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B4CEA524-73E3-D19A-FC5E-02A108D74961}"/>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B09F4105-0B87-9713-FD4B-3CF15734B809}"/>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755A9E7D-E290-9A89-1C3B-9E71014D1F12}"/>
              </a:ext>
            </a:extLst>
          </p:cNvPr>
          <p:cNvSpPr/>
          <p:nvPr/>
        </p:nvSpPr>
        <p:spPr>
          <a:xfrm>
            <a:off x="5257800" y="1366155"/>
            <a:ext cx="6167284" cy="453899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1600" dirty="0">
                <a:solidFill>
                  <a:schemeClr val="tx1"/>
                </a:solidFill>
                <a:latin typeface="Alexandria" pitchFamily="2" charset="-78"/>
                <a:cs typeface="Alexandria" pitchFamily="2" charset="-78"/>
              </a:rPr>
              <a:t>وهو ذات ما اتبعه المشرع السعودي في المادة الأولى و الثانية من نظام المحكمة التجارية السعودي الصادر في 15/1/1350 هجرية ؛ باعتبار أن ذلك النظام هو بمثابة التقنين التجاري بحق؛ حيث عرفت المادة الأولى من هو التاجر ، وعددت المادة الثانية الأعمال التجارية.</a:t>
            </a: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B94502B9-41CE-F258-AC51-0C58079CB168}"/>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E062549B-2C3F-1D45-6ADA-0B39C4C0B809}"/>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01</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6" name="Picture 5" descr="A close-up of a book">
            <a:extLst>
              <a:ext uri="{FF2B5EF4-FFF2-40B4-BE49-F238E27FC236}">
                <a16:creationId xmlns:a16="http://schemas.microsoft.com/office/drawing/2014/main" id="{89867CCB-9827-12C6-85DB-29CC5F9C6BEF}"/>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084143" y="1366155"/>
            <a:ext cx="4056794" cy="4470418"/>
          </a:xfrm>
          <a:prstGeom prst="rect">
            <a:avLst/>
          </a:prstGeom>
        </p:spPr>
      </p:pic>
    </p:spTree>
    <p:extLst>
      <p:ext uri="{BB962C8B-B14F-4D97-AF65-F5344CB8AC3E}">
        <p14:creationId xmlns:p14="http://schemas.microsoft.com/office/powerpoint/2010/main" val="17201422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356851" y="1155869"/>
            <a:ext cx="10038735" cy="47492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1600" dirty="0">
                <a:solidFill>
                  <a:schemeClr val="tx1"/>
                </a:solidFill>
                <a:latin typeface="Alexandria" pitchFamily="2" charset="-78"/>
                <a:cs typeface="Alexandria" pitchFamily="2" charset="-78"/>
              </a:rPr>
              <a:t>وكما هو معروف، فـان القواعد القانونية تنقسم إلى فرعين رئيسين، الفرع</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الأول يطلق عليه القانون العام، أما الثاني فيسمى بقواعد القانون الخاص.وقواعد القانون العام، والتي تنقسم بدورها إلى عدة فروع (القانون الدولي</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العام، القانون الجنائي، القانون الدستوري _ القانون الإداري)، هي القواعد التي</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تتولى تنظيم العلاقات القانونية التي تكون الدولة أو إحدى مؤسساتها أو هيئاتها العامة</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طرفا فيها، لا بوصفها شخصا عاديا، وإنما بوصفها دولة ذات سيادة، فإذا ما تعاملت الدولة بوصفها سلطة عامة، فهنا تتداخل قواعد القانون العام مع المفاهيم والأصول التجارية، ومـن ثـم يـصبح لقواعد القانون العام أثرهـا الكبير في توجيه الأنشطة التجارية". أما إذا نزلت الدولة عن هذه السيادة والسلطة، فهي هنا تخضع لا لقواعد القانون العام وإنما لقواعد القانون الخاص.أما قواعد القانون الخاص والتي تضم القانون المدني وقانون المرافعات المدنية والتجارية والقانون البحري والقانون التجاري والقانون الدولي الخاص، فهي القواعد التي تنظم وتحكم العلاقات القانونية التي تجرى بين أشخاص عاديين لا سلطة لأحدهم في مواجهة الآخر، وإنما يتعامل الجميع على قدم المساواة . </a:t>
            </a:r>
          </a:p>
        </p:txBody>
      </p:sp>
      <p:pic>
        <p:nvPicPr>
          <p:cNvPr id="5"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FFE258DB-4EAA-3436-3B3E-51BCACD0B49B}"/>
              </a:ext>
            </a:extLst>
          </p:cNvPr>
          <p:cNvSpPr txBox="1"/>
          <p:nvPr/>
        </p:nvSpPr>
        <p:spPr>
          <a:xfrm>
            <a:off x="3654041" y="199146"/>
            <a:ext cx="5588631" cy="2185214"/>
          </a:xfrm>
          <a:prstGeom prst="rect">
            <a:avLst/>
          </a:prstGeom>
          <a:noFill/>
        </p:spPr>
        <p:txBody>
          <a:bodyPr wrap="square" rtlCol="0">
            <a:spAutoFit/>
          </a:bodyPr>
          <a:lstStyle/>
          <a:p>
            <a:endParaRPr lang="ar-EG" sz="2800" b="1" dirty="0">
              <a:latin typeface="Alexandria" charset="0"/>
              <a:cs typeface="Alexandria" charset="0"/>
            </a:endParaRPr>
          </a:p>
          <a:p>
            <a:endParaRPr lang="ar-EG" sz="2800" b="1" dirty="0">
              <a:solidFill>
                <a:srgbClr val="2D3956"/>
              </a:solidFill>
              <a:latin typeface="Tajawal ExtraBold" panose="00000800000000000000" pitchFamily="2" charset="-78"/>
            </a:endParaRPr>
          </a:p>
          <a:p>
            <a:endParaRPr lang="ar-EG" sz="2400" dirty="0">
              <a:solidFill>
                <a:srgbClr val="2D3956"/>
              </a:solidFill>
              <a:latin typeface="Alexandria" charset="0"/>
              <a:cs typeface="Alexandria" charset="0"/>
            </a:endParaRPr>
          </a:p>
          <a:p>
            <a:r>
              <a:rPr lang="ar-EG" sz="2800" b="1" dirty="0">
                <a:latin typeface="Alexandria" charset="0"/>
                <a:cs typeface="Alexandria" charset="0"/>
              </a:rPr>
              <a:t> </a:t>
            </a:r>
            <a:endParaRPr lang="en-US" sz="2800" b="1" dirty="0">
              <a:latin typeface="Alexandria" charset="0"/>
              <a:cs typeface="Alexandria" charset="0"/>
            </a:endParaRPr>
          </a:p>
          <a:p>
            <a:endParaRPr lang="en-US" sz="2800" b="1" dirty="0">
              <a:latin typeface="Alexandria" charset="0"/>
              <a:cs typeface="Alexandria" charset="0"/>
            </a:endParaRPr>
          </a:p>
        </p:txBody>
      </p:sp>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01</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Tree>
    <p:extLst>
      <p:ext uri="{BB962C8B-B14F-4D97-AF65-F5344CB8AC3E}">
        <p14:creationId xmlns:p14="http://schemas.microsoft.com/office/powerpoint/2010/main" val="23633379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225143" y="1366154"/>
            <a:ext cx="6170443" cy="453899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endParaRPr lang="ar-EG" sz="1600" dirty="0">
              <a:solidFill>
                <a:schemeClr val="tx1"/>
              </a:solidFill>
              <a:latin typeface="Alexandria" pitchFamily="2" charset="-78"/>
              <a:cs typeface="Alexandria" pitchFamily="2" charset="-78"/>
            </a:endParaRPr>
          </a:p>
          <a:p>
            <a:pPr algn="justLow" rtl="1">
              <a:lnSpc>
                <a:spcPct val="150000"/>
              </a:lnSpc>
            </a:pPr>
            <a:r>
              <a:rPr lang="ar-EG" sz="1600" dirty="0">
                <a:solidFill>
                  <a:schemeClr val="tx1"/>
                </a:solidFill>
                <a:latin typeface="Alexandria" pitchFamily="2" charset="-78"/>
                <a:cs typeface="Alexandria" pitchFamily="2" charset="-78"/>
              </a:rPr>
              <a:t>وبناء على ما تقدم، فان القانون التجاري يعد فرعا أساسيا من فروع القانون الخاص. وإذا كان القانون المدنى هو الشريعة العامة للقانون الخاص"، والذي ينطبق على كل العلاقات القانونية التي تجرى بين الأفراد العاديين، بصرف النظر عن صفاتهم، أي سواء كانوا تجـارا أم غير تجار، أو بغض النظر عن طبيعة الأعمال التي يباشرونها وما إذا كانت أعمالاً تجارية أم غير تجارية، فان القانون التجاري،كما قلنا حالا، هو القانون الذي ينطبق على اشخاص معينين هم التجار، وعلى أعمال محددة هي الأعمال</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التجارية. </a:t>
            </a:r>
          </a:p>
          <a:p>
            <a:pPr marL="0" marR="0" algn="justLow" rtl="1">
              <a:lnSpc>
                <a:spcPct val="150000"/>
              </a:lnSpc>
              <a:spcBef>
                <a:spcPts val="0"/>
              </a:spcBef>
              <a:spcAft>
                <a:spcPts val="800"/>
              </a:spcAft>
            </a:pPr>
            <a:endParaRPr lang="ar-EG" sz="1600" dirty="0">
              <a:solidFill>
                <a:schemeClr val="tx1"/>
              </a:solidFill>
              <a:latin typeface="Alexandria" pitchFamily="2" charset="-78"/>
              <a:ea typeface="Calibri" panose="020F0502020204030204" pitchFamily="34" charset="0"/>
              <a:cs typeface="Alexandria" pitchFamily="2" charset="-78"/>
            </a:endParaRPr>
          </a:p>
          <a:p>
            <a:pPr marL="0" marR="0" algn="justLow" rtl="1">
              <a:lnSpc>
                <a:spcPct val="150000"/>
              </a:lnSpc>
              <a:spcBef>
                <a:spcPts val="0"/>
              </a:spcBef>
              <a:spcAft>
                <a:spcPts val="800"/>
              </a:spcAft>
            </a:pPr>
            <a:endParaRPr lang="ar-EG" sz="1600" dirty="0">
              <a:solidFill>
                <a:schemeClr val="tx1"/>
              </a:solidFill>
              <a:effectLst/>
              <a:latin typeface="Alexandria" pitchFamily="2" charset="-78"/>
              <a:ea typeface="Calibri" panose="020F0502020204030204" pitchFamily="34" charset="0"/>
              <a:cs typeface="Alexandria" pitchFamily="2" charset="-78"/>
            </a:endParaRPr>
          </a:p>
          <a:p>
            <a:pPr marL="0" marR="0" algn="justLow" rtl="1">
              <a:lnSpc>
                <a:spcPct val="150000"/>
              </a:lnSpc>
              <a:spcBef>
                <a:spcPts val="0"/>
              </a:spcBef>
              <a:spcAft>
                <a:spcPts val="800"/>
              </a:spcAft>
            </a:pPr>
            <a:endParaRPr lang="en-US" sz="18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5"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01</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1" descr="A close-up of a book">
            <a:extLst>
              <a:ext uri="{FF2B5EF4-FFF2-40B4-BE49-F238E27FC236}">
                <a16:creationId xmlns:a16="http://schemas.microsoft.com/office/drawing/2014/main" id="{44E5096F-E5D5-BD95-F8BA-817FA94C8CDA}"/>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208313" y="1366155"/>
            <a:ext cx="3932623" cy="4470418"/>
          </a:xfrm>
          <a:prstGeom prst="rect">
            <a:avLst/>
          </a:prstGeom>
        </p:spPr>
      </p:pic>
    </p:spTree>
    <p:extLst>
      <p:ext uri="{BB962C8B-B14F-4D97-AF65-F5344CB8AC3E}">
        <p14:creationId xmlns:p14="http://schemas.microsoft.com/office/powerpoint/2010/main" val="16925428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356851" y="1061885"/>
            <a:ext cx="10097730" cy="48432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1600" dirty="0">
                <a:solidFill>
                  <a:schemeClr val="tx1"/>
                </a:solidFill>
                <a:latin typeface="Alexandria" pitchFamily="2" charset="-78"/>
                <a:cs typeface="Alexandria" pitchFamily="2" charset="-78"/>
              </a:rPr>
              <a:t>ولكي نتعرف على ماهية هذا القانون، فان الأمر يتطلب منا، بادي ذي بدء، ننتناول حقيقة تسميته، فإذا ما فرغنا من ذلك، وجب أن نتناول نطاق تطبقيه لنتعرف عما إذا كان هذا القانون قانونا شخصيا أم قانونا موضوعيا، فإذا ما انتهينا من ذلك، فإننا سنتناول بعد ذلك الاتجاه نحو التوحيد الدولي للقانون التجاري، ونجد بعد ذلك ضروريا أن نعرض لفرادته بالنظر الى فروع القانون الأخرى، ولكي نكمل هذه الإطلالة العامة على القانون التجاري، يجب أن نعرض لمصادره التي يستقى منها أحكامه. </a:t>
            </a:r>
          </a:p>
          <a:p>
            <a:pPr marL="342900" marR="0" lvl="0" indent="-342900" algn="just" rtl="1">
              <a:lnSpc>
                <a:spcPct val="107000"/>
              </a:lnSpc>
              <a:spcBef>
                <a:spcPts val="0"/>
              </a:spcBef>
              <a:spcAft>
                <a:spcPts val="800"/>
              </a:spcAft>
              <a:tabLst>
                <a:tab pos="457200" algn="l"/>
              </a:tabLst>
            </a:pP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rtl="1">
              <a:lnSpc>
                <a:spcPct val="107000"/>
              </a:lnSpc>
              <a:spcBef>
                <a:spcPts val="0"/>
              </a:spcBef>
              <a:spcAft>
                <a:spcPts val="800"/>
              </a:spcAft>
              <a:tabLst>
                <a:tab pos="457200" algn="l"/>
              </a:tabLst>
            </a:pPr>
            <a:endParaRPr lang="en-US" sz="18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5"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01</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Tree>
    <p:extLst>
      <p:ext uri="{BB962C8B-B14F-4D97-AF65-F5344CB8AC3E}">
        <p14:creationId xmlns:p14="http://schemas.microsoft.com/office/powerpoint/2010/main" val="1140162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411143" y="1201588"/>
            <a:ext cx="5984443" cy="470356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1600" dirty="0">
                <a:solidFill>
                  <a:schemeClr val="tx1"/>
                </a:solidFill>
                <a:latin typeface="Alexandria" pitchFamily="2" charset="-78"/>
                <a:cs typeface="Alexandria" pitchFamily="2" charset="-78"/>
              </a:rPr>
              <a:t>على عكس القانون المدني، فان دراسة القانون التجاري تقتضي منا تحديد ماهية تسميته. فمنذ وقت طويل</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 و غالبية الفقه تستعمل</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للإشارة إلى هذه المادة، مصطلح القانون التجاري. والواقع أن هذا المسمى تعرض لانتقادات بسبب أن هذا الفرع من فروع القانون يحكم، ليس فقط الأنشطة المتعلقة بالتوزيع، وهو المعنى المعتاد لكلمة التجارة، وإنما أيضا معظم الأنشطة المرتبطة بالإنتاج، وهو ما يعني امتداد مظلته لتشمل بعض أعمال الصناعة أيضاً. </a:t>
            </a:r>
          </a:p>
        </p:txBody>
      </p:sp>
      <p:pic>
        <p:nvPicPr>
          <p:cNvPr id="5"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01</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4" name="Picture 3" descr="A factory with pipes and pipes">
            <a:extLst>
              <a:ext uri="{FF2B5EF4-FFF2-40B4-BE49-F238E27FC236}">
                <a16:creationId xmlns:a16="http://schemas.microsoft.com/office/drawing/2014/main" id="{18FF661C-BF06-1227-9530-69D53CD8FB40}"/>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473654" y="1549061"/>
            <a:ext cx="3874401" cy="3747930"/>
          </a:xfrm>
          <a:prstGeom prst="rect">
            <a:avLst/>
          </a:prstGeom>
        </p:spPr>
      </p:pic>
      <p:sp>
        <p:nvSpPr>
          <p:cNvPr id="6" name="TextBox 5">
            <a:extLst>
              <a:ext uri="{FF2B5EF4-FFF2-40B4-BE49-F238E27FC236}">
                <a16:creationId xmlns:a16="http://schemas.microsoft.com/office/drawing/2014/main" id="{7DED0C82-63C0-C813-C9B8-EBBB51AFC4AB}"/>
              </a:ext>
            </a:extLst>
          </p:cNvPr>
          <p:cNvSpPr txBox="1"/>
          <p:nvPr/>
        </p:nvSpPr>
        <p:spPr>
          <a:xfrm>
            <a:off x="2860206" y="174177"/>
            <a:ext cx="7249885" cy="3293209"/>
          </a:xfrm>
          <a:prstGeom prst="rect">
            <a:avLst/>
          </a:prstGeom>
          <a:noFill/>
        </p:spPr>
        <p:txBody>
          <a:bodyPr wrap="square" rtlCol="0">
            <a:spAutoFit/>
          </a:bodyPr>
          <a:lstStyle/>
          <a:p>
            <a:endParaRPr lang="ar-EG" sz="2800" b="1" dirty="0">
              <a:latin typeface="Alexandria" charset="0"/>
              <a:cs typeface="Alexandria" charset="0"/>
            </a:endParaRPr>
          </a:p>
          <a:p>
            <a:pPr algn="ctr"/>
            <a:r>
              <a:rPr lang="ar-EG" sz="2000" b="1" dirty="0">
                <a:solidFill>
                  <a:srgbClr val="00AEEF"/>
                </a:solidFill>
                <a:latin typeface="Alexandria" pitchFamily="2" charset="-78"/>
                <a:cs typeface="Alexandria" pitchFamily="2" charset="-78"/>
              </a:rPr>
              <a:t>۲ - القانون التجارى أم قانون الأعمال:</a:t>
            </a:r>
          </a:p>
          <a:p>
            <a:pPr algn="ctr"/>
            <a:endParaRPr lang="ar-EG" sz="2400" b="1" dirty="0">
              <a:solidFill>
                <a:srgbClr val="00AEEF"/>
              </a:solidFill>
              <a:latin typeface="Alexandria" pitchFamily="2" charset="-78"/>
              <a:cs typeface="Alexandria" pitchFamily="2" charset="-78"/>
            </a:endParaRPr>
          </a:p>
          <a:p>
            <a:endParaRPr lang="en-US" sz="2400" b="1" dirty="0">
              <a:solidFill>
                <a:srgbClr val="00AEEF"/>
              </a:solidFill>
              <a:latin typeface="Alexandria" pitchFamily="2" charset="-78"/>
              <a:cs typeface="Alexandria" pitchFamily="2" charset="-78"/>
            </a:endParaRPr>
          </a:p>
          <a:p>
            <a:r>
              <a:rPr lang="ar-SA" sz="2800" dirty="0">
                <a:solidFill>
                  <a:srgbClr val="002060"/>
                </a:solidFill>
                <a:latin typeface="Alexandria" pitchFamily="2" charset="-78"/>
                <a:ea typeface="Times New Roman" panose="02020603050405020304" pitchFamily="18" charset="0"/>
                <a:cs typeface="Alexandria" pitchFamily="2" charset="-78"/>
              </a:rPr>
              <a:t> </a:t>
            </a:r>
            <a:endParaRPr lang="ar-EG" sz="2800" b="1" dirty="0">
              <a:solidFill>
                <a:srgbClr val="2D3956"/>
              </a:solidFill>
              <a:latin typeface="Tajawal ExtraBold" panose="00000800000000000000" pitchFamily="2" charset="-78"/>
            </a:endParaRPr>
          </a:p>
          <a:p>
            <a:endParaRPr lang="ar-EG" sz="2400" dirty="0">
              <a:solidFill>
                <a:srgbClr val="2D3956"/>
              </a:solidFill>
              <a:latin typeface="Alexandria" charset="0"/>
              <a:cs typeface="Alexandria" charset="0"/>
            </a:endParaRPr>
          </a:p>
          <a:p>
            <a:r>
              <a:rPr lang="ar-EG" sz="2800" b="1" dirty="0">
                <a:latin typeface="Alexandria" charset="0"/>
                <a:cs typeface="Alexandria" charset="0"/>
              </a:rPr>
              <a:t> </a:t>
            </a:r>
            <a:endParaRPr lang="en-US" sz="2800" b="1" dirty="0">
              <a:latin typeface="Alexandria" charset="0"/>
              <a:cs typeface="Alexandria" charset="0"/>
            </a:endParaRPr>
          </a:p>
          <a:p>
            <a:endParaRPr lang="en-US" sz="2800" b="1" dirty="0">
              <a:latin typeface="Alexandria" charset="0"/>
              <a:cs typeface="Alexandria" charset="0"/>
            </a:endParaRPr>
          </a:p>
        </p:txBody>
      </p:sp>
    </p:spTree>
    <p:extLst>
      <p:ext uri="{BB962C8B-B14F-4D97-AF65-F5344CB8AC3E}">
        <p14:creationId xmlns:p14="http://schemas.microsoft.com/office/powerpoint/2010/main" val="23638692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356851" y="1155869"/>
            <a:ext cx="10038735" cy="47492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endParaRPr lang="en-US" sz="1600" dirty="0">
              <a:solidFill>
                <a:schemeClr val="tx1"/>
              </a:solidFill>
              <a:latin typeface="Alexandria" pitchFamily="2" charset="-78"/>
              <a:cs typeface="Alexandria" pitchFamily="2" charset="-78"/>
            </a:endParaRPr>
          </a:p>
          <a:p>
            <a:pPr algn="justLow" rtl="1">
              <a:lnSpc>
                <a:spcPct val="150000"/>
              </a:lnSpc>
            </a:pPr>
            <a:endParaRPr lang="en-US" sz="1600" dirty="0">
              <a:solidFill>
                <a:schemeClr val="tx1"/>
              </a:solidFill>
              <a:latin typeface="Alexandria" pitchFamily="2" charset="-78"/>
              <a:cs typeface="Alexandria" pitchFamily="2" charset="-78"/>
            </a:endParaRPr>
          </a:p>
          <a:p>
            <a:pPr algn="justLow" rtl="1">
              <a:lnSpc>
                <a:spcPct val="150000"/>
              </a:lnSpc>
            </a:pPr>
            <a:endParaRPr lang="en-US" sz="1600" dirty="0">
              <a:solidFill>
                <a:schemeClr val="tx1"/>
              </a:solidFill>
              <a:latin typeface="Alexandria" pitchFamily="2" charset="-78"/>
              <a:cs typeface="Alexandria" pitchFamily="2" charset="-78"/>
            </a:endParaRPr>
          </a:p>
          <a:p>
            <a:pPr algn="justLow" rtl="1">
              <a:lnSpc>
                <a:spcPct val="150000"/>
              </a:lnSpc>
            </a:pPr>
            <a:endParaRPr lang="ar-EG" sz="1600" dirty="0">
              <a:solidFill>
                <a:schemeClr val="tx1"/>
              </a:solidFill>
              <a:latin typeface="Alexandria" pitchFamily="2" charset="-78"/>
              <a:cs typeface="Alexandria" pitchFamily="2" charset="-78"/>
            </a:endParaRPr>
          </a:p>
          <a:p>
            <a:pPr algn="justLow" rtl="1">
              <a:lnSpc>
                <a:spcPct val="150000"/>
              </a:lnSpc>
            </a:pPr>
            <a:endParaRPr lang="ar-EG" sz="1600" dirty="0">
              <a:solidFill>
                <a:schemeClr val="tx1"/>
              </a:solidFill>
              <a:latin typeface="Alexandria" pitchFamily="2" charset="-78"/>
              <a:cs typeface="Alexandria" pitchFamily="2" charset="-78"/>
            </a:endParaRPr>
          </a:p>
          <a:p>
            <a:pPr algn="justLow" rtl="1">
              <a:lnSpc>
                <a:spcPct val="150000"/>
              </a:lnSpc>
            </a:pPr>
            <a:r>
              <a:rPr lang="ar-EG" sz="1600" dirty="0">
                <a:solidFill>
                  <a:schemeClr val="tx1"/>
                </a:solidFill>
                <a:latin typeface="Alexandria" pitchFamily="2" charset="-78"/>
                <a:cs typeface="Alexandria" pitchFamily="2" charset="-78"/>
              </a:rPr>
              <a:t>ومن هنا جاء اصطلاح القانون التجاري غير شامل لكل العلاقات وصـور</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الأنشطة التي تنظمها بالفعل قواعده القانونية.والسبب في ذلك يرجع الى ازدياد تدخل الدولة في الأنشطة الاقتصادية المختلفة، وذلك سواء عن طريق الإشراف على ممارسة هذه الأنشطة من قبل الأفراد أو الشركات، أو</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عن طريق مباشرتها لها بنفسها من خلال المؤسسات والشركات العامة. فالدولة، بقيامها بمثل هذه الأنشطة، قد نزلت عن وصف السيادة الذي كان يدخلها تحت مظلة القانون العام، وعبرت صراحة عن رغبتها في التعامل مع الأفراد على قدم المساواة والخضوع لما يحكم أنشطتهم من قواعد واحكام قانونية . وهذا ما يؤدي بالضرورة والمنطق إلى اتساع دائرة القانون التجاري.</a:t>
            </a:r>
            <a:endParaRPr lang="en-US" sz="1600" dirty="0">
              <a:solidFill>
                <a:schemeClr val="tx1"/>
              </a:solidFill>
              <a:latin typeface="Alexandria" pitchFamily="2" charset="-78"/>
              <a:cs typeface="Alexandria" pitchFamily="2" charset="-78"/>
            </a:endParaRPr>
          </a:p>
          <a:p>
            <a:pPr algn="justLow" rtl="1">
              <a:lnSpc>
                <a:spcPct val="150000"/>
              </a:lnSpc>
            </a:pPr>
            <a:r>
              <a:rPr lang="ar-EG" sz="1600" dirty="0">
                <a:solidFill>
                  <a:schemeClr val="tx1"/>
                </a:solidFill>
                <a:latin typeface="Alexandria" pitchFamily="2" charset="-78"/>
                <a:cs typeface="Alexandria" pitchFamily="2" charset="-78"/>
              </a:rPr>
              <a:t>كما يرجع قصور اصطلاح القانون التجاري عن شمول كل الأنشطة التي تنظمهـا قواعـده إلـى ظـهـور الـشركات المتعددة الجنسيات والتـي تـتـولى تنفيـذ المشروعات الصناعية الكبرى، ونمو الاتجاه نحو ظاهرة التركز الاقتصادي، والتي تجسدها التكتلات الاقتصادية المختلفة، يضاف إلى ذلك تكاثر المخترعات العلمية وتطبيقاتها الفنية والتقنية، مع ما صاحب ذلك من ظهور وسائل الاتصال الحديثة فائقة السرعة فرضتها ضرورة تبادل المعارف والتكنولوجيا الحديثة.</a:t>
            </a:r>
          </a:p>
          <a:p>
            <a:pPr marL="0" marR="0" algn="just" rtl="1">
              <a:lnSpc>
                <a:spcPct val="150000"/>
              </a:lnSpc>
              <a:spcBef>
                <a:spcPts val="0"/>
              </a:spcBef>
              <a:spcAft>
                <a:spcPts val="1200"/>
              </a:spcAft>
            </a:pPr>
            <a:endParaRPr lang="ar-EG" sz="1600" dirty="0">
              <a:solidFill>
                <a:schemeClr val="tx1"/>
              </a:solidFill>
              <a:latin typeface="Alexandria" pitchFamily="2" charset="-78"/>
              <a:ea typeface="Times New Roman" panose="02020603050405020304" pitchFamily="18" charset="0"/>
              <a:cs typeface="Alexandria" pitchFamily="2" charset="-78"/>
            </a:endParaRPr>
          </a:p>
          <a:p>
            <a:pPr marL="0" marR="0" algn="just" rtl="1">
              <a:lnSpc>
                <a:spcPct val="150000"/>
              </a:lnSpc>
              <a:spcBef>
                <a:spcPts val="0"/>
              </a:spcBef>
              <a:spcAft>
                <a:spcPts val="1200"/>
              </a:spcAft>
            </a:pPr>
            <a:endParaRPr lang="ar-EG" sz="1600" dirty="0">
              <a:solidFill>
                <a:schemeClr val="tx1"/>
              </a:solidFill>
              <a:effectLst/>
              <a:latin typeface="Alexandria" pitchFamily="2" charset="-78"/>
              <a:ea typeface="Times New Roman" panose="02020603050405020304" pitchFamily="18" charset="0"/>
              <a:cs typeface="Alexandria" pitchFamily="2" charset="-78"/>
            </a:endParaRPr>
          </a:p>
          <a:p>
            <a:pPr marL="0" marR="0" algn="just" rtl="1">
              <a:lnSpc>
                <a:spcPct val="150000"/>
              </a:lnSpc>
              <a:spcBef>
                <a:spcPts val="0"/>
              </a:spcBef>
              <a:spcAft>
                <a:spcPts val="1200"/>
              </a:spcAft>
            </a:pPr>
            <a:endParaRPr lang="ar-EG" sz="1600" dirty="0">
              <a:solidFill>
                <a:schemeClr val="tx1"/>
              </a:solidFill>
              <a:latin typeface="Alexandria" pitchFamily="2" charset="-78"/>
              <a:ea typeface="Times New Roman" panose="02020603050405020304" pitchFamily="18" charset="0"/>
              <a:cs typeface="Alexandria" pitchFamily="2" charset="-78"/>
            </a:endParaRPr>
          </a:p>
          <a:p>
            <a:pPr marL="0" marR="0" algn="just" rtl="1">
              <a:lnSpc>
                <a:spcPct val="150000"/>
              </a:lnSpc>
              <a:spcBef>
                <a:spcPts val="0"/>
              </a:spcBef>
              <a:spcAft>
                <a:spcPts val="1200"/>
              </a:spcAft>
            </a:pPr>
            <a:endParaRPr lang="ar-EG" sz="1600" dirty="0">
              <a:solidFill>
                <a:schemeClr val="tx1"/>
              </a:solidFill>
              <a:effectLst/>
              <a:latin typeface="Alexandria" pitchFamily="2" charset="-78"/>
              <a:ea typeface="Times New Roman" panose="02020603050405020304" pitchFamily="18" charset="0"/>
              <a:cs typeface="Alexandria" pitchFamily="2" charset="-78"/>
            </a:endParaRPr>
          </a:p>
        </p:txBody>
      </p:sp>
      <p:pic>
        <p:nvPicPr>
          <p:cNvPr id="5"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01</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Tree>
    <p:extLst>
      <p:ext uri="{BB962C8B-B14F-4D97-AF65-F5344CB8AC3E}">
        <p14:creationId xmlns:p14="http://schemas.microsoft.com/office/powerpoint/2010/main" val="18007751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336529" y="952845"/>
            <a:ext cx="6059058" cy="49523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1600" dirty="0">
                <a:solidFill>
                  <a:schemeClr val="tx1"/>
                </a:solidFill>
                <a:latin typeface="Alexandria" pitchFamily="2" charset="-78"/>
                <a:cs typeface="Alexandria" pitchFamily="2" charset="-78"/>
              </a:rPr>
              <a:t>وعلى الرغم أن القانون التجاري نشأ ليحكم طائفة معينة، هي طائفة التجـار ومـا يمارسـونـه مـن أعمـال تجاريـة، مستبعدا مـن نطـاق اختصاصه العمليـات الاستخراجية وأنشطة أصـاحب المهن الحرة، إلا أن هذا النطـاق الـضيق للقـانـون التجاري لم يكن إلا مرحلة من مراحل تطوره، إذ أن واقع التطور الذي أصاب الحياة الاقتصادية الحديثة، قد فرض بالضرورة اتساع هذا النطاق.</a:t>
            </a:r>
          </a:p>
          <a:p>
            <a:pPr algn="justLow" rtl="1">
              <a:lnSpc>
                <a:spcPct val="150000"/>
              </a:lnSpc>
            </a:pPr>
            <a:r>
              <a:rPr lang="ar-EG" sz="1600" dirty="0">
                <a:solidFill>
                  <a:schemeClr val="tx1"/>
                </a:solidFill>
                <a:latin typeface="Alexandria" pitchFamily="2" charset="-78"/>
                <a:cs typeface="Alexandria" pitchFamily="2" charset="-78"/>
              </a:rPr>
              <a:t>وقـد تـم ذلـك إمـا عـن طـريـق أحكـام قـضـائية أصدرها القضاء أو بنصوص تشريعية نظمها المشرع.</a:t>
            </a:r>
          </a:p>
          <a:p>
            <a:pPr marL="0" marR="0" algn="just" rtl="1">
              <a:lnSpc>
                <a:spcPct val="150000"/>
              </a:lnSpc>
              <a:spcBef>
                <a:spcPts val="0"/>
              </a:spcBef>
              <a:spcAft>
                <a:spcPts val="1200"/>
              </a:spcAft>
            </a:pPr>
            <a:endParaRPr lang="ar-EG" sz="1600" dirty="0">
              <a:solidFill>
                <a:schemeClr val="tx1"/>
              </a:solidFill>
              <a:effectLst/>
              <a:latin typeface="Alexandria" pitchFamily="2" charset="-78"/>
              <a:ea typeface="Times New Roman" panose="02020603050405020304" pitchFamily="18" charset="0"/>
              <a:cs typeface="Alexandria" pitchFamily="2" charset="-78"/>
            </a:endParaRPr>
          </a:p>
          <a:p>
            <a:pPr marL="0" marR="0" algn="just" rtl="1">
              <a:lnSpc>
                <a:spcPct val="150000"/>
              </a:lnSpc>
              <a:spcBef>
                <a:spcPts val="0"/>
              </a:spcBef>
              <a:spcAft>
                <a:spcPts val="1200"/>
              </a:spcAft>
            </a:pPr>
            <a:endParaRPr lang="ar-EG" sz="1600" dirty="0">
              <a:solidFill>
                <a:schemeClr val="tx1"/>
              </a:solidFill>
              <a:latin typeface="Alexandria" pitchFamily="2" charset="-78"/>
              <a:ea typeface="Times New Roman" panose="02020603050405020304" pitchFamily="18" charset="0"/>
              <a:cs typeface="Alexandria" pitchFamily="2" charset="-78"/>
            </a:endParaRPr>
          </a:p>
          <a:p>
            <a:pPr marL="0" marR="0" algn="just" rtl="1">
              <a:lnSpc>
                <a:spcPct val="150000"/>
              </a:lnSpc>
              <a:spcBef>
                <a:spcPts val="0"/>
              </a:spcBef>
              <a:spcAft>
                <a:spcPts val="1200"/>
              </a:spcAft>
            </a:pPr>
            <a:endParaRPr lang="ar-EG" sz="1600" dirty="0">
              <a:solidFill>
                <a:schemeClr val="tx1"/>
              </a:solidFill>
              <a:effectLst/>
              <a:latin typeface="Alexandria" pitchFamily="2" charset="-78"/>
              <a:ea typeface="Times New Roman" panose="02020603050405020304" pitchFamily="18" charset="0"/>
              <a:cs typeface="Alexandria" pitchFamily="2" charset="-78"/>
            </a:endParaRPr>
          </a:p>
        </p:txBody>
      </p:sp>
      <p:pic>
        <p:nvPicPr>
          <p:cNvPr id="5"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01</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
        <p:nvSpPr>
          <p:cNvPr id="2" name="TextBox 1">
            <a:extLst>
              <a:ext uri="{FF2B5EF4-FFF2-40B4-BE49-F238E27FC236}">
                <a16:creationId xmlns:a16="http://schemas.microsoft.com/office/drawing/2014/main" id="{59231DBE-EF37-E4D0-2C59-74384FCB82E4}"/>
              </a:ext>
            </a:extLst>
          </p:cNvPr>
          <p:cNvSpPr txBox="1"/>
          <p:nvPr/>
        </p:nvSpPr>
        <p:spPr>
          <a:xfrm>
            <a:off x="4739564" y="199146"/>
            <a:ext cx="4605056" cy="2185214"/>
          </a:xfrm>
          <a:prstGeom prst="rect">
            <a:avLst/>
          </a:prstGeom>
          <a:noFill/>
        </p:spPr>
        <p:txBody>
          <a:bodyPr wrap="square" rtlCol="0">
            <a:spAutoFit/>
          </a:bodyPr>
          <a:lstStyle/>
          <a:p>
            <a:endParaRPr lang="ar-EG" sz="2800" b="1" dirty="0">
              <a:latin typeface="Alexandria" charset="0"/>
              <a:cs typeface="Alexandria" charset="0"/>
            </a:endParaRPr>
          </a:p>
          <a:p>
            <a:endParaRPr lang="ar-EG" sz="2800" b="1" dirty="0">
              <a:solidFill>
                <a:srgbClr val="2D3956"/>
              </a:solidFill>
              <a:latin typeface="Tajawal ExtraBold" panose="00000800000000000000" pitchFamily="2" charset="-78"/>
            </a:endParaRPr>
          </a:p>
          <a:p>
            <a:endParaRPr lang="ar-EG" sz="2400" dirty="0">
              <a:solidFill>
                <a:srgbClr val="2D3956"/>
              </a:solidFill>
              <a:latin typeface="Alexandria" charset="0"/>
              <a:cs typeface="Alexandria" charset="0"/>
            </a:endParaRPr>
          </a:p>
          <a:p>
            <a:r>
              <a:rPr lang="ar-EG" sz="2800" b="1" dirty="0">
                <a:latin typeface="Alexandria" charset="0"/>
                <a:cs typeface="Alexandria" charset="0"/>
              </a:rPr>
              <a:t> </a:t>
            </a:r>
            <a:endParaRPr lang="en-US" sz="2800" b="1" dirty="0">
              <a:latin typeface="Alexandria" charset="0"/>
              <a:cs typeface="Alexandria" charset="0"/>
            </a:endParaRPr>
          </a:p>
          <a:p>
            <a:endParaRPr lang="en-US" sz="2800" b="1" dirty="0">
              <a:latin typeface="Alexandria" charset="0"/>
              <a:cs typeface="Alexandria" charset="0"/>
            </a:endParaRPr>
          </a:p>
        </p:txBody>
      </p:sp>
      <p:pic>
        <p:nvPicPr>
          <p:cNvPr id="6" name="Picture 5" descr="A group of people sitting at a table&#10;&#10;AI-generated content may be incorrect.">
            <a:extLst>
              <a:ext uri="{FF2B5EF4-FFF2-40B4-BE49-F238E27FC236}">
                <a16:creationId xmlns:a16="http://schemas.microsoft.com/office/drawing/2014/main" id="{C8721270-03C6-3FD1-D9A3-6F9A0A1D0EEB}"/>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535803" y="1291753"/>
            <a:ext cx="3800725" cy="4018299"/>
          </a:xfrm>
          <a:prstGeom prst="rect">
            <a:avLst/>
          </a:prstGeom>
        </p:spPr>
      </p:pic>
    </p:spTree>
    <p:extLst>
      <p:ext uri="{BB962C8B-B14F-4D97-AF65-F5344CB8AC3E}">
        <p14:creationId xmlns:p14="http://schemas.microsoft.com/office/powerpoint/2010/main" val="40334726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702628" y="1265873"/>
            <a:ext cx="6692957" cy="512186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rtl="1">
              <a:lnSpc>
                <a:spcPct val="150000"/>
              </a:lnSpc>
              <a:spcBef>
                <a:spcPts val="0"/>
              </a:spcBef>
              <a:spcAft>
                <a:spcPts val="0"/>
              </a:spcAft>
              <a:buFont typeface="+mj-lt"/>
              <a:buAutoNum type="arabicPeriod"/>
            </a:pPr>
            <a:endParaRPr lang="en-US" sz="1600" dirty="0">
              <a:solidFill>
                <a:schemeClr val="tx1"/>
              </a:solidFill>
              <a:effectLst/>
              <a:latin typeface="Alexandria" pitchFamily="2" charset="-78"/>
              <a:ea typeface="Times New Roman" panose="02020603050405020304" pitchFamily="18" charset="0"/>
              <a:cs typeface="Alexandria" pitchFamily="2" charset="-78"/>
            </a:endParaRPr>
          </a:p>
          <a:p>
            <a:pPr algn="justLow" rtl="1">
              <a:lnSpc>
                <a:spcPct val="150000"/>
              </a:lnSpc>
            </a:pPr>
            <a:r>
              <a:rPr lang="ar-EG" sz="1600" dirty="0">
                <a:solidFill>
                  <a:schemeClr val="tx1"/>
                </a:solidFill>
                <a:latin typeface="Alexandria" pitchFamily="2" charset="-78"/>
                <a:cs typeface="Alexandria" pitchFamily="2" charset="-78"/>
              </a:rPr>
              <a:t>فها هو القضاء الفرنسي، قد بدأ، خلال القرن التاسع عشر، يضيف ما يستجد في دائرة الحياة الاقتصادية، الى دائرة القانون التجاري. ومثال ذلك إضفاء الصفة</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التجارية على أعمال التامين البرى، وبعض أعمال المشروعات الصناعية، وكذا إسناد هذه الصفة إلى أعمـال تمارس بصفة تبعيـة للنشاط التجاري الأصلي الذي</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يمارسه التاجر"، يضاف الى ذلك نشاط مخازن الاستيداع، أعمال النشر والدعاية</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الإعلان، وخدمات التخليص الجمركي ووكالات السفر والسياحة.</a:t>
            </a:r>
          </a:p>
          <a:p>
            <a:pPr algn="justLow" rtl="1">
              <a:lnSpc>
                <a:spcPct val="150000"/>
              </a:lnSpc>
            </a:pPr>
            <a:r>
              <a:rPr lang="ar-EG" sz="1600" dirty="0">
                <a:solidFill>
                  <a:schemeClr val="tx1"/>
                </a:solidFill>
                <a:latin typeface="Alexandria" pitchFamily="2" charset="-78"/>
                <a:cs typeface="Alexandria" pitchFamily="2" charset="-78"/>
              </a:rPr>
              <a:t>كما نجد أن المشرع الفرنسي قد اسبغ الصفة التجارية على أعمال جديدة لم تكن لها هذه الصفة من قبل ، كما انه اسند صفة التجار الى أشخاص جدد لم تثبت لهم هذه الصفة فيمـا مـضى. ومثـال الأعمال الجديدة التي أصبحت في عداد الأعمال</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التجارية و التي ينطبق عليها القانون التجاري: المضاربات العقارية و استغلال المناجم والمحاجر، وأعمال تأجير المنقولات وبعض أعمال الوساطة في تأجيرها.</a:t>
            </a:r>
          </a:p>
          <a:p>
            <a:pPr marL="0" marR="0" algn="just" rtl="1">
              <a:lnSpc>
                <a:spcPct val="150000"/>
              </a:lnSpc>
              <a:spcBef>
                <a:spcPts val="0"/>
              </a:spcBef>
              <a:spcAft>
                <a:spcPts val="1200"/>
              </a:spcAft>
            </a:pPr>
            <a:endParaRPr lang="ar-EG" sz="1600" dirty="0">
              <a:solidFill>
                <a:schemeClr val="tx1"/>
              </a:solidFill>
              <a:effectLst/>
              <a:latin typeface="Alexandria" pitchFamily="2" charset="-78"/>
              <a:ea typeface="Times New Roman" panose="02020603050405020304" pitchFamily="18" charset="0"/>
              <a:cs typeface="Alexandria" pitchFamily="2" charset="-78"/>
            </a:endParaRPr>
          </a:p>
        </p:txBody>
      </p:sp>
      <p:pic>
        <p:nvPicPr>
          <p:cNvPr id="5"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01</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1" descr="A gavel and scales of justice">
            <a:extLst>
              <a:ext uri="{FF2B5EF4-FFF2-40B4-BE49-F238E27FC236}">
                <a16:creationId xmlns:a16="http://schemas.microsoft.com/office/drawing/2014/main" id="{4DBDB783-33DC-8F50-3CD9-6FA81BACF07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779524" y="1457623"/>
            <a:ext cx="2923104" cy="4730718"/>
          </a:xfrm>
          <a:prstGeom prst="rect">
            <a:avLst/>
          </a:prstGeom>
        </p:spPr>
      </p:pic>
    </p:spTree>
    <p:extLst>
      <p:ext uri="{BB962C8B-B14F-4D97-AF65-F5344CB8AC3E}">
        <p14:creationId xmlns:p14="http://schemas.microsoft.com/office/powerpoint/2010/main" val="12432764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105400" y="1201588"/>
            <a:ext cx="6290186" cy="470356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just" rtl="1">
              <a:lnSpc>
                <a:spcPct val="150000"/>
              </a:lnSpc>
              <a:spcBef>
                <a:spcPts val="0"/>
              </a:spcBef>
              <a:spcAft>
                <a:spcPts val="0"/>
              </a:spcAft>
            </a:pPr>
            <a:endParaRPr lang="en-US" sz="1600" dirty="0">
              <a:solidFill>
                <a:schemeClr val="tx1"/>
              </a:solidFill>
              <a:latin typeface="Alexandria" pitchFamily="2" charset="-78"/>
              <a:ea typeface="Times New Roman" panose="02020603050405020304" pitchFamily="18" charset="0"/>
              <a:cs typeface="Alexandria" pitchFamily="2" charset="-78"/>
            </a:endParaRPr>
          </a:p>
          <a:p>
            <a:pPr marL="342900" marR="0" lvl="0" indent="-342900" algn="just" rtl="1">
              <a:lnSpc>
                <a:spcPct val="150000"/>
              </a:lnSpc>
              <a:spcBef>
                <a:spcPts val="0"/>
              </a:spcBef>
              <a:spcAft>
                <a:spcPts val="0"/>
              </a:spcAft>
              <a:buFont typeface="+mj-lt"/>
              <a:buAutoNum type="arabicPeriod"/>
            </a:pPr>
            <a:endParaRPr lang="en-US" sz="1600" dirty="0">
              <a:solidFill>
                <a:schemeClr val="tx1"/>
              </a:solidFill>
              <a:effectLst/>
              <a:latin typeface="Alexandria" pitchFamily="2" charset="-78"/>
              <a:ea typeface="Times New Roman" panose="02020603050405020304" pitchFamily="18" charset="0"/>
              <a:cs typeface="Alexandria" pitchFamily="2" charset="-78"/>
            </a:endParaRPr>
          </a:p>
          <a:p>
            <a:pPr algn="justLow" rtl="1">
              <a:lnSpc>
                <a:spcPct val="150000"/>
              </a:lnSpc>
            </a:pPr>
            <a:r>
              <a:rPr lang="en-US" sz="1600" dirty="0">
                <a:solidFill>
                  <a:schemeClr val="tx1"/>
                </a:solidFill>
                <a:effectLst/>
                <a:latin typeface="Alexandria" pitchFamily="2" charset="-78"/>
                <a:ea typeface="Calibri" panose="020F0502020204030204" pitchFamily="34" charset="0"/>
                <a:cs typeface="Alexandria" pitchFamily="2" charset="-78"/>
              </a:rPr>
              <a:t>  </a:t>
            </a:r>
            <a:r>
              <a:rPr lang="ar-EG" sz="1600" dirty="0">
                <a:solidFill>
                  <a:schemeClr val="tx1"/>
                </a:solidFill>
                <a:latin typeface="Alexandria" pitchFamily="2" charset="-78"/>
                <a:cs typeface="Alexandria" pitchFamily="2" charset="-78"/>
              </a:rPr>
              <a:t>أما من جهة الأشخاص الذين دخلوا في ذمرة من يتمتعون بصفة التاجر، فالمشرع الفرنسي قد قرر، في تشريعات متعاقبة، أن كل شركة تأخذ أحد الأشكال الستة (شركة التضامن -شركة التوصية البسيطة - شركة المحاصـة - شركة المساهمة - شركة التوصية</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بالأسهم - الشركة ذات المسئولية المحدودة) تعتبر شركة تجارية، كما يكتسب بعض</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الشركاء فيها صفة التاجر بمجرد انضمامهم الى الشركة حتى ولو لم تكن لهم هذه</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الصفة من قبل، وذلك بغض النظر عن طبيعة الأعمال التي تمارسها الشركة، سواء كانت هذه الأعمال من طبيعة مدنية أو من طبيعة تجارية. </a:t>
            </a:r>
            <a:endParaRPr lang="ar-EG" sz="1600" dirty="0">
              <a:solidFill>
                <a:schemeClr val="tx1"/>
              </a:solidFill>
              <a:effectLst/>
              <a:latin typeface="Alexandria" pitchFamily="2" charset="-78"/>
              <a:ea typeface="Times New Roman" panose="02020603050405020304" pitchFamily="18" charset="0"/>
              <a:cs typeface="Alexandria" pitchFamily="2" charset="-78"/>
            </a:endParaRPr>
          </a:p>
          <a:p>
            <a:pPr marL="0" marR="0" algn="just" rtl="1">
              <a:lnSpc>
                <a:spcPct val="150000"/>
              </a:lnSpc>
              <a:spcBef>
                <a:spcPts val="0"/>
              </a:spcBef>
              <a:spcAft>
                <a:spcPts val="1200"/>
              </a:spcAft>
            </a:pPr>
            <a:endParaRPr lang="ar-EG" sz="1600" dirty="0">
              <a:solidFill>
                <a:schemeClr val="tx1"/>
              </a:solidFill>
              <a:latin typeface="Alexandria" pitchFamily="2" charset="-78"/>
              <a:ea typeface="Times New Roman" panose="02020603050405020304" pitchFamily="18" charset="0"/>
              <a:cs typeface="Alexandria" pitchFamily="2" charset="-78"/>
            </a:endParaRPr>
          </a:p>
          <a:p>
            <a:pPr marL="0" marR="0" algn="just" rtl="1">
              <a:lnSpc>
                <a:spcPct val="150000"/>
              </a:lnSpc>
              <a:spcBef>
                <a:spcPts val="0"/>
              </a:spcBef>
              <a:spcAft>
                <a:spcPts val="1200"/>
              </a:spcAft>
            </a:pPr>
            <a:endParaRPr lang="ar-EG" sz="1600" dirty="0">
              <a:solidFill>
                <a:schemeClr val="tx1"/>
              </a:solidFill>
              <a:effectLst/>
              <a:latin typeface="Alexandria" pitchFamily="2" charset="-78"/>
              <a:ea typeface="Times New Roman" panose="02020603050405020304" pitchFamily="18" charset="0"/>
              <a:cs typeface="Alexandria" pitchFamily="2" charset="-78"/>
            </a:endParaRPr>
          </a:p>
        </p:txBody>
      </p:sp>
      <p:pic>
        <p:nvPicPr>
          <p:cNvPr id="5"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01</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4" name="Picture 3" descr="A group of tall buildings">
            <a:extLst>
              <a:ext uri="{FF2B5EF4-FFF2-40B4-BE49-F238E27FC236}">
                <a16:creationId xmlns:a16="http://schemas.microsoft.com/office/drawing/2014/main" id="{6B851EAF-1244-83C5-9F44-E567AD203C39}"/>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175656" y="1275489"/>
            <a:ext cx="3929743" cy="4404678"/>
          </a:xfrm>
          <a:prstGeom prst="rect">
            <a:avLst/>
          </a:prstGeom>
        </p:spPr>
      </p:pic>
    </p:spTree>
    <p:extLst>
      <p:ext uri="{BB962C8B-B14F-4D97-AF65-F5344CB8AC3E}">
        <p14:creationId xmlns:p14="http://schemas.microsoft.com/office/powerpoint/2010/main" val="29463302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356851" y="1155869"/>
            <a:ext cx="10038735" cy="47492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1600" dirty="0">
                <a:solidFill>
                  <a:schemeClr val="tx1"/>
                </a:solidFill>
                <a:latin typeface="Alexandria" pitchFamily="2" charset="-78"/>
                <a:cs typeface="Alexandria" pitchFamily="2" charset="-78"/>
              </a:rPr>
              <a:t>يضاف الى هذا</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وذلك، أن هناك عدد من نصوص القانون التجاري قرر المشرع تطبيقها على أعمال غير تجارية، ومن ذلك تطبيق النصوص الخاصة بالرهن التجاري على عقود رهن</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أبرمت لضمان ديون مدنية، وكذلك تطبيق القواعد الخاصة بالشركات التجارية على الشركات المدنية (الإشهار، الإعلان، شروط اكتساب الشخصية المعنوية)،  وكذا على أشخاص لم تكن لهم صفة التاجر، ومنهم التجمعات ذو الغاية الاقتصادية ، مؤجرى المحال التجارية، الخ .</a:t>
            </a:r>
            <a:endParaRPr lang="en-US" sz="1600" dirty="0">
              <a:solidFill>
                <a:schemeClr val="tx1"/>
              </a:solidFill>
              <a:latin typeface="Alexandria" pitchFamily="2" charset="-78"/>
              <a:cs typeface="Alexandria" pitchFamily="2" charset="-78"/>
            </a:endParaRPr>
          </a:p>
          <a:p>
            <a:pPr algn="justLow" rtl="1">
              <a:lnSpc>
                <a:spcPct val="150000"/>
              </a:lnSpc>
            </a:pPr>
            <a:r>
              <a:rPr lang="ar-EG" sz="1600" dirty="0">
                <a:solidFill>
                  <a:schemeClr val="tx1"/>
                </a:solidFill>
                <a:latin typeface="Alexandria" pitchFamily="2" charset="-78"/>
                <a:cs typeface="Alexandria" pitchFamily="2" charset="-78"/>
              </a:rPr>
              <a:t>وكعادته، حـذا المشرع المصرى حذو نظيره الفرنسي في إضفاء الصفة التجارية على أعمال لم تكن كذلك من ذي قبل. ففي ظل القانون الملغي الصادر سنة١٨٨٣، يقرر المشرع أن تعداد الأعمال التجارية الوارد في المادة الثانية من التقنين</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التجاري لا يعد تعدادا حصريا وإنما جاء على سبيل المثال. وانطلاقا من ذلك نجد القضاء مؤيدا من الفقه قد قرر مد مظلة الصفة التجارية إلى أعمال لم تكن ضمن التعداد الذي ورد في المادة الثانية، ومن ذلك عمليات البورصة، والتأمين البحرى،والشيكات ". </a:t>
            </a:r>
            <a:endParaRPr lang="en-US" sz="1600" dirty="0">
              <a:solidFill>
                <a:schemeClr val="tx1"/>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01</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
        <p:nvSpPr>
          <p:cNvPr id="2" name="TextBox 1">
            <a:extLst>
              <a:ext uri="{FF2B5EF4-FFF2-40B4-BE49-F238E27FC236}">
                <a16:creationId xmlns:a16="http://schemas.microsoft.com/office/drawing/2014/main" id="{50626868-3723-1791-1D28-003F2E8F1C5E}"/>
              </a:ext>
            </a:extLst>
          </p:cNvPr>
          <p:cNvSpPr txBox="1"/>
          <p:nvPr/>
        </p:nvSpPr>
        <p:spPr>
          <a:xfrm>
            <a:off x="2485572" y="-127768"/>
            <a:ext cx="5588631" cy="2123658"/>
          </a:xfrm>
          <a:prstGeom prst="rect">
            <a:avLst/>
          </a:prstGeom>
          <a:noFill/>
        </p:spPr>
        <p:txBody>
          <a:bodyPr wrap="square" rtlCol="0">
            <a:spAutoFit/>
          </a:bodyPr>
          <a:lstStyle/>
          <a:p>
            <a:endParaRPr lang="ar-EG" sz="2800" b="1" dirty="0">
              <a:latin typeface="Alexandria" charset="0"/>
              <a:cs typeface="Alexandria" charset="0"/>
            </a:endParaRPr>
          </a:p>
          <a:p>
            <a:endParaRPr lang="en-US" sz="2400" b="1" dirty="0">
              <a:latin typeface="Alexandria" charset="0"/>
              <a:cs typeface="Alexandria" charset="0"/>
            </a:endParaRPr>
          </a:p>
          <a:p>
            <a:endParaRPr lang="ar-EG" sz="2400" dirty="0">
              <a:solidFill>
                <a:srgbClr val="2D3956"/>
              </a:solidFill>
              <a:latin typeface="Alexandria" charset="0"/>
              <a:cs typeface="Alexandria" charset="0"/>
            </a:endParaRPr>
          </a:p>
          <a:p>
            <a:r>
              <a:rPr lang="ar-EG" sz="2800" b="1" dirty="0">
                <a:latin typeface="Alexandria" charset="0"/>
                <a:cs typeface="Alexandria" charset="0"/>
              </a:rPr>
              <a:t> </a:t>
            </a:r>
            <a:endParaRPr lang="en-US" sz="2800" b="1" dirty="0">
              <a:latin typeface="Alexandria" charset="0"/>
              <a:cs typeface="Alexandria" charset="0"/>
            </a:endParaRPr>
          </a:p>
          <a:p>
            <a:endParaRPr lang="en-US" sz="2800" b="1" dirty="0">
              <a:latin typeface="Alexandria" charset="0"/>
              <a:cs typeface="Alexandria" charset="0"/>
            </a:endParaRPr>
          </a:p>
        </p:txBody>
      </p:sp>
    </p:spTree>
    <p:extLst>
      <p:ext uri="{BB962C8B-B14F-4D97-AF65-F5344CB8AC3E}">
        <p14:creationId xmlns:p14="http://schemas.microsoft.com/office/powerpoint/2010/main" val="8725434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356851" y="1155869"/>
            <a:ext cx="10038735" cy="47492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1600" dirty="0">
                <a:solidFill>
                  <a:schemeClr val="tx1"/>
                </a:solidFill>
                <a:latin typeface="Alexandria" pitchFamily="2" charset="-78"/>
                <a:cs typeface="Alexandria" pitchFamily="2" charset="-78"/>
              </a:rPr>
              <a:t>أما بعد صدور تقنين التجارة الجديد رقم 17 لسنة ١٩٩٩ ، فان المشرع قد اسبغ الصفة التجارية على أعمال جديدة لم تكن كذلك في ظل التقنين الملغي، منهـا تـشييد وشراء العقارات بقصد إعـادة بيعهـا أو تأجيرهـا، مشروعات الطباعة والنشر، والإعلان والتصوير والإذاعة والتليفزيون والصحافة،وكثيرا من المشروعات الصناعية. يضاف إلى ذلك، أن المشرع المصرى قد اعتنق ما قرره من قبل المشرع الفرنسي، من اعتبار الشركة تجارية متى اتخذت أحـد الأشكال الستة للشركة التي وردت على سبيل الحصر ، وذلك أي كان الغرض الذي قامت او أنشئت مـن اجلـه، أي سواء كـان غرضها تجاريا أو مدنيا.</a:t>
            </a:r>
          </a:p>
        </p:txBody>
      </p:sp>
      <p:pic>
        <p:nvPicPr>
          <p:cNvPr id="5"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01</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Tree>
    <p:extLst>
      <p:ext uri="{BB962C8B-B14F-4D97-AF65-F5344CB8AC3E}">
        <p14:creationId xmlns:p14="http://schemas.microsoft.com/office/powerpoint/2010/main" val="15179594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498365" y="1275489"/>
            <a:ext cx="10519464" cy="47492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1600" dirty="0">
                <a:solidFill>
                  <a:schemeClr val="tx1"/>
                </a:solidFill>
                <a:latin typeface="Alexandria" pitchFamily="2" charset="-78"/>
                <a:cs typeface="Alexandria" pitchFamily="2" charset="-78"/>
              </a:rPr>
              <a:t>إن كثير من الطوائف ممن لا تعد قانونا من طوائف التجار أصبحت تستخدم الأساليب والأدوات القانونية التي يستخدمها التجار في تسوية معاملاتهم معويخضعون لنقس القواعد القانونية التي يتضمنها هذا الفرع من فروع القانون، فها هم الزراع عنـد تعاملهم مع البنوك الزراعية منها والتجارية، يلجأون إلى استخدام واستعارة قواعد فتح الاعتمادات البنكية وكذا القواعد التي تحكم القروض اللازمة و استصلاح وزراعـة مـا يمتلكونـه </a:t>
            </a:r>
            <a:r>
              <a:rPr lang="ar-EG" sz="1600">
                <a:solidFill>
                  <a:schemeClr val="tx1"/>
                </a:solidFill>
                <a:latin typeface="Alexandria" pitchFamily="2" charset="-78"/>
                <a:cs typeface="Alexandria" pitchFamily="2" charset="-78"/>
              </a:rPr>
              <a:t>مـن أراضي.</a:t>
            </a:r>
          </a:p>
          <a:p>
            <a:pPr algn="justLow" rtl="1">
              <a:lnSpc>
                <a:spcPct val="150000"/>
              </a:lnSpc>
            </a:pPr>
            <a:r>
              <a:rPr lang="ar-EG" sz="1600">
                <a:solidFill>
                  <a:schemeClr val="tx1"/>
                </a:solidFill>
                <a:latin typeface="Alexandria" pitchFamily="2" charset="-78"/>
                <a:cs typeface="Alexandria" pitchFamily="2" charset="-78"/>
              </a:rPr>
              <a:t>وهـا هـم </a:t>
            </a:r>
            <a:r>
              <a:rPr lang="ar-EG" sz="1600" dirty="0">
                <a:solidFill>
                  <a:schemeClr val="tx1"/>
                </a:solidFill>
                <a:latin typeface="Alexandria" pitchFamily="2" charset="-78"/>
                <a:cs typeface="Alexandria" pitchFamily="2" charset="-78"/>
              </a:rPr>
              <a:t>الـصيادون عنـد إنشاءهم لشركات الصيد البحرى، كما أن الأفراد العاديين عندما يلجأون إلى استثمار أموالهم في شكل شراء أسهم وسندات أو عن طريق امتلاك حصص في رأس مال الشركة تمكنهم من الحصول على نسبة من الأرباح ". </a:t>
            </a:r>
          </a:p>
          <a:p>
            <a:pPr marL="0" marR="0" algn="just" rtl="1">
              <a:lnSpc>
                <a:spcPct val="150000"/>
              </a:lnSpc>
              <a:spcBef>
                <a:spcPts val="0"/>
              </a:spcBef>
              <a:spcAft>
                <a:spcPts val="1200"/>
              </a:spcAft>
            </a:pPr>
            <a:endParaRPr lang="ar-EG" sz="1600" dirty="0">
              <a:solidFill>
                <a:srgbClr val="000000"/>
              </a:solidFill>
              <a:effectLst/>
              <a:latin typeface="Alexandria" pitchFamily="2" charset="-78"/>
              <a:ea typeface="Times New Roman" panose="02020603050405020304" pitchFamily="18" charset="0"/>
              <a:cs typeface="Alexandria" pitchFamily="2" charset="-78"/>
            </a:endParaRPr>
          </a:p>
        </p:txBody>
      </p:sp>
      <p:pic>
        <p:nvPicPr>
          <p:cNvPr id="5"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01</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Tree>
    <p:extLst>
      <p:ext uri="{BB962C8B-B14F-4D97-AF65-F5344CB8AC3E}">
        <p14:creationId xmlns:p14="http://schemas.microsoft.com/office/powerpoint/2010/main" val="28792045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C562BF-ADD3-297E-6F5B-DEBC14775DAD}"/>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F82BFDA0-DC43-E8E4-1752-8DC1F29E39C8}"/>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7F120D89-6D7D-931F-7767-550D3D4BC677}"/>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5CFC4028-F42C-7AF4-55AF-DCB2CECC3AE8}"/>
              </a:ext>
            </a:extLst>
          </p:cNvPr>
          <p:cNvSpPr/>
          <p:nvPr/>
        </p:nvSpPr>
        <p:spPr>
          <a:xfrm>
            <a:off x="1498365" y="1275489"/>
            <a:ext cx="10519464" cy="47492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1600" dirty="0">
                <a:solidFill>
                  <a:schemeClr val="tx1"/>
                </a:solidFill>
                <a:latin typeface="Alexandria" pitchFamily="2" charset="-78"/>
                <a:cs typeface="Alexandria" pitchFamily="2" charset="-78"/>
              </a:rPr>
              <a:t>وقد لجأ </a:t>
            </a:r>
            <a:r>
              <a:rPr lang="ar-EG" sz="1600" b="1" dirty="0">
                <a:solidFill>
                  <a:srgbClr val="00AEEF"/>
                </a:solidFill>
                <a:latin typeface="Alexandria" pitchFamily="2" charset="-78"/>
                <a:cs typeface="Alexandria" pitchFamily="2" charset="-78"/>
              </a:rPr>
              <a:t>نظام المحكمة التجارية في المملكة العربية السعودية- </a:t>
            </a:r>
            <a:r>
              <a:rPr lang="ar-EG" sz="1600" dirty="0">
                <a:solidFill>
                  <a:schemeClr val="tx1"/>
                </a:solidFill>
                <a:latin typeface="Alexandria" pitchFamily="2" charset="-78"/>
                <a:cs typeface="Alexandria" pitchFamily="2" charset="-78"/>
              </a:rPr>
              <a:t>شأنه في ذلك شأن القانون التجاري الفرنسي والقوانين التي تأثرت به - إلى تحديد الأعمال التجارية بطريق السرد، فأورد في مادته الثانية تعداداً طويلاً للأعمال التي تعتبر في نظره تجارية، كما أورد في نفس المادة نصاً يقضي بتجارية جميع العقود و التعهدات الحاصلة بين التجار والمتسببين والسماسرة والصيارف والوكلاء بأنواعهم . ومفاد ذلك أن نظام المحكمة التجارية يعرف نوعين من الأعمال التجارية:</a:t>
            </a:r>
          </a:p>
          <a:p>
            <a:pPr algn="justLow" rtl="1">
              <a:lnSpc>
                <a:spcPct val="150000"/>
              </a:lnSpc>
            </a:pPr>
            <a:r>
              <a:rPr lang="ar-EG" sz="1600" dirty="0">
                <a:solidFill>
                  <a:schemeClr val="tx1"/>
                </a:solidFill>
                <a:latin typeface="Alexandria" pitchFamily="2" charset="-78"/>
                <a:cs typeface="Alexandria" pitchFamily="2" charset="-78"/>
              </a:rPr>
              <a:t>أعمال تجارية أصلية بطبيعتها أو لذاتها وهي الأعمال التي ذكرتها المادة الثانية بالنص الصريح ، وأعمال تجارية بالتبعية أو النسبية وهي الأعمال التي لا تكتسب الصفة التجارية إلا لصدورها من تاجر بمناسبة مباشرته لأعمال تجارته، لذلك غالباً ما يطلق على هذه الأعمال أيضاً اسم الأعمال التجارية الذاتية أو الشخصية. </a:t>
            </a:r>
          </a:p>
          <a:p>
            <a:pPr marL="0" marR="0" algn="just" rtl="1">
              <a:lnSpc>
                <a:spcPct val="150000"/>
              </a:lnSpc>
              <a:spcBef>
                <a:spcPts val="0"/>
              </a:spcBef>
              <a:spcAft>
                <a:spcPts val="1200"/>
              </a:spcAft>
            </a:pPr>
            <a:endParaRPr lang="ar-EG" sz="1600" dirty="0">
              <a:solidFill>
                <a:srgbClr val="000000"/>
              </a:solidFill>
              <a:effectLst/>
              <a:latin typeface="Alexandria" pitchFamily="2" charset="-78"/>
              <a:ea typeface="Times New Roman" panose="02020603050405020304" pitchFamily="18" charset="0"/>
              <a:cs typeface="Alexandria" pitchFamily="2" charset="-78"/>
            </a:endParaRPr>
          </a:p>
        </p:txBody>
      </p:sp>
      <p:pic>
        <p:nvPicPr>
          <p:cNvPr id="5" name="Graphic 21">
            <a:extLst>
              <a:ext uri="{FF2B5EF4-FFF2-40B4-BE49-F238E27FC236}">
                <a16:creationId xmlns:a16="http://schemas.microsoft.com/office/drawing/2014/main" id="{E22BB61B-8A62-EB3F-2B56-37415490EFA4}"/>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19E4BED9-66D8-9CB0-7E8B-6C9384E971AA}"/>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01</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Tree>
    <p:extLst>
      <p:ext uri="{BB962C8B-B14F-4D97-AF65-F5344CB8AC3E}">
        <p14:creationId xmlns:p14="http://schemas.microsoft.com/office/powerpoint/2010/main" val="37272594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356851" y="1155869"/>
            <a:ext cx="10038735" cy="47492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1600" dirty="0">
                <a:solidFill>
                  <a:schemeClr val="tx1"/>
                </a:solidFill>
                <a:latin typeface="Alexandria" pitchFamily="2" charset="-78"/>
                <a:cs typeface="Alexandria" pitchFamily="2" charset="-78"/>
              </a:rPr>
              <a:t>لكل هذه الأسباب وغيرها مما ساقه الفقه المصرى والفرنسي، فإننا نفضل تسمية هذا الفرع من فروع القانون بقانون الأعمال</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وذلك على الرغم من ذيوع مصطلح القانون التجاري.</a:t>
            </a:r>
          </a:p>
          <a:p>
            <a:pPr algn="justLow" rtl="1">
              <a:lnSpc>
                <a:spcPct val="150000"/>
              </a:lnSpc>
            </a:pPr>
            <a:r>
              <a:rPr lang="ar-EG" sz="1600" dirty="0">
                <a:solidFill>
                  <a:schemeClr val="tx1"/>
                </a:solidFill>
                <a:latin typeface="Alexandria" pitchFamily="2" charset="-78"/>
                <a:cs typeface="Alexandria" pitchFamily="2" charset="-78"/>
              </a:rPr>
              <a:t>إن اصطلاح قانون الأعمال هو القادر وحده على التعبير عن كل القواعد التي  يتضمنها هذا الفرع من فروع القانون. فهو يشمل، علاوة على الموضوعات التقليدية التي ينظمها القانون التجاري بنطاقه الضيق، موضوعات تقع، بحسب الأصل، تحت مظلة القانون العام، من ذلك، كما أشرنا آنفا، تدخل الدولة في الأنشطة الاقتصادية المختلفة ، وكذلك يشمل موضوعات متعلقة بالقانون المالي والمحاسبة، وقانون العمل (وضع العمال في الشركات المساهمة وكيفية مشاركتهم في الأرباح وفي إدارة الشركة) .</a:t>
            </a:r>
          </a:p>
          <a:p>
            <a:pPr marL="0" marR="0" algn="justLow" rtl="1">
              <a:lnSpc>
                <a:spcPct val="150000"/>
              </a:lnSpc>
              <a:spcBef>
                <a:spcPts val="0"/>
              </a:spcBef>
              <a:spcAft>
                <a:spcPts val="800"/>
              </a:spcAft>
            </a:pPr>
            <a:endParaRPr lang="en-US" sz="1600" dirty="0">
              <a:solidFill>
                <a:schemeClr val="tx1"/>
              </a:solidFill>
              <a:latin typeface="Alexandria" pitchFamily="2" charset="-78"/>
              <a:ea typeface="Calibri" panose="020F0502020204030204" pitchFamily="34" charset="0"/>
              <a:cs typeface="Alexandria" pitchFamily="2" charset="-78"/>
            </a:endParaRPr>
          </a:p>
          <a:p>
            <a:pPr marL="0" marR="0" algn="justLow" rtl="1">
              <a:lnSpc>
                <a:spcPct val="150000"/>
              </a:lnSpc>
              <a:spcBef>
                <a:spcPts val="0"/>
              </a:spcBef>
              <a:spcAft>
                <a:spcPts val="800"/>
              </a:spcAft>
            </a:pPr>
            <a:endParaRPr lang="en-US" sz="1600" dirty="0">
              <a:solidFill>
                <a:schemeClr val="tx1"/>
              </a:solidFill>
              <a:effectLst/>
              <a:latin typeface="Alexandria" pitchFamily="2" charset="-78"/>
              <a:ea typeface="Calibri" panose="020F0502020204030204" pitchFamily="34" charset="0"/>
              <a:cs typeface="Alexandria" pitchFamily="2" charset="-78"/>
            </a:endParaRPr>
          </a:p>
          <a:p>
            <a:pPr marL="0" marR="0" algn="justLow" rtl="1">
              <a:lnSpc>
                <a:spcPct val="150000"/>
              </a:lnSpc>
              <a:spcBef>
                <a:spcPts val="0"/>
              </a:spcBef>
              <a:spcAft>
                <a:spcPts val="800"/>
              </a:spcAft>
            </a:pPr>
            <a:endParaRPr lang="en-US" sz="1600" dirty="0">
              <a:solidFill>
                <a:schemeClr val="tx1"/>
              </a:solidFill>
              <a:effectLst/>
              <a:latin typeface="Alexandria" pitchFamily="2" charset="-78"/>
              <a:ea typeface="Calibri" panose="020F0502020204030204" pitchFamily="34" charset="0"/>
              <a:cs typeface="Alexandria" pitchFamily="2" charset="-78"/>
            </a:endParaRPr>
          </a:p>
        </p:txBody>
      </p:sp>
      <p:pic>
        <p:nvPicPr>
          <p:cNvPr id="5"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01</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Tree>
    <p:extLst>
      <p:ext uri="{BB962C8B-B14F-4D97-AF65-F5344CB8AC3E}">
        <p14:creationId xmlns:p14="http://schemas.microsoft.com/office/powerpoint/2010/main" val="6184857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356851" y="1155869"/>
            <a:ext cx="10038735" cy="47492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r" rtl="1">
              <a:lnSpc>
                <a:spcPct val="107000"/>
              </a:lnSpc>
              <a:spcBef>
                <a:spcPts val="0"/>
              </a:spcBef>
              <a:spcAft>
                <a:spcPts val="800"/>
              </a:spcAft>
            </a:pPr>
            <a:endParaRPr lang="en-US" sz="1800" b="1"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p>
            <a:pPr algn="justLow" rtl="1">
              <a:lnSpc>
                <a:spcPct val="150000"/>
              </a:lnSpc>
            </a:pPr>
            <a:r>
              <a:rPr lang="ar-EG" sz="1600" dirty="0">
                <a:solidFill>
                  <a:schemeClr val="tx1"/>
                </a:solidFill>
                <a:latin typeface="Alexandria" pitchFamily="2" charset="-78"/>
                <a:cs typeface="Alexandria" pitchFamily="2" charset="-78"/>
              </a:rPr>
              <a:t>والواقع أن تسمية هذا القانون بالقانون التجاري هي تسمية كانت تعبر وبجدارة</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عن مرحلة تاريخية مر بها تطور هذا الفرع من فروع القانون، وقت أن كـان قانونا يحكـم طائفة معينة هي طائفة التجـار، وينطبق على أعمـال مـحـددة هـي الأعمـال التجارية. أما وبعد مرور هذه الفترة التاريخية، وما حدث من تطورات اقتصادية وتكنولوجية هائلة في الحياة التجارية، فان حقيقة وضع هذا القانون في المجتمع هي أنه قانون الأعمال وليس قانون التجارة .</a:t>
            </a:r>
          </a:p>
          <a:p>
            <a:pPr marL="0" marR="0" algn="justLow" rtl="1">
              <a:lnSpc>
                <a:spcPct val="150000"/>
              </a:lnSpc>
              <a:spcBef>
                <a:spcPts val="0"/>
              </a:spcBef>
              <a:spcAft>
                <a:spcPts val="800"/>
              </a:spcAft>
            </a:pPr>
            <a:endParaRPr lang="en-US" sz="1600" dirty="0">
              <a:solidFill>
                <a:schemeClr val="tx1"/>
              </a:solidFill>
              <a:latin typeface="Alexandria" pitchFamily="2" charset="-78"/>
              <a:ea typeface="Calibri" panose="020F0502020204030204" pitchFamily="34" charset="0"/>
              <a:cs typeface="Alexandria" pitchFamily="2" charset="-78"/>
            </a:endParaRPr>
          </a:p>
          <a:p>
            <a:pPr marL="0" marR="0" algn="justLow" rtl="1">
              <a:lnSpc>
                <a:spcPct val="150000"/>
              </a:lnSpc>
              <a:spcBef>
                <a:spcPts val="0"/>
              </a:spcBef>
              <a:spcAft>
                <a:spcPts val="800"/>
              </a:spcAft>
            </a:pPr>
            <a:endParaRPr lang="en-US" sz="1600" dirty="0">
              <a:solidFill>
                <a:schemeClr val="tx1"/>
              </a:solidFill>
              <a:effectLst/>
              <a:latin typeface="Alexandria" pitchFamily="2" charset="-78"/>
              <a:ea typeface="Calibri" panose="020F0502020204030204" pitchFamily="34" charset="0"/>
              <a:cs typeface="Alexandria" pitchFamily="2" charset="-78"/>
            </a:endParaRPr>
          </a:p>
          <a:p>
            <a:pPr algn="justLow" rtl="1">
              <a:lnSpc>
                <a:spcPct val="150000"/>
              </a:lnSpc>
              <a:spcAft>
                <a:spcPts val="800"/>
              </a:spcAft>
            </a:pPr>
            <a:endParaRPr lang="en-US" sz="1600" dirty="0">
              <a:solidFill>
                <a:schemeClr val="tx1"/>
              </a:solidFill>
              <a:effectLst/>
              <a:latin typeface="Alexandria" pitchFamily="2" charset="-78"/>
              <a:ea typeface="Calibri" panose="020F0502020204030204" pitchFamily="34" charset="0"/>
              <a:cs typeface="Alexandria" pitchFamily="2" charset="-78"/>
            </a:endParaRPr>
          </a:p>
        </p:txBody>
      </p:sp>
      <p:pic>
        <p:nvPicPr>
          <p:cNvPr id="5"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01</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Tree>
    <p:extLst>
      <p:ext uri="{BB962C8B-B14F-4D97-AF65-F5344CB8AC3E}">
        <p14:creationId xmlns:p14="http://schemas.microsoft.com/office/powerpoint/2010/main" val="34907369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356852" y="1681715"/>
            <a:ext cx="9801005" cy="42234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justLow" rtl="1">
              <a:lnSpc>
                <a:spcPct val="150000"/>
              </a:lnSpc>
              <a:spcBef>
                <a:spcPts val="0"/>
              </a:spcBef>
              <a:spcAft>
                <a:spcPts val="800"/>
              </a:spcAft>
            </a:pPr>
            <a:endParaRPr lang="en-US" sz="1600" dirty="0">
              <a:solidFill>
                <a:schemeClr val="tx1"/>
              </a:solidFill>
              <a:effectLst/>
              <a:latin typeface="Alexandria" pitchFamily="2" charset="-78"/>
              <a:ea typeface="Calibri" panose="020F0502020204030204" pitchFamily="34" charset="0"/>
              <a:cs typeface="Alexandria" pitchFamily="2" charset="-78"/>
            </a:endParaRPr>
          </a:p>
          <a:p>
            <a:pPr marL="0" marR="0" algn="justLow" rtl="1">
              <a:lnSpc>
                <a:spcPct val="150000"/>
              </a:lnSpc>
              <a:spcBef>
                <a:spcPts val="0"/>
              </a:spcBef>
              <a:spcAft>
                <a:spcPts val="800"/>
              </a:spcAft>
            </a:pPr>
            <a:endParaRPr lang="en-US" sz="1600" dirty="0">
              <a:solidFill>
                <a:schemeClr val="tx1"/>
              </a:solidFill>
              <a:latin typeface="Alexandria" pitchFamily="2" charset="-78"/>
              <a:ea typeface="Calibri" panose="020F0502020204030204" pitchFamily="34" charset="0"/>
              <a:cs typeface="Alexandria" pitchFamily="2" charset="-78"/>
            </a:endParaRPr>
          </a:p>
          <a:p>
            <a:pPr algn="justLow" rtl="1">
              <a:lnSpc>
                <a:spcPct val="150000"/>
              </a:lnSpc>
            </a:pPr>
            <a:r>
              <a:rPr lang="ar-EG" sz="1600" dirty="0">
                <a:solidFill>
                  <a:schemeClr val="tx1"/>
                </a:solidFill>
                <a:latin typeface="Alexandria" pitchFamily="2" charset="-78"/>
                <a:cs typeface="Alexandria" pitchFamily="2" charset="-78"/>
              </a:rPr>
              <a:t>إذا كنـا مـع الرأي القائل بضرورة وجود قانون أعمال مستقل عن القانون المدنى لحكم المعاملات التجارية والتي تختلف كلية عن المعاملات المدنية، فان السؤال الذي يطرح نفسه هو متى ينطبـق قـانون الأعمال، أو بعبارة أخرى متى يبدأ تطبيق وإعمـال أحكام هذا القانون ؟ هل إذا وجدنا أنفسنا بصدد عمل تجاری، بغض النظر عن صفة القائم به،أی سواء كان تاجرا أم غير تاجر، أم بالنظر فقط إلى صفة القائم بالمعاملة، بحيث يـدور انطبـاق هـذا القانون وجـوداً وعـدماً تبعـا لمـا إذا كان المتعامـل تـاجرا أم لا، وبصرف النظر عن صفة العمل موضوع التصرف وما إذا كان يدخل أم لا في عداد الأعمال التجارية ؟ </a:t>
            </a:r>
          </a:p>
          <a:p>
            <a:pPr marL="0" marR="0" algn="justLow" rtl="1">
              <a:lnSpc>
                <a:spcPct val="150000"/>
              </a:lnSpc>
              <a:spcBef>
                <a:spcPts val="0"/>
              </a:spcBef>
              <a:spcAft>
                <a:spcPts val="800"/>
              </a:spcAft>
            </a:pPr>
            <a:endParaRPr lang="en-US" sz="1600" dirty="0">
              <a:solidFill>
                <a:schemeClr val="tx1"/>
              </a:solidFill>
              <a:latin typeface="Alexandria" pitchFamily="2" charset="-78"/>
              <a:ea typeface="Calibri" panose="020F0502020204030204" pitchFamily="34" charset="0"/>
              <a:cs typeface="Alexandria" pitchFamily="2" charset="-78"/>
            </a:endParaRPr>
          </a:p>
          <a:p>
            <a:pPr marL="0" marR="0" algn="justLow" rtl="1">
              <a:lnSpc>
                <a:spcPct val="150000"/>
              </a:lnSpc>
              <a:spcBef>
                <a:spcPts val="0"/>
              </a:spcBef>
              <a:spcAft>
                <a:spcPts val="800"/>
              </a:spcAft>
            </a:pPr>
            <a:endParaRPr lang="en-US" sz="1600" dirty="0">
              <a:solidFill>
                <a:schemeClr val="tx1"/>
              </a:solidFill>
              <a:effectLst/>
              <a:latin typeface="Alexandria" pitchFamily="2" charset="-78"/>
              <a:ea typeface="Calibri" panose="020F0502020204030204" pitchFamily="34" charset="0"/>
              <a:cs typeface="Alexandria" pitchFamily="2" charset="-78"/>
            </a:endParaRPr>
          </a:p>
          <a:p>
            <a:pPr marL="0" marR="0" algn="justLow" rtl="1">
              <a:lnSpc>
                <a:spcPct val="150000"/>
              </a:lnSpc>
              <a:spcBef>
                <a:spcPts val="0"/>
              </a:spcBef>
              <a:spcAft>
                <a:spcPts val="800"/>
              </a:spcAft>
            </a:pPr>
            <a:endParaRPr lang="en-US" sz="1600" dirty="0">
              <a:solidFill>
                <a:schemeClr val="tx1"/>
              </a:solidFill>
              <a:effectLst/>
              <a:latin typeface="Alexandria" pitchFamily="2" charset="-78"/>
              <a:ea typeface="Calibri" panose="020F0502020204030204" pitchFamily="34" charset="0"/>
              <a:cs typeface="Alexandria" pitchFamily="2" charset="-78"/>
            </a:endParaRPr>
          </a:p>
        </p:txBody>
      </p:sp>
      <p:pic>
        <p:nvPicPr>
          <p:cNvPr id="5"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1795631" y="89437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01</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
        <p:nvSpPr>
          <p:cNvPr id="2" name="TextBox 1">
            <a:extLst>
              <a:ext uri="{FF2B5EF4-FFF2-40B4-BE49-F238E27FC236}">
                <a16:creationId xmlns:a16="http://schemas.microsoft.com/office/drawing/2014/main" id="{425040A7-8C9C-83FD-18F7-D3417CE8195F}"/>
              </a:ext>
            </a:extLst>
          </p:cNvPr>
          <p:cNvSpPr txBox="1"/>
          <p:nvPr/>
        </p:nvSpPr>
        <p:spPr>
          <a:xfrm>
            <a:off x="2754598" y="293920"/>
            <a:ext cx="7249885" cy="3662541"/>
          </a:xfrm>
          <a:prstGeom prst="rect">
            <a:avLst/>
          </a:prstGeom>
          <a:noFill/>
        </p:spPr>
        <p:txBody>
          <a:bodyPr wrap="square" rtlCol="0">
            <a:spAutoFit/>
          </a:bodyPr>
          <a:lstStyle/>
          <a:p>
            <a:endParaRPr lang="ar-EG" sz="2800" b="1" dirty="0">
              <a:latin typeface="Alexandria" charset="0"/>
              <a:cs typeface="Alexandria" charset="0"/>
            </a:endParaRPr>
          </a:p>
          <a:p>
            <a:pPr algn="ctr"/>
            <a:r>
              <a:rPr lang="ar-EG" sz="2000" b="1" dirty="0">
                <a:solidFill>
                  <a:srgbClr val="00AEEF"/>
                </a:solidFill>
                <a:latin typeface="Alexandria" pitchFamily="2" charset="-78"/>
                <a:cs typeface="Alexandria" pitchFamily="2" charset="-78"/>
              </a:rPr>
              <a:t>3 - نطاق تطبيق قانون الأعمال: </a:t>
            </a:r>
          </a:p>
          <a:p>
            <a:pPr algn="ctr"/>
            <a:r>
              <a:rPr lang="ar-EG" sz="2000" b="1" dirty="0">
                <a:solidFill>
                  <a:srgbClr val="00AEEF"/>
                </a:solidFill>
                <a:latin typeface="Alexandria" pitchFamily="2" charset="-78"/>
                <a:cs typeface="Alexandria" pitchFamily="2" charset="-78"/>
              </a:rPr>
              <a:t>و قانون الأعمال الشخصي</a:t>
            </a:r>
            <a:r>
              <a:rPr lang="en-US" sz="2000" b="1" dirty="0">
                <a:solidFill>
                  <a:srgbClr val="00AEEF"/>
                </a:solidFill>
                <a:latin typeface="Alexandria" pitchFamily="2" charset="-78"/>
                <a:cs typeface="Alexandria" pitchFamily="2" charset="-78"/>
              </a:rPr>
              <a:t> </a:t>
            </a:r>
            <a:r>
              <a:rPr lang="ar-EG" sz="2000" b="1" dirty="0">
                <a:solidFill>
                  <a:srgbClr val="00AEEF"/>
                </a:solidFill>
                <a:latin typeface="Alexandria" pitchFamily="2" charset="-78"/>
                <a:cs typeface="Alexandria" pitchFamily="2" charset="-78"/>
              </a:rPr>
              <a:t> قانون الأعمـال الموضـوعي</a:t>
            </a:r>
          </a:p>
          <a:p>
            <a:pPr algn="ctr"/>
            <a:endParaRPr lang="ar-EG" sz="2400" b="1" dirty="0">
              <a:solidFill>
                <a:srgbClr val="00AEEF"/>
              </a:solidFill>
              <a:latin typeface="Alexandria" pitchFamily="2" charset="-78"/>
              <a:cs typeface="Alexandria" pitchFamily="2" charset="-78"/>
            </a:endParaRPr>
          </a:p>
          <a:p>
            <a:endParaRPr lang="en-US" sz="2400" b="1" dirty="0">
              <a:solidFill>
                <a:srgbClr val="00AEEF"/>
              </a:solidFill>
              <a:latin typeface="Alexandria" pitchFamily="2" charset="-78"/>
              <a:cs typeface="Alexandria" pitchFamily="2" charset="-78"/>
            </a:endParaRPr>
          </a:p>
          <a:p>
            <a:r>
              <a:rPr lang="ar-SA" sz="2800" dirty="0">
                <a:solidFill>
                  <a:srgbClr val="002060"/>
                </a:solidFill>
                <a:latin typeface="Alexandria" pitchFamily="2" charset="-78"/>
                <a:ea typeface="Times New Roman" panose="02020603050405020304" pitchFamily="18" charset="0"/>
                <a:cs typeface="Alexandria" pitchFamily="2" charset="-78"/>
              </a:rPr>
              <a:t> </a:t>
            </a:r>
            <a:endParaRPr lang="ar-EG" sz="2800" b="1" dirty="0">
              <a:solidFill>
                <a:srgbClr val="2D3956"/>
              </a:solidFill>
              <a:latin typeface="Tajawal ExtraBold" panose="00000800000000000000" pitchFamily="2" charset="-78"/>
            </a:endParaRPr>
          </a:p>
          <a:p>
            <a:endParaRPr lang="ar-EG" sz="2400" dirty="0">
              <a:solidFill>
                <a:srgbClr val="2D3956"/>
              </a:solidFill>
              <a:latin typeface="Alexandria" charset="0"/>
              <a:cs typeface="Alexandria" charset="0"/>
            </a:endParaRPr>
          </a:p>
          <a:p>
            <a:r>
              <a:rPr lang="ar-EG" sz="2800" b="1" dirty="0">
                <a:latin typeface="Alexandria" charset="0"/>
                <a:cs typeface="Alexandria" charset="0"/>
              </a:rPr>
              <a:t> </a:t>
            </a:r>
            <a:endParaRPr lang="en-US" sz="2800" b="1" dirty="0">
              <a:latin typeface="Alexandria" charset="0"/>
              <a:cs typeface="Alexandria" charset="0"/>
            </a:endParaRPr>
          </a:p>
          <a:p>
            <a:endParaRPr lang="en-US" sz="2800" b="1" dirty="0">
              <a:latin typeface="Alexandria" charset="0"/>
              <a:cs typeface="Alexandria" charset="0"/>
            </a:endParaRPr>
          </a:p>
        </p:txBody>
      </p:sp>
    </p:spTree>
    <p:extLst>
      <p:ext uri="{BB962C8B-B14F-4D97-AF65-F5344CB8AC3E}">
        <p14:creationId xmlns:p14="http://schemas.microsoft.com/office/powerpoint/2010/main" val="7076239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356851" y="1044283"/>
            <a:ext cx="10166555" cy="486087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1600" dirty="0">
                <a:solidFill>
                  <a:schemeClr val="tx1"/>
                </a:solidFill>
                <a:latin typeface="Alexandria" pitchFamily="2" charset="-78"/>
                <a:cs typeface="Alexandria" pitchFamily="2" charset="-78"/>
              </a:rPr>
              <a:t>الواقع أن الفقـه قـد اختلف في تحديـد مجـال انطبـاق قـانون الأعمـال، فقائل بانطباقه متى كنـا بصدد معاملة تجارية (النظرية الموضوعية) وآخرون يرون أن المرجع في ذلك، ليس طبيعة العمل، وإنما صفة القائم بالعمل وكونه تاجرا أم لا(النظرية الشخصية). وعلى الرغم من أن التاجر يعرف بطبيعة الأعمال التي يمارسها، وهي تجارية في اغلب الأحوال، كما أن طبيعة المعاملة تعتمد على صفة القائم بها، وهو ما قد يجعلنا ندور في حلقة مفرغة ، فان الأمر يقتضى تحديد معنى كل من النظريتين تحديدا دقيقا . </a:t>
            </a:r>
          </a:p>
          <a:p>
            <a:pPr algn="justLow" rtl="1">
              <a:lnSpc>
                <a:spcPct val="150000"/>
              </a:lnSpc>
            </a:pPr>
            <a:endParaRPr lang="en-US" sz="1600" dirty="0">
              <a:solidFill>
                <a:srgbClr val="2D3956"/>
              </a:solidFill>
              <a:latin typeface="Alexandria" pitchFamily="2" charset="-78"/>
              <a:cs typeface="Alexandria" pitchFamily="2" charset="-78"/>
            </a:endParaRPr>
          </a:p>
          <a:p>
            <a:pPr marL="0" marR="0" algn="r" rtl="1">
              <a:lnSpc>
                <a:spcPct val="150000"/>
              </a:lnSpc>
              <a:spcBef>
                <a:spcPts val="0"/>
              </a:spcBef>
              <a:spcAft>
                <a:spcPts val="800"/>
              </a:spcAft>
            </a:pPr>
            <a:r>
              <a:rPr lang="ar-EG" sz="1800" dirty="0">
                <a:solidFill>
                  <a:schemeClr val="tx1"/>
                </a:solidFill>
                <a:effectLst/>
                <a:latin typeface="Calibri" panose="020F0502020204030204" pitchFamily="34" charset="0"/>
                <a:ea typeface="Calibri" panose="020F0502020204030204" pitchFamily="34" charset="0"/>
                <a:cs typeface="Arial" panose="020B0604020202020204" pitchFamily="34" charset="0"/>
              </a:rPr>
              <a:t> </a:t>
            </a:r>
            <a:endParaRPr lang="en-US" sz="1600" dirty="0">
              <a:solidFill>
                <a:schemeClr val="tx1"/>
              </a:solidFill>
              <a:effectLst/>
              <a:latin typeface="Alexandria" pitchFamily="2" charset="-78"/>
              <a:ea typeface="Calibri" panose="020F0502020204030204" pitchFamily="34" charset="0"/>
              <a:cs typeface="Alexandria" pitchFamily="2" charset="-78"/>
            </a:endParaRPr>
          </a:p>
        </p:txBody>
      </p:sp>
      <p:pic>
        <p:nvPicPr>
          <p:cNvPr id="5"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01</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Tree>
    <p:extLst>
      <p:ext uri="{BB962C8B-B14F-4D97-AF65-F5344CB8AC3E}">
        <p14:creationId xmlns:p14="http://schemas.microsoft.com/office/powerpoint/2010/main" val="30307355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973073" y="1044281"/>
            <a:ext cx="6422513" cy="48608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justLow" rtl="1">
              <a:lnSpc>
                <a:spcPct val="150000"/>
              </a:lnSpc>
              <a:spcBef>
                <a:spcPts val="0"/>
              </a:spcBef>
              <a:spcAft>
                <a:spcPts val="800"/>
              </a:spcAft>
            </a:pPr>
            <a:endParaRPr lang="en-US" sz="1600" dirty="0">
              <a:solidFill>
                <a:schemeClr val="tx1"/>
              </a:solidFill>
              <a:effectLst/>
              <a:latin typeface="Alexandria" pitchFamily="2" charset="-78"/>
              <a:ea typeface="Calibri" panose="020F0502020204030204" pitchFamily="34" charset="0"/>
              <a:cs typeface="Alexandria" pitchFamily="2" charset="-78"/>
            </a:endParaRPr>
          </a:p>
          <a:p>
            <a:pPr marL="0" marR="0" algn="justLow" rtl="1">
              <a:lnSpc>
                <a:spcPct val="150000"/>
              </a:lnSpc>
              <a:spcBef>
                <a:spcPts val="0"/>
              </a:spcBef>
              <a:spcAft>
                <a:spcPts val="800"/>
              </a:spcAft>
            </a:pPr>
            <a:endParaRPr lang="en-US" sz="1600" dirty="0">
              <a:solidFill>
                <a:schemeClr val="tx1"/>
              </a:solidFill>
              <a:latin typeface="Alexandria" pitchFamily="2" charset="-78"/>
              <a:ea typeface="Calibri" panose="020F0502020204030204" pitchFamily="34" charset="0"/>
              <a:cs typeface="Alexandria" pitchFamily="2" charset="-78"/>
            </a:endParaRPr>
          </a:p>
          <a:p>
            <a:pPr algn="justLow" rtl="1">
              <a:lnSpc>
                <a:spcPct val="150000"/>
              </a:lnSpc>
            </a:pPr>
            <a:r>
              <a:rPr lang="en-US" b="1" dirty="0">
                <a:solidFill>
                  <a:srgbClr val="00AEEF"/>
                </a:solidFill>
                <a:latin typeface="Alexandria" pitchFamily="2" charset="-78"/>
                <a:ea typeface="Calibri" panose="020F0502020204030204" pitchFamily="34" charset="0"/>
                <a:cs typeface="Alexandria" pitchFamily="2" charset="-78"/>
              </a:rPr>
              <a:t>- </a:t>
            </a:r>
            <a:r>
              <a:rPr lang="ar-EG" b="1" dirty="0">
                <a:solidFill>
                  <a:srgbClr val="00AEEF"/>
                </a:solidFill>
                <a:latin typeface="Alexandria" pitchFamily="2" charset="-78"/>
                <a:cs typeface="Alexandria" pitchFamily="2" charset="-78"/>
              </a:rPr>
              <a:t>النظرية الموضوعية :</a:t>
            </a:r>
          </a:p>
          <a:p>
            <a:pPr algn="justLow" rtl="1">
              <a:lnSpc>
                <a:spcPct val="150000"/>
              </a:lnSpc>
            </a:pPr>
            <a:r>
              <a:rPr lang="ar-EG" sz="1600" dirty="0">
                <a:solidFill>
                  <a:schemeClr val="tx1"/>
                </a:solidFill>
                <a:latin typeface="Alexandria" pitchFamily="2" charset="-78"/>
                <a:cs typeface="Alexandria" pitchFamily="2" charset="-78"/>
              </a:rPr>
              <a:t>هذه النظرية تنطلق من العمل التجاري، فتقرر انطباق قانون الأعمال على الأعمال التجارية بغض النظر عن صفة القائمين بهذه الأعمال. وتطبيقا لذلك،فان هذا القانون ينطبق علـى مـن يشترى منقولات بقصد إعادة بيعها، أو من يباشر أعمال السمسرة أو أعمال البنوك،وذلك حتى لو كان من باشرها لا يتمتع بصفة التاجر. إن قانون الأعمال وفقا لهذه النظرية، هـو قـانون الأنشطة والأعمال التجاريـة ولـيـس قـانون التجـار أو المـهـن التجارية ". وكمـا سـنرى فيمـا بعـد، فـان العمـل قـد يكـون تجاريا بـسب موضـوعه كعمليات البنوك أو بحسب شكله كالأوراق التجارية أو بحسب الغرض منه كعمليات</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الشراء بقصد إعادة البيع أو التأجير. </a:t>
            </a:r>
            <a:endParaRPr lang="en-US" sz="1600" dirty="0">
              <a:solidFill>
                <a:schemeClr val="tx1"/>
              </a:solidFill>
              <a:latin typeface="Alexandria" pitchFamily="2" charset="-78"/>
              <a:ea typeface="Calibri" panose="020F0502020204030204" pitchFamily="34" charset="0"/>
              <a:cs typeface="Alexandria" pitchFamily="2" charset="-78"/>
            </a:endParaRPr>
          </a:p>
          <a:p>
            <a:pPr marL="0" marR="0" algn="justLow" rtl="1">
              <a:lnSpc>
                <a:spcPct val="150000"/>
              </a:lnSpc>
              <a:spcBef>
                <a:spcPts val="0"/>
              </a:spcBef>
              <a:spcAft>
                <a:spcPts val="800"/>
              </a:spcAft>
            </a:pPr>
            <a:endParaRPr lang="en-US" sz="1600" dirty="0">
              <a:solidFill>
                <a:schemeClr val="tx1"/>
              </a:solidFill>
              <a:effectLst/>
              <a:latin typeface="Alexandria" pitchFamily="2" charset="-78"/>
              <a:ea typeface="Calibri" panose="020F0502020204030204" pitchFamily="34" charset="0"/>
              <a:cs typeface="Alexandria" pitchFamily="2" charset="-78"/>
            </a:endParaRPr>
          </a:p>
          <a:p>
            <a:pPr marL="0" marR="0" algn="justLow" rtl="1">
              <a:lnSpc>
                <a:spcPct val="150000"/>
              </a:lnSpc>
              <a:spcBef>
                <a:spcPts val="0"/>
              </a:spcBef>
              <a:spcAft>
                <a:spcPts val="800"/>
              </a:spcAft>
            </a:pPr>
            <a:endParaRPr lang="en-US" sz="1600" dirty="0">
              <a:solidFill>
                <a:schemeClr val="tx1"/>
              </a:solidFill>
              <a:effectLst/>
              <a:latin typeface="Alexandria" pitchFamily="2" charset="-78"/>
              <a:ea typeface="Calibri" panose="020F0502020204030204" pitchFamily="34" charset="0"/>
              <a:cs typeface="Alexandria" pitchFamily="2" charset="-78"/>
            </a:endParaRPr>
          </a:p>
        </p:txBody>
      </p:sp>
      <p:pic>
        <p:nvPicPr>
          <p:cNvPr id="5"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01</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4" name="Picture 3" descr="A group of people in a city">
            <a:extLst>
              <a:ext uri="{FF2B5EF4-FFF2-40B4-BE49-F238E27FC236}">
                <a16:creationId xmlns:a16="http://schemas.microsoft.com/office/drawing/2014/main" id="{BDF5D6F7-6E8E-90FB-F732-D4DE08FDCB7A}"/>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075643" y="1159884"/>
            <a:ext cx="3897430" cy="4629665"/>
          </a:xfrm>
          <a:prstGeom prst="rect">
            <a:avLst/>
          </a:prstGeom>
        </p:spPr>
      </p:pic>
    </p:spTree>
    <p:extLst>
      <p:ext uri="{BB962C8B-B14F-4D97-AF65-F5344CB8AC3E}">
        <p14:creationId xmlns:p14="http://schemas.microsoft.com/office/powerpoint/2010/main" val="9714784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50971" y="894091"/>
            <a:ext cx="6521597" cy="501106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1600" dirty="0">
                <a:solidFill>
                  <a:schemeClr val="tx1"/>
                </a:solidFill>
                <a:latin typeface="Alexandria" pitchFamily="2" charset="-78"/>
                <a:cs typeface="Alexandria" pitchFamily="2" charset="-78"/>
              </a:rPr>
              <a:t>ويلاحظ هنا أن قانون الأعمال ينطبق متى كنا</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بصدد عمل تجارى، ولا يشترط بعد ذلك، أن تتوافر صفة الاحتراف في القائم بهذه</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الأعمال، فهذا القانون ينطبق حتى ولو قام الشخص بهذه الأعمال مرة واحدة. أما إذا توافر الاحتراف في شخص القائم بها، فهي علاوة على اعتبارها أعمالا تجارية تخضع لأحكام قانون الأعمال، فانه يكتسب صفة التاجر، وبالتالي يخضع لما يخضع له التجار من التزامات، من مسك للدفاتر التجارية، والقيد في السجل التجاري، وشهر نظام زواجه المالي، وشهر إفلاسه إذا توقف عن دفع ديونه. وخضوع محترف القيام بالأعمال التجارية لمثل هذه الالتزامات، ليس له أي اثر على طبيعة العمل ذاته الذي يخضع لقانون الأعمال أيا كانت صفة القائم بها، وإنما هي التزامات قصد منها تنظيم حرفة التجارة ".</a:t>
            </a:r>
          </a:p>
        </p:txBody>
      </p:sp>
      <p:pic>
        <p:nvPicPr>
          <p:cNvPr id="5"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01</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1" descr="A group of people in a city">
            <a:extLst>
              <a:ext uri="{FF2B5EF4-FFF2-40B4-BE49-F238E27FC236}">
                <a16:creationId xmlns:a16="http://schemas.microsoft.com/office/drawing/2014/main" id="{15609E14-B68A-5BE6-C262-38AF39F88A39}"/>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075643" y="1159884"/>
            <a:ext cx="3897430" cy="4629665"/>
          </a:xfrm>
          <a:prstGeom prst="rect">
            <a:avLst/>
          </a:prstGeom>
        </p:spPr>
      </p:pic>
    </p:spTree>
    <p:extLst>
      <p:ext uri="{BB962C8B-B14F-4D97-AF65-F5344CB8AC3E}">
        <p14:creationId xmlns:p14="http://schemas.microsoft.com/office/powerpoint/2010/main" val="33725471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953463" y="1201588"/>
            <a:ext cx="6442124" cy="470356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1600" dirty="0">
                <a:solidFill>
                  <a:schemeClr val="tx1"/>
                </a:solidFill>
                <a:latin typeface="Alexandria" pitchFamily="2" charset="-78"/>
                <a:cs typeface="Alexandria" pitchFamily="2" charset="-78"/>
              </a:rPr>
              <a:t>وإذا كانت هذه النظرية تبدو أكثر اتفاقاً مع المنطق لتشييدها قانون الأعمال على أساس طبائع الأشياء وجوهر الأعمال، وأكثر تمشيا مع فكرة المساواة ومبدأ الحرية التجارية ، التجارية ، كما أنها تجنبنا حصر الحرف التجارية ووضع تعريف دقيق لها "، إلا أنها توقعنا في مشكلة أكثر تعقيدا وهي ضرورة تعريف وحصر الأعمال التجارية،وهو أمر ينطوى على صعوبة بالغة، وذلك إذا ما أخذنا في الحسبان اتساع نطاق هذه</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الأعمـال يومـا بـعـد يـوم، كنتيجة حتميـة لاتساع نطـاق قـانون الأعمال، كـاثر للتقدم التكنولوجي الهائل في الحياة التجارية، وكثرة تدخل الدولة، إشرافا أو ممارسة، في مجال الأنشطة الاقتصادية ". وتأكيدا لهذه الصعوبة، فان معظم التشريعات التجارية،ومنها التشريع المصرى، لم يرد فيها تعداد الأعمال التجارية على سبيل الحصر و إنما على سبيل المثال.</a:t>
            </a:r>
          </a:p>
          <a:p>
            <a:pPr algn="justLow" rtl="1"/>
            <a:endParaRPr lang="en-US" sz="1600" b="1" dirty="0">
              <a:solidFill>
                <a:schemeClr val="tx1"/>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01</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1" descr="A group of people in a city">
            <a:extLst>
              <a:ext uri="{FF2B5EF4-FFF2-40B4-BE49-F238E27FC236}">
                <a16:creationId xmlns:a16="http://schemas.microsoft.com/office/drawing/2014/main" id="{9AF78214-9AC7-EC1E-EEAC-8FFEA045CD1C}"/>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056032" y="1275489"/>
            <a:ext cx="3897430" cy="4629665"/>
          </a:xfrm>
          <a:prstGeom prst="rect">
            <a:avLst/>
          </a:prstGeom>
        </p:spPr>
      </p:pic>
    </p:spTree>
    <p:extLst>
      <p:ext uri="{BB962C8B-B14F-4D97-AF65-F5344CB8AC3E}">
        <p14:creationId xmlns:p14="http://schemas.microsoft.com/office/powerpoint/2010/main" val="15769067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811487" y="1155869"/>
            <a:ext cx="6584100" cy="47492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b="1" dirty="0">
                <a:solidFill>
                  <a:srgbClr val="00AEEF"/>
                </a:solidFill>
                <a:latin typeface="Alexandria" pitchFamily="2" charset="-78"/>
                <a:cs typeface="Alexandria" pitchFamily="2" charset="-78"/>
              </a:rPr>
              <a:t> النظرية الشخصية:</a:t>
            </a:r>
          </a:p>
          <a:p>
            <a:pPr algn="justLow" rtl="1">
              <a:lnSpc>
                <a:spcPct val="150000"/>
              </a:lnSpc>
            </a:pPr>
            <a:r>
              <a:rPr lang="ar-EG" sz="1600" dirty="0">
                <a:solidFill>
                  <a:schemeClr val="tx1"/>
                </a:solidFill>
                <a:latin typeface="Alexandria" pitchFamily="2" charset="-78"/>
                <a:cs typeface="Alexandria" pitchFamily="2" charset="-78"/>
              </a:rPr>
              <a:t>وإذا كانت النظرية الموضوعية تبدأ من العمل التجاري، فان النظرية الشخصية، على العكس، تنطلق من صفة القائم بهذا العمل، وتقرر انطباق قانون الأعمال على التجار عند ممارستهم لأنشطتهم المهنية، وعدم سريانه على غير التجار حتى ولو مارسوا أعمالا تجارية. فالشخص الذي يشترى من اجل إعادة البيع أو التأجير بنية تحقيق الربح، أو من يمارس عملية بنكية أو يتوسط في عمليات بيع أو شراء، لا يخضع لقانون الأعمال إلا إذا كان تاجرا، أي إلا إذا احترف القيام بهذه الأعمال واتخذها حرفة أو مهنة له تمثل مصدر رزقه الأساسي. فوفقا لهذه النظرية، فقانون الأعمال هو قانون التجار لا قانون الأعمال التجارية. </a:t>
            </a:r>
          </a:p>
        </p:txBody>
      </p:sp>
      <p:pic>
        <p:nvPicPr>
          <p:cNvPr id="5"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01</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6" name="Picture 5" descr="A person standing next to a person standing next to a person standing next to a person standing next to a person standing next to a person standing next to a person standing next to a person standing next&#10;&#10;AI-generated content may be incorrect.">
            <a:extLst>
              <a:ext uri="{FF2B5EF4-FFF2-40B4-BE49-F238E27FC236}">
                <a16:creationId xmlns:a16="http://schemas.microsoft.com/office/drawing/2014/main" id="{F7865E0E-4D9C-9DDB-4B5E-12D038A3CBA2}"/>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391557" y="1245869"/>
            <a:ext cx="3419929" cy="4457700"/>
          </a:xfrm>
          <a:prstGeom prst="rect">
            <a:avLst/>
          </a:prstGeom>
        </p:spPr>
      </p:pic>
    </p:spTree>
    <p:extLst>
      <p:ext uri="{BB962C8B-B14F-4D97-AF65-F5344CB8AC3E}">
        <p14:creationId xmlns:p14="http://schemas.microsoft.com/office/powerpoint/2010/main" val="31726618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406929" y="1090746"/>
            <a:ext cx="6988657" cy="481440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1600" dirty="0">
                <a:solidFill>
                  <a:schemeClr val="tx1"/>
                </a:solidFill>
                <a:latin typeface="Alexandria" pitchFamily="2" charset="-78"/>
                <a:cs typeface="Alexandria" pitchFamily="2" charset="-78"/>
              </a:rPr>
              <a:t>وعلى الرغم من أن هذه النظرية تتميز باتفاقهـا والنـشأة الطائفيـة لقـانون الأعمال، حيث كان يطبق على فئة معينة من الأشخاص هي فئة التجـار  القائمين بالحرف التجارية ، ومن اعتناق بعض التشريعات الغربية لها، كالتشريع الألماني "،والتشريع السويسري، والتقنين التجاري الإيطالي "، إلا أنها تستلزم وضع تعريف دقيق للتاجر وحصرا لما يعد من المهن التجارية، وهو يعد أمرا صعبا إلا لم يكن مستحيلا، نظرا، لان كثيرا من التجار، وخصوصا في مصر، لا يمارسون أعمالهم في محال تجارية ، و غير مقيدين في السجل التجارية . كما أن هناك من التجار من يمارسون أعمالاً غير تجارية ، و الأمر كذلك فلا مناص من الرجوع إلى طبيعة العمل  و شكله لتحديده تحديدا دقيقاً، وهو ما يهدم في الواقع ، الأساس الذي قامت عليه هذه النظرية .</a:t>
            </a:r>
          </a:p>
          <a:p>
            <a:pPr algn="r" rtl="1">
              <a:lnSpc>
                <a:spcPct val="150000"/>
              </a:lnSpc>
            </a:pPr>
            <a:endParaRPr lang="ar-EG" sz="1600" dirty="0">
              <a:solidFill>
                <a:schemeClr val="tx1"/>
              </a:solidFill>
              <a:latin typeface="Alexandria" pitchFamily="2" charset="-78"/>
              <a:cs typeface="Alexandria" pitchFamily="2" charset="-78"/>
            </a:endParaRPr>
          </a:p>
          <a:p>
            <a:pPr algn="r" rtl="1">
              <a:lnSpc>
                <a:spcPct val="150000"/>
              </a:lnSpc>
            </a:pPr>
            <a:endParaRPr lang="en-US" sz="1600" dirty="0">
              <a:solidFill>
                <a:schemeClr val="tx1"/>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01</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4" name="Picture 3" descr="A person standing next to a person standing next to a person standing next to a person standing next to a person standing next to a person standing next to a person standing next to a person standing next">
            <a:extLst>
              <a:ext uri="{FF2B5EF4-FFF2-40B4-BE49-F238E27FC236}">
                <a16:creationId xmlns:a16="http://schemas.microsoft.com/office/drawing/2014/main" id="{354C09F3-2973-49CE-3403-83FC3AF9BBDC}"/>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391558" y="1293770"/>
            <a:ext cx="3015371" cy="4547700"/>
          </a:xfrm>
          <a:prstGeom prst="rect">
            <a:avLst/>
          </a:prstGeom>
        </p:spPr>
      </p:pic>
    </p:spTree>
    <p:extLst>
      <p:ext uri="{BB962C8B-B14F-4D97-AF65-F5344CB8AC3E}">
        <p14:creationId xmlns:p14="http://schemas.microsoft.com/office/powerpoint/2010/main" val="32329065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507DA2-2B6F-3238-93CC-00E611F1C95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CEDC9AC7-7944-E234-744B-1FE6E765BB5F}"/>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6DCFB868-5430-84EB-5EE9-FB1C9E841BD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F59953B4-3DD4-6249-6EAE-C45E220C01D6}"/>
              </a:ext>
            </a:extLst>
          </p:cNvPr>
          <p:cNvSpPr/>
          <p:nvPr/>
        </p:nvSpPr>
        <p:spPr>
          <a:xfrm>
            <a:off x="2906486" y="1503683"/>
            <a:ext cx="8588828" cy="450305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1600" b="1" dirty="0">
                <a:solidFill>
                  <a:srgbClr val="00AEEF"/>
                </a:solidFill>
                <a:latin typeface="Alexandria" pitchFamily="2" charset="-78"/>
                <a:cs typeface="Alexandria" pitchFamily="2" charset="-78"/>
              </a:rPr>
              <a:t>:</a:t>
            </a:r>
            <a:endParaRPr lang="en-US" sz="1600" b="1" dirty="0">
              <a:solidFill>
                <a:srgbClr val="00AEEF"/>
              </a:solidFill>
              <a:latin typeface="Alexandria" pitchFamily="2" charset="-78"/>
              <a:cs typeface="Alexandria" pitchFamily="2" charset="-78"/>
            </a:endParaRPr>
          </a:p>
          <a:p>
            <a:pPr algn="justLow" rtl="1">
              <a:lnSpc>
                <a:spcPct val="150000"/>
              </a:lnSpc>
            </a:pPr>
            <a:r>
              <a:rPr lang="ar-EG" sz="1600" dirty="0">
                <a:solidFill>
                  <a:schemeClr val="tx1"/>
                </a:solidFill>
                <a:latin typeface="Alexandria" pitchFamily="2" charset="-78"/>
                <a:cs typeface="Alexandria" pitchFamily="2" charset="-78"/>
              </a:rPr>
              <a:t>حرصت المادة الثانية من نظام المحكمة التجارية الصادر عام ١٣٥٠هـ على</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تعداد الأعمال التي تعتبر من قبيل الأعمال التجارية في نظر النظام التجاري</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السعودي وهي تعتبر كذلك شراء المنقول لأجل البيع والأعمال المتعلقة بالكمبيالة</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والصرافة والسمسرة والتجارة البحرية والمادة السابقة تعتبر هذه الأعمال تجارية في</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جميع الأحوال حتى ولو كان من باشرها لا يحترف القيام بها. وهو ما يعني</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أن</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القانون التجاري السعودي لا ينظر عند تحديده لدائرة تطبيقه إلى صفة الشخص</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القائم بالعمل وكونه تاجراً بل إلى العمل في ذاته، من هنا يمكن القول بأن القانون</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التجاري السعودي قد أخذ بالنظرية الموضوعية وبالتالي فهو يعتبر كالقانون الفرنسي</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والقوانين المتأثرة به قانون الأعمال التجارية .ومع ذلك نعتقد أن القانون التجاري السعودي لا يقتصر على الأخذ بالنظرية</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الموضوعية كما يبدو ذلك من كتابات البعض بل أخذ بنصيب من النظرية الشخصية،فالمادة الأولى من نظام المحكمة التجارية تنص على أن التاجر هو كل من اشتغل بالمعاملات التجارية واتخذها مهنة له، فهذا النص يحتمل تماماً تقرير النظرية الشخصية ، </a:t>
            </a:r>
          </a:p>
          <a:p>
            <a:pPr algn="r" rtl="1">
              <a:lnSpc>
                <a:spcPct val="15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5D692219-DD98-3DE4-39B0-DDC31E652670}"/>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A1662F04-B2AB-B565-CF44-0EF8355469F4}"/>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01</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
        <p:nvSpPr>
          <p:cNvPr id="4" name="TextBox 3">
            <a:extLst>
              <a:ext uri="{FF2B5EF4-FFF2-40B4-BE49-F238E27FC236}">
                <a16:creationId xmlns:a16="http://schemas.microsoft.com/office/drawing/2014/main" id="{1CC564A5-F799-EA54-AED7-91560FFF36F4}"/>
              </a:ext>
            </a:extLst>
          </p:cNvPr>
          <p:cNvSpPr txBox="1"/>
          <p:nvPr/>
        </p:nvSpPr>
        <p:spPr>
          <a:xfrm>
            <a:off x="2775859" y="250613"/>
            <a:ext cx="7238999" cy="2923877"/>
          </a:xfrm>
          <a:prstGeom prst="rect">
            <a:avLst/>
          </a:prstGeom>
          <a:noFill/>
        </p:spPr>
        <p:txBody>
          <a:bodyPr wrap="square" rtlCol="0">
            <a:spAutoFit/>
          </a:bodyPr>
          <a:lstStyle/>
          <a:p>
            <a:endParaRPr lang="ar-EG" sz="2800" b="1" dirty="0">
              <a:latin typeface="Alexandria" charset="0"/>
              <a:cs typeface="Alexandria" charset="0"/>
            </a:endParaRPr>
          </a:p>
          <a:p>
            <a:pPr algn="ctr"/>
            <a:r>
              <a:rPr lang="ar-EG" sz="2000" b="1" dirty="0">
                <a:solidFill>
                  <a:srgbClr val="00AEEF"/>
                </a:solidFill>
                <a:latin typeface="Alexandria" pitchFamily="2" charset="-78"/>
                <a:cs typeface="Alexandria" pitchFamily="2" charset="-78"/>
              </a:rPr>
              <a:t>موقف القانون التجاري السعودي </a:t>
            </a:r>
          </a:p>
          <a:p>
            <a:pPr algn="ctr"/>
            <a:r>
              <a:rPr lang="ar-EG" sz="2000" b="1" dirty="0">
                <a:solidFill>
                  <a:srgbClr val="00AEEF"/>
                </a:solidFill>
                <a:latin typeface="Alexandria" pitchFamily="2" charset="-78"/>
                <a:cs typeface="Alexandria" pitchFamily="2" charset="-78"/>
              </a:rPr>
              <a:t>من النظرية الشخصية والموضوعية </a:t>
            </a:r>
            <a:r>
              <a:rPr lang="ar-EG" sz="2800" b="1" dirty="0">
                <a:solidFill>
                  <a:srgbClr val="00AEEF"/>
                </a:solidFill>
                <a:latin typeface="Alexandria" pitchFamily="2" charset="-78"/>
                <a:cs typeface="Alexandria" pitchFamily="2" charset="-78"/>
              </a:rPr>
              <a:t>:</a:t>
            </a:r>
            <a:endParaRPr lang="en-US" sz="2400" b="1" dirty="0">
              <a:solidFill>
                <a:srgbClr val="00AEEF"/>
              </a:solidFill>
              <a:latin typeface="Alexandria" pitchFamily="2" charset="-78"/>
              <a:cs typeface="Alexandria" pitchFamily="2" charset="-78"/>
            </a:endParaRPr>
          </a:p>
          <a:p>
            <a:r>
              <a:rPr lang="ar-SA" sz="2800" dirty="0">
                <a:solidFill>
                  <a:srgbClr val="002060"/>
                </a:solidFill>
                <a:latin typeface="Alexandria" pitchFamily="2" charset="-78"/>
                <a:ea typeface="Times New Roman" panose="02020603050405020304" pitchFamily="18" charset="0"/>
                <a:cs typeface="Alexandria" pitchFamily="2" charset="-78"/>
              </a:rPr>
              <a:t> </a:t>
            </a:r>
            <a:endParaRPr lang="ar-EG" sz="2800" b="1" dirty="0">
              <a:solidFill>
                <a:srgbClr val="2D3956"/>
              </a:solidFill>
              <a:latin typeface="Tajawal ExtraBold" panose="00000800000000000000" pitchFamily="2" charset="-78"/>
            </a:endParaRPr>
          </a:p>
          <a:p>
            <a:endParaRPr lang="ar-EG" sz="2400" dirty="0">
              <a:solidFill>
                <a:srgbClr val="2D3956"/>
              </a:solidFill>
              <a:latin typeface="Alexandria" charset="0"/>
              <a:cs typeface="Alexandria" charset="0"/>
            </a:endParaRPr>
          </a:p>
          <a:p>
            <a:r>
              <a:rPr lang="ar-EG" sz="2800" b="1" dirty="0">
                <a:latin typeface="Alexandria" charset="0"/>
                <a:cs typeface="Alexandria" charset="0"/>
              </a:rPr>
              <a:t> </a:t>
            </a:r>
            <a:endParaRPr lang="en-US" sz="2800" b="1" dirty="0">
              <a:latin typeface="Alexandria" charset="0"/>
              <a:cs typeface="Alexandria" charset="0"/>
            </a:endParaRPr>
          </a:p>
          <a:p>
            <a:endParaRPr lang="en-US" sz="2800" b="1" dirty="0">
              <a:latin typeface="Alexandria" charset="0"/>
              <a:cs typeface="Alexandria" charset="0"/>
            </a:endParaRPr>
          </a:p>
        </p:txBody>
      </p:sp>
    </p:spTree>
    <p:extLst>
      <p:ext uri="{BB962C8B-B14F-4D97-AF65-F5344CB8AC3E}">
        <p14:creationId xmlns:p14="http://schemas.microsoft.com/office/powerpoint/2010/main" val="34539542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1AD84D-08F5-D012-1C58-23CD11044A3B}"/>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8D76A4F4-ED04-7795-3644-58797C48C5A2}"/>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DE47110B-E00B-B10C-21EB-2BBCB4A5A5F5}"/>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12ECF142-8D09-5F0B-941B-CF8F123C82D5}"/>
              </a:ext>
            </a:extLst>
          </p:cNvPr>
          <p:cNvSpPr/>
          <p:nvPr/>
        </p:nvSpPr>
        <p:spPr>
          <a:xfrm>
            <a:off x="2830287" y="1077686"/>
            <a:ext cx="8565300" cy="482746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1600" dirty="0">
                <a:solidFill>
                  <a:schemeClr val="tx1"/>
                </a:solidFill>
                <a:latin typeface="Alexandria" pitchFamily="2" charset="-78"/>
                <a:cs typeface="Alexandria" pitchFamily="2" charset="-78"/>
              </a:rPr>
              <a:t>كما أن هذا القانون يتضمن بعض الأحكام الخاصة بالتجار مثل إمساك</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الدفاتر التجارية والخضوع للإفلاس والقيد في السجل التجاري، يضاف إلى ذلك</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أن المادة الثانية الآنفة الذكر تشترط لإضفاء الصفة التجارية على بعض الأعمال أن</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ييكون الشخص الذي يباشرها تاجراً، وهذه الأعمال الأعمال المتعلقة بالصناعة</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والوكالة والعمولة والنقل والبيع بالمزاد ومقاولة محلات ومكاتب الأعمال ومقاولة</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إنشاء المباني. فكل هذه الأعمال لا تكون تجارية إلا إذا بوشرت على وجه المقاولة،وهو ما يقتضي أن يكون القائم بها محترفاً أي تاجراً .ولعل خير دليل على أخذ القانون التجاري السعودي بالنظرية الشخصية نص</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الفقرة (د) من المادة الثانية والمقرر لنظرية التجارية بالتبعية إذ هو يقضي بتجارية جميع العقود والتعهدات الحاصلة بين التجار والمتسببين والسماسرة والصيارف</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والوكلاء بأنواعهم، فكما هو واضح فإن تجارية هذه الأعمال لا ترجع إلى طبيعتها</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وإنما إلى صفة القائمين بها وكونهم تجاراً قاموا بهذه الأعمال لأغراض تجارتهم .خلاصة القول أن القانون التجاري السعودي قد أخذ بالنظرية الموضوعية</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كأساس لتطبيق أحكامه مع تطعيمها في نفس الوقت ببعض أحكام النظرية الشخصية.</a:t>
            </a: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E6768FF1-B815-4138-AC5C-C06072E7FDC4}"/>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1E6BA196-402F-2BB9-9E2D-75A4A1859697}"/>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01</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Tree>
    <p:extLst>
      <p:ext uri="{BB962C8B-B14F-4D97-AF65-F5344CB8AC3E}">
        <p14:creationId xmlns:p14="http://schemas.microsoft.com/office/powerpoint/2010/main" val="35816010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356851" y="1463468"/>
            <a:ext cx="9922203" cy="44416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1600" dirty="0">
                <a:solidFill>
                  <a:schemeClr val="tx1"/>
                </a:solidFill>
                <a:latin typeface="Alexandria" pitchFamily="2" charset="-78"/>
                <a:cs typeface="Alexandria" pitchFamily="2" charset="-78"/>
              </a:rPr>
              <a:t>لم تشأ الدولة في العصور الحديثة أن تترك الساحة خالية للشركات الدولية ، التي بدأ يتعاظم نفوذها الاقتصادي ، والذي ادى بالضرورة إلى ازدیاد نفوذها السياسي، وبالتالي فقد بدأت الدولة تتجه إلىتقنين أحكام قانون الأعمال . وبناء على ذلك، فقد بدا قانون الأعمال يفقد الصفة الدولية، وأضحى قانونا داخليا. وإذا كان اتساع مجال قانون الأعمال ليشمل أعمالا تجارية جديدة أضافها المشرع والقضاء، ولينطبق على أشخاص لا يتمتعون بصفة التاجر "، وإذا كان انتشار ظاهرة التركز الاقتصادي وظهور الشركات المتعددة الجنسيات، أدت إلى اتساع هذا النطاق، فان توحيد قواعد قانون الأعمال على المستوى الدولي أصبح أحد المعطيات الأساسية والملحة لمسايرة تطور الحياة الاقتصادية والتجارية.</a:t>
            </a:r>
          </a:p>
          <a:p>
            <a:pPr algn="justLow" rtl="1">
              <a:lnSpc>
                <a:spcPct val="150000"/>
              </a:lnSpc>
            </a:pPr>
            <a:endParaRPr lang="ar-EG" sz="1600" dirty="0">
              <a:solidFill>
                <a:srgbClr val="2D3956"/>
              </a:solidFill>
              <a:latin typeface="Alexandria" pitchFamily="2" charset="-78"/>
              <a:cs typeface="Alexandria" pitchFamily="2" charset="-78"/>
            </a:endParaRPr>
          </a:p>
          <a:p>
            <a:pPr algn="justLow" rtl="1">
              <a:lnSpc>
                <a:spcPct val="150000"/>
              </a:lnSpc>
            </a:pPr>
            <a:endParaRPr lang="ar-EG" sz="1600"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246893" y="193301"/>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01</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
        <p:nvSpPr>
          <p:cNvPr id="2" name="TextBox 1">
            <a:extLst>
              <a:ext uri="{FF2B5EF4-FFF2-40B4-BE49-F238E27FC236}">
                <a16:creationId xmlns:a16="http://schemas.microsoft.com/office/drawing/2014/main" id="{2992E683-BB74-8EC3-4E72-B6CD560E407B}"/>
              </a:ext>
            </a:extLst>
          </p:cNvPr>
          <p:cNvSpPr txBox="1"/>
          <p:nvPr/>
        </p:nvSpPr>
        <p:spPr>
          <a:xfrm>
            <a:off x="2860206" y="174177"/>
            <a:ext cx="7249885" cy="3354765"/>
          </a:xfrm>
          <a:prstGeom prst="rect">
            <a:avLst/>
          </a:prstGeom>
          <a:noFill/>
        </p:spPr>
        <p:txBody>
          <a:bodyPr wrap="square" rtlCol="0">
            <a:spAutoFit/>
          </a:bodyPr>
          <a:lstStyle/>
          <a:p>
            <a:endParaRPr lang="ar-EG" sz="2800" b="1" dirty="0">
              <a:latin typeface="Alexandria" charset="0"/>
              <a:cs typeface="Alexandria" charset="0"/>
            </a:endParaRPr>
          </a:p>
          <a:p>
            <a:pPr algn="ctr"/>
            <a:r>
              <a:rPr lang="ar-EG" sz="2400" b="1" dirty="0">
                <a:solidFill>
                  <a:srgbClr val="00AEEF"/>
                </a:solidFill>
                <a:latin typeface="Alexandria" pitchFamily="2" charset="-78"/>
                <a:cs typeface="Alexandria" pitchFamily="2" charset="-78"/>
              </a:rPr>
              <a:t>4-الاتجاه نحو التوحيد الدولي</a:t>
            </a:r>
          </a:p>
          <a:p>
            <a:pPr algn="ctr"/>
            <a:r>
              <a:rPr lang="ar-EG" sz="2400" b="1" dirty="0">
                <a:solidFill>
                  <a:srgbClr val="00AEEF"/>
                </a:solidFill>
                <a:latin typeface="Alexandria" pitchFamily="2" charset="-78"/>
                <a:cs typeface="Alexandria" pitchFamily="2" charset="-78"/>
              </a:rPr>
              <a:t> لقواعد قانون الأعمال :</a:t>
            </a:r>
          </a:p>
          <a:p>
            <a:endParaRPr lang="en-US" sz="2400" b="1" dirty="0">
              <a:solidFill>
                <a:srgbClr val="00AEEF"/>
              </a:solidFill>
              <a:latin typeface="Alexandria" pitchFamily="2" charset="-78"/>
              <a:cs typeface="Alexandria" pitchFamily="2" charset="-78"/>
            </a:endParaRPr>
          </a:p>
          <a:p>
            <a:r>
              <a:rPr lang="ar-SA" sz="2800" dirty="0">
                <a:solidFill>
                  <a:srgbClr val="002060"/>
                </a:solidFill>
                <a:latin typeface="Alexandria" pitchFamily="2" charset="-78"/>
                <a:ea typeface="Times New Roman" panose="02020603050405020304" pitchFamily="18" charset="0"/>
                <a:cs typeface="Alexandria" pitchFamily="2" charset="-78"/>
              </a:rPr>
              <a:t> </a:t>
            </a:r>
            <a:endParaRPr lang="ar-EG" sz="2800" b="1" dirty="0">
              <a:solidFill>
                <a:srgbClr val="2D3956"/>
              </a:solidFill>
              <a:latin typeface="Tajawal ExtraBold" panose="00000800000000000000" pitchFamily="2" charset="-78"/>
            </a:endParaRPr>
          </a:p>
          <a:p>
            <a:endParaRPr lang="ar-EG" sz="2400" dirty="0">
              <a:solidFill>
                <a:srgbClr val="2D3956"/>
              </a:solidFill>
              <a:latin typeface="Alexandria" charset="0"/>
              <a:cs typeface="Alexandria" charset="0"/>
            </a:endParaRPr>
          </a:p>
          <a:p>
            <a:r>
              <a:rPr lang="ar-EG" sz="2800" b="1" dirty="0">
                <a:latin typeface="Alexandria" charset="0"/>
                <a:cs typeface="Alexandria" charset="0"/>
              </a:rPr>
              <a:t> </a:t>
            </a:r>
            <a:endParaRPr lang="en-US" sz="2800" b="1" dirty="0">
              <a:latin typeface="Alexandria" charset="0"/>
              <a:cs typeface="Alexandria" charset="0"/>
            </a:endParaRPr>
          </a:p>
          <a:p>
            <a:endParaRPr lang="en-US" sz="2800" b="1" dirty="0">
              <a:latin typeface="Alexandria" charset="0"/>
              <a:cs typeface="Alexandria" charset="0"/>
            </a:endParaRPr>
          </a:p>
        </p:txBody>
      </p:sp>
    </p:spTree>
    <p:extLst>
      <p:ext uri="{BB962C8B-B14F-4D97-AF65-F5344CB8AC3E}">
        <p14:creationId xmlns:p14="http://schemas.microsoft.com/office/powerpoint/2010/main" val="16979166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356851" y="1155869"/>
            <a:ext cx="10038735" cy="47492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1600" dirty="0">
                <a:solidFill>
                  <a:schemeClr val="tx1"/>
                </a:solidFill>
                <a:latin typeface="Alexandria" pitchFamily="2" charset="-78"/>
                <a:cs typeface="Alexandria" pitchFamily="2" charset="-78"/>
              </a:rPr>
              <a:t>وإذا كانت حركة التقنيات الداخلية لقانون الأعمال أدت إلى اختلاف ما يحويه هذا الفرع من فروع القانون من قواعد من دولة الى أخرى، فان محاولات توحيد هذه التشريعات قد ظهرت على المستوى الدولي لتقليل حدة هذه الاختلافات. وقد سلكت هذه المحاولات، لبلوغ غايتها، طرق ثلاثة: العادات الاتفاقية،المعاهدات الدولية، التشريعات الموحدة.</a:t>
            </a: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01</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Tree>
    <p:extLst>
      <p:ext uri="{BB962C8B-B14F-4D97-AF65-F5344CB8AC3E}">
        <p14:creationId xmlns:p14="http://schemas.microsoft.com/office/powerpoint/2010/main" val="6296208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095938" y="1129561"/>
            <a:ext cx="7301406" cy="469031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1600" dirty="0">
                <a:solidFill>
                  <a:schemeClr val="tx1"/>
                </a:solidFill>
                <a:latin typeface="Alexandria" pitchFamily="2" charset="-78"/>
                <a:cs typeface="Alexandria" pitchFamily="2" charset="-78"/>
              </a:rPr>
              <a:t>قلنا أن قانون الأعمال هو القانون الذي يحكم الأعمال التجارية وينطبق على طائفة معينة من الأشخاص هم التجار، أما القانون المدنى هو الذي يحكم المعاملات بصفة عامة أيا كانت طبيعتها. وعلى ذلك فإننا نلحظ، في مجال علاقات القانون الخاص،ازدواجـا تـشريعيا: قواعـد قانونيـة خاصـة بالمعاملات التجاريـة، وأخـرى خاصـة بالمعاملات بصفة عامة. هذا الازدواج، ولا شك، قد وضع فقـه قـانون الأعمال في خندق الدفاع عن فرادة وذاتية قانون الأعمال، وذلك بسبب تمايز أحكامه وقواعده عن الأحكام والقواعد التي تطبق على المعاملات التي يحكمها القانون المدنى.  وقد انطلق هذا الفقه من نقطة قيام الأنشطة التجارية، على عكس الأنشطة المدنية، والتي يحكمها هذا الفرع من فروع القانون، على دعامتين أساسيتين هما السرعة والائتمان، والتي نجم عنهما، بطبيعة الحال، انفراد قانون الأعمال بحلول وأدوات، لا توجد في طيات القواعد القانونية المتضمنة في القانون المدنى.</a:t>
            </a:r>
            <a:endParaRPr lang="en-US" sz="1600" dirty="0">
              <a:solidFill>
                <a:schemeClr val="tx1"/>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01</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1">
            <a:extLst>
              <a:ext uri="{FF2B5EF4-FFF2-40B4-BE49-F238E27FC236}">
                <a16:creationId xmlns:a16="http://schemas.microsoft.com/office/drawing/2014/main" id="{A7C320C2-A144-907E-83A5-70D5DB264C4F}"/>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249841" y="1275489"/>
            <a:ext cx="2752673" cy="4464413"/>
          </a:xfrm>
          <a:prstGeom prst="rect">
            <a:avLst/>
          </a:prstGeom>
        </p:spPr>
      </p:pic>
      <p:sp>
        <p:nvSpPr>
          <p:cNvPr id="4" name="TextBox 3">
            <a:extLst>
              <a:ext uri="{FF2B5EF4-FFF2-40B4-BE49-F238E27FC236}">
                <a16:creationId xmlns:a16="http://schemas.microsoft.com/office/drawing/2014/main" id="{63944775-4A2F-168C-DD8A-78B418B021BA}"/>
              </a:ext>
            </a:extLst>
          </p:cNvPr>
          <p:cNvSpPr txBox="1"/>
          <p:nvPr/>
        </p:nvSpPr>
        <p:spPr>
          <a:xfrm>
            <a:off x="2860206" y="174177"/>
            <a:ext cx="7249885" cy="2923877"/>
          </a:xfrm>
          <a:prstGeom prst="rect">
            <a:avLst/>
          </a:prstGeom>
          <a:noFill/>
        </p:spPr>
        <p:txBody>
          <a:bodyPr wrap="square" rtlCol="0">
            <a:spAutoFit/>
          </a:bodyPr>
          <a:lstStyle/>
          <a:p>
            <a:endParaRPr lang="ar-EG" sz="2800" b="1" dirty="0">
              <a:latin typeface="Alexandria" charset="0"/>
              <a:cs typeface="Alexandria" charset="0"/>
            </a:endParaRPr>
          </a:p>
          <a:p>
            <a:pPr algn="ctr"/>
            <a:r>
              <a:rPr lang="ar-EG" sz="2400" b="1">
                <a:solidFill>
                  <a:srgbClr val="00AEEF"/>
                </a:solidFill>
                <a:latin typeface="Alexandria" pitchFamily="2" charset="-78"/>
                <a:cs typeface="Alexandria" pitchFamily="2" charset="-78"/>
              </a:rPr>
              <a:t>5-ذاتية </a:t>
            </a:r>
            <a:r>
              <a:rPr lang="ar-EG" sz="2400" b="1" dirty="0">
                <a:solidFill>
                  <a:srgbClr val="00AEEF"/>
                </a:solidFill>
                <a:latin typeface="Alexandria" pitchFamily="2" charset="-78"/>
                <a:cs typeface="Alexandria" pitchFamily="2" charset="-78"/>
              </a:rPr>
              <a:t>قانون الأعمال :</a:t>
            </a:r>
          </a:p>
          <a:p>
            <a:endParaRPr lang="en-US" sz="2400" b="1" dirty="0">
              <a:solidFill>
                <a:srgbClr val="00AEEF"/>
              </a:solidFill>
              <a:latin typeface="Alexandria" pitchFamily="2" charset="-78"/>
              <a:cs typeface="Alexandria" pitchFamily="2" charset="-78"/>
            </a:endParaRPr>
          </a:p>
          <a:p>
            <a:r>
              <a:rPr lang="ar-SA" sz="2800" dirty="0">
                <a:solidFill>
                  <a:srgbClr val="002060"/>
                </a:solidFill>
                <a:latin typeface="Alexandria" pitchFamily="2" charset="-78"/>
                <a:ea typeface="Times New Roman" panose="02020603050405020304" pitchFamily="18" charset="0"/>
                <a:cs typeface="Alexandria" pitchFamily="2" charset="-78"/>
              </a:rPr>
              <a:t> </a:t>
            </a:r>
            <a:endParaRPr lang="ar-EG" sz="2800" b="1" dirty="0">
              <a:solidFill>
                <a:srgbClr val="2D3956"/>
              </a:solidFill>
              <a:latin typeface="Tajawal ExtraBold" panose="00000800000000000000" pitchFamily="2" charset="-78"/>
            </a:endParaRPr>
          </a:p>
          <a:p>
            <a:endParaRPr lang="ar-EG" sz="2400" dirty="0">
              <a:solidFill>
                <a:srgbClr val="2D3956"/>
              </a:solidFill>
              <a:latin typeface="Alexandria" charset="0"/>
              <a:cs typeface="Alexandria" charset="0"/>
            </a:endParaRPr>
          </a:p>
          <a:p>
            <a:r>
              <a:rPr lang="ar-EG" sz="2800" b="1" dirty="0">
                <a:latin typeface="Alexandria" charset="0"/>
                <a:cs typeface="Alexandria" charset="0"/>
              </a:rPr>
              <a:t> </a:t>
            </a:r>
            <a:endParaRPr lang="en-US" sz="2800" b="1" dirty="0">
              <a:latin typeface="Alexandria" charset="0"/>
              <a:cs typeface="Alexandria" charset="0"/>
            </a:endParaRPr>
          </a:p>
          <a:p>
            <a:endParaRPr lang="en-US" sz="2800" b="1" dirty="0">
              <a:latin typeface="Alexandria" charset="0"/>
              <a:cs typeface="Alexandria" charset="0"/>
            </a:endParaRPr>
          </a:p>
        </p:txBody>
      </p:sp>
    </p:spTree>
    <p:extLst>
      <p:ext uri="{BB962C8B-B14F-4D97-AF65-F5344CB8AC3E}">
        <p14:creationId xmlns:p14="http://schemas.microsoft.com/office/powerpoint/2010/main" val="7152352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501459" y="404948"/>
            <a:ext cx="7894127" cy="64073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endParaRPr lang="ar-EG" sz="1600" dirty="0">
              <a:solidFill>
                <a:schemeClr val="tx1"/>
              </a:solidFill>
              <a:latin typeface="Alexandria" pitchFamily="2" charset="-78"/>
              <a:cs typeface="Alexandria" pitchFamily="2" charset="-78"/>
            </a:endParaRPr>
          </a:p>
          <a:p>
            <a:pPr algn="justLow" rtl="1">
              <a:lnSpc>
                <a:spcPct val="150000"/>
              </a:lnSpc>
            </a:pPr>
            <a:endParaRPr lang="ar-EG" sz="1600" dirty="0">
              <a:solidFill>
                <a:schemeClr val="tx1"/>
              </a:solidFill>
              <a:latin typeface="Alexandria" pitchFamily="2" charset="-78"/>
              <a:cs typeface="Alexandria" pitchFamily="2" charset="-78"/>
            </a:endParaRPr>
          </a:p>
          <a:p>
            <a:pPr algn="justLow" rtl="1">
              <a:lnSpc>
                <a:spcPct val="150000"/>
              </a:lnSpc>
            </a:pPr>
            <a:r>
              <a:rPr lang="ar-EG" sz="1600" dirty="0">
                <a:solidFill>
                  <a:schemeClr val="tx1"/>
                </a:solidFill>
                <a:latin typeface="Alexandria" pitchFamily="2" charset="-78"/>
                <a:cs typeface="Alexandria" pitchFamily="2" charset="-78"/>
              </a:rPr>
              <a:t> </a:t>
            </a:r>
          </a:p>
          <a:p>
            <a:pPr algn="justLow" rtl="1">
              <a:lnSpc>
                <a:spcPct val="150000"/>
              </a:lnSpc>
            </a:pPr>
            <a:endParaRPr lang="ar-EG" sz="1600" dirty="0">
              <a:solidFill>
                <a:schemeClr val="tx1"/>
              </a:solidFill>
              <a:latin typeface="Alexandria" pitchFamily="2" charset="-78"/>
              <a:cs typeface="Alexandria" pitchFamily="2" charset="-78"/>
            </a:endParaRPr>
          </a:p>
          <a:p>
            <a:pPr algn="justLow" rtl="1">
              <a:lnSpc>
                <a:spcPct val="150000"/>
              </a:lnSpc>
            </a:pPr>
            <a:r>
              <a:rPr lang="ar-EG" sz="1600" dirty="0">
                <a:solidFill>
                  <a:schemeClr val="tx1"/>
                </a:solidFill>
                <a:latin typeface="Alexandria" pitchFamily="2" charset="-78"/>
                <a:cs typeface="Alexandria" pitchFamily="2" charset="-78"/>
              </a:rPr>
              <a:t>وسوف نستعرض حالا الأحكام والقواعد المدللة على فرادة هذا القانون والتي أملتها هاتان الدعامتان. </a:t>
            </a:r>
          </a:p>
          <a:p>
            <a:pPr algn="justLow" rtl="1"/>
            <a:r>
              <a:rPr lang="ar-EG" b="1" dirty="0">
                <a:solidFill>
                  <a:srgbClr val="00AEEF"/>
                </a:solidFill>
                <a:latin typeface="Alexandria" pitchFamily="2" charset="-78"/>
                <a:cs typeface="Alexandria" pitchFamily="2" charset="-78"/>
              </a:rPr>
              <a:t>الدعامة الأولى: السرعة :</a:t>
            </a:r>
          </a:p>
          <a:p>
            <a:pPr algn="justLow" rtl="1">
              <a:lnSpc>
                <a:spcPct val="150000"/>
              </a:lnSpc>
            </a:pPr>
            <a:r>
              <a:rPr lang="ar-EG" sz="1600" dirty="0">
                <a:solidFill>
                  <a:schemeClr val="tx1"/>
                </a:solidFill>
                <a:latin typeface="Alexandria" pitchFamily="2" charset="-78"/>
                <a:cs typeface="Alexandria" pitchFamily="2" charset="-78"/>
              </a:rPr>
              <a:t>إن السرعة هي الطابع المميز للمعاملات التجارية، فالبضائع يجب تداولها بسرعة وذلك للتحرك السريع للأسعار "،والوقت لدى التاجر له قيمة كبرى، وكما يقول الإنجليز " الوقت هو النقود « والحـال هكذا، فيكون من الصعب إخضاع التاجر لأنظمة القانون المدني التي تتطلب كثيرا من الوقت والتي شيدت لمنح المتعاقدين كثيرا من الطمانينة . وكيف يأتى إخضاع الأنشطة التجارية لهذا القانون، وهي تختلف في طبيعتها، إلى حد بعيد، عن العمليات التي يحكمها القانون المدني والتي يقوم بها أشخاصا عاديين. </a:t>
            </a:r>
          </a:p>
          <a:p>
            <a:pPr algn="justLow" rtl="1">
              <a:lnSpc>
                <a:spcPct val="150000"/>
              </a:lnSpc>
            </a:pPr>
            <a:r>
              <a:rPr lang="ar-EG" sz="1600" dirty="0">
                <a:solidFill>
                  <a:schemeClr val="tx1"/>
                </a:solidFill>
                <a:latin typeface="Alexandria" pitchFamily="2" charset="-78"/>
                <a:cs typeface="Alexandria" pitchFamily="2" charset="-78"/>
              </a:rPr>
              <a:t>إن قانون الأعمـال، على عكس القانون المدني، يسمح للمتعاقدين بـإفراغ تصرفاتهم في أشكال عرفية بسيطة، أو عقد هذه التصرفات عن طريق تبادل الإيجاب والقبول في صورة مراسلات بسيطة، أو بمجرد تبادل الاتفاقات الشفهية ، ويرجع ذلك إلى أن التاجر يبرم في يومه العديد من التصرفات والعقود، فإذا كان الشخص العادي يبرم عقود الشراء مثلا لإشباع حاجاته اليومية والشخصية، فـان التاجر يشترى البضائع وغيرها ليعيد بيعها، وتحقيق أكبر قدر من الريح والذي يتعاظم كلما زاد التصرفات التي يجريها مع غيره من التجار.</a:t>
            </a: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en-US" sz="1600" b="1"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46351" y="1991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01</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1">
            <a:extLst>
              <a:ext uri="{FF2B5EF4-FFF2-40B4-BE49-F238E27FC236}">
                <a16:creationId xmlns:a16="http://schemas.microsoft.com/office/drawing/2014/main" id="{6F273A81-B052-838F-A9D3-361626B202F9}"/>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882084" y="1275489"/>
            <a:ext cx="2619375" cy="4629665"/>
          </a:xfrm>
          <a:prstGeom prst="rect">
            <a:avLst/>
          </a:prstGeom>
        </p:spPr>
      </p:pic>
    </p:spTree>
    <p:extLst>
      <p:ext uri="{BB962C8B-B14F-4D97-AF65-F5344CB8AC3E}">
        <p14:creationId xmlns:p14="http://schemas.microsoft.com/office/powerpoint/2010/main" val="20532573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076471" y="631372"/>
            <a:ext cx="7491910" cy="52241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endParaRPr lang="ar-EG" sz="1600" dirty="0">
              <a:solidFill>
                <a:schemeClr val="tx1"/>
              </a:solidFill>
              <a:latin typeface="Alexandria" pitchFamily="2" charset="-78"/>
              <a:cs typeface="Alexandria" pitchFamily="2" charset="-78"/>
            </a:endParaRPr>
          </a:p>
          <a:p>
            <a:pPr algn="justLow" rtl="1">
              <a:lnSpc>
                <a:spcPct val="150000"/>
              </a:lnSpc>
            </a:pPr>
            <a:endParaRPr lang="ar-EG" sz="1600" dirty="0">
              <a:solidFill>
                <a:schemeClr val="tx1"/>
              </a:solidFill>
              <a:latin typeface="Alexandria" pitchFamily="2" charset="-78"/>
              <a:cs typeface="Alexandria" pitchFamily="2" charset="-78"/>
            </a:endParaRPr>
          </a:p>
          <a:p>
            <a:pPr algn="justLow" rtl="1">
              <a:lnSpc>
                <a:spcPct val="150000"/>
              </a:lnSpc>
            </a:pPr>
            <a:r>
              <a:rPr lang="ar-EG" sz="1600" dirty="0">
                <a:solidFill>
                  <a:schemeClr val="tx1"/>
                </a:solidFill>
                <a:latin typeface="Alexandria" pitchFamily="2" charset="-78"/>
                <a:cs typeface="Alexandria" pitchFamily="2" charset="-78"/>
              </a:rPr>
              <a:t>إن قواعد قانون الأعمال قد قامت لتتلاءم وطابع الحركة التي تتميز بها العلاقة بين الأموال والأشخاص والتي تقع تحت مظلته، هذا بخلاف قواعد القانون المدني التي قامت لتحكم علاقات ساكنة، وليست في حالة حركة.</a:t>
            </a:r>
          </a:p>
          <a:p>
            <a:pPr algn="justLow" rtl="1">
              <a:lnSpc>
                <a:spcPct val="150000"/>
              </a:lnSpc>
              <a:spcAft>
                <a:spcPts val="800"/>
              </a:spcAft>
            </a:pPr>
            <a:r>
              <a:rPr lang="ar-EG" sz="1600" dirty="0">
                <a:solidFill>
                  <a:schemeClr val="tx1"/>
                </a:solidFill>
                <a:latin typeface="Alexandria" pitchFamily="2" charset="-78"/>
                <a:cs typeface="Alexandria" pitchFamily="2" charset="-78"/>
              </a:rPr>
              <a:t>ولتلبية حاجات السرعة التي تعد، إلى جانب الائتمان كما سنرى فيما بعد، قوام المعاملات التجارية وجوهرها، فليس غربيا أن تجد قانون الأعمال يجنح إلى تبسيط الإجراءات اللازمة للتنفيذ على الشيء المرهون رهنا تجاريا فلا يشترط أن يكون بيد الراهن حكما قضائيا واجب النفاذ، وكذا تبسيط حوالة الحقوق الثابتة في الأوراق التجارية دونما حاجـة لإتباع إجراءات حوالـة</a:t>
            </a:r>
            <a:r>
              <a:rPr lang="ar-EG" sz="1600" dirty="0">
                <a:solidFill>
                  <a:schemeClr val="tx1"/>
                </a:solidFill>
                <a:latin typeface="Alexandria" pitchFamily="2" charset="-78"/>
                <a:ea typeface="Calibri" panose="020F0502020204030204" pitchFamily="34" charset="0"/>
                <a:cs typeface="Alexandria" pitchFamily="2" charset="-78"/>
              </a:rPr>
              <a:t> </a:t>
            </a:r>
            <a:r>
              <a:rPr lang="ar-EG" sz="1600" dirty="0">
                <a:solidFill>
                  <a:schemeClr val="tx1"/>
                </a:solidFill>
                <a:latin typeface="Alexandria" pitchFamily="2" charset="-78"/>
                <a:cs typeface="Alexandria" pitchFamily="2" charset="-78"/>
              </a:rPr>
              <a:t>الحـق والتي تستلزم إعـلان المـدين بالحوالة أو قبوله لها قبولا رسميا، فكل ما يجب على حامل الورقة الذي يزيد نقلا لحق الثابت فيها إلى شخص آخر، هو أن يقوم بتظهيرها، أي بالتوقيع على ظهر الورقة بما يقيد نقل الحق الصرفي الثابت بها. </a:t>
            </a:r>
          </a:p>
          <a:p>
            <a:pPr algn="justLow" rtl="1">
              <a:lnSpc>
                <a:spcPct val="150000"/>
              </a:lnSpc>
            </a:pPr>
            <a:endParaRPr lang="ar-EG" sz="1600" dirty="0">
              <a:solidFill>
                <a:schemeClr val="tx1"/>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626178" y="285633"/>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01</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1">
            <a:extLst>
              <a:ext uri="{FF2B5EF4-FFF2-40B4-BE49-F238E27FC236}">
                <a16:creationId xmlns:a16="http://schemas.microsoft.com/office/drawing/2014/main" id="{DBC77CDA-06D8-B3E7-13F5-6C7FAD4F7615}"/>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316490" y="1313515"/>
            <a:ext cx="2619375" cy="4086961"/>
          </a:xfrm>
          <a:prstGeom prst="rect">
            <a:avLst/>
          </a:prstGeom>
        </p:spPr>
      </p:pic>
    </p:spTree>
    <p:extLst>
      <p:ext uri="{BB962C8B-B14F-4D97-AF65-F5344CB8AC3E}">
        <p14:creationId xmlns:p14="http://schemas.microsoft.com/office/powerpoint/2010/main" val="9319404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179017" y="1149209"/>
            <a:ext cx="7428695" cy="47063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justLow" rtl="1">
              <a:lnSpc>
                <a:spcPct val="150000"/>
              </a:lnSpc>
              <a:spcBef>
                <a:spcPts val="0"/>
              </a:spcBef>
              <a:spcAft>
                <a:spcPts val="800"/>
              </a:spcAft>
            </a:pPr>
            <a:endParaRPr lang="en-US" sz="1600" dirty="0">
              <a:solidFill>
                <a:schemeClr val="tx1"/>
              </a:solidFill>
              <a:effectLst/>
              <a:latin typeface="Alexandria" pitchFamily="2" charset="-78"/>
              <a:ea typeface="Calibri" panose="020F0502020204030204" pitchFamily="34" charset="0"/>
              <a:cs typeface="Alexandria" pitchFamily="2" charset="-78"/>
            </a:endParaRPr>
          </a:p>
          <a:p>
            <a:pPr algn="justLow" rtl="1">
              <a:lnSpc>
                <a:spcPct val="150000"/>
              </a:lnSpc>
            </a:pPr>
            <a:r>
              <a:rPr lang="ar-EG" sz="1600" dirty="0">
                <a:solidFill>
                  <a:schemeClr val="tx1"/>
                </a:solidFill>
                <a:latin typeface="Alexandria" pitchFamily="2" charset="-78"/>
                <a:cs typeface="Alexandria" pitchFamily="2" charset="-78"/>
              </a:rPr>
              <a:t>كما انه اقر مبدأ حرية الإثبات في المواد التجارية، فلم يشترط، كما يشترط القانون المدني، إثبات الثابت بالكتابة عن طريق الكتابة، ولم يضع حدا أقصى لما يجوز إثباته بالكتابة، فالتصرف اي كانت قيمته، يمكن إثباته بشهادة الشهود أو عن طريق القرائن، فالتاجر يتمتع بحرية مطلقة في إثبات ما يجريه من تصرفات قانونية "، يضاف إلى ذلك أن الأحكام الصادرة في المواد التجارية تنفذ تنفيذا معجلاً. </a:t>
            </a: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en-US" sz="1600" b="1" dirty="0">
              <a:solidFill>
                <a:srgbClr val="2D3956"/>
              </a:solidFill>
              <a:latin typeface="Alexandria" pitchFamily="2" charset="-78"/>
              <a:cs typeface="Alexandria" pitchFamily="2" charset="-78"/>
            </a:endParaRPr>
          </a:p>
          <a:p>
            <a:pPr marL="0" marR="0" algn="justLow" rtl="1">
              <a:lnSpc>
                <a:spcPct val="150000"/>
              </a:lnSpc>
              <a:spcBef>
                <a:spcPts val="0"/>
              </a:spcBef>
              <a:spcAft>
                <a:spcPts val="800"/>
              </a:spcAft>
            </a:pPr>
            <a:endParaRPr lang="en-US" sz="1600" dirty="0">
              <a:solidFill>
                <a:schemeClr val="tx1"/>
              </a:solidFill>
              <a:effectLst/>
              <a:latin typeface="Alexandria" pitchFamily="2" charset="-78"/>
              <a:ea typeface="Calibri" panose="020F0502020204030204" pitchFamily="34" charset="0"/>
              <a:cs typeface="Alexandria" pitchFamily="2" charset="-78"/>
            </a:endParaRPr>
          </a:p>
          <a:p>
            <a:pPr marL="0" marR="0" algn="justLow" rtl="1">
              <a:lnSpc>
                <a:spcPct val="150000"/>
              </a:lnSpc>
              <a:spcBef>
                <a:spcPts val="0"/>
              </a:spcBef>
              <a:spcAft>
                <a:spcPts val="800"/>
              </a:spcAft>
            </a:pPr>
            <a:endParaRPr lang="en-US" sz="1600" dirty="0">
              <a:solidFill>
                <a:schemeClr val="tx1"/>
              </a:solidFill>
              <a:effectLst/>
              <a:latin typeface="Alexandria" pitchFamily="2" charset="-78"/>
              <a:ea typeface="Calibri" panose="020F0502020204030204" pitchFamily="34" charset="0"/>
              <a:cs typeface="Alexandria" pitchFamily="2" charset="-78"/>
            </a:endParaRPr>
          </a:p>
        </p:txBody>
      </p:sp>
      <p:pic>
        <p:nvPicPr>
          <p:cNvPr id="5"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27578" y="95203"/>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01</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1">
            <a:extLst>
              <a:ext uri="{FF2B5EF4-FFF2-40B4-BE49-F238E27FC236}">
                <a16:creationId xmlns:a16="http://schemas.microsoft.com/office/drawing/2014/main" id="{2B85D5B3-FE5D-163A-90B3-67C0C32634E2}"/>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454867" y="1362176"/>
            <a:ext cx="2724150" cy="3826331"/>
          </a:xfrm>
          <a:prstGeom prst="rect">
            <a:avLst/>
          </a:prstGeom>
        </p:spPr>
      </p:pic>
    </p:spTree>
    <p:extLst>
      <p:ext uri="{BB962C8B-B14F-4D97-AF65-F5344CB8AC3E}">
        <p14:creationId xmlns:p14="http://schemas.microsoft.com/office/powerpoint/2010/main" val="24590194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29200" y="638057"/>
            <a:ext cx="6578512" cy="539262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r>
              <a:rPr lang="ar-EG" b="1" dirty="0">
                <a:solidFill>
                  <a:srgbClr val="00AEEF"/>
                </a:solidFill>
                <a:latin typeface="Alexandria" pitchFamily="2" charset="-78"/>
                <a:cs typeface="Alexandria" pitchFamily="2" charset="-78"/>
              </a:rPr>
              <a:t>الدعامة الثانية: الائتمان :</a:t>
            </a:r>
          </a:p>
          <a:p>
            <a:pPr algn="justLow" rtl="1">
              <a:lnSpc>
                <a:spcPct val="150000"/>
              </a:lnSpc>
            </a:pPr>
            <a:r>
              <a:rPr lang="ar-EG" sz="1600" dirty="0">
                <a:solidFill>
                  <a:schemeClr val="tx1"/>
                </a:solidFill>
                <a:latin typeface="Alexandria" pitchFamily="2" charset="-78"/>
                <a:cs typeface="Alexandria" pitchFamily="2" charset="-78"/>
              </a:rPr>
              <a:t>الائتمان هو التخلى عن قدر من النقود أو قيمة مالية إلى شخص المدين مع تعهد هذا الأخير يرد النقود أو القيمة المالية في المستقبل، مع تحمل الدائن قدر من مخاطر السداد في المستقبل ". واللجوء إلى الائتمان يفرضه تشابك العلاقات التجارية وتكاثرها وسرعتها، فتاجر الجملة غالبا ما يشترى كميات كبيرة من البضاعة من صاحب المصنع ولا يسدد قيمتها فورا وإنماتبعا لأجـال يتفق عليها، وهو بدوره لا يقبض قيمة هذه البضاعة حـالا مـن تـاجر التجزئة، وغالبـا مـا يـتـم تـسوية الثمن عـن طـريـق سـحب أوراق تجارية لا يسدد المسحوب عليه الورقة إلا بعد حلول اجل معين، وإذا ما أراد المستفيد من الورقة قبض الثابت فيها من مبالغ قبل حلول هذا الأجل، فهو يستطيع خصمها لدى احد البنوك، كما يمكن أن يلجأ أي من التجار إلى بنك ما لفتح اعتماد يمكنه من السداد فورا على أن يسدد إلى البنك في فترة لاحقة. </a:t>
            </a:r>
            <a:endParaRPr lang="en-US" sz="1600" dirty="0">
              <a:solidFill>
                <a:schemeClr val="tx1"/>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27578" y="95203"/>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01</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6" name="Picture 5" descr="A hand touching a screen with icons">
            <a:extLst>
              <a:ext uri="{FF2B5EF4-FFF2-40B4-BE49-F238E27FC236}">
                <a16:creationId xmlns:a16="http://schemas.microsoft.com/office/drawing/2014/main" id="{482759B8-F6EF-CEA6-BBE1-681E30A6516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086055" y="1073448"/>
            <a:ext cx="3943145" cy="4467381"/>
          </a:xfrm>
          <a:prstGeom prst="rect">
            <a:avLst/>
          </a:prstGeom>
        </p:spPr>
      </p:pic>
    </p:spTree>
    <p:extLst>
      <p:ext uri="{BB962C8B-B14F-4D97-AF65-F5344CB8AC3E}">
        <p14:creationId xmlns:p14="http://schemas.microsoft.com/office/powerpoint/2010/main" val="51670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159829" y="617697"/>
            <a:ext cx="6578512" cy="594263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justLow" rtl="1">
              <a:lnSpc>
                <a:spcPct val="150000"/>
              </a:lnSpc>
              <a:spcBef>
                <a:spcPts val="0"/>
              </a:spcBef>
              <a:spcAft>
                <a:spcPts val="800"/>
              </a:spcAft>
            </a:pPr>
            <a:endParaRPr lang="en-US" sz="1600" dirty="0">
              <a:solidFill>
                <a:schemeClr val="tx1"/>
              </a:solidFill>
              <a:effectLst/>
              <a:latin typeface="Alexandria" pitchFamily="2" charset="-78"/>
              <a:ea typeface="Calibri" panose="020F0502020204030204" pitchFamily="34" charset="0"/>
              <a:cs typeface="Alexandria" pitchFamily="2" charset="-78"/>
            </a:endParaRPr>
          </a:p>
          <a:p>
            <a:pPr marL="0" marR="0" algn="r" rtl="1">
              <a:lnSpc>
                <a:spcPct val="150000"/>
              </a:lnSpc>
              <a:spcBef>
                <a:spcPts val="0"/>
              </a:spcBef>
              <a:spcAft>
                <a:spcPts val="800"/>
              </a:spcAft>
            </a:pPr>
            <a:r>
              <a:rPr lang="ar-SA" sz="1800" dirty="0">
                <a:solidFill>
                  <a:schemeClr val="tx1"/>
                </a:solidFill>
                <a:effectLst/>
                <a:latin typeface="Calibri" panose="020F0502020204030204" pitchFamily="34" charset="0"/>
                <a:ea typeface="Calibri" panose="020F0502020204030204" pitchFamily="34" charset="0"/>
                <a:cs typeface="Arial" panose="020B0604020202020204" pitchFamily="34" charset="0"/>
              </a:rPr>
              <a:t> </a:t>
            </a:r>
            <a:endParaRPr lang="en-US" sz="1600" dirty="0">
              <a:solidFill>
                <a:schemeClr val="tx1"/>
              </a:solidFill>
              <a:effectLst/>
              <a:latin typeface="Alexandria" pitchFamily="2" charset="-78"/>
              <a:ea typeface="Calibri" panose="020F0502020204030204" pitchFamily="34" charset="0"/>
              <a:cs typeface="Alexandria" pitchFamily="2" charset="-78"/>
            </a:endParaRPr>
          </a:p>
          <a:p>
            <a:pPr marL="0" marR="0" algn="r" rtl="1">
              <a:lnSpc>
                <a:spcPct val="150000"/>
              </a:lnSpc>
              <a:spcBef>
                <a:spcPts val="0"/>
              </a:spcBef>
              <a:spcAft>
                <a:spcPts val="800"/>
              </a:spcAft>
            </a:pPr>
            <a:endParaRPr lang="en-US" sz="1600" dirty="0">
              <a:solidFill>
                <a:schemeClr val="tx1"/>
              </a:solidFill>
              <a:effectLst/>
              <a:latin typeface="Alexandria" pitchFamily="2" charset="-78"/>
              <a:ea typeface="Calibri" panose="020F0502020204030204" pitchFamily="34" charset="0"/>
              <a:cs typeface="Alexandria" pitchFamily="2" charset="-78"/>
            </a:endParaRPr>
          </a:p>
          <a:p>
            <a:pPr algn="justLow" rtl="1">
              <a:lnSpc>
                <a:spcPct val="150000"/>
              </a:lnSpc>
            </a:pPr>
            <a:endParaRPr lang="en-US" sz="1600" dirty="0">
              <a:solidFill>
                <a:schemeClr val="tx1"/>
              </a:solidFill>
              <a:latin typeface="Alexandria" pitchFamily="2" charset="-78"/>
              <a:cs typeface="Alexandria" pitchFamily="2" charset="-78"/>
            </a:endParaRPr>
          </a:p>
          <a:p>
            <a:pPr algn="justLow" rtl="1">
              <a:lnSpc>
                <a:spcPct val="150000"/>
              </a:lnSpc>
            </a:pPr>
            <a:endParaRPr lang="en-US" sz="1600" dirty="0">
              <a:solidFill>
                <a:schemeClr val="tx1"/>
              </a:solidFill>
              <a:latin typeface="Alexandria" pitchFamily="2" charset="-78"/>
              <a:cs typeface="Alexandria" pitchFamily="2" charset="-78"/>
            </a:endParaRPr>
          </a:p>
          <a:p>
            <a:pPr algn="justLow" rtl="1">
              <a:lnSpc>
                <a:spcPct val="150000"/>
              </a:lnSpc>
            </a:pPr>
            <a:r>
              <a:rPr lang="ar-EG" sz="1600" dirty="0">
                <a:solidFill>
                  <a:schemeClr val="tx1"/>
                </a:solidFill>
                <a:latin typeface="Alexandria" pitchFamily="2" charset="-78"/>
                <a:cs typeface="Alexandria" pitchFamily="2" charset="-78"/>
              </a:rPr>
              <a:t>إن أنظمة البيع بأجل</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أو بالتقسيط</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او فتح الاعتمادات أو سحب الأوراق التجارية، أو خصمها لدى أحـد البنوك، هي كلهـا أنظمـة اختص بها قانون الأعمال لتتمشى مع حاجة الأنشطة التجارية إلى الانتمان، كما أنها أنظمة لا يوجد مثيلا لها في القانون المدنى.</a:t>
            </a:r>
          </a:p>
          <a:p>
            <a:pPr algn="justLow" rtl="1">
              <a:lnSpc>
                <a:spcPct val="150000"/>
              </a:lnSpc>
            </a:pPr>
            <a:r>
              <a:rPr lang="ar-EG" sz="1600" dirty="0">
                <a:solidFill>
                  <a:schemeClr val="tx1"/>
                </a:solidFill>
                <a:latin typeface="Alexandria" pitchFamily="2" charset="-78"/>
                <a:cs typeface="Alexandria" pitchFamily="2" charset="-78"/>
              </a:rPr>
              <a:t>ولجعل هذه الأدوات الانتمانيـة أكثر فاعلية، فقد أحاطـهـا المشرع التجـارى بمجموعة من القواعد تكفل تنفيذها، منها التخفيف من إجراءات تنفيذ الرهن التجاري،عدم جواز منح المدين بدين تجاری مهلة قضائية للسداد، تقويـة نظـام الفوائد عن الديون التجارية، شهر إفلاس التاجر الذي يتوقف عن دفع ديونه التجارية، افتراض التضامن بين المدينين بدين تجاری، تظهير الورقة التجارية من الدفوع التي قد تكون عالقة بها بمجرد تظهيرها تظهيرا ناقلا للملكية أو تظهيرا تأمينيا، وهو ما يخالف قواعد الحوالة المدنية والتي يظـل للمحـال عليـه الـدفع في مواجهـة المـحـال لـه بكـل الدفوع التي كان له أن يتمسك بها في مواجهة المحيل. </a:t>
            </a:r>
            <a:endParaRPr lang="en-US" sz="1600" dirty="0">
              <a:solidFill>
                <a:schemeClr val="tx1"/>
              </a:solidFill>
              <a:latin typeface="Alexandria" pitchFamily="2" charset="-78"/>
              <a:cs typeface="Alexandria" pitchFamily="2" charset="-78"/>
            </a:endParaRPr>
          </a:p>
          <a:p>
            <a:pPr marL="0" marR="0" algn="justLow" rtl="1">
              <a:lnSpc>
                <a:spcPct val="150000"/>
              </a:lnSpc>
              <a:spcBef>
                <a:spcPts val="0"/>
              </a:spcBef>
              <a:spcAft>
                <a:spcPts val="800"/>
              </a:spcAft>
            </a:pPr>
            <a:endParaRPr lang="en-US" sz="1600" dirty="0">
              <a:solidFill>
                <a:schemeClr val="tx1"/>
              </a:solidFill>
              <a:effectLst/>
              <a:latin typeface="Alexandria" pitchFamily="2" charset="-78"/>
              <a:ea typeface="Calibri" panose="020F0502020204030204" pitchFamily="34" charset="0"/>
              <a:cs typeface="Alexandria" pitchFamily="2" charset="-78"/>
            </a:endParaRPr>
          </a:p>
          <a:p>
            <a:pPr marL="0" marR="0" algn="justLow" rtl="1">
              <a:lnSpc>
                <a:spcPct val="150000"/>
              </a:lnSpc>
              <a:spcBef>
                <a:spcPts val="0"/>
              </a:spcBef>
              <a:spcAft>
                <a:spcPts val="800"/>
              </a:spcAft>
            </a:pPr>
            <a:endParaRPr lang="en-US" sz="1600" dirty="0">
              <a:solidFill>
                <a:schemeClr val="tx1"/>
              </a:solidFill>
              <a:latin typeface="Alexandria" pitchFamily="2" charset="-78"/>
              <a:ea typeface="Calibri" panose="020F0502020204030204" pitchFamily="34" charset="0"/>
              <a:cs typeface="Alexandria" pitchFamily="2" charset="-78"/>
            </a:endParaRPr>
          </a:p>
          <a:p>
            <a:pPr marL="0" marR="0" algn="justLow" rtl="1">
              <a:lnSpc>
                <a:spcPct val="150000"/>
              </a:lnSpc>
              <a:spcBef>
                <a:spcPts val="0"/>
              </a:spcBef>
              <a:spcAft>
                <a:spcPts val="800"/>
              </a:spcAft>
            </a:pPr>
            <a:endParaRPr lang="en-US" sz="1600" dirty="0">
              <a:solidFill>
                <a:schemeClr val="tx1"/>
              </a:solidFill>
              <a:effectLst/>
              <a:latin typeface="Alexandria" pitchFamily="2" charset="-78"/>
              <a:ea typeface="Calibri" panose="020F0502020204030204" pitchFamily="34" charset="0"/>
              <a:cs typeface="Alexandria" pitchFamily="2" charset="-78"/>
            </a:endParaRPr>
          </a:p>
          <a:p>
            <a:pPr marL="0" marR="0" algn="justLow" rtl="1">
              <a:lnSpc>
                <a:spcPct val="150000"/>
              </a:lnSpc>
              <a:spcBef>
                <a:spcPts val="0"/>
              </a:spcBef>
              <a:spcAft>
                <a:spcPts val="800"/>
              </a:spcAft>
            </a:pPr>
            <a:endParaRPr lang="en-US" sz="1600" dirty="0">
              <a:solidFill>
                <a:schemeClr val="tx1"/>
              </a:solidFill>
              <a:effectLst/>
              <a:latin typeface="Alexandria" pitchFamily="2" charset="-78"/>
              <a:ea typeface="Calibri" panose="020F0502020204030204" pitchFamily="34" charset="0"/>
              <a:cs typeface="Alexandria" pitchFamily="2" charset="-78"/>
            </a:endParaRPr>
          </a:p>
          <a:p>
            <a:pPr marL="0" marR="0" algn="justLow" rtl="1">
              <a:lnSpc>
                <a:spcPct val="150000"/>
              </a:lnSpc>
              <a:spcBef>
                <a:spcPts val="0"/>
              </a:spcBef>
              <a:spcAft>
                <a:spcPts val="800"/>
              </a:spcAft>
            </a:pPr>
            <a:endParaRPr lang="en-US" sz="1600" dirty="0">
              <a:solidFill>
                <a:schemeClr val="tx1"/>
              </a:solidFill>
              <a:effectLst/>
              <a:latin typeface="Alexandria" pitchFamily="2" charset="-78"/>
              <a:ea typeface="Calibri" panose="020F0502020204030204" pitchFamily="34" charset="0"/>
              <a:cs typeface="Alexandria" pitchFamily="2" charset="-78"/>
            </a:endParaRPr>
          </a:p>
        </p:txBody>
      </p:sp>
      <p:pic>
        <p:nvPicPr>
          <p:cNvPr id="5"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27578" y="95203"/>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01</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2" name="Picture 1" descr="A hand touching a screen with icons">
            <a:extLst>
              <a:ext uri="{FF2B5EF4-FFF2-40B4-BE49-F238E27FC236}">
                <a16:creationId xmlns:a16="http://schemas.microsoft.com/office/drawing/2014/main" id="{6A31C5E8-1641-0B28-0BA0-4699AB080C7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216684" y="1073448"/>
            <a:ext cx="3943145" cy="4831706"/>
          </a:xfrm>
          <a:prstGeom prst="rect">
            <a:avLst/>
          </a:prstGeom>
        </p:spPr>
      </p:pic>
    </p:spTree>
    <p:extLst>
      <p:ext uri="{BB962C8B-B14F-4D97-AF65-F5344CB8AC3E}">
        <p14:creationId xmlns:p14="http://schemas.microsoft.com/office/powerpoint/2010/main" val="15472254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363F48-8E0E-ED7D-E4C3-3F0B0C83C43C}"/>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9B3EC6D2-03A2-705A-4B44-7412ECE559BB}"/>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45A30D18-B62E-F441-3452-7D41A9A75562}"/>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858377DD-CBCB-351F-067D-39BC3325355D}"/>
              </a:ext>
            </a:extLst>
          </p:cNvPr>
          <p:cNvSpPr/>
          <p:nvPr/>
        </p:nvSpPr>
        <p:spPr>
          <a:xfrm>
            <a:off x="5551714" y="952316"/>
            <a:ext cx="6055998" cy="490323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1600" dirty="0">
                <a:solidFill>
                  <a:schemeClr val="tx1"/>
                </a:solidFill>
                <a:latin typeface="Alexandria" pitchFamily="2" charset="-78"/>
                <a:cs typeface="Alexandria" pitchFamily="2" charset="-78"/>
              </a:rPr>
              <a:t>يضاف إلى ذلك إن قانون الأعمال قد كفل للأطراف الرجوع إلى التحكيم لحسم المنازعات التي قد تنشأ بينهم، أو الاستعانة بالوساطة</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أو التوفيق</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أوبالرجوع إلى الخبرة الفنية </a:t>
            </a:r>
            <a:r>
              <a:rPr lang="en-US" sz="1600" dirty="0">
                <a:solidFill>
                  <a:schemeClr val="tx1"/>
                </a:solidFill>
                <a:latin typeface="Alexandria" pitchFamily="2" charset="-78"/>
                <a:cs typeface="Alexandria" pitchFamily="2" charset="-78"/>
              </a:rPr>
              <a:t>، </a:t>
            </a:r>
            <a:r>
              <a:rPr lang="ar-EG" sz="1600" dirty="0">
                <a:solidFill>
                  <a:schemeClr val="tx1"/>
                </a:solidFill>
                <a:latin typeface="Alexandria" pitchFamily="2" charset="-78"/>
                <a:cs typeface="Alexandria" pitchFamily="2" charset="-78"/>
              </a:rPr>
              <a:t>أو تبنى قواعد التسوية الودية للمنازعات التجارية. </a:t>
            </a:r>
          </a:p>
          <a:p>
            <a:pPr algn="justLow" rtl="1"/>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en-US" sz="1600" b="1" dirty="0">
              <a:solidFill>
                <a:srgbClr val="2D3956"/>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A3A42CF7-B139-7460-449B-A3E0C9331555}"/>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BF9896AA-55C6-7FF4-AF0A-5620810049B6}"/>
              </a:ext>
            </a:extLst>
          </p:cNvPr>
          <p:cNvSpPr/>
          <p:nvPr/>
        </p:nvSpPr>
        <p:spPr>
          <a:xfrm>
            <a:off x="2427578" y="95203"/>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01</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4" name="Picture 3" descr="A hand reaching out to a person's hand over a bridge">
            <a:extLst>
              <a:ext uri="{FF2B5EF4-FFF2-40B4-BE49-F238E27FC236}">
                <a16:creationId xmlns:a16="http://schemas.microsoft.com/office/drawing/2014/main" id="{1B68683A-9358-1FF9-9593-4B70AD0B83E9}"/>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172525" y="1171545"/>
            <a:ext cx="4243004" cy="4356221"/>
          </a:xfrm>
          <a:prstGeom prst="rect">
            <a:avLst/>
          </a:prstGeom>
        </p:spPr>
      </p:pic>
    </p:spTree>
    <p:extLst>
      <p:ext uri="{BB962C8B-B14F-4D97-AF65-F5344CB8AC3E}">
        <p14:creationId xmlns:p14="http://schemas.microsoft.com/office/powerpoint/2010/main" val="206872500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579713" y="11715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2797629" y="1379949"/>
            <a:ext cx="8810083" cy="49157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endParaRPr lang="ar-EG" sz="1600">
              <a:solidFill>
                <a:schemeClr val="tx1"/>
              </a:solidFill>
              <a:latin typeface="Alexandria" pitchFamily="2" charset="-78"/>
              <a:cs typeface="Alexandria" pitchFamily="2" charset="-78"/>
            </a:endParaRPr>
          </a:p>
          <a:p>
            <a:pPr algn="justLow" rtl="1">
              <a:lnSpc>
                <a:spcPct val="150000"/>
              </a:lnSpc>
            </a:pPr>
            <a:r>
              <a:rPr lang="ar-EG" sz="1600">
                <a:solidFill>
                  <a:schemeClr val="tx1"/>
                </a:solidFill>
                <a:latin typeface="Alexandria" pitchFamily="2" charset="-78"/>
                <a:cs typeface="Alexandria" pitchFamily="2" charset="-78"/>
              </a:rPr>
              <a:t>يتحتم </a:t>
            </a:r>
            <a:r>
              <a:rPr lang="ar-EG" sz="1600" dirty="0">
                <a:solidFill>
                  <a:schemeClr val="tx1"/>
                </a:solidFill>
                <a:latin typeface="Alexandria" pitchFamily="2" charset="-78"/>
                <a:cs typeface="Alexandria" pitchFamily="2" charset="-78"/>
              </a:rPr>
              <a:t>عند الفصل في المنازعات التجارية الرجوع إلى النصوص الواردة في الأنظمة التجارية، فإذا خلت هذه الأنظمة من الحلول وجب الرجوع إلى أحكام الشريعة الإسلامية في المعاملات والتي تعتبر في المملكة بمثابة الشريعة العامة التي تنظم جميع الروابط القانونية أياً كانت طبيعتها أو صفة القائمين بها، وكذلك إلى أحكام العرف التجاري والعادات التجارية. وإلى جانب ذلك يقوم القضاء والفقه التجاريان بدور هام في تفسير المصادر السابقة وتحديد مفاهيمها مما يساعد على تطبيقها وعلى ذلك يمكن القول بأن القانون التجاري أربعة مصادر هي التشريع التجاري، والشريعة العامة ، والعرف التجاري والعادات التجارية، والقضاء والفقه .</a:t>
            </a:r>
          </a:p>
          <a:p>
            <a:pPr algn="justLow" rtl="1">
              <a:lnSpc>
                <a:spcPct val="150000"/>
              </a:lnSpc>
            </a:pPr>
            <a:r>
              <a:rPr lang="ar-EG" sz="1600" dirty="0">
                <a:solidFill>
                  <a:schemeClr val="tx1"/>
                </a:solidFill>
                <a:latin typeface="Alexandria" pitchFamily="2" charset="-78"/>
                <a:cs typeface="Alexandria" pitchFamily="2" charset="-78"/>
              </a:rPr>
              <a:t>ويتمثل التشريع التجاري في المملكة العربية السعودية بصفة أساسية في </a:t>
            </a:r>
            <a:r>
              <a:rPr lang="ar-EG" sz="1600" b="1" dirty="0">
                <a:solidFill>
                  <a:srgbClr val="00AEEF"/>
                </a:solidFill>
                <a:latin typeface="Alexandria" pitchFamily="2" charset="-78"/>
                <a:cs typeface="Alexandria" pitchFamily="2" charset="-78"/>
              </a:rPr>
              <a:t>نظام المحكمة التجارية الصادر في ١٣٥٠/١/١٥هـ </a:t>
            </a:r>
            <a:r>
              <a:rPr lang="ar-EG" sz="1600" dirty="0">
                <a:solidFill>
                  <a:schemeClr val="tx1"/>
                </a:solidFill>
                <a:latin typeface="Alexandria" pitchFamily="2" charset="-78"/>
                <a:cs typeface="Alexandria" pitchFamily="2" charset="-78"/>
              </a:rPr>
              <a:t>والذي يعتبر بحق بمثابة التقنين التجاري.كما يتمثل التشريع التجاري أيضاً في العديد من الأنظمة التي صدرت مكملة أومعدلة لهذا النظام والتي من أهمها نظام الأوراق التجارية ونظام الشركات وتعديلاته.</a:t>
            </a:r>
          </a:p>
          <a:p>
            <a:pPr algn="justLow" rtl="1">
              <a:lnSpc>
                <a:spcPct val="150000"/>
              </a:lnSpc>
            </a:pPr>
            <a:endParaRPr lang="ar-EG" sz="1600" b="1" dirty="0">
              <a:solidFill>
                <a:srgbClr val="2D3956"/>
              </a:solidFill>
              <a:latin typeface="Alexandria" pitchFamily="2" charset="-78"/>
              <a:cs typeface="Alexandria" pitchFamily="2" charset="-78"/>
            </a:endParaRPr>
          </a:p>
          <a:p>
            <a:pPr algn="justLow" rtl="1"/>
            <a:endParaRPr lang="ar-EG" sz="1600" b="1" dirty="0">
              <a:solidFill>
                <a:srgbClr val="2D3956"/>
              </a:solidFill>
              <a:latin typeface="Alexandria" pitchFamily="2" charset="-78"/>
              <a:cs typeface="Alexandria" pitchFamily="2" charset="-78"/>
            </a:endParaRPr>
          </a:p>
          <a:p>
            <a:pPr algn="justLow" rtl="1"/>
            <a:endParaRPr lang="en-US" sz="1600" b="1"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B9372E-F18B-0A56-3507-CF0D98D4F0FB}"/>
              </a:ext>
            </a:extLst>
          </p:cNvPr>
          <p:cNvSpPr/>
          <p:nvPr/>
        </p:nvSpPr>
        <p:spPr>
          <a:xfrm>
            <a:off x="2427578" y="95203"/>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01</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
        <p:nvSpPr>
          <p:cNvPr id="6" name="TextBox 5">
            <a:extLst>
              <a:ext uri="{FF2B5EF4-FFF2-40B4-BE49-F238E27FC236}">
                <a16:creationId xmlns:a16="http://schemas.microsoft.com/office/drawing/2014/main" id="{7359ECEF-41A6-F881-3696-4C01192D1EE8}"/>
              </a:ext>
            </a:extLst>
          </p:cNvPr>
          <p:cNvSpPr txBox="1"/>
          <p:nvPr/>
        </p:nvSpPr>
        <p:spPr>
          <a:xfrm>
            <a:off x="2914382" y="548952"/>
            <a:ext cx="7315976" cy="830997"/>
          </a:xfrm>
          <a:prstGeom prst="rect">
            <a:avLst/>
          </a:prstGeom>
          <a:noFill/>
        </p:spPr>
        <p:txBody>
          <a:bodyPr wrap="square" rtlCol="0">
            <a:spAutoFit/>
          </a:bodyPr>
          <a:lstStyle/>
          <a:p>
            <a:pPr algn="ctr" rtl="1"/>
            <a:r>
              <a:rPr lang="ar-EG" sz="2400" b="1" dirty="0">
                <a:solidFill>
                  <a:srgbClr val="00AEEF"/>
                </a:solidFill>
                <a:latin typeface="Alexandria" pitchFamily="2" charset="-78"/>
                <a:cs typeface="Alexandria" pitchFamily="2" charset="-78"/>
              </a:rPr>
              <a:t>مصادر </a:t>
            </a:r>
            <a:r>
              <a:rPr lang="ar-EG" sz="2400" b="1">
                <a:solidFill>
                  <a:srgbClr val="00AEEF"/>
                </a:solidFill>
                <a:latin typeface="Alexandria" pitchFamily="2" charset="-78"/>
                <a:cs typeface="Alexandria" pitchFamily="2" charset="-78"/>
              </a:rPr>
              <a:t>قانون الأعمال </a:t>
            </a:r>
            <a:r>
              <a:rPr lang="ar-EG" sz="2400" b="1" dirty="0">
                <a:solidFill>
                  <a:srgbClr val="00AEEF"/>
                </a:solidFill>
                <a:latin typeface="Alexandria" pitchFamily="2" charset="-78"/>
                <a:cs typeface="Alexandria" pitchFamily="2" charset="-78"/>
              </a:rPr>
              <a:t>في</a:t>
            </a:r>
          </a:p>
          <a:p>
            <a:pPr algn="ctr" rtl="1"/>
            <a:r>
              <a:rPr lang="ar-EG" sz="2400" b="1" dirty="0">
                <a:solidFill>
                  <a:srgbClr val="00AEEF"/>
                </a:solidFill>
                <a:latin typeface="Alexandria" pitchFamily="2" charset="-78"/>
                <a:cs typeface="Alexandria" pitchFamily="2" charset="-78"/>
              </a:rPr>
              <a:t> المملكة العربية السعودية:</a:t>
            </a:r>
          </a:p>
        </p:txBody>
      </p:sp>
    </p:spTree>
    <p:extLst>
      <p:ext uri="{BB962C8B-B14F-4D97-AF65-F5344CB8AC3E}">
        <p14:creationId xmlns:p14="http://schemas.microsoft.com/office/powerpoint/2010/main" val="31004686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3CAD52-81FE-A83F-AFB6-B2C589CA9A5C}"/>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4AAE735A-E392-7252-02CF-C91324A79EDD}"/>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pitchFamily="2" charset="-78"/>
            </a:endParaRPr>
          </a:p>
        </p:txBody>
      </p:sp>
      <p:sp>
        <p:nvSpPr>
          <p:cNvPr id="23" name="Rectangle: Rounded Corners 22">
            <a:extLst>
              <a:ext uri="{FF2B5EF4-FFF2-40B4-BE49-F238E27FC236}">
                <a16:creationId xmlns:a16="http://schemas.microsoft.com/office/drawing/2014/main" id="{09002BCA-63CB-6B87-960E-2A086979FE1C}"/>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pitchFamily="2" charset="-78"/>
            </a:endParaRPr>
          </a:p>
        </p:txBody>
      </p:sp>
      <p:sp>
        <p:nvSpPr>
          <p:cNvPr id="25" name="Rectangle: Rounded Corners 24">
            <a:extLst>
              <a:ext uri="{FF2B5EF4-FFF2-40B4-BE49-F238E27FC236}">
                <a16:creationId xmlns:a16="http://schemas.microsoft.com/office/drawing/2014/main" id="{C208D7DB-FEDA-636C-35E0-914EB34FC69B}"/>
              </a:ext>
            </a:extLst>
          </p:cNvPr>
          <p:cNvSpPr/>
          <p:nvPr/>
        </p:nvSpPr>
        <p:spPr>
          <a:xfrm>
            <a:off x="680746" y="1363163"/>
            <a:ext cx="10830507" cy="518026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lnSpc>
                <a:spcPct val="150000"/>
              </a:lnSpc>
            </a:pPr>
            <a:r>
              <a:rPr lang="ar-EG" sz="1600" dirty="0">
                <a:solidFill>
                  <a:schemeClr val="tx1"/>
                </a:solidFill>
                <a:latin typeface="Alexandria" pitchFamily="2" charset="-78"/>
                <a:cs typeface="Alexandria" pitchFamily="2" charset="-78"/>
              </a:rPr>
              <a:t>د.سميجة القليوبي ، الوسيط في شرح قانون التجارة ، دار النهضة العربية ، 2012 .</a:t>
            </a:r>
          </a:p>
          <a:p>
            <a:pPr algn="r">
              <a:lnSpc>
                <a:spcPct val="150000"/>
              </a:lnSpc>
            </a:pPr>
            <a:r>
              <a:rPr lang="ar-SA" sz="1600" dirty="0">
                <a:solidFill>
                  <a:schemeClr val="tx1"/>
                </a:solidFill>
                <a:latin typeface="Alexandria" pitchFamily="2" charset="-78"/>
                <a:cs typeface="Alexandria" pitchFamily="2" charset="-78"/>
              </a:rPr>
              <a:t>د. محمد الهادي المكنوزي، محاضرات تطبيقية في قانون الأعمال، الكتاب الأول و الثاني، منشورات فريق البحث في تحديث القانون و العدالة بكلية العلوم القانونية، والإقتصادية، و الإجتماعية، السويسي، الرباط ، 2013. </a:t>
            </a:r>
            <a:endParaRPr lang="ar-EG" sz="1600" dirty="0">
              <a:solidFill>
                <a:schemeClr val="tx1"/>
              </a:solidFill>
              <a:latin typeface="Alexandria" pitchFamily="2" charset="-78"/>
              <a:cs typeface="Alexandria" pitchFamily="2" charset="-78"/>
            </a:endParaRPr>
          </a:p>
          <a:p>
            <a:pPr algn="r">
              <a:lnSpc>
                <a:spcPct val="150000"/>
              </a:lnSpc>
            </a:pPr>
            <a:r>
              <a:rPr lang="ar-EG" sz="1600" dirty="0">
                <a:solidFill>
                  <a:schemeClr val="tx1"/>
                </a:solidFill>
                <a:latin typeface="Alexandria" pitchFamily="2" charset="-78"/>
                <a:cs typeface="Alexandria" pitchFamily="2" charset="-78"/>
              </a:rPr>
              <a:t>د. عبدالرحمن السيد قرمان ، مبادئ القانون التجاري .</a:t>
            </a:r>
            <a:endParaRPr lang="en-US" sz="1600" dirty="0">
              <a:solidFill>
                <a:schemeClr val="tx1"/>
              </a:solidFill>
              <a:latin typeface="Alexandria" pitchFamily="2" charset="-78"/>
              <a:cs typeface="Alexandria" pitchFamily="2" charset="-78"/>
            </a:endParaRPr>
          </a:p>
          <a:p>
            <a:pPr algn="r" rtl="1">
              <a:lnSpc>
                <a:spcPct val="150000"/>
              </a:lnSpc>
            </a:pPr>
            <a:r>
              <a:rPr lang="ar-EG" sz="1600" dirty="0">
                <a:solidFill>
                  <a:schemeClr val="tx1"/>
                </a:solidFill>
                <a:latin typeface="Alexandria" pitchFamily="2" charset="-78"/>
                <a:cs typeface="Alexandria" pitchFamily="2" charset="-78"/>
              </a:rPr>
              <a:t>د.محمد فريد العريني ، و د.هاني دويدار ، مبادئ القانون التجاري دار الجامعة الجديدة ، 2005.</a:t>
            </a:r>
          </a:p>
          <a:p>
            <a:pPr algn="r" rtl="1"/>
            <a:endParaRPr lang="ar-EG" sz="1600" dirty="0">
              <a:solidFill>
                <a:schemeClr val="tx1"/>
              </a:solidFill>
              <a:latin typeface="Alexandria" pitchFamily="2" charset="-78"/>
              <a:cs typeface="Alexandria" pitchFamily="2" charset="-78"/>
            </a:endParaRPr>
          </a:p>
          <a:p>
            <a:pPr algn="r" rtl="1"/>
            <a:endParaRPr lang="ar-EG" sz="1600" dirty="0">
              <a:solidFill>
                <a:schemeClr val="tx1"/>
              </a:solidFill>
              <a:latin typeface="Alexandria" pitchFamily="2" charset="-78"/>
              <a:cs typeface="Alexandria" pitchFamily="2" charset="-78"/>
            </a:endParaRPr>
          </a:p>
          <a:p>
            <a:pPr algn="r" rtl="1"/>
            <a:endParaRPr lang="ar-EG" sz="1600" dirty="0">
              <a:solidFill>
                <a:schemeClr val="tx1"/>
              </a:solidFill>
              <a:latin typeface="Alexandria" pitchFamily="2" charset="-78"/>
              <a:cs typeface="Alexandria" pitchFamily="2" charset="-78"/>
            </a:endParaRPr>
          </a:p>
          <a:p>
            <a:pPr algn="r" rtl="1"/>
            <a:endParaRPr lang="ar-EG" sz="1600" dirty="0">
              <a:solidFill>
                <a:schemeClr val="tx1"/>
              </a:solidFill>
              <a:latin typeface="Alexandria" pitchFamily="2" charset="-78"/>
              <a:cs typeface="Alexandria" pitchFamily="2" charset="-78"/>
            </a:endParaRPr>
          </a:p>
          <a:p>
            <a:pPr algn="r" rtl="1"/>
            <a:endParaRPr lang="en-US" sz="1600" dirty="0">
              <a:solidFill>
                <a:schemeClr val="tx1"/>
              </a:solidFill>
              <a:latin typeface="Alexandria" pitchFamily="2" charset="-78"/>
              <a:cs typeface="Alexandria" pitchFamily="2" charset="-78"/>
            </a:endParaRPr>
          </a:p>
          <a:p>
            <a:pPr algn="justLow" rtl="1">
              <a:lnSpc>
                <a:spcPct val="150000"/>
              </a:lnSpc>
            </a:pPr>
            <a:endParaRPr lang="ar-EG" sz="1600" dirty="0">
              <a:solidFill>
                <a:schemeClr val="tx1"/>
              </a:solidFill>
              <a:latin typeface="Alexandria" pitchFamily="2" charset="-78"/>
              <a:cs typeface="Alexandria" pitchFamily="2" charset="-78"/>
            </a:endParaRPr>
          </a:p>
          <a:p>
            <a:pPr algn="justLow" rtl="1">
              <a:lnSpc>
                <a:spcPct val="150000"/>
              </a:lnSpc>
            </a:pPr>
            <a:endParaRPr lang="ar-EG" sz="1600" dirty="0">
              <a:solidFill>
                <a:schemeClr val="tx1"/>
              </a:solidFill>
              <a:latin typeface="Alexandria" pitchFamily="2" charset="-78"/>
              <a:cs typeface="Alexandria" pitchFamily="2" charset="-78"/>
            </a:endParaRPr>
          </a:p>
          <a:p>
            <a:pPr algn="justLow" rtl="1">
              <a:lnSpc>
                <a:spcPct val="150000"/>
              </a:lnSpc>
            </a:pPr>
            <a:endParaRPr lang="ar-EG"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E303D75C-DAF9-6457-FDF5-0C6EB713DAD6}"/>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D814BC8E-BD46-13C7-664D-D7B60C626378}"/>
              </a:ext>
            </a:extLst>
          </p:cNvPr>
          <p:cNvSpPr txBox="1"/>
          <p:nvPr/>
        </p:nvSpPr>
        <p:spPr>
          <a:xfrm>
            <a:off x="2695003" y="0"/>
            <a:ext cx="5588631" cy="1692771"/>
          </a:xfrm>
          <a:prstGeom prst="rect">
            <a:avLst/>
          </a:prstGeom>
          <a:noFill/>
        </p:spPr>
        <p:txBody>
          <a:bodyPr wrap="square" rtlCol="0">
            <a:spAutoFit/>
          </a:bodyPr>
          <a:lstStyle/>
          <a:p>
            <a:endParaRPr lang="ar-EG" sz="2800" b="1" dirty="0">
              <a:latin typeface="Alexandria" charset="0"/>
              <a:cs typeface="Alexandria" charset="0"/>
            </a:endParaRPr>
          </a:p>
          <a:p>
            <a:endParaRPr lang="en-US" sz="2400" b="1" dirty="0">
              <a:latin typeface="Alexandria" charset="0"/>
              <a:cs typeface="Alexandria" charset="0"/>
            </a:endParaRPr>
          </a:p>
          <a:p>
            <a:endParaRPr lang="ar-EG" sz="2400" dirty="0">
              <a:solidFill>
                <a:srgbClr val="2D3956"/>
              </a:solidFill>
              <a:latin typeface="Alexandria" charset="0"/>
              <a:cs typeface="Alexandria" charset="0"/>
            </a:endParaRPr>
          </a:p>
          <a:p>
            <a:r>
              <a:rPr lang="ar-EG" sz="2800" b="1" dirty="0">
                <a:latin typeface="Alexandria" charset="0"/>
                <a:cs typeface="Alexandria" charset="0"/>
              </a:rPr>
              <a:t> </a:t>
            </a:r>
            <a:endParaRPr lang="en-US" sz="2800" b="1" dirty="0">
              <a:latin typeface="Alexandria" charset="0"/>
              <a:cs typeface="Alexandria" charset="0"/>
            </a:endParaRPr>
          </a:p>
        </p:txBody>
      </p:sp>
      <p:sp>
        <p:nvSpPr>
          <p:cNvPr id="3" name="Rectangle 2">
            <a:extLst>
              <a:ext uri="{FF2B5EF4-FFF2-40B4-BE49-F238E27FC236}">
                <a16:creationId xmlns:a16="http://schemas.microsoft.com/office/drawing/2014/main" id="{809C0DAC-E4BE-0DCD-C872-9CED40599B01}"/>
              </a:ext>
            </a:extLst>
          </p:cNvPr>
          <p:cNvSpPr/>
          <p:nvPr/>
        </p:nvSpPr>
        <p:spPr>
          <a:xfrm>
            <a:off x="2485572" y="386775"/>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bg1"/>
                </a:solidFill>
                <a:latin typeface="Alexandria" pitchFamily="2" charset="-78"/>
                <a:ea typeface="Roboto Light" panose="02000000000000000000" pitchFamily="2" charset="0"/>
                <a:cs typeface="Alexandria" pitchFamily="2" charset="-78"/>
              </a:rPr>
              <a:t>01</a:t>
            </a:r>
            <a:endParaRPr lang="en-US" sz="1200" dirty="0">
              <a:solidFill>
                <a:schemeClr val="bg1"/>
              </a:solidFill>
              <a:latin typeface="Alexandria" pitchFamily="2" charset="-78"/>
              <a:ea typeface="Roboto Light" panose="02000000000000000000" pitchFamily="2" charset="0"/>
              <a:cs typeface="Alexandria" pitchFamily="2" charset="-78"/>
            </a:endParaRPr>
          </a:p>
        </p:txBody>
      </p:sp>
      <p:sp>
        <p:nvSpPr>
          <p:cNvPr id="6" name="TextBox 5">
            <a:extLst>
              <a:ext uri="{FF2B5EF4-FFF2-40B4-BE49-F238E27FC236}">
                <a16:creationId xmlns:a16="http://schemas.microsoft.com/office/drawing/2014/main" id="{F1F2DE93-ACD4-59AF-C2AF-5513681D929B}"/>
              </a:ext>
            </a:extLst>
          </p:cNvPr>
          <p:cNvSpPr txBox="1"/>
          <p:nvPr/>
        </p:nvSpPr>
        <p:spPr>
          <a:xfrm>
            <a:off x="2809852" y="724058"/>
            <a:ext cx="7315976" cy="461665"/>
          </a:xfrm>
          <a:prstGeom prst="rect">
            <a:avLst/>
          </a:prstGeom>
          <a:noFill/>
        </p:spPr>
        <p:txBody>
          <a:bodyPr wrap="square" rtlCol="0">
            <a:spAutoFit/>
          </a:bodyPr>
          <a:lstStyle/>
          <a:p>
            <a:pPr algn="ctr" rtl="1"/>
            <a:r>
              <a:rPr lang="ar-EG" sz="2400" b="1" dirty="0">
                <a:solidFill>
                  <a:srgbClr val="00AEEF"/>
                </a:solidFill>
                <a:latin typeface="Alexandria" pitchFamily="2" charset="-78"/>
                <a:cs typeface="Alexandria" pitchFamily="2" charset="-78"/>
              </a:rPr>
              <a:t>قائمة المراجع </a:t>
            </a:r>
          </a:p>
        </p:txBody>
      </p:sp>
    </p:spTree>
    <p:extLst>
      <p:ext uri="{BB962C8B-B14F-4D97-AF65-F5344CB8AC3E}">
        <p14:creationId xmlns:p14="http://schemas.microsoft.com/office/powerpoint/2010/main" val="111269829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43EAA6-EB8B-480E-C1EF-073C901407B8}"/>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198B2B1E-E35B-897E-F05B-94761EC03C57}"/>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pitchFamily="2" charset="-78"/>
            </a:endParaRPr>
          </a:p>
        </p:txBody>
      </p:sp>
      <p:sp>
        <p:nvSpPr>
          <p:cNvPr id="23" name="Rectangle: Rounded Corners 22">
            <a:extLst>
              <a:ext uri="{FF2B5EF4-FFF2-40B4-BE49-F238E27FC236}">
                <a16:creationId xmlns:a16="http://schemas.microsoft.com/office/drawing/2014/main" id="{9DA01AA9-FF34-654F-D1FB-08385CC34D09}"/>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pitchFamily="2" charset="-78"/>
            </a:endParaRPr>
          </a:p>
        </p:txBody>
      </p:sp>
      <p:sp>
        <p:nvSpPr>
          <p:cNvPr id="25" name="Rectangle: Rounded Corners 24">
            <a:extLst>
              <a:ext uri="{FF2B5EF4-FFF2-40B4-BE49-F238E27FC236}">
                <a16:creationId xmlns:a16="http://schemas.microsoft.com/office/drawing/2014/main" id="{C486456E-C107-02F8-47F7-712E35BF3CF7}"/>
              </a:ext>
            </a:extLst>
          </p:cNvPr>
          <p:cNvSpPr/>
          <p:nvPr/>
        </p:nvSpPr>
        <p:spPr>
          <a:xfrm>
            <a:off x="680746" y="1363163"/>
            <a:ext cx="10830507" cy="518026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endParaRPr lang="ar-EG" sz="1600" dirty="0">
              <a:solidFill>
                <a:schemeClr val="tx1"/>
              </a:solidFill>
              <a:latin typeface="Alexandria" pitchFamily="2" charset="-78"/>
              <a:cs typeface="Alexandria" pitchFamily="2" charset="-78"/>
            </a:endParaRPr>
          </a:p>
          <a:p>
            <a:pPr algn="justLow" rtl="1">
              <a:lnSpc>
                <a:spcPct val="150000"/>
              </a:lnSpc>
            </a:pPr>
            <a:endParaRPr lang="ar-EG" sz="1600" dirty="0">
              <a:solidFill>
                <a:schemeClr val="tx1"/>
              </a:solidFill>
              <a:latin typeface="Alexandria" pitchFamily="2" charset="-78"/>
              <a:cs typeface="Alexandria" pitchFamily="2" charset="-78"/>
            </a:endParaRPr>
          </a:p>
          <a:p>
            <a:pPr algn="justLow" rtl="1">
              <a:lnSpc>
                <a:spcPct val="150000"/>
              </a:lnSpc>
            </a:pPr>
            <a:endParaRPr lang="ar-EG"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3BBD49B4-65E0-2FB8-1D46-3BAFD46B5360}"/>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6AD614FE-3A07-2029-98F1-73669CB83DA5}"/>
              </a:ext>
            </a:extLst>
          </p:cNvPr>
          <p:cNvSpPr txBox="1"/>
          <p:nvPr/>
        </p:nvSpPr>
        <p:spPr>
          <a:xfrm>
            <a:off x="2695003" y="0"/>
            <a:ext cx="5588631" cy="1692771"/>
          </a:xfrm>
          <a:prstGeom prst="rect">
            <a:avLst/>
          </a:prstGeom>
          <a:noFill/>
        </p:spPr>
        <p:txBody>
          <a:bodyPr wrap="square" rtlCol="0">
            <a:spAutoFit/>
          </a:bodyPr>
          <a:lstStyle/>
          <a:p>
            <a:endParaRPr lang="ar-EG" sz="2800" b="1" dirty="0">
              <a:latin typeface="Alexandria" charset="0"/>
              <a:cs typeface="Alexandria" charset="0"/>
            </a:endParaRPr>
          </a:p>
          <a:p>
            <a:endParaRPr lang="en-US" sz="2400" b="1" dirty="0">
              <a:latin typeface="Alexandria" charset="0"/>
              <a:cs typeface="Alexandria" charset="0"/>
            </a:endParaRPr>
          </a:p>
          <a:p>
            <a:endParaRPr lang="ar-EG" sz="2400" dirty="0">
              <a:solidFill>
                <a:srgbClr val="2D3956"/>
              </a:solidFill>
              <a:latin typeface="Alexandria" charset="0"/>
              <a:cs typeface="Alexandria" charset="0"/>
            </a:endParaRPr>
          </a:p>
          <a:p>
            <a:r>
              <a:rPr lang="ar-EG" sz="2800" b="1" dirty="0">
                <a:latin typeface="Alexandria" charset="0"/>
                <a:cs typeface="Alexandria" charset="0"/>
              </a:rPr>
              <a:t> </a:t>
            </a:r>
            <a:endParaRPr lang="en-US" sz="2800" b="1" dirty="0">
              <a:latin typeface="Alexandria" charset="0"/>
              <a:cs typeface="Alexandria" charset="0"/>
            </a:endParaRPr>
          </a:p>
        </p:txBody>
      </p:sp>
      <p:sp>
        <p:nvSpPr>
          <p:cNvPr id="3" name="Rectangle 2">
            <a:extLst>
              <a:ext uri="{FF2B5EF4-FFF2-40B4-BE49-F238E27FC236}">
                <a16:creationId xmlns:a16="http://schemas.microsoft.com/office/drawing/2014/main" id="{C1BCEA93-67EA-7195-682D-802D6BAFD464}"/>
              </a:ext>
            </a:extLst>
          </p:cNvPr>
          <p:cNvSpPr/>
          <p:nvPr/>
        </p:nvSpPr>
        <p:spPr>
          <a:xfrm>
            <a:off x="2485572" y="386775"/>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bg1"/>
                </a:solidFill>
                <a:latin typeface="Alexandria" pitchFamily="2" charset="-78"/>
                <a:ea typeface="Roboto Light" panose="02000000000000000000" pitchFamily="2" charset="0"/>
                <a:cs typeface="Alexandria" pitchFamily="2" charset="-78"/>
              </a:rPr>
              <a:t>06</a:t>
            </a:r>
            <a:endParaRPr lang="en-US" sz="1200" dirty="0">
              <a:solidFill>
                <a:schemeClr val="bg1"/>
              </a:solidFill>
              <a:latin typeface="Alexandria" pitchFamily="2" charset="-78"/>
              <a:ea typeface="Roboto Light" panose="02000000000000000000" pitchFamily="2" charset="0"/>
              <a:cs typeface="Alexandria" pitchFamily="2" charset="-78"/>
            </a:endParaRPr>
          </a:p>
        </p:txBody>
      </p:sp>
      <p:pic>
        <p:nvPicPr>
          <p:cNvPr id="4" name="Picture 3">
            <a:extLst>
              <a:ext uri="{FF2B5EF4-FFF2-40B4-BE49-F238E27FC236}">
                <a16:creationId xmlns:a16="http://schemas.microsoft.com/office/drawing/2014/main" id="{3BC82DAC-392C-B0B3-22F1-605B9D93BF83}"/>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680746" y="1349343"/>
            <a:ext cx="10697616" cy="5108061"/>
          </a:xfrm>
          <a:prstGeom prst="rect">
            <a:avLst/>
          </a:prstGeom>
        </p:spPr>
      </p:pic>
    </p:spTree>
    <p:extLst>
      <p:ext uri="{BB962C8B-B14F-4D97-AF65-F5344CB8AC3E}">
        <p14:creationId xmlns:p14="http://schemas.microsoft.com/office/powerpoint/2010/main" val="178309365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email">
            <a:grayscl/>
            <a:extLst>
              <a:ext uri="{28A0092B-C50C-407E-A947-70E740481C1C}">
                <a14:useLocalDpi xmlns:a14="http://schemas.microsoft.com/office/drawing/2010/main"/>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425810" y="203200"/>
            <a:ext cx="2580006" cy="1204686"/>
          </a:xfrm>
          <a:prstGeom prst="rect">
            <a:avLst/>
          </a:prstGeom>
        </p:spPr>
      </p:pic>
    </p:spTree>
    <p:extLst>
      <p:ext uri="{BB962C8B-B14F-4D97-AF65-F5344CB8AC3E}">
        <p14:creationId xmlns:p14="http://schemas.microsoft.com/office/powerpoint/2010/main" val="33177933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lexandria"/>
        <a:ea typeface=""/>
        <a:cs typeface=""/>
      </a:majorFont>
      <a:minorFont>
        <a:latin typeface="Alexandr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880dc9877293ebf2faca7b9d343d34ce">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5dfb1ab78987afd1256aa7b970095f3f"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CAF25F62-59EA-48D9-96C0-91862C3D91A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CC9A911-23AF-4D6B-960B-1A780C58D828}">
  <ds:schemaRefs>
    <ds:schemaRef ds:uri="http://schemas.microsoft.com/office/2006/metadata/properties"/>
    <ds:schemaRef ds:uri="688354b5-287c-4cda-825e-1d7935aea40e"/>
    <ds:schemaRef ds:uri="http://purl.org/dc/dcmitype/"/>
    <ds:schemaRef ds:uri="http://purl.org/dc/elements/1.1/"/>
    <ds:schemaRef ds:uri="http://www.w3.org/XML/1998/namespace"/>
    <ds:schemaRef ds:uri="http://schemas.microsoft.com/office/2006/documentManagement/types"/>
    <ds:schemaRef ds:uri="http://purl.org/dc/terms/"/>
    <ds:schemaRef ds:uri="http://schemas.openxmlformats.org/package/2006/metadata/core-properties"/>
    <ds:schemaRef ds:uri="http://schemas.microsoft.com/office/infopath/2007/PartnerControls"/>
    <ds:schemaRef ds:uri="aca13214-df29-4e3c-a050-857c0bf7bd8e"/>
    <ds:schemaRef ds:uri="d13aca44-ef33-4cf4-9980-7f0b00e6eeb9"/>
    <ds:schemaRef ds:uri="49100919-8a76-4266-be0c-7dc583902cb4"/>
  </ds:schemaRefs>
</ds:datastoreItem>
</file>

<file path=docProps/app.xml><?xml version="1.0" encoding="utf-8"?>
<Properties xmlns="http://schemas.openxmlformats.org/officeDocument/2006/extended-properties" xmlns:vt="http://schemas.openxmlformats.org/officeDocument/2006/docPropsVTypes">
  <TotalTime>1034</TotalTime>
  <Words>4455</Words>
  <Application>Microsoft Office PowerPoint</Application>
  <PresentationFormat>Widescreen</PresentationFormat>
  <Paragraphs>254</Paragraphs>
  <Slides>41</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41</vt:i4>
      </vt:variant>
    </vt:vector>
  </HeadingPairs>
  <TitlesOfParts>
    <vt:vector size="47" baseType="lpstr">
      <vt:lpstr>Alexandria</vt:lpstr>
      <vt:lpstr>Arial</vt:lpstr>
      <vt:lpstr>Calibri</vt:lpstr>
      <vt:lpstr>Roboto Light</vt:lpstr>
      <vt:lpstr>Tajawal ExtraBold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Nourallah Elkolaly</cp:lastModifiedBy>
  <cp:revision>314</cp:revision>
  <dcterms:created xsi:type="dcterms:W3CDTF">2023-04-29T09:08:00Z</dcterms:created>
  <dcterms:modified xsi:type="dcterms:W3CDTF">2025-06-11T16:19:46Z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