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303" r:id="rId6"/>
    <p:sldId id="500" r:id="rId7"/>
    <p:sldId id="498" r:id="rId8"/>
    <p:sldId id="559" r:id="rId9"/>
    <p:sldId id="583" r:id="rId10"/>
    <p:sldId id="585" r:id="rId11"/>
    <p:sldId id="586" r:id="rId12"/>
    <p:sldId id="589" r:id="rId13"/>
    <p:sldId id="587" r:id="rId14"/>
    <p:sldId id="588" r:id="rId15"/>
    <p:sldId id="590" r:id="rId16"/>
    <p:sldId id="591" r:id="rId17"/>
    <p:sldId id="592" r:id="rId18"/>
    <p:sldId id="593" r:id="rId19"/>
    <p:sldId id="595" r:id="rId20"/>
    <p:sldId id="596" r:id="rId21"/>
    <p:sldId id="597" r:id="rId22"/>
    <p:sldId id="598" r:id="rId23"/>
    <p:sldId id="599" r:id="rId24"/>
    <p:sldId id="600" r:id="rId25"/>
    <p:sldId id="601" r:id="rId26"/>
    <p:sldId id="602" r:id="rId27"/>
    <p:sldId id="613" r:id="rId28"/>
    <p:sldId id="615" r:id="rId29"/>
    <p:sldId id="614" r:id="rId30"/>
    <p:sldId id="603" r:id="rId31"/>
    <p:sldId id="616" r:id="rId32"/>
    <p:sldId id="617" r:id="rId33"/>
    <p:sldId id="618" r:id="rId34"/>
    <p:sldId id="619" r:id="rId35"/>
    <p:sldId id="620" r:id="rId36"/>
    <p:sldId id="621" r:id="rId37"/>
    <p:sldId id="604" r:id="rId38"/>
    <p:sldId id="605" r:id="rId39"/>
    <p:sldId id="622" r:id="rId40"/>
    <p:sldId id="606" r:id="rId41"/>
    <p:sldId id="623" r:id="rId42"/>
    <p:sldId id="607"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0"/>
            <p14:sldId id="498"/>
            <p14:sldId id="559"/>
            <p14:sldId id="583"/>
            <p14:sldId id="585"/>
            <p14:sldId id="586"/>
            <p14:sldId id="589"/>
            <p14:sldId id="587"/>
            <p14:sldId id="588"/>
            <p14:sldId id="590"/>
            <p14:sldId id="591"/>
            <p14:sldId id="592"/>
            <p14:sldId id="593"/>
            <p14:sldId id="595"/>
            <p14:sldId id="596"/>
            <p14:sldId id="597"/>
            <p14:sldId id="598"/>
            <p14:sldId id="599"/>
            <p14:sldId id="600"/>
            <p14:sldId id="601"/>
            <p14:sldId id="602"/>
            <p14:sldId id="613"/>
            <p14:sldId id="615"/>
            <p14:sldId id="614"/>
            <p14:sldId id="603"/>
            <p14:sldId id="616"/>
            <p14:sldId id="617"/>
            <p14:sldId id="618"/>
            <p14:sldId id="619"/>
            <p14:sldId id="620"/>
            <p14:sldId id="621"/>
            <p14:sldId id="604"/>
            <p14:sldId id="605"/>
            <p14:sldId id="622"/>
            <p14:sldId id="606"/>
            <p14:sldId id="623"/>
            <p14:sldId id="607"/>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3713" autoAdjust="0"/>
  </p:normalViewPr>
  <p:slideViewPr>
    <p:cSldViewPr snapToGrid="0">
      <p:cViewPr varScale="1">
        <p:scale>
          <a:sx n="62" d="100"/>
          <a:sy n="62" d="100"/>
        </p:scale>
        <p:origin x="804" y="44"/>
      </p:cViewPr>
      <p:guideLst>
        <p:guide orient="horz" pos="2160"/>
        <p:guide pos="3840"/>
      </p:guideLst>
    </p:cSldViewPr>
  </p:slideViewPr>
  <p:notesTextViewPr>
    <p:cViewPr>
      <p:scale>
        <a:sx n="1" d="1"/>
        <a:sy n="1" d="1"/>
      </p:scale>
      <p:origin x="0" y="0"/>
    </p:cViewPr>
  </p:notesTextViewPr>
  <p:notesViewPr>
    <p:cSldViewPr snapToGrid="0">
      <p:cViewPr varScale="1">
        <p:scale>
          <a:sx n="87" d="100"/>
          <a:sy n="87" d="100"/>
        </p:scale>
        <p:origin x="3904" y="2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733028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743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54509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BF7197C7-449D-C946-9CEC-1D59ADE52AA7}"/>
              </a:ext>
            </a:extLst>
          </p:cNvPr>
          <p:cNvSpPr txBox="1"/>
          <p:nvPr userDrawn="1"/>
        </p:nvSpPr>
        <p:spPr>
          <a:xfrm>
            <a:off x="8578824"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4947" y="4377130"/>
            <a:ext cx="5216525" cy="400110"/>
          </a:xfrm>
          <a:prstGeom prst="rect">
            <a:avLst/>
          </a:prstGeom>
          <a:noFill/>
        </p:spPr>
        <p:txBody>
          <a:bodyPr wrap="square" rtlCol="0">
            <a:spAutoFit/>
          </a:bodyPr>
          <a:lstStyle/>
          <a:p>
            <a:r>
              <a:rPr lang="en-US" sz="2000" dirty="0">
                <a:latin typeface="Alexandria"/>
                <a:cs typeface="Times New Roman" panose="02020603050405020304" pitchFamily="18" charset="0"/>
              </a:rPr>
              <a:t>Prepared by Dr. Omar Al-kasasbeh</a:t>
            </a:r>
          </a:p>
        </p:txBody>
      </p:sp>
      <p:sp>
        <p:nvSpPr>
          <p:cNvPr id="31" name="TextBox 30"/>
          <p:cNvSpPr txBox="1"/>
          <p:nvPr/>
        </p:nvSpPr>
        <p:spPr>
          <a:xfrm>
            <a:off x="515581" y="2653582"/>
            <a:ext cx="5715255" cy="2123658"/>
          </a:xfrm>
          <a:prstGeom prst="rect">
            <a:avLst/>
          </a:prstGeom>
          <a:noFill/>
        </p:spPr>
        <p:txBody>
          <a:bodyPr wrap="square" rtlCol="0">
            <a:spAutoFit/>
          </a:bodyPr>
          <a:lstStyle/>
          <a:p>
            <a:r>
              <a:rPr lang="en-US" sz="4400" b="1" dirty="0">
                <a:solidFill>
                  <a:srgbClr val="00B0F0"/>
                </a:solidFill>
                <a:latin typeface="Alexandria" charset="0"/>
              </a:rPr>
              <a:t>The Cost of Capital</a:t>
            </a:r>
          </a:p>
          <a:p>
            <a:endParaRPr lang="en-US" sz="4400" b="1" dirty="0">
              <a:solidFill>
                <a:srgbClr val="00B0F0"/>
              </a:solidFill>
              <a:latin typeface="Alexandria" charset="0"/>
            </a:endParaRPr>
          </a:p>
          <a:p>
            <a:endParaRPr lang="en-US" sz="4400" b="1" dirty="0">
              <a:solidFill>
                <a:srgbClr val="00B0F0"/>
              </a:solidFill>
              <a:latin typeface="Alexandria" charset="0"/>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9</a:t>
            </a:r>
          </a:p>
        </p:txBody>
      </p:sp>
      <p:sp>
        <p:nvSpPr>
          <p:cNvPr id="46" name="TextBox 45"/>
          <p:cNvSpPr txBox="1"/>
          <p:nvPr/>
        </p:nvSpPr>
        <p:spPr>
          <a:xfrm>
            <a:off x="485088" y="5070534"/>
            <a:ext cx="2071849" cy="707886"/>
          </a:xfrm>
          <a:prstGeom prst="rect">
            <a:avLst/>
          </a:prstGeom>
          <a:noFill/>
        </p:spPr>
        <p:txBody>
          <a:bodyPr wrap="none" rtlCol="0">
            <a:spAutoFit/>
          </a:bodyPr>
          <a:lstStyle/>
          <a:p>
            <a:r>
              <a:rPr lang="en-GB" sz="2000" dirty="0">
                <a:latin typeface="Alexandria"/>
                <a:ea typeface="Times New Roman" panose="02020603050405020304" pitchFamily="18" charset="0"/>
              </a:rPr>
              <a:t>FNT 615</a:t>
            </a:r>
            <a:endParaRPr lang="en-US" sz="2000" dirty="0">
              <a:latin typeface="Alexandria"/>
              <a:cs typeface="Times New Roman" panose="02020603050405020304" pitchFamily="18" charset="0"/>
            </a:endParaRPr>
          </a:p>
          <a:p>
            <a:r>
              <a:rPr lang="en-US" sz="2000" dirty="0">
                <a:latin typeface="Alexandria"/>
                <a:cs typeface="Times New Roman" panose="02020603050405020304" pitchFamily="18" charset="0"/>
              </a:rPr>
              <a:t>Finance Concepts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851"/>
    </mc:Choice>
    <mc:Fallback xmlns="">
      <p:transition spd="slow" advTm="2785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8433"/>
            <a:ext cx="12663752" cy="7053944"/>
          </a:xfrm>
          <a:prstGeom prst="rect">
            <a:avLst/>
          </a:prstGeom>
        </p:spPr>
      </p:pic>
      <p:sp>
        <p:nvSpPr>
          <p:cNvPr id="2" name="Rectangle: Single Corner Rounded 1"/>
          <p:cNvSpPr/>
          <p:nvPr/>
        </p:nvSpPr>
        <p:spPr>
          <a:xfrm flipV="1">
            <a:off x="103860"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593822" y="2682654"/>
            <a:ext cx="5598178" cy="894522"/>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a:cs typeface="Times New Roman" panose="02020603050405020304" pitchFamily="18" charset="0"/>
              </a:rPr>
              <a:t>Finance Concepts </a:t>
            </a:r>
          </a:p>
          <a:p>
            <a:pPr algn="ctr"/>
            <a:endParaRPr lang="en-US" sz="2800" b="1" dirty="0">
              <a:solidFill>
                <a:schemeClr val="tx1"/>
              </a:solidFill>
              <a:latin typeface="Alexandria"/>
              <a:cs typeface="Times New Roman" panose="02020603050405020304" pitchFamily="18"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a:cs typeface="Times New Roman" panose="02020603050405020304" pitchFamily="18" charset="0"/>
              </a:rPr>
              <a:t>Dr. Omar Al-</a:t>
            </a:r>
            <a:r>
              <a:rPr lang="en-US" sz="2800" b="1" dirty="0" err="1">
                <a:solidFill>
                  <a:srgbClr val="00B0F0"/>
                </a:solidFill>
                <a:latin typeface="Alexandria"/>
                <a:cs typeface="Times New Roman" panose="02020603050405020304" pitchFamily="18" charset="0"/>
              </a:rPr>
              <a:t>kasasbeh</a:t>
            </a:r>
            <a:endParaRPr lang="en-US" sz="2800" b="1" dirty="0">
              <a:solidFill>
                <a:srgbClr val="00B0F0"/>
              </a:solidFill>
              <a:latin typeface="Alexandria"/>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Alexandria"/>
                <a:cs typeface="Times New Roman" panose="02020603050405020304" pitchFamily="18"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DA4654C1-63ED-8D05-61ED-F16881440B3A}"/>
              </a:ext>
            </a:extLst>
          </p:cNvPr>
          <p:cNvSpPr txBox="1"/>
          <p:nvPr/>
        </p:nvSpPr>
        <p:spPr>
          <a:xfrm>
            <a:off x="7230291" y="3808008"/>
            <a:ext cx="3770218" cy="707886"/>
          </a:xfrm>
          <a:prstGeom prst="rect">
            <a:avLst/>
          </a:prstGeom>
          <a:noFill/>
        </p:spPr>
        <p:txBody>
          <a:bodyPr wrap="square" rtlCol="0">
            <a:spAutoFit/>
          </a:bodyPr>
          <a:lstStyle/>
          <a:p>
            <a:r>
              <a:rPr lang="en-GB" sz="2000" dirty="0">
                <a:latin typeface="Alexandria"/>
                <a:ea typeface="Times New Roman" panose="02020603050405020304" pitchFamily="18" charset="0"/>
              </a:rPr>
              <a:t>FNT 615</a:t>
            </a:r>
            <a:endParaRPr lang="en-US" sz="2000" dirty="0">
              <a:latin typeface="Alexandria"/>
              <a:cs typeface="Times New Roman" panose="02020603050405020304" pitchFamily="18" charset="0"/>
            </a:endParaRPr>
          </a:p>
          <a:p>
            <a:r>
              <a:rPr lang="en-US" sz="2000" dirty="0">
                <a:latin typeface="Alexandria"/>
                <a:cs typeface="Times New Roman" panose="02020603050405020304" pitchFamily="18" charset="0"/>
              </a:rPr>
              <a:t>Finance Concepts </a:t>
            </a:r>
          </a:p>
        </p:txBody>
      </p:sp>
    </p:spTree>
  </p:cSld>
  <p:clrMapOvr>
    <a:masterClrMapping/>
  </p:clrMapOvr>
  <mc:AlternateContent xmlns:mc="http://schemas.openxmlformats.org/markup-compatibility/2006" xmlns:p14="http://schemas.microsoft.com/office/powerpoint/2010/main">
    <mc:Choice Requires="p14">
      <p:transition spd="slow" p14:dur="2000" advTm="7476"/>
    </mc:Choice>
    <mc:Fallback xmlns="">
      <p:transition spd="slow" advTm="747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58771" y="1184435"/>
            <a:ext cx="9625220" cy="1508105"/>
          </a:xfrm>
          <a:prstGeom prst="rect">
            <a:avLst/>
          </a:prstGeom>
          <a:noFill/>
        </p:spPr>
        <p:txBody>
          <a:bodyPr wrap="square" rtlCol="0">
            <a:spAutoFit/>
          </a:bodyPr>
          <a:lstStyle/>
          <a:p>
            <a:r>
              <a:rPr lang="en-US" sz="2800" dirty="0">
                <a:latin typeface="Alexandria"/>
                <a:cs typeface="Times New Roman" panose="02020603050405020304" pitchFamily="18" charset="0"/>
              </a:rPr>
              <a:t>Table of contents</a:t>
            </a:r>
          </a:p>
          <a:p>
            <a:endParaRPr lang="en-US" sz="2800" b="1" dirty="0">
              <a:solidFill>
                <a:srgbClr val="00B0F0"/>
              </a:solidFill>
              <a:latin typeface="Alexandria"/>
              <a:cs typeface="Times New Roman" panose="02020603050405020304" pitchFamily="18" charset="0"/>
            </a:endParaRPr>
          </a:p>
          <a:p>
            <a:endParaRPr lang="en-US" sz="3600" dirty="0">
              <a:latin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p:cNvSpPr txBox="1"/>
          <p:nvPr/>
        </p:nvSpPr>
        <p:spPr>
          <a:xfrm>
            <a:off x="889000" y="2118712"/>
            <a:ext cx="10022155" cy="3724096"/>
          </a:xfrm>
          <a:prstGeom prst="rect">
            <a:avLst/>
          </a:prstGeom>
          <a:noFill/>
        </p:spPr>
        <p:txBody>
          <a:bodyPr wrap="square" rtlCol="0">
            <a:spAutoFit/>
          </a:bodyPr>
          <a:lstStyle/>
          <a:p>
            <a:r>
              <a:rPr lang="en-US" sz="2200" dirty="0">
                <a:latin typeface="Alexandria"/>
                <a:cs typeface="Times New Roman" panose="02020603050405020304" pitchFamily="18" charset="0"/>
              </a:rPr>
              <a:t>1. </a:t>
            </a:r>
            <a:r>
              <a:rPr lang="en-US" sz="2400" dirty="0">
                <a:latin typeface="Alexandria"/>
                <a:cs typeface="Times New Roman" panose="02020603050405020304" pitchFamily="18" charset="0"/>
              </a:rPr>
              <a:t>Introduction to Cost of Capital</a:t>
            </a:r>
            <a:endParaRPr lang="en-US" sz="2200" dirty="0">
              <a:latin typeface="Alexandria"/>
              <a:cs typeface="Times New Roman" panose="02020603050405020304" pitchFamily="18" charset="0"/>
            </a:endParaRPr>
          </a:p>
          <a:p>
            <a:r>
              <a:rPr lang="en-US" sz="2200" dirty="0">
                <a:latin typeface="Alexandria"/>
                <a:cs typeface="Times New Roman" panose="02020603050405020304" pitchFamily="18" charset="0"/>
              </a:rPr>
              <a:t>2. </a:t>
            </a:r>
            <a:r>
              <a:rPr lang="en-US" sz="2400" dirty="0">
                <a:latin typeface="Alexandria"/>
              </a:rPr>
              <a:t>Weighted Average Cost of Capital (WACC)</a:t>
            </a:r>
          </a:p>
          <a:p>
            <a:r>
              <a:rPr lang="en-US" sz="2400" dirty="0">
                <a:latin typeface="Alexandria"/>
              </a:rPr>
              <a:t>3. Determinants of Cost of Capital</a:t>
            </a:r>
          </a:p>
          <a:p>
            <a:r>
              <a:rPr lang="en-US" sz="2200" dirty="0">
                <a:latin typeface="Alexandria"/>
                <a:cs typeface="Times New Roman" panose="02020603050405020304" pitchFamily="18" charset="0"/>
              </a:rPr>
              <a:t>4. </a:t>
            </a:r>
            <a:r>
              <a:rPr lang="en-US" sz="2400" dirty="0">
                <a:latin typeface="Alexandria"/>
              </a:rPr>
              <a:t>Marginal Cost of Capital (MCC)</a:t>
            </a:r>
          </a:p>
          <a:p>
            <a:r>
              <a:rPr lang="en-US" sz="2400" dirty="0">
                <a:latin typeface="Alexandria"/>
              </a:rPr>
              <a:t>5. Capital Structure and Cost of Capital</a:t>
            </a:r>
          </a:p>
          <a:p>
            <a:endParaRPr lang="en-US" sz="2400" dirty="0">
              <a:latin typeface="Alexandria"/>
            </a:endParaRPr>
          </a:p>
          <a:p>
            <a:endParaRPr lang="en-US" sz="2200" dirty="0">
              <a:latin typeface="Alexandria"/>
              <a:cs typeface="Times New Roman" panose="02020603050405020304" pitchFamily="18" charset="0"/>
            </a:endParaRPr>
          </a:p>
          <a:p>
            <a:endParaRPr lang="en-US" sz="2200" dirty="0">
              <a:latin typeface="Alexandria"/>
              <a:cs typeface="Times New Roman" panose="02020603050405020304" pitchFamily="18" charset="0"/>
            </a:endParaRPr>
          </a:p>
          <a:p>
            <a:endParaRPr lang="en-US" sz="2200" dirty="0">
              <a:latin typeface="Alexandria"/>
              <a:cs typeface="Times New Roman" panose="02020603050405020304" pitchFamily="18" charset="0"/>
            </a:endParaRPr>
          </a:p>
          <a:p>
            <a:endParaRPr lang="en-US" sz="2200" dirty="0">
              <a:highlight>
                <a:srgbClr val="FFFF00"/>
              </a:highlight>
              <a:latin typeface="Alexandria"/>
              <a:cs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63011372"/>
      </p:ext>
    </p:extLst>
  </p:cSld>
  <p:clrMapOvr>
    <a:masterClrMapping/>
  </p:clrMapOvr>
  <mc:AlternateContent xmlns:mc="http://schemas.openxmlformats.org/markup-compatibility/2006" xmlns:p14="http://schemas.microsoft.com/office/powerpoint/2010/main">
    <mc:Choice Requires="p14">
      <p:transition spd="slow" p14:dur="2000" advTm="41493"/>
    </mc:Choice>
    <mc:Fallback xmlns="">
      <p:transition spd="slow" advTm="4149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5910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821595"/>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018035"/>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p:cNvSpPr txBox="1"/>
          <p:nvPr/>
        </p:nvSpPr>
        <p:spPr>
          <a:xfrm>
            <a:off x="617280" y="1997839"/>
            <a:ext cx="10541000" cy="4462760"/>
          </a:xfrm>
          <a:prstGeom prst="rect">
            <a:avLst/>
          </a:prstGeom>
          <a:noFill/>
        </p:spPr>
        <p:txBody>
          <a:bodyPr wrap="square" rtlCol="0">
            <a:spAutoFit/>
          </a:bodyPr>
          <a:lstStyle/>
          <a:p>
            <a:pPr algn="ctr"/>
            <a:r>
              <a:rPr lang="en-US" sz="2400" dirty="0">
                <a:solidFill>
                  <a:srgbClr val="00B0F0"/>
                </a:solidFill>
                <a:latin typeface="Alexandria"/>
                <a:cs typeface="Times New Roman" panose="02020603050405020304" pitchFamily="18" charset="0"/>
              </a:rPr>
              <a:t>What Is the Cost of Capital?</a:t>
            </a:r>
          </a:p>
          <a:p>
            <a:endParaRPr lang="en-US" sz="2400" b="1" dirty="0">
              <a:solidFill>
                <a:srgbClr val="00B0F0"/>
              </a:solidFill>
              <a:cs typeface="Alexandria"/>
            </a:endParaRPr>
          </a:p>
          <a:p>
            <a:r>
              <a:rPr lang="en-US" sz="2000" dirty="0">
                <a:latin typeface="Alexandria"/>
                <a:cs typeface="Alexandria"/>
              </a:rPr>
              <a:t>The cost of capital is the minimum rate of return a company must earn on its investments to satisfy the expectations of everyone who has provided it with funds. It is a threshold, not a target. Earn above it, and you are creating value for your stakeholders. Earn below it, and you are destroying value even if the income statement shows a profit. This is one of the most important and often misunderstood ideas in corporate finance: a company can be profitable in accounting terms while simultaneously destroying economic value, simply because its returns are not keeping up with what its capital actually costs.</a:t>
            </a:r>
          </a:p>
          <a:p>
            <a:endParaRPr lang="en-US" sz="2400" b="1" dirty="0">
              <a:solidFill>
                <a:srgbClr val="00B0F0"/>
              </a:solidFill>
              <a:latin typeface="Alexandria"/>
              <a:cs typeface="Alexandria"/>
            </a:endParaRPr>
          </a:p>
          <a:p>
            <a:endParaRPr lang="en-US" sz="2400" b="1" dirty="0">
              <a:solidFill>
                <a:srgbClr val="00B0F0"/>
              </a:solidFill>
              <a:latin typeface="Alexandria"/>
              <a:cs typeface="Alexandria"/>
            </a:endParaRPr>
          </a:p>
          <a:p>
            <a:endParaRPr lang="ar-JO" sz="2400" dirty="0">
              <a:latin typeface="Alexandria"/>
              <a:cs typeface="Alexandria"/>
            </a:endParaRPr>
          </a:p>
          <a:p>
            <a:endParaRPr lang="en-US" sz="2400" dirty="0">
              <a:latin typeface="Alexandria"/>
              <a:cs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C019AAD-117F-6808-80B8-BAB9C685535C}"/>
              </a:ext>
            </a:extLst>
          </p:cNvPr>
          <p:cNvSpPr txBox="1"/>
          <p:nvPr/>
        </p:nvSpPr>
        <p:spPr>
          <a:xfrm>
            <a:off x="1877602" y="1125757"/>
            <a:ext cx="6097712" cy="523220"/>
          </a:xfrm>
          <a:prstGeom prst="rect">
            <a:avLst/>
          </a:prstGeom>
          <a:noFill/>
        </p:spPr>
        <p:txBody>
          <a:bodyPr wrap="square">
            <a:spAutoFit/>
          </a:bodyPr>
          <a:lstStyle/>
          <a:p>
            <a:pPr algn="ctr"/>
            <a:r>
              <a:rPr lang="en-US" sz="2800" dirty="0">
                <a:latin typeface="Alexandria"/>
                <a:cs typeface="Times New Roman" panose="02020603050405020304" pitchFamily="18" charset="0"/>
              </a:rPr>
              <a:t>Introduction to Cost of Capital</a:t>
            </a:r>
          </a:p>
        </p:txBody>
      </p:sp>
    </p:spTree>
    <p:extLst>
      <p:ext uri="{BB962C8B-B14F-4D97-AF65-F5344CB8AC3E}">
        <p14:creationId xmlns:p14="http://schemas.microsoft.com/office/powerpoint/2010/main" val="4136256540"/>
      </p:ext>
    </p:extLst>
  </p:cSld>
  <p:clrMapOvr>
    <a:masterClrMapping/>
  </p:clrMapOvr>
  <mc:AlternateContent xmlns:mc="http://schemas.openxmlformats.org/markup-compatibility/2006" xmlns:p14="http://schemas.microsoft.com/office/powerpoint/2010/main">
    <mc:Choice Requires="p14">
      <p:transition spd="slow" p14:dur="2000" advTm="260434"/>
    </mc:Choice>
    <mc:Fallback xmlns="">
      <p:transition spd="slow" advTm="26043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p:cNvSpPr txBox="1"/>
          <p:nvPr/>
        </p:nvSpPr>
        <p:spPr>
          <a:xfrm>
            <a:off x="1153149" y="2299905"/>
            <a:ext cx="9441951" cy="2031325"/>
          </a:xfrm>
          <a:prstGeom prst="rect">
            <a:avLst/>
          </a:prstGeom>
          <a:noFill/>
        </p:spPr>
        <p:txBody>
          <a:bodyPr wrap="square" rtlCol="0">
            <a:spAutoFit/>
          </a:bodyPr>
          <a:lstStyle/>
          <a:p>
            <a:r>
              <a:rPr lang="en-US" sz="2200" dirty="0">
                <a:latin typeface="Alexandria"/>
              </a:rPr>
              <a:t>The phrase "heart of finance" gets used loosely sometimes, but in this case, it is entirely justified. The cost of capital is not just one tool among many; it is the rate against which almost every major financial decision is measured, and its influence runs through capital budgeting, valuation, financing strategy, and performance evaluation simultaneously.</a:t>
            </a:r>
          </a:p>
          <a:p>
            <a:endParaRPr lang="en-US" sz="1600" dirty="0">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9D146F59-F603-BC61-5E76-617ECD4ED5A5}"/>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Why Cost of Capital Is the Heart of Finance</a:t>
            </a:r>
          </a:p>
        </p:txBody>
      </p:sp>
    </p:spTree>
    <p:extLst>
      <p:ext uri="{BB962C8B-B14F-4D97-AF65-F5344CB8AC3E}">
        <p14:creationId xmlns:p14="http://schemas.microsoft.com/office/powerpoint/2010/main" val="2758756410"/>
      </p:ext>
    </p:extLst>
  </p:cSld>
  <p:clrMapOvr>
    <a:masterClrMapping/>
  </p:clrMapOvr>
  <mc:AlternateContent xmlns:mc="http://schemas.openxmlformats.org/markup-compatibility/2006" xmlns:p14="http://schemas.microsoft.com/office/powerpoint/2010/main">
    <mc:Choice Requires="p14">
      <p:transition spd="slow" p14:dur="2000" advTm="242326"/>
    </mc:Choice>
    <mc:Fallback xmlns="">
      <p:transition spd="slow" advTm="24232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p:cNvSpPr txBox="1"/>
          <p:nvPr/>
        </p:nvSpPr>
        <p:spPr>
          <a:xfrm>
            <a:off x="942308" y="2198800"/>
            <a:ext cx="10140991" cy="3477875"/>
          </a:xfrm>
          <a:prstGeom prst="rect">
            <a:avLst/>
          </a:prstGeom>
          <a:noFill/>
        </p:spPr>
        <p:txBody>
          <a:bodyPr wrap="square" rtlCol="0">
            <a:spAutoFit/>
          </a:bodyPr>
          <a:lstStyle/>
          <a:p>
            <a:pPr algn="just"/>
            <a:r>
              <a:rPr lang="en-US" sz="2000" dirty="0">
                <a:latin typeface="Alexandria"/>
                <a:cs typeface="Alexandria"/>
              </a:rPr>
              <a:t>The concept of cost of capital is fundamentally rooted in the relationship between risk and return, where investors demand higher expected returns as compensation for taking on greater risk. Safer investments like government bonds offer lower returns, while riskier assets such as corporate bonds and especially equity require higher returns due to the increased uncertainty and residual claims on cash flows. For companies, this means each source of financing has a different cost based on its risk, with debt generally being cheaper than equity. The overall cost of capital, represented by the Weighted Average Cost of Capital (WACC), reflects a blend of these costs based on the firm’s capital structure. Importantly, this relationship creates a feedback loop between company decisions and market perception: higher risk from leverage or volatile operations increases the required return and cost of capital, while stability and strong performance reduce it, aligning internal strategy with external market expectations.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98F6A003-0711-A3B6-363B-312F78E9810C}"/>
              </a:ext>
            </a:extLst>
          </p:cNvPr>
          <p:cNvSpPr txBox="1"/>
          <p:nvPr/>
        </p:nvSpPr>
        <p:spPr>
          <a:xfrm>
            <a:off x="2459842" y="1122457"/>
            <a:ext cx="7990726" cy="523220"/>
          </a:xfrm>
          <a:prstGeom prst="rect">
            <a:avLst/>
          </a:prstGeom>
          <a:noFill/>
        </p:spPr>
        <p:txBody>
          <a:bodyPr wrap="square">
            <a:spAutoFit/>
          </a:bodyPr>
          <a:lstStyle/>
          <a:p>
            <a:r>
              <a:rPr lang="en-US" sz="2800" dirty="0">
                <a:latin typeface="Alexandria"/>
              </a:rPr>
              <a:t>Risk, Return, and the Logic Behind the Cost of Capital</a:t>
            </a:r>
          </a:p>
        </p:txBody>
      </p:sp>
    </p:spTree>
    <p:extLst>
      <p:ext uri="{BB962C8B-B14F-4D97-AF65-F5344CB8AC3E}">
        <p14:creationId xmlns:p14="http://schemas.microsoft.com/office/powerpoint/2010/main" val="1393739439"/>
      </p:ext>
    </p:extLst>
  </p:cSld>
  <p:clrMapOvr>
    <a:masterClrMapping/>
  </p:clrMapOvr>
  <mc:AlternateContent xmlns:mc="http://schemas.openxmlformats.org/markup-compatibility/2006" xmlns:p14="http://schemas.microsoft.com/office/powerpoint/2010/main">
    <mc:Choice Requires="p14">
      <p:transition spd="slow" p14:dur="2000" advTm="187571"/>
    </mc:Choice>
    <mc:Fallback xmlns="">
      <p:transition spd="slow" advTm="18757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973DA-D411-BDC5-3CFC-79102E12E03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C55640D-6A96-85EF-FC4B-BC14AAF81C6A}"/>
              </a:ext>
            </a:extLst>
          </p:cNvPr>
          <p:cNvSpPr/>
          <p:nvPr/>
        </p:nvSpPr>
        <p:spPr>
          <a:xfrm>
            <a:off x="617280" y="1685495"/>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58F502F9-E163-EC74-DCF5-A5BBAF92BD4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AAC64FE-3012-CFE9-9728-A416B8BD553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1A1BAA5-63FB-5D8C-403A-08489D07B0F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97AE5654-8365-300B-64A4-1D40264984AD}"/>
              </a:ext>
            </a:extLst>
          </p:cNvPr>
          <p:cNvSpPr txBox="1"/>
          <p:nvPr/>
        </p:nvSpPr>
        <p:spPr>
          <a:xfrm>
            <a:off x="762000" y="2095405"/>
            <a:ext cx="10590944" cy="4093428"/>
          </a:xfrm>
          <a:prstGeom prst="rect">
            <a:avLst/>
          </a:prstGeom>
          <a:noFill/>
        </p:spPr>
        <p:txBody>
          <a:bodyPr wrap="square" rtlCol="0">
            <a:spAutoFit/>
          </a:bodyPr>
          <a:lstStyle/>
          <a:p>
            <a:pPr algn="just"/>
            <a:r>
              <a:rPr lang="en-US" sz="2000" b="1" dirty="0">
                <a:latin typeface="Alexandria"/>
              </a:rPr>
              <a:t>Cost of Debt (</a:t>
            </a:r>
            <a:r>
              <a:rPr lang="en-US" sz="2000" b="1" dirty="0" err="1">
                <a:latin typeface="Alexandria"/>
              </a:rPr>
              <a:t>Kd</a:t>
            </a:r>
            <a:r>
              <a:rPr lang="en-US" sz="2000" b="1" dirty="0">
                <a:latin typeface="Alexandria"/>
              </a:rPr>
              <a:t>)</a:t>
            </a:r>
          </a:p>
          <a:p>
            <a:pPr algn="just"/>
            <a:r>
              <a:rPr lang="en-US" sz="2000" dirty="0">
                <a:latin typeface="Alexandria"/>
              </a:rPr>
              <a:t>When a company borrows money through a bank loan, a bond issuance, or any other form of debt it agrees to pay interest. That interest rate, adjusted for the tax benefit that debt provides, is what we call the cost of debt, denoted as </a:t>
            </a:r>
            <a:r>
              <a:rPr lang="en-US" sz="2000" dirty="0" err="1">
                <a:latin typeface="Alexandria"/>
              </a:rPr>
              <a:t>Kd</a:t>
            </a:r>
            <a:r>
              <a:rPr lang="en-US" sz="2000" dirty="0">
                <a:latin typeface="Alexandria"/>
              </a:rPr>
              <a:t>. It is the most straightforward component of the cost of capital, and it is always the cheapest source of financing for one simple but powerful reason: debt is tax-deductible.</a:t>
            </a:r>
          </a:p>
          <a:p>
            <a:pPr algn="just"/>
            <a:r>
              <a:rPr lang="en-US" sz="2000" dirty="0">
                <a:latin typeface="Alexandria"/>
              </a:rPr>
              <a:t>The after-tax cost of debt is calculated as:</a:t>
            </a:r>
          </a:p>
          <a:p>
            <a:pPr algn="just"/>
            <a:r>
              <a:rPr lang="en-US" sz="2000" dirty="0" err="1">
                <a:latin typeface="Alexandria"/>
              </a:rPr>
              <a:t>Kd</a:t>
            </a:r>
            <a:r>
              <a:rPr lang="en-US" sz="2000" dirty="0">
                <a:latin typeface="Alexandria"/>
              </a:rPr>
              <a:t> = </a:t>
            </a:r>
            <a:r>
              <a:rPr lang="en-US" sz="2000" dirty="0" err="1">
                <a:latin typeface="Alexandria"/>
              </a:rPr>
              <a:t>rd</a:t>
            </a:r>
            <a:r>
              <a:rPr lang="en-US" sz="2000" dirty="0">
                <a:latin typeface="Alexandria"/>
              </a:rPr>
              <a:t> × (1 − T)</a:t>
            </a:r>
          </a:p>
          <a:p>
            <a:pPr algn="just"/>
            <a:r>
              <a:rPr lang="en-US" sz="2000" dirty="0">
                <a:latin typeface="Alexandria"/>
              </a:rPr>
              <a:t>Where </a:t>
            </a:r>
            <a:r>
              <a:rPr lang="en-US" sz="2000" dirty="0" err="1">
                <a:latin typeface="Alexandria"/>
              </a:rPr>
              <a:t>rd</a:t>
            </a:r>
            <a:r>
              <a:rPr lang="en-US" sz="2000" dirty="0">
                <a:latin typeface="Alexandria"/>
              </a:rPr>
              <a:t> is the pre-tax interest rate and T is the corporate tax rate. Using the numbers above: </a:t>
            </a:r>
            <a:r>
              <a:rPr lang="en-US" sz="2000" dirty="0" err="1">
                <a:latin typeface="Alexandria"/>
              </a:rPr>
              <a:t>Kd</a:t>
            </a:r>
            <a:r>
              <a:rPr lang="en-US" sz="2000" dirty="0">
                <a:latin typeface="Alexandria"/>
              </a:rPr>
              <a:t> = 8% × (1 − 0.25) = 6%. The company pays 8% to the lender but only truly bears 6% after accounting for the tax benefit. This seemingly small adjustment has enormous implications for how companies structure their financing, and it is one of the central reasons why debt is consistently preferred over equity as a cheaper source of capital — up to a point.</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B6239259-E3C1-30A8-C46A-392B9CC437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399ACDD-B051-E63F-F958-F24721642062}"/>
              </a:ext>
            </a:extLst>
          </p:cNvPr>
          <p:cNvSpPr txBox="1"/>
          <p:nvPr/>
        </p:nvSpPr>
        <p:spPr>
          <a:xfrm>
            <a:off x="2459841" y="1200627"/>
            <a:ext cx="6776625" cy="523220"/>
          </a:xfrm>
          <a:prstGeom prst="rect">
            <a:avLst/>
          </a:prstGeom>
          <a:noFill/>
        </p:spPr>
        <p:txBody>
          <a:bodyPr wrap="square">
            <a:spAutoFit/>
          </a:bodyPr>
          <a:lstStyle/>
          <a:p>
            <a:pPr algn="just"/>
            <a:r>
              <a:rPr lang="en-US" sz="2800" dirty="0">
                <a:latin typeface="Alexandria"/>
              </a:rPr>
              <a:t>Components of Cost of Capital</a:t>
            </a:r>
          </a:p>
        </p:txBody>
      </p:sp>
    </p:spTree>
    <p:extLst>
      <p:ext uri="{BB962C8B-B14F-4D97-AF65-F5344CB8AC3E}">
        <p14:creationId xmlns:p14="http://schemas.microsoft.com/office/powerpoint/2010/main" val="2069390321"/>
      </p:ext>
    </p:extLst>
  </p:cSld>
  <p:clrMapOvr>
    <a:masterClrMapping/>
  </p:clrMapOvr>
  <mc:AlternateContent xmlns:mc="http://schemas.openxmlformats.org/markup-compatibility/2006" xmlns:p14="http://schemas.microsoft.com/office/powerpoint/2010/main">
    <mc:Choice Requires="p14">
      <p:transition spd="slow" p14:dur="2000" advTm="307579"/>
    </mc:Choice>
    <mc:Fallback xmlns="">
      <p:transition spd="slow" advTm="30757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B2398-541E-0AA0-7AF7-814CD505456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8A98DB-EC6A-E84A-73D5-EB69B0B80336}"/>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7FE1F4C-54AD-B8F3-9B38-844A5ED5917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5F74B8A-A6F4-4F4F-5D65-F4CAE0B70DF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91CB516-21BB-1D59-063A-A5922D37D8B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6BB599AD-4979-7740-46CE-1BF69FEEC6EF}"/>
              </a:ext>
            </a:extLst>
          </p:cNvPr>
          <p:cNvSpPr txBox="1"/>
          <p:nvPr/>
        </p:nvSpPr>
        <p:spPr>
          <a:xfrm>
            <a:off x="762001" y="2179498"/>
            <a:ext cx="10487692" cy="3477875"/>
          </a:xfrm>
          <a:prstGeom prst="rect">
            <a:avLst/>
          </a:prstGeom>
          <a:noFill/>
        </p:spPr>
        <p:txBody>
          <a:bodyPr wrap="square" rtlCol="0">
            <a:spAutoFit/>
          </a:bodyPr>
          <a:lstStyle/>
          <a:p>
            <a:pPr algn="just"/>
            <a:r>
              <a:rPr lang="en-US" sz="2000" b="1" dirty="0">
                <a:latin typeface="Alexandria"/>
              </a:rPr>
              <a:t>Cost of Equity (Ke)</a:t>
            </a:r>
          </a:p>
          <a:p>
            <a:pPr algn="just"/>
            <a:r>
              <a:rPr lang="en-US" sz="2000" dirty="0">
                <a:latin typeface="Alexandria"/>
              </a:rPr>
              <a:t>The cost of equity, denoted Ke, is that compensation the minimum return equity investors require to justify holding the company's shares rather than investing elsewhere.</a:t>
            </a:r>
          </a:p>
          <a:p>
            <a:pPr algn="just"/>
            <a:r>
              <a:rPr lang="en-US" sz="2000" dirty="0">
                <a:latin typeface="Alexandria"/>
              </a:rPr>
              <a:t>The challenge is that unlike debt, there is no invoice, no contract, and no stated rate to look up. The cost of equity must be estimated, and the most widely used framework for doing so is the Capital Asset Pricing Model (CAPM). The CAPM is built on a single elegant idea: investors should only be compensated for risk that cannot be diversified away. If you hold a well-diversified portfolio, the random ups and downs of individual stocks cancel each other out. What remains the risk you cannot escape no matter how well you diversify is systematic risk, or market risk. The CAPM measures this with a single parameter called beta (β), and it builds the required return around it:</a:t>
            </a:r>
          </a:p>
          <a:p>
            <a:pPr algn="just"/>
            <a:r>
              <a:rPr lang="en-US" sz="2000" dirty="0">
                <a:latin typeface="Alexandria"/>
              </a:rPr>
              <a:t>E(Ri) = Rf + β</a:t>
            </a:r>
            <a:r>
              <a:rPr lang="en-US" sz="2000" dirty="0" err="1">
                <a:latin typeface="Alexandria"/>
              </a:rPr>
              <a:t>i</a:t>
            </a:r>
            <a:r>
              <a:rPr lang="en-US" sz="2000" dirty="0">
                <a:latin typeface="Alexandria"/>
              </a:rPr>
              <a:t> × (Rm − Rf)</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179F8677-DF5F-CF18-0FCA-A65DC953D2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38539881"/>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D6849B-7EAE-0B34-16B1-6E5A8FFB61F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5CA2541-EAFE-EC11-4B26-17FDCB8B8D57}"/>
              </a:ext>
            </a:extLst>
          </p:cNvPr>
          <p:cNvSpPr/>
          <p:nvPr/>
        </p:nvSpPr>
        <p:spPr>
          <a:xfrm>
            <a:off x="599487" y="16640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F2B5861-9227-FFC3-78EF-7222B9F62E6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2828F99-CFBF-B4A1-BB04-9FF523D05E2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37EDFD4-D19C-88F7-43D6-1707C43EE91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873AB2A7-9F3F-50A4-8650-7C4D821543F3}"/>
              </a:ext>
            </a:extLst>
          </p:cNvPr>
          <p:cNvSpPr txBox="1"/>
          <p:nvPr/>
        </p:nvSpPr>
        <p:spPr>
          <a:xfrm>
            <a:off x="762001" y="2179498"/>
            <a:ext cx="10487692" cy="3477875"/>
          </a:xfrm>
          <a:prstGeom prst="rect">
            <a:avLst/>
          </a:prstGeom>
          <a:noFill/>
        </p:spPr>
        <p:txBody>
          <a:bodyPr wrap="square" rtlCol="0">
            <a:spAutoFit/>
          </a:bodyPr>
          <a:lstStyle/>
          <a:p>
            <a:pPr algn="just"/>
            <a:r>
              <a:rPr lang="en-US" sz="2000" dirty="0">
                <a:latin typeface="Alexandria"/>
              </a:rPr>
              <a:t>Breaking this down carefully: Rf is the risk-free rate, typically the yield on a government bond, representing the return available with zero risk. (Rm − Rf) is the equity risk premium the extra return the overall market offers above the risk-free rate, compensating investors for taking on market risk. And β</a:t>
            </a:r>
            <a:r>
              <a:rPr lang="en-US" sz="2000" dirty="0" err="1">
                <a:latin typeface="Alexandria"/>
              </a:rPr>
              <a:t>i</a:t>
            </a:r>
            <a:r>
              <a:rPr lang="en-US" sz="2000" dirty="0">
                <a:latin typeface="Alexandria"/>
              </a:rPr>
              <a:t> is the company's beta, which measures how sensitive the company's returns are to movements in the overall market. A beta of 1.0 means the stock moves in line with the market. A beta above 1.0, say, 1.5, means the stock amplifies market movements and is therefore riskier, demanding a higher return. A beta below 1.0 indicates a more stable, defensive stock that moves less than the market.</a:t>
            </a:r>
          </a:p>
          <a:p>
            <a:pPr algn="just"/>
            <a:r>
              <a:rPr lang="en-US" sz="2000" dirty="0">
                <a:latin typeface="Alexandria"/>
              </a:rPr>
              <a:t>To make this real, consider a company with a beta of 1.3, a risk-free rate of 4%, and a market risk premium of 6%. The CAPM gives: Ke = 4% + 1.3 × 6% = 11.8%. This means equity investors require an 11.8% annual return to hold this stock.</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D09EE219-456E-5A00-B6FC-6C58E65AF04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96528905"/>
      </p:ext>
    </p:extLst>
  </p:cSld>
  <p:clrMapOvr>
    <a:masterClrMapping/>
  </p:clrMapOvr>
  <mc:AlternateContent xmlns:mc="http://schemas.openxmlformats.org/markup-compatibility/2006" xmlns:p14="http://schemas.microsoft.com/office/powerpoint/2010/main">
    <mc:Choice Requires="p14">
      <p:transition spd="slow" p14:dur="2000" advTm="196738"/>
    </mc:Choice>
    <mc:Fallback xmlns="">
      <p:transition spd="slow" advTm="19673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0855F-B27C-BFD3-25D0-5158B51B58B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597574E-496C-B6ED-EBB9-6C616B909AC7}"/>
              </a:ext>
            </a:extLst>
          </p:cNvPr>
          <p:cNvSpPr/>
          <p:nvPr/>
        </p:nvSpPr>
        <p:spPr>
          <a:xfrm>
            <a:off x="617280" y="1685495"/>
            <a:ext cx="10812720" cy="46536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F0B8B23-98ED-B790-48FB-A44338D5342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2A45B8E-6A44-3EB7-D153-261A5996D95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3D126D0-80F2-F1C2-51A2-1EB2D45E962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CAFB35D1-3CFA-7CD1-CE69-82A9653002C5}"/>
              </a:ext>
            </a:extLst>
          </p:cNvPr>
          <p:cNvSpPr txBox="1"/>
          <p:nvPr/>
        </p:nvSpPr>
        <p:spPr>
          <a:xfrm>
            <a:off x="617280" y="2095499"/>
            <a:ext cx="10725390" cy="4093428"/>
          </a:xfrm>
          <a:prstGeom prst="rect">
            <a:avLst/>
          </a:prstGeom>
          <a:noFill/>
        </p:spPr>
        <p:txBody>
          <a:bodyPr wrap="square" rtlCol="0">
            <a:spAutoFit/>
          </a:bodyPr>
          <a:lstStyle/>
          <a:p>
            <a:pPr algn="just"/>
            <a:r>
              <a:rPr lang="en-US" sz="2000" b="1" dirty="0">
                <a:latin typeface="Alexandria"/>
              </a:rPr>
              <a:t>Cost of Preferred Stock (</a:t>
            </a:r>
            <a:r>
              <a:rPr lang="en-US" sz="2000" b="1" dirty="0" err="1">
                <a:latin typeface="Alexandria"/>
              </a:rPr>
              <a:t>Kp</a:t>
            </a:r>
            <a:r>
              <a:rPr lang="en-US" sz="2000" b="1" dirty="0">
                <a:latin typeface="Alexandria"/>
              </a:rPr>
              <a:t>)</a:t>
            </a:r>
          </a:p>
          <a:p>
            <a:pPr algn="just"/>
            <a:r>
              <a:rPr lang="en-US" sz="2000" dirty="0">
                <a:latin typeface="Alexandria"/>
              </a:rPr>
              <a:t>Preferred stock occupies an interesting middle ground in the capital structure. It is not quite debt and not quite equity. Like debt, it typically pays a fixed, regular dividend. Like equity, those dividends are paid from after-tax earnings and carry no tax deduction for the company. Preferred shareholders have priority over common shareholders when it comes to dividends and in the event of liquidation but they rank behind all debt holders. This hybrid nature gives preferred stock a cost that sits between the cost of debt and the cost of equity.</a:t>
            </a:r>
          </a:p>
          <a:p>
            <a:pPr algn="just"/>
            <a:r>
              <a:rPr lang="en-US" sz="2000" dirty="0">
                <a:latin typeface="Alexandria"/>
              </a:rPr>
              <a:t>Because preferred dividends are fixed and theoretically paid in perpetuity, the cost of preferred stock is one of the cleanest calculations in finance. It is simply the fixed annual dividend divided by the current market price of the preferred share:   </a:t>
            </a:r>
            <a:r>
              <a:rPr lang="en-US" sz="2000" i="1" dirty="0" err="1">
                <a:latin typeface="Alexandria"/>
              </a:rPr>
              <a:t>Kp</a:t>
            </a:r>
            <a:r>
              <a:rPr lang="en-US" sz="2000" i="1" dirty="0">
                <a:latin typeface="Alexandria"/>
              </a:rPr>
              <a:t> = D / P</a:t>
            </a:r>
          </a:p>
          <a:p>
            <a:pPr algn="just"/>
            <a:r>
              <a:rPr lang="en-US" sz="2000" dirty="0">
                <a:latin typeface="Alexandria"/>
              </a:rPr>
              <a:t>If a company's preferred stock pays an annual dividend of $6 per share and trades at $50 in the market, then </a:t>
            </a:r>
            <a:r>
              <a:rPr lang="en-US" sz="2000" dirty="0" err="1">
                <a:latin typeface="Alexandria"/>
              </a:rPr>
              <a:t>Kp</a:t>
            </a:r>
            <a:r>
              <a:rPr lang="en-US" sz="2000" dirty="0">
                <a:latin typeface="Alexandria"/>
              </a:rPr>
              <a:t> = 6 / 50 = 12%. This is the return preferred investors are currently earning, and therefore the return the company must offer to attract new preferred capital.</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58F7AAFE-669A-2A29-C132-6CF5F794AD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40460817"/>
      </p:ext>
    </p:extLst>
  </p:cSld>
  <p:clrMapOvr>
    <a:masterClrMapping/>
  </p:clrMapOvr>
  <mc:AlternateContent xmlns:mc="http://schemas.openxmlformats.org/markup-compatibility/2006" xmlns:p14="http://schemas.microsoft.com/office/powerpoint/2010/main">
    <mc:Choice Requires="p14">
      <p:transition spd="slow" p14:dur="2000" advTm="187383"/>
    </mc:Choice>
    <mc:Fallback xmlns="">
      <p:transition spd="slow" advTm="187383"/>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178F3-0192-72C5-B85A-A20F8B190D1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80A1299-F557-DF54-8FAA-36B600FEBE6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B1128E2-1ED1-ECC5-2950-E67056DC0A6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2272D7F-4BA1-6094-A254-52AB996584A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CFA1F8F-4D7F-1753-1525-136C0DFE6CD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C2716ECE-0D0D-EC1E-9BB4-9C8D336CE57A}"/>
              </a:ext>
            </a:extLst>
          </p:cNvPr>
          <p:cNvSpPr txBox="1"/>
          <p:nvPr/>
        </p:nvSpPr>
        <p:spPr>
          <a:xfrm>
            <a:off x="1153149" y="2299905"/>
            <a:ext cx="9441951" cy="2800767"/>
          </a:xfrm>
          <a:prstGeom prst="rect">
            <a:avLst/>
          </a:prstGeom>
          <a:noFill/>
        </p:spPr>
        <p:txBody>
          <a:bodyPr wrap="square" rtlCol="0">
            <a:spAutoFit/>
          </a:bodyPr>
          <a:lstStyle/>
          <a:p>
            <a:pPr algn="just"/>
            <a:r>
              <a:rPr lang="en-US" sz="2200" dirty="0">
                <a:latin typeface="Alexandria"/>
              </a:rPr>
              <a:t>Bringing It Together</a:t>
            </a:r>
          </a:p>
          <a:p>
            <a:pPr algn="just"/>
            <a:r>
              <a:rPr lang="en-US" sz="2200" dirty="0">
                <a:latin typeface="Alexandria"/>
              </a:rPr>
              <a:t>At this point, we have three distinct costs: the after-tax cost of debt, the cost of equity, and the cost of preferred stock. Each reflects a different level of risk, a different claim on the company's cash flows, and a different relationship with the tax system. Debt is cheapest because lenders have the strongest legal protections and because interest is tax-deductible. Equity is most expensive because shareholders bear the most risk with the least protection. Preferred stock falls in between fixed payments like debt, but without the tax benefit.</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D63F97FF-F787-B9B4-20E5-5EE76E7D72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12798774"/>
      </p:ext>
    </p:extLst>
  </p:cSld>
  <p:clrMapOvr>
    <a:masterClrMapping/>
  </p:clrMapOvr>
  <mc:AlternateContent xmlns:mc="http://schemas.openxmlformats.org/markup-compatibility/2006" xmlns:p14="http://schemas.microsoft.com/office/powerpoint/2010/main">
    <mc:Choice Requires="p14">
      <p:transition spd="slow" p14:dur="2000" advTm="77980"/>
    </mc:Choice>
    <mc:Fallback xmlns="">
      <p:transition spd="slow" advTm="7798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239D-C2C6-D9AC-7646-48BD10C6C8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677C1FD-107D-3573-0F6C-D9F49A16E96A}"/>
              </a:ext>
            </a:extLst>
          </p:cNvPr>
          <p:cNvSpPr/>
          <p:nvPr/>
        </p:nvSpPr>
        <p:spPr>
          <a:xfrm>
            <a:off x="529409" y="15183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07AF4CB-BF51-B454-982A-3980145F23F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2559B26E-E043-A2E7-6C4E-42363268D9C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437D823-5B3D-8BE6-25B9-DC3C38DD3F2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4594CB41-8480-0616-103E-0EC5D370C2D1}"/>
              </a:ext>
            </a:extLst>
          </p:cNvPr>
          <p:cNvSpPr txBox="1"/>
          <p:nvPr/>
        </p:nvSpPr>
        <p:spPr>
          <a:xfrm>
            <a:off x="1697293" y="3105834"/>
            <a:ext cx="9441951" cy="646331"/>
          </a:xfrm>
          <a:prstGeom prst="rect">
            <a:avLst/>
          </a:prstGeom>
          <a:noFill/>
        </p:spPr>
        <p:txBody>
          <a:bodyPr wrap="square" rtlCol="0">
            <a:spAutoFit/>
          </a:bodyPr>
          <a:lstStyle/>
          <a:p>
            <a:r>
              <a:rPr lang="en-US" sz="3600" b="1" dirty="0">
                <a:solidFill>
                  <a:srgbClr val="00B0F0"/>
                </a:solidFill>
              </a:rPr>
              <a:t>Weighted Average Cost of Capital (WACC)</a:t>
            </a:r>
            <a:endParaRPr lang="en-US" sz="3600" b="1" dirty="0">
              <a:solidFill>
                <a:srgbClr val="00B0F0"/>
              </a:solidFill>
              <a:latin typeface="Alexandria" charset="0"/>
              <a:cs typeface="Alexandria" charset="0"/>
            </a:endParaRPr>
          </a:p>
        </p:txBody>
      </p:sp>
      <p:pic>
        <p:nvPicPr>
          <p:cNvPr id="7" name="Graphic 21">
            <a:extLst>
              <a:ext uri="{FF2B5EF4-FFF2-40B4-BE49-F238E27FC236}">
                <a16:creationId xmlns:a16="http://schemas.microsoft.com/office/drawing/2014/main" id="{1E1CA8C3-AFAA-F63B-4A88-A1A63BE536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99225707"/>
      </p:ext>
    </p:extLst>
  </p:cSld>
  <p:clrMapOvr>
    <a:masterClrMapping/>
  </p:clrMapOvr>
  <mc:AlternateContent xmlns:mc="http://schemas.openxmlformats.org/markup-compatibility/2006" xmlns:p14="http://schemas.microsoft.com/office/powerpoint/2010/main">
    <mc:Choice Requires="p14">
      <p:transition spd="slow" p14:dur="2000" advTm="11888"/>
    </mc:Choice>
    <mc:Fallback xmlns="">
      <p:transition spd="slow" advTm="1188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F56246-4E5B-0546-D1F5-ABD837DE736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825A691-1C21-D447-FA93-236603EEC298}"/>
              </a:ext>
            </a:extLst>
          </p:cNvPr>
          <p:cNvSpPr/>
          <p:nvPr/>
        </p:nvSpPr>
        <p:spPr>
          <a:xfrm>
            <a:off x="617280" y="1685494"/>
            <a:ext cx="10812720" cy="45920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192D16E-6670-17BC-8D62-0C4C4654C76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9C8785C-0F37-5AD0-6890-E7CDC2E72D0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2C71089-067D-CBC7-BB54-3FFD9DB84CE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B7EEC9FA-0A20-1368-0F70-69E6AF5A54DA}"/>
              </a:ext>
            </a:extLst>
          </p:cNvPr>
          <p:cNvSpPr txBox="1"/>
          <p:nvPr/>
        </p:nvSpPr>
        <p:spPr>
          <a:xfrm>
            <a:off x="617280" y="2141974"/>
            <a:ext cx="10812721" cy="4093428"/>
          </a:xfrm>
          <a:prstGeom prst="rect">
            <a:avLst/>
          </a:prstGeom>
          <a:noFill/>
        </p:spPr>
        <p:txBody>
          <a:bodyPr wrap="square" rtlCol="0">
            <a:spAutoFit/>
          </a:bodyPr>
          <a:lstStyle/>
          <a:p>
            <a:pPr algn="just"/>
            <a:r>
              <a:rPr lang="en-US" sz="2000" dirty="0">
                <a:latin typeface="Alexandria"/>
              </a:rPr>
              <a:t>The logic behind WACC is straightforward. If a company is financed 60% by equity and 40% by debt, then every dollar it invests is effectively 60 cents of equity money and 40 cents of debt money. It would be wrong to evaluate that investment using only the cost of equity or only the cost of debt both providers of capital have a claim on the returns, and both need to be satisfied. WACC weights each component by its proportion in the overall capital structure and adds them together to produce a single blended rate. Mathematically, the full formula is:</a:t>
            </a:r>
          </a:p>
          <a:p>
            <a:pPr algn="just"/>
            <a:r>
              <a:rPr lang="en-US" sz="2000" dirty="0">
                <a:latin typeface="Alexandria"/>
              </a:rPr>
              <a:t>WACC = (E/V) × Ke + (D/V) × </a:t>
            </a:r>
            <a:r>
              <a:rPr lang="en-US" sz="2000" dirty="0" err="1">
                <a:latin typeface="Alexandria"/>
              </a:rPr>
              <a:t>Kd</a:t>
            </a:r>
            <a:r>
              <a:rPr lang="en-US" sz="2000" dirty="0">
                <a:latin typeface="Alexandria"/>
              </a:rPr>
              <a:t> × (1−T) + (P/V) × </a:t>
            </a:r>
            <a:r>
              <a:rPr lang="en-US" sz="2000" dirty="0" err="1">
                <a:latin typeface="Alexandria"/>
              </a:rPr>
              <a:t>Kp</a:t>
            </a:r>
            <a:endParaRPr lang="en-US" sz="2000" dirty="0">
              <a:latin typeface="Alexandria"/>
            </a:endParaRPr>
          </a:p>
          <a:p>
            <a:pPr algn="just"/>
            <a:r>
              <a:rPr lang="en-US" sz="2000" dirty="0">
                <a:latin typeface="Alexandria"/>
              </a:rPr>
              <a:t>Where E is the market value of equity, D is the market value of debt, P is the market value of preferred stock, and V is the total value of the firm the sum of all three. Ke is the cost of equity, </a:t>
            </a:r>
            <a:r>
              <a:rPr lang="en-US" sz="2000" dirty="0" err="1">
                <a:latin typeface="Alexandria"/>
              </a:rPr>
              <a:t>Kd</a:t>
            </a:r>
            <a:r>
              <a:rPr lang="en-US" sz="2000" dirty="0">
                <a:latin typeface="Alexandria"/>
              </a:rPr>
              <a:t> is the pre-tax cost of debt, T is the corporate tax rate, and </a:t>
            </a:r>
            <a:r>
              <a:rPr lang="en-US" sz="2000" dirty="0" err="1">
                <a:latin typeface="Alexandria"/>
              </a:rPr>
              <a:t>Kp</a:t>
            </a:r>
            <a:r>
              <a:rPr lang="en-US" sz="2000" dirty="0">
                <a:latin typeface="Alexandria"/>
              </a:rPr>
              <a:t> is the cost of preferred stock. The term </a:t>
            </a:r>
            <a:r>
              <a:rPr lang="en-US" sz="2000" dirty="0" err="1">
                <a:latin typeface="Alexandria"/>
              </a:rPr>
              <a:t>Kd</a:t>
            </a:r>
            <a:r>
              <a:rPr lang="en-US" sz="2000" dirty="0">
                <a:latin typeface="Alexandria"/>
              </a:rPr>
              <a:t> × (1−T) is the after-tax cost of debt, reflecting the tax shield discussed in the previous chapter. Each fraction E/V, D/V, P/V is the weight of that financing source in the overall capital structure, and the three weights must always sum to exactly 1.0.</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908F200B-8907-5C85-2A48-8CB351F50E5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794235101"/>
      </p:ext>
    </p:extLst>
  </p:cSld>
  <p:clrMapOvr>
    <a:masterClrMapping/>
  </p:clrMapOvr>
  <mc:AlternateContent xmlns:mc="http://schemas.openxmlformats.org/markup-compatibility/2006" xmlns:p14="http://schemas.microsoft.com/office/powerpoint/2010/main">
    <mc:Choice Requires="p14">
      <p:transition spd="slow" p14:dur="2000" advTm="152186"/>
    </mc:Choice>
    <mc:Fallback xmlns="">
      <p:transition spd="slow" advTm="15218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B1B519-75FB-5F08-AB68-7CEE0219E8D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50CDCF4-486B-31AB-73D3-3DF8FA0EBB9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A7865F7-A670-1E34-75BD-64726101E9A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A2FEC13-390C-D04D-497E-62FB5557AE8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AD57271-3CDF-048C-0D06-A4C37275D44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E5C68B55-B671-1924-AA14-BEAEF1514C01}"/>
              </a:ext>
            </a:extLst>
          </p:cNvPr>
          <p:cNvSpPr txBox="1"/>
          <p:nvPr/>
        </p:nvSpPr>
        <p:spPr>
          <a:xfrm>
            <a:off x="1153149" y="2299905"/>
            <a:ext cx="9984038" cy="3477875"/>
          </a:xfrm>
          <a:prstGeom prst="rect">
            <a:avLst/>
          </a:prstGeom>
          <a:noFill/>
        </p:spPr>
        <p:txBody>
          <a:bodyPr wrap="square" rtlCol="0">
            <a:spAutoFit/>
          </a:bodyPr>
          <a:lstStyle/>
          <a:p>
            <a:pPr algn="just"/>
            <a:r>
              <a:rPr lang="en-US" sz="2200" dirty="0">
                <a:latin typeface="Alexandria"/>
              </a:rPr>
              <a:t>Market Value Weights vs. Book Value Weights</a:t>
            </a:r>
          </a:p>
          <a:p>
            <a:pPr algn="just"/>
            <a:r>
              <a:rPr lang="en-US" sz="2200" dirty="0">
                <a:latin typeface="Alexandria"/>
              </a:rPr>
              <a:t>Book value is a historical accounting measure that reflects the original amounts recorded for assets, liabilities, and equity, adjusted over time for depreciation and amortization. Because it is based on past transactions, it does not capture current market conditions or changes in value. In contrast, market value represents the present economic worth of a company’s equity and debt, determined by current prices, interest rates, and investor expectations. Since WACC is a forward-looking concept that aims to measure the current cost of capital, it relies on market values rather than book values, as they more accurately reflect the firm’s real financing structure and the return required by investors today.</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6C066531-100E-382D-2994-2966EB4287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34270953"/>
      </p:ext>
    </p:extLst>
  </p:cSld>
  <p:clrMapOvr>
    <a:masterClrMapping/>
  </p:clrMapOvr>
  <mc:AlternateContent xmlns:mc="http://schemas.openxmlformats.org/markup-compatibility/2006" xmlns:p14="http://schemas.microsoft.com/office/powerpoint/2010/main">
    <mc:Choice Requires="p14">
      <p:transition spd="slow" p14:dur="2000" advTm="150605"/>
    </mc:Choice>
    <mc:Fallback xmlns="">
      <p:transition spd="slow" advTm="150605"/>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47DE9-4DD3-63A3-3367-840D4CB0565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BB4B784-F816-4AE3-4764-8DE55C230110}"/>
              </a:ext>
            </a:extLst>
          </p:cNvPr>
          <p:cNvSpPr/>
          <p:nvPr/>
        </p:nvSpPr>
        <p:spPr>
          <a:xfrm>
            <a:off x="638524" y="174592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8BB077B-CEFB-3707-E05B-68441B7E2A1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22E9AD9-11EE-5EA1-E1ED-E0CF71D83C5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5FC4921-27C4-9B98-FCEA-1857E7ACCD56}"/>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A3290231-3A01-6457-F639-827A04856F74}"/>
              </a:ext>
            </a:extLst>
          </p:cNvPr>
          <p:cNvSpPr txBox="1"/>
          <p:nvPr/>
        </p:nvSpPr>
        <p:spPr>
          <a:xfrm>
            <a:off x="849840" y="2106175"/>
            <a:ext cx="10420911" cy="3816429"/>
          </a:xfrm>
          <a:prstGeom prst="rect">
            <a:avLst/>
          </a:prstGeom>
          <a:noFill/>
        </p:spPr>
        <p:txBody>
          <a:bodyPr wrap="square" rtlCol="0">
            <a:spAutoFit/>
          </a:bodyPr>
          <a:lstStyle/>
          <a:p>
            <a:pPr algn="just"/>
            <a:r>
              <a:rPr lang="en-US" sz="2200" dirty="0">
                <a:latin typeface="Alexandria"/>
              </a:rPr>
              <a:t>The Tax Shield and Its Role in WACC</a:t>
            </a:r>
          </a:p>
          <a:p>
            <a:pPr algn="just"/>
            <a:r>
              <a:rPr lang="en-US" sz="2200" dirty="0">
                <a:latin typeface="Alexandria"/>
              </a:rPr>
              <a:t>When a company pays interest on its debt, that interest expense reduces taxable income. Lower taxable income means a lower tax bill. The government, in effect, subsidizes a portion of the company's borrowing costs. For every dollar of interest paid, the company saves T dollars in taxes, where T is the corporate tax rate. This saving is real cash that stays inside the firm and benefits its investors. It is captured in the WACC formula through the (1−T) multiplier on the cost of debt that adjustment reduces the effective cost of debt to reflect the tax benefit the company receives.</a:t>
            </a:r>
          </a:p>
          <a:p>
            <a:pPr algn="just"/>
            <a:r>
              <a:rPr lang="en-US" sz="2200" dirty="0">
                <a:latin typeface="Alexandria"/>
              </a:rPr>
              <a:t>The implications of this are significant. In a world where debt carries a tax shield and equity does not because dividends are paid from after-tax earnings and are not deductible debt has a structural cost advantage over equity. </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DC7829D8-D84E-5915-1676-8954C132C9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13755195"/>
      </p:ext>
    </p:extLst>
  </p:cSld>
  <p:clrMapOvr>
    <a:masterClrMapping/>
  </p:clrMapOvr>
  <mc:AlternateContent xmlns:mc="http://schemas.openxmlformats.org/markup-compatibility/2006" xmlns:p14="http://schemas.microsoft.com/office/powerpoint/2010/main">
    <mc:Choice Requires="p14">
      <p:transition spd="slow" p14:dur="2000" advTm="256160"/>
    </mc:Choice>
    <mc:Fallback xmlns="">
      <p:transition spd="slow" advTm="25616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735FB-DD9E-3C6D-4B49-2775486B02D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8837190-CFC6-741F-D433-E66A45B04C2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5D87165-84E6-3CBD-9F26-792C0C10FF1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0D5D88F-4E47-1951-4563-AEF9D96777A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087F467-4B32-E983-359D-D637F88D74F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D4DD85B9-6C9B-AE31-B64B-4DDBD775BCF2}"/>
              </a:ext>
            </a:extLst>
          </p:cNvPr>
          <p:cNvSpPr txBox="1"/>
          <p:nvPr/>
        </p:nvSpPr>
        <p:spPr>
          <a:xfrm>
            <a:off x="762000" y="1847513"/>
            <a:ext cx="10487692" cy="4093428"/>
          </a:xfrm>
          <a:prstGeom prst="rect">
            <a:avLst/>
          </a:prstGeom>
          <a:noFill/>
        </p:spPr>
        <p:txBody>
          <a:bodyPr wrap="square" rtlCol="0">
            <a:spAutoFit/>
          </a:bodyPr>
          <a:lstStyle/>
          <a:p>
            <a:pPr algn="just"/>
            <a:endParaRPr lang="en-US" sz="2000" dirty="0">
              <a:latin typeface="Alexandria"/>
            </a:endParaRPr>
          </a:p>
          <a:p>
            <a:pPr algn="just"/>
            <a:r>
              <a:rPr lang="en-US" sz="2000" dirty="0">
                <a:latin typeface="Alexandria"/>
              </a:rPr>
              <a:t>Why CAPM Is Not Enough</a:t>
            </a:r>
          </a:p>
          <a:p>
            <a:pPr algn="just"/>
            <a:r>
              <a:rPr lang="en-US" sz="2000" dirty="0">
                <a:latin typeface="Alexandria"/>
              </a:rPr>
              <a:t> CAPM reduces the entire complexity of investment risk down to a single variable beta and assumes that the only risk investors care about is sensitivity to broad market movements. It assumes perfectly efficient markets, unlimited borrowing at the risk-free rate, and investors who hold fully diversified portfolios. In the textbook world, these assumptions are acceptable simplifications. In the real world, they are sometimes dangerously misleading.</a:t>
            </a:r>
          </a:p>
          <a:p>
            <a:pPr algn="just"/>
            <a:r>
              <a:rPr lang="en-US" sz="2000" dirty="0">
                <a:latin typeface="Alexandria"/>
              </a:rPr>
              <a:t>This is why financial economists and practitioners have developed alternative and supplementary models for estimating the cost of equity. Three of the most important are the Dividend Discount Model, the Fama-French Three-Factor Model, and the Arbitrage Pricing Theory. Each approaches the problem from a different angle, makes different assumptions, and works best in different contexts. Understanding all three and knowing when to apply which is what genuine financial expertise looks like.</a:t>
            </a:r>
            <a:endParaRPr lang="en-US" sz="2000" dirty="0">
              <a:latin typeface="Alexandria" charset="0"/>
              <a:cs typeface="Alexandria" charset="0"/>
            </a:endParaRPr>
          </a:p>
        </p:txBody>
      </p:sp>
      <p:pic>
        <p:nvPicPr>
          <p:cNvPr id="7" name="Graphic 21">
            <a:extLst>
              <a:ext uri="{FF2B5EF4-FFF2-40B4-BE49-F238E27FC236}">
                <a16:creationId xmlns:a16="http://schemas.microsoft.com/office/drawing/2014/main" id="{D267D586-13AC-E709-D6D0-396A87BE5C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1282EC2-1E70-ACF1-F3E4-488A34EE2326}"/>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Cost of Equity — Advanced Models</a:t>
            </a:r>
          </a:p>
        </p:txBody>
      </p:sp>
    </p:spTree>
    <p:extLst>
      <p:ext uri="{BB962C8B-B14F-4D97-AF65-F5344CB8AC3E}">
        <p14:creationId xmlns:p14="http://schemas.microsoft.com/office/powerpoint/2010/main" val="1629334875"/>
      </p:ext>
    </p:extLst>
  </p:cSld>
  <p:clrMapOvr>
    <a:masterClrMapping/>
  </p:clrMapOvr>
  <mc:AlternateContent xmlns:mc="http://schemas.openxmlformats.org/markup-compatibility/2006" xmlns:p14="http://schemas.microsoft.com/office/powerpoint/2010/main">
    <mc:Choice Requires="p14">
      <p:transition spd="slow" p14:dur="2000" advTm="184891"/>
    </mc:Choice>
    <mc:Fallback xmlns="">
      <p:transition spd="slow" advTm="18489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D49856-5E0B-CBCD-75E5-25CE27A4B70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DBFBC81-6EC5-6D85-911D-7F971452264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A825262-D222-7C26-040A-724F141E3E2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37D674B-AF74-9E02-D42F-44D9CD278F5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C601021-5612-390B-A1D2-D4E623B91DC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0EA6F6FC-92C7-2C06-A589-5B3451D715AC}"/>
              </a:ext>
            </a:extLst>
          </p:cNvPr>
          <p:cNvSpPr txBox="1"/>
          <p:nvPr/>
        </p:nvSpPr>
        <p:spPr>
          <a:xfrm>
            <a:off x="728168" y="2141974"/>
            <a:ext cx="10590943" cy="3785652"/>
          </a:xfrm>
          <a:prstGeom prst="rect">
            <a:avLst/>
          </a:prstGeom>
          <a:noFill/>
        </p:spPr>
        <p:txBody>
          <a:bodyPr wrap="square" rtlCol="0">
            <a:spAutoFit/>
          </a:bodyPr>
          <a:lstStyle/>
          <a:p>
            <a:pPr algn="just"/>
            <a:r>
              <a:rPr lang="en-US" sz="2000" dirty="0"/>
              <a:t>The Dividend Discount Model (DDM) is based on the idea that a stock’s value equals the present value of all future dividends, which allows us to infer the cost of equity from expected cash flows rather than market-based risk measures. In its common Gordon Growth form, it assumes dividends grow at a constant rate, leading to a simple relationship where the cost of equity equals the dividend yield plus the growth rate. This makes the model intuitive and closely tied to shareholder returns, especially for mature, stable firms with predictable dividend patterns.</a:t>
            </a:r>
          </a:p>
          <a:p>
            <a:pPr algn="just"/>
            <a:r>
              <a:rPr lang="en-US" sz="2000" dirty="0"/>
              <a:t>However, the model has important limitations. It cannot be applied to firms that do not pay dividends, such as many technology or high-growth companies, and it is highly sensitive to the assumed growth rate, where small estimation errors can significantly distort results. Additionally, it requires that the growth rate remain below the required return, otherwise the model becomes invalid. For these reasons, the DDM is most reliable when used alongside other valuation approaches rather than as a standalone method.</a:t>
            </a:r>
          </a:p>
        </p:txBody>
      </p:sp>
      <p:pic>
        <p:nvPicPr>
          <p:cNvPr id="7" name="Graphic 21">
            <a:extLst>
              <a:ext uri="{FF2B5EF4-FFF2-40B4-BE49-F238E27FC236}">
                <a16:creationId xmlns:a16="http://schemas.microsoft.com/office/drawing/2014/main" id="{A4B0073F-5DDF-D59F-E2F3-F873342F69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F237EC91-ABE7-1DE5-762F-DDDD9DCF94C8}"/>
              </a:ext>
            </a:extLst>
          </p:cNvPr>
          <p:cNvSpPr txBox="1"/>
          <p:nvPr/>
        </p:nvSpPr>
        <p:spPr>
          <a:xfrm>
            <a:off x="2459841" y="1200627"/>
            <a:ext cx="6776625" cy="523220"/>
          </a:xfrm>
          <a:prstGeom prst="rect">
            <a:avLst/>
          </a:prstGeom>
          <a:noFill/>
        </p:spPr>
        <p:txBody>
          <a:bodyPr wrap="square">
            <a:spAutoFit/>
          </a:bodyPr>
          <a:lstStyle/>
          <a:p>
            <a:r>
              <a:rPr lang="en-US" sz="2800" dirty="0"/>
              <a:t>The Dividend Discount Model (DDM)</a:t>
            </a:r>
            <a:endParaRPr lang="en-US" sz="2800" dirty="0">
              <a:latin typeface="Alexandria"/>
            </a:endParaRPr>
          </a:p>
        </p:txBody>
      </p:sp>
    </p:spTree>
    <p:extLst>
      <p:ext uri="{BB962C8B-B14F-4D97-AF65-F5344CB8AC3E}">
        <p14:creationId xmlns:p14="http://schemas.microsoft.com/office/powerpoint/2010/main" val="1445542943"/>
      </p:ext>
    </p:extLst>
  </p:cSld>
  <p:clrMapOvr>
    <a:masterClrMapping/>
  </p:clrMapOvr>
  <mc:AlternateContent xmlns:mc="http://schemas.openxmlformats.org/markup-compatibility/2006" xmlns:p14="http://schemas.microsoft.com/office/powerpoint/2010/main">
    <mc:Choice Requires="p14">
      <p:transition spd="slow" p14:dur="2000" advTm="166770"/>
    </mc:Choice>
    <mc:Fallback xmlns="">
      <p:transition spd="slow" advTm="16677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D17659-DB37-B6B4-D2BF-6F0FE2D2363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CEDB624-7E8A-4928-C02A-0060DF6E1C5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D4BCC8F4-44D0-E5E0-1924-992EA0F3BCF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C5E6079-9381-BC93-3CDE-6D2D344E048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27D51CE-7A1A-4D86-63FB-68BAA06F135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4494219C-CA60-290A-346A-AFE9A3192E0C}"/>
              </a:ext>
            </a:extLst>
          </p:cNvPr>
          <p:cNvSpPr txBox="1"/>
          <p:nvPr/>
        </p:nvSpPr>
        <p:spPr>
          <a:xfrm>
            <a:off x="942308" y="1900923"/>
            <a:ext cx="10307384" cy="3816429"/>
          </a:xfrm>
          <a:prstGeom prst="rect">
            <a:avLst/>
          </a:prstGeom>
          <a:noFill/>
        </p:spPr>
        <p:txBody>
          <a:bodyPr wrap="square" rtlCol="0">
            <a:spAutoFit/>
          </a:bodyPr>
          <a:lstStyle/>
          <a:p>
            <a:pPr algn="just"/>
            <a:endParaRPr lang="en-US" sz="2200" dirty="0">
              <a:latin typeface="Alexandria"/>
            </a:endParaRPr>
          </a:p>
          <a:p>
            <a:pPr algn="just"/>
            <a:r>
              <a:rPr lang="en-US" sz="2200" dirty="0">
                <a:latin typeface="Alexandria"/>
              </a:rPr>
              <a:t>the Fama-French model consistently produces more accurate cost of equity estimates than CAPM alone, particularly for small companies and for value-oriented businesses in mature industries. If you are estimating the cost of equity for a small manufacturing firm with modest growth prospects, CAPM will likely underestimate the true required return because it ignores the size premium and the value premium that investors demand for holding such a company. The Fama-French model corrects for both. It is widely used by sophisticated equity analysts, institutional investors, and in academic research, and it has since been extended to a five-factor model that adds profitability and investment patterns as additional risk factors further refining the estimate of what investors truly require.</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D63F967E-6073-D7B4-258D-EFFBFF9B7F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A93865F1-3B13-FEF8-4B9F-15D7A4EF4780}"/>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The Fama-French Three-Factor Model</a:t>
            </a:r>
          </a:p>
        </p:txBody>
      </p:sp>
    </p:spTree>
    <p:extLst>
      <p:ext uri="{BB962C8B-B14F-4D97-AF65-F5344CB8AC3E}">
        <p14:creationId xmlns:p14="http://schemas.microsoft.com/office/powerpoint/2010/main" val="1828531246"/>
      </p:ext>
    </p:extLst>
  </p:cSld>
  <p:clrMapOvr>
    <a:masterClrMapping/>
  </p:clrMapOvr>
  <mc:AlternateContent xmlns:mc="http://schemas.openxmlformats.org/markup-compatibility/2006" xmlns:p14="http://schemas.microsoft.com/office/powerpoint/2010/main">
    <mc:Choice Requires="p14">
      <p:transition spd="slow" p14:dur="2000" advTm="257469"/>
    </mc:Choice>
    <mc:Fallback xmlns="">
      <p:transition spd="slow" advTm="25746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D75063-9AAC-B5CE-B5FD-69471C999B8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F6E0CB3-F838-D920-A27A-1D800431C61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FA274F3A-D2B9-C64C-6135-5F3818D3D7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BCE14B1-16B7-0286-7FF3-6CA61C2D772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3A1D0EF-4192-D261-FC36-F8E9C9FDB9E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8C0C088B-077A-11D8-A789-DCE027D47F47}"/>
              </a:ext>
            </a:extLst>
          </p:cNvPr>
          <p:cNvSpPr txBox="1"/>
          <p:nvPr/>
        </p:nvSpPr>
        <p:spPr>
          <a:xfrm>
            <a:off x="762000" y="2106175"/>
            <a:ext cx="10668000" cy="3477875"/>
          </a:xfrm>
          <a:prstGeom prst="rect">
            <a:avLst/>
          </a:prstGeom>
          <a:noFill/>
        </p:spPr>
        <p:txBody>
          <a:bodyPr wrap="square" rtlCol="0">
            <a:spAutoFit/>
          </a:bodyPr>
          <a:lstStyle/>
          <a:p>
            <a:r>
              <a:rPr lang="en-US" sz="2200" dirty="0">
                <a:latin typeface="Alexandria"/>
              </a:rPr>
              <a:t>While Fama and French identified specific factors empirically, the Arbitrage Pricing Theory developed by economist Stephen Ross in 1976 takes a more general theoretical approach. APT starts from the premise that stock returns are driven by multiple macroeconomic factors, and that investors demand compensation for exposure to each of those factors. Unlike CAPM, which assumes a single market factor drives all systematic risk, APT makes no such restriction. The model is flexible it does not specify in advance which factors matter or how many there are. Instead, it says: whatever the relevant macroeconomic risks are in a given market and time period, they can all be incorporated into the pricing of expected returns.</a:t>
            </a:r>
          </a:p>
          <a:p>
            <a:r>
              <a:rPr lang="en-US" sz="2200" dirty="0">
                <a:latin typeface="Alexandria"/>
              </a:rPr>
              <a:t>The general APT formula is:    E(Ri) = Rf + β₁F₁ + β₂F₂ + β₃F₃ + ... + β</a:t>
            </a:r>
            <a:r>
              <a:rPr lang="en-US" sz="2200" dirty="0" err="1">
                <a:latin typeface="Alexandria"/>
              </a:rPr>
              <a:t>nFn</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4EBD896D-A086-D00D-EE1D-4E2F044553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A78B1C6-0C49-CA78-D826-5F64D17A753B}"/>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Arbitrage Pricing Theory (APT)</a:t>
            </a:r>
          </a:p>
        </p:txBody>
      </p:sp>
    </p:spTree>
    <p:extLst>
      <p:ext uri="{BB962C8B-B14F-4D97-AF65-F5344CB8AC3E}">
        <p14:creationId xmlns:p14="http://schemas.microsoft.com/office/powerpoint/2010/main" val="1992182233"/>
      </p:ext>
    </p:extLst>
  </p:cSld>
  <p:clrMapOvr>
    <a:masterClrMapping/>
  </p:clrMapOvr>
  <mc:AlternateContent xmlns:mc="http://schemas.openxmlformats.org/markup-compatibility/2006" xmlns:p14="http://schemas.microsoft.com/office/powerpoint/2010/main">
    <mc:Choice Requires="p14">
      <p:transition spd="slow" p14:dur="2000" advTm="225616"/>
    </mc:Choice>
    <mc:Fallback xmlns="">
      <p:transition spd="slow" advTm="22561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BDCA0-0118-24E0-5FE8-CCE7CF8EEE9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09600C-EF13-B4B0-A2B3-8C225987608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6C26122-CEB4-D71E-71E6-DF3AB64153C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45CF070-C625-991B-B23B-697EC5DE91EF}"/>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7797917-8A50-2D2D-5C47-964C87DDC38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ACDF8725-6A0D-E644-A7DA-2F963214623E}"/>
              </a:ext>
            </a:extLst>
          </p:cNvPr>
          <p:cNvSpPr txBox="1"/>
          <p:nvPr/>
        </p:nvSpPr>
        <p:spPr>
          <a:xfrm>
            <a:off x="800087" y="2170437"/>
            <a:ext cx="10447106" cy="3816429"/>
          </a:xfrm>
          <a:prstGeom prst="rect">
            <a:avLst/>
          </a:prstGeom>
          <a:noFill/>
        </p:spPr>
        <p:txBody>
          <a:bodyPr wrap="square" rtlCol="0">
            <a:spAutoFit/>
          </a:bodyPr>
          <a:lstStyle/>
          <a:p>
            <a:pPr algn="just"/>
            <a:r>
              <a:rPr lang="en-US" sz="2200" dirty="0">
                <a:latin typeface="Alexandria"/>
              </a:rPr>
              <a:t>Choosing the Right Model </a:t>
            </a:r>
          </a:p>
          <a:p>
            <a:pPr algn="just"/>
            <a:r>
              <a:rPr lang="en-US" sz="2200" dirty="0">
                <a:latin typeface="Alexandria"/>
              </a:rPr>
              <a:t>After three models, the natural question is: which one should you actually use? </a:t>
            </a:r>
          </a:p>
          <a:p>
            <a:pPr algn="just"/>
            <a:r>
              <a:rPr lang="en-US" sz="2200" dirty="0">
                <a:latin typeface="Alexandria"/>
              </a:rPr>
              <a:t>Choosing the right model for estimating the cost of equity depends on the company’s characteristics and the market environment, as no single model is universally superior. CAPM is most appropriate for large, publicly traded firms in developed and liquid markets, where reliable data makes its assumptions reasonable. The DDM is better suited for mature, dividend-paying companies with stable and predictable payouts, as it directly reflects shareholder cash flows. The Fama-French model is useful when dealing with smaller firms or value-oriented companies where CAPM may underestimate returns, while APT is more applicable in macro-driven environments where factors like inflation and interest rates strongly influence returns.</a:t>
            </a:r>
            <a:endParaRPr lang="en-US" sz="1600" dirty="0">
              <a:latin typeface="Alexandria" charset="0"/>
              <a:cs typeface="Alexandria" charset="0"/>
            </a:endParaRPr>
          </a:p>
        </p:txBody>
      </p:sp>
      <p:pic>
        <p:nvPicPr>
          <p:cNvPr id="7" name="Graphic 21">
            <a:extLst>
              <a:ext uri="{FF2B5EF4-FFF2-40B4-BE49-F238E27FC236}">
                <a16:creationId xmlns:a16="http://schemas.microsoft.com/office/drawing/2014/main" id="{5FD05853-CC79-81AC-A806-77101C5D610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30923330"/>
      </p:ext>
    </p:extLst>
  </p:cSld>
  <p:clrMapOvr>
    <a:masterClrMapping/>
  </p:clrMapOvr>
  <mc:AlternateContent xmlns:mc="http://schemas.openxmlformats.org/markup-compatibility/2006" xmlns:p14="http://schemas.microsoft.com/office/powerpoint/2010/main">
    <mc:Choice Requires="p14">
      <p:transition spd="slow" p14:dur="2000" advTm="196479"/>
    </mc:Choice>
    <mc:Fallback xmlns="">
      <p:transition spd="slow" advTm="19647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25A3-0586-72CE-6810-F5CBA3C2462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C817B23-7EDB-D41C-86A1-BACED27BF3D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004FF3F-6010-1A6F-057D-3484C2B4DCE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C84A60E-C745-1AE4-A1B0-2B17C12476FC}"/>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6F3CE91-E1C7-47DF-0C2B-57E5CE3C7FB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E8DD3930-79C4-98B0-DE33-6EE0E7933D41}"/>
              </a:ext>
            </a:extLst>
          </p:cNvPr>
          <p:cNvSpPr txBox="1"/>
          <p:nvPr/>
        </p:nvSpPr>
        <p:spPr>
          <a:xfrm>
            <a:off x="2542040" y="3224370"/>
            <a:ext cx="9441951" cy="646331"/>
          </a:xfrm>
          <a:prstGeom prst="rect">
            <a:avLst/>
          </a:prstGeom>
          <a:noFill/>
        </p:spPr>
        <p:txBody>
          <a:bodyPr wrap="square" rtlCol="0">
            <a:spAutoFit/>
          </a:bodyPr>
          <a:lstStyle/>
          <a:p>
            <a:r>
              <a:rPr lang="en-US" sz="3600" b="1" dirty="0">
                <a:solidFill>
                  <a:srgbClr val="00B0F0"/>
                </a:solidFill>
                <a:latin typeface="Alexandria"/>
              </a:rPr>
              <a:t>Determinants of Cost of Capital</a:t>
            </a:r>
          </a:p>
        </p:txBody>
      </p:sp>
      <p:pic>
        <p:nvPicPr>
          <p:cNvPr id="7" name="Graphic 21">
            <a:extLst>
              <a:ext uri="{FF2B5EF4-FFF2-40B4-BE49-F238E27FC236}">
                <a16:creationId xmlns:a16="http://schemas.microsoft.com/office/drawing/2014/main" id="{A1A85A0C-89F5-6DCE-CCA0-91FD07165B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36920710"/>
      </p:ext>
    </p:extLst>
  </p:cSld>
  <p:clrMapOvr>
    <a:masterClrMapping/>
  </p:clrMapOvr>
  <mc:AlternateContent xmlns:mc="http://schemas.openxmlformats.org/markup-compatibility/2006" xmlns:p14="http://schemas.microsoft.com/office/powerpoint/2010/main">
    <mc:Choice Requires="p14">
      <p:transition spd="slow" p14:dur="2000" advTm="8883"/>
    </mc:Choice>
    <mc:Fallback xmlns="">
      <p:transition spd="slow" advTm="888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A05D9D-7846-AB71-3965-368E89C5DA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8B5ABD6-85B7-34F6-2471-BD39F7C90140}"/>
              </a:ext>
            </a:extLst>
          </p:cNvPr>
          <p:cNvSpPr/>
          <p:nvPr/>
        </p:nvSpPr>
        <p:spPr>
          <a:xfrm>
            <a:off x="617280" y="1685495"/>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EBF36D8-9A8F-A685-87C5-47A0DD07C9F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B7C547B-9B52-502C-9C8F-7F3924037056}"/>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143509A-26A6-18DC-159E-6510988F59E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7BCF3DE2-14A1-6839-BEF8-CBD46E3871DD}"/>
              </a:ext>
            </a:extLst>
          </p:cNvPr>
          <p:cNvSpPr txBox="1"/>
          <p:nvPr/>
        </p:nvSpPr>
        <p:spPr>
          <a:xfrm>
            <a:off x="942308" y="2441585"/>
            <a:ext cx="9835283" cy="3170099"/>
          </a:xfrm>
          <a:prstGeom prst="rect">
            <a:avLst/>
          </a:prstGeom>
          <a:noFill/>
        </p:spPr>
        <p:txBody>
          <a:bodyPr wrap="square" rtlCol="0">
            <a:spAutoFit/>
          </a:bodyPr>
          <a:lstStyle/>
          <a:p>
            <a:pPr algn="just"/>
            <a:r>
              <a:rPr lang="en-US" sz="2000" dirty="0">
                <a:latin typeface="Alexandria"/>
              </a:rPr>
              <a:t>Risk is the fundamental driver of the cost of capital because investors base their required return on the level of uncertainty surrounding future cash flows. </a:t>
            </a:r>
          </a:p>
          <a:p>
            <a:pPr algn="just"/>
            <a:endParaRPr lang="en-US" sz="2000" dirty="0">
              <a:latin typeface="Alexandria"/>
            </a:endParaRPr>
          </a:p>
          <a:p>
            <a:pPr algn="just"/>
            <a:r>
              <a:rPr lang="en-US" sz="2000" dirty="0">
                <a:latin typeface="Alexandria"/>
              </a:rPr>
              <a:t>Finance distinguishes between two main types of risk. Systematic risk, or market risk, affects all companies and cannot be eliminated through diversification. It arises from broad economic factors such as recessions, interest rate changes, inflation, and geopolitical events.</a:t>
            </a:r>
            <a:endParaRPr lang="ar-JO" sz="2000" dirty="0">
              <a:latin typeface="Alexandria"/>
            </a:endParaRPr>
          </a:p>
          <a:p>
            <a:pPr algn="just"/>
            <a:r>
              <a:rPr lang="en-US" sz="2000" dirty="0">
                <a:latin typeface="Alexandria"/>
              </a:rPr>
              <a:t> </a:t>
            </a:r>
          </a:p>
          <a:p>
            <a:pPr algn="just"/>
            <a:r>
              <a:rPr lang="en-US" sz="2000" dirty="0">
                <a:latin typeface="Alexandria"/>
              </a:rPr>
              <a:t>In contrast, unsystematic risk is specific to individual firms or industries, such as management issues or product failures. Unlike systematic risk, it can be reduced or eliminated through diversification. </a:t>
            </a:r>
          </a:p>
        </p:txBody>
      </p:sp>
      <p:pic>
        <p:nvPicPr>
          <p:cNvPr id="7" name="Graphic 21">
            <a:extLst>
              <a:ext uri="{FF2B5EF4-FFF2-40B4-BE49-F238E27FC236}">
                <a16:creationId xmlns:a16="http://schemas.microsoft.com/office/drawing/2014/main" id="{57D89517-208C-D81E-B98C-BE23621B69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3D0EEB9-7E94-B5AE-1C08-F468D04F88F7}"/>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Risk </a:t>
            </a:r>
            <a:r>
              <a:rPr lang="ar-JO" sz="2800" dirty="0">
                <a:latin typeface="Alexandria"/>
              </a:rPr>
              <a:t>-</a:t>
            </a:r>
            <a:r>
              <a:rPr lang="en-US" sz="2800" dirty="0">
                <a:latin typeface="Alexandria"/>
              </a:rPr>
              <a:t>The Fundamental Driver</a:t>
            </a:r>
          </a:p>
        </p:txBody>
      </p:sp>
    </p:spTree>
    <p:extLst>
      <p:ext uri="{BB962C8B-B14F-4D97-AF65-F5344CB8AC3E}">
        <p14:creationId xmlns:p14="http://schemas.microsoft.com/office/powerpoint/2010/main" val="1123721980"/>
      </p:ext>
    </p:extLst>
  </p:cSld>
  <p:clrMapOvr>
    <a:masterClrMapping/>
  </p:clrMapOvr>
  <mc:AlternateContent xmlns:mc="http://schemas.openxmlformats.org/markup-compatibility/2006" xmlns:p14="http://schemas.microsoft.com/office/powerpoint/2010/main">
    <mc:Choice Requires="p14">
      <p:transition spd="slow" p14:dur="2000" advTm="145883"/>
    </mc:Choice>
    <mc:Fallback xmlns="">
      <p:transition spd="slow" advTm="14588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253EC-84EB-7EB6-3C9C-AF4F425920F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ECFEFA7-CF38-BE94-303C-C618ACE749D3}"/>
              </a:ext>
            </a:extLst>
          </p:cNvPr>
          <p:cNvSpPr/>
          <p:nvPr/>
        </p:nvSpPr>
        <p:spPr>
          <a:xfrm>
            <a:off x="617280" y="1685495"/>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8A5E9BC-A57D-E24B-36E9-3388A1B5C04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7A1BBEE-1E53-E3F7-A888-18485DE3F74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E16DECE-8A51-682C-368F-FE3E42AAA7C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1B3D571C-0D8F-C74F-2982-EB6EF4547C2C}"/>
              </a:ext>
            </a:extLst>
          </p:cNvPr>
          <p:cNvSpPr txBox="1"/>
          <p:nvPr/>
        </p:nvSpPr>
        <p:spPr>
          <a:xfrm>
            <a:off x="942308" y="2441585"/>
            <a:ext cx="9835283" cy="2554545"/>
          </a:xfrm>
          <a:prstGeom prst="rect">
            <a:avLst/>
          </a:prstGeom>
          <a:noFill/>
        </p:spPr>
        <p:txBody>
          <a:bodyPr wrap="square" rtlCol="0">
            <a:spAutoFit/>
          </a:bodyPr>
          <a:lstStyle/>
          <a:p>
            <a:pPr algn="just"/>
            <a:r>
              <a:rPr lang="en-US" sz="2000" dirty="0">
                <a:latin typeface="Alexandria"/>
              </a:rPr>
              <a:t>This distinction has important practical implications. Companies that are highly sensitive to economic cycles, such as those in construction or luxury goods, face high systematic risk, which leads to a higher beta and therefore a higher cost of capital regardless of management quality. In contrast, firms may face significant company-specific uncertainty</a:t>
            </a:r>
            <a:r>
              <a:rPr lang="ar-JO" sz="2000" dirty="0">
                <a:latin typeface="Alexandria"/>
              </a:rPr>
              <a:t> </a:t>
            </a:r>
            <a:r>
              <a:rPr lang="en-US" sz="2000" dirty="0">
                <a:latin typeface="Alexandria"/>
              </a:rPr>
              <a:t>such as a pharmaceutical company awaiting drug approval</a:t>
            </a:r>
            <a:r>
              <a:rPr lang="ar-JO" sz="2000" dirty="0">
                <a:latin typeface="Alexandria"/>
              </a:rPr>
              <a:t> </a:t>
            </a:r>
            <a:r>
              <a:rPr lang="en-US" sz="2000" dirty="0">
                <a:latin typeface="Alexandria"/>
              </a:rPr>
              <a:t>but if this risk is not correlated with the broader market, it has little impact on the cost of capital. In other words, what seems risky in a general sense does not necessarily increase the required return unless it is linked to overall market movements.</a:t>
            </a:r>
          </a:p>
        </p:txBody>
      </p:sp>
      <p:pic>
        <p:nvPicPr>
          <p:cNvPr id="7" name="Graphic 21">
            <a:extLst>
              <a:ext uri="{FF2B5EF4-FFF2-40B4-BE49-F238E27FC236}">
                <a16:creationId xmlns:a16="http://schemas.microsoft.com/office/drawing/2014/main" id="{915DD27E-FC71-02B7-BB8D-59FE58490CE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AD47EAB-5FDC-DF3A-0DEA-F7209419B8F5}"/>
              </a:ext>
            </a:extLst>
          </p:cNvPr>
          <p:cNvSpPr txBox="1"/>
          <p:nvPr/>
        </p:nvSpPr>
        <p:spPr>
          <a:xfrm>
            <a:off x="2459841" y="1200627"/>
            <a:ext cx="6776625" cy="523220"/>
          </a:xfrm>
          <a:prstGeom prst="rect">
            <a:avLst/>
          </a:prstGeom>
          <a:noFill/>
        </p:spPr>
        <p:txBody>
          <a:bodyPr wrap="square">
            <a:spAutoFit/>
          </a:bodyPr>
          <a:lstStyle/>
          <a:p>
            <a:r>
              <a:rPr lang="en-US" sz="2800" dirty="0">
                <a:latin typeface="Alexandria"/>
              </a:rPr>
              <a:t>Risk </a:t>
            </a:r>
            <a:r>
              <a:rPr lang="ar-JO" sz="2800" dirty="0">
                <a:latin typeface="Alexandria"/>
              </a:rPr>
              <a:t>-</a:t>
            </a:r>
            <a:r>
              <a:rPr lang="en-US" sz="2800" dirty="0">
                <a:latin typeface="Alexandria"/>
              </a:rPr>
              <a:t>The Fundamental Driver</a:t>
            </a:r>
          </a:p>
        </p:txBody>
      </p:sp>
    </p:spTree>
    <p:extLst>
      <p:ext uri="{BB962C8B-B14F-4D97-AF65-F5344CB8AC3E}">
        <p14:creationId xmlns:p14="http://schemas.microsoft.com/office/powerpoint/2010/main" val="3901644065"/>
      </p:ext>
    </p:extLst>
  </p:cSld>
  <p:clrMapOvr>
    <a:masterClrMapping/>
  </p:clrMapOvr>
  <mc:AlternateContent xmlns:mc="http://schemas.openxmlformats.org/markup-compatibility/2006" xmlns:p14="http://schemas.microsoft.com/office/powerpoint/2010/main">
    <mc:Choice Requires="p14">
      <p:transition spd="slow" p14:dur="2000" advTm="154096"/>
    </mc:Choice>
    <mc:Fallback xmlns="">
      <p:transition spd="slow" advTm="15409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1BF13-F9F7-E6B9-D7D7-D6D67558341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2FA7F25-1D17-07DB-8026-F97B5AEEFC8C}"/>
              </a:ext>
            </a:extLst>
          </p:cNvPr>
          <p:cNvSpPr/>
          <p:nvPr/>
        </p:nvSpPr>
        <p:spPr>
          <a:xfrm>
            <a:off x="617280" y="1685495"/>
            <a:ext cx="10812720" cy="4674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EB815B6-6E25-5757-7C61-A2622AECD98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FA5AD66-E747-75E5-13D6-6721293F2D12}"/>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70BF91D-0FBD-C794-EECE-EFCD565C8B29}"/>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93B7432D-F6E9-CCFB-D460-FEA7AD8422F0}"/>
              </a:ext>
            </a:extLst>
          </p:cNvPr>
          <p:cNvSpPr txBox="1"/>
          <p:nvPr/>
        </p:nvSpPr>
        <p:spPr>
          <a:xfrm>
            <a:off x="762000" y="2276970"/>
            <a:ext cx="10487692" cy="3785652"/>
          </a:xfrm>
          <a:prstGeom prst="rect">
            <a:avLst/>
          </a:prstGeom>
          <a:noFill/>
        </p:spPr>
        <p:txBody>
          <a:bodyPr wrap="square" rtlCol="0">
            <a:spAutoFit/>
          </a:bodyPr>
          <a:lstStyle/>
          <a:p>
            <a:pPr algn="just"/>
            <a:r>
              <a:rPr lang="en-US" sz="2000" dirty="0">
                <a:latin typeface="Alexandria"/>
              </a:rPr>
              <a:t>Interest rates and macroeconomic conditions determine the overall level of the cost of capital, even though risk defines its structure. The cost of capital is closely tied to the financial environment, meaning it rises and falls with changes in monetary policy, inflation expectations, and market conditions. As a result, a firm’s WACC can increase significantly during periods of rising interest rates, even if the firm’s own risk profile remains unchanged.</a:t>
            </a:r>
          </a:p>
          <a:p>
            <a:pPr algn="just"/>
            <a:r>
              <a:rPr lang="en-US" sz="2000" dirty="0">
                <a:latin typeface="Alexandria"/>
              </a:rPr>
              <a:t>This happens because the risk-free rate, typically based on government bond yields, serves as the foundation for both the cost of debt and the cost of equity. When central banks raise interest rates, the risk-free rate increases, which in turn raises borrowing costs and the required return on equity. Consequently, WACC increases, investment becomes more expensive, and fewer projects meet the required return threshold. This explains why periods of tight monetary policy are often associated with reduced corporate investment, lower valuations, and decreased merger and acquisition activity.</a:t>
            </a:r>
          </a:p>
        </p:txBody>
      </p:sp>
      <p:pic>
        <p:nvPicPr>
          <p:cNvPr id="7" name="Graphic 21">
            <a:extLst>
              <a:ext uri="{FF2B5EF4-FFF2-40B4-BE49-F238E27FC236}">
                <a16:creationId xmlns:a16="http://schemas.microsoft.com/office/drawing/2014/main" id="{1D814FA2-E577-EB36-11AB-DFCE4D10E3F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5C64CEB-8869-DD7D-684E-2705197EE770}"/>
              </a:ext>
            </a:extLst>
          </p:cNvPr>
          <p:cNvSpPr txBox="1"/>
          <p:nvPr/>
        </p:nvSpPr>
        <p:spPr>
          <a:xfrm>
            <a:off x="2459841" y="1200627"/>
            <a:ext cx="8410217" cy="523220"/>
          </a:xfrm>
          <a:prstGeom prst="rect">
            <a:avLst/>
          </a:prstGeom>
          <a:noFill/>
        </p:spPr>
        <p:txBody>
          <a:bodyPr wrap="square">
            <a:spAutoFit/>
          </a:bodyPr>
          <a:lstStyle/>
          <a:p>
            <a:r>
              <a:rPr lang="en-US" sz="2800" dirty="0">
                <a:latin typeface="Alexandria"/>
              </a:rPr>
              <a:t>Interest Rates, Monetary Policy, and Market Conditions</a:t>
            </a:r>
          </a:p>
        </p:txBody>
      </p:sp>
    </p:spTree>
    <p:extLst>
      <p:ext uri="{BB962C8B-B14F-4D97-AF65-F5344CB8AC3E}">
        <p14:creationId xmlns:p14="http://schemas.microsoft.com/office/powerpoint/2010/main" val="1221783962"/>
      </p:ext>
    </p:extLst>
  </p:cSld>
  <p:clrMapOvr>
    <a:masterClrMapping/>
  </p:clrMapOvr>
  <mc:AlternateContent xmlns:mc="http://schemas.openxmlformats.org/markup-compatibility/2006" xmlns:p14="http://schemas.microsoft.com/office/powerpoint/2010/main">
    <mc:Choice Requires="p14">
      <p:transition spd="slow" p14:dur="2000" advTm="141667"/>
    </mc:Choice>
    <mc:Fallback xmlns="">
      <p:transition spd="slow" advTm="141667"/>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E7496D-9722-0758-A0A8-22873641B5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A8E980-EAD1-275D-4106-BBF5FFC89BD2}"/>
              </a:ext>
            </a:extLst>
          </p:cNvPr>
          <p:cNvSpPr/>
          <p:nvPr/>
        </p:nvSpPr>
        <p:spPr>
          <a:xfrm>
            <a:off x="617280" y="1685495"/>
            <a:ext cx="10812720" cy="4674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FCF6971-A624-4BBB-A658-3A99DE7ACE2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391D877-58A6-0C46-51A9-51977FC9930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74000FC-C41B-8616-0E34-3D656F98744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EA201BA3-C0A0-AE7E-C3D0-4DB233C42C62}"/>
              </a:ext>
            </a:extLst>
          </p:cNvPr>
          <p:cNvSpPr txBox="1"/>
          <p:nvPr/>
        </p:nvSpPr>
        <p:spPr>
          <a:xfrm>
            <a:off x="762000" y="2276970"/>
            <a:ext cx="10487692" cy="3785652"/>
          </a:xfrm>
          <a:prstGeom prst="rect">
            <a:avLst/>
          </a:prstGeom>
          <a:noFill/>
        </p:spPr>
        <p:txBody>
          <a:bodyPr wrap="square" rtlCol="0">
            <a:spAutoFit/>
          </a:bodyPr>
          <a:lstStyle/>
          <a:p>
            <a:pPr algn="just"/>
            <a:r>
              <a:rPr lang="en-US" sz="2000" dirty="0">
                <a:latin typeface="Alexandria"/>
              </a:rPr>
              <a:t>Inflation expectations play a crucial role in shaping the cost of capital because investors seek real, not just nominal, returns. When inflation is high or uncertain, investors demand an additional premium to protect their purchasing power, which pushes up both the risk-free rate and the equity risk premium. As a result, companies operating in high-inflation environments face persistently higher costs of capital, making investment decisions more difficult and slowing long-term economic growth.</a:t>
            </a:r>
          </a:p>
          <a:p>
            <a:pPr algn="just"/>
            <a:r>
              <a:rPr lang="en-US" sz="2000" dirty="0">
                <a:latin typeface="Alexandria"/>
              </a:rPr>
              <a:t>Beyond monetary policy, overall market conditions also have a strong impact. During periods of financial stress, such as economic crises, credit spreads widen significantly as lenders perceive higher default risk, increasing the cost of debt even for stable firms. At the same time, equity risk premiums rise as investors become more risk-averse. This leads to a broad increase in WACC across companies, reducing investment activity and reinforcing economic downturns by weakening growth and investor confidence.</a:t>
            </a:r>
          </a:p>
        </p:txBody>
      </p:sp>
      <p:pic>
        <p:nvPicPr>
          <p:cNvPr id="7" name="Graphic 21">
            <a:extLst>
              <a:ext uri="{FF2B5EF4-FFF2-40B4-BE49-F238E27FC236}">
                <a16:creationId xmlns:a16="http://schemas.microsoft.com/office/drawing/2014/main" id="{AC56038D-A574-52DA-57C0-933D7F05D1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27248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B81A1-FA84-D487-D90B-9394C836C46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C6FBB1-0968-8E63-9F95-531D12F7EE32}"/>
              </a:ext>
            </a:extLst>
          </p:cNvPr>
          <p:cNvSpPr/>
          <p:nvPr/>
        </p:nvSpPr>
        <p:spPr>
          <a:xfrm>
            <a:off x="617280" y="1685495"/>
            <a:ext cx="10812720" cy="43248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2EAD199-EFF6-168A-F208-B13216250A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AE6B970-1FEA-8941-6AC8-46032C2EB95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9DA7DC0-F0EC-320A-0D50-AD1076075B2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E95AB6AE-F10F-9A60-4D03-B826CA7D5A6C}"/>
              </a:ext>
            </a:extLst>
          </p:cNvPr>
          <p:cNvSpPr txBox="1"/>
          <p:nvPr/>
        </p:nvSpPr>
        <p:spPr>
          <a:xfrm>
            <a:off x="1190870" y="2447053"/>
            <a:ext cx="9665540" cy="2554545"/>
          </a:xfrm>
          <a:prstGeom prst="rect">
            <a:avLst/>
          </a:prstGeom>
          <a:noFill/>
        </p:spPr>
        <p:txBody>
          <a:bodyPr wrap="square" rtlCol="0">
            <a:spAutoFit/>
          </a:bodyPr>
          <a:lstStyle/>
          <a:p>
            <a:pPr algn="just"/>
            <a:r>
              <a:rPr lang="en-US" sz="2000" dirty="0">
                <a:latin typeface="Alexandria"/>
              </a:rPr>
              <a:t>Country risk is a crucial factor for companies operating in emerging markets, as it directly affects the cost of capital. Unlike developed markets, where institutions are stable and markets predictable, emerging markets often face political instability, policy unpredictability, and potential expropriation, which can lead to sudden changes in regulations or restrictions on profit repatriation. Macroeconomic risks, such as high inflation, currency depreciation, and weaker monetary frameworks, further increase uncertainty for investors. Liquidity risk is also elevated, as assets in smaller markets are harder to sell quickly without affecting prices. </a:t>
            </a:r>
          </a:p>
        </p:txBody>
      </p:sp>
      <p:pic>
        <p:nvPicPr>
          <p:cNvPr id="7" name="Graphic 21">
            <a:extLst>
              <a:ext uri="{FF2B5EF4-FFF2-40B4-BE49-F238E27FC236}">
                <a16:creationId xmlns:a16="http://schemas.microsoft.com/office/drawing/2014/main" id="{6E0C10E4-A8BE-9DB4-C541-ABA240D41A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27983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49A29-B03D-17D1-AB51-3FBDEC96166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4610605-25CB-87AB-B7C2-BD1030D4395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A402F39-24F2-2810-FD45-4C64477003C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B87E569-2F0D-0B2E-E3CE-81C806D4D2BB}"/>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36E5A17-F3E3-9EF5-9292-98ECC0A46ADB}"/>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2CA55C55-B0C8-B449-ED96-C32719A57D2A}"/>
              </a:ext>
            </a:extLst>
          </p:cNvPr>
          <p:cNvSpPr txBox="1"/>
          <p:nvPr/>
        </p:nvSpPr>
        <p:spPr>
          <a:xfrm>
            <a:off x="1214179" y="2136952"/>
            <a:ext cx="9441951" cy="3477875"/>
          </a:xfrm>
          <a:prstGeom prst="rect">
            <a:avLst/>
          </a:prstGeom>
          <a:noFill/>
        </p:spPr>
        <p:txBody>
          <a:bodyPr wrap="square" rtlCol="0">
            <a:spAutoFit/>
          </a:bodyPr>
          <a:lstStyle/>
          <a:p>
            <a:pPr algn="just"/>
            <a:r>
              <a:rPr lang="en-US" sz="2000" dirty="0">
                <a:latin typeface="Alexandria"/>
              </a:rPr>
              <a:t>The MCC is defined as the cost of obtaining an additional dollar of new capital. It sounds like it should be identical to WACC, and for small amounts of new financing it often is. But as a company raises increasingly large amounts of capital, something important happens the cost begins to rise. Lenders become more cautious as debt levels increase and start demanding higher interest rates to compensate for the growing default risk. Equity investors, seeing the company issue more and more new shares, begin to worry about dilution and the company's ability to deploy all that capital productively, pushing up the required return. The result is that the cost of each component of capital and therefore the blended WACC does not stay flat as the company raises more money. It steps upward at certain thresholds, and those thresholds are called break points. Understanding where these break points occur and what happens at each one is the essence of MCC analysis.</a:t>
            </a:r>
          </a:p>
        </p:txBody>
      </p:sp>
      <p:pic>
        <p:nvPicPr>
          <p:cNvPr id="7" name="Graphic 21">
            <a:extLst>
              <a:ext uri="{FF2B5EF4-FFF2-40B4-BE49-F238E27FC236}">
                <a16:creationId xmlns:a16="http://schemas.microsoft.com/office/drawing/2014/main" id="{31ED0A60-1B8F-B7A2-3ACC-1E4262257B7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AF58F05-9A92-592C-D5D3-9D6A9165B662}"/>
              </a:ext>
            </a:extLst>
          </p:cNvPr>
          <p:cNvSpPr txBox="1"/>
          <p:nvPr/>
        </p:nvSpPr>
        <p:spPr>
          <a:xfrm>
            <a:off x="2618636" y="1150026"/>
            <a:ext cx="6097712" cy="523220"/>
          </a:xfrm>
          <a:prstGeom prst="rect">
            <a:avLst/>
          </a:prstGeom>
          <a:noFill/>
        </p:spPr>
        <p:txBody>
          <a:bodyPr wrap="square">
            <a:spAutoFit/>
          </a:bodyPr>
          <a:lstStyle/>
          <a:p>
            <a:r>
              <a:rPr lang="en-US" sz="2800" dirty="0">
                <a:latin typeface="Alexandria"/>
              </a:rPr>
              <a:t>Marginal Cost of Capital (MCC)</a:t>
            </a:r>
          </a:p>
        </p:txBody>
      </p:sp>
    </p:spTree>
    <p:extLst>
      <p:ext uri="{BB962C8B-B14F-4D97-AF65-F5344CB8AC3E}">
        <p14:creationId xmlns:p14="http://schemas.microsoft.com/office/powerpoint/2010/main" val="1134401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009582-5CFB-2078-64E8-30381B3FF7C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DCFA75B-7F76-ACE0-C1B3-5A1CB2E2197B}"/>
              </a:ext>
            </a:extLst>
          </p:cNvPr>
          <p:cNvSpPr/>
          <p:nvPr/>
        </p:nvSpPr>
        <p:spPr>
          <a:xfrm>
            <a:off x="617280" y="1669718"/>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942CEF5-44D7-D1D8-1CC0-50EE1C5B423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E1D4B5D-05E6-5AE1-1674-FDDCBAA280A0}"/>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3D4E7C3-CD08-2D6E-6695-260777991F5A}"/>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A65A2888-447D-72C5-F324-3F3A9D28B533}"/>
              </a:ext>
            </a:extLst>
          </p:cNvPr>
          <p:cNvSpPr txBox="1"/>
          <p:nvPr/>
        </p:nvSpPr>
        <p:spPr>
          <a:xfrm>
            <a:off x="733305" y="2000139"/>
            <a:ext cx="10580670" cy="3477875"/>
          </a:xfrm>
          <a:prstGeom prst="rect">
            <a:avLst/>
          </a:prstGeom>
          <a:noFill/>
        </p:spPr>
        <p:txBody>
          <a:bodyPr wrap="square" rtlCol="0">
            <a:spAutoFit/>
          </a:bodyPr>
          <a:lstStyle/>
          <a:p>
            <a:pPr algn="just"/>
            <a:endParaRPr lang="en-US" sz="2000" dirty="0">
              <a:latin typeface="Alexandria"/>
            </a:endParaRPr>
          </a:p>
          <a:p>
            <a:pPr algn="just"/>
            <a:r>
              <a:rPr lang="en-US" sz="2000" dirty="0">
                <a:latin typeface="Alexandria"/>
              </a:rPr>
              <a:t>Calculating break points and constructing the Marginal Cost of Capital (MCC) schedule involves identifying the maximum amount of each capital component available at its current cost and the target proportions of the capital structure. A break point occurs when the company exhausts the cheaper source of capital, requiring it to raise additional funds at a higher cost. For example, if a company’s target capital structure is 60% equity and 40% debt, and retained earnings are $120 million, the equity break point is $120 million divided by 0.60, or $200 million. Similarly, if the company can borrow $60 million at 7% before rates rise to 9%, the debt break point is $60 million divided by 0.40, or $150 million. As total new capital rises, the WACC increases in discrete steps: it is at the base level below $150 million, rises between $150 million and $200 million due to more expensive debt, and rises further beyond $200 million when new equity issuance begins. </a:t>
            </a:r>
          </a:p>
        </p:txBody>
      </p:sp>
      <p:pic>
        <p:nvPicPr>
          <p:cNvPr id="7" name="Graphic 21">
            <a:extLst>
              <a:ext uri="{FF2B5EF4-FFF2-40B4-BE49-F238E27FC236}">
                <a16:creationId xmlns:a16="http://schemas.microsoft.com/office/drawing/2014/main" id="{44EEF0CE-D33A-C4D9-0BF8-B4E271714A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73D95B0-7FA8-EEC6-D098-982981B44BC7}"/>
              </a:ext>
            </a:extLst>
          </p:cNvPr>
          <p:cNvSpPr txBox="1"/>
          <p:nvPr/>
        </p:nvSpPr>
        <p:spPr>
          <a:xfrm>
            <a:off x="2389410" y="1173706"/>
            <a:ext cx="7123082" cy="523220"/>
          </a:xfrm>
          <a:prstGeom prst="rect">
            <a:avLst/>
          </a:prstGeom>
          <a:noFill/>
        </p:spPr>
        <p:txBody>
          <a:bodyPr wrap="square">
            <a:spAutoFit/>
          </a:bodyPr>
          <a:lstStyle/>
          <a:p>
            <a:pPr algn="just"/>
            <a:r>
              <a:rPr lang="en-US" sz="2800" dirty="0">
                <a:latin typeface="Alexandria"/>
              </a:rPr>
              <a:t>Calculating Break Points and the MCC Schedule</a:t>
            </a:r>
          </a:p>
        </p:txBody>
      </p:sp>
    </p:spTree>
    <p:extLst>
      <p:ext uri="{BB962C8B-B14F-4D97-AF65-F5344CB8AC3E}">
        <p14:creationId xmlns:p14="http://schemas.microsoft.com/office/powerpoint/2010/main" val="1076498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65090-4A23-3ABC-B953-B1EE6AD8BD1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810A428-782C-0491-10A6-0013EC116EDC}"/>
              </a:ext>
            </a:extLst>
          </p:cNvPr>
          <p:cNvSpPr/>
          <p:nvPr/>
        </p:nvSpPr>
        <p:spPr>
          <a:xfrm>
            <a:off x="617280" y="1669718"/>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822790E-882B-816C-ECB7-BE92D086BE0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8B09FBF-6B86-D843-6612-EE97EE91ACC4}"/>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AD36EFB-53D0-7B3D-5C44-27E9BF852B80}"/>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E182ED74-6977-9F3D-CFCB-1F5AE6F86028}"/>
              </a:ext>
            </a:extLst>
          </p:cNvPr>
          <p:cNvSpPr txBox="1"/>
          <p:nvPr/>
        </p:nvSpPr>
        <p:spPr>
          <a:xfrm>
            <a:off x="733305" y="2000139"/>
            <a:ext cx="10580670" cy="3785652"/>
          </a:xfrm>
          <a:prstGeom prst="rect">
            <a:avLst/>
          </a:prstGeom>
          <a:noFill/>
        </p:spPr>
        <p:txBody>
          <a:bodyPr wrap="square" rtlCol="0">
            <a:spAutoFit/>
          </a:bodyPr>
          <a:lstStyle/>
          <a:p>
            <a:pPr algn="just"/>
            <a:endParaRPr lang="en-US" sz="2000" dirty="0">
              <a:latin typeface="Alexandria"/>
            </a:endParaRPr>
          </a:p>
          <a:p>
            <a:pPr algn="just"/>
            <a:r>
              <a:rPr lang="en-US" sz="2000" dirty="0">
                <a:latin typeface="Alexandria"/>
              </a:rPr>
              <a:t>The cost of capital serves as the critical bridge between financial theory and real-world investment decisions. All calculations including the cost of debt, cost of equity, WACC, and the MCC schedule ultimately exist to guide capital budgeting, the process by which a company evaluates and selects long-term investments such as projects, expansions, acquisitions, or new product lines. Capital budgeting decisions are high-stakes because these investments are typically large, long-lived, and difficult to reverse, meaning mistakes can silently erode shareholder value over time. Applying the cost of capital rigorously ensures that only projects expected to generate returns above this threshold are funded, protecting the firm from slow, cumulative value destruction. Net Present Value (NPV) and Internal Rate of Return (IRR) are the two primary tools in this process, each using the cost of capital to assess project viability, guide decision-making, and align investment choices with shareholder expectations.</a:t>
            </a:r>
          </a:p>
        </p:txBody>
      </p:sp>
      <p:pic>
        <p:nvPicPr>
          <p:cNvPr id="7" name="Graphic 21">
            <a:extLst>
              <a:ext uri="{FF2B5EF4-FFF2-40B4-BE49-F238E27FC236}">
                <a16:creationId xmlns:a16="http://schemas.microsoft.com/office/drawing/2014/main" id="{3B7BF146-8ED8-0653-19BA-A3316ACE8D3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FBC6B8A-F7FC-8687-CEA2-5A73AF1D6EA8}"/>
              </a:ext>
            </a:extLst>
          </p:cNvPr>
          <p:cNvSpPr txBox="1"/>
          <p:nvPr/>
        </p:nvSpPr>
        <p:spPr>
          <a:xfrm>
            <a:off x="2618636" y="1160640"/>
            <a:ext cx="7123082" cy="523220"/>
          </a:xfrm>
          <a:prstGeom prst="rect">
            <a:avLst/>
          </a:prstGeom>
          <a:noFill/>
        </p:spPr>
        <p:txBody>
          <a:bodyPr wrap="square">
            <a:spAutoFit/>
          </a:bodyPr>
          <a:lstStyle/>
          <a:p>
            <a:pPr algn="just"/>
            <a:r>
              <a:rPr lang="en-US" sz="2800" dirty="0">
                <a:latin typeface="Alexandria"/>
              </a:rPr>
              <a:t>Cost of Capital in Capital Budgeting</a:t>
            </a:r>
          </a:p>
        </p:txBody>
      </p:sp>
    </p:spTree>
    <p:extLst>
      <p:ext uri="{BB962C8B-B14F-4D97-AF65-F5344CB8AC3E}">
        <p14:creationId xmlns:p14="http://schemas.microsoft.com/office/powerpoint/2010/main" val="1860612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0C3DE-426D-0B42-E8C1-F556A091E53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C23A90-DC37-67FF-BC3C-316A6C7F60BD}"/>
              </a:ext>
            </a:extLst>
          </p:cNvPr>
          <p:cNvSpPr/>
          <p:nvPr/>
        </p:nvSpPr>
        <p:spPr>
          <a:xfrm>
            <a:off x="617280" y="1669718"/>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6632BE1-1F93-0D75-4784-7BAE5ED5061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8A99179-18FF-770A-E2B7-A4FFB15788C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79A4552-4023-EB33-2CED-FC3BF59ABFD4}"/>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0DBBE532-48E7-C826-735F-C256610C2E5A}"/>
              </a:ext>
            </a:extLst>
          </p:cNvPr>
          <p:cNvSpPr txBox="1"/>
          <p:nvPr/>
        </p:nvSpPr>
        <p:spPr>
          <a:xfrm>
            <a:off x="931338" y="2259425"/>
            <a:ext cx="10184604" cy="3477875"/>
          </a:xfrm>
          <a:prstGeom prst="rect">
            <a:avLst/>
          </a:prstGeom>
          <a:noFill/>
        </p:spPr>
        <p:txBody>
          <a:bodyPr wrap="square" rtlCol="0">
            <a:spAutoFit/>
          </a:bodyPr>
          <a:lstStyle/>
          <a:p>
            <a:pPr algn="just"/>
            <a:r>
              <a:rPr lang="en-US" sz="2000" dirty="0">
                <a:latin typeface="Alexandria"/>
              </a:rPr>
              <a:t>is widely regarded as the gold standard for evaluating investment decisions because it directly measures the value a project creates for shareholders. NPV calculates the difference between the present value of a project’s future free cash flows including revenues, operating costs, taxes, capital expenditures, and changes in working capital and the initial investment, discounted at the project’s cost of capital. A positive NPV indicates that the project generates more value than it costs, a negative NPV signals value destruction, and a zero NPV means the project earns exactly the required return. What makes NPV especially powerful is that it reflects economic value, not just accounting profits, ensuring that only projects exceeding investors’ required returns are accepted. Additionally, NPV is additive, meaning the total value of multiple projects is simply the sum of their individual NPVs, allowing companies to evaluate and combine projects consistently to maximize shareholder wealth.</a:t>
            </a:r>
          </a:p>
        </p:txBody>
      </p:sp>
      <p:pic>
        <p:nvPicPr>
          <p:cNvPr id="7" name="Graphic 21">
            <a:extLst>
              <a:ext uri="{FF2B5EF4-FFF2-40B4-BE49-F238E27FC236}">
                <a16:creationId xmlns:a16="http://schemas.microsoft.com/office/drawing/2014/main" id="{25CE55CE-10B8-B5F8-87E9-562182C3A65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59BE1F8-7277-4C9F-6B41-3781F8FEF3FA}"/>
              </a:ext>
            </a:extLst>
          </p:cNvPr>
          <p:cNvSpPr txBox="1"/>
          <p:nvPr/>
        </p:nvSpPr>
        <p:spPr>
          <a:xfrm>
            <a:off x="2618636" y="1146498"/>
            <a:ext cx="7123082" cy="523220"/>
          </a:xfrm>
          <a:prstGeom prst="rect">
            <a:avLst/>
          </a:prstGeom>
          <a:noFill/>
        </p:spPr>
        <p:txBody>
          <a:bodyPr wrap="square">
            <a:spAutoFit/>
          </a:bodyPr>
          <a:lstStyle/>
          <a:p>
            <a:pPr algn="just"/>
            <a:r>
              <a:rPr lang="en-US" sz="2800" dirty="0">
                <a:latin typeface="Alexandria"/>
              </a:rPr>
              <a:t>Net Present Value (NPV)</a:t>
            </a:r>
          </a:p>
        </p:txBody>
      </p:sp>
    </p:spTree>
    <p:extLst>
      <p:ext uri="{BB962C8B-B14F-4D97-AF65-F5344CB8AC3E}">
        <p14:creationId xmlns:p14="http://schemas.microsoft.com/office/powerpoint/2010/main" val="3522853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47BFC1-4E49-C582-05AB-826EC4876C0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5411A4B-54C6-7D1D-B9D1-B4C7688D3124}"/>
              </a:ext>
            </a:extLst>
          </p:cNvPr>
          <p:cNvSpPr/>
          <p:nvPr/>
        </p:nvSpPr>
        <p:spPr>
          <a:xfrm>
            <a:off x="617280" y="1659444"/>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5A1218F-F80E-71C9-73C3-9E67C71237E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824B03B-3C03-8FC1-4BC6-CBF27E1777FD}"/>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8D9C885-3C61-727B-E81F-37AD0A820502}"/>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F342FFB6-1678-353A-0ED5-DFA615DA61F5}"/>
              </a:ext>
            </a:extLst>
          </p:cNvPr>
          <p:cNvSpPr txBox="1"/>
          <p:nvPr/>
        </p:nvSpPr>
        <p:spPr>
          <a:xfrm>
            <a:off x="863028" y="2353889"/>
            <a:ext cx="10243335" cy="3477875"/>
          </a:xfrm>
          <a:prstGeom prst="rect">
            <a:avLst/>
          </a:prstGeom>
          <a:noFill/>
        </p:spPr>
        <p:txBody>
          <a:bodyPr wrap="square" rtlCol="0">
            <a:spAutoFit/>
          </a:bodyPr>
          <a:lstStyle/>
          <a:p>
            <a:pPr algn="just"/>
            <a:r>
              <a:rPr lang="en-US" sz="2000" dirty="0">
                <a:latin typeface="Alexandria"/>
              </a:rPr>
              <a:t>is a crucial part of capital budgeting because every input to the NPV calculation from future cash flows and growth rates to asset lifespans and the WACC is an estimate, not a certainty. By systematically varying one assumption at a time while keeping others constant, analysts can see how changes affect NPV and identify which variables are critical risk factors. If NPV remains positive across a wide range, the decision is robust; if small changes flip NPV from positive to negative, the project is highly sensitive and requires careful review. Scenario analysis extends this approach by evaluating complete alternative outcomes optimistic, base, and pessimistic to capture the full range of possible results. Comparing NPVs across scenarios allows managers to consider both expected value and downside risk, ensuring investment decisions are resilient even under adverse conditions, rather than relying on a single-point estimate that may give a false sense of precision.</a:t>
            </a:r>
          </a:p>
        </p:txBody>
      </p:sp>
      <p:pic>
        <p:nvPicPr>
          <p:cNvPr id="7" name="Graphic 21">
            <a:extLst>
              <a:ext uri="{FF2B5EF4-FFF2-40B4-BE49-F238E27FC236}">
                <a16:creationId xmlns:a16="http://schemas.microsoft.com/office/drawing/2014/main" id="{058B4341-403B-A8AF-B07B-A01E4956244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9F89CDB8-F3DF-7D96-A3C7-F57C1FBA7B08}"/>
              </a:ext>
            </a:extLst>
          </p:cNvPr>
          <p:cNvSpPr txBox="1"/>
          <p:nvPr/>
        </p:nvSpPr>
        <p:spPr>
          <a:xfrm>
            <a:off x="2671793" y="1164542"/>
            <a:ext cx="7123082" cy="523220"/>
          </a:xfrm>
          <a:prstGeom prst="rect">
            <a:avLst/>
          </a:prstGeom>
          <a:noFill/>
        </p:spPr>
        <p:txBody>
          <a:bodyPr wrap="square">
            <a:spAutoFit/>
          </a:bodyPr>
          <a:lstStyle/>
          <a:p>
            <a:pPr algn="just"/>
            <a:r>
              <a:rPr lang="en-US" sz="2800" dirty="0">
                <a:latin typeface="Alexandria"/>
              </a:rPr>
              <a:t>Sensitivity analysis</a:t>
            </a:r>
          </a:p>
        </p:txBody>
      </p:sp>
    </p:spTree>
    <p:extLst>
      <p:ext uri="{BB962C8B-B14F-4D97-AF65-F5344CB8AC3E}">
        <p14:creationId xmlns:p14="http://schemas.microsoft.com/office/powerpoint/2010/main" val="32055459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5A653-D0E6-D0EC-F1CD-AD6352F9C3A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1B77AAD-1E8F-68CA-1F50-E9810937FC61}"/>
              </a:ext>
            </a:extLst>
          </p:cNvPr>
          <p:cNvSpPr/>
          <p:nvPr/>
        </p:nvSpPr>
        <p:spPr>
          <a:xfrm>
            <a:off x="617280" y="1659444"/>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D654C02-F511-E7F4-4A3E-F846B122C80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CEDA472-5642-B5F6-7AF8-B231F61F29F3}"/>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BD8A543-3D6A-55A0-E08A-F5201BB22A7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C9ABFAC2-2D70-FE2F-A99C-74BCF6F07518}"/>
              </a:ext>
            </a:extLst>
          </p:cNvPr>
          <p:cNvSpPr txBox="1"/>
          <p:nvPr/>
        </p:nvSpPr>
        <p:spPr>
          <a:xfrm>
            <a:off x="863028" y="2353889"/>
            <a:ext cx="10243335" cy="2862322"/>
          </a:xfrm>
          <a:prstGeom prst="rect">
            <a:avLst/>
          </a:prstGeom>
          <a:noFill/>
        </p:spPr>
        <p:txBody>
          <a:bodyPr wrap="square" rtlCol="0">
            <a:spAutoFit/>
          </a:bodyPr>
          <a:lstStyle/>
          <a:p>
            <a:pPr algn="just"/>
            <a:r>
              <a:rPr lang="en-US" sz="2000" dirty="0">
                <a:latin typeface="Alexandria"/>
              </a:rPr>
              <a:t>Valuation and cost of capital are inseparable because the value of any business or asset is fundamentally the present value of its expected future cash flows, and discounting those cash flows requires a rate that reflects their risk. The cost of capital, particularly the WACC, serves as this discount rate, incorporating the market’s assessment of the uncertainty and risk associated with the cash flows. Small changes in the cost of capital can dramatically alter valuations, making it the single most influential input in models like the Discounted Cash Flow (DCF). Whether pricing an IPO, evaluating an acquisition, or making investment decisions, a correct and carefully estimated cost of capital ensures that valuations are meaningful and aligned with investor expectations, while errors can mislead decisions and destroy value.</a:t>
            </a:r>
          </a:p>
        </p:txBody>
      </p:sp>
      <p:pic>
        <p:nvPicPr>
          <p:cNvPr id="7" name="Graphic 21">
            <a:extLst>
              <a:ext uri="{FF2B5EF4-FFF2-40B4-BE49-F238E27FC236}">
                <a16:creationId xmlns:a16="http://schemas.microsoft.com/office/drawing/2014/main" id="{3E34AEDE-4B77-432B-55D3-9995085348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5845B55-71E9-8533-260A-F3989A3AC03A}"/>
              </a:ext>
            </a:extLst>
          </p:cNvPr>
          <p:cNvSpPr txBox="1"/>
          <p:nvPr/>
        </p:nvSpPr>
        <p:spPr>
          <a:xfrm>
            <a:off x="2671793" y="1164542"/>
            <a:ext cx="7123082" cy="523220"/>
          </a:xfrm>
          <a:prstGeom prst="rect">
            <a:avLst/>
          </a:prstGeom>
          <a:noFill/>
        </p:spPr>
        <p:txBody>
          <a:bodyPr wrap="square">
            <a:spAutoFit/>
          </a:bodyPr>
          <a:lstStyle/>
          <a:p>
            <a:r>
              <a:rPr lang="en-US" sz="2800" dirty="0">
                <a:latin typeface="Alexandria"/>
              </a:rPr>
              <a:t>Cost of Capital and Firm Valuation</a:t>
            </a:r>
          </a:p>
        </p:txBody>
      </p:sp>
    </p:spTree>
    <p:extLst>
      <p:ext uri="{BB962C8B-B14F-4D97-AF65-F5344CB8AC3E}">
        <p14:creationId xmlns:p14="http://schemas.microsoft.com/office/powerpoint/2010/main" val="18259070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E09AA-CD41-46FB-984D-7DD26EEB45E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F2FB4EB-E2CF-DC83-11E3-F8560ACE8236}"/>
              </a:ext>
            </a:extLst>
          </p:cNvPr>
          <p:cNvSpPr/>
          <p:nvPr/>
        </p:nvSpPr>
        <p:spPr>
          <a:xfrm>
            <a:off x="617280" y="1659444"/>
            <a:ext cx="10812720" cy="4643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CD1E9468-CA03-E073-2674-BA148E8D647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510D2FD-4B8B-CE0B-AC41-BF68E786F3B8}"/>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2E1A6F6-0B13-93F5-5DE3-528C0B0AC9D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40397CB2-C39E-C4EB-34D2-C5417141C778}"/>
              </a:ext>
            </a:extLst>
          </p:cNvPr>
          <p:cNvSpPr txBox="1"/>
          <p:nvPr/>
        </p:nvSpPr>
        <p:spPr>
          <a:xfrm>
            <a:off x="863028" y="2353889"/>
            <a:ext cx="10243335" cy="3170099"/>
          </a:xfrm>
          <a:prstGeom prst="rect">
            <a:avLst/>
          </a:prstGeom>
          <a:noFill/>
        </p:spPr>
        <p:txBody>
          <a:bodyPr wrap="square" rtlCol="0">
            <a:spAutoFit/>
          </a:bodyPr>
          <a:lstStyle/>
          <a:p>
            <a:pPr algn="just"/>
            <a:r>
              <a:rPr lang="en-US" sz="2000" dirty="0">
                <a:latin typeface="Alexandria"/>
              </a:rPr>
              <a:t>Before discounting cash flows in a valuation, it is essential to identify the correct measure of cash flow, as using the wrong figure is a common source of error. When valuing the entire firm using WACC, the appropriate measure is Free Cash Flow to the Firm (FCFF), which represents the cash generated by operations available to all capital providers debt and equity after accounting for necessary investments. FCFF is calculated as after-tax operating profit (EBIT × (1 − T)) plus depreciation and amortization, minus capital expenditures and changes in working capital. Importantly, FCFF is measured before any payments to debt or equity holders, making it consistent with WACC, which reflects the blended required return of all capital providers. This alignment ensures the Discounted Cash Flow model accurately values the firm, as discounting the wrong cash flow with the wrong rate would produce misleading results.</a:t>
            </a:r>
          </a:p>
        </p:txBody>
      </p:sp>
      <p:pic>
        <p:nvPicPr>
          <p:cNvPr id="7" name="Graphic 21">
            <a:extLst>
              <a:ext uri="{FF2B5EF4-FFF2-40B4-BE49-F238E27FC236}">
                <a16:creationId xmlns:a16="http://schemas.microsoft.com/office/drawing/2014/main" id="{A0792BC3-5B29-D545-2B0B-264E2CDB43F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8EA19F09-0727-54F7-C7F6-4C08ADE64A38}"/>
              </a:ext>
            </a:extLst>
          </p:cNvPr>
          <p:cNvSpPr txBox="1"/>
          <p:nvPr/>
        </p:nvSpPr>
        <p:spPr>
          <a:xfrm>
            <a:off x="2671793" y="1164542"/>
            <a:ext cx="7123082" cy="523220"/>
          </a:xfrm>
          <a:prstGeom prst="rect">
            <a:avLst/>
          </a:prstGeom>
          <a:noFill/>
        </p:spPr>
        <p:txBody>
          <a:bodyPr wrap="square">
            <a:spAutoFit/>
          </a:bodyPr>
          <a:lstStyle/>
          <a:p>
            <a:pPr algn="just"/>
            <a:r>
              <a:rPr lang="en-US" sz="2800" dirty="0">
                <a:latin typeface="Alexandria"/>
              </a:rPr>
              <a:t>Free Cash Flow to the Firm (FCFF)</a:t>
            </a:r>
          </a:p>
        </p:txBody>
      </p:sp>
    </p:spTree>
    <p:extLst>
      <p:ext uri="{BB962C8B-B14F-4D97-AF65-F5344CB8AC3E}">
        <p14:creationId xmlns:p14="http://schemas.microsoft.com/office/powerpoint/2010/main" val="17112787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6F9BB1-CA65-CB27-30F3-17896B5C382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E5C49F6-7FBD-ADC5-1CB1-6DF59EC1DB3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D0BB1F6-37CB-C171-DCA3-75E80CCC276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26135C2-8263-2DF9-836D-158F4BAC8D85}"/>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A9E9551-F152-BFD3-BA3A-B1E4411352B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379BEE80-3579-840E-9D3C-A5F419B1A376}"/>
              </a:ext>
            </a:extLst>
          </p:cNvPr>
          <p:cNvSpPr txBox="1"/>
          <p:nvPr/>
        </p:nvSpPr>
        <p:spPr>
          <a:xfrm>
            <a:off x="942308" y="2136952"/>
            <a:ext cx="10081863" cy="3477875"/>
          </a:xfrm>
          <a:prstGeom prst="rect">
            <a:avLst/>
          </a:prstGeom>
          <a:noFill/>
        </p:spPr>
        <p:txBody>
          <a:bodyPr wrap="square" rtlCol="0">
            <a:spAutoFit/>
          </a:bodyPr>
          <a:lstStyle/>
          <a:p>
            <a:pPr algn="just"/>
            <a:r>
              <a:rPr lang="en-US" sz="2000" dirty="0">
                <a:latin typeface="Alexandria"/>
              </a:rPr>
              <a:t>DCF valuation with FCFF proceeds in two stages to capture the full value of a business. The first stage involves an explicit forecast period, typically five to ten years, where annual FCFF is projected based on assumptions about revenue growth, margins, capital expenditures, and working capital. Each year’s FCFF is discounted back to present value using the WACC. The second stage estimates the terminal value, representing all cash flows beyond the forecast horizon, often calculated with the Gordon Growth Model as FCFF in the first year after the forecast divided by (WACC - long-term growth rate), then discounted back to present value. The total Enterprise Value is the sum of the discounted explicit-period FCFFs and the discounted terminal value. To determine equity value, debt is subtracted and cash added back, and dividing by the number of shares yields the intrinsic value per share, allowing comparison to the market price to assess undervaluation or overvaluation.</a:t>
            </a:r>
          </a:p>
        </p:txBody>
      </p:sp>
      <p:pic>
        <p:nvPicPr>
          <p:cNvPr id="7" name="Graphic 21">
            <a:extLst>
              <a:ext uri="{FF2B5EF4-FFF2-40B4-BE49-F238E27FC236}">
                <a16:creationId xmlns:a16="http://schemas.microsoft.com/office/drawing/2014/main" id="{4FBFF9B9-5A81-FB8B-750E-06601CF55E3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55C30DC-9D32-8DBE-9C79-C4A7EEFC952D}"/>
              </a:ext>
            </a:extLst>
          </p:cNvPr>
          <p:cNvSpPr txBox="1"/>
          <p:nvPr/>
        </p:nvSpPr>
        <p:spPr>
          <a:xfrm>
            <a:off x="2459842" y="1160640"/>
            <a:ext cx="6097712" cy="523220"/>
          </a:xfrm>
          <a:prstGeom prst="rect">
            <a:avLst/>
          </a:prstGeom>
          <a:noFill/>
        </p:spPr>
        <p:txBody>
          <a:bodyPr wrap="square">
            <a:spAutoFit/>
          </a:bodyPr>
          <a:lstStyle/>
          <a:p>
            <a:r>
              <a:rPr lang="en-US" sz="2800" dirty="0">
                <a:latin typeface="Alexandria"/>
              </a:rPr>
              <a:t>The DCF Model - Building the Valuation</a:t>
            </a:r>
          </a:p>
        </p:txBody>
      </p:sp>
    </p:spTree>
    <p:extLst>
      <p:ext uri="{BB962C8B-B14F-4D97-AF65-F5344CB8AC3E}">
        <p14:creationId xmlns:p14="http://schemas.microsoft.com/office/powerpoint/2010/main" val="14837244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14184-60ED-223E-B2EA-0F4764ADEEA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C3FE249-7A96-3F72-1F6A-FD4AB2CABAE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Capital Structure and Cost of Capital</a:t>
            </a:r>
          </a:p>
        </p:txBody>
      </p:sp>
      <p:sp>
        <p:nvSpPr>
          <p:cNvPr id="5" name="Rectangle 4">
            <a:extLst>
              <a:ext uri="{FF2B5EF4-FFF2-40B4-BE49-F238E27FC236}">
                <a16:creationId xmlns:a16="http://schemas.microsoft.com/office/drawing/2014/main" id="{06B101C7-4852-EC0F-3B0A-0A07C38E6BD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3C15C67-098C-992B-0B29-64740A275837}"/>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A23F49D-97DA-B1DD-5F0C-FD4F8882BF3D}"/>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0923A350-3081-227A-F61A-4E2EA88D185C}"/>
              </a:ext>
            </a:extLst>
          </p:cNvPr>
          <p:cNvSpPr txBox="1"/>
          <p:nvPr/>
        </p:nvSpPr>
        <p:spPr>
          <a:xfrm>
            <a:off x="1031739" y="2255954"/>
            <a:ext cx="9982158" cy="3170099"/>
          </a:xfrm>
          <a:prstGeom prst="rect">
            <a:avLst/>
          </a:prstGeom>
          <a:noFill/>
        </p:spPr>
        <p:txBody>
          <a:bodyPr wrap="square" rtlCol="0">
            <a:spAutoFit/>
          </a:bodyPr>
          <a:lstStyle/>
          <a:p>
            <a:pPr algn="just"/>
            <a:r>
              <a:rPr lang="en-US" sz="2000" dirty="0">
                <a:latin typeface="Alexandria"/>
              </a:rPr>
              <a:t>Every company must eventually address the fundamental question of how to fund its operations: through debt, equity, or a mix of both. This capital structure decision is central to corporate finance because it directly influences the firm’s risk profile, the expectations of lenders and shareholders, and ultimately the weighted average cost of capital (WACC). Choosing the right mix can minimize the cost of capital, enhance firm value, and provide a competitive advantage in financing growth, while a poor mix can either leave value unrealized or expose the company to unnecessary financial risk. The optimal capital structure is therefore context-dependent, influenced by taxes, market conditions, industry characteristics, and the firm’s specific circumstances, and the search for this balance the mix that minimizes WACC and maximizes value is the core objective of capital structure theory.</a:t>
            </a:r>
          </a:p>
        </p:txBody>
      </p:sp>
      <p:pic>
        <p:nvPicPr>
          <p:cNvPr id="7" name="Graphic 21">
            <a:extLst>
              <a:ext uri="{FF2B5EF4-FFF2-40B4-BE49-F238E27FC236}">
                <a16:creationId xmlns:a16="http://schemas.microsoft.com/office/drawing/2014/main" id="{89080C36-2947-C065-09AD-7E93DCE673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3BBC796-6A8D-F012-CC74-CEAC09647E50}"/>
              </a:ext>
            </a:extLst>
          </p:cNvPr>
          <p:cNvSpPr txBox="1"/>
          <p:nvPr/>
        </p:nvSpPr>
        <p:spPr>
          <a:xfrm>
            <a:off x="2557606" y="1138656"/>
            <a:ext cx="6097712" cy="523220"/>
          </a:xfrm>
          <a:prstGeom prst="rect">
            <a:avLst/>
          </a:prstGeom>
          <a:noFill/>
        </p:spPr>
        <p:txBody>
          <a:bodyPr wrap="square">
            <a:spAutoFit/>
          </a:bodyPr>
          <a:lstStyle/>
          <a:p>
            <a:pPr>
              <a:buNone/>
            </a:pPr>
            <a:r>
              <a:rPr lang="en-US" sz="2800" dirty="0">
                <a:latin typeface="Alexandria"/>
              </a:rPr>
              <a:t>Capital Structure and Cost of Capital</a:t>
            </a:r>
          </a:p>
        </p:txBody>
      </p:sp>
    </p:spTree>
    <p:extLst>
      <p:ext uri="{BB962C8B-B14F-4D97-AF65-F5344CB8AC3E}">
        <p14:creationId xmlns:p14="http://schemas.microsoft.com/office/powerpoint/2010/main" val="1282444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E19AA-8C97-C40B-1799-B627191E952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DEA9183-62CE-6B23-FB0A-130795F5913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Capital Structure and Cost of Capital</a:t>
            </a:r>
          </a:p>
        </p:txBody>
      </p:sp>
      <p:sp>
        <p:nvSpPr>
          <p:cNvPr id="5" name="Rectangle 4">
            <a:extLst>
              <a:ext uri="{FF2B5EF4-FFF2-40B4-BE49-F238E27FC236}">
                <a16:creationId xmlns:a16="http://schemas.microsoft.com/office/drawing/2014/main" id="{F733BC4C-D5F8-70F6-0217-D1F809052C7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EEE12B9-5963-D1FE-070B-E6333969BF1E}"/>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787C1D0-C6D6-C5BD-6DED-F72C3C1B60A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0B46D84A-B00A-DE75-7224-86EF3C9F3FEA}"/>
              </a:ext>
            </a:extLst>
          </p:cNvPr>
          <p:cNvSpPr txBox="1"/>
          <p:nvPr/>
        </p:nvSpPr>
        <p:spPr>
          <a:xfrm>
            <a:off x="1031739" y="2255954"/>
            <a:ext cx="9982158" cy="3477875"/>
          </a:xfrm>
          <a:prstGeom prst="rect">
            <a:avLst/>
          </a:prstGeom>
          <a:noFill/>
        </p:spPr>
        <p:txBody>
          <a:bodyPr wrap="square" rtlCol="0">
            <a:spAutoFit/>
          </a:bodyPr>
          <a:lstStyle/>
          <a:p>
            <a:pPr algn="just"/>
            <a:r>
              <a:rPr lang="en-US" sz="2000" dirty="0">
                <a:latin typeface="Alexandria"/>
              </a:rPr>
              <a:t>he foundation of modern capital structure theory begins with Modigliani and Miller, who in 1958 demonstrated that in a perfect market no taxes, no transaction costs, no bankruptcy risk, and perfect information a firm’s capital structure does not affect its value. This MM Irrelevance Proposition was counterintuitive because it implies that whether a company is financed entirely with equity or with a mix of debt and equity, the overall value remains the same. The insight is theoretical, providing a baseline to identify the real-world frictions that make capital structure relevant. When corporate taxes are introduced, debt gains an advantage because interest payments are tax-deductible, creating a tax shield that increases firm value with leverage. In theory, this would suggest borrowing as much as possible, but in practice, firms face the countervailing risk of financial distress, which limits debt usage and shapes the observed, realistic capital structures.</a:t>
            </a:r>
          </a:p>
        </p:txBody>
      </p:sp>
      <p:pic>
        <p:nvPicPr>
          <p:cNvPr id="7" name="Graphic 21">
            <a:extLst>
              <a:ext uri="{FF2B5EF4-FFF2-40B4-BE49-F238E27FC236}">
                <a16:creationId xmlns:a16="http://schemas.microsoft.com/office/drawing/2014/main" id="{8AE816F3-F63A-DFD5-F325-44CDBDACD7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2EA363A-127B-4F88-593B-8480D6D38F85}"/>
              </a:ext>
            </a:extLst>
          </p:cNvPr>
          <p:cNvSpPr txBox="1"/>
          <p:nvPr/>
        </p:nvSpPr>
        <p:spPr>
          <a:xfrm>
            <a:off x="2557606" y="1138656"/>
            <a:ext cx="6097712" cy="523220"/>
          </a:xfrm>
          <a:prstGeom prst="rect">
            <a:avLst/>
          </a:prstGeom>
          <a:noFill/>
        </p:spPr>
        <p:txBody>
          <a:bodyPr wrap="square">
            <a:spAutoFit/>
          </a:bodyPr>
          <a:lstStyle/>
          <a:p>
            <a:r>
              <a:rPr lang="en-US" sz="2800" dirty="0">
                <a:latin typeface="Alexandria"/>
              </a:rPr>
              <a:t>Modigliani and Miller</a:t>
            </a:r>
          </a:p>
        </p:txBody>
      </p:sp>
    </p:spTree>
    <p:extLst>
      <p:ext uri="{BB962C8B-B14F-4D97-AF65-F5344CB8AC3E}">
        <p14:creationId xmlns:p14="http://schemas.microsoft.com/office/powerpoint/2010/main" val="36627671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B4185-F596-7A84-552E-A4645D75B33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EABC400-2EA7-FE22-A707-85EA2B0622D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9216257-7777-0717-C390-6A2E563C7F4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B4500AB-F1CE-E502-FE55-7BE72DA2E63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21F1441-05C3-A75D-3077-B56A95101915}"/>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647568B5-831D-798A-AA8A-DF313BF4BBE4}"/>
              </a:ext>
            </a:extLst>
          </p:cNvPr>
          <p:cNvSpPr txBox="1"/>
          <p:nvPr/>
        </p:nvSpPr>
        <p:spPr>
          <a:xfrm>
            <a:off x="762000" y="2063459"/>
            <a:ext cx="10562648" cy="3785652"/>
          </a:xfrm>
          <a:prstGeom prst="rect">
            <a:avLst/>
          </a:prstGeom>
          <a:noFill/>
        </p:spPr>
        <p:txBody>
          <a:bodyPr wrap="square" rtlCol="0">
            <a:spAutoFit/>
          </a:bodyPr>
          <a:lstStyle/>
          <a:p>
            <a:pPr algn="just"/>
            <a:r>
              <a:rPr lang="en-US" sz="2000" dirty="0"/>
              <a:t>The Trade-Off Theory of capital structure builds on Modigliani and Miller’s insight that debt provides value through the tax shield but recognizes that financial distress imposes real costs that limit borrowing. Under this theory, the optimal capital structure is reached when the marginal benefit of the tax shield equals the marginal expected cost of financial distress. Financial distress costs include direct costs, such as legal and restructuring expenses, and indirect costs, which can be far larger  including lost customers, employee departures, tighter supplier terms, and competitive disadvantages that arise before bankruptcy occurs. The theory explains why companies with stable, predictable cash flows and tangible assets like utilities or infrastructure firms can sustain higher leverage, while firms with volatile cash flows or primarily intangible assets such as technology or pharmaceutical companies carry less debt. By balancing tax advantages against the probability and severity of distress, the trade-off theory provides a practical framework for determining debt capacity tailored to a company’s risk profile and asset composition.</a:t>
            </a:r>
            <a:endParaRPr lang="en-US" sz="2000" dirty="0">
              <a:latin typeface="Alexandria"/>
            </a:endParaRPr>
          </a:p>
        </p:txBody>
      </p:sp>
      <p:pic>
        <p:nvPicPr>
          <p:cNvPr id="7" name="Graphic 21">
            <a:extLst>
              <a:ext uri="{FF2B5EF4-FFF2-40B4-BE49-F238E27FC236}">
                <a16:creationId xmlns:a16="http://schemas.microsoft.com/office/drawing/2014/main" id="{CCAA7B66-E427-266D-7A6B-C4B0089CCC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8D9DBE5-F11C-E3A6-0598-CAAD18F9EA83}"/>
              </a:ext>
            </a:extLst>
          </p:cNvPr>
          <p:cNvSpPr txBox="1"/>
          <p:nvPr/>
        </p:nvSpPr>
        <p:spPr>
          <a:xfrm>
            <a:off x="2286475" y="1177793"/>
            <a:ext cx="9203816" cy="461665"/>
          </a:xfrm>
          <a:prstGeom prst="rect">
            <a:avLst/>
          </a:prstGeom>
          <a:noFill/>
        </p:spPr>
        <p:txBody>
          <a:bodyPr wrap="square">
            <a:spAutoFit/>
          </a:bodyPr>
          <a:lstStyle/>
          <a:p>
            <a:r>
              <a:rPr lang="en-US" sz="2400" dirty="0">
                <a:latin typeface="Alexandria"/>
              </a:rPr>
              <a:t>The Trade-Off Theory </a:t>
            </a:r>
            <a:r>
              <a:rPr lang="ar-JO" sz="2400" dirty="0">
                <a:latin typeface="Alexandria"/>
              </a:rPr>
              <a:t>-</a:t>
            </a:r>
            <a:r>
              <a:rPr lang="en-US" sz="2400" dirty="0">
                <a:latin typeface="Alexandria"/>
              </a:rPr>
              <a:t> Balancing the Tax Shield Against Financial Distress</a:t>
            </a:r>
          </a:p>
        </p:txBody>
      </p:sp>
    </p:spTree>
    <p:extLst>
      <p:ext uri="{BB962C8B-B14F-4D97-AF65-F5344CB8AC3E}">
        <p14:creationId xmlns:p14="http://schemas.microsoft.com/office/powerpoint/2010/main" val="8562323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235FF7-28CD-08E1-562C-7C0BC13815C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50985FF-9CCC-22B5-5D56-C6F0FB3D523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Capital Structure and Cost of Capital</a:t>
            </a:r>
          </a:p>
        </p:txBody>
      </p:sp>
      <p:sp>
        <p:nvSpPr>
          <p:cNvPr id="5" name="Rectangle 4">
            <a:extLst>
              <a:ext uri="{FF2B5EF4-FFF2-40B4-BE49-F238E27FC236}">
                <a16:creationId xmlns:a16="http://schemas.microsoft.com/office/drawing/2014/main" id="{28EA4EA1-8DA3-3B7B-444F-9ADB0A9D11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7FCA7D62-53B0-0D93-868D-7D5EEC5FBB39}"/>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882BA29-945C-B72F-4B97-1742ACCBBC11}"/>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FD2EBB21-6366-03B5-97BA-A1E0A97E8063}"/>
              </a:ext>
            </a:extLst>
          </p:cNvPr>
          <p:cNvSpPr txBox="1"/>
          <p:nvPr/>
        </p:nvSpPr>
        <p:spPr>
          <a:xfrm>
            <a:off x="1031739" y="2255954"/>
            <a:ext cx="10136270" cy="3477875"/>
          </a:xfrm>
          <a:prstGeom prst="rect">
            <a:avLst/>
          </a:prstGeom>
          <a:noFill/>
        </p:spPr>
        <p:txBody>
          <a:bodyPr wrap="square" rtlCol="0">
            <a:spAutoFit/>
          </a:bodyPr>
          <a:lstStyle/>
          <a:p>
            <a:pPr algn="just"/>
            <a:r>
              <a:rPr lang="en-US" sz="2000" dirty="0"/>
              <a:t>The Pecking Order Theory, developed by Myers and Majluf, describes how firms actually behave when financing themselves, emphasizing a hierarchy driven by information asymmetry between managers and external investors. Managers possess more knowledge about the firm’s value than outsiders, so issuing new equity can signal overvaluation, depressing the stock price, while debt carries a weaker negative signal. As a result, companies prefer to use internal financing first, then debt, and only issue new equity as a last resort. This framework explains why profitable firms often carry low leverage despite stable earnings they rely on retained earnings and why equity issuance tends to occur when markets are favorable. Unlike the Trade-Off Theory, which prescribes an optimal capital structure, the Pecking Order Theory highlights the opportunistic, sequential nature of real-world financing decisions driven by market signals and investor perceptions.</a:t>
            </a:r>
          </a:p>
        </p:txBody>
      </p:sp>
      <p:pic>
        <p:nvPicPr>
          <p:cNvPr id="7" name="Graphic 21">
            <a:extLst>
              <a:ext uri="{FF2B5EF4-FFF2-40B4-BE49-F238E27FC236}">
                <a16:creationId xmlns:a16="http://schemas.microsoft.com/office/drawing/2014/main" id="{65D37672-8521-5965-8082-2A10A64D52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246B319-7BD0-F140-789D-7BE09B500ED6}"/>
              </a:ext>
            </a:extLst>
          </p:cNvPr>
          <p:cNvSpPr txBox="1"/>
          <p:nvPr/>
        </p:nvSpPr>
        <p:spPr>
          <a:xfrm>
            <a:off x="2412886" y="1138910"/>
            <a:ext cx="9017114" cy="523220"/>
          </a:xfrm>
          <a:prstGeom prst="rect">
            <a:avLst/>
          </a:prstGeom>
          <a:noFill/>
        </p:spPr>
        <p:txBody>
          <a:bodyPr wrap="square">
            <a:spAutoFit/>
          </a:bodyPr>
          <a:lstStyle/>
          <a:p>
            <a:r>
              <a:rPr lang="en-US" sz="2800" dirty="0">
                <a:latin typeface="Alexandria"/>
              </a:rPr>
              <a:t>The Pecking Order Theory-How Companies Actually Behave</a:t>
            </a:r>
          </a:p>
        </p:txBody>
      </p:sp>
    </p:spTree>
    <p:extLst>
      <p:ext uri="{BB962C8B-B14F-4D97-AF65-F5344CB8AC3E}">
        <p14:creationId xmlns:p14="http://schemas.microsoft.com/office/powerpoint/2010/main" val="3777061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915F1-F84B-ACB9-CFDA-4BDF67EBA3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B97670E-FD8C-0CCC-5AF3-1DC6EC46F135}"/>
              </a:ext>
            </a:extLst>
          </p:cNvPr>
          <p:cNvSpPr/>
          <p:nvPr/>
        </p:nvSpPr>
        <p:spPr>
          <a:xfrm>
            <a:off x="689640" y="15183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A79886FC-B85D-235F-ECF9-5E5D69DA25E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82E5366-9D2C-1E22-93D5-3B2EA2FA7F31}"/>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1282C6D-E6F3-B3E1-A565-8F9C305674B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9</a:t>
            </a:r>
          </a:p>
        </p:txBody>
      </p:sp>
      <p:sp>
        <p:nvSpPr>
          <p:cNvPr id="48" name="TextBox 47">
            <a:extLst>
              <a:ext uri="{FF2B5EF4-FFF2-40B4-BE49-F238E27FC236}">
                <a16:creationId xmlns:a16="http://schemas.microsoft.com/office/drawing/2014/main" id="{1BECAD52-5239-1377-14E9-C90717850536}"/>
              </a:ext>
            </a:extLst>
          </p:cNvPr>
          <p:cNvSpPr txBox="1"/>
          <p:nvPr/>
        </p:nvSpPr>
        <p:spPr>
          <a:xfrm>
            <a:off x="811659" y="2000139"/>
            <a:ext cx="10690701" cy="3785652"/>
          </a:xfrm>
          <a:prstGeom prst="rect">
            <a:avLst/>
          </a:prstGeom>
          <a:noFill/>
        </p:spPr>
        <p:txBody>
          <a:bodyPr wrap="square" rtlCol="0">
            <a:spAutoFit/>
          </a:bodyPr>
          <a:lstStyle/>
          <a:p>
            <a:pPr algn="just"/>
            <a:r>
              <a:rPr lang="en-US" sz="2000" dirty="0"/>
              <a:t>The three major capital structure theories Modigliani and Miller, the Trade-Off Theory, and the Pecking Order Theory each provide insights into how financing choices influence a company’s cost of capital. The MM framework shows that in a perfect market, capital structure is irrelevant and only the underlying business risk matters, highlighting that no financial engineering can replace a strong business. The Trade-Off Theory introduces real-world frictions like taxes and financial distress, demonstrating that an optimal leverage range exists where the tax benefits of debt balance the expected costs of distress, lowering the cost of capital and creating value. The Pecking Order Theory emphasizes that even when an optimal capital structure is theoretically known, firms often deviate due to information asymmetries and market signaling, preferring internal funds first, then debt, and issuing equity only as a last resort. Together, these frameworks advise financial managers to use debt prudently to exploit tax advantages, preserve financial flexibility, and consider market perceptions, ultimately achieving a cost of capital that reflects both financial strength and strategic advantage.</a:t>
            </a:r>
          </a:p>
        </p:txBody>
      </p:sp>
      <p:pic>
        <p:nvPicPr>
          <p:cNvPr id="7" name="Graphic 21">
            <a:extLst>
              <a:ext uri="{FF2B5EF4-FFF2-40B4-BE49-F238E27FC236}">
                <a16:creationId xmlns:a16="http://schemas.microsoft.com/office/drawing/2014/main" id="{B4696668-5DD4-E939-D1E9-298E451A62B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6211635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a:cs typeface="Times New Roman" panose="02020603050405020304" pitchFamily="18"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9366"/>
    </mc:Choice>
    <mc:Fallback xmlns="">
      <p:transition spd="slow" advTm="2936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7D404D14-56D0-4341-A9B5-331A801923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18191</TotalTime>
  <Words>5768</Words>
  <Application>Microsoft Office PowerPoint</Application>
  <PresentationFormat>Widescreen</PresentationFormat>
  <Paragraphs>196</Paragraphs>
  <Slides>40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Alexandria</vt:lpstr>
      <vt:lpstr>Arial</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Omar Alkasasbeh</cp:lastModifiedBy>
  <cp:revision>329</cp:revision>
  <cp:lastPrinted>2025-11-01T07:47:24Z</cp:lastPrinted>
  <dcterms:created xsi:type="dcterms:W3CDTF">2023-04-29T09:08:00Z</dcterms:created>
  <dcterms:modified xsi:type="dcterms:W3CDTF">2026-04-05T07:59:21Z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