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xml" ContentType="application/vnd.openxmlformats-officedocument.presentationml.tags+xml"/>
  <Override PartName="/ppt/notesSlides/notesSlide27.xml" ContentType="application/vnd.openxmlformats-officedocument.presentationml.notesSlide+xml"/>
  <Override PartName="/ppt/tags/tag2.xml" ContentType="application/vnd.openxmlformats-officedocument.presentationml.tags+xml"/>
  <Override PartName="/ppt/notesSlides/notesSlide28.xml" ContentType="application/vnd.openxmlformats-officedocument.presentationml.notesSlide+xml"/>
  <Override PartName="/ppt/tags/tag3.xml" ContentType="application/vnd.openxmlformats-officedocument.presentationml.tags+xml"/>
  <Override PartName="/ppt/notesSlides/notesSlide29.xml" ContentType="application/vnd.openxmlformats-officedocument.presentationml.notesSlide+xml"/>
  <Override PartName="/ppt/tags/tag4.xml" ContentType="application/vnd.openxmlformats-officedocument.presentationml.tags+xml"/>
  <Override PartName="/ppt/notesSlides/notesSlide30.xml" ContentType="application/vnd.openxmlformats-officedocument.presentationml.notesSlide+xml"/>
  <Override PartName="/ppt/tags/tag5.xml" ContentType="application/vnd.openxmlformats-officedocument.presentationml.tags+xml"/>
  <Override PartName="/ppt/notesSlides/notesSlide31.xml" ContentType="application/vnd.openxmlformats-officedocument.presentationml.notesSlide+xml"/>
  <Override PartName="/ppt/tags/tag6.xml" ContentType="application/vnd.openxmlformats-officedocument.presentationml.tags+xml"/>
  <Override PartName="/ppt/notesSlides/notesSlide32.xml" ContentType="application/vnd.openxmlformats-officedocument.presentationml.notesSlide+xml"/>
  <Override PartName="/ppt/tags/tag7.xml" ContentType="application/vnd.openxmlformats-officedocument.presentationml.tags+xml"/>
  <Override PartName="/ppt/notesSlides/notesSlide33.xml" ContentType="application/vnd.openxmlformats-officedocument.presentationml.notesSlide+xml"/>
  <Override PartName="/ppt/tags/tag8.xml" ContentType="application/vnd.openxmlformats-officedocument.presentationml.tags+xml"/>
  <Override PartName="/ppt/notesSlides/notesSlide34.xml" ContentType="application/vnd.openxmlformats-officedocument.presentationml.notesSlide+xml"/>
  <Override PartName="/ppt/tags/tag9.xml" ContentType="application/vnd.openxmlformats-officedocument.presentationml.tags+xml"/>
  <Override PartName="/ppt/notesSlides/notesSlide35.xml" ContentType="application/vnd.openxmlformats-officedocument.presentationml.notesSlide+xml"/>
  <Override PartName="/ppt/tags/tag10.xml" ContentType="application/vnd.openxmlformats-officedocument.presentationml.tags+xml"/>
  <Override PartName="/ppt/notesSlides/notesSlide36.xml" ContentType="application/vnd.openxmlformats-officedocument.presentationml.notesSlide+xml"/>
  <Override PartName="/ppt/tags/tag11.xml" ContentType="application/vnd.openxmlformats-officedocument.presentationml.tags+xml"/>
  <Override PartName="/ppt/notesSlides/notesSlide37.xml" ContentType="application/vnd.openxmlformats-officedocument.presentationml.notesSlide+xml"/>
  <Override PartName="/ppt/tags/tag12.xml" ContentType="application/vnd.openxmlformats-officedocument.presentationml.tags+xml"/>
  <Override PartName="/ppt/notesSlides/notesSlide38.xml" ContentType="application/vnd.openxmlformats-officedocument.presentationml.notesSlide+xml"/>
  <Override PartName="/ppt/tags/tag13.xml" ContentType="application/vnd.openxmlformats-officedocument.presentationml.tags+xml"/>
  <Override PartName="/ppt/notesSlides/notesSlide39.xml" ContentType="application/vnd.openxmlformats-officedocument.presentationml.notesSlide+xml"/>
  <Override PartName="/ppt/tags/tag14.xml" ContentType="application/vnd.openxmlformats-officedocument.presentationml.tags+xml"/>
  <Override PartName="/ppt/notesSlides/notesSlide40.xml" ContentType="application/vnd.openxmlformats-officedocument.presentationml.notesSlide+xml"/>
  <Override PartName="/ppt/tags/tag15.xml" ContentType="application/vnd.openxmlformats-officedocument.presentationml.tags+xml"/>
  <Override PartName="/ppt/notesSlides/notesSlide41.xml" ContentType="application/vnd.openxmlformats-officedocument.presentationml.notesSlide+xml"/>
  <Override PartName="/ppt/tags/tag16.xml" ContentType="application/vnd.openxmlformats-officedocument.presentationml.tags+xml"/>
  <Override PartName="/ppt/notesSlides/notesSlide42.xml" ContentType="application/vnd.openxmlformats-officedocument.presentationml.notesSlide+xml"/>
  <Override PartName="/ppt/tags/tag17.xml" ContentType="application/vnd.openxmlformats-officedocument.presentationml.tags+xml"/>
  <Override PartName="/ppt/notesSlides/notesSlide43.xml" ContentType="application/vnd.openxmlformats-officedocument.presentationml.notesSlide+xml"/>
  <Override PartName="/ppt/tags/tag18.xml" ContentType="application/vnd.openxmlformats-officedocument.presentationml.tags+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3"/>
  </p:notesMasterIdLst>
  <p:handoutMasterIdLst>
    <p:handoutMasterId r:id="rId64"/>
  </p:handoutMasterIdLst>
  <p:sldIdLst>
    <p:sldId id="900" r:id="rId2"/>
    <p:sldId id="901" r:id="rId3"/>
    <p:sldId id="920" r:id="rId4"/>
    <p:sldId id="748" r:id="rId5"/>
    <p:sldId id="905" r:id="rId6"/>
    <p:sldId id="1057" r:id="rId7"/>
    <p:sldId id="1058" r:id="rId8"/>
    <p:sldId id="1060" r:id="rId9"/>
    <p:sldId id="1061" r:id="rId10"/>
    <p:sldId id="1059" r:id="rId11"/>
    <p:sldId id="1062" r:id="rId12"/>
    <p:sldId id="902" r:id="rId13"/>
    <p:sldId id="904" r:id="rId14"/>
    <p:sldId id="1063" r:id="rId15"/>
    <p:sldId id="906" r:id="rId16"/>
    <p:sldId id="1064" r:id="rId17"/>
    <p:sldId id="908" r:id="rId18"/>
    <p:sldId id="909" r:id="rId19"/>
    <p:sldId id="1065" r:id="rId20"/>
    <p:sldId id="1066" r:id="rId21"/>
    <p:sldId id="910" r:id="rId22"/>
    <p:sldId id="1067" r:id="rId23"/>
    <p:sldId id="1068" r:id="rId24"/>
    <p:sldId id="1069" r:id="rId25"/>
    <p:sldId id="1070" r:id="rId26"/>
    <p:sldId id="1073" r:id="rId27"/>
    <p:sldId id="1071" r:id="rId28"/>
    <p:sldId id="1074" r:id="rId29"/>
    <p:sldId id="1072" r:id="rId30"/>
    <p:sldId id="1079" r:id="rId31"/>
    <p:sldId id="596" r:id="rId32"/>
    <p:sldId id="612" r:id="rId33"/>
    <p:sldId id="597" r:id="rId34"/>
    <p:sldId id="594" r:id="rId35"/>
    <p:sldId id="611" r:id="rId36"/>
    <p:sldId id="595" r:id="rId37"/>
    <p:sldId id="592" r:id="rId38"/>
    <p:sldId id="610" r:id="rId39"/>
    <p:sldId id="593" r:id="rId40"/>
    <p:sldId id="591" r:id="rId41"/>
    <p:sldId id="609" r:id="rId42"/>
    <p:sldId id="1056" r:id="rId43"/>
    <p:sldId id="975" r:id="rId44"/>
    <p:sldId id="535" r:id="rId45"/>
    <p:sldId id="984" r:id="rId46"/>
    <p:sldId id="1031" r:id="rId47"/>
    <p:sldId id="1032" r:id="rId48"/>
    <p:sldId id="976" r:id="rId49"/>
    <p:sldId id="990" r:id="rId50"/>
    <p:sldId id="991" r:id="rId51"/>
    <p:sldId id="977" r:id="rId52"/>
    <p:sldId id="993" r:id="rId53"/>
    <p:sldId id="1040" r:id="rId54"/>
    <p:sldId id="1042" r:id="rId55"/>
    <p:sldId id="978" r:id="rId56"/>
    <p:sldId id="979" r:id="rId57"/>
    <p:sldId id="1044" r:id="rId58"/>
    <p:sldId id="1045" r:id="rId59"/>
    <p:sldId id="1049" r:id="rId60"/>
    <p:sldId id="1052" r:id="rId61"/>
    <p:sldId id="1080" r:id="rId62"/>
  </p:sldIdLst>
  <p:sldSz cx="9144000" cy="6858000" type="screen4x3"/>
  <p:notesSz cx="6858000" cy="9144000"/>
  <p:defaultTextStyle>
    <a:defPPr>
      <a:defRPr lang="en-US"/>
    </a:defPPr>
    <a:lvl1pPr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5pPr>
    <a:lvl6pPr marL="2286000" algn="l" defTabSz="914400" rtl="0" eaLnBrk="1" latinLnBrk="0" hangingPunct="1">
      <a:defRPr sz="3200" b="1" kern="1200">
        <a:solidFill>
          <a:schemeClr val="tx1"/>
        </a:solidFill>
        <a:latin typeface="Arial" panose="020B0604020202020204" pitchFamily="34" charset="0"/>
        <a:ea typeface="+mn-ea"/>
        <a:cs typeface="+mn-cs"/>
      </a:defRPr>
    </a:lvl6pPr>
    <a:lvl7pPr marL="2743200" algn="l" defTabSz="914400" rtl="0" eaLnBrk="1" latinLnBrk="0" hangingPunct="1">
      <a:defRPr sz="3200" b="1" kern="1200">
        <a:solidFill>
          <a:schemeClr val="tx1"/>
        </a:solidFill>
        <a:latin typeface="Arial" panose="020B0604020202020204" pitchFamily="34" charset="0"/>
        <a:ea typeface="+mn-ea"/>
        <a:cs typeface="+mn-cs"/>
      </a:defRPr>
    </a:lvl7pPr>
    <a:lvl8pPr marL="3200400" algn="l" defTabSz="914400" rtl="0" eaLnBrk="1" latinLnBrk="0" hangingPunct="1">
      <a:defRPr sz="3200" b="1" kern="1200">
        <a:solidFill>
          <a:schemeClr val="tx1"/>
        </a:solidFill>
        <a:latin typeface="Arial" panose="020B0604020202020204" pitchFamily="34" charset="0"/>
        <a:ea typeface="+mn-ea"/>
        <a:cs typeface="+mn-cs"/>
      </a:defRPr>
    </a:lvl8pPr>
    <a:lvl9pPr marL="3657600" algn="l" defTabSz="914400" rtl="0" eaLnBrk="1" latinLnBrk="0" hangingPunct="1">
      <a:defRPr sz="3200"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00CC00"/>
    <a:srgbClr val="996633"/>
    <a:srgbClr val="6666FF"/>
    <a:srgbClr val="3366FF"/>
    <a:srgbClr val="CCFF99"/>
    <a:srgbClr val="99FF33"/>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165" autoAdjust="0"/>
    <p:restoredTop sz="86410" autoAdjust="0"/>
  </p:normalViewPr>
  <p:slideViewPr>
    <p:cSldViewPr>
      <p:cViewPr varScale="1">
        <p:scale>
          <a:sx n="69" d="100"/>
          <a:sy n="69" d="100"/>
        </p:scale>
        <p:origin x="2218" y="53"/>
      </p:cViewPr>
      <p:guideLst>
        <p:guide orient="horz" pos="2160"/>
        <p:guide pos="2880"/>
      </p:guideLst>
    </p:cSldViewPr>
  </p:slideViewPr>
  <p:outlineViewPr>
    <p:cViewPr>
      <p:scale>
        <a:sx n="33" d="100"/>
        <a:sy n="33" d="100"/>
      </p:scale>
      <p:origin x="0" y="-195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7" d="100"/>
          <a:sy n="87" d="100"/>
        </p:scale>
        <p:origin x="3840"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6722" name="Rectangle 2">
            <a:extLst>
              <a:ext uri="{FF2B5EF4-FFF2-40B4-BE49-F238E27FC236}">
                <a16:creationId xmlns:a16="http://schemas.microsoft.com/office/drawing/2014/main" id="{4E324090-B10E-6508-61BB-3458C99FA64C}"/>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b="0">
                <a:latin typeface="Times New Roman" panose="02020603050405020304" pitchFamily="18" charset="0"/>
              </a:defRPr>
            </a:lvl1pPr>
          </a:lstStyle>
          <a:p>
            <a:pPr>
              <a:defRPr/>
            </a:pPr>
            <a:endParaRPr lang="en-US" altLang="en-US"/>
          </a:p>
        </p:txBody>
      </p:sp>
      <p:sp>
        <p:nvSpPr>
          <p:cNvPr id="926723" name="Rectangle 3">
            <a:extLst>
              <a:ext uri="{FF2B5EF4-FFF2-40B4-BE49-F238E27FC236}">
                <a16:creationId xmlns:a16="http://schemas.microsoft.com/office/drawing/2014/main" id="{34954AAD-4B21-B61A-26A6-E6CBC46B680D}"/>
              </a:ext>
            </a:extLst>
          </p:cNvPr>
          <p:cNvSpPr>
            <a:spLocks noGrp="1" noChangeArrowheads="1"/>
          </p:cNvSpPr>
          <p:nvPr>
            <p:ph type="dt" sz="quarter"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b="0">
                <a:latin typeface="Times New Roman" panose="02020603050405020304" pitchFamily="18" charset="0"/>
              </a:defRPr>
            </a:lvl1pPr>
          </a:lstStyle>
          <a:p>
            <a:pPr>
              <a:defRPr/>
            </a:pPr>
            <a:endParaRPr lang="en-US" altLang="en-US"/>
          </a:p>
        </p:txBody>
      </p:sp>
      <p:sp>
        <p:nvSpPr>
          <p:cNvPr id="926724" name="Rectangle 4">
            <a:extLst>
              <a:ext uri="{FF2B5EF4-FFF2-40B4-BE49-F238E27FC236}">
                <a16:creationId xmlns:a16="http://schemas.microsoft.com/office/drawing/2014/main" id="{FB6ABEDD-0F73-98A2-3BF0-B9A154DF8B35}"/>
              </a:ext>
            </a:extLst>
          </p:cNvPr>
          <p:cNvSpPr>
            <a:spLocks noGrp="1" noChangeArrowheads="1"/>
          </p:cNvSpPr>
          <p:nvPr>
            <p:ph type="ftr" sz="quarter" idx="2"/>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b="0">
                <a:latin typeface="Times New Roman" panose="02020603050405020304" pitchFamily="18" charset="0"/>
              </a:defRPr>
            </a:lvl1pPr>
          </a:lstStyle>
          <a:p>
            <a:pPr>
              <a:defRPr/>
            </a:pPr>
            <a:endParaRPr lang="en-US" altLang="en-US"/>
          </a:p>
        </p:txBody>
      </p:sp>
      <p:sp>
        <p:nvSpPr>
          <p:cNvPr id="926725" name="Rectangle 5">
            <a:extLst>
              <a:ext uri="{FF2B5EF4-FFF2-40B4-BE49-F238E27FC236}">
                <a16:creationId xmlns:a16="http://schemas.microsoft.com/office/drawing/2014/main" id="{08FCE047-1678-F6E1-77D6-EC451C6C2A4E}"/>
              </a:ext>
            </a:extLst>
          </p:cNvPr>
          <p:cNvSpPr>
            <a:spLocks noGrp="1" noChangeArrowheads="1"/>
          </p:cNvSpPr>
          <p:nvPr>
            <p:ph type="sldNum" sz="quarter" idx="3"/>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b="0">
                <a:latin typeface="Times New Roman" panose="02020603050405020304" pitchFamily="18" charset="0"/>
              </a:defRPr>
            </a:lvl1pPr>
          </a:lstStyle>
          <a:p>
            <a:pPr>
              <a:defRPr/>
            </a:pPr>
            <a:fld id="{BD4CF923-BB22-402E-BD55-0F7DFD5C21FC}"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56066" name="Rectangle 2">
            <a:extLst>
              <a:ext uri="{FF2B5EF4-FFF2-40B4-BE49-F238E27FC236}">
                <a16:creationId xmlns:a16="http://schemas.microsoft.com/office/drawing/2014/main" id="{E4FB0E59-ACCB-68B6-AC93-1DBA6C67B4FC}"/>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b="0">
                <a:latin typeface="Times New Roman" panose="02020603050405020304" pitchFamily="18" charset="0"/>
              </a:defRPr>
            </a:lvl1pPr>
          </a:lstStyle>
          <a:p>
            <a:pPr>
              <a:defRPr/>
            </a:pPr>
            <a:endParaRPr lang="en-US" altLang="en-US"/>
          </a:p>
        </p:txBody>
      </p:sp>
      <p:sp>
        <p:nvSpPr>
          <p:cNvPr id="856067" name="Rectangle 3">
            <a:extLst>
              <a:ext uri="{FF2B5EF4-FFF2-40B4-BE49-F238E27FC236}">
                <a16:creationId xmlns:a16="http://schemas.microsoft.com/office/drawing/2014/main" id="{D597080C-251E-8682-6940-4F69D7A99587}"/>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b="0">
                <a:latin typeface="Times New Roman" panose="02020603050405020304" pitchFamily="18" charset="0"/>
              </a:defRPr>
            </a:lvl1pPr>
          </a:lstStyle>
          <a:p>
            <a:pPr>
              <a:defRPr/>
            </a:pPr>
            <a:endParaRPr lang="en-US" altLang="en-US"/>
          </a:p>
        </p:txBody>
      </p:sp>
      <p:sp>
        <p:nvSpPr>
          <p:cNvPr id="3076" name="Rectangle 4">
            <a:extLst>
              <a:ext uri="{FF2B5EF4-FFF2-40B4-BE49-F238E27FC236}">
                <a16:creationId xmlns:a16="http://schemas.microsoft.com/office/drawing/2014/main" id="{19184E78-34FC-99F4-F86F-978ACA6020B3}"/>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56069" name="Rectangle 5">
            <a:extLst>
              <a:ext uri="{FF2B5EF4-FFF2-40B4-BE49-F238E27FC236}">
                <a16:creationId xmlns:a16="http://schemas.microsoft.com/office/drawing/2014/main" id="{09C17BDF-D4C7-DF16-B702-980D9933AB35}"/>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856070" name="Rectangle 6">
            <a:extLst>
              <a:ext uri="{FF2B5EF4-FFF2-40B4-BE49-F238E27FC236}">
                <a16:creationId xmlns:a16="http://schemas.microsoft.com/office/drawing/2014/main" id="{4B4B9363-DEEA-B5D6-F9EA-DA4B27BBC8A0}"/>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b="0">
                <a:latin typeface="Times New Roman" panose="02020603050405020304" pitchFamily="18" charset="0"/>
              </a:defRPr>
            </a:lvl1pPr>
          </a:lstStyle>
          <a:p>
            <a:pPr>
              <a:defRPr/>
            </a:pPr>
            <a:endParaRPr lang="en-US" altLang="en-US"/>
          </a:p>
        </p:txBody>
      </p:sp>
      <p:sp>
        <p:nvSpPr>
          <p:cNvPr id="856071" name="Rectangle 7">
            <a:extLst>
              <a:ext uri="{FF2B5EF4-FFF2-40B4-BE49-F238E27FC236}">
                <a16:creationId xmlns:a16="http://schemas.microsoft.com/office/drawing/2014/main" id="{D44B3E7A-8476-6DE1-EA97-B2EE95ED74A7}"/>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b="0">
                <a:latin typeface="Times New Roman" panose="02020603050405020304" pitchFamily="18" charset="0"/>
              </a:defRPr>
            </a:lvl1pPr>
          </a:lstStyle>
          <a:p>
            <a:pPr>
              <a:defRPr/>
            </a:pPr>
            <a:fld id="{1FFBD729-B8C3-41F4-8355-9F223F4ECCBA}"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0C8E687F-0F76-D928-7FCE-4F5C75A5D10B}"/>
              </a:ext>
            </a:extLst>
          </p:cNvPr>
          <p:cNvSpPr>
            <a:spLocks noGrp="1" noChangeArrowheads="1"/>
          </p:cNvSpPr>
          <p:nvPr>
            <p:ph type="ftr" sz="quarter" idx="4"/>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1200" b="0">
                <a:latin typeface="Times New Roman" panose="02020603050405020304" pitchFamily="18" charset="0"/>
              </a:rPr>
              <a:t>1.#</a:t>
            </a:r>
          </a:p>
        </p:txBody>
      </p:sp>
      <p:sp>
        <p:nvSpPr>
          <p:cNvPr id="6147" name="Rectangle 2">
            <a:extLst>
              <a:ext uri="{FF2B5EF4-FFF2-40B4-BE49-F238E27FC236}">
                <a16:creationId xmlns:a16="http://schemas.microsoft.com/office/drawing/2014/main" id="{135D5352-5253-B444-BE5B-ABC25DF7F637}"/>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D6506EA3-E91E-4E29-A90B-ADBA88F8067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0FE22A1-A9F4-AA36-D21B-E547DC656796}"/>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FE047BE0-1225-2A62-3DC4-776F913D222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64E2872-91A9-D252-C758-4FEA4B3667E9}"/>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DE346E00-C779-D532-A2BC-DC42DA4222D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1D70DEA8-87EF-A8E6-09D8-9BA40725156E}"/>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030AB0AA-EEDE-F090-748E-3C6D4FA6C95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ar-EG" altLang="en-US" dirty="0"/>
              <a:t>يوفر الاتصال من نقطة إلى نقطة ارتباطًا مخصصًا بين جهازين ، ويتم حجز السعة الكاملة للرابط للإرسال بين هذين الجهازين.</a:t>
            </a:r>
            <a:endParaRPr lang="en-US" altLang="en-US" dirty="0"/>
          </a:p>
          <a:p>
            <a:pPr eaLnBrk="1" hangingPunct="1"/>
            <a:r>
              <a:rPr lang="ar-EG" altLang="en-US" dirty="0"/>
              <a:t>الاتصال متعدد النقاط اتصال متعدد النقاط (يسمى أيضًااتصال متعدد المحطات) هو أحد الأجهزة التي يشترك فيها أكثر من جهازين محددين في ارتباط واحد (الشكل 6.1.ب). في بيئة متعددة النقاط ، يتم تقاسم سعة القناة ، إما مكانياً أو زمنياً.</a:t>
            </a:r>
            <a:endParaRPr lang="en-US" altLang="en-US" dirty="0"/>
          </a:p>
          <a:p>
            <a:pPr eaLnBrk="1" hangingPunct="1"/>
            <a:endParaRPr lang="en-US" altLang="en-US" dirty="0"/>
          </a:p>
          <a:p>
            <a:pPr eaLnBrk="1" hangingPunct="1"/>
            <a:endParaRPr lang="en-US" altLang="en-US" dirty="0"/>
          </a:p>
          <a:p>
            <a:pPr eaLnBrk="1" hangingPunct="1"/>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topology has its own advantages and disadvantages. A mesh guarantees that each connection can carry its own data load, eliminating traffic problems. It is also robust in the sense that if one link becomes unusable, it does not incapacitate the entire network.</a:t>
            </a:r>
          </a:p>
          <a:p>
            <a:endParaRPr lang="en-US" dirty="0"/>
          </a:p>
          <a:p>
            <a:r>
              <a:rPr lang="en-US" dirty="0"/>
              <a:t>The main disadvantages of a mesh topology are related to the amount of cabling and the number of input/output ports required. </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7</a:t>
            </a:fld>
            <a:endParaRPr lang="en-US" altLang="en-US" dirty="0"/>
          </a:p>
        </p:txBody>
      </p:sp>
    </p:spTree>
    <p:extLst>
      <p:ext uri="{BB962C8B-B14F-4D97-AF65-F5344CB8AC3E}">
        <p14:creationId xmlns:p14="http://schemas.microsoft.com/office/powerpoint/2010/main" val="30253264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bus topology can be easily installed. Backbone cable can be laid along the most efficient path, then connected to the nodes by drop lines of various lengths. However, a fault or break in the bus cable stops all transmission, even between devices on the same side of the problem section.</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8</a:t>
            </a:fld>
            <a:endParaRPr lang="en-US" altLang="en-US" dirty="0"/>
          </a:p>
        </p:txBody>
      </p:sp>
    </p:spTree>
    <p:extLst>
      <p:ext uri="{BB962C8B-B14F-4D97-AF65-F5344CB8AC3E}">
        <p14:creationId xmlns:p14="http://schemas.microsoft.com/office/powerpoint/2010/main" val="1079667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ring is relatively easy to install and reconfigure. In addition, fault isolation is simplified. However, a break in the ring (such as a disabled station) can disable the entire network. This weakness can be solved by using a dual ring or a switch capable of closing off the break. Ring topology was prevalent when IBM introduced its local-area network Token Ring. Today, the need for higher-speed networks has made this topology less popular. </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9</a:t>
            </a:fld>
            <a:endParaRPr lang="en-US" altLang="en-US" dirty="0"/>
          </a:p>
        </p:txBody>
      </p:sp>
    </p:spTree>
    <p:extLst>
      <p:ext uri="{BB962C8B-B14F-4D97-AF65-F5344CB8AC3E}">
        <p14:creationId xmlns:p14="http://schemas.microsoft.com/office/powerpoint/2010/main" val="2027367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the most common topology in high-speed local-area networks is a star. A star topology is less expensive than a mesh topology, but has most of the advantages of the latter. One big disadvantage of a star topology is the dependency of the whole topology on one single point, the hub. If the hub goes down, the whole system is dead. However, the low cost of a star topology and ease of installation and scalability has made the star topology the only common topology.</a:t>
            </a:r>
          </a:p>
          <a:p>
            <a:endParaRPr lang="en-US" dirty="0"/>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10</a:t>
            </a:fld>
            <a:endParaRPr lang="en-US" altLang="en-US" dirty="0"/>
          </a:p>
        </p:txBody>
      </p:sp>
    </p:spTree>
    <p:extLst>
      <p:ext uri="{BB962C8B-B14F-4D97-AF65-F5344CB8AC3E}">
        <p14:creationId xmlns:p14="http://schemas.microsoft.com/office/powerpoint/2010/main" val="3858576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871D4026-255F-424A-45E3-A84D33F77C37}"/>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22D74035-6D74-3F16-2A66-119215AD343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202A99C-45F7-EBEA-3A71-DDACBA49910D}"/>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517473DD-D50C-7DB7-C3EE-070133269D3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altLang="en-US" sz="1200" b="0" dirty="0">
                <a:latin typeface="Times New Roman" panose="02020603050405020304" pitchFamily="18" charset="0"/>
              </a:rPr>
              <a:t>Differences between LAN and WAN:</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is limited in size, spanning an office, a building, or a campus; a WAN has a wider geographical span, spanning a town, a state, a country, or even the world. </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interconnects hosts; a WAN interconnects connecting devices such as switches, routers, or modems. </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is normally privately owned by the organization that uses it; a WAN is normally created and run by communication companies and leased by an organization that uses it.</a:t>
            </a:r>
            <a:endParaRPr lang="en-US" altLang="en-US" sz="1200" b="0" dirty="0">
              <a:latin typeface="Times New Roman" panose="02020603050405020304" pitchFamily="18" charset="0"/>
            </a:endParaRPr>
          </a:p>
          <a:p>
            <a:pPr eaLnBrk="1" hangingPunct="1"/>
            <a:r>
              <a:rPr lang="en-US" altLang="en-US" dirty="0"/>
              <a:t>A wide area network (WAN) provides long-distance transmission of data, images, audio as well as video information over large geographic areas that may comprise a country, a continent or even the whole world. A WAN can be as complex as the backbones that connect the internet or as simple as a dial-up line that connects a home computer to the internet. A point-to-point WAN is normally a single line connection between two devices such a dial-up line or a cable line. A backbone WAN is a complex network operated by a service provider and normally connects internet service providers (ISPs) (see Figure 6.4).</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C44D352-830B-BC99-572A-747CD6CDF462}"/>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1C5C4D3C-2919-E695-ECAE-DE32B96076F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LAN is a local network connecting computers, printers and other devices inside a building or a campus. The WANs are either point-to-point (a leased line, for example) or a backbone operated by a network service provider. The routers are connecting devices that route the packets (messages) travelling through the internet.</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16</a:t>
            </a:fld>
            <a:endParaRPr lang="en-US" altLang="en-US" dirty="0"/>
          </a:p>
        </p:txBody>
      </p:sp>
    </p:spTree>
    <p:extLst>
      <p:ext uri="{BB962C8B-B14F-4D97-AF65-F5344CB8AC3E}">
        <p14:creationId xmlns:p14="http://schemas.microsoft.com/office/powerpoint/2010/main" val="641626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4774118-10F3-7B7F-E848-C8C227F631F4}"/>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D91B48D7-1554-FFB9-A44E-FA233A83AB7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E653E0F3-FD3B-4008-A7C5-96941EC75779}"/>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65FFD2CA-E49B-985E-E714-ECCE2FA566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FF7A05CD-0B47-BEBB-9BBE-6609665A8A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90AD40F5-87F4-47A0-9EE9-776CFA87552C}" type="slidenum">
              <a:rPr lang="en-US" altLang="en-US" b="0"/>
              <a:pPr/>
              <a:t>31</a:t>
            </a:fld>
            <a:endParaRPr lang="en-US" altLang="en-US" b="0"/>
          </a:p>
        </p:txBody>
      </p:sp>
      <p:sp>
        <p:nvSpPr>
          <p:cNvPr id="62467" name="Rectangle 2">
            <a:extLst>
              <a:ext uri="{FF2B5EF4-FFF2-40B4-BE49-F238E27FC236}">
                <a16:creationId xmlns:a16="http://schemas.microsoft.com/office/drawing/2014/main" id="{F3A16A54-0FAD-6ED0-975F-FF1FBA1459E3}"/>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6DC5F21F-CF79-4E18-F43A-7F91686BE1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31452002-4F9F-B9C3-E61A-897157BF33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0BDE9D24-FAFF-4C5F-BD6B-29BD1AB5203E}" type="slidenum">
              <a:rPr lang="en-US" altLang="en-US" b="0"/>
              <a:pPr/>
              <a:t>32</a:t>
            </a:fld>
            <a:endParaRPr lang="en-US" altLang="en-US" b="0"/>
          </a:p>
        </p:txBody>
      </p:sp>
      <p:sp>
        <p:nvSpPr>
          <p:cNvPr id="63491" name="Rectangle 2">
            <a:extLst>
              <a:ext uri="{FF2B5EF4-FFF2-40B4-BE49-F238E27FC236}">
                <a16:creationId xmlns:a16="http://schemas.microsoft.com/office/drawing/2014/main" id="{92D14F85-0453-A26B-22FA-7C8327855151}"/>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ED525AFD-F2B9-8480-2554-F46F13EA3D4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A1F26A30-A7BC-B733-709B-4CB718F3FA4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3BE046D8-E391-4D18-B871-1C36194CDEF7}" type="slidenum">
              <a:rPr lang="en-US" altLang="en-US" b="0"/>
              <a:pPr/>
              <a:t>33</a:t>
            </a:fld>
            <a:endParaRPr lang="en-US" altLang="en-US" b="0"/>
          </a:p>
        </p:txBody>
      </p:sp>
      <p:sp>
        <p:nvSpPr>
          <p:cNvPr id="64515" name="Rectangle 2">
            <a:extLst>
              <a:ext uri="{FF2B5EF4-FFF2-40B4-BE49-F238E27FC236}">
                <a16:creationId xmlns:a16="http://schemas.microsoft.com/office/drawing/2014/main" id="{46355C81-9620-3B4D-7E09-D3E1B34DAF0D}"/>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B32362CC-D9E7-D2AB-3CA4-B194C9A6675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B0DE17B-C734-83DD-ACEB-2488780FC8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23F7910-7774-4EEE-B50A-651142590363}" type="slidenum">
              <a:rPr lang="en-US" altLang="en-US" b="0"/>
              <a:pPr/>
              <a:t>34</a:t>
            </a:fld>
            <a:endParaRPr lang="en-US" altLang="en-US" b="0"/>
          </a:p>
        </p:txBody>
      </p:sp>
      <p:sp>
        <p:nvSpPr>
          <p:cNvPr id="65539" name="Rectangle 2">
            <a:extLst>
              <a:ext uri="{FF2B5EF4-FFF2-40B4-BE49-F238E27FC236}">
                <a16:creationId xmlns:a16="http://schemas.microsoft.com/office/drawing/2014/main" id="{8DDAD098-16F7-C220-084A-74140F0278A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19C120C2-2B0A-F5CC-94E2-682A0B9B016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F1B9144E-1A73-B832-D946-C02934D7B13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328A3F18-5E51-4F23-A77A-B359514B2D22}" type="slidenum">
              <a:rPr lang="en-US" altLang="en-US" b="0"/>
              <a:pPr/>
              <a:t>35</a:t>
            </a:fld>
            <a:endParaRPr lang="en-US" altLang="en-US" b="0"/>
          </a:p>
        </p:txBody>
      </p:sp>
      <p:sp>
        <p:nvSpPr>
          <p:cNvPr id="66563" name="Rectangle 2">
            <a:extLst>
              <a:ext uri="{FF2B5EF4-FFF2-40B4-BE49-F238E27FC236}">
                <a16:creationId xmlns:a16="http://schemas.microsoft.com/office/drawing/2014/main" id="{C54BFEFB-49D2-501F-6BAE-951168197BE6}"/>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F228096E-EF4D-EAF1-3729-D42A3AEF27A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D1AFA60-78EB-408A-C73E-1A9F266F518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7D55571D-3306-449C-BC89-86CE5726290E}" type="slidenum">
              <a:rPr lang="en-US" altLang="en-US" b="0"/>
              <a:pPr/>
              <a:t>36</a:t>
            </a:fld>
            <a:endParaRPr lang="en-US" altLang="en-US" b="0"/>
          </a:p>
        </p:txBody>
      </p:sp>
      <p:sp>
        <p:nvSpPr>
          <p:cNvPr id="67587" name="Rectangle 2">
            <a:extLst>
              <a:ext uri="{FF2B5EF4-FFF2-40B4-BE49-F238E27FC236}">
                <a16:creationId xmlns:a16="http://schemas.microsoft.com/office/drawing/2014/main" id="{671DA938-611E-55B3-5044-0D9716070439}"/>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4F3C9B33-C44B-1030-855D-AEBD8E7B5D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0F72CAEE-4DD0-6478-8353-4A56E091C5C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B0AABD9B-D00D-4BB5-958E-302B41508867}" type="slidenum">
              <a:rPr lang="en-US" altLang="en-US" b="0"/>
              <a:pPr/>
              <a:t>37</a:t>
            </a:fld>
            <a:endParaRPr lang="en-US" altLang="en-US" b="0"/>
          </a:p>
        </p:txBody>
      </p:sp>
      <p:sp>
        <p:nvSpPr>
          <p:cNvPr id="68611" name="Rectangle 2">
            <a:extLst>
              <a:ext uri="{FF2B5EF4-FFF2-40B4-BE49-F238E27FC236}">
                <a16:creationId xmlns:a16="http://schemas.microsoft.com/office/drawing/2014/main" id="{96645958-EE98-06E4-22C7-A3245C22AE02}"/>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16123495-EF70-D29E-9BF0-34DEC53AA55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BEB2CC50-9EBF-D292-3C69-9E03E02DD2E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154177CE-9A7B-4345-BCD8-90492E8D7CDB}" type="slidenum">
              <a:rPr lang="en-US" altLang="en-US" b="0"/>
              <a:pPr/>
              <a:t>38</a:t>
            </a:fld>
            <a:endParaRPr lang="en-US" altLang="en-US" b="0"/>
          </a:p>
        </p:txBody>
      </p:sp>
      <p:sp>
        <p:nvSpPr>
          <p:cNvPr id="69635" name="Rectangle 2">
            <a:extLst>
              <a:ext uri="{FF2B5EF4-FFF2-40B4-BE49-F238E27FC236}">
                <a16:creationId xmlns:a16="http://schemas.microsoft.com/office/drawing/2014/main" id="{A3B3F069-5D58-050B-F38E-9D591272521F}"/>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766F5D75-9AF7-85E3-7089-374E4437191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D88B6EB4-A641-51D4-8775-3C6C9EDE201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AF9B8612-69BF-46E4-A5D8-D20DE7D516BA}" type="slidenum">
              <a:rPr lang="en-US" altLang="en-US" b="0"/>
              <a:pPr/>
              <a:t>39</a:t>
            </a:fld>
            <a:endParaRPr lang="en-US" altLang="en-US" b="0"/>
          </a:p>
        </p:txBody>
      </p:sp>
      <p:sp>
        <p:nvSpPr>
          <p:cNvPr id="70659" name="Rectangle 2">
            <a:extLst>
              <a:ext uri="{FF2B5EF4-FFF2-40B4-BE49-F238E27FC236}">
                <a16:creationId xmlns:a16="http://schemas.microsoft.com/office/drawing/2014/main" id="{EBEA01B6-7A97-3EE3-AB9A-71118F61A24F}"/>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0CEEACE7-07FF-977E-C468-8DA49F5623C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F2BD455A-6927-974C-06B3-363AEAFF84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3BA7C4A-C876-4D15-86AD-8081D2850C6B}" type="slidenum">
              <a:rPr lang="en-US" altLang="en-US" b="0"/>
              <a:pPr/>
              <a:t>40</a:t>
            </a:fld>
            <a:endParaRPr lang="en-US" altLang="en-US" b="0"/>
          </a:p>
        </p:txBody>
      </p:sp>
      <p:sp>
        <p:nvSpPr>
          <p:cNvPr id="71683" name="Rectangle 2">
            <a:extLst>
              <a:ext uri="{FF2B5EF4-FFF2-40B4-BE49-F238E27FC236}">
                <a16:creationId xmlns:a16="http://schemas.microsoft.com/office/drawing/2014/main" id="{EE86E05C-FADF-ABDF-9A67-EB9AD9E32E56}"/>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3F1762B0-885F-7AC0-6B9A-244059181A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a:extLst>
              <a:ext uri="{FF2B5EF4-FFF2-40B4-BE49-F238E27FC236}">
                <a16:creationId xmlns:a16="http://schemas.microsoft.com/office/drawing/2014/main" id="{3EF244FE-9304-A548-1638-4557E4DFB5F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4F454C5F-2245-4DF3-B5CE-D41525203DF3}" type="slidenum">
              <a:rPr lang="en-US" altLang="en-US" b="0"/>
              <a:pPr/>
              <a:t>41</a:t>
            </a:fld>
            <a:endParaRPr lang="en-US" altLang="en-US" b="0"/>
          </a:p>
        </p:txBody>
      </p:sp>
      <p:sp>
        <p:nvSpPr>
          <p:cNvPr id="72707" name="Rectangle 2">
            <a:extLst>
              <a:ext uri="{FF2B5EF4-FFF2-40B4-BE49-F238E27FC236}">
                <a16:creationId xmlns:a16="http://schemas.microsoft.com/office/drawing/2014/main" id="{39744465-9A6D-E900-DC8E-AC5F11473F42}"/>
              </a:ext>
            </a:extLst>
          </p:cNvPr>
          <p:cNvSpPr>
            <a:spLocks noGrp="1" noRot="1" noChangeAspect="1" noChangeArrowheads="1" noTextEdit="1"/>
          </p:cNvSpPr>
          <p:nvPr>
            <p:ph type="sldImg"/>
          </p:nvPr>
        </p:nvSpPr>
        <p:spPr>
          <a:ln/>
        </p:spPr>
      </p:sp>
      <p:sp>
        <p:nvSpPr>
          <p:cNvPr id="72708" name="Rectangle 3">
            <a:extLst>
              <a:ext uri="{FF2B5EF4-FFF2-40B4-BE49-F238E27FC236}">
                <a16:creationId xmlns:a16="http://schemas.microsoft.com/office/drawing/2014/main" id="{C63BBC12-D002-2C93-2445-AA1BD1FA907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p:cNvSpPr>
            <a:spLocks noGrp="1" noChangeArrowheads="1"/>
          </p:cNvSpPr>
          <p:nvPr>
            <p:ph type="ftr" sz="quarter" idx="4"/>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1200" b="0">
                <a:latin typeface="Times New Roman" panose="02020603050405020304" pitchFamily="18" charset="0"/>
              </a:rPr>
              <a:t>1.#</a:t>
            </a: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5434996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B2929EC6-B8FD-4EAD-9A56-D8C6FBA04AF8}" type="slidenum">
              <a:rPr lang="en-US" altLang="en-US" sz="1200" b="0" smtClean="0">
                <a:latin typeface="Times New Roman" panose="02020603050405020304" pitchFamily="18" charset="0"/>
              </a:rPr>
              <a:pPr/>
              <a:t>43</a:t>
            </a:fld>
            <a:endParaRPr lang="en-US" altLang="en-US" sz="1200" b="0">
              <a:latin typeface="Times New Roman" panose="02020603050405020304" pitchFamily="18" charset="0"/>
            </a:endParaRPr>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311084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8ED28E74-376A-4033-A50D-1A4368435DBB}" type="slidenum">
              <a:rPr lang="en-US" altLang="en-US" sz="1200" b="0" smtClean="0">
                <a:latin typeface="Times New Roman" panose="02020603050405020304" pitchFamily="18" charset="0"/>
              </a:rPr>
              <a:pPr/>
              <a:t>44</a:t>
            </a:fld>
            <a:endParaRPr lang="en-US" altLang="en-US" sz="1200" b="0">
              <a:latin typeface="Times New Roman" panose="02020603050405020304" pitchFamily="18" charset="0"/>
            </a:endParaRPr>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p:spPr>
        <p:txBody>
          <a:bodyPr/>
          <a:lstStyle/>
          <a:p>
            <a:pPr eaLnBrk="1" hangingPunct="1"/>
            <a:r>
              <a:rPr lang="ar-EG" altLang="en-US" dirty="0"/>
              <a:t>إن المفهوم الأساسي في هندسة البرمجيات هو دورة حياة البرنامج. يمر البرنامج ، مثل العديد من المنتجات الأخرى ، بدورة من مراحل التكرار</a:t>
            </a:r>
            <a:endParaRPr lang="en-US" altLang="en-US" dirty="0"/>
          </a:p>
        </p:txBody>
      </p:sp>
    </p:spTree>
    <p:extLst>
      <p:ext uri="{BB962C8B-B14F-4D97-AF65-F5344CB8AC3E}">
        <p14:creationId xmlns:p14="http://schemas.microsoft.com/office/powerpoint/2010/main" val="27225793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9DCF1786-6C02-4CBB-82BC-A53D5580D1F2}" type="slidenum">
              <a:rPr lang="en-US" altLang="en-US" sz="1200" b="0" smtClean="0">
                <a:latin typeface="Times New Roman" panose="02020603050405020304" pitchFamily="18" charset="0"/>
              </a:rPr>
              <a:pPr/>
              <a:t>45</a:t>
            </a:fld>
            <a:endParaRPr lang="en-US" altLang="en-US" sz="1200" b="0">
              <a:latin typeface="Times New Roman" panose="02020603050405020304" pitchFamily="18"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9149114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4B458AB0-D143-4F10-8BFF-73982A3CED3F}" type="slidenum">
              <a:rPr lang="en-US" altLang="en-US" sz="1200" b="0" smtClean="0">
                <a:latin typeface="Times New Roman" panose="02020603050405020304" pitchFamily="18" charset="0"/>
              </a:rPr>
              <a:pPr/>
              <a:t>46</a:t>
            </a:fld>
            <a:endParaRPr lang="en-US" altLang="en-US" sz="1200" b="0">
              <a:latin typeface="Times New Roman" panose="02020603050405020304" pitchFamily="18" charset="0"/>
            </a:endParaRPr>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3481665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15C3A396-15C4-44FA-A77D-513667603651}" type="slidenum">
              <a:rPr lang="en-US" altLang="en-US" sz="1200" b="0" smtClean="0">
                <a:latin typeface="Times New Roman" panose="02020603050405020304" pitchFamily="18" charset="0"/>
              </a:rPr>
              <a:pPr/>
              <a:t>47</a:t>
            </a:fld>
            <a:endParaRPr lang="en-US" altLang="en-US" sz="1200" b="0">
              <a:latin typeface="Times New Roman" panose="02020603050405020304" pitchFamily="18"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4370379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D6F66DB0-2C86-4818-BF39-19AE9BD318F9}" type="slidenum">
              <a:rPr lang="en-US" altLang="en-US" sz="1200" b="0" smtClean="0">
                <a:latin typeface="Times New Roman" panose="02020603050405020304" pitchFamily="18" charset="0"/>
              </a:rPr>
              <a:pPr/>
              <a:t>48</a:t>
            </a:fld>
            <a:endParaRPr lang="en-US" altLang="en-US" sz="1200" b="0">
              <a:latin typeface="Times New Roman" panose="02020603050405020304" pitchFamily="18"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9243244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80D4737A-F2E0-4ED9-A089-60FA1ADD922E}" type="slidenum">
              <a:rPr lang="en-US" altLang="en-US" sz="1200" b="0" smtClean="0">
                <a:latin typeface="Times New Roman" panose="02020603050405020304" pitchFamily="18" charset="0"/>
              </a:rPr>
              <a:pPr/>
              <a:t>49</a:t>
            </a:fld>
            <a:endParaRPr lang="en-US" altLang="en-US" sz="1200" b="0">
              <a:latin typeface="Times New Roman" panose="02020603050405020304" pitchFamily="18"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0797243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68E2591F-40EC-42C0-A3F7-6F48CA635981}" type="slidenum">
              <a:rPr lang="en-US" altLang="en-US" sz="1200" b="0" smtClean="0">
                <a:latin typeface="Times New Roman" panose="02020603050405020304" pitchFamily="18" charset="0"/>
              </a:rPr>
              <a:pPr/>
              <a:t>50</a:t>
            </a:fld>
            <a:endParaRPr lang="en-US" altLang="en-US" sz="1200" b="0">
              <a:latin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5109219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0C1855CF-F72F-4961-8F8F-924B0F20424D}" type="slidenum">
              <a:rPr lang="en-US" altLang="en-US" sz="1200" b="0" smtClean="0">
                <a:latin typeface="Times New Roman" panose="02020603050405020304" pitchFamily="18" charset="0"/>
              </a:rPr>
              <a:pPr/>
              <a:t>51</a:t>
            </a:fld>
            <a:endParaRPr lang="en-US" altLang="en-US" sz="1200" b="0">
              <a:latin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7258641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955C4083-2319-415E-8173-8AAD906B5DD1}" type="slidenum">
              <a:rPr lang="en-US" altLang="en-US" sz="1200" b="0" smtClean="0">
                <a:latin typeface="Times New Roman" panose="02020603050405020304" pitchFamily="18" charset="0"/>
              </a:rPr>
              <a:pPr/>
              <a:t>52</a:t>
            </a:fld>
            <a:endParaRPr lang="en-US" altLang="en-US" sz="1200" b="0">
              <a:latin typeface="Times New Roman" panose="02020603050405020304"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5211512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31BB1B63-2C5B-4A23-B12D-4BE9551CE5D7}" type="slidenum">
              <a:rPr lang="en-US" altLang="en-US" sz="1200" b="0" smtClean="0">
                <a:latin typeface="Times New Roman" panose="02020603050405020304" pitchFamily="18" charset="0"/>
              </a:rPr>
              <a:pPr/>
              <a:t>53</a:t>
            </a:fld>
            <a:endParaRPr lang="en-US" altLang="en-US" sz="1200" b="0">
              <a:latin typeface="Times New Roman" panose="02020603050405020304" pitchFamily="18"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256900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00C059E8-413E-4802-A306-603FDEC3048F}" type="slidenum">
              <a:rPr lang="en-US" altLang="en-US" sz="1200" b="0" smtClean="0">
                <a:latin typeface="Times New Roman" panose="02020603050405020304" pitchFamily="18" charset="0"/>
              </a:rPr>
              <a:pPr/>
              <a:t>54</a:t>
            </a:fld>
            <a:endParaRPr lang="en-US" altLang="en-US" sz="1200" b="0">
              <a:latin typeface="Times New Roman" panose="02020603050405020304"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6411174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ACDFE41A-3BBF-420C-8116-7E5F0BCDDD68}" type="slidenum">
              <a:rPr lang="en-US" altLang="en-US" sz="1200" b="0" smtClean="0">
                <a:latin typeface="Times New Roman" panose="02020603050405020304" pitchFamily="18" charset="0"/>
              </a:rPr>
              <a:pPr/>
              <a:t>55</a:t>
            </a:fld>
            <a:endParaRPr lang="en-US" altLang="en-US" sz="1200" b="0">
              <a:latin typeface="Times New Roman" panose="02020603050405020304"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0175223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DA36CF03-862B-47E3-A96D-017B453DA89C}" type="slidenum">
              <a:rPr lang="en-US" altLang="en-US" sz="1200" b="0" smtClean="0">
                <a:latin typeface="Times New Roman" panose="02020603050405020304" pitchFamily="18" charset="0"/>
              </a:rPr>
              <a:pPr/>
              <a:t>56</a:t>
            </a:fld>
            <a:endParaRPr lang="en-US" altLang="en-US" sz="1200" b="0">
              <a:latin typeface="Times New Roman" panose="02020603050405020304"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8185128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F96623CA-FED9-4BB9-9E28-EBFF827BA1A2}" type="slidenum">
              <a:rPr lang="en-US" altLang="en-US" sz="1200" b="0" smtClean="0">
                <a:latin typeface="Times New Roman" panose="02020603050405020304" pitchFamily="18" charset="0"/>
              </a:rPr>
              <a:pPr/>
              <a:t>57</a:t>
            </a:fld>
            <a:endParaRPr lang="en-US" altLang="en-US" sz="1200" b="0">
              <a:latin typeface="Times New Roman" panose="02020603050405020304" pitchFamily="18"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5300232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606E9657-CE2F-4ADF-9493-C152BE0D0603}" type="slidenum">
              <a:rPr lang="en-US" altLang="en-US" sz="1200" b="0" smtClean="0">
                <a:latin typeface="Times New Roman" panose="02020603050405020304" pitchFamily="18" charset="0"/>
              </a:rPr>
              <a:pPr/>
              <a:t>58</a:t>
            </a:fld>
            <a:endParaRPr lang="en-US" altLang="en-US" sz="1200" b="0">
              <a:latin typeface="Times New Roman" panose="02020603050405020304"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9720325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DE998511-36EB-44F3-B013-3C454C6F28E6}" type="slidenum">
              <a:rPr lang="en-US" altLang="en-US" sz="1200" b="0" smtClean="0">
                <a:latin typeface="Times New Roman" panose="02020603050405020304" pitchFamily="18" charset="0"/>
              </a:rPr>
              <a:pPr/>
              <a:t>59</a:t>
            </a:fld>
            <a:endParaRPr lang="en-US" altLang="en-US" sz="1200" b="0">
              <a:latin typeface="Times New Roman" panose="02020603050405020304"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8559813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fld id="{68EDFEA1-8FE7-4647-9D1A-BF1E73740CD9}" type="slidenum">
              <a:rPr lang="en-US" altLang="en-US" sz="1200" b="0" smtClean="0">
                <a:latin typeface="Times New Roman" panose="02020603050405020304" pitchFamily="18" charset="0"/>
              </a:rPr>
              <a:pPr/>
              <a:t>60</a:t>
            </a:fld>
            <a:endParaRPr lang="en-US" altLang="en-US" sz="1200" b="0">
              <a:latin typeface="Times New Roman" panose="02020603050405020304" pitchFamily="1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50254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76CF3045-C796-3F38-9ABF-6A19ED2A96DB}"/>
              </a:ext>
            </a:extLst>
          </p:cNvPr>
          <p:cNvGrpSpPr>
            <a:grpSpLocks/>
          </p:cNvGrpSpPr>
          <p:nvPr/>
        </p:nvGrpSpPr>
        <p:grpSpPr bwMode="auto">
          <a:xfrm>
            <a:off x="0" y="2438400"/>
            <a:ext cx="9009063" cy="1052513"/>
            <a:chOff x="0" y="1536"/>
            <a:chExt cx="5675" cy="663"/>
          </a:xfrm>
        </p:grpSpPr>
        <p:grpSp>
          <p:nvGrpSpPr>
            <p:cNvPr id="3" name="Group 3">
              <a:extLst>
                <a:ext uri="{FF2B5EF4-FFF2-40B4-BE49-F238E27FC236}">
                  <a16:creationId xmlns:a16="http://schemas.microsoft.com/office/drawing/2014/main" id="{7A749A9C-71AB-1C38-4474-B00D232B3CB0}"/>
                </a:ext>
              </a:extLst>
            </p:cNvPr>
            <p:cNvGrpSpPr>
              <a:grpSpLocks/>
            </p:cNvGrpSpPr>
            <p:nvPr/>
          </p:nvGrpSpPr>
          <p:grpSpPr bwMode="auto">
            <a:xfrm>
              <a:off x="183" y="1604"/>
              <a:ext cx="448" cy="299"/>
              <a:chOff x="720" y="336"/>
              <a:chExt cx="624" cy="432"/>
            </a:xfrm>
          </p:grpSpPr>
          <p:sp>
            <p:nvSpPr>
              <p:cNvPr id="10" name="Rectangle 4">
                <a:extLst>
                  <a:ext uri="{FF2B5EF4-FFF2-40B4-BE49-F238E27FC236}">
                    <a16:creationId xmlns:a16="http://schemas.microsoft.com/office/drawing/2014/main" id="{02FDA1EA-891B-AA13-63E0-76737CA4CE7D}"/>
                  </a:ext>
                </a:extLst>
              </p:cNvPr>
              <p:cNvSpPr>
                <a:spLocks noChangeArrowheads="1"/>
              </p:cNvSpPr>
              <p:nvPr/>
            </p:nvSpPr>
            <p:spPr bwMode="auto">
              <a:xfrm>
                <a:off x="720" y="336"/>
                <a:ext cx="384" cy="432"/>
              </a:xfrm>
              <a:prstGeom prst="rect">
                <a:avLst/>
              </a:prstGeom>
              <a:solidFill>
                <a:schemeClr val="folHlink"/>
              </a:soli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sp>
            <p:nvSpPr>
              <p:cNvPr id="11" name="Rectangle 5">
                <a:extLst>
                  <a:ext uri="{FF2B5EF4-FFF2-40B4-BE49-F238E27FC236}">
                    <a16:creationId xmlns:a16="http://schemas.microsoft.com/office/drawing/2014/main" id="{EE0D065A-FF23-8382-1E85-1DCD97AAA777}"/>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grpSp>
        <p:grpSp>
          <p:nvGrpSpPr>
            <p:cNvPr id="4" name="Group 6">
              <a:extLst>
                <a:ext uri="{FF2B5EF4-FFF2-40B4-BE49-F238E27FC236}">
                  <a16:creationId xmlns:a16="http://schemas.microsoft.com/office/drawing/2014/main" id="{92CD0EC1-198F-00F9-B15C-D38899AAC6FD}"/>
                </a:ext>
              </a:extLst>
            </p:cNvPr>
            <p:cNvGrpSpPr>
              <a:grpSpLocks/>
            </p:cNvGrpSpPr>
            <p:nvPr/>
          </p:nvGrpSpPr>
          <p:grpSpPr bwMode="auto">
            <a:xfrm>
              <a:off x="261" y="1870"/>
              <a:ext cx="465" cy="299"/>
              <a:chOff x="912" y="2640"/>
              <a:chExt cx="672" cy="432"/>
            </a:xfrm>
          </p:grpSpPr>
          <p:sp>
            <p:nvSpPr>
              <p:cNvPr id="8" name="Rectangle 7">
                <a:extLst>
                  <a:ext uri="{FF2B5EF4-FFF2-40B4-BE49-F238E27FC236}">
                    <a16:creationId xmlns:a16="http://schemas.microsoft.com/office/drawing/2014/main" id="{358F74A9-746D-4DF3-9B06-74669096FCA9}"/>
                  </a:ext>
                </a:extLst>
              </p:cNvPr>
              <p:cNvSpPr>
                <a:spLocks noChangeArrowheads="1"/>
              </p:cNvSpPr>
              <p:nvPr/>
            </p:nvSpPr>
            <p:spPr bwMode="auto">
              <a:xfrm>
                <a:off x="912" y="2640"/>
                <a:ext cx="384" cy="432"/>
              </a:xfrm>
              <a:prstGeom prst="rect">
                <a:avLst/>
              </a:prstGeom>
              <a:solidFill>
                <a:schemeClr val="accent2"/>
              </a:soli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sp>
            <p:nvSpPr>
              <p:cNvPr id="9" name="Rectangle 8">
                <a:extLst>
                  <a:ext uri="{FF2B5EF4-FFF2-40B4-BE49-F238E27FC236}">
                    <a16:creationId xmlns:a16="http://schemas.microsoft.com/office/drawing/2014/main" id="{633E9251-52A4-12EF-7C49-1C3215396F60}"/>
                  </a:ext>
                </a:extLst>
              </p:cNvPr>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grpSp>
        <p:sp>
          <p:nvSpPr>
            <p:cNvPr id="5" name="Rectangle 9">
              <a:extLst>
                <a:ext uri="{FF2B5EF4-FFF2-40B4-BE49-F238E27FC236}">
                  <a16:creationId xmlns:a16="http://schemas.microsoft.com/office/drawing/2014/main" id="{1D614383-D1F7-D167-823B-1B5D1294675E}"/>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sp>
          <p:nvSpPr>
            <p:cNvPr id="6" name="Rectangle 10">
              <a:extLst>
                <a:ext uri="{FF2B5EF4-FFF2-40B4-BE49-F238E27FC236}">
                  <a16:creationId xmlns:a16="http://schemas.microsoft.com/office/drawing/2014/main" id="{08712F4D-B4C4-2DB2-F766-EC14EAABA25E}"/>
                </a:ext>
              </a:extLst>
            </p:cNvPr>
            <p:cNvSpPr>
              <a:spLocks noChangeArrowheads="1"/>
            </p:cNvSpPr>
            <p:nvPr/>
          </p:nvSpPr>
          <p:spPr bwMode="auto">
            <a:xfrm>
              <a:off x="400" y="1536"/>
              <a:ext cx="20" cy="663"/>
            </a:xfrm>
            <a:prstGeom prst="rect">
              <a:avLst/>
            </a:prstGeom>
            <a:solidFill>
              <a:schemeClr val="bg2"/>
            </a:soli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sp>
          <p:nvSpPr>
            <p:cNvPr id="7" name="Rectangle 11">
              <a:extLst>
                <a:ext uri="{FF2B5EF4-FFF2-40B4-BE49-F238E27FC236}">
                  <a16:creationId xmlns:a16="http://schemas.microsoft.com/office/drawing/2014/main" id="{B95674FD-4B2F-A562-DECD-C876C9F8675C}"/>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p:spPr>
          <p:txBody>
            <a:bodyPr wrap="none" anchor="ct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defRPr/>
              </a:pPr>
              <a:endParaRPr lang="en-US" altLang="en-US" dirty="0"/>
            </a:p>
          </p:txBody>
        </p:sp>
      </p:grpSp>
      <p:sp>
        <p:nvSpPr>
          <p:cNvPr id="12" name="Text Box 17">
            <a:extLst>
              <a:ext uri="{FF2B5EF4-FFF2-40B4-BE49-F238E27FC236}">
                <a16:creationId xmlns:a16="http://schemas.microsoft.com/office/drawing/2014/main" id="{5CA601E9-B477-1BD0-5A1F-0CFD75D7F51E}"/>
              </a:ext>
            </a:extLst>
          </p:cNvPr>
          <p:cNvSpPr txBox="1">
            <a:spLocks noChangeArrowheads="1"/>
          </p:cNvSpPr>
          <p:nvPr userDrawn="1"/>
        </p:nvSpPr>
        <p:spPr bwMode="auto">
          <a:xfrm>
            <a:off x="0" y="6553200"/>
            <a:ext cx="2209800" cy="304800"/>
          </a:xfrm>
          <a:prstGeom prst="rect">
            <a:avLst/>
          </a:prstGeom>
          <a:noFill/>
          <a:ln>
            <a:noFill/>
          </a:ln>
          <a:effec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eaLnBrk="1" hangingPunct="1">
              <a:spcBef>
                <a:spcPct val="50000"/>
              </a:spcBef>
              <a:defRPr/>
            </a:pPr>
            <a:r>
              <a:rPr lang="en-US" altLang="en-US" sz="1400" b="0" dirty="0">
                <a:latin typeface="McGrawHill-Italic" pitchFamily="2" charset="0"/>
              </a:rPr>
              <a:t>McGraw-Hill</a:t>
            </a:r>
            <a:endParaRPr lang="en-US" altLang="en-US" sz="2400" b="0" dirty="0">
              <a:latin typeface="Times New Roman" panose="02020603050405020304" pitchFamily="18" charset="0"/>
            </a:endParaRPr>
          </a:p>
        </p:txBody>
      </p:sp>
      <p:sp>
        <p:nvSpPr>
          <p:cNvPr id="13" name="Text Box 18">
            <a:extLst>
              <a:ext uri="{FF2B5EF4-FFF2-40B4-BE49-F238E27FC236}">
                <a16:creationId xmlns:a16="http://schemas.microsoft.com/office/drawing/2014/main" id="{935C50D3-DD86-FC62-3C77-4BDFB3F7E791}"/>
              </a:ext>
            </a:extLst>
          </p:cNvPr>
          <p:cNvSpPr txBox="1">
            <a:spLocks noChangeArrowheads="1"/>
          </p:cNvSpPr>
          <p:nvPr userDrawn="1"/>
        </p:nvSpPr>
        <p:spPr bwMode="auto">
          <a:xfrm>
            <a:off x="4572000" y="6553200"/>
            <a:ext cx="4572000" cy="304800"/>
          </a:xfrm>
          <a:prstGeom prst="rect">
            <a:avLst/>
          </a:prstGeom>
          <a:noFill/>
          <a:ln>
            <a:noFill/>
          </a:ln>
          <a:effec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r" eaLnBrk="1" hangingPunct="1">
              <a:spcBef>
                <a:spcPct val="50000"/>
              </a:spcBef>
              <a:buFontTx/>
              <a:buChar char="©"/>
              <a:defRPr/>
            </a:pPr>
            <a:r>
              <a:rPr lang="en-US" altLang="en-US" sz="1400" b="0" dirty="0">
                <a:latin typeface="McGrawHill-Italic" pitchFamily="2" charset="0"/>
              </a:rPr>
              <a:t>The McGraw-Hill Companies, Inc., 2000</a:t>
            </a:r>
            <a:endParaRPr lang="en-US" altLang="en-US" sz="2400" b="0" dirty="0">
              <a:latin typeface="Times New Roman" panose="02020603050405020304" pitchFamily="18" charset="0"/>
            </a:endParaRPr>
          </a:p>
        </p:txBody>
      </p:sp>
      <p:sp>
        <p:nvSpPr>
          <p:cNvPr id="210956" name="Rectangle 12"/>
          <p:cNvSpPr>
            <a:spLocks noGrp="1" noChangeArrowheads="1"/>
          </p:cNvSpPr>
          <p:nvPr>
            <p:ph type="ctrTitle"/>
          </p:nvPr>
        </p:nvSpPr>
        <p:spPr bwMode="auto">
          <a:xfrm>
            <a:off x="990600" y="1676400"/>
            <a:ext cx="7772400" cy="1462088"/>
          </a:xfrm>
          <a:prstGeom prst="rect">
            <a:avLst/>
          </a:prstGeom>
          <a:noFill/>
        </p:spPr>
        <p:txBody>
          <a:bodyPr vert="horz" wrap="square" lIns="91440" tIns="45720" rIns="91440" bIns="45720" numCol="1" anchor="b" anchorCtr="0" compatLnSpc="1">
            <a:prstTxWarp prst="textNoShape">
              <a:avLst/>
            </a:prstTxWarp>
          </a:bodyPr>
          <a:lstStyle>
            <a:lvl1pPr>
              <a:defRPr/>
            </a:lvl1pPr>
          </a:lstStyle>
          <a:p>
            <a:pPr lvl="0"/>
            <a:r>
              <a:rPr lang="en-US" altLang="en-US" noProof="0"/>
              <a:t>Click to edit Master title style</a:t>
            </a:r>
          </a:p>
        </p:txBody>
      </p:sp>
      <p:sp>
        <p:nvSpPr>
          <p:cNvPr id="210957" name="Rectangle 13"/>
          <p:cNvSpPr>
            <a:spLocks noGrp="1" noChangeArrowheads="1"/>
          </p:cNvSpPr>
          <p:nvPr>
            <p:ph type="subTitle" idx="1"/>
          </p:nvPr>
        </p:nvSpPr>
        <p:spPr bwMode="auto">
          <a:xfrm>
            <a:off x="1371600" y="3886200"/>
            <a:ext cx="6400800" cy="1752600"/>
          </a:xfrm>
          <a:prstGeom prst="rect">
            <a:avLst/>
          </a:prstGeom>
          <a:noFill/>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14" name="Date Placeholder 14">
            <a:extLst>
              <a:ext uri="{FF2B5EF4-FFF2-40B4-BE49-F238E27FC236}">
                <a16:creationId xmlns:a16="http://schemas.microsoft.com/office/drawing/2014/main" id="{D804D990-57BF-14DA-4814-8AF4531991B1}"/>
              </a:ext>
            </a:extLst>
          </p:cNvPr>
          <p:cNvSpPr>
            <a:spLocks noGrp="1" noChangeArrowheads="1"/>
          </p:cNvSpPr>
          <p:nvPr>
            <p:ph type="dt" sz="half" idx="10"/>
          </p:nvPr>
        </p:nvSpPr>
        <p:spPr bwMode="auto">
          <a:xfrm>
            <a:off x="990600" y="6248400"/>
            <a:ext cx="19050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400" b="0">
                <a:solidFill>
                  <a:schemeClr val="bg2"/>
                </a:solidFill>
                <a:latin typeface="+mn-lt"/>
              </a:defRPr>
            </a:lvl1pPr>
          </a:lstStyle>
          <a:p>
            <a:pPr>
              <a:defRPr/>
            </a:pPr>
            <a:endParaRPr lang="en-US" altLang="en-US"/>
          </a:p>
        </p:txBody>
      </p:sp>
      <p:sp>
        <p:nvSpPr>
          <p:cNvPr id="15" name="Footer Placeholder 15">
            <a:extLst>
              <a:ext uri="{FF2B5EF4-FFF2-40B4-BE49-F238E27FC236}">
                <a16:creationId xmlns:a16="http://schemas.microsoft.com/office/drawing/2014/main" id="{45541C0B-F848-D107-169D-979E4EF405A5}"/>
              </a:ext>
            </a:extLst>
          </p:cNvPr>
          <p:cNvSpPr>
            <a:spLocks noGrp="1" noChangeArrowheads="1"/>
          </p:cNvSpPr>
          <p:nvPr>
            <p:ph type="ftr" sz="quarter" idx="11"/>
          </p:nvPr>
        </p:nvSpPr>
        <p:spPr bwMode="auto">
          <a:xfrm>
            <a:off x="3429000" y="6248400"/>
            <a:ext cx="2895600" cy="45720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1400" b="0">
                <a:solidFill>
                  <a:schemeClr val="bg2"/>
                </a:solidFill>
                <a:latin typeface="+mn-lt"/>
              </a:defRPr>
            </a:lvl1pPr>
          </a:lstStyle>
          <a:p>
            <a:pPr>
              <a:defRPr/>
            </a:pPr>
            <a:endParaRPr lang="en-US" altLang="en-US"/>
          </a:p>
        </p:txBody>
      </p:sp>
      <p:sp>
        <p:nvSpPr>
          <p:cNvPr id="16" name="Slide Number Placeholder 16">
            <a:extLst>
              <a:ext uri="{FF2B5EF4-FFF2-40B4-BE49-F238E27FC236}">
                <a16:creationId xmlns:a16="http://schemas.microsoft.com/office/drawing/2014/main" id="{36811516-A34F-634B-2901-7147C9CB888E}"/>
              </a:ext>
            </a:extLst>
          </p:cNvPr>
          <p:cNvSpPr>
            <a:spLocks noGrp="1" noChangeArrowheads="1"/>
          </p:cNvSpPr>
          <p:nvPr>
            <p:ph type="sldNum" sz="quarter" idx="12"/>
          </p:nvPr>
        </p:nvSpPr>
        <p:spPr>
          <a:xfrm>
            <a:off x="6858000" y="6248400"/>
            <a:ext cx="1905000" cy="457200"/>
          </a:xfrm>
        </p:spPr>
        <p:txBody>
          <a:bodyPr/>
          <a:lstStyle>
            <a:lvl1pPr algn="r">
              <a:defRPr sz="1400" b="0">
                <a:latin typeface="Tahoma" panose="020B0604030504040204" pitchFamily="34" charset="0"/>
              </a:defRPr>
            </a:lvl1pPr>
          </a:lstStyle>
          <a:p>
            <a:pPr>
              <a:defRPr/>
            </a:pPr>
            <a:fld id="{61065F71-47C3-45B5-B9D7-1F797F66297C}" type="slidenum">
              <a:rPr lang="en-US" altLang="en-US"/>
              <a:pPr>
                <a:defRPr/>
              </a:pPr>
              <a:t>‹#›</a:t>
            </a:fld>
            <a:endParaRPr lang="en-US" altLang="en-US" dirty="0"/>
          </a:p>
        </p:txBody>
      </p:sp>
    </p:spTree>
    <p:extLst>
      <p:ext uri="{BB962C8B-B14F-4D97-AF65-F5344CB8AC3E}">
        <p14:creationId xmlns:p14="http://schemas.microsoft.com/office/powerpoint/2010/main" val="3586469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D7E82E3C-C7BA-3565-2BB9-0E2081E13BAD}"/>
              </a:ext>
            </a:extLst>
          </p:cNvPr>
          <p:cNvSpPr>
            <a:spLocks noGrp="1" noChangeArrowheads="1"/>
          </p:cNvSpPr>
          <p:nvPr>
            <p:ph type="sldNum" sz="quarter" idx="10"/>
          </p:nvPr>
        </p:nvSpPr>
        <p:spPr>
          <a:ln/>
        </p:spPr>
        <p:txBody>
          <a:bodyPr/>
          <a:lstStyle>
            <a:lvl1pPr>
              <a:defRPr/>
            </a:lvl1pPr>
          </a:lstStyle>
          <a:p>
            <a:pPr>
              <a:defRPr/>
            </a:pPr>
            <a:r>
              <a:rPr lang="en-US" altLang="en-US"/>
              <a:t>6.</a:t>
            </a:r>
            <a:fld id="{54C3EE55-A12E-488A-B9EE-DF41D6DF5330}" type="slidenum">
              <a:rPr lang="en-US" altLang="en-US" smtClean="0"/>
              <a:pPr>
                <a:defRPr/>
              </a:pPr>
              <a:t>‹#›</a:t>
            </a:fld>
            <a:endParaRPr lang="en-US" altLang="en-US"/>
          </a:p>
        </p:txBody>
      </p:sp>
    </p:spTree>
    <p:extLst>
      <p:ext uri="{BB962C8B-B14F-4D97-AF65-F5344CB8AC3E}">
        <p14:creationId xmlns:p14="http://schemas.microsoft.com/office/powerpoint/2010/main" val="43937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5"/>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16">
            <a:extLst>
              <a:ext uri="{FF2B5EF4-FFF2-40B4-BE49-F238E27FC236}">
                <a16:creationId xmlns:a16="http://schemas.microsoft.com/office/drawing/2014/main" id="{4CBFF825-A35F-C89B-C35E-037B3B98E3FC}"/>
              </a:ext>
            </a:extLst>
          </p:cNvPr>
          <p:cNvSpPr>
            <a:spLocks noGrp="1" noChangeArrowheads="1"/>
          </p:cNvSpPr>
          <p:nvPr>
            <p:ph type="sldNum" sz="quarter" idx="10"/>
          </p:nvPr>
        </p:nvSpPr>
        <p:spPr>
          <a:ln/>
        </p:spPr>
        <p:txBody>
          <a:bodyPr/>
          <a:lstStyle>
            <a:lvl1pPr>
              <a:defRPr/>
            </a:lvl1pPr>
          </a:lstStyle>
          <a:p>
            <a:pPr>
              <a:defRPr/>
            </a:pPr>
            <a:r>
              <a:rPr lang="en-US" altLang="en-US"/>
              <a:t>6.</a:t>
            </a:r>
            <a:fld id="{B7457945-0F4D-426C-8520-512E9C9E306B}" type="slidenum">
              <a:rPr lang="en-US" altLang="en-US" smtClean="0"/>
              <a:pPr>
                <a:defRPr/>
              </a:pPr>
              <a:t>‹#›</a:t>
            </a:fld>
            <a:endParaRPr lang="en-US" altLang="en-US"/>
          </a:p>
        </p:txBody>
      </p:sp>
    </p:spTree>
    <p:extLst>
      <p:ext uri="{BB962C8B-B14F-4D97-AF65-F5344CB8AC3E}">
        <p14:creationId xmlns:p14="http://schemas.microsoft.com/office/powerpoint/2010/main" val="3850166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6">
            <a:extLst>
              <a:ext uri="{FF2B5EF4-FFF2-40B4-BE49-F238E27FC236}">
                <a16:creationId xmlns:a16="http://schemas.microsoft.com/office/drawing/2014/main" id="{2E7091A9-A67A-8650-2E9F-7A7B8220B0A1}"/>
              </a:ext>
            </a:extLst>
          </p:cNvPr>
          <p:cNvSpPr>
            <a:spLocks noGrp="1" noChangeArrowheads="1"/>
          </p:cNvSpPr>
          <p:nvPr>
            <p:ph type="sldNum" sz="quarter" idx="10"/>
          </p:nvPr>
        </p:nvSpPr>
        <p:spPr>
          <a:ln/>
        </p:spPr>
        <p:txBody>
          <a:bodyPr/>
          <a:lstStyle>
            <a:lvl1pPr>
              <a:defRPr/>
            </a:lvl1pPr>
          </a:lstStyle>
          <a:p>
            <a:pPr>
              <a:defRPr/>
            </a:pPr>
            <a:r>
              <a:rPr lang="en-US" altLang="en-US"/>
              <a:t>6.</a:t>
            </a:r>
            <a:fld id="{39FBC399-108A-4F3F-9BD3-1D6EF57AA4C2}" type="slidenum">
              <a:rPr lang="en-US" altLang="en-US" smtClean="0"/>
              <a:pPr>
                <a:defRPr/>
              </a:pPr>
              <a:t>‹#›</a:t>
            </a:fld>
            <a:endParaRPr lang="en-US" altLang="en-US"/>
          </a:p>
        </p:txBody>
      </p:sp>
    </p:spTree>
    <p:extLst>
      <p:ext uri="{BB962C8B-B14F-4D97-AF65-F5344CB8AC3E}">
        <p14:creationId xmlns:p14="http://schemas.microsoft.com/office/powerpoint/2010/main" val="1503101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7"/>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9"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9" y="2505075"/>
            <a:ext cx="38687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6">
            <a:extLst>
              <a:ext uri="{FF2B5EF4-FFF2-40B4-BE49-F238E27FC236}">
                <a16:creationId xmlns:a16="http://schemas.microsoft.com/office/drawing/2014/main" id="{4CE3C436-B31A-333D-AF3B-DA4C3EBB2991}"/>
              </a:ext>
            </a:extLst>
          </p:cNvPr>
          <p:cNvSpPr>
            <a:spLocks noGrp="1" noChangeArrowheads="1"/>
          </p:cNvSpPr>
          <p:nvPr>
            <p:ph type="sldNum" sz="quarter" idx="10"/>
          </p:nvPr>
        </p:nvSpPr>
        <p:spPr>
          <a:ln/>
        </p:spPr>
        <p:txBody>
          <a:bodyPr/>
          <a:lstStyle>
            <a:lvl1pPr>
              <a:defRPr/>
            </a:lvl1pPr>
          </a:lstStyle>
          <a:p>
            <a:pPr>
              <a:defRPr/>
            </a:pPr>
            <a:r>
              <a:rPr lang="en-US" altLang="en-US"/>
              <a:t>6.</a:t>
            </a:r>
            <a:fld id="{2B477304-9672-4F3C-A8E8-2331ABB1293F}" type="slidenum">
              <a:rPr lang="en-US" altLang="en-US" smtClean="0"/>
              <a:pPr>
                <a:defRPr/>
              </a:pPr>
              <a:t>‹#›</a:t>
            </a:fld>
            <a:endParaRPr lang="en-US" altLang="en-US"/>
          </a:p>
        </p:txBody>
      </p:sp>
    </p:spTree>
    <p:extLst>
      <p:ext uri="{BB962C8B-B14F-4D97-AF65-F5344CB8AC3E}">
        <p14:creationId xmlns:p14="http://schemas.microsoft.com/office/powerpoint/2010/main" val="957770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Rectangle 16">
            <a:extLst>
              <a:ext uri="{FF2B5EF4-FFF2-40B4-BE49-F238E27FC236}">
                <a16:creationId xmlns:a16="http://schemas.microsoft.com/office/drawing/2014/main" id="{FB86B6E2-098B-EA29-31A5-D4FBCA235004}"/>
              </a:ext>
            </a:extLst>
          </p:cNvPr>
          <p:cNvSpPr>
            <a:spLocks noGrp="1" noChangeArrowheads="1"/>
          </p:cNvSpPr>
          <p:nvPr>
            <p:ph type="sldNum" sz="quarter" idx="10"/>
          </p:nvPr>
        </p:nvSpPr>
        <p:spPr>
          <a:ln/>
        </p:spPr>
        <p:txBody>
          <a:bodyPr/>
          <a:lstStyle>
            <a:lvl1pPr>
              <a:defRPr/>
            </a:lvl1pPr>
          </a:lstStyle>
          <a:p>
            <a:pPr>
              <a:defRPr/>
            </a:pPr>
            <a:r>
              <a:rPr lang="en-US" altLang="en-US"/>
              <a:t>6.</a:t>
            </a:r>
            <a:fld id="{AAB80403-4D42-4486-ADCF-47CD627225A8}" type="slidenum">
              <a:rPr lang="en-US" altLang="en-US" smtClean="0"/>
              <a:pPr>
                <a:defRPr/>
              </a:pPr>
              <a:t>‹#›</a:t>
            </a:fld>
            <a:endParaRPr lang="en-US" altLang="en-US"/>
          </a:p>
        </p:txBody>
      </p:sp>
    </p:spTree>
    <p:extLst>
      <p:ext uri="{BB962C8B-B14F-4D97-AF65-F5344CB8AC3E}">
        <p14:creationId xmlns:p14="http://schemas.microsoft.com/office/powerpoint/2010/main" val="1081994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Rectangle 16">
            <a:extLst>
              <a:ext uri="{FF2B5EF4-FFF2-40B4-BE49-F238E27FC236}">
                <a16:creationId xmlns:a16="http://schemas.microsoft.com/office/drawing/2014/main" id="{943E8890-AD55-BF31-F2A9-B3FE1CCACF39}"/>
              </a:ext>
            </a:extLst>
          </p:cNvPr>
          <p:cNvSpPr txBox="1">
            <a:spLocks noChangeArrowheads="1"/>
          </p:cNvSpPr>
          <p:nvPr userDrawn="1"/>
        </p:nvSpPr>
        <p:spPr bwMode="auto">
          <a:xfrm>
            <a:off x="7518690" y="5640993"/>
            <a:ext cx="761893" cy="457200"/>
          </a:xfrm>
          <a:prstGeom prst="rect">
            <a:avLst/>
          </a:prstGeom>
          <a:noFill/>
          <a:ln>
            <a:noFill/>
          </a:ln>
          <a:effec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1200" b="1" kern="1200">
                <a:solidFill>
                  <a:schemeClr val="bg2"/>
                </a:solidFill>
                <a:latin typeface="Arial" panose="020B0604020202020204" pitchFamily="34" charset="0"/>
                <a:ea typeface="+mn-ea"/>
                <a:cs typeface="+mn-cs"/>
              </a:defRPr>
            </a:lvl1pPr>
            <a:lvl2pPr marL="4572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3200" b="1" kern="1200">
                <a:solidFill>
                  <a:schemeClr val="tx1"/>
                </a:solidFill>
                <a:latin typeface="Arial" panose="020B0604020202020204" pitchFamily="34" charset="0"/>
                <a:ea typeface="+mn-ea"/>
                <a:cs typeface="+mn-cs"/>
              </a:defRPr>
            </a:lvl5pPr>
            <a:lvl6pPr marL="2286000" algn="l" defTabSz="914400" rtl="0" eaLnBrk="1" latinLnBrk="0" hangingPunct="1">
              <a:defRPr sz="3200" b="1" kern="1200">
                <a:solidFill>
                  <a:schemeClr val="tx1"/>
                </a:solidFill>
                <a:latin typeface="Arial" panose="020B0604020202020204" pitchFamily="34" charset="0"/>
                <a:ea typeface="+mn-ea"/>
                <a:cs typeface="+mn-cs"/>
              </a:defRPr>
            </a:lvl6pPr>
            <a:lvl7pPr marL="2743200" algn="l" defTabSz="914400" rtl="0" eaLnBrk="1" latinLnBrk="0" hangingPunct="1">
              <a:defRPr sz="3200" b="1" kern="1200">
                <a:solidFill>
                  <a:schemeClr val="tx1"/>
                </a:solidFill>
                <a:latin typeface="Arial" panose="020B0604020202020204" pitchFamily="34" charset="0"/>
                <a:ea typeface="+mn-ea"/>
                <a:cs typeface="+mn-cs"/>
              </a:defRPr>
            </a:lvl7pPr>
            <a:lvl8pPr marL="3200400" algn="l" defTabSz="914400" rtl="0" eaLnBrk="1" latinLnBrk="0" hangingPunct="1">
              <a:defRPr sz="3200" b="1" kern="1200">
                <a:solidFill>
                  <a:schemeClr val="tx1"/>
                </a:solidFill>
                <a:latin typeface="Arial" panose="020B0604020202020204" pitchFamily="34" charset="0"/>
                <a:ea typeface="+mn-ea"/>
                <a:cs typeface="+mn-cs"/>
              </a:defRPr>
            </a:lvl8pPr>
            <a:lvl9pPr marL="3657600" algn="l" defTabSz="914400" rtl="0" eaLnBrk="1" latinLnBrk="0" hangingPunct="1">
              <a:defRPr sz="3200" b="1" kern="1200">
                <a:solidFill>
                  <a:schemeClr val="tx1"/>
                </a:solidFill>
                <a:latin typeface="Arial" panose="020B0604020202020204" pitchFamily="34" charset="0"/>
                <a:ea typeface="+mn-ea"/>
                <a:cs typeface="+mn-cs"/>
              </a:defRPr>
            </a:lvl9pPr>
          </a:lstStyle>
          <a:p>
            <a:r>
              <a:rPr lang="en-US" altLang="en-US" dirty="0"/>
              <a:t>10. </a:t>
            </a:r>
            <a:fld id="{6008B90D-C0F6-479F-9C1D-27F19C76AA31}" type="slidenum">
              <a:rPr lang="en-US" altLang="en-US" smtClean="0"/>
              <a:pPr/>
              <a:t>‹#›</a:t>
            </a:fld>
            <a:endParaRPr lang="en-US" altLang="en-US" dirty="0"/>
          </a:p>
        </p:txBody>
      </p:sp>
      <p:grpSp>
        <p:nvGrpSpPr>
          <p:cNvPr id="5" name="Group 4">
            <a:extLst>
              <a:ext uri="{FF2B5EF4-FFF2-40B4-BE49-F238E27FC236}">
                <a16:creationId xmlns:a16="http://schemas.microsoft.com/office/drawing/2014/main" id="{2F7A85EA-E2FE-0845-B9C4-BFA4392E2E0C}"/>
              </a:ext>
            </a:extLst>
          </p:cNvPr>
          <p:cNvGrpSpPr/>
          <p:nvPr userDrawn="1"/>
        </p:nvGrpSpPr>
        <p:grpSpPr>
          <a:xfrm>
            <a:off x="-5930" y="-92698"/>
            <a:ext cx="9149930" cy="6942798"/>
            <a:chOff x="0" y="-8467"/>
            <a:chExt cx="12192000" cy="6866467"/>
          </a:xfrm>
        </p:grpSpPr>
        <p:cxnSp>
          <p:nvCxnSpPr>
            <p:cNvPr id="6" name="Straight Connector 5">
              <a:extLst>
                <a:ext uri="{FF2B5EF4-FFF2-40B4-BE49-F238E27FC236}">
                  <a16:creationId xmlns:a16="http://schemas.microsoft.com/office/drawing/2014/main" id="{B7322322-2126-1B30-1F70-97F34C8631D5}"/>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7" name="Straight Connector 6">
              <a:extLst>
                <a:ext uri="{FF2B5EF4-FFF2-40B4-BE49-F238E27FC236}">
                  <a16:creationId xmlns:a16="http://schemas.microsoft.com/office/drawing/2014/main" id="{45B49923-DB6D-7AD4-7F0B-AF6ADC9F3CFD}"/>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8" name="Rectangle 23">
              <a:extLst>
                <a:ext uri="{FF2B5EF4-FFF2-40B4-BE49-F238E27FC236}">
                  <a16:creationId xmlns:a16="http://schemas.microsoft.com/office/drawing/2014/main" id="{28C1D7BA-7B3F-00E6-AA7C-3B91F3CC4ADB}"/>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9" name="Rectangle 25">
              <a:extLst>
                <a:ext uri="{FF2B5EF4-FFF2-40B4-BE49-F238E27FC236}">
                  <a16:creationId xmlns:a16="http://schemas.microsoft.com/office/drawing/2014/main" id="{8083F76A-D5F4-4BB8-25CD-81C142692D03}"/>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0" name="Isosceles Triangle 9">
              <a:extLst>
                <a:ext uri="{FF2B5EF4-FFF2-40B4-BE49-F238E27FC236}">
                  <a16:creationId xmlns:a16="http://schemas.microsoft.com/office/drawing/2014/main" id="{54545078-4AD7-B85D-DF6E-09D3BC1798C4}"/>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1" name="Rectangle 27">
              <a:extLst>
                <a:ext uri="{FF2B5EF4-FFF2-40B4-BE49-F238E27FC236}">
                  <a16:creationId xmlns:a16="http://schemas.microsoft.com/office/drawing/2014/main" id="{54873F75-3D34-E6B1-7817-D09E30832075}"/>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2" name="Rectangle 28">
              <a:extLst>
                <a:ext uri="{FF2B5EF4-FFF2-40B4-BE49-F238E27FC236}">
                  <a16:creationId xmlns:a16="http://schemas.microsoft.com/office/drawing/2014/main" id="{7957927E-9B12-3448-D8B9-ECE9FD216D9C}"/>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3" name="Rectangle 29">
              <a:extLst>
                <a:ext uri="{FF2B5EF4-FFF2-40B4-BE49-F238E27FC236}">
                  <a16:creationId xmlns:a16="http://schemas.microsoft.com/office/drawing/2014/main" id="{972A92E2-090D-F780-290C-21DC44099776}"/>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4" name="Isosceles Triangle 13">
              <a:extLst>
                <a:ext uri="{FF2B5EF4-FFF2-40B4-BE49-F238E27FC236}">
                  <a16:creationId xmlns:a16="http://schemas.microsoft.com/office/drawing/2014/main" id="{FAB59323-3AB0-CAAB-680B-54EC1A36F54B}"/>
                </a:ext>
              </a:extLst>
            </p:cNvPr>
            <p:cNvSpPr/>
            <p:nvPr/>
          </p:nvSpPr>
          <p:spPr>
            <a:xfrm>
              <a:off x="10371666" y="3589867"/>
              <a:ext cx="1817160"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5" name="Isosceles Triangle 14">
              <a:extLst>
                <a:ext uri="{FF2B5EF4-FFF2-40B4-BE49-F238E27FC236}">
                  <a16:creationId xmlns:a16="http://schemas.microsoft.com/office/drawing/2014/main" id="{EB9B801F-5500-4554-BB8B-004C6EE14E4E}"/>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16" name="TextBox 15">
            <a:extLst>
              <a:ext uri="{FF2B5EF4-FFF2-40B4-BE49-F238E27FC236}">
                <a16:creationId xmlns:a16="http://schemas.microsoft.com/office/drawing/2014/main" id="{7ADF8997-505A-9836-AAE9-3893FA161B1C}"/>
              </a:ext>
            </a:extLst>
          </p:cNvPr>
          <p:cNvSpPr txBox="1"/>
          <p:nvPr userDrawn="1"/>
        </p:nvSpPr>
        <p:spPr>
          <a:xfrm>
            <a:off x="1983741" y="576658"/>
            <a:ext cx="4340880"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pic>
        <p:nvPicPr>
          <p:cNvPr id="17" name="Picture 16">
            <a:extLst>
              <a:ext uri="{FF2B5EF4-FFF2-40B4-BE49-F238E27FC236}">
                <a16:creationId xmlns:a16="http://schemas.microsoft.com/office/drawing/2014/main" id="{3602D33B-C973-72CE-90C9-C6341D8864E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8255" y="5810518"/>
            <a:ext cx="1012817" cy="1096206"/>
          </a:xfrm>
          <a:prstGeom prst="rect">
            <a:avLst/>
          </a:prstGeom>
        </p:spPr>
      </p:pic>
      <p:pic>
        <p:nvPicPr>
          <p:cNvPr id="18" name="Picture 17">
            <a:extLst>
              <a:ext uri="{FF2B5EF4-FFF2-40B4-BE49-F238E27FC236}">
                <a16:creationId xmlns:a16="http://schemas.microsoft.com/office/drawing/2014/main" id="{A81E2F50-2D79-1A2A-990F-1CBA3DD40AAB}"/>
              </a:ext>
            </a:extLst>
          </p:cNvPr>
          <p:cNvPicPr>
            <a:picLocks noChangeAspect="1"/>
          </p:cNvPicPr>
          <p:nvPr userDrawn="1"/>
        </p:nvPicPr>
        <p:blipFill>
          <a:blip r:embed="rId3"/>
          <a:stretch>
            <a:fillRect/>
          </a:stretch>
        </p:blipFill>
        <p:spPr>
          <a:xfrm>
            <a:off x="10088" y="-66819"/>
            <a:ext cx="7573987" cy="1610200"/>
          </a:xfrm>
          <a:prstGeom prst="rect">
            <a:avLst/>
          </a:prstGeom>
        </p:spPr>
      </p:pic>
      <p:pic>
        <p:nvPicPr>
          <p:cNvPr id="19" name="Picture 18">
            <a:extLst>
              <a:ext uri="{FF2B5EF4-FFF2-40B4-BE49-F238E27FC236}">
                <a16:creationId xmlns:a16="http://schemas.microsoft.com/office/drawing/2014/main" id="{1E90C207-127E-644E-7992-BBDF3E43785A}"/>
              </a:ext>
            </a:extLst>
          </p:cNvPr>
          <p:cNvPicPr>
            <a:picLocks noChangeAspect="1"/>
          </p:cNvPicPr>
          <p:nvPr userDrawn="1"/>
        </p:nvPicPr>
        <p:blipFill>
          <a:blip r:embed="rId4"/>
          <a:stretch>
            <a:fillRect/>
          </a:stretch>
        </p:blipFill>
        <p:spPr>
          <a:xfrm>
            <a:off x="1534095" y="6191551"/>
            <a:ext cx="7573987" cy="189100"/>
          </a:xfrm>
          <a:prstGeom prst="rect">
            <a:avLst/>
          </a:prstGeom>
        </p:spPr>
      </p:pic>
      <p:pic>
        <p:nvPicPr>
          <p:cNvPr id="20" name="Picture 19">
            <a:extLst>
              <a:ext uri="{FF2B5EF4-FFF2-40B4-BE49-F238E27FC236}">
                <a16:creationId xmlns:a16="http://schemas.microsoft.com/office/drawing/2014/main" id="{9CF152FF-7842-D3B1-FC22-3A001D568D24}"/>
              </a:ext>
            </a:extLst>
          </p:cNvPr>
          <p:cNvPicPr>
            <a:picLocks noChangeAspect="1"/>
          </p:cNvPicPr>
          <p:nvPr userDrawn="1"/>
        </p:nvPicPr>
        <p:blipFill>
          <a:blip r:embed="rId5"/>
          <a:stretch>
            <a:fillRect/>
          </a:stretch>
        </p:blipFill>
        <p:spPr>
          <a:xfrm>
            <a:off x="10088" y="2181412"/>
            <a:ext cx="197729" cy="2709534"/>
          </a:xfrm>
          <a:prstGeom prst="rect">
            <a:avLst/>
          </a:prstGeom>
        </p:spPr>
      </p:pic>
      <p:sp>
        <p:nvSpPr>
          <p:cNvPr id="21" name="TextBox 20">
            <a:extLst>
              <a:ext uri="{FF2B5EF4-FFF2-40B4-BE49-F238E27FC236}">
                <a16:creationId xmlns:a16="http://schemas.microsoft.com/office/drawing/2014/main" id="{5F01B166-3300-A820-ED56-F9D3872E6C23}"/>
              </a:ext>
            </a:extLst>
          </p:cNvPr>
          <p:cNvSpPr txBox="1"/>
          <p:nvPr userDrawn="1"/>
        </p:nvSpPr>
        <p:spPr>
          <a:xfrm>
            <a:off x="2674566" y="620678"/>
            <a:ext cx="616564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FCB2F5E4-E22A-1F90-F9B1-DBCF38C6DD4E}"/>
              </a:ext>
            </a:extLst>
          </p:cNvPr>
          <p:cNvPicPr>
            <a:picLocks noChangeAspect="1"/>
          </p:cNvPicPr>
          <p:nvPr userDrawn="1"/>
        </p:nvPicPr>
        <p:blipFill>
          <a:blip r:embed="rId6"/>
          <a:stretch>
            <a:fillRect/>
          </a:stretch>
        </p:blipFill>
        <p:spPr>
          <a:xfrm>
            <a:off x="3696" y="-115045"/>
            <a:ext cx="1248747" cy="1063466"/>
          </a:xfrm>
          <a:prstGeom prst="rect">
            <a:avLst/>
          </a:prstGeom>
        </p:spPr>
      </p:pic>
      <p:sp>
        <p:nvSpPr>
          <p:cNvPr id="23" name="Footer Placeholder 2">
            <a:extLst>
              <a:ext uri="{FF2B5EF4-FFF2-40B4-BE49-F238E27FC236}">
                <a16:creationId xmlns:a16="http://schemas.microsoft.com/office/drawing/2014/main" id="{FEC2944D-BE5A-FFC4-9795-C6F2183420EE}"/>
              </a:ext>
            </a:extLst>
          </p:cNvPr>
          <p:cNvSpPr txBox="1">
            <a:spLocks/>
          </p:cNvSpPr>
          <p:nvPr userDrawn="1"/>
        </p:nvSpPr>
        <p:spPr>
          <a:xfrm>
            <a:off x="2021480" y="6484975"/>
            <a:ext cx="6560626"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24" name="Picture 23">
            <a:extLst>
              <a:ext uri="{FF2B5EF4-FFF2-40B4-BE49-F238E27FC236}">
                <a16:creationId xmlns:a16="http://schemas.microsoft.com/office/drawing/2014/main" id="{9B53E6D0-B832-AA5A-DA37-4A354BC1375A}"/>
              </a:ext>
            </a:extLst>
          </p:cNvPr>
          <p:cNvPicPr>
            <a:picLocks noChangeAspect="1"/>
          </p:cNvPicPr>
          <p:nvPr userDrawn="1"/>
        </p:nvPicPr>
        <p:blipFill>
          <a:blip r:embed="rId5"/>
          <a:stretch>
            <a:fillRect/>
          </a:stretch>
        </p:blipFill>
        <p:spPr>
          <a:xfrm>
            <a:off x="8969970" y="2068245"/>
            <a:ext cx="197729" cy="2709534"/>
          </a:xfrm>
          <a:prstGeom prst="rect">
            <a:avLst/>
          </a:prstGeom>
        </p:spPr>
      </p:pic>
    </p:spTree>
    <p:extLst>
      <p:ext uri="{BB962C8B-B14F-4D97-AF65-F5344CB8AC3E}">
        <p14:creationId xmlns:p14="http://schemas.microsoft.com/office/powerpoint/2010/main" val="1053508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7"/>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9"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2BF8F504-A3DE-CD6D-519C-62820B8C9329}"/>
              </a:ext>
            </a:extLst>
          </p:cNvPr>
          <p:cNvSpPr>
            <a:spLocks noGrp="1" noChangeArrowheads="1"/>
          </p:cNvSpPr>
          <p:nvPr>
            <p:ph type="sldNum" sz="quarter" idx="10"/>
          </p:nvPr>
        </p:nvSpPr>
        <p:spPr>
          <a:ln/>
        </p:spPr>
        <p:txBody>
          <a:bodyPr/>
          <a:lstStyle>
            <a:lvl1pPr>
              <a:defRPr/>
            </a:lvl1pPr>
          </a:lstStyle>
          <a:p>
            <a:pPr>
              <a:defRPr/>
            </a:pPr>
            <a:r>
              <a:rPr lang="en-US" altLang="en-US"/>
              <a:t>6.</a:t>
            </a:r>
            <a:fld id="{F902003D-19E5-46AE-A76E-F65876466DD9}" type="slidenum">
              <a:rPr lang="en-US" altLang="en-US" smtClean="0"/>
              <a:pPr>
                <a:defRPr/>
              </a:pPr>
              <a:t>‹#›</a:t>
            </a:fld>
            <a:endParaRPr lang="en-US" altLang="en-US"/>
          </a:p>
        </p:txBody>
      </p:sp>
    </p:spTree>
    <p:extLst>
      <p:ext uri="{BB962C8B-B14F-4D97-AF65-F5344CB8AC3E}">
        <p14:creationId xmlns:p14="http://schemas.microsoft.com/office/powerpoint/2010/main" val="2114759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7"/>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630239"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6A41F01C-41D1-C43E-A6B9-544DD7B802D0}"/>
              </a:ext>
            </a:extLst>
          </p:cNvPr>
          <p:cNvSpPr>
            <a:spLocks noGrp="1" noChangeArrowheads="1"/>
          </p:cNvSpPr>
          <p:nvPr>
            <p:ph type="sldNum" sz="quarter" idx="10"/>
          </p:nvPr>
        </p:nvSpPr>
        <p:spPr>
          <a:ln/>
        </p:spPr>
        <p:txBody>
          <a:bodyPr/>
          <a:lstStyle>
            <a:lvl1pPr>
              <a:defRPr/>
            </a:lvl1pPr>
          </a:lstStyle>
          <a:p>
            <a:pPr>
              <a:defRPr/>
            </a:pPr>
            <a:r>
              <a:rPr lang="en-US" altLang="en-US"/>
              <a:t>6.</a:t>
            </a:r>
            <a:fld id="{BF6421C3-468E-464C-AF1B-06587A3BF4DF}" type="slidenum">
              <a:rPr lang="en-US" altLang="en-US" smtClean="0"/>
              <a:pPr>
                <a:defRPr/>
              </a:pPr>
              <a:t>‹#›</a:t>
            </a:fld>
            <a:endParaRPr lang="en-US" altLang="en-US"/>
          </a:p>
        </p:txBody>
      </p:sp>
    </p:spTree>
    <p:extLst>
      <p:ext uri="{BB962C8B-B14F-4D97-AF65-F5344CB8AC3E}">
        <p14:creationId xmlns:p14="http://schemas.microsoft.com/office/powerpoint/2010/main" val="60909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0D7C24A6-9FA3-E69D-A2D3-C35DBE39BB34}"/>
              </a:ext>
            </a:extLst>
          </p:cNvPr>
          <p:cNvSpPr>
            <a:spLocks noGrp="1" noChangeArrowheads="1"/>
          </p:cNvSpPr>
          <p:nvPr>
            <p:ph type="sldNum" sz="quarter" idx="10"/>
          </p:nvPr>
        </p:nvSpPr>
        <p:spPr>
          <a:ln/>
        </p:spPr>
        <p:txBody>
          <a:bodyPr/>
          <a:lstStyle>
            <a:lvl1pPr>
              <a:defRPr/>
            </a:lvl1pPr>
          </a:lstStyle>
          <a:p>
            <a:pPr>
              <a:defRPr/>
            </a:pPr>
            <a:r>
              <a:rPr lang="en-US" altLang="en-US"/>
              <a:t>6.</a:t>
            </a:r>
            <a:fld id="{6F1C603E-5773-460B-8F9F-6EA351CE88E0}" type="slidenum">
              <a:rPr lang="en-US" altLang="en-US" smtClean="0"/>
              <a:pPr>
                <a:defRPr/>
              </a:pPr>
              <a:t>‹#›</a:t>
            </a:fld>
            <a:endParaRPr lang="en-US" altLang="en-US"/>
          </a:p>
        </p:txBody>
      </p:sp>
    </p:spTree>
    <p:extLst>
      <p:ext uri="{BB962C8B-B14F-4D97-AF65-F5344CB8AC3E}">
        <p14:creationId xmlns:p14="http://schemas.microsoft.com/office/powerpoint/2010/main" val="2599638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1" y="365125"/>
            <a:ext cx="57626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21BE3B7C-151D-6422-70A1-055B5383BABB}"/>
              </a:ext>
            </a:extLst>
          </p:cNvPr>
          <p:cNvSpPr>
            <a:spLocks noGrp="1" noChangeArrowheads="1"/>
          </p:cNvSpPr>
          <p:nvPr>
            <p:ph type="sldNum" sz="quarter" idx="10"/>
          </p:nvPr>
        </p:nvSpPr>
        <p:spPr>
          <a:ln/>
        </p:spPr>
        <p:txBody>
          <a:bodyPr/>
          <a:lstStyle>
            <a:lvl1pPr>
              <a:defRPr/>
            </a:lvl1pPr>
          </a:lstStyle>
          <a:p>
            <a:pPr>
              <a:defRPr/>
            </a:pPr>
            <a:r>
              <a:rPr lang="en-US" altLang="en-US"/>
              <a:t>6.</a:t>
            </a:r>
            <a:fld id="{7F3C78C0-AF61-41EB-8AC4-65A0D3CFBE46}" type="slidenum">
              <a:rPr lang="en-US" altLang="en-US" smtClean="0"/>
              <a:pPr>
                <a:defRPr/>
              </a:pPr>
              <a:t>‹#›</a:t>
            </a:fld>
            <a:endParaRPr lang="en-US" altLang="en-US"/>
          </a:p>
        </p:txBody>
      </p:sp>
    </p:spTree>
    <p:extLst>
      <p:ext uri="{BB962C8B-B14F-4D97-AF65-F5344CB8AC3E}">
        <p14:creationId xmlns:p14="http://schemas.microsoft.com/office/powerpoint/2010/main" val="3571769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36" name="Rectangle 16">
            <a:extLst>
              <a:ext uri="{FF2B5EF4-FFF2-40B4-BE49-F238E27FC236}">
                <a16:creationId xmlns:a16="http://schemas.microsoft.com/office/drawing/2014/main" id="{839CFFCC-4576-C4C7-366B-CAFF28FF3B06}"/>
              </a:ext>
            </a:extLst>
          </p:cNvPr>
          <p:cNvSpPr>
            <a:spLocks noGrp="1" noChangeArrowheads="1"/>
          </p:cNvSpPr>
          <p:nvPr>
            <p:ph type="sldNum" sz="quarter" idx="4"/>
          </p:nvPr>
        </p:nvSpPr>
        <p:spPr bwMode="auto">
          <a:xfrm>
            <a:off x="0" y="6400800"/>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solidFill>
                  <a:schemeClr val="bg2"/>
                </a:solidFill>
              </a:defRPr>
            </a:lvl1pPr>
          </a:lstStyle>
          <a:p>
            <a:pPr>
              <a:defRPr/>
            </a:pPr>
            <a:r>
              <a:rPr lang="en-US" altLang="en-US"/>
              <a:t>6.</a:t>
            </a:r>
            <a:fld id="{73268155-78C7-40A7-8276-9A48E788FC48}" type="slidenum">
              <a:rPr lang="en-US" altLang="en-US" smtClean="0"/>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52"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ftr="0" dt="0"/>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3.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6.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3545DA97-9912-3C73-ABE1-FF256712C7F4}"/>
              </a:ext>
            </a:extLst>
          </p:cNvPr>
          <p:cNvSpPr>
            <a:spLocks noChangeArrowheads="1"/>
          </p:cNvSpPr>
          <p:nvPr/>
        </p:nvSpPr>
        <p:spPr bwMode="auto">
          <a:xfrm>
            <a:off x="13376" y="200025"/>
            <a:ext cx="9168829" cy="6858000"/>
          </a:xfrm>
          <a:prstGeom prst="rect">
            <a:avLst/>
          </a:prstGeom>
          <a:solidFill>
            <a:schemeClr val="bg1"/>
          </a:solidFill>
          <a:ln w="9525" algn="ctr">
            <a:solidFill>
              <a:srgbClr val="FFC000"/>
            </a:solidFill>
            <a:round/>
            <a:headEnd/>
            <a:tailEnd/>
          </a:ln>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pPr>
              <a:lnSpc>
                <a:spcPct val="150000"/>
              </a:lnSpc>
            </a:pPr>
            <a:r>
              <a:rPr lang="en-US" altLang="en-US" sz="4800" baseline="-20000" dirty="0">
                <a:latin typeface="Arial" panose="020B0604020202020204" pitchFamily="34" charset="0"/>
              </a:rPr>
              <a:t>  </a:t>
            </a:r>
          </a:p>
        </p:txBody>
      </p:sp>
      <p:sp>
        <p:nvSpPr>
          <p:cNvPr id="5" name="Slide Number Placeholder 5">
            <a:extLst>
              <a:ext uri="{FF2B5EF4-FFF2-40B4-BE49-F238E27FC236}">
                <a16:creationId xmlns:a16="http://schemas.microsoft.com/office/drawing/2014/main" id="{16500A82-7C85-6748-7362-C6DE408C5834}"/>
              </a:ext>
            </a:extLst>
          </p:cNvPr>
          <p:cNvSpPr txBox="1">
            <a:spLocks/>
          </p:cNvSpPr>
          <p:nvPr/>
        </p:nvSpPr>
        <p:spPr>
          <a:xfrm>
            <a:off x="7267141" y="5758549"/>
            <a:ext cx="573951" cy="365125"/>
          </a:xfrm>
          <a:prstGeom prst="rect">
            <a:avLst/>
          </a:prstGeom>
        </p:spPr>
        <p:txBody>
          <a:bodyPr/>
          <a:ls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a:lstStyle>
          <a:p>
            <a:pPr>
              <a:defRPr/>
            </a:pPr>
            <a:fld id="{B1E69E91-E87B-45DD-B099-93F3FF06128A}" type="slidenum">
              <a:rPr lang="en-US">
                <a:solidFill>
                  <a:srgbClr val="A5300F"/>
                </a:solidFill>
              </a:rPr>
              <a:pPr>
                <a:defRPr/>
              </a:pPr>
              <a:t>1</a:t>
            </a:fld>
            <a:endParaRPr lang="en-US" dirty="0">
              <a:solidFill>
                <a:srgbClr val="A5300F"/>
              </a:solidFill>
            </a:endParaRPr>
          </a:p>
        </p:txBody>
      </p:sp>
      <p:pic>
        <p:nvPicPr>
          <p:cNvPr id="6" name="Picture 5">
            <a:extLst>
              <a:ext uri="{FF2B5EF4-FFF2-40B4-BE49-F238E27FC236}">
                <a16:creationId xmlns:a16="http://schemas.microsoft.com/office/drawing/2014/main" id="{4DA6BA0B-8093-1CC4-FB1E-65589D80F9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961819"/>
            <a:ext cx="1026740" cy="1096206"/>
          </a:xfrm>
          <a:prstGeom prst="rect">
            <a:avLst/>
          </a:prstGeom>
        </p:spPr>
      </p:pic>
      <p:pic>
        <p:nvPicPr>
          <p:cNvPr id="7" name="Picture 6">
            <a:extLst>
              <a:ext uri="{FF2B5EF4-FFF2-40B4-BE49-F238E27FC236}">
                <a16:creationId xmlns:a16="http://schemas.microsoft.com/office/drawing/2014/main" id="{AE408DAA-B2EE-433F-2CA0-AA5776814953}"/>
              </a:ext>
            </a:extLst>
          </p:cNvPr>
          <p:cNvPicPr>
            <a:picLocks noChangeAspect="1"/>
          </p:cNvPicPr>
          <p:nvPr/>
        </p:nvPicPr>
        <p:blipFill>
          <a:blip r:embed="rId4"/>
          <a:stretch>
            <a:fillRect/>
          </a:stretch>
        </p:blipFill>
        <p:spPr>
          <a:xfrm>
            <a:off x="1040116" y="6267948"/>
            <a:ext cx="8118637" cy="199950"/>
          </a:xfrm>
          <a:prstGeom prst="rect">
            <a:avLst/>
          </a:prstGeom>
        </p:spPr>
      </p:pic>
      <p:pic>
        <p:nvPicPr>
          <p:cNvPr id="8" name="Picture 7">
            <a:extLst>
              <a:ext uri="{FF2B5EF4-FFF2-40B4-BE49-F238E27FC236}">
                <a16:creationId xmlns:a16="http://schemas.microsoft.com/office/drawing/2014/main" id="{EFD6EF8F-3131-A4C1-7D65-022D4AD05A37}"/>
              </a:ext>
            </a:extLst>
          </p:cNvPr>
          <p:cNvPicPr>
            <a:picLocks noChangeAspect="1"/>
          </p:cNvPicPr>
          <p:nvPr/>
        </p:nvPicPr>
        <p:blipFill>
          <a:blip r:embed="rId5"/>
          <a:stretch>
            <a:fillRect/>
          </a:stretch>
        </p:blipFill>
        <p:spPr>
          <a:xfrm>
            <a:off x="13376" y="1792970"/>
            <a:ext cx="200447" cy="2709534"/>
          </a:xfrm>
          <a:prstGeom prst="rect">
            <a:avLst/>
          </a:prstGeom>
        </p:spPr>
      </p:pic>
      <p:sp>
        <p:nvSpPr>
          <p:cNvPr id="9" name="Footer Placeholder 2">
            <a:extLst>
              <a:ext uri="{FF2B5EF4-FFF2-40B4-BE49-F238E27FC236}">
                <a16:creationId xmlns:a16="http://schemas.microsoft.com/office/drawing/2014/main" id="{867734AC-7BCD-2209-C163-79E5E954924A}"/>
              </a:ext>
            </a:extLst>
          </p:cNvPr>
          <p:cNvSpPr txBox="1">
            <a:spLocks/>
          </p:cNvSpPr>
          <p:nvPr/>
        </p:nvSpPr>
        <p:spPr>
          <a:xfrm>
            <a:off x="1333507" y="6520602"/>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DBE1B10E-B998-9C35-26B0-84009A3CAD4F}"/>
              </a:ext>
            </a:extLst>
          </p:cNvPr>
          <p:cNvGrpSpPr/>
          <p:nvPr/>
        </p:nvGrpSpPr>
        <p:grpSpPr>
          <a:xfrm>
            <a:off x="28004" y="-28218"/>
            <a:ext cx="9039796" cy="7267218"/>
            <a:chOff x="0" y="-8467"/>
            <a:chExt cx="12192000" cy="6866467"/>
          </a:xfrm>
        </p:grpSpPr>
        <p:cxnSp>
          <p:nvCxnSpPr>
            <p:cNvPr id="11" name="Straight Connector 10">
              <a:extLst>
                <a:ext uri="{FF2B5EF4-FFF2-40B4-BE49-F238E27FC236}">
                  <a16:creationId xmlns:a16="http://schemas.microsoft.com/office/drawing/2014/main" id="{4252AFB8-E088-2481-41BA-2EE7CC7E2124}"/>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2" name="Straight Connector 11">
              <a:extLst>
                <a:ext uri="{FF2B5EF4-FFF2-40B4-BE49-F238E27FC236}">
                  <a16:creationId xmlns:a16="http://schemas.microsoft.com/office/drawing/2014/main" id="{FF345CC3-20B1-C651-F2C8-84736B3FD288}"/>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3" name="Rectangle 23">
              <a:extLst>
                <a:ext uri="{FF2B5EF4-FFF2-40B4-BE49-F238E27FC236}">
                  <a16:creationId xmlns:a16="http://schemas.microsoft.com/office/drawing/2014/main" id="{6A24041A-54E9-7453-37F4-620170E20754}"/>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4" name="Rectangle 25">
              <a:extLst>
                <a:ext uri="{FF2B5EF4-FFF2-40B4-BE49-F238E27FC236}">
                  <a16:creationId xmlns:a16="http://schemas.microsoft.com/office/drawing/2014/main" id="{2D2F09A1-A051-DC94-1742-2273FCBE5020}"/>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5" name="Isosceles Triangle 14">
              <a:extLst>
                <a:ext uri="{FF2B5EF4-FFF2-40B4-BE49-F238E27FC236}">
                  <a16:creationId xmlns:a16="http://schemas.microsoft.com/office/drawing/2014/main" id="{7F6393C7-1179-55FE-EE5D-8BF9CCB67CD1}"/>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6" name="Rectangle 27">
              <a:extLst>
                <a:ext uri="{FF2B5EF4-FFF2-40B4-BE49-F238E27FC236}">
                  <a16:creationId xmlns:a16="http://schemas.microsoft.com/office/drawing/2014/main" id="{8A14CB3E-DEEF-DB78-CD8C-7B511D792B54}"/>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7" name="Rectangle 28">
              <a:extLst>
                <a:ext uri="{FF2B5EF4-FFF2-40B4-BE49-F238E27FC236}">
                  <a16:creationId xmlns:a16="http://schemas.microsoft.com/office/drawing/2014/main" id="{64628C6C-3D8E-3CE4-F590-1920F5149BA6}"/>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8" name="Rectangle 29">
              <a:extLst>
                <a:ext uri="{FF2B5EF4-FFF2-40B4-BE49-F238E27FC236}">
                  <a16:creationId xmlns:a16="http://schemas.microsoft.com/office/drawing/2014/main" id="{EE990816-CE6E-79C1-2378-AFDE6374E1A6}"/>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9" name="Isosceles Triangle 18">
              <a:extLst>
                <a:ext uri="{FF2B5EF4-FFF2-40B4-BE49-F238E27FC236}">
                  <a16:creationId xmlns:a16="http://schemas.microsoft.com/office/drawing/2014/main" id="{D4A72190-1079-4DED-8FE1-FF012F75BD38}"/>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20" name="Isosceles Triangle 19">
              <a:extLst>
                <a:ext uri="{FF2B5EF4-FFF2-40B4-BE49-F238E27FC236}">
                  <a16:creationId xmlns:a16="http://schemas.microsoft.com/office/drawing/2014/main" id="{C66C79EC-C22F-C7EF-27F1-1218693EA39D}"/>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22" name="Subtitle 2">
            <a:extLst>
              <a:ext uri="{FF2B5EF4-FFF2-40B4-BE49-F238E27FC236}">
                <a16:creationId xmlns:a16="http://schemas.microsoft.com/office/drawing/2014/main" id="{393CF173-2EE0-C503-4719-B571C32B0189}"/>
              </a:ext>
            </a:extLst>
          </p:cNvPr>
          <p:cNvSpPr txBox="1">
            <a:spLocks/>
          </p:cNvSpPr>
          <p:nvPr/>
        </p:nvSpPr>
        <p:spPr>
          <a:xfrm>
            <a:off x="471651" y="4277916"/>
            <a:ext cx="7448550"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b="1" dirty="0">
                <a:latin typeface="Times New Roman" panose="02020603050405020304" pitchFamily="18" charset="0"/>
                <a:cs typeface="Times New Roman" panose="02020603050405020304" pitchFamily="18" charset="0"/>
              </a:rPr>
              <a:t>Prof. Lamiaa Fattouh Ibrahim</a:t>
            </a:r>
          </a:p>
          <a:p>
            <a:pPr marL="0" indent="0" algn="ctr">
              <a:buNone/>
            </a:pPr>
            <a:r>
              <a:rPr lang="en-US" sz="2800" b="1" dirty="0">
                <a:latin typeface="Times New Roman" panose="02020603050405020304" pitchFamily="18" charset="0"/>
                <a:ea typeface="Majalla UI"/>
                <a:cs typeface="Times New Roman" panose="02020603050405020304" pitchFamily="18" charset="0"/>
              </a:rPr>
              <a:t>Everyone Smart University  </a:t>
            </a:r>
          </a:p>
          <a:p>
            <a:pPr marL="0" indent="0" algn="ctr">
              <a:buNone/>
            </a:pPr>
            <a:r>
              <a:rPr lang="en-US" sz="2800" b="1" dirty="0">
                <a:latin typeface="Times New Roman" panose="02020603050405020304" pitchFamily="18" charset="0"/>
                <a:ea typeface="Majalla UI"/>
                <a:cs typeface="Times New Roman" panose="02020603050405020304" pitchFamily="18" charset="0"/>
              </a:rPr>
              <a:t>Faculty of Informatics</a:t>
            </a:r>
            <a:endParaRPr lang="en-US" sz="2800" b="1" dirty="0">
              <a:latin typeface="Times New Roman" panose="02020603050405020304" pitchFamily="18" charset="0"/>
              <a:cs typeface="Times New Roman" panose="02020603050405020304" pitchFamily="18" charset="0"/>
            </a:endParaRPr>
          </a:p>
          <a:p>
            <a:pPr marL="0" indent="0" algn="ctr">
              <a:buNone/>
            </a:pPr>
            <a:r>
              <a:rPr lang="en-US" sz="2800" b="1" dirty="0">
                <a:latin typeface="Times New Roman" panose="02020603050405020304" pitchFamily="18" charset="0"/>
                <a:cs typeface="Times New Roman" panose="02020603050405020304" pitchFamily="18" charset="0"/>
              </a:rPr>
              <a:t>Spring 2023</a:t>
            </a:r>
          </a:p>
        </p:txBody>
      </p:sp>
      <p:pic>
        <p:nvPicPr>
          <p:cNvPr id="23" name="Picture 22">
            <a:extLst>
              <a:ext uri="{FF2B5EF4-FFF2-40B4-BE49-F238E27FC236}">
                <a16:creationId xmlns:a16="http://schemas.microsoft.com/office/drawing/2014/main" id="{F08A0C0D-4425-B492-260A-C82C4221B4D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33611" y="-19015"/>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a:extLst>
              <a:ext uri="{FF2B5EF4-FFF2-40B4-BE49-F238E27FC236}">
                <a16:creationId xmlns:a16="http://schemas.microsoft.com/office/drawing/2014/main" id="{74ADBDD8-21FF-C080-F565-8C7A7CB05284}"/>
              </a:ext>
            </a:extLst>
          </p:cNvPr>
          <p:cNvSpPr txBox="1"/>
          <p:nvPr/>
        </p:nvSpPr>
        <p:spPr>
          <a:xfrm>
            <a:off x="661809" y="1229754"/>
            <a:ext cx="8165776" cy="206210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IT111 - Introduction to Information Technology</a:t>
            </a:r>
          </a:p>
          <a:p>
            <a:pPr algn="ct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dirty="0"/>
          </a:p>
        </p:txBody>
      </p:sp>
      <p:pic>
        <p:nvPicPr>
          <p:cNvPr id="25" name="Picture 24">
            <a:extLst>
              <a:ext uri="{FF2B5EF4-FFF2-40B4-BE49-F238E27FC236}">
                <a16:creationId xmlns:a16="http://schemas.microsoft.com/office/drawing/2014/main" id="{E4E6F3B8-3FF4-75D1-2DB4-3A892C0888C5}"/>
              </a:ext>
            </a:extLst>
          </p:cNvPr>
          <p:cNvPicPr>
            <a:picLocks noChangeAspect="1"/>
          </p:cNvPicPr>
          <p:nvPr/>
        </p:nvPicPr>
        <p:blipFill>
          <a:blip r:embed="rId7"/>
          <a:stretch>
            <a:fillRect/>
          </a:stretch>
        </p:blipFill>
        <p:spPr>
          <a:xfrm>
            <a:off x="220353" y="176580"/>
            <a:ext cx="1443038" cy="1533525"/>
          </a:xfrm>
          <a:prstGeom prst="rect">
            <a:avLst/>
          </a:prstGeom>
        </p:spPr>
      </p:pic>
      <p:sp>
        <p:nvSpPr>
          <p:cNvPr id="26" name="Rectangle 25">
            <a:extLst>
              <a:ext uri="{FF2B5EF4-FFF2-40B4-BE49-F238E27FC236}">
                <a16:creationId xmlns:a16="http://schemas.microsoft.com/office/drawing/2014/main" id="{A16BE9A3-3F91-9BF3-7A15-4349E3199D2A}"/>
              </a:ext>
            </a:extLst>
          </p:cNvPr>
          <p:cNvSpPr/>
          <p:nvPr/>
        </p:nvSpPr>
        <p:spPr>
          <a:xfrm>
            <a:off x="398550" y="3402152"/>
            <a:ext cx="8732073" cy="931024"/>
          </a:xfrm>
          <a:prstGeom prst="rect">
            <a:avLst/>
          </a:prstGeom>
          <a:noFill/>
        </p:spPr>
        <p:txBody>
          <a:bodyPr wrap="square" lIns="68580" tIns="34290" rIns="68580" bIns="34290">
            <a:spAutoFit/>
          </a:bodyPr>
          <a:lstStyle/>
          <a:p>
            <a:r>
              <a:rPr lang="en-US" sz="2800" b="1" dirty="0">
                <a:ln w="22225">
                  <a:solidFill>
                    <a:schemeClr val="accent2"/>
                  </a:solidFill>
                  <a:prstDash val="solid"/>
                </a:ln>
                <a:solidFill>
                  <a:srgbClr val="FF9900"/>
                </a:solidFill>
                <a:latin typeface="Algerian" panose="04020705040A02060702" pitchFamily="82" charset="0"/>
              </a:rPr>
              <a:t>Lecture 10</a:t>
            </a:r>
            <a:r>
              <a:rPr lang="en-US" sz="2800" dirty="0">
                <a:ln w="22225">
                  <a:solidFill>
                    <a:schemeClr val="accent2"/>
                  </a:solidFill>
                  <a:prstDash val="solid"/>
                </a:ln>
                <a:solidFill>
                  <a:srgbClr val="FF9900"/>
                </a:solidFill>
                <a:latin typeface="Algerian" panose="04020705040A02060702" pitchFamily="82" charset="0"/>
              </a:rPr>
              <a:t> </a:t>
            </a:r>
            <a:r>
              <a:rPr lang="en-US" altLang="en-US" sz="2800" dirty="0">
                <a:ln w="22225">
                  <a:solidFill>
                    <a:schemeClr val="accent2"/>
                  </a:solidFill>
                  <a:prstDash val="solid"/>
                </a:ln>
                <a:solidFill>
                  <a:srgbClr val="FF9900"/>
                </a:solidFill>
                <a:latin typeface="Algerian" panose="04020705040A02060702" pitchFamily="82" charset="0"/>
              </a:rPr>
              <a:t>Computer Networks  and Internet</a:t>
            </a:r>
          </a:p>
          <a:p>
            <a:pPr algn="ctr"/>
            <a:r>
              <a:rPr lang="en-US" sz="2800" dirty="0">
                <a:ln w="22225">
                  <a:solidFill>
                    <a:schemeClr val="accent2"/>
                  </a:solidFill>
                  <a:prstDash val="solid"/>
                </a:ln>
                <a:solidFill>
                  <a:srgbClr val="FF9900"/>
                </a:solidFill>
                <a:latin typeface="Algerian" panose="04020705040A02060702" pitchFamily="82" charset="0"/>
              </a:rPr>
              <a:t>Software </a:t>
            </a:r>
            <a:r>
              <a:rPr lang="en-US" sz="2800" dirty="0" err="1">
                <a:ln w="22225">
                  <a:solidFill>
                    <a:schemeClr val="accent2"/>
                  </a:solidFill>
                  <a:prstDash val="solid"/>
                </a:ln>
                <a:solidFill>
                  <a:srgbClr val="FF9900"/>
                </a:solidFill>
                <a:latin typeface="Algerian" panose="04020705040A02060702" pitchFamily="82" charset="0"/>
              </a:rPr>
              <a:t>Engenering</a:t>
            </a:r>
            <a:endParaRPr lang="en-US" sz="2800" dirty="0">
              <a:ln w="22225">
                <a:solidFill>
                  <a:schemeClr val="accent2"/>
                </a:solidFill>
                <a:prstDash val="solid"/>
              </a:ln>
              <a:solidFill>
                <a:srgbClr val="FF9900"/>
              </a:solidFill>
              <a:latin typeface="Algerian" panose="04020705040A02060702" pitchFamily="82" charset="0"/>
            </a:endParaRPr>
          </a:p>
        </p:txBody>
      </p:sp>
      <p:pic>
        <p:nvPicPr>
          <p:cNvPr id="27" name="Picture 26">
            <a:extLst>
              <a:ext uri="{FF2B5EF4-FFF2-40B4-BE49-F238E27FC236}">
                <a16:creationId xmlns:a16="http://schemas.microsoft.com/office/drawing/2014/main" id="{131BC977-481B-F7C6-9E8E-6B3AD9974506}"/>
              </a:ext>
            </a:extLst>
          </p:cNvPr>
          <p:cNvPicPr>
            <a:picLocks noChangeAspect="1"/>
          </p:cNvPicPr>
          <p:nvPr/>
        </p:nvPicPr>
        <p:blipFill>
          <a:blip r:embed="rId5"/>
          <a:stretch>
            <a:fillRect/>
          </a:stretch>
        </p:blipFill>
        <p:spPr>
          <a:xfrm>
            <a:off x="8958306" y="1792970"/>
            <a:ext cx="200447" cy="270953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B886B56-436A-3D7F-CF6E-B6910A0B564B}"/>
              </a:ext>
            </a:extLst>
          </p:cNvPr>
          <p:cNvSpPr>
            <a:spLocks noChangeArrowheads="1"/>
          </p:cNvSpPr>
          <p:nvPr/>
        </p:nvSpPr>
        <p:spPr bwMode="auto">
          <a:xfrm>
            <a:off x="228600" y="2547937"/>
            <a:ext cx="86868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Describe local and wide area networks (LANs and Wans).</a:t>
            </a:r>
          </a:p>
        </p:txBody>
      </p:sp>
      <p:sp>
        <p:nvSpPr>
          <p:cNvPr id="1128451" name="Rectangle 3">
            <a:extLst>
              <a:ext uri="{FF2B5EF4-FFF2-40B4-BE49-F238E27FC236}">
                <a16:creationId xmlns:a16="http://schemas.microsoft.com/office/drawing/2014/main" id="{96778E09-C7F7-2C60-63B4-BA485C967C26}"/>
              </a:ext>
            </a:extLst>
          </p:cNvPr>
          <p:cNvSpPr>
            <a:spLocks noChangeArrowheads="1"/>
          </p:cNvSpPr>
          <p:nvPr/>
        </p:nvSpPr>
        <p:spPr bwMode="auto">
          <a:xfrm>
            <a:off x="2895600" y="404019"/>
            <a:ext cx="2209800" cy="579438"/>
          </a:xfrm>
          <a:prstGeom prst="rect">
            <a:avLst/>
          </a:prstGeom>
          <a:noFill/>
          <a:ln>
            <a:noFill/>
          </a:ln>
          <a:effectLst/>
        </p:spPr>
        <p:txBody>
          <a:bodyPr>
            <a:spAutoFit/>
          </a:bodyPr>
          <a:lstStyle/>
          <a:p>
            <a:pPr>
              <a:defRPr/>
            </a:pPr>
            <a:r>
              <a:rPr lang="en-US" altLang="en-US" dirty="0">
                <a:solidFill>
                  <a:schemeClr val="hlink"/>
                </a:solidFill>
                <a:effectLst>
                  <a:outerShdw blurRad="38100" dist="38100" dir="2700000" algn="tl">
                    <a:srgbClr val="C0C0C0"/>
                  </a:outerShdw>
                </a:effectLst>
                <a:latin typeface="Times New Roman" panose="02020603050405020304" pitchFamily="18" charset="0"/>
              </a:rPr>
              <a:t>Objectives</a:t>
            </a:r>
          </a:p>
        </p:txBody>
      </p:sp>
      <p:sp>
        <p:nvSpPr>
          <p:cNvPr id="7173" name="Rectangle 2">
            <a:extLst>
              <a:ext uri="{FF2B5EF4-FFF2-40B4-BE49-F238E27FC236}">
                <a16:creationId xmlns:a16="http://schemas.microsoft.com/office/drawing/2014/main" id="{B8F2C11C-49D5-FCFC-93B2-4B75CAC29D24}"/>
              </a:ext>
            </a:extLst>
          </p:cNvPr>
          <p:cNvSpPr>
            <a:spLocks noChangeArrowheads="1"/>
          </p:cNvSpPr>
          <p:nvPr/>
        </p:nvSpPr>
        <p:spPr bwMode="auto">
          <a:xfrm>
            <a:off x="228600" y="3228975"/>
            <a:ext cx="86868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Distinguish an internet from the Internet.</a:t>
            </a:r>
          </a:p>
        </p:txBody>
      </p:sp>
      <p:sp>
        <p:nvSpPr>
          <p:cNvPr id="7174" name="Rectangle 2">
            <a:extLst>
              <a:ext uri="{FF2B5EF4-FFF2-40B4-BE49-F238E27FC236}">
                <a16:creationId xmlns:a16="http://schemas.microsoft.com/office/drawing/2014/main" id="{17F10211-7E3E-C598-20B7-4F1762DA308B}"/>
              </a:ext>
            </a:extLst>
          </p:cNvPr>
          <p:cNvSpPr>
            <a:spLocks noChangeArrowheads="1"/>
          </p:cNvSpPr>
          <p:nvPr/>
        </p:nvSpPr>
        <p:spPr bwMode="auto">
          <a:xfrm>
            <a:off x="228600" y="3701825"/>
            <a:ext cx="8385175"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Describe the TCP/IP protocol suite as the network model in the internet.</a:t>
            </a:r>
          </a:p>
        </p:txBody>
      </p:sp>
      <p:sp>
        <p:nvSpPr>
          <p:cNvPr id="7181" name="Rectangle 2">
            <a:extLst>
              <a:ext uri="{FF2B5EF4-FFF2-40B4-BE49-F238E27FC236}">
                <a16:creationId xmlns:a16="http://schemas.microsoft.com/office/drawing/2014/main" id="{97E82C3B-5D7D-A8E8-1597-979807D7FAFE}"/>
              </a:ext>
            </a:extLst>
          </p:cNvPr>
          <p:cNvSpPr>
            <a:spLocks noChangeArrowheads="1"/>
          </p:cNvSpPr>
          <p:nvPr/>
        </p:nvSpPr>
        <p:spPr bwMode="auto">
          <a:xfrm>
            <a:off x="228600" y="4110038"/>
            <a:ext cx="807085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Define the layers in the TCP/IP protocol suite and their relationship.</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C60002-1517-F6B2-4803-11C6C6D91CA5}"/>
              </a:ext>
            </a:extLst>
          </p:cNvPr>
          <p:cNvSpPr txBox="1"/>
          <p:nvPr/>
        </p:nvSpPr>
        <p:spPr>
          <a:xfrm>
            <a:off x="2362200" y="457200"/>
            <a:ext cx="3124200" cy="584775"/>
          </a:xfrm>
          <a:prstGeom prst="rect">
            <a:avLst/>
          </a:prstGeom>
          <a:noFill/>
        </p:spPr>
        <p:txBody>
          <a:bodyPr wrap="square" rtlCol="0">
            <a:spAutoFit/>
          </a:bodyPr>
          <a:lstStyle/>
          <a:p>
            <a:r>
              <a:rPr lang="en-US" dirty="0">
                <a:solidFill>
                  <a:schemeClr val="bg1"/>
                </a:solidFill>
              </a:rPr>
              <a:t>Introduction</a:t>
            </a:r>
          </a:p>
        </p:txBody>
      </p:sp>
      <p:sp>
        <p:nvSpPr>
          <p:cNvPr id="3" name="TextBox 2">
            <a:extLst>
              <a:ext uri="{FF2B5EF4-FFF2-40B4-BE49-F238E27FC236}">
                <a16:creationId xmlns:a16="http://schemas.microsoft.com/office/drawing/2014/main" id="{63F37B51-13B7-D8AF-CDA0-E378CB7DD605}"/>
              </a:ext>
            </a:extLst>
          </p:cNvPr>
          <p:cNvSpPr txBox="1"/>
          <p:nvPr/>
        </p:nvSpPr>
        <p:spPr>
          <a:xfrm>
            <a:off x="838200" y="1524000"/>
            <a:ext cx="7239000" cy="3970318"/>
          </a:xfrm>
          <a:prstGeom prst="rect">
            <a:avLst/>
          </a:prstGeom>
          <a:noFill/>
        </p:spPr>
        <p:txBody>
          <a:bodyPr wrap="square" rtlCol="0">
            <a:spAutoFit/>
          </a:bodyPr>
          <a:lstStyle/>
          <a:p>
            <a:r>
              <a:rPr lang="en-US" sz="2800" b="0" dirty="0"/>
              <a:t>A network is a combination of </a:t>
            </a:r>
            <a:r>
              <a:rPr lang="en-US" sz="2800" dirty="0"/>
              <a:t>hardware</a:t>
            </a:r>
            <a:r>
              <a:rPr lang="en-US" sz="2800" b="0" dirty="0"/>
              <a:t> and </a:t>
            </a:r>
            <a:r>
              <a:rPr lang="en-US" sz="2800" dirty="0"/>
              <a:t>software</a:t>
            </a:r>
            <a:r>
              <a:rPr lang="en-US" sz="2800" b="0" dirty="0"/>
              <a:t> that sends data from one location to another. </a:t>
            </a:r>
          </a:p>
          <a:p>
            <a:r>
              <a:rPr lang="en-US" sz="2800" dirty="0"/>
              <a:t>The hardware </a:t>
            </a:r>
            <a:r>
              <a:rPr lang="en-US" sz="2800" b="0" dirty="0"/>
              <a:t>consists of the physical equipment that carries signals from one point in the network to another. </a:t>
            </a:r>
          </a:p>
          <a:p>
            <a:r>
              <a:rPr lang="en-US" sz="2800" dirty="0"/>
              <a:t>The software </a:t>
            </a:r>
            <a:r>
              <a:rPr lang="en-US" sz="2800" b="0" dirty="0"/>
              <a:t>consists of instructions that make the services that we expect from a network possible.</a:t>
            </a:r>
          </a:p>
        </p:txBody>
      </p:sp>
    </p:spTree>
    <p:extLst>
      <p:ext uri="{BB962C8B-B14F-4D97-AF65-F5344CB8AC3E}">
        <p14:creationId xmlns:p14="http://schemas.microsoft.com/office/powerpoint/2010/main" val="503164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F90B28B2-5807-7050-86C7-FB47F0694110}"/>
              </a:ext>
            </a:extLst>
          </p:cNvPr>
          <p:cNvSpPr txBox="1">
            <a:spLocks noChangeArrowheads="1"/>
          </p:cNvSpPr>
          <p:nvPr/>
        </p:nvSpPr>
        <p:spPr bwMode="auto">
          <a:xfrm>
            <a:off x="2584448" y="276682"/>
            <a:ext cx="2867323" cy="584775"/>
          </a:xfrm>
          <a:prstGeom prst="rect">
            <a:avLst/>
          </a:prstGeom>
          <a:noFill/>
          <a:ln>
            <a:noFill/>
          </a:ln>
          <a:effectLst/>
        </p:spPr>
        <p:txBody>
          <a:bodyPr wrap="none">
            <a:spAutoFit/>
          </a:bodyPr>
          <a:lstStyle/>
          <a:p>
            <a:pPr>
              <a:defRPr/>
            </a:pPr>
            <a:r>
              <a:rPr lang="en-US" altLang="en-US" dirty="0">
                <a:solidFill>
                  <a:srgbClr val="FF0000"/>
                </a:solidFill>
                <a:effectLst>
                  <a:outerShdw blurRad="38100" dist="38100" dir="2700000" algn="tl">
                    <a:srgbClr val="C0C0C0"/>
                  </a:outerShdw>
                </a:effectLst>
                <a:latin typeface="Calibri" panose="020F0502020204030204" pitchFamily="34" charset="0"/>
              </a:rPr>
              <a:t>6-1   OVERVIEW</a:t>
            </a:r>
          </a:p>
        </p:txBody>
      </p:sp>
      <p:sp>
        <p:nvSpPr>
          <p:cNvPr id="9220" name="Text Box 4">
            <a:extLst>
              <a:ext uri="{FF2B5EF4-FFF2-40B4-BE49-F238E27FC236}">
                <a16:creationId xmlns:a16="http://schemas.microsoft.com/office/drawing/2014/main" id="{BEDB5C05-F440-A7BE-161E-C298A132759B}"/>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9221" name="Rectangle 5">
            <a:extLst>
              <a:ext uri="{FF2B5EF4-FFF2-40B4-BE49-F238E27FC236}">
                <a16:creationId xmlns:a16="http://schemas.microsoft.com/office/drawing/2014/main" id="{901CC056-A8DD-66C0-8781-F13793414706}"/>
              </a:ext>
            </a:extLst>
          </p:cNvPr>
          <p:cNvSpPr>
            <a:spLocks noChangeArrowheads="1"/>
          </p:cNvSpPr>
          <p:nvPr/>
        </p:nvSpPr>
        <p:spPr bwMode="auto">
          <a:xfrm>
            <a:off x="482163" y="1476434"/>
            <a:ext cx="794067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buFont typeface="Arial" panose="020B0604020202020204" pitchFamily="34" charset="0"/>
              <a:buChar char="•"/>
            </a:pPr>
            <a:r>
              <a:rPr lang="en-US" altLang="en-US" sz="2400" b="0" dirty="0">
                <a:latin typeface="Times New Roman" panose="02020603050405020304" pitchFamily="18" charset="0"/>
              </a:rPr>
              <a:t>A </a:t>
            </a:r>
            <a:r>
              <a:rPr lang="en-US" altLang="en-US" sz="2400" dirty="0">
                <a:solidFill>
                  <a:schemeClr val="folHlink"/>
                </a:solidFill>
                <a:latin typeface="Times New Roman" panose="02020603050405020304" pitchFamily="18" charset="0"/>
              </a:rPr>
              <a:t>network</a:t>
            </a:r>
            <a:r>
              <a:rPr lang="en-US" altLang="en-US" sz="2400" b="0" dirty="0">
                <a:latin typeface="Times New Roman" panose="02020603050405020304" pitchFamily="18" charset="0"/>
              </a:rPr>
              <a:t> </a:t>
            </a:r>
            <a:r>
              <a:rPr lang="en-GB" altLang="en-US" sz="2400" b="0" dirty="0">
                <a:latin typeface="Times New Roman" panose="02020603050405020304" pitchFamily="18" charset="0"/>
              </a:rPr>
              <a:t>is the interconnection of devices capable of communication. </a:t>
            </a:r>
          </a:p>
          <a:p>
            <a:pPr algn="just" eaLnBrk="1" hangingPunct="1">
              <a:buFont typeface="Arial" panose="020B0604020202020204" pitchFamily="34" charset="0"/>
              <a:buChar char="•"/>
            </a:pPr>
            <a:r>
              <a:rPr lang="en-GB" altLang="en-US" sz="2400" b="0" dirty="0">
                <a:latin typeface="Times New Roman" panose="02020603050405020304" pitchFamily="18" charset="0"/>
              </a:rPr>
              <a:t>A device can be a </a:t>
            </a:r>
            <a:r>
              <a:rPr lang="en-GB" altLang="en-US" sz="2400" dirty="0">
                <a:latin typeface="Times New Roman" panose="02020603050405020304" pitchFamily="18" charset="0"/>
              </a:rPr>
              <a:t>host</a:t>
            </a:r>
            <a:r>
              <a:rPr lang="en-GB" altLang="en-US" sz="2400" b="0" dirty="0">
                <a:latin typeface="Times New Roman" panose="02020603050405020304" pitchFamily="18" charset="0"/>
              </a:rPr>
              <a:t> (such as a computer, desktop, laptop, workstation, mobile phone, or security system) and can be a </a:t>
            </a:r>
            <a:r>
              <a:rPr lang="en-GB" altLang="en-US" sz="2400" dirty="0">
                <a:latin typeface="Times New Roman" panose="02020603050405020304" pitchFamily="18" charset="0"/>
              </a:rPr>
              <a:t>connecting device </a:t>
            </a:r>
            <a:r>
              <a:rPr lang="en-GB" altLang="en-US" sz="2400" b="0" dirty="0">
                <a:latin typeface="Times New Roman" panose="02020603050405020304" pitchFamily="18" charset="0"/>
              </a:rPr>
              <a:t>such as a </a:t>
            </a:r>
            <a:r>
              <a:rPr lang="en-GB" altLang="en-US" sz="2400" dirty="0">
                <a:latin typeface="Times New Roman" panose="02020603050405020304" pitchFamily="18" charset="0"/>
              </a:rPr>
              <a:t>router</a:t>
            </a:r>
            <a:r>
              <a:rPr lang="en-GB" altLang="en-US" sz="2400" b="0" dirty="0">
                <a:latin typeface="Times New Roman" panose="02020603050405020304" pitchFamily="18" charset="0"/>
              </a:rPr>
              <a:t> connecting the network to other networks, a switch which connects devices together, a modem (modulator-demodulator) that changes the form of data, etc. </a:t>
            </a:r>
          </a:p>
          <a:p>
            <a:pPr algn="just" eaLnBrk="1" hangingPunct="1">
              <a:buFont typeface="Arial" panose="020B0604020202020204" pitchFamily="34" charset="0"/>
              <a:buChar char="•"/>
            </a:pPr>
            <a:r>
              <a:rPr lang="en-GB" altLang="en-US" sz="2400" b="0" dirty="0">
                <a:latin typeface="Times New Roman" panose="02020603050405020304" pitchFamily="18" charset="0"/>
              </a:rPr>
              <a:t>These devices in a network are connected using wired or wireless transmission media. </a:t>
            </a:r>
          </a:p>
          <a:p>
            <a:pPr algn="just" eaLnBrk="1" hangingPunct="1">
              <a:buFont typeface="Arial" panose="020B0604020202020204" pitchFamily="34" charset="0"/>
              <a:buChar char="•"/>
            </a:pPr>
            <a:r>
              <a:rPr lang="en-GB" altLang="en-US" sz="2400" b="0" dirty="0">
                <a:latin typeface="Times New Roman" panose="02020603050405020304" pitchFamily="18" charset="0"/>
              </a:rPr>
              <a:t>When connecting two computers, we have created a network, although very small.</a:t>
            </a:r>
            <a:endParaRPr lang="en-US" altLang="en-US" sz="2400" b="0" dirty="0">
              <a:latin typeface="Times New Roman" panose="02020603050405020304" pitchFamily="18" charset="0"/>
            </a:endParaRPr>
          </a:p>
        </p:txBody>
      </p:sp>
      <p:sp>
        <p:nvSpPr>
          <p:cNvPr id="9222" name="Text Box 3">
            <a:extLst>
              <a:ext uri="{FF2B5EF4-FFF2-40B4-BE49-F238E27FC236}">
                <a16:creationId xmlns:a16="http://schemas.microsoft.com/office/drawing/2014/main" id="{0A3F8ED8-95B0-9509-2899-6170DA9421CB}"/>
              </a:ext>
            </a:extLst>
          </p:cNvPr>
          <p:cNvSpPr txBox="1">
            <a:spLocks noChangeArrowheads="1"/>
          </p:cNvSpPr>
          <p:nvPr/>
        </p:nvSpPr>
        <p:spPr bwMode="auto">
          <a:xfrm>
            <a:off x="2764343" y="663290"/>
            <a:ext cx="2859088"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rgbClr val="FF0000"/>
                </a:solidFill>
                <a:latin typeface="Calibri" panose="020F0502020204030204" pitchFamily="34" charset="0"/>
              </a:rPr>
              <a:t>6.1.1  Networks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Text Box 4">
            <a:extLst>
              <a:ext uri="{FF2B5EF4-FFF2-40B4-BE49-F238E27FC236}">
                <a16:creationId xmlns:a16="http://schemas.microsoft.com/office/drawing/2014/main" id="{2FD9C979-127C-A674-535D-B8BA4FE1C661}"/>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5365" name="TextBox 9">
            <a:extLst>
              <a:ext uri="{FF2B5EF4-FFF2-40B4-BE49-F238E27FC236}">
                <a16:creationId xmlns:a16="http://schemas.microsoft.com/office/drawing/2014/main" id="{FD3B6F39-66C8-47DA-572C-C49E9784BFE6}"/>
              </a:ext>
            </a:extLst>
          </p:cNvPr>
          <p:cNvSpPr txBox="1">
            <a:spLocks noChangeArrowheads="1"/>
          </p:cNvSpPr>
          <p:nvPr/>
        </p:nvSpPr>
        <p:spPr bwMode="auto">
          <a:xfrm>
            <a:off x="228600" y="3633788"/>
            <a:ext cx="89154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GB" altLang="en-US" sz="2400" b="0" dirty="0">
                <a:latin typeface="Times New Roman" panose="02020603050405020304" pitchFamily="18" charset="0"/>
                <a:cs typeface="Times New Roman" panose="02020603050405020304" pitchFamily="18" charset="0"/>
              </a:rPr>
              <a:t>A </a:t>
            </a:r>
            <a:r>
              <a:rPr lang="en-GB" altLang="en-US" sz="2400" dirty="0">
                <a:latin typeface="Times New Roman" panose="02020603050405020304" pitchFamily="18" charset="0"/>
                <a:cs typeface="Times New Roman" panose="02020603050405020304" pitchFamily="18" charset="0"/>
              </a:rPr>
              <a:t>point-to-point</a:t>
            </a:r>
            <a:r>
              <a:rPr lang="en-GB" altLang="en-US" sz="2400" b="0" dirty="0">
                <a:latin typeface="Times New Roman" panose="02020603050405020304" pitchFamily="18" charset="0"/>
                <a:cs typeface="Times New Roman" panose="02020603050405020304" pitchFamily="18" charset="0"/>
              </a:rPr>
              <a:t>  </a:t>
            </a:r>
            <a:r>
              <a:rPr lang="en-US" altLang="en-US" sz="2400" b="0" dirty="0">
                <a:latin typeface="Times New Roman" panose="02020603050405020304" pitchFamily="18" charset="0"/>
                <a:cs typeface="Times New Roman" panose="02020603050405020304" pitchFamily="18" charset="0"/>
              </a:rPr>
              <a:t> connection provides a dedicated link between two devices, and the entire capacity of the link is reserved for transmission between these two devices.</a:t>
            </a:r>
          </a:p>
          <a:p>
            <a:r>
              <a:rPr lang="en-US" altLang="en-US" sz="2400" b="0" dirty="0">
                <a:latin typeface="Times New Roman" panose="02020603050405020304" pitchFamily="18" charset="0"/>
                <a:cs typeface="Times New Roman" panose="02020603050405020304" pitchFamily="18" charset="0"/>
              </a:rPr>
              <a:t> A </a:t>
            </a:r>
            <a:r>
              <a:rPr lang="en-US" altLang="en-US" sz="2400" dirty="0">
                <a:latin typeface="Times New Roman" panose="02020603050405020304" pitchFamily="18" charset="0"/>
                <a:cs typeface="Times New Roman" panose="02020603050405020304" pitchFamily="18" charset="0"/>
              </a:rPr>
              <a:t>multipoint connection </a:t>
            </a:r>
            <a:r>
              <a:rPr lang="en-US" altLang="en-US" sz="2400" b="0" dirty="0">
                <a:latin typeface="Times New Roman" panose="02020603050405020304" pitchFamily="18" charset="0"/>
                <a:cs typeface="Times New Roman" panose="02020603050405020304" pitchFamily="18" charset="0"/>
              </a:rPr>
              <a:t>(also called multidrop connection) is one in which more than two specific devices share a single link (Figure 6.1.b). In a multipoint environment, the capacity of the channel is shared, either spatially or temporally.</a:t>
            </a:r>
            <a:endParaRPr lang="en-US" alt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5F777A7-A130-2241-AD5E-0527704F9226}"/>
              </a:ext>
            </a:extLst>
          </p:cNvPr>
          <p:cNvPicPr>
            <a:picLocks noChangeAspect="1"/>
          </p:cNvPicPr>
          <p:nvPr/>
        </p:nvPicPr>
        <p:blipFill>
          <a:blip r:embed="rId3"/>
          <a:stretch>
            <a:fillRect/>
          </a:stretch>
        </p:blipFill>
        <p:spPr>
          <a:xfrm>
            <a:off x="0" y="1174423"/>
            <a:ext cx="9144000" cy="2354994"/>
          </a:xfrm>
          <a:prstGeom prst="rect">
            <a:avLst/>
          </a:prstGeom>
        </p:spPr>
      </p:pic>
      <p:sp>
        <p:nvSpPr>
          <p:cNvPr id="5" name="TextBox 4">
            <a:extLst>
              <a:ext uri="{FF2B5EF4-FFF2-40B4-BE49-F238E27FC236}">
                <a16:creationId xmlns:a16="http://schemas.microsoft.com/office/drawing/2014/main" id="{03AAFFFB-ACAB-09A2-7F07-FAED91BA7589}"/>
              </a:ext>
            </a:extLst>
          </p:cNvPr>
          <p:cNvSpPr txBox="1"/>
          <p:nvPr/>
        </p:nvSpPr>
        <p:spPr>
          <a:xfrm>
            <a:off x="2362200" y="461400"/>
            <a:ext cx="4419600" cy="584775"/>
          </a:xfrm>
          <a:prstGeom prst="rect">
            <a:avLst/>
          </a:prstGeom>
          <a:noFill/>
        </p:spPr>
        <p:txBody>
          <a:bodyPr wrap="square" rtlCol="0">
            <a:spAutoFit/>
          </a:bodyPr>
          <a:lstStyle/>
          <a:p>
            <a:r>
              <a:rPr lang="en-US" dirty="0">
                <a:solidFill>
                  <a:schemeClr val="bg1"/>
                </a:solidFill>
              </a:rPr>
              <a:t>Type of Connection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0C24C1-23FF-8809-C4EF-FC394C603035}"/>
              </a:ext>
            </a:extLst>
          </p:cNvPr>
          <p:cNvSpPr txBox="1"/>
          <p:nvPr/>
        </p:nvSpPr>
        <p:spPr>
          <a:xfrm>
            <a:off x="2362200" y="457200"/>
            <a:ext cx="4114800" cy="584775"/>
          </a:xfrm>
          <a:prstGeom prst="rect">
            <a:avLst/>
          </a:prstGeom>
          <a:noFill/>
        </p:spPr>
        <p:txBody>
          <a:bodyPr wrap="square" rtlCol="0">
            <a:spAutoFit/>
          </a:bodyPr>
          <a:lstStyle/>
          <a:p>
            <a:r>
              <a:rPr lang="en-US" dirty="0">
                <a:solidFill>
                  <a:schemeClr val="bg1"/>
                </a:solidFill>
              </a:rPr>
              <a:t>Physical topology </a:t>
            </a:r>
          </a:p>
        </p:txBody>
      </p:sp>
      <p:sp>
        <p:nvSpPr>
          <p:cNvPr id="3" name="TextBox 2">
            <a:extLst>
              <a:ext uri="{FF2B5EF4-FFF2-40B4-BE49-F238E27FC236}">
                <a16:creationId xmlns:a16="http://schemas.microsoft.com/office/drawing/2014/main" id="{4D634958-E693-A49F-A811-0C08CDECEA89}"/>
              </a:ext>
            </a:extLst>
          </p:cNvPr>
          <p:cNvSpPr txBox="1"/>
          <p:nvPr/>
        </p:nvSpPr>
        <p:spPr>
          <a:xfrm>
            <a:off x="838200" y="1981200"/>
            <a:ext cx="6553200" cy="3416320"/>
          </a:xfrm>
          <a:prstGeom prst="rect">
            <a:avLst/>
          </a:prstGeom>
          <a:noFill/>
        </p:spPr>
        <p:txBody>
          <a:bodyPr wrap="square" rtlCol="0">
            <a:spAutoFit/>
          </a:bodyPr>
          <a:lstStyle/>
          <a:p>
            <a:r>
              <a:rPr lang="en-US" sz="2400" b="0" dirty="0"/>
              <a:t>The term physical topology refers to the way in which a network is laid out physically. Two or more devices connect to a link; one or more links form a topology. The topology of a network is the geometric representation of the relationship of all the links and devices (usually called nodes) to one another. There are four basic topologies possible: mesh, star, bus and ring </a:t>
            </a:r>
          </a:p>
        </p:txBody>
      </p:sp>
    </p:spTree>
    <p:extLst>
      <p:ext uri="{BB962C8B-B14F-4D97-AF65-F5344CB8AC3E}">
        <p14:creationId xmlns:p14="http://schemas.microsoft.com/office/powerpoint/2010/main" val="173272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146A5F-2600-5A60-9D6E-DD97362FF654}"/>
              </a:ext>
            </a:extLst>
          </p:cNvPr>
          <p:cNvSpPr txBox="1"/>
          <p:nvPr/>
        </p:nvSpPr>
        <p:spPr>
          <a:xfrm>
            <a:off x="1295400" y="1447800"/>
            <a:ext cx="6858000" cy="1384995"/>
          </a:xfrm>
          <a:prstGeom prst="rect">
            <a:avLst/>
          </a:prstGeom>
          <a:noFill/>
        </p:spPr>
        <p:txBody>
          <a:bodyPr wrap="square">
            <a:spAutoFit/>
          </a:bodyPr>
          <a:lstStyle/>
          <a:p>
            <a:r>
              <a:rPr lang="en-US" sz="2800" b="0" dirty="0"/>
              <a:t>In a mesh topology, every device has a dedicated point-to-point link to every other device. </a:t>
            </a:r>
          </a:p>
        </p:txBody>
      </p:sp>
      <p:sp>
        <p:nvSpPr>
          <p:cNvPr id="4" name="TextBox 3">
            <a:extLst>
              <a:ext uri="{FF2B5EF4-FFF2-40B4-BE49-F238E27FC236}">
                <a16:creationId xmlns:a16="http://schemas.microsoft.com/office/drawing/2014/main" id="{1969F54E-F969-9A13-58DA-86CDEA854B33}"/>
              </a:ext>
            </a:extLst>
          </p:cNvPr>
          <p:cNvSpPr txBox="1"/>
          <p:nvPr/>
        </p:nvSpPr>
        <p:spPr>
          <a:xfrm>
            <a:off x="2743200" y="457200"/>
            <a:ext cx="4343400" cy="584775"/>
          </a:xfrm>
          <a:prstGeom prst="rect">
            <a:avLst/>
          </a:prstGeom>
          <a:noFill/>
        </p:spPr>
        <p:txBody>
          <a:bodyPr wrap="square" rtlCol="0">
            <a:spAutoFit/>
          </a:bodyPr>
          <a:lstStyle/>
          <a:p>
            <a:r>
              <a:rPr lang="en-US" dirty="0">
                <a:solidFill>
                  <a:schemeClr val="bg1"/>
                </a:solidFill>
              </a:rPr>
              <a:t>Mesh Topology</a:t>
            </a:r>
          </a:p>
        </p:txBody>
      </p:sp>
      <p:pic>
        <p:nvPicPr>
          <p:cNvPr id="6" name="Picture 5">
            <a:extLst>
              <a:ext uri="{FF2B5EF4-FFF2-40B4-BE49-F238E27FC236}">
                <a16:creationId xmlns:a16="http://schemas.microsoft.com/office/drawing/2014/main" id="{CE675774-00A4-9B2F-B550-32044F44ADCA}"/>
              </a:ext>
            </a:extLst>
          </p:cNvPr>
          <p:cNvPicPr>
            <a:picLocks noChangeAspect="1"/>
          </p:cNvPicPr>
          <p:nvPr/>
        </p:nvPicPr>
        <p:blipFill>
          <a:blip r:embed="rId3"/>
          <a:stretch>
            <a:fillRect/>
          </a:stretch>
        </p:blipFill>
        <p:spPr>
          <a:xfrm>
            <a:off x="2514600" y="3429000"/>
            <a:ext cx="2762250" cy="1704975"/>
          </a:xfrm>
          <a:prstGeom prst="rect">
            <a:avLst/>
          </a:prstGeom>
        </p:spPr>
      </p:pic>
      <p:pic>
        <p:nvPicPr>
          <p:cNvPr id="8" name="Picture 7">
            <a:extLst>
              <a:ext uri="{FF2B5EF4-FFF2-40B4-BE49-F238E27FC236}">
                <a16:creationId xmlns:a16="http://schemas.microsoft.com/office/drawing/2014/main" id="{4CFBCCB1-5B71-0379-DF80-5172732A04CA}"/>
              </a:ext>
            </a:extLst>
          </p:cNvPr>
          <p:cNvPicPr>
            <a:picLocks noChangeAspect="1"/>
          </p:cNvPicPr>
          <p:nvPr/>
        </p:nvPicPr>
        <p:blipFill>
          <a:blip r:embed="rId4"/>
          <a:stretch>
            <a:fillRect/>
          </a:stretch>
        </p:blipFill>
        <p:spPr>
          <a:xfrm>
            <a:off x="5943600" y="3657601"/>
            <a:ext cx="2219206" cy="486668"/>
          </a:xfrm>
          <a:prstGeom prst="rect">
            <a:avLst/>
          </a:prstGeom>
        </p:spPr>
      </p:pic>
    </p:spTree>
    <p:extLst>
      <p:ext uri="{BB962C8B-B14F-4D97-AF65-F5344CB8AC3E}">
        <p14:creationId xmlns:p14="http://schemas.microsoft.com/office/powerpoint/2010/main" val="1891256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319E13-80EA-D5F1-A64B-7F5C9FB32723}"/>
              </a:ext>
            </a:extLst>
          </p:cNvPr>
          <p:cNvSpPr txBox="1"/>
          <p:nvPr/>
        </p:nvSpPr>
        <p:spPr>
          <a:xfrm>
            <a:off x="533400" y="1371600"/>
            <a:ext cx="7848600" cy="2246769"/>
          </a:xfrm>
          <a:prstGeom prst="rect">
            <a:avLst/>
          </a:prstGeom>
          <a:noFill/>
        </p:spPr>
        <p:txBody>
          <a:bodyPr wrap="square" rtlCol="0">
            <a:spAutoFit/>
          </a:bodyPr>
          <a:lstStyle/>
          <a:p>
            <a:r>
              <a:rPr lang="en-US" sz="2800" b="0" dirty="0">
                <a:solidFill>
                  <a:srgbClr val="000000"/>
                </a:solidFill>
              </a:rPr>
              <a:t>A bus topology uses a multipoint link. One long cable, called the bus, acts as a backbone to link all the devices in a network. Nodes are connected to the bus cable by drop lines and taps (connectors). </a:t>
            </a:r>
            <a:endParaRPr lang="en-US" sz="2800" b="0" dirty="0"/>
          </a:p>
        </p:txBody>
      </p:sp>
      <p:sp>
        <p:nvSpPr>
          <p:cNvPr id="3" name="TextBox 2">
            <a:extLst>
              <a:ext uri="{FF2B5EF4-FFF2-40B4-BE49-F238E27FC236}">
                <a16:creationId xmlns:a16="http://schemas.microsoft.com/office/drawing/2014/main" id="{A75D90F4-1106-1898-6E5A-6C49BDE666A9}"/>
              </a:ext>
            </a:extLst>
          </p:cNvPr>
          <p:cNvSpPr txBox="1"/>
          <p:nvPr/>
        </p:nvSpPr>
        <p:spPr>
          <a:xfrm>
            <a:off x="2438400" y="533400"/>
            <a:ext cx="2895600" cy="584775"/>
          </a:xfrm>
          <a:prstGeom prst="rect">
            <a:avLst/>
          </a:prstGeom>
          <a:noFill/>
        </p:spPr>
        <p:txBody>
          <a:bodyPr wrap="square" rtlCol="0">
            <a:spAutoFit/>
          </a:bodyPr>
          <a:lstStyle/>
          <a:p>
            <a:r>
              <a:rPr lang="en-US" dirty="0">
                <a:solidFill>
                  <a:schemeClr val="bg1"/>
                </a:solidFill>
              </a:rPr>
              <a:t>Bus Topology</a:t>
            </a:r>
          </a:p>
        </p:txBody>
      </p:sp>
      <p:pic>
        <p:nvPicPr>
          <p:cNvPr id="5" name="Picture 4">
            <a:extLst>
              <a:ext uri="{FF2B5EF4-FFF2-40B4-BE49-F238E27FC236}">
                <a16:creationId xmlns:a16="http://schemas.microsoft.com/office/drawing/2014/main" id="{1385D844-5C06-368F-339A-2F295E4B36A9}"/>
              </a:ext>
            </a:extLst>
          </p:cNvPr>
          <p:cNvPicPr>
            <a:picLocks noChangeAspect="1"/>
          </p:cNvPicPr>
          <p:nvPr/>
        </p:nvPicPr>
        <p:blipFill>
          <a:blip r:embed="rId3"/>
          <a:stretch>
            <a:fillRect/>
          </a:stretch>
        </p:blipFill>
        <p:spPr>
          <a:xfrm>
            <a:off x="2895600" y="4191000"/>
            <a:ext cx="3524250" cy="1485900"/>
          </a:xfrm>
          <a:prstGeom prst="rect">
            <a:avLst/>
          </a:prstGeom>
        </p:spPr>
      </p:pic>
      <p:pic>
        <p:nvPicPr>
          <p:cNvPr id="7" name="Picture 6">
            <a:extLst>
              <a:ext uri="{FF2B5EF4-FFF2-40B4-BE49-F238E27FC236}">
                <a16:creationId xmlns:a16="http://schemas.microsoft.com/office/drawing/2014/main" id="{B3BAE0E8-4F66-102E-0F51-9AEC19BF15F4}"/>
              </a:ext>
            </a:extLst>
          </p:cNvPr>
          <p:cNvPicPr>
            <a:picLocks noChangeAspect="1"/>
          </p:cNvPicPr>
          <p:nvPr/>
        </p:nvPicPr>
        <p:blipFill>
          <a:blip r:embed="rId4"/>
          <a:stretch>
            <a:fillRect/>
          </a:stretch>
        </p:blipFill>
        <p:spPr>
          <a:xfrm>
            <a:off x="1295400" y="4191000"/>
            <a:ext cx="1946910" cy="800100"/>
          </a:xfrm>
          <a:prstGeom prst="rect">
            <a:avLst/>
          </a:prstGeom>
        </p:spPr>
      </p:pic>
    </p:spTree>
    <p:extLst>
      <p:ext uri="{BB962C8B-B14F-4D97-AF65-F5344CB8AC3E}">
        <p14:creationId xmlns:p14="http://schemas.microsoft.com/office/powerpoint/2010/main" val="955152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C019C6-66B0-9E08-4410-5F128D86BF10}"/>
              </a:ext>
            </a:extLst>
          </p:cNvPr>
          <p:cNvSpPr txBox="1"/>
          <p:nvPr/>
        </p:nvSpPr>
        <p:spPr>
          <a:xfrm>
            <a:off x="1066800" y="1066800"/>
            <a:ext cx="6629400" cy="3416320"/>
          </a:xfrm>
          <a:prstGeom prst="rect">
            <a:avLst/>
          </a:prstGeom>
          <a:noFill/>
        </p:spPr>
        <p:txBody>
          <a:bodyPr wrap="square" rtlCol="0">
            <a:spAutoFit/>
          </a:bodyPr>
          <a:lstStyle/>
          <a:p>
            <a:r>
              <a:rPr lang="en-US" sz="2400" b="0" dirty="0">
                <a:solidFill>
                  <a:srgbClr val="000000"/>
                </a:solidFill>
              </a:rPr>
              <a:t>In a ring topology, each device has a dedicated point-to-point connection with only the two devices on either side of it. A signal is passed along the ring in one direction, from device to device, until it reaches its destination. Each device in the ring incorporates a repeater. When a device receives a signal intended for another device, its repeater regenerates the bits and passes them along.</a:t>
            </a:r>
            <a:endParaRPr lang="en-US" sz="2400" b="0" dirty="0"/>
          </a:p>
        </p:txBody>
      </p:sp>
      <p:sp>
        <p:nvSpPr>
          <p:cNvPr id="3" name="TextBox 2">
            <a:extLst>
              <a:ext uri="{FF2B5EF4-FFF2-40B4-BE49-F238E27FC236}">
                <a16:creationId xmlns:a16="http://schemas.microsoft.com/office/drawing/2014/main" id="{72E5035A-D846-350F-FBAC-A3C935A5E0B0}"/>
              </a:ext>
            </a:extLst>
          </p:cNvPr>
          <p:cNvSpPr txBox="1"/>
          <p:nvPr/>
        </p:nvSpPr>
        <p:spPr>
          <a:xfrm>
            <a:off x="2590800" y="381000"/>
            <a:ext cx="3048000" cy="584775"/>
          </a:xfrm>
          <a:prstGeom prst="rect">
            <a:avLst/>
          </a:prstGeom>
          <a:noFill/>
        </p:spPr>
        <p:txBody>
          <a:bodyPr wrap="square" rtlCol="0">
            <a:spAutoFit/>
          </a:bodyPr>
          <a:lstStyle/>
          <a:p>
            <a:r>
              <a:rPr lang="en-US" dirty="0">
                <a:solidFill>
                  <a:schemeClr val="bg1"/>
                </a:solidFill>
              </a:rPr>
              <a:t>Ring Topology</a:t>
            </a:r>
          </a:p>
        </p:txBody>
      </p:sp>
      <p:pic>
        <p:nvPicPr>
          <p:cNvPr id="5" name="Picture 4">
            <a:extLst>
              <a:ext uri="{FF2B5EF4-FFF2-40B4-BE49-F238E27FC236}">
                <a16:creationId xmlns:a16="http://schemas.microsoft.com/office/drawing/2014/main" id="{3A238A8C-2993-4AA2-F4B6-5D9CD456ACE7}"/>
              </a:ext>
            </a:extLst>
          </p:cNvPr>
          <p:cNvPicPr>
            <a:picLocks noChangeAspect="1"/>
          </p:cNvPicPr>
          <p:nvPr/>
        </p:nvPicPr>
        <p:blipFill>
          <a:blip r:embed="rId3"/>
          <a:stretch>
            <a:fillRect/>
          </a:stretch>
        </p:blipFill>
        <p:spPr>
          <a:xfrm>
            <a:off x="2895600" y="4483121"/>
            <a:ext cx="4038600" cy="1460480"/>
          </a:xfrm>
          <a:prstGeom prst="rect">
            <a:avLst/>
          </a:prstGeom>
        </p:spPr>
      </p:pic>
      <p:pic>
        <p:nvPicPr>
          <p:cNvPr id="7" name="Picture 6">
            <a:extLst>
              <a:ext uri="{FF2B5EF4-FFF2-40B4-BE49-F238E27FC236}">
                <a16:creationId xmlns:a16="http://schemas.microsoft.com/office/drawing/2014/main" id="{D9227855-EF04-A37F-2440-449362EE0996}"/>
              </a:ext>
            </a:extLst>
          </p:cNvPr>
          <p:cNvPicPr>
            <a:picLocks noChangeAspect="1"/>
          </p:cNvPicPr>
          <p:nvPr/>
        </p:nvPicPr>
        <p:blipFill>
          <a:blip r:embed="rId4"/>
          <a:stretch>
            <a:fillRect/>
          </a:stretch>
        </p:blipFill>
        <p:spPr>
          <a:xfrm>
            <a:off x="740229" y="4800600"/>
            <a:ext cx="2155371" cy="457200"/>
          </a:xfrm>
          <a:prstGeom prst="rect">
            <a:avLst/>
          </a:prstGeom>
        </p:spPr>
      </p:pic>
    </p:spTree>
    <p:extLst>
      <p:ext uri="{BB962C8B-B14F-4D97-AF65-F5344CB8AC3E}">
        <p14:creationId xmlns:p14="http://schemas.microsoft.com/office/powerpoint/2010/main" val="501092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A79CFC-909F-E480-1700-3D3103D59E17}"/>
              </a:ext>
            </a:extLst>
          </p:cNvPr>
          <p:cNvSpPr txBox="1"/>
          <p:nvPr/>
        </p:nvSpPr>
        <p:spPr>
          <a:xfrm>
            <a:off x="914400" y="1447800"/>
            <a:ext cx="6705600" cy="1384995"/>
          </a:xfrm>
          <a:prstGeom prst="rect">
            <a:avLst/>
          </a:prstGeom>
          <a:noFill/>
        </p:spPr>
        <p:txBody>
          <a:bodyPr wrap="square" rtlCol="0">
            <a:spAutoFit/>
          </a:bodyPr>
          <a:lstStyle/>
          <a:p>
            <a:r>
              <a:rPr lang="en-US" sz="2800" b="0" dirty="0">
                <a:solidFill>
                  <a:srgbClr val="000000"/>
                </a:solidFill>
              </a:rPr>
              <a:t>In a star topology, each device has a dedicated point-to-point link only to a central controller, usually called a hub. </a:t>
            </a:r>
            <a:endParaRPr lang="en-US" sz="2800" b="0" dirty="0"/>
          </a:p>
        </p:txBody>
      </p:sp>
      <p:sp>
        <p:nvSpPr>
          <p:cNvPr id="3" name="TextBox 2">
            <a:extLst>
              <a:ext uri="{FF2B5EF4-FFF2-40B4-BE49-F238E27FC236}">
                <a16:creationId xmlns:a16="http://schemas.microsoft.com/office/drawing/2014/main" id="{76685970-9F29-28C2-F773-7133DA7B1859}"/>
              </a:ext>
            </a:extLst>
          </p:cNvPr>
          <p:cNvSpPr txBox="1"/>
          <p:nvPr/>
        </p:nvSpPr>
        <p:spPr>
          <a:xfrm>
            <a:off x="2438400" y="457200"/>
            <a:ext cx="3352800" cy="584775"/>
          </a:xfrm>
          <a:prstGeom prst="rect">
            <a:avLst/>
          </a:prstGeom>
          <a:noFill/>
        </p:spPr>
        <p:txBody>
          <a:bodyPr wrap="square" rtlCol="0">
            <a:spAutoFit/>
          </a:bodyPr>
          <a:lstStyle/>
          <a:p>
            <a:r>
              <a:rPr lang="en-US" dirty="0">
                <a:solidFill>
                  <a:schemeClr val="bg1"/>
                </a:solidFill>
              </a:rPr>
              <a:t>Star Topology</a:t>
            </a:r>
          </a:p>
        </p:txBody>
      </p:sp>
      <p:pic>
        <p:nvPicPr>
          <p:cNvPr id="5" name="Picture 4">
            <a:extLst>
              <a:ext uri="{FF2B5EF4-FFF2-40B4-BE49-F238E27FC236}">
                <a16:creationId xmlns:a16="http://schemas.microsoft.com/office/drawing/2014/main" id="{5AA99559-A8EE-B75B-5D4C-D02F9951B39A}"/>
              </a:ext>
            </a:extLst>
          </p:cNvPr>
          <p:cNvPicPr>
            <a:picLocks noChangeAspect="1"/>
          </p:cNvPicPr>
          <p:nvPr/>
        </p:nvPicPr>
        <p:blipFill>
          <a:blip r:embed="rId3"/>
          <a:stretch>
            <a:fillRect/>
          </a:stretch>
        </p:blipFill>
        <p:spPr>
          <a:xfrm>
            <a:off x="2714625" y="3352800"/>
            <a:ext cx="3105150" cy="1695450"/>
          </a:xfrm>
          <a:prstGeom prst="rect">
            <a:avLst/>
          </a:prstGeom>
        </p:spPr>
      </p:pic>
      <p:pic>
        <p:nvPicPr>
          <p:cNvPr id="7" name="Picture 6">
            <a:extLst>
              <a:ext uri="{FF2B5EF4-FFF2-40B4-BE49-F238E27FC236}">
                <a16:creationId xmlns:a16="http://schemas.microsoft.com/office/drawing/2014/main" id="{9C369ED7-D10E-F416-C3D2-624B85F70AF8}"/>
              </a:ext>
            </a:extLst>
          </p:cNvPr>
          <p:cNvPicPr>
            <a:picLocks noChangeAspect="1"/>
          </p:cNvPicPr>
          <p:nvPr/>
        </p:nvPicPr>
        <p:blipFill>
          <a:blip r:embed="rId4"/>
          <a:stretch>
            <a:fillRect/>
          </a:stretch>
        </p:blipFill>
        <p:spPr>
          <a:xfrm>
            <a:off x="1524000" y="3429000"/>
            <a:ext cx="1673963" cy="596206"/>
          </a:xfrm>
          <a:prstGeom prst="rect">
            <a:avLst/>
          </a:prstGeom>
        </p:spPr>
      </p:pic>
    </p:spTree>
    <p:extLst>
      <p:ext uri="{BB962C8B-B14F-4D97-AF65-F5344CB8AC3E}">
        <p14:creationId xmlns:p14="http://schemas.microsoft.com/office/powerpoint/2010/main" val="781596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2E7229-78D0-AA97-6A97-371FCBFB3456}"/>
              </a:ext>
            </a:extLst>
          </p:cNvPr>
          <p:cNvSpPr txBox="1"/>
          <p:nvPr/>
        </p:nvSpPr>
        <p:spPr>
          <a:xfrm>
            <a:off x="2133600" y="457200"/>
            <a:ext cx="4953000" cy="584775"/>
          </a:xfrm>
          <a:prstGeom prst="rect">
            <a:avLst/>
          </a:prstGeom>
          <a:noFill/>
        </p:spPr>
        <p:txBody>
          <a:bodyPr wrap="square" rtlCol="0">
            <a:spAutoFit/>
          </a:bodyPr>
          <a:lstStyle/>
          <a:p>
            <a:r>
              <a:rPr lang="en-US" dirty="0">
                <a:solidFill>
                  <a:schemeClr val="bg1"/>
                </a:solidFill>
              </a:rPr>
              <a:t>Categories of networks</a:t>
            </a:r>
          </a:p>
        </p:txBody>
      </p:sp>
      <p:sp>
        <p:nvSpPr>
          <p:cNvPr id="3" name="TextBox 2">
            <a:extLst>
              <a:ext uri="{FF2B5EF4-FFF2-40B4-BE49-F238E27FC236}">
                <a16:creationId xmlns:a16="http://schemas.microsoft.com/office/drawing/2014/main" id="{F58C10FF-9D60-4401-86C5-CDEFC9B736D8}"/>
              </a:ext>
            </a:extLst>
          </p:cNvPr>
          <p:cNvSpPr txBox="1"/>
          <p:nvPr/>
        </p:nvSpPr>
        <p:spPr>
          <a:xfrm>
            <a:off x="838200" y="1752600"/>
            <a:ext cx="6019800" cy="3416320"/>
          </a:xfrm>
          <a:prstGeom prst="rect">
            <a:avLst/>
          </a:prstGeom>
          <a:noFill/>
        </p:spPr>
        <p:txBody>
          <a:bodyPr wrap="square" rtlCol="0">
            <a:spAutoFit/>
          </a:bodyPr>
          <a:lstStyle/>
          <a:p>
            <a:r>
              <a:rPr lang="en-US" sz="2400" b="0" dirty="0"/>
              <a:t>Today networks can be divided into three broad categories: </a:t>
            </a:r>
          </a:p>
          <a:p>
            <a:pPr marL="457200" indent="-457200">
              <a:buAutoNum type="arabicParenR"/>
            </a:pPr>
            <a:r>
              <a:rPr lang="en-US" sz="2400" dirty="0"/>
              <a:t>Local-area networks </a:t>
            </a:r>
            <a:r>
              <a:rPr lang="en-US" sz="2400" b="0" dirty="0"/>
              <a:t>(LANs): A LAN normally covers a small area, while a MAN covers a small city or town.</a:t>
            </a:r>
          </a:p>
          <a:p>
            <a:pPr marL="457200" indent="-457200">
              <a:buAutoNum type="arabicParenR"/>
            </a:pPr>
            <a:r>
              <a:rPr lang="en-US" sz="2400" dirty="0"/>
              <a:t>Wide-area networks</a:t>
            </a:r>
            <a:r>
              <a:rPr lang="en-US" sz="2400" b="0" dirty="0"/>
              <a:t> (WANs): a WAN can be worldwide</a:t>
            </a:r>
          </a:p>
          <a:p>
            <a:pPr marL="457200" indent="-457200">
              <a:buAutoNum type="arabicParenR"/>
            </a:pPr>
            <a:r>
              <a:rPr lang="en-US" sz="2400" dirty="0"/>
              <a:t>Metropolitan area networks </a:t>
            </a:r>
            <a:r>
              <a:rPr lang="en-US" sz="2400" b="0" dirty="0"/>
              <a:t>(MANs): a MAN covers a small city or town.</a:t>
            </a:r>
          </a:p>
        </p:txBody>
      </p:sp>
    </p:spTree>
    <p:extLst>
      <p:ext uri="{BB962C8B-B14F-4D97-AF65-F5344CB8AC3E}">
        <p14:creationId xmlns:p14="http://schemas.microsoft.com/office/powerpoint/2010/main" val="4114523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Text Box 4">
            <a:extLst>
              <a:ext uri="{FF2B5EF4-FFF2-40B4-BE49-F238E27FC236}">
                <a16:creationId xmlns:a16="http://schemas.microsoft.com/office/drawing/2014/main" id="{818C6412-045C-E54B-EAD0-CAC175A82D43}"/>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1268" name="Rectangle 5">
            <a:extLst>
              <a:ext uri="{FF2B5EF4-FFF2-40B4-BE49-F238E27FC236}">
                <a16:creationId xmlns:a16="http://schemas.microsoft.com/office/drawing/2014/main" id="{B5091A01-71F8-0603-3409-A5EEBB8AC2B4}"/>
              </a:ext>
            </a:extLst>
          </p:cNvPr>
          <p:cNvSpPr>
            <a:spLocks noChangeArrowheads="1"/>
          </p:cNvSpPr>
          <p:nvPr/>
        </p:nvSpPr>
        <p:spPr bwMode="auto">
          <a:xfrm>
            <a:off x="152400" y="1296988"/>
            <a:ext cx="82296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US" altLang="en-US" sz="2000" b="0" dirty="0">
                <a:latin typeface="Times New Roman" panose="02020603050405020304" pitchFamily="18" charset="0"/>
              </a:rPr>
              <a:t>A </a:t>
            </a:r>
            <a:r>
              <a:rPr lang="en-US" altLang="en-US" sz="2000" dirty="0">
                <a:solidFill>
                  <a:schemeClr val="folHlink"/>
                </a:solidFill>
                <a:latin typeface="Times New Roman" panose="02020603050405020304" pitchFamily="18" charset="0"/>
              </a:rPr>
              <a:t>local area network (LAN)</a:t>
            </a:r>
            <a:r>
              <a:rPr lang="en-US" altLang="en-US" sz="2000" b="0" dirty="0">
                <a:latin typeface="Times New Roman" panose="02020603050405020304" pitchFamily="18" charset="0"/>
              </a:rPr>
              <a:t> </a:t>
            </a:r>
            <a:r>
              <a:rPr lang="en-GB" altLang="en-US" sz="2000" b="0" dirty="0">
                <a:latin typeface="Times New Roman" panose="02020603050405020304" pitchFamily="18" charset="0"/>
              </a:rPr>
              <a:t>is privately owned and connects hosts in a single office, building, or campus. </a:t>
            </a:r>
          </a:p>
          <a:p>
            <a:pPr algn="just" eaLnBrk="1" hangingPunct="1"/>
            <a:r>
              <a:rPr lang="en-GB" altLang="en-US" sz="2000" b="0" dirty="0">
                <a:latin typeface="Times New Roman" panose="02020603050405020304" pitchFamily="18" charset="0"/>
              </a:rPr>
              <a:t>LANs can be as simple as two PCs and a printer in someone’s home office, or it can extend throughout a company and include audio and video devices. </a:t>
            </a:r>
          </a:p>
          <a:p>
            <a:pPr algn="just" eaLnBrk="1" hangingPunct="1"/>
            <a:endParaRPr lang="en-GB" altLang="en-US" sz="2000" b="0" dirty="0">
              <a:latin typeface="Times New Roman" panose="02020603050405020304" pitchFamily="18" charset="0"/>
            </a:endParaRPr>
          </a:p>
          <a:p>
            <a:pPr algn="just" eaLnBrk="1" hangingPunct="1"/>
            <a:r>
              <a:rPr lang="en-GB" altLang="en-US" sz="2000" b="0" dirty="0">
                <a:latin typeface="Times New Roman" panose="02020603050405020304" pitchFamily="18" charset="0"/>
              </a:rPr>
              <a:t>Each host in a LAN has an identifier, an address, that uniquely defines them. A packet sent by a host to another carries both the source host’s and the destination host’s addresses.</a:t>
            </a:r>
            <a:endParaRPr lang="en-US" altLang="en-US" sz="2000" b="0" dirty="0">
              <a:latin typeface="Times New Roman" panose="02020603050405020304" pitchFamily="18" charset="0"/>
            </a:endParaRPr>
          </a:p>
        </p:txBody>
      </p:sp>
      <p:sp>
        <p:nvSpPr>
          <p:cNvPr id="11269" name="Rectangle 6">
            <a:extLst>
              <a:ext uri="{FF2B5EF4-FFF2-40B4-BE49-F238E27FC236}">
                <a16:creationId xmlns:a16="http://schemas.microsoft.com/office/drawing/2014/main" id="{9A50234B-785B-02B7-4E36-C8E45F8A3730}"/>
              </a:ext>
            </a:extLst>
          </p:cNvPr>
          <p:cNvSpPr>
            <a:spLocks noChangeArrowheads="1"/>
          </p:cNvSpPr>
          <p:nvPr/>
        </p:nvSpPr>
        <p:spPr bwMode="auto">
          <a:xfrm>
            <a:off x="2209800" y="457200"/>
            <a:ext cx="45720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dirty="0">
                <a:solidFill>
                  <a:srgbClr val="FF0000"/>
                </a:solidFill>
                <a:latin typeface="Times New Roman" panose="02020603050405020304" pitchFamily="18" charset="0"/>
              </a:rPr>
              <a:t>Local area network</a:t>
            </a:r>
          </a:p>
        </p:txBody>
      </p:sp>
      <p:grpSp>
        <p:nvGrpSpPr>
          <p:cNvPr id="7" name="Group 6">
            <a:extLst>
              <a:ext uri="{FF2B5EF4-FFF2-40B4-BE49-F238E27FC236}">
                <a16:creationId xmlns:a16="http://schemas.microsoft.com/office/drawing/2014/main" id="{7BE0962B-2928-C033-4AAC-31744CAC4679}"/>
              </a:ext>
            </a:extLst>
          </p:cNvPr>
          <p:cNvGrpSpPr/>
          <p:nvPr/>
        </p:nvGrpSpPr>
        <p:grpSpPr>
          <a:xfrm>
            <a:off x="923925" y="3810000"/>
            <a:ext cx="6686550" cy="2476500"/>
            <a:chOff x="923925" y="3810000"/>
            <a:chExt cx="6686550" cy="2476500"/>
          </a:xfrm>
        </p:grpSpPr>
        <p:pic>
          <p:nvPicPr>
            <p:cNvPr id="11270" name="Picture 2">
              <a:extLst>
                <a:ext uri="{FF2B5EF4-FFF2-40B4-BE49-F238E27FC236}">
                  <a16:creationId xmlns:a16="http://schemas.microsoft.com/office/drawing/2014/main" id="{FCEA177E-DA4D-198A-23D4-50A7965844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925" y="3810000"/>
              <a:ext cx="668655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C6317528-43D7-3274-CA99-A9010CFC6BFB}"/>
                </a:ext>
              </a:extLst>
            </p:cNvPr>
            <p:cNvPicPr>
              <a:picLocks noChangeAspect="1"/>
            </p:cNvPicPr>
            <p:nvPr/>
          </p:nvPicPr>
          <p:blipFill>
            <a:blip r:embed="rId4"/>
            <a:stretch>
              <a:fillRect/>
            </a:stretch>
          </p:blipFill>
          <p:spPr>
            <a:xfrm>
              <a:off x="2743200" y="5543549"/>
              <a:ext cx="533400" cy="457200"/>
            </a:xfrm>
            <a:prstGeom prst="rect">
              <a:avLst/>
            </a:prstGeom>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5" name="Text Box 4">
            <a:extLst>
              <a:ext uri="{FF2B5EF4-FFF2-40B4-BE49-F238E27FC236}">
                <a16:creationId xmlns:a16="http://schemas.microsoft.com/office/drawing/2014/main" id="{9C0AB119-FEE5-CF38-1378-D4FC6673B5E4}"/>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3316" name="Rectangle 4">
            <a:extLst>
              <a:ext uri="{FF2B5EF4-FFF2-40B4-BE49-F238E27FC236}">
                <a16:creationId xmlns:a16="http://schemas.microsoft.com/office/drawing/2014/main" id="{32C6989F-7AEF-504E-640D-B6C8813546BE}"/>
              </a:ext>
            </a:extLst>
          </p:cNvPr>
          <p:cNvSpPr>
            <a:spLocks noChangeArrowheads="1"/>
          </p:cNvSpPr>
          <p:nvPr/>
        </p:nvSpPr>
        <p:spPr bwMode="auto">
          <a:xfrm>
            <a:off x="2209800" y="457200"/>
            <a:ext cx="4572000" cy="523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dirty="0">
                <a:solidFill>
                  <a:srgbClr val="FF0000"/>
                </a:solidFill>
                <a:latin typeface="Times New Roman" panose="02020603050405020304" pitchFamily="18" charset="0"/>
              </a:rPr>
              <a:t>Wide area network</a:t>
            </a:r>
          </a:p>
        </p:txBody>
      </p:sp>
      <p:sp>
        <p:nvSpPr>
          <p:cNvPr id="6" name="Rectangle 5">
            <a:extLst>
              <a:ext uri="{FF2B5EF4-FFF2-40B4-BE49-F238E27FC236}">
                <a16:creationId xmlns:a16="http://schemas.microsoft.com/office/drawing/2014/main" id="{68B14A38-27C7-38E3-4836-EBEB87171123}"/>
              </a:ext>
            </a:extLst>
          </p:cNvPr>
          <p:cNvSpPr>
            <a:spLocks noChangeArrowheads="1"/>
          </p:cNvSpPr>
          <p:nvPr/>
        </p:nvSpPr>
        <p:spPr bwMode="auto">
          <a:xfrm>
            <a:off x="381000" y="1828800"/>
            <a:ext cx="8229600" cy="1200329"/>
          </a:xfrm>
          <a:prstGeom prst="rect">
            <a:avLst/>
          </a:prstGeom>
          <a:noFill/>
          <a:ln>
            <a:noFill/>
          </a:ln>
          <a:effectLst/>
        </p:spPr>
        <p:txBody>
          <a:bodyPr anchor="ctr">
            <a:spAutoFit/>
          </a:bodyPr>
          <a:lstStyle/>
          <a:p>
            <a:pPr algn="just" eaLnBrk="1" hangingPunct="1">
              <a:defRPr/>
            </a:pPr>
            <a:r>
              <a:rPr lang="en-US" altLang="en-US" sz="2400" b="0" dirty="0">
                <a:latin typeface="Times New Roman" panose="02020603050405020304" pitchFamily="18" charset="0"/>
              </a:rPr>
              <a:t>A </a:t>
            </a:r>
            <a:r>
              <a:rPr lang="en-US" altLang="en-US" sz="2400" dirty="0">
                <a:solidFill>
                  <a:schemeClr val="folHlink"/>
                </a:solidFill>
                <a:latin typeface="Times New Roman" panose="02020603050405020304" pitchFamily="18" charset="0"/>
              </a:rPr>
              <a:t>wide area network (WAN) </a:t>
            </a:r>
            <a:r>
              <a:rPr lang="en-GB" altLang="en-US" sz="2400" b="0" dirty="0">
                <a:latin typeface="Times New Roman" panose="02020603050405020304" pitchFamily="18" charset="0"/>
              </a:rPr>
              <a:t>is an interconnection of devices capable of communication.</a:t>
            </a:r>
          </a:p>
          <a:p>
            <a:pPr algn="just" eaLnBrk="1" hangingPunct="1">
              <a:defRPr/>
            </a:pPr>
            <a:endParaRPr lang="en-GB" altLang="en-US" sz="2400" b="0" dirty="0">
              <a:latin typeface="Times New Roman" panose="02020603050405020304" pitchFamily="18" charset="0"/>
            </a:endParaRPr>
          </a:p>
        </p:txBody>
      </p:sp>
      <p:pic>
        <p:nvPicPr>
          <p:cNvPr id="5" name="Picture 4">
            <a:extLst>
              <a:ext uri="{FF2B5EF4-FFF2-40B4-BE49-F238E27FC236}">
                <a16:creationId xmlns:a16="http://schemas.microsoft.com/office/drawing/2014/main" id="{DC1EA3A9-E80C-4908-0CE3-5CB9320264F1}"/>
              </a:ext>
            </a:extLst>
          </p:cNvPr>
          <p:cNvPicPr>
            <a:picLocks noChangeAspect="1"/>
          </p:cNvPicPr>
          <p:nvPr/>
        </p:nvPicPr>
        <p:blipFill>
          <a:blip r:embed="rId3"/>
          <a:stretch>
            <a:fillRect/>
          </a:stretch>
        </p:blipFill>
        <p:spPr>
          <a:xfrm>
            <a:off x="128587" y="2971800"/>
            <a:ext cx="8886825" cy="274796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D7A6E2-52F2-F77F-FB75-F5213A9FF387}"/>
              </a:ext>
            </a:extLst>
          </p:cNvPr>
          <p:cNvSpPr txBox="1"/>
          <p:nvPr/>
        </p:nvSpPr>
        <p:spPr>
          <a:xfrm>
            <a:off x="1828800" y="457200"/>
            <a:ext cx="5943600" cy="584775"/>
          </a:xfrm>
          <a:prstGeom prst="rect">
            <a:avLst/>
          </a:prstGeom>
          <a:noFill/>
        </p:spPr>
        <p:txBody>
          <a:bodyPr wrap="square" rtlCol="0">
            <a:spAutoFit/>
          </a:bodyPr>
          <a:lstStyle/>
          <a:p>
            <a:r>
              <a:rPr lang="en-US" dirty="0">
                <a:solidFill>
                  <a:schemeClr val="bg1"/>
                </a:solidFill>
              </a:rPr>
              <a:t>Metropolitan Area Networks </a:t>
            </a:r>
          </a:p>
        </p:txBody>
      </p:sp>
      <p:sp>
        <p:nvSpPr>
          <p:cNvPr id="3" name="TextBox 2">
            <a:extLst>
              <a:ext uri="{FF2B5EF4-FFF2-40B4-BE49-F238E27FC236}">
                <a16:creationId xmlns:a16="http://schemas.microsoft.com/office/drawing/2014/main" id="{DAC172D9-8C59-F983-7EDB-97C7A1796895}"/>
              </a:ext>
            </a:extLst>
          </p:cNvPr>
          <p:cNvSpPr txBox="1"/>
          <p:nvPr/>
        </p:nvSpPr>
        <p:spPr>
          <a:xfrm>
            <a:off x="762000" y="1524000"/>
            <a:ext cx="7010400" cy="3477875"/>
          </a:xfrm>
          <a:prstGeom prst="rect">
            <a:avLst/>
          </a:prstGeom>
          <a:noFill/>
        </p:spPr>
        <p:txBody>
          <a:bodyPr wrap="square" rtlCol="0">
            <a:spAutoFit/>
          </a:bodyPr>
          <a:lstStyle/>
          <a:p>
            <a:pPr algn="just"/>
            <a:r>
              <a:rPr lang="en-US" sz="2000" b="0" dirty="0"/>
              <a:t>A metropolitan area network (MAN) is a network with a size between a LAN and a WAN. It normally covers the area inside a town or a city. It is designed for customers who need high-speed connectivity, normally to the internet and has endpoints spread over a city or part of city. A good example of a MAN is that part of a telephone company’s network that can provide a high-speed DSL line to the customer. Another example is the cable television network that was originally designed for cable television but today can also be used for high-speed data connection to the internet.</a:t>
            </a:r>
          </a:p>
        </p:txBody>
      </p:sp>
    </p:spTree>
    <p:extLst>
      <p:ext uri="{BB962C8B-B14F-4D97-AF65-F5344CB8AC3E}">
        <p14:creationId xmlns:p14="http://schemas.microsoft.com/office/powerpoint/2010/main" val="1972155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Text Box 4">
            <a:extLst>
              <a:ext uri="{FF2B5EF4-FFF2-40B4-BE49-F238E27FC236}">
                <a16:creationId xmlns:a16="http://schemas.microsoft.com/office/drawing/2014/main" id="{4404C31B-E253-1639-FFAB-B58221839C06}"/>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7412" name="Rectangle 6">
            <a:extLst>
              <a:ext uri="{FF2B5EF4-FFF2-40B4-BE49-F238E27FC236}">
                <a16:creationId xmlns:a16="http://schemas.microsoft.com/office/drawing/2014/main" id="{64A19938-6EB4-DCAA-24DB-19FA5FC423D5}"/>
              </a:ext>
            </a:extLst>
          </p:cNvPr>
          <p:cNvSpPr>
            <a:spLocks noChangeArrowheads="1"/>
          </p:cNvSpPr>
          <p:nvPr/>
        </p:nvSpPr>
        <p:spPr bwMode="auto">
          <a:xfrm>
            <a:off x="2286000" y="478559"/>
            <a:ext cx="45720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ctr"/>
            <a:r>
              <a:rPr lang="en-US" altLang="en-US" sz="2800" dirty="0">
                <a:solidFill>
                  <a:srgbClr val="FF0000"/>
                </a:solidFill>
                <a:latin typeface="Times New Roman" panose="02020603050405020304" pitchFamily="18" charset="0"/>
              </a:rPr>
              <a:t>An internet</a:t>
            </a:r>
          </a:p>
        </p:txBody>
      </p:sp>
      <p:sp>
        <p:nvSpPr>
          <p:cNvPr id="17413" name="TextBox 7">
            <a:extLst>
              <a:ext uri="{FF2B5EF4-FFF2-40B4-BE49-F238E27FC236}">
                <a16:creationId xmlns:a16="http://schemas.microsoft.com/office/drawing/2014/main" id="{A217DB39-7547-C198-3D88-A34CB84656CB}"/>
              </a:ext>
            </a:extLst>
          </p:cNvPr>
          <p:cNvSpPr txBox="1">
            <a:spLocks noChangeArrowheads="1"/>
          </p:cNvSpPr>
          <p:nvPr/>
        </p:nvSpPr>
        <p:spPr bwMode="auto">
          <a:xfrm>
            <a:off x="228600" y="1384299"/>
            <a:ext cx="88392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cs typeface="Times New Roman" panose="02020603050405020304" pitchFamily="18" charset="0"/>
              </a:rPr>
              <a:t>Today, it is very rare to see a network in isolation as networks are connected to one another. When two or more networks are connected, they become an internetwork, or an internet (lowercase ‘</a:t>
            </a:r>
            <a:r>
              <a:rPr lang="en-US" altLang="en-US" sz="2800" b="0" dirty="0" err="1">
                <a:latin typeface="Times New Roman" panose="02020603050405020304" pitchFamily="18" charset="0"/>
                <a:cs typeface="Times New Roman" panose="02020603050405020304" pitchFamily="18" charset="0"/>
              </a:rPr>
              <a:t>i</a:t>
            </a:r>
            <a:r>
              <a:rPr lang="en-US" altLang="en-US" sz="2800" b="0" dirty="0">
                <a:latin typeface="Times New Roman" panose="02020603050405020304" pitchFamily="18" charset="0"/>
                <a:cs typeface="Times New Roman" panose="02020603050405020304" pitchFamily="18" charset="0"/>
              </a:rPr>
              <a:t>’). </a:t>
            </a:r>
          </a:p>
          <a:p>
            <a:pPr algn="just"/>
            <a:r>
              <a:rPr lang="en-US" altLang="en-US" sz="2800" b="0" dirty="0">
                <a:latin typeface="Times New Roman" panose="02020603050405020304" pitchFamily="18" charset="0"/>
                <a:cs typeface="Times New Roman" panose="02020603050405020304" pitchFamily="18" charset="0"/>
              </a:rPr>
              <a:t>An example of an internet. In other words, a network is a group of connected communicating devices such as computers and printers while an internet is two or more networks that can communicate with each other. </a:t>
            </a:r>
            <a:endParaRPr lang="en-US" altLang="en-US" sz="2600" b="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15A89A-AD22-C0AC-6435-5ED90CDCC9EE}"/>
              </a:ext>
            </a:extLst>
          </p:cNvPr>
          <p:cNvPicPr>
            <a:picLocks noChangeAspect="1"/>
          </p:cNvPicPr>
          <p:nvPr/>
        </p:nvPicPr>
        <p:blipFill>
          <a:blip r:embed="rId3"/>
          <a:stretch>
            <a:fillRect/>
          </a:stretch>
        </p:blipFill>
        <p:spPr>
          <a:xfrm>
            <a:off x="685800" y="1099259"/>
            <a:ext cx="7772400" cy="4064000"/>
          </a:xfrm>
          <a:prstGeom prst="rect">
            <a:avLst/>
          </a:prstGeom>
        </p:spPr>
      </p:pic>
      <p:sp>
        <p:nvSpPr>
          <p:cNvPr id="5" name="TextBox 4">
            <a:extLst>
              <a:ext uri="{FF2B5EF4-FFF2-40B4-BE49-F238E27FC236}">
                <a16:creationId xmlns:a16="http://schemas.microsoft.com/office/drawing/2014/main" id="{142201E4-C43A-F9CE-6590-8890D495630E}"/>
              </a:ext>
            </a:extLst>
          </p:cNvPr>
          <p:cNvSpPr txBox="1"/>
          <p:nvPr/>
        </p:nvSpPr>
        <p:spPr>
          <a:xfrm>
            <a:off x="1219200" y="5257800"/>
            <a:ext cx="7010400" cy="584775"/>
          </a:xfrm>
          <a:prstGeom prst="rect">
            <a:avLst/>
          </a:prstGeom>
          <a:noFill/>
        </p:spPr>
        <p:txBody>
          <a:bodyPr wrap="square">
            <a:spAutoFit/>
          </a:bodyPr>
          <a:lstStyle/>
          <a:p>
            <a:r>
              <a:rPr lang="en-US" altLang="en-US" sz="3200" b="0" dirty="0">
                <a:latin typeface="Times New Roman" panose="02020603050405020304" pitchFamily="18" charset="0"/>
                <a:cs typeface="Times New Roman" panose="02020603050405020304" pitchFamily="18" charset="0"/>
              </a:rPr>
              <a:t>Seven LANs and two WANs.</a:t>
            </a:r>
            <a:endParaRPr lang="en-US" dirty="0"/>
          </a:p>
        </p:txBody>
      </p:sp>
    </p:spTree>
    <p:extLst>
      <p:ext uri="{BB962C8B-B14F-4D97-AF65-F5344CB8AC3E}">
        <p14:creationId xmlns:p14="http://schemas.microsoft.com/office/powerpoint/2010/main" val="1262715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60EB96E6-949E-273D-5BC9-7F487A0F49B6}"/>
              </a:ext>
            </a:extLst>
          </p:cNvPr>
          <p:cNvSpPr txBox="1">
            <a:spLocks noChangeArrowheads="1"/>
          </p:cNvSpPr>
          <p:nvPr/>
        </p:nvSpPr>
        <p:spPr bwMode="auto">
          <a:xfrm>
            <a:off x="0" y="0"/>
            <a:ext cx="184150" cy="1323975"/>
          </a:xfrm>
          <a:prstGeom prst="rect">
            <a:avLst/>
          </a:prstGeom>
          <a:noFill/>
          <a:ln>
            <a:noFill/>
          </a:ln>
          <a:effectLst/>
        </p:spPr>
        <p:txBody>
          <a:bodyPr wrap="none">
            <a:spAutoFit/>
          </a:bodyPr>
          <a:lstStyle/>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p:txBody>
      </p:sp>
      <p:sp>
        <p:nvSpPr>
          <p:cNvPr id="20484" name="Text Box 4">
            <a:extLst>
              <a:ext uri="{FF2B5EF4-FFF2-40B4-BE49-F238E27FC236}">
                <a16:creationId xmlns:a16="http://schemas.microsoft.com/office/drawing/2014/main" id="{2ADEA0F5-F037-D530-083E-02DF7485A763}"/>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20485" name="Rectangle 5">
            <a:extLst>
              <a:ext uri="{FF2B5EF4-FFF2-40B4-BE49-F238E27FC236}">
                <a16:creationId xmlns:a16="http://schemas.microsoft.com/office/drawing/2014/main" id="{E23FA806-54AD-14CD-C528-D4AC0B2D8FB8}"/>
              </a:ext>
            </a:extLst>
          </p:cNvPr>
          <p:cNvSpPr>
            <a:spLocks noChangeArrowheads="1"/>
          </p:cNvSpPr>
          <p:nvPr/>
        </p:nvSpPr>
        <p:spPr bwMode="auto">
          <a:xfrm>
            <a:off x="204932" y="1426128"/>
            <a:ext cx="82296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GB" altLang="en-US" sz="2800" dirty="0">
                <a:latin typeface="Times New Roman" panose="02020603050405020304" pitchFamily="18" charset="0"/>
              </a:rPr>
              <a:t>An internet </a:t>
            </a:r>
            <a:r>
              <a:rPr lang="en-GB" altLang="en-US" sz="2800" b="0" dirty="0">
                <a:latin typeface="Times New Roman" panose="02020603050405020304" pitchFamily="18" charset="0"/>
              </a:rPr>
              <a:t>is two or more networks that can communicate with each other. The most notable is     </a:t>
            </a:r>
            <a:r>
              <a:rPr lang="en-GB" altLang="en-US" sz="2800" dirty="0">
                <a:latin typeface="Times New Roman" panose="02020603050405020304" pitchFamily="18" charset="0"/>
              </a:rPr>
              <a:t>the Internet </a:t>
            </a:r>
            <a:r>
              <a:rPr lang="en-GB" altLang="en-US" sz="2800" b="0" dirty="0">
                <a:latin typeface="Times New Roman" panose="02020603050405020304" pitchFamily="18" charset="0"/>
              </a:rPr>
              <a:t>which is made of thousands of networks. </a:t>
            </a:r>
          </a:p>
          <a:p>
            <a:pPr algn="just" eaLnBrk="1" hangingPunct="1"/>
            <a:endParaRPr lang="en-GB" altLang="en-US" sz="2800" b="0" dirty="0">
              <a:latin typeface="Times New Roman" panose="02020603050405020304" pitchFamily="18" charset="0"/>
            </a:endParaRPr>
          </a:p>
          <a:p>
            <a:pPr algn="just" eaLnBrk="1" hangingPunct="1"/>
            <a:endParaRPr lang="en-US" altLang="en-US" sz="2800" b="0" dirty="0">
              <a:latin typeface="Times New Roman" panose="02020603050405020304" pitchFamily="18" charset="0"/>
            </a:endParaRPr>
          </a:p>
        </p:txBody>
      </p:sp>
      <p:sp>
        <p:nvSpPr>
          <p:cNvPr id="20486" name="Text Box 3">
            <a:extLst>
              <a:ext uri="{FF2B5EF4-FFF2-40B4-BE49-F238E27FC236}">
                <a16:creationId xmlns:a16="http://schemas.microsoft.com/office/drawing/2014/main" id="{0399D721-046E-93EF-F715-51C87F5EBEDA}"/>
              </a:ext>
            </a:extLst>
          </p:cNvPr>
          <p:cNvSpPr txBox="1">
            <a:spLocks noChangeArrowheads="1"/>
          </p:cNvSpPr>
          <p:nvPr/>
        </p:nvSpPr>
        <p:spPr bwMode="auto">
          <a:xfrm>
            <a:off x="2286000" y="487916"/>
            <a:ext cx="3317875"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6.1.2  The Internet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FA4CD1-7F19-9B60-A1AE-2E143770FE11}"/>
              </a:ext>
            </a:extLst>
          </p:cNvPr>
          <p:cNvSpPr txBox="1"/>
          <p:nvPr/>
        </p:nvSpPr>
        <p:spPr>
          <a:xfrm>
            <a:off x="990600" y="1164134"/>
            <a:ext cx="7848600" cy="5693866"/>
          </a:xfrm>
          <a:prstGeom prst="rect">
            <a:avLst/>
          </a:prstGeom>
          <a:noFill/>
        </p:spPr>
        <p:txBody>
          <a:bodyPr wrap="square" rtlCol="0">
            <a:spAutoFit/>
          </a:bodyPr>
          <a:lstStyle/>
          <a:p>
            <a:r>
              <a:rPr lang="en-US" sz="2800" b="0" dirty="0">
                <a:latin typeface="Times New Roman" panose="02020603050405020304" pitchFamily="18" charset="0"/>
                <a:cs typeface="Times New Roman" panose="02020603050405020304" pitchFamily="18" charset="0"/>
              </a:rPr>
              <a:t>It is difficult to give an accurate representation of the internet, because it is continually changing—new networks are being added and networks of defunct organizations removed. Today most end users who want an internet connection use the services of internet service providers (ISPs). </a:t>
            </a:r>
          </a:p>
          <a:p>
            <a:r>
              <a:rPr lang="en-US" sz="2800" b="0" dirty="0">
                <a:latin typeface="Times New Roman" panose="02020603050405020304" pitchFamily="18" charset="0"/>
                <a:cs typeface="Times New Roman" panose="02020603050405020304" pitchFamily="18" charset="0"/>
              </a:rPr>
              <a:t>An ISP is an organization with one or more servers (high-capacity computers) that are connected to the internet through high-speed links. Individual internet users or small companies can be connected to the servers of a local ISP by establishing a service contract and paying a fee. </a:t>
            </a:r>
          </a:p>
          <a:p>
            <a:endParaRPr 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245E83-D50C-FFAE-6BB6-88F0783C4916}"/>
              </a:ext>
            </a:extLst>
          </p:cNvPr>
          <p:cNvSpPr txBox="1"/>
          <p:nvPr/>
        </p:nvSpPr>
        <p:spPr>
          <a:xfrm>
            <a:off x="762000" y="1981200"/>
            <a:ext cx="7239000" cy="3108543"/>
          </a:xfrm>
          <a:prstGeom prst="rect">
            <a:avLst/>
          </a:prstGeom>
          <a:noFill/>
        </p:spPr>
        <p:txBody>
          <a:bodyPr wrap="square" rtlCol="0">
            <a:spAutoFit/>
          </a:bodyPr>
          <a:lstStyle/>
          <a:p>
            <a:r>
              <a:rPr lang="en-US" sz="2800" b="0" dirty="0">
                <a:latin typeface="Times New Roman" panose="02020603050405020304" pitchFamily="18" charset="0"/>
                <a:cs typeface="Times New Roman" panose="02020603050405020304" pitchFamily="18" charset="0"/>
              </a:rPr>
              <a:t>There are: </a:t>
            </a:r>
          </a:p>
          <a:p>
            <a:pPr marL="342900" indent="-342900">
              <a:buFont typeface="Arial" panose="020B0604020202020204" pitchFamily="34" charset="0"/>
              <a:buChar char="•"/>
            </a:pPr>
            <a:r>
              <a:rPr lang="en-US" sz="2800" b="0" dirty="0">
                <a:latin typeface="Times New Roman" panose="02020603050405020304" pitchFamily="18" charset="0"/>
                <a:cs typeface="Times New Roman" panose="02020603050405020304" pitchFamily="18" charset="0"/>
              </a:rPr>
              <a:t> international service providers, </a:t>
            </a:r>
          </a:p>
          <a:p>
            <a:pPr marL="342900" indent="-342900">
              <a:buFont typeface="Arial" panose="020B0604020202020204" pitchFamily="34" charset="0"/>
              <a:buChar char="•"/>
            </a:pPr>
            <a:r>
              <a:rPr lang="en-US" sz="2800" b="0" dirty="0">
                <a:latin typeface="Times New Roman" panose="02020603050405020304" pitchFamily="18" charset="0"/>
                <a:cs typeface="Times New Roman" panose="02020603050405020304" pitchFamily="18" charset="0"/>
              </a:rPr>
              <a:t>national service providers, </a:t>
            </a:r>
          </a:p>
          <a:p>
            <a:pPr marL="342900" indent="-342900">
              <a:buFont typeface="Arial" panose="020B0604020202020204" pitchFamily="34" charset="0"/>
              <a:buChar char="•"/>
            </a:pPr>
            <a:r>
              <a:rPr lang="en-US" sz="2800" b="0" dirty="0">
                <a:latin typeface="Times New Roman" panose="02020603050405020304" pitchFamily="18" charset="0"/>
                <a:cs typeface="Times New Roman" panose="02020603050405020304" pitchFamily="18" charset="0"/>
              </a:rPr>
              <a:t>regional service providers and </a:t>
            </a:r>
          </a:p>
          <a:p>
            <a:pPr marL="342900" indent="-342900">
              <a:buFont typeface="Arial" panose="020B0604020202020204" pitchFamily="34" charset="0"/>
              <a:buChar char="•"/>
            </a:pPr>
            <a:r>
              <a:rPr lang="en-US" sz="2800" b="0" dirty="0">
                <a:latin typeface="Times New Roman" panose="02020603050405020304" pitchFamily="18" charset="0"/>
                <a:cs typeface="Times New Roman" panose="02020603050405020304" pitchFamily="18" charset="0"/>
              </a:rPr>
              <a:t>local service providers. </a:t>
            </a:r>
          </a:p>
          <a:p>
            <a:r>
              <a:rPr lang="en-US" sz="2800" b="0" dirty="0">
                <a:latin typeface="Times New Roman" panose="02020603050405020304" pitchFamily="18" charset="0"/>
                <a:cs typeface="Times New Roman" panose="02020603050405020304" pitchFamily="18" charset="0"/>
              </a:rPr>
              <a:t>The internet today is run by private companies, not the government.</a:t>
            </a:r>
          </a:p>
        </p:txBody>
      </p:sp>
    </p:spTree>
    <p:extLst>
      <p:ext uri="{BB962C8B-B14F-4D97-AF65-F5344CB8AC3E}">
        <p14:creationId xmlns:p14="http://schemas.microsoft.com/office/powerpoint/2010/main" val="4234806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67D353-3CE1-6340-10C2-90677225CA82}"/>
              </a:ext>
            </a:extLst>
          </p:cNvPr>
          <p:cNvPicPr>
            <a:picLocks noChangeAspect="1"/>
          </p:cNvPicPr>
          <p:nvPr/>
        </p:nvPicPr>
        <p:blipFill>
          <a:blip r:embed="rId2"/>
          <a:stretch>
            <a:fillRect/>
          </a:stretch>
        </p:blipFill>
        <p:spPr>
          <a:xfrm>
            <a:off x="0" y="1178460"/>
            <a:ext cx="9144000" cy="4501080"/>
          </a:xfrm>
          <a:prstGeom prst="rect">
            <a:avLst/>
          </a:prstGeom>
        </p:spPr>
      </p:pic>
    </p:spTree>
    <p:extLst>
      <p:ext uri="{BB962C8B-B14F-4D97-AF65-F5344CB8AC3E}">
        <p14:creationId xmlns:p14="http://schemas.microsoft.com/office/powerpoint/2010/main" val="3356776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42A7B25F-BB5A-B84D-82FB-46D578867351}"/>
              </a:ext>
            </a:extLst>
          </p:cNvPr>
          <p:cNvSpPr txBox="1">
            <a:spLocks noChangeArrowheads="1"/>
          </p:cNvSpPr>
          <p:nvPr/>
        </p:nvSpPr>
        <p:spPr bwMode="auto">
          <a:xfrm>
            <a:off x="0" y="0"/>
            <a:ext cx="184150" cy="1323975"/>
          </a:xfrm>
          <a:prstGeom prst="rect">
            <a:avLst/>
          </a:prstGeom>
          <a:noFill/>
          <a:ln>
            <a:noFill/>
          </a:ln>
          <a:effectLst/>
        </p:spPr>
        <p:txBody>
          <a:bodyPr wrap="none">
            <a:spAutoFit/>
          </a:bodyPr>
          <a:lstStyle/>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p:txBody>
      </p:sp>
      <p:sp>
        <p:nvSpPr>
          <p:cNvPr id="23556" name="Text Box 4">
            <a:extLst>
              <a:ext uri="{FF2B5EF4-FFF2-40B4-BE49-F238E27FC236}">
                <a16:creationId xmlns:a16="http://schemas.microsoft.com/office/drawing/2014/main" id="{C538C456-5597-1218-024A-BC0E21506D28}"/>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23557" name="Rectangle 5">
            <a:extLst>
              <a:ext uri="{FF2B5EF4-FFF2-40B4-BE49-F238E27FC236}">
                <a16:creationId xmlns:a16="http://schemas.microsoft.com/office/drawing/2014/main" id="{A74BE9D8-973B-25A8-F809-E939C2AF19AE}"/>
              </a:ext>
            </a:extLst>
          </p:cNvPr>
          <p:cNvSpPr>
            <a:spLocks noChangeArrowheads="1"/>
          </p:cNvSpPr>
          <p:nvPr/>
        </p:nvSpPr>
        <p:spPr bwMode="auto">
          <a:xfrm>
            <a:off x="700232" y="1828800"/>
            <a:ext cx="82296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GB" altLang="en-US" sz="2800" b="0" dirty="0">
                <a:latin typeface="Times New Roman" panose="02020603050405020304" pitchFamily="18" charset="0"/>
              </a:rPr>
              <a:t>For communication to happen both hardware and software are required. </a:t>
            </a:r>
          </a:p>
          <a:p>
            <a:pPr algn="just" eaLnBrk="1" hangingPunct="1"/>
            <a:endParaRPr lang="en-GB" altLang="en-US" sz="2800" b="0" dirty="0">
              <a:latin typeface="Times New Roman" panose="02020603050405020304" pitchFamily="18" charset="0"/>
            </a:endParaRPr>
          </a:p>
          <a:p>
            <a:pPr algn="just" eaLnBrk="1" hangingPunct="1"/>
            <a:r>
              <a:rPr lang="en-GB" altLang="en-US" sz="2800" b="0" dirty="0">
                <a:latin typeface="Times New Roman" panose="02020603050405020304" pitchFamily="18" charset="0"/>
              </a:rPr>
              <a:t>This is similar to a complex computation in which both a computer and a program are needed. </a:t>
            </a:r>
          </a:p>
          <a:p>
            <a:pPr algn="just" eaLnBrk="1" hangingPunct="1"/>
            <a:endParaRPr lang="en-GB" altLang="en-US" sz="2800" b="0" dirty="0">
              <a:latin typeface="Times New Roman" panose="02020603050405020304" pitchFamily="18" charset="0"/>
            </a:endParaRPr>
          </a:p>
          <a:p>
            <a:pPr algn="just" eaLnBrk="1" hangingPunct="1"/>
            <a:r>
              <a:rPr lang="en-GB" altLang="en-US" sz="2800" b="0" dirty="0">
                <a:latin typeface="Times New Roman" panose="02020603050405020304" pitchFamily="18" charset="0"/>
              </a:rPr>
              <a:t>These combinations are coordinated with each other using </a:t>
            </a:r>
            <a:r>
              <a:rPr lang="en-GB" altLang="en-US" sz="2800" dirty="0">
                <a:latin typeface="Times New Roman" panose="02020603050405020304" pitchFamily="18" charset="0"/>
              </a:rPr>
              <a:t>protocol layering</a:t>
            </a:r>
            <a:r>
              <a:rPr lang="en-GB" altLang="en-US" sz="2800" b="0" dirty="0">
                <a:latin typeface="Times New Roman" panose="02020603050405020304" pitchFamily="18" charset="0"/>
              </a:rPr>
              <a:t>.</a:t>
            </a:r>
          </a:p>
          <a:p>
            <a:pPr algn="just" eaLnBrk="1" hangingPunct="1"/>
            <a:endParaRPr lang="en-US" altLang="en-US" sz="2800" b="0" dirty="0">
              <a:latin typeface="Times New Roman" panose="02020603050405020304" pitchFamily="18" charset="0"/>
            </a:endParaRPr>
          </a:p>
        </p:txBody>
      </p:sp>
      <p:sp>
        <p:nvSpPr>
          <p:cNvPr id="23558" name="Text Box 3">
            <a:extLst>
              <a:ext uri="{FF2B5EF4-FFF2-40B4-BE49-F238E27FC236}">
                <a16:creationId xmlns:a16="http://schemas.microsoft.com/office/drawing/2014/main" id="{C39DBEDE-8468-4997-511C-1C029174C651}"/>
              </a:ext>
            </a:extLst>
          </p:cNvPr>
          <p:cNvSpPr txBox="1">
            <a:spLocks noChangeArrowheads="1"/>
          </p:cNvSpPr>
          <p:nvPr/>
        </p:nvSpPr>
        <p:spPr bwMode="auto">
          <a:xfrm>
            <a:off x="1959769" y="457200"/>
            <a:ext cx="52244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6.1.3  Hardware and software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5A5771-D8E1-A045-8D80-AC6AE546FDFF}"/>
              </a:ext>
            </a:extLst>
          </p:cNvPr>
          <p:cNvSpPr txBox="1"/>
          <p:nvPr/>
        </p:nvSpPr>
        <p:spPr>
          <a:xfrm>
            <a:off x="1676400" y="457200"/>
            <a:ext cx="6019800" cy="584775"/>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6830293C-1999-1408-6CF6-E469FE074474}"/>
              </a:ext>
            </a:extLst>
          </p:cNvPr>
          <p:cNvSpPr txBox="1"/>
          <p:nvPr/>
        </p:nvSpPr>
        <p:spPr>
          <a:xfrm>
            <a:off x="533400" y="1676400"/>
            <a:ext cx="7086600" cy="3539430"/>
          </a:xfrm>
          <a:prstGeom prst="rect">
            <a:avLst/>
          </a:prstGeom>
          <a:noFill/>
        </p:spPr>
        <p:txBody>
          <a:bodyPr wrap="square" rtlCol="0">
            <a:spAutoFit/>
          </a:bodyPr>
          <a:lstStyle/>
          <a:p>
            <a:r>
              <a:rPr lang="en-US" sz="2800" b="0" dirty="0">
                <a:latin typeface="Times New Roman" panose="02020603050405020304" pitchFamily="18" charset="0"/>
                <a:cs typeface="Times New Roman" panose="02020603050405020304" pitchFamily="18" charset="0"/>
              </a:rPr>
              <a:t>Compare this to a service provided by a computer network. For example, the task of sending an email from one place in the world to another can be broken down into several tasks, each performed by a layer. Each layer uses the services of a lower layer. At the lowest layer, a signal or a set of signals, is sent from the source computer to the destination computer. </a:t>
            </a:r>
          </a:p>
        </p:txBody>
      </p:sp>
    </p:spTree>
    <p:extLst>
      <p:ext uri="{BB962C8B-B14F-4D97-AF65-F5344CB8AC3E}">
        <p14:creationId xmlns:p14="http://schemas.microsoft.com/office/powerpoint/2010/main" val="2293652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84EEE2-FCF4-F55A-0B96-F9B5E4840788}"/>
              </a:ext>
            </a:extLst>
          </p:cNvPr>
          <p:cNvSpPr txBox="1"/>
          <p:nvPr/>
        </p:nvSpPr>
        <p:spPr>
          <a:xfrm>
            <a:off x="1676400" y="457200"/>
            <a:ext cx="6019800" cy="584775"/>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4EDDE6D3-AA79-2DE5-DBA0-4801115F5D40}"/>
              </a:ext>
            </a:extLst>
          </p:cNvPr>
          <p:cNvSpPr txBox="1"/>
          <p:nvPr/>
        </p:nvSpPr>
        <p:spPr>
          <a:xfrm>
            <a:off x="990600" y="1295400"/>
            <a:ext cx="6781800" cy="5262979"/>
          </a:xfrm>
          <a:prstGeom prst="rect">
            <a:avLst/>
          </a:prstGeom>
          <a:noFill/>
        </p:spPr>
        <p:txBody>
          <a:bodyPr wrap="square" rtlCol="0">
            <a:spAutoFit/>
          </a:bodyPr>
          <a:lstStyle/>
          <a:p>
            <a:r>
              <a:rPr lang="en-US" sz="2800" b="0" dirty="0">
                <a:latin typeface="Times New Roman" panose="02020603050405020304" pitchFamily="18" charset="0"/>
                <a:cs typeface="Times New Roman" panose="02020603050405020304" pitchFamily="18" charset="0"/>
              </a:rPr>
              <a:t>To divide the services required to perform a task, the internet has created a set of rules</a:t>
            </a:r>
          </a:p>
          <a:p>
            <a:r>
              <a:rPr lang="en-US" sz="2800" b="0" dirty="0">
                <a:latin typeface="Times New Roman" panose="02020603050405020304" pitchFamily="18" charset="0"/>
                <a:cs typeface="Times New Roman" panose="02020603050405020304" pitchFamily="18" charset="0"/>
              </a:rPr>
              <a:t>called protocols. These allow different local and wide area networks, using different technologies, to be connected together and carry a message from one point to another. The set, or suite, of protocols that controls the internet today is referred to as the TCP/IP protocol suite. The abbreviations (TCP and IP) will become clear as we explain different protocols.</a:t>
            </a:r>
          </a:p>
          <a:p>
            <a:endParaRPr lang="en-US" sz="28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21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07C556-63C3-7221-0D13-12EEFEF3C3EF}"/>
              </a:ext>
            </a:extLst>
          </p:cNvPr>
          <p:cNvSpPr txBox="1"/>
          <p:nvPr/>
        </p:nvSpPr>
        <p:spPr>
          <a:xfrm>
            <a:off x="1676400" y="457200"/>
            <a:ext cx="6019800" cy="584775"/>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26032F7A-5BD4-FD00-7F30-172C83E52E76}"/>
              </a:ext>
            </a:extLst>
          </p:cNvPr>
          <p:cNvSpPr txBox="1"/>
          <p:nvPr/>
        </p:nvSpPr>
        <p:spPr>
          <a:xfrm>
            <a:off x="838200" y="1295400"/>
            <a:ext cx="6858000" cy="1938992"/>
          </a:xfrm>
          <a:prstGeom prst="rect">
            <a:avLst/>
          </a:prstGeom>
          <a:noFill/>
        </p:spPr>
        <p:txBody>
          <a:bodyPr wrap="square" rtlCol="0">
            <a:spAutoFit/>
          </a:bodyPr>
          <a:lstStyle/>
          <a:p>
            <a:r>
              <a:rPr lang="en-US" sz="2400" b="0" dirty="0">
                <a:latin typeface="Times New Roman" panose="02020603050405020304" pitchFamily="18" charset="0"/>
                <a:cs typeface="Times New Roman" panose="02020603050405020304" pitchFamily="18" charset="0"/>
              </a:rPr>
              <a:t>The original TCP/IP protocol suite was defined as having four layers: host-to-network</a:t>
            </a:r>
          </a:p>
          <a:p>
            <a:r>
              <a:rPr lang="en-US" sz="2400" b="0" dirty="0">
                <a:latin typeface="Times New Roman" panose="02020603050405020304" pitchFamily="18" charset="0"/>
                <a:cs typeface="Times New Roman" panose="02020603050405020304" pitchFamily="18" charset="0"/>
              </a:rPr>
              <a:t>(or link), internet (network), transport and application. However, the TCP/IP protocol suite today is normally considered as a five-layer model.</a:t>
            </a:r>
          </a:p>
        </p:txBody>
      </p:sp>
      <p:pic>
        <p:nvPicPr>
          <p:cNvPr id="5" name="Picture 4">
            <a:extLst>
              <a:ext uri="{FF2B5EF4-FFF2-40B4-BE49-F238E27FC236}">
                <a16:creationId xmlns:a16="http://schemas.microsoft.com/office/drawing/2014/main" id="{52B1D018-632B-C4DD-8DF5-DEEEBD2E7F24}"/>
              </a:ext>
            </a:extLst>
          </p:cNvPr>
          <p:cNvPicPr>
            <a:picLocks noChangeAspect="1"/>
          </p:cNvPicPr>
          <p:nvPr/>
        </p:nvPicPr>
        <p:blipFill>
          <a:blip r:embed="rId2"/>
          <a:stretch>
            <a:fillRect/>
          </a:stretch>
        </p:blipFill>
        <p:spPr>
          <a:xfrm>
            <a:off x="0" y="3234392"/>
            <a:ext cx="9144000" cy="3090208"/>
          </a:xfrm>
          <a:prstGeom prst="rect">
            <a:avLst/>
          </a:prstGeom>
        </p:spPr>
      </p:pic>
    </p:spTree>
    <p:extLst>
      <p:ext uri="{BB962C8B-B14F-4D97-AF65-F5344CB8AC3E}">
        <p14:creationId xmlns:p14="http://schemas.microsoft.com/office/powerpoint/2010/main" val="1224606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7114E9-C6CD-C4EC-4C03-D9A7FE387E16}"/>
              </a:ext>
            </a:extLst>
          </p:cNvPr>
          <p:cNvSpPr txBox="1"/>
          <p:nvPr/>
        </p:nvSpPr>
        <p:spPr>
          <a:xfrm>
            <a:off x="1676400" y="457200"/>
            <a:ext cx="6019800" cy="584775"/>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0B108557-9AC5-ED88-FA61-E037EBE1E592}"/>
              </a:ext>
            </a:extLst>
          </p:cNvPr>
          <p:cNvSpPr txBox="1"/>
          <p:nvPr/>
        </p:nvSpPr>
        <p:spPr>
          <a:xfrm>
            <a:off x="838200" y="1676400"/>
            <a:ext cx="6324600" cy="4832092"/>
          </a:xfrm>
          <a:prstGeom prst="rect">
            <a:avLst/>
          </a:prstGeom>
          <a:noFill/>
        </p:spPr>
        <p:txBody>
          <a:bodyPr wrap="square" rtlCol="0">
            <a:spAutoFit/>
          </a:bodyPr>
          <a:lstStyle/>
          <a:p>
            <a:r>
              <a:rPr lang="en-US" sz="2800" b="0" dirty="0">
                <a:latin typeface="Times New Roman" panose="02020603050405020304" pitchFamily="18" charset="0"/>
                <a:cs typeface="Times New Roman" panose="02020603050405020304" pitchFamily="18" charset="0"/>
              </a:rPr>
              <a:t>Figure 6.8 shows the layers involved when a message is sent from device A to device</a:t>
            </a:r>
          </a:p>
          <a:p>
            <a:r>
              <a:rPr lang="en-US" sz="2800" b="0" dirty="0">
                <a:latin typeface="Times New Roman" panose="02020603050405020304" pitchFamily="18" charset="0"/>
                <a:cs typeface="Times New Roman" panose="02020603050405020304" pitchFamily="18" charset="0"/>
              </a:rPr>
              <a:t>B. As the message travels from A to B, it may pass through many routers. Routers use only the first three layers. Within a single machine, each layer calls on the services of the layer immediately below it. Layer 3, for example, uses the services provided by layer 2 and provides services for layer 4.</a:t>
            </a:r>
          </a:p>
          <a:p>
            <a:endParaRPr lang="en-US" sz="28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8673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DD2A32B-029C-A8FD-F28A-797898349FBC}"/>
              </a:ext>
            </a:extLst>
          </p:cNvPr>
          <p:cNvPicPr>
            <a:picLocks noChangeAspect="1"/>
          </p:cNvPicPr>
          <p:nvPr/>
        </p:nvPicPr>
        <p:blipFill>
          <a:blip r:embed="rId2"/>
          <a:stretch>
            <a:fillRect/>
          </a:stretch>
        </p:blipFill>
        <p:spPr>
          <a:xfrm>
            <a:off x="0" y="957775"/>
            <a:ext cx="9144000" cy="4942449"/>
          </a:xfrm>
          <a:prstGeom prst="rect">
            <a:avLst/>
          </a:prstGeom>
        </p:spPr>
      </p:pic>
    </p:spTree>
    <p:extLst>
      <p:ext uri="{BB962C8B-B14F-4D97-AF65-F5344CB8AC3E}">
        <p14:creationId xmlns:p14="http://schemas.microsoft.com/office/powerpoint/2010/main" val="849455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73B947-A3D8-A769-9271-D323F59E2FD7}"/>
              </a:ext>
            </a:extLst>
          </p:cNvPr>
          <p:cNvSpPr txBox="1"/>
          <p:nvPr/>
        </p:nvSpPr>
        <p:spPr>
          <a:xfrm>
            <a:off x="685800" y="533400"/>
            <a:ext cx="6019800" cy="584775"/>
          </a:xfrm>
          <a:prstGeom prst="rect">
            <a:avLst/>
          </a:prstGeom>
          <a:noFill/>
        </p:spPr>
        <p:txBody>
          <a:bodyPr wrap="square" rtlCol="0">
            <a:spAutoFit/>
          </a:bodyPr>
          <a:lstStyle/>
          <a:p>
            <a:pPr algn="ctr"/>
            <a:r>
              <a:rPr lang="en-US" dirty="0">
                <a:solidFill>
                  <a:schemeClr val="bg1"/>
                </a:solidFill>
              </a:rPr>
              <a:t>6.3 LAYERS</a:t>
            </a:r>
          </a:p>
        </p:txBody>
      </p:sp>
      <p:sp>
        <p:nvSpPr>
          <p:cNvPr id="5" name="TextBox 4">
            <a:extLst>
              <a:ext uri="{FF2B5EF4-FFF2-40B4-BE49-F238E27FC236}">
                <a16:creationId xmlns:a16="http://schemas.microsoft.com/office/drawing/2014/main" id="{D0CB7BC0-C21A-13E6-1F20-A001546F3BE2}"/>
              </a:ext>
            </a:extLst>
          </p:cNvPr>
          <p:cNvSpPr txBox="1"/>
          <p:nvPr/>
        </p:nvSpPr>
        <p:spPr>
          <a:xfrm>
            <a:off x="685800" y="1676400"/>
            <a:ext cx="7086600" cy="2677656"/>
          </a:xfrm>
          <a:prstGeom prst="rect">
            <a:avLst/>
          </a:prstGeom>
          <a:noFill/>
        </p:spPr>
        <p:txBody>
          <a:bodyPr wrap="square" rtlCol="0">
            <a:spAutoFit/>
          </a:bodyPr>
          <a:lstStyle/>
          <a:p>
            <a:r>
              <a:rPr lang="en-US" sz="2800" b="0" dirty="0">
                <a:latin typeface="Times New Roman" panose="02020603050405020304" pitchFamily="18" charset="0"/>
                <a:cs typeface="Times New Roman" panose="02020603050405020304" pitchFamily="18" charset="0"/>
              </a:rPr>
              <a:t>This section briefly describes the function of each layer in the TCP/IP protocol suite. We show how a message travels through the different layers until it reaches the physical layer and is sent by the transmission media.</a:t>
            </a:r>
          </a:p>
          <a:p>
            <a:endParaRPr lang="en-US" sz="28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328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7761FA-D96C-7C3B-7D88-FB681985448D}"/>
              </a:ext>
            </a:extLst>
          </p:cNvPr>
          <p:cNvSpPr txBox="1"/>
          <p:nvPr/>
        </p:nvSpPr>
        <p:spPr>
          <a:xfrm>
            <a:off x="838200" y="1295400"/>
            <a:ext cx="7124700" cy="4708981"/>
          </a:xfrm>
          <a:prstGeom prst="rect">
            <a:avLst/>
          </a:prstGeom>
          <a:noFill/>
        </p:spPr>
        <p:txBody>
          <a:bodyPr wrap="square" rtlCol="0">
            <a:spAutoFit/>
          </a:bodyPr>
          <a:lstStyle/>
          <a:p>
            <a:pPr>
              <a:defRPr/>
            </a:pPr>
            <a:r>
              <a:rPr lang="en-GB" sz="2000" b="0" dirty="0">
                <a:latin typeface="Times New Roman" panose="02020603050405020304" pitchFamily="18" charset="0"/>
                <a:cs typeface="Times New Roman" panose="02020603050405020304" pitchFamily="18" charset="0"/>
              </a:rPr>
              <a:t>Modularity in this case means </a:t>
            </a:r>
            <a:r>
              <a:rPr lang="en-US" sz="2000" b="0" dirty="0">
                <a:latin typeface="Times New Roman" panose="02020603050405020304" pitchFamily="18" charset="0"/>
                <a:cs typeface="Times New Roman" panose="02020603050405020304" pitchFamily="18" charset="0"/>
              </a:rPr>
              <a:t>Independent </a:t>
            </a:r>
            <a:r>
              <a:rPr lang="en-GB" sz="2000" b="0" dirty="0">
                <a:latin typeface="Times New Roman" panose="02020603050405020304" pitchFamily="18" charset="0"/>
                <a:cs typeface="Times New Roman" panose="02020603050405020304" pitchFamily="18" charset="0"/>
              </a:rPr>
              <a:t>layers. A layer </a:t>
            </a:r>
            <a:r>
              <a:rPr lang="en-GB" sz="2000" dirty="0">
                <a:latin typeface="Times New Roman" panose="02020603050405020304" pitchFamily="18" charset="0"/>
                <a:cs typeface="Times New Roman" panose="02020603050405020304" pitchFamily="18" charset="0"/>
              </a:rPr>
              <a:t>(module) </a:t>
            </a:r>
            <a:r>
              <a:rPr lang="en-GB" sz="2000" b="0" dirty="0">
                <a:latin typeface="Times New Roman" panose="02020603050405020304" pitchFamily="18" charset="0"/>
                <a:cs typeface="Times New Roman" panose="02020603050405020304" pitchFamily="18" charset="0"/>
              </a:rPr>
              <a:t>can be defined as a black box with inputs and outputs, without concern about how inputs are changed to outputs.</a:t>
            </a:r>
          </a:p>
          <a:p>
            <a:pPr>
              <a:defRPr/>
            </a:pPr>
            <a:r>
              <a:rPr lang="en-GB" sz="2000" b="0" i="1" dirty="0">
                <a:latin typeface="Times New Roman" panose="02020603050405020304" pitchFamily="18" charset="0"/>
                <a:cs typeface="Times New Roman" panose="02020603050405020304" pitchFamily="18" charset="0"/>
              </a:rPr>
              <a:t>Note</a:t>
            </a:r>
            <a:r>
              <a:rPr lang="en-GB" sz="2000" b="0" dirty="0">
                <a:latin typeface="Times New Roman" panose="02020603050405020304" pitchFamily="18" charset="0"/>
                <a:cs typeface="Times New Roman" panose="02020603050405020304" pitchFamily="18" charset="0"/>
              </a:rPr>
              <a:t>: If two machines provide the same outputs when given the same inputs, they can replace each other. </a:t>
            </a:r>
          </a:p>
          <a:p>
            <a:pPr>
              <a:defRPr/>
            </a:pPr>
            <a:r>
              <a:rPr lang="en-GB" sz="2000" b="0" dirty="0">
                <a:latin typeface="Times New Roman" panose="02020603050405020304" pitchFamily="18" charset="0"/>
                <a:cs typeface="Times New Roman" panose="02020603050405020304" pitchFamily="18" charset="0"/>
              </a:rPr>
              <a:t>Advantages: </a:t>
            </a:r>
          </a:p>
          <a:p>
            <a:pPr marL="285750" indent="-285750">
              <a:buFont typeface="Arial" panose="020B0604020202020204" pitchFamily="34" charset="0"/>
              <a:buChar char="•"/>
              <a:defRPr/>
            </a:pPr>
            <a:r>
              <a:rPr lang="en-GB" sz="2000" b="0" dirty="0">
                <a:latin typeface="Times New Roman" panose="02020603050405020304" pitchFamily="18" charset="0"/>
                <a:cs typeface="Times New Roman" panose="02020603050405020304" pitchFamily="18" charset="0"/>
              </a:rPr>
              <a:t>Separation of the services from the implementation. A layer needs to be able to receive a set of services from the lower layer and to give the services to the upper layer. </a:t>
            </a:r>
          </a:p>
          <a:p>
            <a:pPr marL="285750" indent="-285750">
              <a:buFont typeface="Arial" panose="020B0604020202020204" pitchFamily="34" charset="0"/>
              <a:buChar char="•"/>
              <a:defRPr/>
            </a:pPr>
            <a:r>
              <a:rPr lang="en-GB" sz="2000" b="0" dirty="0">
                <a:latin typeface="Times New Roman" panose="02020603050405020304" pitchFamily="18" charset="0"/>
                <a:cs typeface="Times New Roman" panose="02020603050405020304" pitchFamily="18" charset="0"/>
              </a:rPr>
              <a:t>Communication does not always use only two end systems; there are intermediate systems that need only some layers, but not all layers. If we did not use protocol layering, we would have to make each intermediate system as complex as the end systems, which makes the whole system </a:t>
            </a:r>
            <a:r>
              <a:rPr lang="en-US" sz="2000" b="0" dirty="0">
                <a:latin typeface="Times New Roman" panose="02020603050405020304" pitchFamily="18" charset="0"/>
                <a:cs typeface="Times New Roman" panose="02020603050405020304" pitchFamily="18" charset="0"/>
              </a:rPr>
              <a:t>more expensive.</a:t>
            </a:r>
          </a:p>
          <a:p>
            <a:endParaRPr lang="en-US" sz="2000" dirty="0"/>
          </a:p>
        </p:txBody>
      </p:sp>
      <p:sp>
        <p:nvSpPr>
          <p:cNvPr id="4" name="TextBox 3">
            <a:extLst>
              <a:ext uri="{FF2B5EF4-FFF2-40B4-BE49-F238E27FC236}">
                <a16:creationId xmlns:a16="http://schemas.microsoft.com/office/drawing/2014/main" id="{A19B7E3F-2535-B6AC-DE80-BBC27266A014}"/>
              </a:ext>
            </a:extLst>
          </p:cNvPr>
          <p:cNvSpPr txBox="1"/>
          <p:nvPr/>
        </p:nvSpPr>
        <p:spPr>
          <a:xfrm>
            <a:off x="685800" y="533400"/>
            <a:ext cx="6019800" cy="584775"/>
          </a:xfrm>
          <a:prstGeom prst="rect">
            <a:avLst/>
          </a:prstGeom>
          <a:noFill/>
        </p:spPr>
        <p:txBody>
          <a:bodyPr wrap="square" rtlCol="0">
            <a:spAutoFit/>
          </a:bodyPr>
          <a:lstStyle/>
          <a:p>
            <a:pPr algn="ctr"/>
            <a:r>
              <a:rPr lang="en-US" dirty="0">
                <a:solidFill>
                  <a:schemeClr val="bg1"/>
                </a:solidFill>
              </a:rPr>
              <a:t>6.3 LAYERS</a:t>
            </a:r>
          </a:p>
        </p:txBody>
      </p:sp>
    </p:spTree>
    <p:extLst>
      <p:ext uri="{BB962C8B-B14F-4D97-AF65-F5344CB8AC3E}">
        <p14:creationId xmlns:p14="http://schemas.microsoft.com/office/powerpoint/2010/main" val="2624199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F5FFB9-FF68-4E71-9FEF-36822C2C524E}"/>
              </a:ext>
            </a:extLst>
          </p:cNvPr>
          <p:cNvSpPr txBox="1"/>
          <p:nvPr/>
        </p:nvSpPr>
        <p:spPr>
          <a:xfrm>
            <a:off x="2133600" y="457200"/>
            <a:ext cx="4953000" cy="584775"/>
          </a:xfrm>
          <a:prstGeom prst="rect">
            <a:avLst/>
          </a:prstGeom>
          <a:noFill/>
        </p:spPr>
        <p:txBody>
          <a:bodyPr wrap="square" rtlCol="0">
            <a:spAutoFit/>
          </a:bodyPr>
          <a:lstStyle/>
          <a:p>
            <a:r>
              <a:rPr lang="en-US" dirty="0">
                <a:solidFill>
                  <a:schemeClr val="bg1"/>
                </a:solidFill>
              </a:rPr>
              <a:t>6.3.1 Application layer</a:t>
            </a:r>
          </a:p>
        </p:txBody>
      </p:sp>
      <p:sp>
        <p:nvSpPr>
          <p:cNvPr id="5" name="Rectangle 4">
            <a:extLst>
              <a:ext uri="{FF2B5EF4-FFF2-40B4-BE49-F238E27FC236}">
                <a16:creationId xmlns:a16="http://schemas.microsoft.com/office/drawing/2014/main" id="{D5C18C98-0F96-6F8F-FB26-656B524328EE}"/>
              </a:ext>
            </a:extLst>
          </p:cNvPr>
          <p:cNvSpPr/>
          <p:nvPr/>
        </p:nvSpPr>
        <p:spPr bwMode="auto">
          <a:xfrm>
            <a:off x="990600" y="4543068"/>
            <a:ext cx="7315200" cy="11430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b="0" dirty="0">
                <a:latin typeface="Times New Roman" panose="02020603050405020304" pitchFamily="18" charset="0"/>
                <a:cs typeface="Times New Roman" panose="02020603050405020304" pitchFamily="18" charset="0"/>
              </a:rPr>
              <a:t>The application layer is responsible for providing services to the user.</a:t>
            </a:r>
          </a:p>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1"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9688F2D7-9CE7-27DC-78E2-04B1AFED707E}"/>
              </a:ext>
            </a:extLst>
          </p:cNvPr>
          <p:cNvSpPr txBox="1"/>
          <p:nvPr/>
        </p:nvSpPr>
        <p:spPr>
          <a:xfrm>
            <a:off x="1143000" y="1434525"/>
            <a:ext cx="7162800" cy="3108543"/>
          </a:xfrm>
          <a:prstGeom prst="rect">
            <a:avLst/>
          </a:prstGeom>
          <a:noFill/>
        </p:spPr>
        <p:txBody>
          <a:bodyPr wrap="square" rtlCol="0">
            <a:spAutoFit/>
          </a:bodyPr>
          <a:lstStyle/>
          <a:p>
            <a:pPr algn="just"/>
            <a:r>
              <a:rPr lang="en-US" sz="2800" b="0" dirty="0">
                <a:latin typeface="Times New Roman" panose="02020603050405020304" pitchFamily="18" charset="0"/>
                <a:cs typeface="Times New Roman" panose="02020603050405020304" pitchFamily="18" charset="0"/>
              </a:rPr>
              <a:t>The application layer enables a user, whether human or software, to access the network. It provides support for services such as electronic mail, remote file access and transfer, browsing the world wide web, and so on. The application layer is the only layer seen by most users of the internet.</a:t>
            </a:r>
          </a:p>
        </p:txBody>
      </p:sp>
    </p:spTree>
    <p:extLst>
      <p:ext uri="{BB962C8B-B14F-4D97-AF65-F5344CB8AC3E}">
        <p14:creationId xmlns:p14="http://schemas.microsoft.com/office/powerpoint/2010/main" val="2818410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BC25A8-4770-E460-4BB4-07C62FDE795D}"/>
              </a:ext>
            </a:extLst>
          </p:cNvPr>
          <p:cNvPicPr>
            <a:picLocks noChangeAspect="1"/>
          </p:cNvPicPr>
          <p:nvPr/>
        </p:nvPicPr>
        <p:blipFill>
          <a:blip r:embed="rId2"/>
          <a:stretch>
            <a:fillRect/>
          </a:stretch>
        </p:blipFill>
        <p:spPr>
          <a:xfrm>
            <a:off x="0" y="137341"/>
            <a:ext cx="9144000" cy="6583317"/>
          </a:xfrm>
          <a:prstGeom prst="rect">
            <a:avLst/>
          </a:prstGeom>
        </p:spPr>
      </p:pic>
    </p:spTree>
    <p:extLst>
      <p:ext uri="{BB962C8B-B14F-4D97-AF65-F5344CB8AC3E}">
        <p14:creationId xmlns:p14="http://schemas.microsoft.com/office/powerpoint/2010/main" val="2699054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a:extLst>
              <a:ext uri="{FF2B5EF4-FFF2-40B4-BE49-F238E27FC236}">
                <a16:creationId xmlns:a16="http://schemas.microsoft.com/office/drawing/2014/main" id="{E1BAE34E-202A-B983-62CF-BDBF2034BACC}"/>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31</a:t>
            </a:fld>
            <a:endParaRPr lang="en-US" altLang="en-US">
              <a:latin typeface="Arial" panose="020B0604020202020204" pitchFamily="34" charset="0"/>
            </a:endParaRPr>
          </a:p>
        </p:txBody>
      </p:sp>
      <p:sp>
        <p:nvSpPr>
          <p:cNvPr id="19461" name="Text Box 4">
            <a:extLst>
              <a:ext uri="{FF2B5EF4-FFF2-40B4-BE49-F238E27FC236}">
                <a16:creationId xmlns:a16="http://schemas.microsoft.com/office/drawing/2014/main" id="{6275CB01-C44B-4998-86F8-436CE8BBA1B0}"/>
              </a:ext>
            </a:extLst>
          </p:cNvPr>
          <p:cNvSpPr txBox="1">
            <a:spLocks noChangeArrowheads="1"/>
          </p:cNvSpPr>
          <p:nvPr/>
        </p:nvSpPr>
        <p:spPr bwMode="auto">
          <a:xfrm>
            <a:off x="2438400" y="390525"/>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sp>
        <p:nvSpPr>
          <p:cNvPr id="19462" name="Line 5">
            <a:extLst>
              <a:ext uri="{FF2B5EF4-FFF2-40B4-BE49-F238E27FC236}">
                <a16:creationId xmlns:a16="http://schemas.microsoft.com/office/drawing/2014/main" id="{58E71302-ADBC-377C-1F6A-43C7DBC7CBDB}"/>
              </a:ext>
            </a:extLst>
          </p:cNvPr>
          <p:cNvSpPr>
            <a:spLocks noChangeShapeType="1"/>
          </p:cNvSpPr>
          <p:nvPr/>
        </p:nvSpPr>
        <p:spPr bwMode="auto">
          <a:xfrm>
            <a:off x="152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9463" name="Picture 6">
            <a:extLst>
              <a:ext uri="{FF2B5EF4-FFF2-40B4-BE49-F238E27FC236}">
                <a16:creationId xmlns:a16="http://schemas.microsoft.com/office/drawing/2014/main" id="{DE8E7CDF-ACF3-9A16-F2EE-54417B61E4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02"/>
          <a:stretch/>
        </p:blipFill>
        <p:spPr bwMode="auto">
          <a:xfrm>
            <a:off x="152400" y="2995451"/>
            <a:ext cx="8693150" cy="279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TextBox 9">
            <a:extLst>
              <a:ext uri="{FF2B5EF4-FFF2-40B4-BE49-F238E27FC236}">
                <a16:creationId xmlns:a16="http://schemas.microsoft.com/office/drawing/2014/main" id="{C3733F4D-8EB3-A0C0-3618-589BDF9E7582}"/>
              </a:ext>
            </a:extLst>
          </p:cNvPr>
          <p:cNvSpPr txBox="1">
            <a:spLocks noChangeArrowheads="1"/>
          </p:cNvSpPr>
          <p:nvPr/>
        </p:nvSpPr>
        <p:spPr bwMode="auto">
          <a:xfrm>
            <a:off x="393970" y="1425413"/>
            <a:ext cx="8763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Responsible for </a:t>
            </a:r>
            <a:r>
              <a:rPr lang="en-US" altLang="en-US" sz="2400" u="sng" dirty="0"/>
              <a:t>process-to-process delivery </a:t>
            </a:r>
            <a:r>
              <a:rPr lang="en-US" altLang="en-US" sz="2400" dirty="0"/>
              <a:t>of the entire message.</a:t>
            </a:r>
          </a:p>
          <a:p>
            <a:pPr>
              <a:buFont typeface="Arial" panose="020B0604020202020204" pitchFamily="34" charset="0"/>
              <a:buChar char="•"/>
            </a:pPr>
            <a:r>
              <a:rPr lang="en-US" altLang="en-US" sz="2400" dirty="0"/>
              <a:t>A process is an application program running on a host.</a:t>
            </a:r>
          </a:p>
          <a:p>
            <a:pPr>
              <a:buFont typeface="Arial" panose="020B0604020202020204" pitchFamily="34" charset="0"/>
              <a:buChar char="•"/>
            </a:pPr>
            <a:r>
              <a:rPr lang="en-US" altLang="en-US" sz="2400" dirty="0"/>
              <a:t>It treats each packet as a separate message.</a:t>
            </a:r>
          </a:p>
          <a:p>
            <a:pPr>
              <a:buFont typeface="Arial" panose="020B0604020202020204" pitchFamily="34" charset="0"/>
              <a:buChar char="•"/>
            </a:pPr>
            <a:endParaRPr lang="en-US" altLang="en-US" sz="24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1">
            <a:extLst>
              <a:ext uri="{FF2B5EF4-FFF2-40B4-BE49-F238E27FC236}">
                <a16:creationId xmlns:a16="http://schemas.microsoft.com/office/drawing/2014/main" id="{B452F83D-FF2C-161B-ED50-5485A7EEE993}"/>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32</a:t>
            </a:fld>
            <a:endParaRPr lang="en-US" altLang="en-US">
              <a:latin typeface="Arial" panose="020B0604020202020204" pitchFamily="34" charset="0"/>
            </a:endParaRPr>
          </a:p>
        </p:txBody>
      </p:sp>
      <p:sp>
        <p:nvSpPr>
          <p:cNvPr id="20484" name="Line 10">
            <a:extLst>
              <a:ext uri="{FF2B5EF4-FFF2-40B4-BE49-F238E27FC236}">
                <a16:creationId xmlns:a16="http://schemas.microsoft.com/office/drawing/2014/main" id="{D9EFC9DC-C95A-E3F3-636C-72DA99BD2038}"/>
              </a:ext>
            </a:extLst>
          </p:cNvPr>
          <p:cNvSpPr>
            <a:spLocks noChangeShapeType="1"/>
          </p:cNvSpPr>
          <p:nvPr/>
        </p:nvSpPr>
        <p:spPr bwMode="auto">
          <a:xfrm>
            <a:off x="381000" y="6248400"/>
            <a:ext cx="8458200" cy="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485" name="Rectangle 11">
            <a:extLst>
              <a:ext uri="{FF2B5EF4-FFF2-40B4-BE49-F238E27FC236}">
                <a16:creationId xmlns:a16="http://schemas.microsoft.com/office/drawing/2014/main" id="{C98B3066-B4AB-904E-600C-AFACFA5752EF}"/>
              </a:ext>
            </a:extLst>
          </p:cNvPr>
          <p:cNvSpPr>
            <a:spLocks noChangeArrowheads="1"/>
          </p:cNvSpPr>
          <p:nvPr/>
        </p:nvSpPr>
        <p:spPr bwMode="auto">
          <a:xfrm>
            <a:off x="304800" y="1036638"/>
            <a:ext cx="8534400" cy="4754562"/>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200" u="sng" dirty="0"/>
              <a:t>The transport layer is responsible for the delivery of </a:t>
            </a:r>
          </a:p>
          <a:p>
            <a:pPr algn="ctr"/>
            <a:r>
              <a:rPr lang="en-US" altLang="en-US" sz="2200" u="sng" dirty="0"/>
              <a:t>the “whole” message from one device to another. </a:t>
            </a:r>
          </a:p>
          <a:p>
            <a:endParaRPr lang="en-US" altLang="en-US" sz="2400" dirty="0"/>
          </a:p>
          <a:p>
            <a:pPr>
              <a:spcBef>
                <a:spcPts val="600"/>
              </a:spcBef>
              <a:spcAft>
                <a:spcPts val="600"/>
              </a:spcAft>
            </a:pPr>
            <a:r>
              <a:rPr lang="en-US" altLang="en-US" sz="2200" u="sng" dirty="0"/>
              <a:t>It also responsible for:</a:t>
            </a:r>
          </a:p>
          <a:p>
            <a:pPr>
              <a:spcBef>
                <a:spcPts val="600"/>
              </a:spcBef>
              <a:spcAft>
                <a:spcPts val="600"/>
              </a:spcAft>
              <a:buFont typeface="Arial" panose="020B0604020202020204" pitchFamily="34" charset="0"/>
              <a:buChar char="•"/>
            </a:pPr>
            <a:r>
              <a:rPr lang="en-US" altLang="en-US" sz="2200" dirty="0"/>
              <a:t> service point addressing : </a:t>
            </a:r>
            <a:r>
              <a:rPr lang="en-US" altLang="en-US" sz="2200" b="0" dirty="0"/>
              <a:t>deliver the entire message to the right process using </a:t>
            </a:r>
            <a:r>
              <a:rPr lang="en-US" altLang="en-US" sz="2200" b="0" u="sng" dirty="0"/>
              <a:t>Port number </a:t>
            </a:r>
            <a:r>
              <a:rPr lang="en-US" altLang="en-US" sz="2200" b="0" dirty="0"/>
              <a:t>as a header address</a:t>
            </a:r>
          </a:p>
          <a:p>
            <a:pPr>
              <a:spcBef>
                <a:spcPts val="600"/>
              </a:spcBef>
              <a:spcAft>
                <a:spcPts val="600"/>
              </a:spcAft>
              <a:buFont typeface="Arial" panose="020B0604020202020204" pitchFamily="34" charset="0"/>
              <a:buChar char="•"/>
            </a:pPr>
            <a:r>
              <a:rPr lang="en-US" altLang="en-US" sz="2200" dirty="0"/>
              <a:t> segmentation and reassembly : </a:t>
            </a:r>
            <a:r>
              <a:rPr lang="en-US" altLang="en-US" sz="2200" b="0" dirty="0"/>
              <a:t>each segment contains a </a:t>
            </a:r>
            <a:r>
              <a:rPr lang="en-US" altLang="en-US" sz="2200" b="0" u="sng" dirty="0"/>
              <a:t>sequence number</a:t>
            </a:r>
            <a:r>
              <a:rPr lang="en-US" altLang="en-US" sz="2200" b="0" dirty="0"/>
              <a:t> to help in the reassembly.</a:t>
            </a:r>
            <a:endParaRPr lang="en-US" altLang="en-US" sz="2200" dirty="0"/>
          </a:p>
          <a:p>
            <a:pPr>
              <a:spcBef>
                <a:spcPts val="600"/>
              </a:spcBef>
              <a:spcAft>
                <a:spcPts val="600"/>
              </a:spcAft>
              <a:buFont typeface="Arial" panose="020B0604020202020204" pitchFamily="34" charset="0"/>
              <a:buChar char="•"/>
            </a:pPr>
            <a:r>
              <a:rPr lang="en-US" altLang="en-US" sz="2200" dirty="0"/>
              <a:t> connection control : </a:t>
            </a:r>
            <a:r>
              <a:rPr lang="en-US" altLang="en-US" sz="2200" b="0" dirty="0"/>
              <a:t>connection/connectionless (TCP/UDP)</a:t>
            </a:r>
          </a:p>
          <a:p>
            <a:pPr>
              <a:spcBef>
                <a:spcPts val="600"/>
              </a:spcBef>
              <a:spcAft>
                <a:spcPts val="600"/>
              </a:spcAft>
              <a:buFont typeface="Arial" panose="020B0604020202020204" pitchFamily="34" charset="0"/>
              <a:buChar char="•"/>
            </a:pPr>
            <a:r>
              <a:rPr lang="en-US" altLang="en-US" sz="2200" dirty="0"/>
              <a:t> flow control</a:t>
            </a:r>
          </a:p>
          <a:p>
            <a:pPr>
              <a:spcBef>
                <a:spcPts val="600"/>
              </a:spcBef>
              <a:spcAft>
                <a:spcPts val="600"/>
              </a:spcAft>
              <a:buFont typeface="Arial" panose="020B0604020202020204" pitchFamily="34" charset="0"/>
              <a:buChar char="•"/>
            </a:pPr>
            <a:r>
              <a:rPr lang="en-US" altLang="en-US" sz="2200" dirty="0"/>
              <a:t> Error control</a:t>
            </a:r>
          </a:p>
        </p:txBody>
      </p:sp>
      <p:sp>
        <p:nvSpPr>
          <p:cNvPr id="20487" name="Text Box 4">
            <a:extLst>
              <a:ext uri="{FF2B5EF4-FFF2-40B4-BE49-F238E27FC236}">
                <a16:creationId xmlns:a16="http://schemas.microsoft.com/office/drawing/2014/main" id="{A7FB1A75-BF04-E38C-DFBB-496C1F826140}"/>
              </a:ext>
            </a:extLst>
          </p:cNvPr>
          <p:cNvSpPr txBox="1">
            <a:spLocks noChangeArrowheads="1"/>
          </p:cNvSpPr>
          <p:nvPr/>
        </p:nvSpPr>
        <p:spPr bwMode="auto">
          <a:xfrm>
            <a:off x="2362200" y="399544"/>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a:extLst>
              <a:ext uri="{FF2B5EF4-FFF2-40B4-BE49-F238E27FC236}">
                <a16:creationId xmlns:a16="http://schemas.microsoft.com/office/drawing/2014/main" id="{DF77DECD-097D-DEA6-8F49-7239C4169667}"/>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33</a:t>
            </a:fld>
            <a:endParaRPr lang="en-US" altLang="en-US">
              <a:latin typeface="Arial" panose="020B0604020202020204" pitchFamily="34" charset="0"/>
            </a:endParaRPr>
          </a:p>
        </p:txBody>
      </p:sp>
      <p:sp>
        <p:nvSpPr>
          <p:cNvPr id="21509" name="Text Box 4">
            <a:extLst>
              <a:ext uri="{FF2B5EF4-FFF2-40B4-BE49-F238E27FC236}">
                <a16:creationId xmlns:a16="http://schemas.microsoft.com/office/drawing/2014/main" id="{1755166E-3528-7E62-EA64-BB6ADE7A7A79}"/>
              </a:ext>
            </a:extLst>
          </p:cNvPr>
          <p:cNvSpPr txBox="1">
            <a:spLocks noChangeArrowheads="1"/>
          </p:cNvSpPr>
          <p:nvPr/>
        </p:nvSpPr>
        <p:spPr bwMode="auto">
          <a:xfrm>
            <a:off x="838200" y="1889919"/>
            <a:ext cx="65897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400" i="1" dirty="0"/>
              <a:t>Reliable process-to-process delivery of a message</a:t>
            </a:r>
          </a:p>
        </p:txBody>
      </p:sp>
      <p:sp>
        <p:nvSpPr>
          <p:cNvPr id="21510" name="Line 5">
            <a:extLst>
              <a:ext uri="{FF2B5EF4-FFF2-40B4-BE49-F238E27FC236}">
                <a16:creationId xmlns:a16="http://schemas.microsoft.com/office/drawing/2014/main" id="{A309D454-5285-B9D7-2F33-23D5C463E573}"/>
              </a:ext>
            </a:extLst>
          </p:cNvPr>
          <p:cNvSpPr>
            <a:spLocks noChangeShapeType="1"/>
          </p:cNvSpPr>
          <p:nvPr/>
        </p:nvSpPr>
        <p:spPr bwMode="auto">
          <a:xfrm>
            <a:off x="152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21511" name="Picture 6">
            <a:extLst>
              <a:ext uri="{FF2B5EF4-FFF2-40B4-BE49-F238E27FC236}">
                <a16:creationId xmlns:a16="http://schemas.microsoft.com/office/drawing/2014/main" id="{1E79AE74-CE7A-13B0-F6D1-6932B78A3D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959101"/>
            <a:ext cx="7623175" cy="313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 Box 4">
            <a:extLst>
              <a:ext uri="{FF2B5EF4-FFF2-40B4-BE49-F238E27FC236}">
                <a16:creationId xmlns:a16="http://schemas.microsoft.com/office/drawing/2014/main" id="{AC28F67A-0F26-ED99-5FC6-33087101A164}"/>
              </a:ext>
            </a:extLst>
          </p:cNvPr>
          <p:cNvSpPr txBox="1">
            <a:spLocks noChangeArrowheads="1"/>
          </p:cNvSpPr>
          <p:nvPr/>
        </p:nvSpPr>
        <p:spPr bwMode="auto">
          <a:xfrm>
            <a:off x="1905000" y="500061"/>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a:extLst>
              <a:ext uri="{FF2B5EF4-FFF2-40B4-BE49-F238E27FC236}">
                <a16:creationId xmlns:a16="http://schemas.microsoft.com/office/drawing/2014/main" id="{F01382AE-B8A5-09D9-CD90-54A5D4E40D10}"/>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34</a:t>
            </a:fld>
            <a:endParaRPr lang="en-US" altLang="en-US">
              <a:latin typeface="Arial" panose="020B0604020202020204" pitchFamily="34" charset="0"/>
            </a:endParaRPr>
          </a:p>
        </p:txBody>
      </p:sp>
      <p:sp>
        <p:nvSpPr>
          <p:cNvPr id="22533" name="Text Box 4">
            <a:extLst>
              <a:ext uri="{FF2B5EF4-FFF2-40B4-BE49-F238E27FC236}">
                <a16:creationId xmlns:a16="http://schemas.microsoft.com/office/drawing/2014/main" id="{A6390653-E3CA-B1B5-872B-3FEB7BC8A195}"/>
              </a:ext>
            </a:extLst>
          </p:cNvPr>
          <p:cNvSpPr txBox="1">
            <a:spLocks noChangeArrowheads="1"/>
          </p:cNvSpPr>
          <p:nvPr/>
        </p:nvSpPr>
        <p:spPr bwMode="auto">
          <a:xfrm>
            <a:off x="2209800" y="410623"/>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pic>
        <p:nvPicPr>
          <p:cNvPr id="22535" name="Picture 6">
            <a:extLst>
              <a:ext uri="{FF2B5EF4-FFF2-40B4-BE49-F238E27FC236}">
                <a16:creationId xmlns:a16="http://schemas.microsoft.com/office/drawing/2014/main" id="{2EBDEEE6-D6E6-75B2-0F05-CBC1B0B497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971800"/>
            <a:ext cx="8675688"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9">
            <a:extLst>
              <a:ext uri="{FF2B5EF4-FFF2-40B4-BE49-F238E27FC236}">
                <a16:creationId xmlns:a16="http://schemas.microsoft.com/office/drawing/2014/main" id="{96817C58-1705-DFFE-AF0B-BECBD470D120}"/>
              </a:ext>
            </a:extLst>
          </p:cNvPr>
          <p:cNvSpPr txBox="1">
            <a:spLocks noChangeArrowheads="1"/>
          </p:cNvSpPr>
          <p:nvPr/>
        </p:nvSpPr>
        <p:spPr bwMode="auto">
          <a:xfrm>
            <a:off x="348574" y="1401763"/>
            <a:ext cx="87630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a:t>Responsible for the </a:t>
            </a:r>
            <a:r>
              <a:rPr lang="en-US" altLang="en-US" sz="2400" u="sng"/>
              <a:t>source-to-destination delivery </a:t>
            </a:r>
            <a:r>
              <a:rPr lang="en-US" altLang="en-US" sz="2400"/>
              <a:t>of a packet, across multiple networks.</a:t>
            </a:r>
          </a:p>
          <a:p>
            <a:pPr>
              <a:buFont typeface="Arial" panose="020B0604020202020204" pitchFamily="34" charset="0"/>
              <a:buChar char="•"/>
            </a:pPr>
            <a:r>
              <a:rPr lang="en-US" altLang="en-US" sz="2400"/>
              <a:t>If  two systems are connected to the same link (network), there is no need for a network layer.</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a:extLst>
              <a:ext uri="{FF2B5EF4-FFF2-40B4-BE49-F238E27FC236}">
                <a16:creationId xmlns:a16="http://schemas.microsoft.com/office/drawing/2014/main" id="{FA4AE398-D066-7A28-02D1-2AC3F5BC5CD6}"/>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35</a:t>
            </a:fld>
            <a:endParaRPr lang="en-US" altLang="en-US">
              <a:latin typeface="Arial" panose="020B0604020202020204" pitchFamily="34" charset="0"/>
            </a:endParaRPr>
          </a:p>
        </p:txBody>
      </p:sp>
      <p:sp>
        <p:nvSpPr>
          <p:cNvPr id="23555" name="Line 9">
            <a:extLst>
              <a:ext uri="{FF2B5EF4-FFF2-40B4-BE49-F238E27FC236}">
                <a16:creationId xmlns:a16="http://schemas.microsoft.com/office/drawing/2014/main" id="{32FACAC7-3AEC-233A-B25C-295273C597A3}"/>
              </a:ext>
            </a:extLst>
          </p:cNvPr>
          <p:cNvSpPr>
            <a:spLocks noChangeShapeType="1"/>
          </p:cNvSpPr>
          <p:nvPr/>
        </p:nvSpPr>
        <p:spPr bwMode="auto">
          <a:xfrm>
            <a:off x="457200" y="1524000"/>
            <a:ext cx="8153400" cy="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56" name="Line 10">
            <a:extLst>
              <a:ext uri="{FF2B5EF4-FFF2-40B4-BE49-F238E27FC236}">
                <a16:creationId xmlns:a16="http://schemas.microsoft.com/office/drawing/2014/main" id="{E13C3041-F684-4047-DAF7-4BCDB319AFC1}"/>
              </a:ext>
            </a:extLst>
          </p:cNvPr>
          <p:cNvSpPr>
            <a:spLocks noChangeShapeType="1"/>
          </p:cNvSpPr>
          <p:nvPr/>
        </p:nvSpPr>
        <p:spPr bwMode="auto">
          <a:xfrm>
            <a:off x="458788" y="5105400"/>
            <a:ext cx="8153400" cy="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57" name="Rectangle 11">
            <a:extLst>
              <a:ext uri="{FF2B5EF4-FFF2-40B4-BE49-F238E27FC236}">
                <a16:creationId xmlns:a16="http://schemas.microsoft.com/office/drawing/2014/main" id="{2EF38B3C-39CE-9D66-102F-6D12842F7043}"/>
              </a:ext>
            </a:extLst>
          </p:cNvPr>
          <p:cNvSpPr>
            <a:spLocks noChangeArrowheads="1"/>
          </p:cNvSpPr>
          <p:nvPr/>
        </p:nvSpPr>
        <p:spPr bwMode="auto">
          <a:xfrm>
            <a:off x="457200" y="1660525"/>
            <a:ext cx="8229600" cy="3140075"/>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dirty="0"/>
              <a:t>The network layer is responsible for the delivery of individual packets from the source host to the destination host. </a:t>
            </a:r>
          </a:p>
          <a:p>
            <a:endParaRPr lang="en-US" altLang="en-US" sz="2400" dirty="0"/>
          </a:p>
          <a:p>
            <a:pPr>
              <a:spcBef>
                <a:spcPts val="600"/>
              </a:spcBef>
              <a:spcAft>
                <a:spcPts val="600"/>
              </a:spcAft>
            </a:pPr>
            <a:r>
              <a:rPr lang="en-US" altLang="en-US" sz="2400" u="sng" dirty="0"/>
              <a:t>It also responsible for:</a:t>
            </a:r>
          </a:p>
          <a:p>
            <a:pPr>
              <a:spcBef>
                <a:spcPts val="600"/>
              </a:spcBef>
              <a:spcAft>
                <a:spcPts val="600"/>
              </a:spcAft>
              <a:buFont typeface="Arial" panose="020B0604020202020204" pitchFamily="34" charset="0"/>
              <a:buChar char="•"/>
            </a:pPr>
            <a:r>
              <a:rPr lang="en-US" altLang="en-US" sz="2400" dirty="0"/>
              <a:t> Logical addressing (IP) </a:t>
            </a:r>
            <a:r>
              <a:rPr lang="en-US" altLang="en-US" sz="2400" b="0" dirty="0"/>
              <a:t>for destination outside the network</a:t>
            </a:r>
          </a:p>
          <a:p>
            <a:pPr>
              <a:spcBef>
                <a:spcPts val="600"/>
              </a:spcBef>
              <a:spcAft>
                <a:spcPts val="600"/>
              </a:spcAft>
              <a:buFont typeface="Arial" panose="020B0604020202020204" pitchFamily="34" charset="0"/>
              <a:buChar char="•"/>
            </a:pPr>
            <a:r>
              <a:rPr lang="en-US" altLang="en-US" sz="2400" dirty="0"/>
              <a:t> Routing : </a:t>
            </a:r>
            <a:r>
              <a:rPr lang="en-US" altLang="en-US" sz="2400" b="0" dirty="0"/>
              <a:t>making decision based on the destination </a:t>
            </a:r>
          </a:p>
          <a:p>
            <a:pPr algn="ctr"/>
            <a:endParaRPr lang="en-US" altLang="en-US" sz="2400" dirty="0"/>
          </a:p>
        </p:txBody>
      </p:sp>
      <p:sp>
        <p:nvSpPr>
          <p:cNvPr id="23558" name="Line 2">
            <a:extLst>
              <a:ext uri="{FF2B5EF4-FFF2-40B4-BE49-F238E27FC236}">
                <a16:creationId xmlns:a16="http://schemas.microsoft.com/office/drawing/2014/main" id="{40BAA7B3-5080-A6B9-E3DB-186A5AA874D3}"/>
              </a:ext>
            </a:extLst>
          </p:cNvPr>
          <p:cNvSpPr>
            <a:spLocks noChangeShapeType="1"/>
          </p:cNvSpPr>
          <p:nvPr/>
        </p:nvSpPr>
        <p:spPr bwMode="auto">
          <a:xfrm>
            <a:off x="152400" y="152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59" name="Line 3">
            <a:extLst>
              <a:ext uri="{FF2B5EF4-FFF2-40B4-BE49-F238E27FC236}">
                <a16:creationId xmlns:a16="http://schemas.microsoft.com/office/drawing/2014/main" id="{9EC705B8-901F-6DB5-2E3E-59D2F9D6E625}"/>
              </a:ext>
            </a:extLst>
          </p:cNvPr>
          <p:cNvSpPr>
            <a:spLocks noChangeShapeType="1"/>
          </p:cNvSpPr>
          <p:nvPr/>
        </p:nvSpPr>
        <p:spPr bwMode="auto">
          <a:xfrm>
            <a:off x="152400" y="990600"/>
            <a:ext cx="8763000" cy="0"/>
          </a:xfrm>
          <a:prstGeom prst="line">
            <a:avLst/>
          </a:prstGeom>
          <a:noFill/>
          <a:ln w="1905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60" name="Text Box 4">
            <a:extLst>
              <a:ext uri="{FF2B5EF4-FFF2-40B4-BE49-F238E27FC236}">
                <a16:creationId xmlns:a16="http://schemas.microsoft.com/office/drawing/2014/main" id="{6A5D0DEC-2FD8-BC40-6520-CDA494C1A803}"/>
              </a:ext>
            </a:extLst>
          </p:cNvPr>
          <p:cNvSpPr txBox="1">
            <a:spLocks noChangeArrowheads="1"/>
          </p:cNvSpPr>
          <p:nvPr/>
        </p:nvSpPr>
        <p:spPr bwMode="auto">
          <a:xfrm>
            <a:off x="2514600" y="434030"/>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sp>
        <p:nvSpPr>
          <p:cNvPr id="23561" name="Line 5">
            <a:extLst>
              <a:ext uri="{FF2B5EF4-FFF2-40B4-BE49-F238E27FC236}">
                <a16:creationId xmlns:a16="http://schemas.microsoft.com/office/drawing/2014/main" id="{62A7815B-CBC4-272C-8287-528E33022C24}"/>
              </a:ext>
            </a:extLst>
          </p:cNvPr>
          <p:cNvSpPr>
            <a:spLocks noChangeShapeType="1"/>
          </p:cNvSpPr>
          <p:nvPr/>
        </p:nvSpPr>
        <p:spPr bwMode="auto">
          <a:xfrm>
            <a:off x="152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1">
            <a:extLst>
              <a:ext uri="{FF2B5EF4-FFF2-40B4-BE49-F238E27FC236}">
                <a16:creationId xmlns:a16="http://schemas.microsoft.com/office/drawing/2014/main" id="{F5F6E074-9B29-DEBE-4F3B-86B52106CBAA}"/>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36</a:t>
            </a:fld>
            <a:endParaRPr lang="en-US" altLang="en-US">
              <a:latin typeface="Arial" panose="020B0604020202020204" pitchFamily="34" charset="0"/>
            </a:endParaRPr>
          </a:p>
        </p:txBody>
      </p:sp>
      <p:sp>
        <p:nvSpPr>
          <p:cNvPr id="24581" name="Text Box 4">
            <a:extLst>
              <a:ext uri="{FF2B5EF4-FFF2-40B4-BE49-F238E27FC236}">
                <a16:creationId xmlns:a16="http://schemas.microsoft.com/office/drawing/2014/main" id="{34DB52F8-B100-A2B6-D5DE-E85F80BC5ABC}"/>
              </a:ext>
            </a:extLst>
          </p:cNvPr>
          <p:cNvSpPr txBox="1">
            <a:spLocks noChangeArrowheads="1"/>
          </p:cNvSpPr>
          <p:nvPr/>
        </p:nvSpPr>
        <p:spPr bwMode="auto">
          <a:xfrm>
            <a:off x="2362200" y="789125"/>
            <a:ext cx="3810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200" i="1" dirty="0">
                <a:solidFill>
                  <a:schemeClr val="bg1"/>
                </a:solidFill>
              </a:rPr>
              <a:t>Source-to-destination delivery</a:t>
            </a:r>
          </a:p>
        </p:txBody>
      </p:sp>
      <p:sp>
        <p:nvSpPr>
          <p:cNvPr id="24582" name="Line 5">
            <a:extLst>
              <a:ext uri="{FF2B5EF4-FFF2-40B4-BE49-F238E27FC236}">
                <a16:creationId xmlns:a16="http://schemas.microsoft.com/office/drawing/2014/main" id="{8D5C0989-8037-79F3-4D6D-062C797B7132}"/>
              </a:ext>
            </a:extLst>
          </p:cNvPr>
          <p:cNvSpPr>
            <a:spLocks noChangeShapeType="1"/>
          </p:cNvSpPr>
          <p:nvPr/>
        </p:nvSpPr>
        <p:spPr bwMode="auto">
          <a:xfrm>
            <a:off x="152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24583" name="Picture 6">
            <a:extLst>
              <a:ext uri="{FF2B5EF4-FFF2-40B4-BE49-F238E27FC236}">
                <a16:creationId xmlns:a16="http://schemas.microsoft.com/office/drawing/2014/main" id="{EF87B62C-0777-61A3-7432-8C6C00CA1F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8625" y="1132819"/>
            <a:ext cx="5311775" cy="4986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Text Box 4">
            <a:extLst>
              <a:ext uri="{FF2B5EF4-FFF2-40B4-BE49-F238E27FC236}">
                <a16:creationId xmlns:a16="http://schemas.microsoft.com/office/drawing/2014/main" id="{422E7F74-7EAB-FC15-6AF1-C2D76A53D0BA}"/>
              </a:ext>
            </a:extLst>
          </p:cNvPr>
          <p:cNvSpPr txBox="1">
            <a:spLocks noChangeArrowheads="1"/>
          </p:cNvSpPr>
          <p:nvPr/>
        </p:nvSpPr>
        <p:spPr bwMode="auto">
          <a:xfrm>
            <a:off x="2362200" y="283696"/>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1">
            <a:extLst>
              <a:ext uri="{FF2B5EF4-FFF2-40B4-BE49-F238E27FC236}">
                <a16:creationId xmlns:a16="http://schemas.microsoft.com/office/drawing/2014/main" id="{ED7A8BEF-9768-71BA-1B3A-25E25B6CD6EE}"/>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37</a:t>
            </a:fld>
            <a:endParaRPr lang="en-US" altLang="en-US">
              <a:latin typeface="Arial" panose="020B0604020202020204" pitchFamily="34" charset="0"/>
            </a:endParaRPr>
          </a:p>
        </p:txBody>
      </p:sp>
      <p:sp>
        <p:nvSpPr>
          <p:cNvPr id="25605" name="Text Box 4">
            <a:extLst>
              <a:ext uri="{FF2B5EF4-FFF2-40B4-BE49-F238E27FC236}">
                <a16:creationId xmlns:a16="http://schemas.microsoft.com/office/drawing/2014/main" id="{45FD0CA8-C0B2-B73E-1606-2BC334A0AF67}"/>
              </a:ext>
            </a:extLst>
          </p:cNvPr>
          <p:cNvSpPr txBox="1">
            <a:spLocks noChangeArrowheads="1"/>
          </p:cNvSpPr>
          <p:nvPr/>
        </p:nvSpPr>
        <p:spPr bwMode="auto">
          <a:xfrm>
            <a:off x="2057400" y="398464"/>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
        <p:nvSpPr>
          <p:cNvPr id="25606" name="Line 5">
            <a:extLst>
              <a:ext uri="{FF2B5EF4-FFF2-40B4-BE49-F238E27FC236}">
                <a16:creationId xmlns:a16="http://schemas.microsoft.com/office/drawing/2014/main" id="{7C706350-DFE8-0BE5-75E5-0E7D8410B99B}"/>
              </a:ext>
            </a:extLst>
          </p:cNvPr>
          <p:cNvSpPr>
            <a:spLocks noChangeShapeType="1"/>
          </p:cNvSpPr>
          <p:nvPr/>
        </p:nvSpPr>
        <p:spPr bwMode="auto">
          <a:xfrm>
            <a:off x="152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25607" name="Picture 6">
            <a:extLst>
              <a:ext uri="{FF2B5EF4-FFF2-40B4-BE49-F238E27FC236}">
                <a16:creationId xmlns:a16="http://schemas.microsoft.com/office/drawing/2014/main" id="{00D06CCB-7A06-D34D-66D8-588528D6E3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288" y="2667000"/>
            <a:ext cx="84185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Box 9">
            <a:extLst>
              <a:ext uri="{FF2B5EF4-FFF2-40B4-BE49-F238E27FC236}">
                <a16:creationId xmlns:a16="http://schemas.microsoft.com/office/drawing/2014/main" id="{BE5189B9-DECF-26ED-C832-ACF02E959FF0}"/>
              </a:ext>
            </a:extLst>
          </p:cNvPr>
          <p:cNvSpPr txBox="1">
            <a:spLocks noChangeArrowheads="1"/>
          </p:cNvSpPr>
          <p:nvPr/>
        </p:nvSpPr>
        <p:spPr bwMode="auto">
          <a:xfrm>
            <a:off x="292607" y="1443832"/>
            <a:ext cx="8763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Transforms the physical layer to a reliable link.</a:t>
            </a:r>
          </a:p>
          <a:p>
            <a:pPr>
              <a:buFont typeface="Arial" panose="020B0604020202020204" pitchFamily="34" charset="0"/>
              <a:buChar char="•"/>
            </a:pPr>
            <a:r>
              <a:rPr lang="en-US" altLang="en-US" sz="2400" dirty="0"/>
              <a:t>It make the physical layer appear error-free to the upper layer.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1">
            <a:extLst>
              <a:ext uri="{FF2B5EF4-FFF2-40B4-BE49-F238E27FC236}">
                <a16:creationId xmlns:a16="http://schemas.microsoft.com/office/drawing/2014/main" id="{09625D3C-34B6-FF1E-71BE-3EA3C6E38202}"/>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38</a:t>
            </a:fld>
            <a:endParaRPr lang="en-US" altLang="en-US">
              <a:latin typeface="Arial" panose="020B0604020202020204" pitchFamily="34" charset="0"/>
            </a:endParaRPr>
          </a:p>
        </p:txBody>
      </p:sp>
      <p:sp>
        <p:nvSpPr>
          <p:cNvPr id="26627" name="Line 9">
            <a:extLst>
              <a:ext uri="{FF2B5EF4-FFF2-40B4-BE49-F238E27FC236}">
                <a16:creationId xmlns:a16="http://schemas.microsoft.com/office/drawing/2014/main" id="{790AC467-98D3-287C-3B8F-FF6466F21371}"/>
              </a:ext>
            </a:extLst>
          </p:cNvPr>
          <p:cNvSpPr>
            <a:spLocks noChangeShapeType="1"/>
          </p:cNvSpPr>
          <p:nvPr/>
        </p:nvSpPr>
        <p:spPr bwMode="auto">
          <a:xfrm>
            <a:off x="457200" y="1219200"/>
            <a:ext cx="8153400" cy="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28" name="Line 10">
            <a:extLst>
              <a:ext uri="{FF2B5EF4-FFF2-40B4-BE49-F238E27FC236}">
                <a16:creationId xmlns:a16="http://schemas.microsoft.com/office/drawing/2014/main" id="{BA82F40C-AF97-A4A6-E0E5-CED2F9F1D92F}"/>
              </a:ext>
            </a:extLst>
          </p:cNvPr>
          <p:cNvSpPr>
            <a:spLocks noChangeShapeType="1"/>
          </p:cNvSpPr>
          <p:nvPr/>
        </p:nvSpPr>
        <p:spPr bwMode="auto">
          <a:xfrm>
            <a:off x="457200" y="5943600"/>
            <a:ext cx="8153400" cy="0"/>
          </a:xfrm>
          <a:prstGeom prst="line">
            <a:avLst/>
          </a:prstGeom>
          <a:noFill/>
          <a:ln w="76200">
            <a:solidFill>
              <a:srgbClr val="00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629" name="Rectangle 11">
            <a:extLst>
              <a:ext uri="{FF2B5EF4-FFF2-40B4-BE49-F238E27FC236}">
                <a16:creationId xmlns:a16="http://schemas.microsoft.com/office/drawing/2014/main" id="{4121E450-7C72-FA73-E233-AB859F1E6B49}"/>
              </a:ext>
            </a:extLst>
          </p:cNvPr>
          <p:cNvSpPr>
            <a:spLocks noChangeArrowheads="1"/>
          </p:cNvSpPr>
          <p:nvPr/>
        </p:nvSpPr>
        <p:spPr bwMode="auto">
          <a:xfrm>
            <a:off x="457200" y="1343025"/>
            <a:ext cx="8229600" cy="4524375"/>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a:t>The data link layer is responsible for moving frames </a:t>
            </a:r>
          </a:p>
          <a:p>
            <a:pPr algn="ctr"/>
            <a:r>
              <a:rPr lang="en-US" altLang="en-US" sz="2400" u="sng"/>
              <a:t>from one hop (node) to the next. </a:t>
            </a:r>
          </a:p>
          <a:p>
            <a:endParaRPr lang="en-US" altLang="en-US" sz="2400"/>
          </a:p>
          <a:p>
            <a:pPr>
              <a:lnSpc>
                <a:spcPct val="150000"/>
              </a:lnSpc>
            </a:pPr>
            <a:r>
              <a:rPr lang="en-US" altLang="en-US" sz="2400" u="sng"/>
              <a:t>It also responsible for</a:t>
            </a:r>
          </a:p>
          <a:p>
            <a:pPr>
              <a:lnSpc>
                <a:spcPct val="150000"/>
              </a:lnSpc>
              <a:buFont typeface="Arial" panose="020B0604020202020204" pitchFamily="34" charset="0"/>
              <a:buChar char="•"/>
            </a:pPr>
            <a:r>
              <a:rPr lang="en-US" altLang="en-US" sz="2400"/>
              <a:t> Framing</a:t>
            </a:r>
          </a:p>
          <a:p>
            <a:pPr>
              <a:lnSpc>
                <a:spcPct val="150000"/>
              </a:lnSpc>
              <a:buFont typeface="Arial" panose="020B0604020202020204" pitchFamily="34" charset="0"/>
              <a:buChar char="•"/>
            </a:pPr>
            <a:r>
              <a:rPr lang="en-US" altLang="en-US" sz="2400"/>
              <a:t> Physical addressing </a:t>
            </a:r>
            <a:r>
              <a:rPr lang="en-US" altLang="en-US" sz="2400" b="0"/>
              <a:t>for devices on the same network (MAC)</a:t>
            </a:r>
          </a:p>
          <a:p>
            <a:pPr>
              <a:lnSpc>
                <a:spcPct val="150000"/>
              </a:lnSpc>
              <a:buFont typeface="Arial" panose="020B0604020202020204" pitchFamily="34" charset="0"/>
              <a:buChar char="•"/>
            </a:pPr>
            <a:r>
              <a:rPr lang="en-US" altLang="en-US" sz="2400"/>
              <a:t> Flow control </a:t>
            </a:r>
            <a:r>
              <a:rPr lang="en-US" altLang="en-US" sz="2400" b="0"/>
              <a:t>to avoided receiver overwhelming of data rate</a:t>
            </a:r>
          </a:p>
          <a:p>
            <a:pPr>
              <a:lnSpc>
                <a:spcPct val="150000"/>
              </a:lnSpc>
              <a:buFont typeface="Arial" panose="020B0604020202020204" pitchFamily="34" charset="0"/>
              <a:buChar char="•"/>
            </a:pPr>
            <a:r>
              <a:rPr lang="en-US" altLang="en-US" sz="2400"/>
              <a:t> Error Control- trailer  </a:t>
            </a:r>
            <a:r>
              <a:rPr lang="en-US" altLang="en-US" sz="2400" b="0"/>
              <a:t>detect/retransmit lost/damaged frames</a:t>
            </a:r>
          </a:p>
          <a:p>
            <a:pPr>
              <a:lnSpc>
                <a:spcPct val="150000"/>
              </a:lnSpc>
              <a:buFont typeface="Arial" panose="020B0604020202020204" pitchFamily="34" charset="0"/>
              <a:buChar char="•"/>
            </a:pPr>
            <a:r>
              <a:rPr lang="en-US" altLang="en-US" sz="2400"/>
              <a:t> Access Control </a:t>
            </a:r>
            <a:r>
              <a:rPr lang="en-US" altLang="en-US" sz="2200" b="0"/>
              <a:t>to determine which device has control over the link</a:t>
            </a:r>
          </a:p>
        </p:txBody>
      </p:sp>
      <p:sp>
        <p:nvSpPr>
          <p:cNvPr id="26632" name="Text Box 4">
            <a:extLst>
              <a:ext uri="{FF2B5EF4-FFF2-40B4-BE49-F238E27FC236}">
                <a16:creationId xmlns:a16="http://schemas.microsoft.com/office/drawing/2014/main" id="{64E662F2-1870-CD4E-32CC-EECACD8242B7}"/>
              </a:ext>
            </a:extLst>
          </p:cNvPr>
          <p:cNvSpPr txBox="1">
            <a:spLocks noChangeArrowheads="1"/>
          </p:cNvSpPr>
          <p:nvPr/>
        </p:nvSpPr>
        <p:spPr bwMode="auto">
          <a:xfrm>
            <a:off x="2209800" y="401873"/>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1">
            <a:extLst>
              <a:ext uri="{FF2B5EF4-FFF2-40B4-BE49-F238E27FC236}">
                <a16:creationId xmlns:a16="http://schemas.microsoft.com/office/drawing/2014/main" id="{EABE2C40-EB4D-316D-332D-B06EC342F241}"/>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39</a:t>
            </a:fld>
            <a:endParaRPr lang="en-US" altLang="en-US">
              <a:latin typeface="Arial" panose="020B0604020202020204" pitchFamily="34" charset="0"/>
            </a:endParaRPr>
          </a:p>
        </p:txBody>
      </p:sp>
      <p:sp>
        <p:nvSpPr>
          <p:cNvPr id="27653" name="Text Box 4">
            <a:extLst>
              <a:ext uri="{FF2B5EF4-FFF2-40B4-BE49-F238E27FC236}">
                <a16:creationId xmlns:a16="http://schemas.microsoft.com/office/drawing/2014/main" id="{5B454A63-C109-E0E8-1A4B-D0255D71C540}"/>
              </a:ext>
            </a:extLst>
          </p:cNvPr>
          <p:cNvSpPr txBox="1">
            <a:spLocks noChangeArrowheads="1"/>
          </p:cNvSpPr>
          <p:nvPr/>
        </p:nvSpPr>
        <p:spPr bwMode="auto">
          <a:xfrm>
            <a:off x="3211691" y="718624"/>
            <a:ext cx="27206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400" i="1" dirty="0">
                <a:solidFill>
                  <a:schemeClr val="bg1"/>
                </a:solidFill>
              </a:rPr>
              <a:t>Hop-to-hop delivery</a:t>
            </a:r>
          </a:p>
        </p:txBody>
      </p:sp>
      <p:sp>
        <p:nvSpPr>
          <p:cNvPr id="27654" name="Line 5">
            <a:extLst>
              <a:ext uri="{FF2B5EF4-FFF2-40B4-BE49-F238E27FC236}">
                <a16:creationId xmlns:a16="http://schemas.microsoft.com/office/drawing/2014/main" id="{47854C78-D53C-8BA3-0BA2-E7AE723DE09C}"/>
              </a:ext>
            </a:extLst>
          </p:cNvPr>
          <p:cNvSpPr>
            <a:spLocks noChangeShapeType="1"/>
          </p:cNvSpPr>
          <p:nvPr/>
        </p:nvSpPr>
        <p:spPr bwMode="auto">
          <a:xfrm>
            <a:off x="152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27655" name="Picture 6">
            <a:extLst>
              <a:ext uri="{FF2B5EF4-FFF2-40B4-BE49-F238E27FC236}">
                <a16:creationId xmlns:a16="http://schemas.microsoft.com/office/drawing/2014/main" id="{7102A5B1-39B6-D3EC-1C47-3F65996F1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439863"/>
            <a:ext cx="6216650" cy="457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6" name="Text Box 4">
            <a:extLst>
              <a:ext uri="{FF2B5EF4-FFF2-40B4-BE49-F238E27FC236}">
                <a16:creationId xmlns:a16="http://schemas.microsoft.com/office/drawing/2014/main" id="{2E5F7ED0-A576-6F70-3DEB-20948F69BCE3}"/>
              </a:ext>
            </a:extLst>
          </p:cNvPr>
          <p:cNvSpPr txBox="1">
            <a:spLocks noChangeArrowheads="1"/>
          </p:cNvSpPr>
          <p:nvPr/>
        </p:nvSpPr>
        <p:spPr bwMode="auto">
          <a:xfrm>
            <a:off x="2819400" y="297301"/>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a:extLst>
              <a:ext uri="{FF2B5EF4-FFF2-40B4-BE49-F238E27FC236}">
                <a16:creationId xmlns:a16="http://schemas.microsoft.com/office/drawing/2014/main" id="{F5F3EA7F-BCFC-1D7E-EE7D-DD306F032A67}"/>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40</a:t>
            </a:fld>
            <a:endParaRPr lang="en-US" altLang="en-US">
              <a:latin typeface="Arial" panose="020B0604020202020204" pitchFamily="34" charset="0"/>
            </a:endParaRPr>
          </a:p>
        </p:txBody>
      </p:sp>
      <p:sp>
        <p:nvSpPr>
          <p:cNvPr id="28677" name="Text Box 4">
            <a:extLst>
              <a:ext uri="{FF2B5EF4-FFF2-40B4-BE49-F238E27FC236}">
                <a16:creationId xmlns:a16="http://schemas.microsoft.com/office/drawing/2014/main" id="{0E48C99B-1708-C8ED-AB67-8770CABBA8A3}"/>
              </a:ext>
            </a:extLst>
          </p:cNvPr>
          <p:cNvSpPr txBox="1">
            <a:spLocks noChangeArrowheads="1"/>
          </p:cNvSpPr>
          <p:nvPr/>
        </p:nvSpPr>
        <p:spPr bwMode="auto">
          <a:xfrm>
            <a:off x="2438400" y="423861"/>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pic>
        <p:nvPicPr>
          <p:cNvPr id="28679" name="Picture 6">
            <a:extLst>
              <a:ext uri="{FF2B5EF4-FFF2-40B4-BE49-F238E27FC236}">
                <a16:creationId xmlns:a16="http://schemas.microsoft.com/office/drawing/2014/main" id="{9D2B90CC-773F-671D-2E55-39447756E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50" y="2895600"/>
            <a:ext cx="862965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TextBox 9">
            <a:extLst>
              <a:ext uri="{FF2B5EF4-FFF2-40B4-BE49-F238E27FC236}">
                <a16:creationId xmlns:a16="http://schemas.microsoft.com/office/drawing/2014/main" id="{3A6BFD58-1A7C-C412-37FD-F251129BB5F8}"/>
              </a:ext>
            </a:extLst>
          </p:cNvPr>
          <p:cNvSpPr txBox="1">
            <a:spLocks noChangeArrowheads="1"/>
          </p:cNvSpPr>
          <p:nvPr/>
        </p:nvSpPr>
        <p:spPr bwMode="auto">
          <a:xfrm>
            <a:off x="209550" y="1096964"/>
            <a:ext cx="87630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a:t>Coordinate the functions required to carry a bit stream over a physical medium.</a:t>
            </a:r>
          </a:p>
          <a:p>
            <a:pPr>
              <a:buFont typeface="Arial" panose="020B0604020202020204" pitchFamily="34" charset="0"/>
              <a:buChar char="•"/>
            </a:pPr>
            <a:r>
              <a:rPr lang="en-US" altLang="en-US" sz="2400"/>
              <a:t>It also defines the procedures and functions that physical devices and interfaces have to perform for transmission to occur.</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1">
            <a:extLst>
              <a:ext uri="{FF2B5EF4-FFF2-40B4-BE49-F238E27FC236}">
                <a16:creationId xmlns:a16="http://schemas.microsoft.com/office/drawing/2014/main" id="{F9637C6B-7849-0797-256B-FD9FC3B4D3A5}"/>
              </a:ext>
            </a:extLst>
          </p:cNvPr>
          <p:cNvSpPr>
            <a:spLocks noGrp="1"/>
          </p:cNvSpPr>
          <p:nvPr>
            <p:ph type="sldNum" sz="quarter" idx="10"/>
          </p:nvPr>
        </p:nvSpPr>
        <p:spPr bwMode="auto">
          <a:xfrm>
            <a:off x="0" y="6400800"/>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defPPr>
              <a:defRPr lang="en-US"/>
            </a:defPPr>
            <a:lvl1pPr algn="l" rtl="0" eaLnBrk="1" fontAlgn="base" hangingPunct="1">
              <a:spcBef>
                <a:spcPct val="0"/>
              </a:spcBef>
              <a:spcAft>
                <a:spcPct val="0"/>
              </a:spcAft>
              <a:defRPr sz="2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b="1" kern="1200">
                <a:solidFill>
                  <a:schemeClr val="tx1"/>
                </a:solidFill>
                <a:latin typeface="Times New Roman" panose="02020603050405020304" pitchFamily="18" charset="0"/>
                <a:ea typeface="+mn-ea"/>
                <a:cs typeface="+mn-cs"/>
              </a:defRPr>
            </a:lvl5pPr>
            <a:lvl6pPr marL="2286000" algn="l" defTabSz="914400" rtl="0" eaLnBrk="1" latinLnBrk="0" hangingPunct="1">
              <a:defRPr b="1" kern="1200">
                <a:solidFill>
                  <a:schemeClr val="tx1"/>
                </a:solidFill>
                <a:latin typeface="Times New Roman" panose="02020603050405020304" pitchFamily="18" charset="0"/>
                <a:ea typeface="+mn-ea"/>
                <a:cs typeface="+mn-cs"/>
              </a:defRPr>
            </a:lvl6pPr>
            <a:lvl7pPr marL="2743200" algn="l" defTabSz="914400" rtl="0" eaLnBrk="1" latinLnBrk="0" hangingPunct="1">
              <a:defRPr b="1" kern="1200">
                <a:solidFill>
                  <a:schemeClr val="tx1"/>
                </a:solidFill>
                <a:latin typeface="Times New Roman" panose="02020603050405020304" pitchFamily="18" charset="0"/>
                <a:ea typeface="+mn-ea"/>
                <a:cs typeface="+mn-cs"/>
              </a:defRPr>
            </a:lvl7pPr>
            <a:lvl8pPr marL="3200400" algn="l" defTabSz="914400" rtl="0" eaLnBrk="1" latinLnBrk="0" hangingPunct="1">
              <a:defRPr b="1" kern="1200">
                <a:solidFill>
                  <a:schemeClr val="tx1"/>
                </a:solidFill>
                <a:latin typeface="Times New Roman" panose="02020603050405020304" pitchFamily="18" charset="0"/>
                <a:ea typeface="+mn-ea"/>
                <a:cs typeface="+mn-cs"/>
              </a:defRPr>
            </a:lvl8pPr>
            <a:lvl9pPr marL="3657600" algn="l" defTabSz="914400" rtl="0" eaLnBrk="1" latinLnBrk="0" hangingPunct="1">
              <a:defRPr b="1" kern="1200">
                <a:solidFill>
                  <a:schemeClr val="tx1"/>
                </a:solidFill>
                <a:latin typeface="Times New Roman" panose="02020603050405020304" pitchFamily="18" charset="0"/>
                <a:ea typeface="+mn-ea"/>
                <a:cs typeface="+mn-cs"/>
              </a:defRPr>
            </a:lvl9pPr>
          </a:lstStyle>
          <a:p>
            <a:r>
              <a:rPr lang="en-US" altLang="en-US"/>
              <a:t>2.</a:t>
            </a:r>
            <a:fld id="{8A73A751-C0C6-4542-A5CD-7FB68FA7BB3E}" type="slidenum">
              <a:rPr lang="en-US" altLang="en-US" smtClean="0"/>
              <a:pPr/>
              <a:t>41</a:t>
            </a:fld>
            <a:endParaRPr lang="en-US" altLang="en-US">
              <a:latin typeface="Arial" panose="020B0604020202020204" pitchFamily="34" charset="0"/>
            </a:endParaRPr>
          </a:p>
        </p:txBody>
      </p:sp>
      <p:sp>
        <p:nvSpPr>
          <p:cNvPr id="29700" name="Rectangle 11">
            <a:extLst>
              <a:ext uri="{FF2B5EF4-FFF2-40B4-BE49-F238E27FC236}">
                <a16:creationId xmlns:a16="http://schemas.microsoft.com/office/drawing/2014/main" id="{3693A059-B517-7F39-B791-4D1A748EBBC1}"/>
              </a:ext>
            </a:extLst>
          </p:cNvPr>
          <p:cNvSpPr>
            <a:spLocks noChangeArrowheads="1"/>
          </p:cNvSpPr>
          <p:nvPr/>
        </p:nvSpPr>
        <p:spPr bwMode="auto">
          <a:xfrm>
            <a:off x="457200" y="1085850"/>
            <a:ext cx="8153400" cy="4694238"/>
          </a:xfrm>
          <a:prstGeom prst="rect">
            <a:avLst/>
          </a:prstGeom>
          <a:solidFill>
            <a:srgbClr val="99FF33"/>
          </a:solidFill>
          <a:ln>
            <a:noFill/>
          </a:ln>
          <a:extLst>
            <a:ext uri="{91240B29-F687-4F45-9708-019B960494DF}">
              <a14:hiddenLine xmlns:a14="http://schemas.microsoft.com/office/drawing/2010/main" w="76200" algn="ctr">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a:t>The physical layer is responsible for movements of </a:t>
            </a:r>
          </a:p>
          <a:p>
            <a:pPr algn="ctr"/>
            <a:r>
              <a:rPr lang="en-US" altLang="en-US" sz="2400" u="sng"/>
              <a:t>individual bits from one hop (node) to the next. </a:t>
            </a:r>
          </a:p>
          <a:p>
            <a:endParaRPr lang="en-US" altLang="en-US" sz="2400"/>
          </a:p>
          <a:p>
            <a:r>
              <a:rPr lang="en-US" altLang="en-US" sz="2400" u="sng"/>
              <a:t>It also responsible for:</a:t>
            </a:r>
          </a:p>
          <a:p>
            <a:pPr>
              <a:spcBef>
                <a:spcPts val="600"/>
              </a:spcBef>
              <a:buFont typeface="Arial" panose="020B0604020202020204" pitchFamily="34" charset="0"/>
              <a:buChar char="•"/>
            </a:pPr>
            <a:r>
              <a:rPr lang="en-US" altLang="en-US" sz="2400"/>
              <a:t> Physical characteristics of interfaces and medium</a:t>
            </a:r>
          </a:p>
          <a:p>
            <a:pPr>
              <a:spcBef>
                <a:spcPts val="600"/>
              </a:spcBef>
              <a:buFont typeface="Arial" panose="020B0604020202020204" pitchFamily="34" charset="0"/>
              <a:buChar char="•"/>
            </a:pPr>
            <a:r>
              <a:rPr lang="en-US" altLang="en-US" sz="2400"/>
              <a:t> Representation of bits </a:t>
            </a:r>
            <a:r>
              <a:rPr lang="en-US" altLang="en-US" sz="2400" b="0"/>
              <a:t>(how 0,1 changes to signals)</a:t>
            </a:r>
          </a:p>
          <a:p>
            <a:pPr>
              <a:spcBef>
                <a:spcPts val="600"/>
              </a:spcBef>
              <a:buFont typeface="Arial" panose="020B0604020202020204" pitchFamily="34" charset="0"/>
              <a:buChar char="•"/>
            </a:pPr>
            <a:r>
              <a:rPr lang="en-US" altLang="en-US" sz="2400"/>
              <a:t>Data rate (</a:t>
            </a:r>
            <a:r>
              <a:rPr lang="en-US" altLang="en-US" sz="2400" b="0"/>
              <a:t>num of bits sent each second)</a:t>
            </a:r>
            <a:endParaRPr lang="en-US" altLang="en-US" sz="2400"/>
          </a:p>
          <a:p>
            <a:pPr>
              <a:spcBef>
                <a:spcPts val="600"/>
              </a:spcBef>
              <a:buFont typeface="Arial" panose="020B0604020202020204" pitchFamily="34" charset="0"/>
              <a:buChar char="•"/>
            </a:pPr>
            <a:r>
              <a:rPr lang="en-US" altLang="en-US" sz="2400"/>
              <a:t> Synchronization of bits </a:t>
            </a:r>
            <a:r>
              <a:rPr lang="en-US" altLang="en-US" sz="2400" b="0"/>
              <a:t>(using the same bit rate, same clock)</a:t>
            </a:r>
            <a:endParaRPr lang="en-US" altLang="en-US" sz="2400"/>
          </a:p>
          <a:p>
            <a:pPr>
              <a:spcBef>
                <a:spcPts val="600"/>
              </a:spcBef>
              <a:buFont typeface="Arial" panose="020B0604020202020204" pitchFamily="34" charset="0"/>
              <a:buChar char="•"/>
            </a:pPr>
            <a:r>
              <a:rPr lang="en-US" altLang="en-US" sz="2400"/>
              <a:t>Line configuration </a:t>
            </a:r>
            <a:r>
              <a:rPr lang="en-US" altLang="en-US" sz="2400" b="0"/>
              <a:t>(type of connection: P2P, multipoint)</a:t>
            </a:r>
            <a:endParaRPr lang="en-US" altLang="en-US" sz="2400"/>
          </a:p>
          <a:p>
            <a:pPr>
              <a:spcBef>
                <a:spcPts val="600"/>
              </a:spcBef>
              <a:buFont typeface="Arial" panose="020B0604020202020204" pitchFamily="34" charset="0"/>
              <a:buChar char="•"/>
            </a:pPr>
            <a:r>
              <a:rPr lang="en-US" altLang="en-US" sz="2400"/>
              <a:t> Physical Topology </a:t>
            </a:r>
            <a:r>
              <a:rPr lang="en-US" altLang="en-US" sz="2400" b="0"/>
              <a:t>(Bus/Star/Mesh/Ring)</a:t>
            </a:r>
            <a:endParaRPr lang="en-US" altLang="en-US" sz="2400"/>
          </a:p>
          <a:p>
            <a:pPr>
              <a:spcBef>
                <a:spcPts val="600"/>
              </a:spcBef>
              <a:buFont typeface="Arial" panose="020B0604020202020204" pitchFamily="34" charset="0"/>
              <a:buChar char="•"/>
            </a:pPr>
            <a:r>
              <a:rPr lang="en-US" altLang="en-US" sz="2400"/>
              <a:t>Transmission mode </a:t>
            </a:r>
            <a:r>
              <a:rPr lang="en-US" altLang="en-US" sz="2400" b="0"/>
              <a:t>(simplex/Duplex)</a:t>
            </a:r>
            <a:endParaRPr lang="en-US" altLang="en-US" sz="2400"/>
          </a:p>
        </p:txBody>
      </p:sp>
      <p:sp>
        <p:nvSpPr>
          <p:cNvPr id="29703" name="Text Box 4">
            <a:extLst>
              <a:ext uri="{FF2B5EF4-FFF2-40B4-BE49-F238E27FC236}">
                <a16:creationId xmlns:a16="http://schemas.microsoft.com/office/drawing/2014/main" id="{86660098-E182-AE6D-893A-6A681651B503}"/>
              </a:ext>
            </a:extLst>
          </p:cNvPr>
          <p:cNvSpPr txBox="1">
            <a:spLocks noChangeArrowheads="1"/>
          </p:cNvSpPr>
          <p:nvPr/>
        </p:nvSpPr>
        <p:spPr bwMode="auto">
          <a:xfrm>
            <a:off x="2362200" y="365919"/>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sp>
        <p:nvSpPr>
          <p:cNvPr id="29704" name="Line 5">
            <a:extLst>
              <a:ext uri="{FF2B5EF4-FFF2-40B4-BE49-F238E27FC236}">
                <a16:creationId xmlns:a16="http://schemas.microsoft.com/office/drawing/2014/main" id="{F590399C-A92B-E530-856F-F01BB66DBA2D}"/>
              </a:ext>
            </a:extLst>
          </p:cNvPr>
          <p:cNvSpPr>
            <a:spLocks noChangeShapeType="1"/>
          </p:cNvSpPr>
          <p:nvPr/>
        </p:nvSpPr>
        <p:spPr bwMode="auto">
          <a:xfrm>
            <a:off x="152400" y="61722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ChangeArrowheads="1"/>
          </p:cNvSpPr>
          <p:nvPr/>
        </p:nvSpPr>
        <p:spPr bwMode="auto">
          <a:xfrm>
            <a:off x="990600" y="2209800"/>
            <a:ext cx="4191000" cy="3032126"/>
          </a:xfrm>
          <a:prstGeom prst="rect">
            <a:avLst/>
          </a:prstGeom>
          <a:solidFill>
            <a:schemeClr val="bg1"/>
          </a:solidFill>
          <a:ln w="9525" algn="ctr">
            <a:solidFill>
              <a:srgbClr val="FFC000"/>
            </a:solidFill>
            <a:round/>
            <a:headEnd/>
            <a:tailEnd/>
          </a:ln>
        </p:spPr>
        <p:txBody>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4800" i="1" dirty="0"/>
              <a:t> CHAPTER 10</a:t>
            </a:r>
          </a:p>
          <a:p>
            <a:r>
              <a:rPr lang="en-US" altLang="en-US" sz="4800" i="1" dirty="0"/>
              <a:t> Software </a:t>
            </a:r>
          </a:p>
          <a:p>
            <a:r>
              <a:rPr lang="en-US" altLang="en-US" sz="4800" i="1" dirty="0"/>
              <a:t> Engineering</a:t>
            </a:r>
            <a:br>
              <a:rPr lang="en-US" altLang="en-US" sz="4800" i="1" dirty="0"/>
            </a:br>
            <a:r>
              <a:rPr lang="en-US" altLang="en-US" sz="4800" i="1" dirty="0"/>
              <a:t> </a:t>
            </a:r>
          </a:p>
        </p:txBody>
      </p:sp>
      <p:pic>
        <p:nvPicPr>
          <p:cNvPr id="4099"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8800" y="1943100"/>
            <a:ext cx="2947988"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228600" y="2511424"/>
            <a:ext cx="85344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spcAft>
                <a:spcPct val="60000"/>
              </a:spcAft>
              <a:buClr>
                <a:srgbClr val="FF0000"/>
              </a:buClr>
              <a:buFont typeface="Wingdings" panose="05000000000000000000" pitchFamily="2" charset="2"/>
              <a:buChar char="q"/>
            </a:pPr>
            <a:r>
              <a:rPr lang="en-US" altLang="en-US" sz="2000" dirty="0">
                <a:latin typeface="Times New Roman" panose="02020603050405020304" pitchFamily="18" charset="0"/>
              </a:rPr>
              <a:t>Understand the concept of the software life cycle in software engineering.</a:t>
            </a:r>
          </a:p>
        </p:txBody>
      </p:sp>
      <p:sp>
        <p:nvSpPr>
          <p:cNvPr id="1375235" name="Rectangle 3"/>
          <p:cNvSpPr>
            <a:spLocks noChangeArrowheads="1"/>
          </p:cNvSpPr>
          <p:nvPr/>
        </p:nvSpPr>
        <p:spPr bwMode="auto">
          <a:xfrm>
            <a:off x="2895600" y="457200"/>
            <a:ext cx="220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en-US" dirty="0">
                <a:solidFill>
                  <a:schemeClr val="hlink"/>
                </a:solidFill>
                <a:effectLst>
                  <a:outerShdw blurRad="38100" dist="38100" dir="2700000" algn="tl">
                    <a:srgbClr val="C0C0C0"/>
                  </a:outerShdw>
                </a:effectLst>
                <a:latin typeface="Times New Roman" panose="02020603050405020304" pitchFamily="18" charset="0"/>
              </a:rPr>
              <a:t>Objectives</a:t>
            </a:r>
          </a:p>
        </p:txBody>
      </p:sp>
      <p:sp>
        <p:nvSpPr>
          <p:cNvPr id="1375236" name="Rectangle 4"/>
          <p:cNvSpPr>
            <a:spLocks noChangeArrowheads="1"/>
          </p:cNvSpPr>
          <p:nvPr/>
        </p:nvSpPr>
        <p:spPr bwMode="auto">
          <a:xfrm>
            <a:off x="152400" y="1595040"/>
            <a:ext cx="853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defRPr/>
            </a:pPr>
            <a:r>
              <a:rPr lang="en-US" altLang="en-US" sz="2400" dirty="0">
                <a:effectLst>
                  <a:outerShdw blurRad="38100" dist="38100" dir="2700000" algn="tl">
                    <a:srgbClr val="C0C0C0"/>
                  </a:outerShdw>
                </a:effectLst>
                <a:latin typeface="Times New Roman" panose="02020603050405020304" pitchFamily="18" charset="0"/>
              </a:rPr>
              <a:t>After studying this chapter, the student should be able to:</a:t>
            </a:r>
          </a:p>
        </p:txBody>
      </p:sp>
      <p:sp>
        <p:nvSpPr>
          <p:cNvPr id="2" name="Rectangle 1"/>
          <p:cNvSpPr>
            <a:spLocks noChangeArrowheads="1"/>
          </p:cNvSpPr>
          <p:nvPr/>
        </p:nvSpPr>
        <p:spPr bwMode="auto">
          <a:xfrm>
            <a:off x="228600" y="3016646"/>
            <a:ext cx="8534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spcAft>
                <a:spcPct val="60000"/>
              </a:spcAft>
              <a:buClr>
                <a:srgbClr val="FF0000"/>
              </a:buClr>
              <a:buFont typeface="Wingdings" panose="05000000000000000000" pitchFamily="2" charset="2"/>
              <a:buChar char="q"/>
            </a:pPr>
            <a:r>
              <a:rPr lang="en-US" altLang="en-US" sz="2000" dirty="0">
                <a:latin typeface="Times New Roman" panose="02020603050405020304" pitchFamily="18" charset="0"/>
              </a:rPr>
              <a:t>Describe two major types of development process, the waterfall and</a:t>
            </a:r>
            <a:br>
              <a:rPr lang="en-US" altLang="en-US" sz="2000" dirty="0">
                <a:latin typeface="Times New Roman" panose="02020603050405020304" pitchFamily="18" charset="0"/>
              </a:rPr>
            </a:br>
            <a:r>
              <a:rPr lang="en-US" altLang="en-US" sz="2000" dirty="0">
                <a:latin typeface="Times New Roman" panose="02020603050405020304" pitchFamily="18" charset="0"/>
              </a:rPr>
              <a:t> incremental models.</a:t>
            </a:r>
          </a:p>
        </p:txBody>
      </p:sp>
      <p:sp>
        <p:nvSpPr>
          <p:cNvPr id="3" name="Rectangle 2"/>
          <p:cNvSpPr>
            <a:spLocks noChangeArrowheads="1"/>
          </p:cNvSpPr>
          <p:nvPr/>
        </p:nvSpPr>
        <p:spPr bwMode="auto">
          <a:xfrm>
            <a:off x="119743" y="3829843"/>
            <a:ext cx="85344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spcAft>
                <a:spcPct val="60000"/>
              </a:spcAft>
              <a:buClr>
                <a:srgbClr val="FF0000"/>
              </a:buClr>
              <a:buFont typeface="Wingdings" panose="05000000000000000000" pitchFamily="2" charset="2"/>
              <a:buChar char="q"/>
            </a:pPr>
            <a:r>
              <a:rPr lang="en-US" altLang="en-US" sz="2000" dirty="0">
                <a:latin typeface="Times New Roman" panose="02020603050405020304" pitchFamily="18" charset="0"/>
              </a:rPr>
              <a:t>Understand the analysis phase and describe two separate approaches in  the analysis phase: procedure-oriented analysis and object-oriented analysis.</a:t>
            </a:r>
          </a:p>
        </p:txBody>
      </p:sp>
      <p:sp>
        <p:nvSpPr>
          <p:cNvPr id="4" name="Rectangle 3"/>
          <p:cNvSpPr>
            <a:spLocks noChangeArrowheads="1"/>
          </p:cNvSpPr>
          <p:nvPr/>
        </p:nvSpPr>
        <p:spPr bwMode="auto">
          <a:xfrm>
            <a:off x="119743" y="4748212"/>
            <a:ext cx="8534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spcAft>
                <a:spcPct val="60000"/>
              </a:spcAft>
              <a:buClr>
                <a:srgbClr val="FF0000"/>
              </a:buClr>
              <a:buFont typeface="Wingdings" panose="05000000000000000000" pitchFamily="2" charset="2"/>
              <a:buChar char="q"/>
            </a:pPr>
            <a:r>
              <a:rPr lang="en-US" altLang="en-US" sz="2000" dirty="0">
                <a:latin typeface="Times New Roman" panose="02020603050405020304" pitchFamily="18" charset="0"/>
              </a:rPr>
              <a:t>Understand the design phase and describe two separate approaches in the design phase: procedure-oriented design and object-oriented design.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7523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7523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6147"/>
                                        </p:tgtEl>
                                        <p:attrNameLst>
                                          <p:attrName>style.visibility</p:attrName>
                                        </p:attrNameLst>
                                      </p:cBhvr>
                                      <p:to>
                                        <p:strVal val="visible"/>
                                      </p:to>
                                    </p:set>
                                    <p:animEffect transition="in" filter="wipe(down)">
                                      <p:cBhvr>
                                        <p:cTn id="15" dur="580">
                                          <p:stCondLst>
                                            <p:cond delay="0"/>
                                          </p:stCondLst>
                                        </p:cTn>
                                        <p:tgtEl>
                                          <p:spTgt spid="6147"/>
                                        </p:tgtEl>
                                      </p:cBhvr>
                                    </p:animEffect>
                                    <p:anim calcmode="lin" valueType="num">
                                      <p:cBhvr>
                                        <p:cTn id="16" dur="1822" tmFilter="0,0; 0.14,0.36; 0.43,0.73; 0.71,0.91; 1.0,1.0">
                                          <p:stCondLst>
                                            <p:cond delay="0"/>
                                          </p:stCondLst>
                                        </p:cTn>
                                        <p:tgtEl>
                                          <p:spTgt spid="614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614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614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614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6147"/>
                                        </p:tgtEl>
                                        <p:attrNameLst>
                                          <p:attrName>ppt_y</p:attrName>
                                        </p:attrNameLst>
                                      </p:cBhvr>
                                      <p:tavLst>
                                        <p:tav tm="0" fmla="#ppt_y-sin(pi*$)/81">
                                          <p:val>
                                            <p:fltVal val="0"/>
                                          </p:val>
                                        </p:tav>
                                        <p:tav tm="100000">
                                          <p:val>
                                            <p:fltVal val="1"/>
                                          </p:val>
                                        </p:tav>
                                      </p:tavLst>
                                    </p:anim>
                                    <p:animScale>
                                      <p:cBhvr>
                                        <p:cTn id="21" dur="26">
                                          <p:stCondLst>
                                            <p:cond delay="650"/>
                                          </p:stCondLst>
                                        </p:cTn>
                                        <p:tgtEl>
                                          <p:spTgt spid="6147"/>
                                        </p:tgtEl>
                                      </p:cBhvr>
                                      <p:to x="100000" y="60000"/>
                                    </p:animScale>
                                    <p:animScale>
                                      <p:cBhvr>
                                        <p:cTn id="22" dur="166" decel="50000">
                                          <p:stCondLst>
                                            <p:cond delay="676"/>
                                          </p:stCondLst>
                                        </p:cTn>
                                        <p:tgtEl>
                                          <p:spTgt spid="6147"/>
                                        </p:tgtEl>
                                      </p:cBhvr>
                                      <p:to x="100000" y="100000"/>
                                    </p:animScale>
                                    <p:animScale>
                                      <p:cBhvr>
                                        <p:cTn id="23" dur="26">
                                          <p:stCondLst>
                                            <p:cond delay="1312"/>
                                          </p:stCondLst>
                                        </p:cTn>
                                        <p:tgtEl>
                                          <p:spTgt spid="6147"/>
                                        </p:tgtEl>
                                      </p:cBhvr>
                                      <p:to x="100000" y="80000"/>
                                    </p:animScale>
                                    <p:animScale>
                                      <p:cBhvr>
                                        <p:cTn id="24" dur="166" decel="50000">
                                          <p:stCondLst>
                                            <p:cond delay="1338"/>
                                          </p:stCondLst>
                                        </p:cTn>
                                        <p:tgtEl>
                                          <p:spTgt spid="6147"/>
                                        </p:tgtEl>
                                      </p:cBhvr>
                                      <p:to x="100000" y="100000"/>
                                    </p:animScale>
                                    <p:animScale>
                                      <p:cBhvr>
                                        <p:cTn id="25" dur="26">
                                          <p:stCondLst>
                                            <p:cond delay="1642"/>
                                          </p:stCondLst>
                                        </p:cTn>
                                        <p:tgtEl>
                                          <p:spTgt spid="6147"/>
                                        </p:tgtEl>
                                      </p:cBhvr>
                                      <p:to x="100000" y="90000"/>
                                    </p:animScale>
                                    <p:animScale>
                                      <p:cBhvr>
                                        <p:cTn id="26" dur="166" decel="50000">
                                          <p:stCondLst>
                                            <p:cond delay="1668"/>
                                          </p:stCondLst>
                                        </p:cTn>
                                        <p:tgtEl>
                                          <p:spTgt spid="6147"/>
                                        </p:tgtEl>
                                      </p:cBhvr>
                                      <p:to x="100000" y="100000"/>
                                    </p:animScale>
                                    <p:animScale>
                                      <p:cBhvr>
                                        <p:cTn id="27" dur="26">
                                          <p:stCondLst>
                                            <p:cond delay="1808"/>
                                          </p:stCondLst>
                                        </p:cTn>
                                        <p:tgtEl>
                                          <p:spTgt spid="6147"/>
                                        </p:tgtEl>
                                      </p:cBhvr>
                                      <p:to x="100000" y="95000"/>
                                    </p:animScale>
                                    <p:animScale>
                                      <p:cBhvr>
                                        <p:cTn id="28" dur="166" decel="50000">
                                          <p:stCondLst>
                                            <p:cond delay="1834"/>
                                          </p:stCondLst>
                                        </p:cTn>
                                        <p:tgtEl>
                                          <p:spTgt spid="6147"/>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down)">
                                      <p:cBhvr>
                                        <p:cTn id="33" dur="580">
                                          <p:stCondLst>
                                            <p:cond delay="0"/>
                                          </p:stCondLst>
                                        </p:cTn>
                                        <p:tgtEl>
                                          <p:spTgt spid="2"/>
                                        </p:tgtEl>
                                      </p:cBhvr>
                                    </p:animEffect>
                                    <p:anim calcmode="lin" valueType="num">
                                      <p:cBhvr>
                                        <p:cTn id="3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9" dur="26">
                                          <p:stCondLst>
                                            <p:cond delay="650"/>
                                          </p:stCondLst>
                                        </p:cTn>
                                        <p:tgtEl>
                                          <p:spTgt spid="2"/>
                                        </p:tgtEl>
                                      </p:cBhvr>
                                      <p:to x="100000" y="60000"/>
                                    </p:animScale>
                                    <p:animScale>
                                      <p:cBhvr>
                                        <p:cTn id="40" dur="166" decel="50000">
                                          <p:stCondLst>
                                            <p:cond delay="676"/>
                                          </p:stCondLst>
                                        </p:cTn>
                                        <p:tgtEl>
                                          <p:spTgt spid="2"/>
                                        </p:tgtEl>
                                      </p:cBhvr>
                                      <p:to x="100000" y="100000"/>
                                    </p:animScale>
                                    <p:animScale>
                                      <p:cBhvr>
                                        <p:cTn id="41" dur="26">
                                          <p:stCondLst>
                                            <p:cond delay="1312"/>
                                          </p:stCondLst>
                                        </p:cTn>
                                        <p:tgtEl>
                                          <p:spTgt spid="2"/>
                                        </p:tgtEl>
                                      </p:cBhvr>
                                      <p:to x="100000" y="80000"/>
                                    </p:animScale>
                                    <p:animScale>
                                      <p:cBhvr>
                                        <p:cTn id="42" dur="166" decel="50000">
                                          <p:stCondLst>
                                            <p:cond delay="1338"/>
                                          </p:stCondLst>
                                        </p:cTn>
                                        <p:tgtEl>
                                          <p:spTgt spid="2"/>
                                        </p:tgtEl>
                                      </p:cBhvr>
                                      <p:to x="100000" y="100000"/>
                                    </p:animScale>
                                    <p:animScale>
                                      <p:cBhvr>
                                        <p:cTn id="43" dur="26">
                                          <p:stCondLst>
                                            <p:cond delay="1642"/>
                                          </p:stCondLst>
                                        </p:cTn>
                                        <p:tgtEl>
                                          <p:spTgt spid="2"/>
                                        </p:tgtEl>
                                      </p:cBhvr>
                                      <p:to x="100000" y="90000"/>
                                    </p:animScale>
                                    <p:animScale>
                                      <p:cBhvr>
                                        <p:cTn id="44" dur="166" decel="50000">
                                          <p:stCondLst>
                                            <p:cond delay="1668"/>
                                          </p:stCondLst>
                                        </p:cTn>
                                        <p:tgtEl>
                                          <p:spTgt spid="2"/>
                                        </p:tgtEl>
                                      </p:cBhvr>
                                      <p:to x="100000" y="100000"/>
                                    </p:animScale>
                                    <p:animScale>
                                      <p:cBhvr>
                                        <p:cTn id="45" dur="26">
                                          <p:stCondLst>
                                            <p:cond delay="1808"/>
                                          </p:stCondLst>
                                        </p:cTn>
                                        <p:tgtEl>
                                          <p:spTgt spid="2"/>
                                        </p:tgtEl>
                                      </p:cBhvr>
                                      <p:to x="100000" y="95000"/>
                                    </p:animScale>
                                    <p:animScale>
                                      <p:cBhvr>
                                        <p:cTn id="46" dur="166" decel="50000">
                                          <p:stCondLst>
                                            <p:cond delay="1834"/>
                                          </p:stCondLst>
                                        </p:cTn>
                                        <p:tgtEl>
                                          <p:spTgt spid="2"/>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down)">
                                      <p:cBhvr>
                                        <p:cTn id="51" dur="580">
                                          <p:stCondLst>
                                            <p:cond delay="0"/>
                                          </p:stCondLst>
                                        </p:cTn>
                                        <p:tgtEl>
                                          <p:spTgt spid="3"/>
                                        </p:tgtEl>
                                      </p:cBhvr>
                                    </p:animEffect>
                                    <p:anim calcmode="lin" valueType="num">
                                      <p:cBhvr>
                                        <p:cTn id="5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57" dur="26">
                                          <p:stCondLst>
                                            <p:cond delay="650"/>
                                          </p:stCondLst>
                                        </p:cTn>
                                        <p:tgtEl>
                                          <p:spTgt spid="3"/>
                                        </p:tgtEl>
                                      </p:cBhvr>
                                      <p:to x="100000" y="60000"/>
                                    </p:animScale>
                                    <p:animScale>
                                      <p:cBhvr>
                                        <p:cTn id="58" dur="166" decel="50000">
                                          <p:stCondLst>
                                            <p:cond delay="676"/>
                                          </p:stCondLst>
                                        </p:cTn>
                                        <p:tgtEl>
                                          <p:spTgt spid="3"/>
                                        </p:tgtEl>
                                      </p:cBhvr>
                                      <p:to x="100000" y="100000"/>
                                    </p:animScale>
                                    <p:animScale>
                                      <p:cBhvr>
                                        <p:cTn id="59" dur="26">
                                          <p:stCondLst>
                                            <p:cond delay="1312"/>
                                          </p:stCondLst>
                                        </p:cTn>
                                        <p:tgtEl>
                                          <p:spTgt spid="3"/>
                                        </p:tgtEl>
                                      </p:cBhvr>
                                      <p:to x="100000" y="80000"/>
                                    </p:animScale>
                                    <p:animScale>
                                      <p:cBhvr>
                                        <p:cTn id="60" dur="166" decel="50000">
                                          <p:stCondLst>
                                            <p:cond delay="1338"/>
                                          </p:stCondLst>
                                        </p:cTn>
                                        <p:tgtEl>
                                          <p:spTgt spid="3"/>
                                        </p:tgtEl>
                                      </p:cBhvr>
                                      <p:to x="100000" y="100000"/>
                                    </p:animScale>
                                    <p:animScale>
                                      <p:cBhvr>
                                        <p:cTn id="61" dur="26">
                                          <p:stCondLst>
                                            <p:cond delay="1642"/>
                                          </p:stCondLst>
                                        </p:cTn>
                                        <p:tgtEl>
                                          <p:spTgt spid="3"/>
                                        </p:tgtEl>
                                      </p:cBhvr>
                                      <p:to x="100000" y="90000"/>
                                    </p:animScale>
                                    <p:animScale>
                                      <p:cBhvr>
                                        <p:cTn id="62" dur="166" decel="50000">
                                          <p:stCondLst>
                                            <p:cond delay="1668"/>
                                          </p:stCondLst>
                                        </p:cTn>
                                        <p:tgtEl>
                                          <p:spTgt spid="3"/>
                                        </p:tgtEl>
                                      </p:cBhvr>
                                      <p:to x="100000" y="100000"/>
                                    </p:animScale>
                                    <p:animScale>
                                      <p:cBhvr>
                                        <p:cTn id="63" dur="26">
                                          <p:stCondLst>
                                            <p:cond delay="1808"/>
                                          </p:stCondLst>
                                        </p:cTn>
                                        <p:tgtEl>
                                          <p:spTgt spid="3"/>
                                        </p:tgtEl>
                                      </p:cBhvr>
                                      <p:to x="100000" y="95000"/>
                                    </p:animScale>
                                    <p:animScale>
                                      <p:cBhvr>
                                        <p:cTn id="64" dur="166" decel="50000">
                                          <p:stCondLst>
                                            <p:cond delay="1834"/>
                                          </p:stCondLst>
                                        </p:cTn>
                                        <p:tgtEl>
                                          <p:spTgt spid="3"/>
                                        </p:tgtEl>
                                      </p:cBhvr>
                                      <p:to x="100000" y="100000"/>
                                    </p:animScale>
                                  </p:childTnLst>
                                </p:cTn>
                              </p:par>
                            </p:childTnLst>
                          </p:cTn>
                        </p:par>
                      </p:childTnLst>
                    </p:cTn>
                  </p:par>
                  <p:par>
                    <p:cTn id="65" fill="hold" nodeType="clickPar">
                      <p:stCondLst>
                        <p:cond delay="indefinite"/>
                      </p:stCondLst>
                      <p:childTnLst>
                        <p:par>
                          <p:cTn id="66" fill="hold" nodeType="withGroup">
                            <p:stCondLst>
                              <p:cond delay="0"/>
                            </p:stCondLst>
                            <p:childTnLst>
                              <p:par>
                                <p:cTn id="67" presetID="26" presetClass="entr" presetSubtype="0" fill="hold" grpId="0" nodeType="click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wipe(down)">
                                      <p:cBhvr>
                                        <p:cTn id="69" dur="580">
                                          <p:stCondLst>
                                            <p:cond delay="0"/>
                                          </p:stCondLst>
                                        </p:cTn>
                                        <p:tgtEl>
                                          <p:spTgt spid="4"/>
                                        </p:tgtEl>
                                      </p:cBhvr>
                                    </p:animEffect>
                                    <p:anim calcmode="lin" valueType="num">
                                      <p:cBhvr>
                                        <p:cTn id="7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75" dur="26">
                                          <p:stCondLst>
                                            <p:cond delay="650"/>
                                          </p:stCondLst>
                                        </p:cTn>
                                        <p:tgtEl>
                                          <p:spTgt spid="4"/>
                                        </p:tgtEl>
                                      </p:cBhvr>
                                      <p:to x="100000" y="60000"/>
                                    </p:animScale>
                                    <p:animScale>
                                      <p:cBhvr>
                                        <p:cTn id="76" dur="166" decel="50000">
                                          <p:stCondLst>
                                            <p:cond delay="676"/>
                                          </p:stCondLst>
                                        </p:cTn>
                                        <p:tgtEl>
                                          <p:spTgt spid="4"/>
                                        </p:tgtEl>
                                      </p:cBhvr>
                                      <p:to x="100000" y="100000"/>
                                    </p:animScale>
                                    <p:animScale>
                                      <p:cBhvr>
                                        <p:cTn id="77" dur="26">
                                          <p:stCondLst>
                                            <p:cond delay="1312"/>
                                          </p:stCondLst>
                                        </p:cTn>
                                        <p:tgtEl>
                                          <p:spTgt spid="4"/>
                                        </p:tgtEl>
                                      </p:cBhvr>
                                      <p:to x="100000" y="80000"/>
                                    </p:animScale>
                                    <p:animScale>
                                      <p:cBhvr>
                                        <p:cTn id="78" dur="166" decel="50000">
                                          <p:stCondLst>
                                            <p:cond delay="1338"/>
                                          </p:stCondLst>
                                        </p:cTn>
                                        <p:tgtEl>
                                          <p:spTgt spid="4"/>
                                        </p:tgtEl>
                                      </p:cBhvr>
                                      <p:to x="100000" y="100000"/>
                                    </p:animScale>
                                    <p:animScale>
                                      <p:cBhvr>
                                        <p:cTn id="79" dur="26">
                                          <p:stCondLst>
                                            <p:cond delay="1642"/>
                                          </p:stCondLst>
                                        </p:cTn>
                                        <p:tgtEl>
                                          <p:spTgt spid="4"/>
                                        </p:tgtEl>
                                      </p:cBhvr>
                                      <p:to x="100000" y="90000"/>
                                    </p:animScale>
                                    <p:animScale>
                                      <p:cBhvr>
                                        <p:cTn id="80" dur="166" decel="50000">
                                          <p:stCondLst>
                                            <p:cond delay="1668"/>
                                          </p:stCondLst>
                                        </p:cTn>
                                        <p:tgtEl>
                                          <p:spTgt spid="4"/>
                                        </p:tgtEl>
                                      </p:cBhvr>
                                      <p:to x="100000" y="100000"/>
                                    </p:animScale>
                                    <p:animScale>
                                      <p:cBhvr>
                                        <p:cTn id="81" dur="26">
                                          <p:stCondLst>
                                            <p:cond delay="1808"/>
                                          </p:stCondLst>
                                        </p:cTn>
                                        <p:tgtEl>
                                          <p:spTgt spid="4"/>
                                        </p:tgtEl>
                                      </p:cBhvr>
                                      <p:to x="100000" y="95000"/>
                                    </p:animScale>
                                    <p:animScale>
                                      <p:cBhvr>
                                        <p:cTn id="8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1375235" grpId="0"/>
      <p:bldP spid="1375236" grpId="0"/>
      <p:bldP spid="2" grpId="0"/>
      <p:bldP spid="3" grpId="0"/>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5251" name="Text Box 3"/>
          <p:cNvSpPr txBox="1">
            <a:spLocks noChangeArrowheads="1"/>
          </p:cNvSpPr>
          <p:nvPr/>
        </p:nvSpPr>
        <p:spPr bwMode="auto">
          <a:xfrm>
            <a:off x="700881" y="461692"/>
            <a:ext cx="697865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10-1   THE SOFTWARE LIFECYCLE</a:t>
            </a:r>
          </a:p>
        </p:txBody>
      </p:sp>
      <p:sp>
        <p:nvSpPr>
          <p:cNvPr id="8195" name="Text Box 4"/>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565253" name="Rectangle 5"/>
          <p:cNvSpPr>
            <a:spLocks noChangeArrowheads="1"/>
          </p:cNvSpPr>
          <p:nvPr/>
        </p:nvSpPr>
        <p:spPr bwMode="auto">
          <a:xfrm>
            <a:off x="122238" y="1373998"/>
            <a:ext cx="82296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dirty="0">
                <a:effectLst>
                  <a:outerShdw blurRad="38100" dist="38100" dir="2700000" algn="tl">
                    <a:srgbClr val="C0C0C0"/>
                  </a:outerShdw>
                </a:effectLst>
                <a:latin typeface="Times New Roman" panose="02020603050405020304" pitchFamily="18" charset="0"/>
              </a:rPr>
              <a:t>A fundamental concept in </a:t>
            </a:r>
            <a:r>
              <a:rPr lang="en-US" altLang="en-US" sz="2800" dirty="0">
                <a:effectLst>
                  <a:outerShdw blurRad="38100" dist="38100" dir="2700000" algn="tl">
                    <a:srgbClr val="C0C0C0"/>
                  </a:outerShdw>
                </a:effectLst>
                <a:latin typeface="Times New Roman" panose="02020603050405020304" pitchFamily="18" charset="0"/>
              </a:rPr>
              <a:t>software engineering</a:t>
            </a:r>
            <a:r>
              <a:rPr lang="en-US" altLang="en-US" sz="2800" b="0" dirty="0">
                <a:effectLst>
                  <a:outerShdw blurRad="38100" dist="38100" dir="2700000" algn="tl">
                    <a:srgbClr val="C0C0C0"/>
                  </a:outerShdw>
                </a:effectLst>
                <a:latin typeface="Times New Roman" panose="02020603050405020304" pitchFamily="18" charset="0"/>
              </a:rPr>
              <a:t> is the </a:t>
            </a:r>
            <a:r>
              <a:rPr lang="en-US" altLang="en-US" sz="2800" i="1" dirty="0">
                <a:effectLst>
                  <a:outerShdw blurRad="38100" dist="38100" dir="2700000" algn="tl">
                    <a:srgbClr val="C0C0C0"/>
                  </a:outerShdw>
                </a:effectLst>
                <a:latin typeface="Times New Roman" panose="02020603050405020304" pitchFamily="18" charset="0"/>
              </a:rPr>
              <a:t>software lifecycle</a:t>
            </a:r>
            <a:r>
              <a:rPr lang="en-US" altLang="en-US" sz="2800" b="0" dirty="0">
                <a:effectLst>
                  <a:outerShdw blurRad="38100" dist="38100" dir="2700000" algn="tl">
                    <a:srgbClr val="C0C0C0"/>
                  </a:outerShdw>
                </a:effectLst>
                <a:latin typeface="Times New Roman" panose="02020603050405020304" pitchFamily="18" charset="0"/>
              </a:rPr>
              <a:t>. Software, like many other products, goes through a cycle of repeating phases (Figure 10.1).</a:t>
            </a:r>
          </a:p>
        </p:txBody>
      </p:sp>
      <p:grpSp>
        <p:nvGrpSpPr>
          <p:cNvPr id="2" name="Group 1"/>
          <p:cNvGrpSpPr>
            <a:grpSpLocks/>
          </p:cNvGrpSpPr>
          <p:nvPr/>
        </p:nvGrpSpPr>
        <p:grpSpPr bwMode="auto">
          <a:xfrm>
            <a:off x="76200" y="3048000"/>
            <a:ext cx="8099425" cy="3200400"/>
            <a:chOff x="76200" y="2667000"/>
            <a:chExt cx="8099425" cy="3581400"/>
          </a:xfrm>
        </p:grpSpPr>
        <p:sp>
          <p:nvSpPr>
            <p:cNvPr id="8198" name="Text Box 31"/>
            <p:cNvSpPr txBox="1">
              <a:spLocks noChangeArrowheads="1"/>
            </p:cNvSpPr>
            <p:nvPr/>
          </p:nvSpPr>
          <p:spPr bwMode="auto">
            <a:xfrm>
              <a:off x="76200" y="2667000"/>
              <a:ext cx="41608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400">
                  <a:solidFill>
                    <a:schemeClr val="folHlink"/>
                  </a:solidFill>
                  <a:latin typeface="Times New Roman" panose="02020603050405020304" pitchFamily="18" charset="0"/>
                </a:rPr>
                <a:t>Figure 10.1  </a:t>
              </a:r>
              <a:r>
                <a:rPr lang="en-US" altLang="en-US" sz="2000">
                  <a:latin typeface="Times New Roman" panose="02020603050405020304" pitchFamily="18" charset="0"/>
                </a:rPr>
                <a:t>The software lifecycle</a:t>
              </a:r>
            </a:p>
          </p:txBody>
        </p:sp>
        <p:pic>
          <p:nvPicPr>
            <p:cNvPr id="8199" name="Picture 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7213" y="3463925"/>
              <a:ext cx="4725987" cy="263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200" name="Straight Connector 8"/>
            <p:cNvCxnSpPr>
              <a:cxnSpLocks noChangeShapeType="1"/>
            </p:cNvCxnSpPr>
            <p:nvPr/>
          </p:nvCxnSpPr>
          <p:spPr bwMode="auto">
            <a:xfrm>
              <a:off x="762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201" name="Straight Connector 9"/>
            <p:cNvCxnSpPr>
              <a:cxnSpLocks noChangeShapeType="1"/>
            </p:cNvCxnSpPr>
            <p:nvPr/>
          </p:nvCxnSpPr>
          <p:spPr bwMode="auto">
            <a:xfrm>
              <a:off x="76200" y="266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202" name="Straight Connector 10"/>
            <p:cNvCxnSpPr>
              <a:cxnSpLocks noChangeShapeType="1"/>
            </p:cNvCxnSpPr>
            <p:nvPr/>
          </p:nvCxnSpPr>
          <p:spPr bwMode="auto">
            <a:xfrm>
              <a:off x="152400" y="6248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52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652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5251" grpId="0"/>
      <p:bldP spid="56525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263582" y="457200"/>
            <a:ext cx="64404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10.1.1  Development process models</a:t>
            </a:r>
          </a:p>
        </p:txBody>
      </p:sp>
      <p:sp>
        <p:nvSpPr>
          <p:cNvPr id="10243" name="Rectangle 3"/>
          <p:cNvSpPr>
            <a:spLocks noChangeArrowheads="1"/>
          </p:cNvSpPr>
          <p:nvPr/>
        </p:nvSpPr>
        <p:spPr bwMode="auto">
          <a:xfrm>
            <a:off x="26126" y="1905000"/>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Although software engineering involves all three processes in Figure 10.1, in this chapter we discuss only the development process, which is shown outside the cycle in Figure 10.1. The development process in the software lifecycle involves four phases: </a:t>
            </a:r>
            <a:r>
              <a:rPr lang="en-US" altLang="en-US" sz="2800" dirty="0">
                <a:latin typeface="Times New Roman" panose="02020603050405020304" pitchFamily="18" charset="0"/>
              </a:rPr>
              <a:t>analysis</a:t>
            </a:r>
            <a:r>
              <a:rPr lang="en-US" altLang="en-US" sz="2800" b="0" dirty="0">
                <a:latin typeface="Times New Roman" panose="02020603050405020304" pitchFamily="18" charset="0"/>
              </a:rPr>
              <a:t>, </a:t>
            </a:r>
            <a:r>
              <a:rPr lang="en-US" altLang="en-US" sz="2800" dirty="0">
                <a:latin typeface="Times New Roman" panose="02020603050405020304" pitchFamily="18" charset="0"/>
              </a:rPr>
              <a:t>design</a:t>
            </a:r>
            <a:r>
              <a:rPr lang="en-US" altLang="en-US" sz="2800" b="0" dirty="0">
                <a:latin typeface="Times New Roman" panose="02020603050405020304" pitchFamily="18" charset="0"/>
              </a:rPr>
              <a:t>, </a:t>
            </a:r>
            <a:r>
              <a:rPr lang="en-US" altLang="en-US" sz="2800" dirty="0">
                <a:latin typeface="Times New Roman" panose="02020603050405020304" pitchFamily="18" charset="0"/>
              </a:rPr>
              <a:t>implementation</a:t>
            </a:r>
            <a:r>
              <a:rPr lang="en-US" altLang="en-US" sz="2800" b="0" dirty="0">
                <a:latin typeface="Times New Roman" panose="02020603050405020304" pitchFamily="18" charset="0"/>
              </a:rPr>
              <a:t>, and </a:t>
            </a:r>
            <a:r>
              <a:rPr lang="en-US" altLang="en-US" sz="2800" dirty="0">
                <a:latin typeface="Times New Roman" panose="02020603050405020304" pitchFamily="18" charset="0"/>
              </a:rPr>
              <a:t>testing</a:t>
            </a:r>
            <a:r>
              <a:rPr lang="en-US" altLang="en-US" sz="2800" b="0" dirty="0">
                <a:latin typeface="Times New Roman" panose="02020603050405020304" pitchFamily="18" charset="0"/>
              </a:rPr>
              <a:t>. There are several models for the development process. We discuss the two most common here: the </a:t>
            </a:r>
            <a:r>
              <a:rPr lang="en-US" altLang="en-US" sz="2800" dirty="0">
                <a:latin typeface="Times New Roman" panose="02020603050405020304" pitchFamily="18" charset="0"/>
              </a:rPr>
              <a:t>waterfall model</a:t>
            </a:r>
            <a:r>
              <a:rPr lang="en-US" altLang="en-US" sz="2800" b="0" dirty="0">
                <a:latin typeface="Times New Roman" panose="02020603050405020304" pitchFamily="18" charset="0"/>
              </a:rPr>
              <a:t> and the </a:t>
            </a:r>
            <a:r>
              <a:rPr lang="en-US" altLang="en-US" sz="2800" dirty="0">
                <a:latin typeface="Times New Roman" panose="02020603050405020304" pitchFamily="18" charset="0"/>
              </a:rPr>
              <a:t>incremental model</a:t>
            </a:r>
            <a:r>
              <a:rPr lang="en-US" altLang="en-US" sz="2800" b="0" dirty="0">
                <a:latin typeface="Times New Roman" panose="02020603050405020304" pitchFamily="18"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2220912" y="336550"/>
            <a:ext cx="3886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800" dirty="0">
                <a:solidFill>
                  <a:srgbClr val="FF0000"/>
                </a:solidFill>
                <a:latin typeface="Times New Roman" panose="02020603050405020304" pitchFamily="18" charset="0"/>
              </a:rPr>
              <a:t>The waterfall model</a:t>
            </a:r>
          </a:p>
        </p:txBody>
      </p:sp>
      <p:sp>
        <p:nvSpPr>
          <p:cNvPr id="12291" name="Rectangle 3"/>
          <p:cNvSpPr>
            <a:spLocks noChangeArrowheads="1"/>
          </p:cNvSpPr>
          <p:nvPr/>
        </p:nvSpPr>
        <p:spPr bwMode="auto">
          <a:xfrm>
            <a:off x="114300" y="900113"/>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In this model, the development process flows in only one direction. This means that a phase cannot be started until the previous phase is completed.</a:t>
            </a:r>
          </a:p>
        </p:txBody>
      </p:sp>
      <p:grpSp>
        <p:nvGrpSpPr>
          <p:cNvPr id="2" name="Group 1"/>
          <p:cNvGrpSpPr>
            <a:grpSpLocks/>
          </p:cNvGrpSpPr>
          <p:nvPr/>
        </p:nvGrpSpPr>
        <p:grpSpPr bwMode="auto">
          <a:xfrm>
            <a:off x="152400" y="2362200"/>
            <a:ext cx="8153400" cy="3733800"/>
            <a:chOff x="152400" y="2362200"/>
            <a:chExt cx="8153400" cy="3733800"/>
          </a:xfrm>
        </p:grpSpPr>
        <p:sp>
          <p:nvSpPr>
            <p:cNvPr id="12293" name="Text Box 4"/>
            <p:cNvSpPr txBox="1">
              <a:spLocks noChangeArrowheads="1"/>
            </p:cNvSpPr>
            <p:nvPr/>
          </p:nvSpPr>
          <p:spPr bwMode="auto">
            <a:xfrm>
              <a:off x="282575" y="2362200"/>
              <a:ext cx="3992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400">
                  <a:solidFill>
                    <a:schemeClr val="folHlink"/>
                  </a:solidFill>
                  <a:latin typeface="Times New Roman" panose="02020603050405020304" pitchFamily="18" charset="0"/>
                </a:rPr>
                <a:t>Figure 10.2  </a:t>
              </a:r>
              <a:r>
                <a:rPr lang="en-US" altLang="en-US" sz="2000">
                  <a:latin typeface="Times New Roman" panose="02020603050405020304" pitchFamily="18" charset="0"/>
                </a:rPr>
                <a:t>The waterfall model</a:t>
              </a:r>
            </a:p>
          </p:txBody>
        </p:sp>
        <p:pic>
          <p:nvPicPr>
            <p:cNvPr id="1229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8138" y="3009900"/>
              <a:ext cx="6370637" cy="270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295" name="Straight Connector 6"/>
            <p:cNvCxnSpPr>
              <a:cxnSpLocks noChangeShapeType="1"/>
            </p:cNvCxnSpPr>
            <p:nvPr/>
          </p:nvCxnSpPr>
          <p:spPr bwMode="auto">
            <a:xfrm>
              <a:off x="282575" y="2819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96" name="Straight Connector 7"/>
            <p:cNvCxnSpPr>
              <a:cxnSpLocks noChangeShapeType="1"/>
            </p:cNvCxnSpPr>
            <p:nvPr/>
          </p:nvCxnSpPr>
          <p:spPr bwMode="auto">
            <a:xfrm>
              <a:off x="282575" y="2362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97" name="Straight Connector 8"/>
            <p:cNvCxnSpPr>
              <a:cxnSpLocks noChangeShapeType="1"/>
            </p:cNvCxnSpPr>
            <p:nvPr/>
          </p:nvCxnSpPr>
          <p:spPr bwMode="auto">
            <a:xfrm>
              <a:off x="152400" y="6096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2133600" y="447321"/>
            <a:ext cx="3886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800" dirty="0">
                <a:solidFill>
                  <a:srgbClr val="FF0000"/>
                </a:solidFill>
                <a:latin typeface="Times New Roman" panose="02020603050405020304" pitchFamily="18" charset="0"/>
              </a:rPr>
              <a:t>The incremental model</a:t>
            </a:r>
          </a:p>
        </p:txBody>
      </p:sp>
      <p:sp>
        <p:nvSpPr>
          <p:cNvPr id="14339" name="Rectangle 3"/>
          <p:cNvSpPr>
            <a:spLocks noChangeArrowheads="1"/>
          </p:cNvSpPr>
          <p:nvPr/>
        </p:nvSpPr>
        <p:spPr bwMode="auto">
          <a:xfrm>
            <a:off x="114300" y="1187449"/>
            <a:ext cx="89154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In the incremental model, software is developed in a series of steps. </a:t>
            </a:r>
          </a:p>
        </p:txBody>
      </p:sp>
      <p:grpSp>
        <p:nvGrpSpPr>
          <p:cNvPr id="2" name="Group 1"/>
          <p:cNvGrpSpPr>
            <a:grpSpLocks/>
          </p:cNvGrpSpPr>
          <p:nvPr/>
        </p:nvGrpSpPr>
        <p:grpSpPr bwMode="auto">
          <a:xfrm>
            <a:off x="762000" y="1981200"/>
            <a:ext cx="8023225" cy="4294496"/>
            <a:chOff x="434975" y="1524000"/>
            <a:chExt cx="8023225" cy="4876800"/>
          </a:xfrm>
        </p:grpSpPr>
        <p:sp>
          <p:nvSpPr>
            <p:cNvPr id="14341" name="Text Box 4"/>
            <p:cNvSpPr txBox="1">
              <a:spLocks noChangeArrowheads="1"/>
            </p:cNvSpPr>
            <p:nvPr/>
          </p:nvSpPr>
          <p:spPr bwMode="auto">
            <a:xfrm>
              <a:off x="434975" y="1524000"/>
              <a:ext cx="431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400">
                  <a:solidFill>
                    <a:schemeClr val="folHlink"/>
                  </a:solidFill>
                  <a:latin typeface="Times New Roman" panose="02020603050405020304" pitchFamily="18" charset="0"/>
                </a:rPr>
                <a:t>Figure 10.3  </a:t>
              </a:r>
              <a:r>
                <a:rPr lang="en-US" altLang="en-US" sz="2000">
                  <a:latin typeface="Times New Roman" panose="02020603050405020304" pitchFamily="18" charset="0"/>
                </a:rPr>
                <a:t>The incremental model</a:t>
              </a:r>
            </a:p>
          </p:txBody>
        </p:sp>
        <p:pic>
          <p:nvPicPr>
            <p:cNvPr id="1434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286000"/>
              <a:ext cx="75501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343" name="Straight Connector 6"/>
            <p:cNvCxnSpPr>
              <a:cxnSpLocks noChangeShapeType="1"/>
            </p:cNvCxnSpPr>
            <p:nvPr/>
          </p:nvCxnSpPr>
          <p:spPr bwMode="auto">
            <a:xfrm>
              <a:off x="434975" y="1981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344" name="Straight Connector 7"/>
            <p:cNvCxnSpPr>
              <a:cxnSpLocks noChangeShapeType="1"/>
            </p:cNvCxnSpPr>
            <p:nvPr/>
          </p:nvCxnSpPr>
          <p:spPr bwMode="auto">
            <a:xfrm>
              <a:off x="434975" y="1524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7283" name="Text Box 3"/>
          <p:cNvSpPr txBox="1">
            <a:spLocks noChangeArrowheads="1"/>
          </p:cNvSpPr>
          <p:nvPr/>
        </p:nvSpPr>
        <p:spPr bwMode="auto">
          <a:xfrm>
            <a:off x="1905000" y="457200"/>
            <a:ext cx="499268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10-2   ANALYSIS PHASE</a:t>
            </a:r>
          </a:p>
        </p:txBody>
      </p:sp>
      <p:sp>
        <p:nvSpPr>
          <p:cNvPr id="16387" name="Text Box 4"/>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377285" name="Rectangle 5"/>
          <p:cNvSpPr>
            <a:spLocks noChangeArrowheads="1"/>
          </p:cNvSpPr>
          <p:nvPr/>
        </p:nvSpPr>
        <p:spPr bwMode="auto">
          <a:xfrm>
            <a:off x="152400" y="1537048"/>
            <a:ext cx="86868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dirty="0">
                <a:effectLst>
                  <a:outerShdw blurRad="38100" dist="38100" dir="2700000" algn="tl">
                    <a:srgbClr val="C0C0C0"/>
                  </a:outerShdw>
                </a:effectLst>
                <a:latin typeface="Times New Roman" panose="02020603050405020304" pitchFamily="18" charset="0"/>
              </a:rPr>
              <a:t>The development process starts with the </a:t>
            </a:r>
            <a:r>
              <a:rPr lang="en-US" altLang="en-US" sz="2800" dirty="0">
                <a:effectLst>
                  <a:outerShdw blurRad="38100" dist="38100" dir="2700000" algn="tl">
                    <a:srgbClr val="C0C0C0"/>
                  </a:outerShdw>
                </a:effectLst>
                <a:latin typeface="Times New Roman" panose="02020603050405020304" pitchFamily="18" charset="0"/>
              </a:rPr>
              <a:t>analysis phase</a:t>
            </a:r>
            <a:r>
              <a:rPr lang="en-US" altLang="en-US" sz="2800" b="0" dirty="0">
                <a:effectLst>
                  <a:outerShdw blurRad="38100" dist="38100" dir="2700000" algn="tl">
                    <a:srgbClr val="C0C0C0"/>
                  </a:outerShdw>
                </a:effectLst>
                <a:latin typeface="Times New Roman" panose="02020603050405020304" pitchFamily="18" charset="0"/>
              </a:rPr>
              <a:t>. This phase results in a specification document that shows </a:t>
            </a:r>
          </a:p>
          <a:p>
            <a:pPr algn="just" eaLnBrk="1" hangingPunct="1">
              <a:defRPr/>
            </a:pPr>
            <a:r>
              <a:rPr lang="en-US" altLang="en-US" sz="2800" dirty="0">
                <a:effectLst>
                  <a:outerShdw blurRad="38100" dist="38100" dir="2700000" algn="tl">
                    <a:srgbClr val="C0C0C0"/>
                  </a:outerShdw>
                </a:effectLst>
                <a:latin typeface="Times New Roman" panose="02020603050405020304" pitchFamily="18" charset="0"/>
              </a:rPr>
              <a:t>what the software will do without specifying how it will be done.</a:t>
            </a:r>
            <a:r>
              <a:rPr lang="en-US" altLang="en-US" sz="2800" b="0" dirty="0">
                <a:effectLst>
                  <a:outerShdw blurRad="38100" dist="38100" dir="2700000" algn="tl">
                    <a:srgbClr val="C0C0C0"/>
                  </a:outerShdw>
                </a:effectLst>
                <a:latin typeface="Times New Roman" panose="02020603050405020304" pitchFamily="18" charset="0"/>
              </a:rPr>
              <a:t> The analysis phase can use two separate approaches, depending on whether the implementation phase is done using a procedural programming language or an object-oriented language. We briefly discuss both in this section.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772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772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7283" grpId="0"/>
      <p:bldP spid="137728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2"/>
          <p:cNvSpPr txBox="1">
            <a:spLocks noChangeArrowheads="1"/>
          </p:cNvSpPr>
          <p:nvPr/>
        </p:nvSpPr>
        <p:spPr bwMode="auto">
          <a:xfrm>
            <a:off x="1479550" y="457200"/>
            <a:ext cx="61849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10.2.1  Procedure-oriented analysis</a:t>
            </a:r>
          </a:p>
        </p:txBody>
      </p:sp>
      <p:sp>
        <p:nvSpPr>
          <p:cNvPr id="18436" name="Rectangle 3"/>
          <p:cNvSpPr>
            <a:spLocks noChangeArrowheads="1"/>
          </p:cNvSpPr>
          <p:nvPr/>
        </p:nvSpPr>
        <p:spPr bwMode="auto">
          <a:xfrm>
            <a:off x="17417" y="2057400"/>
            <a:ext cx="8915400" cy="22467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Procedure-oriented analysis—also called structured analysis or classical analysis—is the analysis process used if the system implementation phase will use a procedural language. The specification in this case may use several modeling tools.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 Box 2"/>
          <p:cNvSpPr txBox="1">
            <a:spLocks noChangeArrowheads="1"/>
          </p:cNvSpPr>
          <p:nvPr/>
        </p:nvSpPr>
        <p:spPr bwMode="auto">
          <a:xfrm>
            <a:off x="1791493" y="533400"/>
            <a:ext cx="55610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10.2.2  Object-oriented analysis</a:t>
            </a:r>
          </a:p>
        </p:txBody>
      </p:sp>
      <p:sp>
        <p:nvSpPr>
          <p:cNvPr id="26628" name="Rectangle 3"/>
          <p:cNvSpPr>
            <a:spLocks noChangeArrowheads="1"/>
          </p:cNvSpPr>
          <p:nvPr/>
        </p:nvSpPr>
        <p:spPr bwMode="auto">
          <a:xfrm>
            <a:off x="228600" y="2743200"/>
            <a:ext cx="8915400"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Object-oriented analysis is the analysis process used if the implementation uses an object-oriented language. The specification document in this case may use several tools.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9331" name="Text Box 3"/>
          <p:cNvSpPr txBox="1">
            <a:spLocks noChangeArrowheads="1"/>
          </p:cNvSpPr>
          <p:nvPr/>
        </p:nvSpPr>
        <p:spPr bwMode="auto">
          <a:xfrm>
            <a:off x="2133600" y="381000"/>
            <a:ext cx="459422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10-3   DESIGN PHASE</a:t>
            </a:r>
          </a:p>
        </p:txBody>
      </p:sp>
      <p:sp>
        <p:nvSpPr>
          <p:cNvPr id="34819" name="Text Box 4"/>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379333" name="Rectangle 5"/>
          <p:cNvSpPr>
            <a:spLocks noChangeArrowheads="1"/>
          </p:cNvSpPr>
          <p:nvPr/>
        </p:nvSpPr>
        <p:spPr bwMode="auto">
          <a:xfrm>
            <a:off x="0" y="2133600"/>
            <a:ext cx="82296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dirty="0">
                <a:effectLst>
                  <a:outerShdw blurRad="38100" dist="38100" dir="2700000" algn="tl">
                    <a:srgbClr val="C0C0C0"/>
                  </a:outerShdw>
                </a:effectLst>
                <a:latin typeface="Times New Roman" panose="02020603050405020304" pitchFamily="18" charset="0"/>
              </a:rPr>
              <a:t>The design phase defines how the system will accomplish what was defined in the analysis phase. In the design phase, all components of the system are defined.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793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793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9331" grpId="0"/>
      <p:bldP spid="137933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2"/>
          <p:cNvSpPr txBox="1">
            <a:spLocks noChangeArrowheads="1"/>
          </p:cNvSpPr>
          <p:nvPr/>
        </p:nvSpPr>
        <p:spPr bwMode="auto">
          <a:xfrm>
            <a:off x="1676400" y="533400"/>
            <a:ext cx="59451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10.3.1  Procedure-oriented design</a:t>
            </a:r>
          </a:p>
        </p:txBody>
      </p:sp>
      <p:sp>
        <p:nvSpPr>
          <p:cNvPr id="36868" name="Rectangle 3"/>
          <p:cNvSpPr>
            <a:spLocks noChangeArrowheads="1"/>
          </p:cNvSpPr>
          <p:nvPr/>
        </p:nvSpPr>
        <p:spPr bwMode="auto">
          <a:xfrm>
            <a:off x="0" y="1981200"/>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In </a:t>
            </a:r>
            <a:r>
              <a:rPr lang="en-US" altLang="en-US" sz="2800" dirty="0">
                <a:latin typeface="Times New Roman" panose="02020603050405020304" pitchFamily="18" charset="0"/>
              </a:rPr>
              <a:t>procedure-oriented design</a:t>
            </a:r>
            <a:r>
              <a:rPr lang="en-US" altLang="en-US" sz="2800" b="0" dirty="0">
                <a:latin typeface="Times New Roman" panose="02020603050405020304" pitchFamily="18" charset="0"/>
              </a:rPr>
              <a:t> we have both procedures and data to design. We discuss a category of design methods that concentrate on procedures. In procedure-oriented design, the whole system is divided into a set of procedures or modules.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Text Box 2"/>
          <p:cNvSpPr txBox="1">
            <a:spLocks noChangeArrowheads="1"/>
          </p:cNvSpPr>
          <p:nvPr/>
        </p:nvSpPr>
        <p:spPr bwMode="auto">
          <a:xfrm>
            <a:off x="2438400" y="491244"/>
            <a:ext cx="3886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800" dirty="0">
                <a:solidFill>
                  <a:srgbClr val="FF0000"/>
                </a:solidFill>
                <a:latin typeface="Times New Roman" panose="02020603050405020304" pitchFamily="18" charset="0"/>
              </a:rPr>
              <a:t>Modularity</a:t>
            </a:r>
          </a:p>
        </p:txBody>
      </p:sp>
      <p:sp>
        <p:nvSpPr>
          <p:cNvPr id="40964" name="Rectangle 3"/>
          <p:cNvSpPr>
            <a:spLocks noChangeArrowheads="1"/>
          </p:cNvSpPr>
          <p:nvPr/>
        </p:nvSpPr>
        <p:spPr bwMode="auto">
          <a:xfrm>
            <a:off x="114300" y="1262062"/>
            <a:ext cx="8915400"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Modularity means breaking a large project into smaller parts that can be understood and handled easily. In other words, modularity means dividing a large task into small tasks that can communicate with each other.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096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911350" y="538248"/>
            <a:ext cx="53213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10.3.2  Object-oriented design</a:t>
            </a:r>
          </a:p>
        </p:txBody>
      </p:sp>
      <p:sp>
        <p:nvSpPr>
          <p:cNvPr id="45059" name="Rectangle 3"/>
          <p:cNvSpPr>
            <a:spLocks noChangeArrowheads="1"/>
          </p:cNvSpPr>
          <p:nvPr/>
        </p:nvSpPr>
        <p:spPr bwMode="auto">
          <a:xfrm>
            <a:off x="685800" y="2521059"/>
            <a:ext cx="6858000"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a class is made of a set of variables (attributes) and a set of methods. The object-oriented design phase lists details of these attributes and methods.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59"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81379" name="Text Box 3"/>
          <p:cNvSpPr txBox="1">
            <a:spLocks noChangeArrowheads="1"/>
          </p:cNvSpPr>
          <p:nvPr/>
        </p:nvSpPr>
        <p:spPr bwMode="auto">
          <a:xfrm>
            <a:off x="838200" y="457200"/>
            <a:ext cx="690086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10-4   IMPLEMENTATION PHASE</a:t>
            </a:r>
          </a:p>
        </p:txBody>
      </p:sp>
      <p:sp>
        <p:nvSpPr>
          <p:cNvPr id="47107" name="Text Box 4"/>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381381" name="Rectangle 5"/>
          <p:cNvSpPr>
            <a:spLocks noChangeArrowheads="1"/>
          </p:cNvSpPr>
          <p:nvPr/>
        </p:nvSpPr>
        <p:spPr bwMode="auto">
          <a:xfrm>
            <a:off x="266700" y="1828800"/>
            <a:ext cx="86106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dirty="0">
                <a:effectLst>
                  <a:outerShdw blurRad="38100" dist="38100" dir="2700000" algn="tl">
                    <a:srgbClr val="C0C0C0"/>
                  </a:outerShdw>
                </a:effectLst>
                <a:latin typeface="Times New Roman" panose="02020603050405020304" pitchFamily="18" charset="0"/>
              </a:rPr>
              <a:t>In the waterfall model, after the design phase is completed, the implementation phase can start. In this phase the programmers write the code for the modules in procedure-oriented design, or write the program units to implement classes in object-oriented design. There are several issues we need to mention in each case.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8137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81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1379" grpId="0"/>
      <p:bldP spid="138138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Text Box 2"/>
          <p:cNvSpPr txBox="1">
            <a:spLocks noChangeArrowheads="1"/>
          </p:cNvSpPr>
          <p:nvPr/>
        </p:nvSpPr>
        <p:spPr bwMode="auto">
          <a:xfrm>
            <a:off x="2362200" y="457200"/>
            <a:ext cx="339426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Choice of language</a:t>
            </a:r>
          </a:p>
        </p:txBody>
      </p:sp>
      <p:sp>
        <p:nvSpPr>
          <p:cNvPr id="49156" name="Rectangle 3"/>
          <p:cNvSpPr>
            <a:spLocks noChangeArrowheads="1"/>
          </p:cNvSpPr>
          <p:nvPr/>
        </p:nvSpPr>
        <p:spPr bwMode="auto">
          <a:xfrm>
            <a:off x="-76200" y="1981200"/>
            <a:ext cx="8915400" cy="30813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In a procedure-oriented development, the project team needs to choose a language or a set of languages from among the procedural languages discussed in Chapter 10. Although some languages like C++ are considered to be both a procedural and an object-oriented language—normally an implementation uses a purely procedural language such as C. In the object-oriented case, both C++ and Java are common.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6"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0643" name="Text Box 3"/>
          <p:cNvSpPr txBox="1">
            <a:spLocks noChangeArrowheads="1"/>
          </p:cNvSpPr>
          <p:nvPr/>
        </p:nvSpPr>
        <p:spPr bwMode="auto">
          <a:xfrm>
            <a:off x="1777999" y="381001"/>
            <a:ext cx="477202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10-5   TESTING PHASE</a:t>
            </a:r>
          </a:p>
        </p:txBody>
      </p:sp>
      <p:sp>
        <p:nvSpPr>
          <p:cNvPr id="1520645" name="Rectangle 5"/>
          <p:cNvSpPr>
            <a:spLocks noChangeArrowheads="1"/>
          </p:cNvSpPr>
          <p:nvPr/>
        </p:nvSpPr>
        <p:spPr bwMode="auto">
          <a:xfrm>
            <a:off x="188068" y="1355422"/>
            <a:ext cx="86106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dirty="0">
                <a:effectLst>
                  <a:outerShdw blurRad="38100" dist="38100" dir="2700000" algn="tl">
                    <a:srgbClr val="C0C0C0"/>
                  </a:outerShdw>
                </a:effectLst>
                <a:latin typeface="Times New Roman" panose="02020603050405020304" pitchFamily="18" charset="0"/>
              </a:rPr>
              <a:t>The goal of the testing phase is to find errors, which means that a good testing strategy is the one that finds most errors. There are two types of testing: </a:t>
            </a:r>
            <a:r>
              <a:rPr lang="en-US" altLang="en-US" sz="2800" dirty="0">
                <a:effectLst>
                  <a:outerShdw blurRad="38100" dist="38100" dir="2700000" algn="tl">
                    <a:srgbClr val="C0C0C0"/>
                  </a:outerShdw>
                </a:effectLst>
                <a:latin typeface="Times New Roman" panose="02020603050405020304" pitchFamily="18" charset="0"/>
              </a:rPr>
              <a:t>glass-box</a:t>
            </a:r>
            <a:r>
              <a:rPr lang="en-US" altLang="en-US" sz="2800" b="0" dirty="0">
                <a:effectLst>
                  <a:outerShdw blurRad="38100" dist="38100" dir="2700000" algn="tl">
                    <a:srgbClr val="C0C0C0"/>
                  </a:outerShdw>
                </a:effectLst>
                <a:latin typeface="Times New Roman" panose="02020603050405020304" pitchFamily="18" charset="0"/>
              </a:rPr>
              <a:t> and </a:t>
            </a:r>
            <a:r>
              <a:rPr lang="en-US" altLang="en-US" sz="2800" dirty="0">
                <a:effectLst>
                  <a:outerShdw blurRad="38100" dist="38100" dir="2700000" algn="tl">
                    <a:srgbClr val="C0C0C0"/>
                  </a:outerShdw>
                </a:effectLst>
                <a:latin typeface="Times New Roman" panose="02020603050405020304" pitchFamily="18" charset="0"/>
              </a:rPr>
              <a:t>black-box</a:t>
            </a:r>
            <a:r>
              <a:rPr lang="en-US" altLang="en-US" sz="2800" b="0" dirty="0">
                <a:effectLst>
                  <a:outerShdw blurRad="38100" dist="38100" dir="2700000" algn="tl">
                    <a:srgbClr val="C0C0C0"/>
                  </a:outerShdw>
                </a:effectLst>
                <a:latin typeface="Times New Roman" panose="02020603050405020304" pitchFamily="18" charset="0"/>
              </a:rPr>
              <a:t> (Figure 10.11).</a:t>
            </a:r>
          </a:p>
        </p:txBody>
      </p:sp>
      <p:grpSp>
        <p:nvGrpSpPr>
          <p:cNvPr id="2" name="Group 1"/>
          <p:cNvGrpSpPr>
            <a:grpSpLocks/>
          </p:cNvGrpSpPr>
          <p:nvPr/>
        </p:nvGrpSpPr>
        <p:grpSpPr bwMode="auto">
          <a:xfrm>
            <a:off x="76200" y="3048000"/>
            <a:ext cx="8337550" cy="3200400"/>
            <a:chOff x="76200" y="3048000"/>
            <a:chExt cx="8337550" cy="3200400"/>
          </a:xfrm>
        </p:grpSpPr>
        <p:sp>
          <p:nvSpPr>
            <p:cNvPr id="55301" name="Text Box 4"/>
            <p:cNvSpPr txBox="1">
              <a:spLocks noChangeArrowheads="1"/>
            </p:cNvSpPr>
            <p:nvPr/>
          </p:nvSpPr>
          <p:spPr bwMode="auto">
            <a:xfrm>
              <a:off x="8229600" y="58674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55302" name="Text Box 6"/>
            <p:cNvSpPr txBox="1">
              <a:spLocks noChangeArrowheads="1"/>
            </p:cNvSpPr>
            <p:nvPr/>
          </p:nvSpPr>
          <p:spPr bwMode="auto">
            <a:xfrm>
              <a:off x="76200" y="3048000"/>
              <a:ext cx="3714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sz="2400">
                  <a:solidFill>
                    <a:schemeClr val="folHlink"/>
                  </a:solidFill>
                  <a:latin typeface="Times New Roman" panose="02020603050405020304" pitchFamily="18" charset="0"/>
                </a:rPr>
                <a:t>Figure 10.11  </a:t>
              </a:r>
              <a:r>
                <a:rPr lang="en-US" altLang="en-US" sz="2000">
                  <a:latin typeface="Times New Roman" panose="02020603050405020304" pitchFamily="18" charset="0"/>
                </a:rPr>
                <a:t>Software testing</a:t>
              </a:r>
            </a:p>
          </p:txBody>
        </p:sp>
        <p:cxnSp>
          <p:nvCxnSpPr>
            <p:cNvPr id="55304" name="Straight Connector 8"/>
            <p:cNvCxnSpPr>
              <a:cxnSpLocks noChangeShapeType="1"/>
            </p:cNvCxnSpPr>
            <p:nvPr/>
          </p:nvCxnSpPr>
          <p:spPr bwMode="auto">
            <a:xfrm>
              <a:off x="76200" y="3581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305" name="Straight Connector 9"/>
            <p:cNvCxnSpPr>
              <a:cxnSpLocks noChangeShapeType="1"/>
            </p:cNvCxnSpPr>
            <p:nvPr/>
          </p:nvCxnSpPr>
          <p:spPr bwMode="auto">
            <a:xfrm>
              <a:off x="76200" y="3048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306" name="Straight Connector 10"/>
            <p:cNvCxnSpPr>
              <a:cxnSpLocks noChangeShapeType="1"/>
            </p:cNvCxnSpPr>
            <p:nvPr/>
          </p:nvCxnSpPr>
          <p:spPr bwMode="auto">
            <a:xfrm>
              <a:off x="152400" y="6248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4" name="Picture 3">
            <a:extLst>
              <a:ext uri="{FF2B5EF4-FFF2-40B4-BE49-F238E27FC236}">
                <a16:creationId xmlns:a16="http://schemas.microsoft.com/office/drawing/2014/main" id="{677A11DF-A8A7-A7E2-8A8C-87201E325E51}"/>
              </a:ext>
            </a:extLst>
          </p:cNvPr>
          <p:cNvPicPr>
            <a:picLocks noChangeAspect="1"/>
          </p:cNvPicPr>
          <p:nvPr/>
        </p:nvPicPr>
        <p:blipFill>
          <a:blip r:embed="rId4"/>
          <a:stretch>
            <a:fillRect/>
          </a:stretch>
        </p:blipFill>
        <p:spPr>
          <a:xfrm>
            <a:off x="1777999" y="3876236"/>
            <a:ext cx="4819650" cy="161925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206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2064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0643" grpId="0"/>
      <p:bldP spid="152064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Text Box 2"/>
          <p:cNvSpPr txBox="1">
            <a:spLocks noChangeArrowheads="1"/>
          </p:cNvSpPr>
          <p:nvPr/>
        </p:nvSpPr>
        <p:spPr bwMode="auto">
          <a:xfrm>
            <a:off x="1981200" y="457200"/>
            <a:ext cx="43132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10.5.1  Glass-box testing</a:t>
            </a:r>
          </a:p>
        </p:txBody>
      </p:sp>
      <p:sp>
        <p:nvSpPr>
          <p:cNvPr id="57348" name="Rectangle 3"/>
          <p:cNvSpPr>
            <a:spLocks noChangeArrowheads="1"/>
          </p:cNvSpPr>
          <p:nvPr/>
        </p:nvSpPr>
        <p:spPr bwMode="auto">
          <a:xfrm>
            <a:off x="114300" y="1981200"/>
            <a:ext cx="8915400" cy="35401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dirty="0">
                <a:latin typeface="Times New Roman" panose="02020603050405020304" pitchFamily="18" charset="0"/>
              </a:rPr>
              <a:t>Glass-box testing</a:t>
            </a:r>
            <a:r>
              <a:rPr lang="en-US" altLang="en-US" sz="2800" b="0" dirty="0">
                <a:latin typeface="Times New Roman" panose="02020603050405020304" pitchFamily="18" charset="0"/>
              </a:rPr>
              <a:t> (or </a:t>
            </a:r>
            <a:r>
              <a:rPr lang="en-US" altLang="en-US" sz="2800" dirty="0">
                <a:latin typeface="Times New Roman" panose="02020603050405020304" pitchFamily="18" charset="0"/>
              </a:rPr>
              <a:t>white-box testing</a:t>
            </a:r>
            <a:r>
              <a:rPr lang="en-US" altLang="en-US" sz="2800" b="0" dirty="0">
                <a:latin typeface="Times New Roman" panose="02020603050405020304" pitchFamily="18" charset="0"/>
              </a:rPr>
              <a:t>) is based on knowing the internal structure of the software. The testing goal is to check to determine whether all components of the software do what they are designed for. Glass-box testing assumes that the tester knows everything about the software. In this case, the software is like a glass box in which everything inside the box is visible. Glass-box testing is done by the software engineer or a dedicated team.</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3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p:bldP spid="5734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ext Box 2"/>
          <p:cNvSpPr txBox="1">
            <a:spLocks noChangeArrowheads="1"/>
          </p:cNvSpPr>
          <p:nvPr/>
        </p:nvSpPr>
        <p:spPr bwMode="auto">
          <a:xfrm>
            <a:off x="2209800" y="533400"/>
            <a:ext cx="43243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10.5.2  Black-box testing</a:t>
            </a:r>
          </a:p>
        </p:txBody>
      </p:sp>
      <p:sp>
        <p:nvSpPr>
          <p:cNvPr id="65540" name="Rectangle 3"/>
          <p:cNvSpPr>
            <a:spLocks noChangeArrowheads="1"/>
          </p:cNvSpPr>
          <p:nvPr/>
        </p:nvSpPr>
        <p:spPr bwMode="auto">
          <a:xfrm>
            <a:off x="228600" y="1828800"/>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rPr>
              <a:t>Black box testing gets its name from the concept of testing software without knowing what is inside it and without knowing how it works. In other words, the software is like a black box into which the tester cannot see. Black-box testing tests the functionality of the software in terms of what the software is supposed to accomplish, such as its inputs and outputs. Several methods are used in black-box testing, discussed below.</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p:bldP spid="65540"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7027" name="Text Box 3"/>
          <p:cNvSpPr txBox="1">
            <a:spLocks noChangeArrowheads="1"/>
          </p:cNvSpPr>
          <p:nvPr/>
        </p:nvSpPr>
        <p:spPr bwMode="auto">
          <a:xfrm>
            <a:off x="2209800" y="457200"/>
            <a:ext cx="533876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10-6   DOCUMENTATION</a:t>
            </a:r>
          </a:p>
        </p:txBody>
      </p:sp>
      <p:sp>
        <p:nvSpPr>
          <p:cNvPr id="73731" name="Text Box 4"/>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537029" name="Rectangle 5"/>
          <p:cNvSpPr>
            <a:spLocks noChangeArrowheads="1"/>
          </p:cNvSpPr>
          <p:nvPr/>
        </p:nvSpPr>
        <p:spPr bwMode="auto">
          <a:xfrm>
            <a:off x="266700" y="1778914"/>
            <a:ext cx="86106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dirty="0">
                <a:effectLst>
                  <a:outerShdw blurRad="38100" dist="38100" dir="2700000" algn="tl">
                    <a:srgbClr val="C0C0C0"/>
                  </a:outerShdw>
                </a:effectLst>
                <a:latin typeface="Times New Roman" panose="02020603050405020304" pitchFamily="18" charset="0"/>
              </a:rPr>
              <a:t>For software to be used properly and maintained efficiently, documentation is needed. Usually, three separate sets of documentation are prepared for software:  </a:t>
            </a:r>
          </a:p>
          <a:p>
            <a:pPr marL="457200" indent="-457200" algn="just" eaLnBrk="1" hangingPunct="1">
              <a:buFont typeface="Arial" panose="020B0604020202020204" pitchFamily="34" charset="0"/>
              <a:buChar char="•"/>
              <a:defRPr/>
            </a:pPr>
            <a:r>
              <a:rPr lang="fr-FR" altLang="en-US" sz="2800" dirty="0">
                <a:effectLst>
                  <a:outerShdw blurRad="38100" dist="38100" dir="2700000" algn="tl">
                    <a:srgbClr val="C0C0C0"/>
                  </a:outerShdw>
                </a:effectLst>
                <a:latin typeface="Times New Roman" panose="02020603050405020304" pitchFamily="18" charset="0"/>
              </a:rPr>
              <a:t>User documentation</a:t>
            </a:r>
            <a:r>
              <a:rPr lang="fr-FR" altLang="en-US" sz="2800" b="0" dirty="0">
                <a:effectLst>
                  <a:outerShdw blurRad="38100" dist="38100" dir="2700000" algn="tl">
                    <a:srgbClr val="C0C0C0"/>
                  </a:outerShdw>
                </a:effectLst>
                <a:latin typeface="Times New Roman" panose="02020603050405020304" pitchFamily="18" charset="0"/>
              </a:rPr>
              <a:t>: user guide</a:t>
            </a:r>
          </a:p>
          <a:p>
            <a:pPr marL="457200" indent="-457200" algn="just" eaLnBrk="1" hangingPunct="1">
              <a:buFont typeface="Arial" panose="020B0604020202020204" pitchFamily="34" charset="0"/>
              <a:buChar char="•"/>
              <a:defRPr/>
            </a:pPr>
            <a:r>
              <a:rPr lang="fr-FR" altLang="en-US" sz="2800" dirty="0">
                <a:effectLst>
                  <a:outerShdw blurRad="38100" dist="38100" dir="2700000" algn="tl">
                    <a:srgbClr val="C0C0C0"/>
                  </a:outerShdw>
                </a:effectLst>
                <a:latin typeface="Times New Roman" panose="02020603050405020304" pitchFamily="18" charset="0"/>
              </a:rPr>
              <a:t>System documentation</a:t>
            </a:r>
            <a:r>
              <a:rPr lang="fr-FR" altLang="en-US" sz="2800" b="0" dirty="0">
                <a:effectLst>
                  <a:outerShdw blurRad="38100" dist="38100" dir="2700000" algn="tl">
                    <a:srgbClr val="C0C0C0"/>
                  </a:outerShdw>
                </a:effectLst>
                <a:latin typeface="Times New Roman" panose="02020603050405020304" pitchFamily="18" charset="0"/>
              </a:rPr>
              <a:t>: </a:t>
            </a:r>
            <a:r>
              <a:rPr lang="fr-FR" altLang="en-US" sz="2800" b="0" dirty="0" err="1">
                <a:effectLst>
                  <a:outerShdw blurRad="38100" dist="38100" dir="2700000" algn="tl">
                    <a:srgbClr val="C0C0C0"/>
                  </a:outerShdw>
                </a:effectLst>
                <a:latin typeface="Times New Roman" panose="02020603050405020304" pitchFamily="18" charset="0"/>
              </a:rPr>
              <a:t>defines</a:t>
            </a:r>
            <a:r>
              <a:rPr lang="fr-FR" altLang="en-US" sz="2800" b="0" dirty="0">
                <a:effectLst>
                  <a:outerShdw blurRad="38100" dist="38100" dir="2700000" algn="tl">
                    <a:srgbClr val="C0C0C0"/>
                  </a:outerShdw>
                </a:effectLst>
                <a:latin typeface="Times New Roman" panose="02020603050405020304" pitchFamily="18" charset="0"/>
              </a:rPr>
              <a:t> the software It self</a:t>
            </a:r>
          </a:p>
          <a:p>
            <a:pPr marL="457200" indent="-457200" algn="just" eaLnBrk="1" hangingPunct="1">
              <a:buFont typeface="Arial" panose="020B0604020202020204" pitchFamily="34" charset="0"/>
              <a:buChar char="•"/>
              <a:defRPr/>
            </a:pPr>
            <a:r>
              <a:rPr lang="fr-FR" altLang="en-US" sz="2800" dirty="0">
                <a:effectLst>
                  <a:outerShdw blurRad="38100" dist="38100" dir="2700000" algn="tl">
                    <a:srgbClr val="C0C0C0"/>
                  </a:outerShdw>
                </a:effectLst>
                <a:latin typeface="Times New Roman" panose="02020603050405020304" pitchFamily="18" charset="0"/>
              </a:rPr>
              <a:t>Technical documentation</a:t>
            </a:r>
            <a:r>
              <a:rPr lang="fr-FR" altLang="en-US" sz="2800" b="0" dirty="0">
                <a:effectLst>
                  <a:outerShdw blurRad="38100" dist="38100" dir="2700000" algn="tl">
                    <a:srgbClr val="C0C0C0"/>
                  </a:outerShdw>
                </a:effectLst>
                <a:latin typeface="Times New Roman" panose="02020603050405020304" pitchFamily="18" charset="0"/>
              </a:rPr>
              <a:t>:  </a:t>
            </a:r>
            <a:r>
              <a:rPr lang="fr-FR" altLang="en-US" sz="2800" b="0" dirty="0" err="1">
                <a:effectLst>
                  <a:outerShdw blurRad="38100" dist="38100" dir="2700000" algn="tl">
                    <a:srgbClr val="C0C0C0"/>
                  </a:outerShdw>
                </a:effectLst>
                <a:latin typeface="Times New Roman" panose="02020603050405020304" pitchFamily="18" charset="0"/>
              </a:rPr>
              <a:t>describe</a:t>
            </a:r>
            <a:r>
              <a:rPr lang="fr-FR" altLang="en-US" sz="2800" b="0" dirty="0">
                <a:effectLst>
                  <a:outerShdw blurRad="38100" dist="38100" dir="2700000" algn="tl">
                    <a:srgbClr val="C0C0C0"/>
                  </a:outerShdw>
                </a:effectLst>
                <a:latin typeface="Times New Roman" panose="02020603050405020304" pitchFamily="18" charset="0"/>
              </a:rPr>
              <a:t> the installation and </a:t>
            </a:r>
            <a:r>
              <a:rPr lang="en-US" altLang="en-US" sz="2800" b="0" dirty="0">
                <a:effectLst>
                  <a:outerShdw blurRad="38100" dist="38100" dir="2700000" algn="tl">
                    <a:srgbClr val="C0C0C0"/>
                  </a:outerShdw>
                </a:effectLst>
                <a:latin typeface="Times New Roman" panose="02020603050405020304" pitchFamily="18" charset="0"/>
              </a:rPr>
              <a:t>Service documentation, which defines how the system should be maintained and updated if necessary</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70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70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2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30D3396-151E-DA42-604D-F21C0BACCDE7}"/>
              </a:ext>
            </a:extLst>
          </p:cNvPr>
          <p:cNvSpPr/>
          <p:nvPr/>
        </p:nvSpPr>
        <p:spPr>
          <a:xfrm>
            <a:off x="1752600" y="2743200"/>
            <a:ext cx="4368598" cy="1015663"/>
          </a:xfrm>
          <a:prstGeom prst="rect">
            <a:avLst/>
          </a:prstGeom>
          <a:noFill/>
        </p:spPr>
        <p:txBody>
          <a:bodyPr wrap="square" lIns="91440" tIns="45720" rIns="91440" bIns="45720">
            <a:spAutoFit/>
          </a:bodyPr>
          <a:lstStyle/>
          <a:p>
            <a:pPr algn="ctr"/>
            <a:r>
              <a:rPr lang="en-US"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You</a:t>
            </a:r>
          </a:p>
        </p:txBody>
      </p:sp>
    </p:spTree>
    <p:extLst>
      <p:ext uri="{BB962C8B-B14F-4D97-AF65-F5344CB8AC3E}">
        <p14:creationId xmlns:p14="http://schemas.microsoft.com/office/powerpoint/2010/main" val="83894040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7|2|2.7|18.9|14|17.3"/>
</p:tagLst>
</file>

<file path=ppt/tags/tag2.xml><?xml version="1.0" encoding="utf-8"?>
<p:tagLst xmlns:a="http://schemas.openxmlformats.org/drawingml/2006/main" xmlns:r="http://schemas.openxmlformats.org/officeDocument/2006/relationships" xmlns:p="http://schemas.openxmlformats.org/presentationml/2006/main">
  <p:tag name="TIMING" val="|1.3|6.4|45.4"/>
</p:tagLst>
</file>

<file path=ppt/tags/tag3.xml><?xml version="1.0" encoding="utf-8"?>
<p:tagLst xmlns:a="http://schemas.openxmlformats.org/drawingml/2006/main" xmlns:r="http://schemas.openxmlformats.org/officeDocument/2006/relationships" xmlns:p="http://schemas.openxmlformats.org/presentationml/2006/main">
  <p:tag name="TIMING" val="|0.9|3.8"/>
</p:tagLst>
</file>

<file path=ppt/tags/tag4.xml><?xml version="1.0" encoding="utf-8"?>
<p:tagLst xmlns:a="http://schemas.openxmlformats.org/drawingml/2006/main" xmlns:r="http://schemas.openxmlformats.org/officeDocument/2006/relationships" xmlns:p="http://schemas.openxmlformats.org/presentationml/2006/main">
  <p:tag name="TIMING" val="|4.3|10.4|28.9"/>
</p:tagLst>
</file>

<file path=ppt/tags/tag5.xml><?xml version="1.0" encoding="utf-8"?>
<p:tagLst xmlns:a="http://schemas.openxmlformats.org/drawingml/2006/main" xmlns:r="http://schemas.openxmlformats.org/officeDocument/2006/relationships" xmlns:p="http://schemas.openxmlformats.org/presentationml/2006/main">
  <p:tag name="TIMING" val="|1.4|3.1|11.7"/>
</p:tagLst>
</file>

<file path=ppt/tags/tag6.xml><?xml version="1.0" encoding="utf-8"?>
<p:tagLst xmlns:a="http://schemas.openxmlformats.org/drawingml/2006/main" xmlns:r="http://schemas.openxmlformats.org/officeDocument/2006/relationships" xmlns:p="http://schemas.openxmlformats.org/presentationml/2006/main">
  <p:tag name="TIMING" val="|2.1|11.9"/>
</p:tagLst>
</file>

<file path=ppt/tags/tag7.xml><?xml version="1.0" encoding="utf-8"?>
<p:tagLst xmlns:a="http://schemas.openxmlformats.org/drawingml/2006/main" xmlns:r="http://schemas.openxmlformats.org/officeDocument/2006/relationships" xmlns:p="http://schemas.openxmlformats.org/presentationml/2006/main">
  <p:tag name="TIMING" val="|2.2|5.2"/>
</p:tagLst>
</file>

<file path=ppt/tags/tag8.xml><?xml version="1.0" encoding="utf-8"?>
<p:tagLst xmlns:a="http://schemas.openxmlformats.org/drawingml/2006/main" xmlns:r="http://schemas.openxmlformats.org/officeDocument/2006/relationships" xmlns:p="http://schemas.openxmlformats.org/presentationml/2006/main">
  <p:tag name="TIMING" val="|2|2.3"/>
</p:tagLst>
</file>

<file path=ppt/tags/tag9.xml><?xml version="1.0" encoding="utf-8"?>
<p:tagLst xmlns:a="http://schemas.openxmlformats.org/drawingml/2006/main" xmlns:r="http://schemas.openxmlformats.org/officeDocument/2006/relationships" xmlns:p="http://schemas.openxmlformats.org/presentationml/2006/main">
  <p:tag name="TIMING" val="|1.6|4.4"/>
</p:tagLst>
</file>

<file path=ppt/tags/tag10.xml><?xml version="1.0" encoding="utf-8"?>
<p:tagLst xmlns:a="http://schemas.openxmlformats.org/drawingml/2006/main" xmlns:r="http://schemas.openxmlformats.org/officeDocument/2006/relationships" xmlns:p="http://schemas.openxmlformats.org/presentationml/2006/main">
  <p:tag name="TIMING" val="|0.7|4.7"/>
</p:tagLst>
</file>

<file path=ppt/tags/tag11.xml><?xml version="1.0" encoding="utf-8"?>
<p:tagLst xmlns:a="http://schemas.openxmlformats.org/drawingml/2006/main" xmlns:r="http://schemas.openxmlformats.org/officeDocument/2006/relationships" xmlns:p="http://schemas.openxmlformats.org/presentationml/2006/main">
  <p:tag name="TIMING" val="|0.6|0.9"/>
</p:tagLst>
</file>

<file path=ppt/tags/tag12.xml><?xml version="1.0" encoding="utf-8"?>
<p:tagLst xmlns:a="http://schemas.openxmlformats.org/drawingml/2006/main" xmlns:r="http://schemas.openxmlformats.org/officeDocument/2006/relationships" xmlns:p="http://schemas.openxmlformats.org/presentationml/2006/main">
  <p:tag name="TIMING" val="|0.9|2.3"/>
</p:tagLst>
</file>

<file path=ppt/tags/tag13.xml><?xml version="1.0" encoding="utf-8"?>
<p:tagLst xmlns:a="http://schemas.openxmlformats.org/drawingml/2006/main" xmlns:r="http://schemas.openxmlformats.org/officeDocument/2006/relationships" xmlns:p="http://schemas.openxmlformats.org/presentationml/2006/main">
  <p:tag name="TIMING" val="|0.7|7"/>
</p:tagLst>
</file>

<file path=ppt/tags/tag14.xml><?xml version="1.0" encoding="utf-8"?>
<p:tagLst xmlns:a="http://schemas.openxmlformats.org/drawingml/2006/main" xmlns:r="http://schemas.openxmlformats.org/officeDocument/2006/relationships" xmlns:p="http://schemas.openxmlformats.org/presentationml/2006/main">
  <p:tag name="TIMING" val="|0.9|9"/>
</p:tagLst>
</file>

<file path=ppt/tags/tag15.xml><?xml version="1.0" encoding="utf-8"?>
<p:tagLst xmlns:a="http://schemas.openxmlformats.org/drawingml/2006/main" xmlns:r="http://schemas.openxmlformats.org/officeDocument/2006/relationships" xmlns:p="http://schemas.openxmlformats.org/presentationml/2006/main">
  <p:tag name="TIMING" val="|1.1|6.3|45.2"/>
</p:tagLst>
</file>

<file path=ppt/tags/tag16.xml><?xml version="1.0" encoding="utf-8"?>
<p:tagLst xmlns:a="http://schemas.openxmlformats.org/drawingml/2006/main" xmlns:r="http://schemas.openxmlformats.org/officeDocument/2006/relationships" xmlns:p="http://schemas.openxmlformats.org/presentationml/2006/main">
  <p:tag name="TIMING" val="|1.1|3.3"/>
</p:tagLst>
</file>

<file path=ppt/tags/tag17.xml><?xml version="1.0" encoding="utf-8"?>
<p:tagLst xmlns:a="http://schemas.openxmlformats.org/drawingml/2006/main" xmlns:r="http://schemas.openxmlformats.org/officeDocument/2006/relationships" xmlns:p="http://schemas.openxmlformats.org/presentationml/2006/main">
  <p:tag name="TIMING" val="|0.7|2.8"/>
</p:tagLst>
</file>

<file path=ppt/tags/tag18.xml><?xml version="1.0" encoding="utf-8"?>
<p:tagLst xmlns:a="http://schemas.openxmlformats.org/drawingml/2006/main" xmlns:r="http://schemas.openxmlformats.org/officeDocument/2006/relationships" xmlns:p="http://schemas.openxmlformats.org/presentationml/2006/main">
  <p:tag name="TIMING" val="|1|7.8"/>
</p:tagLst>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3200" b="1"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3200" b="1"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11278</TotalTime>
  <Words>3909</Words>
  <Application>Microsoft Office PowerPoint</Application>
  <PresentationFormat>On-screen Show (4:3)</PresentationFormat>
  <Paragraphs>273</Paragraphs>
  <Slides>61</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Algerian</vt:lpstr>
      <vt:lpstr>Arial</vt:lpstr>
      <vt:lpstr>Calibri</vt:lpstr>
      <vt:lpstr>McGrawHill-Italic</vt:lpstr>
      <vt:lpstr>Tahoma</vt:lpstr>
      <vt:lpstr>Times New Roman</vt:lpstr>
      <vt:lpstr>Wingdings</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Hesham Slman</cp:lastModifiedBy>
  <cp:revision>293</cp:revision>
  <dcterms:created xsi:type="dcterms:W3CDTF">2000-01-15T04:50:39Z</dcterms:created>
  <dcterms:modified xsi:type="dcterms:W3CDTF">2023-04-07T05:37:28Z</dcterms:modified>
</cp:coreProperties>
</file>