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74" d="100"/>
          <a:sy n="74" d="100"/>
        </p:scale>
        <p:origin x="4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ar-SA" smtClean="0"/>
              <a:t>انقر لتحرير نمط العنوان الرئيسي</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nchor="ct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ar-SA" smtClean="0"/>
              <a:t>انقر لتحرير نمط العنوان الرئيسي</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ar-SA" smtClean="0"/>
              <a:t>انقر لتحرير نمط العنوان الرئيسي</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صورة بانورامية مع تسمية توضيحية">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العنوان والتسمية التوضيحية">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اقتباس مع تسمية توضيحية">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ar-SA" smtClean="0"/>
              <a:t>انقر لتحرير نمط العنوان الرئيسي</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ar-SA" smtClean="0"/>
              <a:t>انقر لتحرير أنماط النص الرئيسي</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بطاقة اسم">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بطاقة اسم ذات اقتباس">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ar-SA" smtClean="0"/>
              <a:t>انقر لتحرير نمط العنوان الرئيسي</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ar-SA" smtClean="0"/>
              <a:t>انقر لتحرير أنماط النص الرئيسي</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صواب أو خطأ">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ar-SA" smtClean="0"/>
              <a:t>انقر لتحرير نمط العنوان الرئيسي</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ar-SA" smtClean="0"/>
              <a:t>انقر لتحرير أنماط النص الرئيسي</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ar-SA" smtClean="0"/>
              <a:t>انقر لتحرير نمط العنوان الرئيسي</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5/7/2020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1" eaLnBrk="1" latinLnBrk="0" hangingPunct="1">
        <a:spcBef>
          <a:spcPct val="0"/>
        </a:spcBef>
        <a:buNone/>
        <a:defRPr sz="3600" kern="1200" cap="all">
          <a:ln w="3175" cmpd="sng">
            <a:noFill/>
          </a:ln>
          <a:solidFill>
            <a:schemeClr val="tx1"/>
          </a:solidFill>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85750" indent="-285750" algn="r" defTabSz="457200" rtl="1"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r" defTabSz="457200" rtl="1"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r" defTabSz="457200" rtl="1"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r" defTabSz="457200" rtl="1"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r" defTabSz="457200" rtl="1"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r" defTabSz="457200" rtl="1"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r" defTabSz="457200" rtl="1"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r" defTabSz="457200" rtl="1"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r" defTabSz="457200" rtl="1"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p:txBody>
          <a:bodyPr>
            <a:normAutofit fontScale="90000"/>
          </a:bodyPr>
          <a:lstStyle/>
          <a:p>
            <a:pPr algn="ctr"/>
            <a:r>
              <a:rPr lang="ar-SA" dirty="0" smtClean="0">
                <a:cs typeface="+mn-cs"/>
              </a:rPr>
              <a:t/>
            </a:r>
            <a:br>
              <a:rPr lang="ar-SA" dirty="0" smtClean="0">
                <a:cs typeface="+mn-cs"/>
              </a:rPr>
            </a:br>
            <a:r>
              <a:rPr lang="ar-SA" sz="3600" dirty="0" smtClean="0">
                <a:cs typeface="+mn-cs"/>
              </a:rPr>
              <a:t>بسم الله الرحمن الرحيم </a:t>
            </a:r>
            <a:br>
              <a:rPr lang="ar-SA" sz="3600" dirty="0" smtClean="0">
                <a:cs typeface="+mn-cs"/>
              </a:rPr>
            </a:br>
            <a:r>
              <a:rPr lang="ar-SA" sz="3100" dirty="0">
                <a:cs typeface="+mn-cs"/>
              </a:rPr>
              <a:t/>
            </a:r>
            <a:br>
              <a:rPr lang="ar-SA" sz="3100" dirty="0">
                <a:cs typeface="+mn-cs"/>
              </a:rPr>
            </a:br>
            <a:r>
              <a:rPr lang="ar-SA" sz="3100" dirty="0" smtClean="0">
                <a:cs typeface="+mn-cs"/>
              </a:rPr>
              <a:t>المنحى السلوكي في القيادة </a:t>
            </a:r>
            <a:br>
              <a:rPr lang="ar-SA" sz="3100" dirty="0" smtClean="0">
                <a:cs typeface="+mn-cs"/>
              </a:rPr>
            </a:br>
            <a:r>
              <a:rPr lang="ar-JO" sz="3100" dirty="0" smtClean="0">
                <a:cs typeface="+mn-cs"/>
              </a:rPr>
              <a:t>السلوك القيادي</a:t>
            </a:r>
            <a:r>
              <a:rPr lang="ar-SA" sz="3100" dirty="0" smtClean="0">
                <a:cs typeface="+mn-cs"/>
              </a:rPr>
              <a:t/>
            </a:r>
            <a:br>
              <a:rPr lang="ar-SA" sz="3100" dirty="0" smtClean="0">
                <a:cs typeface="+mn-cs"/>
              </a:rPr>
            </a:br>
            <a:r>
              <a:rPr lang="ar-SA" sz="3100" dirty="0" smtClean="0">
                <a:cs typeface="+mn-cs"/>
              </a:rPr>
              <a:t>مساق/ نظريات التغير والقيادة التربوية </a:t>
            </a:r>
            <a:br>
              <a:rPr lang="ar-SA" sz="3100" dirty="0" smtClean="0">
                <a:cs typeface="+mn-cs"/>
              </a:rPr>
            </a:br>
            <a:r>
              <a:rPr lang="ar-JO" sz="3100" dirty="0" smtClean="0">
                <a:cs typeface="+mn-cs"/>
              </a:rPr>
              <a:t>د,</a:t>
            </a:r>
            <a:r>
              <a:rPr lang="ar-SA" sz="3100" dirty="0" smtClean="0">
                <a:cs typeface="+mn-cs"/>
              </a:rPr>
              <a:t>علي الشكعة </a:t>
            </a:r>
            <a:br>
              <a:rPr lang="ar-SA" sz="3100" dirty="0" smtClean="0">
                <a:cs typeface="+mn-cs"/>
              </a:rPr>
            </a:br>
            <a:r>
              <a:rPr lang="ar-JO" sz="3100" dirty="0" smtClean="0">
                <a:cs typeface="+mn-cs"/>
              </a:rPr>
              <a:t> </a:t>
            </a:r>
            <a:endParaRPr lang="ar-SA" sz="3100" dirty="0">
              <a:cs typeface="+mn-cs"/>
            </a:endParaRPr>
          </a:p>
        </p:txBody>
      </p:sp>
      <p:sp>
        <p:nvSpPr>
          <p:cNvPr id="3" name="عنوان فرعي 2"/>
          <p:cNvSpPr>
            <a:spLocks noGrp="1"/>
          </p:cNvSpPr>
          <p:nvPr>
            <p:ph type="subTitle" idx="1"/>
          </p:nvPr>
        </p:nvSpPr>
        <p:spPr/>
        <p:txBody>
          <a:bodyPr>
            <a:normAutofit/>
          </a:bodyPr>
          <a:lstStyle/>
          <a:p>
            <a:r>
              <a:rPr lang="ar-JO" b="1" dirty="0"/>
              <a:t>عزيزي الدارس في هذا البور بوينت   </a:t>
            </a:r>
            <a:r>
              <a:rPr lang="ar-JO" b="1" dirty="0" smtClean="0"/>
              <a:t>نستعرض مفهوم السلوك القيادي في غاية الأهمية واي توضيح عن هذا المفهوم يمكن مناقشته من خلال الزوم او اذا وجد سؤال يمكن طرح ممن أصدقاء لي على الفيس بوك )  اخذا في الاعتبار عدم توفر الجزء الثاني والثالث من المقرر)</a:t>
            </a:r>
          </a:p>
          <a:p>
            <a:endParaRPr lang="ar-JO" b="1" dirty="0"/>
          </a:p>
          <a:p>
            <a:endParaRPr lang="ar-JO" b="1" dirty="0" smtClean="0"/>
          </a:p>
          <a:p>
            <a:endParaRPr lang="ar-SA" dirty="0"/>
          </a:p>
        </p:txBody>
      </p:sp>
    </p:spTree>
    <p:extLst>
      <p:ext uri="{BB962C8B-B14F-4D97-AF65-F5344CB8AC3E}">
        <p14:creationId xmlns:p14="http://schemas.microsoft.com/office/powerpoint/2010/main" val="4161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4294967295"/>
          </p:nvPr>
        </p:nvSpPr>
        <p:spPr>
          <a:xfrm>
            <a:off x="2494844" y="425626"/>
            <a:ext cx="7032977" cy="3649662"/>
          </a:xfrm>
        </p:spPr>
        <p:txBody>
          <a:bodyPr/>
          <a:lstStyle/>
          <a:p>
            <a:r>
              <a:rPr lang="ar-SA" sz="2400" dirty="0" smtClean="0"/>
              <a:t>فشلت البحوث في إيجاد صفات شخصية موحدة للقادة تميزهم عن غيرهم ، إضافة إلى التأكيد المتنامي على منحى السلوك في علم النفس ، مما دفع الباحثين إلى التوجه إلى دراسة السلوك التنظيمي كخلفية أساسية للسلوك القيادي .</a:t>
            </a:r>
          </a:p>
          <a:p>
            <a:pPr marL="0" indent="0">
              <a:buNone/>
            </a:pPr>
            <a:r>
              <a:rPr lang="ar-SA" sz="2400" dirty="0" smtClean="0"/>
              <a:t>  ولا بد أن نستعرض أهم التطورات التي طرأت على علم النفس ، وما رافقها من تأثيرات على السلوك التنظيمي ، وبالتالي على القيادات التنظيمية في المنظمات التربوية </a:t>
            </a:r>
            <a:r>
              <a:rPr lang="ar-SA" dirty="0" smtClean="0"/>
              <a:t>.</a:t>
            </a:r>
            <a:endParaRPr lang="ar-SA" dirty="0"/>
          </a:p>
        </p:txBody>
      </p:sp>
      <p:pic>
        <p:nvPicPr>
          <p:cNvPr id="6" name="صورة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2101" y="4075288"/>
            <a:ext cx="3086517" cy="2099734"/>
          </a:xfrm>
          <a:prstGeom prst="rect">
            <a:avLst/>
          </a:prstGeom>
        </p:spPr>
      </p:pic>
    </p:spTree>
    <p:extLst>
      <p:ext uri="{BB962C8B-B14F-4D97-AF65-F5344CB8AC3E}">
        <p14:creationId xmlns:p14="http://schemas.microsoft.com/office/powerpoint/2010/main" val="165931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241800" y="0"/>
            <a:ext cx="5991227" cy="1468800"/>
          </a:xfrm>
        </p:spPr>
        <p:txBody>
          <a:bodyPr>
            <a:normAutofit/>
          </a:bodyPr>
          <a:lstStyle/>
          <a:p>
            <a:pPr algn="r"/>
            <a:r>
              <a:rPr lang="ar-SA" sz="3600" dirty="0" smtClean="0">
                <a:latin typeface="Aldhabi" panose="01000000000000000000" pitchFamily="2" charset="-78"/>
                <a:cs typeface="+mn-cs"/>
              </a:rPr>
              <a:t>مراحل تطور علم النفس وتأثيرها على السلوك القيادي : </a:t>
            </a:r>
            <a:endParaRPr lang="ar-SA" sz="3600" dirty="0">
              <a:latin typeface="Aldhabi" panose="01000000000000000000" pitchFamily="2" charset="-78"/>
              <a:cs typeface="+mn-cs"/>
            </a:endParaRPr>
          </a:p>
        </p:txBody>
      </p:sp>
      <p:sp>
        <p:nvSpPr>
          <p:cNvPr id="3" name="عنصر نائب للنص 2"/>
          <p:cNvSpPr>
            <a:spLocks noGrp="1"/>
          </p:cNvSpPr>
          <p:nvPr>
            <p:ph type="body" idx="1"/>
          </p:nvPr>
        </p:nvSpPr>
        <p:spPr>
          <a:xfrm>
            <a:off x="304799" y="2148481"/>
            <a:ext cx="10131428" cy="860400"/>
          </a:xfrm>
        </p:spPr>
        <p:txBody>
          <a:bodyPr>
            <a:noAutofit/>
          </a:bodyPr>
          <a:lstStyle/>
          <a:p>
            <a:pPr marL="457200" indent="-457200" algn="r">
              <a:buAutoNum type="arabicParenR"/>
            </a:pPr>
            <a:r>
              <a:rPr lang="ar-SA" sz="2400" b="1" dirty="0" smtClean="0"/>
              <a:t>القوة الأولى : علم النفس التحليلي ( </a:t>
            </a:r>
            <a:r>
              <a:rPr lang="en-US" sz="2400" b="1" dirty="0" smtClean="0"/>
              <a:t>Psychoanalysis</a:t>
            </a:r>
            <a:r>
              <a:rPr lang="ar-SA" sz="2400" b="1" dirty="0" smtClean="0"/>
              <a:t> ) نشأ أساسا من خلال العمل الريادي الذي أنجزه ( فرويد ) وأتباعه . لقد اكتشف علم النفس بأسلوبه التحليلي الدوافع </a:t>
            </a:r>
            <a:r>
              <a:rPr lang="ar-SA" sz="2400" b="1" dirty="0" err="1" smtClean="0"/>
              <a:t>اللاواعية</a:t>
            </a:r>
            <a:r>
              <a:rPr lang="ar-SA" sz="2400" b="1" dirty="0" smtClean="0"/>
              <a:t> والغرائز الداخلية التي يعتقد أنها السبب في دفع الأفراد إلى تكوين </a:t>
            </a:r>
            <a:r>
              <a:rPr lang="ar-SA" sz="2400" b="1" dirty="0" err="1" smtClean="0"/>
              <a:t>سلوكاتهم</a:t>
            </a:r>
            <a:r>
              <a:rPr lang="ar-SA" sz="2400" b="1" dirty="0" smtClean="0"/>
              <a:t> الظاهرة . إن منحى علم النفس التحليلي الذي وضعه ( فرويد ) في العقد الثالث من القرن العشرين ، كان يهدف إلى التركيز على تشخيص ومعالجة مشاكل سلوكية كمشكلة الاضطرابات النفسية . لكن بعد فترة وجيزة أصبح الأسلوب المفضل هو أسلوب العلاج النفسي ( </a:t>
            </a:r>
            <a:r>
              <a:rPr lang="en-US" sz="2400" b="1" dirty="0" smtClean="0"/>
              <a:t>psychotherapy </a:t>
            </a:r>
            <a:r>
              <a:rPr lang="ar-SA" sz="2400" b="1" dirty="0" smtClean="0"/>
              <a:t> ) الذي لا يزال مستخدما في العيادات النفسية ويدرس في كليات علم النفس .   </a:t>
            </a:r>
            <a:endParaRPr lang="ar-SA" sz="2400" b="1" dirty="0"/>
          </a:p>
        </p:txBody>
      </p:sp>
    </p:spTree>
    <p:extLst>
      <p:ext uri="{BB962C8B-B14F-4D97-AF65-F5344CB8AC3E}">
        <p14:creationId xmlns:p14="http://schemas.microsoft.com/office/powerpoint/2010/main" val="163969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idx="4294967295"/>
          </p:nvPr>
        </p:nvSpPr>
        <p:spPr>
          <a:xfrm>
            <a:off x="419100" y="2457450"/>
            <a:ext cx="9712325" cy="1468438"/>
          </a:xfrm>
        </p:spPr>
        <p:txBody>
          <a:bodyPr>
            <a:noAutofit/>
          </a:bodyPr>
          <a:lstStyle/>
          <a:p>
            <a:pPr algn="r"/>
            <a:r>
              <a:rPr lang="ar-SA" sz="2800" b="1" dirty="0" smtClean="0">
                <a:cs typeface="+mn-cs"/>
              </a:rPr>
              <a:t>2) القوة الثانية : علم النفس السلوكي </a:t>
            </a:r>
            <a:br>
              <a:rPr lang="ar-SA" sz="2800" b="1" dirty="0" smtClean="0">
                <a:cs typeface="+mn-cs"/>
              </a:rPr>
            </a:br>
            <a:r>
              <a:rPr lang="ar-SA" sz="2800" b="1" dirty="0" smtClean="0">
                <a:cs typeface="+mn-cs"/>
              </a:rPr>
              <a:t>يشكل  القوة الثانية في التطور السيكولوجي ، وفرض نفسه بقوة في الأوساط </a:t>
            </a:r>
            <a:r>
              <a:rPr lang="ar-SA" sz="2800" b="1" dirty="0" err="1" smtClean="0">
                <a:cs typeface="+mn-cs"/>
              </a:rPr>
              <a:t>الأكادمية</a:t>
            </a:r>
            <a:r>
              <a:rPr lang="ar-SA" sz="2800" b="1" dirty="0" smtClean="0">
                <a:cs typeface="+mn-cs"/>
              </a:rPr>
              <a:t> .</a:t>
            </a:r>
            <a:br>
              <a:rPr lang="ar-SA" sz="2800" b="1" dirty="0" smtClean="0">
                <a:cs typeface="+mn-cs"/>
              </a:rPr>
            </a:br>
            <a:r>
              <a:rPr lang="ar-SA" sz="2800" b="1" dirty="0" smtClean="0">
                <a:cs typeface="+mn-cs"/>
              </a:rPr>
              <a:t>وكان ( كيرت ليون ) من أوائل الرواد في البحوث عن السلوكية وفي رفضه لأساليب علم النفس التحليلي واعتمد في رفضه على أساسين : </a:t>
            </a:r>
            <a:br>
              <a:rPr lang="ar-SA" sz="2800" b="1" dirty="0" smtClean="0">
                <a:cs typeface="+mn-cs"/>
              </a:rPr>
            </a:br>
            <a:r>
              <a:rPr lang="ar-SA" sz="2800" b="1" dirty="0" smtClean="0">
                <a:cs typeface="+mn-cs"/>
              </a:rPr>
              <a:t>1* ترفض السلوكية افتراض الأسلوب التحليلي بأن تكون الدوافع الداخلية مسببات للسلوك .</a:t>
            </a:r>
            <a:br>
              <a:rPr lang="ar-SA" sz="2800" b="1" dirty="0" smtClean="0">
                <a:cs typeface="+mn-cs"/>
              </a:rPr>
            </a:br>
            <a:r>
              <a:rPr lang="ar-SA" sz="2800" b="1" dirty="0" smtClean="0">
                <a:cs typeface="+mn-cs"/>
              </a:rPr>
              <a:t>2* ترفض السلوكية طريقة علم النفس التحليلي في الكشف عن الدوافع الداخلية التي اعتمدت كليا على حكايات المرضى وتصوراتهم . </a:t>
            </a:r>
            <a:br>
              <a:rPr lang="ar-SA" sz="2800" b="1" dirty="0" smtClean="0">
                <a:cs typeface="+mn-cs"/>
              </a:rPr>
            </a:br>
            <a:r>
              <a:rPr lang="ar-SA" sz="2800" b="1" dirty="0" smtClean="0">
                <a:cs typeface="+mn-cs"/>
              </a:rPr>
              <a:t>أما طريقة البحث في علم النفس السلوكي فقد اعتمدت على التجارب المخبرية المحكمة .</a:t>
            </a:r>
            <a:endParaRPr lang="ar-SA" sz="2800" b="1" dirty="0">
              <a:cs typeface="+mn-cs"/>
            </a:endParaRPr>
          </a:p>
        </p:txBody>
      </p:sp>
    </p:spTree>
    <p:extLst>
      <p:ext uri="{BB962C8B-B14F-4D97-AF65-F5344CB8AC3E}">
        <p14:creationId xmlns:p14="http://schemas.microsoft.com/office/powerpoint/2010/main" val="2119560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idx="4294967295"/>
          </p:nvPr>
        </p:nvSpPr>
        <p:spPr>
          <a:xfrm>
            <a:off x="0" y="609600"/>
            <a:ext cx="10131425" cy="3733800"/>
          </a:xfrm>
        </p:spPr>
        <p:txBody>
          <a:bodyPr/>
          <a:lstStyle/>
          <a:p>
            <a:pPr algn="r"/>
            <a:r>
              <a:rPr lang="ar-SA" b="1" dirty="0" smtClean="0">
                <a:cs typeface="+mn-cs"/>
              </a:rPr>
              <a:t>أهم قواعد البحث التجريبي بنيت على جوهر الأسلوب العلمي الذي يطلب من علماء النفس السلوكيين أن يعتمدوا في جمع البيانات على السلوك الذي يمكن ملاحظته مباشرة بطريقة موضوعية وعلمية وتحت ظروف محكمة ، لهذا يجب أن تختزل الملاحظات وفق شروط  كمية قابلة للقياس ، كأن نحصي عدد المرات التي يلاحظ  بها السلوك .</a:t>
            </a:r>
            <a:endParaRPr lang="ar-SA" b="1" dirty="0">
              <a:cs typeface="+mn-cs"/>
            </a:endParaRPr>
          </a:p>
        </p:txBody>
      </p:sp>
      <p:sp>
        <p:nvSpPr>
          <p:cNvPr id="4" name="نجمة ذات 5 نقاط 3"/>
          <p:cNvSpPr/>
          <p:nvPr/>
        </p:nvSpPr>
        <p:spPr>
          <a:xfrm rot="20436897">
            <a:off x="1346200" y="4610100"/>
            <a:ext cx="952500" cy="914400"/>
          </a:xfrm>
          <a:prstGeom prst="star5">
            <a:avLst/>
          </a:prstGeom>
        </p:spPr>
        <p:style>
          <a:lnRef idx="2">
            <a:schemeClr val="accent2"/>
          </a:lnRef>
          <a:fillRef idx="1">
            <a:schemeClr val="lt1"/>
          </a:fillRef>
          <a:effectRef idx="0">
            <a:schemeClr val="accent2"/>
          </a:effectRef>
          <a:fontRef idx="minor">
            <a:schemeClr val="dk1"/>
          </a:fontRef>
        </p:style>
        <p:txBody>
          <a:bodyPr rtlCol="1" anchor="ctr"/>
          <a:lstStyle/>
          <a:p>
            <a:pPr algn="ctr"/>
            <a:endParaRPr lang="ar-SA">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70706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idx="4294967295"/>
          </p:nvPr>
        </p:nvSpPr>
        <p:spPr>
          <a:xfrm>
            <a:off x="0" y="1898650"/>
            <a:ext cx="9128125" cy="1468438"/>
          </a:xfrm>
        </p:spPr>
        <p:txBody>
          <a:bodyPr>
            <a:noAutofit/>
          </a:bodyPr>
          <a:lstStyle/>
          <a:p>
            <a:pPr algn="r"/>
            <a:r>
              <a:rPr lang="ar-SA" sz="2400" b="1" dirty="0" smtClean="0"/>
              <a:t>اتجه السلوكيون إلى التركيز على الدوافع الخارجية ( الملاحظة ) ورفضوا التركيز على الدوافع الداخلية حيث يصعب ملاحظتها . كما اعتمد السلوكيون على المكافآت والعقوبات كوسائل لتعزيز سلوك أو إمحاءه .</a:t>
            </a:r>
            <a:br>
              <a:rPr lang="ar-SA" sz="2400" b="1" dirty="0" smtClean="0"/>
            </a:br>
            <a:r>
              <a:rPr lang="ar-SA" sz="2400" b="1" dirty="0" smtClean="0"/>
              <a:t>أما من حيث التجارب السلوكية في حقل التربية ، فإن العالم السلوكي (سكنر ) كان من أشهر الباحثين في تطبيق علم نفس السلوك على المدارس .</a:t>
            </a:r>
            <a:endParaRPr lang="ar-SA" sz="2400" b="1" dirty="0"/>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98744">
            <a:off x="1650999" y="4270679"/>
            <a:ext cx="1616075" cy="1771041"/>
          </a:xfrm>
          <a:prstGeom prst="rect">
            <a:avLst/>
          </a:prstGeom>
          <a:ln>
            <a:noFill/>
          </a:ln>
          <a:effectLst>
            <a:softEdge rad="112500"/>
          </a:effectLst>
        </p:spPr>
      </p:pic>
      <p:sp>
        <p:nvSpPr>
          <p:cNvPr id="6" name="سهم إلى اليمين 5"/>
          <p:cNvSpPr/>
          <p:nvPr/>
        </p:nvSpPr>
        <p:spPr>
          <a:xfrm rot="20568548">
            <a:off x="168088" y="5279159"/>
            <a:ext cx="1558812" cy="710770"/>
          </a:xfrm>
          <a:prstGeom prst="rightArrow">
            <a:avLst/>
          </a:prstGeom>
        </p:spPr>
        <p:style>
          <a:lnRef idx="0">
            <a:schemeClr val="accent3"/>
          </a:lnRef>
          <a:fillRef idx="3">
            <a:schemeClr val="accent3"/>
          </a:fillRef>
          <a:effectRef idx="3">
            <a:schemeClr val="accent3"/>
          </a:effectRef>
          <a:fontRef idx="minor">
            <a:schemeClr val="lt1"/>
          </a:fontRef>
        </p:style>
        <p:txBody>
          <a:bodyPr rtlCol="1" anchor="ctr"/>
          <a:lstStyle/>
          <a:p>
            <a:pPr algn="ctr"/>
            <a:endParaRPr lang="ar-SA"/>
          </a:p>
        </p:txBody>
      </p:sp>
      <p:sp>
        <p:nvSpPr>
          <p:cNvPr id="7" name="مربع نص 6"/>
          <p:cNvSpPr txBox="1"/>
          <p:nvPr/>
        </p:nvSpPr>
        <p:spPr>
          <a:xfrm rot="20727276">
            <a:off x="350593" y="5449879"/>
            <a:ext cx="1193800" cy="369332"/>
          </a:xfrm>
          <a:prstGeom prst="rect">
            <a:avLst/>
          </a:prstGeom>
          <a:noFill/>
        </p:spPr>
        <p:txBody>
          <a:bodyPr wrap="square" rtlCol="1">
            <a:spAutoFit/>
          </a:bodyPr>
          <a:lstStyle/>
          <a:p>
            <a:r>
              <a:rPr lang="ar-SA" dirty="0" smtClean="0">
                <a:solidFill>
                  <a:srgbClr val="002060"/>
                </a:solidFill>
              </a:rPr>
              <a:t>العالم سكنر </a:t>
            </a:r>
            <a:endParaRPr lang="ar-SA" dirty="0">
              <a:solidFill>
                <a:srgbClr val="002060"/>
              </a:solidFill>
            </a:endParaRPr>
          </a:p>
        </p:txBody>
      </p:sp>
    </p:spTree>
    <p:extLst>
      <p:ext uri="{BB962C8B-B14F-4D97-AF65-F5344CB8AC3E}">
        <p14:creationId xmlns:p14="http://schemas.microsoft.com/office/powerpoint/2010/main" val="1005140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idx="4294967295"/>
          </p:nvPr>
        </p:nvSpPr>
        <p:spPr>
          <a:xfrm>
            <a:off x="419100" y="1346200"/>
            <a:ext cx="10131425" cy="3124200"/>
          </a:xfrm>
        </p:spPr>
        <p:txBody>
          <a:bodyPr>
            <a:noAutofit/>
          </a:bodyPr>
          <a:lstStyle/>
          <a:p>
            <a:pPr algn="r"/>
            <a:r>
              <a:rPr lang="ar-SA" sz="2400" b="1" dirty="0" smtClean="0">
                <a:cs typeface="+mn-cs"/>
              </a:rPr>
              <a:t>القوة الثالثة : علم النفس الإنساني (</a:t>
            </a:r>
            <a:r>
              <a:rPr lang="en-US" sz="2400" b="1" dirty="0" smtClean="0">
                <a:cs typeface="+mn-cs"/>
              </a:rPr>
              <a:t>Humanistic Psychology </a:t>
            </a:r>
            <a:r>
              <a:rPr lang="ar-SA" sz="2400" b="1" dirty="0" smtClean="0">
                <a:cs typeface="+mn-cs"/>
              </a:rPr>
              <a:t> ) كان كيرت ليون من أوائل الذين أثاروا أسئلة جدية عن علم النفس السلوكي . </a:t>
            </a:r>
            <a:br>
              <a:rPr lang="ar-SA" sz="2400" b="1" dirty="0" smtClean="0">
                <a:cs typeface="+mn-cs"/>
              </a:rPr>
            </a:br>
            <a:r>
              <a:rPr lang="ar-SA" sz="2400" b="1" dirty="0" smtClean="0">
                <a:cs typeface="+mn-cs"/>
              </a:rPr>
              <a:t>فهو يعد أحد المؤسسين البارزين لعلم النفس الاجتماعي ثم أصبح رائدا في تطوير القوة الثالثة ( قوة علم النفس الإنساني ) </a:t>
            </a:r>
            <a:br>
              <a:rPr lang="ar-SA" sz="2400" b="1" dirty="0" smtClean="0">
                <a:cs typeface="+mn-cs"/>
              </a:rPr>
            </a:br>
            <a:r>
              <a:rPr lang="ar-SA" sz="2400" b="1" dirty="0">
                <a:cs typeface="+mn-cs"/>
              </a:rPr>
              <a:t/>
            </a:r>
            <a:br>
              <a:rPr lang="ar-SA" sz="2400" b="1" dirty="0">
                <a:cs typeface="+mn-cs"/>
              </a:rPr>
            </a:br>
            <a:r>
              <a:rPr lang="ar-SA" sz="2400" b="1" dirty="0" smtClean="0">
                <a:cs typeface="+mn-cs"/>
              </a:rPr>
              <a:t>---------------------------------------------------------------------------</a:t>
            </a:r>
            <a:br>
              <a:rPr lang="ar-SA" sz="2400" b="1" dirty="0" smtClean="0">
                <a:cs typeface="+mn-cs"/>
              </a:rPr>
            </a:br>
            <a:r>
              <a:rPr lang="ar-SA" sz="2400" b="1" dirty="0" smtClean="0">
                <a:cs typeface="+mn-cs"/>
              </a:rPr>
              <a:t>* ماذا تعني قوة علم النفس الإنساني ؟؟ </a:t>
            </a:r>
            <a:br>
              <a:rPr lang="ar-SA" sz="2400" b="1" dirty="0" smtClean="0">
                <a:cs typeface="+mn-cs"/>
              </a:rPr>
            </a:br>
            <a:r>
              <a:rPr lang="ar-SA" sz="2400" b="1" dirty="0" smtClean="0">
                <a:cs typeface="+mn-cs"/>
              </a:rPr>
              <a:t>أولا : إن السلوك ينشأ من التفاعلات التي تحدث بين الأفراد وبيئاتهم .</a:t>
            </a:r>
            <a:br>
              <a:rPr lang="ar-SA" sz="2400" b="1" dirty="0" smtClean="0">
                <a:cs typeface="+mn-cs"/>
              </a:rPr>
            </a:br>
            <a:r>
              <a:rPr lang="ar-SA" sz="2400" b="1" dirty="0" smtClean="0">
                <a:cs typeface="+mn-cs"/>
              </a:rPr>
              <a:t>ثانيا : إن القيمة الرئيسية للحياة التنظيمية هي أن تدعم وتمهد للنمو المستمر وللتطور والتوسع في إمكانات الأفراد في المنظمة .</a:t>
            </a:r>
            <a:br>
              <a:rPr lang="ar-SA" sz="2400" b="1" dirty="0" smtClean="0">
                <a:cs typeface="+mn-cs"/>
              </a:rPr>
            </a:br>
            <a:r>
              <a:rPr lang="ar-SA" sz="2400" b="1" dirty="0" smtClean="0">
                <a:cs typeface="+mn-cs"/>
              </a:rPr>
              <a:t>عند العمل في المدارس ، هناك جانب قوي في بيئة المنظمة يؤثر في تشكيل وقولبة سلوك الأفراد وهو جانب الثقافة والمناخ الذي توفره المنظمة . </a:t>
            </a:r>
            <a:endParaRPr lang="ar-SA" sz="2400" b="1" dirty="0">
              <a:cs typeface="+mn-cs"/>
            </a:endParaRPr>
          </a:p>
        </p:txBody>
      </p:sp>
    </p:spTree>
    <p:extLst>
      <p:ext uri="{BB962C8B-B14F-4D97-AF65-F5344CB8AC3E}">
        <p14:creationId xmlns:p14="http://schemas.microsoft.com/office/powerpoint/2010/main" val="41186394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p:cNvSpPr>
            <a:spLocks noGrp="1"/>
          </p:cNvSpPr>
          <p:nvPr>
            <p:ph type="ctrTitle" idx="4294967295"/>
          </p:nvPr>
        </p:nvSpPr>
        <p:spPr>
          <a:xfrm>
            <a:off x="1247775" y="2235200"/>
            <a:ext cx="7197725" cy="2420938"/>
          </a:xfrm>
        </p:spPr>
        <p:txBody>
          <a:bodyPr>
            <a:noAutofit/>
          </a:bodyPr>
          <a:lstStyle/>
          <a:p>
            <a:pPr algn="ctr"/>
            <a:r>
              <a:rPr lang="ar-SA" sz="2800" b="1" dirty="0" smtClean="0">
                <a:cs typeface="+mn-cs"/>
              </a:rPr>
              <a:t>على الرغم من ضآلة تأثير القادة التربويين في أمزجة الأفراد وشخصياتهم إلا أن لديهم مدى واسعا من إمكانات التأثير في خصائص ثقافة المنظمة ومناخها . </a:t>
            </a:r>
            <a:br>
              <a:rPr lang="ar-SA" sz="2800" b="1" dirty="0" smtClean="0">
                <a:cs typeface="+mn-cs"/>
              </a:rPr>
            </a:br>
            <a:r>
              <a:rPr lang="ar-SA" sz="2800" b="1" dirty="0" smtClean="0">
                <a:cs typeface="+mn-cs"/>
              </a:rPr>
              <a:t>* خلاصة القول أن شبكة التفاعلات الواسعة بين الافراد والبيئة ومضامينها المهمة للقيادة التربوية لهي عوامل فاعلة وقوية في التأثير على تشكيل </a:t>
            </a:r>
            <a:r>
              <a:rPr lang="ar-SA" sz="2800" b="1" dirty="0" err="1" smtClean="0">
                <a:cs typeface="+mn-cs"/>
              </a:rPr>
              <a:t>سلوكات</a:t>
            </a:r>
            <a:r>
              <a:rPr lang="ar-SA" sz="2800" b="1" dirty="0" smtClean="0">
                <a:cs typeface="+mn-cs"/>
              </a:rPr>
              <a:t> الافراد اثناء العمل في المنظمات التربوية وغيرها .</a:t>
            </a:r>
            <a:br>
              <a:rPr lang="ar-SA" sz="2800" b="1" dirty="0" smtClean="0">
                <a:cs typeface="+mn-cs"/>
              </a:rPr>
            </a:br>
            <a:r>
              <a:rPr lang="ar-SA" sz="2800" b="1" dirty="0" smtClean="0">
                <a:cs typeface="+mn-cs"/>
              </a:rPr>
              <a:t>* أهم ما تتميز به المنظمات التربوية عن غيرها رسالتها التعليمية التي ترسم طريق المستقبل من خلال سياستها التي تعبئ طاقات العاملين وترعى نموهم الشخصي وتشجع نضجهم  وتدعم ثقتهم بنفسهم وتعزز معنوياتهم </a:t>
            </a:r>
            <a:r>
              <a:rPr lang="ar-SA" sz="2800" dirty="0" smtClean="0">
                <a:cs typeface="+mn-cs"/>
              </a:rPr>
              <a:t>.</a:t>
            </a:r>
            <a:endParaRPr lang="ar-SA" sz="2800" dirty="0">
              <a:cs typeface="+mn-cs"/>
            </a:endParaRPr>
          </a:p>
        </p:txBody>
      </p:sp>
    </p:spTree>
    <p:extLst>
      <p:ext uri="{BB962C8B-B14F-4D97-AF65-F5344CB8AC3E}">
        <p14:creationId xmlns:p14="http://schemas.microsoft.com/office/powerpoint/2010/main" val="13728393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idx="4294967295"/>
          </p:nvPr>
        </p:nvSpPr>
        <p:spPr>
          <a:xfrm>
            <a:off x="381000" y="1676400"/>
            <a:ext cx="10131425" cy="3124200"/>
          </a:xfrm>
        </p:spPr>
        <p:txBody>
          <a:bodyPr>
            <a:noAutofit/>
          </a:bodyPr>
          <a:lstStyle/>
          <a:p>
            <a:pPr algn="r"/>
            <a:r>
              <a:rPr lang="ar-SA" sz="2800" dirty="0" smtClean="0">
                <a:cs typeface="+mn-cs"/>
              </a:rPr>
              <a:t> </a:t>
            </a:r>
            <a:r>
              <a:rPr lang="ar-SA" sz="2800" b="1" dirty="0" smtClean="0">
                <a:cs typeface="+mn-cs"/>
              </a:rPr>
              <a:t>( الأبعاد السلوكية للقائد )</a:t>
            </a:r>
            <a:r>
              <a:rPr lang="ar-JO" sz="2800" b="1" dirty="0" smtClean="0">
                <a:cs typeface="+mn-cs"/>
              </a:rPr>
              <a:t>51</a:t>
            </a:r>
            <a:r>
              <a:rPr lang="ar-SA" sz="2800" b="1" dirty="0" smtClean="0">
                <a:cs typeface="+mn-cs"/>
              </a:rPr>
              <a:t> : </a:t>
            </a:r>
            <a:br>
              <a:rPr lang="ar-SA" sz="2800" b="1" dirty="0" smtClean="0">
                <a:cs typeface="+mn-cs"/>
              </a:rPr>
            </a:br>
            <a:r>
              <a:rPr lang="ar-SA" sz="2800" b="1" dirty="0" smtClean="0">
                <a:cs typeface="+mn-cs"/>
              </a:rPr>
              <a:t>أكثر الدراسات شمولية عن سلوك القائد تلك التي استخدمت مقياس وصف سلوك القائد . من خلال مجموعتين من العوامل السلوكية : </a:t>
            </a:r>
            <a:br>
              <a:rPr lang="ar-SA" sz="2800" b="1" dirty="0" smtClean="0">
                <a:cs typeface="+mn-cs"/>
              </a:rPr>
            </a:br>
            <a:r>
              <a:rPr lang="ar-SA" sz="2800" b="1" dirty="0" smtClean="0">
                <a:cs typeface="+mn-cs"/>
              </a:rPr>
              <a:t>* المجموعة الأولى : مجموعة السلوك الاعتباري .</a:t>
            </a:r>
            <a:br>
              <a:rPr lang="ar-SA" sz="2800" b="1" dirty="0" smtClean="0">
                <a:cs typeface="+mn-cs"/>
              </a:rPr>
            </a:br>
            <a:r>
              <a:rPr lang="ar-SA" sz="2800" b="1" dirty="0" smtClean="0">
                <a:cs typeface="+mn-cs"/>
              </a:rPr>
              <a:t>* المجموعة الثانية : مجموعة السلوك الملتزم بالهيكل التنظيمي . </a:t>
            </a:r>
            <a:br>
              <a:rPr lang="ar-SA" sz="2800" b="1" dirty="0" smtClean="0">
                <a:cs typeface="+mn-cs"/>
              </a:rPr>
            </a:br>
            <a:r>
              <a:rPr lang="ar-SA" sz="2800" b="1" dirty="0" smtClean="0">
                <a:cs typeface="+mn-cs"/>
              </a:rPr>
              <a:t/>
            </a:r>
            <a:br>
              <a:rPr lang="ar-SA" sz="2800" b="1" dirty="0" smtClean="0">
                <a:cs typeface="+mn-cs"/>
              </a:rPr>
            </a:br>
            <a:r>
              <a:rPr lang="ar-SA" sz="2800" b="1" dirty="0">
                <a:cs typeface="+mn-cs"/>
              </a:rPr>
              <a:t/>
            </a:r>
            <a:br>
              <a:rPr lang="ar-SA" sz="2800" b="1" dirty="0">
                <a:cs typeface="+mn-cs"/>
              </a:rPr>
            </a:br>
            <a:r>
              <a:rPr lang="ar-SA" sz="2800" b="1" dirty="0" smtClean="0">
                <a:cs typeface="+mn-cs"/>
              </a:rPr>
              <a:t>- توصل باحثون آخرون إلى أن أية مجموعة يجب أن يتوفر فيها مجموعتان من الحاجات الأساسية : </a:t>
            </a:r>
            <a:br>
              <a:rPr lang="ar-SA" sz="2800" b="1" dirty="0" smtClean="0">
                <a:cs typeface="+mn-cs"/>
              </a:rPr>
            </a:br>
            <a:r>
              <a:rPr lang="ar-SA" sz="2800" b="1" dirty="0" smtClean="0">
                <a:cs typeface="+mn-cs"/>
              </a:rPr>
              <a:t>1) الحاجات الوظيفية : وتعني تعبئة المصادر لإنجاز المهمة .</a:t>
            </a:r>
            <a:br>
              <a:rPr lang="ar-SA" sz="2800" b="1" dirty="0" smtClean="0">
                <a:cs typeface="+mn-cs"/>
              </a:rPr>
            </a:br>
            <a:r>
              <a:rPr lang="ar-SA" sz="2800" b="1" dirty="0" smtClean="0">
                <a:cs typeface="+mn-cs"/>
              </a:rPr>
              <a:t>2) الحاجات الاعتبارية : وتعني التكامل الاجتماعي لأعضاء المجموعة</a:t>
            </a:r>
            <a:r>
              <a:rPr lang="ar-JO" sz="2800" b="1" dirty="0" smtClean="0">
                <a:cs typeface="+mn-cs"/>
              </a:rPr>
              <a:t> 52</a:t>
            </a:r>
            <a:r>
              <a:rPr lang="ar-SA" sz="2800" b="1" dirty="0" smtClean="0">
                <a:cs typeface="+mn-cs"/>
              </a:rPr>
              <a:t> .</a:t>
            </a:r>
            <a:endParaRPr lang="ar-SA" sz="2800" b="1" dirty="0">
              <a:cs typeface="+mn-cs"/>
            </a:endParaRPr>
          </a:p>
        </p:txBody>
      </p:sp>
    </p:spTree>
    <p:extLst>
      <p:ext uri="{BB962C8B-B14F-4D97-AF65-F5344CB8AC3E}">
        <p14:creationId xmlns:p14="http://schemas.microsoft.com/office/powerpoint/2010/main" val="10778204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idx="4294967295"/>
          </p:nvPr>
        </p:nvSpPr>
        <p:spPr>
          <a:xfrm>
            <a:off x="1336675" y="2141538"/>
            <a:ext cx="7197725" cy="2422525"/>
          </a:xfrm>
        </p:spPr>
        <p:txBody>
          <a:bodyPr>
            <a:noAutofit/>
          </a:bodyPr>
          <a:lstStyle/>
          <a:p>
            <a:pPr algn="r"/>
            <a:r>
              <a:rPr lang="ar-SA" sz="2400" b="1" dirty="0" smtClean="0">
                <a:cs typeface="+mn-cs"/>
              </a:rPr>
              <a:t>اقترح ( بورز </a:t>
            </a:r>
            <a:r>
              <a:rPr lang="ar-SA" sz="2400" b="1" dirty="0" err="1" smtClean="0">
                <a:cs typeface="+mn-cs"/>
              </a:rPr>
              <a:t>وسيشوارز</a:t>
            </a:r>
            <a:r>
              <a:rPr lang="ar-SA" sz="2400" b="1" dirty="0" smtClean="0">
                <a:cs typeface="+mn-cs"/>
              </a:rPr>
              <a:t> ) أربعة أبعاد أساسية للقيادة على النحو التالي </a:t>
            </a:r>
            <a:r>
              <a:rPr lang="ar-JO" sz="2400" b="1" dirty="0" smtClean="0">
                <a:cs typeface="+mn-cs"/>
              </a:rPr>
              <a:t>54</a:t>
            </a:r>
            <a:r>
              <a:rPr lang="ar-SA" sz="2400" b="1" dirty="0" smtClean="0">
                <a:cs typeface="+mn-cs"/>
              </a:rPr>
              <a:t>: </a:t>
            </a:r>
            <a:br>
              <a:rPr lang="ar-SA" sz="2400" b="1" dirty="0" smtClean="0">
                <a:cs typeface="+mn-cs"/>
              </a:rPr>
            </a:br>
            <a:r>
              <a:rPr lang="ar-SA" sz="2400" b="1" dirty="0" smtClean="0">
                <a:cs typeface="+mn-cs"/>
              </a:rPr>
              <a:t>1- الدعم : ويعني سلوك القائد الذي يعزز شعور الفرد بقيمته الشخصية وبأهميته .</a:t>
            </a:r>
            <a:br>
              <a:rPr lang="ar-SA" sz="2400" b="1" dirty="0" smtClean="0">
                <a:cs typeface="+mn-cs"/>
              </a:rPr>
            </a:br>
            <a:r>
              <a:rPr lang="ar-SA" sz="2400" b="1" dirty="0" smtClean="0">
                <a:cs typeface="+mn-cs"/>
              </a:rPr>
              <a:t>2- التمهيد للتفاعل : أي السلوك القيادي الذي يشجع أعضاء المجموعة على التماسك والعلاقة التبادلية المرضية .</a:t>
            </a:r>
            <a:br>
              <a:rPr lang="ar-SA" sz="2400" b="1" dirty="0" smtClean="0">
                <a:cs typeface="+mn-cs"/>
              </a:rPr>
            </a:br>
            <a:r>
              <a:rPr lang="ar-SA" sz="2400" b="1" dirty="0" smtClean="0">
                <a:cs typeface="+mn-cs"/>
              </a:rPr>
              <a:t>3- التركيز على الهدف : سلوك القائد الذي يستثير المجموعة لتحقيق الهدف وإنجاز الأداء المتميز .</a:t>
            </a:r>
            <a:br>
              <a:rPr lang="ar-SA" sz="2400" b="1" dirty="0" smtClean="0">
                <a:cs typeface="+mn-cs"/>
              </a:rPr>
            </a:br>
            <a:r>
              <a:rPr lang="ar-SA" sz="2400" b="1" dirty="0" smtClean="0">
                <a:cs typeface="+mn-cs"/>
              </a:rPr>
              <a:t>4- التمهيد للعمل : سلوك القائد الذي يساعد التابعين في إنجاز الهدف من خلال نشاطات كالتخطيط والتنسيق وتوفير المصادر . </a:t>
            </a:r>
            <a:br>
              <a:rPr lang="ar-SA" sz="2400" b="1" dirty="0" smtClean="0">
                <a:cs typeface="+mn-cs"/>
              </a:rPr>
            </a:br>
            <a:r>
              <a:rPr lang="ar-SA" sz="2400" b="1" dirty="0" smtClean="0">
                <a:cs typeface="+mn-cs"/>
              </a:rPr>
              <a:t>ويمكن دمج هذه الأبعاد الأربعة ليشكل بعدين رئيسين . </a:t>
            </a:r>
            <a:br>
              <a:rPr lang="ar-SA" sz="2400" b="1" dirty="0" smtClean="0">
                <a:cs typeface="+mn-cs"/>
              </a:rPr>
            </a:br>
            <a:r>
              <a:rPr lang="ar-SA" sz="2400" b="1" dirty="0" smtClean="0">
                <a:cs typeface="+mn-cs"/>
              </a:rPr>
              <a:t/>
            </a:r>
            <a:br>
              <a:rPr lang="ar-SA" sz="2400" b="1" dirty="0" smtClean="0">
                <a:cs typeface="+mn-cs"/>
              </a:rPr>
            </a:br>
            <a:endParaRPr lang="ar-SA" sz="2400" b="1" dirty="0">
              <a:cs typeface="+mn-cs"/>
            </a:endParaRPr>
          </a:p>
        </p:txBody>
      </p:sp>
    </p:spTree>
    <p:extLst>
      <p:ext uri="{BB962C8B-B14F-4D97-AF65-F5344CB8AC3E}">
        <p14:creationId xmlns:p14="http://schemas.microsoft.com/office/powerpoint/2010/main" val="20413232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4294967295"/>
          </p:nvPr>
        </p:nvSpPr>
        <p:spPr>
          <a:xfrm>
            <a:off x="1193800" y="425450"/>
            <a:ext cx="10131425" cy="3648075"/>
          </a:xfrm>
        </p:spPr>
        <p:txBody>
          <a:bodyPr>
            <a:normAutofit/>
          </a:bodyPr>
          <a:lstStyle/>
          <a:p>
            <a:pPr marL="0" indent="0" algn="ctr">
              <a:buNone/>
            </a:pPr>
            <a:r>
              <a:rPr lang="ar-SA" sz="4800" dirty="0" smtClean="0">
                <a:cs typeface="Diwani Bent" panose="02010400000000000000" pitchFamily="2" charset="-78"/>
              </a:rPr>
              <a:t>تم بحمد الله </a:t>
            </a:r>
          </a:p>
          <a:p>
            <a:pPr marL="0" indent="0" algn="ctr">
              <a:buNone/>
            </a:pPr>
            <a:r>
              <a:rPr lang="ar-SA" sz="4800" dirty="0">
                <a:cs typeface="Diwani Bent" panose="02010400000000000000" pitchFamily="2" charset="-78"/>
              </a:rPr>
              <a:t>أ</a:t>
            </a:r>
            <a:r>
              <a:rPr lang="ar-SA" sz="4800" dirty="0" smtClean="0">
                <a:cs typeface="Diwani Bent" panose="02010400000000000000" pitchFamily="2" charset="-78"/>
              </a:rPr>
              <a:t>شكر لكم حسن إنصاتكم </a:t>
            </a:r>
            <a:endParaRPr lang="ar-SA" sz="4800" dirty="0">
              <a:cs typeface="Diwani Bent" panose="02010400000000000000" pitchFamily="2" charset="-78"/>
            </a:endParaRPr>
          </a:p>
        </p:txBody>
      </p:sp>
    </p:spTree>
    <p:extLst>
      <p:ext uri="{BB962C8B-B14F-4D97-AF65-F5344CB8AC3E}">
        <p14:creationId xmlns:p14="http://schemas.microsoft.com/office/powerpoint/2010/main" val="254861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سماوي">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سماوي</Template>
  <TotalTime>132</TotalTime>
  <Words>395</Words>
  <Application>Microsoft Office PowerPoint</Application>
  <PresentationFormat>Widescreen</PresentationFormat>
  <Paragraphs>17</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Aldhabi</vt:lpstr>
      <vt:lpstr>Arial</vt:lpstr>
      <vt:lpstr>Calibri</vt:lpstr>
      <vt:lpstr>Calibri Light</vt:lpstr>
      <vt:lpstr>Diwani Bent</vt:lpstr>
      <vt:lpstr>Times New Roman</vt:lpstr>
      <vt:lpstr>سماوي</vt:lpstr>
      <vt:lpstr> بسم الله الرحمن الرحيم   المنحى السلوكي في القيادة  السلوك القيادي مساق/ نظريات التغير والقيادة التربوية  د,علي الشكعة   </vt:lpstr>
      <vt:lpstr>PowerPoint Presentation</vt:lpstr>
      <vt:lpstr>مراحل تطور علم النفس وتأثيرها على السلوك القيادي : </vt:lpstr>
      <vt:lpstr>2) القوة الثانية : علم النفس السلوكي  يشكل  القوة الثانية في التطور السيكولوجي ، وفرض نفسه بقوة في الأوساط الأكادمية . وكان ( كيرت ليون ) من أوائل الرواد في البحوث عن السلوكية وفي رفضه لأساليب علم النفس التحليلي واعتمد في رفضه على أساسين :  1* ترفض السلوكية افتراض الأسلوب التحليلي بأن تكون الدوافع الداخلية مسببات للسلوك . 2* ترفض السلوكية طريقة علم النفس التحليلي في الكشف عن الدوافع الداخلية التي اعتمدت كليا على حكايات المرضى وتصوراتهم .  أما طريقة البحث في علم النفس السلوكي فقد اعتمدت على التجارب المخبرية المحكمة .</vt:lpstr>
      <vt:lpstr>أهم قواعد البحث التجريبي بنيت على جوهر الأسلوب العلمي الذي يطلب من علماء النفس السلوكيين أن يعتمدوا في جمع البيانات على السلوك الذي يمكن ملاحظته مباشرة بطريقة موضوعية وعلمية وتحت ظروف محكمة ، لهذا يجب أن تختزل الملاحظات وفق شروط  كمية قابلة للقياس ، كأن نحصي عدد المرات التي يلاحظ  بها السلوك .</vt:lpstr>
      <vt:lpstr>اتجه السلوكيون إلى التركيز على الدوافع الخارجية ( الملاحظة ) ورفضوا التركيز على الدوافع الداخلية حيث يصعب ملاحظتها . كما اعتمد السلوكيون على المكافآت والعقوبات كوسائل لتعزيز سلوك أو إمحاءه . أما من حيث التجارب السلوكية في حقل التربية ، فإن العالم السلوكي (سكنر ) كان من أشهر الباحثين في تطبيق علم نفس السلوك على المدارس .</vt:lpstr>
      <vt:lpstr>القوة الثالثة : علم النفس الإنساني (Humanistic Psychology  ) كان كيرت ليون من أوائل الذين أثاروا أسئلة جدية عن علم النفس السلوكي .  فهو يعد أحد المؤسسين البارزين لعلم النفس الاجتماعي ثم أصبح رائدا في تطوير القوة الثالثة ( قوة علم النفس الإنساني )   --------------------------------------------------------------------------- * ماذا تعني قوة علم النفس الإنساني ؟؟  أولا : إن السلوك ينشأ من التفاعلات التي تحدث بين الأفراد وبيئاتهم . ثانيا : إن القيمة الرئيسية للحياة التنظيمية هي أن تدعم وتمهد للنمو المستمر وللتطور والتوسع في إمكانات الأفراد في المنظمة . عند العمل في المدارس ، هناك جانب قوي في بيئة المنظمة يؤثر في تشكيل وقولبة سلوك الأفراد وهو جانب الثقافة والمناخ الذي توفره المنظمة . </vt:lpstr>
      <vt:lpstr>على الرغم من ضآلة تأثير القادة التربويين في أمزجة الأفراد وشخصياتهم إلا أن لديهم مدى واسعا من إمكانات التأثير في خصائص ثقافة المنظمة ومناخها .  * خلاصة القول أن شبكة التفاعلات الواسعة بين الافراد والبيئة ومضامينها المهمة للقيادة التربوية لهي عوامل فاعلة وقوية في التأثير على تشكيل سلوكات الافراد اثناء العمل في المنظمات التربوية وغيرها . * أهم ما تتميز به المنظمات التربوية عن غيرها رسالتها التعليمية التي ترسم طريق المستقبل من خلال سياستها التي تعبئ طاقات العاملين وترعى نموهم الشخصي وتشجع نضجهم  وتدعم ثقتهم بنفسهم وتعزز معنوياتهم .</vt:lpstr>
      <vt:lpstr> ( الأبعاد السلوكية للقائد )51 :  أكثر الدراسات شمولية عن سلوك القائد تلك التي استخدمت مقياس وصف سلوك القائد . من خلال مجموعتين من العوامل السلوكية :  * المجموعة الأولى : مجموعة السلوك الاعتباري . * المجموعة الثانية : مجموعة السلوك الملتزم بالهيكل التنظيمي .    - توصل باحثون آخرون إلى أن أية مجموعة يجب أن يتوفر فيها مجموعتان من الحاجات الأساسية :  1) الحاجات الوظيفية : وتعني تعبئة المصادر لإنجاز المهمة . 2) الحاجات الاعتبارية : وتعني التكامل الاجتماعي لأعضاء المجموعة 52 .</vt:lpstr>
      <vt:lpstr>اقترح ( بورز وسيشوارز ) أربعة أبعاد أساسية للقيادة على النحو التالي 54:  1- الدعم : ويعني سلوك القائد الذي يعزز شعور الفرد بقيمته الشخصية وبأهميته . 2- التمهيد للتفاعل : أي السلوك القيادي الذي يشجع أعضاء المجموعة على التماسك والعلاقة التبادلية المرضية . 3- التركيز على الهدف : سلوك القائد الذي يستثير المجموعة لتحقيق الهدف وإنجاز الأداء المتميز . 4- التمهيد للعمل : سلوك القائد الذي يساعد التابعين في إنجاز الهدف من خلال نشاطات كالتخطيط والتنسيق وتوفير المصادر .  ويمكن دمج هذه الأبعاد الأربعة ليشكل بعدين رئيسين .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   المنحى السلوكي في القيادة  النظرية السلوكية  مساق/ نظريات التغير والقيادة التربوية  مقدم للدكتور / علي الشكعة  إعداد الطالبة / إيمان سليم يوسف مسلم</dc:title>
  <dc:creator>QASAM SALEEM</dc:creator>
  <cp:lastModifiedBy>badran640@gmail.com</cp:lastModifiedBy>
  <cp:revision>18</cp:revision>
  <dcterms:created xsi:type="dcterms:W3CDTF">2017-02-17T22:41:43Z</dcterms:created>
  <dcterms:modified xsi:type="dcterms:W3CDTF">2020-05-07T20:27:56Z</dcterms:modified>
</cp:coreProperties>
</file>