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313" r:id="rId4"/>
    <p:sldId id="484" r:id="rId5"/>
    <p:sldId id="501" r:id="rId6"/>
    <p:sldId id="507" r:id="rId7"/>
    <p:sldId id="508" r:id="rId8"/>
    <p:sldId id="509" r:id="rId9"/>
    <p:sldId id="510" r:id="rId10"/>
    <p:sldId id="513" r:id="rId11"/>
    <p:sldId id="514" r:id="rId12"/>
    <p:sldId id="515" r:id="rId13"/>
    <p:sldId id="516" r:id="rId14"/>
    <p:sldId id="518" r:id="rId15"/>
    <p:sldId id="519" r:id="rId16"/>
    <p:sldId id="520" r:id="rId17"/>
    <p:sldId id="521" r:id="rId18"/>
    <p:sldId id="522" r:id="rId19"/>
    <p:sldId id="524" r:id="rId20"/>
    <p:sldId id="527" r:id="rId21"/>
    <p:sldId id="529" r:id="rId22"/>
    <p:sldId id="982" r:id="rId23"/>
    <p:sldId id="531" r:id="rId24"/>
    <p:sldId id="533" r:id="rId25"/>
    <p:sldId id="983" r:id="rId26"/>
    <p:sldId id="984" r:id="rId27"/>
    <p:sldId id="542" r:id="rId28"/>
    <p:sldId id="985" r:id="rId29"/>
    <p:sldId id="986" r:id="rId30"/>
    <p:sldId id="987" r:id="rId31"/>
    <p:sldId id="547" r:id="rId32"/>
    <p:sldId id="549" r:id="rId33"/>
    <p:sldId id="550" r:id="rId34"/>
    <p:sldId id="552" r:id="rId35"/>
    <p:sldId id="553" r:id="rId36"/>
    <p:sldId id="554" r:id="rId37"/>
    <p:sldId id="557" r:id="rId38"/>
    <p:sldId id="558" r:id="rId39"/>
    <p:sldId id="559" r:id="rId40"/>
    <p:sldId id="562" r:id="rId41"/>
    <p:sldId id="4616" r:id="rId42"/>
    <p:sldId id="564" r:id="rId43"/>
    <p:sldId id="49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08"/>
            <p14:sldId id="509"/>
            <p14:sldId id="510"/>
            <p14:sldId id="513"/>
            <p14:sldId id="514"/>
            <p14:sldId id="515"/>
            <p14:sldId id="516"/>
            <p14:sldId id="518"/>
            <p14:sldId id="519"/>
            <p14:sldId id="520"/>
            <p14:sldId id="521"/>
            <p14:sldId id="522"/>
            <p14:sldId id="524"/>
            <p14:sldId id="527"/>
            <p14:sldId id="529"/>
            <p14:sldId id="982"/>
            <p14:sldId id="531"/>
            <p14:sldId id="533"/>
            <p14:sldId id="983"/>
            <p14:sldId id="984"/>
            <p14:sldId id="542"/>
            <p14:sldId id="985"/>
            <p14:sldId id="986"/>
            <p14:sldId id="987"/>
            <p14:sldId id="547"/>
            <p14:sldId id="549"/>
            <p14:sldId id="550"/>
            <p14:sldId id="552"/>
            <p14:sldId id="553"/>
            <p14:sldId id="554"/>
            <p14:sldId id="557"/>
            <p14:sldId id="558"/>
            <p14:sldId id="559"/>
            <p14:sldId id="562"/>
            <p14:sldId id="4616"/>
            <p14:sldId id="564"/>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8246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922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256818"/>
            <a:ext cx="5699762" cy="584775"/>
          </a:xfrm>
          <a:prstGeom prst="rect">
            <a:avLst/>
          </a:prstGeom>
          <a:noFill/>
        </p:spPr>
        <p:txBody>
          <a:bodyPr wrap="square" rtlCol="0">
            <a:spAutoFit/>
          </a:bodyPr>
          <a:lstStyle/>
          <a:p>
            <a:pPr lvl="0"/>
            <a:r>
              <a:rPr lang="en-US" sz="3200" b="1" dirty="0">
                <a:solidFill>
                  <a:srgbClr val="00B0F0"/>
                </a:solidFill>
                <a:latin typeface="Times New Roman" panose="02020603050405020304" pitchFamily="18" charset="0"/>
                <a:cs typeface="Times New Roman" panose="02020603050405020304" pitchFamily="18" charset="0"/>
              </a:rPr>
              <a:t>Supply Chain Performance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197598" y="4111905"/>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707886"/>
          </a:xfrm>
          <a:prstGeom prst="rect">
            <a:avLst/>
          </a:prstGeom>
          <a:noFill/>
        </p:spPr>
        <p:txBody>
          <a:bodyPr wrap="square" rtlCol="0">
            <a:spAutoFit/>
          </a:bodyPr>
          <a:lstStyle/>
          <a:p>
            <a:pPr algn="ctr"/>
            <a:r>
              <a:rPr lang="en-US" sz="2000" b="1" dirty="0">
                <a:solidFill>
                  <a:schemeClr val="bg1"/>
                </a:solidFill>
              </a:rPr>
              <a:t>www.midocean.km</a:t>
            </a:r>
          </a:p>
          <a:p>
            <a:pPr algn="ctr"/>
            <a:endParaRPr lang="en-US" sz="2000" b="1" dirty="0">
              <a:solidFill>
                <a:schemeClr val="bg1"/>
              </a:solidFill>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4437" y="3494876"/>
            <a:ext cx="5874347"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883341"/>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510003" y="2218750"/>
            <a:ext cx="8578137" cy="4401205"/>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1-Explain why achieving strategic fit is critical to a</a:t>
            </a:r>
          </a:p>
          <a:p>
            <a:pPr lvl="0" algn="just"/>
            <a:r>
              <a:rPr lang="en-US" sz="2800" dirty="0">
                <a:latin typeface="Times New Roman"/>
                <a:ea typeface="Times New Roman"/>
                <a:cs typeface="Times New Roman"/>
                <a:sym typeface="Times New Roman"/>
              </a:rPr>
              <a:t>   company’s overall success.</a:t>
            </a:r>
          </a:p>
          <a:p>
            <a:pPr lvl="0" algn="just"/>
            <a:r>
              <a:rPr lang="en-US" sz="2800" dirty="0">
                <a:latin typeface="Times New Roman"/>
                <a:ea typeface="Times New Roman"/>
                <a:cs typeface="Times New Roman"/>
                <a:sym typeface="Times New Roman"/>
              </a:rPr>
              <a:t>2-Describe how a company achieves strategic fit between</a:t>
            </a:r>
          </a:p>
          <a:p>
            <a:pPr lvl="0" algn="just"/>
            <a:r>
              <a:rPr lang="en-US" sz="2800" dirty="0">
                <a:latin typeface="Times New Roman"/>
                <a:ea typeface="Times New Roman"/>
                <a:cs typeface="Times New Roman"/>
                <a:sym typeface="Times New Roman"/>
              </a:rPr>
              <a:t>    its supply chain strategy and its competitive strategy.</a:t>
            </a:r>
          </a:p>
          <a:p>
            <a:pPr lvl="0" algn="just"/>
            <a:r>
              <a:rPr lang="en-US" sz="2800" dirty="0">
                <a:latin typeface="Times New Roman"/>
                <a:ea typeface="Times New Roman"/>
                <a:cs typeface="Times New Roman"/>
                <a:sym typeface="Times New Roman"/>
              </a:rPr>
              <a:t>3-Discuss the importance of expanding the scope of </a:t>
            </a:r>
          </a:p>
          <a:p>
            <a:pPr lvl="0" algn="just"/>
            <a:r>
              <a:rPr lang="en-US" sz="2800" dirty="0">
                <a:latin typeface="Times New Roman"/>
                <a:ea typeface="Times New Roman"/>
                <a:cs typeface="Times New Roman"/>
                <a:sym typeface="Times New Roman"/>
              </a:rPr>
              <a:t>    strategic fit across the supply chain.</a:t>
            </a:r>
          </a:p>
          <a:p>
            <a:pPr lvl="0" algn="just"/>
            <a:r>
              <a:rPr lang="en-US" sz="2800" dirty="0">
                <a:latin typeface="Times New Roman"/>
                <a:ea typeface="Times New Roman"/>
                <a:cs typeface="Times New Roman"/>
                <a:sym typeface="Times New Roman"/>
              </a:rPr>
              <a:t>4-Describe the major challenges that must be overcome </a:t>
            </a:r>
          </a:p>
          <a:p>
            <a:pPr lvl="0" algn="just"/>
            <a:r>
              <a:rPr lang="en-US" sz="2800" dirty="0">
                <a:latin typeface="Times New Roman"/>
                <a:ea typeface="Times New Roman"/>
                <a:cs typeface="Times New Roman"/>
                <a:sym typeface="Times New Roman"/>
              </a:rPr>
              <a:t>   to manage a supply chain successfully.</a:t>
            </a:r>
          </a:p>
          <a:p>
            <a:pPr algn="just"/>
            <a:r>
              <a:rPr lang="en-US" sz="2800" dirty="0">
                <a:latin typeface="Times New Roman"/>
                <a:ea typeface="Times New Roman"/>
                <a:cs typeface="Times New Roman"/>
                <a:sym typeface="Times New Roman"/>
              </a:rPr>
              <a:t>5- Applications of Artificial Intelligence.</a:t>
            </a:r>
          </a:p>
          <a:p>
            <a:pPr lvl="0" algn="just"/>
            <a:endParaRPr lang="en-US" sz="2800" dirty="0">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0894"/>
            <a:ext cx="418132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32" y="1389149"/>
            <a:ext cx="11492873" cy="50121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defines the set of customer needs a firm seeks to satisfy through its products and services.</a:t>
            </a:r>
          </a:p>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Product development strategy </a:t>
            </a:r>
            <a:r>
              <a:rPr lang="en-US" sz="2800" dirty="0">
                <a:solidFill>
                  <a:schemeClr val="dk1"/>
                </a:solidFill>
                <a:latin typeface="Times New Roman"/>
                <a:ea typeface="Times New Roman"/>
                <a:cs typeface="Times New Roman"/>
                <a:sym typeface="Times New Roman"/>
              </a:rPr>
              <a:t>specifies the portfolio of new products that the company will try to develop.</a:t>
            </a:r>
          </a:p>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Marketing and sales strategy</a:t>
            </a:r>
            <a:r>
              <a:rPr lang="en-US" sz="2800" dirty="0">
                <a:solidFill>
                  <a:srgbClr val="C0000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specifies how the market will be segmented and product positioned, priced, and promoted.</a:t>
            </a:r>
          </a:p>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Supply chain strategy </a:t>
            </a:r>
            <a:r>
              <a:rPr lang="en-US" sz="2800" dirty="0">
                <a:solidFill>
                  <a:schemeClr val="dk1"/>
                </a:solidFill>
                <a:latin typeface="Times New Roman"/>
                <a:ea typeface="Times New Roman"/>
                <a:cs typeface="Times New Roman"/>
                <a:sym typeface="Times New Roman"/>
              </a:rPr>
              <a:t>determines the nature of material procurement, transportation of materials, manufacture of product or creation of service, distribution of product.</a:t>
            </a:r>
          </a:p>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All functional strategies </a:t>
            </a:r>
            <a:r>
              <a:rPr lang="en-US" sz="2800" dirty="0">
                <a:solidFill>
                  <a:schemeClr val="dk1"/>
                </a:solidFill>
                <a:latin typeface="Times New Roman"/>
                <a:ea typeface="Times New Roman"/>
                <a:cs typeface="Times New Roman"/>
                <a:sym typeface="Times New Roman"/>
              </a:rPr>
              <a:t>must support one another and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1557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595" y="2493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80269"/>
            <a:ext cx="4333726" cy="51687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39" y="1564640"/>
            <a:ext cx="11586185" cy="4727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A company’s competitive strategy </a:t>
            </a:r>
            <a:r>
              <a:rPr lang="en-US" sz="2800" kern="0" dirty="0">
                <a:solidFill>
                  <a:srgbClr val="000000"/>
                </a:solidFill>
                <a:latin typeface="Times New Roman"/>
                <a:ea typeface="Times New Roman"/>
                <a:cs typeface="Times New Roman"/>
                <a:sym typeface="Times New Roman"/>
              </a:rPr>
              <a:t>defines, relative to its competitors, the set of customer needs that it seeks to satisfy through its products and services.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lvl="0" algn="just">
              <a:buClr>
                <a:srgbClr val="000000"/>
              </a:buClr>
              <a:buSzPts val="2400"/>
            </a:pPr>
            <a:r>
              <a:rPr lang="en-US" sz="2800" b="1" kern="0" dirty="0">
                <a:solidFill>
                  <a:srgbClr val="00B0F0"/>
                </a:solidFill>
                <a:latin typeface="Times New Roman"/>
                <a:ea typeface="Times New Roman"/>
                <a:cs typeface="Times New Roman"/>
                <a:sym typeface="Times New Roman"/>
              </a:rPr>
              <a:t>For example, </a:t>
            </a: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aims to provide high availability of a variety of products of reasonable quality at low prices. </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Most products sold at </a:t>
            </a: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are commonplace (everything from home appliances to clothing) and can be purchased elsewhere.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6634" y="282539"/>
            <a:ext cx="7204486"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2666"/>
            <a:ext cx="4128422" cy="52476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318018"/>
            <a:ext cx="11521440" cy="4838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What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provides is a low price and product availability.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sells maintenance, repair, and operations (MRO) products. It offers more than 500,000 products through both a catalog and a website.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Its </a:t>
            </a: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is built around providing the customer with convenience, availability, and responsiveness.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With this focus on responsiveness,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 does not compete based on low price. </a:t>
            </a:r>
          </a:p>
          <a:p>
            <a:pPr marL="457200" lvl="0" indent="-457200" algn="just">
              <a:buClr>
                <a:schemeClr val="dk1"/>
              </a:buClr>
              <a:buSzPts val="2800"/>
              <a:buFont typeface="Noto Sans Symbols"/>
              <a:buChar char="❑"/>
            </a:pPr>
            <a:r>
              <a:rPr lang="en-US" sz="2800" b="1" dirty="0">
                <a:solidFill>
                  <a:schemeClr val="dk1"/>
                </a:solidFill>
                <a:latin typeface="Times New Roman"/>
                <a:ea typeface="Times New Roman"/>
                <a:cs typeface="Times New Roman"/>
                <a:sym typeface="Times New Roman"/>
              </a:rPr>
              <a:t>Clearly</a:t>
            </a:r>
            <a:r>
              <a:rPr lang="en-US" sz="2800" dirty="0">
                <a:solidFill>
                  <a:schemeClr val="dk1"/>
                </a:solidFill>
                <a:latin typeface="Times New Roman"/>
                <a:ea typeface="Times New Roman"/>
                <a:cs typeface="Times New Roman"/>
                <a:sym typeface="Times New Roman"/>
              </a:rPr>
              <a:t>, the competitive strategy 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is different from that at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187682"/>
            <a:ext cx="7259196"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1" y="1318017"/>
            <a:ext cx="11362664"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each case, the competitive strategy is defined based on how the customer prioritizes product cost, delivery time, variety, and quality.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customer places greater emphasis on product variety and response time than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Walmart</a:t>
            </a:r>
            <a:r>
              <a:rPr lang="en-US" sz="2800" b="1" dirty="0">
                <a:solidFill>
                  <a:schemeClr val="dk1"/>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in contrast, places greater emphasis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Blue Nile</a:t>
            </a:r>
            <a:r>
              <a:rPr lang="en-US" sz="2800" dirty="0">
                <a:solidFill>
                  <a:srgbClr val="C0000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purchasing online, places great emphasis on product variety and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customer purchasing jewelry at </a:t>
            </a:r>
            <a:r>
              <a:rPr lang="en-US" sz="2800" b="1" dirty="0">
                <a:solidFill>
                  <a:srgbClr val="C00000"/>
                </a:solidFill>
                <a:latin typeface="Times New Roman"/>
                <a:ea typeface="Times New Roman"/>
                <a:cs typeface="Times New Roman"/>
                <a:sym typeface="Times New Roman"/>
              </a:rPr>
              <a:t>Zales</a:t>
            </a:r>
            <a:r>
              <a:rPr lang="en-US" sz="2800" dirty="0">
                <a:solidFill>
                  <a:schemeClr val="dk1"/>
                </a:solidFill>
                <a:latin typeface="Times New Roman"/>
                <a:ea typeface="Times New Roman"/>
                <a:cs typeface="Times New Roman"/>
                <a:sym typeface="Times New Roman"/>
              </a:rPr>
              <a:t> is most concerned with fast response time and help in product selection.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5222" y="2886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8125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32342" y="356087"/>
            <a:ext cx="29412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The 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pic>
        <p:nvPicPr>
          <p:cNvPr id="9" name="Picture 8"/>
          <p:cNvPicPr>
            <a:picLocks noChangeAspect="1"/>
          </p:cNvPicPr>
          <p:nvPr/>
        </p:nvPicPr>
        <p:blipFill>
          <a:blip r:embed="rId3"/>
          <a:stretch>
            <a:fillRect/>
          </a:stretch>
        </p:blipFill>
        <p:spPr>
          <a:xfrm>
            <a:off x="992776" y="1537417"/>
            <a:ext cx="10620104" cy="4288617"/>
          </a:xfrm>
          <a:prstGeom prst="rect">
            <a:avLst/>
          </a:prstGeom>
        </p:spPr>
      </p:pic>
    </p:spTree>
    <p:extLst>
      <p:ext uri="{BB962C8B-B14F-4D97-AF65-F5344CB8AC3E}">
        <p14:creationId xmlns:p14="http://schemas.microsoft.com/office/powerpoint/2010/main" val="138398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72674" y="863961"/>
            <a:ext cx="4128422" cy="5201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207" y="1113515"/>
            <a:ext cx="11501586" cy="5358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The value chain </a:t>
            </a:r>
            <a:r>
              <a:rPr lang="en-US" sz="2500" dirty="0">
                <a:solidFill>
                  <a:schemeClr val="dk1"/>
                </a:solidFill>
                <a:latin typeface="Times New Roman"/>
                <a:ea typeface="Times New Roman"/>
                <a:cs typeface="Times New Roman"/>
                <a:sym typeface="Times New Roman"/>
              </a:rPr>
              <a:t>begins with new product development, which creates specifications for the product.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Marketing and sales </a:t>
            </a:r>
            <a:r>
              <a:rPr lang="en-US" sz="2500" dirty="0">
                <a:solidFill>
                  <a:schemeClr val="dk1"/>
                </a:solidFill>
                <a:latin typeface="Times New Roman"/>
                <a:ea typeface="Times New Roman"/>
                <a:cs typeface="Times New Roman"/>
                <a:sym typeface="Times New Roman"/>
              </a:rPr>
              <a:t>generate demand by publicizing the customer priorities that the products and services will satisfy. Marketing also brings customer input back to new product development.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Operations</a:t>
            </a:r>
            <a:r>
              <a:rPr lang="en-US" sz="2500" dirty="0">
                <a:solidFill>
                  <a:schemeClr val="dk1"/>
                </a:solidFill>
                <a:latin typeface="Times New Roman"/>
                <a:ea typeface="Times New Roman"/>
                <a:cs typeface="Times New Roman"/>
                <a:sym typeface="Times New Roman"/>
              </a:rPr>
              <a:t> transforms inputs to outputs to create the product according to new product specifications.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Distribution</a:t>
            </a:r>
            <a:r>
              <a:rPr lang="en-US" sz="2500" dirty="0">
                <a:solidFill>
                  <a:schemeClr val="dk1"/>
                </a:solidFill>
                <a:latin typeface="Times New Roman"/>
                <a:ea typeface="Times New Roman"/>
                <a:cs typeface="Times New Roman"/>
                <a:sym typeface="Times New Roman"/>
              </a:rPr>
              <a:t> either takes the product to the customer or brings the customer to the product.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Service</a:t>
            </a:r>
            <a:r>
              <a:rPr lang="en-US" sz="2500" dirty="0">
                <a:solidFill>
                  <a:srgbClr val="C00000"/>
                </a:solidFill>
                <a:latin typeface="Times New Roman"/>
                <a:ea typeface="Times New Roman"/>
                <a:cs typeface="Times New Roman"/>
                <a:sym typeface="Times New Roman"/>
              </a:rPr>
              <a:t> </a:t>
            </a:r>
            <a:r>
              <a:rPr lang="en-US" sz="2500" dirty="0">
                <a:solidFill>
                  <a:schemeClr val="dk1"/>
                </a:solidFill>
                <a:latin typeface="Times New Roman"/>
                <a:ea typeface="Times New Roman"/>
                <a:cs typeface="Times New Roman"/>
                <a:sym typeface="Times New Roman"/>
              </a:rPr>
              <a:t>responds to customer requests during or after the sale. </a:t>
            </a:r>
          </a:p>
          <a:p>
            <a:pPr marL="457200" lvl="0" indent="-457200" algn="just">
              <a:buClr>
                <a:schemeClr val="dk1"/>
              </a:buClr>
              <a:buSzPts val="2800"/>
              <a:buFont typeface="Noto Sans Symbols"/>
              <a:buChar char="❑"/>
            </a:pPr>
            <a:r>
              <a:rPr lang="en-US" sz="2500" dirty="0">
                <a:solidFill>
                  <a:schemeClr val="dk1"/>
                </a:solidFill>
                <a:latin typeface="Times New Roman"/>
                <a:ea typeface="Times New Roman"/>
                <a:cs typeface="Times New Roman"/>
                <a:sym typeface="Times New Roman"/>
              </a:rPr>
              <a:t>These are core processes or functions that must be performed for a successful sale.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Finance, accounting, information technology, and human resources </a:t>
            </a:r>
            <a:r>
              <a:rPr lang="en-US" sz="2500" dirty="0">
                <a:solidFill>
                  <a:schemeClr val="dk1"/>
                </a:solidFill>
                <a:latin typeface="Times New Roman"/>
                <a:ea typeface="Times New Roman"/>
                <a:cs typeface="Times New Roman"/>
                <a:sym typeface="Times New Roman"/>
              </a:rPr>
              <a:t>support and facilitate the functioning of the value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528785" y="644052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0964" y="152548"/>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1" y="1241890"/>
            <a:ext cx="11308080" cy="511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For a firm to succeed, all functional strategies must support one another and the competitive strategy. </a:t>
            </a: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For example</a:t>
            </a:r>
            <a:r>
              <a:rPr lang="en-US" sz="2800" kern="0" dirty="0">
                <a:solidFill>
                  <a:srgbClr val="C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b="1" kern="0" dirty="0">
                <a:solidFill>
                  <a:srgbClr val="0070C0"/>
                </a:solidFill>
                <a:latin typeface="Times New Roman" panose="02020603050405020304" pitchFamily="18" charset="0"/>
                <a:cs typeface="Times New Roman" panose="02020603050405020304" pitchFamily="18" charset="0"/>
                <a:sym typeface="Arial"/>
              </a:rPr>
              <a:t>Seven-Eleven Japan’s </a:t>
            </a:r>
            <a:r>
              <a:rPr lang="en-US" sz="2800" kern="0" dirty="0">
                <a:solidFill>
                  <a:srgbClr val="231F20"/>
                </a:solidFill>
                <a:latin typeface="Times New Roman" panose="02020603050405020304" pitchFamily="18" charset="0"/>
                <a:cs typeface="Times New Roman" panose="02020603050405020304" pitchFamily="18" charset="0"/>
                <a:sym typeface="Arial"/>
              </a:rPr>
              <a:t>success can be related to the excellent fit among its functional strategies. </a:t>
            </a:r>
          </a:p>
          <a:p>
            <a:pPr lvl="0" algn="just">
              <a:buClr>
                <a:srgbClr val="000000"/>
              </a:buClr>
            </a:pPr>
            <a:r>
              <a:rPr lang="en-US" sz="2800" b="1" kern="0" dirty="0">
                <a:solidFill>
                  <a:srgbClr val="0070C0"/>
                </a:solidFill>
                <a:latin typeface="Times New Roman" panose="02020603050405020304" pitchFamily="18" charset="0"/>
                <a:cs typeface="Times New Roman" panose="02020603050405020304" pitchFamily="18" charset="0"/>
                <a:sym typeface="Arial"/>
              </a:rPr>
              <a:t>Marketing at Seven-Eleven </a:t>
            </a:r>
            <a:r>
              <a:rPr lang="en-US" sz="2800" kern="0" dirty="0">
                <a:solidFill>
                  <a:srgbClr val="231F20"/>
                </a:solidFill>
                <a:latin typeface="Times New Roman" panose="02020603050405020304" pitchFamily="18" charset="0"/>
                <a:cs typeface="Times New Roman" panose="02020603050405020304" pitchFamily="18" charset="0"/>
                <a:sym typeface="Arial"/>
              </a:rPr>
              <a:t>has emphasized convenience in the form of easy access to stores and availability of a wide range of products and services. </a:t>
            </a:r>
          </a:p>
          <a:p>
            <a:pPr lvl="0" algn="just">
              <a:buClr>
                <a:srgbClr val="000000"/>
              </a:buClr>
            </a:pPr>
            <a:r>
              <a:rPr lang="en-US" sz="2800" b="1" kern="0" dirty="0">
                <a:solidFill>
                  <a:srgbClr val="0070C0"/>
                </a:solidFill>
                <a:latin typeface="Times New Roman" panose="02020603050405020304" pitchFamily="18" charset="0"/>
                <a:cs typeface="Times New Roman" panose="02020603050405020304" pitchFamily="18" charset="0"/>
                <a:sym typeface="Arial"/>
              </a:rPr>
              <a:t>New product development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is constantly adding products and services, such as bill payment services that draw customers in and exploit the excellent information infrastructure and the fact that customers frequently visit Seven-Eleven.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345905" y="643036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5564" y="225671"/>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310640"/>
            <a:ext cx="11297920" cy="4846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endParaRPr lang="en-US" sz="28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Operations and distribution</a:t>
            </a:r>
            <a:r>
              <a:rPr lang="en-US" sz="2800" b="1" kern="0" dirty="0">
                <a:solidFill>
                  <a:srgbClr val="231F20"/>
                </a:solidFill>
                <a:latin typeface="Times New Roman" panose="02020603050405020304" pitchFamily="18" charset="0"/>
                <a:cs typeface="Times New Roman" panose="02020603050405020304" pitchFamily="18" charset="0"/>
                <a:sym typeface="Arial"/>
              </a:rPr>
              <a:t>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have focused on having a high density of stores, being very responsive, and providing an excellent information infrastructure.</a:t>
            </a:r>
          </a:p>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The result </a:t>
            </a:r>
            <a:r>
              <a:rPr lang="en-US" sz="2800" kern="0" dirty="0">
                <a:solidFill>
                  <a:srgbClr val="231F20"/>
                </a:solidFill>
                <a:latin typeface="Times New Roman" panose="02020603050405020304" pitchFamily="18" charset="0"/>
                <a:cs typeface="Times New Roman" panose="02020603050405020304" pitchFamily="18" charset="0"/>
                <a:sym typeface="Arial"/>
              </a:rPr>
              <a:t>is a virtuous cycle in which supply chain infrastructure is exploited to offer new products and services that increase demand, and the increased demand in turn makes it easier for operations to improve the density of stores, responsiveness in replenishment, and the information infrastructure.</a:t>
            </a:r>
            <a:endParaRPr lang="en-US" sz="2800" kern="0" dirty="0">
              <a:solidFill>
                <a:srgbClr val="231F2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73185" y="636967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318210"/>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52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1" y="1286342"/>
            <a:ext cx="11433784" cy="4868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Strategic fit </a:t>
            </a:r>
            <a:r>
              <a:rPr lang="en-US" sz="2800" kern="0" dirty="0">
                <a:solidFill>
                  <a:srgbClr val="231F20"/>
                </a:solidFill>
                <a:latin typeface="Times New Roman" panose="02020603050405020304" pitchFamily="18" charset="0"/>
                <a:cs typeface="Times New Roman" panose="02020603050405020304" pitchFamily="18" charset="0"/>
                <a:sym typeface="Arial"/>
              </a:rPr>
              <a:t>requires that both the competitive and supply chain strategies of a company have aligned goals. </a:t>
            </a:r>
          </a:p>
          <a:p>
            <a:pPr marL="457200" lvl="0" indent="-457200" algn="just">
              <a:buClr>
                <a:srgbClr val="000000"/>
              </a:buClr>
              <a:buFont typeface="Wingdings" panose="05000000000000000000" pitchFamily="2" charset="2"/>
              <a:buChar char="q"/>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marL="469900" marR="5080" lvl="0" indent="-457200" algn="just">
              <a:spcBef>
                <a:spcPts val="675"/>
              </a:spcBef>
              <a:buClr>
                <a:srgbClr val="000000"/>
              </a:buClr>
              <a:buSzPts val="26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company may fail because of a lack of strategic fit or because its processes and resources do not provide the capabilities to execute the desired strategy.</a:t>
            </a:r>
          </a:p>
          <a:p>
            <a:pPr marL="12700" marR="5080" lvl="0" algn="just">
              <a:spcBef>
                <a:spcPts val="675"/>
              </a:spcBef>
              <a:buClr>
                <a:srgbClr val="000000"/>
              </a:buClr>
              <a:buSzPts val="26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q"/>
            </a:pPr>
            <a:r>
              <a:rPr lang="en-US" sz="2800" kern="0" dirty="0">
                <a:solidFill>
                  <a:srgbClr val="231F20"/>
                </a:solidFill>
                <a:latin typeface="Times New Roman" panose="02020603050405020304" pitchFamily="18" charset="0"/>
                <a:cs typeface="Times New Roman" panose="02020603050405020304" pitchFamily="18" charset="0"/>
                <a:sym typeface="Arial"/>
              </a:rPr>
              <a:t>It refers to consistency between the customer priorities that the competitive strategy hopes to satisfy and the supply chain capabilities that the supply chain strategy aims to build.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6221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7330" y="267217"/>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a:xfrm>
            <a:off x="8798560" y="6492686"/>
            <a:ext cx="2743200" cy="365125"/>
          </a:xfrm>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343886" cy="54770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143338"/>
            <a:ext cx="11403305" cy="5213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C00000"/>
                </a:solidFill>
                <a:latin typeface="Times New Roman" panose="02020603050405020304" pitchFamily="18" charset="0"/>
                <a:cs typeface="Times New Roman" panose="02020603050405020304" pitchFamily="18" charset="0"/>
              </a:rPr>
              <a:t>Strategic fit </a:t>
            </a:r>
          </a:p>
          <a:p>
            <a:pPr algn="just"/>
            <a:endParaRPr lang="en-US" sz="2800" b="1" dirty="0">
              <a:solidFill>
                <a:srgbClr val="C00000"/>
              </a:solidFill>
              <a:latin typeface="Times New Roman" panose="02020603050405020304" pitchFamily="18" charset="0"/>
              <a:cs typeface="Times New Roman" panose="02020603050405020304" pitchFamily="18" charset="0"/>
            </a:endParaRPr>
          </a:p>
          <a:p>
            <a:pPr algn="just"/>
            <a:r>
              <a:rPr lang="en-US" sz="2800" b="1" dirty="0">
                <a:solidFill>
                  <a:srgbClr val="00B0F0"/>
                </a:solidFill>
                <a:latin typeface="Times New Roman" panose="02020603050405020304" pitchFamily="18" charset="0"/>
                <a:cs typeface="Times New Roman" panose="02020603050405020304" pitchFamily="18" charset="0"/>
              </a:rPr>
              <a:t>Requires that both the competitive and supply chain strategies of a company have aligned goals. </a:t>
            </a:r>
          </a:p>
          <a:p>
            <a:pPr marL="457200" indent="-457200" algn="just">
              <a:buAutoNum type="arabicPeriod"/>
            </a:pPr>
            <a:r>
              <a:rPr lang="en-US" sz="2800" dirty="0">
                <a:solidFill>
                  <a:schemeClr val="tx1"/>
                </a:solidFill>
                <a:latin typeface="Times New Roman" panose="02020603050405020304" pitchFamily="18" charset="0"/>
                <a:cs typeface="Times New Roman" panose="02020603050405020304" pitchFamily="18" charset="0"/>
              </a:rPr>
              <a:t>The competitive strategy </a:t>
            </a:r>
            <a:r>
              <a:rPr lang="en-US" sz="2800" dirty="0">
                <a:solidFill>
                  <a:srgbClr val="231F20"/>
                </a:solidFill>
                <a:latin typeface="Times New Roman" panose="02020603050405020304" pitchFamily="18" charset="0"/>
                <a:cs typeface="Times New Roman" panose="02020603050405020304" pitchFamily="18" charset="0"/>
              </a:rPr>
              <a:t>and all functional strategies must fit together to form a coordinated overall strategy. Each functional strategy must support other functional strategies and help a firm reach its competitive strategy goal.</a:t>
            </a:r>
          </a:p>
          <a:p>
            <a:pPr algn="just"/>
            <a:r>
              <a:rPr lang="en-US" sz="2800" dirty="0">
                <a:solidFill>
                  <a:srgbClr val="231F20"/>
                </a:solidFill>
                <a:latin typeface="Times New Roman" panose="02020603050405020304" pitchFamily="18" charset="0"/>
                <a:cs typeface="Times New Roman" panose="02020603050405020304" pitchFamily="18" charset="0"/>
              </a:rPr>
              <a:t>2. The different functions in a company must appropriately structure their</a:t>
            </a:r>
          </a:p>
          <a:p>
            <a:pPr algn="just"/>
            <a:r>
              <a:rPr lang="en-US" sz="2800" dirty="0">
                <a:solidFill>
                  <a:srgbClr val="231F20"/>
                </a:solidFill>
                <a:latin typeface="Times New Roman" panose="02020603050405020304" pitchFamily="18" charset="0"/>
                <a:cs typeface="Times New Roman" panose="02020603050405020304" pitchFamily="18" charset="0"/>
              </a:rPr>
              <a:t>    processes and resources to be able to execute these strategies successfully.</a:t>
            </a:r>
          </a:p>
          <a:p>
            <a:pPr algn="just"/>
            <a:r>
              <a:rPr lang="en-US" sz="2800" dirty="0">
                <a:solidFill>
                  <a:srgbClr val="231F20"/>
                </a:solidFill>
                <a:latin typeface="Times New Roman" panose="02020603050405020304" pitchFamily="18" charset="0"/>
                <a:cs typeface="Times New Roman" panose="02020603050405020304" pitchFamily="18" charset="0"/>
              </a:rPr>
              <a:t>3. The design of the overall supply chain and the role of each stage must</a:t>
            </a:r>
          </a:p>
          <a:p>
            <a:pPr algn="just"/>
            <a:r>
              <a:rPr lang="en-US" sz="2800" dirty="0">
                <a:solidFill>
                  <a:srgbClr val="231F20"/>
                </a:solidFill>
                <a:latin typeface="Times New Roman" panose="02020603050405020304" pitchFamily="18" charset="0"/>
                <a:cs typeface="Times New Roman" panose="02020603050405020304" pitchFamily="18" charset="0"/>
              </a:rPr>
              <a:t>     be aligned to support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372357" y="636206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3212" y="251446"/>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03680"/>
            <a:ext cx="11165840" cy="4521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buClr>
                <a:srgbClr val="000000"/>
              </a:buClr>
              <a:buSzPts val="2600"/>
            </a:pPr>
            <a:endParaRPr lang="en-US" sz="2800" b="1" kern="0" dirty="0">
              <a:solidFill>
                <a:srgbClr val="C00000"/>
              </a:solidFill>
              <a:latin typeface="Times New Roman"/>
              <a:ea typeface="Times New Roman"/>
              <a:cs typeface="Times New Roman"/>
              <a:sym typeface="Times New Roman"/>
            </a:endParaRPr>
          </a:p>
          <a:p>
            <a:pPr marL="12700" marR="5080" lvl="0">
              <a:buClr>
                <a:srgbClr val="000000"/>
              </a:buClr>
              <a:buSzPts val="2600"/>
            </a:pPr>
            <a:r>
              <a:rPr lang="en-US" sz="2800" b="1" kern="0" dirty="0">
                <a:solidFill>
                  <a:srgbClr val="C00000"/>
                </a:solidFill>
                <a:latin typeface="Times New Roman"/>
                <a:ea typeface="Times New Roman"/>
                <a:cs typeface="Times New Roman"/>
                <a:sym typeface="Times New Roman"/>
              </a:rPr>
              <a:t>There are three basic steps to achieving this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70C0"/>
                </a:solidFill>
                <a:latin typeface="Times New Roman"/>
                <a:ea typeface="Times New Roman"/>
                <a:cs typeface="Times New Roman"/>
                <a:sym typeface="Times New Roman"/>
              </a:rPr>
              <a:t>Understanding the customer and supply chain uncertainty</a:t>
            </a:r>
          </a:p>
          <a:p>
            <a:pPr marL="12700" marR="5080" lvl="0">
              <a:buClr>
                <a:srgbClr val="000000"/>
              </a:buClr>
              <a:buSzPts val="2600"/>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70C0"/>
                </a:solidFill>
                <a:latin typeface="Times New Roman"/>
                <a:ea typeface="Times New Roman"/>
                <a:cs typeface="Times New Roman"/>
                <a:sym typeface="Times New Roman"/>
              </a:rPr>
              <a:t>Understanding the supply chain capabilities</a:t>
            </a:r>
          </a:p>
          <a:p>
            <a:pPr marL="12700" marR="5080" lvl="0">
              <a:buClr>
                <a:srgbClr val="000000"/>
              </a:buClr>
              <a:buSzPts val="2600"/>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70C0"/>
                </a:solidFill>
                <a:latin typeface="Times New Roman"/>
                <a:ea typeface="Times New Roman"/>
                <a:cs typeface="Times New Roman"/>
                <a:sym typeface="Times New Roman"/>
              </a:rPr>
              <a:t>Achieving strategic fit</a:t>
            </a:r>
          </a:p>
          <a:p>
            <a:pPr marL="469900" marR="5080" lvl="0" indent="-457200">
              <a:buClr>
                <a:srgbClr val="000000"/>
              </a:buClr>
              <a:buSzPts val="2600"/>
              <a:buFont typeface="Noto Sans Symbols"/>
              <a:buChar char="❑"/>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06932" y="356424"/>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328"/>
            <a:ext cx="4128422" cy="512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03501"/>
            <a:ext cx="11372825" cy="4860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0070C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70C0"/>
                </a:solidFill>
                <a:latin typeface="Times New Roman"/>
                <a:ea typeface="Times New Roman"/>
                <a:cs typeface="Times New Roman"/>
                <a:sym typeface="Times New Roman"/>
              </a:rPr>
              <a:t>Understanding the customer and supply chain uncertainty</a:t>
            </a:r>
          </a:p>
          <a:p>
            <a:pPr marL="12700" marR="5080" algn="just">
              <a:buClr>
                <a:schemeClr val="dk1"/>
              </a:buClr>
              <a:buSzPts val="2600"/>
            </a:pPr>
            <a:r>
              <a:rPr lang="en-US" sz="2800" b="1" dirty="0">
                <a:solidFill>
                  <a:srgbClr val="C00000"/>
                </a:solidFill>
                <a:latin typeface="Times New Roman"/>
                <a:ea typeface="Times New Roman"/>
                <a:cs typeface="Times New Roman"/>
                <a:sym typeface="Times New Roman"/>
              </a:rPr>
              <a:t>First, </a:t>
            </a: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A company must understand the customer needs for each targeted segment and the uncertainty these needs impose on the supply chain.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These needs help the company define the desired cost and service requirements.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 supply chain uncertainty helps the company identify the extent of the unpredictability of demand and supply that the supply chain must be prepared for.</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7144"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1" y="1417043"/>
            <a:ext cx="11247120" cy="4750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700" b="1" dirty="0">
                <a:solidFill>
                  <a:srgbClr val="0070C0"/>
                </a:solidFill>
                <a:latin typeface="Times New Roman"/>
                <a:ea typeface="Times New Roman"/>
                <a:cs typeface="Times New Roman"/>
                <a:sym typeface="Times New Roman"/>
              </a:rPr>
              <a:t>Understanding the supply chain capabilities</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Each of the many types of supply chains is designed to perform different tasks well. A company must understand what its supply chain is designed to do well.</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700" b="1" dirty="0">
                <a:solidFill>
                  <a:srgbClr val="0070C0"/>
                </a:solidFill>
                <a:latin typeface="Times New Roman"/>
                <a:ea typeface="Times New Roman"/>
                <a:cs typeface="Times New Roman"/>
                <a:sym typeface="Times New Roman"/>
              </a:rPr>
              <a:t>Achieving strategic fit</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If a mismatch exists between what the supply chain does particularly</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well and the desired customer needs, the company will either need to restructure the supply chain to support the competitive strategy or alter its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81541"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374366" cy="52737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2520" y="1367872"/>
            <a:ext cx="11416599" cy="4902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Quantity of product needed in each lot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An emergency order for material needed to repair a production line is likely to be small. An order for material to construct a new production line is likely to be large.</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Response time customers will tolerate</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tolerable response time for the emergency order is likely to be short, whereas the allowable response time for the construction order is apt to be long.</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Variety of products needed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may place a high premium on the availability of all parts of an emergency repair order from a single supplier. This may not be the case for the construction order.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315425" y="640738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086" y="79527"/>
            <a:ext cx="2305141" cy="1076343"/>
          </a:xfrm>
          <a:prstGeom prst="rect">
            <a:avLst/>
          </a:prstGeom>
        </p:spPr>
      </p:pic>
      <p:sp>
        <p:nvSpPr>
          <p:cNvPr id="3" name="Rectangle 2"/>
          <p:cNvSpPr/>
          <p:nvPr/>
        </p:nvSpPr>
        <p:spPr>
          <a:xfrm>
            <a:off x="2213384" y="428357"/>
            <a:ext cx="999382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500" b="1" dirty="0">
                <a:solidFill>
                  <a:srgbClr val="00B0F0"/>
                </a:solidFill>
                <a:latin typeface="Times New Roman"/>
                <a:ea typeface="Times New Roman"/>
                <a:cs typeface="Times New Roman"/>
                <a:sym typeface="Times New Roman"/>
              </a:rPr>
              <a:t>:  </a:t>
            </a:r>
            <a:r>
              <a:rPr lang="en-US" sz="2600" b="1" dirty="0">
                <a:solidFill>
                  <a:srgbClr val="0070C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337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03691"/>
            <a:ext cx="1127122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Service level required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placing an emergency order expects a high level of product availability. This customer may go elsewhere if all parts of the order are not immediately available. This is not apt to happen in the case of the construction order, for which a long lead time is likely.</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Price of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customer placing the emergency order is apt to be much less sensitive to price than the customer placing the construction order.</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Desired rate of innovation in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Customers at a high-end department store expect a lot of innovation and new designs in the store’s apparel. Customers at Walmart may be less sensitive to new product innovation.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151" y="84176"/>
            <a:ext cx="2305141" cy="1076343"/>
          </a:xfrm>
          <a:prstGeom prst="rect">
            <a:avLst/>
          </a:prstGeom>
        </p:spPr>
      </p:pic>
      <p:sp>
        <p:nvSpPr>
          <p:cNvPr id="3" name="Rectangle 2"/>
          <p:cNvSpPr/>
          <p:nvPr/>
        </p:nvSpPr>
        <p:spPr>
          <a:xfrm>
            <a:off x="2260474" y="467484"/>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a:t>
            </a:r>
            <a:r>
              <a:rPr lang="en-US" sz="2600" b="1" dirty="0">
                <a:solidFill>
                  <a:srgbClr val="0070C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271225" cy="4471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nSpc>
                <a:spcPct val="90000"/>
              </a:lnSpc>
              <a:spcBef>
                <a:spcPts val="1000"/>
              </a:spcBef>
              <a:buClrTx/>
              <a:buFont typeface="Wingdings" panose="05000000000000000000" pitchFamily="2" charset="2"/>
              <a:buChar char="q"/>
            </a:pPr>
            <a:r>
              <a:rPr lang="en-US" sz="2800" b="1" dirty="0">
                <a:solidFill>
                  <a:srgbClr val="C00000"/>
                </a:solidFill>
                <a:latin typeface="Times New Roman" panose="02020603050405020304" pitchFamily="18" charset="0"/>
                <a:cs typeface="Times New Roman" panose="02020603050405020304" pitchFamily="18" charset="0"/>
              </a:rPr>
              <a:t>Demand uncertainty </a:t>
            </a:r>
            <a:endParaRPr lang="en-US" sz="2800" dirty="0">
              <a:solidFill>
                <a:srgbClr val="C00000"/>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Uncertainty of customer demand for a product</a:t>
            </a:r>
          </a:p>
          <a:p>
            <a:pPr marL="457200" lvl="0" indent="-457200">
              <a:lnSpc>
                <a:spcPct val="90000"/>
              </a:lnSpc>
              <a:spcBef>
                <a:spcPts val="1000"/>
              </a:spcBef>
              <a:buClrTx/>
              <a:buFont typeface="Wingdings" panose="05000000000000000000" pitchFamily="2" charset="2"/>
              <a:buChar char="q"/>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r>
              <a:rPr lang="en-US" sz="2800" b="1" dirty="0">
                <a:solidFill>
                  <a:srgbClr val="C00000"/>
                </a:solidFill>
                <a:latin typeface="Times New Roman" panose="02020603050405020304" pitchFamily="18" charset="0"/>
                <a:cs typeface="Times New Roman" panose="02020603050405020304" pitchFamily="18" charset="0"/>
              </a:rPr>
              <a:t>Implied demand uncertainty</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 </a:t>
            </a: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Resulting uncertainty for the supply chain given the portion of the demand the supply chain must handle and attributes the customer desires</a:t>
            </a:r>
          </a:p>
          <a:p>
            <a:pPr lvl="0" algn="just"/>
            <a:endParaRPr lang="en-US"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91" y="-25315"/>
            <a:ext cx="2305141" cy="1076343"/>
          </a:xfrm>
          <a:prstGeom prst="rect">
            <a:avLst/>
          </a:prstGeom>
        </p:spPr>
      </p:pic>
      <p:sp>
        <p:nvSpPr>
          <p:cNvPr id="3" name="Rectangle 2"/>
          <p:cNvSpPr/>
          <p:nvPr/>
        </p:nvSpPr>
        <p:spPr>
          <a:xfrm>
            <a:off x="2170166" y="550112"/>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a:t>
            </a:r>
            <a:r>
              <a:rPr lang="en-US" sz="2600" b="1" dirty="0">
                <a:solidFill>
                  <a:srgbClr val="0070C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6724" y="1518566"/>
            <a:ext cx="11214101" cy="4551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2163" y="351840"/>
            <a:ext cx="79719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Customer Needs and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pic>
        <p:nvPicPr>
          <p:cNvPr id="9" name="Picture 8"/>
          <p:cNvPicPr>
            <a:picLocks noChangeAspect="1"/>
          </p:cNvPicPr>
          <p:nvPr/>
        </p:nvPicPr>
        <p:blipFill>
          <a:blip r:embed="rId3"/>
          <a:stretch>
            <a:fillRect/>
          </a:stretch>
        </p:blipFill>
        <p:spPr>
          <a:xfrm>
            <a:off x="782320" y="1686560"/>
            <a:ext cx="10861040" cy="4372193"/>
          </a:xfrm>
          <a:prstGeom prst="rect">
            <a:avLst/>
          </a:prstGeom>
        </p:spPr>
      </p:pic>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93605"/>
            <a:ext cx="11653520" cy="464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Products with uncertain demand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are often less mature and have less direct competition. As a result, margins tend to be high.</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Forecasting</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is more accurate when demand has less uncertainty.</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Increased implied demand uncertainty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leads to increased difficulty in matching supply with demand. For a given product, this dynamic can lead to either a stockout or an oversupply situation. </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Markdowns</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are high for products with greater implied demand uncertainty because oversupply often results.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9163" y="32606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Implied Uncertainty and Other Attributes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168591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7E1E0-4E0E-7172-8401-A66E962B66D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34C5DCB-B8DD-A54E-EB11-AF1FBE4616F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FE55DE9-C79D-C509-93CA-771DF75ADAAB}"/>
              </a:ext>
            </a:extLst>
          </p:cNvPr>
          <p:cNvSpPr>
            <a:spLocks noGrp="1"/>
          </p:cNvSpPr>
          <p:nvPr>
            <p:ph type="sldNum" sz="quarter" idx="12"/>
          </p:nvPr>
        </p:nvSpPr>
        <p:spPr/>
        <p:txBody>
          <a:bodyPr/>
          <a:lstStyle/>
          <a:p>
            <a:fld id="{F7542ADD-394E-41F3-B704-951748884AEE}" type="slidenum">
              <a:rPr lang="en-US" smtClean="0"/>
              <a:t>22</a:t>
            </a:fld>
            <a:endParaRPr lang="en-US"/>
          </a:p>
        </p:txBody>
      </p:sp>
      <p:pic>
        <p:nvPicPr>
          <p:cNvPr id="5" name="Picture 4">
            <a:extLst>
              <a:ext uri="{FF2B5EF4-FFF2-40B4-BE49-F238E27FC236}">
                <a16:creationId xmlns:a16="http://schemas.microsoft.com/office/drawing/2014/main" id="{252656F5-8F81-1565-48A1-C68B27F79DD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031764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1165840"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3000" b="1" kern="0" dirty="0">
              <a:solidFill>
                <a:srgbClr val="C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3000" b="1" kern="0" dirty="0">
                <a:solidFill>
                  <a:srgbClr val="C00000"/>
                </a:solidFill>
                <a:latin typeface="Times New Roman"/>
                <a:ea typeface="Times New Roman"/>
                <a:cs typeface="Times New Roman"/>
                <a:sym typeface="Times New Roman"/>
              </a:rPr>
              <a:t>How does the firm best meet demand?</a:t>
            </a:r>
          </a:p>
          <a:p>
            <a:pPr lvl="0" algn="just">
              <a:buClr>
                <a:srgbClr val="000000"/>
              </a:buClr>
              <a:buSzPts val="2400"/>
            </a:pPr>
            <a:endParaRPr lang="en-US" sz="30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Supply chain responsiveness is the ability to</a:t>
            </a:r>
          </a:p>
          <a:p>
            <a:pPr lvl="0" algn="just">
              <a:buClr>
                <a:srgbClr val="000000"/>
              </a:buClr>
              <a:buSzPts val="2400"/>
            </a:pPr>
            <a:endParaRPr lang="en-US" sz="2800" b="1" kern="0" dirty="0">
              <a:solidFill>
                <a:srgbClr val="C00000"/>
              </a:solidFill>
              <a:latin typeface="Times New Roman"/>
              <a:ea typeface="Times New Roman"/>
              <a:cs typeface="Times New Roman"/>
              <a:sym typeface="Times New Roman"/>
            </a:endParaRP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Respond to wide ranges of quantities demanded</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short lead times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a large variety of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Build highly innovative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a high service level</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supply uncertainty</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7458" y="326063"/>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a:t>
            </a:r>
            <a:r>
              <a:rPr lang="en-US" sz="2800" b="1" dirty="0">
                <a:solidFill>
                  <a:srgbClr val="0070C0"/>
                </a:solidFill>
                <a:latin typeface="Times New Roman"/>
                <a:ea typeface="Times New Roman"/>
                <a:cs typeface="Times New Roman"/>
                <a:sym typeface="Times New Roman"/>
              </a:rPr>
              <a:t>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5568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Responsiveness comes at a cost</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Supply chain efficiency is the inverse to the cost of making and delivering the product to the customer</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The cost-responsiveness efficient frontier curve shows the lowest possible cost for a given level of responsiveness</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098" y="312958"/>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a:t>
            </a:r>
            <a:r>
              <a:rPr lang="en-US" sz="2800" b="1" dirty="0">
                <a:solidFill>
                  <a:srgbClr val="0070C0"/>
                </a:solidFill>
                <a:latin typeface="Times New Roman"/>
                <a:ea typeface="Times New Roman"/>
                <a:cs typeface="Times New Roman"/>
                <a:sym typeface="Times New Roman"/>
              </a:rPr>
              <a:t>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E495A-966E-0844-5BA4-D692011C719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4AA3DAD-94C5-E131-58B0-A1C955B5C0F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28C656E-3438-EC16-FF1F-01A95380B2D8}"/>
              </a:ext>
            </a:extLst>
          </p:cNvPr>
          <p:cNvSpPr>
            <a:spLocks noGrp="1"/>
          </p:cNvSpPr>
          <p:nvPr>
            <p:ph type="sldNum" sz="quarter" idx="12"/>
          </p:nvPr>
        </p:nvSpPr>
        <p:spPr/>
        <p:txBody>
          <a:bodyPr/>
          <a:lstStyle/>
          <a:p>
            <a:fld id="{F7542ADD-394E-41F3-B704-951748884AEE}" type="slidenum">
              <a:rPr lang="en-US" smtClean="0"/>
              <a:t>25</a:t>
            </a:fld>
            <a:endParaRPr lang="en-US"/>
          </a:p>
        </p:txBody>
      </p:sp>
      <p:pic>
        <p:nvPicPr>
          <p:cNvPr id="5" name="Picture 4">
            <a:extLst>
              <a:ext uri="{FF2B5EF4-FFF2-40B4-BE49-F238E27FC236}">
                <a16:creationId xmlns:a16="http://schemas.microsoft.com/office/drawing/2014/main" id="{0252A328-075B-A6FA-3280-E80F6167BBBD}"/>
              </a:ext>
            </a:extLst>
          </p:cNvPr>
          <p:cNvPicPr>
            <a:picLocks noChangeAspect="1"/>
          </p:cNvPicPr>
          <p:nvPr/>
        </p:nvPicPr>
        <p:blipFill>
          <a:blip r:embed="rId2"/>
          <a:stretch>
            <a:fillRect/>
          </a:stretch>
        </p:blipFill>
        <p:spPr>
          <a:xfrm>
            <a:off x="0" y="0"/>
            <a:ext cx="12192000" cy="6929119"/>
          </a:xfrm>
          <a:prstGeom prst="rect">
            <a:avLst/>
          </a:prstGeom>
        </p:spPr>
      </p:pic>
    </p:spTree>
    <p:extLst>
      <p:ext uri="{BB962C8B-B14F-4D97-AF65-F5344CB8AC3E}">
        <p14:creationId xmlns:p14="http://schemas.microsoft.com/office/powerpoint/2010/main" val="29869409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FAD3E-5A63-5964-62EA-9AD6DF1C22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FAFF030-A533-A689-91A4-9C017E0F175C}"/>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43C1DB3-60F7-BA2F-DFF1-0BD18A5043A3}"/>
              </a:ext>
            </a:extLst>
          </p:cNvPr>
          <p:cNvSpPr>
            <a:spLocks noGrp="1"/>
          </p:cNvSpPr>
          <p:nvPr>
            <p:ph type="sldNum" sz="quarter" idx="12"/>
          </p:nvPr>
        </p:nvSpPr>
        <p:spPr/>
        <p:txBody>
          <a:bodyPr/>
          <a:lstStyle/>
          <a:p>
            <a:fld id="{F7542ADD-394E-41F3-B704-951748884AEE}" type="slidenum">
              <a:rPr lang="en-US" smtClean="0"/>
              <a:t>26</a:t>
            </a:fld>
            <a:endParaRPr lang="en-US"/>
          </a:p>
        </p:txBody>
      </p:sp>
      <p:pic>
        <p:nvPicPr>
          <p:cNvPr id="5" name="Picture 4">
            <a:extLst>
              <a:ext uri="{FF2B5EF4-FFF2-40B4-BE49-F238E27FC236}">
                <a16:creationId xmlns:a16="http://schemas.microsoft.com/office/drawing/2014/main" id="{7F8BECD6-86C2-A925-6628-C4C8C540528B}"/>
              </a:ext>
            </a:extLst>
          </p:cNvPr>
          <p:cNvPicPr>
            <a:picLocks noChangeAspect="1"/>
          </p:cNvPicPr>
          <p:nvPr/>
        </p:nvPicPr>
        <p:blipFill>
          <a:blip r:embed="rId2"/>
          <a:stretch>
            <a:fillRect/>
          </a:stretch>
        </p:blipFill>
        <p:spPr>
          <a:xfrm>
            <a:off x="0" y="0"/>
            <a:ext cx="12192000" cy="6929119"/>
          </a:xfrm>
          <a:prstGeom prst="rect">
            <a:avLst/>
          </a:prstGeom>
        </p:spPr>
      </p:pic>
    </p:spTree>
    <p:extLst>
      <p:ext uri="{BB962C8B-B14F-4D97-AF65-F5344CB8AC3E}">
        <p14:creationId xmlns:p14="http://schemas.microsoft.com/office/powerpoint/2010/main" val="366360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5568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the degree of supply chain responsiveness is consistent with the implied uncertainty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Assign roles to different stages of the supply chain that ensure the appropriate level of responsiveness</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all functions maintain consistent strategies that support the competitive strategy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51513" y="356087"/>
            <a:ext cx="485363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3</a:t>
            </a:r>
            <a:r>
              <a:rPr lang="en-US" sz="2800" b="1" dirty="0">
                <a:solidFill>
                  <a:srgbClr val="00B0F0"/>
                </a:solidFill>
                <a:latin typeface="Times New Roman"/>
                <a:ea typeface="Times New Roman"/>
                <a:cs typeface="Times New Roman"/>
                <a:sym typeface="Times New Roman"/>
              </a:rPr>
              <a:t>: </a:t>
            </a:r>
            <a:r>
              <a:rPr lang="en-US" sz="2800" b="1" dirty="0">
                <a:solidFill>
                  <a:srgbClr val="0070C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4708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53666-799A-7010-96B0-09508126D8A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05CAD0B-4B6D-EF91-87C9-ADFB34BA2E3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F5A9548-F01C-5D8D-E063-413BCE6B3B54}"/>
              </a:ext>
            </a:extLst>
          </p:cNvPr>
          <p:cNvSpPr>
            <a:spLocks noGrp="1"/>
          </p:cNvSpPr>
          <p:nvPr>
            <p:ph type="sldNum" sz="quarter" idx="12"/>
          </p:nvPr>
        </p:nvSpPr>
        <p:spPr/>
        <p:txBody>
          <a:bodyPr/>
          <a:lstStyle/>
          <a:p>
            <a:fld id="{F7542ADD-394E-41F3-B704-951748884AEE}" type="slidenum">
              <a:rPr lang="en-US" smtClean="0"/>
              <a:t>28</a:t>
            </a:fld>
            <a:endParaRPr lang="en-US"/>
          </a:p>
        </p:txBody>
      </p:sp>
      <p:pic>
        <p:nvPicPr>
          <p:cNvPr id="5" name="Picture 4">
            <a:extLst>
              <a:ext uri="{FF2B5EF4-FFF2-40B4-BE49-F238E27FC236}">
                <a16:creationId xmlns:a16="http://schemas.microsoft.com/office/drawing/2014/main" id="{64018641-420C-BF90-ECB5-729D6010734D}"/>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27289809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E848C-C078-817D-023A-999FABDE597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F96A707-574A-39A4-C23A-CD7E58C4B99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76F0C397-C700-2986-5E4A-900EC68BD575}"/>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5" name="Picture 4">
            <a:extLst>
              <a:ext uri="{FF2B5EF4-FFF2-40B4-BE49-F238E27FC236}">
                <a16:creationId xmlns:a16="http://schemas.microsoft.com/office/drawing/2014/main" id="{7422F82A-99A6-A066-007D-E04A912B9CFD}"/>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649571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6773F-D878-511E-32BE-47359493A82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9A3298D-EE75-1E4C-99AE-7706390AD7B3}"/>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0F63D248-BA64-5E23-679C-AD0AD25781FB}"/>
              </a:ext>
            </a:extLst>
          </p:cNvPr>
          <p:cNvSpPr>
            <a:spLocks noGrp="1"/>
          </p:cNvSpPr>
          <p:nvPr>
            <p:ph type="sldNum" sz="quarter" idx="12"/>
          </p:nvPr>
        </p:nvSpPr>
        <p:spPr/>
        <p:txBody>
          <a:bodyPr/>
          <a:lstStyle/>
          <a:p>
            <a:fld id="{F7542ADD-394E-41F3-B704-951748884AEE}" type="slidenum">
              <a:rPr lang="en-US" smtClean="0"/>
              <a:t>30</a:t>
            </a:fld>
            <a:endParaRPr lang="en-US"/>
          </a:p>
        </p:txBody>
      </p:sp>
      <p:pic>
        <p:nvPicPr>
          <p:cNvPr id="5" name="Picture 4">
            <a:extLst>
              <a:ext uri="{FF2B5EF4-FFF2-40B4-BE49-F238E27FC236}">
                <a16:creationId xmlns:a16="http://schemas.microsoft.com/office/drawing/2014/main" id="{E80238EB-3D8F-A973-3B38-8C8D98DC072A}"/>
              </a:ext>
            </a:extLst>
          </p:cNvPr>
          <p:cNvPicPr>
            <a:picLocks noChangeAspect="1"/>
          </p:cNvPicPr>
          <p:nvPr/>
        </p:nvPicPr>
        <p:blipFill>
          <a:blip r:embed="rId2"/>
          <a:stretch>
            <a:fillRect/>
          </a:stretch>
        </p:blipFill>
        <p:spPr>
          <a:xfrm>
            <a:off x="71120" y="0"/>
            <a:ext cx="12120880" cy="6857999"/>
          </a:xfrm>
          <a:prstGeom prst="rect">
            <a:avLst/>
          </a:prstGeom>
        </p:spPr>
      </p:pic>
    </p:spTree>
    <p:extLst>
      <p:ext uri="{BB962C8B-B14F-4D97-AF65-F5344CB8AC3E}">
        <p14:creationId xmlns:p14="http://schemas.microsoft.com/office/powerpoint/2010/main" val="24143587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4552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Achieve strategic fit while serving many customer segments with a variety of products across multiple channels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Requires sharing some links in the supply chain with some products, while having separate operations for other links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7442" y="356087"/>
            <a:ext cx="464736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Tailoring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10157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3361"/>
            <a:ext cx="11064240" cy="4780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Beginning stages</a:t>
            </a:r>
          </a:p>
          <a:p>
            <a:pPr lvl="0">
              <a:buClr>
                <a:schemeClr val="dk1"/>
              </a:buClr>
              <a:buSzPts val="2400"/>
            </a:pPr>
            <a:endParaRPr lang="en-US" sz="2800" b="1"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Demand is very uncertain, and supply may be unpredictable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Margins are often high, and time is crucial to gaining sales</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Product availability is crucial to capturing the market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Cost is often a secondary consideration</a:t>
            </a:r>
          </a:p>
          <a:p>
            <a:pPr lvl="0">
              <a:buClr>
                <a:schemeClr val="dk1"/>
              </a:buClr>
              <a:buSzPts val="24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3406" y="323324"/>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87449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7600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Later stages</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Demand has become more certain, and supply is 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Margins are lower as a result of an increase in competitive pressure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Price becomes a significant factor in customer choice</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1806" y="335855"/>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1147404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0842171"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Scope of strategic fit </a:t>
            </a:r>
            <a:endParaRPr lang="en-US" sz="2800" kern="0" dirty="0">
              <a:solidFill>
                <a:srgbClr val="C0000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The functions within the firm and stages across the supply chain that devise an integrated strategy with an aligned objective</a:t>
            </a: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Intraoperation Scope</a:t>
            </a:r>
            <a:r>
              <a:rPr lang="en-US" sz="2800" kern="0" dirty="0">
                <a:solidFill>
                  <a:srgbClr val="000000"/>
                </a:solidFill>
                <a:latin typeface="Times New Roman" panose="02020603050405020304" pitchFamily="18" charset="0"/>
                <a:cs typeface="Times New Roman" panose="02020603050405020304" pitchFamily="18" charset="0"/>
                <a:sym typeface="Arial"/>
              </a:rPr>
              <a:t>: Minimize Local Cost View</a:t>
            </a: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cs typeface="Times New Roman" panose="02020603050405020304" pitchFamily="18" charset="0"/>
                <a:sym typeface="Arial"/>
              </a:rPr>
              <a:t>Each stage of the supply chain devises strategy independently</a:t>
            </a: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707886"/>
          </a:xfrm>
          <a:prstGeom prst="rect">
            <a:avLst/>
          </a:prstGeom>
          <a:noFill/>
        </p:spPr>
        <p:txBody>
          <a:bodyPr wrap="square" rtlCol="0">
            <a:spAutoFit/>
          </a:bodyPr>
          <a:lstStyle/>
          <a:p>
            <a:pPr algn="ctr"/>
            <a:r>
              <a:rPr lang="en-US" sz="2000" b="1" dirty="0"/>
              <a:t>www.midocean.km</a:t>
            </a:r>
          </a:p>
          <a:p>
            <a:pPr algn="ctr"/>
            <a:endParaRPr lang="en-US" sz="2000" b="1"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235" y="265439"/>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644817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15040" cy="4542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Intrafunctional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Minimizing Total Functional Cost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Firms align all operations within a function</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Interfunctional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Maximize Company Profit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Functional strategies are developed to align with one another and the competitive strategy</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40175" y="267810"/>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73950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2081"/>
            <a:ext cx="11115040" cy="4664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Intercompany scope </a:t>
            </a:r>
            <a:r>
              <a:rPr lang="en-US" altLang="en-US" sz="2800" dirty="0">
                <a:solidFill>
                  <a:prstClr val="black"/>
                </a:solidFill>
                <a:latin typeface="Times New Roman" panose="02020603050405020304" pitchFamily="18" charset="0"/>
                <a:cs typeface="Times New Roman" panose="02020603050405020304" pitchFamily="18" charset="0"/>
                <a:sym typeface="Arial"/>
              </a:rPr>
              <a:t>– maximize supply chain surplus</a:t>
            </a:r>
          </a:p>
          <a:p>
            <a:pPr marL="742950" lvl="1" indent="-285750" algn="just" defTabSz="457200" fontAlgn="base">
              <a:spcBef>
                <a:spcPct val="0"/>
              </a:spcBef>
              <a:spcAft>
                <a:spcPts val="600"/>
              </a:spcAft>
              <a:buFont typeface="Arial" panose="020B0604020202020204" pitchFamily="34" charset="0"/>
              <a:buChar char="–"/>
            </a:pPr>
            <a:r>
              <a:rPr lang="en-US" altLang="en-US" sz="2800" dirty="0">
                <a:solidFill>
                  <a:prstClr val="black"/>
                </a:solidFill>
                <a:latin typeface="Times New Roman" panose="02020603050405020304" pitchFamily="18" charset="0"/>
                <a:cs typeface="Times New Roman" panose="02020603050405020304" pitchFamily="18" charset="0"/>
                <a:sym typeface="Arial"/>
              </a:rPr>
              <a:t>Supplier and customer work together and share information to reduce total cost and grow supply chain surplus</a:t>
            </a:r>
          </a:p>
          <a:p>
            <a:pPr lvl="1"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Agile intercompany scope</a:t>
            </a:r>
            <a:r>
              <a:rPr lang="en-US" altLang="en-US" sz="2800" b="1" i="1" dirty="0">
                <a:solidFill>
                  <a:srgbClr val="C00000"/>
                </a:solidFill>
                <a:latin typeface="Times New Roman" panose="02020603050405020304" pitchFamily="18" charset="0"/>
                <a:cs typeface="Times New Roman" panose="02020603050405020304" pitchFamily="18" charset="0"/>
                <a:sym typeface="Arial"/>
              </a:rPr>
              <a:t> </a:t>
            </a:r>
            <a:r>
              <a:rPr lang="en-US" altLang="en-US" sz="2800" dirty="0">
                <a:solidFill>
                  <a:prstClr val="black"/>
                </a:solidFill>
                <a:latin typeface="Times New Roman" panose="02020603050405020304" pitchFamily="18" charset="0"/>
                <a:cs typeface="Times New Roman" panose="02020603050405020304" pitchFamily="18" charset="0"/>
                <a:sym typeface="Arial"/>
              </a:rPr>
              <a:t>– a firm’s ability to achieve strategic fit when partnering with supply chain stages that change over time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91523" y="356087"/>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68411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318019"/>
            <a:ext cx="11271225" cy="47489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Increasing product variety and shrinking life cycles</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Greater product variety and shorter life cycles increase uncertainty while reducing the window of opportunity within which the supply chain can achieve fit</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Globalization and increasing uncertainty</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Significant fluctuations in exchange rates, global demand, and the price of crude oil affecting supply chain performance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69404" y="356087"/>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8636298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196320"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chemeClr val="dk1"/>
              </a:buClr>
              <a:buSzPts val="2400"/>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lgn="just">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77964" y="340698"/>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263860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2612"/>
            <a:ext cx="4128422" cy="5227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2721"/>
            <a:ext cx="11271225" cy="484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Increasing product variety and shrinking life cycles</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Greater product variety and shorter life cycles increase uncertainty while reducing the window of opportunity within which the supply chain can achieve fit </a:t>
            </a:r>
          </a:p>
          <a:p>
            <a:pPr lvl="0" algn="just">
              <a:buClr>
                <a:schemeClr val="dk1"/>
              </a:buClr>
              <a:buSzPts val="24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Globalization and increasing uncertainty</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Significant fluctuations in exchange rates, global demand, and the price of crude oil affecting supply chain performance</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57037" y="325309"/>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40904733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720"/>
            <a:ext cx="4140686" cy="5335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8" y="1238758"/>
            <a:ext cx="11291547" cy="5031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Changing technology and business environment</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Changes in customer needs and technology may force a firm to rethink their supply chain strategy to maintain strategic fit</a:t>
            </a: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The environment and sustainability</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Growing in relevance and must be accounted for when designing supply chain strategy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Opportunities may require coordination across different members of the supply chain</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84945" y="638970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80557" y="234173"/>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a:xfrm>
            <a:off x="8783320" y="6424687"/>
            <a:ext cx="2743200" cy="365125"/>
          </a:xfrm>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16546945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65B1C-FD0F-747C-E50C-8D625870C4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EA79091-3CDF-4D5D-7C15-0B9B71426140}"/>
              </a:ext>
            </a:extLst>
          </p:cNvPr>
          <p:cNvSpPr/>
          <p:nvPr/>
        </p:nvSpPr>
        <p:spPr>
          <a:xfrm>
            <a:off x="9056190" y="983056"/>
            <a:ext cx="3551406" cy="52126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DD0C3B-58DF-39AA-1C20-9AB7B4B9E126}"/>
              </a:ext>
            </a:extLst>
          </p:cNvPr>
          <p:cNvSpPr/>
          <p:nvPr/>
        </p:nvSpPr>
        <p:spPr>
          <a:xfrm>
            <a:off x="180431" y="1378865"/>
            <a:ext cx="11808369" cy="465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defTabSz="457200">
              <a:lnSpc>
                <a:spcPct val="90000"/>
              </a:lnSpc>
              <a:spcAft>
                <a:spcPts val="600"/>
              </a:spcAft>
              <a:buClrTx/>
              <a:buSzPct val="150000"/>
              <a:buFont typeface="Wingdings" panose="05000000000000000000" pitchFamily="2" charset="2"/>
              <a:buChar char="§"/>
            </a:pPr>
            <a:endParaRPr lang="en-US" sz="2600" dirty="0">
              <a:solidFill>
                <a:schemeClr val="tx1"/>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600" b="1" dirty="0">
                <a:solidFill>
                  <a:srgbClr val="0070C0"/>
                </a:solidFill>
                <a:latin typeface="Times New Roman" panose="02020603050405020304" pitchFamily="18" charset="0"/>
                <a:cs typeface="Times New Roman" panose="02020603050405020304" pitchFamily="18" charset="0"/>
              </a:rPr>
              <a:t>AI optimizes inventory management</a:t>
            </a:r>
            <a:r>
              <a:rPr lang="en-US" sz="2600" dirty="0">
                <a:solidFill>
                  <a:srgbClr val="0070C0"/>
                </a:solidFill>
                <a:latin typeface="Times New Roman" panose="02020603050405020304" pitchFamily="18" charset="0"/>
                <a:cs typeface="Times New Roman" panose="02020603050405020304" pitchFamily="18" charset="0"/>
              </a:rPr>
              <a:t> </a:t>
            </a:r>
            <a:r>
              <a:rPr lang="en-US" sz="2600" dirty="0">
                <a:solidFill>
                  <a:schemeClr val="tx1"/>
                </a:solidFill>
                <a:latin typeface="Times New Roman" panose="02020603050405020304" pitchFamily="18" charset="0"/>
                <a:cs typeface="Times New Roman" panose="02020603050405020304" pitchFamily="18" charset="0"/>
              </a:rPr>
              <a:t>. This is done by analyzing sales data, supply chain dynamics, and external variables to maintain ideal stock. </a:t>
            </a:r>
          </a:p>
          <a:p>
            <a:pPr marL="457200" lvl="0" indent="-457200" algn="just" defTabSz="457200">
              <a:lnSpc>
                <a:spcPct val="90000"/>
              </a:lnSpc>
              <a:spcAft>
                <a:spcPts val="600"/>
              </a:spcAft>
              <a:buClrTx/>
              <a:buSzPct val="150000"/>
              <a:buFont typeface="Wingdings" panose="05000000000000000000" pitchFamily="2" charset="2"/>
              <a:buChar char="§"/>
            </a:pPr>
            <a:r>
              <a:rPr lang="en-US" sz="2600" b="1" dirty="0">
                <a:solidFill>
                  <a:srgbClr val="0070C0"/>
                </a:solidFill>
                <a:latin typeface="Times New Roman" panose="02020603050405020304" pitchFamily="18" charset="0"/>
                <a:cs typeface="Times New Roman" panose="02020603050405020304" pitchFamily="18" charset="0"/>
              </a:rPr>
              <a:t>Demand forecasting</a:t>
            </a:r>
            <a:r>
              <a:rPr lang="en-US" sz="2600" dirty="0">
                <a:solidFill>
                  <a:schemeClr val="tx1"/>
                </a:solidFill>
                <a:latin typeface="Times New Roman" panose="02020603050405020304" pitchFamily="18" charset="0"/>
                <a:cs typeface="Times New Roman" panose="02020603050405020304" pitchFamily="18" charset="0"/>
              </a:rPr>
              <a:t>. AI-powered demand forecasting enables companies to predict future demand for products with high accuracy by analyzing a wide range of data sources.</a:t>
            </a:r>
          </a:p>
          <a:p>
            <a:pPr marL="457200" lvl="0" indent="-457200" algn="just" defTabSz="457200">
              <a:lnSpc>
                <a:spcPct val="90000"/>
              </a:lnSpc>
              <a:spcAft>
                <a:spcPts val="600"/>
              </a:spcAft>
              <a:buClrTx/>
              <a:buSzPct val="150000"/>
              <a:buFont typeface="Wingdings" panose="05000000000000000000" pitchFamily="2" charset="2"/>
              <a:buChar char="§"/>
            </a:pPr>
            <a:r>
              <a:rPr lang="en-US" sz="2600" b="1" dirty="0">
                <a:solidFill>
                  <a:srgbClr val="0070C0"/>
                </a:solidFill>
                <a:latin typeface="Times New Roman" panose="02020603050405020304" pitchFamily="18" charset="0"/>
                <a:cs typeface="Times New Roman" panose="02020603050405020304" pitchFamily="18" charset="0"/>
              </a:rPr>
              <a:t>Improved warehouse efficiency</a:t>
            </a:r>
            <a:r>
              <a:rPr lang="en-US" sz="2600" dirty="0">
                <a:solidFill>
                  <a:schemeClr val="tx1"/>
                </a:solidFill>
                <a:latin typeface="Times New Roman" panose="02020603050405020304" pitchFamily="18" charset="0"/>
                <a:cs typeface="Times New Roman" panose="02020603050405020304" pitchFamily="18" charset="0"/>
              </a:rPr>
              <a:t>. AI, specifically ML models, helps lay out warehouses more efficiently by being able to evaluate the quantity of materials .</a:t>
            </a:r>
          </a:p>
          <a:p>
            <a:pPr marL="457200" lvl="0" indent="-457200" algn="just" defTabSz="457200">
              <a:lnSpc>
                <a:spcPct val="90000"/>
              </a:lnSpc>
              <a:spcAft>
                <a:spcPts val="600"/>
              </a:spcAft>
              <a:buClrTx/>
              <a:buSzPct val="150000"/>
              <a:buFont typeface="Wingdings" panose="05000000000000000000" pitchFamily="2" charset="2"/>
              <a:buChar char="§"/>
            </a:pPr>
            <a:r>
              <a:rPr lang="en-US" sz="2600" b="1" dirty="0">
                <a:solidFill>
                  <a:srgbClr val="0070C0"/>
                </a:solidFill>
                <a:latin typeface="Times New Roman" panose="02020603050405020304" pitchFamily="18" charset="0"/>
                <a:cs typeface="Times New Roman" panose="02020603050405020304" pitchFamily="18" charset="0"/>
              </a:rPr>
              <a:t>More-timely deliveries</a:t>
            </a:r>
            <a:r>
              <a:rPr lang="en-US" sz="2600" dirty="0">
                <a:solidFill>
                  <a:schemeClr val="tx1"/>
                </a:solidFill>
                <a:latin typeface="Times New Roman" panose="02020603050405020304" pitchFamily="18" charset="0"/>
                <a:cs typeface="Times New Roman" panose="02020603050405020304" pitchFamily="18" charset="0"/>
              </a:rPr>
              <a:t>. Manufacturers that assemble products via complex supply chains are especially dependent on timely and well-coordinated deliveries .</a:t>
            </a:r>
          </a:p>
          <a:p>
            <a:pPr marL="457200" lvl="0" indent="-457200" algn="just" defTabSz="457200">
              <a:lnSpc>
                <a:spcPct val="90000"/>
              </a:lnSpc>
              <a:spcAft>
                <a:spcPts val="600"/>
              </a:spcAft>
              <a:buClrTx/>
              <a:buSzPct val="150000"/>
              <a:buFont typeface="Wingdings" panose="05000000000000000000" pitchFamily="2" charset="2"/>
              <a:buChar char="§"/>
            </a:pPr>
            <a:r>
              <a:rPr lang="en-US" sz="2600" b="1" dirty="0">
                <a:solidFill>
                  <a:srgbClr val="0070C0"/>
                </a:solidFill>
                <a:latin typeface="Times New Roman" panose="02020603050405020304" pitchFamily="18" charset="0"/>
                <a:cs typeface="Times New Roman" panose="02020603050405020304" pitchFamily="18" charset="0"/>
              </a:rPr>
              <a:t>AI can help make supply chains more sustainable </a:t>
            </a:r>
            <a:r>
              <a:rPr lang="en-US" sz="2600" dirty="0">
                <a:solidFill>
                  <a:schemeClr val="tx1"/>
                </a:solidFill>
                <a:latin typeface="Times New Roman" panose="02020603050405020304" pitchFamily="18" charset="0"/>
                <a:cs typeface="Times New Roman" panose="02020603050405020304" pitchFamily="18" charset="0"/>
              </a:rPr>
              <a:t>by optimizing routes and reducing carbon emissions through smart logistics.</a:t>
            </a:r>
          </a:p>
          <a:p>
            <a:pPr lvl="0" algn="just" defTabSz="457200">
              <a:lnSpc>
                <a:spcPct val="90000"/>
              </a:lnSpc>
              <a:spcAft>
                <a:spcPts val="600"/>
              </a:spcAft>
              <a:buClrTx/>
              <a:buSzPct val="150000"/>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F4D2495-FC10-71AE-3A78-0DA6BCD557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513FC1A-3366-4021-7822-FE91F400445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C8E1842-7DBA-BC92-D76F-EEF088807217}"/>
              </a:ext>
            </a:extLst>
          </p:cNvPr>
          <p:cNvSpPr/>
          <p:nvPr/>
        </p:nvSpPr>
        <p:spPr>
          <a:xfrm>
            <a:off x="2874650" y="280694"/>
            <a:ext cx="795724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Applications of Artificial Intelligence in the SC </a:t>
            </a:r>
          </a:p>
        </p:txBody>
      </p:sp>
      <p:sp>
        <p:nvSpPr>
          <p:cNvPr id="4" name="Slide Number Placeholder 3">
            <a:extLst>
              <a:ext uri="{FF2B5EF4-FFF2-40B4-BE49-F238E27FC236}">
                <a16:creationId xmlns:a16="http://schemas.microsoft.com/office/drawing/2014/main" id="{76813289-F09E-23FE-8DE1-2A479246A437}"/>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212627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5178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88295" y="3463393"/>
            <a:ext cx="5573486"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615674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91185" y="2329613"/>
            <a:ext cx="8724385" cy="4385816"/>
          </a:xfrm>
          <a:prstGeom prst="rect">
            <a:avLst/>
          </a:prstGeom>
          <a:noFill/>
        </p:spPr>
        <p:txBody>
          <a:bodyPr wrap="square" rtlCol="0">
            <a:spAutoFit/>
          </a:bodyPr>
          <a:lstStyle/>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Explain why achieving strategic fit is critical to a company’s overall success</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how a company achieves strategic fit between its supply chain strategy and its competitive strategy</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Discuss the importance of expanding the scope of strategic fit across the supply chain</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the major challenges that must be overcome to manage a supply chain successfully.</a:t>
            </a:r>
          </a:p>
          <a:p>
            <a:pPr marL="514350" indent="-514350" algn="just">
              <a:buSzPct val="100000"/>
              <a:buFont typeface="+mj-lt"/>
              <a:buAutoNum type="arabicPeriod"/>
            </a:pPr>
            <a:r>
              <a:rPr lang="en-US" sz="2800" dirty="0">
                <a:latin typeface="Times New Roman"/>
                <a:ea typeface="Times New Roman"/>
                <a:cs typeface="Times New Roman"/>
                <a:sym typeface="Times New Roman"/>
              </a:rPr>
              <a:t>Applications of Artificial Intelligence.</a:t>
            </a:r>
          </a:p>
          <a:p>
            <a:pPr marL="514350" indent="-514350" algn="just">
              <a:buSzPct val="100000"/>
              <a:buFont typeface="+mj-lt"/>
              <a:buAutoNum type="arabicPeriod"/>
            </a:pPr>
            <a:endParaRPr lang="en-US" sz="2800"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88587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2</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896524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5166" y="2135103"/>
            <a:ext cx="3801492" cy="29014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393817A-688F-412D-B795-DB3D68DACEF1}"/>
</file>

<file path=customXml/itemProps2.xml><?xml version="1.0" encoding="utf-8"?>
<ds:datastoreItem xmlns:ds="http://schemas.openxmlformats.org/officeDocument/2006/customXml" ds:itemID="{CC4287D9-DEA4-4A60-A192-D877493FEDF8}"/>
</file>

<file path=customXml/itemProps3.xml><?xml version="1.0" encoding="utf-8"?>
<ds:datastoreItem xmlns:ds="http://schemas.openxmlformats.org/officeDocument/2006/customXml" ds:itemID="{CC0C0F19-E10A-45E9-8732-E94F72ED3A7A}"/>
</file>

<file path=docProps/app.xml><?xml version="1.0" encoding="utf-8"?>
<Properties xmlns="http://schemas.openxmlformats.org/officeDocument/2006/extended-properties" xmlns:vt="http://schemas.openxmlformats.org/officeDocument/2006/docPropsVTypes">
  <TotalTime>4012</TotalTime>
  <Words>2660</Words>
  <Application>Microsoft Office PowerPoint</Application>
  <PresentationFormat>Widescreen</PresentationFormat>
  <Paragraphs>340</Paragraphs>
  <Slides>44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132</cp:revision>
  <dcterms:created xsi:type="dcterms:W3CDTF">2023-04-29T09:08:23Z</dcterms:created>
  <dcterms:modified xsi:type="dcterms:W3CDTF">2025-06-09T14:18:49Z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