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0"/>
  </p:notesMasterIdLst>
  <p:sldIdLst>
    <p:sldId id="480" r:id="rId5"/>
    <p:sldId id="303" r:id="rId6"/>
    <p:sldId id="271" r:id="rId7"/>
    <p:sldId id="313" r:id="rId8"/>
    <p:sldId id="276" r:id="rId9"/>
    <p:sldId id="256" r:id="rId10"/>
    <p:sldId id="496" r:id="rId11"/>
    <p:sldId id="497" r:id="rId12"/>
    <p:sldId id="526" r:id="rId13"/>
    <p:sldId id="503" r:id="rId14"/>
    <p:sldId id="504" r:id="rId15"/>
    <p:sldId id="505" r:id="rId16"/>
    <p:sldId id="506" r:id="rId17"/>
    <p:sldId id="507" r:id="rId18"/>
    <p:sldId id="508" r:id="rId19"/>
    <p:sldId id="509" r:id="rId20"/>
    <p:sldId id="510" r:id="rId21"/>
    <p:sldId id="511" r:id="rId22"/>
    <p:sldId id="512" r:id="rId23"/>
    <p:sldId id="513" r:id="rId24"/>
    <p:sldId id="514" r:id="rId25"/>
    <p:sldId id="515" r:id="rId26"/>
    <p:sldId id="516" r:id="rId27"/>
    <p:sldId id="517" r:id="rId28"/>
    <p:sldId id="518" r:id="rId29"/>
    <p:sldId id="519" r:id="rId30"/>
    <p:sldId id="520" r:id="rId31"/>
    <p:sldId id="521" r:id="rId32"/>
    <p:sldId id="522" r:id="rId33"/>
    <p:sldId id="523" r:id="rId34"/>
    <p:sldId id="524" r:id="rId35"/>
    <p:sldId id="525" r:id="rId36"/>
    <p:sldId id="528" r:id="rId37"/>
    <p:sldId id="529" r:id="rId38"/>
    <p:sldId id="530" r:id="rId39"/>
    <p:sldId id="531" r:id="rId40"/>
    <p:sldId id="532" r:id="rId41"/>
    <p:sldId id="533" r:id="rId42"/>
    <p:sldId id="535" r:id="rId43"/>
    <p:sldId id="536" r:id="rId44"/>
    <p:sldId id="537" r:id="rId45"/>
    <p:sldId id="538" r:id="rId46"/>
    <p:sldId id="539" r:id="rId47"/>
    <p:sldId id="540" r:id="rId48"/>
    <p:sldId id="349"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276"/>
            <p14:sldId id="256"/>
            <p14:sldId id="496"/>
            <p14:sldId id="497"/>
            <p14:sldId id="526"/>
            <p14:sldId id="503"/>
            <p14:sldId id="504"/>
            <p14:sldId id="505"/>
            <p14:sldId id="506"/>
            <p14:sldId id="507"/>
            <p14:sldId id="508"/>
            <p14:sldId id="509"/>
            <p14:sldId id="510"/>
            <p14:sldId id="511"/>
            <p14:sldId id="512"/>
            <p14:sldId id="513"/>
            <p14:sldId id="514"/>
            <p14:sldId id="515"/>
            <p14:sldId id="516"/>
            <p14:sldId id="517"/>
            <p14:sldId id="518"/>
            <p14:sldId id="519"/>
            <p14:sldId id="520"/>
            <p14:sldId id="521"/>
            <p14:sldId id="522"/>
            <p14:sldId id="523"/>
            <p14:sldId id="524"/>
            <p14:sldId id="525"/>
            <p14:sldId id="528"/>
            <p14:sldId id="529"/>
            <p14:sldId id="530"/>
            <p14:sldId id="531"/>
            <p14:sldId id="532"/>
            <p14:sldId id="533"/>
            <p14:sldId id="535"/>
            <p14:sldId id="536"/>
            <p14:sldId id="537"/>
            <p14:sldId id="538"/>
            <p14:sldId id="539"/>
            <p14:sldId id="540"/>
            <p14:sldId id="349"/>
          </p14:sldIdLst>
        </p14:section>
        <p14:section name="Untitled Section" id="{2F6AD2C2-46A9-4BC4-94FF-3A698A8E8EFB}">
          <p14:sldIdLst/>
        </p14:section>
      </p14:sectionLst>
    </p:ex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p:scale>
          <a:sx n="74" d="100"/>
          <a:sy n="74" d="100"/>
        </p:scale>
        <p:origin x="-546" y="-7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notesMaster" Target="notesMasters/notesMaster1.xml"/><Relationship Id="rId55"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microsoft.com/office/2015/10/relationships/revisionInfo" Target="revisionInfo.xml"/><Relationship Id="rId8" Type="http://schemas.openxmlformats.org/officeDocument/2006/relationships/slide" Target="slides/slide4.xml"/><Relationship Id="rId51" Type="http://schemas.openxmlformats.org/officeDocument/2006/relationships/presProps" Target="presProps.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3/27/2026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6244492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3/27/2026</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838200" y="1825625"/>
            <a:ext cx="10515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3/27/2026</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3/27/2026</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3/27/2026</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3/27/2026</a:t>
            </a:fld>
            <a:endParaRPr lang="en-US"/>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endParaRPr lang="en-US"/>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3/27/2026</a:t>
            </a:fld>
            <a:endParaRPr lang="en-US"/>
          </a:p>
        </p:txBody>
      </p:sp>
      <p:sp>
        <p:nvSpPr>
          <p:cNvPr id="4" name="Footer Placeholder 3"/>
          <p:cNvSpPr>
            <a:spLocks noGrp="1"/>
          </p:cNvSpPr>
          <p:nvPr>
            <p:ph type="ftr" sz="quarter" idx="11"/>
          </p:nvPr>
        </p:nvSpPr>
        <p:spPr>
          <a:xfrm>
            <a:off x="4038600" y="6356350"/>
            <a:ext cx="4114800"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3/27/2026</a:t>
            </a:fld>
            <a:endParaRPr lang="en-US"/>
          </a:p>
        </p:txBody>
      </p:sp>
      <p:sp>
        <p:nvSpPr>
          <p:cNvPr id="3" name="Footer Placeholder 2"/>
          <p:cNvSpPr>
            <a:spLocks noGrp="1"/>
          </p:cNvSpPr>
          <p:nvPr>
            <p:ph type="ftr" sz="quarter" idx="11"/>
          </p:nvPr>
        </p:nvSpPr>
        <p:spPr>
          <a:xfrm>
            <a:off x="4038600" y="6356350"/>
            <a:ext cx="4114800" cy="365125"/>
          </a:xfrm>
          <a:prstGeom prst="rect">
            <a:avLst/>
          </a:prstGeom>
        </p:spPr>
        <p:txBody>
          <a:bodyPr/>
          <a:lstStyle/>
          <a:p>
            <a:endParaRPr lang="en-US"/>
          </a:p>
        </p:txBody>
      </p:sp>
      <p:sp>
        <p:nvSpPr>
          <p:cNvPr id="4" name="Slide Number Placeholder 3"/>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3/27/2026</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3/27/2026</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3/27/2026</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3/27/2026</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3/27/2026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7.xml"/><Relationship Id="rId5" Type="http://schemas.openxmlformats.org/officeDocument/2006/relationships/image" Target="../media/image11.pn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983818" y="3664523"/>
            <a:ext cx="5216525" cy="400110"/>
          </a:xfrm>
          <a:prstGeom prst="rect">
            <a:avLst/>
          </a:prstGeom>
          <a:noFill/>
        </p:spPr>
        <p:txBody>
          <a:bodyPr wrap="square" rtlCol="0">
            <a:spAutoFit/>
          </a:bodyPr>
          <a:lstStyle/>
          <a:p>
            <a:r>
              <a:rPr lang="en-US" sz="2000" dirty="0">
                <a:latin typeface="Alexandria" charset="0"/>
                <a:cs typeface="Alexandria" charset="0"/>
              </a:rPr>
              <a:t>Prepared by Dr.</a:t>
            </a:r>
            <a:r>
              <a:rPr lang="ar-EG" sz="2000" dirty="0">
                <a:latin typeface="Alexandria" charset="0"/>
                <a:cs typeface="Alexandria" charset="0"/>
              </a:rPr>
              <a:t> </a:t>
            </a:r>
            <a:r>
              <a:rPr lang="en-GB" b="1" dirty="0" err="1"/>
              <a:t>Mahitab</a:t>
            </a:r>
            <a:r>
              <a:rPr lang="en-GB" b="1" dirty="0"/>
              <a:t> </a:t>
            </a:r>
            <a:r>
              <a:rPr lang="en-GB" b="1" dirty="0" err="1"/>
              <a:t>ELrafii</a:t>
            </a:r>
            <a:r>
              <a:rPr lang="en-GB" b="1" dirty="0"/>
              <a:t> </a:t>
            </a:r>
            <a:endParaRPr lang="en-US" sz="2000" dirty="0">
              <a:latin typeface="Alexandria" charset="0"/>
              <a:cs typeface="Alexandria" charset="0"/>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166256" y="581529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1</a:t>
            </a:r>
          </a:p>
        </p:txBody>
      </p:sp>
      <p:sp>
        <p:nvSpPr>
          <p:cNvPr id="46" name="TextBox 45"/>
          <p:cNvSpPr txBox="1"/>
          <p:nvPr/>
        </p:nvSpPr>
        <p:spPr>
          <a:xfrm>
            <a:off x="194617" y="4711143"/>
            <a:ext cx="3759555" cy="923330"/>
          </a:xfrm>
          <a:prstGeom prst="rect">
            <a:avLst/>
          </a:prstGeom>
          <a:noFill/>
        </p:spPr>
        <p:txBody>
          <a:bodyPr wrap="none" rtlCol="0">
            <a:spAutoFit/>
          </a:bodyPr>
          <a:lstStyle/>
          <a:p>
            <a:endParaRPr lang="x-none" dirty="0"/>
          </a:p>
          <a:p>
            <a:r>
              <a:rPr lang="en-GB" dirty="0"/>
              <a:t> </a:t>
            </a:r>
            <a:endParaRPr lang="en-US" dirty="0"/>
          </a:p>
          <a:p>
            <a:r>
              <a:rPr lang="en-US" dirty="0"/>
              <a:t> </a:t>
            </a:r>
            <a:r>
              <a:rPr lang="en-US" b="1" dirty="0"/>
              <a:t>Social Media Management (DGM721</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263264" y="3163170"/>
            <a:ext cx="3759555" cy="923330"/>
          </a:xfrm>
          <a:prstGeom prst="rect">
            <a:avLst/>
          </a:prstGeom>
          <a:noFill/>
        </p:spPr>
        <p:txBody>
          <a:bodyPr wrap="none" rtlCol="0">
            <a:spAutoFit/>
          </a:bodyPr>
          <a:lstStyle/>
          <a:p>
            <a:endParaRPr lang="x-none" dirty="0"/>
          </a:p>
          <a:p>
            <a:endParaRPr lang="en-US" dirty="0"/>
          </a:p>
          <a:p>
            <a:r>
              <a:rPr lang="en-US" dirty="0"/>
              <a:t> </a:t>
            </a:r>
            <a:r>
              <a:rPr lang="en-US" b="1" dirty="0"/>
              <a:t>Social Media Management (DGM721</a:t>
            </a:r>
            <a:endParaRPr lang="en-US" sz="4400" b="1" dirty="0">
              <a:solidFill>
                <a:srgbClr val="00B0F0"/>
              </a:solidFill>
              <a:latin typeface="Alexandria" charset="0"/>
              <a:cs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a:t>
            </a:r>
            <a:r>
              <a:rPr lang="ar-EG" sz="2800" b="1" dirty="0">
                <a:solidFill>
                  <a:schemeClr val="tx1"/>
                </a:solidFill>
                <a:latin typeface="Alexandria" charset="0"/>
                <a:cs typeface="Alexandria" charset="0"/>
              </a:rPr>
              <a:t>1</a:t>
            </a:r>
            <a:endParaRPr lang="en-US" sz="2800" b="1" dirty="0">
              <a:solidFill>
                <a:schemeClr val="tx1"/>
              </a:solidFill>
              <a:latin typeface="Alexandria" charset="0"/>
              <a:cs typeface="Alexandria" charset="0"/>
            </a:endParaRPr>
          </a:p>
        </p:txBody>
      </p:sp>
      <p:sp>
        <p:nvSpPr>
          <p:cNvPr id="12" name="TextBox 11"/>
          <p:cNvSpPr txBox="1"/>
          <p:nvPr/>
        </p:nvSpPr>
        <p:spPr>
          <a:xfrm>
            <a:off x="459185" y="6187539"/>
            <a:ext cx="488646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Dr. </a:t>
            </a:r>
            <a:r>
              <a:rPr lang="en-GB" sz="2800" b="1" dirty="0" err="1">
                <a:solidFill>
                  <a:srgbClr val="00B0F0"/>
                </a:solidFill>
              </a:rPr>
              <a:t>Mahitab</a:t>
            </a:r>
            <a:r>
              <a:rPr lang="en-GB" sz="2800" b="1" dirty="0">
                <a:solidFill>
                  <a:srgbClr val="00B0F0"/>
                </a:solidFill>
              </a:rPr>
              <a:t> </a:t>
            </a:r>
            <a:r>
              <a:rPr lang="en-GB" sz="2800" b="1" dirty="0" err="1">
                <a:solidFill>
                  <a:srgbClr val="00B0F0"/>
                </a:solidFill>
              </a:rPr>
              <a:t>ELrafii</a:t>
            </a:r>
            <a:r>
              <a:rPr lang="en-GB" sz="2800" b="1" dirty="0">
                <a:solidFill>
                  <a:srgbClr val="00B0F0"/>
                </a:solidFill>
              </a:rPr>
              <a:t> </a:t>
            </a:r>
            <a:endParaRPr lang="en-US" sz="2800" dirty="0">
              <a:solidFill>
                <a:srgbClr val="00B0F0"/>
              </a:solidFill>
              <a:latin typeface="Alexandria" charset="0"/>
              <a:cs typeface="Alexandria" charset="0"/>
            </a:endParaRPr>
          </a:p>
          <a:p>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235367" y="1171249"/>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01339" y="1259391"/>
            <a:ext cx="1758815" cy="369332"/>
          </a:xfrm>
          <a:prstGeom prst="rect">
            <a:avLst/>
          </a:prstGeom>
          <a:noFill/>
        </p:spPr>
        <p:txBody>
          <a:bodyPr wrap="none" rtlCol="0">
            <a:spAutoFit/>
          </a:bodyPr>
          <a:lstStyle/>
          <a:p>
            <a:r>
              <a:rPr lang="en-GB" b="1"/>
              <a:t>Lecture Content </a:t>
            </a:r>
            <a:endParaRPr lang="en-US" sz="2800"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AFE90403-AFCE-5EC9-62EF-97EFC7F8102E}"/>
              </a:ext>
            </a:extLst>
          </p:cNvPr>
          <p:cNvSpPr txBox="1"/>
          <p:nvPr/>
        </p:nvSpPr>
        <p:spPr>
          <a:xfrm>
            <a:off x="553804" y="4746412"/>
            <a:ext cx="5563690" cy="3300904"/>
          </a:xfrm>
          <a:prstGeom prst="rect">
            <a:avLst/>
          </a:prstGeom>
          <a:noFill/>
        </p:spPr>
        <p:txBody>
          <a:bodyPr wrap="square">
            <a:spAutoFit/>
          </a:bodyPr>
          <a:lstStyle/>
          <a:p>
            <a:pPr algn="l"/>
            <a:endParaRPr lang="x-none" sz="1050" b="0" i="0" u="none" strike="noStrike" baseline="0" dirty="0">
              <a:solidFill>
                <a:srgbClr val="000000"/>
              </a:solidFill>
              <a:latin typeface="Calibri" panose="020F0502020204030204" pitchFamily="34" charset="0"/>
            </a:endParaRPr>
          </a:p>
          <a:p>
            <a:r>
              <a:rPr lang="en-GB" sz="1800" b="1" i="0" u="none" strike="noStrike" baseline="0" dirty="0">
                <a:solidFill>
                  <a:srgbClr val="000000"/>
                </a:solidFill>
                <a:latin typeface="Calibri" panose="020F0502020204030204" pitchFamily="34" charset="0"/>
              </a:rPr>
              <a:t>This Lecture will include the following points: </a:t>
            </a:r>
          </a:p>
          <a:p>
            <a:r>
              <a:rPr lang="en-US" dirty="0"/>
              <a:t>What is social media? </a:t>
            </a:r>
          </a:p>
          <a:p>
            <a:r>
              <a:rPr lang="en-US" dirty="0"/>
              <a:t>What are the business applications of social media? </a:t>
            </a:r>
          </a:p>
          <a:p>
            <a:r>
              <a:rPr lang="en-US" dirty="0"/>
              <a:t>What are the challenges of social media? </a:t>
            </a:r>
          </a:p>
          <a:p>
            <a:r>
              <a:rPr lang="en-US" dirty="0"/>
              <a:t>What are enterprise social media best practices? </a:t>
            </a:r>
          </a:p>
          <a:p>
            <a:r>
              <a:rPr lang="en-US" dirty="0"/>
              <a:t>What are types of social media? </a:t>
            </a:r>
          </a:p>
          <a:p>
            <a:r>
              <a:rPr lang="en-US" dirty="0"/>
              <a:t>Social Media Management </a:t>
            </a:r>
            <a:r>
              <a:rPr lang="en-US" dirty="0" smtClean="0"/>
              <a:t>Tools</a:t>
            </a:r>
          </a:p>
          <a:p>
            <a:r>
              <a:rPr lang="en-US" dirty="0"/>
              <a:t>The Role of Artificial Intelligence in Social Media Management. </a:t>
            </a:r>
          </a:p>
          <a:p>
            <a:endParaRPr lang="en-US" dirty="0"/>
          </a:p>
          <a:p>
            <a:endParaRPr lang="en-GB" sz="1800" b="0" i="0" u="none" strike="noStrike" baseline="0" dirty="0">
              <a:solidFill>
                <a:srgbClr val="000000"/>
              </a:solidFill>
              <a:latin typeface="Calibri" panose="020F050202020403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1453" y="583447"/>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1580" y="2404643"/>
            <a:ext cx="8417320" cy="3970318"/>
          </a:xfrm>
          <a:prstGeom prst="rect">
            <a:avLst/>
          </a:prstGeom>
          <a:noFill/>
        </p:spPr>
        <p:txBody>
          <a:bodyPr wrap="square" rtlCol="0">
            <a:spAutoFit/>
          </a:bodyPr>
          <a:lstStyle/>
          <a:p>
            <a:r>
              <a:rPr lang="en-US" sz="2800" b="1" dirty="0"/>
              <a:t>What is social media? </a:t>
            </a:r>
            <a:endParaRPr lang="en-US" sz="2800" dirty="0"/>
          </a:p>
          <a:p>
            <a:r>
              <a:rPr lang="en-US" sz="2800" dirty="0"/>
              <a:t>Social media is a collective term for websites and applications that focus on communication, community-based input, interaction, content-sharing and collaboration. </a:t>
            </a:r>
          </a:p>
          <a:p>
            <a:r>
              <a:rPr lang="en-US" sz="2800" dirty="0"/>
              <a:t>People use social media to stay in touch and interact with friends, family and various communities. Businesses use social applications to market and promote their products and track customer concerns</a:t>
            </a:r>
            <a:endParaRPr lang="en-US" sz="2800" dirty="0">
              <a:latin typeface="Alexandria" charset="0"/>
              <a:cs typeface="Alexandria"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89000" y="2391844"/>
            <a:ext cx="10541000" cy="3046988"/>
          </a:xfrm>
          <a:prstGeom prst="rect">
            <a:avLst/>
          </a:prstGeom>
          <a:noFill/>
        </p:spPr>
        <p:txBody>
          <a:bodyPr wrap="square" rtlCol="0">
            <a:spAutoFit/>
          </a:bodyPr>
          <a:lstStyle/>
          <a:p>
            <a:r>
              <a:rPr lang="en-US" sz="2400" b="1" dirty="0"/>
              <a:t>What is social media?</a:t>
            </a:r>
            <a:endParaRPr lang="en-US" sz="2400" dirty="0"/>
          </a:p>
          <a:p>
            <a:r>
              <a:rPr lang="en-US" sz="2400" dirty="0"/>
              <a:t>Business-to-consumer websites include social components, such as comment fields for users. Various tools help businesses track, measure and analyze the attention the company gets from social media, including brand perception and customer insight. </a:t>
            </a:r>
          </a:p>
          <a:p>
            <a:r>
              <a:rPr lang="en-US" sz="2400" dirty="0"/>
              <a:t>Social media has enormous traction globally. Mobile applications make these platforms easily accessible. Some popular examples of general social media platforms include Twitter, Facebook and LinkedIn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333000" y="1734002"/>
            <a:ext cx="8946625" cy="3046988"/>
          </a:xfrm>
          <a:prstGeom prst="rect">
            <a:avLst/>
          </a:prstGeom>
          <a:noFill/>
        </p:spPr>
        <p:txBody>
          <a:bodyPr wrap="square" rtlCol="0">
            <a:spAutoFit/>
          </a:bodyPr>
          <a:lstStyle/>
          <a:p>
            <a:r>
              <a:rPr lang="en-US" sz="2400" b="1" dirty="0"/>
              <a:t>What are the business applications of social media? </a:t>
            </a:r>
            <a:endParaRPr lang="en-US" sz="2400" dirty="0"/>
          </a:p>
          <a:p>
            <a:r>
              <a:rPr lang="en-US" sz="2400" dirty="0"/>
              <a:t>In business, social media is used to market products, promote brands, connect to customers and foster new business. </a:t>
            </a:r>
          </a:p>
          <a:p>
            <a:r>
              <a:rPr lang="en-US" sz="2400" dirty="0"/>
              <a:t>As a communication platform, social media promotes customer feedback and makes it easy for customers to share their experiences with a company. Businesses can respond quickly to positive and negative feedback, address customer problems and maintain or rebuild customer confidence.</a:t>
            </a:r>
            <a:endParaRPr lang="en-US" sz="2400"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2BD0FE43-75F1-6EFC-F0B0-AEE63E56054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22FECF54-BF6B-D400-A88A-4BC846736F3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B96E826C-8EDE-5DF6-5E10-EAE39C32A82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263A47D5-8484-126B-41FF-6DDB845204A9}"/>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77A2EDF7-4430-A46F-7CA9-C046D446483E}"/>
              </a:ext>
            </a:extLst>
          </p:cNvPr>
          <p:cNvSpPr txBox="1"/>
          <p:nvPr/>
        </p:nvSpPr>
        <p:spPr>
          <a:xfrm>
            <a:off x="1675976" y="1468531"/>
            <a:ext cx="8417320" cy="2677656"/>
          </a:xfrm>
          <a:prstGeom prst="rect">
            <a:avLst/>
          </a:prstGeom>
          <a:noFill/>
        </p:spPr>
        <p:txBody>
          <a:bodyPr wrap="square" rtlCol="0">
            <a:spAutoFit/>
          </a:bodyPr>
          <a:lstStyle/>
          <a:p>
            <a:endParaRPr lang="en-US" sz="2400" dirty="0"/>
          </a:p>
          <a:p>
            <a:r>
              <a:rPr lang="en-US" sz="2400" b="1" dirty="0"/>
              <a:t>What are the business applications of social media?</a:t>
            </a:r>
            <a:endParaRPr lang="en-US" sz="2400" dirty="0"/>
          </a:p>
          <a:p>
            <a:r>
              <a:rPr lang="en-US" sz="2400" dirty="0"/>
              <a:t>Social media is also used for crowdsourcing. That's the practice of using social networking to gather knowledge, goods or services. Companies use crowdsourcing to get ideas from employees, customers and the general public for improving products or developing future products or services. </a:t>
            </a:r>
          </a:p>
        </p:txBody>
      </p:sp>
      <p:pic>
        <p:nvPicPr>
          <p:cNvPr id="5" name="Graphic 21">
            <a:extLst>
              <a:ext uri="{FF2B5EF4-FFF2-40B4-BE49-F238E27FC236}">
                <a16:creationId xmlns:a16="http://schemas.microsoft.com/office/drawing/2014/main" xmlns="" id="{4E25E776-0D74-4ABB-94E7-F0961B13EB5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692657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6D4DB73-6228-98B8-F7A8-CFC96096C89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05A92CD6-161A-7173-014A-BA4D71C9B2A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69B0A0CC-D08A-D392-8706-E2F421F6A5E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975BF4B5-2555-4983-DCD2-3BF6F5527EF6}"/>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6BF3AA34-F8B2-B084-3FE9-DF92669806B9}"/>
              </a:ext>
            </a:extLst>
          </p:cNvPr>
          <p:cNvSpPr txBox="1"/>
          <p:nvPr/>
        </p:nvSpPr>
        <p:spPr>
          <a:xfrm>
            <a:off x="1458710" y="1894442"/>
            <a:ext cx="8417320" cy="2677656"/>
          </a:xfrm>
          <a:prstGeom prst="rect">
            <a:avLst/>
          </a:prstGeom>
          <a:noFill/>
        </p:spPr>
        <p:txBody>
          <a:bodyPr wrap="square" rtlCol="0">
            <a:spAutoFit/>
          </a:bodyPr>
          <a:lstStyle/>
          <a:p>
            <a:r>
              <a:rPr lang="en-US" sz="2400" b="1" dirty="0"/>
              <a:t>What are the business applications of social media?</a:t>
            </a:r>
            <a:endParaRPr lang="en-US" sz="2400" dirty="0"/>
          </a:p>
          <a:p>
            <a:r>
              <a:rPr lang="en-US" sz="2400" dirty="0"/>
              <a:t>Examples of business-to-business (B2B) applications include the following: </a:t>
            </a:r>
          </a:p>
          <a:p>
            <a:r>
              <a:rPr lang="en-US" sz="2400" dirty="0"/>
              <a:t>Social media analytics. This is the practice of gathering and analyzing data from blogs and social media websites to assist in making business decisions. The most common use of social media analytics is to do customer sentiment analysis. </a:t>
            </a:r>
          </a:p>
        </p:txBody>
      </p:sp>
      <p:pic>
        <p:nvPicPr>
          <p:cNvPr id="5" name="Graphic 21">
            <a:extLst>
              <a:ext uri="{FF2B5EF4-FFF2-40B4-BE49-F238E27FC236}">
                <a16:creationId xmlns:a16="http://schemas.microsoft.com/office/drawing/2014/main" xmlns="" id="{3DB67663-58CB-2F53-2A8F-73D0718334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040727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3EAF19E-D859-8E8E-BA17-28A4FF379E5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456A7EF1-55E9-BDE5-E466-1C04F1E32A7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B677B9B9-66AC-B84F-1325-9DADE1816F16}"/>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E526E3CC-D524-5356-53B1-C97EBF7469B5}"/>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2F5E4979-7C07-E9B8-9A89-A9637F050067}"/>
              </a:ext>
            </a:extLst>
          </p:cNvPr>
          <p:cNvSpPr txBox="1"/>
          <p:nvPr/>
        </p:nvSpPr>
        <p:spPr>
          <a:xfrm>
            <a:off x="1665188" y="1468531"/>
            <a:ext cx="8417320" cy="3416320"/>
          </a:xfrm>
          <a:prstGeom prst="rect">
            <a:avLst/>
          </a:prstGeom>
          <a:noFill/>
        </p:spPr>
        <p:txBody>
          <a:bodyPr wrap="square" rtlCol="0">
            <a:spAutoFit/>
          </a:bodyPr>
          <a:lstStyle/>
          <a:p>
            <a:r>
              <a:rPr lang="en-US" sz="2400" b="1" dirty="0"/>
              <a:t>What are the business applications of social media?</a:t>
            </a:r>
            <a:endParaRPr lang="en-US" sz="2400" dirty="0"/>
          </a:p>
          <a:p>
            <a:r>
              <a:rPr lang="en-US" sz="2400" dirty="0"/>
              <a:t>Social media marketing (SMM). This application increases a company's brand exposure and customer reach. The goal is to create compelling content that social media users will share with their social networks. A key component of SMM is social media optimization (SMO). Like search engine optimization, SMO is a strategy for drawing new visitors to a website. Social media links and share buttons are added to content and activities are promoted via status updates, tweets, and blogs. </a:t>
            </a:r>
          </a:p>
        </p:txBody>
      </p:sp>
      <p:pic>
        <p:nvPicPr>
          <p:cNvPr id="5" name="Graphic 21">
            <a:extLst>
              <a:ext uri="{FF2B5EF4-FFF2-40B4-BE49-F238E27FC236}">
                <a16:creationId xmlns:a16="http://schemas.microsoft.com/office/drawing/2014/main" xmlns="" id="{CB04ADB4-3D29-8063-59FB-EA6DB46DBFE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60876914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47B25273-97B7-4007-CA8D-4F222CA8056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312984AF-C0B9-44F4-7BA2-3762DBC6F4E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42ABA618-C778-849D-F12A-3854E3E1893D}"/>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A4FC62A1-1F2D-343C-D3C5-E1FB805B9C1E}"/>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6864DE87-524E-652B-8414-59387C0BE304}"/>
              </a:ext>
            </a:extLst>
          </p:cNvPr>
          <p:cNvSpPr txBox="1"/>
          <p:nvPr/>
        </p:nvSpPr>
        <p:spPr>
          <a:xfrm>
            <a:off x="1645277" y="1894442"/>
            <a:ext cx="8417320" cy="2677656"/>
          </a:xfrm>
          <a:prstGeom prst="rect">
            <a:avLst/>
          </a:prstGeom>
          <a:noFill/>
        </p:spPr>
        <p:txBody>
          <a:bodyPr wrap="square" rtlCol="0">
            <a:spAutoFit/>
          </a:bodyPr>
          <a:lstStyle/>
          <a:p>
            <a:r>
              <a:rPr lang="en-US" sz="2400" b="1" dirty="0"/>
              <a:t>What are the business applications of social media?</a:t>
            </a:r>
            <a:endParaRPr lang="en-US" sz="2400" dirty="0"/>
          </a:p>
          <a:p>
            <a:r>
              <a:rPr lang="en-US" sz="2400" dirty="0"/>
              <a:t>Social customer relationship marketing. Social CRM is a powerful business tool. For example, a Facebook page lets people who like a company's brand like the business's page. This, in turn, creates ways to communicate, market, and network. Social media sites give users the option follow conversations about a product or brand to get real-time market data and feedback. </a:t>
            </a:r>
          </a:p>
        </p:txBody>
      </p:sp>
      <p:pic>
        <p:nvPicPr>
          <p:cNvPr id="5" name="Graphic 21">
            <a:extLst>
              <a:ext uri="{FF2B5EF4-FFF2-40B4-BE49-F238E27FC236}">
                <a16:creationId xmlns:a16="http://schemas.microsoft.com/office/drawing/2014/main" xmlns="" id="{AF326B17-FBC2-B9F0-7C18-2180F3F932C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8343649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9BC473CE-AE4D-66E4-39EA-51316FCDA05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F40F925A-EAB1-A8C7-4981-7819933C2F3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F00E8AEA-2682-DE42-7839-5D7CD53E5EED}"/>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552F5184-E1C0-2214-84DD-7896F0C68B11}"/>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6A8ECB94-F0F1-94F7-5ED2-6BC86EAD0A3B}"/>
              </a:ext>
            </a:extLst>
          </p:cNvPr>
          <p:cNvSpPr txBox="1"/>
          <p:nvPr/>
        </p:nvSpPr>
        <p:spPr>
          <a:xfrm>
            <a:off x="1675976" y="1468531"/>
            <a:ext cx="8417320" cy="3785652"/>
          </a:xfrm>
          <a:prstGeom prst="rect">
            <a:avLst/>
          </a:prstGeom>
          <a:noFill/>
        </p:spPr>
        <p:txBody>
          <a:bodyPr wrap="square" rtlCol="0">
            <a:spAutoFit/>
          </a:bodyPr>
          <a:lstStyle/>
          <a:p>
            <a:r>
              <a:rPr lang="en-US" sz="2400" b="1" dirty="0"/>
              <a:t>What are the business applications of social media?</a:t>
            </a:r>
            <a:endParaRPr lang="en-US" sz="2400" dirty="0">
              <a:solidFill>
                <a:srgbClr val="2D3956"/>
              </a:solidFill>
              <a:latin typeface="Alexandria" charset="0"/>
              <a:cs typeface="Alexandria" charset="0"/>
            </a:endParaRPr>
          </a:p>
          <a:p>
            <a:endParaRPr lang="en-US" sz="2400" dirty="0"/>
          </a:p>
          <a:p>
            <a:r>
              <a:rPr lang="en-US" sz="2400" dirty="0"/>
              <a:t>Enterprise social networking. Businesses also use enterprise social networking to connect people who share similar interests or activities. </a:t>
            </a:r>
          </a:p>
          <a:p>
            <a:r>
              <a:rPr lang="en-US" sz="2400" dirty="0"/>
              <a:t>These applications include internal intranets and collaboration tools, such as Yammer, Slack and Microsoft Teams, that give employees access to information and communication capabilities. </a:t>
            </a:r>
          </a:p>
          <a:p>
            <a:r>
              <a:rPr lang="en-US" sz="2400" dirty="0"/>
              <a:t>Externally, public social media platforms let organizations stay close to customers and make it easy to conduct market research </a:t>
            </a:r>
          </a:p>
        </p:txBody>
      </p:sp>
      <p:pic>
        <p:nvPicPr>
          <p:cNvPr id="5" name="Graphic 21">
            <a:extLst>
              <a:ext uri="{FF2B5EF4-FFF2-40B4-BE49-F238E27FC236}">
                <a16:creationId xmlns:a16="http://schemas.microsoft.com/office/drawing/2014/main" xmlns="" id="{62ED7374-5F2B-089B-867E-5584BC3EF4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201253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4340A2F8-45DA-32FE-2260-F8354030029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B2998150-050E-3011-7051-9264F7B066A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D9D527FE-FF2C-9C76-8568-1C7BA0095A9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2C2F8596-AB60-DF27-3205-4A76C634F54A}"/>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740B5535-C974-148C-D88F-CDA64E310910}"/>
              </a:ext>
            </a:extLst>
          </p:cNvPr>
          <p:cNvSpPr txBox="1"/>
          <p:nvPr/>
        </p:nvSpPr>
        <p:spPr>
          <a:xfrm>
            <a:off x="1665188" y="1439035"/>
            <a:ext cx="8417320" cy="3046988"/>
          </a:xfrm>
          <a:prstGeom prst="rect">
            <a:avLst/>
          </a:prstGeom>
          <a:noFill/>
        </p:spPr>
        <p:txBody>
          <a:bodyPr wrap="square" rtlCol="0">
            <a:spAutoFit/>
          </a:bodyPr>
          <a:lstStyle/>
          <a:p>
            <a:r>
              <a:rPr lang="en-US" sz="2400" b="1" dirty="0"/>
              <a:t>What are the challenges of social media? </a:t>
            </a:r>
            <a:endParaRPr lang="en-US" sz="2400" dirty="0"/>
          </a:p>
          <a:p>
            <a:r>
              <a:rPr lang="en-US" sz="2400" dirty="0"/>
              <a:t>Social media can also pose challenges to individual users, in the following ways: </a:t>
            </a:r>
          </a:p>
          <a:p>
            <a:r>
              <a:rPr lang="en-US" sz="2400" b="1" dirty="0"/>
              <a:t>Mental health issues</a:t>
            </a:r>
            <a:r>
              <a:rPr lang="en-US" sz="2400" dirty="0"/>
              <a:t>: Overuse of social apps can result in burnout, social media addiction, and other issues. </a:t>
            </a:r>
          </a:p>
          <a:p>
            <a:r>
              <a:rPr lang="en-US" sz="2400" b="1" dirty="0"/>
              <a:t>Disinformation: </a:t>
            </a:r>
            <a:r>
              <a:rPr lang="en-US" sz="2400" dirty="0"/>
              <a:t>environments foster the spread of disinformation where the perpetrator's intent is to deceive others with false information</a:t>
            </a:r>
            <a:r>
              <a:rPr lang="en-US" sz="2400" b="1" dirty="0"/>
              <a:t>.</a:t>
            </a:r>
            <a:endParaRPr lang="en-US" sz="2400"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xmlns="" id="{708D62D6-5E54-AF9A-EDE7-3A833169BB1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5333675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347B52D2-246A-69F6-EA70-C130374A62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8F74FC0C-0EE5-F20F-E9FC-43793C9A3B8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7A39C613-0E04-6C73-9CB2-4EFEBF4F0A83}"/>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B4D666C2-6369-C543-7752-0AE9C8E2682D}"/>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D76B3BC4-17D0-C6D4-7144-0845ED2FA031}"/>
              </a:ext>
            </a:extLst>
          </p:cNvPr>
          <p:cNvSpPr txBox="1"/>
          <p:nvPr/>
        </p:nvSpPr>
        <p:spPr>
          <a:xfrm>
            <a:off x="1371600" y="2109019"/>
            <a:ext cx="8721696" cy="2677656"/>
          </a:xfrm>
          <a:prstGeom prst="rect">
            <a:avLst/>
          </a:prstGeom>
          <a:noFill/>
        </p:spPr>
        <p:txBody>
          <a:bodyPr wrap="square" rtlCol="0">
            <a:spAutoFit/>
          </a:bodyPr>
          <a:lstStyle/>
          <a:p>
            <a:r>
              <a:rPr lang="en-US" sz="2400" b="1" dirty="0"/>
              <a:t>Businesses face similar and unique social media challenges: </a:t>
            </a:r>
            <a:endParaRPr lang="en-US" sz="2400" dirty="0"/>
          </a:p>
          <a:p>
            <a:r>
              <a:rPr lang="en-US" sz="2400" b="1" dirty="0"/>
              <a:t>Offensive posts: </a:t>
            </a:r>
            <a:r>
              <a:rPr lang="en-US" sz="2400" dirty="0"/>
              <a:t>Conversations on intranets and enterprise collaboration tools can veer off into non-work-related subjects. When that happens, there is potential for co-workers to disagree or be offended. Controlling such conversations and filtering for offensive content can be difficult. </a:t>
            </a:r>
          </a:p>
          <a:p>
            <a:endParaRPr lang="en-US" sz="2400" dirty="0"/>
          </a:p>
        </p:txBody>
      </p:sp>
      <p:pic>
        <p:nvPicPr>
          <p:cNvPr id="5" name="Graphic 21">
            <a:extLst>
              <a:ext uri="{FF2B5EF4-FFF2-40B4-BE49-F238E27FC236}">
                <a16:creationId xmlns:a16="http://schemas.microsoft.com/office/drawing/2014/main" xmlns="" id="{38486D4B-E67E-8584-4C47-A4AED2B817D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11675569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7745EEA1-CD17-0227-241C-07CF7035560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2E4E36EA-F83A-66FA-5338-AEFBD15B8DE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B553C4C4-2F6C-15C4-1C23-041228FD9B1C}"/>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3135E202-73D8-A06C-7053-1219406FFEEA}"/>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970701DA-B56A-312D-58DA-80F9D779D5FD}"/>
              </a:ext>
            </a:extLst>
          </p:cNvPr>
          <p:cNvSpPr txBox="1"/>
          <p:nvPr/>
        </p:nvSpPr>
        <p:spPr>
          <a:xfrm>
            <a:off x="1675976" y="1468531"/>
            <a:ext cx="8417320" cy="2677656"/>
          </a:xfrm>
          <a:prstGeom prst="rect">
            <a:avLst/>
          </a:prstGeom>
          <a:noFill/>
        </p:spPr>
        <p:txBody>
          <a:bodyPr wrap="square" rtlCol="0">
            <a:spAutoFit/>
          </a:bodyPr>
          <a:lstStyle/>
          <a:p>
            <a:endParaRPr lang="en-US" sz="2400" dirty="0"/>
          </a:p>
          <a:p>
            <a:r>
              <a:rPr lang="en-US" sz="2400" b="1" dirty="0"/>
              <a:t>Security and retention: </a:t>
            </a:r>
            <a:r>
              <a:rPr lang="en-US" sz="2400" dirty="0"/>
              <a:t>Traditional data security and retention policies may not work with the features available in collaboration tools. This can raise security risks and compliance issues that companies must deal with. </a:t>
            </a:r>
          </a:p>
          <a:p>
            <a:r>
              <a:rPr lang="en-US" sz="2400" b="1" dirty="0"/>
              <a:t>Productivity concerns: </a:t>
            </a:r>
            <a:r>
              <a:rPr lang="en-US" sz="2400" dirty="0"/>
              <a:t>Social interaction, whether online or in person, is distracting and can affect employees' productivity </a:t>
            </a:r>
          </a:p>
        </p:txBody>
      </p:sp>
      <p:pic>
        <p:nvPicPr>
          <p:cNvPr id="5" name="Graphic 21">
            <a:extLst>
              <a:ext uri="{FF2B5EF4-FFF2-40B4-BE49-F238E27FC236}">
                <a16:creationId xmlns:a16="http://schemas.microsoft.com/office/drawing/2014/main" xmlns="" id="{21E93F9B-992A-BCFB-D704-FCBC0922E6D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7844522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9BF44A9-8E1C-426E-FE15-B37947FA0D6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03BF4324-B16E-3057-A00C-51A018018EB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EB457A42-1093-03CF-457C-275752902705}"/>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E9197B5F-F48E-6218-C6CB-D6CC4A4FBDA5}"/>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544ABDE6-1447-A3A2-EC9A-6190EB57D0BE}"/>
              </a:ext>
            </a:extLst>
          </p:cNvPr>
          <p:cNvSpPr txBox="1"/>
          <p:nvPr/>
        </p:nvSpPr>
        <p:spPr>
          <a:xfrm>
            <a:off x="1435321" y="1468531"/>
            <a:ext cx="9345750" cy="2677656"/>
          </a:xfrm>
          <a:prstGeom prst="rect">
            <a:avLst/>
          </a:prstGeom>
          <a:noFill/>
        </p:spPr>
        <p:txBody>
          <a:bodyPr wrap="square" rtlCol="0">
            <a:spAutoFit/>
          </a:bodyPr>
          <a:lstStyle/>
          <a:p>
            <a:r>
              <a:rPr lang="en-US" sz="2800" dirty="0"/>
              <a:t>What are enterprise social media best practices? </a:t>
            </a:r>
          </a:p>
          <a:p>
            <a:r>
              <a:rPr lang="en-US" sz="2800" dirty="0"/>
              <a:t>It is important for companies to have a social media strategy and establish social media goals. This help to build trust, educate their target audience and create brand awareness. They also enable real people to find and learn about a business.</a:t>
            </a:r>
            <a:endParaRPr lang="en-US" sz="2800"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xmlns="" id="{8D5E30C2-CE68-0CFD-00A6-F1868DB2B25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78090567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0701DA0-2AE6-9CCD-485D-B44E1BCAF2D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EE3044D9-0277-8635-6E0A-0E3EB0AFCB1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9677BC3C-AD2B-1538-61AD-882897E65E4B}"/>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6A8BFA7F-9B0B-EA6A-E950-7668CB99E9B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414A11B5-8CBE-7D25-C159-E84358374C91}"/>
              </a:ext>
            </a:extLst>
          </p:cNvPr>
          <p:cNvSpPr txBox="1"/>
          <p:nvPr/>
        </p:nvSpPr>
        <p:spPr>
          <a:xfrm>
            <a:off x="1675976" y="1468531"/>
            <a:ext cx="8417320" cy="3970318"/>
          </a:xfrm>
          <a:prstGeom prst="rect">
            <a:avLst/>
          </a:prstGeom>
          <a:noFill/>
        </p:spPr>
        <p:txBody>
          <a:bodyPr wrap="square" rtlCol="0">
            <a:spAutoFit/>
          </a:bodyPr>
          <a:lstStyle/>
          <a:p>
            <a:r>
              <a:rPr lang="en-US" sz="2800" dirty="0"/>
              <a:t>Some social media best practices for companies to follow: </a:t>
            </a:r>
          </a:p>
          <a:p>
            <a:r>
              <a:rPr lang="en-US" sz="2800" b="1" dirty="0"/>
              <a:t>Social networks. </a:t>
            </a:r>
            <a:r>
              <a:rPr lang="en-US" sz="2800" dirty="0"/>
              <a:t>People use these networks to connect with one another and share information, thoughts and ideas. The focus of these networks is usually on the user. User profiles help participants identify other users with common interests or concerns. Facebook and LinkedIn are good examples. </a:t>
            </a:r>
          </a:p>
          <a:p>
            <a:endParaRPr lang="en-US" sz="2800" dirty="0"/>
          </a:p>
        </p:txBody>
      </p:sp>
      <p:pic>
        <p:nvPicPr>
          <p:cNvPr id="5" name="Graphic 21">
            <a:extLst>
              <a:ext uri="{FF2B5EF4-FFF2-40B4-BE49-F238E27FC236}">
                <a16:creationId xmlns:a16="http://schemas.microsoft.com/office/drawing/2014/main" xmlns="" id="{A7DC62B9-F571-6727-A459-309F37DAA40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92833145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AC625611-1F9F-43EF-52FB-28865BDDAB8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4BAC9F82-BA68-063E-87A3-851B744E104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2E9D70FD-0F39-ACD5-C310-228F7E824495}"/>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33C55368-A703-E6DD-AE2D-4076BD5A1B86}"/>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C4506BF0-012D-0D7A-AFB8-1666F8A4FF31}"/>
              </a:ext>
            </a:extLst>
          </p:cNvPr>
          <p:cNvSpPr txBox="1"/>
          <p:nvPr/>
        </p:nvSpPr>
        <p:spPr>
          <a:xfrm>
            <a:off x="1326375" y="1488216"/>
            <a:ext cx="9345750" cy="3416320"/>
          </a:xfrm>
          <a:prstGeom prst="rect">
            <a:avLst/>
          </a:prstGeom>
          <a:noFill/>
        </p:spPr>
        <p:txBody>
          <a:bodyPr wrap="square" rtlCol="0">
            <a:spAutoFit/>
          </a:bodyPr>
          <a:lstStyle/>
          <a:p>
            <a:r>
              <a:rPr lang="en-US" sz="2400" b="1" dirty="0"/>
              <a:t>2. Media-sharing networks. </a:t>
            </a:r>
            <a:r>
              <a:rPr lang="en-US" sz="2400" dirty="0"/>
              <a:t>These networks focus is on content. For example, on YouTube, interaction is around videos that users create. Other media-sharing networks are TikTok and Instagram. Streaming platforms like Twitch are considered a subset of this category. </a:t>
            </a:r>
          </a:p>
          <a:p>
            <a:r>
              <a:rPr lang="en-US" sz="2400" b="1" dirty="0"/>
              <a:t>3. Community-based networks. </a:t>
            </a:r>
            <a:r>
              <a:rPr lang="en-US" sz="2400" dirty="0"/>
              <a:t>The focus of this type of social network is in-depth discussion, much like a blog forum. Users leave prompts for discussion that spiral into detailed comment threads. Communities often form around select topics. Reddit is an example of a community-based network </a:t>
            </a:r>
          </a:p>
        </p:txBody>
      </p:sp>
      <p:pic>
        <p:nvPicPr>
          <p:cNvPr id="5" name="Graphic 21">
            <a:extLst>
              <a:ext uri="{FF2B5EF4-FFF2-40B4-BE49-F238E27FC236}">
                <a16:creationId xmlns:a16="http://schemas.microsoft.com/office/drawing/2014/main" xmlns="" id="{B7954B6D-C3B7-1D5C-FFA1-364F3319A90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21857187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346FE800-493D-CA1F-F483-CA08B866EC5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1A1A7B39-4ACF-9EA9-E7E5-D8AE32DD09A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EF467D8C-1ABA-67FE-2D8A-63F1D286D390}"/>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D4808F95-D7D8-DB52-3BFF-8C291DA3BFAF}"/>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8E37E20B-8C2C-545D-8CDA-AC11D570E338}"/>
              </a:ext>
            </a:extLst>
          </p:cNvPr>
          <p:cNvSpPr txBox="1"/>
          <p:nvPr/>
        </p:nvSpPr>
        <p:spPr>
          <a:xfrm>
            <a:off x="1645277" y="1894442"/>
            <a:ext cx="8417320" cy="1569660"/>
          </a:xfrm>
          <a:prstGeom prst="rect">
            <a:avLst/>
          </a:prstGeom>
          <a:noFill/>
        </p:spPr>
        <p:txBody>
          <a:bodyPr wrap="square" rtlCol="0">
            <a:spAutoFit/>
          </a:bodyPr>
          <a:lstStyle/>
          <a:p>
            <a:r>
              <a:rPr lang="en-US" sz="2400" b="1" dirty="0"/>
              <a:t>4. Review board networks. </a:t>
            </a:r>
            <a:r>
              <a:rPr lang="en-US" sz="2400" dirty="0"/>
              <a:t>With these networks, the focus is on a review, usually of a product or service. For example, on Yelp, users can write reviews on restaurants and endorse each other's reviews to boost visibility. </a:t>
            </a:r>
          </a:p>
        </p:txBody>
      </p:sp>
      <p:pic>
        <p:nvPicPr>
          <p:cNvPr id="5" name="Graphic 21">
            <a:extLst>
              <a:ext uri="{FF2B5EF4-FFF2-40B4-BE49-F238E27FC236}">
                <a16:creationId xmlns:a16="http://schemas.microsoft.com/office/drawing/2014/main" xmlns="" id="{E3DBB184-B41C-1CBA-1BE4-702F8A054EF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8952954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C6AD2A9-E975-BF59-C733-44DD1FFEF3F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6104C8BF-CE27-B2FF-A350-B6457697D56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C548BEF0-F1B2-E2CC-CB2A-1368BCFCF5E8}"/>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F0EE9D84-4956-9E5C-14C4-79808CD67D0E}"/>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D63A0CBD-F5B2-E9DD-DF64-A5452492D7EF}"/>
              </a:ext>
            </a:extLst>
          </p:cNvPr>
          <p:cNvSpPr txBox="1"/>
          <p:nvPr/>
        </p:nvSpPr>
        <p:spPr>
          <a:xfrm>
            <a:off x="1675976" y="1468531"/>
            <a:ext cx="8417320" cy="1569660"/>
          </a:xfrm>
          <a:prstGeom prst="rect">
            <a:avLst/>
          </a:prstGeom>
          <a:noFill/>
        </p:spPr>
        <p:txBody>
          <a:bodyPr wrap="square" rtlCol="0">
            <a:spAutoFit/>
          </a:bodyPr>
          <a:lstStyle/>
          <a:p>
            <a:r>
              <a:rPr lang="en-US" sz="2400" b="1" dirty="0"/>
              <a:t>What are types of social media? </a:t>
            </a:r>
            <a:endParaRPr lang="en-US" sz="2400" dirty="0"/>
          </a:p>
          <a:p>
            <a:r>
              <a:rPr lang="en-US" sz="2400" b="1" dirty="0"/>
              <a:t>Facebook </a:t>
            </a:r>
            <a:r>
              <a:rPr lang="en-US" sz="2400" dirty="0"/>
              <a:t>is a free social networking website where registered users create profiles, upload photos and video, send messages and keep in touch with friends, family and colleagues.</a:t>
            </a:r>
          </a:p>
        </p:txBody>
      </p:sp>
      <p:pic>
        <p:nvPicPr>
          <p:cNvPr id="5" name="Graphic 21">
            <a:extLst>
              <a:ext uri="{FF2B5EF4-FFF2-40B4-BE49-F238E27FC236}">
                <a16:creationId xmlns:a16="http://schemas.microsoft.com/office/drawing/2014/main" xmlns="" id="{D7B1A207-3A4D-11DE-E8C2-0788CF981A9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20532361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3921CAB2-0AC5-A903-24F1-A4B0D79F68A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A1530C04-AA75-3763-4016-DC51FEEF62F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4D5A09BA-2BB5-E27B-F6AB-F65D20E56D6C}"/>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15BEDE33-7303-5FB1-9054-EAA55D81CBED}"/>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B64A2BBE-9124-0B20-7CBE-58815DA64E25}"/>
              </a:ext>
            </a:extLst>
          </p:cNvPr>
          <p:cNvSpPr txBox="1"/>
          <p:nvPr/>
        </p:nvSpPr>
        <p:spPr>
          <a:xfrm>
            <a:off x="1413169" y="2117460"/>
            <a:ext cx="8881535" cy="1569660"/>
          </a:xfrm>
          <a:prstGeom prst="rect">
            <a:avLst/>
          </a:prstGeom>
          <a:noFill/>
        </p:spPr>
        <p:txBody>
          <a:bodyPr wrap="square" rtlCol="0">
            <a:spAutoFit/>
          </a:bodyPr>
          <a:lstStyle/>
          <a:p>
            <a:r>
              <a:rPr lang="en-US" sz="2400" b="1" dirty="0"/>
              <a:t>What are types of social media?</a:t>
            </a:r>
            <a:endParaRPr lang="en-US" sz="2400" dirty="0"/>
          </a:p>
          <a:p>
            <a:r>
              <a:rPr lang="en-US" sz="2400" b="1" dirty="0"/>
              <a:t>LinkedIn </a:t>
            </a:r>
            <a:r>
              <a:rPr lang="en-US" sz="2400" dirty="0"/>
              <a:t>is a social networking site designed for the business community. Registered members can create networks of people they know and trust professionally. </a:t>
            </a:r>
          </a:p>
        </p:txBody>
      </p:sp>
      <p:pic>
        <p:nvPicPr>
          <p:cNvPr id="5" name="Graphic 21">
            <a:extLst>
              <a:ext uri="{FF2B5EF4-FFF2-40B4-BE49-F238E27FC236}">
                <a16:creationId xmlns:a16="http://schemas.microsoft.com/office/drawing/2014/main" xmlns="" id="{31171A82-EABC-76ED-DE41-CEE479B1AAD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6566275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E9919208-B643-E8EA-4AFB-2FA7CF6CB17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40C363A0-EA67-FBC5-D1D4-C9B72212A20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19CD47F9-CF16-3D46-7171-CAA4749D22D8}"/>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DD4894F6-2B39-4314-96C7-085A6235DAF7}"/>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C92EA1B0-AB25-2B2E-213F-AD8E8704370F}"/>
              </a:ext>
            </a:extLst>
          </p:cNvPr>
          <p:cNvSpPr txBox="1"/>
          <p:nvPr/>
        </p:nvSpPr>
        <p:spPr>
          <a:xfrm>
            <a:off x="1333001" y="1722497"/>
            <a:ext cx="9005618" cy="2677656"/>
          </a:xfrm>
          <a:prstGeom prst="rect">
            <a:avLst/>
          </a:prstGeom>
          <a:noFill/>
        </p:spPr>
        <p:txBody>
          <a:bodyPr wrap="square" rtlCol="0">
            <a:spAutoFit/>
          </a:bodyPr>
          <a:lstStyle/>
          <a:p>
            <a:endParaRPr lang="en-US" sz="2400" dirty="0"/>
          </a:p>
          <a:p>
            <a:r>
              <a:rPr lang="en-US" sz="2400" b="1" dirty="0"/>
              <a:t>Pinterest </a:t>
            </a:r>
            <a:r>
              <a:rPr lang="en-US" sz="2400" dirty="0"/>
              <a:t>is a social curation website for sharing and categorizing images found online. The main focus of Pinterest is visual, though it does call for brief descriptions of images. Clicking on an image will take a user to the original source. For example, clicking on a picture of a pair of shoes might redirect a user to a purchasing site; an image of blueberry pancakes might redirect to the recipe. </a:t>
            </a:r>
          </a:p>
        </p:txBody>
      </p:sp>
      <p:pic>
        <p:nvPicPr>
          <p:cNvPr id="5" name="Graphic 21">
            <a:extLst>
              <a:ext uri="{FF2B5EF4-FFF2-40B4-BE49-F238E27FC236}">
                <a16:creationId xmlns:a16="http://schemas.microsoft.com/office/drawing/2014/main" xmlns="" id="{BC41FA0C-04F4-605F-C528-0FABF54D2C4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74401845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1610782B-39CE-6957-DFBA-A307C28AD18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D75780A1-6AEC-E0D5-1C72-438BF8C7758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74268B9A-BEBF-55A7-0ED1-FD64CA3632CE}"/>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712A0FC1-58A6-710E-DA07-B866C3C08F16}"/>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1518F4FB-68F9-D8A5-6B69-7DF2EA72C0D1}"/>
              </a:ext>
            </a:extLst>
          </p:cNvPr>
          <p:cNvSpPr txBox="1"/>
          <p:nvPr/>
        </p:nvSpPr>
        <p:spPr>
          <a:xfrm>
            <a:off x="1675976" y="1468531"/>
            <a:ext cx="8417320" cy="3046988"/>
          </a:xfrm>
          <a:prstGeom prst="rect">
            <a:avLst/>
          </a:prstGeom>
          <a:noFill/>
        </p:spPr>
        <p:txBody>
          <a:bodyPr wrap="square" rtlCol="0">
            <a:spAutoFit/>
          </a:bodyPr>
          <a:lstStyle/>
          <a:p>
            <a:endParaRPr lang="en-US" sz="2400" dirty="0"/>
          </a:p>
          <a:p>
            <a:r>
              <a:rPr lang="en-US" sz="2400" dirty="0"/>
              <a:t>Reddit is a social news website and forum where site members curate and promote stories. The site is composed of hundreds of sub-communities called subreddits. Each subreddit has a specific topic, such as technology, politics, or music. Reddit site members, also known as "Redditors," submit content that members vote on. The goal is to elevate well-regarded stories to the top of the site's main thread page. </a:t>
            </a:r>
          </a:p>
        </p:txBody>
      </p:sp>
      <p:pic>
        <p:nvPicPr>
          <p:cNvPr id="5" name="Graphic 21">
            <a:extLst>
              <a:ext uri="{FF2B5EF4-FFF2-40B4-BE49-F238E27FC236}">
                <a16:creationId xmlns:a16="http://schemas.microsoft.com/office/drawing/2014/main" xmlns="" id="{7F46295F-92B4-6093-7EDF-503D152646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73776801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6D9EC7F-241C-68C4-9A90-235B8875979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60829CFB-E730-A24B-4E8C-55A1897CCA0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3D7520CE-6812-1AF1-377D-0F45E8BE1B46}"/>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10C96A06-1101-F119-3DDA-A6270DBA23D4}"/>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768651B0-B63E-F072-33B6-E1B63635979F}"/>
              </a:ext>
            </a:extLst>
          </p:cNvPr>
          <p:cNvSpPr txBox="1"/>
          <p:nvPr/>
        </p:nvSpPr>
        <p:spPr>
          <a:xfrm>
            <a:off x="1333001" y="1894442"/>
            <a:ext cx="8417320" cy="1938992"/>
          </a:xfrm>
          <a:prstGeom prst="rect">
            <a:avLst/>
          </a:prstGeom>
          <a:noFill/>
        </p:spPr>
        <p:txBody>
          <a:bodyPr wrap="square" rtlCol="0">
            <a:spAutoFit/>
          </a:bodyPr>
          <a:lstStyle/>
          <a:p>
            <a:endParaRPr lang="en-US" sz="2400" dirty="0"/>
          </a:p>
          <a:p>
            <a:r>
              <a:rPr lang="en-US" sz="2400" b="1" dirty="0"/>
              <a:t>Twitter </a:t>
            </a:r>
            <a:r>
              <a:rPr lang="en-US" sz="2400" dirty="0"/>
              <a:t>is a free microblogging service for registered members to broadcast short posts called tweets. Twitter members can broadcast tweets and follow other active users' tweets using several platforms and devices. </a:t>
            </a:r>
          </a:p>
        </p:txBody>
      </p:sp>
      <p:pic>
        <p:nvPicPr>
          <p:cNvPr id="5" name="Graphic 21">
            <a:extLst>
              <a:ext uri="{FF2B5EF4-FFF2-40B4-BE49-F238E27FC236}">
                <a16:creationId xmlns:a16="http://schemas.microsoft.com/office/drawing/2014/main" xmlns="" id="{83CBA81A-5EFB-F1A3-B024-BAB15580A28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62600595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561267B7-30B8-B6D8-3587-AD108CA71F1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AB0CD7CE-DCF1-9991-C0D5-8CF9C2EF3A2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EE23ED92-4D83-A038-71D4-FB0929FB30FB}"/>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546D5B65-C0E7-5FA5-4A83-7FB39CA4E3BA}"/>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D9E755E7-AD8B-2F60-8E1B-7B7F91AE23FD}"/>
              </a:ext>
            </a:extLst>
          </p:cNvPr>
          <p:cNvSpPr txBox="1"/>
          <p:nvPr/>
        </p:nvSpPr>
        <p:spPr>
          <a:xfrm>
            <a:off x="1675976" y="1468531"/>
            <a:ext cx="8417320" cy="646331"/>
          </a:xfrm>
          <a:prstGeom prst="rect">
            <a:avLst/>
          </a:prstGeom>
          <a:noFill/>
        </p:spPr>
        <p:txBody>
          <a:bodyPr wrap="square" rtlCol="0">
            <a:spAutoFit/>
          </a:bodyPr>
          <a:lstStyle/>
          <a:p>
            <a:endParaRPr lang="en-US" dirty="0">
              <a:solidFill>
                <a:srgbClr val="2D3956"/>
              </a:solidFill>
              <a:latin typeface="Alexandria" charset="0"/>
              <a:cs typeface="Alexandria" charset="0"/>
            </a:endParaRPr>
          </a:p>
          <a:p>
            <a:endParaRPr lang="en-US"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xmlns="" id="{C21C5CE1-4D09-12ED-6B78-02A6597DF6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195C7447-053F-B0BA-0141-ED62C057D74F}"/>
              </a:ext>
            </a:extLst>
          </p:cNvPr>
          <p:cNvSpPr txBox="1"/>
          <p:nvPr/>
        </p:nvSpPr>
        <p:spPr>
          <a:xfrm>
            <a:off x="1665188" y="1729089"/>
            <a:ext cx="6508954" cy="2308324"/>
          </a:xfrm>
          <a:prstGeom prst="rect">
            <a:avLst/>
          </a:prstGeom>
          <a:noFill/>
        </p:spPr>
        <p:txBody>
          <a:bodyPr wrap="square">
            <a:spAutoFit/>
          </a:bodyPr>
          <a:lstStyle/>
          <a:p>
            <a:r>
              <a:rPr lang="en-US" sz="2400" b="1" dirty="0"/>
              <a:t>What are types of social media?</a:t>
            </a:r>
            <a:endParaRPr lang="x-none" sz="2400" dirty="0"/>
          </a:p>
          <a:p>
            <a:r>
              <a:rPr lang="en-US" sz="2400" b="1" dirty="0"/>
              <a:t>Wikipedia </a:t>
            </a:r>
            <a:r>
              <a:rPr lang="en-US" sz="2400" dirty="0"/>
              <a:t>is a free, open-content encyclopedia created through a collaborative community. Anyone registered on Wikipedia can create an article for publication; registration is not required to edit articles. </a:t>
            </a:r>
          </a:p>
        </p:txBody>
      </p:sp>
    </p:spTree>
    <p:extLst>
      <p:ext uri="{BB962C8B-B14F-4D97-AF65-F5344CB8AC3E}">
        <p14:creationId xmlns:p14="http://schemas.microsoft.com/office/powerpoint/2010/main" val="375693670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284E89D-7993-ED6B-FB18-8807B4D18AA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52198352-83B8-100E-992E-D149BF7E70F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79665CE-DC5D-C771-D897-ADBCA0DD3E2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49DF4579-BADB-258D-88D3-593ECB3FDE34}"/>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2411E6F7-19D3-26C1-3F94-CB5ADB9C0248}"/>
              </a:ext>
            </a:extLst>
          </p:cNvPr>
          <p:cNvSpPr txBox="1"/>
          <p:nvPr/>
        </p:nvSpPr>
        <p:spPr>
          <a:xfrm>
            <a:off x="1665188" y="2074605"/>
            <a:ext cx="8428108" cy="1938992"/>
          </a:xfrm>
          <a:prstGeom prst="rect">
            <a:avLst/>
          </a:prstGeom>
          <a:noFill/>
        </p:spPr>
        <p:txBody>
          <a:bodyPr wrap="square" rtlCol="0">
            <a:spAutoFit/>
          </a:bodyPr>
          <a:lstStyle/>
          <a:p>
            <a:r>
              <a:rPr lang="en-US" sz="2400" b="1" dirty="0"/>
              <a:t>Social Media Management Tools </a:t>
            </a:r>
            <a:endParaRPr lang="en-US" sz="2400" dirty="0"/>
          </a:p>
          <a:p>
            <a:r>
              <a:rPr lang="en-US" sz="2400" dirty="0"/>
              <a:t>Social media management tools help you with scheduling publishing, commenting, listening, and measuring engagement. </a:t>
            </a:r>
          </a:p>
          <a:p>
            <a:r>
              <a:rPr lang="en-US" sz="2400" dirty="0"/>
              <a:t>Social media has become a massive part of brand marketing strategy. And managing multiple accounts can be overwhelming.</a:t>
            </a:r>
            <a:endParaRPr lang="en-US" sz="2400"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xmlns="" id="{48A47175-071B-6551-9422-1E445965240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61009184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5FF6A80-83F6-D4E9-0B8E-691A0759F20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53E54221-DCE7-EEA8-219A-C0ABCEC71CF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CECD3C4A-8A2A-4924-3BCA-580F281DC6C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125895CA-E26B-7A6F-930B-FF41315E64C6}"/>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67A6593B-4445-C3FF-0926-50C518F14B9C}"/>
              </a:ext>
            </a:extLst>
          </p:cNvPr>
          <p:cNvSpPr txBox="1"/>
          <p:nvPr/>
        </p:nvSpPr>
        <p:spPr>
          <a:xfrm>
            <a:off x="1333001" y="1894442"/>
            <a:ext cx="8417320" cy="2677656"/>
          </a:xfrm>
          <a:prstGeom prst="rect">
            <a:avLst/>
          </a:prstGeom>
          <a:noFill/>
        </p:spPr>
        <p:txBody>
          <a:bodyPr wrap="square" rtlCol="0">
            <a:spAutoFit/>
          </a:bodyPr>
          <a:lstStyle/>
          <a:p>
            <a:r>
              <a:rPr lang="en-US" sz="2400" b="1" dirty="0"/>
              <a:t>Social Media Management Tools</a:t>
            </a:r>
            <a:endParaRPr lang="en-US" sz="2400" dirty="0"/>
          </a:p>
          <a:p>
            <a:r>
              <a:rPr lang="en-US" sz="2400" dirty="0"/>
              <a:t>How do you stay organized? What tools should you use to manage social media accounts? </a:t>
            </a:r>
          </a:p>
          <a:p>
            <a:r>
              <a:rPr lang="en-US" sz="2400" dirty="0"/>
              <a:t>Social media platforms like Facebook, Twitter, and Instagram, have evolved into a significant source of information for millions of people around the globe. </a:t>
            </a:r>
          </a:p>
          <a:p>
            <a:r>
              <a:rPr lang="en-US" sz="2400" dirty="0"/>
              <a:t>As such, they play a crucial role in shaping public opinion </a:t>
            </a:r>
          </a:p>
        </p:txBody>
      </p:sp>
      <p:pic>
        <p:nvPicPr>
          <p:cNvPr id="5" name="Graphic 21">
            <a:extLst>
              <a:ext uri="{FF2B5EF4-FFF2-40B4-BE49-F238E27FC236}">
                <a16:creationId xmlns:a16="http://schemas.microsoft.com/office/drawing/2014/main" xmlns="" id="{A24CBF18-68F8-8209-12DE-6AE876B39B1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5497820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1293F150-8B63-F9F4-5450-D565C858DD0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27627E67-5454-6653-7551-F01EA4D85D9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0749A5EB-B0DA-A88B-8F9E-2E2BE2558E63}"/>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C8FF77DD-9320-EFEB-6E5C-C6BC1F7112A9}"/>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5A756D2D-D09B-1B3E-5A5A-5DD5F83D02F4}"/>
              </a:ext>
            </a:extLst>
          </p:cNvPr>
          <p:cNvSpPr txBox="1"/>
          <p:nvPr/>
        </p:nvSpPr>
        <p:spPr>
          <a:xfrm>
            <a:off x="1665188" y="2137125"/>
            <a:ext cx="8417320" cy="1938992"/>
          </a:xfrm>
          <a:prstGeom prst="rect">
            <a:avLst/>
          </a:prstGeom>
          <a:noFill/>
        </p:spPr>
        <p:txBody>
          <a:bodyPr wrap="square" rtlCol="0">
            <a:spAutoFit/>
          </a:bodyPr>
          <a:lstStyle/>
          <a:p>
            <a:r>
              <a:rPr lang="en-US" sz="2400" dirty="0"/>
              <a:t>In addition, these platforms also provide businesses with powerful marketing opportunities to connect with and grow their audience. </a:t>
            </a:r>
          </a:p>
          <a:p>
            <a:r>
              <a:rPr lang="en-US" sz="2400" dirty="0"/>
              <a:t>Since scheduling posts and analyzing social media insights is now a must for any content strategy, it’s vital to equip yourself with the right tools. </a:t>
            </a:r>
          </a:p>
        </p:txBody>
      </p:sp>
      <p:pic>
        <p:nvPicPr>
          <p:cNvPr id="5" name="Graphic 21">
            <a:extLst>
              <a:ext uri="{FF2B5EF4-FFF2-40B4-BE49-F238E27FC236}">
                <a16:creationId xmlns:a16="http://schemas.microsoft.com/office/drawing/2014/main" xmlns="" id="{497B7A6D-46F0-2F0F-BB55-4FFEFE6F48A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86440239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B3434896-1BF2-7E51-68ED-197F9E97C5F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95A60C2B-CCF6-E59F-BAC1-C3620B4838B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C6CB5D6E-866F-3EEF-4EDE-4AF6EF10868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8DCA88E2-F3EF-ACED-52B8-EA50B26F4210}"/>
              </a:ext>
            </a:extLst>
          </p:cNvPr>
          <p:cNvSpPr/>
          <p:nvPr/>
        </p:nvSpPr>
        <p:spPr>
          <a:xfrm>
            <a:off x="873868"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D2A0F089-C21B-3AA6-4FC0-1B1E9ECFFAA2}"/>
              </a:ext>
            </a:extLst>
          </p:cNvPr>
          <p:cNvSpPr txBox="1"/>
          <p:nvPr/>
        </p:nvSpPr>
        <p:spPr>
          <a:xfrm>
            <a:off x="1115537" y="1562095"/>
            <a:ext cx="8692140" cy="3416320"/>
          </a:xfrm>
          <a:prstGeom prst="rect">
            <a:avLst/>
          </a:prstGeom>
          <a:noFill/>
        </p:spPr>
        <p:txBody>
          <a:bodyPr wrap="square" rtlCol="0">
            <a:spAutoFit/>
          </a:bodyPr>
          <a:lstStyle/>
          <a:p>
            <a:r>
              <a:rPr lang="en-US" sz="2400" b="1" dirty="0"/>
              <a:t>the top tools for social media management: </a:t>
            </a:r>
            <a:endParaRPr lang="en-US" sz="2400" dirty="0"/>
          </a:p>
          <a:p>
            <a:r>
              <a:rPr lang="en-US" sz="2400" b="1" dirty="0"/>
              <a:t>1.Meet </a:t>
            </a:r>
            <a:r>
              <a:rPr lang="en-US" sz="2400" dirty="0"/>
              <a:t>Edgar</a:t>
            </a:r>
            <a:r>
              <a:rPr lang="en-US" sz="2400" b="1" dirty="0"/>
              <a:t>: </a:t>
            </a:r>
            <a:endParaRPr lang="en-US" sz="2400" dirty="0"/>
          </a:p>
          <a:p>
            <a:r>
              <a:rPr lang="en-US" sz="2400" dirty="0"/>
              <a:t>Meet Edgar is fun and easy to use. You can pick topics like recipes, humor, or questions and schedule these types of subjects to publish on any day you want. </a:t>
            </a:r>
          </a:p>
          <a:p>
            <a:r>
              <a:rPr lang="en-US" sz="2400" dirty="0"/>
              <a:t>If you ever get into a content lull with social media, which everybody does, Meet Edgar is an excellent solution. </a:t>
            </a:r>
          </a:p>
          <a:p>
            <a:r>
              <a:rPr lang="en-US" sz="2400" dirty="0"/>
              <a:t>Meet Edgar will add a bit more fun to your social media calendar. It only publishes content that Edgar thinks is worthy of engagement. </a:t>
            </a:r>
          </a:p>
        </p:txBody>
      </p:sp>
      <p:pic>
        <p:nvPicPr>
          <p:cNvPr id="5" name="Graphic 21">
            <a:extLst>
              <a:ext uri="{FF2B5EF4-FFF2-40B4-BE49-F238E27FC236}">
                <a16:creationId xmlns:a16="http://schemas.microsoft.com/office/drawing/2014/main" xmlns="" id="{75309F76-38B8-2A41-DACC-E5569BC9DE1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41463528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64C2D7CB-0F59-32D6-3098-043F8E5F57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0EA0A994-F7EB-79B9-F619-3D68F99FDA7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E4B1E753-77B2-09B1-8D39-60BA51F886C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BCADD1EF-59EB-70AD-1A2A-50A752C00A4B}"/>
              </a:ext>
            </a:extLst>
          </p:cNvPr>
          <p:cNvSpPr/>
          <p:nvPr/>
        </p:nvSpPr>
        <p:spPr>
          <a:xfrm>
            <a:off x="1170274"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F9A6FBE8-47C9-2AFB-2E2B-A8AE85967595}"/>
              </a:ext>
            </a:extLst>
          </p:cNvPr>
          <p:cNvSpPr txBox="1"/>
          <p:nvPr/>
        </p:nvSpPr>
        <p:spPr>
          <a:xfrm>
            <a:off x="1675976" y="1468531"/>
            <a:ext cx="8417320" cy="3416320"/>
          </a:xfrm>
          <a:prstGeom prst="rect">
            <a:avLst/>
          </a:prstGeom>
          <a:noFill/>
        </p:spPr>
        <p:txBody>
          <a:bodyPr wrap="square" rtlCol="0">
            <a:spAutoFit/>
          </a:bodyPr>
          <a:lstStyle/>
          <a:p>
            <a:r>
              <a:rPr lang="en-US" sz="2400" dirty="0"/>
              <a:t>One of the best features of Meet Edgar is that once your favorite topics are defined and scheduled, Edgar ensures the content will never run out, so you don’t have to refill or pick new topics constantly. Instead, Edgar does it for you. </a:t>
            </a:r>
          </a:p>
          <a:p>
            <a:r>
              <a:rPr lang="en-US" sz="2400" dirty="0"/>
              <a:t>Once everything from a topic has been published, Edgar starts to reshare old content that people may have missed the first time around. </a:t>
            </a:r>
          </a:p>
          <a:p>
            <a:r>
              <a:rPr lang="en-US" sz="2400" dirty="0"/>
              <a:t>So, considering the limited amount of organic reach on social media, resharing content gives it another chance for engagement. </a:t>
            </a:r>
          </a:p>
        </p:txBody>
      </p:sp>
      <p:pic>
        <p:nvPicPr>
          <p:cNvPr id="5" name="Graphic 21">
            <a:extLst>
              <a:ext uri="{FF2B5EF4-FFF2-40B4-BE49-F238E27FC236}">
                <a16:creationId xmlns:a16="http://schemas.microsoft.com/office/drawing/2014/main" xmlns="" id="{409EA9A4-AA35-23CA-F610-641B960FCCE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15920851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EA012CE0-3478-E501-FFAC-9E576A14E74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072DC9F7-555E-5758-2199-493AD5AE256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2774B74D-0635-6787-9CB1-5C2A015A157B}"/>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23BFCC12-E93F-7535-EB63-2D3F773BFBD0}"/>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4659D033-C293-0404-158A-4FC83CA85127}"/>
              </a:ext>
            </a:extLst>
          </p:cNvPr>
          <p:cNvSpPr txBox="1"/>
          <p:nvPr/>
        </p:nvSpPr>
        <p:spPr>
          <a:xfrm>
            <a:off x="1458918" y="1166841"/>
            <a:ext cx="8790038" cy="4524315"/>
          </a:xfrm>
          <a:prstGeom prst="rect">
            <a:avLst/>
          </a:prstGeom>
          <a:noFill/>
        </p:spPr>
        <p:txBody>
          <a:bodyPr wrap="square" rtlCol="0">
            <a:spAutoFit/>
          </a:bodyPr>
          <a:lstStyle/>
          <a:p>
            <a:r>
              <a:rPr lang="en-US" sz="2400" b="1" dirty="0"/>
              <a:t>2. Post </a:t>
            </a:r>
            <a:r>
              <a:rPr lang="en-US" sz="2400" dirty="0"/>
              <a:t>Planner </a:t>
            </a:r>
          </a:p>
          <a:p>
            <a:r>
              <a:rPr lang="en-US" sz="2400" dirty="0"/>
              <a:t>Post Planner is one of my personal favorite social media content tools. To see what types of content are shared around a specific subject or person, search by: </a:t>
            </a:r>
          </a:p>
          <a:p>
            <a:r>
              <a:rPr lang="en-US" sz="2400" dirty="0"/>
              <a:t>Topic. </a:t>
            </a:r>
          </a:p>
          <a:p>
            <a:r>
              <a:rPr lang="en-US" sz="2400" dirty="0"/>
              <a:t>Trend. </a:t>
            </a:r>
          </a:p>
          <a:p>
            <a:r>
              <a:rPr lang="en-US" sz="2400" dirty="0"/>
              <a:t>Keyword. </a:t>
            </a:r>
          </a:p>
          <a:p>
            <a:r>
              <a:rPr lang="en-US" sz="2400" dirty="0"/>
              <a:t>Hashtag. </a:t>
            </a:r>
          </a:p>
          <a:p>
            <a:r>
              <a:rPr lang="en-US" sz="2400" dirty="0"/>
              <a:t>Facebook. </a:t>
            </a:r>
          </a:p>
          <a:p>
            <a:r>
              <a:rPr lang="en-US" sz="2400" dirty="0"/>
              <a:t>Twitter handle. </a:t>
            </a:r>
          </a:p>
          <a:p>
            <a:r>
              <a:rPr lang="en-US" sz="2400" dirty="0"/>
              <a:t>Search their recommended feeds based on industry and interests and explore new content ideas. </a:t>
            </a:r>
          </a:p>
        </p:txBody>
      </p:sp>
      <p:pic>
        <p:nvPicPr>
          <p:cNvPr id="5" name="Graphic 21">
            <a:extLst>
              <a:ext uri="{FF2B5EF4-FFF2-40B4-BE49-F238E27FC236}">
                <a16:creationId xmlns:a16="http://schemas.microsoft.com/office/drawing/2014/main" xmlns="" id="{1B804BF6-9CAB-8E87-A744-9340ABD69C7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6794072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E5342D86-1370-F37C-D0DD-5B7298CC142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2685566E-2936-F0A3-05CF-C16601D4EA4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2C7FF3BE-D517-8E48-EAF4-E68C6905BD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4BFC4054-E851-9CC4-5F23-137234E788CB}"/>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DAA3D304-FC42-2446-B297-49B045AB753B}"/>
              </a:ext>
            </a:extLst>
          </p:cNvPr>
          <p:cNvSpPr txBox="1"/>
          <p:nvPr/>
        </p:nvSpPr>
        <p:spPr>
          <a:xfrm>
            <a:off x="1645277" y="2090171"/>
            <a:ext cx="8417320" cy="2677656"/>
          </a:xfrm>
          <a:prstGeom prst="rect">
            <a:avLst/>
          </a:prstGeom>
          <a:noFill/>
        </p:spPr>
        <p:txBody>
          <a:bodyPr wrap="square" rtlCol="0">
            <a:spAutoFit/>
          </a:bodyPr>
          <a:lstStyle/>
          <a:p>
            <a:r>
              <a:rPr lang="en-US" sz="2400" dirty="0"/>
              <a:t>The tool will also give each piece of content a performance engagement ranking. Based on Post Planner’s custom algorithms, this ranking helps determine whether a post is worth sharing. </a:t>
            </a:r>
          </a:p>
          <a:p>
            <a:r>
              <a:rPr lang="en-US" sz="2400" dirty="0"/>
              <a:t>Post Planner can determine such ratings by reviewing past performance and predicting future engagement specific to your audience. You also get a scheduling calendar with Post Planner. And it has numerous pricing tiers for any budget. </a:t>
            </a:r>
          </a:p>
        </p:txBody>
      </p:sp>
      <p:pic>
        <p:nvPicPr>
          <p:cNvPr id="5" name="Graphic 21">
            <a:extLst>
              <a:ext uri="{FF2B5EF4-FFF2-40B4-BE49-F238E27FC236}">
                <a16:creationId xmlns:a16="http://schemas.microsoft.com/office/drawing/2014/main" xmlns="" id="{78A1E6CB-C13D-B2A7-1654-86ACD4D3618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9397103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B51B960-D32C-8F1C-1511-1E888A628E2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26B6D356-4A75-9CE7-4729-2A24EC1E1E9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26B5C3FB-495A-0690-6B7E-7520C7B71FB3}"/>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95596021-8AFC-0262-0B2D-0E7D13D21981}"/>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4256F8A1-D980-9E18-51C0-9D803A710AD2}"/>
              </a:ext>
            </a:extLst>
          </p:cNvPr>
          <p:cNvSpPr txBox="1"/>
          <p:nvPr/>
        </p:nvSpPr>
        <p:spPr>
          <a:xfrm>
            <a:off x="1734969" y="2009305"/>
            <a:ext cx="8417320" cy="2677656"/>
          </a:xfrm>
          <a:prstGeom prst="rect">
            <a:avLst/>
          </a:prstGeom>
          <a:noFill/>
        </p:spPr>
        <p:txBody>
          <a:bodyPr wrap="square" rtlCol="0">
            <a:spAutoFit/>
          </a:bodyPr>
          <a:lstStyle/>
          <a:p>
            <a:r>
              <a:rPr lang="en-US" sz="2400" b="1" dirty="0"/>
              <a:t>3. </a:t>
            </a:r>
            <a:r>
              <a:rPr lang="en-US" sz="2400" dirty="0"/>
              <a:t>Agora pulse </a:t>
            </a:r>
          </a:p>
          <a:p>
            <a:r>
              <a:rPr lang="en-US" sz="2400" dirty="0"/>
              <a:t>Agora pulse has numerous products, such as kits for social media publishing, social media inbox management, and social media monitoring. </a:t>
            </a:r>
          </a:p>
          <a:p>
            <a:r>
              <a:rPr lang="en-US" sz="2400" dirty="0"/>
              <a:t>In addition, it has options for multiple levels of integration and tools to help a brand manage and analyze its social media accounts. </a:t>
            </a:r>
          </a:p>
        </p:txBody>
      </p:sp>
      <p:pic>
        <p:nvPicPr>
          <p:cNvPr id="5" name="Graphic 21">
            <a:extLst>
              <a:ext uri="{FF2B5EF4-FFF2-40B4-BE49-F238E27FC236}">
                <a16:creationId xmlns:a16="http://schemas.microsoft.com/office/drawing/2014/main" xmlns="" id="{08FEC02E-EE05-7364-17EF-C0C041288BF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83990920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B63FAAE-8622-C140-D52C-B97373105F7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F7B551B2-217D-B332-89CC-F8F4112E5B7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6A54BCB5-258C-B928-C1EF-5B105947026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BC098EF5-11A9-C11E-09ED-53F86FB7FB90}"/>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7722711C-2225-5023-5E73-972A59F57072}"/>
              </a:ext>
            </a:extLst>
          </p:cNvPr>
          <p:cNvSpPr txBox="1"/>
          <p:nvPr/>
        </p:nvSpPr>
        <p:spPr>
          <a:xfrm>
            <a:off x="1341354" y="1155869"/>
            <a:ext cx="8410778" cy="4524315"/>
          </a:xfrm>
          <a:prstGeom prst="rect">
            <a:avLst/>
          </a:prstGeom>
          <a:noFill/>
        </p:spPr>
        <p:txBody>
          <a:bodyPr wrap="square" rtlCol="0">
            <a:spAutoFit/>
          </a:bodyPr>
          <a:lstStyle/>
          <a:p>
            <a:r>
              <a:rPr lang="en-US" sz="2400" b="1" dirty="0"/>
              <a:t>4. Sprout </a:t>
            </a:r>
            <a:r>
              <a:rPr lang="en-US" sz="2400" dirty="0"/>
              <a:t>Social </a:t>
            </a:r>
          </a:p>
          <a:p>
            <a:r>
              <a:rPr lang="en-US" sz="2400" dirty="0"/>
              <a:t>Sprout Social is one of the best social media management tools. More than 30,000 companies, like Glassdoor and Shopify, trust Sprout for: </a:t>
            </a:r>
          </a:p>
          <a:p>
            <a:r>
              <a:rPr lang="en-US" sz="2400" dirty="0"/>
              <a:t>Social media scheduling. </a:t>
            </a:r>
          </a:p>
          <a:p>
            <a:r>
              <a:rPr lang="en-US" sz="2400" dirty="0"/>
              <a:t>Engagement reports. </a:t>
            </a:r>
          </a:p>
          <a:p>
            <a:r>
              <a:rPr lang="en-US" sz="2400" dirty="0"/>
              <a:t>Analytics. </a:t>
            </a:r>
          </a:p>
          <a:p>
            <a:r>
              <a:rPr lang="en-US" sz="2400" dirty="0"/>
              <a:t>Brand monitoring. </a:t>
            </a:r>
          </a:p>
          <a:p>
            <a:r>
              <a:rPr lang="en-US" sz="2400" dirty="0"/>
              <a:t>Whether you’re a small business focusing on a few social media networks, an agency managing multiple brands, or an enterprise company needing it all, Sprout Social will help you save time and accomplish your daily social media tactics. </a:t>
            </a:r>
          </a:p>
        </p:txBody>
      </p:sp>
      <p:pic>
        <p:nvPicPr>
          <p:cNvPr id="5" name="Graphic 21">
            <a:extLst>
              <a:ext uri="{FF2B5EF4-FFF2-40B4-BE49-F238E27FC236}">
                <a16:creationId xmlns:a16="http://schemas.microsoft.com/office/drawing/2014/main" xmlns="" id="{95B18ED6-838E-31C5-5D65-A6FBDD5CBB2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95563913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249BB9C-41B2-DE19-505C-D2FDC342B44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1ADD3DB2-DDE8-54FC-0804-39B9719B43A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C143A32B-50F0-E2A3-5A79-0F335731600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A94A99D3-DE19-1549-8938-3040B6CC2F5B}"/>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A7C5BB65-E795-BFD3-DD6B-0D9CD3EC4110}"/>
              </a:ext>
            </a:extLst>
          </p:cNvPr>
          <p:cNvSpPr txBox="1"/>
          <p:nvPr/>
        </p:nvSpPr>
        <p:spPr>
          <a:xfrm>
            <a:off x="1333001" y="1562095"/>
            <a:ext cx="8417320" cy="3046988"/>
          </a:xfrm>
          <a:prstGeom prst="rect">
            <a:avLst/>
          </a:prstGeom>
          <a:noFill/>
        </p:spPr>
        <p:txBody>
          <a:bodyPr wrap="square" rtlCol="0">
            <a:spAutoFit/>
          </a:bodyPr>
          <a:lstStyle/>
          <a:p>
            <a:r>
              <a:rPr lang="en-US" sz="2400" b="1" dirty="0"/>
              <a:t>5. Hootsuite </a:t>
            </a:r>
            <a:endParaRPr lang="en-US" sz="2400" dirty="0"/>
          </a:p>
          <a:p>
            <a:r>
              <a:rPr lang="en-US" sz="2400" dirty="0"/>
              <a:t>Hootsuite allows you to connect, monitor, and schedule posts for numerous social networks. This tool is fantastic and offers an array of social media features. </a:t>
            </a:r>
          </a:p>
          <a:p>
            <a:r>
              <a:rPr lang="en-US" sz="2400" dirty="0"/>
              <a:t>This platform can integrate over 150 apps into your social media strategy. </a:t>
            </a:r>
          </a:p>
          <a:p>
            <a:r>
              <a:rPr lang="en-US" sz="2400" dirty="0"/>
              <a:t>In addition, the platform is available in six languages if you have an international team and following. </a:t>
            </a:r>
          </a:p>
        </p:txBody>
      </p:sp>
      <p:pic>
        <p:nvPicPr>
          <p:cNvPr id="5" name="Graphic 21">
            <a:extLst>
              <a:ext uri="{FF2B5EF4-FFF2-40B4-BE49-F238E27FC236}">
                <a16:creationId xmlns:a16="http://schemas.microsoft.com/office/drawing/2014/main" xmlns="" id="{CACBE030-E7C5-CD15-B286-9AD19B2BB19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34448542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479BCC13-1C94-0ED5-9A58-4CE50FCCDA3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AE1110B4-0C80-468D-BEBB-A094F67BBDD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B16D7E12-ECB5-0C29-F6AB-637F7F79E703}"/>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A5370339-3EAF-28FB-68FC-0C65F430B4AB}"/>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5C1ECEDC-C0F2-531D-6BBD-4DC2D3A6CAA3}"/>
              </a:ext>
            </a:extLst>
          </p:cNvPr>
          <p:cNvSpPr txBox="1"/>
          <p:nvPr/>
        </p:nvSpPr>
        <p:spPr>
          <a:xfrm>
            <a:off x="1440002" y="1894442"/>
            <a:ext cx="8417320" cy="2308324"/>
          </a:xfrm>
          <a:prstGeom prst="rect">
            <a:avLst/>
          </a:prstGeom>
          <a:noFill/>
        </p:spPr>
        <p:txBody>
          <a:bodyPr wrap="square" rtlCol="0">
            <a:spAutoFit/>
          </a:bodyPr>
          <a:lstStyle/>
          <a:p>
            <a:r>
              <a:rPr lang="en-US" sz="2400" b="1" dirty="0"/>
              <a:t>6. </a:t>
            </a:r>
            <a:r>
              <a:rPr lang="en-US" sz="2400" b="1" dirty="0" err="1"/>
              <a:t>Sendible</a:t>
            </a:r>
            <a:r>
              <a:rPr lang="en-US" sz="2400" b="1" dirty="0"/>
              <a:t> </a:t>
            </a:r>
            <a:endParaRPr lang="en-US" sz="2400" dirty="0"/>
          </a:p>
          <a:p>
            <a:r>
              <a:rPr lang="en-US" sz="2400" dirty="0"/>
              <a:t>Sensible understands the ever-changing world of social media and aims to stay on top of trends and insights to help brands thrive. </a:t>
            </a:r>
          </a:p>
          <a:p>
            <a:r>
              <a:rPr lang="en-US" sz="2400" dirty="0"/>
              <a:t>It also recognizes the importance of authentic storytelling and offers opportunities to optimize your profiles across multiple platforms. It is also a Meta business partner. </a:t>
            </a:r>
          </a:p>
        </p:txBody>
      </p:sp>
      <p:pic>
        <p:nvPicPr>
          <p:cNvPr id="5" name="Graphic 21">
            <a:extLst>
              <a:ext uri="{FF2B5EF4-FFF2-40B4-BE49-F238E27FC236}">
                <a16:creationId xmlns:a16="http://schemas.microsoft.com/office/drawing/2014/main" xmlns="" id="{AA347A84-8A2E-D35D-A145-51F977B636D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43317448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7006221-1F91-FF9F-6198-9349BCFD13C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CA940EE2-F961-17E4-E4EF-7FD8BC56673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60EE7F3A-5606-D696-3CB1-1CEBA6AC325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509F1F7E-9C3A-807C-DFAA-9EBED1C97E0E}"/>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8FC1A3E8-A8EE-B3E7-D795-9C7AD6E4D812}"/>
              </a:ext>
            </a:extLst>
          </p:cNvPr>
          <p:cNvSpPr txBox="1"/>
          <p:nvPr/>
        </p:nvSpPr>
        <p:spPr>
          <a:xfrm>
            <a:off x="1645277" y="1722497"/>
            <a:ext cx="8417320" cy="2677656"/>
          </a:xfrm>
          <a:prstGeom prst="rect">
            <a:avLst/>
          </a:prstGeom>
          <a:noFill/>
        </p:spPr>
        <p:txBody>
          <a:bodyPr wrap="square" rtlCol="0">
            <a:spAutoFit/>
          </a:bodyPr>
          <a:lstStyle/>
          <a:p>
            <a:r>
              <a:rPr lang="en-US" sz="2400" b="1" dirty="0"/>
              <a:t>7. Tailwind </a:t>
            </a:r>
            <a:endParaRPr lang="en-US" sz="2400" dirty="0"/>
          </a:p>
          <a:p>
            <a:r>
              <a:rPr lang="en-US" sz="2400" dirty="0"/>
              <a:t>When it comes to social media tools for Pinterest, there aren’t a lot of options. But there is Tailwind. </a:t>
            </a:r>
          </a:p>
          <a:p>
            <a:r>
              <a:rPr lang="en-US" sz="2400" dirty="0"/>
              <a:t>Tailwind provides data for both Pinterest and Instagram, the two image-based social media networks. </a:t>
            </a:r>
          </a:p>
          <a:p>
            <a:r>
              <a:rPr lang="en-US" sz="2400" dirty="0"/>
              <a:t>Once you have the tool, you’ll be able to track when someone pins an image from your website or engages with an Instagram post. </a:t>
            </a:r>
          </a:p>
        </p:txBody>
      </p:sp>
      <p:pic>
        <p:nvPicPr>
          <p:cNvPr id="5" name="Graphic 21">
            <a:extLst>
              <a:ext uri="{FF2B5EF4-FFF2-40B4-BE49-F238E27FC236}">
                <a16:creationId xmlns:a16="http://schemas.microsoft.com/office/drawing/2014/main" xmlns="" id="{7DA48F1F-41D3-001A-3D3E-F9D527FC772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33349073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5179238-3166-F716-9AA8-EB21368CC24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F609322B-4B23-C45D-91A2-289D2E7FD69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BB9E8F09-BE7E-E116-4AE7-9C2999A97993}"/>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13B44C58-92C0-9E30-385F-7D0411896D3B}"/>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052E84B9-12DC-711D-8A68-6F25E2ED0230}"/>
              </a:ext>
            </a:extLst>
          </p:cNvPr>
          <p:cNvSpPr txBox="1"/>
          <p:nvPr/>
        </p:nvSpPr>
        <p:spPr>
          <a:xfrm>
            <a:off x="1285356" y="1562095"/>
            <a:ext cx="9097510" cy="3416320"/>
          </a:xfrm>
          <a:prstGeom prst="rect">
            <a:avLst/>
          </a:prstGeom>
          <a:noFill/>
        </p:spPr>
        <p:txBody>
          <a:bodyPr wrap="square" rtlCol="0">
            <a:spAutoFit/>
          </a:bodyPr>
          <a:lstStyle/>
          <a:p>
            <a:r>
              <a:rPr lang="en-US" sz="2400" b="1" dirty="0"/>
              <a:t>8. Buffer </a:t>
            </a:r>
            <a:endParaRPr lang="en-US" sz="2400" dirty="0"/>
          </a:p>
          <a:p>
            <a:r>
              <a:rPr lang="en-US" sz="2400" dirty="0"/>
              <a:t>Buffer is a famous social media tool. You can share content and schedule posts on Facebook, Instagram, Twitter, LinkedIn, Pinterest, and Google Plus with one easy click. </a:t>
            </a:r>
          </a:p>
          <a:p>
            <a:r>
              <a:rPr lang="en-US" sz="2400" dirty="0"/>
              <a:t>Buffer allows you to stagger content throughout the day so that your social media feeds are consistently updated. Plus, you can schedule ahead of time, which is handy. </a:t>
            </a:r>
          </a:p>
          <a:p>
            <a:r>
              <a:rPr lang="en-US" sz="2400" dirty="0"/>
              <a:t>Also, you can use Pablo Image Creator to create custom graphics. And you can review analytics about engagement and reach of your posts. </a:t>
            </a:r>
          </a:p>
        </p:txBody>
      </p:sp>
      <p:pic>
        <p:nvPicPr>
          <p:cNvPr id="5" name="Graphic 21">
            <a:extLst>
              <a:ext uri="{FF2B5EF4-FFF2-40B4-BE49-F238E27FC236}">
                <a16:creationId xmlns:a16="http://schemas.microsoft.com/office/drawing/2014/main" xmlns="" id="{67467CD1-D556-EFC2-A3ED-EBF86D31D3B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70042921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9E609FC-9007-38D1-4246-24DE031333B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5FD04067-8C70-9203-5E00-DF86DB86F7B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8943BB7C-CB53-27DC-BDD9-7D26C94164A3}"/>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1170871A-E1E4-44A1-1901-994D80BE8F66}"/>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6413FFD4-C007-9052-EE08-D45638616FE8}"/>
              </a:ext>
            </a:extLst>
          </p:cNvPr>
          <p:cNvSpPr txBox="1"/>
          <p:nvPr/>
        </p:nvSpPr>
        <p:spPr>
          <a:xfrm>
            <a:off x="1563329" y="1392568"/>
            <a:ext cx="8963483" cy="3785652"/>
          </a:xfrm>
          <a:prstGeom prst="rect">
            <a:avLst/>
          </a:prstGeom>
          <a:noFill/>
        </p:spPr>
        <p:txBody>
          <a:bodyPr wrap="square" rtlCol="0">
            <a:spAutoFit/>
          </a:bodyPr>
          <a:lstStyle/>
          <a:p>
            <a:r>
              <a:rPr lang="en-US" sz="2400" b="1" dirty="0"/>
              <a:t>9. Crowd </a:t>
            </a:r>
            <a:r>
              <a:rPr lang="en-US" sz="2400" dirty="0"/>
              <a:t>fire </a:t>
            </a:r>
          </a:p>
          <a:p>
            <a:r>
              <a:rPr lang="en-US" sz="2400" dirty="0"/>
              <a:t>Crowd fire is a super cool app. It’s designed to help drive traffic to your website and landing pages while increasing social engagement. </a:t>
            </a:r>
          </a:p>
          <a:p>
            <a:r>
              <a:rPr lang="en-US" sz="2400" dirty="0"/>
              <a:t>Crowd fire connects to your social networks and begins to get to know your brand. </a:t>
            </a:r>
          </a:p>
          <a:p>
            <a:r>
              <a:rPr lang="en-US" sz="2400" dirty="0"/>
              <a:t>Then, Crowd fire takes you through a few quick daily tasks that are personalized to your goals. </a:t>
            </a:r>
          </a:p>
          <a:p>
            <a:r>
              <a:rPr lang="en-US" sz="2400" dirty="0"/>
              <a:t>Finally, it begins to create and find content that your audience will love and posts for you once you give it the thumbs up. </a:t>
            </a:r>
          </a:p>
          <a:p>
            <a:endParaRPr lang="en-US" sz="2400" dirty="0"/>
          </a:p>
        </p:txBody>
      </p:sp>
      <p:pic>
        <p:nvPicPr>
          <p:cNvPr id="5" name="Graphic 21">
            <a:extLst>
              <a:ext uri="{FF2B5EF4-FFF2-40B4-BE49-F238E27FC236}">
                <a16:creationId xmlns:a16="http://schemas.microsoft.com/office/drawing/2014/main" xmlns="" id="{10163619-0F14-10A8-95F8-EF1251CD78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71099468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5565C19-8230-13B0-C5F3-36DAC7C7646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CF3804B4-5183-151B-DAF8-90B89C4F588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ABE58DCF-7287-B83F-CC9F-89017D42D820}"/>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B82355CA-0EBC-9EFD-1221-06A3AB1711F2}"/>
              </a:ext>
            </a:extLst>
          </p:cNvPr>
          <p:cNvSpPr/>
          <p:nvPr/>
        </p:nvSpPr>
        <p:spPr>
          <a:xfrm>
            <a:off x="1268360" y="952845"/>
            <a:ext cx="9258451" cy="46199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258262C7-A7E9-535D-6829-7784598F53BF}"/>
              </a:ext>
            </a:extLst>
          </p:cNvPr>
          <p:cNvSpPr txBox="1"/>
          <p:nvPr/>
        </p:nvSpPr>
        <p:spPr>
          <a:xfrm>
            <a:off x="1415843" y="1859339"/>
            <a:ext cx="8963483" cy="1569660"/>
          </a:xfrm>
          <a:prstGeom prst="rect">
            <a:avLst/>
          </a:prstGeom>
          <a:noFill/>
        </p:spPr>
        <p:txBody>
          <a:bodyPr wrap="square" rtlCol="0">
            <a:spAutoFit/>
          </a:bodyPr>
          <a:lstStyle/>
          <a:p>
            <a:r>
              <a:rPr lang="en-US" sz="2400" dirty="0"/>
              <a:t>Social media has become an integral part of modern communication. And if you want to use it effectively, you need the right tools. </a:t>
            </a:r>
          </a:p>
          <a:p>
            <a:r>
              <a:rPr lang="en-US" sz="2400" dirty="0"/>
              <a:t>Many apps and services can help you manage and analyze your accounts. </a:t>
            </a:r>
          </a:p>
        </p:txBody>
      </p:sp>
      <p:pic>
        <p:nvPicPr>
          <p:cNvPr id="5" name="Graphic 21">
            <a:extLst>
              <a:ext uri="{FF2B5EF4-FFF2-40B4-BE49-F238E27FC236}">
                <a16:creationId xmlns:a16="http://schemas.microsoft.com/office/drawing/2014/main" xmlns="" id="{101EAF26-9525-0209-3B5A-858E692390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88629721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The Role of Artificial Intelligence in Social Media Management</a:t>
            </a:r>
            <a:br>
              <a:rPr lang="en-US" dirty="0"/>
            </a:br>
            <a:endParaRPr lang="ar-EG" dirty="0"/>
          </a:p>
        </p:txBody>
      </p:sp>
      <p:sp>
        <p:nvSpPr>
          <p:cNvPr id="3" name="Content Placeholder 2"/>
          <p:cNvSpPr>
            <a:spLocks noGrp="1"/>
          </p:cNvSpPr>
          <p:nvPr>
            <p:ph idx="1"/>
          </p:nvPr>
        </p:nvSpPr>
        <p:spPr/>
        <p:txBody>
          <a:bodyPr/>
          <a:lstStyle/>
          <a:p>
            <a:pPr marL="285750" lvl="0" indent="-285750">
              <a:lnSpc>
                <a:spcPct val="100000"/>
              </a:lnSpc>
              <a:spcBef>
                <a:spcPts val="0"/>
              </a:spcBef>
            </a:pPr>
            <a:r>
              <a:rPr lang="en-US" sz="2400" dirty="0">
                <a:solidFill>
                  <a:srgbClr val="0070C0"/>
                </a:solidFill>
              </a:rPr>
              <a:t>The integration of Artificial Intelligence (AI) in digital marketing has transformed the way organizations manage social media.</a:t>
            </a:r>
            <a:endParaRPr lang="ar-EG" sz="2400" dirty="0">
              <a:solidFill>
                <a:srgbClr val="0070C0"/>
              </a:solidFill>
            </a:endParaRPr>
          </a:p>
          <a:p>
            <a:pPr marL="285750" lvl="0" indent="-285750">
              <a:lnSpc>
                <a:spcPct val="100000"/>
              </a:lnSpc>
              <a:spcBef>
                <a:spcPts val="0"/>
              </a:spcBef>
            </a:pPr>
            <a:endParaRPr lang="ar-EG" sz="2400" dirty="0">
              <a:solidFill>
                <a:srgbClr val="0070C0"/>
              </a:solidFill>
            </a:endParaRPr>
          </a:p>
          <a:p>
            <a:pPr marL="285750" lvl="1" indent="-285750">
              <a:lnSpc>
                <a:spcPct val="100000"/>
              </a:lnSpc>
              <a:spcBef>
                <a:spcPts val="0"/>
              </a:spcBef>
            </a:pPr>
            <a:r>
              <a:rPr lang="en-US" altLang="en-US" dirty="0">
                <a:solidFill>
                  <a:srgbClr val="0070C0"/>
                </a:solidFill>
                <a:latin typeface="Arial" panose="020B0604020202020204" pitchFamily="34" charset="0"/>
              </a:rPr>
              <a:t>AI enables automation, personalization, data analysis, and strategic decision-making.</a:t>
            </a:r>
            <a:endParaRPr lang="ar-EG" altLang="en-US" dirty="0">
              <a:solidFill>
                <a:srgbClr val="0070C0"/>
              </a:solidFill>
              <a:latin typeface="Arial" panose="020B0604020202020204" pitchFamily="34" charset="0"/>
            </a:endParaRPr>
          </a:p>
          <a:p>
            <a:pPr marL="0" lvl="1" indent="0">
              <a:lnSpc>
                <a:spcPct val="100000"/>
              </a:lnSpc>
              <a:spcBef>
                <a:spcPts val="0"/>
              </a:spcBef>
              <a:buNone/>
            </a:pPr>
            <a:endParaRPr lang="en-US" altLang="en-US" dirty="0">
              <a:solidFill>
                <a:srgbClr val="0070C0"/>
              </a:solidFill>
              <a:latin typeface="Arial" panose="020B0604020202020204" pitchFamily="34" charset="0"/>
            </a:endParaRPr>
          </a:p>
          <a:p>
            <a:pPr marL="285750" lvl="0" indent="-285750">
              <a:lnSpc>
                <a:spcPct val="100000"/>
              </a:lnSpc>
              <a:spcBef>
                <a:spcPts val="0"/>
              </a:spcBef>
            </a:pPr>
            <a:r>
              <a:rPr lang="en-US" sz="2400" dirty="0">
                <a:solidFill>
                  <a:srgbClr val="0070C0"/>
                </a:solidFill>
              </a:rPr>
              <a:t>Objective: To explore how AI technologies enhance the effectiveness and efficiency of social media management.</a:t>
            </a:r>
          </a:p>
          <a:p>
            <a:endParaRPr lang="ar-EG" dirty="0"/>
          </a:p>
        </p:txBody>
      </p:sp>
    </p:spTree>
    <p:extLst>
      <p:ext uri="{BB962C8B-B14F-4D97-AF65-F5344CB8AC3E}">
        <p14:creationId xmlns:p14="http://schemas.microsoft.com/office/powerpoint/2010/main" val="54861526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The Role of Artificial Intelligence in Social Media Management</a:t>
            </a:r>
            <a:br>
              <a:rPr lang="en-US" dirty="0"/>
            </a:br>
            <a:endParaRPr lang="ar-EG" dirty="0"/>
          </a:p>
        </p:txBody>
      </p:sp>
      <p:sp>
        <p:nvSpPr>
          <p:cNvPr id="3" name="Content Placeholder 2"/>
          <p:cNvSpPr>
            <a:spLocks noGrp="1"/>
          </p:cNvSpPr>
          <p:nvPr>
            <p:ph idx="1"/>
          </p:nvPr>
        </p:nvSpPr>
        <p:spPr/>
        <p:txBody>
          <a:bodyPr/>
          <a:lstStyle/>
          <a:p>
            <a:pPr marL="0" lvl="0" indent="0" eaLnBrk="0" fontAlgn="base" hangingPunct="0">
              <a:lnSpc>
                <a:spcPct val="100000"/>
              </a:lnSpc>
              <a:spcBef>
                <a:spcPct val="0"/>
              </a:spcBef>
              <a:spcAft>
                <a:spcPct val="0"/>
              </a:spcAft>
              <a:buFontTx/>
              <a:buChar char="•"/>
            </a:pPr>
            <a:r>
              <a:rPr lang="en-US" altLang="en-US" sz="2400" b="1" dirty="0">
                <a:solidFill>
                  <a:srgbClr val="0070C0"/>
                </a:solidFill>
                <a:latin typeface="Arial" panose="020B0604020202020204" pitchFamily="34" charset="0"/>
              </a:rPr>
              <a:t>Artificial Intelligence (AI):</a:t>
            </a:r>
            <a:r>
              <a:rPr lang="en-US" altLang="en-US" sz="2400" dirty="0">
                <a:solidFill>
                  <a:srgbClr val="0070C0"/>
                </a:solidFill>
                <a:latin typeface="Arial" panose="020B0604020202020204" pitchFamily="34" charset="0"/>
              </a:rPr>
              <a:t/>
            </a:r>
            <a:br>
              <a:rPr lang="en-US" altLang="en-US" sz="2400" dirty="0">
                <a:solidFill>
                  <a:srgbClr val="0070C0"/>
                </a:solidFill>
                <a:latin typeface="Arial" panose="020B0604020202020204" pitchFamily="34" charset="0"/>
              </a:rPr>
            </a:br>
            <a:r>
              <a:rPr lang="en-US" altLang="en-US" sz="2400" dirty="0">
                <a:solidFill>
                  <a:srgbClr val="0070C0"/>
                </a:solidFill>
                <a:latin typeface="Arial" panose="020B0604020202020204" pitchFamily="34" charset="0"/>
              </a:rPr>
              <a:t>The simulation of human intelligence in machines that are programmed to think, learn, and solve problems.</a:t>
            </a:r>
            <a:endParaRPr lang="ar-EG" altLang="en-US" sz="2400" dirty="0">
              <a:solidFill>
                <a:srgbClr val="0070C0"/>
              </a:solidFill>
              <a:latin typeface="Arial" panose="020B0604020202020204" pitchFamily="34" charset="0"/>
            </a:endParaRPr>
          </a:p>
          <a:p>
            <a:pPr marL="0" lvl="0" indent="0" eaLnBrk="0" fontAlgn="base" hangingPunct="0">
              <a:lnSpc>
                <a:spcPct val="100000"/>
              </a:lnSpc>
              <a:spcBef>
                <a:spcPct val="0"/>
              </a:spcBef>
              <a:spcAft>
                <a:spcPct val="0"/>
              </a:spcAft>
              <a:buNone/>
            </a:pPr>
            <a:endParaRPr lang="en-US" altLang="en-US" sz="2400" dirty="0">
              <a:solidFill>
                <a:srgbClr val="0070C0"/>
              </a:solidFill>
              <a:latin typeface="Arial" panose="020B0604020202020204" pitchFamily="34" charset="0"/>
            </a:endParaRPr>
          </a:p>
          <a:p>
            <a:pPr marL="0" lvl="0" indent="0" eaLnBrk="0" fontAlgn="base" hangingPunct="0">
              <a:lnSpc>
                <a:spcPct val="100000"/>
              </a:lnSpc>
              <a:spcBef>
                <a:spcPct val="0"/>
              </a:spcBef>
              <a:spcAft>
                <a:spcPct val="0"/>
              </a:spcAft>
              <a:buFontTx/>
              <a:buChar char="•"/>
            </a:pPr>
            <a:r>
              <a:rPr lang="en-US" altLang="en-US" sz="2400" b="1" dirty="0">
                <a:solidFill>
                  <a:srgbClr val="0070C0"/>
                </a:solidFill>
                <a:latin typeface="Arial" panose="020B0604020202020204" pitchFamily="34" charset="0"/>
              </a:rPr>
              <a:t>AI in Social Media Management:</a:t>
            </a:r>
            <a:r>
              <a:rPr lang="en-US" altLang="en-US" sz="2400" dirty="0">
                <a:solidFill>
                  <a:srgbClr val="0070C0"/>
                </a:solidFill>
                <a:latin typeface="Arial" panose="020B0604020202020204" pitchFamily="34" charset="0"/>
              </a:rPr>
              <a:t/>
            </a:r>
            <a:br>
              <a:rPr lang="en-US" altLang="en-US" sz="2400" dirty="0">
                <a:solidFill>
                  <a:srgbClr val="0070C0"/>
                </a:solidFill>
                <a:latin typeface="Arial" panose="020B0604020202020204" pitchFamily="34" charset="0"/>
              </a:rPr>
            </a:br>
            <a:r>
              <a:rPr lang="en-US" altLang="en-US" sz="2400" dirty="0">
                <a:solidFill>
                  <a:srgbClr val="0070C0"/>
                </a:solidFill>
                <a:latin typeface="Arial" panose="020B0604020202020204" pitchFamily="34" charset="0"/>
              </a:rPr>
              <a:t>The use of intelligent tools and algorithms to automate content creation, optimize campaigns, analyze data, and engage users.</a:t>
            </a:r>
          </a:p>
          <a:p>
            <a:endParaRPr lang="ar-EG" dirty="0"/>
          </a:p>
        </p:txBody>
      </p:sp>
    </p:spTree>
    <p:extLst>
      <p:ext uri="{BB962C8B-B14F-4D97-AF65-F5344CB8AC3E}">
        <p14:creationId xmlns:p14="http://schemas.microsoft.com/office/powerpoint/2010/main" val="264656818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Key Applications of AI in Social Media</a:t>
            </a:r>
            <a:br>
              <a:rPr lang="en-US" dirty="0"/>
            </a:br>
            <a:endParaRPr lang="ar-EG" dirty="0"/>
          </a:p>
        </p:txBody>
      </p:sp>
      <p:sp>
        <p:nvSpPr>
          <p:cNvPr id="3" name="Content Placeholder 2"/>
          <p:cNvSpPr>
            <a:spLocks noGrp="1"/>
          </p:cNvSpPr>
          <p:nvPr>
            <p:ph idx="1"/>
          </p:nvPr>
        </p:nvSpPr>
        <p:spPr/>
        <p:txBody>
          <a:bodyPr/>
          <a:lstStyle/>
          <a:p>
            <a:pPr marL="285750" lvl="0" indent="-285750">
              <a:lnSpc>
                <a:spcPct val="100000"/>
              </a:lnSpc>
              <a:spcBef>
                <a:spcPts val="0"/>
              </a:spcBef>
            </a:pPr>
            <a:r>
              <a:rPr lang="en-US" sz="1800" b="1" dirty="0">
                <a:solidFill>
                  <a:srgbClr val="0070C0"/>
                </a:solidFill>
              </a:rPr>
              <a:t>Content Generation &amp; Optimization</a:t>
            </a:r>
            <a:endParaRPr lang="en-US" sz="1800" dirty="0">
              <a:solidFill>
                <a:srgbClr val="0070C0"/>
              </a:solidFill>
            </a:endParaRPr>
          </a:p>
          <a:p>
            <a:pPr marL="457200" lvl="1" indent="0">
              <a:lnSpc>
                <a:spcPct val="100000"/>
              </a:lnSpc>
              <a:spcBef>
                <a:spcPts val="0"/>
              </a:spcBef>
              <a:buNone/>
            </a:pPr>
            <a:r>
              <a:rPr lang="en-US" sz="1800" dirty="0">
                <a:solidFill>
                  <a:srgbClr val="0070C0"/>
                </a:solidFill>
              </a:rPr>
              <a:t>AI tools (e.g., </a:t>
            </a:r>
            <a:r>
              <a:rPr lang="en-US" sz="1800" dirty="0" err="1">
                <a:solidFill>
                  <a:srgbClr val="0070C0"/>
                </a:solidFill>
              </a:rPr>
              <a:t>ChatGPT</a:t>
            </a:r>
            <a:r>
              <a:rPr lang="en-US" sz="1800" dirty="0">
                <a:solidFill>
                  <a:srgbClr val="0070C0"/>
                </a:solidFill>
              </a:rPr>
              <a:t>, Jasper) write captions, blogs, and </a:t>
            </a:r>
            <a:r>
              <a:rPr lang="en-US" sz="1800" dirty="0" err="1">
                <a:solidFill>
                  <a:srgbClr val="0070C0"/>
                </a:solidFill>
              </a:rPr>
              <a:t>hashtags</a:t>
            </a:r>
            <a:r>
              <a:rPr lang="en-US" sz="1800" dirty="0">
                <a:solidFill>
                  <a:srgbClr val="0070C0"/>
                </a:solidFill>
              </a:rPr>
              <a:t>.</a:t>
            </a:r>
          </a:p>
          <a:p>
            <a:pPr marL="285750" lvl="0" indent="-285750">
              <a:lnSpc>
                <a:spcPct val="100000"/>
              </a:lnSpc>
              <a:spcBef>
                <a:spcPts val="0"/>
              </a:spcBef>
            </a:pPr>
            <a:r>
              <a:rPr lang="en-US" sz="1800" b="1" dirty="0">
                <a:solidFill>
                  <a:srgbClr val="0070C0"/>
                </a:solidFill>
              </a:rPr>
              <a:t>Audience Insights &amp; Behavior Analysis</a:t>
            </a:r>
            <a:endParaRPr lang="en-US" sz="1800" dirty="0">
              <a:solidFill>
                <a:srgbClr val="0070C0"/>
              </a:solidFill>
            </a:endParaRPr>
          </a:p>
          <a:p>
            <a:pPr marL="457200" lvl="1" indent="0">
              <a:lnSpc>
                <a:spcPct val="100000"/>
              </a:lnSpc>
              <a:spcBef>
                <a:spcPts val="0"/>
              </a:spcBef>
              <a:buNone/>
            </a:pPr>
            <a:r>
              <a:rPr lang="en-US" sz="1800" dirty="0">
                <a:solidFill>
                  <a:srgbClr val="0070C0"/>
                </a:solidFill>
              </a:rPr>
              <a:t>Machine learning identifies trends, patterns, and customer preferences.</a:t>
            </a:r>
          </a:p>
          <a:p>
            <a:pPr marL="285750" lvl="0" indent="-285750">
              <a:lnSpc>
                <a:spcPct val="100000"/>
              </a:lnSpc>
              <a:spcBef>
                <a:spcPts val="0"/>
              </a:spcBef>
            </a:pPr>
            <a:r>
              <a:rPr lang="en-US" sz="1800" b="1" dirty="0" err="1">
                <a:solidFill>
                  <a:srgbClr val="0070C0"/>
                </a:solidFill>
              </a:rPr>
              <a:t>Chatbots</a:t>
            </a:r>
            <a:r>
              <a:rPr lang="en-US" sz="1800" b="1" dirty="0">
                <a:solidFill>
                  <a:srgbClr val="0070C0"/>
                </a:solidFill>
              </a:rPr>
              <a:t> &amp; Automated Messaging</a:t>
            </a:r>
            <a:endParaRPr lang="en-US" sz="1800" dirty="0">
              <a:solidFill>
                <a:srgbClr val="0070C0"/>
              </a:solidFill>
            </a:endParaRPr>
          </a:p>
          <a:p>
            <a:pPr marL="457200" lvl="1" indent="0">
              <a:lnSpc>
                <a:spcPct val="100000"/>
              </a:lnSpc>
              <a:spcBef>
                <a:spcPts val="0"/>
              </a:spcBef>
              <a:buNone/>
            </a:pPr>
            <a:r>
              <a:rPr lang="en-US" sz="1800" dirty="0">
                <a:solidFill>
                  <a:srgbClr val="0070C0"/>
                </a:solidFill>
              </a:rPr>
              <a:t>24/7 real-time user interaction and query handling.</a:t>
            </a:r>
          </a:p>
          <a:p>
            <a:pPr marL="285750" lvl="0" indent="-285750">
              <a:lnSpc>
                <a:spcPct val="100000"/>
              </a:lnSpc>
              <a:spcBef>
                <a:spcPts val="0"/>
              </a:spcBef>
            </a:pPr>
            <a:r>
              <a:rPr lang="en-US" sz="1800" b="1" dirty="0">
                <a:solidFill>
                  <a:srgbClr val="0070C0"/>
                </a:solidFill>
              </a:rPr>
              <a:t>Sentiment Analysis</a:t>
            </a:r>
            <a:endParaRPr lang="en-US" sz="1800" dirty="0">
              <a:solidFill>
                <a:srgbClr val="0070C0"/>
              </a:solidFill>
            </a:endParaRPr>
          </a:p>
          <a:p>
            <a:pPr marL="457200" lvl="1" indent="0">
              <a:lnSpc>
                <a:spcPct val="100000"/>
              </a:lnSpc>
              <a:spcBef>
                <a:spcPts val="0"/>
              </a:spcBef>
              <a:buNone/>
            </a:pPr>
            <a:r>
              <a:rPr lang="en-US" sz="1800" dirty="0">
                <a:solidFill>
                  <a:srgbClr val="0070C0"/>
                </a:solidFill>
              </a:rPr>
              <a:t>Monitors user emotions and feedback across platforms.</a:t>
            </a:r>
          </a:p>
          <a:p>
            <a:pPr marL="285750" lvl="0" indent="-285750">
              <a:lnSpc>
                <a:spcPct val="100000"/>
              </a:lnSpc>
              <a:spcBef>
                <a:spcPts val="0"/>
              </a:spcBef>
            </a:pPr>
            <a:r>
              <a:rPr lang="en-US" sz="1800" b="1" dirty="0">
                <a:solidFill>
                  <a:srgbClr val="0070C0"/>
                </a:solidFill>
              </a:rPr>
              <a:t>Visual Recognition &amp; Design Assistance</a:t>
            </a:r>
            <a:endParaRPr lang="en-US" sz="1800" dirty="0">
              <a:solidFill>
                <a:srgbClr val="0070C0"/>
              </a:solidFill>
            </a:endParaRPr>
          </a:p>
          <a:p>
            <a:pPr marL="457200" lvl="1" indent="0">
              <a:lnSpc>
                <a:spcPct val="100000"/>
              </a:lnSpc>
              <a:spcBef>
                <a:spcPts val="0"/>
              </a:spcBef>
              <a:buNone/>
            </a:pPr>
            <a:r>
              <a:rPr lang="en-US" sz="1800" dirty="0">
                <a:solidFill>
                  <a:srgbClr val="0070C0"/>
                </a:solidFill>
              </a:rPr>
              <a:t>Tools like </a:t>
            </a:r>
            <a:r>
              <a:rPr lang="en-US" sz="1800" dirty="0" err="1">
                <a:solidFill>
                  <a:srgbClr val="0070C0"/>
                </a:solidFill>
              </a:rPr>
              <a:t>Canva</a:t>
            </a:r>
            <a:r>
              <a:rPr lang="en-US" sz="1800" dirty="0">
                <a:solidFill>
                  <a:srgbClr val="0070C0"/>
                </a:solidFill>
              </a:rPr>
              <a:t> AI or Adobe Sensei assist in smart visual content creation.</a:t>
            </a:r>
          </a:p>
          <a:p>
            <a:pPr marL="285750" lvl="0" indent="-285750">
              <a:lnSpc>
                <a:spcPct val="100000"/>
              </a:lnSpc>
              <a:spcBef>
                <a:spcPts val="0"/>
              </a:spcBef>
            </a:pPr>
            <a:r>
              <a:rPr lang="en-US" sz="1800" b="1" dirty="0">
                <a:solidFill>
                  <a:srgbClr val="0070C0"/>
                </a:solidFill>
              </a:rPr>
              <a:t>Predictive Analytics</a:t>
            </a:r>
            <a:endParaRPr lang="en-US" sz="1800" dirty="0">
              <a:solidFill>
                <a:srgbClr val="0070C0"/>
              </a:solidFill>
            </a:endParaRPr>
          </a:p>
          <a:p>
            <a:pPr marL="457200" lvl="1" indent="0">
              <a:lnSpc>
                <a:spcPct val="100000"/>
              </a:lnSpc>
              <a:spcBef>
                <a:spcPts val="0"/>
              </a:spcBef>
              <a:buNone/>
            </a:pPr>
            <a:r>
              <a:rPr lang="en-US" sz="1800" dirty="0">
                <a:solidFill>
                  <a:srgbClr val="0070C0"/>
                </a:solidFill>
              </a:rPr>
              <a:t>Anticipates trending topics and optimizes publishing schedules.</a:t>
            </a:r>
          </a:p>
          <a:p>
            <a:endParaRPr lang="ar-EG" dirty="0"/>
          </a:p>
        </p:txBody>
      </p:sp>
    </p:spTree>
    <p:extLst>
      <p:ext uri="{BB962C8B-B14F-4D97-AF65-F5344CB8AC3E}">
        <p14:creationId xmlns:p14="http://schemas.microsoft.com/office/powerpoint/2010/main" val="86070364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of AI in Social Media Management</a:t>
            </a:r>
            <a:br>
              <a:rPr lang="en-US" dirty="0"/>
            </a:br>
            <a:endParaRPr lang="ar-EG" dirty="0"/>
          </a:p>
        </p:txBody>
      </p:sp>
      <p:sp>
        <p:nvSpPr>
          <p:cNvPr id="3" name="Content Placeholder 2"/>
          <p:cNvSpPr>
            <a:spLocks noGrp="1"/>
          </p:cNvSpPr>
          <p:nvPr>
            <p:ph idx="1"/>
          </p:nvPr>
        </p:nvSpPr>
        <p:spPr/>
        <p:txBody>
          <a:bodyPr/>
          <a:lstStyle/>
          <a:p>
            <a:pPr marL="342900" lvl="0" indent="-342900">
              <a:lnSpc>
                <a:spcPct val="100000"/>
              </a:lnSpc>
              <a:spcBef>
                <a:spcPts val="0"/>
              </a:spcBef>
            </a:pPr>
            <a:r>
              <a:rPr lang="en-US" sz="2400" dirty="0">
                <a:solidFill>
                  <a:srgbClr val="0070C0"/>
                </a:solidFill>
              </a:rPr>
              <a:t>Saves time and resources through automation.</a:t>
            </a:r>
            <a:endParaRPr lang="ar-EG" sz="2400" dirty="0">
              <a:solidFill>
                <a:srgbClr val="0070C0"/>
              </a:solidFill>
            </a:endParaRPr>
          </a:p>
          <a:p>
            <a:pPr marL="0" lvl="0" indent="0">
              <a:lnSpc>
                <a:spcPct val="100000"/>
              </a:lnSpc>
              <a:spcBef>
                <a:spcPts val="0"/>
              </a:spcBef>
              <a:buNone/>
            </a:pPr>
            <a:endParaRPr lang="en-US" sz="2400" dirty="0">
              <a:solidFill>
                <a:srgbClr val="0070C0"/>
              </a:solidFill>
            </a:endParaRPr>
          </a:p>
          <a:p>
            <a:pPr marL="342900" lvl="0" indent="-342900">
              <a:lnSpc>
                <a:spcPct val="100000"/>
              </a:lnSpc>
              <a:spcBef>
                <a:spcPts val="0"/>
              </a:spcBef>
            </a:pPr>
            <a:r>
              <a:rPr lang="en-US" sz="2400" dirty="0">
                <a:solidFill>
                  <a:srgbClr val="0070C0"/>
                </a:solidFill>
              </a:rPr>
              <a:t> Enhances targeting and personalization.</a:t>
            </a:r>
            <a:endParaRPr lang="ar-EG" sz="2400" dirty="0">
              <a:solidFill>
                <a:srgbClr val="0070C0"/>
              </a:solidFill>
            </a:endParaRPr>
          </a:p>
          <a:p>
            <a:pPr marL="0" lvl="0" indent="0">
              <a:lnSpc>
                <a:spcPct val="100000"/>
              </a:lnSpc>
              <a:spcBef>
                <a:spcPts val="0"/>
              </a:spcBef>
              <a:buNone/>
            </a:pPr>
            <a:endParaRPr lang="en-US" sz="2400" dirty="0">
              <a:solidFill>
                <a:srgbClr val="0070C0"/>
              </a:solidFill>
            </a:endParaRPr>
          </a:p>
          <a:p>
            <a:pPr marL="342900" lvl="0" indent="-342900">
              <a:lnSpc>
                <a:spcPct val="100000"/>
              </a:lnSpc>
              <a:spcBef>
                <a:spcPts val="0"/>
              </a:spcBef>
            </a:pPr>
            <a:r>
              <a:rPr lang="en-US" sz="2400" dirty="0">
                <a:solidFill>
                  <a:srgbClr val="0070C0"/>
                </a:solidFill>
              </a:rPr>
              <a:t> Increases engagement through smart scheduling and content strategies.</a:t>
            </a:r>
            <a:endParaRPr lang="ar-EG" sz="2400" dirty="0">
              <a:solidFill>
                <a:srgbClr val="0070C0"/>
              </a:solidFill>
            </a:endParaRPr>
          </a:p>
          <a:p>
            <a:pPr marL="0" lvl="0" indent="0">
              <a:lnSpc>
                <a:spcPct val="100000"/>
              </a:lnSpc>
              <a:spcBef>
                <a:spcPts val="0"/>
              </a:spcBef>
              <a:buNone/>
            </a:pPr>
            <a:endParaRPr lang="en-US" sz="2400" dirty="0">
              <a:solidFill>
                <a:srgbClr val="0070C0"/>
              </a:solidFill>
            </a:endParaRPr>
          </a:p>
          <a:p>
            <a:pPr marL="342900" lvl="0" indent="-342900">
              <a:lnSpc>
                <a:spcPct val="100000"/>
              </a:lnSpc>
              <a:spcBef>
                <a:spcPts val="0"/>
              </a:spcBef>
            </a:pPr>
            <a:r>
              <a:rPr lang="en-US" sz="2400" dirty="0">
                <a:solidFill>
                  <a:srgbClr val="0070C0"/>
                </a:solidFill>
              </a:rPr>
              <a:t>  Provides deeper, data-driven insights for improved decision-making.</a:t>
            </a:r>
            <a:endParaRPr lang="ar-EG" sz="2400" dirty="0">
              <a:solidFill>
                <a:srgbClr val="0070C0"/>
              </a:solidFill>
            </a:endParaRPr>
          </a:p>
          <a:p>
            <a:pPr marL="0" lvl="0" indent="0">
              <a:lnSpc>
                <a:spcPct val="100000"/>
              </a:lnSpc>
              <a:spcBef>
                <a:spcPts val="0"/>
              </a:spcBef>
              <a:buNone/>
            </a:pPr>
            <a:endParaRPr lang="en-US" sz="2400" dirty="0">
              <a:solidFill>
                <a:srgbClr val="0070C0"/>
              </a:solidFill>
            </a:endParaRPr>
          </a:p>
          <a:p>
            <a:pPr marL="342900" lvl="0" indent="-342900">
              <a:lnSpc>
                <a:spcPct val="100000"/>
              </a:lnSpc>
              <a:spcBef>
                <a:spcPts val="0"/>
              </a:spcBef>
            </a:pPr>
            <a:r>
              <a:rPr lang="en-US" sz="2400" dirty="0">
                <a:solidFill>
                  <a:srgbClr val="0070C0"/>
                </a:solidFill>
              </a:rPr>
              <a:t> Strengthens brand reputation through real-time responsiveness.</a:t>
            </a:r>
          </a:p>
          <a:p>
            <a:endParaRPr lang="ar-EG" dirty="0"/>
          </a:p>
        </p:txBody>
      </p:sp>
    </p:spTree>
    <p:extLst>
      <p:ext uri="{BB962C8B-B14F-4D97-AF65-F5344CB8AC3E}">
        <p14:creationId xmlns:p14="http://schemas.microsoft.com/office/powerpoint/2010/main" val="21351947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Challenges and Considerations</a:t>
            </a:r>
            <a:br>
              <a:rPr lang="en-US" dirty="0"/>
            </a:br>
            <a:endParaRPr lang="ar-EG" dirty="0"/>
          </a:p>
        </p:txBody>
      </p:sp>
      <p:sp>
        <p:nvSpPr>
          <p:cNvPr id="3" name="Content Placeholder 2"/>
          <p:cNvSpPr>
            <a:spLocks noGrp="1"/>
          </p:cNvSpPr>
          <p:nvPr>
            <p:ph idx="1"/>
          </p:nvPr>
        </p:nvSpPr>
        <p:spPr/>
        <p:txBody>
          <a:bodyPr/>
          <a:lstStyle/>
          <a:p>
            <a:pPr marL="342900" lvl="0" indent="-342900">
              <a:lnSpc>
                <a:spcPct val="107000"/>
              </a:lnSpc>
              <a:spcBef>
                <a:spcPts val="0"/>
              </a:spcBef>
              <a:spcAft>
                <a:spcPts val="800"/>
              </a:spcAft>
              <a:buSzPts val="1000"/>
              <a:buFont typeface="Symbol" panose="05050102010706020507" pitchFamily="18" charset="2"/>
              <a:buChar char=""/>
              <a:tabLst>
                <a:tab pos="457200" algn="l"/>
              </a:tabLst>
            </a:pPr>
            <a:r>
              <a:rPr lang="en-US" sz="2400" dirty="0">
                <a:solidFill>
                  <a:srgbClr val="5B9BD5">
                    <a:lumMod val="75000"/>
                  </a:srgbClr>
                </a:solidFill>
                <a:latin typeface="Times New Roman" panose="02020603050405020304" pitchFamily="18" charset="0"/>
                <a:ea typeface="Times New Roman" panose="02020603050405020304" pitchFamily="18" charset="0"/>
                <a:cs typeface="Arial" panose="020B0604020202020204" pitchFamily="34" charset="0"/>
              </a:rPr>
              <a:t>Ethical concerns and data privacy.</a:t>
            </a:r>
            <a:endParaRPr lang="en-US" sz="2400" dirty="0">
              <a:solidFill>
                <a:srgbClr val="5B9BD5">
                  <a:lumMod val="75000"/>
                </a:srgbClr>
              </a:solidFill>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7000"/>
              </a:lnSpc>
              <a:spcBef>
                <a:spcPts val="0"/>
              </a:spcBef>
              <a:spcAft>
                <a:spcPts val="800"/>
              </a:spcAft>
              <a:buSzPts val="1000"/>
              <a:buFont typeface="Symbol" panose="05050102010706020507" pitchFamily="18" charset="2"/>
              <a:buChar char=""/>
              <a:tabLst>
                <a:tab pos="457200" algn="l"/>
              </a:tabLst>
            </a:pPr>
            <a:r>
              <a:rPr lang="en-US" sz="2400" dirty="0">
                <a:solidFill>
                  <a:srgbClr val="5B9BD5">
                    <a:lumMod val="75000"/>
                  </a:srgbClr>
                </a:solidFill>
                <a:latin typeface="Times New Roman" panose="02020603050405020304" pitchFamily="18" charset="0"/>
                <a:ea typeface="Times New Roman" panose="02020603050405020304" pitchFamily="18" charset="0"/>
                <a:cs typeface="Arial" panose="020B0604020202020204" pitchFamily="34" charset="0"/>
              </a:rPr>
              <a:t>Risk of losing human authenticity in communication.</a:t>
            </a:r>
            <a:endParaRPr lang="en-US" sz="2400" dirty="0">
              <a:solidFill>
                <a:srgbClr val="5B9BD5">
                  <a:lumMod val="75000"/>
                </a:srgbClr>
              </a:solidFill>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7000"/>
              </a:lnSpc>
              <a:spcBef>
                <a:spcPts val="0"/>
              </a:spcBef>
              <a:spcAft>
                <a:spcPts val="800"/>
              </a:spcAft>
              <a:buSzPts val="1000"/>
              <a:buFont typeface="Symbol" panose="05050102010706020507" pitchFamily="18" charset="2"/>
              <a:buChar char=""/>
              <a:tabLst>
                <a:tab pos="457200" algn="l"/>
              </a:tabLst>
            </a:pPr>
            <a:r>
              <a:rPr lang="en-US" sz="2400" dirty="0">
                <a:solidFill>
                  <a:srgbClr val="5B9BD5">
                    <a:lumMod val="75000"/>
                  </a:srgbClr>
                </a:solidFill>
                <a:latin typeface="Times New Roman" panose="02020603050405020304" pitchFamily="18" charset="0"/>
                <a:ea typeface="Times New Roman" panose="02020603050405020304" pitchFamily="18" charset="0"/>
                <a:cs typeface="Arial" panose="020B0604020202020204" pitchFamily="34" charset="0"/>
              </a:rPr>
              <a:t>Dependence on algorithm quality and training data.</a:t>
            </a:r>
            <a:endParaRPr lang="en-US" sz="2400" dirty="0">
              <a:solidFill>
                <a:srgbClr val="5B9BD5">
                  <a:lumMod val="75000"/>
                </a:srgbClr>
              </a:solidFill>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7000"/>
              </a:lnSpc>
              <a:spcBef>
                <a:spcPts val="0"/>
              </a:spcBef>
              <a:spcAft>
                <a:spcPts val="800"/>
              </a:spcAft>
              <a:buSzPts val="1000"/>
              <a:buFont typeface="Symbol" panose="05050102010706020507" pitchFamily="18" charset="2"/>
              <a:buChar char=""/>
              <a:tabLst>
                <a:tab pos="457200" algn="l"/>
              </a:tabLst>
            </a:pPr>
            <a:r>
              <a:rPr lang="en-US" sz="2400" dirty="0">
                <a:solidFill>
                  <a:srgbClr val="5B9BD5">
                    <a:lumMod val="75000"/>
                  </a:srgbClr>
                </a:solidFill>
                <a:latin typeface="Times New Roman" panose="02020603050405020304" pitchFamily="18" charset="0"/>
                <a:ea typeface="Times New Roman" panose="02020603050405020304" pitchFamily="18" charset="0"/>
                <a:cs typeface="Arial" panose="020B0604020202020204" pitchFamily="34" charset="0"/>
              </a:rPr>
              <a:t>Misinterpretation of nuanced social content or humor.</a:t>
            </a:r>
            <a:endParaRPr lang="en-US" sz="2400" dirty="0">
              <a:solidFill>
                <a:srgbClr val="5B9BD5">
                  <a:lumMod val="75000"/>
                </a:srgbClr>
              </a:solidFill>
              <a:latin typeface="Calibri" panose="020F0502020204030204" pitchFamily="34" charset="0"/>
              <a:ea typeface="Calibri" panose="020F0502020204030204" pitchFamily="34" charset="0"/>
              <a:cs typeface="Arial" panose="020B0604020202020204" pitchFamily="34" charset="0"/>
            </a:endParaRPr>
          </a:p>
          <a:p>
            <a:endParaRPr lang="ar-EG" dirty="0"/>
          </a:p>
        </p:txBody>
      </p:sp>
    </p:spTree>
    <p:extLst>
      <p:ext uri="{BB962C8B-B14F-4D97-AF65-F5344CB8AC3E}">
        <p14:creationId xmlns:p14="http://schemas.microsoft.com/office/powerpoint/2010/main" val="88230871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07eaf5f1eaebab2c6f15aa49b4c11df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32bd5ce536fce1bea629d05c7f59d499"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A502730-DD4F-4B4E-9DC1-F44A1444B05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 ds:uri="d13aca44-ef33-4cf4-9980-7f0b00e6eeb9"/>
    <ds:schemaRef ds:uri="49100919-8a76-4266-be0c-7dc583902cb4"/>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174</TotalTime>
  <Words>2667</Words>
  <Application>Microsoft Office PowerPoint</Application>
  <PresentationFormat>Custom</PresentationFormat>
  <Paragraphs>181</Paragraphs>
  <Slides>45</Slides>
  <Notes>3</Notes>
  <HiddenSlides>0</HiddenSlides>
  <MMClips>0</MMClips>
  <ScaleCrop>false</ScaleCrop>
  <HeadingPairs>
    <vt:vector size="4" baseType="variant">
      <vt:variant>
        <vt:lpstr>Theme</vt:lpstr>
      </vt:variant>
      <vt:variant>
        <vt:i4>1</vt:i4>
      </vt:variant>
      <vt:variant>
        <vt:lpstr>Slide Titles</vt:lpstr>
      </vt:variant>
      <vt:variant>
        <vt:i4>45</vt:i4>
      </vt:variant>
    </vt:vector>
  </HeadingPairs>
  <TitlesOfParts>
    <vt:vector size="46"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Role of Artificial Intelligence in Social Media Management </vt:lpstr>
      <vt:lpstr>The Role of Artificial Intelligence in Social Media Management </vt:lpstr>
      <vt:lpstr>Key Applications of AI in Social Media </vt:lpstr>
      <vt:lpstr>Benefits of AI in Social Media Management </vt:lpstr>
      <vt:lpstr>Challenges and Considerations </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admin2</cp:lastModifiedBy>
  <cp:revision>35</cp:revision>
  <dcterms:created xsi:type="dcterms:W3CDTF">2023-04-29T09:08:00Z</dcterms:created>
  <dcterms:modified xsi:type="dcterms:W3CDTF">2026-03-27T00:05:28Z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