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7"/>
  </p:notesMasterIdLst>
  <p:sldIdLst>
    <p:sldId id="303" r:id="rId5"/>
    <p:sldId id="508" r:id="rId6"/>
    <p:sldId id="531" r:id="rId7"/>
    <p:sldId id="509" r:id="rId8"/>
    <p:sldId id="510" r:id="rId9"/>
    <p:sldId id="511" r:id="rId10"/>
    <p:sldId id="512" r:id="rId11"/>
    <p:sldId id="513" r:id="rId12"/>
    <p:sldId id="514" r:id="rId13"/>
    <p:sldId id="515" r:id="rId14"/>
    <p:sldId id="518" r:id="rId15"/>
    <p:sldId id="516" r:id="rId16"/>
    <p:sldId id="532" r:id="rId17"/>
    <p:sldId id="519" r:id="rId18"/>
    <p:sldId id="521" r:id="rId19"/>
    <p:sldId id="522" r:id="rId20"/>
    <p:sldId id="533" r:id="rId21"/>
    <p:sldId id="534" r:id="rId22"/>
    <p:sldId id="520" r:id="rId23"/>
    <p:sldId id="535" r:id="rId24"/>
    <p:sldId id="525" r:id="rId25"/>
    <p:sldId id="34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08"/>
            <p14:sldId id="531"/>
            <p14:sldId id="509"/>
            <p14:sldId id="510"/>
            <p14:sldId id="511"/>
            <p14:sldId id="512"/>
            <p14:sldId id="513"/>
            <p14:sldId id="514"/>
            <p14:sldId id="515"/>
            <p14:sldId id="518"/>
            <p14:sldId id="516"/>
            <p14:sldId id="532"/>
            <p14:sldId id="519"/>
            <p14:sldId id="521"/>
            <p14:sldId id="522"/>
            <p14:sldId id="533"/>
            <p14:sldId id="534"/>
            <p14:sldId id="520"/>
            <p14:sldId id="535"/>
            <p14:sldId id="52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00AEEF"/>
    <a:srgbClr val="FFD200"/>
    <a:srgbClr val="203E5F"/>
    <a:srgbClr val="F58221"/>
    <a:srgbClr val="000000"/>
    <a:srgbClr val="669BBC"/>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46393C-DCF5-7DB5-959F-0AD9FDA3980F}" v="4" dt="2025-04-30T14:47:08.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45" autoAdjust="0"/>
    <p:restoredTop sz="94660"/>
  </p:normalViewPr>
  <p:slideViewPr>
    <p:cSldViewPr snapToGrid="0">
      <p:cViewPr varScale="1">
        <p:scale>
          <a:sx n="78" d="100"/>
          <a:sy n="78" d="100"/>
        </p:scale>
        <p:origin x="830"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4.xml"/><Relationship Id="rId5" Type="http://schemas.openxmlformats.org/officeDocument/2006/relationships/image" Target="../media/image16.png"/><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203916" y="3443437"/>
            <a:ext cx="7032246" cy="769441"/>
          </a:xfrm>
          <a:prstGeom prst="rect">
            <a:avLst/>
          </a:prstGeom>
          <a:noFill/>
        </p:spPr>
        <p:txBody>
          <a:bodyPr wrap="none" rtlCol="0">
            <a:spAutoFit/>
          </a:bodyPr>
          <a:lstStyle/>
          <a:p>
            <a:pPr algn="ctr"/>
            <a:r>
              <a:rPr lang="en-US" sz="4400" b="1" dirty="0">
                <a:solidFill>
                  <a:srgbClr val="00B0F0"/>
                </a:solidFill>
                <a:latin typeface="Alexandria" charset="0"/>
                <a:cs typeface="Alexandria" charset="0"/>
              </a:rPr>
              <a:t>Security Of IoT Edge Network</a:t>
            </a:r>
          </a:p>
        </p:txBody>
      </p:sp>
      <p:sp>
        <p:nvSpPr>
          <p:cNvPr id="10" name="Rectangle: Rounded Corners 9"/>
          <p:cNvSpPr/>
          <p:nvPr/>
        </p:nvSpPr>
        <p:spPr>
          <a:xfrm>
            <a:off x="7106632"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6</a:t>
            </a:r>
          </a:p>
        </p:txBody>
      </p:sp>
      <p:sp>
        <p:nvSpPr>
          <p:cNvPr id="11" name="TextBox 10"/>
          <p:cNvSpPr txBox="1"/>
          <p:nvPr/>
        </p:nvSpPr>
        <p:spPr>
          <a:xfrm>
            <a:off x="7076077" y="4786509"/>
            <a:ext cx="1987712" cy="523220"/>
          </a:xfrm>
          <a:prstGeom prst="rect">
            <a:avLst/>
          </a:prstGeom>
          <a:noFill/>
        </p:spPr>
        <p:txBody>
          <a:bodyPr wrap="square" rtlCol="0">
            <a:spAutoFit/>
          </a:bodyPr>
          <a:lstStyle/>
          <a:p>
            <a:r>
              <a:rPr lang="en-US" sz="2800" dirty="0">
                <a:latin typeface="Alexandria" charset="0"/>
                <a:cs typeface="Alexandria" charset="0"/>
              </a:rPr>
              <a:t>IoT Security</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Abdelrhman Ahmed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E16D0B-D3F4-157C-FEDF-1C3B10D1F98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6810E60-C7EC-9A7D-C3D5-94BBE155F050}"/>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B1A00E0-8597-9C4B-C16F-28966F1F9123}"/>
              </a:ext>
            </a:extLst>
          </p:cNvPr>
          <p:cNvSpPr txBox="1"/>
          <p:nvPr/>
        </p:nvSpPr>
        <p:spPr>
          <a:xfrm>
            <a:off x="2366193" y="1100712"/>
            <a:ext cx="3902032" cy="521970"/>
          </a:xfrm>
          <a:prstGeom prst="rect">
            <a:avLst/>
          </a:prstGeom>
          <a:noFill/>
        </p:spPr>
        <p:txBody>
          <a:bodyPr wrap="square" rtlCol="0">
            <a:spAutoFit/>
          </a:bodyPr>
          <a:lstStyle/>
          <a:p>
            <a:r>
              <a:rPr lang="en-US" sz="2800" b="1" dirty="0">
                <a:latin typeface="Alexandria" charset="0"/>
                <a:cs typeface="Alexandria" charset="0"/>
              </a:rPr>
              <a:t>Edge Computing</a:t>
            </a:r>
          </a:p>
        </p:txBody>
      </p:sp>
      <p:sp>
        <p:nvSpPr>
          <p:cNvPr id="5" name="Rectangle 4">
            <a:extLst>
              <a:ext uri="{FF2B5EF4-FFF2-40B4-BE49-F238E27FC236}">
                <a16:creationId xmlns:a16="http://schemas.microsoft.com/office/drawing/2014/main" id="{4C78E173-FDDF-73B8-67CC-3B111FE8598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FAB16D4-A283-0D16-E858-38BEBE99FF11}"/>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D1412C0-3E2A-BA7A-BABE-1D26FC9271C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B544736A-49AC-6C7C-034F-6AD673401369}"/>
              </a:ext>
            </a:extLst>
          </p:cNvPr>
          <p:cNvSpPr txBox="1"/>
          <p:nvPr/>
        </p:nvSpPr>
        <p:spPr>
          <a:xfrm>
            <a:off x="775846" y="2083893"/>
            <a:ext cx="6490368" cy="4611519"/>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Edge computing takes place at or near the physical location of either the user or the source of the data. By placing computing services closer to these locations, users benefit from faster, more reliable services with better user experiences, while companies benefit by being better able to support latency-sensitive applications, identify trends, and offer better products and services.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Edge computing is one way that a company can use and distribute a common pool of resources across a large number of locations to help scale centralized infrastructure to meet the needs of increasing numbers of devices and data.</a:t>
            </a:r>
          </a:p>
        </p:txBody>
      </p:sp>
      <p:pic>
        <p:nvPicPr>
          <p:cNvPr id="7" name="Graphic 21">
            <a:extLst>
              <a:ext uri="{FF2B5EF4-FFF2-40B4-BE49-F238E27FC236}">
                <a16:creationId xmlns:a16="http://schemas.microsoft.com/office/drawing/2014/main" id="{2E089573-1C1B-7DE4-28B3-5E59DD4691E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descr="Diagram&#10;&#10;Description automatically generated">
            <a:extLst>
              <a:ext uri="{FF2B5EF4-FFF2-40B4-BE49-F238E27FC236}">
                <a16:creationId xmlns:a16="http://schemas.microsoft.com/office/drawing/2014/main" id="{3B501716-EDF6-ACBF-B0FD-39D5554A9DFA}"/>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7549087" y="2410299"/>
            <a:ext cx="3473272" cy="3780523"/>
          </a:xfrm>
          <a:prstGeom prst="rect">
            <a:avLst/>
          </a:prstGeom>
        </p:spPr>
      </p:pic>
    </p:spTree>
    <p:extLst>
      <p:ext uri="{BB962C8B-B14F-4D97-AF65-F5344CB8AC3E}">
        <p14:creationId xmlns:p14="http://schemas.microsoft.com/office/powerpoint/2010/main" val="9694354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CC8BAD-799A-8B8E-5D0E-2DEEAA094CF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5A7F806-088B-AB67-AEA5-35F8B0F527E9}"/>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A5AAE3C-AC4F-5040-DD61-D7758E8CD050}"/>
              </a:ext>
            </a:extLst>
          </p:cNvPr>
          <p:cNvSpPr txBox="1"/>
          <p:nvPr/>
        </p:nvSpPr>
        <p:spPr>
          <a:xfrm>
            <a:off x="2366193" y="1100712"/>
            <a:ext cx="3902032" cy="521970"/>
          </a:xfrm>
          <a:prstGeom prst="rect">
            <a:avLst/>
          </a:prstGeom>
          <a:noFill/>
        </p:spPr>
        <p:txBody>
          <a:bodyPr wrap="square" rtlCol="0">
            <a:spAutoFit/>
          </a:bodyPr>
          <a:lstStyle/>
          <a:p>
            <a:r>
              <a:rPr lang="en-US" sz="2800" b="1" dirty="0">
                <a:latin typeface="Alexandria" charset="0"/>
                <a:cs typeface="Alexandria" charset="0"/>
              </a:rPr>
              <a:t>Edge IoT Computing</a:t>
            </a:r>
          </a:p>
        </p:txBody>
      </p:sp>
      <p:sp>
        <p:nvSpPr>
          <p:cNvPr id="5" name="Rectangle 4">
            <a:extLst>
              <a:ext uri="{FF2B5EF4-FFF2-40B4-BE49-F238E27FC236}">
                <a16:creationId xmlns:a16="http://schemas.microsoft.com/office/drawing/2014/main" id="{7185703A-FB81-7D0B-166E-2F83D1715B0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4AEEBD2-CC27-125D-0686-34CC22B1060D}"/>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E58930CE-3F4F-A4B0-910B-B5075DFF932B}"/>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FEC98ADB-D13E-3A53-4216-F2F56C4BBA00}"/>
              </a:ext>
            </a:extLst>
          </p:cNvPr>
          <p:cNvSpPr txBox="1"/>
          <p:nvPr/>
        </p:nvSpPr>
        <p:spPr>
          <a:xfrm>
            <a:off x="775846" y="2214521"/>
            <a:ext cx="6294425" cy="4196020"/>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The Internet of Things (IoT) is made up of smart devices connected to a network—sending and receiving large amounts of data to and from other devices—which produces a large amount of data to be processed and analyzed.  </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Edge computing, a strategy for computing on the location where data is collected or used, allows IoT data to be gathered and processed at the edge, rather than sending the data back to a data center or cloud. </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Together, IoT and edge computing are powerful ways to rapidly analyze data in real time.</a:t>
            </a:r>
          </a:p>
        </p:txBody>
      </p:sp>
      <p:pic>
        <p:nvPicPr>
          <p:cNvPr id="7" name="Graphic 21">
            <a:extLst>
              <a:ext uri="{FF2B5EF4-FFF2-40B4-BE49-F238E27FC236}">
                <a16:creationId xmlns:a16="http://schemas.microsoft.com/office/drawing/2014/main" id="{4A694628-E927-F90F-0EA9-24077FE88AD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Diagram&#10;&#10;Description automatically generated">
            <a:extLst>
              <a:ext uri="{FF2B5EF4-FFF2-40B4-BE49-F238E27FC236}">
                <a16:creationId xmlns:a16="http://schemas.microsoft.com/office/drawing/2014/main" id="{96809F76-B949-9376-565E-B4ACA91F55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0555" y="2557078"/>
            <a:ext cx="4083710" cy="3534961"/>
          </a:xfrm>
          <a:prstGeom prst="rect">
            <a:avLst/>
          </a:prstGeom>
        </p:spPr>
      </p:pic>
    </p:spTree>
    <p:extLst>
      <p:ext uri="{BB962C8B-B14F-4D97-AF65-F5344CB8AC3E}">
        <p14:creationId xmlns:p14="http://schemas.microsoft.com/office/powerpoint/2010/main" val="32329816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DD520-718B-E517-D428-33922A137FF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DF4A2E0-BDD1-E217-7DD5-C7680B53E29E}"/>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6CA7CA6-CADA-13D9-4B90-84ED8CF8725E}"/>
              </a:ext>
            </a:extLst>
          </p:cNvPr>
          <p:cNvSpPr txBox="1"/>
          <p:nvPr/>
        </p:nvSpPr>
        <p:spPr>
          <a:xfrm>
            <a:off x="2513150" y="1019069"/>
            <a:ext cx="3902032" cy="521970"/>
          </a:xfrm>
          <a:prstGeom prst="rect">
            <a:avLst/>
          </a:prstGeom>
          <a:noFill/>
        </p:spPr>
        <p:txBody>
          <a:bodyPr wrap="square" rtlCol="0">
            <a:spAutoFit/>
          </a:bodyPr>
          <a:lstStyle/>
          <a:p>
            <a:r>
              <a:rPr lang="en-US" sz="2800" b="1" dirty="0">
                <a:latin typeface="Alexandria" charset="0"/>
                <a:cs typeface="Alexandria" charset="0"/>
              </a:rPr>
              <a:t>IoT Device &amp; Edge Device</a:t>
            </a:r>
          </a:p>
        </p:txBody>
      </p:sp>
      <p:sp>
        <p:nvSpPr>
          <p:cNvPr id="5" name="Rectangle 4">
            <a:extLst>
              <a:ext uri="{FF2B5EF4-FFF2-40B4-BE49-F238E27FC236}">
                <a16:creationId xmlns:a16="http://schemas.microsoft.com/office/drawing/2014/main" id="{0160D9F4-B69C-EF6E-8F8F-2AFA79D7FE0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6332895-0F74-26D4-EC0C-6F9CD270E696}"/>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CBBE6B1-E03C-BE01-1B47-B41085F27F67}"/>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7F6B373D-E3F4-EBC2-6BAB-80281CBA818C}"/>
              </a:ext>
            </a:extLst>
          </p:cNvPr>
          <p:cNvSpPr txBox="1"/>
          <p:nvPr/>
        </p:nvSpPr>
        <p:spPr>
          <a:xfrm>
            <a:off x="776706" y="2263507"/>
            <a:ext cx="10541000" cy="3780522"/>
          </a:xfrm>
          <a:prstGeom prst="rect">
            <a:avLst/>
          </a:prstGeom>
          <a:noFill/>
        </p:spPr>
        <p:txBody>
          <a:bodyPr wrap="square" rtlCol="0">
            <a:spAutoFit/>
          </a:bodyPr>
          <a:lstStyle/>
          <a:p>
            <a:pPr>
              <a:lnSpc>
                <a:spcPct val="150000"/>
              </a:lnSpc>
            </a:pPr>
            <a:r>
              <a:rPr lang="en-US" b="1" u="sng" dirty="0">
                <a:solidFill>
                  <a:srgbClr val="FF0000"/>
                </a:solidFill>
                <a:latin typeface="Tajawal ExtraBold" panose="00000800000000000000" pitchFamily="2" charset="-78"/>
                <a:cs typeface="Tajawal ExtraBold" panose="00000800000000000000" pitchFamily="2" charset="-78"/>
              </a:rPr>
              <a:t>Edge devices </a:t>
            </a:r>
            <a:r>
              <a:rPr lang="en-US" dirty="0">
                <a:solidFill>
                  <a:srgbClr val="0A1F61"/>
                </a:solidFill>
                <a:latin typeface="Tajawal ExtraBold" panose="00000800000000000000" pitchFamily="2" charset="-78"/>
                <a:cs typeface="Tajawal ExtraBold" panose="00000800000000000000" pitchFamily="2" charset="-78"/>
              </a:rPr>
              <a:t>are physical hardware located in remote locations at the edge of the network with enough memory, processing power, and computing resources to collect data, process that data, and execute it in almost real time with limited help from other parts of the network.</a:t>
            </a:r>
          </a:p>
          <a:p>
            <a:pPr>
              <a:lnSpc>
                <a:spcPct val="150000"/>
              </a:lnSpc>
            </a:pPr>
            <a:r>
              <a:rPr lang="en-US" b="1" u="sng" dirty="0">
                <a:solidFill>
                  <a:srgbClr val="FF0000"/>
                </a:solidFill>
                <a:latin typeface="Tajawal ExtraBold" panose="00000800000000000000" pitchFamily="2" charset="-78"/>
                <a:cs typeface="Tajawal ExtraBold" panose="00000800000000000000" pitchFamily="2" charset="-78"/>
              </a:rPr>
              <a:t>An IoT device </a:t>
            </a:r>
            <a:r>
              <a:rPr lang="en-US" dirty="0">
                <a:solidFill>
                  <a:srgbClr val="0A1F61"/>
                </a:solidFill>
                <a:latin typeface="Tajawal ExtraBold" panose="00000800000000000000" pitchFamily="2" charset="-78"/>
                <a:cs typeface="Tajawal ExtraBold" panose="00000800000000000000" pitchFamily="2" charset="-78"/>
              </a:rPr>
              <a:t>is a physical object that has been connected to the internet and is the source of the data. An edge device is where the data is collected and processed.</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Edge devices can be considered part of the IoT when the object has enough storage and compute to make low-latency decisions and process data in milliseconds. The terms IoT device and edge device are sometimes used interchangeably.</a:t>
            </a:r>
          </a:p>
        </p:txBody>
      </p:sp>
      <p:pic>
        <p:nvPicPr>
          <p:cNvPr id="7" name="Graphic 21">
            <a:extLst>
              <a:ext uri="{FF2B5EF4-FFF2-40B4-BE49-F238E27FC236}">
                <a16:creationId xmlns:a16="http://schemas.microsoft.com/office/drawing/2014/main" id="{F3518806-698A-BB34-EFEA-2653074A0AF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1815833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FF56FD-CAED-1130-C3EC-05CAE6C4A5C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800F2E6-6D41-3B56-E247-85354D39E56A}"/>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207C2D1-7CCF-F30B-E7E3-18A695A529F8}"/>
              </a:ext>
            </a:extLst>
          </p:cNvPr>
          <p:cNvSpPr txBox="1"/>
          <p:nvPr/>
        </p:nvSpPr>
        <p:spPr>
          <a:xfrm>
            <a:off x="2382522" y="1100712"/>
            <a:ext cx="5373550" cy="523220"/>
          </a:xfrm>
          <a:prstGeom prst="rect">
            <a:avLst/>
          </a:prstGeom>
          <a:noFill/>
        </p:spPr>
        <p:txBody>
          <a:bodyPr wrap="square" rtlCol="0">
            <a:spAutoFit/>
          </a:bodyPr>
          <a:lstStyle/>
          <a:p>
            <a:r>
              <a:rPr lang="en-US" sz="2800" b="1" dirty="0">
                <a:latin typeface="Alexandria" charset="0"/>
                <a:cs typeface="Alexandria" charset="0"/>
              </a:rPr>
              <a:t>Relationship Between IoT &amp; Edge</a:t>
            </a:r>
          </a:p>
        </p:txBody>
      </p:sp>
      <p:sp>
        <p:nvSpPr>
          <p:cNvPr id="5" name="Rectangle 4">
            <a:extLst>
              <a:ext uri="{FF2B5EF4-FFF2-40B4-BE49-F238E27FC236}">
                <a16:creationId xmlns:a16="http://schemas.microsoft.com/office/drawing/2014/main" id="{ED5DF047-8289-5577-2A51-072F42C4813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4B03DF5-665A-FAAB-8A6E-39F9A97609CB}"/>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E9ADF7CA-4348-499F-6EC3-8ECCDCF9D815}"/>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DCC6354A-61EE-4417-008C-350BD0AF1457}"/>
              </a:ext>
            </a:extLst>
          </p:cNvPr>
          <p:cNvSpPr txBox="1"/>
          <p:nvPr/>
        </p:nvSpPr>
        <p:spPr>
          <a:xfrm>
            <a:off x="792175" y="2215666"/>
            <a:ext cx="6212782" cy="4196020"/>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IoT benefits from having compute power closer to where a physical device or data source actually exists. In order for the data produced by IoT devices to react faster or mitigate issues, it needs to be analyzed at the edge, rather than traveling back to a central site before that analysis can take place. Edge computing is a local source of processing and storage for the data and computing needs of IoT devices. </a:t>
            </a: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An IoT gateway can send data from the edge back to the cloud or centralized datacenter, or to the edge systems to be processed locally.</a:t>
            </a:r>
          </a:p>
        </p:txBody>
      </p:sp>
      <p:pic>
        <p:nvPicPr>
          <p:cNvPr id="7" name="Graphic 21">
            <a:extLst>
              <a:ext uri="{FF2B5EF4-FFF2-40B4-BE49-F238E27FC236}">
                <a16:creationId xmlns:a16="http://schemas.microsoft.com/office/drawing/2014/main" id="{65388445-E13E-5F2A-6424-7B072743B52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Diagram&#10;&#10;Description automatically generated">
            <a:extLst>
              <a:ext uri="{FF2B5EF4-FFF2-40B4-BE49-F238E27FC236}">
                <a16:creationId xmlns:a16="http://schemas.microsoft.com/office/drawing/2014/main" id="{A6CF1E39-7B32-DE81-F808-47FF9B74F5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40805" y="3060937"/>
            <a:ext cx="4010025" cy="2274436"/>
          </a:xfrm>
          <a:prstGeom prst="rect">
            <a:avLst/>
          </a:prstGeom>
        </p:spPr>
      </p:pic>
    </p:spTree>
    <p:extLst>
      <p:ext uri="{BB962C8B-B14F-4D97-AF65-F5344CB8AC3E}">
        <p14:creationId xmlns:p14="http://schemas.microsoft.com/office/powerpoint/2010/main" val="23882143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23ACED-CD3A-D0F9-3BFF-3B436C0BEE7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32A8EC2-85E8-93C2-877D-6FF9991E7ED2}"/>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20A3C12-CEE0-94DB-8E43-33C933537A01}"/>
              </a:ext>
            </a:extLst>
          </p:cNvPr>
          <p:cNvSpPr txBox="1"/>
          <p:nvPr/>
        </p:nvSpPr>
        <p:spPr>
          <a:xfrm>
            <a:off x="2513150" y="1019069"/>
            <a:ext cx="3902032" cy="523220"/>
          </a:xfrm>
          <a:prstGeom prst="rect">
            <a:avLst/>
          </a:prstGeom>
          <a:noFill/>
        </p:spPr>
        <p:txBody>
          <a:bodyPr wrap="square" rtlCol="0">
            <a:spAutoFit/>
          </a:bodyPr>
          <a:lstStyle/>
          <a:p>
            <a:r>
              <a:rPr lang="en-US" sz="2800" b="1" dirty="0">
                <a:latin typeface="Alexandria" charset="0"/>
                <a:cs typeface="Alexandria" charset="0"/>
              </a:rPr>
              <a:t>Location of IoT Edge</a:t>
            </a:r>
          </a:p>
        </p:txBody>
      </p:sp>
      <p:sp>
        <p:nvSpPr>
          <p:cNvPr id="5" name="Rectangle 4">
            <a:extLst>
              <a:ext uri="{FF2B5EF4-FFF2-40B4-BE49-F238E27FC236}">
                <a16:creationId xmlns:a16="http://schemas.microsoft.com/office/drawing/2014/main" id="{672934AA-7C1A-2527-F7E1-931E35FB7B7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5B193EE-5ADE-1485-3ADF-AF7E52392F85}"/>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09ED2BC-A6B5-6AF5-53EC-D9EA751A82E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B913E3DA-A027-E28E-8603-AF04B18E7B7F}"/>
              </a:ext>
            </a:extLst>
          </p:cNvPr>
          <p:cNvSpPr txBox="1"/>
          <p:nvPr/>
        </p:nvSpPr>
        <p:spPr>
          <a:xfrm>
            <a:off x="824831" y="2362624"/>
            <a:ext cx="10392897"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The Internet-of-Things (IoT) edge is where sensors and devices communicate real-time data to a network. IoT edge computing solves latency issues associated with the cloud, as data is processed closer to its point of origin. Along with reduced latency, IoT edge architecture brings enhanced safety and a smoother end-user experience. </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On a high-throughput network, such as 5G, IoT edge can be used to process large amounts of data nearly instantaneously, creating a more immersive, comprehensive experience for the user. At the same time, even when relatively small sums of data are transmitted, IoT edge can make machines and other devices that impact human safety work faster, keeping operators and others safer.</a:t>
            </a:r>
          </a:p>
        </p:txBody>
      </p:sp>
      <p:pic>
        <p:nvPicPr>
          <p:cNvPr id="7" name="Graphic 21">
            <a:extLst>
              <a:ext uri="{FF2B5EF4-FFF2-40B4-BE49-F238E27FC236}">
                <a16:creationId xmlns:a16="http://schemas.microsoft.com/office/drawing/2014/main" id="{E7DEE104-4C18-B419-0294-154327A6E0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08789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8FBB11-9C93-8010-7B62-C38CD52D7F3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11AE752-D605-111A-9D05-93497FEFA3DD}"/>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18CA692-FC54-F517-B4D9-4ADAF05BA85F}"/>
              </a:ext>
            </a:extLst>
          </p:cNvPr>
          <p:cNvSpPr txBox="1"/>
          <p:nvPr/>
        </p:nvSpPr>
        <p:spPr>
          <a:xfrm>
            <a:off x="2349863" y="1117041"/>
            <a:ext cx="5128621" cy="523220"/>
          </a:xfrm>
          <a:prstGeom prst="rect">
            <a:avLst/>
          </a:prstGeom>
          <a:noFill/>
        </p:spPr>
        <p:txBody>
          <a:bodyPr wrap="square" rtlCol="0">
            <a:spAutoFit/>
          </a:bodyPr>
          <a:lstStyle/>
          <a:p>
            <a:r>
              <a:rPr lang="en-US" sz="2800" b="1" dirty="0">
                <a:latin typeface="Alexandria" charset="0"/>
                <a:cs typeface="Alexandria" charset="0"/>
              </a:rPr>
              <a:t>Benefits For Using IoT &amp; Edge</a:t>
            </a:r>
          </a:p>
        </p:txBody>
      </p:sp>
      <p:sp>
        <p:nvSpPr>
          <p:cNvPr id="5" name="Rectangle 4">
            <a:extLst>
              <a:ext uri="{FF2B5EF4-FFF2-40B4-BE49-F238E27FC236}">
                <a16:creationId xmlns:a16="http://schemas.microsoft.com/office/drawing/2014/main" id="{3B611CFD-A21D-AF2F-719D-366AE695ED1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0605B96-7F29-074E-F1B3-E9B1FB6D3A6C}"/>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4AC58C0-FFCB-2A31-41D6-A53C9C517766}"/>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12BFBCDA-E02A-9341-03A4-3742CEA61E8A}"/>
              </a:ext>
            </a:extLst>
          </p:cNvPr>
          <p:cNvSpPr txBox="1"/>
          <p:nvPr/>
        </p:nvSpPr>
        <p:spPr>
          <a:xfrm>
            <a:off x="710531" y="2248325"/>
            <a:ext cx="5886211" cy="419602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Reduced latency of communication between IoT devices and the central IT networks.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Faster response times and increased operational efficiency.</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Improved network bandwidth.</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Continued systems operation offline when a network connection is lost.</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Local data processing, aggregation, and rapid decision-making via analytics algorithms and machine learning.</a:t>
            </a:r>
          </a:p>
        </p:txBody>
      </p:sp>
      <p:pic>
        <p:nvPicPr>
          <p:cNvPr id="7" name="Graphic 21">
            <a:extLst>
              <a:ext uri="{FF2B5EF4-FFF2-40B4-BE49-F238E27FC236}">
                <a16:creationId xmlns:a16="http://schemas.microsoft.com/office/drawing/2014/main" id="{7FC03DA8-13D1-9BE4-34D9-AA0F6212154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Diagram&#10;&#10;Description automatically generated">
            <a:extLst>
              <a:ext uri="{FF2B5EF4-FFF2-40B4-BE49-F238E27FC236}">
                <a16:creationId xmlns:a16="http://schemas.microsoft.com/office/drawing/2014/main" id="{C3185FE7-61CE-A4BD-DF60-D699908B933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50355" y="2688214"/>
            <a:ext cx="4704391" cy="3082446"/>
          </a:xfrm>
          <a:prstGeom prst="rect">
            <a:avLst/>
          </a:prstGeom>
        </p:spPr>
      </p:pic>
    </p:spTree>
    <p:extLst>
      <p:ext uri="{BB962C8B-B14F-4D97-AF65-F5344CB8AC3E}">
        <p14:creationId xmlns:p14="http://schemas.microsoft.com/office/powerpoint/2010/main" val="38322912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F72444-31D4-81E3-9B08-52A68C7E991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06E4DC3-3586-E42E-1ED4-9E86EC6E43D5}"/>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937D4DA-8AAF-610F-AF9C-A1945E35E0CB}"/>
              </a:ext>
            </a:extLst>
          </p:cNvPr>
          <p:cNvSpPr txBox="1"/>
          <p:nvPr/>
        </p:nvSpPr>
        <p:spPr>
          <a:xfrm>
            <a:off x="2382521" y="1117041"/>
            <a:ext cx="5945050" cy="523220"/>
          </a:xfrm>
          <a:prstGeom prst="rect">
            <a:avLst/>
          </a:prstGeom>
          <a:noFill/>
        </p:spPr>
        <p:txBody>
          <a:bodyPr wrap="square" rtlCol="0">
            <a:spAutoFit/>
          </a:bodyPr>
          <a:lstStyle/>
          <a:p>
            <a:r>
              <a:rPr lang="en-US" sz="2800" b="1" dirty="0">
                <a:latin typeface="Alexandria" charset="0"/>
                <a:cs typeface="Alexandria" charset="0"/>
              </a:rPr>
              <a:t>IoT Security Challenges at the Edge</a:t>
            </a:r>
          </a:p>
        </p:txBody>
      </p:sp>
      <p:sp>
        <p:nvSpPr>
          <p:cNvPr id="5" name="Rectangle 4">
            <a:extLst>
              <a:ext uri="{FF2B5EF4-FFF2-40B4-BE49-F238E27FC236}">
                <a16:creationId xmlns:a16="http://schemas.microsoft.com/office/drawing/2014/main" id="{50574A5F-682B-D1E6-5C40-7F62F1C6FA4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91FE1CB-F6F6-E880-3BF8-115ABFFB92DA}"/>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DB522EE-2EA5-F4D5-1253-291F0432CA0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2E49DD27-F93F-9751-41FD-AD498AF0351B}"/>
              </a:ext>
            </a:extLst>
          </p:cNvPr>
          <p:cNvSpPr txBox="1"/>
          <p:nvPr/>
        </p:nvSpPr>
        <p:spPr>
          <a:xfrm>
            <a:off x="743189" y="2248325"/>
            <a:ext cx="10523526" cy="4196020"/>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There are many security challenges related to IoT devices that are not as frequent as other types of devices. Some of these challenges are due to the low-cost and high-volume nature of these devices, and some are due to the processes and quickly changing technologies that are used to build them. </a:t>
            </a:r>
            <a:r>
              <a:rPr lang="en-US" u="sng" dirty="0">
                <a:solidFill>
                  <a:srgbClr val="FF0000"/>
                </a:solidFill>
                <a:latin typeface="Tajawal ExtraBold" panose="00000800000000000000" pitchFamily="2" charset="-78"/>
                <a:cs typeface="Tajawal ExtraBold" panose="00000800000000000000" pitchFamily="2" charset="-78"/>
              </a:rPr>
              <a:t>Key challenges include:</a:t>
            </a:r>
          </a:p>
          <a:p>
            <a:pPr marL="285750" indent="-285750">
              <a:lnSpc>
                <a:spcPct val="150000"/>
              </a:lnSpc>
              <a:buFont typeface="Arial" panose="020B0604020202020204" pitchFamily="34" charset="0"/>
              <a:buChar char="•"/>
            </a:pPr>
            <a:r>
              <a:rPr lang="en-US" b="1" dirty="0">
                <a:solidFill>
                  <a:srgbClr val="0A1F61"/>
                </a:solidFill>
                <a:latin typeface="Tajawal ExtraBold" panose="00000800000000000000" pitchFamily="2" charset="-78"/>
                <a:cs typeface="Tajawal ExtraBold" panose="00000800000000000000" pitchFamily="2" charset="-78"/>
              </a:rPr>
              <a:t>Not all device manufacturers follow secure development practices.</a:t>
            </a:r>
          </a:p>
          <a:p>
            <a:pPr marL="285750" indent="-285750">
              <a:lnSpc>
                <a:spcPct val="150000"/>
              </a:lnSpc>
              <a:buFont typeface="Arial" panose="020B0604020202020204" pitchFamily="34" charset="0"/>
              <a:buChar char="•"/>
            </a:pPr>
            <a:r>
              <a:rPr lang="en-US" b="1" dirty="0">
                <a:solidFill>
                  <a:srgbClr val="0A1F61"/>
                </a:solidFill>
                <a:latin typeface="Tajawal ExtraBold" panose="00000800000000000000" pitchFamily="2" charset="-78"/>
                <a:cs typeface="Tajawal ExtraBold" panose="00000800000000000000" pitchFamily="2" charset="-78"/>
              </a:rPr>
              <a:t>Not all devices allow the installation of software updates, which results in obsolete software running on them.</a:t>
            </a:r>
          </a:p>
          <a:p>
            <a:pPr marL="285750" indent="-285750">
              <a:lnSpc>
                <a:spcPct val="150000"/>
              </a:lnSpc>
              <a:buFont typeface="Arial" panose="020B0604020202020204" pitchFamily="34" charset="0"/>
              <a:buChar char="•"/>
            </a:pPr>
            <a:r>
              <a:rPr lang="en-US" b="1" dirty="0">
                <a:solidFill>
                  <a:srgbClr val="0A1F61"/>
                </a:solidFill>
                <a:latin typeface="Tajawal ExtraBold" panose="00000800000000000000" pitchFamily="2" charset="-78"/>
                <a:cs typeface="Tajawal ExtraBold" panose="00000800000000000000" pitchFamily="2" charset="-78"/>
              </a:rPr>
              <a:t>The dynamic and rapid nature of the market results in the inconsistent installation of security patches, especially for retired or older versions of products.</a:t>
            </a:r>
          </a:p>
          <a:p>
            <a:pPr marL="285750" indent="-285750">
              <a:lnSpc>
                <a:spcPct val="150000"/>
              </a:lnSpc>
              <a:buFont typeface="Arial" panose="020B0604020202020204" pitchFamily="34" charset="0"/>
              <a:buChar char="•"/>
            </a:pPr>
            <a:r>
              <a:rPr lang="en-US" b="1" dirty="0">
                <a:solidFill>
                  <a:srgbClr val="0A1F61"/>
                </a:solidFill>
                <a:latin typeface="Tajawal ExtraBold" panose="00000800000000000000" pitchFamily="2" charset="-78"/>
                <a:cs typeface="Tajawal ExtraBold" panose="00000800000000000000" pitchFamily="2" charset="-78"/>
              </a:rPr>
              <a:t>There are a few IoT security standards that are tailored to and implemented by IoT devices.</a:t>
            </a:r>
          </a:p>
        </p:txBody>
      </p:sp>
      <p:pic>
        <p:nvPicPr>
          <p:cNvPr id="7" name="Graphic 21">
            <a:extLst>
              <a:ext uri="{FF2B5EF4-FFF2-40B4-BE49-F238E27FC236}">
                <a16:creationId xmlns:a16="http://schemas.microsoft.com/office/drawing/2014/main" id="{49E92922-6EE6-6C6E-950B-312619E981C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646531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01E23-CAFE-33E6-024E-EE4055BA593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B712FE2-A887-1C73-F23A-030436C7E704}"/>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E9C36F6-6640-6903-FB15-CA51F1ADD9B0}"/>
              </a:ext>
            </a:extLst>
          </p:cNvPr>
          <p:cNvSpPr txBox="1"/>
          <p:nvPr/>
        </p:nvSpPr>
        <p:spPr>
          <a:xfrm>
            <a:off x="2415177" y="1068054"/>
            <a:ext cx="5585821" cy="523220"/>
          </a:xfrm>
          <a:prstGeom prst="rect">
            <a:avLst/>
          </a:prstGeom>
          <a:noFill/>
        </p:spPr>
        <p:txBody>
          <a:bodyPr wrap="square" rtlCol="0">
            <a:spAutoFit/>
          </a:bodyPr>
          <a:lstStyle/>
          <a:p>
            <a:r>
              <a:rPr lang="en-US" sz="2800" b="1" dirty="0">
                <a:latin typeface="Alexandria" charset="0"/>
                <a:cs typeface="Alexandria" charset="0"/>
              </a:rPr>
              <a:t>IoT Security Challenges at the Edge</a:t>
            </a:r>
          </a:p>
        </p:txBody>
      </p:sp>
      <p:sp>
        <p:nvSpPr>
          <p:cNvPr id="5" name="Rectangle 4">
            <a:extLst>
              <a:ext uri="{FF2B5EF4-FFF2-40B4-BE49-F238E27FC236}">
                <a16:creationId xmlns:a16="http://schemas.microsoft.com/office/drawing/2014/main" id="{79F05C38-31D4-BD09-599B-77D787E638C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72B0FB8-86A5-BA89-D597-1F6889A8BB6E}"/>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A9F90FB-F0C5-90B9-D00D-D30ABF15D0E6}"/>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40F1CFA6-41B9-F54C-847F-6BCAEA934265}"/>
              </a:ext>
            </a:extLst>
          </p:cNvPr>
          <p:cNvSpPr txBox="1"/>
          <p:nvPr/>
        </p:nvSpPr>
        <p:spPr>
          <a:xfrm>
            <a:off x="824831" y="2036052"/>
            <a:ext cx="10539854" cy="4438395"/>
          </a:xfrm>
          <a:prstGeom prst="rect">
            <a:avLst/>
          </a:prstGeom>
          <a:noFill/>
        </p:spPr>
        <p:txBody>
          <a:bodyPr wrap="square" rtlCol="0">
            <a:spAutoFit/>
          </a:bodyPr>
          <a:lstStyle/>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Moreover, IoT devices at the edge face other challenges that apply only to these environments. </a:t>
            </a:r>
            <a:r>
              <a:rPr lang="en-US" b="1" dirty="0">
                <a:solidFill>
                  <a:srgbClr val="0A1F61"/>
                </a:solidFill>
                <a:latin typeface="Tajawal ExtraBold" panose="00000800000000000000" pitchFamily="2" charset="-78"/>
                <a:cs typeface="Tajawal ExtraBold" panose="00000800000000000000" pitchFamily="2" charset="-78"/>
              </a:rPr>
              <a:t>Network connectivity </a:t>
            </a:r>
            <a:r>
              <a:rPr lang="en-US" dirty="0">
                <a:solidFill>
                  <a:srgbClr val="0A1F61"/>
                </a:solidFill>
                <a:latin typeface="Tajawal ExtraBold" panose="00000800000000000000" pitchFamily="2" charset="-78"/>
                <a:cs typeface="Tajawal ExtraBold" panose="00000800000000000000" pitchFamily="2" charset="-78"/>
              </a:rPr>
              <a:t>at the edge is limited and sporadic, which makes it particularly hard to keep these devices up to date</a:t>
            </a:r>
            <a:r>
              <a:rPr lang="en-US" b="1" dirty="0">
                <a:solidFill>
                  <a:srgbClr val="0A1F61"/>
                </a:solidFill>
                <a:latin typeface="Tajawal ExtraBold" panose="00000800000000000000" pitchFamily="2" charset="-78"/>
                <a:cs typeface="Tajawal ExtraBold" panose="00000800000000000000" pitchFamily="2" charset="-78"/>
              </a:rPr>
              <a:t>. At the humanitarian edge </a:t>
            </a:r>
            <a:r>
              <a:rPr lang="en-US" dirty="0">
                <a:solidFill>
                  <a:srgbClr val="0A1F61"/>
                </a:solidFill>
                <a:latin typeface="Tajawal ExtraBold" panose="00000800000000000000" pitchFamily="2" charset="-78"/>
                <a:cs typeface="Tajawal ExtraBold" panose="00000800000000000000" pitchFamily="2" charset="-78"/>
              </a:rPr>
              <a:t>in which first responders and other emergency personnel operate, IoT devices may need to be deployed with little planning and in unsecured areas, which makes it easy for bad actors to interfere with their operation. </a:t>
            </a:r>
            <a:r>
              <a:rPr lang="en-US" b="1" dirty="0">
                <a:solidFill>
                  <a:srgbClr val="0A1F61"/>
                </a:solidFill>
                <a:latin typeface="Tajawal ExtraBold" panose="00000800000000000000" pitchFamily="2" charset="-78"/>
                <a:cs typeface="Tajawal ExtraBold" panose="00000800000000000000" pitchFamily="2" charset="-78"/>
              </a:rPr>
              <a:t>At the tactical edge </a:t>
            </a:r>
            <a:r>
              <a:rPr lang="en-US" dirty="0">
                <a:solidFill>
                  <a:srgbClr val="0A1F61"/>
                </a:solidFill>
                <a:latin typeface="Tajawal ExtraBold" panose="00000800000000000000" pitchFamily="2" charset="-78"/>
                <a:cs typeface="Tajawal ExtraBold" panose="00000800000000000000" pitchFamily="2" charset="-78"/>
              </a:rPr>
              <a:t>where military personnel execute missions, there will likely be malicious parties trying to gain access to these devices, which may be deployed over a large physical area with no direct supervision. The challenges inherent to IoT devices make these situations even more </a:t>
            </a:r>
            <a:r>
              <a:rPr lang="en-US" b="1" dirty="0">
                <a:solidFill>
                  <a:srgbClr val="0A1F61"/>
                </a:solidFill>
                <a:latin typeface="Tajawal ExtraBold" panose="00000800000000000000" pitchFamily="2" charset="-78"/>
                <a:cs typeface="Tajawal ExtraBold" panose="00000800000000000000" pitchFamily="2" charset="-78"/>
              </a:rPr>
              <a:t>susceptible to attacks.</a:t>
            </a:r>
          </a:p>
        </p:txBody>
      </p:sp>
      <p:pic>
        <p:nvPicPr>
          <p:cNvPr id="7" name="Graphic 21">
            <a:extLst>
              <a:ext uri="{FF2B5EF4-FFF2-40B4-BE49-F238E27FC236}">
                <a16:creationId xmlns:a16="http://schemas.microsoft.com/office/drawing/2014/main" id="{9284AA93-0AA2-790A-4C95-ACAB3AB12D5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225566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FB2F84-588F-6338-748B-1C31656F148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2168C53-206C-4DE3-E01E-AD06EE624789}"/>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6C38F92-E120-1BA5-F9A2-18172FC56F31}"/>
              </a:ext>
            </a:extLst>
          </p:cNvPr>
          <p:cNvSpPr txBox="1"/>
          <p:nvPr/>
        </p:nvSpPr>
        <p:spPr>
          <a:xfrm>
            <a:off x="2431506" y="1117041"/>
            <a:ext cx="5357221" cy="523220"/>
          </a:xfrm>
          <a:prstGeom prst="rect">
            <a:avLst/>
          </a:prstGeom>
          <a:noFill/>
        </p:spPr>
        <p:txBody>
          <a:bodyPr wrap="square" rtlCol="0">
            <a:spAutoFit/>
          </a:bodyPr>
          <a:lstStyle/>
          <a:p>
            <a:r>
              <a:rPr lang="en-US" sz="2800" b="1" dirty="0">
                <a:latin typeface="Alexandria" charset="0"/>
                <a:cs typeface="Alexandria" charset="0"/>
              </a:rPr>
              <a:t>IoT Security Challenges at the Edge</a:t>
            </a:r>
          </a:p>
        </p:txBody>
      </p:sp>
      <p:sp>
        <p:nvSpPr>
          <p:cNvPr id="5" name="Rectangle 4">
            <a:extLst>
              <a:ext uri="{FF2B5EF4-FFF2-40B4-BE49-F238E27FC236}">
                <a16:creationId xmlns:a16="http://schemas.microsoft.com/office/drawing/2014/main" id="{F45E3D7C-F29D-CE82-3E4D-C63B4F19E80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B58E658-6F11-3A12-A523-E925C8E48592}"/>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7A66711-777F-CF6D-C58A-8310792DF36A}"/>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0777CADF-1799-F376-6BAA-4AE9320C0399}"/>
              </a:ext>
            </a:extLst>
          </p:cNvPr>
          <p:cNvSpPr txBox="1"/>
          <p:nvPr/>
        </p:nvSpPr>
        <p:spPr>
          <a:xfrm>
            <a:off x="694202" y="2019724"/>
            <a:ext cx="5967855" cy="4611519"/>
          </a:xfrm>
          <a:prstGeom prst="rect">
            <a:avLst/>
          </a:prstGeom>
          <a:noFill/>
        </p:spPr>
        <p:txBody>
          <a:bodyPr wrap="square" rtlCol="0">
            <a:spAutoFit/>
          </a:bodyPr>
          <a:lstStyle/>
          <a:p>
            <a:pPr>
              <a:lnSpc>
                <a:spcPct val="150000"/>
              </a:lnSpc>
            </a:pPr>
            <a:r>
              <a:rPr lang="en-US" b="1" u="sng" dirty="0">
                <a:solidFill>
                  <a:srgbClr val="FF0000"/>
                </a:solidFill>
                <a:latin typeface="Tajawal ExtraBold" panose="00000800000000000000" pitchFamily="2" charset="-78"/>
                <a:cs typeface="Tajawal ExtraBold" panose="00000800000000000000" pitchFamily="2" charset="-78"/>
              </a:rPr>
              <a:t>There are various ways to try to address these challenges:-</a:t>
            </a:r>
          </a:p>
          <a:p>
            <a:pPr>
              <a:lnSpc>
                <a:spcPct val="150000"/>
              </a:lnSpc>
            </a:pPr>
            <a:endParaRPr lang="en-US" u="sng" dirty="0">
              <a:solidFill>
                <a:srgbClr val="FF0000"/>
              </a:solidFill>
              <a:latin typeface="Tajawal ExtraBold" panose="00000800000000000000" pitchFamily="2" charset="-78"/>
              <a:cs typeface="Tajawal ExtraBold" panose="00000800000000000000" pitchFamily="2" charset="-78"/>
            </a:endParaRPr>
          </a:p>
          <a:p>
            <a:pPr marL="342900" indent="-342900">
              <a:lnSpc>
                <a:spcPct val="15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One option is to create or extend standards to improve the security of IoT devices, especially at the edge. This option would require IoT devices to implement these standards. </a:t>
            </a:r>
          </a:p>
          <a:p>
            <a:pPr marL="342900" indent="-342900">
              <a:lnSpc>
                <a:spcPct val="15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Another option is to assume that off-the-shelf IoT devices may be vulnerable or untrusted and to perform runtime monitoring and enforcement of security policies for access to these devices. </a:t>
            </a:r>
          </a:p>
        </p:txBody>
      </p:sp>
      <p:pic>
        <p:nvPicPr>
          <p:cNvPr id="7" name="Graphic 21">
            <a:extLst>
              <a:ext uri="{FF2B5EF4-FFF2-40B4-BE49-F238E27FC236}">
                <a16:creationId xmlns:a16="http://schemas.microsoft.com/office/drawing/2014/main" id="{A4DAFC11-7E50-0665-40B2-3247BE032F0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picture containing toy, vector graphics&#10;&#10;Description automatically generated">
            <a:extLst>
              <a:ext uri="{FF2B5EF4-FFF2-40B4-BE49-F238E27FC236}">
                <a16:creationId xmlns:a16="http://schemas.microsoft.com/office/drawing/2014/main" id="{361D17F6-CF09-D8A0-7BAD-42918AC9CA5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61016" y="2953790"/>
            <a:ext cx="4811382" cy="2709535"/>
          </a:xfrm>
          <a:prstGeom prst="rect">
            <a:avLst/>
          </a:prstGeom>
        </p:spPr>
      </p:pic>
    </p:spTree>
    <p:extLst>
      <p:ext uri="{BB962C8B-B14F-4D97-AF65-F5344CB8AC3E}">
        <p14:creationId xmlns:p14="http://schemas.microsoft.com/office/powerpoint/2010/main" val="7789877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7755B-8B76-D549-45BF-D4745EEFE26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C3E1AFE-0483-232E-871B-6895AADB9294}"/>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ABC0E9D-D43C-42F2-D2AC-CF0DE408C07E}"/>
              </a:ext>
            </a:extLst>
          </p:cNvPr>
          <p:cNvSpPr txBox="1"/>
          <p:nvPr/>
        </p:nvSpPr>
        <p:spPr>
          <a:xfrm>
            <a:off x="2398849" y="1133369"/>
            <a:ext cx="6140993" cy="523220"/>
          </a:xfrm>
          <a:prstGeom prst="rect">
            <a:avLst/>
          </a:prstGeom>
          <a:noFill/>
        </p:spPr>
        <p:txBody>
          <a:bodyPr wrap="square" rtlCol="0">
            <a:spAutoFit/>
          </a:bodyPr>
          <a:lstStyle/>
          <a:p>
            <a:r>
              <a:rPr lang="en-US" sz="2800" b="1" dirty="0">
                <a:latin typeface="Alexandria" charset="0"/>
                <a:cs typeface="Alexandria" charset="0"/>
              </a:rPr>
              <a:t>Standards-Based IoT Security Approach</a:t>
            </a:r>
          </a:p>
        </p:txBody>
      </p:sp>
      <p:sp>
        <p:nvSpPr>
          <p:cNvPr id="5" name="Rectangle 4">
            <a:extLst>
              <a:ext uri="{FF2B5EF4-FFF2-40B4-BE49-F238E27FC236}">
                <a16:creationId xmlns:a16="http://schemas.microsoft.com/office/drawing/2014/main" id="{2568ED48-4795-C5DB-0AE5-15355B0BF57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7EBF1A7-2C7A-44A5-CA23-45E1724FD73E}"/>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A2B4FFB0-8D93-1B68-279C-F4A5777C5EE3}"/>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0037BAA4-9B2B-0A2E-4327-63CB0067FD4B}"/>
              </a:ext>
            </a:extLst>
          </p:cNvPr>
          <p:cNvSpPr txBox="1"/>
          <p:nvPr/>
        </p:nvSpPr>
        <p:spPr>
          <a:xfrm>
            <a:off x="710529" y="2280981"/>
            <a:ext cx="10670485" cy="4196020"/>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There are currently no widely accepted standards for authentication and authorization for IoT devices. A current standards proposal is Authentication and Authorization for Constrained Environments (ACE), which is a protocol being developed by a working group in the Internet Engineering Task Force (IETF). This group is adapting the existing OAuth 2.0 protocol, which is widely used by industry, to work with constrained devices with limited resources such as memory and processing power, as is the case with IoT devices. However, ACE does not take into consideration the challenges of humanitarian and tactical edge scenarios. SEI project, which we call </a:t>
            </a:r>
            <a:r>
              <a:rPr lang="en-US" b="1" dirty="0">
                <a:solidFill>
                  <a:srgbClr val="FF0000"/>
                </a:solidFill>
                <a:latin typeface="Tajawal ExtraBold" panose="00000800000000000000" pitchFamily="2" charset="-78"/>
                <a:cs typeface="Tajawal ExtraBold" panose="00000800000000000000" pitchFamily="2" charset="-78"/>
              </a:rPr>
              <a:t>“Authentication and Authorization for IoT Devices in Disadvantaged Environments” (</a:t>
            </a:r>
            <a:r>
              <a:rPr lang="en-US" b="1" dirty="0" err="1">
                <a:solidFill>
                  <a:srgbClr val="FF0000"/>
                </a:solidFill>
                <a:latin typeface="Tajawal ExtraBold" panose="00000800000000000000" pitchFamily="2" charset="-78"/>
                <a:cs typeface="Tajawal ExtraBold" panose="00000800000000000000" pitchFamily="2" charset="-78"/>
              </a:rPr>
              <a:t>AAIoT</a:t>
            </a:r>
            <a:r>
              <a:rPr lang="en-US" b="1" dirty="0">
                <a:solidFill>
                  <a:srgbClr val="FF0000"/>
                </a:solidFill>
                <a:latin typeface="Tajawal ExtraBold" panose="00000800000000000000" pitchFamily="2" charset="-78"/>
                <a:cs typeface="Tajawal ExtraBold" panose="00000800000000000000" pitchFamily="2" charset="-78"/>
              </a:rPr>
              <a:t>)</a:t>
            </a:r>
            <a:r>
              <a:rPr lang="en-US" dirty="0">
                <a:solidFill>
                  <a:srgbClr val="FF0000"/>
                </a:solidFill>
                <a:latin typeface="Tajawal ExtraBold" panose="00000800000000000000" pitchFamily="2" charset="-78"/>
                <a:cs typeface="Tajawal ExtraBold" panose="00000800000000000000" pitchFamily="2" charset="-78"/>
              </a:rPr>
              <a:t> </a:t>
            </a:r>
            <a:r>
              <a:rPr lang="en-US" dirty="0">
                <a:solidFill>
                  <a:srgbClr val="0A1F61"/>
                </a:solidFill>
                <a:latin typeface="Tajawal ExtraBold" panose="00000800000000000000" pitchFamily="2" charset="-78"/>
                <a:cs typeface="Tajawal ExtraBold" panose="00000800000000000000" pitchFamily="2" charset="-78"/>
              </a:rPr>
              <a:t>focuses on addressing two gaps in the ACE protocol: </a:t>
            </a:r>
          </a:p>
          <a:p>
            <a:pPr marL="342900" indent="-342900">
              <a:lnSpc>
                <a:spcPct val="150000"/>
              </a:lnSpc>
              <a:buAutoNum type="arabicParenBoth"/>
            </a:pPr>
            <a:r>
              <a:rPr lang="en-US" dirty="0">
                <a:solidFill>
                  <a:srgbClr val="0A1F61"/>
                </a:solidFill>
                <a:latin typeface="Tajawal ExtraBold" panose="00000800000000000000" pitchFamily="2" charset="-78"/>
                <a:cs typeface="Tajawal ExtraBold" panose="00000800000000000000" pitchFamily="2" charset="-78"/>
              </a:rPr>
              <a:t>bootstrapping client and device credentials and</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(2) authorization revocation for compromised devices. </a:t>
            </a:r>
          </a:p>
        </p:txBody>
      </p:sp>
      <p:pic>
        <p:nvPicPr>
          <p:cNvPr id="7" name="Graphic 21">
            <a:extLst>
              <a:ext uri="{FF2B5EF4-FFF2-40B4-BE49-F238E27FC236}">
                <a16:creationId xmlns:a16="http://schemas.microsoft.com/office/drawing/2014/main" id="{F33ED48D-F968-0546-8C06-FCD066F813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0227202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2F2D4F-2175-91BD-F6B1-7AD6EFEB999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437E363-70D9-69A6-68A1-7A45377BACE8}"/>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98A7A11-3330-58C4-BF53-5646922F7089}"/>
              </a:ext>
            </a:extLst>
          </p:cNvPr>
          <p:cNvSpPr txBox="1"/>
          <p:nvPr/>
        </p:nvSpPr>
        <p:spPr>
          <a:xfrm>
            <a:off x="2513150" y="1019069"/>
            <a:ext cx="3902032" cy="523220"/>
          </a:xfrm>
          <a:prstGeom prst="rect">
            <a:avLst/>
          </a:prstGeom>
          <a:noFill/>
        </p:spPr>
        <p:txBody>
          <a:bodyPr wrap="square" rtlCol="0">
            <a:spAutoFit/>
          </a:bodyPr>
          <a:lstStyle/>
          <a:p>
            <a:r>
              <a:rPr lang="en-US" sz="2800" b="1" dirty="0">
                <a:latin typeface="Alexandria" charset="0"/>
                <a:cs typeface="Alexandria" charset="0"/>
              </a:rPr>
              <a:t>Gaps for ACE Protocol</a:t>
            </a:r>
          </a:p>
        </p:txBody>
      </p:sp>
      <p:sp>
        <p:nvSpPr>
          <p:cNvPr id="5" name="Rectangle 4">
            <a:extLst>
              <a:ext uri="{FF2B5EF4-FFF2-40B4-BE49-F238E27FC236}">
                <a16:creationId xmlns:a16="http://schemas.microsoft.com/office/drawing/2014/main" id="{25058FB7-18C0-BB2B-DDF8-203C8491A13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1BFFC7C-E947-9469-57EA-918713A136D5}"/>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DE77F9D-6BA0-2B1A-2000-60E913572226}"/>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463313FD-C0A2-5470-937B-0365F206C8D2}"/>
              </a:ext>
            </a:extLst>
          </p:cNvPr>
          <p:cNvSpPr txBox="1"/>
          <p:nvPr/>
        </p:nvSpPr>
        <p:spPr>
          <a:xfrm>
            <a:off x="832759" y="2346295"/>
            <a:ext cx="10384970" cy="3780522"/>
          </a:xfrm>
          <a:prstGeom prst="rect">
            <a:avLst/>
          </a:prstGeom>
          <a:noFill/>
        </p:spPr>
        <p:txBody>
          <a:bodyPr wrap="square" rtlCol="0">
            <a:spAutoFit/>
          </a:bodyPr>
          <a:lstStyle/>
          <a:p>
            <a:pPr>
              <a:lnSpc>
                <a:spcPct val="150000"/>
              </a:lnSpc>
            </a:pPr>
            <a:r>
              <a:rPr lang="en-US" b="1" u="sng" dirty="0">
                <a:solidFill>
                  <a:srgbClr val="FF0000"/>
                </a:solidFill>
                <a:latin typeface="Tajawal ExtraBold" panose="00000800000000000000" pitchFamily="2" charset="-78"/>
                <a:cs typeface="Tajawal ExtraBold" panose="00000800000000000000" pitchFamily="2" charset="-78"/>
              </a:rPr>
              <a:t>Bootstrapping of Credentials: </a:t>
            </a:r>
            <a:r>
              <a:rPr lang="en-US" dirty="0">
                <a:solidFill>
                  <a:srgbClr val="0A1F61"/>
                </a:solidFill>
                <a:latin typeface="Tajawal ExtraBold" panose="00000800000000000000" pitchFamily="2" charset="-78"/>
                <a:cs typeface="Tajawal ExtraBold" panose="00000800000000000000" pitchFamily="2" charset="-78"/>
              </a:rPr>
              <a:t>By definition, bootstrapping of credentials is out of scope for ACE because of the heterogeneity of IoT devices. However, in disadvantaged environments, not including bootstrapping—exchanging credentials used to set up secure channels to communicate between devices—as an integral part of the process is risky because client and device capture and impersonation are likely and of high impact. In our solution, we defined a process where a QR code physically associated to a device contains a pre-shared key (PSK) that would be scanned during the pairing procedure between a client and a device, to securely generate and exchange keys. This process allows for pairing in the field but requires the IoT device to have the capability of receiving and storing new credentials.</a:t>
            </a:r>
          </a:p>
        </p:txBody>
      </p:sp>
      <p:pic>
        <p:nvPicPr>
          <p:cNvPr id="7" name="Graphic 21">
            <a:extLst>
              <a:ext uri="{FF2B5EF4-FFF2-40B4-BE49-F238E27FC236}">
                <a16:creationId xmlns:a16="http://schemas.microsoft.com/office/drawing/2014/main" id="{1C6AFEE5-767A-7BF3-4E1C-D04536F58E7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9134440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CCA757-810F-6F3D-A6FE-9E2144DC47E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132F8A4-A74D-E975-5C0F-B0BE43295978}"/>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5084B7-BD9E-581E-284A-1A62EDE30031}"/>
              </a:ext>
            </a:extLst>
          </p:cNvPr>
          <p:cNvSpPr txBox="1"/>
          <p:nvPr/>
        </p:nvSpPr>
        <p:spPr>
          <a:xfrm>
            <a:off x="2513150" y="1019069"/>
            <a:ext cx="3902032" cy="523220"/>
          </a:xfrm>
          <a:prstGeom prst="rect">
            <a:avLst/>
          </a:prstGeom>
          <a:noFill/>
        </p:spPr>
        <p:txBody>
          <a:bodyPr wrap="square" rtlCol="0">
            <a:spAutoFit/>
          </a:bodyPr>
          <a:lstStyle/>
          <a:p>
            <a:r>
              <a:rPr lang="en-US" sz="2800" b="1" dirty="0">
                <a:latin typeface="Alexandria" charset="0"/>
                <a:cs typeface="Alexandria" charset="0"/>
              </a:rPr>
              <a:t>Gaps for ACE Protocol</a:t>
            </a:r>
          </a:p>
        </p:txBody>
      </p:sp>
      <p:sp>
        <p:nvSpPr>
          <p:cNvPr id="5" name="Rectangle 4">
            <a:extLst>
              <a:ext uri="{FF2B5EF4-FFF2-40B4-BE49-F238E27FC236}">
                <a16:creationId xmlns:a16="http://schemas.microsoft.com/office/drawing/2014/main" id="{01F3C366-5E39-3FF6-2EC1-C7761DF5266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430E75F-7283-02B7-4ADA-59F6051955A4}"/>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8384004-6E91-270E-7439-93DE970A94DF}"/>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3A2EFE5B-88D3-411F-B0AF-FAA7C17BA15D}"/>
              </a:ext>
            </a:extLst>
          </p:cNvPr>
          <p:cNvSpPr txBox="1"/>
          <p:nvPr/>
        </p:nvSpPr>
        <p:spPr>
          <a:xfrm>
            <a:off x="832759" y="2280980"/>
            <a:ext cx="10384970" cy="4196020"/>
          </a:xfrm>
          <a:prstGeom prst="rect">
            <a:avLst/>
          </a:prstGeom>
          <a:noFill/>
        </p:spPr>
        <p:txBody>
          <a:bodyPr wrap="square" rtlCol="0">
            <a:spAutoFit/>
          </a:bodyPr>
          <a:lstStyle/>
          <a:p>
            <a:pPr>
              <a:lnSpc>
                <a:spcPct val="150000"/>
              </a:lnSpc>
            </a:pPr>
            <a:r>
              <a:rPr lang="en-US" b="1" u="sng" dirty="0">
                <a:solidFill>
                  <a:srgbClr val="FF0000"/>
                </a:solidFill>
                <a:latin typeface="Tajawal ExtraBold" panose="00000800000000000000" pitchFamily="2" charset="-78"/>
                <a:cs typeface="Tajawal ExtraBold" panose="00000800000000000000" pitchFamily="2" charset="-78"/>
              </a:rPr>
              <a:t>Authorization Revocation: </a:t>
            </a:r>
            <a:r>
              <a:rPr lang="en-US" dirty="0">
                <a:solidFill>
                  <a:srgbClr val="0A1F61"/>
                </a:solidFill>
                <a:latin typeface="Tajawal ExtraBold" panose="00000800000000000000" pitchFamily="2" charset="-78"/>
                <a:cs typeface="Tajawal ExtraBold" panose="00000800000000000000" pitchFamily="2" charset="-78"/>
              </a:rPr>
              <a:t>The ACE protocol assumes a stable connection between an IoT device and an authorization server, which authorizes third parties to access the IoT device by providing them with an access token that expires after a set time. In disadvantaged environments devices may be disconnected from an authorization server for longer periods of time. As a result, expiration times would need to be longer than usual to guarantee continued access. If an IoT device is compromised, however, it is critical to let all parties know that they should no longer have access to resources on that IoT device. We therefore extended ACE by defining a process for token revocation (which is not currently supported by ACE) in which the different parties can contact the authorization server to check if a token is still valid. This work has led to a new proposed extension to the ACE standard for token revocation.</a:t>
            </a:r>
          </a:p>
        </p:txBody>
      </p:sp>
      <p:pic>
        <p:nvPicPr>
          <p:cNvPr id="7" name="Graphic 21">
            <a:extLst>
              <a:ext uri="{FF2B5EF4-FFF2-40B4-BE49-F238E27FC236}">
                <a16:creationId xmlns:a16="http://schemas.microsoft.com/office/drawing/2014/main" id="{041D033F-7DD8-DC92-A4B0-684F74A400D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22478166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82BB4-F900-82BF-07A9-8FDE7981993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3A2568D-D2F5-3ED6-38EB-BEE73488C8D6}"/>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E93290-3DB2-6C24-2CFD-A3CF79390F46}"/>
              </a:ext>
            </a:extLst>
          </p:cNvPr>
          <p:cNvSpPr txBox="1"/>
          <p:nvPr/>
        </p:nvSpPr>
        <p:spPr>
          <a:xfrm>
            <a:off x="2398850" y="1117040"/>
            <a:ext cx="6124664" cy="523220"/>
          </a:xfrm>
          <a:prstGeom prst="rect">
            <a:avLst/>
          </a:prstGeom>
          <a:noFill/>
        </p:spPr>
        <p:txBody>
          <a:bodyPr wrap="square" rtlCol="0">
            <a:spAutoFit/>
          </a:bodyPr>
          <a:lstStyle/>
          <a:p>
            <a:r>
              <a:rPr lang="en-US" sz="2800" b="1" dirty="0">
                <a:latin typeface="Alexandria" charset="0"/>
                <a:cs typeface="Alexandria" charset="0"/>
              </a:rPr>
              <a:t>Standards-Based IoT Security Approach</a:t>
            </a:r>
          </a:p>
        </p:txBody>
      </p:sp>
      <p:sp>
        <p:nvSpPr>
          <p:cNvPr id="5" name="Rectangle 4">
            <a:extLst>
              <a:ext uri="{FF2B5EF4-FFF2-40B4-BE49-F238E27FC236}">
                <a16:creationId xmlns:a16="http://schemas.microsoft.com/office/drawing/2014/main" id="{F368A1C2-AED2-E8B7-44E5-7243571316E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8A87316-F8AA-AB5E-EACB-F79CBFC8B00F}"/>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60A1EA5A-16CD-398B-4357-4DE8641C308A}"/>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4D3BAFAF-7346-AE86-1D02-31015B99B610}"/>
              </a:ext>
            </a:extLst>
          </p:cNvPr>
          <p:cNvSpPr txBox="1"/>
          <p:nvPr/>
        </p:nvSpPr>
        <p:spPr>
          <a:xfrm>
            <a:off x="775846" y="2101368"/>
            <a:ext cx="4677897" cy="4611519"/>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One disadvantage of this approach is that an IoT device must implement the ACE protocol, and the extensions we defined, to take advantage of the solutions described. ACE is not yet an approved protocol, and even when it is, it could take a while for it to be widely adopted. Thus, other types of solutions that can work with commodity devices should also be considered. Validation for the ACE protocol extension through the </a:t>
            </a:r>
            <a:r>
              <a:rPr lang="en-US" dirty="0" err="1">
                <a:solidFill>
                  <a:srgbClr val="0A1F61"/>
                </a:solidFill>
                <a:latin typeface="Tajawal ExtraBold" panose="00000800000000000000" pitchFamily="2" charset="-78"/>
                <a:cs typeface="Tajawal ExtraBold" panose="00000800000000000000" pitchFamily="2" charset="-78"/>
              </a:rPr>
              <a:t>AAIoT</a:t>
            </a:r>
            <a:r>
              <a:rPr lang="en-US" dirty="0">
                <a:solidFill>
                  <a:srgbClr val="0A1F61"/>
                </a:solidFill>
                <a:latin typeface="Tajawal ExtraBold" panose="00000800000000000000" pitchFamily="2" charset="-78"/>
                <a:cs typeface="Tajawal ExtraBold" panose="00000800000000000000" pitchFamily="2" charset="-78"/>
              </a:rPr>
              <a:t> architecture.</a:t>
            </a:r>
          </a:p>
        </p:txBody>
      </p:sp>
      <p:pic>
        <p:nvPicPr>
          <p:cNvPr id="7" name="Graphic 21">
            <a:extLst>
              <a:ext uri="{FF2B5EF4-FFF2-40B4-BE49-F238E27FC236}">
                <a16:creationId xmlns:a16="http://schemas.microsoft.com/office/drawing/2014/main" id="{D12C3B29-3B3D-710D-29DD-E1BC37BB14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Diagram&#10;&#10;Description automatically generated">
            <a:extLst>
              <a:ext uri="{FF2B5EF4-FFF2-40B4-BE49-F238E27FC236}">
                <a16:creationId xmlns:a16="http://schemas.microsoft.com/office/drawing/2014/main" id="{2E797757-C3DC-EEF1-DDBB-B627EF04EE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75799" y="2229177"/>
            <a:ext cx="5536960" cy="4228788"/>
          </a:xfrm>
          <a:prstGeom prst="rect">
            <a:avLst/>
          </a:prstGeom>
        </p:spPr>
      </p:pic>
    </p:spTree>
    <p:extLst>
      <p:ext uri="{BB962C8B-B14F-4D97-AF65-F5344CB8AC3E}">
        <p14:creationId xmlns:p14="http://schemas.microsoft.com/office/powerpoint/2010/main" val="14964821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0F0F28-08F0-8197-F937-3A333EEEE19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AF05420-1025-13F5-E9A4-609EFFA55011}"/>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91CDCC9-A6A4-4285-20D7-C0FB6440BAE2}"/>
              </a:ext>
            </a:extLst>
          </p:cNvPr>
          <p:cNvSpPr txBox="1"/>
          <p:nvPr/>
        </p:nvSpPr>
        <p:spPr>
          <a:xfrm>
            <a:off x="2382521" y="1100712"/>
            <a:ext cx="6189979" cy="523220"/>
          </a:xfrm>
          <a:prstGeom prst="rect">
            <a:avLst/>
          </a:prstGeom>
          <a:noFill/>
        </p:spPr>
        <p:txBody>
          <a:bodyPr wrap="square" rtlCol="0">
            <a:spAutoFit/>
          </a:bodyPr>
          <a:lstStyle/>
          <a:p>
            <a:r>
              <a:rPr lang="en-US" sz="2800" b="1" dirty="0">
                <a:latin typeface="Alexandria" charset="0"/>
                <a:cs typeface="Alexandria" charset="0"/>
              </a:rPr>
              <a:t>Standards-Based IoT Security Approach</a:t>
            </a:r>
          </a:p>
        </p:txBody>
      </p:sp>
      <p:sp>
        <p:nvSpPr>
          <p:cNvPr id="5" name="Rectangle 4">
            <a:extLst>
              <a:ext uri="{FF2B5EF4-FFF2-40B4-BE49-F238E27FC236}">
                <a16:creationId xmlns:a16="http://schemas.microsoft.com/office/drawing/2014/main" id="{2153EA83-E388-F7A1-7C7E-750A30FA922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4381D41-35C3-E9F3-4F62-D85AACA991A6}"/>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E9B07AB-040E-887C-C4F8-1C81CEC124B9}"/>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8BD7991C-3822-9052-B9A2-69B9E956C7AE}"/>
              </a:ext>
            </a:extLst>
          </p:cNvPr>
          <p:cNvSpPr txBox="1"/>
          <p:nvPr/>
        </p:nvSpPr>
        <p:spPr>
          <a:xfrm>
            <a:off x="824831" y="2101368"/>
            <a:ext cx="10294926" cy="4438395"/>
          </a:xfrm>
          <a:prstGeom prst="rect">
            <a:avLst/>
          </a:prstGeom>
          <a:noFill/>
        </p:spPr>
        <p:txBody>
          <a:bodyPr wrap="square" rtlCol="0">
            <a:spAutoFit/>
          </a:bodyPr>
          <a:lstStyle/>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When integrating commodity IoT devices into existing networks, there is a high likelihood that some of these devices may not implement any security protocols or may have unpatched vulnerabilities. It is even possible for one of these devices to be compromised at manufacturing time, and thus already have malicious code on it (i.e., a supply-chain risk). However, being able to use commodity IoT devices is an advantage </a:t>
            </a:r>
            <a:r>
              <a:rPr lang="en-US" b="1" dirty="0">
                <a:solidFill>
                  <a:srgbClr val="0A1F61"/>
                </a:solidFill>
                <a:latin typeface="Tajawal ExtraBold" panose="00000800000000000000" pitchFamily="2" charset="-78"/>
                <a:cs typeface="Tajawal ExtraBold" panose="00000800000000000000" pitchFamily="2" charset="-78"/>
              </a:rPr>
              <a:t>at both the humanitarian and tactical edge </a:t>
            </a:r>
            <a:r>
              <a:rPr lang="en-US" dirty="0">
                <a:solidFill>
                  <a:srgbClr val="0A1F61"/>
                </a:solidFill>
                <a:latin typeface="Tajawal ExtraBold" panose="00000800000000000000" pitchFamily="2" charset="-78"/>
                <a:cs typeface="Tajawal ExtraBold" panose="00000800000000000000" pitchFamily="2" charset="-78"/>
              </a:rPr>
              <a:t>for quick response to changing missions and environments. To protect the devices from external attacks and the networks from potential attacks from these commodity devices, a solution is needed that does not require changing the software on the device itself. The Kalki platform is one such solution.</a:t>
            </a:r>
          </a:p>
        </p:txBody>
      </p:sp>
      <p:pic>
        <p:nvPicPr>
          <p:cNvPr id="7" name="Graphic 21">
            <a:extLst>
              <a:ext uri="{FF2B5EF4-FFF2-40B4-BE49-F238E27FC236}">
                <a16:creationId xmlns:a16="http://schemas.microsoft.com/office/drawing/2014/main" id="{89DD6E40-9EEF-C758-2E44-35BAED22FBC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336732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A8DA7-65BB-4FA2-369A-D5549E24492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DA9220E-AC20-09D7-254B-C91E13FB735B}"/>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FA4EE71-5B9F-A8FA-33D3-F7988C4041E8}"/>
              </a:ext>
            </a:extLst>
          </p:cNvPr>
          <p:cNvSpPr txBox="1"/>
          <p:nvPr/>
        </p:nvSpPr>
        <p:spPr>
          <a:xfrm>
            <a:off x="2513150" y="1019069"/>
            <a:ext cx="3902032" cy="523220"/>
          </a:xfrm>
          <a:prstGeom prst="rect">
            <a:avLst/>
          </a:prstGeom>
          <a:noFill/>
        </p:spPr>
        <p:txBody>
          <a:bodyPr wrap="square" rtlCol="0">
            <a:spAutoFit/>
          </a:bodyPr>
          <a:lstStyle/>
          <a:p>
            <a:r>
              <a:rPr lang="en-US" sz="2800" b="1" dirty="0">
                <a:latin typeface="Alexandria" charset="0"/>
                <a:cs typeface="Alexandria" charset="0"/>
              </a:rPr>
              <a:t>Kalki Software</a:t>
            </a:r>
          </a:p>
        </p:txBody>
      </p:sp>
      <p:sp>
        <p:nvSpPr>
          <p:cNvPr id="5" name="Rectangle 4">
            <a:extLst>
              <a:ext uri="{FF2B5EF4-FFF2-40B4-BE49-F238E27FC236}">
                <a16:creationId xmlns:a16="http://schemas.microsoft.com/office/drawing/2014/main" id="{4986B187-CD91-7A30-60B7-2CD914A991E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89DA0D-BB52-A135-809C-1A0BDA50ACD9}"/>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723386F4-A5EA-B34B-2772-2A8FFA3F6E77}"/>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E1C6D3E6-5069-85A0-9DA1-C23659C5FE28}"/>
              </a:ext>
            </a:extLst>
          </p:cNvPr>
          <p:cNvSpPr txBox="1"/>
          <p:nvPr/>
        </p:nvSpPr>
        <p:spPr>
          <a:xfrm>
            <a:off x="890145" y="2460596"/>
            <a:ext cx="10294927" cy="3780522"/>
          </a:xfrm>
          <a:prstGeom prst="rect">
            <a:avLst/>
          </a:prstGeom>
          <a:noFill/>
        </p:spPr>
        <p:txBody>
          <a:bodyPr wrap="square" rtlCol="0">
            <a:spAutoFit/>
          </a:bodyPr>
          <a:lstStyle/>
          <a:p>
            <a:pPr>
              <a:lnSpc>
                <a:spcPct val="150000"/>
              </a:lnSpc>
            </a:pPr>
            <a:r>
              <a:rPr lang="en-US" b="1" dirty="0" err="1">
                <a:solidFill>
                  <a:srgbClr val="0A1F61"/>
                </a:solidFill>
                <a:latin typeface="Tajawal ExtraBold" panose="00000800000000000000" pitchFamily="2" charset="-78"/>
                <a:cs typeface="Tajawal ExtraBold" panose="00000800000000000000" pitchFamily="2" charset="-78"/>
              </a:rPr>
              <a:t>KalKi</a:t>
            </a:r>
            <a:r>
              <a:rPr lang="en-US" b="1" dirty="0">
                <a:solidFill>
                  <a:srgbClr val="0A1F61"/>
                </a:solidFill>
                <a:latin typeface="Tajawal ExtraBold" panose="00000800000000000000" pitchFamily="2" charset="-78"/>
                <a:cs typeface="Tajawal ExtraBold" panose="00000800000000000000" pitchFamily="2" charset="-78"/>
              </a:rPr>
              <a:t> is a software-defined IoT security platform </a:t>
            </a:r>
            <a:r>
              <a:rPr lang="en-US" dirty="0">
                <a:solidFill>
                  <a:srgbClr val="0A1F61"/>
                </a:solidFill>
                <a:latin typeface="Tajawal ExtraBold" panose="00000800000000000000" pitchFamily="2" charset="-78"/>
                <a:cs typeface="Tajawal ExtraBold" panose="00000800000000000000" pitchFamily="2" charset="-78"/>
              </a:rPr>
              <a:t>that moves security enforcement to the network, thereby enabling the integration of commodity IoT devices, even if they are not fully trusted or configurable. </a:t>
            </a:r>
            <a:r>
              <a:rPr lang="en-US" dirty="0" err="1">
                <a:solidFill>
                  <a:srgbClr val="0A1F61"/>
                </a:solidFill>
                <a:latin typeface="Tajawal ExtraBold" panose="00000800000000000000" pitchFamily="2" charset="-78"/>
                <a:cs typeface="Tajawal ExtraBold" panose="00000800000000000000" pitchFamily="2" charset="-78"/>
              </a:rPr>
              <a:t>KalKi</a:t>
            </a:r>
            <a:r>
              <a:rPr lang="en-US" dirty="0">
                <a:solidFill>
                  <a:srgbClr val="0A1F61"/>
                </a:solidFill>
                <a:latin typeface="Tajawal ExtraBold" panose="00000800000000000000" pitchFamily="2" charset="-78"/>
                <a:cs typeface="Tajawal ExtraBold" panose="00000800000000000000" pitchFamily="2" charset="-78"/>
              </a:rPr>
              <a:t> leverages software-defined networking (SDN) concepts to act as a flexible intermediary between these devices and the network they are connecting to, ensuring that both are protected. This protection is done through the definition of a policy model for each device type, which can ensure that protections are customized to cover each device’s specific vulnerabilities and shortcomings. The </a:t>
            </a:r>
            <a:r>
              <a:rPr lang="en-US" b="1" dirty="0" err="1">
                <a:solidFill>
                  <a:srgbClr val="0A1F61"/>
                </a:solidFill>
                <a:latin typeface="Tajawal ExtraBold" panose="00000800000000000000" pitchFamily="2" charset="-78"/>
                <a:cs typeface="Tajawal ExtraBold" panose="00000800000000000000" pitchFamily="2" charset="-78"/>
              </a:rPr>
              <a:t>KalKi</a:t>
            </a:r>
            <a:r>
              <a:rPr lang="en-US" b="1" dirty="0">
                <a:solidFill>
                  <a:srgbClr val="0A1F61"/>
                </a:solidFill>
                <a:latin typeface="Tajawal ExtraBold" panose="00000800000000000000" pitchFamily="2" charset="-78"/>
                <a:cs typeface="Tajawal ExtraBold" panose="00000800000000000000" pitchFamily="2" charset="-78"/>
              </a:rPr>
              <a:t> system also allows the user to easily change these policies </a:t>
            </a:r>
            <a:r>
              <a:rPr lang="en-US" dirty="0">
                <a:solidFill>
                  <a:srgbClr val="0A1F61"/>
                </a:solidFill>
                <a:latin typeface="Tajawal ExtraBold" panose="00000800000000000000" pitchFamily="2" charset="-78"/>
                <a:cs typeface="Tajawal ExtraBold" panose="00000800000000000000" pitchFamily="2" charset="-78"/>
              </a:rPr>
              <a:t>if new vulnerabilities are found in a device model, or if the environment they must connect to requires specific policies.</a:t>
            </a:r>
          </a:p>
        </p:txBody>
      </p:sp>
      <p:pic>
        <p:nvPicPr>
          <p:cNvPr id="7" name="Graphic 21">
            <a:extLst>
              <a:ext uri="{FF2B5EF4-FFF2-40B4-BE49-F238E27FC236}">
                <a16:creationId xmlns:a16="http://schemas.microsoft.com/office/drawing/2014/main" id="{C0A426DF-A201-086A-D22C-1886062B04B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23420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E23E17-B4CB-9137-F58A-4D6411A8ED5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32BD391-3DD2-D883-6935-0E278C24D1B4}"/>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866B03F-18DB-0E98-95DC-FEEFBA70CC3E}"/>
              </a:ext>
            </a:extLst>
          </p:cNvPr>
          <p:cNvSpPr txBox="1"/>
          <p:nvPr/>
        </p:nvSpPr>
        <p:spPr>
          <a:xfrm>
            <a:off x="2513150" y="1019069"/>
            <a:ext cx="3902032" cy="523220"/>
          </a:xfrm>
          <a:prstGeom prst="rect">
            <a:avLst/>
          </a:prstGeom>
          <a:noFill/>
        </p:spPr>
        <p:txBody>
          <a:bodyPr wrap="square" rtlCol="0">
            <a:spAutoFit/>
          </a:bodyPr>
          <a:lstStyle/>
          <a:p>
            <a:r>
              <a:rPr lang="en-US" sz="2800" b="1" dirty="0">
                <a:latin typeface="Alexandria" charset="0"/>
                <a:cs typeface="Alexandria" charset="0"/>
              </a:rPr>
              <a:t>Kalki Software</a:t>
            </a:r>
          </a:p>
        </p:txBody>
      </p:sp>
      <p:sp>
        <p:nvSpPr>
          <p:cNvPr id="5" name="Rectangle 4">
            <a:extLst>
              <a:ext uri="{FF2B5EF4-FFF2-40B4-BE49-F238E27FC236}">
                <a16:creationId xmlns:a16="http://schemas.microsoft.com/office/drawing/2014/main" id="{651CD2DD-3296-69D2-CF49-4032CAA1BFF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E2D4605-6023-5A40-536C-5E976F070BC3}"/>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78A0BF1-E25F-58D3-650B-F7976E35AA7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C650AAAC-9C30-70BA-5642-EE51FD26CE7F}"/>
              </a:ext>
            </a:extLst>
          </p:cNvPr>
          <p:cNvSpPr txBox="1"/>
          <p:nvPr/>
        </p:nvSpPr>
        <p:spPr>
          <a:xfrm>
            <a:off x="759517" y="2085039"/>
            <a:ext cx="10523526" cy="4611519"/>
          </a:xfrm>
          <a:prstGeom prst="rect">
            <a:avLst/>
          </a:prstGeom>
          <a:noFill/>
        </p:spPr>
        <p:txBody>
          <a:bodyPr wrap="square" rtlCol="0">
            <a:spAutoFit/>
          </a:bodyPr>
          <a:lstStyle/>
          <a:p>
            <a:pPr>
              <a:lnSpc>
                <a:spcPct val="150000"/>
              </a:lnSpc>
            </a:pPr>
            <a:r>
              <a:rPr lang="en-US" b="1" dirty="0" err="1">
                <a:solidFill>
                  <a:srgbClr val="0A1F61"/>
                </a:solidFill>
                <a:latin typeface="Tajawal ExtraBold" panose="00000800000000000000" pitchFamily="2" charset="-78"/>
                <a:cs typeface="Tajawal ExtraBold" panose="00000800000000000000" pitchFamily="2" charset="-78"/>
              </a:rPr>
              <a:t>KalKi</a:t>
            </a:r>
            <a:r>
              <a:rPr lang="en-US" b="1" dirty="0">
                <a:solidFill>
                  <a:srgbClr val="0A1F61"/>
                </a:solidFill>
                <a:latin typeface="Tajawal ExtraBold" panose="00000800000000000000" pitchFamily="2" charset="-78"/>
                <a:cs typeface="Tajawal ExtraBold" panose="00000800000000000000" pitchFamily="2" charset="-78"/>
              </a:rPr>
              <a:t> uses information from the network traffic to and from a device, as well as from sensor data collected by a device, to detect both cyber and physical threats.</a:t>
            </a:r>
            <a:r>
              <a:rPr lang="en-US" dirty="0">
                <a:solidFill>
                  <a:srgbClr val="0A1F61"/>
                </a:solidFill>
                <a:latin typeface="Tajawal ExtraBold" panose="00000800000000000000" pitchFamily="2" charset="-78"/>
                <a:cs typeface="Tajawal ExtraBold" panose="00000800000000000000" pitchFamily="2" charset="-78"/>
              </a:rPr>
              <a:t> This approach allows the system to detect potential tampering with an IoT device, as well as network-based attacks to or from a device. The security policies for a device can be combined to monitor for different types of attacks or unexpected states and react to stop an attacker.</a:t>
            </a:r>
          </a:p>
          <a:p>
            <a:pPr>
              <a:lnSpc>
                <a:spcPct val="150000"/>
              </a:lnSpc>
            </a:pPr>
            <a:r>
              <a:rPr lang="en-US" b="1" dirty="0">
                <a:solidFill>
                  <a:srgbClr val="0A1F61"/>
                </a:solidFill>
                <a:latin typeface="Tajawal ExtraBold" panose="00000800000000000000" pitchFamily="2" charset="-78"/>
                <a:cs typeface="Tajawal ExtraBold" panose="00000800000000000000" pitchFamily="2" charset="-78"/>
              </a:rPr>
              <a:t>The network monitoring and security measures of the </a:t>
            </a:r>
            <a:r>
              <a:rPr lang="en-US" b="1" dirty="0" err="1">
                <a:solidFill>
                  <a:srgbClr val="0A1F61"/>
                </a:solidFill>
                <a:latin typeface="Tajawal ExtraBold" panose="00000800000000000000" pitchFamily="2" charset="-78"/>
                <a:cs typeface="Tajawal ExtraBold" panose="00000800000000000000" pitchFamily="2" charset="-78"/>
              </a:rPr>
              <a:t>KalKi</a:t>
            </a:r>
            <a:r>
              <a:rPr lang="en-US" b="1" dirty="0">
                <a:solidFill>
                  <a:srgbClr val="0A1F61"/>
                </a:solidFill>
                <a:latin typeface="Tajawal ExtraBold" panose="00000800000000000000" pitchFamily="2" charset="-78"/>
                <a:cs typeface="Tajawal ExtraBold" panose="00000800000000000000" pitchFamily="2" charset="-78"/>
              </a:rPr>
              <a:t> platform are handled by µ</a:t>
            </a:r>
            <a:r>
              <a:rPr lang="en-US" b="1" dirty="0" err="1">
                <a:solidFill>
                  <a:srgbClr val="0A1F61"/>
                </a:solidFill>
                <a:latin typeface="Tajawal ExtraBold" panose="00000800000000000000" pitchFamily="2" charset="-78"/>
                <a:cs typeface="Tajawal ExtraBold" panose="00000800000000000000" pitchFamily="2" charset="-78"/>
              </a:rPr>
              <a:t>mboxes</a:t>
            </a:r>
            <a:r>
              <a:rPr lang="en-US" b="1" dirty="0">
                <a:solidFill>
                  <a:srgbClr val="0A1F61"/>
                </a:solidFill>
                <a:latin typeface="Tajawal ExtraBold" panose="00000800000000000000" pitchFamily="2" charset="-78"/>
                <a:cs typeface="Tajawal ExtraBold" panose="00000800000000000000" pitchFamily="2" charset="-78"/>
              </a:rPr>
              <a:t> (pronounced “micro-m-boxes”), </a:t>
            </a:r>
            <a:r>
              <a:rPr lang="en-US" dirty="0">
                <a:solidFill>
                  <a:srgbClr val="0A1F61"/>
                </a:solidFill>
                <a:latin typeface="Tajawal ExtraBold" panose="00000800000000000000" pitchFamily="2" charset="-78"/>
                <a:cs typeface="Tajawal ExtraBold" panose="00000800000000000000" pitchFamily="2" charset="-78"/>
              </a:rPr>
              <a:t>which are small software modules that implement </a:t>
            </a:r>
            <a:r>
              <a:rPr lang="en-US" b="1" dirty="0">
                <a:solidFill>
                  <a:srgbClr val="0A1F61"/>
                </a:solidFill>
                <a:latin typeface="Tajawal ExtraBold" panose="00000800000000000000" pitchFamily="2" charset="-78"/>
                <a:cs typeface="Tajawal ExtraBold" panose="00000800000000000000" pitchFamily="2" charset="-78"/>
              </a:rPr>
              <a:t>network function virtualization (NFV) functionality.</a:t>
            </a:r>
            <a:r>
              <a:rPr lang="en-US" dirty="0">
                <a:solidFill>
                  <a:srgbClr val="0A1F61"/>
                </a:solidFill>
                <a:latin typeface="Tajawal ExtraBold" panose="00000800000000000000" pitchFamily="2" charset="-78"/>
                <a:cs typeface="Tajawal ExtraBold" panose="00000800000000000000" pitchFamily="2" charset="-78"/>
              </a:rPr>
              <a:t> NFV allows software implementation of functions traditionally performed by dedicated hardware, such as a firewall or an intrusion-detection system (IDS). Moreover, NFV allows easy isolation and modularization of different types of network monitoring and reactions, which we encapsulate in µ</a:t>
            </a:r>
            <a:r>
              <a:rPr lang="en-US" dirty="0" err="1">
                <a:solidFill>
                  <a:srgbClr val="0A1F61"/>
                </a:solidFill>
                <a:latin typeface="Tajawal ExtraBold" panose="00000800000000000000" pitchFamily="2" charset="-78"/>
                <a:cs typeface="Tajawal ExtraBold" panose="00000800000000000000" pitchFamily="2" charset="-78"/>
              </a:rPr>
              <a:t>mboxes</a:t>
            </a:r>
            <a:r>
              <a:rPr lang="en-US" dirty="0">
                <a:solidFill>
                  <a:srgbClr val="0A1F61"/>
                </a:solidFill>
                <a:latin typeface="Tajawal ExtraBold" panose="00000800000000000000" pitchFamily="2" charset="-78"/>
                <a:cs typeface="Tajawal ExtraBold" panose="00000800000000000000" pitchFamily="2" charset="-78"/>
              </a:rPr>
              <a:t>.</a:t>
            </a:r>
          </a:p>
        </p:txBody>
      </p:sp>
      <p:pic>
        <p:nvPicPr>
          <p:cNvPr id="7" name="Graphic 21">
            <a:extLst>
              <a:ext uri="{FF2B5EF4-FFF2-40B4-BE49-F238E27FC236}">
                <a16:creationId xmlns:a16="http://schemas.microsoft.com/office/drawing/2014/main" id="{A1D2D089-E62D-BF88-C27E-936B6EB3B1D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1382966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27F29-2640-98E3-7A90-B4B63A4287E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F438013-607F-5098-0863-444E2324F6B4}"/>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5D04FEE-2D75-3508-B819-0FB3293F454E}"/>
              </a:ext>
            </a:extLst>
          </p:cNvPr>
          <p:cNvSpPr txBox="1"/>
          <p:nvPr/>
        </p:nvSpPr>
        <p:spPr>
          <a:xfrm>
            <a:off x="2513150" y="1019069"/>
            <a:ext cx="3902032" cy="523220"/>
          </a:xfrm>
          <a:prstGeom prst="rect">
            <a:avLst/>
          </a:prstGeom>
          <a:noFill/>
        </p:spPr>
        <p:txBody>
          <a:bodyPr wrap="square" rtlCol="0">
            <a:spAutoFit/>
          </a:bodyPr>
          <a:lstStyle/>
          <a:p>
            <a:r>
              <a:rPr lang="en-US" sz="2800" b="1" dirty="0">
                <a:latin typeface="Alexandria" charset="0"/>
                <a:cs typeface="Alexandria" charset="0"/>
              </a:rPr>
              <a:t>Kalki Software</a:t>
            </a:r>
          </a:p>
        </p:txBody>
      </p:sp>
      <p:sp>
        <p:nvSpPr>
          <p:cNvPr id="5" name="Rectangle 4">
            <a:extLst>
              <a:ext uri="{FF2B5EF4-FFF2-40B4-BE49-F238E27FC236}">
                <a16:creationId xmlns:a16="http://schemas.microsoft.com/office/drawing/2014/main" id="{6AB8D1D0-19E2-297F-9F7D-8FE92286785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C283F-6DDE-F0D0-3ED0-E6F4D19F6D8C}"/>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27FFC81-7D8B-EEB7-0705-9D4D27828E10}"/>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6887B525-A9E7-C232-DAF4-696E1673D330}"/>
              </a:ext>
            </a:extLst>
          </p:cNvPr>
          <p:cNvSpPr txBox="1"/>
          <p:nvPr/>
        </p:nvSpPr>
        <p:spPr>
          <a:xfrm>
            <a:off x="792174" y="2770839"/>
            <a:ext cx="10523526" cy="2776401"/>
          </a:xfrm>
          <a:prstGeom prst="rect">
            <a:avLst/>
          </a:prstGeom>
          <a:noFill/>
        </p:spPr>
        <p:txBody>
          <a:bodyPr wrap="square" rtlCol="0">
            <a:spAutoFit/>
          </a:bodyPr>
          <a:lstStyle/>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In the </a:t>
            </a:r>
            <a:r>
              <a:rPr lang="en-US" dirty="0" err="1">
                <a:solidFill>
                  <a:srgbClr val="0A1F61"/>
                </a:solidFill>
                <a:latin typeface="Tajawal ExtraBold" panose="00000800000000000000" pitchFamily="2" charset="-78"/>
                <a:cs typeface="Tajawal ExtraBold" panose="00000800000000000000" pitchFamily="2" charset="-78"/>
              </a:rPr>
              <a:t>KalKi</a:t>
            </a:r>
            <a:r>
              <a:rPr lang="en-US" dirty="0">
                <a:solidFill>
                  <a:srgbClr val="0A1F61"/>
                </a:solidFill>
                <a:latin typeface="Tajawal ExtraBold" panose="00000800000000000000" pitchFamily="2" charset="-78"/>
                <a:cs typeface="Tajawal ExtraBold" panose="00000800000000000000" pitchFamily="2" charset="-78"/>
              </a:rPr>
              <a:t> platform, </a:t>
            </a:r>
            <a:r>
              <a:rPr lang="en-US" b="1" dirty="0">
                <a:solidFill>
                  <a:srgbClr val="0A1F61"/>
                </a:solidFill>
                <a:latin typeface="Tajawal ExtraBold" panose="00000800000000000000" pitchFamily="2" charset="-78"/>
                <a:cs typeface="Tajawal ExtraBold" panose="00000800000000000000" pitchFamily="2" charset="-78"/>
              </a:rPr>
              <a:t>µ</a:t>
            </a:r>
            <a:r>
              <a:rPr lang="en-US" b="1" dirty="0" err="1">
                <a:solidFill>
                  <a:srgbClr val="0A1F61"/>
                </a:solidFill>
                <a:latin typeface="Tajawal ExtraBold" panose="00000800000000000000" pitchFamily="2" charset="-78"/>
                <a:cs typeface="Tajawal ExtraBold" panose="00000800000000000000" pitchFamily="2" charset="-78"/>
              </a:rPr>
              <a:t>mboxes</a:t>
            </a:r>
            <a:r>
              <a:rPr lang="en-US" b="1" dirty="0">
                <a:solidFill>
                  <a:srgbClr val="0A1F61"/>
                </a:solidFill>
                <a:latin typeface="Tajawal ExtraBold" panose="00000800000000000000" pitchFamily="2" charset="-78"/>
                <a:cs typeface="Tajawal ExtraBold" panose="00000800000000000000" pitchFamily="2" charset="-78"/>
              </a:rPr>
              <a:t> are implemented as containers </a:t>
            </a:r>
            <a:r>
              <a:rPr lang="en-US" dirty="0">
                <a:solidFill>
                  <a:srgbClr val="0A1F61"/>
                </a:solidFill>
                <a:latin typeface="Tajawal ExtraBold" panose="00000800000000000000" pitchFamily="2" charset="-78"/>
                <a:cs typeface="Tajawal ExtraBold" panose="00000800000000000000" pitchFamily="2" charset="-78"/>
              </a:rPr>
              <a:t>that can be easily chained together to monitor for different threats in different ways or to protect a device or a network from different types of attacks. </a:t>
            </a:r>
            <a:r>
              <a:rPr lang="en-US" b="1" dirty="0">
                <a:solidFill>
                  <a:srgbClr val="0A1F61"/>
                </a:solidFill>
                <a:latin typeface="Tajawal ExtraBold" panose="00000800000000000000" pitchFamily="2" charset="-78"/>
                <a:cs typeface="Tajawal ExtraBold" panose="00000800000000000000" pitchFamily="2" charset="-78"/>
              </a:rPr>
              <a:t>All traffic to and from a device goes through a set of µ</a:t>
            </a:r>
            <a:r>
              <a:rPr lang="en-US" b="1" dirty="0" err="1">
                <a:solidFill>
                  <a:srgbClr val="0A1F61"/>
                </a:solidFill>
                <a:latin typeface="Tajawal ExtraBold" panose="00000800000000000000" pitchFamily="2" charset="-78"/>
                <a:cs typeface="Tajawal ExtraBold" panose="00000800000000000000" pitchFamily="2" charset="-78"/>
              </a:rPr>
              <a:t>mboxes</a:t>
            </a:r>
            <a:r>
              <a:rPr lang="en-US" b="1" dirty="0">
                <a:solidFill>
                  <a:srgbClr val="0A1F61"/>
                </a:solidFill>
                <a:latin typeface="Tajawal ExtraBold" panose="00000800000000000000" pitchFamily="2" charset="-78"/>
                <a:cs typeface="Tajawal ExtraBold" panose="00000800000000000000" pitchFamily="2" charset="-78"/>
              </a:rPr>
              <a:t> deployed on a </a:t>
            </a:r>
            <a:r>
              <a:rPr lang="en-US" b="1" dirty="0" err="1">
                <a:solidFill>
                  <a:srgbClr val="0A1F61"/>
                </a:solidFill>
                <a:latin typeface="Tajawal ExtraBold" panose="00000800000000000000" pitchFamily="2" charset="-78"/>
                <a:cs typeface="Tajawal ExtraBold" panose="00000800000000000000" pitchFamily="2" charset="-78"/>
              </a:rPr>
              <a:t>KalKi</a:t>
            </a:r>
            <a:r>
              <a:rPr lang="en-US" b="1" dirty="0">
                <a:solidFill>
                  <a:srgbClr val="0A1F61"/>
                </a:solidFill>
                <a:latin typeface="Tajawal ExtraBold" panose="00000800000000000000" pitchFamily="2" charset="-78"/>
                <a:cs typeface="Tajawal ExtraBold" panose="00000800000000000000" pitchFamily="2" charset="-78"/>
              </a:rPr>
              <a:t> node called the data node.</a:t>
            </a:r>
            <a:r>
              <a:rPr lang="en-US" dirty="0">
                <a:solidFill>
                  <a:srgbClr val="0A1F61"/>
                </a:solidFill>
                <a:latin typeface="Tajawal ExtraBold" panose="00000800000000000000" pitchFamily="2" charset="-78"/>
                <a:cs typeface="Tajawal ExtraBold" panose="00000800000000000000" pitchFamily="2" charset="-78"/>
              </a:rPr>
              <a:t> This set of µ</a:t>
            </a:r>
            <a:r>
              <a:rPr lang="en-US" dirty="0" err="1">
                <a:solidFill>
                  <a:srgbClr val="0A1F61"/>
                </a:solidFill>
                <a:latin typeface="Tajawal ExtraBold" panose="00000800000000000000" pitchFamily="2" charset="-78"/>
                <a:cs typeface="Tajawal ExtraBold" panose="00000800000000000000" pitchFamily="2" charset="-78"/>
              </a:rPr>
              <a:t>mboxes</a:t>
            </a:r>
            <a:r>
              <a:rPr lang="en-US" dirty="0">
                <a:solidFill>
                  <a:srgbClr val="0A1F61"/>
                </a:solidFill>
                <a:latin typeface="Tajawal ExtraBold" panose="00000800000000000000" pitchFamily="2" charset="-78"/>
                <a:cs typeface="Tajawal ExtraBold" panose="00000800000000000000" pitchFamily="2" charset="-78"/>
              </a:rPr>
              <a:t> can be different for each device, depending on its specifications.</a:t>
            </a:r>
          </a:p>
        </p:txBody>
      </p:sp>
      <p:pic>
        <p:nvPicPr>
          <p:cNvPr id="7" name="Graphic 21">
            <a:extLst>
              <a:ext uri="{FF2B5EF4-FFF2-40B4-BE49-F238E27FC236}">
                <a16:creationId xmlns:a16="http://schemas.microsoft.com/office/drawing/2014/main" id="{EB4005EC-6305-35CE-E57F-44EA74DBA5D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77483132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0B86F4-69EF-D094-703A-8A599663DC3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5DCB8A2-5CED-E78C-572D-4E89D98220B0}"/>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FA20392-606E-4016-53AD-72FAAC5EE615}"/>
              </a:ext>
            </a:extLst>
          </p:cNvPr>
          <p:cNvSpPr txBox="1"/>
          <p:nvPr/>
        </p:nvSpPr>
        <p:spPr>
          <a:xfrm>
            <a:off x="2382521" y="1068054"/>
            <a:ext cx="6222636" cy="523220"/>
          </a:xfrm>
          <a:prstGeom prst="rect">
            <a:avLst/>
          </a:prstGeom>
          <a:noFill/>
        </p:spPr>
        <p:txBody>
          <a:bodyPr wrap="square" rtlCol="0">
            <a:spAutoFit/>
          </a:bodyPr>
          <a:lstStyle/>
          <a:p>
            <a:r>
              <a:rPr lang="en-US" sz="2800" b="1" dirty="0">
                <a:latin typeface="Alexandria" charset="0"/>
                <a:cs typeface="Alexandria" charset="0"/>
              </a:rPr>
              <a:t>Components and Steps in Kalki Platform</a:t>
            </a:r>
          </a:p>
        </p:txBody>
      </p:sp>
      <p:sp>
        <p:nvSpPr>
          <p:cNvPr id="5" name="Rectangle 4">
            <a:extLst>
              <a:ext uri="{FF2B5EF4-FFF2-40B4-BE49-F238E27FC236}">
                <a16:creationId xmlns:a16="http://schemas.microsoft.com/office/drawing/2014/main" id="{00128E27-EAF7-6EF7-1117-DB420150FA7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A7443D2-3733-6559-4F3B-59BAE6731504}"/>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866D497-9E98-C23E-57C6-6788403711C1}"/>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D30DBFAD-A669-EED7-F603-6963921DA741}"/>
              </a:ext>
            </a:extLst>
          </p:cNvPr>
          <p:cNvSpPr txBox="1"/>
          <p:nvPr/>
        </p:nvSpPr>
        <p:spPr>
          <a:xfrm>
            <a:off x="841160" y="2199339"/>
            <a:ext cx="3992097" cy="4196020"/>
          </a:xfrm>
          <a:prstGeom prst="rect">
            <a:avLst/>
          </a:prstGeom>
          <a:noFill/>
        </p:spPr>
        <p:txBody>
          <a:bodyPr wrap="square" rtlCol="0">
            <a:spAutoFit/>
          </a:bodyPr>
          <a:lstStyle/>
          <a:p>
            <a:pPr marL="342900" indent="-342900">
              <a:lnSpc>
                <a:spcPct val="150000"/>
              </a:lnSpc>
              <a:buAutoNum type="arabicParenBoth"/>
            </a:pPr>
            <a:r>
              <a:rPr lang="en-US" dirty="0">
                <a:solidFill>
                  <a:srgbClr val="0A1F61"/>
                </a:solidFill>
                <a:latin typeface="Tajawal ExtraBold" panose="00000800000000000000" pitchFamily="2" charset="-78"/>
                <a:cs typeface="Tajawal ExtraBold" panose="00000800000000000000" pitchFamily="2" charset="-78"/>
              </a:rPr>
              <a:t>sensor data from IoT devices is monitored.</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(2) network traffic is tunneled and monitored through µ</a:t>
            </a:r>
            <a:r>
              <a:rPr lang="en-US" dirty="0" err="1">
                <a:solidFill>
                  <a:srgbClr val="0A1F61"/>
                </a:solidFill>
                <a:latin typeface="Tajawal ExtraBold" panose="00000800000000000000" pitchFamily="2" charset="-78"/>
                <a:cs typeface="Tajawal ExtraBold" panose="00000800000000000000" pitchFamily="2" charset="-78"/>
              </a:rPr>
              <a:t>mboxes</a:t>
            </a:r>
            <a:r>
              <a:rPr lang="en-US" dirty="0">
                <a:solidFill>
                  <a:srgbClr val="0A1F61"/>
                </a:solidFill>
                <a:latin typeface="Tajawal ExtraBold" panose="00000800000000000000" pitchFamily="2" charset="-78"/>
                <a:cs typeface="Tajawal ExtraBold" panose="00000800000000000000" pitchFamily="2" charset="-78"/>
              </a:rPr>
              <a:t>.</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(3) control node maintains security state for each device and reacts through policies.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(4) control node modifies security postures in data node through µ</a:t>
            </a:r>
            <a:r>
              <a:rPr lang="en-US" dirty="0" err="1">
                <a:solidFill>
                  <a:srgbClr val="0A1F61"/>
                </a:solidFill>
                <a:latin typeface="Tajawal ExtraBold" panose="00000800000000000000" pitchFamily="2" charset="-78"/>
                <a:cs typeface="Tajawal ExtraBold" panose="00000800000000000000" pitchFamily="2" charset="-78"/>
              </a:rPr>
              <a:t>mbox</a:t>
            </a:r>
            <a:r>
              <a:rPr lang="en-US" dirty="0">
                <a:solidFill>
                  <a:srgbClr val="0A1F61"/>
                </a:solidFill>
                <a:latin typeface="Tajawal ExtraBold" panose="00000800000000000000" pitchFamily="2" charset="-78"/>
                <a:cs typeface="Tajawal ExtraBold" panose="00000800000000000000" pitchFamily="2" charset="-78"/>
              </a:rPr>
              <a:t> deployment changes when needed.</a:t>
            </a:r>
          </a:p>
        </p:txBody>
      </p:sp>
      <p:pic>
        <p:nvPicPr>
          <p:cNvPr id="7" name="Graphic 21">
            <a:extLst>
              <a:ext uri="{FF2B5EF4-FFF2-40B4-BE49-F238E27FC236}">
                <a16:creationId xmlns:a16="http://schemas.microsoft.com/office/drawing/2014/main" id="{8F38FA1A-275C-F7A7-8775-D54B6274646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descr="Diagram&#10;&#10;Description automatically generated">
            <a:extLst>
              <a:ext uri="{FF2B5EF4-FFF2-40B4-BE49-F238E27FC236}">
                <a16:creationId xmlns:a16="http://schemas.microsoft.com/office/drawing/2014/main" id="{4FFC8DF9-8B98-0480-5731-2C00D3B2D5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8936" y="2377643"/>
            <a:ext cx="6045625" cy="3809572"/>
          </a:xfrm>
          <a:prstGeom prst="rect">
            <a:avLst/>
          </a:prstGeom>
        </p:spPr>
      </p:pic>
    </p:spTree>
    <p:extLst>
      <p:ext uri="{BB962C8B-B14F-4D97-AF65-F5344CB8AC3E}">
        <p14:creationId xmlns:p14="http://schemas.microsoft.com/office/powerpoint/2010/main" val="23423041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D492EA-353E-F714-E8C1-231C2455174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5540F4D-A0E1-E75B-4E23-A7A6C1122224}"/>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C8E004E-111C-7D83-07C8-6B43CEB788B2}"/>
              </a:ext>
            </a:extLst>
          </p:cNvPr>
          <p:cNvSpPr txBox="1"/>
          <p:nvPr/>
        </p:nvSpPr>
        <p:spPr>
          <a:xfrm>
            <a:off x="2513150" y="1019069"/>
            <a:ext cx="3902032" cy="523220"/>
          </a:xfrm>
          <a:prstGeom prst="rect">
            <a:avLst/>
          </a:prstGeom>
          <a:noFill/>
        </p:spPr>
        <p:txBody>
          <a:bodyPr wrap="square" rtlCol="0">
            <a:spAutoFit/>
          </a:bodyPr>
          <a:lstStyle/>
          <a:p>
            <a:r>
              <a:rPr lang="en-US" sz="2800" b="1" dirty="0">
                <a:latin typeface="Alexandria" charset="0"/>
                <a:cs typeface="Alexandria" charset="0"/>
              </a:rPr>
              <a:t>Kalki Platform</a:t>
            </a:r>
          </a:p>
        </p:txBody>
      </p:sp>
      <p:sp>
        <p:nvSpPr>
          <p:cNvPr id="5" name="Rectangle 4">
            <a:extLst>
              <a:ext uri="{FF2B5EF4-FFF2-40B4-BE49-F238E27FC236}">
                <a16:creationId xmlns:a16="http://schemas.microsoft.com/office/drawing/2014/main" id="{CD80DB52-640C-2E2D-C80A-52106C601C8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65B220C-1AE9-2B70-4A2D-FCF3BE2B9331}"/>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CDE450E-B4C1-8FFE-90A0-DA02E16B0D0F}"/>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6C43D874-12A6-BD8A-1FDA-34F8F76C0412}"/>
              </a:ext>
            </a:extLst>
          </p:cNvPr>
          <p:cNvSpPr txBox="1"/>
          <p:nvPr/>
        </p:nvSpPr>
        <p:spPr>
          <a:xfrm>
            <a:off x="775846" y="2427939"/>
            <a:ext cx="10523526" cy="3884397"/>
          </a:xfrm>
          <a:prstGeom prst="rect">
            <a:avLst/>
          </a:prstGeom>
          <a:noFill/>
        </p:spPr>
        <p:txBody>
          <a:bodyPr wrap="square" rtlCol="0">
            <a:spAutoFit/>
          </a:bodyPr>
          <a:lstStyle/>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Besides having different µ</a:t>
            </a:r>
            <a:r>
              <a:rPr lang="en-US" dirty="0" err="1">
                <a:solidFill>
                  <a:srgbClr val="0A1F61"/>
                </a:solidFill>
                <a:latin typeface="Tajawal ExtraBold" panose="00000800000000000000" pitchFamily="2" charset="-78"/>
                <a:cs typeface="Tajawal ExtraBold" panose="00000800000000000000" pitchFamily="2" charset="-78"/>
              </a:rPr>
              <a:t>mboxes</a:t>
            </a:r>
            <a:r>
              <a:rPr lang="en-US" dirty="0">
                <a:solidFill>
                  <a:srgbClr val="0A1F61"/>
                </a:solidFill>
                <a:latin typeface="Tajawal ExtraBold" panose="00000800000000000000" pitchFamily="2" charset="-78"/>
                <a:cs typeface="Tajawal ExtraBold" panose="00000800000000000000" pitchFamily="2" charset="-78"/>
              </a:rPr>
              <a:t> and general policies for each device, a </a:t>
            </a:r>
            <a:r>
              <a:rPr lang="en-US" dirty="0" err="1">
                <a:solidFill>
                  <a:srgbClr val="0A1F61"/>
                </a:solidFill>
                <a:latin typeface="Tajawal ExtraBold" panose="00000800000000000000" pitchFamily="2" charset="-78"/>
                <a:cs typeface="Tajawal ExtraBold" panose="00000800000000000000" pitchFamily="2" charset="-78"/>
              </a:rPr>
              <a:t>KalKi</a:t>
            </a:r>
            <a:r>
              <a:rPr lang="en-US" dirty="0">
                <a:solidFill>
                  <a:srgbClr val="0A1F61"/>
                </a:solidFill>
                <a:latin typeface="Tajawal ExtraBold" panose="00000800000000000000" pitchFamily="2" charset="-78"/>
                <a:cs typeface="Tajawal ExtraBold" panose="00000800000000000000" pitchFamily="2" charset="-78"/>
              </a:rPr>
              <a:t> node called the </a:t>
            </a:r>
            <a:r>
              <a:rPr lang="en-US" b="1" dirty="0">
                <a:solidFill>
                  <a:srgbClr val="0A1F61"/>
                </a:solidFill>
                <a:latin typeface="Tajawal ExtraBold" panose="00000800000000000000" pitchFamily="2" charset="-78"/>
                <a:cs typeface="Tajawal ExtraBold" panose="00000800000000000000" pitchFamily="2" charset="-78"/>
              </a:rPr>
              <a:t>control node also maintains a security state for each device. </a:t>
            </a:r>
            <a:r>
              <a:rPr lang="en-US" dirty="0">
                <a:solidFill>
                  <a:srgbClr val="0A1F61"/>
                </a:solidFill>
                <a:latin typeface="Tajawal ExtraBold" panose="00000800000000000000" pitchFamily="2" charset="-78"/>
                <a:cs typeface="Tajawal ExtraBold" panose="00000800000000000000" pitchFamily="2" charset="-78"/>
              </a:rPr>
              <a:t>By default, this state can be normal, suspicious, or under attack. Security policies can be associated to each security state for each device, so that a different set of µ</a:t>
            </a:r>
            <a:r>
              <a:rPr lang="en-US" dirty="0" err="1">
                <a:solidFill>
                  <a:srgbClr val="0A1F61"/>
                </a:solidFill>
                <a:latin typeface="Tajawal ExtraBold" panose="00000800000000000000" pitchFamily="2" charset="-78"/>
                <a:cs typeface="Tajawal ExtraBold" panose="00000800000000000000" pitchFamily="2" charset="-78"/>
              </a:rPr>
              <a:t>mboxes</a:t>
            </a:r>
            <a:r>
              <a:rPr lang="en-US" dirty="0">
                <a:solidFill>
                  <a:srgbClr val="0A1F61"/>
                </a:solidFill>
                <a:latin typeface="Tajawal ExtraBold" panose="00000800000000000000" pitchFamily="2" charset="-78"/>
                <a:cs typeface="Tajawal ExtraBold" panose="00000800000000000000" pitchFamily="2" charset="-78"/>
              </a:rPr>
              <a:t> is deployed for each security state. </a:t>
            </a:r>
            <a:r>
              <a:rPr lang="en-US" b="1" dirty="0">
                <a:solidFill>
                  <a:srgbClr val="0A1F61"/>
                </a:solidFill>
                <a:latin typeface="Tajawal ExtraBold" panose="00000800000000000000" pitchFamily="2" charset="-78"/>
                <a:cs typeface="Tajawal ExtraBold" panose="00000800000000000000" pitchFamily="2" charset="-78"/>
              </a:rPr>
              <a:t>The control node collects all information from µ</a:t>
            </a:r>
            <a:r>
              <a:rPr lang="en-US" b="1" dirty="0" err="1">
                <a:solidFill>
                  <a:srgbClr val="0A1F61"/>
                </a:solidFill>
                <a:latin typeface="Tajawal ExtraBold" panose="00000800000000000000" pitchFamily="2" charset="-78"/>
                <a:cs typeface="Tajawal ExtraBold" panose="00000800000000000000" pitchFamily="2" charset="-78"/>
              </a:rPr>
              <a:t>mboxes</a:t>
            </a:r>
            <a:r>
              <a:rPr lang="en-US" b="1" dirty="0">
                <a:solidFill>
                  <a:srgbClr val="0A1F61"/>
                </a:solidFill>
                <a:latin typeface="Tajawal ExtraBold" panose="00000800000000000000" pitchFamily="2" charset="-78"/>
                <a:cs typeface="Tajawal ExtraBold" panose="00000800000000000000" pitchFamily="2" charset="-78"/>
              </a:rPr>
              <a:t> and sensor data and can trigger changes in the security state based on the configured policies. The control node sends commands to the data node to set up the proper µ</a:t>
            </a:r>
            <a:r>
              <a:rPr lang="en-US" b="1" dirty="0" err="1">
                <a:solidFill>
                  <a:srgbClr val="0A1F61"/>
                </a:solidFill>
                <a:latin typeface="Tajawal ExtraBold" panose="00000800000000000000" pitchFamily="2" charset="-78"/>
                <a:cs typeface="Tajawal ExtraBold" panose="00000800000000000000" pitchFamily="2" charset="-78"/>
              </a:rPr>
              <a:t>mboxes</a:t>
            </a:r>
            <a:r>
              <a:rPr lang="en-US" b="1" dirty="0">
                <a:solidFill>
                  <a:srgbClr val="0A1F61"/>
                </a:solidFill>
                <a:latin typeface="Tajawal ExtraBold" panose="00000800000000000000" pitchFamily="2" charset="-78"/>
                <a:cs typeface="Tajawal ExtraBold" panose="00000800000000000000" pitchFamily="2" charset="-78"/>
              </a:rPr>
              <a:t> and sets of network rules based on the new security state.</a:t>
            </a:r>
          </a:p>
        </p:txBody>
      </p:sp>
      <p:pic>
        <p:nvPicPr>
          <p:cNvPr id="7" name="Graphic 21">
            <a:extLst>
              <a:ext uri="{FF2B5EF4-FFF2-40B4-BE49-F238E27FC236}">
                <a16:creationId xmlns:a16="http://schemas.microsoft.com/office/drawing/2014/main" id="{CAC8741D-6F13-29F0-8ADF-74BD0071FBE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97823106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2E4DB-A243-7D9D-4D0D-157CB378FDD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3645189-9A84-193D-B591-BB6A5696C372}"/>
              </a:ext>
            </a:extLst>
          </p:cNvPr>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63E3243-6160-3CA6-48DC-70934F2E8D7B}"/>
              </a:ext>
            </a:extLst>
          </p:cNvPr>
          <p:cNvSpPr txBox="1"/>
          <p:nvPr/>
        </p:nvSpPr>
        <p:spPr>
          <a:xfrm>
            <a:off x="2513150" y="1019069"/>
            <a:ext cx="3902032" cy="523220"/>
          </a:xfrm>
          <a:prstGeom prst="rect">
            <a:avLst/>
          </a:prstGeom>
          <a:noFill/>
        </p:spPr>
        <p:txBody>
          <a:bodyPr wrap="square" rtlCol="0">
            <a:spAutoFit/>
          </a:bodyPr>
          <a:lstStyle/>
          <a:p>
            <a:r>
              <a:rPr lang="en-US" sz="2800" b="1" dirty="0">
                <a:latin typeface="Alexandria" charset="0"/>
                <a:cs typeface="Alexandria" charset="0"/>
              </a:rPr>
              <a:t>Kalki Platform</a:t>
            </a:r>
          </a:p>
        </p:txBody>
      </p:sp>
      <p:sp>
        <p:nvSpPr>
          <p:cNvPr id="5" name="Rectangle 4">
            <a:extLst>
              <a:ext uri="{FF2B5EF4-FFF2-40B4-BE49-F238E27FC236}">
                <a16:creationId xmlns:a16="http://schemas.microsoft.com/office/drawing/2014/main" id="{84E21ADB-5774-ADC3-717D-0F0A67A3272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B4BB3C4-561D-3435-7F71-0ECBACF08C13}"/>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3FCE46B-8DDA-0B3E-6956-2CE0D2FEA102}"/>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D9BD7343-ECAC-D442-F8FA-7E040C922494}"/>
              </a:ext>
            </a:extLst>
          </p:cNvPr>
          <p:cNvSpPr txBox="1"/>
          <p:nvPr/>
        </p:nvSpPr>
        <p:spPr>
          <a:xfrm>
            <a:off x="792174" y="2222282"/>
            <a:ext cx="3747169" cy="4196020"/>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After performing field tests based on realistic scenarios, we realized that the </a:t>
            </a:r>
            <a:r>
              <a:rPr lang="en-US" dirty="0" err="1">
                <a:solidFill>
                  <a:srgbClr val="0A1F61"/>
                </a:solidFill>
                <a:latin typeface="Tajawal ExtraBold" panose="00000800000000000000" pitchFamily="2" charset="-78"/>
                <a:cs typeface="Tajawal ExtraBold" panose="00000800000000000000" pitchFamily="2" charset="-78"/>
              </a:rPr>
              <a:t>KalKi</a:t>
            </a:r>
            <a:r>
              <a:rPr lang="en-US" dirty="0">
                <a:solidFill>
                  <a:srgbClr val="0A1F61"/>
                </a:solidFill>
                <a:latin typeface="Tajawal ExtraBold" panose="00000800000000000000" pitchFamily="2" charset="-78"/>
                <a:cs typeface="Tajawal ExtraBold" panose="00000800000000000000" pitchFamily="2" charset="-78"/>
              </a:rPr>
              <a:t> platform also had to be flexible in its deployment structure. We made changes so that </a:t>
            </a:r>
            <a:r>
              <a:rPr lang="en-US" dirty="0" err="1">
                <a:solidFill>
                  <a:srgbClr val="0A1F61"/>
                </a:solidFill>
                <a:latin typeface="Tajawal ExtraBold" panose="00000800000000000000" pitchFamily="2" charset="-78"/>
                <a:cs typeface="Tajawal ExtraBold" panose="00000800000000000000" pitchFamily="2" charset="-78"/>
              </a:rPr>
              <a:t>KalKi</a:t>
            </a:r>
            <a:r>
              <a:rPr lang="en-US" dirty="0">
                <a:solidFill>
                  <a:srgbClr val="0A1F61"/>
                </a:solidFill>
                <a:latin typeface="Tajawal ExtraBold" panose="00000800000000000000" pitchFamily="2" charset="-78"/>
                <a:cs typeface="Tajawal ExtraBold" panose="00000800000000000000" pitchFamily="2" charset="-78"/>
              </a:rPr>
              <a:t> can be set up in multiple ways, combining the control and data nodes if required, or installed on constrained hardware, such as on a Raspberry Pi.</a:t>
            </a:r>
          </a:p>
        </p:txBody>
      </p:sp>
      <p:pic>
        <p:nvPicPr>
          <p:cNvPr id="7" name="Graphic 21">
            <a:extLst>
              <a:ext uri="{FF2B5EF4-FFF2-40B4-BE49-F238E27FC236}">
                <a16:creationId xmlns:a16="http://schemas.microsoft.com/office/drawing/2014/main" id="{A7D42D77-F419-6E32-237C-ED720F71620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Graphical user interface&#10;&#10;Description automatically generated">
            <a:extLst>
              <a:ext uri="{FF2B5EF4-FFF2-40B4-BE49-F238E27FC236}">
                <a16:creationId xmlns:a16="http://schemas.microsoft.com/office/drawing/2014/main" id="{4A77E3D6-6BA1-ED3E-CE21-B7A2856F6B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9138" y="2475613"/>
            <a:ext cx="6095999" cy="3793376"/>
          </a:xfrm>
          <a:prstGeom prst="rect">
            <a:avLst/>
          </a:prstGeom>
        </p:spPr>
      </p:pic>
    </p:spTree>
    <p:extLst>
      <p:ext uri="{BB962C8B-B14F-4D97-AF65-F5344CB8AC3E}">
        <p14:creationId xmlns:p14="http://schemas.microsoft.com/office/powerpoint/2010/main" val="36812416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216</TotalTime>
  <Words>2368</Words>
  <Application>Microsoft Office PowerPoint</Application>
  <PresentationFormat>Widescreen</PresentationFormat>
  <Paragraphs>113</Paragraphs>
  <Slides>22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Alexandria</vt:lpstr>
      <vt:lpstr>Arial</vt:lpstr>
      <vt:lpstr>Calibri</vt:lpstr>
      <vt:lpstr>Calibri Light</vt:lpstr>
      <vt:lpstr>Roboto Light</vt:lpstr>
      <vt:lpstr>Tajawal ExtraBold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Merna Ayman</cp:lastModifiedBy>
  <cp:revision>12</cp:revision>
  <dcterms:created xsi:type="dcterms:W3CDTF">2023-04-29T09:08:00Z</dcterms:created>
  <dcterms:modified xsi:type="dcterms:W3CDTF">2025-06-09T16:18:44Z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