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9"/>
  </p:notesMasterIdLst>
  <p:sldIdLst>
    <p:sldId id="429" r:id="rId5"/>
    <p:sldId id="298" r:id="rId6"/>
    <p:sldId id="299" r:id="rId7"/>
    <p:sldId id="387" r:id="rId8"/>
    <p:sldId id="389" r:id="rId9"/>
    <p:sldId id="390" r:id="rId10"/>
    <p:sldId id="391" r:id="rId11"/>
    <p:sldId id="392" r:id="rId12"/>
    <p:sldId id="393" r:id="rId13"/>
    <p:sldId id="394" r:id="rId14"/>
    <p:sldId id="395" r:id="rId15"/>
    <p:sldId id="396" r:id="rId16"/>
    <p:sldId id="397" r:id="rId17"/>
    <p:sldId id="398" r:id="rId18"/>
    <p:sldId id="399" r:id="rId19"/>
    <p:sldId id="400" r:id="rId20"/>
    <p:sldId id="401" r:id="rId21"/>
    <p:sldId id="402" r:id="rId22"/>
    <p:sldId id="403" r:id="rId23"/>
    <p:sldId id="405" r:id="rId24"/>
    <p:sldId id="406" r:id="rId25"/>
    <p:sldId id="407" r:id="rId26"/>
    <p:sldId id="408" r:id="rId27"/>
    <p:sldId id="409" r:id="rId28"/>
    <p:sldId id="410" r:id="rId29"/>
    <p:sldId id="411" r:id="rId30"/>
    <p:sldId id="412" r:id="rId31"/>
    <p:sldId id="413" r:id="rId32"/>
    <p:sldId id="414" r:id="rId33"/>
    <p:sldId id="415" r:id="rId34"/>
    <p:sldId id="416" r:id="rId35"/>
    <p:sldId id="417" r:id="rId36"/>
    <p:sldId id="418" r:id="rId37"/>
    <p:sldId id="420" r:id="rId38"/>
    <p:sldId id="421" r:id="rId39"/>
    <p:sldId id="422" r:id="rId40"/>
    <p:sldId id="423" r:id="rId41"/>
    <p:sldId id="424" r:id="rId42"/>
    <p:sldId id="425" r:id="rId43"/>
    <p:sldId id="426" r:id="rId44"/>
    <p:sldId id="427" r:id="rId45"/>
    <p:sldId id="428" r:id="rId46"/>
    <p:sldId id="430" r:id="rId47"/>
    <p:sldId id="33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8815DE-DA62-C91A-4360-348267AD119B}" v="2" dt="2024-03-13T19:06:44.8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8" d="100"/>
          <a:sy n="78" d="100"/>
        </p:scale>
        <p:origin x="216" y="5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148815DE-DA62-C91A-4360-348267AD119B}"/>
    <pc:docChg chg="modSld">
      <pc:chgData name="" userId="" providerId="" clId="Web-{148815DE-DA62-C91A-4360-348267AD119B}" dt="2024-03-13T19:06:44.884" v="1" actId="1076"/>
      <pc:docMkLst>
        <pc:docMk/>
      </pc:docMkLst>
      <pc:sldChg chg="modSp">
        <pc:chgData name="" userId="" providerId="" clId="Web-{148815DE-DA62-C91A-4360-348267AD119B}" dt="2024-03-13T19:06:44.884" v="1" actId="1076"/>
        <pc:sldMkLst>
          <pc:docMk/>
          <pc:sldMk cId="3511743155" sldId="337"/>
        </pc:sldMkLst>
        <pc:picChg chg="mod">
          <ac:chgData name="" userId="" providerId="" clId="Web-{148815DE-DA62-C91A-4360-348267AD119B}" dt="2024-03-13T19:06:44.884" v="1" actId="1076"/>
          <ac:picMkLst>
            <pc:docMk/>
            <pc:sldMk cId="3511743155" sldId="337"/>
            <ac:picMk id="4" creationId="{1FD1578B-931D-0AA1-7F80-6C831C80A66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11/10/2025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812CF9E-43FF-4D0B-BB85-0127DA77A356}"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812CF9E-43FF-4D0B-BB85-0127DA77A356}" type="datetimeFigureOut">
              <a:rPr lang="en-US" smtClean="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812CF9E-43FF-4D0B-BB85-0127DA77A356}" type="datetimeFigureOut">
              <a:rPr lang="en-US" smtClean="0"/>
              <a:t>11/10/2025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812CF9E-43FF-4D0B-BB85-0127DA77A356}" type="datetimeFigureOut">
              <a:rPr lang="en-US" smtClean="0"/>
              <a:t>11/10/2025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11/10/2025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11/10/2025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11/10/2025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11/10/2025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6200343" y="-320675"/>
            <a:ext cx="7410450" cy="741045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19394" b="19394"/>
          <a:stretch>
            <a:fillRect/>
          </a:stretch>
        </p:blipFill>
        <p:spPr>
          <a:xfrm>
            <a:off x="190500" y="266700"/>
            <a:ext cx="3022600" cy="1193800"/>
          </a:xfrm>
          <a:prstGeom prst="rect">
            <a:avLst/>
          </a:prstGeom>
        </p:spPr>
      </p:pic>
      <p:sp>
        <p:nvSpPr>
          <p:cNvPr id="6"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smtClean="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7" name="Rectangle 6"/>
          <p:cNvSpPr/>
          <p:nvPr/>
        </p:nvSpPr>
        <p:spPr>
          <a:xfrm>
            <a:off x="558802" y="4016658"/>
            <a:ext cx="5118101"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Prepared </a:t>
            </a:r>
            <a:r>
              <a:rPr lang="en-US" sz="2400" dirty="0" smtClean="0">
                <a:latin typeface="Times New Roman" panose="02020603050405020304" pitchFamily="18" charset="0"/>
                <a:cs typeface="Times New Roman" panose="02020603050405020304" pitchFamily="18" charset="0"/>
              </a:rPr>
              <a:t>by </a:t>
            </a: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81F72BC-06B8-4FB5-F2D5-D8EA1BFF812E}"/>
              </a:ext>
            </a:extLst>
          </p:cNvPr>
          <p:cNvSpPr txBox="1"/>
          <p:nvPr/>
        </p:nvSpPr>
        <p:spPr>
          <a:xfrm>
            <a:off x="558802" y="5032836"/>
            <a:ext cx="4798263" cy="707886"/>
          </a:xfrm>
          <a:prstGeom prst="rect">
            <a:avLst/>
          </a:prstGeom>
          <a:noFill/>
        </p:spPr>
        <p:txBody>
          <a:bodyPr wrap="square" rtlCol="0">
            <a:spAutoFit/>
          </a:bodyPr>
          <a:lstStyle/>
          <a:p>
            <a:r>
              <a:rPr lang="en-US" sz="2000" b="1" dirty="0">
                <a:solidFill>
                  <a:srgbClr val="0070C0"/>
                </a:solidFill>
                <a:latin typeface="Simplified Arabic" panose="02020603050405020304" pitchFamily="18" charset="-78"/>
                <a:cs typeface="Simplified Arabic" panose="02020603050405020304" pitchFamily="18" charset="-78"/>
              </a:rPr>
              <a:t>PMG 663</a:t>
            </a:r>
          </a:p>
          <a:p>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558802" y="4529791"/>
            <a:ext cx="2419868" cy="400110"/>
          </a:xfrm>
          <a:prstGeom prst="rect">
            <a:avLst/>
          </a:prstGeom>
        </p:spPr>
        <p:txBody>
          <a:bodyPr wrap="square">
            <a:spAutoFit/>
          </a:bodyPr>
          <a:lstStyle/>
          <a:p>
            <a:r>
              <a:rPr lang="en-US" sz="2000" dirty="0">
                <a:latin typeface="Times New Roman" panose="02020603050405020304" pitchFamily="18" charset="0"/>
                <a:cs typeface="Times New Roman" panose="02020603050405020304" pitchFamily="18" charset="0"/>
              </a:rPr>
              <a:t>Dr. </a:t>
            </a:r>
            <a:r>
              <a:rPr lang="en-US" sz="2000" dirty="0" err="1">
                <a:latin typeface="Times New Roman" panose="02020603050405020304" pitchFamily="18" charset="0"/>
                <a:cs typeface="Times New Roman" panose="02020603050405020304" pitchFamily="18" charset="0"/>
              </a:rPr>
              <a:t>Badur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elgasim</a:t>
            </a:r>
            <a:endParaRPr lang="en-US" sz="20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190500" y="1794782"/>
            <a:ext cx="5790437"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Supply </a:t>
            </a:r>
            <a:r>
              <a:rPr lang="en-US" sz="2800" b="1" dirty="0">
                <a:latin typeface="Times New Roman" panose="02020603050405020304" pitchFamily="18" charset="0"/>
                <a:cs typeface="Times New Roman" panose="02020603050405020304" pitchFamily="18" charset="0"/>
              </a:rPr>
              <a:t>Chain Risk Management in the Transmission and Amplification of Disruptions</a:t>
            </a:r>
            <a:endParaRPr lang="en-US" sz="28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42480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23899" y="1388853"/>
            <a:ext cx="10834689" cy="4902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b="1" dirty="0">
                <a:latin typeface="Times New Roman" panose="02020603050405020304" pitchFamily="18" charset="0"/>
                <a:cs typeface="Times New Roman" panose="02020603050405020304" pitchFamily="18" charset="0"/>
              </a:rPr>
              <a:t>The Concept of Risk Management</a:t>
            </a:r>
          </a:p>
          <a:p>
            <a:r>
              <a:rPr lang="en-US" sz="2800" b="1" dirty="0">
                <a:latin typeface="Times New Roman" panose="02020603050405020304" pitchFamily="18" charset="0"/>
                <a:cs typeface="Times New Roman" panose="02020603050405020304" pitchFamily="18" charset="0"/>
              </a:rPr>
              <a:t>in the Transmission and Amplification of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0072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84020" y="73047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610231"/>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Objectives</a:t>
            </a:r>
          </a:p>
        </p:txBody>
      </p:sp>
      <p:sp>
        <p:nvSpPr>
          <p:cNvPr id="13" name="Rectangle 12"/>
          <p:cNvSpPr/>
          <p:nvPr/>
        </p:nvSpPr>
        <p:spPr>
          <a:xfrm>
            <a:off x="837719" y="1588109"/>
            <a:ext cx="6304931"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Formulation of the Goals of Risk Management</a:t>
            </a:r>
          </a:p>
        </p:txBody>
      </p:sp>
      <p:sp>
        <p:nvSpPr>
          <p:cNvPr id="2" name="Rectangle 1"/>
          <p:cNvSpPr/>
          <p:nvPr/>
        </p:nvSpPr>
        <p:spPr>
          <a:xfrm>
            <a:off x="723898" y="2209510"/>
            <a:ext cx="10363200" cy="830997"/>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The Concept of Risk Management in the Transmission and Amplification of Disruptions</a:t>
            </a:r>
          </a:p>
        </p:txBody>
      </p:sp>
      <p:sp>
        <p:nvSpPr>
          <p:cNvPr id="15" name="Rectangle 14"/>
          <p:cNvSpPr/>
          <p:nvPr/>
        </p:nvSpPr>
        <p:spPr>
          <a:xfrm>
            <a:off x="723898" y="3274128"/>
            <a:ext cx="6304931"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Formulation of the Goals of Risk Management</a:t>
            </a:r>
          </a:p>
        </p:txBody>
      </p:sp>
      <p:sp>
        <p:nvSpPr>
          <p:cNvPr id="16" name="Rectangle 15"/>
          <p:cNvSpPr/>
          <p:nvPr/>
        </p:nvSpPr>
        <p:spPr>
          <a:xfrm>
            <a:off x="723898" y="3949823"/>
            <a:ext cx="6674263"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Identification of Potential and Actual Disruptions</a:t>
            </a:r>
          </a:p>
        </p:txBody>
      </p:sp>
      <p:sp>
        <p:nvSpPr>
          <p:cNvPr id="17" name="Rectangle 16"/>
          <p:cNvSpPr/>
          <p:nvPr/>
        </p:nvSpPr>
        <p:spPr>
          <a:xfrm>
            <a:off x="723898" y="4520327"/>
            <a:ext cx="3571812"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Estimation of Disruptions</a:t>
            </a:r>
          </a:p>
        </p:txBody>
      </p:sp>
      <p:sp>
        <p:nvSpPr>
          <p:cNvPr id="18" name="Rectangle 17"/>
          <p:cNvSpPr/>
          <p:nvPr/>
        </p:nvSpPr>
        <p:spPr>
          <a:xfrm>
            <a:off x="713051" y="5640370"/>
            <a:ext cx="519244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Application of the Mitigating Strategy</a:t>
            </a:r>
          </a:p>
        </p:txBody>
      </p:sp>
      <p:sp>
        <p:nvSpPr>
          <p:cNvPr id="14" name="Rectangle 13"/>
          <p:cNvSpPr/>
          <p:nvPr/>
        </p:nvSpPr>
        <p:spPr>
          <a:xfrm>
            <a:off x="723898" y="5043436"/>
            <a:ext cx="6253379"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Evaluation of the Most Appropriate Approach</a:t>
            </a: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52462" y="1461238"/>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328738" y="1860340"/>
            <a:ext cx="9444037"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concept of risk management within the supply chain framework ought to involve indirect effects of disruptions. In other words, not only should it take into consideration the risk sources and their direct consequences, but also look into the indirect disruptions that may be transmitted and amplified in the supply chain structure.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23900" y="1436556"/>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14437" y="1651639"/>
            <a:ext cx="9558337" cy="4524315"/>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transmission of disruptions means that the negative effects of risk are extended to a larger number of participants in a supply chain. </a:t>
            </a:r>
            <a:endParaRPr lang="ar-AE"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If </a:t>
            </a:r>
            <a:r>
              <a:rPr lang="en-US" sz="3200" dirty="0">
                <a:latin typeface="Times New Roman" panose="02020603050405020304" pitchFamily="18" charset="0"/>
                <a:cs typeface="Times New Roman" panose="02020603050405020304" pitchFamily="18" charset="0"/>
              </a:rPr>
              <a:t>the negative risk effects are additionally magnified during the transmission, this suggests the occurrence of the amplification of disruptions</a:t>
            </a:r>
            <a:r>
              <a:rPr lang="en-US" sz="3200" dirty="0" smtClean="0">
                <a:latin typeface="Times New Roman" panose="02020603050405020304" pitchFamily="18" charset="0"/>
                <a:cs typeface="Times New Roman" panose="02020603050405020304" pitchFamily="18" charset="0"/>
              </a:rPr>
              <a:t>.</a:t>
            </a:r>
            <a:endParaRPr lang="ar-AE" sz="32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 other words, the subsequent links in a supply chain are exposed to a stronger impact of disruptions in the transmission</a:t>
            </a:r>
          </a:p>
        </p:txBody>
      </p:sp>
    </p:spTree>
    <p:extLst>
      <p:ext uri="{BB962C8B-B14F-4D97-AF65-F5344CB8AC3E}">
        <p14:creationId xmlns:p14="http://schemas.microsoft.com/office/powerpoint/2010/main" val="1657028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340445"/>
            <a:ext cx="10834688" cy="4401205"/>
          </a:xfrm>
          <a:prstGeom prst="rect">
            <a:avLst/>
          </a:prstGeom>
        </p:spPr>
        <p:txBody>
          <a:bodyPr wrap="square">
            <a:spAutoFit/>
          </a:bodyPr>
          <a:lstStyle/>
          <a:p>
            <a:pPr marL="457200" indent="-457200" algn="just">
              <a:buFont typeface="Wingdings" panose="05000000000000000000" pitchFamily="2" charset="2"/>
              <a:buChar char="§"/>
            </a:pPr>
            <a:r>
              <a:rPr lang="en-US" sz="2800" dirty="0">
                <a:latin typeface="Times New Roman" panose="02020603050405020304" pitchFamily="18" charset="0"/>
                <a:cs typeface="Times New Roman" panose="02020603050405020304" pitchFamily="18" charset="0"/>
              </a:rPr>
              <a:t>A myriad of examples derived from the practice of supply chain management evidence that risk consequences at the interorganizational level may be very pricey, especially when they take the form of transmission and amplification of disruptions</a:t>
            </a:r>
            <a:r>
              <a:rPr lang="en-US" sz="2800" dirty="0" smtClean="0">
                <a:latin typeface="Times New Roman" panose="02020603050405020304" pitchFamily="18" charset="0"/>
                <a:cs typeface="Times New Roman" panose="02020603050405020304" pitchFamily="18" charset="0"/>
              </a:rPr>
              <a:t>.</a:t>
            </a:r>
            <a:endParaRPr lang="ar-AE"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For instance, the supply chain of Ericsson lost an estimated $2 billion in 10 min when a fire that happened at its manufacturer of chips left Ericsson with no alternative source of supplies. </a:t>
            </a:r>
            <a:endParaRPr lang="ar-AE"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latin typeface="Times New Roman" panose="02020603050405020304" pitchFamily="18" charset="0"/>
                <a:cs typeface="Times New Roman" panose="02020603050405020304" pitchFamily="18" charset="0"/>
              </a:rPr>
              <a:t>On </a:t>
            </a:r>
            <a:r>
              <a:rPr lang="en-US" sz="2800" dirty="0">
                <a:latin typeface="Times New Roman" panose="02020603050405020304" pitchFamily="18" charset="0"/>
                <a:cs typeface="Times New Roman" panose="02020603050405020304" pitchFamily="18" charset="0"/>
              </a:rPr>
              <a:t>the other hand, the supply chain of Boeing was affected by the loss of $2.6 billion when its two key suppliers failed to deliver critical parts on time.</a:t>
            </a:r>
          </a:p>
        </p:txBody>
      </p:sp>
    </p:spTree>
    <p:extLst>
      <p:ext uri="{BB962C8B-B14F-4D97-AF65-F5344CB8AC3E}">
        <p14:creationId xmlns:p14="http://schemas.microsoft.com/office/powerpoint/2010/main" val="165759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43026" y="1651639"/>
            <a:ext cx="9486899" cy="3539430"/>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 core issue for mitigating the transmission and amplification of disruptions is to establish the appropriate level of integration in supply chains.</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The transmission of disruptions is determined by its range, while the amplification is indicated by the strength of disruptions</a:t>
            </a:r>
          </a:p>
        </p:txBody>
      </p:sp>
    </p:spTree>
    <p:extLst>
      <p:ext uri="{BB962C8B-B14F-4D97-AF65-F5344CB8AC3E}">
        <p14:creationId xmlns:p14="http://schemas.microsoft.com/office/powerpoint/2010/main" val="3351212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42881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143000" y="1770610"/>
            <a:ext cx="9906000" cy="4031873"/>
          </a:xfrm>
          <a:prstGeom prst="rect">
            <a:avLst/>
          </a:prstGeom>
        </p:spPr>
        <p:txBody>
          <a:bodyPr wrap="square">
            <a:spAutoFit/>
          </a:bodyPr>
          <a:lstStyle/>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Therefore, this phenomenon refers to supply chain integration that may either drive or inhibit the range of transmission and strength of disruptions.</a:t>
            </a:r>
          </a:p>
          <a:p>
            <a:pPr algn="just"/>
            <a:endParaRPr lang="en-US" sz="32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a:latin typeface="Times New Roman" panose="02020603050405020304" pitchFamily="18" charset="0"/>
                <a:cs typeface="Times New Roman" panose="02020603050405020304" pitchFamily="18" charset="0"/>
              </a:rPr>
              <a:t> In other words, the supply chain integration demonstrates a trade-off between the pursuit of efficiency/effectiveness and the negative consequences of transmitted and amplified disruptions</a:t>
            </a:r>
          </a:p>
        </p:txBody>
      </p:sp>
    </p:spTree>
    <p:extLst>
      <p:ext uri="{BB962C8B-B14F-4D97-AF65-F5344CB8AC3E}">
        <p14:creationId xmlns:p14="http://schemas.microsoft.com/office/powerpoint/2010/main" val="1056189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3200" dirty="0">
                <a:solidFill>
                  <a:schemeClr val="tx1"/>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3200" dirty="0">
                <a:solidFill>
                  <a:schemeClr val="tx1"/>
                </a:solidFill>
                <a:latin typeface="Times New Roman" panose="02020603050405020304" pitchFamily="18" charset="0"/>
                <a:cs typeface="Times New Roman" panose="02020603050405020304" pitchFamily="18" charset="0"/>
              </a:rPr>
              <a:t>In general, the transmission of disruptions means that the negative effects of risk are extended to a larger number of participants in a supply chain. </a:t>
            </a:r>
            <a:endParaRPr lang="ar-AE" sz="32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The </a:t>
            </a:r>
            <a:r>
              <a:rPr lang="en-US" sz="3200" dirty="0">
                <a:solidFill>
                  <a:schemeClr val="tx1"/>
                </a:solidFill>
                <a:latin typeface="Times New Roman" panose="02020603050405020304" pitchFamily="18" charset="0"/>
                <a:cs typeface="Times New Roman" panose="02020603050405020304" pitchFamily="18" charset="0"/>
              </a:rPr>
              <a:t>primary sources of these disruptions are external and internal risk factors. </a:t>
            </a:r>
            <a:endParaRPr lang="ar-AE" sz="32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3200" dirty="0" smtClean="0">
                <a:solidFill>
                  <a:schemeClr val="tx1"/>
                </a:solidFill>
                <a:latin typeface="Times New Roman" panose="02020603050405020304" pitchFamily="18" charset="0"/>
                <a:cs typeface="Times New Roman" panose="02020603050405020304" pitchFamily="18" charset="0"/>
              </a:rPr>
              <a:t>The </a:t>
            </a:r>
            <a:r>
              <a:rPr lang="en-US" sz="3200" dirty="0">
                <a:solidFill>
                  <a:schemeClr val="tx1"/>
                </a:solidFill>
                <a:latin typeface="Times New Roman" panose="02020603050405020304" pitchFamily="18" charset="0"/>
                <a:cs typeface="Times New Roman" panose="02020603050405020304" pitchFamily="18" charset="0"/>
              </a:rPr>
              <a:t>external risk factors are located outside the supply chain, while the internal factors remain within the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35382" y="389206"/>
            <a:ext cx="6519793" cy="830997"/>
          </a:xfrm>
          <a:prstGeom prst="rect">
            <a:avLst/>
          </a:prstGeom>
        </p:spPr>
        <p:txBody>
          <a:bodyPr wrap="square">
            <a:spAutoFit/>
          </a:bodyPr>
          <a:lstStyle/>
          <a:p>
            <a:pPr algn="just"/>
            <a:r>
              <a:rPr lang="en-US" sz="2400" b="1" dirty="0">
                <a:latin typeface="Times New Roman" panose="02020603050405020304" pitchFamily="18" charset="0"/>
                <a:cs typeface="Times New Roman" panose="02020603050405020304" pitchFamily="18" charset="0"/>
              </a:rPr>
              <a:t>The Phenomenon of the Transmission and Amplification of Disruptions in Supply Chains</a:t>
            </a:r>
          </a:p>
        </p:txBody>
      </p:sp>
    </p:spTree>
    <p:extLst>
      <p:ext uri="{BB962C8B-B14F-4D97-AF65-F5344CB8AC3E}">
        <p14:creationId xmlns:p14="http://schemas.microsoft.com/office/powerpoint/2010/main" val="634362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57288" y="1577170"/>
            <a:ext cx="1012983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Therefore, the transmission of disruptions is not limited to one level of a supply chain, and the companies that are only affected indirectly emit these risks to subsequent links of their network.</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 problem that risk may arise at the node or link and affect other links and nodes in the structure of a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9932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57288" y="1340445"/>
            <a:ext cx="10272712"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transmission of negative effects originating from the risk factors requires at least two companies in a supply chain to be involved in a process. One company is affected by a direct impact of these risk factors, whereas the other one is affected by an indirect influence.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risk factors affect a supplier directly, causing a certain disruption, which is then transmitted to other participants inside the structure of the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83196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2" y="1340445"/>
            <a:ext cx="10277957"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In this case, the supplier is the initial link, while the actors at the other levels of the physical flow of products in the supply chain—producer and customer—are exposed to an indirect impact of these risk factors.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Consequently, an indirect impact of risk factors constitutes the transmission of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21994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negative risk effects may spread out to a larger number of participants in a supply chain. The range can be varied, but it generally falls within two types of disruptions located at the extreme positions</a:t>
            </a:r>
          </a:p>
          <a:p>
            <a:pPr algn="just"/>
            <a:r>
              <a:rPr lang="en-US" sz="2800" dirty="0">
                <a:solidFill>
                  <a:schemeClr val="tx1"/>
                </a:solidFill>
                <a:latin typeface="Times New Roman" panose="02020603050405020304" pitchFamily="18" charset="0"/>
                <a:cs typeface="Times New Roman" panose="02020603050405020304" pitchFamily="18" charset="0"/>
              </a:rPr>
              <a:t>of the continuum:</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limited range of disruptions, usually bilateral;</a:t>
            </a:r>
          </a:p>
          <a:p>
            <a:pPr algn="just"/>
            <a:r>
              <a:rPr lang="en-US" sz="2800" dirty="0">
                <a:solidFill>
                  <a:schemeClr val="tx1"/>
                </a:solidFill>
                <a:latin typeface="Times New Roman" panose="02020603050405020304" pitchFamily="18" charset="0"/>
                <a:cs typeface="Times New Roman" panose="02020603050405020304" pitchFamily="18" charset="0"/>
              </a:rPr>
              <a:t>• widespread disruptions, generally holistic.</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37743" y="4965545"/>
            <a:ext cx="10167938" cy="954107"/>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 the limited range of disruptions, the negative effects of risks are transmitted to a small number of links in a supply chain</a:t>
            </a:r>
          </a:p>
        </p:txBody>
      </p:sp>
    </p:spTree>
    <p:extLst>
      <p:ext uri="{BB962C8B-B14F-4D97-AF65-F5344CB8AC3E}">
        <p14:creationId xmlns:p14="http://schemas.microsoft.com/office/powerpoint/2010/main" val="1575042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340445"/>
            <a:ext cx="10306532"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this range consists of only two companies, which indicates the transmission of disruptions from one company to the other .At the other extreme continuum outlining the range of the transmission of negative effects are widespread disruptions.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transmission of these disruptions affects all actors in a supply chain structure. In general, the effects of risks are positioned between the two poles of limited range and widespread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19692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461238"/>
            <a:ext cx="10392257"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As a result, a certain number of actors participating in a supply chain will be exposed to the negative effects of risk. In terms of the direction of transmission, the propagation of supply chain disruptions may take the form of forward or backward transmission.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forward transmission denotes that the disruptions caused by</a:t>
            </a:r>
          </a:p>
          <a:p>
            <a:pPr algn="just"/>
            <a:r>
              <a:rPr lang="en-US" sz="2800" dirty="0">
                <a:solidFill>
                  <a:schemeClr val="tx1"/>
                </a:solidFill>
                <a:latin typeface="Times New Roman" panose="02020603050405020304" pitchFamily="18" charset="0"/>
                <a:cs typeface="Times New Roman" panose="02020603050405020304" pitchFamily="18" charset="0"/>
              </a:rPr>
              <a:t>the risk factors in the initial link are then transferred to the other echelons downstream in a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3278079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71574" y="1340445"/>
            <a:ext cx="1010126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backward transmission is originated when disruptions in the ultimate link of a supply chain are transferred upstream to the initial echelons.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transmission of negative risk effects often results in the amplification of disruptions. This is consistent with the outcome of the analysis carried out</a:t>
            </a:r>
            <a:r>
              <a:rPr lang="en-US" sz="2800" dirty="0">
                <a:solidFill>
                  <a:prstClr val="black"/>
                </a:solidFill>
                <a:latin typeface="Times New Roman" panose="02020603050405020304" pitchFamily="18" charset="0"/>
                <a:cs typeface="Times New Roman" panose="02020603050405020304" pitchFamily="18" charset="0"/>
              </a:rPr>
              <a:t> that supply chain risk is likely to affect several organizations through the ‘rippling effect</a:t>
            </a:r>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14780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strength of disruptions may be either absorbed or amplified during transmission. In general, the amplification of disruptions means that each affected link in a supply chain can be exposed to stronger effects of risks. In other words, smaller disruptions can snowball into stronger effects setting off the ‘snowball effect’.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It means that subsequent links are exposed to a stronger impact of disruptions in the forward transmission. The transmission and amplification of disruptions may also be manifested in the form of new disruptions, different from the original ones.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3218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506075"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000" b="1" dirty="0">
                <a:solidFill>
                  <a:schemeClr val="tx1"/>
                </a:solidFill>
                <a:latin typeface="Times New Roman" panose="02020603050405020304" pitchFamily="18" charset="0"/>
                <a:cs typeface="Times New Roman" panose="02020603050405020304" pitchFamily="18" charset="0"/>
              </a:rPr>
              <a:t>Conceptual Framework of the Risk Management Concept</a:t>
            </a:r>
          </a:p>
          <a:p>
            <a:pPr algn="just"/>
            <a:endParaRPr lang="en-US" sz="2000" b="1"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Risk management is the concept used to identify, characterize, quantify, evaluate and mitigate risk and its negative consequences that may produce undesired outcomes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framework of risk management in the transmission and amplification of disruptions might be developed on the basis of traditional risk management concepts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42200" y="385615"/>
            <a:ext cx="7236650" cy="830997"/>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The Concept of Risk Management</a:t>
            </a:r>
          </a:p>
          <a:p>
            <a:r>
              <a:rPr lang="en-US" sz="2400" b="1" dirty="0">
                <a:latin typeface="Times New Roman" panose="02020603050405020304" pitchFamily="18" charset="0"/>
                <a:cs typeface="Times New Roman" panose="02020603050405020304" pitchFamily="18" charset="0"/>
              </a:rPr>
              <a:t>in the Transmission and Amplification of Disruptions</a:t>
            </a:r>
          </a:p>
        </p:txBody>
      </p:sp>
    </p:spTree>
    <p:extLst>
      <p:ext uri="{BB962C8B-B14F-4D97-AF65-F5344CB8AC3E}">
        <p14:creationId xmlns:p14="http://schemas.microsoft.com/office/powerpoint/2010/main" val="1674172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400" dirty="0">
                <a:solidFill>
                  <a:schemeClr val="tx1"/>
                </a:solidFill>
                <a:latin typeface="Times New Roman" panose="02020603050405020304" pitchFamily="18" charset="0"/>
                <a:cs typeface="Times New Roman" panose="02020603050405020304" pitchFamily="18" charset="0"/>
              </a:rPr>
              <a:t>Based on the previous concepts of risk management, the following steps in the process of risk management in the transmission and amplification of disruptions are: </a:t>
            </a:r>
            <a:endParaRPr lang="ar-AE" sz="24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400" dirty="0" smtClean="0">
                <a:solidFill>
                  <a:schemeClr val="tx1"/>
                </a:solidFill>
                <a:latin typeface="Times New Roman" panose="02020603050405020304" pitchFamily="18" charset="0"/>
                <a:cs typeface="Times New Roman" panose="02020603050405020304" pitchFamily="18" charset="0"/>
              </a:rPr>
              <a:t>formulation </a:t>
            </a:r>
            <a:r>
              <a:rPr lang="en-US" sz="2400" dirty="0">
                <a:solidFill>
                  <a:schemeClr val="tx1"/>
                </a:solidFill>
                <a:latin typeface="Times New Roman" panose="02020603050405020304" pitchFamily="18" charset="0"/>
                <a:cs typeface="Times New Roman" panose="02020603050405020304" pitchFamily="18" charset="0"/>
              </a:rPr>
              <a:t>of the goals of risk management, analysis of the environment in terms of disruptions that either currently exist or will emerge in the near future, including</a:t>
            </a:r>
            <a:r>
              <a:rPr lang="en-US" sz="2400" dirty="0" smtClean="0">
                <a:solidFill>
                  <a:schemeClr val="tx1"/>
                </a:solidFill>
                <a:latin typeface="Times New Roman" panose="02020603050405020304" pitchFamily="18" charset="0"/>
                <a:cs typeface="Times New Roman" panose="02020603050405020304" pitchFamily="18" charset="0"/>
              </a:rPr>
              <a:t>:</a:t>
            </a:r>
            <a:endParaRPr lang="ar-AE" sz="24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identification of potential and actual disruptions that may be transmitted to and amplified in other supply chain links, estimation of disruptions, evaluation of the most appropriate approach for each of the identified and estimated disruptions, and finally, application of mitigating strategies congruent with one of the following approaches: passive, reactive or proactive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79025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006391"/>
            <a:ext cx="10834688" cy="5049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5386388" y="1143000"/>
            <a:ext cx="6286501" cy="4729163"/>
          </a:xfrm>
          <a:prstGeom prst="rect">
            <a:avLst/>
          </a:prstGeom>
        </p:spPr>
      </p:pic>
      <p:sp>
        <p:nvSpPr>
          <p:cNvPr id="3" name="Rectangle 2"/>
          <p:cNvSpPr/>
          <p:nvPr/>
        </p:nvSpPr>
        <p:spPr>
          <a:xfrm>
            <a:off x="838199" y="1499823"/>
            <a:ext cx="4717777" cy="3108543"/>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The conceptual framework of risk management in the transmission and amplification of disruptions is depicted in Fig. 10.1. The concept consists of five constructs and relationships</a:t>
            </a:r>
          </a:p>
        </p:txBody>
      </p:sp>
    </p:spTree>
    <p:extLst>
      <p:ext uri="{BB962C8B-B14F-4D97-AF65-F5344CB8AC3E}">
        <p14:creationId xmlns:p14="http://schemas.microsoft.com/office/powerpoint/2010/main" val="573535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340445"/>
            <a:ext cx="10306532"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Formulation of the goals is the first step in the process of risk management. As the phenomenon of the transmission and amplification of disruptions is determined by the range of transmission and strength of disruptions, it is inextricably linked to the issue of supply chain integration.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In other words, the supply chain integration may either drive or inhibit the range of transmission and strength of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160866" y="758461"/>
            <a:ext cx="732925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Formulation of the Goals of Risk Management</a:t>
            </a:r>
          </a:p>
        </p:txBody>
      </p:sp>
    </p:spTree>
    <p:extLst>
      <p:ext uri="{BB962C8B-B14F-4D97-AF65-F5344CB8AC3E}">
        <p14:creationId xmlns:p14="http://schemas.microsoft.com/office/powerpoint/2010/main" val="3625837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400" dirty="0">
                <a:solidFill>
                  <a:schemeClr val="tx1"/>
                </a:solidFill>
                <a:latin typeface="Times New Roman" panose="02020603050405020304" pitchFamily="18" charset="0"/>
                <a:cs typeface="Times New Roman" panose="02020603050405020304" pitchFamily="18" charset="0"/>
              </a:rPr>
              <a:t> the specific role of the relationship between the efficiency/effectiveness of supply chain management on the one hand, and the extent of transmission and strength of disruptions on the other hand.</a:t>
            </a:r>
          </a:p>
          <a:p>
            <a:pPr algn="just"/>
            <a:endParaRPr lang="en-US" sz="24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400" dirty="0">
                <a:solidFill>
                  <a:schemeClr val="tx1"/>
                </a:solidFill>
                <a:latin typeface="Times New Roman" panose="02020603050405020304" pitchFamily="18" charset="0"/>
                <a:cs typeface="Times New Roman" panose="02020603050405020304" pitchFamily="18" charset="0"/>
              </a:rPr>
              <a:t>the following major factors of supply chain integration that indicate a specific relationship between the supply chain </a:t>
            </a:r>
            <a:r>
              <a:rPr lang="en-US" sz="2400" dirty="0" smtClean="0">
                <a:solidFill>
                  <a:schemeClr val="tx1"/>
                </a:solidFill>
                <a:latin typeface="Times New Roman" panose="02020603050405020304" pitchFamily="18" charset="0"/>
                <a:cs typeface="Times New Roman" panose="02020603050405020304" pitchFamily="18" charset="0"/>
              </a:rPr>
              <a:t>efficiency/effectiveness,</a:t>
            </a:r>
            <a:r>
              <a:rPr lang="ar-AE" sz="2400" dirty="0" smtClean="0">
                <a:solidFill>
                  <a:schemeClr val="tx1"/>
                </a:solidFill>
                <a:latin typeface="Times New Roman" panose="02020603050405020304" pitchFamily="18" charset="0"/>
                <a:cs typeface="Times New Roman" panose="02020603050405020304" pitchFamily="18" charset="0"/>
              </a:rPr>
              <a:t> </a:t>
            </a:r>
            <a:r>
              <a:rPr lang="en-US" sz="2400" dirty="0" smtClean="0">
                <a:solidFill>
                  <a:schemeClr val="tx1"/>
                </a:solidFill>
                <a:latin typeface="Times New Roman" panose="02020603050405020304" pitchFamily="18" charset="0"/>
                <a:cs typeface="Times New Roman" panose="02020603050405020304" pitchFamily="18" charset="0"/>
              </a:rPr>
              <a:t>and </a:t>
            </a:r>
            <a:r>
              <a:rPr lang="en-US" sz="2400" dirty="0">
                <a:solidFill>
                  <a:schemeClr val="tx1"/>
                </a:solidFill>
                <a:latin typeface="Times New Roman" panose="02020603050405020304" pitchFamily="18" charset="0"/>
                <a:cs typeface="Times New Roman" panose="02020603050405020304" pitchFamily="18" charset="0"/>
              </a:rPr>
              <a:t>the transmission and amplification of disruptions</a:t>
            </a:r>
            <a:r>
              <a:rPr lang="en-US" sz="2400" dirty="0" smtClean="0">
                <a:solidFill>
                  <a:schemeClr val="tx1"/>
                </a:solidFill>
                <a:latin typeface="Times New Roman" panose="02020603050405020304" pitchFamily="18" charset="0"/>
                <a:cs typeface="Times New Roman" panose="02020603050405020304" pitchFamily="18" charset="0"/>
              </a:rPr>
              <a:t>:</a:t>
            </a:r>
            <a:endParaRPr lang="ar-AE" sz="2400" dirty="0" smtClean="0">
              <a:solidFill>
                <a:schemeClr val="tx1"/>
              </a:solidFill>
              <a:latin typeface="Times New Roman" panose="02020603050405020304" pitchFamily="18" charset="0"/>
              <a:cs typeface="Times New Roman" panose="02020603050405020304" pitchFamily="18" charset="0"/>
            </a:endParaRPr>
          </a:p>
          <a:p>
            <a:pPr algn="just"/>
            <a:r>
              <a:rPr lang="en-US" sz="2400" dirty="0" smtClean="0">
                <a:solidFill>
                  <a:schemeClr val="tx1"/>
                </a:solidFill>
                <a:latin typeface="Times New Roman" panose="02020603050405020304" pitchFamily="18" charset="0"/>
                <a:cs typeface="Times New Roman" panose="02020603050405020304" pitchFamily="18" charset="0"/>
              </a:rPr>
              <a:t> </a:t>
            </a:r>
            <a:endParaRPr lang="ar-AE" sz="24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400" dirty="0" smtClean="0">
                <a:solidFill>
                  <a:schemeClr val="tx1"/>
                </a:solidFill>
                <a:latin typeface="Times New Roman" panose="02020603050405020304" pitchFamily="18" charset="0"/>
                <a:cs typeface="Times New Roman" panose="02020603050405020304" pitchFamily="18" charset="0"/>
              </a:rPr>
              <a:t>the </a:t>
            </a:r>
            <a:r>
              <a:rPr lang="en-US" sz="2400" dirty="0">
                <a:solidFill>
                  <a:schemeClr val="tx1"/>
                </a:solidFill>
                <a:latin typeface="Times New Roman" panose="02020603050405020304" pitchFamily="18" charset="0"/>
                <a:cs typeface="Times New Roman" panose="02020603050405020304" pitchFamily="18" charset="0"/>
              </a:rPr>
              <a:t>number of supply chain partners, outsourcing, globalization of supply chains, backup infrastructure and extra capacity/inventory, as well as transparency of the flow of information among the supply chain link</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17617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first three factors concern the structure of links constituting integrative relationships, whilst the remaining factors refer to the intensity of supply chain integration. For instance, decreasing a number of supply chain partners may lead to single sourcing, whereby one supplier is solely responsible for all supplies of an item.</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Several well-documented studies show that the major supply chain disruptions have been caused by a failure at a single source .Even though there are many benefits of reducing the partner base of supply chains, it is also widely recognized that it brings an increased risk</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755526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69021"/>
            <a:ext cx="102631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Outsourcing, as another factor of integration, produces the higher</a:t>
            </a:r>
          </a:p>
          <a:p>
            <a:pPr algn="just"/>
            <a:r>
              <a:rPr lang="en-US" sz="2800" dirty="0">
                <a:solidFill>
                  <a:schemeClr val="tx1"/>
                </a:solidFill>
                <a:latin typeface="Times New Roman" panose="02020603050405020304" pitchFamily="18" charset="0"/>
                <a:cs typeface="Times New Roman" panose="02020603050405020304" pitchFamily="18" charset="0"/>
              </a:rPr>
              <a:t>efficiency/effectiveness of supply chain management; however, it also simultaneously results in the increased supply chain complexity that may be a driver of the transmission and amplification of disruptions.</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 globalization is the most important factor increasing the</a:t>
            </a:r>
          </a:p>
          <a:p>
            <a:pPr algn="just"/>
            <a:r>
              <a:rPr lang="en-US" sz="2800" dirty="0">
                <a:solidFill>
                  <a:schemeClr val="tx1"/>
                </a:solidFill>
                <a:latin typeface="Times New Roman" panose="02020603050405020304" pitchFamily="18" charset="0"/>
                <a:cs typeface="Times New Roman" panose="02020603050405020304" pitchFamily="18" charset="0"/>
              </a:rPr>
              <a:t>exposure of supply chains to disruptions.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71166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43013" y="1340445"/>
            <a:ext cx="9986962"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next factor—an increased level of inventory—usually goes hand in hand with the tendency to maintain excessive capacity of technical infrastructure used in the physical flow of products.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This is another way to reduce the increased susceptibility of contemporary supply chains to the transmission and amplification of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683482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52036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Therefore, the fundamental goal of risk management in the transmission and amplification of disruptions is to achieve two tightly-related objectives of the efficient/effective supply chain management and limited transmission and amplification of disruptions.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first step of risk management should then be followed by the analysis of risk, including identification of potential and actual disruptions, estimation of disruptions and evaluation of the most appropriate approach to deal with the identified and estimated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16201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purpose of the identification of disruptions is to determine all disruptions that are likely to be transmitted and amplified in the structures of supply chains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In practice, one can use several methods for collecting information about the negative risk effects. These include:</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experience of managers, use of decision support systems, performance of surveys, “brainstorming” or recourse to the external consultants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199355" y="678839"/>
            <a:ext cx="7761484"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Identification of Potential and Actual Disruptions</a:t>
            </a:r>
          </a:p>
        </p:txBody>
      </p:sp>
    </p:spTree>
    <p:extLst>
      <p:ext uri="{BB962C8B-B14F-4D97-AF65-F5344CB8AC3E}">
        <p14:creationId xmlns:p14="http://schemas.microsoft.com/office/powerpoint/2010/main" val="632419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2" y="1340445"/>
            <a:ext cx="10106507"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In other words, it is important to identify the specific characteristics of links relevant from the perspective of the transmission and amplification of disruptions.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while it makes sense to consider potential disruptions at the supplier’s suppliers, it is less understandable and may be more costly to read the effects of risk at further stages of a supply chain structure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37419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800" dirty="0">
                <a:solidFill>
                  <a:schemeClr val="tx1"/>
                </a:solidFill>
                <a:latin typeface="Times New Roman" panose="02020603050405020304" pitchFamily="18" charset="0"/>
                <a:cs typeface="Times New Roman" panose="02020603050405020304" pitchFamily="18" charset="0"/>
              </a:rPr>
              <a:t>the key issue is to determine the scope of diagnosis for the purpose of</a:t>
            </a: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outlining how many links are to be involved in the identification process. The problem is that the phenomenon of the transmission and amplification of disruptions may not even be observable in particular situations. </a:t>
            </a:r>
            <a:endParaRPr lang="ar-AE"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It </a:t>
            </a:r>
            <a:r>
              <a:rPr lang="en-US" sz="2800" dirty="0">
                <a:solidFill>
                  <a:schemeClr val="tx1"/>
                </a:solidFill>
                <a:latin typeface="Times New Roman" panose="02020603050405020304" pitchFamily="18" charset="0"/>
                <a:cs typeface="Times New Roman" panose="02020603050405020304" pitchFamily="18" charset="0"/>
              </a:rPr>
              <a:t>means that the negative risk effects occurring in a specific link of a supply chain are not necessarily amplified during the transmission. In this case, time and financial expenditures incurred in connection with identification of such disruptions are not </a:t>
            </a:r>
            <a:r>
              <a:rPr lang="en-US" sz="2800" dirty="0" err="1" smtClean="0">
                <a:solidFill>
                  <a:schemeClr val="tx1"/>
                </a:solidFill>
                <a:latin typeface="Times New Roman" panose="02020603050405020304" pitchFamily="18" charset="0"/>
                <a:cs typeface="Times New Roman" panose="02020603050405020304" pitchFamily="18" charset="0"/>
              </a:rPr>
              <a:t>justified,because</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they do not lead to a higher level of efficiency in the entire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52529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506075"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issue of the transmission and amplification of disruptions in supply chains is complex and multifaceted, as there are two closely related phenomena involved, namely the range of transmission and the amplification of disruptions.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most interesting situation concerns the disruptions which were amplified and transmitted to a larger number of firms in a supply chain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325118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5749" y="1067961"/>
            <a:ext cx="11698241" cy="5224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53382" y="217964"/>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199" y="27816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38199" y="30924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5514974" y="1113840"/>
            <a:ext cx="6469015" cy="5178791"/>
          </a:xfrm>
          <a:prstGeom prst="rect">
            <a:avLst/>
          </a:prstGeom>
        </p:spPr>
      </p:pic>
      <p:sp>
        <p:nvSpPr>
          <p:cNvPr id="3" name="Rectangle 2"/>
          <p:cNvSpPr/>
          <p:nvPr/>
        </p:nvSpPr>
        <p:spPr>
          <a:xfrm>
            <a:off x="285750" y="1583433"/>
            <a:ext cx="4248149" cy="1569660"/>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the relations between the range of transmission and the strength of disruptions are only illustrative—Fig. 10.2.</a:t>
            </a:r>
          </a:p>
        </p:txBody>
      </p:sp>
      <p:sp>
        <p:nvSpPr>
          <p:cNvPr id="8" name="Rectangle 7"/>
          <p:cNvSpPr/>
          <p:nvPr/>
        </p:nvSpPr>
        <p:spPr>
          <a:xfrm>
            <a:off x="285750" y="3606304"/>
            <a:ext cx="5229225" cy="2308324"/>
          </a:xfrm>
          <a:prstGeom prst="rect">
            <a:avLst/>
          </a:prstGeom>
        </p:spPr>
        <p:txBody>
          <a:bodyPr wrap="square">
            <a:spAutoFit/>
          </a:bodyPr>
          <a:lstStyle/>
          <a:p>
            <a:pPr algn="just"/>
            <a:r>
              <a:rPr lang="en-US" sz="2400" dirty="0">
                <a:latin typeface="Times New Roman" panose="02020603050405020304" pitchFamily="18" charset="0"/>
                <a:cs typeface="Times New Roman" panose="02020603050405020304" pitchFamily="18" charset="0"/>
              </a:rPr>
              <a:t>It is rather uncommon that the effects of risk are transmitted to all companies in a supply chain, having a holistic impact. On the other hand, the disruptions are not only amplified in the transmission, but they may also be mitigated.</a:t>
            </a:r>
          </a:p>
        </p:txBody>
      </p:sp>
    </p:spTree>
    <p:extLst>
      <p:ext uri="{BB962C8B-B14F-4D97-AF65-F5344CB8AC3E}">
        <p14:creationId xmlns:p14="http://schemas.microsoft.com/office/powerpoint/2010/main" val="71432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It is also important to identify the risk factors that form the sources of disruptions amplified during the transmission. </a:t>
            </a:r>
            <a:endParaRPr lang="ar-AE"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 </a:t>
            </a:r>
            <a:r>
              <a:rPr lang="en-US" sz="2800" dirty="0">
                <a:solidFill>
                  <a:schemeClr val="tx1"/>
                </a:solidFill>
                <a:latin typeface="Times New Roman" panose="02020603050405020304" pitchFamily="18" charset="0"/>
                <a:cs typeface="Times New Roman" panose="02020603050405020304" pitchFamily="18" charset="0"/>
              </a:rPr>
              <a:t>most difficult to identify is the transmission of disruptions caused by the risk factor which directly affects a larger number of companies in a supply chain.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 risk factors such as natural disasters or financial crises often simultaneously and directly affect a larger number of links. The disruptions caused by this group of risk factors are not sequential in nature and they are often interdependent</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041192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particular risk factor which affects a larger number of companies in a supply chain may be referred to as ‘common risk factor’.</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 identification of potential and actual disruptions is a critical step in the risk management process that should then be followed by the estimation of disruptions argues that supply chains have to develop the capability to predict disruptions early, so that they can be duly assessed and mitigated</a:t>
            </a:r>
            <a:r>
              <a:rPr lang="en-US" sz="2800" dirty="0" smtClean="0">
                <a:solidFill>
                  <a:schemeClr val="tx1"/>
                </a:solidFill>
                <a:latin typeface="Times New Roman" panose="02020603050405020304" pitchFamily="18" charset="0"/>
                <a:cs typeface="Times New Roman" panose="02020603050405020304" pitchFamily="18" charset="0"/>
              </a:rPr>
              <a:t>.</a:t>
            </a:r>
            <a:endParaRPr lang="ar-AE"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Therefore, risk estimation is highly dependent on the quality of risk identification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63706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3" y="1506381"/>
            <a:ext cx="9886950"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estimation of the phenomenon of transmission and amplification of disruptions should be preceded by the identification of risk factors, whose negative effects </a:t>
            </a:r>
            <a:r>
              <a:rPr lang="en-US" sz="2800" dirty="0" smtClean="0">
                <a:solidFill>
                  <a:schemeClr val="tx1"/>
                </a:solidFill>
                <a:latin typeface="Times New Roman" panose="02020603050405020304" pitchFamily="18" charset="0"/>
                <a:cs typeface="Times New Roman" panose="02020603050405020304" pitchFamily="18" charset="0"/>
              </a:rPr>
              <a:t>can</a:t>
            </a:r>
            <a:r>
              <a:rPr lang="ar-AE" sz="2800" dirty="0" smtClean="0">
                <a:solidFill>
                  <a:schemeClr val="tx1"/>
                </a:solidFill>
                <a:latin typeface="Times New Roman" panose="02020603050405020304" pitchFamily="18" charset="0"/>
                <a:cs typeface="Times New Roman" panose="02020603050405020304" pitchFamily="18" charset="0"/>
              </a:rPr>
              <a:t> </a:t>
            </a:r>
            <a:r>
              <a:rPr lang="en-US" sz="2800" dirty="0" smtClean="0">
                <a:solidFill>
                  <a:schemeClr val="tx1"/>
                </a:solidFill>
                <a:latin typeface="Times New Roman" panose="02020603050405020304" pitchFamily="18" charset="0"/>
                <a:cs typeface="Times New Roman" panose="02020603050405020304" pitchFamily="18" charset="0"/>
              </a:rPr>
              <a:t>be </a:t>
            </a:r>
            <a:r>
              <a:rPr lang="en-US" sz="2800" dirty="0">
                <a:solidFill>
                  <a:schemeClr val="tx1"/>
                </a:solidFill>
                <a:latin typeface="Times New Roman" panose="02020603050405020304" pitchFamily="18" charset="0"/>
                <a:cs typeface="Times New Roman" panose="02020603050405020304" pitchFamily="18" charset="0"/>
              </a:rPr>
              <a:t>transferred with amplified strength to the subsequent supply chain links</a:t>
            </a:r>
            <a:r>
              <a:rPr lang="en-US" sz="2800" dirty="0" smtClean="0">
                <a:solidFill>
                  <a:schemeClr val="tx1"/>
                </a:solidFill>
                <a:latin typeface="Times New Roman" panose="02020603050405020304" pitchFamily="18" charset="0"/>
                <a:cs typeface="Times New Roman" panose="02020603050405020304" pitchFamily="18" charset="0"/>
              </a:rPr>
              <a:t>.</a:t>
            </a:r>
            <a:endParaRPr lang="ar-AE"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The managers usually pay special attention to the effects caused by the impact of a specific factor, at the same time underestimating its indirect impact. It may suggest that the strength of disruption caused by the direct impact of an external risk factor is similar to the strength of impact of the same disruption during the transmission</a:t>
            </a:r>
          </a:p>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978137" y="620038"/>
            <a:ext cx="4137671"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Estimation of Disruptions</a:t>
            </a:r>
          </a:p>
        </p:txBody>
      </p:sp>
    </p:spTree>
    <p:extLst>
      <p:ext uri="{BB962C8B-B14F-4D97-AF65-F5344CB8AC3E}">
        <p14:creationId xmlns:p14="http://schemas.microsoft.com/office/powerpoint/2010/main" val="29052092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43024" y="1345306"/>
            <a:ext cx="970121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It is also more difficult to determine the degree of amplification of a disruption caused by a ‘common risk factor’ as a result of transmission from one unit to another, if the same disruption has a direct impact on the other link, causing a higher level of disruptions in this link.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In such a situation, the estimation intended to determine to what degree the disruption transferred from one link caused the amplification of disruption in another link is practically impossible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817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strength of disruption in a particular link depends on the effects caused by the direct impact of the risk factor on this link, as well as on the same disruption transferred during the transmission.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The determination of the degree of the amplification of disruption is additionally hindered by the fact that common risk factor effects can be potentially transferred from several companies at the same</a:t>
            </a:r>
          </a:p>
          <a:p>
            <a:pPr algn="just"/>
            <a:r>
              <a:rPr lang="en-US" sz="2800" dirty="0">
                <a:solidFill>
                  <a:schemeClr val="tx1"/>
                </a:solidFill>
                <a:latin typeface="Times New Roman" panose="02020603050405020304" pitchFamily="18" charset="0"/>
                <a:cs typeface="Times New Roman" panose="02020603050405020304" pitchFamily="18" charset="0"/>
              </a:rPr>
              <a:t>time</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2135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23461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 following activities in the estimation of disruptions: </a:t>
            </a:r>
          </a:p>
          <a:p>
            <a:pPr algn="just"/>
            <a:r>
              <a:rPr lang="en-US" sz="2800" dirty="0">
                <a:solidFill>
                  <a:schemeClr val="tx1"/>
                </a:solidFill>
                <a:latin typeface="Times New Roman" panose="02020603050405020304" pitchFamily="18" charset="0"/>
                <a:cs typeface="Times New Roman" panose="02020603050405020304" pitchFamily="18" charset="0"/>
              </a:rPr>
              <a:t>considering the goals of risk management, determining the probability of failure to achieve these goals, and finally, defining consequences resulting from any failure to achieve the goals of risk management.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In order to estimate the extent of the transmission of disruptions, </a:t>
            </a:r>
          </a:p>
          <a:p>
            <a:pPr algn="just"/>
            <a:r>
              <a:rPr lang="en-US" sz="2800" dirty="0">
                <a:solidFill>
                  <a:schemeClr val="tx1"/>
                </a:solidFill>
                <a:latin typeface="Times New Roman" panose="02020603050405020304" pitchFamily="18" charset="0"/>
                <a:cs typeface="Times New Roman" panose="02020603050405020304" pitchFamily="18" charset="0"/>
              </a:rPr>
              <a:t>asked the respondents to rate the extent to which each of a range of prominent disruptive events affected their own organization, their suppliers and customers.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85409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23017" y="1345307"/>
            <a:ext cx="10520363" cy="4901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This approach is more popular if the likelihood of risk and severity of its negative effects are high. </a:t>
            </a:r>
            <a:r>
              <a:rPr lang="en-US" sz="2800" b="1" dirty="0">
                <a:solidFill>
                  <a:schemeClr val="tx1"/>
                </a:solidFill>
                <a:latin typeface="Times New Roman" panose="02020603050405020304" pitchFamily="18" charset="0"/>
                <a:cs typeface="Times New Roman" panose="02020603050405020304" pitchFamily="18" charset="0"/>
              </a:rPr>
              <a:t>The reactive approach </a:t>
            </a:r>
            <a:r>
              <a:rPr lang="en-US" sz="2800" dirty="0">
                <a:solidFill>
                  <a:schemeClr val="tx1"/>
                </a:solidFill>
                <a:latin typeface="Times New Roman" panose="02020603050405020304" pitchFamily="18" charset="0"/>
                <a:cs typeface="Times New Roman" panose="02020603050405020304" pitchFamily="18" charset="0"/>
              </a:rPr>
              <a:t>tends to ensure the optimal structure and intensity of supply chain integration.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In practice, it pertains to classical means of mitigating the transmission and amplification of disruptions in supply chains, such as establishing an appropriate structure of supply chain network, increasing the transparency in the information flow, maintaining backup infrastructure and excessive capacity/inventory</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427474" y="514309"/>
            <a:ext cx="7236650" cy="830997"/>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Evaluation of the Most Appropriate Approach</a:t>
            </a:r>
          </a:p>
          <a:p>
            <a:r>
              <a:rPr lang="en-US" sz="2400" b="1" dirty="0">
                <a:latin typeface="Times New Roman" panose="02020603050405020304" pitchFamily="18" charset="0"/>
                <a:cs typeface="Times New Roman" panose="02020603050405020304" pitchFamily="18" charset="0"/>
              </a:rPr>
              <a:t>to Deal with the Identified and Estimated Disruptions</a:t>
            </a:r>
          </a:p>
        </p:txBody>
      </p:sp>
    </p:spTree>
    <p:extLst>
      <p:ext uri="{BB962C8B-B14F-4D97-AF65-F5344CB8AC3E}">
        <p14:creationId xmlns:p14="http://schemas.microsoft.com/office/powerpoint/2010/main" val="1941374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57751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The proactive approach </a:t>
            </a:r>
            <a:r>
              <a:rPr lang="en-US" sz="2800" dirty="0">
                <a:solidFill>
                  <a:schemeClr val="tx1"/>
                </a:solidFill>
                <a:latin typeface="Times New Roman" panose="02020603050405020304" pitchFamily="18" charset="0"/>
                <a:cs typeface="Times New Roman" panose="02020603050405020304" pitchFamily="18" charset="0"/>
              </a:rPr>
              <a:t>denotes ensuring responsiveness and time compression of information and physical flow of products . the proactive approach provides unique capabilities for supply chains operating worldwide. </a:t>
            </a:r>
            <a:endParaRPr lang="ar-AE"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As </a:t>
            </a:r>
            <a:r>
              <a:rPr lang="en-US" sz="2800" dirty="0">
                <a:solidFill>
                  <a:schemeClr val="tx1"/>
                </a:solidFill>
                <a:latin typeface="Times New Roman" panose="02020603050405020304" pitchFamily="18" charset="0"/>
                <a:cs typeface="Times New Roman" panose="02020603050405020304" pitchFamily="18" charset="0"/>
              </a:rPr>
              <a:t>demonstrated by the study of the tenets of proactive initiatives enable to mitigate the severity of disruptions. The identification and estimation of the negative risk effects, followed by evaluation of the relevant approach to deal with the disruptions, are necessary to initiate the mitigating activities. The selected mitigating strategy will only work well if all previous steps of risk management are performed carefully and correctly</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04033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4349" y="1434036"/>
            <a:ext cx="11366476" cy="5167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The application of the mitigating strategy is the last step of risk management in the transmission and amplification of disruptions. The mitigating strategy should follow the appropriate approach that aims to deal with the identified and estimated disruptions. The application of the mitigating strategy consistent with the passive approach denotes that some business opportunities are too risky as compared to the potential benefits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3205647" y="710272"/>
            <a:ext cx="519244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Application of the Mitigating Strategy</a:t>
            </a:r>
          </a:p>
        </p:txBody>
      </p:sp>
      <p:sp>
        <p:nvSpPr>
          <p:cNvPr id="12" name="Rectangle 11"/>
          <p:cNvSpPr/>
          <p:nvPr/>
        </p:nvSpPr>
        <p:spPr>
          <a:xfrm>
            <a:off x="646893" y="1464478"/>
            <a:ext cx="11101387" cy="156966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Thus, the supply chain management needs to apply a certain approach that enables to mitigate the negative consequences of the transmission and amplification of disruptions in supply chains</a:t>
            </a:r>
          </a:p>
        </p:txBody>
      </p:sp>
    </p:spTree>
    <p:extLst>
      <p:ext uri="{BB962C8B-B14F-4D97-AF65-F5344CB8AC3E}">
        <p14:creationId xmlns:p14="http://schemas.microsoft.com/office/powerpoint/2010/main" val="2378257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742" y="1340445"/>
            <a:ext cx="10406545"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For instance, supply chains may refuse to sell products to the customers with unhealthy financial standing, abandon the markets whose future perspective is uncertain, or give up the idea to enter the international markets due to high risk and strength of negative effects. </a:t>
            </a:r>
            <a:endParaRPr lang="ar-AE" sz="28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smtClean="0">
                <a:solidFill>
                  <a:schemeClr val="tx1"/>
                </a:solidFill>
                <a:latin typeface="Times New Roman" panose="02020603050405020304" pitchFamily="18" charset="0"/>
                <a:cs typeface="Times New Roman" panose="02020603050405020304" pitchFamily="18" charset="0"/>
              </a:rPr>
              <a:t>Therefore</a:t>
            </a:r>
            <a:r>
              <a:rPr lang="en-US" sz="2800" dirty="0">
                <a:solidFill>
                  <a:schemeClr val="tx1"/>
                </a:solidFill>
                <a:latin typeface="Times New Roman" panose="02020603050405020304" pitchFamily="18" charset="0"/>
                <a:cs typeface="Times New Roman" panose="02020603050405020304" pitchFamily="18" charset="0"/>
              </a:rPr>
              <a:t>, employing the mitigating strategy consistent with the passive approach may result in lowering the intensity of integration among geographically-dispersed supply chain partners, or dropping the idea of closer collaboration with other companies in manufacturing and product distribution.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95883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28724" y="1340445"/>
            <a:ext cx="10044113"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Among the strategies consistent with the reactive approach, one may enumerate the following: joint efforts to share risk-related information, increased stockpiling and use of buffer stock, maintaining the excess capacity of technical infrastructure and selective outsourcing operations.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chemeClr val="tx1"/>
                </a:solidFill>
                <a:latin typeface="Times New Roman" panose="02020603050405020304" pitchFamily="18" charset="0"/>
                <a:cs typeface="Times New Roman" panose="02020603050405020304" pitchFamily="18" charset="0"/>
              </a:rPr>
              <a:t>These strategies ought to ensure balance between the supply chain efficiency and the negative consequences of the transmission and amplification of disruptions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42788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2913" y="1348609"/>
            <a:ext cx="11437911" cy="49521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457200" indent="-457200" algn="just">
              <a:buFont typeface="Arial" panose="020B0604020202020204" pitchFamily="34" charset="0"/>
              <a:buChar char="•"/>
            </a:pPr>
            <a:r>
              <a:rPr lang="en-US" sz="2400" dirty="0">
                <a:solidFill>
                  <a:schemeClr val="tx1"/>
                </a:solidFill>
                <a:latin typeface="Times New Roman" panose="02020603050405020304" pitchFamily="18" charset="0"/>
                <a:cs typeface="Times New Roman" panose="02020603050405020304" pitchFamily="18" charset="0"/>
              </a:rPr>
              <a:t>Mitigating strategies consistent with the proactive approach include establishing a flexible base of partners, flexible transportation and manufacturing, as well as an agile configuration of the supply chain structure. The cornerstone of the proactive approach is flexible and agile integration in supply chains. For instance, maintaining a flexible base of partners . </a:t>
            </a:r>
            <a:r>
              <a:rPr lang="en-US" sz="2400" dirty="0" smtClean="0">
                <a:solidFill>
                  <a:schemeClr val="tx1"/>
                </a:solidFill>
                <a:latin typeface="Times New Roman" panose="02020603050405020304" pitchFamily="18" charset="0"/>
                <a:cs typeface="Times New Roman" panose="02020603050405020304" pitchFamily="18" charset="0"/>
              </a:rPr>
              <a:t>the </a:t>
            </a:r>
            <a:r>
              <a:rPr lang="en-US" sz="2400" dirty="0">
                <a:solidFill>
                  <a:schemeClr val="tx1"/>
                </a:solidFill>
                <a:latin typeface="Times New Roman" panose="02020603050405020304" pitchFamily="18" charset="0"/>
                <a:cs typeface="Times New Roman" panose="02020603050405020304" pitchFamily="18" charset="0"/>
              </a:rPr>
              <a:t>example of a supply chain that uses double sourcing for its manufacturing process. </a:t>
            </a:r>
            <a:endParaRPr lang="ar-AE" sz="2400" dirty="0" smtClean="0">
              <a:solidFill>
                <a:schemeClr val="tx1"/>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dirty="0" smtClean="0">
                <a:solidFill>
                  <a:schemeClr val="tx1"/>
                </a:solidFill>
                <a:latin typeface="Times New Roman" panose="02020603050405020304" pitchFamily="18" charset="0"/>
                <a:cs typeface="Times New Roman" panose="02020603050405020304" pitchFamily="18" charset="0"/>
              </a:rPr>
              <a:t>The </a:t>
            </a:r>
            <a:r>
              <a:rPr lang="en-US" sz="2400" dirty="0">
                <a:solidFill>
                  <a:schemeClr val="tx1"/>
                </a:solidFill>
                <a:latin typeface="Times New Roman" panose="02020603050405020304" pitchFamily="18" charset="0"/>
                <a:cs typeface="Times New Roman" panose="02020603050405020304" pitchFamily="18" charset="0"/>
              </a:rPr>
              <a:t>first manufacturing facility assembles the product in the quantity that meets the base (average) customer demand, while the second one delivers the product if the demand exceeds its base value. Similarly, the strategy of flexible transportation consists in using multi-modal transportation, multi-carrier transportation and multiple routes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01997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a:t>
            </a:r>
            <a:r>
              <a:rPr lang="ar-AE" sz="5400" b="1" dirty="0" smtClean="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293914" y="1502216"/>
            <a:ext cx="111034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dirty="0" smtClean="0">
                <a:latin typeface="Times New Roman" panose="02020603050405020304" pitchFamily="18" charset="0"/>
                <a:cs typeface="Times New Roman" panose="02020603050405020304" pitchFamily="18" charset="0"/>
              </a:rPr>
              <a:t>Reference:</a:t>
            </a:r>
            <a:endParaRPr lang="en-US" b="1" dirty="0">
              <a:solidFill>
                <a:srgbClr val="00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Supply Chain </a:t>
            </a:r>
            <a:r>
              <a:rPr lang="en-US" b="1" dirty="0" err="1">
                <a:latin typeface="Times New Roman" panose="02020603050405020304" pitchFamily="18" charset="0"/>
                <a:cs typeface="Times New Roman" panose="02020603050405020304" pitchFamily="18" charset="0"/>
              </a:rPr>
              <a:t>RiskManagement</a:t>
            </a:r>
            <a:r>
              <a:rPr lang="en-US" dirty="0" err="1">
                <a:latin typeface="Times New Roman" panose="02020603050405020304" pitchFamily="18" charset="0"/>
                <a:cs typeface="Times New Roman" panose="02020603050405020304" pitchFamily="18" charset="0"/>
              </a:rPr>
              <a:t>An</a:t>
            </a:r>
            <a:r>
              <a:rPr lang="en-US" dirty="0">
                <a:latin typeface="Times New Roman" panose="02020603050405020304" pitchFamily="18" charset="0"/>
                <a:cs typeface="Times New Roman" panose="02020603050405020304" pitchFamily="18" charset="0"/>
              </a:rPr>
              <a:t> Emerging </a:t>
            </a:r>
            <a:r>
              <a:rPr lang="en-US" dirty="0" err="1">
                <a:latin typeface="Times New Roman" panose="02020603050405020304" pitchFamily="18" charset="0"/>
                <a:cs typeface="Times New Roman" panose="02020603050405020304" pitchFamily="18" charset="0"/>
              </a:rPr>
              <a:t>DisciplineGregory</a:t>
            </a:r>
            <a:r>
              <a:rPr lang="en-US" dirty="0">
                <a:latin typeface="Times New Roman" panose="02020603050405020304" pitchFamily="18" charset="0"/>
                <a:cs typeface="Times New Roman" panose="02020603050405020304" pitchFamily="18" charset="0"/>
              </a:rPr>
              <a:t> L. </a:t>
            </a:r>
            <a:r>
              <a:rPr lang="en-US" dirty="0" err="1">
                <a:latin typeface="Times New Roman" panose="02020603050405020304" pitchFamily="18" charset="0"/>
                <a:cs typeface="Times New Roman" panose="02020603050405020304" pitchFamily="18" charset="0"/>
              </a:rPr>
              <a:t>SchlegelRobert</a:t>
            </a:r>
            <a:r>
              <a:rPr lang="en-US" dirty="0">
                <a:latin typeface="Times New Roman" panose="02020603050405020304" pitchFamily="18" charset="0"/>
                <a:cs typeface="Times New Roman" panose="02020603050405020304" pitchFamily="18" charset="0"/>
              </a:rPr>
              <a:t> J. Trent</a:t>
            </a:r>
            <a:endParaRPr lang="en-US" dirty="0">
              <a:solidFill>
                <a:srgbClr val="000000"/>
              </a:solidFill>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en-US"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Supply Chain Risk Management Advanced Tools, Models, and Developments </a:t>
            </a:r>
            <a:endParaRPr lang="en-US" b="1" dirty="0" smtClean="0">
              <a:latin typeface="Times New Roman" panose="02020603050405020304" pitchFamily="18" charset="0"/>
              <a:cs typeface="Times New Roman" panose="02020603050405020304" pitchFamily="18" charset="0"/>
            </a:endParaRPr>
          </a:p>
          <a:p>
            <a:pPr marL="0" indent="0" algn="just">
              <a:buNone/>
            </a:pPr>
            <a:r>
              <a:rPr lang="en-US" dirty="0">
                <a:latin typeface="Times New Roman" panose="02020603050405020304" pitchFamily="18" charset="0"/>
                <a:cs typeface="Times New Roman" panose="02020603050405020304" pitchFamily="18" charset="0"/>
              </a:rPr>
              <a:t>By: </a:t>
            </a:r>
            <a:r>
              <a:rPr lang="en-US" dirty="0" err="1">
                <a:latin typeface="Times New Roman" panose="02020603050405020304" pitchFamily="18" charset="0"/>
                <a:cs typeface="Times New Roman" panose="02020603050405020304" pitchFamily="18" charset="0"/>
              </a:rPr>
              <a:t>Yacob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Khojasteh</a:t>
            </a:r>
            <a:r>
              <a:rPr lang="en-US" dirty="0">
                <a:latin typeface="Times New Roman" panose="02020603050405020304" pitchFamily="18" charset="0"/>
                <a:cs typeface="Times New Roman" panose="02020603050405020304" pitchFamily="18" charset="0"/>
              </a:rPr>
              <a:t> </a:t>
            </a:r>
            <a:r>
              <a:rPr lang="it-IT"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ISBN 978-981-10-4106-8 (eBook)</a:t>
            </a:r>
            <a:endParaRPr lang="it-IT" dirty="0" smtClean="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it-IT" dirty="0" smtClean="0">
                <a:latin typeface="Times New Roman" panose="02020603050405020304" pitchFamily="18" charset="0"/>
                <a:cs typeface="Times New Roman" panose="02020603050405020304" pitchFamily="18" charset="0"/>
              </a:rPr>
              <a:t>Chapter </a:t>
            </a:r>
            <a:r>
              <a:rPr lang="ar-AE" dirty="0" smtClean="0">
                <a:latin typeface="Times New Roman" panose="02020603050405020304" pitchFamily="18" charset="0"/>
                <a:cs typeface="Times New Roman" panose="02020603050405020304" pitchFamily="18" charset="0"/>
              </a:rPr>
              <a:t>7</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966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523702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6919EAF-8720-4B87-A753-C9C7A584D6F9}"/>
</file>

<file path=customXml/itemProps2.xml><?xml version="1.0" encoding="utf-8"?>
<ds:datastoreItem xmlns:ds="http://schemas.openxmlformats.org/officeDocument/2006/customXml" ds:itemID="{51856CC4-BDCF-4E2F-A4BE-48FABCC4A054}">
  <ds:schemaRefs>
    <ds:schemaRef ds:uri="http://purl.org/dc/elements/1.1/"/>
    <ds:schemaRef ds:uri="d13aca44-ef33-4cf4-9980-7f0b00e6eeb9"/>
    <ds:schemaRef ds:uri="http://schemas.microsoft.com/office/infopath/2007/PartnerControls"/>
    <ds:schemaRef ds:uri="http://purl.org/dc/terms/"/>
    <ds:schemaRef ds:uri="http://purl.org/dc/dcmitype/"/>
    <ds:schemaRef ds:uri="http://schemas.openxmlformats.org/package/2006/metadata/core-properties"/>
    <ds:schemaRef ds:uri="http://www.w3.org/XML/1998/namespace"/>
    <ds:schemaRef ds:uri="http://schemas.microsoft.com/office/2006/documentManagement/types"/>
    <ds:schemaRef ds:uri="49100919-8a76-4266-be0c-7dc583902cb4"/>
    <ds:schemaRef ds:uri="http://schemas.microsoft.com/office/2006/metadata/properties"/>
  </ds:schemaRefs>
</ds:datastoreItem>
</file>

<file path=customXml/itemProps3.xml><?xml version="1.0" encoding="utf-8"?>
<ds:datastoreItem xmlns:ds="http://schemas.openxmlformats.org/officeDocument/2006/customXml" ds:itemID="{7D2B069C-980F-46DB-969A-C15AF95378E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2414</TotalTime>
  <Words>3314</Words>
  <Application>Microsoft Office PowerPoint</Application>
  <PresentationFormat>Widescreen</PresentationFormat>
  <Paragraphs>256</Paragraphs>
  <Slides>44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44</vt:i4>
      </vt:variant>
    </vt:vector>
  </HeadingPairs>
  <TitlesOfParts>
    <vt:vector size="53" baseType="lpstr">
      <vt:lpstr>Alexandria</vt:lpstr>
      <vt:lpstr>Arial</vt:lpstr>
      <vt:lpstr>Calibri</vt:lpstr>
      <vt:lpstr>Calibri Light</vt:lpstr>
      <vt:lpstr>Roboto Light</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USER</cp:lastModifiedBy>
  <cp:revision>84</cp:revision>
  <dcterms:created xsi:type="dcterms:W3CDTF">2024-02-14T15:38:52Z</dcterms:created>
  <dcterms:modified xsi:type="dcterms:W3CDTF">2025-11-10T12:35:44Z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