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1"/>
  </p:notesMasterIdLst>
  <p:sldIdLst>
    <p:sldId id="480" r:id="rId5"/>
    <p:sldId id="303" r:id="rId6"/>
    <p:sldId id="313" r:id="rId7"/>
    <p:sldId id="276" r:id="rId8"/>
    <p:sldId id="676" r:id="rId9"/>
    <p:sldId id="675" r:id="rId10"/>
    <p:sldId id="679" r:id="rId11"/>
    <p:sldId id="680" r:id="rId12"/>
    <p:sldId id="681" r:id="rId13"/>
    <p:sldId id="712" r:id="rId14"/>
    <p:sldId id="719" r:id="rId15"/>
    <p:sldId id="682" r:id="rId16"/>
    <p:sldId id="683" r:id="rId17"/>
    <p:sldId id="720" r:id="rId18"/>
    <p:sldId id="721" r:id="rId19"/>
    <p:sldId id="689" r:id="rId20"/>
    <p:sldId id="685" r:id="rId21"/>
    <p:sldId id="678" r:id="rId22"/>
    <p:sldId id="698" r:id="rId23"/>
    <p:sldId id="700" r:id="rId24"/>
    <p:sldId id="713" r:id="rId25"/>
    <p:sldId id="714" r:id="rId26"/>
    <p:sldId id="715" r:id="rId27"/>
    <p:sldId id="716" r:id="rId28"/>
    <p:sldId id="701" r:id="rId29"/>
    <p:sldId id="717" r:id="rId30"/>
    <p:sldId id="718" r:id="rId31"/>
    <p:sldId id="702" r:id="rId32"/>
    <p:sldId id="704" r:id="rId33"/>
    <p:sldId id="722" r:id="rId34"/>
    <p:sldId id="723" r:id="rId35"/>
    <p:sldId id="724" r:id="rId36"/>
    <p:sldId id="725" r:id="rId37"/>
    <p:sldId id="726" r:id="rId38"/>
    <p:sldId id="727" r:id="rId39"/>
    <p:sldId id="728" r:id="rId40"/>
    <p:sldId id="729" r:id="rId41"/>
    <p:sldId id="730" r:id="rId42"/>
    <p:sldId id="731" r:id="rId43"/>
    <p:sldId id="732" r:id="rId44"/>
    <p:sldId id="733" r:id="rId45"/>
    <p:sldId id="734" r:id="rId46"/>
    <p:sldId id="735" r:id="rId47"/>
    <p:sldId id="736" r:id="rId48"/>
    <p:sldId id="570" r:id="rId49"/>
    <p:sldId id="349" r:id="rId5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676"/>
            <p14:sldId id="675"/>
            <p14:sldId id="679"/>
            <p14:sldId id="680"/>
            <p14:sldId id="681"/>
            <p14:sldId id="712"/>
            <p14:sldId id="719"/>
            <p14:sldId id="682"/>
            <p14:sldId id="683"/>
            <p14:sldId id="720"/>
            <p14:sldId id="721"/>
            <p14:sldId id="689"/>
            <p14:sldId id="685"/>
            <p14:sldId id="678"/>
            <p14:sldId id="698"/>
            <p14:sldId id="700"/>
            <p14:sldId id="713"/>
            <p14:sldId id="714"/>
            <p14:sldId id="715"/>
            <p14:sldId id="716"/>
            <p14:sldId id="701"/>
            <p14:sldId id="717"/>
            <p14:sldId id="718"/>
            <p14:sldId id="702"/>
            <p14:sldId id="704"/>
            <p14:sldId id="722"/>
            <p14:sldId id="723"/>
            <p14:sldId id="724"/>
            <p14:sldId id="725"/>
            <p14:sldId id="726"/>
            <p14:sldId id="727"/>
            <p14:sldId id="728"/>
            <p14:sldId id="729"/>
            <p14:sldId id="730"/>
            <p14:sldId id="731"/>
            <p14:sldId id="732"/>
            <p14:sldId id="733"/>
            <p14:sldId id="734"/>
            <p14:sldId id="735"/>
            <p14:sldId id="736"/>
            <p14:sldId id="57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046393C-DCF5-7DB5-959F-0AD9FDA3980F}" v="4" dt="2025-04-30T14:47:08.0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84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5C6399-F776-40E0-AD60-3F1C7ACB05D6}" type="doc">
      <dgm:prSet loTypeId="urn:microsoft.com/office/officeart/2005/8/layout/process3" loCatId="process" qsTypeId="urn:microsoft.com/office/officeart/2005/8/quickstyle/simple1" qsCatId="simple" csTypeId="urn:microsoft.com/office/officeart/2005/8/colors/accent1_1" csCatId="accent1" phldr="1"/>
      <dgm:spPr/>
      <dgm:t>
        <a:bodyPr/>
        <a:lstStyle/>
        <a:p>
          <a:endParaRPr lang="en-US"/>
        </a:p>
      </dgm:t>
    </dgm:pt>
    <dgm:pt modelId="{2B0BDBC6-C91C-47C3-BCD8-526C62D08A20}">
      <dgm:prSet phldrT="[Text]" custT="1"/>
      <dgm:spPr/>
      <dgm:t>
        <a:bodyPr/>
        <a:lstStyle/>
        <a:p>
          <a:r>
            <a:rPr lang="en-US" sz="3200" b="1" spc="1" dirty="0">
              <a:solidFill>
                <a:srgbClr val="00AEEF"/>
              </a:solidFill>
            </a:rPr>
            <a:t>Practice</a:t>
          </a:r>
          <a:endParaRPr lang="en-US" sz="2400" dirty="0">
            <a:solidFill>
              <a:srgbClr val="00AEEF"/>
            </a:solidFill>
          </a:endParaRPr>
        </a:p>
      </dgm:t>
    </dgm:pt>
    <dgm:pt modelId="{57F8625F-7C65-40B0-A97D-FEDBD6F1E3C6}" type="parTrans" cxnId="{D286ADB5-E133-49D7-860D-E712AAA2B458}">
      <dgm:prSet/>
      <dgm:spPr/>
      <dgm:t>
        <a:bodyPr/>
        <a:lstStyle/>
        <a:p>
          <a:endParaRPr lang="en-US"/>
        </a:p>
      </dgm:t>
    </dgm:pt>
    <dgm:pt modelId="{2B65991E-7241-4948-BF63-2E3FF1B1DF0F}" type="sibTrans" cxnId="{D286ADB5-E133-49D7-860D-E712AAA2B458}">
      <dgm:prSet/>
      <dgm:spPr/>
      <dgm:t>
        <a:bodyPr/>
        <a:lstStyle/>
        <a:p>
          <a:endParaRPr lang="en-US"/>
        </a:p>
      </dgm:t>
    </dgm:pt>
    <dgm:pt modelId="{F347302D-7A36-4393-84B3-69C8EE89D7D1}">
      <dgm:prSet phldrT="[Text]" custT="1"/>
      <dgm:spPr/>
      <dgm:t>
        <a:bodyPr/>
        <a:lstStyle/>
        <a:p>
          <a:r>
            <a:rPr lang="en-US" sz="3200" b="1" spc="1" dirty="0">
              <a:solidFill>
                <a:srgbClr val="00AEEF"/>
              </a:solidFill>
            </a:rPr>
            <a:t>Learn</a:t>
          </a:r>
          <a:endParaRPr lang="en-US" sz="3300" dirty="0">
            <a:solidFill>
              <a:srgbClr val="00AEEF"/>
            </a:solidFill>
          </a:endParaRPr>
        </a:p>
      </dgm:t>
    </dgm:pt>
    <dgm:pt modelId="{6FE3A0A7-9DE1-46CD-A845-24A67CC87BDA}" type="parTrans" cxnId="{9429066E-DE39-4E71-9A8A-C2AE4D4D9613}">
      <dgm:prSet/>
      <dgm:spPr/>
      <dgm:t>
        <a:bodyPr/>
        <a:lstStyle/>
        <a:p>
          <a:endParaRPr lang="en-US"/>
        </a:p>
      </dgm:t>
    </dgm:pt>
    <dgm:pt modelId="{1C1DAE6F-6D96-4611-8882-79FA2C32E631}" type="sibTrans" cxnId="{9429066E-DE39-4E71-9A8A-C2AE4D4D9613}">
      <dgm:prSet/>
      <dgm:spPr/>
      <dgm:t>
        <a:bodyPr/>
        <a:lstStyle/>
        <a:p>
          <a:endParaRPr lang="en-US"/>
        </a:p>
      </dgm:t>
    </dgm:pt>
    <dgm:pt modelId="{E89CB5F0-794F-45FF-B71B-3C6CC1A4869B}">
      <dgm:prSet phldrT="[Text]"/>
      <dgm:spPr/>
      <dgm:t>
        <a:bodyPr/>
        <a:lstStyle/>
        <a:p>
          <a:r>
            <a:rPr lang="en-US" b="1" spc="1" dirty="0">
              <a:solidFill>
                <a:srgbClr val="00AEEF"/>
              </a:solidFill>
            </a:rPr>
            <a:t>Connect</a:t>
          </a:r>
          <a:endParaRPr lang="en-US" dirty="0">
            <a:solidFill>
              <a:srgbClr val="00AEEF"/>
            </a:solidFill>
          </a:endParaRPr>
        </a:p>
      </dgm:t>
    </dgm:pt>
    <dgm:pt modelId="{DA0616FC-18DD-4620-9892-A0E19F02798C}" type="parTrans" cxnId="{B0929586-A4DC-496D-9FAE-CF59F21443BD}">
      <dgm:prSet/>
      <dgm:spPr/>
      <dgm:t>
        <a:bodyPr/>
        <a:lstStyle/>
        <a:p>
          <a:endParaRPr lang="en-US"/>
        </a:p>
      </dgm:t>
    </dgm:pt>
    <dgm:pt modelId="{EE125D3E-5BDA-4A8B-BCC6-25A4D226F331}" type="sibTrans" cxnId="{B0929586-A4DC-496D-9FAE-CF59F21443BD}">
      <dgm:prSet/>
      <dgm:spPr/>
      <dgm:t>
        <a:bodyPr/>
        <a:lstStyle/>
        <a:p>
          <a:endParaRPr lang="en-US"/>
        </a:p>
      </dgm:t>
    </dgm:pt>
    <dgm:pt modelId="{79D2B5FB-86CE-4D3A-90FB-EA726CFAE3A9}">
      <dgm:prSet custT="1"/>
      <dgm:spPr/>
      <dgm:t>
        <a:bodyPr/>
        <a:lstStyle/>
        <a:p>
          <a:pPr algn="ctr">
            <a:buNone/>
          </a:pPr>
          <a:endParaRPr lang="en-US" sz="1600" dirty="0">
            <a:solidFill>
              <a:schemeClr val="tx1"/>
            </a:solidFill>
          </a:endParaRPr>
        </a:p>
      </dgm:t>
    </dgm:pt>
    <dgm:pt modelId="{321E0C08-9C25-42C2-A13C-F00DEE20597D}" type="parTrans" cxnId="{3A12B67F-42E3-4702-9CD2-52D8DF11AC4E}">
      <dgm:prSet/>
      <dgm:spPr/>
      <dgm:t>
        <a:bodyPr/>
        <a:lstStyle/>
        <a:p>
          <a:endParaRPr lang="en-US"/>
        </a:p>
      </dgm:t>
    </dgm:pt>
    <dgm:pt modelId="{CBF94CAF-5FC8-442D-990B-D7518AE90F6F}" type="sibTrans" cxnId="{3A12B67F-42E3-4702-9CD2-52D8DF11AC4E}">
      <dgm:prSet/>
      <dgm:spPr/>
      <dgm:t>
        <a:bodyPr/>
        <a:lstStyle/>
        <a:p>
          <a:endParaRPr lang="en-US"/>
        </a:p>
      </dgm:t>
    </dgm:pt>
    <dgm:pt modelId="{DEE21A9A-3560-4F0F-AB84-43ECE60C9696}">
      <dgm:prSet custT="1"/>
      <dgm:spPr/>
      <dgm:t>
        <a:bodyPr/>
        <a:lstStyle/>
        <a:p>
          <a:pPr algn="ctr">
            <a:buNone/>
          </a:pPr>
          <a:endParaRPr lang="en-US" sz="1600" dirty="0">
            <a:solidFill>
              <a:schemeClr val="tx1"/>
            </a:solidFill>
          </a:endParaRPr>
        </a:p>
      </dgm:t>
    </dgm:pt>
    <dgm:pt modelId="{EC07A4AF-E603-47F6-9858-F8C6AB7A445A}" type="parTrans" cxnId="{5519AD6E-C5BD-449C-BF8F-B1D424927A39}">
      <dgm:prSet/>
      <dgm:spPr/>
      <dgm:t>
        <a:bodyPr/>
        <a:lstStyle/>
        <a:p>
          <a:endParaRPr lang="en-US"/>
        </a:p>
      </dgm:t>
    </dgm:pt>
    <dgm:pt modelId="{C0CB5CC0-A3A9-4A7D-BF13-F4AE933EE1A0}" type="sibTrans" cxnId="{5519AD6E-C5BD-449C-BF8F-B1D424927A39}">
      <dgm:prSet/>
      <dgm:spPr/>
      <dgm:t>
        <a:bodyPr/>
        <a:lstStyle/>
        <a:p>
          <a:endParaRPr lang="en-US"/>
        </a:p>
      </dgm:t>
    </dgm:pt>
    <dgm:pt modelId="{B38BE34C-0FC4-466B-AD4D-C26CDF8BCA62}">
      <dgm:prSet custT="1"/>
      <dgm:spPr/>
      <dgm:t>
        <a:bodyPr/>
        <a:lstStyle/>
        <a:p>
          <a:pPr algn="ctr">
            <a:buNone/>
          </a:pPr>
          <a:r>
            <a:rPr lang="en-US" sz="1600" b="0" dirty="0">
              <a:solidFill>
                <a:schemeClr val="tx1"/>
              </a:solidFill>
            </a:rPr>
            <a:t>Start a personal project using real-world data</a:t>
          </a:r>
        </a:p>
      </dgm:t>
    </dgm:pt>
    <dgm:pt modelId="{87226DC5-4F78-41A7-8EAB-A968ACBE6C09}" type="parTrans" cxnId="{F93DB6EB-07DF-4502-BAD2-CC7A7E9DF18A}">
      <dgm:prSet/>
      <dgm:spPr/>
      <dgm:t>
        <a:bodyPr/>
        <a:lstStyle/>
        <a:p>
          <a:endParaRPr lang="en-US"/>
        </a:p>
      </dgm:t>
    </dgm:pt>
    <dgm:pt modelId="{FC35C7A9-3FCB-469D-B060-CE3D9E8F795D}" type="sibTrans" cxnId="{F93DB6EB-07DF-4502-BAD2-CC7A7E9DF18A}">
      <dgm:prSet/>
      <dgm:spPr/>
      <dgm:t>
        <a:bodyPr/>
        <a:lstStyle/>
        <a:p>
          <a:endParaRPr lang="en-US"/>
        </a:p>
      </dgm:t>
    </dgm:pt>
    <dgm:pt modelId="{43F5F406-9691-4FCF-BA53-5458CFB7458A}">
      <dgm:prSet custT="1"/>
      <dgm:spPr/>
      <dgm:t>
        <a:bodyPr/>
        <a:lstStyle/>
        <a:p>
          <a:pPr marL="171450" lvl="1" indent="-171450" algn="ctr" defTabSz="711200">
            <a:lnSpc>
              <a:spcPct val="90000"/>
            </a:lnSpc>
            <a:spcBef>
              <a:spcPct val="0"/>
            </a:spcBef>
            <a:spcAft>
              <a:spcPct val="15000"/>
            </a:spcAft>
            <a:buNone/>
          </a:pPr>
          <a:endParaRPr lang="en-US" sz="1600" b="0" kern="1200" dirty="0">
            <a:solidFill>
              <a:prstClr val="black"/>
            </a:solidFill>
            <a:latin typeface="Calibri"/>
            <a:ea typeface="+mn-ea"/>
            <a:cs typeface="+mn-cs"/>
          </a:endParaRPr>
        </a:p>
      </dgm:t>
    </dgm:pt>
    <dgm:pt modelId="{217F57B1-BD52-4A82-A6E1-36FC0CA7F05A}" type="parTrans" cxnId="{E25F1490-7260-4891-A000-3716178E32B0}">
      <dgm:prSet/>
      <dgm:spPr/>
      <dgm:t>
        <a:bodyPr/>
        <a:lstStyle/>
        <a:p>
          <a:endParaRPr lang="en-US"/>
        </a:p>
      </dgm:t>
    </dgm:pt>
    <dgm:pt modelId="{57B8CE85-4CE9-4B63-84EE-A7A44EF1F271}" type="sibTrans" cxnId="{E25F1490-7260-4891-A000-3716178E32B0}">
      <dgm:prSet/>
      <dgm:spPr/>
      <dgm:t>
        <a:bodyPr/>
        <a:lstStyle/>
        <a:p>
          <a:endParaRPr lang="en-US"/>
        </a:p>
      </dgm:t>
    </dgm:pt>
    <dgm:pt modelId="{ACEB13CC-CC05-4998-9B6B-A57C1D41C9A7}">
      <dgm:prSet custT="1"/>
      <dgm:spPr/>
      <dgm:t>
        <a:bodyPr/>
        <a:lstStyle/>
        <a:p>
          <a:pPr marL="171450" lvl="1" indent="-171450" algn="ctr" defTabSz="711200">
            <a:lnSpc>
              <a:spcPct val="90000"/>
            </a:lnSpc>
            <a:spcBef>
              <a:spcPct val="0"/>
            </a:spcBef>
            <a:spcAft>
              <a:spcPct val="15000"/>
            </a:spcAft>
            <a:buNone/>
          </a:pPr>
          <a:endParaRPr lang="en-US" sz="1600" b="0" kern="1200" dirty="0">
            <a:solidFill>
              <a:prstClr val="black"/>
            </a:solidFill>
            <a:latin typeface="Calibri"/>
            <a:ea typeface="+mn-ea"/>
            <a:cs typeface="+mn-cs"/>
          </a:endParaRPr>
        </a:p>
      </dgm:t>
    </dgm:pt>
    <dgm:pt modelId="{4E2BD11D-983A-481B-923D-6F4CA6DAF287}" type="parTrans" cxnId="{D05B28D5-11DF-4466-B012-B86AEC437533}">
      <dgm:prSet/>
      <dgm:spPr/>
      <dgm:t>
        <a:bodyPr/>
        <a:lstStyle/>
        <a:p>
          <a:endParaRPr lang="en-US"/>
        </a:p>
      </dgm:t>
    </dgm:pt>
    <dgm:pt modelId="{110D3CAE-41A0-435D-BC05-A48681247EA3}" type="sibTrans" cxnId="{D05B28D5-11DF-4466-B012-B86AEC437533}">
      <dgm:prSet/>
      <dgm:spPr/>
      <dgm:t>
        <a:bodyPr/>
        <a:lstStyle/>
        <a:p>
          <a:endParaRPr lang="en-US"/>
        </a:p>
      </dgm:t>
    </dgm:pt>
    <dgm:pt modelId="{76721BF0-B00E-46BB-B090-AA4AAC6097D3}">
      <dgm:prSet custT="1"/>
      <dgm:spPr/>
      <dgm:t>
        <a:bodyPr/>
        <a:lstStyle/>
        <a:p>
          <a:pPr marL="171450" lvl="1" indent="-171450" algn="ctr" defTabSz="711200">
            <a:lnSpc>
              <a:spcPct val="90000"/>
            </a:lnSpc>
            <a:spcBef>
              <a:spcPct val="0"/>
            </a:spcBef>
            <a:spcAft>
              <a:spcPct val="15000"/>
            </a:spcAft>
            <a:buNone/>
          </a:pPr>
          <a:r>
            <a:rPr lang="en-US" sz="1600" b="0" kern="1200" dirty="0">
              <a:solidFill>
                <a:prstClr val="black"/>
              </a:solidFill>
              <a:latin typeface="Calibri"/>
              <a:ea typeface="+mn-ea"/>
              <a:cs typeface="+mn-cs"/>
            </a:rPr>
            <a:t>  Master one programming language and SQL</a:t>
          </a:r>
        </a:p>
      </dgm:t>
    </dgm:pt>
    <dgm:pt modelId="{DFD0AC86-B44B-4B72-86A9-9FA6C0B9E8D4}" type="parTrans" cxnId="{07BC0607-27DC-46EA-90E7-534BEF08C3BF}">
      <dgm:prSet/>
      <dgm:spPr/>
      <dgm:t>
        <a:bodyPr/>
        <a:lstStyle/>
        <a:p>
          <a:endParaRPr lang="en-US"/>
        </a:p>
      </dgm:t>
    </dgm:pt>
    <dgm:pt modelId="{D3884107-6EE7-4F1E-A99F-8143E3126F41}" type="sibTrans" cxnId="{07BC0607-27DC-46EA-90E7-534BEF08C3BF}">
      <dgm:prSet/>
      <dgm:spPr/>
      <dgm:t>
        <a:bodyPr/>
        <a:lstStyle/>
        <a:p>
          <a:endParaRPr lang="en-US"/>
        </a:p>
      </dgm:t>
    </dgm:pt>
    <dgm:pt modelId="{B4974BD0-C8E8-4299-B849-4576DFFF8E45}">
      <dgm:prSet custT="1"/>
      <dgm:spPr/>
      <dgm:t>
        <a:bodyPr/>
        <a:lstStyle/>
        <a:p>
          <a:pPr algn="l">
            <a:buNone/>
          </a:pPr>
          <a:endParaRPr lang="en-US" sz="1600" b="0" kern="1200" dirty="0">
            <a:solidFill>
              <a:prstClr val="black"/>
            </a:solidFill>
            <a:latin typeface="Calibri"/>
            <a:ea typeface="+mn-ea"/>
            <a:cs typeface="+mn-cs"/>
          </a:endParaRPr>
        </a:p>
      </dgm:t>
    </dgm:pt>
    <dgm:pt modelId="{6314F1F0-794C-472E-BF7A-D92ABCAA706A}" type="parTrans" cxnId="{BA7CFE2D-6E39-4159-A063-E949AFCD1708}">
      <dgm:prSet/>
      <dgm:spPr/>
      <dgm:t>
        <a:bodyPr/>
        <a:lstStyle/>
        <a:p>
          <a:endParaRPr lang="en-US"/>
        </a:p>
      </dgm:t>
    </dgm:pt>
    <dgm:pt modelId="{F414187E-3630-4C10-9FBB-93703CFB76A0}" type="sibTrans" cxnId="{BA7CFE2D-6E39-4159-A063-E949AFCD1708}">
      <dgm:prSet/>
      <dgm:spPr/>
      <dgm:t>
        <a:bodyPr/>
        <a:lstStyle/>
        <a:p>
          <a:endParaRPr lang="en-US"/>
        </a:p>
      </dgm:t>
    </dgm:pt>
    <dgm:pt modelId="{43AC4113-3975-4507-B0E4-788DFD13DB17}">
      <dgm:prSet custT="1"/>
      <dgm:spPr/>
      <dgm:t>
        <a:bodyPr/>
        <a:lstStyle/>
        <a:p>
          <a:pPr algn="l">
            <a:buNone/>
          </a:pPr>
          <a:endParaRPr lang="en-US" sz="1600" b="0" kern="1200" dirty="0">
            <a:solidFill>
              <a:prstClr val="black"/>
            </a:solidFill>
            <a:latin typeface="Calibri"/>
            <a:ea typeface="+mn-ea"/>
            <a:cs typeface="+mn-cs"/>
          </a:endParaRPr>
        </a:p>
      </dgm:t>
    </dgm:pt>
    <dgm:pt modelId="{740458A3-E2EE-4302-AE96-E904BED68BB0}" type="parTrans" cxnId="{3465B922-1E2D-4A73-89C9-02855656373B}">
      <dgm:prSet/>
      <dgm:spPr/>
      <dgm:t>
        <a:bodyPr/>
        <a:lstStyle/>
        <a:p>
          <a:endParaRPr lang="en-US"/>
        </a:p>
      </dgm:t>
    </dgm:pt>
    <dgm:pt modelId="{D3CB2928-8C2A-40FF-A086-FE3DE22E9223}" type="sibTrans" cxnId="{3465B922-1E2D-4A73-89C9-02855656373B}">
      <dgm:prSet/>
      <dgm:spPr/>
      <dgm:t>
        <a:bodyPr/>
        <a:lstStyle/>
        <a:p>
          <a:endParaRPr lang="en-US"/>
        </a:p>
      </dgm:t>
    </dgm:pt>
    <dgm:pt modelId="{1E3FFC1A-7882-4AF2-B1BF-9CD3711DAAC5}">
      <dgm:prSet custT="1"/>
      <dgm:spPr/>
      <dgm:t>
        <a:bodyPr/>
        <a:lstStyle/>
        <a:p>
          <a:pPr algn="ctr">
            <a:buNone/>
          </a:pPr>
          <a:r>
            <a:rPr lang="en-US" sz="1600" b="0" kern="1200" dirty="0">
              <a:solidFill>
                <a:prstClr val="black"/>
              </a:solidFill>
              <a:latin typeface="Calibri"/>
              <a:ea typeface="+mn-ea"/>
              <a:cs typeface="+mn-cs"/>
            </a:rPr>
            <a:t>    Join data science communities and meetups</a:t>
          </a:r>
        </a:p>
      </dgm:t>
    </dgm:pt>
    <dgm:pt modelId="{FF94915F-CD69-4B58-AF24-9153A59B7D16}" type="parTrans" cxnId="{5F95AEC3-7C24-43F1-B774-1CC41DB901BD}">
      <dgm:prSet/>
      <dgm:spPr/>
      <dgm:t>
        <a:bodyPr/>
        <a:lstStyle/>
        <a:p>
          <a:endParaRPr lang="en-US"/>
        </a:p>
      </dgm:t>
    </dgm:pt>
    <dgm:pt modelId="{F1AA9CB5-61BE-4E7B-B849-D5D08936C657}" type="sibTrans" cxnId="{5F95AEC3-7C24-43F1-B774-1CC41DB901BD}">
      <dgm:prSet/>
      <dgm:spPr/>
      <dgm:t>
        <a:bodyPr/>
        <a:lstStyle/>
        <a:p>
          <a:endParaRPr lang="en-US"/>
        </a:p>
      </dgm:t>
    </dgm:pt>
    <dgm:pt modelId="{F5DEFF0F-11EB-4F85-891B-AE122CAA8ADC}" type="pres">
      <dgm:prSet presAssocID="{875C6399-F776-40E0-AD60-3F1C7ACB05D6}" presName="linearFlow" presStyleCnt="0">
        <dgm:presLayoutVars>
          <dgm:dir/>
          <dgm:animLvl val="lvl"/>
          <dgm:resizeHandles val="exact"/>
        </dgm:presLayoutVars>
      </dgm:prSet>
      <dgm:spPr/>
    </dgm:pt>
    <dgm:pt modelId="{B955C2BD-61E2-4C7D-868C-3B713E10647F}" type="pres">
      <dgm:prSet presAssocID="{2B0BDBC6-C91C-47C3-BCD8-526C62D08A20}" presName="composite" presStyleCnt="0"/>
      <dgm:spPr/>
    </dgm:pt>
    <dgm:pt modelId="{706459FA-C7C9-46FA-AAC1-706FDEBB3C6A}" type="pres">
      <dgm:prSet presAssocID="{2B0BDBC6-C91C-47C3-BCD8-526C62D08A20}" presName="parTx" presStyleLbl="node1" presStyleIdx="0" presStyleCnt="3">
        <dgm:presLayoutVars>
          <dgm:chMax val="0"/>
          <dgm:chPref val="0"/>
          <dgm:bulletEnabled val="1"/>
        </dgm:presLayoutVars>
      </dgm:prSet>
      <dgm:spPr/>
    </dgm:pt>
    <dgm:pt modelId="{300A2866-9851-4B4F-8202-0E74AE2AEEAF}" type="pres">
      <dgm:prSet presAssocID="{2B0BDBC6-C91C-47C3-BCD8-526C62D08A20}" presName="parSh" presStyleLbl="node1" presStyleIdx="0" presStyleCnt="3"/>
      <dgm:spPr/>
    </dgm:pt>
    <dgm:pt modelId="{DDC56767-F9C9-466D-991B-D3752C64BC2C}" type="pres">
      <dgm:prSet presAssocID="{2B0BDBC6-C91C-47C3-BCD8-526C62D08A20}" presName="desTx" presStyleLbl="fgAcc1" presStyleIdx="0" presStyleCnt="3">
        <dgm:presLayoutVars>
          <dgm:bulletEnabled val="1"/>
        </dgm:presLayoutVars>
      </dgm:prSet>
      <dgm:spPr/>
    </dgm:pt>
    <dgm:pt modelId="{369EA58B-324B-48D3-A695-C64B2937000A}" type="pres">
      <dgm:prSet presAssocID="{2B65991E-7241-4948-BF63-2E3FF1B1DF0F}" presName="sibTrans" presStyleLbl="sibTrans2D1" presStyleIdx="0" presStyleCnt="2"/>
      <dgm:spPr/>
    </dgm:pt>
    <dgm:pt modelId="{587F22EE-738A-4691-87A0-3A0AE181A777}" type="pres">
      <dgm:prSet presAssocID="{2B65991E-7241-4948-BF63-2E3FF1B1DF0F}" presName="connTx" presStyleLbl="sibTrans2D1" presStyleIdx="0" presStyleCnt="2"/>
      <dgm:spPr/>
    </dgm:pt>
    <dgm:pt modelId="{27BEA26A-5694-4EAE-A925-BA752BCFD87B}" type="pres">
      <dgm:prSet presAssocID="{F347302D-7A36-4393-84B3-69C8EE89D7D1}" presName="composite" presStyleCnt="0"/>
      <dgm:spPr/>
    </dgm:pt>
    <dgm:pt modelId="{58A52244-19AE-4D33-B785-E95D414E0091}" type="pres">
      <dgm:prSet presAssocID="{F347302D-7A36-4393-84B3-69C8EE89D7D1}" presName="parTx" presStyleLbl="node1" presStyleIdx="0" presStyleCnt="3">
        <dgm:presLayoutVars>
          <dgm:chMax val="0"/>
          <dgm:chPref val="0"/>
          <dgm:bulletEnabled val="1"/>
        </dgm:presLayoutVars>
      </dgm:prSet>
      <dgm:spPr/>
    </dgm:pt>
    <dgm:pt modelId="{DA28A58C-93D5-4E00-8F60-E56CFE2C44BB}" type="pres">
      <dgm:prSet presAssocID="{F347302D-7A36-4393-84B3-69C8EE89D7D1}" presName="parSh" presStyleLbl="node1" presStyleIdx="1" presStyleCnt="3"/>
      <dgm:spPr/>
    </dgm:pt>
    <dgm:pt modelId="{3C379501-1D88-497F-BD13-436B5762DC31}" type="pres">
      <dgm:prSet presAssocID="{F347302D-7A36-4393-84B3-69C8EE89D7D1}" presName="desTx" presStyleLbl="fgAcc1" presStyleIdx="1" presStyleCnt="3">
        <dgm:presLayoutVars>
          <dgm:bulletEnabled val="1"/>
        </dgm:presLayoutVars>
      </dgm:prSet>
      <dgm:spPr/>
    </dgm:pt>
    <dgm:pt modelId="{BD738512-3EF1-47A7-9ADD-38E66AD6A867}" type="pres">
      <dgm:prSet presAssocID="{1C1DAE6F-6D96-4611-8882-79FA2C32E631}" presName="sibTrans" presStyleLbl="sibTrans2D1" presStyleIdx="1" presStyleCnt="2"/>
      <dgm:spPr/>
    </dgm:pt>
    <dgm:pt modelId="{F47EF7FA-FE00-458D-993C-0251CDC3723C}" type="pres">
      <dgm:prSet presAssocID="{1C1DAE6F-6D96-4611-8882-79FA2C32E631}" presName="connTx" presStyleLbl="sibTrans2D1" presStyleIdx="1" presStyleCnt="2"/>
      <dgm:spPr/>
    </dgm:pt>
    <dgm:pt modelId="{7B6865A6-9F99-4CE6-A799-C79FD0B230D9}" type="pres">
      <dgm:prSet presAssocID="{E89CB5F0-794F-45FF-B71B-3C6CC1A4869B}" presName="composite" presStyleCnt="0"/>
      <dgm:spPr/>
    </dgm:pt>
    <dgm:pt modelId="{FD284F23-9092-4328-A4E6-04A5FF557195}" type="pres">
      <dgm:prSet presAssocID="{E89CB5F0-794F-45FF-B71B-3C6CC1A4869B}" presName="parTx" presStyleLbl="node1" presStyleIdx="1" presStyleCnt="3">
        <dgm:presLayoutVars>
          <dgm:chMax val="0"/>
          <dgm:chPref val="0"/>
          <dgm:bulletEnabled val="1"/>
        </dgm:presLayoutVars>
      </dgm:prSet>
      <dgm:spPr/>
    </dgm:pt>
    <dgm:pt modelId="{D48EA662-532A-4F4F-B6CF-139B027E8A2E}" type="pres">
      <dgm:prSet presAssocID="{E89CB5F0-794F-45FF-B71B-3C6CC1A4869B}" presName="parSh" presStyleLbl="node1" presStyleIdx="2" presStyleCnt="3"/>
      <dgm:spPr/>
    </dgm:pt>
    <dgm:pt modelId="{EDBC81EC-3E69-428E-AD64-D2F5FECA0F24}" type="pres">
      <dgm:prSet presAssocID="{E89CB5F0-794F-45FF-B71B-3C6CC1A4869B}" presName="desTx" presStyleLbl="fgAcc1" presStyleIdx="2" presStyleCnt="3">
        <dgm:presLayoutVars>
          <dgm:bulletEnabled val="1"/>
        </dgm:presLayoutVars>
      </dgm:prSet>
      <dgm:spPr/>
    </dgm:pt>
  </dgm:ptLst>
  <dgm:cxnLst>
    <dgm:cxn modelId="{07BC0607-27DC-46EA-90E7-534BEF08C3BF}" srcId="{F347302D-7A36-4393-84B3-69C8EE89D7D1}" destId="{76721BF0-B00E-46BB-B090-AA4AAC6097D3}" srcOrd="2" destOrd="0" parTransId="{DFD0AC86-B44B-4B72-86A9-9FA6C0B9E8D4}" sibTransId="{D3884107-6EE7-4F1E-A99F-8143E3126F41}"/>
    <dgm:cxn modelId="{8957A214-3351-41CB-8D77-57B62DB01913}" type="presOf" srcId="{B38BE34C-0FC4-466B-AD4D-C26CDF8BCA62}" destId="{DDC56767-F9C9-466D-991B-D3752C64BC2C}" srcOrd="0" destOrd="2" presId="urn:microsoft.com/office/officeart/2005/8/layout/process3"/>
    <dgm:cxn modelId="{1AE78D1D-6EBC-4E39-90EF-D201F0711EA0}" type="presOf" srcId="{2B65991E-7241-4948-BF63-2E3FF1B1DF0F}" destId="{369EA58B-324B-48D3-A695-C64B2937000A}" srcOrd="0" destOrd="0" presId="urn:microsoft.com/office/officeart/2005/8/layout/process3"/>
    <dgm:cxn modelId="{631A701E-255D-4053-BB3C-9A708659851B}" type="presOf" srcId="{E89CB5F0-794F-45FF-B71B-3C6CC1A4869B}" destId="{D48EA662-532A-4F4F-B6CF-139B027E8A2E}" srcOrd="1" destOrd="0" presId="urn:microsoft.com/office/officeart/2005/8/layout/process3"/>
    <dgm:cxn modelId="{3465B922-1E2D-4A73-89C9-02855656373B}" srcId="{E89CB5F0-794F-45FF-B71B-3C6CC1A4869B}" destId="{43AC4113-3975-4507-B0E4-788DFD13DB17}" srcOrd="1" destOrd="0" parTransId="{740458A3-E2EE-4302-AE96-E904BED68BB0}" sibTransId="{D3CB2928-8C2A-40FF-A086-FE3DE22E9223}"/>
    <dgm:cxn modelId="{BA7CFE2D-6E39-4159-A063-E949AFCD1708}" srcId="{E89CB5F0-794F-45FF-B71B-3C6CC1A4869B}" destId="{B4974BD0-C8E8-4299-B849-4576DFFF8E45}" srcOrd="0" destOrd="0" parTransId="{6314F1F0-794C-472E-BF7A-D92ABCAA706A}" sibTransId="{F414187E-3630-4C10-9FBB-93703CFB76A0}"/>
    <dgm:cxn modelId="{6845D132-E358-4387-A455-130FE17F7ED7}" type="presOf" srcId="{1C1DAE6F-6D96-4611-8882-79FA2C32E631}" destId="{F47EF7FA-FE00-458D-993C-0251CDC3723C}" srcOrd="1" destOrd="0" presId="urn:microsoft.com/office/officeart/2005/8/layout/process3"/>
    <dgm:cxn modelId="{9A307949-D4EB-4A55-8DC9-1A8F6AA1C013}" type="presOf" srcId="{F347302D-7A36-4393-84B3-69C8EE89D7D1}" destId="{58A52244-19AE-4D33-B785-E95D414E0091}" srcOrd="0" destOrd="0" presId="urn:microsoft.com/office/officeart/2005/8/layout/process3"/>
    <dgm:cxn modelId="{2479EE6B-FB20-43A5-8BD6-A76AF05AD2E5}" type="presOf" srcId="{76721BF0-B00E-46BB-B090-AA4AAC6097D3}" destId="{3C379501-1D88-497F-BD13-436B5762DC31}" srcOrd="0" destOrd="2" presId="urn:microsoft.com/office/officeart/2005/8/layout/process3"/>
    <dgm:cxn modelId="{9429066E-DE39-4E71-9A8A-C2AE4D4D9613}" srcId="{875C6399-F776-40E0-AD60-3F1C7ACB05D6}" destId="{F347302D-7A36-4393-84B3-69C8EE89D7D1}" srcOrd="1" destOrd="0" parTransId="{6FE3A0A7-9DE1-46CD-A845-24A67CC87BDA}" sibTransId="{1C1DAE6F-6D96-4611-8882-79FA2C32E631}"/>
    <dgm:cxn modelId="{5519AD6E-C5BD-449C-BF8F-B1D424927A39}" srcId="{2B0BDBC6-C91C-47C3-BCD8-526C62D08A20}" destId="{DEE21A9A-3560-4F0F-AB84-43ECE60C9696}" srcOrd="1" destOrd="0" parTransId="{EC07A4AF-E603-47F6-9858-F8C6AB7A445A}" sibTransId="{C0CB5CC0-A3A9-4A7D-BF13-F4AE933EE1A0}"/>
    <dgm:cxn modelId="{211EBE70-916D-4D1C-8AE1-0F6983C08B10}" type="presOf" srcId="{43AC4113-3975-4507-B0E4-788DFD13DB17}" destId="{EDBC81EC-3E69-428E-AD64-D2F5FECA0F24}" srcOrd="0" destOrd="1" presId="urn:microsoft.com/office/officeart/2005/8/layout/process3"/>
    <dgm:cxn modelId="{53294B74-B339-4E3C-AA12-49706B555FC8}" type="presOf" srcId="{E89CB5F0-794F-45FF-B71B-3C6CC1A4869B}" destId="{FD284F23-9092-4328-A4E6-04A5FF557195}" srcOrd="0" destOrd="0" presId="urn:microsoft.com/office/officeart/2005/8/layout/process3"/>
    <dgm:cxn modelId="{5FC3805A-D3C6-441C-915E-05A8CE2381B6}" type="presOf" srcId="{2B65991E-7241-4948-BF63-2E3FF1B1DF0F}" destId="{587F22EE-738A-4691-87A0-3A0AE181A777}" srcOrd="1" destOrd="0" presId="urn:microsoft.com/office/officeart/2005/8/layout/process3"/>
    <dgm:cxn modelId="{3A12B67F-42E3-4702-9CD2-52D8DF11AC4E}" srcId="{2B0BDBC6-C91C-47C3-BCD8-526C62D08A20}" destId="{79D2B5FB-86CE-4D3A-90FB-EA726CFAE3A9}" srcOrd="0" destOrd="0" parTransId="{321E0C08-9C25-42C2-A13C-F00DEE20597D}" sibTransId="{CBF94CAF-5FC8-442D-990B-D7518AE90F6F}"/>
    <dgm:cxn modelId="{B0929586-A4DC-496D-9FAE-CF59F21443BD}" srcId="{875C6399-F776-40E0-AD60-3F1C7ACB05D6}" destId="{E89CB5F0-794F-45FF-B71B-3C6CC1A4869B}" srcOrd="2" destOrd="0" parTransId="{DA0616FC-18DD-4620-9892-A0E19F02798C}" sibTransId="{EE125D3E-5BDA-4A8B-BCC6-25A4D226F331}"/>
    <dgm:cxn modelId="{3C87CC89-C89C-4F25-8A96-86E8C40FC4BD}" type="presOf" srcId="{1E3FFC1A-7882-4AF2-B1BF-9CD3711DAAC5}" destId="{EDBC81EC-3E69-428E-AD64-D2F5FECA0F24}" srcOrd="0" destOrd="2" presId="urn:microsoft.com/office/officeart/2005/8/layout/process3"/>
    <dgm:cxn modelId="{E25F1490-7260-4891-A000-3716178E32B0}" srcId="{F347302D-7A36-4393-84B3-69C8EE89D7D1}" destId="{43F5F406-9691-4FCF-BA53-5458CFB7458A}" srcOrd="0" destOrd="0" parTransId="{217F57B1-BD52-4A82-A6E1-36FC0CA7F05A}" sibTransId="{57B8CE85-4CE9-4B63-84EE-A7A44EF1F271}"/>
    <dgm:cxn modelId="{35B44590-4F72-4758-8A74-FD5430BEA7F5}" type="presOf" srcId="{ACEB13CC-CC05-4998-9B6B-A57C1D41C9A7}" destId="{3C379501-1D88-497F-BD13-436B5762DC31}" srcOrd="0" destOrd="1" presId="urn:microsoft.com/office/officeart/2005/8/layout/process3"/>
    <dgm:cxn modelId="{6AEFA9A3-F6FC-407D-8641-DA741748C109}" type="presOf" srcId="{79D2B5FB-86CE-4D3A-90FB-EA726CFAE3A9}" destId="{DDC56767-F9C9-466D-991B-D3752C64BC2C}" srcOrd="0" destOrd="0" presId="urn:microsoft.com/office/officeart/2005/8/layout/process3"/>
    <dgm:cxn modelId="{D286ADB5-E133-49D7-860D-E712AAA2B458}" srcId="{875C6399-F776-40E0-AD60-3F1C7ACB05D6}" destId="{2B0BDBC6-C91C-47C3-BCD8-526C62D08A20}" srcOrd="0" destOrd="0" parTransId="{57F8625F-7C65-40B0-A97D-FEDBD6F1E3C6}" sibTransId="{2B65991E-7241-4948-BF63-2E3FF1B1DF0F}"/>
    <dgm:cxn modelId="{58EA17B8-395D-4068-90CF-1C26B785B6E2}" type="presOf" srcId="{B4974BD0-C8E8-4299-B849-4576DFFF8E45}" destId="{EDBC81EC-3E69-428E-AD64-D2F5FECA0F24}" srcOrd="0" destOrd="0" presId="urn:microsoft.com/office/officeart/2005/8/layout/process3"/>
    <dgm:cxn modelId="{5F95AEC3-7C24-43F1-B774-1CC41DB901BD}" srcId="{E89CB5F0-794F-45FF-B71B-3C6CC1A4869B}" destId="{1E3FFC1A-7882-4AF2-B1BF-9CD3711DAAC5}" srcOrd="2" destOrd="0" parTransId="{FF94915F-CD69-4B58-AF24-9153A59B7D16}" sibTransId="{F1AA9CB5-61BE-4E7B-B849-D5D08936C657}"/>
    <dgm:cxn modelId="{BE9D79C5-F463-4A8C-9647-D66D23B4B5C9}" type="presOf" srcId="{875C6399-F776-40E0-AD60-3F1C7ACB05D6}" destId="{F5DEFF0F-11EB-4F85-891B-AE122CAA8ADC}" srcOrd="0" destOrd="0" presId="urn:microsoft.com/office/officeart/2005/8/layout/process3"/>
    <dgm:cxn modelId="{E0BDA1C7-9CC5-4B3B-955C-C39007436871}" type="presOf" srcId="{2B0BDBC6-C91C-47C3-BCD8-526C62D08A20}" destId="{300A2866-9851-4B4F-8202-0E74AE2AEEAF}" srcOrd="1" destOrd="0" presId="urn:microsoft.com/office/officeart/2005/8/layout/process3"/>
    <dgm:cxn modelId="{62F3EED0-CD38-4C4A-9A63-DB43A1498E65}" type="presOf" srcId="{2B0BDBC6-C91C-47C3-BCD8-526C62D08A20}" destId="{706459FA-C7C9-46FA-AAC1-706FDEBB3C6A}" srcOrd="0" destOrd="0" presId="urn:microsoft.com/office/officeart/2005/8/layout/process3"/>
    <dgm:cxn modelId="{01A37BD1-4792-42BB-9B81-661CE6146FA3}" type="presOf" srcId="{43F5F406-9691-4FCF-BA53-5458CFB7458A}" destId="{3C379501-1D88-497F-BD13-436B5762DC31}" srcOrd="0" destOrd="0" presId="urn:microsoft.com/office/officeart/2005/8/layout/process3"/>
    <dgm:cxn modelId="{D05B28D5-11DF-4466-B012-B86AEC437533}" srcId="{F347302D-7A36-4393-84B3-69C8EE89D7D1}" destId="{ACEB13CC-CC05-4998-9B6B-A57C1D41C9A7}" srcOrd="1" destOrd="0" parTransId="{4E2BD11D-983A-481B-923D-6F4CA6DAF287}" sibTransId="{110D3CAE-41A0-435D-BC05-A48681247EA3}"/>
    <dgm:cxn modelId="{1338C9DA-2F4C-4696-A022-95A9825F4AC8}" type="presOf" srcId="{F347302D-7A36-4393-84B3-69C8EE89D7D1}" destId="{DA28A58C-93D5-4E00-8F60-E56CFE2C44BB}" srcOrd="1" destOrd="0" presId="urn:microsoft.com/office/officeart/2005/8/layout/process3"/>
    <dgm:cxn modelId="{F93DB6EB-07DF-4502-BAD2-CC7A7E9DF18A}" srcId="{2B0BDBC6-C91C-47C3-BCD8-526C62D08A20}" destId="{B38BE34C-0FC4-466B-AD4D-C26CDF8BCA62}" srcOrd="2" destOrd="0" parTransId="{87226DC5-4F78-41A7-8EAB-A968ACBE6C09}" sibTransId="{FC35C7A9-3FCB-469D-B060-CE3D9E8F795D}"/>
    <dgm:cxn modelId="{35150DED-B171-487D-AB45-0EA0A53BD449}" type="presOf" srcId="{DEE21A9A-3560-4F0F-AB84-43ECE60C9696}" destId="{DDC56767-F9C9-466D-991B-D3752C64BC2C}" srcOrd="0" destOrd="1" presId="urn:microsoft.com/office/officeart/2005/8/layout/process3"/>
    <dgm:cxn modelId="{9EE8CCF8-4748-48A6-AE02-2E8A922C597A}" type="presOf" srcId="{1C1DAE6F-6D96-4611-8882-79FA2C32E631}" destId="{BD738512-3EF1-47A7-9ADD-38E66AD6A867}" srcOrd="0" destOrd="0" presId="urn:microsoft.com/office/officeart/2005/8/layout/process3"/>
    <dgm:cxn modelId="{7C050CA2-1275-42F6-929F-A58DABB70F3F}" type="presParOf" srcId="{F5DEFF0F-11EB-4F85-891B-AE122CAA8ADC}" destId="{B955C2BD-61E2-4C7D-868C-3B713E10647F}" srcOrd="0" destOrd="0" presId="urn:microsoft.com/office/officeart/2005/8/layout/process3"/>
    <dgm:cxn modelId="{90D83BB6-B723-427A-95AC-9E882A7600B6}" type="presParOf" srcId="{B955C2BD-61E2-4C7D-868C-3B713E10647F}" destId="{706459FA-C7C9-46FA-AAC1-706FDEBB3C6A}" srcOrd="0" destOrd="0" presId="urn:microsoft.com/office/officeart/2005/8/layout/process3"/>
    <dgm:cxn modelId="{7C55C654-C65D-4846-9454-BC75166AE04A}" type="presParOf" srcId="{B955C2BD-61E2-4C7D-868C-3B713E10647F}" destId="{300A2866-9851-4B4F-8202-0E74AE2AEEAF}" srcOrd="1" destOrd="0" presId="urn:microsoft.com/office/officeart/2005/8/layout/process3"/>
    <dgm:cxn modelId="{9B5AB014-ED76-4440-998A-6ABA5D72BD13}" type="presParOf" srcId="{B955C2BD-61E2-4C7D-868C-3B713E10647F}" destId="{DDC56767-F9C9-466D-991B-D3752C64BC2C}" srcOrd="2" destOrd="0" presId="urn:microsoft.com/office/officeart/2005/8/layout/process3"/>
    <dgm:cxn modelId="{4772758A-8819-4B11-9AF6-713BF9EE28F0}" type="presParOf" srcId="{F5DEFF0F-11EB-4F85-891B-AE122CAA8ADC}" destId="{369EA58B-324B-48D3-A695-C64B2937000A}" srcOrd="1" destOrd="0" presId="urn:microsoft.com/office/officeart/2005/8/layout/process3"/>
    <dgm:cxn modelId="{AD1DFF19-29AC-4F78-84EC-E6802A46B5CB}" type="presParOf" srcId="{369EA58B-324B-48D3-A695-C64B2937000A}" destId="{587F22EE-738A-4691-87A0-3A0AE181A777}" srcOrd="0" destOrd="0" presId="urn:microsoft.com/office/officeart/2005/8/layout/process3"/>
    <dgm:cxn modelId="{F1D9D2D5-AFE5-4C5F-A8E6-31DC236A5C01}" type="presParOf" srcId="{F5DEFF0F-11EB-4F85-891B-AE122CAA8ADC}" destId="{27BEA26A-5694-4EAE-A925-BA752BCFD87B}" srcOrd="2" destOrd="0" presId="urn:microsoft.com/office/officeart/2005/8/layout/process3"/>
    <dgm:cxn modelId="{F8E18E6D-6FE0-4FED-9529-095417AA9E09}" type="presParOf" srcId="{27BEA26A-5694-4EAE-A925-BA752BCFD87B}" destId="{58A52244-19AE-4D33-B785-E95D414E0091}" srcOrd="0" destOrd="0" presId="urn:microsoft.com/office/officeart/2005/8/layout/process3"/>
    <dgm:cxn modelId="{E0B888FF-26CE-402E-942B-1ADF39002EA0}" type="presParOf" srcId="{27BEA26A-5694-4EAE-A925-BA752BCFD87B}" destId="{DA28A58C-93D5-4E00-8F60-E56CFE2C44BB}" srcOrd="1" destOrd="0" presId="urn:microsoft.com/office/officeart/2005/8/layout/process3"/>
    <dgm:cxn modelId="{3937B6BD-D06B-422E-A0AF-5ED96F8C93C0}" type="presParOf" srcId="{27BEA26A-5694-4EAE-A925-BA752BCFD87B}" destId="{3C379501-1D88-497F-BD13-436B5762DC31}" srcOrd="2" destOrd="0" presId="urn:microsoft.com/office/officeart/2005/8/layout/process3"/>
    <dgm:cxn modelId="{5814D69E-D992-493C-9B22-1F33A5ADB1B7}" type="presParOf" srcId="{F5DEFF0F-11EB-4F85-891B-AE122CAA8ADC}" destId="{BD738512-3EF1-47A7-9ADD-38E66AD6A867}" srcOrd="3" destOrd="0" presId="urn:microsoft.com/office/officeart/2005/8/layout/process3"/>
    <dgm:cxn modelId="{87905B12-BC49-4623-AF59-989823B9E0F7}" type="presParOf" srcId="{BD738512-3EF1-47A7-9ADD-38E66AD6A867}" destId="{F47EF7FA-FE00-458D-993C-0251CDC3723C}" srcOrd="0" destOrd="0" presId="urn:microsoft.com/office/officeart/2005/8/layout/process3"/>
    <dgm:cxn modelId="{1F4B6B3E-6CF3-4133-979D-47532607E061}" type="presParOf" srcId="{F5DEFF0F-11EB-4F85-891B-AE122CAA8ADC}" destId="{7B6865A6-9F99-4CE6-A799-C79FD0B230D9}" srcOrd="4" destOrd="0" presId="urn:microsoft.com/office/officeart/2005/8/layout/process3"/>
    <dgm:cxn modelId="{DCAD67DA-3551-4804-8184-693557CF6FD0}" type="presParOf" srcId="{7B6865A6-9F99-4CE6-A799-C79FD0B230D9}" destId="{FD284F23-9092-4328-A4E6-04A5FF557195}" srcOrd="0" destOrd="0" presId="urn:microsoft.com/office/officeart/2005/8/layout/process3"/>
    <dgm:cxn modelId="{8678EC1A-E127-458D-9C4A-4B00F577ADFF}" type="presParOf" srcId="{7B6865A6-9F99-4CE6-A799-C79FD0B230D9}" destId="{D48EA662-532A-4F4F-B6CF-139B027E8A2E}" srcOrd="1" destOrd="0" presId="urn:microsoft.com/office/officeart/2005/8/layout/process3"/>
    <dgm:cxn modelId="{CA77F191-4BB0-4E95-9211-5585F0AE2DF8}" type="presParOf" srcId="{7B6865A6-9F99-4CE6-A799-C79FD0B230D9}" destId="{EDBC81EC-3E69-428E-AD64-D2F5FECA0F24}" srcOrd="2" destOrd="0" presId="urn:microsoft.com/office/officeart/2005/8/layout/process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0A2866-9851-4B4F-8202-0E74AE2AEEAF}">
      <dsp:nvSpPr>
        <dsp:cNvPr id="0" name=""/>
        <dsp:cNvSpPr/>
      </dsp:nvSpPr>
      <dsp:spPr>
        <a:xfrm>
          <a:off x="4584" y="859116"/>
          <a:ext cx="2084512" cy="142560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121920" numCol="1" spcCol="1270" anchor="t" anchorCtr="0">
          <a:noAutofit/>
        </a:bodyPr>
        <a:lstStyle/>
        <a:p>
          <a:pPr marL="0" lvl="0" indent="0" algn="l" defTabSz="1422400">
            <a:lnSpc>
              <a:spcPct val="90000"/>
            </a:lnSpc>
            <a:spcBef>
              <a:spcPct val="0"/>
            </a:spcBef>
            <a:spcAft>
              <a:spcPct val="35000"/>
            </a:spcAft>
            <a:buNone/>
          </a:pPr>
          <a:r>
            <a:rPr lang="en-US" sz="3200" b="1" kern="1200" spc="1" dirty="0">
              <a:solidFill>
                <a:srgbClr val="00AEEF"/>
              </a:solidFill>
            </a:rPr>
            <a:t>Practice</a:t>
          </a:r>
          <a:endParaRPr lang="en-US" sz="2400" kern="1200" dirty="0">
            <a:solidFill>
              <a:srgbClr val="00AEEF"/>
            </a:solidFill>
          </a:endParaRPr>
        </a:p>
      </dsp:txBody>
      <dsp:txXfrm>
        <a:off x="4584" y="859116"/>
        <a:ext cx="2084512" cy="833805"/>
      </dsp:txXfrm>
    </dsp:sp>
    <dsp:sp modelId="{DDC56767-F9C9-466D-991B-D3752C64BC2C}">
      <dsp:nvSpPr>
        <dsp:cNvPr id="0" name=""/>
        <dsp:cNvSpPr/>
      </dsp:nvSpPr>
      <dsp:spPr>
        <a:xfrm>
          <a:off x="431532" y="1692921"/>
          <a:ext cx="2084512" cy="1900800"/>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ctr" defTabSz="711200">
            <a:lnSpc>
              <a:spcPct val="90000"/>
            </a:lnSpc>
            <a:spcBef>
              <a:spcPct val="0"/>
            </a:spcBef>
            <a:spcAft>
              <a:spcPct val="15000"/>
            </a:spcAft>
            <a:buNone/>
          </a:pPr>
          <a:endParaRPr lang="en-US" sz="1600" kern="1200" dirty="0">
            <a:solidFill>
              <a:schemeClr val="tx1"/>
            </a:solidFill>
          </a:endParaRPr>
        </a:p>
        <a:p>
          <a:pPr marL="171450" lvl="1" indent="-171450" algn="ctr" defTabSz="711200">
            <a:lnSpc>
              <a:spcPct val="90000"/>
            </a:lnSpc>
            <a:spcBef>
              <a:spcPct val="0"/>
            </a:spcBef>
            <a:spcAft>
              <a:spcPct val="15000"/>
            </a:spcAft>
            <a:buNone/>
          </a:pPr>
          <a:endParaRPr lang="en-US" sz="1600" kern="1200" dirty="0">
            <a:solidFill>
              <a:schemeClr val="tx1"/>
            </a:solidFill>
          </a:endParaRPr>
        </a:p>
        <a:p>
          <a:pPr marL="171450" lvl="1" indent="-171450" algn="ctr" defTabSz="711200">
            <a:lnSpc>
              <a:spcPct val="90000"/>
            </a:lnSpc>
            <a:spcBef>
              <a:spcPct val="0"/>
            </a:spcBef>
            <a:spcAft>
              <a:spcPct val="15000"/>
            </a:spcAft>
            <a:buNone/>
          </a:pPr>
          <a:r>
            <a:rPr lang="en-US" sz="1600" b="0" kern="1200" dirty="0">
              <a:solidFill>
                <a:schemeClr val="tx1"/>
              </a:solidFill>
            </a:rPr>
            <a:t>Start a personal project using real-world data</a:t>
          </a:r>
        </a:p>
      </dsp:txBody>
      <dsp:txXfrm>
        <a:off x="487205" y="1748594"/>
        <a:ext cx="1973166" cy="1789454"/>
      </dsp:txXfrm>
    </dsp:sp>
    <dsp:sp modelId="{369EA58B-324B-48D3-A695-C64B2937000A}">
      <dsp:nvSpPr>
        <dsp:cNvPr id="0" name=""/>
        <dsp:cNvSpPr/>
      </dsp:nvSpPr>
      <dsp:spPr>
        <a:xfrm>
          <a:off x="2405101" y="1016527"/>
          <a:ext cx="669929" cy="5189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2405101" y="1120324"/>
        <a:ext cx="514234" cy="311389"/>
      </dsp:txXfrm>
    </dsp:sp>
    <dsp:sp modelId="{DA28A58C-93D5-4E00-8F60-E56CFE2C44BB}">
      <dsp:nvSpPr>
        <dsp:cNvPr id="0" name=""/>
        <dsp:cNvSpPr/>
      </dsp:nvSpPr>
      <dsp:spPr>
        <a:xfrm>
          <a:off x="3353115" y="859116"/>
          <a:ext cx="2084512" cy="142560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227584" rIns="227584" bIns="121920" numCol="1" spcCol="1270" anchor="t" anchorCtr="0">
          <a:noAutofit/>
        </a:bodyPr>
        <a:lstStyle/>
        <a:p>
          <a:pPr marL="0" lvl="0" indent="0" algn="l" defTabSz="1422400">
            <a:lnSpc>
              <a:spcPct val="90000"/>
            </a:lnSpc>
            <a:spcBef>
              <a:spcPct val="0"/>
            </a:spcBef>
            <a:spcAft>
              <a:spcPct val="35000"/>
            </a:spcAft>
            <a:buNone/>
          </a:pPr>
          <a:r>
            <a:rPr lang="en-US" sz="3200" b="1" kern="1200" spc="1" dirty="0">
              <a:solidFill>
                <a:srgbClr val="00AEEF"/>
              </a:solidFill>
            </a:rPr>
            <a:t>Learn</a:t>
          </a:r>
          <a:endParaRPr lang="en-US" sz="3300" kern="1200" dirty="0">
            <a:solidFill>
              <a:srgbClr val="00AEEF"/>
            </a:solidFill>
          </a:endParaRPr>
        </a:p>
      </dsp:txBody>
      <dsp:txXfrm>
        <a:off x="3353115" y="859116"/>
        <a:ext cx="2084512" cy="833805"/>
      </dsp:txXfrm>
    </dsp:sp>
    <dsp:sp modelId="{3C379501-1D88-497F-BD13-436B5762DC31}">
      <dsp:nvSpPr>
        <dsp:cNvPr id="0" name=""/>
        <dsp:cNvSpPr/>
      </dsp:nvSpPr>
      <dsp:spPr>
        <a:xfrm>
          <a:off x="3780063" y="1692921"/>
          <a:ext cx="2084512" cy="1900800"/>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ctr" defTabSz="711200">
            <a:lnSpc>
              <a:spcPct val="90000"/>
            </a:lnSpc>
            <a:spcBef>
              <a:spcPct val="0"/>
            </a:spcBef>
            <a:spcAft>
              <a:spcPct val="15000"/>
            </a:spcAft>
            <a:buNone/>
          </a:pPr>
          <a:endParaRPr lang="en-US" sz="1600" b="0" kern="1200" dirty="0">
            <a:solidFill>
              <a:prstClr val="black"/>
            </a:solidFill>
            <a:latin typeface="Calibri"/>
            <a:ea typeface="+mn-ea"/>
            <a:cs typeface="+mn-cs"/>
          </a:endParaRPr>
        </a:p>
        <a:p>
          <a:pPr marL="171450" lvl="1" indent="-171450" algn="ctr" defTabSz="711200">
            <a:lnSpc>
              <a:spcPct val="90000"/>
            </a:lnSpc>
            <a:spcBef>
              <a:spcPct val="0"/>
            </a:spcBef>
            <a:spcAft>
              <a:spcPct val="15000"/>
            </a:spcAft>
            <a:buNone/>
          </a:pPr>
          <a:endParaRPr lang="en-US" sz="1600" b="0" kern="1200" dirty="0">
            <a:solidFill>
              <a:prstClr val="black"/>
            </a:solidFill>
            <a:latin typeface="Calibri"/>
            <a:ea typeface="+mn-ea"/>
            <a:cs typeface="+mn-cs"/>
          </a:endParaRPr>
        </a:p>
        <a:p>
          <a:pPr marL="171450" lvl="1" indent="-171450" algn="ctr" defTabSz="711200">
            <a:lnSpc>
              <a:spcPct val="90000"/>
            </a:lnSpc>
            <a:spcBef>
              <a:spcPct val="0"/>
            </a:spcBef>
            <a:spcAft>
              <a:spcPct val="15000"/>
            </a:spcAft>
            <a:buNone/>
          </a:pPr>
          <a:r>
            <a:rPr lang="en-US" sz="1600" b="0" kern="1200" dirty="0">
              <a:solidFill>
                <a:prstClr val="black"/>
              </a:solidFill>
              <a:latin typeface="Calibri"/>
              <a:ea typeface="+mn-ea"/>
              <a:cs typeface="+mn-cs"/>
            </a:rPr>
            <a:t>  Master one programming language and SQL</a:t>
          </a:r>
        </a:p>
      </dsp:txBody>
      <dsp:txXfrm>
        <a:off x="3835736" y="1748594"/>
        <a:ext cx="1973166" cy="1789454"/>
      </dsp:txXfrm>
    </dsp:sp>
    <dsp:sp modelId="{BD738512-3EF1-47A7-9ADD-38E66AD6A867}">
      <dsp:nvSpPr>
        <dsp:cNvPr id="0" name=""/>
        <dsp:cNvSpPr/>
      </dsp:nvSpPr>
      <dsp:spPr>
        <a:xfrm>
          <a:off x="5753632" y="1016527"/>
          <a:ext cx="669929" cy="518983"/>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977900">
            <a:lnSpc>
              <a:spcPct val="90000"/>
            </a:lnSpc>
            <a:spcBef>
              <a:spcPct val="0"/>
            </a:spcBef>
            <a:spcAft>
              <a:spcPct val="35000"/>
            </a:spcAft>
            <a:buNone/>
          </a:pPr>
          <a:endParaRPr lang="en-US" sz="2200" kern="1200"/>
        </a:p>
      </dsp:txBody>
      <dsp:txXfrm>
        <a:off x="5753632" y="1120324"/>
        <a:ext cx="514234" cy="311389"/>
      </dsp:txXfrm>
    </dsp:sp>
    <dsp:sp modelId="{D48EA662-532A-4F4F-B6CF-139B027E8A2E}">
      <dsp:nvSpPr>
        <dsp:cNvPr id="0" name=""/>
        <dsp:cNvSpPr/>
      </dsp:nvSpPr>
      <dsp:spPr>
        <a:xfrm>
          <a:off x="6701646" y="859116"/>
          <a:ext cx="2084512" cy="1425600"/>
        </a:xfrm>
        <a:prstGeom prst="roundRect">
          <a:avLst>
            <a:gd name="adj" fmla="val 10000"/>
          </a:avLst>
        </a:prstGeom>
        <a:solidFill>
          <a:schemeClr val="lt1">
            <a:hueOff val="0"/>
            <a:satOff val="0"/>
            <a:lumOff val="0"/>
            <a:alphaOff val="0"/>
          </a:schemeClr>
        </a:solid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34696" tIns="234696" rIns="234696" bIns="125730" numCol="1" spcCol="1270" anchor="t" anchorCtr="0">
          <a:noAutofit/>
        </a:bodyPr>
        <a:lstStyle/>
        <a:p>
          <a:pPr marL="0" lvl="0" indent="0" algn="l" defTabSz="1466850">
            <a:lnSpc>
              <a:spcPct val="90000"/>
            </a:lnSpc>
            <a:spcBef>
              <a:spcPct val="0"/>
            </a:spcBef>
            <a:spcAft>
              <a:spcPct val="35000"/>
            </a:spcAft>
            <a:buNone/>
          </a:pPr>
          <a:r>
            <a:rPr lang="en-US" sz="3300" b="1" kern="1200" spc="1" dirty="0">
              <a:solidFill>
                <a:srgbClr val="00AEEF"/>
              </a:solidFill>
            </a:rPr>
            <a:t>Connect</a:t>
          </a:r>
          <a:endParaRPr lang="en-US" sz="3300" kern="1200" dirty="0">
            <a:solidFill>
              <a:srgbClr val="00AEEF"/>
            </a:solidFill>
          </a:endParaRPr>
        </a:p>
      </dsp:txBody>
      <dsp:txXfrm>
        <a:off x="6701646" y="859116"/>
        <a:ext cx="2084512" cy="833805"/>
      </dsp:txXfrm>
    </dsp:sp>
    <dsp:sp modelId="{EDBC81EC-3E69-428E-AD64-D2F5FECA0F24}">
      <dsp:nvSpPr>
        <dsp:cNvPr id="0" name=""/>
        <dsp:cNvSpPr/>
      </dsp:nvSpPr>
      <dsp:spPr>
        <a:xfrm>
          <a:off x="7128594" y="1692921"/>
          <a:ext cx="2084512" cy="1900800"/>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13792" tIns="113792" rIns="113792" bIns="113792" numCol="1" spcCol="1270" anchor="t" anchorCtr="0">
          <a:noAutofit/>
        </a:bodyPr>
        <a:lstStyle/>
        <a:p>
          <a:pPr marL="171450" lvl="1" indent="-171450" algn="l" defTabSz="711200">
            <a:lnSpc>
              <a:spcPct val="90000"/>
            </a:lnSpc>
            <a:spcBef>
              <a:spcPct val="0"/>
            </a:spcBef>
            <a:spcAft>
              <a:spcPct val="15000"/>
            </a:spcAft>
            <a:buNone/>
          </a:pPr>
          <a:endParaRPr lang="en-US" sz="1600" b="0" kern="1200" dirty="0">
            <a:solidFill>
              <a:prstClr val="black"/>
            </a:solidFill>
            <a:latin typeface="Calibri"/>
            <a:ea typeface="+mn-ea"/>
            <a:cs typeface="+mn-cs"/>
          </a:endParaRPr>
        </a:p>
        <a:p>
          <a:pPr marL="171450" lvl="1" indent="-171450" algn="l" defTabSz="711200">
            <a:lnSpc>
              <a:spcPct val="90000"/>
            </a:lnSpc>
            <a:spcBef>
              <a:spcPct val="0"/>
            </a:spcBef>
            <a:spcAft>
              <a:spcPct val="15000"/>
            </a:spcAft>
            <a:buNone/>
          </a:pPr>
          <a:endParaRPr lang="en-US" sz="1600" b="0" kern="1200" dirty="0">
            <a:solidFill>
              <a:prstClr val="black"/>
            </a:solidFill>
            <a:latin typeface="Calibri"/>
            <a:ea typeface="+mn-ea"/>
            <a:cs typeface="+mn-cs"/>
          </a:endParaRPr>
        </a:p>
        <a:p>
          <a:pPr marL="171450" lvl="1" indent="-171450" algn="ctr" defTabSz="711200">
            <a:lnSpc>
              <a:spcPct val="90000"/>
            </a:lnSpc>
            <a:spcBef>
              <a:spcPct val="0"/>
            </a:spcBef>
            <a:spcAft>
              <a:spcPct val="15000"/>
            </a:spcAft>
            <a:buNone/>
          </a:pPr>
          <a:r>
            <a:rPr lang="en-US" sz="1600" b="0" kern="1200" dirty="0">
              <a:solidFill>
                <a:prstClr val="black"/>
              </a:solidFill>
              <a:latin typeface="Calibri"/>
              <a:ea typeface="+mn-ea"/>
              <a:cs typeface="+mn-cs"/>
            </a:rPr>
            <a:t>    Join data science communities and meetups</a:t>
          </a:r>
        </a:p>
      </dsp:txBody>
      <dsp:txXfrm>
        <a:off x="7184267" y="1748594"/>
        <a:ext cx="1973166" cy="1789454"/>
      </dsp:txXfrm>
    </dsp:sp>
  </dsp:spTree>
</dsp:drawing>
</file>

<file path=ppt/diagrams/layout1.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287551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F0522-0B7A-74FD-FD38-735CFC5F17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359C9-4E5E-9D38-6A34-78B5CFB508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D4830F-3E66-6801-7ABF-F765BFD50A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47DA4D-77B0-9B43-E68C-42445CD76018}"/>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543796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B2211B-EC4D-3F3D-E856-F4E4D93E517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003BCD-3314-D2E4-922B-C35AD9E1EF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846DDC1-81B8-55E7-7D72-06E56CCD9E5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3CFED11-C6C7-743A-0B4E-2E339F2BB1DD}"/>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8212701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38DF4-9C5A-015A-2B12-5E421F8224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4EC0A2B-DFFE-668D-30E8-8DF0FA3D4DA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9D6DE33-2384-8E3C-5F9D-C5258182899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FCE0336-3CA5-1BDC-5B59-95E98571A7F3}"/>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4070189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A62923-BDD8-9723-9F7C-9193440EBBA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DE631D-85EA-2CC3-9402-7DBE397FE5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135559-76D8-CD85-7E31-84551A88F0A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9E85F34-4EF0-56AA-D9BE-DDA1941325FC}"/>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257103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BD6EB0-D487-6159-3F44-CB3CE9C006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65A12D-0E7E-0716-5C6D-481450FC903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D66AE0-A5B9-C904-9426-19F42E5087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9DC97D4-04CB-D84D-B31C-9ECA31BD39B8}"/>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877264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346C51-1DB4-2BB0-3FBF-C1DE039E35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1F3796-D3C9-CB68-F4C9-33B42A6BCCF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52640F8-7D4A-C165-5440-055E19A8DFA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3AA06A-A620-E268-85DA-A70655473523}"/>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441102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DFA5DA-75D9-9569-2C0F-C39B149B9A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8F442D-8A58-C981-5AF8-EE1587B99AE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9A830B-4D65-3FC4-61DF-F5E958507E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25DF703-EBAF-C2E9-045A-CAD1C2FBB9A5}"/>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6702382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F5EAFB-2342-8C0E-0786-1B855F8182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762567-0B22-5371-0BA2-015AF259F3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4F06E82-353B-1E09-BCF8-A30948C6625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EF3297-AD23-4268-C902-08387A567B42}"/>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4576754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98D56E-6622-519E-C63B-DB2896FAF2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BD63DF-1C47-FA7F-C2F2-E82DE00CA3B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24FC67C-555F-6318-5E30-ED8F58264F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5AB60D9-239E-B060-CD36-973712CB7B70}"/>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8632462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074C8D-58C2-3F00-7E62-058AB15796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27176B-0E20-8104-11C6-5B290DD358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81051DC-9602-EF4A-2D5F-6E0DF2FF75A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B9EBD5-78E8-583D-2F00-DC2770B154EB}"/>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6588855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30189-1306-7710-9F4A-D3AAC4BC7B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37BF7A7-8B14-A1D6-80CD-7091E5F9BD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F9854-71FF-B9C0-0530-58E8EDA6DD3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D5A49BB-9351-9974-D510-9F6255ED4B39}"/>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2158761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6E190D-A508-CDDE-566E-09726B253B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9A83A9-0185-0D36-6B51-4DCD42BCD8A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70029AF-16BF-1F63-2560-A27C448B64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C4BA50E-F5A1-9B77-B0AA-6CB426F4455A}"/>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7827674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07939E-D5F1-E41A-A4AB-729FBEA972A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8C2B73B-5D5B-EF35-55DD-B9D56C877D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A94E0C-3F90-7231-4214-580066559E9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21D6B4-95E7-81A6-CFE6-05CE7241289D}"/>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4314301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3AB54-C40A-A300-3069-0ECB270B491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8F7E440-3C69-2D33-3A76-16A3BC3AA5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7EE722-C135-C5A7-59FC-F609257FF38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538D44-35CE-32E0-2798-DF0A5042984B}"/>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7120983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578C2E-43C9-682C-DF47-C56307F966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1BFDB5A-21BB-3703-1DBF-71C62D8D855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2BC681-C5D7-0F50-1319-7868887B809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65112A-ACE4-5610-0339-32395B6AF1C6}"/>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8299874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FDFF4-80D7-1CD0-3270-C55D253BFE0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95FEAE-25FE-538B-666D-5C7BCCA192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B45610-6564-8456-D48F-FF7A735FFE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51D6BE-2F8A-D1F8-83A0-0FC8E59D1A0F}"/>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9548361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4A638-3A76-050C-8A76-995F03741B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BF114E-4D55-8481-5D83-5411FCB546B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9EE44AD-49AA-2D99-4317-88619CF53C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9A66D70-1332-5C15-3A50-976B4BC865F9}"/>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209227497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E061FC-2756-016F-70F1-6AE7033691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3B779FA-B5BA-9445-1873-5E49C0939E6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0464977-1746-2715-F621-86D80D4DC8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1784DCA-763B-8B8A-C8EC-10535AAD2449}"/>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2017359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8B501-BC34-E67D-557D-35FAA22A3CA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09F89B-C5C3-8383-4CF1-0183509CA5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875A5C-7A83-E17A-90D6-FA871358271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696C2E-7759-AA61-DBD9-F30B74209013}"/>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9670831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D40D84-7CE1-3F9F-A247-439B34C0AD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1C24F7-F391-434A-7A18-37163A1123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F6E75ED-3615-F1DE-B802-0713B2F543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78AAFA-B2D1-B2C1-040D-60E1AE8092F4}"/>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36826527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1C6642-449E-1E68-A412-DE51FDBDC01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CEC9F90-D05E-AA78-1BD8-780483A2A3D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01908B6-95EA-BBEF-DC38-28CAECFB086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F2FF51-9C9D-F07B-A35D-FAAD9D6EC902}"/>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78683134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9E341-3667-5568-E484-90B3AC7D7D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FF2B53-24CA-483F-462C-30080662A06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C6A8A2-E42C-E116-1CA9-393FE0E5BDC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E107495-8C7A-22E7-B514-4E3742AB990B}"/>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53651976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8BB040-2DCF-00DB-C286-283C594E679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73EDE5-025A-9DC7-167B-6C8B36BE53C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19EF11-A5D7-10D1-DEAD-44CCE19D9D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FEE9D9-D3A3-430C-CF71-E25800458484}"/>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36272684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FDBCC3-9D7F-5520-F6D6-A2C887886D6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922040-EC07-307E-9D07-8844CE6167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342C2B-413B-1E36-6107-FF7B2F57764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9D0E47-36B7-3F1A-12D2-A63F57B18A0E}"/>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1555143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9EA15A-6D5B-C87E-EBE5-1DF34A1EF1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9D9349-A155-F995-7B77-7102D15B98E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5A0D83E-8C8D-D536-41F8-553623CD87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FE6A0AE-FA1C-11A8-3EF3-81FA901DEB8D}"/>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66253216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AEC409-253E-BDE5-2714-3BD4A5D828C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9B414B-E6DD-0AAA-C8FF-CB14D0650E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88F5E3-3B21-8751-04B7-A4C8A11E6A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CB0CDB-557A-B93A-436B-278504FAC086}"/>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42493386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FEDC61-0DB9-FD17-C08C-D9DBF19F53E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FCDA6E7-FC90-B023-7ED4-0C4E4DA04A0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98BC063-E4BB-9534-D4E4-C579D45DA8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62953A7-FF5E-230B-AB43-438E179DD506}"/>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7237564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EE7666-CEB3-917C-3FB0-9AA863C026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EB323F-4070-D44C-00BE-74EE69C083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63A2390-994F-1A1D-3693-A510F2E1412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B76463-E6EE-11C5-B0EE-9D906099B1A5}"/>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29927470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76B858-A46B-D4DF-E752-A98BFBE6FA2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D44576-1340-CF5A-307F-FA461095AE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978F01-AB20-E82A-F281-70924B20776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68B881A-7768-0A9D-FD23-97AFB6EBAE02}"/>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57575043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F6AD1-839B-3570-1174-75E6FA21B9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5EC6F0-05C8-ADBD-B5C3-671BE0D3F15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D4FF6A-7C9C-BDE4-B842-B1278922AB4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F0EF709-3F1A-131B-F385-2D3693A355D6}"/>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89135205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833A7D-7D26-F621-5C40-A7D97E89DEC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7A91C8-EC3C-B460-F6A5-B2BE6A3E76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C47F79E-6BD4-7B89-C629-36717C9985C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1FFF4FC-7332-9AFD-F42E-9FABF8C12837}"/>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04892765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8B9B56-07BA-9DA6-1ED7-210A8417CB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4B9DD07-5611-FAD1-B671-E62F431272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60EE8EA-A569-E5AC-7C35-E1A509DE293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5EE11D-CB2D-E964-8DD0-CE7E86523AD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5292031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D4BB38-1804-34F8-D349-0E90305077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5451ED6-D7C5-3CE6-7D2C-E5DDF95B15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6D6F4B4-3218-7494-E3EA-3E23374017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DB2A865-F7DB-B33C-8913-E3C288A19F9A}"/>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74460251"/>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F9592D-233A-6E84-F1A7-940E35CC66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CE81F91-CCBA-6C1E-B5E4-CB65EA9060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187BE5E-06A6-7852-3755-C9E7304881B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D3B1B9-A055-9883-C81F-19B08AEF1C2A}"/>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97673255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13DF6-E261-D89E-A487-C25165901E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9D1E979-9B3D-99A3-6159-54F1170339C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D8B1671-CC16-E1DB-467F-C3F7F6BA7C9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BB60554-F0B2-965B-B653-80D434B287BE}"/>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9388004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DE8359-F251-560D-59A9-3512E23A146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5D58BFA-DD1D-9979-C1A5-18C9CE6B5C6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0EA4F4A-32AB-EB84-C68E-FCB0B9900E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483CD4-26E7-9BD3-A589-FB7CE04141E1}"/>
              </a:ext>
            </a:extLst>
          </p:cNvPr>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1775044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BEEF7D-285A-64F3-F452-204E72CD67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4495C81-E7BC-59D9-8056-76BDD88AC3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68A90DF-4B71-8E32-7528-CCC951F5CF4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79DCA3A-A5D0-A126-F0A4-E8DC9F447565}"/>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5110399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268932-4849-2087-3BF2-A6655BCDD50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5787987-FD6B-F6B2-C792-1F743DF869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1977B2-FB4B-76A2-6D90-44A7ADE1511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948BE73-6399-BFA0-0700-9F7C0C66941F}"/>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7343768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B351A-4B89-DA4F-CF85-0602ECB4F0E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D04D8B-7D31-F82A-A9F9-062DCD7C66D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EABDA96-0403-1209-26B0-85A40F69A44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1E15200-1990-B529-9E43-4BA36CA8CC16}"/>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419605002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B5E272-DEB7-A1CD-41EF-6B928B933E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0940B6-F285-6536-E4A6-EB7E60CE6D9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D93C64-9C0C-12C6-68B8-3980B236862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B314DDC-6429-C55A-29D9-A61B14DDE474}"/>
              </a:ext>
            </a:extLst>
          </p:cNvPr>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3063349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8476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hyperlink" Target="https://online.hbs.edu/blog/post/data-driven-decision-maki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5.xml"/><Relationship Id="rId6" Type="http://schemas.openxmlformats.org/officeDocument/2006/relationships/hyperlink" Target="https://www.investopedia.com/terms/s/statistics.asp" TargetMode="External"/><Relationship Id="rId5" Type="http://schemas.openxmlformats.org/officeDocument/2006/relationships/hyperlink" Target="https://www.investopedia.com/terms/m/machine-learning.asp" TargetMode="External"/><Relationship Id="rId4" Type="http://schemas.openxmlformats.org/officeDocument/2006/relationships/hyperlink" Target="https://www.investopedia.com/terms/a/artificial-intelligence-ai.asp"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5.xml"/><Relationship Id="rId4" Type="http://schemas.openxmlformats.org/officeDocument/2006/relationships/hyperlink" Target="https://www.investopedia.com/terms/s/sector.asp"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5.xml"/><Relationship Id="rId5" Type="http://schemas.openxmlformats.org/officeDocument/2006/relationships/hyperlink" Target="https://www.forbes.com/sites/forbestechcouncil/2023/08/29/ethical-marketing-innovation-in-the-age-of-ai-and-big-data" TargetMode="External"/><Relationship Id="rId4" Type="http://schemas.openxmlformats.org/officeDocument/2006/relationships/hyperlink" Target="https://www.techtarget.com/searchdatamanagement/definition/Hadoop"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5.xml"/><Relationship Id="rId5" Type="http://schemas.openxmlformats.org/officeDocument/2006/relationships/hyperlink" Target="https://www.techtarget.com/searchdatamanagement/definition/raw-data" TargetMode="External"/><Relationship Id="rId4" Type="http://schemas.openxmlformats.org/officeDocument/2006/relationships/hyperlink" Target="https://www.techtarget.com/searchapparchitecture/definition/data-type"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hyperlink" Target="https://www.kaggle.com/datasets/adilshamim8/exploring-mental-health-data/data"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5.xml"/><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5.xml"/><Relationship Id="rId5" Type="http://schemas.openxmlformats.org/officeDocument/2006/relationships/image" Target="../media/image14.png"/><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5.xml"/><Relationship Id="rId4" Type="http://schemas.openxmlformats.org/officeDocument/2006/relationships/image" Target="../media/image15.png"/></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5.xml"/><Relationship Id="rId4" Type="http://schemas.openxmlformats.org/officeDocument/2006/relationships/image" Target="../media/image17.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5.xml"/><Relationship Id="rId4" Type="http://schemas.openxmlformats.org/officeDocument/2006/relationships/image" Target="../media/image19.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5.xml"/><Relationship Id="rId4" Type="http://schemas.openxmlformats.org/officeDocument/2006/relationships/image" Target="../media/image20.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5.xml"/><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5.xml"/><Relationship Id="rId4" Type="http://schemas.openxmlformats.org/officeDocument/2006/relationships/image" Target="../media/image22.png"/></Relationships>
</file>

<file path=ppt/slides/_rels/slide4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42.xml"/><Relationship Id="rId1" Type="http://schemas.openxmlformats.org/officeDocument/2006/relationships/slideLayout" Target="../slideLayouts/slideLayout15.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Wesam Ahmed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169868" y="5098781"/>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902"/>
    </mc:Choice>
    <mc:Fallback xmlns="">
      <p:transition spd="slow" advTm="190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113426" y="3241867"/>
            <a:ext cx="6492393" cy="954107"/>
          </a:xfrm>
          <a:prstGeom prst="rect">
            <a:avLst/>
          </a:prstGeom>
          <a:noFill/>
        </p:spPr>
        <p:txBody>
          <a:bodyPr wrap="square" rtlCol="0">
            <a:spAutoFit/>
          </a:bodyPr>
          <a:lstStyle/>
          <a:p>
            <a:pPr algn="ctr"/>
            <a:r>
              <a:rPr lang="en-US" sz="2800" b="1" dirty="0">
                <a:solidFill>
                  <a:srgbClr val="00B0F0"/>
                </a:solidFill>
                <a:latin typeface="Alexandria" charset="0"/>
              </a:rPr>
              <a:t>Prescriptive Analytics and Big Data Concepts and Tools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10</a:t>
            </a:r>
          </a:p>
        </p:txBody>
      </p:sp>
      <p:sp>
        <p:nvSpPr>
          <p:cNvPr id="11" name="TextBox 10"/>
          <p:cNvSpPr txBox="1"/>
          <p:nvPr/>
        </p:nvSpPr>
        <p:spPr>
          <a:xfrm>
            <a:off x="6393369" y="4757816"/>
            <a:ext cx="2954655" cy="707886"/>
          </a:xfrm>
          <a:prstGeom prst="rect">
            <a:avLst/>
          </a:prstGeom>
          <a:noFill/>
        </p:spPr>
        <p:txBody>
          <a:bodyPr wrap="none" rtlCol="0">
            <a:spAutoFit/>
          </a:bodyPr>
          <a:lstStyle/>
          <a:p>
            <a:r>
              <a:rPr lang="en-US" sz="2000" dirty="0">
                <a:latin typeface="Alexandria" charset="0"/>
                <a:cs typeface="Alexandria" charset="0"/>
              </a:rPr>
              <a:t>IT393‎</a:t>
            </a:r>
          </a:p>
          <a:p>
            <a:r>
              <a:rPr lang="en-US" sz="2000" dirty="0">
                <a:latin typeface="Alexandria" charset="0"/>
                <a:cs typeface="Alexandria" charset="0"/>
              </a:rPr>
              <a:t>Business Intelligence	</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Wesam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830997"/>
          </a:xfrm>
          <a:prstGeom prst="rect">
            <a:avLst/>
          </a:prstGeom>
          <a:noFill/>
        </p:spPr>
        <p:txBody>
          <a:bodyPr wrap="square" rtlCol="0">
            <a:spAutoFit/>
          </a:bodyPr>
          <a:lstStyle/>
          <a:p>
            <a:r>
              <a:rPr lang="en-US" sz="2400" b="1" dirty="0">
                <a:solidFill>
                  <a:srgbClr val="00B0F0"/>
                </a:solidFill>
                <a:latin typeface="Alexandria" charset="0"/>
              </a:rPr>
              <a:t>Learning Objectives:</a:t>
            </a:r>
          </a:p>
          <a:p>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p:cNvSpPr txBox="1"/>
          <p:nvPr/>
        </p:nvSpPr>
        <p:spPr>
          <a:xfrm>
            <a:off x="3572287" y="1412953"/>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B00E75E3-23B7-5E78-805A-4E8C3A7B0909}"/>
              </a:ext>
            </a:extLst>
          </p:cNvPr>
          <p:cNvSpPr txBox="1"/>
          <p:nvPr/>
        </p:nvSpPr>
        <p:spPr>
          <a:xfrm>
            <a:off x="3385475" y="2304433"/>
            <a:ext cx="8806525" cy="4065537"/>
          </a:xfrm>
          <a:prstGeom prst="rect">
            <a:avLst/>
          </a:prstGeom>
          <a:noFill/>
        </p:spPr>
        <p:txBody>
          <a:bodyPr wrap="square">
            <a:spAutoFit/>
          </a:bodyPr>
          <a:lstStyle/>
          <a:p>
            <a:pPr algn="l"/>
            <a:endParaRPr lang="en-US" sz="1050" b="0" i="0" u="none" strike="noStrike" baseline="0" dirty="0">
              <a:solidFill>
                <a:srgbClr val="000000"/>
              </a:solidFill>
              <a:latin typeface="Arial" panose="020B0604020202020204" pitchFamily="34" charset="0"/>
            </a:endParaRPr>
          </a:p>
          <a:p>
            <a:pPr>
              <a:lnSpc>
                <a:spcPct val="150000"/>
              </a:lnSpc>
            </a:pPr>
            <a:r>
              <a:rPr lang="en-US" sz="2400" b="1" dirty="0">
                <a:solidFill>
                  <a:srgbClr val="00B0F0"/>
                </a:solidFill>
                <a:latin typeface="Alexandria" charset="0"/>
              </a:rPr>
              <a:t>1.1</a:t>
            </a:r>
            <a:r>
              <a:rPr lang="en-US" sz="2400" dirty="0">
                <a:latin typeface="Times New Roman" panose="02020603050405020304" pitchFamily="18" charset="0"/>
                <a:cs typeface="Times New Roman" panose="02020603050405020304" pitchFamily="18" charset="0"/>
              </a:rPr>
              <a:t> Understand the applications of prescriptive analytics techniques</a:t>
            </a:r>
          </a:p>
          <a:p>
            <a:pPr>
              <a:lnSpc>
                <a:spcPct val="150000"/>
              </a:lnSpc>
            </a:pPr>
            <a:r>
              <a:rPr lang="en-US" sz="2400" b="1" dirty="0">
                <a:solidFill>
                  <a:srgbClr val="00B0F0"/>
                </a:solidFill>
                <a:latin typeface="Alexandria" charset="0"/>
              </a:rPr>
              <a:t>1.2</a:t>
            </a:r>
            <a:r>
              <a:rPr lang="en-US" sz="2400" dirty="0">
                <a:latin typeface="Times New Roman" panose="02020603050405020304" pitchFamily="18" charset="0"/>
                <a:cs typeface="Times New Roman" panose="02020603050405020304" pitchFamily="18" charset="0"/>
              </a:rPr>
              <a:t> Understand the basic concepts of analytical decision modeling</a:t>
            </a:r>
          </a:p>
          <a:p>
            <a:pPr>
              <a:lnSpc>
                <a:spcPct val="150000"/>
              </a:lnSpc>
            </a:pPr>
            <a:r>
              <a:rPr lang="en-US" sz="2400" b="1" dirty="0">
                <a:solidFill>
                  <a:srgbClr val="00B0F0"/>
                </a:solidFill>
                <a:latin typeface="Alexandria" charset="0"/>
              </a:rPr>
              <a:t>1.3  </a:t>
            </a:r>
            <a:r>
              <a:rPr lang="en-US" sz="2400" dirty="0">
                <a:latin typeface="Times New Roman" panose="02020603050405020304" pitchFamily="18" charset="0"/>
                <a:cs typeface="Times New Roman" panose="02020603050405020304" pitchFamily="18" charset="0"/>
              </a:rPr>
              <a:t>Learn what Big Data is and how it is changing the world of analytics</a:t>
            </a:r>
          </a:p>
          <a:p>
            <a:pPr>
              <a:lnSpc>
                <a:spcPct val="150000"/>
              </a:lnSpc>
            </a:pPr>
            <a:r>
              <a:rPr lang="en-US" sz="2400" b="1" dirty="0">
                <a:solidFill>
                  <a:srgbClr val="00B0F0"/>
                </a:solidFill>
                <a:latin typeface="Alexandria" charset="0"/>
              </a:rPr>
              <a:t>1.4  </a:t>
            </a:r>
            <a:r>
              <a:rPr lang="en-US" sz="2400" dirty="0">
                <a:latin typeface="Times New Roman" panose="02020603050405020304" pitchFamily="18" charset="0"/>
                <a:cs typeface="Times New Roman" panose="02020603050405020304" pitchFamily="18" charset="0"/>
              </a:rPr>
              <a:t>Understand the motivation for Big Data analytics</a:t>
            </a:r>
          </a:p>
          <a:p>
            <a:pPr>
              <a:lnSpc>
                <a:spcPct val="150000"/>
              </a:lnSpc>
            </a:pPr>
            <a:r>
              <a:rPr lang="en-US" sz="2400" b="1" dirty="0">
                <a:solidFill>
                  <a:srgbClr val="00B0F0"/>
                </a:solidFill>
                <a:latin typeface="Alexandria" charset="0"/>
              </a:rPr>
              <a:t>1.5</a:t>
            </a:r>
            <a:r>
              <a:rPr lang="en-US" sz="2400" dirty="0">
                <a:latin typeface="Times New Roman" panose="02020603050405020304" pitchFamily="18" charset="0"/>
                <a:cs typeface="Times New Roman" panose="02020603050405020304" pitchFamily="18" charset="0"/>
              </a:rPr>
              <a:t>  The wide range of enabling technologies for Big Data analytics</a:t>
            </a:r>
          </a:p>
          <a:p>
            <a:pPr>
              <a:lnSpc>
                <a:spcPct val="150000"/>
              </a:lnSpc>
            </a:pPr>
            <a:r>
              <a:rPr lang="en-US" sz="2400" b="1" dirty="0">
                <a:solidFill>
                  <a:srgbClr val="00B0F0"/>
                </a:solidFill>
                <a:latin typeface="Alexandria" charset="0"/>
              </a:rPr>
              <a:t>1.6</a:t>
            </a:r>
            <a:r>
              <a:rPr lang="en-US" sz="2400" dirty="0">
                <a:latin typeface="Times New Roman" panose="02020603050405020304" pitchFamily="18" charset="0"/>
                <a:cs typeface="Times New Roman" panose="02020603050405020304" pitchFamily="18" charset="0"/>
              </a:rPr>
              <a:t> Case study about data mining</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p:cNvSpPr txBox="1"/>
          <p:nvPr/>
        </p:nvSpPr>
        <p:spPr>
          <a:xfrm>
            <a:off x="2346764" y="1315346"/>
            <a:ext cx="6917816" cy="400110"/>
          </a:xfrm>
          <a:prstGeom prst="rect">
            <a:avLst/>
          </a:prstGeom>
          <a:noFill/>
        </p:spPr>
        <p:txBody>
          <a:bodyPr wrap="square" rtlCol="0">
            <a:spAutoFit/>
          </a:bodyPr>
          <a:lstStyle/>
          <a:p>
            <a:r>
              <a:rPr lang="en-US" sz="2000" b="1" dirty="0"/>
              <a:t>Prescriptive analytics</a:t>
            </a:r>
          </a:p>
        </p:txBody>
      </p:sp>
      <p:sp>
        <p:nvSpPr>
          <p:cNvPr id="5" name="Rectangle 4"/>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7D2152C2-7702-BF43-FB84-694E19369E97}"/>
              </a:ext>
            </a:extLst>
          </p:cNvPr>
          <p:cNvSpPr txBox="1"/>
          <p:nvPr/>
        </p:nvSpPr>
        <p:spPr>
          <a:xfrm>
            <a:off x="689640" y="1685495"/>
            <a:ext cx="10740360" cy="4301434"/>
          </a:xfrm>
          <a:prstGeom prst="rect">
            <a:avLst/>
          </a:prstGeom>
          <a:noFill/>
        </p:spPr>
        <p:txBody>
          <a:bodyPr wrap="square" rtlCol="0">
            <a:spAutoFit/>
          </a:bodyPr>
          <a:lstStyle/>
          <a:p>
            <a:pPr>
              <a:lnSpc>
                <a:spcPct val="150000"/>
              </a:lnSpc>
            </a:pPr>
            <a:endParaRPr lang="en-US" b="1" dirty="0"/>
          </a:p>
          <a:p>
            <a:pPr>
              <a:lnSpc>
                <a:spcPct val="200000"/>
              </a:lnSpc>
            </a:pPr>
            <a:r>
              <a:rPr lang="en-US" b="1" dirty="0">
                <a:solidFill>
                  <a:srgbClr val="C00000"/>
                </a:solidFill>
                <a:latin typeface="Times New Roman" panose="02020603050405020304" pitchFamily="18" charset="0"/>
                <a:cs typeface="Times New Roman" panose="02020603050405020304" pitchFamily="18" charset="0"/>
              </a:rPr>
              <a:t>Prescriptive analytics</a:t>
            </a:r>
            <a:r>
              <a:rPr lang="en-US" dirty="0">
                <a:solidFill>
                  <a:srgbClr val="C0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is the process of using data to determine an optimal course of action. By considering all relevant factors, this type of analysis yields recommendations for next steps. Because of this, prescriptive analytics is a valuable tool for </a:t>
            </a:r>
            <a:r>
              <a:rPr lang="en-US" dirty="0">
                <a:solidFill>
                  <a:srgbClr val="0563C1"/>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data-driven </a:t>
            </a:r>
            <a:r>
              <a:rPr lang="en-US" dirty="0">
                <a:solidFill>
                  <a:srgbClr val="C0000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decision-making</a:t>
            </a:r>
            <a:r>
              <a:rPr lang="en-US" dirty="0">
                <a:latin typeface="Times New Roman" panose="02020603050405020304" pitchFamily="18" charset="0"/>
                <a:cs typeface="Times New Roman" panose="02020603050405020304" pitchFamily="18" charset="0"/>
              </a:rPr>
              <a:t>.</a:t>
            </a:r>
          </a:p>
          <a:p>
            <a:pPr algn="just">
              <a:lnSpc>
                <a:spcPct val="200000"/>
              </a:lnSpc>
            </a:pPr>
            <a:r>
              <a:rPr lang="en-US" dirty="0">
                <a:latin typeface="Times New Roman" panose="02020603050405020304" pitchFamily="18" charset="0"/>
                <a:cs typeface="Times New Roman" panose="02020603050405020304" pitchFamily="18" charset="0"/>
              </a:rPr>
              <a:t>Most organizations face the problem of </a:t>
            </a:r>
            <a:r>
              <a:rPr lang="en-US" dirty="0">
                <a:solidFill>
                  <a:srgbClr val="C00000"/>
                </a:solidFill>
                <a:latin typeface="Times New Roman" panose="02020603050405020304" pitchFamily="18" charset="0"/>
                <a:cs typeface="Times New Roman" panose="02020603050405020304" pitchFamily="18" charset="0"/>
              </a:rPr>
              <a:t>making decisions where one has to select from multiple options</a:t>
            </a:r>
            <a:r>
              <a:rPr lang="en-US" dirty="0">
                <a:latin typeface="Times New Roman" panose="02020603050405020304" pitchFamily="18" charset="0"/>
                <a:cs typeface="Times New Roman" panose="02020603050405020304" pitchFamily="18" charset="0"/>
              </a:rPr>
              <a:t>. Each option has a cost and capability associated with it. </a:t>
            </a:r>
            <a:r>
              <a:rPr lang="en-US" dirty="0">
                <a:solidFill>
                  <a:srgbClr val="C00000"/>
                </a:solidFill>
                <a:latin typeface="Times New Roman" panose="02020603050405020304" pitchFamily="18" charset="0"/>
                <a:cs typeface="Times New Roman" panose="02020603050405020304" pitchFamily="18" charset="0"/>
              </a:rPr>
              <a:t>The goal of such models </a:t>
            </a:r>
            <a:r>
              <a:rPr lang="en-US" dirty="0">
                <a:latin typeface="Times New Roman" panose="02020603050405020304" pitchFamily="18" charset="0"/>
                <a:cs typeface="Times New Roman" panose="02020603050405020304" pitchFamily="18" charset="0"/>
              </a:rPr>
              <a:t>is to select </a:t>
            </a:r>
            <a:r>
              <a:rPr lang="en-US" dirty="0">
                <a:solidFill>
                  <a:srgbClr val="C00000"/>
                </a:solidFill>
                <a:latin typeface="Times New Roman" panose="02020603050405020304" pitchFamily="18" charset="0"/>
                <a:cs typeface="Times New Roman" panose="02020603050405020304" pitchFamily="18" charset="0"/>
              </a:rPr>
              <a:t>the combination of options </a:t>
            </a:r>
            <a:r>
              <a:rPr lang="en-US" dirty="0">
                <a:latin typeface="Times New Roman" panose="02020603050405020304" pitchFamily="18" charset="0"/>
                <a:cs typeface="Times New Roman" panose="02020603050405020304" pitchFamily="18" charset="0"/>
              </a:rPr>
              <a:t>that meet all the requirements and yet optimizes the costs. </a:t>
            </a:r>
            <a:r>
              <a:rPr lang="en-US" dirty="0">
                <a:solidFill>
                  <a:srgbClr val="C00000"/>
                </a:solidFill>
                <a:latin typeface="Times New Roman" panose="02020603050405020304" pitchFamily="18" charset="0"/>
                <a:cs typeface="Times New Roman" panose="02020603050405020304" pitchFamily="18" charset="0"/>
              </a:rPr>
              <a:t>Prescriptive analytics </a:t>
            </a:r>
            <a:r>
              <a:rPr lang="en-US" dirty="0">
                <a:latin typeface="Times New Roman" panose="02020603050405020304" pitchFamily="18" charset="0"/>
                <a:cs typeface="Times New Roman" panose="02020603050405020304" pitchFamily="18" charset="0"/>
              </a:rPr>
              <a:t>particularly </a:t>
            </a:r>
            <a:r>
              <a:rPr lang="en-US" dirty="0">
                <a:solidFill>
                  <a:srgbClr val="C00000"/>
                </a:solidFill>
                <a:latin typeface="Times New Roman" panose="02020603050405020304" pitchFamily="18" charset="0"/>
                <a:cs typeface="Times New Roman" panose="02020603050405020304" pitchFamily="18" charset="0"/>
              </a:rPr>
              <a:t>apply to the problem of such  decisions</a:t>
            </a:r>
            <a:r>
              <a:rPr lang="en-US" dirty="0">
                <a:latin typeface="Times New Roman" panose="02020603050405020304" pitchFamily="18" charset="0"/>
                <a:cs typeface="Times New Roman" panose="02020603050405020304" pitchFamily="18" charset="0"/>
              </a:rPr>
              <a:t>. And tools such as </a:t>
            </a:r>
            <a:r>
              <a:rPr lang="en-US" dirty="0">
                <a:solidFill>
                  <a:srgbClr val="C00000"/>
                </a:solidFill>
                <a:latin typeface="Times New Roman" panose="02020603050405020304" pitchFamily="18" charset="0"/>
                <a:cs typeface="Times New Roman" panose="02020603050405020304" pitchFamily="18" charset="0"/>
              </a:rPr>
              <a:t>built-in or Premium Solver for Excel</a:t>
            </a:r>
            <a:r>
              <a:rPr lang="en-US" dirty="0">
                <a:latin typeface="Times New Roman" panose="02020603050405020304" pitchFamily="18" charset="0"/>
                <a:cs typeface="Times New Roman" panose="02020603050405020304" pitchFamily="18" charset="0"/>
              </a:rPr>
              <a:t> make it easy to apply such techniques.</a:t>
            </a: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DBD81-4572-C364-DC52-8C0B6BF28F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00AEA36-9F60-FE55-9378-D61F48D5B00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D2B14A39-638B-B7EA-7D14-588BB615C6C1}"/>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99700041-10E8-727C-BE9F-699D6079373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A5E9D41-E792-82F4-56FC-2FB7588E36C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4F4CAFEE-EFD1-4E6B-075B-F1A3389103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6B4E3DC7-0420-AF18-081B-AFF6AE019D48}"/>
              </a:ext>
            </a:extLst>
          </p:cNvPr>
          <p:cNvSpPr txBox="1"/>
          <p:nvPr/>
        </p:nvSpPr>
        <p:spPr>
          <a:xfrm>
            <a:off x="661147" y="1978007"/>
            <a:ext cx="10724986" cy="4439933"/>
          </a:xfrm>
          <a:prstGeom prst="rect">
            <a:avLst/>
          </a:prstGeom>
          <a:noFill/>
        </p:spPr>
        <p:txBody>
          <a:bodyPr wrap="square" rtlCol="0">
            <a:spAutoFit/>
          </a:bodyPr>
          <a:lstStyle/>
          <a:p>
            <a:pPr algn="just">
              <a:lnSpc>
                <a:spcPct val="200000"/>
              </a:lnSpc>
            </a:pPr>
            <a:r>
              <a:rPr lang="en-US" b="1" dirty="0">
                <a:solidFill>
                  <a:srgbClr val="C00000"/>
                </a:solidFill>
                <a:latin typeface="Times New Roman" panose="02020603050405020304" pitchFamily="18" charset="0"/>
                <a:cs typeface="Times New Roman" panose="02020603050405020304" pitchFamily="18" charset="0"/>
              </a:rPr>
              <a:t>Prescriptive Analytics Model Examples: </a:t>
            </a:r>
            <a:r>
              <a:rPr lang="en-US" dirty="0">
                <a:solidFill>
                  <a:srgbClr val="C00000"/>
                </a:solidFill>
                <a:latin typeface="Times New Roman" panose="02020603050405020304" pitchFamily="18" charset="0"/>
                <a:cs typeface="Times New Roman" panose="02020603050405020304" pitchFamily="18" charset="0"/>
              </a:rPr>
              <a:t>Modeling is a key element for prescriptive analytics</a:t>
            </a:r>
            <a:r>
              <a:rPr lang="en-US" dirty="0">
                <a:latin typeface="Times New Roman" panose="02020603050405020304" pitchFamily="18" charset="0"/>
                <a:cs typeface="Times New Roman" panose="02020603050405020304" pitchFamily="18" charset="0"/>
              </a:rPr>
              <a:t>. In the examples, one has to employ </a:t>
            </a:r>
            <a:r>
              <a:rPr lang="en-US" dirty="0">
                <a:solidFill>
                  <a:srgbClr val="C00000"/>
                </a:solidFill>
                <a:latin typeface="Times New Roman" panose="02020603050405020304" pitchFamily="18" charset="0"/>
                <a:cs typeface="Times New Roman" panose="02020603050405020304" pitchFamily="18" charset="0"/>
              </a:rPr>
              <a:t>a mathematical model to be able to recommend a decision for any realistic problem</a:t>
            </a:r>
            <a:r>
              <a:rPr lang="en-US" dirty="0">
                <a:latin typeface="Times New Roman" panose="02020603050405020304" pitchFamily="18" charset="0"/>
                <a:cs typeface="Times New Roman" panose="02020603050405020304" pitchFamily="18" charset="0"/>
              </a:rPr>
              <a:t>. For example, </a:t>
            </a:r>
            <a:r>
              <a:rPr lang="en-US" dirty="0">
                <a:solidFill>
                  <a:srgbClr val="C00000"/>
                </a:solidFill>
                <a:latin typeface="Times New Roman" panose="02020603050405020304" pitchFamily="18" charset="0"/>
                <a:cs typeface="Times New Roman" panose="02020603050405020304" pitchFamily="18" charset="0"/>
              </a:rPr>
              <a:t>deciding which customers (among potentially millions) will receive what offer so as to maximize the overall response value but staying within a budget is not something you can do manually.</a:t>
            </a:r>
            <a:r>
              <a:rPr lang="en-US" dirty="0">
                <a:latin typeface="Times New Roman" panose="02020603050405020304" pitchFamily="18" charset="0"/>
                <a:cs typeface="Times New Roman" panose="02020603050405020304" pitchFamily="18" charset="0"/>
              </a:rPr>
              <a:t> Building a probability-based response maximization model with the budget as a constraint would give us the information we are seeking. Depending on the problem we are addressing, there are many classes of models, and there are often many specialized techniques for solving each one.</a:t>
            </a:r>
            <a:endParaRPr lang="en-US" dirty="0">
              <a:solidFill>
                <a:srgbClr val="FF0000"/>
              </a:solidFill>
              <a:latin typeface="Times New Roman" panose="02020603050405020304" pitchFamily="18" charset="0"/>
              <a:cs typeface="Times New Roman" panose="02020603050405020304" pitchFamily="18" charset="0"/>
            </a:endParaRPr>
          </a:p>
          <a:p>
            <a:pPr algn="just">
              <a:lnSpc>
                <a:spcPct val="20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4480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188DE-5785-0BB9-830A-0F343051F18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B7DF0D-C214-52CA-04E1-8DAEEF86637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2.2 A Simple Taxonomy of Data.</a:t>
            </a:r>
            <a:endParaRPr lang="en-US" dirty="0"/>
          </a:p>
        </p:txBody>
      </p:sp>
      <p:sp>
        <p:nvSpPr>
          <p:cNvPr id="3" name="TextBox 2">
            <a:extLst>
              <a:ext uri="{FF2B5EF4-FFF2-40B4-BE49-F238E27FC236}">
                <a16:creationId xmlns:a16="http://schemas.microsoft.com/office/drawing/2014/main" id="{0C58A73C-7550-E312-A4C3-8E0D8258E825}"/>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C28B355B-7CB4-3856-7DA6-7A4829A13D7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8FD6679-77BF-C3CB-27E3-65A62C308AA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7" name="Graphic 21">
            <a:extLst>
              <a:ext uri="{FF2B5EF4-FFF2-40B4-BE49-F238E27FC236}">
                <a16:creationId xmlns:a16="http://schemas.microsoft.com/office/drawing/2014/main" id="{715CE2D5-C5A3-A528-E6C5-4B851ED28AA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4BFEA7D3-42DD-5F01-180C-E3852BD5E617}"/>
              </a:ext>
            </a:extLst>
          </p:cNvPr>
          <p:cNvPicPr>
            <a:picLocks noChangeAspect="1"/>
          </p:cNvPicPr>
          <p:nvPr/>
        </p:nvPicPr>
        <p:blipFill>
          <a:blip r:embed="rId4"/>
          <a:stretch>
            <a:fillRect/>
          </a:stretch>
        </p:blipFill>
        <p:spPr>
          <a:xfrm>
            <a:off x="1919235" y="1978007"/>
            <a:ext cx="7576457" cy="3993462"/>
          </a:xfrm>
          <a:prstGeom prst="rect">
            <a:avLst/>
          </a:prstGeom>
        </p:spPr>
      </p:pic>
      <p:sp>
        <p:nvSpPr>
          <p:cNvPr id="6" name="TextBox 5">
            <a:extLst>
              <a:ext uri="{FF2B5EF4-FFF2-40B4-BE49-F238E27FC236}">
                <a16:creationId xmlns:a16="http://schemas.microsoft.com/office/drawing/2014/main" id="{F3766955-C565-62B2-9446-BB55B8BA6FB1}"/>
              </a:ext>
            </a:extLst>
          </p:cNvPr>
          <p:cNvSpPr txBox="1"/>
          <p:nvPr/>
        </p:nvSpPr>
        <p:spPr>
          <a:xfrm>
            <a:off x="9606224" y="2934119"/>
            <a:ext cx="1823776" cy="923330"/>
          </a:xfrm>
          <a:prstGeom prst="rect">
            <a:avLst/>
          </a:prstGeom>
          <a:noFill/>
        </p:spPr>
        <p:txBody>
          <a:bodyPr wrap="square" rtlCol="0">
            <a:spAutoFit/>
          </a:bodyPr>
          <a:lstStyle/>
          <a:p>
            <a:pPr algn="ctr"/>
            <a:r>
              <a:rPr lang="en-US" dirty="0">
                <a:latin typeface="Times New Roman" panose="02020603050405020304" pitchFamily="18" charset="0"/>
                <a:cs typeface="Times New Roman" panose="02020603050405020304" pitchFamily="18" charset="0"/>
              </a:rPr>
              <a:t>TABLE 10.1:  </a:t>
            </a:r>
            <a:r>
              <a:rPr lang="en-US" b="1" dirty="0">
                <a:latin typeface="Times New Roman" panose="02020603050405020304" pitchFamily="18" charset="0"/>
                <a:cs typeface="Times New Roman" panose="02020603050405020304" pitchFamily="18" charset="0"/>
              </a:rPr>
              <a:t>Categories of Models</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98870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ABB86-15C2-CAF5-7C49-AE78D7CD2D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F818EF7-1229-690A-65FE-543ABC72036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1C1D1178-ADC3-9FF3-A253-21BBAC1D49B6}"/>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C7C2B393-CBCB-6438-410D-F4E586EC1BFD}"/>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0B9EB70-507A-004D-42C8-9134E3A89AA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05</a:t>
            </a:r>
          </a:p>
        </p:txBody>
      </p:sp>
      <p:pic>
        <p:nvPicPr>
          <p:cNvPr id="7" name="Graphic 21">
            <a:extLst>
              <a:ext uri="{FF2B5EF4-FFF2-40B4-BE49-F238E27FC236}">
                <a16:creationId xmlns:a16="http://schemas.microsoft.com/office/drawing/2014/main" id="{8AB0B362-11FC-3476-2885-750310F9CB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A3CE300-2B20-6BF1-451B-FEF6418B7702}"/>
              </a:ext>
            </a:extLst>
          </p:cNvPr>
          <p:cNvSpPr txBox="1"/>
          <p:nvPr/>
        </p:nvSpPr>
        <p:spPr>
          <a:xfrm>
            <a:off x="724809" y="1544131"/>
            <a:ext cx="10742382" cy="4385816"/>
          </a:xfrm>
          <a:prstGeom prst="rect">
            <a:avLst/>
          </a:prstGeom>
          <a:noFill/>
        </p:spPr>
        <p:txBody>
          <a:bodyPr wrap="square" rtlCol="0">
            <a:spAutoFit/>
          </a:bodyPr>
          <a:lstStyle/>
          <a:p>
            <a:endParaRPr lang="en-US" b="1" dirty="0"/>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How Prescriptive Analytics Works :</a:t>
            </a:r>
          </a:p>
          <a:p>
            <a:pPr algn="just">
              <a:lnSpc>
                <a:spcPct val="150000"/>
              </a:lnSpc>
            </a:pPr>
            <a:r>
              <a:rPr lang="en-US" dirty="0">
                <a:latin typeface="Times New Roman" panose="02020603050405020304" pitchFamily="18" charset="0"/>
                <a:cs typeface="Times New Roman" panose="02020603050405020304" pitchFamily="18" charset="0"/>
              </a:rPr>
              <a:t>Prescriptive analytics tries to answer the question “How do we get to this point?” </a:t>
            </a:r>
            <a:r>
              <a:rPr lang="en-US" dirty="0">
                <a:solidFill>
                  <a:srgbClr val="C00000"/>
                </a:solidFill>
                <a:latin typeface="Times New Roman" panose="02020603050405020304" pitchFamily="18" charset="0"/>
                <a:cs typeface="Times New Roman" panose="02020603050405020304" pitchFamily="18" charset="0"/>
              </a:rPr>
              <a:t>It relies on </a:t>
            </a:r>
            <a:r>
              <a:rPr lang="en-US" dirty="0">
                <a:solidFill>
                  <a:srgbClr val="C0000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artificial intelligence (AI)</a:t>
            </a:r>
            <a:r>
              <a:rPr lang="en-US" dirty="0">
                <a:solidFill>
                  <a:srgbClr val="C00000"/>
                </a:solidFill>
                <a:latin typeface="Times New Roman" panose="02020603050405020304" pitchFamily="18" charset="0"/>
                <a:cs typeface="Times New Roman" panose="02020603050405020304" pitchFamily="18" charset="0"/>
              </a:rPr>
              <a:t> techniques, such as machine learning (the ability of a computer program without additional human input),</a:t>
            </a:r>
            <a:r>
              <a:rPr lang="en-US" dirty="0">
                <a:latin typeface="Times New Roman" panose="02020603050405020304" pitchFamily="18" charset="0"/>
                <a:cs typeface="Times New Roman" panose="02020603050405020304" pitchFamily="18" charset="0"/>
              </a:rPr>
              <a:t> to understand and advance from the data it acquires, adapting all the while. </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Machine learning</a:t>
            </a:r>
            <a:r>
              <a:rPr lang="en-US" dirty="0">
                <a:solidFill>
                  <a:srgbClr val="C0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makes it possible to process a tremendous amount of data available today. As new or additional data becomes available, computer programs adjust automatically to make use of it, in a process that is much faster and more comprehensive than human capabilities could manage.  </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Prescriptive analytics works with another type of data analytics</a:t>
            </a:r>
            <a:r>
              <a:rPr lang="en-US" dirty="0">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predictive analytics, which involves the use of </a:t>
            </a:r>
            <a:r>
              <a:rPr lang="en-US" dirty="0">
                <a:solidFill>
                  <a:srgbClr val="C00000"/>
                </a:solidFill>
                <a:latin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statistics</a:t>
            </a:r>
            <a:r>
              <a:rPr lang="en-US" dirty="0">
                <a:solidFill>
                  <a:srgbClr val="C00000"/>
                </a:solidFill>
                <a:latin typeface="Times New Roman" panose="02020603050405020304" pitchFamily="18" charset="0"/>
                <a:cs typeface="Times New Roman" panose="02020603050405020304" pitchFamily="18" charset="0"/>
              </a:rPr>
              <a:t> and modeling to determine future performance</a:t>
            </a:r>
            <a:r>
              <a:rPr lang="en-US" dirty="0">
                <a:latin typeface="Times New Roman" panose="02020603050405020304" pitchFamily="18" charset="0"/>
                <a:cs typeface="Times New Roman" panose="02020603050405020304" pitchFamily="18" charset="0"/>
              </a:rPr>
              <a:t>, based on current and historical data. </a:t>
            </a:r>
            <a:endParaRPr lang="en-US" dirty="0">
              <a:solidFill>
                <a:srgbClr val="FF0000"/>
              </a:solidFill>
              <a:latin typeface="Times New Roman" panose="02020603050405020304" pitchFamily="18" charset="0"/>
              <a:cs typeface="Times New Roman" panose="02020603050405020304" pitchFamily="18" charset="0"/>
            </a:endParaRPr>
          </a:p>
          <a:p>
            <a:pPr algn="justLow"/>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65752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CD6D6C-9644-3310-8FCD-6C7CA6A5A0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7F56DC-7B0E-89E9-4FB8-125E549F78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92E4A99-FB65-E4BC-F8A5-84743F4E4708}"/>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F64C3D38-C4C7-77C4-F1FF-682E90CA8C3D}"/>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8D6F1A5-57AB-0C95-A381-C6AF109CED4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848EA7A-BA7C-D95C-68A6-EAFB61EB16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398A2F51-1EF7-7826-A25D-45314C5B5876}"/>
              </a:ext>
            </a:extLst>
          </p:cNvPr>
          <p:cNvSpPr txBox="1"/>
          <p:nvPr/>
        </p:nvSpPr>
        <p:spPr>
          <a:xfrm>
            <a:off x="783771" y="2170444"/>
            <a:ext cx="10430189" cy="646331"/>
          </a:xfrm>
          <a:prstGeom prst="rect">
            <a:avLst/>
          </a:prstGeom>
          <a:noFill/>
        </p:spPr>
        <p:txBody>
          <a:bodyPr wrap="square" rtlCol="0">
            <a:spAutoFit/>
          </a:bodyPr>
          <a:lstStyle/>
          <a:p>
            <a:r>
              <a:rPr lang="en-US" b="1" dirty="0"/>
              <a:t>Structure of Mathematical Models for Decision Support:</a:t>
            </a:r>
          </a:p>
          <a:p>
            <a:endParaRPr lang="en-US" dirty="0"/>
          </a:p>
        </p:txBody>
      </p:sp>
      <p:pic>
        <p:nvPicPr>
          <p:cNvPr id="8" name="Picture 7">
            <a:extLst>
              <a:ext uri="{FF2B5EF4-FFF2-40B4-BE49-F238E27FC236}">
                <a16:creationId xmlns:a16="http://schemas.microsoft.com/office/drawing/2014/main" id="{7F371AD4-82D6-DA1B-968B-4C7CC3433073}"/>
              </a:ext>
            </a:extLst>
          </p:cNvPr>
          <p:cNvPicPr>
            <a:picLocks noChangeAspect="1"/>
          </p:cNvPicPr>
          <p:nvPr/>
        </p:nvPicPr>
        <p:blipFill>
          <a:blip r:embed="rId4"/>
          <a:stretch>
            <a:fillRect/>
          </a:stretch>
        </p:blipFill>
        <p:spPr>
          <a:xfrm>
            <a:off x="1644535" y="2650576"/>
            <a:ext cx="6134100" cy="2781300"/>
          </a:xfrm>
          <a:prstGeom prst="rect">
            <a:avLst/>
          </a:prstGeom>
        </p:spPr>
      </p:pic>
      <p:sp>
        <p:nvSpPr>
          <p:cNvPr id="9" name="TextBox 8">
            <a:extLst>
              <a:ext uri="{FF2B5EF4-FFF2-40B4-BE49-F238E27FC236}">
                <a16:creationId xmlns:a16="http://schemas.microsoft.com/office/drawing/2014/main" id="{DE218C22-B142-0788-8772-4767F9E8AD13}"/>
              </a:ext>
            </a:extLst>
          </p:cNvPr>
          <p:cNvSpPr txBox="1"/>
          <p:nvPr/>
        </p:nvSpPr>
        <p:spPr>
          <a:xfrm>
            <a:off x="8490857" y="2964264"/>
            <a:ext cx="2723103" cy="923330"/>
          </a:xfrm>
          <a:prstGeom prst="rect">
            <a:avLst/>
          </a:prstGeom>
          <a:noFill/>
        </p:spPr>
        <p:txBody>
          <a:bodyPr wrap="square" rtlCol="0">
            <a:spAutoFit/>
          </a:bodyPr>
          <a:lstStyle/>
          <a:p>
            <a:pPr algn="ctr"/>
            <a:r>
              <a:rPr lang="en-US" dirty="0"/>
              <a:t>Figure 10.1 The General Structure of a Quantitative Model.</a:t>
            </a:r>
          </a:p>
        </p:txBody>
      </p:sp>
    </p:spTree>
    <p:extLst>
      <p:ext uri="{BB962C8B-B14F-4D97-AF65-F5344CB8AC3E}">
        <p14:creationId xmlns:p14="http://schemas.microsoft.com/office/powerpoint/2010/main" val="1004223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502A9A-564D-7F3C-4F49-B4FA4FE62E5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8CCAD2-C4EC-63FD-33E4-F18FEFA8285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5.11 A Simple Taxonomy of Web Mining</a:t>
            </a:r>
            <a:endParaRPr lang="en-US" dirty="0"/>
          </a:p>
        </p:txBody>
      </p:sp>
      <p:sp>
        <p:nvSpPr>
          <p:cNvPr id="3" name="TextBox 2">
            <a:extLst>
              <a:ext uri="{FF2B5EF4-FFF2-40B4-BE49-F238E27FC236}">
                <a16:creationId xmlns:a16="http://schemas.microsoft.com/office/drawing/2014/main" id="{8CA24218-853F-39B8-FAD9-B06BB95411CC}"/>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D739CAC0-7162-B63E-F48E-8E6E1847C35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4DA3993-7396-B4CA-6774-12DA9CF9DEF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07</a:t>
            </a:r>
          </a:p>
        </p:txBody>
      </p:sp>
      <p:pic>
        <p:nvPicPr>
          <p:cNvPr id="7" name="Graphic 21">
            <a:extLst>
              <a:ext uri="{FF2B5EF4-FFF2-40B4-BE49-F238E27FC236}">
                <a16:creationId xmlns:a16="http://schemas.microsoft.com/office/drawing/2014/main" id="{120BE1E3-42AD-9428-3611-59715960E5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C20611BA-15F1-FE10-5EF4-4260CBB9B473}"/>
              </a:ext>
            </a:extLst>
          </p:cNvPr>
          <p:cNvSpPr txBox="1"/>
          <p:nvPr/>
        </p:nvSpPr>
        <p:spPr>
          <a:xfrm>
            <a:off x="688312" y="1808590"/>
            <a:ext cx="10450286" cy="4247317"/>
          </a:xfrm>
          <a:prstGeom prst="rect">
            <a:avLst/>
          </a:prstGeom>
          <a:noFill/>
        </p:spPr>
        <p:txBody>
          <a:bodyPr wrap="square" rtlCol="0">
            <a:spAutoFit/>
          </a:bodyPr>
          <a:lstStyle/>
          <a:p>
            <a:pPr algn="just">
              <a:lnSpc>
                <a:spcPct val="200000"/>
              </a:lnSpc>
            </a:pPr>
            <a:r>
              <a:rPr lang="en-US" dirty="0">
                <a:latin typeface="Times New Roman" panose="02020603050405020304" pitchFamily="18" charset="0"/>
                <a:cs typeface="Times New Roman" panose="02020603050405020304" pitchFamily="18" charset="0"/>
              </a:rPr>
              <a:t>A quantitative decision support model typically has </a:t>
            </a:r>
            <a:r>
              <a:rPr lang="en-US" b="1" dirty="0">
                <a:latin typeface="Times New Roman" panose="02020603050405020304" pitchFamily="18" charset="0"/>
                <a:cs typeface="Times New Roman" panose="02020603050405020304" pitchFamily="18" charset="0"/>
              </a:rPr>
              <a:t>four basic components</a:t>
            </a:r>
            <a:r>
              <a:rPr lang="en-US" dirty="0">
                <a:latin typeface="Times New Roman" panose="02020603050405020304" pitchFamily="18" charset="0"/>
                <a:cs typeface="Times New Roman" panose="02020603050405020304" pitchFamily="18" charset="0"/>
              </a:rPr>
              <a:t> that are connected through mathematical relationships:</a:t>
            </a:r>
          </a:p>
          <a:p>
            <a:pPr marL="285750" indent="-285750" algn="just">
              <a:lnSpc>
                <a:spcPct val="200000"/>
              </a:lnSpc>
              <a:buFont typeface="Arial" panose="020B0604020202020204" pitchFamily="34" charset="0"/>
              <a:buChar char="•"/>
            </a:pPr>
            <a:r>
              <a:rPr lang="en-US" b="1" dirty="0">
                <a:solidFill>
                  <a:srgbClr val="C00000"/>
                </a:solidFill>
                <a:latin typeface="Times New Roman" panose="02020603050405020304" pitchFamily="18" charset="0"/>
                <a:cs typeface="Times New Roman" panose="02020603050405020304" pitchFamily="18" charset="0"/>
              </a:rPr>
              <a:t>Result (Outcome) Variables</a:t>
            </a:r>
            <a:endParaRPr lang="en-US" dirty="0">
              <a:solidFill>
                <a:srgbClr val="C00000"/>
              </a:solidFill>
              <a:latin typeface="Times New Roman" panose="02020603050405020304" pitchFamily="18" charset="0"/>
              <a:cs typeface="Times New Roman" panose="02020603050405020304" pitchFamily="18" charset="0"/>
            </a:endParaRPr>
          </a:p>
          <a:p>
            <a:pPr marL="285750" indent="-285750" algn="just">
              <a:lnSpc>
                <a:spcPct val="200000"/>
              </a:lnSpc>
              <a:buFont typeface="Arial" panose="020B0604020202020204" pitchFamily="34" charset="0"/>
              <a:buChar char="•"/>
            </a:pPr>
            <a:r>
              <a:rPr lang="en-US" b="1" dirty="0">
                <a:solidFill>
                  <a:srgbClr val="C00000"/>
                </a:solidFill>
                <a:latin typeface="Times New Roman" panose="02020603050405020304" pitchFamily="18" charset="0"/>
                <a:cs typeface="Times New Roman" panose="02020603050405020304" pitchFamily="18" charset="0"/>
              </a:rPr>
              <a:t>Decision Variables</a:t>
            </a:r>
            <a:endParaRPr lang="en-US" dirty="0">
              <a:solidFill>
                <a:srgbClr val="C00000"/>
              </a:solidFill>
              <a:latin typeface="Times New Roman" panose="02020603050405020304" pitchFamily="18" charset="0"/>
              <a:cs typeface="Times New Roman" panose="02020603050405020304" pitchFamily="18" charset="0"/>
            </a:endParaRPr>
          </a:p>
          <a:p>
            <a:pPr marL="285750" indent="-285750" algn="just">
              <a:lnSpc>
                <a:spcPct val="200000"/>
              </a:lnSpc>
              <a:buFont typeface="Arial" panose="020B0604020202020204" pitchFamily="34" charset="0"/>
              <a:buChar char="•"/>
            </a:pPr>
            <a:r>
              <a:rPr lang="en-US" b="1" dirty="0">
                <a:solidFill>
                  <a:srgbClr val="C00000"/>
                </a:solidFill>
                <a:latin typeface="Times New Roman" panose="02020603050405020304" pitchFamily="18" charset="0"/>
                <a:cs typeface="Times New Roman" panose="02020603050405020304" pitchFamily="18" charset="0"/>
              </a:rPr>
              <a:t>Uncontrollable Variables (Parameters)</a:t>
            </a:r>
            <a:endParaRPr lang="en-US" dirty="0">
              <a:solidFill>
                <a:srgbClr val="C00000"/>
              </a:solidFill>
              <a:latin typeface="Times New Roman" panose="02020603050405020304" pitchFamily="18" charset="0"/>
              <a:cs typeface="Times New Roman" panose="02020603050405020304" pitchFamily="18" charset="0"/>
            </a:endParaRPr>
          </a:p>
          <a:p>
            <a:pPr marL="285750" indent="-285750" algn="just">
              <a:lnSpc>
                <a:spcPct val="200000"/>
              </a:lnSpc>
              <a:buFont typeface="Arial" panose="020B0604020202020204" pitchFamily="34" charset="0"/>
              <a:buChar char="•"/>
            </a:pPr>
            <a:r>
              <a:rPr lang="en-US" b="1" dirty="0">
                <a:solidFill>
                  <a:srgbClr val="C00000"/>
                </a:solidFill>
                <a:latin typeface="Times New Roman" panose="02020603050405020304" pitchFamily="18" charset="0"/>
                <a:cs typeface="Times New Roman" panose="02020603050405020304" pitchFamily="18" charset="0"/>
              </a:rPr>
              <a:t>Intermediate Result Variables</a:t>
            </a:r>
            <a:endParaRPr lang="en-US" dirty="0">
              <a:solidFill>
                <a:srgbClr val="C00000"/>
              </a:solidFill>
              <a:latin typeface="Times New Roman" panose="02020603050405020304" pitchFamily="18" charset="0"/>
              <a:cs typeface="Times New Roman" panose="02020603050405020304" pitchFamily="18" charset="0"/>
            </a:endParaRPr>
          </a:p>
          <a:p>
            <a:pPr algn="just">
              <a:lnSpc>
                <a:spcPct val="200000"/>
              </a:lnSpc>
            </a:pPr>
            <a:r>
              <a:rPr lang="en-US" dirty="0">
                <a:latin typeface="Times New Roman" panose="02020603050405020304" pitchFamily="18" charset="0"/>
                <a:cs typeface="Times New Roman" panose="02020603050405020304" pitchFamily="18" charset="0"/>
              </a:rPr>
              <a:t>The model’s purpose is to determine how decisions and external factors influence outcomes.</a:t>
            </a:r>
          </a:p>
          <a:p>
            <a:endParaRPr lang="en-US" dirty="0"/>
          </a:p>
        </p:txBody>
      </p:sp>
    </p:spTree>
    <p:extLst>
      <p:ext uri="{BB962C8B-B14F-4D97-AF65-F5344CB8AC3E}">
        <p14:creationId xmlns:p14="http://schemas.microsoft.com/office/powerpoint/2010/main" val="3514118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99AC01-BAD5-6B5D-FD62-3DE5505964C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2ABC73-B730-710C-CC5E-00AA1019087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5.11 A Simple Taxonomy of Web Mining</a:t>
            </a:r>
            <a:endParaRPr lang="en-US" dirty="0"/>
          </a:p>
        </p:txBody>
      </p:sp>
      <p:sp>
        <p:nvSpPr>
          <p:cNvPr id="3" name="TextBox 2">
            <a:extLst>
              <a:ext uri="{FF2B5EF4-FFF2-40B4-BE49-F238E27FC236}">
                <a16:creationId xmlns:a16="http://schemas.microsoft.com/office/drawing/2014/main" id="{10F0BC0F-6C18-32BC-0F5A-BB1F705F3EBD}"/>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D4F8003C-C19D-E232-50E8-5AD9625F089C}"/>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ED0ACC3-5A35-AC60-079C-1F28D396A8D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7" name="Graphic 21">
            <a:extLst>
              <a:ext uri="{FF2B5EF4-FFF2-40B4-BE49-F238E27FC236}">
                <a16:creationId xmlns:a16="http://schemas.microsoft.com/office/drawing/2014/main" id="{E9E58C15-90A8-2D8A-E3C4-2C856570AD6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624411F-0002-2850-D526-C0F758500D0B}"/>
              </a:ext>
            </a:extLst>
          </p:cNvPr>
          <p:cNvSpPr txBox="1"/>
          <p:nvPr/>
        </p:nvSpPr>
        <p:spPr>
          <a:xfrm>
            <a:off x="617280" y="1895330"/>
            <a:ext cx="10450286" cy="4247317"/>
          </a:xfrm>
          <a:prstGeom prst="rect">
            <a:avLst/>
          </a:prstGeom>
          <a:noFill/>
        </p:spPr>
        <p:txBody>
          <a:bodyPr wrap="square" rtlCol="0">
            <a:spAutoFit/>
          </a:bodyPr>
          <a:lstStyle/>
          <a:p>
            <a:pPr algn="just">
              <a:lnSpc>
                <a:spcPct val="200000"/>
              </a:lnSpc>
            </a:pPr>
            <a:r>
              <a:rPr lang="en-US" b="1" dirty="0">
                <a:latin typeface="Times New Roman" panose="02020603050405020304" pitchFamily="18" charset="0"/>
                <a:cs typeface="Times New Roman" panose="02020603050405020304" pitchFamily="18" charset="0"/>
              </a:rPr>
              <a:t>Result (Outcome) Variables</a:t>
            </a:r>
            <a:r>
              <a:rPr lang="en-US" dirty="0">
                <a:latin typeface="Times New Roman" panose="02020603050405020304" pitchFamily="18" charset="0"/>
                <a:cs typeface="Times New Roman" panose="02020603050405020304" pitchFamily="18" charset="0"/>
              </a:rPr>
              <a:t> (Outputs / Dependent Variables)</a:t>
            </a:r>
          </a:p>
          <a:p>
            <a:pPr marL="742950" lvl="1"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Show how well the system meets its goals (effectiveness).</a:t>
            </a:r>
          </a:p>
          <a:p>
            <a:pPr marL="742950" lvl="1"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Dependent on decision variables and uncontrollable variables.</a:t>
            </a:r>
          </a:p>
          <a:p>
            <a:pPr marL="742950" lvl="1"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Example: Total profit, customer satisfaction, production output.</a:t>
            </a:r>
          </a:p>
          <a:p>
            <a:pPr algn="just">
              <a:lnSpc>
                <a:spcPct val="200000"/>
              </a:lnSpc>
            </a:pPr>
            <a:r>
              <a:rPr lang="en-US" b="1" dirty="0">
                <a:latin typeface="Times New Roman" panose="02020603050405020304" pitchFamily="18" charset="0"/>
                <a:cs typeface="Times New Roman" panose="02020603050405020304" pitchFamily="18" charset="0"/>
              </a:rPr>
              <a:t>Decision Variables</a:t>
            </a:r>
            <a:r>
              <a:rPr lang="en-US" dirty="0">
                <a:latin typeface="Times New Roman" panose="02020603050405020304" pitchFamily="18" charset="0"/>
                <a:cs typeface="Times New Roman" panose="02020603050405020304" pitchFamily="18" charset="0"/>
              </a:rPr>
              <a:t> (Controllable Inputs)</a:t>
            </a:r>
          </a:p>
          <a:p>
            <a:pPr marL="742950" lvl="1"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Chosen by the decision maker; represent possible courses of action.</a:t>
            </a:r>
          </a:p>
          <a:p>
            <a:pPr marL="742950" lvl="1"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Example: Investment amount, scheduling choices, pricing.</a:t>
            </a:r>
          </a:p>
          <a:p>
            <a:endParaRPr lang="en-US" dirty="0"/>
          </a:p>
        </p:txBody>
      </p:sp>
    </p:spTree>
    <p:extLst>
      <p:ext uri="{BB962C8B-B14F-4D97-AF65-F5344CB8AC3E}">
        <p14:creationId xmlns:p14="http://schemas.microsoft.com/office/powerpoint/2010/main" val="2754271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60FDEA-EC89-CEB5-FFF7-C33E4852957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C4EEDB-A992-DB65-41A1-C45C691B03A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5.11 A Simple Taxonomy of Web Mining</a:t>
            </a:r>
            <a:endParaRPr lang="en-US" dirty="0"/>
          </a:p>
        </p:txBody>
      </p:sp>
      <p:sp>
        <p:nvSpPr>
          <p:cNvPr id="3" name="TextBox 2">
            <a:extLst>
              <a:ext uri="{FF2B5EF4-FFF2-40B4-BE49-F238E27FC236}">
                <a16:creationId xmlns:a16="http://schemas.microsoft.com/office/drawing/2014/main" id="{F543BA66-BCA1-F0D8-7F69-AC8F2EE42F30}"/>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30953C46-CD6B-BE4C-3E86-EC58473F41A2}"/>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404BD83-4B92-2243-F501-FE70A121C82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09</a:t>
            </a:r>
          </a:p>
        </p:txBody>
      </p:sp>
      <p:pic>
        <p:nvPicPr>
          <p:cNvPr id="7" name="Graphic 21">
            <a:extLst>
              <a:ext uri="{FF2B5EF4-FFF2-40B4-BE49-F238E27FC236}">
                <a16:creationId xmlns:a16="http://schemas.microsoft.com/office/drawing/2014/main" id="{1EF6A7E0-A189-9955-6BE6-C1908EF2614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0E970BF-3294-A929-A9F0-C1B8B7A3F3F3}"/>
              </a:ext>
            </a:extLst>
          </p:cNvPr>
          <p:cNvSpPr txBox="1"/>
          <p:nvPr/>
        </p:nvSpPr>
        <p:spPr>
          <a:xfrm>
            <a:off x="617280" y="1895330"/>
            <a:ext cx="10450286" cy="4247317"/>
          </a:xfrm>
          <a:prstGeom prst="rect">
            <a:avLst/>
          </a:prstGeom>
          <a:noFill/>
        </p:spPr>
        <p:txBody>
          <a:bodyPr wrap="square" rtlCol="0">
            <a:spAutoFit/>
          </a:bodyPr>
          <a:lstStyle/>
          <a:p>
            <a:pPr>
              <a:lnSpc>
                <a:spcPct val="200000"/>
              </a:lnSpc>
            </a:pPr>
            <a:r>
              <a:rPr lang="en-US" b="1" dirty="0">
                <a:latin typeface="Times New Roman" panose="02020603050405020304" pitchFamily="18" charset="0"/>
                <a:cs typeface="Times New Roman" panose="02020603050405020304" pitchFamily="18" charset="0"/>
              </a:rPr>
              <a:t>Uncontrollable Variables (Parameters)</a:t>
            </a:r>
            <a:r>
              <a:rPr lang="en-US" dirty="0">
                <a:latin typeface="Times New Roman" panose="02020603050405020304" pitchFamily="18" charset="0"/>
                <a:cs typeface="Times New Roman" panose="02020603050405020304" pitchFamily="18" charset="0"/>
              </a:rPr>
              <a:t> (External Constraints)</a:t>
            </a:r>
          </a:p>
          <a:p>
            <a:pPr lvl="1">
              <a:lnSpc>
                <a:spcPct val="200000"/>
              </a:lnSpc>
            </a:pPr>
            <a:r>
              <a:rPr lang="en-US" dirty="0">
                <a:latin typeface="Times New Roman" panose="02020603050405020304" pitchFamily="18" charset="0"/>
                <a:cs typeface="Times New Roman" panose="02020603050405020304" pitchFamily="18" charset="0"/>
              </a:rPr>
              <a:t>Factors outside the decision maker’s control that affect results.</a:t>
            </a:r>
          </a:p>
          <a:p>
            <a:pPr lvl="1">
              <a:lnSpc>
                <a:spcPct val="200000"/>
              </a:lnSpc>
            </a:pPr>
            <a:r>
              <a:rPr lang="en-US" dirty="0">
                <a:latin typeface="Times New Roman" panose="02020603050405020304" pitchFamily="18" charset="0"/>
                <a:cs typeface="Times New Roman" panose="02020603050405020304" pitchFamily="18" charset="0"/>
              </a:rPr>
              <a:t>May be fixed (parameters) or variable.</a:t>
            </a:r>
          </a:p>
          <a:p>
            <a:pPr lvl="1">
              <a:lnSpc>
                <a:spcPct val="200000"/>
              </a:lnSpc>
            </a:pPr>
            <a:r>
              <a:rPr lang="en-US" dirty="0">
                <a:latin typeface="Times New Roman" panose="02020603050405020304" pitchFamily="18" charset="0"/>
                <a:cs typeface="Times New Roman" panose="02020603050405020304" pitchFamily="18" charset="0"/>
              </a:rPr>
              <a:t>Example: Interest rates, tax regulations, building codes.</a:t>
            </a:r>
          </a:p>
          <a:p>
            <a:pPr>
              <a:lnSpc>
                <a:spcPct val="200000"/>
              </a:lnSpc>
            </a:pPr>
            <a:r>
              <a:rPr lang="en-US" b="1" dirty="0">
                <a:latin typeface="Times New Roman" panose="02020603050405020304" pitchFamily="18" charset="0"/>
                <a:cs typeface="Times New Roman" panose="02020603050405020304" pitchFamily="18" charset="0"/>
              </a:rPr>
              <a:t>Intermediate Result Variables</a:t>
            </a:r>
            <a:r>
              <a:rPr lang="en-US" dirty="0">
                <a:latin typeface="Times New Roman" panose="02020603050405020304" pitchFamily="18" charset="0"/>
                <a:cs typeface="Times New Roman" panose="02020603050405020304" pitchFamily="18" charset="0"/>
              </a:rPr>
              <a:t> (Linking Variables)</a:t>
            </a:r>
          </a:p>
          <a:p>
            <a:pPr lvl="1">
              <a:lnSpc>
                <a:spcPct val="200000"/>
              </a:lnSpc>
            </a:pPr>
            <a:r>
              <a:rPr lang="en-US" dirty="0">
                <a:latin typeface="Times New Roman" panose="02020603050405020304" pitchFamily="18" charset="0"/>
                <a:cs typeface="Times New Roman" panose="02020603050405020304" pitchFamily="18" charset="0"/>
              </a:rPr>
              <a:t>Represent intermediate outcomes that influence final results.</a:t>
            </a:r>
          </a:p>
          <a:p>
            <a:pPr lvl="1">
              <a:lnSpc>
                <a:spcPct val="200000"/>
              </a:lnSpc>
            </a:pPr>
            <a:r>
              <a:rPr lang="en-US" dirty="0">
                <a:latin typeface="Times New Roman" panose="02020603050405020304" pitchFamily="18" charset="0"/>
                <a:cs typeface="Times New Roman" panose="02020603050405020304" pitchFamily="18" charset="0"/>
              </a:rPr>
              <a:t>Example: Employee salaries → affect satisfaction → affect productivity.</a:t>
            </a:r>
          </a:p>
          <a:p>
            <a:endParaRPr lang="en-US" dirty="0"/>
          </a:p>
        </p:txBody>
      </p:sp>
    </p:spTree>
    <p:extLst>
      <p:ext uri="{BB962C8B-B14F-4D97-AF65-F5344CB8AC3E}">
        <p14:creationId xmlns:p14="http://schemas.microsoft.com/office/powerpoint/2010/main" val="32634966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19643-A5AE-98A1-B025-6F3A5B74D6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0EDFD35-9B58-34BD-6421-D2064B2D63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9530A769-6932-56A7-E2BB-AEF1B40A4E86}"/>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55F6657A-3530-24FB-64DC-7170B803445B}"/>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85672BD-A9DB-1A3F-7C9D-D299E3F14CE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6F7D9C65-2415-068E-D3A7-5A78A99BCF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6202F4A-B5A6-39EB-8C97-8BB7BB8F1FAA}"/>
              </a:ext>
            </a:extLst>
          </p:cNvPr>
          <p:cNvSpPr txBox="1"/>
          <p:nvPr/>
        </p:nvSpPr>
        <p:spPr>
          <a:xfrm>
            <a:off x="617280" y="1978007"/>
            <a:ext cx="10812720" cy="463397"/>
          </a:xfrm>
          <a:prstGeom prst="rect">
            <a:avLst/>
          </a:prstGeom>
          <a:noFill/>
        </p:spPr>
        <p:txBody>
          <a:bodyPr wrap="square" rtlCol="0">
            <a:spAutoFit/>
          </a:bodyPr>
          <a:lstStyle/>
          <a:p>
            <a:pPr algn="just">
              <a:lnSpc>
                <a:spcPct val="150000"/>
              </a:lnSpc>
            </a:pPr>
            <a:r>
              <a:rPr lang="en-US" b="1" dirty="0"/>
              <a:t> </a:t>
            </a:r>
            <a:endParaRPr lang="en-US" dirty="0">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CD9ED725-CD45-FEF0-F235-7F2823F2F94B}"/>
              </a:ext>
            </a:extLst>
          </p:cNvPr>
          <p:cNvSpPr txBox="1"/>
          <p:nvPr/>
        </p:nvSpPr>
        <p:spPr>
          <a:xfrm>
            <a:off x="617280" y="1982288"/>
            <a:ext cx="10812720" cy="3787383"/>
          </a:xfrm>
          <a:prstGeom prst="rect">
            <a:avLst/>
          </a:prstGeom>
          <a:noFill/>
        </p:spPr>
        <p:txBody>
          <a:bodyPr wrap="square" rtlCol="0">
            <a:spAutoFit/>
          </a:bodyPr>
          <a:lstStyle/>
          <a:p>
            <a:pPr algn="just">
              <a:lnSpc>
                <a:spcPct val="150000"/>
              </a:lnSpc>
            </a:pPr>
            <a:r>
              <a:rPr lang="en-US" b="1" dirty="0">
                <a:latin typeface="Times New Roman" panose="02020603050405020304" pitchFamily="18" charset="0"/>
                <a:cs typeface="Times New Roman" panose="02020603050405020304" pitchFamily="18" charset="0"/>
              </a:rPr>
              <a:t>The Structure of Mathematical Models : </a:t>
            </a:r>
            <a:r>
              <a:rPr lang="en-US" dirty="0">
                <a:latin typeface="Times New Roman" panose="02020603050405020304" pitchFamily="18" charset="0"/>
                <a:cs typeface="Times New Roman" panose="02020603050405020304" pitchFamily="18" charset="0"/>
              </a:rPr>
              <a:t>The components of a quantitative model are linked by mathematical (algebraic) expressions—equations or inequalities. A very simple financial model is</a:t>
            </a:r>
          </a:p>
          <a:p>
            <a:pPr algn="ctr">
              <a:lnSpc>
                <a:spcPct val="150000"/>
              </a:lnSpc>
            </a:pPr>
            <a:r>
              <a:rPr lang="en-US" b="1" i="1" dirty="0">
                <a:solidFill>
                  <a:srgbClr val="C00000"/>
                </a:solidFill>
                <a:latin typeface="Times New Roman" panose="02020603050405020304" pitchFamily="18" charset="0"/>
                <a:cs typeface="Times New Roman" panose="02020603050405020304" pitchFamily="18" charset="0"/>
              </a:rPr>
              <a:t>P </a:t>
            </a:r>
            <a:r>
              <a:rPr lang="en-US" b="1" dirty="0">
                <a:solidFill>
                  <a:srgbClr val="C00000"/>
                </a:solidFill>
                <a:latin typeface="Times New Roman" panose="02020603050405020304" pitchFamily="18" charset="0"/>
                <a:cs typeface="Times New Roman" panose="02020603050405020304" pitchFamily="18" charset="0"/>
              </a:rPr>
              <a:t>= </a:t>
            </a:r>
            <a:r>
              <a:rPr lang="en-US" b="1" i="1" dirty="0">
                <a:solidFill>
                  <a:srgbClr val="C00000"/>
                </a:solidFill>
                <a:latin typeface="Times New Roman" panose="02020603050405020304" pitchFamily="18" charset="0"/>
                <a:cs typeface="Times New Roman" panose="02020603050405020304" pitchFamily="18" charset="0"/>
              </a:rPr>
              <a:t>R </a:t>
            </a:r>
            <a:r>
              <a:rPr lang="en-US" b="1" dirty="0">
                <a:solidFill>
                  <a:srgbClr val="C00000"/>
                </a:solidFill>
                <a:latin typeface="Times New Roman" panose="02020603050405020304" pitchFamily="18" charset="0"/>
                <a:cs typeface="Times New Roman" panose="02020603050405020304" pitchFamily="18" charset="0"/>
              </a:rPr>
              <a:t>- </a:t>
            </a:r>
            <a:r>
              <a:rPr lang="en-US" b="1" i="1" dirty="0">
                <a:solidFill>
                  <a:srgbClr val="C00000"/>
                </a:solidFill>
                <a:latin typeface="Times New Roman" panose="02020603050405020304" pitchFamily="18" charset="0"/>
                <a:cs typeface="Times New Roman" panose="02020603050405020304" pitchFamily="18" charset="0"/>
              </a:rPr>
              <a:t>C</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where </a:t>
            </a:r>
            <a:r>
              <a:rPr lang="en-US" i="1" dirty="0">
                <a:solidFill>
                  <a:srgbClr val="C00000"/>
                </a:solidFill>
                <a:latin typeface="Times New Roman" panose="02020603050405020304" pitchFamily="18" charset="0"/>
                <a:cs typeface="Times New Roman" panose="02020603050405020304" pitchFamily="18" charset="0"/>
              </a:rPr>
              <a:t>P </a:t>
            </a:r>
            <a:r>
              <a:rPr lang="en-US" dirty="0">
                <a:solidFill>
                  <a:srgbClr val="C00000"/>
                </a:solidFill>
                <a:latin typeface="Times New Roman" panose="02020603050405020304" pitchFamily="18" charset="0"/>
                <a:cs typeface="Times New Roman" panose="02020603050405020304" pitchFamily="18" charset="0"/>
              </a:rPr>
              <a:t>= profit, </a:t>
            </a:r>
            <a:r>
              <a:rPr lang="en-US" i="1" dirty="0">
                <a:solidFill>
                  <a:srgbClr val="C00000"/>
                </a:solidFill>
                <a:latin typeface="Times New Roman" panose="02020603050405020304" pitchFamily="18" charset="0"/>
                <a:cs typeface="Times New Roman" panose="02020603050405020304" pitchFamily="18" charset="0"/>
              </a:rPr>
              <a:t>R </a:t>
            </a:r>
            <a:r>
              <a:rPr lang="en-US" dirty="0">
                <a:solidFill>
                  <a:srgbClr val="C00000"/>
                </a:solidFill>
                <a:latin typeface="Times New Roman" panose="02020603050405020304" pitchFamily="18" charset="0"/>
                <a:cs typeface="Times New Roman" panose="02020603050405020304" pitchFamily="18" charset="0"/>
              </a:rPr>
              <a:t>= revenue, and </a:t>
            </a:r>
            <a:r>
              <a:rPr lang="en-US" i="1" dirty="0">
                <a:solidFill>
                  <a:srgbClr val="C00000"/>
                </a:solidFill>
                <a:latin typeface="Times New Roman" panose="02020603050405020304" pitchFamily="18" charset="0"/>
                <a:cs typeface="Times New Roman" panose="02020603050405020304" pitchFamily="18" charset="0"/>
              </a:rPr>
              <a:t>C </a:t>
            </a:r>
            <a:r>
              <a:rPr lang="en-US" dirty="0">
                <a:solidFill>
                  <a:srgbClr val="C00000"/>
                </a:solidFill>
                <a:latin typeface="Times New Roman" panose="02020603050405020304" pitchFamily="18" charset="0"/>
                <a:cs typeface="Times New Roman" panose="02020603050405020304" pitchFamily="18" charset="0"/>
              </a:rPr>
              <a:t>= cost. </a:t>
            </a:r>
            <a:r>
              <a:rPr lang="en-US" dirty="0">
                <a:latin typeface="Times New Roman" panose="02020603050405020304" pitchFamily="18" charset="0"/>
                <a:cs typeface="Times New Roman" panose="02020603050405020304" pitchFamily="18" charset="0"/>
              </a:rPr>
              <a:t>This equation describes the relationship among the variables. Another well-known financial model is the simple present-value cash flow model, where </a:t>
            </a:r>
            <a:r>
              <a:rPr lang="en-US" i="1" dirty="0">
                <a:solidFill>
                  <a:srgbClr val="C00000"/>
                </a:solidFill>
                <a:latin typeface="Times New Roman" panose="02020603050405020304" pitchFamily="18" charset="0"/>
                <a:cs typeface="Times New Roman" panose="02020603050405020304" pitchFamily="18" charset="0"/>
              </a:rPr>
              <a:t>P </a:t>
            </a:r>
            <a:r>
              <a:rPr lang="en-US" dirty="0">
                <a:solidFill>
                  <a:srgbClr val="C00000"/>
                </a:solidFill>
                <a:latin typeface="Times New Roman" panose="02020603050405020304" pitchFamily="18" charset="0"/>
                <a:cs typeface="Times New Roman" panose="02020603050405020304" pitchFamily="18" charset="0"/>
              </a:rPr>
              <a:t>= present value, </a:t>
            </a:r>
            <a:r>
              <a:rPr lang="en-US" i="1" dirty="0">
                <a:solidFill>
                  <a:srgbClr val="C00000"/>
                </a:solidFill>
                <a:latin typeface="Times New Roman" panose="02020603050405020304" pitchFamily="18" charset="0"/>
                <a:cs typeface="Times New Roman" panose="02020603050405020304" pitchFamily="18" charset="0"/>
              </a:rPr>
              <a:t>F </a:t>
            </a:r>
            <a:r>
              <a:rPr lang="en-US" dirty="0">
                <a:solidFill>
                  <a:srgbClr val="C00000"/>
                </a:solidFill>
                <a:latin typeface="Times New Roman" panose="02020603050405020304" pitchFamily="18" charset="0"/>
                <a:cs typeface="Times New Roman" panose="02020603050405020304" pitchFamily="18" charset="0"/>
              </a:rPr>
              <a:t>= a future single payment in dollars, </a:t>
            </a:r>
            <a:r>
              <a:rPr lang="en-US" i="1" dirty="0" err="1">
                <a:solidFill>
                  <a:srgbClr val="C00000"/>
                </a:solidFill>
                <a:latin typeface="Times New Roman" panose="02020603050405020304" pitchFamily="18" charset="0"/>
                <a:cs typeface="Times New Roman" panose="02020603050405020304" pitchFamily="18" charset="0"/>
              </a:rPr>
              <a:t>i</a:t>
            </a:r>
            <a:r>
              <a:rPr lang="en-US" i="1" dirty="0">
                <a:solidFill>
                  <a:srgbClr val="C00000"/>
                </a:solidFill>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 interest rate (percentage), and </a:t>
            </a:r>
            <a:r>
              <a:rPr lang="en-US" i="1" dirty="0">
                <a:solidFill>
                  <a:srgbClr val="C00000"/>
                </a:solidFill>
                <a:latin typeface="Times New Roman" panose="02020603050405020304" pitchFamily="18" charset="0"/>
                <a:cs typeface="Times New Roman" panose="02020603050405020304" pitchFamily="18" charset="0"/>
              </a:rPr>
              <a:t>n </a:t>
            </a:r>
            <a:r>
              <a:rPr lang="en-US" dirty="0">
                <a:solidFill>
                  <a:srgbClr val="C00000"/>
                </a:solidFill>
                <a:latin typeface="Times New Roman" panose="02020603050405020304" pitchFamily="18" charset="0"/>
                <a:cs typeface="Times New Roman" panose="02020603050405020304" pitchFamily="18" charset="0"/>
              </a:rPr>
              <a:t>= number of years</a:t>
            </a:r>
            <a:r>
              <a:rPr lang="en-US" dirty="0">
                <a:latin typeface="Times New Roman" panose="02020603050405020304" pitchFamily="18" charset="0"/>
                <a:cs typeface="Times New Roman" panose="02020603050405020304" pitchFamily="18" charset="0"/>
              </a:rPr>
              <a:t>. With this model, it is possible to determine </a:t>
            </a:r>
            <a:r>
              <a:rPr lang="en-US" dirty="0">
                <a:solidFill>
                  <a:srgbClr val="C00000"/>
                </a:solidFill>
                <a:latin typeface="Times New Roman" panose="02020603050405020304" pitchFamily="18" charset="0"/>
                <a:cs typeface="Times New Roman" panose="02020603050405020304" pitchFamily="18" charset="0"/>
              </a:rPr>
              <a:t>the present value of a payment of $100,000 to be made 5 years from today, at a 10% (0.1) interest rate, </a:t>
            </a:r>
            <a:r>
              <a:rPr lang="en-US" dirty="0">
                <a:latin typeface="Times New Roman" panose="02020603050405020304" pitchFamily="18" charset="0"/>
                <a:cs typeface="Times New Roman" panose="02020603050405020304" pitchFamily="18" charset="0"/>
              </a:rPr>
              <a:t>as follows:</a:t>
            </a:r>
          </a:p>
          <a:p>
            <a:pPr algn="ctr">
              <a:lnSpc>
                <a:spcPct val="150000"/>
              </a:lnSpc>
            </a:pPr>
            <a:r>
              <a:rPr lang="en-US" i="1" dirty="0">
                <a:solidFill>
                  <a:srgbClr val="C00000"/>
                </a:solidFill>
                <a:latin typeface="Times New Roman" panose="02020603050405020304" pitchFamily="18" charset="0"/>
                <a:cs typeface="Times New Roman" panose="02020603050405020304" pitchFamily="18" charset="0"/>
              </a:rPr>
              <a:t>P </a:t>
            </a:r>
            <a:r>
              <a:rPr lang="en-US" dirty="0">
                <a:solidFill>
                  <a:srgbClr val="C00000"/>
                </a:solidFill>
                <a:latin typeface="Times New Roman" panose="02020603050405020304" pitchFamily="18" charset="0"/>
                <a:cs typeface="Times New Roman" panose="02020603050405020304" pitchFamily="18" charset="0"/>
              </a:rPr>
              <a:t>= 100,000/ (1 + 0.1)5 = 62,092</a:t>
            </a:r>
          </a:p>
        </p:txBody>
      </p:sp>
    </p:spTree>
    <p:extLst>
      <p:ext uri="{BB962C8B-B14F-4D97-AF65-F5344CB8AC3E}">
        <p14:creationId xmlns:p14="http://schemas.microsoft.com/office/powerpoint/2010/main" val="20269782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C9F4C5-C251-3545-DFEF-9317D7E3DFC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4D2877-C01D-5DE1-2A76-9FDAB0019C2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46E4D2EC-74E8-D9E3-8554-AEA36BC112E0}"/>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1EE6FD54-0E54-E542-9C7A-8CF50B35D54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A9B6E13-5893-56BF-A572-A9E8E03B2A6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11</a:t>
            </a:r>
          </a:p>
        </p:txBody>
      </p:sp>
      <p:pic>
        <p:nvPicPr>
          <p:cNvPr id="7" name="Graphic 21">
            <a:extLst>
              <a:ext uri="{FF2B5EF4-FFF2-40B4-BE49-F238E27FC236}">
                <a16:creationId xmlns:a16="http://schemas.microsoft.com/office/drawing/2014/main" id="{81A25541-D80A-D613-723C-C5F1C2E23E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14E6671F-CA7A-CD43-4859-26DD77F1D2EB}"/>
              </a:ext>
            </a:extLst>
          </p:cNvPr>
          <p:cNvSpPr txBox="1"/>
          <p:nvPr/>
        </p:nvSpPr>
        <p:spPr>
          <a:xfrm>
            <a:off x="762000" y="2652670"/>
            <a:ext cx="10619755" cy="400110"/>
          </a:xfrm>
          <a:prstGeom prst="rect">
            <a:avLst/>
          </a:prstGeom>
          <a:noFill/>
        </p:spPr>
        <p:txBody>
          <a:bodyPr wrap="square" rtlCol="0">
            <a:spAutoFit/>
          </a:bodyPr>
          <a:lstStyle/>
          <a:p>
            <a:pPr algn="just"/>
            <a:endParaRPr lang="en-US" sz="20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A275B04-5D06-AF54-40ED-B1D302590AB2}"/>
              </a:ext>
            </a:extLst>
          </p:cNvPr>
          <p:cNvSpPr txBox="1"/>
          <p:nvPr/>
        </p:nvSpPr>
        <p:spPr>
          <a:xfrm>
            <a:off x="629938" y="1937176"/>
            <a:ext cx="10751817" cy="4662815"/>
          </a:xfrm>
          <a:prstGeom prst="rect">
            <a:avLst/>
          </a:prstGeom>
          <a:noFill/>
        </p:spPr>
        <p:txBody>
          <a:bodyPr wrap="square" rtlCol="0">
            <a:spAutoFit/>
          </a:bodyPr>
          <a:lstStyle/>
          <a:p>
            <a:pPr>
              <a:lnSpc>
                <a:spcPct val="200000"/>
              </a:lnSpc>
            </a:pPr>
            <a:r>
              <a:rPr lang="en-US" b="1" dirty="0">
                <a:solidFill>
                  <a:srgbClr val="C00000"/>
                </a:solidFill>
                <a:latin typeface="Times New Roman" panose="02020603050405020304" pitchFamily="18" charset="0"/>
                <a:cs typeface="Times New Roman" panose="02020603050405020304" pitchFamily="18" charset="0"/>
              </a:rPr>
              <a:t>Examples of Prescriptive Analytics </a:t>
            </a:r>
          </a:p>
          <a:p>
            <a:pPr>
              <a:lnSpc>
                <a:spcPct val="200000"/>
              </a:lnSpc>
            </a:pPr>
            <a:r>
              <a:rPr lang="en-US" dirty="0">
                <a:latin typeface="Times New Roman" panose="02020603050405020304" pitchFamily="18" charset="0"/>
                <a:cs typeface="Times New Roman" panose="02020603050405020304" pitchFamily="18" charset="0"/>
              </a:rPr>
              <a:t>Numerous data-intensive businesses and government agencies can benefit from using prescriptive analytics. This includes companies in the financial services and healthcare </a:t>
            </a:r>
            <a:r>
              <a:rPr lang="en-US" dirty="0">
                <a:latin typeface="Times New Roman" panose="02020603050405020304" pitchFamily="18" charset="0"/>
                <a:cs typeface="Times New Roman" panose="02020603050405020304" pitchFamily="18" charset="0"/>
                <a:hlinkClick r:id="rId4"/>
              </a:rPr>
              <a:t>sectors</a:t>
            </a:r>
            <a:r>
              <a:rPr lang="en-US" dirty="0">
                <a:latin typeface="Times New Roman" panose="02020603050405020304" pitchFamily="18" charset="0"/>
                <a:cs typeface="Times New Roman" panose="02020603050405020304" pitchFamily="18" charset="0"/>
              </a:rPr>
              <a:t>, where the cost of human error is high. For instance, </a:t>
            </a:r>
            <a:r>
              <a:rPr lang="en-US" dirty="0">
                <a:solidFill>
                  <a:srgbClr val="C00000"/>
                </a:solidFill>
                <a:latin typeface="Times New Roman" panose="02020603050405020304" pitchFamily="18" charset="0"/>
                <a:cs typeface="Times New Roman" panose="02020603050405020304" pitchFamily="18" charset="0"/>
              </a:rPr>
              <a:t>prescriptive analytics could be used to: </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Predict whether an article on a particular topic will be popular with readers based on data about searches and social shares for related topics</a:t>
            </a:r>
          </a:p>
          <a:p>
            <a:pPr marL="285750" indent="-285750" algn="just">
              <a:lnSpc>
                <a:spcPct val="20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Adjust a worker training program in real time based on how the worker is responding to each lesson.</a:t>
            </a:r>
          </a:p>
          <a:p>
            <a:pPr marL="285750" indent="-285750" algn="just">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43981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F7BDD3-C06E-EAE7-302A-1AC5CD8B5CC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D534ADF-36CE-961C-6310-94EEC12A57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03353765-98CB-33BF-D0A3-795C31DA5009}"/>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AD83384D-3018-C35D-A2B7-C982C487885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1FF184C-0726-15C6-CAD9-754A9E8B20C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12</a:t>
            </a:r>
          </a:p>
        </p:txBody>
      </p:sp>
      <p:pic>
        <p:nvPicPr>
          <p:cNvPr id="7" name="Graphic 21">
            <a:extLst>
              <a:ext uri="{FF2B5EF4-FFF2-40B4-BE49-F238E27FC236}">
                <a16:creationId xmlns:a16="http://schemas.microsoft.com/office/drawing/2014/main" id="{60664E4D-084D-0CBC-E369-66BCA3FC01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A6F3D02-8768-0FEF-1602-E8A39C7F5E43}"/>
              </a:ext>
            </a:extLst>
          </p:cNvPr>
          <p:cNvSpPr txBox="1"/>
          <p:nvPr/>
        </p:nvSpPr>
        <p:spPr>
          <a:xfrm>
            <a:off x="762000" y="2652670"/>
            <a:ext cx="10619755" cy="400110"/>
          </a:xfrm>
          <a:prstGeom prst="rect">
            <a:avLst/>
          </a:prstGeom>
          <a:noFill/>
        </p:spPr>
        <p:txBody>
          <a:bodyPr wrap="square" rtlCol="0">
            <a:spAutoFit/>
          </a:bodyPr>
          <a:lstStyle/>
          <a:p>
            <a:pPr algn="just"/>
            <a:endParaRPr lang="en-US" sz="20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59C1C97D-A669-6754-0E78-98912C15F0CA}"/>
              </a:ext>
            </a:extLst>
          </p:cNvPr>
          <p:cNvSpPr txBox="1"/>
          <p:nvPr/>
        </p:nvSpPr>
        <p:spPr>
          <a:xfrm>
            <a:off x="629938" y="1937176"/>
            <a:ext cx="10751817" cy="4801314"/>
          </a:xfrm>
          <a:prstGeom prst="rect">
            <a:avLst/>
          </a:prstGeom>
          <a:noFill/>
        </p:spPr>
        <p:txBody>
          <a:bodyPr wrap="square" rtlCol="0">
            <a:spAutoFit/>
          </a:bodyPr>
          <a:lstStyle/>
          <a:p>
            <a:pPr algn="just">
              <a:lnSpc>
                <a:spcPct val="200000"/>
              </a:lnSpc>
            </a:pPr>
            <a:r>
              <a:rPr lang="en-US" b="1" dirty="0">
                <a:solidFill>
                  <a:srgbClr val="C00000"/>
                </a:solidFill>
                <a:latin typeface="Times New Roman" panose="02020603050405020304" pitchFamily="18" charset="0"/>
                <a:cs typeface="Times New Roman" panose="02020603050405020304" pitchFamily="18" charset="0"/>
              </a:rPr>
              <a:t>Banking: Fraud Detection : </a:t>
            </a:r>
            <a:r>
              <a:rPr lang="en-US" dirty="0">
                <a:latin typeface="Times New Roman" panose="02020603050405020304" pitchFamily="18" charset="0"/>
                <a:cs typeface="Times New Roman" panose="02020603050405020304" pitchFamily="18" charset="0"/>
              </a:rPr>
              <a:t>The use of prescriptive analytics is the </a:t>
            </a:r>
            <a:r>
              <a:rPr lang="en-US" dirty="0">
                <a:solidFill>
                  <a:srgbClr val="C00000"/>
                </a:solidFill>
                <a:latin typeface="Times New Roman" panose="02020603050405020304" pitchFamily="18" charset="0"/>
                <a:cs typeface="Times New Roman" panose="02020603050405020304" pitchFamily="18" charset="0"/>
              </a:rPr>
              <a:t>detection and flagging of bank fraud. </a:t>
            </a:r>
            <a:r>
              <a:rPr lang="en-US" dirty="0">
                <a:latin typeface="Times New Roman" panose="02020603050405020304" pitchFamily="18" charset="0"/>
                <a:cs typeface="Times New Roman" panose="02020603050405020304" pitchFamily="18" charset="0"/>
              </a:rPr>
              <a:t>With the sheer volume of data stored in a bank’s system, it would be nearly impossible for a person to manually detect any suspicious activity in a single account. An algorithm—trained using customers’ historical transaction data—analyzes and scans new transactional data for anomalies. </a:t>
            </a:r>
            <a:r>
              <a:rPr lang="en-US" dirty="0">
                <a:solidFill>
                  <a:srgbClr val="C00000"/>
                </a:solidFill>
                <a:latin typeface="Times New Roman" panose="02020603050405020304" pitchFamily="18" charset="0"/>
                <a:cs typeface="Times New Roman" panose="02020603050405020304" pitchFamily="18" charset="0"/>
              </a:rPr>
              <a:t>For instance, perhaps you typically spend $3,000 per month, but this month, there’s a $30,000 charge on your credit card.</a:t>
            </a:r>
          </a:p>
          <a:p>
            <a:pPr algn="just">
              <a:lnSpc>
                <a:spcPct val="200000"/>
              </a:lnSpc>
            </a:pPr>
            <a:r>
              <a:rPr lang="en-US" dirty="0">
                <a:solidFill>
                  <a:srgbClr val="C00000"/>
                </a:solidFill>
                <a:latin typeface="Times New Roman" panose="02020603050405020304" pitchFamily="18" charset="0"/>
                <a:cs typeface="Times New Roman" panose="02020603050405020304" pitchFamily="18" charset="0"/>
              </a:rPr>
              <a:t>The algorithm analyzes patterns in your transactional data, alerts the bank, and provides a recommended course of action. In this example, the course of action may be to cancel the credit card, as it could have been stolen.</a:t>
            </a:r>
          </a:p>
          <a:p>
            <a:pPr marL="285750" indent="-285750" algn="just">
              <a:lnSpc>
                <a:spcPct val="200000"/>
              </a:lnSpc>
              <a:buFont typeface="Arial" panose="020B0604020202020204" pitchFamily="34" charset="0"/>
              <a:buChar char="•"/>
            </a:pPr>
            <a:endParaRPr lang="en-US" dirty="0">
              <a:solidFill>
                <a:srgbClr val="C00000"/>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1058694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1EF3E7-6BD4-2F2D-38E7-90D2BA67E5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A49A727-8206-6EDB-6A06-47E931AAF23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1F554A37-9F71-44B4-09FE-D883E3ACAEEA}"/>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91279B24-EF57-7B6F-3CF3-6CDF8B4BE0D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2CDB0C2-F4F8-CC8B-FA7A-28CD5232D84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13</a:t>
            </a:r>
          </a:p>
        </p:txBody>
      </p:sp>
      <p:pic>
        <p:nvPicPr>
          <p:cNvPr id="7" name="Graphic 21">
            <a:extLst>
              <a:ext uri="{FF2B5EF4-FFF2-40B4-BE49-F238E27FC236}">
                <a16:creationId xmlns:a16="http://schemas.microsoft.com/office/drawing/2014/main" id="{D83E4146-3883-D082-A387-0067F54C00E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3A28F00E-8D17-EEC2-12EF-792C228F3EB7}"/>
              </a:ext>
            </a:extLst>
          </p:cNvPr>
          <p:cNvSpPr txBox="1"/>
          <p:nvPr/>
        </p:nvSpPr>
        <p:spPr>
          <a:xfrm>
            <a:off x="762000" y="2652670"/>
            <a:ext cx="10619755" cy="400110"/>
          </a:xfrm>
          <a:prstGeom prst="rect">
            <a:avLst/>
          </a:prstGeom>
          <a:noFill/>
        </p:spPr>
        <p:txBody>
          <a:bodyPr wrap="square" rtlCol="0">
            <a:spAutoFit/>
          </a:bodyPr>
          <a:lstStyle/>
          <a:p>
            <a:pPr algn="just"/>
            <a:endParaRPr lang="en-US" sz="2000"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749CAD4-9498-FA60-AB5C-DCABE1C846BA}"/>
              </a:ext>
            </a:extLst>
          </p:cNvPr>
          <p:cNvSpPr txBox="1"/>
          <p:nvPr/>
        </p:nvSpPr>
        <p:spPr>
          <a:xfrm>
            <a:off x="629938" y="1937176"/>
            <a:ext cx="10751817" cy="4801314"/>
          </a:xfrm>
          <a:prstGeom prst="rect">
            <a:avLst/>
          </a:prstGeom>
          <a:noFill/>
        </p:spPr>
        <p:txBody>
          <a:bodyPr wrap="square" rtlCol="0">
            <a:spAutoFit/>
          </a:bodyPr>
          <a:lstStyle/>
          <a:p>
            <a:pPr algn="just">
              <a:lnSpc>
                <a:spcPct val="200000"/>
              </a:lnSpc>
            </a:pPr>
            <a:r>
              <a:rPr lang="en-US" b="1" dirty="0">
                <a:solidFill>
                  <a:srgbClr val="C00000"/>
                </a:solidFill>
                <a:latin typeface="Times New Roman" panose="02020603050405020304" pitchFamily="18" charset="0"/>
                <a:cs typeface="Times New Roman" panose="02020603050405020304" pitchFamily="18" charset="0"/>
              </a:rPr>
              <a:t>Product Management: Development and Improvement : </a:t>
            </a:r>
            <a:r>
              <a:rPr lang="en-US" dirty="0">
                <a:solidFill>
                  <a:srgbClr val="C00000"/>
                </a:solidFill>
                <a:latin typeface="Times New Roman" panose="02020603050405020304" pitchFamily="18" charset="0"/>
                <a:cs typeface="Times New Roman" panose="02020603050405020304" pitchFamily="18" charset="0"/>
              </a:rPr>
              <a:t>Prescriptive analytics </a:t>
            </a:r>
            <a:r>
              <a:rPr lang="en-US" dirty="0">
                <a:latin typeface="Times New Roman" panose="02020603050405020304" pitchFamily="18" charset="0"/>
                <a:cs typeface="Times New Roman" panose="02020603050405020304" pitchFamily="18" charset="0"/>
              </a:rPr>
              <a:t>can also inform product development and improvements. Product managers can gather user data by surveying customers, running tests with a product’s beta versions, conducting market research with people who aren’t current product users, and collecting behavioral data as current users interact. </a:t>
            </a:r>
            <a:r>
              <a:rPr lang="en-US" dirty="0">
                <a:solidFill>
                  <a:srgbClr val="C00000"/>
                </a:solidFill>
                <a:latin typeface="Times New Roman" panose="02020603050405020304" pitchFamily="18" charset="0"/>
                <a:cs typeface="Times New Roman" panose="02020603050405020304" pitchFamily="18" charset="0"/>
              </a:rPr>
              <a:t>All this data can be analyzed—either manually or algorithmically—to identify trends, discover the reasons for those trends, and predict whether the trends are predicted to recur. </a:t>
            </a:r>
          </a:p>
          <a:p>
            <a:pPr algn="just">
              <a:lnSpc>
                <a:spcPct val="200000"/>
              </a:lnSpc>
            </a:pPr>
            <a:r>
              <a:rPr lang="en-US" dirty="0">
                <a:solidFill>
                  <a:srgbClr val="C00000"/>
                </a:solidFill>
                <a:latin typeface="Times New Roman" panose="02020603050405020304" pitchFamily="18" charset="0"/>
                <a:cs typeface="Times New Roman" panose="02020603050405020304" pitchFamily="18" charset="0"/>
              </a:rPr>
              <a:t>Prescriptive analytics can help determine which features to include or leave out of a product and what needs to change to ensure an optimal user experience.</a:t>
            </a:r>
          </a:p>
          <a:p>
            <a:pPr marL="285750" indent="-285750" algn="just">
              <a:lnSpc>
                <a:spcPct val="200000"/>
              </a:lnSpc>
              <a:buFont typeface="Arial" panose="020B0604020202020204" pitchFamily="34" charset="0"/>
              <a:buChar char="•"/>
            </a:pPr>
            <a:endParaRPr lang="en-US" dirty="0">
              <a:solidFill>
                <a:srgbClr val="C00000"/>
              </a:solidFill>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901035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5119C1-FD70-101F-B9AA-E74C952E59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3EFBB0A-02D4-F617-08E7-639453AF504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15D7AED3-F9C8-6CC8-30D5-B440F6548BF4}"/>
              </a:ext>
            </a:extLst>
          </p:cNvPr>
          <p:cNvSpPr txBox="1"/>
          <p:nvPr/>
        </p:nvSpPr>
        <p:spPr>
          <a:xfrm>
            <a:off x="2346764" y="1285385"/>
            <a:ext cx="6917816" cy="400110"/>
          </a:xfrm>
          <a:prstGeom prst="rect">
            <a:avLst/>
          </a:prstGeom>
          <a:noFill/>
        </p:spPr>
        <p:txBody>
          <a:bodyPr wrap="square" rtlCol="0">
            <a:spAutoFit/>
          </a:bodyPr>
          <a:lstStyle/>
          <a:p>
            <a:r>
              <a:rPr lang="en-US" sz="2000" b="1" dirty="0"/>
              <a:t>Prescriptive analytics</a:t>
            </a:r>
          </a:p>
        </p:txBody>
      </p:sp>
      <p:sp>
        <p:nvSpPr>
          <p:cNvPr id="5" name="Rectangle 4">
            <a:extLst>
              <a:ext uri="{FF2B5EF4-FFF2-40B4-BE49-F238E27FC236}">
                <a16:creationId xmlns:a16="http://schemas.microsoft.com/office/drawing/2014/main" id="{C1970C98-E72C-095C-379F-35384994F39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2E89E65-047C-7A5C-7DDD-C3906AB3D45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14</a:t>
            </a:r>
          </a:p>
        </p:txBody>
      </p:sp>
      <p:pic>
        <p:nvPicPr>
          <p:cNvPr id="7" name="Graphic 21">
            <a:extLst>
              <a:ext uri="{FF2B5EF4-FFF2-40B4-BE49-F238E27FC236}">
                <a16:creationId xmlns:a16="http://schemas.microsoft.com/office/drawing/2014/main" id="{B1418048-0998-434F-CB05-0B0AC38DE2F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2CF7AD3-0203-5F9E-3F97-1C7899DA08BA}"/>
              </a:ext>
            </a:extLst>
          </p:cNvPr>
          <p:cNvSpPr txBox="1"/>
          <p:nvPr/>
        </p:nvSpPr>
        <p:spPr>
          <a:xfrm>
            <a:off x="617280" y="1818684"/>
            <a:ext cx="10812720" cy="4524315"/>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Leveraging Prescriptive Analytics at Your Organization: </a:t>
            </a:r>
            <a:r>
              <a:rPr lang="en-US" dirty="0">
                <a:solidFill>
                  <a:srgbClr val="C00000"/>
                </a:solidFill>
                <a:latin typeface="Times New Roman" panose="02020603050405020304" pitchFamily="18" charset="0"/>
                <a:cs typeface="Times New Roman" panose="02020603050405020304" pitchFamily="18" charset="0"/>
              </a:rPr>
              <a:t>If your organization is new to prescriptive analytics, </a:t>
            </a:r>
            <a:r>
              <a:rPr lang="en-US" dirty="0">
                <a:latin typeface="Times New Roman" panose="02020603050405020304" pitchFamily="18" charset="0"/>
                <a:cs typeface="Times New Roman" panose="02020603050405020304" pitchFamily="18" charset="0"/>
              </a:rPr>
              <a:t>there’s no better time to see how it impacts your decision-making processes. </a:t>
            </a:r>
            <a:r>
              <a:rPr lang="en-US" dirty="0">
                <a:solidFill>
                  <a:srgbClr val="C00000"/>
                </a:solidFill>
                <a:latin typeface="Times New Roman" panose="02020603050405020304" pitchFamily="18" charset="0"/>
                <a:cs typeface="Times New Roman" panose="02020603050405020304" pitchFamily="18" charset="0"/>
              </a:rPr>
              <a:t>Start small with one question you need answered or one process you’d like to optimize</a:t>
            </a:r>
            <a:r>
              <a:rPr lang="en-US" dirty="0">
                <a:latin typeface="Times New Roman" panose="02020603050405020304" pitchFamily="18" charset="0"/>
                <a:cs typeface="Times New Roman" panose="02020603050405020304" pitchFamily="18" charset="0"/>
              </a:rPr>
              <a:t>. Gather data surrounding that question or process and move through each type of analytics to paint the full picture. </a:t>
            </a:r>
            <a:r>
              <a:rPr lang="en-US" b="1" dirty="0">
                <a:latin typeface="Times New Roman" panose="02020603050405020304" pitchFamily="18" charset="0"/>
                <a:cs typeface="Times New Roman" panose="02020603050405020304" pitchFamily="18" charset="0"/>
              </a:rPr>
              <a:t>Descriptive:</a:t>
            </a:r>
            <a:r>
              <a:rPr lang="en-US" dirty="0">
                <a:latin typeface="Times New Roman" panose="02020603050405020304" pitchFamily="18" charset="0"/>
                <a:cs typeface="Times New Roman" panose="02020603050405020304" pitchFamily="18" charset="0"/>
              </a:rPr>
              <a:t> What trends does the data show?</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Diagnostic:</a:t>
            </a:r>
            <a:r>
              <a:rPr lang="en-US" dirty="0">
                <a:latin typeface="Times New Roman" panose="02020603050405020304" pitchFamily="18" charset="0"/>
                <a:cs typeface="Times New Roman" panose="02020603050405020304" pitchFamily="18" charset="0"/>
              </a:rPr>
              <a:t> What factors contribute to those trends? Why are those trends occurring?</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Prescriptive:</a:t>
            </a:r>
            <a:r>
              <a:rPr lang="en-US" dirty="0">
                <a:latin typeface="Times New Roman" panose="02020603050405020304" pitchFamily="18" charset="0"/>
                <a:cs typeface="Times New Roman" panose="02020603050405020304" pitchFamily="18" charset="0"/>
              </a:rPr>
              <a:t> If applicable, determine whether a trend is one you can expect to continue or recur.</a:t>
            </a:r>
          </a:p>
          <a:p>
            <a:pPr marL="285750" indent="-285750"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Prescriptive:</a:t>
            </a:r>
            <a:r>
              <a:rPr lang="en-US" dirty="0">
                <a:latin typeface="Times New Roman" panose="02020603050405020304" pitchFamily="18" charset="0"/>
                <a:cs typeface="Times New Roman" panose="02020603050405020304" pitchFamily="18" charset="0"/>
              </a:rPr>
              <a:t> Finally, dive into prescriptive analytics. If you have a proprietary algorithm or third-party analytics tool, run it using your company’s data. Alternatively, conduct manual analysis of possible next steps based on what you’ve discovered about your question or process. How will each option impact the situation’s outcome and, thus, your goal?</a:t>
            </a:r>
          </a:p>
          <a:p>
            <a:endParaRPr lang="en-US" dirty="0"/>
          </a:p>
        </p:txBody>
      </p:sp>
    </p:spTree>
    <p:extLst>
      <p:ext uri="{BB962C8B-B14F-4D97-AF65-F5344CB8AC3E}">
        <p14:creationId xmlns:p14="http://schemas.microsoft.com/office/powerpoint/2010/main" val="972876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AAFED-705F-A12E-9550-179471C6EAF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0EBEF87-18E9-BC94-5B69-208E8C3249F0}"/>
              </a:ext>
            </a:extLst>
          </p:cNvPr>
          <p:cNvSpPr/>
          <p:nvPr/>
        </p:nvSpPr>
        <p:spPr>
          <a:xfrm>
            <a:off x="632916" y="1756876"/>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2.2 A Simple Taxonomy of Data.</a:t>
            </a:r>
            <a:endParaRPr lang="en-US" dirty="0"/>
          </a:p>
        </p:txBody>
      </p:sp>
      <p:sp>
        <p:nvSpPr>
          <p:cNvPr id="3" name="TextBox 2">
            <a:extLst>
              <a:ext uri="{FF2B5EF4-FFF2-40B4-BE49-F238E27FC236}">
                <a16:creationId xmlns:a16="http://schemas.microsoft.com/office/drawing/2014/main" id="{5262BB51-F2DF-173D-C300-D91600FCD197}"/>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E51B04D0-C2B9-5648-C22A-629E78433FF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642F1F-DB5E-E155-C618-BA50E137B7B2}"/>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15</a:t>
            </a:r>
          </a:p>
        </p:txBody>
      </p:sp>
      <p:pic>
        <p:nvPicPr>
          <p:cNvPr id="7" name="Graphic 21">
            <a:extLst>
              <a:ext uri="{FF2B5EF4-FFF2-40B4-BE49-F238E27FC236}">
                <a16:creationId xmlns:a16="http://schemas.microsoft.com/office/drawing/2014/main" id="{ADE34832-ED38-069A-4D53-2BBB6DFE10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2A5697A4-96BA-7ED6-8948-13957A04BEFE}"/>
              </a:ext>
            </a:extLst>
          </p:cNvPr>
          <p:cNvSpPr txBox="1"/>
          <p:nvPr/>
        </p:nvSpPr>
        <p:spPr>
          <a:xfrm>
            <a:off x="632916" y="1920478"/>
            <a:ext cx="10812720" cy="4197559"/>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Big Data, </a:t>
            </a:r>
            <a:r>
              <a:rPr lang="en-US" dirty="0">
                <a:latin typeface="Times New Roman" panose="02020603050405020304" pitchFamily="18" charset="0"/>
                <a:cs typeface="Times New Roman" panose="02020603050405020304" pitchFamily="18" charset="0"/>
              </a:rPr>
              <a:t>which means </a:t>
            </a:r>
            <a:r>
              <a:rPr lang="en-US" dirty="0">
                <a:solidFill>
                  <a:srgbClr val="FF0000"/>
                </a:solidFill>
                <a:latin typeface="Times New Roman" panose="02020603050405020304" pitchFamily="18" charset="0"/>
                <a:cs typeface="Times New Roman" panose="02020603050405020304" pitchFamily="18" charset="0"/>
              </a:rPr>
              <a:t>many things to many people, </a:t>
            </a:r>
            <a:r>
              <a:rPr lang="en-US" dirty="0">
                <a:latin typeface="Times New Roman" panose="02020603050405020304" pitchFamily="18" charset="0"/>
                <a:cs typeface="Times New Roman" panose="02020603050405020304" pitchFamily="18" charset="0"/>
              </a:rPr>
              <a:t>is not a new technological fad. It has become a business priority that has the potential to profoundly change the competitive landscape in today’s globally integrated economy. In addition to </a:t>
            </a:r>
            <a:r>
              <a:rPr lang="en-US" dirty="0">
                <a:solidFill>
                  <a:srgbClr val="FF0000"/>
                </a:solidFill>
                <a:latin typeface="Times New Roman" panose="02020603050405020304" pitchFamily="18" charset="0"/>
                <a:cs typeface="Times New Roman" panose="02020603050405020304" pitchFamily="18" charset="0"/>
              </a:rPr>
              <a:t>providing innovative solutions to enduring business challenges</a:t>
            </a:r>
            <a:r>
              <a:rPr lang="en-US" dirty="0">
                <a:latin typeface="Times New Roman" panose="02020603050405020304" pitchFamily="18" charset="0"/>
                <a:cs typeface="Times New Roman" panose="02020603050405020304" pitchFamily="18" charset="0"/>
              </a:rPr>
              <a:t>, </a:t>
            </a:r>
            <a:r>
              <a:rPr lang="en-US" dirty="0">
                <a:solidFill>
                  <a:srgbClr val="FF0000"/>
                </a:solidFill>
                <a:latin typeface="Times New Roman" panose="02020603050405020304" pitchFamily="18" charset="0"/>
                <a:cs typeface="Times New Roman" panose="02020603050405020304" pitchFamily="18" charset="0"/>
              </a:rPr>
              <a:t>Big Data and analytics instigate new ways to transform processes, organizations, entire industries, and even society altogether</a:t>
            </a:r>
            <a:r>
              <a:rPr lang="en-US" dirty="0">
                <a:latin typeface="Times New Roman" panose="02020603050405020304" pitchFamily="18" charset="0"/>
                <a:cs typeface="Times New Roman" panose="02020603050405020304" pitchFamily="18" charset="0"/>
              </a:rPr>
              <a:t>. </a:t>
            </a:r>
          </a:p>
          <a:p>
            <a:pPr algn="just">
              <a:lnSpc>
                <a:spcPct val="150000"/>
              </a:lnSpc>
            </a:pPr>
            <a:r>
              <a:rPr lang="en-US" dirty="0">
                <a:latin typeface="Times New Roman" panose="02020603050405020304" pitchFamily="18" charset="0"/>
                <a:cs typeface="Times New Roman" panose="02020603050405020304" pitchFamily="18" charset="0"/>
              </a:rPr>
              <a:t>Using data to understand customers/clients and business operations to sustain growth and profitability is an increasingly challenging task for today’s enterprises. </a:t>
            </a:r>
            <a:r>
              <a:rPr lang="en-US" dirty="0">
                <a:solidFill>
                  <a:srgbClr val="FF0000"/>
                </a:solidFill>
                <a:latin typeface="Times New Roman" panose="02020603050405020304" pitchFamily="18" charset="0"/>
                <a:cs typeface="Times New Roman" panose="02020603050405020304" pitchFamily="18" charset="0"/>
              </a:rPr>
              <a:t>As more and more data becomes available in various forms and fashions, timely processing of the data with traditional means becomes impractical. </a:t>
            </a:r>
            <a:r>
              <a:rPr lang="en-US" dirty="0">
                <a:latin typeface="Times New Roman" panose="02020603050405020304" pitchFamily="18" charset="0"/>
                <a:cs typeface="Times New Roman" panose="02020603050405020304" pitchFamily="18" charset="0"/>
              </a:rPr>
              <a:t>Nowadays, this phenomenon called Big Data, which is receiving substantial press coverage and drawing increasing interest from both business users and IT professionals. </a:t>
            </a:r>
            <a:r>
              <a:rPr lang="en-US" dirty="0">
                <a:solidFill>
                  <a:srgbClr val="FF0000"/>
                </a:solidFill>
                <a:latin typeface="Times New Roman" panose="02020603050405020304" pitchFamily="18" charset="0"/>
                <a:cs typeface="Times New Roman" panose="02020603050405020304" pitchFamily="18" charset="0"/>
              </a:rPr>
              <a:t>The result is that Big Data is becoming an overhyped and overused marketing buzzword.</a:t>
            </a:r>
          </a:p>
        </p:txBody>
      </p:sp>
    </p:spTree>
    <p:extLst>
      <p:ext uri="{BB962C8B-B14F-4D97-AF65-F5344CB8AC3E}">
        <p14:creationId xmlns:p14="http://schemas.microsoft.com/office/powerpoint/2010/main" val="4210284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226D17-D197-6210-C632-9F8FBBB0F78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46BC039-9F83-73AF-1061-17DD18EC151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FIGURE 2.2 A Simple Taxonomy of Data.</a:t>
            </a:r>
            <a:endParaRPr lang="en-US" dirty="0"/>
          </a:p>
        </p:txBody>
      </p:sp>
      <p:sp>
        <p:nvSpPr>
          <p:cNvPr id="3" name="TextBox 2">
            <a:extLst>
              <a:ext uri="{FF2B5EF4-FFF2-40B4-BE49-F238E27FC236}">
                <a16:creationId xmlns:a16="http://schemas.microsoft.com/office/drawing/2014/main" id="{6C0EDF54-EBCD-AB96-DD82-02F8EF5EB9CE}"/>
              </a:ext>
            </a:extLst>
          </p:cNvPr>
          <p:cNvSpPr txBox="1"/>
          <p:nvPr/>
        </p:nvSpPr>
        <p:spPr>
          <a:xfrm>
            <a:off x="2346764" y="1285385"/>
            <a:ext cx="6917816" cy="369332"/>
          </a:xfrm>
          <a:prstGeom prst="rect">
            <a:avLst/>
          </a:prstGeom>
          <a:noFill/>
        </p:spPr>
        <p:txBody>
          <a:bodyPr wrap="square" rtlCol="0">
            <a:spAutoFit/>
          </a:bodyPr>
          <a:lstStyle/>
          <a:p>
            <a:r>
              <a:rPr lang="en-US" b="1" dirty="0"/>
              <a:t>Big data</a:t>
            </a:r>
          </a:p>
        </p:txBody>
      </p:sp>
      <p:sp>
        <p:nvSpPr>
          <p:cNvPr id="5" name="Rectangle 4">
            <a:extLst>
              <a:ext uri="{FF2B5EF4-FFF2-40B4-BE49-F238E27FC236}">
                <a16:creationId xmlns:a16="http://schemas.microsoft.com/office/drawing/2014/main" id="{803DF727-11E9-8A6A-1EC9-0E429E0C4A02}"/>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EA40671-0B68-35C6-5952-79C5448DEA8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16</a:t>
            </a:r>
          </a:p>
        </p:txBody>
      </p:sp>
      <p:pic>
        <p:nvPicPr>
          <p:cNvPr id="7" name="Graphic 21">
            <a:extLst>
              <a:ext uri="{FF2B5EF4-FFF2-40B4-BE49-F238E27FC236}">
                <a16:creationId xmlns:a16="http://schemas.microsoft.com/office/drawing/2014/main" id="{58B9701C-9988-925C-BBDB-D51046300A3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AF2DCE23-D012-692B-19D9-C7379ED6B075}"/>
              </a:ext>
            </a:extLst>
          </p:cNvPr>
          <p:cNvSpPr txBox="1"/>
          <p:nvPr/>
        </p:nvSpPr>
        <p:spPr>
          <a:xfrm>
            <a:off x="689640" y="1900839"/>
            <a:ext cx="10812720" cy="4197559"/>
          </a:xfrm>
          <a:prstGeom prst="rect">
            <a:avLst/>
          </a:prstGeom>
          <a:noFill/>
        </p:spPr>
        <p:txBody>
          <a:bodyPr wrap="square" rtlCol="0">
            <a:spAutoFit/>
          </a:bodyPr>
          <a:lstStyle/>
          <a:p>
            <a:pPr algn="just">
              <a:lnSpc>
                <a:spcPct val="150000"/>
              </a:lnSpc>
            </a:pPr>
            <a:r>
              <a:rPr lang="en-US" dirty="0">
                <a:latin typeface="Times New Roman" panose="02020603050405020304" pitchFamily="18" charset="0"/>
                <a:cs typeface="Times New Roman" panose="02020603050405020304" pitchFamily="18" charset="0"/>
              </a:rPr>
              <a:t>the term </a:t>
            </a:r>
            <a:r>
              <a:rPr lang="en-US" b="1" i="1" dirty="0">
                <a:solidFill>
                  <a:srgbClr val="FF0000"/>
                </a:solidFill>
                <a:latin typeface="Times New Roman" panose="02020603050405020304" pitchFamily="18" charset="0"/>
                <a:cs typeface="Times New Roman" panose="02020603050405020304" pitchFamily="18" charset="0"/>
              </a:rPr>
              <a:t>Big Data </a:t>
            </a:r>
            <a:r>
              <a:rPr lang="en-US" dirty="0">
                <a:latin typeface="Times New Roman" panose="02020603050405020304" pitchFamily="18" charset="0"/>
                <a:cs typeface="Times New Roman" panose="02020603050405020304" pitchFamily="18" charset="0"/>
              </a:rPr>
              <a:t>has been used to </a:t>
            </a:r>
            <a:r>
              <a:rPr lang="en-US" dirty="0">
                <a:solidFill>
                  <a:srgbClr val="FF0000"/>
                </a:solidFill>
                <a:latin typeface="Times New Roman" panose="02020603050405020304" pitchFamily="18" charset="0"/>
                <a:cs typeface="Times New Roman" panose="02020603050405020304" pitchFamily="18" charset="0"/>
              </a:rPr>
              <a:t>describe the massive volumes of data analyzed by huge organizations </a:t>
            </a:r>
            <a:r>
              <a:rPr lang="en-US" dirty="0">
                <a:latin typeface="Times New Roman" panose="02020603050405020304" pitchFamily="18" charset="0"/>
                <a:cs typeface="Times New Roman" panose="02020603050405020304" pitchFamily="18" charset="0"/>
              </a:rPr>
              <a:t>like Google or research science projects at NASA. </a:t>
            </a:r>
            <a:r>
              <a:rPr lang="en-US" dirty="0">
                <a:solidFill>
                  <a:srgbClr val="FF0000"/>
                </a:solidFill>
                <a:latin typeface="Times New Roman" panose="02020603050405020304" pitchFamily="18" charset="0"/>
                <a:cs typeface="Times New Roman" panose="02020603050405020304" pitchFamily="18" charset="0"/>
              </a:rPr>
              <a:t>But for most businesses</a:t>
            </a:r>
            <a:r>
              <a:rPr lang="en-US" dirty="0">
                <a:latin typeface="Times New Roman" panose="02020603050405020304" pitchFamily="18" charset="0"/>
                <a:cs typeface="Times New Roman" panose="02020603050405020304" pitchFamily="18" charset="0"/>
              </a:rPr>
              <a:t>, it’s a relative term: “Big” depends on an </a:t>
            </a:r>
            <a:r>
              <a:rPr lang="en-US" dirty="0">
                <a:solidFill>
                  <a:srgbClr val="FF0000"/>
                </a:solidFill>
                <a:latin typeface="Times New Roman" panose="02020603050405020304" pitchFamily="18" charset="0"/>
                <a:cs typeface="Times New Roman" panose="02020603050405020304" pitchFamily="18" charset="0"/>
              </a:rPr>
              <a:t>organization’s size</a:t>
            </a:r>
            <a:r>
              <a:rPr lang="en-US" dirty="0">
                <a:latin typeface="Times New Roman" panose="02020603050405020304" pitchFamily="18" charset="0"/>
                <a:cs typeface="Times New Roman" panose="02020603050405020304" pitchFamily="18" charset="0"/>
              </a:rPr>
              <a:t>. Big Data exceeds the reach of commonly </a:t>
            </a:r>
            <a:r>
              <a:rPr lang="en-US" dirty="0">
                <a:solidFill>
                  <a:srgbClr val="FF0000"/>
                </a:solidFill>
                <a:latin typeface="Times New Roman" panose="02020603050405020304" pitchFamily="18" charset="0"/>
                <a:cs typeface="Times New Roman" panose="02020603050405020304" pitchFamily="18" charset="0"/>
              </a:rPr>
              <a:t>used hardware environments and/or capabilities of software tools to capture, manage, and process</a:t>
            </a:r>
            <a:r>
              <a:rPr lang="en-US" dirty="0">
                <a:latin typeface="Times New Roman" panose="02020603050405020304" pitchFamily="18" charset="0"/>
                <a:cs typeface="Times New Roman" panose="02020603050405020304" pitchFamily="18" charset="0"/>
              </a:rPr>
              <a:t> it within a tolerable time span for its user population. </a:t>
            </a:r>
          </a:p>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Big Data has become a popular term to describe the exponential growth</a:t>
            </a:r>
            <a:r>
              <a:rPr lang="en-US" dirty="0">
                <a:latin typeface="Times New Roman" panose="02020603050405020304" pitchFamily="18" charset="0"/>
                <a:cs typeface="Times New Roman" panose="02020603050405020304" pitchFamily="18" charset="0"/>
              </a:rPr>
              <a:t>, availability, and use of information, both structured and unstructured. Because of the technology challenges in managing the large volume of data coming from multiple sources, sometimes at a rapid speed, additional new technologies have been developed to overcome the technology challenges. </a:t>
            </a:r>
            <a:r>
              <a:rPr lang="en-US" dirty="0">
                <a:solidFill>
                  <a:srgbClr val="FF0000"/>
                </a:solidFill>
                <a:latin typeface="Times New Roman" panose="02020603050405020304" pitchFamily="18" charset="0"/>
                <a:cs typeface="Times New Roman" panose="02020603050405020304" pitchFamily="18" charset="0"/>
              </a:rPr>
              <a:t>Use of the term </a:t>
            </a:r>
            <a:r>
              <a:rPr lang="en-US" i="1" dirty="0">
                <a:solidFill>
                  <a:srgbClr val="FF0000"/>
                </a:solidFill>
                <a:latin typeface="Times New Roman" panose="02020603050405020304" pitchFamily="18" charset="0"/>
                <a:cs typeface="Times New Roman" panose="02020603050405020304" pitchFamily="18" charset="0"/>
              </a:rPr>
              <a:t>Big Data </a:t>
            </a:r>
            <a:r>
              <a:rPr lang="en-US" dirty="0">
                <a:solidFill>
                  <a:srgbClr val="FF0000"/>
                </a:solidFill>
                <a:latin typeface="Times New Roman" panose="02020603050405020304" pitchFamily="18" charset="0"/>
                <a:cs typeface="Times New Roman" panose="02020603050405020304" pitchFamily="18" charset="0"/>
              </a:rPr>
              <a:t>is usually associated with such technologies. </a:t>
            </a:r>
            <a:r>
              <a:rPr lang="en-US" dirty="0">
                <a:latin typeface="Times New Roman" panose="02020603050405020304" pitchFamily="18" charset="0"/>
                <a:cs typeface="Times New Roman" panose="02020603050405020304" pitchFamily="18" charset="0"/>
              </a:rPr>
              <a:t>Because a prime use of storing such data is generating insights through analytics, sometimes the term Big Data is expanded as Big Data analytics. </a:t>
            </a:r>
          </a:p>
        </p:txBody>
      </p:sp>
    </p:spTree>
    <p:extLst>
      <p:ext uri="{BB962C8B-B14F-4D97-AF65-F5344CB8AC3E}">
        <p14:creationId xmlns:p14="http://schemas.microsoft.com/office/powerpoint/2010/main" val="3279166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1D24E2-F4E9-7AD7-A12C-48C435517A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7F34534-C0F0-9BFC-5F3A-4F9CC611A57E}"/>
              </a:ext>
            </a:extLst>
          </p:cNvPr>
          <p:cNvSpPr/>
          <p:nvPr/>
        </p:nvSpPr>
        <p:spPr>
          <a:xfrm>
            <a:off x="612602" y="17258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6889DF2-2F74-A2B9-0104-FF6FE26852B7}"/>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EF06A804-D2F7-F5BB-639D-3FB9915FCF8F}"/>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C56FA18-C311-D9C8-7B95-7727BF9DA04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17</a:t>
            </a:r>
          </a:p>
        </p:txBody>
      </p:sp>
      <p:pic>
        <p:nvPicPr>
          <p:cNvPr id="7" name="Graphic 21">
            <a:extLst>
              <a:ext uri="{FF2B5EF4-FFF2-40B4-BE49-F238E27FC236}">
                <a16:creationId xmlns:a16="http://schemas.microsoft.com/office/drawing/2014/main" id="{F0B9B289-A090-5EAC-5AB5-7183A6D3D08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19B45BE7-3A70-8745-4B9A-ECC6BE0EFD98}"/>
              </a:ext>
            </a:extLst>
          </p:cNvPr>
          <p:cNvSpPr txBox="1"/>
          <p:nvPr/>
        </p:nvSpPr>
        <p:spPr>
          <a:xfrm>
            <a:off x="658730" y="1898676"/>
            <a:ext cx="10590963" cy="4613058"/>
          </a:xfrm>
          <a:prstGeom prst="rect">
            <a:avLst/>
          </a:prstGeom>
          <a:noFill/>
        </p:spPr>
        <p:txBody>
          <a:bodyPr wrap="square" rtlCol="0">
            <a:spAutoFit/>
          </a:bodyPr>
          <a:lstStyle/>
          <a:p>
            <a:pPr algn="just">
              <a:lnSpc>
                <a:spcPct val="150000"/>
              </a:lnSpc>
            </a:pPr>
            <a:r>
              <a:rPr lang="en-US" dirty="0">
                <a:solidFill>
                  <a:srgbClr val="FF0000"/>
                </a:solidFill>
                <a:latin typeface="Times New Roman" panose="02020603050405020304" pitchFamily="18" charset="0"/>
                <a:cs typeface="Times New Roman" panose="02020603050405020304" pitchFamily="18" charset="0"/>
              </a:rPr>
              <a:t>Big Data may come from </a:t>
            </a:r>
            <a:r>
              <a:rPr lang="en-US" dirty="0">
                <a:latin typeface="Times New Roman" panose="02020603050405020304" pitchFamily="18" charset="0"/>
                <a:cs typeface="Times New Roman" panose="02020603050405020304" pitchFamily="18" charset="0"/>
              </a:rPr>
              <a:t>Web logs, radio-frequency identification (RFID), global positioning systems (GPS), sensor networks, social networks, Internet-based text documents, Internet search indexes, detail call records, astronomy, atmospheric science, biology, genomics, nuclear physics, biochemical experiments, medical records, scientific research, military surveillance, photography archives, video archives, and large-scale e-commerce practices. </a:t>
            </a:r>
            <a:r>
              <a:rPr lang="en-US" dirty="0">
                <a:solidFill>
                  <a:srgbClr val="C00000"/>
                </a:solidFill>
                <a:latin typeface="Times New Roman" panose="02020603050405020304" pitchFamily="18" charset="0"/>
                <a:cs typeface="Times New Roman" panose="02020603050405020304" pitchFamily="18" charset="0"/>
              </a:rPr>
              <a:t>Big Data is typically defined by five “V”</a:t>
            </a:r>
            <a:r>
              <a:rPr lang="en-US">
                <a:solidFill>
                  <a:srgbClr val="C00000"/>
                </a:solidFill>
                <a:latin typeface="Times New Roman" panose="02020603050405020304" pitchFamily="18" charset="0"/>
                <a:cs typeface="Times New Roman" panose="02020603050405020304" pitchFamily="18" charset="0"/>
              </a:rPr>
              <a:t>s:.</a:t>
            </a:r>
            <a:r>
              <a:rPr lang="ar-EG" dirty="0">
                <a:solidFill>
                  <a:srgbClr val="C00000"/>
                </a:solidFill>
                <a:latin typeface="Times New Roman" panose="02020603050405020304" pitchFamily="18" charset="0"/>
                <a:cs typeface="Times New Roman" panose="02020603050405020304" pitchFamily="18" charset="0"/>
              </a:rPr>
              <a:t> </a:t>
            </a:r>
            <a:endParaRPr lang="en-US" dirty="0">
              <a:solidFill>
                <a:srgbClr val="C00000"/>
              </a:solidFill>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Velocity </a:t>
            </a:r>
            <a:r>
              <a:rPr lang="en-US" dirty="0">
                <a:latin typeface="Times New Roman" panose="02020603050405020304" pitchFamily="18" charset="0"/>
                <a:cs typeface="Times New Roman" panose="02020603050405020304" pitchFamily="18" charset="0"/>
              </a:rPr>
              <a:t>is the speed at which the data is created and how fast it moves.</a:t>
            </a:r>
          </a:p>
          <a:p>
            <a:pPr marL="285750" indent="-285750" algn="just">
              <a:lnSpc>
                <a:spcPct val="15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Volume</a:t>
            </a:r>
            <a:r>
              <a:rPr lang="en-US" dirty="0">
                <a:latin typeface="Times New Roman" panose="02020603050405020304" pitchFamily="18" charset="0"/>
                <a:cs typeface="Times New Roman" panose="02020603050405020304" pitchFamily="18" charset="0"/>
              </a:rPr>
              <a:t> is the amount of data qualifying as big data.</a:t>
            </a:r>
          </a:p>
          <a:p>
            <a:pPr marL="285750" indent="-285750" algn="just">
              <a:lnSpc>
                <a:spcPct val="15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Value </a:t>
            </a:r>
            <a:r>
              <a:rPr lang="en-US" dirty="0">
                <a:latin typeface="Times New Roman" panose="02020603050405020304" pitchFamily="18" charset="0"/>
                <a:cs typeface="Times New Roman" panose="02020603050405020304" pitchFamily="18" charset="0"/>
              </a:rPr>
              <a:t>is the value the data provides.</a:t>
            </a:r>
          </a:p>
          <a:p>
            <a:pPr marL="285750" indent="-285750" algn="just">
              <a:lnSpc>
                <a:spcPct val="15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Variety</a:t>
            </a:r>
            <a:r>
              <a:rPr lang="en-US" dirty="0">
                <a:latin typeface="Times New Roman" panose="02020603050405020304" pitchFamily="18" charset="0"/>
                <a:cs typeface="Times New Roman" panose="02020603050405020304" pitchFamily="18" charset="0"/>
              </a:rPr>
              <a:t> is the diversity that exists in the types of data.</a:t>
            </a:r>
          </a:p>
          <a:p>
            <a:pPr marL="285750" indent="-285750" algn="just">
              <a:lnSpc>
                <a:spcPct val="150000"/>
              </a:lnSpc>
              <a:buFont typeface="Arial" panose="020B0604020202020204" pitchFamily="34" charset="0"/>
              <a:buChar char="•"/>
            </a:pPr>
            <a:r>
              <a:rPr lang="en-US" dirty="0">
                <a:solidFill>
                  <a:srgbClr val="C00000"/>
                </a:solidFill>
                <a:latin typeface="Times New Roman" panose="02020603050405020304" pitchFamily="18" charset="0"/>
                <a:cs typeface="Times New Roman" panose="02020603050405020304" pitchFamily="18" charset="0"/>
              </a:rPr>
              <a:t>Veracity</a:t>
            </a:r>
            <a:r>
              <a:rPr lang="en-US" dirty="0">
                <a:latin typeface="Times New Roman" panose="02020603050405020304" pitchFamily="18" charset="0"/>
                <a:cs typeface="Times New Roman" panose="02020603050405020304" pitchFamily="18" charset="0"/>
              </a:rPr>
              <a:t> is the data's quality and accuracy.</a:t>
            </a:r>
          </a:p>
          <a:p>
            <a:pPr algn="just">
              <a:lnSpc>
                <a:spcPct val="150000"/>
              </a:lnSpc>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08257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06F093-0645-03E3-3407-38ACF023ED2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92A15B2-FA7B-3774-A266-F9DC0DFD179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CE437580-608A-282E-ED41-4A9D99350595}"/>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C745283F-F9C7-2C92-2DB8-BD375DBDD2B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330E4B-8869-E79D-E310-B9C9B32D5F2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18</a:t>
            </a:r>
          </a:p>
        </p:txBody>
      </p:sp>
      <p:pic>
        <p:nvPicPr>
          <p:cNvPr id="7" name="Graphic 21">
            <a:extLst>
              <a:ext uri="{FF2B5EF4-FFF2-40B4-BE49-F238E27FC236}">
                <a16:creationId xmlns:a16="http://schemas.microsoft.com/office/drawing/2014/main" id="{60240BE3-8EC4-CD4A-553F-D07D5ADCF0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6AB94DBB-A0A6-B8CC-51DB-D492FFFB9E76}"/>
              </a:ext>
            </a:extLst>
          </p:cNvPr>
          <p:cNvSpPr txBox="1"/>
          <p:nvPr/>
        </p:nvSpPr>
        <p:spPr>
          <a:xfrm>
            <a:off x="617280" y="1696167"/>
            <a:ext cx="10812720" cy="4801314"/>
          </a:xfrm>
          <a:prstGeom prst="rect">
            <a:avLst/>
          </a:prstGeom>
          <a:noFill/>
        </p:spPr>
        <p:txBody>
          <a:bodyPr wrap="square" rtlCol="0">
            <a:spAutoFit/>
          </a:bodyPr>
          <a:lstStyle/>
          <a:p>
            <a:pPr algn="just">
              <a:lnSpc>
                <a:spcPct val="200000"/>
              </a:lnSpc>
            </a:pPr>
            <a:r>
              <a:rPr lang="en-US" b="1" dirty="0">
                <a:solidFill>
                  <a:srgbClr val="C00000"/>
                </a:solidFill>
                <a:latin typeface="Times New Roman" panose="02020603050405020304" pitchFamily="18" charset="0"/>
                <a:cs typeface="Times New Roman" panose="02020603050405020304" pitchFamily="18" charset="0"/>
              </a:rPr>
              <a:t>Velocity: </a:t>
            </a:r>
            <a:r>
              <a:rPr lang="en-US" dirty="0">
                <a:latin typeface="Times New Roman" panose="02020603050405020304" pitchFamily="18" charset="0"/>
                <a:cs typeface="Times New Roman" panose="02020603050405020304" pitchFamily="18" charset="0"/>
              </a:rPr>
              <a:t>refers to </a:t>
            </a:r>
            <a:r>
              <a:rPr lang="en-US" dirty="0">
                <a:solidFill>
                  <a:srgbClr val="C00000"/>
                </a:solidFill>
                <a:latin typeface="Times New Roman" panose="02020603050405020304" pitchFamily="18" charset="0"/>
                <a:cs typeface="Times New Roman" panose="02020603050405020304" pitchFamily="18" charset="0"/>
              </a:rPr>
              <a:t>how quickly data is generated and how fast it moves. </a:t>
            </a:r>
            <a:r>
              <a:rPr lang="en-US" dirty="0">
                <a:latin typeface="Times New Roman" panose="02020603050405020304" pitchFamily="18" charset="0"/>
                <a:cs typeface="Times New Roman" panose="02020603050405020304" pitchFamily="18" charset="0"/>
              </a:rPr>
              <a:t>This is an important aspect for organizations that </a:t>
            </a:r>
            <a:r>
              <a:rPr lang="en-US" dirty="0">
                <a:solidFill>
                  <a:srgbClr val="C00000"/>
                </a:solidFill>
                <a:latin typeface="Times New Roman" panose="02020603050405020304" pitchFamily="18" charset="0"/>
                <a:cs typeface="Times New Roman" panose="02020603050405020304" pitchFamily="18" charset="0"/>
              </a:rPr>
              <a:t>need their data to flow quickly</a:t>
            </a:r>
            <a:r>
              <a:rPr lang="en-US" dirty="0">
                <a:latin typeface="Times New Roman" panose="02020603050405020304" pitchFamily="18" charset="0"/>
                <a:cs typeface="Times New Roman" panose="02020603050405020304" pitchFamily="18" charset="0"/>
              </a:rPr>
              <a:t>, so it's available at the right times to make the best business decisions possible. An organization that uses big data will have a large and continuous flow of data that's being created and sent to its end destination. </a:t>
            </a:r>
            <a:r>
              <a:rPr lang="en-US" dirty="0">
                <a:solidFill>
                  <a:srgbClr val="C00000"/>
                </a:solidFill>
                <a:latin typeface="Times New Roman" panose="02020603050405020304" pitchFamily="18" charset="0"/>
                <a:cs typeface="Times New Roman" panose="02020603050405020304" pitchFamily="18" charset="0"/>
              </a:rPr>
              <a:t>Data could flow from sources such as machines, networks, smartphones or social media. Velocity applies to the speed at which this information arrives. </a:t>
            </a:r>
          </a:p>
          <a:p>
            <a:pPr algn="just">
              <a:lnSpc>
                <a:spcPct val="200000"/>
              </a:lnSpc>
            </a:pPr>
            <a:r>
              <a:rPr lang="en-US" dirty="0">
                <a:solidFill>
                  <a:srgbClr val="C00000"/>
                </a:solidFill>
                <a:latin typeface="Times New Roman" panose="02020603050405020304" pitchFamily="18" charset="0"/>
                <a:cs typeface="Times New Roman" panose="02020603050405020304" pitchFamily="18" charset="0"/>
              </a:rPr>
              <a:t>For example, </a:t>
            </a:r>
            <a:r>
              <a:rPr lang="en-US" dirty="0">
                <a:latin typeface="Times New Roman" panose="02020603050405020304" pitchFamily="18" charset="0"/>
                <a:cs typeface="Times New Roman" panose="02020603050405020304" pitchFamily="18" charset="0"/>
              </a:rPr>
              <a:t>in healthcare, many </a:t>
            </a:r>
            <a:r>
              <a:rPr lang="en-US" dirty="0">
                <a:solidFill>
                  <a:srgbClr val="C00000"/>
                </a:solidFill>
                <a:latin typeface="Times New Roman" panose="02020603050405020304" pitchFamily="18" charset="0"/>
                <a:cs typeface="Times New Roman" panose="02020603050405020304" pitchFamily="18" charset="0"/>
              </a:rPr>
              <a:t>medical devices today are designed to monitor patients and collect data</a:t>
            </a:r>
            <a:r>
              <a:rPr lang="en-US" dirty="0">
                <a:latin typeface="Times New Roman" panose="02020603050405020304" pitchFamily="18" charset="0"/>
                <a:cs typeface="Times New Roman" panose="02020603050405020304" pitchFamily="18" charset="0"/>
              </a:rPr>
              <a:t>. From in-hospital medical equipment to wearable devices, collected data needs to be sent to its destination and analyzed quickly. </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4535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E24D0D-3249-D155-19B4-A5298D35AB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C4A036C-EB7D-DE70-D9E8-ABF833661ACB}"/>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4002C328-45C6-E553-FF9B-54A1EDEC77FD}"/>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F0692FED-0FD0-C096-D5DE-BBA616BAFED0}"/>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8AEC79F-9E76-2F28-F20E-98A8F10D165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19</a:t>
            </a:r>
          </a:p>
        </p:txBody>
      </p:sp>
      <p:pic>
        <p:nvPicPr>
          <p:cNvPr id="7" name="Graphic 21">
            <a:extLst>
              <a:ext uri="{FF2B5EF4-FFF2-40B4-BE49-F238E27FC236}">
                <a16:creationId xmlns:a16="http://schemas.microsoft.com/office/drawing/2014/main" id="{DA11959F-88B4-D8E3-D85F-BFC73407C4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395CE9E2-B281-2801-856B-8261C7FB937A}"/>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F8143677-44AE-B4FC-2642-A1F442CF9652}"/>
              </a:ext>
            </a:extLst>
          </p:cNvPr>
          <p:cNvSpPr txBox="1"/>
          <p:nvPr/>
        </p:nvSpPr>
        <p:spPr>
          <a:xfrm>
            <a:off x="763675" y="2059912"/>
            <a:ext cx="10400044" cy="3277820"/>
          </a:xfrm>
          <a:prstGeom prst="rect">
            <a:avLst/>
          </a:prstGeom>
          <a:noFill/>
        </p:spPr>
        <p:txBody>
          <a:bodyPr wrap="square" rtlCol="0">
            <a:spAutoFit/>
          </a:bodyPr>
          <a:lstStyle/>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Volume</a:t>
            </a:r>
            <a:r>
              <a:rPr lang="en-US" dirty="0">
                <a:latin typeface="Times New Roman" panose="02020603050405020304" pitchFamily="18" charset="0"/>
                <a:cs typeface="Times New Roman" panose="02020603050405020304" pitchFamily="18" charset="0"/>
              </a:rPr>
              <a:t> refers to </a:t>
            </a:r>
            <a:r>
              <a:rPr lang="en-US" dirty="0">
                <a:solidFill>
                  <a:srgbClr val="C00000"/>
                </a:solidFill>
                <a:latin typeface="Times New Roman" panose="02020603050405020304" pitchFamily="18" charset="0"/>
                <a:cs typeface="Times New Roman" panose="02020603050405020304" pitchFamily="18" charset="0"/>
              </a:rPr>
              <a:t>the amount of data that exists</a:t>
            </a:r>
            <a:r>
              <a:rPr lang="en-US" dirty="0">
                <a:latin typeface="Times New Roman" panose="02020603050405020304" pitchFamily="18" charset="0"/>
                <a:cs typeface="Times New Roman" panose="02020603050405020304" pitchFamily="18" charset="0"/>
              </a:rPr>
              <a:t>. Volume is like the base of big data, as it's the initial size and amount of data that's collected. </a:t>
            </a:r>
            <a:r>
              <a:rPr lang="en-US" dirty="0">
                <a:solidFill>
                  <a:srgbClr val="C00000"/>
                </a:solidFill>
                <a:latin typeface="Times New Roman" panose="02020603050405020304" pitchFamily="18" charset="0"/>
                <a:cs typeface="Times New Roman" panose="02020603050405020304" pitchFamily="18" charset="0"/>
              </a:rPr>
              <a:t>If the volume of data is large enough, it can be considered big data</a:t>
            </a:r>
            <a:r>
              <a:rPr lang="en-US" dirty="0">
                <a:latin typeface="Times New Roman" panose="02020603050405020304" pitchFamily="18" charset="0"/>
                <a:cs typeface="Times New Roman" panose="02020603050405020304" pitchFamily="18" charset="0"/>
              </a:rPr>
              <a:t>. However, what's considered to be big data is relative and will change depending on the available computing power that's on the market.</a:t>
            </a:r>
          </a:p>
          <a:p>
            <a:pPr algn="just">
              <a:lnSpc>
                <a:spcPct val="150000"/>
              </a:lnSpc>
            </a:pPr>
            <a:r>
              <a:rPr lang="en-US" dirty="0">
                <a:latin typeface="Times New Roman" panose="02020603050405020304" pitchFamily="18" charset="0"/>
                <a:cs typeface="Times New Roman" panose="02020603050405020304" pitchFamily="18" charset="0"/>
              </a:rPr>
              <a:t>For example, a company that operates hundreds of stores across several states </a:t>
            </a:r>
            <a:r>
              <a:rPr lang="en-US" dirty="0">
                <a:solidFill>
                  <a:srgbClr val="C00000"/>
                </a:solidFill>
                <a:latin typeface="Times New Roman" panose="02020603050405020304" pitchFamily="18" charset="0"/>
                <a:cs typeface="Times New Roman" panose="02020603050405020304" pitchFamily="18" charset="0"/>
              </a:rPr>
              <a:t>generates millions of transactions per day. This qualifies as big data, and the average number of total transactions per day across stores represents its volume.</a:t>
            </a:r>
          </a:p>
          <a:p>
            <a:pPr marL="342900" indent="-342900">
              <a:buFont typeface="+mj-lt"/>
              <a:buAutoNum type="arabicPeriod"/>
            </a:pP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171314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13A415-F19A-2D6D-B0AD-2101B7D64FB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A3EE5F-A483-7310-1BAC-BEE5E60739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306D7E66-1FFB-D544-BA6B-6E3863505501}"/>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D20048CA-CAF2-D69B-25AE-1EF9D0579A13}"/>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04B2F303-7472-935C-B271-26A847C1CB55}"/>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20</a:t>
            </a:r>
          </a:p>
        </p:txBody>
      </p:sp>
      <p:pic>
        <p:nvPicPr>
          <p:cNvPr id="7" name="Graphic 21">
            <a:extLst>
              <a:ext uri="{FF2B5EF4-FFF2-40B4-BE49-F238E27FC236}">
                <a16:creationId xmlns:a16="http://schemas.microsoft.com/office/drawing/2014/main" id="{990F03B0-8211-27BD-2689-66C3F3A82B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D948760-FE97-3B45-F87E-1ABB1B5ADE08}"/>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A119C28B-E664-207D-DE48-F403BF848F35}"/>
              </a:ext>
            </a:extLst>
          </p:cNvPr>
          <p:cNvSpPr txBox="1"/>
          <p:nvPr/>
        </p:nvSpPr>
        <p:spPr>
          <a:xfrm>
            <a:off x="763675" y="2059912"/>
            <a:ext cx="10400044" cy="3787383"/>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Value</a:t>
            </a:r>
            <a:r>
              <a:rPr lang="en-US" dirty="0">
                <a:latin typeface="Times New Roman" panose="02020603050405020304" pitchFamily="18" charset="0"/>
                <a:cs typeface="Times New Roman" panose="02020603050405020304" pitchFamily="18" charset="0"/>
              </a:rPr>
              <a:t> refers to </a:t>
            </a:r>
            <a:r>
              <a:rPr lang="en-US" dirty="0">
                <a:solidFill>
                  <a:srgbClr val="C00000"/>
                </a:solidFill>
                <a:latin typeface="Times New Roman" panose="02020603050405020304" pitchFamily="18" charset="0"/>
                <a:cs typeface="Times New Roman" panose="02020603050405020304" pitchFamily="18" charset="0"/>
              </a:rPr>
              <a:t>the benefits that big data can provide</a:t>
            </a:r>
            <a:r>
              <a:rPr lang="en-US" dirty="0">
                <a:latin typeface="Times New Roman" panose="02020603050405020304" pitchFamily="18" charset="0"/>
                <a:cs typeface="Times New Roman" panose="02020603050405020304" pitchFamily="18" charset="0"/>
              </a:rPr>
              <a:t>, and it relates directly to </a:t>
            </a:r>
            <a:r>
              <a:rPr lang="en-US" dirty="0">
                <a:solidFill>
                  <a:srgbClr val="C00000"/>
                </a:solidFill>
                <a:latin typeface="Times New Roman" panose="02020603050405020304" pitchFamily="18" charset="0"/>
                <a:cs typeface="Times New Roman" panose="02020603050405020304" pitchFamily="18" charset="0"/>
              </a:rPr>
              <a:t>what organizations can do with that collected data. Being able to pull value from big data is a requirement</a:t>
            </a:r>
            <a:r>
              <a:rPr lang="en-US" dirty="0">
                <a:latin typeface="Times New Roman" panose="02020603050405020304" pitchFamily="18" charset="0"/>
                <a:cs typeface="Times New Roman" panose="02020603050405020304" pitchFamily="18" charset="0"/>
              </a:rPr>
              <a:t>, as the value of big data increases significantly depending on the insights that can be gained from it.</a:t>
            </a:r>
          </a:p>
          <a:p>
            <a:pPr algn="just">
              <a:lnSpc>
                <a:spcPct val="150000"/>
              </a:lnSpc>
            </a:pPr>
            <a:r>
              <a:rPr lang="en-US" dirty="0">
                <a:latin typeface="Times New Roman" panose="02020603050405020304" pitchFamily="18" charset="0"/>
                <a:cs typeface="Times New Roman" panose="02020603050405020304" pitchFamily="18" charset="0"/>
              </a:rPr>
              <a:t>Organizations can use big data tools to </a:t>
            </a:r>
            <a:r>
              <a:rPr lang="en-US" dirty="0">
                <a:solidFill>
                  <a:srgbClr val="C00000"/>
                </a:solidFill>
                <a:latin typeface="Times New Roman" panose="02020603050405020304" pitchFamily="18" charset="0"/>
                <a:cs typeface="Times New Roman" panose="02020603050405020304" pitchFamily="18" charset="0"/>
              </a:rPr>
              <a:t>gather and analyze the data</a:t>
            </a:r>
            <a:r>
              <a:rPr lang="en-US" dirty="0">
                <a:latin typeface="Times New Roman" panose="02020603050405020304" pitchFamily="18" charset="0"/>
                <a:cs typeface="Times New Roman" panose="02020603050405020304" pitchFamily="18" charset="0"/>
              </a:rPr>
              <a:t>, but how they derive value from that data should be unique to them. </a:t>
            </a:r>
            <a:r>
              <a:rPr lang="en-US" dirty="0">
                <a:solidFill>
                  <a:srgbClr val="C00000"/>
                </a:solidFill>
                <a:latin typeface="Times New Roman" panose="02020603050405020304" pitchFamily="18" charset="0"/>
                <a:cs typeface="Times New Roman" panose="02020603050405020304" pitchFamily="18" charset="0"/>
              </a:rPr>
              <a:t>Tools like Apache </a:t>
            </a:r>
            <a:r>
              <a:rPr lang="en-US" dirty="0">
                <a:solidFill>
                  <a:srgbClr val="C0000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Hadoop</a:t>
            </a:r>
            <a:r>
              <a:rPr lang="en-US" dirty="0">
                <a:solidFill>
                  <a:srgbClr val="C0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can help organizations store, clean and rapidly process this massive amount of data.</a:t>
            </a:r>
          </a:p>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rPr>
              <a:t>A great example of big data value </a:t>
            </a:r>
            <a:r>
              <a:rPr lang="en-US" dirty="0">
                <a:latin typeface="Times New Roman" panose="02020603050405020304" pitchFamily="18" charset="0"/>
                <a:cs typeface="Times New Roman" panose="02020603050405020304" pitchFamily="18" charset="0"/>
              </a:rPr>
              <a:t>can be found in the gathering of individual customer data. When a company can profile its customers, </a:t>
            </a:r>
            <a:r>
              <a:rPr lang="en-US" dirty="0">
                <a:solidFill>
                  <a:srgbClr val="C00000"/>
                </a:solidFill>
                <a:latin typeface="Times New Roman" panose="02020603050405020304" pitchFamily="18" charset="0"/>
                <a:cs typeface="Times New Roman" panose="02020603050405020304" pitchFamily="18" charset="0"/>
              </a:rPr>
              <a:t>it can personalize their experience in </a:t>
            </a:r>
            <a:r>
              <a:rPr lang="en-US" dirty="0">
                <a:solidFill>
                  <a:srgbClr val="C00000"/>
                </a:solidFill>
                <a:latin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marketing and sales</a:t>
            </a:r>
            <a:r>
              <a:rPr lang="en-US" dirty="0">
                <a:solidFill>
                  <a:srgbClr val="C00000"/>
                </a:solidFill>
                <a:latin typeface="Times New Roman" panose="02020603050405020304" pitchFamily="18" charset="0"/>
                <a:cs typeface="Times New Roman" panose="02020603050405020304" pitchFamily="18" charset="0"/>
              </a:rPr>
              <a:t>, improving the efficiency of contacts and garnering greater customer satisfaction.</a:t>
            </a:r>
          </a:p>
        </p:txBody>
      </p:sp>
    </p:spTree>
    <p:extLst>
      <p:ext uri="{BB962C8B-B14F-4D97-AF65-F5344CB8AC3E}">
        <p14:creationId xmlns:p14="http://schemas.microsoft.com/office/powerpoint/2010/main" val="20183982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3E5AF8-81FA-0811-5CD4-BEE75EE644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0BF111-52F2-658F-A683-8513C3F5CBD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B7E0043E-4EB2-9334-66AE-695E52726BA9}"/>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565D3828-7717-7032-8A17-9EF216688C64}"/>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5965094-A408-F1C9-E71E-F7309DADF37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21</a:t>
            </a:r>
          </a:p>
        </p:txBody>
      </p:sp>
      <p:pic>
        <p:nvPicPr>
          <p:cNvPr id="7" name="Graphic 21">
            <a:extLst>
              <a:ext uri="{FF2B5EF4-FFF2-40B4-BE49-F238E27FC236}">
                <a16:creationId xmlns:a16="http://schemas.microsoft.com/office/drawing/2014/main" id="{D43A66EF-8F19-EE63-71F0-D1094F3097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75914AFC-F708-50EF-54EC-C34FD853DBA3}"/>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839391A-B653-3D1D-F7C9-45B095E4F9E2}"/>
              </a:ext>
            </a:extLst>
          </p:cNvPr>
          <p:cNvSpPr txBox="1"/>
          <p:nvPr/>
        </p:nvSpPr>
        <p:spPr>
          <a:xfrm>
            <a:off x="617280" y="1818684"/>
            <a:ext cx="10812720" cy="4613058"/>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Variety</a:t>
            </a:r>
            <a:r>
              <a:rPr lang="en-US" dirty="0">
                <a:latin typeface="Times New Roman" panose="02020603050405020304" pitchFamily="18" charset="0"/>
                <a:cs typeface="Times New Roman" panose="02020603050405020304" pitchFamily="18" charset="0"/>
              </a:rPr>
              <a:t> refers to </a:t>
            </a:r>
            <a:r>
              <a:rPr lang="en-US" dirty="0">
                <a:solidFill>
                  <a:srgbClr val="C00000"/>
                </a:solidFill>
                <a:latin typeface="Times New Roman" panose="02020603050405020304" pitchFamily="18" charset="0"/>
                <a:cs typeface="Times New Roman" panose="02020603050405020304" pitchFamily="18" charset="0"/>
              </a:rPr>
              <a:t>the diversity of </a:t>
            </a:r>
            <a:r>
              <a:rPr lang="en-US" dirty="0">
                <a:solidFill>
                  <a:srgbClr val="C00000"/>
                </a:solidFill>
                <a:latin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data types</a:t>
            </a:r>
            <a:r>
              <a:rPr lang="en-US" dirty="0">
                <a:solidFill>
                  <a:srgbClr val="C00000"/>
                </a:solidFill>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An organization might </a:t>
            </a:r>
            <a:r>
              <a:rPr lang="en-US" dirty="0">
                <a:solidFill>
                  <a:srgbClr val="C00000"/>
                </a:solidFill>
                <a:latin typeface="Times New Roman" panose="02020603050405020304" pitchFamily="18" charset="0"/>
                <a:cs typeface="Times New Roman" panose="02020603050405020304" pitchFamily="18" charset="0"/>
              </a:rPr>
              <a:t>obtain data from several data sources</a:t>
            </a:r>
            <a:r>
              <a:rPr lang="en-US" dirty="0">
                <a:latin typeface="Times New Roman" panose="02020603050405020304" pitchFamily="18" charset="0"/>
                <a:cs typeface="Times New Roman" panose="02020603050405020304" pitchFamily="18" charset="0"/>
              </a:rPr>
              <a:t>, which might vary in value. Data can come from sources in and outside an enterprise as well. </a:t>
            </a:r>
            <a:r>
              <a:rPr lang="en-US" dirty="0">
                <a:solidFill>
                  <a:srgbClr val="C00000"/>
                </a:solidFill>
                <a:latin typeface="Times New Roman" panose="02020603050405020304" pitchFamily="18" charset="0"/>
                <a:cs typeface="Times New Roman" panose="02020603050405020304" pitchFamily="18" charset="0"/>
              </a:rPr>
              <a:t>The challenge in variety concerns the standardization and distribution of all data being collected. Collected data can be unstructured, semi-structured or structured.</a:t>
            </a:r>
            <a:r>
              <a:rPr lang="en-US" dirty="0">
                <a:latin typeface="Times New Roman" panose="02020603050405020304" pitchFamily="18" charset="0"/>
                <a:cs typeface="Times New Roman" panose="02020603050405020304" pitchFamily="18" charset="0"/>
              </a:rPr>
              <a:t> </a:t>
            </a:r>
          </a:p>
          <a:p>
            <a:pPr algn="just">
              <a:lnSpc>
                <a:spcPct val="150000"/>
              </a:lnSpc>
            </a:pPr>
            <a:r>
              <a:rPr lang="en-US" dirty="0">
                <a:latin typeface="Times New Roman" panose="02020603050405020304" pitchFamily="18" charset="0"/>
                <a:cs typeface="Times New Roman" panose="02020603050405020304" pitchFamily="18" charset="0"/>
                <a:hlinkClick r:id="rId5"/>
              </a:rPr>
              <a:t>Raw data</a:t>
            </a:r>
            <a:r>
              <a:rPr lang="en-US" dirty="0">
                <a:latin typeface="Times New Roman" panose="02020603050405020304" pitchFamily="18" charset="0"/>
                <a:cs typeface="Times New Roman" panose="02020603050405020304" pitchFamily="18" charset="0"/>
              </a:rPr>
              <a:t> also qualifies as a data type. While raw data can fall into other categories -- structured, semi-structured or unstructured -- it's considered </a:t>
            </a:r>
            <a:r>
              <a:rPr lang="en-US" i="1" dirty="0">
                <a:latin typeface="Times New Roman" panose="02020603050405020304" pitchFamily="18" charset="0"/>
                <a:cs typeface="Times New Roman" panose="02020603050405020304" pitchFamily="18" charset="0"/>
              </a:rPr>
              <a:t>raw</a:t>
            </a:r>
            <a:r>
              <a:rPr lang="en-US" dirty="0">
                <a:latin typeface="Times New Roman" panose="02020603050405020304" pitchFamily="18" charset="0"/>
                <a:cs typeface="Times New Roman" panose="02020603050405020304" pitchFamily="18" charset="0"/>
              </a:rPr>
              <a:t> if it has received no processing at all. Most often, </a:t>
            </a:r>
            <a:r>
              <a:rPr lang="en-US" dirty="0">
                <a:solidFill>
                  <a:srgbClr val="C00000"/>
                </a:solidFill>
                <a:latin typeface="Times New Roman" panose="02020603050405020304" pitchFamily="18" charset="0"/>
                <a:cs typeface="Times New Roman" panose="02020603050405020304" pitchFamily="18" charset="0"/>
              </a:rPr>
              <a:t>raw applies to data imported from other organizations or submitted or entered by users. Social media data often falls into this category.</a:t>
            </a:r>
          </a:p>
          <a:p>
            <a:pPr algn="just">
              <a:lnSpc>
                <a:spcPct val="150000"/>
              </a:lnSpc>
            </a:pPr>
            <a:r>
              <a:rPr lang="en-US" dirty="0">
                <a:latin typeface="Times New Roman" panose="02020603050405020304" pitchFamily="18" charset="0"/>
                <a:cs typeface="Times New Roman" panose="02020603050405020304" pitchFamily="18" charset="0"/>
              </a:rPr>
              <a:t>A more specific example could be found in a company that </a:t>
            </a:r>
            <a:r>
              <a:rPr lang="en-US" dirty="0">
                <a:solidFill>
                  <a:srgbClr val="C00000"/>
                </a:solidFill>
                <a:latin typeface="Times New Roman" panose="02020603050405020304" pitchFamily="18" charset="0"/>
                <a:cs typeface="Times New Roman" panose="02020603050405020304" pitchFamily="18" charset="0"/>
              </a:rPr>
              <a:t>gathers a variety of data about its customers</a:t>
            </a:r>
            <a:r>
              <a:rPr lang="en-US" dirty="0">
                <a:latin typeface="Times New Roman" panose="02020603050405020304" pitchFamily="18" charset="0"/>
                <a:cs typeface="Times New Roman" panose="02020603050405020304" pitchFamily="18" charset="0"/>
              </a:rPr>
              <a:t>. This can include structured data culled from transactions or unstructured social media posts and call center text. </a:t>
            </a:r>
            <a:r>
              <a:rPr lang="en-US" dirty="0">
                <a:solidFill>
                  <a:srgbClr val="C00000"/>
                </a:solidFill>
                <a:latin typeface="Times New Roman" panose="02020603050405020304" pitchFamily="18" charset="0"/>
                <a:cs typeface="Times New Roman" panose="02020603050405020304" pitchFamily="18" charset="0"/>
              </a:rPr>
              <a:t>Much of this might arrive in the form of raw data, requiring cleaning before processing.</a:t>
            </a:r>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90664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F61D8B-B965-3D66-5958-51841D2D43E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AC851E-79D3-2F02-1185-F56C4641ED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86A060A9-B879-5FEE-889C-3D13084D4243}"/>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59D10E0C-E7A0-CC14-7AF6-2E10F6A2BBF3}"/>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31361FB0-530B-05DE-57C6-58388FF22F54}"/>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22</a:t>
            </a:r>
          </a:p>
        </p:txBody>
      </p:sp>
      <p:pic>
        <p:nvPicPr>
          <p:cNvPr id="7" name="Graphic 21">
            <a:extLst>
              <a:ext uri="{FF2B5EF4-FFF2-40B4-BE49-F238E27FC236}">
                <a16:creationId xmlns:a16="http://schemas.microsoft.com/office/drawing/2014/main" id="{28DFA5C4-7CC6-DE1C-2EC2-3D85D94F31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F810A82F-35E1-28D5-22A4-754D430FCFBD}"/>
              </a:ext>
            </a:extLst>
          </p:cNvPr>
          <p:cNvSpPr txBox="1"/>
          <p:nvPr/>
        </p:nvSpPr>
        <p:spPr>
          <a:xfrm>
            <a:off x="617280" y="1954792"/>
            <a:ext cx="10812720" cy="784830"/>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a:p>
            <a:endParaRPr lang="en-US" dirty="0">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784C23A-B70D-955C-E40E-4335A7145B0E}"/>
              </a:ext>
            </a:extLst>
          </p:cNvPr>
          <p:cNvSpPr txBox="1"/>
          <p:nvPr/>
        </p:nvSpPr>
        <p:spPr>
          <a:xfrm>
            <a:off x="762000" y="1842959"/>
            <a:ext cx="10400044" cy="4613058"/>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Veracity</a:t>
            </a:r>
            <a:r>
              <a:rPr lang="en-US" dirty="0">
                <a:latin typeface="Times New Roman" panose="02020603050405020304" pitchFamily="18" charset="0"/>
                <a:cs typeface="Times New Roman" panose="02020603050405020304" pitchFamily="18" charset="0"/>
              </a:rPr>
              <a:t> refers to </a:t>
            </a:r>
            <a:r>
              <a:rPr lang="en-US" dirty="0">
                <a:solidFill>
                  <a:srgbClr val="C00000"/>
                </a:solidFill>
                <a:latin typeface="Times New Roman" panose="02020603050405020304" pitchFamily="18" charset="0"/>
                <a:cs typeface="Times New Roman" panose="02020603050405020304" pitchFamily="18" charset="0"/>
              </a:rPr>
              <a:t>the quality, accuracy, integrity and credibility of data</a:t>
            </a:r>
            <a:r>
              <a:rPr lang="en-US" dirty="0">
                <a:latin typeface="Times New Roman" panose="02020603050405020304" pitchFamily="18" charset="0"/>
                <a:cs typeface="Times New Roman" panose="02020603050405020304" pitchFamily="18" charset="0"/>
              </a:rPr>
              <a:t>. Gathered data could have missing pieces, might be inaccurate or might not be able to provide real, valuable insight. Veracity, overall, refers to the level of trust there is in the collected data. </a:t>
            </a:r>
            <a:r>
              <a:rPr lang="en-US" dirty="0">
                <a:solidFill>
                  <a:srgbClr val="C00000"/>
                </a:solidFill>
                <a:latin typeface="Times New Roman" panose="02020603050405020304" pitchFamily="18" charset="0"/>
                <a:cs typeface="Times New Roman" panose="02020603050405020304" pitchFamily="18" charset="0"/>
              </a:rPr>
              <a:t>Data can sometimes become messy and difficult to use. </a:t>
            </a:r>
            <a:r>
              <a:rPr lang="en-US" dirty="0">
                <a:latin typeface="Times New Roman" panose="02020603050405020304" pitchFamily="18" charset="0"/>
                <a:cs typeface="Times New Roman" panose="02020603050405020304" pitchFamily="18" charset="0"/>
              </a:rPr>
              <a:t>A large amount of data can cause more confusion than insights if it's incomplete. For example, </a:t>
            </a:r>
            <a:r>
              <a:rPr lang="en-US" dirty="0">
                <a:solidFill>
                  <a:srgbClr val="C00000"/>
                </a:solidFill>
                <a:latin typeface="Times New Roman" panose="02020603050405020304" pitchFamily="18" charset="0"/>
                <a:cs typeface="Times New Roman" panose="02020603050405020304" pitchFamily="18" charset="0"/>
              </a:rPr>
              <a:t>in the medical field</a:t>
            </a:r>
            <a:r>
              <a:rPr lang="en-US" dirty="0">
                <a:latin typeface="Times New Roman" panose="02020603050405020304" pitchFamily="18" charset="0"/>
                <a:cs typeface="Times New Roman" panose="02020603050405020304" pitchFamily="18" charset="0"/>
              </a:rPr>
              <a:t>, if data about what drugs a patient is taking is incomplete, </a:t>
            </a:r>
            <a:r>
              <a:rPr lang="en-US" dirty="0">
                <a:solidFill>
                  <a:srgbClr val="C00000"/>
                </a:solidFill>
                <a:latin typeface="Times New Roman" panose="02020603050405020304" pitchFamily="18" charset="0"/>
                <a:cs typeface="Times New Roman" panose="02020603050405020304" pitchFamily="18" charset="0"/>
              </a:rPr>
              <a:t>the patient's life could be endangered</a:t>
            </a:r>
            <a:r>
              <a:rPr lang="en-US" dirty="0">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Both value and veracity help define the quality and insights gathered from </a:t>
            </a:r>
            <a:r>
              <a:rPr lang="en-US" dirty="0">
                <a:solidFill>
                  <a:srgbClr val="C00000"/>
                </a:solidFill>
              </a:rPr>
              <a:t>data. </a:t>
            </a:r>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Variability</a:t>
            </a:r>
            <a:r>
              <a:rPr lang="en-US" b="1"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refers to </a:t>
            </a:r>
            <a:r>
              <a:rPr lang="en-US" dirty="0">
                <a:solidFill>
                  <a:srgbClr val="C00000"/>
                </a:solidFill>
                <a:latin typeface="Times New Roman" panose="02020603050405020304" pitchFamily="18" charset="0"/>
                <a:cs typeface="Times New Roman" panose="02020603050405020304" pitchFamily="18" charset="0"/>
              </a:rPr>
              <a:t>inconsistencies in either the usage or the flow of big data.</a:t>
            </a:r>
            <a:r>
              <a:rPr lang="en-US" dirty="0">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Minimizing variability in big data requires carefully constructing data flows as data moves through the organization's systems</a:t>
            </a:r>
            <a:r>
              <a:rPr lang="en-US" dirty="0">
                <a:latin typeface="Times New Roman" panose="02020603050405020304" pitchFamily="18" charset="0"/>
                <a:cs typeface="Times New Roman" panose="02020603050405020304" pitchFamily="18" charset="0"/>
              </a:rPr>
              <a:t>, from the transactional to the analytical and  everything in between. </a:t>
            </a:r>
            <a:r>
              <a:rPr lang="en-US" dirty="0">
                <a:solidFill>
                  <a:srgbClr val="C00000"/>
                </a:solidFill>
                <a:latin typeface="Times New Roman" panose="02020603050405020304" pitchFamily="18" charset="0"/>
                <a:cs typeface="Times New Roman" panose="02020603050405020304" pitchFamily="18" charset="0"/>
              </a:rPr>
              <a:t>The biggest benefit is big data veracity</a:t>
            </a:r>
            <a:r>
              <a:rPr lang="en-US" dirty="0">
                <a:latin typeface="Times New Roman" panose="02020603050405020304" pitchFamily="18" charset="0"/>
                <a:cs typeface="Times New Roman" panose="02020603050405020304" pitchFamily="18" charset="0"/>
              </a:rPr>
              <a:t>, as </a:t>
            </a:r>
            <a:r>
              <a:rPr lang="en-US" dirty="0">
                <a:solidFill>
                  <a:srgbClr val="C00000"/>
                </a:solidFill>
                <a:latin typeface="Times New Roman" panose="02020603050405020304" pitchFamily="18" charset="0"/>
                <a:cs typeface="Times New Roman" panose="02020603050405020304" pitchFamily="18" charset="0"/>
              </a:rPr>
              <a:t>consistency in data usage yields more stable reporting and analytics and therefore higher confidence.</a:t>
            </a:r>
          </a:p>
          <a:p>
            <a:pPr algn="just">
              <a:lnSpc>
                <a:spcPct val="150000"/>
              </a:lnSpc>
            </a:pPr>
            <a:endParaRPr lang="en-US"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361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6F962-DD39-D979-34F6-7962C6DBB5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7EB14F-6261-5D11-44CB-DDD9CC30210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9AC9FEC6-2255-C8D9-5BC8-36353AC94681}"/>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6236233A-C0C4-6DDE-4344-FF5D77179AD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E7D0B59-65DF-6FC8-316A-BC3E9895B57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23</a:t>
            </a:r>
          </a:p>
        </p:txBody>
      </p:sp>
      <p:pic>
        <p:nvPicPr>
          <p:cNvPr id="7" name="Graphic 21">
            <a:extLst>
              <a:ext uri="{FF2B5EF4-FFF2-40B4-BE49-F238E27FC236}">
                <a16:creationId xmlns:a16="http://schemas.microsoft.com/office/drawing/2014/main" id="{425EC965-30F8-ACD6-9570-120E3CECF0D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2D6D9388-0D9C-6592-E4E2-1CA30B652487}"/>
              </a:ext>
            </a:extLst>
          </p:cNvPr>
          <p:cNvSpPr txBox="1"/>
          <p:nvPr/>
        </p:nvSpPr>
        <p:spPr>
          <a:xfrm>
            <a:off x="617280" y="1887980"/>
            <a:ext cx="10430189" cy="3366563"/>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Business Problems Addressed by Big Data Analytics</a:t>
            </a:r>
          </a:p>
          <a:p>
            <a:pPr algn="just">
              <a:lnSpc>
                <a:spcPct val="150000"/>
              </a:lnSpc>
            </a:pPr>
            <a:r>
              <a:rPr lang="en-US" dirty="0">
                <a:latin typeface="Times New Roman" panose="02020603050405020304" pitchFamily="18" charset="0"/>
                <a:cs typeface="Times New Roman" panose="02020603050405020304" pitchFamily="18" charset="0"/>
              </a:rPr>
              <a:t>The top business problems addressed by Big Data overall are </a:t>
            </a:r>
            <a:r>
              <a:rPr lang="en-US" dirty="0">
                <a:solidFill>
                  <a:srgbClr val="C00000"/>
                </a:solidFill>
                <a:latin typeface="Times New Roman" panose="02020603050405020304" pitchFamily="18" charset="0"/>
                <a:cs typeface="Times New Roman" panose="02020603050405020304" pitchFamily="18" charset="0"/>
              </a:rPr>
              <a:t>process efficiency and cost reduction</a:t>
            </a:r>
            <a:r>
              <a:rPr lang="en-US" dirty="0">
                <a:latin typeface="Times New Roman" panose="02020603050405020304" pitchFamily="18" charset="0"/>
                <a:cs typeface="Times New Roman" panose="02020603050405020304" pitchFamily="18" charset="0"/>
              </a:rPr>
              <a:t>, as well as </a:t>
            </a:r>
            <a:r>
              <a:rPr lang="en-US" dirty="0">
                <a:solidFill>
                  <a:srgbClr val="C00000"/>
                </a:solidFill>
                <a:latin typeface="Times New Roman" panose="02020603050405020304" pitchFamily="18" charset="0"/>
                <a:cs typeface="Times New Roman" panose="02020603050405020304" pitchFamily="18" charset="0"/>
              </a:rPr>
              <a:t>enhancing customer experience, </a:t>
            </a:r>
            <a:r>
              <a:rPr lang="en-US" dirty="0">
                <a:latin typeface="Times New Roman" panose="02020603050405020304" pitchFamily="18" charset="0"/>
                <a:cs typeface="Times New Roman" panose="02020603050405020304" pitchFamily="18" charset="0"/>
              </a:rPr>
              <a:t>but different priorities emerge when it is looked at by industry. </a:t>
            </a:r>
            <a:r>
              <a:rPr lang="en-US" dirty="0">
                <a:solidFill>
                  <a:srgbClr val="C00000"/>
                </a:solidFill>
                <a:latin typeface="Times New Roman" panose="02020603050405020304" pitchFamily="18" charset="0"/>
                <a:cs typeface="Times New Roman" panose="02020603050405020304" pitchFamily="18" charset="0"/>
              </a:rPr>
              <a:t>Process efficiency and cost reduction are perhaps among the top-ranked problems that can be addressed with Big Data analytics</a:t>
            </a:r>
            <a:r>
              <a:rPr lang="en-US" dirty="0">
                <a:latin typeface="Times New Roman" panose="02020603050405020304" pitchFamily="18" charset="0"/>
                <a:cs typeface="Times New Roman" panose="02020603050405020304" pitchFamily="18" charset="0"/>
              </a:rPr>
              <a:t> for the manufacturing, government, energy and utilities, communications and media, transport, and healthcare sectors. </a:t>
            </a:r>
            <a:r>
              <a:rPr lang="en-US" dirty="0">
                <a:solidFill>
                  <a:srgbClr val="C00000"/>
                </a:solidFill>
                <a:latin typeface="Times New Roman" panose="02020603050405020304" pitchFamily="18" charset="0"/>
                <a:cs typeface="Times New Roman" panose="02020603050405020304" pitchFamily="18" charset="0"/>
              </a:rPr>
              <a:t>Enhanced customer experience may be at the top of the list of problems addressed </a:t>
            </a:r>
            <a:r>
              <a:rPr lang="en-US" dirty="0">
                <a:latin typeface="Times New Roman" panose="02020603050405020304" pitchFamily="18" charset="0"/>
                <a:cs typeface="Times New Roman" panose="02020603050405020304" pitchFamily="18" charset="0"/>
              </a:rPr>
              <a:t>by insurance companies and retailers</a:t>
            </a:r>
            <a:r>
              <a:rPr lang="en-US">
                <a:latin typeface="Times New Roman" panose="02020603050405020304" pitchFamily="18" charset="0"/>
                <a:cs typeface="Times New Roman" panose="02020603050405020304" pitchFamily="18" charset="0"/>
              </a:rPr>
              <a:t>. Here </a:t>
            </a:r>
            <a:r>
              <a:rPr lang="en-US" dirty="0">
                <a:latin typeface="Times New Roman" panose="02020603050405020304" pitchFamily="18" charset="0"/>
                <a:cs typeface="Times New Roman" panose="02020603050405020304" pitchFamily="18" charset="0"/>
              </a:rPr>
              <a:t>is a partial list of problems that can be addressed using Big Data analytics:</a:t>
            </a:r>
          </a:p>
        </p:txBody>
      </p:sp>
    </p:spTree>
    <p:extLst>
      <p:ext uri="{BB962C8B-B14F-4D97-AF65-F5344CB8AC3E}">
        <p14:creationId xmlns:p14="http://schemas.microsoft.com/office/powerpoint/2010/main" val="17688008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F7974D-BCF4-7A3A-B638-789562457F3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3A6397-D103-2894-F078-C5EBB6FEF60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78B6BF3C-844F-8413-82EF-A80178744151}"/>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B434423D-F0D8-FC4C-7A1C-8233C165FA94}"/>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6322593-8DF5-E5B1-81C8-43D13E63CEB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24</a:t>
            </a:r>
          </a:p>
        </p:txBody>
      </p:sp>
      <p:pic>
        <p:nvPicPr>
          <p:cNvPr id="7" name="Graphic 21">
            <a:extLst>
              <a:ext uri="{FF2B5EF4-FFF2-40B4-BE49-F238E27FC236}">
                <a16:creationId xmlns:a16="http://schemas.microsoft.com/office/drawing/2014/main" id="{C169218A-05BC-36B4-D7B6-088848D309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7B9403F-D176-4623-A2F5-5BE68E8B72B6}"/>
              </a:ext>
            </a:extLst>
          </p:cNvPr>
          <p:cNvSpPr txBox="1"/>
          <p:nvPr/>
        </p:nvSpPr>
        <p:spPr>
          <a:xfrm>
            <a:off x="617280" y="1847311"/>
            <a:ext cx="10400044" cy="4108817"/>
          </a:xfrm>
          <a:prstGeom prst="rect">
            <a:avLst/>
          </a:prstGeom>
          <a:noFill/>
        </p:spPr>
        <p:txBody>
          <a:bodyPr wrap="square" rtlCol="0">
            <a:spAutoFit/>
          </a:bodyPr>
          <a:lstStyle/>
          <a:p>
            <a:pPr>
              <a:lnSpc>
                <a:spcPct val="150000"/>
              </a:lnSpc>
            </a:pPr>
            <a:r>
              <a:rPr lang="en-US" b="1" dirty="0">
                <a:solidFill>
                  <a:srgbClr val="C00000"/>
                </a:solidFill>
                <a:latin typeface="Times New Roman" panose="02020603050405020304" pitchFamily="18" charset="0"/>
                <a:cs typeface="Times New Roman" panose="02020603050405020304" pitchFamily="18" charset="0"/>
              </a:rPr>
              <a:t>List of Problems Big Data Can Address:</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Process efficiency and cost reduction</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Streamlining operations, reducing waste, cutting costs.</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Brand management</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Monitoring brand reputation through social media and customer sentiment.</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Revenue maximization, cross-selling, and up-selling</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Using data to find ways to increase sales to existing customers.</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Enhanced customer experience</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Personalizing services, improving product recommendations.</a:t>
            </a:r>
          </a:p>
          <a:p>
            <a:endParaRPr lang="en-US" dirty="0"/>
          </a:p>
        </p:txBody>
      </p:sp>
    </p:spTree>
    <p:extLst>
      <p:ext uri="{BB962C8B-B14F-4D97-AF65-F5344CB8AC3E}">
        <p14:creationId xmlns:p14="http://schemas.microsoft.com/office/powerpoint/2010/main" val="1123440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38838A-3268-32CF-8367-79FAA14744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3C0CA7-602C-F97D-4C75-F2EA70987A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492B2091-0955-6429-EBF6-FE205EE6A2CB}"/>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C1E6911F-AC0D-5221-118E-BB8A7868DFF6}"/>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5DAFF67D-1EBE-2E8D-7F1D-C1003AF1C67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25</a:t>
            </a:r>
          </a:p>
        </p:txBody>
      </p:sp>
      <p:pic>
        <p:nvPicPr>
          <p:cNvPr id="7" name="Graphic 21">
            <a:extLst>
              <a:ext uri="{FF2B5EF4-FFF2-40B4-BE49-F238E27FC236}">
                <a16:creationId xmlns:a16="http://schemas.microsoft.com/office/drawing/2014/main" id="{750E170F-39EB-3F1C-8E24-D6254DD14BD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4D73B33E-7049-338F-8AF1-8CF7EC4EF471}"/>
              </a:ext>
            </a:extLst>
          </p:cNvPr>
          <p:cNvSpPr txBox="1"/>
          <p:nvPr/>
        </p:nvSpPr>
        <p:spPr>
          <a:xfrm>
            <a:off x="617280" y="1847311"/>
            <a:ext cx="10400044" cy="4939814"/>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Identifying new products and market opportunities</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Detecting gaps in the market before competitors do.</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Risk management</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Predicting and mitigating risks (fraud detection, investment risks, etc.).</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Regulatory compliance</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Using data to ensure laws and rules are followed.</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Enhanced security capabilities</a:t>
            </a:r>
            <a:endParaRPr lang="en-US" dirty="0">
              <a:latin typeface="Times New Roman" panose="02020603050405020304" pitchFamily="18" charset="0"/>
              <a:cs typeface="Times New Roman" panose="02020603050405020304" pitchFamily="18" charset="0"/>
            </a:endParaRPr>
          </a:p>
          <a:p>
            <a:pPr marL="742950" lvl="1" indent="-285750">
              <a:lnSpc>
                <a:spcPct val="150000"/>
              </a:lnSpc>
              <a:buFont typeface="Arial" panose="020B0604020202020204" pitchFamily="34" charset="0"/>
              <a:buChar char="•"/>
            </a:pPr>
            <a:r>
              <a:rPr lang="en-US" dirty="0">
                <a:latin typeface="Times New Roman" panose="02020603050405020304" pitchFamily="18" charset="0"/>
                <a:cs typeface="Times New Roman" panose="02020603050405020304" pitchFamily="18" charset="0"/>
              </a:rPr>
              <a:t>Detecting cyberattacks or security breaches in real time.</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Churn identification &amp; customer recruiting :</a:t>
            </a:r>
            <a:r>
              <a:rPr lang="en-US" dirty="0">
                <a:latin typeface="Times New Roman" panose="02020603050405020304" pitchFamily="18" charset="0"/>
                <a:cs typeface="Times New Roman" panose="02020603050405020304" pitchFamily="18" charset="0"/>
              </a:rPr>
              <a:t>Spotting customers likely to leave, and attracting new ones.</a:t>
            </a:r>
          </a:p>
          <a:p>
            <a:pPr marL="285750" indent="-285750">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Improved customer service : </a:t>
            </a:r>
            <a:r>
              <a:rPr lang="en-US" dirty="0">
                <a:latin typeface="Times New Roman" panose="02020603050405020304" pitchFamily="18" charset="0"/>
                <a:cs typeface="Times New Roman" panose="02020603050405020304" pitchFamily="18" charset="0"/>
              </a:rPr>
              <a:t>Predicting issues and responding quickly.</a:t>
            </a:r>
          </a:p>
          <a:p>
            <a:pPr marL="742950" lvl="1" indent="-285750">
              <a:lnSpc>
                <a:spcPct val="150000"/>
              </a:lnSpc>
              <a:buFont typeface="Arial" panose="020B0604020202020204" pitchFamily="34" charset="0"/>
              <a:buChar char="•"/>
            </a:pPr>
            <a:endParaRPr lang="en-US"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9692583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CC70B-4062-B1FF-5801-85D97613785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618F34-5169-7BC0-6DF5-40E75BD9D661}"/>
              </a:ext>
            </a:extLst>
          </p:cNvPr>
          <p:cNvSpPr/>
          <p:nvPr/>
        </p:nvSpPr>
        <p:spPr>
          <a:xfrm>
            <a:off x="665847"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02767C46-E06F-0751-9CB2-534E9A0C9A37}"/>
              </a:ext>
            </a:extLst>
          </p:cNvPr>
          <p:cNvSpPr txBox="1"/>
          <p:nvPr/>
        </p:nvSpPr>
        <p:spPr>
          <a:xfrm>
            <a:off x="2346764" y="1377578"/>
            <a:ext cx="6917816" cy="369332"/>
          </a:xfrm>
          <a:prstGeom prst="rect">
            <a:avLst/>
          </a:prstGeom>
          <a:noFill/>
        </p:spPr>
        <p:txBody>
          <a:bodyPr wrap="square" rtlCol="0">
            <a:spAutoFit/>
          </a:bodyPr>
          <a:lstStyle/>
          <a:p>
            <a:r>
              <a:rPr lang="en-US" b="1" dirty="0"/>
              <a:t>Big data</a:t>
            </a:r>
          </a:p>
        </p:txBody>
      </p:sp>
      <p:sp>
        <p:nvSpPr>
          <p:cNvPr id="5" name="Rectangle 4">
            <a:extLst>
              <a:ext uri="{FF2B5EF4-FFF2-40B4-BE49-F238E27FC236}">
                <a16:creationId xmlns:a16="http://schemas.microsoft.com/office/drawing/2014/main" id="{24AC18A8-7D3C-2918-42DA-3AF89901ABA6}"/>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ADDA38-C98D-A105-3547-82086B9C58F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26</a:t>
            </a:r>
          </a:p>
        </p:txBody>
      </p:sp>
      <p:pic>
        <p:nvPicPr>
          <p:cNvPr id="7" name="Graphic 21">
            <a:extLst>
              <a:ext uri="{FF2B5EF4-FFF2-40B4-BE49-F238E27FC236}">
                <a16:creationId xmlns:a16="http://schemas.microsoft.com/office/drawing/2014/main" id="{DD525B4F-279A-9F0A-1F5C-092AE9941C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B81043A3-1102-BA5E-3E49-FD6D415581B5}"/>
              </a:ext>
            </a:extLst>
          </p:cNvPr>
          <p:cNvSpPr txBox="1"/>
          <p:nvPr/>
        </p:nvSpPr>
        <p:spPr>
          <a:xfrm>
            <a:off x="645843" y="1918178"/>
            <a:ext cx="10319657" cy="458074"/>
          </a:xfrm>
          <a:prstGeom prst="rect">
            <a:avLst/>
          </a:prstGeom>
          <a:noFill/>
        </p:spPr>
        <p:txBody>
          <a:bodyPr wrap="square" rtlCol="0">
            <a:spAutoFit/>
          </a:bodyPr>
          <a:lstStyle/>
          <a:p>
            <a:pPr algn="just">
              <a:lnSpc>
                <a:spcPct val="150000"/>
              </a:lnSpc>
            </a:pPr>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DBFF26EA-E2C5-76A1-0729-C9AE32FEB327}"/>
              </a:ext>
            </a:extLst>
          </p:cNvPr>
          <p:cNvSpPr txBox="1"/>
          <p:nvPr/>
        </p:nvSpPr>
        <p:spPr>
          <a:xfrm>
            <a:off x="713433" y="1943010"/>
            <a:ext cx="10765134" cy="4474558"/>
          </a:xfrm>
          <a:prstGeom prst="rect">
            <a:avLst/>
          </a:prstGeom>
          <a:noFill/>
        </p:spPr>
        <p:txBody>
          <a:bodyPr wrap="square" rtlCol="0">
            <a:spAutoFit/>
          </a:bodyPr>
          <a:lstStyle/>
          <a:p>
            <a:pPr algn="just"/>
            <a:r>
              <a:rPr lang="en-US" b="1" dirty="0"/>
              <a:t>Big Data Technologies:</a:t>
            </a:r>
          </a:p>
          <a:p>
            <a:pPr algn="just">
              <a:lnSpc>
                <a:spcPct val="150000"/>
              </a:lnSpc>
            </a:pPr>
            <a:r>
              <a:rPr lang="en-US" dirty="0">
                <a:latin typeface="Times New Roman" panose="02020603050405020304" pitchFamily="18" charset="0"/>
                <a:cs typeface="Times New Roman" panose="02020603050405020304" pitchFamily="18" charset="0"/>
              </a:rPr>
              <a:t>There are a number of technologies for </a:t>
            </a:r>
            <a:r>
              <a:rPr lang="en-US" dirty="0">
                <a:solidFill>
                  <a:srgbClr val="FF0000"/>
                </a:solidFill>
                <a:latin typeface="Times New Roman" panose="02020603050405020304" pitchFamily="18" charset="0"/>
                <a:cs typeface="Times New Roman" panose="02020603050405020304" pitchFamily="18" charset="0"/>
              </a:rPr>
              <a:t>processing and analyzing Big Data</a:t>
            </a:r>
            <a:r>
              <a:rPr lang="en-US" dirty="0">
                <a:latin typeface="Times New Roman" panose="02020603050405020304" pitchFamily="18" charset="0"/>
                <a:cs typeface="Times New Roman" panose="02020603050405020304" pitchFamily="18" charset="0"/>
              </a:rPr>
              <a:t>, but most have some common characteristics . Namely, they take advantage of commodity hardware to enable scale-out and </a:t>
            </a:r>
            <a:r>
              <a:rPr lang="en-US" dirty="0">
                <a:solidFill>
                  <a:srgbClr val="FF0000"/>
                </a:solidFill>
                <a:latin typeface="Times New Roman" panose="02020603050405020304" pitchFamily="18" charset="0"/>
                <a:cs typeface="Times New Roman" panose="02020603050405020304" pitchFamily="18" charset="0"/>
              </a:rPr>
              <a:t>parallel-processing techniques</a:t>
            </a:r>
            <a:r>
              <a:rPr lang="en-US" dirty="0">
                <a:latin typeface="Times New Roman" panose="02020603050405020304" pitchFamily="18" charset="0"/>
                <a:cs typeface="Times New Roman" panose="02020603050405020304" pitchFamily="18" charset="0"/>
              </a:rPr>
              <a:t>; employ nonrelational data storage capabilities to </a:t>
            </a:r>
            <a:r>
              <a:rPr lang="en-US" dirty="0">
                <a:solidFill>
                  <a:srgbClr val="FF0000"/>
                </a:solidFill>
                <a:latin typeface="Times New Roman" panose="02020603050405020304" pitchFamily="18" charset="0"/>
                <a:cs typeface="Times New Roman" panose="02020603050405020304" pitchFamily="18" charset="0"/>
              </a:rPr>
              <a:t>process unstructured and </a:t>
            </a:r>
            <a:r>
              <a:rPr lang="en-US" dirty="0" err="1">
                <a:solidFill>
                  <a:srgbClr val="FF0000"/>
                </a:solidFill>
                <a:latin typeface="Times New Roman" panose="02020603050405020304" pitchFamily="18" charset="0"/>
                <a:cs typeface="Times New Roman" panose="02020603050405020304" pitchFamily="18" charset="0"/>
              </a:rPr>
              <a:t>semistructured</a:t>
            </a:r>
            <a:r>
              <a:rPr lang="en-US" dirty="0">
                <a:solidFill>
                  <a:srgbClr val="FF0000"/>
                </a:solidFill>
                <a:latin typeface="Times New Roman" panose="02020603050405020304" pitchFamily="18" charset="0"/>
                <a:cs typeface="Times New Roman" panose="02020603050405020304" pitchFamily="18" charset="0"/>
              </a:rPr>
              <a:t> data</a:t>
            </a:r>
            <a:r>
              <a:rPr lang="en-US" dirty="0">
                <a:latin typeface="Times New Roman" panose="02020603050405020304" pitchFamily="18" charset="0"/>
                <a:cs typeface="Times New Roman" panose="02020603050405020304" pitchFamily="18" charset="0"/>
              </a:rPr>
              <a:t>; and apply </a:t>
            </a:r>
            <a:r>
              <a:rPr lang="en-US" dirty="0">
                <a:solidFill>
                  <a:srgbClr val="FF0000"/>
                </a:solidFill>
                <a:latin typeface="Times New Roman" panose="02020603050405020304" pitchFamily="18" charset="0"/>
                <a:cs typeface="Times New Roman" panose="02020603050405020304" pitchFamily="18" charset="0"/>
              </a:rPr>
              <a:t>advanced analytics and data visualization technology to Big Data </a:t>
            </a:r>
            <a:r>
              <a:rPr lang="en-US" dirty="0">
                <a:latin typeface="Times New Roman" panose="02020603050405020304" pitchFamily="18" charset="0"/>
                <a:cs typeface="Times New Roman" panose="02020603050405020304" pitchFamily="18" charset="0"/>
              </a:rPr>
              <a:t>to convey insights to end users. The three Big Data technologies that stand out that most believe will transform the business analytics and data management markets are </a:t>
            </a:r>
            <a:r>
              <a:rPr lang="en-US" b="1" dirty="0">
                <a:solidFill>
                  <a:srgbClr val="FF0000"/>
                </a:solidFill>
                <a:latin typeface="Times New Roman" panose="02020603050405020304" pitchFamily="18" charset="0"/>
                <a:cs typeface="Times New Roman" panose="02020603050405020304" pitchFamily="18" charset="0"/>
              </a:rPr>
              <a:t>MapReduce, and Hadoop.</a:t>
            </a:r>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MapReduce</a:t>
            </a:r>
            <a:r>
              <a:rPr lang="en-US" dirty="0">
                <a:latin typeface="Times New Roman" panose="02020603050405020304" pitchFamily="18" charset="0"/>
                <a:cs typeface="Times New Roman" panose="02020603050405020304" pitchFamily="18" charset="0"/>
              </a:rPr>
              <a:t> is a technique </a:t>
            </a:r>
            <a:r>
              <a:rPr lang="en-US" dirty="0">
                <a:solidFill>
                  <a:srgbClr val="C00000"/>
                </a:solidFill>
                <a:latin typeface="Times New Roman" panose="02020603050405020304" pitchFamily="18" charset="0"/>
                <a:cs typeface="Times New Roman" panose="02020603050405020304" pitchFamily="18" charset="0"/>
              </a:rPr>
              <a:t>popularized by Google </a:t>
            </a:r>
            <a:r>
              <a:rPr lang="en-US" dirty="0">
                <a:latin typeface="Times New Roman" panose="02020603050405020304" pitchFamily="18" charset="0"/>
                <a:cs typeface="Times New Roman" panose="02020603050405020304" pitchFamily="18" charset="0"/>
              </a:rPr>
              <a:t>that distributes the </a:t>
            </a:r>
            <a:r>
              <a:rPr lang="en-US" dirty="0">
                <a:solidFill>
                  <a:srgbClr val="C00000"/>
                </a:solidFill>
                <a:latin typeface="Times New Roman" panose="02020603050405020304" pitchFamily="18" charset="0"/>
                <a:cs typeface="Times New Roman" panose="02020603050405020304" pitchFamily="18" charset="0"/>
              </a:rPr>
              <a:t>processing of very large </a:t>
            </a:r>
            <a:r>
              <a:rPr lang="en-US" dirty="0" err="1">
                <a:solidFill>
                  <a:srgbClr val="C00000"/>
                </a:solidFill>
                <a:latin typeface="Times New Roman" panose="02020603050405020304" pitchFamily="18" charset="0"/>
                <a:cs typeface="Times New Roman" panose="02020603050405020304" pitchFamily="18" charset="0"/>
              </a:rPr>
              <a:t>multistructured</a:t>
            </a:r>
            <a:r>
              <a:rPr lang="en-US" dirty="0">
                <a:solidFill>
                  <a:srgbClr val="C00000"/>
                </a:solidFill>
                <a:latin typeface="Times New Roman" panose="02020603050405020304" pitchFamily="18" charset="0"/>
                <a:cs typeface="Times New Roman" panose="02020603050405020304" pitchFamily="18" charset="0"/>
              </a:rPr>
              <a:t> data </a:t>
            </a:r>
            <a:r>
              <a:rPr lang="en-US" dirty="0">
                <a:latin typeface="Times New Roman" panose="02020603050405020304" pitchFamily="18" charset="0"/>
                <a:cs typeface="Times New Roman" panose="02020603050405020304" pitchFamily="18" charset="0"/>
              </a:rPr>
              <a:t>files across a large cluster of machines. </a:t>
            </a:r>
            <a:r>
              <a:rPr lang="en-US" dirty="0">
                <a:solidFill>
                  <a:srgbClr val="C00000"/>
                </a:solidFill>
                <a:latin typeface="Times New Roman" panose="02020603050405020304" pitchFamily="18" charset="0"/>
                <a:cs typeface="Times New Roman" panose="02020603050405020304" pitchFamily="18" charset="0"/>
              </a:rPr>
              <a:t>High performance </a:t>
            </a:r>
            <a:r>
              <a:rPr lang="en-US" dirty="0">
                <a:latin typeface="Times New Roman" panose="02020603050405020304" pitchFamily="18" charset="0"/>
                <a:cs typeface="Times New Roman" panose="02020603050405020304" pitchFamily="18" charset="0"/>
              </a:rPr>
              <a:t>is achieved by </a:t>
            </a:r>
            <a:r>
              <a:rPr lang="en-US" dirty="0">
                <a:solidFill>
                  <a:srgbClr val="C00000"/>
                </a:solidFill>
                <a:latin typeface="Times New Roman" panose="02020603050405020304" pitchFamily="18" charset="0"/>
                <a:cs typeface="Times New Roman" panose="02020603050405020304" pitchFamily="18" charset="0"/>
              </a:rPr>
              <a:t>breaking the processing into small units of work</a:t>
            </a:r>
            <a:r>
              <a:rPr lang="en-US" dirty="0">
                <a:latin typeface="Times New Roman" panose="02020603050405020304" pitchFamily="18" charset="0"/>
                <a:cs typeface="Times New Roman" panose="02020603050405020304" pitchFamily="18" charset="0"/>
              </a:rPr>
              <a:t> that can be </a:t>
            </a:r>
            <a:r>
              <a:rPr lang="en-US" dirty="0">
                <a:solidFill>
                  <a:srgbClr val="C00000"/>
                </a:solidFill>
                <a:latin typeface="Times New Roman" panose="02020603050405020304" pitchFamily="18" charset="0"/>
                <a:cs typeface="Times New Roman" panose="02020603050405020304" pitchFamily="18" charset="0"/>
              </a:rPr>
              <a:t>run in parallel across the hundreds, potentially thousands, of nodes in the cluster</a:t>
            </a:r>
            <a:r>
              <a:rPr lang="en-US" dirty="0">
                <a:latin typeface="Times New Roman" panose="02020603050405020304" pitchFamily="18" charset="0"/>
                <a:cs typeface="Times New Roman" panose="02020603050405020304" pitchFamily="18" charset="0"/>
              </a:rPr>
              <a:t>.</a:t>
            </a:r>
          </a:p>
          <a:p>
            <a:pPr algn="just">
              <a:lnSpc>
                <a:spcPct val="150000"/>
              </a:lnSpc>
            </a:pP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8833797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3A348E-81E5-6786-413E-D41FCA4F7F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E310BB3-D00B-9620-9C05-1C2E0180BC3E}"/>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FFB03434-7EB8-C7F5-520B-D8508F212AF1}"/>
              </a:ext>
            </a:extLst>
          </p:cNvPr>
          <p:cNvSpPr txBox="1"/>
          <p:nvPr/>
        </p:nvSpPr>
        <p:spPr>
          <a:xfrm>
            <a:off x="2346764" y="1285385"/>
            <a:ext cx="6917816" cy="400110"/>
          </a:xfrm>
          <a:prstGeom prst="rect">
            <a:avLst/>
          </a:prstGeom>
          <a:noFill/>
        </p:spPr>
        <p:txBody>
          <a:bodyPr wrap="square" rtlCol="0">
            <a:spAutoFit/>
          </a:bodyPr>
          <a:lstStyle/>
          <a:p>
            <a:r>
              <a:rPr lang="en-US" sz="2000" b="1" dirty="0"/>
              <a:t>Big data</a:t>
            </a:r>
          </a:p>
        </p:txBody>
      </p:sp>
      <p:sp>
        <p:nvSpPr>
          <p:cNvPr id="5" name="Rectangle 4">
            <a:extLst>
              <a:ext uri="{FF2B5EF4-FFF2-40B4-BE49-F238E27FC236}">
                <a16:creationId xmlns:a16="http://schemas.microsoft.com/office/drawing/2014/main" id="{51C1D5DF-FD2E-EF9B-6720-79CB2FE300E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1B8BEC6-024D-1009-F90D-2B18652C22E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27</a:t>
            </a:r>
          </a:p>
        </p:txBody>
      </p:sp>
      <p:pic>
        <p:nvPicPr>
          <p:cNvPr id="7" name="Graphic 21">
            <a:extLst>
              <a:ext uri="{FF2B5EF4-FFF2-40B4-BE49-F238E27FC236}">
                <a16:creationId xmlns:a16="http://schemas.microsoft.com/office/drawing/2014/main" id="{77B8B1C3-E848-012E-7B42-FDE2B4A0F8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8EF4AAF-77B7-835C-CCFD-3963236EF6B7}"/>
              </a:ext>
            </a:extLst>
          </p:cNvPr>
          <p:cNvSpPr txBox="1"/>
          <p:nvPr/>
        </p:nvSpPr>
        <p:spPr>
          <a:xfrm>
            <a:off x="617280" y="2113656"/>
            <a:ext cx="10812720" cy="3782061"/>
          </a:xfrm>
          <a:prstGeom prst="rect">
            <a:avLst/>
          </a:prstGeom>
          <a:noFill/>
        </p:spPr>
        <p:txBody>
          <a:bodyPr wrap="square" rtlCol="0">
            <a:spAutoFit/>
          </a:bodyPr>
          <a:lstStyle/>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MapReduce</a:t>
            </a:r>
            <a:r>
              <a:rPr lang="en-US" dirty="0">
                <a:latin typeface="Times New Roman" panose="02020603050405020304" pitchFamily="18" charset="0"/>
                <a:cs typeface="Times New Roman" panose="02020603050405020304" pitchFamily="18" charset="0"/>
              </a:rPr>
              <a:t> is a </a:t>
            </a:r>
            <a:r>
              <a:rPr lang="en-US" dirty="0">
                <a:solidFill>
                  <a:srgbClr val="C00000"/>
                </a:solidFill>
                <a:latin typeface="Times New Roman" panose="02020603050405020304" pitchFamily="18" charset="0"/>
                <a:cs typeface="Times New Roman" panose="02020603050405020304" pitchFamily="18" charset="0"/>
              </a:rPr>
              <a:t>programming model </a:t>
            </a:r>
            <a:r>
              <a:rPr lang="en-US" dirty="0">
                <a:latin typeface="Times New Roman" panose="02020603050405020304" pitchFamily="18" charset="0"/>
                <a:cs typeface="Times New Roman" panose="02020603050405020304" pitchFamily="18" charset="0"/>
              </a:rPr>
              <a:t>and an associated implementation for processing and generating large data sets. Programs written in this functional style are automatically </a:t>
            </a:r>
            <a:r>
              <a:rPr lang="en-US" dirty="0">
                <a:solidFill>
                  <a:srgbClr val="C00000"/>
                </a:solidFill>
                <a:latin typeface="Times New Roman" panose="02020603050405020304" pitchFamily="18" charset="0"/>
                <a:cs typeface="Times New Roman" panose="02020603050405020304" pitchFamily="18" charset="0"/>
              </a:rPr>
              <a:t>parallelized and executed on a large cluster of commodity machines. </a:t>
            </a:r>
            <a:r>
              <a:rPr lang="en-US" dirty="0">
                <a:latin typeface="Times New Roman" panose="02020603050405020304" pitchFamily="18" charset="0"/>
                <a:cs typeface="Times New Roman" panose="02020603050405020304" pitchFamily="18" charset="0"/>
              </a:rPr>
              <a:t>This </a:t>
            </a:r>
            <a:r>
              <a:rPr lang="en-US" dirty="0">
                <a:solidFill>
                  <a:srgbClr val="C00000"/>
                </a:solidFill>
                <a:latin typeface="Times New Roman" panose="02020603050405020304" pitchFamily="18" charset="0"/>
                <a:cs typeface="Times New Roman" panose="02020603050405020304" pitchFamily="18" charset="0"/>
              </a:rPr>
              <a:t>allows programmers without any experience </a:t>
            </a:r>
            <a:r>
              <a:rPr lang="en-US" dirty="0">
                <a:latin typeface="Times New Roman" panose="02020603050405020304" pitchFamily="18" charset="0"/>
                <a:cs typeface="Times New Roman" panose="02020603050405020304" pitchFamily="18" charset="0"/>
              </a:rPr>
              <a:t>with parallel and distributed systems to easily utilize the resources of a large distributed system.</a:t>
            </a:r>
          </a:p>
          <a:p>
            <a:pPr algn="just">
              <a:lnSpc>
                <a:spcPct val="150000"/>
              </a:lnSpc>
            </a:pPr>
            <a:r>
              <a:rPr lang="en-US" b="1" dirty="0">
                <a:solidFill>
                  <a:srgbClr val="C00000"/>
                </a:solidFill>
                <a:latin typeface="Times New Roman" panose="02020603050405020304" pitchFamily="18" charset="0"/>
                <a:cs typeface="Times New Roman" panose="02020603050405020304" pitchFamily="18" charset="0"/>
              </a:rPr>
              <a:t>Hadoop</a:t>
            </a:r>
            <a:r>
              <a:rPr lang="en-US" dirty="0">
                <a:latin typeface="Times New Roman" panose="02020603050405020304" pitchFamily="18" charset="0"/>
                <a:cs typeface="Times New Roman" panose="02020603050405020304" pitchFamily="18" charset="0"/>
              </a:rPr>
              <a:t> is an </a:t>
            </a:r>
            <a:r>
              <a:rPr lang="en-US" dirty="0">
                <a:solidFill>
                  <a:srgbClr val="C00000"/>
                </a:solidFill>
                <a:latin typeface="Times New Roman" panose="02020603050405020304" pitchFamily="18" charset="0"/>
                <a:cs typeface="Times New Roman" panose="02020603050405020304" pitchFamily="18" charset="0"/>
              </a:rPr>
              <a:t>open source framework </a:t>
            </a:r>
            <a:r>
              <a:rPr lang="en-US" dirty="0">
                <a:latin typeface="Times New Roman" panose="02020603050405020304" pitchFamily="18" charset="0"/>
                <a:cs typeface="Times New Roman" panose="02020603050405020304" pitchFamily="18" charset="0"/>
              </a:rPr>
              <a:t>for </a:t>
            </a:r>
            <a:r>
              <a:rPr lang="en-US" dirty="0">
                <a:solidFill>
                  <a:srgbClr val="C00000"/>
                </a:solidFill>
                <a:latin typeface="Times New Roman" panose="02020603050405020304" pitchFamily="18" charset="0"/>
                <a:cs typeface="Times New Roman" panose="02020603050405020304" pitchFamily="18" charset="0"/>
              </a:rPr>
              <a:t>processing, storing, and analyzing massive amounts </a:t>
            </a:r>
            <a:r>
              <a:rPr lang="en-US" dirty="0">
                <a:latin typeface="Times New Roman" panose="02020603050405020304" pitchFamily="18" charset="0"/>
                <a:cs typeface="Times New Roman" panose="02020603050405020304" pitchFamily="18" charset="0"/>
              </a:rPr>
              <a:t>of distributed, unstructured data. Originally created by Doug Cutting at Yahoo!, </a:t>
            </a:r>
            <a:r>
              <a:rPr lang="en-US" dirty="0">
                <a:solidFill>
                  <a:srgbClr val="C00000"/>
                </a:solidFill>
                <a:latin typeface="Times New Roman" panose="02020603050405020304" pitchFamily="18" charset="0"/>
                <a:cs typeface="Times New Roman" panose="02020603050405020304" pitchFamily="18" charset="0"/>
              </a:rPr>
              <a:t>Hadoop was inspired by MapReduce</a:t>
            </a:r>
            <a:r>
              <a:rPr lang="en-US" dirty="0">
                <a:latin typeface="Times New Roman" panose="02020603050405020304" pitchFamily="18" charset="0"/>
                <a:cs typeface="Times New Roman" panose="02020603050405020304" pitchFamily="18" charset="0"/>
              </a:rPr>
              <a:t>, a user-defined function developed by Google in the early 2000s for indexing the Web. </a:t>
            </a:r>
            <a:r>
              <a:rPr lang="en-US" dirty="0">
                <a:solidFill>
                  <a:srgbClr val="C00000"/>
                </a:solidFill>
                <a:latin typeface="Times New Roman" panose="02020603050405020304" pitchFamily="18" charset="0"/>
                <a:cs typeface="Times New Roman" panose="02020603050405020304" pitchFamily="18" charset="0"/>
              </a:rPr>
              <a:t>It was designed to handle petabytes and exabytes of data distributed over multiple nodes in parallel</a:t>
            </a:r>
            <a:r>
              <a:rPr lang="en-US" dirty="0">
                <a:latin typeface="Times New Roman" panose="02020603050405020304" pitchFamily="18" charset="0"/>
                <a:cs typeface="Times New Roman" panose="02020603050405020304" pitchFamily="18" charset="0"/>
              </a:rPr>
              <a:t>. </a:t>
            </a:r>
            <a:r>
              <a:rPr lang="en-US" dirty="0">
                <a:solidFill>
                  <a:srgbClr val="C00000"/>
                </a:solidFill>
                <a:latin typeface="Times New Roman" panose="02020603050405020304" pitchFamily="18" charset="0"/>
                <a:cs typeface="Times New Roman" panose="02020603050405020304" pitchFamily="18" charset="0"/>
              </a:rPr>
              <a:t>Hadoop breaks up Big Data into multiple parts so each part can be processed and analyzed at the same time.</a:t>
            </a:r>
          </a:p>
        </p:txBody>
      </p:sp>
    </p:spTree>
    <p:extLst>
      <p:ext uri="{BB962C8B-B14F-4D97-AF65-F5344CB8AC3E}">
        <p14:creationId xmlns:p14="http://schemas.microsoft.com/office/powerpoint/2010/main" val="42044125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3B165-EE4C-D3EB-49CF-91ED5BEBE5D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9BCF73-9F95-507D-F64E-DE201B376241}"/>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B76552D7-1A81-2E4E-10F3-E55A640E9F11}"/>
              </a:ext>
            </a:extLst>
          </p:cNvPr>
          <p:cNvSpPr txBox="1"/>
          <p:nvPr/>
        </p:nvSpPr>
        <p:spPr>
          <a:xfrm>
            <a:off x="2346764" y="1362189"/>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1FE10ACB-4A24-69B7-A12D-3D4414933329}"/>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EAD3468-BFB4-E85A-7DAC-E7B769D150D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28</a:t>
            </a:r>
          </a:p>
        </p:txBody>
      </p:sp>
      <p:pic>
        <p:nvPicPr>
          <p:cNvPr id="7" name="Graphic 21">
            <a:extLst>
              <a:ext uri="{FF2B5EF4-FFF2-40B4-BE49-F238E27FC236}">
                <a16:creationId xmlns:a16="http://schemas.microsoft.com/office/drawing/2014/main" id="{B1EE07E6-1E3E-B536-E5D4-1EA40E02ED4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CF679561-F0A6-C600-8AA7-FEA0C2647F2A}"/>
              </a:ext>
            </a:extLst>
          </p:cNvPr>
          <p:cNvSpPr txBox="1"/>
          <p:nvPr/>
        </p:nvSpPr>
        <p:spPr>
          <a:xfrm>
            <a:off x="617280" y="2113656"/>
            <a:ext cx="10812720" cy="1289071"/>
          </a:xfrm>
          <a:prstGeom prst="rect">
            <a:avLst/>
          </a:prstGeom>
          <a:noFill/>
        </p:spPr>
        <p:txBody>
          <a:bodyPr wrap="square" rtlCol="0">
            <a:spAutoFit/>
          </a:bodyPr>
          <a:lstStyle/>
          <a:p>
            <a:pPr algn="just">
              <a:lnSpc>
                <a:spcPct val="150000"/>
              </a:lnSpc>
            </a:pPr>
            <a:r>
              <a:rPr lang="en-US" dirty="0">
                <a:solidFill>
                  <a:srgbClr val="C00000"/>
                </a:solidFill>
                <a:latin typeface="Times New Roman" panose="02020603050405020304" pitchFamily="18" charset="0"/>
                <a:cs typeface="Times New Roman" panose="02020603050405020304" pitchFamily="18" charset="0"/>
                <a:hlinkClick r:id="rId4"/>
              </a:rPr>
              <a:t>https://www.kaggle.com/datasets/adilshamim8/exploring-mental-health-data/data</a:t>
            </a:r>
            <a:endParaRPr lang="en-US" dirty="0">
              <a:solidFill>
                <a:srgbClr val="C00000"/>
              </a:solidFill>
              <a:latin typeface="Times New Roman" panose="02020603050405020304" pitchFamily="18" charset="0"/>
              <a:cs typeface="Times New Roman" panose="02020603050405020304" pitchFamily="18" charset="0"/>
            </a:endParaRPr>
          </a:p>
          <a:p>
            <a:pPr algn="just">
              <a:lnSpc>
                <a:spcPct val="150000"/>
              </a:lnSpc>
            </a:pPr>
            <a:endParaRPr lang="en-US" dirty="0">
              <a:solidFill>
                <a:srgbClr val="C00000"/>
              </a:solidFill>
              <a:latin typeface="Times New Roman" panose="02020603050405020304" pitchFamily="18" charset="0"/>
              <a:cs typeface="Times New Roman" panose="02020603050405020304" pitchFamily="18" charset="0"/>
            </a:endParaRPr>
          </a:p>
          <a:p>
            <a:pPr algn="just">
              <a:lnSpc>
                <a:spcPct val="150000"/>
              </a:lnSpc>
            </a:pPr>
            <a:endParaRPr lang="en-US" dirty="0">
              <a:solidFill>
                <a:srgbClr val="C00000"/>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8652C9C6-A79E-B434-5300-FDFF1EF37AF0}"/>
              </a:ext>
            </a:extLst>
          </p:cNvPr>
          <p:cNvPicPr>
            <a:picLocks noChangeAspect="1"/>
          </p:cNvPicPr>
          <p:nvPr/>
        </p:nvPicPr>
        <p:blipFill>
          <a:blip r:embed="rId5"/>
          <a:stretch>
            <a:fillRect/>
          </a:stretch>
        </p:blipFill>
        <p:spPr>
          <a:xfrm>
            <a:off x="617280" y="2652670"/>
            <a:ext cx="10486149" cy="3405156"/>
          </a:xfrm>
          <a:prstGeom prst="rect">
            <a:avLst/>
          </a:prstGeom>
        </p:spPr>
      </p:pic>
    </p:spTree>
    <p:extLst>
      <p:ext uri="{BB962C8B-B14F-4D97-AF65-F5344CB8AC3E}">
        <p14:creationId xmlns:p14="http://schemas.microsoft.com/office/powerpoint/2010/main" val="1433477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629B12-3895-03B1-36A4-701D5816D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8DBFD3E-B6A0-3A87-7D86-22920B21C2D5}"/>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6CA93487-FBB6-E21C-F88F-85405D74FA9B}"/>
              </a:ext>
            </a:extLst>
          </p:cNvPr>
          <p:cNvSpPr txBox="1"/>
          <p:nvPr/>
        </p:nvSpPr>
        <p:spPr>
          <a:xfrm>
            <a:off x="2346764" y="1286359"/>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EAE6FC3E-D7BD-5368-485D-E451C1FA39DE}"/>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192FEB3-25B0-EF62-F421-4383C7C9D127}"/>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29</a:t>
            </a:r>
          </a:p>
        </p:txBody>
      </p:sp>
      <p:pic>
        <p:nvPicPr>
          <p:cNvPr id="7" name="Graphic 21">
            <a:extLst>
              <a:ext uri="{FF2B5EF4-FFF2-40B4-BE49-F238E27FC236}">
                <a16:creationId xmlns:a16="http://schemas.microsoft.com/office/drawing/2014/main" id="{55ABC8EE-8B90-9A3C-1A5F-94DB11A7C4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9C6C83B8-7FF6-731D-2AF5-83A71846583C}"/>
              </a:ext>
            </a:extLst>
          </p:cNvPr>
          <p:cNvPicPr>
            <a:picLocks noChangeAspect="1"/>
          </p:cNvPicPr>
          <p:nvPr/>
        </p:nvPicPr>
        <p:blipFill>
          <a:blip r:embed="rId4"/>
          <a:stretch>
            <a:fillRect/>
          </a:stretch>
        </p:blipFill>
        <p:spPr>
          <a:xfrm>
            <a:off x="2127650" y="1993866"/>
            <a:ext cx="9052897" cy="4155728"/>
          </a:xfrm>
          <a:prstGeom prst="rect">
            <a:avLst/>
          </a:prstGeom>
        </p:spPr>
      </p:pic>
    </p:spTree>
    <p:extLst>
      <p:ext uri="{BB962C8B-B14F-4D97-AF65-F5344CB8AC3E}">
        <p14:creationId xmlns:p14="http://schemas.microsoft.com/office/powerpoint/2010/main" val="3092422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B8765-E898-3FFF-EDDC-EE22DF27E2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F0363A2-ABF6-A2A7-FE12-9F46603659CE}"/>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123EC52E-A6D9-49A6-C513-3A5492048D9F}"/>
              </a:ext>
            </a:extLst>
          </p:cNvPr>
          <p:cNvSpPr txBox="1"/>
          <p:nvPr/>
        </p:nvSpPr>
        <p:spPr>
          <a:xfrm>
            <a:off x="2346764" y="1345306"/>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6E1B7380-04C4-9159-AD67-F1DE612B75D1}"/>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DBA0511B-E698-08FB-BB49-60CD1FE7DB1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30</a:t>
            </a:r>
          </a:p>
        </p:txBody>
      </p:sp>
      <p:pic>
        <p:nvPicPr>
          <p:cNvPr id="7" name="Graphic 21">
            <a:extLst>
              <a:ext uri="{FF2B5EF4-FFF2-40B4-BE49-F238E27FC236}">
                <a16:creationId xmlns:a16="http://schemas.microsoft.com/office/drawing/2014/main" id="{62D30247-B0C8-FE39-B097-917F6632E19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0977D5C5-4B81-617A-2AA7-2C2724E3FEAD}"/>
              </a:ext>
            </a:extLst>
          </p:cNvPr>
          <p:cNvPicPr>
            <a:picLocks noChangeAspect="1"/>
          </p:cNvPicPr>
          <p:nvPr/>
        </p:nvPicPr>
        <p:blipFill>
          <a:blip r:embed="rId4"/>
          <a:stretch>
            <a:fillRect/>
          </a:stretch>
        </p:blipFill>
        <p:spPr>
          <a:xfrm>
            <a:off x="942307" y="2176832"/>
            <a:ext cx="10125075" cy="3819525"/>
          </a:xfrm>
          <a:prstGeom prst="rect">
            <a:avLst/>
          </a:prstGeom>
        </p:spPr>
      </p:pic>
    </p:spTree>
    <p:extLst>
      <p:ext uri="{BB962C8B-B14F-4D97-AF65-F5344CB8AC3E}">
        <p14:creationId xmlns:p14="http://schemas.microsoft.com/office/powerpoint/2010/main" val="9329048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3CB4BD-25C0-B6CF-9F57-0C01FBCC31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9F64DE-BC24-9F49-E9F0-3F36CEB60395}"/>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F81E2357-3634-5727-A518-1C6208E87C1C}"/>
              </a:ext>
            </a:extLst>
          </p:cNvPr>
          <p:cNvSpPr txBox="1"/>
          <p:nvPr/>
        </p:nvSpPr>
        <p:spPr>
          <a:xfrm>
            <a:off x="2346764" y="1285385"/>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6CAD78EC-97C1-DE8C-F539-EB77203107F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8FCAA9C4-BD5D-9DEE-F1B5-32E541492AF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31</a:t>
            </a:r>
          </a:p>
        </p:txBody>
      </p:sp>
      <p:pic>
        <p:nvPicPr>
          <p:cNvPr id="7" name="Graphic 21">
            <a:extLst>
              <a:ext uri="{FF2B5EF4-FFF2-40B4-BE49-F238E27FC236}">
                <a16:creationId xmlns:a16="http://schemas.microsoft.com/office/drawing/2014/main" id="{82590BD5-D809-654A-D7A0-F20559A039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A0D8788F-B742-334F-0AC4-D1BEA7062ED9}"/>
              </a:ext>
            </a:extLst>
          </p:cNvPr>
          <p:cNvPicPr>
            <a:picLocks noChangeAspect="1"/>
          </p:cNvPicPr>
          <p:nvPr/>
        </p:nvPicPr>
        <p:blipFill>
          <a:blip r:embed="rId4"/>
          <a:stretch>
            <a:fillRect/>
          </a:stretch>
        </p:blipFill>
        <p:spPr>
          <a:xfrm>
            <a:off x="762000" y="1978007"/>
            <a:ext cx="10410825" cy="923925"/>
          </a:xfrm>
          <a:prstGeom prst="rect">
            <a:avLst/>
          </a:prstGeom>
        </p:spPr>
      </p:pic>
      <p:pic>
        <p:nvPicPr>
          <p:cNvPr id="9" name="Picture 8">
            <a:extLst>
              <a:ext uri="{FF2B5EF4-FFF2-40B4-BE49-F238E27FC236}">
                <a16:creationId xmlns:a16="http://schemas.microsoft.com/office/drawing/2014/main" id="{E54A0535-369D-2E2B-24D6-3283136204F8}"/>
              </a:ext>
            </a:extLst>
          </p:cNvPr>
          <p:cNvPicPr>
            <a:picLocks noChangeAspect="1"/>
          </p:cNvPicPr>
          <p:nvPr/>
        </p:nvPicPr>
        <p:blipFill>
          <a:blip r:embed="rId5"/>
          <a:stretch>
            <a:fillRect/>
          </a:stretch>
        </p:blipFill>
        <p:spPr>
          <a:xfrm>
            <a:off x="3543718" y="2930325"/>
            <a:ext cx="5630427" cy="3190875"/>
          </a:xfrm>
          <a:prstGeom prst="rect">
            <a:avLst/>
          </a:prstGeom>
        </p:spPr>
      </p:pic>
    </p:spTree>
    <p:extLst>
      <p:ext uri="{BB962C8B-B14F-4D97-AF65-F5344CB8AC3E}">
        <p14:creationId xmlns:p14="http://schemas.microsoft.com/office/powerpoint/2010/main" val="1535176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22284-61C1-454A-B23B-6DA798F6FD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526FEE4-813B-5EE2-EE06-5C1A9686E341}"/>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9A3CA814-A469-9C87-D676-9EDB5F7337C9}"/>
              </a:ext>
            </a:extLst>
          </p:cNvPr>
          <p:cNvSpPr txBox="1"/>
          <p:nvPr/>
        </p:nvSpPr>
        <p:spPr>
          <a:xfrm>
            <a:off x="2346764" y="1285385"/>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C37F15FF-D44B-D071-9429-EB62CDBFE383}"/>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5A3D7C9-CB98-5AC9-57BB-BC25EE69B53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32</a:t>
            </a:r>
          </a:p>
        </p:txBody>
      </p:sp>
      <p:pic>
        <p:nvPicPr>
          <p:cNvPr id="7" name="Graphic 21">
            <a:extLst>
              <a:ext uri="{FF2B5EF4-FFF2-40B4-BE49-F238E27FC236}">
                <a16:creationId xmlns:a16="http://schemas.microsoft.com/office/drawing/2014/main" id="{E1BC7F56-64D1-2D05-A098-83FEE17087B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3338268C-08A7-3397-2E95-10AC27FDFA7F}"/>
              </a:ext>
            </a:extLst>
          </p:cNvPr>
          <p:cNvPicPr>
            <a:picLocks noChangeAspect="1"/>
          </p:cNvPicPr>
          <p:nvPr/>
        </p:nvPicPr>
        <p:blipFill>
          <a:blip r:embed="rId4"/>
          <a:stretch>
            <a:fillRect/>
          </a:stretch>
        </p:blipFill>
        <p:spPr>
          <a:xfrm>
            <a:off x="1644535" y="2158873"/>
            <a:ext cx="8382000" cy="3295650"/>
          </a:xfrm>
          <a:prstGeom prst="rect">
            <a:avLst/>
          </a:prstGeom>
        </p:spPr>
      </p:pic>
    </p:spTree>
    <p:extLst>
      <p:ext uri="{BB962C8B-B14F-4D97-AF65-F5344CB8AC3E}">
        <p14:creationId xmlns:p14="http://schemas.microsoft.com/office/powerpoint/2010/main" val="10174948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3A0A0-3CDF-ED49-8E0D-CD71E0AD644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758F52-8DB8-AAEC-2C9C-092E07205720}"/>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700C8C4E-5D9B-E2BA-47D4-E900BEFF2AF7}"/>
              </a:ext>
            </a:extLst>
          </p:cNvPr>
          <p:cNvSpPr txBox="1"/>
          <p:nvPr/>
        </p:nvSpPr>
        <p:spPr>
          <a:xfrm>
            <a:off x="2346764" y="1285385"/>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EB175D3C-754F-EB71-311B-16FFF5B45ADC}"/>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F772B26E-1F12-E788-022D-64A2EC49094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32</a:t>
            </a:r>
          </a:p>
        </p:txBody>
      </p:sp>
      <p:pic>
        <p:nvPicPr>
          <p:cNvPr id="7" name="Graphic 21">
            <a:extLst>
              <a:ext uri="{FF2B5EF4-FFF2-40B4-BE49-F238E27FC236}">
                <a16:creationId xmlns:a16="http://schemas.microsoft.com/office/drawing/2014/main" id="{870F838B-A640-CB00-5A09-327D9CAD3F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79BF05C2-E3D0-27F0-E9DE-C26CF3A8E15A}"/>
              </a:ext>
            </a:extLst>
          </p:cNvPr>
          <p:cNvPicPr>
            <a:picLocks noChangeAspect="1"/>
          </p:cNvPicPr>
          <p:nvPr/>
        </p:nvPicPr>
        <p:blipFill>
          <a:blip r:embed="rId4"/>
          <a:stretch>
            <a:fillRect/>
          </a:stretch>
        </p:blipFill>
        <p:spPr>
          <a:xfrm>
            <a:off x="2582426" y="1978007"/>
            <a:ext cx="4122561" cy="3832082"/>
          </a:xfrm>
          <a:prstGeom prst="rect">
            <a:avLst/>
          </a:prstGeom>
        </p:spPr>
      </p:pic>
    </p:spTree>
    <p:extLst>
      <p:ext uri="{BB962C8B-B14F-4D97-AF65-F5344CB8AC3E}">
        <p14:creationId xmlns:p14="http://schemas.microsoft.com/office/powerpoint/2010/main" val="13130998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F5703B-621B-3E0A-8694-A0B084718CC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76BAD89-C67C-D11F-0CDA-4AFF8AFFEFA2}"/>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64834B22-107D-8DBC-663B-753CCC4033D3}"/>
              </a:ext>
            </a:extLst>
          </p:cNvPr>
          <p:cNvSpPr txBox="1"/>
          <p:nvPr/>
        </p:nvSpPr>
        <p:spPr>
          <a:xfrm>
            <a:off x="2346764" y="1285385"/>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9AA8A525-0BF5-5EF6-E0A9-8766395794DB}"/>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248BDC3-98FC-0A23-D0FD-C8B001F2AE7B}"/>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33</a:t>
            </a:r>
          </a:p>
        </p:txBody>
      </p:sp>
      <p:pic>
        <p:nvPicPr>
          <p:cNvPr id="7" name="Graphic 21">
            <a:extLst>
              <a:ext uri="{FF2B5EF4-FFF2-40B4-BE49-F238E27FC236}">
                <a16:creationId xmlns:a16="http://schemas.microsoft.com/office/drawing/2014/main" id="{5566FC0D-4CEC-BC03-7BA2-6FA18B116FC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2151782B-A656-44DC-B567-FE8473B1891C}"/>
              </a:ext>
            </a:extLst>
          </p:cNvPr>
          <p:cNvPicPr>
            <a:picLocks noChangeAspect="1"/>
          </p:cNvPicPr>
          <p:nvPr/>
        </p:nvPicPr>
        <p:blipFill>
          <a:blip r:embed="rId4"/>
          <a:stretch>
            <a:fillRect/>
          </a:stretch>
        </p:blipFill>
        <p:spPr>
          <a:xfrm>
            <a:off x="2461846" y="1978007"/>
            <a:ext cx="8326577" cy="3908548"/>
          </a:xfrm>
          <a:prstGeom prst="rect">
            <a:avLst/>
          </a:prstGeom>
        </p:spPr>
      </p:pic>
    </p:spTree>
    <p:extLst>
      <p:ext uri="{BB962C8B-B14F-4D97-AF65-F5344CB8AC3E}">
        <p14:creationId xmlns:p14="http://schemas.microsoft.com/office/powerpoint/2010/main" val="20096899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8AE04A-7806-BCA1-429C-C1968AFA8E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A86117C-0925-14D5-8CE7-6BF5F681EC27}"/>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0489EF98-9B36-AD94-90BC-22DC6B7A9A1D}"/>
              </a:ext>
            </a:extLst>
          </p:cNvPr>
          <p:cNvSpPr txBox="1"/>
          <p:nvPr/>
        </p:nvSpPr>
        <p:spPr>
          <a:xfrm>
            <a:off x="2417102" y="1362189"/>
            <a:ext cx="6917816" cy="400110"/>
          </a:xfrm>
          <a:prstGeom prst="rect">
            <a:avLst/>
          </a:prstGeom>
          <a:noFill/>
        </p:spPr>
        <p:txBody>
          <a:bodyPr wrap="square" rtlCol="0">
            <a:spAutoFit/>
          </a:bodyPr>
          <a:lstStyle/>
          <a:p>
            <a:r>
              <a:rPr lang="en-US" sz="2000" b="1" dirty="0"/>
              <a:t>Case study of data mining</a:t>
            </a:r>
          </a:p>
        </p:txBody>
      </p:sp>
      <p:sp>
        <p:nvSpPr>
          <p:cNvPr id="5" name="Rectangle 4">
            <a:extLst>
              <a:ext uri="{FF2B5EF4-FFF2-40B4-BE49-F238E27FC236}">
                <a16:creationId xmlns:a16="http://schemas.microsoft.com/office/drawing/2014/main" id="{D09487D3-EC8A-B93D-5349-D00272545A2C}"/>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7BDE6C80-FA2E-B32B-F504-FAD1040351F8}"/>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34</a:t>
            </a:r>
          </a:p>
        </p:txBody>
      </p:sp>
      <p:pic>
        <p:nvPicPr>
          <p:cNvPr id="7" name="Graphic 21">
            <a:extLst>
              <a:ext uri="{FF2B5EF4-FFF2-40B4-BE49-F238E27FC236}">
                <a16:creationId xmlns:a16="http://schemas.microsoft.com/office/drawing/2014/main" id="{C0436CA9-D478-E2B3-BDEA-303F0DE8E4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0855E4F9-92FC-CE43-4617-8A79014717D2}"/>
              </a:ext>
            </a:extLst>
          </p:cNvPr>
          <p:cNvPicPr>
            <a:picLocks noChangeAspect="1"/>
          </p:cNvPicPr>
          <p:nvPr/>
        </p:nvPicPr>
        <p:blipFill>
          <a:blip r:embed="rId4"/>
          <a:stretch>
            <a:fillRect/>
          </a:stretch>
        </p:blipFill>
        <p:spPr>
          <a:xfrm>
            <a:off x="713460" y="2097488"/>
            <a:ext cx="10325100" cy="3733800"/>
          </a:xfrm>
          <a:prstGeom prst="rect">
            <a:avLst/>
          </a:prstGeom>
        </p:spPr>
      </p:pic>
    </p:spTree>
    <p:extLst>
      <p:ext uri="{BB962C8B-B14F-4D97-AF65-F5344CB8AC3E}">
        <p14:creationId xmlns:p14="http://schemas.microsoft.com/office/powerpoint/2010/main" val="8157140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AD1039-6035-7B2E-F392-E1358926206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D03C69-49D7-91D2-77E4-1B88953D5042}"/>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FBDA9E92-4BB4-990F-9E55-8AA4B5A70130}"/>
              </a:ext>
            </a:extLst>
          </p:cNvPr>
          <p:cNvSpPr txBox="1"/>
          <p:nvPr/>
        </p:nvSpPr>
        <p:spPr>
          <a:xfrm>
            <a:off x="2346764" y="1285385"/>
            <a:ext cx="6917816" cy="707886"/>
          </a:xfrm>
          <a:prstGeom prst="rect">
            <a:avLst/>
          </a:prstGeom>
          <a:noFill/>
        </p:spPr>
        <p:txBody>
          <a:bodyPr wrap="square" rtlCol="0">
            <a:spAutoFit/>
          </a:bodyPr>
          <a:lstStyle/>
          <a:p>
            <a:r>
              <a:rPr lang="en-US" sz="2000" b="1" dirty="0"/>
              <a:t>Case study of data mining</a:t>
            </a:r>
          </a:p>
          <a:p>
            <a:endParaRPr lang="en-US" sz="2000" b="1" dirty="0"/>
          </a:p>
        </p:txBody>
      </p:sp>
      <p:sp>
        <p:nvSpPr>
          <p:cNvPr id="5" name="Rectangle 4">
            <a:extLst>
              <a:ext uri="{FF2B5EF4-FFF2-40B4-BE49-F238E27FC236}">
                <a16:creationId xmlns:a16="http://schemas.microsoft.com/office/drawing/2014/main" id="{6C02BA97-0715-1825-3638-C725D2C52882}"/>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A607CC2-B1FD-14EE-48FA-F63FF20DD4F1}"/>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35</a:t>
            </a:r>
          </a:p>
        </p:txBody>
      </p:sp>
      <p:pic>
        <p:nvPicPr>
          <p:cNvPr id="7" name="Graphic 21">
            <a:extLst>
              <a:ext uri="{FF2B5EF4-FFF2-40B4-BE49-F238E27FC236}">
                <a16:creationId xmlns:a16="http://schemas.microsoft.com/office/drawing/2014/main" id="{682B77A6-A09F-1691-BBC6-5E041EEE14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9751BAE8-E03E-15B8-F40A-4C3DA3A3A999}"/>
              </a:ext>
            </a:extLst>
          </p:cNvPr>
          <p:cNvPicPr>
            <a:picLocks noChangeAspect="1"/>
          </p:cNvPicPr>
          <p:nvPr/>
        </p:nvPicPr>
        <p:blipFill>
          <a:blip r:embed="rId4"/>
          <a:stretch>
            <a:fillRect/>
          </a:stretch>
        </p:blipFill>
        <p:spPr>
          <a:xfrm>
            <a:off x="2753249" y="1824274"/>
            <a:ext cx="6350557" cy="4280228"/>
          </a:xfrm>
          <a:prstGeom prst="rect">
            <a:avLst/>
          </a:prstGeom>
        </p:spPr>
      </p:pic>
    </p:spTree>
    <p:extLst>
      <p:ext uri="{BB962C8B-B14F-4D97-AF65-F5344CB8AC3E}">
        <p14:creationId xmlns:p14="http://schemas.microsoft.com/office/powerpoint/2010/main" val="23051500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EF0413-2F88-B71B-9D1D-3027537343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0498CF-ED15-5031-BEEC-9066E88B4BF2}"/>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FEF424EE-AB30-52DD-E53C-F65EA7B3C2F8}"/>
              </a:ext>
            </a:extLst>
          </p:cNvPr>
          <p:cNvSpPr txBox="1"/>
          <p:nvPr/>
        </p:nvSpPr>
        <p:spPr>
          <a:xfrm>
            <a:off x="2346764" y="1285385"/>
            <a:ext cx="6917816" cy="707886"/>
          </a:xfrm>
          <a:prstGeom prst="rect">
            <a:avLst/>
          </a:prstGeom>
          <a:noFill/>
        </p:spPr>
        <p:txBody>
          <a:bodyPr wrap="square" rtlCol="0">
            <a:spAutoFit/>
          </a:bodyPr>
          <a:lstStyle/>
          <a:p>
            <a:r>
              <a:rPr lang="en-US" sz="2000" b="1" dirty="0"/>
              <a:t>Case study of data mining</a:t>
            </a:r>
          </a:p>
          <a:p>
            <a:endParaRPr lang="en-US" sz="2000" b="1" dirty="0"/>
          </a:p>
        </p:txBody>
      </p:sp>
      <p:sp>
        <p:nvSpPr>
          <p:cNvPr id="5" name="Rectangle 4">
            <a:extLst>
              <a:ext uri="{FF2B5EF4-FFF2-40B4-BE49-F238E27FC236}">
                <a16:creationId xmlns:a16="http://schemas.microsoft.com/office/drawing/2014/main" id="{413B505E-A6C9-5148-8FBB-4133E9D0C139}"/>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28F9B21-FAB2-FFD0-6F8B-5787E5AABF66}"/>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36</a:t>
            </a:r>
          </a:p>
        </p:txBody>
      </p:sp>
      <p:pic>
        <p:nvPicPr>
          <p:cNvPr id="7" name="Graphic 21">
            <a:extLst>
              <a:ext uri="{FF2B5EF4-FFF2-40B4-BE49-F238E27FC236}">
                <a16:creationId xmlns:a16="http://schemas.microsoft.com/office/drawing/2014/main" id="{FF3F72C0-B2AF-A080-41C6-6B8E6C8AF9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E6D6F568-70B5-EA64-F77D-B428C00C7F14}"/>
              </a:ext>
            </a:extLst>
          </p:cNvPr>
          <p:cNvPicPr>
            <a:picLocks noChangeAspect="1"/>
          </p:cNvPicPr>
          <p:nvPr/>
        </p:nvPicPr>
        <p:blipFill>
          <a:blip r:embed="rId4"/>
          <a:stretch>
            <a:fillRect/>
          </a:stretch>
        </p:blipFill>
        <p:spPr>
          <a:xfrm>
            <a:off x="3042337" y="1818684"/>
            <a:ext cx="7626700" cy="4231633"/>
          </a:xfrm>
          <a:prstGeom prst="rect">
            <a:avLst/>
          </a:prstGeom>
        </p:spPr>
      </p:pic>
    </p:spTree>
    <p:extLst>
      <p:ext uri="{BB962C8B-B14F-4D97-AF65-F5344CB8AC3E}">
        <p14:creationId xmlns:p14="http://schemas.microsoft.com/office/powerpoint/2010/main" val="12855231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90450E-C852-3EE8-1724-868DE2EFF8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B4529F-CC27-DBAC-BAE8-0369F9F00641}"/>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41BC59EB-EFB4-8B56-4C62-3A745E11F64B}"/>
              </a:ext>
            </a:extLst>
          </p:cNvPr>
          <p:cNvSpPr txBox="1"/>
          <p:nvPr/>
        </p:nvSpPr>
        <p:spPr>
          <a:xfrm>
            <a:off x="2346764" y="1285385"/>
            <a:ext cx="6917816" cy="707886"/>
          </a:xfrm>
          <a:prstGeom prst="rect">
            <a:avLst/>
          </a:prstGeom>
          <a:noFill/>
        </p:spPr>
        <p:txBody>
          <a:bodyPr wrap="square" rtlCol="0">
            <a:spAutoFit/>
          </a:bodyPr>
          <a:lstStyle/>
          <a:p>
            <a:r>
              <a:rPr lang="en-US" sz="2000" b="1" dirty="0"/>
              <a:t>Case study of data mining</a:t>
            </a:r>
          </a:p>
          <a:p>
            <a:endParaRPr lang="en-US" sz="2000" b="1" dirty="0"/>
          </a:p>
        </p:txBody>
      </p:sp>
      <p:sp>
        <p:nvSpPr>
          <p:cNvPr id="5" name="Rectangle 4">
            <a:extLst>
              <a:ext uri="{FF2B5EF4-FFF2-40B4-BE49-F238E27FC236}">
                <a16:creationId xmlns:a16="http://schemas.microsoft.com/office/drawing/2014/main" id="{7DE2D8CF-9F04-ECE2-CB22-3156567F7D5F}"/>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E1D3DCC-7872-997B-E522-D70485BF26B9}"/>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37</a:t>
            </a:r>
          </a:p>
        </p:txBody>
      </p:sp>
      <p:pic>
        <p:nvPicPr>
          <p:cNvPr id="7" name="Graphic 21">
            <a:extLst>
              <a:ext uri="{FF2B5EF4-FFF2-40B4-BE49-F238E27FC236}">
                <a16:creationId xmlns:a16="http://schemas.microsoft.com/office/drawing/2014/main" id="{91BBD04A-2182-D065-DAC3-8C497B5756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4" name="Picture 3">
            <a:extLst>
              <a:ext uri="{FF2B5EF4-FFF2-40B4-BE49-F238E27FC236}">
                <a16:creationId xmlns:a16="http://schemas.microsoft.com/office/drawing/2014/main" id="{AD0FE48E-7FD4-7851-46D9-353DB532C746}"/>
              </a:ext>
            </a:extLst>
          </p:cNvPr>
          <p:cNvPicPr>
            <a:picLocks noChangeAspect="1"/>
          </p:cNvPicPr>
          <p:nvPr/>
        </p:nvPicPr>
        <p:blipFill>
          <a:blip r:embed="rId4"/>
          <a:stretch>
            <a:fillRect/>
          </a:stretch>
        </p:blipFill>
        <p:spPr>
          <a:xfrm>
            <a:off x="2565879" y="1779182"/>
            <a:ext cx="8428186" cy="4370412"/>
          </a:xfrm>
          <a:prstGeom prst="rect">
            <a:avLst/>
          </a:prstGeom>
        </p:spPr>
      </p:pic>
    </p:spTree>
    <p:extLst>
      <p:ext uri="{BB962C8B-B14F-4D97-AF65-F5344CB8AC3E}">
        <p14:creationId xmlns:p14="http://schemas.microsoft.com/office/powerpoint/2010/main" val="18081111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3C375-2C25-A487-34CB-9F31C8C52C2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11D6472-D697-1983-534A-F2C1F3C0065A}"/>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A907DCE1-6827-85D2-F095-C6A41AE1F03A}"/>
              </a:ext>
            </a:extLst>
          </p:cNvPr>
          <p:cNvSpPr txBox="1"/>
          <p:nvPr/>
        </p:nvSpPr>
        <p:spPr>
          <a:xfrm>
            <a:off x="2346764" y="1285385"/>
            <a:ext cx="6917816" cy="707886"/>
          </a:xfrm>
          <a:prstGeom prst="rect">
            <a:avLst/>
          </a:prstGeom>
          <a:noFill/>
        </p:spPr>
        <p:txBody>
          <a:bodyPr wrap="square" rtlCol="0">
            <a:spAutoFit/>
          </a:bodyPr>
          <a:lstStyle/>
          <a:p>
            <a:r>
              <a:rPr lang="en-US" sz="2000" b="1" dirty="0"/>
              <a:t>Case study of data mining</a:t>
            </a:r>
          </a:p>
          <a:p>
            <a:endParaRPr lang="en-US" sz="2000" b="1" dirty="0"/>
          </a:p>
        </p:txBody>
      </p:sp>
      <p:sp>
        <p:nvSpPr>
          <p:cNvPr id="5" name="Rectangle 4">
            <a:extLst>
              <a:ext uri="{FF2B5EF4-FFF2-40B4-BE49-F238E27FC236}">
                <a16:creationId xmlns:a16="http://schemas.microsoft.com/office/drawing/2014/main" id="{05808285-DBD2-AEDF-7D6F-4D0B658B3463}"/>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1DC4486-6DF4-FFEB-641B-EB1EC88D2A9A}"/>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38</a:t>
            </a:r>
          </a:p>
        </p:txBody>
      </p:sp>
      <p:pic>
        <p:nvPicPr>
          <p:cNvPr id="7" name="Graphic 21">
            <a:extLst>
              <a:ext uri="{FF2B5EF4-FFF2-40B4-BE49-F238E27FC236}">
                <a16:creationId xmlns:a16="http://schemas.microsoft.com/office/drawing/2014/main" id="{0F18501A-7E63-7F1A-3306-F0EFA6A71B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6" name="Picture 5">
            <a:extLst>
              <a:ext uri="{FF2B5EF4-FFF2-40B4-BE49-F238E27FC236}">
                <a16:creationId xmlns:a16="http://schemas.microsoft.com/office/drawing/2014/main" id="{A7245347-B902-E923-CB7B-2B31DEDE935E}"/>
              </a:ext>
            </a:extLst>
          </p:cNvPr>
          <p:cNvPicPr>
            <a:picLocks noChangeAspect="1"/>
          </p:cNvPicPr>
          <p:nvPr/>
        </p:nvPicPr>
        <p:blipFill>
          <a:blip r:embed="rId4"/>
          <a:stretch>
            <a:fillRect/>
          </a:stretch>
        </p:blipFill>
        <p:spPr>
          <a:xfrm>
            <a:off x="3042652" y="1818684"/>
            <a:ext cx="7626385" cy="4145376"/>
          </a:xfrm>
          <a:prstGeom prst="rect">
            <a:avLst/>
          </a:prstGeom>
        </p:spPr>
      </p:pic>
    </p:spTree>
    <p:extLst>
      <p:ext uri="{BB962C8B-B14F-4D97-AF65-F5344CB8AC3E}">
        <p14:creationId xmlns:p14="http://schemas.microsoft.com/office/powerpoint/2010/main" val="885221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F88522-505D-952F-D3C1-C3689789E2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E9334CB-CA90-AE66-E92D-83578BF509F0}"/>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FIGURE 2.2 A Simple Taxonomy of Data.</a:t>
            </a:r>
          </a:p>
        </p:txBody>
      </p:sp>
      <p:sp>
        <p:nvSpPr>
          <p:cNvPr id="3" name="TextBox 2">
            <a:extLst>
              <a:ext uri="{FF2B5EF4-FFF2-40B4-BE49-F238E27FC236}">
                <a16:creationId xmlns:a16="http://schemas.microsoft.com/office/drawing/2014/main" id="{44F8F993-278D-66AA-454C-5919BEB80510}"/>
              </a:ext>
            </a:extLst>
          </p:cNvPr>
          <p:cNvSpPr txBox="1"/>
          <p:nvPr/>
        </p:nvSpPr>
        <p:spPr>
          <a:xfrm>
            <a:off x="2346764" y="1285385"/>
            <a:ext cx="6917816" cy="400110"/>
          </a:xfrm>
          <a:prstGeom prst="rect">
            <a:avLst/>
          </a:prstGeom>
          <a:noFill/>
        </p:spPr>
        <p:txBody>
          <a:bodyPr wrap="square" rtlCol="0">
            <a:spAutoFit/>
          </a:bodyPr>
          <a:lstStyle/>
          <a:p>
            <a:r>
              <a:rPr lang="en-US" sz="2000" b="1" dirty="0">
                <a:latin typeface="Alexandria" charset="0"/>
              </a:rPr>
              <a:t>Next Steps in Business intelligence</a:t>
            </a:r>
            <a:endParaRPr lang="en-US" sz="2000" b="1" dirty="0"/>
          </a:p>
        </p:txBody>
      </p:sp>
      <p:sp>
        <p:nvSpPr>
          <p:cNvPr id="5" name="Rectangle 4">
            <a:extLst>
              <a:ext uri="{FF2B5EF4-FFF2-40B4-BE49-F238E27FC236}">
                <a16:creationId xmlns:a16="http://schemas.microsoft.com/office/drawing/2014/main" id="{97D970E7-8404-FED1-68E5-8CEB78C393F9}"/>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B62463AC-A527-20A3-F926-B31C55FEB12F}"/>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39</a:t>
            </a:r>
          </a:p>
        </p:txBody>
      </p:sp>
      <p:pic>
        <p:nvPicPr>
          <p:cNvPr id="7" name="Graphic 21">
            <a:extLst>
              <a:ext uri="{FF2B5EF4-FFF2-40B4-BE49-F238E27FC236}">
                <a16:creationId xmlns:a16="http://schemas.microsoft.com/office/drawing/2014/main" id="{7D5C6B26-06B4-FD81-7207-994BD176961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graphicFrame>
        <p:nvGraphicFramePr>
          <p:cNvPr id="4" name="Diagram 3">
            <a:extLst>
              <a:ext uri="{FF2B5EF4-FFF2-40B4-BE49-F238E27FC236}">
                <a16:creationId xmlns:a16="http://schemas.microsoft.com/office/drawing/2014/main" id="{5D976356-97E3-D65D-3990-3BD03C0FD8BB}"/>
              </a:ext>
            </a:extLst>
          </p:cNvPr>
          <p:cNvGraphicFramePr/>
          <p:nvPr>
            <p:extLst>
              <p:ext uri="{D42A27DB-BD31-4B8C-83A1-F6EECF244321}">
                <p14:modId xmlns:p14="http://schemas.microsoft.com/office/powerpoint/2010/main" val="1864738088"/>
              </p:ext>
            </p:extLst>
          </p:nvPr>
        </p:nvGraphicFramePr>
        <p:xfrm>
          <a:off x="2032000" y="1685495"/>
          <a:ext cx="9217692" cy="44528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2159530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A22090-4098-EB5A-81BD-357BD2D43B3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E4DCFC-5A1F-22D9-4518-C28BBACEEE9C}"/>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Online Specializations &amp; Courses:</a:t>
            </a:r>
            <a:r>
              <a:rPr lang="en-US"/>
              <a:t> Platforms like Coursera, edX, and LinkedIn Learning offer comprehensive BI specializations that cover the full stack, often culminating in a capstone project.</a:t>
            </a:r>
            <a:endParaRPr lang="en-US" dirty="0"/>
          </a:p>
        </p:txBody>
      </p:sp>
      <p:sp>
        <p:nvSpPr>
          <p:cNvPr id="3" name="TextBox 2">
            <a:extLst>
              <a:ext uri="{FF2B5EF4-FFF2-40B4-BE49-F238E27FC236}">
                <a16:creationId xmlns:a16="http://schemas.microsoft.com/office/drawing/2014/main" id="{A317C8F1-A3E1-1A2F-5CFB-0BFBA959BEE1}"/>
              </a:ext>
            </a:extLst>
          </p:cNvPr>
          <p:cNvSpPr txBox="1"/>
          <p:nvPr/>
        </p:nvSpPr>
        <p:spPr>
          <a:xfrm>
            <a:off x="2346764" y="1285385"/>
            <a:ext cx="6917816" cy="400110"/>
          </a:xfrm>
          <a:prstGeom prst="rect">
            <a:avLst/>
          </a:prstGeom>
          <a:noFill/>
        </p:spPr>
        <p:txBody>
          <a:bodyPr wrap="square" rtlCol="0">
            <a:spAutoFit/>
          </a:bodyPr>
          <a:lstStyle/>
          <a:p>
            <a:r>
              <a:rPr lang="en-US" sz="2000" b="1" dirty="0"/>
              <a:t>Resources for Mastering Business Intelligence</a:t>
            </a:r>
          </a:p>
        </p:txBody>
      </p:sp>
      <p:sp>
        <p:nvSpPr>
          <p:cNvPr id="5" name="Rectangle 4">
            <a:extLst>
              <a:ext uri="{FF2B5EF4-FFF2-40B4-BE49-F238E27FC236}">
                <a16:creationId xmlns:a16="http://schemas.microsoft.com/office/drawing/2014/main" id="{501C8A21-08B1-860D-EEC2-80A37B4198EF}"/>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E0F05F77-1AFF-B72B-4B39-F1CCB935299C}"/>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40</a:t>
            </a:r>
          </a:p>
        </p:txBody>
      </p:sp>
      <p:pic>
        <p:nvPicPr>
          <p:cNvPr id="7" name="Graphic 21">
            <a:extLst>
              <a:ext uri="{FF2B5EF4-FFF2-40B4-BE49-F238E27FC236}">
                <a16:creationId xmlns:a16="http://schemas.microsoft.com/office/drawing/2014/main" id="{A36C8FAA-55A7-7350-44AE-A95C2DFDD2E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D3C5914F-CC9C-B87B-42B4-51AB73328456}"/>
              </a:ext>
            </a:extLst>
          </p:cNvPr>
          <p:cNvSpPr txBox="1"/>
          <p:nvPr/>
        </p:nvSpPr>
        <p:spPr>
          <a:xfrm>
            <a:off x="762000" y="1931426"/>
            <a:ext cx="10420141" cy="4204356"/>
          </a:xfrm>
          <a:prstGeom prst="rect">
            <a:avLst/>
          </a:prstGeom>
          <a:noFill/>
        </p:spPr>
        <p:txBody>
          <a:bodyPr wrap="square" rtlCol="0">
            <a:spAutoFit/>
          </a:bodyPr>
          <a:lstStyle/>
          <a:p>
            <a:pPr marL="285750" indent="-285750">
              <a:lnSpc>
                <a:spcPct val="150000"/>
              </a:lnSpc>
              <a:buFont typeface="Wingdings" panose="05000000000000000000" pitchFamily="2" charset="2"/>
              <a:buChar char="Ø"/>
            </a:pPr>
            <a:r>
              <a:rPr lang="en-US" b="1" dirty="0">
                <a:solidFill>
                  <a:srgbClr val="FF0000"/>
                </a:solidFill>
              </a:rPr>
              <a:t>Online Specializations &amp; Courses</a:t>
            </a:r>
            <a:r>
              <a:rPr lang="en-US" b="1" dirty="0"/>
              <a:t>:</a:t>
            </a:r>
            <a:r>
              <a:rPr lang="en-US" dirty="0"/>
              <a:t> Platforms like Coursera, edX, and LinkedIn Learning offer comprehensive BI specializations that cover the full stack, often culminating in a capstone project.</a:t>
            </a:r>
          </a:p>
          <a:p>
            <a:pPr marL="285750" indent="-285750">
              <a:lnSpc>
                <a:spcPct val="150000"/>
              </a:lnSpc>
              <a:buFont typeface="Wingdings" panose="05000000000000000000" pitchFamily="2" charset="2"/>
              <a:buChar char="Ø"/>
            </a:pPr>
            <a:r>
              <a:rPr lang="en-US" b="1" dirty="0">
                <a:solidFill>
                  <a:srgbClr val="FF0000"/>
                </a:solidFill>
              </a:rPr>
              <a:t>Vendor Certifications</a:t>
            </a:r>
            <a:r>
              <a:rPr lang="en-US" b="1" dirty="0"/>
              <a:t>:</a:t>
            </a:r>
            <a:r>
              <a:rPr lang="en-US" dirty="0"/>
              <a:t> Certifications validate tool-specific expertise and significantly boost employability. Examples include the Microsoft Power BI Data Analyst Associate (PL-300) and the Tableau Desktop Specialist.</a:t>
            </a:r>
          </a:p>
          <a:p>
            <a:pPr marL="285750" indent="-285750">
              <a:lnSpc>
                <a:spcPct val="150000"/>
              </a:lnSpc>
              <a:buFont typeface="Wingdings" panose="05000000000000000000" pitchFamily="2" charset="2"/>
              <a:buChar char="Ø"/>
            </a:pPr>
            <a:r>
              <a:rPr lang="en-US" b="1" dirty="0">
                <a:solidFill>
                  <a:srgbClr val="FF0000"/>
                </a:solidFill>
              </a:rPr>
              <a:t>University Bootcamps &amp; Programs</a:t>
            </a:r>
            <a:r>
              <a:rPr lang="en-US" b="1" dirty="0"/>
              <a:t>:</a:t>
            </a:r>
            <a:r>
              <a:rPr lang="en-US" dirty="0"/>
              <a:t> Intensive, short-term bootcamps or formal Master's programs in Data Analytics or BI provide a structured, fast-paced environment and networking opportunities</a:t>
            </a:r>
          </a:p>
          <a:p>
            <a:pPr marL="285750" indent="-285750">
              <a:lnSpc>
                <a:spcPct val="150000"/>
              </a:lnSpc>
              <a:buFont typeface="Wingdings" panose="05000000000000000000" pitchFamily="2" charset="2"/>
              <a:buChar char="Ø"/>
            </a:pPr>
            <a:r>
              <a:rPr lang="en-US" b="1" dirty="0">
                <a:solidFill>
                  <a:srgbClr val="FF0000"/>
                </a:solidFill>
              </a:rPr>
              <a:t>Practical Project Portfolio</a:t>
            </a:r>
            <a:r>
              <a:rPr lang="en-US" b="1" dirty="0"/>
              <a:t>:</a:t>
            </a:r>
            <a:r>
              <a:rPr lang="en-US" dirty="0"/>
              <a:t> </a:t>
            </a:r>
            <a:r>
              <a:rPr lang="en-US" b="1" dirty="0"/>
              <a:t>The single most valuable resource is a portfolio of real-world projects.</a:t>
            </a:r>
            <a:r>
              <a:rPr lang="en-US" dirty="0"/>
              <a:t> Focus on end-to-end projects: data extraction (SQL), cleaning (Python/Excel), modeling (Data Warehouse concept), and visualization (Power BI/Tableau).</a:t>
            </a:r>
          </a:p>
        </p:txBody>
      </p:sp>
    </p:spTree>
    <p:extLst>
      <p:ext uri="{BB962C8B-B14F-4D97-AF65-F5344CB8AC3E}">
        <p14:creationId xmlns:p14="http://schemas.microsoft.com/office/powerpoint/2010/main" val="30229365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E8F3C8-9E5D-103D-DDFE-563F0BFFF11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B4C8B59-DDBE-968F-5968-5F4FADCFDD8F}"/>
              </a:ext>
            </a:extLst>
          </p:cNvPr>
          <p:cNvSpPr/>
          <p:nvPr/>
        </p:nvSpPr>
        <p:spPr>
          <a:xfrm>
            <a:off x="617280" y="177918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a:t>Online Specializations &amp; Courses:</a:t>
            </a:r>
            <a:r>
              <a:rPr lang="en-US"/>
              <a:t> Platforms like Coursera, edX, and LinkedIn Learning offer comprehensive BI specializations that cover the full stack, often culminating in a capstone project.</a:t>
            </a:r>
            <a:endParaRPr lang="en-US" dirty="0"/>
          </a:p>
        </p:txBody>
      </p:sp>
      <p:sp>
        <p:nvSpPr>
          <p:cNvPr id="3" name="TextBox 2">
            <a:extLst>
              <a:ext uri="{FF2B5EF4-FFF2-40B4-BE49-F238E27FC236}">
                <a16:creationId xmlns:a16="http://schemas.microsoft.com/office/drawing/2014/main" id="{A2C88CBB-F3B2-F378-0D08-4C70F7D92CF4}"/>
              </a:ext>
            </a:extLst>
          </p:cNvPr>
          <p:cNvSpPr txBox="1"/>
          <p:nvPr/>
        </p:nvSpPr>
        <p:spPr>
          <a:xfrm>
            <a:off x="2346764" y="1285385"/>
            <a:ext cx="6917816" cy="400110"/>
          </a:xfrm>
          <a:prstGeom prst="rect">
            <a:avLst/>
          </a:prstGeom>
          <a:noFill/>
        </p:spPr>
        <p:txBody>
          <a:bodyPr wrap="square" rtlCol="0">
            <a:spAutoFit/>
          </a:bodyPr>
          <a:lstStyle/>
          <a:p>
            <a:r>
              <a:rPr lang="en-US" sz="2000" b="1" dirty="0"/>
              <a:t>Resources for Mastering Business Intelligence</a:t>
            </a:r>
          </a:p>
        </p:txBody>
      </p:sp>
      <p:sp>
        <p:nvSpPr>
          <p:cNvPr id="5" name="Rectangle 4">
            <a:extLst>
              <a:ext uri="{FF2B5EF4-FFF2-40B4-BE49-F238E27FC236}">
                <a16:creationId xmlns:a16="http://schemas.microsoft.com/office/drawing/2014/main" id="{17DBB129-D414-4813-7649-4DFE0DA86107}"/>
              </a:ext>
            </a:extLst>
          </p:cNvPr>
          <p:cNvSpPr/>
          <p:nvPr/>
        </p:nvSpPr>
        <p:spPr>
          <a:xfrm>
            <a:off x="942307" y="8120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C6111466-0F35-1A39-B010-C7B6865E5583}"/>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41</a:t>
            </a:r>
          </a:p>
        </p:txBody>
      </p:sp>
      <p:pic>
        <p:nvPicPr>
          <p:cNvPr id="7" name="Graphic 21">
            <a:extLst>
              <a:ext uri="{FF2B5EF4-FFF2-40B4-BE49-F238E27FC236}">
                <a16:creationId xmlns:a16="http://schemas.microsoft.com/office/drawing/2014/main" id="{79A3BE63-E47F-CEAF-2D97-A338AD2176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49F4FB3F-FCE8-0DC1-B6A9-A4721BD68DBD}"/>
              </a:ext>
            </a:extLst>
          </p:cNvPr>
          <p:cNvSpPr txBox="1"/>
          <p:nvPr/>
        </p:nvSpPr>
        <p:spPr>
          <a:xfrm>
            <a:off x="617280" y="1847311"/>
            <a:ext cx="10420141" cy="4896853"/>
          </a:xfrm>
          <a:prstGeom prst="rect">
            <a:avLst/>
          </a:prstGeom>
          <a:noFill/>
        </p:spPr>
        <p:txBody>
          <a:bodyPr wrap="square" rtlCol="0">
            <a:spAutoFit/>
          </a:bodyPr>
          <a:lstStyle/>
          <a:p>
            <a:pPr marL="285750" indent="-285750">
              <a:lnSpc>
                <a:spcPct val="200000"/>
              </a:lnSpc>
              <a:buFont typeface="Wingdings" panose="05000000000000000000" pitchFamily="2" charset="2"/>
              <a:buChar char="Ø"/>
            </a:pPr>
            <a:r>
              <a:rPr lang="en-US" b="1" dirty="0"/>
              <a:t>Essential Reading:</a:t>
            </a:r>
            <a:r>
              <a:rPr lang="en-US" dirty="0"/>
              <a:t> Key texts provide deep theoretical and strategic knowledge. </a:t>
            </a:r>
          </a:p>
          <a:p>
            <a:pPr marL="285750" indent="-285750">
              <a:lnSpc>
                <a:spcPct val="200000"/>
              </a:lnSpc>
              <a:buFont typeface="Wingdings" panose="05000000000000000000" pitchFamily="2" charset="2"/>
              <a:buChar char="Ø"/>
            </a:pPr>
            <a:r>
              <a:rPr lang="en-US" b="1" u="sng" dirty="0">
                <a:solidFill>
                  <a:srgbClr val="FF0000"/>
                </a:solidFill>
              </a:rPr>
              <a:t>Recommended titles include </a:t>
            </a:r>
          </a:p>
          <a:p>
            <a:pPr marL="285750" indent="-285750">
              <a:lnSpc>
                <a:spcPct val="150000"/>
              </a:lnSpc>
              <a:buFont typeface="Wingdings" panose="05000000000000000000" pitchFamily="2" charset="2"/>
              <a:buChar char="Ø"/>
            </a:pPr>
            <a:r>
              <a:rPr lang="en-US" dirty="0"/>
              <a:t> Storytelling with Data</a:t>
            </a:r>
          </a:p>
          <a:p>
            <a:pPr marL="342900" indent="-342900" algn="just">
              <a:lnSpc>
                <a:spcPct val="150000"/>
              </a:lnSpc>
              <a:buFont typeface="Wingdings" panose="05000000000000000000" pitchFamily="2" charset="2"/>
              <a:buChar char="Ø"/>
            </a:pPr>
            <a:r>
              <a:rPr lang="en-US" dirty="0"/>
              <a:t>Python for Data Analysis" by Wes McKinney</a:t>
            </a:r>
          </a:p>
          <a:p>
            <a:pPr marL="342900" indent="-342900" algn="just">
              <a:lnSpc>
                <a:spcPct val="150000"/>
              </a:lnSpc>
              <a:buFont typeface="Wingdings" panose="05000000000000000000" pitchFamily="2" charset="2"/>
              <a:buChar char="Ø"/>
            </a:pPr>
            <a:r>
              <a:rPr lang="en-US" dirty="0"/>
              <a:t>R for Data Science" by Hadley Wickham</a:t>
            </a:r>
          </a:p>
          <a:p>
            <a:pPr marL="342900" indent="-342900" algn="just">
              <a:lnSpc>
                <a:spcPct val="150000"/>
              </a:lnSpc>
              <a:buFont typeface="Wingdings" panose="05000000000000000000" pitchFamily="2" charset="2"/>
              <a:buChar char="Ø"/>
            </a:pPr>
            <a:r>
              <a:rPr lang="en-US" dirty="0"/>
              <a:t>SQL for Data Analysis “ by Cathy Tanimura</a:t>
            </a:r>
          </a:p>
          <a:p>
            <a:pPr marL="342900" indent="-342900" algn="just">
              <a:lnSpc>
                <a:spcPct val="200000"/>
              </a:lnSpc>
              <a:buFont typeface="Wingdings" panose="05000000000000000000" pitchFamily="2" charset="2"/>
              <a:buChar char="Ø"/>
            </a:pPr>
            <a:r>
              <a:rPr lang="en-US" b="1" dirty="0"/>
              <a:t>The BI Mindset:</a:t>
            </a:r>
            <a:r>
              <a:rPr lang="en-US" dirty="0"/>
              <a:t> The ultimate resource is developing a strong </a:t>
            </a:r>
            <a:r>
              <a:rPr lang="en-US" dirty="0">
                <a:solidFill>
                  <a:srgbClr val="FF0000"/>
                </a:solidFill>
              </a:rPr>
              <a:t>**business acumen</a:t>
            </a:r>
            <a:r>
              <a:rPr lang="en-US" dirty="0"/>
              <a:t>**—the ability to translate technical findings into strategic recommendations that directly impact the organization's bottom line. </a:t>
            </a:r>
          </a:p>
          <a:p>
            <a:pPr marL="285750" indent="-285750">
              <a:lnSpc>
                <a:spcPct val="150000"/>
              </a:lnSpc>
              <a:buFont typeface="Wingdings" panose="05000000000000000000" pitchFamily="2" charset="2"/>
              <a:buChar char="Ø"/>
            </a:pPr>
            <a:endParaRPr lang="en-US" dirty="0"/>
          </a:p>
        </p:txBody>
      </p:sp>
    </p:spTree>
    <p:extLst>
      <p:ext uri="{BB962C8B-B14F-4D97-AF65-F5344CB8AC3E}">
        <p14:creationId xmlns:p14="http://schemas.microsoft.com/office/powerpoint/2010/main" val="41017294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024920-C096-DD6F-47F3-4E7499061AC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719F754-E78F-BF3F-8EAD-822B506BFC10}"/>
              </a:ext>
            </a:extLst>
          </p:cNvPr>
          <p:cNvSpPr/>
          <p:nvPr/>
        </p:nvSpPr>
        <p:spPr>
          <a:xfrm>
            <a:off x="286247" y="1997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nSpc>
                <a:spcPct val="200000"/>
              </a:lnSpc>
              <a:buFont typeface="+mj-lt"/>
              <a:buAutoNum type="arabicPeriod"/>
            </a:pPr>
            <a:endParaRPr lang="en-US"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FAFFAE09-E692-8056-1289-A4611E4C700E}"/>
              </a:ext>
            </a:extLst>
          </p:cNvPr>
          <p:cNvSpPr txBox="1"/>
          <p:nvPr/>
        </p:nvSpPr>
        <p:spPr>
          <a:xfrm>
            <a:off x="2346764" y="1496721"/>
            <a:ext cx="7683588" cy="523220"/>
          </a:xfrm>
          <a:prstGeom prst="rect">
            <a:avLst/>
          </a:prstGeom>
          <a:noFill/>
        </p:spPr>
        <p:txBody>
          <a:bodyPr wrap="square" rtlCol="0">
            <a:spAutoFit/>
          </a:bodyPr>
          <a:lstStyle/>
          <a:p>
            <a:r>
              <a:rPr lang="en-US" sz="2800" b="1" dirty="0"/>
              <a:t>Summary</a:t>
            </a:r>
            <a:endParaRPr lang="en-US" sz="2400" b="1" dirty="0">
              <a:latin typeface="Alexandria"/>
            </a:endParaRPr>
          </a:p>
        </p:txBody>
      </p:sp>
      <p:sp>
        <p:nvSpPr>
          <p:cNvPr id="5" name="Rectangle 4">
            <a:extLst>
              <a:ext uri="{FF2B5EF4-FFF2-40B4-BE49-F238E27FC236}">
                <a16:creationId xmlns:a16="http://schemas.microsoft.com/office/drawing/2014/main" id="{282783C4-428B-5A46-CDDA-C72CD0248E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A27A8877-C7B3-D7F9-7C3B-89F35C3A7FBD}"/>
              </a:ext>
            </a:extLst>
          </p:cNvPr>
          <p:cNvSpPr txBox="1"/>
          <p:nvPr/>
        </p:nvSpPr>
        <p:spPr>
          <a:xfrm>
            <a:off x="1161422" y="1010832"/>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42</a:t>
            </a:r>
          </a:p>
        </p:txBody>
      </p:sp>
      <p:pic>
        <p:nvPicPr>
          <p:cNvPr id="7" name="Graphic 21">
            <a:extLst>
              <a:ext uri="{FF2B5EF4-FFF2-40B4-BE49-F238E27FC236}">
                <a16:creationId xmlns:a16="http://schemas.microsoft.com/office/drawing/2014/main" id="{B87B291A-AEFB-E9B1-60D6-5786144FE5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E0345FDB-AC56-EED4-4FC6-80CD49E026FD}"/>
              </a:ext>
            </a:extLst>
          </p:cNvPr>
          <p:cNvSpPr txBox="1"/>
          <p:nvPr/>
        </p:nvSpPr>
        <p:spPr>
          <a:xfrm>
            <a:off x="522515" y="2398077"/>
            <a:ext cx="9867481" cy="3754361"/>
          </a:xfrm>
          <a:prstGeom prst="rect">
            <a:avLst/>
          </a:prstGeom>
          <a:noFill/>
        </p:spPr>
        <p:txBody>
          <a:bodyPr wrap="square" rtlCol="0">
            <a:spAutoFit/>
          </a:bodyPr>
          <a:lstStyle/>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Prescriptive analytics.</a:t>
            </a:r>
          </a:p>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Big data.</a:t>
            </a:r>
          </a:p>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Case study of data mining</a:t>
            </a:r>
          </a:p>
          <a:p>
            <a:pPr marL="342900" indent="-342900">
              <a:lnSpc>
                <a:spcPct val="250000"/>
              </a:lnSpc>
              <a:buFont typeface="+mj-lt"/>
              <a:buAutoNum type="arabicPeriod"/>
            </a:pPr>
            <a:r>
              <a:rPr lang="en-US" sz="2400" dirty="0">
                <a:latin typeface="Times New Roman" panose="02020603050405020304" pitchFamily="18" charset="0"/>
                <a:cs typeface="Times New Roman" panose="02020603050405020304" pitchFamily="18" charset="0"/>
              </a:rPr>
              <a:t>Resources for Mastering Business Intelligence</a:t>
            </a:r>
          </a:p>
        </p:txBody>
      </p:sp>
    </p:spTree>
    <p:extLst>
      <p:ext uri="{BB962C8B-B14F-4D97-AF65-F5344CB8AC3E}">
        <p14:creationId xmlns:p14="http://schemas.microsoft.com/office/powerpoint/2010/main" val="676628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7280d039ab1ea008390676d3a9eb74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e194878a21e1940cedcee5b12d35744"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C3C59429-2F59-4C56-992C-99825148797A}"/>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purl.org/dc/elements/1.1/"/>
    <ds:schemaRef ds:uri="http://schemas.microsoft.com/office/2006/metadata/properties"/>
    <ds:schemaRef ds:uri="http://schemas.openxmlformats.org/package/2006/metadata/core-properties"/>
    <ds:schemaRef ds:uri="http://schemas.microsoft.com/office/infopath/2007/PartnerControls"/>
    <ds:schemaRef ds:uri="688354b5-287c-4cda-825e-1d7935aea40e"/>
    <ds:schemaRef ds:uri="http://schemas.microsoft.com/office/2006/documentManagement/types"/>
    <ds:schemaRef ds:uri="http://purl.org/dc/terms/"/>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3076</TotalTime>
  <Words>4014</Words>
  <Application>Microsoft Office PowerPoint</Application>
  <PresentationFormat>Widescreen</PresentationFormat>
  <Paragraphs>309</Paragraphs>
  <Slides>46</Slides>
  <Notes>44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46</vt:i4>
      </vt:variant>
    </vt:vector>
  </HeadingPairs>
  <TitlesOfParts>
    <vt:vector size="54"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wesam ahmed</cp:lastModifiedBy>
  <cp:revision>532</cp:revision>
  <dcterms:created xsi:type="dcterms:W3CDTF">2023-04-29T09:08:00Z</dcterms:created>
  <dcterms:modified xsi:type="dcterms:W3CDTF">2025-12-04T10:55:48Z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