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256" r:id="rId2"/>
    <p:sldId id="259" r:id="rId3"/>
    <p:sldId id="525" r:id="rId4"/>
    <p:sldId id="390" r:id="rId5"/>
    <p:sldId id="464" r:id="rId6"/>
    <p:sldId id="465" r:id="rId7"/>
    <p:sldId id="466" r:id="rId8"/>
    <p:sldId id="468" r:id="rId9"/>
    <p:sldId id="467" r:id="rId10"/>
    <p:sldId id="469" r:id="rId11"/>
    <p:sldId id="470" r:id="rId12"/>
    <p:sldId id="471" r:id="rId13"/>
    <p:sldId id="472" r:id="rId14"/>
    <p:sldId id="473" r:id="rId15"/>
    <p:sldId id="474" r:id="rId16"/>
    <p:sldId id="475" r:id="rId17"/>
    <p:sldId id="476" r:id="rId18"/>
    <p:sldId id="477" r:id="rId19"/>
    <p:sldId id="478" r:id="rId20"/>
    <p:sldId id="479" r:id="rId21"/>
    <p:sldId id="480" r:id="rId22"/>
    <p:sldId id="481" r:id="rId23"/>
    <p:sldId id="482" r:id="rId24"/>
    <p:sldId id="483" r:id="rId25"/>
    <p:sldId id="523" r:id="rId26"/>
    <p:sldId id="524" r:id="rId27"/>
    <p:sldId id="484" r:id="rId28"/>
    <p:sldId id="487" r:id="rId29"/>
    <p:sldId id="488" r:id="rId30"/>
    <p:sldId id="489" r:id="rId31"/>
    <p:sldId id="490" r:id="rId32"/>
    <p:sldId id="491" r:id="rId33"/>
    <p:sldId id="492" r:id="rId34"/>
    <p:sldId id="493" r:id="rId35"/>
    <p:sldId id="494" r:id="rId36"/>
    <p:sldId id="495" r:id="rId37"/>
    <p:sldId id="496" r:id="rId38"/>
    <p:sldId id="497" r:id="rId39"/>
    <p:sldId id="499" r:id="rId40"/>
    <p:sldId id="498" r:id="rId41"/>
    <p:sldId id="500" r:id="rId42"/>
    <p:sldId id="501" r:id="rId43"/>
    <p:sldId id="502" r:id="rId44"/>
    <p:sldId id="503" r:id="rId45"/>
    <p:sldId id="504" r:id="rId46"/>
    <p:sldId id="505" r:id="rId47"/>
    <p:sldId id="506" r:id="rId48"/>
    <p:sldId id="507" r:id="rId49"/>
    <p:sldId id="508" r:id="rId50"/>
    <p:sldId id="509" r:id="rId51"/>
    <p:sldId id="510" r:id="rId52"/>
    <p:sldId id="511" r:id="rId53"/>
    <p:sldId id="512" r:id="rId54"/>
    <p:sldId id="513" r:id="rId55"/>
    <p:sldId id="514" r:id="rId56"/>
    <p:sldId id="515" r:id="rId57"/>
    <p:sldId id="526" r:id="rId58"/>
    <p:sldId id="527" r:id="rId59"/>
    <p:sldId id="528" r:id="rId60"/>
    <p:sldId id="529" r:id="rId61"/>
    <p:sldId id="516" r:id="rId62"/>
    <p:sldId id="517" r:id="rId63"/>
    <p:sldId id="520" r:id="rId64"/>
    <p:sldId id="521" r:id="rId65"/>
    <p:sldId id="522" r:id="rId66"/>
    <p:sldId id="320"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1"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291" autoAdjust="0"/>
  </p:normalViewPr>
  <p:slideViewPr>
    <p:cSldViewPr snapToGrid="0">
      <p:cViewPr varScale="1">
        <p:scale>
          <a:sx n="45" d="100"/>
          <a:sy n="45" d="100"/>
        </p:scale>
        <p:origin x="73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144FFE-0D82-4187-9C3A-817644F3728F}"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70E44F67-F489-4875-A338-58A9E7F272E1}">
      <dgm:prSet phldrT="[Text]" custT="1"/>
      <dgm:spPr/>
      <dgm:t>
        <a:bodyPr/>
        <a:lstStyle/>
        <a:p>
          <a:r>
            <a:rPr lang="en-US" sz="1400" b="1" u="sng">
              <a:solidFill>
                <a:schemeClr val="bg2">
                  <a:lumMod val="50000"/>
                </a:schemeClr>
              </a:solidFill>
            </a:rPr>
            <a:t>Early  perspectives on motivation</a:t>
          </a:r>
          <a:endParaRPr lang="en-US" sz="1400" b="1" u="sng" dirty="0">
            <a:solidFill>
              <a:schemeClr val="bg2">
                <a:lumMod val="50000"/>
              </a:schemeClr>
            </a:solidFill>
          </a:endParaRPr>
        </a:p>
      </dgm:t>
    </dgm:pt>
    <dgm:pt modelId="{48F60220-BA30-4411-886C-FC805EAD53A9}" type="parTrans" cxnId="{5A9E68AD-9236-4A7D-BF10-0181BE594C45}">
      <dgm:prSet/>
      <dgm:spPr/>
      <dgm:t>
        <a:bodyPr/>
        <a:lstStyle/>
        <a:p>
          <a:endParaRPr lang="en-US" sz="1400">
            <a:solidFill>
              <a:schemeClr val="tx1"/>
            </a:solidFill>
          </a:endParaRPr>
        </a:p>
      </dgm:t>
    </dgm:pt>
    <dgm:pt modelId="{3AD25BB1-7A98-4EBC-8A8A-ED44D790C796}" type="sibTrans" cxnId="{5A9E68AD-9236-4A7D-BF10-0181BE594C45}">
      <dgm:prSet/>
      <dgm:spPr/>
      <dgm:t>
        <a:bodyPr/>
        <a:lstStyle/>
        <a:p>
          <a:endParaRPr lang="en-US" sz="1400">
            <a:solidFill>
              <a:schemeClr val="tx1"/>
            </a:solidFill>
          </a:endParaRPr>
        </a:p>
      </dgm:t>
    </dgm:pt>
    <dgm:pt modelId="{1A74FE26-4664-4946-9B96-324C6693DCB7}">
      <dgm:prSet phldrT="[Text]" custT="1"/>
      <dgm:spPr/>
      <dgm:t>
        <a:bodyPr/>
        <a:lstStyle/>
        <a:p>
          <a:r>
            <a:rPr lang="en-US" sz="1400">
              <a:solidFill>
                <a:schemeClr val="bg2">
                  <a:lumMod val="50000"/>
                </a:schemeClr>
              </a:solidFill>
            </a:rPr>
            <a:t>The Traditional Approach</a:t>
          </a:r>
          <a:endParaRPr lang="en-US" sz="1400" dirty="0">
            <a:solidFill>
              <a:schemeClr val="bg2">
                <a:lumMod val="50000"/>
              </a:schemeClr>
            </a:solidFill>
          </a:endParaRPr>
        </a:p>
      </dgm:t>
    </dgm:pt>
    <dgm:pt modelId="{1FD46674-4D30-4C95-B589-1DC7E0309FCF}" type="parTrans" cxnId="{CD9CC103-0143-47AF-B8C4-3532110FB4B2}">
      <dgm:prSet/>
      <dgm:spPr/>
      <dgm:t>
        <a:bodyPr/>
        <a:lstStyle/>
        <a:p>
          <a:endParaRPr lang="en-US" sz="1400">
            <a:solidFill>
              <a:schemeClr val="tx1"/>
            </a:solidFill>
          </a:endParaRPr>
        </a:p>
      </dgm:t>
    </dgm:pt>
    <dgm:pt modelId="{9DC42810-1073-4C4C-B2B0-D8C1C7E1769C}" type="sibTrans" cxnId="{CD9CC103-0143-47AF-B8C4-3532110FB4B2}">
      <dgm:prSet/>
      <dgm:spPr/>
      <dgm:t>
        <a:bodyPr/>
        <a:lstStyle/>
        <a:p>
          <a:endParaRPr lang="en-US" sz="1400">
            <a:solidFill>
              <a:schemeClr val="tx1"/>
            </a:solidFill>
          </a:endParaRPr>
        </a:p>
      </dgm:t>
    </dgm:pt>
    <dgm:pt modelId="{0A7BED1D-D632-41FC-9902-A4B5D3ADD521}">
      <dgm:prSet phldrT="[Text]" custT="1"/>
      <dgm:spPr/>
      <dgm:t>
        <a:bodyPr/>
        <a:lstStyle/>
        <a:p>
          <a:r>
            <a:rPr lang="en-US" sz="1400" b="1" u="sng" dirty="0">
              <a:solidFill>
                <a:schemeClr val="bg2">
                  <a:lumMod val="50000"/>
                </a:schemeClr>
              </a:solidFill>
            </a:rPr>
            <a:t>Need-Based Perspective Motivation </a:t>
          </a:r>
        </a:p>
      </dgm:t>
    </dgm:pt>
    <dgm:pt modelId="{D46631C4-35FA-4DC7-BB68-23AC5E622688}" type="parTrans" cxnId="{92013934-5E3A-4983-B005-3D8FE425D573}">
      <dgm:prSet/>
      <dgm:spPr/>
      <dgm:t>
        <a:bodyPr/>
        <a:lstStyle/>
        <a:p>
          <a:endParaRPr lang="en-US" sz="1400">
            <a:solidFill>
              <a:schemeClr val="tx1"/>
            </a:solidFill>
          </a:endParaRPr>
        </a:p>
      </dgm:t>
    </dgm:pt>
    <dgm:pt modelId="{4C9ABD1D-0BE5-4B1D-A6D8-C169721CDAE3}" type="sibTrans" cxnId="{92013934-5E3A-4983-B005-3D8FE425D573}">
      <dgm:prSet/>
      <dgm:spPr/>
      <dgm:t>
        <a:bodyPr/>
        <a:lstStyle/>
        <a:p>
          <a:endParaRPr lang="en-US" sz="1400">
            <a:solidFill>
              <a:schemeClr val="tx1"/>
            </a:solidFill>
          </a:endParaRPr>
        </a:p>
      </dgm:t>
    </dgm:pt>
    <dgm:pt modelId="{11A3D3A5-B604-45EF-8A7F-25D38AA6553A}">
      <dgm:prSet phldrT="[Text]" custT="1"/>
      <dgm:spPr/>
      <dgm:t>
        <a:bodyPr/>
        <a:lstStyle/>
        <a:p>
          <a:r>
            <a:rPr lang="en-US" sz="1400">
              <a:solidFill>
                <a:schemeClr val="bg2">
                  <a:lumMod val="50000"/>
                </a:schemeClr>
              </a:solidFill>
            </a:rPr>
            <a:t>The Hierarchy of Needs</a:t>
          </a:r>
          <a:endParaRPr lang="en-US" sz="1400" dirty="0">
            <a:solidFill>
              <a:schemeClr val="bg2">
                <a:lumMod val="50000"/>
              </a:schemeClr>
            </a:solidFill>
          </a:endParaRPr>
        </a:p>
      </dgm:t>
    </dgm:pt>
    <dgm:pt modelId="{91529B81-D818-4C4D-BD88-D98187692D6C}" type="parTrans" cxnId="{D1D37036-CFFF-4B68-8B8F-4DFFF8FD1620}">
      <dgm:prSet/>
      <dgm:spPr/>
      <dgm:t>
        <a:bodyPr/>
        <a:lstStyle/>
        <a:p>
          <a:endParaRPr lang="en-US" sz="1400">
            <a:solidFill>
              <a:schemeClr val="tx1"/>
            </a:solidFill>
          </a:endParaRPr>
        </a:p>
      </dgm:t>
    </dgm:pt>
    <dgm:pt modelId="{03B7F1EC-9CA3-4E1A-874E-A4DC2D332206}" type="sibTrans" cxnId="{D1D37036-CFFF-4B68-8B8F-4DFFF8FD1620}">
      <dgm:prSet/>
      <dgm:spPr/>
      <dgm:t>
        <a:bodyPr/>
        <a:lstStyle/>
        <a:p>
          <a:endParaRPr lang="en-US" sz="1400">
            <a:solidFill>
              <a:schemeClr val="tx1"/>
            </a:solidFill>
          </a:endParaRPr>
        </a:p>
      </dgm:t>
    </dgm:pt>
    <dgm:pt modelId="{15C8655B-24BF-49DC-A788-476EFC281D48}">
      <dgm:prSet phldrT="[Text]" custT="1"/>
      <dgm:spPr/>
      <dgm:t>
        <a:bodyPr/>
        <a:lstStyle/>
        <a:p>
          <a:r>
            <a:rPr lang="en-US" sz="1400" b="1" u="sng"/>
            <a:t>Process-Based Prospective Motivation</a:t>
          </a:r>
          <a:endParaRPr lang="en-US" sz="1400" b="1" u="sng" dirty="0"/>
        </a:p>
      </dgm:t>
    </dgm:pt>
    <dgm:pt modelId="{AFE95D50-2086-445E-95F3-488836172A78}" type="parTrans" cxnId="{DE2BEE30-42C3-425A-A275-12E389C7A2D5}">
      <dgm:prSet/>
      <dgm:spPr/>
      <dgm:t>
        <a:bodyPr/>
        <a:lstStyle/>
        <a:p>
          <a:endParaRPr lang="en-US" sz="1400">
            <a:solidFill>
              <a:schemeClr val="tx1"/>
            </a:solidFill>
          </a:endParaRPr>
        </a:p>
      </dgm:t>
    </dgm:pt>
    <dgm:pt modelId="{443CC320-5C63-4FA0-ACBB-ACE97EE1973E}" type="sibTrans" cxnId="{DE2BEE30-42C3-425A-A275-12E389C7A2D5}">
      <dgm:prSet/>
      <dgm:spPr/>
      <dgm:t>
        <a:bodyPr/>
        <a:lstStyle/>
        <a:p>
          <a:endParaRPr lang="en-US" sz="1400">
            <a:solidFill>
              <a:schemeClr val="tx1"/>
            </a:solidFill>
          </a:endParaRPr>
        </a:p>
      </dgm:t>
    </dgm:pt>
    <dgm:pt modelId="{0BDFF62B-D778-41F2-8DFF-AB63999BF5A9}">
      <dgm:prSet phldrT="[Text]" custT="1"/>
      <dgm:spPr/>
      <dgm:t>
        <a:bodyPr/>
        <a:lstStyle/>
        <a:p>
          <a:r>
            <a:rPr lang="en-US" sz="1400"/>
            <a:t>Equity theory </a:t>
          </a:r>
          <a:endParaRPr lang="en-US" sz="1400" dirty="0"/>
        </a:p>
      </dgm:t>
    </dgm:pt>
    <dgm:pt modelId="{45F978EE-DCD7-47D0-85B4-9D8EA360ED51}" type="parTrans" cxnId="{DF84896E-E52D-4F62-939E-545CEB2DE4A3}">
      <dgm:prSet/>
      <dgm:spPr/>
      <dgm:t>
        <a:bodyPr/>
        <a:lstStyle/>
        <a:p>
          <a:endParaRPr lang="en-US" sz="1400">
            <a:solidFill>
              <a:schemeClr val="tx1"/>
            </a:solidFill>
          </a:endParaRPr>
        </a:p>
      </dgm:t>
    </dgm:pt>
    <dgm:pt modelId="{B111C8E6-9DC9-4C37-A9C6-2EE222EDD833}" type="sibTrans" cxnId="{DF84896E-E52D-4F62-939E-545CEB2DE4A3}">
      <dgm:prSet/>
      <dgm:spPr/>
      <dgm:t>
        <a:bodyPr/>
        <a:lstStyle/>
        <a:p>
          <a:endParaRPr lang="en-US" sz="1400">
            <a:solidFill>
              <a:schemeClr val="tx1"/>
            </a:solidFill>
          </a:endParaRPr>
        </a:p>
      </dgm:t>
    </dgm:pt>
    <dgm:pt modelId="{6D39250B-58D6-46B3-A5B1-0BBE47C98F09}">
      <dgm:prSet phldrT="[Text]" custT="1"/>
      <dgm:spPr/>
      <dgm:t>
        <a:bodyPr/>
        <a:lstStyle/>
        <a:p>
          <a:r>
            <a:rPr lang="en-US" sz="1400"/>
            <a:t>The Porter–Lawler Model</a:t>
          </a:r>
          <a:endParaRPr lang="en-US" sz="1400" dirty="0"/>
        </a:p>
      </dgm:t>
    </dgm:pt>
    <dgm:pt modelId="{21E8F14A-4FA0-40A8-9237-08EE3D14B614}" type="parTrans" cxnId="{750C90A7-5A42-47A6-B948-79CA0D10CE8B}">
      <dgm:prSet/>
      <dgm:spPr/>
      <dgm:t>
        <a:bodyPr/>
        <a:lstStyle/>
        <a:p>
          <a:endParaRPr lang="en-US" sz="1400">
            <a:solidFill>
              <a:schemeClr val="tx1"/>
            </a:solidFill>
          </a:endParaRPr>
        </a:p>
      </dgm:t>
    </dgm:pt>
    <dgm:pt modelId="{13F8E3EE-C24F-4E75-A497-0E48410B38C6}" type="sibTrans" cxnId="{750C90A7-5A42-47A6-B948-79CA0D10CE8B}">
      <dgm:prSet/>
      <dgm:spPr/>
      <dgm:t>
        <a:bodyPr/>
        <a:lstStyle/>
        <a:p>
          <a:endParaRPr lang="en-US" sz="1400">
            <a:solidFill>
              <a:schemeClr val="tx1"/>
            </a:solidFill>
          </a:endParaRPr>
        </a:p>
      </dgm:t>
    </dgm:pt>
    <dgm:pt modelId="{2CE90FFD-F498-49EA-9D43-F8ADA02C942C}">
      <dgm:prSet custT="1"/>
      <dgm:spPr/>
      <dgm:t>
        <a:bodyPr/>
        <a:lstStyle/>
        <a:p>
          <a:pPr marL="0" lvl="0" indent="0" algn="ctr" defTabSz="622300">
            <a:lnSpc>
              <a:spcPct val="90000"/>
            </a:lnSpc>
            <a:spcBef>
              <a:spcPct val="0"/>
            </a:spcBef>
            <a:spcAft>
              <a:spcPct val="35000"/>
            </a:spcAft>
            <a:buNone/>
          </a:pPr>
          <a:r>
            <a:rPr lang="en-US" sz="1400" b="1" u="sng" kern="1200">
              <a:latin typeface="Calibri" panose="020F0502020204030204"/>
              <a:ea typeface="+mn-ea"/>
              <a:cs typeface="+mn-cs"/>
            </a:rPr>
            <a:t>Learning-Based Perspectives on Motivation</a:t>
          </a:r>
          <a:endParaRPr lang="en-US" sz="1400" b="1" u="sng" kern="1200" dirty="0">
            <a:latin typeface="Calibri" panose="020F0502020204030204"/>
            <a:ea typeface="+mn-ea"/>
            <a:cs typeface="+mn-cs"/>
          </a:endParaRPr>
        </a:p>
      </dgm:t>
    </dgm:pt>
    <dgm:pt modelId="{6007E880-9A5D-48A5-8F3D-42FBF01F58F1}" type="parTrans" cxnId="{C8C9A2F2-4183-4733-9932-E46C83632990}">
      <dgm:prSet/>
      <dgm:spPr/>
      <dgm:t>
        <a:bodyPr/>
        <a:lstStyle/>
        <a:p>
          <a:endParaRPr lang="en-US" sz="1400">
            <a:solidFill>
              <a:schemeClr val="tx1"/>
            </a:solidFill>
          </a:endParaRPr>
        </a:p>
      </dgm:t>
    </dgm:pt>
    <dgm:pt modelId="{9EA32144-45CD-4380-A957-471B9BA0FACE}" type="sibTrans" cxnId="{C8C9A2F2-4183-4733-9932-E46C83632990}">
      <dgm:prSet/>
      <dgm:spPr/>
      <dgm:t>
        <a:bodyPr/>
        <a:lstStyle/>
        <a:p>
          <a:endParaRPr lang="en-US" sz="1400">
            <a:solidFill>
              <a:schemeClr val="tx1"/>
            </a:solidFill>
          </a:endParaRPr>
        </a:p>
      </dgm:t>
    </dgm:pt>
    <dgm:pt modelId="{EEB98870-3E15-49B0-B8E0-E4AC9C3EF639}">
      <dgm:prSet custT="1"/>
      <dgm:spPr/>
      <dgm:t>
        <a:bodyPr/>
        <a:lstStyle/>
        <a:p>
          <a:r>
            <a:rPr lang="en-US" sz="1400">
              <a:solidFill>
                <a:schemeClr val="bg2">
                  <a:lumMod val="50000"/>
                </a:schemeClr>
              </a:solidFill>
            </a:rPr>
            <a:t>The Human Relations Approach</a:t>
          </a:r>
          <a:endParaRPr lang="en-US" sz="1400" dirty="0">
            <a:solidFill>
              <a:schemeClr val="bg2">
                <a:lumMod val="50000"/>
              </a:schemeClr>
            </a:solidFill>
          </a:endParaRPr>
        </a:p>
      </dgm:t>
    </dgm:pt>
    <dgm:pt modelId="{4ADA51BD-DF71-45AF-B2B9-2E722661C860}" type="parTrans" cxnId="{8B28D3EB-BACC-4105-B1FB-7A5A6BC39E5B}">
      <dgm:prSet/>
      <dgm:spPr/>
      <dgm:t>
        <a:bodyPr/>
        <a:lstStyle/>
        <a:p>
          <a:endParaRPr lang="en-US" sz="1400">
            <a:solidFill>
              <a:schemeClr val="tx1"/>
            </a:solidFill>
          </a:endParaRPr>
        </a:p>
      </dgm:t>
    </dgm:pt>
    <dgm:pt modelId="{0E3BC8B0-30B5-4943-972E-7106018C73BF}" type="sibTrans" cxnId="{8B28D3EB-BACC-4105-B1FB-7A5A6BC39E5B}">
      <dgm:prSet/>
      <dgm:spPr/>
      <dgm:t>
        <a:bodyPr/>
        <a:lstStyle/>
        <a:p>
          <a:endParaRPr lang="en-US" sz="1400">
            <a:solidFill>
              <a:schemeClr val="tx1"/>
            </a:solidFill>
          </a:endParaRPr>
        </a:p>
      </dgm:t>
    </dgm:pt>
    <dgm:pt modelId="{FC9FE4E2-3B09-4C45-8FA4-50AB0B03A6ED}">
      <dgm:prSet custT="1"/>
      <dgm:spPr/>
      <dgm:t>
        <a:bodyPr/>
        <a:lstStyle/>
        <a:p>
          <a:endParaRPr lang="en-US" sz="1400" dirty="0">
            <a:solidFill>
              <a:schemeClr val="bg2">
                <a:lumMod val="50000"/>
              </a:schemeClr>
            </a:solidFill>
          </a:endParaRPr>
        </a:p>
      </dgm:t>
    </dgm:pt>
    <dgm:pt modelId="{32720B82-9126-4F2D-BCFE-669F05D4238E}" type="parTrans" cxnId="{EB1D4583-F532-4B90-A8B6-5594AC7B68A0}">
      <dgm:prSet/>
      <dgm:spPr/>
      <dgm:t>
        <a:bodyPr/>
        <a:lstStyle/>
        <a:p>
          <a:endParaRPr lang="en-US" sz="1400">
            <a:solidFill>
              <a:schemeClr val="tx1"/>
            </a:solidFill>
          </a:endParaRPr>
        </a:p>
      </dgm:t>
    </dgm:pt>
    <dgm:pt modelId="{0C9B95E3-615F-4E55-B961-466009A4A4B2}" type="sibTrans" cxnId="{EB1D4583-F532-4B90-A8B6-5594AC7B68A0}">
      <dgm:prSet/>
      <dgm:spPr/>
      <dgm:t>
        <a:bodyPr/>
        <a:lstStyle/>
        <a:p>
          <a:endParaRPr lang="en-US" sz="1400">
            <a:solidFill>
              <a:schemeClr val="tx1"/>
            </a:solidFill>
          </a:endParaRPr>
        </a:p>
      </dgm:t>
    </dgm:pt>
    <dgm:pt modelId="{A1D905E2-755B-46F7-843E-C40149795F72}">
      <dgm:prSet phldrT="[Text]" custT="1"/>
      <dgm:spPr/>
      <dgm:t>
        <a:bodyPr/>
        <a:lstStyle/>
        <a:p>
          <a:r>
            <a:rPr lang="en-US" sz="1400">
              <a:solidFill>
                <a:schemeClr val="bg2">
                  <a:lumMod val="50000"/>
                </a:schemeClr>
              </a:solidFill>
            </a:rPr>
            <a:t>The ERG Theory]</a:t>
          </a:r>
          <a:endParaRPr lang="en-US" sz="1400" dirty="0">
            <a:solidFill>
              <a:schemeClr val="bg2">
                <a:lumMod val="50000"/>
              </a:schemeClr>
            </a:solidFill>
          </a:endParaRPr>
        </a:p>
      </dgm:t>
    </dgm:pt>
    <dgm:pt modelId="{469E7D6E-E1C3-4952-A5D3-F209509E57E7}" type="parTrans" cxnId="{50A47784-1727-4A5B-9021-789B23FD231C}">
      <dgm:prSet/>
      <dgm:spPr/>
      <dgm:t>
        <a:bodyPr/>
        <a:lstStyle/>
        <a:p>
          <a:endParaRPr lang="en-US" sz="1400">
            <a:solidFill>
              <a:schemeClr val="tx1"/>
            </a:solidFill>
          </a:endParaRPr>
        </a:p>
      </dgm:t>
    </dgm:pt>
    <dgm:pt modelId="{19E50694-AD41-4EE8-B0A3-BA62B9815F31}" type="sibTrans" cxnId="{50A47784-1727-4A5B-9021-789B23FD231C}">
      <dgm:prSet/>
      <dgm:spPr/>
      <dgm:t>
        <a:bodyPr/>
        <a:lstStyle/>
        <a:p>
          <a:endParaRPr lang="en-US" sz="1400">
            <a:solidFill>
              <a:schemeClr val="tx1"/>
            </a:solidFill>
          </a:endParaRPr>
        </a:p>
      </dgm:t>
    </dgm:pt>
    <dgm:pt modelId="{93FA880C-A3C8-4F96-B6F0-FD2049EF8C7D}">
      <dgm:prSet phldrT="[Text]" custT="1"/>
      <dgm:spPr/>
      <dgm:t>
        <a:bodyPr/>
        <a:lstStyle/>
        <a:p>
          <a:r>
            <a:rPr lang="en-US" sz="1400">
              <a:solidFill>
                <a:schemeClr val="bg2">
                  <a:lumMod val="50000"/>
                </a:schemeClr>
              </a:solidFill>
            </a:rPr>
            <a:t>The Two-Factor Theory</a:t>
          </a:r>
          <a:endParaRPr lang="en-US" sz="1400" dirty="0">
            <a:solidFill>
              <a:schemeClr val="bg2">
                <a:lumMod val="50000"/>
              </a:schemeClr>
            </a:solidFill>
          </a:endParaRPr>
        </a:p>
      </dgm:t>
    </dgm:pt>
    <dgm:pt modelId="{C3AF1BF1-6B2C-4043-90B0-85E19CD88DA0}" type="parTrans" cxnId="{4AA8EF31-C3E4-4ED7-B014-4998630019BC}">
      <dgm:prSet/>
      <dgm:spPr/>
      <dgm:t>
        <a:bodyPr/>
        <a:lstStyle/>
        <a:p>
          <a:endParaRPr lang="en-US" sz="1400">
            <a:solidFill>
              <a:schemeClr val="tx1"/>
            </a:solidFill>
          </a:endParaRPr>
        </a:p>
      </dgm:t>
    </dgm:pt>
    <dgm:pt modelId="{AEC79E4A-851E-4ACD-B24E-5246B9C5D0F7}" type="sibTrans" cxnId="{4AA8EF31-C3E4-4ED7-B014-4998630019BC}">
      <dgm:prSet/>
      <dgm:spPr/>
      <dgm:t>
        <a:bodyPr/>
        <a:lstStyle/>
        <a:p>
          <a:endParaRPr lang="en-US" sz="1400">
            <a:solidFill>
              <a:schemeClr val="tx1"/>
            </a:solidFill>
          </a:endParaRPr>
        </a:p>
      </dgm:t>
    </dgm:pt>
    <dgm:pt modelId="{EA2BC669-7DAC-405E-8EE0-1D1F3AF318AF}">
      <dgm:prSet phldrT="[Text]" custT="1"/>
      <dgm:spPr/>
      <dgm:t>
        <a:bodyPr/>
        <a:lstStyle/>
        <a:p>
          <a:r>
            <a:rPr lang="en-US" sz="1400">
              <a:solidFill>
                <a:schemeClr val="bg2">
                  <a:lumMod val="50000"/>
                </a:schemeClr>
              </a:solidFill>
            </a:rPr>
            <a:t>The Acquired Needs Framework</a:t>
          </a:r>
          <a:endParaRPr lang="en-US" sz="1400" dirty="0">
            <a:solidFill>
              <a:schemeClr val="bg2">
                <a:lumMod val="50000"/>
              </a:schemeClr>
            </a:solidFill>
          </a:endParaRPr>
        </a:p>
      </dgm:t>
    </dgm:pt>
    <dgm:pt modelId="{3927082C-46B7-42DF-ABA8-D997F05F625A}" type="parTrans" cxnId="{9C00C5F0-1F3A-4FA5-8948-70ADDBDB33D8}">
      <dgm:prSet/>
      <dgm:spPr/>
      <dgm:t>
        <a:bodyPr/>
        <a:lstStyle/>
        <a:p>
          <a:endParaRPr lang="en-US" sz="1400">
            <a:solidFill>
              <a:schemeClr val="tx1"/>
            </a:solidFill>
          </a:endParaRPr>
        </a:p>
      </dgm:t>
    </dgm:pt>
    <dgm:pt modelId="{37226344-9780-42DF-BBB9-3205DAA7C9AE}" type="sibTrans" cxnId="{9C00C5F0-1F3A-4FA5-8948-70ADDBDB33D8}">
      <dgm:prSet/>
      <dgm:spPr/>
      <dgm:t>
        <a:bodyPr/>
        <a:lstStyle/>
        <a:p>
          <a:endParaRPr lang="en-US" sz="1400">
            <a:solidFill>
              <a:schemeClr val="tx1"/>
            </a:solidFill>
          </a:endParaRPr>
        </a:p>
      </dgm:t>
    </dgm:pt>
    <dgm:pt modelId="{C746A475-C0DC-49A7-95E2-6ABE86486BFE}">
      <dgm:prSet custT="1"/>
      <dgm:spPr/>
      <dgm:t>
        <a:bodyPr/>
        <a:lstStyle/>
        <a:p>
          <a:r>
            <a:rPr lang="en-US" sz="1400"/>
            <a:t>The Expectancy Theory of Motivation</a:t>
          </a:r>
          <a:endParaRPr lang="en-US" sz="1400" dirty="0"/>
        </a:p>
      </dgm:t>
    </dgm:pt>
    <dgm:pt modelId="{C29BDA65-F480-4D6B-A616-050A680EBAE8}" type="parTrans" cxnId="{0CE26193-CD73-4901-9916-5F6ED41C5DB9}">
      <dgm:prSet/>
      <dgm:spPr/>
      <dgm:t>
        <a:bodyPr/>
        <a:lstStyle/>
        <a:p>
          <a:endParaRPr lang="en-US" sz="1400">
            <a:solidFill>
              <a:schemeClr val="tx1"/>
            </a:solidFill>
          </a:endParaRPr>
        </a:p>
      </dgm:t>
    </dgm:pt>
    <dgm:pt modelId="{711262BA-AFCB-4341-ADE3-9BAF6D86AA64}" type="sibTrans" cxnId="{0CE26193-CD73-4901-9916-5F6ED41C5DB9}">
      <dgm:prSet/>
      <dgm:spPr/>
      <dgm:t>
        <a:bodyPr/>
        <a:lstStyle/>
        <a:p>
          <a:endParaRPr lang="en-US" sz="1400">
            <a:solidFill>
              <a:schemeClr val="tx1"/>
            </a:solidFill>
          </a:endParaRPr>
        </a:p>
      </dgm:t>
    </dgm:pt>
    <dgm:pt modelId="{35CE13F1-E49C-4D35-9596-D6B77A6EC50F}">
      <dgm:prSet custT="1"/>
      <dgm:spPr/>
      <dgm:t>
        <a:bodyPr/>
        <a:lstStyle/>
        <a:p>
          <a:r>
            <a:rPr lang="en-US" sz="1400" dirty="0"/>
            <a:t>Classical Conditioning</a:t>
          </a:r>
        </a:p>
      </dgm:t>
    </dgm:pt>
    <dgm:pt modelId="{99B7B39A-1B66-4F07-9280-6D1F9021FC00}" type="parTrans" cxnId="{B08EDA4B-93DA-4CE9-951C-47D6D3F1D143}">
      <dgm:prSet/>
      <dgm:spPr/>
      <dgm:t>
        <a:bodyPr/>
        <a:lstStyle/>
        <a:p>
          <a:endParaRPr lang="en-US" sz="1400">
            <a:solidFill>
              <a:schemeClr val="tx1"/>
            </a:solidFill>
          </a:endParaRPr>
        </a:p>
      </dgm:t>
    </dgm:pt>
    <dgm:pt modelId="{3AEB2554-80E2-4992-B827-557C3AD9984E}" type="sibTrans" cxnId="{B08EDA4B-93DA-4CE9-951C-47D6D3F1D143}">
      <dgm:prSet/>
      <dgm:spPr/>
      <dgm:t>
        <a:bodyPr/>
        <a:lstStyle/>
        <a:p>
          <a:endParaRPr lang="en-US" sz="1400">
            <a:solidFill>
              <a:schemeClr val="tx1"/>
            </a:solidFill>
          </a:endParaRPr>
        </a:p>
      </dgm:t>
    </dgm:pt>
    <dgm:pt modelId="{C4C55316-0344-4739-88E4-3B041A4B610F}">
      <dgm:prSet custT="1"/>
      <dgm:spPr/>
      <dgm:t>
        <a:bodyPr/>
        <a:lstStyle/>
        <a:p>
          <a:r>
            <a:rPr lang="en-US" sz="1400"/>
            <a:t>The Contemporary View</a:t>
          </a:r>
          <a:endParaRPr lang="en-US" sz="1400" dirty="0"/>
        </a:p>
      </dgm:t>
    </dgm:pt>
    <dgm:pt modelId="{DA42F804-C74F-4AAC-8A7B-9D2CA2345657}" type="parTrans" cxnId="{DE7FCBC4-1CEC-41DD-B10D-1AEF61A84ADD}">
      <dgm:prSet/>
      <dgm:spPr/>
      <dgm:t>
        <a:bodyPr/>
        <a:lstStyle/>
        <a:p>
          <a:endParaRPr lang="en-US" sz="1400">
            <a:solidFill>
              <a:schemeClr val="tx1"/>
            </a:solidFill>
          </a:endParaRPr>
        </a:p>
      </dgm:t>
    </dgm:pt>
    <dgm:pt modelId="{2C076C0E-8872-42B6-A224-7639EDF32A53}" type="sibTrans" cxnId="{DE7FCBC4-1CEC-41DD-B10D-1AEF61A84ADD}">
      <dgm:prSet/>
      <dgm:spPr/>
      <dgm:t>
        <a:bodyPr/>
        <a:lstStyle/>
        <a:p>
          <a:endParaRPr lang="en-US" sz="1400">
            <a:solidFill>
              <a:schemeClr val="tx1"/>
            </a:solidFill>
          </a:endParaRPr>
        </a:p>
      </dgm:t>
    </dgm:pt>
    <dgm:pt modelId="{13EED476-F410-407E-9764-B24D50EC6E20}">
      <dgm:prSet custT="1"/>
      <dgm:spPr/>
      <dgm:t>
        <a:bodyPr/>
        <a:lstStyle/>
        <a:p>
          <a:r>
            <a:rPr lang="en-US" sz="1400"/>
            <a:t>Behavior Modifications</a:t>
          </a:r>
          <a:endParaRPr lang="en-US" sz="1400" dirty="0"/>
        </a:p>
      </dgm:t>
    </dgm:pt>
    <dgm:pt modelId="{366556E6-C2F7-4C3B-AD27-1E16C898A420}" type="parTrans" cxnId="{F950BD27-E4E3-4654-BF0A-ACD3112EB152}">
      <dgm:prSet/>
      <dgm:spPr/>
      <dgm:t>
        <a:bodyPr/>
        <a:lstStyle/>
        <a:p>
          <a:endParaRPr lang="en-US" sz="1400">
            <a:solidFill>
              <a:schemeClr val="tx1"/>
            </a:solidFill>
          </a:endParaRPr>
        </a:p>
      </dgm:t>
    </dgm:pt>
    <dgm:pt modelId="{BF602887-4B17-4065-82E6-CB2615FA6C1D}" type="sibTrans" cxnId="{F950BD27-E4E3-4654-BF0A-ACD3112EB152}">
      <dgm:prSet/>
      <dgm:spPr/>
      <dgm:t>
        <a:bodyPr/>
        <a:lstStyle/>
        <a:p>
          <a:endParaRPr lang="en-US" sz="1400">
            <a:solidFill>
              <a:schemeClr val="tx1"/>
            </a:solidFill>
          </a:endParaRPr>
        </a:p>
      </dgm:t>
    </dgm:pt>
    <dgm:pt modelId="{8BB3C94E-0599-4DAD-B6ED-F6BEC8FDA050}" type="pres">
      <dgm:prSet presAssocID="{6B144FFE-0D82-4187-9C3A-817644F3728F}" presName="Name0" presStyleCnt="0">
        <dgm:presLayoutVars>
          <dgm:dir/>
          <dgm:resizeHandles val="exact"/>
        </dgm:presLayoutVars>
      </dgm:prSet>
      <dgm:spPr/>
    </dgm:pt>
    <dgm:pt modelId="{E8A1CA5C-9050-431E-9FCD-28211ED30713}" type="pres">
      <dgm:prSet presAssocID="{70E44F67-F489-4875-A338-58A9E7F272E1}" presName="node" presStyleLbl="node1" presStyleIdx="0" presStyleCnt="4">
        <dgm:presLayoutVars>
          <dgm:bulletEnabled val="1"/>
        </dgm:presLayoutVars>
      </dgm:prSet>
      <dgm:spPr/>
    </dgm:pt>
    <dgm:pt modelId="{58BA1B84-B238-48D9-B255-34BD023D9C08}" type="pres">
      <dgm:prSet presAssocID="{3AD25BB1-7A98-4EBC-8A8A-ED44D790C796}" presName="sibTrans" presStyleCnt="0"/>
      <dgm:spPr/>
    </dgm:pt>
    <dgm:pt modelId="{727079E7-1658-4D88-8450-5CE9FBABAF09}" type="pres">
      <dgm:prSet presAssocID="{0A7BED1D-D632-41FC-9902-A4B5D3ADD521}" presName="node" presStyleLbl="node1" presStyleIdx="1" presStyleCnt="4">
        <dgm:presLayoutVars>
          <dgm:bulletEnabled val="1"/>
        </dgm:presLayoutVars>
      </dgm:prSet>
      <dgm:spPr/>
    </dgm:pt>
    <dgm:pt modelId="{FA2E0B72-EB8A-4DC9-81D3-887302144E9E}" type="pres">
      <dgm:prSet presAssocID="{4C9ABD1D-0BE5-4B1D-A6D8-C169721CDAE3}" presName="sibTrans" presStyleCnt="0"/>
      <dgm:spPr/>
    </dgm:pt>
    <dgm:pt modelId="{D030CA09-80DF-4905-A69D-CF65E59E35CA}" type="pres">
      <dgm:prSet presAssocID="{15C8655B-24BF-49DC-A788-476EFC281D48}" presName="node" presStyleLbl="node1" presStyleIdx="2" presStyleCnt="4">
        <dgm:presLayoutVars>
          <dgm:bulletEnabled val="1"/>
        </dgm:presLayoutVars>
      </dgm:prSet>
      <dgm:spPr/>
    </dgm:pt>
    <dgm:pt modelId="{B69ADE18-412D-47A1-BB7B-948F4B851849}" type="pres">
      <dgm:prSet presAssocID="{443CC320-5C63-4FA0-ACBB-ACE97EE1973E}" presName="sibTrans" presStyleCnt="0"/>
      <dgm:spPr/>
    </dgm:pt>
    <dgm:pt modelId="{B2F2BCDA-1C97-44B1-B9A8-513A71A13BCC}" type="pres">
      <dgm:prSet presAssocID="{2CE90FFD-F498-49EA-9D43-F8ADA02C942C}" presName="node" presStyleLbl="node1" presStyleIdx="3" presStyleCnt="4">
        <dgm:presLayoutVars>
          <dgm:bulletEnabled val="1"/>
        </dgm:presLayoutVars>
      </dgm:prSet>
      <dgm:spPr/>
    </dgm:pt>
  </dgm:ptLst>
  <dgm:cxnLst>
    <dgm:cxn modelId="{C4D31801-FD07-40EF-A26F-9D7971FE7FBC}" type="presOf" srcId="{FC9FE4E2-3B09-4C45-8FA4-50AB0B03A6ED}" destId="{E8A1CA5C-9050-431E-9FCD-28211ED30713}" srcOrd="0" destOrd="3" presId="urn:microsoft.com/office/officeart/2005/8/layout/hList6"/>
    <dgm:cxn modelId="{CD9CC103-0143-47AF-B8C4-3532110FB4B2}" srcId="{70E44F67-F489-4875-A338-58A9E7F272E1}" destId="{1A74FE26-4664-4946-9B96-324C6693DCB7}" srcOrd="0" destOrd="0" parTransId="{1FD46674-4D30-4C95-B589-1DC7E0309FCF}" sibTransId="{9DC42810-1073-4C4C-B2B0-D8C1C7E1769C}"/>
    <dgm:cxn modelId="{0BB53C0C-0CB7-44EC-BD8A-38085DAE6878}" type="presOf" srcId="{0A7BED1D-D632-41FC-9902-A4B5D3ADD521}" destId="{727079E7-1658-4D88-8450-5CE9FBABAF09}" srcOrd="0" destOrd="0" presId="urn:microsoft.com/office/officeart/2005/8/layout/hList6"/>
    <dgm:cxn modelId="{C7BF1315-079B-46E0-B13D-52D1A2D5FEEB}" type="presOf" srcId="{EA2BC669-7DAC-405E-8EE0-1D1F3AF318AF}" destId="{727079E7-1658-4D88-8450-5CE9FBABAF09}" srcOrd="0" destOrd="4" presId="urn:microsoft.com/office/officeart/2005/8/layout/hList6"/>
    <dgm:cxn modelId="{5583291C-1AD4-42D3-B536-C0D7377109EF}" type="presOf" srcId="{11A3D3A5-B604-45EF-8A7F-25D38AA6553A}" destId="{727079E7-1658-4D88-8450-5CE9FBABAF09}" srcOrd="0" destOrd="1" presId="urn:microsoft.com/office/officeart/2005/8/layout/hList6"/>
    <dgm:cxn modelId="{CC921823-D0A9-4A82-BFC0-616721A2CC08}" type="presOf" srcId="{13EED476-F410-407E-9764-B24D50EC6E20}" destId="{B2F2BCDA-1C97-44B1-B9A8-513A71A13BCC}" srcOrd="0" destOrd="3" presId="urn:microsoft.com/office/officeart/2005/8/layout/hList6"/>
    <dgm:cxn modelId="{FA1D0A26-11F9-4E19-9334-0BFA8B01208C}" type="presOf" srcId="{35CE13F1-E49C-4D35-9596-D6B77A6EC50F}" destId="{B2F2BCDA-1C97-44B1-B9A8-513A71A13BCC}" srcOrd="0" destOrd="1" presId="urn:microsoft.com/office/officeart/2005/8/layout/hList6"/>
    <dgm:cxn modelId="{F950BD27-E4E3-4654-BF0A-ACD3112EB152}" srcId="{2CE90FFD-F498-49EA-9D43-F8ADA02C942C}" destId="{13EED476-F410-407E-9764-B24D50EC6E20}" srcOrd="2" destOrd="0" parTransId="{366556E6-C2F7-4C3B-AD27-1E16C898A420}" sibTransId="{BF602887-4B17-4065-82E6-CB2615FA6C1D}"/>
    <dgm:cxn modelId="{061B7029-3D02-488F-A984-F49AA4D40B61}" type="presOf" srcId="{1A74FE26-4664-4946-9B96-324C6693DCB7}" destId="{E8A1CA5C-9050-431E-9FCD-28211ED30713}" srcOrd="0" destOrd="1" presId="urn:microsoft.com/office/officeart/2005/8/layout/hList6"/>
    <dgm:cxn modelId="{A90F0B2D-53B2-4420-A29B-18404571491A}" type="presOf" srcId="{70E44F67-F489-4875-A338-58A9E7F272E1}" destId="{E8A1CA5C-9050-431E-9FCD-28211ED30713}" srcOrd="0" destOrd="0" presId="urn:microsoft.com/office/officeart/2005/8/layout/hList6"/>
    <dgm:cxn modelId="{DE2BEE30-42C3-425A-A275-12E389C7A2D5}" srcId="{6B144FFE-0D82-4187-9C3A-817644F3728F}" destId="{15C8655B-24BF-49DC-A788-476EFC281D48}" srcOrd="2" destOrd="0" parTransId="{AFE95D50-2086-445E-95F3-488836172A78}" sibTransId="{443CC320-5C63-4FA0-ACBB-ACE97EE1973E}"/>
    <dgm:cxn modelId="{4AA8EF31-C3E4-4ED7-B014-4998630019BC}" srcId="{0A7BED1D-D632-41FC-9902-A4B5D3ADD521}" destId="{93FA880C-A3C8-4F96-B6F0-FD2049EF8C7D}" srcOrd="2" destOrd="0" parTransId="{C3AF1BF1-6B2C-4043-90B0-85E19CD88DA0}" sibTransId="{AEC79E4A-851E-4ACD-B24E-5246B9C5D0F7}"/>
    <dgm:cxn modelId="{92013934-5E3A-4983-B005-3D8FE425D573}" srcId="{6B144FFE-0D82-4187-9C3A-817644F3728F}" destId="{0A7BED1D-D632-41FC-9902-A4B5D3ADD521}" srcOrd="1" destOrd="0" parTransId="{D46631C4-35FA-4DC7-BB68-23AC5E622688}" sibTransId="{4C9ABD1D-0BE5-4B1D-A6D8-C169721CDAE3}"/>
    <dgm:cxn modelId="{D1D37036-CFFF-4B68-8B8F-4DFFF8FD1620}" srcId="{0A7BED1D-D632-41FC-9902-A4B5D3ADD521}" destId="{11A3D3A5-B604-45EF-8A7F-25D38AA6553A}" srcOrd="0" destOrd="0" parTransId="{91529B81-D818-4C4D-BD88-D98187692D6C}" sibTransId="{03B7F1EC-9CA3-4E1A-874E-A4DC2D332206}"/>
    <dgm:cxn modelId="{EBC1893B-34D0-44D6-BCC4-960F123E98D5}" type="presOf" srcId="{C4C55316-0344-4739-88E4-3B041A4B610F}" destId="{B2F2BCDA-1C97-44B1-B9A8-513A71A13BCC}" srcOrd="0" destOrd="2" presId="urn:microsoft.com/office/officeart/2005/8/layout/hList6"/>
    <dgm:cxn modelId="{3C0BED3F-8378-472F-8B1D-83FD44DEDCFB}" type="presOf" srcId="{EEB98870-3E15-49B0-B8E0-E4AC9C3EF639}" destId="{E8A1CA5C-9050-431E-9FCD-28211ED30713}" srcOrd="0" destOrd="2" presId="urn:microsoft.com/office/officeart/2005/8/layout/hList6"/>
    <dgm:cxn modelId="{4D226D62-391E-41AF-B004-B7797EDA245A}" type="presOf" srcId="{6D39250B-58D6-46B3-A5B1-0BBE47C98F09}" destId="{D030CA09-80DF-4905-A69D-CF65E59E35CA}" srcOrd="0" destOrd="3" presId="urn:microsoft.com/office/officeart/2005/8/layout/hList6"/>
    <dgm:cxn modelId="{B08EDA4B-93DA-4CE9-951C-47D6D3F1D143}" srcId="{2CE90FFD-F498-49EA-9D43-F8ADA02C942C}" destId="{35CE13F1-E49C-4D35-9596-D6B77A6EC50F}" srcOrd="0" destOrd="0" parTransId="{99B7B39A-1B66-4F07-9280-6D1F9021FC00}" sibTransId="{3AEB2554-80E2-4992-B827-557C3AD9984E}"/>
    <dgm:cxn modelId="{DF84896E-E52D-4F62-939E-545CEB2DE4A3}" srcId="{15C8655B-24BF-49DC-A788-476EFC281D48}" destId="{0BDFF62B-D778-41F2-8DFF-AB63999BF5A9}" srcOrd="0" destOrd="0" parTransId="{45F978EE-DCD7-47D0-85B4-9D8EA360ED51}" sibTransId="{B111C8E6-9DC9-4C37-A9C6-2EE222EDD833}"/>
    <dgm:cxn modelId="{EB1D4583-F532-4B90-A8B6-5594AC7B68A0}" srcId="{70E44F67-F489-4875-A338-58A9E7F272E1}" destId="{FC9FE4E2-3B09-4C45-8FA4-50AB0B03A6ED}" srcOrd="2" destOrd="0" parTransId="{32720B82-9126-4F2D-BCFE-669F05D4238E}" sibTransId="{0C9B95E3-615F-4E55-B961-466009A4A4B2}"/>
    <dgm:cxn modelId="{50A47784-1727-4A5B-9021-789B23FD231C}" srcId="{0A7BED1D-D632-41FC-9902-A4B5D3ADD521}" destId="{A1D905E2-755B-46F7-843E-C40149795F72}" srcOrd="1" destOrd="0" parTransId="{469E7D6E-E1C3-4952-A5D3-F209509E57E7}" sibTransId="{19E50694-AD41-4EE8-B0A3-BA62B9815F31}"/>
    <dgm:cxn modelId="{2A073892-6CC1-43E8-866A-E141953CBD97}" type="presOf" srcId="{2CE90FFD-F498-49EA-9D43-F8ADA02C942C}" destId="{B2F2BCDA-1C97-44B1-B9A8-513A71A13BCC}" srcOrd="0" destOrd="0" presId="urn:microsoft.com/office/officeart/2005/8/layout/hList6"/>
    <dgm:cxn modelId="{0CE26193-CD73-4901-9916-5F6ED41C5DB9}" srcId="{15C8655B-24BF-49DC-A788-476EFC281D48}" destId="{C746A475-C0DC-49A7-95E2-6ABE86486BFE}" srcOrd="1" destOrd="0" parTransId="{C29BDA65-F480-4D6B-A616-050A680EBAE8}" sibTransId="{711262BA-AFCB-4341-ADE3-9BAF6D86AA64}"/>
    <dgm:cxn modelId="{BBCB239E-2B64-4219-BC38-4BEACBDFF33C}" type="presOf" srcId="{6B144FFE-0D82-4187-9C3A-817644F3728F}" destId="{8BB3C94E-0599-4DAD-B6ED-F6BEC8FDA050}" srcOrd="0" destOrd="0" presId="urn:microsoft.com/office/officeart/2005/8/layout/hList6"/>
    <dgm:cxn modelId="{750C90A7-5A42-47A6-B948-79CA0D10CE8B}" srcId="{15C8655B-24BF-49DC-A788-476EFC281D48}" destId="{6D39250B-58D6-46B3-A5B1-0BBE47C98F09}" srcOrd="2" destOrd="0" parTransId="{21E8F14A-4FA0-40A8-9237-08EE3D14B614}" sibTransId="{13F8E3EE-C24F-4E75-A497-0E48410B38C6}"/>
    <dgm:cxn modelId="{9852D3AB-215D-4D93-B36F-1EECABA8230A}" type="presOf" srcId="{C746A475-C0DC-49A7-95E2-6ABE86486BFE}" destId="{D030CA09-80DF-4905-A69D-CF65E59E35CA}" srcOrd="0" destOrd="2" presId="urn:microsoft.com/office/officeart/2005/8/layout/hList6"/>
    <dgm:cxn modelId="{5A9E68AD-9236-4A7D-BF10-0181BE594C45}" srcId="{6B144FFE-0D82-4187-9C3A-817644F3728F}" destId="{70E44F67-F489-4875-A338-58A9E7F272E1}" srcOrd="0" destOrd="0" parTransId="{48F60220-BA30-4411-886C-FC805EAD53A9}" sibTransId="{3AD25BB1-7A98-4EBC-8A8A-ED44D790C796}"/>
    <dgm:cxn modelId="{DE7FCBC4-1CEC-41DD-B10D-1AEF61A84ADD}" srcId="{2CE90FFD-F498-49EA-9D43-F8ADA02C942C}" destId="{C4C55316-0344-4739-88E4-3B041A4B610F}" srcOrd="1" destOrd="0" parTransId="{DA42F804-C74F-4AAC-8A7B-9D2CA2345657}" sibTransId="{2C076C0E-8872-42B6-A224-7639EDF32A53}"/>
    <dgm:cxn modelId="{8A2177D3-DAF9-47FB-A9F5-62FB233FDF40}" type="presOf" srcId="{0BDFF62B-D778-41F2-8DFF-AB63999BF5A9}" destId="{D030CA09-80DF-4905-A69D-CF65E59E35CA}" srcOrd="0" destOrd="1" presId="urn:microsoft.com/office/officeart/2005/8/layout/hList6"/>
    <dgm:cxn modelId="{518D26E0-DB82-4961-A335-6DF0F519DE9D}" type="presOf" srcId="{93FA880C-A3C8-4F96-B6F0-FD2049EF8C7D}" destId="{727079E7-1658-4D88-8450-5CE9FBABAF09}" srcOrd="0" destOrd="3" presId="urn:microsoft.com/office/officeart/2005/8/layout/hList6"/>
    <dgm:cxn modelId="{8B28D3EB-BACC-4105-B1FB-7A5A6BC39E5B}" srcId="{70E44F67-F489-4875-A338-58A9E7F272E1}" destId="{EEB98870-3E15-49B0-B8E0-E4AC9C3EF639}" srcOrd="1" destOrd="0" parTransId="{4ADA51BD-DF71-45AF-B2B9-2E722661C860}" sibTransId="{0E3BC8B0-30B5-4943-972E-7106018C73BF}"/>
    <dgm:cxn modelId="{074C36ED-7EC7-4BAC-AD88-149DAC895DD5}" type="presOf" srcId="{15C8655B-24BF-49DC-A788-476EFC281D48}" destId="{D030CA09-80DF-4905-A69D-CF65E59E35CA}" srcOrd="0" destOrd="0" presId="urn:microsoft.com/office/officeart/2005/8/layout/hList6"/>
    <dgm:cxn modelId="{9C00C5F0-1F3A-4FA5-8948-70ADDBDB33D8}" srcId="{0A7BED1D-D632-41FC-9902-A4B5D3ADD521}" destId="{EA2BC669-7DAC-405E-8EE0-1D1F3AF318AF}" srcOrd="3" destOrd="0" parTransId="{3927082C-46B7-42DF-ABA8-D997F05F625A}" sibTransId="{37226344-9780-42DF-BBB9-3205DAA7C9AE}"/>
    <dgm:cxn modelId="{C8C9A2F2-4183-4733-9932-E46C83632990}" srcId="{6B144FFE-0D82-4187-9C3A-817644F3728F}" destId="{2CE90FFD-F498-49EA-9D43-F8ADA02C942C}" srcOrd="3" destOrd="0" parTransId="{6007E880-9A5D-48A5-8F3D-42FBF01F58F1}" sibTransId="{9EA32144-45CD-4380-A957-471B9BA0FACE}"/>
    <dgm:cxn modelId="{60ED3DF4-5546-408D-8883-BD756953C5D2}" type="presOf" srcId="{A1D905E2-755B-46F7-843E-C40149795F72}" destId="{727079E7-1658-4D88-8450-5CE9FBABAF09}" srcOrd="0" destOrd="2" presId="urn:microsoft.com/office/officeart/2005/8/layout/hList6"/>
    <dgm:cxn modelId="{BC8C1092-5870-4563-9890-3D507BB24585}" type="presParOf" srcId="{8BB3C94E-0599-4DAD-B6ED-F6BEC8FDA050}" destId="{E8A1CA5C-9050-431E-9FCD-28211ED30713}" srcOrd="0" destOrd="0" presId="urn:microsoft.com/office/officeart/2005/8/layout/hList6"/>
    <dgm:cxn modelId="{BD8840BB-3B9E-4DE6-BFBE-C58DD2AF56D1}" type="presParOf" srcId="{8BB3C94E-0599-4DAD-B6ED-F6BEC8FDA050}" destId="{58BA1B84-B238-48D9-B255-34BD023D9C08}" srcOrd="1" destOrd="0" presId="urn:microsoft.com/office/officeart/2005/8/layout/hList6"/>
    <dgm:cxn modelId="{6BE11E79-148A-4F30-91AF-77C3C75607BD}" type="presParOf" srcId="{8BB3C94E-0599-4DAD-B6ED-F6BEC8FDA050}" destId="{727079E7-1658-4D88-8450-5CE9FBABAF09}" srcOrd="2" destOrd="0" presId="urn:microsoft.com/office/officeart/2005/8/layout/hList6"/>
    <dgm:cxn modelId="{F7E77EF8-B41D-4C8C-8788-B3E1107FC68F}" type="presParOf" srcId="{8BB3C94E-0599-4DAD-B6ED-F6BEC8FDA050}" destId="{FA2E0B72-EB8A-4DC9-81D3-887302144E9E}" srcOrd="3" destOrd="0" presId="urn:microsoft.com/office/officeart/2005/8/layout/hList6"/>
    <dgm:cxn modelId="{EAA57802-A9F2-4378-A87A-6AF28E0693B0}" type="presParOf" srcId="{8BB3C94E-0599-4DAD-B6ED-F6BEC8FDA050}" destId="{D030CA09-80DF-4905-A69D-CF65E59E35CA}" srcOrd="4" destOrd="0" presId="urn:microsoft.com/office/officeart/2005/8/layout/hList6"/>
    <dgm:cxn modelId="{9380E489-B22E-4357-9779-295FA68CF23F}" type="presParOf" srcId="{8BB3C94E-0599-4DAD-B6ED-F6BEC8FDA050}" destId="{B69ADE18-412D-47A1-BB7B-948F4B851849}" srcOrd="5" destOrd="0" presId="urn:microsoft.com/office/officeart/2005/8/layout/hList6"/>
    <dgm:cxn modelId="{B4E1C2C6-2FED-401B-ACC3-33C1E342FD9E}" type="presParOf" srcId="{8BB3C94E-0599-4DAD-B6ED-F6BEC8FDA050}" destId="{B2F2BCDA-1C97-44B1-B9A8-513A71A13BCC}"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1CA5C-9050-431E-9FCD-28211ED30713}">
      <dsp:nvSpPr>
        <dsp:cNvPr id="0" name=""/>
        <dsp:cNvSpPr/>
      </dsp:nvSpPr>
      <dsp:spPr>
        <a:xfrm rot="16200000">
          <a:off x="-103642" y="106000"/>
          <a:ext cx="2525663" cy="2313662"/>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US" sz="1400" b="1" u="sng" kern="1200">
              <a:solidFill>
                <a:schemeClr val="bg2">
                  <a:lumMod val="50000"/>
                </a:schemeClr>
              </a:solidFill>
            </a:rPr>
            <a:t>Early  perspectives on motivation</a:t>
          </a:r>
          <a:endParaRPr lang="en-US" sz="1400" b="1" u="sng" kern="1200" dirty="0">
            <a:solidFill>
              <a:schemeClr val="bg2">
                <a:lumMod val="50000"/>
              </a:schemeClr>
            </a:solidFill>
          </a:endParaRP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Traditional Approach</a:t>
          </a:r>
          <a:endParaRPr lang="en-US" sz="1400" kern="1200" dirty="0">
            <a:solidFill>
              <a:schemeClr val="bg2">
                <a:lumMod val="50000"/>
              </a:schemeClr>
            </a:solidFill>
          </a:endParaRP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Human Relations Approach</a:t>
          </a:r>
          <a:endParaRPr lang="en-US" sz="1400" kern="1200" dirty="0">
            <a:solidFill>
              <a:schemeClr val="bg2">
                <a:lumMod val="50000"/>
              </a:schemeClr>
            </a:solidFill>
          </a:endParaRPr>
        </a:p>
        <a:p>
          <a:pPr marL="114300" lvl="1" indent="-114300" algn="l" defTabSz="622300">
            <a:lnSpc>
              <a:spcPct val="90000"/>
            </a:lnSpc>
            <a:spcBef>
              <a:spcPct val="0"/>
            </a:spcBef>
            <a:spcAft>
              <a:spcPct val="15000"/>
            </a:spcAft>
            <a:buChar char="•"/>
          </a:pPr>
          <a:endParaRPr lang="en-US" sz="1400" kern="1200" dirty="0">
            <a:solidFill>
              <a:schemeClr val="bg2">
                <a:lumMod val="50000"/>
              </a:schemeClr>
            </a:solidFill>
          </a:endParaRPr>
        </a:p>
      </dsp:txBody>
      <dsp:txXfrm rot="5400000">
        <a:off x="2359" y="505132"/>
        <a:ext cx="2313662" cy="1515397"/>
      </dsp:txXfrm>
    </dsp:sp>
    <dsp:sp modelId="{727079E7-1658-4D88-8450-5CE9FBABAF09}">
      <dsp:nvSpPr>
        <dsp:cNvPr id="0" name=""/>
        <dsp:cNvSpPr/>
      </dsp:nvSpPr>
      <dsp:spPr>
        <a:xfrm rot="16200000">
          <a:off x="2383544" y="106000"/>
          <a:ext cx="2525663" cy="2313662"/>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US" sz="1400" b="1" u="sng" kern="1200" dirty="0">
              <a:solidFill>
                <a:schemeClr val="bg2">
                  <a:lumMod val="50000"/>
                </a:schemeClr>
              </a:solidFill>
            </a:rPr>
            <a:t>Need-Based Perspective Motivation </a:t>
          </a: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Hierarchy of Needs</a:t>
          </a:r>
          <a:endParaRPr lang="en-US" sz="1400" kern="1200" dirty="0">
            <a:solidFill>
              <a:schemeClr val="bg2">
                <a:lumMod val="50000"/>
              </a:schemeClr>
            </a:solidFill>
          </a:endParaRP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ERG Theory]</a:t>
          </a:r>
          <a:endParaRPr lang="en-US" sz="1400" kern="1200" dirty="0">
            <a:solidFill>
              <a:schemeClr val="bg2">
                <a:lumMod val="50000"/>
              </a:schemeClr>
            </a:solidFill>
          </a:endParaRP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Two-Factor Theory</a:t>
          </a:r>
          <a:endParaRPr lang="en-US" sz="1400" kern="1200" dirty="0">
            <a:solidFill>
              <a:schemeClr val="bg2">
                <a:lumMod val="50000"/>
              </a:schemeClr>
            </a:solidFill>
          </a:endParaRPr>
        </a:p>
        <a:p>
          <a:pPr marL="114300" lvl="1" indent="-114300" algn="l" defTabSz="622300">
            <a:lnSpc>
              <a:spcPct val="90000"/>
            </a:lnSpc>
            <a:spcBef>
              <a:spcPct val="0"/>
            </a:spcBef>
            <a:spcAft>
              <a:spcPct val="15000"/>
            </a:spcAft>
            <a:buChar char="•"/>
          </a:pPr>
          <a:r>
            <a:rPr lang="en-US" sz="1400" kern="1200">
              <a:solidFill>
                <a:schemeClr val="bg2">
                  <a:lumMod val="50000"/>
                </a:schemeClr>
              </a:solidFill>
            </a:rPr>
            <a:t>The Acquired Needs Framework</a:t>
          </a:r>
          <a:endParaRPr lang="en-US" sz="1400" kern="1200" dirty="0">
            <a:solidFill>
              <a:schemeClr val="bg2">
                <a:lumMod val="50000"/>
              </a:schemeClr>
            </a:solidFill>
          </a:endParaRPr>
        </a:p>
      </dsp:txBody>
      <dsp:txXfrm rot="5400000">
        <a:off x="2489545" y="505132"/>
        <a:ext cx="2313662" cy="1515397"/>
      </dsp:txXfrm>
    </dsp:sp>
    <dsp:sp modelId="{D030CA09-80DF-4905-A69D-CF65E59E35CA}">
      <dsp:nvSpPr>
        <dsp:cNvPr id="0" name=""/>
        <dsp:cNvSpPr/>
      </dsp:nvSpPr>
      <dsp:spPr>
        <a:xfrm rot="16200000">
          <a:off x="4870731" y="106000"/>
          <a:ext cx="2525663" cy="2313662"/>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US" sz="1400" b="1" u="sng" kern="1200"/>
            <a:t>Process-Based Prospective Motivation</a:t>
          </a:r>
          <a:endParaRPr lang="en-US" sz="1400" b="1" u="sng" kern="1200" dirty="0"/>
        </a:p>
        <a:p>
          <a:pPr marL="114300" lvl="1" indent="-114300" algn="l" defTabSz="622300">
            <a:lnSpc>
              <a:spcPct val="90000"/>
            </a:lnSpc>
            <a:spcBef>
              <a:spcPct val="0"/>
            </a:spcBef>
            <a:spcAft>
              <a:spcPct val="15000"/>
            </a:spcAft>
            <a:buChar char="•"/>
          </a:pPr>
          <a:r>
            <a:rPr lang="en-US" sz="1400" kern="1200"/>
            <a:t>Equity theory </a:t>
          </a:r>
          <a:endParaRPr lang="en-US" sz="1400" kern="1200" dirty="0"/>
        </a:p>
        <a:p>
          <a:pPr marL="114300" lvl="1" indent="-114300" algn="l" defTabSz="622300">
            <a:lnSpc>
              <a:spcPct val="90000"/>
            </a:lnSpc>
            <a:spcBef>
              <a:spcPct val="0"/>
            </a:spcBef>
            <a:spcAft>
              <a:spcPct val="15000"/>
            </a:spcAft>
            <a:buChar char="•"/>
          </a:pPr>
          <a:r>
            <a:rPr lang="en-US" sz="1400" kern="1200"/>
            <a:t>The Expectancy Theory of Motivation</a:t>
          </a:r>
          <a:endParaRPr lang="en-US" sz="1400" kern="1200" dirty="0"/>
        </a:p>
        <a:p>
          <a:pPr marL="114300" lvl="1" indent="-114300" algn="l" defTabSz="622300">
            <a:lnSpc>
              <a:spcPct val="90000"/>
            </a:lnSpc>
            <a:spcBef>
              <a:spcPct val="0"/>
            </a:spcBef>
            <a:spcAft>
              <a:spcPct val="15000"/>
            </a:spcAft>
            <a:buChar char="•"/>
          </a:pPr>
          <a:r>
            <a:rPr lang="en-US" sz="1400" kern="1200"/>
            <a:t>The Porter–Lawler Model</a:t>
          </a:r>
          <a:endParaRPr lang="en-US" sz="1400" kern="1200" dirty="0"/>
        </a:p>
      </dsp:txBody>
      <dsp:txXfrm rot="5400000">
        <a:off x="4976732" y="505132"/>
        <a:ext cx="2313662" cy="1515397"/>
      </dsp:txXfrm>
    </dsp:sp>
    <dsp:sp modelId="{B2F2BCDA-1C97-44B1-B9A8-513A71A13BCC}">
      <dsp:nvSpPr>
        <dsp:cNvPr id="0" name=""/>
        <dsp:cNvSpPr/>
      </dsp:nvSpPr>
      <dsp:spPr>
        <a:xfrm rot="16200000">
          <a:off x="7357918" y="106000"/>
          <a:ext cx="2525663" cy="2313662"/>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ctr" defTabSz="622300">
            <a:lnSpc>
              <a:spcPct val="90000"/>
            </a:lnSpc>
            <a:spcBef>
              <a:spcPct val="0"/>
            </a:spcBef>
            <a:spcAft>
              <a:spcPct val="35000"/>
            </a:spcAft>
            <a:buNone/>
          </a:pPr>
          <a:r>
            <a:rPr lang="en-US" sz="1400" b="1" u="sng" kern="1200">
              <a:latin typeface="Calibri" panose="020F0502020204030204"/>
              <a:ea typeface="+mn-ea"/>
              <a:cs typeface="+mn-cs"/>
            </a:rPr>
            <a:t>Learning-Based Perspectives on Motivation</a:t>
          </a:r>
          <a:endParaRPr lang="en-US" sz="1400" b="1" u="sng" kern="1200" dirty="0">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a:t>Classical Conditioning</a:t>
          </a:r>
        </a:p>
        <a:p>
          <a:pPr marL="114300" lvl="1" indent="-114300" algn="l" defTabSz="622300">
            <a:lnSpc>
              <a:spcPct val="90000"/>
            </a:lnSpc>
            <a:spcBef>
              <a:spcPct val="0"/>
            </a:spcBef>
            <a:spcAft>
              <a:spcPct val="15000"/>
            </a:spcAft>
            <a:buChar char="•"/>
          </a:pPr>
          <a:r>
            <a:rPr lang="en-US" sz="1400" kern="1200"/>
            <a:t>The Contemporary View</a:t>
          </a:r>
          <a:endParaRPr lang="en-US" sz="1400" kern="1200" dirty="0"/>
        </a:p>
        <a:p>
          <a:pPr marL="114300" lvl="1" indent="-114300" algn="l" defTabSz="622300">
            <a:lnSpc>
              <a:spcPct val="90000"/>
            </a:lnSpc>
            <a:spcBef>
              <a:spcPct val="0"/>
            </a:spcBef>
            <a:spcAft>
              <a:spcPct val="15000"/>
            </a:spcAft>
            <a:buChar char="•"/>
          </a:pPr>
          <a:r>
            <a:rPr lang="en-US" sz="1400" kern="1200"/>
            <a:t>Behavior Modifications</a:t>
          </a:r>
          <a:endParaRPr lang="en-US" sz="1400" kern="1200" dirty="0"/>
        </a:p>
      </dsp:txBody>
      <dsp:txXfrm rot="5400000">
        <a:off x="7463919" y="505132"/>
        <a:ext cx="2313662" cy="151539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10/5/2021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a:p>
        </p:txBody>
      </p:sp>
    </p:spTree>
    <p:extLst>
      <p:ext uri="{BB962C8B-B14F-4D97-AF65-F5344CB8AC3E}">
        <p14:creationId xmlns:p14="http://schemas.microsoft.com/office/powerpoint/2010/main" val="3866979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a:p>
        </p:txBody>
      </p:sp>
    </p:spTree>
    <p:extLst>
      <p:ext uri="{BB962C8B-B14F-4D97-AF65-F5344CB8AC3E}">
        <p14:creationId xmlns:p14="http://schemas.microsoft.com/office/powerpoint/2010/main" val="3896546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a:p>
        </p:txBody>
      </p:sp>
    </p:spTree>
    <p:extLst>
      <p:ext uri="{BB962C8B-B14F-4D97-AF65-F5344CB8AC3E}">
        <p14:creationId xmlns:p14="http://schemas.microsoft.com/office/powerpoint/2010/main" val="3015465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a:p>
        </p:txBody>
      </p:sp>
    </p:spTree>
    <p:extLst>
      <p:ext uri="{BB962C8B-B14F-4D97-AF65-F5344CB8AC3E}">
        <p14:creationId xmlns:p14="http://schemas.microsoft.com/office/powerpoint/2010/main" val="3619903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a:p>
        </p:txBody>
      </p:sp>
    </p:spTree>
    <p:extLst>
      <p:ext uri="{BB962C8B-B14F-4D97-AF65-F5344CB8AC3E}">
        <p14:creationId xmlns:p14="http://schemas.microsoft.com/office/powerpoint/2010/main" val="1516045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a:p>
        </p:txBody>
      </p:sp>
    </p:spTree>
    <p:extLst>
      <p:ext uri="{BB962C8B-B14F-4D97-AF65-F5344CB8AC3E}">
        <p14:creationId xmlns:p14="http://schemas.microsoft.com/office/powerpoint/2010/main" val="1511576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a:p>
        </p:txBody>
      </p:sp>
    </p:spTree>
    <p:extLst>
      <p:ext uri="{BB962C8B-B14F-4D97-AF65-F5344CB8AC3E}">
        <p14:creationId xmlns:p14="http://schemas.microsoft.com/office/powerpoint/2010/main" val="1363355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a:p>
        </p:txBody>
      </p:sp>
    </p:spTree>
    <p:extLst>
      <p:ext uri="{BB962C8B-B14F-4D97-AF65-F5344CB8AC3E}">
        <p14:creationId xmlns:p14="http://schemas.microsoft.com/office/powerpoint/2010/main" val="737490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a:p>
        </p:txBody>
      </p:sp>
    </p:spTree>
    <p:extLst>
      <p:ext uri="{BB962C8B-B14F-4D97-AF65-F5344CB8AC3E}">
        <p14:creationId xmlns:p14="http://schemas.microsoft.com/office/powerpoint/2010/main" val="2304293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8490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29819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20977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1919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98297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6400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72756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1014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2349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1669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23994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43455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50231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602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9243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84181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76190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44395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25629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2516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66480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91862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66298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387127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14549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8318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9620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850875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6016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32443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52433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677839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75175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52650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0454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28686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450809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47831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44834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0524934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9744674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61403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925676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613665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13412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290067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211996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884974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577376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028362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365860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853442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2000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9.emf"/><Relationship Id="rId5" Type="http://schemas.openxmlformats.org/officeDocument/2006/relationships/diagramQuickStyle" Target="../diagrams/quickStyle1.xml"/><Relationship Id="rId10" Type="http://schemas.openxmlformats.org/officeDocument/2006/relationships/image" Target="../media/image8.emf"/><Relationship Id="rId4" Type="http://schemas.openxmlformats.org/officeDocument/2006/relationships/diagramLayout" Target="../diagrams/layout1.xml"/><Relationship Id="rId9"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9.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1.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2.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3.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30031"/>
            <a:ext cx="6714451" cy="1961378"/>
          </a:xfrm>
          <a:prstGeom prst="rect">
            <a:avLst/>
          </a:prstGeom>
        </p:spPr>
      </p:pic>
      <p:pic>
        <p:nvPicPr>
          <p:cNvPr id="13" name="Picture 12"/>
          <p:cNvPicPr>
            <a:picLocks noChangeAspect="1"/>
          </p:cNvPicPr>
          <p:nvPr/>
        </p:nvPicPr>
        <p:blipFill>
          <a:blip r:embed="rId6"/>
          <a:stretch>
            <a:fillRect/>
          </a:stretch>
        </p:blipFill>
        <p:spPr>
          <a:xfrm>
            <a:off x="6318308" y="3084310"/>
            <a:ext cx="5882401" cy="1034667"/>
          </a:xfrm>
          <a:prstGeom prst="rect">
            <a:avLst/>
          </a:prstGeom>
        </p:spPr>
      </p:pic>
      <p:sp>
        <p:nvSpPr>
          <p:cNvPr id="14" name="TextBox 13"/>
          <p:cNvSpPr txBox="1"/>
          <p:nvPr/>
        </p:nvSpPr>
        <p:spPr>
          <a:xfrm>
            <a:off x="187133" y="903966"/>
            <a:ext cx="5708227" cy="1754326"/>
          </a:xfrm>
          <a:prstGeom prst="rect">
            <a:avLst/>
          </a:prstGeom>
          <a:noFill/>
        </p:spPr>
        <p:txBody>
          <a:bodyPr wrap="square" rtlCol="0">
            <a:spAutoFit/>
          </a:bodyPr>
          <a:lstStyle/>
          <a:p>
            <a:r>
              <a:rPr lang="en-US" sz="2800" dirty="0">
                <a:solidFill>
                  <a:schemeClr val="bg1"/>
                </a:solidFill>
                <a:cs typeface="Tajawal Medium" panose="00000600000000000000" pitchFamily="2" charset="-78"/>
              </a:rPr>
              <a:t>Managing People and Organizations</a:t>
            </a:r>
          </a:p>
          <a:p>
            <a:r>
              <a:rPr lang="en-US" sz="2000" dirty="0">
                <a:solidFill>
                  <a:srgbClr val="24A9E1"/>
                </a:solidFill>
                <a:latin typeface="Tajawal Medium" panose="00000600000000000000" pitchFamily="2" charset="-78"/>
                <a:cs typeface="Tajawal Medium" panose="00000600000000000000" pitchFamily="2" charset="-78"/>
              </a:rPr>
              <a:t>Prepared by Dr. Ayman El-</a:t>
            </a:r>
            <a:r>
              <a:rPr lang="en-US" sz="2000" dirty="0" err="1">
                <a:solidFill>
                  <a:srgbClr val="24A9E1"/>
                </a:solidFill>
                <a:latin typeface="Tajawal Medium" panose="00000600000000000000" pitchFamily="2" charset="-78"/>
                <a:cs typeface="Tajawal Medium" panose="00000600000000000000" pitchFamily="2" charset="-78"/>
              </a:rPr>
              <a:t>Moesrawy</a:t>
            </a:r>
            <a:endParaRPr lang="en-US" sz="2000" dirty="0">
              <a:solidFill>
                <a:srgbClr val="24A9E1"/>
              </a:solidFill>
              <a:latin typeface="Tajawal Medium" panose="00000600000000000000" pitchFamily="2" charset="-78"/>
              <a:cs typeface="Tajawal Medium" panose="00000600000000000000" pitchFamily="2" charset="-78"/>
            </a:endParaRPr>
          </a:p>
          <a:p>
            <a:endParaRPr lang="en-US" sz="2000" dirty="0">
              <a:solidFill>
                <a:schemeClr val="bg1"/>
              </a:solidFill>
              <a:latin typeface="Tajawal Medium" panose="00000600000000000000" pitchFamily="2" charset="-78"/>
              <a:cs typeface="Tajawal Medium" panose="00000600000000000000" pitchFamily="2" charset="-78"/>
            </a:endParaRPr>
          </a:p>
          <a:p>
            <a:r>
              <a:rPr lang="en-US" sz="2000" dirty="0">
                <a:solidFill>
                  <a:schemeClr val="bg1"/>
                </a:solidFill>
                <a:latin typeface="Tajawal Medium" panose="00000600000000000000" pitchFamily="2" charset="-78"/>
                <a:cs typeface="Tajawal Medium" panose="00000600000000000000" pitchFamily="2" charset="-78"/>
              </a:rPr>
              <a:t>Lecture 6</a:t>
            </a:r>
          </a:p>
          <a:p>
            <a:endParaRPr lang="en-US" sz="20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448294" y="3165552"/>
            <a:ext cx="5708823" cy="954107"/>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 Motivating Behavior</a:t>
            </a:r>
          </a:p>
          <a:p>
            <a:pPr algn="ctr"/>
            <a:r>
              <a:rPr lang="en-US" sz="2800" dirty="0">
                <a:solidFill>
                  <a:schemeClr val="bg1"/>
                </a:solidFill>
                <a:latin typeface="Tajawal Medium" panose="00000600000000000000" pitchFamily="2" charset="-78"/>
                <a:cs typeface="Tajawal Medium" panose="00000600000000000000" pitchFamily="2" charset="-78"/>
              </a:rPr>
              <a:t>Part 2 </a:t>
            </a:r>
          </a:p>
        </p:txBody>
      </p:sp>
      <p:sp>
        <p:nvSpPr>
          <p:cNvPr id="15" name="TextBox 14">
            <a:extLst>
              <a:ext uri="{FF2B5EF4-FFF2-40B4-BE49-F238E27FC236}">
                <a16:creationId xmlns:a16="http://schemas.microsoft.com/office/drawing/2014/main" id="{2C2C532D-5EEB-4911-B57F-FB3E04E9519E}"/>
              </a:ext>
            </a:extLst>
          </p:cNvPr>
          <p:cNvSpPr txBox="1"/>
          <p:nvPr/>
        </p:nvSpPr>
        <p:spPr>
          <a:xfrm>
            <a:off x="266156" y="616610"/>
            <a:ext cx="6182138"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MGM603</a:t>
            </a:r>
            <a:endParaRPr lang="en-US" dirty="0"/>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5" y="1563878"/>
            <a:ext cx="9710516" cy="3782061"/>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Outcomes of the chapter:</a:t>
            </a:r>
          </a:p>
          <a:p>
            <a:pPr algn="just">
              <a:lnSpc>
                <a:spcPct val="150000"/>
              </a:lnSpc>
            </a:pPr>
            <a:endParaRPr lang="en-US" b="1" u="sng" dirty="0">
              <a:solidFill>
                <a:srgbClr val="FF0000"/>
              </a:solidFill>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q"/>
            </a:pPr>
            <a:r>
              <a:rPr lang="en-US" dirty="0">
                <a:solidFill>
                  <a:schemeClr val="bg1">
                    <a:lumMod val="75000"/>
                  </a:schemeClr>
                </a:solidFill>
                <a:latin typeface="Times New Roman" panose="02020603050405020304" pitchFamily="18" charset="0"/>
                <a:cs typeface="Times New Roman" panose="02020603050405020304" pitchFamily="18" charset="0"/>
              </a:rPr>
              <a:t>Characterize the nature of motivation, including its importance and basic historical perspectives.</a:t>
            </a:r>
          </a:p>
          <a:p>
            <a:pPr marL="285750" indent="-285750">
              <a:lnSpc>
                <a:spcPct val="150000"/>
              </a:lnSpc>
              <a:buFont typeface="Wingdings" panose="05000000000000000000" pitchFamily="2" charset="2"/>
              <a:buChar char="q"/>
            </a:pPr>
            <a:endParaRPr lang="en-US" dirty="0">
              <a:solidFill>
                <a:schemeClr val="bg1">
                  <a:lumMod val="75000"/>
                </a:schemeClr>
              </a:solidFill>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q"/>
            </a:pPr>
            <a:r>
              <a:rPr lang="en-US" dirty="0">
                <a:solidFill>
                  <a:schemeClr val="bg1">
                    <a:lumMod val="75000"/>
                  </a:schemeClr>
                </a:solidFill>
                <a:latin typeface="Times New Roman" panose="02020603050405020304" pitchFamily="18" charset="0"/>
                <a:cs typeface="Times New Roman" panose="02020603050405020304" pitchFamily="18" charset="0"/>
              </a:rPr>
              <a:t>Identify and describe the need-based perspectives on motivation.</a:t>
            </a:r>
          </a:p>
          <a:p>
            <a:pPr marL="285750" indent="-285750">
              <a:lnSpc>
                <a:spcPct val="150000"/>
              </a:lnSpc>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Identify and describe the major process-based perspectives on motivation.</a:t>
            </a:r>
          </a:p>
          <a:p>
            <a:pPr marL="285750" indent="-285750">
              <a:lnSpc>
                <a:spcPct val="150000"/>
              </a:lnSpc>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Describe learning-based perspectives on motivation.</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591289" cy="536288"/>
            <a:chOff x="130614" y="576828"/>
            <a:chExt cx="5591289" cy="536288"/>
          </a:xfrm>
        </p:grpSpPr>
        <p:sp>
          <p:nvSpPr>
            <p:cNvPr id="7" name="TextBox 6"/>
            <p:cNvSpPr txBox="1"/>
            <p:nvPr/>
          </p:nvSpPr>
          <p:spPr>
            <a:xfrm>
              <a:off x="2449853" y="576828"/>
              <a:ext cx="3272050"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F1368145-BFA4-485D-BB94-0D8B563DECB3}"/>
              </a:ext>
            </a:extLst>
          </p:cNvPr>
          <p:cNvGraphicFramePr/>
          <p:nvPr>
            <p:extLst>
              <p:ext uri="{D42A27DB-BD31-4B8C-83A1-F6EECF244321}">
                <p14:modId xmlns:p14="http://schemas.microsoft.com/office/powerpoint/2010/main" val="3370341387"/>
              </p:ext>
            </p:extLst>
          </p:nvPr>
        </p:nvGraphicFramePr>
        <p:xfrm>
          <a:off x="1996454" y="3370288"/>
          <a:ext cx="9779939" cy="2525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9"/>
          <a:stretch>
            <a:fillRect/>
          </a:stretch>
        </p:blipFill>
        <p:spPr>
          <a:xfrm>
            <a:off x="2289771" y="5954663"/>
            <a:ext cx="9902229" cy="204838"/>
          </a:xfrm>
          <a:prstGeom prst="rect">
            <a:avLst/>
          </a:prstGeom>
        </p:spPr>
      </p:pic>
      <p:pic>
        <p:nvPicPr>
          <p:cNvPr id="4" name="Picture 3"/>
          <p:cNvPicPr>
            <a:picLocks noChangeAspect="1"/>
          </p:cNvPicPr>
          <p:nvPr/>
        </p:nvPicPr>
        <p:blipFill>
          <a:blip r:embed="rId10"/>
          <a:stretch>
            <a:fillRect/>
          </a:stretch>
        </p:blipFill>
        <p:spPr>
          <a:xfrm>
            <a:off x="-108036" y="2204822"/>
            <a:ext cx="238650" cy="2709534"/>
          </a:xfrm>
          <a:prstGeom prst="rect">
            <a:avLst/>
          </a:prstGeom>
        </p:spPr>
      </p:pic>
      <p:pic>
        <p:nvPicPr>
          <p:cNvPr id="5" name="Picture 4"/>
          <p:cNvPicPr>
            <a:picLocks noChangeAspect="1"/>
          </p:cNvPicPr>
          <p:nvPr/>
        </p:nvPicPr>
        <p:blipFill>
          <a:blip r:embed="rId10"/>
          <a:stretch>
            <a:fillRect/>
          </a:stretch>
        </p:blipFill>
        <p:spPr>
          <a:xfrm>
            <a:off x="12072675" y="2204822"/>
            <a:ext cx="238650" cy="2709534"/>
          </a:xfrm>
          <a:prstGeom prst="rect">
            <a:avLst/>
          </a:prstGeom>
        </p:spPr>
      </p:pic>
      <p:pic>
        <p:nvPicPr>
          <p:cNvPr id="6" name="Picture 5"/>
          <p:cNvPicPr>
            <a:picLocks noChangeAspect="1"/>
          </p:cNvPicPr>
          <p:nvPr/>
        </p:nvPicPr>
        <p:blipFill>
          <a:blip r:embed="rId11"/>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591289" cy="536288"/>
            <a:chOff x="130614" y="576828"/>
            <a:chExt cx="5591289" cy="536288"/>
          </a:xfrm>
        </p:grpSpPr>
        <p:sp>
          <p:nvSpPr>
            <p:cNvPr id="7" name="TextBox 6"/>
            <p:cNvSpPr txBox="1"/>
            <p:nvPr/>
          </p:nvSpPr>
          <p:spPr>
            <a:xfrm>
              <a:off x="2449853" y="576828"/>
              <a:ext cx="3272050"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
        <p:nvSpPr>
          <p:cNvPr id="16" name="TextBox 15">
            <a:extLst>
              <a:ext uri="{FF2B5EF4-FFF2-40B4-BE49-F238E27FC236}">
                <a16:creationId xmlns:a16="http://schemas.microsoft.com/office/drawing/2014/main" id="{D32FDC3F-7007-43BE-9F17-919DF9F48F2B}"/>
              </a:ext>
            </a:extLst>
          </p:cNvPr>
          <p:cNvSpPr txBox="1"/>
          <p:nvPr/>
        </p:nvSpPr>
        <p:spPr>
          <a:xfrm>
            <a:off x="1874165" y="1324096"/>
            <a:ext cx="9902229" cy="498663"/>
          </a:xfrm>
          <a:prstGeom prst="rect">
            <a:avLst/>
          </a:prstGeom>
          <a:noFill/>
        </p:spPr>
        <p:txBody>
          <a:bodyPr wrap="square">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Chapter Sequence: </a:t>
            </a:r>
          </a:p>
        </p:txBody>
      </p:sp>
      <p:sp>
        <p:nvSpPr>
          <p:cNvPr id="14" name="TextBox 13">
            <a:extLst>
              <a:ext uri="{FF2B5EF4-FFF2-40B4-BE49-F238E27FC236}">
                <a16:creationId xmlns:a16="http://schemas.microsoft.com/office/drawing/2014/main" id="{1BC24026-B024-4689-8A5B-437EBF0AF523}"/>
              </a:ext>
            </a:extLst>
          </p:cNvPr>
          <p:cNvSpPr txBox="1"/>
          <p:nvPr/>
        </p:nvSpPr>
        <p:spPr>
          <a:xfrm>
            <a:off x="1869376" y="1834248"/>
            <a:ext cx="9907018" cy="1477328"/>
          </a:xfrm>
          <a:prstGeom prst="rect">
            <a:avLst/>
          </a:prstGeom>
          <a:noFill/>
        </p:spPr>
        <p:txBody>
          <a:bodyPr wrap="square">
            <a:spAutoFit/>
          </a:bodyPr>
          <a:lstStyle/>
          <a:p>
            <a:pPr algn="just"/>
            <a:r>
              <a:rPr lang="en-US" b="1" u="sng" dirty="0">
                <a:latin typeface="Times New Roman" panose="02020603050405020304" pitchFamily="18" charset="0"/>
                <a:cs typeface="Times New Roman" panose="02020603050405020304" pitchFamily="18" charset="0"/>
              </a:rPr>
              <a:t>This chapter is explored as following :</a:t>
            </a: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Nature of motivation , The importance of motivations, and motivation framework.</a:t>
            </a:r>
          </a:p>
          <a:p>
            <a:pPr marL="285750" indent="-285750" algn="just">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Different types of perspective motivations as following : </a:t>
            </a:r>
          </a:p>
        </p:txBody>
      </p:sp>
    </p:spTree>
    <p:extLst>
      <p:ext uri="{BB962C8B-B14F-4D97-AF65-F5344CB8AC3E}">
        <p14:creationId xmlns:p14="http://schemas.microsoft.com/office/powerpoint/2010/main" val="82793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9">
                                            <p:graphicEl>
                                              <a:dgm id="{E8A1CA5C-9050-431E-9FCD-28211ED30713}"/>
                                            </p:graphicEl>
                                          </p:spTgt>
                                        </p:tgtEl>
                                        <p:attrNameLst>
                                          <p:attrName>ppt_x</p:attrName>
                                        </p:attrNameLst>
                                      </p:cBhvr>
                                      <p:tavLst>
                                        <p:tav tm="0">
                                          <p:val>
                                            <p:strVal val="ppt_x"/>
                                          </p:val>
                                        </p:tav>
                                        <p:tav tm="100000">
                                          <p:val>
                                            <p:strVal val="ppt_x"/>
                                          </p:val>
                                        </p:tav>
                                      </p:tavLst>
                                    </p:anim>
                                    <p:anim calcmode="lin" valueType="num">
                                      <p:cBhvr additive="base">
                                        <p:cTn id="7" dur="500"/>
                                        <p:tgtEl>
                                          <p:spTgt spid="9">
                                            <p:graphicEl>
                                              <a:dgm id="{E8A1CA5C-9050-431E-9FCD-28211ED30713}"/>
                                            </p:graphic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9">
                                            <p:graphicEl>
                                              <a:dgm id="{E8A1CA5C-9050-431E-9FCD-28211ED30713}"/>
                                            </p:graphic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9">
                                            <p:graphicEl>
                                              <a:dgm id="{727079E7-1658-4D88-8450-5CE9FBABAF09}"/>
                                            </p:graphicEl>
                                          </p:spTgt>
                                        </p:tgtEl>
                                        <p:attrNameLst>
                                          <p:attrName>ppt_x</p:attrName>
                                        </p:attrNameLst>
                                      </p:cBhvr>
                                      <p:tavLst>
                                        <p:tav tm="0">
                                          <p:val>
                                            <p:strVal val="ppt_x"/>
                                          </p:val>
                                        </p:tav>
                                        <p:tav tm="100000">
                                          <p:val>
                                            <p:strVal val="ppt_x"/>
                                          </p:val>
                                        </p:tav>
                                      </p:tavLst>
                                    </p:anim>
                                    <p:anim calcmode="lin" valueType="num">
                                      <p:cBhvr additive="base">
                                        <p:cTn id="13" dur="500"/>
                                        <p:tgtEl>
                                          <p:spTgt spid="9">
                                            <p:graphicEl>
                                              <a:dgm id="{727079E7-1658-4D88-8450-5CE9FBABAF09}"/>
                                            </p:graphic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9">
                                            <p:graphicEl>
                                              <a:dgm id="{727079E7-1658-4D88-8450-5CE9FBABAF09}"/>
                                            </p:graphic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9">
                                            <p:graphicEl>
                                              <a:dgm id="{D030CA09-80DF-4905-A69D-CF65E59E35CA}"/>
                                            </p:graphicEl>
                                          </p:spTgt>
                                        </p:tgtEl>
                                        <p:attrNameLst>
                                          <p:attrName>ppt_x</p:attrName>
                                        </p:attrNameLst>
                                      </p:cBhvr>
                                      <p:tavLst>
                                        <p:tav tm="0">
                                          <p:val>
                                            <p:strVal val="ppt_x"/>
                                          </p:val>
                                        </p:tav>
                                        <p:tav tm="100000">
                                          <p:val>
                                            <p:strVal val="ppt_x"/>
                                          </p:val>
                                        </p:tav>
                                      </p:tavLst>
                                    </p:anim>
                                    <p:anim calcmode="lin" valueType="num">
                                      <p:cBhvr additive="base">
                                        <p:cTn id="19" dur="500"/>
                                        <p:tgtEl>
                                          <p:spTgt spid="9">
                                            <p:graphicEl>
                                              <a:dgm id="{D030CA09-80DF-4905-A69D-CF65E59E35CA}"/>
                                            </p:graphic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9">
                                            <p:graphicEl>
                                              <a:dgm id="{D030CA09-80DF-4905-A69D-CF65E59E35CA}"/>
                                            </p:graphic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9">
                                            <p:graphicEl>
                                              <a:dgm id="{B2F2BCDA-1C97-44B1-B9A8-513A71A13BCC}"/>
                                            </p:graphicEl>
                                          </p:spTgt>
                                        </p:tgtEl>
                                        <p:attrNameLst>
                                          <p:attrName>ppt_x</p:attrName>
                                        </p:attrNameLst>
                                      </p:cBhvr>
                                      <p:tavLst>
                                        <p:tav tm="0">
                                          <p:val>
                                            <p:strVal val="ppt_x"/>
                                          </p:val>
                                        </p:tav>
                                        <p:tav tm="100000">
                                          <p:val>
                                            <p:strVal val="ppt_x"/>
                                          </p:val>
                                        </p:tav>
                                      </p:tavLst>
                                    </p:anim>
                                    <p:anim calcmode="lin" valueType="num">
                                      <p:cBhvr additive="base">
                                        <p:cTn id="25" dur="500"/>
                                        <p:tgtEl>
                                          <p:spTgt spid="9">
                                            <p:graphicEl>
                                              <a:dgm id="{B2F2BCDA-1C97-44B1-B9A8-513A71A13BCC}"/>
                                            </p:graphicEl>
                                          </p:spTgt>
                                        </p:tgtEl>
                                        <p:attrNameLst>
                                          <p:attrName>ppt_y</p:attrName>
                                        </p:attrNameLst>
                                      </p:cBhvr>
                                      <p:tavLst>
                                        <p:tav tm="0">
                                          <p:val>
                                            <p:strVal val="ppt_y"/>
                                          </p:val>
                                        </p:tav>
                                        <p:tav tm="100000">
                                          <p:val>
                                            <p:strVal val="1+ppt_h/2"/>
                                          </p:val>
                                        </p:tav>
                                      </p:tavLst>
                                    </p:anim>
                                    <p:set>
                                      <p:cBhvr>
                                        <p:cTn id="26" dur="1" fill="hold">
                                          <p:stCondLst>
                                            <p:cond delay="499"/>
                                          </p:stCondLst>
                                        </p:cTn>
                                        <p:tgtEl>
                                          <p:spTgt spid="9">
                                            <p:graphicEl>
                                              <a:dgm id="{B2F2BCDA-1C97-44B1-B9A8-513A71A13BCC}"/>
                                            </p:graphic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The Nature of Motivation:</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388049070"/>
              </p:ext>
            </p:extLst>
          </p:nvPr>
        </p:nvGraphicFramePr>
        <p:xfrm>
          <a:off x="2032269" y="2081825"/>
          <a:ext cx="9737700" cy="3188591"/>
        </p:xfrm>
        <a:graphic>
          <a:graphicData uri="http://schemas.openxmlformats.org/drawingml/2006/table">
            <a:tbl>
              <a:tblPr firstRow="1" bandRow="1">
                <a:tableStyleId>{5C22544A-7EE6-4342-B048-85BDC9FD1C3A}</a:tableStyleId>
              </a:tblPr>
              <a:tblGrid>
                <a:gridCol w="1598326">
                  <a:extLst>
                    <a:ext uri="{9D8B030D-6E8A-4147-A177-3AD203B41FA5}">
                      <a16:colId xmlns:a16="http://schemas.microsoft.com/office/drawing/2014/main" val="3966072766"/>
                    </a:ext>
                  </a:extLst>
                </a:gridCol>
                <a:gridCol w="813937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 Motivation</a:t>
                      </a: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sz="2000" b="1" dirty="0">
                          <a:solidFill>
                            <a:srgbClr val="0A1F61"/>
                          </a:solidFill>
                          <a:latin typeface="Times New Roman" panose="02020603050405020304" pitchFamily="18" charset="0"/>
                          <a:cs typeface="Times New Roman" panose="02020603050405020304" pitchFamily="18" charset="0"/>
                        </a:rPr>
                        <a:t>Motivation</a:t>
                      </a:r>
                      <a:r>
                        <a:rPr lang="en-US" sz="2000" b="0" dirty="0">
                          <a:solidFill>
                            <a:schemeClr val="tx1"/>
                          </a:solidFill>
                          <a:latin typeface="Times New Roman" panose="02020603050405020304" pitchFamily="18" charset="0"/>
                          <a:cs typeface="Times New Roman" panose="02020603050405020304" pitchFamily="18" charset="0"/>
                        </a:rPr>
                        <a:t> </a:t>
                      </a:r>
                      <a:r>
                        <a:rPr lang="en-US" sz="2000" b="0" i="0" u="sng" dirty="0">
                          <a:solidFill>
                            <a:schemeClr val="tx1"/>
                          </a:solidFill>
                          <a:latin typeface="Times New Roman" panose="02020603050405020304" pitchFamily="18" charset="0"/>
                          <a:cs typeface="Times New Roman" panose="02020603050405020304" pitchFamily="18" charset="0"/>
                        </a:rPr>
                        <a:t>is the set of forces that causes people to engage in one behavior rather than some alternative behavior.</a:t>
                      </a:r>
                    </a:p>
                    <a:p>
                      <a:pPr marL="0" indent="0" algn="just">
                        <a:buFont typeface="Wingdings" panose="05000000000000000000" pitchFamily="2" charset="2"/>
                        <a:buNone/>
                      </a:pPr>
                      <a:endParaRPr lang="en-US" sz="2000" b="0"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sz="2000" b="1" i="1" dirty="0">
                          <a:solidFill>
                            <a:srgbClr val="FF0000"/>
                          </a:solidFill>
                          <a:latin typeface="Times New Roman" panose="02020603050405020304" pitchFamily="18" charset="0"/>
                          <a:cs typeface="Times New Roman" panose="02020603050405020304" pitchFamily="18" charset="0"/>
                        </a:rPr>
                        <a:t>Ex. </a:t>
                      </a:r>
                      <a:r>
                        <a:rPr lang="en-US" sz="2000" b="0" i="1" dirty="0">
                          <a:solidFill>
                            <a:schemeClr val="tx1"/>
                          </a:solidFill>
                          <a:latin typeface="Times New Roman" panose="02020603050405020304" pitchFamily="18" charset="0"/>
                          <a:cs typeface="Times New Roman" panose="02020603050405020304" pitchFamily="18" charset="0"/>
                        </a:rPr>
                        <a:t>Students who start assignments several weeks before they are due to ensure that their term papers are the best they can be,  Of course, students who avoid the term paper by spending the day at the beach, are also motivated—their goals are simply very different.</a:t>
                      </a:r>
                    </a:p>
                    <a:p>
                      <a:pPr marL="0" indent="0" algn="just">
                        <a:buFont typeface="Wingdings" panose="05000000000000000000" pitchFamily="2" charset="2"/>
                        <a:buNone/>
                      </a:pPr>
                      <a:endParaRPr lang="en-US" sz="2000" b="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dirty="0">
                          <a:solidFill>
                            <a:schemeClr val="tx1"/>
                          </a:solidFill>
                          <a:latin typeface="Times New Roman" panose="02020603050405020304" pitchFamily="18" charset="0"/>
                          <a:cs typeface="Times New Roman" panose="02020603050405020304" pitchFamily="18" charset="0"/>
                        </a:rPr>
                        <a:t>From the manager’s viewpoint, the objective is to </a:t>
                      </a:r>
                      <a:r>
                        <a:rPr lang="en-US" sz="2000" b="0" dirty="0">
                          <a:solidFill>
                            <a:srgbClr val="0A1F61"/>
                          </a:solidFill>
                          <a:latin typeface="Times New Roman" panose="02020603050405020304" pitchFamily="18" charset="0"/>
                          <a:cs typeface="Times New Roman" panose="02020603050405020304" pitchFamily="18" charset="0"/>
                        </a:rPr>
                        <a:t>motivate people to behave in ways that are in the organization’s best interest</a:t>
                      </a:r>
                      <a:r>
                        <a:rPr lang="en-US" sz="2000" b="0" dirty="0">
                          <a:solidFill>
                            <a:schemeClr val="tx1"/>
                          </a:solidFill>
                          <a:latin typeface="Times New Roman" panose="02020603050405020304" pitchFamily="18" charset="0"/>
                          <a:cs typeface="Times New Roman" panose="02020603050405020304" pitchFamily="18" charset="0"/>
                        </a:rPr>
                        <a:t>.</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BE7D37D1-AA19-4FD9-BAD8-D67B9CC0E1E3}"/>
              </a:ext>
            </a:extLst>
          </p:cNvPr>
          <p:cNvGrpSpPr/>
          <p:nvPr/>
        </p:nvGrpSpPr>
        <p:grpSpPr>
          <a:xfrm>
            <a:off x="130614" y="576828"/>
            <a:ext cx="7604660" cy="536288"/>
            <a:chOff x="130614" y="576828"/>
            <a:chExt cx="7604660" cy="536288"/>
          </a:xfrm>
        </p:grpSpPr>
        <p:sp>
          <p:nvSpPr>
            <p:cNvPr id="14" name="TextBox 13">
              <a:extLst>
                <a:ext uri="{FF2B5EF4-FFF2-40B4-BE49-F238E27FC236}">
                  <a16:creationId xmlns:a16="http://schemas.microsoft.com/office/drawing/2014/main" id="{75A0B0A3-04B2-41D5-9A49-8D2C4F1143BC}"/>
                </a:ext>
              </a:extLst>
            </p:cNvPr>
            <p:cNvSpPr txBox="1"/>
            <p:nvPr/>
          </p:nvSpPr>
          <p:spPr>
            <a:xfrm>
              <a:off x="2449853" y="576828"/>
              <a:ext cx="5285421"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(Motivation) </a:t>
              </a:r>
            </a:p>
          </p:txBody>
        </p:sp>
        <p:sp>
          <p:nvSpPr>
            <p:cNvPr id="15" name="Rectangle 14">
              <a:extLst>
                <a:ext uri="{FF2B5EF4-FFF2-40B4-BE49-F238E27FC236}">
                  <a16:creationId xmlns:a16="http://schemas.microsoft.com/office/drawing/2014/main" id="{351A903C-5D83-4243-8330-CACD7B0AB63D}"/>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73972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The Importance of Motivation:</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360927687"/>
              </p:ext>
            </p:extLst>
          </p:nvPr>
        </p:nvGraphicFramePr>
        <p:xfrm>
          <a:off x="2032268" y="1900823"/>
          <a:ext cx="9722410" cy="4053840"/>
        </p:xfrm>
        <a:graphic>
          <a:graphicData uri="http://schemas.openxmlformats.org/drawingml/2006/table">
            <a:tbl>
              <a:tblPr firstRow="1" bandRow="1">
                <a:tableStyleId>{5C22544A-7EE6-4342-B048-85BDC9FD1C3A}</a:tableStyleId>
              </a:tblPr>
              <a:tblGrid>
                <a:gridCol w="1731349">
                  <a:extLst>
                    <a:ext uri="{9D8B030D-6E8A-4147-A177-3AD203B41FA5}">
                      <a16:colId xmlns:a16="http://schemas.microsoft.com/office/drawing/2014/main" val="3966072766"/>
                    </a:ext>
                  </a:extLst>
                </a:gridCol>
                <a:gridCol w="7991061">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sz="2000" dirty="0">
                          <a:solidFill>
                            <a:schemeClr val="tx1"/>
                          </a:solidFill>
                          <a:latin typeface="Times New Roman" panose="02020603050405020304" pitchFamily="18" charset="0"/>
                          <a:cs typeface="Times New Roman" panose="02020603050405020304" pitchFamily="18" charset="0"/>
                        </a:rPr>
                        <a:t> </a:t>
                      </a:r>
                      <a:r>
                        <a:rPr lang="en-US" sz="2000" dirty="0">
                          <a:solidFill>
                            <a:srgbClr val="0A1F61"/>
                          </a:solidFill>
                          <a:latin typeface="Times New Roman" panose="02020603050405020304" pitchFamily="18" charset="0"/>
                          <a:cs typeface="Times New Roman" panose="02020603050405020304" pitchFamily="18" charset="0"/>
                        </a:rPr>
                        <a:t>The Importance of Motivation</a:t>
                      </a: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342900" indent="-342900" algn="just">
                        <a:buFont typeface="Wingdings" panose="05000000000000000000" pitchFamily="2" charset="2"/>
                        <a:buChar char="§"/>
                      </a:pPr>
                      <a:r>
                        <a:rPr lang="en-US" sz="2000" b="0" dirty="0">
                          <a:solidFill>
                            <a:schemeClr val="tx1"/>
                          </a:solidFill>
                          <a:latin typeface="Times New Roman" panose="02020603050405020304" pitchFamily="18" charset="0"/>
                          <a:cs typeface="Times New Roman" panose="02020603050405020304" pitchFamily="18" charset="0"/>
                        </a:rPr>
                        <a:t>Managers strive to motivate people in the organization to </a:t>
                      </a:r>
                      <a:r>
                        <a:rPr lang="en-US" sz="2000" b="0" dirty="0">
                          <a:solidFill>
                            <a:srgbClr val="0A1F61"/>
                          </a:solidFill>
                          <a:latin typeface="Times New Roman" panose="02020603050405020304" pitchFamily="18" charset="0"/>
                          <a:cs typeface="Times New Roman" panose="02020603050405020304" pitchFamily="18" charset="0"/>
                        </a:rPr>
                        <a:t>perform at high levels. </a:t>
                      </a:r>
                    </a:p>
                    <a:p>
                      <a:pPr marL="342900" indent="-342900" algn="just">
                        <a:buFont typeface="Wingdings" panose="05000000000000000000" pitchFamily="2" charset="2"/>
                        <a:buChar char="§"/>
                      </a:pPr>
                      <a:r>
                        <a:rPr lang="en-US" sz="2000" b="0" dirty="0">
                          <a:solidFill>
                            <a:schemeClr val="tx1"/>
                          </a:solidFill>
                          <a:latin typeface="Times New Roman" panose="02020603050405020304" pitchFamily="18" charset="0"/>
                          <a:cs typeface="Times New Roman" panose="02020603050405020304" pitchFamily="18" charset="0"/>
                        </a:rPr>
                        <a:t>But job </a:t>
                      </a:r>
                      <a:r>
                        <a:rPr lang="en-US" sz="2000" b="0" dirty="0">
                          <a:solidFill>
                            <a:srgbClr val="0A1F61"/>
                          </a:solidFill>
                          <a:latin typeface="Times New Roman" panose="02020603050405020304" pitchFamily="18" charset="0"/>
                          <a:cs typeface="Times New Roman" panose="02020603050405020304" pitchFamily="18" charset="0"/>
                        </a:rPr>
                        <a:t>performance</a:t>
                      </a:r>
                      <a:r>
                        <a:rPr lang="en-US" sz="2000" b="0" dirty="0">
                          <a:solidFill>
                            <a:schemeClr val="tx1"/>
                          </a:solidFill>
                          <a:latin typeface="Times New Roman" panose="02020603050405020304" pitchFamily="18" charset="0"/>
                          <a:cs typeface="Times New Roman" panose="02020603050405020304" pitchFamily="18" charset="0"/>
                        </a:rPr>
                        <a:t> depends on </a:t>
                      </a:r>
                      <a:r>
                        <a:rPr lang="en-US" sz="2000" b="0" dirty="0">
                          <a:solidFill>
                            <a:srgbClr val="0A1F61"/>
                          </a:solidFill>
                          <a:latin typeface="Times New Roman" panose="02020603050405020304" pitchFamily="18" charset="0"/>
                          <a:cs typeface="Times New Roman" panose="02020603050405020304" pitchFamily="18" charset="0"/>
                        </a:rPr>
                        <a:t>ability and environment as well as motivation.</a:t>
                      </a:r>
                      <a:r>
                        <a:rPr lang="en-US" sz="2000" b="0" dirty="0">
                          <a:solidFill>
                            <a:schemeClr val="tx1"/>
                          </a:solidFill>
                          <a:latin typeface="Times New Roman" panose="02020603050405020304" pitchFamily="18" charset="0"/>
                          <a:cs typeface="Times New Roman" panose="02020603050405020304" pitchFamily="18" charset="0"/>
                        </a:rPr>
                        <a:t> This relationship can be stated as follows:</a:t>
                      </a:r>
                    </a:p>
                    <a:p>
                      <a:pPr marL="0" indent="0" algn="ctr">
                        <a:buFont typeface="Wingdings" panose="05000000000000000000" pitchFamily="2" charset="2"/>
                        <a:buNone/>
                      </a:pPr>
                      <a:endParaRPr lang="en-US" sz="2000" b="0" i="1" dirty="0">
                        <a:solidFill>
                          <a:schemeClr val="tx1"/>
                        </a:solidFill>
                        <a:latin typeface="Times New Roman" panose="02020603050405020304" pitchFamily="18" charset="0"/>
                        <a:cs typeface="Times New Roman" panose="02020603050405020304" pitchFamily="18" charset="0"/>
                      </a:endParaRPr>
                    </a:p>
                    <a:p>
                      <a:pPr marL="0" indent="0" algn="ctr">
                        <a:buFont typeface="Wingdings" panose="05000000000000000000" pitchFamily="2" charset="2"/>
                        <a:buNone/>
                      </a:pPr>
                      <a:r>
                        <a:rPr lang="en-US" sz="2000" b="1" i="1" dirty="0">
                          <a:solidFill>
                            <a:srgbClr val="002060"/>
                          </a:solidFill>
                          <a:latin typeface="Times New Roman" panose="02020603050405020304" pitchFamily="18" charset="0"/>
                          <a:cs typeface="Times New Roman" panose="02020603050405020304" pitchFamily="18" charset="0"/>
                        </a:rPr>
                        <a:t>P = M + A + E</a:t>
                      </a:r>
                    </a:p>
                    <a:p>
                      <a:pPr marL="0" indent="0" algn="l">
                        <a:buFont typeface="Wingdings" panose="05000000000000000000" pitchFamily="2" charset="2"/>
                        <a:buNone/>
                      </a:pPr>
                      <a:r>
                        <a:rPr lang="en-US" sz="2000" b="0" i="1" dirty="0">
                          <a:solidFill>
                            <a:schemeClr val="tx1"/>
                          </a:solidFill>
                          <a:latin typeface="Times New Roman" panose="02020603050405020304" pitchFamily="18" charset="0"/>
                          <a:cs typeface="Times New Roman" panose="02020603050405020304" pitchFamily="18" charset="0"/>
                        </a:rPr>
                        <a:t>Where : </a:t>
                      </a:r>
                    </a:p>
                    <a:p>
                      <a:pPr marL="0" indent="0" algn="l">
                        <a:buFont typeface="Wingdings" panose="05000000000000000000" pitchFamily="2" charset="2"/>
                        <a:buNone/>
                      </a:pPr>
                      <a:r>
                        <a:rPr lang="en-US" sz="2000" b="1" i="1" dirty="0">
                          <a:solidFill>
                            <a:schemeClr val="tx1"/>
                          </a:solidFill>
                          <a:latin typeface="Times New Roman" panose="02020603050405020304" pitchFamily="18" charset="0"/>
                          <a:cs typeface="Times New Roman" panose="02020603050405020304" pitchFamily="18" charset="0"/>
                        </a:rPr>
                        <a:t>P : Performance , M : Motivating , A : Ability, and E : Environment </a:t>
                      </a:r>
                    </a:p>
                    <a:p>
                      <a:pPr marL="342900" indent="-342900" algn="just" defTabSz="914400" rtl="0" eaLnBrk="1" latinLnBrk="0" hangingPunct="1">
                        <a:buFont typeface="Wingdings" panose="05000000000000000000" pitchFamily="2" charset="2"/>
                        <a:buChar char="§"/>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To reach high levels of performance, An employee must want:</a:t>
                      </a:r>
                    </a:p>
                    <a:p>
                      <a:pPr marL="342900" indent="-342900" algn="just" defTabSz="914400" rtl="0" eaLnBrk="1" latinLnBrk="0" hangingPunct="1">
                        <a:buFont typeface="Wingdings" panose="05000000000000000000" pitchFamily="2" charset="2"/>
                        <a:buChar char="ü"/>
                      </a:pPr>
                      <a:r>
                        <a:rPr lang="en-US" sz="2000" b="0" kern="1200" dirty="0">
                          <a:solidFill>
                            <a:schemeClr val="tx1"/>
                          </a:solidFill>
                          <a:latin typeface="Times New Roman" panose="02020603050405020304" pitchFamily="18" charset="0"/>
                          <a:ea typeface="+mn-ea"/>
                          <a:cs typeface="Times New Roman" panose="02020603050405020304" pitchFamily="18" charset="0"/>
                        </a:rPr>
                        <a:t>to do the job </a:t>
                      </a:r>
                      <a:r>
                        <a:rPr lang="en-US" sz="2000" b="0" kern="1200" dirty="0">
                          <a:solidFill>
                            <a:srgbClr val="0A1F61"/>
                          </a:solidFill>
                          <a:latin typeface="Times New Roman" panose="02020603050405020304" pitchFamily="18" charset="0"/>
                          <a:ea typeface="+mn-ea"/>
                          <a:cs typeface="Times New Roman" panose="02020603050405020304" pitchFamily="18" charset="0"/>
                        </a:rPr>
                        <a:t>well</a:t>
                      </a:r>
                      <a:r>
                        <a:rPr lang="en-US" sz="2000" b="0" kern="1200" dirty="0">
                          <a:solidFill>
                            <a:schemeClr val="tx1"/>
                          </a:solidFill>
                          <a:latin typeface="Times New Roman" panose="02020603050405020304" pitchFamily="18" charset="0"/>
                          <a:ea typeface="+mn-ea"/>
                          <a:cs typeface="Times New Roman" panose="02020603050405020304" pitchFamily="18" charset="0"/>
                        </a:rPr>
                        <a:t> (</a:t>
                      </a:r>
                      <a:r>
                        <a:rPr lang="en-US" sz="2000" b="0" kern="1200" dirty="0">
                          <a:solidFill>
                            <a:srgbClr val="0A1F61"/>
                          </a:solidFill>
                          <a:latin typeface="Times New Roman" panose="02020603050405020304" pitchFamily="18" charset="0"/>
                          <a:ea typeface="+mn-ea"/>
                          <a:cs typeface="Times New Roman" panose="02020603050405020304" pitchFamily="18" charset="0"/>
                        </a:rPr>
                        <a:t>motivation</a:t>
                      </a:r>
                      <a:r>
                        <a:rPr lang="en-US" sz="2000" b="0" kern="1200" dirty="0">
                          <a:solidFill>
                            <a:schemeClr val="tx1"/>
                          </a:solidFill>
                          <a:latin typeface="Times New Roman" panose="02020603050405020304" pitchFamily="18" charset="0"/>
                          <a:ea typeface="+mn-ea"/>
                          <a:cs typeface="Times New Roman" panose="02020603050405020304" pitchFamily="18" charset="0"/>
                        </a:rPr>
                        <a:t>); </a:t>
                      </a:r>
                    </a:p>
                    <a:p>
                      <a:pPr marL="342900" indent="-342900" algn="just" defTabSz="914400" rtl="0" eaLnBrk="1" latinLnBrk="0" hangingPunct="1">
                        <a:buFont typeface="Wingdings" panose="05000000000000000000" pitchFamily="2" charset="2"/>
                        <a:buChar char="ü"/>
                      </a:pPr>
                      <a:r>
                        <a:rPr lang="en-US" sz="2000" b="0" kern="1200" dirty="0">
                          <a:solidFill>
                            <a:schemeClr val="tx1"/>
                          </a:solidFill>
                          <a:latin typeface="Times New Roman" panose="02020603050405020304" pitchFamily="18" charset="0"/>
                          <a:ea typeface="+mn-ea"/>
                          <a:cs typeface="Times New Roman" panose="02020603050405020304" pitchFamily="18" charset="0"/>
                        </a:rPr>
                        <a:t>must be able to do the job </a:t>
                      </a:r>
                      <a:r>
                        <a:rPr lang="en-US" sz="2000" b="0" kern="1200" dirty="0">
                          <a:solidFill>
                            <a:srgbClr val="0A1F61"/>
                          </a:solidFill>
                          <a:latin typeface="Times New Roman" panose="02020603050405020304" pitchFamily="18" charset="0"/>
                          <a:ea typeface="+mn-ea"/>
                          <a:cs typeface="Times New Roman" panose="02020603050405020304" pitchFamily="18" charset="0"/>
                        </a:rPr>
                        <a:t>effectively</a:t>
                      </a:r>
                      <a:r>
                        <a:rPr lang="en-US" sz="2000" b="0" kern="1200" dirty="0">
                          <a:solidFill>
                            <a:schemeClr val="tx1"/>
                          </a:solidFill>
                          <a:latin typeface="Times New Roman" panose="02020603050405020304" pitchFamily="18" charset="0"/>
                          <a:ea typeface="+mn-ea"/>
                          <a:cs typeface="Times New Roman" panose="02020603050405020304" pitchFamily="18" charset="0"/>
                        </a:rPr>
                        <a:t> (</a:t>
                      </a:r>
                      <a:r>
                        <a:rPr lang="en-US" sz="2000" b="0" kern="1200" dirty="0">
                          <a:solidFill>
                            <a:srgbClr val="0A1F61"/>
                          </a:solidFill>
                          <a:latin typeface="Times New Roman" panose="02020603050405020304" pitchFamily="18" charset="0"/>
                          <a:ea typeface="+mn-ea"/>
                          <a:cs typeface="Times New Roman" panose="02020603050405020304" pitchFamily="18" charset="0"/>
                        </a:rPr>
                        <a:t>ability</a:t>
                      </a:r>
                      <a:r>
                        <a:rPr lang="en-US" sz="2000" b="0" kern="1200" dirty="0">
                          <a:solidFill>
                            <a:schemeClr val="tx1"/>
                          </a:solidFill>
                          <a:latin typeface="Times New Roman" panose="02020603050405020304" pitchFamily="18" charset="0"/>
                          <a:ea typeface="+mn-ea"/>
                          <a:cs typeface="Times New Roman" panose="02020603050405020304" pitchFamily="18" charset="0"/>
                        </a:rPr>
                        <a:t>); </a:t>
                      </a:r>
                    </a:p>
                    <a:p>
                      <a:pPr marL="342900" indent="-342900" algn="just" defTabSz="914400" rtl="0" eaLnBrk="1" latinLnBrk="0" hangingPunct="1">
                        <a:buFont typeface="Wingdings" panose="05000000000000000000" pitchFamily="2" charset="2"/>
                        <a:buChar char="ü"/>
                      </a:pPr>
                      <a:r>
                        <a:rPr lang="en-US" sz="2000" b="0" kern="1200" dirty="0">
                          <a:solidFill>
                            <a:schemeClr val="tx1"/>
                          </a:solidFill>
                          <a:latin typeface="Times New Roman" panose="02020603050405020304" pitchFamily="18" charset="0"/>
                          <a:ea typeface="+mn-ea"/>
                          <a:cs typeface="Times New Roman" panose="02020603050405020304" pitchFamily="18" charset="0"/>
                        </a:rPr>
                        <a:t>and must have the materials, resources, equipment, and information required to do the job (</a:t>
                      </a:r>
                      <a:r>
                        <a:rPr lang="en-US" sz="2000" b="0" kern="1200" dirty="0">
                          <a:solidFill>
                            <a:srgbClr val="0A1F61"/>
                          </a:solidFill>
                          <a:latin typeface="Times New Roman" panose="02020603050405020304" pitchFamily="18" charset="0"/>
                          <a:ea typeface="+mn-ea"/>
                          <a:cs typeface="Times New Roman" panose="02020603050405020304" pitchFamily="18" charset="0"/>
                        </a:rPr>
                        <a:t>environment</a:t>
                      </a:r>
                      <a:r>
                        <a:rPr lang="en-US" sz="2000" b="0" kern="1200" dirty="0">
                          <a:solidFill>
                            <a:schemeClr val="tx1"/>
                          </a:solidFill>
                          <a:latin typeface="Times New Roman" panose="02020603050405020304" pitchFamily="18" charset="0"/>
                          <a:ea typeface="+mn-ea"/>
                          <a:cs typeface="Times New Roman" panose="02020603050405020304" pitchFamily="18" charset="0"/>
                        </a:rPr>
                        <a:t>). </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640061C1-AE17-4ABA-A24D-424CABAD0E4D}"/>
              </a:ext>
            </a:extLst>
          </p:cNvPr>
          <p:cNvGrpSpPr/>
          <p:nvPr/>
        </p:nvGrpSpPr>
        <p:grpSpPr>
          <a:xfrm>
            <a:off x="130614" y="576828"/>
            <a:ext cx="7604660" cy="536288"/>
            <a:chOff x="130614" y="576828"/>
            <a:chExt cx="7604660" cy="536288"/>
          </a:xfrm>
        </p:grpSpPr>
        <p:sp>
          <p:nvSpPr>
            <p:cNvPr id="14" name="TextBox 13">
              <a:extLst>
                <a:ext uri="{FF2B5EF4-FFF2-40B4-BE49-F238E27FC236}">
                  <a16:creationId xmlns:a16="http://schemas.microsoft.com/office/drawing/2014/main" id="{DD48C5A7-10E8-493E-B1D7-BA14259C9B78}"/>
                </a:ext>
              </a:extLst>
            </p:cNvPr>
            <p:cNvSpPr txBox="1"/>
            <p:nvPr/>
          </p:nvSpPr>
          <p:spPr>
            <a:xfrm>
              <a:off x="2449853" y="576828"/>
              <a:ext cx="5285421"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(Motivation) </a:t>
              </a:r>
            </a:p>
          </p:txBody>
        </p:sp>
        <p:sp>
          <p:nvSpPr>
            <p:cNvPr id="15" name="Rectangle 14">
              <a:extLst>
                <a:ext uri="{FF2B5EF4-FFF2-40B4-BE49-F238E27FC236}">
                  <a16:creationId xmlns:a16="http://schemas.microsoft.com/office/drawing/2014/main" id="{B60FC758-C0B2-4C2F-BF45-C77132183039}"/>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062861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2"/>
                                        </p:tgtEl>
                                      </p:cBhvr>
                                    </p:animEffect>
                                    <p:anim calcmode="lin" valueType="num">
                                      <p:cBhvr>
                                        <p:cTn id="7" dur="1000"/>
                                        <p:tgtEl>
                                          <p:spTgt spid="12"/>
                                        </p:tgtEl>
                                        <p:attrNameLst>
                                          <p:attrName>ppt_x</p:attrName>
                                        </p:attrNameLst>
                                      </p:cBhvr>
                                      <p:tavLst>
                                        <p:tav tm="0">
                                          <p:val>
                                            <p:strVal val="ppt_x"/>
                                          </p:val>
                                        </p:tav>
                                        <p:tav tm="100000">
                                          <p:val>
                                            <p:strVal val="ppt_x"/>
                                          </p:val>
                                        </p:tav>
                                      </p:tavLst>
                                    </p:anim>
                                    <p:anim calcmode="lin" valueType="num">
                                      <p:cBhvr>
                                        <p:cTn id="8" dur="1000"/>
                                        <p:tgtEl>
                                          <p:spTgt spid="12"/>
                                        </p:tgtEl>
                                        <p:attrNameLst>
                                          <p:attrName>ppt_y</p:attrName>
                                        </p:attrNameLst>
                                      </p:cBhvr>
                                      <p:tavLst>
                                        <p:tav tm="0">
                                          <p:val>
                                            <p:strVal val="ppt_y"/>
                                          </p:val>
                                        </p:tav>
                                        <p:tav tm="100000">
                                          <p:val>
                                            <p:strVal val="ppt_y+.1"/>
                                          </p:val>
                                        </p:tav>
                                      </p:tavLst>
                                    </p:anim>
                                    <p:set>
                                      <p:cBhvr>
                                        <p:cTn id="9"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The Motivational Framework:</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355183113"/>
              </p:ext>
            </p:extLst>
          </p:nvPr>
        </p:nvGraphicFramePr>
        <p:xfrm>
          <a:off x="2032267" y="1900823"/>
          <a:ext cx="9649981" cy="3749040"/>
        </p:xfrm>
        <a:graphic>
          <a:graphicData uri="http://schemas.openxmlformats.org/drawingml/2006/table">
            <a:tbl>
              <a:tblPr firstRow="1" bandRow="1">
                <a:tableStyleId>{5C22544A-7EE6-4342-B048-85BDC9FD1C3A}</a:tableStyleId>
              </a:tblPr>
              <a:tblGrid>
                <a:gridCol w="1718451">
                  <a:extLst>
                    <a:ext uri="{9D8B030D-6E8A-4147-A177-3AD203B41FA5}">
                      <a16:colId xmlns:a16="http://schemas.microsoft.com/office/drawing/2014/main" val="3966072766"/>
                    </a:ext>
                  </a:extLst>
                </a:gridCol>
                <a:gridCol w="7931530">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 The Motivational Framework</a:t>
                      </a: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342900" indent="-342900" algn="just">
                        <a:buFont typeface="Wingdings" panose="05000000000000000000" pitchFamily="2" charset="2"/>
                        <a:buChar char="§"/>
                      </a:pPr>
                      <a:r>
                        <a:rPr lang="en-US" sz="2000" b="0" dirty="0">
                          <a:solidFill>
                            <a:schemeClr val="tx1"/>
                          </a:solidFill>
                          <a:latin typeface="Times New Roman" panose="02020603050405020304" pitchFamily="18" charset="0"/>
                          <a:cs typeface="Times New Roman" panose="02020603050405020304" pitchFamily="18" charset="0"/>
                        </a:rPr>
                        <a:t>We can start to understand motivation by looking </a:t>
                      </a:r>
                      <a:r>
                        <a:rPr lang="en-US" sz="2000" b="0" dirty="0">
                          <a:solidFill>
                            <a:srgbClr val="0A1F61"/>
                          </a:solidFill>
                          <a:latin typeface="Times New Roman" panose="02020603050405020304" pitchFamily="18" charset="0"/>
                          <a:cs typeface="Times New Roman" panose="02020603050405020304" pitchFamily="18" charset="0"/>
                        </a:rPr>
                        <a:t>at need deficiencies and goal-directed behaviors. </a:t>
                      </a:r>
                    </a:p>
                    <a:p>
                      <a:pPr marL="0" indent="0" algn="just">
                        <a:buFont typeface="Wingdings" panose="05000000000000000000" pitchFamily="2" charset="2"/>
                        <a:buNone/>
                      </a:pPr>
                      <a:r>
                        <a:rPr lang="en-US" sz="2000" b="1" i="1" u="sng" dirty="0">
                          <a:solidFill>
                            <a:schemeClr val="tx1"/>
                          </a:solidFill>
                          <a:latin typeface="Times New Roman" panose="02020603050405020304" pitchFamily="18" charset="0"/>
                          <a:cs typeface="Times New Roman" panose="02020603050405020304" pitchFamily="18" charset="0"/>
                        </a:rPr>
                        <a:t>The basic motivational framework:</a:t>
                      </a:r>
                    </a:p>
                    <a:p>
                      <a:pPr marL="342900" indent="-342900" algn="just">
                        <a:buFont typeface="Wingdings" panose="05000000000000000000" pitchFamily="2" charset="2"/>
                        <a:buChar char="§"/>
                      </a:pPr>
                      <a:r>
                        <a:rPr lang="en-US" sz="2000" b="1" i="1" u="sng" dirty="0">
                          <a:solidFill>
                            <a:schemeClr val="tx1"/>
                          </a:solidFill>
                          <a:latin typeface="Times New Roman" panose="02020603050405020304" pitchFamily="18" charset="0"/>
                          <a:cs typeface="Times New Roman" panose="02020603050405020304" pitchFamily="18" charset="0"/>
                        </a:rPr>
                        <a:t>A need: </a:t>
                      </a:r>
                      <a:r>
                        <a:rPr lang="en-US" sz="2000" b="0" dirty="0">
                          <a:solidFill>
                            <a:schemeClr val="tx1"/>
                          </a:solidFill>
                          <a:latin typeface="Times New Roman" panose="02020603050405020304" pitchFamily="18" charset="0"/>
                          <a:cs typeface="Times New Roman" panose="02020603050405020304" pitchFamily="18" charset="0"/>
                        </a:rPr>
                        <a:t>something </a:t>
                      </a:r>
                      <a:r>
                        <a:rPr lang="en-US" sz="2000" b="0" dirty="0">
                          <a:solidFill>
                            <a:srgbClr val="0A1F61"/>
                          </a:solidFill>
                          <a:latin typeface="Times New Roman" panose="02020603050405020304" pitchFamily="18" charset="0"/>
                          <a:cs typeface="Times New Roman" panose="02020603050405020304" pitchFamily="18" charset="0"/>
                        </a:rPr>
                        <a:t>an individual requires or wants </a:t>
                      </a:r>
                      <a:r>
                        <a:rPr lang="en-US" sz="2000" b="0" dirty="0">
                          <a:solidFill>
                            <a:schemeClr val="tx1"/>
                          </a:solidFill>
                          <a:latin typeface="Times New Roman" panose="02020603050405020304" pitchFamily="18" charset="0"/>
                          <a:cs typeface="Times New Roman" panose="02020603050405020304" pitchFamily="18" charset="0"/>
                        </a:rPr>
                        <a:t>which is the starting point.</a:t>
                      </a:r>
                    </a:p>
                    <a:p>
                      <a:pPr marL="342900" indent="-342900" algn="just">
                        <a:buFont typeface="Wingdings" panose="05000000000000000000" pitchFamily="2" charset="2"/>
                        <a:buChar char="ü"/>
                      </a:pPr>
                      <a:r>
                        <a:rPr lang="en-US" sz="2000" b="1" i="1" kern="1200" dirty="0">
                          <a:solidFill>
                            <a:schemeClr val="tx1"/>
                          </a:solidFill>
                          <a:latin typeface="Times New Roman" panose="02020603050405020304" pitchFamily="18" charset="0"/>
                          <a:ea typeface="+mn-ea"/>
                          <a:cs typeface="Times New Roman" panose="02020603050405020304" pitchFamily="18" charset="0"/>
                        </a:rPr>
                        <a:t>Motivated behavior: </a:t>
                      </a:r>
                      <a:r>
                        <a:rPr lang="en-US" sz="2000" b="0" i="1" dirty="0">
                          <a:solidFill>
                            <a:schemeClr val="tx1"/>
                          </a:solidFill>
                          <a:latin typeface="Times New Roman" panose="02020603050405020304" pitchFamily="18" charset="0"/>
                          <a:cs typeface="Times New Roman" panose="02020603050405020304" pitchFamily="18" charset="0"/>
                        </a:rPr>
                        <a:t>usually begins when </a:t>
                      </a:r>
                      <a:r>
                        <a:rPr lang="en-US" sz="2000" b="0" i="1" dirty="0">
                          <a:solidFill>
                            <a:srgbClr val="0A1F61"/>
                          </a:solidFill>
                          <a:latin typeface="Times New Roman" panose="02020603050405020304" pitchFamily="18" charset="0"/>
                          <a:cs typeface="Times New Roman" panose="02020603050405020304" pitchFamily="18" charset="0"/>
                        </a:rPr>
                        <a:t>a person has one or more important needs</a:t>
                      </a:r>
                      <a:r>
                        <a:rPr lang="en-US" sz="2000" b="0" i="1" dirty="0">
                          <a:solidFill>
                            <a:schemeClr val="tx1"/>
                          </a:solidFill>
                          <a:latin typeface="Times New Roman" panose="02020603050405020304" pitchFamily="18" charset="0"/>
                          <a:cs typeface="Times New Roman" panose="02020603050405020304" pitchFamily="18" charset="0"/>
                        </a:rPr>
                        <a:t>. Although a need that is already </a:t>
                      </a:r>
                      <a:r>
                        <a:rPr lang="en-US" sz="2000" b="0" i="1" dirty="0">
                          <a:solidFill>
                            <a:srgbClr val="0A1F61"/>
                          </a:solidFill>
                          <a:latin typeface="Times New Roman" panose="02020603050405020304" pitchFamily="18" charset="0"/>
                          <a:cs typeface="Times New Roman" panose="02020603050405020304" pitchFamily="18" charset="0"/>
                        </a:rPr>
                        <a:t>satisfied may also motivate behavior</a:t>
                      </a:r>
                    </a:p>
                    <a:p>
                      <a:pPr marL="342900" indent="-342900" algn="just" defTabSz="914400" rtl="0" eaLnBrk="1" latinLnBrk="0" hangingPunct="1">
                        <a:buFont typeface="Wingdings" panose="05000000000000000000" pitchFamily="2" charset="2"/>
                        <a:buChar char="ü"/>
                      </a:pPr>
                      <a:r>
                        <a:rPr lang="en-US" sz="2000" b="1" i="1" kern="1200" dirty="0">
                          <a:solidFill>
                            <a:schemeClr val="tx1"/>
                          </a:solidFill>
                          <a:latin typeface="Times New Roman" panose="02020603050405020304" pitchFamily="18" charset="0"/>
                          <a:ea typeface="+mn-ea"/>
                          <a:cs typeface="Times New Roman" panose="02020603050405020304" pitchFamily="18" charset="0"/>
                        </a:rPr>
                        <a:t>Unmet needs: </a:t>
                      </a:r>
                      <a:r>
                        <a:rPr lang="en-US" sz="2000" b="0" i="1" kern="1200" dirty="0">
                          <a:solidFill>
                            <a:schemeClr val="tx1"/>
                          </a:solidFill>
                          <a:latin typeface="Times New Roman" panose="02020603050405020304" pitchFamily="18" charset="0"/>
                          <a:ea typeface="+mn-ea"/>
                          <a:cs typeface="Times New Roman" panose="02020603050405020304" pitchFamily="18" charset="0"/>
                        </a:rPr>
                        <a:t>usually result in more </a:t>
                      </a:r>
                      <a:r>
                        <a:rPr lang="en-US" sz="2000" b="0" i="1" kern="1200" dirty="0">
                          <a:solidFill>
                            <a:srgbClr val="0A1F61"/>
                          </a:solidFill>
                          <a:latin typeface="Times New Roman" panose="02020603050405020304" pitchFamily="18" charset="0"/>
                          <a:ea typeface="+mn-ea"/>
                          <a:cs typeface="Times New Roman" panose="02020603050405020304" pitchFamily="18" charset="0"/>
                        </a:rPr>
                        <a:t>intense feelings and behavioral changes</a:t>
                      </a:r>
                    </a:p>
                    <a:p>
                      <a:pPr marL="0" indent="0" algn="just">
                        <a:buFont typeface="Wingdings" panose="05000000000000000000" pitchFamily="2" charset="2"/>
                        <a:buNone/>
                      </a:pPr>
                      <a:r>
                        <a:rPr lang="en-US" sz="2000" b="0" i="1" u="sng" kern="1200" dirty="0">
                          <a:solidFill>
                            <a:srgbClr val="C00000"/>
                          </a:solidFill>
                          <a:latin typeface="Times New Roman" panose="02020603050405020304" pitchFamily="18" charset="0"/>
                          <a:ea typeface="+mn-ea"/>
                          <a:cs typeface="Times New Roman" panose="02020603050405020304" pitchFamily="18" charset="0"/>
                        </a:rPr>
                        <a:t>For example, </a:t>
                      </a:r>
                      <a:r>
                        <a:rPr lang="en-US" sz="2000" b="0" i="0" dirty="0">
                          <a:solidFill>
                            <a:schemeClr val="tx1"/>
                          </a:solidFill>
                          <a:latin typeface="Times New Roman" panose="02020603050405020304" pitchFamily="18" charset="0"/>
                          <a:cs typeface="Times New Roman" panose="02020603050405020304" pitchFamily="18" charset="0"/>
                        </a:rPr>
                        <a:t>if a person has yet to </a:t>
                      </a:r>
                      <a:r>
                        <a:rPr lang="en-US" sz="2000" b="0" i="0" dirty="0">
                          <a:solidFill>
                            <a:srgbClr val="0A1F61"/>
                          </a:solidFill>
                          <a:latin typeface="Times New Roman" panose="02020603050405020304" pitchFamily="18" charset="0"/>
                          <a:cs typeface="Times New Roman" panose="02020603050405020304" pitchFamily="18" charset="0"/>
                        </a:rPr>
                        <a:t>attain the standard of living </a:t>
                      </a:r>
                      <a:r>
                        <a:rPr lang="en-US" sz="2000" b="0" i="0" dirty="0">
                          <a:solidFill>
                            <a:schemeClr val="tx1"/>
                          </a:solidFill>
                          <a:latin typeface="Times New Roman" panose="02020603050405020304" pitchFamily="18" charset="0"/>
                          <a:cs typeface="Times New Roman" panose="02020603050405020304" pitchFamily="18" charset="0"/>
                        </a:rPr>
                        <a:t>he or she desires, this </a:t>
                      </a:r>
                      <a:r>
                        <a:rPr lang="en-US" sz="2000" b="0" i="0" dirty="0">
                          <a:solidFill>
                            <a:srgbClr val="0A1F61"/>
                          </a:solidFill>
                          <a:latin typeface="Times New Roman" panose="02020603050405020304" pitchFamily="18" charset="0"/>
                          <a:cs typeface="Times New Roman" panose="02020603050405020304" pitchFamily="18" charset="0"/>
                        </a:rPr>
                        <a:t>unmet need </a:t>
                      </a:r>
                      <a:r>
                        <a:rPr lang="en-US" sz="2000" b="0" i="0" dirty="0">
                          <a:solidFill>
                            <a:schemeClr val="tx1"/>
                          </a:solidFill>
                          <a:latin typeface="Times New Roman" panose="02020603050405020304" pitchFamily="18" charset="0"/>
                          <a:cs typeface="Times New Roman" panose="02020603050405020304" pitchFamily="18" charset="0"/>
                        </a:rPr>
                        <a:t>may stimulate him or her to action.</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7E3AEB45-A42D-4C99-91B1-2BFE9FA0FCC1}"/>
              </a:ext>
            </a:extLst>
          </p:cNvPr>
          <p:cNvGrpSpPr/>
          <p:nvPr/>
        </p:nvGrpSpPr>
        <p:grpSpPr>
          <a:xfrm>
            <a:off x="130614" y="576828"/>
            <a:ext cx="7604660" cy="536288"/>
            <a:chOff x="130614" y="576828"/>
            <a:chExt cx="7604660" cy="536288"/>
          </a:xfrm>
        </p:grpSpPr>
        <p:sp>
          <p:nvSpPr>
            <p:cNvPr id="14" name="TextBox 13">
              <a:extLst>
                <a:ext uri="{FF2B5EF4-FFF2-40B4-BE49-F238E27FC236}">
                  <a16:creationId xmlns:a16="http://schemas.microsoft.com/office/drawing/2014/main" id="{10C31E39-1C1E-4D69-A9D8-E0E3F8880EFD}"/>
                </a:ext>
              </a:extLst>
            </p:cNvPr>
            <p:cNvSpPr txBox="1"/>
            <p:nvPr/>
          </p:nvSpPr>
          <p:spPr>
            <a:xfrm>
              <a:off x="2449853" y="576828"/>
              <a:ext cx="5285421"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(Motivation) </a:t>
              </a:r>
            </a:p>
          </p:txBody>
        </p:sp>
        <p:sp>
          <p:nvSpPr>
            <p:cNvPr id="15" name="Rectangle 14">
              <a:extLst>
                <a:ext uri="{FF2B5EF4-FFF2-40B4-BE49-F238E27FC236}">
                  <a16:creationId xmlns:a16="http://schemas.microsoft.com/office/drawing/2014/main" id="{904DD030-8CE9-44F4-AD61-0A4460F5B92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66514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The Motivational Framework:</a:t>
            </a:r>
          </a:p>
        </p:txBody>
      </p:sp>
      <p:sp>
        <p:nvSpPr>
          <p:cNvPr id="13" name="TextBox 12">
            <a:extLst>
              <a:ext uri="{FF2B5EF4-FFF2-40B4-BE49-F238E27FC236}">
                <a16:creationId xmlns:a16="http://schemas.microsoft.com/office/drawing/2014/main" id="{18751BAD-F82C-4D1C-B5FA-78068D6E4437}"/>
              </a:ext>
            </a:extLst>
          </p:cNvPr>
          <p:cNvSpPr txBox="1"/>
          <p:nvPr/>
        </p:nvSpPr>
        <p:spPr>
          <a:xfrm>
            <a:off x="2032268" y="1838689"/>
            <a:ext cx="6208642" cy="646331"/>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Figure 5.1.</a:t>
            </a:r>
          </a:p>
          <a:p>
            <a:r>
              <a:rPr lang="en-US" b="1" dirty="0">
                <a:latin typeface="Times New Roman" panose="02020603050405020304" pitchFamily="18" charset="0"/>
                <a:cs typeface="Times New Roman" panose="02020603050405020304" pitchFamily="18" charset="0"/>
              </a:rPr>
              <a:t>Motivational Framework</a:t>
            </a:r>
          </a:p>
        </p:txBody>
      </p:sp>
      <p:pic>
        <p:nvPicPr>
          <p:cNvPr id="14" name="Picture 13">
            <a:extLst>
              <a:ext uri="{FF2B5EF4-FFF2-40B4-BE49-F238E27FC236}">
                <a16:creationId xmlns:a16="http://schemas.microsoft.com/office/drawing/2014/main" id="{F65FAE86-D3FE-4588-9ACA-172D416A5894}"/>
              </a:ext>
            </a:extLst>
          </p:cNvPr>
          <p:cNvPicPr>
            <a:picLocks noChangeAspect="1"/>
          </p:cNvPicPr>
          <p:nvPr/>
        </p:nvPicPr>
        <p:blipFill>
          <a:blip r:embed="rId7"/>
          <a:stretch>
            <a:fillRect/>
          </a:stretch>
        </p:blipFill>
        <p:spPr>
          <a:xfrm>
            <a:off x="5830957" y="2485730"/>
            <a:ext cx="5709303" cy="3238865"/>
          </a:xfrm>
          <a:prstGeom prst="rect">
            <a:avLst/>
          </a:prstGeom>
        </p:spPr>
      </p:pic>
      <p:sp>
        <p:nvSpPr>
          <p:cNvPr id="16" name="TextBox 15">
            <a:extLst>
              <a:ext uri="{FF2B5EF4-FFF2-40B4-BE49-F238E27FC236}">
                <a16:creationId xmlns:a16="http://schemas.microsoft.com/office/drawing/2014/main" id="{2652A4CF-6C88-4AF9-90EC-48668073507B}"/>
              </a:ext>
            </a:extLst>
          </p:cNvPr>
          <p:cNvSpPr txBox="1"/>
          <p:nvPr/>
        </p:nvSpPr>
        <p:spPr>
          <a:xfrm>
            <a:off x="1874165" y="2646657"/>
            <a:ext cx="3651992" cy="2862322"/>
          </a:xfrm>
          <a:prstGeom prst="rect">
            <a:avLst/>
          </a:prstGeom>
          <a:noFill/>
        </p:spPr>
        <p:txBody>
          <a:bodyPr wrap="square">
            <a:spAutoFit/>
          </a:bodyPr>
          <a:lstStyle/>
          <a:p>
            <a:pPr algn="just"/>
            <a:r>
              <a:rPr lang="en-US" i="1" dirty="0">
                <a:latin typeface="Times New Roman" panose="02020603050405020304" pitchFamily="18" charset="0"/>
                <a:cs typeface="Times New Roman" panose="02020603050405020304" pitchFamily="18" charset="0"/>
              </a:rPr>
              <a:t>This framework provides a useful way to see how motivational processes occur. </a:t>
            </a:r>
            <a:r>
              <a:rPr lang="en-US" i="1" dirty="0">
                <a:solidFill>
                  <a:srgbClr val="0A1F61"/>
                </a:solidFill>
                <a:latin typeface="Times New Roman" panose="02020603050405020304" pitchFamily="18" charset="0"/>
                <a:cs typeface="Times New Roman" panose="02020603050405020304" pitchFamily="18" charset="0"/>
              </a:rPr>
              <a:t>When people experience a need deficiency</a:t>
            </a:r>
            <a:r>
              <a:rPr lang="en-US" i="1" dirty="0">
                <a:latin typeface="Times New Roman" panose="02020603050405020304" pitchFamily="18" charset="0"/>
                <a:cs typeface="Times New Roman" panose="02020603050405020304" pitchFamily="18" charset="0"/>
              </a:rPr>
              <a:t>, they seek </a:t>
            </a:r>
            <a:r>
              <a:rPr lang="en-US" i="1" dirty="0">
                <a:solidFill>
                  <a:srgbClr val="0A1F61"/>
                </a:solidFill>
                <a:latin typeface="Times New Roman" panose="02020603050405020304" pitchFamily="18" charset="0"/>
                <a:cs typeface="Times New Roman" panose="02020603050405020304" pitchFamily="18" charset="0"/>
              </a:rPr>
              <a:t>ways to satisfy </a:t>
            </a:r>
            <a:r>
              <a:rPr lang="en-US" i="1" dirty="0">
                <a:latin typeface="Times New Roman" panose="02020603050405020304" pitchFamily="18" charset="0"/>
                <a:cs typeface="Times New Roman" panose="02020603050405020304" pitchFamily="18" charset="0"/>
              </a:rPr>
              <a:t>it, which results in a</a:t>
            </a:r>
            <a:r>
              <a:rPr lang="en-US" i="1" dirty="0">
                <a:solidFill>
                  <a:srgbClr val="0A1F61"/>
                </a:solidFill>
                <a:latin typeface="Times New Roman" panose="02020603050405020304" pitchFamily="18" charset="0"/>
                <a:cs typeface="Times New Roman" panose="02020603050405020304" pitchFamily="18" charset="0"/>
              </a:rPr>
              <a:t> choice of goal-directed behaviors. </a:t>
            </a:r>
            <a:r>
              <a:rPr lang="en-US" i="1" dirty="0">
                <a:latin typeface="Times New Roman" panose="02020603050405020304" pitchFamily="18" charset="0"/>
                <a:cs typeface="Times New Roman" panose="02020603050405020304" pitchFamily="18" charset="0"/>
              </a:rPr>
              <a:t>After </a:t>
            </a:r>
            <a:r>
              <a:rPr lang="en-US" i="1" dirty="0">
                <a:solidFill>
                  <a:srgbClr val="0A1F61"/>
                </a:solidFill>
                <a:latin typeface="Times New Roman" panose="02020603050405020304" pitchFamily="18" charset="0"/>
                <a:cs typeface="Times New Roman" panose="02020603050405020304" pitchFamily="18" charset="0"/>
              </a:rPr>
              <a:t>performing</a:t>
            </a:r>
            <a:r>
              <a:rPr lang="en-US" i="1" dirty="0">
                <a:latin typeface="Times New Roman" panose="02020603050405020304" pitchFamily="18" charset="0"/>
                <a:cs typeface="Times New Roman" panose="02020603050405020304" pitchFamily="18" charset="0"/>
              </a:rPr>
              <a:t> the behavior, </a:t>
            </a:r>
            <a:r>
              <a:rPr lang="en-US" i="1" dirty="0">
                <a:solidFill>
                  <a:srgbClr val="0A1F61"/>
                </a:solidFill>
                <a:latin typeface="Times New Roman" panose="02020603050405020304" pitchFamily="18" charset="0"/>
                <a:cs typeface="Times New Roman" panose="02020603050405020304" pitchFamily="18" charset="0"/>
              </a:rPr>
              <a:t>the individual experiences rewards or punishments </a:t>
            </a:r>
            <a:r>
              <a:rPr lang="en-US" i="1" dirty="0">
                <a:latin typeface="Times New Roman" panose="02020603050405020304" pitchFamily="18" charset="0"/>
                <a:cs typeface="Times New Roman" panose="02020603050405020304" pitchFamily="18" charset="0"/>
              </a:rPr>
              <a:t>that </a:t>
            </a:r>
            <a:r>
              <a:rPr lang="en-US" i="1" dirty="0">
                <a:solidFill>
                  <a:srgbClr val="0A1F61"/>
                </a:solidFill>
                <a:latin typeface="Times New Roman" panose="02020603050405020304" pitchFamily="18" charset="0"/>
                <a:cs typeface="Times New Roman" panose="02020603050405020304" pitchFamily="18" charset="0"/>
              </a:rPr>
              <a:t>affect the original need deficiency.</a:t>
            </a:r>
          </a:p>
        </p:txBody>
      </p:sp>
      <p:grpSp>
        <p:nvGrpSpPr>
          <p:cNvPr id="15" name="Group 14">
            <a:extLst>
              <a:ext uri="{FF2B5EF4-FFF2-40B4-BE49-F238E27FC236}">
                <a16:creationId xmlns:a16="http://schemas.microsoft.com/office/drawing/2014/main" id="{F7A727D0-2938-41D1-84D6-B66E3BFA537C}"/>
              </a:ext>
            </a:extLst>
          </p:cNvPr>
          <p:cNvGrpSpPr/>
          <p:nvPr/>
        </p:nvGrpSpPr>
        <p:grpSpPr>
          <a:xfrm>
            <a:off x="130614" y="576828"/>
            <a:ext cx="7604660" cy="536288"/>
            <a:chOff x="130614" y="576828"/>
            <a:chExt cx="7604660" cy="536288"/>
          </a:xfrm>
        </p:grpSpPr>
        <p:sp>
          <p:nvSpPr>
            <p:cNvPr id="17" name="TextBox 16">
              <a:extLst>
                <a:ext uri="{FF2B5EF4-FFF2-40B4-BE49-F238E27FC236}">
                  <a16:creationId xmlns:a16="http://schemas.microsoft.com/office/drawing/2014/main" id="{5DD3E010-C14D-4269-8D17-14EDC5484402}"/>
                </a:ext>
              </a:extLst>
            </p:cNvPr>
            <p:cNvSpPr txBox="1"/>
            <p:nvPr/>
          </p:nvSpPr>
          <p:spPr>
            <a:xfrm>
              <a:off x="2449853" y="576828"/>
              <a:ext cx="5285421"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(Motivation) </a:t>
              </a:r>
            </a:p>
          </p:txBody>
        </p:sp>
        <p:sp>
          <p:nvSpPr>
            <p:cNvPr id="18" name="Rectangle 17">
              <a:extLst>
                <a:ext uri="{FF2B5EF4-FFF2-40B4-BE49-F238E27FC236}">
                  <a16:creationId xmlns:a16="http://schemas.microsoft.com/office/drawing/2014/main" id="{0FCE1B05-7E2E-44FE-BA93-6387CED2252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625873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The Motivational Framework:</a:t>
            </a:r>
          </a:p>
        </p:txBody>
      </p:sp>
      <p:grpSp>
        <p:nvGrpSpPr>
          <p:cNvPr id="12" name="Group 11">
            <a:extLst>
              <a:ext uri="{FF2B5EF4-FFF2-40B4-BE49-F238E27FC236}">
                <a16:creationId xmlns:a16="http://schemas.microsoft.com/office/drawing/2014/main" id="{49EA52BE-C8D9-4508-A66A-711E4F07FAFA}"/>
              </a:ext>
            </a:extLst>
          </p:cNvPr>
          <p:cNvGrpSpPr/>
          <p:nvPr/>
        </p:nvGrpSpPr>
        <p:grpSpPr>
          <a:xfrm>
            <a:off x="2072651" y="1834059"/>
            <a:ext cx="9824377" cy="4120603"/>
            <a:chOff x="2072651" y="1834059"/>
            <a:chExt cx="9824377" cy="4120603"/>
          </a:xfrm>
        </p:grpSpPr>
        <p:sp>
          <p:nvSpPr>
            <p:cNvPr id="16" name="TextBox 15">
              <a:extLst>
                <a:ext uri="{FF2B5EF4-FFF2-40B4-BE49-F238E27FC236}">
                  <a16:creationId xmlns:a16="http://schemas.microsoft.com/office/drawing/2014/main" id="{2652A4CF-6C88-4AF9-90EC-48668073507B}"/>
                </a:ext>
              </a:extLst>
            </p:cNvPr>
            <p:cNvSpPr txBox="1"/>
            <p:nvPr/>
          </p:nvSpPr>
          <p:spPr>
            <a:xfrm>
              <a:off x="2072651" y="2374735"/>
              <a:ext cx="4588107" cy="2585323"/>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Motivation begins with a need deficiency. Few people aspire to work as custodians or hotel maids or housekeepers, for example, but the need for money to buy basic necessities can motivate people to perform these kinds of jobs. Of course, the motivation for higher levels of income can also drive people to work harder and seek advancement to higher paying jobs as well.</a:t>
              </a:r>
            </a:p>
          </p:txBody>
        </p:sp>
        <p:pic>
          <p:nvPicPr>
            <p:cNvPr id="10" name="Picture 9">
              <a:extLst>
                <a:ext uri="{FF2B5EF4-FFF2-40B4-BE49-F238E27FC236}">
                  <a16:creationId xmlns:a16="http://schemas.microsoft.com/office/drawing/2014/main" id="{F76EDAF7-6E38-49D0-8D56-8CA1937F3E1B}"/>
                </a:ext>
              </a:extLst>
            </p:cNvPr>
            <p:cNvPicPr>
              <a:picLocks noChangeAspect="1"/>
            </p:cNvPicPr>
            <p:nvPr/>
          </p:nvPicPr>
          <p:blipFill>
            <a:blip r:embed="rId7"/>
            <a:stretch>
              <a:fillRect/>
            </a:stretch>
          </p:blipFill>
          <p:spPr>
            <a:xfrm>
              <a:off x="6748582" y="1834059"/>
              <a:ext cx="5148446" cy="4120603"/>
            </a:xfrm>
            <a:prstGeom prst="rect">
              <a:avLst/>
            </a:prstGeom>
          </p:spPr>
        </p:pic>
      </p:grpSp>
      <p:grpSp>
        <p:nvGrpSpPr>
          <p:cNvPr id="14" name="Group 13">
            <a:extLst>
              <a:ext uri="{FF2B5EF4-FFF2-40B4-BE49-F238E27FC236}">
                <a16:creationId xmlns:a16="http://schemas.microsoft.com/office/drawing/2014/main" id="{B6C57723-3472-402D-96B6-1A0A030B3EA9}"/>
              </a:ext>
            </a:extLst>
          </p:cNvPr>
          <p:cNvGrpSpPr/>
          <p:nvPr/>
        </p:nvGrpSpPr>
        <p:grpSpPr>
          <a:xfrm>
            <a:off x="130614" y="576828"/>
            <a:ext cx="7604660" cy="536288"/>
            <a:chOff x="130614" y="576828"/>
            <a:chExt cx="7604660" cy="536288"/>
          </a:xfrm>
        </p:grpSpPr>
        <p:sp>
          <p:nvSpPr>
            <p:cNvPr id="15" name="TextBox 14">
              <a:extLst>
                <a:ext uri="{FF2B5EF4-FFF2-40B4-BE49-F238E27FC236}">
                  <a16:creationId xmlns:a16="http://schemas.microsoft.com/office/drawing/2014/main" id="{0B3FE260-2107-4D08-8ACF-C8D8297E0FC2}"/>
                </a:ext>
              </a:extLst>
            </p:cNvPr>
            <p:cNvSpPr txBox="1"/>
            <p:nvPr/>
          </p:nvSpPr>
          <p:spPr>
            <a:xfrm>
              <a:off x="2449853" y="576828"/>
              <a:ext cx="5285421"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(Motivation) </a:t>
              </a:r>
            </a:p>
          </p:txBody>
        </p:sp>
        <p:sp>
          <p:nvSpPr>
            <p:cNvPr id="17" name="Rectangle 16">
              <a:extLst>
                <a:ext uri="{FF2B5EF4-FFF2-40B4-BE49-F238E27FC236}">
                  <a16:creationId xmlns:a16="http://schemas.microsoft.com/office/drawing/2014/main" id="{A6A64E92-6439-4C16-A256-346EC97C101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266160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62348"/>
            <a:ext cx="9902229" cy="1672548"/>
          </a:xfrm>
          <a:prstGeom prst="rect">
            <a:avLst/>
          </a:prstGeom>
        </p:spPr>
      </p:pic>
      <p:sp>
        <p:nvSpPr>
          <p:cNvPr id="9" name="TextBox 8"/>
          <p:cNvSpPr txBox="1"/>
          <p:nvPr/>
        </p:nvSpPr>
        <p:spPr>
          <a:xfrm>
            <a:off x="2032268" y="1341605"/>
            <a:ext cx="9649980" cy="1477328"/>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Early Perspectives on Motivation:</a:t>
            </a:r>
          </a:p>
          <a:p>
            <a:r>
              <a:rPr lang="en-US" sz="2000" b="1" dirty="0">
                <a:solidFill>
                  <a:srgbClr val="AF5C23"/>
                </a:solidFill>
                <a:effectLst/>
                <a:latin typeface="Times New Roman" panose="02020603050405020304" pitchFamily="18" charset="0"/>
                <a:cs typeface="Times New Roman" panose="02020603050405020304" pitchFamily="18" charset="0"/>
              </a:rPr>
              <a:t>1- The Traditional Approach</a:t>
            </a:r>
          </a:p>
          <a:p>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057759278"/>
              </p:ext>
            </p:extLst>
          </p:nvPr>
        </p:nvGraphicFramePr>
        <p:xfrm>
          <a:off x="2032268" y="2157877"/>
          <a:ext cx="9902229" cy="3749040"/>
        </p:xfrm>
        <a:graphic>
          <a:graphicData uri="http://schemas.openxmlformats.org/drawingml/2006/table">
            <a:tbl>
              <a:tblPr firstRow="1" bandRow="1">
                <a:tableStyleId>{5C22544A-7EE6-4342-B048-85BDC9FD1C3A}</a:tableStyleId>
              </a:tblPr>
              <a:tblGrid>
                <a:gridCol w="1475346">
                  <a:extLst>
                    <a:ext uri="{9D8B030D-6E8A-4147-A177-3AD203B41FA5}">
                      <a16:colId xmlns:a16="http://schemas.microsoft.com/office/drawing/2014/main" val="3966072766"/>
                    </a:ext>
                  </a:extLst>
                </a:gridCol>
                <a:gridCol w="842688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sz="2000" dirty="0">
                          <a:solidFill>
                            <a:schemeClr val="tx1"/>
                          </a:solidFill>
                          <a:latin typeface="Times New Roman" panose="02020603050405020304" pitchFamily="18" charset="0"/>
                          <a:cs typeface="Times New Roman" panose="02020603050405020304" pitchFamily="18" charset="0"/>
                        </a:rPr>
                        <a:t> 1- The Traditional Approach</a:t>
                      </a: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342900" indent="-342900" algn="just">
                        <a:buFont typeface="Wingdings" panose="05000000000000000000" pitchFamily="2" charset="2"/>
                        <a:buChar char="§"/>
                      </a:pPr>
                      <a:r>
                        <a:rPr lang="en-US" sz="2000" b="0" i="0" dirty="0">
                          <a:solidFill>
                            <a:schemeClr val="tx1"/>
                          </a:solidFill>
                          <a:latin typeface="Times New Roman" panose="02020603050405020304" pitchFamily="18" charset="0"/>
                          <a:cs typeface="Times New Roman" panose="02020603050405020304" pitchFamily="18" charset="0"/>
                        </a:rPr>
                        <a:t>One of the first writers to address work motivation over a century ago was </a:t>
                      </a:r>
                      <a:r>
                        <a:rPr lang="en-US" sz="2000" b="0" i="0" dirty="0">
                          <a:solidFill>
                            <a:srgbClr val="0A1F61"/>
                          </a:solidFill>
                          <a:latin typeface="Times New Roman" panose="02020603050405020304" pitchFamily="18" charset="0"/>
                          <a:cs typeface="Times New Roman" panose="02020603050405020304" pitchFamily="18" charset="0"/>
                        </a:rPr>
                        <a:t>Frederick Taylor.</a:t>
                      </a:r>
                    </a:p>
                    <a:p>
                      <a:pPr marL="342900" indent="-342900" algn="just">
                        <a:buFont typeface="Wingdings" panose="05000000000000000000" pitchFamily="2" charset="2"/>
                        <a:buChar char="§"/>
                      </a:pPr>
                      <a:endParaRPr lang="en-US" sz="2000" b="0" i="0" dirty="0">
                        <a:solidFill>
                          <a:srgbClr val="0A1F6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i="0" dirty="0">
                          <a:solidFill>
                            <a:schemeClr val="tx1"/>
                          </a:solidFill>
                          <a:latin typeface="Times New Roman" panose="02020603050405020304" pitchFamily="18" charset="0"/>
                          <a:cs typeface="Times New Roman" panose="02020603050405020304" pitchFamily="18" charset="0"/>
                        </a:rPr>
                        <a:t>Taylor developed a method for structuring jobs that he </a:t>
                      </a:r>
                      <a:r>
                        <a:rPr lang="en-US" sz="2000" b="0" i="0" dirty="0">
                          <a:solidFill>
                            <a:srgbClr val="0A1F61"/>
                          </a:solidFill>
                          <a:latin typeface="Times New Roman" panose="02020603050405020304" pitchFamily="18" charset="0"/>
                          <a:cs typeface="Times New Roman" panose="02020603050405020304" pitchFamily="18" charset="0"/>
                        </a:rPr>
                        <a:t>called scientific management </a:t>
                      </a:r>
                    </a:p>
                    <a:p>
                      <a:pPr marL="342900" indent="-342900" algn="just">
                        <a:buFont typeface="Wingdings" panose="05000000000000000000" pitchFamily="2" charset="2"/>
                        <a:buChar char="§"/>
                      </a:pPr>
                      <a:endParaRPr lang="en-US" sz="2000" b="0" i="0" dirty="0">
                        <a:solidFill>
                          <a:srgbClr val="0A1F6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i="0" u="none" dirty="0">
                          <a:solidFill>
                            <a:srgbClr val="0A1F61"/>
                          </a:solidFill>
                          <a:latin typeface="Times New Roman" panose="02020603050405020304" pitchFamily="18" charset="0"/>
                          <a:cs typeface="Times New Roman" panose="02020603050405020304" pitchFamily="18" charset="0"/>
                        </a:rPr>
                        <a:t>Scientific management of Taylor </a:t>
                      </a:r>
                      <a:r>
                        <a:rPr lang="en-US" sz="2000" b="0" i="0" u="none" dirty="0">
                          <a:solidFill>
                            <a:schemeClr val="tx1"/>
                          </a:solidFill>
                          <a:latin typeface="Times New Roman" panose="02020603050405020304" pitchFamily="18" charset="0"/>
                          <a:cs typeface="Times New Roman" panose="02020603050405020304" pitchFamily="18" charset="0"/>
                        </a:rPr>
                        <a:t>: </a:t>
                      </a:r>
                      <a:r>
                        <a:rPr lang="en-US" sz="2000" b="0" i="1" u="sng" dirty="0">
                          <a:solidFill>
                            <a:schemeClr val="tx1"/>
                          </a:solidFill>
                          <a:latin typeface="Times New Roman" panose="02020603050405020304" pitchFamily="18" charset="0"/>
                          <a:cs typeface="Times New Roman" panose="02020603050405020304" pitchFamily="18" charset="0"/>
                        </a:rPr>
                        <a:t>Approach to motivation that assumes that employees are motivated by money</a:t>
                      </a:r>
                    </a:p>
                    <a:p>
                      <a:pPr marL="342900" indent="-342900" algn="just">
                        <a:buFont typeface="Wingdings" panose="05000000000000000000" pitchFamily="2" charset="2"/>
                        <a:buChar char="§"/>
                      </a:pPr>
                      <a:endParaRPr lang="en-US" sz="2000" b="0" i="1" u="sng"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i="0" u="none" dirty="0">
                          <a:solidFill>
                            <a:schemeClr val="tx1"/>
                          </a:solidFill>
                          <a:latin typeface="Times New Roman" panose="02020603050405020304" pitchFamily="18" charset="0"/>
                          <a:cs typeface="Times New Roman" panose="02020603050405020304" pitchFamily="18" charset="0"/>
                        </a:rPr>
                        <a:t>Although the role of money as </a:t>
                      </a:r>
                      <a:r>
                        <a:rPr lang="en-US" sz="2000" b="0" i="0" u="none" dirty="0">
                          <a:solidFill>
                            <a:srgbClr val="0A1F61"/>
                          </a:solidFill>
                          <a:latin typeface="Times New Roman" panose="02020603050405020304" pitchFamily="18" charset="0"/>
                          <a:cs typeface="Times New Roman" panose="02020603050405020304" pitchFamily="18" charset="0"/>
                        </a:rPr>
                        <a:t>a motivating factor cannot be dismissed</a:t>
                      </a:r>
                      <a:r>
                        <a:rPr lang="en-US" sz="2000" b="0" i="0" u="none" dirty="0">
                          <a:solidFill>
                            <a:schemeClr val="tx1"/>
                          </a:solidFill>
                          <a:latin typeface="Times New Roman" panose="02020603050405020304" pitchFamily="18" charset="0"/>
                          <a:cs typeface="Times New Roman" panose="02020603050405020304" pitchFamily="18" charset="0"/>
                        </a:rPr>
                        <a:t>, proponents of the traditional approach </a:t>
                      </a:r>
                      <a:r>
                        <a:rPr lang="en-US" sz="2000" b="0" i="0" u="none" dirty="0">
                          <a:solidFill>
                            <a:srgbClr val="0A1F61"/>
                          </a:solidFill>
                          <a:latin typeface="Times New Roman" panose="02020603050405020304" pitchFamily="18" charset="0"/>
                          <a:cs typeface="Times New Roman" panose="02020603050405020304" pitchFamily="18" charset="0"/>
                        </a:rPr>
                        <a:t>took too narrow a view of the role </a:t>
                      </a:r>
                      <a:r>
                        <a:rPr lang="en-US" sz="2000" b="0" i="0" u="none" dirty="0">
                          <a:solidFill>
                            <a:schemeClr val="tx1"/>
                          </a:solidFill>
                          <a:latin typeface="Times New Roman" panose="02020603050405020304" pitchFamily="18" charset="0"/>
                          <a:cs typeface="Times New Roman" panose="02020603050405020304" pitchFamily="18" charset="0"/>
                        </a:rPr>
                        <a:t>of monetary compensation and also failed to consider </a:t>
                      </a:r>
                      <a:r>
                        <a:rPr lang="en-US" sz="2000" b="0" i="0" u="none" dirty="0">
                          <a:solidFill>
                            <a:srgbClr val="0A1F61"/>
                          </a:solidFill>
                          <a:latin typeface="Times New Roman" panose="02020603050405020304" pitchFamily="18" charset="0"/>
                          <a:cs typeface="Times New Roman" panose="02020603050405020304" pitchFamily="18" charset="0"/>
                        </a:rPr>
                        <a:t>other motivational factors</a:t>
                      </a:r>
                      <a:r>
                        <a:rPr lang="en-US" sz="2000" b="0" i="1" u="sng" dirty="0">
                          <a:solidFill>
                            <a:schemeClr val="tx1"/>
                          </a:solidFill>
                          <a:latin typeface="Times New Roman" panose="02020603050405020304" pitchFamily="18" charset="0"/>
                          <a:cs typeface="Times New Roman" panose="02020603050405020304" pitchFamily="18" charset="0"/>
                        </a:rPr>
                        <a:t>.</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41E6A7B8-342A-4577-AE76-80FD689ACE37}"/>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7F250777-7563-4486-BBA6-A16DDA0BB8B4}"/>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5F3A4D59-EA2D-47E3-BBC7-2AE24556DD6D}"/>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27857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203304" cy="1610200"/>
          </a:xfrm>
          <a:prstGeom prst="rect">
            <a:avLst/>
          </a:prstGeom>
        </p:spPr>
      </p:pic>
      <p:sp>
        <p:nvSpPr>
          <p:cNvPr id="9" name="TextBox 8"/>
          <p:cNvSpPr txBox="1"/>
          <p:nvPr/>
        </p:nvSpPr>
        <p:spPr>
          <a:xfrm>
            <a:off x="2032268" y="1341605"/>
            <a:ext cx="9649980" cy="1477328"/>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Early Perspectives on Motivation:</a:t>
            </a:r>
          </a:p>
          <a:p>
            <a:r>
              <a:rPr lang="en-US" sz="2000" b="1" dirty="0">
                <a:solidFill>
                  <a:srgbClr val="AF5C23"/>
                </a:solidFill>
                <a:effectLst/>
                <a:latin typeface="Times New Roman" panose="02020603050405020304" pitchFamily="18" charset="0"/>
                <a:cs typeface="Times New Roman" panose="02020603050405020304" pitchFamily="18" charset="0"/>
              </a:rPr>
              <a:t>1- The Traditional Approach</a:t>
            </a:r>
          </a:p>
          <a:p>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grpSp>
        <p:nvGrpSpPr>
          <p:cNvPr id="15" name="Group 14">
            <a:extLst>
              <a:ext uri="{FF2B5EF4-FFF2-40B4-BE49-F238E27FC236}">
                <a16:creationId xmlns:a16="http://schemas.microsoft.com/office/drawing/2014/main" id="{F95FA32F-5114-4960-9FA3-AD9624E40CF1}"/>
              </a:ext>
            </a:extLst>
          </p:cNvPr>
          <p:cNvGrpSpPr/>
          <p:nvPr/>
        </p:nvGrpSpPr>
        <p:grpSpPr>
          <a:xfrm>
            <a:off x="1726303" y="1941530"/>
            <a:ext cx="10058637" cy="3770157"/>
            <a:chOff x="1726303" y="1941530"/>
            <a:chExt cx="10058637" cy="3251937"/>
          </a:xfrm>
        </p:grpSpPr>
        <p:pic>
          <p:nvPicPr>
            <p:cNvPr id="10" name="Picture 9">
              <a:extLst>
                <a:ext uri="{FF2B5EF4-FFF2-40B4-BE49-F238E27FC236}">
                  <a16:creationId xmlns:a16="http://schemas.microsoft.com/office/drawing/2014/main" id="{C9158C3D-1AF0-4D72-B247-F120636FE958}"/>
                </a:ext>
              </a:extLst>
            </p:cNvPr>
            <p:cNvPicPr>
              <a:picLocks noChangeAspect="1"/>
            </p:cNvPicPr>
            <p:nvPr/>
          </p:nvPicPr>
          <p:blipFill>
            <a:blip r:embed="rId7"/>
            <a:stretch>
              <a:fillRect/>
            </a:stretch>
          </p:blipFill>
          <p:spPr>
            <a:xfrm>
              <a:off x="6228522" y="1941530"/>
              <a:ext cx="5556418" cy="3251937"/>
            </a:xfrm>
            <a:prstGeom prst="rect">
              <a:avLst/>
            </a:prstGeom>
          </p:spPr>
        </p:pic>
        <p:sp>
          <p:nvSpPr>
            <p:cNvPr id="14" name="TextBox 13">
              <a:extLst>
                <a:ext uri="{FF2B5EF4-FFF2-40B4-BE49-F238E27FC236}">
                  <a16:creationId xmlns:a16="http://schemas.microsoft.com/office/drawing/2014/main" id="{6FB11589-EB90-434E-B69E-28AF8EDEACCD}"/>
                </a:ext>
              </a:extLst>
            </p:cNvPr>
            <p:cNvSpPr txBox="1"/>
            <p:nvPr/>
          </p:nvSpPr>
          <p:spPr>
            <a:xfrm>
              <a:off x="1726303" y="2690336"/>
              <a:ext cx="4502219" cy="1754326"/>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Scientific management was developed around the idea that workers are motivated by money. Frederick Taylor advocated using an incentive pay system to motivate workers to perform tasks like laying bricks using the “one best way” so as to maximize productivity.</a:t>
              </a:r>
            </a:p>
          </p:txBody>
        </p:sp>
      </p:grpSp>
      <p:grpSp>
        <p:nvGrpSpPr>
          <p:cNvPr id="16" name="Group 15">
            <a:extLst>
              <a:ext uri="{FF2B5EF4-FFF2-40B4-BE49-F238E27FC236}">
                <a16:creationId xmlns:a16="http://schemas.microsoft.com/office/drawing/2014/main" id="{DCB998E6-7A98-45B6-9D9F-802D1616B7A9}"/>
              </a:ext>
            </a:extLst>
          </p:cNvPr>
          <p:cNvGrpSpPr/>
          <p:nvPr/>
        </p:nvGrpSpPr>
        <p:grpSpPr>
          <a:xfrm>
            <a:off x="227418" y="538136"/>
            <a:ext cx="9958563" cy="550723"/>
            <a:chOff x="-87935" y="112380"/>
            <a:chExt cx="8540546" cy="550723"/>
          </a:xfrm>
        </p:grpSpPr>
        <p:sp>
          <p:nvSpPr>
            <p:cNvPr id="17" name="TextBox 16">
              <a:extLst>
                <a:ext uri="{FF2B5EF4-FFF2-40B4-BE49-F238E27FC236}">
                  <a16:creationId xmlns:a16="http://schemas.microsoft.com/office/drawing/2014/main" id="{13C87A96-0339-4637-BC6F-B6454C533D98}"/>
                </a:ext>
              </a:extLst>
            </p:cNvPr>
            <p:cNvSpPr txBox="1"/>
            <p:nvPr/>
          </p:nvSpPr>
          <p:spPr>
            <a:xfrm>
              <a:off x="1997892" y="139883"/>
              <a:ext cx="64547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8" name="Rectangle 17">
              <a:extLst>
                <a:ext uri="{FF2B5EF4-FFF2-40B4-BE49-F238E27FC236}">
                  <a16:creationId xmlns:a16="http://schemas.microsoft.com/office/drawing/2014/main" id="{00D90ABE-9C39-407B-8E95-0D1DC0EB8313}"/>
                </a:ext>
              </a:extLst>
            </p:cNvPr>
            <p:cNvSpPr/>
            <p:nvPr/>
          </p:nvSpPr>
          <p:spPr>
            <a:xfrm>
              <a:off x="-87935" y="112380"/>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478786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902228" cy="1610200"/>
          </a:xfrm>
          <a:prstGeom prst="rect">
            <a:avLst/>
          </a:prstGeom>
        </p:spPr>
      </p:pic>
      <p:sp>
        <p:nvSpPr>
          <p:cNvPr id="9" name="TextBox 8"/>
          <p:cNvSpPr txBox="1"/>
          <p:nvPr/>
        </p:nvSpPr>
        <p:spPr>
          <a:xfrm>
            <a:off x="2032268" y="1341605"/>
            <a:ext cx="9649980" cy="1477328"/>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Early Perspectives on Motivation:</a:t>
            </a:r>
          </a:p>
          <a:p>
            <a:r>
              <a:rPr lang="en-US" sz="2000" b="1" dirty="0">
                <a:solidFill>
                  <a:srgbClr val="AF5C23"/>
                </a:solidFill>
                <a:effectLst/>
                <a:latin typeface="Times New Roman" panose="02020603050405020304" pitchFamily="18" charset="0"/>
                <a:cs typeface="Times New Roman" panose="02020603050405020304" pitchFamily="18" charset="0"/>
              </a:rPr>
              <a:t>2- The Human Relations Approach</a:t>
            </a:r>
          </a:p>
          <a:p>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212837542"/>
              </p:ext>
            </p:extLst>
          </p:nvPr>
        </p:nvGraphicFramePr>
        <p:xfrm>
          <a:off x="2032267" y="2320388"/>
          <a:ext cx="9902228" cy="3188591"/>
        </p:xfrm>
        <a:graphic>
          <a:graphicData uri="http://schemas.openxmlformats.org/drawingml/2006/table">
            <a:tbl>
              <a:tblPr firstRow="1" bandRow="1">
                <a:tableStyleId>{5C22544A-7EE6-4342-B048-85BDC9FD1C3A}</a:tableStyleId>
              </a:tblPr>
              <a:tblGrid>
                <a:gridCol w="1433756">
                  <a:extLst>
                    <a:ext uri="{9D8B030D-6E8A-4147-A177-3AD203B41FA5}">
                      <a16:colId xmlns:a16="http://schemas.microsoft.com/office/drawing/2014/main" val="3966072766"/>
                    </a:ext>
                  </a:extLst>
                </a:gridCol>
                <a:gridCol w="8468472">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sz="2000" dirty="0">
                          <a:solidFill>
                            <a:schemeClr val="tx1"/>
                          </a:solidFill>
                          <a:latin typeface="Times New Roman" panose="02020603050405020304" pitchFamily="18" charset="0"/>
                          <a:cs typeface="Times New Roman" panose="02020603050405020304" pitchFamily="18" charset="0"/>
                        </a:rPr>
                        <a:t>2- The Human Relations Approach</a:t>
                      </a: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sz="2000"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342900" indent="-342900" algn="just">
                        <a:buFont typeface="Wingdings" panose="05000000000000000000" pitchFamily="2" charset="2"/>
                        <a:buChar char="§"/>
                      </a:pPr>
                      <a:r>
                        <a:rPr lang="en-US" sz="2000" b="0" i="0" dirty="0">
                          <a:solidFill>
                            <a:schemeClr val="tx1"/>
                          </a:solidFill>
                          <a:latin typeface="Times New Roman" panose="02020603050405020304" pitchFamily="18" charset="0"/>
                          <a:cs typeface="Times New Roman" panose="02020603050405020304" pitchFamily="18" charset="0"/>
                        </a:rPr>
                        <a:t>The human relations approach </a:t>
                      </a:r>
                      <a:r>
                        <a:rPr lang="en-US" sz="2000" b="0" i="0" dirty="0">
                          <a:solidFill>
                            <a:srgbClr val="0A1F61"/>
                          </a:solidFill>
                          <a:latin typeface="Times New Roman" panose="02020603050405020304" pitchFamily="18" charset="0"/>
                          <a:cs typeface="Times New Roman" panose="02020603050405020304" pitchFamily="18" charset="0"/>
                        </a:rPr>
                        <a:t>supplanted scientific management in the 1930s</a:t>
                      </a:r>
                    </a:p>
                    <a:p>
                      <a:pPr marL="342900" indent="-342900" algn="just">
                        <a:buFont typeface="Wingdings" panose="05000000000000000000" pitchFamily="2" charset="2"/>
                        <a:buChar char="§"/>
                      </a:pPr>
                      <a:endParaRPr lang="en-US" sz="2000" b="0" i="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i="0" dirty="0">
                          <a:solidFill>
                            <a:srgbClr val="0A1F61"/>
                          </a:solidFill>
                          <a:latin typeface="Times New Roman" panose="02020603050405020304" pitchFamily="18" charset="0"/>
                          <a:cs typeface="Times New Roman" panose="02020603050405020304" pitchFamily="18" charset="0"/>
                        </a:rPr>
                        <a:t>The human relations </a:t>
                      </a:r>
                      <a:r>
                        <a:rPr lang="en-US" sz="2000" b="0" i="1" u="sng" dirty="0">
                          <a:solidFill>
                            <a:schemeClr val="tx1"/>
                          </a:solidFill>
                          <a:latin typeface="Times New Roman" panose="02020603050405020304" pitchFamily="18" charset="0"/>
                          <a:cs typeface="Times New Roman" panose="02020603050405020304" pitchFamily="18" charset="0"/>
                        </a:rPr>
                        <a:t>approach assumed that employees want to feel useful and important, that employees have strong social needs, and that these needs are more important than money in motivating employees. </a:t>
                      </a:r>
                    </a:p>
                    <a:p>
                      <a:pPr marL="342900" indent="-342900" algn="just">
                        <a:buFont typeface="Wingdings" panose="05000000000000000000" pitchFamily="2" charset="2"/>
                        <a:buChar char="§"/>
                      </a:pPr>
                      <a:endParaRPr lang="en-US" sz="2000" b="0" i="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i="0" dirty="0">
                          <a:solidFill>
                            <a:srgbClr val="C00000"/>
                          </a:solidFill>
                          <a:latin typeface="Times New Roman" panose="02020603050405020304" pitchFamily="18" charset="0"/>
                          <a:cs typeface="Times New Roman" panose="02020603050405020304" pitchFamily="18" charset="0"/>
                        </a:rPr>
                        <a:t>For example</a:t>
                      </a:r>
                      <a:r>
                        <a:rPr lang="en-US" sz="2000" b="0" i="0" dirty="0">
                          <a:solidFill>
                            <a:schemeClr val="tx1"/>
                          </a:solidFill>
                          <a:latin typeface="Times New Roman" panose="02020603050405020304" pitchFamily="18" charset="0"/>
                          <a:cs typeface="Times New Roman" panose="02020603050405020304" pitchFamily="18" charset="0"/>
                        </a:rPr>
                        <a:t>, </a:t>
                      </a:r>
                      <a:r>
                        <a:rPr lang="en-US" sz="2000" b="0" i="1" dirty="0">
                          <a:solidFill>
                            <a:schemeClr val="tx1"/>
                          </a:solidFill>
                          <a:latin typeface="Times New Roman" panose="02020603050405020304" pitchFamily="18" charset="0"/>
                          <a:cs typeface="Times New Roman" panose="02020603050405020304" pitchFamily="18" charset="0"/>
                        </a:rPr>
                        <a:t>a manager might allow a workgroup to participate in making a decision even though he or she had already determined what the decision would be. The symbolic gesture of seeming to allow participation was expected to enhance motivation, even though no real participation took place.</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8ED51A93-C007-476E-AC00-1EF1D508FDF0}"/>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37D2EA22-0568-4FCF-BA43-B8C15BAEB63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72B6F04E-AFB3-4636-B0C8-E95B20392A4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17153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287758" cy="1610200"/>
          </a:xfrm>
          <a:prstGeom prst="rect">
            <a:avLst/>
          </a:prstGeom>
        </p:spPr>
      </p:pic>
      <p:sp>
        <p:nvSpPr>
          <p:cNvPr id="9" name="TextBox 8"/>
          <p:cNvSpPr txBox="1"/>
          <p:nvPr/>
        </p:nvSpPr>
        <p:spPr>
          <a:xfrm>
            <a:off x="2032267" y="1330748"/>
            <a:ext cx="9649980" cy="1169551"/>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  Individual Differences and Motivation:</a:t>
            </a:r>
          </a:p>
          <a:p>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2A29036F-92FD-4A64-A63C-164CDA3CF5A6}"/>
              </a:ext>
            </a:extLst>
          </p:cNvPr>
          <p:cNvSpPr txBox="1"/>
          <p:nvPr/>
        </p:nvSpPr>
        <p:spPr>
          <a:xfrm>
            <a:off x="1906142" y="1863378"/>
            <a:ext cx="9902229" cy="3970318"/>
          </a:xfrm>
          <a:prstGeom prst="rect">
            <a:avLst/>
          </a:prstGeom>
          <a:noFill/>
        </p:spPr>
        <p:txBody>
          <a:bodyPr wrap="square">
            <a:spAutoFit/>
          </a:bodyPr>
          <a:lstStyle/>
          <a:p>
            <a:pPr marL="342900" indent="-342900" algn="just">
              <a:buFont typeface="Wingdings" panose="05000000000000000000" pitchFamily="2" charset="2"/>
              <a:buChar char="§"/>
            </a:pPr>
            <a:r>
              <a:rPr lang="en-US" sz="1800" b="0" i="0" dirty="0">
                <a:solidFill>
                  <a:schemeClr val="tx1"/>
                </a:solidFill>
                <a:latin typeface="Times New Roman" panose="02020603050405020304" pitchFamily="18" charset="0"/>
                <a:cs typeface="Times New Roman" panose="02020603050405020304" pitchFamily="18" charset="0"/>
              </a:rPr>
              <a:t>Individual differences </a:t>
            </a:r>
            <a:r>
              <a:rPr lang="en-US" sz="1800" b="0" i="0" dirty="0">
                <a:solidFill>
                  <a:srgbClr val="0A1F61"/>
                </a:solidFill>
                <a:latin typeface="Times New Roman" panose="02020603050405020304" pitchFamily="18" charset="0"/>
                <a:cs typeface="Times New Roman" panose="02020603050405020304" pitchFamily="18" charset="0"/>
              </a:rPr>
              <a:t>play a key role </a:t>
            </a:r>
            <a:r>
              <a:rPr lang="en-US" sz="1800" b="0" i="0" dirty="0">
                <a:solidFill>
                  <a:schemeClr val="tx1"/>
                </a:solidFill>
                <a:latin typeface="Times New Roman" panose="02020603050405020304" pitchFamily="18" charset="0"/>
                <a:cs typeface="Times New Roman" panose="02020603050405020304" pitchFamily="18" charset="0"/>
              </a:rPr>
              <a:t>in motivation</a:t>
            </a:r>
          </a:p>
          <a:p>
            <a:pPr marL="342900" indent="-342900" algn="just">
              <a:buFont typeface="Wingdings" panose="05000000000000000000" pitchFamily="2" charset="2"/>
              <a:buChar char="§"/>
            </a:pPr>
            <a:endParaRPr lang="en-US" sz="1800" b="0" i="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1800" b="0" i="0" dirty="0">
                <a:solidFill>
                  <a:schemeClr val="tx1"/>
                </a:solidFill>
                <a:latin typeface="Times New Roman" panose="02020603050405020304" pitchFamily="18" charset="0"/>
                <a:cs typeface="Times New Roman" panose="02020603050405020304" pitchFamily="18" charset="0"/>
              </a:rPr>
              <a:t>People have different </a:t>
            </a:r>
            <a:r>
              <a:rPr lang="en-US" sz="1800" b="0" i="0" dirty="0">
                <a:solidFill>
                  <a:srgbClr val="0A1F61"/>
                </a:solidFill>
                <a:latin typeface="Times New Roman" panose="02020603050405020304" pitchFamily="18" charset="0"/>
                <a:cs typeface="Times New Roman" panose="02020603050405020304" pitchFamily="18" charset="0"/>
              </a:rPr>
              <a:t>abilities, needs, personalities, values, and self-concepts</a:t>
            </a:r>
            <a:r>
              <a:rPr lang="en-US" sz="1800" b="0" i="0" dirty="0">
                <a:solidFill>
                  <a:schemeClr val="tx1"/>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pPr>
            <a:endParaRPr lang="en-US" sz="1800" b="0" i="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1800" b="0" i="0" dirty="0">
                <a:solidFill>
                  <a:schemeClr val="tx1"/>
                </a:solidFill>
                <a:latin typeface="Times New Roman" panose="02020603050405020304" pitchFamily="18" charset="0"/>
                <a:cs typeface="Times New Roman" panose="02020603050405020304" pitchFamily="18" charset="0"/>
              </a:rPr>
              <a:t> Because of </a:t>
            </a:r>
            <a:r>
              <a:rPr lang="en-US" sz="1800" b="0" i="0" dirty="0">
                <a:solidFill>
                  <a:srgbClr val="0A1F61"/>
                </a:solidFill>
                <a:latin typeface="Times New Roman" panose="02020603050405020304" pitchFamily="18" charset="0"/>
                <a:cs typeface="Times New Roman" panose="02020603050405020304" pitchFamily="18" charset="0"/>
              </a:rPr>
              <a:t>these </a:t>
            </a:r>
            <a:r>
              <a:rPr lang="en-US" dirty="0">
                <a:solidFill>
                  <a:srgbClr val="0A1F61"/>
                </a:solidFill>
                <a:latin typeface="Times New Roman" panose="02020603050405020304" pitchFamily="18" charset="0"/>
                <a:cs typeface="Times New Roman" panose="02020603050405020304" pitchFamily="18" charset="0"/>
              </a:rPr>
              <a:t>huge</a:t>
            </a:r>
            <a:r>
              <a:rPr lang="en-US" sz="1800" b="0" i="0" dirty="0">
                <a:solidFill>
                  <a:srgbClr val="0A1F61"/>
                </a:solidFill>
                <a:latin typeface="Times New Roman" panose="02020603050405020304" pitchFamily="18" charset="0"/>
                <a:cs typeface="Times New Roman" panose="02020603050405020304" pitchFamily="18" charset="0"/>
              </a:rPr>
              <a:t> differences, </a:t>
            </a:r>
            <a:r>
              <a:rPr lang="en-US" sz="1800" b="0" i="0" dirty="0">
                <a:solidFill>
                  <a:schemeClr val="tx1"/>
                </a:solidFill>
                <a:latin typeface="Times New Roman" panose="02020603050405020304" pitchFamily="18" charset="0"/>
                <a:cs typeface="Times New Roman" panose="02020603050405020304" pitchFamily="18" charset="0"/>
              </a:rPr>
              <a:t>there is </a:t>
            </a:r>
            <a:r>
              <a:rPr lang="en-US" sz="1800" b="0" i="0" dirty="0">
                <a:solidFill>
                  <a:srgbClr val="0A1F61"/>
                </a:solidFill>
                <a:latin typeface="Times New Roman" panose="02020603050405020304" pitchFamily="18" charset="0"/>
                <a:cs typeface="Times New Roman" panose="02020603050405020304" pitchFamily="18" charset="0"/>
              </a:rPr>
              <a:t>no one best way to motivate everyone. </a:t>
            </a:r>
          </a:p>
          <a:p>
            <a:pPr algn="just"/>
            <a:r>
              <a:rPr lang="en-US" sz="1800" b="0" i="0" dirty="0">
                <a:solidFill>
                  <a:srgbClr val="C00000"/>
                </a:solidFill>
                <a:latin typeface="Times New Roman" panose="02020603050405020304" pitchFamily="18" charset="0"/>
                <a:cs typeface="Times New Roman" panose="02020603050405020304" pitchFamily="18" charset="0"/>
              </a:rPr>
              <a:t>For example, consider this conversation:</a:t>
            </a:r>
          </a:p>
          <a:p>
            <a:pPr marL="342900" indent="-342900" algn="just">
              <a:buFont typeface="Wingdings" panose="05000000000000000000" pitchFamily="2" charset="2"/>
              <a:buChar char="ü"/>
            </a:pPr>
            <a:r>
              <a:rPr lang="en-US" sz="1800" b="1" i="1" dirty="0" err="1">
                <a:solidFill>
                  <a:schemeClr val="tx1"/>
                </a:solidFill>
                <a:latin typeface="Times New Roman" panose="02020603050405020304" pitchFamily="18" charset="0"/>
                <a:cs typeface="Times New Roman" panose="02020603050405020304" pitchFamily="18" charset="0"/>
              </a:rPr>
              <a:t>Nancy:“</a:t>
            </a:r>
            <a:r>
              <a:rPr lang="en-US" sz="1800" b="0" i="1" dirty="0" err="1">
                <a:solidFill>
                  <a:schemeClr val="tx1"/>
                </a:solidFill>
                <a:latin typeface="Times New Roman" panose="02020603050405020304" pitchFamily="18" charset="0"/>
                <a:cs typeface="Times New Roman" panose="02020603050405020304" pitchFamily="18" charset="0"/>
              </a:rPr>
              <a:t>I</a:t>
            </a:r>
            <a:r>
              <a:rPr lang="en-US" sz="1800" b="0" i="1" dirty="0">
                <a:solidFill>
                  <a:schemeClr val="tx1"/>
                </a:solidFill>
                <a:latin typeface="Times New Roman" panose="02020603050405020304" pitchFamily="18" charset="0"/>
                <a:cs typeface="Times New Roman" panose="02020603050405020304" pitchFamily="18" charset="0"/>
              </a:rPr>
              <a:t> can’t believe you quit your job. Your work seemed so interesting, and you always had a chance to learn new things. I like jobs that challenge me. Your new job sounds so boring that I’d go crazy.”</a:t>
            </a:r>
          </a:p>
          <a:p>
            <a:pPr marL="342900" indent="-342900" algn="just">
              <a:buFont typeface="Wingdings" panose="05000000000000000000" pitchFamily="2" charset="2"/>
              <a:buChar char="ü"/>
            </a:pPr>
            <a:r>
              <a:rPr lang="en-US" sz="1800" b="1" i="1" dirty="0" err="1">
                <a:solidFill>
                  <a:schemeClr val="tx1"/>
                </a:solidFill>
                <a:latin typeface="Times New Roman" panose="02020603050405020304" pitchFamily="18" charset="0"/>
                <a:cs typeface="Times New Roman" panose="02020603050405020304" pitchFamily="18" charset="0"/>
              </a:rPr>
              <a:t>Chris:“</a:t>
            </a:r>
            <a:r>
              <a:rPr lang="en-US" sz="1800" b="0" i="1" dirty="0" err="1">
                <a:solidFill>
                  <a:schemeClr val="tx1"/>
                </a:solidFill>
                <a:latin typeface="Times New Roman" panose="02020603050405020304" pitchFamily="18" charset="0"/>
                <a:cs typeface="Times New Roman" panose="02020603050405020304" pitchFamily="18" charset="0"/>
              </a:rPr>
              <a:t>Well</a:t>
            </a:r>
            <a:r>
              <a:rPr lang="en-US" sz="1800" b="0" i="1" dirty="0">
                <a:solidFill>
                  <a:schemeClr val="tx1"/>
                </a:solidFill>
                <a:latin typeface="Times New Roman" panose="02020603050405020304" pitchFamily="18" charset="0"/>
                <a:cs typeface="Times New Roman" panose="02020603050405020304" pitchFamily="18" charset="0"/>
              </a:rPr>
              <a:t>, it is tedious work, but it pays better than any other job around.”</a:t>
            </a:r>
          </a:p>
          <a:p>
            <a:pPr marL="342900" indent="-342900" algn="just">
              <a:buFont typeface="Wingdings" panose="05000000000000000000" pitchFamily="2" charset="2"/>
              <a:buChar char="ü"/>
            </a:pPr>
            <a:endParaRPr lang="en-US" sz="1800" b="0" i="1" dirty="0">
              <a:solidFill>
                <a:schemeClr val="tx1"/>
              </a:solidFill>
              <a:latin typeface="Times New Roman" panose="02020603050405020304" pitchFamily="18" charset="0"/>
              <a:cs typeface="Times New Roman" panose="02020603050405020304" pitchFamily="18" charset="0"/>
            </a:endParaRPr>
          </a:p>
          <a:p>
            <a:pPr marL="342900" indent="-342900" algn="just" defTabSz="914400" rtl="0" eaLnBrk="1" latinLnBrk="0" hangingPunct="1">
              <a:buFont typeface="Wingdings" panose="05000000000000000000" pitchFamily="2" charset="2"/>
              <a:buChar char="§"/>
            </a:pPr>
            <a:r>
              <a:rPr lang="en-US" sz="1800" b="0" i="0" kern="1200" dirty="0">
                <a:solidFill>
                  <a:schemeClr val="tx1"/>
                </a:solidFill>
                <a:latin typeface="Times New Roman" panose="02020603050405020304" pitchFamily="18" charset="0"/>
                <a:ea typeface="+mn-ea"/>
                <a:cs typeface="Times New Roman" panose="02020603050405020304" pitchFamily="18" charset="0"/>
              </a:rPr>
              <a:t>This simple example highlights the fact that to motivate others, it is critical that you first </a:t>
            </a:r>
            <a:r>
              <a:rPr lang="en-US" sz="1800" b="1" i="0" kern="1200" dirty="0">
                <a:solidFill>
                  <a:schemeClr val="tx1"/>
                </a:solidFill>
                <a:effectLst/>
                <a:latin typeface="Times New Roman" panose="02020603050405020304" pitchFamily="18" charset="0"/>
                <a:ea typeface="+mn-ea"/>
                <a:cs typeface="Times New Roman" panose="02020603050405020304" pitchFamily="18" charset="0"/>
              </a:rPr>
              <a:t>understand </a:t>
            </a:r>
            <a:r>
              <a:rPr lang="en-US" sz="1800" b="0" i="0" kern="1200" dirty="0">
                <a:solidFill>
                  <a:srgbClr val="0A1F61"/>
                </a:solidFill>
                <a:latin typeface="Times New Roman" panose="02020603050405020304" pitchFamily="18" charset="0"/>
                <a:ea typeface="+mn-ea"/>
                <a:cs typeface="Times New Roman" panose="02020603050405020304" pitchFamily="18" charset="0"/>
              </a:rPr>
              <a:t>what does and what does not motivate them</a:t>
            </a:r>
            <a:r>
              <a:rPr lang="en-US" sz="1800" b="0" i="0" kern="1200" dirty="0">
                <a:solidFill>
                  <a:schemeClr val="tx1"/>
                </a:solidFill>
                <a:latin typeface="Times New Roman" panose="02020603050405020304" pitchFamily="18" charset="0"/>
                <a:ea typeface="+mn-ea"/>
                <a:cs typeface="Times New Roman" panose="02020603050405020304" pitchFamily="18" charset="0"/>
              </a:rPr>
              <a:t>. Our Global Issues feature describes </a:t>
            </a:r>
            <a:r>
              <a:rPr lang="en-US" sz="1800" b="0" i="0" kern="1200" dirty="0">
                <a:solidFill>
                  <a:srgbClr val="0A1F61"/>
                </a:solidFill>
                <a:latin typeface="Times New Roman" panose="02020603050405020304" pitchFamily="18" charset="0"/>
                <a:ea typeface="+mn-ea"/>
                <a:cs typeface="Times New Roman" panose="02020603050405020304" pitchFamily="18" charset="0"/>
              </a:rPr>
              <a:t>how differences between people also extend to cultural differences as well.</a:t>
            </a:r>
          </a:p>
        </p:txBody>
      </p:sp>
      <p:grpSp>
        <p:nvGrpSpPr>
          <p:cNvPr id="12" name="Group 11">
            <a:extLst>
              <a:ext uri="{FF2B5EF4-FFF2-40B4-BE49-F238E27FC236}">
                <a16:creationId xmlns:a16="http://schemas.microsoft.com/office/drawing/2014/main" id="{D0C9504D-8446-4C09-9EE5-050F6D659B40}"/>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7378E61F-4956-4C1B-B32C-922D15D32063}"/>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C1B05A27-E1DB-4CC2-852A-F16C5C691CC0}"/>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90047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3"/>
                                        </p:tgtEl>
                                        <p:attrNameLst>
                                          <p:attrName>ppt_x</p:attrName>
                                        </p:attrNameLst>
                                      </p:cBhvr>
                                      <p:tavLst>
                                        <p:tav tm="0">
                                          <p:val>
                                            <p:strVal val="ppt_x"/>
                                          </p:val>
                                        </p:tav>
                                        <p:tav tm="100000">
                                          <p:val>
                                            <p:strVal val="ppt_x"/>
                                          </p:val>
                                        </p:tav>
                                      </p:tavLst>
                                    </p:anim>
                                    <p:anim calcmode="lin" valueType="num">
                                      <p:cBhvr additive="base">
                                        <p:cTn id="7" dur="500"/>
                                        <p:tgtEl>
                                          <p:spTgt spid="13"/>
                                        </p:tgtEl>
                                        <p:attrNameLst>
                                          <p:attrName>ppt_y</p:attrName>
                                        </p:attrNameLst>
                                      </p:cBhvr>
                                      <p:tavLst>
                                        <p:tav tm="0">
                                          <p:val>
                                            <p:strVal val="ppt_y"/>
                                          </p:val>
                                        </p:tav>
                                        <p:tav tm="100000">
                                          <p:val>
                                            <p:strVal val="1+ppt_h/2"/>
                                          </p:val>
                                        </p:tav>
                                      </p:tavLst>
                                    </p:anim>
                                    <p:set>
                                      <p:cBhvr>
                                        <p:cTn id="8"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Individual Differences and Motivation:</a:t>
            </a:r>
          </a:p>
          <a:p>
            <a:endParaRPr lang="en-US" sz="2000" b="1" u="sng" dirty="0">
              <a:solidFill>
                <a:srgbClr val="00206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183EF3C4-4CD8-46CB-A4B2-2B0DB7A958C8}"/>
              </a:ext>
            </a:extLst>
          </p:cNvPr>
          <p:cNvSpPr txBox="1"/>
          <p:nvPr/>
        </p:nvSpPr>
        <p:spPr>
          <a:xfrm>
            <a:off x="1874165" y="1989928"/>
            <a:ext cx="9428884" cy="3139321"/>
          </a:xfrm>
          <a:prstGeom prst="rect">
            <a:avLst/>
          </a:prstGeom>
          <a:noFill/>
        </p:spPr>
        <p:txBody>
          <a:bodyPr wrap="square">
            <a:spAutoFit/>
          </a:bodyPr>
          <a:lstStyle/>
          <a:p>
            <a:pPr marL="342900" indent="-342900" algn="just">
              <a:buFont typeface="Wingdings" panose="05000000000000000000" pitchFamily="2" charset="2"/>
              <a:buChar char="§"/>
            </a:pPr>
            <a:r>
              <a:rPr lang="en-US" sz="1800" b="0" i="0" dirty="0">
                <a:solidFill>
                  <a:schemeClr val="tx1"/>
                </a:solidFill>
                <a:latin typeface="Times New Roman" panose="02020603050405020304" pitchFamily="18" charset="0"/>
                <a:cs typeface="Times New Roman" panose="02020603050405020304" pitchFamily="18" charset="0"/>
              </a:rPr>
              <a:t>The starting point for motivated employees </a:t>
            </a:r>
            <a:r>
              <a:rPr lang="en-US" sz="1800" b="0" i="0" dirty="0">
                <a:solidFill>
                  <a:srgbClr val="0A1F61"/>
                </a:solidFill>
                <a:latin typeface="Times New Roman" panose="02020603050405020304" pitchFamily="18" charset="0"/>
                <a:cs typeface="Times New Roman" panose="02020603050405020304" pitchFamily="18" charset="0"/>
              </a:rPr>
              <a:t>is hiring people whose individual characteristics lead to high motivation on the job. </a:t>
            </a:r>
          </a:p>
          <a:p>
            <a:pPr marL="342900" indent="-342900" algn="just">
              <a:buFont typeface="Wingdings" panose="05000000000000000000" pitchFamily="2" charset="2"/>
              <a:buChar char="§"/>
            </a:pPr>
            <a:endParaRPr lang="en-US" sz="1800" b="0" i="0" dirty="0">
              <a:solidFill>
                <a:schemeClr val="tx1"/>
              </a:solidFill>
              <a:latin typeface="Times New Roman" panose="02020603050405020304" pitchFamily="18" charset="0"/>
              <a:cs typeface="Times New Roman" panose="02020603050405020304" pitchFamily="18" charset="0"/>
            </a:endParaRPr>
          </a:p>
          <a:p>
            <a:pPr algn="just"/>
            <a:r>
              <a:rPr lang="en-US" sz="1800" b="0" i="0" kern="1200" dirty="0">
                <a:solidFill>
                  <a:srgbClr val="C00000"/>
                </a:solidFill>
                <a:latin typeface="Times New Roman" panose="02020603050405020304" pitchFamily="18" charset="0"/>
                <a:ea typeface="+mn-ea"/>
                <a:cs typeface="Times New Roman" panose="02020603050405020304" pitchFamily="18" charset="0"/>
              </a:rPr>
              <a:t>Ex.  </a:t>
            </a:r>
            <a:r>
              <a:rPr lang="en-US" sz="1800" b="0" i="1" kern="1200" dirty="0">
                <a:solidFill>
                  <a:schemeClr val="tx1"/>
                </a:solidFill>
                <a:latin typeface="Times New Roman" panose="02020603050405020304" pitchFamily="18" charset="0"/>
                <a:ea typeface="+mn-ea"/>
                <a:cs typeface="Times New Roman" panose="02020603050405020304" pitchFamily="18" charset="0"/>
              </a:rPr>
              <a:t>A job requiring </a:t>
            </a:r>
            <a:r>
              <a:rPr lang="en-US" sz="1800" b="0" i="1" kern="1200" dirty="0">
                <a:solidFill>
                  <a:srgbClr val="0A1F61"/>
                </a:solidFill>
                <a:latin typeface="Times New Roman" panose="02020603050405020304" pitchFamily="18" charset="0"/>
                <a:ea typeface="+mn-ea"/>
                <a:cs typeface="Times New Roman" panose="02020603050405020304" pitchFamily="18" charset="0"/>
              </a:rPr>
              <a:t>high-quality work </a:t>
            </a:r>
            <a:r>
              <a:rPr lang="en-US" sz="1800" b="0" i="1" kern="1200" dirty="0">
                <a:solidFill>
                  <a:schemeClr val="tx1"/>
                </a:solidFill>
                <a:latin typeface="Times New Roman" panose="02020603050405020304" pitchFamily="18" charset="0"/>
                <a:ea typeface="+mn-ea"/>
                <a:cs typeface="Times New Roman" panose="02020603050405020304" pitchFamily="18" charset="0"/>
              </a:rPr>
              <a:t>will not be as motivating to someone who lacks attention to detail as it </a:t>
            </a:r>
            <a:r>
              <a:rPr lang="en-US" sz="1800" b="0" i="1" kern="1200" dirty="0">
                <a:solidFill>
                  <a:srgbClr val="0A1F61"/>
                </a:solidFill>
                <a:latin typeface="Times New Roman" panose="02020603050405020304" pitchFamily="18" charset="0"/>
                <a:ea typeface="+mn-ea"/>
                <a:cs typeface="Times New Roman" panose="02020603050405020304" pitchFamily="18" charset="0"/>
              </a:rPr>
              <a:t>will to a conscientious, detail-oriented person.</a:t>
            </a:r>
          </a:p>
          <a:p>
            <a:pPr marL="342900" indent="-342900" algn="just">
              <a:buFont typeface="Wingdings" panose="05000000000000000000" pitchFamily="2" charset="2"/>
              <a:buChar char="§"/>
            </a:pPr>
            <a:endParaRPr lang="en-US" sz="1800" b="0" i="0"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kern="1200" dirty="0">
                <a:solidFill>
                  <a:schemeClr val="tx1"/>
                </a:solidFill>
                <a:latin typeface="Times New Roman" panose="02020603050405020304" pitchFamily="18" charset="0"/>
                <a:ea typeface="+mn-ea"/>
                <a:cs typeface="Times New Roman" panose="02020603050405020304" pitchFamily="18" charset="0"/>
              </a:rPr>
              <a:t> In your own career, finding a job that has the potential to </a:t>
            </a:r>
            <a:r>
              <a:rPr lang="en-US" sz="1800" b="0" i="0" kern="1200" dirty="0">
                <a:solidFill>
                  <a:srgbClr val="0A1F61"/>
                </a:solidFill>
                <a:latin typeface="Times New Roman" panose="02020603050405020304" pitchFamily="18" charset="0"/>
                <a:ea typeface="+mn-ea"/>
                <a:cs typeface="Times New Roman" panose="02020603050405020304" pitchFamily="18" charset="0"/>
              </a:rPr>
              <a:t>fulfill your needs, meet your goals, and complement your attitudes </a:t>
            </a:r>
            <a:r>
              <a:rPr lang="en-US" sz="1800" b="0" i="0" kern="1200" dirty="0">
                <a:solidFill>
                  <a:schemeClr val="tx1"/>
                </a:solidFill>
                <a:latin typeface="Times New Roman" panose="02020603050405020304" pitchFamily="18" charset="0"/>
                <a:ea typeface="+mn-ea"/>
                <a:cs typeface="Times New Roman" panose="02020603050405020304" pitchFamily="18" charset="0"/>
              </a:rPr>
              <a:t>can help you to </a:t>
            </a:r>
            <a:r>
              <a:rPr lang="en-US" sz="1800" b="0" i="0" kern="1200" dirty="0">
                <a:solidFill>
                  <a:srgbClr val="0A1F61"/>
                </a:solidFill>
                <a:latin typeface="Times New Roman" panose="02020603050405020304" pitchFamily="18" charset="0"/>
                <a:ea typeface="+mn-ea"/>
                <a:cs typeface="Times New Roman" panose="02020603050405020304" pitchFamily="18" charset="0"/>
              </a:rPr>
              <a:t>maintain your motivation as well</a:t>
            </a:r>
            <a:r>
              <a:rPr lang="en-US" sz="1800" b="0" i="0" kern="1200" dirty="0">
                <a:solidFill>
                  <a:schemeClr val="tx1"/>
                </a:solidFill>
                <a:latin typeface="Times New Roman" panose="02020603050405020304" pitchFamily="18" charset="0"/>
                <a:ea typeface="+mn-ea"/>
                <a:cs typeface="Times New Roman" panose="02020603050405020304" pitchFamily="18" charset="0"/>
              </a:rPr>
              <a:t>.</a:t>
            </a:r>
          </a:p>
          <a:p>
            <a:pPr marL="342900" indent="-342900" algn="just">
              <a:buFont typeface="Wingdings" panose="05000000000000000000" pitchFamily="2" charset="2"/>
              <a:buChar char="§"/>
            </a:pPr>
            <a:endParaRPr lang="en-US" sz="1800" b="0" i="0"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rgbClr val="0A1F61"/>
                </a:solidFill>
                <a:latin typeface="Times New Roman" panose="02020603050405020304" pitchFamily="18" charset="0"/>
                <a:ea typeface="+mn-ea"/>
                <a:cs typeface="Times New Roman" panose="02020603050405020304" pitchFamily="18" charset="0"/>
              </a:rPr>
              <a:t> Task-specific self-efficacy </a:t>
            </a:r>
            <a:r>
              <a:rPr lang="en-US" sz="1800" b="0" i="0" kern="1200" dirty="0">
                <a:solidFill>
                  <a:schemeClr val="tx1"/>
                </a:solidFill>
                <a:latin typeface="Times New Roman" panose="02020603050405020304" pitchFamily="18" charset="0"/>
                <a:ea typeface="+mn-ea"/>
                <a:cs typeface="Times New Roman" panose="02020603050405020304" pitchFamily="18" charset="0"/>
              </a:rPr>
              <a:t>is a person’s </a:t>
            </a:r>
            <a:r>
              <a:rPr lang="en-US" sz="1800" b="0" i="0" kern="1200" dirty="0">
                <a:solidFill>
                  <a:srgbClr val="0A1F61"/>
                </a:solidFill>
                <a:latin typeface="Times New Roman" panose="02020603050405020304" pitchFamily="18" charset="0"/>
                <a:ea typeface="+mn-ea"/>
                <a:cs typeface="Times New Roman" panose="02020603050405020304" pitchFamily="18" charset="0"/>
              </a:rPr>
              <a:t>beliefs in his or her capabilities </a:t>
            </a:r>
            <a:r>
              <a:rPr lang="en-US" sz="1800" b="0" i="0" kern="1200" dirty="0">
                <a:solidFill>
                  <a:schemeClr val="tx1"/>
                </a:solidFill>
                <a:latin typeface="Times New Roman" panose="02020603050405020304" pitchFamily="18" charset="0"/>
                <a:ea typeface="+mn-ea"/>
                <a:cs typeface="Times New Roman" panose="02020603050405020304" pitchFamily="18" charset="0"/>
              </a:rPr>
              <a:t>to do what is required to </a:t>
            </a:r>
            <a:r>
              <a:rPr lang="en-US" sz="1800" b="0" i="0" kern="1200" dirty="0">
                <a:solidFill>
                  <a:srgbClr val="0A1F61"/>
                </a:solidFill>
                <a:latin typeface="Times New Roman" panose="02020603050405020304" pitchFamily="18" charset="0"/>
                <a:ea typeface="+mn-ea"/>
                <a:cs typeface="Times New Roman" panose="02020603050405020304" pitchFamily="18" charset="0"/>
              </a:rPr>
              <a:t>accomplish a specific task</a:t>
            </a:r>
          </a:p>
        </p:txBody>
      </p:sp>
      <p:grpSp>
        <p:nvGrpSpPr>
          <p:cNvPr id="12" name="Group 11">
            <a:extLst>
              <a:ext uri="{FF2B5EF4-FFF2-40B4-BE49-F238E27FC236}">
                <a16:creationId xmlns:a16="http://schemas.microsoft.com/office/drawing/2014/main" id="{9DE4FD2E-8460-410E-8065-B567C6AA871C}"/>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A0D381B5-883B-46AA-95ED-DBF06FE1EDC8}"/>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B90AD96F-4CB2-4C8D-9483-B9863A9A49E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6195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3"/>
                                        </p:tgtEl>
                                        <p:attrNameLst>
                                          <p:attrName>ppt_x</p:attrName>
                                        </p:attrNameLst>
                                      </p:cBhvr>
                                      <p:tavLst>
                                        <p:tav tm="0">
                                          <p:val>
                                            <p:strVal val="ppt_x"/>
                                          </p:val>
                                        </p:tav>
                                        <p:tav tm="100000">
                                          <p:val>
                                            <p:strVal val="ppt_x"/>
                                          </p:val>
                                        </p:tav>
                                      </p:tavLst>
                                    </p:anim>
                                    <p:anim calcmode="lin" valueType="num">
                                      <p:cBhvr additive="base">
                                        <p:cTn id="7" dur="500"/>
                                        <p:tgtEl>
                                          <p:spTgt spid="13"/>
                                        </p:tgtEl>
                                        <p:attrNameLst>
                                          <p:attrName>ppt_y</p:attrName>
                                        </p:attrNameLst>
                                      </p:cBhvr>
                                      <p:tavLst>
                                        <p:tav tm="0">
                                          <p:val>
                                            <p:strVal val="ppt_y"/>
                                          </p:val>
                                        </p:tav>
                                        <p:tav tm="100000">
                                          <p:val>
                                            <p:strVal val="1+ppt_h/2"/>
                                          </p:val>
                                        </p:tav>
                                      </p:tavLst>
                                    </p:anim>
                                    <p:set>
                                      <p:cBhvr>
                                        <p:cTn id="8"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1169551"/>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Individual Differences and Motivation:</a:t>
            </a:r>
          </a:p>
          <a:p>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845010782"/>
              </p:ext>
            </p:extLst>
          </p:nvPr>
        </p:nvGraphicFramePr>
        <p:xfrm>
          <a:off x="1874165" y="1838689"/>
          <a:ext cx="10052792" cy="3749040"/>
        </p:xfrm>
        <a:graphic>
          <a:graphicData uri="http://schemas.openxmlformats.org/drawingml/2006/table">
            <a:tbl>
              <a:tblPr firstRow="1" bandRow="1">
                <a:tableStyleId>{5C22544A-7EE6-4342-B048-85BDC9FD1C3A}</a:tableStyleId>
              </a:tblPr>
              <a:tblGrid>
                <a:gridCol w="1385870">
                  <a:extLst>
                    <a:ext uri="{9D8B030D-6E8A-4147-A177-3AD203B41FA5}">
                      <a16:colId xmlns:a16="http://schemas.microsoft.com/office/drawing/2014/main" val="3966072766"/>
                    </a:ext>
                  </a:extLst>
                </a:gridCol>
                <a:gridCol w="8666922">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Task-specific self-efficacy </a:t>
                      </a:r>
                    </a:p>
                  </a:txBody>
                  <a:tcPr>
                    <a:noFill/>
                  </a:tcPr>
                </a:tc>
                <a:tc>
                  <a:txBody>
                    <a:bodyPr/>
                    <a:lstStyle/>
                    <a:p>
                      <a:pPr marL="342900" indent="-342900" algn="just">
                        <a:buFont typeface="Wingdings" panose="05000000000000000000" pitchFamily="2" charset="2"/>
                        <a:buChar char="§"/>
                      </a:pPr>
                      <a:r>
                        <a:rPr lang="en-US" sz="2000" b="1" i="0" u="sng" dirty="0">
                          <a:solidFill>
                            <a:srgbClr val="0A1F61"/>
                          </a:solidFill>
                          <a:latin typeface="Times New Roman" panose="02020603050405020304" pitchFamily="18" charset="0"/>
                          <a:cs typeface="Times New Roman" panose="02020603050405020304" pitchFamily="18" charset="0"/>
                        </a:rPr>
                        <a:t>Task-specific self-efficacy </a:t>
                      </a:r>
                      <a:r>
                        <a:rPr lang="en-US" sz="2000" b="0" i="1" dirty="0">
                          <a:solidFill>
                            <a:schemeClr val="tx1"/>
                          </a:solidFill>
                          <a:latin typeface="Times New Roman" panose="02020603050405020304" pitchFamily="18" charset="0"/>
                          <a:cs typeface="Times New Roman" panose="02020603050405020304" pitchFamily="18" charset="0"/>
                        </a:rPr>
                        <a:t>influences an individual’s effort and persistence in the face of challenges related to performing a specific task</a:t>
                      </a:r>
                      <a:r>
                        <a:rPr lang="en-US" sz="2000" b="0" i="0" dirty="0">
                          <a:solidFill>
                            <a:schemeClr val="tx1"/>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pPr>
                      <a:endParaRPr lang="en-US" sz="2000" b="0" i="0"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Task-specific self-efficacy beliefs have three dimensions:</a:t>
                      </a:r>
                    </a:p>
                    <a:p>
                      <a:pPr marL="342900" indent="-342900" algn="just">
                        <a:buFont typeface="Wingdings" panose="05000000000000000000" pitchFamily="2" charset="2"/>
                        <a:buChar char="§"/>
                      </a:pPr>
                      <a:endParaRPr lang="en-US" sz="2000" b="0" i="0"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Magnitude: </a:t>
                      </a:r>
                      <a:r>
                        <a:rPr lang="en-US" sz="2000" b="0" i="0" kern="1200" dirty="0">
                          <a:solidFill>
                            <a:schemeClr val="tx1"/>
                          </a:solidFill>
                          <a:latin typeface="Times New Roman" panose="02020603050405020304" pitchFamily="18" charset="0"/>
                          <a:ea typeface="+mn-ea"/>
                          <a:cs typeface="Times New Roman" panose="02020603050405020304" pitchFamily="18" charset="0"/>
                        </a:rPr>
                        <a:t>beliefs about how </a:t>
                      </a:r>
                      <a:r>
                        <a:rPr lang="en-US" sz="2000" b="0" i="0" kern="1200" dirty="0">
                          <a:solidFill>
                            <a:srgbClr val="0A1F61"/>
                          </a:solidFill>
                          <a:latin typeface="Times New Roman" panose="02020603050405020304" pitchFamily="18" charset="0"/>
                          <a:ea typeface="+mn-ea"/>
                          <a:cs typeface="Times New Roman" panose="02020603050405020304" pitchFamily="18" charset="0"/>
                        </a:rPr>
                        <a:t>difficult</a:t>
                      </a:r>
                      <a:r>
                        <a:rPr lang="en-US" sz="2000" b="0" i="0" kern="1200" dirty="0">
                          <a:solidFill>
                            <a:schemeClr val="tx1"/>
                          </a:solidFill>
                          <a:latin typeface="Times New Roman" panose="02020603050405020304" pitchFamily="18" charset="0"/>
                          <a:ea typeface="+mn-ea"/>
                          <a:cs typeface="Times New Roman" panose="02020603050405020304" pitchFamily="18" charset="0"/>
                        </a:rPr>
                        <a:t> a specific task is to be</a:t>
                      </a:r>
                      <a:r>
                        <a:rPr lang="en-US" sz="2000" b="0" i="0" kern="1200" dirty="0">
                          <a:solidFill>
                            <a:srgbClr val="0A1F61"/>
                          </a:solidFill>
                          <a:latin typeface="Times New Roman" panose="02020603050405020304" pitchFamily="18" charset="0"/>
                          <a:ea typeface="+mn-ea"/>
                          <a:cs typeface="Times New Roman" panose="02020603050405020304" pitchFamily="18" charset="0"/>
                        </a:rPr>
                        <a:t> accomplished</a:t>
                      </a:r>
                    </a:p>
                    <a:p>
                      <a:pPr marL="457200" indent="-457200" algn="just">
                        <a:buFont typeface="+mj-lt"/>
                        <a:buAutoNum type="arabicPeriod"/>
                      </a:pPr>
                      <a:endParaRPr lang="en-US" sz="2000" b="0" i="0"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Strength: </a:t>
                      </a:r>
                      <a:r>
                        <a:rPr lang="en-US" sz="2000" b="0" i="0" kern="1200" dirty="0">
                          <a:solidFill>
                            <a:schemeClr val="tx1"/>
                          </a:solidFill>
                          <a:latin typeface="Times New Roman" panose="02020603050405020304" pitchFamily="18" charset="0"/>
                          <a:ea typeface="+mn-ea"/>
                          <a:cs typeface="Times New Roman" panose="02020603050405020304" pitchFamily="18" charset="0"/>
                        </a:rPr>
                        <a:t>beliefs about how </a:t>
                      </a:r>
                      <a:r>
                        <a:rPr lang="en-US" sz="2000" b="0" i="0" kern="1200" dirty="0">
                          <a:solidFill>
                            <a:srgbClr val="0A1F61"/>
                          </a:solidFill>
                          <a:latin typeface="Times New Roman" panose="02020603050405020304" pitchFamily="18" charset="0"/>
                          <a:ea typeface="+mn-ea"/>
                          <a:cs typeface="Times New Roman" panose="02020603050405020304" pitchFamily="18" charset="0"/>
                        </a:rPr>
                        <a:t>confident</a:t>
                      </a:r>
                      <a:r>
                        <a:rPr lang="en-US" sz="2000" b="0" i="0" kern="1200" dirty="0">
                          <a:solidFill>
                            <a:schemeClr val="tx1"/>
                          </a:solidFill>
                          <a:latin typeface="Times New Roman" panose="02020603050405020304" pitchFamily="18" charset="0"/>
                          <a:ea typeface="+mn-ea"/>
                          <a:cs typeface="Times New Roman" panose="02020603050405020304" pitchFamily="18" charset="0"/>
                        </a:rPr>
                        <a:t> the person is that the specific task can be </a:t>
                      </a:r>
                      <a:r>
                        <a:rPr lang="en-US" sz="2000" b="0" i="0" kern="1200" dirty="0">
                          <a:solidFill>
                            <a:srgbClr val="0A1F61"/>
                          </a:solidFill>
                          <a:latin typeface="Times New Roman" panose="02020603050405020304" pitchFamily="18" charset="0"/>
                          <a:ea typeface="+mn-ea"/>
                          <a:cs typeface="Times New Roman" panose="02020603050405020304" pitchFamily="18" charset="0"/>
                        </a:rPr>
                        <a:t>accomplished</a:t>
                      </a:r>
                    </a:p>
                    <a:p>
                      <a:pPr marL="457200" indent="-457200" algn="just">
                        <a:buFont typeface="+mj-lt"/>
                        <a:buAutoNum type="arabicPeriod"/>
                      </a:pPr>
                      <a:endParaRPr lang="en-US" sz="2000" b="0" i="0"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Generality: </a:t>
                      </a:r>
                      <a:r>
                        <a:rPr lang="en-US" sz="2000" b="0" i="0" kern="1200" dirty="0">
                          <a:solidFill>
                            <a:schemeClr val="tx1"/>
                          </a:solidFill>
                          <a:latin typeface="Times New Roman" panose="02020603050405020304" pitchFamily="18" charset="0"/>
                          <a:ea typeface="+mn-ea"/>
                          <a:cs typeface="Times New Roman" panose="02020603050405020304" pitchFamily="18" charset="0"/>
                        </a:rPr>
                        <a:t>beliefs about the </a:t>
                      </a:r>
                      <a:r>
                        <a:rPr lang="en-US" sz="2000" b="0" i="0" kern="1200" dirty="0">
                          <a:solidFill>
                            <a:srgbClr val="0A1F61"/>
                          </a:solidFill>
                          <a:latin typeface="Times New Roman" panose="02020603050405020304" pitchFamily="18" charset="0"/>
                          <a:ea typeface="+mn-ea"/>
                          <a:cs typeface="Times New Roman" panose="02020603050405020304" pitchFamily="18" charset="0"/>
                        </a:rPr>
                        <a:t>degree</a:t>
                      </a:r>
                      <a:r>
                        <a:rPr lang="en-US" sz="2000" b="0" i="0" kern="1200" dirty="0">
                          <a:solidFill>
                            <a:schemeClr val="tx1"/>
                          </a:solidFill>
                          <a:latin typeface="Times New Roman" panose="02020603050405020304" pitchFamily="18" charset="0"/>
                          <a:ea typeface="+mn-ea"/>
                          <a:cs typeface="Times New Roman" panose="02020603050405020304" pitchFamily="18" charset="0"/>
                        </a:rPr>
                        <a:t> to which similar tasks can be </a:t>
                      </a:r>
                      <a:r>
                        <a:rPr lang="en-US" sz="2000" b="0" i="0" kern="1200" dirty="0">
                          <a:solidFill>
                            <a:srgbClr val="0A1F61"/>
                          </a:solidFill>
                          <a:latin typeface="Times New Roman" panose="02020603050405020304" pitchFamily="18" charset="0"/>
                          <a:ea typeface="+mn-ea"/>
                          <a:cs typeface="Times New Roman" panose="02020603050405020304" pitchFamily="18" charset="0"/>
                        </a:rPr>
                        <a:t>accomplished</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055692D5-2850-4515-AD5B-5AED32106D1F}"/>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629AFD10-21C0-4E8B-AA42-8C902FDC810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2E82870F-47E4-48B1-A697-42251F8204A8}"/>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999999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1421992"/>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a:p>
            <a:pPr algn="just">
              <a:lnSpc>
                <a:spcPct val="150000"/>
              </a:lnSpc>
            </a:pPr>
            <a:br>
              <a:rPr lang="en-US" sz="2000" dirty="0"/>
            </a:b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196419771"/>
              </p:ext>
            </p:extLst>
          </p:nvPr>
        </p:nvGraphicFramePr>
        <p:xfrm>
          <a:off x="1874165" y="2052601"/>
          <a:ext cx="9902229" cy="3749040"/>
        </p:xfrm>
        <a:graphic>
          <a:graphicData uri="http://schemas.openxmlformats.org/drawingml/2006/table">
            <a:tbl>
              <a:tblPr firstRow="1" bandRow="1">
                <a:tableStyleId>{5C22544A-7EE6-4342-B048-85BDC9FD1C3A}</a:tableStyleId>
              </a:tblPr>
              <a:tblGrid>
                <a:gridCol w="1534812">
                  <a:extLst>
                    <a:ext uri="{9D8B030D-6E8A-4147-A177-3AD203B41FA5}">
                      <a16:colId xmlns:a16="http://schemas.microsoft.com/office/drawing/2014/main" val="3966072766"/>
                    </a:ext>
                  </a:extLst>
                </a:gridCol>
                <a:gridCol w="8367417">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Need-based theories</a:t>
                      </a:r>
                    </a:p>
                  </a:txBody>
                  <a:tcPr>
                    <a:noFill/>
                  </a:tcPr>
                </a:tc>
                <a:tc>
                  <a:txBody>
                    <a:bodyPr/>
                    <a:lstStyle/>
                    <a:p>
                      <a:pPr marL="342900" indent="-342900" algn="just">
                        <a:buFont typeface="Wingdings" panose="05000000000000000000" pitchFamily="2" charset="2"/>
                        <a:buChar char="§"/>
                      </a:pPr>
                      <a:r>
                        <a:rPr lang="en-US" sz="2000" b="0" i="0" u="none" dirty="0">
                          <a:solidFill>
                            <a:schemeClr val="tx1"/>
                          </a:solidFill>
                          <a:latin typeface="Times New Roman" panose="02020603050405020304" pitchFamily="18" charset="0"/>
                          <a:cs typeface="Times New Roman" panose="02020603050405020304" pitchFamily="18" charset="0"/>
                        </a:rPr>
                        <a:t>The basic premise of </a:t>
                      </a:r>
                      <a:r>
                        <a:rPr lang="en-US" sz="2000" b="1" i="0" u="sng" dirty="0">
                          <a:solidFill>
                            <a:schemeClr val="tx1"/>
                          </a:solidFill>
                          <a:latin typeface="Times New Roman" panose="02020603050405020304" pitchFamily="18" charset="0"/>
                          <a:cs typeface="Times New Roman" panose="02020603050405020304" pitchFamily="18" charset="0"/>
                        </a:rPr>
                        <a:t>need-based theories and models, </a:t>
                      </a:r>
                      <a:r>
                        <a:rPr lang="en-US" sz="2000" b="0" i="0" u="none" dirty="0">
                          <a:solidFill>
                            <a:schemeClr val="tx1"/>
                          </a:solidFill>
                          <a:latin typeface="Times New Roman" panose="02020603050405020304" pitchFamily="18" charset="0"/>
                          <a:cs typeface="Times New Roman" panose="02020603050405020304" pitchFamily="18" charset="0"/>
                        </a:rPr>
                        <a:t>consistent with motivation framework introduced earlier, </a:t>
                      </a:r>
                      <a:r>
                        <a:rPr lang="en-US" sz="2000" b="0" i="0" u="none" dirty="0">
                          <a:solidFill>
                            <a:srgbClr val="0A1F61"/>
                          </a:solidFill>
                          <a:latin typeface="Times New Roman" panose="02020603050405020304" pitchFamily="18" charset="0"/>
                          <a:cs typeface="Times New Roman" panose="02020603050405020304" pitchFamily="18" charset="0"/>
                        </a:rPr>
                        <a:t>is that humans are motivated primarily by deficiencies in one or more important needs or need categories</a:t>
                      </a:r>
                      <a:r>
                        <a:rPr lang="en-US" sz="2000" b="0" i="0" u="none" dirty="0">
                          <a:solidFill>
                            <a:schemeClr val="tx1"/>
                          </a:solidFill>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pPr>
                      <a:endParaRPr lang="en-US" sz="2000" b="0" i="0" u="none"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i="0" u="none" dirty="0">
                          <a:solidFill>
                            <a:schemeClr val="tx1"/>
                          </a:solidFill>
                          <a:latin typeface="Times New Roman" panose="02020603050405020304" pitchFamily="18" charset="0"/>
                          <a:cs typeface="Times New Roman" panose="02020603050405020304" pitchFamily="18" charset="0"/>
                        </a:rPr>
                        <a:t>Need theorists have attempted to identify and </a:t>
                      </a:r>
                      <a:r>
                        <a:rPr lang="en-US" sz="2000" b="0" i="0" u="none" dirty="0">
                          <a:solidFill>
                            <a:srgbClr val="0A1F61"/>
                          </a:solidFill>
                          <a:latin typeface="Times New Roman" panose="02020603050405020304" pitchFamily="18" charset="0"/>
                          <a:cs typeface="Times New Roman" panose="02020603050405020304" pitchFamily="18" charset="0"/>
                        </a:rPr>
                        <a:t>categorize the needs that are most important to people</a:t>
                      </a:r>
                    </a:p>
                    <a:p>
                      <a:pPr marL="342900" indent="-342900" algn="just">
                        <a:buFont typeface="Wingdings" panose="05000000000000000000" pitchFamily="2" charset="2"/>
                        <a:buChar char="§"/>
                      </a:pPr>
                      <a:endParaRPr lang="en-US" sz="2000" b="0" i="0" u="none" dirty="0">
                        <a:solidFill>
                          <a:schemeClr val="tx1"/>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Some observers call these </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a:t>
                      </a:r>
                      <a:r>
                        <a:rPr lang="en-US" sz="2000" b="1" i="1" u="sng" kern="1200" dirty="0">
                          <a:solidFill>
                            <a:srgbClr val="0A1F61"/>
                          </a:solidFill>
                          <a:latin typeface="Times New Roman" panose="02020603050405020304" pitchFamily="18" charset="0"/>
                          <a:ea typeface="+mn-ea"/>
                          <a:cs typeface="Times New Roman" panose="02020603050405020304" pitchFamily="18" charset="0"/>
                        </a:rPr>
                        <a:t>content theories</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because they deal with the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content, or substance, of what motivates behavior.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best-known need theories are </a:t>
                      </a:r>
                      <a:r>
                        <a:rPr lang="en-US" sz="2000" b="1" i="1" u="sng" kern="1200" dirty="0">
                          <a:solidFill>
                            <a:srgbClr val="0A1F61"/>
                          </a:solidFill>
                          <a:latin typeface="Times New Roman" panose="02020603050405020304" pitchFamily="18" charset="0"/>
                          <a:ea typeface="+mn-ea"/>
                          <a:cs typeface="Times New Roman" panose="02020603050405020304" pitchFamily="18" charset="0"/>
                        </a:rPr>
                        <a:t>the hierarchy of needs and the ERG theory.</a:t>
                      </a: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1B307299-9F33-4E18-A36C-1F5D4BC14D73}"/>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36535823-40A2-4A8E-BE86-66EBF4A3CF2C}"/>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F53DCE37-34CC-44EA-AA54-66D63CD29BA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67559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4092952484"/>
              </p:ext>
            </p:extLst>
          </p:nvPr>
        </p:nvGraphicFramePr>
        <p:xfrm>
          <a:off x="1874165" y="2336154"/>
          <a:ext cx="9902229" cy="3538095"/>
        </p:xfrm>
        <a:graphic>
          <a:graphicData uri="http://schemas.openxmlformats.org/drawingml/2006/table">
            <a:tbl>
              <a:tblPr firstRow="1" bandRow="1">
                <a:tableStyleId>{5C22544A-7EE6-4342-B048-85BDC9FD1C3A}</a:tableStyleId>
              </a:tblPr>
              <a:tblGrid>
                <a:gridCol w="1534812">
                  <a:extLst>
                    <a:ext uri="{9D8B030D-6E8A-4147-A177-3AD203B41FA5}">
                      <a16:colId xmlns:a16="http://schemas.microsoft.com/office/drawing/2014/main" val="3966072766"/>
                    </a:ext>
                  </a:extLst>
                </a:gridCol>
                <a:gridCol w="8367417">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Hierarchy of Needs</a:t>
                      </a:r>
                    </a:p>
                  </a:txBody>
                  <a:tcPr>
                    <a:noFill/>
                  </a:tcPr>
                </a:tc>
                <a:tc>
                  <a:txBody>
                    <a:bodyPr/>
                    <a:lstStyle/>
                    <a:p>
                      <a:pPr marL="342900" indent="-342900" algn="just">
                        <a:buFont typeface="Wingdings" panose="05000000000000000000" pitchFamily="2" charset="2"/>
                        <a:buChar char="§"/>
                      </a:pPr>
                      <a:r>
                        <a:rPr lang="en-US" sz="2000" b="1" i="0" u="sng" dirty="0">
                          <a:solidFill>
                            <a:srgbClr val="0A1F61"/>
                          </a:solidFill>
                          <a:latin typeface="Times New Roman" panose="02020603050405020304" pitchFamily="18" charset="0"/>
                          <a:cs typeface="Times New Roman" panose="02020603050405020304" pitchFamily="18" charset="0"/>
                        </a:rPr>
                        <a:t>The hierarchy of needs, </a:t>
                      </a:r>
                      <a:r>
                        <a:rPr lang="en-US" sz="2000" b="0" i="1" u="none" dirty="0">
                          <a:solidFill>
                            <a:schemeClr val="tx1"/>
                          </a:solidFill>
                          <a:latin typeface="Times New Roman" panose="02020603050405020304" pitchFamily="18" charset="0"/>
                          <a:cs typeface="Times New Roman" panose="02020603050405020304" pitchFamily="18" charset="0"/>
                        </a:rPr>
                        <a:t>developed by psychologist Abraham Maslow in the 1940s, is the best-known need theory</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Maslow argued that human beings are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wanting”  animals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They have innate desires to satisfy a given set of needs.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Furthermore, Maslow believed that these needs are arranged in a hierarchy of importance, with the most basic needs at the foundation of the hierarchy.</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rgbClr val="0A1F61"/>
                          </a:solidFill>
                          <a:latin typeface="Times New Roman" panose="02020603050405020304" pitchFamily="18" charset="0"/>
                          <a:ea typeface="+mn-ea"/>
                          <a:cs typeface="Times New Roman" panose="02020603050405020304" pitchFamily="18" charset="0"/>
                        </a:rPr>
                        <a:t>The hierarchy of needs: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Assumes that human needs are arranged in a hierarchy of importance</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400110"/>
          </a:xfrm>
          <a:prstGeom prst="rect">
            <a:avLst/>
          </a:prstGeom>
          <a:noFill/>
        </p:spPr>
        <p:txBody>
          <a:bodyPr wrap="square">
            <a:spAutoFit/>
          </a:bodyPr>
          <a:lstStyle/>
          <a:p>
            <a:r>
              <a:rPr lang="en-US" sz="2000" b="1" dirty="0">
                <a:solidFill>
                  <a:srgbClr val="C1510A"/>
                </a:solidFill>
                <a:effectLst/>
                <a:latin typeface="Times New Roman" panose="02020603050405020304" pitchFamily="18" charset="0"/>
                <a:cs typeface="Times New Roman" panose="02020603050405020304" pitchFamily="18" charset="0"/>
              </a:rPr>
              <a:t>1- The Hierarchy of Needs</a:t>
            </a:r>
          </a:p>
        </p:txBody>
      </p:sp>
      <p:grpSp>
        <p:nvGrpSpPr>
          <p:cNvPr id="14" name="Group 13">
            <a:extLst>
              <a:ext uri="{FF2B5EF4-FFF2-40B4-BE49-F238E27FC236}">
                <a16:creationId xmlns:a16="http://schemas.microsoft.com/office/drawing/2014/main" id="{E3B5F830-3A02-4177-BF64-DE0087F597B5}"/>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5AF2D461-2505-44CB-A4A2-15F95677D396}"/>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AAD9E6B5-3CC9-4B24-B59A-5EC31D65EC5B}"/>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9769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369332"/>
          </a:xfrm>
          <a:prstGeom prst="rect">
            <a:avLst/>
          </a:prstGeom>
          <a:noFill/>
        </p:spPr>
        <p:txBody>
          <a:bodyPr wrap="square">
            <a:spAutoFit/>
          </a:bodyPr>
          <a:lstStyle/>
          <a:p>
            <a:r>
              <a:rPr lang="en-US" b="1" dirty="0">
                <a:solidFill>
                  <a:srgbClr val="C1510A"/>
                </a:solidFill>
                <a:effectLst/>
                <a:latin typeface="Times New Roman" panose="02020603050405020304" pitchFamily="18" charset="0"/>
                <a:cs typeface="Times New Roman" panose="02020603050405020304" pitchFamily="18" charset="0"/>
              </a:rPr>
              <a:t>1- The Hierarchy of Needs</a:t>
            </a:r>
          </a:p>
        </p:txBody>
      </p:sp>
      <p:pic>
        <p:nvPicPr>
          <p:cNvPr id="10" name="Picture 9">
            <a:extLst>
              <a:ext uri="{FF2B5EF4-FFF2-40B4-BE49-F238E27FC236}">
                <a16:creationId xmlns:a16="http://schemas.microsoft.com/office/drawing/2014/main" id="{5F1EFB1B-DDD8-4168-9678-C4ECF0605352}"/>
              </a:ext>
            </a:extLst>
          </p:cNvPr>
          <p:cNvPicPr>
            <a:picLocks noChangeAspect="1"/>
          </p:cNvPicPr>
          <p:nvPr/>
        </p:nvPicPr>
        <p:blipFill>
          <a:blip r:embed="rId7"/>
          <a:stretch>
            <a:fillRect/>
          </a:stretch>
        </p:blipFill>
        <p:spPr>
          <a:xfrm>
            <a:off x="5406887" y="2204821"/>
            <a:ext cx="6608363" cy="3519773"/>
          </a:xfrm>
          <a:prstGeom prst="rect">
            <a:avLst/>
          </a:prstGeom>
        </p:spPr>
      </p:pic>
      <p:sp>
        <p:nvSpPr>
          <p:cNvPr id="15" name="TextBox 14">
            <a:extLst>
              <a:ext uri="{FF2B5EF4-FFF2-40B4-BE49-F238E27FC236}">
                <a16:creationId xmlns:a16="http://schemas.microsoft.com/office/drawing/2014/main" id="{51E28DDE-9C02-491A-800E-FD8115EDB57B}"/>
              </a:ext>
            </a:extLst>
          </p:cNvPr>
          <p:cNvSpPr txBox="1"/>
          <p:nvPr/>
        </p:nvSpPr>
        <p:spPr>
          <a:xfrm>
            <a:off x="1962774" y="2389488"/>
            <a:ext cx="3401123" cy="3139321"/>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Figure 5.2.</a:t>
            </a:r>
          </a:p>
          <a:p>
            <a:r>
              <a:rPr lang="en-US" b="1" dirty="0">
                <a:latin typeface="Times New Roman" panose="02020603050405020304" pitchFamily="18" charset="0"/>
                <a:cs typeface="Times New Roman" panose="02020603050405020304" pitchFamily="18" charset="0"/>
              </a:rPr>
              <a:t>The Hierarchy of Needs</a:t>
            </a:r>
          </a:p>
          <a:p>
            <a:endParaRPr lang="en-US" b="1"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Maslow’s hierarchy of needs consists of five basic categories of needs. This figure illustrates both general and organizational examples of each type of need. Of course, each individual has a wide variety of specific needs within each category.</a:t>
            </a:r>
          </a:p>
        </p:txBody>
      </p:sp>
      <p:grpSp>
        <p:nvGrpSpPr>
          <p:cNvPr id="14" name="Group 13">
            <a:extLst>
              <a:ext uri="{FF2B5EF4-FFF2-40B4-BE49-F238E27FC236}">
                <a16:creationId xmlns:a16="http://schemas.microsoft.com/office/drawing/2014/main" id="{DD2B3379-AC44-4EFD-A7C9-1DE06AF7E3BC}"/>
              </a:ext>
            </a:extLst>
          </p:cNvPr>
          <p:cNvGrpSpPr/>
          <p:nvPr/>
        </p:nvGrpSpPr>
        <p:grpSpPr>
          <a:xfrm>
            <a:off x="130614" y="576828"/>
            <a:ext cx="9845658" cy="536288"/>
            <a:chOff x="130614" y="576828"/>
            <a:chExt cx="9845658" cy="536288"/>
          </a:xfrm>
        </p:grpSpPr>
        <p:sp>
          <p:nvSpPr>
            <p:cNvPr id="16" name="TextBox 15">
              <a:extLst>
                <a:ext uri="{FF2B5EF4-FFF2-40B4-BE49-F238E27FC236}">
                  <a16:creationId xmlns:a16="http://schemas.microsoft.com/office/drawing/2014/main" id="{D08A30BF-BFD9-47B2-B1AB-CA880266EE69}"/>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7" name="Rectangle 16">
              <a:extLst>
                <a:ext uri="{FF2B5EF4-FFF2-40B4-BE49-F238E27FC236}">
                  <a16:creationId xmlns:a16="http://schemas.microsoft.com/office/drawing/2014/main" id="{FC02E382-13E3-4953-BA31-2B681B5F0BA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973722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610051420"/>
              </p:ext>
            </p:extLst>
          </p:nvPr>
        </p:nvGraphicFramePr>
        <p:xfrm>
          <a:off x="1874165" y="2232578"/>
          <a:ext cx="10198510" cy="3749040"/>
        </p:xfrm>
        <a:graphic>
          <a:graphicData uri="http://schemas.openxmlformats.org/drawingml/2006/table">
            <a:tbl>
              <a:tblPr firstRow="1" bandRow="1">
                <a:tableStyleId>{5C22544A-7EE6-4342-B048-85BDC9FD1C3A}</a:tableStyleId>
              </a:tblPr>
              <a:tblGrid>
                <a:gridCol w="1302789">
                  <a:extLst>
                    <a:ext uri="{9D8B030D-6E8A-4147-A177-3AD203B41FA5}">
                      <a16:colId xmlns:a16="http://schemas.microsoft.com/office/drawing/2014/main" val="3966072766"/>
                    </a:ext>
                  </a:extLst>
                </a:gridCol>
                <a:gridCol w="8895721">
                  <a:extLst>
                    <a:ext uri="{9D8B030D-6E8A-4147-A177-3AD203B41FA5}">
                      <a16:colId xmlns:a16="http://schemas.microsoft.com/office/drawing/2014/main" val="3536453227"/>
                    </a:ext>
                  </a:extLst>
                </a:gridCol>
              </a:tblGrid>
              <a:tr h="3538095">
                <a:tc>
                  <a:txBody>
                    <a:bodyPr/>
                    <a:lstStyle/>
                    <a:p>
                      <a:pPr marL="0" indent="0" algn="just">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Hierarchy of Needs</a:t>
                      </a:r>
                    </a:p>
                  </a:txBody>
                  <a:tcPr>
                    <a:noFill/>
                  </a:tcPr>
                </a:tc>
                <a:tc>
                  <a:txBody>
                    <a:bodyPr/>
                    <a:lstStyle/>
                    <a:p>
                      <a:pPr marL="457200" indent="-457200" algn="just">
                        <a:buFont typeface="+mj-lt"/>
                        <a:buAutoNum type="arabicPeriod"/>
                      </a:pPr>
                      <a:r>
                        <a:rPr lang="en-US" sz="2000" b="1" i="0" u="none" dirty="0">
                          <a:solidFill>
                            <a:srgbClr val="002060"/>
                          </a:solidFill>
                          <a:latin typeface="Times New Roman" panose="02020603050405020304" pitchFamily="18" charset="0"/>
                          <a:cs typeface="Times New Roman" panose="02020603050405020304" pitchFamily="18" charset="0"/>
                        </a:rPr>
                        <a:t>Physiological needs </a:t>
                      </a:r>
                      <a:r>
                        <a:rPr lang="en-US" sz="2000" b="0" i="1" u="sng" dirty="0">
                          <a:solidFill>
                            <a:schemeClr val="tx1"/>
                          </a:solidFill>
                          <a:latin typeface="Times New Roman" panose="02020603050405020304" pitchFamily="18" charset="0"/>
                          <a:cs typeface="Times New Roman" panose="02020603050405020304" pitchFamily="18" charset="0"/>
                        </a:rPr>
                        <a:t>are The most basic needs in the hierarchy . These include the needs for food, sex, and air.</a:t>
                      </a:r>
                    </a:p>
                    <a:p>
                      <a:pPr marL="457200" indent="-457200" algn="just">
                        <a:buFont typeface="+mj-lt"/>
                        <a:buAutoNum type="arabicPeriod"/>
                      </a:pPr>
                      <a:r>
                        <a:rPr lang="en-US" sz="2000" b="1" i="0" u="none" kern="1200" dirty="0">
                          <a:solidFill>
                            <a:srgbClr val="002060"/>
                          </a:solidFill>
                          <a:latin typeface="Times New Roman" panose="02020603050405020304" pitchFamily="18" charset="0"/>
                          <a:ea typeface="+mn-ea"/>
                          <a:cs typeface="Times New Roman" panose="02020603050405020304" pitchFamily="18" charset="0"/>
                        </a:rPr>
                        <a:t>Security needs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are next in the hierarchy : things that offer safety and security, such as adequate housing and clothing and freedom from worry and anxiety.</a:t>
                      </a:r>
                    </a:p>
                    <a:p>
                      <a:pPr marL="457200" indent="-457200" algn="just">
                        <a:buFont typeface="+mj-lt"/>
                        <a:buAutoNum type="arabicPeriod"/>
                      </a:pPr>
                      <a:r>
                        <a:rPr lang="en-US" sz="2000" b="1" i="0" u="none" kern="1200" dirty="0">
                          <a:solidFill>
                            <a:srgbClr val="002060"/>
                          </a:solidFill>
                          <a:latin typeface="Times New Roman" panose="02020603050405020304" pitchFamily="18" charset="0"/>
                          <a:ea typeface="+mn-ea"/>
                          <a:cs typeface="Times New Roman" panose="02020603050405020304" pitchFamily="18" charset="0"/>
                        </a:rPr>
                        <a:t>Belongingness needs,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the third level in the hierarchy, are primarily social. </a:t>
                      </a:r>
                      <a:r>
                        <a:rPr lang="en-US" sz="2000" b="0" i="1" u="sng" kern="1200" dirty="0">
                          <a:solidFill>
                            <a:srgbClr val="C00000"/>
                          </a:solidFill>
                          <a:latin typeface="Times New Roman" panose="02020603050405020304" pitchFamily="18" charset="0"/>
                          <a:ea typeface="+mn-ea"/>
                          <a:cs typeface="Times New Roman" panose="02020603050405020304" pitchFamily="18" charset="0"/>
                        </a:rPr>
                        <a:t>Examples</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 include the need for love and affection and the need to be accepted by peers.</a:t>
                      </a:r>
                    </a:p>
                    <a:p>
                      <a:pPr marL="457200" indent="-457200" algn="just">
                        <a:buFont typeface="+mj-lt"/>
                        <a:buAutoNum type="arabicPeriod"/>
                      </a:pPr>
                      <a:r>
                        <a:rPr lang="en-US" sz="2000" b="1" i="0" u="none" kern="1200" dirty="0">
                          <a:solidFill>
                            <a:srgbClr val="002060"/>
                          </a:solidFill>
                          <a:latin typeface="Times New Roman" panose="02020603050405020304" pitchFamily="18" charset="0"/>
                          <a:ea typeface="+mn-ea"/>
                          <a:cs typeface="Times New Roman" panose="02020603050405020304" pitchFamily="18" charset="0"/>
                        </a:rPr>
                        <a:t>Esteem needs,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The fourth level,  actually encompasses two slightly different kinds of needs: the need for a positive self-image and self-respect and the need to be respected by others. </a:t>
                      </a:r>
                    </a:p>
                    <a:p>
                      <a:pPr marL="457200" indent="-457200" algn="just">
                        <a:buFont typeface="+mj-lt"/>
                        <a:buAutoNum type="arabicPeriod"/>
                      </a:pPr>
                      <a:r>
                        <a:rPr lang="en-US" sz="2000" b="1" i="0" u="none" kern="1200" dirty="0">
                          <a:solidFill>
                            <a:srgbClr val="002060"/>
                          </a:solidFill>
                          <a:latin typeface="Times New Roman" panose="02020603050405020304" pitchFamily="18" charset="0"/>
                          <a:ea typeface="+mn-ea"/>
                          <a:cs typeface="Times New Roman" panose="02020603050405020304" pitchFamily="18" charset="0"/>
                        </a:rPr>
                        <a:t>Self-actualization needs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are at the top of the hierarchy. These involve a person’s realizing his or her full potential and becoming all that he or she can be.</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400110"/>
          </a:xfrm>
          <a:prstGeom prst="rect">
            <a:avLst/>
          </a:prstGeom>
          <a:noFill/>
        </p:spPr>
        <p:txBody>
          <a:bodyPr wrap="square">
            <a:spAutoFit/>
          </a:bodyPr>
          <a:lstStyle/>
          <a:p>
            <a:r>
              <a:rPr lang="en-US" sz="2000" b="1" dirty="0">
                <a:solidFill>
                  <a:srgbClr val="C1510A"/>
                </a:solidFill>
                <a:effectLst/>
                <a:latin typeface="Times New Roman" panose="02020603050405020304" pitchFamily="18" charset="0"/>
                <a:cs typeface="Times New Roman" panose="02020603050405020304" pitchFamily="18" charset="0"/>
              </a:rPr>
              <a:t>1- The Hierarchy of Needs</a:t>
            </a:r>
          </a:p>
        </p:txBody>
      </p:sp>
      <p:grpSp>
        <p:nvGrpSpPr>
          <p:cNvPr id="14" name="Group 13">
            <a:extLst>
              <a:ext uri="{FF2B5EF4-FFF2-40B4-BE49-F238E27FC236}">
                <a16:creationId xmlns:a16="http://schemas.microsoft.com/office/drawing/2014/main" id="{0FE2062C-3298-4970-87E2-55E1BE73B900}"/>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7CD50F61-09A0-4FAF-B081-DF80BC54D17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3D10E701-4EFB-4791-BAA7-ABC4930EAE7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49887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999359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524190180"/>
              </p:ext>
            </p:extLst>
          </p:nvPr>
        </p:nvGraphicFramePr>
        <p:xfrm>
          <a:off x="1874165" y="2232578"/>
          <a:ext cx="10198510" cy="3749040"/>
        </p:xfrm>
        <a:graphic>
          <a:graphicData uri="http://schemas.openxmlformats.org/drawingml/2006/table">
            <a:tbl>
              <a:tblPr firstRow="1" bandRow="1">
                <a:tableStyleId>{5C22544A-7EE6-4342-B048-85BDC9FD1C3A}</a:tableStyleId>
              </a:tblPr>
              <a:tblGrid>
                <a:gridCol w="1360246">
                  <a:extLst>
                    <a:ext uri="{9D8B030D-6E8A-4147-A177-3AD203B41FA5}">
                      <a16:colId xmlns:a16="http://schemas.microsoft.com/office/drawing/2014/main" val="3966072766"/>
                    </a:ext>
                  </a:extLst>
                </a:gridCol>
                <a:gridCol w="8838264">
                  <a:extLst>
                    <a:ext uri="{9D8B030D-6E8A-4147-A177-3AD203B41FA5}">
                      <a16:colId xmlns:a16="http://schemas.microsoft.com/office/drawing/2014/main" val="3536453227"/>
                    </a:ext>
                  </a:extLst>
                </a:gridCol>
              </a:tblGrid>
              <a:tr h="3538095">
                <a:tc>
                  <a:txBody>
                    <a:bodyPr/>
                    <a:lstStyle/>
                    <a:p>
                      <a:pPr marL="0" indent="0" algn="just">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Hierarchy of Needs</a:t>
                      </a:r>
                    </a:p>
                  </a:txBody>
                  <a:tcPr>
                    <a:noFill/>
                  </a:tcPr>
                </a:tc>
                <a:tc>
                  <a:txBody>
                    <a:bodyPr/>
                    <a:lstStyle/>
                    <a:p>
                      <a:pPr marL="457200" indent="-457200" algn="just">
                        <a:buFont typeface="Wingdings" panose="05000000000000000000" pitchFamily="2" charset="2"/>
                        <a:buChar char="§"/>
                      </a:pPr>
                      <a:r>
                        <a:rPr lang="en-US" sz="2000" b="0" i="0" u="none" dirty="0">
                          <a:solidFill>
                            <a:schemeClr val="tx1"/>
                          </a:solidFill>
                          <a:latin typeface="Times New Roman" panose="02020603050405020304" pitchFamily="18" charset="0"/>
                          <a:cs typeface="Times New Roman" panose="02020603050405020304" pitchFamily="18" charset="0"/>
                        </a:rPr>
                        <a:t>Maslow believed that each need level must be satisfied before the level above it can become important</a:t>
                      </a:r>
                    </a:p>
                    <a:p>
                      <a:pPr marL="457200" indent="-457200" algn="just">
                        <a:buFont typeface="Wingdings" panose="05000000000000000000" pitchFamily="2" charset="2"/>
                        <a:buChar char="§"/>
                      </a:pPr>
                      <a:endParaRPr lang="en-US" sz="2000" b="1" i="0" u="sng" dirty="0">
                        <a:solidFill>
                          <a:srgbClr val="00206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This escalation up the hierarchy continues until the self-actualization needs become the primary motivators.</a:t>
                      </a:r>
                    </a:p>
                    <a:p>
                      <a:pPr marL="457200" indent="-4572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Wingdings" panose="05000000000000000000" pitchFamily="2" charset="2"/>
                        <a:buChar char="§"/>
                      </a:pPr>
                      <a:r>
                        <a:rPr lang="en-US" sz="2000" b="1" i="0" u="sng" kern="1200" dirty="0">
                          <a:solidFill>
                            <a:srgbClr val="C00000"/>
                          </a:solidFill>
                          <a:latin typeface="Times New Roman" panose="02020603050405020304" pitchFamily="18" charset="0"/>
                          <a:ea typeface="+mn-ea"/>
                          <a:cs typeface="Times New Roman" panose="02020603050405020304" pitchFamily="18" charset="0"/>
                        </a:rPr>
                        <a:t>For example</a:t>
                      </a:r>
                      <a:r>
                        <a:rPr lang="en-US" sz="2000" b="0" i="0" u="none" kern="1200" dirty="0">
                          <a:solidFill>
                            <a:srgbClr val="C00000"/>
                          </a:solidFill>
                          <a:latin typeface="Times New Roman" panose="02020603050405020304" pitchFamily="18" charset="0"/>
                          <a:ea typeface="+mn-ea"/>
                          <a:cs typeface="Times New Roman" panose="02020603050405020304" pitchFamily="18" charset="0"/>
                        </a:rPr>
                        <a: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that Jennifer Wallace earns all the money she needs for the time being and is very satisfied with her current standard of living. Additional income may therefore have little or no motivational impact on her behavior. Instead, Jennifer will likely strive to satisfy other needs, such as a desire for higher self-esteem.</a:t>
                      </a:r>
                    </a:p>
                    <a:p>
                      <a:pPr marL="457200" indent="-4572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400110"/>
          </a:xfrm>
          <a:prstGeom prst="rect">
            <a:avLst/>
          </a:prstGeom>
          <a:noFill/>
        </p:spPr>
        <p:txBody>
          <a:bodyPr wrap="square">
            <a:spAutoFit/>
          </a:bodyPr>
          <a:lstStyle/>
          <a:p>
            <a:r>
              <a:rPr lang="en-US" sz="2000" b="1" dirty="0">
                <a:solidFill>
                  <a:srgbClr val="C1510A"/>
                </a:solidFill>
                <a:effectLst/>
                <a:latin typeface="Times New Roman" panose="02020603050405020304" pitchFamily="18" charset="0"/>
                <a:cs typeface="Times New Roman" panose="02020603050405020304" pitchFamily="18" charset="0"/>
              </a:rPr>
              <a:t>1- The Hierarchy of Needs</a:t>
            </a:r>
          </a:p>
        </p:txBody>
      </p:sp>
      <p:grpSp>
        <p:nvGrpSpPr>
          <p:cNvPr id="14" name="Group 13">
            <a:extLst>
              <a:ext uri="{FF2B5EF4-FFF2-40B4-BE49-F238E27FC236}">
                <a16:creationId xmlns:a16="http://schemas.microsoft.com/office/drawing/2014/main" id="{D539449E-BD4E-41D6-9D78-49DBFA553354}"/>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4C94C171-BE49-4EC9-A731-B62E94B4D624}"/>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136963B2-03D9-4DDE-80D0-26C5C36B10F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68108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015595791"/>
              </p:ext>
            </p:extLst>
          </p:nvPr>
        </p:nvGraphicFramePr>
        <p:xfrm>
          <a:off x="1874165" y="2232578"/>
          <a:ext cx="10198510" cy="3749040"/>
        </p:xfrm>
        <a:graphic>
          <a:graphicData uri="http://schemas.openxmlformats.org/drawingml/2006/table">
            <a:tbl>
              <a:tblPr firstRow="1" bandRow="1">
                <a:tableStyleId>{5C22544A-7EE6-4342-B048-85BDC9FD1C3A}</a:tableStyleId>
              </a:tblPr>
              <a:tblGrid>
                <a:gridCol w="1478635">
                  <a:extLst>
                    <a:ext uri="{9D8B030D-6E8A-4147-A177-3AD203B41FA5}">
                      <a16:colId xmlns:a16="http://schemas.microsoft.com/office/drawing/2014/main" val="3966072766"/>
                    </a:ext>
                  </a:extLst>
                </a:gridCol>
                <a:gridCol w="8719875">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Hierarchy of Needs</a:t>
                      </a:r>
                    </a:p>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Limitations </a:t>
                      </a:r>
                    </a:p>
                  </a:txBody>
                  <a:tcPr>
                    <a:noFill/>
                  </a:tcPr>
                </a:tc>
                <a:tc>
                  <a:txBody>
                    <a:bodyPr/>
                    <a:lstStyle/>
                    <a:p>
                      <a:pPr marL="457200" indent="-457200" algn="just">
                        <a:buFont typeface="Wingdings" panose="05000000000000000000" pitchFamily="2" charset="2"/>
                        <a:buChar char="§"/>
                      </a:pPr>
                      <a:r>
                        <a:rPr lang="en-US" sz="2000" b="0" i="0" u="none" dirty="0">
                          <a:solidFill>
                            <a:schemeClr val="tx1"/>
                          </a:solidFill>
                          <a:latin typeface="Times New Roman" panose="02020603050405020304" pitchFamily="18" charset="0"/>
                          <a:cs typeface="Times New Roman" panose="02020603050405020304" pitchFamily="18" charset="0"/>
                        </a:rPr>
                        <a:t>Research shows that </a:t>
                      </a:r>
                      <a:r>
                        <a:rPr lang="en-US" sz="2000" b="0" i="0" u="none" dirty="0">
                          <a:solidFill>
                            <a:srgbClr val="0A1F61"/>
                          </a:solidFill>
                          <a:latin typeface="Times New Roman" panose="02020603050405020304" pitchFamily="18" charset="0"/>
                          <a:cs typeface="Times New Roman" panose="02020603050405020304" pitchFamily="18" charset="0"/>
                        </a:rPr>
                        <a:t>the needs hierarchy does </a:t>
                      </a:r>
                      <a:r>
                        <a:rPr lang="en-US" sz="2000" b="1" i="0" u="none" dirty="0">
                          <a:solidFill>
                            <a:schemeClr val="tx1"/>
                          </a:solidFill>
                          <a:latin typeface="Times New Roman" panose="02020603050405020304" pitchFamily="18" charset="0"/>
                          <a:cs typeface="Times New Roman" panose="02020603050405020304" pitchFamily="18" charset="0"/>
                        </a:rPr>
                        <a:t>not generalize </a:t>
                      </a:r>
                      <a:r>
                        <a:rPr lang="en-US" sz="2000" b="0" i="0" u="none" dirty="0">
                          <a:solidFill>
                            <a:srgbClr val="0A1F61"/>
                          </a:solidFill>
                          <a:latin typeface="Times New Roman" panose="02020603050405020304" pitchFamily="18" charset="0"/>
                          <a:cs typeface="Times New Roman" panose="02020603050405020304" pitchFamily="18" charset="0"/>
                        </a:rPr>
                        <a:t>very well to other countries.</a:t>
                      </a:r>
                      <a:r>
                        <a:rPr lang="en-US" sz="2000" b="0" i="0" u="none" dirty="0">
                          <a:solidFill>
                            <a:schemeClr val="tx1"/>
                          </a:solidFill>
                          <a:latin typeface="Times New Roman" panose="02020603050405020304" pitchFamily="18" charset="0"/>
                          <a:cs typeface="Times New Roman" panose="02020603050405020304" pitchFamily="18" charset="0"/>
                        </a:rPr>
                        <a:t> </a:t>
                      </a:r>
                      <a:r>
                        <a:rPr lang="en-US" sz="2000" b="0" i="1" u="none" dirty="0">
                          <a:solidFill>
                            <a:srgbClr val="C00000"/>
                          </a:solidFill>
                          <a:latin typeface="Times New Roman" panose="02020603050405020304" pitchFamily="18" charset="0"/>
                          <a:cs typeface="Times New Roman" panose="02020603050405020304" pitchFamily="18" charset="0"/>
                        </a:rPr>
                        <a:t>For example, </a:t>
                      </a:r>
                      <a:r>
                        <a:rPr lang="en-US" sz="2000" b="0" i="1" u="none" dirty="0">
                          <a:solidFill>
                            <a:schemeClr val="tx1"/>
                          </a:solidFill>
                          <a:latin typeface="Times New Roman" panose="02020603050405020304" pitchFamily="18" charset="0"/>
                          <a:cs typeface="Times New Roman" panose="02020603050405020304" pitchFamily="18" charset="0"/>
                        </a:rPr>
                        <a:t>in Greece and Japan, security needs may motivate employees more than self-actualization needs. Likewise, belongingness needs are especially important in Sweden, Norway, and Denmark. Research has also found differences in the relative importance of different needs in Mexico, India, Peru, Canada, Thailand, Turkey, and Puerto Rico</a:t>
                      </a: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Maslow’s needs hierarchy </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makes a certain amount of intuitive sense</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And because it was the first motivation theory to become popular</a:t>
                      </a: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Research has revealed a number of </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deficiencies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in the theory.  </a:t>
                      </a:r>
                      <a:r>
                        <a:rPr lang="en-US" sz="2000" b="0" i="1" u="none" kern="1200" dirty="0">
                          <a:solidFill>
                            <a:srgbClr val="C00000"/>
                          </a:solidFill>
                          <a:latin typeface="Times New Roman" panose="02020603050405020304" pitchFamily="18" charset="0"/>
                          <a:ea typeface="+mn-ea"/>
                          <a:cs typeface="Times New Roman" panose="02020603050405020304" pitchFamily="18" charset="0"/>
                        </a:rPr>
                        <a:t>For example</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five levels of needs are not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always present;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the actual hierarchy of needs does not always conform to Maslow’s model; and need structures are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more unstable and variable than the theory would lead us to believe</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400110"/>
          </a:xfrm>
          <a:prstGeom prst="rect">
            <a:avLst/>
          </a:prstGeom>
          <a:noFill/>
        </p:spPr>
        <p:txBody>
          <a:bodyPr wrap="square">
            <a:spAutoFit/>
          </a:bodyPr>
          <a:lstStyle/>
          <a:p>
            <a:r>
              <a:rPr lang="en-US" sz="2000" b="1" dirty="0">
                <a:solidFill>
                  <a:srgbClr val="C1510A"/>
                </a:solidFill>
                <a:effectLst/>
                <a:latin typeface="Times New Roman" panose="02020603050405020304" pitchFamily="18" charset="0"/>
                <a:cs typeface="Times New Roman" panose="02020603050405020304" pitchFamily="18" charset="0"/>
              </a:rPr>
              <a:t>1- The Hierarchy of Needs</a:t>
            </a:r>
          </a:p>
        </p:txBody>
      </p:sp>
      <p:grpSp>
        <p:nvGrpSpPr>
          <p:cNvPr id="14" name="Group 13">
            <a:extLst>
              <a:ext uri="{FF2B5EF4-FFF2-40B4-BE49-F238E27FC236}">
                <a16:creationId xmlns:a16="http://schemas.microsoft.com/office/drawing/2014/main" id="{264DAA23-6786-49A4-A7F7-C52866BF9563}"/>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6B8FB917-2F7F-4178-90D0-BF8B055930E5}"/>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0D94D7F6-540E-4B9C-96A1-8B9A35B4C6A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77715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sp>
        <p:nvSpPr>
          <p:cNvPr id="13" name="TextBox 12">
            <a:extLst>
              <a:ext uri="{FF2B5EF4-FFF2-40B4-BE49-F238E27FC236}">
                <a16:creationId xmlns:a16="http://schemas.microsoft.com/office/drawing/2014/main" id="{D1FCDDC0-AFFD-4159-9495-6797E24D2A31}"/>
              </a:ext>
            </a:extLst>
          </p:cNvPr>
          <p:cNvSpPr txBox="1"/>
          <p:nvPr/>
        </p:nvSpPr>
        <p:spPr>
          <a:xfrm>
            <a:off x="2032268" y="1851757"/>
            <a:ext cx="6208642" cy="400110"/>
          </a:xfrm>
          <a:prstGeom prst="rect">
            <a:avLst/>
          </a:prstGeom>
          <a:noFill/>
        </p:spPr>
        <p:txBody>
          <a:bodyPr wrap="square">
            <a:spAutoFit/>
          </a:bodyPr>
          <a:lstStyle/>
          <a:p>
            <a:r>
              <a:rPr lang="en-US" sz="2000" b="1" dirty="0">
                <a:solidFill>
                  <a:srgbClr val="C1510A"/>
                </a:solidFill>
                <a:effectLst/>
                <a:latin typeface="Times New Roman" panose="02020603050405020304" pitchFamily="18" charset="0"/>
                <a:cs typeface="Times New Roman" panose="02020603050405020304" pitchFamily="18" charset="0"/>
              </a:rPr>
              <a:t>1- The Hierarchy of Needs</a:t>
            </a:r>
          </a:p>
        </p:txBody>
      </p:sp>
      <p:grpSp>
        <p:nvGrpSpPr>
          <p:cNvPr id="22" name="Group 21">
            <a:extLst>
              <a:ext uri="{FF2B5EF4-FFF2-40B4-BE49-F238E27FC236}">
                <a16:creationId xmlns:a16="http://schemas.microsoft.com/office/drawing/2014/main" id="{E86EC86F-A24F-47F3-B4A5-71DBF3B12B6B}"/>
              </a:ext>
            </a:extLst>
          </p:cNvPr>
          <p:cNvGrpSpPr/>
          <p:nvPr/>
        </p:nvGrpSpPr>
        <p:grpSpPr>
          <a:xfrm>
            <a:off x="7113743" y="1958321"/>
            <a:ext cx="4809337" cy="3962055"/>
            <a:chOff x="7399428" y="1958321"/>
            <a:chExt cx="4523652" cy="3962055"/>
          </a:xfrm>
        </p:grpSpPr>
        <p:sp>
          <p:nvSpPr>
            <p:cNvPr id="15" name="TextBox 14">
              <a:extLst>
                <a:ext uri="{FF2B5EF4-FFF2-40B4-BE49-F238E27FC236}">
                  <a16:creationId xmlns:a16="http://schemas.microsoft.com/office/drawing/2014/main" id="{AF85B89B-D405-48C6-BBD1-F14609E92B6A}"/>
                </a:ext>
              </a:extLst>
            </p:cNvPr>
            <p:cNvSpPr txBox="1"/>
            <p:nvPr/>
          </p:nvSpPr>
          <p:spPr>
            <a:xfrm>
              <a:off x="7478306" y="3906382"/>
              <a:ext cx="4365895" cy="2013994"/>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According to Abraham Maslow people may be motivated by a hierarchy of needs, including social needs to belong to groups and be part of friendships. These co-workers are apparently helping meet their belongingness needs through close working relationships at work.</a:t>
              </a:r>
            </a:p>
          </p:txBody>
        </p:sp>
        <p:pic>
          <p:nvPicPr>
            <p:cNvPr id="18" name="Picture 17">
              <a:extLst>
                <a:ext uri="{FF2B5EF4-FFF2-40B4-BE49-F238E27FC236}">
                  <a16:creationId xmlns:a16="http://schemas.microsoft.com/office/drawing/2014/main" id="{1D512B8F-6FFE-458F-B277-CEE0C57AA6E5}"/>
                </a:ext>
              </a:extLst>
            </p:cNvPr>
            <p:cNvPicPr>
              <a:picLocks noChangeAspect="1"/>
            </p:cNvPicPr>
            <p:nvPr/>
          </p:nvPicPr>
          <p:blipFill>
            <a:blip r:embed="rId7"/>
            <a:stretch>
              <a:fillRect/>
            </a:stretch>
          </p:blipFill>
          <p:spPr>
            <a:xfrm>
              <a:off x="7399428" y="1958321"/>
              <a:ext cx="4523652" cy="2017027"/>
            </a:xfrm>
            <a:prstGeom prst="rect">
              <a:avLst/>
            </a:prstGeom>
          </p:spPr>
        </p:pic>
      </p:grpSp>
      <p:grpSp>
        <p:nvGrpSpPr>
          <p:cNvPr id="21" name="Group 20">
            <a:extLst>
              <a:ext uri="{FF2B5EF4-FFF2-40B4-BE49-F238E27FC236}">
                <a16:creationId xmlns:a16="http://schemas.microsoft.com/office/drawing/2014/main" id="{1C708BD8-9AB1-43C9-891B-2A2F69970185}"/>
              </a:ext>
            </a:extLst>
          </p:cNvPr>
          <p:cNvGrpSpPr/>
          <p:nvPr/>
        </p:nvGrpSpPr>
        <p:grpSpPr>
          <a:xfrm>
            <a:off x="2011706" y="2255375"/>
            <a:ext cx="4972190" cy="3682331"/>
            <a:chOff x="2011706" y="2113183"/>
            <a:chExt cx="4523653" cy="3824524"/>
          </a:xfrm>
        </p:grpSpPr>
        <p:pic>
          <p:nvPicPr>
            <p:cNvPr id="10" name="Picture 9">
              <a:extLst>
                <a:ext uri="{FF2B5EF4-FFF2-40B4-BE49-F238E27FC236}">
                  <a16:creationId xmlns:a16="http://schemas.microsoft.com/office/drawing/2014/main" id="{63636BA1-899C-42EF-852E-D95D7FC3B4AA}"/>
                </a:ext>
              </a:extLst>
            </p:cNvPr>
            <p:cNvPicPr>
              <a:picLocks noChangeAspect="1"/>
            </p:cNvPicPr>
            <p:nvPr/>
          </p:nvPicPr>
          <p:blipFill>
            <a:blip r:embed="rId8"/>
            <a:stretch>
              <a:fillRect/>
            </a:stretch>
          </p:blipFill>
          <p:spPr>
            <a:xfrm>
              <a:off x="2148902" y="2113183"/>
              <a:ext cx="4249262" cy="1812964"/>
            </a:xfrm>
            <a:prstGeom prst="rect">
              <a:avLst/>
            </a:prstGeom>
            <a:solidFill>
              <a:srgbClr val="FF9518"/>
            </a:solidFill>
          </p:spPr>
        </p:pic>
        <p:sp>
          <p:nvSpPr>
            <p:cNvPr id="20" name="TextBox 19">
              <a:extLst>
                <a:ext uri="{FF2B5EF4-FFF2-40B4-BE49-F238E27FC236}">
                  <a16:creationId xmlns:a16="http://schemas.microsoft.com/office/drawing/2014/main" id="{F1917B69-B6C4-405F-B1C8-1209EA5CE495}"/>
                </a:ext>
              </a:extLst>
            </p:cNvPr>
            <p:cNvSpPr txBox="1"/>
            <p:nvPr/>
          </p:nvSpPr>
          <p:spPr>
            <a:xfrm>
              <a:off x="2011706" y="3906382"/>
              <a:ext cx="4523653" cy="2031325"/>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When people have a good jobs with security, excellent benefits, and high salaries they may be motivated going forward by job titles, status, and challenge. But if they are unemployed and are just looking for a job, their motivation becomes focused on base salary and the need for stability.</a:t>
              </a:r>
            </a:p>
          </p:txBody>
        </p:sp>
      </p:grpSp>
      <p:grpSp>
        <p:nvGrpSpPr>
          <p:cNvPr id="19" name="Group 18">
            <a:extLst>
              <a:ext uri="{FF2B5EF4-FFF2-40B4-BE49-F238E27FC236}">
                <a16:creationId xmlns:a16="http://schemas.microsoft.com/office/drawing/2014/main" id="{6C96E462-8599-4856-BD84-D7FFA9BA66CA}"/>
              </a:ext>
            </a:extLst>
          </p:cNvPr>
          <p:cNvGrpSpPr/>
          <p:nvPr/>
        </p:nvGrpSpPr>
        <p:grpSpPr>
          <a:xfrm>
            <a:off x="130614" y="576828"/>
            <a:ext cx="9845658" cy="536288"/>
            <a:chOff x="130614" y="576828"/>
            <a:chExt cx="9845658" cy="536288"/>
          </a:xfrm>
        </p:grpSpPr>
        <p:sp>
          <p:nvSpPr>
            <p:cNvPr id="23" name="TextBox 22">
              <a:extLst>
                <a:ext uri="{FF2B5EF4-FFF2-40B4-BE49-F238E27FC236}">
                  <a16:creationId xmlns:a16="http://schemas.microsoft.com/office/drawing/2014/main" id="{14BE4367-359B-4940-AD59-D5E3B7CE00B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24" name="Rectangle 23">
              <a:extLst>
                <a:ext uri="{FF2B5EF4-FFF2-40B4-BE49-F238E27FC236}">
                  <a16:creationId xmlns:a16="http://schemas.microsoft.com/office/drawing/2014/main" id="{CA1D4928-9B1D-48AD-AEA9-ED84BB8519F9}"/>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24076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999359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808572659"/>
              </p:ext>
            </p:extLst>
          </p:nvPr>
        </p:nvGraphicFramePr>
        <p:xfrm>
          <a:off x="1874165" y="2232578"/>
          <a:ext cx="9902229" cy="3749040"/>
        </p:xfrm>
        <a:graphic>
          <a:graphicData uri="http://schemas.openxmlformats.org/drawingml/2006/table">
            <a:tbl>
              <a:tblPr firstRow="1" bandRow="1">
                <a:tableStyleId>{5C22544A-7EE6-4342-B048-85BDC9FD1C3A}</a:tableStyleId>
              </a:tblPr>
              <a:tblGrid>
                <a:gridCol w="1188628">
                  <a:extLst>
                    <a:ext uri="{9D8B030D-6E8A-4147-A177-3AD203B41FA5}">
                      <a16:colId xmlns:a16="http://schemas.microsoft.com/office/drawing/2014/main" val="3966072766"/>
                    </a:ext>
                  </a:extLst>
                </a:gridCol>
                <a:gridCol w="8713601">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ERG Theory</a:t>
                      </a:r>
                    </a:p>
                  </a:txBody>
                  <a:tcPr>
                    <a:noFill/>
                  </a:tcPr>
                </a:tc>
                <a:tc>
                  <a:txBody>
                    <a:body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ERG Theory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Describes existence, relatedness, and growth needs</a:t>
                      </a: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In many respects, ERG theory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extends and refines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Maslow’s needs hierarchy concept, although there are also several important differences between the two.</a:t>
                      </a:r>
                    </a:p>
                    <a:p>
                      <a:pPr marL="457200" indent="-4572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The </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E, R, and G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stand for three basic need categories: </a:t>
                      </a:r>
                      <a:r>
                        <a:rPr lang="en-US" sz="2000" b="0" i="0" u="sng" kern="1200" dirty="0">
                          <a:solidFill>
                            <a:srgbClr val="0A1F61"/>
                          </a:solidFill>
                          <a:latin typeface="Times New Roman" panose="02020603050405020304" pitchFamily="18" charset="0"/>
                          <a:ea typeface="+mn-ea"/>
                          <a:cs typeface="Times New Roman" panose="02020603050405020304" pitchFamily="18" charset="0"/>
                        </a:rPr>
                        <a:t>existence, relatedness, and growth.</a:t>
                      </a:r>
                    </a:p>
                    <a:p>
                      <a:pPr marL="457200" indent="-457200" algn="just">
                        <a:buFont typeface="+mj-lt"/>
                        <a:buAutoNum type="arabicPeriod"/>
                      </a:pPr>
                      <a:r>
                        <a:rPr lang="en-US" sz="2000" b="1" i="1" u="none" kern="1200" dirty="0">
                          <a:solidFill>
                            <a:schemeClr val="tx1"/>
                          </a:solidFill>
                          <a:latin typeface="Times New Roman" panose="02020603050405020304" pitchFamily="18" charset="0"/>
                          <a:ea typeface="+mn-ea"/>
                          <a:cs typeface="Times New Roman" panose="02020603050405020304" pitchFamily="18" charset="0"/>
                        </a:rPr>
                        <a:t>Existence needs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those necessary for basic human survival—roughly correspond to the physiological and security needs of Maslow’s hierarchy. </a:t>
                      </a:r>
                    </a:p>
                    <a:p>
                      <a:pPr marL="457200" indent="-457200" algn="just">
                        <a:buFont typeface="+mj-lt"/>
                        <a:buAutoNum type="arabicPeriod"/>
                      </a:pPr>
                      <a:r>
                        <a:rPr lang="en-US" sz="2000" b="1" i="1" u="none" kern="1200" dirty="0">
                          <a:solidFill>
                            <a:schemeClr val="tx1"/>
                          </a:solidFill>
                          <a:latin typeface="Times New Roman" panose="02020603050405020304" pitchFamily="18" charset="0"/>
                          <a:ea typeface="+mn-ea"/>
                          <a:cs typeface="Times New Roman" panose="02020603050405020304" pitchFamily="18" charset="0"/>
                        </a:rPr>
                        <a:t>Relatedness needs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those involving the need to relate to others—are similar to Maslow’s belongingness and esteem needs.</a:t>
                      </a:r>
                    </a:p>
                    <a:p>
                      <a:pPr marL="457200" indent="-457200" algn="just">
                        <a:buFont typeface="+mj-lt"/>
                        <a:buAutoNum type="arabicPeriod"/>
                      </a:pPr>
                      <a:r>
                        <a:rPr lang="en-US" sz="2000" b="1" i="1" u="none" kern="1200" dirty="0">
                          <a:solidFill>
                            <a:schemeClr val="tx1"/>
                          </a:solidFill>
                          <a:latin typeface="Times New Roman" panose="02020603050405020304" pitchFamily="18" charset="0"/>
                          <a:ea typeface="+mn-ea"/>
                          <a:cs typeface="Times New Roman" panose="02020603050405020304" pitchFamily="18" charset="0"/>
                        </a:rPr>
                        <a:t>Growth needs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are analogous to Maslow’s needs for self-esteem and self-actualization.</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ERG Theory</a:t>
            </a:r>
          </a:p>
        </p:txBody>
      </p:sp>
      <p:grpSp>
        <p:nvGrpSpPr>
          <p:cNvPr id="14" name="Group 13">
            <a:extLst>
              <a:ext uri="{FF2B5EF4-FFF2-40B4-BE49-F238E27FC236}">
                <a16:creationId xmlns:a16="http://schemas.microsoft.com/office/drawing/2014/main" id="{97880399-0429-43B9-B3C1-847F2E2DB043}"/>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EEA82C7B-5EA1-4130-B862-CE6D172A123A}"/>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DFAE67A5-D5B7-4DE5-B94F-092FAEB8D6D0}"/>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863519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897709654"/>
              </p:ext>
            </p:extLst>
          </p:nvPr>
        </p:nvGraphicFramePr>
        <p:xfrm>
          <a:off x="1874165" y="2232578"/>
          <a:ext cx="10066044" cy="3749040"/>
        </p:xfrm>
        <a:graphic>
          <a:graphicData uri="http://schemas.openxmlformats.org/drawingml/2006/table">
            <a:tbl>
              <a:tblPr firstRow="1" bandRow="1">
                <a:tableStyleId>{5C22544A-7EE6-4342-B048-85BDC9FD1C3A}</a:tableStyleId>
              </a:tblPr>
              <a:tblGrid>
                <a:gridCol w="1354789">
                  <a:extLst>
                    <a:ext uri="{9D8B030D-6E8A-4147-A177-3AD203B41FA5}">
                      <a16:colId xmlns:a16="http://schemas.microsoft.com/office/drawing/2014/main" val="3966072766"/>
                    </a:ext>
                  </a:extLst>
                </a:gridCol>
                <a:gridCol w="8711255">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chemeClr val="tx1"/>
                          </a:solidFill>
                          <a:latin typeface="Times New Roman" panose="02020603050405020304" pitchFamily="18" charset="0"/>
                          <a:cs typeface="Times New Roman" panose="02020603050405020304" pitchFamily="18" charset="0"/>
                        </a:rPr>
                        <a:t>The ERG Theory</a:t>
                      </a:r>
                    </a:p>
                  </a:txBody>
                  <a:tcPr>
                    <a:noFill/>
                  </a:tcPr>
                </a:tc>
                <a:tc>
                  <a:txBody>
                    <a:bodyPr/>
                    <a:lstStyle/>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In contrast to Maslow’s approach, ERG theory suggests that more than one kind of need—</a:t>
                      </a:r>
                      <a:r>
                        <a:rPr lang="en-US" sz="2000" b="0" i="0" u="none" kern="1200" dirty="0">
                          <a:solidFill>
                            <a:srgbClr val="C00000"/>
                          </a:solidFill>
                          <a:latin typeface="Times New Roman" panose="02020603050405020304" pitchFamily="18" charset="0"/>
                          <a:ea typeface="+mn-ea"/>
                          <a:cs typeface="Times New Roman" panose="02020603050405020304" pitchFamily="18" charset="0"/>
                        </a:rPr>
                        <a:t>for example,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both relatedness and growth needs—may motivate a person at the same time. </a:t>
                      </a: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 more important difference from Maslow’s hierarchy is that ERG theory includes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 satisfaction–progression component and a frustration–regression component</a:t>
                      </a:r>
                    </a:p>
                    <a:p>
                      <a:pPr marL="457200" indent="-457200" algn="just">
                        <a:buFont typeface="Wingdings" panose="05000000000000000000" pitchFamily="2" charset="2"/>
                        <a:buChar char="§"/>
                      </a:pPr>
                      <a:r>
                        <a:rPr lang="en-US" sz="2000" b="1" i="1" u="sng" kern="1200" dirty="0">
                          <a:solidFill>
                            <a:schemeClr val="tx1"/>
                          </a:solidFill>
                          <a:latin typeface="Times New Roman" panose="02020603050405020304" pitchFamily="18" charset="0"/>
                          <a:ea typeface="+mn-ea"/>
                          <a:cs typeface="Times New Roman" panose="02020603050405020304" pitchFamily="18" charset="0"/>
                        </a:rPr>
                        <a:t>The satisfaction–progression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concept suggests that after satisfying one category of needs, a person progresses to the next level. On this point, the needs hierarchy and ERG theory agree. </a:t>
                      </a:r>
                    </a:p>
                    <a:p>
                      <a:pPr marL="457200" indent="-4572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In contrast, </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the frustration–aggression component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of ERG theory suggests that a person who is frustrated by trying to satisfy a higher level of needs eventually will regress to the preceding level</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3226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ERG Theory</a:t>
            </a:r>
          </a:p>
        </p:txBody>
      </p:sp>
      <p:grpSp>
        <p:nvGrpSpPr>
          <p:cNvPr id="17" name="Group 16">
            <a:extLst>
              <a:ext uri="{FF2B5EF4-FFF2-40B4-BE49-F238E27FC236}">
                <a16:creationId xmlns:a16="http://schemas.microsoft.com/office/drawing/2014/main" id="{EFF1B7A8-2326-43D3-AE12-3D5DE68132E0}"/>
              </a:ext>
            </a:extLst>
          </p:cNvPr>
          <p:cNvGrpSpPr/>
          <p:nvPr/>
        </p:nvGrpSpPr>
        <p:grpSpPr>
          <a:xfrm>
            <a:off x="130614" y="576828"/>
            <a:ext cx="9845658" cy="536288"/>
            <a:chOff x="130614" y="576828"/>
            <a:chExt cx="9845658" cy="536288"/>
          </a:xfrm>
        </p:grpSpPr>
        <p:sp>
          <p:nvSpPr>
            <p:cNvPr id="18" name="TextBox 17">
              <a:extLst>
                <a:ext uri="{FF2B5EF4-FFF2-40B4-BE49-F238E27FC236}">
                  <a16:creationId xmlns:a16="http://schemas.microsoft.com/office/drawing/2014/main" id="{B5303333-8308-4AF5-85C5-EDA71B416D6B}"/>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9" name="Rectangle 18">
              <a:extLst>
                <a:ext uri="{FF2B5EF4-FFF2-40B4-BE49-F238E27FC236}">
                  <a16:creationId xmlns:a16="http://schemas.microsoft.com/office/drawing/2014/main" id="{AE094B16-36A1-407A-AE60-C65C482C105C}"/>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1045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10146377"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451750265"/>
              </p:ext>
            </p:extLst>
          </p:nvPr>
        </p:nvGraphicFramePr>
        <p:xfrm>
          <a:off x="1784069" y="2200096"/>
          <a:ext cx="10146377" cy="4023360"/>
        </p:xfrm>
        <a:graphic>
          <a:graphicData uri="http://schemas.openxmlformats.org/drawingml/2006/table">
            <a:tbl>
              <a:tblPr firstRow="1" bandRow="1">
                <a:tableStyleId>{5C22544A-7EE6-4342-B048-85BDC9FD1C3A}</a:tableStyleId>
              </a:tblPr>
              <a:tblGrid>
                <a:gridCol w="1025392">
                  <a:extLst>
                    <a:ext uri="{9D8B030D-6E8A-4147-A177-3AD203B41FA5}">
                      <a16:colId xmlns:a16="http://schemas.microsoft.com/office/drawing/2014/main" val="3966072766"/>
                    </a:ext>
                  </a:extLst>
                </a:gridCol>
                <a:gridCol w="9120985">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Two-Factor Theory</a:t>
                      </a:r>
                    </a:p>
                  </a:txBody>
                  <a:tcPr>
                    <a:noFill/>
                  </a:tcPr>
                </a:tc>
                <a:tc>
                  <a:txBody>
                    <a:bodyPr/>
                    <a:lstStyle/>
                    <a:p>
                      <a:pPr marL="0" indent="0" algn="just">
                        <a:buFont typeface="Wingdings" panose="05000000000000000000" pitchFamily="2" charset="2"/>
                        <a:buNone/>
                      </a:pPr>
                      <a:r>
                        <a:rPr lang="en-US" sz="2000" b="1" i="0" u="sng" kern="1200" dirty="0">
                          <a:solidFill>
                            <a:srgbClr val="0A1F61"/>
                          </a:solidFill>
                          <a:latin typeface="Times New Roman" panose="02020603050405020304" pitchFamily="18" charset="0"/>
                          <a:ea typeface="+mn-ea"/>
                          <a:cs typeface="Times New Roman" panose="02020603050405020304" pitchFamily="18" charset="0"/>
                        </a:rPr>
                        <a:t>The Two-Factor Theory: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Identifies motivation factors, which affect satisfaction, and hygiene factors, which determine dissatisfaction,</a:t>
                      </a:r>
                      <a:r>
                        <a:rPr lang="en-US" sz="2000" b="0" i="1" kern="1200" dirty="0">
                          <a:solidFill>
                            <a:schemeClr val="tx1"/>
                          </a:solidFill>
                          <a:effectLst/>
                          <a:latin typeface="Times New Roman" panose="02020603050405020304" pitchFamily="18" charset="0"/>
                          <a:ea typeface="+mn-ea"/>
                          <a:cs typeface="Times New Roman" panose="02020603050405020304" pitchFamily="18" charset="0"/>
                        </a:rPr>
                        <a:t> </a:t>
                      </a:r>
                    </a:p>
                    <a:p>
                      <a:pPr marL="0" indent="0" algn="just">
                        <a:buFont typeface="Wingdings" panose="05000000000000000000" pitchFamily="2" charset="2"/>
                        <a:buNone/>
                      </a:pPr>
                      <a:endParaRPr lang="en-US" sz="2000" b="0" i="1"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1" i="0" u="sng" kern="1200" dirty="0">
                          <a:solidFill>
                            <a:schemeClr val="tx1"/>
                          </a:solidFill>
                          <a:effectLst/>
                          <a:latin typeface="Times New Roman" panose="02020603050405020304" pitchFamily="18" charset="0"/>
                          <a:ea typeface="+mn-ea"/>
                          <a:cs typeface="Times New Roman" panose="02020603050405020304" pitchFamily="18" charset="0"/>
                        </a:rPr>
                        <a:t>Frederick Herzberg </a:t>
                      </a:r>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developed the two-factor theory in the late 1950s and early 1960s. Herzberg began by interviewing approximately 200 </a:t>
                      </a:r>
                      <a:r>
                        <a:rPr lang="en-US" sz="1800" b="1" i="0" kern="1200" dirty="0">
                          <a:solidFill>
                            <a:schemeClr val="tx1"/>
                          </a:solidFill>
                          <a:effectLst/>
                          <a:latin typeface="Times New Roman" panose="02020603050405020304" pitchFamily="18" charset="0"/>
                          <a:ea typeface="+mn-ea"/>
                          <a:cs typeface="Times New Roman" panose="02020603050405020304" pitchFamily="18" charset="0"/>
                        </a:rPr>
                        <a:t>accountants and engineers </a:t>
                      </a:r>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in Pittsburgh</a:t>
                      </a:r>
                    </a:p>
                    <a:p>
                      <a:pPr marL="285750" indent="-285750" algn="just" defTabSz="914400" rtl="0" eaLnBrk="1" latinLnBrk="0" hangingPunct="1">
                        <a:buFont typeface="Wingdings" panose="05000000000000000000" pitchFamily="2" charset="2"/>
                        <a:buChar char="§"/>
                      </a:pPr>
                      <a:endParaRPr lang="en-US" sz="18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Frederick found that entirely different sets of factors were </a:t>
                      </a:r>
                      <a:r>
                        <a:rPr lang="en-US" sz="1800" b="1" i="0" u="sng" kern="1200" dirty="0">
                          <a:solidFill>
                            <a:schemeClr val="tx1"/>
                          </a:solidFill>
                          <a:effectLst/>
                          <a:latin typeface="Times New Roman" panose="02020603050405020304" pitchFamily="18" charset="0"/>
                          <a:ea typeface="+mn-ea"/>
                          <a:cs typeface="Times New Roman" panose="02020603050405020304" pitchFamily="18" charset="0"/>
                        </a:rPr>
                        <a:t>associated with the two kinds of feelings factors about work.</a:t>
                      </a:r>
                    </a:p>
                    <a:p>
                      <a:pPr marL="285750" indent="-285750" algn="just" defTabSz="914400" rtl="0" eaLnBrk="1" latinLnBrk="0" hangingPunct="1">
                        <a:buFont typeface="Wingdings" panose="05000000000000000000" pitchFamily="2" charset="2"/>
                        <a:buChar char="§"/>
                      </a:pPr>
                      <a:endParaRPr lang="en-US" sz="1800" b="1" i="0" u="sng" kern="1200" dirty="0">
                        <a:solidFill>
                          <a:schemeClr val="tx1"/>
                        </a:solidFill>
                        <a:effectLst/>
                        <a:latin typeface="Times New Roman" panose="02020603050405020304" pitchFamily="18" charset="0"/>
                        <a:ea typeface="+mn-ea"/>
                        <a:cs typeface="Times New Roman" panose="02020603050405020304" pitchFamily="18" charset="0"/>
                      </a:endParaRPr>
                    </a:p>
                    <a:p>
                      <a:pPr marL="342900" indent="-342900" algn="just" defTabSz="914400" rtl="0" eaLnBrk="1" latinLnBrk="0" hangingPunct="1">
                        <a:buFont typeface="+mj-lt"/>
                        <a:buAutoNum type="arabicPeriod"/>
                      </a:pPr>
                      <a:r>
                        <a:rPr lang="en-US" sz="1800" b="1" i="1" u="sng" kern="1200" dirty="0">
                          <a:solidFill>
                            <a:schemeClr val="tx1"/>
                          </a:solidFill>
                          <a:effectLst/>
                          <a:latin typeface="Times New Roman" panose="02020603050405020304" pitchFamily="18" charset="0"/>
                          <a:ea typeface="+mn-ea"/>
                          <a:cs typeface="Times New Roman" panose="02020603050405020304" pitchFamily="18" charset="0"/>
                        </a:rPr>
                        <a:t>Motivators</a:t>
                      </a:r>
                      <a:r>
                        <a:rPr lang="en-US" sz="1800" b="0" i="1" u="sng" kern="1200" dirty="0">
                          <a:solidFill>
                            <a:schemeClr val="tx1"/>
                          </a:solidFill>
                          <a:effectLst/>
                          <a:latin typeface="Times New Roman" panose="02020603050405020304" pitchFamily="18" charset="0"/>
                          <a:ea typeface="+mn-ea"/>
                          <a:cs typeface="Times New Roman" panose="02020603050405020304" pitchFamily="18" charset="0"/>
                        </a:rPr>
                        <a:t>: Which can encourage employees to work harder.</a:t>
                      </a:r>
                    </a:p>
                    <a:p>
                      <a:pPr marL="342900" indent="-342900" algn="just" defTabSz="914400" rtl="0" eaLnBrk="1" latinLnBrk="0" hangingPunct="1">
                        <a:buFont typeface="+mj-lt"/>
                        <a:buAutoNum type="arabicPeriod"/>
                      </a:pPr>
                      <a:endParaRPr lang="en-US" sz="1800" b="0" i="1" u="sng" kern="1200" dirty="0">
                        <a:solidFill>
                          <a:schemeClr val="tx1"/>
                        </a:solidFill>
                        <a:effectLst/>
                        <a:latin typeface="Times New Roman" panose="02020603050405020304" pitchFamily="18" charset="0"/>
                        <a:ea typeface="+mn-ea"/>
                        <a:cs typeface="Times New Roman" panose="02020603050405020304" pitchFamily="18" charset="0"/>
                      </a:endParaRPr>
                    </a:p>
                    <a:p>
                      <a:pPr marL="342900" indent="-342900" algn="just" defTabSz="914400" rtl="0" eaLnBrk="1" latinLnBrk="0" hangingPunct="1">
                        <a:buFont typeface="+mj-lt"/>
                        <a:buAutoNum type="arabicPeriod"/>
                      </a:pPr>
                      <a:r>
                        <a:rPr lang="en-US" sz="1800" b="1" i="1" u="sng" kern="1200" dirty="0">
                          <a:solidFill>
                            <a:schemeClr val="tx1"/>
                          </a:solidFill>
                          <a:effectLst/>
                          <a:latin typeface="Times New Roman" panose="02020603050405020304" pitchFamily="18" charset="0"/>
                          <a:ea typeface="+mn-ea"/>
                          <a:cs typeface="Times New Roman" panose="02020603050405020304" pitchFamily="18" charset="0"/>
                        </a:rPr>
                        <a:t>Hygiene factors</a:t>
                      </a:r>
                      <a:r>
                        <a:rPr lang="en-US" sz="1800" b="0" i="1" u="sng" kern="1200" dirty="0">
                          <a:solidFill>
                            <a:schemeClr val="tx1"/>
                          </a:solidFill>
                          <a:effectLst/>
                          <a:latin typeface="Times New Roman" panose="02020603050405020304" pitchFamily="18" charset="0"/>
                          <a:ea typeface="+mn-ea"/>
                          <a:cs typeface="Times New Roman" panose="02020603050405020304" pitchFamily="18" charset="0"/>
                        </a:rPr>
                        <a:t>: These won’t encourage employees to work harder but they will cause them to become unmotivated if they are not present.</a:t>
                      </a:r>
                    </a:p>
                    <a:p>
                      <a:pPr marL="0" indent="0" algn="just" defTabSz="914400" rtl="0" eaLnBrk="1" latinLnBrk="0" hangingPunct="1">
                        <a:buFont typeface="Wingdings" panose="05000000000000000000" pitchFamily="2" charset="2"/>
                        <a:buNone/>
                      </a:pPr>
                      <a:endParaRPr lang="en-US" sz="1800" b="1" i="0" u="sng" kern="1200" dirty="0">
                        <a:solidFill>
                          <a:schemeClr val="tx1"/>
                        </a:solidFill>
                        <a:effectLst/>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3- The Two-Factor Theory</a:t>
            </a:r>
            <a:endParaRPr lang="en-US" sz="2000" b="1" dirty="0">
              <a:solidFill>
                <a:srgbClr val="C1510A"/>
              </a:solidFill>
              <a:effectLst/>
              <a:latin typeface="Times New Roman" panose="02020603050405020304" pitchFamily="18" charset="0"/>
              <a:cs typeface="Times New Roman" panose="02020603050405020304" pitchFamily="18" charset="0"/>
            </a:endParaRPr>
          </a:p>
        </p:txBody>
      </p:sp>
      <p:grpSp>
        <p:nvGrpSpPr>
          <p:cNvPr id="15" name="Group 14">
            <a:extLst>
              <a:ext uri="{FF2B5EF4-FFF2-40B4-BE49-F238E27FC236}">
                <a16:creationId xmlns:a16="http://schemas.microsoft.com/office/drawing/2014/main" id="{595C2633-44F7-429B-88A8-371EA5952DC9}"/>
              </a:ext>
            </a:extLst>
          </p:cNvPr>
          <p:cNvGrpSpPr/>
          <p:nvPr/>
        </p:nvGrpSpPr>
        <p:grpSpPr>
          <a:xfrm>
            <a:off x="130614" y="576828"/>
            <a:ext cx="9845658" cy="536288"/>
            <a:chOff x="130614" y="576828"/>
            <a:chExt cx="9845658" cy="536288"/>
          </a:xfrm>
        </p:grpSpPr>
        <p:sp>
          <p:nvSpPr>
            <p:cNvPr id="16" name="TextBox 15">
              <a:extLst>
                <a:ext uri="{FF2B5EF4-FFF2-40B4-BE49-F238E27FC236}">
                  <a16:creationId xmlns:a16="http://schemas.microsoft.com/office/drawing/2014/main" id="{A66D6C49-C54D-4791-93C6-42C595B6309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7" name="Rectangle 16">
              <a:extLst>
                <a:ext uri="{FF2B5EF4-FFF2-40B4-BE49-F238E27FC236}">
                  <a16:creationId xmlns:a16="http://schemas.microsoft.com/office/drawing/2014/main" id="{86F7C1CC-00FC-481B-AFE6-E31210C9F4D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07809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46376"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7366907"/>
              </p:ext>
            </p:extLst>
          </p:nvPr>
        </p:nvGraphicFramePr>
        <p:xfrm>
          <a:off x="1784069" y="2200096"/>
          <a:ext cx="10146377" cy="3538095"/>
        </p:xfrm>
        <a:graphic>
          <a:graphicData uri="http://schemas.openxmlformats.org/drawingml/2006/table">
            <a:tbl>
              <a:tblPr firstRow="1" bandRow="1">
                <a:tableStyleId>{5C22544A-7EE6-4342-B048-85BDC9FD1C3A}</a:tableStyleId>
              </a:tblPr>
              <a:tblGrid>
                <a:gridCol w="1179444">
                  <a:extLst>
                    <a:ext uri="{9D8B030D-6E8A-4147-A177-3AD203B41FA5}">
                      <a16:colId xmlns:a16="http://schemas.microsoft.com/office/drawing/2014/main" val="3966072766"/>
                    </a:ext>
                  </a:extLst>
                </a:gridCol>
                <a:gridCol w="8966933">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dirty="0">
                          <a:solidFill>
                            <a:srgbClr val="0A1F61"/>
                          </a:solidFill>
                          <a:latin typeface="Times New Roman" panose="02020603050405020304" pitchFamily="18" charset="0"/>
                          <a:cs typeface="Times New Roman" panose="02020603050405020304" pitchFamily="18" charset="0"/>
                        </a:rPr>
                        <a:t>The Two-Factor Theory</a:t>
                      </a:r>
                    </a:p>
                  </a:txBody>
                  <a:tcPr>
                    <a:noFill/>
                  </a:tcPr>
                </a:tc>
                <a:tc>
                  <a:txBody>
                    <a:bodyPr/>
                    <a:lstStyle/>
                    <a:p>
                      <a:pPr marL="285750" indent="-285750" algn="just">
                        <a:buFont typeface="Wingdings" panose="05000000000000000000" pitchFamily="2" charset="2"/>
                        <a:buChar char="§"/>
                      </a:pPr>
                      <a:r>
                        <a:rPr lang="en-US" sz="2000" b="0" i="0" kern="1200" dirty="0">
                          <a:solidFill>
                            <a:schemeClr val="tx1"/>
                          </a:solidFill>
                          <a:effectLst/>
                          <a:latin typeface="Times New Roman" panose="02020603050405020304" pitchFamily="18" charset="0"/>
                          <a:ea typeface="+mn-ea"/>
                          <a:cs typeface="Times New Roman" panose="02020603050405020304" pitchFamily="18" charset="0"/>
                        </a:rPr>
                        <a:t>At the time, job satisfaction was being viewed as a single construct ranging from</a:t>
                      </a:r>
                      <a:r>
                        <a:rPr lang="en-US" sz="2000" b="1" i="0" u="sng" kern="1200" dirty="0">
                          <a:solidFill>
                            <a:schemeClr val="tx1"/>
                          </a:solidFill>
                          <a:effectLst/>
                          <a:latin typeface="Times New Roman" panose="02020603050405020304" pitchFamily="18" charset="0"/>
                          <a:ea typeface="+mn-ea"/>
                          <a:cs typeface="Times New Roman" panose="02020603050405020304" pitchFamily="18" charset="0"/>
                        </a:rPr>
                        <a:t> satisfaction to dissatisfaction</a:t>
                      </a:r>
                      <a:r>
                        <a:rPr lang="en-US" sz="2000" b="0" i="0" kern="1200" dirty="0">
                          <a:solidFill>
                            <a:schemeClr val="tx1"/>
                          </a:solidFill>
                          <a:effectLst/>
                          <a:latin typeface="Times New Roman" panose="02020603050405020304" pitchFamily="18" charset="0"/>
                          <a:ea typeface="+mn-ea"/>
                          <a:cs typeface="Times New Roman" panose="02020603050405020304" pitchFamily="18" charset="0"/>
                        </a:rPr>
                        <a:t>. </a:t>
                      </a:r>
                    </a:p>
                    <a:p>
                      <a:pPr marL="285750" indent="-285750" algn="just">
                        <a:buFont typeface="Wingdings" panose="05000000000000000000" pitchFamily="2" charset="2"/>
                        <a:buChar char="§"/>
                      </a:pPr>
                      <a:endParaRPr lang="en-US" sz="20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lgn="just">
                        <a:buFont typeface="Wingdings" panose="05000000000000000000" pitchFamily="2" charset="2"/>
                        <a:buChar char="§"/>
                      </a:pPr>
                      <a:r>
                        <a:rPr lang="en-US" sz="2000" b="0" i="0" kern="1200" dirty="0">
                          <a:solidFill>
                            <a:schemeClr val="tx1"/>
                          </a:solidFill>
                          <a:effectLst/>
                          <a:latin typeface="Times New Roman" panose="02020603050405020304" pitchFamily="18" charset="0"/>
                          <a:ea typeface="+mn-ea"/>
                          <a:cs typeface="Times New Roman" panose="02020603050405020304" pitchFamily="18" charset="0"/>
                        </a:rPr>
                        <a:t>If this were the case, Herzberg reasoned, </a:t>
                      </a:r>
                      <a:r>
                        <a:rPr lang="en-US" sz="2000" b="1" i="0" kern="1200" dirty="0">
                          <a:solidFill>
                            <a:schemeClr val="tx1"/>
                          </a:solidFill>
                          <a:effectLst/>
                          <a:latin typeface="Times New Roman" panose="02020603050405020304" pitchFamily="18" charset="0"/>
                          <a:ea typeface="+mn-ea"/>
                          <a:cs typeface="Times New Roman" panose="02020603050405020304" pitchFamily="18" charset="0"/>
                        </a:rPr>
                        <a:t>one set of factors should therefore influence movement back and forth along the continuum. </a:t>
                      </a:r>
                    </a:p>
                    <a:p>
                      <a:pPr marL="285750" indent="-285750" algn="just">
                        <a:buFont typeface="Wingdings" panose="05000000000000000000" pitchFamily="2" charset="2"/>
                        <a:buChar char="§"/>
                      </a:pPr>
                      <a:endParaRPr lang="en-US" sz="2000" b="1"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lgn="just">
                        <a:buFont typeface="Wingdings" panose="05000000000000000000" pitchFamily="2" charset="2"/>
                        <a:buChar char="§"/>
                      </a:pPr>
                      <a:r>
                        <a:rPr lang="en-US" sz="2000" b="0" i="0" kern="1200" dirty="0">
                          <a:solidFill>
                            <a:schemeClr val="tx1"/>
                          </a:solidFill>
                          <a:effectLst/>
                          <a:latin typeface="Times New Roman" panose="02020603050405020304" pitchFamily="18" charset="0"/>
                          <a:ea typeface="+mn-ea"/>
                          <a:cs typeface="Times New Roman" panose="02020603050405020304" pitchFamily="18" charset="0"/>
                        </a:rPr>
                        <a:t>But because his research had identified differential influences from two different sets of factors, Herzberg argued </a:t>
                      </a:r>
                      <a:r>
                        <a:rPr lang="en-US" sz="2000" b="1" i="0" u="sng" kern="1200" dirty="0">
                          <a:solidFill>
                            <a:schemeClr val="tx1"/>
                          </a:solidFill>
                          <a:effectLst/>
                          <a:latin typeface="Times New Roman" panose="02020603050405020304" pitchFamily="18" charset="0"/>
                          <a:ea typeface="+mn-ea"/>
                          <a:cs typeface="Times New Roman" panose="02020603050405020304" pitchFamily="18" charset="0"/>
                        </a:rPr>
                        <a:t>that two different dimensions must be involved. </a:t>
                      </a:r>
                    </a:p>
                    <a:p>
                      <a:pPr marL="285750" indent="-285750" algn="just">
                        <a:buFont typeface="Wingdings" panose="05000000000000000000" pitchFamily="2" charset="2"/>
                        <a:buChar char="§"/>
                      </a:pPr>
                      <a:endParaRPr lang="en-US" sz="2000" b="1" i="0" u="sng"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lgn="just">
                        <a:buFont typeface="Wingdings" panose="05000000000000000000" pitchFamily="2" charset="2"/>
                        <a:buChar char="§"/>
                      </a:pPr>
                      <a:r>
                        <a:rPr lang="en-US" sz="2000" b="0" i="0" kern="1200" dirty="0">
                          <a:solidFill>
                            <a:schemeClr val="tx1"/>
                          </a:solidFill>
                          <a:effectLst/>
                          <a:latin typeface="Times New Roman" panose="02020603050405020304" pitchFamily="18" charset="0"/>
                          <a:ea typeface="+mn-ea"/>
                          <a:cs typeface="Times New Roman" panose="02020603050405020304" pitchFamily="18" charset="0"/>
                        </a:rPr>
                        <a:t>Thus, he </a:t>
                      </a:r>
                      <a:r>
                        <a:rPr lang="en-US" sz="2000" b="1" i="0" kern="1200" dirty="0">
                          <a:solidFill>
                            <a:schemeClr val="tx1"/>
                          </a:solidFill>
                          <a:effectLst/>
                          <a:latin typeface="Times New Roman" panose="02020603050405020304" pitchFamily="18" charset="0"/>
                          <a:ea typeface="+mn-ea"/>
                          <a:cs typeface="Times New Roman" panose="02020603050405020304" pitchFamily="18" charset="0"/>
                        </a:rPr>
                        <a:t>saw motivation as a two-factor phenomenon. he dual-structure</a:t>
                      </a:r>
                      <a:endParaRPr lang="en-US" sz="2000" b="1"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3- The Two-Factor Theory</a:t>
            </a:r>
            <a:endParaRPr lang="en-US" sz="2000" b="1" dirty="0">
              <a:solidFill>
                <a:srgbClr val="C1510A"/>
              </a:solidFill>
              <a:effectLst/>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1E5DF736-5B4C-4914-B991-3E65465F36DA}"/>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AF1D49C6-A017-48F1-821C-CC1C35E5B62C}"/>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A806027C-4070-4518-831F-DD757040BDB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26951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433820632"/>
              </p:ext>
            </p:extLst>
          </p:nvPr>
        </p:nvGraphicFramePr>
        <p:xfrm>
          <a:off x="1784069" y="2251867"/>
          <a:ext cx="10288606" cy="4419600"/>
        </p:xfrm>
        <a:graphic>
          <a:graphicData uri="http://schemas.openxmlformats.org/drawingml/2006/table">
            <a:tbl>
              <a:tblPr firstRow="1" bandRow="1">
                <a:tableStyleId>{5C22544A-7EE6-4342-B048-85BDC9FD1C3A}</a:tableStyleId>
              </a:tblPr>
              <a:tblGrid>
                <a:gridCol w="1335400">
                  <a:extLst>
                    <a:ext uri="{9D8B030D-6E8A-4147-A177-3AD203B41FA5}">
                      <a16:colId xmlns:a16="http://schemas.microsoft.com/office/drawing/2014/main" val="3966072766"/>
                    </a:ext>
                  </a:extLst>
                </a:gridCol>
                <a:gridCol w="8953206">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0" i="0" u="none" kern="1200" dirty="0">
                          <a:solidFill>
                            <a:srgbClr val="0A1F61"/>
                          </a:solidFill>
                          <a:latin typeface="Times New Roman" panose="02020603050405020304" pitchFamily="18" charset="0"/>
                          <a:ea typeface="+mn-ea"/>
                          <a:cs typeface="Times New Roman" panose="02020603050405020304" pitchFamily="18" charset="0"/>
                        </a:rPr>
                        <a:t>The Two-Factor Theory</a:t>
                      </a:r>
                    </a:p>
                  </a:txBody>
                  <a:tcPr>
                    <a:noFill/>
                  </a:tcPr>
                </a:tc>
                <a:tc>
                  <a:txBody>
                    <a:bodyPr/>
                    <a:lstStyle/>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Figure 5.3 lists the primary factors identified in Herzberg’s interviews.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Motivation factors </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Are intrinsic to the work itself and include factors such as achievement and recognition such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as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achievement, recognition, and the opportunity to plan and control their own work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which were often cited by people as primary causes of satisfaction and motivation.  When present in a job, these factors apparently could cause satisfaction and motivation; when they were absent, the result was feelings of no satisfaction rather than dissatisfaction. </a:t>
                      </a:r>
                    </a:p>
                    <a:p>
                      <a:pPr marL="342900" indent="-342900">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other set of factors, hygiene factors: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Are extrinsic to the work itself and include factors such as pay Company policies, Supervision, and job security.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came out in response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to the questions about dissatisfaction and lack of motivation.</a:t>
                      </a:r>
                    </a:p>
                    <a:p>
                      <a:pPr marL="342900" indent="-342900">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24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3- The Two-Factor Theory</a:t>
            </a:r>
            <a:endParaRPr lang="en-US" sz="2000" b="1" dirty="0">
              <a:solidFill>
                <a:srgbClr val="C1510A"/>
              </a:solidFill>
              <a:effectLst/>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C949AE7C-F8F6-421E-8FAB-4D500F452138}"/>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36E03A5B-6618-44CC-B8CA-B10297D4FBF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C770101A-49BD-4AF7-B7CC-91CB375E3CD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83875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99359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3- The Two-Factor Theory</a:t>
            </a:r>
            <a:endParaRPr lang="en-US" sz="2000" b="1" dirty="0">
              <a:solidFill>
                <a:srgbClr val="C1510A"/>
              </a:solidFill>
              <a:effectLst/>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FCB5A2A5-1F3C-4BFD-A82E-C24B8BB31B25}"/>
              </a:ext>
            </a:extLst>
          </p:cNvPr>
          <p:cNvPicPr>
            <a:picLocks noChangeAspect="1"/>
          </p:cNvPicPr>
          <p:nvPr/>
        </p:nvPicPr>
        <p:blipFill>
          <a:blip r:embed="rId7"/>
          <a:stretch>
            <a:fillRect/>
          </a:stretch>
        </p:blipFill>
        <p:spPr>
          <a:xfrm>
            <a:off x="6506817" y="2263357"/>
            <a:ext cx="5565858" cy="3580852"/>
          </a:xfrm>
          <a:prstGeom prst="rect">
            <a:avLst/>
          </a:prstGeom>
        </p:spPr>
      </p:pic>
      <p:sp>
        <p:nvSpPr>
          <p:cNvPr id="15" name="TextBox 14">
            <a:extLst>
              <a:ext uri="{FF2B5EF4-FFF2-40B4-BE49-F238E27FC236}">
                <a16:creationId xmlns:a16="http://schemas.microsoft.com/office/drawing/2014/main" id="{3CEB03E3-9023-4596-ACCB-82F04A6807E4}"/>
              </a:ext>
            </a:extLst>
          </p:cNvPr>
          <p:cNvSpPr txBox="1"/>
          <p:nvPr/>
        </p:nvSpPr>
        <p:spPr>
          <a:xfrm>
            <a:off x="1756533" y="2851784"/>
            <a:ext cx="4538249" cy="3139321"/>
          </a:xfrm>
          <a:prstGeom prst="rect">
            <a:avLst/>
          </a:prstGeom>
          <a:noFill/>
        </p:spPr>
        <p:txBody>
          <a:bodyPr wrap="square">
            <a:spAutoFit/>
          </a:bodyPr>
          <a:lstStyle/>
          <a:p>
            <a:pPr algn="just"/>
            <a:r>
              <a:rPr lang="en-US" i="1" dirty="0">
                <a:latin typeface="Times New Roman" panose="02020603050405020304" pitchFamily="18" charset="0"/>
                <a:cs typeface="Times New Roman" panose="02020603050405020304" pitchFamily="18" charset="0"/>
              </a:rPr>
              <a:t>The traditional view of satisfaction suggested that satisfaction and dissatisfaction </a:t>
            </a:r>
            <a:r>
              <a:rPr lang="en-US" i="1" dirty="0">
                <a:solidFill>
                  <a:srgbClr val="0A1F61"/>
                </a:solidFill>
                <a:latin typeface="Times New Roman" panose="02020603050405020304" pitchFamily="18" charset="0"/>
                <a:cs typeface="Times New Roman" panose="02020603050405020304" pitchFamily="18" charset="0"/>
              </a:rPr>
              <a:t>were opposite ends of a single dimension. </a:t>
            </a:r>
            <a:r>
              <a:rPr lang="en-US" i="1" dirty="0">
                <a:latin typeface="Times New Roman" panose="02020603050405020304" pitchFamily="18" charset="0"/>
                <a:cs typeface="Times New Roman" panose="02020603050405020304" pitchFamily="18" charset="0"/>
              </a:rPr>
              <a:t>Herzberg’s Two Factor theory found evidence of a </a:t>
            </a:r>
            <a:r>
              <a:rPr lang="en-US" i="1" dirty="0">
                <a:solidFill>
                  <a:srgbClr val="0A1F61"/>
                </a:solidFill>
                <a:latin typeface="Times New Roman" panose="02020603050405020304" pitchFamily="18" charset="0"/>
                <a:cs typeface="Times New Roman" panose="02020603050405020304" pitchFamily="18" charset="0"/>
              </a:rPr>
              <a:t>more complex view</a:t>
            </a:r>
            <a:r>
              <a:rPr lang="en-US" i="1" dirty="0">
                <a:latin typeface="Times New Roman" panose="02020603050405020304" pitchFamily="18" charset="0"/>
                <a:cs typeface="Times New Roman" panose="02020603050405020304" pitchFamily="18" charset="0"/>
              </a:rPr>
              <a:t>. In this theory, </a:t>
            </a:r>
            <a:r>
              <a:rPr lang="en-US" i="1" dirty="0">
                <a:solidFill>
                  <a:srgbClr val="0A1F61"/>
                </a:solidFill>
                <a:latin typeface="Times New Roman" panose="02020603050405020304" pitchFamily="18" charset="0"/>
                <a:cs typeface="Times New Roman" panose="02020603050405020304" pitchFamily="18" charset="0"/>
              </a:rPr>
              <a:t>motivation factors affect one dimension, ranging from satisfaction to no satisfaction</a:t>
            </a:r>
            <a:r>
              <a:rPr lang="en-US" i="1" dirty="0">
                <a:latin typeface="Times New Roman" panose="02020603050405020304" pitchFamily="18" charset="0"/>
                <a:cs typeface="Times New Roman" panose="02020603050405020304" pitchFamily="18" charset="0"/>
              </a:rPr>
              <a:t>. Other workplace characteristics, called “</a:t>
            </a:r>
            <a:r>
              <a:rPr lang="en-US" b="1" i="1" dirty="0">
                <a:latin typeface="Times New Roman" panose="02020603050405020304" pitchFamily="18" charset="0"/>
                <a:cs typeface="Times New Roman" panose="02020603050405020304" pitchFamily="18" charset="0"/>
              </a:rPr>
              <a:t>hygiene factors</a:t>
            </a:r>
            <a:r>
              <a:rPr lang="en-US" i="1" dirty="0">
                <a:latin typeface="Times New Roman" panose="02020603050405020304" pitchFamily="18" charset="0"/>
                <a:cs typeface="Times New Roman" panose="02020603050405020304" pitchFamily="18" charset="0"/>
              </a:rPr>
              <a:t>,” </a:t>
            </a:r>
            <a:r>
              <a:rPr lang="en-US" i="1" dirty="0">
                <a:solidFill>
                  <a:srgbClr val="0A1F61"/>
                </a:solidFill>
                <a:latin typeface="Times New Roman" panose="02020603050405020304" pitchFamily="18" charset="0"/>
                <a:cs typeface="Times New Roman" panose="02020603050405020304" pitchFamily="18" charset="0"/>
              </a:rPr>
              <a:t>are assumed to affect another dimension, ranging from dissatisfaction to no dissatisfaction.</a:t>
            </a:r>
          </a:p>
        </p:txBody>
      </p:sp>
      <p:sp>
        <p:nvSpPr>
          <p:cNvPr id="17" name="TextBox 16">
            <a:extLst>
              <a:ext uri="{FF2B5EF4-FFF2-40B4-BE49-F238E27FC236}">
                <a16:creationId xmlns:a16="http://schemas.microsoft.com/office/drawing/2014/main" id="{D187B999-F726-4558-8A77-3963908324FE}"/>
              </a:ext>
            </a:extLst>
          </p:cNvPr>
          <p:cNvSpPr txBox="1"/>
          <p:nvPr/>
        </p:nvSpPr>
        <p:spPr>
          <a:xfrm>
            <a:off x="1868582" y="2218309"/>
            <a:ext cx="6208642" cy="646331"/>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Figure 5.3.</a:t>
            </a:r>
          </a:p>
          <a:p>
            <a:r>
              <a:rPr lang="en-US" b="1" dirty="0">
                <a:latin typeface="Times New Roman" panose="02020603050405020304" pitchFamily="18" charset="0"/>
                <a:cs typeface="Times New Roman" panose="02020603050405020304" pitchFamily="18" charset="0"/>
              </a:rPr>
              <a:t>The Two Factor Theory of Motivation</a:t>
            </a:r>
          </a:p>
        </p:txBody>
      </p:sp>
      <p:grpSp>
        <p:nvGrpSpPr>
          <p:cNvPr id="16" name="Group 15">
            <a:extLst>
              <a:ext uri="{FF2B5EF4-FFF2-40B4-BE49-F238E27FC236}">
                <a16:creationId xmlns:a16="http://schemas.microsoft.com/office/drawing/2014/main" id="{44B69A03-3165-49F4-ACD5-AE1905204DA8}"/>
              </a:ext>
            </a:extLst>
          </p:cNvPr>
          <p:cNvGrpSpPr/>
          <p:nvPr/>
        </p:nvGrpSpPr>
        <p:grpSpPr>
          <a:xfrm>
            <a:off x="130614" y="576828"/>
            <a:ext cx="9845658" cy="536288"/>
            <a:chOff x="130614" y="576828"/>
            <a:chExt cx="9845658" cy="536288"/>
          </a:xfrm>
        </p:grpSpPr>
        <p:sp>
          <p:nvSpPr>
            <p:cNvPr id="18" name="TextBox 17">
              <a:extLst>
                <a:ext uri="{FF2B5EF4-FFF2-40B4-BE49-F238E27FC236}">
                  <a16:creationId xmlns:a16="http://schemas.microsoft.com/office/drawing/2014/main" id="{CF55A465-C0C3-4C03-B1AA-CECC923E74CD}"/>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9" name="Rectangle 18">
              <a:extLst>
                <a:ext uri="{FF2B5EF4-FFF2-40B4-BE49-F238E27FC236}">
                  <a16:creationId xmlns:a16="http://schemas.microsoft.com/office/drawing/2014/main" id="{A733638A-4A2E-48C6-AB7A-9AF116D3916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5454761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9890193"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95996119"/>
              </p:ext>
            </p:extLst>
          </p:nvPr>
        </p:nvGraphicFramePr>
        <p:xfrm>
          <a:off x="1784069" y="2200096"/>
          <a:ext cx="10146377" cy="4358640"/>
        </p:xfrm>
        <a:graphic>
          <a:graphicData uri="http://schemas.openxmlformats.org/drawingml/2006/table">
            <a:tbl>
              <a:tblPr firstRow="1" bandRow="1">
                <a:tableStyleId>{5C22544A-7EE6-4342-B048-85BDC9FD1C3A}</a:tableStyleId>
              </a:tblPr>
              <a:tblGrid>
                <a:gridCol w="1396453">
                  <a:extLst>
                    <a:ext uri="{9D8B030D-6E8A-4147-A177-3AD203B41FA5}">
                      <a16:colId xmlns:a16="http://schemas.microsoft.com/office/drawing/2014/main" val="3966072766"/>
                    </a:ext>
                  </a:extLst>
                </a:gridCol>
                <a:gridCol w="8749924">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Evaluation of </a:t>
                      </a:r>
                    </a:p>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The Two-Factor Theory</a:t>
                      </a:r>
                    </a:p>
                  </a:txBody>
                  <a:tcPr>
                    <a:noFill/>
                  </a:tcPr>
                </a:tc>
                <a:tc>
                  <a:txBody>
                    <a:bodyPr/>
                    <a:lstStyle/>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theory only applies to white collar workers.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original sample of </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accountants and engineers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may not represent the general working population.</a:t>
                      </a: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theory fails to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account for individual differences.  </a:t>
                      </a:r>
                    </a:p>
                    <a:p>
                      <a:pPr marL="0" indent="0" algn="just">
                        <a:buFont typeface="Wingdings" panose="05000000000000000000" pitchFamily="2" charset="2"/>
                        <a:buNone/>
                      </a:pPr>
                      <a:r>
                        <a:rPr lang="en-US" sz="2000" b="0" i="0" u="none" kern="1200" dirty="0">
                          <a:solidFill>
                            <a:srgbClr val="C00000"/>
                          </a:solidFill>
                          <a:latin typeface="Times New Roman" panose="02020603050405020304" pitchFamily="18" charset="0"/>
                          <a:ea typeface="+mn-ea"/>
                          <a:cs typeface="Times New Roman" panose="02020603050405020304" pitchFamily="18" charset="0"/>
                        </a:rPr>
                        <a:t>For Example,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Subsequent research has found that a factor such as pay may affect satisfaction in one sample and dissatisfaction in another and that the effect of a given factor depends on the individual’s age and organizational level. </a:t>
                      </a: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In addition, the theory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does not define the relationship between satisfaction and motivation.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theory focuses on improving employee satisfaction. That doesn’t necessarily translate into increased productivity.</a:t>
                      </a:r>
                    </a:p>
                    <a:p>
                      <a:pPr marL="342900" indent="-342900" algn="just">
                        <a:buFont typeface="Wingdings" panose="05000000000000000000" pitchFamily="2" charset="2"/>
                        <a:buChar char="§"/>
                      </a:pPr>
                      <a:r>
                        <a:rPr lang="en-US" sz="2000" b="0" i="1" u="sng" kern="1200" dirty="0">
                          <a:solidFill>
                            <a:schemeClr val="tx1"/>
                          </a:solidFill>
                          <a:latin typeface="Times New Roman" panose="02020603050405020304" pitchFamily="18" charset="0"/>
                          <a:ea typeface="+mn-ea"/>
                          <a:cs typeface="Times New Roman" panose="02020603050405020304" pitchFamily="18" charset="0"/>
                        </a:rPr>
                        <a:t>Two Factor Theory is subject to bias </a:t>
                      </a:r>
                    </a:p>
                    <a:p>
                      <a:pPr marL="0" indent="0" algn="just">
                        <a:buFont typeface="Wingdings" panose="05000000000000000000" pitchFamily="2" charset="2"/>
                        <a:buNone/>
                      </a:pPr>
                      <a:r>
                        <a:rPr lang="en-US" sz="2000" b="0" i="0" u="none" kern="1200" dirty="0">
                          <a:solidFill>
                            <a:srgbClr val="C00000"/>
                          </a:solidFill>
                          <a:latin typeface="Times New Roman" panose="02020603050405020304" pitchFamily="18" charset="0"/>
                          <a:ea typeface="+mn-ea"/>
                          <a:cs typeface="Times New Roman" panose="02020603050405020304" pitchFamily="18" charset="0"/>
                        </a:rPr>
                        <a:t>For example</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when an employee is satisfied they will give themselves credit for that satisfaction. Conversely, when they are dissatisfied they will blame external factors.</a:t>
                      </a:r>
                    </a:p>
                    <a:p>
                      <a:pPr marL="342900" indent="-342900" algn="just">
                        <a:buFont typeface="Wingdings" panose="05000000000000000000" pitchFamily="2" charset="2"/>
                        <a:buChar char="§"/>
                      </a:pPr>
                      <a:endParaRPr lang="en-US" sz="2000" b="0" i="0" u="none" kern="1200" dirty="0">
                        <a:solidFill>
                          <a:srgbClr val="0A1F6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2000" b="0" i="0" u="none" kern="1200" dirty="0">
                        <a:solidFill>
                          <a:srgbClr val="0A1F6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369332"/>
          </a:xfrm>
          <a:prstGeom prst="rect">
            <a:avLst/>
          </a:prstGeom>
          <a:noFill/>
        </p:spPr>
        <p:txBody>
          <a:bodyPr wrap="square">
            <a:spAutoFit/>
          </a:bodyPr>
          <a:lstStyle/>
          <a:p>
            <a:r>
              <a:rPr lang="en-US" b="1" dirty="0">
                <a:solidFill>
                  <a:srgbClr val="C1510A"/>
                </a:solidFill>
                <a:latin typeface="Times New Roman" panose="02020603050405020304" pitchFamily="18" charset="0"/>
                <a:cs typeface="Times New Roman" panose="02020603050405020304" pitchFamily="18" charset="0"/>
              </a:rPr>
              <a:t>3- The Two-Factor Theory</a:t>
            </a:r>
            <a:endParaRPr lang="en-US" b="1" dirty="0">
              <a:solidFill>
                <a:srgbClr val="C1510A"/>
              </a:solidFill>
              <a:effectLst/>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FECD2834-D911-43D3-BEBE-872BEF57E7A6}"/>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AE734DD2-4921-4AE1-8D44-081E94E071F1}"/>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688CDF48-F51D-4F04-9865-205CA63ECEC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65988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287758"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925319700"/>
              </p:ext>
            </p:extLst>
          </p:nvPr>
        </p:nvGraphicFramePr>
        <p:xfrm>
          <a:off x="1784069" y="2200096"/>
          <a:ext cx="10146377" cy="3749040"/>
        </p:xfrm>
        <a:graphic>
          <a:graphicData uri="http://schemas.openxmlformats.org/drawingml/2006/table">
            <a:tbl>
              <a:tblPr firstRow="1" bandRow="1">
                <a:tableStyleId>{5C22544A-7EE6-4342-B048-85BDC9FD1C3A}</a:tableStyleId>
              </a:tblPr>
              <a:tblGrid>
                <a:gridCol w="1528974">
                  <a:extLst>
                    <a:ext uri="{9D8B030D-6E8A-4147-A177-3AD203B41FA5}">
                      <a16:colId xmlns:a16="http://schemas.microsoft.com/office/drawing/2014/main" val="3966072766"/>
                    </a:ext>
                  </a:extLst>
                </a:gridCol>
                <a:gridCol w="8617403">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Evaluation of  The Two-Factor Theory</a:t>
                      </a:r>
                    </a:p>
                  </a:txBody>
                  <a:tcPr>
                    <a:noFill/>
                  </a:tcPr>
                </a:tc>
                <a:tc>
                  <a:txBody>
                    <a:bodyPr/>
                    <a:lstStyle/>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Research has also suggested that</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 the two-factor framework varies across cultures.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Only limited studies have been conducted, </a:t>
                      </a:r>
                    </a:p>
                    <a:p>
                      <a:pPr marL="0" indent="0" algn="just">
                        <a:buFont typeface="Wingdings" panose="05000000000000000000" pitchFamily="2" charset="2"/>
                        <a:buNone/>
                      </a:pPr>
                      <a:r>
                        <a:rPr lang="en-US" sz="2000" b="0" i="0" u="none" kern="1200" dirty="0">
                          <a:solidFill>
                            <a:srgbClr val="C00000"/>
                          </a:solidFill>
                          <a:latin typeface="Times New Roman" panose="02020603050405020304" pitchFamily="18" charset="0"/>
                          <a:ea typeface="+mn-ea"/>
                          <a:cs typeface="Times New Roman" panose="02020603050405020304" pitchFamily="18" charset="0"/>
                        </a:rPr>
                        <a:t>Ex</a:t>
                      </a:r>
                      <a:r>
                        <a:rPr lang="en-US" sz="2000" b="0" i="1" u="none" kern="1200" dirty="0">
                          <a:solidFill>
                            <a:srgbClr val="C00000"/>
                          </a:solidFill>
                          <a:latin typeface="Times New Roman" panose="02020603050405020304" pitchFamily="18" charset="0"/>
                          <a:ea typeface="+mn-ea"/>
                          <a:cs typeface="Times New Roman" panose="02020603050405020304" pitchFamily="18" charset="0"/>
                        </a:rPr>
                        <a: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Other Studies suggest that employees in New Zealand and Panama assess the impact of motivation and hygiene factors differently from U.S. workers</a:t>
                      </a:r>
                    </a:p>
                    <a:p>
                      <a:pPr marL="0" indent="0" algn="just">
                        <a:buFont typeface="Wingdings" panose="05000000000000000000" pitchFamily="2" charset="2"/>
                        <a:buNone/>
                      </a:pPr>
                      <a:endParaRPr lang="en-US" sz="2000" b="0" i="1"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It is not surprising, then, that the two-factor theory is no longer held in high esteem by organizational behavior researchers.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Indeed, the field has since adopted far more complex and valid conceptualizations of motivation. But because of its initial popularity and its specific guidance for application, the two-factor theory merits a special place in the history of motivation research.</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369332"/>
          </a:xfrm>
          <a:prstGeom prst="rect">
            <a:avLst/>
          </a:prstGeom>
          <a:noFill/>
        </p:spPr>
        <p:txBody>
          <a:bodyPr wrap="square">
            <a:spAutoFit/>
          </a:bodyPr>
          <a:lstStyle/>
          <a:p>
            <a:r>
              <a:rPr lang="en-US" b="1" dirty="0">
                <a:solidFill>
                  <a:srgbClr val="C1510A"/>
                </a:solidFill>
                <a:latin typeface="Times New Roman" panose="02020603050405020304" pitchFamily="18" charset="0"/>
                <a:cs typeface="Times New Roman" panose="02020603050405020304" pitchFamily="18" charset="0"/>
              </a:rPr>
              <a:t>3- The Two-Factor Theory</a:t>
            </a:r>
            <a:endParaRPr lang="en-US" b="1" dirty="0">
              <a:solidFill>
                <a:srgbClr val="C1510A"/>
              </a:solidFill>
              <a:effectLst/>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401C448-C821-4531-AF9E-2EC3AE9C65D4}"/>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083F9C7C-2082-465A-A753-AAFD8C44DE86}"/>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FE10153A-9A4D-4F53-B57B-401954BB0FD2}"/>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88045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902229"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714600761"/>
              </p:ext>
            </p:extLst>
          </p:nvPr>
        </p:nvGraphicFramePr>
        <p:xfrm>
          <a:off x="1874165" y="2263356"/>
          <a:ext cx="9902229" cy="3538095"/>
        </p:xfrm>
        <a:graphic>
          <a:graphicData uri="http://schemas.openxmlformats.org/drawingml/2006/table">
            <a:tbl>
              <a:tblPr firstRow="1" bandRow="1">
                <a:tableStyleId>{5C22544A-7EE6-4342-B048-85BDC9FD1C3A}</a:tableStyleId>
              </a:tblPr>
              <a:tblGrid>
                <a:gridCol w="2106236">
                  <a:extLst>
                    <a:ext uri="{9D8B030D-6E8A-4147-A177-3AD203B41FA5}">
                      <a16:colId xmlns:a16="http://schemas.microsoft.com/office/drawing/2014/main" val="3966072766"/>
                    </a:ext>
                  </a:extLst>
                </a:gridCol>
                <a:gridCol w="7795993">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The Acquired Needs Framework</a:t>
                      </a:r>
                    </a:p>
                  </a:txBody>
                  <a:tcPr>
                    <a:noFill/>
                  </a:tcPr>
                </a:tc>
                <a:tc>
                  <a:txBody>
                    <a:bodyPr/>
                    <a:lstStyle/>
                    <a:p>
                      <a:pPr marL="0" indent="0" algn="just">
                        <a:buFont typeface="Wingdings" panose="05000000000000000000" pitchFamily="2" charset="2"/>
                        <a:buNone/>
                      </a:pPr>
                      <a:r>
                        <a:rPr lang="en-US" sz="2000" b="1" i="0" u="sng" kern="1200" dirty="0">
                          <a:solidFill>
                            <a:srgbClr val="0A1F61"/>
                          </a:solidFill>
                          <a:latin typeface="Times New Roman" panose="02020603050405020304" pitchFamily="18" charset="0"/>
                          <a:ea typeface="+mn-ea"/>
                          <a:cs typeface="Times New Roman" panose="02020603050405020304" pitchFamily="18" charset="0"/>
                        </a:rPr>
                        <a:t>The Acquired Needs Framework: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Centers on the needs for </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achievement, affiliation, and power.</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 these needs are also sometimes referred to as manifest needs</a:t>
                      </a:r>
                    </a:p>
                    <a:p>
                      <a:pPr marL="0" indent="0" algn="just">
                        <a:buFont typeface="Wingdings" panose="05000000000000000000" pitchFamily="2" charset="2"/>
                        <a:buNone/>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acquired needs framework was advanced by David McClelland.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A key differentiating element of this framework is the argument that </a:t>
                      </a:r>
                      <a:r>
                        <a:rPr lang="en-US" sz="2000" b="0" i="0" u="sng" kern="1200" dirty="0">
                          <a:solidFill>
                            <a:srgbClr val="0A1F61"/>
                          </a:solidFill>
                          <a:latin typeface="Times New Roman" panose="02020603050405020304" pitchFamily="18" charset="0"/>
                          <a:ea typeface="+mn-ea"/>
                          <a:cs typeface="Times New Roman" panose="02020603050405020304" pitchFamily="18" charset="0"/>
                        </a:rPr>
                        <a:t>these needs are acquired</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 or learned, from cultural, societal, and family influences.</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4- The Acquired Needs Framework</a:t>
            </a:r>
          </a:p>
        </p:txBody>
      </p:sp>
      <p:grpSp>
        <p:nvGrpSpPr>
          <p:cNvPr id="14" name="Group 13">
            <a:extLst>
              <a:ext uri="{FF2B5EF4-FFF2-40B4-BE49-F238E27FC236}">
                <a16:creationId xmlns:a16="http://schemas.microsoft.com/office/drawing/2014/main" id="{280CC583-A871-4A05-9203-50BFE4281AC4}"/>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854F7944-4C42-4FB5-A0C7-3406459F5D8C}"/>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A5C89435-8CB4-42EC-9BC5-B0BD1A949E7E}"/>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148360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684402676"/>
              </p:ext>
            </p:extLst>
          </p:nvPr>
        </p:nvGraphicFramePr>
        <p:xfrm>
          <a:off x="1784069" y="2200096"/>
          <a:ext cx="10288606" cy="3657600"/>
        </p:xfrm>
        <a:graphic>
          <a:graphicData uri="http://schemas.openxmlformats.org/drawingml/2006/table">
            <a:tbl>
              <a:tblPr firstRow="1" bandRow="1">
                <a:tableStyleId>{5C22544A-7EE6-4342-B048-85BDC9FD1C3A}</a:tableStyleId>
              </a:tblPr>
              <a:tblGrid>
                <a:gridCol w="1648244">
                  <a:extLst>
                    <a:ext uri="{9D8B030D-6E8A-4147-A177-3AD203B41FA5}">
                      <a16:colId xmlns:a16="http://schemas.microsoft.com/office/drawing/2014/main" val="3966072766"/>
                    </a:ext>
                  </a:extLst>
                </a:gridCol>
                <a:gridCol w="8640362">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1- The Need for Achievement</a:t>
                      </a:r>
                    </a:p>
                  </a:txBody>
                  <a:tcPr>
                    <a:noFill/>
                  </a:tcPr>
                </a:tc>
                <a:tc>
                  <a:txBody>
                    <a:bodyPr/>
                    <a:lstStyle/>
                    <a:p>
                      <a:pPr marL="0" indent="0" algn="just">
                        <a:buFont typeface="Wingdings" panose="05000000000000000000" pitchFamily="2" charset="2"/>
                        <a:buNone/>
                      </a:pPr>
                      <a:r>
                        <a:rPr lang="en-US" sz="1800" b="1" i="0" u="sng" kern="1200" dirty="0">
                          <a:solidFill>
                            <a:srgbClr val="0A1F61"/>
                          </a:solidFill>
                          <a:latin typeface="Times New Roman" panose="02020603050405020304" pitchFamily="18" charset="0"/>
                          <a:ea typeface="+mn-ea"/>
                          <a:cs typeface="Times New Roman" panose="02020603050405020304" pitchFamily="18" charset="0"/>
                        </a:rPr>
                        <a:t>The Need for Achievement: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The desire to accomplish a task or goal more effectively than was done in the past</a:t>
                      </a:r>
                    </a:p>
                    <a:p>
                      <a:pPr marL="0" indent="0" algn="just">
                        <a:buFont typeface="Wingdings" panose="05000000000000000000" pitchFamily="2" charset="2"/>
                        <a:buNone/>
                      </a:pPr>
                      <a:endParaRPr lang="en-US" sz="1800" b="0" i="1" u="sng"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Individuals who have a high need for achievement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tend to set moderately difficult goals and to make moderately risky decisions</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High need-achievers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also want immediate, specific feedback on their performance. They want to know how well they did something as quickly after finishing it as possible</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High need-achievers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tend to do well as individual entrepreneurs with little or no group reinforcement. </a:t>
                      </a:r>
                    </a:p>
                    <a:p>
                      <a:pPr marL="0" indent="0" algn="just">
                        <a:buFont typeface="Wingdings" panose="05000000000000000000" pitchFamily="2" charset="2"/>
                        <a:buNone/>
                      </a:pPr>
                      <a:r>
                        <a:rPr lang="en-US" sz="1800" b="0" i="0" u="sng" kern="1200" dirty="0">
                          <a:solidFill>
                            <a:srgbClr val="C00000"/>
                          </a:solidFill>
                          <a:latin typeface="Times New Roman" panose="02020603050405020304" pitchFamily="18" charset="0"/>
                          <a:ea typeface="+mn-ea"/>
                          <a:cs typeface="Times New Roman" panose="02020603050405020304" pitchFamily="18" charset="0"/>
                        </a:rPr>
                        <a:t>EX</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Bill Gates, cofounder of Microsoft, Reed Hasting, founder and CEO of Netflix, and Marissa Mayer, former CEO of Yahoo! are all recognized as being high need-achievers.</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369332"/>
          </a:xfrm>
          <a:prstGeom prst="rect">
            <a:avLst/>
          </a:prstGeom>
          <a:noFill/>
        </p:spPr>
        <p:txBody>
          <a:bodyPr wrap="square">
            <a:spAutoFit/>
          </a:bodyPr>
          <a:lstStyle/>
          <a:p>
            <a:r>
              <a:rPr lang="en-US" b="1" dirty="0">
                <a:solidFill>
                  <a:srgbClr val="C1510A"/>
                </a:solidFill>
                <a:latin typeface="Times New Roman" panose="02020603050405020304" pitchFamily="18" charset="0"/>
                <a:cs typeface="Times New Roman" panose="02020603050405020304" pitchFamily="18" charset="0"/>
              </a:rPr>
              <a:t>4- The Acquired Needs Framework</a:t>
            </a:r>
          </a:p>
        </p:txBody>
      </p:sp>
      <p:grpSp>
        <p:nvGrpSpPr>
          <p:cNvPr id="14" name="Group 13">
            <a:extLst>
              <a:ext uri="{FF2B5EF4-FFF2-40B4-BE49-F238E27FC236}">
                <a16:creationId xmlns:a16="http://schemas.microsoft.com/office/drawing/2014/main" id="{2CE4516B-EFE4-41A4-AC66-A5BEECC116B7}"/>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4555C2A9-D024-44F0-861E-08D32800FE5F}"/>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C35E3340-EA57-4833-9FD1-3AB6AF0C11B3}"/>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04599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2818686580"/>
              </p:ext>
            </p:extLst>
          </p:nvPr>
        </p:nvGraphicFramePr>
        <p:xfrm>
          <a:off x="1784068" y="2200096"/>
          <a:ext cx="10076627" cy="3657600"/>
        </p:xfrm>
        <a:graphic>
          <a:graphicData uri="http://schemas.openxmlformats.org/drawingml/2006/table">
            <a:tbl>
              <a:tblPr firstRow="1" bandRow="1">
                <a:tableStyleId>{5C22544A-7EE6-4342-B048-85BDC9FD1C3A}</a:tableStyleId>
              </a:tblPr>
              <a:tblGrid>
                <a:gridCol w="1634639">
                  <a:extLst>
                    <a:ext uri="{9D8B030D-6E8A-4147-A177-3AD203B41FA5}">
                      <a16:colId xmlns:a16="http://schemas.microsoft.com/office/drawing/2014/main" val="3966072766"/>
                    </a:ext>
                  </a:extLst>
                </a:gridCol>
                <a:gridCol w="8441988">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2- The Need for Affiliation</a:t>
                      </a:r>
                    </a:p>
                    <a:p>
                      <a:pPr marL="0" indent="0" algn="l">
                        <a:buFont typeface="Wingdings" panose="05000000000000000000" pitchFamily="2" charset="2"/>
                        <a:buNone/>
                      </a:pPr>
                      <a:endParaRPr lang="en-US" sz="1800" b="1"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 The need for affiliation—</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the need for human companionship</a:t>
                      </a:r>
                    </a:p>
                    <a:p>
                      <a:pPr marL="0" indent="0" algn="just">
                        <a:buFont typeface="Wingdings" panose="05000000000000000000" pitchFamily="2" charset="2"/>
                        <a:buNone/>
                      </a:pPr>
                      <a:endParaRPr lang="en-US" sz="1800" b="0" i="1" u="sng"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Individuals with a high need of affiliation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tend to want reassurance and approval from others and usually are concerned about others’ feelings.</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Individuals with a high need of affiliation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are likely to act and think as they believe others want them to, especially those with whom they strongly identify and desire friendship. As we might expect,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people with a strong need for affiliation most often work in jobs with a lot of interpersonal contact, such as sales and teaching positions.</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A recent survey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suggests that people who have at least one good friend at work are much more likely to be highly engaged with their work and to indicate higher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levels of job satisfaction</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4- The Acquired Needs Framework</a:t>
            </a:r>
          </a:p>
        </p:txBody>
      </p:sp>
      <p:grpSp>
        <p:nvGrpSpPr>
          <p:cNvPr id="14" name="Group 13">
            <a:extLst>
              <a:ext uri="{FF2B5EF4-FFF2-40B4-BE49-F238E27FC236}">
                <a16:creationId xmlns:a16="http://schemas.microsoft.com/office/drawing/2014/main" id="{D84FCA5A-DF14-4021-B291-69A225EB6786}"/>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0BE58BBB-F70A-4A16-AAC8-639389382B97}"/>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594926EC-51A9-4AA9-95E7-21321BDF974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893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99359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796587128"/>
              </p:ext>
            </p:extLst>
          </p:nvPr>
        </p:nvGraphicFramePr>
        <p:xfrm>
          <a:off x="1784069" y="2200096"/>
          <a:ext cx="10288606" cy="3688080"/>
        </p:xfrm>
        <a:graphic>
          <a:graphicData uri="http://schemas.openxmlformats.org/drawingml/2006/table">
            <a:tbl>
              <a:tblPr firstRow="1" bandRow="1">
                <a:tableStyleId>{5C22544A-7EE6-4342-B048-85BDC9FD1C3A}</a:tableStyleId>
              </a:tblPr>
              <a:tblGrid>
                <a:gridCol w="1267480">
                  <a:extLst>
                    <a:ext uri="{9D8B030D-6E8A-4147-A177-3AD203B41FA5}">
                      <a16:colId xmlns:a16="http://schemas.microsoft.com/office/drawing/2014/main" val="3966072766"/>
                    </a:ext>
                  </a:extLst>
                </a:gridCol>
                <a:gridCol w="9021126">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3- The Need for Power</a:t>
                      </a:r>
                    </a:p>
                  </a:txBody>
                  <a:tcPr>
                    <a:noFill/>
                  </a:tcPr>
                </a:tc>
                <a:tc>
                  <a:txBody>
                    <a:body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The need for power</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the desire to control one’s environment, including financial, material, informational, and human resources.</a:t>
                      </a:r>
                    </a:p>
                    <a:p>
                      <a:pPr marL="0" indent="0" algn="just">
                        <a:buFont typeface="Wingdings" panose="05000000000000000000" pitchFamily="2" charset="2"/>
                        <a:buNone/>
                      </a:pPr>
                      <a:endParaRPr lang="en-US" sz="1800" b="1" i="0" u="sng"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People with a high need for power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can be successful managers if three conditions are met. </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First</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they must seek power for the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betterment of the organization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rather than for their own interests. </a:t>
                      </a:r>
                    </a:p>
                    <a:p>
                      <a:pPr marL="514350" indent="-514350" algn="just">
                        <a:buFont typeface="+mj-lt"/>
                        <a:buAutoNum type="romanL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Second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they must have a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fairly low need for affiliation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because fulfilling a personal need for power may well alienate others in the workplace. </a:t>
                      </a:r>
                    </a:p>
                    <a:p>
                      <a:pPr marL="514350" indent="-514350" algn="just">
                        <a:buFont typeface="+mj-lt"/>
                        <a:buAutoNum type="romanL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Third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they need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plenty of self-control to curb their desire for power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when it threatens to interfere with effective organizational or interpersonal relationships</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4- The Acquired Needs Framework</a:t>
            </a:r>
          </a:p>
        </p:txBody>
      </p:sp>
      <p:grpSp>
        <p:nvGrpSpPr>
          <p:cNvPr id="14" name="Group 13">
            <a:extLst>
              <a:ext uri="{FF2B5EF4-FFF2-40B4-BE49-F238E27FC236}">
                <a16:creationId xmlns:a16="http://schemas.microsoft.com/office/drawing/2014/main" id="{3A8975A2-7840-4049-9503-13C65AAF4364}"/>
              </a:ext>
            </a:extLst>
          </p:cNvPr>
          <p:cNvGrpSpPr/>
          <p:nvPr/>
        </p:nvGrpSpPr>
        <p:grpSpPr>
          <a:xfrm>
            <a:off x="130614" y="576828"/>
            <a:ext cx="9845658" cy="536288"/>
            <a:chOff x="130614" y="576828"/>
            <a:chExt cx="9845658" cy="536288"/>
          </a:xfrm>
        </p:grpSpPr>
        <p:sp>
          <p:nvSpPr>
            <p:cNvPr id="15" name="TextBox 14">
              <a:extLst>
                <a:ext uri="{FF2B5EF4-FFF2-40B4-BE49-F238E27FC236}">
                  <a16:creationId xmlns:a16="http://schemas.microsoft.com/office/drawing/2014/main" id="{D8278D71-27EC-4279-9E96-9457E7635547}"/>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6" name="Rectangle 15">
              <a:extLst>
                <a:ext uri="{FF2B5EF4-FFF2-40B4-BE49-F238E27FC236}">
                  <a16:creationId xmlns:a16="http://schemas.microsoft.com/office/drawing/2014/main" id="{86E1DD5B-EA8F-484F-9B44-3EA2AA1B88AE}"/>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308194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1- Need-Based Perspectives on Motivation </a:t>
            </a:r>
          </a:p>
        </p:txBody>
      </p:sp>
      <p:sp>
        <p:nvSpPr>
          <p:cNvPr id="13" name="TextBox 12">
            <a:extLst>
              <a:ext uri="{FF2B5EF4-FFF2-40B4-BE49-F238E27FC236}">
                <a16:creationId xmlns:a16="http://schemas.microsoft.com/office/drawing/2014/main" id="{D1FCDDC0-AFFD-4159-9495-6797E24D2A31}"/>
              </a:ext>
            </a:extLst>
          </p:cNvPr>
          <p:cNvSpPr txBox="1"/>
          <p:nvPr/>
        </p:nvSpPr>
        <p:spPr>
          <a:xfrm>
            <a:off x="2045417" y="1851757"/>
            <a:ext cx="6462375" cy="400110"/>
          </a:xfrm>
          <a:prstGeom prst="rect">
            <a:avLst/>
          </a:prstGeom>
          <a:noFill/>
        </p:spPr>
        <p:txBody>
          <a:bodyPr wrap="square">
            <a:spAutoFit/>
          </a:bodyPr>
          <a:lstStyle/>
          <a:p>
            <a:r>
              <a:rPr lang="en-US" sz="2000" b="1" dirty="0">
                <a:solidFill>
                  <a:srgbClr val="C1510A"/>
                </a:solidFill>
                <a:latin typeface="Times New Roman" panose="02020603050405020304" pitchFamily="18" charset="0"/>
                <a:cs typeface="Times New Roman" panose="02020603050405020304" pitchFamily="18" charset="0"/>
              </a:rPr>
              <a:t>4- The Acquired Needs Framework</a:t>
            </a:r>
          </a:p>
        </p:txBody>
      </p:sp>
      <p:grpSp>
        <p:nvGrpSpPr>
          <p:cNvPr id="16" name="Group 15">
            <a:extLst>
              <a:ext uri="{FF2B5EF4-FFF2-40B4-BE49-F238E27FC236}">
                <a16:creationId xmlns:a16="http://schemas.microsoft.com/office/drawing/2014/main" id="{595A1771-BB16-4868-8369-C424E32A1A66}"/>
              </a:ext>
            </a:extLst>
          </p:cNvPr>
          <p:cNvGrpSpPr/>
          <p:nvPr/>
        </p:nvGrpSpPr>
        <p:grpSpPr>
          <a:xfrm>
            <a:off x="1693175" y="2221089"/>
            <a:ext cx="10200211" cy="3553156"/>
            <a:chOff x="1693175" y="2221089"/>
            <a:chExt cx="10200211" cy="3553156"/>
          </a:xfrm>
        </p:grpSpPr>
        <p:pic>
          <p:nvPicPr>
            <p:cNvPr id="10" name="Picture 9">
              <a:extLst>
                <a:ext uri="{FF2B5EF4-FFF2-40B4-BE49-F238E27FC236}">
                  <a16:creationId xmlns:a16="http://schemas.microsoft.com/office/drawing/2014/main" id="{14A74D10-DB61-4AA6-9FB9-1752AE013909}"/>
                </a:ext>
              </a:extLst>
            </p:cNvPr>
            <p:cNvPicPr>
              <a:picLocks noChangeAspect="1"/>
            </p:cNvPicPr>
            <p:nvPr/>
          </p:nvPicPr>
          <p:blipFill>
            <a:blip r:embed="rId7"/>
            <a:stretch>
              <a:fillRect/>
            </a:stretch>
          </p:blipFill>
          <p:spPr>
            <a:xfrm>
              <a:off x="5836024" y="2221089"/>
              <a:ext cx="6057362" cy="3553156"/>
            </a:xfrm>
            <a:prstGeom prst="rect">
              <a:avLst/>
            </a:prstGeom>
          </p:spPr>
        </p:pic>
        <p:sp>
          <p:nvSpPr>
            <p:cNvPr id="15" name="TextBox 14">
              <a:extLst>
                <a:ext uri="{FF2B5EF4-FFF2-40B4-BE49-F238E27FC236}">
                  <a16:creationId xmlns:a16="http://schemas.microsoft.com/office/drawing/2014/main" id="{2299382C-FB77-42DB-AC41-12D88619FC87}"/>
                </a:ext>
              </a:extLst>
            </p:cNvPr>
            <p:cNvSpPr txBox="1"/>
            <p:nvPr/>
          </p:nvSpPr>
          <p:spPr>
            <a:xfrm>
              <a:off x="1693175" y="2874282"/>
              <a:ext cx="4004644" cy="2246769"/>
            </a:xfrm>
            <a:prstGeom prst="rect">
              <a:avLst/>
            </a:prstGeom>
            <a:solidFill>
              <a:srgbClr val="FF9518"/>
            </a:solidFill>
          </p:spPr>
          <p:txBody>
            <a:bodyPr wrap="square">
              <a:spAutoFit/>
            </a:bodyPr>
            <a:lstStyle/>
            <a:p>
              <a:pPr algn="just"/>
              <a:r>
                <a:rPr lang="en-US" sz="2000" i="1" dirty="0">
                  <a:latin typeface="Times New Roman" panose="02020603050405020304" pitchFamily="18" charset="0"/>
                  <a:cs typeface="Times New Roman" panose="02020603050405020304" pitchFamily="18" charset="0"/>
                </a:rPr>
                <a:t>Some people are motivated by a need for power. This need, in turn, may prompt them to seek impressive job titles and lavish offices such as this one. Titles and offices are seen as ways to convey to others how much power a person has.</a:t>
              </a:r>
            </a:p>
          </p:txBody>
        </p:sp>
      </p:grpSp>
      <p:grpSp>
        <p:nvGrpSpPr>
          <p:cNvPr id="17" name="Group 16">
            <a:extLst>
              <a:ext uri="{FF2B5EF4-FFF2-40B4-BE49-F238E27FC236}">
                <a16:creationId xmlns:a16="http://schemas.microsoft.com/office/drawing/2014/main" id="{9CC0F982-9C92-4D71-9D7E-7820BE210097}"/>
              </a:ext>
            </a:extLst>
          </p:cNvPr>
          <p:cNvGrpSpPr/>
          <p:nvPr/>
        </p:nvGrpSpPr>
        <p:grpSpPr>
          <a:xfrm>
            <a:off x="130614" y="576828"/>
            <a:ext cx="9845658" cy="536288"/>
            <a:chOff x="130614" y="576828"/>
            <a:chExt cx="9845658" cy="536288"/>
          </a:xfrm>
        </p:grpSpPr>
        <p:sp>
          <p:nvSpPr>
            <p:cNvPr id="18" name="TextBox 17">
              <a:extLst>
                <a:ext uri="{FF2B5EF4-FFF2-40B4-BE49-F238E27FC236}">
                  <a16:creationId xmlns:a16="http://schemas.microsoft.com/office/drawing/2014/main" id="{2D61C14D-8FC3-449B-952D-E9C4959CA1AB}"/>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9" name="Rectangle 18">
              <a:extLst>
                <a:ext uri="{FF2B5EF4-FFF2-40B4-BE49-F238E27FC236}">
                  <a16:creationId xmlns:a16="http://schemas.microsoft.com/office/drawing/2014/main" id="{04977BCF-A743-4D08-9B1D-E825B0B99C5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11222024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960328"/>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lgn="just">
              <a:lnSpc>
                <a:spcPct val="150000"/>
              </a:lnSpc>
            </a:pP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3829260572"/>
              </p:ext>
            </p:extLst>
          </p:nvPr>
        </p:nvGraphicFramePr>
        <p:xfrm>
          <a:off x="1799067" y="1922781"/>
          <a:ext cx="9883182" cy="3688080"/>
        </p:xfrm>
        <a:graphic>
          <a:graphicData uri="http://schemas.openxmlformats.org/drawingml/2006/table">
            <a:tbl>
              <a:tblPr firstRow="1" bandRow="1">
                <a:tableStyleId>{5C22544A-7EE6-4342-B048-85BDC9FD1C3A}</a:tableStyleId>
              </a:tblPr>
              <a:tblGrid>
                <a:gridCol w="1818776">
                  <a:extLst>
                    <a:ext uri="{9D8B030D-6E8A-4147-A177-3AD203B41FA5}">
                      <a16:colId xmlns:a16="http://schemas.microsoft.com/office/drawing/2014/main" val="3966072766"/>
                    </a:ext>
                  </a:extLst>
                </a:gridCol>
                <a:gridCol w="8064406">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Process-Based Perspectives on Motivation</a:t>
                      </a:r>
                    </a:p>
                    <a:p>
                      <a:pPr marL="0" indent="0" algn="l">
                        <a:buFont typeface="Wingdings" panose="05000000000000000000" pitchFamily="2" charset="2"/>
                        <a:buNone/>
                      </a:pPr>
                      <a:endParaRPr lang="en-US" sz="2000" b="1"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Process-based perspectives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focus on how people behave in their efforts to satisfy their needs.</a:t>
                      </a:r>
                    </a:p>
                    <a:p>
                      <a:pPr marL="0" indent="0" algn="just">
                        <a:buFont typeface="Wingdings" panose="05000000000000000000" pitchFamily="2" charset="2"/>
                        <a:buNone/>
                      </a:pPr>
                      <a:endParaRPr lang="en-US" sz="1800" b="0" i="1" u="sng"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In contrast to needs-based theories,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process-based theories see motivation as a rational process: individuals perceive their environment, analyze it, develop reactions and feelings, and respond in certain ways. </a:t>
                      </a:r>
                    </a:p>
                    <a:p>
                      <a:pPr marL="0" indent="0" algn="just">
                        <a:buFont typeface="Wingdings" panose="05000000000000000000" pitchFamily="2" charset="2"/>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Rather than attempting to identify specific motivational stimuli, such as pay or recognition, process perspectives focus on </a:t>
                      </a:r>
                      <a:r>
                        <a:rPr lang="en-US" sz="1800" b="0" i="1" u="sng" kern="1200" dirty="0">
                          <a:solidFill>
                            <a:srgbClr val="0A1F61"/>
                          </a:solidFill>
                          <a:latin typeface="Times New Roman" panose="02020603050405020304" pitchFamily="18" charset="0"/>
                          <a:ea typeface="+mn-ea"/>
                          <a:cs typeface="Times New Roman" panose="02020603050405020304" pitchFamily="18" charset="0"/>
                        </a:rPr>
                        <a:t>why people choose certain behavioral options to satisfy their needs</a:t>
                      </a:r>
                      <a:r>
                        <a:rPr lang="en-US" sz="1800" b="0" i="0" u="sng" kern="1200" dirty="0">
                          <a:solidFill>
                            <a:srgbClr val="0A1F61"/>
                          </a:solidFill>
                          <a:latin typeface="Times New Roman" panose="02020603050405020304" pitchFamily="18" charset="0"/>
                          <a:ea typeface="+mn-ea"/>
                          <a:cs typeface="Times New Roman" panose="02020603050405020304" pitchFamily="18" charset="0"/>
                        </a:rPr>
                        <a: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regardless of the needs themselves)</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and how they evaluate their satisfaction after they have attained these goals. </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none" kern="1200" dirty="0">
                          <a:solidFill>
                            <a:srgbClr val="0A1F61"/>
                          </a:solidFill>
                          <a:latin typeface="Times New Roman" panose="02020603050405020304" pitchFamily="18" charset="0"/>
                          <a:ea typeface="+mn-ea"/>
                          <a:cs typeface="Times New Roman" panose="02020603050405020304" pitchFamily="18" charset="0"/>
                        </a:rPr>
                        <a:t>Two main process-based theories are </a:t>
                      </a:r>
                      <a:r>
                        <a:rPr lang="en-US" sz="1800" b="1" i="0" u="sng" kern="1200" dirty="0">
                          <a:solidFill>
                            <a:srgbClr val="C00000"/>
                          </a:solidFill>
                          <a:latin typeface="Times New Roman" panose="02020603050405020304" pitchFamily="18" charset="0"/>
                          <a:ea typeface="+mn-ea"/>
                          <a:cs typeface="Times New Roman" panose="02020603050405020304" pitchFamily="18" charset="0"/>
                        </a:rPr>
                        <a:t>Equity theory and Expectancy theory</a:t>
                      </a:r>
                      <a:r>
                        <a:rPr lang="en-US" sz="1800" b="1" i="0" u="none" kern="1200" dirty="0">
                          <a:solidFill>
                            <a:srgbClr val="C00000"/>
                          </a:solidFill>
                          <a:latin typeface="Times New Roman" panose="02020603050405020304" pitchFamily="18" charset="0"/>
                          <a:ea typeface="+mn-ea"/>
                          <a:cs typeface="Times New Roman" panose="02020603050405020304" pitchFamily="18" charset="0"/>
                        </a:rPr>
                        <a:t>.</a:t>
                      </a:r>
                      <a:endParaRPr lang="en-US" sz="1800" b="1"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AD40FF41-3E58-49FF-92FA-A5BF28892338}"/>
              </a:ext>
            </a:extLst>
          </p:cNvPr>
          <p:cNvGrpSpPr/>
          <p:nvPr/>
        </p:nvGrpSpPr>
        <p:grpSpPr>
          <a:xfrm>
            <a:off x="130614" y="576828"/>
            <a:ext cx="9845658" cy="536288"/>
            <a:chOff x="130614" y="576828"/>
            <a:chExt cx="9845658" cy="536288"/>
          </a:xfrm>
        </p:grpSpPr>
        <p:sp>
          <p:nvSpPr>
            <p:cNvPr id="14" name="TextBox 13">
              <a:extLst>
                <a:ext uri="{FF2B5EF4-FFF2-40B4-BE49-F238E27FC236}">
                  <a16:creationId xmlns:a16="http://schemas.microsoft.com/office/drawing/2014/main" id="{779B4E28-BC73-44FC-A2F7-B26BCE076F7D}"/>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5" name="Rectangle 14">
              <a:extLst>
                <a:ext uri="{FF2B5EF4-FFF2-40B4-BE49-F238E27FC236}">
                  <a16:creationId xmlns:a16="http://schemas.microsoft.com/office/drawing/2014/main" id="{6597F8F7-E639-46FD-9A9D-A92CFC40852C}"/>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28684298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526297"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effectLst/>
                <a:latin typeface="Times New Roman" panose="02020603050405020304" pitchFamily="18" charset="0"/>
                <a:cs typeface="Times New Roman" panose="02020603050405020304" pitchFamily="18" charset="0"/>
              </a:rPr>
              <a:t>1- The Equity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331301976"/>
              </p:ext>
            </p:extLst>
          </p:nvPr>
        </p:nvGraphicFramePr>
        <p:xfrm>
          <a:off x="1784069" y="2200096"/>
          <a:ext cx="10036869" cy="3538095"/>
        </p:xfrm>
        <a:graphic>
          <a:graphicData uri="http://schemas.openxmlformats.org/drawingml/2006/table">
            <a:tbl>
              <a:tblPr firstRow="1" bandRow="1">
                <a:tableStyleId>{5C22544A-7EE6-4342-B048-85BDC9FD1C3A}</a:tableStyleId>
              </a:tblPr>
              <a:tblGrid>
                <a:gridCol w="1858805">
                  <a:extLst>
                    <a:ext uri="{9D8B030D-6E8A-4147-A177-3AD203B41FA5}">
                      <a16:colId xmlns:a16="http://schemas.microsoft.com/office/drawing/2014/main" val="3966072766"/>
                    </a:ext>
                  </a:extLst>
                </a:gridCol>
                <a:gridCol w="8178064">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Equity theory </a:t>
                      </a:r>
                    </a:p>
                  </a:txBody>
                  <a:tcPr>
                    <a:noFill/>
                  </a:tcPr>
                </a:tc>
                <a:tc>
                  <a:txBody>
                    <a:body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 Equity theory: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Focuses on people’s desire to be treated with what they perceive as equity and to avoid perceived inequity</a:t>
                      </a:r>
                    </a:p>
                    <a:p>
                      <a:pPr marL="0" indent="0" algn="just">
                        <a:buFont typeface="Wingdings" panose="05000000000000000000" pitchFamily="2" charset="2"/>
                        <a:buNone/>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equity theory of motivation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is based on the relatively simple premise that people in organizations want to be treated fairly</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theory defines equity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as the belief that we are being treated fairly in relation to others and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inequity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as the belief that we are being treated unfairly compared with others.</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0EA4AE72-4604-4DBE-9726-B4207EC3CE42}"/>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61592483-CF26-4C39-A475-2BB3D51F9518}"/>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711155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effectLst/>
                <a:latin typeface="Times New Roman" panose="02020603050405020304" pitchFamily="18" charset="0"/>
                <a:cs typeface="Times New Roman" panose="02020603050405020304" pitchFamily="18" charset="0"/>
              </a:rPr>
              <a:t>1- The Equity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4116118831"/>
              </p:ext>
            </p:extLst>
          </p:nvPr>
        </p:nvGraphicFramePr>
        <p:xfrm>
          <a:off x="1784069" y="2200096"/>
          <a:ext cx="10116383" cy="3962400"/>
        </p:xfrm>
        <a:graphic>
          <a:graphicData uri="http://schemas.openxmlformats.org/drawingml/2006/table">
            <a:tbl>
              <a:tblPr firstRow="1" bandRow="1">
                <a:tableStyleId>{5C22544A-7EE6-4342-B048-85BDC9FD1C3A}</a:tableStyleId>
              </a:tblPr>
              <a:tblGrid>
                <a:gridCol w="1595235">
                  <a:extLst>
                    <a:ext uri="{9D8B030D-6E8A-4147-A177-3AD203B41FA5}">
                      <a16:colId xmlns:a16="http://schemas.microsoft.com/office/drawing/2014/main" val="3966072766"/>
                    </a:ext>
                  </a:extLst>
                </a:gridCol>
                <a:gridCol w="8521148">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Forming Equity Perceptions</a:t>
                      </a:r>
                    </a:p>
                  </a:txBody>
                  <a:tcPr>
                    <a:noFill/>
                  </a:tcPr>
                </a:tc>
                <a:tc>
                  <a:txBody>
                    <a:bodyPr/>
                    <a:lstStyle/>
                    <a:p>
                      <a:pPr marL="0" indent="0" algn="just">
                        <a:buFont typeface="Wingdings" panose="05000000000000000000" pitchFamily="2" charset="2"/>
                        <a:buNone/>
                      </a:pPr>
                      <a:r>
                        <a:rPr lang="en-US" sz="1800" b="1" i="0" u="sng" kern="1200" dirty="0">
                          <a:solidFill>
                            <a:srgbClr val="0A1F61"/>
                          </a:solidFill>
                          <a:latin typeface="Times New Roman" panose="02020603050405020304" pitchFamily="18" charset="0"/>
                          <a:ea typeface="+mn-ea"/>
                          <a:cs typeface="Times New Roman" panose="02020603050405020304" pitchFamily="18" charset="0"/>
                        </a:rPr>
                        <a:t>People in organizations form perceptions of the equity of their treatment through a four-step process: </a:t>
                      </a:r>
                    </a:p>
                    <a:p>
                      <a:pPr marL="0" indent="0" algn="just">
                        <a:buFont typeface="Wingdings" panose="05000000000000000000" pitchFamily="2" charset="2"/>
                        <a:buNone/>
                      </a:pPr>
                      <a:endParaRPr lang="en-US" sz="1800" b="1" i="0" u="sng"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First,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they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evaluate how they are being treated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by the firm.</a:t>
                      </a:r>
                    </a:p>
                    <a:p>
                      <a:pPr marL="457200" indent="-457200" algn="just">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Second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they form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a perception of how a “comparison-other</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is being treated. The comparison-other might be a person in the same workgroup, someone in another part of the organization, or even a composite of several people scattered throughout the organization</a:t>
                      </a:r>
                    </a:p>
                    <a:p>
                      <a:pPr marL="457200" indent="-457200" algn="just">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Third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they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compare their own circumstances with those of the comparison-other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and then use this comparison as the basis for forming an impression of either equity or inequity. </a:t>
                      </a:r>
                    </a:p>
                    <a:p>
                      <a:pPr marL="457200" indent="-457200" algn="just">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Fourth</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depending on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the strength of this feeling,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 person may choose to pursue one or more of the alternatives</a:t>
                      </a:r>
                    </a:p>
                    <a:p>
                      <a:pPr marL="457200" indent="-457200" algn="just">
                        <a:buFont typeface="+mj-lt"/>
                        <a:buAutoNum type="arabicPeriod"/>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0E0D6D66-FF5B-4F4C-8A2D-77796D877F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6E18EC4F-2DB7-475E-8FD4-5C000114DEC8}"/>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058177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effectLst/>
                <a:latin typeface="Times New Roman" panose="02020603050405020304" pitchFamily="18" charset="0"/>
                <a:cs typeface="Times New Roman" panose="02020603050405020304" pitchFamily="18" charset="0"/>
              </a:rPr>
              <a:t>1- The Equity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511144636"/>
              </p:ext>
            </p:extLst>
          </p:nvPr>
        </p:nvGraphicFramePr>
        <p:xfrm>
          <a:off x="1784069" y="2200096"/>
          <a:ext cx="9985899" cy="3749040"/>
        </p:xfrm>
        <a:graphic>
          <a:graphicData uri="http://schemas.openxmlformats.org/drawingml/2006/table">
            <a:tbl>
              <a:tblPr firstRow="1" bandRow="1">
                <a:tableStyleId>{5C22544A-7EE6-4342-B048-85BDC9FD1C3A}</a:tableStyleId>
              </a:tblPr>
              <a:tblGrid>
                <a:gridCol w="1849366">
                  <a:extLst>
                    <a:ext uri="{9D8B030D-6E8A-4147-A177-3AD203B41FA5}">
                      <a16:colId xmlns:a16="http://schemas.microsoft.com/office/drawing/2014/main" val="3966072766"/>
                    </a:ext>
                  </a:extLst>
                </a:gridCol>
                <a:gridCol w="8136533">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Forming Equity Perceptions</a:t>
                      </a:r>
                    </a:p>
                  </a:txBody>
                  <a:tcPr>
                    <a:noFill/>
                  </a:tcPr>
                </a:tc>
                <a:tc>
                  <a:txBody>
                    <a:bodyPr/>
                    <a:lstStyle/>
                    <a:p>
                      <a:pPr marL="342900" indent="-342900" algn="just">
                        <a:buFont typeface="Wingdings" panose="05000000000000000000" pitchFamily="2" charset="2"/>
                        <a:buChar char="§"/>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Equity theory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describes the equity comparison process in terms of an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input-to-outcome ratio.</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Inputs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are an individual’s contributions to the organization—such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factors as education, experience, effort, and loyalty. </a:t>
                      </a:r>
                    </a:p>
                    <a:p>
                      <a:pPr marL="514350" indent="-514350" algn="just">
                        <a:buFont typeface="+mj-lt"/>
                        <a:buAutoNum type="romanLcPeriod"/>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Outcomes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are what the person receives in return—</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pay, recognition, social relationships, intrinsic rewards, and similar things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The equity comparison thus takes the following form:</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pic>
        <p:nvPicPr>
          <p:cNvPr id="13" name="Picture 12">
            <a:extLst>
              <a:ext uri="{FF2B5EF4-FFF2-40B4-BE49-F238E27FC236}">
                <a16:creationId xmlns:a16="http://schemas.microsoft.com/office/drawing/2014/main" id="{9997B4FA-A5A0-475C-AD72-D4AC0952F41F}"/>
              </a:ext>
            </a:extLst>
          </p:cNvPr>
          <p:cNvPicPr>
            <a:picLocks noChangeAspect="1"/>
          </p:cNvPicPr>
          <p:nvPr/>
        </p:nvPicPr>
        <p:blipFill>
          <a:blip r:embed="rId7"/>
          <a:stretch>
            <a:fillRect/>
          </a:stretch>
        </p:blipFill>
        <p:spPr>
          <a:xfrm>
            <a:off x="4749227" y="5153618"/>
            <a:ext cx="6455156" cy="710721"/>
          </a:xfrm>
          <a:prstGeom prst="rect">
            <a:avLst/>
          </a:prstGeom>
          <a:ln>
            <a:solidFill>
              <a:schemeClr val="accent1"/>
            </a:solidFill>
          </a:ln>
        </p:spPr>
      </p:pic>
      <p:sp>
        <p:nvSpPr>
          <p:cNvPr id="17" name="TextBox 16">
            <a:extLst>
              <a:ext uri="{FF2B5EF4-FFF2-40B4-BE49-F238E27FC236}">
                <a16:creationId xmlns:a16="http://schemas.microsoft.com/office/drawing/2014/main" id="{AE3FC164-6E12-44F8-B16A-5F7230B4E1CB}"/>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8" name="Rectangle 17">
            <a:extLst>
              <a:ext uri="{FF2B5EF4-FFF2-40B4-BE49-F238E27FC236}">
                <a16:creationId xmlns:a16="http://schemas.microsoft.com/office/drawing/2014/main" id="{31265EAC-A4F3-40F6-AFE8-107B5C84EB19}"/>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Tree>
    <p:extLst>
      <p:ext uri="{BB962C8B-B14F-4D97-AF65-F5344CB8AC3E}">
        <p14:creationId xmlns:p14="http://schemas.microsoft.com/office/powerpoint/2010/main" val="3508865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265107" cy="1610200"/>
          </a:xfrm>
          <a:prstGeom prst="rect">
            <a:avLst/>
          </a:prstGeom>
        </p:spPr>
      </p:pic>
      <p:sp>
        <p:nvSpPr>
          <p:cNvPr id="9" name="TextBox 8"/>
          <p:cNvSpPr txBox="1"/>
          <p:nvPr/>
        </p:nvSpPr>
        <p:spPr>
          <a:xfrm>
            <a:off x="1944216" y="1307544"/>
            <a:ext cx="5493947" cy="1169551"/>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effectLst/>
                <a:latin typeface="Times New Roman" panose="02020603050405020304" pitchFamily="18" charset="0"/>
                <a:cs typeface="Times New Roman" panose="02020603050405020304" pitchFamily="18" charset="0"/>
              </a:rPr>
              <a:t>1- The Equity Theory of Motivation</a:t>
            </a:r>
          </a:p>
          <a:p>
            <a:endParaRPr lang="en-US" sz="2000" b="1" u="sng" dirty="0">
              <a:solidFill>
                <a:srgbClr val="002060"/>
              </a:solidFill>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5E6DC23D-9E9F-452B-8AFD-FA4BF50E01C2}"/>
              </a:ext>
            </a:extLst>
          </p:cNvPr>
          <p:cNvPicPr>
            <a:picLocks noChangeAspect="1"/>
          </p:cNvPicPr>
          <p:nvPr/>
        </p:nvPicPr>
        <p:blipFill>
          <a:blip r:embed="rId7"/>
          <a:stretch>
            <a:fillRect/>
          </a:stretch>
        </p:blipFill>
        <p:spPr>
          <a:xfrm>
            <a:off x="6553200" y="2269825"/>
            <a:ext cx="5519475" cy="3519955"/>
          </a:xfrm>
          <a:prstGeom prst="rect">
            <a:avLst/>
          </a:prstGeom>
        </p:spPr>
      </p:pic>
      <p:sp>
        <p:nvSpPr>
          <p:cNvPr id="16" name="TextBox 15">
            <a:extLst>
              <a:ext uri="{FF2B5EF4-FFF2-40B4-BE49-F238E27FC236}">
                <a16:creationId xmlns:a16="http://schemas.microsoft.com/office/drawing/2014/main" id="{435B3C09-DECD-4530-8EFA-508F52E8582C}"/>
              </a:ext>
            </a:extLst>
          </p:cNvPr>
          <p:cNvSpPr txBox="1"/>
          <p:nvPr/>
        </p:nvSpPr>
        <p:spPr>
          <a:xfrm>
            <a:off x="1874164" y="2269825"/>
            <a:ext cx="4526636" cy="3139321"/>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Figure 5.4.</a:t>
            </a:r>
          </a:p>
          <a:p>
            <a:r>
              <a:rPr lang="en-US" b="1" dirty="0">
                <a:latin typeface="Times New Roman" panose="02020603050405020304" pitchFamily="18" charset="0"/>
                <a:cs typeface="Times New Roman" panose="02020603050405020304" pitchFamily="18" charset="0"/>
              </a:rPr>
              <a:t>Responses to Perceptions of Equity and Inequity</a:t>
            </a:r>
          </a:p>
          <a:p>
            <a:endParaRPr lang="en-US" dirty="0"/>
          </a:p>
          <a:p>
            <a:pPr algn="just"/>
            <a:r>
              <a:rPr lang="en-US" i="1" dirty="0">
                <a:latin typeface="Times New Roman" panose="02020603050405020304" pitchFamily="18" charset="0"/>
                <a:cs typeface="Times New Roman" panose="02020603050405020304" pitchFamily="18" charset="0"/>
              </a:rPr>
              <a:t>People form equity perceptions by comparing their situation with that of someone else’s. If they perceive equity, they are motivated to maintain the current situation. If they perceive inequity, they are motivated to use one or more of the strategies shown here to reduce the inequity. ALTER</a:t>
            </a:r>
          </a:p>
        </p:txBody>
      </p:sp>
      <p:sp>
        <p:nvSpPr>
          <p:cNvPr id="15" name="Rectangle 14">
            <a:extLst>
              <a:ext uri="{FF2B5EF4-FFF2-40B4-BE49-F238E27FC236}">
                <a16:creationId xmlns:a16="http://schemas.microsoft.com/office/drawing/2014/main" id="{28370B0F-EFEE-43D3-8FD5-E5C390CDD43E}"/>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8" name="TextBox 17">
            <a:extLst>
              <a:ext uri="{FF2B5EF4-FFF2-40B4-BE49-F238E27FC236}">
                <a16:creationId xmlns:a16="http://schemas.microsoft.com/office/drawing/2014/main" id="{80CE29ED-BE4D-4D72-ABD8-AC019846999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6614266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effectLst/>
                <a:latin typeface="Times New Roman" panose="02020603050405020304" pitchFamily="18" charset="0"/>
                <a:cs typeface="Times New Roman" panose="02020603050405020304" pitchFamily="18" charset="0"/>
              </a:rPr>
              <a:t>1- The Equity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868EF53F-C390-4131-BF72-0CA013A169DA}"/>
              </a:ext>
            </a:extLst>
          </p:cNvPr>
          <p:cNvPicPr>
            <a:picLocks noChangeAspect="1"/>
          </p:cNvPicPr>
          <p:nvPr/>
        </p:nvPicPr>
        <p:blipFill>
          <a:blip r:embed="rId7"/>
          <a:stretch>
            <a:fillRect/>
          </a:stretch>
        </p:blipFill>
        <p:spPr>
          <a:xfrm>
            <a:off x="7406735" y="2140355"/>
            <a:ext cx="4492187" cy="3695907"/>
          </a:xfrm>
          <a:prstGeom prst="rect">
            <a:avLst/>
          </a:prstGeom>
        </p:spPr>
      </p:pic>
      <p:sp>
        <p:nvSpPr>
          <p:cNvPr id="15" name="TextBox 14">
            <a:extLst>
              <a:ext uri="{FF2B5EF4-FFF2-40B4-BE49-F238E27FC236}">
                <a16:creationId xmlns:a16="http://schemas.microsoft.com/office/drawing/2014/main" id="{D4DA0D5D-E0DE-4BD5-BA41-8EA44292632B}"/>
              </a:ext>
            </a:extLst>
          </p:cNvPr>
          <p:cNvSpPr txBox="1"/>
          <p:nvPr/>
        </p:nvSpPr>
        <p:spPr>
          <a:xfrm>
            <a:off x="2040015" y="2510452"/>
            <a:ext cx="5200870" cy="3139321"/>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A key element of equity theory is that people in organizations compare their situations with that of other people. Take these two people, for instance. Each one has an education and experience, and contributes his time, talent, and effort to the company. In return, each gets pay, benefits, others rewards, and various forms of recognition. But if the man standing feels that the man sitting and reviewing his email is being treated better than he is, then he may decide to reduce his contributions to the organization or look for a new job somewhere else.</a:t>
            </a:r>
          </a:p>
        </p:txBody>
      </p:sp>
      <p:sp>
        <p:nvSpPr>
          <p:cNvPr id="16" name="Rectangle 15">
            <a:extLst>
              <a:ext uri="{FF2B5EF4-FFF2-40B4-BE49-F238E27FC236}">
                <a16:creationId xmlns:a16="http://schemas.microsoft.com/office/drawing/2014/main" id="{FE68A809-79BE-4C3A-85E4-BA098D86A13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7" name="TextBox 16">
            <a:extLst>
              <a:ext uri="{FF2B5EF4-FFF2-40B4-BE49-F238E27FC236}">
                <a16:creationId xmlns:a16="http://schemas.microsoft.com/office/drawing/2014/main" id="{77FBD769-01B0-4A1D-838A-9BAA451610A1}"/>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4213763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10076627"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940824398"/>
              </p:ext>
            </p:extLst>
          </p:nvPr>
        </p:nvGraphicFramePr>
        <p:xfrm>
          <a:off x="1784069" y="2200096"/>
          <a:ext cx="10076627" cy="3538095"/>
        </p:xfrm>
        <a:graphic>
          <a:graphicData uri="http://schemas.openxmlformats.org/drawingml/2006/table">
            <a:tbl>
              <a:tblPr firstRow="1" bandRow="1">
                <a:tableStyleId>{5C22544A-7EE6-4342-B048-85BDC9FD1C3A}</a:tableStyleId>
              </a:tblPr>
              <a:tblGrid>
                <a:gridCol w="1866169">
                  <a:extLst>
                    <a:ext uri="{9D8B030D-6E8A-4147-A177-3AD203B41FA5}">
                      <a16:colId xmlns:a16="http://schemas.microsoft.com/office/drawing/2014/main" val="3966072766"/>
                    </a:ext>
                  </a:extLst>
                </a:gridCol>
                <a:gridCol w="8210458">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The Basic Expectancy Model </a:t>
                      </a:r>
                    </a:p>
                  </a:txBody>
                  <a:tcPr>
                    <a:noFill/>
                  </a:tcPr>
                </a:tc>
                <a:tc>
                  <a:txBody>
                    <a:body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Expectancy Theory of Motivation: </a:t>
                      </a:r>
                      <a:r>
                        <a:rPr lang="en-US" sz="2000" b="0" i="1" u="none" kern="1200" dirty="0">
                          <a:solidFill>
                            <a:schemeClr val="tx1"/>
                          </a:solidFill>
                          <a:effectLst/>
                          <a:latin typeface="Times New Roman" panose="02020603050405020304" pitchFamily="18" charset="0"/>
                          <a:ea typeface="+mn-ea"/>
                          <a:cs typeface="Times New Roman" panose="02020603050405020304" pitchFamily="18" charset="0"/>
                        </a:rPr>
                        <a:t>Suggests that people are motivated by how much they want something and the likelihood they perceive of getting it</a:t>
                      </a:r>
                    </a:p>
                    <a:p>
                      <a:pPr marL="0" indent="0" algn="just">
                        <a:buFont typeface="Wingdings" panose="05000000000000000000" pitchFamily="2" charset="2"/>
                        <a:buNone/>
                      </a:pPr>
                      <a:endParaRPr lang="en-US" sz="2000" b="0" i="1" u="none" kern="1200" dirty="0">
                        <a:solidFill>
                          <a:schemeClr val="tx1"/>
                        </a:solidFill>
                        <a:effectLst/>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Expectancy theory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is a more encompassing model of motivation than equity theory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expectancy theory is also known as </a:t>
                      </a:r>
                      <a:r>
                        <a:rPr lang="en-US" sz="2000" b="1" i="1" u="none" kern="1200" dirty="0">
                          <a:solidFill>
                            <a:schemeClr val="tx1"/>
                          </a:solidFill>
                          <a:latin typeface="Times New Roman" panose="02020603050405020304" pitchFamily="18" charset="0"/>
                          <a:ea typeface="+mn-ea"/>
                          <a:cs typeface="Times New Roman" panose="02020603050405020304" pitchFamily="18" charset="0"/>
                        </a:rPr>
                        <a:t>VIE theory</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for valence–instrumentality–expectancy).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Over the years since its original formulation, the theory’s scope and complexity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have continued to grow</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grpSp>
        <p:nvGrpSpPr>
          <p:cNvPr id="13" name="Group 12">
            <a:extLst>
              <a:ext uri="{FF2B5EF4-FFF2-40B4-BE49-F238E27FC236}">
                <a16:creationId xmlns:a16="http://schemas.microsoft.com/office/drawing/2014/main" id="{B713B55B-A6D6-432F-B708-2D7BB1F214BD}"/>
              </a:ext>
            </a:extLst>
          </p:cNvPr>
          <p:cNvGrpSpPr/>
          <p:nvPr/>
        </p:nvGrpSpPr>
        <p:grpSpPr>
          <a:xfrm>
            <a:off x="130614" y="576828"/>
            <a:ext cx="5591289" cy="536288"/>
            <a:chOff x="130614" y="576828"/>
            <a:chExt cx="5591289" cy="536288"/>
          </a:xfrm>
        </p:grpSpPr>
        <p:sp>
          <p:nvSpPr>
            <p:cNvPr id="14" name="TextBox 13">
              <a:extLst>
                <a:ext uri="{FF2B5EF4-FFF2-40B4-BE49-F238E27FC236}">
                  <a16:creationId xmlns:a16="http://schemas.microsoft.com/office/drawing/2014/main" id="{13AE38E3-0EA1-4987-823F-45D6400D4FDE}"/>
                </a:ext>
              </a:extLst>
            </p:cNvPr>
            <p:cNvSpPr txBox="1"/>
            <p:nvPr/>
          </p:nvSpPr>
          <p:spPr>
            <a:xfrm>
              <a:off x="2449853" y="576828"/>
              <a:ext cx="3272050"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a:t>
              </a:r>
            </a:p>
          </p:txBody>
        </p:sp>
        <p:sp>
          <p:nvSpPr>
            <p:cNvPr id="15" name="Rectangle 14">
              <a:extLst>
                <a:ext uri="{FF2B5EF4-FFF2-40B4-BE49-F238E27FC236}">
                  <a16:creationId xmlns:a16="http://schemas.microsoft.com/office/drawing/2014/main" id="{8F9C86D5-47B5-47A4-8927-09D3E8DF955D}"/>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
        <p:nvSpPr>
          <p:cNvPr id="16" name="TextBox 15">
            <a:extLst>
              <a:ext uri="{FF2B5EF4-FFF2-40B4-BE49-F238E27FC236}">
                <a16:creationId xmlns:a16="http://schemas.microsoft.com/office/drawing/2014/main" id="{3A2DBE8B-D4EF-4F51-A879-29B20B21D958}"/>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0636611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E7CDF338-9317-4907-8913-F93720C9EA75}"/>
              </a:ext>
            </a:extLst>
          </p:cNvPr>
          <p:cNvPicPr>
            <a:picLocks noChangeAspect="1"/>
          </p:cNvPicPr>
          <p:nvPr/>
        </p:nvPicPr>
        <p:blipFill>
          <a:blip r:embed="rId7"/>
          <a:stretch>
            <a:fillRect/>
          </a:stretch>
        </p:blipFill>
        <p:spPr>
          <a:xfrm>
            <a:off x="2032268" y="2260018"/>
            <a:ext cx="9351349" cy="1940319"/>
          </a:xfrm>
          <a:prstGeom prst="rect">
            <a:avLst/>
          </a:prstGeom>
        </p:spPr>
      </p:pic>
      <p:sp>
        <p:nvSpPr>
          <p:cNvPr id="14" name="TextBox 13">
            <a:extLst>
              <a:ext uri="{FF2B5EF4-FFF2-40B4-BE49-F238E27FC236}">
                <a16:creationId xmlns:a16="http://schemas.microsoft.com/office/drawing/2014/main" id="{C6380266-72BE-45DB-8B63-47052EC1504C}"/>
              </a:ext>
            </a:extLst>
          </p:cNvPr>
          <p:cNvSpPr txBox="1"/>
          <p:nvPr/>
        </p:nvSpPr>
        <p:spPr>
          <a:xfrm>
            <a:off x="2032268" y="4200337"/>
            <a:ext cx="9902228" cy="1754326"/>
          </a:xfrm>
          <a:prstGeom prst="rect">
            <a:avLst/>
          </a:prstGeom>
          <a:noFill/>
        </p:spPr>
        <p:txBody>
          <a:bodyPr wrap="square">
            <a:spAutoFit/>
          </a:bodyPr>
          <a:lstStyle/>
          <a:p>
            <a:pPr algn="just"/>
            <a:r>
              <a:rPr lang="en-US" b="1" dirty="0">
                <a:latin typeface="Times New Roman" panose="02020603050405020304" pitchFamily="18" charset="0"/>
                <a:cs typeface="Times New Roman" panose="02020603050405020304" pitchFamily="18" charset="0"/>
              </a:rPr>
              <a:t>Figure 5.5.</a:t>
            </a:r>
          </a:p>
          <a:p>
            <a:pPr algn="just"/>
            <a:r>
              <a:rPr lang="en-US" b="1" dirty="0">
                <a:latin typeface="Times New Roman" panose="02020603050405020304" pitchFamily="18" charset="0"/>
                <a:cs typeface="Times New Roman" panose="02020603050405020304" pitchFamily="18" charset="0"/>
              </a:rPr>
              <a:t>The Expectancy Theory of Motivation</a:t>
            </a:r>
          </a:p>
          <a:p>
            <a:pPr algn="just"/>
            <a:r>
              <a:rPr lang="en-US" i="1" dirty="0">
                <a:latin typeface="Times New Roman" panose="02020603050405020304" pitchFamily="18" charset="0"/>
                <a:cs typeface="Times New Roman" panose="02020603050405020304" pitchFamily="18" charset="0"/>
              </a:rPr>
              <a:t>The expectancy theory is the most complex model of employee motivation in organizations. As shown here, the key components of expectancy theory are </a:t>
            </a:r>
            <a:r>
              <a:rPr lang="en-US" b="1" i="1" u="sng" dirty="0">
                <a:solidFill>
                  <a:srgbClr val="0A1F61"/>
                </a:solidFill>
                <a:latin typeface="Times New Roman" panose="02020603050405020304" pitchFamily="18" charset="0"/>
                <a:cs typeface="Times New Roman" panose="02020603050405020304" pitchFamily="18" charset="0"/>
              </a:rPr>
              <a:t>effort-to-performance expectancy</a:t>
            </a:r>
            <a:r>
              <a:rPr lang="en-US" i="1" dirty="0">
                <a:latin typeface="Times New Roman" panose="02020603050405020304" pitchFamily="18" charset="0"/>
                <a:cs typeface="Times New Roman" panose="02020603050405020304" pitchFamily="18" charset="0"/>
              </a:rPr>
              <a:t>, </a:t>
            </a:r>
            <a:r>
              <a:rPr lang="en-US" b="1" i="1" dirty="0">
                <a:solidFill>
                  <a:srgbClr val="0A1F61"/>
                </a:solidFill>
                <a:latin typeface="Times New Roman" panose="02020603050405020304" pitchFamily="18" charset="0"/>
                <a:cs typeface="Times New Roman" panose="02020603050405020304" pitchFamily="18" charset="0"/>
              </a:rPr>
              <a:t>performance-to-outcome instrumentality</a:t>
            </a:r>
            <a:r>
              <a:rPr lang="en-US" i="1" dirty="0">
                <a:solidFill>
                  <a:srgbClr val="0A1F61"/>
                </a:solidFill>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 and </a:t>
            </a:r>
            <a:r>
              <a:rPr lang="en-US" b="1" i="1" dirty="0">
                <a:solidFill>
                  <a:srgbClr val="0A1F61"/>
                </a:solidFill>
                <a:latin typeface="Times New Roman" panose="02020603050405020304" pitchFamily="18" charset="0"/>
                <a:cs typeface="Times New Roman" panose="02020603050405020304" pitchFamily="18" charset="0"/>
              </a:rPr>
              <a:t>outcomes, </a:t>
            </a:r>
            <a:r>
              <a:rPr lang="en-US" i="1" dirty="0">
                <a:latin typeface="Times New Roman" panose="02020603050405020304" pitchFamily="18" charset="0"/>
                <a:cs typeface="Times New Roman" panose="02020603050405020304" pitchFamily="18" charset="0"/>
              </a:rPr>
              <a:t>each of which has an associated </a:t>
            </a:r>
            <a:r>
              <a:rPr lang="en-US" b="1" i="1" dirty="0">
                <a:latin typeface="Times New Roman" panose="02020603050405020304" pitchFamily="18" charset="0"/>
                <a:cs typeface="Times New Roman" panose="02020603050405020304" pitchFamily="18" charset="0"/>
              </a:rPr>
              <a:t>valence</a:t>
            </a:r>
            <a:r>
              <a:rPr lang="en-US" i="1" dirty="0">
                <a:latin typeface="Times New Roman" panose="02020603050405020304" pitchFamily="18" charset="0"/>
                <a:cs typeface="Times New Roman" panose="02020603050405020304" pitchFamily="18" charset="0"/>
              </a:rPr>
              <a:t>. These components interact with effort, the environment, and the ability to </a:t>
            </a:r>
            <a:r>
              <a:rPr lang="en-US" b="1" i="1" u="sng" dirty="0">
                <a:latin typeface="Times New Roman" panose="02020603050405020304" pitchFamily="18" charset="0"/>
                <a:cs typeface="Times New Roman" panose="02020603050405020304" pitchFamily="18" charset="0"/>
              </a:rPr>
              <a:t>determine an individual’s performance.</a:t>
            </a:r>
          </a:p>
        </p:txBody>
      </p:sp>
      <p:sp>
        <p:nvSpPr>
          <p:cNvPr id="16" name="Rectangle 15">
            <a:extLst>
              <a:ext uri="{FF2B5EF4-FFF2-40B4-BE49-F238E27FC236}">
                <a16:creationId xmlns:a16="http://schemas.microsoft.com/office/drawing/2014/main" id="{573847C8-5C59-4879-9323-898CC62FF02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7" name="TextBox 16">
            <a:extLst>
              <a:ext uri="{FF2B5EF4-FFF2-40B4-BE49-F238E27FC236}">
                <a16:creationId xmlns:a16="http://schemas.microsoft.com/office/drawing/2014/main" id="{A43A235B-D760-4B9D-84F0-2D4261C08FBF}"/>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030410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743030390"/>
              </p:ext>
            </p:extLst>
          </p:nvPr>
        </p:nvGraphicFramePr>
        <p:xfrm>
          <a:off x="1782246" y="2098240"/>
          <a:ext cx="10150023" cy="3688080"/>
        </p:xfrm>
        <a:graphic>
          <a:graphicData uri="http://schemas.openxmlformats.org/drawingml/2006/table">
            <a:tbl>
              <a:tblPr firstRow="1" bandRow="1">
                <a:tableStyleId>{5C22544A-7EE6-4342-B048-85BDC9FD1C3A}</a:tableStyleId>
              </a:tblPr>
              <a:tblGrid>
                <a:gridCol w="1954867">
                  <a:extLst>
                    <a:ext uri="{9D8B030D-6E8A-4147-A177-3AD203B41FA5}">
                      <a16:colId xmlns:a16="http://schemas.microsoft.com/office/drawing/2014/main" val="3966072766"/>
                    </a:ext>
                  </a:extLst>
                </a:gridCol>
                <a:gridCol w="8195156">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1- Effort-to-Performance Expectancy</a:t>
                      </a:r>
                    </a:p>
                  </a:txBody>
                  <a:tcPr>
                    <a:noFill/>
                  </a:tcPr>
                </a:tc>
                <a:tc>
                  <a:txBody>
                    <a:bodyPr/>
                    <a:lstStyle/>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Effort-to-performance expectancy </a:t>
                      </a:r>
                      <a:r>
                        <a:rPr lang="en-US" sz="1800" b="0" i="1" u="sng" kern="1200" dirty="0">
                          <a:solidFill>
                            <a:schemeClr val="tx1"/>
                          </a:solidFill>
                          <a:effectLst/>
                          <a:latin typeface="Times New Roman" panose="02020603050405020304" pitchFamily="18" charset="0"/>
                          <a:ea typeface="+mn-ea"/>
                          <a:cs typeface="Times New Roman" panose="02020603050405020304" pitchFamily="18" charset="0"/>
                        </a:rPr>
                        <a:t>is a person’s perception of the probability that effort will lead to successful performance.</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If we believe our effort will lead to higher performance, this expectancy is very strong, perhaps approaching a probability of 1.0, where 1.0 equals absolute certainty that the outcome will occur. </a:t>
                      </a:r>
                      <a:endParaRPr lang="ar-EG"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ar-EG"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If we believe our performance will be the same no matter how much effort we make, our expectancy is very low—perhaps as low as 0, meaning that there is no probability that the outcome will occur.</a:t>
                      </a:r>
                      <a:endParaRPr lang="ar-EG" sz="18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Wingdings" panose="05000000000000000000" pitchFamily="2" charset="2"/>
                        <a:buNone/>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1800" b="1" i="1" u="sng" kern="1200" dirty="0">
                          <a:solidFill>
                            <a:srgbClr val="C00000"/>
                          </a:solidFill>
                          <a:latin typeface="Times New Roman" panose="02020603050405020304" pitchFamily="18" charset="0"/>
                          <a:ea typeface="+mn-ea"/>
                          <a:cs typeface="Times New Roman" panose="02020603050405020304" pitchFamily="18" charset="0"/>
                        </a:rPr>
                        <a:t>Ex. </a:t>
                      </a:r>
                      <a:r>
                        <a:rPr lang="ar-EG" sz="1800" b="1" i="1" u="sng" kern="1200" dirty="0">
                          <a:solidFill>
                            <a:srgbClr val="C00000"/>
                          </a:solidFill>
                          <a:latin typeface="Times New Roman" panose="02020603050405020304" pitchFamily="18" charset="0"/>
                          <a:ea typeface="+mn-ea"/>
                          <a:cs typeface="Times New Roman" panose="02020603050405020304" pitchFamily="18" charset="0"/>
                        </a:rPr>
                        <a:t>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Alex Morgan, a star soccer player who believes that when she puts maximum effort, she has a great chance of scoring higher than any opponent,</a:t>
                      </a:r>
                      <a:endParaRPr lang="ar-EG" sz="1800" b="0" i="1"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Wingdings" panose="05000000000000000000" pitchFamily="2" charset="2"/>
                        <a:buNone/>
                      </a:pPr>
                      <a:r>
                        <a:rPr lang="en-US" sz="1800" b="0" i="1" u="none" kern="1200" dirty="0">
                          <a:solidFill>
                            <a:schemeClr val="tx1"/>
                          </a:solidFill>
                          <a:latin typeface="Times New Roman" panose="02020603050405020304" pitchFamily="18" charset="0"/>
                          <a:ea typeface="+mn-ea"/>
                          <a:cs typeface="Times New Roman" panose="02020603050405020304" pitchFamily="18" charset="0"/>
                        </a:rPr>
                        <a:t> </a:t>
                      </a:r>
                      <a:r>
                        <a:rPr lang="en-US" sz="1800" b="0" i="1" u="none" kern="1200" dirty="0">
                          <a:solidFill>
                            <a:srgbClr val="0A1F61"/>
                          </a:solidFill>
                          <a:latin typeface="Times New Roman" panose="02020603050405020304" pitchFamily="18" charset="0"/>
                          <a:ea typeface="+mn-ea"/>
                          <a:cs typeface="Times New Roman" panose="02020603050405020304" pitchFamily="18" charset="0"/>
                        </a:rPr>
                        <a:t>clearly sees a link between her effort and performance. </a:t>
                      </a: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F96DDD88-9CFE-4D9C-9B11-E939F91EADC0}"/>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C9FE1134-30D1-4EAA-B5B1-5A7CA6C38780}"/>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40285016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4171290721"/>
              </p:ext>
            </p:extLst>
          </p:nvPr>
        </p:nvGraphicFramePr>
        <p:xfrm>
          <a:off x="1752684" y="2113061"/>
          <a:ext cx="10209148" cy="3931920"/>
        </p:xfrm>
        <a:graphic>
          <a:graphicData uri="http://schemas.openxmlformats.org/drawingml/2006/table">
            <a:tbl>
              <a:tblPr firstRow="1" bandRow="1">
                <a:tableStyleId>{5C22544A-7EE6-4342-B048-85BDC9FD1C3A}</a:tableStyleId>
              </a:tblPr>
              <a:tblGrid>
                <a:gridCol w="1653125">
                  <a:extLst>
                    <a:ext uri="{9D8B030D-6E8A-4147-A177-3AD203B41FA5}">
                      <a16:colId xmlns:a16="http://schemas.microsoft.com/office/drawing/2014/main" val="3966072766"/>
                    </a:ext>
                  </a:extLst>
                </a:gridCol>
                <a:gridCol w="8556023">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2- Performance-to-Outcome Expectancy</a:t>
                      </a:r>
                    </a:p>
                  </a:txBody>
                  <a:tcPr>
                    <a:noFill/>
                  </a:tcPr>
                </a:tc>
                <a:tc>
                  <a:txBody>
                    <a:bodyPr/>
                    <a:lstStyle/>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Performance-to-Outcome Expectancy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the individual’s perception of the probability that performance will lead to certain outcomes.</a:t>
                      </a:r>
                      <a:endParaRPr lang="ar-EG" sz="1800" b="0" i="1" u="sng"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Wingdings" panose="05000000000000000000" pitchFamily="2" charset="2"/>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If a person thinks a high performer </a:t>
                      </a:r>
                      <a:r>
                        <a:rPr lang="en-US" sz="1800" b="1" i="1" u="none" kern="1200" dirty="0">
                          <a:solidFill>
                            <a:schemeClr val="tx1"/>
                          </a:solidFill>
                          <a:latin typeface="Times New Roman" panose="02020603050405020304" pitchFamily="18" charset="0"/>
                          <a:ea typeface="+mn-ea"/>
                          <a:cs typeface="Times New Roman" panose="02020603050405020304" pitchFamily="18" charset="0"/>
                        </a:rPr>
                        <a:t>is certain to get a pay raise</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this expectancy is close to 1.0. At the other extreme, a person who believes raises are entirely independent of performance has an expectancy close to 0. Finally, if a person thinks performance has some bearing on the prospects for a pay raise, his or her expectancy is somewhere between 1.0 and 0. </a:t>
                      </a:r>
                      <a:endParaRPr lang="ar-EG"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1" u="sng" kern="1200" dirty="0">
                          <a:solidFill>
                            <a:srgbClr val="C00000"/>
                          </a:solidFill>
                          <a:latin typeface="Times New Roman" panose="02020603050405020304" pitchFamily="18" charset="0"/>
                          <a:ea typeface="+mn-ea"/>
                          <a:cs typeface="Times New Roman" panose="02020603050405020304" pitchFamily="18" charset="0"/>
                        </a:rPr>
                        <a:t>Ex</a:t>
                      </a:r>
                      <a:r>
                        <a:rPr lang="en-US" sz="1800" b="0" i="1" u="none" kern="1200" dirty="0">
                          <a:solidFill>
                            <a:srgbClr val="C00000"/>
                          </a:solidFill>
                          <a:latin typeface="Times New Roman" panose="02020603050405020304" pitchFamily="18" charset="0"/>
                          <a:ea typeface="+mn-ea"/>
                          <a:cs typeface="Times New Roman" panose="02020603050405020304" pitchFamily="18" charset="0"/>
                        </a:rPr>
                        <a:t>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Green Bay Packers quarterback Aaron Rodgers may believe that if he plays aggressively all the time (</a:t>
                      </a:r>
                      <a:r>
                        <a:rPr lang="en-US" sz="1800" b="0" i="1" u="none" kern="1200" dirty="0">
                          <a:solidFill>
                            <a:srgbClr val="0A1F61"/>
                          </a:solidFill>
                          <a:latin typeface="Times New Roman" panose="02020603050405020304" pitchFamily="18" charset="0"/>
                          <a:ea typeface="+mn-ea"/>
                          <a:cs typeface="Times New Roman" panose="02020603050405020304" pitchFamily="18" charset="0"/>
                        </a:rPr>
                        <a:t>performance</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 he has a great chance of leading his team to the </a:t>
                      </a:r>
                      <a:r>
                        <a:rPr lang="en-US" sz="1800" b="0" i="1" u="none" kern="1200" dirty="0">
                          <a:solidFill>
                            <a:srgbClr val="0A1F61"/>
                          </a:solidFill>
                          <a:latin typeface="Times New Roman" panose="02020603050405020304" pitchFamily="18" charset="0"/>
                          <a:ea typeface="+mn-ea"/>
                          <a:cs typeface="Times New Roman" panose="02020603050405020304" pitchFamily="18" charset="0"/>
                        </a:rPr>
                        <a:t>playoffs</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 Playing aggressively may win him </a:t>
                      </a:r>
                      <a:r>
                        <a:rPr lang="en-US" sz="1800" b="0" i="1" u="none" kern="1200" dirty="0">
                          <a:solidFill>
                            <a:srgbClr val="0A1F61"/>
                          </a:solidFill>
                          <a:latin typeface="Times New Roman" panose="02020603050405020304" pitchFamily="18" charset="0"/>
                          <a:ea typeface="+mn-ea"/>
                          <a:cs typeface="Times New Roman" panose="02020603050405020304" pitchFamily="18" charset="0"/>
                        </a:rPr>
                        <a:t>individual honors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like the Most Valuable Player </a:t>
                      </a:r>
                      <a:r>
                        <a:rPr lang="en-US" sz="1800" b="0" i="1" u="none" kern="1200" dirty="0">
                          <a:solidFill>
                            <a:srgbClr val="0A1F61"/>
                          </a:solidFill>
                          <a:latin typeface="Times New Roman" panose="02020603050405020304" pitchFamily="18" charset="0"/>
                          <a:ea typeface="+mn-ea"/>
                          <a:cs typeface="Times New Roman" panose="02020603050405020304" pitchFamily="18" charset="0"/>
                        </a:rPr>
                        <a:t>award</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 but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he may also experience more physical trauma and throw more interceptions. </a:t>
                      </a: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749B3D8A-8CFB-43C5-9C08-1316F50C80BD}"/>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54A09B14-392B-4F14-9763-DF4A3556D6C0}"/>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5088616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969356065"/>
              </p:ext>
            </p:extLst>
          </p:nvPr>
        </p:nvGraphicFramePr>
        <p:xfrm>
          <a:off x="1784069" y="2200096"/>
          <a:ext cx="9898179" cy="3538095"/>
        </p:xfrm>
        <a:graphic>
          <a:graphicData uri="http://schemas.openxmlformats.org/drawingml/2006/table">
            <a:tbl>
              <a:tblPr firstRow="1" bandRow="1">
                <a:tableStyleId>{5C22544A-7EE6-4342-B048-85BDC9FD1C3A}</a:tableStyleId>
              </a:tblPr>
              <a:tblGrid>
                <a:gridCol w="1621265">
                  <a:extLst>
                    <a:ext uri="{9D8B030D-6E8A-4147-A177-3AD203B41FA5}">
                      <a16:colId xmlns:a16="http://schemas.microsoft.com/office/drawing/2014/main" val="3966072766"/>
                    </a:ext>
                  </a:extLst>
                </a:gridCol>
                <a:gridCol w="8276914">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3- Outcomes and Valences</a:t>
                      </a:r>
                    </a:p>
                  </a:txBody>
                  <a:tcPr>
                    <a:noFill/>
                  </a:tcPr>
                </a:tc>
                <a:tc>
                  <a:txBody>
                    <a:bodyPr/>
                    <a:lstStyle/>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An outcome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is anything that might potentially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result from performance.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High-level performance conceivably might produce such outcomes as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a pay raise, a promotion, recognition from the boss, stress, fatigue, or less time to rest, among others.. </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The valence of an outcome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is the relative attractiveness or unattractiveness—the value—of that outcome to the person. Pay raises, promotions, and recognition might all have positive valences, whereas</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 stress, and less time to rest might all have negative valences.</a:t>
                      </a: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406725C2-169B-4982-8EFD-ADA72942490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CFF9F5A5-999F-4892-B255-FAEF2936ADA2}"/>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960112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F10DD977-10DC-4E14-95DB-D25CA2320ECC}"/>
              </a:ext>
            </a:extLst>
          </p:cNvPr>
          <p:cNvSpPr txBox="1"/>
          <p:nvPr/>
        </p:nvSpPr>
        <p:spPr>
          <a:xfrm>
            <a:off x="1874165" y="2093862"/>
            <a:ext cx="10018644" cy="3970318"/>
          </a:xfrm>
          <a:prstGeom prst="rect">
            <a:avLst/>
          </a:prstGeom>
          <a:noFill/>
        </p:spPr>
        <p:txBody>
          <a:bodyPr wrap="square">
            <a:spAutoFit/>
          </a:bodyPr>
          <a:lstStyle/>
          <a:p>
            <a:pPr marL="0" indent="0" algn="just">
              <a:buFontTx/>
              <a:buNone/>
            </a:pPr>
            <a:r>
              <a:rPr lang="en-US" sz="1800" b="1" i="0" u="sng" kern="1200" dirty="0">
                <a:latin typeface="Times New Roman" panose="02020603050405020304" pitchFamily="18" charset="0"/>
                <a:ea typeface="+mn-ea"/>
                <a:cs typeface="Times New Roman" panose="02020603050405020304" pitchFamily="18" charset="0"/>
              </a:rPr>
              <a:t>The basic expectancy framework suggests that three conditions must be met before motivated behavior occurs:</a:t>
            </a:r>
          </a:p>
          <a:p>
            <a:pPr marL="0" indent="0" algn="just">
              <a:buFontTx/>
              <a:buNone/>
            </a:pPr>
            <a:endParaRPr lang="en-US" sz="1800" b="1" i="0" u="sng"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1800" b="1" i="0" u="sng" kern="1200" dirty="0">
                <a:latin typeface="Times New Roman" panose="02020603050405020304" pitchFamily="18" charset="0"/>
                <a:ea typeface="+mn-ea"/>
                <a:cs typeface="Times New Roman" panose="02020603050405020304" pitchFamily="18" charset="0"/>
              </a:rPr>
              <a:t> First</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 effort-to-performance expectancy must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be well above zero</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That is, the worker must reasonably expect that exerting effort will produce high levels of performance.</a:t>
            </a:r>
          </a:p>
          <a:p>
            <a:pPr marL="457200" indent="-457200" algn="just">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Second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 performance-to-outcome expectancies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must be well above zero</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In other words, the person must believe that </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performance will realistically result in valued outcomes</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p>
          <a:p>
            <a:pPr marL="457200" indent="-457200" algn="just">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Third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 sum of all the valences </a:t>
            </a:r>
            <a:r>
              <a:rPr lang="en-US" dirty="0">
                <a:solidFill>
                  <a:srgbClr val="0A1F61"/>
                </a:solidFill>
                <a:latin typeface="Times New Roman" panose="02020603050405020304" pitchFamily="18" charset="0"/>
                <a:cs typeface="Times New Roman" panose="02020603050405020304" pitchFamily="18" charset="0"/>
              </a:rPr>
              <a:t>must</a:t>
            </a:r>
            <a:r>
              <a:rPr lang="en-US" sz="1800" b="0" i="0" u="none" kern="1200" dirty="0">
                <a:solidFill>
                  <a:srgbClr val="0A1F61"/>
                </a:solidFill>
                <a:latin typeface="Times New Roman" panose="02020603050405020304" pitchFamily="18" charset="0"/>
                <a:ea typeface="+mn-ea"/>
                <a:cs typeface="Times New Roman" panose="02020603050405020304" pitchFamily="18" charset="0"/>
              </a:rPr>
              <a:t> be well above zero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as long as the positives outweigh the negatives.</a:t>
            </a:r>
          </a:p>
          <a:p>
            <a:pPr marL="0" indent="0" algn="just">
              <a:buFont typeface="+mj-lt"/>
              <a:buNone/>
            </a:pPr>
            <a:r>
              <a:rPr lang="en-US" sz="1800" b="1" i="0" u="none" kern="1200" dirty="0">
                <a:solidFill>
                  <a:srgbClr val="C00000"/>
                </a:solidFill>
                <a:latin typeface="Times New Roman" panose="02020603050405020304" pitchFamily="18" charset="0"/>
                <a:ea typeface="+mn-ea"/>
                <a:cs typeface="Times New Roman" panose="02020603050405020304" pitchFamily="18" charset="0"/>
              </a:rPr>
              <a:t>For example,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stress and fatigue may have moderately negative valences, but if pay, promotion, and recognition have very high positive valences, the overall valence of the set of outcomes associated with performance will still be positive</a:t>
            </a:r>
            <a:r>
              <a:rPr lang="en-US" sz="1800" b="1" i="1" u="none" kern="1200" dirty="0">
                <a:solidFill>
                  <a:schemeClr val="tx1"/>
                </a:solidFill>
                <a:latin typeface="Times New Roman" panose="02020603050405020304" pitchFamily="18" charset="0"/>
                <a:ea typeface="+mn-ea"/>
                <a:cs typeface="Times New Roman" panose="02020603050405020304" pitchFamily="18" charset="0"/>
              </a:rPr>
              <a:t>.</a:t>
            </a:r>
            <a:endParaRPr lang="en-US" sz="1800" b="0" i="1" u="none" kern="1200" dirty="0">
              <a:solidFill>
                <a:schemeClr val="tx1"/>
              </a:solidFill>
              <a:latin typeface="Times New Roman" panose="02020603050405020304" pitchFamily="18" charset="0"/>
              <a:ea typeface="+mn-ea"/>
              <a:cs typeface="Times New Roman" panose="02020603050405020304" pitchFamily="18" charset="0"/>
            </a:endParaRPr>
          </a:p>
        </p:txBody>
      </p:sp>
      <p:sp>
        <p:nvSpPr>
          <p:cNvPr id="16" name="Rectangle 15">
            <a:extLst>
              <a:ext uri="{FF2B5EF4-FFF2-40B4-BE49-F238E27FC236}">
                <a16:creationId xmlns:a16="http://schemas.microsoft.com/office/drawing/2014/main" id="{02363830-CE45-4241-9FF1-C4C696F19A13}"/>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7" name="TextBox 16">
            <a:extLst>
              <a:ext uri="{FF2B5EF4-FFF2-40B4-BE49-F238E27FC236}">
                <a16:creationId xmlns:a16="http://schemas.microsoft.com/office/drawing/2014/main" id="{4BE14911-AE80-492C-AB7C-2CED694210C1}"/>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872011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380523"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2" name="Table 7">
            <a:extLst>
              <a:ext uri="{FF2B5EF4-FFF2-40B4-BE49-F238E27FC236}">
                <a16:creationId xmlns:a16="http://schemas.microsoft.com/office/drawing/2014/main" id="{D1A0D9F4-9352-49D0-9E74-082D4D0C4C18}"/>
              </a:ext>
            </a:extLst>
          </p:cNvPr>
          <p:cNvGraphicFramePr>
            <a:graphicFrameLocks noGrp="1"/>
          </p:cNvGraphicFramePr>
          <p:nvPr>
            <p:extLst>
              <p:ext uri="{D42A27DB-BD31-4B8C-83A1-F6EECF244321}">
                <p14:modId xmlns:p14="http://schemas.microsoft.com/office/powerpoint/2010/main" val="102219870"/>
              </p:ext>
            </p:extLst>
          </p:nvPr>
        </p:nvGraphicFramePr>
        <p:xfrm>
          <a:off x="1874165" y="2200096"/>
          <a:ext cx="10059927" cy="3538095"/>
        </p:xfrm>
        <a:graphic>
          <a:graphicData uri="http://schemas.openxmlformats.org/drawingml/2006/table">
            <a:tbl>
              <a:tblPr firstRow="1" bandRow="1">
                <a:tableStyleId>{5C22544A-7EE6-4342-B048-85BDC9FD1C3A}</a:tableStyleId>
              </a:tblPr>
              <a:tblGrid>
                <a:gridCol w="2135127">
                  <a:extLst>
                    <a:ext uri="{9D8B030D-6E8A-4147-A177-3AD203B41FA5}">
                      <a16:colId xmlns:a16="http://schemas.microsoft.com/office/drawing/2014/main" val="3966072766"/>
                    </a:ext>
                  </a:extLst>
                </a:gridCol>
                <a:gridCol w="7924800">
                  <a:extLst>
                    <a:ext uri="{9D8B030D-6E8A-4147-A177-3AD203B41FA5}">
                      <a16:colId xmlns:a16="http://schemas.microsoft.com/office/drawing/2014/main" val="3536453227"/>
                    </a:ext>
                  </a:extLst>
                </a:gridCol>
              </a:tblGrid>
              <a:tr h="3538095">
                <a:tc>
                  <a:txBody>
                    <a:body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2- </a:t>
                      </a:r>
                      <a:r>
                        <a:rPr lang="en-US" sz="2000" b="1" i="0" u="none" kern="1200" dirty="0">
                          <a:solidFill>
                            <a:srgbClr val="0A1F61"/>
                          </a:solidFill>
                          <a:latin typeface="Times New Roman" panose="02020603050405020304" pitchFamily="18" charset="0"/>
                          <a:ea typeface="+mn-ea"/>
                          <a:cs typeface="Times New Roman" panose="02020603050405020304" pitchFamily="18" charset="0"/>
                        </a:rPr>
                        <a:t>The Porter–Lawler Model</a:t>
                      </a:r>
                    </a:p>
                  </a:txBody>
                  <a:tcPr>
                    <a:noFill/>
                  </a:tcPr>
                </a:tc>
                <a:tc>
                  <a:txBody>
                    <a:bodyPr/>
                    <a:lstStyle/>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Porter–Lawler model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appears in Figure 5.6. Some of its features are quite different from the original version of expectancy theory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For example, the extended model includes </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abilities, traits, and role perceptions.</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the beginning of the motivational cycle, effort is a function of the value of the potential reward for the employee (its valence) and the perceived effort-reward probability (an expectancy).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Effort then combines with </a:t>
                      </a:r>
                      <a:r>
                        <a:rPr lang="en-US" sz="2000" b="0" i="1" u="sng" kern="1200" dirty="0">
                          <a:solidFill>
                            <a:srgbClr val="0A1F61"/>
                          </a:solidFill>
                          <a:latin typeface="Times New Roman" panose="02020603050405020304" pitchFamily="18" charset="0"/>
                          <a:ea typeface="+mn-ea"/>
                          <a:cs typeface="Times New Roman" panose="02020603050405020304" pitchFamily="18" charset="0"/>
                        </a:rPr>
                        <a:t>abilities, traits, and role perceptions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to determine actual performance.</a:t>
                      </a:r>
                    </a:p>
                  </a:txBody>
                  <a:tcPr>
                    <a:noFill/>
                  </a:tcPr>
                </a:tc>
                <a:extLst>
                  <a:ext uri="{0D108BD9-81ED-4DB2-BD59-A6C34878D82A}">
                    <a16:rowId xmlns:a16="http://schemas.microsoft.com/office/drawing/2014/main" val="1693150349"/>
                  </a:ext>
                </a:extLst>
              </a:tr>
            </a:tbl>
          </a:graphicData>
        </a:graphic>
      </p:graphicFrame>
      <p:sp>
        <p:nvSpPr>
          <p:cNvPr id="15" name="Rectangle 14">
            <a:extLst>
              <a:ext uri="{FF2B5EF4-FFF2-40B4-BE49-F238E27FC236}">
                <a16:creationId xmlns:a16="http://schemas.microsoft.com/office/drawing/2014/main" id="{86105FC6-B6C3-4DF5-B25E-06D11DEFDD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537AEC72-E662-41B0-A521-675BB56DA2C7}"/>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6333504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861774"/>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a:p>
            <a:r>
              <a:rPr lang="en-US" sz="2000" b="1" dirty="0">
                <a:solidFill>
                  <a:srgbClr val="C1510A"/>
                </a:solidFill>
                <a:latin typeface="Times New Roman" panose="02020603050405020304" pitchFamily="18" charset="0"/>
                <a:cs typeface="Times New Roman" panose="02020603050405020304" pitchFamily="18" charset="0"/>
              </a:rPr>
              <a:t>2</a:t>
            </a:r>
            <a:r>
              <a:rPr lang="en-US" sz="2000" b="1" dirty="0">
                <a:solidFill>
                  <a:srgbClr val="C1510A"/>
                </a:solidFill>
                <a:effectLst/>
                <a:latin typeface="Times New Roman" panose="02020603050405020304" pitchFamily="18" charset="0"/>
                <a:cs typeface="Times New Roman" panose="02020603050405020304" pitchFamily="18" charset="0"/>
              </a:rPr>
              <a:t>- The Expectancy Theory of Motivation</a:t>
            </a:r>
            <a:endParaRPr lang="en-US" sz="2000" b="1" u="sng" dirty="0">
              <a:solidFill>
                <a:srgbClr val="002060"/>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7A7D3ED1-0941-4185-A21A-CF1DDC650F86}"/>
              </a:ext>
            </a:extLst>
          </p:cNvPr>
          <p:cNvPicPr>
            <a:picLocks noChangeAspect="1"/>
          </p:cNvPicPr>
          <p:nvPr/>
        </p:nvPicPr>
        <p:blipFill>
          <a:blip r:embed="rId7"/>
          <a:stretch>
            <a:fillRect/>
          </a:stretch>
        </p:blipFill>
        <p:spPr>
          <a:xfrm>
            <a:off x="2216441" y="2210618"/>
            <a:ext cx="8870222" cy="2084811"/>
          </a:xfrm>
          <a:prstGeom prst="rect">
            <a:avLst/>
          </a:prstGeom>
        </p:spPr>
      </p:pic>
      <p:sp>
        <p:nvSpPr>
          <p:cNvPr id="14" name="TextBox 13">
            <a:extLst>
              <a:ext uri="{FF2B5EF4-FFF2-40B4-BE49-F238E27FC236}">
                <a16:creationId xmlns:a16="http://schemas.microsoft.com/office/drawing/2014/main" id="{F182E301-01C1-4ECA-A5F6-190F00AF4A55}"/>
              </a:ext>
            </a:extLst>
          </p:cNvPr>
          <p:cNvSpPr txBox="1"/>
          <p:nvPr/>
        </p:nvSpPr>
        <p:spPr>
          <a:xfrm>
            <a:off x="1874165" y="4295429"/>
            <a:ext cx="9872756" cy="1754326"/>
          </a:xfrm>
          <a:prstGeom prst="rect">
            <a:avLst/>
          </a:prstGeom>
          <a:noFill/>
        </p:spPr>
        <p:txBody>
          <a:bodyPr wrap="square">
            <a:spAutoFit/>
          </a:bodyPr>
          <a:lstStyle/>
          <a:p>
            <a:pPr algn="just"/>
            <a:r>
              <a:rPr lang="en-US" b="1" dirty="0">
                <a:latin typeface="Times New Roman" panose="02020603050405020304" pitchFamily="18" charset="0"/>
                <a:cs typeface="Times New Roman" panose="02020603050405020304" pitchFamily="18" charset="0"/>
              </a:rPr>
              <a:t>Figure 5.6. The Porter-Lawler Model</a:t>
            </a:r>
          </a:p>
          <a:p>
            <a:pPr algn="just"/>
            <a:r>
              <a:rPr lang="en-US" i="1" dirty="0">
                <a:latin typeface="Times New Roman" panose="02020603050405020304" pitchFamily="18" charset="0"/>
                <a:cs typeface="Times New Roman" panose="02020603050405020304" pitchFamily="18" charset="0"/>
              </a:rPr>
              <a:t>The Porter and Lawler expectancy model provides </a:t>
            </a:r>
            <a:r>
              <a:rPr lang="en-US" b="1" i="1" dirty="0">
                <a:solidFill>
                  <a:srgbClr val="0A1F61"/>
                </a:solidFill>
                <a:latin typeface="Times New Roman" panose="02020603050405020304" pitchFamily="18" charset="0"/>
                <a:cs typeface="Times New Roman" panose="02020603050405020304" pitchFamily="18" charset="0"/>
              </a:rPr>
              <a:t>interesting insights into the relationships between satisfaction and performance.</a:t>
            </a:r>
            <a:r>
              <a:rPr lang="en-US" i="1" dirty="0">
                <a:latin typeface="Times New Roman" panose="02020603050405020304" pitchFamily="18" charset="0"/>
                <a:cs typeface="Times New Roman" panose="02020603050405020304" pitchFamily="18" charset="0"/>
              </a:rPr>
              <a:t> As illustrated here, this model predicts that satisfaction is determined by </a:t>
            </a:r>
            <a:r>
              <a:rPr lang="en-US" i="1" dirty="0">
                <a:solidFill>
                  <a:srgbClr val="0A1F61"/>
                </a:solidFill>
                <a:latin typeface="Times New Roman" panose="02020603050405020304" pitchFamily="18" charset="0"/>
                <a:cs typeface="Times New Roman" panose="02020603050405020304" pitchFamily="18" charset="0"/>
              </a:rPr>
              <a:t>the perceived equity of intrinsic and extrinsic rewards for performance</a:t>
            </a:r>
            <a:r>
              <a:rPr lang="en-US" i="1" dirty="0">
                <a:latin typeface="Times New Roman" panose="02020603050405020304" pitchFamily="18" charset="0"/>
                <a:cs typeface="Times New Roman" panose="02020603050405020304" pitchFamily="18" charset="0"/>
              </a:rPr>
              <a:t>. That is, rather than satisfaction causing performance, which many people might predict, this model argues that it is actually performance that eventually leads to satisfaction.</a:t>
            </a:r>
          </a:p>
        </p:txBody>
      </p:sp>
      <p:sp>
        <p:nvSpPr>
          <p:cNvPr id="16" name="Rectangle 15">
            <a:extLst>
              <a:ext uri="{FF2B5EF4-FFF2-40B4-BE49-F238E27FC236}">
                <a16:creationId xmlns:a16="http://schemas.microsoft.com/office/drawing/2014/main" id="{183CC846-B385-4CA9-A515-1AE3CCD8E719}"/>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7" name="TextBox 16">
            <a:extLst>
              <a:ext uri="{FF2B5EF4-FFF2-40B4-BE49-F238E27FC236}">
                <a16:creationId xmlns:a16="http://schemas.microsoft.com/office/drawing/2014/main" id="{A0AE33C6-58CE-4E17-8BD3-73B2DA4A2B43}"/>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6814776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4" name="TextBox 13">
            <a:extLst>
              <a:ext uri="{FF2B5EF4-FFF2-40B4-BE49-F238E27FC236}">
                <a16:creationId xmlns:a16="http://schemas.microsoft.com/office/drawing/2014/main" id="{CA0D739A-633C-4BBE-97BA-00887BA77475}"/>
              </a:ext>
            </a:extLst>
          </p:cNvPr>
          <p:cNvSpPr txBox="1"/>
          <p:nvPr/>
        </p:nvSpPr>
        <p:spPr>
          <a:xfrm>
            <a:off x="2289771" y="2003083"/>
            <a:ext cx="9531168" cy="2308324"/>
          </a:xfrm>
          <a:prstGeom prst="rect">
            <a:avLst/>
          </a:prstGeom>
          <a:noFill/>
        </p:spPr>
        <p:txBody>
          <a:bodyPr wrap="square">
            <a:spAutoFit/>
          </a:bodyPr>
          <a:lstStyle/>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Learning is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a relatively permanent change in behavior or behavioral potential that results from direct or indirect experience. </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none" kern="1200" dirty="0">
                <a:solidFill>
                  <a:schemeClr val="tx1"/>
                </a:solidFill>
                <a:latin typeface="Times New Roman" panose="02020603050405020304" pitchFamily="18" charset="0"/>
                <a:ea typeface="+mn-ea"/>
                <a:cs typeface="Times New Roman" panose="02020603050405020304" pitchFamily="18" charset="0"/>
              </a:rPr>
              <a:t>For example,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we can learn to use a new software application program by practicing and experimenting with its various functions and options.</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How Learning Occurs: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Experts originally thought that learning occurred most often through a process called </a:t>
            </a:r>
            <a:r>
              <a:rPr lang="en-US" sz="1800" b="0" i="1" u="sng" kern="1200" dirty="0">
                <a:solidFill>
                  <a:srgbClr val="0A1F61"/>
                </a:solidFill>
                <a:latin typeface="Times New Roman" panose="02020603050405020304" pitchFamily="18" charset="0"/>
                <a:ea typeface="+mn-ea"/>
                <a:cs typeface="Times New Roman" panose="02020603050405020304" pitchFamily="18" charset="0"/>
              </a:rPr>
              <a:t>classical conditioning</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 However, it is more often based on </a:t>
            </a:r>
            <a:r>
              <a:rPr lang="en-US" sz="1800" b="0" i="1" u="sng" kern="1200" dirty="0">
                <a:solidFill>
                  <a:srgbClr val="0A1F61"/>
                </a:solidFill>
                <a:latin typeface="Times New Roman" panose="02020603050405020304" pitchFamily="18" charset="0"/>
                <a:ea typeface="+mn-ea"/>
                <a:cs typeface="Times New Roman" panose="02020603050405020304" pitchFamily="18" charset="0"/>
              </a:rPr>
              <a:t>cognitive processes</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a:t>
            </a:r>
          </a:p>
        </p:txBody>
      </p:sp>
      <p:sp>
        <p:nvSpPr>
          <p:cNvPr id="19" name="Rectangle 18">
            <a:extLst>
              <a:ext uri="{FF2B5EF4-FFF2-40B4-BE49-F238E27FC236}">
                <a16:creationId xmlns:a16="http://schemas.microsoft.com/office/drawing/2014/main" id="{53392F9F-FDEE-4192-AC9D-F7F18B6496A2}"/>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0" name="TextBox 19">
            <a:extLst>
              <a:ext uri="{FF2B5EF4-FFF2-40B4-BE49-F238E27FC236}">
                <a16:creationId xmlns:a16="http://schemas.microsoft.com/office/drawing/2014/main" id="{B661A394-8304-4979-AFC0-0A2A7B0E0DE3}"/>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7959146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5883C8F4-ED55-447F-82A7-67EA28F2AA69}"/>
              </a:ext>
            </a:extLst>
          </p:cNvPr>
          <p:cNvSpPr txBox="1"/>
          <p:nvPr/>
        </p:nvSpPr>
        <p:spPr>
          <a:xfrm>
            <a:off x="2078901" y="1851757"/>
            <a:ext cx="6207368" cy="923330"/>
          </a:xfrm>
          <a:prstGeom prst="rect">
            <a:avLst/>
          </a:prstGeom>
          <a:noFill/>
        </p:spPr>
        <p:txBody>
          <a:bodyPr wrap="square">
            <a:spAutoFit/>
          </a:bodyPr>
          <a:lstStyle/>
          <a:p>
            <a:r>
              <a:rPr lang="en-US" b="1" dirty="0">
                <a:solidFill>
                  <a:srgbClr val="AF5C23"/>
                </a:solidFill>
                <a:effectLst/>
                <a:latin typeface="Times New Roman" panose="02020603050405020304" pitchFamily="18" charset="0"/>
                <a:cs typeface="Times New Roman" panose="02020603050405020304" pitchFamily="18" charset="0"/>
              </a:rPr>
              <a:t>1- The Traditional View: Classical Conditioning</a:t>
            </a:r>
          </a:p>
          <a:p>
            <a:br>
              <a:rPr lang="en-US" dirty="0"/>
            </a:br>
            <a:endParaRPr lang="en-US" dirty="0"/>
          </a:p>
        </p:txBody>
      </p:sp>
      <p:sp>
        <p:nvSpPr>
          <p:cNvPr id="18" name="TextBox 17">
            <a:extLst>
              <a:ext uri="{FF2B5EF4-FFF2-40B4-BE49-F238E27FC236}">
                <a16:creationId xmlns:a16="http://schemas.microsoft.com/office/drawing/2014/main" id="{45C31637-A937-4879-BD67-FEEF8D5C176B}"/>
              </a:ext>
            </a:extLst>
          </p:cNvPr>
          <p:cNvSpPr txBox="1"/>
          <p:nvPr/>
        </p:nvSpPr>
        <p:spPr>
          <a:xfrm>
            <a:off x="2032268" y="2219896"/>
            <a:ext cx="9902230" cy="3693319"/>
          </a:xfrm>
          <a:prstGeom prst="rect">
            <a:avLst/>
          </a:prstGeom>
          <a:noFill/>
        </p:spPr>
        <p:txBody>
          <a:bodyPr wrap="square">
            <a:spAutoFit/>
          </a:bodyPr>
          <a:lstStyle/>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Classical conditioning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is a simple form of learning in which a conditioned response is linked with an unconditional stimulus.</a:t>
            </a:r>
          </a:p>
          <a:p>
            <a:pPr marL="342900" indent="-342900" algn="just">
              <a:buFont typeface="Wingdings" panose="05000000000000000000" pitchFamily="2" charset="2"/>
              <a:buChar char="§"/>
            </a:pPr>
            <a:endParaRPr lang="en-US" i="1" u="sng"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1800" b="1" u="sng" kern="1200" dirty="0">
                <a:solidFill>
                  <a:schemeClr val="tx1"/>
                </a:solidFill>
                <a:latin typeface="Times New Roman" panose="02020603050405020304" pitchFamily="18" charset="0"/>
                <a:ea typeface="+mn-ea"/>
                <a:cs typeface="Times New Roman" panose="02020603050405020304" pitchFamily="18" charset="0"/>
              </a:rPr>
              <a:t>Classical conditioning </a:t>
            </a:r>
            <a:r>
              <a:rPr lang="en-US" sz="1800" b="0" kern="1200" dirty="0">
                <a:solidFill>
                  <a:schemeClr val="tx1"/>
                </a:solidFill>
                <a:latin typeface="Times New Roman" panose="02020603050405020304" pitchFamily="18" charset="0"/>
                <a:ea typeface="+mn-ea"/>
                <a:cs typeface="Times New Roman" panose="02020603050405020304" pitchFamily="18" charset="0"/>
              </a:rPr>
              <a:t>(also known as Pavlovian or respondent conditioning) is learning through association and was discovered by Pavlov, a Russian physiologist. In simple terms, two stimuli are linked together to produce a new learned response in a person or animal.</a:t>
            </a:r>
          </a:p>
          <a:p>
            <a:pPr algn="just"/>
            <a:r>
              <a:rPr lang="en-US" sz="1800" b="1" i="0" u="sng" kern="1200" dirty="0">
                <a:solidFill>
                  <a:srgbClr val="C00000"/>
                </a:solidFill>
                <a:latin typeface="Times New Roman" panose="02020603050405020304" pitchFamily="18" charset="0"/>
                <a:ea typeface="+mn-ea"/>
                <a:cs typeface="Times New Roman" panose="02020603050405020304" pitchFamily="18" charset="0"/>
              </a:rPr>
              <a:t>For example</a:t>
            </a:r>
            <a:r>
              <a:rPr lang="en-US" sz="1800" b="0" i="0" u="none" kern="1200" dirty="0">
                <a:solidFill>
                  <a:srgbClr val="C00000"/>
                </a:solidFill>
                <a:latin typeface="Times New Roman" panose="02020603050405020304" pitchFamily="18" charset="0"/>
                <a:ea typeface="+mn-ea"/>
                <a:cs typeface="Times New Roman" panose="02020603050405020304" pitchFamily="18" charset="0"/>
              </a:rPr>
              <a:t>,</a:t>
            </a:r>
          </a:p>
          <a:p>
            <a:pPr algn="just"/>
            <a:r>
              <a:rPr lang="en-US" dirty="0">
                <a:solidFill>
                  <a:srgbClr val="C00000"/>
                </a:solidFill>
                <a:latin typeface="Times New Roman" panose="02020603050405020304" pitchFamily="18" charset="0"/>
                <a:cs typeface="Times New Roman" panose="02020603050405020304" pitchFamily="18" charset="0"/>
              </a:rPr>
              <a:t>Ex.1</a:t>
            </a:r>
            <a:r>
              <a:rPr lang="en-US" sz="1800" b="0" i="0" u="none" kern="1200" dirty="0">
                <a:solidFill>
                  <a:srgbClr val="C00000"/>
                </a:solidFill>
                <a:latin typeface="Times New Roman" panose="02020603050405020304" pitchFamily="18" charset="0"/>
                <a:ea typeface="+mn-ea"/>
                <a:cs typeface="Times New Roman" panose="02020603050405020304" pitchFamily="18" charset="0"/>
              </a:rPr>
              <a:t>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suppose an employee receives very bad news one day from his boss. It’s possible that the employee could come to associate, say, the color of the boss’s suit that day with bad news. Thus, the next time the boss wears that same suit to the office, the employee may experience dread and foreboding</a:t>
            </a:r>
          </a:p>
          <a:p>
            <a:pPr algn="just"/>
            <a:r>
              <a:rPr lang="en-US" dirty="0">
                <a:solidFill>
                  <a:srgbClr val="C00000"/>
                </a:solidFill>
                <a:latin typeface="Times New Roman" panose="02020603050405020304" pitchFamily="18" charset="0"/>
                <a:cs typeface="Times New Roman" panose="02020603050405020304" pitchFamily="18" charset="0"/>
              </a:rPr>
              <a:t>Ex2. </a:t>
            </a:r>
            <a:r>
              <a:rPr lang="en-US" i="1" dirty="0"/>
              <a:t>The most famous example of classical conditioning was Pavlov's experiment with dogs, who salivated in response to a bell tone. Pavlov showed that when a bell was sounded each time the dog was fed, the dog learned to associate the sound with the presentation of the food.</a:t>
            </a:r>
          </a:p>
        </p:txBody>
      </p:sp>
      <p:sp>
        <p:nvSpPr>
          <p:cNvPr id="21" name="Rectangle 20">
            <a:extLst>
              <a:ext uri="{FF2B5EF4-FFF2-40B4-BE49-F238E27FC236}">
                <a16:creationId xmlns:a16="http://schemas.microsoft.com/office/drawing/2014/main" id="{8E97968F-72D4-4B45-AB06-D8862032A4C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2" name="TextBox 21">
            <a:extLst>
              <a:ext uri="{FF2B5EF4-FFF2-40B4-BE49-F238E27FC236}">
                <a16:creationId xmlns:a16="http://schemas.microsoft.com/office/drawing/2014/main" id="{A9C1DB57-56EA-4999-A707-66E4108D50C8}"/>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738392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5883C8F4-ED55-447F-82A7-67EA28F2AA69}"/>
              </a:ext>
            </a:extLst>
          </p:cNvPr>
          <p:cNvSpPr txBox="1"/>
          <p:nvPr/>
        </p:nvSpPr>
        <p:spPr>
          <a:xfrm>
            <a:off x="2078901" y="1851757"/>
            <a:ext cx="7006484" cy="646331"/>
          </a:xfrm>
          <a:prstGeom prst="rect">
            <a:avLst/>
          </a:prstGeom>
          <a:noFill/>
        </p:spPr>
        <p:txBody>
          <a:bodyPr wrap="square">
            <a:spAutoFit/>
          </a:bodyPr>
          <a:lstStyle/>
          <a:p>
            <a:r>
              <a:rPr lang="en-US" b="1" dirty="0">
                <a:solidFill>
                  <a:srgbClr val="AF5C23"/>
                </a:solidFill>
                <a:effectLst/>
                <a:latin typeface="Times New Roman" panose="02020603050405020304" pitchFamily="18" charset="0"/>
                <a:cs typeface="Times New Roman" panose="02020603050405020304" pitchFamily="18" charset="0"/>
              </a:rPr>
              <a:t>2- The Contemporary View: Learning as a Cognitive Process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CAA51717-4B0B-45B1-86B3-5A409E87C673}"/>
              </a:ext>
            </a:extLst>
          </p:cNvPr>
          <p:cNvSpPr txBox="1"/>
          <p:nvPr/>
        </p:nvSpPr>
        <p:spPr>
          <a:xfrm>
            <a:off x="2032269" y="2295188"/>
            <a:ext cx="9649980" cy="3139321"/>
          </a:xfrm>
          <a:prstGeom prst="rect">
            <a:avLst/>
          </a:prstGeom>
          <a:noFill/>
        </p:spPr>
        <p:txBody>
          <a:bodyPr wrap="square">
            <a:spAutoFit/>
          </a:bodyPr>
          <a:lstStyle/>
          <a:p>
            <a:pPr algn="just"/>
            <a:r>
              <a:rPr lang="en-US" b="1" u="sng" dirty="0">
                <a:latin typeface="Times New Roman" panose="02020603050405020304" pitchFamily="18" charset="0"/>
                <a:cs typeface="Times New Roman" panose="02020603050405020304" pitchFamily="18" charset="0"/>
              </a:rPr>
              <a:t>C</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ontemporary learning theory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generally views learning as a cognitive process; that is, it assumes that people are conscious, active participants in how they learn</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algn="just"/>
            <a:r>
              <a:rPr lang="en-US" sz="1800" b="1" i="0" kern="1200" dirty="0">
                <a:solidFill>
                  <a:schemeClr val="tx1"/>
                </a:solidFill>
                <a:latin typeface="Times New Roman" panose="02020603050405020304" pitchFamily="18" charset="0"/>
                <a:ea typeface="+mn-ea"/>
                <a:cs typeface="Times New Roman" panose="02020603050405020304" pitchFamily="18" charset="0"/>
              </a:rPr>
              <a:t>1.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First</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 cognitive view suggests that people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draw on their experiences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and use past learning as a basis for their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present behavior.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These experiences represent knowledge, or cognitions. </a:t>
            </a:r>
          </a:p>
          <a:p>
            <a:pPr marL="457200" indent="-457200" algn="just">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algn="just"/>
            <a:r>
              <a:rPr lang="en-US" sz="1800" b="1" u="sng" kern="1200" dirty="0">
                <a:solidFill>
                  <a:srgbClr val="C00000"/>
                </a:solidFill>
                <a:latin typeface="Times New Roman" panose="02020603050405020304" pitchFamily="18" charset="0"/>
                <a:ea typeface="+mn-ea"/>
                <a:cs typeface="Times New Roman" panose="02020603050405020304" pitchFamily="18" charset="0"/>
              </a:rPr>
              <a:t>For example</a:t>
            </a:r>
            <a:r>
              <a:rPr lang="en-US" sz="1800" i="1" u="none" kern="1200" dirty="0">
                <a:solidFill>
                  <a:schemeClr val="tx1"/>
                </a:solidFill>
                <a:latin typeface="Times New Roman" panose="02020603050405020304" pitchFamily="18" charset="0"/>
                <a:ea typeface="+mn-ea"/>
                <a:cs typeface="Times New Roman" panose="02020603050405020304" pitchFamily="18" charset="0"/>
              </a:rPr>
              <a:t>, an employee faced with a choice of job assignments will use previous experiences in deciding which one to accept.</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defTabSz="914400" rtl="0" eaLnBrk="1" latinLnBrk="0" hangingPunct="1">
              <a:buFont typeface="+mj-lt"/>
              <a:buNone/>
            </a:pPr>
            <a:r>
              <a:rPr lang="en-US" sz="1800" b="1" i="0" u="none" kern="1200" dirty="0">
                <a:solidFill>
                  <a:schemeClr val="tx1"/>
                </a:solidFill>
                <a:latin typeface="Times New Roman" panose="02020603050405020304" pitchFamily="18" charset="0"/>
                <a:ea typeface="+mn-ea"/>
                <a:cs typeface="Times New Roman" panose="02020603050405020304" pitchFamily="18" charset="0"/>
              </a:rPr>
              <a:t>2.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Second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people make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choices about their behavior</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 employee recognizes that he or she has two alternatives and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chooses one</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p>
        </p:txBody>
      </p:sp>
      <p:sp>
        <p:nvSpPr>
          <p:cNvPr id="21" name="Rectangle 20">
            <a:extLst>
              <a:ext uri="{FF2B5EF4-FFF2-40B4-BE49-F238E27FC236}">
                <a16:creationId xmlns:a16="http://schemas.microsoft.com/office/drawing/2014/main" id="{F1CE444C-C9F4-4A9D-8A36-B530D54596D8}"/>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2" name="TextBox 21">
            <a:extLst>
              <a:ext uri="{FF2B5EF4-FFF2-40B4-BE49-F238E27FC236}">
                <a16:creationId xmlns:a16="http://schemas.microsoft.com/office/drawing/2014/main" id="{FDAA1476-A12D-4A09-825F-5DBD90766094}"/>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9176490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5883C8F4-ED55-447F-82A7-67EA28F2AA69}"/>
              </a:ext>
            </a:extLst>
          </p:cNvPr>
          <p:cNvSpPr txBox="1"/>
          <p:nvPr/>
        </p:nvSpPr>
        <p:spPr>
          <a:xfrm>
            <a:off x="2078901" y="1851757"/>
            <a:ext cx="7006484" cy="369332"/>
          </a:xfrm>
          <a:prstGeom prst="rect">
            <a:avLst/>
          </a:prstGeom>
          <a:noFill/>
        </p:spPr>
        <p:txBody>
          <a:bodyPr wrap="square">
            <a:spAutoFit/>
          </a:bodyPr>
          <a:lstStyle/>
          <a:p>
            <a:r>
              <a:rPr lang="en-US" b="1" dirty="0">
                <a:solidFill>
                  <a:srgbClr val="AF5C23"/>
                </a:solidFill>
                <a:effectLst/>
                <a:latin typeface="Times New Roman" panose="02020603050405020304" pitchFamily="18" charset="0"/>
                <a:cs typeface="Times New Roman" panose="02020603050405020304" pitchFamily="18" charset="0"/>
              </a:rPr>
              <a:t>2- The Contemporary View: </a:t>
            </a:r>
            <a:r>
              <a:rPr lang="en-US" b="1" dirty="0">
                <a:solidFill>
                  <a:srgbClr val="AF5C23"/>
                </a:solidFill>
                <a:latin typeface="Times New Roman" panose="02020603050405020304" pitchFamily="18" charset="0"/>
                <a:cs typeface="Times New Roman" panose="02020603050405020304" pitchFamily="18" charset="0"/>
              </a:rPr>
              <a:t> </a:t>
            </a:r>
            <a:r>
              <a:rPr lang="en-US" b="1" dirty="0">
                <a:solidFill>
                  <a:srgbClr val="AF5C23"/>
                </a:solidFill>
                <a:effectLst/>
                <a:latin typeface="Times New Roman" panose="02020603050405020304" pitchFamily="18" charset="0"/>
                <a:cs typeface="Times New Roman" panose="02020603050405020304" pitchFamily="18" charset="0"/>
              </a:rPr>
              <a:t>Learning as a Cognitive Process</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126C2B94-390F-4824-A570-8329B8EDFC8B}"/>
              </a:ext>
            </a:extLst>
          </p:cNvPr>
          <p:cNvSpPr txBox="1"/>
          <p:nvPr/>
        </p:nvSpPr>
        <p:spPr>
          <a:xfrm>
            <a:off x="2216440" y="2387522"/>
            <a:ext cx="9339455" cy="1754326"/>
          </a:xfrm>
          <a:prstGeom prst="rect">
            <a:avLst/>
          </a:prstGeom>
          <a:noFill/>
        </p:spPr>
        <p:txBody>
          <a:bodyPr wrap="square">
            <a:spAutoFit/>
          </a:bodyPr>
          <a:lstStyle/>
          <a:p>
            <a:pPr marL="0" indent="0" algn="just" defTabSz="914400" rtl="0" eaLnBrk="1" latinLnBrk="0" hangingPunct="1">
              <a:buFont typeface="+mj-lt"/>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3. Third</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people recognize the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consequences of their choices</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Thus, when the employee finds the job assignment rewarding and fulfilling, he or she will recognize that the choice was a good one and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will understand why.</a:t>
            </a:r>
          </a:p>
          <a:p>
            <a:pPr marL="0" indent="0" algn="just" defTabSz="914400" rtl="0" eaLnBrk="1" latinLnBrk="0" hangingPunct="1">
              <a:buFont typeface="+mj-lt"/>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defTabSz="914400" rtl="0" eaLnBrk="1" latinLnBrk="0" hangingPunct="1">
              <a:buFont typeface="+mj-lt"/>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4. Finally</a:t>
            </a:r>
            <a:r>
              <a:rPr lang="en-US" sz="1800" b="1" i="0" u="none" kern="1200" dirty="0">
                <a:solidFill>
                  <a:schemeClr val="tx1"/>
                </a:solidFill>
                <a:latin typeface="Times New Roman" panose="02020603050405020304" pitchFamily="18" charset="0"/>
                <a:ea typeface="+mn-ea"/>
                <a:cs typeface="Times New Roman" panose="02020603050405020304" pitchFamily="18" charset="0"/>
              </a:rPr>
              <a: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people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evaluate those consequences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and add them to prior learning, which affects future choices.      </a:t>
            </a:r>
          </a:p>
        </p:txBody>
      </p:sp>
      <p:sp>
        <p:nvSpPr>
          <p:cNvPr id="21" name="Rectangle 20">
            <a:extLst>
              <a:ext uri="{FF2B5EF4-FFF2-40B4-BE49-F238E27FC236}">
                <a16:creationId xmlns:a16="http://schemas.microsoft.com/office/drawing/2014/main" id="{6846D1C5-9377-4E45-8CE5-6D0BF38A0EDE}"/>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2" name="TextBox 21">
            <a:extLst>
              <a:ext uri="{FF2B5EF4-FFF2-40B4-BE49-F238E27FC236}">
                <a16:creationId xmlns:a16="http://schemas.microsoft.com/office/drawing/2014/main" id="{28B09F63-AF35-4B44-8D0B-F9D720596167}"/>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8200484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5883C8F4-ED55-447F-82A7-67EA28F2AA69}"/>
              </a:ext>
            </a:extLst>
          </p:cNvPr>
          <p:cNvSpPr txBox="1"/>
          <p:nvPr/>
        </p:nvSpPr>
        <p:spPr>
          <a:xfrm>
            <a:off x="2078901" y="1851757"/>
            <a:ext cx="7006484" cy="369332"/>
          </a:xfrm>
          <a:prstGeom prst="rect">
            <a:avLst/>
          </a:prstGeom>
          <a:noFill/>
        </p:spPr>
        <p:txBody>
          <a:bodyPr wrap="square">
            <a:spAutoFit/>
          </a:bodyPr>
          <a:lstStyle/>
          <a:p>
            <a:r>
              <a:rPr lang="en-US" b="1" dirty="0">
                <a:solidFill>
                  <a:srgbClr val="AF5C23"/>
                </a:solidFill>
                <a:effectLst/>
                <a:latin typeface="Times New Roman" panose="02020603050405020304" pitchFamily="18" charset="0"/>
                <a:cs typeface="Times New Roman" panose="02020603050405020304" pitchFamily="18" charset="0"/>
              </a:rPr>
              <a:t>2- The Contemporary View: Social Learning </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767CAE40-8456-434C-BDB4-F80E9EC532B0}"/>
              </a:ext>
            </a:extLst>
          </p:cNvPr>
          <p:cNvSpPr txBox="1"/>
          <p:nvPr/>
        </p:nvSpPr>
        <p:spPr>
          <a:xfrm>
            <a:off x="2289770" y="2308275"/>
            <a:ext cx="9392477" cy="2585323"/>
          </a:xfrm>
          <a:prstGeom prst="rect">
            <a:avLst/>
          </a:prstGeom>
          <a:noFill/>
        </p:spPr>
        <p:txBody>
          <a:bodyPr wrap="square">
            <a:spAutoFit/>
          </a:bodyPr>
          <a:lstStyle/>
          <a:p>
            <a:pPr marL="0" indent="0" algn="just" defTabSz="914400" rtl="0" eaLnBrk="1" latinLnBrk="0" hangingPunct="1">
              <a:buFont typeface="+mj-lt"/>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Social Learning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When people observe the behaviors of others, recognize the consequences, and alter their own behavior as a result</a:t>
            </a:r>
          </a:p>
          <a:p>
            <a:pPr marL="0" indent="0" algn="just" defTabSz="914400" rtl="0" eaLnBrk="1" latinLnBrk="0" hangingPunct="1">
              <a:buFont typeface="+mj-lt"/>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0" i="0" u="none" kern="1200" dirty="0">
                <a:solidFill>
                  <a:srgbClr val="C00000"/>
                </a:solidFill>
                <a:latin typeface="Times New Roman" panose="02020603050405020304" pitchFamily="18" charset="0"/>
                <a:ea typeface="+mn-ea"/>
                <a:cs typeface="Times New Roman" panose="02020603050405020304" pitchFamily="18" charset="0"/>
              </a:rPr>
              <a:t>Ex</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A person can learn to do a new job by observing others or by watching videos. </a:t>
            </a:r>
          </a:p>
          <a:p>
            <a:pPr algn="just" defTabSz="914400" rtl="0" eaLnBrk="1" latinLnBrk="0" hangingPunct="1"/>
            <a:r>
              <a:rPr lang="en-US" i="1" dirty="0">
                <a:latin typeface="Times New Roman" panose="02020603050405020304" pitchFamily="18" charset="0"/>
                <a:cs typeface="Times New Roman" panose="02020603050405020304" pitchFamily="18" charset="0"/>
              </a:rPr>
              <a:t>     </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Or an employee may learn to avoid being late by seeing the boss chew out fellow workers.</a:t>
            </a:r>
          </a:p>
          <a:p>
            <a:pPr marL="342900" indent="-342900" algn="just" defTabSz="914400" rtl="0" eaLnBrk="1" latinLnBrk="0" hangingPunct="1">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defTabSz="914400" rtl="0" eaLnBrk="1" latinLnBrk="0" hangingPunct="1">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Social learning theory</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then, suggests that individual behavior is </a:t>
            </a:r>
            <a:r>
              <a:rPr lang="en-US" sz="1800" b="1" i="1" u="sng" kern="1200" dirty="0">
                <a:solidFill>
                  <a:schemeClr val="tx1"/>
                </a:solidFill>
                <a:latin typeface="Times New Roman" panose="02020603050405020304" pitchFamily="18" charset="0"/>
                <a:ea typeface="+mn-ea"/>
                <a:cs typeface="Times New Roman" panose="02020603050405020304" pitchFamily="18" charset="0"/>
              </a:rPr>
              <a:t>determined by a person’s cognitions and social environment.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More specifically, people are presumed to learn behaviors and attitudes at least partly in response to what others expect of them.</a:t>
            </a:r>
          </a:p>
        </p:txBody>
      </p:sp>
      <p:sp>
        <p:nvSpPr>
          <p:cNvPr id="21" name="Rectangle 20">
            <a:extLst>
              <a:ext uri="{FF2B5EF4-FFF2-40B4-BE49-F238E27FC236}">
                <a16:creationId xmlns:a16="http://schemas.microsoft.com/office/drawing/2014/main" id="{403BA6DC-2C58-4DF8-B93F-9996458EBFFF}"/>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2" name="TextBox 21">
            <a:extLst>
              <a:ext uri="{FF2B5EF4-FFF2-40B4-BE49-F238E27FC236}">
                <a16:creationId xmlns:a16="http://schemas.microsoft.com/office/drawing/2014/main" id="{C34D4D0B-8D4E-4128-90E2-25012026F8EA}"/>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8003026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4" y="0"/>
            <a:ext cx="10177055" cy="1610200"/>
          </a:xfrm>
          <a:prstGeom prst="rect">
            <a:avLst/>
          </a:prstGeom>
        </p:spPr>
      </p:pic>
      <p:sp>
        <p:nvSpPr>
          <p:cNvPr id="9" name="TextBox 8"/>
          <p:cNvSpPr txBox="1"/>
          <p:nvPr/>
        </p:nvSpPr>
        <p:spPr>
          <a:xfrm>
            <a:off x="2032268" y="1341605"/>
            <a:ext cx="9649980"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5883C8F4-ED55-447F-82A7-67EA28F2AA69}"/>
              </a:ext>
            </a:extLst>
          </p:cNvPr>
          <p:cNvSpPr txBox="1"/>
          <p:nvPr/>
        </p:nvSpPr>
        <p:spPr>
          <a:xfrm>
            <a:off x="2078901" y="1851757"/>
            <a:ext cx="7006484" cy="369332"/>
          </a:xfrm>
          <a:prstGeom prst="rect">
            <a:avLst/>
          </a:prstGeom>
          <a:noFill/>
        </p:spPr>
        <p:txBody>
          <a:bodyPr wrap="square">
            <a:spAutoFit/>
          </a:bodyPr>
          <a:lstStyle/>
          <a:p>
            <a:r>
              <a:rPr lang="en-US" b="1" dirty="0">
                <a:solidFill>
                  <a:srgbClr val="AF5C23"/>
                </a:solidFill>
                <a:effectLst/>
                <a:latin typeface="Times New Roman" panose="02020603050405020304" pitchFamily="18" charset="0"/>
                <a:cs typeface="Times New Roman" panose="02020603050405020304" pitchFamily="18" charset="0"/>
              </a:rPr>
              <a:t>2- The Contemporary View: Social learning </a:t>
            </a:r>
            <a:endParaRPr lang="en-US" dirty="0">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C0F98FFE-A5E1-4699-A718-39ED748EDE67}"/>
              </a:ext>
            </a:extLst>
          </p:cNvPr>
          <p:cNvGrpSpPr/>
          <p:nvPr/>
        </p:nvGrpSpPr>
        <p:grpSpPr>
          <a:xfrm>
            <a:off x="2078901" y="2441653"/>
            <a:ext cx="9589224" cy="3392682"/>
            <a:chOff x="2078901" y="2441653"/>
            <a:chExt cx="9589224" cy="3392682"/>
          </a:xfrm>
        </p:grpSpPr>
        <p:pic>
          <p:nvPicPr>
            <p:cNvPr id="10" name="Picture 9">
              <a:extLst>
                <a:ext uri="{FF2B5EF4-FFF2-40B4-BE49-F238E27FC236}">
                  <a16:creationId xmlns:a16="http://schemas.microsoft.com/office/drawing/2014/main" id="{934D5FA7-55C1-4CEC-8725-E8F95DCAAE13}"/>
                </a:ext>
              </a:extLst>
            </p:cNvPr>
            <p:cNvPicPr>
              <a:picLocks noChangeAspect="1"/>
            </p:cNvPicPr>
            <p:nvPr/>
          </p:nvPicPr>
          <p:blipFill>
            <a:blip r:embed="rId7"/>
            <a:stretch>
              <a:fillRect/>
            </a:stretch>
          </p:blipFill>
          <p:spPr>
            <a:xfrm>
              <a:off x="6096000" y="2441653"/>
              <a:ext cx="5572125" cy="3392682"/>
            </a:xfrm>
            <a:prstGeom prst="rect">
              <a:avLst/>
            </a:prstGeom>
          </p:spPr>
        </p:pic>
        <p:sp>
          <p:nvSpPr>
            <p:cNvPr id="18" name="TextBox 17">
              <a:extLst>
                <a:ext uri="{FF2B5EF4-FFF2-40B4-BE49-F238E27FC236}">
                  <a16:creationId xmlns:a16="http://schemas.microsoft.com/office/drawing/2014/main" id="{907FF1F9-292F-4A9F-9C32-FC538D988AFD}"/>
                </a:ext>
              </a:extLst>
            </p:cNvPr>
            <p:cNvSpPr txBox="1"/>
            <p:nvPr/>
          </p:nvSpPr>
          <p:spPr>
            <a:xfrm>
              <a:off x="2078901" y="2820925"/>
              <a:ext cx="4017099" cy="2308324"/>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Social learning occurs when people observe the behaviors of others, recognize the consequences, and alter their won behavior as a result. This individual is getting a reward and promotion. His co-workers may now be motivated to perform their jobs in the same way as him.</a:t>
              </a:r>
            </a:p>
          </p:txBody>
        </p:sp>
      </p:grpSp>
      <p:sp>
        <p:nvSpPr>
          <p:cNvPr id="20" name="Rectangle 19">
            <a:extLst>
              <a:ext uri="{FF2B5EF4-FFF2-40B4-BE49-F238E27FC236}">
                <a16:creationId xmlns:a16="http://schemas.microsoft.com/office/drawing/2014/main" id="{08360ABF-E0D1-4576-95CB-90B79C524C75}"/>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7553CC03-B745-47D5-A24F-322DA6F3C4A9}"/>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3415497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918200"/>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14" name="TextBox 13">
            <a:extLst>
              <a:ext uri="{FF2B5EF4-FFF2-40B4-BE49-F238E27FC236}">
                <a16:creationId xmlns:a16="http://schemas.microsoft.com/office/drawing/2014/main" id="{93AD48D5-7E5E-4D63-9DE7-E09984E442F8}"/>
              </a:ext>
            </a:extLst>
          </p:cNvPr>
          <p:cNvSpPr txBox="1"/>
          <p:nvPr/>
        </p:nvSpPr>
        <p:spPr>
          <a:xfrm>
            <a:off x="1975234" y="2488294"/>
            <a:ext cx="9902228" cy="2862322"/>
          </a:xfrm>
          <a:prstGeom prst="rect">
            <a:avLst/>
          </a:prstGeom>
          <a:noFill/>
        </p:spPr>
        <p:txBody>
          <a:bodyPr wrap="square">
            <a:spAutoFit/>
          </a:bodyPr>
          <a:lstStyle/>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Learning theory alone has important implications for managers, but organizational behavior modification has even more practical applications.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 Behavior modification is the application of </a:t>
            </a:r>
            <a:r>
              <a:rPr lang="en-US" sz="1800" b="1" i="1" u="sng" kern="1200" dirty="0">
                <a:solidFill>
                  <a:schemeClr val="tx1"/>
                </a:solidFill>
                <a:latin typeface="Times New Roman" panose="02020603050405020304" pitchFamily="18" charset="0"/>
                <a:ea typeface="+mn-ea"/>
                <a:cs typeface="Times New Roman" panose="02020603050405020304" pitchFamily="18" charset="0"/>
              </a:rPr>
              <a:t>reinforcement theory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to influence the behaviors of people in organizational settings.</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One aspect of behavior modification is the use of various kinds of reinforcement when employees are observed behaving in desired or undesired ways. </a:t>
            </a:r>
          </a:p>
          <a:p>
            <a:pPr marL="285750" indent="-285750" algn="just" defTabSz="914400" rtl="0" eaLnBrk="1" latinLnBrk="0" hangingPunct="1">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Figure 5.7 summarizes these kinds of reinforcement. </a:t>
            </a:r>
          </a:p>
        </p:txBody>
      </p:sp>
      <p:sp>
        <p:nvSpPr>
          <p:cNvPr id="19" name="Rectangle 18">
            <a:extLst>
              <a:ext uri="{FF2B5EF4-FFF2-40B4-BE49-F238E27FC236}">
                <a16:creationId xmlns:a16="http://schemas.microsoft.com/office/drawing/2014/main" id="{4CC5C30F-589A-4BE2-BD31-DA936286CCC9}"/>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0" name="TextBox 19">
            <a:extLst>
              <a:ext uri="{FF2B5EF4-FFF2-40B4-BE49-F238E27FC236}">
                <a16:creationId xmlns:a16="http://schemas.microsoft.com/office/drawing/2014/main" id="{F71F6E41-8440-42D4-BD4C-8ABBE743C0F3}"/>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8617548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38670"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graphicFrame>
        <p:nvGraphicFramePr>
          <p:cNvPr id="10" name="Table 9">
            <a:extLst>
              <a:ext uri="{FF2B5EF4-FFF2-40B4-BE49-F238E27FC236}">
                <a16:creationId xmlns:a16="http://schemas.microsoft.com/office/drawing/2014/main" id="{13979062-47B6-4F0D-92D6-1553B2FBB6E4}"/>
              </a:ext>
            </a:extLst>
          </p:cNvPr>
          <p:cNvGraphicFramePr>
            <a:graphicFrameLocks noGrp="1"/>
          </p:cNvGraphicFramePr>
          <p:nvPr>
            <p:extLst>
              <p:ext uri="{D42A27DB-BD31-4B8C-83A1-F6EECF244321}">
                <p14:modId xmlns:p14="http://schemas.microsoft.com/office/powerpoint/2010/main" val="3534992008"/>
              </p:ext>
            </p:extLst>
          </p:nvPr>
        </p:nvGraphicFramePr>
        <p:xfrm>
          <a:off x="2368062" y="3171002"/>
          <a:ext cx="9172198" cy="2633451"/>
        </p:xfrm>
        <a:graphic>
          <a:graphicData uri="http://schemas.openxmlformats.org/drawingml/2006/table">
            <a:tbl>
              <a:tblPr>
                <a:tableStyleId>{93296810-A885-4BE3-A3E7-6D5BEEA58F35}</a:tableStyleId>
              </a:tblPr>
              <a:tblGrid>
                <a:gridCol w="1447146">
                  <a:extLst>
                    <a:ext uri="{9D8B030D-6E8A-4147-A177-3AD203B41FA5}">
                      <a16:colId xmlns:a16="http://schemas.microsoft.com/office/drawing/2014/main" val="446033137"/>
                    </a:ext>
                  </a:extLst>
                </a:gridCol>
                <a:gridCol w="1899272">
                  <a:extLst>
                    <a:ext uri="{9D8B030D-6E8A-4147-A177-3AD203B41FA5}">
                      <a16:colId xmlns:a16="http://schemas.microsoft.com/office/drawing/2014/main" val="2004953458"/>
                    </a:ext>
                  </a:extLst>
                </a:gridCol>
                <a:gridCol w="2912797">
                  <a:extLst>
                    <a:ext uri="{9D8B030D-6E8A-4147-A177-3AD203B41FA5}">
                      <a16:colId xmlns:a16="http://schemas.microsoft.com/office/drawing/2014/main" val="3127922865"/>
                    </a:ext>
                  </a:extLst>
                </a:gridCol>
                <a:gridCol w="2912983">
                  <a:extLst>
                    <a:ext uri="{9D8B030D-6E8A-4147-A177-3AD203B41FA5}">
                      <a16:colId xmlns:a16="http://schemas.microsoft.com/office/drawing/2014/main" val="1407678029"/>
                    </a:ext>
                  </a:extLst>
                </a:gridCol>
              </a:tblGrid>
              <a:tr h="437938">
                <a:tc>
                  <a:txBody>
                    <a:bodyPr/>
                    <a:lstStyle/>
                    <a:p>
                      <a:pPr algn="ctr" fontAlgn="t"/>
                      <a:endParaRPr lang="en-US" u="sng" dirty="0">
                        <a:effectLst/>
                        <a:latin typeface="Times New Roman" panose="02020603050405020304" pitchFamily="18" charset="0"/>
                        <a:cs typeface="Times New Roman" panose="02020603050405020304" pitchFamily="18" charset="0"/>
                      </a:endParaRPr>
                    </a:p>
                  </a:txBody>
                  <a:tcPr marL="47625" marR="47625" marT="47625" marB="47625"/>
                </a:tc>
                <a:tc gridSpan="3">
                  <a:txBody>
                    <a:bodyPr/>
                    <a:lstStyle/>
                    <a:p>
                      <a:pPr algn="ctr" fontAlgn="t"/>
                      <a:r>
                        <a:rPr lang="en-US" b="1" u="sng" dirty="0">
                          <a:effectLst/>
                          <a:latin typeface="Times New Roman" panose="02020603050405020304" pitchFamily="18" charset="0"/>
                          <a:cs typeface="Times New Roman" panose="02020603050405020304" pitchFamily="18" charset="0"/>
                        </a:rPr>
                        <a:t>Nature of the Stimulus</a:t>
                      </a:r>
                      <a:endParaRPr lang="en-US" u="sng" dirty="0">
                        <a:effectLst/>
                        <a:latin typeface="Times New Roman" panose="02020603050405020304" pitchFamily="18" charset="0"/>
                        <a:cs typeface="Times New Roman" panose="02020603050405020304" pitchFamily="18" charset="0"/>
                      </a:endParaRPr>
                    </a:p>
                  </a:txBody>
                  <a:tcPr marL="47625" marR="47625" marT="47625" marB="476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18338636"/>
                  </a:ext>
                </a:extLst>
              </a:tr>
              <a:tr h="437938">
                <a:tc>
                  <a:txBody>
                    <a:bodyPr/>
                    <a:lstStyle/>
                    <a:p>
                      <a:pPr algn="ctr" fontAlgn="t"/>
                      <a:r>
                        <a:rPr lang="en-US">
                          <a:effectLst/>
                          <a:latin typeface="Times New Roman" panose="02020603050405020304" pitchFamily="18" charset="0"/>
                          <a:cs typeface="Times New Roman" panose="02020603050405020304" pitchFamily="18" charset="0"/>
                        </a:rPr>
                        <a:t> </a:t>
                      </a:r>
                    </a:p>
                  </a:txBody>
                  <a:tcPr marL="47625" marR="47625" marT="47625" marB="47625"/>
                </a:tc>
                <a:tc>
                  <a:txBody>
                    <a:bodyPr/>
                    <a:lstStyle/>
                    <a:p>
                      <a:pPr algn="ctr" fontAlgn="t"/>
                      <a:endParaRPr lang="en-US" u="sng" dirty="0">
                        <a:effectLst/>
                        <a:latin typeface="Times New Roman" panose="02020603050405020304" pitchFamily="18" charset="0"/>
                        <a:cs typeface="Times New Roman" panose="02020603050405020304" pitchFamily="18" charset="0"/>
                      </a:endParaRPr>
                    </a:p>
                  </a:txBody>
                  <a:tcPr marL="47625" marR="47625" marT="47625" marB="47625"/>
                </a:tc>
                <a:tc>
                  <a:txBody>
                    <a:bodyPr/>
                    <a:lstStyle/>
                    <a:p>
                      <a:pPr algn="ctr" fontAlgn="t"/>
                      <a:r>
                        <a:rPr lang="en-US" b="1" u="sng">
                          <a:effectLst/>
                          <a:latin typeface="Times New Roman" panose="02020603050405020304" pitchFamily="18" charset="0"/>
                          <a:cs typeface="Times New Roman" panose="02020603050405020304" pitchFamily="18" charset="0"/>
                        </a:rPr>
                        <a:t>Positive</a:t>
                      </a:r>
                      <a:endParaRPr lang="en-US" u="sng">
                        <a:effectLst/>
                        <a:latin typeface="Times New Roman" panose="02020603050405020304" pitchFamily="18" charset="0"/>
                        <a:cs typeface="Times New Roman" panose="02020603050405020304" pitchFamily="18" charset="0"/>
                      </a:endParaRPr>
                    </a:p>
                  </a:txBody>
                  <a:tcPr marL="47625" marR="47625" marT="47625" marB="47625"/>
                </a:tc>
                <a:tc>
                  <a:txBody>
                    <a:bodyPr/>
                    <a:lstStyle/>
                    <a:p>
                      <a:pPr algn="ctr" fontAlgn="t"/>
                      <a:r>
                        <a:rPr lang="en-US" b="1" u="sng" dirty="0">
                          <a:effectLst/>
                          <a:latin typeface="Times New Roman" panose="02020603050405020304" pitchFamily="18" charset="0"/>
                          <a:cs typeface="Times New Roman" panose="02020603050405020304" pitchFamily="18" charset="0"/>
                        </a:rPr>
                        <a:t>Negative</a:t>
                      </a:r>
                      <a:endParaRPr lang="en-US" u="sng" dirty="0">
                        <a:effectLst/>
                        <a:latin typeface="Times New Roman" panose="02020603050405020304" pitchFamily="18" charset="0"/>
                        <a:cs typeface="Times New Roman" panose="02020603050405020304" pitchFamily="18" charset="0"/>
                      </a:endParaRPr>
                    </a:p>
                  </a:txBody>
                  <a:tcPr marL="47625" marR="47625" marT="47625" marB="47625"/>
                </a:tc>
                <a:extLst>
                  <a:ext uri="{0D108BD9-81ED-4DB2-BD59-A6C34878D82A}">
                    <a16:rowId xmlns:a16="http://schemas.microsoft.com/office/drawing/2014/main" val="3578529880"/>
                  </a:ext>
                </a:extLst>
              </a:tr>
              <a:tr h="763005">
                <a:tc rowSpan="2">
                  <a:txBody>
                    <a:bodyPr/>
                    <a:lstStyle/>
                    <a:p>
                      <a:pPr algn="ctr" fontAlgn="t"/>
                      <a:endParaRPr lang="en-US" b="1" dirty="0">
                        <a:effectLst/>
                        <a:latin typeface="Times New Roman" panose="02020603050405020304" pitchFamily="18" charset="0"/>
                        <a:cs typeface="Times New Roman" panose="02020603050405020304" pitchFamily="18" charset="0"/>
                      </a:endParaRPr>
                    </a:p>
                    <a:p>
                      <a:pPr algn="ctr" fontAlgn="t"/>
                      <a:endParaRPr lang="en-US" b="1" dirty="0">
                        <a:effectLst/>
                        <a:latin typeface="Times New Roman" panose="02020603050405020304" pitchFamily="18" charset="0"/>
                        <a:cs typeface="Times New Roman" panose="02020603050405020304" pitchFamily="18" charset="0"/>
                      </a:endParaRPr>
                    </a:p>
                    <a:p>
                      <a:pPr algn="ctr" fontAlgn="t"/>
                      <a:r>
                        <a:rPr lang="en-US" b="1" dirty="0">
                          <a:effectLst/>
                          <a:latin typeface="Times New Roman" panose="02020603050405020304" pitchFamily="18" charset="0"/>
                          <a:cs typeface="Times New Roman" panose="02020603050405020304" pitchFamily="18" charset="0"/>
                        </a:rPr>
                        <a:t>Action</a:t>
                      </a:r>
                    </a:p>
                  </a:txBody>
                  <a:tcPr marL="47625" marR="47625" marT="47625" marB="47625"/>
                </a:tc>
                <a:tc>
                  <a:txBody>
                    <a:bodyPr/>
                    <a:lstStyle/>
                    <a:p>
                      <a:pPr algn="ctr" fontAlgn="t"/>
                      <a:r>
                        <a:rPr lang="en-US" b="1" u="sng">
                          <a:effectLst/>
                          <a:latin typeface="Times New Roman" panose="02020603050405020304" pitchFamily="18" charset="0"/>
                          <a:cs typeface="Times New Roman" panose="02020603050405020304" pitchFamily="18" charset="0"/>
                        </a:rPr>
                        <a:t>Present the Stimulus</a:t>
                      </a:r>
                      <a:endParaRPr lang="en-US" u="sng">
                        <a:effectLst/>
                        <a:latin typeface="Times New Roman" panose="02020603050405020304" pitchFamily="18" charset="0"/>
                        <a:cs typeface="Times New Roman" panose="02020603050405020304" pitchFamily="18" charset="0"/>
                      </a:endParaRPr>
                    </a:p>
                  </a:txBody>
                  <a:tcPr marL="47625" marR="47625" marT="47625" marB="47625"/>
                </a:tc>
                <a:tc>
                  <a:txBody>
                    <a:body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Positive reinforcement; </a:t>
                      </a:r>
                      <a:r>
                        <a:rPr lang="en-US" u="sng" dirty="0">
                          <a:effectLst/>
                          <a:latin typeface="Times New Roman" panose="02020603050405020304" pitchFamily="18" charset="0"/>
                          <a:cs typeface="Times New Roman" panose="02020603050405020304" pitchFamily="18" charset="0"/>
                        </a:rPr>
                        <a:t>increases the behavior</a:t>
                      </a:r>
                    </a:p>
                  </a:txBody>
                  <a:tcPr marL="47625" marR="47625" marT="47625" marB="47625"/>
                </a:tc>
                <a:tc>
                  <a:txBody>
                    <a:body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Punishment</a:t>
                      </a:r>
                      <a:r>
                        <a:rPr lang="en-US" u="sng" dirty="0">
                          <a:effectLst/>
                          <a:latin typeface="Times New Roman" panose="02020603050405020304" pitchFamily="18" charset="0"/>
                          <a:cs typeface="Times New Roman" panose="02020603050405020304" pitchFamily="18" charset="0"/>
                        </a:rPr>
                        <a:t>; </a:t>
                      </a:r>
                    </a:p>
                    <a:p>
                      <a:pPr algn="ctr" fontAlgn="t"/>
                      <a:r>
                        <a:rPr lang="en-US" u="sng" dirty="0">
                          <a:effectLst/>
                          <a:latin typeface="Times New Roman" panose="02020603050405020304" pitchFamily="18" charset="0"/>
                          <a:cs typeface="Times New Roman" panose="02020603050405020304" pitchFamily="18" charset="0"/>
                        </a:rPr>
                        <a:t>decreases the behavior</a:t>
                      </a:r>
                    </a:p>
                  </a:txBody>
                  <a:tcPr marL="47625" marR="47625" marT="47625" marB="47625"/>
                </a:tc>
                <a:extLst>
                  <a:ext uri="{0D108BD9-81ED-4DB2-BD59-A6C34878D82A}">
                    <a16:rowId xmlns:a16="http://schemas.microsoft.com/office/drawing/2014/main" val="1071947994"/>
                  </a:ext>
                </a:extLst>
              </a:tr>
              <a:tr h="994570">
                <a:tc vMerge="1">
                  <a:txBody>
                    <a:bodyPr/>
                    <a:lstStyle/>
                    <a:p>
                      <a:pPr algn="l" fontAlgn="t"/>
                      <a:r>
                        <a:rPr lang="en-US" u="sng" dirty="0">
                          <a:effectLst/>
                        </a:rPr>
                        <a:t> </a:t>
                      </a:r>
                    </a:p>
                  </a:txBody>
                  <a:tcPr marL="47625" marR="47625" marT="47625" marB="47625">
                    <a:lnL>
                      <a:noFill/>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696969"/>
                      </a:solidFill>
                      <a:prstDash val="solid"/>
                      <a:round/>
                      <a:headEnd type="none" w="med" len="med"/>
                      <a:tailEnd type="none" w="med" len="med"/>
                    </a:lnB>
                    <a:solidFill>
                      <a:srgbClr val="EEF7FC"/>
                    </a:solidFill>
                  </a:tcPr>
                </a:tc>
                <a:tc>
                  <a:txBody>
                    <a:bodyPr/>
                    <a:lstStyle/>
                    <a:p>
                      <a:pPr algn="ctr" fontAlgn="t"/>
                      <a:r>
                        <a:rPr lang="en-US" b="1" u="sng" dirty="0">
                          <a:effectLst/>
                          <a:latin typeface="Times New Roman" panose="02020603050405020304" pitchFamily="18" charset="0"/>
                          <a:cs typeface="Times New Roman" panose="02020603050405020304" pitchFamily="18" charset="0"/>
                        </a:rPr>
                        <a:t>Remove the Stimulus</a:t>
                      </a:r>
                      <a:endParaRPr lang="en-US" u="sng" dirty="0">
                        <a:effectLst/>
                        <a:latin typeface="Times New Roman" panose="02020603050405020304" pitchFamily="18" charset="0"/>
                        <a:cs typeface="Times New Roman" panose="02020603050405020304" pitchFamily="18" charset="0"/>
                      </a:endParaRPr>
                    </a:p>
                  </a:txBody>
                  <a:tcPr marL="47625" marR="47625" marT="47625" marB="47625"/>
                </a:tc>
                <a:tc>
                  <a:txBody>
                    <a:body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Extinction</a:t>
                      </a:r>
                      <a:r>
                        <a:rPr lang="en-US" u="sng" dirty="0">
                          <a:effectLst/>
                          <a:latin typeface="Times New Roman" panose="02020603050405020304" pitchFamily="18" charset="0"/>
                          <a:cs typeface="Times New Roman" panose="02020603050405020304" pitchFamily="18" charset="0"/>
                        </a:rPr>
                        <a:t>; </a:t>
                      </a:r>
                    </a:p>
                    <a:p>
                      <a:pPr algn="ctr" fontAlgn="t"/>
                      <a:r>
                        <a:rPr lang="en-US" u="sng" dirty="0">
                          <a:effectLst/>
                          <a:latin typeface="Times New Roman" panose="02020603050405020304" pitchFamily="18" charset="0"/>
                          <a:cs typeface="Times New Roman" panose="02020603050405020304" pitchFamily="18" charset="0"/>
                        </a:rPr>
                        <a:t>decreases the behavior</a:t>
                      </a:r>
                    </a:p>
                  </a:txBody>
                  <a:tcPr marL="47625" marR="47625" marT="47625" marB="47625"/>
                </a:tc>
                <a:tc>
                  <a:txBody>
                    <a:body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Negative reinforcement; </a:t>
                      </a:r>
                      <a:r>
                        <a:rPr lang="en-US" u="sng" dirty="0">
                          <a:effectLst/>
                          <a:latin typeface="Times New Roman" panose="02020603050405020304" pitchFamily="18" charset="0"/>
                          <a:cs typeface="Times New Roman" panose="02020603050405020304" pitchFamily="18" charset="0"/>
                        </a:rPr>
                        <a:t>increases the behavior</a:t>
                      </a:r>
                    </a:p>
                  </a:txBody>
                  <a:tcPr marL="47625" marR="47625" marT="47625" marB="47625"/>
                </a:tc>
                <a:extLst>
                  <a:ext uri="{0D108BD9-81ED-4DB2-BD59-A6C34878D82A}">
                    <a16:rowId xmlns:a16="http://schemas.microsoft.com/office/drawing/2014/main" val="591778725"/>
                  </a:ext>
                </a:extLst>
              </a:tr>
            </a:tbl>
          </a:graphicData>
        </a:graphic>
      </p:graphicFrame>
      <p:sp>
        <p:nvSpPr>
          <p:cNvPr id="17" name="TextBox 16">
            <a:extLst>
              <a:ext uri="{FF2B5EF4-FFF2-40B4-BE49-F238E27FC236}">
                <a16:creationId xmlns:a16="http://schemas.microsoft.com/office/drawing/2014/main" id="{77C01B84-D62A-474B-B2D2-B0DD3C36A542}"/>
              </a:ext>
            </a:extLst>
          </p:cNvPr>
          <p:cNvSpPr txBox="1"/>
          <p:nvPr/>
        </p:nvSpPr>
        <p:spPr>
          <a:xfrm>
            <a:off x="2289771" y="2163186"/>
            <a:ext cx="9345638" cy="923330"/>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Figure5.7. kinds of reinforcement</a:t>
            </a:r>
          </a:p>
          <a:p>
            <a:r>
              <a:rPr lang="en-US" dirty="0">
                <a:latin typeface="Times New Roman" panose="02020603050405020304" pitchFamily="18" charset="0"/>
                <a:cs typeface="Times New Roman" panose="02020603050405020304" pitchFamily="18" charset="0"/>
              </a:rPr>
              <a:t>Individual behavior can be affected when stimulus is either presented or removed after a particular behavior. This is also dependent on whether the stimulus is positive or negative.</a:t>
            </a:r>
          </a:p>
        </p:txBody>
      </p:sp>
      <p:sp>
        <p:nvSpPr>
          <p:cNvPr id="16" name="TextBox 15">
            <a:extLst>
              <a:ext uri="{FF2B5EF4-FFF2-40B4-BE49-F238E27FC236}">
                <a16:creationId xmlns:a16="http://schemas.microsoft.com/office/drawing/2014/main" id="{E2BC349C-36BC-4D1B-A9A1-50ED32462C10}"/>
              </a:ext>
            </a:extLst>
          </p:cNvPr>
          <p:cNvSpPr txBox="1"/>
          <p:nvPr/>
        </p:nvSpPr>
        <p:spPr>
          <a:xfrm>
            <a:off x="2070653" y="1206666"/>
            <a:ext cx="6208642" cy="872034"/>
          </a:xfrm>
          <a:prstGeom prst="rect">
            <a:avLst/>
          </a:prstGeom>
          <a:noFill/>
        </p:spPr>
        <p:txBody>
          <a:bodyPr wrap="square">
            <a:spAutoFit/>
          </a:bodyPr>
          <a:lstStyle/>
          <a:p>
            <a:pPr algn="just">
              <a:lnSpc>
                <a:spcPct val="150000"/>
              </a:lnSpc>
            </a:pPr>
            <a:r>
              <a:rPr lang="en-US" sz="18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0" name="Rectangle 19">
            <a:extLst>
              <a:ext uri="{FF2B5EF4-FFF2-40B4-BE49-F238E27FC236}">
                <a16:creationId xmlns:a16="http://schemas.microsoft.com/office/drawing/2014/main" id="{6990D4BE-17E1-45E8-9DB5-13237C021CD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E457E9DF-68F3-4E7E-AB40-49AADC78EE9E}"/>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51297810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38670"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77C01B84-D62A-474B-B2D2-B0DD3C36A542}"/>
              </a:ext>
            </a:extLst>
          </p:cNvPr>
          <p:cNvSpPr txBox="1"/>
          <p:nvPr/>
        </p:nvSpPr>
        <p:spPr>
          <a:xfrm>
            <a:off x="2289771" y="2163186"/>
            <a:ext cx="9531168" cy="3416320"/>
          </a:xfrm>
          <a:prstGeom prst="rect">
            <a:avLst/>
          </a:prstGeom>
          <a:noFill/>
        </p:spPr>
        <p:txBody>
          <a:bodyPr wrap="square">
            <a:spAutoFit/>
          </a:bodyPr>
          <a:lstStyle/>
          <a:p>
            <a:pPr marL="285750" indent="-285750" algn="just">
              <a:buFont typeface="Wingdings" panose="05000000000000000000" pitchFamily="2" charset="2"/>
              <a:buChar char="§"/>
            </a:pPr>
            <a:r>
              <a:rPr lang="en-US" b="1" u="sng" dirty="0">
                <a:latin typeface="Times New Roman" panose="02020603050405020304" pitchFamily="18" charset="0"/>
                <a:cs typeface="Times New Roman" panose="02020603050405020304" pitchFamily="18" charset="0"/>
              </a:rPr>
              <a:t>Positive reinforcement </a:t>
            </a:r>
            <a:r>
              <a:rPr lang="en-US" dirty="0">
                <a:latin typeface="Times New Roman" panose="02020603050405020304" pitchFamily="18" charset="0"/>
                <a:cs typeface="Times New Roman" panose="02020603050405020304" pitchFamily="18" charset="0"/>
              </a:rPr>
              <a:t>involves the use of rewards to increase the likelihood that a desired behavior—high performance, for instance—will be repeated.</a:t>
            </a:r>
          </a:p>
          <a:p>
            <a:pPr marL="285750" indent="-285750" algn="just">
              <a:buFont typeface="Wingdings" panose="05000000000000000000" pitchFamily="2" charset="2"/>
              <a:buChar char="§"/>
            </a:pPr>
            <a:endParaRPr lang="en-US" b="1" u="sng" dirty="0">
              <a:solidFill>
                <a:srgbClr val="C00000"/>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u="sng" dirty="0">
                <a:solidFill>
                  <a:srgbClr val="C00000"/>
                </a:solidFill>
                <a:latin typeface="Times New Roman" panose="02020603050405020304" pitchFamily="18" charset="0"/>
                <a:cs typeface="Times New Roman" panose="02020603050405020304" pitchFamily="18" charset="0"/>
              </a:rPr>
              <a:t>For example</a:t>
            </a:r>
            <a:r>
              <a:rPr lang="en-US" i="1" dirty="0">
                <a:latin typeface="Times New Roman" panose="02020603050405020304" pitchFamily="18" charset="0"/>
                <a:cs typeface="Times New Roman" panose="02020603050405020304" pitchFamily="18" charset="0"/>
              </a:rPr>
              <a:t>, </a:t>
            </a:r>
            <a:r>
              <a:rPr lang="en-US" i="1" dirty="0">
                <a:solidFill>
                  <a:srgbClr val="C00000"/>
                </a:solidFill>
                <a:latin typeface="Times New Roman" panose="02020603050405020304" pitchFamily="18" charset="0"/>
                <a:cs typeface="Times New Roman" panose="02020603050405020304" pitchFamily="18" charset="0"/>
              </a:rPr>
              <a:t>Positive reinforcement  </a:t>
            </a:r>
            <a:r>
              <a:rPr lang="en-US" i="1" dirty="0">
                <a:latin typeface="Times New Roman" panose="02020603050405020304" pitchFamily="18" charset="0"/>
                <a:cs typeface="Times New Roman" panose="02020603050405020304" pitchFamily="18" charset="0"/>
              </a:rPr>
              <a:t>when a manufacturing employee wears uncomfortable but important safety gear, the manager can give the employee praise to increase the likelihood that the employee will wear the safety equipment in the future.</a:t>
            </a:r>
          </a:p>
          <a:p>
            <a:pPr marL="285750" indent="-285750" algn="just">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 </a:t>
            </a:r>
            <a:r>
              <a:rPr lang="en-US" b="1" i="1" dirty="0">
                <a:solidFill>
                  <a:srgbClr val="C00000"/>
                </a:solidFill>
                <a:latin typeface="Times New Roman" panose="02020603050405020304" pitchFamily="18" charset="0"/>
                <a:cs typeface="Times New Roman" panose="02020603050405020304" pitchFamily="18" charset="0"/>
              </a:rPr>
              <a:t>Positive reinforcement </a:t>
            </a:r>
            <a:r>
              <a:rPr lang="en-US" i="1" dirty="0">
                <a:latin typeface="Times New Roman" panose="02020603050405020304" pitchFamily="18" charset="0"/>
                <a:cs typeface="Times New Roman" panose="02020603050405020304" pitchFamily="18" charset="0"/>
              </a:rPr>
              <a:t>has been used at a Sears Department Store in Pennsylvania. A manager was having a difficult time getting his staff to prompt customers to apply for credit cards. He offered employees a bonus on their paycheck for every credit card application that was processed. In addition, every ninety days, the employee with the most submitted applications would be recognized at work and receive a gift card. As a result, the Sears store became the number one store for credit card applications in the</a:t>
            </a:r>
          </a:p>
        </p:txBody>
      </p:sp>
      <p:sp>
        <p:nvSpPr>
          <p:cNvPr id="16" name="TextBox 15">
            <a:extLst>
              <a:ext uri="{FF2B5EF4-FFF2-40B4-BE49-F238E27FC236}">
                <a16:creationId xmlns:a16="http://schemas.microsoft.com/office/drawing/2014/main" id="{E2BC349C-36BC-4D1B-A9A1-50ED32462C10}"/>
              </a:ext>
            </a:extLst>
          </p:cNvPr>
          <p:cNvSpPr txBox="1"/>
          <p:nvPr/>
        </p:nvSpPr>
        <p:spPr>
          <a:xfrm>
            <a:off x="2070653" y="1206666"/>
            <a:ext cx="6208642" cy="872034"/>
          </a:xfrm>
          <a:prstGeom prst="rect">
            <a:avLst/>
          </a:prstGeom>
          <a:noFill/>
        </p:spPr>
        <p:txBody>
          <a:bodyPr wrap="square">
            <a:spAutoFit/>
          </a:bodyPr>
          <a:lstStyle/>
          <a:p>
            <a:pPr algn="just">
              <a:lnSpc>
                <a:spcPct val="150000"/>
              </a:lnSpc>
            </a:pPr>
            <a:r>
              <a:rPr lang="en-US" sz="18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0" name="Rectangle 19">
            <a:extLst>
              <a:ext uri="{FF2B5EF4-FFF2-40B4-BE49-F238E27FC236}">
                <a16:creationId xmlns:a16="http://schemas.microsoft.com/office/drawing/2014/main" id="{6990D4BE-17E1-45E8-9DB5-13237C021CD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E457E9DF-68F3-4E7E-AB40-49AADC78EE9E}"/>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1324055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38670"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77C01B84-D62A-474B-B2D2-B0DD3C36A542}"/>
              </a:ext>
            </a:extLst>
          </p:cNvPr>
          <p:cNvSpPr txBox="1"/>
          <p:nvPr/>
        </p:nvSpPr>
        <p:spPr>
          <a:xfrm>
            <a:off x="2289771" y="2163186"/>
            <a:ext cx="9531168" cy="3139321"/>
          </a:xfrm>
          <a:prstGeom prst="rect">
            <a:avLst/>
          </a:prstGeom>
          <a:noFill/>
        </p:spPr>
        <p:txBody>
          <a:bodyPr wrap="square">
            <a:spAutoFit/>
          </a:bodyPr>
          <a:lstStyle/>
          <a:p>
            <a:pPr marL="285750" indent="-285750" algn="just">
              <a:buFont typeface="Wingdings" panose="05000000000000000000" pitchFamily="2" charset="2"/>
              <a:buChar char="§"/>
            </a:pPr>
            <a:r>
              <a:rPr lang="en-US" b="1" u="sng" dirty="0">
                <a:latin typeface="Times New Roman" panose="02020603050405020304" pitchFamily="18" charset="0"/>
                <a:cs typeface="Times New Roman" panose="02020603050405020304" pitchFamily="18" charset="0"/>
              </a:rPr>
              <a:t>Negative reinforcement </a:t>
            </a:r>
            <a:r>
              <a:rPr lang="en-US" dirty="0">
                <a:latin typeface="Times New Roman" panose="02020603050405020304" pitchFamily="18" charset="0"/>
                <a:cs typeface="Times New Roman" panose="02020603050405020304" pitchFamily="18" charset="0"/>
              </a:rPr>
              <a:t>is based on the removal of current or future unpleasant consequences to increase the likelihood that someone will repeat a behavior. In other words, avoidance or removal of something undesirable can be motivating.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u="sng" dirty="0">
                <a:solidFill>
                  <a:srgbClr val="C00000"/>
                </a:solidFill>
                <a:latin typeface="Times New Roman" panose="02020603050405020304" pitchFamily="18" charset="0"/>
                <a:cs typeface="Times New Roman" panose="02020603050405020304" pitchFamily="18" charset="0"/>
              </a:rPr>
              <a:t>For example, </a:t>
            </a:r>
            <a:r>
              <a:rPr lang="en-US" i="1" dirty="0">
                <a:latin typeface="Times New Roman" panose="02020603050405020304" pitchFamily="18" charset="0"/>
                <a:cs typeface="Times New Roman" panose="02020603050405020304" pitchFamily="18" charset="0"/>
              </a:rPr>
              <a:t>suppose a piece of hazardous manufacturing equipment is set so that when it is turned on, the machine operator hears a continuous loud buzzer. After the machine operator runs a series of safety checks, the buzzer stops. Because the machine operator wants the buzzer to stop, he or she is motivated to engage in safe work behaviors (running the safety checks). </a:t>
            </a:r>
          </a:p>
          <a:p>
            <a:pPr marL="285750" indent="-285750" algn="just">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If an employee has a long or unpleasant commute, allowing him or her to work from home one or two days a week if her performance stays high can also be rewarding and motivate good performance.</a:t>
            </a:r>
          </a:p>
        </p:txBody>
      </p:sp>
      <p:sp>
        <p:nvSpPr>
          <p:cNvPr id="16" name="TextBox 15">
            <a:extLst>
              <a:ext uri="{FF2B5EF4-FFF2-40B4-BE49-F238E27FC236}">
                <a16:creationId xmlns:a16="http://schemas.microsoft.com/office/drawing/2014/main" id="{E2BC349C-36BC-4D1B-A9A1-50ED32462C10}"/>
              </a:ext>
            </a:extLst>
          </p:cNvPr>
          <p:cNvSpPr txBox="1"/>
          <p:nvPr/>
        </p:nvSpPr>
        <p:spPr>
          <a:xfrm>
            <a:off x="2070653" y="1206666"/>
            <a:ext cx="6208642" cy="872034"/>
          </a:xfrm>
          <a:prstGeom prst="rect">
            <a:avLst/>
          </a:prstGeom>
          <a:noFill/>
        </p:spPr>
        <p:txBody>
          <a:bodyPr wrap="square">
            <a:spAutoFit/>
          </a:bodyPr>
          <a:lstStyle/>
          <a:p>
            <a:pPr algn="just">
              <a:lnSpc>
                <a:spcPct val="150000"/>
              </a:lnSpc>
            </a:pPr>
            <a:r>
              <a:rPr lang="en-US" sz="18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0" name="Rectangle 19">
            <a:extLst>
              <a:ext uri="{FF2B5EF4-FFF2-40B4-BE49-F238E27FC236}">
                <a16:creationId xmlns:a16="http://schemas.microsoft.com/office/drawing/2014/main" id="{6990D4BE-17E1-45E8-9DB5-13237C021CD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E457E9DF-68F3-4E7E-AB40-49AADC78EE9E}"/>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0911583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38670"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77C01B84-D62A-474B-B2D2-B0DD3C36A542}"/>
              </a:ext>
            </a:extLst>
          </p:cNvPr>
          <p:cNvSpPr txBox="1"/>
          <p:nvPr/>
        </p:nvSpPr>
        <p:spPr>
          <a:xfrm>
            <a:off x="2289771" y="2163186"/>
            <a:ext cx="9531168" cy="3139321"/>
          </a:xfrm>
          <a:prstGeom prst="rect">
            <a:avLst/>
          </a:prstGeom>
          <a:noFill/>
        </p:spPr>
        <p:txBody>
          <a:bodyPr wrap="square">
            <a:spAutoFit/>
          </a:bodyPr>
          <a:lstStyle/>
          <a:p>
            <a:pPr marL="285750" indent="-285750" algn="just">
              <a:buFont typeface="Wingdings" panose="05000000000000000000" pitchFamily="2" charset="2"/>
              <a:buChar char="§"/>
            </a:pPr>
            <a:r>
              <a:rPr lang="en-US" b="1" u="sng" dirty="0">
                <a:latin typeface="Times New Roman" panose="02020603050405020304" pitchFamily="18" charset="0"/>
                <a:cs typeface="Times New Roman" panose="02020603050405020304" pitchFamily="18" charset="0"/>
              </a:rPr>
              <a:t>Extinction refers</a:t>
            </a:r>
            <a:r>
              <a:rPr lang="en-US" dirty="0">
                <a:latin typeface="Times New Roman" panose="02020603050405020304" pitchFamily="18" charset="0"/>
                <a:cs typeface="Times New Roman" panose="02020603050405020304" pitchFamily="18" charset="0"/>
              </a:rPr>
              <a:t> to a procedure used in Applied Behavioral Analysis (ABA) in which reinforcement that is provided for problem behavior (often unintentionally) is discontinued in order to decrease or eliminate occurrences of these types of negative (or problem) behaviors.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u="sng" dirty="0">
                <a:solidFill>
                  <a:srgbClr val="C00000"/>
                </a:solidFill>
                <a:latin typeface="Times New Roman" panose="02020603050405020304" pitchFamily="18" charset="0"/>
                <a:cs typeface="Times New Roman" panose="02020603050405020304" pitchFamily="18" charset="0"/>
              </a:rPr>
              <a:t>For example, </a:t>
            </a:r>
            <a:r>
              <a:rPr lang="en-US" i="1" dirty="0">
                <a:latin typeface="Times New Roman" panose="02020603050405020304" pitchFamily="18" charset="0"/>
                <a:cs typeface="Times New Roman" panose="02020603050405020304" pitchFamily="18" charset="0"/>
              </a:rPr>
              <a:t>: Dannie tries to get mom's attention by dropping her toy on the floor. Her mom smiles at Dannie, picks up the toy and hands it back to her. This series of actions reinforces Dannie's negative behavior because she is getting the attention that she is seeking. As a result, she will continue to engage in this type of behavior in order to receive the positive reinforcement that her mom provides. To address this problem, Dannie’s mom should ignore Dannie when she drops the toy; if she consistently ignores this problem behavior, it is highly likely that Dannie will reduce engaging in this behavior as her actions no longer produce the effect that she is seeking.</a:t>
            </a:r>
          </a:p>
        </p:txBody>
      </p:sp>
      <p:sp>
        <p:nvSpPr>
          <p:cNvPr id="16" name="TextBox 15">
            <a:extLst>
              <a:ext uri="{FF2B5EF4-FFF2-40B4-BE49-F238E27FC236}">
                <a16:creationId xmlns:a16="http://schemas.microsoft.com/office/drawing/2014/main" id="{E2BC349C-36BC-4D1B-A9A1-50ED32462C10}"/>
              </a:ext>
            </a:extLst>
          </p:cNvPr>
          <p:cNvSpPr txBox="1"/>
          <p:nvPr/>
        </p:nvSpPr>
        <p:spPr>
          <a:xfrm>
            <a:off x="2070653" y="1206666"/>
            <a:ext cx="6208642" cy="872034"/>
          </a:xfrm>
          <a:prstGeom prst="rect">
            <a:avLst/>
          </a:prstGeom>
          <a:noFill/>
        </p:spPr>
        <p:txBody>
          <a:bodyPr wrap="square">
            <a:spAutoFit/>
          </a:bodyPr>
          <a:lstStyle/>
          <a:p>
            <a:pPr algn="just">
              <a:lnSpc>
                <a:spcPct val="150000"/>
              </a:lnSpc>
            </a:pPr>
            <a:r>
              <a:rPr lang="en-US" sz="18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0" name="Rectangle 19">
            <a:extLst>
              <a:ext uri="{FF2B5EF4-FFF2-40B4-BE49-F238E27FC236}">
                <a16:creationId xmlns:a16="http://schemas.microsoft.com/office/drawing/2014/main" id="{6990D4BE-17E1-45E8-9DB5-13237C021CD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E457E9DF-68F3-4E7E-AB40-49AADC78EE9E}"/>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4054290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38670"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7" name="TextBox 16">
            <a:extLst>
              <a:ext uri="{FF2B5EF4-FFF2-40B4-BE49-F238E27FC236}">
                <a16:creationId xmlns:a16="http://schemas.microsoft.com/office/drawing/2014/main" id="{77C01B84-D62A-474B-B2D2-B0DD3C36A542}"/>
              </a:ext>
            </a:extLst>
          </p:cNvPr>
          <p:cNvSpPr txBox="1"/>
          <p:nvPr/>
        </p:nvSpPr>
        <p:spPr>
          <a:xfrm>
            <a:off x="2289771" y="2163186"/>
            <a:ext cx="9531168" cy="1477328"/>
          </a:xfrm>
          <a:prstGeom prst="rect">
            <a:avLst/>
          </a:prstGeom>
          <a:noFill/>
        </p:spPr>
        <p:txBody>
          <a:bodyPr wrap="square">
            <a:spAutoFit/>
          </a:bodyPr>
          <a:lstStyle/>
          <a:p>
            <a:pPr marL="285750" indent="-285750" algn="just">
              <a:buFont typeface="Wingdings" panose="05000000000000000000" pitchFamily="2" charset="2"/>
              <a:buChar char="§"/>
            </a:pPr>
            <a:r>
              <a:rPr lang="en-US" b="1" u="sng" dirty="0">
                <a:latin typeface="Times New Roman" panose="02020603050405020304" pitchFamily="18" charset="0"/>
                <a:cs typeface="Times New Roman" panose="02020603050405020304" pitchFamily="18" charset="0"/>
              </a:rPr>
              <a:t>punishment  </a:t>
            </a:r>
            <a:r>
              <a:rPr lang="en-US" dirty="0">
                <a:latin typeface="Times New Roman" panose="02020603050405020304" pitchFamily="18" charset="0"/>
                <a:cs typeface="Times New Roman" panose="02020603050405020304" pitchFamily="18" charset="0"/>
              </a:rPr>
              <a:t>the goal of punishment is removing a factor to make an undesired behavior less likely to happen.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u="sng" dirty="0">
                <a:solidFill>
                  <a:srgbClr val="C00000"/>
                </a:solidFill>
                <a:latin typeface="Times New Roman" panose="02020603050405020304" pitchFamily="18" charset="0"/>
                <a:cs typeface="Times New Roman" panose="02020603050405020304" pitchFamily="18" charset="0"/>
              </a:rPr>
              <a:t>For example, </a:t>
            </a:r>
            <a:r>
              <a:rPr lang="en-US" i="1" dirty="0">
                <a:latin typeface="Times New Roman" panose="02020603050405020304" pitchFamily="18" charset="0"/>
                <a:cs typeface="Times New Roman" panose="02020603050405020304" pitchFamily="18" charset="0"/>
              </a:rPr>
              <a:t>: Mary’s tv time was cut by 20 minutes because she did not listen to her Mom.</a:t>
            </a:r>
          </a:p>
          <a:p>
            <a:pPr marL="285750" indent="-285750" algn="just">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Jack was grounded for talking back.</a:t>
            </a:r>
          </a:p>
        </p:txBody>
      </p:sp>
      <p:sp>
        <p:nvSpPr>
          <p:cNvPr id="16" name="TextBox 15">
            <a:extLst>
              <a:ext uri="{FF2B5EF4-FFF2-40B4-BE49-F238E27FC236}">
                <a16:creationId xmlns:a16="http://schemas.microsoft.com/office/drawing/2014/main" id="{E2BC349C-36BC-4D1B-A9A1-50ED32462C10}"/>
              </a:ext>
            </a:extLst>
          </p:cNvPr>
          <p:cNvSpPr txBox="1"/>
          <p:nvPr/>
        </p:nvSpPr>
        <p:spPr>
          <a:xfrm>
            <a:off x="2070653" y="1206666"/>
            <a:ext cx="6208642" cy="872034"/>
          </a:xfrm>
          <a:prstGeom prst="rect">
            <a:avLst/>
          </a:prstGeom>
          <a:noFill/>
        </p:spPr>
        <p:txBody>
          <a:bodyPr wrap="square">
            <a:spAutoFit/>
          </a:bodyPr>
          <a:lstStyle/>
          <a:p>
            <a:pPr algn="just">
              <a:lnSpc>
                <a:spcPct val="150000"/>
              </a:lnSpc>
            </a:pPr>
            <a:r>
              <a:rPr lang="en-US" sz="18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0" name="Rectangle 19">
            <a:extLst>
              <a:ext uri="{FF2B5EF4-FFF2-40B4-BE49-F238E27FC236}">
                <a16:creationId xmlns:a16="http://schemas.microsoft.com/office/drawing/2014/main" id="{6990D4BE-17E1-45E8-9DB5-13237C021CDA}"/>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E457E9DF-68F3-4E7E-AB40-49AADC78EE9E}"/>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27970636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177055" cy="1610200"/>
          </a:xfrm>
          <a:prstGeom prst="rect">
            <a:avLst/>
          </a:prstGeom>
        </p:spPr>
      </p:pic>
      <p:sp>
        <p:nvSpPr>
          <p:cNvPr id="9" name="TextBox 8"/>
          <p:cNvSpPr txBox="1"/>
          <p:nvPr/>
        </p:nvSpPr>
        <p:spPr>
          <a:xfrm>
            <a:off x="2032268" y="1341605"/>
            <a:ext cx="9649980" cy="1883657"/>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lgn="just">
              <a:lnSpc>
                <a:spcPct val="150000"/>
              </a:lnSpc>
            </a:pPr>
            <a:r>
              <a:rPr lang="en-US" sz="2000" b="1" dirty="0">
                <a:solidFill>
                  <a:srgbClr val="AF5C23"/>
                </a:solidFill>
                <a:latin typeface="Times New Roman" panose="02020603050405020304" pitchFamily="18" charset="0"/>
                <a:cs typeface="Times New Roman" panose="02020603050405020304" pitchFamily="18" charset="0"/>
              </a:rPr>
              <a:t> Behavior Modification reinforcement schedules</a:t>
            </a:r>
          </a:p>
          <a:p>
            <a:pPr algn="just">
              <a:lnSpc>
                <a:spcPct val="150000"/>
              </a:lnSpc>
            </a:pPr>
            <a:endParaRPr lang="en-US" sz="2000" b="1" u="sng" dirty="0">
              <a:solidFill>
                <a:srgbClr val="002060"/>
              </a:solidFill>
              <a:latin typeface="Times New Roman" panose="02020603050405020304" pitchFamily="18" charset="0"/>
              <a:cs typeface="Times New Roman" panose="02020603050405020304" pitchFamily="18" charset="0"/>
            </a:endParaRPr>
          </a:p>
          <a:p>
            <a:pPr algn="just">
              <a:lnSpc>
                <a:spcPct val="150000"/>
              </a:lnSpc>
            </a:pPr>
            <a:endParaRPr lang="en-US" sz="2000" b="1" u="sng" dirty="0">
              <a:solidFill>
                <a:srgbClr val="002060"/>
              </a:solidFill>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4" name="TextBox 13">
            <a:extLst>
              <a:ext uri="{FF2B5EF4-FFF2-40B4-BE49-F238E27FC236}">
                <a16:creationId xmlns:a16="http://schemas.microsoft.com/office/drawing/2014/main" id="{0C2C3E35-F21A-454C-A0FD-2237448AF972}"/>
              </a:ext>
            </a:extLst>
          </p:cNvPr>
          <p:cNvSpPr txBox="1"/>
          <p:nvPr/>
        </p:nvSpPr>
        <p:spPr>
          <a:xfrm>
            <a:off x="2032268" y="2283433"/>
            <a:ext cx="10159732" cy="3693319"/>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A partial reinforcement schedule is one in which the desired behavior is reinforced only part of the time. </a:t>
            </a:r>
          </a:p>
          <a:p>
            <a:endParaRPr lang="en-US" dirty="0">
              <a:latin typeface="Times New Roman" panose="02020603050405020304" pitchFamily="18" charset="0"/>
              <a:cs typeface="Times New Roman" panose="02020603050405020304" pitchFamily="18" charset="0"/>
            </a:endParaRPr>
          </a:p>
          <a:p>
            <a:r>
              <a:rPr lang="en-US" b="1" u="sng" dirty="0">
                <a:latin typeface="Times New Roman" panose="02020603050405020304" pitchFamily="18" charset="0"/>
                <a:cs typeface="Times New Roman" panose="02020603050405020304" pitchFamily="18" charset="0"/>
              </a:rPr>
              <a:t>There are four types of partial reinforcement schedules</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Fixed-ratio: </a:t>
            </a:r>
            <a:r>
              <a:rPr lang="en-US" dirty="0">
                <a:latin typeface="Times New Roman" panose="02020603050405020304" pitchFamily="18" charset="0"/>
                <a:cs typeface="Times New Roman" panose="02020603050405020304" pitchFamily="18" charset="0"/>
              </a:rPr>
              <a:t>Desired behavior is reinforced after a specified number of correct responses—for example, receiving pay bonuses for every ten error-free pieces made per hour.</a:t>
            </a:r>
          </a:p>
          <a:p>
            <a:pPr marL="285750" indent="-285750">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Fixed-interval: </a:t>
            </a:r>
            <a:r>
              <a:rPr lang="en-US" dirty="0">
                <a:latin typeface="Times New Roman" panose="02020603050405020304" pitchFamily="18" charset="0"/>
                <a:cs typeface="Times New Roman" panose="02020603050405020304" pitchFamily="18" charset="0"/>
              </a:rPr>
              <a:t>Desired behavior is reinforced after a certain amount of time has passed—for example, receiving weekly paychecks.</a:t>
            </a:r>
          </a:p>
          <a:p>
            <a:pPr marL="285750" indent="-285750">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Variable-ratio</a:t>
            </a:r>
            <a:r>
              <a:rPr lang="en-US" dirty="0">
                <a:latin typeface="Times New Roman" panose="02020603050405020304" pitchFamily="18" charset="0"/>
                <a:cs typeface="Times New Roman" panose="02020603050405020304" pitchFamily="18" charset="0"/>
              </a:rPr>
              <a:t>: Desired behavior is reinforced after an unpredictable number of behaviors—for example, a supervisor praises a call center representative after the third call, then the seventh call after that, and then the fourth call after that.</a:t>
            </a:r>
          </a:p>
          <a:p>
            <a:pPr marL="285750" indent="-285750">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Variable-interval</a:t>
            </a:r>
            <a:r>
              <a:rPr lang="en-US" dirty="0">
                <a:latin typeface="Times New Roman" panose="02020603050405020304" pitchFamily="18" charset="0"/>
                <a:cs typeface="Times New Roman" panose="02020603050405020304" pitchFamily="18" charset="0"/>
              </a:rPr>
              <a:t>: Desired behavior is reinforced after an unpredictable amount of time has elapsed—for example, not knowing when a regional supervisor will visit your location for an inspection.</a:t>
            </a:r>
          </a:p>
        </p:txBody>
      </p:sp>
      <p:sp>
        <p:nvSpPr>
          <p:cNvPr id="19" name="Rectangle 18">
            <a:extLst>
              <a:ext uri="{FF2B5EF4-FFF2-40B4-BE49-F238E27FC236}">
                <a16:creationId xmlns:a16="http://schemas.microsoft.com/office/drawing/2014/main" id="{BAA80B1D-08B8-4B86-8ECA-40582031BFD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0" name="TextBox 19">
            <a:extLst>
              <a:ext uri="{FF2B5EF4-FFF2-40B4-BE49-F238E27FC236}">
                <a16:creationId xmlns:a16="http://schemas.microsoft.com/office/drawing/2014/main" id="{12E7B293-A7D5-4CF1-9931-C22355CE4415}"/>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39594286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993595" cy="1610200"/>
          </a:xfrm>
          <a:prstGeom prst="rect">
            <a:avLst/>
          </a:prstGeom>
        </p:spPr>
      </p:pic>
      <p:sp>
        <p:nvSpPr>
          <p:cNvPr id="15" name="TextBox 14">
            <a:extLst>
              <a:ext uri="{FF2B5EF4-FFF2-40B4-BE49-F238E27FC236}">
                <a16:creationId xmlns:a16="http://schemas.microsoft.com/office/drawing/2014/main" id="{224EBECE-AEE7-4ADA-B16C-508A7D25EC67}"/>
              </a:ext>
            </a:extLst>
          </p:cNvPr>
          <p:cNvSpPr txBox="1"/>
          <p:nvPr/>
        </p:nvSpPr>
        <p:spPr>
          <a:xfrm>
            <a:off x="2611316" y="2213141"/>
            <a:ext cx="6207368" cy="369332"/>
          </a:xfrm>
          <a:prstGeom prst="rect">
            <a:avLst/>
          </a:prstGeom>
          <a:noFill/>
        </p:spPr>
        <p:txBody>
          <a:bodyPr wrap="square">
            <a:spAutoFit/>
          </a:bodyPr>
          <a:lstStyle/>
          <a:p>
            <a:endParaRPr lang="en-US" dirty="0"/>
          </a:p>
        </p:txBody>
      </p:sp>
      <p:sp>
        <p:nvSpPr>
          <p:cNvPr id="13" name="TextBox 12">
            <a:extLst>
              <a:ext uri="{FF2B5EF4-FFF2-40B4-BE49-F238E27FC236}">
                <a16:creationId xmlns:a16="http://schemas.microsoft.com/office/drawing/2014/main" id="{346BCA49-00FB-4149-9EEF-ACA74E38AF88}"/>
              </a:ext>
            </a:extLst>
          </p:cNvPr>
          <p:cNvSpPr txBox="1"/>
          <p:nvPr/>
        </p:nvSpPr>
        <p:spPr>
          <a:xfrm>
            <a:off x="1874165" y="1258267"/>
            <a:ext cx="9649980" cy="919419"/>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7- Learning-Based Perspectives on Motivation</a:t>
            </a:r>
          </a:p>
          <a:p>
            <a:pPr algn="just">
              <a:lnSpc>
                <a:spcPct val="150000"/>
              </a:lnSpc>
            </a:pPr>
            <a:r>
              <a:rPr lang="en-US" b="1" dirty="0">
                <a:solidFill>
                  <a:srgbClr val="AF5C23"/>
                </a:solidFill>
                <a:latin typeface="Times New Roman" panose="02020603050405020304" pitchFamily="18" charset="0"/>
                <a:cs typeface="Times New Roman" panose="02020603050405020304" pitchFamily="18" charset="0"/>
              </a:rPr>
              <a:t> Behavior Modification reinforcement schedules</a:t>
            </a:r>
            <a:endParaRPr lang="en-US" b="1" u="sng" dirty="0">
              <a:solidFill>
                <a:srgbClr val="00206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0F9FC210-7ED7-4E83-8E13-92374E95268B}"/>
              </a:ext>
            </a:extLst>
          </p:cNvPr>
          <p:cNvSpPr txBox="1"/>
          <p:nvPr/>
        </p:nvSpPr>
        <p:spPr>
          <a:xfrm>
            <a:off x="1874165" y="2187028"/>
            <a:ext cx="10106367" cy="3693319"/>
          </a:xfrm>
          <a:prstGeom prst="rect">
            <a:avLst/>
          </a:prstGeom>
          <a:noFill/>
        </p:spPr>
        <p:txBody>
          <a:bodyPr wrap="square">
            <a:spAutoFit/>
          </a:bodyPr>
          <a:lstStyle/>
          <a:p>
            <a:pPr marL="0" indent="0" algn="just" defTabSz="914400" rtl="0" eaLnBrk="1" latinLnBrk="0" hangingPunct="1">
              <a:buFont typeface="+mj-lt"/>
              <a:buNone/>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To motivate the right behavior, an expert in behavior modification would identify the desired behaviors and then carefully reinforce them. This process involves five steps:</a:t>
            </a:r>
          </a:p>
          <a:p>
            <a:pPr marL="0" indent="0" algn="just" defTabSz="914400" rtl="0" eaLnBrk="1" latinLnBrk="0" hangingPunct="1">
              <a:buFont typeface="+mj-lt"/>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defTabSz="914400" rtl="0" eaLnBrk="1" latinLnBrk="0" hangingPunct="1">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Define the problem</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—what is it that could be improved?</a:t>
            </a:r>
          </a:p>
          <a:p>
            <a:pPr marL="457200" indent="-457200" algn="just" defTabSz="914400" rtl="0" eaLnBrk="1" latinLnBrk="0" hangingPunct="1">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defTabSz="914400" rtl="0" eaLnBrk="1" latinLnBrk="0" hangingPunct="1">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Identify and define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 specific behavior(s) you wish to change.</a:t>
            </a:r>
          </a:p>
          <a:p>
            <a:pPr marL="457200" indent="-457200" algn="just" defTabSz="914400" rtl="0" eaLnBrk="1" latinLnBrk="0" hangingPunct="1">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defTabSz="914400" rtl="0" eaLnBrk="1" latinLnBrk="0" hangingPunct="1">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Record and track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 occurrence of the target behavior.</a:t>
            </a:r>
          </a:p>
          <a:p>
            <a:pPr marL="457200" indent="-457200" algn="just" defTabSz="914400" rtl="0" eaLnBrk="1" latinLnBrk="0" hangingPunct="1">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defTabSz="914400" rtl="0" eaLnBrk="1" latinLnBrk="0" hangingPunct="1">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Analyze the current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negative consequences of the undesired behavior and arrange for more positive consequences to follow the desired behavior.</a:t>
            </a:r>
          </a:p>
          <a:p>
            <a:pPr marL="457200" indent="-457200" algn="just" defTabSz="914400" rtl="0" eaLnBrk="1" latinLnBrk="0" hangingPunct="1">
              <a:buFont typeface="+mj-lt"/>
              <a:buAutoNum type="arabicPeriod"/>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457200" indent="-457200" algn="just" defTabSz="914400" rtl="0" eaLnBrk="1" latinLnBrk="0" hangingPunct="1">
              <a:buFont typeface="+mj-lt"/>
              <a:buAutoNum type="arabicPeriod"/>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Evaluate whether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the behavior has improved, and by how much.</a:t>
            </a:r>
          </a:p>
        </p:txBody>
      </p:sp>
      <p:sp>
        <p:nvSpPr>
          <p:cNvPr id="20" name="Rectangle 19">
            <a:extLst>
              <a:ext uri="{FF2B5EF4-FFF2-40B4-BE49-F238E27FC236}">
                <a16:creationId xmlns:a16="http://schemas.microsoft.com/office/drawing/2014/main" id="{59583B91-9D09-4038-B7B8-60689A4F3516}"/>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21" name="TextBox 20">
            <a:extLst>
              <a:ext uri="{FF2B5EF4-FFF2-40B4-BE49-F238E27FC236}">
                <a16:creationId xmlns:a16="http://schemas.microsoft.com/office/drawing/2014/main" id="{07E3EE5E-AE16-4C1C-885D-7E4AEBB38F60}"/>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Tree>
    <p:extLst>
      <p:ext uri="{BB962C8B-B14F-4D97-AF65-F5344CB8AC3E}">
        <p14:creationId xmlns:p14="http://schemas.microsoft.com/office/powerpoint/2010/main" val="11412354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10087726" cy="1610200"/>
          </a:xfrm>
          <a:prstGeom prst="rect">
            <a:avLst/>
          </a:prstGeom>
        </p:spPr>
      </p:pic>
      <p:graphicFrame>
        <p:nvGraphicFramePr>
          <p:cNvPr id="12" name="Table 11">
            <a:extLst>
              <a:ext uri="{FF2B5EF4-FFF2-40B4-BE49-F238E27FC236}">
                <a16:creationId xmlns:a16="http://schemas.microsoft.com/office/drawing/2014/main" id="{4CDE244F-0CFE-45BF-A93D-8ECC5D5A5ABE}"/>
              </a:ext>
            </a:extLst>
          </p:cNvPr>
          <p:cNvGraphicFramePr>
            <a:graphicFrameLocks noGrp="1"/>
          </p:cNvGraphicFramePr>
          <p:nvPr>
            <p:extLst>
              <p:ext uri="{D42A27DB-BD31-4B8C-83A1-F6EECF244321}">
                <p14:modId xmlns:p14="http://schemas.microsoft.com/office/powerpoint/2010/main" val="4206794450"/>
              </p:ext>
            </p:extLst>
          </p:nvPr>
        </p:nvGraphicFramePr>
        <p:xfrm>
          <a:off x="1874165" y="1788071"/>
          <a:ext cx="10087726" cy="4166592"/>
        </p:xfrm>
        <a:graphic>
          <a:graphicData uri="http://schemas.openxmlformats.org/drawingml/2006/table">
            <a:tbl>
              <a:tblPr/>
              <a:tblGrid>
                <a:gridCol w="2861527">
                  <a:extLst>
                    <a:ext uri="{9D8B030D-6E8A-4147-A177-3AD203B41FA5}">
                      <a16:colId xmlns:a16="http://schemas.microsoft.com/office/drawing/2014/main" val="3344851811"/>
                    </a:ext>
                  </a:extLst>
                </a:gridCol>
                <a:gridCol w="996315">
                  <a:extLst>
                    <a:ext uri="{9D8B030D-6E8A-4147-A177-3AD203B41FA5}">
                      <a16:colId xmlns:a16="http://schemas.microsoft.com/office/drawing/2014/main" val="2652974392"/>
                    </a:ext>
                  </a:extLst>
                </a:gridCol>
                <a:gridCol w="1357906">
                  <a:extLst>
                    <a:ext uri="{9D8B030D-6E8A-4147-A177-3AD203B41FA5}">
                      <a16:colId xmlns:a16="http://schemas.microsoft.com/office/drawing/2014/main" val="830521123"/>
                    </a:ext>
                  </a:extLst>
                </a:gridCol>
                <a:gridCol w="1470991">
                  <a:extLst>
                    <a:ext uri="{9D8B030D-6E8A-4147-A177-3AD203B41FA5}">
                      <a16:colId xmlns:a16="http://schemas.microsoft.com/office/drawing/2014/main" val="591648139"/>
                    </a:ext>
                  </a:extLst>
                </a:gridCol>
                <a:gridCol w="1077111">
                  <a:extLst>
                    <a:ext uri="{9D8B030D-6E8A-4147-A177-3AD203B41FA5}">
                      <a16:colId xmlns:a16="http://schemas.microsoft.com/office/drawing/2014/main" val="2694764092"/>
                    </a:ext>
                  </a:extLst>
                </a:gridCol>
                <a:gridCol w="1179229">
                  <a:extLst>
                    <a:ext uri="{9D8B030D-6E8A-4147-A177-3AD203B41FA5}">
                      <a16:colId xmlns:a16="http://schemas.microsoft.com/office/drawing/2014/main" val="3733937180"/>
                    </a:ext>
                  </a:extLst>
                </a:gridCol>
                <a:gridCol w="1144647">
                  <a:extLst>
                    <a:ext uri="{9D8B030D-6E8A-4147-A177-3AD203B41FA5}">
                      <a16:colId xmlns:a16="http://schemas.microsoft.com/office/drawing/2014/main" val="3867240202"/>
                    </a:ext>
                  </a:extLst>
                </a:gridCol>
              </a:tblGrid>
              <a:tr h="214500">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Managerial Challenges</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gridSpan="6">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Motivation Theories</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71049038"/>
                  </a:ext>
                </a:extLst>
              </a:tr>
              <a:tr h="394592">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 </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Self-Efficacy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McClelland’s Needs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Herzberg’s Two-Factor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Expectancy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Equity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400" b="1" u="sng" strike="noStrike" dirty="0">
                          <a:solidFill>
                            <a:srgbClr val="575757"/>
                          </a:solidFill>
                          <a:effectLst/>
                          <a:latin typeface="Times New Roman" panose="02020603050405020304" pitchFamily="18" charset="0"/>
                          <a:cs typeface="Times New Roman" panose="02020603050405020304" pitchFamily="18" charset="0"/>
                        </a:rPr>
                        <a:t>Reinforcement</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2247292665"/>
                  </a:ext>
                </a:extLst>
              </a:tr>
              <a:tr h="574684">
                <a:tc>
                  <a:txBody>
                    <a:bodyPr/>
                    <a:lstStyle/>
                    <a:p>
                      <a:pPr algn="l" fontAlgn="t"/>
                      <a:r>
                        <a:rPr lang="en-US" sz="1400" b="1" u="none" strike="noStrike" dirty="0">
                          <a:solidFill>
                            <a:srgbClr val="3F3F3F"/>
                          </a:solidFill>
                          <a:effectLst/>
                          <a:latin typeface="Times New Roman" panose="02020603050405020304" pitchFamily="18" charset="0"/>
                          <a:cs typeface="Times New Roman" panose="02020603050405020304" pitchFamily="18" charset="0"/>
                        </a:rPr>
                        <a:t>Firm has a low-cost business strategy but needs to motivate employees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3638460191"/>
                  </a:ext>
                </a:extLst>
              </a:tr>
              <a:tr h="394592">
                <a:tc>
                  <a:txBody>
                    <a:bodyPr/>
                    <a:lstStyle/>
                    <a:p>
                      <a:pPr algn="l" fontAlgn="t"/>
                      <a:r>
                        <a:rPr lang="en-US" sz="1400" b="1" u="none" strike="noStrike">
                          <a:solidFill>
                            <a:srgbClr val="3F3F3F"/>
                          </a:solidFill>
                          <a:effectLst/>
                          <a:latin typeface="Times New Roman" panose="02020603050405020304" pitchFamily="18" charset="0"/>
                          <a:cs typeface="Times New Roman" panose="02020603050405020304" pitchFamily="18" charset="0"/>
                        </a:rPr>
                        <a:t>An employee feels he cannot meet his performance goals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dirty="0">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3773450031"/>
                  </a:ext>
                </a:extLst>
              </a:tr>
              <a:tr h="394592">
                <a:tc>
                  <a:txBody>
                    <a:bodyPr/>
                    <a:lstStyle/>
                    <a:p>
                      <a:pPr algn="l" fontAlgn="t"/>
                      <a:r>
                        <a:rPr lang="en-US" sz="1400" b="1" u="none" strike="noStrike" dirty="0">
                          <a:solidFill>
                            <a:srgbClr val="3F3F3F"/>
                          </a:solidFill>
                          <a:effectLst/>
                          <a:latin typeface="Times New Roman" panose="02020603050405020304" pitchFamily="18" charset="0"/>
                          <a:cs typeface="Times New Roman" panose="02020603050405020304" pitchFamily="18" charset="0"/>
                        </a:rPr>
                        <a:t>An employee feels underpaid relative to her coworkers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526764037"/>
                  </a:ext>
                </a:extLst>
              </a:tr>
              <a:tr h="574684">
                <a:tc>
                  <a:txBody>
                    <a:bodyPr/>
                    <a:lstStyle/>
                    <a:p>
                      <a:pPr algn="l" fontAlgn="t"/>
                      <a:r>
                        <a:rPr lang="en-US" sz="1400" b="1" u="none" strike="noStrike">
                          <a:solidFill>
                            <a:srgbClr val="3F3F3F"/>
                          </a:solidFill>
                          <a:effectLst/>
                          <a:latin typeface="Times New Roman" panose="02020603050405020304" pitchFamily="18" charset="0"/>
                          <a:cs typeface="Times New Roman" panose="02020603050405020304" pitchFamily="18" charset="0"/>
                        </a:rPr>
                        <a:t>An employee engages in inappropriate behavior (bullying, ridiculing coworkers)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1136394437"/>
                  </a:ext>
                </a:extLst>
              </a:tr>
              <a:tr h="394592">
                <a:tc>
                  <a:txBody>
                    <a:bodyPr/>
                    <a:lstStyle/>
                    <a:p>
                      <a:pPr algn="l" fontAlgn="t"/>
                      <a:r>
                        <a:rPr lang="en-US" sz="1400" b="1" u="none" strike="noStrike">
                          <a:solidFill>
                            <a:srgbClr val="3F3F3F"/>
                          </a:solidFill>
                          <a:effectLst/>
                          <a:latin typeface="Times New Roman" panose="02020603050405020304" pitchFamily="18" charset="0"/>
                          <a:cs typeface="Times New Roman" panose="02020603050405020304" pitchFamily="18" charset="0"/>
                        </a:rPr>
                        <a:t>A talented employee is not feeling challenged at work</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773413675"/>
                  </a:ext>
                </a:extLst>
              </a:tr>
              <a:tr h="574684">
                <a:tc>
                  <a:txBody>
                    <a:bodyPr/>
                    <a:lstStyle/>
                    <a:p>
                      <a:pPr algn="l" fontAlgn="t"/>
                      <a:r>
                        <a:rPr lang="en-US" sz="1400" b="1" u="none" strike="noStrike" dirty="0">
                          <a:solidFill>
                            <a:srgbClr val="3F3F3F"/>
                          </a:solidFill>
                          <a:effectLst/>
                          <a:latin typeface="Times New Roman" panose="02020603050405020304" pitchFamily="18" charset="0"/>
                          <a:cs typeface="Times New Roman" panose="02020603050405020304" pitchFamily="18" charset="0"/>
                        </a:rPr>
                        <a:t>Because the work is repetitive, some employees find it boring and hard to stay motivated</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dirty="0">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4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1506873048"/>
                  </a:ext>
                </a:extLst>
              </a:tr>
            </a:tbl>
          </a:graphicData>
        </a:graphic>
      </p:graphicFrame>
      <p:sp>
        <p:nvSpPr>
          <p:cNvPr id="15" name="Rectangle 14">
            <a:extLst>
              <a:ext uri="{FF2B5EF4-FFF2-40B4-BE49-F238E27FC236}">
                <a16:creationId xmlns:a16="http://schemas.microsoft.com/office/drawing/2014/main" id="{199ED67D-45A6-4DA6-B75F-D276FAE386F4}"/>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sp>
        <p:nvSpPr>
          <p:cNvPr id="16" name="TextBox 15">
            <a:extLst>
              <a:ext uri="{FF2B5EF4-FFF2-40B4-BE49-F238E27FC236}">
                <a16:creationId xmlns:a16="http://schemas.microsoft.com/office/drawing/2014/main" id="{9B4F2C8F-9ACE-4F09-BF9C-AF91250B79AF}"/>
              </a:ext>
            </a:extLst>
          </p:cNvPr>
          <p:cNvSpPr txBox="1"/>
          <p:nvPr/>
        </p:nvSpPr>
        <p:spPr>
          <a:xfrm>
            <a:off x="2449853" y="576828"/>
            <a:ext cx="75264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 (Perspectives on Motivation)</a:t>
            </a:r>
          </a:p>
        </p:txBody>
      </p:sp>
      <p:sp>
        <p:nvSpPr>
          <p:cNvPr id="17" name="TextBox 16">
            <a:extLst>
              <a:ext uri="{FF2B5EF4-FFF2-40B4-BE49-F238E27FC236}">
                <a16:creationId xmlns:a16="http://schemas.microsoft.com/office/drawing/2014/main" id="{F6960EB9-C870-468A-A185-4A44E541FC28}"/>
              </a:ext>
            </a:extLst>
          </p:cNvPr>
          <p:cNvSpPr txBox="1"/>
          <p:nvPr/>
        </p:nvSpPr>
        <p:spPr>
          <a:xfrm>
            <a:off x="1874165" y="1302424"/>
            <a:ext cx="10087726" cy="523220"/>
          </a:xfrm>
          <a:prstGeom prst="rect">
            <a:avLst/>
          </a:prstGeom>
          <a:noFill/>
        </p:spPr>
        <p:txBody>
          <a:bodyPr wrap="square">
            <a:spAutoFit/>
          </a:bodyPr>
          <a:lstStyle/>
          <a:p>
            <a:pPr algn="ctr"/>
            <a:r>
              <a:rPr lang="en-US" sz="1400" b="1" dirty="0">
                <a:solidFill>
                  <a:srgbClr val="C00000"/>
                </a:solidFill>
                <a:latin typeface="Times New Roman" panose="02020603050405020304" pitchFamily="18" charset="0"/>
                <a:cs typeface="Times New Roman" panose="02020603050405020304" pitchFamily="18" charset="0"/>
              </a:rPr>
              <a:t>Table 5.1. Different motivation concepts and theories can be applied to various managerial challenges to enhance employee motivation.</a:t>
            </a:r>
          </a:p>
        </p:txBody>
      </p:sp>
    </p:spTree>
    <p:extLst>
      <p:ext uri="{BB962C8B-B14F-4D97-AF65-F5344CB8AC3E}">
        <p14:creationId xmlns:p14="http://schemas.microsoft.com/office/powerpoint/2010/main" val="33469239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4A149581-631A-44EE-8CDD-A86F30ECF584}"/>
              </a:ext>
            </a:extLst>
          </p:cNvPr>
          <p:cNvSpPr txBox="1"/>
          <p:nvPr/>
        </p:nvSpPr>
        <p:spPr>
          <a:xfrm>
            <a:off x="1722783" y="1249873"/>
            <a:ext cx="10349892" cy="5355312"/>
          </a:xfrm>
          <a:prstGeom prst="rect">
            <a:avLst/>
          </a:prstGeom>
          <a:noFill/>
        </p:spPr>
        <p:txBody>
          <a:bodyPr wrap="square">
            <a:spAutoFit/>
          </a:bodyPr>
          <a:lstStyle/>
          <a:p>
            <a:pPr algn="ctr"/>
            <a:r>
              <a:rPr lang="en-US" b="1" u="sng" dirty="0">
                <a:solidFill>
                  <a:srgbClr val="002060"/>
                </a:solidFill>
                <a:latin typeface="Times New Roman" panose="02020603050405020304" pitchFamily="18" charset="0"/>
                <a:cs typeface="Times New Roman" panose="02020603050405020304" pitchFamily="18" charset="0"/>
              </a:rPr>
              <a:t>Summary and Application</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Motivation is the set of forces that cause people to behave as they do. Motivation starts with a need. People search for ways to satisfy their needs and then behave accordingly.</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scientific management asserted that money is the primary human motivator in the workplace. </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human relations view suggested that social factors are primary motivators. Individual differences can play an important role in motivation.</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According to Abraham Maslow, human needs are arranged in a hierarchy of importance, from physiological to security to belongingness to esteem to, finally, self-actualization</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ERG theory is a refinement of Maslow’s original hierarchy that includes a frustration–regression component. </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In Herzberg’s two-factor theory, satisfaction and dissatisfaction are two distinct dimensions instead of opposite ends of the same dimension. </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3BD8A095-A34C-4B88-95CB-EFBEF1E89B7D}"/>
              </a:ext>
            </a:extLst>
          </p:cNvPr>
          <p:cNvGrpSpPr/>
          <p:nvPr/>
        </p:nvGrpSpPr>
        <p:grpSpPr>
          <a:xfrm>
            <a:off x="130614" y="576828"/>
            <a:ext cx="5591289" cy="536288"/>
            <a:chOff x="130614" y="576828"/>
            <a:chExt cx="5591289" cy="536288"/>
          </a:xfrm>
        </p:grpSpPr>
        <p:sp>
          <p:nvSpPr>
            <p:cNvPr id="14" name="TextBox 13">
              <a:extLst>
                <a:ext uri="{FF2B5EF4-FFF2-40B4-BE49-F238E27FC236}">
                  <a16:creationId xmlns:a16="http://schemas.microsoft.com/office/drawing/2014/main" id="{B43A54AE-F18F-48CF-BBDD-3DB15B2C29C1}"/>
                </a:ext>
              </a:extLst>
            </p:cNvPr>
            <p:cNvSpPr txBox="1"/>
            <p:nvPr/>
          </p:nvSpPr>
          <p:spPr>
            <a:xfrm>
              <a:off x="2449853" y="576828"/>
              <a:ext cx="3272050"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a:t>
              </a:r>
            </a:p>
          </p:txBody>
        </p:sp>
        <p:sp>
          <p:nvSpPr>
            <p:cNvPr id="15" name="Rectangle 14">
              <a:extLst>
                <a:ext uri="{FF2B5EF4-FFF2-40B4-BE49-F238E27FC236}">
                  <a16:creationId xmlns:a16="http://schemas.microsoft.com/office/drawing/2014/main" id="{CC1C2262-0FA2-4CBA-A4A6-B65F7D55D368}"/>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42284402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13" name="TextBox 12">
            <a:extLst>
              <a:ext uri="{FF2B5EF4-FFF2-40B4-BE49-F238E27FC236}">
                <a16:creationId xmlns:a16="http://schemas.microsoft.com/office/drawing/2014/main" id="{4A149581-631A-44EE-8CDD-A86F30ECF584}"/>
              </a:ext>
            </a:extLst>
          </p:cNvPr>
          <p:cNvSpPr txBox="1"/>
          <p:nvPr/>
        </p:nvSpPr>
        <p:spPr>
          <a:xfrm>
            <a:off x="1764868" y="1222005"/>
            <a:ext cx="10427132" cy="4247317"/>
          </a:xfrm>
          <a:prstGeom prst="rect">
            <a:avLst/>
          </a:prstGeom>
          <a:noFill/>
        </p:spPr>
        <p:txBody>
          <a:bodyPr wrap="square">
            <a:spAutoFit/>
          </a:bodyPr>
          <a:lstStyle/>
          <a:p>
            <a:pPr algn="ctr"/>
            <a:r>
              <a:rPr lang="en-US" b="1" u="sng" dirty="0">
                <a:solidFill>
                  <a:srgbClr val="002060"/>
                </a:solidFill>
                <a:latin typeface="Times New Roman" panose="02020603050405020304" pitchFamily="18" charset="0"/>
                <a:cs typeface="Times New Roman" panose="02020603050405020304" pitchFamily="18" charset="0"/>
              </a:rPr>
              <a:t>Summary and Application</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equity theory of motivation assumes that people want to be treated fairly.</a:t>
            </a:r>
          </a:p>
          <a:p>
            <a:endParaRPr lang="en-US" b="1" dirty="0">
              <a:solidFill>
                <a:srgbClr val="002060"/>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Expectancy theory, a somewhat more complicated model, follows from the assumption that people are motivated to work toward a goal if they want it and think that they have a reasonable chance of achieving it.</a:t>
            </a:r>
          </a:p>
          <a:p>
            <a:r>
              <a:rPr lang="en-US" dirty="0">
                <a:latin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Porter–Lawler version of expectancy theory provides useful insights into the relationship between satisfaction and performance. </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Learning also plays a role in employee motivation. Various kinds of reinforcement provided according to different schedules can increase or decrease motivated behavior. </a:t>
            </a:r>
          </a:p>
          <a:p>
            <a:pPr marL="285750" indent="-285750">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People are affected by social learning processes. Organizational behavior modification is a strategy for using learning and reinforcement principles to enhance employee motivation and performance. </a:t>
            </a:r>
          </a:p>
        </p:txBody>
      </p:sp>
      <p:grpSp>
        <p:nvGrpSpPr>
          <p:cNvPr id="12" name="Group 11">
            <a:extLst>
              <a:ext uri="{FF2B5EF4-FFF2-40B4-BE49-F238E27FC236}">
                <a16:creationId xmlns:a16="http://schemas.microsoft.com/office/drawing/2014/main" id="{7BFEE654-590E-4247-A220-5296AD59B636}"/>
              </a:ext>
            </a:extLst>
          </p:cNvPr>
          <p:cNvGrpSpPr/>
          <p:nvPr/>
        </p:nvGrpSpPr>
        <p:grpSpPr>
          <a:xfrm>
            <a:off x="130614" y="576828"/>
            <a:ext cx="5591289" cy="536288"/>
            <a:chOff x="130614" y="576828"/>
            <a:chExt cx="5591289" cy="536288"/>
          </a:xfrm>
        </p:grpSpPr>
        <p:sp>
          <p:nvSpPr>
            <p:cNvPr id="14" name="TextBox 13">
              <a:extLst>
                <a:ext uri="{FF2B5EF4-FFF2-40B4-BE49-F238E27FC236}">
                  <a16:creationId xmlns:a16="http://schemas.microsoft.com/office/drawing/2014/main" id="{9AF1746E-2CB1-4E7E-B4CE-CB8A41E63369}"/>
                </a:ext>
              </a:extLst>
            </p:cNvPr>
            <p:cNvSpPr txBox="1"/>
            <p:nvPr/>
          </p:nvSpPr>
          <p:spPr>
            <a:xfrm>
              <a:off x="2449853" y="576828"/>
              <a:ext cx="3272050"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 Motivating Behavior</a:t>
              </a:r>
            </a:p>
          </p:txBody>
        </p:sp>
        <p:sp>
          <p:nvSpPr>
            <p:cNvPr id="15" name="Rectangle 14">
              <a:extLst>
                <a:ext uri="{FF2B5EF4-FFF2-40B4-BE49-F238E27FC236}">
                  <a16:creationId xmlns:a16="http://schemas.microsoft.com/office/drawing/2014/main" id="{697B2229-C94A-49F1-ABB8-7F39FC00BA57}"/>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5</a:t>
              </a:r>
            </a:p>
          </p:txBody>
        </p:sp>
      </p:grpSp>
    </p:spTree>
    <p:extLst>
      <p:ext uri="{BB962C8B-B14F-4D97-AF65-F5344CB8AC3E}">
        <p14:creationId xmlns:p14="http://schemas.microsoft.com/office/powerpoint/2010/main" val="12372571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1446550"/>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p>
        </p:txBody>
      </p:sp>
    </p:spTree>
    <p:extLst>
      <p:ext uri="{BB962C8B-B14F-4D97-AF65-F5344CB8AC3E}">
        <p14:creationId xmlns:p14="http://schemas.microsoft.com/office/powerpoint/2010/main" val="2287049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8098</TotalTime>
  <Words>7789</Words>
  <Application>Microsoft Office PowerPoint</Application>
  <PresentationFormat>Widescreen</PresentationFormat>
  <Paragraphs>726</Paragraphs>
  <Slides>66</Slides>
  <Notes>64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Arial</vt:lpstr>
      <vt:lpstr>Calibri</vt:lpstr>
      <vt:lpstr>Calibri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 Ayman</cp:lastModifiedBy>
  <cp:revision>791</cp:revision>
  <dcterms:created xsi:type="dcterms:W3CDTF">2021-08-03T13:03:26Z</dcterms:created>
  <dcterms:modified xsi:type="dcterms:W3CDTF">2021-10-05T19:06:20Z</dcterms:modified>
</cp:coreProperties>
</file>