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DD29D2-A8EF-AD9F-8C7D-F7ECA6FA4B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478CBCC-83E4-BF59-D944-125FA4C84E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A4B46-1CCD-49DC-A591-C351855836D4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D0B2511-C1CB-15D3-6E32-E8C599560E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7F2B466-79D9-2FD0-5F4B-97F2C5D21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203D9-4ED0-45CD-BFB0-04147814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57351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254CAA7-9DE2-AA88-F98D-85FAC6025A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4AB627-7A53-2777-822F-7867DE9FFF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FA66D9-27DA-1BAD-35A0-24761AC281A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24A4B46-1CCD-49DC-A591-C351855836D4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3B35D9-3C55-FD07-896D-2AE4C3560D9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6C005A-C00E-B0EF-0B63-B982EE76875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A5203D9-4ED0-45CD-BFB0-04147814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3081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550C08E-E80E-FEDB-9006-6D30CF66B7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9D16E0E-3158-0329-7B14-AA3CA092439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63872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0D925CE-4DC0-5A4E-3F57-56C9841D31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3D9EB6E-4754-0530-F508-CB3293207B1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46692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202E8FD-91BC-E2F1-27A3-8D8F4EDE61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latin typeface="Andalus" panose="02020603050405020304" pitchFamily="18" charset="-78"/>
                <a:cs typeface="Andalus" panose="02020603050405020304" pitchFamily="18" charset="-78"/>
              </a:rPr>
              <a:t>Introduction to</a:t>
            </a:r>
            <a:br>
              <a:rPr lang="en-US">
                <a:latin typeface="Andalus" panose="02020603050405020304" pitchFamily="18" charset="-78"/>
                <a:cs typeface="Andalus" panose="02020603050405020304" pitchFamily="18" charset="-78"/>
              </a:rPr>
            </a:br>
            <a:r>
              <a:rPr lang="en-US">
                <a:latin typeface="Andalus" panose="02020603050405020304" pitchFamily="18" charset="-78"/>
                <a:cs typeface="Andalus" panose="02020603050405020304" pitchFamily="18" charset="-78"/>
              </a:rPr>
              <a:t>Reinforcement Learning</a:t>
            </a:r>
            <a:endParaRPr lang="en-US" dirty="0"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FE80274-8B0C-1565-B9DB-3F4FEEB7562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81440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0B34EF6-22A0-AD84-9A9B-75E71AF54C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Andalus" panose="02020603050405020304" pitchFamily="18" charset="-78"/>
                <a:cs typeface="Andalus" panose="02020603050405020304" pitchFamily="18" charset="-78"/>
              </a:rPr>
              <a:t>The objectives of the lecture is to:</a:t>
            </a:r>
            <a:endParaRPr lang="en-US" dirty="0"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5E3A77A-97AC-A440-DD4E-A59D68D08BE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61749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62CD088-857D-455D-450A-C3FBEC227D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latin typeface="Andalus" panose="02020603050405020304" pitchFamily="18" charset="-78"/>
                <a:cs typeface="Andalus" panose="02020603050405020304" pitchFamily="18" charset="-78"/>
              </a:rPr>
              <a:t>What is Reinforcement Learning?</a:t>
            </a:r>
            <a:endParaRPr lang="en-US" dirty="0"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5FD06F8-FE24-C7D3-22B0-8AFE107FF4A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01842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A8FAC25-D1FD-BEB0-A231-CD8E98EA25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/>
              <a:t>Machine Learning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634171-F1A6-EB0D-7E5E-38D884108C9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87910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09FA073-54F1-604C-2A24-EDCCFA8CFE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en-US"/>
              <a:t>Machine Learning Areas</a:t>
            </a:r>
            <a:endParaRPr lang="en-US" alt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410037-2C76-F0EB-3C05-3683FCDD7A5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9411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4890FA8-107A-7E45-2B5A-019AE4405F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en-US"/>
              <a:t>Supervised Learning</a:t>
            </a:r>
            <a:endParaRPr lang="en-US" alt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7BABA95-E82B-6204-038F-01F2507DDC9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17266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CD3959A-CC08-2756-C4F4-4C8125FBC7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en-US"/>
              <a:t>Steps</a:t>
            </a:r>
            <a:endParaRPr lang="en-US" alt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508195-7B06-22B7-4AD2-C6BCE79AC8E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46588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7BC7A9C-E7CD-E8F5-C125-056D945302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4006" algn="l">
              <a:spcBef>
                <a:spcPts val="110"/>
              </a:spcBef>
            </a:pPr>
            <a:r>
              <a:rPr lang="en-GB" sz="4400"/>
              <a:t>Unsupervised Learning</a:t>
            </a:r>
            <a:endParaRPr lang="en-GB" sz="44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4E557C-37B3-7D57-026C-2473E28D876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33765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0888FCB-8323-4853-286D-2295B2B5D1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4006">
              <a:spcBef>
                <a:spcPts val="110"/>
              </a:spcBef>
            </a:pPr>
            <a:r>
              <a:rPr lang="en-GB" sz="4400"/>
              <a:t>Unsupervised Learning</a:t>
            </a:r>
            <a:endParaRPr lang="en-GB" sz="44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91CFC13-786C-6F78-7820-38E2E1B5C36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21557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F8752D9-82F2-92C8-FE65-F0D1C06B07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/>
              <a:t>Reinforcement Learning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FDE1708-7FCE-1563-F3AF-EFF821847A4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82027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24592B9-FF18-76B7-A051-6DF483371A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GB" sz="3264" spc="-59">
                <a:solidFill>
                  <a:srgbClr val="3333B2"/>
                </a:solidFill>
                <a:latin typeface="Georgia" panose="02040502050405020303" pitchFamily="18" charset="0"/>
                <a:cs typeface="Georgia"/>
              </a:rPr>
              <a:t>What</a:t>
            </a:r>
            <a:r>
              <a:rPr lang="en-GB" sz="3264" spc="42">
                <a:solidFill>
                  <a:srgbClr val="3333B2"/>
                </a:solidFill>
                <a:latin typeface="Georgia" panose="02040502050405020303" pitchFamily="18" charset="0"/>
                <a:cs typeface="Georgia"/>
              </a:rPr>
              <a:t> </a:t>
            </a:r>
            <a:r>
              <a:rPr lang="en-GB" sz="3264" spc="-59">
                <a:solidFill>
                  <a:srgbClr val="3333B2"/>
                </a:solidFill>
                <a:latin typeface="Georgia" panose="02040502050405020303" pitchFamily="18" charset="0"/>
                <a:cs typeface="Georgia"/>
              </a:rPr>
              <a:t>is</a:t>
            </a:r>
            <a:r>
              <a:rPr lang="en-GB" sz="3264" spc="51">
                <a:solidFill>
                  <a:srgbClr val="3333B2"/>
                </a:solidFill>
                <a:latin typeface="Georgia" panose="02040502050405020303" pitchFamily="18" charset="0"/>
                <a:cs typeface="Georgia"/>
              </a:rPr>
              <a:t> </a:t>
            </a:r>
            <a:r>
              <a:rPr lang="en-GB" sz="3264" spc="-42">
                <a:solidFill>
                  <a:srgbClr val="3333B2"/>
                </a:solidFill>
                <a:latin typeface="Georgia" panose="02040502050405020303" pitchFamily="18" charset="0"/>
                <a:cs typeface="Georgia"/>
              </a:rPr>
              <a:t>reinforcement</a:t>
            </a:r>
            <a:r>
              <a:rPr lang="en-GB" sz="3264" spc="51">
                <a:solidFill>
                  <a:srgbClr val="3333B2"/>
                </a:solidFill>
                <a:latin typeface="Georgia" panose="02040502050405020303" pitchFamily="18" charset="0"/>
                <a:cs typeface="Georgia"/>
              </a:rPr>
              <a:t> </a:t>
            </a:r>
            <a:r>
              <a:rPr lang="en-GB" sz="3264" spc="-25">
                <a:solidFill>
                  <a:srgbClr val="3333B2"/>
                </a:solidFill>
                <a:latin typeface="Georgia" panose="02040502050405020303" pitchFamily="18" charset="0"/>
                <a:cs typeface="Georgia"/>
              </a:rPr>
              <a:t>learning?</a:t>
            </a:r>
            <a:endParaRPr lang="en-GB" sz="3264" dirty="0">
              <a:latin typeface="Georgia" panose="02040502050405020303" pitchFamily="18" charset="0"/>
              <a:cs typeface="Georgia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CD325A6-DE13-2F8F-E400-3B4894E731E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4699964"/>
      </p:ext>
    </p:extLst>
  </p:cSld>
  <p:clrMapOvr>
    <a:masterClrMapping/>
  </p:clrMapOvr>
  <p:transition>
    <p:cut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6D78810-CA20-5AD0-8D84-B401DD8062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CC85CA2-7409-DD51-ECCA-01DA9DEA76C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7336176"/>
      </p:ext>
    </p:extLst>
  </p:cSld>
  <p:clrMapOvr>
    <a:masterClrMapping/>
  </p:clrMapOvr>
  <p:transition>
    <p:cut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9608516-F5B7-3F30-60C7-21BCC34855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9D52E6B-EC2D-B53E-7BFF-6710256B4F4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4535973"/>
      </p:ext>
    </p:extLst>
  </p:cSld>
  <p:clrMapOvr>
    <a:masterClrMapping/>
  </p:clrMapOvr>
  <p:transition>
    <p:cut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9FB6B4C-BE6B-7160-4887-3F544B95DE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GB" sz="3264" spc="-75">
                <a:solidFill>
                  <a:srgbClr val="3333B2"/>
                </a:solidFill>
                <a:latin typeface="Georgia"/>
                <a:cs typeface="Georgia"/>
              </a:rPr>
              <a:t>Examp</a:t>
            </a:r>
            <a:r>
              <a:rPr lang="en-GB" sz="3264" spc="-59">
                <a:solidFill>
                  <a:srgbClr val="3333B2"/>
                </a:solidFill>
                <a:latin typeface="Georgia"/>
                <a:cs typeface="Georgia"/>
              </a:rPr>
              <a:t>l</a:t>
            </a:r>
            <a:r>
              <a:rPr lang="en-GB" sz="3264" spc="-42">
                <a:solidFill>
                  <a:srgbClr val="3333B2"/>
                </a:solidFill>
                <a:latin typeface="Georgia"/>
                <a:cs typeface="Georgia"/>
              </a:rPr>
              <a:t>es</a:t>
            </a:r>
            <a:r>
              <a:rPr lang="en-GB" sz="3264" spc="75">
                <a:solidFill>
                  <a:srgbClr val="3333B2"/>
                </a:solidFill>
                <a:latin typeface="Georgia"/>
                <a:cs typeface="Georgia"/>
              </a:rPr>
              <a:t> </a:t>
            </a:r>
            <a:r>
              <a:rPr lang="en-GB" sz="3264" spc="-75">
                <a:solidFill>
                  <a:srgbClr val="3333B2"/>
                </a:solidFill>
                <a:latin typeface="Georgia"/>
                <a:cs typeface="Georgia"/>
              </a:rPr>
              <a:t>o</a:t>
            </a:r>
            <a:r>
              <a:rPr lang="en-GB" sz="3264" spc="-17">
                <a:solidFill>
                  <a:srgbClr val="3333B2"/>
                </a:solidFill>
                <a:latin typeface="Georgia"/>
                <a:cs typeface="Georgia"/>
              </a:rPr>
              <a:t>f</a:t>
            </a:r>
            <a:r>
              <a:rPr lang="en-GB" sz="3264" spc="75">
                <a:solidFill>
                  <a:srgbClr val="3333B2"/>
                </a:solidFill>
                <a:latin typeface="Georgia"/>
                <a:cs typeface="Georgia"/>
              </a:rPr>
              <a:t> </a:t>
            </a:r>
            <a:r>
              <a:rPr lang="en-GB" sz="3264" spc="-177">
                <a:solidFill>
                  <a:srgbClr val="3333B2"/>
                </a:solidFill>
                <a:latin typeface="Georgia"/>
                <a:cs typeface="Georgia"/>
              </a:rPr>
              <a:t>RL</a:t>
            </a:r>
            <a:r>
              <a:rPr lang="en-GB" sz="3264" spc="75">
                <a:solidFill>
                  <a:srgbClr val="3333B2"/>
                </a:solidFill>
                <a:latin typeface="Georgia"/>
                <a:cs typeface="Georgia"/>
              </a:rPr>
              <a:t> </a:t>
            </a:r>
            <a:r>
              <a:rPr lang="en-GB" sz="3264" spc="-51">
                <a:solidFill>
                  <a:srgbClr val="3333B2"/>
                </a:solidFill>
                <a:latin typeface="Georgia"/>
                <a:cs typeface="Georgia"/>
              </a:rPr>
              <a:t>pro</a:t>
            </a:r>
            <a:r>
              <a:rPr lang="en-GB" sz="3264" spc="-126">
                <a:solidFill>
                  <a:srgbClr val="3333B2"/>
                </a:solidFill>
                <a:latin typeface="Georgia"/>
                <a:cs typeface="Georgia"/>
              </a:rPr>
              <a:t>b</a:t>
            </a:r>
            <a:r>
              <a:rPr lang="en-GB" sz="3264" spc="-42">
                <a:solidFill>
                  <a:srgbClr val="3333B2"/>
                </a:solidFill>
                <a:latin typeface="Georgia"/>
                <a:cs typeface="Georgia"/>
              </a:rPr>
              <a:t>l</a:t>
            </a:r>
            <a:r>
              <a:rPr lang="en-GB" sz="3264" spc="-59">
                <a:solidFill>
                  <a:srgbClr val="3333B2"/>
                </a:solidFill>
                <a:latin typeface="Georgia"/>
                <a:cs typeface="Georgia"/>
              </a:rPr>
              <a:t>ems</a:t>
            </a:r>
            <a:endParaRPr lang="en-GB" sz="3264" dirty="0">
              <a:latin typeface="Georgia"/>
              <a:cs typeface="Georgia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8DCC5A-803B-A203-D8EB-26FF058A367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2396364"/>
      </p:ext>
    </p:extLst>
  </p:cSld>
  <p:clrMapOvr>
    <a:masterClrMapping/>
  </p:clrMapOvr>
  <p:transition>
    <p:cut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A502E23-BEB9-992F-6B7B-32B42B3A44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GB" sz="3264" spc="-59">
                <a:solidFill>
                  <a:srgbClr val="3333B2"/>
                </a:solidFill>
                <a:latin typeface="Georgia"/>
                <a:cs typeface="Georgia"/>
              </a:rPr>
              <a:t>What</a:t>
            </a:r>
            <a:r>
              <a:rPr lang="en-GB" sz="3264" spc="42">
                <a:solidFill>
                  <a:srgbClr val="3333B2"/>
                </a:solidFill>
                <a:latin typeface="Georgia"/>
                <a:cs typeface="Georgia"/>
              </a:rPr>
              <a:t> </a:t>
            </a:r>
            <a:r>
              <a:rPr lang="en-GB" sz="3264" spc="-59">
                <a:solidFill>
                  <a:srgbClr val="3333B2"/>
                </a:solidFill>
                <a:latin typeface="Georgia"/>
                <a:cs typeface="Georgia"/>
              </a:rPr>
              <a:t>is</a:t>
            </a:r>
            <a:r>
              <a:rPr lang="en-GB" sz="3264" spc="51">
                <a:solidFill>
                  <a:srgbClr val="3333B2"/>
                </a:solidFill>
                <a:latin typeface="Georgia"/>
                <a:cs typeface="Georgia"/>
              </a:rPr>
              <a:t> </a:t>
            </a:r>
            <a:r>
              <a:rPr lang="en-GB" sz="3264" spc="-42">
                <a:solidFill>
                  <a:srgbClr val="3333B2"/>
                </a:solidFill>
                <a:latin typeface="Georgia"/>
                <a:cs typeface="Georgia"/>
              </a:rPr>
              <a:t>reinforcement</a:t>
            </a:r>
            <a:r>
              <a:rPr lang="en-GB" sz="3264" spc="51">
                <a:solidFill>
                  <a:srgbClr val="3333B2"/>
                </a:solidFill>
                <a:latin typeface="Georgia"/>
                <a:cs typeface="Georgia"/>
              </a:rPr>
              <a:t> </a:t>
            </a:r>
            <a:r>
              <a:rPr lang="en-GB" sz="3264" spc="-25">
                <a:solidFill>
                  <a:srgbClr val="3333B2"/>
                </a:solidFill>
                <a:latin typeface="Georgia"/>
                <a:cs typeface="Georgia"/>
              </a:rPr>
              <a:t>learning?</a:t>
            </a:r>
            <a:endParaRPr lang="en-GB" sz="3264" dirty="0">
              <a:latin typeface="Georgia"/>
              <a:cs typeface="Georgia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14A7B06-0F6F-E347-C114-3FB29C80992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9356757"/>
      </p:ext>
    </p:extLst>
  </p:cSld>
  <p:clrMapOvr>
    <a:masterClrMapping/>
  </p:clrMapOvr>
  <p:transition>
    <p:cut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0836794-8BA1-BFD3-C1FC-1171F1365A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GB" sz="2902" spc="-42">
                <a:solidFill>
                  <a:srgbClr val="3333B2"/>
                </a:solidFill>
                <a:latin typeface="Georgia"/>
                <a:cs typeface="Georgia"/>
              </a:rPr>
              <a:t>Atari</a:t>
            </a:r>
            <a:r>
              <a:rPr lang="en-GB" sz="2902" spc="84">
                <a:solidFill>
                  <a:srgbClr val="3333B2"/>
                </a:solidFill>
                <a:latin typeface="Georgia"/>
                <a:cs typeface="Georgia"/>
              </a:rPr>
              <a:t> </a:t>
            </a:r>
            <a:r>
              <a:rPr lang="en-GB" sz="2902" spc="-51">
                <a:solidFill>
                  <a:srgbClr val="3333B2"/>
                </a:solidFill>
                <a:latin typeface="Georgia"/>
                <a:cs typeface="Georgia"/>
              </a:rPr>
              <a:t>Example:</a:t>
            </a:r>
            <a:r>
              <a:rPr lang="en-GB" sz="2902" spc="191">
                <a:solidFill>
                  <a:srgbClr val="3333B2"/>
                </a:solidFill>
                <a:latin typeface="Georgia"/>
                <a:cs typeface="Georgia"/>
              </a:rPr>
              <a:t> </a:t>
            </a:r>
            <a:r>
              <a:rPr lang="en-GB" sz="2902" spc="-59">
                <a:solidFill>
                  <a:srgbClr val="3333B2"/>
                </a:solidFill>
                <a:latin typeface="Georgia"/>
                <a:cs typeface="Georgia"/>
              </a:rPr>
              <a:t>Reinforcement</a:t>
            </a:r>
            <a:r>
              <a:rPr lang="en-GB" sz="2902" spc="92">
                <a:solidFill>
                  <a:srgbClr val="3333B2"/>
                </a:solidFill>
                <a:latin typeface="Georgia"/>
                <a:cs typeface="Georgia"/>
              </a:rPr>
              <a:t> </a:t>
            </a:r>
            <a:r>
              <a:rPr lang="en-GB" sz="2902" spc="-51">
                <a:solidFill>
                  <a:srgbClr val="3333B2"/>
                </a:solidFill>
                <a:latin typeface="Georgia"/>
                <a:cs typeface="Georgia"/>
              </a:rPr>
              <a:t>Learning</a:t>
            </a:r>
            <a:endParaRPr lang="en-GB" sz="2902" dirty="0">
              <a:latin typeface="Georgia"/>
              <a:cs typeface="Georgia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BF0F8C5-611A-E875-8F08-137675605B9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842798"/>
      </p:ext>
    </p:extLst>
  </p:cSld>
  <p:clrMapOvr>
    <a:masterClrMapping/>
  </p:clrMapOvr>
  <p:transition>
    <p:cut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281E108-FA16-70AC-4EF7-F23B156FF9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GB" sz="2902" spc="-34">
                <a:solidFill>
                  <a:srgbClr val="3333B2"/>
                </a:solidFill>
                <a:latin typeface="Georgia"/>
                <a:cs typeface="Georgia"/>
              </a:rPr>
              <a:t>Agent</a:t>
            </a:r>
            <a:r>
              <a:rPr lang="en-GB" sz="2902" spc="25">
                <a:solidFill>
                  <a:srgbClr val="3333B2"/>
                </a:solidFill>
                <a:latin typeface="Georgia"/>
                <a:cs typeface="Georgia"/>
              </a:rPr>
              <a:t> </a:t>
            </a:r>
            <a:r>
              <a:rPr lang="en-GB" sz="2902" spc="-34">
                <a:solidFill>
                  <a:srgbClr val="3333B2"/>
                </a:solidFill>
                <a:latin typeface="Georgia"/>
                <a:cs typeface="Georgia"/>
              </a:rPr>
              <a:t>and</a:t>
            </a:r>
            <a:r>
              <a:rPr lang="en-GB" sz="2902" spc="34">
                <a:solidFill>
                  <a:srgbClr val="3333B2"/>
                </a:solidFill>
                <a:latin typeface="Georgia"/>
                <a:cs typeface="Georgia"/>
              </a:rPr>
              <a:t> </a:t>
            </a:r>
            <a:r>
              <a:rPr lang="en-GB" sz="2902" spc="-67">
                <a:solidFill>
                  <a:srgbClr val="3333B2"/>
                </a:solidFill>
                <a:latin typeface="Georgia"/>
                <a:cs typeface="Georgia"/>
              </a:rPr>
              <a:t>Environment</a:t>
            </a:r>
            <a:endParaRPr lang="en-GB" sz="2902" dirty="0">
              <a:latin typeface="Georgia"/>
              <a:cs typeface="Georgia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9A4F237-4ECE-003E-F099-49373A88719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0253850"/>
      </p:ext>
    </p:extLst>
  </p:cSld>
  <p:clrMapOvr>
    <a:masterClrMapping/>
  </p:clrMapOvr>
  <p:transition>
    <p:cut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95CCE71-6CC9-8881-92B0-EA1711928E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GB" sz="3264" spc="-244">
                <a:solidFill>
                  <a:srgbClr val="3333B2"/>
                </a:solidFill>
                <a:latin typeface="Georgia"/>
                <a:cs typeface="Georgia"/>
              </a:rPr>
              <a:t>R</a:t>
            </a:r>
            <a:r>
              <a:rPr lang="en-GB" sz="3264" spc="25">
                <a:solidFill>
                  <a:srgbClr val="3333B2"/>
                </a:solidFill>
                <a:latin typeface="Georgia"/>
                <a:cs typeface="Georgia"/>
              </a:rPr>
              <a:t>e</a:t>
            </a:r>
            <a:r>
              <a:rPr lang="en-GB" sz="3264" spc="17">
                <a:solidFill>
                  <a:srgbClr val="3333B2"/>
                </a:solidFill>
                <a:latin typeface="Georgia"/>
                <a:cs typeface="Georgia"/>
              </a:rPr>
              <a:t>w</a:t>
            </a:r>
            <a:r>
              <a:rPr lang="en-GB" sz="3264" spc="-51">
                <a:solidFill>
                  <a:srgbClr val="3333B2"/>
                </a:solidFill>
                <a:latin typeface="Georgia"/>
                <a:cs typeface="Georgia"/>
              </a:rPr>
              <a:t>ards</a:t>
            </a:r>
            <a:endParaRPr lang="en-GB" sz="2902" dirty="0">
              <a:latin typeface="Georgia"/>
              <a:cs typeface="Georgia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C7E0A84-CE1E-8568-475A-3068EC9BA1A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0443575"/>
      </p:ext>
    </p:extLst>
  </p:cSld>
  <p:clrMapOvr>
    <a:masterClrMapping/>
  </p:clrMapOvr>
  <p:transition>
    <p:cut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6B84452-C49F-B0FA-A96B-F1FFAC05C2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 algn="ctr">
              <a:spcBef>
                <a:spcPts val="151"/>
              </a:spcBef>
            </a:pPr>
            <a:r>
              <a:rPr lang="en-GB" sz="3264" spc="-319">
                <a:solidFill>
                  <a:srgbClr val="3333B2"/>
                </a:solidFill>
                <a:latin typeface="Georgia"/>
                <a:cs typeface="Georgia"/>
              </a:rPr>
              <a:t>V</a:t>
            </a:r>
            <a:r>
              <a:rPr lang="en-GB" sz="3264" spc="-42">
                <a:solidFill>
                  <a:srgbClr val="3333B2"/>
                </a:solidFill>
                <a:latin typeface="Georgia"/>
                <a:cs typeface="Georgia"/>
              </a:rPr>
              <a:t>a</a:t>
            </a:r>
            <a:r>
              <a:rPr lang="en-GB" sz="3264" spc="-17">
                <a:solidFill>
                  <a:srgbClr val="3333B2"/>
                </a:solidFill>
                <a:latin typeface="Georgia"/>
                <a:cs typeface="Georgia"/>
              </a:rPr>
              <a:t>l</a:t>
            </a:r>
            <a:r>
              <a:rPr lang="en-GB" sz="3264" spc="-59">
                <a:solidFill>
                  <a:srgbClr val="3333B2"/>
                </a:solidFill>
                <a:latin typeface="Georgia"/>
                <a:cs typeface="Georgia"/>
              </a:rPr>
              <a:t>u</a:t>
            </a:r>
            <a:r>
              <a:rPr lang="en-GB" sz="3264" spc="-42">
                <a:solidFill>
                  <a:srgbClr val="3333B2"/>
                </a:solidFill>
                <a:latin typeface="Georgia"/>
                <a:cs typeface="Georgia"/>
              </a:rPr>
              <a:t>es</a:t>
            </a:r>
            <a:endParaRPr lang="en-GB" sz="3264" dirty="0">
              <a:latin typeface="Georgia"/>
              <a:cs typeface="Georgia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0AF4CA0-61B4-5460-CF93-DD8C7B212D4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2085739"/>
      </p:ext>
    </p:extLst>
  </p:cSld>
  <p:clrMapOvr>
    <a:masterClrMapping/>
  </p:clrMapOvr>
  <p:transition>
    <p:cut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3A88ECC-54B9-3974-17F8-D2EAF86D3C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GB" sz="3264" spc="-51">
                <a:solidFill>
                  <a:srgbClr val="3333B2"/>
                </a:solidFill>
                <a:latin typeface="Georgia"/>
                <a:cs typeface="Georgia"/>
              </a:rPr>
              <a:t>Maximizing</a:t>
            </a:r>
            <a:r>
              <a:rPr lang="en-GB" sz="3264" spc="67">
                <a:solidFill>
                  <a:srgbClr val="3333B2"/>
                </a:solidFill>
                <a:latin typeface="Georgia"/>
                <a:cs typeface="Georgia"/>
              </a:rPr>
              <a:t> </a:t>
            </a:r>
            <a:r>
              <a:rPr lang="en-GB" sz="3264" spc="-34">
                <a:solidFill>
                  <a:srgbClr val="3333B2"/>
                </a:solidFill>
                <a:latin typeface="Georgia"/>
                <a:cs typeface="Georgia"/>
              </a:rPr>
              <a:t>value</a:t>
            </a:r>
            <a:r>
              <a:rPr lang="en-GB" sz="3264" spc="67">
                <a:solidFill>
                  <a:srgbClr val="3333B2"/>
                </a:solidFill>
                <a:latin typeface="Georgia"/>
                <a:cs typeface="Georgia"/>
              </a:rPr>
              <a:t> </a:t>
            </a:r>
            <a:r>
              <a:rPr lang="en-GB" sz="3264" spc="-34">
                <a:solidFill>
                  <a:srgbClr val="3333B2"/>
                </a:solidFill>
                <a:latin typeface="Georgia"/>
                <a:cs typeface="Georgia"/>
              </a:rPr>
              <a:t>by</a:t>
            </a:r>
            <a:r>
              <a:rPr lang="en-GB" sz="3264" spc="67">
                <a:solidFill>
                  <a:srgbClr val="3333B2"/>
                </a:solidFill>
                <a:latin typeface="Georgia"/>
                <a:cs typeface="Georgia"/>
              </a:rPr>
              <a:t> </a:t>
            </a:r>
            <a:r>
              <a:rPr lang="en-GB" sz="3264" spc="-34">
                <a:solidFill>
                  <a:srgbClr val="3333B2"/>
                </a:solidFill>
                <a:latin typeface="Georgia"/>
                <a:cs typeface="Georgia"/>
              </a:rPr>
              <a:t>taking</a:t>
            </a:r>
            <a:r>
              <a:rPr lang="en-GB" sz="3264" spc="67">
                <a:solidFill>
                  <a:srgbClr val="3333B2"/>
                </a:solidFill>
                <a:latin typeface="Georgia"/>
                <a:cs typeface="Georgia"/>
              </a:rPr>
              <a:t> </a:t>
            </a:r>
            <a:r>
              <a:rPr lang="en-GB" sz="3264" spc="-51">
                <a:solidFill>
                  <a:srgbClr val="3333B2"/>
                </a:solidFill>
                <a:latin typeface="Georgia"/>
                <a:cs typeface="Georgia"/>
              </a:rPr>
              <a:t>actions</a:t>
            </a:r>
            <a:endParaRPr lang="en-GB" sz="3264" dirty="0">
              <a:latin typeface="Georgia"/>
              <a:cs typeface="Georgia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118C9B8-073D-0A3C-26F6-23742A314DD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3321770"/>
      </p:ext>
    </p:extLst>
  </p:cSld>
  <p:clrMapOvr>
    <a:masterClrMapping/>
  </p:clrMapOvr>
  <p:transition>
    <p:cut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477FA2C-C203-34FA-DE37-EAA9B1EA79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GB" sz="3264" spc="-59">
                <a:solidFill>
                  <a:srgbClr val="3333B2"/>
                </a:solidFill>
                <a:latin typeface="Georgia"/>
                <a:cs typeface="Georgia"/>
              </a:rPr>
              <a:t>Action</a:t>
            </a:r>
            <a:r>
              <a:rPr lang="en-GB" sz="3264" spc="-8">
                <a:solidFill>
                  <a:srgbClr val="3333B2"/>
                </a:solidFill>
                <a:latin typeface="Georgia"/>
                <a:cs typeface="Georgia"/>
              </a:rPr>
              <a:t> </a:t>
            </a:r>
            <a:r>
              <a:rPr lang="en-GB" sz="3264" spc="-42">
                <a:solidFill>
                  <a:srgbClr val="3333B2"/>
                </a:solidFill>
                <a:latin typeface="Georgia"/>
                <a:cs typeface="Georgia"/>
              </a:rPr>
              <a:t>values</a:t>
            </a:r>
            <a:endParaRPr lang="en-GB" sz="3264" dirty="0">
              <a:latin typeface="Georgia"/>
              <a:cs typeface="Georgia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828FF11-51D5-93DB-744C-A9DF0AD3144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0869183"/>
      </p:ext>
    </p:extLst>
  </p:cSld>
  <p:clrMapOvr>
    <a:masterClrMapping/>
  </p:clrMapOvr>
  <p:transition>
    <p:cut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76B95F8-FEA7-ACEE-5DA1-B32B0CF7D5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GB" sz="3264" spc="-25">
                <a:solidFill>
                  <a:srgbClr val="3333B2"/>
                </a:solidFill>
                <a:latin typeface="Georgia"/>
                <a:cs typeface="Georgia"/>
              </a:rPr>
              <a:t>Core</a:t>
            </a:r>
            <a:r>
              <a:rPr lang="en-GB" sz="3264" spc="-8">
                <a:solidFill>
                  <a:srgbClr val="3333B2"/>
                </a:solidFill>
                <a:latin typeface="Georgia"/>
                <a:cs typeface="Georgia"/>
              </a:rPr>
              <a:t> </a:t>
            </a:r>
            <a:r>
              <a:rPr lang="en-GB" sz="3264" spc="-51">
                <a:solidFill>
                  <a:srgbClr val="3333B2"/>
                </a:solidFill>
                <a:latin typeface="Georgia"/>
                <a:cs typeface="Georgia"/>
              </a:rPr>
              <a:t>concepts</a:t>
            </a:r>
            <a:endParaRPr lang="en-GB" sz="3264" dirty="0">
              <a:latin typeface="Georgia"/>
              <a:cs typeface="Georgia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FD0469-5113-1830-1BD9-0E287853D66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2483273"/>
      </p:ext>
    </p:extLst>
  </p:cSld>
  <p:clrMapOvr>
    <a:masterClrMapping/>
  </p:clrMapOvr>
  <p:transition>
    <p:cut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203CB0E-A9F9-16EC-0C7B-D59CC2EA76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529BB9-E0BA-A2C3-9180-97FA61F14EC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5236029"/>
      </p:ext>
    </p:extLst>
  </p:cSld>
  <p:clrMapOvr>
    <a:masterClrMapping/>
  </p:clrMapOvr>
  <p:transition>
    <p:cut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C804BB3-AA78-B0A6-0C61-D83D7ED8CC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GB" sz="3264" spc="-67">
                <a:solidFill>
                  <a:srgbClr val="3333B2"/>
                </a:solidFill>
                <a:latin typeface="Georgia"/>
                <a:cs typeface="Georgia"/>
              </a:rPr>
              <a:t>Environment</a:t>
            </a:r>
            <a:r>
              <a:rPr lang="en-GB" sz="3264" spc="-25">
                <a:solidFill>
                  <a:srgbClr val="3333B2"/>
                </a:solidFill>
                <a:latin typeface="Georgia"/>
                <a:cs typeface="Georgia"/>
              </a:rPr>
              <a:t> </a:t>
            </a:r>
            <a:r>
              <a:rPr lang="en-GB" sz="3264" spc="-8">
                <a:solidFill>
                  <a:srgbClr val="3333B2"/>
                </a:solidFill>
                <a:latin typeface="Georgia"/>
                <a:cs typeface="Georgia"/>
              </a:rPr>
              <a:t>State</a:t>
            </a:r>
            <a:endParaRPr lang="en-GB" sz="3264" dirty="0">
              <a:latin typeface="Georgia"/>
              <a:cs typeface="Georgia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925D3B3-610C-9557-CCEE-1131455D6F2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884986"/>
      </p:ext>
    </p:extLst>
  </p:cSld>
  <p:clrMapOvr>
    <a:masterClrMapping/>
  </p:clrMapOvr>
  <p:transition>
    <p:cut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578B41E-4728-87C7-9D5A-73114E92B8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GB" sz="3264" spc="-34">
                <a:solidFill>
                  <a:srgbClr val="3333B2"/>
                </a:solidFill>
                <a:latin typeface="Georgia"/>
                <a:cs typeface="Georgia"/>
              </a:rPr>
              <a:t>Agent</a:t>
            </a:r>
            <a:r>
              <a:rPr lang="en-GB" sz="3264" spc="-25">
                <a:solidFill>
                  <a:srgbClr val="3333B2"/>
                </a:solidFill>
                <a:latin typeface="Georgia"/>
                <a:cs typeface="Georgia"/>
              </a:rPr>
              <a:t> </a:t>
            </a:r>
            <a:r>
              <a:rPr lang="en-GB" sz="3264" spc="-8">
                <a:solidFill>
                  <a:srgbClr val="3333B2"/>
                </a:solidFill>
                <a:latin typeface="Georgia"/>
                <a:cs typeface="Georgia"/>
              </a:rPr>
              <a:t>State</a:t>
            </a:r>
            <a:endParaRPr lang="en-GB" sz="3264" dirty="0">
              <a:latin typeface="Georgia"/>
              <a:cs typeface="Georgia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56F6E82-0F10-FFB9-4FF6-28394177796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596999"/>
      </p:ext>
    </p:extLst>
  </p:cSld>
  <p:clrMapOvr>
    <a:masterClrMapping/>
  </p:clrMapOvr>
  <p:transition>
    <p:cut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CBD7663-958C-9B60-9398-E4D729766E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GB" sz="3264" spc="-42">
                <a:solidFill>
                  <a:srgbClr val="3333B2"/>
                </a:solidFill>
                <a:latin typeface="Georgia"/>
                <a:cs typeface="Georgia"/>
              </a:rPr>
              <a:t>Fully</a:t>
            </a:r>
            <a:r>
              <a:rPr lang="en-GB" sz="3264" spc="25">
                <a:solidFill>
                  <a:srgbClr val="3333B2"/>
                </a:solidFill>
                <a:latin typeface="Georgia"/>
                <a:cs typeface="Georgia"/>
              </a:rPr>
              <a:t> </a:t>
            </a:r>
            <a:r>
              <a:rPr lang="en-GB" sz="3264" spc="-51">
                <a:solidFill>
                  <a:srgbClr val="3333B2"/>
                </a:solidFill>
                <a:latin typeface="Georgia"/>
                <a:cs typeface="Georgia"/>
              </a:rPr>
              <a:t>Observable</a:t>
            </a:r>
            <a:r>
              <a:rPr lang="en-GB" sz="3264" spc="25">
                <a:solidFill>
                  <a:srgbClr val="3333B2"/>
                </a:solidFill>
                <a:latin typeface="Georgia"/>
                <a:cs typeface="Georgia"/>
              </a:rPr>
              <a:t> </a:t>
            </a:r>
            <a:r>
              <a:rPr lang="en-GB" sz="3264" spc="-67">
                <a:solidFill>
                  <a:srgbClr val="3333B2"/>
                </a:solidFill>
                <a:latin typeface="Georgia"/>
                <a:cs typeface="Georgia"/>
              </a:rPr>
              <a:t>Environments</a:t>
            </a:r>
            <a:endParaRPr lang="en-GB" sz="3264" dirty="0">
              <a:latin typeface="Georgia"/>
              <a:cs typeface="Georgia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A885075-5BB5-F594-7CA4-EB229DF1D59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4508441"/>
      </p:ext>
    </p:extLst>
  </p:cSld>
  <p:clrMapOvr>
    <a:masterClrMapping/>
  </p:clrMapOvr>
  <p:transition>
    <p:cut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BC2591B-5A80-6EBB-DDD9-54318DA0B1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GB" sz="2902" spc="-67">
                <a:solidFill>
                  <a:srgbClr val="3333B2"/>
                </a:solidFill>
                <a:latin typeface="Georgia"/>
                <a:cs typeface="Georgia"/>
              </a:rPr>
              <a:t>Markov</a:t>
            </a:r>
            <a:r>
              <a:rPr lang="en-GB" sz="2902" spc="75">
                <a:solidFill>
                  <a:srgbClr val="3333B2"/>
                </a:solidFill>
                <a:latin typeface="Georgia"/>
                <a:cs typeface="Georgia"/>
              </a:rPr>
              <a:t> </a:t>
            </a:r>
            <a:r>
              <a:rPr lang="en-GB" sz="2902" spc="-51">
                <a:solidFill>
                  <a:srgbClr val="3333B2"/>
                </a:solidFill>
                <a:latin typeface="Georgia"/>
                <a:cs typeface="Georgia"/>
              </a:rPr>
              <a:t>decision</a:t>
            </a:r>
            <a:r>
              <a:rPr lang="en-GB" sz="2902" spc="75">
                <a:solidFill>
                  <a:srgbClr val="3333B2"/>
                </a:solidFill>
                <a:latin typeface="Georgia"/>
                <a:cs typeface="Georgia"/>
              </a:rPr>
              <a:t> </a:t>
            </a:r>
            <a:r>
              <a:rPr lang="en-GB" sz="2902" spc="-51">
                <a:solidFill>
                  <a:srgbClr val="3333B2"/>
                </a:solidFill>
                <a:latin typeface="Georgia"/>
                <a:cs typeface="Georgia"/>
              </a:rPr>
              <a:t>processes</a:t>
            </a:r>
            <a:endParaRPr lang="en-GB" sz="2902" dirty="0">
              <a:latin typeface="Georgia"/>
              <a:cs typeface="Georgia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BDF46C0-F0D5-1818-598D-2D7B0C4FBE2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866954"/>
      </p:ext>
    </p:extLst>
  </p:cSld>
  <p:clrMapOvr>
    <a:masterClrMapping/>
  </p:clrMapOvr>
  <p:transition>
    <p:cut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FF809F2-D4FF-5425-6229-3972D27762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GB" sz="3264" spc="-59">
                <a:solidFill>
                  <a:srgbClr val="3333B2"/>
                </a:solidFill>
                <a:latin typeface="Georgia"/>
                <a:cs typeface="Georgia"/>
              </a:rPr>
              <a:t>Partially</a:t>
            </a:r>
            <a:r>
              <a:rPr lang="en-GB" sz="3264" spc="51">
                <a:solidFill>
                  <a:srgbClr val="3333B2"/>
                </a:solidFill>
                <a:latin typeface="Georgia"/>
                <a:cs typeface="Georgia"/>
              </a:rPr>
              <a:t> </a:t>
            </a:r>
            <a:r>
              <a:rPr lang="en-GB" sz="3264" spc="-51">
                <a:solidFill>
                  <a:srgbClr val="3333B2"/>
                </a:solidFill>
                <a:latin typeface="Georgia"/>
                <a:cs typeface="Georgia"/>
              </a:rPr>
              <a:t>Observable</a:t>
            </a:r>
            <a:r>
              <a:rPr lang="en-GB" sz="3264" spc="59">
                <a:solidFill>
                  <a:srgbClr val="3333B2"/>
                </a:solidFill>
                <a:latin typeface="Georgia"/>
                <a:cs typeface="Georgia"/>
              </a:rPr>
              <a:t> </a:t>
            </a:r>
            <a:r>
              <a:rPr lang="en-GB" sz="3264" spc="-67">
                <a:solidFill>
                  <a:srgbClr val="3333B2"/>
                </a:solidFill>
                <a:latin typeface="Georgia"/>
                <a:cs typeface="Georgia"/>
              </a:rPr>
              <a:t>Environments</a:t>
            </a:r>
            <a:endParaRPr lang="en-GB" sz="3264" dirty="0">
              <a:latin typeface="Georgia"/>
              <a:cs typeface="Georgia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5470132-32A6-9E05-E86F-A9387290491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0797609"/>
      </p:ext>
    </p:extLst>
  </p:cSld>
  <p:clrMapOvr>
    <a:masterClrMapping/>
  </p:clrMapOvr>
  <p:transition>
    <p:cut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46A6224-4188-59ED-3FDF-A9C8E3D261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GB" sz="3264" spc="-34">
                <a:solidFill>
                  <a:srgbClr val="3333B2"/>
                </a:solidFill>
                <a:latin typeface="Georgia"/>
                <a:cs typeface="Georgia"/>
              </a:rPr>
              <a:t>Agent</a:t>
            </a:r>
            <a:r>
              <a:rPr lang="en-GB" sz="3264" spc="-25">
                <a:solidFill>
                  <a:srgbClr val="3333B2"/>
                </a:solidFill>
                <a:latin typeface="Georgia"/>
                <a:cs typeface="Georgia"/>
              </a:rPr>
              <a:t> </a:t>
            </a:r>
            <a:r>
              <a:rPr lang="en-GB" sz="3264" spc="-8">
                <a:solidFill>
                  <a:srgbClr val="3333B2"/>
                </a:solidFill>
                <a:latin typeface="Georgia"/>
                <a:cs typeface="Georgia"/>
              </a:rPr>
              <a:t>State</a:t>
            </a:r>
            <a:endParaRPr lang="en-GB" sz="3264" dirty="0">
              <a:latin typeface="Georgia"/>
              <a:cs typeface="Georgia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81E1836-4F53-C54D-28D3-72217DCE5EA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6559022"/>
      </p:ext>
    </p:extLst>
  </p:cSld>
  <p:clrMapOvr>
    <a:masterClrMapping/>
  </p:clrMapOvr>
  <p:transition>
    <p:cut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6646C80-21D6-573D-CD83-EA1CCE15CE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343F45B-6653-6347-A597-71E3F13F1E5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120371"/>
      </p:ext>
    </p:extLst>
  </p:cSld>
  <p:clrMapOvr>
    <a:masterClrMapping/>
  </p:clrMapOvr>
  <p:transition>
    <p:cut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2140A62-C8A1-6473-F158-418A5C2AAC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4A43A2-CF80-E2D3-8452-557C112781C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9477580"/>
      </p:ext>
    </p:extLst>
  </p:cSld>
  <p:clrMapOvr>
    <a:masterClrMapping/>
  </p:clrMapOvr>
  <p:transition>
    <p:cut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848BA53-6704-A237-E93D-829F32E353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D16D13-258A-316B-46C5-82ED4C14957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4965657"/>
      </p:ext>
    </p:extLst>
  </p:cSld>
  <p:clrMapOvr>
    <a:masterClrMapping/>
  </p:clrMapOvr>
  <p:transition>
    <p:cut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4A97D35-6511-39E9-3409-C0CC676453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61985D0-ACDD-A462-5967-4E4E3431011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7943234"/>
      </p:ext>
    </p:extLst>
  </p:cSld>
  <p:clrMapOvr>
    <a:masterClrMapping/>
  </p:clrMapOvr>
  <p:transition>
    <p:cut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20D639B-FE60-06D6-9D72-439B1EAE0E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B9BC285-D9A7-313A-7A0B-CEBB0C374B6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2952781"/>
      </p:ext>
    </p:extLst>
  </p:cSld>
  <p:clrMapOvr>
    <a:masterClrMapping/>
  </p:clrMapOvr>
  <p:transition>
    <p:cut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2465475-259D-A196-CBA2-75695D8F10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GB" sz="3264" spc="-59">
                <a:solidFill>
                  <a:srgbClr val="3333B2"/>
                </a:solidFill>
                <a:latin typeface="Georgia"/>
                <a:cs typeface="Georgia"/>
              </a:rPr>
              <a:t>Partially</a:t>
            </a:r>
            <a:r>
              <a:rPr lang="en-GB" sz="3264" spc="51">
                <a:solidFill>
                  <a:srgbClr val="3333B2"/>
                </a:solidFill>
                <a:latin typeface="Georgia"/>
                <a:cs typeface="Georgia"/>
              </a:rPr>
              <a:t> </a:t>
            </a:r>
            <a:r>
              <a:rPr lang="en-GB" sz="3264" spc="-51">
                <a:solidFill>
                  <a:srgbClr val="3333B2"/>
                </a:solidFill>
                <a:latin typeface="Georgia"/>
                <a:cs typeface="Georgia"/>
              </a:rPr>
              <a:t>Observable</a:t>
            </a:r>
            <a:r>
              <a:rPr lang="en-GB" sz="3264" spc="59">
                <a:solidFill>
                  <a:srgbClr val="3333B2"/>
                </a:solidFill>
                <a:latin typeface="Georgia"/>
                <a:cs typeface="Georgia"/>
              </a:rPr>
              <a:t> </a:t>
            </a:r>
            <a:r>
              <a:rPr lang="en-GB" sz="3264" spc="-67">
                <a:solidFill>
                  <a:srgbClr val="3333B2"/>
                </a:solidFill>
                <a:latin typeface="Georgia"/>
                <a:cs typeface="Georgia"/>
              </a:rPr>
              <a:t>Environments</a:t>
            </a:r>
            <a:endParaRPr lang="en-GB" sz="3264" dirty="0">
              <a:latin typeface="Georgia"/>
              <a:cs typeface="Georgia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8BE5503-4AD5-436D-C6EC-50DD19F9EE9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6560927"/>
      </p:ext>
    </p:extLst>
  </p:cSld>
  <p:clrMapOvr>
    <a:masterClrMapping/>
  </p:clrMapOvr>
  <p:transition>
    <p:cut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30ECDED-1F1F-BFA5-C2A5-531FBB5A4C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7DA1958-8955-5896-6067-3AECCC0B853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2663813"/>
      </p:ext>
    </p:extLst>
  </p:cSld>
  <p:clrMapOvr>
    <a:masterClrMapping/>
  </p:clrMapOvr>
  <p:transition>
    <p:cut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349CF15-815E-60FA-CFCE-03C0E80AAB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GB" sz="3264" spc="-252">
                <a:solidFill>
                  <a:srgbClr val="3333B2"/>
                </a:solidFill>
                <a:latin typeface="Georgia"/>
                <a:cs typeface="Georgia"/>
              </a:rPr>
              <a:t>P</a:t>
            </a:r>
            <a:r>
              <a:rPr lang="en-GB" sz="3264" spc="-25">
                <a:solidFill>
                  <a:srgbClr val="3333B2"/>
                </a:solidFill>
                <a:latin typeface="Georgia"/>
                <a:cs typeface="Georgia"/>
              </a:rPr>
              <a:t>ol</a:t>
            </a:r>
            <a:r>
              <a:rPr lang="en-GB" sz="3264" spc="-51">
                <a:solidFill>
                  <a:srgbClr val="3333B2"/>
                </a:solidFill>
                <a:latin typeface="Georgia"/>
                <a:cs typeface="Georgia"/>
              </a:rPr>
              <a:t>i</a:t>
            </a:r>
            <a:r>
              <a:rPr lang="en-GB" sz="3264" spc="-17">
                <a:solidFill>
                  <a:srgbClr val="3333B2"/>
                </a:solidFill>
                <a:latin typeface="Georgia"/>
                <a:cs typeface="Georgia"/>
              </a:rPr>
              <a:t>cy</a:t>
            </a:r>
            <a:endParaRPr lang="en-GB" sz="3264" dirty="0">
              <a:latin typeface="Georgia"/>
              <a:cs typeface="Georgia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9360215-45E7-76B8-9E3D-202BCF90C37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3809168"/>
      </p:ext>
    </p:extLst>
  </p:cSld>
  <p:clrMapOvr>
    <a:masterClrMapping/>
  </p:clrMapOvr>
  <p:transition>
    <p:cut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2B63F0E-D77A-0A58-031C-1F814C2285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FAB2167-F906-1C37-C9B2-3D96667447E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3842336"/>
      </p:ext>
    </p:extLst>
  </p:cSld>
  <p:clrMapOvr>
    <a:masterClrMapping/>
  </p:clrMapOvr>
  <p:transition>
    <p:cut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E313538-AE23-1991-B362-8FCABA160D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GB" sz="3264" spc="-84">
                <a:solidFill>
                  <a:srgbClr val="3333B2"/>
                </a:solidFill>
                <a:latin typeface="Georgia"/>
                <a:cs typeface="Georgia"/>
              </a:rPr>
              <a:t>Value</a:t>
            </a:r>
            <a:r>
              <a:rPr lang="en-GB" sz="3264" spc="-34">
                <a:solidFill>
                  <a:srgbClr val="3333B2"/>
                </a:solidFill>
                <a:latin typeface="Georgia"/>
                <a:cs typeface="Georgia"/>
              </a:rPr>
              <a:t> </a:t>
            </a:r>
            <a:r>
              <a:rPr lang="en-GB" sz="3264" spc="-67">
                <a:solidFill>
                  <a:srgbClr val="3333B2"/>
                </a:solidFill>
                <a:latin typeface="Georgia"/>
                <a:cs typeface="Georgia"/>
              </a:rPr>
              <a:t>Function</a:t>
            </a:r>
            <a:endParaRPr lang="en-GB" sz="3264" dirty="0">
              <a:latin typeface="Georgia"/>
              <a:cs typeface="Georgia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E11E046-5984-3DEC-EA19-F8956F2E77F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2937309"/>
      </p:ext>
    </p:extLst>
  </p:cSld>
  <p:clrMapOvr>
    <a:masterClrMapping/>
  </p:clrMapOvr>
  <p:transition>
    <p:cut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562A59C-F798-93CA-8805-514BB9F668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GB" sz="3264" spc="-84">
                <a:solidFill>
                  <a:srgbClr val="3333B2"/>
                </a:solidFill>
                <a:latin typeface="Georgia"/>
                <a:cs typeface="Georgia"/>
              </a:rPr>
              <a:t>Value</a:t>
            </a:r>
            <a:r>
              <a:rPr lang="en-GB" sz="3264" spc="-34">
                <a:solidFill>
                  <a:srgbClr val="3333B2"/>
                </a:solidFill>
                <a:latin typeface="Georgia"/>
                <a:cs typeface="Georgia"/>
              </a:rPr>
              <a:t> </a:t>
            </a:r>
            <a:r>
              <a:rPr lang="en-GB" sz="3264" spc="-67">
                <a:solidFill>
                  <a:srgbClr val="3333B2"/>
                </a:solidFill>
                <a:latin typeface="Georgia"/>
                <a:cs typeface="Georgia"/>
              </a:rPr>
              <a:t>Function</a:t>
            </a:r>
            <a:endParaRPr lang="en-GB" sz="3264" dirty="0">
              <a:latin typeface="Georgia"/>
              <a:cs typeface="Georgia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D03BA3-B394-1811-4F08-361071D2605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1142052"/>
      </p:ext>
    </p:extLst>
  </p:cSld>
  <p:clrMapOvr>
    <a:masterClrMapping/>
  </p:clrMapOvr>
  <p:transition>
    <p:cut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9398A8B-72FF-2B2D-0421-6C9946AE68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0EEB5D6-058F-342C-F584-AE6E74680F3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1870691"/>
      </p:ext>
    </p:extLst>
  </p:cSld>
  <p:clrMapOvr>
    <a:masterClrMapping/>
  </p:clrMapOvr>
  <p:transition>
    <p:cut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E6DA1C7-16DD-AFB8-049F-2BB8EAEF0D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GB" sz="3264" spc="-42">
                <a:solidFill>
                  <a:srgbClr val="3333B2"/>
                </a:solidFill>
                <a:latin typeface="Georgia"/>
                <a:cs typeface="Georgia"/>
              </a:rPr>
              <a:t>Model</a:t>
            </a:r>
            <a:endParaRPr lang="en-GB" sz="2353" dirty="0">
              <a:latin typeface="Georgia"/>
              <a:cs typeface="Georgia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CE1CD82-40A7-1869-C4D3-9B96DAAC6CE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2127823"/>
      </p:ext>
    </p:extLst>
  </p:cSld>
  <p:clrMapOvr>
    <a:masterClrMapping/>
  </p:clrMapOvr>
  <p:transition>
    <p:cut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B1ED2B2-F740-44BC-DD6C-270EFB96F1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GB" sz="2902" spc="-25">
                <a:solidFill>
                  <a:srgbClr val="3333B2"/>
                </a:solidFill>
                <a:latin typeface="Georgia"/>
                <a:cs typeface="Georgia"/>
              </a:rPr>
              <a:t>Maze </a:t>
            </a:r>
            <a:r>
              <a:rPr lang="en-GB" sz="2902" spc="-59">
                <a:solidFill>
                  <a:srgbClr val="3333B2"/>
                </a:solidFill>
                <a:latin typeface="Georgia"/>
                <a:cs typeface="Georgia"/>
              </a:rPr>
              <a:t>Example</a:t>
            </a:r>
            <a:endParaRPr lang="en-GB" sz="2902" dirty="0">
              <a:latin typeface="Georgia"/>
              <a:cs typeface="Georgia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757FBC-EF40-0940-FE04-1C530D2CC76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4415742"/>
      </p:ext>
    </p:extLst>
  </p:cSld>
  <p:clrMapOvr>
    <a:masterClrMapping/>
  </p:clrMapOvr>
  <p:transition>
    <p:cut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B6211B9-8F08-E32D-604D-2AB9B595C0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52E3A3-E1B0-607E-8625-1F3972946FF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7586859"/>
      </p:ext>
    </p:extLst>
  </p:cSld>
  <p:clrMapOvr>
    <a:masterClrMapping/>
  </p:clrMapOvr>
  <p:transition>
    <p:cut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FFCCBE4-B093-E771-B750-3469B63408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22FACF8-0443-8C92-D2BA-F4327245394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1350073"/>
      </p:ext>
    </p:extLst>
  </p:cSld>
  <p:clrMapOvr>
    <a:masterClrMapping/>
  </p:clrMapOvr>
  <p:transition>
    <p:cut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597EB82-6CE3-B56F-C6BE-18D23FC692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GB" sz="3264" spc="-25">
                <a:solidFill>
                  <a:srgbClr val="3333B2"/>
                </a:solidFill>
                <a:latin typeface="Georgia"/>
                <a:cs typeface="Georgia"/>
              </a:rPr>
              <a:t>Maze</a:t>
            </a:r>
            <a:r>
              <a:rPr lang="en-GB" sz="3264" spc="25">
                <a:solidFill>
                  <a:srgbClr val="3333B2"/>
                </a:solidFill>
                <a:latin typeface="Georgia"/>
                <a:cs typeface="Georgia"/>
              </a:rPr>
              <a:t> </a:t>
            </a:r>
            <a:r>
              <a:rPr lang="en-GB" sz="3264" spc="-51">
                <a:solidFill>
                  <a:srgbClr val="3333B2"/>
                </a:solidFill>
                <a:latin typeface="Georgia"/>
                <a:cs typeface="Georgia"/>
              </a:rPr>
              <a:t>Example:</a:t>
            </a:r>
            <a:r>
              <a:rPr lang="en-GB" sz="3264" spc="143">
                <a:solidFill>
                  <a:srgbClr val="3333B2"/>
                </a:solidFill>
                <a:latin typeface="Georgia"/>
                <a:cs typeface="Georgia"/>
              </a:rPr>
              <a:t> </a:t>
            </a:r>
            <a:r>
              <a:rPr lang="en-GB" sz="3264" spc="-42">
                <a:solidFill>
                  <a:srgbClr val="3333B2"/>
                </a:solidFill>
                <a:latin typeface="Georgia"/>
                <a:cs typeface="Georgia"/>
              </a:rPr>
              <a:t>Model</a:t>
            </a:r>
            <a:endParaRPr lang="en-GB" sz="3264" dirty="0">
              <a:latin typeface="Georgia"/>
              <a:cs typeface="Georgia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30498C-437C-F8F8-80B7-531D23801B2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717570"/>
      </p:ext>
    </p:extLst>
  </p:cSld>
  <p:clrMapOvr>
    <a:masterClrMapping/>
  </p:clrMapOvr>
  <p:transition>
    <p:cut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94E66BF-8043-56BB-09D6-D908F2EB1D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GB" sz="2902" spc="-34">
                <a:solidFill>
                  <a:srgbClr val="3333B2"/>
                </a:solidFill>
                <a:latin typeface="Georgia"/>
                <a:cs typeface="Georgia"/>
              </a:rPr>
              <a:t>Agent </a:t>
            </a:r>
            <a:r>
              <a:rPr lang="en-GB" sz="2902" spc="-25">
                <a:solidFill>
                  <a:srgbClr val="3333B2"/>
                </a:solidFill>
                <a:latin typeface="Georgia"/>
                <a:cs typeface="Georgia"/>
              </a:rPr>
              <a:t>Categories</a:t>
            </a:r>
            <a:endParaRPr lang="en-GB" sz="2902" dirty="0">
              <a:latin typeface="Georgia"/>
              <a:cs typeface="Georgia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4AA828-03B0-4761-132E-BF444A16AD0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1685694"/>
      </p:ext>
    </p:extLst>
  </p:cSld>
  <p:clrMapOvr>
    <a:masterClrMapping/>
  </p:clrMapOvr>
  <p:transition>
    <p:cut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5290C34-CC66-09F1-8DB9-38C93F3FCD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8C3A65F-8F63-F66A-CF2D-B2B995A4C3E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2805586"/>
      </p:ext>
    </p:extLst>
  </p:cSld>
  <p:clrMapOvr>
    <a:masterClrMapping/>
  </p:clrMapOvr>
  <p:transition>
    <p:cut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2E9688C-30AC-E9E2-AE67-E99F589D39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GB" sz="2902" spc="-51">
                <a:solidFill>
                  <a:srgbClr val="3333B2"/>
                </a:solidFill>
                <a:latin typeface="Georgia"/>
                <a:cs typeface="Georgia"/>
              </a:rPr>
              <a:t>Learning</a:t>
            </a:r>
            <a:r>
              <a:rPr lang="en-GB" sz="2902" spc="67">
                <a:solidFill>
                  <a:srgbClr val="3333B2"/>
                </a:solidFill>
                <a:latin typeface="Georgia"/>
                <a:cs typeface="Georgia"/>
              </a:rPr>
              <a:t> </a:t>
            </a:r>
            <a:r>
              <a:rPr lang="en-GB" sz="2902" spc="-34">
                <a:solidFill>
                  <a:srgbClr val="3333B2"/>
                </a:solidFill>
                <a:latin typeface="Georgia"/>
                <a:cs typeface="Georgia"/>
              </a:rPr>
              <a:t>Agent</a:t>
            </a:r>
            <a:r>
              <a:rPr lang="en-GB" sz="2902" spc="67">
                <a:solidFill>
                  <a:srgbClr val="3333B2"/>
                </a:solidFill>
                <a:latin typeface="Georgia"/>
                <a:cs typeface="Georgia"/>
              </a:rPr>
              <a:t> </a:t>
            </a:r>
            <a:r>
              <a:rPr lang="en-GB" sz="2902" spc="-59">
                <a:solidFill>
                  <a:srgbClr val="3333B2"/>
                </a:solidFill>
                <a:latin typeface="Georgia"/>
                <a:cs typeface="Georgia"/>
              </a:rPr>
              <a:t>Components</a:t>
            </a:r>
            <a:endParaRPr lang="en-GB" sz="2902" dirty="0">
              <a:latin typeface="Georgia"/>
              <a:cs typeface="Georgia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33166F9-914F-5BE2-AA70-5CE5B98ACB3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6484760"/>
      </p:ext>
    </p:extLst>
  </p:cSld>
  <p:clrMapOvr>
    <a:masterClrMapping/>
  </p:clrMapOvr>
  <p:transition>
    <p:cut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80B2035-B436-83CE-7C6A-48C9171162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00" b="1">
                <a:solidFill>
                  <a:srgbClr val="4472C4"/>
                </a:solidFill>
              </a:rPr>
              <a:t>Reinforcement Learning Applications</a:t>
            </a:r>
            <a:endParaRPr lang="en-US" sz="2902" b="1" dirty="0">
              <a:solidFill>
                <a:srgbClr val="4472C4"/>
              </a:solidFill>
              <a:latin typeface="Georgia"/>
              <a:cs typeface="Georgia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AA071EE-FDDB-38A3-21E5-A6A0E6E790F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421859"/>
      </p:ext>
    </p:extLst>
  </p:cSld>
  <p:clrMapOvr>
    <a:masterClrMapping/>
  </p:clrMapOvr>
  <p:transition>
    <p:cut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5B867C0-8135-71FB-D877-518ADFF222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00" b="1">
                <a:solidFill>
                  <a:srgbClr val="4472C4"/>
                </a:solidFill>
              </a:rPr>
              <a:t>Reinforcement Learning Applications</a:t>
            </a:r>
            <a:endParaRPr lang="en-US" sz="2902" b="1" dirty="0">
              <a:solidFill>
                <a:srgbClr val="4472C4"/>
              </a:solidFill>
              <a:latin typeface="Georgia"/>
              <a:cs typeface="Georgia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CE15E25-4C67-4787-AA29-E4FF8FFAB8F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134831"/>
      </p:ext>
    </p:extLst>
  </p:cSld>
  <p:clrMapOvr>
    <a:masterClrMapping/>
  </p:clrMapOvr>
  <p:transition>
    <p:cut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18BC89B-7F50-D393-71F2-EECC3337BA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00" b="1">
                <a:solidFill>
                  <a:srgbClr val="4472C4"/>
                </a:solidFill>
              </a:rPr>
              <a:t>Reinforcement Learning Applications</a:t>
            </a:r>
            <a:endParaRPr lang="en-US" sz="2902" b="1" dirty="0">
              <a:solidFill>
                <a:srgbClr val="4472C4"/>
              </a:solidFill>
              <a:latin typeface="Georgia"/>
              <a:cs typeface="Georgia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AA128F6-5349-A2DD-3D6D-D7C1978AD8C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451667"/>
      </p:ext>
    </p:extLst>
  </p:cSld>
  <p:clrMapOvr>
    <a:masterClrMapping/>
  </p:clrMapOvr>
  <p:transition>
    <p:cut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7395A25-29C1-1116-8B91-7023139A86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00" b="1">
                <a:solidFill>
                  <a:srgbClr val="4472C4"/>
                </a:solidFill>
              </a:rPr>
              <a:t>Reinforcement Learning Applications</a:t>
            </a:r>
            <a:endParaRPr lang="en-US" sz="2902" b="1" dirty="0">
              <a:solidFill>
                <a:srgbClr val="4472C4"/>
              </a:solidFill>
              <a:latin typeface="Georgia"/>
              <a:cs typeface="Georgia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50B24E3-7E7B-4D16-C869-272B0FBC2C4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4210207"/>
      </p:ext>
    </p:extLst>
  </p:cSld>
  <p:clrMapOvr>
    <a:masterClrMapping/>
  </p:clrMapOvr>
  <p:transition>
    <p:cut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E8C79E9-AE22-6A10-54CF-65E21726C5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00" b="1">
                <a:solidFill>
                  <a:srgbClr val="4472C4"/>
                </a:solidFill>
              </a:rPr>
              <a:t>Reinforcement Learning Applications</a:t>
            </a:r>
            <a:endParaRPr lang="en-US" sz="2902" b="1" dirty="0">
              <a:solidFill>
                <a:srgbClr val="4472C4"/>
              </a:solidFill>
              <a:latin typeface="Georgia"/>
              <a:cs typeface="Georgia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6783A19-4861-5862-DB01-21FD9CFC8C8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2126644"/>
      </p:ext>
    </p:extLst>
  </p:cSld>
  <p:clrMapOvr>
    <a:masterClrMapping/>
  </p:clrMapOvr>
  <p:transition>
    <p:cut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99AFAF2-F322-8F84-79E9-19F0FD42CD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00" b="1">
                <a:solidFill>
                  <a:srgbClr val="4472C4"/>
                </a:solidFill>
              </a:rPr>
              <a:t>Reinforcement Learning Applications</a:t>
            </a:r>
            <a:endParaRPr lang="en-US" sz="2902" b="1" dirty="0">
              <a:solidFill>
                <a:srgbClr val="4472C4"/>
              </a:solidFill>
              <a:latin typeface="Georgia"/>
              <a:cs typeface="Georgia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8A70E5B-B97D-91E1-2658-BE8F10A841D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0552986"/>
      </p:ext>
    </p:extLst>
  </p:cSld>
  <p:clrMapOvr>
    <a:masterClrMapping/>
  </p:clrMapOvr>
  <p:transition>
    <p:cut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1268806-6905-E73F-6266-A5058D8C6A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00" b="1">
                <a:solidFill>
                  <a:srgbClr val="4472C4"/>
                </a:solidFill>
              </a:rPr>
              <a:t>Reinforcement Learning Applications</a:t>
            </a:r>
            <a:endParaRPr lang="en-US" sz="2902" b="1" dirty="0">
              <a:solidFill>
                <a:srgbClr val="4472C4"/>
              </a:solidFill>
              <a:latin typeface="Georgia"/>
              <a:cs typeface="Georgia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CCDBDA-245F-F222-D9C4-5EB44A79B89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3306847"/>
      </p:ext>
    </p:extLst>
  </p:cSld>
  <p:clrMapOvr>
    <a:masterClrMapping/>
  </p:clrMapOvr>
  <p:transition>
    <p:cut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CEB6541-A36E-CB12-0380-CC001F8166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00" b="1">
                <a:solidFill>
                  <a:srgbClr val="4472C4"/>
                </a:solidFill>
              </a:rPr>
              <a:t>Reinforcement Learning Applications</a:t>
            </a:r>
            <a:endParaRPr lang="en-US" sz="2902" b="1" dirty="0">
              <a:solidFill>
                <a:srgbClr val="4472C4"/>
              </a:solidFill>
              <a:latin typeface="Georgia"/>
              <a:cs typeface="Georgia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4328B33-FC0C-C963-C25A-6453A69F2AC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2159740"/>
      </p:ext>
    </p:extLst>
  </p:cSld>
  <p:clrMapOvr>
    <a:masterClrMapping/>
  </p:clrMapOvr>
  <p:transition>
    <p:cut/>
  </p:transition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B1E34B7-7D63-2C9F-1D7B-40C5863036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GB" sz="3200" b="1">
                <a:solidFill>
                  <a:srgbClr val="4472C4"/>
                </a:solidFill>
              </a:rPr>
              <a:t>Supervised</a:t>
            </a:r>
            <a:r>
              <a:rPr lang="en-GB" sz="3200" b="1" i="0">
                <a:solidFill>
                  <a:srgbClr val="181818"/>
                </a:solidFill>
                <a:effectLst/>
              </a:rPr>
              <a:t> </a:t>
            </a:r>
            <a:r>
              <a:rPr lang="en-GB" sz="3200" b="1">
                <a:solidFill>
                  <a:srgbClr val="4472C4"/>
                </a:solidFill>
              </a:rPr>
              <a:t>vs. Unsupervised vs. Reinforcement Learning</a:t>
            </a:r>
            <a:endParaRPr lang="en-GB" sz="3200" b="1" dirty="0">
              <a:solidFill>
                <a:srgbClr val="4472C4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6FA4B2-EBB9-6813-C339-B888AF43CB4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4820368"/>
      </p:ext>
    </p:extLst>
  </p:cSld>
  <p:clrMapOvr>
    <a:masterClrMapping/>
  </p:clrMapOvr>
  <p:transition>
    <p:cut/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AD414B2-1C1E-78C9-4177-CA91723CF4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GB" sz="3200" b="1">
                <a:solidFill>
                  <a:srgbClr val="4472C4"/>
                </a:solidFill>
              </a:rPr>
              <a:t>Term Used in Reinforcement Learning</a:t>
            </a:r>
            <a:endParaRPr lang="en-GB" sz="2902" b="1" dirty="0">
              <a:solidFill>
                <a:srgbClr val="4472C4"/>
              </a:solidFill>
              <a:latin typeface="Georgia"/>
              <a:cs typeface="Georgia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A0E1DF1-3F1F-A3E6-A04D-63A5724C6EF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1595119"/>
      </p:ext>
    </p:extLst>
  </p:cSld>
  <p:clrMapOvr>
    <a:masterClrMapping/>
  </p:clrMapOvr>
  <p:transition>
    <p:cut/>
  </p:transition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B7877F4-9F43-2E6E-A516-F78C6AF488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00" b="1">
                <a:solidFill>
                  <a:srgbClr val="4472C4"/>
                </a:solidFill>
              </a:rPr>
              <a:t>Elements of Reinforcement Learning</a:t>
            </a:r>
            <a:endParaRPr lang="en-US" sz="2902" b="1" dirty="0">
              <a:solidFill>
                <a:srgbClr val="4472C4"/>
              </a:solidFill>
              <a:latin typeface="Georgia"/>
              <a:cs typeface="Georgia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7E6614-58BF-4F6C-A72E-EF595A8E762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3249711"/>
      </p:ext>
    </p:extLst>
  </p:cSld>
  <p:clrMapOvr>
    <a:masterClrMapping/>
  </p:clrMapOvr>
  <p:transition>
    <p:cut/>
  </p:transition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92B6EC3-9914-D551-719A-8154C8D421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00" b="1">
                <a:solidFill>
                  <a:srgbClr val="4472C4"/>
                </a:solidFill>
              </a:rPr>
              <a:t>Reinforcement Learning Categories</a:t>
            </a:r>
            <a:endParaRPr lang="en-US" sz="2902" b="1" dirty="0">
              <a:solidFill>
                <a:srgbClr val="4472C4"/>
              </a:solidFill>
              <a:latin typeface="Georgia"/>
              <a:cs typeface="Georgia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A23E32A-4059-1645-0BCC-E1014658AD0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4229022"/>
      </p:ext>
    </p:extLst>
  </p:cSld>
  <p:clrMapOvr>
    <a:masterClrMapping/>
  </p:clrMapOvr>
  <p:transition>
    <p:cut/>
  </p:transition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1E6AC60-AE8C-14A3-D088-6D672CD590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b="1">
                <a:solidFill>
                  <a:srgbClr val="4472C4"/>
                </a:solidFill>
                <a:ea typeface="宋体" panose="02010600030101010101" pitchFamily="2" charset="-122"/>
              </a:rPr>
              <a:t>Passive vs. Active learning</a:t>
            </a:r>
            <a:endParaRPr lang="en-US" altLang="zh-CN" b="1" dirty="0">
              <a:solidFill>
                <a:srgbClr val="4472C4"/>
              </a:solidFill>
              <a:ea typeface="宋体" panose="02010600030101010101" pitchFamily="2" charset="-122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C5024B5-2BC8-2346-58A6-6E8FD547915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5945067"/>
      </p:ext>
    </p:extLst>
  </p:cSld>
  <p:clrMapOvr>
    <a:masterClrMapping/>
  </p:clrMapOvr>
  <p:transition>
    <p:cut/>
  </p:transition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407B14D-1877-23ED-530F-35ACD5D986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b="1">
                <a:solidFill>
                  <a:srgbClr val="4472C4"/>
                </a:solidFill>
                <a:ea typeface="宋体" panose="02010600030101010101" pitchFamily="2" charset="-122"/>
              </a:rPr>
              <a:t>Model-Based vs. Model-Free RL</a:t>
            </a:r>
            <a:endParaRPr lang="en-US" altLang="zh-CN" b="1" dirty="0">
              <a:solidFill>
                <a:srgbClr val="4472C4"/>
              </a:solidFill>
              <a:ea typeface="宋体" panose="02010600030101010101" pitchFamily="2" charset="-122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7E78C17-5A9B-CA14-CF40-684F855C510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8992470"/>
      </p:ext>
    </p:extLst>
  </p:cSld>
  <p:clrMapOvr>
    <a:masterClrMapping/>
  </p:clrMapOvr>
  <p:transition>
    <p:cut/>
  </p:transition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F8742FD-F336-C964-AB96-FAF1E61F02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74167AA-4147-7DAC-5C20-5B9B058A423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11486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154</Words>
  <Application>Microsoft Office PowerPoint</Application>
  <PresentationFormat>Widescreen</PresentationFormat>
  <Paragraphs>49</Paragraphs>
  <Slides>66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66</vt:i4>
      </vt:variant>
    </vt:vector>
  </HeadingPairs>
  <TitlesOfParts>
    <vt:vector size="73" baseType="lpstr">
      <vt:lpstr>宋体</vt:lpstr>
      <vt:lpstr>Andalus</vt:lpstr>
      <vt:lpstr>Aptos</vt:lpstr>
      <vt:lpstr>Aptos Display</vt:lpstr>
      <vt:lpstr>Arial</vt:lpstr>
      <vt:lpstr>Georgia</vt:lpstr>
      <vt:lpstr>Office Theme</vt:lpstr>
      <vt:lpstr>PowerPoint Presentation</vt:lpstr>
      <vt:lpstr>PowerPoint Presentation</vt:lpstr>
      <vt:lpstr>Introduction to Reinforcement Learning</vt:lpstr>
      <vt:lpstr>The objectives of the lecture is to:</vt:lpstr>
      <vt:lpstr>What is Reinforcement Learning?</vt:lpstr>
      <vt:lpstr>Machine Learning</vt:lpstr>
      <vt:lpstr>Machine Learning Areas</vt:lpstr>
      <vt:lpstr>Supervised Learning</vt:lpstr>
      <vt:lpstr>Steps</vt:lpstr>
      <vt:lpstr>Unsupervised Learning</vt:lpstr>
      <vt:lpstr>Unsupervised Learning</vt:lpstr>
      <vt:lpstr>Reinforcement Learning</vt:lpstr>
      <vt:lpstr>What is reinforcement learning?</vt:lpstr>
      <vt:lpstr>PowerPoint Presentation</vt:lpstr>
      <vt:lpstr>PowerPoint Presentation</vt:lpstr>
      <vt:lpstr>Examples of RL problems</vt:lpstr>
      <vt:lpstr>What is reinforcement learning?</vt:lpstr>
      <vt:lpstr>Atari Example: Reinforcement Learning</vt:lpstr>
      <vt:lpstr>Agent and Environment</vt:lpstr>
      <vt:lpstr>Rewards</vt:lpstr>
      <vt:lpstr>Values</vt:lpstr>
      <vt:lpstr>Maximizing value by taking actions</vt:lpstr>
      <vt:lpstr>Action values</vt:lpstr>
      <vt:lpstr>Core concepts</vt:lpstr>
      <vt:lpstr>PowerPoint Presentation</vt:lpstr>
      <vt:lpstr>Environment State</vt:lpstr>
      <vt:lpstr>Agent State</vt:lpstr>
      <vt:lpstr>Fully Observable Environments</vt:lpstr>
      <vt:lpstr>Markov decision processes</vt:lpstr>
      <vt:lpstr>Partially Observable Environments</vt:lpstr>
      <vt:lpstr>Agent State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Partially Observable Environments</vt:lpstr>
      <vt:lpstr>PowerPoint Presentation</vt:lpstr>
      <vt:lpstr>Policy</vt:lpstr>
      <vt:lpstr>PowerPoint Presentation</vt:lpstr>
      <vt:lpstr>Value Function</vt:lpstr>
      <vt:lpstr>Value Function</vt:lpstr>
      <vt:lpstr>PowerPoint Presentation</vt:lpstr>
      <vt:lpstr>Model</vt:lpstr>
      <vt:lpstr>Maze Example</vt:lpstr>
      <vt:lpstr>PowerPoint Presentation</vt:lpstr>
      <vt:lpstr>PowerPoint Presentation</vt:lpstr>
      <vt:lpstr>Maze Example: Model</vt:lpstr>
      <vt:lpstr>Agent Categories</vt:lpstr>
      <vt:lpstr>PowerPoint Presentation</vt:lpstr>
      <vt:lpstr>Learning Agent Components</vt:lpstr>
      <vt:lpstr>Reinforcement Learning Applications</vt:lpstr>
      <vt:lpstr>Reinforcement Learning Applications</vt:lpstr>
      <vt:lpstr>Reinforcement Learning Applications</vt:lpstr>
      <vt:lpstr>Reinforcement Learning Applications</vt:lpstr>
      <vt:lpstr>Reinforcement Learning Applications</vt:lpstr>
      <vt:lpstr>Reinforcement Learning Applications</vt:lpstr>
      <vt:lpstr>Reinforcement Learning Applications</vt:lpstr>
      <vt:lpstr>Reinforcement Learning Applications</vt:lpstr>
      <vt:lpstr>Supervised vs. Unsupervised vs. Reinforcement Learning</vt:lpstr>
      <vt:lpstr>Term Used in Reinforcement Learning</vt:lpstr>
      <vt:lpstr>Elements of Reinforcement Learning</vt:lpstr>
      <vt:lpstr>Reinforcement Learning Categories</vt:lpstr>
      <vt:lpstr>Passive vs. Active learning</vt:lpstr>
      <vt:lpstr>Model-Based vs. Model-Free RL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walid raslan</dc:creator>
  <cp:lastModifiedBy>walid raslan</cp:lastModifiedBy>
  <cp:revision>1</cp:revision>
  <dcterms:created xsi:type="dcterms:W3CDTF">2026-02-04T20:00:45Z</dcterms:created>
  <dcterms:modified xsi:type="dcterms:W3CDTF">2026-02-04T20:00:45Z</dcterms:modified>
</cp:coreProperties>
</file>