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5"/>
  </p:notesMasterIdLst>
  <p:sldIdLst>
    <p:sldId id="480" r:id="rId5"/>
    <p:sldId id="496" r:id="rId6"/>
    <p:sldId id="549" r:id="rId7"/>
    <p:sldId id="550" r:id="rId8"/>
    <p:sldId id="551" r:id="rId9"/>
    <p:sldId id="552" r:id="rId10"/>
    <p:sldId id="555" r:id="rId11"/>
    <p:sldId id="554" r:id="rId12"/>
    <p:sldId id="556" r:id="rId13"/>
    <p:sldId id="34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6"/>
            <p14:sldId id="549"/>
            <p14:sldId id="550"/>
            <p14:sldId id="551"/>
            <p14:sldId id="552"/>
            <p14:sldId id="555"/>
            <p14:sldId id="554"/>
            <p14:sldId id="55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669BBC"/>
    <a:srgbClr val="FFD200"/>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5" autoAdjust="0"/>
    <p:restoredTop sz="93738" autoAdjust="0"/>
  </p:normalViewPr>
  <p:slideViewPr>
    <p:cSldViewPr snapToGrid="0">
      <p:cViewPr varScale="1">
        <p:scale>
          <a:sx n="65" d="100"/>
          <a:sy n="65" d="100"/>
        </p:scale>
        <p:origin x="78" y="15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F7B5912-B5C7-4E5F-8CA6-BFDBC0C816BB}" type="doc">
      <dgm:prSet loTypeId="urn:microsoft.com/office/officeart/2009/3/layout/IncreasingArrowsProcess" loCatId="process" qsTypeId="urn:microsoft.com/office/officeart/2005/8/quickstyle/simple1" qsCatId="simple" csTypeId="urn:microsoft.com/office/officeart/2005/8/colors/accent1_2" csCatId="accent1" phldr="1"/>
      <dgm:spPr/>
      <dgm:t>
        <a:bodyPr/>
        <a:lstStyle/>
        <a:p>
          <a:endParaRPr lang="en-US"/>
        </a:p>
      </dgm:t>
    </dgm:pt>
    <dgm:pt modelId="{E90C7AAA-CF1C-4FD8-971F-3260C6FAAB9C}">
      <dgm:prSet phldrT="[Text]"/>
      <dgm:spPr>
        <a:solidFill>
          <a:schemeClr val="accent6"/>
        </a:solidFill>
      </dgm:spPr>
      <dgm:t>
        <a:bodyPr/>
        <a:lstStyle/>
        <a:p>
          <a:r>
            <a:rPr lang="en-US" dirty="0"/>
            <a:t>Weekly Lecture</a:t>
          </a:r>
        </a:p>
      </dgm:t>
    </dgm:pt>
    <dgm:pt modelId="{799C40E2-6689-4EA5-AA74-74FA62B4AA48}" type="parTrans" cxnId="{B44AB8BC-8709-4734-81B4-6C36B39CFFF8}">
      <dgm:prSet/>
      <dgm:spPr/>
      <dgm:t>
        <a:bodyPr/>
        <a:lstStyle/>
        <a:p>
          <a:endParaRPr lang="en-US"/>
        </a:p>
      </dgm:t>
    </dgm:pt>
    <dgm:pt modelId="{EB7190B4-1425-4B07-A02F-1FA67780871D}" type="sibTrans" cxnId="{B44AB8BC-8709-4734-81B4-6C36B39CFFF8}">
      <dgm:prSet/>
      <dgm:spPr/>
      <dgm:t>
        <a:bodyPr/>
        <a:lstStyle/>
        <a:p>
          <a:endParaRPr lang="en-US"/>
        </a:p>
      </dgm:t>
    </dgm:pt>
    <dgm:pt modelId="{6A938AC3-AA63-4CC3-8A36-92D4D26AA441}">
      <dgm:prSet phldrT="[Text]" custT="1"/>
      <dgm:spPr/>
      <dgm:t>
        <a:bodyPr/>
        <a:lstStyle/>
        <a:p>
          <a:r>
            <a:rPr lang="en-US" sz="900" b="1" dirty="0"/>
            <a:t>- </a:t>
          </a:r>
          <a:r>
            <a:rPr lang="en-US" sz="1800" b="1" dirty="0"/>
            <a:t>Weekly Lecture: </a:t>
          </a:r>
          <a:r>
            <a:rPr lang="en-US" sz="1800" dirty="0"/>
            <a:t>Theoretical discussion for each chapter to build student learning (Pdf. + Recorded lecture)</a:t>
          </a:r>
        </a:p>
        <a:p>
          <a:r>
            <a:rPr lang="en-US" sz="1800" b="1" dirty="0"/>
            <a:t>- Weekly Live Meeting: </a:t>
          </a:r>
          <a:r>
            <a:rPr lang="en-US" sz="1800" dirty="0"/>
            <a:t>Providing the opportunity for students to apply the material or skills before moving to the next section (Attendance is optional but recommended) </a:t>
          </a:r>
        </a:p>
      </dgm:t>
    </dgm:pt>
    <dgm:pt modelId="{874DE3CC-24B0-45D4-AC92-AAEEE395EE2A}" type="parTrans" cxnId="{7F3F25D3-A362-4172-9AE6-C2189EF5C9FC}">
      <dgm:prSet/>
      <dgm:spPr/>
      <dgm:t>
        <a:bodyPr/>
        <a:lstStyle/>
        <a:p>
          <a:endParaRPr lang="en-US"/>
        </a:p>
      </dgm:t>
    </dgm:pt>
    <dgm:pt modelId="{052E7FF8-2196-41DB-8B23-EB29A0CEBA8C}" type="sibTrans" cxnId="{7F3F25D3-A362-4172-9AE6-C2189EF5C9FC}">
      <dgm:prSet/>
      <dgm:spPr/>
      <dgm:t>
        <a:bodyPr/>
        <a:lstStyle/>
        <a:p>
          <a:endParaRPr lang="en-US"/>
        </a:p>
      </dgm:t>
    </dgm:pt>
    <dgm:pt modelId="{783935D1-5A66-4869-AFFB-A4B5B9C0E70F}">
      <dgm:prSet phldrT="[Text]"/>
      <dgm:spPr/>
      <dgm:t>
        <a:bodyPr/>
        <a:lstStyle/>
        <a:p>
          <a:r>
            <a:rPr lang="en-US" dirty="0"/>
            <a:t>Weekly Quizes (80%)</a:t>
          </a:r>
        </a:p>
      </dgm:t>
    </dgm:pt>
    <dgm:pt modelId="{66CAC290-922D-4E18-890D-EBB406FC2145}" type="parTrans" cxnId="{AEB5BB74-40BD-49C6-BC19-BB417245E4CB}">
      <dgm:prSet/>
      <dgm:spPr/>
      <dgm:t>
        <a:bodyPr/>
        <a:lstStyle/>
        <a:p>
          <a:endParaRPr lang="en-US"/>
        </a:p>
      </dgm:t>
    </dgm:pt>
    <dgm:pt modelId="{AAE677B8-8C0F-43AE-A3AD-92A4B1DF185C}" type="sibTrans" cxnId="{AEB5BB74-40BD-49C6-BC19-BB417245E4CB}">
      <dgm:prSet/>
      <dgm:spPr/>
      <dgm:t>
        <a:bodyPr/>
        <a:lstStyle/>
        <a:p>
          <a:endParaRPr lang="en-US"/>
        </a:p>
      </dgm:t>
    </dgm:pt>
    <dgm:pt modelId="{EEC66706-07FE-4D63-934F-E4676D4C7609}">
      <dgm:prSet phldrT="[Text]" custT="1"/>
      <dgm:spPr/>
      <dgm:t>
        <a:bodyPr/>
        <a:lstStyle/>
        <a:p>
          <a:r>
            <a:rPr lang="en-US" sz="1800" dirty="0"/>
            <a:t>8 questions for each weekly quiz</a:t>
          </a:r>
        </a:p>
        <a:p>
          <a:r>
            <a:rPr lang="en-US" sz="1800" dirty="0"/>
            <a:t>1 mark for each question</a:t>
          </a:r>
        </a:p>
        <a:p>
          <a:r>
            <a:rPr lang="en-US" sz="1800" dirty="0"/>
            <a:t>Exam Type: True/False+MCQ+Verbal Audio</a:t>
          </a:r>
        </a:p>
        <a:p>
          <a:r>
            <a:rPr lang="en-US" sz="1800" dirty="0"/>
            <a:t>Exam time: 24 minutes</a:t>
          </a:r>
        </a:p>
      </dgm:t>
    </dgm:pt>
    <dgm:pt modelId="{A519A86D-7AF1-40C5-81C5-48AE206A0FA4}" type="parTrans" cxnId="{9715D189-5A6B-48C5-80D2-D4F8E1791AA2}">
      <dgm:prSet/>
      <dgm:spPr/>
      <dgm:t>
        <a:bodyPr/>
        <a:lstStyle/>
        <a:p>
          <a:endParaRPr lang="en-US"/>
        </a:p>
      </dgm:t>
    </dgm:pt>
    <dgm:pt modelId="{6301D8BA-A014-45B3-914C-94D524924297}" type="sibTrans" cxnId="{9715D189-5A6B-48C5-80D2-D4F8E1791AA2}">
      <dgm:prSet/>
      <dgm:spPr/>
      <dgm:t>
        <a:bodyPr/>
        <a:lstStyle/>
        <a:p>
          <a:endParaRPr lang="en-US"/>
        </a:p>
      </dgm:t>
    </dgm:pt>
    <dgm:pt modelId="{AE7E9906-E6FD-4063-A3A5-8586A3AD54F4}">
      <dgm:prSet phldrT="[Text]"/>
      <dgm:spPr>
        <a:solidFill>
          <a:schemeClr val="accent3">
            <a:lumMod val="75000"/>
          </a:schemeClr>
        </a:solidFill>
      </dgm:spPr>
      <dgm:t>
        <a:bodyPr/>
        <a:lstStyle/>
        <a:p>
          <a:r>
            <a:rPr lang="en-US" dirty="0"/>
            <a:t>Final Assessment (20%)</a:t>
          </a:r>
        </a:p>
      </dgm:t>
    </dgm:pt>
    <dgm:pt modelId="{C74D09D9-75CA-4AF8-9499-38F9670F9AFA}" type="parTrans" cxnId="{78239C0D-68EB-4941-90EB-B77B2DF8098D}">
      <dgm:prSet/>
      <dgm:spPr/>
      <dgm:t>
        <a:bodyPr/>
        <a:lstStyle/>
        <a:p>
          <a:endParaRPr lang="en-US"/>
        </a:p>
      </dgm:t>
    </dgm:pt>
    <dgm:pt modelId="{4B3AE3C8-9728-4FA8-9D3F-75240B7E7501}" type="sibTrans" cxnId="{78239C0D-68EB-4941-90EB-B77B2DF8098D}">
      <dgm:prSet/>
      <dgm:spPr/>
      <dgm:t>
        <a:bodyPr/>
        <a:lstStyle/>
        <a:p>
          <a:endParaRPr lang="en-US"/>
        </a:p>
      </dgm:t>
    </dgm:pt>
    <dgm:pt modelId="{E11F2ADD-B541-4A30-90CA-B4B632963A81}">
      <dgm:prSet phldrT="[Text]" custT="1"/>
      <dgm:spPr/>
      <dgm:t>
        <a:bodyPr/>
        <a:lstStyle/>
        <a:p>
          <a:r>
            <a:rPr lang="en-US" sz="1800" dirty="0"/>
            <a:t>End of semster (Week 13)</a:t>
          </a:r>
        </a:p>
        <a:p>
          <a:r>
            <a:rPr lang="en-US" sz="1800" dirty="0"/>
            <a:t>Exam time: 60 minutes</a:t>
          </a:r>
        </a:p>
        <a:p>
          <a:endParaRPr lang="en-US" sz="1800" dirty="0"/>
        </a:p>
        <a:p>
          <a:r>
            <a:rPr lang="en-US" sz="1800" dirty="0"/>
            <a:t>Exam Type: True/False+MCQ+Verbal Audio</a:t>
          </a:r>
        </a:p>
        <a:p>
          <a:endParaRPr lang="en-US" sz="1800" dirty="0"/>
        </a:p>
      </dgm:t>
    </dgm:pt>
    <dgm:pt modelId="{7706E69F-78FD-4BA5-80AE-BA4D3B044572}" type="parTrans" cxnId="{429CA620-2E0A-4092-A9CC-116B9D589F3B}">
      <dgm:prSet/>
      <dgm:spPr/>
      <dgm:t>
        <a:bodyPr/>
        <a:lstStyle/>
        <a:p>
          <a:endParaRPr lang="en-US"/>
        </a:p>
      </dgm:t>
    </dgm:pt>
    <dgm:pt modelId="{0D1FD35E-958F-41C2-AE15-7F73897F0C04}" type="sibTrans" cxnId="{429CA620-2E0A-4092-A9CC-116B9D589F3B}">
      <dgm:prSet/>
      <dgm:spPr/>
      <dgm:t>
        <a:bodyPr/>
        <a:lstStyle/>
        <a:p>
          <a:endParaRPr lang="en-US"/>
        </a:p>
      </dgm:t>
    </dgm:pt>
    <dgm:pt modelId="{DCEA9049-E6B5-4E40-A96B-BAB3AAB71776}" type="pres">
      <dgm:prSet presAssocID="{CF7B5912-B5C7-4E5F-8CA6-BFDBC0C816BB}" presName="Name0" presStyleCnt="0">
        <dgm:presLayoutVars>
          <dgm:chMax val="5"/>
          <dgm:chPref val="5"/>
          <dgm:dir/>
          <dgm:animLvl val="lvl"/>
        </dgm:presLayoutVars>
      </dgm:prSet>
      <dgm:spPr/>
      <dgm:t>
        <a:bodyPr/>
        <a:lstStyle/>
        <a:p>
          <a:endParaRPr lang="en-US"/>
        </a:p>
      </dgm:t>
    </dgm:pt>
    <dgm:pt modelId="{54C83050-63D2-460F-82CE-DD25B61F1C4F}" type="pres">
      <dgm:prSet presAssocID="{E90C7AAA-CF1C-4FD8-971F-3260C6FAAB9C}" presName="parentText1" presStyleLbl="node1" presStyleIdx="0" presStyleCnt="3">
        <dgm:presLayoutVars>
          <dgm:chMax/>
          <dgm:chPref val="3"/>
          <dgm:bulletEnabled val="1"/>
        </dgm:presLayoutVars>
      </dgm:prSet>
      <dgm:spPr/>
      <dgm:t>
        <a:bodyPr/>
        <a:lstStyle/>
        <a:p>
          <a:endParaRPr lang="en-US"/>
        </a:p>
      </dgm:t>
    </dgm:pt>
    <dgm:pt modelId="{9A999FFF-B09B-43F0-B878-21D3E1526CB6}" type="pres">
      <dgm:prSet presAssocID="{E90C7AAA-CF1C-4FD8-971F-3260C6FAAB9C}" presName="childText1" presStyleLbl="solidAlignAcc1" presStyleIdx="0" presStyleCnt="3" custScaleY="123003">
        <dgm:presLayoutVars>
          <dgm:chMax val="0"/>
          <dgm:chPref val="0"/>
          <dgm:bulletEnabled val="1"/>
        </dgm:presLayoutVars>
      </dgm:prSet>
      <dgm:spPr/>
      <dgm:t>
        <a:bodyPr/>
        <a:lstStyle/>
        <a:p>
          <a:endParaRPr lang="en-US"/>
        </a:p>
      </dgm:t>
    </dgm:pt>
    <dgm:pt modelId="{7D3EDC88-5215-4288-B780-165016037AC0}" type="pres">
      <dgm:prSet presAssocID="{783935D1-5A66-4869-AFFB-A4B5B9C0E70F}" presName="parentText2" presStyleLbl="node1" presStyleIdx="1" presStyleCnt="3">
        <dgm:presLayoutVars>
          <dgm:chMax/>
          <dgm:chPref val="3"/>
          <dgm:bulletEnabled val="1"/>
        </dgm:presLayoutVars>
      </dgm:prSet>
      <dgm:spPr/>
      <dgm:t>
        <a:bodyPr/>
        <a:lstStyle/>
        <a:p>
          <a:endParaRPr lang="en-US"/>
        </a:p>
      </dgm:t>
    </dgm:pt>
    <dgm:pt modelId="{38CBDBA9-B160-4BD8-83DE-2E9B9F3DE726}" type="pres">
      <dgm:prSet presAssocID="{783935D1-5A66-4869-AFFB-A4B5B9C0E70F}" presName="childText2" presStyleLbl="solidAlignAcc1" presStyleIdx="1" presStyleCnt="3" custLinFactNeighborX="-556">
        <dgm:presLayoutVars>
          <dgm:chMax val="0"/>
          <dgm:chPref val="0"/>
          <dgm:bulletEnabled val="1"/>
        </dgm:presLayoutVars>
      </dgm:prSet>
      <dgm:spPr/>
      <dgm:t>
        <a:bodyPr/>
        <a:lstStyle/>
        <a:p>
          <a:endParaRPr lang="en-US"/>
        </a:p>
      </dgm:t>
    </dgm:pt>
    <dgm:pt modelId="{08595646-0690-4D38-96F8-A64E2BA52261}" type="pres">
      <dgm:prSet presAssocID="{AE7E9906-E6FD-4063-A3A5-8586A3AD54F4}" presName="parentText3" presStyleLbl="node1" presStyleIdx="2" presStyleCnt="3" custLinFactNeighborX="250" custLinFactNeighborY="8595">
        <dgm:presLayoutVars>
          <dgm:chMax/>
          <dgm:chPref val="3"/>
          <dgm:bulletEnabled val="1"/>
        </dgm:presLayoutVars>
      </dgm:prSet>
      <dgm:spPr/>
      <dgm:t>
        <a:bodyPr/>
        <a:lstStyle/>
        <a:p>
          <a:endParaRPr lang="en-US"/>
        </a:p>
      </dgm:t>
    </dgm:pt>
    <dgm:pt modelId="{6C379F94-9365-4A3B-BB2C-E0D78168586C}" type="pres">
      <dgm:prSet presAssocID="{AE7E9906-E6FD-4063-A3A5-8586A3AD54F4}" presName="childText3" presStyleLbl="solidAlignAcc1" presStyleIdx="2" presStyleCnt="3">
        <dgm:presLayoutVars>
          <dgm:chMax val="0"/>
          <dgm:chPref val="0"/>
          <dgm:bulletEnabled val="1"/>
        </dgm:presLayoutVars>
      </dgm:prSet>
      <dgm:spPr/>
      <dgm:t>
        <a:bodyPr/>
        <a:lstStyle/>
        <a:p>
          <a:endParaRPr lang="en-US"/>
        </a:p>
      </dgm:t>
    </dgm:pt>
  </dgm:ptLst>
  <dgm:cxnLst>
    <dgm:cxn modelId="{B1DF1EEA-333A-40D5-814F-822EBED91827}" type="presOf" srcId="{E90C7AAA-CF1C-4FD8-971F-3260C6FAAB9C}" destId="{54C83050-63D2-460F-82CE-DD25B61F1C4F}" srcOrd="0" destOrd="0" presId="urn:microsoft.com/office/officeart/2009/3/layout/IncreasingArrowsProcess"/>
    <dgm:cxn modelId="{D8053F52-31FC-486C-889D-E7A6A7127845}" type="presOf" srcId="{783935D1-5A66-4869-AFFB-A4B5B9C0E70F}" destId="{7D3EDC88-5215-4288-B780-165016037AC0}" srcOrd="0" destOrd="0" presId="urn:microsoft.com/office/officeart/2009/3/layout/IncreasingArrowsProcess"/>
    <dgm:cxn modelId="{3E71BE3B-1F14-4B08-9961-8C8CA3570E53}" type="presOf" srcId="{AE7E9906-E6FD-4063-A3A5-8586A3AD54F4}" destId="{08595646-0690-4D38-96F8-A64E2BA52261}" srcOrd="0" destOrd="0" presId="urn:microsoft.com/office/officeart/2009/3/layout/IncreasingArrowsProcess"/>
    <dgm:cxn modelId="{78239C0D-68EB-4941-90EB-B77B2DF8098D}" srcId="{CF7B5912-B5C7-4E5F-8CA6-BFDBC0C816BB}" destId="{AE7E9906-E6FD-4063-A3A5-8586A3AD54F4}" srcOrd="2" destOrd="0" parTransId="{C74D09D9-75CA-4AF8-9499-38F9670F9AFA}" sibTransId="{4B3AE3C8-9728-4FA8-9D3F-75240B7E7501}"/>
    <dgm:cxn modelId="{429CA620-2E0A-4092-A9CC-116B9D589F3B}" srcId="{AE7E9906-E6FD-4063-A3A5-8586A3AD54F4}" destId="{E11F2ADD-B541-4A30-90CA-B4B632963A81}" srcOrd="0" destOrd="0" parTransId="{7706E69F-78FD-4BA5-80AE-BA4D3B044572}" sibTransId="{0D1FD35E-958F-41C2-AE15-7F73897F0C04}"/>
    <dgm:cxn modelId="{930876C0-CD91-406C-B376-59328F8E2CB6}" type="presOf" srcId="{EEC66706-07FE-4D63-934F-E4676D4C7609}" destId="{38CBDBA9-B160-4BD8-83DE-2E9B9F3DE726}" srcOrd="0" destOrd="0" presId="urn:microsoft.com/office/officeart/2009/3/layout/IncreasingArrowsProcess"/>
    <dgm:cxn modelId="{B44AB8BC-8709-4734-81B4-6C36B39CFFF8}" srcId="{CF7B5912-B5C7-4E5F-8CA6-BFDBC0C816BB}" destId="{E90C7AAA-CF1C-4FD8-971F-3260C6FAAB9C}" srcOrd="0" destOrd="0" parTransId="{799C40E2-6689-4EA5-AA74-74FA62B4AA48}" sibTransId="{EB7190B4-1425-4B07-A02F-1FA67780871D}"/>
    <dgm:cxn modelId="{AEB5BB74-40BD-49C6-BC19-BB417245E4CB}" srcId="{CF7B5912-B5C7-4E5F-8CA6-BFDBC0C816BB}" destId="{783935D1-5A66-4869-AFFB-A4B5B9C0E70F}" srcOrd="1" destOrd="0" parTransId="{66CAC290-922D-4E18-890D-EBB406FC2145}" sibTransId="{AAE677B8-8C0F-43AE-A3AD-92A4B1DF185C}"/>
    <dgm:cxn modelId="{7F3F25D3-A362-4172-9AE6-C2189EF5C9FC}" srcId="{E90C7AAA-CF1C-4FD8-971F-3260C6FAAB9C}" destId="{6A938AC3-AA63-4CC3-8A36-92D4D26AA441}" srcOrd="0" destOrd="0" parTransId="{874DE3CC-24B0-45D4-AC92-AAEEE395EE2A}" sibTransId="{052E7FF8-2196-41DB-8B23-EB29A0CEBA8C}"/>
    <dgm:cxn modelId="{8F792715-5F43-488C-A814-BDB6ECBD4794}" type="presOf" srcId="{E11F2ADD-B541-4A30-90CA-B4B632963A81}" destId="{6C379F94-9365-4A3B-BB2C-E0D78168586C}" srcOrd="0" destOrd="0" presId="urn:microsoft.com/office/officeart/2009/3/layout/IncreasingArrowsProcess"/>
    <dgm:cxn modelId="{E5545C47-0E3B-4CEF-AF84-B761C470CA7E}" type="presOf" srcId="{CF7B5912-B5C7-4E5F-8CA6-BFDBC0C816BB}" destId="{DCEA9049-E6B5-4E40-A96B-BAB3AAB71776}" srcOrd="0" destOrd="0" presId="urn:microsoft.com/office/officeart/2009/3/layout/IncreasingArrowsProcess"/>
    <dgm:cxn modelId="{9715D189-5A6B-48C5-80D2-D4F8E1791AA2}" srcId="{783935D1-5A66-4869-AFFB-A4B5B9C0E70F}" destId="{EEC66706-07FE-4D63-934F-E4676D4C7609}" srcOrd="0" destOrd="0" parTransId="{A519A86D-7AF1-40C5-81C5-48AE206A0FA4}" sibTransId="{6301D8BA-A014-45B3-914C-94D524924297}"/>
    <dgm:cxn modelId="{2D59896F-745D-478E-9DBF-1C22C17C5F46}" type="presOf" srcId="{6A938AC3-AA63-4CC3-8A36-92D4D26AA441}" destId="{9A999FFF-B09B-43F0-B878-21D3E1526CB6}" srcOrd="0" destOrd="0" presId="urn:microsoft.com/office/officeart/2009/3/layout/IncreasingArrowsProcess"/>
    <dgm:cxn modelId="{6FAD77CF-5BB2-449A-AF54-02BEF1DE95D3}" type="presParOf" srcId="{DCEA9049-E6B5-4E40-A96B-BAB3AAB71776}" destId="{54C83050-63D2-460F-82CE-DD25B61F1C4F}" srcOrd="0" destOrd="0" presId="urn:microsoft.com/office/officeart/2009/3/layout/IncreasingArrowsProcess"/>
    <dgm:cxn modelId="{48A21342-84EB-4674-ACBB-2A5D861C6DED}" type="presParOf" srcId="{DCEA9049-E6B5-4E40-A96B-BAB3AAB71776}" destId="{9A999FFF-B09B-43F0-B878-21D3E1526CB6}" srcOrd="1" destOrd="0" presId="urn:microsoft.com/office/officeart/2009/3/layout/IncreasingArrowsProcess"/>
    <dgm:cxn modelId="{A846D829-83A3-4828-9661-333DD325A4DD}" type="presParOf" srcId="{DCEA9049-E6B5-4E40-A96B-BAB3AAB71776}" destId="{7D3EDC88-5215-4288-B780-165016037AC0}" srcOrd="2" destOrd="0" presId="urn:microsoft.com/office/officeart/2009/3/layout/IncreasingArrowsProcess"/>
    <dgm:cxn modelId="{ECE7DF7F-F986-4F00-9A57-45107D89BC4F}" type="presParOf" srcId="{DCEA9049-E6B5-4E40-A96B-BAB3AAB71776}" destId="{38CBDBA9-B160-4BD8-83DE-2E9B9F3DE726}" srcOrd="3" destOrd="0" presId="urn:microsoft.com/office/officeart/2009/3/layout/IncreasingArrowsProcess"/>
    <dgm:cxn modelId="{CD6C480B-3564-41E3-94AF-2B1F86080C46}" type="presParOf" srcId="{DCEA9049-E6B5-4E40-A96B-BAB3AAB71776}" destId="{08595646-0690-4D38-96F8-A64E2BA52261}" srcOrd="4" destOrd="0" presId="urn:microsoft.com/office/officeart/2009/3/layout/IncreasingArrowsProcess"/>
    <dgm:cxn modelId="{2AD3C8E2-683E-4C51-9CA9-A862B7DEEAA7}" type="presParOf" srcId="{DCEA9049-E6B5-4E40-A96B-BAB3AAB71776}" destId="{6C379F94-9365-4A3B-BB2C-E0D78168586C}" srcOrd="5" destOrd="0" presId="urn:microsoft.com/office/officeart/2009/3/layout/IncreasingArrowsProcess"/>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C83050-63D2-460F-82CE-DD25B61F1C4F}">
      <dsp:nvSpPr>
        <dsp:cNvPr id="0" name=""/>
        <dsp:cNvSpPr/>
      </dsp:nvSpPr>
      <dsp:spPr>
        <a:xfrm>
          <a:off x="26239" y="504500"/>
          <a:ext cx="9047978" cy="1317730"/>
        </a:xfrm>
        <a:prstGeom prst="rightArrow">
          <a:avLst>
            <a:gd name="adj1" fmla="val 50000"/>
            <a:gd name="adj2" fmla="val 50000"/>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254000" bIns="209190" numCol="1" spcCol="1270" anchor="ctr" anchorCtr="0">
          <a:noAutofit/>
        </a:bodyPr>
        <a:lstStyle/>
        <a:p>
          <a:pPr lvl="0" algn="l" defTabSz="1022350">
            <a:lnSpc>
              <a:spcPct val="90000"/>
            </a:lnSpc>
            <a:spcBef>
              <a:spcPct val="0"/>
            </a:spcBef>
            <a:spcAft>
              <a:spcPct val="35000"/>
            </a:spcAft>
          </a:pPr>
          <a:r>
            <a:rPr lang="en-US" sz="2300" kern="1200" dirty="0"/>
            <a:t>Weekly Lecture</a:t>
          </a:r>
        </a:p>
      </dsp:txBody>
      <dsp:txXfrm>
        <a:off x="26239" y="833933"/>
        <a:ext cx="8718546" cy="658865"/>
      </dsp:txXfrm>
    </dsp:sp>
    <dsp:sp modelId="{9A999FFF-B09B-43F0-B878-21D3E1526CB6}">
      <dsp:nvSpPr>
        <dsp:cNvPr id="0" name=""/>
        <dsp:cNvSpPr/>
      </dsp:nvSpPr>
      <dsp:spPr>
        <a:xfrm>
          <a:off x="26239" y="1228702"/>
          <a:ext cx="2786777" cy="3122349"/>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t" anchorCtr="0">
          <a:noAutofit/>
        </a:bodyPr>
        <a:lstStyle/>
        <a:p>
          <a:pPr lvl="0" algn="l" defTabSz="400050">
            <a:lnSpc>
              <a:spcPct val="90000"/>
            </a:lnSpc>
            <a:spcBef>
              <a:spcPct val="0"/>
            </a:spcBef>
            <a:spcAft>
              <a:spcPct val="35000"/>
            </a:spcAft>
          </a:pPr>
          <a:r>
            <a:rPr lang="en-US" sz="900" b="1" kern="1200" dirty="0"/>
            <a:t>- </a:t>
          </a:r>
          <a:r>
            <a:rPr lang="en-US" sz="1800" b="1" kern="1200" dirty="0"/>
            <a:t>Weekly Lecture: </a:t>
          </a:r>
          <a:r>
            <a:rPr lang="en-US" sz="1800" kern="1200" dirty="0"/>
            <a:t>Theoretical discussion for each chapter to build student learning (Pdf. + Recorded lecture)</a:t>
          </a:r>
        </a:p>
        <a:p>
          <a:pPr lvl="0" algn="l" defTabSz="400050">
            <a:lnSpc>
              <a:spcPct val="90000"/>
            </a:lnSpc>
            <a:spcBef>
              <a:spcPct val="0"/>
            </a:spcBef>
            <a:spcAft>
              <a:spcPct val="35000"/>
            </a:spcAft>
          </a:pPr>
          <a:r>
            <a:rPr lang="en-US" sz="1800" b="1" kern="1200" dirty="0"/>
            <a:t>- Weekly Live Meeting: </a:t>
          </a:r>
          <a:r>
            <a:rPr lang="en-US" sz="1800" kern="1200" dirty="0"/>
            <a:t>Providing the opportunity for students to apply the material or skills before moving to the next section (Attendance is optional but recommended) </a:t>
          </a:r>
        </a:p>
      </dsp:txBody>
      <dsp:txXfrm>
        <a:off x="26239" y="1228702"/>
        <a:ext cx="2786777" cy="3122349"/>
      </dsp:txXfrm>
    </dsp:sp>
    <dsp:sp modelId="{7D3EDC88-5215-4288-B780-165016037AC0}">
      <dsp:nvSpPr>
        <dsp:cNvPr id="0" name=""/>
        <dsp:cNvSpPr/>
      </dsp:nvSpPr>
      <dsp:spPr>
        <a:xfrm>
          <a:off x="2813016" y="943743"/>
          <a:ext cx="6261201" cy="1317730"/>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254000" bIns="209190" numCol="1" spcCol="1270" anchor="ctr" anchorCtr="0">
          <a:noAutofit/>
        </a:bodyPr>
        <a:lstStyle/>
        <a:p>
          <a:pPr lvl="0" algn="l" defTabSz="1022350">
            <a:lnSpc>
              <a:spcPct val="90000"/>
            </a:lnSpc>
            <a:spcBef>
              <a:spcPct val="0"/>
            </a:spcBef>
            <a:spcAft>
              <a:spcPct val="35000"/>
            </a:spcAft>
          </a:pPr>
          <a:r>
            <a:rPr lang="en-US" sz="2300" kern="1200" dirty="0"/>
            <a:t>Weekly Quizes (80%)</a:t>
          </a:r>
        </a:p>
      </dsp:txBody>
      <dsp:txXfrm>
        <a:off x="2813016" y="1273176"/>
        <a:ext cx="5931769" cy="658865"/>
      </dsp:txXfrm>
    </dsp:sp>
    <dsp:sp modelId="{38CBDBA9-B160-4BD8-83DE-2E9B9F3DE726}">
      <dsp:nvSpPr>
        <dsp:cNvPr id="0" name=""/>
        <dsp:cNvSpPr/>
      </dsp:nvSpPr>
      <dsp:spPr>
        <a:xfrm>
          <a:off x="2797522" y="1959904"/>
          <a:ext cx="2786777" cy="2538433"/>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US" sz="1800" kern="1200" dirty="0"/>
            <a:t>8 questions for each weekly quiz</a:t>
          </a:r>
        </a:p>
        <a:p>
          <a:pPr lvl="0" algn="l" defTabSz="800100">
            <a:lnSpc>
              <a:spcPct val="90000"/>
            </a:lnSpc>
            <a:spcBef>
              <a:spcPct val="0"/>
            </a:spcBef>
            <a:spcAft>
              <a:spcPct val="35000"/>
            </a:spcAft>
          </a:pPr>
          <a:r>
            <a:rPr lang="en-US" sz="1800" kern="1200" dirty="0"/>
            <a:t>1 mark for each question</a:t>
          </a:r>
        </a:p>
        <a:p>
          <a:pPr lvl="0" algn="l" defTabSz="800100">
            <a:lnSpc>
              <a:spcPct val="90000"/>
            </a:lnSpc>
            <a:spcBef>
              <a:spcPct val="0"/>
            </a:spcBef>
            <a:spcAft>
              <a:spcPct val="35000"/>
            </a:spcAft>
          </a:pPr>
          <a:r>
            <a:rPr lang="en-US" sz="1800" kern="1200" dirty="0"/>
            <a:t>Exam Type: True/False+MCQ+Verbal Audio</a:t>
          </a:r>
        </a:p>
        <a:p>
          <a:pPr lvl="0" algn="l" defTabSz="800100">
            <a:lnSpc>
              <a:spcPct val="90000"/>
            </a:lnSpc>
            <a:spcBef>
              <a:spcPct val="0"/>
            </a:spcBef>
            <a:spcAft>
              <a:spcPct val="35000"/>
            </a:spcAft>
          </a:pPr>
          <a:r>
            <a:rPr lang="en-US" sz="1800" kern="1200" dirty="0"/>
            <a:t>Exam time: 24 minutes</a:t>
          </a:r>
        </a:p>
      </dsp:txBody>
      <dsp:txXfrm>
        <a:off x="2797522" y="1959904"/>
        <a:ext cx="2786777" cy="2538433"/>
      </dsp:txXfrm>
    </dsp:sp>
    <dsp:sp modelId="{08595646-0690-4D38-96F8-A64E2BA52261}">
      <dsp:nvSpPr>
        <dsp:cNvPr id="0" name=""/>
        <dsp:cNvSpPr/>
      </dsp:nvSpPr>
      <dsp:spPr>
        <a:xfrm>
          <a:off x="5608480" y="1496246"/>
          <a:ext cx="3474423" cy="1317730"/>
        </a:xfrm>
        <a:prstGeom prst="rightArrow">
          <a:avLst>
            <a:gd name="adj1" fmla="val 50000"/>
            <a:gd name="adj2" fmla="val 50000"/>
          </a:avLst>
        </a:prstGeom>
        <a:solidFill>
          <a:schemeClr val="accent3">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254000" bIns="209190" numCol="1" spcCol="1270" anchor="ctr" anchorCtr="0">
          <a:noAutofit/>
        </a:bodyPr>
        <a:lstStyle/>
        <a:p>
          <a:pPr lvl="0" algn="l" defTabSz="1022350">
            <a:lnSpc>
              <a:spcPct val="90000"/>
            </a:lnSpc>
            <a:spcBef>
              <a:spcPct val="0"/>
            </a:spcBef>
            <a:spcAft>
              <a:spcPct val="35000"/>
            </a:spcAft>
          </a:pPr>
          <a:r>
            <a:rPr lang="en-US" sz="2300" kern="1200" dirty="0"/>
            <a:t>Final Assessment (20%)</a:t>
          </a:r>
        </a:p>
      </dsp:txBody>
      <dsp:txXfrm>
        <a:off x="5608480" y="1825679"/>
        <a:ext cx="3144991" cy="658865"/>
      </dsp:txXfrm>
    </dsp:sp>
    <dsp:sp modelId="{6C379F94-9365-4A3B-BB2C-E0D78168586C}">
      <dsp:nvSpPr>
        <dsp:cNvPr id="0" name=""/>
        <dsp:cNvSpPr/>
      </dsp:nvSpPr>
      <dsp:spPr>
        <a:xfrm>
          <a:off x="5599794" y="2399147"/>
          <a:ext cx="2786777" cy="2501284"/>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lvl="0" algn="l" defTabSz="800100">
            <a:lnSpc>
              <a:spcPct val="90000"/>
            </a:lnSpc>
            <a:spcBef>
              <a:spcPct val="0"/>
            </a:spcBef>
            <a:spcAft>
              <a:spcPct val="35000"/>
            </a:spcAft>
          </a:pPr>
          <a:r>
            <a:rPr lang="en-US" sz="1800" kern="1200" dirty="0"/>
            <a:t>End of semster (Week 13)</a:t>
          </a:r>
        </a:p>
        <a:p>
          <a:pPr lvl="0" algn="l" defTabSz="800100">
            <a:lnSpc>
              <a:spcPct val="90000"/>
            </a:lnSpc>
            <a:spcBef>
              <a:spcPct val="0"/>
            </a:spcBef>
            <a:spcAft>
              <a:spcPct val="35000"/>
            </a:spcAft>
          </a:pPr>
          <a:r>
            <a:rPr lang="en-US" sz="1800" kern="1200" dirty="0"/>
            <a:t>Exam time: 60 minutes</a:t>
          </a:r>
        </a:p>
        <a:p>
          <a:pPr lvl="0" algn="l" defTabSz="800100">
            <a:lnSpc>
              <a:spcPct val="90000"/>
            </a:lnSpc>
            <a:spcBef>
              <a:spcPct val="0"/>
            </a:spcBef>
            <a:spcAft>
              <a:spcPct val="35000"/>
            </a:spcAft>
          </a:pPr>
          <a:endParaRPr lang="en-US" sz="1800" kern="1200" dirty="0"/>
        </a:p>
        <a:p>
          <a:pPr lvl="0" algn="l" defTabSz="800100">
            <a:lnSpc>
              <a:spcPct val="90000"/>
            </a:lnSpc>
            <a:spcBef>
              <a:spcPct val="0"/>
            </a:spcBef>
            <a:spcAft>
              <a:spcPct val="35000"/>
            </a:spcAft>
          </a:pPr>
          <a:r>
            <a:rPr lang="en-US" sz="1800" kern="1200" dirty="0"/>
            <a:t>Exam Type: True/False+MCQ+Verbal Audio</a:t>
          </a:r>
        </a:p>
        <a:p>
          <a:pPr lvl="0" algn="l" defTabSz="800100">
            <a:lnSpc>
              <a:spcPct val="90000"/>
            </a:lnSpc>
            <a:spcBef>
              <a:spcPct val="0"/>
            </a:spcBef>
            <a:spcAft>
              <a:spcPct val="35000"/>
            </a:spcAft>
          </a:pPr>
          <a:endParaRPr lang="en-US" sz="1800" kern="1200" dirty="0"/>
        </a:p>
      </dsp:txBody>
      <dsp:txXfrm>
        <a:off x="5599794" y="2399147"/>
        <a:ext cx="2786777" cy="2501284"/>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034308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8.png"/><Relationship Id="rId7" Type="http://schemas.openxmlformats.org/officeDocument/2006/relationships/image" Target="../media/image17.svg"/><Relationship Id="rId2" Type="http://schemas.openxmlformats.org/officeDocument/2006/relationships/image" Target="../media/image7.jpeg"/><Relationship Id="rId1" Type="http://schemas.openxmlformats.org/officeDocument/2006/relationships/slideLayout" Target="../slideLayouts/slideLayout14.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611</a:t>
            </a:r>
          </a:p>
        </p:txBody>
      </p:sp>
      <p:sp>
        <p:nvSpPr>
          <p:cNvPr id="31" name="TextBox 30"/>
          <p:cNvSpPr txBox="1"/>
          <p:nvPr/>
        </p:nvSpPr>
        <p:spPr>
          <a:xfrm>
            <a:off x="673669" y="2424037"/>
            <a:ext cx="462793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 Human Resources </a:t>
            </a:r>
          </a:p>
          <a:p>
            <a:r>
              <a:rPr lang="en-US" sz="4400" b="1" dirty="0">
                <a:solidFill>
                  <a:srgbClr val="00B0F0"/>
                </a:solidFill>
                <a:latin typeface="Alexandria" charset="0"/>
                <a:cs typeface="Alexandria" charset="0"/>
              </a:rPr>
              <a:t>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46" name="TextBox 45"/>
          <p:cNvSpPr txBox="1"/>
          <p:nvPr/>
        </p:nvSpPr>
        <p:spPr>
          <a:xfrm>
            <a:off x="329269" y="5104240"/>
            <a:ext cx="2329612" cy="400110"/>
          </a:xfrm>
          <a:prstGeom prst="rect">
            <a:avLst/>
          </a:prstGeom>
          <a:noFill/>
        </p:spPr>
        <p:txBody>
          <a:bodyPr wrap="none" rtlCol="0">
            <a:spAutoFit/>
          </a:bodyPr>
          <a:lstStyle/>
          <a:p>
            <a:r>
              <a:rPr lang="en-US" sz="2000" dirty="0">
                <a:latin typeface="Alexandria" charset="0"/>
                <a:cs typeface="Alexandria" charset="0"/>
              </a:rPr>
              <a:t>Introductory Lecture</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8408" y="-77649"/>
            <a:ext cx="2954655" cy="1379622"/>
          </a:xfrm>
          <a:prstGeom prst="rect">
            <a:avLst/>
          </a:prstGeom>
        </p:spPr>
      </p:pic>
      <p:sp>
        <p:nvSpPr>
          <p:cNvPr id="8" name="Google Shape;116;p23"/>
          <p:cNvSpPr txBox="1">
            <a:spLocks/>
          </p:cNvSpPr>
          <p:nvPr/>
        </p:nvSpPr>
        <p:spPr>
          <a:xfrm>
            <a:off x="4928766" y="4411538"/>
            <a:ext cx="2368200" cy="572700"/>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2000" b="1" dirty="0">
                <a:solidFill>
                  <a:schemeClr val="accent1"/>
                </a:solidFill>
                <a:latin typeface="Alexandria"/>
              </a:rPr>
              <a:t>Dr. </a:t>
            </a:r>
            <a:r>
              <a:rPr lang="en-US" sz="2000" b="1" dirty="0" err="1">
                <a:solidFill>
                  <a:schemeClr val="accent1"/>
                </a:solidFill>
                <a:latin typeface="Alexandria"/>
              </a:rPr>
              <a:t>Sahar</a:t>
            </a:r>
            <a:r>
              <a:rPr lang="en-US" sz="2000" b="1" dirty="0">
                <a:solidFill>
                  <a:schemeClr val="accent1"/>
                </a:solidFill>
                <a:latin typeface="Alexandria"/>
              </a:rPr>
              <a:t> Ahmed</a:t>
            </a:r>
          </a:p>
        </p:txBody>
      </p:sp>
      <p:sp>
        <p:nvSpPr>
          <p:cNvPr id="10" name="Google Shape;118;p23"/>
          <p:cNvSpPr txBox="1">
            <a:spLocks/>
          </p:cNvSpPr>
          <p:nvPr/>
        </p:nvSpPr>
        <p:spPr>
          <a:xfrm>
            <a:off x="4877860" y="5038247"/>
            <a:ext cx="2664533" cy="624919"/>
          </a:xfrm>
          <a:prstGeom prst="rect">
            <a:avLst/>
          </a:prstGeom>
          <a:solidFill>
            <a:srgbClr val="FFFFFF">
              <a:alpha val="11900"/>
            </a:srgbClr>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2000" b="1" dirty="0">
                <a:solidFill>
                  <a:schemeClr val="accent1"/>
                </a:solidFill>
                <a:latin typeface="Alexandria"/>
                <a:sym typeface="Yanone Kaffeesatz Light"/>
              </a:rPr>
              <a:t>Assistant Professor</a:t>
            </a:r>
          </a:p>
        </p:txBody>
      </p:sp>
      <p:sp>
        <p:nvSpPr>
          <p:cNvPr id="11" name="Google Shape;119;p23"/>
          <p:cNvSpPr txBox="1">
            <a:spLocks/>
          </p:cNvSpPr>
          <p:nvPr/>
        </p:nvSpPr>
        <p:spPr>
          <a:xfrm>
            <a:off x="2016409" y="1551596"/>
            <a:ext cx="2023800" cy="5727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600" dirty="0">
                <a:solidFill>
                  <a:schemeClr val="accent1"/>
                </a:solidFill>
                <a:latin typeface="Alexandria"/>
                <a:ea typeface="Yanone Kaffeesatz Medium"/>
                <a:cs typeface="Yanone Kaffeesatz Medium"/>
                <a:sym typeface="Yanone Kaffeesatz Medium"/>
              </a:rPr>
              <a:t>EDUCATION</a:t>
            </a:r>
          </a:p>
        </p:txBody>
      </p:sp>
      <p:sp>
        <p:nvSpPr>
          <p:cNvPr id="12" name="Google Shape;120;p23"/>
          <p:cNvSpPr txBox="1">
            <a:spLocks/>
          </p:cNvSpPr>
          <p:nvPr/>
        </p:nvSpPr>
        <p:spPr>
          <a:xfrm>
            <a:off x="8208373" y="1610859"/>
            <a:ext cx="2023800" cy="572700"/>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600" dirty="0">
                <a:solidFill>
                  <a:schemeClr val="accent1"/>
                </a:solidFill>
                <a:latin typeface="Alexandria"/>
                <a:ea typeface="Yanone Kaffeesatz Medium"/>
                <a:cs typeface="Yanone Kaffeesatz Medium"/>
                <a:sym typeface="Yanone Kaffeesatz Medium"/>
              </a:rPr>
              <a:t>EXPERIENCE</a:t>
            </a:r>
          </a:p>
        </p:txBody>
      </p:sp>
      <p:grpSp>
        <p:nvGrpSpPr>
          <p:cNvPr id="13" name="Google Shape;121;p23"/>
          <p:cNvGrpSpPr/>
          <p:nvPr/>
        </p:nvGrpSpPr>
        <p:grpSpPr>
          <a:xfrm>
            <a:off x="1452883" y="4140025"/>
            <a:ext cx="263511" cy="258395"/>
            <a:chOff x="1490050" y="3805975"/>
            <a:chExt cx="491900" cy="482350"/>
          </a:xfrm>
          <a:solidFill>
            <a:schemeClr val="accent1"/>
          </a:solidFill>
        </p:grpSpPr>
        <p:sp>
          <p:nvSpPr>
            <p:cNvPr id="14" name="Google Shape;122;p23"/>
            <p:cNvSpPr/>
            <p:nvPr/>
          </p:nvSpPr>
          <p:spPr>
            <a:xfrm>
              <a:off x="1541775" y="3877050"/>
              <a:ext cx="302500" cy="277225"/>
            </a:xfrm>
            <a:custGeom>
              <a:avLst/>
              <a:gdLst/>
              <a:ahLst/>
              <a:cxnLst/>
              <a:rect l="l" t="t" r="r" b="b"/>
              <a:pathLst>
                <a:path w="12100" h="11089" extrusionOk="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15" name="Google Shape;123;p23"/>
            <p:cNvSpPr/>
            <p:nvPr/>
          </p:nvSpPr>
          <p:spPr>
            <a:xfrm>
              <a:off x="1824450" y="3805975"/>
              <a:ext cx="157500" cy="150525"/>
            </a:xfrm>
            <a:custGeom>
              <a:avLst/>
              <a:gdLst/>
              <a:ahLst/>
              <a:cxnLst/>
              <a:rect l="l" t="t" r="r" b="b"/>
              <a:pathLst>
                <a:path w="6300" h="6021" extrusionOk="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16" name="Google Shape;124;p23"/>
            <p:cNvSpPr/>
            <p:nvPr/>
          </p:nvSpPr>
          <p:spPr>
            <a:xfrm>
              <a:off x="1626675" y="3936600"/>
              <a:ext cx="277225" cy="302600"/>
            </a:xfrm>
            <a:custGeom>
              <a:avLst/>
              <a:gdLst/>
              <a:ahLst/>
              <a:cxnLst/>
              <a:rect l="l" t="t" r="r" b="b"/>
              <a:pathLst>
                <a:path w="11089" h="12104" extrusionOk="0">
                  <a:moveTo>
                    <a:pt x="9501" y="1"/>
                  </a:moveTo>
                  <a:lnTo>
                    <a:pt x="1" y="9501"/>
                  </a:lnTo>
                  <a:cubicBezTo>
                    <a:pt x="537" y="10254"/>
                    <a:pt x="745" y="11194"/>
                    <a:pt x="576" y="12103"/>
                  </a:cubicBezTo>
                  <a:lnTo>
                    <a:pt x="11088" y="1591"/>
                  </a:lnTo>
                  <a:lnTo>
                    <a:pt x="9501"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17" name="Google Shape;125;p23"/>
            <p:cNvSpPr/>
            <p:nvPr/>
          </p:nvSpPr>
          <p:spPr>
            <a:xfrm>
              <a:off x="1490050" y="4166500"/>
              <a:ext cx="129950" cy="121825"/>
            </a:xfrm>
            <a:custGeom>
              <a:avLst/>
              <a:gdLst/>
              <a:ahLst/>
              <a:cxnLst/>
              <a:rect l="l" t="t" r="r" b="b"/>
              <a:pathLst>
                <a:path w="5198" h="4873" extrusionOk="0">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grpSp>
      <p:grpSp>
        <p:nvGrpSpPr>
          <p:cNvPr id="19" name="Google Shape;126;p23"/>
          <p:cNvGrpSpPr/>
          <p:nvPr/>
        </p:nvGrpSpPr>
        <p:grpSpPr>
          <a:xfrm>
            <a:off x="7796887" y="2374291"/>
            <a:ext cx="263520" cy="262512"/>
            <a:chOff x="898875" y="4399275"/>
            <a:chExt cx="483700" cy="481850"/>
          </a:xfrm>
          <a:solidFill>
            <a:schemeClr val="accent1"/>
          </a:solidFill>
        </p:grpSpPr>
        <p:sp>
          <p:nvSpPr>
            <p:cNvPr id="20" name="Google Shape;127;p23"/>
            <p:cNvSpPr/>
            <p:nvPr/>
          </p:nvSpPr>
          <p:spPr>
            <a:xfrm>
              <a:off x="992750" y="4642900"/>
              <a:ext cx="145300" cy="144100"/>
            </a:xfrm>
            <a:custGeom>
              <a:avLst/>
              <a:gdLst/>
              <a:ahLst/>
              <a:cxnLst/>
              <a:rect l="l" t="t" r="r" b="b"/>
              <a:pathLst>
                <a:path w="5812" h="5764" extrusionOk="0">
                  <a:moveTo>
                    <a:pt x="994" y="0"/>
                  </a:moveTo>
                  <a:lnTo>
                    <a:pt x="988" y="12"/>
                  </a:lnTo>
                  <a:cubicBezTo>
                    <a:pt x="988" y="9"/>
                    <a:pt x="991" y="6"/>
                    <a:pt x="991" y="3"/>
                  </a:cubicBezTo>
                  <a:lnTo>
                    <a:pt x="991" y="3"/>
                  </a:lnTo>
                  <a:lnTo>
                    <a:pt x="979" y="27"/>
                  </a:lnTo>
                  <a:lnTo>
                    <a:pt x="108" y="1759"/>
                  </a:lnTo>
                  <a:cubicBezTo>
                    <a:pt x="0" y="1976"/>
                    <a:pt x="42" y="2241"/>
                    <a:pt x="214" y="2415"/>
                  </a:cubicBezTo>
                  <a:lnTo>
                    <a:pt x="3397" y="5598"/>
                  </a:lnTo>
                  <a:cubicBezTo>
                    <a:pt x="3506" y="5707"/>
                    <a:pt x="3649" y="5763"/>
                    <a:pt x="3795" y="5763"/>
                  </a:cubicBezTo>
                  <a:cubicBezTo>
                    <a:pt x="3883" y="5763"/>
                    <a:pt x="3971" y="5743"/>
                    <a:pt x="4053" y="5701"/>
                  </a:cubicBezTo>
                  <a:lnTo>
                    <a:pt x="5797" y="4827"/>
                  </a:lnTo>
                  <a:lnTo>
                    <a:pt x="5800" y="4824"/>
                  </a:lnTo>
                  <a:lnTo>
                    <a:pt x="5812" y="4818"/>
                  </a:lnTo>
                  <a:lnTo>
                    <a:pt x="994"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1" name="Google Shape;128;p23"/>
            <p:cNvSpPr/>
            <p:nvPr/>
          </p:nvSpPr>
          <p:spPr>
            <a:xfrm>
              <a:off x="1138025" y="4763350"/>
              <a:ext cx="25" cy="25"/>
            </a:xfrm>
            <a:custGeom>
              <a:avLst/>
              <a:gdLst/>
              <a:ahLst/>
              <a:cxnLst/>
              <a:rect l="l" t="t" r="r" b="b"/>
              <a:pathLst>
                <a:path w="1" h="1" extrusionOk="0">
                  <a:moveTo>
                    <a:pt x="1" y="0"/>
                  </a:move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2" name="Google Shape;129;p23"/>
            <p:cNvSpPr/>
            <p:nvPr/>
          </p:nvSpPr>
          <p:spPr>
            <a:xfrm>
              <a:off x="1269550" y="4399275"/>
              <a:ext cx="113025" cy="112125"/>
            </a:xfrm>
            <a:custGeom>
              <a:avLst/>
              <a:gdLst/>
              <a:ahLst/>
              <a:cxnLst/>
              <a:rect l="l" t="t" r="r" b="b"/>
              <a:pathLst>
                <a:path w="4521" h="4485" extrusionOk="0">
                  <a:moveTo>
                    <a:pt x="3066" y="1"/>
                  </a:moveTo>
                  <a:cubicBezTo>
                    <a:pt x="1947" y="1"/>
                    <a:pt x="938" y="82"/>
                    <a:pt x="0" y="239"/>
                  </a:cubicBezTo>
                  <a:lnTo>
                    <a:pt x="9" y="895"/>
                  </a:lnTo>
                  <a:cubicBezTo>
                    <a:pt x="34" y="2862"/>
                    <a:pt x="1623" y="4452"/>
                    <a:pt x="3590" y="4476"/>
                  </a:cubicBezTo>
                  <a:lnTo>
                    <a:pt x="4243" y="4485"/>
                  </a:lnTo>
                  <a:cubicBezTo>
                    <a:pt x="4439" y="3313"/>
                    <a:pt x="4520" y="2028"/>
                    <a:pt x="4469" y="561"/>
                  </a:cubicBezTo>
                  <a:cubicBezTo>
                    <a:pt x="4457" y="266"/>
                    <a:pt x="4219" y="28"/>
                    <a:pt x="3924" y="16"/>
                  </a:cubicBezTo>
                  <a:cubicBezTo>
                    <a:pt x="3631" y="6"/>
                    <a:pt x="3345" y="1"/>
                    <a:pt x="306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3" name="Google Shape;130;p23"/>
            <p:cNvSpPr/>
            <p:nvPr/>
          </p:nvSpPr>
          <p:spPr>
            <a:xfrm>
              <a:off x="1161975" y="4531175"/>
              <a:ext cx="91400" cy="84350"/>
            </a:xfrm>
            <a:custGeom>
              <a:avLst/>
              <a:gdLst/>
              <a:ahLst/>
              <a:cxnLst/>
              <a:rect l="l" t="t" r="r" b="b"/>
              <a:pathLst>
                <a:path w="3656" h="3374" extrusionOk="0">
                  <a:moveTo>
                    <a:pt x="1821" y="1"/>
                  </a:moveTo>
                  <a:cubicBezTo>
                    <a:pt x="1137" y="1"/>
                    <a:pt x="523" y="415"/>
                    <a:pt x="262" y="1046"/>
                  </a:cubicBezTo>
                  <a:cubicBezTo>
                    <a:pt x="0" y="1678"/>
                    <a:pt x="145" y="2410"/>
                    <a:pt x="633" y="2894"/>
                  </a:cubicBezTo>
                  <a:cubicBezTo>
                    <a:pt x="952" y="3214"/>
                    <a:pt x="1391" y="3373"/>
                    <a:pt x="1830" y="3373"/>
                  </a:cubicBezTo>
                  <a:cubicBezTo>
                    <a:pt x="2269" y="3373"/>
                    <a:pt x="2707" y="3214"/>
                    <a:pt x="3027" y="2894"/>
                  </a:cubicBezTo>
                  <a:cubicBezTo>
                    <a:pt x="3511" y="2410"/>
                    <a:pt x="3656" y="1681"/>
                    <a:pt x="3394" y="1046"/>
                  </a:cubicBezTo>
                  <a:cubicBezTo>
                    <a:pt x="3132" y="413"/>
                    <a:pt x="2515" y="1"/>
                    <a:pt x="1828" y="1"/>
                  </a:cubicBezTo>
                  <a:cubicBezTo>
                    <a:pt x="1826" y="1"/>
                    <a:pt x="1823" y="1"/>
                    <a:pt x="182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4" name="Google Shape;131;p23"/>
            <p:cNvSpPr/>
            <p:nvPr/>
          </p:nvSpPr>
          <p:spPr>
            <a:xfrm>
              <a:off x="1031050" y="4411100"/>
              <a:ext cx="338650" cy="338725"/>
            </a:xfrm>
            <a:custGeom>
              <a:avLst/>
              <a:gdLst/>
              <a:ahLst/>
              <a:cxnLst/>
              <a:rect l="l" t="t" r="r" b="b"/>
              <a:pathLst>
                <a:path w="13546" h="13549" extrusionOk="0">
                  <a:moveTo>
                    <a:pt x="7066" y="3673"/>
                  </a:moveTo>
                  <a:cubicBezTo>
                    <a:pt x="7800" y="3673"/>
                    <a:pt x="8522" y="3960"/>
                    <a:pt x="9062" y="4500"/>
                  </a:cubicBezTo>
                  <a:cubicBezTo>
                    <a:pt x="10170" y="5602"/>
                    <a:pt x="10170" y="7393"/>
                    <a:pt x="9062" y="8492"/>
                  </a:cubicBezTo>
                  <a:cubicBezTo>
                    <a:pt x="8522" y="9032"/>
                    <a:pt x="7800" y="9319"/>
                    <a:pt x="7066" y="9319"/>
                  </a:cubicBezTo>
                  <a:cubicBezTo>
                    <a:pt x="6702" y="9319"/>
                    <a:pt x="6334" y="9248"/>
                    <a:pt x="5984" y="9104"/>
                  </a:cubicBezTo>
                  <a:cubicBezTo>
                    <a:pt x="4930" y="8667"/>
                    <a:pt x="4244" y="7637"/>
                    <a:pt x="4244" y="6496"/>
                  </a:cubicBezTo>
                  <a:cubicBezTo>
                    <a:pt x="4244" y="5355"/>
                    <a:pt x="4930" y="4325"/>
                    <a:pt x="5984" y="3888"/>
                  </a:cubicBezTo>
                  <a:cubicBezTo>
                    <a:pt x="6334" y="3744"/>
                    <a:pt x="6702" y="3673"/>
                    <a:pt x="7066" y="3673"/>
                  </a:cubicBezTo>
                  <a:close/>
                  <a:moveTo>
                    <a:pt x="3868" y="9124"/>
                  </a:moveTo>
                  <a:cubicBezTo>
                    <a:pt x="4006" y="9124"/>
                    <a:pt x="4147" y="9176"/>
                    <a:pt x="4262" y="9290"/>
                  </a:cubicBezTo>
                  <a:cubicBezTo>
                    <a:pt x="4481" y="9510"/>
                    <a:pt x="4481" y="9869"/>
                    <a:pt x="4262" y="10088"/>
                  </a:cubicBezTo>
                  <a:cubicBezTo>
                    <a:pt x="4147" y="10204"/>
                    <a:pt x="4005" y="10255"/>
                    <a:pt x="3866" y="10255"/>
                  </a:cubicBezTo>
                  <a:cubicBezTo>
                    <a:pt x="3576" y="10255"/>
                    <a:pt x="3298" y="10031"/>
                    <a:pt x="3298" y="9691"/>
                  </a:cubicBezTo>
                  <a:cubicBezTo>
                    <a:pt x="3298" y="9350"/>
                    <a:pt x="3577" y="9124"/>
                    <a:pt x="3868" y="9124"/>
                  </a:cubicBezTo>
                  <a:close/>
                  <a:moveTo>
                    <a:pt x="8414" y="1"/>
                  </a:moveTo>
                  <a:cubicBezTo>
                    <a:pt x="6466" y="507"/>
                    <a:pt x="4888" y="1425"/>
                    <a:pt x="3518" y="2846"/>
                  </a:cubicBezTo>
                  <a:cubicBezTo>
                    <a:pt x="2169" y="4244"/>
                    <a:pt x="1000" y="6282"/>
                    <a:pt x="1" y="8212"/>
                  </a:cubicBezTo>
                  <a:lnTo>
                    <a:pt x="5337" y="13548"/>
                  </a:lnTo>
                  <a:cubicBezTo>
                    <a:pt x="7267" y="12549"/>
                    <a:pt x="9309" y="11380"/>
                    <a:pt x="10706" y="10031"/>
                  </a:cubicBezTo>
                  <a:cubicBezTo>
                    <a:pt x="12124" y="8664"/>
                    <a:pt x="13039" y="7086"/>
                    <a:pt x="13545" y="5138"/>
                  </a:cubicBezTo>
                  <a:lnTo>
                    <a:pt x="13112" y="5129"/>
                  </a:lnTo>
                  <a:cubicBezTo>
                    <a:pt x="10534" y="5099"/>
                    <a:pt x="8453" y="3015"/>
                    <a:pt x="8420" y="440"/>
                  </a:cubicBezTo>
                  <a:lnTo>
                    <a:pt x="8414"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5" name="Google Shape;132;p23"/>
            <p:cNvSpPr/>
            <p:nvPr/>
          </p:nvSpPr>
          <p:spPr>
            <a:xfrm>
              <a:off x="1130500" y="4740450"/>
              <a:ext cx="108950" cy="111250"/>
            </a:xfrm>
            <a:custGeom>
              <a:avLst/>
              <a:gdLst/>
              <a:ahLst/>
              <a:cxnLst/>
              <a:rect l="l" t="t" r="r" b="b"/>
              <a:pathLst>
                <a:path w="4358" h="4450" extrusionOk="0">
                  <a:moveTo>
                    <a:pt x="4358" y="1"/>
                  </a:moveTo>
                  <a:lnTo>
                    <a:pt x="4358" y="1"/>
                  </a:lnTo>
                  <a:cubicBezTo>
                    <a:pt x="2906" y="877"/>
                    <a:pt x="1437" y="1609"/>
                    <a:pt x="1" y="2332"/>
                  </a:cubicBezTo>
                  <a:cubicBezTo>
                    <a:pt x="58" y="3090"/>
                    <a:pt x="112" y="3789"/>
                    <a:pt x="118" y="3882"/>
                  </a:cubicBezTo>
                  <a:cubicBezTo>
                    <a:pt x="118" y="4211"/>
                    <a:pt x="387" y="4450"/>
                    <a:pt x="683" y="4450"/>
                  </a:cubicBezTo>
                  <a:cubicBezTo>
                    <a:pt x="767" y="4450"/>
                    <a:pt x="854" y="4430"/>
                    <a:pt x="937" y="4388"/>
                  </a:cubicBezTo>
                  <a:cubicBezTo>
                    <a:pt x="1039" y="4295"/>
                    <a:pt x="3858" y="3208"/>
                    <a:pt x="435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6" name="Google Shape;133;p23"/>
            <p:cNvSpPr/>
            <p:nvPr/>
          </p:nvSpPr>
          <p:spPr>
            <a:xfrm>
              <a:off x="927325" y="4539825"/>
              <a:ext cx="114150" cy="109800"/>
            </a:xfrm>
            <a:custGeom>
              <a:avLst/>
              <a:gdLst/>
              <a:ahLst/>
              <a:cxnLst/>
              <a:rect l="l" t="t" r="r" b="b"/>
              <a:pathLst>
                <a:path w="4566" h="4392" extrusionOk="0">
                  <a:moveTo>
                    <a:pt x="4565" y="1"/>
                  </a:moveTo>
                  <a:lnTo>
                    <a:pt x="4565" y="1"/>
                  </a:lnTo>
                  <a:cubicBezTo>
                    <a:pt x="1268" y="459"/>
                    <a:pt x="184" y="3334"/>
                    <a:pt x="91" y="3437"/>
                  </a:cubicBezTo>
                  <a:cubicBezTo>
                    <a:pt x="0" y="3611"/>
                    <a:pt x="9" y="3822"/>
                    <a:pt x="112" y="3988"/>
                  </a:cubicBezTo>
                  <a:cubicBezTo>
                    <a:pt x="295" y="4286"/>
                    <a:pt x="606" y="4232"/>
                    <a:pt x="723" y="4256"/>
                  </a:cubicBezTo>
                  <a:lnTo>
                    <a:pt x="2214" y="4391"/>
                  </a:lnTo>
                  <a:cubicBezTo>
                    <a:pt x="2945" y="2928"/>
                    <a:pt x="3680" y="1458"/>
                    <a:pt x="45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27" name="Google Shape;134;p23"/>
            <p:cNvSpPr/>
            <p:nvPr/>
          </p:nvSpPr>
          <p:spPr>
            <a:xfrm>
              <a:off x="898875" y="4711550"/>
              <a:ext cx="170825" cy="169575"/>
            </a:xfrm>
            <a:custGeom>
              <a:avLst/>
              <a:gdLst/>
              <a:ahLst/>
              <a:cxnLst/>
              <a:rect l="l" t="t" r="r" b="b"/>
              <a:pathLst>
                <a:path w="6833" h="6783" extrusionOk="0">
                  <a:moveTo>
                    <a:pt x="2846" y="1"/>
                  </a:moveTo>
                  <a:cubicBezTo>
                    <a:pt x="1747" y="1052"/>
                    <a:pt x="503" y="4602"/>
                    <a:pt x="63" y="6050"/>
                  </a:cubicBezTo>
                  <a:cubicBezTo>
                    <a:pt x="0" y="6252"/>
                    <a:pt x="54" y="6469"/>
                    <a:pt x="202" y="6616"/>
                  </a:cubicBezTo>
                  <a:cubicBezTo>
                    <a:pt x="309" y="6724"/>
                    <a:pt x="454" y="6782"/>
                    <a:pt x="602" y="6782"/>
                  </a:cubicBezTo>
                  <a:cubicBezTo>
                    <a:pt x="656" y="6782"/>
                    <a:pt x="711" y="6774"/>
                    <a:pt x="765" y="6758"/>
                  </a:cubicBezTo>
                  <a:cubicBezTo>
                    <a:pt x="2225" y="6318"/>
                    <a:pt x="5782" y="5084"/>
                    <a:pt x="6833" y="3981"/>
                  </a:cubicBezTo>
                  <a:cubicBezTo>
                    <a:pt x="6655" y="3900"/>
                    <a:pt x="6492" y="3789"/>
                    <a:pt x="6354" y="3650"/>
                  </a:cubicBezTo>
                  <a:lnTo>
                    <a:pt x="5167" y="2464"/>
                  </a:lnTo>
                  <a:lnTo>
                    <a:pt x="4767" y="2861"/>
                  </a:lnTo>
                  <a:cubicBezTo>
                    <a:pt x="4658" y="2967"/>
                    <a:pt x="4517" y="3020"/>
                    <a:pt x="4375" y="3020"/>
                  </a:cubicBezTo>
                  <a:cubicBezTo>
                    <a:pt x="4231" y="3020"/>
                    <a:pt x="4086" y="2965"/>
                    <a:pt x="3975" y="2855"/>
                  </a:cubicBezTo>
                  <a:cubicBezTo>
                    <a:pt x="3758" y="2638"/>
                    <a:pt x="3755" y="2286"/>
                    <a:pt x="3969" y="2063"/>
                  </a:cubicBezTo>
                  <a:lnTo>
                    <a:pt x="4369" y="1663"/>
                  </a:lnTo>
                  <a:lnTo>
                    <a:pt x="3171" y="464"/>
                  </a:lnTo>
                  <a:cubicBezTo>
                    <a:pt x="3035" y="329"/>
                    <a:pt x="2927" y="172"/>
                    <a:pt x="284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grpSp>
      <p:sp>
        <p:nvSpPr>
          <p:cNvPr id="28" name="Google Shape;135;p23"/>
          <p:cNvSpPr txBox="1">
            <a:spLocks/>
          </p:cNvSpPr>
          <p:nvPr/>
        </p:nvSpPr>
        <p:spPr>
          <a:xfrm>
            <a:off x="8286542" y="2378821"/>
            <a:ext cx="2175400" cy="353100"/>
          </a:xfrm>
          <a:prstGeom prst="rect">
            <a:avLst/>
          </a:prstGeom>
          <a:solidFill>
            <a:schemeClr val="bg1"/>
          </a:solidFill>
          <a:ln>
            <a:solidFill>
              <a:schemeClr val="tx1"/>
            </a:solidFill>
          </a:ln>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Head of HR Dep.</a:t>
            </a:r>
            <a:endParaRPr lang="en-US" dirty="0">
              <a:sym typeface="Yanone Kaffeesatz Light"/>
            </a:endParaRPr>
          </a:p>
        </p:txBody>
      </p:sp>
      <p:sp>
        <p:nvSpPr>
          <p:cNvPr id="29" name="Google Shape;136;p23"/>
          <p:cNvSpPr txBox="1">
            <a:spLocks/>
          </p:cNvSpPr>
          <p:nvPr/>
        </p:nvSpPr>
        <p:spPr>
          <a:xfrm>
            <a:off x="1879915" y="2302872"/>
            <a:ext cx="2226014" cy="353100"/>
          </a:xfrm>
          <a:prstGeom prst="rect">
            <a:avLst/>
          </a:prstGeom>
          <a:solidFill>
            <a:schemeClr val="bg1"/>
          </a:solidFill>
          <a:ln>
            <a:solidFill>
              <a:schemeClr val="tx1"/>
            </a:solidFill>
          </a:ln>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sym typeface="Yanone Kaffeesatz Light"/>
              </a:rPr>
              <a:t>Cairo University</a:t>
            </a:r>
          </a:p>
        </p:txBody>
      </p:sp>
      <p:sp>
        <p:nvSpPr>
          <p:cNvPr id="32" name="Google Shape;137;p23"/>
          <p:cNvSpPr txBox="1">
            <a:spLocks/>
          </p:cNvSpPr>
          <p:nvPr/>
        </p:nvSpPr>
        <p:spPr>
          <a:xfrm>
            <a:off x="7812387" y="3002089"/>
            <a:ext cx="3871613" cy="1225405"/>
          </a:xfrm>
          <a:prstGeom prst="rect">
            <a:avLst/>
          </a:prstGeom>
          <a:solidFill>
            <a:schemeClr val="accent1">
              <a:lumMod val="60000"/>
              <a:lumOff val="40000"/>
            </a:schemeClr>
          </a:solidFill>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                              </a:t>
            </a:r>
          </a:p>
        </p:txBody>
      </p:sp>
      <p:sp>
        <p:nvSpPr>
          <p:cNvPr id="33" name="Google Shape;138;p23"/>
          <p:cNvSpPr txBox="1">
            <a:spLocks/>
          </p:cNvSpPr>
          <p:nvPr/>
        </p:nvSpPr>
        <p:spPr>
          <a:xfrm>
            <a:off x="7847923" y="3167453"/>
            <a:ext cx="1266941" cy="331487"/>
          </a:xfrm>
          <a:prstGeom prst="rect">
            <a:avLst/>
          </a:prstGeom>
          <a:solidFill>
            <a:schemeClr val="accent1">
              <a:lumMod val="60000"/>
              <a:lumOff val="4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400" dirty="0">
                <a:solidFill>
                  <a:schemeClr val="bg1"/>
                </a:solidFill>
                <a:latin typeface="Alexandria"/>
                <a:ea typeface="Darker Grotesque SemiBold"/>
                <a:cs typeface="Darker Grotesque SemiBold"/>
                <a:sym typeface="Darker Grotesque SemiBold"/>
              </a:rPr>
              <a:t>2020-2024</a:t>
            </a:r>
          </a:p>
        </p:txBody>
      </p:sp>
      <p:grpSp>
        <p:nvGrpSpPr>
          <p:cNvPr id="35" name="Google Shape;139;p23"/>
          <p:cNvGrpSpPr/>
          <p:nvPr/>
        </p:nvGrpSpPr>
        <p:grpSpPr>
          <a:xfrm>
            <a:off x="1362056" y="4096301"/>
            <a:ext cx="263511" cy="258395"/>
            <a:chOff x="1490050" y="3805975"/>
            <a:chExt cx="491900" cy="482350"/>
          </a:xfrm>
        </p:grpSpPr>
        <p:sp>
          <p:nvSpPr>
            <p:cNvPr id="36" name="Google Shape;140;p23"/>
            <p:cNvSpPr/>
            <p:nvPr/>
          </p:nvSpPr>
          <p:spPr>
            <a:xfrm>
              <a:off x="1541775" y="3877050"/>
              <a:ext cx="302500" cy="277225"/>
            </a:xfrm>
            <a:custGeom>
              <a:avLst/>
              <a:gdLst/>
              <a:ahLst/>
              <a:cxnLst/>
              <a:rect l="l" t="t" r="r" b="b"/>
              <a:pathLst>
                <a:path w="12100" h="11089" extrusionOk="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grpFill/>
            <a:ln>
              <a:noFill/>
            </a:ln>
          </p:spPr>
          <p:txBody>
            <a:bodyPr spcFirstLastPara="1" wrap="square" lIns="91425" tIns="91425" rIns="91425" bIns="91425" anchor="ctr" anchorCtr="0">
              <a:noAutofit/>
            </a:bodyPr>
            <a:lstStyle/>
            <a:p>
              <a:endParaRPr sz="1600">
                <a:solidFill>
                  <a:srgbClr val="435D74"/>
                </a:solidFill>
                <a:latin typeface="Alexandria"/>
              </a:endParaRPr>
            </a:p>
          </p:txBody>
        </p:sp>
        <p:sp>
          <p:nvSpPr>
            <p:cNvPr id="37" name="Google Shape;141;p23"/>
            <p:cNvSpPr/>
            <p:nvPr/>
          </p:nvSpPr>
          <p:spPr>
            <a:xfrm>
              <a:off x="1824450" y="3805975"/>
              <a:ext cx="157500" cy="150525"/>
            </a:xfrm>
            <a:custGeom>
              <a:avLst/>
              <a:gdLst/>
              <a:ahLst/>
              <a:cxnLst/>
              <a:rect l="l" t="t" r="r" b="b"/>
              <a:pathLst>
                <a:path w="6300" h="6021" extrusionOk="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grpFill/>
            <a:ln>
              <a:noFill/>
            </a:ln>
          </p:spPr>
          <p:txBody>
            <a:bodyPr spcFirstLastPara="1" wrap="square" lIns="91425" tIns="91425" rIns="91425" bIns="91425" anchor="ctr" anchorCtr="0">
              <a:noAutofit/>
            </a:bodyPr>
            <a:lstStyle/>
            <a:p>
              <a:endParaRPr sz="1600">
                <a:solidFill>
                  <a:srgbClr val="435D74"/>
                </a:solidFill>
                <a:latin typeface="Alexandria"/>
              </a:endParaRPr>
            </a:p>
          </p:txBody>
        </p:sp>
        <p:sp>
          <p:nvSpPr>
            <p:cNvPr id="38" name="Google Shape;142;p23"/>
            <p:cNvSpPr/>
            <p:nvPr/>
          </p:nvSpPr>
          <p:spPr>
            <a:xfrm>
              <a:off x="1626675" y="3936600"/>
              <a:ext cx="277225" cy="302600"/>
            </a:xfrm>
            <a:custGeom>
              <a:avLst/>
              <a:gdLst/>
              <a:ahLst/>
              <a:cxnLst/>
              <a:rect l="l" t="t" r="r" b="b"/>
              <a:pathLst>
                <a:path w="11089" h="12104" extrusionOk="0">
                  <a:moveTo>
                    <a:pt x="9501" y="1"/>
                  </a:moveTo>
                  <a:lnTo>
                    <a:pt x="1" y="9501"/>
                  </a:lnTo>
                  <a:cubicBezTo>
                    <a:pt x="537" y="10254"/>
                    <a:pt x="745" y="11194"/>
                    <a:pt x="576" y="12103"/>
                  </a:cubicBezTo>
                  <a:lnTo>
                    <a:pt x="11088" y="1591"/>
                  </a:lnTo>
                  <a:lnTo>
                    <a:pt x="9501" y="1"/>
                  </a:lnTo>
                  <a:close/>
                </a:path>
              </a:pathLst>
            </a:custGeom>
            <a:grpFill/>
            <a:ln>
              <a:noFill/>
            </a:ln>
          </p:spPr>
          <p:txBody>
            <a:bodyPr spcFirstLastPara="1" wrap="square" lIns="91425" tIns="91425" rIns="91425" bIns="91425" anchor="ctr" anchorCtr="0">
              <a:noAutofit/>
            </a:bodyPr>
            <a:lstStyle/>
            <a:p>
              <a:endParaRPr sz="1600">
                <a:solidFill>
                  <a:srgbClr val="435D74"/>
                </a:solidFill>
                <a:latin typeface="Alexandria"/>
              </a:endParaRPr>
            </a:p>
          </p:txBody>
        </p:sp>
        <p:sp>
          <p:nvSpPr>
            <p:cNvPr id="39" name="Google Shape;143;p23"/>
            <p:cNvSpPr/>
            <p:nvPr/>
          </p:nvSpPr>
          <p:spPr>
            <a:xfrm>
              <a:off x="1490050" y="4166500"/>
              <a:ext cx="129950" cy="121825"/>
            </a:xfrm>
            <a:custGeom>
              <a:avLst/>
              <a:gdLst/>
              <a:ahLst/>
              <a:cxnLst/>
              <a:rect l="l" t="t" r="r" b="b"/>
              <a:pathLst>
                <a:path w="5198" h="4873" extrusionOk="0">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grpFill/>
            <a:ln>
              <a:noFill/>
            </a:ln>
          </p:spPr>
          <p:txBody>
            <a:bodyPr spcFirstLastPara="1" wrap="square" lIns="91425" tIns="91425" rIns="91425" bIns="91425" anchor="ctr" anchorCtr="0">
              <a:noAutofit/>
            </a:bodyPr>
            <a:lstStyle/>
            <a:p>
              <a:endParaRPr sz="1600">
                <a:solidFill>
                  <a:srgbClr val="435D74"/>
                </a:solidFill>
                <a:latin typeface="Alexandria"/>
              </a:endParaRPr>
            </a:p>
          </p:txBody>
        </p:sp>
      </p:grpSp>
      <p:sp>
        <p:nvSpPr>
          <p:cNvPr id="40" name="Google Shape;144;p23"/>
          <p:cNvSpPr txBox="1">
            <a:spLocks/>
          </p:cNvSpPr>
          <p:nvPr/>
        </p:nvSpPr>
        <p:spPr>
          <a:xfrm>
            <a:off x="8208373" y="4458370"/>
            <a:ext cx="2227398" cy="353100"/>
          </a:xfrm>
          <a:prstGeom prst="rect">
            <a:avLst/>
          </a:prstGeom>
          <a:solidFill>
            <a:schemeClr val="bg1"/>
          </a:solidFill>
          <a:ln>
            <a:solidFill>
              <a:schemeClr val="tx1"/>
            </a:solidFill>
          </a:ln>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sym typeface="Darker Grotesque SemiBold"/>
              </a:rPr>
              <a:t>Assistant Professor</a:t>
            </a:r>
          </a:p>
        </p:txBody>
      </p:sp>
      <p:sp>
        <p:nvSpPr>
          <p:cNvPr id="41" name="Google Shape;145;p23"/>
          <p:cNvSpPr txBox="1">
            <a:spLocks/>
          </p:cNvSpPr>
          <p:nvPr/>
        </p:nvSpPr>
        <p:spPr>
          <a:xfrm>
            <a:off x="7866591" y="5287462"/>
            <a:ext cx="3817409" cy="751408"/>
          </a:xfrm>
          <a:prstGeom prst="rect">
            <a:avLst/>
          </a:prstGeom>
          <a:solidFill>
            <a:schemeClr val="accent1">
              <a:lumMod val="60000"/>
              <a:lumOff val="40000"/>
            </a:schemeClr>
          </a:solidFill>
        </p:spPr>
        <p:txBody>
          <a:bodyPr spcFirstLastPara="1" vert="horz" wrap="square" lIns="91425" tIns="91425" rIns="91425" bIns="91425" rtlCol="0" anchor="t" anchorCtr="0">
            <a:noAutofit/>
          </a:bodyPr>
          <a:lstStyle>
            <a:defPPr>
              <a:defRPr lang="en-US"/>
            </a:defPPr>
            <a:lvl1pPr indent="0">
              <a:lnSpc>
                <a:spcPct val="100000"/>
              </a:lnSpc>
              <a:spcBef>
                <a:spcPts val="0"/>
              </a:spcBef>
              <a:buClr>
                <a:schemeClr val="lt1"/>
              </a:buClr>
              <a:buSzPts val="1200"/>
              <a:buFont typeface="Arial" panose="020B0604020202020204" pitchFamily="34" charset="0"/>
              <a:buNone/>
              <a:defRPr sz="1600">
                <a:solidFill>
                  <a:schemeClr val="bg1"/>
                </a:solidFill>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 </a:t>
            </a:r>
            <a:r>
              <a:rPr lang="en-US" sz="1400" dirty="0"/>
              <a:t>Arab Open University</a:t>
            </a:r>
          </a:p>
          <a:p>
            <a:r>
              <a:rPr lang="en-US" sz="1400" dirty="0"/>
              <a:t>- British University in Egypt</a:t>
            </a:r>
          </a:p>
        </p:txBody>
      </p:sp>
      <p:sp>
        <p:nvSpPr>
          <p:cNvPr id="43" name="Google Shape;147;p23"/>
          <p:cNvSpPr txBox="1">
            <a:spLocks/>
          </p:cNvSpPr>
          <p:nvPr/>
        </p:nvSpPr>
        <p:spPr>
          <a:xfrm>
            <a:off x="1424198" y="3052018"/>
            <a:ext cx="3137448" cy="806838"/>
          </a:xfrm>
          <a:prstGeom prst="rect">
            <a:avLst/>
          </a:prstGeom>
          <a:solidFill>
            <a:schemeClr val="accent1">
              <a:lumMod val="60000"/>
              <a:lumOff val="40000"/>
            </a:schemeClr>
          </a:solidFill>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indent="0">
              <a:buNone/>
            </a:pPr>
            <a:r>
              <a:rPr lang="en-US" sz="1400" dirty="0">
                <a:solidFill>
                  <a:schemeClr val="bg1"/>
                </a:solidFill>
              </a:rPr>
              <a:t>Ph.D. Business Administration</a:t>
            </a:r>
          </a:p>
          <a:p>
            <a:pPr marL="0" indent="0">
              <a:buNone/>
            </a:pPr>
            <a:r>
              <a:rPr lang="en-US" sz="1400" dirty="0">
                <a:solidFill>
                  <a:schemeClr val="bg1"/>
                </a:solidFill>
              </a:rPr>
              <a:t>Major: HRM </a:t>
            </a:r>
          </a:p>
        </p:txBody>
      </p:sp>
      <p:sp>
        <p:nvSpPr>
          <p:cNvPr id="44" name="Google Shape;148;p23"/>
          <p:cNvSpPr txBox="1">
            <a:spLocks/>
          </p:cNvSpPr>
          <p:nvPr/>
        </p:nvSpPr>
        <p:spPr>
          <a:xfrm>
            <a:off x="1424198" y="2725948"/>
            <a:ext cx="3137448" cy="315408"/>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600" dirty="0">
                <a:solidFill>
                  <a:schemeClr val="tx2"/>
                </a:solidFill>
                <a:latin typeface="Alexandria"/>
                <a:ea typeface="Darker Grotesque SemiBold"/>
                <a:cs typeface="Darker Grotesque SemiBold"/>
                <a:sym typeface="Darker Grotesque SemiBold"/>
              </a:rPr>
              <a:t>2010-2015</a:t>
            </a:r>
          </a:p>
        </p:txBody>
      </p:sp>
      <p:grpSp>
        <p:nvGrpSpPr>
          <p:cNvPr id="45" name="Google Shape;149;p23"/>
          <p:cNvGrpSpPr/>
          <p:nvPr/>
        </p:nvGrpSpPr>
        <p:grpSpPr>
          <a:xfrm>
            <a:off x="7766099" y="4481429"/>
            <a:ext cx="263520" cy="262512"/>
            <a:chOff x="898875" y="4399275"/>
            <a:chExt cx="483700" cy="481850"/>
          </a:xfrm>
          <a:solidFill>
            <a:schemeClr val="accent1"/>
          </a:solidFill>
        </p:grpSpPr>
        <p:sp>
          <p:nvSpPr>
            <p:cNvPr id="47" name="Google Shape;150;p23"/>
            <p:cNvSpPr/>
            <p:nvPr/>
          </p:nvSpPr>
          <p:spPr>
            <a:xfrm>
              <a:off x="992750" y="4642900"/>
              <a:ext cx="145300" cy="144100"/>
            </a:xfrm>
            <a:custGeom>
              <a:avLst/>
              <a:gdLst/>
              <a:ahLst/>
              <a:cxnLst/>
              <a:rect l="l" t="t" r="r" b="b"/>
              <a:pathLst>
                <a:path w="5812" h="5764" extrusionOk="0">
                  <a:moveTo>
                    <a:pt x="994" y="0"/>
                  </a:moveTo>
                  <a:lnTo>
                    <a:pt x="988" y="12"/>
                  </a:lnTo>
                  <a:cubicBezTo>
                    <a:pt x="988" y="9"/>
                    <a:pt x="991" y="6"/>
                    <a:pt x="991" y="3"/>
                  </a:cubicBezTo>
                  <a:lnTo>
                    <a:pt x="991" y="3"/>
                  </a:lnTo>
                  <a:lnTo>
                    <a:pt x="979" y="27"/>
                  </a:lnTo>
                  <a:lnTo>
                    <a:pt x="108" y="1759"/>
                  </a:lnTo>
                  <a:cubicBezTo>
                    <a:pt x="0" y="1976"/>
                    <a:pt x="42" y="2241"/>
                    <a:pt x="214" y="2415"/>
                  </a:cubicBezTo>
                  <a:lnTo>
                    <a:pt x="3397" y="5598"/>
                  </a:lnTo>
                  <a:cubicBezTo>
                    <a:pt x="3506" y="5707"/>
                    <a:pt x="3649" y="5763"/>
                    <a:pt x="3795" y="5763"/>
                  </a:cubicBezTo>
                  <a:cubicBezTo>
                    <a:pt x="3883" y="5763"/>
                    <a:pt x="3971" y="5743"/>
                    <a:pt x="4053" y="5701"/>
                  </a:cubicBezTo>
                  <a:lnTo>
                    <a:pt x="5797" y="4827"/>
                  </a:lnTo>
                  <a:lnTo>
                    <a:pt x="5800" y="4824"/>
                  </a:lnTo>
                  <a:lnTo>
                    <a:pt x="5812" y="4818"/>
                  </a:lnTo>
                  <a:lnTo>
                    <a:pt x="994" y="0"/>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48" name="Google Shape;151;p23"/>
            <p:cNvSpPr/>
            <p:nvPr/>
          </p:nvSpPr>
          <p:spPr>
            <a:xfrm>
              <a:off x="1138025" y="4763350"/>
              <a:ext cx="25" cy="25"/>
            </a:xfrm>
            <a:custGeom>
              <a:avLst/>
              <a:gdLst/>
              <a:ahLst/>
              <a:cxnLst/>
              <a:rect l="l" t="t" r="r" b="b"/>
              <a:pathLst>
                <a:path w="1" h="1" extrusionOk="0">
                  <a:moveTo>
                    <a:pt x="1" y="0"/>
                  </a:move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49" name="Google Shape;152;p23"/>
            <p:cNvSpPr/>
            <p:nvPr/>
          </p:nvSpPr>
          <p:spPr>
            <a:xfrm>
              <a:off x="1269550" y="4399275"/>
              <a:ext cx="113025" cy="112125"/>
            </a:xfrm>
            <a:custGeom>
              <a:avLst/>
              <a:gdLst/>
              <a:ahLst/>
              <a:cxnLst/>
              <a:rect l="l" t="t" r="r" b="b"/>
              <a:pathLst>
                <a:path w="4521" h="4485" extrusionOk="0">
                  <a:moveTo>
                    <a:pt x="3066" y="1"/>
                  </a:moveTo>
                  <a:cubicBezTo>
                    <a:pt x="1947" y="1"/>
                    <a:pt x="938" y="82"/>
                    <a:pt x="0" y="239"/>
                  </a:cubicBezTo>
                  <a:lnTo>
                    <a:pt x="9" y="895"/>
                  </a:lnTo>
                  <a:cubicBezTo>
                    <a:pt x="34" y="2862"/>
                    <a:pt x="1623" y="4452"/>
                    <a:pt x="3590" y="4476"/>
                  </a:cubicBezTo>
                  <a:lnTo>
                    <a:pt x="4243" y="4485"/>
                  </a:lnTo>
                  <a:cubicBezTo>
                    <a:pt x="4439" y="3313"/>
                    <a:pt x="4520" y="2028"/>
                    <a:pt x="4469" y="561"/>
                  </a:cubicBezTo>
                  <a:cubicBezTo>
                    <a:pt x="4457" y="266"/>
                    <a:pt x="4219" y="28"/>
                    <a:pt x="3924" y="16"/>
                  </a:cubicBezTo>
                  <a:cubicBezTo>
                    <a:pt x="3631" y="6"/>
                    <a:pt x="3345" y="1"/>
                    <a:pt x="306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50" name="Google Shape;153;p23"/>
            <p:cNvSpPr/>
            <p:nvPr/>
          </p:nvSpPr>
          <p:spPr>
            <a:xfrm>
              <a:off x="1161975" y="4531175"/>
              <a:ext cx="91400" cy="84350"/>
            </a:xfrm>
            <a:custGeom>
              <a:avLst/>
              <a:gdLst/>
              <a:ahLst/>
              <a:cxnLst/>
              <a:rect l="l" t="t" r="r" b="b"/>
              <a:pathLst>
                <a:path w="3656" h="3374" extrusionOk="0">
                  <a:moveTo>
                    <a:pt x="1821" y="1"/>
                  </a:moveTo>
                  <a:cubicBezTo>
                    <a:pt x="1137" y="1"/>
                    <a:pt x="523" y="415"/>
                    <a:pt x="262" y="1046"/>
                  </a:cubicBezTo>
                  <a:cubicBezTo>
                    <a:pt x="0" y="1678"/>
                    <a:pt x="145" y="2410"/>
                    <a:pt x="633" y="2894"/>
                  </a:cubicBezTo>
                  <a:cubicBezTo>
                    <a:pt x="952" y="3214"/>
                    <a:pt x="1391" y="3373"/>
                    <a:pt x="1830" y="3373"/>
                  </a:cubicBezTo>
                  <a:cubicBezTo>
                    <a:pt x="2269" y="3373"/>
                    <a:pt x="2707" y="3214"/>
                    <a:pt x="3027" y="2894"/>
                  </a:cubicBezTo>
                  <a:cubicBezTo>
                    <a:pt x="3511" y="2410"/>
                    <a:pt x="3656" y="1681"/>
                    <a:pt x="3394" y="1046"/>
                  </a:cubicBezTo>
                  <a:cubicBezTo>
                    <a:pt x="3132" y="413"/>
                    <a:pt x="2515" y="1"/>
                    <a:pt x="1828" y="1"/>
                  </a:cubicBezTo>
                  <a:cubicBezTo>
                    <a:pt x="1826" y="1"/>
                    <a:pt x="1823" y="1"/>
                    <a:pt x="1821"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51" name="Google Shape;154;p23"/>
            <p:cNvSpPr/>
            <p:nvPr/>
          </p:nvSpPr>
          <p:spPr>
            <a:xfrm>
              <a:off x="1031050" y="4411100"/>
              <a:ext cx="338650" cy="338725"/>
            </a:xfrm>
            <a:custGeom>
              <a:avLst/>
              <a:gdLst/>
              <a:ahLst/>
              <a:cxnLst/>
              <a:rect l="l" t="t" r="r" b="b"/>
              <a:pathLst>
                <a:path w="13546" h="13549" extrusionOk="0">
                  <a:moveTo>
                    <a:pt x="7066" y="3673"/>
                  </a:moveTo>
                  <a:cubicBezTo>
                    <a:pt x="7800" y="3673"/>
                    <a:pt x="8522" y="3960"/>
                    <a:pt x="9062" y="4500"/>
                  </a:cubicBezTo>
                  <a:cubicBezTo>
                    <a:pt x="10170" y="5602"/>
                    <a:pt x="10170" y="7393"/>
                    <a:pt x="9062" y="8492"/>
                  </a:cubicBezTo>
                  <a:cubicBezTo>
                    <a:pt x="8522" y="9032"/>
                    <a:pt x="7800" y="9319"/>
                    <a:pt x="7066" y="9319"/>
                  </a:cubicBezTo>
                  <a:cubicBezTo>
                    <a:pt x="6702" y="9319"/>
                    <a:pt x="6334" y="9248"/>
                    <a:pt x="5984" y="9104"/>
                  </a:cubicBezTo>
                  <a:cubicBezTo>
                    <a:pt x="4930" y="8667"/>
                    <a:pt x="4244" y="7637"/>
                    <a:pt x="4244" y="6496"/>
                  </a:cubicBezTo>
                  <a:cubicBezTo>
                    <a:pt x="4244" y="5355"/>
                    <a:pt x="4930" y="4325"/>
                    <a:pt x="5984" y="3888"/>
                  </a:cubicBezTo>
                  <a:cubicBezTo>
                    <a:pt x="6334" y="3744"/>
                    <a:pt x="6702" y="3673"/>
                    <a:pt x="7066" y="3673"/>
                  </a:cubicBezTo>
                  <a:close/>
                  <a:moveTo>
                    <a:pt x="3868" y="9124"/>
                  </a:moveTo>
                  <a:cubicBezTo>
                    <a:pt x="4006" y="9124"/>
                    <a:pt x="4147" y="9176"/>
                    <a:pt x="4262" y="9290"/>
                  </a:cubicBezTo>
                  <a:cubicBezTo>
                    <a:pt x="4481" y="9510"/>
                    <a:pt x="4481" y="9869"/>
                    <a:pt x="4262" y="10088"/>
                  </a:cubicBezTo>
                  <a:cubicBezTo>
                    <a:pt x="4147" y="10204"/>
                    <a:pt x="4005" y="10255"/>
                    <a:pt x="3866" y="10255"/>
                  </a:cubicBezTo>
                  <a:cubicBezTo>
                    <a:pt x="3576" y="10255"/>
                    <a:pt x="3298" y="10031"/>
                    <a:pt x="3298" y="9691"/>
                  </a:cubicBezTo>
                  <a:cubicBezTo>
                    <a:pt x="3298" y="9350"/>
                    <a:pt x="3577" y="9124"/>
                    <a:pt x="3868" y="9124"/>
                  </a:cubicBezTo>
                  <a:close/>
                  <a:moveTo>
                    <a:pt x="8414" y="1"/>
                  </a:moveTo>
                  <a:cubicBezTo>
                    <a:pt x="6466" y="507"/>
                    <a:pt x="4888" y="1425"/>
                    <a:pt x="3518" y="2846"/>
                  </a:cubicBezTo>
                  <a:cubicBezTo>
                    <a:pt x="2169" y="4244"/>
                    <a:pt x="1000" y="6282"/>
                    <a:pt x="1" y="8212"/>
                  </a:cubicBezTo>
                  <a:lnTo>
                    <a:pt x="5337" y="13548"/>
                  </a:lnTo>
                  <a:cubicBezTo>
                    <a:pt x="7267" y="12549"/>
                    <a:pt x="9309" y="11380"/>
                    <a:pt x="10706" y="10031"/>
                  </a:cubicBezTo>
                  <a:cubicBezTo>
                    <a:pt x="12124" y="8664"/>
                    <a:pt x="13039" y="7086"/>
                    <a:pt x="13545" y="5138"/>
                  </a:cubicBezTo>
                  <a:lnTo>
                    <a:pt x="13112" y="5129"/>
                  </a:lnTo>
                  <a:cubicBezTo>
                    <a:pt x="10534" y="5099"/>
                    <a:pt x="8453" y="3015"/>
                    <a:pt x="8420" y="440"/>
                  </a:cubicBezTo>
                  <a:lnTo>
                    <a:pt x="8414"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52" name="Google Shape;155;p23"/>
            <p:cNvSpPr/>
            <p:nvPr/>
          </p:nvSpPr>
          <p:spPr>
            <a:xfrm>
              <a:off x="1130500" y="4740450"/>
              <a:ext cx="108950" cy="111250"/>
            </a:xfrm>
            <a:custGeom>
              <a:avLst/>
              <a:gdLst/>
              <a:ahLst/>
              <a:cxnLst/>
              <a:rect l="l" t="t" r="r" b="b"/>
              <a:pathLst>
                <a:path w="4358" h="4450" extrusionOk="0">
                  <a:moveTo>
                    <a:pt x="4358" y="1"/>
                  </a:moveTo>
                  <a:lnTo>
                    <a:pt x="4358" y="1"/>
                  </a:lnTo>
                  <a:cubicBezTo>
                    <a:pt x="2906" y="877"/>
                    <a:pt x="1437" y="1609"/>
                    <a:pt x="1" y="2332"/>
                  </a:cubicBezTo>
                  <a:cubicBezTo>
                    <a:pt x="58" y="3090"/>
                    <a:pt x="112" y="3789"/>
                    <a:pt x="118" y="3882"/>
                  </a:cubicBezTo>
                  <a:cubicBezTo>
                    <a:pt x="118" y="4211"/>
                    <a:pt x="387" y="4450"/>
                    <a:pt x="683" y="4450"/>
                  </a:cubicBezTo>
                  <a:cubicBezTo>
                    <a:pt x="767" y="4450"/>
                    <a:pt x="854" y="4430"/>
                    <a:pt x="937" y="4388"/>
                  </a:cubicBezTo>
                  <a:cubicBezTo>
                    <a:pt x="1039" y="4295"/>
                    <a:pt x="3858" y="3208"/>
                    <a:pt x="4358"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53" name="Google Shape;156;p23"/>
            <p:cNvSpPr/>
            <p:nvPr/>
          </p:nvSpPr>
          <p:spPr>
            <a:xfrm>
              <a:off x="927325" y="4539825"/>
              <a:ext cx="114150" cy="109800"/>
            </a:xfrm>
            <a:custGeom>
              <a:avLst/>
              <a:gdLst/>
              <a:ahLst/>
              <a:cxnLst/>
              <a:rect l="l" t="t" r="r" b="b"/>
              <a:pathLst>
                <a:path w="4566" h="4392" extrusionOk="0">
                  <a:moveTo>
                    <a:pt x="4565" y="1"/>
                  </a:moveTo>
                  <a:lnTo>
                    <a:pt x="4565" y="1"/>
                  </a:lnTo>
                  <a:cubicBezTo>
                    <a:pt x="1268" y="459"/>
                    <a:pt x="184" y="3334"/>
                    <a:pt x="91" y="3437"/>
                  </a:cubicBezTo>
                  <a:cubicBezTo>
                    <a:pt x="0" y="3611"/>
                    <a:pt x="9" y="3822"/>
                    <a:pt x="112" y="3988"/>
                  </a:cubicBezTo>
                  <a:cubicBezTo>
                    <a:pt x="295" y="4286"/>
                    <a:pt x="606" y="4232"/>
                    <a:pt x="723" y="4256"/>
                  </a:cubicBezTo>
                  <a:lnTo>
                    <a:pt x="2214" y="4391"/>
                  </a:lnTo>
                  <a:cubicBezTo>
                    <a:pt x="2945" y="2928"/>
                    <a:pt x="3680" y="1458"/>
                    <a:pt x="4565"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54" name="Google Shape;157;p23"/>
            <p:cNvSpPr/>
            <p:nvPr/>
          </p:nvSpPr>
          <p:spPr>
            <a:xfrm>
              <a:off x="898875" y="4711550"/>
              <a:ext cx="170825" cy="169575"/>
            </a:xfrm>
            <a:custGeom>
              <a:avLst/>
              <a:gdLst/>
              <a:ahLst/>
              <a:cxnLst/>
              <a:rect l="l" t="t" r="r" b="b"/>
              <a:pathLst>
                <a:path w="6833" h="6783" extrusionOk="0">
                  <a:moveTo>
                    <a:pt x="2846" y="1"/>
                  </a:moveTo>
                  <a:cubicBezTo>
                    <a:pt x="1747" y="1052"/>
                    <a:pt x="503" y="4602"/>
                    <a:pt x="63" y="6050"/>
                  </a:cubicBezTo>
                  <a:cubicBezTo>
                    <a:pt x="0" y="6252"/>
                    <a:pt x="54" y="6469"/>
                    <a:pt x="202" y="6616"/>
                  </a:cubicBezTo>
                  <a:cubicBezTo>
                    <a:pt x="309" y="6724"/>
                    <a:pt x="454" y="6782"/>
                    <a:pt x="602" y="6782"/>
                  </a:cubicBezTo>
                  <a:cubicBezTo>
                    <a:pt x="656" y="6782"/>
                    <a:pt x="711" y="6774"/>
                    <a:pt x="765" y="6758"/>
                  </a:cubicBezTo>
                  <a:cubicBezTo>
                    <a:pt x="2225" y="6318"/>
                    <a:pt x="5782" y="5084"/>
                    <a:pt x="6833" y="3981"/>
                  </a:cubicBezTo>
                  <a:cubicBezTo>
                    <a:pt x="6655" y="3900"/>
                    <a:pt x="6492" y="3789"/>
                    <a:pt x="6354" y="3650"/>
                  </a:cubicBezTo>
                  <a:lnTo>
                    <a:pt x="5167" y="2464"/>
                  </a:lnTo>
                  <a:lnTo>
                    <a:pt x="4767" y="2861"/>
                  </a:lnTo>
                  <a:cubicBezTo>
                    <a:pt x="4658" y="2967"/>
                    <a:pt x="4517" y="3020"/>
                    <a:pt x="4375" y="3020"/>
                  </a:cubicBezTo>
                  <a:cubicBezTo>
                    <a:pt x="4231" y="3020"/>
                    <a:pt x="4086" y="2965"/>
                    <a:pt x="3975" y="2855"/>
                  </a:cubicBezTo>
                  <a:cubicBezTo>
                    <a:pt x="3758" y="2638"/>
                    <a:pt x="3755" y="2286"/>
                    <a:pt x="3969" y="2063"/>
                  </a:cubicBezTo>
                  <a:lnTo>
                    <a:pt x="4369" y="1663"/>
                  </a:lnTo>
                  <a:lnTo>
                    <a:pt x="3171" y="464"/>
                  </a:lnTo>
                  <a:cubicBezTo>
                    <a:pt x="3035" y="329"/>
                    <a:pt x="2927" y="172"/>
                    <a:pt x="2846"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grpSp>
      <p:sp>
        <p:nvSpPr>
          <p:cNvPr id="56" name="Google Shape;159;p23"/>
          <p:cNvSpPr txBox="1">
            <a:spLocks/>
          </p:cNvSpPr>
          <p:nvPr/>
        </p:nvSpPr>
        <p:spPr>
          <a:xfrm>
            <a:off x="1431670" y="5152959"/>
            <a:ext cx="3129976" cy="846814"/>
          </a:xfrm>
          <a:prstGeom prst="rect">
            <a:avLst/>
          </a:prstGeom>
          <a:solidFill>
            <a:schemeClr val="accent1">
              <a:lumMod val="60000"/>
              <a:lumOff val="40000"/>
            </a:schemeClr>
          </a:solidFill>
        </p:spPr>
        <p:txBody>
          <a:bodyPr spcFirstLastPara="1" vert="horz" wrap="square" lIns="91425" tIns="91425" rIns="91425" bIns="91425" rtlCol="0" anchor="t" anchorCtr="0">
            <a:noAutofit/>
          </a:bodyPr>
          <a:lstStyle>
            <a:defPPr>
              <a:defRPr lang="en-US"/>
            </a:defPPr>
            <a:lvl1pPr indent="0">
              <a:lnSpc>
                <a:spcPct val="100000"/>
              </a:lnSpc>
              <a:spcBef>
                <a:spcPts val="0"/>
              </a:spcBef>
              <a:buClr>
                <a:schemeClr val="lt1"/>
              </a:buClr>
              <a:buSzPts val="1200"/>
              <a:buFont typeface="Arial" panose="020B0604020202020204" pitchFamily="34" charset="0"/>
              <a:buNone/>
              <a:defRPr sz="1600">
                <a:solidFill>
                  <a:schemeClr val="bg1"/>
                </a:solidFill>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1400" dirty="0"/>
              <a:t>Master of Business Administration</a:t>
            </a:r>
          </a:p>
          <a:p>
            <a:endParaRPr lang="en-US" sz="1400" dirty="0"/>
          </a:p>
          <a:p>
            <a:r>
              <a:rPr lang="en-US" sz="1400" dirty="0"/>
              <a:t>Major: HRM </a:t>
            </a:r>
          </a:p>
        </p:txBody>
      </p:sp>
      <p:sp>
        <p:nvSpPr>
          <p:cNvPr id="57" name="Google Shape;160;p23"/>
          <p:cNvSpPr txBox="1">
            <a:spLocks/>
          </p:cNvSpPr>
          <p:nvPr/>
        </p:nvSpPr>
        <p:spPr>
          <a:xfrm>
            <a:off x="1431671" y="4743941"/>
            <a:ext cx="3129976" cy="407247"/>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600" dirty="0">
                <a:solidFill>
                  <a:schemeClr val="tx2"/>
                </a:solidFill>
                <a:latin typeface="Alexandria"/>
                <a:ea typeface="Darker Grotesque SemiBold"/>
                <a:cs typeface="Darker Grotesque SemiBold"/>
                <a:sym typeface="Darker Grotesque SemiBold"/>
              </a:rPr>
              <a:t>2006-2008</a:t>
            </a:r>
          </a:p>
        </p:txBody>
      </p:sp>
      <p:grpSp>
        <p:nvGrpSpPr>
          <p:cNvPr id="59" name="Google Shape;121;p23"/>
          <p:cNvGrpSpPr/>
          <p:nvPr/>
        </p:nvGrpSpPr>
        <p:grpSpPr>
          <a:xfrm>
            <a:off x="1575805" y="2374149"/>
            <a:ext cx="263511" cy="258395"/>
            <a:chOff x="1490050" y="3805975"/>
            <a:chExt cx="491900" cy="482350"/>
          </a:xfrm>
          <a:solidFill>
            <a:schemeClr val="accent1"/>
          </a:solidFill>
        </p:grpSpPr>
        <p:sp>
          <p:nvSpPr>
            <p:cNvPr id="60" name="Google Shape;122;p23"/>
            <p:cNvSpPr/>
            <p:nvPr/>
          </p:nvSpPr>
          <p:spPr>
            <a:xfrm>
              <a:off x="1541775" y="3877050"/>
              <a:ext cx="302500" cy="277225"/>
            </a:xfrm>
            <a:custGeom>
              <a:avLst/>
              <a:gdLst/>
              <a:ahLst/>
              <a:cxnLst/>
              <a:rect l="l" t="t" r="r" b="b"/>
              <a:pathLst>
                <a:path w="12100" h="11089" extrusionOk="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61" name="Google Shape;123;p23"/>
            <p:cNvSpPr/>
            <p:nvPr/>
          </p:nvSpPr>
          <p:spPr>
            <a:xfrm>
              <a:off x="1824450" y="3805975"/>
              <a:ext cx="157500" cy="150525"/>
            </a:xfrm>
            <a:custGeom>
              <a:avLst/>
              <a:gdLst/>
              <a:ahLst/>
              <a:cxnLst/>
              <a:rect l="l" t="t" r="r" b="b"/>
              <a:pathLst>
                <a:path w="6300" h="6021" extrusionOk="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62" name="Google Shape;124;p23"/>
            <p:cNvSpPr/>
            <p:nvPr/>
          </p:nvSpPr>
          <p:spPr>
            <a:xfrm>
              <a:off x="1626675" y="3936600"/>
              <a:ext cx="277225" cy="302600"/>
            </a:xfrm>
            <a:custGeom>
              <a:avLst/>
              <a:gdLst/>
              <a:ahLst/>
              <a:cxnLst/>
              <a:rect l="l" t="t" r="r" b="b"/>
              <a:pathLst>
                <a:path w="11089" h="12104" extrusionOk="0">
                  <a:moveTo>
                    <a:pt x="9501" y="1"/>
                  </a:moveTo>
                  <a:lnTo>
                    <a:pt x="1" y="9501"/>
                  </a:lnTo>
                  <a:cubicBezTo>
                    <a:pt x="537" y="10254"/>
                    <a:pt x="745" y="11194"/>
                    <a:pt x="576" y="12103"/>
                  </a:cubicBezTo>
                  <a:lnTo>
                    <a:pt x="11088" y="1591"/>
                  </a:lnTo>
                  <a:lnTo>
                    <a:pt x="9501" y="1"/>
                  </a:ln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sp>
          <p:nvSpPr>
            <p:cNvPr id="63" name="Google Shape;125;p23"/>
            <p:cNvSpPr/>
            <p:nvPr/>
          </p:nvSpPr>
          <p:spPr>
            <a:xfrm>
              <a:off x="1490050" y="4166500"/>
              <a:ext cx="129950" cy="121825"/>
            </a:xfrm>
            <a:custGeom>
              <a:avLst/>
              <a:gdLst/>
              <a:ahLst/>
              <a:cxnLst/>
              <a:rect l="l" t="t" r="r" b="b"/>
              <a:pathLst>
                <a:path w="5198" h="4873" extrusionOk="0">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600">
                <a:solidFill>
                  <a:srgbClr val="435D74"/>
                </a:solidFill>
                <a:latin typeface="Alexandria"/>
              </a:endParaRPr>
            </a:p>
          </p:txBody>
        </p:sp>
      </p:grpSp>
      <p:sp>
        <p:nvSpPr>
          <p:cNvPr id="64" name="Google Shape;136;p23"/>
          <p:cNvSpPr txBox="1">
            <a:spLocks/>
          </p:cNvSpPr>
          <p:nvPr/>
        </p:nvSpPr>
        <p:spPr>
          <a:xfrm>
            <a:off x="1871374" y="4082439"/>
            <a:ext cx="2226014" cy="353100"/>
          </a:xfrm>
          <a:prstGeom prst="rect">
            <a:avLst/>
          </a:prstGeom>
          <a:solidFill>
            <a:schemeClr val="bg1"/>
          </a:solidFill>
          <a:ln>
            <a:solidFill>
              <a:schemeClr val="tx1"/>
            </a:solidFill>
          </a:ln>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sym typeface="Yanone Kaffeesatz Light"/>
              </a:rPr>
              <a:t>Cairo University</a:t>
            </a:r>
          </a:p>
        </p:txBody>
      </p:sp>
      <p:sp>
        <p:nvSpPr>
          <p:cNvPr id="66" name="Google Shape;138;p23"/>
          <p:cNvSpPr txBox="1">
            <a:spLocks/>
          </p:cNvSpPr>
          <p:nvPr/>
        </p:nvSpPr>
        <p:spPr>
          <a:xfrm>
            <a:off x="7874576" y="4937742"/>
            <a:ext cx="3809424" cy="362108"/>
          </a:xfrm>
          <a:prstGeom prst="rect">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600" dirty="0">
                <a:solidFill>
                  <a:schemeClr val="tx2"/>
                </a:solidFill>
                <a:latin typeface="Alexandria"/>
                <a:ea typeface="Darker Grotesque SemiBold"/>
                <a:cs typeface="Darker Grotesque SemiBold"/>
                <a:sym typeface="Darker Grotesque SemiBold"/>
              </a:rPr>
              <a:t>2012-2020</a:t>
            </a:r>
          </a:p>
        </p:txBody>
      </p:sp>
      <p:sp>
        <p:nvSpPr>
          <p:cNvPr id="67" name="Google Shape;138;p23"/>
          <p:cNvSpPr txBox="1">
            <a:spLocks/>
          </p:cNvSpPr>
          <p:nvPr/>
        </p:nvSpPr>
        <p:spPr>
          <a:xfrm>
            <a:off x="8885058" y="3024011"/>
            <a:ext cx="2798942" cy="622388"/>
          </a:xfrm>
          <a:prstGeom prst="rect">
            <a:avLst/>
          </a:prstGeom>
          <a:solidFill>
            <a:schemeClr val="accent1">
              <a:lumMod val="60000"/>
              <a:lumOff val="4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pPr>
            <a:r>
              <a:rPr lang="en-US" sz="1400" dirty="0">
                <a:solidFill>
                  <a:schemeClr val="bg1"/>
                </a:solidFill>
                <a:latin typeface="Alexandria"/>
                <a:ea typeface="Darker Grotesque SemiBold"/>
                <a:cs typeface="Darker Grotesque SemiBold"/>
                <a:sym typeface="Darker Grotesque SemiBold"/>
              </a:rPr>
              <a:t>Egyptian Nuclear &amp; Radiological Regulatory Authority</a:t>
            </a:r>
          </a:p>
        </p:txBody>
      </p:sp>
      <p:sp>
        <p:nvSpPr>
          <p:cNvPr id="68" name="Google Shape;138;p23"/>
          <p:cNvSpPr txBox="1">
            <a:spLocks/>
          </p:cNvSpPr>
          <p:nvPr/>
        </p:nvSpPr>
        <p:spPr>
          <a:xfrm>
            <a:off x="7812387" y="3567497"/>
            <a:ext cx="1338015" cy="373063"/>
          </a:xfrm>
          <a:prstGeom prst="rect">
            <a:avLst/>
          </a:prstGeom>
          <a:solidFill>
            <a:schemeClr val="accent1">
              <a:lumMod val="60000"/>
              <a:lumOff val="4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400" dirty="0">
                <a:solidFill>
                  <a:schemeClr val="bg1"/>
                </a:solidFill>
                <a:latin typeface="Alexandria"/>
                <a:ea typeface="Darker Grotesque SemiBold"/>
                <a:cs typeface="Darker Grotesque SemiBold"/>
                <a:sym typeface="Darker Grotesque SemiBold"/>
              </a:rPr>
              <a:t>2009-2012</a:t>
            </a:r>
          </a:p>
        </p:txBody>
      </p:sp>
      <p:sp>
        <p:nvSpPr>
          <p:cNvPr id="69" name="Google Shape;138;p23"/>
          <p:cNvSpPr txBox="1">
            <a:spLocks/>
          </p:cNvSpPr>
          <p:nvPr/>
        </p:nvSpPr>
        <p:spPr>
          <a:xfrm>
            <a:off x="8013794" y="3921702"/>
            <a:ext cx="1221744" cy="316197"/>
          </a:xfrm>
          <a:prstGeom prst="rect">
            <a:avLst/>
          </a:prstGeom>
          <a:solidFill>
            <a:schemeClr val="accent1">
              <a:lumMod val="60000"/>
              <a:lumOff val="4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spcBef>
                <a:spcPts val="0"/>
              </a:spcBef>
            </a:pPr>
            <a:r>
              <a:rPr lang="ar-EG" sz="1400" dirty="0">
                <a:solidFill>
                  <a:schemeClr val="bg1"/>
                </a:solidFill>
                <a:latin typeface="Alexandria"/>
                <a:sym typeface="Darker Grotesque SemiBold"/>
              </a:rPr>
              <a:t>2009-2006</a:t>
            </a:r>
            <a:endParaRPr lang="en-US" sz="1400" dirty="0">
              <a:solidFill>
                <a:schemeClr val="bg1"/>
              </a:solidFill>
              <a:latin typeface="Alexandria"/>
              <a:sym typeface="Darker Grotesque SemiBold"/>
            </a:endParaRPr>
          </a:p>
        </p:txBody>
      </p:sp>
      <p:sp>
        <p:nvSpPr>
          <p:cNvPr id="70" name="Google Shape;138;p23"/>
          <p:cNvSpPr txBox="1">
            <a:spLocks/>
          </p:cNvSpPr>
          <p:nvPr/>
        </p:nvSpPr>
        <p:spPr>
          <a:xfrm>
            <a:off x="8885058" y="3859377"/>
            <a:ext cx="2175557" cy="373063"/>
          </a:xfrm>
          <a:prstGeom prst="rect">
            <a:avLst/>
          </a:prstGeom>
          <a:solidFill>
            <a:schemeClr val="accent1">
              <a:lumMod val="60000"/>
              <a:lumOff val="40000"/>
            </a:schemeClr>
          </a:solidFill>
          <a:ln w="9525" cap="flat" cmpd="sng">
            <a:noFill/>
            <a:prstDash val="solid"/>
            <a:round/>
            <a:headEnd type="none" w="sm" len="sm"/>
            <a:tailEnd type="none" w="sm" len="sm"/>
          </a:ln>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Bef>
                <a:spcPts val="0"/>
              </a:spcBef>
            </a:pPr>
            <a:r>
              <a:rPr lang="en-US" sz="1400" dirty="0">
                <a:solidFill>
                  <a:schemeClr val="bg1"/>
                </a:solidFill>
                <a:latin typeface="Alexandria"/>
                <a:ea typeface="Darker Grotesque SemiBold"/>
                <a:cs typeface="Darker Grotesque SemiBold"/>
                <a:sym typeface="Darker Grotesque SemiBold"/>
              </a:rPr>
              <a:t>CHUBB  Insurance</a:t>
            </a:r>
          </a:p>
        </p:txBody>
      </p:sp>
      <p:sp>
        <p:nvSpPr>
          <p:cNvPr id="71" name="Google Shape;138;p23"/>
          <p:cNvSpPr txBox="1">
            <a:spLocks/>
          </p:cNvSpPr>
          <p:nvPr/>
        </p:nvSpPr>
        <p:spPr>
          <a:xfrm>
            <a:off x="9165030" y="3526888"/>
            <a:ext cx="2351900" cy="373063"/>
          </a:xfrm>
          <a:prstGeom prst="rect">
            <a:avLst/>
          </a:prstGeom>
          <a:solidFill>
            <a:schemeClr val="accent1">
              <a:lumMod val="60000"/>
              <a:lumOff val="40000"/>
            </a:schemeClr>
          </a:solidFill>
        </p:spPr>
        <p:txBody>
          <a:bodyPr spcFirstLastPara="1" vert="horz" wrap="square" lIns="91425" tIns="91425" rIns="91425" bIns="91425" rtlCol="0" anchor="t" anchorCtr="0">
            <a:noAutofit/>
          </a:bodyPr>
          <a:lstStyle>
            <a:defPPr>
              <a:defRPr lang="en-US"/>
            </a:defPPr>
            <a:lvl1pPr marL="228600" indent="-228600">
              <a:lnSpc>
                <a:spcPct val="100000"/>
              </a:lnSpc>
              <a:spcBef>
                <a:spcPts val="0"/>
              </a:spcBef>
              <a:buClr>
                <a:schemeClr val="lt1"/>
              </a:buClr>
              <a:buSzPts val="1200"/>
              <a:buFont typeface="Arial" panose="020B0604020202020204" pitchFamily="34" charset="0"/>
              <a:buChar char="•"/>
              <a:defRPr sz="1600">
                <a:latin typeface="Alexandria"/>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0" indent="0">
              <a:buNone/>
            </a:pPr>
            <a:r>
              <a:rPr lang="en-US" sz="1400" dirty="0">
                <a:solidFill>
                  <a:schemeClr val="bg1"/>
                </a:solidFill>
                <a:sym typeface="Darker Grotesque SemiBold"/>
              </a:rPr>
              <a:t>AOTIC- </a:t>
            </a:r>
            <a:r>
              <a:rPr lang="en-US" sz="1400" dirty="0" err="1">
                <a:solidFill>
                  <a:schemeClr val="bg1"/>
                </a:solidFill>
                <a:sym typeface="Darker Grotesque SemiBold"/>
              </a:rPr>
              <a:t>AlFuttaim</a:t>
            </a:r>
            <a:r>
              <a:rPr lang="en-US" sz="1400" dirty="0">
                <a:solidFill>
                  <a:schemeClr val="bg1"/>
                </a:solidFill>
                <a:sym typeface="Darker Grotesque SemiBold"/>
              </a:rPr>
              <a:t> Group</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46448" y="2178160"/>
            <a:ext cx="2145154" cy="214515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72" name="TextBox 71"/>
          <p:cNvSpPr txBox="1"/>
          <p:nvPr/>
        </p:nvSpPr>
        <p:spPr>
          <a:xfrm>
            <a:off x="4702598" y="459733"/>
            <a:ext cx="3039615"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Self Introduction</a:t>
            </a:r>
          </a:p>
        </p:txBody>
      </p:sp>
    </p:spTree>
    <p:extLst>
      <p:ext uri="{BB962C8B-B14F-4D97-AF65-F5344CB8AC3E}">
        <p14:creationId xmlns:p14="http://schemas.microsoft.com/office/powerpoint/2010/main" val="1849854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 </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About the Course</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223714"/>
            <a:ext cx="9901844" cy="3416320"/>
          </a:xfrm>
          <a:prstGeom prst="rect">
            <a:avLst/>
          </a:prstGeom>
          <a:noFill/>
        </p:spPr>
        <p:txBody>
          <a:bodyPr wrap="square" rtlCol="0">
            <a:spAutoFit/>
          </a:bodyPr>
          <a:lstStyle/>
          <a:p>
            <a:pPr algn="just"/>
            <a:r>
              <a:rPr lang="en-US" sz="2400" dirty="0">
                <a:latin typeface="Alexandria"/>
                <a:cs typeface="Times New Roman" panose="02020603050405020304" pitchFamily="18" charset="0"/>
              </a:rPr>
              <a:t>This course provides students with critical understanding of the nature of human resource management (HRM) and the conditions which enables the applications of HRM concepts, values, practices, and its varying contexts of application. </a:t>
            </a:r>
          </a:p>
          <a:p>
            <a:pPr algn="just"/>
            <a:r>
              <a:rPr lang="en-US" sz="2400" dirty="0">
                <a:latin typeface="Alexandria"/>
                <a:cs typeface="Times New Roman" panose="02020603050405020304" pitchFamily="18" charset="0"/>
              </a:rPr>
              <a:t>You will appreciate the challenges associated with the transferability of management practices across organizations, sectors, and cultures.</a:t>
            </a:r>
          </a:p>
          <a:p>
            <a:pPr algn="just"/>
            <a:endParaRPr lang="en-US" sz="2400" dirty="0">
              <a:latin typeface="Alexandria"/>
              <a:cs typeface="Times New Roman" panose="02020603050405020304" pitchFamily="18" charset="0"/>
            </a:endParaRPr>
          </a:p>
          <a:p>
            <a:pPr algn="just"/>
            <a:r>
              <a:rPr lang="en-US" sz="2400" b="1" dirty="0">
                <a:latin typeface="Alexandria"/>
                <a:cs typeface="Times New Roman" panose="02020603050405020304" pitchFamily="18" charset="0"/>
              </a:rPr>
              <a:t>Credit Hours: </a:t>
            </a:r>
            <a:r>
              <a:rPr lang="en-US" sz="2400" dirty="0">
                <a:latin typeface="Alexandria"/>
                <a:cs typeface="Times New Roman" panose="02020603050405020304" pitchFamily="18" charset="0"/>
              </a:rPr>
              <a:t>3 credit hours </a:t>
            </a:r>
          </a:p>
          <a:p>
            <a:pPr algn="just"/>
            <a:endParaRPr lang="en-US" sz="2400" dirty="0">
              <a:solidFill>
                <a:schemeClr val="bg1"/>
              </a:solidFill>
              <a:latin typeface="Alexandria"/>
              <a:cs typeface="Times New Roman" panose="02020603050405020304" pitchFamily="18" charset="0"/>
            </a:endParaRPr>
          </a:p>
        </p:txBody>
      </p:sp>
    </p:spTree>
    <p:extLst>
      <p:ext uri="{BB962C8B-B14F-4D97-AF65-F5344CB8AC3E}">
        <p14:creationId xmlns:p14="http://schemas.microsoft.com/office/powerpoint/2010/main" val="3757906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Learning Outcome</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223714"/>
            <a:ext cx="9901844" cy="3785652"/>
          </a:xfrm>
          <a:prstGeom prst="rect">
            <a:avLst/>
          </a:prstGeom>
          <a:noFill/>
        </p:spPr>
        <p:txBody>
          <a:bodyPr wrap="square" rtlCol="0">
            <a:spAutoFit/>
          </a:bodyPr>
          <a:lstStyle/>
          <a:p>
            <a:pPr marL="342900" marR="0" lvl="0" indent="-342900" rtl="0">
              <a:spcBef>
                <a:spcPts val="0"/>
              </a:spcBef>
              <a:spcAft>
                <a:spcPts val="0"/>
              </a:spcAft>
              <a:buFont typeface="Calibri" panose="020F0502020204030204" pitchFamily="34" charset="0"/>
              <a:buChar char="-"/>
            </a:pPr>
            <a:r>
              <a:rPr lang="en-US" sz="2400" dirty="0">
                <a:solidFill>
                  <a:srgbClr val="2D3956"/>
                </a:solidFill>
                <a:latin typeface="Alexandria"/>
                <a:cs typeface="Times New Roman" panose="02020603050405020304" pitchFamily="18" charset="0"/>
              </a:rPr>
              <a:t>Critical understanding of the nature of HRM in terms of its emergence, philosophy, and values.</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Alexandria"/>
                <a:cs typeface="Times New Roman" panose="02020603050405020304" pitchFamily="18" charset="0"/>
              </a:rPr>
              <a:t>Knowledge of various theories and models of managing people.</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Alexandria"/>
                <a:cs typeface="Times New Roman" panose="02020603050405020304" pitchFamily="18" charset="0"/>
              </a:rPr>
              <a:t>Critical understanding of the applicability of theories and models in different organizational, cultural, and institutional contexts.</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Alexandria"/>
                <a:cs typeface="Times New Roman" panose="02020603050405020304" pitchFamily="18" charset="0"/>
              </a:rPr>
              <a:t>Ability to provide line managers with advice regarding the implications of theories and models.</a:t>
            </a:r>
          </a:p>
          <a:p>
            <a:pPr marL="342900" marR="0" lvl="0" indent="-342900">
              <a:spcBef>
                <a:spcPts val="0"/>
              </a:spcBef>
              <a:spcAft>
                <a:spcPts val="0"/>
              </a:spcAft>
              <a:buFont typeface="Calibri" panose="020F0502020204030204" pitchFamily="34" charset="0"/>
              <a:buChar char="-"/>
            </a:pPr>
            <a:r>
              <a:rPr lang="en-US" sz="2400" dirty="0">
                <a:solidFill>
                  <a:srgbClr val="2D3956"/>
                </a:solidFill>
                <a:latin typeface="Alexandria"/>
                <a:cs typeface="Times New Roman" panose="02020603050405020304" pitchFamily="18" charset="0"/>
              </a:rPr>
              <a:t>Ability to provide line managers on how to modify HR practices to fit organization’s contexts.</a:t>
            </a:r>
          </a:p>
          <a:p>
            <a:pPr algn="just"/>
            <a:endParaRPr lang="en-US" sz="2400" dirty="0">
              <a:solidFill>
                <a:schemeClr val="bg1"/>
              </a:solidFill>
              <a:latin typeface="Alexandria"/>
              <a:cs typeface="Times New Roman" panose="02020603050405020304" pitchFamily="18" charset="0"/>
            </a:endParaRPr>
          </a:p>
        </p:txBody>
      </p:sp>
    </p:spTree>
    <p:extLst>
      <p:ext uri="{BB962C8B-B14F-4D97-AF65-F5344CB8AC3E}">
        <p14:creationId xmlns:p14="http://schemas.microsoft.com/office/powerpoint/2010/main" val="1635843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Course Plan</a:t>
            </a:r>
          </a:p>
        </p:txBody>
      </p:sp>
      <p:sp>
        <p:nvSpPr>
          <p:cNvPr id="3" name="Rounded Rectangle 8">
            <a:extLst>
              <a:ext uri="{FF2B5EF4-FFF2-40B4-BE49-F238E27FC236}">
                <a16:creationId xmlns:a16="http://schemas.microsoft.com/office/drawing/2014/main" id="{DC54F396-47FA-A516-EE2A-718D8DA0FB4F}"/>
              </a:ext>
            </a:extLst>
          </p:cNvPr>
          <p:cNvSpPr/>
          <p:nvPr/>
        </p:nvSpPr>
        <p:spPr>
          <a:xfrm rot="10800000">
            <a:off x="1503716" y="2125946"/>
            <a:ext cx="3312000" cy="444529"/>
          </a:xfrm>
          <a:prstGeom prst="roundRect">
            <a:avLst>
              <a:gd name="adj" fmla="val 50000"/>
            </a:avLst>
          </a:prstGeom>
          <a:solidFill>
            <a:sysClr val="window" lastClr="FFFFFF"/>
          </a:solidFill>
          <a:ln w="38100" cap="flat" cmpd="sng" algn="ctr">
            <a:solidFill>
              <a:srgbClr val="1ED4DE"/>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8" name="Rounded Rectangle 10">
            <a:extLst>
              <a:ext uri="{FF2B5EF4-FFF2-40B4-BE49-F238E27FC236}">
                <a16:creationId xmlns:a16="http://schemas.microsoft.com/office/drawing/2014/main" id="{12600C35-D2FB-57F5-021A-CC9285802388}"/>
              </a:ext>
            </a:extLst>
          </p:cNvPr>
          <p:cNvSpPr/>
          <p:nvPr/>
        </p:nvSpPr>
        <p:spPr>
          <a:xfrm rot="10800000">
            <a:off x="1228195" y="2702099"/>
            <a:ext cx="3312000" cy="444529"/>
          </a:xfrm>
          <a:prstGeom prst="roundRect">
            <a:avLst>
              <a:gd name="adj" fmla="val 50000"/>
            </a:avLst>
          </a:prstGeom>
          <a:solidFill>
            <a:sysClr val="window" lastClr="FFFFFF"/>
          </a:solidFill>
          <a:ln w="38100" cap="flat" cmpd="sng" algn="ctr">
            <a:solidFill>
              <a:srgbClr val="1ED4DE"/>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9" name="Rounded Rectangle 11">
            <a:extLst>
              <a:ext uri="{FF2B5EF4-FFF2-40B4-BE49-F238E27FC236}">
                <a16:creationId xmlns:a16="http://schemas.microsoft.com/office/drawing/2014/main" id="{DCF3D3F8-4789-2458-5C33-12D613C6F48C}"/>
              </a:ext>
            </a:extLst>
          </p:cNvPr>
          <p:cNvSpPr/>
          <p:nvPr/>
        </p:nvSpPr>
        <p:spPr>
          <a:xfrm>
            <a:off x="7377852" y="2125946"/>
            <a:ext cx="3312000" cy="444529"/>
          </a:xfrm>
          <a:prstGeom prst="roundRect">
            <a:avLst>
              <a:gd name="adj" fmla="val 50000"/>
            </a:avLst>
          </a:prstGeom>
          <a:solidFill>
            <a:sysClr val="window" lastClr="FFFFFF"/>
          </a:solidFill>
          <a:ln w="38100" cap="flat" cmpd="sng" algn="ctr">
            <a:solidFill>
              <a:srgbClr val="1ED4DE"/>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2" name="Rounded Rectangle 12">
            <a:extLst>
              <a:ext uri="{FF2B5EF4-FFF2-40B4-BE49-F238E27FC236}">
                <a16:creationId xmlns:a16="http://schemas.microsoft.com/office/drawing/2014/main" id="{0C6F28B3-BE6B-E599-B2C3-4F18CEF72083}"/>
              </a:ext>
            </a:extLst>
          </p:cNvPr>
          <p:cNvSpPr/>
          <p:nvPr/>
        </p:nvSpPr>
        <p:spPr>
          <a:xfrm>
            <a:off x="7652590" y="2702099"/>
            <a:ext cx="3312000" cy="444529"/>
          </a:xfrm>
          <a:prstGeom prst="roundRect">
            <a:avLst>
              <a:gd name="adj" fmla="val 50000"/>
            </a:avLst>
          </a:prstGeom>
          <a:solidFill>
            <a:sysClr val="window" lastClr="FFFFFF"/>
          </a:solidFill>
          <a:ln w="38100" cap="flat" cmpd="sng" algn="ctr">
            <a:solidFill>
              <a:srgbClr val="1ED4DE"/>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3" name="Rounded Rectangle 13">
            <a:extLst>
              <a:ext uri="{FF2B5EF4-FFF2-40B4-BE49-F238E27FC236}">
                <a16:creationId xmlns:a16="http://schemas.microsoft.com/office/drawing/2014/main" id="{A4412183-0284-0888-F836-B7BE3257E4CF}"/>
              </a:ext>
            </a:extLst>
          </p:cNvPr>
          <p:cNvSpPr/>
          <p:nvPr/>
        </p:nvSpPr>
        <p:spPr>
          <a:xfrm rot="10800000">
            <a:off x="952674" y="3278252"/>
            <a:ext cx="3312000" cy="444529"/>
          </a:xfrm>
          <a:prstGeom prst="roundRect">
            <a:avLst>
              <a:gd name="adj" fmla="val 50000"/>
            </a:avLst>
          </a:prstGeom>
          <a:solidFill>
            <a:sysClr val="window" lastClr="FFFFFF"/>
          </a:solidFill>
          <a:ln w="38100" cap="flat" cmpd="sng" algn="ctr">
            <a:solidFill>
              <a:srgbClr val="1ED4DE"/>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dirty="0">
              <a:ln>
                <a:noFill/>
              </a:ln>
              <a:solidFill>
                <a:prstClr val="black">
                  <a:lumMod val="65000"/>
                  <a:lumOff val="35000"/>
                </a:prstClr>
              </a:solidFill>
              <a:effectLst/>
              <a:uLnTx/>
              <a:uFillTx/>
              <a:latin typeface="Alexandria"/>
              <a:ea typeface="Arial Unicode MS"/>
            </a:endParaRPr>
          </a:p>
        </p:txBody>
      </p:sp>
      <p:sp>
        <p:nvSpPr>
          <p:cNvPr id="14" name="Rounded Rectangle 14">
            <a:extLst>
              <a:ext uri="{FF2B5EF4-FFF2-40B4-BE49-F238E27FC236}">
                <a16:creationId xmlns:a16="http://schemas.microsoft.com/office/drawing/2014/main" id="{F89C18A8-C760-3A48-5752-A3BA7D16864E}"/>
              </a:ext>
            </a:extLst>
          </p:cNvPr>
          <p:cNvSpPr/>
          <p:nvPr/>
        </p:nvSpPr>
        <p:spPr>
          <a:xfrm>
            <a:off x="7927328" y="3278252"/>
            <a:ext cx="3312000" cy="444529"/>
          </a:xfrm>
          <a:prstGeom prst="roundRect">
            <a:avLst>
              <a:gd name="adj" fmla="val 50000"/>
            </a:avLst>
          </a:prstGeom>
          <a:solidFill>
            <a:sysClr val="window" lastClr="FFFFFF"/>
          </a:solidFill>
          <a:ln w="38100" cap="flat" cmpd="sng" algn="ctr">
            <a:solidFill>
              <a:srgbClr val="1ED4DE"/>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5" name="Rounded Rectangle 15">
            <a:extLst>
              <a:ext uri="{FF2B5EF4-FFF2-40B4-BE49-F238E27FC236}">
                <a16:creationId xmlns:a16="http://schemas.microsoft.com/office/drawing/2014/main" id="{0BCD0A74-938B-634E-654E-6A1CB8DAEE28}"/>
              </a:ext>
            </a:extLst>
          </p:cNvPr>
          <p:cNvSpPr/>
          <p:nvPr/>
        </p:nvSpPr>
        <p:spPr>
          <a:xfrm rot="10800000">
            <a:off x="952674" y="3854405"/>
            <a:ext cx="3312000" cy="444529"/>
          </a:xfrm>
          <a:prstGeom prst="roundRect">
            <a:avLst>
              <a:gd name="adj" fmla="val 50000"/>
            </a:avLst>
          </a:prstGeom>
          <a:solidFill>
            <a:sysClr val="window" lastClr="FFFFFF"/>
          </a:solidFill>
          <a:ln w="38100" cap="flat" cmpd="sng" algn="ctr">
            <a:solidFill>
              <a:srgbClr val="F4BD2D"/>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6" name="Rounded Rectangle 16">
            <a:extLst>
              <a:ext uri="{FF2B5EF4-FFF2-40B4-BE49-F238E27FC236}">
                <a16:creationId xmlns:a16="http://schemas.microsoft.com/office/drawing/2014/main" id="{99B1E98F-69B3-3853-B904-101BCFAD7C41}"/>
              </a:ext>
            </a:extLst>
          </p:cNvPr>
          <p:cNvSpPr/>
          <p:nvPr/>
        </p:nvSpPr>
        <p:spPr>
          <a:xfrm rot="10800000">
            <a:off x="1228195" y="4430558"/>
            <a:ext cx="3312000" cy="444529"/>
          </a:xfrm>
          <a:prstGeom prst="roundRect">
            <a:avLst>
              <a:gd name="adj" fmla="val 50000"/>
            </a:avLst>
          </a:prstGeom>
          <a:solidFill>
            <a:sysClr val="window" lastClr="FFFFFF"/>
          </a:solidFill>
          <a:ln w="38100" cap="flat" cmpd="sng" algn="ctr">
            <a:solidFill>
              <a:srgbClr val="F4BD2D"/>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7" name="Rounded Rectangle 17">
            <a:extLst>
              <a:ext uri="{FF2B5EF4-FFF2-40B4-BE49-F238E27FC236}">
                <a16:creationId xmlns:a16="http://schemas.microsoft.com/office/drawing/2014/main" id="{CC3FD508-A17F-0DAA-467E-8D0BD56E36B3}"/>
              </a:ext>
            </a:extLst>
          </p:cNvPr>
          <p:cNvSpPr/>
          <p:nvPr/>
        </p:nvSpPr>
        <p:spPr>
          <a:xfrm rot="10800000">
            <a:off x="1503716" y="5006709"/>
            <a:ext cx="3312000" cy="444529"/>
          </a:xfrm>
          <a:prstGeom prst="roundRect">
            <a:avLst>
              <a:gd name="adj" fmla="val 50000"/>
            </a:avLst>
          </a:prstGeom>
          <a:solidFill>
            <a:sysClr val="window" lastClr="FFFFFF"/>
          </a:solidFill>
          <a:ln w="38100" cap="flat" cmpd="sng" algn="ctr">
            <a:solidFill>
              <a:srgbClr val="F4BD2D"/>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8" name="Rounded Rectangle 18">
            <a:extLst>
              <a:ext uri="{FF2B5EF4-FFF2-40B4-BE49-F238E27FC236}">
                <a16:creationId xmlns:a16="http://schemas.microsoft.com/office/drawing/2014/main" id="{26C96C64-1042-315B-320A-30EEF24D4A71}"/>
              </a:ext>
            </a:extLst>
          </p:cNvPr>
          <p:cNvSpPr/>
          <p:nvPr/>
        </p:nvSpPr>
        <p:spPr>
          <a:xfrm>
            <a:off x="7927328" y="3854405"/>
            <a:ext cx="3312000" cy="444529"/>
          </a:xfrm>
          <a:prstGeom prst="roundRect">
            <a:avLst>
              <a:gd name="adj" fmla="val 50000"/>
            </a:avLst>
          </a:prstGeom>
          <a:solidFill>
            <a:sysClr val="window" lastClr="FFFFFF"/>
          </a:solidFill>
          <a:ln w="38100" cap="flat" cmpd="sng" algn="ctr">
            <a:solidFill>
              <a:srgbClr val="F4BD2D"/>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19" name="Rounded Rectangle 19">
            <a:extLst>
              <a:ext uri="{FF2B5EF4-FFF2-40B4-BE49-F238E27FC236}">
                <a16:creationId xmlns:a16="http://schemas.microsoft.com/office/drawing/2014/main" id="{845FF831-D5C5-F60B-6317-8524D149B246}"/>
              </a:ext>
            </a:extLst>
          </p:cNvPr>
          <p:cNvSpPr/>
          <p:nvPr/>
        </p:nvSpPr>
        <p:spPr>
          <a:xfrm>
            <a:off x="7652590" y="4430559"/>
            <a:ext cx="3399482" cy="394970"/>
          </a:xfrm>
          <a:prstGeom prst="roundRect">
            <a:avLst>
              <a:gd name="adj" fmla="val 50000"/>
            </a:avLst>
          </a:prstGeom>
          <a:solidFill>
            <a:sysClr val="window" lastClr="FFFFFF"/>
          </a:solidFill>
          <a:ln w="38100" cap="flat" cmpd="sng" algn="ctr">
            <a:solidFill>
              <a:srgbClr val="F4BD2D"/>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20" name="Rounded Rectangle 20">
            <a:extLst>
              <a:ext uri="{FF2B5EF4-FFF2-40B4-BE49-F238E27FC236}">
                <a16:creationId xmlns:a16="http://schemas.microsoft.com/office/drawing/2014/main" id="{59399ACF-DA19-F075-5469-A522C26DAF03}"/>
              </a:ext>
            </a:extLst>
          </p:cNvPr>
          <p:cNvSpPr/>
          <p:nvPr/>
        </p:nvSpPr>
        <p:spPr>
          <a:xfrm>
            <a:off x="7377852" y="5006709"/>
            <a:ext cx="3312000" cy="444529"/>
          </a:xfrm>
          <a:prstGeom prst="roundRect">
            <a:avLst>
              <a:gd name="adj" fmla="val 50000"/>
            </a:avLst>
          </a:prstGeom>
          <a:solidFill>
            <a:sysClr val="window" lastClr="FFFFFF"/>
          </a:solidFill>
          <a:ln w="38100" cap="flat" cmpd="sng" algn="ctr">
            <a:solidFill>
              <a:srgbClr val="F4BD2D"/>
            </a:solid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lumMod val="65000"/>
                  <a:lumOff val="35000"/>
                </a:prstClr>
              </a:solidFill>
              <a:effectLst/>
              <a:uLnTx/>
              <a:uFillTx/>
              <a:latin typeface="Alexandria"/>
              <a:ea typeface="Arial Unicode MS"/>
            </a:endParaRPr>
          </a:p>
        </p:txBody>
      </p:sp>
      <p:sp>
        <p:nvSpPr>
          <p:cNvPr id="21" name="Block Arc 20">
            <a:extLst>
              <a:ext uri="{FF2B5EF4-FFF2-40B4-BE49-F238E27FC236}">
                <a16:creationId xmlns:a16="http://schemas.microsoft.com/office/drawing/2014/main" id="{E57A1F48-F4C3-B98A-C75D-5E55D6AC6E6A}"/>
              </a:ext>
            </a:extLst>
          </p:cNvPr>
          <p:cNvSpPr/>
          <p:nvPr/>
        </p:nvSpPr>
        <p:spPr>
          <a:xfrm>
            <a:off x="4472836" y="2135630"/>
            <a:ext cx="3275024" cy="3275024"/>
          </a:xfrm>
          <a:prstGeom prst="blockArc">
            <a:avLst>
              <a:gd name="adj1" fmla="val 11470999"/>
              <a:gd name="adj2" fmla="val 20797308"/>
              <a:gd name="adj3" fmla="val 5068"/>
            </a:avLst>
          </a:prstGeom>
          <a:solidFill>
            <a:srgbClr val="1ED4DE"/>
          </a:solidFill>
          <a:ln w="12700" cap="flat" cmpd="sng" algn="ctr">
            <a:no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solidFill>
              <a:effectLst/>
              <a:uLnTx/>
              <a:uFillTx/>
              <a:latin typeface="Alexandria"/>
              <a:ea typeface="Arial Unicode MS"/>
            </a:endParaRPr>
          </a:p>
        </p:txBody>
      </p:sp>
      <p:sp>
        <p:nvSpPr>
          <p:cNvPr id="22" name="Block Arc 21">
            <a:extLst>
              <a:ext uri="{FF2B5EF4-FFF2-40B4-BE49-F238E27FC236}">
                <a16:creationId xmlns:a16="http://schemas.microsoft.com/office/drawing/2014/main" id="{9CC4323D-B0C6-17F7-D69A-1EE6520957B5}"/>
              </a:ext>
            </a:extLst>
          </p:cNvPr>
          <p:cNvSpPr/>
          <p:nvPr/>
        </p:nvSpPr>
        <p:spPr>
          <a:xfrm rot="10800000">
            <a:off x="4472837" y="2135630"/>
            <a:ext cx="3275024" cy="3275024"/>
          </a:xfrm>
          <a:prstGeom prst="blockArc">
            <a:avLst>
              <a:gd name="adj1" fmla="val 11470999"/>
              <a:gd name="adj2" fmla="val 20797308"/>
              <a:gd name="adj3" fmla="val 5068"/>
            </a:avLst>
          </a:prstGeom>
          <a:solidFill>
            <a:srgbClr val="F4BD2D"/>
          </a:solidFill>
          <a:ln w="12700" cap="flat" cmpd="sng" algn="ctr">
            <a:noFill/>
            <a:prstDash val="solid"/>
            <a:miter lim="800000"/>
          </a:ln>
          <a:effectLst/>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1200" b="0" i="0" u="none" strike="noStrike" kern="0" cap="none" spc="0" normalizeH="0" baseline="0" noProof="0">
              <a:ln>
                <a:noFill/>
              </a:ln>
              <a:solidFill>
                <a:prstClr val="black"/>
              </a:solidFill>
              <a:effectLst/>
              <a:uLnTx/>
              <a:uFillTx/>
              <a:latin typeface="Alexandria"/>
              <a:ea typeface="Arial Unicode MS"/>
            </a:endParaRPr>
          </a:p>
        </p:txBody>
      </p:sp>
      <p:sp>
        <p:nvSpPr>
          <p:cNvPr id="23" name="TextBox 166">
            <a:extLst>
              <a:ext uri="{FF2B5EF4-FFF2-40B4-BE49-F238E27FC236}">
                <a16:creationId xmlns:a16="http://schemas.microsoft.com/office/drawing/2014/main" id="{DB31E93C-D372-A0D9-36C2-680610061A2B}"/>
              </a:ext>
            </a:extLst>
          </p:cNvPr>
          <p:cNvSpPr txBox="1"/>
          <p:nvPr/>
        </p:nvSpPr>
        <p:spPr>
          <a:xfrm>
            <a:off x="1542704" y="2153391"/>
            <a:ext cx="3170034"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200" b="1" u="sng" dirty="0">
                <a:solidFill>
                  <a:prstClr val="black">
                    <a:lumMod val="65000"/>
                    <a:lumOff val="35000"/>
                  </a:prstClr>
                </a:solidFill>
                <a:latin typeface="Alexandria"/>
                <a:ea typeface="Arial Unicode MS"/>
                <a:cs typeface="Arial" pitchFamily="34" charset="0"/>
              </a:rPr>
              <a:t>Week1</a:t>
            </a:r>
            <a:r>
              <a:rPr lang="en-US" altLang="ko-KR" sz="1200" b="1" dirty="0">
                <a:solidFill>
                  <a:prstClr val="black">
                    <a:lumMod val="65000"/>
                    <a:lumOff val="35000"/>
                  </a:prstClr>
                </a:solidFill>
                <a:latin typeface="Alexandria"/>
                <a:ea typeface="Arial Unicode MS"/>
                <a:cs typeface="Arial" pitchFamily="34" charset="0"/>
              </a:rPr>
              <a:t>: </a:t>
            </a:r>
            <a:r>
              <a:rPr lang="en-US" altLang="ko-KR" sz="1200" dirty="0">
                <a:solidFill>
                  <a:prstClr val="black">
                    <a:lumMod val="65000"/>
                    <a:lumOff val="35000"/>
                  </a:prstClr>
                </a:solidFill>
                <a:latin typeface="Alexandria"/>
                <a:ea typeface="Arial Unicode MS"/>
                <a:cs typeface="Arial" pitchFamily="34" charset="0"/>
              </a:rPr>
              <a:t>Module Outline</a:t>
            </a:r>
            <a:endParaRPr lang="ko-KR" altLang="en-US" sz="1200" dirty="0">
              <a:solidFill>
                <a:prstClr val="black">
                  <a:lumMod val="65000"/>
                  <a:lumOff val="35000"/>
                </a:prstClr>
              </a:solidFill>
              <a:latin typeface="Alexandria"/>
              <a:ea typeface="Arial Unicode MS"/>
              <a:cs typeface="Arial" pitchFamily="34" charset="0"/>
            </a:endParaRPr>
          </a:p>
          <a:p>
            <a:pPr algn="ctr"/>
            <a:endParaRPr lang="ko-KR" altLang="en-US" sz="1200" dirty="0">
              <a:solidFill>
                <a:prstClr val="black">
                  <a:lumMod val="65000"/>
                  <a:lumOff val="35000"/>
                </a:prstClr>
              </a:solidFill>
              <a:latin typeface="Alexandria"/>
              <a:ea typeface="Arial Unicode MS"/>
              <a:cs typeface="Arial" pitchFamily="34" charset="0"/>
            </a:endParaRPr>
          </a:p>
        </p:txBody>
      </p:sp>
      <p:sp>
        <p:nvSpPr>
          <p:cNvPr id="24" name="TextBox 167">
            <a:extLst>
              <a:ext uri="{FF2B5EF4-FFF2-40B4-BE49-F238E27FC236}">
                <a16:creationId xmlns:a16="http://schemas.microsoft.com/office/drawing/2014/main" id="{A5AA4BAB-9B9D-AA38-EAB5-04B92127DC00}"/>
              </a:ext>
            </a:extLst>
          </p:cNvPr>
          <p:cNvSpPr txBox="1"/>
          <p:nvPr/>
        </p:nvSpPr>
        <p:spPr>
          <a:xfrm>
            <a:off x="1281828" y="2775167"/>
            <a:ext cx="3040266"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200" b="1" u="sng" dirty="0">
                <a:solidFill>
                  <a:prstClr val="black">
                    <a:lumMod val="65000"/>
                    <a:lumOff val="35000"/>
                  </a:prstClr>
                </a:solidFill>
                <a:latin typeface="Alexandria"/>
                <a:ea typeface="Arial Unicode MS"/>
                <a:cs typeface="Arial" pitchFamily="34" charset="0"/>
              </a:rPr>
              <a:t>Week2</a:t>
            </a:r>
            <a:r>
              <a:rPr lang="en-US" altLang="ko-KR" sz="1200" b="1" dirty="0">
                <a:solidFill>
                  <a:prstClr val="black">
                    <a:lumMod val="65000"/>
                    <a:lumOff val="35000"/>
                  </a:prstClr>
                </a:solidFill>
                <a:latin typeface="Alexandria"/>
                <a:ea typeface="Arial Unicode MS"/>
                <a:cs typeface="Arial" pitchFamily="34" charset="0"/>
              </a:rPr>
              <a:t> : </a:t>
            </a:r>
            <a:r>
              <a:rPr lang="en-US" altLang="ko-KR" sz="1200" dirty="0">
                <a:solidFill>
                  <a:prstClr val="black">
                    <a:lumMod val="65000"/>
                    <a:lumOff val="35000"/>
                  </a:prstClr>
                </a:solidFill>
                <a:latin typeface="Alexandria"/>
                <a:ea typeface="Arial Unicode MS"/>
                <a:cs typeface="Arial" pitchFamily="34" charset="0"/>
              </a:rPr>
              <a:t>Ch.1- Introduction to HRM</a:t>
            </a:r>
            <a:endParaRPr lang="en-US" sz="1200" dirty="0">
              <a:solidFill>
                <a:prstClr val="black">
                  <a:lumMod val="65000"/>
                  <a:lumOff val="35000"/>
                </a:prstClr>
              </a:solidFill>
              <a:latin typeface="Alexandria"/>
              <a:ea typeface="Arial Unicode MS"/>
              <a:cs typeface="Arial" pitchFamily="34" charset="0"/>
            </a:endParaRPr>
          </a:p>
          <a:p>
            <a:r>
              <a:rPr lang="en-US" sz="1200" dirty="0">
                <a:solidFill>
                  <a:prstClr val="black">
                    <a:lumMod val="65000"/>
                    <a:lumOff val="35000"/>
                  </a:prstClr>
                </a:solidFill>
                <a:latin typeface="Alexandria"/>
                <a:ea typeface="Arial Unicode MS"/>
                <a:cs typeface="Arial" pitchFamily="34" charset="0"/>
              </a:rPr>
              <a:t> </a:t>
            </a:r>
          </a:p>
        </p:txBody>
      </p:sp>
      <p:sp>
        <p:nvSpPr>
          <p:cNvPr id="26" name="TextBox 168">
            <a:extLst>
              <a:ext uri="{FF2B5EF4-FFF2-40B4-BE49-F238E27FC236}">
                <a16:creationId xmlns:a16="http://schemas.microsoft.com/office/drawing/2014/main" id="{167B634E-3E3B-FAA4-7BA2-35E955D9E587}"/>
              </a:ext>
            </a:extLst>
          </p:cNvPr>
          <p:cNvSpPr txBox="1"/>
          <p:nvPr/>
        </p:nvSpPr>
        <p:spPr>
          <a:xfrm>
            <a:off x="7374850" y="2210377"/>
            <a:ext cx="3342130"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200" b="1" u="sng" dirty="0">
                <a:solidFill>
                  <a:prstClr val="black">
                    <a:lumMod val="65000"/>
                    <a:lumOff val="35000"/>
                  </a:prstClr>
                </a:solidFill>
                <a:latin typeface="Alexandria"/>
                <a:ea typeface="Arial Unicode MS"/>
                <a:cs typeface="Arial" pitchFamily="34" charset="0"/>
              </a:rPr>
              <a:t>Week7 </a:t>
            </a:r>
            <a:r>
              <a:rPr lang="en-US" altLang="ko-KR" sz="1200" b="1" dirty="0">
                <a:solidFill>
                  <a:prstClr val="black">
                    <a:lumMod val="65000"/>
                    <a:lumOff val="35000"/>
                  </a:prstClr>
                </a:solidFill>
                <a:latin typeface="Alexandria"/>
                <a:ea typeface="Arial Unicode MS"/>
                <a:cs typeface="Arial" pitchFamily="34" charset="0"/>
              </a:rPr>
              <a:t>: </a:t>
            </a:r>
            <a:r>
              <a:rPr lang="en-US" altLang="ko-KR" sz="1200" dirty="0">
                <a:solidFill>
                  <a:prstClr val="black">
                    <a:lumMod val="65000"/>
                    <a:lumOff val="35000"/>
                  </a:prstClr>
                </a:solidFill>
                <a:latin typeface="Alexandria"/>
                <a:ea typeface="Arial Unicode MS"/>
                <a:cs typeface="Arial" pitchFamily="34" charset="0"/>
              </a:rPr>
              <a:t>Ch.8- Training &amp; Development</a:t>
            </a:r>
            <a:endParaRPr lang="en-US" sz="1200" dirty="0">
              <a:solidFill>
                <a:prstClr val="black">
                  <a:lumMod val="65000"/>
                  <a:lumOff val="35000"/>
                </a:prstClr>
              </a:solidFill>
              <a:latin typeface="Alexandria"/>
              <a:ea typeface="Arial Unicode MS"/>
              <a:cs typeface="Arial" pitchFamily="34" charset="0"/>
            </a:endParaRPr>
          </a:p>
        </p:txBody>
      </p:sp>
      <p:sp>
        <p:nvSpPr>
          <p:cNvPr id="27" name="TextBox 169">
            <a:extLst>
              <a:ext uri="{FF2B5EF4-FFF2-40B4-BE49-F238E27FC236}">
                <a16:creationId xmlns:a16="http://schemas.microsoft.com/office/drawing/2014/main" id="{79BA2EC4-4F70-3C54-B240-7E437CAA8808}"/>
              </a:ext>
            </a:extLst>
          </p:cNvPr>
          <p:cNvSpPr txBox="1"/>
          <p:nvPr/>
        </p:nvSpPr>
        <p:spPr>
          <a:xfrm>
            <a:off x="7652590" y="2729000"/>
            <a:ext cx="359786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200" b="1" u="sng" dirty="0">
                <a:solidFill>
                  <a:prstClr val="black">
                    <a:lumMod val="65000"/>
                    <a:lumOff val="35000"/>
                  </a:prstClr>
                </a:solidFill>
                <a:latin typeface="Alexandria"/>
                <a:ea typeface="Arial Unicode MS"/>
                <a:cs typeface="Arial" pitchFamily="34" charset="0"/>
              </a:rPr>
              <a:t>Week 8</a:t>
            </a:r>
            <a:r>
              <a:rPr lang="en-US" altLang="ko-KR" sz="1200" b="1" dirty="0">
                <a:solidFill>
                  <a:prstClr val="black">
                    <a:lumMod val="65000"/>
                    <a:lumOff val="35000"/>
                  </a:prstClr>
                </a:solidFill>
                <a:latin typeface="Alexandria"/>
                <a:ea typeface="Arial Unicode MS"/>
                <a:cs typeface="Arial" pitchFamily="34" charset="0"/>
              </a:rPr>
              <a:t> : </a:t>
            </a:r>
            <a:r>
              <a:rPr lang="en-US" altLang="ko-KR" sz="1200" dirty="0">
                <a:solidFill>
                  <a:prstClr val="black">
                    <a:lumMod val="65000"/>
                    <a:lumOff val="35000"/>
                  </a:prstClr>
                </a:solidFill>
                <a:latin typeface="Alexandria"/>
                <a:ea typeface="Arial Unicode MS"/>
                <a:cs typeface="Arial" pitchFamily="34" charset="0"/>
              </a:rPr>
              <a:t>Ch.09 Performance MGMT</a:t>
            </a:r>
            <a:endParaRPr lang="en-US" sz="1200" dirty="0">
              <a:solidFill>
                <a:prstClr val="black">
                  <a:lumMod val="65000"/>
                  <a:lumOff val="35000"/>
                </a:prstClr>
              </a:solidFill>
              <a:latin typeface="Alexandria"/>
              <a:ea typeface="Arial Unicode MS"/>
              <a:cs typeface="Arial" pitchFamily="34" charset="0"/>
            </a:endParaRPr>
          </a:p>
        </p:txBody>
      </p:sp>
      <p:sp>
        <p:nvSpPr>
          <p:cNvPr id="28" name="TextBox 170">
            <a:extLst>
              <a:ext uri="{FF2B5EF4-FFF2-40B4-BE49-F238E27FC236}">
                <a16:creationId xmlns:a16="http://schemas.microsoft.com/office/drawing/2014/main" id="{A68873CD-E284-07C7-2D65-0077048732BC}"/>
              </a:ext>
            </a:extLst>
          </p:cNvPr>
          <p:cNvSpPr txBox="1"/>
          <p:nvPr/>
        </p:nvSpPr>
        <p:spPr>
          <a:xfrm>
            <a:off x="952672" y="3346246"/>
            <a:ext cx="3040266"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indent="0">
              <a:spcBef>
                <a:spcPts val="0"/>
              </a:spcBef>
              <a:spcAft>
                <a:spcPts val="0"/>
              </a:spcAft>
              <a:tabLst>
                <a:tab pos="328295" algn="l"/>
              </a:tabLst>
            </a:pPr>
            <a:r>
              <a:rPr lang="en-US" altLang="ko-KR" sz="1200" b="1" u="sng" dirty="0">
                <a:solidFill>
                  <a:prstClr val="black">
                    <a:lumMod val="65000"/>
                    <a:lumOff val="35000"/>
                  </a:prstClr>
                </a:solidFill>
                <a:latin typeface="Alexandria"/>
                <a:ea typeface="Arial Unicode MS"/>
                <a:cs typeface="Arial" pitchFamily="34" charset="0"/>
              </a:rPr>
              <a:t>Week3 </a:t>
            </a:r>
            <a:r>
              <a:rPr lang="en-US" altLang="ko-KR" sz="1200" b="1" dirty="0">
                <a:solidFill>
                  <a:prstClr val="black">
                    <a:lumMod val="65000"/>
                    <a:lumOff val="35000"/>
                  </a:prstClr>
                </a:solidFill>
                <a:latin typeface="Alexandria"/>
                <a:ea typeface="Arial Unicode MS"/>
                <a:cs typeface="Arial" pitchFamily="34" charset="0"/>
              </a:rPr>
              <a:t>: </a:t>
            </a:r>
            <a:r>
              <a:rPr lang="en-US" altLang="ko-KR" sz="1200" dirty="0">
                <a:solidFill>
                  <a:prstClr val="black">
                    <a:lumMod val="65000"/>
                    <a:lumOff val="35000"/>
                  </a:prstClr>
                </a:solidFill>
                <a:latin typeface="Alexandria"/>
                <a:ea typeface="Arial Unicode MS"/>
                <a:cs typeface="Arial" pitchFamily="34" charset="0"/>
              </a:rPr>
              <a:t>Ch.3- HRM Strategy</a:t>
            </a:r>
            <a:endParaRPr lang="en-US" sz="1200" dirty="0">
              <a:solidFill>
                <a:prstClr val="black">
                  <a:lumMod val="65000"/>
                  <a:lumOff val="35000"/>
                </a:prstClr>
              </a:solidFill>
              <a:latin typeface="Alexandria"/>
              <a:ea typeface="Arial Unicode MS"/>
              <a:cs typeface="Arial" pitchFamily="34" charset="0"/>
            </a:endParaRPr>
          </a:p>
        </p:txBody>
      </p:sp>
      <p:sp>
        <p:nvSpPr>
          <p:cNvPr id="29" name="TextBox 171">
            <a:extLst>
              <a:ext uri="{FF2B5EF4-FFF2-40B4-BE49-F238E27FC236}">
                <a16:creationId xmlns:a16="http://schemas.microsoft.com/office/drawing/2014/main" id="{19466216-44CB-73B0-AA18-5C14F54FE312}"/>
              </a:ext>
            </a:extLst>
          </p:cNvPr>
          <p:cNvSpPr txBox="1"/>
          <p:nvPr/>
        </p:nvSpPr>
        <p:spPr>
          <a:xfrm>
            <a:off x="7927327" y="3236243"/>
            <a:ext cx="3312001"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200" b="1" u="sng" dirty="0">
                <a:solidFill>
                  <a:prstClr val="black">
                    <a:lumMod val="65000"/>
                    <a:lumOff val="35000"/>
                  </a:prstClr>
                </a:solidFill>
                <a:latin typeface="Alexandria"/>
                <a:ea typeface="Arial Unicode MS"/>
                <a:cs typeface="Arial" pitchFamily="34" charset="0"/>
              </a:rPr>
              <a:t>Week 9</a:t>
            </a:r>
            <a:r>
              <a:rPr lang="en-US" altLang="ko-KR" sz="1200" b="1" dirty="0">
                <a:solidFill>
                  <a:prstClr val="black">
                    <a:lumMod val="65000"/>
                    <a:lumOff val="35000"/>
                  </a:prstClr>
                </a:solidFill>
                <a:latin typeface="Alexandria"/>
                <a:ea typeface="Arial Unicode MS"/>
                <a:cs typeface="Arial" pitchFamily="34" charset="0"/>
              </a:rPr>
              <a:t> : </a:t>
            </a:r>
            <a:r>
              <a:rPr lang="en-US" altLang="ko-KR" sz="1200" dirty="0">
                <a:solidFill>
                  <a:prstClr val="black">
                    <a:lumMod val="65000"/>
                    <a:lumOff val="35000"/>
                  </a:prstClr>
                </a:solidFill>
                <a:latin typeface="Alexandria"/>
                <a:ea typeface="Arial Unicode MS"/>
                <a:cs typeface="Arial" pitchFamily="34" charset="0"/>
              </a:rPr>
              <a:t>Ch.10- Employee Retention, Engagement, and Careers</a:t>
            </a:r>
            <a:endParaRPr lang="en-US" sz="1200" dirty="0">
              <a:solidFill>
                <a:prstClr val="black">
                  <a:lumMod val="65000"/>
                  <a:lumOff val="35000"/>
                </a:prstClr>
              </a:solidFill>
              <a:latin typeface="Alexandria"/>
              <a:ea typeface="Arial Unicode MS"/>
              <a:cs typeface="Arial" pitchFamily="34" charset="0"/>
            </a:endParaRPr>
          </a:p>
        </p:txBody>
      </p:sp>
      <p:sp>
        <p:nvSpPr>
          <p:cNvPr id="30" name="TextBox 173">
            <a:extLst>
              <a:ext uri="{FF2B5EF4-FFF2-40B4-BE49-F238E27FC236}">
                <a16:creationId xmlns:a16="http://schemas.microsoft.com/office/drawing/2014/main" id="{0184B7CD-BD5B-98F9-1D3C-4A618E33902B}"/>
              </a:ext>
            </a:extLst>
          </p:cNvPr>
          <p:cNvSpPr txBox="1"/>
          <p:nvPr/>
        </p:nvSpPr>
        <p:spPr>
          <a:xfrm>
            <a:off x="1110386" y="3837269"/>
            <a:ext cx="3040266"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200" b="1" u="sng" dirty="0">
                <a:solidFill>
                  <a:prstClr val="black">
                    <a:lumMod val="65000"/>
                    <a:lumOff val="35000"/>
                  </a:prstClr>
                </a:solidFill>
                <a:latin typeface="Alexandria"/>
                <a:ea typeface="Arial Unicode MS"/>
                <a:cs typeface="Arial" pitchFamily="34" charset="0"/>
              </a:rPr>
              <a:t>Week4</a:t>
            </a:r>
            <a:r>
              <a:rPr lang="en-US" altLang="ko-KR" sz="1200" b="1" dirty="0">
                <a:solidFill>
                  <a:prstClr val="black">
                    <a:lumMod val="65000"/>
                    <a:lumOff val="35000"/>
                  </a:prstClr>
                </a:solidFill>
                <a:latin typeface="Alexandria"/>
                <a:ea typeface="Arial Unicode MS"/>
                <a:cs typeface="Arial" pitchFamily="34" charset="0"/>
              </a:rPr>
              <a:t> : </a:t>
            </a:r>
            <a:r>
              <a:rPr lang="en-US" altLang="ko-KR" sz="1200" dirty="0">
                <a:solidFill>
                  <a:prstClr val="black">
                    <a:lumMod val="65000"/>
                    <a:lumOff val="35000"/>
                  </a:prstClr>
                </a:solidFill>
                <a:latin typeface="Alexandria"/>
                <a:ea typeface="Arial Unicode MS"/>
                <a:cs typeface="Arial" pitchFamily="34" charset="0"/>
              </a:rPr>
              <a:t>Ch.4-Job Analysis</a:t>
            </a:r>
            <a:endParaRPr lang="en-US" sz="1200" dirty="0">
              <a:solidFill>
                <a:prstClr val="black">
                  <a:lumMod val="65000"/>
                  <a:lumOff val="35000"/>
                </a:prstClr>
              </a:solidFill>
              <a:latin typeface="Alexandria"/>
              <a:ea typeface="Arial Unicode MS"/>
              <a:cs typeface="Arial" pitchFamily="34" charset="0"/>
            </a:endParaRPr>
          </a:p>
        </p:txBody>
      </p:sp>
      <p:sp>
        <p:nvSpPr>
          <p:cNvPr id="31" name="TextBox 174">
            <a:extLst>
              <a:ext uri="{FF2B5EF4-FFF2-40B4-BE49-F238E27FC236}">
                <a16:creationId xmlns:a16="http://schemas.microsoft.com/office/drawing/2014/main" id="{DB1461F9-B47D-0408-0A51-EA21FF88D437}"/>
              </a:ext>
            </a:extLst>
          </p:cNvPr>
          <p:cNvSpPr txBox="1"/>
          <p:nvPr/>
        </p:nvSpPr>
        <p:spPr>
          <a:xfrm>
            <a:off x="1256107" y="4382699"/>
            <a:ext cx="3040266"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200" b="1" u="sng" dirty="0">
                <a:solidFill>
                  <a:prstClr val="black">
                    <a:lumMod val="65000"/>
                    <a:lumOff val="35000"/>
                  </a:prstClr>
                </a:solidFill>
                <a:latin typeface="Alexandria"/>
                <a:ea typeface="Arial Unicode MS"/>
                <a:cs typeface="Arial" pitchFamily="34" charset="0"/>
              </a:rPr>
              <a:t>Week5</a:t>
            </a:r>
            <a:r>
              <a:rPr lang="en-US" altLang="ko-KR" sz="1200" b="1" dirty="0">
                <a:solidFill>
                  <a:prstClr val="black">
                    <a:lumMod val="65000"/>
                    <a:lumOff val="35000"/>
                  </a:prstClr>
                </a:solidFill>
                <a:latin typeface="Alexandria"/>
                <a:ea typeface="Arial Unicode MS"/>
                <a:cs typeface="Arial" pitchFamily="34" charset="0"/>
              </a:rPr>
              <a:t> : </a:t>
            </a:r>
            <a:r>
              <a:rPr lang="en-US" altLang="ko-KR" sz="1200" dirty="0">
                <a:solidFill>
                  <a:prstClr val="black">
                    <a:lumMod val="65000"/>
                    <a:lumOff val="35000"/>
                  </a:prstClr>
                </a:solidFill>
                <a:latin typeface="Alexandria"/>
                <a:ea typeface="Arial Unicode MS"/>
                <a:cs typeface="Arial" pitchFamily="34" charset="0"/>
              </a:rPr>
              <a:t>Ch.5- Personnel Planning &amp; Recruiting </a:t>
            </a:r>
            <a:endParaRPr lang="en-US" sz="1200" dirty="0">
              <a:solidFill>
                <a:prstClr val="black">
                  <a:lumMod val="65000"/>
                  <a:lumOff val="35000"/>
                </a:prstClr>
              </a:solidFill>
              <a:latin typeface="Alexandria"/>
              <a:ea typeface="Arial Unicode MS"/>
              <a:cs typeface="Arial" pitchFamily="34" charset="0"/>
            </a:endParaRPr>
          </a:p>
        </p:txBody>
      </p:sp>
      <p:sp>
        <p:nvSpPr>
          <p:cNvPr id="32" name="TextBox 175">
            <a:extLst>
              <a:ext uri="{FF2B5EF4-FFF2-40B4-BE49-F238E27FC236}">
                <a16:creationId xmlns:a16="http://schemas.microsoft.com/office/drawing/2014/main" id="{154BA2E1-7346-66C3-45AB-9B08138376E5}"/>
              </a:ext>
            </a:extLst>
          </p:cNvPr>
          <p:cNvSpPr txBox="1"/>
          <p:nvPr/>
        </p:nvSpPr>
        <p:spPr>
          <a:xfrm>
            <a:off x="1557349" y="4981970"/>
            <a:ext cx="3040266"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200" b="1" u="sng" dirty="0">
                <a:solidFill>
                  <a:prstClr val="black">
                    <a:lumMod val="65000"/>
                    <a:lumOff val="35000"/>
                  </a:prstClr>
                </a:solidFill>
                <a:latin typeface="Alexandria"/>
                <a:ea typeface="Arial Unicode MS"/>
                <a:cs typeface="Arial" pitchFamily="34" charset="0"/>
              </a:rPr>
              <a:t>Week6</a:t>
            </a:r>
            <a:r>
              <a:rPr lang="en-US" altLang="ko-KR" sz="1200" b="1" dirty="0">
                <a:solidFill>
                  <a:prstClr val="black">
                    <a:lumMod val="65000"/>
                    <a:lumOff val="35000"/>
                  </a:prstClr>
                </a:solidFill>
                <a:latin typeface="Alexandria"/>
                <a:ea typeface="Arial Unicode MS"/>
                <a:cs typeface="Arial" pitchFamily="34" charset="0"/>
              </a:rPr>
              <a:t> : </a:t>
            </a:r>
            <a:r>
              <a:rPr lang="en-US" altLang="ko-KR" sz="1200" dirty="0">
                <a:solidFill>
                  <a:prstClr val="black">
                    <a:lumMod val="65000"/>
                    <a:lumOff val="35000"/>
                  </a:prstClr>
                </a:solidFill>
                <a:latin typeface="Alexandria"/>
                <a:ea typeface="Arial Unicode MS"/>
                <a:cs typeface="Arial" pitchFamily="34" charset="0"/>
              </a:rPr>
              <a:t>Ch.6- Employee testing &amp; Selection</a:t>
            </a:r>
            <a:endParaRPr lang="en-US" sz="1200" dirty="0">
              <a:solidFill>
                <a:prstClr val="black">
                  <a:lumMod val="65000"/>
                  <a:lumOff val="35000"/>
                </a:prstClr>
              </a:solidFill>
              <a:latin typeface="Alexandria"/>
              <a:ea typeface="Arial Unicode MS"/>
              <a:cs typeface="Arial" pitchFamily="34" charset="0"/>
            </a:endParaRPr>
          </a:p>
        </p:txBody>
      </p:sp>
      <p:sp>
        <p:nvSpPr>
          <p:cNvPr id="33" name="TextBox 176">
            <a:extLst>
              <a:ext uri="{FF2B5EF4-FFF2-40B4-BE49-F238E27FC236}">
                <a16:creationId xmlns:a16="http://schemas.microsoft.com/office/drawing/2014/main" id="{D6F2026A-3296-D7D7-3F5B-010F5A7803BA}"/>
              </a:ext>
            </a:extLst>
          </p:cNvPr>
          <p:cNvSpPr txBox="1"/>
          <p:nvPr/>
        </p:nvSpPr>
        <p:spPr>
          <a:xfrm>
            <a:off x="7956022" y="3814895"/>
            <a:ext cx="3399484" cy="46166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200" b="1" u="sng" dirty="0">
                <a:solidFill>
                  <a:prstClr val="black">
                    <a:lumMod val="65000"/>
                    <a:lumOff val="35000"/>
                  </a:prstClr>
                </a:solidFill>
                <a:latin typeface="Alexandria"/>
                <a:ea typeface="Arial Unicode MS"/>
                <a:cs typeface="Arial" pitchFamily="34" charset="0"/>
              </a:rPr>
              <a:t>Week 10 </a:t>
            </a:r>
            <a:r>
              <a:rPr lang="en-US" altLang="ko-KR" sz="1200" b="1" dirty="0">
                <a:solidFill>
                  <a:prstClr val="black">
                    <a:lumMod val="65000"/>
                    <a:lumOff val="35000"/>
                  </a:prstClr>
                </a:solidFill>
                <a:latin typeface="Alexandria"/>
                <a:ea typeface="Arial Unicode MS"/>
                <a:cs typeface="Arial" pitchFamily="34" charset="0"/>
              </a:rPr>
              <a:t>: </a:t>
            </a:r>
            <a:r>
              <a:rPr lang="en-US" altLang="ko-KR" sz="1200" dirty="0">
                <a:solidFill>
                  <a:prstClr val="black">
                    <a:lumMod val="65000"/>
                    <a:lumOff val="35000"/>
                  </a:prstClr>
                </a:solidFill>
                <a:latin typeface="Alexandria"/>
                <a:ea typeface="Arial Unicode MS"/>
                <a:cs typeface="Arial" pitchFamily="34" charset="0"/>
              </a:rPr>
              <a:t>Ch.11- Establishing a </a:t>
            </a:r>
            <a:r>
              <a:rPr lang="en-US" altLang="ko-KR" sz="1200" dirty="0" smtClean="0">
                <a:solidFill>
                  <a:prstClr val="black">
                    <a:lumMod val="65000"/>
                    <a:lumOff val="35000"/>
                  </a:prstClr>
                </a:solidFill>
                <a:latin typeface="Alexandria"/>
                <a:ea typeface="Arial Unicode MS"/>
                <a:cs typeface="Arial" pitchFamily="34" charset="0"/>
              </a:rPr>
              <a:t>strategic </a:t>
            </a:r>
            <a:endParaRPr lang="en-US" altLang="ko-KR" sz="1200" dirty="0">
              <a:solidFill>
                <a:prstClr val="black">
                  <a:lumMod val="65000"/>
                  <a:lumOff val="35000"/>
                </a:prstClr>
              </a:solidFill>
              <a:latin typeface="Alexandria"/>
              <a:ea typeface="Arial Unicode MS"/>
              <a:cs typeface="Arial" pitchFamily="34" charset="0"/>
            </a:endParaRPr>
          </a:p>
          <a:p>
            <a:r>
              <a:rPr lang="en-US" altLang="ko-KR" sz="1200" dirty="0">
                <a:solidFill>
                  <a:prstClr val="black">
                    <a:lumMod val="65000"/>
                    <a:lumOff val="35000"/>
                  </a:prstClr>
                </a:solidFill>
                <a:latin typeface="Alexandria"/>
                <a:ea typeface="Arial Unicode MS"/>
                <a:cs typeface="Arial" pitchFamily="34" charset="0"/>
              </a:rPr>
              <a:t>pay plan</a:t>
            </a:r>
            <a:endParaRPr lang="en-US" sz="1200" dirty="0">
              <a:solidFill>
                <a:prstClr val="black">
                  <a:lumMod val="65000"/>
                  <a:lumOff val="35000"/>
                </a:prstClr>
              </a:solidFill>
              <a:latin typeface="Alexandria"/>
              <a:ea typeface="Arial Unicode MS"/>
              <a:cs typeface="Arial" pitchFamily="34" charset="0"/>
            </a:endParaRPr>
          </a:p>
        </p:txBody>
      </p:sp>
      <p:sp>
        <p:nvSpPr>
          <p:cNvPr id="34" name="TextBox 177">
            <a:extLst>
              <a:ext uri="{FF2B5EF4-FFF2-40B4-BE49-F238E27FC236}">
                <a16:creationId xmlns:a16="http://schemas.microsoft.com/office/drawing/2014/main" id="{069F3F5A-1F0E-7CE2-E610-B421407AF313}"/>
              </a:ext>
            </a:extLst>
          </p:cNvPr>
          <p:cNvSpPr txBox="1"/>
          <p:nvPr/>
        </p:nvSpPr>
        <p:spPr>
          <a:xfrm>
            <a:off x="7742777" y="4442700"/>
            <a:ext cx="3399483"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200" b="1" u="sng" dirty="0">
                <a:solidFill>
                  <a:prstClr val="black">
                    <a:lumMod val="65000"/>
                    <a:lumOff val="35000"/>
                  </a:prstClr>
                </a:solidFill>
                <a:latin typeface="Alexandria"/>
                <a:ea typeface="Arial Unicode MS"/>
                <a:cs typeface="Arial" pitchFamily="34" charset="0"/>
              </a:rPr>
              <a:t>Week 11 </a:t>
            </a:r>
            <a:r>
              <a:rPr lang="en-US" altLang="ko-KR" sz="1200" b="1" dirty="0">
                <a:solidFill>
                  <a:prstClr val="black">
                    <a:lumMod val="65000"/>
                    <a:lumOff val="35000"/>
                  </a:prstClr>
                </a:solidFill>
                <a:latin typeface="Alexandria"/>
                <a:ea typeface="Arial Unicode MS"/>
                <a:cs typeface="Arial" pitchFamily="34" charset="0"/>
              </a:rPr>
              <a:t>: </a:t>
            </a:r>
            <a:r>
              <a:rPr lang="en-US" altLang="ko-KR" sz="1200" dirty="0">
                <a:solidFill>
                  <a:prstClr val="black">
                    <a:lumMod val="65000"/>
                    <a:lumOff val="35000"/>
                  </a:prstClr>
                </a:solidFill>
                <a:latin typeface="Alexandria"/>
                <a:ea typeface="Arial Unicode MS"/>
                <a:cs typeface="Arial" pitchFamily="34" charset="0"/>
              </a:rPr>
              <a:t>Ch.16- Employee Safety &amp; Health</a:t>
            </a:r>
            <a:endParaRPr lang="en-US" sz="1200" dirty="0">
              <a:solidFill>
                <a:prstClr val="black">
                  <a:lumMod val="65000"/>
                  <a:lumOff val="35000"/>
                </a:prstClr>
              </a:solidFill>
              <a:latin typeface="Alexandria"/>
              <a:ea typeface="Arial Unicode MS"/>
              <a:cs typeface="Arial" pitchFamily="34" charset="0"/>
            </a:endParaRPr>
          </a:p>
        </p:txBody>
      </p:sp>
      <p:sp>
        <p:nvSpPr>
          <p:cNvPr id="35" name="TextBox 178">
            <a:extLst>
              <a:ext uri="{FF2B5EF4-FFF2-40B4-BE49-F238E27FC236}">
                <a16:creationId xmlns:a16="http://schemas.microsoft.com/office/drawing/2014/main" id="{6472963A-B8A4-9CC2-EFD8-461F717B1DF0}"/>
              </a:ext>
            </a:extLst>
          </p:cNvPr>
          <p:cNvSpPr txBox="1"/>
          <p:nvPr/>
        </p:nvSpPr>
        <p:spPr>
          <a:xfrm>
            <a:off x="7492691" y="5090474"/>
            <a:ext cx="3067392" cy="27699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ko-KR" sz="1200" b="1" u="sng" dirty="0">
                <a:solidFill>
                  <a:prstClr val="black">
                    <a:lumMod val="65000"/>
                    <a:lumOff val="35000"/>
                  </a:prstClr>
                </a:solidFill>
                <a:latin typeface="Alexandria"/>
                <a:ea typeface="Arial Unicode MS"/>
                <a:cs typeface="Arial" pitchFamily="34" charset="0"/>
              </a:rPr>
              <a:t>Week 12</a:t>
            </a:r>
            <a:r>
              <a:rPr lang="en-US" altLang="ko-KR" sz="1200" b="1" dirty="0">
                <a:solidFill>
                  <a:prstClr val="black">
                    <a:lumMod val="65000"/>
                    <a:lumOff val="35000"/>
                  </a:prstClr>
                </a:solidFill>
                <a:latin typeface="Alexandria"/>
                <a:ea typeface="Arial Unicode MS"/>
                <a:cs typeface="Arial" pitchFamily="34" charset="0"/>
              </a:rPr>
              <a:t>: </a:t>
            </a:r>
            <a:r>
              <a:rPr lang="en-US" altLang="ko-KR" sz="1200" dirty="0">
                <a:solidFill>
                  <a:prstClr val="black">
                    <a:lumMod val="65000"/>
                    <a:lumOff val="35000"/>
                  </a:prstClr>
                </a:solidFill>
                <a:latin typeface="Alexandria"/>
                <a:ea typeface="Arial Unicode MS"/>
                <a:cs typeface="Arial" pitchFamily="34" charset="0"/>
              </a:rPr>
              <a:t>General Revision</a:t>
            </a:r>
            <a:endParaRPr lang="en-US" sz="1200" dirty="0">
              <a:solidFill>
                <a:prstClr val="black">
                  <a:lumMod val="65000"/>
                  <a:lumOff val="35000"/>
                </a:prstClr>
              </a:solidFill>
              <a:latin typeface="Alexandria"/>
              <a:ea typeface="Arial Unicode MS"/>
              <a:cs typeface="Arial" pitchFamily="34" charset="0"/>
            </a:endParaRPr>
          </a:p>
        </p:txBody>
      </p:sp>
      <p:sp>
        <p:nvSpPr>
          <p:cNvPr id="36" name="Oval 35">
            <a:extLst>
              <a:ext uri="{FF2B5EF4-FFF2-40B4-BE49-F238E27FC236}">
                <a16:creationId xmlns:a16="http://schemas.microsoft.com/office/drawing/2014/main" id="{A8DC11E8-6608-B465-6803-1F7145AE0C49}"/>
              </a:ext>
            </a:extLst>
          </p:cNvPr>
          <p:cNvSpPr/>
          <p:nvPr/>
        </p:nvSpPr>
        <p:spPr>
          <a:xfrm>
            <a:off x="4655034" y="2349941"/>
            <a:ext cx="2972905" cy="288601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400" dirty="0">
                <a:solidFill>
                  <a:schemeClr val="tx1"/>
                </a:solidFill>
                <a:latin typeface="Alexandria"/>
              </a:rPr>
              <a:t>Core Curriculum</a:t>
            </a:r>
          </a:p>
        </p:txBody>
      </p:sp>
    </p:spTree>
    <p:extLst>
      <p:ext uri="{BB962C8B-B14F-4D97-AF65-F5344CB8AC3E}">
        <p14:creationId xmlns:p14="http://schemas.microsoft.com/office/powerpoint/2010/main" val="35120591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Learning Outcome</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477359" y="2305615"/>
            <a:ext cx="8417320" cy="2246769"/>
          </a:xfrm>
          <a:prstGeom prst="rect">
            <a:avLst/>
          </a:prstGeom>
          <a:noFill/>
        </p:spPr>
        <p:txBody>
          <a:bodyPr wrap="square" rtlCol="0">
            <a:spAutoFit/>
          </a:bodyPr>
          <a:lstStyle/>
          <a:p>
            <a:r>
              <a:rPr lang="en-US" sz="2400" dirty="0">
                <a:solidFill>
                  <a:srgbClr val="2D3956"/>
                </a:solidFill>
                <a:latin typeface="Alexandria"/>
                <a:cs typeface="Times New Roman" panose="02020603050405020304" pitchFamily="18" charset="0"/>
              </a:rPr>
              <a:t>The main material and reference for this course will be mainly based on: </a:t>
            </a:r>
          </a:p>
          <a:p>
            <a:endParaRPr lang="en-US" sz="2400" dirty="0">
              <a:solidFill>
                <a:srgbClr val="2D3956"/>
              </a:solidFill>
              <a:latin typeface="Alexandria"/>
              <a:cs typeface="Times New Roman" panose="02020603050405020304" pitchFamily="18" charset="0"/>
            </a:endParaRPr>
          </a:p>
          <a:p>
            <a:r>
              <a:rPr lang="en-US" sz="2400" dirty="0" err="1">
                <a:solidFill>
                  <a:srgbClr val="2D3956"/>
                </a:solidFill>
                <a:latin typeface="Alexandria"/>
                <a:cs typeface="Times New Roman" panose="02020603050405020304" pitchFamily="18" charset="0"/>
              </a:rPr>
              <a:t>Dessler</a:t>
            </a:r>
            <a:r>
              <a:rPr lang="en-US" sz="2400" dirty="0">
                <a:solidFill>
                  <a:srgbClr val="2D3956"/>
                </a:solidFill>
                <a:latin typeface="Alexandria"/>
                <a:cs typeface="Times New Roman" panose="02020603050405020304" pitchFamily="18" charset="0"/>
              </a:rPr>
              <a:t>, G. (2011). Human resource management. Thirteenth edition. Pearson International Edition.</a:t>
            </a:r>
          </a:p>
          <a:p>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879134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054860" y="914419"/>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Course Content</a:t>
            </a:r>
          </a:p>
        </p:txBody>
      </p:sp>
      <p:graphicFrame>
        <p:nvGraphicFramePr>
          <p:cNvPr id="5" name="Diagram 4">
            <a:extLst>
              <a:ext uri="{FF2B5EF4-FFF2-40B4-BE49-F238E27FC236}">
                <a16:creationId xmlns:a16="http://schemas.microsoft.com/office/drawing/2014/main" id="{C52817A3-F0D2-8580-799F-43DCD0066724}"/>
              </a:ext>
            </a:extLst>
          </p:cNvPr>
          <p:cNvGraphicFramePr/>
          <p:nvPr>
            <p:extLst>
              <p:ext uri="{D42A27DB-BD31-4B8C-83A1-F6EECF244321}">
                <p14:modId xmlns:p14="http://schemas.microsoft.com/office/powerpoint/2010/main" val="919071234"/>
              </p:ext>
            </p:extLst>
          </p:nvPr>
        </p:nvGraphicFramePr>
        <p:xfrm>
          <a:off x="1491005" y="1212845"/>
          <a:ext cx="9100457" cy="54049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25239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Learning Outcome</a:t>
            </a:r>
          </a:p>
        </p:txBody>
      </p:sp>
      <p:pic>
        <p:nvPicPr>
          <p:cNvPr id="2" name="Picture 1" descr="A screenshot of a computer screen&#10;&#10;Description automatically generated">
            <a:extLst>
              <a:ext uri="{FF2B5EF4-FFF2-40B4-BE49-F238E27FC236}">
                <a16:creationId xmlns:a16="http://schemas.microsoft.com/office/drawing/2014/main" id="{97C9CE12-A4B8-60A7-3DE3-9997749228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725" y="66293"/>
            <a:ext cx="12182368" cy="6791707"/>
          </a:xfrm>
          <a:prstGeom prst="rect">
            <a:avLst/>
          </a:prstGeom>
        </p:spPr>
      </p:pic>
    </p:spTree>
    <p:extLst>
      <p:ext uri="{BB962C8B-B14F-4D97-AF65-F5344CB8AC3E}">
        <p14:creationId xmlns:p14="http://schemas.microsoft.com/office/powerpoint/2010/main" val="2525591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smtClean="0"/>
              <a:t>References</a:t>
            </a:r>
            <a:endParaRPr lang="en-US" sz="2400" dirty="0"/>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a:t>
            </a:r>
            <a:r>
              <a:rPr lang="en-US" sz="2000" b="1" dirty="0" smtClean="0">
                <a:latin typeface="Alexandria"/>
              </a:rPr>
              <a:t>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smtClean="0">
                <a:latin typeface="Alexandria"/>
              </a:rPr>
              <a:t>Additional </a:t>
            </a:r>
            <a:r>
              <a:rPr lang="en-US" sz="2000" b="1" dirty="0">
                <a:latin typeface="Alexandria"/>
              </a:rPr>
              <a:t>Resources for extra reading</a:t>
            </a:r>
            <a:r>
              <a:rPr lang="en-US" sz="2000" dirty="0" smtClean="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087703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documentManagement/types"/>
    <ds:schemaRef ds:uri="http://purl.org/dc/elements/1.1/"/>
    <ds:schemaRef ds:uri="http://www.w3.org/XML/1998/namespace"/>
    <ds:schemaRef ds:uri="http://purl.org/dc/dcmitype/"/>
    <ds:schemaRef ds:uri="http://schemas.microsoft.com/office/infopath/2007/PartnerControls"/>
    <ds:schemaRef ds:uri="http://purl.org/dc/terms/"/>
    <ds:schemaRef ds:uri="49100919-8a76-4266-be0c-7dc583902cb4"/>
    <ds:schemaRef ds:uri="http://schemas.openxmlformats.org/package/2006/metadata/core-properties"/>
    <ds:schemaRef ds:uri="d13aca44-ef33-4cf4-9980-7f0b00e6eeb9"/>
    <ds:schemaRef ds:uri="http://schemas.microsoft.com/office/2006/metadata/properties"/>
  </ds:schemaRefs>
</ds:datastoreItem>
</file>

<file path=customXml/itemProps3.xml><?xml version="1.0" encoding="utf-8"?>
<ds:datastoreItem xmlns:ds="http://schemas.openxmlformats.org/officeDocument/2006/customXml" ds:itemID="{78984345-9F16-4D6C-82C0-2A99A9121C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2627</TotalTime>
  <Words>547</Words>
  <Application>Microsoft Office PowerPoint</Application>
  <PresentationFormat>Widescreen</PresentationFormat>
  <Paragraphs>102</Paragraphs>
  <Slides>10</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10</vt:i4>
      </vt:variant>
    </vt:vector>
  </HeadingPairs>
  <TitlesOfParts>
    <vt:vector size="21" baseType="lpstr">
      <vt:lpstr>Arial Unicode MS</vt:lpstr>
      <vt:lpstr>Alexandria</vt:lpstr>
      <vt:lpstr>Arial</vt:lpstr>
      <vt:lpstr>Calibri</vt:lpstr>
      <vt:lpstr>Calibri Light</vt:lpstr>
      <vt:lpstr>Darker Grotesque SemiBold</vt:lpstr>
      <vt:lpstr>Roboto Light</vt:lpstr>
      <vt:lpstr>Times New Roman</vt:lpstr>
      <vt:lpstr>Yanone Kaffeesatz Light</vt:lpstr>
      <vt:lpstr>Yanone Kaffeesatz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makarem abdul salam</cp:lastModifiedBy>
  <cp:revision>191</cp:revision>
  <dcterms:created xsi:type="dcterms:W3CDTF">2023-04-29T09:08:00Z</dcterms:created>
  <dcterms:modified xsi:type="dcterms:W3CDTF">2026-08-30T18:53:39Z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r8>5431600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