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44"/>
  </p:notesMasterIdLst>
  <p:sldIdLst>
    <p:sldId id="306" r:id="rId2"/>
    <p:sldId id="259" r:id="rId3"/>
    <p:sldId id="258" r:id="rId4"/>
    <p:sldId id="260" r:id="rId5"/>
    <p:sldId id="261" r:id="rId6"/>
    <p:sldId id="294" r:id="rId7"/>
    <p:sldId id="295" r:id="rId8"/>
    <p:sldId id="296" r:id="rId9"/>
    <p:sldId id="293" r:id="rId10"/>
    <p:sldId id="292" r:id="rId11"/>
    <p:sldId id="291" r:id="rId12"/>
    <p:sldId id="290" r:id="rId13"/>
    <p:sldId id="289" r:id="rId14"/>
    <p:sldId id="262" r:id="rId15"/>
    <p:sldId id="288" r:id="rId16"/>
    <p:sldId id="287" r:id="rId17"/>
    <p:sldId id="286" r:id="rId18"/>
    <p:sldId id="307" r:id="rId19"/>
    <p:sldId id="285" r:id="rId20"/>
    <p:sldId id="308" r:id="rId21"/>
    <p:sldId id="310" r:id="rId22"/>
    <p:sldId id="284" r:id="rId23"/>
    <p:sldId id="309" r:id="rId24"/>
    <p:sldId id="311" r:id="rId25"/>
    <p:sldId id="283" r:id="rId26"/>
    <p:sldId id="282" r:id="rId27"/>
    <p:sldId id="312" r:id="rId28"/>
    <p:sldId id="281" r:id="rId29"/>
    <p:sldId id="280" r:id="rId30"/>
    <p:sldId id="279" r:id="rId31"/>
    <p:sldId id="278" r:id="rId32"/>
    <p:sldId id="277" r:id="rId33"/>
    <p:sldId id="263" r:id="rId34"/>
    <p:sldId id="276" r:id="rId35"/>
    <p:sldId id="275" r:id="rId36"/>
    <p:sldId id="274" r:id="rId37"/>
    <p:sldId id="273" r:id="rId38"/>
    <p:sldId id="272" r:id="rId39"/>
    <p:sldId id="271" r:id="rId40"/>
    <p:sldId id="270" r:id="rId41"/>
    <p:sldId id="269" r:id="rId42"/>
    <p:sldId id="267"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C668EC-394A-4D78-8066-37FAAEE2BDAD}" v="37" dt="2024-03-28T17:43:36.7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63" d="100"/>
          <a:sy n="63" d="100"/>
        </p:scale>
        <p:origin x="68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1AC668EC-394A-4D78-8066-37FAAEE2BDAD}"/>
    <pc:docChg chg="undo custSel addSld modSld sldOrd">
      <pc:chgData name="Sami Alzahrani" userId="6fb275e0-9327-47cc-a722-26d507892652" providerId="ADAL" clId="{1AC668EC-394A-4D78-8066-37FAAEE2BDAD}" dt="2024-03-28T17:47:16.248" v="192" actId="1076"/>
      <pc:docMkLst>
        <pc:docMk/>
      </pc:docMkLst>
      <pc:sldChg chg="modSp mod">
        <pc:chgData name="Sami Alzahrani" userId="6fb275e0-9327-47cc-a722-26d507892652" providerId="ADAL" clId="{1AC668EC-394A-4D78-8066-37FAAEE2BDAD}" dt="2024-03-28T17:22:30.446" v="141" actId="207"/>
        <pc:sldMkLst>
          <pc:docMk/>
          <pc:sldMk cId="274801713" sldId="284"/>
        </pc:sldMkLst>
        <pc:spChg chg="mod">
          <ac:chgData name="Sami Alzahrani" userId="6fb275e0-9327-47cc-a722-26d507892652" providerId="ADAL" clId="{1AC668EC-394A-4D78-8066-37FAAEE2BDAD}" dt="2024-03-28T17:22:30.446" v="141" actId="207"/>
          <ac:spMkLst>
            <pc:docMk/>
            <pc:sldMk cId="274801713" sldId="284"/>
            <ac:spMk id="3" creationId="{00000000-0000-0000-0000-000000000000}"/>
          </ac:spMkLst>
        </pc:spChg>
      </pc:sldChg>
      <pc:sldChg chg="addSp modSp mod">
        <pc:chgData name="Sami Alzahrani" userId="6fb275e0-9327-47cc-a722-26d507892652" providerId="ADAL" clId="{1AC668EC-394A-4D78-8066-37FAAEE2BDAD}" dt="2024-03-28T17:47:16.248" v="192" actId="1076"/>
        <pc:sldMkLst>
          <pc:docMk/>
          <pc:sldMk cId="0" sldId="306"/>
        </pc:sldMkLst>
        <pc:spChg chg="add mod">
          <ac:chgData name="Sami Alzahrani" userId="6fb275e0-9327-47cc-a722-26d507892652" providerId="ADAL" clId="{1AC668EC-394A-4D78-8066-37FAAEE2BDAD}" dt="2024-03-28T17:47:16.248" v="192" actId="1076"/>
          <ac:spMkLst>
            <pc:docMk/>
            <pc:sldMk cId="0" sldId="306"/>
            <ac:spMk id="2" creationId="{E3FE0140-5C37-196E-5D48-7A1C9395C629}"/>
          </ac:spMkLst>
        </pc:spChg>
      </pc:sldChg>
      <pc:sldChg chg="addSp modSp new mod ord">
        <pc:chgData name="Sami Alzahrani" userId="6fb275e0-9327-47cc-a722-26d507892652" providerId="ADAL" clId="{1AC668EC-394A-4D78-8066-37FAAEE2BDAD}" dt="2024-03-28T17:19:59.265" v="55" actId="14100"/>
        <pc:sldMkLst>
          <pc:docMk/>
          <pc:sldMk cId="1850307336" sldId="307"/>
        </pc:sldMkLst>
        <pc:spChg chg="mod">
          <ac:chgData name="Sami Alzahrani" userId="6fb275e0-9327-47cc-a722-26d507892652" providerId="ADAL" clId="{1AC668EC-394A-4D78-8066-37FAAEE2BDAD}" dt="2024-03-28T17:19:54.143" v="54" actId="122"/>
          <ac:spMkLst>
            <pc:docMk/>
            <pc:sldMk cId="1850307336" sldId="307"/>
            <ac:spMk id="2" creationId="{C5D03BD6-2DB4-76C1-B1DB-26805F25311E}"/>
          </ac:spMkLst>
        </pc:spChg>
        <pc:picChg chg="add mod">
          <ac:chgData name="Sami Alzahrani" userId="6fb275e0-9327-47cc-a722-26d507892652" providerId="ADAL" clId="{1AC668EC-394A-4D78-8066-37FAAEE2BDAD}" dt="2024-03-28T17:19:59.265" v="55" actId="14100"/>
          <ac:picMkLst>
            <pc:docMk/>
            <pc:sldMk cId="1850307336" sldId="307"/>
            <ac:picMk id="4" creationId="{B92BE235-D257-4F68-3C1D-DBFFF6B46BD4}"/>
          </ac:picMkLst>
        </pc:picChg>
      </pc:sldChg>
      <pc:sldChg chg="addSp modSp new mod">
        <pc:chgData name="Sami Alzahrani" userId="6fb275e0-9327-47cc-a722-26d507892652" providerId="ADAL" clId="{1AC668EC-394A-4D78-8066-37FAAEE2BDAD}" dt="2024-03-28T17:22:11.455" v="140" actId="14100"/>
        <pc:sldMkLst>
          <pc:docMk/>
          <pc:sldMk cId="4289764286" sldId="308"/>
        </pc:sldMkLst>
        <pc:spChg chg="mod">
          <ac:chgData name="Sami Alzahrani" userId="6fb275e0-9327-47cc-a722-26d507892652" providerId="ADAL" clId="{1AC668EC-394A-4D78-8066-37FAAEE2BDAD}" dt="2024-03-28T17:20:23.706" v="90" actId="122"/>
          <ac:spMkLst>
            <pc:docMk/>
            <pc:sldMk cId="4289764286" sldId="308"/>
            <ac:spMk id="2" creationId="{EB36A99D-BCF3-B9EB-6A67-3279288587B8}"/>
          </ac:spMkLst>
        </pc:spChg>
        <pc:picChg chg="add mod">
          <ac:chgData name="Sami Alzahrani" userId="6fb275e0-9327-47cc-a722-26d507892652" providerId="ADAL" clId="{1AC668EC-394A-4D78-8066-37FAAEE2BDAD}" dt="2024-03-28T17:22:11.455" v="140" actId="14100"/>
          <ac:picMkLst>
            <pc:docMk/>
            <pc:sldMk cId="4289764286" sldId="308"/>
            <ac:picMk id="4" creationId="{3B67FD18-F0FE-EE78-C3D7-8B87F0599ED1}"/>
          </ac:picMkLst>
        </pc:picChg>
      </pc:sldChg>
      <pc:sldChg chg="addSp delSp modSp new mod">
        <pc:chgData name="Sami Alzahrani" userId="6fb275e0-9327-47cc-a722-26d507892652" providerId="ADAL" clId="{1AC668EC-394A-4D78-8066-37FAAEE2BDAD}" dt="2024-03-28T17:43:40.270" v="191" actId="1076"/>
        <pc:sldMkLst>
          <pc:docMk/>
          <pc:sldMk cId="494304136" sldId="309"/>
        </pc:sldMkLst>
        <pc:spChg chg="mod">
          <ac:chgData name="Sami Alzahrani" userId="6fb275e0-9327-47cc-a722-26d507892652" providerId="ADAL" clId="{1AC668EC-394A-4D78-8066-37FAAEE2BDAD}" dt="2024-03-28T17:21:46.269" v="139" actId="122"/>
          <ac:spMkLst>
            <pc:docMk/>
            <pc:sldMk cId="494304136" sldId="309"/>
            <ac:spMk id="2" creationId="{56A50DCC-20FE-9B12-07C2-8E8E60F6056E}"/>
          </ac:spMkLst>
        </pc:spChg>
        <pc:spChg chg="del">
          <ac:chgData name="Sami Alzahrani" userId="6fb275e0-9327-47cc-a722-26d507892652" providerId="ADAL" clId="{1AC668EC-394A-4D78-8066-37FAAEE2BDAD}" dt="2024-03-28T17:17:30.806" v="12"/>
          <ac:spMkLst>
            <pc:docMk/>
            <pc:sldMk cId="494304136" sldId="309"/>
            <ac:spMk id="3" creationId="{81DED551-6A4D-3567-5B99-69A09C65584C}"/>
          </ac:spMkLst>
        </pc:spChg>
        <pc:picChg chg="add mod">
          <ac:chgData name="Sami Alzahrani" userId="6fb275e0-9327-47cc-a722-26d507892652" providerId="ADAL" clId="{1AC668EC-394A-4D78-8066-37FAAEE2BDAD}" dt="2024-03-28T17:43:36.786" v="190" actId="1076"/>
          <ac:picMkLst>
            <pc:docMk/>
            <pc:sldMk cId="494304136" sldId="309"/>
            <ac:picMk id="4" creationId="{ED765811-6B3D-7C2D-254A-1C7F8EF7E577}"/>
          </ac:picMkLst>
        </pc:picChg>
        <pc:picChg chg="add mod modCrop">
          <ac:chgData name="Sami Alzahrani" userId="6fb275e0-9327-47cc-a722-26d507892652" providerId="ADAL" clId="{1AC668EC-394A-4D78-8066-37FAAEE2BDAD}" dt="2024-03-28T17:43:40.270" v="191" actId="1076"/>
          <ac:picMkLst>
            <pc:docMk/>
            <pc:sldMk cId="494304136" sldId="309"/>
            <ac:picMk id="5" creationId="{BA783254-9CB6-59B7-B3AE-8CBA9B5E1210}"/>
          </ac:picMkLst>
        </pc:picChg>
      </pc:sldChg>
      <pc:sldChg chg="addSp modSp new mod">
        <pc:chgData name="Sami Alzahrani" userId="6fb275e0-9327-47cc-a722-26d507892652" providerId="ADAL" clId="{1AC668EC-394A-4D78-8066-37FAAEE2BDAD}" dt="2024-03-28T17:20:33.804" v="106" actId="122"/>
        <pc:sldMkLst>
          <pc:docMk/>
          <pc:sldMk cId="1047143692" sldId="310"/>
        </pc:sldMkLst>
        <pc:spChg chg="mod">
          <ac:chgData name="Sami Alzahrani" userId="6fb275e0-9327-47cc-a722-26d507892652" providerId="ADAL" clId="{1AC668EC-394A-4D78-8066-37FAAEE2BDAD}" dt="2024-03-28T17:20:33.804" v="106" actId="122"/>
          <ac:spMkLst>
            <pc:docMk/>
            <pc:sldMk cId="1047143692" sldId="310"/>
            <ac:spMk id="2" creationId="{A7CE287F-FA4B-6C9F-3B65-86511F25113D}"/>
          </ac:spMkLst>
        </pc:spChg>
        <pc:picChg chg="add mod">
          <ac:chgData name="Sami Alzahrani" userId="6fb275e0-9327-47cc-a722-26d507892652" providerId="ADAL" clId="{1AC668EC-394A-4D78-8066-37FAAEE2BDAD}" dt="2024-03-28T17:20:26.836" v="91" actId="1076"/>
          <ac:picMkLst>
            <pc:docMk/>
            <pc:sldMk cId="1047143692" sldId="310"/>
            <ac:picMk id="4" creationId="{8F9E6DA2-86FB-C468-1775-565C5EF53F60}"/>
          </ac:picMkLst>
        </pc:picChg>
      </pc:sldChg>
      <pc:sldChg chg="addSp modSp new mod ord">
        <pc:chgData name="Sami Alzahrani" userId="6fb275e0-9327-47cc-a722-26d507892652" providerId="ADAL" clId="{1AC668EC-394A-4D78-8066-37FAAEE2BDAD}" dt="2024-03-28T17:23:18.539" v="152" actId="122"/>
        <pc:sldMkLst>
          <pc:docMk/>
          <pc:sldMk cId="4267998834" sldId="311"/>
        </pc:sldMkLst>
        <pc:spChg chg="mod">
          <ac:chgData name="Sami Alzahrani" userId="6fb275e0-9327-47cc-a722-26d507892652" providerId="ADAL" clId="{1AC668EC-394A-4D78-8066-37FAAEE2BDAD}" dt="2024-03-28T17:23:18.539" v="152" actId="122"/>
          <ac:spMkLst>
            <pc:docMk/>
            <pc:sldMk cId="4267998834" sldId="311"/>
            <ac:spMk id="2" creationId="{B054E659-0687-5B43-89A3-D87693EAD2C0}"/>
          </ac:spMkLst>
        </pc:spChg>
        <pc:picChg chg="add mod">
          <ac:chgData name="Sami Alzahrani" userId="6fb275e0-9327-47cc-a722-26d507892652" providerId="ADAL" clId="{1AC668EC-394A-4D78-8066-37FAAEE2BDAD}" dt="2024-03-28T17:18:08.038" v="17" actId="1076"/>
          <ac:picMkLst>
            <pc:docMk/>
            <pc:sldMk cId="4267998834" sldId="311"/>
            <ac:picMk id="4" creationId="{F115B3CB-974F-B944-BD8D-C7EBA5CC28B2}"/>
          </ac:picMkLst>
        </pc:picChg>
      </pc:sldChg>
      <pc:sldChg chg="addSp delSp modSp new mod">
        <pc:chgData name="Sami Alzahrani" userId="6fb275e0-9327-47cc-a722-26d507892652" providerId="ADAL" clId="{1AC668EC-394A-4D78-8066-37FAAEE2BDAD}" dt="2024-03-28T17:23:43.712" v="175" actId="122"/>
        <pc:sldMkLst>
          <pc:docMk/>
          <pc:sldMk cId="3538521605" sldId="312"/>
        </pc:sldMkLst>
        <pc:spChg chg="mod">
          <ac:chgData name="Sami Alzahrani" userId="6fb275e0-9327-47cc-a722-26d507892652" providerId="ADAL" clId="{1AC668EC-394A-4D78-8066-37FAAEE2BDAD}" dt="2024-03-28T17:23:43.712" v="175" actId="122"/>
          <ac:spMkLst>
            <pc:docMk/>
            <pc:sldMk cId="3538521605" sldId="312"/>
            <ac:spMk id="2" creationId="{79709C7C-2CC4-B2E5-E329-E4CCBA1ED099}"/>
          </ac:spMkLst>
        </pc:spChg>
        <pc:spChg chg="del">
          <ac:chgData name="Sami Alzahrani" userId="6fb275e0-9327-47cc-a722-26d507892652" providerId="ADAL" clId="{1AC668EC-394A-4D78-8066-37FAAEE2BDAD}" dt="2024-03-28T17:18:55.774" v="23"/>
          <ac:spMkLst>
            <pc:docMk/>
            <pc:sldMk cId="3538521605" sldId="312"/>
            <ac:spMk id="3" creationId="{F1A5BB86-3960-6CBA-967B-9FA26B2A895E}"/>
          </ac:spMkLst>
        </pc:spChg>
        <pc:picChg chg="add mod">
          <ac:chgData name="Sami Alzahrani" userId="6fb275e0-9327-47cc-a722-26d507892652" providerId="ADAL" clId="{1AC668EC-394A-4D78-8066-37FAAEE2BDAD}" dt="2024-03-28T17:18:41.918" v="22" actId="1076"/>
          <ac:picMkLst>
            <pc:docMk/>
            <pc:sldMk cId="3538521605" sldId="312"/>
            <ac:picMk id="4" creationId="{45D82ED7-250E-91D4-B421-3890C0A13A82}"/>
          </ac:picMkLst>
        </pc:picChg>
        <pc:picChg chg="add mod">
          <ac:chgData name="Sami Alzahrani" userId="6fb275e0-9327-47cc-a722-26d507892652" providerId="ADAL" clId="{1AC668EC-394A-4D78-8066-37FAAEE2BDAD}" dt="2024-03-28T17:19:21.958" v="34" actId="1076"/>
          <ac:picMkLst>
            <pc:docMk/>
            <pc:sldMk cId="3538521605" sldId="312"/>
            <ac:picMk id="5" creationId="{8DCF53A1-FC52-7F4A-82CC-E2E493B0D699}"/>
          </ac:picMkLst>
        </pc:picChg>
        <pc:picChg chg="add mod">
          <ac:chgData name="Sami Alzahrani" userId="6fb275e0-9327-47cc-a722-26d507892652" providerId="ADAL" clId="{1AC668EC-394A-4D78-8066-37FAAEE2BDAD}" dt="2024-03-28T17:19:25.528" v="35" actId="14100"/>
          <ac:picMkLst>
            <pc:docMk/>
            <pc:sldMk cId="3538521605" sldId="312"/>
            <ac:picMk id="6" creationId="{0599F6D5-3623-C310-487A-47BAEBDEFEF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F4BC98-8A24-42B7-A94F-040FE16409A1}" type="datetimeFigureOut">
              <a:rPr lang="en-US" smtClean="0"/>
              <a:t>3/28/2024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46B2F5-4FEA-458F-96F4-781CBFB139D0}" type="slidenum">
              <a:rPr lang="en-US" smtClean="0"/>
              <a:t>‹#›</a:t>
            </a:fld>
            <a:endParaRPr lang="en-US"/>
          </a:p>
        </p:txBody>
      </p:sp>
    </p:spTree>
    <p:extLst>
      <p:ext uri="{BB962C8B-B14F-4D97-AF65-F5344CB8AC3E}">
        <p14:creationId xmlns:p14="http://schemas.microsoft.com/office/powerpoint/2010/main" val="4254853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41311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F9D6827-F213-428B-B64D-882A557603DE}"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2951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9D6827-F213-428B-B64D-882A557603DE}" type="datetimeFigureOut">
              <a:rPr lang="en-US" smtClean="0"/>
              <a:t>3/28/2024</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717839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3/28/2024</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8380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F9D6827-F213-428B-B64D-882A557603DE}" type="datetimeFigureOut">
              <a:rPr lang="en-US" smtClean="0"/>
              <a:t>3/28/2024</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6900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F9D6827-F213-428B-B64D-882A557603DE}" type="datetimeFigureOut">
              <a:rPr lang="en-US" smtClean="0"/>
              <a:t>3/28/2024</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28613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F9D6827-F213-428B-B64D-882A557603DE}" type="datetimeFigureOut">
              <a:rPr lang="en-US" smtClean="0"/>
              <a:t>3/28/2024</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1283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3/28/2024</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79168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3/28/2024</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75434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3/28/2024</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38710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9D6827-F213-428B-B64D-882A557603DE}" type="datetimeFigureOut">
              <a:rPr lang="en-US" smtClean="0"/>
              <a:t>3/28/2024</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1540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9D6827-F213-428B-B64D-882A557603DE}" type="datetimeFigureOut">
              <a:rPr lang="en-US" smtClean="0"/>
              <a:t>3/28/2024</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1769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3566505543"/>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6000"/>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5" y="915090"/>
            <a:ext cx="5454722"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882401" cy="1754286"/>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400" b="1" dirty="0">
                <a:solidFill>
                  <a:schemeClr val="bg1">
                    <a:lumMod val="95000"/>
                  </a:schemeClr>
                </a:solidFill>
              </a:rPr>
              <a:t>Program Risk Management</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9</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
        <p:nvSpPr>
          <p:cNvPr id="2" name="Google Shape;90;p1">
            <a:extLst>
              <a:ext uri="{FF2B5EF4-FFF2-40B4-BE49-F238E27FC236}">
                <a16:creationId xmlns:a16="http://schemas.microsoft.com/office/drawing/2014/main" id="{E3FE0140-5C37-196E-5D48-7A1C9395C629}"/>
              </a:ext>
            </a:extLst>
          </p:cNvPr>
          <p:cNvSpPr txBox="1"/>
          <p:nvPr/>
        </p:nvSpPr>
        <p:spPr>
          <a:xfrm>
            <a:off x="345440" y="5351545"/>
            <a:ext cx="5882401" cy="954067"/>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9</a:t>
            </a:r>
            <a:endParaRPr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61514"/>
            <a:ext cx="10515600" cy="1325563"/>
          </a:xfrm>
        </p:spPr>
        <p:txBody>
          <a:bodyPr/>
          <a:lstStyle/>
          <a:p>
            <a:r>
              <a:rPr lang="en-US" dirty="0"/>
              <a:t>Introduction</a:t>
            </a:r>
          </a:p>
        </p:txBody>
      </p:sp>
      <p:sp>
        <p:nvSpPr>
          <p:cNvPr id="3" name="Content Placeholder 2"/>
          <p:cNvSpPr>
            <a:spLocks noGrp="1"/>
          </p:cNvSpPr>
          <p:nvPr>
            <p:ph idx="1"/>
          </p:nvPr>
        </p:nvSpPr>
        <p:spPr>
          <a:xfrm>
            <a:off x="838200" y="2390503"/>
            <a:ext cx="10515600" cy="3786460"/>
          </a:xfrm>
        </p:spPr>
        <p:txBody>
          <a:bodyPr>
            <a:normAutofit/>
          </a:bodyPr>
          <a:lstStyle/>
          <a:p>
            <a:pPr marL="0" indent="0" algn="just">
              <a:buNone/>
            </a:pPr>
            <a:r>
              <a:rPr lang="en-US" dirty="0"/>
              <a:t>The origin of the word “risk” hails from risqué and </a:t>
            </a:r>
            <a:r>
              <a:rPr lang="en-US" dirty="0" err="1"/>
              <a:t>risicare</a:t>
            </a:r>
            <a:r>
              <a:rPr lang="en-US" dirty="0"/>
              <a:t>, meaning to dare. Since mankind started to challenge the belief that the world was flat in the 15th century, there has been much advancement in thinking, both in technology and in other fields. One can argue, therefore, that when some risk was taken, when the outcome was positive, not only was risk good, but it drove innovation. </a:t>
            </a:r>
          </a:p>
        </p:txBody>
      </p:sp>
    </p:spTree>
    <p:extLst>
      <p:ext uri="{BB962C8B-B14F-4D97-AF65-F5344CB8AC3E}">
        <p14:creationId xmlns:p14="http://schemas.microsoft.com/office/powerpoint/2010/main" val="1105204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62843"/>
            <a:ext cx="10515600" cy="1325563"/>
          </a:xfrm>
        </p:spPr>
        <p:txBody>
          <a:bodyPr/>
          <a:lstStyle/>
          <a:p>
            <a:r>
              <a:rPr lang="en-US" dirty="0"/>
              <a:t>Introduction</a:t>
            </a:r>
          </a:p>
        </p:txBody>
      </p:sp>
      <p:sp>
        <p:nvSpPr>
          <p:cNvPr id="3" name="Content Placeholder 2"/>
          <p:cNvSpPr>
            <a:spLocks noGrp="1"/>
          </p:cNvSpPr>
          <p:nvPr>
            <p:ph idx="1"/>
          </p:nvPr>
        </p:nvSpPr>
        <p:spPr>
          <a:xfrm>
            <a:off x="838200" y="2488405"/>
            <a:ext cx="10515600" cy="3688557"/>
          </a:xfrm>
        </p:spPr>
        <p:txBody>
          <a:bodyPr/>
          <a:lstStyle/>
          <a:p>
            <a:pPr marL="0" indent="0" algn="just">
              <a:buNone/>
            </a:pPr>
            <a:r>
              <a:rPr lang="en-US" dirty="0"/>
              <a:t>Over the course of your career, have you pushed the envelope on a program that advanced your or your company’s knowledge? This is the same principle as the expeditions of the early explorers; when the outcome is positive, taking risks can yield great benefits.</a:t>
            </a:r>
          </a:p>
          <a:p>
            <a:pPr marL="0" indent="0">
              <a:buNone/>
            </a:pPr>
            <a:endParaRPr lang="en-US" dirty="0"/>
          </a:p>
        </p:txBody>
      </p:sp>
    </p:spTree>
    <p:extLst>
      <p:ext uri="{BB962C8B-B14F-4D97-AF65-F5344CB8AC3E}">
        <p14:creationId xmlns:p14="http://schemas.microsoft.com/office/powerpoint/2010/main" val="2528099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52954"/>
            <a:ext cx="10515600" cy="1325563"/>
          </a:xfrm>
        </p:spPr>
        <p:txBody>
          <a:bodyPr/>
          <a:lstStyle/>
          <a:p>
            <a:r>
              <a:rPr lang="en-US" dirty="0"/>
              <a:t>What is risk?</a:t>
            </a:r>
          </a:p>
        </p:txBody>
      </p:sp>
      <p:sp>
        <p:nvSpPr>
          <p:cNvPr id="3" name="Content Placeholder 2"/>
          <p:cNvSpPr>
            <a:spLocks noGrp="1"/>
          </p:cNvSpPr>
          <p:nvPr>
            <p:ph idx="1"/>
          </p:nvPr>
        </p:nvSpPr>
        <p:spPr>
          <a:xfrm>
            <a:off x="838200" y="2586445"/>
            <a:ext cx="10515600" cy="3590517"/>
          </a:xfrm>
        </p:spPr>
        <p:txBody>
          <a:bodyPr>
            <a:normAutofit/>
          </a:bodyPr>
          <a:lstStyle/>
          <a:p>
            <a:pPr marL="0" indent="0" algn="just">
              <a:buNone/>
            </a:pPr>
            <a:r>
              <a:rPr lang="en-US" dirty="0"/>
              <a:t>Risk has slightly different definitions, depending the context, on whom you ask, and that person’s experience. In the finance and insurance industries, for example, risk is a calculation of the probability of a loss. However, when applied to program management, this is only half of the equation. Because of the non-infinite nature of programs, one must also be concerned with impact to the program and proximity of time.</a:t>
            </a:r>
          </a:p>
        </p:txBody>
      </p:sp>
    </p:spTree>
    <p:extLst>
      <p:ext uri="{BB962C8B-B14F-4D97-AF65-F5344CB8AC3E}">
        <p14:creationId xmlns:p14="http://schemas.microsoft.com/office/powerpoint/2010/main" val="63604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lstStyle/>
          <a:p>
            <a:r>
              <a:rPr lang="en-US" dirty="0"/>
              <a:t>What is risk?</a:t>
            </a:r>
          </a:p>
        </p:txBody>
      </p:sp>
      <p:sp>
        <p:nvSpPr>
          <p:cNvPr id="3" name="Content Placeholder 2"/>
          <p:cNvSpPr>
            <a:spLocks noGrp="1"/>
          </p:cNvSpPr>
          <p:nvPr>
            <p:ph idx="1"/>
          </p:nvPr>
        </p:nvSpPr>
        <p:spPr/>
        <p:txBody>
          <a:bodyPr/>
          <a:lstStyle/>
          <a:p>
            <a:pPr marL="0" indent="0" algn="just">
              <a:buNone/>
            </a:pPr>
            <a:r>
              <a:rPr lang="en-US" dirty="0"/>
              <a:t> If the risk has a high probability of occurring, but the proximity as it relates to the program is in the closing stage, this risk will have a high probability of weighing on the overall impact, strategy, and the action taken for it.</a:t>
            </a:r>
          </a:p>
          <a:p>
            <a:pPr marL="0" indent="0" algn="just">
              <a:buNone/>
            </a:pPr>
            <a:endParaRPr lang="en-US" dirty="0"/>
          </a:p>
        </p:txBody>
      </p:sp>
    </p:spTree>
    <p:extLst>
      <p:ext uri="{BB962C8B-B14F-4D97-AF65-F5344CB8AC3E}">
        <p14:creationId xmlns:p14="http://schemas.microsoft.com/office/powerpoint/2010/main" val="4199076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2508"/>
            <a:ext cx="10515600" cy="1325563"/>
          </a:xfrm>
        </p:spPr>
        <p:txBody>
          <a:bodyPr/>
          <a:lstStyle/>
          <a:p>
            <a:r>
              <a:rPr lang="en-US" dirty="0"/>
              <a:t>What is risk?</a:t>
            </a:r>
          </a:p>
        </p:txBody>
      </p:sp>
      <p:sp>
        <p:nvSpPr>
          <p:cNvPr id="3" name="Content Placeholder 2"/>
          <p:cNvSpPr>
            <a:spLocks noGrp="1"/>
          </p:cNvSpPr>
          <p:nvPr>
            <p:ph idx="1"/>
          </p:nvPr>
        </p:nvSpPr>
        <p:spPr/>
        <p:txBody>
          <a:bodyPr/>
          <a:lstStyle/>
          <a:p>
            <a:pPr marL="0" indent="0" algn="just">
              <a:buNone/>
            </a:pPr>
            <a:r>
              <a:rPr lang="en-US" dirty="0"/>
              <a:t>In the context of program management, a risk is any uncertain event which, if it occurs, may positively or negatively impact your program’s success criteria. Risk can be positive! For example, assume it is an election year in the locale of the construction site where you are managing the development of a multi-year, large construction program. The two leading candidates for the top political office differ on the means to raise revenue for the locale. Candidate A’s position is to place new taxes on steel so new buildings will cost more to construct.</a:t>
            </a:r>
          </a:p>
        </p:txBody>
      </p:sp>
    </p:spTree>
    <p:extLst>
      <p:ext uri="{BB962C8B-B14F-4D97-AF65-F5344CB8AC3E}">
        <p14:creationId xmlns:p14="http://schemas.microsoft.com/office/powerpoint/2010/main" val="40163035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6760" y="783136"/>
            <a:ext cx="10515600" cy="1325563"/>
          </a:xfrm>
        </p:spPr>
        <p:txBody>
          <a:bodyPr>
            <a:normAutofit/>
          </a:bodyPr>
          <a:lstStyle/>
          <a:p>
            <a:r>
              <a:rPr lang="en-US" dirty="0"/>
              <a:t>Risk categories, triggers, and the risk register</a:t>
            </a:r>
          </a:p>
        </p:txBody>
      </p:sp>
      <p:sp>
        <p:nvSpPr>
          <p:cNvPr id="3" name="Content Placeholder 2"/>
          <p:cNvSpPr>
            <a:spLocks noGrp="1"/>
          </p:cNvSpPr>
          <p:nvPr>
            <p:ph idx="1"/>
          </p:nvPr>
        </p:nvSpPr>
        <p:spPr/>
        <p:txBody>
          <a:bodyPr>
            <a:normAutofit/>
          </a:bodyPr>
          <a:lstStyle/>
          <a:p>
            <a:pPr marL="0" indent="0" algn="just">
              <a:buNone/>
            </a:pPr>
            <a:r>
              <a:rPr lang="en-US" dirty="0"/>
              <a:t>Specific categories for program risks will vary depending on such factors as risk tolerance, industry, maturity of processes, and other issues. What is important to your program is that the categories are both agreed upon and used consistently across the entire program. If certain projects within the program will not have specific categories (such as technology risks—if the project does not have a technology component), the categories should not be used on that project or referenced in that specific project’s risk register. </a:t>
            </a:r>
          </a:p>
        </p:txBody>
      </p:sp>
    </p:spTree>
    <p:extLst>
      <p:ext uri="{BB962C8B-B14F-4D97-AF65-F5344CB8AC3E}">
        <p14:creationId xmlns:p14="http://schemas.microsoft.com/office/powerpoint/2010/main" val="1003739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13001"/>
            <a:ext cx="10515600" cy="1325563"/>
          </a:xfrm>
        </p:spPr>
        <p:txBody>
          <a:bodyPr/>
          <a:lstStyle/>
          <a:p>
            <a:r>
              <a:rPr lang="en-US" dirty="0"/>
              <a:t>Risk categories, triggers, and the risk register</a:t>
            </a:r>
          </a:p>
        </p:txBody>
      </p:sp>
      <p:sp>
        <p:nvSpPr>
          <p:cNvPr id="3" name="Content Placeholder 2"/>
          <p:cNvSpPr>
            <a:spLocks noGrp="1"/>
          </p:cNvSpPr>
          <p:nvPr>
            <p:ph idx="1"/>
          </p:nvPr>
        </p:nvSpPr>
        <p:spPr/>
        <p:txBody>
          <a:bodyPr/>
          <a:lstStyle/>
          <a:p>
            <a:pPr marL="0" indent="0" algn="just">
              <a:buNone/>
            </a:pPr>
            <a:r>
              <a:rPr lang="en-US" dirty="0"/>
              <a:t>Common categories of risk to consider include operational, process, project, environmental, regulatory, resource and technology. The performing organization of the program typically will determine the categories of risks for the program.</a:t>
            </a:r>
          </a:p>
          <a:p>
            <a:pPr marL="0" indent="0" algn="just">
              <a:buNone/>
            </a:pPr>
            <a:endParaRPr lang="en-US" dirty="0"/>
          </a:p>
        </p:txBody>
      </p:sp>
    </p:spTree>
    <p:extLst>
      <p:ext uri="{BB962C8B-B14F-4D97-AF65-F5344CB8AC3E}">
        <p14:creationId xmlns:p14="http://schemas.microsoft.com/office/powerpoint/2010/main" val="8628587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96199"/>
            <a:ext cx="10515600" cy="1325563"/>
          </a:xfrm>
        </p:spPr>
        <p:txBody>
          <a:bodyPr/>
          <a:lstStyle/>
          <a:p>
            <a:r>
              <a:rPr lang="en-US" dirty="0"/>
              <a:t>Risk categories, triggers, and the risk register</a:t>
            </a:r>
          </a:p>
        </p:txBody>
      </p:sp>
      <p:sp>
        <p:nvSpPr>
          <p:cNvPr id="3" name="Content Placeholder 2"/>
          <p:cNvSpPr>
            <a:spLocks noGrp="1"/>
          </p:cNvSpPr>
          <p:nvPr>
            <p:ph idx="1"/>
          </p:nvPr>
        </p:nvSpPr>
        <p:spPr/>
        <p:txBody>
          <a:bodyPr/>
          <a:lstStyle/>
          <a:p>
            <a:pPr marL="0" indent="0" algn="just">
              <a:buNone/>
            </a:pPr>
            <a:r>
              <a:rPr lang="en-US" dirty="0"/>
              <a:t>Risk triggers are indications the risk occurred or is about to occur. For example, building on the example previously used concerning the two political candidates, a risk trigger may include one of the candidates gaining more than 50% of the pre-election support within the locale.</a:t>
            </a:r>
          </a:p>
        </p:txBody>
      </p:sp>
    </p:spTree>
    <p:extLst>
      <p:ext uri="{BB962C8B-B14F-4D97-AF65-F5344CB8AC3E}">
        <p14:creationId xmlns:p14="http://schemas.microsoft.com/office/powerpoint/2010/main" val="3042899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6972" y="1008062"/>
            <a:ext cx="10515600" cy="1325563"/>
          </a:xfrm>
        </p:spPr>
        <p:txBody>
          <a:bodyPr>
            <a:normAutofit/>
          </a:bodyPr>
          <a:lstStyle/>
          <a:p>
            <a:r>
              <a:rPr lang="en-US" sz="3200" dirty="0"/>
              <a:t>The relationship of risk management between projects and programs</a:t>
            </a:r>
          </a:p>
        </p:txBody>
      </p:sp>
      <p:sp>
        <p:nvSpPr>
          <p:cNvPr id="3" name="Content Placeholder 2"/>
          <p:cNvSpPr>
            <a:spLocks noGrp="1"/>
          </p:cNvSpPr>
          <p:nvPr>
            <p:ph idx="1"/>
          </p:nvPr>
        </p:nvSpPr>
        <p:spPr>
          <a:xfrm>
            <a:off x="838200" y="2333625"/>
            <a:ext cx="10515600" cy="4351338"/>
          </a:xfrm>
        </p:spPr>
        <p:txBody>
          <a:bodyPr/>
          <a:lstStyle/>
          <a:p>
            <a:pPr marL="0" indent="0" algn="just">
              <a:buNone/>
            </a:pPr>
            <a:r>
              <a:rPr lang="en-US" dirty="0"/>
              <a:t>Program risks can emerge from a variety of sources and are not solely an aggregate of the project risks from within the program. Certainly, project risks are one area in which program risks are found. However, in addition to risks aggregated to the program from one or more projects, a program can also have a risk specific to the program that is not present at any of the project levels. Figure 16.3 illustrates the relationship of risks between program and projects.</a:t>
            </a:r>
          </a:p>
        </p:txBody>
      </p:sp>
    </p:spTree>
    <p:extLst>
      <p:ext uri="{BB962C8B-B14F-4D97-AF65-F5344CB8AC3E}">
        <p14:creationId xmlns:p14="http://schemas.microsoft.com/office/powerpoint/2010/main" val="34491642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32630"/>
            <a:ext cx="10515600" cy="1325563"/>
          </a:xfrm>
        </p:spPr>
        <p:txBody>
          <a:bodyPr>
            <a:normAutofit/>
          </a:bodyPr>
          <a:lstStyle/>
          <a:p>
            <a:r>
              <a:rPr lang="en-US" dirty="0"/>
              <a:t>The relationship of risk management between projects and programs</a:t>
            </a:r>
          </a:p>
        </p:txBody>
      </p:sp>
      <p:pic>
        <p:nvPicPr>
          <p:cNvPr id="5" name="Content Placeholder 4"/>
          <p:cNvPicPr>
            <a:picLocks noGrp="1" noChangeAspect="1"/>
          </p:cNvPicPr>
          <p:nvPr>
            <p:ph idx="1"/>
          </p:nvPr>
        </p:nvPicPr>
        <p:blipFill>
          <a:blip r:embed="rId2"/>
          <a:stretch>
            <a:fillRect/>
          </a:stretch>
        </p:blipFill>
        <p:spPr>
          <a:xfrm>
            <a:off x="627017" y="2058193"/>
            <a:ext cx="10726783" cy="4447109"/>
          </a:xfrm>
          <a:prstGeom prst="rect">
            <a:avLst/>
          </a:prstGeom>
        </p:spPr>
      </p:pic>
    </p:spTree>
    <p:extLst>
      <p:ext uri="{BB962C8B-B14F-4D97-AF65-F5344CB8AC3E}">
        <p14:creationId xmlns:p14="http://schemas.microsoft.com/office/powerpoint/2010/main" val="37308046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importance of program risk management</a:t>
            </a:r>
          </a:p>
        </p:txBody>
      </p:sp>
      <p:sp>
        <p:nvSpPr>
          <p:cNvPr id="3" name="Content Placeholder 2"/>
          <p:cNvSpPr>
            <a:spLocks noGrp="1"/>
          </p:cNvSpPr>
          <p:nvPr>
            <p:ph idx="1"/>
          </p:nvPr>
        </p:nvSpPr>
        <p:spPr/>
        <p:txBody>
          <a:bodyPr/>
          <a:lstStyle/>
          <a:p>
            <a:pPr marL="0" indent="0" algn="just">
              <a:buNone/>
            </a:pPr>
            <a:r>
              <a:rPr lang="en-US" dirty="0"/>
              <a:t>Risk management in the corporate setting has existed for a great number of years. Within the insurance and finance industries, risks and managing risks are the cornerstone of their business models. Without risk management, insurance and finance companies would cease to exist. The same holds true for programs; without risk management, programs will fail. This is why risk management is such a crucial aspect of program management.</a:t>
            </a:r>
          </a:p>
        </p:txBody>
      </p:sp>
    </p:spTree>
    <p:extLst>
      <p:ext uri="{BB962C8B-B14F-4D97-AF65-F5344CB8AC3E}">
        <p14:creationId xmlns:p14="http://schemas.microsoft.com/office/powerpoint/2010/main" val="39472395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Risk communication planning</a:t>
            </a:r>
          </a:p>
        </p:txBody>
      </p:sp>
      <p:sp>
        <p:nvSpPr>
          <p:cNvPr id="3" name="Content Placeholder 2"/>
          <p:cNvSpPr>
            <a:spLocks noGrp="1"/>
          </p:cNvSpPr>
          <p:nvPr>
            <p:ph idx="1"/>
          </p:nvPr>
        </p:nvSpPr>
        <p:spPr/>
        <p:txBody>
          <a:bodyPr>
            <a:normAutofit/>
          </a:bodyPr>
          <a:lstStyle/>
          <a:p>
            <a:pPr marL="0" indent="0" algn="just">
              <a:buNone/>
            </a:pPr>
            <a:r>
              <a:rPr lang="en-US" dirty="0"/>
              <a:t>Foremost, a risk communication plan should be included in the overall program communication plan. This chapter is not intended to cover program communication planning but rather to serve as a guideline for planning the specific communications on risks. However, when planning communications on risks, one must assess the impact across the entire program. </a:t>
            </a:r>
          </a:p>
        </p:txBody>
      </p:sp>
    </p:spTree>
    <p:extLst>
      <p:ext uri="{BB962C8B-B14F-4D97-AF65-F5344CB8AC3E}">
        <p14:creationId xmlns:p14="http://schemas.microsoft.com/office/powerpoint/2010/main" val="909474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Risk communication planning</a:t>
            </a:r>
          </a:p>
        </p:txBody>
      </p:sp>
      <p:sp>
        <p:nvSpPr>
          <p:cNvPr id="3" name="Content Placeholder 2"/>
          <p:cNvSpPr>
            <a:spLocks noGrp="1"/>
          </p:cNvSpPr>
          <p:nvPr>
            <p:ph idx="1"/>
          </p:nvPr>
        </p:nvSpPr>
        <p:spPr/>
        <p:txBody>
          <a:bodyPr/>
          <a:lstStyle/>
          <a:p>
            <a:pPr marL="0" indent="0" algn="just">
              <a:buNone/>
            </a:pPr>
            <a:r>
              <a:rPr lang="en-US" dirty="0"/>
              <a:t>Communicating before an adequate impact assessment is performed is risky, and oftentimes leads to rework, and in turn, more issues on the program. A few questions will help guide the team in the impact assessment and plan specific risk communications:</a:t>
            </a:r>
          </a:p>
          <a:p>
            <a:pPr marL="0" indent="0" algn="just">
              <a:buNone/>
            </a:pPr>
            <a:endParaRPr lang="en-US" dirty="0"/>
          </a:p>
        </p:txBody>
      </p:sp>
    </p:spTree>
    <p:extLst>
      <p:ext uri="{BB962C8B-B14F-4D97-AF65-F5344CB8AC3E}">
        <p14:creationId xmlns:p14="http://schemas.microsoft.com/office/powerpoint/2010/main" val="41145193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Risk communication planning</a:t>
            </a:r>
          </a:p>
        </p:txBody>
      </p:sp>
      <p:sp>
        <p:nvSpPr>
          <p:cNvPr id="3" name="Content Placeholder 2"/>
          <p:cNvSpPr>
            <a:spLocks noGrp="1"/>
          </p:cNvSpPr>
          <p:nvPr>
            <p:ph idx="1"/>
          </p:nvPr>
        </p:nvSpPr>
        <p:spPr/>
        <p:txBody>
          <a:bodyPr>
            <a:normAutofit/>
          </a:bodyPr>
          <a:lstStyle/>
          <a:p>
            <a:pPr marL="0" indent="0" algn="just">
              <a:buNone/>
            </a:pPr>
            <a:r>
              <a:rPr lang="en-US" dirty="0"/>
              <a:t>• Was the risk </a:t>
            </a:r>
            <a:r>
              <a:rPr lang="en-US" dirty="0" err="1"/>
              <a:t>efrom</a:t>
            </a:r>
            <a:r>
              <a:rPr lang="en-US" dirty="0"/>
              <a:t> the project, or was it identified at the program level?</a:t>
            </a:r>
          </a:p>
          <a:p>
            <a:pPr marL="0" indent="0" algn="just">
              <a:buNone/>
            </a:pPr>
            <a:r>
              <a:rPr lang="en-US" dirty="0"/>
              <a:t>• What actions have </a:t>
            </a:r>
            <a:r>
              <a:rPr lang="en-US" dirty="0" err="1"/>
              <a:t>scalated</a:t>
            </a:r>
            <a:r>
              <a:rPr lang="en-US" dirty="0"/>
              <a:t> already been taken on the risk?</a:t>
            </a:r>
          </a:p>
          <a:p>
            <a:pPr marL="0" indent="0" algn="just">
              <a:buNone/>
            </a:pPr>
            <a:r>
              <a:rPr lang="en-US" dirty="0"/>
              <a:t>• Was an adequate stakeholder analysis performed at the project level?</a:t>
            </a:r>
          </a:p>
          <a:p>
            <a:pPr marL="0" indent="0" algn="just">
              <a:buNone/>
            </a:pPr>
            <a:r>
              <a:rPr lang="en-US" dirty="0"/>
              <a:t>• What are the impacts to the program as well as the projects, how are they impacted, and what is the expected timing of the impact?</a:t>
            </a:r>
          </a:p>
          <a:p>
            <a:pPr marL="0" indent="0" algn="just">
              <a:buNone/>
            </a:pPr>
            <a:r>
              <a:rPr lang="en-US" dirty="0"/>
              <a:t>• Who are all the stakeholders, and what do they need to know specific to the risk?</a:t>
            </a:r>
          </a:p>
        </p:txBody>
      </p:sp>
    </p:spTree>
    <p:extLst>
      <p:ext uri="{BB962C8B-B14F-4D97-AF65-F5344CB8AC3E}">
        <p14:creationId xmlns:p14="http://schemas.microsoft.com/office/powerpoint/2010/main" val="20327272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73125"/>
            <a:ext cx="10515600" cy="1325563"/>
          </a:xfrm>
        </p:spPr>
        <p:txBody>
          <a:bodyPr>
            <a:normAutofit/>
          </a:bodyPr>
          <a:lstStyle/>
          <a:p>
            <a:r>
              <a:rPr lang="en-US" dirty="0"/>
              <a:t>Common risk processes, tools, and techniques</a:t>
            </a:r>
          </a:p>
        </p:txBody>
      </p:sp>
      <p:sp>
        <p:nvSpPr>
          <p:cNvPr id="3" name="Content Placeholder 2"/>
          <p:cNvSpPr>
            <a:spLocks noGrp="1"/>
          </p:cNvSpPr>
          <p:nvPr>
            <p:ph idx="1"/>
          </p:nvPr>
        </p:nvSpPr>
        <p:spPr>
          <a:xfrm>
            <a:off x="838200" y="2652939"/>
            <a:ext cx="10515600" cy="4351338"/>
          </a:xfrm>
        </p:spPr>
        <p:txBody>
          <a:bodyPr>
            <a:normAutofit/>
          </a:bodyPr>
          <a:lstStyle/>
          <a:p>
            <a:pPr marL="0" indent="0" algn="just">
              <a:buNone/>
            </a:pPr>
            <a:r>
              <a:rPr lang="en-US" dirty="0"/>
              <a:t>While there are several variations of risk models—the one example most common in program management is the five processes of risk management as detailed in the A Guide to the Project Management Body of Knowledge (PMBOK® Guide) 4th edition (PMI® 2008a). These processes are: Risk Planning, Identify Risk, Qualitative Analysis, Quantitative Analysis, Response Planning, and Monitoring and Controlling. Several other processes do exist, but are similar enough, and the aforementioned is a tried and tested process for managing risk.</a:t>
            </a:r>
          </a:p>
        </p:txBody>
      </p:sp>
    </p:spTree>
    <p:extLst>
      <p:ext uri="{BB962C8B-B14F-4D97-AF65-F5344CB8AC3E}">
        <p14:creationId xmlns:p14="http://schemas.microsoft.com/office/powerpoint/2010/main" val="30899341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95374"/>
            <a:ext cx="10515600" cy="1325563"/>
          </a:xfrm>
        </p:spPr>
        <p:txBody>
          <a:bodyPr/>
          <a:lstStyle/>
          <a:p>
            <a:r>
              <a:rPr lang="en-US" dirty="0"/>
              <a:t>Common risk processes, tools, and techniques</a:t>
            </a:r>
          </a:p>
        </p:txBody>
      </p:sp>
      <p:sp>
        <p:nvSpPr>
          <p:cNvPr id="3" name="Content Placeholder 2"/>
          <p:cNvSpPr>
            <a:spLocks noGrp="1"/>
          </p:cNvSpPr>
          <p:nvPr>
            <p:ph idx="1"/>
          </p:nvPr>
        </p:nvSpPr>
        <p:spPr>
          <a:xfrm>
            <a:off x="838200" y="2725511"/>
            <a:ext cx="10515600" cy="4351338"/>
          </a:xfrm>
        </p:spPr>
        <p:txBody>
          <a:bodyPr/>
          <a:lstStyle/>
          <a:p>
            <a:pPr marL="0" indent="0" algn="just">
              <a:buNone/>
            </a:pPr>
            <a:r>
              <a:rPr lang="en-US" dirty="0">
                <a:solidFill>
                  <a:srgbClr val="FF0000"/>
                </a:solidFill>
              </a:rPr>
              <a:t>Risk Planning—Risk </a:t>
            </a:r>
            <a:r>
              <a:rPr lang="en-US" dirty="0"/>
              <a:t>planning is the “process of defining how to conduct risk management activities” (PMI® 2008a, p. 276). The planning should be conducted during program initiating and included in the overall program management plan. When planning program risk, be sure to factor in specific environmental factors and organizational process assets unique to your organization.</a:t>
            </a:r>
          </a:p>
        </p:txBody>
      </p:sp>
    </p:spTree>
    <p:extLst>
      <p:ext uri="{BB962C8B-B14F-4D97-AF65-F5344CB8AC3E}">
        <p14:creationId xmlns:p14="http://schemas.microsoft.com/office/powerpoint/2010/main" val="1297413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03BD6-2DB4-76C1-B1DB-26805F25311E}"/>
              </a:ext>
            </a:extLst>
          </p:cNvPr>
          <p:cNvSpPr>
            <a:spLocks noGrp="1"/>
          </p:cNvSpPr>
          <p:nvPr>
            <p:ph type="title"/>
          </p:nvPr>
        </p:nvSpPr>
        <p:spPr/>
        <p:txBody>
          <a:bodyPr/>
          <a:lstStyle/>
          <a:p>
            <a:pPr algn="ctr"/>
            <a:r>
              <a:rPr lang="en-US" dirty="0"/>
              <a:t>Risk Categories </a:t>
            </a:r>
          </a:p>
        </p:txBody>
      </p:sp>
      <p:sp>
        <p:nvSpPr>
          <p:cNvPr id="3" name="Content Placeholder 2">
            <a:extLst>
              <a:ext uri="{FF2B5EF4-FFF2-40B4-BE49-F238E27FC236}">
                <a16:creationId xmlns:a16="http://schemas.microsoft.com/office/drawing/2014/main" id="{07A7A74C-DB45-38E2-D775-1EB2668F179D}"/>
              </a:ext>
            </a:extLst>
          </p:cNvPr>
          <p:cNvSpPr>
            <a:spLocks noGrp="1"/>
          </p:cNvSpPr>
          <p:nvPr>
            <p:ph idx="1"/>
          </p:nvPr>
        </p:nvSpPr>
        <p:spPr/>
        <p:txBody>
          <a:bodyPr/>
          <a:lstStyle/>
          <a:p>
            <a:endParaRPr lang="en-US"/>
          </a:p>
        </p:txBody>
      </p:sp>
      <p:pic>
        <p:nvPicPr>
          <p:cNvPr id="4" name="Picture 2">
            <a:extLst>
              <a:ext uri="{FF2B5EF4-FFF2-40B4-BE49-F238E27FC236}">
                <a16:creationId xmlns:a16="http://schemas.microsoft.com/office/drawing/2014/main" id="{B92BE235-D257-4F68-3C1D-DBFFF6B46B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5105" y="1690688"/>
            <a:ext cx="6464406" cy="4486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03073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7228" y="1076325"/>
            <a:ext cx="10515600" cy="1325563"/>
          </a:xfrm>
        </p:spPr>
        <p:txBody>
          <a:bodyPr/>
          <a:lstStyle/>
          <a:p>
            <a:r>
              <a:rPr lang="en-US" dirty="0"/>
              <a:t>Common risk processes, tools, and techniques</a:t>
            </a:r>
          </a:p>
        </p:txBody>
      </p:sp>
      <p:sp>
        <p:nvSpPr>
          <p:cNvPr id="3" name="Content Placeholder 2"/>
          <p:cNvSpPr>
            <a:spLocks noGrp="1"/>
          </p:cNvSpPr>
          <p:nvPr>
            <p:ph idx="1"/>
          </p:nvPr>
        </p:nvSpPr>
        <p:spPr>
          <a:xfrm>
            <a:off x="1053157" y="2655824"/>
            <a:ext cx="9720073" cy="4023360"/>
          </a:xfrm>
        </p:spPr>
        <p:txBody>
          <a:bodyPr/>
          <a:lstStyle/>
          <a:p>
            <a:pPr marL="0" indent="0" algn="just">
              <a:buNone/>
            </a:pPr>
            <a:r>
              <a:rPr lang="en-US" dirty="0">
                <a:solidFill>
                  <a:srgbClr val="FF0000"/>
                </a:solidFill>
              </a:rPr>
              <a:t>Identify Risk—Identifying </a:t>
            </a:r>
            <a:r>
              <a:rPr lang="en-US" dirty="0"/>
              <a:t>risk involves both the determination of which risks may affect your program as well as documenting their characteristics. Anyone on the program can and should be involved in the risk identification activities. If your organization lacks mature processes, or has limited internal expertise, consider the benefits of hiring external subject matter experts to participate in risk identification.</a:t>
            </a:r>
          </a:p>
        </p:txBody>
      </p:sp>
    </p:spTree>
    <p:extLst>
      <p:ext uri="{BB962C8B-B14F-4D97-AF65-F5344CB8AC3E}">
        <p14:creationId xmlns:p14="http://schemas.microsoft.com/office/powerpoint/2010/main" val="6196163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6A99D-BCF3-B9EB-6A67-3279288587B8}"/>
              </a:ext>
            </a:extLst>
          </p:cNvPr>
          <p:cNvSpPr>
            <a:spLocks noGrp="1"/>
          </p:cNvSpPr>
          <p:nvPr>
            <p:ph type="title"/>
          </p:nvPr>
        </p:nvSpPr>
        <p:spPr/>
        <p:txBody>
          <a:bodyPr/>
          <a:lstStyle/>
          <a:p>
            <a:pPr algn="ctr"/>
            <a:r>
              <a:rPr lang="en-US" dirty="0"/>
              <a:t>Risk Identification techniques </a:t>
            </a:r>
          </a:p>
        </p:txBody>
      </p:sp>
      <p:sp>
        <p:nvSpPr>
          <p:cNvPr id="3" name="Content Placeholder 2">
            <a:extLst>
              <a:ext uri="{FF2B5EF4-FFF2-40B4-BE49-F238E27FC236}">
                <a16:creationId xmlns:a16="http://schemas.microsoft.com/office/drawing/2014/main" id="{A5682650-E15E-B35B-144F-31DA09DC1170}"/>
              </a:ext>
            </a:extLst>
          </p:cNvPr>
          <p:cNvSpPr>
            <a:spLocks noGrp="1"/>
          </p:cNvSpPr>
          <p:nvPr>
            <p:ph idx="1"/>
          </p:nvPr>
        </p:nvSpPr>
        <p:spPr/>
        <p:txBody>
          <a:bodyPr/>
          <a:lstStyle/>
          <a:p>
            <a:endParaRPr lang="en-US"/>
          </a:p>
        </p:txBody>
      </p:sp>
      <p:pic>
        <p:nvPicPr>
          <p:cNvPr id="4" name="Picture 2">
            <a:extLst>
              <a:ext uri="{FF2B5EF4-FFF2-40B4-BE49-F238E27FC236}">
                <a16:creationId xmlns:a16="http://schemas.microsoft.com/office/drawing/2014/main" id="{3B67FD18-F0FE-EE78-C3D7-8B87F0599E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25947" y="1825625"/>
            <a:ext cx="6579629" cy="4512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97642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E287F-FA4B-6C9F-3B65-86511F25113D}"/>
              </a:ext>
            </a:extLst>
          </p:cNvPr>
          <p:cNvSpPr>
            <a:spLocks noGrp="1"/>
          </p:cNvSpPr>
          <p:nvPr>
            <p:ph type="title"/>
          </p:nvPr>
        </p:nvSpPr>
        <p:spPr/>
        <p:txBody>
          <a:bodyPr/>
          <a:lstStyle/>
          <a:p>
            <a:pPr algn="ctr"/>
            <a:r>
              <a:rPr lang="en-US" dirty="0"/>
              <a:t>Risk Register </a:t>
            </a:r>
          </a:p>
        </p:txBody>
      </p:sp>
      <p:sp>
        <p:nvSpPr>
          <p:cNvPr id="3" name="Content Placeholder 2">
            <a:extLst>
              <a:ext uri="{FF2B5EF4-FFF2-40B4-BE49-F238E27FC236}">
                <a16:creationId xmlns:a16="http://schemas.microsoft.com/office/drawing/2014/main" id="{3F962516-9373-B53C-0795-54F26F79A3D4}"/>
              </a:ext>
            </a:extLst>
          </p:cNvPr>
          <p:cNvSpPr>
            <a:spLocks noGrp="1"/>
          </p:cNvSpPr>
          <p:nvPr>
            <p:ph idx="1"/>
          </p:nvPr>
        </p:nvSpPr>
        <p:spPr/>
        <p:txBody>
          <a:bodyPr/>
          <a:lstStyle/>
          <a:p>
            <a:endParaRPr lang="en-US"/>
          </a:p>
        </p:txBody>
      </p:sp>
      <p:pic>
        <p:nvPicPr>
          <p:cNvPr id="4" name="Picture 2" descr="Risk register with matrix of risk, source [own work]. | Download Scientific  Diagram">
            <a:extLst>
              <a:ext uri="{FF2B5EF4-FFF2-40B4-BE49-F238E27FC236}">
                <a16:creationId xmlns:a16="http://schemas.microsoft.com/office/drawing/2014/main" id="{8F9E6DA2-86FB-C468-1775-565C5EF53F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315" y="1690688"/>
            <a:ext cx="9730468" cy="4743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1436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6262" y="365125"/>
            <a:ext cx="8597537"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Qualitative Analysis</a:t>
            </a:r>
            <a:r>
              <a:rPr lang="en-US" dirty="0"/>
              <a:t>—Qualitative analysis is the “process of prioritizing risks for further analysis”. All risks should be prioritized; therefore, a qualitative analysis should be performed. The identified risks should be captured on the risk register, and the team should perform the qualitative analysis to update the probability and impact of the risks. The qualitative analysis should be performed throughout the program life cycle and not as a one-time activity as events can occur that will impact the probability, impact or both factors of risks.</a:t>
            </a:r>
          </a:p>
        </p:txBody>
      </p:sp>
    </p:spTree>
    <p:extLst>
      <p:ext uri="{BB962C8B-B14F-4D97-AF65-F5344CB8AC3E}">
        <p14:creationId xmlns:p14="http://schemas.microsoft.com/office/powerpoint/2010/main" val="2748017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50DCC-20FE-9B12-07C2-8E8E60F6056E}"/>
              </a:ext>
            </a:extLst>
          </p:cNvPr>
          <p:cNvSpPr>
            <a:spLocks noGrp="1"/>
          </p:cNvSpPr>
          <p:nvPr>
            <p:ph type="title"/>
          </p:nvPr>
        </p:nvSpPr>
        <p:spPr/>
        <p:txBody>
          <a:bodyPr/>
          <a:lstStyle/>
          <a:p>
            <a:pPr algn="ctr"/>
            <a:r>
              <a:rPr lang="en-US" dirty="0"/>
              <a:t>Probability and Impact Matrix </a:t>
            </a:r>
          </a:p>
        </p:txBody>
      </p:sp>
      <p:pic>
        <p:nvPicPr>
          <p:cNvPr id="4" name="Picture 2" descr="What is a Risk Register? [+ Templates] | monday.com Blog">
            <a:extLst>
              <a:ext uri="{FF2B5EF4-FFF2-40B4-BE49-F238E27FC236}">
                <a16:creationId xmlns:a16="http://schemas.microsoft.com/office/drawing/2014/main" id="{ED765811-6B3D-7C2D-254A-1C7F8EF7E57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8200" y="2475864"/>
            <a:ext cx="4288657" cy="2624456"/>
          </a:xfrm>
          <a:prstGeom prst="rect">
            <a:avLst/>
          </a:prstGeom>
          <a:noFill/>
          <a:extLst>
            <a:ext uri="{909E8E84-426E-40DD-AFC4-6F175D3DCCD1}">
              <a14:hiddenFill xmlns:a14="http://schemas.microsoft.com/office/drawing/2010/main">
                <a:solidFill>
                  <a:srgbClr val="FFFFFF"/>
                </a:solidFill>
              </a14:hiddenFill>
            </a:ext>
          </a:extLst>
        </p:spPr>
      </p:pic>
      <p:pic>
        <p:nvPicPr>
          <p:cNvPr id="5" name="Content Placeholder 4">
            <a:extLst>
              <a:ext uri="{FF2B5EF4-FFF2-40B4-BE49-F238E27FC236}">
                <a16:creationId xmlns:a16="http://schemas.microsoft.com/office/drawing/2014/main" id="{BA783254-9CB6-59B7-B3AE-8CBA9B5E1210}"/>
              </a:ext>
            </a:extLst>
          </p:cNvPr>
          <p:cNvPicPr>
            <a:picLocks noChangeAspect="1"/>
          </p:cNvPicPr>
          <p:nvPr/>
        </p:nvPicPr>
        <p:blipFill rotWithShape="1">
          <a:blip r:embed="rId3"/>
          <a:srcRect l="23085" b="24276"/>
          <a:stretch/>
        </p:blipFill>
        <p:spPr>
          <a:xfrm>
            <a:off x="5431580" y="2313304"/>
            <a:ext cx="6211832" cy="2949575"/>
          </a:xfrm>
          <a:prstGeom prst="rect">
            <a:avLst/>
          </a:prstGeom>
        </p:spPr>
      </p:pic>
    </p:spTree>
    <p:extLst>
      <p:ext uri="{BB962C8B-B14F-4D97-AF65-F5344CB8AC3E}">
        <p14:creationId xmlns:p14="http://schemas.microsoft.com/office/powerpoint/2010/main" val="4943041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4E659-0687-5B43-89A3-D87693EAD2C0}"/>
              </a:ext>
            </a:extLst>
          </p:cNvPr>
          <p:cNvSpPr>
            <a:spLocks noGrp="1"/>
          </p:cNvSpPr>
          <p:nvPr>
            <p:ph type="title"/>
          </p:nvPr>
        </p:nvSpPr>
        <p:spPr/>
        <p:txBody>
          <a:bodyPr/>
          <a:lstStyle/>
          <a:p>
            <a:pPr algn="ctr"/>
            <a:r>
              <a:rPr lang="en-US" dirty="0"/>
              <a:t>Risk Level</a:t>
            </a:r>
          </a:p>
        </p:txBody>
      </p:sp>
      <p:sp>
        <p:nvSpPr>
          <p:cNvPr id="3" name="Content Placeholder 2">
            <a:extLst>
              <a:ext uri="{FF2B5EF4-FFF2-40B4-BE49-F238E27FC236}">
                <a16:creationId xmlns:a16="http://schemas.microsoft.com/office/drawing/2014/main" id="{D5F9B0EE-D56D-6E5E-A0C5-BE1C75F868C1}"/>
              </a:ext>
            </a:extLst>
          </p:cNvPr>
          <p:cNvSpPr>
            <a:spLocks noGrp="1"/>
          </p:cNvSpPr>
          <p:nvPr>
            <p:ph idx="1"/>
          </p:nvPr>
        </p:nvSpPr>
        <p:spPr/>
        <p:txBody>
          <a:bodyPr/>
          <a:lstStyle/>
          <a:p>
            <a:endParaRPr lang="en-US"/>
          </a:p>
        </p:txBody>
      </p:sp>
      <p:pic>
        <p:nvPicPr>
          <p:cNvPr id="4" name="Picture 2" descr="Simple Safety Risk Register Template">
            <a:extLst>
              <a:ext uri="{FF2B5EF4-FFF2-40B4-BE49-F238E27FC236}">
                <a16:creationId xmlns:a16="http://schemas.microsoft.com/office/drawing/2014/main" id="{F115B3CB-974F-B944-BD8D-C7EBA5CC28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3156" y="1764197"/>
            <a:ext cx="10305688" cy="4477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79988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60211"/>
            <a:ext cx="10515600" cy="1325563"/>
          </a:xfrm>
        </p:spPr>
        <p:txBody>
          <a:bodyPr/>
          <a:lstStyle/>
          <a:p>
            <a:r>
              <a:rPr lang="en-US" dirty="0"/>
              <a:t>Common risk processes, tools, and techniques</a:t>
            </a:r>
          </a:p>
        </p:txBody>
      </p:sp>
      <p:sp>
        <p:nvSpPr>
          <p:cNvPr id="3" name="Content Placeholder 2"/>
          <p:cNvSpPr>
            <a:spLocks noGrp="1"/>
          </p:cNvSpPr>
          <p:nvPr>
            <p:ph idx="1"/>
          </p:nvPr>
        </p:nvSpPr>
        <p:spPr>
          <a:xfrm>
            <a:off x="838200" y="2506662"/>
            <a:ext cx="10515600" cy="4351338"/>
          </a:xfrm>
        </p:spPr>
        <p:txBody>
          <a:bodyPr/>
          <a:lstStyle/>
          <a:p>
            <a:pPr marL="0" indent="0" algn="just">
              <a:buNone/>
            </a:pPr>
            <a:r>
              <a:rPr lang="en-US" dirty="0">
                <a:solidFill>
                  <a:srgbClr val="FF0000"/>
                </a:solidFill>
              </a:rPr>
              <a:t>Quantitative Analysis—Quantitative </a:t>
            </a:r>
            <a:r>
              <a:rPr lang="en-US" dirty="0"/>
              <a:t>analysis is the process of quantifying the impact of the risk to the program through numeric analysis. Quantitative analysis follows qualitative; however, it is not necessarily performed for all risks. If, for example, identified risks have a low probability of occurrence, and low impact to the program, the resources required to conduct quantitative analysis may be better used elsewhere.</a:t>
            </a:r>
          </a:p>
        </p:txBody>
      </p:sp>
    </p:spTree>
    <p:extLst>
      <p:ext uri="{BB962C8B-B14F-4D97-AF65-F5344CB8AC3E}">
        <p14:creationId xmlns:p14="http://schemas.microsoft.com/office/powerpoint/2010/main" val="15202088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7886" y="365125"/>
            <a:ext cx="8675914" cy="1325563"/>
          </a:xfrm>
        </p:spPr>
        <p:txBody>
          <a:bodyPr/>
          <a:lstStyle/>
          <a:p>
            <a:r>
              <a:rPr lang="en-US" dirty="0"/>
              <a:t>Common risk processes, tools, and techniques</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Response Planning—Response </a:t>
            </a:r>
            <a:r>
              <a:rPr lang="en-US" dirty="0"/>
              <a:t>planning is developing options and actions for identified risks. The types of responses were highlighted earlier in the chapter. In additional specific responses, response planning should also assign a risk owner to each risk. This risk owner then will be responsible for ensuring the execution of the risk response and for closing it in the register when it is appropriate to do so.</a:t>
            </a:r>
          </a:p>
        </p:txBody>
      </p:sp>
    </p:spTree>
    <p:extLst>
      <p:ext uri="{BB962C8B-B14F-4D97-AF65-F5344CB8AC3E}">
        <p14:creationId xmlns:p14="http://schemas.microsoft.com/office/powerpoint/2010/main" val="32872322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09C7C-2CC4-B2E5-E329-E4CCBA1ED099}"/>
              </a:ext>
            </a:extLst>
          </p:cNvPr>
          <p:cNvSpPr>
            <a:spLocks noGrp="1"/>
          </p:cNvSpPr>
          <p:nvPr>
            <p:ph type="title"/>
          </p:nvPr>
        </p:nvSpPr>
        <p:spPr/>
        <p:txBody>
          <a:bodyPr/>
          <a:lstStyle/>
          <a:p>
            <a:pPr algn="ctr"/>
            <a:r>
              <a:rPr lang="en-US" dirty="0"/>
              <a:t>Risk Response Methods </a:t>
            </a:r>
          </a:p>
        </p:txBody>
      </p:sp>
      <p:pic>
        <p:nvPicPr>
          <p:cNvPr id="4" name="Picture 4">
            <a:extLst>
              <a:ext uri="{FF2B5EF4-FFF2-40B4-BE49-F238E27FC236}">
                <a16:creationId xmlns:a16="http://schemas.microsoft.com/office/drawing/2014/main" id="{45D82ED7-250E-91D4-B421-3890C0A13A8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8126" t="25367"/>
          <a:stretch/>
        </p:blipFill>
        <p:spPr bwMode="auto">
          <a:xfrm>
            <a:off x="838200" y="1825625"/>
            <a:ext cx="4976446" cy="399437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a:extLst>
              <a:ext uri="{FF2B5EF4-FFF2-40B4-BE49-F238E27FC236}">
                <a16:creationId xmlns:a16="http://schemas.microsoft.com/office/drawing/2014/main" id="{8DCF53A1-FC52-7F4A-82CC-E2E493B0D699}"/>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49286"/>
          <a:stretch/>
        </p:blipFill>
        <p:spPr bwMode="auto">
          <a:xfrm>
            <a:off x="6552838" y="1753619"/>
            <a:ext cx="4109411" cy="202635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0599F6D5-3623-C310-487A-47BAEBDEFEF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625"/>
          <a:stretch/>
        </p:blipFill>
        <p:spPr bwMode="auto">
          <a:xfrm>
            <a:off x="6552837" y="3783315"/>
            <a:ext cx="4109411" cy="2240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85216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69326" y="365125"/>
            <a:ext cx="8584474"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Monitoring and Controlling—Monitoring </a:t>
            </a:r>
            <a:r>
              <a:rPr lang="en-US" dirty="0"/>
              <a:t>and controlling risk is an iterative and ongoing process for the program. During monitoring and controlling risk, risks are tracked, responses are implemented, new risks are identified, and residual and secondary risks are monitored. While the following is not a complete list of the tools and techniques used within the PMI® risk process, it does represent some of the more common tools and techniques.</a:t>
            </a:r>
          </a:p>
        </p:txBody>
      </p:sp>
    </p:spTree>
    <p:extLst>
      <p:ext uri="{BB962C8B-B14F-4D97-AF65-F5344CB8AC3E}">
        <p14:creationId xmlns:p14="http://schemas.microsoft.com/office/powerpoint/2010/main" val="8927858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6446" y="365125"/>
            <a:ext cx="8767354"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Expert Judgment—Do </a:t>
            </a:r>
            <a:r>
              <a:rPr lang="en-US" dirty="0"/>
              <a:t>not discount the use of expert judgment in managing program risk. Not only is this the most subjective tool, it can also be one of the best tools for risk identification and analysis. The program manager should take all reasonable steps to ensure available expert judgment is utilized in the risk processes.</a:t>
            </a:r>
          </a:p>
        </p:txBody>
      </p:sp>
    </p:spTree>
    <p:extLst>
      <p:ext uri="{BB962C8B-B14F-4D97-AF65-F5344CB8AC3E}">
        <p14:creationId xmlns:p14="http://schemas.microsoft.com/office/powerpoint/2010/main" val="10338606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4194" y="365125"/>
            <a:ext cx="8819606"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Risk Categories (RBS</a:t>
            </a:r>
            <a:r>
              <a:rPr lang="en-US" dirty="0"/>
              <a:t>)—A risk breakdown structure (RBS) is a visual representation of risk categories and sub-categories. Creating a RBS can assist the program team in the identification of risks just as an iterative approach to brainstorming sessions can help identify new risks. The Program level RBS should be an aggregate of the project level RBSs; however, the RBS used on each project within the program may be different.</a:t>
            </a:r>
          </a:p>
        </p:txBody>
      </p:sp>
    </p:spTree>
    <p:extLst>
      <p:ext uri="{BB962C8B-B14F-4D97-AF65-F5344CB8AC3E}">
        <p14:creationId xmlns:p14="http://schemas.microsoft.com/office/powerpoint/2010/main" val="9431959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2206" y="365125"/>
            <a:ext cx="8401594"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Brainstorming</a:t>
            </a:r>
            <a:r>
              <a:rPr lang="en-US" dirty="0"/>
              <a:t>—According the PMBOK® Guide, (PMI®, 2008a) brainstorming is a general data gathering and creativity technique that can be used to identify risks, ideas, or solutions to issues by using a group of team members or subject-matter experts. This technique can be used effectively to identify risks as long as the program manager sets up the right environment for the brainstorming session.</a:t>
            </a:r>
          </a:p>
        </p:txBody>
      </p:sp>
    </p:spTree>
    <p:extLst>
      <p:ext uri="{BB962C8B-B14F-4D97-AF65-F5344CB8AC3E}">
        <p14:creationId xmlns:p14="http://schemas.microsoft.com/office/powerpoint/2010/main" val="19795015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1130" y="365125"/>
            <a:ext cx="8832669"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FMEA (Failure Mode and Effects Analysis</a:t>
            </a:r>
            <a:r>
              <a:rPr lang="en-US" dirty="0"/>
              <a:t>)—A FMEA is a common Six Sigma tool, but it is not generally listed in most program management literature as a risk tool. A FMEA is a tool used to analyze the potential failure modes by the severity and likelihood of the failures. In other words, it is an expanded probability impact table. It is due to this expansion that it warrants being called out on its own.</a:t>
            </a:r>
          </a:p>
        </p:txBody>
      </p:sp>
    </p:spTree>
    <p:extLst>
      <p:ext uri="{BB962C8B-B14F-4D97-AF65-F5344CB8AC3E}">
        <p14:creationId xmlns:p14="http://schemas.microsoft.com/office/powerpoint/2010/main" val="40272214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5634" y="365125"/>
            <a:ext cx="8728166"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Monte Carlo—is </a:t>
            </a:r>
            <a:r>
              <a:rPr lang="en-US" dirty="0"/>
              <a:t>a software simulation technique used to simulate project characteristics, such as cost and schedule. The outcome generates a probability distribution for the entire program. It is a key quantitative risk analysis approach.</a:t>
            </a:r>
          </a:p>
        </p:txBody>
      </p:sp>
    </p:spTree>
    <p:extLst>
      <p:ext uri="{BB962C8B-B14F-4D97-AF65-F5344CB8AC3E}">
        <p14:creationId xmlns:p14="http://schemas.microsoft.com/office/powerpoint/2010/main" val="26259037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7702" y="365125"/>
            <a:ext cx="8506097" cy="1325563"/>
          </a:xfrm>
        </p:spPr>
        <p:txBody>
          <a:bodyPr/>
          <a:lstStyle/>
          <a:p>
            <a:r>
              <a:rPr lang="en-US" dirty="0"/>
              <a:t>Common risk processes, tools, and techniques</a:t>
            </a:r>
          </a:p>
        </p:txBody>
      </p:sp>
      <p:sp>
        <p:nvSpPr>
          <p:cNvPr id="3" name="Content Placeholder 2"/>
          <p:cNvSpPr>
            <a:spLocks noGrp="1"/>
          </p:cNvSpPr>
          <p:nvPr>
            <p:ph idx="1"/>
          </p:nvPr>
        </p:nvSpPr>
        <p:spPr>
          <a:xfrm>
            <a:off x="838200" y="1758156"/>
            <a:ext cx="10515600" cy="4351338"/>
          </a:xfrm>
        </p:spPr>
        <p:txBody>
          <a:bodyPr/>
          <a:lstStyle/>
          <a:p>
            <a:pPr marL="0" indent="0" algn="just">
              <a:buNone/>
            </a:pPr>
            <a:r>
              <a:rPr lang="en-US" dirty="0">
                <a:solidFill>
                  <a:srgbClr val="FF0000"/>
                </a:solidFill>
              </a:rPr>
              <a:t>Probability Tables—are </a:t>
            </a:r>
            <a:r>
              <a:rPr lang="en-US" dirty="0"/>
              <a:t>generated from the Monte Carlo technique. These tools will allow you to take some level of subjectivity out of the event. The probability table will have the confidence level of the event and its resulting impact (time or costs). Probability tables can be effective, not only in the analysis of risks, but also in communicating risks.</a:t>
            </a:r>
          </a:p>
        </p:txBody>
      </p:sp>
    </p:spTree>
    <p:extLst>
      <p:ext uri="{BB962C8B-B14F-4D97-AF65-F5344CB8AC3E}">
        <p14:creationId xmlns:p14="http://schemas.microsoft.com/office/powerpoint/2010/main" val="25210334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6262" y="365125"/>
            <a:ext cx="8597537" cy="1325563"/>
          </a:xfrm>
        </p:spPr>
        <p:txBody>
          <a:bodyPr/>
          <a:lstStyle/>
          <a:p>
            <a:r>
              <a:rPr lang="en-US" dirty="0"/>
              <a:t>Common risk processes, tools, and techniques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Probability/Impact Matrix—is </a:t>
            </a:r>
            <a:r>
              <a:rPr lang="en-US" dirty="0"/>
              <a:t>a two-dimensional graph of the probability of the event and the resulting impact should it occur. This tool allows the program resources to focus on the events with the highest potential probability of occurrence or greatest impact on the program. Program resources should focus on the risks that fall into the upper right quadrant, which have the potential greatest impact on the program. An example of the probability impact matrix is shown in Figure 16.4.</a:t>
            </a:r>
          </a:p>
        </p:txBody>
      </p:sp>
    </p:spTree>
    <p:extLst>
      <p:ext uri="{BB962C8B-B14F-4D97-AF65-F5344CB8AC3E}">
        <p14:creationId xmlns:p14="http://schemas.microsoft.com/office/powerpoint/2010/main" val="15425956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4194" y="365125"/>
            <a:ext cx="8819606" cy="1325563"/>
          </a:xfrm>
        </p:spPr>
        <p:txBody>
          <a:bodyPr/>
          <a:lstStyle/>
          <a:p>
            <a:r>
              <a:rPr lang="en-US" dirty="0"/>
              <a:t>Common risk processes, tools, and techniques</a:t>
            </a:r>
          </a:p>
        </p:txBody>
      </p:sp>
      <p:pic>
        <p:nvPicPr>
          <p:cNvPr id="5" name="Content Placeholder 4"/>
          <p:cNvPicPr>
            <a:picLocks noGrp="1" noChangeAspect="1"/>
          </p:cNvPicPr>
          <p:nvPr>
            <p:ph idx="1"/>
          </p:nvPr>
        </p:nvPicPr>
        <p:blipFill>
          <a:blip r:embed="rId2"/>
          <a:stretch>
            <a:fillRect/>
          </a:stretch>
        </p:blipFill>
        <p:spPr>
          <a:xfrm>
            <a:off x="1188720" y="1825625"/>
            <a:ext cx="9022132" cy="4351338"/>
          </a:xfrm>
          <a:prstGeom prst="rect">
            <a:avLst/>
          </a:prstGeom>
        </p:spPr>
      </p:pic>
    </p:spTree>
    <p:extLst>
      <p:ext uri="{BB962C8B-B14F-4D97-AF65-F5344CB8AC3E}">
        <p14:creationId xmlns:p14="http://schemas.microsoft.com/office/powerpoint/2010/main" val="5319430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05205"/>
            <a:ext cx="10515600" cy="1325563"/>
          </a:xfrm>
        </p:spPr>
        <p:txBody>
          <a:bodyPr/>
          <a:lstStyle/>
          <a:p>
            <a:r>
              <a:rPr lang="en-US" dirty="0"/>
              <a:t>Common risk processes, tools, and techniques</a:t>
            </a:r>
          </a:p>
        </p:txBody>
      </p:sp>
      <p:sp>
        <p:nvSpPr>
          <p:cNvPr id="3" name="Content Placeholder 2"/>
          <p:cNvSpPr>
            <a:spLocks noGrp="1"/>
          </p:cNvSpPr>
          <p:nvPr>
            <p:ph idx="1"/>
          </p:nvPr>
        </p:nvSpPr>
        <p:spPr>
          <a:xfrm>
            <a:off x="838200" y="2468879"/>
            <a:ext cx="10515600" cy="3708083"/>
          </a:xfrm>
        </p:spPr>
        <p:txBody>
          <a:bodyPr/>
          <a:lstStyle/>
          <a:p>
            <a:pPr marL="0" indent="0" algn="just">
              <a:buNone/>
            </a:pPr>
            <a:r>
              <a:rPr lang="en-US" dirty="0">
                <a:solidFill>
                  <a:srgbClr val="FF0000"/>
                </a:solidFill>
              </a:rPr>
              <a:t>Decision Tree and Expected Monetary Value (EVM</a:t>
            </a:r>
            <a:r>
              <a:rPr lang="en-US" dirty="0"/>
              <a:t>)—Decision-tree analysis is focused on evaluating the probability and impact of all decisions, and calculating the expected monetary value of the whole. The sum of all the probabilities within the decision tree must equal 1.0 (or 100%).</a:t>
            </a:r>
          </a:p>
        </p:txBody>
      </p:sp>
    </p:spTree>
    <p:extLst>
      <p:ext uri="{BB962C8B-B14F-4D97-AF65-F5344CB8AC3E}">
        <p14:creationId xmlns:p14="http://schemas.microsoft.com/office/powerpoint/2010/main" val="10184861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92142"/>
            <a:ext cx="10515600" cy="1325563"/>
          </a:xfrm>
        </p:spPr>
        <p:txBody>
          <a:bodyPr/>
          <a:lstStyle/>
          <a:p>
            <a:r>
              <a:rPr lang="en-US" dirty="0"/>
              <a:t>Common risk processes, tools, and techniques</a:t>
            </a:r>
          </a:p>
        </p:txBody>
      </p:sp>
      <p:sp>
        <p:nvSpPr>
          <p:cNvPr id="3" name="Content Placeholder 2"/>
          <p:cNvSpPr>
            <a:spLocks noGrp="1"/>
          </p:cNvSpPr>
          <p:nvPr>
            <p:ph idx="1"/>
          </p:nvPr>
        </p:nvSpPr>
        <p:spPr>
          <a:xfrm>
            <a:off x="838200" y="2612571"/>
            <a:ext cx="10515600" cy="3564392"/>
          </a:xfrm>
        </p:spPr>
        <p:txBody>
          <a:bodyPr/>
          <a:lstStyle/>
          <a:p>
            <a:pPr marL="0" indent="0" algn="just">
              <a:buNone/>
            </a:pPr>
            <a:r>
              <a:rPr lang="en-US" dirty="0">
                <a:solidFill>
                  <a:srgbClr val="FF0000"/>
                </a:solidFill>
              </a:rPr>
              <a:t>Variance and Trend Analysis—Variance </a:t>
            </a:r>
            <a:r>
              <a:rPr lang="en-US" dirty="0"/>
              <a:t>and trend analysis are effective tools to identify areas of concern on a program. The variance analysis is a comparison of the planned to the actual, while trend analysis will show the variances over time. These tools can quantify the risk for your program. If the variances continue trending in a negative way, the tools will quantify this risk and assist in communicating the issue to your stakeholders.</a:t>
            </a:r>
          </a:p>
        </p:txBody>
      </p:sp>
    </p:spTree>
    <p:extLst>
      <p:ext uri="{BB962C8B-B14F-4D97-AF65-F5344CB8AC3E}">
        <p14:creationId xmlns:p14="http://schemas.microsoft.com/office/powerpoint/2010/main" val="24343713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8829" y="1240336"/>
            <a:ext cx="10515600" cy="1325563"/>
          </a:xfrm>
        </p:spPr>
        <p:txBody>
          <a:bodyPr/>
          <a:lstStyle/>
          <a:p>
            <a:r>
              <a:rPr lang="en-US" dirty="0"/>
              <a:t>Common risk processes, tools, and techniques</a:t>
            </a:r>
          </a:p>
        </p:txBody>
      </p:sp>
      <p:sp>
        <p:nvSpPr>
          <p:cNvPr id="3" name="Content Placeholder 2"/>
          <p:cNvSpPr>
            <a:spLocks noGrp="1"/>
          </p:cNvSpPr>
          <p:nvPr>
            <p:ph idx="1"/>
          </p:nvPr>
        </p:nvSpPr>
        <p:spPr>
          <a:xfrm>
            <a:off x="838200" y="2952205"/>
            <a:ext cx="10515600" cy="3224757"/>
          </a:xfrm>
        </p:spPr>
        <p:txBody>
          <a:bodyPr/>
          <a:lstStyle/>
          <a:p>
            <a:pPr marL="0" indent="0" algn="just">
              <a:buNone/>
            </a:pPr>
            <a:r>
              <a:rPr lang="en-US" dirty="0">
                <a:solidFill>
                  <a:srgbClr val="FF0000"/>
                </a:solidFill>
              </a:rPr>
              <a:t>Risk Audits</a:t>
            </a:r>
            <a:r>
              <a:rPr lang="en-US" dirty="0"/>
              <a:t>—Risk audits are reviews of the risk processes in place across the program to ensure the risk processes are performing the intended goal (identification, analysis, etc.). The auditor must be objective and, often times, is the project manager for the assigned project or is the program manager overseeing the projects. They also can be conducted by a member of a Program or Project Management Office, if one exists in the organization.</a:t>
            </a:r>
          </a:p>
        </p:txBody>
      </p:sp>
    </p:spTree>
    <p:extLst>
      <p:ext uri="{BB962C8B-B14F-4D97-AF65-F5344CB8AC3E}">
        <p14:creationId xmlns:p14="http://schemas.microsoft.com/office/powerpoint/2010/main" val="18963374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6394" y="717822"/>
            <a:ext cx="10515600" cy="1325563"/>
          </a:xfrm>
        </p:spPr>
        <p:txBody>
          <a:bodyPr/>
          <a:lstStyle/>
          <a:p>
            <a:r>
              <a:rPr lang="en-US" dirty="0"/>
              <a:t>What is effective risk management?</a:t>
            </a:r>
          </a:p>
        </p:txBody>
      </p:sp>
      <p:sp>
        <p:nvSpPr>
          <p:cNvPr id="3" name="Content Placeholder 2"/>
          <p:cNvSpPr>
            <a:spLocks noGrp="1"/>
          </p:cNvSpPr>
          <p:nvPr>
            <p:ph idx="1"/>
          </p:nvPr>
        </p:nvSpPr>
        <p:spPr/>
        <p:txBody>
          <a:bodyPr/>
          <a:lstStyle/>
          <a:p>
            <a:pPr marL="0" indent="0" algn="just">
              <a:buNone/>
            </a:pPr>
            <a:r>
              <a:rPr lang="en-US" dirty="0"/>
              <a:t>As mentioned previously, effective program management cannot exist without effective risk management. This leads one to ask, what is effective risk management? Is effective risk management following the risks procedures established within your organization? See Figure 16.6. If only it were all that easy; there would be far fewer troubled projects and programs! To begin, effective risk management should be proactive.</a:t>
            </a:r>
          </a:p>
        </p:txBody>
      </p:sp>
    </p:spTree>
    <p:extLst>
      <p:ext uri="{BB962C8B-B14F-4D97-AF65-F5344CB8AC3E}">
        <p14:creationId xmlns:p14="http://schemas.microsoft.com/office/powerpoint/2010/main" val="10141361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3515" y="500062"/>
            <a:ext cx="10515600" cy="1325563"/>
          </a:xfrm>
        </p:spPr>
        <p:txBody>
          <a:bodyPr/>
          <a:lstStyle/>
          <a:p>
            <a:r>
              <a:rPr lang="en-US" dirty="0"/>
              <a:t>What is effective risk management?</a:t>
            </a:r>
          </a:p>
        </p:txBody>
      </p:sp>
      <p:pic>
        <p:nvPicPr>
          <p:cNvPr id="5" name="Content Placeholder 4"/>
          <p:cNvPicPr>
            <a:picLocks noGrp="1" noChangeAspect="1"/>
          </p:cNvPicPr>
          <p:nvPr>
            <p:ph idx="1"/>
          </p:nvPr>
        </p:nvPicPr>
        <p:blipFill>
          <a:blip r:embed="rId2"/>
          <a:stretch>
            <a:fillRect/>
          </a:stretch>
        </p:blipFill>
        <p:spPr>
          <a:xfrm>
            <a:off x="1005839" y="1825625"/>
            <a:ext cx="9091749" cy="4351338"/>
          </a:xfrm>
          <a:prstGeom prst="rect">
            <a:avLst/>
          </a:prstGeom>
        </p:spPr>
      </p:pic>
    </p:spTree>
    <p:extLst>
      <p:ext uri="{BB962C8B-B14F-4D97-AF65-F5344CB8AC3E}">
        <p14:creationId xmlns:p14="http://schemas.microsoft.com/office/powerpoint/2010/main" val="29136253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16</a:t>
            </a:r>
          </a:p>
          <a:p>
            <a:pPr marL="0" indent="0">
              <a:buNone/>
            </a:pPr>
            <a:endParaRPr lang="en-US" dirty="0"/>
          </a:p>
        </p:txBody>
      </p:sp>
    </p:spTree>
    <p:extLst>
      <p:ext uri="{BB962C8B-B14F-4D97-AF65-F5344CB8AC3E}">
        <p14:creationId xmlns:p14="http://schemas.microsoft.com/office/powerpoint/2010/main" val="24860719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5A63C76-7AEF-4558-92AD-4E772D99268F}"/>
</file>

<file path=customXml/itemProps2.xml><?xml version="1.0" encoding="utf-8"?>
<ds:datastoreItem xmlns:ds="http://schemas.openxmlformats.org/officeDocument/2006/customXml" ds:itemID="{1B3474D2-5391-4AFE-99BA-36ECFCA0D27E}"/>
</file>

<file path=customXml/itemProps3.xml><?xml version="1.0" encoding="utf-8"?>
<ds:datastoreItem xmlns:ds="http://schemas.openxmlformats.org/officeDocument/2006/customXml" ds:itemID="{9BDC4043-54BE-4DE9-9F67-9EE049C5DA35}"/>
</file>

<file path=docProps/app.xml><?xml version="1.0" encoding="utf-8"?>
<Properties xmlns="http://schemas.openxmlformats.org/officeDocument/2006/extended-properties" xmlns:vt="http://schemas.openxmlformats.org/officeDocument/2006/docPropsVTypes">
  <Template/>
  <TotalTime>108</TotalTime>
  <Words>2495</Words>
  <Application>Microsoft Office PowerPoint</Application>
  <PresentationFormat>Widescreen</PresentationFormat>
  <Paragraphs>88</Paragraphs>
  <Slides>42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Tajawal Medium</vt:lpstr>
      <vt:lpstr>Office Theme</vt:lpstr>
      <vt:lpstr>PowerPoint Presentation</vt:lpstr>
      <vt:lpstr>Introduction</vt:lpstr>
      <vt:lpstr>Introduction</vt:lpstr>
      <vt:lpstr>What is risk?</vt:lpstr>
      <vt:lpstr>What is risk?</vt:lpstr>
      <vt:lpstr>What is risk?</vt:lpstr>
      <vt:lpstr>Risk categories, triggers, and the risk register</vt:lpstr>
      <vt:lpstr>Risk categories, triggers, and the risk register</vt:lpstr>
      <vt:lpstr>Risk categories, triggers, and the risk register</vt:lpstr>
      <vt:lpstr>The relationship of risk management between projects and programs</vt:lpstr>
      <vt:lpstr>The relationship of risk management between projects and programs</vt:lpstr>
      <vt:lpstr>The importance of program risk management</vt:lpstr>
      <vt:lpstr>Risk communication planning</vt:lpstr>
      <vt:lpstr>Risk communication planning</vt:lpstr>
      <vt:lpstr>Risk communication planning</vt:lpstr>
      <vt:lpstr>Common risk processes, tools, and techniques</vt:lpstr>
      <vt:lpstr>Common risk processes, tools, and techniques</vt:lpstr>
      <vt:lpstr>Risk Categories </vt:lpstr>
      <vt:lpstr>Common risk processes, tools, and techniques</vt:lpstr>
      <vt:lpstr>Risk Identification techniques </vt:lpstr>
      <vt:lpstr>Risk Register </vt:lpstr>
      <vt:lpstr>Common risk processes, tools, and techniques</vt:lpstr>
      <vt:lpstr>Probability and Impact Matrix </vt:lpstr>
      <vt:lpstr>Risk Level</vt:lpstr>
      <vt:lpstr>Common risk processes, tools, and techniques</vt:lpstr>
      <vt:lpstr>Common risk processes, tools, and techniques</vt:lpstr>
      <vt:lpstr>Risk Response Methods </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Common risk processes, tools, and techniques</vt:lpstr>
      <vt:lpstr>What is effective risk management?</vt:lpstr>
      <vt:lpstr>What is effective risk management?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50</cp:revision>
  <dcterms:created xsi:type="dcterms:W3CDTF">2020-10-15T07:04:09Z</dcterms:created>
  <dcterms:modified xsi:type="dcterms:W3CDTF">2024-03-28T17:47:26Z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