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diagrams/data2.xml" ContentType="application/vnd.openxmlformats-officedocument.drawingml.diagramData+xml"/>
  <Override PartName="/ppt/diagrams/data3.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10.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Masters/notesMaster1.xml" ContentType="application/vnd.openxmlformats-officedocument.presentationml.notesMaster+xml"/>
  <Override PartName="/ppt/diagrams/drawing3.xml" ContentType="application/vnd.ms-office.drawingml.diagramDrawing+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rawing2.xml" ContentType="application/vnd.ms-office.drawingml.diagramDrawing+xml"/>
  <Override PartName="/ppt/diagrams/layout3.xml" ContentType="application/vnd.openxmlformats-officedocument.drawingml.diagramLayout+xml"/>
  <Override PartName="/ppt/diagrams/colors2.xml" ContentType="application/vnd.openxmlformats-officedocument.drawingml.diagramColors+xml"/>
  <Override PartName="/ppt/diagrams/layout2.xml" ContentType="application/vnd.openxmlformats-officedocument.drawingml.diagramLayout+xml"/>
  <Override PartName="/ppt/diagrams/quickStyle2.xml" ContentType="application/vnd.openxmlformats-officedocument.drawingml.diagramStyle+xml"/>
  <Override PartName="/ppt/diagrams/quickStyle3.xml" ContentType="application/vnd.openxmlformats-officedocument.drawingml.diagramStyle+xml"/>
  <Override PartName="/ppt/diagrams/colors3.xml" ContentType="application/vnd.openxmlformats-officedocument.drawingml.diagramColors+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3"/>
  </p:notesMasterIdLst>
  <p:sldIdLst>
    <p:sldId id="574" r:id="rId2"/>
    <p:sldId id="575" r:id="rId3"/>
    <p:sldId id="579" r:id="rId4"/>
    <p:sldId id="580" r:id="rId5"/>
    <p:sldId id="271" r:id="rId6"/>
    <p:sldId id="576" r:id="rId7"/>
    <p:sldId id="573" r:id="rId8"/>
    <p:sldId id="609" r:id="rId9"/>
    <p:sldId id="607" r:id="rId10"/>
    <p:sldId id="608" r:id="rId11"/>
    <p:sldId id="494" r:id="rId12"/>
    <p:sldId id="588" r:id="rId13"/>
    <p:sldId id="586" r:id="rId14"/>
    <p:sldId id="501" r:id="rId15"/>
    <p:sldId id="500" r:id="rId16"/>
    <p:sldId id="503" r:id="rId17"/>
    <p:sldId id="505" r:id="rId18"/>
    <p:sldId id="521" r:id="rId19"/>
    <p:sldId id="585" r:id="rId20"/>
    <p:sldId id="589" r:id="rId21"/>
    <p:sldId id="590" r:id="rId22"/>
    <p:sldId id="610" r:id="rId23"/>
    <p:sldId id="591" r:id="rId24"/>
    <p:sldId id="592" r:id="rId25"/>
    <p:sldId id="593" r:id="rId26"/>
    <p:sldId id="614" r:id="rId27"/>
    <p:sldId id="306" r:id="rId28"/>
    <p:sldId id="594" r:id="rId29"/>
    <p:sldId id="595" r:id="rId30"/>
    <p:sldId id="596" r:id="rId31"/>
    <p:sldId id="597" r:id="rId32"/>
    <p:sldId id="598" r:id="rId33"/>
    <p:sldId id="524" r:id="rId34"/>
    <p:sldId id="599" r:id="rId35"/>
    <p:sldId id="600" r:id="rId36"/>
    <p:sldId id="528" r:id="rId37"/>
    <p:sldId id="529" r:id="rId38"/>
    <p:sldId id="606" r:id="rId39"/>
    <p:sldId id="530" r:id="rId40"/>
    <p:sldId id="602" r:id="rId41"/>
    <p:sldId id="603" r:id="rId42"/>
    <p:sldId id="532" r:id="rId43"/>
    <p:sldId id="611" r:id="rId44"/>
    <p:sldId id="612" r:id="rId45"/>
    <p:sldId id="581" r:id="rId46"/>
    <p:sldId id="613" r:id="rId47"/>
    <p:sldId id="582" r:id="rId48"/>
    <p:sldId id="583" r:id="rId49"/>
    <p:sldId id="605" r:id="rId50"/>
    <p:sldId id="502"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74"/>
            <p14:sldId id="575"/>
            <p14:sldId id="579"/>
            <p14:sldId id="580"/>
            <p14:sldId id="271"/>
            <p14:sldId id="576"/>
            <p14:sldId id="573"/>
            <p14:sldId id="609"/>
            <p14:sldId id="607"/>
            <p14:sldId id="608"/>
            <p14:sldId id="494"/>
            <p14:sldId id="588"/>
            <p14:sldId id="586"/>
            <p14:sldId id="501"/>
            <p14:sldId id="500"/>
            <p14:sldId id="503"/>
            <p14:sldId id="505"/>
            <p14:sldId id="521"/>
            <p14:sldId id="585"/>
            <p14:sldId id="589"/>
            <p14:sldId id="590"/>
            <p14:sldId id="610"/>
            <p14:sldId id="591"/>
            <p14:sldId id="592"/>
            <p14:sldId id="593"/>
            <p14:sldId id="614"/>
            <p14:sldId id="306"/>
            <p14:sldId id="594"/>
            <p14:sldId id="595"/>
            <p14:sldId id="596"/>
            <p14:sldId id="597"/>
            <p14:sldId id="598"/>
            <p14:sldId id="524"/>
            <p14:sldId id="599"/>
            <p14:sldId id="600"/>
            <p14:sldId id="528"/>
            <p14:sldId id="529"/>
            <p14:sldId id="606"/>
            <p14:sldId id="530"/>
            <p14:sldId id="602"/>
            <p14:sldId id="603"/>
            <p14:sldId id="532"/>
            <p14:sldId id="611"/>
            <p14:sldId id="612"/>
            <p14:sldId id="581"/>
            <p14:sldId id="613"/>
            <p14:sldId id="582"/>
            <p14:sldId id="583"/>
            <p14:sldId id="605"/>
            <p14:sldId id="50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43" autoAdjust="0"/>
    <p:restoredTop sz="93738" autoAdjust="0"/>
  </p:normalViewPr>
  <p:slideViewPr>
    <p:cSldViewPr snapToGrid="0">
      <p:cViewPr varScale="1">
        <p:scale>
          <a:sx n="67" d="100"/>
          <a:sy n="67" d="100"/>
        </p:scale>
        <p:origin x="1205" y="38"/>
      </p:cViewPr>
      <p:guideLst/>
    </p:cSldViewPr>
  </p:slideViewPr>
  <p:notesTextViewPr>
    <p:cViewPr>
      <p:scale>
        <a:sx n="1" d="1"/>
        <a:sy n="1" d="1"/>
      </p:scale>
      <p:origin x="0" y="0"/>
    </p:cViewPr>
  </p:notesTextViewPr>
  <p:sorterViewPr>
    <p:cViewPr>
      <p:scale>
        <a:sx n="100" d="100"/>
        <a:sy n="100" d="100"/>
      </p:scale>
      <p:origin x="0" y="-12571"/>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customXml" Target="../customXml/item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3.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dgm:spPr>
      <dgm:t>
        <a:bodyPr/>
        <a:lstStyle/>
        <a:p>
          <a:pPr rtl="1"/>
          <a:r>
            <a:rPr lang="ar-SA" sz="1800" b="1" dirty="0">
              <a:effectLst/>
              <a:latin typeface="Alexandria Light" pitchFamily="2" charset="-78"/>
              <a:ea typeface="Calibri" panose="020F0502020204030204" pitchFamily="34" charset="0"/>
              <a:cs typeface="Alexandria Light" pitchFamily="2" charset="-78"/>
            </a:rPr>
            <a:t>التدريس الخصوصي</a:t>
          </a:r>
          <a:endParaRPr lang="ar-SA" sz="1600" b="1"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gm:t>
    </dgm:pt>
    <dgm:pt modelId="{D25FB2A2-4DF7-4048-A184-0E34B6CE8840}" type="par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alpha val="74000"/>
          </a:srgbClr>
        </a:solidFill>
        <a:ln>
          <a:solidFill>
            <a:schemeClr val="accent4"/>
          </a:solidFill>
        </a:ln>
      </dgm:spPr>
      <dgm:t>
        <a:bodyPr/>
        <a:lstStyle/>
        <a:p>
          <a:pPr rtl="1"/>
          <a:r>
            <a:rPr lang="ar-SA" sz="1800" b="1" kern="1200" dirty="0">
              <a:effectLst/>
              <a:latin typeface="Alexandria Light" pitchFamily="2" charset="-78"/>
              <a:ea typeface="Calibri" panose="020F0502020204030204" pitchFamily="34" charset="0"/>
              <a:cs typeface="Alexandria Light" pitchFamily="2" charset="-78"/>
            </a:rPr>
            <a:t>حل المشكلات</a:t>
          </a:r>
          <a:endParaRPr lang="ar-SA" sz="1800" b="1" kern="1200" dirty="0">
            <a:latin typeface="Alexandria Light" pitchFamily="2" charset="-78"/>
            <a:ea typeface="+mn-ea"/>
            <a:cs typeface="Alexandria Light" pitchFamily="2" charset="-78"/>
          </a:endParaRPr>
        </a:p>
      </dgm:t>
    </dgm:pt>
    <dgm:pt modelId="{17924703-6059-40A3-B197-4C756E34238A}" type="parTrans" cxnId="{28B757F2-8701-4EE3-8776-60D4C18A2B21}">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AACB9449-12F7-4702-AF0F-A824C9122CD7}">
      <dgm:prSet phldrT="[نص]" custT="1"/>
      <dgm:spPr>
        <a:solidFill>
          <a:srgbClr val="00B0F0">
            <a:alpha val="50000"/>
          </a:srgbClr>
        </a:solidFill>
        <a:ln>
          <a:solidFill>
            <a:schemeClr val="accent4"/>
          </a:solidFill>
        </a:ln>
      </dgm:spPr>
      <dgm:t>
        <a:bodyPr/>
        <a:lstStyle/>
        <a:p>
          <a:pPr rtl="1"/>
          <a:endParaRPr lang="ar-SA" sz="2400" b="0" kern="1200" cap="none" spc="0" dirty="0">
            <a:ln w="0">
              <a:noFill/>
            </a:ln>
            <a:effectLst>
              <a:outerShdw blurRad="38100" dist="25400" dir="5400000" algn="ctr" rotWithShape="0">
                <a:srgbClr val="6E747A">
                  <a:alpha val="43000"/>
                </a:srgbClr>
              </a:outerShdw>
            </a:effectLst>
          </a:endParaRPr>
        </a:p>
      </dgm:t>
    </dgm:pt>
    <dgm:pt modelId="{41D81F30-2D25-40CA-B04F-6DCDFA87C417}" type="parTrans" cxnId="{208FF09C-006B-4BA9-9785-C708EABD5038}">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723E6ED-4620-4547-97F1-48DE73846868}" type="sibTrans" cxnId="{208FF09C-006B-4BA9-9785-C708EABD5038}">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a:ln>
          <a:solidFill>
            <a:schemeClr val="accent4"/>
          </a:solidFill>
        </a:ln>
      </dgm:spPr>
      <dgm:t>
        <a:bodyPr/>
        <a:lstStyle/>
        <a:p>
          <a:pP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المحاكاة</a:t>
          </a:r>
        </a:p>
      </dgm:t>
    </dgm:pt>
    <dgm:pt modelId="{E2562197-C1AD-4D9A-8057-5BDB0EA920B8}" type="par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4"/>
          </a:solidFill>
        </a:ln>
      </dgm:spPr>
      <dgm:t>
        <a:bodyPr/>
        <a:lstStyle/>
        <a:p>
          <a:pPr rtl="1"/>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الذكاء الصنعيّ </a:t>
          </a:r>
        </a:p>
      </dgm:t>
    </dgm:pt>
    <dgm:pt modelId="{8206AF4B-5518-4CCB-812D-571EF3CEB751}" type="parTrans" cxnId="{1A22811D-BD86-4862-8D98-4AD889E984E0}">
      <dgm:prSet/>
      <dgm:spPr/>
      <dgm:t>
        <a:bodyPr/>
        <a:lstStyle/>
        <a:p>
          <a:pPr rtl="1"/>
          <a:endParaRPr lang="ar-SA"/>
        </a:p>
      </dgm:t>
    </dgm:pt>
    <dgm:pt modelId="{5CB3FDFE-EF7B-4EF9-952C-99457C009BB0}" type="sibTrans" cxnId="{1A22811D-BD86-4862-8D98-4AD889E984E0}">
      <dgm:prSet/>
      <dgm:spPr/>
      <dgm:t>
        <a:bodyPr/>
        <a:lstStyle/>
        <a:p>
          <a:pPr rtl="1"/>
          <a:endParaRPr lang="ar-SA"/>
        </a:p>
      </dgm:t>
    </dgm:pt>
    <dgm:pt modelId="{77987502-DA63-4B1C-8BAD-5DE329405AE0}">
      <dgm:prSet phldrT="[نص]" custT="1"/>
      <dgm:spPr>
        <a:solidFill>
          <a:srgbClr val="00B0F0">
            <a:alpha val="90000"/>
          </a:srgbClr>
        </a:solidFill>
        <a:ln>
          <a:solidFill>
            <a:schemeClr val="accent4"/>
          </a:solidFill>
        </a:ln>
      </dgm:spPr>
      <dgm:t>
        <a:bodyPr/>
        <a:lstStyle/>
        <a:p>
          <a:pPr rtl="1"/>
          <a:r>
            <a:rPr lang="ar-SA" sz="2200" b="1" dirty="0">
              <a:effectLst/>
              <a:latin typeface="Alexandria Light" pitchFamily="2" charset="-78"/>
              <a:ea typeface="Calibri" panose="020F0502020204030204" pitchFamily="34" charset="0"/>
              <a:cs typeface="Alexandria Light" pitchFamily="2" charset="-78"/>
            </a:rPr>
            <a:t> </a:t>
          </a:r>
          <a:r>
            <a:rPr lang="ar-SA" sz="1800" b="1" dirty="0">
              <a:effectLst/>
              <a:latin typeface="Alexandria Light" pitchFamily="2" charset="-78"/>
              <a:ea typeface="Calibri" panose="020F0502020204030204" pitchFamily="34" charset="0"/>
              <a:cs typeface="Alexandria Light" pitchFamily="2" charset="-78"/>
            </a:rPr>
            <a:t>التعليميّة البحتة</a:t>
          </a:r>
          <a:endParaRPr lang="ar-SA" sz="2200" b="1" dirty="0">
            <a:latin typeface="Alexandria Light" pitchFamily="2" charset="-78"/>
            <a:ea typeface="+mn-ea"/>
            <a:cs typeface="Alexandria Light" pitchFamily="2" charset="-78"/>
          </a:endParaRPr>
        </a:p>
      </dgm:t>
    </dgm:pt>
    <dgm:pt modelId="{032E3022-AE91-41D0-BB32-C52A20B2CB20}" type="parTrans" cxnId="{4386ECA5-5E1F-473A-9863-67BAB6DC4A78}">
      <dgm:prSet/>
      <dgm:spPr/>
      <dgm:t>
        <a:bodyPr/>
        <a:lstStyle/>
        <a:p>
          <a:pPr rtl="1"/>
          <a:endParaRPr lang="ar-SA"/>
        </a:p>
      </dgm:t>
    </dgm:pt>
    <dgm:pt modelId="{6220C85A-ECC6-4A86-9411-11419F3EBDE2}" type="sibTrans" cxnId="{4386ECA5-5E1F-473A-9863-67BAB6DC4A78}">
      <dgm:prSet/>
      <dgm:spPr/>
      <dgm:t>
        <a:bodyPr/>
        <a:lstStyle/>
        <a:p>
          <a:pPr rtl="1"/>
          <a:endParaRPr lang="ar-SA"/>
        </a:p>
      </dgm:t>
    </dgm:pt>
    <dgm:pt modelId="{41CD8D29-BD45-469C-AF24-C078AB0C1E85}">
      <dgm:prSet phldrT="[نص]" custT="1"/>
      <dgm:spPr>
        <a:solidFill>
          <a:srgbClr val="00B0F0">
            <a:alpha val="90000"/>
          </a:srgbClr>
        </a:solidFill>
        <a:ln>
          <a:solidFill>
            <a:schemeClr val="accent4"/>
          </a:solidFill>
        </a:ln>
      </dgm:spPr>
      <dgm:t>
        <a:bodyPr/>
        <a:lstStyle/>
        <a:p>
          <a:pPr rtl="1"/>
          <a:r>
            <a:rPr lang="ar-SA" sz="1800" b="1" dirty="0">
              <a:effectLst/>
              <a:latin typeface="Alexandria Light" pitchFamily="2" charset="-78"/>
              <a:ea typeface="Calibri" panose="020F0502020204030204" pitchFamily="34" charset="0"/>
              <a:cs typeface="Alexandria Light" pitchFamily="2" charset="-78"/>
            </a:rPr>
            <a:t>التدريب والمران</a:t>
          </a:r>
          <a:endParaRPr lang="ar-SA" sz="1800" b="1" dirty="0">
            <a:latin typeface="Alexandria Light" pitchFamily="2" charset="-78"/>
            <a:ea typeface="+mn-ea"/>
            <a:cs typeface="Alexandria Light" pitchFamily="2" charset="-78"/>
          </a:endParaRPr>
        </a:p>
      </dgm:t>
    </dgm:pt>
    <dgm:pt modelId="{D2F15D39-D779-4A19-A00D-096453FFDF03}" type="parTrans" cxnId="{FAC465E9-23E1-4070-90ED-B57944E88A80}">
      <dgm:prSet/>
      <dgm:spPr/>
      <dgm:t>
        <a:bodyPr/>
        <a:lstStyle/>
        <a:p>
          <a:pPr rtl="1"/>
          <a:endParaRPr lang="ar-SA"/>
        </a:p>
      </dgm:t>
    </dgm:pt>
    <dgm:pt modelId="{A830EBE0-D863-4809-A3ED-924FFAA5E62D}" type="sibTrans" cxnId="{FAC465E9-23E1-4070-90ED-B57944E88A80}">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7" custLinFactNeighborX="2011" custLinFactNeighborY="-2214">
        <dgm:presLayoutVars>
          <dgm:bulletEnabled val="1"/>
        </dgm:presLayoutVars>
      </dgm:prSet>
      <dgm:spPr/>
    </dgm:pt>
    <dgm:pt modelId="{8AAC53E7-4266-4DE0-B41A-C5505883D4A2}" type="pres">
      <dgm:prSet presAssocID="{C558F5F8-9603-4988-95CA-7772A559A48D}" presName="sibTrans" presStyleCnt="0"/>
      <dgm:spPr/>
    </dgm:pt>
    <dgm:pt modelId="{65D8C69B-DBB5-45A7-9FA3-FBDC23BBF391}" type="pres">
      <dgm:prSet presAssocID="{77987502-DA63-4B1C-8BAD-5DE329405AE0}" presName="node" presStyleLbl="node1" presStyleIdx="1" presStyleCnt="7" custLinFactNeighborX="2011" custLinFactNeighborY="-2214">
        <dgm:presLayoutVars>
          <dgm:bulletEnabled val="1"/>
        </dgm:presLayoutVars>
      </dgm:prSet>
      <dgm:spPr/>
    </dgm:pt>
    <dgm:pt modelId="{D18E4AD6-E040-4A21-A4C0-D51F83351555}" type="pres">
      <dgm:prSet presAssocID="{6220C85A-ECC6-4A86-9411-11419F3EBDE2}" presName="sibTrans" presStyleCnt="0"/>
      <dgm:spPr/>
    </dgm:pt>
    <dgm:pt modelId="{F9CBA86C-49F9-4A2C-9973-885644A014B2}" type="pres">
      <dgm:prSet presAssocID="{41CD8D29-BD45-469C-AF24-C078AB0C1E85}" presName="node" presStyleLbl="node1" presStyleIdx="2" presStyleCnt="7" custLinFactNeighborX="2011" custLinFactNeighborY="-2214">
        <dgm:presLayoutVars>
          <dgm:bulletEnabled val="1"/>
        </dgm:presLayoutVars>
      </dgm:prSet>
      <dgm:spPr/>
    </dgm:pt>
    <dgm:pt modelId="{21C02945-9F21-4395-9565-A9780D595970}" type="pres">
      <dgm:prSet presAssocID="{A830EBE0-D863-4809-A3ED-924FFAA5E62D}" presName="sibTrans" presStyleCnt="0"/>
      <dgm:spPr/>
    </dgm:pt>
    <dgm:pt modelId="{15BDEB04-706A-4BB5-9189-18D0A74BB248}" type="pres">
      <dgm:prSet presAssocID="{A3560186-D370-4F8F-90E4-EC4CE6BA21CD}" presName="node" presStyleLbl="node1" presStyleIdx="3" presStyleCnt="7">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4" presStyleCnt="7">
        <dgm:presLayoutVars>
          <dgm:bulletEnabled val="1"/>
        </dgm:presLayoutVars>
      </dgm:prSet>
      <dgm:spPr/>
    </dgm:pt>
    <dgm:pt modelId="{188414EB-52B1-4924-A4B8-7057C9E90D97}" type="pres">
      <dgm:prSet presAssocID="{D5B6645B-0C59-4A11-807A-AD7A184B3CA3}" presName="sibTrans" presStyleCnt="0"/>
      <dgm:spPr/>
    </dgm:pt>
    <dgm:pt modelId="{197641B7-2E62-4490-898B-BF73874E8013}" type="pres">
      <dgm:prSet presAssocID="{4658CE29-581E-4FD5-A312-26EAD4597766}" presName="node" presStyleLbl="node1" presStyleIdx="5" presStyleCnt="7">
        <dgm:presLayoutVars>
          <dgm:bulletEnabled val="1"/>
        </dgm:presLayoutVars>
      </dgm:prSet>
      <dgm:spPr/>
    </dgm:pt>
    <dgm:pt modelId="{4CCEBC5E-B8C3-418E-946B-4FFCB11A7491}" type="pres">
      <dgm:prSet presAssocID="{5CB3FDFE-EF7B-4EF9-952C-99457C009BB0}" presName="sibTrans" presStyleCnt="0"/>
      <dgm:spPr/>
    </dgm:pt>
    <dgm:pt modelId="{C6A29C80-F199-4070-96B5-435F7183F2E5}" type="pres">
      <dgm:prSet presAssocID="{AACB9449-12F7-4702-AF0F-A824C9122CD7}" presName="node" presStyleLbl="node1" presStyleIdx="6" presStyleCnt="7" custLinFactNeighborX="2178" custLinFactNeighborY="1210">
        <dgm:presLayoutVars>
          <dgm:bulletEnabled val="1"/>
        </dgm:presLayoutVars>
      </dgm:prSet>
      <dgm:spPr/>
    </dgm:pt>
  </dgm:ptLst>
  <dgm:cxnLst>
    <dgm:cxn modelId="{AEBACB0E-C943-41BA-8739-0A71F9819D52}" type="presOf" srcId="{41CD8D29-BD45-469C-AF24-C078AB0C1E85}" destId="{F9CBA86C-49F9-4A2C-9973-885644A014B2}" srcOrd="0" destOrd="0" presId="urn:microsoft.com/office/officeart/2005/8/layout/default"/>
    <dgm:cxn modelId="{1A22811D-BD86-4862-8D98-4AD889E984E0}" srcId="{775E222A-5CB0-4D83-9082-AD20C3100211}" destId="{4658CE29-581E-4FD5-A312-26EAD4597766}" srcOrd="5" destOrd="0" parTransId="{8206AF4B-5518-4CCB-812D-571EF3CEB751}" sibTransId="{5CB3FDFE-EF7B-4EF9-952C-99457C009BB0}"/>
    <dgm:cxn modelId="{5C1D2B35-AA46-4F02-8A31-85CF6E4D701B}" type="presOf" srcId="{4658CE29-581E-4FD5-A312-26EAD4597766}" destId="{197641B7-2E62-4490-898B-BF73874E8013}" srcOrd="0" destOrd="0" presId="urn:microsoft.com/office/officeart/2005/8/layout/default"/>
    <dgm:cxn modelId="{86482037-4E6D-4A8E-A219-02450C7115F2}" srcId="{775E222A-5CB0-4D83-9082-AD20C3100211}" destId="{A3560186-D370-4F8F-90E4-EC4CE6BA21CD}" srcOrd="3" destOrd="0" parTransId="{D25FB2A2-4DF7-4048-A184-0E34B6CE8840}" sibTransId="{70B650DC-0BD9-4F9B-BB3E-8219DA1B5AD7}"/>
    <dgm:cxn modelId="{92DF6564-4A4F-4F35-97B2-CDEBD840C279}" type="presOf" srcId="{77987502-DA63-4B1C-8BAD-5DE329405AE0}" destId="{65D8C69B-DBB5-45A7-9FA3-FBDC23BBF391}" srcOrd="0" destOrd="0" presId="urn:microsoft.com/office/officeart/2005/8/layout/default"/>
    <dgm:cxn modelId="{53A8D465-EFEE-4386-9716-02FF07007A2F}" type="presOf" srcId="{A3560186-D370-4F8F-90E4-EC4CE6BA21CD}" destId="{15BDEB04-706A-4BB5-9189-18D0A74BB248}" srcOrd="0" destOrd="0" presId="urn:microsoft.com/office/officeart/2005/8/layout/default"/>
    <dgm:cxn modelId="{29446358-ED0B-4C53-A971-6B5891BAD4A1}" type="presOf" srcId="{34D95924-5A67-4FA3-AB01-EA94543B8176}" destId="{042473C5-2FAB-4836-AD2D-E4EB80E8076F}" srcOrd="0" destOrd="0" presId="urn:microsoft.com/office/officeart/2005/8/layout/default"/>
    <dgm:cxn modelId="{208FF09C-006B-4BA9-9785-C708EABD5038}" srcId="{775E222A-5CB0-4D83-9082-AD20C3100211}" destId="{AACB9449-12F7-4702-AF0F-A824C9122CD7}" srcOrd="6" destOrd="0" parTransId="{41D81F30-2D25-40CA-B04F-6DCDFA87C417}" sibTransId="{3723E6ED-4620-4547-97F1-48DE73846868}"/>
    <dgm:cxn modelId="{315FEAA5-A83B-42BA-9A72-1D644926A9F9}" type="presOf" srcId="{7D8EE7C7-A1F2-4710-8084-9F57E5D7DCCC}" destId="{BDA771ED-E88C-4AFD-AEC5-967503F6FBD2}" srcOrd="0" destOrd="0" presId="urn:microsoft.com/office/officeart/2005/8/layout/default"/>
    <dgm:cxn modelId="{4386ECA5-5E1F-473A-9863-67BAB6DC4A78}" srcId="{775E222A-5CB0-4D83-9082-AD20C3100211}" destId="{77987502-DA63-4B1C-8BAD-5DE329405AE0}" srcOrd="1" destOrd="0" parTransId="{032E3022-AE91-41D0-BB32-C52A20B2CB20}" sibTransId="{6220C85A-ECC6-4A86-9411-11419F3EBDE2}"/>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FAC465E9-23E1-4070-90ED-B57944E88A80}" srcId="{775E222A-5CB0-4D83-9082-AD20C3100211}" destId="{41CD8D29-BD45-469C-AF24-C078AB0C1E85}" srcOrd="2" destOrd="0" parTransId="{D2F15D39-D779-4A19-A00D-096453FFDF03}" sibTransId="{A830EBE0-D863-4809-A3ED-924FFAA5E62D}"/>
    <dgm:cxn modelId="{2D027CEE-4E49-478B-857A-B835EE33E8F5}" type="presOf" srcId="{AACB9449-12F7-4702-AF0F-A824C9122CD7}" destId="{C6A29C80-F199-4070-96B5-435F7183F2E5}" srcOrd="0" destOrd="0" presId="urn:microsoft.com/office/officeart/2005/8/layout/default"/>
    <dgm:cxn modelId="{28B757F2-8701-4EE3-8776-60D4C18A2B21}" srcId="{775E222A-5CB0-4D83-9082-AD20C3100211}" destId="{7D8EE7C7-A1F2-4710-8084-9F57E5D7DCCC}" srcOrd="4" destOrd="0" parTransId="{17924703-6059-40A3-B197-4C756E34238A}" sibTransId="{D5B6645B-0C59-4A11-807A-AD7A184B3CA3}"/>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6B4D0921-50A1-4C70-9F5A-1869CC781A64}" type="presParOf" srcId="{77CDCE55-57A4-4709-8A45-A852C9E57E8B}" destId="{65D8C69B-DBB5-45A7-9FA3-FBDC23BBF391}" srcOrd="2" destOrd="0" presId="urn:microsoft.com/office/officeart/2005/8/layout/default"/>
    <dgm:cxn modelId="{20A0BED7-82DD-4BF5-9871-ECDDA30443D7}" type="presParOf" srcId="{77CDCE55-57A4-4709-8A45-A852C9E57E8B}" destId="{D18E4AD6-E040-4A21-A4C0-D51F83351555}" srcOrd="3" destOrd="0" presId="urn:microsoft.com/office/officeart/2005/8/layout/default"/>
    <dgm:cxn modelId="{9964B000-B823-4478-9786-3C800DD9C449}" type="presParOf" srcId="{77CDCE55-57A4-4709-8A45-A852C9E57E8B}" destId="{F9CBA86C-49F9-4A2C-9973-885644A014B2}" srcOrd="4" destOrd="0" presId="urn:microsoft.com/office/officeart/2005/8/layout/default"/>
    <dgm:cxn modelId="{BEA3985C-716C-4C2C-AFD9-A6B4912FC570}" type="presParOf" srcId="{77CDCE55-57A4-4709-8A45-A852C9E57E8B}" destId="{21C02945-9F21-4395-9565-A9780D595970}" srcOrd="5" destOrd="0" presId="urn:microsoft.com/office/officeart/2005/8/layout/default"/>
    <dgm:cxn modelId="{0E5AFD3F-A6E4-47C5-9481-0D0E99A4F089}" type="presParOf" srcId="{77CDCE55-57A4-4709-8A45-A852C9E57E8B}" destId="{15BDEB04-706A-4BB5-9189-18D0A74BB248}" srcOrd="6" destOrd="0" presId="urn:microsoft.com/office/officeart/2005/8/layout/default"/>
    <dgm:cxn modelId="{DC2EF8DB-21F6-478B-B690-F1C950CAFDA8}" type="presParOf" srcId="{77CDCE55-57A4-4709-8A45-A852C9E57E8B}" destId="{917DB95E-DBA6-46B3-BA81-C0D625C634FE}" srcOrd="7" destOrd="0" presId="urn:microsoft.com/office/officeart/2005/8/layout/default"/>
    <dgm:cxn modelId="{C430B353-5F73-4FAB-A417-0138C90F84A4}" type="presParOf" srcId="{77CDCE55-57A4-4709-8A45-A852C9E57E8B}" destId="{BDA771ED-E88C-4AFD-AEC5-967503F6FBD2}" srcOrd="8" destOrd="0" presId="urn:microsoft.com/office/officeart/2005/8/layout/default"/>
    <dgm:cxn modelId="{63A3BFD1-318D-43B4-BA16-F0E4AA1FFB65}" type="presParOf" srcId="{77CDCE55-57A4-4709-8A45-A852C9E57E8B}" destId="{188414EB-52B1-4924-A4B8-7057C9E90D97}" srcOrd="9" destOrd="0" presId="urn:microsoft.com/office/officeart/2005/8/layout/default"/>
    <dgm:cxn modelId="{EF35BC89-E2C8-4A4D-A5EE-40C461A95D20}" type="presParOf" srcId="{77CDCE55-57A4-4709-8A45-A852C9E57E8B}" destId="{197641B7-2E62-4490-898B-BF73874E8013}" srcOrd="10" destOrd="0" presId="urn:microsoft.com/office/officeart/2005/8/layout/default"/>
    <dgm:cxn modelId="{1BA480D5-3690-4690-BEAD-7CB45F277636}" type="presParOf" srcId="{77CDCE55-57A4-4709-8A45-A852C9E57E8B}" destId="{4CCEBC5E-B8C3-418E-946B-4FFCB11A7491}" srcOrd="11" destOrd="0" presId="urn:microsoft.com/office/officeart/2005/8/layout/default"/>
    <dgm:cxn modelId="{58A3C1D7-A07A-4C27-82DC-75C40A3870E0}" type="presParOf" srcId="{77CDCE55-57A4-4709-8A45-A852C9E57E8B}" destId="{C6A29C80-F199-4070-96B5-435F7183F2E5}" srcOrd="12" destOrd="0" presId="urn:microsoft.com/office/officeart/2005/8/layout/default"/>
  </dgm:cxnLst>
  <dgm:bg/>
  <dgm:whole>
    <a:ln>
      <a:solidFill>
        <a:schemeClr val="accent4"/>
      </a:solidFill>
      <a:extLst>
        <a:ext uri="{C807C97D-BFC1-408E-A445-0C87EB9F89A2}">
          <ask:lineSketchStyleProps xmlns:ask="http://schemas.microsoft.com/office/drawing/2018/sketchyshapes">
            <ask:type>
              <ask:lineSketchNone/>
            </ask:type>
          </ask:lineSketchStyleProps>
        </a:ext>
      </a:extLst>
    </a:ln>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75E222A-5CB0-4D83-9082-AD20C3100211}" type="doc">
      <dgm:prSet loTypeId="urn:microsoft.com/office/officeart/2005/8/layout/default" loCatId="list" qsTypeId="urn:microsoft.com/office/officeart/2005/8/quickstyle/simple1" qsCatId="simple" csTypeId="urn:microsoft.com/office/officeart/2005/8/colors/accent1_5" csCatId="accent1" phldr="1"/>
      <dgm:spPr/>
      <dgm:t>
        <a:bodyPr/>
        <a:lstStyle/>
        <a:p>
          <a:pPr rtl="1"/>
          <a:endParaRPr lang="ar-SA"/>
        </a:p>
      </dgm:t>
    </dgm:pt>
    <dgm:pt modelId="{A3560186-D370-4F8F-90E4-EC4CE6BA21CD}">
      <dgm:prSet phldrT="[نص]" custT="1"/>
      <dgm:spPr>
        <a:solidFill>
          <a:srgbClr val="00B0F0">
            <a:alpha val="82000"/>
          </a:srgbClr>
        </a:solidFill>
        <a:ln>
          <a:solidFill>
            <a:schemeClr val="accent2"/>
          </a:solidFill>
        </a:ln>
      </dgm:spPr>
      <dgm:t>
        <a:bodyPr/>
        <a:lstStyle/>
        <a:p>
          <a:pPr algn="ctr" rtl="1"/>
          <a:r>
            <a:rPr lang="ar-SA" sz="1600" b="0" dirty="0">
              <a:effectLst/>
              <a:latin typeface="Calibri" panose="020F0502020204030204" pitchFamily="34" charset="0"/>
              <a:ea typeface="Calibri" panose="020F0502020204030204" pitchFamily="34" charset="0"/>
              <a:cs typeface="Alexandria" pitchFamily="2" charset="-78"/>
            </a:rPr>
            <a:t>المتعلم مع المتعلم</a:t>
          </a:r>
          <a:endParaRPr lang="ar-SA" sz="1400" b="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gm:t>
    </dgm:pt>
    <dgm:pt modelId="{D25FB2A2-4DF7-4048-A184-0E34B6CE8840}" type="parTrans" cxnId="{86482037-4E6D-4A8E-A219-02450C7115F2}">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70B650DC-0BD9-4F9B-BB3E-8219DA1B5AD7}" type="sibTrans" cxnId="{86482037-4E6D-4A8E-A219-02450C7115F2}">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7D8EE7C7-A1F2-4710-8084-9F57E5D7DCCC}">
      <dgm:prSet phldrT="[نص]" custT="1"/>
      <dgm:spPr>
        <a:solidFill>
          <a:srgbClr val="00B0F0">
            <a:alpha val="74000"/>
          </a:srgbClr>
        </a:solidFill>
        <a:ln>
          <a:solidFill>
            <a:schemeClr val="accent2"/>
          </a:solidFill>
        </a:ln>
      </dgm:spPr>
      <dgm:t>
        <a:bodyPr/>
        <a:lstStyle/>
        <a:p>
          <a:pPr algn="ctr" rtl="1"/>
          <a:r>
            <a:rPr lang="ar-SA" sz="1600" b="0" kern="1200" dirty="0">
              <a:effectLst/>
              <a:latin typeface="Calibri" panose="020F0502020204030204" pitchFamily="34" charset="0"/>
              <a:ea typeface="Calibri" panose="020F0502020204030204" pitchFamily="34" charset="0"/>
              <a:cs typeface="Alexandria" pitchFamily="2" charset="-78"/>
            </a:rPr>
            <a:t>المتعلم مع المعلم</a:t>
          </a:r>
          <a:endParaRPr lang="ar-SA" sz="1400" b="0" kern="1200" dirty="0">
            <a:latin typeface="Alexandria Light" pitchFamily="2" charset="-78"/>
            <a:ea typeface="+mn-ea"/>
            <a:cs typeface="Alexandria Light" pitchFamily="2" charset="-78"/>
          </a:endParaRPr>
        </a:p>
      </dgm:t>
    </dgm:pt>
    <dgm:pt modelId="{17924703-6059-40A3-B197-4C756E34238A}" type="parTrans" cxnId="{28B757F2-8701-4EE3-8776-60D4C18A2B2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D5B6645B-0C59-4A11-807A-AD7A184B3CA3}" type="sibTrans" cxnId="{28B757F2-8701-4EE3-8776-60D4C18A2B2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0C59020D-0456-4BAA-B9C4-AEBB95EC8BCB}">
      <dgm:prSet phldrT="[نص]" custT="1"/>
      <dgm:spPr>
        <a:solidFill>
          <a:srgbClr val="00B0F0">
            <a:alpha val="58000"/>
          </a:srgbClr>
        </a:solidFill>
        <a:ln>
          <a:solidFill>
            <a:schemeClr val="accent2"/>
          </a:solidFill>
        </a:ln>
      </dgm:spPr>
      <dgm:t>
        <a:bodyPr/>
        <a:lstStyle/>
        <a:p>
          <a:pPr algn="ctr" rtl="1"/>
          <a:r>
            <a:rPr lang="ar-SA" sz="1600" b="0" kern="1200" dirty="0">
              <a:effectLst/>
              <a:latin typeface="Calibri" panose="020F0502020204030204" pitchFamily="34" charset="0"/>
              <a:ea typeface="Calibri" panose="020F0502020204030204" pitchFamily="34" charset="0"/>
              <a:cs typeface="Alexandria" pitchFamily="2" charset="-78"/>
            </a:rPr>
            <a:t>المعلم مع المحتوى</a:t>
          </a:r>
          <a:endParaRPr lang="ar-SA" sz="1400" b="0" kern="1200" dirty="0">
            <a:latin typeface="Alexandria Light" pitchFamily="2" charset="-78"/>
            <a:ea typeface="+mn-ea"/>
            <a:cs typeface="Alexandria Light" pitchFamily="2" charset="-78"/>
          </a:endParaRPr>
        </a:p>
      </dgm:t>
    </dgm:pt>
    <dgm:pt modelId="{28E3CF6F-8FE7-4435-B32A-68A5AB493FF4}" type="parTrans" cxnId="{7371FFE1-3606-4A42-B0A1-FAC06B41001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FD301539-4B08-405F-AE57-94AF8940ABC7}" type="sibTrans" cxnId="{7371FFE1-3606-4A42-B0A1-FAC06B410011}">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AACB9449-12F7-4702-AF0F-A824C9122CD7}">
      <dgm:prSet phldrT="[نص]" custT="1"/>
      <dgm:spPr>
        <a:solidFill>
          <a:srgbClr val="00B0F0">
            <a:alpha val="50000"/>
          </a:srgbClr>
        </a:solidFill>
        <a:ln>
          <a:solidFill>
            <a:schemeClr val="accent2"/>
          </a:solidFill>
        </a:ln>
      </dgm:spPr>
      <dgm:t>
        <a:bodyPr/>
        <a:lstStyle/>
        <a:p>
          <a:pPr algn="ctr" rtl="1"/>
          <a:r>
            <a:rPr lang="ar-SA" sz="1600" b="0" kern="1200" dirty="0">
              <a:effectLst/>
              <a:latin typeface="Calibri" panose="020F0502020204030204" pitchFamily="34" charset="0"/>
              <a:ea typeface="Calibri" panose="020F0502020204030204" pitchFamily="34" charset="0"/>
              <a:cs typeface="Alexandria" pitchFamily="2" charset="-78"/>
            </a:rPr>
            <a:t>المتعلم مع البيئة</a:t>
          </a:r>
          <a:endParaRPr lang="ar-SA" sz="2400" b="0" kern="1200" cap="none" spc="0" dirty="0">
            <a:ln w="0"/>
            <a:effectLst>
              <a:outerShdw blurRad="38100" dist="25400" dir="5400000" algn="ctr" rotWithShape="0">
                <a:srgbClr val="6E747A">
                  <a:alpha val="43000"/>
                </a:srgbClr>
              </a:outerShdw>
            </a:effectLst>
          </a:endParaRPr>
        </a:p>
      </dgm:t>
    </dgm:pt>
    <dgm:pt modelId="{41D81F30-2D25-40CA-B04F-6DCDFA87C417}" type="parTrans" cxnId="{208FF09C-006B-4BA9-9785-C708EABD5038}">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3723E6ED-4620-4547-97F1-48DE73846868}" type="sibTrans" cxnId="{208FF09C-006B-4BA9-9785-C708EABD5038}">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34D95924-5A67-4FA3-AB01-EA94543B8176}">
      <dgm:prSet phldrT="[نص]" custT="1"/>
      <dgm:spPr>
        <a:solidFill>
          <a:srgbClr val="00B0F0">
            <a:alpha val="90000"/>
          </a:srgbClr>
        </a:solidFill>
        <a:ln w="19050">
          <a:solidFill>
            <a:schemeClr val="accent2"/>
          </a:solidFill>
        </a:ln>
      </dgm:spPr>
      <dgm:t>
        <a:bodyPr/>
        <a:lstStyle/>
        <a:p>
          <a:pPr algn="ctr" rtl="1"/>
          <a:r>
            <a:rPr lang="ar-SA" sz="1600" b="0" kern="1200" dirty="0">
              <a:effectLst/>
              <a:latin typeface="Calibri" panose="020F0502020204030204" pitchFamily="34" charset="0"/>
              <a:ea typeface="Calibri" panose="020F0502020204030204" pitchFamily="34" charset="0"/>
              <a:cs typeface="Alexandria" pitchFamily="2" charset="-78"/>
            </a:rPr>
            <a:t>المتعلم مع واجهة البرنامج</a:t>
          </a:r>
          <a:endParaRPr lang="ar-SA" sz="1400" b="0" kern="1200" dirty="0">
            <a:latin typeface="Alexandria Light" pitchFamily="2" charset="-78"/>
            <a:ea typeface="+mn-ea"/>
            <a:cs typeface="Alexandria Light" pitchFamily="2" charset="-78"/>
          </a:endParaRPr>
        </a:p>
      </dgm:t>
    </dgm:pt>
    <dgm:pt modelId="{E2562197-C1AD-4D9A-8057-5BDB0EA920B8}" type="par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C558F5F8-9603-4988-95CA-7772A559A48D}" type="sibTrans" cxnId="{7CF9FECA-BCD3-46AD-B0DF-ED6D1C79FC69}">
      <dgm:prSet/>
      <dgm:spPr/>
      <dgm:t>
        <a:bodyPr/>
        <a:lstStyle/>
        <a:p>
          <a:pPr algn="ctr" rtl="1"/>
          <a:endParaRPr lang="ar-SA" b="0" cap="none" spc="0">
            <a:ln w="0"/>
            <a:solidFill>
              <a:schemeClr val="accent1"/>
            </a:solidFill>
            <a:effectLst>
              <a:outerShdw blurRad="38100" dist="25400" dir="5400000" algn="ctr" rotWithShape="0">
                <a:srgbClr val="6E747A">
                  <a:alpha val="43000"/>
                </a:srgbClr>
              </a:outerShdw>
            </a:effectLst>
          </a:endParaRPr>
        </a:p>
      </dgm:t>
    </dgm:pt>
    <dgm:pt modelId="{4658CE29-581E-4FD5-A312-26EAD4597766}">
      <dgm:prSet phldrT="[نص]" custT="1"/>
      <dgm:spPr>
        <a:solidFill>
          <a:srgbClr val="00B0F0">
            <a:alpha val="58000"/>
          </a:srgbClr>
        </a:solidFill>
        <a:ln>
          <a:solidFill>
            <a:schemeClr val="accent2"/>
          </a:solidFill>
        </a:ln>
      </dgm:spPr>
      <dgm:t>
        <a:bodyPr/>
        <a:lstStyle/>
        <a:p>
          <a:pPr algn="ctr" rtl="1"/>
          <a:r>
            <a:rPr lang="ar-SA" sz="1600" b="0" kern="1200" dirty="0">
              <a:effectLst/>
              <a:latin typeface="Calibri" panose="020F0502020204030204" pitchFamily="34" charset="0"/>
              <a:ea typeface="Calibri" panose="020F0502020204030204" pitchFamily="34" charset="0"/>
              <a:cs typeface="Alexandria" pitchFamily="2" charset="-78"/>
            </a:rPr>
            <a:t>المعلم مع المعلم</a:t>
          </a:r>
          <a:endParaRPr lang="ar-SA" sz="1600" b="0" kern="1200" dirty="0">
            <a:solidFill>
              <a:prstClr val="white"/>
            </a:solidFill>
            <a:latin typeface="Alexandria Light" pitchFamily="2" charset="-78"/>
            <a:ea typeface="+mn-ea"/>
            <a:cs typeface="Alexandria Light" pitchFamily="2" charset="-78"/>
          </a:endParaRPr>
        </a:p>
      </dgm:t>
    </dgm:pt>
    <dgm:pt modelId="{8206AF4B-5518-4CCB-812D-571EF3CEB751}" type="parTrans" cxnId="{1A22811D-BD86-4862-8D98-4AD889E984E0}">
      <dgm:prSet/>
      <dgm:spPr/>
      <dgm:t>
        <a:bodyPr/>
        <a:lstStyle/>
        <a:p>
          <a:pPr algn="ctr" rtl="1"/>
          <a:endParaRPr lang="ar-SA"/>
        </a:p>
      </dgm:t>
    </dgm:pt>
    <dgm:pt modelId="{5CB3FDFE-EF7B-4EF9-952C-99457C009BB0}" type="sibTrans" cxnId="{1A22811D-BD86-4862-8D98-4AD889E984E0}">
      <dgm:prSet/>
      <dgm:spPr/>
      <dgm:t>
        <a:bodyPr/>
        <a:lstStyle/>
        <a:p>
          <a:pPr algn="ctr" rtl="1"/>
          <a:endParaRPr lang="ar-SA"/>
        </a:p>
      </dgm:t>
    </dgm:pt>
    <dgm:pt modelId="{FAD43CC4-9666-4DB7-9A7F-3FF5B789700C}">
      <dgm:prSet phldrT="[نص]" custT="1"/>
      <dgm:spPr>
        <a:solidFill>
          <a:srgbClr val="00B0F0">
            <a:alpha val="74000"/>
          </a:srgbClr>
        </a:solidFill>
        <a:ln>
          <a:solidFill>
            <a:schemeClr val="accent2"/>
          </a:solidFill>
        </a:ln>
      </dgm:spPr>
      <dgm:t>
        <a:bodyPr/>
        <a:lstStyle/>
        <a:p>
          <a:pPr algn="ctr" rtl="1"/>
          <a:r>
            <a:rPr lang="ar-SA" sz="1600" b="0" dirty="0">
              <a:effectLst/>
              <a:latin typeface="Calibri" panose="020F0502020204030204" pitchFamily="34" charset="0"/>
              <a:ea typeface="Calibri" panose="020F0502020204030204" pitchFamily="34" charset="0"/>
              <a:cs typeface="Alexandria" pitchFamily="2" charset="-78"/>
            </a:rPr>
            <a:t>المتعلم مع المحتوى</a:t>
          </a:r>
          <a:endParaRPr lang="ar-SA" sz="1600" b="0" dirty="0">
            <a:latin typeface="Alexandria Light" pitchFamily="2" charset="-78"/>
            <a:ea typeface="+mn-ea"/>
            <a:cs typeface="Alexandria Light" pitchFamily="2" charset="-78"/>
          </a:endParaRPr>
        </a:p>
      </dgm:t>
    </dgm:pt>
    <dgm:pt modelId="{6EA1E287-2B62-4304-8497-E6CE5E721B29}" type="parTrans" cxnId="{F539BF74-C3F0-4FDB-B96D-3E714173FC14}">
      <dgm:prSet/>
      <dgm:spPr/>
      <dgm:t>
        <a:bodyPr/>
        <a:lstStyle/>
        <a:p>
          <a:pPr algn="ctr" rtl="1"/>
          <a:endParaRPr lang="ar-SA"/>
        </a:p>
      </dgm:t>
    </dgm:pt>
    <dgm:pt modelId="{2993BD92-D129-4FAA-A203-2263C7A40EC5}" type="sibTrans" cxnId="{F539BF74-C3F0-4FDB-B96D-3E714173FC14}">
      <dgm:prSet/>
      <dgm:spPr/>
      <dgm:t>
        <a:bodyPr/>
        <a:lstStyle/>
        <a:p>
          <a:pPr algn="ctr" rtl="1"/>
          <a:endParaRPr lang="ar-SA"/>
        </a:p>
      </dgm:t>
    </dgm:pt>
    <dgm:pt modelId="{CCFF4353-CA8A-45A6-ADA1-8EAAF034695D}">
      <dgm:prSet phldrT="[نص]" custT="1"/>
      <dgm:spPr>
        <a:solidFill>
          <a:srgbClr val="00B0F0">
            <a:alpha val="74000"/>
          </a:srgbClr>
        </a:solidFill>
        <a:ln>
          <a:solidFill>
            <a:schemeClr val="accent2"/>
          </a:solidFill>
        </a:ln>
      </dgm:spPr>
      <dgm:t>
        <a:bodyPr/>
        <a:lstStyle/>
        <a:p>
          <a:pPr algn="ctr" rtl="1"/>
          <a:r>
            <a:rPr lang="ar-SA" sz="1600" b="0" dirty="0">
              <a:effectLst/>
              <a:latin typeface="Calibri" panose="020F0502020204030204" pitchFamily="34" charset="0"/>
              <a:ea typeface="Calibri" panose="020F0502020204030204" pitchFamily="34" charset="0"/>
              <a:cs typeface="Alexandria" pitchFamily="2" charset="-78"/>
            </a:rPr>
            <a:t>المحتوى مع المحتوى</a:t>
          </a:r>
          <a:endParaRPr lang="ar-SA" sz="1600" b="0" dirty="0">
            <a:latin typeface="Alexandria Light" pitchFamily="2" charset="-78"/>
            <a:ea typeface="+mn-ea"/>
            <a:cs typeface="Alexandria Light" pitchFamily="2" charset="-78"/>
          </a:endParaRPr>
        </a:p>
      </dgm:t>
    </dgm:pt>
    <dgm:pt modelId="{22707AAD-89A6-4713-8541-102D218EA9AE}" type="parTrans" cxnId="{E290E7BB-E1A3-471A-9105-53DCB2ECA016}">
      <dgm:prSet/>
      <dgm:spPr/>
      <dgm:t>
        <a:bodyPr/>
        <a:lstStyle/>
        <a:p>
          <a:pPr algn="ctr" rtl="1"/>
          <a:endParaRPr lang="ar-SA"/>
        </a:p>
      </dgm:t>
    </dgm:pt>
    <dgm:pt modelId="{65C075F7-486A-4636-8B10-B72B4E6E1643}" type="sibTrans" cxnId="{E290E7BB-E1A3-471A-9105-53DCB2ECA016}">
      <dgm:prSet/>
      <dgm:spPr/>
      <dgm:t>
        <a:bodyPr/>
        <a:lstStyle/>
        <a:p>
          <a:pPr algn="ctr" rtl="1"/>
          <a:endParaRPr lang="ar-SA"/>
        </a:p>
      </dgm:t>
    </dgm:pt>
    <dgm:pt modelId="{7D558A0E-7CEA-4C3A-80BF-244EAD94D082}">
      <dgm:prSet custT="1"/>
      <dgm:spPr>
        <a:noFill/>
      </dgm:spPr>
      <dgm:t>
        <a:bodyPr/>
        <a:lstStyle/>
        <a:p>
          <a:pPr rtl="1"/>
          <a:r>
            <a:rPr lang="ar-SA" sz="1200" b="1" dirty="0">
              <a:solidFill>
                <a:srgbClr val="000000"/>
              </a:solidFill>
              <a:latin typeface="Alexandria Light" pitchFamily="2" charset="-78"/>
              <a:cs typeface="Alexandria Light" pitchFamily="2" charset="-78"/>
            </a:rPr>
            <a:t>الشكل (</a:t>
          </a:r>
          <a:r>
            <a:rPr lang="en-US" sz="1200" b="1" dirty="0">
              <a:solidFill>
                <a:srgbClr val="000000"/>
              </a:solidFill>
              <a:latin typeface="Alexandria Light" pitchFamily="2" charset="-78"/>
              <a:cs typeface="Alexandria Light" pitchFamily="2" charset="-78"/>
            </a:rPr>
            <a:t>2</a:t>
          </a:r>
          <a:r>
            <a:rPr lang="ar-SA" sz="1200" b="1" dirty="0">
              <a:solidFill>
                <a:srgbClr val="000000"/>
              </a:solidFill>
              <a:latin typeface="Alexandria Light" pitchFamily="2" charset="-78"/>
              <a:cs typeface="Alexandria Light" pitchFamily="2" charset="-78"/>
            </a:rPr>
            <a:t>) يبين </a:t>
          </a:r>
          <a:r>
            <a:rPr lang="ar-SA" sz="1200" b="1" dirty="0">
              <a:solidFill>
                <a:srgbClr val="000000"/>
              </a:solidFill>
              <a:effectLst/>
              <a:latin typeface="Alexandria Light" pitchFamily="2" charset="-78"/>
              <a:ea typeface="Times New Roman" panose="02020603050405020304" pitchFamily="18" charset="0"/>
              <a:cs typeface="Alexandria Light" pitchFamily="2" charset="-78"/>
            </a:rPr>
            <a:t>أنماط التفاعلية</a:t>
          </a:r>
          <a:endParaRPr lang="ar-SA" sz="1200" b="1" dirty="0">
            <a:solidFill>
              <a:srgbClr val="000000"/>
            </a:solidFill>
            <a:latin typeface="Alexandria Light" pitchFamily="2" charset="-78"/>
            <a:cs typeface="Alexandria Light" pitchFamily="2" charset="-78"/>
          </a:endParaRPr>
        </a:p>
      </dgm:t>
    </dgm:pt>
    <dgm:pt modelId="{F9ED9829-A5B8-4B38-8223-BFABB0F75C21}" type="parTrans" cxnId="{E3330EB4-9E90-4303-8074-787CAFE35896}">
      <dgm:prSet/>
      <dgm:spPr/>
      <dgm:t>
        <a:bodyPr/>
        <a:lstStyle/>
        <a:p>
          <a:pPr rtl="1"/>
          <a:endParaRPr lang="ar-SA"/>
        </a:p>
      </dgm:t>
    </dgm:pt>
    <dgm:pt modelId="{24530708-F29C-49FF-A8A5-38461664A3B6}" type="sibTrans" cxnId="{E3330EB4-9E90-4303-8074-787CAFE35896}">
      <dgm:prSet/>
      <dgm:spPr/>
      <dgm:t>
        <a:bodyPr/>
        <a:lstStyle/>
        <a:p>
          <a:pPr rtl="1"/>
          <a:endParaRPr lang="ar-SA"/>
        </a:p>
      </dgm:t>
    </dgm:pt>
    <dgm:pt modelId="{77CDCE55-57A4-4709-8A45-A852C9E57E8B}" type="pres">
      <dgm:prSet presAssocID="{775E222A-5CB0-4D83-9082-AD20C3100211}" presName="diagram" presStyleCnt="0">
        <dgm:presLayoutVars>
          <dgm:dir/>
          <dgm:resizeHandles val="exact"/>
        </dgm:presLayoutVars>
      </dgm:prSet>
      <dgm:spPr/>
    </dgm:pt>
    <dgm:pt modelId="{042473C5-2FAB-4836-AD2D-E4EB80E8076F}" type="pres">
      <dgm:prSet presAssocID="{34D95924-5A67-4FA3-AB01-EA94543B8176}" presName="node" presStyleLbl="node1" presStyleIdx="0" presStyleCnt="9" custLinFactNeighborX="2011" custLinFactNeighborY="-2214">
        <dgm:presLayoutVars>
          <dgm:bulletEnabled val="1"/>
        </dgm:presLayoutVars>
      </dgm:prSet>
      <dgm:spPr/>
    </dgm:pt>
    <dgm:pt modelId="{8AAC53E7-4266-4DE0-B41A-C5505883D4A2}" type="pres">
      <dgm:prSet presAssocID="{C558F5F8-9603-4988-95CA-7772A559A48D}" presName="sibTrans" presStyleCnt="0"/>
      <dgm:spPr/>
    </dgm:pt>
    <dgm:pt modelId="{15BDEB04-706A-4BB5-9189-18D0A74BB248}" type="pres">
      <dgm:prSet presAssocID="{A3560186-D370-4F8F-90E4-EC4CE6BA21CD}" presName="node" presStyleLbl="node1" presStyleIdx="1" presStyleCnt="9">
        <dgm:presLayoutVars>
          <dgm:bulletEnabled val="1"/>
        </dgm:presLayoutVars>
      </dgm:prSet>
      <dgm:spPr/>
    </dgm:pt>
    <dgm:pt modelId="{917DB95E-DBA6-46B3-BA81-C0D625C634FE}" type="pres">
      <dgm:prSet presAssocID="{70B650DC-0BD9-4F9B-BB3E-8219DA1B5AD7}" presName="sibTrans" presStyleCnt="0"/>
      <dgm:spPr/>
    </dgm:pt>
    <dgm:pt modelId="{BDA771ED-E88C-4AFD-AEC5-967503F6FBD2}" type="pres">
      <dgm:prSet presAssocID="{7D8EE7C7-A1F2-4710-8084-9F57E5D7DCCC}" presName="node" presStyleLbl="node1" presStyleIdx="2" presStyleCnt="9">
        <dgm:presLayoutVars>
          <dgm:bulletEnabled val="1"/>
        </dgm:presLayoutVars>
      </dgm:prSet>
      <dgm:spPr/>
    </dgm:pt>
    <dgm:pt modelId="{188414EB-52B1-4924-A4B8-7057C9E90D97}" type="pres">
      <dgm:prSet presAssocID="{D5B6645B-0C59-4A11-807A-AD7A184B3CA3}" presName="sibTrans" presStyleCnt="0"/>
      <dgm:spPr/>
    </dgm:pt>
    <dgm:pt modelId="{30136685-3B45-45ED-AEF2-EFB1EE1201BA}" type="pres">
      <dgm:prSet presAssocID="{FAD43CC4-9666-4DB7-9A7F-3FF5B789700C}" presName="node" presStyleLbl="node1" presStyleIdx="3" presStyleCnt="9">
        <dgm:presLayoutVars>
          <dgm:bulletEnabled val="1"/>
        </dgm:presLayoutVars>
      </dgm:prSet>
      <dgm:spPr/>
    </dgm:pt>
    <dgm:pt modelId="{DBB4A962-6559-4D46-A907-A871F9340DAD}" type="pres">
      <dgm:prSet presAssocID="{2993BD92-D129-4FAA-A203-2263C7A40EC5}" presName="sibTrans" presStyleCnt="0"/>
      <dgm:spPr/>
    </dgm:pt>
    <dgm:pt modelId="{C0DF56E9-807E-44C1-A976-0493D8E18D54}" type="pres">
      <dgm:prSet presAssocID="{CCFF4353-CA8A-45A6-ADA1-8EAAF034695D}" presName="node" presStyleLbl="node1" presStyleIdx="4" presStyleCnt="9">
        <dgm:presLayoutVars>
          <dgm:bulletEnabled val="1"/>
        </dgm:presLayoutVars>
      </dgm:prSet>
      <dgm:spPr/>
    </dgm:pt>
    <dgm:pt modelId="{A509C2D0-3E09-4D2E-A36C-91ABB730CE4B}" type="pres">
      <dgm:prSet presAssocID="{65C075F7-486A-4636-8B10-B72B4E6E1643}" presName="sibTrans" presStyleCnt="0"/>
      <dgm:spPr/>
    </dgm:pt>
    <dgm:pt modelId="{1ECD7448-5FDE-410C-8B4D-DB46AAA1662B}" type="pres">
      <dgm:prSet presAssocID="{0C59020D-0456-4BAA-B9C4-AEBB95EC8BCB}" presName="node" presStyleLbl="node1" presStyleIdx="5" presStyleCnt="9">
        <dgm:presLayoutVars>
          <dgm:bulletEnabled val="1"/>
        </dgm:presLayoutVars>
      </dgm:prSet>
      <dgm:spPr/>
    </dgm:pt>
    <dgm:pt modelId="{2C794741-4026-43D0-81ED-F92F4A43DAAE}" type="pres">
      <dgm:prSet presAssocID="{FD301539-4B08-405F-AE57-94AF8940ABC7}" presName="sibTrans" presStyleCnt="0"/>
      <dgm:spPr/>
    </dgm:pt>
    <dgm:pt modelId="{197641B7-2E62-4490-898B-BF73874E8013}" type="pres">
      <dgm:prSet presAssocID="{4658CE29-581E-4FD5-A312-26EAD4597766}" presName="node" presStyleLbl="node1" presStyleIdx="6" presStyleCnt="9">
        <dgm:presLayoutVars>
          <dgm:bulletEnabled val="1"/>
        </dgm:presLayoutVars>
      </dgm:prSet>
      <dgm:spPr/>
    </dgm:pt>
    <dgm:pt modelId="{4CCEBC5E-B8C3-418E-946B-4FFCB11A7491}" type="pres">
      <dgm:prSet presAssocID="{5CB3FDFE-EF7B-4EF9-952C-99457C009BB0}" presName="sibTrans" presStyleCnt="0"/>
      <dgm:spPr/>
    </dgm:pt>
    <dgm:pt modelId="{C6A29C80-F199-4070-96B5-435F7183F2E5}" type="pres">
      <dgm:prSet presAssocID="{AACB9449-12F7-4702-AF0F-A824C9122CD7}" presName="node" presStyleLbl="node1" presStyleIdx="7" presStyleCnt="9" custLinFactNeighborX="3511" custLinFactNeighborY="1210">
        <dgm:presLayoutVars>
          <dgm:bulletEnabled val="1"/>
        </dgm:presLayoutVars>
      </dgm:prSet>
      <dgm:spPr/>
    </dgm:pt>
    <dgm:pt modelId="{6D16F487-118D-44E0-AA0F-59D922692BA5}" type="pres">
      <dgm:prSet presAssocID="{3723E6ED-4620-4547-97F1-48DE73846868}" presName="sibTrans" presStyleCnt="0"/>
      <dgm:spPr/>
    </dgm:pt>
    <dgm:pt modelId="{CE1CA76E-82EE-4BE8-81E3-CC95E26F0FB2}" type="pres">
      <dgm:prSet presAssocID="{7D558A0E-7CEA-4C3A-80BF-244EAD94D082}" presName="node" presStyleLbl="node1" presStyleIdx="8" presStyleCnt="9" custScaleX="342201" custScaleY="34371" custLinFactNeighborX="528" custLinFactNeighborY="22546">
        <dgm:presLayoutVars>
          <dgm:bulletEnabled val="1"/>
        </dgm:presLayoutVars>
      </dgm:prSet>
      <dgm:spPr/>
    </dgm:pt>
  </dgm:ptLst>
  <dgm:cxnLst>
    <dgm:cxn modelId="{15B2D918-52B6-4564-B9EC-35F8A8B8F831}" type="presOf" srcId="{FAD43CC4-9666-4DB7-9A7F-3FF5B789700C}" destId="{30136685-3B45-45ED-AEF2-EFB1EE1201BA}" srcOrd="0" destOrd="0" presId="urn:microsoft.com/office/officeart/2005/8/layout/default"/>
    <dgm:cxn modelId="{1A22811D-BD86-4862-8D98-4AD889E984E0}" srcId="{775E222A-5CB0-4D83-9082-AD20C3100211}" destId="{4658CE29-581E-4FD5-A312-26EAD4597766}" srcOrd="6" destOrd="0" parTransId="{8206AF4B-5518-4CCB-812D-571EF3CEB751}" sibTransId="{5CB3FDFE-EF7B-4EF9-952C-99457C009BB0}"/>
    <dgm:cxn modelId="{E41CD229-8CDA-443E-A9B0-30ECA204B1A1}" type="presOf" srcId="{0C59020D-0456-4BAA-B9C4-AEBB95EC8BCB}" destId="{1ECD7448-5FDE-410C-8B4D-DB46AAA1662B}" srcOrd="0" destOrd="0" presId="urn:microsoft.com/office/officeart/2005/8/layout/default"/>
    <dgm:cxn modelId="{5C1D2B35-AA46-4F02-8A31-85CF6E4D701B}" type="presOf" srcId="{4658CE29-581E-4FD5-A312-26EAD4597766}" destId="{197641B7-2E62-4490-898B-BF73874E8013}" srcOrd="0" destOrd="0" presId="urn:microsoft.com/office/officeart/2005/8/layout/default"/>
    <dgm:cxn modelId="{86482037-4E6D-4A8E-A219-02450C7115F2}" srcId="{775E222A-5CB0-4D83-9082-AD20C3100211}" destId="{A3560186-D370-4F8F-90E4-EC4CE6BA21CD}" srcOrd="1" destOrd="0" parTransId="{D25FB2A2-4DF7-4048-A184-0E34B6CE8840}" sibTransId="{70B650DC-0BD9-4F9B-BB3E-8219DA1B5AD7}"/>
    <dgm:cxn modelId="{53A8D465-EFEE-4386-9716-02FF07007A2F}" type="presOf" srcId="{A3560186-D370-4F8F-90E4-EC4CE6BA21CD}" destId="{15BDEB04-706A-4BB5-9189-18D0A74BB248}" srcOrd="0" destOrd="0" presId="urn:microsoft.com/office/officeart/2005/8/layout/default"/>
    <dgm:cxn modelId="{F539BF74-C3F0-4FDB-B96D-3E714173FC14}" srcId="{775E222A-5CB0-4D83-9082-AD20C3100211}" destId="{FAD43CC4-9666-4DB7-9A7F-3FF5B789700C}" srcOrd="3" destOrd="0" parTransId="{6EA1E287-2B62-4304-8497-E6CE5E721B29}" sibTransId="{2993BD92-D129-4FAA-A203-2263C7A40EC5}"/>
    <dgm:cxn modelId="{29446358-ED0B-4C53-A971-6B5891BAD4A1}" type="presOf" srcId="{34D95924-5A67-4FA3-AB01-EA94543B8176}" destId="{042473C5-2FAB-4836-AD2D-E4EB80E8076F}" srcOrd="0" destOrd="0" presId="urn:microsoft.com/office/officeart/2005/8/layout/default"/>
    <dgm:cxn modelId="{81731F87-BFA0-4615-B3C8-1BC3E3B51462}" type="presOf" srcId="{7D558A0E-7CEA-4C3A-80BF-244EAD94D082}" destId="{CE1CA76E-82EE-4BE8-81E3-CC95E26F0FB2}" srcOrd="0" destOrd="0" presId="urn:microsoft.com/office/officeart/2005/8/layout/default"/>
    <dgm:cxn modelId="{208FF09C-006B-4BA9-9785-C708EABD5038}" srcId="{775E222A-5CB0-4D83-9082-AD20C3100211}" destId="{AACB9449-12F7-4702-AF0F-A824C9122CD7}" srcOrd="7" destOrd="0" parTransId="{41D81F30-2D25-40CA-B04F-6DCDFA87C417}" sibTransId="{3723E6ED-4620-4547-97F1-48DE73846868}"/>
    <dgm:cxn modelId="{315FEAA5-A83B-42BA-9A72-1D644926A9F9}" type="presOf" srcId="{7D8EE7C7-A1F2-4710-8084-9F57E5D7DCCC}" destId="{BDA771ED-E88C-4AFD-AEC5-967503F6FBD2}" srcOrd="0" destOrd="0" presId="urn:microsoft.com/office/officeart/2005/8/layout/default"/>
    <dgm:cxn modelId="{E3330EB4-9E90-4303-8074-787CAFE35896}" srcId="{775E222A-5CB0-4D83-9082-AD20C3100211}" destId="{7D558A0E-7CEA-4C3A-80BF-244EAD94D082}" srcOrd="8" destOrd="0" parTransId="{F9ED9829-A5B8-4B38-8223-BFABB0F75C21}" sibTransId="{24530708-F29C-49FF-A8A5-38461664A3B6}"/>
    <dgm:cxn modelId="{E290E7BB-E1A3-471A-9105-53DCB2ECA016}" srcId="{775E222A-5CB0-4D83-9082-AD20C3100211}" destId="{CCFF4353-CA8A-45A6-ADA1-8EAAF034695D}" srcOrd="4" destOrd="0" parTransId="{22707AAD-89A6-4713-8541-102D218EA9AE}" sibTransId="{65C075F7-486A-4636-8B10-B72B4E6E1643}"/>
    <dgm:cxn modelId="{5F4DECC2-2288-48B0-91A4-EF82CBEAE1CE}" type="presOf" srcId="{775E222A-5CB0-4D83-9082-AD20C3100211}" destId="{77CDCE55-57A4-4709-8A45-A852C9E57E8B}" srcOrd="0" destOrd="0" presId="urn:microsoft.com/office/officeart/2005/8/layout/default"/>
    <dgm:cxn modelId="{7CF9FECA-BCD3-46AD-B0DF-ED6D1C79FC69}" srcId="{775E222A-5CB0-4D83-9082-AD20C3100211}" destId="{34D95924-5A67-4FA3-AB01-EA94543B8176}" srcOrd="0" destOrd="0" parTransId="{E2562197-C1AD-4D9A-8057-5BDB0EA920B8}" sibTransId="{C558F5F8-9603-4988-95CA-7772A559A48D}"/>
    <dgm:cxn modelId="{4F2B29D0-EEA1-4B0F-BF7C-F609B325C905}" type="presOf" srcId="{CCFF4353-CA8A-45A6-ADA1-8EAAF034695D}" destId="{C0DF56E9-807E-44C1-A976-0493D8E18D54}" srcOrd="0" destOrd="0" presId="urn:microsoft.com/office/officeart/2005/8/layout/default"/>
    <dgm:cxn modelId="{7371FFE1-3606-4A42-B0A1-FAC06B410011}" srcId="{775E222A-5CB0-4D83-9082-AD20C3100211}" destId="{0C59020D-0456-4BAA-B9C4-AEBB95EC8BCB}" srcOrd="5" destOrd="0" parTransId="{28E3CF6F-8FE7-4435-B32A-68A5AB493FF4}" sibTransId="{FD301539-4B08-405F-AE57-94AF8940ABC7}"/>
    <dgm:cxn modelId="{2D027CEE-4E49-478B-857A-B835EE33E8F5}" type="presOf" srcId="{AACB9449-12F7-4702-AF0F-A824C9122CD7}" destId="{C6A29C80-F199-4070-96B5-435F7183F2E5}" srcOrd="0" destOrd="0" presId="urn:microsoft.com/office/officeart/2005/8/layout/default"/>
    <dgm:cxn modelId="{28B757F2-8701-4EE3-8776-60D4C18A2B21}" srcId="{775E222A-5CB0-4D83-9082-AD20C3100211}" destId="{7D8EE7C7-A1F2-4710-8084-9F57E5D7DCCC}" srcOrd="2" destOrd="0" parTransId="{17924703-6059-40A3-B197-4C756E34238A}" sibTransId="{D5B6645B-0C59-4A11-807A-AD7A184B3CA3}"/>
    <dgm:cxn modelId="{8D06D575-70B1-4B17-942C-D0AD184F968D}" type="presParOf" srcId="{77CDCE55-57A4-4709-8A45-A852C9E57E8B}" destId="{042473C5-2FAB-4836-AD2D-E4EB80E8076F}" srcOrd="0" destOrd="0" presId="urn:microsoft.com/office/officeart/2005/8/layout/default"/>
    <dgm:cxn modelId="{7185552F-5054-49C1-BF44-917123F5EB7F}" type="presParOf" srcId="{77CDCE55-57A4-4709-8A45-A852C9E57E8B}" destId="{8AAC53E7-4266-4DE0-B41A-C5505883D4A2}" srcOrd="1" destOrd="0" presId="urn:microsoft.com/office/officeart/2005/8/layout/default"/>
    <dgm:cxn modelId="{0E5AFD3F-A6E4-47C5-9481-0D0E99A4F089}" type="presParOf" srcId="{77CDCE55-57A4-4709-8A45-A852C9E57E8B}" destId="{15BDEB04-706A-4BB5-9189-18D0A74BB248}" srcOrd="2" destOrd="0" presId="urn:microsoft.com/office/officeart/2005/8/layout/default"/>
    <dgm:cxn modelId="{DC2EF8DB-21F6-478B-B690-F1C950CAFDA8}" type="presParOf" srcId="{77CDCE55-57A4-4709-8A45-A852C9E57E8B}" destId="{917DB95E-DBA6-46B3-BA81-C0D625C634FE}" srcOrd="3" destOrd="0" presId="urn:microsoft.com/office/officeart/2005/8/layout/default"/>
    <dgm:cxn modelId="{C430B353-5F73-4FAB-A417-0138C90F84A4}" type="presParOf" srcId="{77CDCE55-57A4-4709-8A45-A852C9E57E8B}" destId="{BDA771ED-E88C-4AFD-AEC5-967503F6FBD2}" srcOrd="4" destOrd="0" presId="urn:microsoft.com/office/officeart/2005/8/layout/default"/>
    <dgm:cxn modelId="{63A3BFD1-318D-43B4-BA16-F0E4AA1FFB65}" type="presParOf" srcId="{77CDCE55-57A4-4709-8A45-A852C9E57E8B}" destId="{188414EB-52B1-4924-A4B8-7057C9E90D97}" srcOrd="5" destOrd="0" presId="urn:microsoft.com/office/officeart/2005/8/layout/default"/>
    <dgm:cxn modelId="{22B302B8-D2EA-4C27-AC48-6DADA539ADE9}" type="presParOf" srcId="{77CDCE55-57A4-4709-8A45-A852C9E57E8B}" destId="{30136685-3B45-45ED-AEF2-EFB1EE1201BA}" srcOrd="6" destOrd="0" presId="urn:microsoft.com/office/officeart/2005/8/layout/default"/>
    <dgm:cxn modelId="{59CAA8A0-2658-466F-ACD4-D3BF4E8435EF}" type="presParOf" srcId="{77CDCE55-57A4-4709-8A45-A852C9E57E8B}" destId="{DBB4A962-6559-4D46-A907-A871F9340DAD}" srcOrd="7" destOrd="0" presId="urn:microsoft.com/office/officeart/2005/8/layout/default"/>
    <dgm:cxn modelId="{5E8C15DC-2F61-48A7-AB83-81D814AE39CB}" type="presParOf" srcId="{77CDCE55-57A4-4709-8A45-A852C9E57E8B}" destId="{C0DF56E9-807E-44C1-A976-0493D8E18D54}" srcOrd="8" destOrd="0" presId="urn:microsoft.com/office/officeart/2005/8/layout/default"/>
    <dgm:cxn modelId="{83344BE9-DFB6-4BE9-ACB4-649749789EBE}" type="presParOf" srcId="{77CDCE55-57A4-4709-8A45-A852C9E57E8B}" destId="{A509C2D0-3E09-4D2E-A36C-91ABB730CE4B}" srcOrd="9" destOrd="0" presId="urn:microsoft.com/office/officeart/2005/8/layout/default"/>
    <dgm:cxn modelId="{542CBE7A-B849-486F-8CBD-B0F8784A9137}" type="presParOf" srcId="{77CDCE55-57A4-4709-8A45-A852C9E57E8B}" destId="{1ECD7448-5FDE-410C-8B4D-DB46AAA1662B}" srcOrd="10" destOrd="0" presId="urn:microsoft.com/office/officeart/2005/8/layout/default"/>
    <dgm:cxn modelId="{F9C8B72D-01A4-4A7E-8021-D9C7A3F81C94}" type="presParOf" srcId="{77CDCE55-57A4-4709-8A45-A852C9E57E8B}" destId="{2C794741-4026-43D0-81ED-F92F4A43DAAE}" srcOrd="11" destOrd="0" presId="urn:microsoft.com/office/officeart/2005/8/layout/default"/>
    <dgm:cxn modelId="{EF35BC89-E2C8-4A4D-A5EE-40C461A95D20}" type="presParOf" srcId="{77CDCE55-57A4-4709-8A45-A852C9E57E8B}" destId="{197641B7-2E62-4490-898B-BF73874E8013}" srcOrd="12" destOrd="0" presId="urn:microsoft.com/office/officeart/2005/8/layout/default"/>
    <dgm:cxn modelId="{1BA480D5-3690-4690-BEAD-7CB45F277636}" type="presParOf" srcId="{77CDCE55-57A4-4709-8A45-A852C9E57E8B}" destId="{4CCEBC5E-B8C3-418E-946B-4FFCB11A7491}" srcOrd="13" destOrd="0" presId="urn:microsoft.com/office/officeart/2005/8/layout/default"/>
    <dgm:cxn modelId="{58A3C1D7-A07A-4C27-82DC-75C40A3870E0}" type="presParOf" srcId="{77CDCE55-57A4-4709-8A45-A852C9E57E8B}" destId="{C6A29C80-F199-4070-96B5-435F7183F2E5}" srcOrd="14" destOrd="0" presId="urn:microsoft.com/office/officeart/2005/8/layout/default"/>
    <dgm:cxn modelId="{124B5194-0161-4A5E-800C-5042E77C8FD2}" type="presParOf" srcId="{77CDCE55-57A4-4709-8A45-A852C9E57E8B}" destId="{6D16F487-118D-44E0-AA0F-59D922692BA5}" srcOrd="15" destOrd="0" presId="urn:microsoft.com/office/officeart/2005/8/layout/default"/>
    <dgm:cxn modelId="{E5DBFCC7-BB0C-4E0A-90D7-A651A972050A}" type="presParOf" srcId="{77CDCE55-57A4-4709-8A45-A852C9E57E8B}" destId="{CE1CA76E-82EE-4BE8-81E3-CC95E26F0FB2}" srcOrd="1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10282D5-AB00-4D9B-8FFC-6935683117A5}" type="doc">
      <dgm:prSet loTypeId="urn:microsoft.com/office/officeart/2005/8/layout/process1" loCatId="process" qsTypeId="urn:microsoft.com/office/officeart/2005/8/quickstyle/simple1" qsCatId="simple" csTypeId="urn:microsoft.com/office/officeart/2005/8/colors/accent1_5" csCatId="accent1" phldr="1"/>
      <dgm:spPr/>
    </dgm:pt>
    <dgm:pt modelId="{0C90A57D-C71F-481A-B2D1-FE53450F59D2}">
      <dgm:prSet phldrT="[نص]" custT="1"/>
      <dgm:spPr>
        <a:solidFill>
          <a:srgbClr val="00B0F0">
            <a:alpha val="70000"/>
          </a:srgbClr>
        </a:solidFill>
      </dgm:spPr>
      <dgm:t>
        <a:bodyPr/>
        <a:lstStyle/>
        <a:p>
          <a:pPr rtl="1"/>
          <a:r>
            <a:rPr lang="ar-SA" sz="2000" b="1" dirty="0">
              <a:effectLst/>
              <a:latin typeface="Alexandria Medium" pitchFamily="2" charset="-78"/>
              <a:ea typeface="Calibri" panose="020F0502020204030204" pitchFamily="34" charset="0"/>
              <a:cs typeface="Alexandria Medium" pitchFamily="2" charset="-78"/>
            </a:rPr>
            <a:t>العرض</a:t>
          </a:r>
          <a:endParaRPr lang="ar-SA" sz="4300" dirty="0">
            <a:latin typeface="Alexandria Medium" pitchFamily="2" charset="-78"/>
            <a:cs typeface="Alexandria Medium" pitchFamily="2" charset="-78"/>
          </a:endParaRPr>
        </a:p>
      </dgm:t>
    </dgm:pt>
    <dgm:pt modelId="{105DCC03-5B44-4DBD-8D37-CE3249FB1210}" type="parTrans" cxnId="{6BF4932B-A7E3-4F81-81F7-24725F948272}">
      <dgm:prSet/>
      <dgm:spPr/>
      <dgm:t>
        <a:bodyPr/>
        <a:lstStyle/>
        <a:p>
          <a:pPr rtl="1"/>
          <a:endParaRPr lang="ar-SA"/>
        </a:p>
      </dgm:t>
    </dgm:pt>
    <dgm:pt modelId="{FDD7583A-0A42-45B5-A2FE-8F8CAC82DC7E}" type="sibTrans" cxnId="{6BF4932B-A7E3-4F81-81F7-24725F948272}">
      <dgm:prSet/>
      <dgm:spPr>
        <a:solidFill>
          <a:srgbClr val="00B0F0"/>
        </a:solidFill>
      </dgm:spPr>
      <dgm:t>
        <a:bodyPr/>
        <a:lstStyle/>
        <a:p>
          <a:pPr rtl="1"/>
          <a:endParaRPr lang="ar-SA"/>
        </a:p>
      </dgm:t>
    </dgm:pt>
    <dgm:pt modelId="{EE231037-0660-426D-A862-E5A0D0041DBB}">
      <dgm:prSet phldrT="[نص]" custT="1"/>
      <dgm:spPr>
        <a:solidFill>
          <a:srgbClr val="00B0F0">
            <a:alpha val="50000"/>
          </a:srgbClr>
        </a:solidFill>
      </dgm:spPr>
      <dgm:t>
        <a:bodyPr/>
        <a:lstStyle/>
        <a:p>
          <a:pPr rtl="1"/>
          <a:r>
            <a:rPr lang="ar-SA" sz="2000" b="1" dirty="0">
              <a:latin typeface="Alexandria Medium" pitchFamily="2" charset="-78"/>
              <a:cs typeface="Alexandria Medium" pitchFamily="2" charset="-78"/>
            </a:rPr>
            <a:t>الاختبار والمتابعة</a:t>
          </a:r>
        </a:p>
      </dgm:t>
    </dgm:pt>
    <dgm:pt modelId="{4C7FD571-98C4-4263-A907-A39791A10043}" type="parTrans" cxnId="{9ED36CB6-88EF-47ED-B81E-0D9EE2886875}">
      <dgm:prSet/>
      <dgm:spPr/>
      <dgm:t>
        <a:bodyPr/>
        <a:lstStyle/>
        <a:p>
          <a:pPr rtl="1"/>
          <a:endParaRPr lang="ar-SA"/>
        </a:p>
      </dgm:t>
    </dgm:pt>
    <dgm:pt modelId="{851A6C64-7CF2-4CBC-B716-2CD1182BA389}" type="sibTrans" cxnId="{9ED36CB6-88EF-47ED-B81E-0D9EE2886875}">
      <dgm:prSet/>
      <dgm:spPr/>
      <dgm:t>
        <a:bodyPr/>
        <a:lstStyle/>
        <a:p>
          <a:pPr rtl="1"/>
          <a:endParaRPr lang="ar-SA"/>
        </a:p>
      </dgm:t>
    </dgm:pt>
    <dgm:pt modelId="{418A49B3-387A-448B-9B22-7BBBF164531D}">
      <dgm:prSet custT="1"/>
      <dgm:spPr>
        <a:solidFill>
          <a:srgbClr val="00B0F0">
            <a:alpha val="90000"/>
          </a:srgbClr>
        </a:solidFill>
      </dgm:spPr>
      <dgm:t>
        <a:bodyPr/>
        <a:lstStyle/>
        <a:p>
          <a:pPr rtl="1"/>
          <a:r>
            <a:rPr lang="ar-SA" sz="2000" b="1" dirty="0">
              <a:effectLst/>
              <a:latin typeface="Alexandria Medium" pitchFamily="2" charset="-78"/>
              <a:ea typeface="Calibri" panose="020F0502020204030204" pitchFamily="34" charset="0"/>
              <a:cs typeface="Alexandria Medium" pitchFamily="2" charset="-78"/>
            </a:rPr>
            <a:t> الإعداد</a:t>
          </a:r>
          <a:endParaRPr lang="ar-SA" sz="4300" dirty="0">
            <a:latin typeface="Alexandria Medium" pitchFamily="2" charset="-78"/>
            <a:cs typeface="Alexandria Medium" pitchFamily="2" charset="-78"/>
          </a:endParaRPr>
        </a:p>
      </dgm:t>
    </dgm:pt>
    <dgm:pt modelId="{68213ADB-EAEC-4276-98CA-0DFF06F9CCB3}" type="parTrans" cxnId="{C3AA81B5-654E-4198-AC04-931FF6D13911}">
      <dgm:prSet/>
      <dgm:spPr/>
      <dgm:t>
        <a:bodyPr/>
        <a:lstStyle/>
        <a:p>
          <a:pPr rtl="1"/>
          <a:endParaRPr lang="ar-SA"/>
        </a:p>
      </dgm:t>
    </dgm:pt>
    <dgm:pt modelId="{9A6E13C2-2024-4182-8572-1DB5B3F877E8}" type="sibTrans" cxnId="{C3AA81B5-654E-4198-AC04-931FF6D13911}">
      <dgm:prSet/>
      <dgm:spPr>
        <a:solidFill>
          <a:srgbClr val="00B0F0"/>
        </a:solidFill>
      </dgm:spPr>
      <dgm:t>
        <a:bodyPr/>
        <a:lstStyle/>
        <a:p>
          <a:pPr rtl="1"/>
          <a:endParaRPr lang="ar-SA"/>
        </a:p>
      </dgm:t>
    </dgm:pt>
    <dgm:pt modelId="{F55BD37E-A531-4CC5-A0BA-CAE7C80999C0}" type="pres">
      <dgm:prSet presAssocID="{510282D5-AB00-4D9B-8FFC-6935683117A5}" presName="Name0" presStyleCnt="0">
        <dgm:presLayoutVars>
          <dgm:dir/>
          <dgm:resizeHandles val="exact"/>
        </dgm:presLayoutVars>
      </dgm:prSet>
      <dgm:spPr/>
    </dgm:pt>
    <dgm:pt modelId="{F1EBE17A-E18E-49FB-87B2-4AD0D4CCA0FF}" type="pres">
      <dgm:prSet presAssocID="{418A49B3-387A-448B-9B22-7BBBF164531D}" presName="node" presStyleLbl="node1" presStyleIdx="0" presStyleCnt="3">
        <dgm:presLayoutVars>
          <dgm:bulletEnabled val="1"/>
        </dgm:presLayoutVars>
      </dgm:prSet>
      <dgm:spPr/>
    </dgm:pt>
    <dgm:pt modelId="{C2C37889-6DA1-497C-BCBB-D46B5DD62A83}" type="pres">
      <dgm:prSet presAssocID="{9A6E13C2-2024-4182-8572-1DB5B3F877E8}" presName="sibTrans" presStyleLbl="sibTrans2D1" presStyleIdx="0" presStyleCnt="2" custLinFactNeighborX="2662" custLinFactNeighborY="-6826"/>
      <dgm:spPr/>
    </dgm:pt>
    <dgm:pt modelId="{BE7983DF-8D4A-4304-BA38-84FD2A515148}" type="pres">
      <dgm:prSet presAssocID="{9A6E13C2-2024-4182-8572-1DB5B3F877E8}" presName="connectorText" presStyleLbl="sibTrans2D1" presStyleIdx="0" presStyleCnt="2"/>
      <dgm:spPr/>
    </dgm:pt>
    <dgm:pt modelId="{77458228-37E1-4F4E-975F-DC2E367D4BC7}" type="pres">
      <dgm:prSet presAssocID="{0C90A57D-C71F-481A-B2D1-FE53450F59D2}" presName="node" presStyleLbl="node1" presStyleIdx="1" presStyleCnt="3">
        <dgm:presLayoutVars>
          <dgm:bulletEnabled val="1"/>
        </dgm:presLayoutVars>
      </dgm:prSet>
      <dgm:spPr/>
    </dgm:pt>
    <dgm:pt modelId="{EAD7D7D1-C8C4-42BA-B812-C8D58495C251}" type="pres">
      <dgm:prSet presAssocID="{FDD7583A-0A42-45B5-A2FE-8F8CAC82DC7E}" presName="sibTrans" presStyleLbl="sibTrans2D1" presStyleIdx="1" presStyleCnt="2"/>
      <dgm:spPr/>
    </dgm:pt>
    <dgm:pt modelId="{68DB46AC-5C51-47AC-B323-4BDFC4EBF4BF}" type="pres">
      <dgm:prSet presAssocID="{FDD7583A-0A42-45B5-A2FE-8F8CAC82DC7E}" presName="connectorText" presStyleLbl="sibTrans2D1" presStyleIdx="1" presStyleCnt="2"/>
      <dgm:spPr/>
    </dgm:pt>
    <dgm:pt modelId="{15D8A824-3157-4458-967D-37A664BCDD3B}" type="pres">
      <dgm:prSet presAssocID="{EE231037-0660-426D-A862-E5A0D0041DBB}" presName="node" presStyleLbl="node1" presStyleIdx="2" presStyleCnt="3" custLinFactNeighborY="-395">
        <dgm:presLayoutVars>
          <dgm:bulletEnabled val="1"/>
        </dgm:presLayoutVars>
      </dgm:prSet>
      <dgm:spPr/>
    </dgm:pt>
  </dgm:ptLst>
  <dgm:cxnLst>
    <dgm:cxn modelId="{6BF4932B-A7E3-4F81-81F7-24725F948272}" srcId="{510282D5-AB00-4D9B-8FFC-6935683117A5}" destId="{0C90A57D-C71F-481A-B2D1-FE53450F59D2}" srcOrd="1" destOrd="0" parTransId="{105DCC03-5B44-4DBD-8D37-CE3249FB1210}" sibTransId="{FDD7583A-0A42-45B5-A2FE-8F8CAC82DC7E}"/>
    <dgm:cxn modelId="{1107D337-2045-4F25-966C-1F5070A2E203}" type="presOf" srcId="{FDD7583A-0A42-45B5-A2FE-8F8CAC82DC7E}" destId="{EAD7D7D1-C8C4-42BA-B812-C8D58495C251}" srcOrd="0" destOrd="0" presId="urn:microsoft.com/office/officeart/2005/8/layout/process1"/>
    <dgm:cxn modelId="{42755F38-40E3-4648-A9D6-CAF01E78805C}" type="presOf" srcId="{FDD7583A-0A42-45B5-A2FE-8F8CAC82DC7E}" destId="{68DB46AC-5C51-47AC-B323-4BDFC4EBF4BF}" srcOrd="1" destOrd="0" presId="urn:microsoft.com/office/officeart/2005/8/layout/process1"/>
    <dgm:cxn modelId="{D4B4A638-9ABE-4ED6-A07A-416BA8FC8C56}" type="presOf" srcId="{510282D5-AB00-4D9B-8FFC-6935683117A5}" destId="{F55BD37E-A531-4CC5-A0BA-CAE7C80999C0}" srcOrd="0" destOrd="0" presId="urn:microsoft.com/office/officeart/2005/8/layout/process1"/>
    <dgm:cxn modelId="{A3406563-7CF3-4048-86FC-94CF6E6B3168}" type="presOf" srcId="{EE231037-0660-426D-A862-E5A0D0041DBB}" destId="{15D8A824-3157-4458-967D-37A664BCDD3B}" srcOrd="0" destOrd="0" presId="urn:microsoft.com/office/officeart/2005/8/layout/process1"/>
    <dgm:cxn modelId="{F93E926D-CF94-423B-ABCB-FC43BD5FFC40}" type="presOf" srcId="{0C90A57D-C71F-481A-B2D1-FE53450F59D2}" destId="{77458228-37E1-4F4E-975F-DC2E367D4BC7}" srcOrd="0" destOrd="0" presId="urn:microsoft.com/office/officeart/2005/8/layout/process1"/>
    <dgm:cxn modelId="{B7421A7A-0156-4A16-B552-9D8010D4D3E8}" type="presOf" srcId="{418A49B3-387A-448B-9B22-7BBBF164531D}" destId="{F1EBE17A-E18E-49FB-87B2-4AD0D4CCA0FF}" srcOrd="0" destOrd="0" presId="urn:microsoft.com/office/officeart/2005/8/layout/process1"/>
    <dgm:cxn modelId="{DFA131B3-0991-47C7-8821-D2170010C7E7}" type="presOf" srcId="{9A6E13C2-2024-4182-8572-1DB5B3F877E8}" destId="{C2C37889-6DA1-497C-BCBB-D46B5DD62A83}" srcOrd="0" destOrd="0" presId="urn:microsoft.com/office/officeart/2005/8/layout/process1"/>
    <dgm:cxn modelId="{C3AA81B5-654E-4198-AC04-931FF6D13911}" srcId="{510282D5-AB00-4D9B-8FFC-6935683117A5}" destId="{418A49B3-387A-448B-9B22-7BBBF164531D}" srcOrd="0" destOrd="0" parTransId="{68213ADB-EAEC-4276-98CA-0DFF06F9CCB3}" sibTransId="{9A6E13C2-2024-4182-8572-1DB5B3F877E8}"/>
    <dgm:cxn modelId="{9ED36CB6-88EF-47ED-B81E-0D9EE2886875}" srcId="{510282D5-AB00-4D9B-8FFC-6935683117A5}" destId="{EE231037-0660-426D-A862-E5A0D0041DBB}" srcOrd="2" destOrd="0" parTransId="{4C7FD571-98C4-4263-A907-A39791A10043}" sibTransId="{851A6C64-7CF2-4CBC-B716-2CD1182BA389}"/>
    <dgm:cxn modelId="{C4F119EA-88C8-4111-A4F0-FA326A6AC6BB}" type="presOf" srcId="{9A6E13C2-2024-4182-8572-1DB5B3F877E8}" destId="{BE7983DF-8D4A-4304-BA38-84FD2A515148}" srcOrd="1" destOrd="0" presId="urn:microsoft.com/office/officeart/2005/8/layout/process1"/>
    <dgm:cxn modelId="{D626F649-E428-42EB-B052-AFA63F436FF9}" type="presParOf" srcId="{F55BD37E-A531-4CC5-A0BA-CAE7C80999C0}" destId="{F1EBE17A-E18E-49FB-87B2-4AD0D4CCA0FF}" srcOrd="0" destOrd="0" presId="urn:microsoft.com/office/officeart/2005/8/layout/process1"/>
    <dgm:cxn modelId="{2EE740BE-C10B-4262-ADEC-3594A3A6BEDA}" type="presParOf" srcId="{F55BD37E-A531-4CC5-A0BA-CAE7C80999C0}" destId="{C2C37889-6DA1-497C-BCBB-D46B5DD62A83}" srcOrd="1" destOrd="0" presId="urn:microsoft.com/office/officeart/2005/8/layout/process1"/>
    <dgm:cxn modelId="{33C7F777-8649-4DD4-ADDC-011AD0EFAEE7}" type="presParOf" srcId="{C2C37889-6DA1-497C-BCBB-D46B5DD62A83}" destId="{BE7983DF-8D4A-4304-BA38-84FD2A515148}" srcOrd="0" destOrd="0" presId="urn:microsoft.com/office/officeart/2005/8/layout/process1"/>
    <dgm:cxn modelId="{8A181EF6-EEB5-4CFE-A409-43582E580115}" type="presParOf" srcId="{F55BD37E-A531-4CC5-A0BA-CAE7C80999C0}" destId="{77458228-37E1-4F4E-975F-DC2E367D4BC7}" srcOrd="2" destOrd="0" presId="urn:microsoft.com/office/officeart/2005/8/layout/process1"/>
    <dgm:cxn modelId="{3121E395-C87B-482E-8BF4-2CFF740DA5AD}" type="presParOf" srcId="{F55BD37E-A531-4CC5-A0BA-CAE7C80999C0}" destId="{EAD7D7D1-C8C4-42BA-B812-C8D58495C251}" srcOrd="3" destOrd="0" presId="urn:microsoft.com/office/officeart/2005/8/layout/process1"/>
    <dgm:cxn modelId="{598937BF-F47D-404B-89DA-CF91C87B7F24}" type="presParOf" srcId="{EAD7D7D1-C8C4-42BA-B812-C8D58495C251}" destId="{68DB46AC-5C51-47AC-B323-4BDFC4EBF4BF}" srcOrd="0" destOrd="0" presId="urn:microsoft.com/office/officeart/2005/8/layout/process1"/>
    <dgm:cxn modelId="{BCEA6AE6-6BBE-466A-9A92-117AD56D3826}" type="presParOf" srcId="{F55BD37E-A531-4CC5-A0BA-CAE7C80999C0}" destId="{15D8A824-3157-4458-967D-37A664BCDD3B}" srcOrd="4" destOrd="0" presId="urn:microsoft.com/office/officeart/2005/8/layout/process1"/>
  </dgm:cxnLst>
  <dgm:bg/>
  <dgm:whole>
    <a:ln>
      <a:solidFill>
        <a:schemeClr val="accent4"/>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30670" y="366575"/>
          <a:ext cx="1435181" cy="86110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المحاكاة</a:t>
          </a:r>
        </a:p>
      </dsp:txBody>
      <dsp:txXfrm>
        <a:off x="30670" y="366575"/>
        <a:ext cx="1435181" cy="861108"/>
      </dsp:txXfrm>
    </dsp:sp>
    <dsp:sp modelId="{65D8C69B-DBB5-45A7-9FA3-FBDC23BBF391}">
      <dsp:nvSpPr>
        <dsp:cNvPr id="0" name=""/>
        <dsp:cNvSpPr/>
      </dsp:nvSpPr>
      <dsp:spPr>
        <a:xfrm>
          <a:off x="1609369" y="366575"/>
          <a:ext cx="1435181" cy="86110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rtl="1">
            <a:lnSpc>
              <a:spcPct val="90000"/>
            </a:lnSpc>
            <a:spcBef>
              <a:spcPct val="0"/>
            </a:spcBef>
            <a:spcAft>
              <a:spcPct val="35000"/>
            </a:spcAft>
            <a:buNone/>
          </a:pPr>
          <a:r>
            <a:rPr lang="ar-SA" sz="2200" b="1" kern="1200" dirty="0">
              <a:effectLst/>
              <a:latin typeface="Alexandria Light" pitchFamily="2" charset="-78"/>
              <a:ea typeface="Calibri" panose="020F0502020204030204" pitchFamily="34" charset="0"/>
              <a:cs typeface="Alexandria Light" pitchFamily="2" charset="-78"/>
            </a:rPr>
            <a:t> </a:t>
          </a:r>
          <a:r>
            <a:rPr lang="ar-SA" sz="1800" b="1" kern="1200" dirty="0">
              <a:effectLst/>
              <a:latin typeface="Alexandria Light" pitchFamily="2" charset="-78"/>
              <a:ea typeface="Calibri" panose="020F0502020204030204" pitchFamily="34" charset="0"/>
              <a:cs typeface="Alexandria Light" pitchFamily="2" charset="-78"/>
            </a:rPr>
            <a:t>التعليميّة البحتة</a:t>
          </a:r>
          <a:endParaRPr lang="ar-SA" sz="2200" b="1" kern="1200" dirty="0">
            <a:latin typeface="Alexandria Light" pitchFamily="2" charset="-78"/>
            <a:ea typeface="+mn-ea"/>
            <a:cs typeface="Alexandria Light" pitchFamily="2" charset="-78"/>
          </a:endParaRPr>
        </a:p>
      </dsp:txBody>
      <dsp:txXfrm>
        <a:off x="1609369" y="366575"/>
        <a:ext cx="1435181" cy="861108"/>
      </dsp:txXfrm>
    </dsp:sp>
    <dsp:sp modelId="{F9CBA86C-49F9-4A2C-9973-885644A014B2}">
      <dsp:nvSpPr>
        <dsp:cNvPr id="0" name=""/>
        <dsp:cNvSpPr/>
      </dsp:nvSpPr>
      <dsp:spPr>
        <a:xfrm>
          <a:off x="3188069" y="366575"/>
          <a:ext cx="1435181" cy="861108"/>
        </a:xfrm>
        <a:prstGeom prst="rect">
          <a:avLst/>
        </a:prstGeom>
        <a:solidFill>
          <a:srgbClr val="00B0F0">
            <a:alpha val="9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التدريب والمران</a:t>
          </a:r>
          <a:endParaRPr lang="ar-SA" sz="1800" b="1" kern="1200" dirty="0">
            <a:latin typeface="Alexandria Light" pitchFamily="2" charset="-78"/>
            <a:ea typeface="+mn-ea"/>
            <a:cs typeface="Alexandria Light" pitchFamily="2" charset="-78"/>
          </a:endParaRPr>
        </a:p>
      </dsp:txBody>
      <dsp:txXfrm>
        <a:off x="3188069" y="366575"/>
        <a:ext cx="1435181" cy="861108"/>
      </dsp:txXfrm>
    </dsp:sp>
    <dsp:sp modelId="{15BDEB04-706A-4BB5-9189-18D0A74BB248}">
      <dsp:nvSpPr>
        <dsp:cNvPr id="0" name=""/>
        <dsp:cNvSpPr/>
      </dsp:nvSpPr>
      <dsp:spPr>
        <a:xfrm>
          <a:off x="4737906" y="385640"/>
          <a:ext cx="1435181" cy="861108"/>
        </a:xfrm>
        <a:prstGeom prst="rect">
          <a:avLst/>
        </a:prstGeom>
        <a:solidFill>
          <a:srgbClr val="00B0F0">
            <a:alpha val="82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التدريس الخصوصي</a:t>
          </a:r>
          <a:endParaRPr lang="ar-SA" sz="1600" b="1" kern="120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sp:txBody>
      <dsp:txXfrm>
        <a:off x="4737906" y="385640"/>
        <a:ext cx="1435181" cy="861108"/>
      </dsp:txXfrm>
    </dsp:sp>
    <dsp:sp modelId="{BDA771ED-E88C-4AFD-AEC5-967503F6FBD2}">
      <dsp:nvSpPr>
        <dsp:cNvPr id="0" name=""/>
        <dsp:cNvSpPr/>
      </dsp:nvSpPr>
      <dsp:spPr>
        <a:xfrm>
          <a:off x="791158" y="1390267"/>
          <a:ext cx="1435181" cy="861108"/>
        </a:xfrm>
        <a:prstGeom prst="rect">
          <a:avLst/>
        </a:prstGeom>
        <a:solidFill>
          <a:srgbClr val="00B0F0">
            <a:alpha val="74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effectLst/>
              <a:latin typeface="Alexandria Light" pitchFamily="2" charset="-78"/>
              <a:ea typeface="Calibri" panose="020F0502020204030204" pitchFamily="34" charset="0"/>
              <a:cs typeface="Alexandria Light" pitchFamily="2" charset="-78"/>
            </a:rPr>
            <a:t>حل المشكلات</a:t>
          </a:r>
          <a:endParaRPr lang="ar-SA" sz="1800" b="1" kern="1200" dirty="0">
            <a:latin typeface="Alexandria Light" pitchFamily="2" charset="-78"/>
            <a:ea typeface="+mn-ea"/>
            <a:cs typeface="Alexandria Light" pitchFamily="2" charset="-78"/>
          </a:endParaRPr>
        </a:p>
      </dsp:txBody>
      <dsp:txXfrm>
        <a:off x="791158" y="1390267"/>
        <a:ext cx="1435181" cy="861108"/>
      </dsp:txXfrm>
    </dsp:sp>
    <dsp:sp modelId="{197641B7-2E62-4490-898B-BF73874E8013}">
      <dsp:nvSpPr>
        <dsp:cNvPr id="0" name=""/>
        <dsp:cNvSpPr/>
      </dsp:nvSpPr>
      <dsp:spPr>
        <a:xfrm>
          <a:off x="2369857" y="1390267"/>
          <a:ext cx="1435181" cy="861108"/>
        </a:xfrm>
        <a:prstGeom prst="rect">
          <a:avLst/>
        </a:prstGeom>
        <a:solidFill>
          <a:srgbClr val="00B0F0">
            <a:alpha val="58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1" kern="1200" dirty="0">
              <a:effectLst/>
              <a:latin typeface="Calibri" panose="020F0502020204030204" pitchFamily="34" charset="0"/>
              <a:ea typeface="Calibri" panose="020F0502020204030204" pitchFamily="34" charset="0"/>
              <a:cs typeface="Alexandria" pitchFamily="2" charset="-78"/>
            </a:rPr>
            <a:t> </a:t>
          </a:r>
          <a:r>
            <a:rPr lang="ar-SA" sz="1800" b="1" kern="1200" dirty="0">
              <a:solidFill>
                <a:prstClr val="white"/>
              </a:solidFill>
              <a:effectLst/>
              <a:latin typeface="Alexandria Light" pitchFamily="2" charset="-78"/>
              <a:ea typeface="Calibri" panose="020F0502020204030204" pitchFamily="34" charset="0"/>
              <a:cs typeface="Alexandria Light" pitchFamily="2" charset="-78"/>
            </a:rPr>
            <a:t>الذكاء الصنعيّ </a:t>
          </a:r>
        </a:p>
      </dsp:txBody>
      <dsp:txXfrm>
        <a:off x="2369857" y="1390267"/>
        <a:ext cx="1435181" cy="861108"/>
      </dsp:txXfrm>
    </dsp:sp>
    <dsp:sp modelId="{C6A29C80-F199-4070-96B5-435F7183F2E5}">
      <dsp:nvSpPr>
        <dsp:cNvPr id="0" name=""/>
        <dsp:cNvSpPr/>
      </dsp:nvSpPr>
      <dsp:spPr>
        <a:xfrm>
          <a:off x="3979815" y="1400686"/>
          <a:ext cx="1435181" cy="861108"/>
        </a:xfrm>
        <a:prstGeom prst="rect">
          <a:avLst/>
        </a:prstGeom>
        <a:solidFill>
          <a:srgbClr val="00B0F0">
            <a:alpha val="50000"/>
          </a:srgbClr>
        </a:solidFill>
        <a:ln w="12700" cap="flat" cmpd="sng" algn="ctr">
          <a:solidFill>
            <a:schemeClr val="accent4"/>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endParaRPr lang="ar-SA" sz="2400" b="0" kern="1200" cap="none" spc="0" dirty="0">
            <a:ln w="0">
              <a:noFill/>
            </a:ln>
            <a:effectLst>
              <a:outerShdw blurRad="38100" dist="25400" dir="5400000" algn="ctr" rotWithShape="0">
                <a:srgbClr val="6E747A">
                  <a:alpha val="43000"/>
                </a:srgbClr>
              </a:outerShdw>
            </a:effectLst>
          </a:endParaRPr>
        </a:p>
      </dsp:txBody>
      <dsp:txXfrm>
        <a:off x="3979815" y="1400686"/>
        <a:ext cx="1435181" cy="8611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42473C5-2FAB-4836-AD2D-E4EB80E8076F}">
      <dsp:nvSpPr>
        <dsp:cNvPr id="0" name=""/>
        <dsp:cNvSpPr/>
      </dsp:nvSpPr>
      <dsp:spPr>
        <a:xfrm>
          <a:off x="37107" y="76124"/>
          <a:ext cx="1736402" cy="1041841"/>
        </a:xfrm>
        <a:prstGeom prst="rect">
          <a:avLst/>
        </a:prstGeom>
        <a:solidFill>
          <a:srgbClr val="00B0F0">
            <a:alpha val="90000"/>
          </a:srgbClr>
        </a:solidFill>
        <a:ln w="1905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المتعلم مع واجهة البرنامج</a:t>
          </a:r>
          <a:endParaRPr lang="ar-SA" sz="1400" b="0" kern="1200" dirty="0">
            <a:latin typeface="Alexandria Light" pitchFamily="2" charset="-78"/>
            <a:ea typeface="+mn-ea"/>
            <a:cs typeface="Alexandria Light" pitchFamily="2" charset="-78"/>
          </a:endParaRPr>
        </a:p>
      </dsp:txBody>
      <dsp:txXfrm>
        <a:off x="37107" y="76124"/>
        <a:ext cx="1736402" cy="1041841"/>
      </dsp:txXfrm>
    </dsp:sp>
    <dsp:sp modelId="{15BDEB04-706A-4BB5-9189-18D0A74BB248}">
      <dsp:nvSpPr>
        <dsp:cNvPr id="0" name=""/>
        <dsp:cNvSpPr/>
      </dsp:nvSpPr>
      <dsp:spPr>
        <a:xfrm>
          <a:off x="1912231" y="99190"/>
          <a:ext cx="1736402" cy="1041841"/>
        </a:xfrm>
        <a:prstGeom prst="rect">
          <a:avLst/>
        </a:prstGeom>
        <a:solidFill>
          <a:srgbClr val="00B0F0">
            <a:alpha val="82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المتعلم مع المتعلم</a:t>
          </a:r>
          <a:endParaRPr lang="ar-SA" sz="1400" b="0" kern="1200" cap="none" spc="0" dirty="0">
            <a:ln w="0"/>
            <a:effectLst>
              <a:outerShdw blurRad="38100" dist="25400" dir="5400000" algn="ctr" rotWithShape="0">
                <a:srgbClr val="6E747A">
                  <a:alpha val="43000"/>
                </a:srgbClr>
              </a:outerShdw>
            </a:effectLst>
            <a:latin typeface="Alexandria Light" pitchFamily="2" charset="-78"/>
            <a:cs typeface="Alexandria Light" pitchFamily="2" charset="-78"/>
          </a:endParaRPr>
        </a:p>
      </dsp:txBody>
      <dsp:txXfrm>
        <a:off x="1912231" y="99190"/>
        <a:ext cx="1736402" cy="1041841"/>
      </dsp:txXfrm>
    </dsp:sp>
    <dsp:sp modelId="{BDA771ED-E88C-4AFD-AEC5-967503F6FBD2}">
      <dsp:nvSpPr>
        <dsp:cNvPr id="0" name=""/>
        <dsp:cNvSpPr/>
      </dsp:nvSpPr>
      <dsp:spPr>
        <a:xfrm>
          <a:off x="3822274" y="99190"/>
          <a:ext cx="1736402" cy="1041841"/>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المتعلم مع المعلم</a:t>
          </a:r>
          <a:endParaRPr lang="ar-SA" sz="1400" b="0" kern="1200" dirty="0">
            <a:latin typeface="Alexandria Light" pitchFamily="2" charset="-78"/>
            <a:ea typeface="+mn-ea"/>
            <a:cs typeface="Alexandria Light" pitchFamily="2" charset="-78"/>
          </a:endParaRPr>
        </a:p>
      </dsp:txBody>
      <dsp:txXfrm>
        <a:off x="3822274" y="99190"/>
        <a:ext cx="1736402" cy="1041841"/>
      </dsp:txXfrm>
    </dsp:sp>
    <dsp:sp modelId="{30136685-3B45-45ED-AEF2-EFB1EE1201BA}">
      <dsp:nvSpPr>
        <dsp:cNvPr id="0" name=""/>
        <dsp:cNvSpPr/>
      </dsp:nvSpPr>
      <dsp:spPr>
        <a:xfrm>
          <a:off x="5732317" y="99190"/>
          <a:ext cx="1736402" cy="1041841"/>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المتعلم مع المحتوى</a:t>
          </a:r>
          <a:endParaRPr lang="ar-SA" sz="1600" b="0" kern="1200" dirty="0">
            <a:latin typeface="Alexandria Light" pitchFamily="2" charset="-78"/>
            <a:ea typeface="+mn-ea"/>
            <a:cs typeface="Alexandria Light" pitchFamily="2" charset="-78"/>
          </a:endParaRPr>
        </a:p>
      </dsp:txBody>
      <dsp:txXfrm>
        <a:off x="5732317" y="99190"/>
        <a:ext cx="1736402" cy="1041841"/>
      </dsp:txXfrm>
    </dsp:sp>
    <dsp:sp modelId="{C0DF56E9-807E-44C1-A976-0493D8E18D54}">
      <dsp:nvSpPr>
        <dsp:cNvPr id="0" name=""/>
        <dsp:cNvSpPr/>
      </dsp:nvSpPr>
      <dsp:spPr>
        <a:xfrm>
          <a:off x="2188" y="1314672"/>
          <a:ext cx="1736402" cy="1041841"/>
        </a:xfrm>
        <a:prstGeom prst="rect">
          <a:avLst/>
        </a:prstGeom>
        <a:solidFill>
          <a:srgbClr val="00B0F0">
            <a:alpha val="74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المحتوى مع المحتوى</a:t>
          </a:r>
          <a:endParaRPr lang="ar-SA" sz="1600" b="0" kern="1200" dirty="0">
            <a:latin typeface="Alexandria Light" pitchFamily="2" charset="-78"/>
            <a:ea typeface="+mn-ea"/>
            <a:cs typeface="Alexandria Light" pitchFamily="2" charset="-78"/>
          </a:endParaRPr>
        </a:p>
      </dsp:txBody>
      <dsp:txXfrm>
        <a:off x="2188" y="1314672"/>
        <a:ext cx="1736402" cy="1041841"/>
      </dsp:txXfrm>
    </dsp:sp>
    <dsp:sp modelId="{1ECD7448-5FDE-410C-8B4D-DB46AAA1662B}">
      <dsp:nvSpPr>
        <dsp:cNvPr id="0" name=""/>
        <dsp:cNvSpPr/>
      </dsp:nvSpPr>
      <dsp:spPr>
        <a:xfrm>
          <a:off x="1912231" y="1314672"/>
          <a:ext cx="1736402" cy="1041841"/>
        </a:xfrm>
        <a:prstGeom prst="rect">
          <a:avLst/>
        </a:prstGeom>
        <a:solidFill>
          <a:srgbClr val="00B0F0">
            <a:alpha val="58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المعلم مع المحتوى</a:t>
          </a:r>
          <a:endParaRPr lang="ar-SA" sz="1400" b="0" kern="1200" dirty="0">
            <a:latin typeface="Alexandria Light" pitchFamily="2" charset="-78"/>
            <a:ea typeface="+mn-ea"/>
            <a:cs typeface="Alexandria Light" pitchFamily="2" charset="-78"/>
          </a:endParaRPr>
        </a:p>
      </dsp:txBody>
      <dsp:txXfrm>
        <a:off x="1912231" y="1314672"/>
        <a:ext cx="1736402" cy="1041841"/>
      </dsp:txXfrm>
    </dsp:sp>
    <dsp:sp modelId="{197641B7-2E62-4490-898B-BF73874E8013}">
      <dsp:nvSpPr>
        <dsp:cNvPr id="0" name=""/>
        <dsp:cNvSpPr/>
      </dsp:nvSpPr>
      <dsp:spPr>
        <a:xfrm>
          <a:off x="3822274" y="1314672"/>
          <a:ext cx="1736402" cy="1041841"/>
        </a:xfrm>
        <a:prstGeom prst="rect">
          <a:avLst/>
        </a:prstGeom>
        <a:solidFill>
          <a:srgbClr val="00B0F0">
            <a:alpha val="58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المعلم مع المعلم</a:t>
          </a:r>
          <a:endParaRPr lang="ar-SA" sz="1600" b="0" kern="1200" dirty="0">
            <a:solidFill>
              <a:prstClr val="white"/>
            </a:solidFill>
            <a:latin typeface="Alexandria Light" pitchFamily="2" charset="-78"/>
            <a:ea typeface="+mn-ea"/>
            <a:cs typeface="Alexandria Light" pitchFamily="2" charset="-78"/>
          </a:endParaRPr>
        </a:p>
      </dsp:txBody>
      <dsp:txXfrm>
        <a:off x="3822274" y="1314672"/>
        <a:ext cx="1736402" cy="1041841"/>
      </dsp:txXfrm>
    </dsp:sp>
    <dsp:sp modelId="{C6A29C80-F199-4070-96B5-435F7183F2E5}">
      <dsp:nvSpPr>
        <dsp:cNvPr id="0" name=""/>
        <dsp:cNvSpPr/>
      </dsp:nvSpPr>
      <dsp:spPr>
        <a:xfrm>
          <a:off x="5734506" y="1327278"/>
          <a:ext cx="1736402" cy="1041841"/>
        </a:xfrm>
        <a:prstGeom prst="rect">
          <a:avLst/>
        </a:prstGeom>
        <a:solidFill>
          <a:srgbClr val="00B0F0">
            <a:alpha val="50000"/>
          </a:srgb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b="0" kern="1200" dirty="0">
              <a:effectLst/>
              <a:latin typeface="Calibri" panose="020F0502020204030204" pitchFamily="34" charset="0"/>
              <a:ea typeface="Calibri" panose="020F0502020204030204" pitchFamily="34" charset="0"/>
              <a:cs typeface="Alexandria" pitchFamily="2" charset="-78"/>
            </a:rPr>
            <a:t>المتعلم مع البيئة</a:t>
          </a:r>
          <a:endParaRPr lang="ar-SA" sz="2400" b="0" kern="1200" cap="none" spc="0" dirty="0">
            <a:ln w="0"/>
            <a:effectLst>
              <a:outerShdw blurRad="38100" dist="25400" dir="5400000" algn="ctr" rotWithShape="0">
                <a:srgbClr val="6E747A">
                  <a:alpha val="43000"/>
                </a:srgbClr>
              </a:outerShdw>
            </a:effectLst>
          </a:endParaRPr>
        </a:p>
      </dsp:txBody>
      <dsp:txXfrm>
        <a:off x="5734506" y="1327278"/>
        <a:ext cx="1736402" cy="1041841"/>
      </dsp:txXfrm>
    </dsp:sp>
    <dsp:sp modelId="{CE1CA76E-82EE-4BE8-81E3-CC95E26F0FB2}">
      <dsp:nvSpPr>
        <dsp:cNvPr id="0" name=""/>
        <dsp:cNvSpPr/>
      </dsp:nvSpPr>
      <dsp:spPr>
        <a:xfrm>
          <a:off x="773629" y="2629344"/>
          <a:ext cx="5941987" cy="358091"/>
        </a:xfrm>
        <a:prstGeom prst="rect">
          <a:avLst/>
        </a:prstGeom>
        <a:no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SA" sz="1200" b="1" kern="1200" dirty="0">
              <a:solidFill>
                <a:srgbClr val="000000"/>
              </a:solidFill>
              <a:latin typeface="Alexandria Light" pitchFamily="2" charset="-78"/>
              <a:cs typeface="Alexandria Light" pitchFamily="2" charset="-78"/>
            </a:rPr>
            <a:t>الشكل (</a:t>
          </a:r>
          <a:r>
            <a:rPr lang="en-US" sz="1200" b="1" kern="1200" dirty="0">
              <a:solidFill>
                <a:srgbClr val="000000"/>
              </a:solidFill>
              <a:latin typeface="Alexandria Light" pitchFamily="2" charset="-78"/>
              <a:cs typeface="Alexandria Light" pitchFamily="2" charset="-78"/>
            </a:rPr>
            <a:t>2</a:t>
          </a:r>
          <a:r>
            <a:rPr lang="ar-SA" sz="1200" b="1" kern="1200" dirty="0">
              <a:solidFill>
                <a:srgbClr val="000000"/>
              </a:solidFill>
              <a:latin typeface="Alexandria Light" pitchFamily="2" charset="-78"/>
              <a:cs typeface="Alexandria Light" pitchFamily="2" charset="-78"/>
            </a:rPr>
            <a:t>) يبين </a:t>
          </a:r>
          <a:r>
            <a:rPr lang="ar-SA" sz="1200" b="1" kern="1200" dirty="0">
              <a:solidFill>
                <a:srgbClr val="000000"/>
              </a:solidFill>
              <a:effectLst/>
              <a:latin typeface="Alexandria Light" pitchFamily="2" charset="-78"/>
              <a:ea typeface="Times New Roman" panose="02020603050405020304" pitchFamily="18" charset="0"/>
              <a:cs typeface="Alexandria Light" pitchFamily="2" charset="-78"/>
            </a:rPr>
            <a:t>أنماط التفاعلية</a:t>
          </a:r>
          <a:endParaRPr lang="ar-SA" sz="1200" b="1" kern="1200" dirty="0">
            <a:solidFill>
              <a:srgbClr val="000000"/>
            </a:solidFill>
            <a:latin typeface="Alexandria Light" pitchFamily="2" charset="-78"/>
            <a:cs typeface="Alexandria Light" pitchFamily="2" charset="-78"/>
          </a:endParaRPr>
        </a:p>
      </dsp:txBody>
      <dsp:txXfrm>
        <a:off x="773629" y="2629344"/>
        <a:ext cx="5941987" cy="3580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EBE17A-E18E-49FB-87B2-4AD0D4CCA0FF}">
      <dsp:nvSpPr>
        <dsp:cNvPr id="0" name=""/>
        <dsp:cNvSpPr/>
      </dsp:nvSpPr>
      <dsp:spPr>
        <a:xfrm>
          <a:off x="6611" y="545135"/>
          <a:ext cx="1976243" cy="1185745"/>
        </a:xfrm>
        <a:prstGeom prst="roundRect">
          <a:avLst>
            <a:gd name="adj" fmla="val 10000"/>
          </a:avLst>
        </a:prstGeom>
        <a:solidFill>
          <a:srgbClr val="00B0F0">
            <a:alpha val="9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effectLst/>
              <a:latin typeface="Alexandria Medium" pitchFamily="2" charset="-78"/>
              <a:ea typeface="Calibri" panose="020F0502020204030204" pitchFamily="34" charset="0"/>
              <a:cs typeface="Alexandria Medium" pitchFamily="2" charset="-78"/>
            </a:rPr>
            <a:t> الإعداد</a:t>
          </a:r>
          <a:endParaRPr lang="ar-SA" sz="4300" kern="1200" dirty="0">
            <a:latin typeface="Alexandria Medium" pitchFamily="2" charset="-78"/>
            <a:cs typeface="Alexandria Medium" pitchFamily="2" charset="-78"/>
          </a:endParaRPr>
        </a:p>
      </dsp:txBody>
      <dsp:txXfrm>
        <a:off x="41340" y="579864"/>
        <a:ext cx="1906785" cy="1116287"/>
      </dsp:txXfrm>
    </dsp:sp>
    <dsp:sp modelId="{C2C37889-6DA1-497C-BCBB-D46B5DD62A83}">
      <dsp:nvSpPr>
        <dsp:cNvPr id="0" name=""/>
        <dsp:cNvSpPr/>
      </dsp:nvSpPr>
      <dsp:spPr>
        <a:xfrm>
          <a:off x="2191632" y="859499"/>
          <a:ext cx="418963" cy="490108"/>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SA" sz="2200" kern="1200"/>
        </a:p>
      </dsp:txBody>
      <dsp:txXfrm>
        <a:off x="2191632" y="957521"/>
        <a:ext cx="293274" cy="294064"/>
      </dsp:txXfrm>
    </dsp:sp>
    <dsp:sp modelId="{77458228-37E1-4F4E-975F-DC2E367D4BC7}">
      <dsp:nvSpPr>
        <dsp:cNvPr id="0" name=""/>
        <dsp:cNvSpPr/>
      </dsp:nvSpPr>
      <dsp:spPr>
        <a:xfrm>
          <a:off x="2773352" y="545135"/>
          <a:ext cx="1976243" cy="1185745"/>
        </a:xfrm>
        <a:prstGeom prst="roundRect">
          <a:avLst>
            <a:gd name="adj" fmla="val 10000"/>
          </a:avLst>
        </a:prstGeom>
        <a:solidFill>
          <a:srgbClr val="00B0F0">
            <a:alpha val="7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effectLst/>
              <a:latin typeface="Alexandria Medium" pitchFamily="2" charset="-78"/>
              <a:ea typeface="Calibri" panose="020F0502020204030204" pitchFamily="34" charset="0"/>
              <a:cs typeface="Alexandria Medium" pitchFamily="2" charset="-78"/>
            </a:rPr>
            <a:t>العرض</a:t>
          </a:r>
          <a:endParaRPr lang="ar-SA" sz="4300" kern="1200" dirty="0">
            <a:latin typeface="Alexandria Medium" pitchFamily="2" charset="-78"/>
            <a:cs typeface="Alexandria Medium" pitchFamily="2" charset="-78"/>
          </a:endParaRPr>
        </a:p>
      </dsp:txBody>
      <dsp:txXfrm>
        <a:off x="2808081" y="579864"/>
        <a:ext cx="1906785" cy="1116287"/>
      </dsp:txXfrm>
    </dsp:sp>
    <dsp:sp modelId="{EAD7D7D1-C8C4-42BA-B812-C8D58495C251}">
      <dsp:nvSpPr>
        <dsp:cNvPr id="0" name=""/>
        <dsp:cNvSpPr/>
      </dsp:nvSpPr>
      <dsp:spPr>
        <a:xfrm rot="21594180">
          <a:off x="4947219" y="890592"/>
          <a:ext cx="418964" cy="490108"/>
        </a:xfrm>
        <a:prstGeom prst="righ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rtl="1">
            <a:lnSpc>
              <a:spcPct val="90000"/>
            </a:lnSpc>
            <a:spcBef>
              <a:spcPct val="0"/>
            </a:spcBef>
            <a:spcAft>
              <a:spcPct val="35000"/>
            </a:spcAft>
            <a:buNone/>
          </a:pPr>
          <a:endParaRPr lang="ar-SA" sz="2200" kern="1200"/>
        </a:p>
      </dsp:txBody>
      <dsp:txXfrm>
        <a:off x="4947219" y="988720"/>
        <a:ext cx="293275" cy="294064"/>
      </dsp:txXfrm>
    </dsp:sp>
    <dsp:sp modelId="{15D8A824-3157-4458-967D-37A664BCDD3B}">
      <dsp:nvSpPr>
        <dsp:cNvPr id="0" name=""/>
        <dsp:cNvSpPr/>
      </dsp:nvSpPr>
      <dsp:spPr>
        <a:xfrm>
          <a:off x="5540092" y="540451"/>
          <a:ext cx="1976243" cy="1185745"/>
        </a:xfrm>
        <a:prstGeom prst="roundRect">
          <a:avLst>
            <a:gd name="adj" fmla="val 10000"/>
          </a:avLst>
        </a:prstGeom>
        <a:solidFill>
          <a:srgbClr val="00B0F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rtl="1">
            <a:lnSpc>
              <a:spcPct val="90000"/>
            </a:lnSpc>
            <a:spcBef>
              <a:spcPct val="0"/>
            </a:spcBef>
            <a:spcAft>
              <a:spcPct val="35000"/>
            </a:spcAft>
            <a:buNone/>
          </a:pPr>
          <a:r>
            <a:rPr lang="ar-SA" sz="2000" b="1" kern="1200" dirty="0">
              <a:latin typeface="Alexandria Medium" pitchFamily="2" charset="-78"/>
              <a:cs typeface="Alexandria Medium" pitchFamily="2" charset="-78"/>
            </a:rPr>
            <a:t>الاختبار والمتابعة</a:t>
          </a:r>
        </a:p>
      </dsp:txBody>
      <dsp:txXfrm>
        <a:off x="5574821" y="575180"/>
        <a:ext cx="1906785" cy="111628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89304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82061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755288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5079123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2811150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527232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617457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5728413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3509325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6399976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4062526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diagramColors" Target="../diagrams/colors1.xml"/><Relationship Id="rId2" Type="http://schemas.openxmlformats.org/officeDocument/2006/relationships/notesSlide" Target="../notesSlides/notesSlide9.xml"/><Relationship Id="rId1" Type="http://schemas.openxmlformats.org/officeDocument/2006/relationships/slideLayout" Target="../slideLayouts/slideLayout16.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7.jpe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jpeg"/><Relationship Id="rId1" Type="http://schemas.openxmlformats.org/officeDocument/2006/relationships/slideLayout" Target="../slideLayouts/slideLayout18.xml"/><Relationship Id="rId4" Type="http://schemas.openxmlformats.org/officeDocument/2006/relationships/image" Target="../media/image19.jpeg"/></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1.png"/><Relationship Id="rId1" Type="http://schemas.openxmlformats.org/officeDocument/2006/relationships/slideLayout" Target="../slideLayouts/slideLayout1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1.png"/><Relationship Id="rId1" Type="http://schemas.openxmlformats.org/officeDocument/2006/relationships/slideLayout" Target="../slideLayouts/slideLayout16.xml"/><Relationship Id="rId4" Type="http://schemas.openxmlformats.org/officeDocument/2006/relationships/image" Target="../media/image22.png"/></Relationships>
</file>

<file path=ppt/slides/_rels/slide4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6.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7.svg"/><Relationship Id="rId2" Type="http://schemas.openxmlformats.org/officeDocument/2006/relationships/image" Target="../media/image24.jpeg"/><Relationship Id="rId1" Type="http://schemas.openxmlformats.org/officeDocument/2006/relationships/slideLayout" Target="../slideLayouts/slideLayout17.xml"/><Relationship Id="rId6" Type="http://schemas.openxmlformats.org/officeDocument/2006/relationships/image" Target="../media/image6.png"/><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501125" cy="1138773"/>
          </a:xfrm>
          <a:prstGeom prst="rect">
            <a:avLst/>
          </a:prstGeom>
          <a:noFill/>
        </p:spPr>
        <p:txBody>
          <a:bodyPr wrap="square" rtlCol="0">
            <a:spAutoFit/>
          </a:bodyPr>
          <a:lstStyle/>
          <a:p>
            <a:pPr algn="ctr"/>
            <a:r>
              <a:rPr lang="ar-SA" sz="2400" dirty="0">
                <a:latin typeface="Times New Roman" panose="02020603050405020304" pitchFamily="18" charset="0"/>
                <a:cs typeface="Times New Roman" panose="02020603050405020304" pitchFamily="18" charset="0"/>
              </a:rPr>
              <a:t>                            </a:t>
            </a:r>
            <a:r>
              <a:rPr lang="ar-SA" sz="2400" dirty="0">
                <a:latin typeface="Alexandria Medium" pitchFamily="2" charset="-78"/>
                <a:cs typeface="Alexandria Medium" pitchFamily="2" charset="-78"/>
              </a:rPr>
              <a:t>إعداد</a:t>
            </a:r>
            <a:r>
              <a:rPr lang="ar-SA" sz="2400" dirty="0">
                <a:latin typeface="Times New Roman" panose="02020603050405020304" pitchFamily="18" charset="0"/>
                <a:cs typeface="Times New Roman" panose="02020603050405020304" pitchFamily="18" charset="0"/>
              </a:rPr>
              <a:t> :</a:t>
            </a:r>
            <a:endParaRPr lang="en-US" sz="2400" dirty="0">
              <a:latin typeface="Times New Roman" panose="02020603050405020304" pitchFamily="18" charset="0"/>
              <a:cs typeface="Times New Roman" panose="02020603050405020304" pitchFamily="18" charset="0"/>
            </a:endParaRPr>
          </a:p>
          <a:p>
            <a:pPr algn="ctr"/>
            <a:endParaRPr lang="ar-SA" sz="2400" dirty="0">
              <a:latin typeface="Times New Roman" panose="02020603050405020304" pitchFamily="18" charset="0"/>
              <a:cs typeface="Times New Roman" panose="02020603050405020304" pitchFamily="18" charset="0"/>
            </a:endParaRPr>
          </a:p>
          <a:p>
            <a:r>
              <a:rPr lang="ar-SA" sz="2000" dirty="0">
                <a:latin typeface="Alexandria Black" pitchFamily="2" charset="-78"/>
                <a:cs typeface="Alexandria Black" pitchFamily="2" charset="-78"/>
              </a:rPr>
              <a:t>د. غنى محمد جهاد موسى </a:t>
            </a:r>
            <a:endParaRPr lang="en-US" sz="2000" dirty="0">
              <a:latin typeface="Alexandria Black" pitchFamily="2" charset="-78"/>
              <a:cs typeface="Alexandria Black" pitchFamily="2" charset="-78"/>
            </a:endParaRPr>
          </a:p>
        </p:txBody>
      </p:sp>
      <p:sp>
        <p:nvSpPr>
          <p:cNvPr id="31" name="TextBox 30"/>
          <p:cNvSpPr txBox="1"/>
          <p:nvPr/>
        </p:nvSpPr>
        <p:spPr>
          <a:xfrm>
            <a:off x="1108644" y="2424037"/>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3</a:t>
            </a:r>
          </a:p>
        </p:txBody>
      </p:sp>
      <p:sp>
        <p:nvSpPr>
          <p:cNvPr id="46" name="TextBox 45"/>
          <p:cNvSpPr txBox="1"/>
          <p:nvPr/>
        </p:nvSpPr>
        <p:spPr>
          <a:xfrm>
            <a:off x="329269" y="5104240"/>
            <a:ext cx="6080511" cy="1015663"/>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a:t>
            </a:r>
            <a:r>
              <a:rPr lang="en-US" sz="2000" dirty="0">
                <a:latin typeface="Arial" panose="020B0604020202020204" pitchFamily="34" charset="0"/>
                <a:ea typeface="Times New Roman" panose="02020603050405020304" pitchFamily="18" charset="0"/>
                <a:cs typeface="Times New Roman" panose="02020603050405020304" pitchFamily="18" charset="0"/>
              </a:rPr>
              <a:t>731</a:t>
            </a:r>
            <a:endParaRPr lang="en-US" sz="2000" dirty="0">
              <a:latin typeface="Times New Roman" panose="02020603050405020304" pitchFamily="18" charset="0"/>
              <a:cs typeface="Times New Roman" panose="02020603050405020304" pitchFamily="18" charset="0"/>
            </a:endParaRPr>
          </a:p>
          <a:p>
            <a:r>
              <a:rPr lang="ar-SA" sz="2000" dirty="0">
                <a:solidFill>
                  <a:srgbClr val="000000"/>
                </a:solidFill>
                <a:latin typeface="Alexandria Medium" pitchFamily="2" charset="-78"/>
                <a:cs typeface="Alexandria Medium" pitchFamily="2" charset="-78"/>
              </a:rPr>
              <a:t> تصميم وإنتاج البرامج والدروس الإلكترونية التفاعلية</a:t>
            </a:r>
            <a:endParaRPr lang="en-US" sz="2000" dirty="0">
              <a:solidFill>
                <a:srgbClr val="000000"/>
              </a:solidFill>
              <a:latin typeface="Alexandria Medium" pitchFamily="2" charset="-78"/>
              <a:cs typeface="Alexandria Medium" pitchFamily="2" charset="-78"/>
            </a:endParaRPr>
          </a:p>
          <a:p>
            <a:endParaRPr lang="en-US" sz="2000" dirty="0">
              <a:latin typeface="Alexandria Medium" pitchFamily="2" charset="-78"/>
              <a:cs typeface="Alexandria Medium"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1914"/>
    </mc:Choice>
    <mc:Fallback xmlns="">
      <p:transition spd="slow" advTm="3191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4649" cy="769441"/>
          </a:xfrm>
          <a:prstGeom prst="rect">
            <a:avLst/>
          </a:prstGeom>
          <a:noFill/>
        </p:spPr>
        <p:txBody>
          <a:bodyPr wrap="none" rtlCol="0">
            <a:spAutoFit/>
          </a:bodyPr>
          <a:lstStyle/>
          <a:p>
            <a:r>
              <a:rPr lang="ar-SA" sz="4400" b="1" dirty="0">
                <a:solidFill>
                  <a:srgbClr val="00B0F0"/>
                </a:solidFill>
                <a:latin typeface="Times New Roman" panose="02020603050405020304" pitchFamily="18" charset="0"/>
                <a:cs typeface="Times New Roman" panose="02020603050405020304" pitchFamily="18" charset="0"/>
              </a:rPr>
              <a:t>تكنولوجيا التعليم</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3</a:t>
            </a:r>
          </a:p>
        </p:txBody>
      </p:sp>
      <p:sp>
        <p:nvSpPr>
          <p:cNvPr id="11" name="TextBox 10"/>
          <p:cNvSpPr txBox="1"/>
          <p:nvPr/>
        </p:nvSpPr>
        <p:spPr>
          <a:xfrm>
            <a:off x="4379099" y="4807197"/>
            <a:ext cx="710963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ELD 731</a:t>
            </a:r>
          </a:p>
          <a:p>
            <a:r>
              <a:rPr lang="ar-SA" sz="2000" dirty="0">
                <a:solidFill>
                  <a:srgbClr val="00B0F0"/>
                </a:solidFill>
                <a:latin typeface="Alexandria Black" pitchFamily="2" charset="-78"/>
                <a:cs typeface="Alexandria Black" pitchFamily="2" charset="-78"/>
              </a:rPr>
              <a:t>تصميم وإنتاج البرامج والدروس الإلكترونية التفاعلية</a:t>
            </a:r>
            <a:endParaRPr lang="en-US" sz="2000" dirty="0">
              <a:solidFill>
                <a:srgbClr val="00B0F0"/>
              </a:solidFill>
              <a:latin typeface="Alexandria Black" pitchFamily="2" charset="-78"/>
              <a:cs typeface="Alexandria Black" pitchFamily="2" charset="-78"/>
            </a:endParaRPr>
          </a:p>
        </p:txBody>
      </p:sp>
      <p:sp>
        <p:nvSpPr>
          <p:cNvPr id="12" name="TextBox 11"/>
          <p:cNvSpPr txBox="1"/>
          <p:nvPr/>
        </p:nvSpPr>
        <p:spPr>
          <a:xfrm>
            <a:off x="459185" y="6187539"/>
            <a:ext cx="622642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Ghena </a:t>
            </a:r>
            <a:r>
              <a:rPr lang="en-US" sz="2800" b="1" dirty="0" err="1">
                <a:solidFill>
                  <a:srgbClr val="00B0F0"/>
                </a:solidFill>
                <a:latin typeface="Times New Roman" panose="02020603050405020304" pitchFamily="18" charset="0"/>
                <a:cs typeface="Times New Roman" panose="02020603050405020304" pitchFamily="18" charset="0"/>
              </a:rPr>
              <a:t>Mhd</a:t>
            </a:r>
            <a:r>
              <a:rPr lang="en-US" sz="2800" b="1" dirty="0">
                <a:solidFill>
                  <a:srgbClr val="00B0F0"/>
                </a:solidFill>
                <a:latin typeface="Times New Roman" panose="02020603050405020304" pitchFamily="18" charset="0"/>
                <a:cs typeface="Times New Roman" panose="02020603050405020304" pitchFamily="18" charset="0"/>
              </a:rPr>
              <a:t> Jehad  Moussa</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81"/>
    </mc:Choice>
    <mc:Fallback xmlns="">
      <p:transition spd="slow" advTm="168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714683"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4746409" y="1006452"/>
            <a:ext cx="411389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محاور المحاضرة</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992707" y="1593174"/>
            <a:ext cx="7575436" cy="4965462"/>
          </a:xfrm>
          <a:prstGeom prst="rect">
            <a:avLst/>
          </a:prstGeom>
          <a:noFill/>
        </p:spPr>
        <p:txBody>
          <a:bodyPr wrap="square" rtlCol="0">
            <a:spAutoFit/>
          </a:bodyPr>
          <a:lstStyle/>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التعريف بالبرامج التعليمية الحاسوبية.</a:t>
            </a: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Times New Roman" panose="02020603050405020304" pitchFamily="18" charset="0"/>
                <a:cs typeface="Alexandria Light" pitchFamily="2" charset="-78"/>
              </a:rPr>
              <a:t>خصائص </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البرامج التعليمية الحاسوبية.</a:t>
            </a:r>
            <a:endParaRPr lang="ar-SA" sz="1400" dirty="0">
              <a:effectLst/>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lang="ar-SA" sz="1400" dirty="0">
                <a:effectLst/>
                <a:latin typeface="Alexandria Light" pitchFamily="2" charset="-78"/>
                <a:ea typeface="Times New Roman" panose="02020603050405020304" pitchFamily="18" charset="0"/>
                <a:cs typeface="Alexandria Light" pitchFamily="2" charset="-78"/>
              </a:rPr>
              <a:t>أنماط البرامج التعليميّة الحاسوبية</a:t>
            </a: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 </a:t>
            </a:r>
          </a:p>
          <a:p>
            <a:pPr marL="285750" indent="-285750" algn="just" rtl="1">
              <a:lnSpc>
                <a:spcPts val="1560"/>
              </a:lnSpc>
              <a:spcAft>
                <a:spcPts val="1200"/>
              </a:spcAft>
              <a:buFont typeface="Arial" panose="020B0604020202020204" pitchFamily="34" charset="0"/>
              <a:buChar char="•"/>
              <a:defRPr/>
            </a:pPr>
            <a:r>
              <a:rPr lang="ar-SA" sz="1400" dirty="0">
                <a:effectLst/>
                <a:latin typeface="Alexandria Light" pitchFamily="2" charset="-78"/>
                <a:ea typeface="Calibri" panose="020F0502020204030204" pitchFamily="34" charset="0"/>
                <a:cs typeface="Alexandria Light" pitchFamily="2" charset="-78"/>
              </a:rPr>
              <a:t>أشكال استخدام الحاسوب في التعليم</a:t>
            </a:r>
            <a:r>
              <a:rPr lang="ar-SA" sz="1400" dirty="0">
                <a:effectLst/>
                <a:latin typeface="Alexandria Medium" pitchFamily="2" charset="-78"/>
                <a:ea typeface="Calibri" panose="020F0502020204030204" pitchFamily="34" charset="0"/>
                <a:cs typeface="Alexandria Medium" pitchFamily="2" charset="-78"/>
              </a:rPr>
              <a:t>.</a:t>
            </a:r>
            <a:endPar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endParaRP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lang="ar-SA" sz="1400" dirty="0">
                <a:solidFill>
                  <a:prstClr val="black"/>
                </a:solidFill>
                <a:latin typeface="Alexandria Light" pitchFamily="2" charset="-78"/>
                <a:ea typeface="Calibri" panose="020F0502020204030204" pitchFamily="34" charset="0"/>
                <a:cs typeface="Alexandria Light" pitchFamily="2" charset="-78"/>
              </a:rPr>
              <a:t>ت</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عريف </a:t>
            </a:r>
            <a:r>
              <a:rPr lang="ar-SA" sz="1400" dirty="0">
                <a:effectLst/>
                <a:latin typeface="Alexandria Light" pitchFamily="2" charset="-78"/>
                <a:ea typeface="Calibri" panose="020F0502020204030204" pitchFamily="34" charset="0"/>
                <a:cs typeface="Alexandria Light" pitchFamily="2" charset="-78"/>
              </a:rPr>
              <a:t>الدروس </a:t>
            </a:r>
            <a:r>
              <a:rPr lang="ar-SY" sz="1400" dirty="0">
                <a:effectLst/>
                <a:latin typeface="Alexandria Light" pitchFamily="2" charset="-78"/>
                <a:ea typeface="Calibri" panose="020F0502020204030204" pitchFamily="34" charset="0"/>
                <a:cs typeface="Alexandria Light" pitchFamily="2" charset="-78"/>
              </a:rPr>
              <a:t>الإلكترونية </a:t>
            </a:r>
            <a:r>
              <a:rPr lang="ar-SA" sz="1400" dirty="0">
                <a:effectLst/>
                <a:latin typeface="Alexandria Light" pitchFamily="2" charset="-78"/>
                <a:ea typeface="Calibri" panose="020F0502020204030204" pitchFamily="34" charset="0"/>
                <a:cs typeface="Alexandria Light" pitchFamily="2" charset="-78"/>
              </a:rPr>
              <a:t>التفاعلية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endParaRPr lang="ar-SA" sz="1400" noProof="0" dirty="0">
              <a:solidFill>
                <a:prstClr val="black"/>
              </a:solidFill>
              <a:latin typeface="Alexandria Light" pitchFamily="2" charset="-78"/>
              <a:cs typeface="Alexandria Light" pitchFamily="2" charset="-78"/>
            </a:endParaRP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مفهوم التفاعلية.</a:t>
            </a: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أنماط التفاعلية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مستويات التفاعلية.</a:t>
            </a:r>
            <a:endParaRPr lang="ar-SA" sz="1400" dirty="0">
              <a:solidFill>
                <a:prstClr val="black"/>
              </a:solidFill>
              <a:latin typeface="Alexandria Light" pitchFamily="2" charset="-78"/>
              <a:cs typeface="Alexandria Light" pitchFamily="2" charset="-78"/>
            </a:endParaRPr>
          </a:p>
          <a:p>
            <a:pPr marL="285750" marR="0" lvl="0" indent="-285750" algn="just" defTabSz="914400" rtl="1" eaLnBrk="1" fontAlgn="auto" latinLnBrk="0" hangingPunct="1">
              <a:lnSpc>
                <a:spcPts val="156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r>
              <a:rPr lang="ar-SA" sz="1400" dirty="0">
                <a:effectLst/>
                <a:latin typeface="Alexandria Light" pitchFamily="2" charset="-78"/>
                <a:ea typeface="Calibri" panose="020F0502020204030204" pitchFamily="34" charset="0"/>
                <a:cs typeface="Alexandria Light" pitchFamily="2" charset="-78"/>
              </a:rPr>
              <a:t>خطوات تصميم الدروس الإلكترونية التفاعليّة.</a:t>
            </a:r>
          </a:p>
          <a:p>
            <a:pPr marL="285750" indent="-285750" algn="just" rtl="1">
              <a:lnSpc>
                <a:spcPts val="156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دور المعلم في تصميم الدروس الإلكترونية التفاعليّة.</a:t>
            </a:r>
          </a:p>
          <a:p>
            <a:pPr marL="285750" indent="-285750" algn="just" rtl="1">
              <a:lnSpc>
                <a:spcPts val="1560"/>
              </a:lnSpc>
              <a:spcAft>
                <a:spcPts val="1200"/>
              </a:spcAft>
              <a:buFont typeface="Arial" panose="020B0604020202020204" pitchFamily="34" charset="0"/>
              <a:buChar char="•"/>
            </a:pPr>
            <a:r>
              <a:rPr lang="ar-SY" sz="1400" dirty="0">
                <a:effectLst/>
                <a:latin typeface="Alexandria Light" pitchFamily="2" charset="-78"/>
                <a:ea typeface="Calibri" panose="020F0502020204030204" pitchFamily="34" charset="0"/>
                <a:cs typeface="Alexandria Light" pitchFamily="2" charset="-78"/>
              </a:rPr>
              <a:t>صفات الدرس التعليميّ الإلكترونيّ الفعال</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56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الفوائد التربوية من استخدام الدروس الإلكترونية.</a:t>
            </a:r>
          </a:p>
          <a:p>
            <a:pPr marL="285750" indent="-285750" algn="just" rtl="1">
              <a:lnSpc>
                <a:spcPts val="1560"/>
              </a:lnSpc>
              <a:spcAft>
                <a:spcPts val="1200"/>
              </a:spcAft>
              <a:buFont typeface="Arial" panose="020B0604020202020204" pitchFamily="34" charset="0"/>
              <a:buChar char="•"/>
            </a:pPr>
            <a:r>
              <a:rPr lang="ar-SY" sz="1400" dirty="0">
                <a:effectLst/>
                <a:latin typeface="Alexandria Light" pitchFamily="2" charset="-78"/>
                <a:ea typeface="Calibri" panose="020F0502020204030204" pitchFamily="34" charset="0"/>
                <a:cs typeface="Alexandria Light" pitchFamily="2" charset="-78"/>
              </a:rPr>
              <a:t>بعض البرامج </a:t>
            </a:r>
            <a:r>
              <a:rPr lang="ar-SA" sz="1400" dirty="0">
                <a:latin typeface="Alexandria Light" pitchFamily="2" charset="-78"/>
                <a:ea typeface="Calibri" panose="020F0502020204030204" pitchFamily="34" charset="0"/>
                <a:cs typeface="Alexandria Light" pitchFamily="2" charset="-78"/>
              </a:rPr>
              <a:t>الحاسوبية المستخدمة في  تصميم البيئات</a:t>
            </a:r>
            <a:r>
              <a:rPr lang="ar-SY" sz="1400" dirty="0">
                <a:effectLst/>
                <a:latin typeface="Alexandria Light" pitchFamily="2" charset="-78"/>
                <a:ea typeface="Calibri" panose="020F0502020204030204" pitchFamily="34" charset="0"/>
                <a:cs typeface="Alexandria Light" pitchFamily="2" charset="-78"/>
              </a:rPr>
              <a:t> التعليميّة التفاعليّة</a:t>
            </a:r>
            <a:r>
              <a:rPr lang="ar-SA" sz="1400" dirty="0">
                <a:latin typeface="Alexandria Light" pitchFamily="2" charset="-78"/>
                <a:ea typeface="Calibri" panose="020F0502020204030204" pitchFamily="34" charset="0"/>
                <a:cs typeface="Alexandria Light" pitchFamily="2" charset="-78"/>
              </a:rPr>
              <a:t>.</a:t>
            </a:r>
            <a:endParaRPr lang="en-US" sz="1400" dirty="0">
              <a:effectLst/>
              <a:latin typeface="Alexandria Light" pitchFamily="2" charset="-78"/>
              <a:ea typeface="Calibri" panose="020F0502020204030204" pitchFamily="34" charset="0"/>
              <a:cs typeface="Alexandria Light" pitchFamily="2" charset="-78"/>
            </a:endParaRPr>
          </a:p>
          <a:p>
            <a:pPr marL="342900" indent="-342900" algn="just" rtl="1">
              <a:lnSpc>
                <a:spcPts val="1560"/>
              </a:lnSpc>
              <a:spcAft>
                <a:spcPts val="1500"/>
              </a:spcAft>
              <a:buFont typeface="+mj-lt"/>
              <a:buAutoNum type="arabicPeriod"/>
            </a:pPr>
            <a:endParaRPr lang="en-US" sz="1400" dirty="0">
              <a:effectLst/>
              <a:latin typeface="Alexandria Light" pitchFamily="2" charset="-78"/>
              <a:ea typeface="Calibri" panose="020F0502020204030204" pitchFamily="34" charset="0"/>
              <a:cs typeface="Alexandria Light" pitchFamily="2" charset="-78"/>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9279615" y="627455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5" name="Google Shape;6542;p53">
            <a:extLst>
              <a:ext uri="{FF2B5EF4-FFF2-40B4-BE49-F238E27FC236}">
                <a16:creationId xmlns:a16="http://schemas.microsoft.com/office/drawing/2014/main" id="{F628CA28-97D0-4F11-83D8-ABD9743615EC}"/>
              </a:ext>
            </a:extLst>
          </p:cNvPr>
          <p:cNvGrpSpPr/>
          <p:nvPr/>
        </p:nvGrpSpPr>
        <p:grpSpPr>
          <a:xfrm>
            <a:off x="1790952" y="4861319"/>
            <a:ext cx="636237" cy="683627"/>
            <a:chOff x="-32569575" y="3586425"/>
            <a:chExt cx="292225" cy="291450"/>
          </a:xfrm>
        </p:grpSpPr>
        <p:sp>
          <p:nvSpPr>
            <p:cNvPr id="16" name="Google Shape;6543;p53">
              <a:extLst>
                <a:ext uri="{FF2B5EF4-FFF2-40B4-BE49-F238E27FC236}">
                  <a16:creationId xmlns:a16="http://schemas.microsoft.com/office/drawing/2014/main" id="{73B3A997-F510-459A-9C45-2812615F5D61}"/>
                </a:ext>
              </a:extLst>
            </p:cNvPr>
            <p:cNvSpPr/>
            <p:nvPr/>
          </p:nvSpPr>
          <p:spPr>
            <a:xfrm>
              <a:off x="-32569575" y="3672275"/>
              <a:ext cx="292225" cy="205600"/>
            </a:xfrm>
            <a:custGeom>
              <a:avLst/>
              <a:gdLst/>
              <a:ahLst/>
              <a:cxnLst/>
              <a:rect l="l" t="t" r="r" b="b"/>
              <a:pathLst>
                <a:path w="11689" h="8224" extrusionOk="0">
                  <a:moveTo>
                    <a:pt x="5860" y="1"/>
                  </a:moveTo>
                  <a:cubicBezTo>
                    <a:pt x="4506" y="1"/>
                    <a:pt x="3340" y="1040"/>
                    <a:pt x="3151" y="2332"/>
                  </a:cubicBezTo>
                  <a:cubicBezTo>
                    <a:pt x="3119" y="2521"/>
                    <a:pt x="3277" y="2710"/>
                    <a:pt x="3497" y="2710"/>
                  </a:cubicBezTo>
                  <a:lnTo>
                    <a:pt x="5514" y="2710"/>
                  </a:lnTo>
                  <a:lnTo>
                    <a:pt x="5514" y="3435"/>
                  </a:lnTo>
                  <a:lnTo>
                    <a:pt x="2395" y="3435"/>
                  </a:lnTo>
                  <a:cubicBezTo>
                    <a:pt x="1859" y="3435"/>
                    <a:pt x="1387" y="3907"/>
                    <a:pt x="1387" y="4443"/>
                  </a:cubicBezTo>
                  <a:lnTo>
                    <a:pt x="1387" y="4852"/>
                  </a:lnTo>
                  <a:cubicBezTo>
                    <a:pt x="599" y="5010"/>
                    <a:pt x="0" y="5703"/>
                    <a:pt x="0" y="6554"/>
                  </a:cubicBezTo>
                  <a:cubicBezTo>
                    <a:pt x="0" y="7499"/>
                    <a:pt x="757" y="8223"/>
                    <a:pt x="1702" y="8223"/>
                  </a:cubicBezTo>
                  <a:cubicBezTo>
                    <a:pt x="2647" y="8223"/>
                    <a:pt x="3403" y="7499"/>
                    <a:pt x="3403" y="6554"/>
                  </a:cubicBezTo>
                  <a:cubicBezTo>
                    <a:pt x="3403" y="5703"/>
                    <a:pt x="2804" y="5041"/>
                    <a:pt x="2017" y="4852"/>
                  </a:cubicBezTo>
                  <a:lnTo>
                    <a:pt x="2017" y="4443"/>
                  </a:lnTo>
                  <a:cubicBezTo>
                    <a:pt x="2017" y="4254"/>
                    <a:pt x="2174" y="4096"/>
                    <a:pt x="2363" y="4096"/>
                  </a:cubicBezTo>
                  <a:lnTo>
                    <a:pt x="5482" y="4096"/>
                  </a:lnTo>
                  <a:lnTo>
                    <a:pt x="5482" y="4821"/>
                  </a:lnTo>
                  <a:cubicBezTo>
                    <a:pt x="4695" y="4978"/>
                    <a:pt x="4096" y="5672"/>
                    <a:pt x="4096" y="6491"/>
                  </a:cubicBezTo>
                  <a:cubicBezTo>
                    <a:pt x="4096" y="7436"/>
                    <a:pt x="4852" y="8192"/>
                    <a:pt x="5797" y="8192"/>
                  </a:cubicBezTo>
                  <a:cubicBezTo>
                    <a:pt x="6742" y="8192"/>
                    <a:pt x="7499" y="7436"/>
                    <a:pt x="7499" y="6491"/>
                  </a:cubicBezTo>
                  <a:cubicBezTo>
                    <a:pt x="7499" y="5672"/>
                    <a:pt x="6900" y="5010"/>
                    <a:pt x="6112" y="4821"/>
                  </a:cubicBezTo>
                  <a:lnTo>
                    <a:pt x="6112" y="4096"/>
                  </a:lnTo>
                  <a:lnTo>
                    <a:pt x="9231" y="4096"/>
                  </a:lnTo>
                  <a:cubicBezTo>
                    <a:pt x="9420" y="4096"/>
                    <a:pt x="9578" y="4254"/>
                    <a:pt x="9578" y="4443"/>
                  </a:cubicBezTo>
                  <a:lnTo>
                    <a:pt x="9578" y="4852"/>
                  </a:lnTo>
                  <a:cubicBezTo>
                    <a:pt x="8790" y="5010"/>
                    <a:pt x="8192" y="5703"/>
                    <a:pt x="8192" y="6554"/>
                  </a:cubicBezTo>
                  <a:cubicBezTo>
                    <a:pt x="8192" y="7499"/>
                    <a:pt x="8948" y="8223"/>
                    <a:pt x="9893" y="8223"/>
                  </a:cubicBezTo>
                  <a:cubicBezTo>
                    <a:pt x="10838" y="8223"/>
                    <a:pt x="11594" y="7499"/>
                    <a:pt x="11594" y="6554"/>
                  </a:cubicBezTo>
                  <a:cubicBezTo>
                    <a:pt x="11689" y="5703"/>
                    <a:pt x="11153" y="5010"/>
                    <a:pt x="10366" y="4852"/>
                  </a:cubicBezTo>
                  <a:lnTo>
                    <a:pt x="10366" y="4443"/>
                  </a:lnTo>
                  <a:cubicBezTo>
                    <a:pt x="10366" y="3907"/>
                    <a:pt x="9893" y="3435"/>
                    <a:pt x="9326" y="3435"/>
                  </a:cubicBezTo>
                  <a:lnTo>
                    <a:pt x="6238" y="3435"/>
                  </a:lnTo>
                  <a:lnTo>
                    <a:pt x="6238" y="2710"/>
                  </a:lnTo>
                  <a:lnTo>
                    <a:pt x="8223" y="2710"/>
                  </a:lnTo>
                  <a:cubicBezTo>
                    <a:pt x="8444" y="2710"/>
                    <a:pt x="8601" y="2521"/>
                    <a:pt x="8601" y="2332"/>
                  </a:cubicBezTo>
                  <a:cubicBezTo>
                    <a:pt x="8381" y="977"/>
                    <a:pt x="7247" y="1"/>
                    <a:pt x="586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6544;p53">
              <a:extLst>
                <a:ext uri="{FF2B5EF4-FFF2-40B4-BE49-F238E27FC236}">
                  <a16:creationId xmlns:a16="http://schemas.microsoft.com/office/drawing/2014/main" id="{EB1B4D72-AC89-479F-8D2F-4FAB303F8AF2}"/>
                </a:ext>
              </a:extLst>
            </p:cNvPr>
            <p:cNvSpPr/>
            <p:nvPr/>
          </p:nvSpPr>
          <p:spPr>
            <a:xfrm>
              <a:off x="-32456950" y="3586425"/>
              <a:ext cx="68550" cy="69350"/>
            </a:xfrm>
            <a:custGeom>
              <a:avLst/>
              <a:gdLst/>
              <a:ahLst/>
              <a:cxnLst/>
              <a:rect l="l" t="t" r="r" b="b"/>
              <a:pathLst>
                <a:path w="2742" h="2774" extrusionOk="0">
                  <a:moveTo>
                    <a:pt x="1355" y="1"/>
                  </a:moveTo>
                  <a:cubicBezTo>
                    <a:pt x="631" y="1"/>
                    <a:pt x="1" y="631"/>
                    <a:pt x="1" y="1387"/>
                  </a:cubicBezTo>
                  <a:cubicBezTo>
                    <a:pt x="1" y="2143"/>
                    <a:pt x="631" y="2773"/>
                    <a:pt x="1355" y="2773"/>
                  </a:cubicBezTo>
                  <a:cubicBezTo>
                    <a:pt x="2111" y="2773"/>
                    <a:pt x="2742" y="2143"/>
                    <a:pt x="2742" y="1387"/>
                  </a:cubicBezTo>
                  <a:cubicBezTo>
                    <a:pt x="2742" y="631"/>
                    <a:pt x="2111" y="1"/>
                    <a:pt x="135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773856204"/>
      </p:ext>
    </p:extLst>
  </p:cSld>
  <p:clrMapOvr>
    <a:masterClrMapping/>
  </p:clrMapOvr>
  <mc:AlternateContent xmlns:mc="http://schemas.openxmlformats.org/markup-compatibility/2006" xmlns:p14="http://schemas.microsoft.com/office/powerpoint/2010/main">
    <mc:Choice Requires="p14">
      <p:transition spd="slow" p14:dur="2000" advTm="81581"/>
    </mc:Choice>
    <mc:Fallback xmlns="">
      <p:transition spd="slow" advTm="8158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5" name="TextBox 24"/>
          <p:cNvSpPr txBox="1"/>
          <p:nvPr/>
        </p:nvSpPr>
        <p:spPr>
          <a:xfrm>
            <a:off x="4681340" y="712254"/>
            <a:ext cx="411389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الأهداف التعليميّة</a:t>
            </a:r>
            <a:endPar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3400455" y="1329617"/>
            <a:ext cx="8417320" cy="5721695"/>
          </a:xfrm>
          <a:prstGeom prst="rect">
            <a:avLst/>
          </a:prstGeom>
          <a:noFill/>
        </p:spPr>
        <p:txBody>
          <a:bodyPr wrap="square" rtlCol="0">
            <a:spAutoFit/>
          </a:bodyPr>
          <a:lstStyle/>
          <a:p>
            <a:pPr marL="0" marR="0" lvl="0" indent="0" algn="r" defTabSz="914400" rtl="1" eaLnBrk="1" fontAlgn="auto" latinLnBrk="0" hangingPunct="1">
              <a:lnSpc>
                <a:spcPts val="1680"/>
              </a:lnSpc>
              <a:spcBef>
                <a:spcPts val="0"/>
              </a:spcBef>
              <a:spcAft>
                <a:spcPts val="1895"/>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يتوقّع من الطالب بعد دراسة هذه المحاضرة أن يحقّق الأهداف التعليميّة الآتية:</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يعرّف البرامج التعليمية الحاسوبية.</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يميز </a:t>
            </a:r>
            <a:r>
              <a:rPr lang="ar-SA" sz="1400" dirty="0">
                <a:effectLst/>
                <a:latin typeface="Alexandria Light" pitchFamily="2" charset="-78"/>
                <a:ea typeface="Times New Roman" panose="02020603050405020304" pitchFamily="18" charset="0"/>
                <a:cs typeface="Alexandria Light" pitchFamily="2" charset="-78"/>
              </a:rPr>
              <a:t>خصائص </a:t>
            </a:r>
            <a:r>
              <a:rPr kumimoji="0" lang="ar-SA" sz="140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البرامج التعليمية الحاسوبية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يبين </a:t>
            </a:r>
            <a:r>
              <a:rPr lang="ar-SA" sz="1400" dirty="0">
                <a:effectLst/>
                <a:latin typeface="Alexandria Light" pitchFamily="2" charset="-78"/>
                <a:ea typeface="Times New Roman" panose="02020603050405020304" pitchFamily="18" charset="0"/>
                <a:cs typeface="Alexandria Light" pitchFamily="2" charset="-78"/>
              </a:rPr>
              <a:t>أنماط البرامج التعليميّة بمساعدة الحاسوب</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a:t>
            </a:r>
          </a:p>
          <a:p>
            <a:pPr marL="285750" indent="-285750" algn="just" rtl="1">
              <a:lnSpc>
                <a:spcPts val="1680"/>
              </a:lnSpc>
              <a:spcAft>
                <a:spcPts val="1200"/>
              </a:spcAft>
              <a:buFont typeface="Arial" panose="020B0604020202020204" pitchFamily="34" charset="0"/>
              <a:buChar char="•"/>
              <a:defRPr/>
            </a:pPr>
            <a:r>
              <a:rPr lang="ar-SA" sz="1400" dirty="0">
                <a:solidFill>
                  <a:prstClr val="black"/>
                </a:solidFill>
                <a:latin typeface="Alexandria Light" pitchFamily="2" charset="-78"/>
                <a:ea typeface="Times New Roman" panose="02020603050405020304" pitchFamily="18"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أشكال استخدام الحاسوب في التعليم</a:t>
            </a:r>
            <a:r>
              <a:rPr lang="ar-SA" sz="1400" dirty="0">
                <a:latin typeface="Alexandria Light" pitchFamily="2" charset="-78"/>
                <a:ea typeface="Calibri" panose="020F0502020204030204" pitchFamily="34" charset="0"/>
                <a:cs typeface="Alexandria Light" pitchFamily="2" charset="-78"/>
              </a:rPr>
              <a:t>.</a:t>
            </a:r>
            <a:endPar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endParaRP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lang="ar-SA" sz="1400" dirty="0">
                <a:effectLst/>
                <a:latin typeface="Alexandria Light" pitchFamily="2" charset="-78"/>
                <a:ea typeface="Calibri" panose="020F0502020204030204" pitchFamily="34" charset="0"/>
                <a:cs typeface="Alexandria Light" pitchFamily="2" charset="-78"/>
              </a:rPr>
              <a:t>يعرف الدروس </a:t>
            </a:r>
            <a:r>
              <a:rPr lang="ar-SY" sz="1400" dirty="0">
                <a:effectLst/>
                <a:latin typeface="Alexandria Light" pitchFamily="2" charset="-78"/>
                <a:ea typeface="Calibri" panose="020F0502020204030204" pitchFamily="34" charset="0"/>
                <a:cs typeface="Alexandria Light" pitchFamily="2" charset="-78"/>
              </a:rPr>
              <a:t>الإلكترونية </a:t>
            </a:r>
            <a:r>
              <a:rPr lang="ar-SA" sz="1400" dirty="0">
                <a:effectLst/>
                <a:latin typeface="Alexandria Light" pitchFamily="2" charset="-78"/>
                <a:ea typeface="Calibri" panose="020F0502020204030204" pitchFamily="34" charset="0"/>
                <a:cs typeface="Alexandria Light" pitchFamily="2" charset="-78"/>
              </a:rPr>
              <a:t>التفاعلية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a:t>
            </a:r>
            <a:endParaRPr lang="ar-SA" sz="1400" noProof="0" dirty="0">
              <a:solidFill>
                <a:prstClr val="black"/>
              </a:solidFill>
              <a:latin typeface="Alexandria Light" pitchFamily="2" charset="-78"/>
              <a:cs typeface="Alexandria Light" pitchFamily="2" charset="-78"/>
            </a:endParaRP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en-US"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يشرح مفهوم التفاعلية.</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ea typeface="+mn-ea"/>
                <a:cs typeface="Alexandria Light" pitchFamily="2" charset="-78"/>
              </a:rPr>
              <a:t>. يبين </a:t>
            </a:r>
            <a:r>
              <a:rPr kumimoji="0" lang="ar-SA" sz="14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أنماط التفاعلية</a:t>
            </a:r>
            <a:r>
              <a:rPr kumimoji="0" lang="ar-SA" sz="1400" b="0" i="0" u="none" strike="noStrike" kern="1200" cap="none" spc="0" normalizeH="0" baseline="0" noProof="0" dirty="0">
                <a:ln>
                  <a:noFill/>
                </a:ln>
                <a:solidFill>
                  <a:prstClr val="black"/>
                </a:solidFill>
                <a:effectLst/>
                <a:uLnTx/>
                <a:uFillTx/>
                <a:latin typeface="Alexandria Light" pitchFamily="2" charset="-78"/>
                <a:ea typeface="Times New Roman" panose="02020603050405020304" pitchFamily="18" charset="0"/>
                <a:cs typeface="Alexandria Light" pitchFamily="2" charset="-78"/>
              </a:rPr>
              <a:t>. </a:t>
            </a: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kumimoji="0" lang="ar-SA" sz="1400" b="0" i="0" u="none" strike="noStrike" kern="1200" cap="none" spc="0" normalizeH="0" baseline="0" noProof="0" dirty="0">
                <a:ln>
                  <a:noFill/>
                </a:ln>
                <a:solidFill>
                  <a:prstClr val="black"/>
                </a:solidFill>
                <a:effectLst/>
                <a:uLnTx/>
                <a:uFillTx/>
                <a:latin typeface="Alexandria Light" pitchFamily="2" charset="-78"/>
                <a:cs typeface="Alexandria Light" pitchFamily="2" charset="-78"/>
              </a:rPr>
              <a:t>يوضح مستويات التفاعلية.</a:t>
            </a:r>
            <a:endParaRPr lang="ar-SA" sz="1400" dirty="0">
              <a:solidFill>
                <a:prstClr val="black"/>
              </a:solidFill>
              <a:latin typeface="Alexandria Light" pitchFamily="2" charset="-78"/>
              <a:cs typeface="Alexandria Light" pitchFamily="2" charset="-78"/>
            </a:endParaRPr>
          </a:p>
          <a:p>
            <a:pPr marL="285750" marR="0" lvl="0" indent="-285750" algn="just" defTabSz="914400" rtl="1" eaLnBrk="1" fontAlgn="auto" latinLnBrk="0" hangingPunct="1">
              <a:lnSpc>
                <a:spcPts val="1680"/>
              </a:lnSpc>
              <a:spcAft>
                <a:spcPts val="1200"/>
              </a:spcAft>
              <a:buClrTx/>
              <a:buSzTx/>
              <a:buFont typeface="Arial" panose="020B0604020202020204" pitchFamily="34" charset="0"/>
              <a:buChar char="•"/>
              <a:tabLst/>
              <a:defRPr/>
            </a:pPr>
            <a:r>
              <a:rPr lang="ar-SA" sz="1400" dirty="0">
                <a:solidFill>
                  <a:prstClr val="black"/>
                </a:solidFill>
                <a:latin typeface="Alexandria Light" pitchFamily="2" charset="-78"/>
                <a:ea typeface="Calibri" panose="020F0502020204030204" pitchFamily="34" charset="0"/>
                <a:cs typeface="Alexandria Light" pitchFamily="2" charset="-78"/>
              </a:rPr>
              <a:t>يشرح </a:t>
            </a:r>
            <a:r>
              <a:rPr lang="ar-SA" sz="1400" dirty="0">
                <a:effectLst/>
                <a:latin typeface="Alexandria Light" pitchFamily="2" charset="-78"/>
                <a:ea typeface="Calibri" panose="020F0502020204030204" pitchFamily="34" charset="0"/>
                <a:cs typeface="Alexandria Light" pitchFamily="2" charset="-78"/>
              </a:rPr>
              <a:t>خطوات تصميم الدروس الإلكترونية التفاعليّة.</a:t>
            </a:r>
          </a:p>
          <a:p>
            <a:pPr marL="285750" indent="-285750" algn="just" rtl="1">
              <a:lnSpc>
                <a:spcPts val="16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يدرك دور المعلم في تصميم الدروس الإلكترونية التفاعليّة.</a:t>
            </a:r>
          </a:p>
          <a:p>
            <a:pPr marL="285750" indent="-285750" algn="just" rtl="1">
              <a:lnSpc>
                <a:spcPts val="1680"/>
              </a:lnSpc>
              <a:spcAft>
                <a:spcPts val="1200"/>
              </a:spcAft>
              <a:buFont typeface="Arial" panose="020B0604020202020204" pitchFamily="34" charset="0"/>
              <a:buChar char="•"/>
            </a:pPr>
            <a:r>
              <a:rPr lang="ar-SA" sz="1400" dirty="0">
                <a:latin typeface="Alexandria Light" pitchFamily="2" charset="-78"/>
                <a:ea typeface="Calibri" panose="020F0502020204030204" pitchFamily="34" charset="0"/>
                <a:cs typeface="Alexandria Light" pitchFamily="2" charset="-78"/>
              </a:rPr>
              <a:t>يبين </a:t>
            </a:r>
            <a:r>
              <a:rPr lang="ar-SY" sz="1400" dirty="0">
                <a:effectLst/>
                <a:latin typeface="Alexandria Light" pitchFamily="2" charset="-78"/>
                <a:ea typeface="Calibri" panose="020F0502020204030204" pitchFamily="34" charset="0"/>
                <a:cs typeface="Alexandria Light" pitchFamily="2" charset="-78"/>
              </a:rPr>
              <a:t>صفات الدرس التعليميّ الإلكترونيّ الفعال</a:t>
            </a:r>
            <a:r>
              <a:rPr lang="ar-SA" sz="1400" dirty="0">
                <a:latin typeface="Alexandria Light" pitchFamily="2" charset="-78"/>
                <a:ea typeface="Calibri" panose="020F0502020204030204" pitchFamily="34" charset="0"/>
                <a:cs typeface="Alexandria Light" pitchFamily="2" charset="-78"/>
              </a:rPr>
              <a:t>.</a:t>
            </a:r>
          </a:p>
          <a:p>
            <a:pPr marL="285750" indent="-285750" algn="just" rtl="1">
              <a:lnSpc>
                <a:spcPts val="16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يبين الفوائد التربوية من استخدام الدروس الإلكترونية.</a:t>
            </a:r>
          </a:p>
          <a:p>
            <a:pPr marL="285750" indent="-285750" algn="just" rtl="1">
              <a:lnSpc>
                <a:spcPts val="1680"/>
              </a:lnSpc>
              <a:spcAft>
                <a:spcPts val="1200"/>
              </a:spcAft>
              <a:buFont typeface="Arial" panose="020B0604020202020204" pitchFamily="34" charset="0"/>
              <a:buChar char="•"/>
            </a:pPr>
            <a:r>
              <a:rPr lang="ar-SA" sz="1400" dirty="0">
                <a:effectLst/>
                <a:latin typeface="Alexandria Light" pitchFamily="2" charset="-78"/>
                <a:ea typeface="Calibri" panose="020F0502020204030204" pitchFamily="34" charset="0"/>
                <a:cs typeface="Alexandria Light" pitchFamily="2" charset="-78"/>
              </a:rPr>
              <a:t>يعدد </a:t>
            </a:r>
            <a:r>
              <a:rPr lang="ar-SY" sz="1400" dirty="0">
                <a:effectLst/>
                <a:latin typeface="Alexandria Light" pitchFamily="2" charset="-78"/>
                <a:ea typeface="Calibri" panose="020F0502020204030204" pitchFamily="34" charset="0"/>
                <a:cs typeface="Alexandria Light" pitchFamily="2" charset="-78"/>
              </a:rPr>
              <a:t>بعض البرامج </a:t>
            </a:r>
            <a:r>
              <a:rPr lang="ar-SA" sz="1400" dirty="0">
                <a:latin typeface="Alexandria Light" pitchFamily="2" charset="-78"/>
                <a:ea typeface="Calibri" panose="020F0502020204030204" pitchFamily="34" charset="0"/>
                <a:cs typeface="Alexandria Light" pitchFamily="2" charset="-78"/>
              </a:rPr>
              <a:t>الحاسوبية المستخدمة في  تصميم البيئات</a:t>
            </a:r>
            <a:r>
              <a:rPr lang="ar-SY" sz="1400" dirty="0">
                <a:effectLst/>
                <a:latin typeface="Alexandria Light" pitchFamily="2" charset="-78"/>
                <a:ea typeface="Calibri" panose="020F0502020204030204" pitchFamily="34" charset="0"/>
                <a:cs typeface="Alexandria Light" pitchFamily="2" charset="-78"/>
              </a:rPr>
              <a:t> التعليميّة التفاعليّة</a:t>
            </a:r>
            <a:r>
              <a:rPr lang="ar-SA" sz="1400" dirty="0">
                <a:latin typeface="Alexandria Light" pitchFamily="2" charset="-78"/>
                <a:ea typeface="Calibri" panose="020F0502020204030204" pitchFamily="34" charset="0"/>
                <a:cs typeface="Alexandria Light" pitchFamily="2" charset="-78"/>
              </a:rPr>
              <a:t>..</a:t>
            </a:r>
            <a:endParaRPr kumimoji="0" lang="ar-SA" sz="14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endParaRPr>
          </a:p>
          <a:p>
            <a:pPr marL="0" marR="0" lvl="0" indent="0" algn="r" defTabSz="914400" rtl="1" eaLnBrk="1" fontAlgn="auto" latinLnBrk="0" hangingPunct="1">
              <a:lnSpc>
                <a:spcPts val="2930"/>
              </a:lnSpc>
              <a:spcBef>
                <a:spcPts val="0"/>
              </a:spcBef>
              <a:spcAft>
                <a:spcPts val="2095"/>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01</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 name="TextBox 2"/>
          <p:cNvSpPr txBox="1"/>
          <p:nvPr/>
        </p:nvSpPr>
        <p:spPr>
          <a:xfrm>
            <a:off x="9216556" y="639810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8400;p58">
            <a:extLst>
              <a:ext uri="{FF2B5EF4-FFF2-40B4-BE49-F238E27FC236}">
                <a16:creationId xmlns:a16="http://schemas.microsoft.com/office/drawing/2014/main" id="{6A473FD2-1EFA-4919-A8AE-A9C08533D427}"/>
              </a:ext>
            </a:extLst>
          </p:cNvPr>
          <p:cNvSpPr/>
          <p:nvPr/>
        </p:nvSpPr>
        <p:spPr>
          <a:xfrm>
            <a:off x="1926368" y="4695429"/>
            <a:ext cx="849105" cy="878059"/>
          </a:xfrm>
          <a:custGeom>
            <a:avLst/>
            <a:gdLst/>
            <a:ahLst/>
            <a:cxnLst/>
            <a:rect l="l" t="t" r="r" b="b"/>
            <a:pathLst>
              <a:path w="11847" h="11846" extrusionOk="0">
                <a:moveTo>
                  <a:pt x="10744" y="3718"/>
                </a:moveTo>
                <a:lnTo>
                  <a:pt x="10428" y="4348"/>
                </a:lnTo>
                <a:cubicBezTo>
                  <a:pt x="10397" y="4442"/>
                  <a:pt x="10397" y="4568"/>
                  <a:pt x="10428" y="4663"/>
                </a:cubicBezTo>
                <a:lnTo>
                  <a:pt x="10744" y="5293"/>
                </a:lnTo>
                <a:lnTo>
                  <a:pt x="9483" y="4915"/>
                </a:lnTo>
                <a:lnTo>
                  <a:pt x="9105" y="4505"/>
                </a:lnTo>
                <a:lnTo>
                  <a:pt x="9483" y="4127"/>
                </a:lnTo>
                <a:lnTo>
                  <a:pt x="10744" y="3718"/>
                </a:lnTo>
                <a:close/>
                <a:moveTo>
                  <a:pt x="4443" y="3497"/>
                </a:moveTo>
                <a:cubicBezTo>
                  <a:pt x="4884" y="3497"/>
                  <a:pt x="5262" y="3781"/>
                  <a:pt x="5419" y="4190"/>
                </a:cubicBezTo>
                <a:lnTo>
                  <a:pt x="4443" y="4190"/>
                </a:lnTo>
                <a:cubicBezTo>
                  <a:pt x="4253" y="4190"/>
                  <a:pt x="4096" y="4348"/>
                  <a:pt x="4096" y="4568"/>
                </a:cubicBezTo>
                <a:cubicBezTo>
                  <a:pt x="4096" y="4663"/>
                  <a:pt x="4253" y="4820"/>
                  <a:pt x="4443" y="4820"/>
                </a:cubicBezTo>
                <a:lnTo>
                  <a:pt x="5419" y="4820"/>
                </a:lnTo>
                <a:cubicBezTo>
                  <a:pt x="5262" y="5230"/>
                  <a:pt x="4915" y="5545"/>
                  <a:pt x="4443" y="5545"/>
                </a:cubicBezTo>
                <a:cubicBezTo>
                  <a:pt x="3844" y="5545"/>
                  <a:pt x="3434" y="5072"/>
                  <a:pt x="3434" y="4505"/>
                </a:cubicBezTo>
                <a:cubicBezTo>
                  <a:pt x="3434" y="3970"/>
                  <a:pt x="3907" y="3497"/>
                  <a:pt x="4443" y="3497"/>
                </a:cubicBezTo>
                <a:close/>
                <a:moveTo>
                  <a:pt x="4443" y="2080"/>
                </a:moveTo>
                <a:cubicBezTo>
                  <a:pt x="5671" y="2080"/>
                  <a:pt x="6679" y="2993"/>
                  <a:pt x="6837" y="4159"/>
                </a:cubicBezTo>
                <a:lnTo>
                  <a:pt x="6144" y="4159"/>
                </a:lnTo>
                <a:cubicBezTo>
                  <a:pt x="5986" y="3371"/>
                  <a:pt x="5262" y="2773"/>
                  <a:pt x="4443" y="2773"/>
                </a:cubicBezTo>
                <a:cubicBezTo>
                  <a:pt x="3497" y="2773"/>
                  <a:pt x="2710" y="3560"/>
                  <a:pt x="2710" y="4505"/>
                </a:cubicBezTo>
                <a:cubicBezTo>
                  <a:pt x="2710" y="5451"/>
                  <a:pt x="3497" y="6238"/>
                  <a:pt x="4443" y="6238"/>
                </a:cubicBezTo>
                <a:cubicBezTo>
                  <a:pt x="5262" y="6238"/>
                  <a:pt x="5986" y="5671"/>
                  <a:pt x="6144" y="4883"/>
                </a:cubicBezTo>
                <a:lnTo>
                  <a:pt x="6837" y="4883"/>
                </a:lnTo>
                <a:cubicBezTo>
                  <a:pt x="6679" y="6049"/>
                  <a:pt x="5671" y="6963"/>
                  <a:pt x="4443" y="6963"/>
                </a:cubicBezTo>
                <a:cubicBezTo>
                  <a:pt x="3119" y="6963"/>
                  <a:pt x="2017" y="5860"/>
                  <a:pt x="2017" y="4505"/>
                </a:cubicBezTo>
                <a:cubicBezTo>
                  <a:pt x="2017" y="3182"/>
                  <a:pt x="3119" y="2080"/>
                  <a:pt x="4443" y="2080"/>
                </a:cubicBezTo>
                <a:close/>
                <a:moveTo>
                  <a:pt x="4474" y="662"/>
                </a:moveTo>
                <a:cubicBezTo>
                  <a:pt x="6459" y="662"/>
                  <a:pt x="8097" y="2206"/>
                  <a:pt x="8255" y="4127"/>
                </a:cubicBezTo>
                <a:lnTo>
                  <a:pt x="7562" y="4127"/>
                </a:lnTo>
                <a:cubicBezTo>
                  <a:pt x="7372" y="2584"/>
                  <a:pt x="6049" y="1355"/>
                  <a:pt x="4443" y="1355"/>
                </a:cubicBezTo>
                <a:cubicBezTo>
                  <a:pt x="2710" y="1355"/>
                  <a:pt x="1324" y="2773"/>
                  <a:pt x="1324" y="4474"/>
                </a:cubicBezTo>
                <a:cubicBezTo>
                  <a:pt x="1324" y="6175"/>
                  <a:pt x="2741" y="7593"/>
                  <a:pt x="4443" y="7593"/>
                </a:cubicBezTo>
                <a:cubicBezTo>
                  <a:pt x="6049" y="7593"/>
                  <a:pt x="7372" y="6364"/>
                  <a:pt x="7562" y="4820"/>
                </a:cubicBezTo>
                <a:lnTo>
                  <a:pt x="8255" y="4820"/>
                </a:lnTo>
                <a:cubicBezTo>
                  <a:pt x="8097" y="6774"/>
                  <a:pt x="6459" y="8286"/>
                  <a:pt x="4474" y="8286"/>
                </a:cubicBezTo>
                <a:cubicBezTo>
                  <a:pt x="2395" y="8286"/>
                  <a:pt x="662" y="6616"/>
                  <a:pt x="662" y="4474"/>
                </a:cubicBezTo>
                <a:cubicBezTo>
                  <a:pt x="662" y="2363"/>
                  <a:pt x="2363" y="662"/>
                  <a:pt x="4474" y="662"/>
                </a:cubicBezTo>
                <a:close/>
                <a:moveTo>
                  <a:pt x="5734" y="8822"/>
                </a:moveTo>
                <a:lnTo>
                  <a:pt x="6049" y="9767"/>
                </a:lnTo>
                <a:lnTo>
                  <a:pt x="2836" y="9767"/>
                </a:lnTo>
                <a:lnTo>
                  <a:pt x="3151" y="8822"/>
                </a:lnTo>
                <a:cubicBezTo>
                  <a:pt x="3529" y="8916"/>
                  <a:pt x="4001" y="9011"/>
                  <a:pt x="4443" y="9011"/>
                </a:cubicBezTo>
                <a:cubicBezTo>
                  <a:pt x="4884" y="9011"/>
                  <a:pt x="5356" y="8916"/>
                  <a:pt x="5734" y="8822"/>
                </a:cubicBezTo>
                <a:close/>
                <a:moveTo>
                  <a:pt x="6522" y="10428"/>
                </a:moveTo>
                <a:cubicBezTo>
                  <a:pt x="6963" y="10428"/>
                  <a:pt x="7372" y="10680"/>
                  <a:pt x="7530" y="11121"/>
                </a:cubicBezTo>
                <a:lnTo>
                  <a:pt x="1418" y="11121"/>
                </a:lnTo>
                <a:cubicBezTo>
                  <a:pt x="1576" y="10743"/>
                  <a:pt x="1922" y="10428"/>
                  <a:pt x="2395" y="10428"/>
                </a:cubicBezTo>
                <a:close/>
                <a:moveTo>
                  <a:pt x="4474" y="0"/>
                </a:moveTo>
                <a:cubicBezTo>
                  <a:pt x="1985" y="0"/>
                  <a:pt x="0" y="1985"/>
                  <a:pt x="0" y="4474"/>
                </a:cubicBezTo>
                <a:cubicBezTo>
                  <a:pt x="0" y="6238"/>
                  <a:pt x="1040" y="7813"/>
                  <a:pt x="2552" y="8538"/>
                </a:cubicBezTo>
                <a:lnTo>
                  <a:pt x="2143" y="9767"/>
                </a:lnTo>
                <a:cubicBezTo>
                  <a:pt x="1324" y="9861"/>
                  <a:pt x="693" y="10586"/>
                  <a:pt x="693" y="11499"/>
                </a:cubicBezTo>
                <a:cubicBezTo>
                  <a:pt x="693" y="11688"/>
                  <a:pt x="851" y="11846"/>
                  <a:pt x="1040" y="11846"/>
                </a:cubicBezTo>
                <a:lnTo>
                  <a:pt x="7971" y="11846"/>
                </a:lnTo>
                <a:cubicBezTo>
                  <a:pt x="8192" y="11846"/>
                  <a:pt x="8349" y="11688"/>
                  <a:pt x="8349" y="11499"/>
                </a:cubicBezTo>
                <a:cubicBezTo>
                  <a:pt x="8349" y="10617"/>
                  <a:pt x="7719" y="9924"/>
                  <a:pt x="6900" y="9767"/>
                </a:cubicBezTo>
                <a:lnTo>
                  <a:pt x="6490" y="8538"/>
                </a:lnTo>
                <a:cubicBezTo>
                  <a:pt x="7782" y="7908"/>
                  <a:pt x="8727" y="6679"/>
                  <a:pt x="8979" y="5230"/>
                </a:cubicBezTo>
                <a:lnTo>
                  <a:pt x="9137" y="5388"/>
                </a:lnTo>
                <a:cubicBezTo>
                  <a:pt x="9168" y="5419"/>
                  <a:pt x="9200" y="5451"/>
                  <a:pt x="9263" y="5451"/>
                </a:cubicBezTo>
                <a:lnTo>
                  <a:pt x="11374" y="6175"/>
                </a:lnTo>
                <a:cubicBezTo>
                  <a:pt x="11403" y="6183"/>
                  <a:pt x="11435" y="6186"/>
                  <a:pt x="11466" y="6186"/>
                </a:cubicBezTo>
                <a:cubicBezTo>
                  <a:pt x="11569" y="6186"/>
                  <a:pt x="11672" y="6145"/>
                  <a:pt x="11720" y="6049"/>
                </a:cubicBezTo>
                <a:cubicBezTo>
                  <a:pt x="11815" y="5923"/>
                  <a:pt x="11846" y="5766"/>
                  <a:pt x="11783" y="5671"/>
                </a:cubicBezTo>
                <a:lnTo>
                  <a:pt x="11153" y="4442"/>
                </a:lnTo>
                <a:lnTo>
                  <a:pt x="11783" y="3214"/>
                </a:lnTo>
                <a:cubicBezTo>
                  <a:pt x="11815" y="3151"/>
                  <a:pt x="11783" y="2993"/>
                  <a:pt x="11689" y="2899"/>
                </a:cubicBezTo>
                <a:cubicBezTo>
                  <a:pt x="11641" y="2802"/>
                  <a:pt x="11519" y="2761"/>
                  <a:pt x="11422" y="2761"/>
                </a:cubicBezTo>
                <a:cubicBezTo>
                  <a:pt x="11392" y="2761"/>
                  <a:pt x="11364" y="2765"/>
                  <a:pt x="11342" y="2773"/>
                </a:cubicBezTo>
                <a:lnTo>
                  <a:pt x="9200" y="3497"/>
                </a:lnTo>
                <a:cubicBezTo>
                  <a:pt x="9168" y="3497"/>
                  <a:pt x="9105" y="3529"/>
                  <a:pt x="9105" y="3560"/>
                </a:cubicBezTo>
                <a:lnTo>
                  <a:pt x="8916" y="3718"/>
                </a:lnTo>
                <a:cubicBezTo>
                  <a:pt x="8570" y="1607"/>
                  <a:pt x="6742" y="0"/>
                  <a:pt x="447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663950702"/>
      </p:ext>
    </p:extLst>
  </p:cSld>
  <p:clrMapOvr>
    <a:masterClrMapping/>
  </p:clrMapOvr>
  <p:extLst>
    <p:ext uri="{3A86A75C-4F4B-4683-9AE1-C65F6400EC91}">
      <p14:laserTraceLst xmlns:p14="http://schemas.microsoft.com/office/powerpoint/2010/main">
        <p14:tracePtLst>
          <p14:tracePt t="4392" x="9083675" y="6661150"/>
          <p14:tracePt t="4400" x="9118600" y="6618288"/>
          <p14:tracePt t="4405" x="9144000" y="6575425"/>
          <p14:tracePt t="4416" x="9178925" y="6515100"/>
          <p14:tracePt t="4420" x="9204325" y="6481763"/>
          <p14:tracePt t="4434" x="9264650" y="6378575"/>
          <p14:tracePt t="4446" x="9297988" y="6327775"/>
          <p14:tracePt t="4448" x="9323388" y="6267450"/>
          <p14:tracePt t="4456" x="9358313" y="6216650"/>
          <p14:tracePt t="4464" x="9401175" y="6164263"/>
          <p14:tracePt t="4470" x="9426575" y="6096000"/>
          <p14:tracePt t="4480" x="9469438" y="6035675"/>
          <p14:tracePt t="4484" x="9504363" y="5984875"/>
          <p14:tracePt t="4495" x="9529763" y="5924550"/>
          <p14:tracePt t="4501" x="9572625" y="5873750"/>
          <p14:tracePt t="4506" x="9605963" y="5821363"/>
          <p14:tracePt t="4514" x="9631363" y="5788025"/>
          <p14:tracePt t="4520" x="9666288" y="5735638"/>
          <p14:tracePt t="4529" x="9691688" y="5694363"/>
          <p14:tracePt t="4535" x="9717088" y="5659438"/>
          <p14:tracePt t="4545" x="9734550" y="5608638"/>
          <p14:tracePt t="4552" x="9752013" y="5591175"/>
          <p14:tracePt t="4556" x="9769475" y="5556250"/>
          <p14:tracePt t="4563" x="9785350" y="5530850"/>
          <p14:tracePt t="4571" x="9802813" y="5513388"/>
          <p14:tracePt t="4580" x="9812338" y="5487988"/>
          <p14:tracePt t="4585" x="9828213" y="5470525"/>
          <p14:tracePt t="4599" x="9828213" y="5454650"/>
          <p14:tracePt t="4607" x="9845675" y="5437188"/>
          <p14:tracePt t="4621" x="9855200" y="5427663"/>
          <p14:tracePt t="4634" x="9855200" y="5419725"/>
          <p14:tracePt t="4646" x="9863138" y="5419725"/>
          <p14:tracePt t="4657" x="9863138" y="5411788"/>
          <p14:tracePt t="4665" x="9863138" y="5402263"/>
          <p14:tracePt t="4671" x="9871075" y="5394325"/>
          <p14:tracePt t="4681" x="9880600" y="5394325"/>
          <p14:tracePt t="4697" x="9880600" y="5384800"/>
          <p14:tracePt t="4700" x="9888538" y="5384800"/>
          <p14:tracePt t="4714" x="9898063" y="5368925"/>
          <p14:tracePt t="4722" x="9913938" y="5359400"/>
          <p14:tracePt t="4732" x="9913938" y="5351463"/>
          <p14:tracePt t="4736" x="9931400" y="5334000"/>
          <p14:tracePt t="4746" x="9948863" y="5326063"/>
          <p14:tracePt t="4754" x="9974263" y="5299075"/>
          <p14:tracePt t="4764" x="9991725" y="5283200"/>
          <p14:tracePt t="4767" x="10009188" y="5273675"/>
          <p14:tracePt t="4772" x="10034588" y="5256213"/>
          <p14:tracePt t="4781" x="10059988" y="5240338"/>
          <p14:tracePt t="4786" x="10085388" y="5222875"/>
          <p14:tracePt t="4795" x="10110788" y="5197475"/>
          <p14:tracePt t="4800" x="10128250" y="5180013"/>
          <p14:tracePt t="4815" x="10188575" y="5145088"/>
          <p14:tracePt t="4822" x="10213975" y="5129213"/>
          <p14:tracePt t="4831" x="10239375" y="5111750"/>
          <p14:tracePt t="4837" x="10266363" y="5102225"/>
          <p14:tracePt t="4845" x="10274300" y="5086350"/>
          <p14:tracePt t="4851" x="10291763" y="5076825"/>
          <p14:tracePt t="4865" x="10317163" y="5059363"/>
          <p14:tracePt t="4867" x="10334625" y="5051425"/>
          <p14:tracePt t="4872" x="10342563" y="5043488"/>
          <p14:tracePt t="4880" x="10360025" y="5033963"/>
          <p14:tracePt t="4887" x="10377488" y="5026025"/>
          <p14:tracePt t="4896" x="10385425" y="5016500"/>
          <p14:tracePt t="4917" x="10393363" y="5008563"/>
          <p14:tracePt t="5010" x="10410825" y="5008563"/>
          <p14:tracePt t="5470" x="10453688" y="4932363"/>
          <p14:tracePt t="5479" x="10539413" y="4829175"/>
          <p14:tracePt t="5485" x="10642600" y="4700588"/>
          <p14:tracePt t="5497" x="10736263" y="4572000"/>
          <p14:tracePt t="5501" x="10847388" y="4425950"/>
          <p14:tracePt t="5508" x="10968038" y="4289425"/>
          <p14:tracePt t="5516" x="11079163" y="4143375"/>
          <p14:tracePt t="5521" x="11198225" y="4006850"/>
          <p14:tracePt t="5536" x="11412538" y="3749675"/>
          <p14:tracePt t="5547" x="11515725" y="3648075"/>
          <p14:tracePt t="5550" x="11609388" y="3535363"/>
          <p14:tracePt t="5557" x="11687175" y="3433763"/>
          <p14:tracePt t="5566" x="11772900" y="3338513"/>
          <p14:tracePt t="5571" x="11841163" y="3252788"/>
          <p14:tracePt t="5582" x="11891963" y="3194050"/>
          <p14:tracePt t="5587" x="11944350" y="3141663"/>
          <p14:tracePt t="5596" x="11987213" y="3090863"/>
          <p14:tracePt t="5600" x="12020550" y="3048000"/>
          <p14:tracePt t="5609" x="12038013" y="3022600"/>
          <p14:tracePt t="5617" x="12071350" y="2987675"/>
          <p14:tracePt t="5621" x="12088813" y="2962275"/>
          <p14:tracePt t="5631" x="12098338" y="2936875"/>
          <p14:tracePt t="5637" x="12114213" y="2927350"/>
          <p14:tracePt t="5645" x="12131675" y="2911475"/>
          <p14:tracePt t="5650" x="12131675" y="2894013"/>
          <p14:tracePt t="5657" x="12149138" y="2886075"/>
          <p14:tracePt t="5672" x="12149138" y="2876550"/>
          <p14:tracePt t="5687" x="12157075" y="2868613"/>
          <p14:tracePt t="5715" x="12166600" y="2868613"/>
          <p14:tracePt t="5744" x="12174538" y="2859088"/>
          <p14:tracePt t="5752" x="12174538" y="2851150"/>
          <p14:tracePt t="5762" x="12184063" y="2843213"/>
          <p14:tracePt t="11233" x="12106275" y="2560638"/>
          <p14:tracePt t="11243" x="12055475" y="2551113"/>
          <p14:tracePt t="11245" x="11995150" y="2533650"/>
          <p14:tracePt t="11251" x="11944350" y="2508250"/>
          <p14:tracePt t="11267" x="11823700" y="2482850"/>
          <p14:tracePt t="11273" x="11763375" y="2457450"/>
          <p14:tracePt t="11280" x="11687175" y="2447925"/>
          <p14:tracePt t="11287" x="11618913" y="2432050"/>
          <p14:tracePt t="11295" x="11541125" y="2422525"/>
          <p14:tracePt t="11301" x="11464925" y="2406650"/>
          <p14:tracePt t="11315" x="11395075" y="2397125"/>
          <p14:tracePt t="11318" x="11318875" y="2389188"/>
          <p14:tracePt t="11323" x="11233150" y="2379663"/>
          <p14:tracePt t="11331" x="11147425" y="2363788"/>
          <p14:tracePt t="11337" x="11044238" y="2354263"/>
          <p14:tracePt t="11346" x="10942638" y="2346325"/>
          <p14:tracePt t="11351" x="10829925" y="2328863"/>
          <p14:tracePt t="11362" x="10728325" y="2320925"/>
          <p14:tracePt t="11365" x="10607675" y="2311400"/>
          <p14:tracePt t="11373" x="10496550" y="2293938"/>
          <p14:tracePt t="11380" x="10385425" y="2286000"/>
          <p14:tracePt t="11387" x="10282238" y="2278063"/>
          <p14:tracePt t="11396" x="10180638" y="2260600"/>
          <p14:tracePt t="11401" x="10077450" y="2251075"/>
          <p14:tracePt t="11413" x="9991725" y="2243138"/>
          <p14:tracePt t="11416" x="9888538" y="2225675"/>
          <p14:tracePt t="11423" x="9820275" y="2217738"/>
          <p14:tracePt t="11430" x="9744075" y="2200275"/>
          <p14:tracePt t="11437" x="9709150" y="2200275"/>
          <p14:tracePt t="11447" x="9674225" y="2192338"/>
          <p14:tracePt t="11451" x="9658350" y="2192338"/>
          <p14:tracePt t="11461" x="9648825" y="2192338"/>
          <p14:tracePt t="11466" x="9640888" y="2192338"/>
          <p14:tracePt t="11502" x="9648825" y="2192338"/>
          <p14:tracePt t="11512" x="9648825" y="2200275"/>
          <p14:tracePt t="11517" x="9666288" y="2217738"/>
          <p14:tracePt t="11524" x="9691688" y="2217738"/>
          <p14:tracePt t="11534" x="9717088" y="2235200"/>
          <p14:tracePt t="11890" x="9666288" y="2243138"/>
          <p14:tracePt t="11897" x="9580563" y="2268538"/>
          <p14:tracePt t="11903" x="9504363" y="2293938"/>
          <p14:tracePt t="11916" x="9426575" y="2311400"/>
          <p14:tracePt t="11919" x="9340850" y="2320925"/>
          <p14:tracePt t="11929" x="9280525" y="2346325"/>
          <p14:tracePt t="11932" x="9221788" y="2363788"/>
          <p14:tracePt t="11939" x="9169400" y="2371725"/>
          <p14:tracePt t="11947" x="9109075" y="2379663"/>
          <p14:tracePt t="11953" x="9066213" y="2389188"/>
          <p14:tracePt t="11963" x="9032875" y="2397125"/>
          <p14:tracePt t="11968" x="8997950" y="2406650"/>
          <p14:tracePt t="11979" x="8955088" y="2414588"/>
          <p14:tracePt t="11982" x="8921750" y="2422525"/>
          <p14:tracePt t="11989" x="8896350" y="2422525"/>
          <p14:tracePt t="11996" x="8869363" y="2422525"/>
          <p14:tracePt t="12003" x="8843963" y="2432050"/>
          <p14:tracePt t="12013" x="8818563" y="2432050"/>
          <p14:tracePt t="12017" x="8801100" y="2432050"/>
          <p14:tracePt t="12030" x="8793163" y="2432050"/>
          <p14:tracePt t="12032" x="8775700" y="2432050"/>
          <p14:tracePt t="12039" x="8767763" y="2439988"/>
          <p14:tracePt t="12046" x="8758238" y="2439988"/>
          <p14:tracePt t="12066" x="8732838" y="2439988"/>
          <p14:tracePt t="12068" x="8724900" y="2439988"/>
          <p14:tracePt t="12079" x="8707438" y="2439988"/>
          <p14:tracePt t="12097" x="8689975" y="2439988"/>
          <p14:tracePt t="12099" x="8682038" y="2439988"/>
          <p14:tracePt t="12103" x="8664575" y="2439988"/>
          <p14:tracePt t="12116" x="8656638" y="2439988"/>
          <p14:tracePt t="12127" x="8647113" y="2439988"/>
          <p14:tracePt t="12132" x="8639175" y="2439988"/>
          <p14:tracePt t="12139" x="8629650" y="2439988"/>
          <p14:tracePt t="12146" x="8621713" y="2439988"/>
          <p14:tracePt t="12153" x="8613775" y="2439988"/>
          <p14:tracePt t="12160" x="8604250" y="2439988"/>
          <p14:tracePt t="12190" x="8596313" y="2439988"/>
          <p14:tracePt t="12212" x="8586788" y="2439988"/>
          <p14:tracePt t="12247" x="8578850" y="2439988"/>
          <p14:tracePt t="12254" x="8561388" y="2439988"/>
          <p14:tracePt t="12269" x="8553450" y="2439988"/>
          <p14:tracePt t="12279" x="8535988" y="2439988"/>
          <p14:tracePt t="12282" x="8528050" y="2439988"/>
          <p14:tracePt t="12290" x="8502650" y="2439988"/>
          <p14:tracePt t="12298" x="8485188" y="2439988"/>
          <p14:tracePt t="12304" x="8467725" y="2439988"/>
          <p14:tracePt t="12314" x="8450263" y="2439988"/>
          <p14:tracePt t="12318" x="8432800" y="2439988"/>
          <p14:tracePt t="12330" x="8432800" y="2432050"/>
          <p14:tracePt t="12333" x="8416925" y="2432050"/>
          <p14:tracePt t="12340" x="8407400" y="2432050"/>
          <p14:tracePt t="12633" x="8416925" y="2432050"/>
          <p14:tracePt t="12679" x="8424863" y="2432050"/>
          <p14:tracePt t="12769" x="8432800" y="2432050"/>
          <p14:tracePt t="12799" x="8442325" y="2432050"/>
          <p14:tracePt t="12964" x="8450263" y="2432050"/>
          <p14:tracePt t="13022" x="8459788" y="2432050"/>
          <p14:tracePt t="13171" x="8467725" y="2432050"/>
          <p14:tracePt t="13932" x="8432800" y="2432050"/>
          <p14:tracePt t="13941" x="8389938" y="2432050"/>
          <p14:tracePt t="13948" x="8331200" y="2432050"/>
          <p14:tracePt t="13953" x="8270875" y="2439988"/>
          <p14:tracePt t="13965" x="8142288" y="2457450"/>
          <p14:tracePt t="13972" x="8081963" y="2465388"/>
          <p14:tracePt t="13982" x="8021638" y="2465388"/>
          <p14:tracePt t="13986" x="7980363" y="2474913"/>
          <p14:tracePt t="13995" x="7920038" y="2482850"/>
          <p14:tracePt t="14000" x="7859713" y="2482850"/>
          <p14:tracePt t="14015" x="7740650" y="2490788"/>
          <p14:tracePt t="14022" x="7680325" y="2500313"/>
          <p14:tracePt t="14034" x="7620000" y="2500313"/>
          <p14:tracePt t="14036" x="7559675" y="2517775"/>
          <p14:tracePt t="14047" x="7499350" y="2517775"/>
          <p14:tracePt t="14050" x="7440613" y="2525713"/>
          <p14:tracePt t="14065" x="7354888" y="2533650"/>
          <p14:tracePt t="14072" x="7294563" y="2543175"/>
          <p14:tracePt t="14080" x="7234238" y="2551113"/>
          <p14:tracePt t="14086" x="7175500" y="2560638"/>
          <p14:tracePt t="14096" x="7115175" y="2576513"/>
          <p14:tracePt t="14100" x="7054850" y="2586038"/>
          <p14:tracePt t="14114" x="6978650" y="2593975"/>
          <p14:tracePt t="14116" x="6935788" y="2611438"/>
          <p14:tracePt t="14122" x="6858000" y="2619375"/>
          <p14:tracePt t="14130" x="6815138" y="2636838"/>
          <p14:tracePt t="14136" x="6754813" y="2646363"/>
          <p14:tracePt t="14145" x="6696075" y="2654300"/>
          <p14:tracePt t="14153" x="6635750" y="2662238"/>
          <p14:tracePt t="14162" x="6575425" y="2671763"/>
          <p14:tracePt t="14166" x="6515100" y="2679700"/>
          <p14:tracePt t="14172" x="6438900" y="2697163"/>
          <p14:tracePt t="14181" x="6378575" y="2714625"/>
          <p14:tracePt t="14187" x="6318250" y="2714625"/>
          <p14:tracePt t="14196" x="6257925" y="2730500"/>
          <p14:tracePt t="14201" x="6199188" y="2730500"/>
          <p14:tracePt t="14211" x="6156325" y="2740025"/>
          <p14:tracePt t="14215" x="6103938" y="2757488"/>
          <p14:tracePt t="14222" x="6070600" y="2765425"/>
          <p14:tracePt t="14232" x="6027738" y="2765425"/>
          <p14:tracePt t="14237" x="5992813" y="2765425"/>
          <p14:tracePt t="14246" x="5949950" y="2765425"/>
          <p14:tracePt t="14251" x="5934075" y="2765425"/>
          <p14:tracePt t="14262" x="5907088" y="2765425"/>
          <p14:tracePt t="14266" x="5881688" y="2765425"/>
          <p14:tracePt t="14272" x="5873750" y="2765425"/>
          <p14:tracePt t="14280" x="5848350" y="2773363"/>
          <p14:tracePt t="14287" x="5830888" y="2773363"/>
          <p14:tracePt t="14303" x="5813425" y="2773363"/>
          <p14:tracePt t="14313" x="5805488" y="2773363"/>
          <p14:tracePt t="14323" x="5788025" y="2773363"/>
          <p14:tracePt t="14333" x="5778500" y="2773363"/>
          <p14:tracePt t="14336" x="5762625" y="2773363"/>
          <p14:tracePt t="14346" x="5753100" y="2773363"/>
          <p14:tracePt t="14366" x="5719763" y="2773363"/>
          <p14:tracePt t="14372" x="5710238" y="2773363"/>
          <p14:tracePt t="14381" x="5694363" y="2773363"/>
          <p14:tracePt t="14396" x="5684838" y="2773363"/>
          <p14:tracePt t="14401" x="5667375" y="2773363"/>
          <p14:tracePt t="14414" x="5659438" y="2773363"/>
          <p14:tracePt t="14416" x="5651500" y="2773363"/>
          <p14:tracePt t="14432" x="5641975" y="2773363"/>
          <p14:tracePt t="14437" x="5634038" y="2773363"/>
          <p14:tracePt t="14446" x="5634038" y="2765425"/>
          <p14:tracePt t="14494" x="5624513" y="2765425"/>
          <p14:tracePt t="14593" x="5624513" y="2757488"/>
          <p14:tracePt t="14638" x="5634038" y="2747963"/>
          <p14:tracePt t="14652" x="5634038" y="2740025"/>
          <p14:tracePt t="14662" x="5641975" y="2740025"/>
          <p14:tracePt t="14682" x="5651500" y="2730500"/>
          <p14:tracePt t="14687" x="5659438" y="2730500"/>
          <p14:tracePt t="14702" x="5667375" y="2730500"/>
          <p14:tracePt t="14725" x="5676900" y="2730500"/>
          <p14:tracePt t="14734" x="5684838" y="2730500"/>
          <p14:tracePt t="14752" x="5694363" y="2730500"/>
          <p14:tracePt t="14767" x="5702300" y="2722563"/>
          <p14:tracePt t="14796" x="5710238" y="2722563"/>
          <p14:tracePt t="14812" x="5719763" y="2722563"/>
          <p14:tracePt t="14817" x="5727700" y="2722563"/>
          <p14:tracePt t="14846" x="5735638" y="2722563"/>
          <p14:tracePt t="14852" x="5745163" y="2722563"/>
          <p14:tracePt t="14865" x="5753100" y="2722563"/>
          <p14:tracePt t="14875" x="5762625" y="2722563"/>
          <p14:tracePt t="14882" x="5770563" y="2722563"/>
          <p14:tracePt t="14897" x="5778500" y="2714625"/>
          <p14:tracePt t="14903" x="5788025" y="2714625"/>
          <p14:tracePt t="14914" x="5795963" y="2714625"/>
          <p14:tracePt t="14925" x="5805488" y="2714625"/>
          <p14:tracePt t="14939" x="5813425" y="2714625"/>
          <p14:tracePt t="14952" x="5821363" y="2714625"/>
          <p14:tracePt t="14961" x="5830888" y="2714625"/>
          <p14:tracePt t="14967" x="5838825" y="2714625"/>
          <p14:tracePt t="14975" x="5848350" y="2714625"/>
          <p14:tracePt t="14981" x="5864225" y="2714625"/>
          <p14:tracePt t="14996" x="5881688" y="2714625"/>
          <p14:tracePt t="15002" x="5891213" y="2714625"/>
          <p14:tracePt t="15014" x="5907088" y="2705100"/>
          <p14:tracePt t="15016" x="5934075" y="2705100"/>
          <p14:tracePt t="15025" x="5942013" y="2705100"/>
          <p14:tracePt t="15032" x="5959475" y="2705100"/>
          <p14:tracePt t="15038" x="5975350" y="2697163"/>
          <p14:tracePt t="15045" x="5992813" y="2697163"/>
          <p14:tracePt t="15052" x="6010275" y="2687638"/>
          <p14:tracePt t="15064" x="6027738" y="2687638"/>
          <p14:tracePt t="15074" x="6045200" y="2687638"/>
          <p14:tracePt t="15082" x="6053138" y="2687638"/>
          <p14:tracePt t="15087" x="6061075" y="2679700"/>
          <p14:tracePt t="15095" x="6078538" y="2679700"/>
          <p14:tracePt t="15102" x="6088063" y="2679700"/>
          <p14:tracePt t="15112" x="6103938" y="2679700"/>
          <p14:tracePt t="15123" x="6113463" y="2679700"/>
          <p14:tracePt t="15131" x="6121400" y="2679700"/>
          <p14:tracePt t="15138" x="6138863" y="2671763"/>
          <p14:tracePt t="15152" x="6146800" y="2671763"/>
          <p14:tracePt t="15160" x="6156325" y="2662238"/>
          <p14:tracePt t="15175" x="6173788" y="2662238"/>
          <p14:tracePt t="15182" x="6181725" y="2662238"/>
          <p14:tracePt t="15196" x="6189663" y="2654300"/>
          <p14:tracePt t="15202" x="6199188" y="2654300"/>
          <p14:tracePt t="15212" x="6207125" y="2654300"/>
          <p14:tracePt t="15217" x="6216650" y="2654300"/>
          <p14:tracePt t="15224" x="6224588" y="2654300"/>
          <p14:tracePt t="15238" x="6242050" y="2654300"/>
          <p14:tracePt t="15246" x="6249988" y="2654300"/>
          <p14:tracePt t="15252" x="6257925" y="2654300"/>
          <p14:tracePt t="15263" x="6267450" y="2654300"/>
          <p14:tracePt t="15266" x="6275388" y="2654300"/>
          <p14:tracePt t="15274" x="6284913" y="2654300"/>
          <p14:tracePt t="15281" x="6300788" y="2654300"/>
          <p14:tracePt t="15288" x="6300788" y="2646363"/>
          <p14:tracePt t="15296" x="6318250" y="2646363"/>
          <p14:tracePt t="15303" x="6327775" y="2646363"/>
          <p14:tracePt t="15315" x="6335713" y="2646363"/>
          <p14:tracePt t="15317" x="6343650" y="2646363"/>
          <p14:tracePt t="15324" x="6361113" y="2646363"/>
          <p14:tracePt t="15332" x="6370638" y="2646363"/>
          <p14:tracePt t="15347" x="6396038" y="2636838"/>
          <p14:tracePt t="15352" x="6413500" y="2636838"/>
          <p14:tracePt t="15362" x="6429375" y="2636838"/>
          <p14:tracePt t="15367" x="6446838" y="2636838"/>
          <p14:tracePt t="15373" x="6464300" y="2628900"/>
          <p14:tracePt t="15384" x="6472238" y="2628900"/>
          <p14:tracePt t="15387" x="6489700" y="2628900"/>
          <p14:tracePt t="15396" x="6515100" y="2628900"/>
          <p14:tracePt t="15401" x="6524625" y="2628900"/>
          <p14:tracePt t="15411" x="6540500" y="2628900"/>
          <p14:tracePt t="15416" x="6557963" y="2628900"/>
          <p14:tracePt t="15423" x="6583363" y="2628900"/>
          <p14:tracePt t="15432" x="6600825" y="2628900"/>
          <p14:tracePt t="15437" x="6618288" y="2628900"/>
          <p14:tracePt t="15447" x="6643688" y="2628900"/>
          <p14:tracePt t="15452" x="6669088" y="2628900"/>
          <p14:tracePt t="15462" x="6696075" y="2628900"/>
          <p14:tracePt t="15467" x="6729413" y="2628900"/>
          <p14:tracePt t="15473" x="6754813" y="2628900"/>
          <p14:tracePt t="15482" x="6789738" y="2628900"/>
          <p14:tracePt t="15487" x="6815138" y="2628900"/>
          <p14:tracePt t="15496" x="6840538" y="2628900"/>
          <p14:tracePt t="15502" x="6883400" y="2636838"/>
          <p14:tracePt t="15513" x="6918325" y="2636838"/>
          <p14:tracePt t="15516" x="6951663" y="2636838"/>
          <p14:tracePt t="15523" x="6994525" y="2646363"/>
          <p14:tracePt t="15532" x="7029450" y="2646363"/>
          <p14:tracePt t="15537" x="7054850" y="2646363"/>
          <p14:tracePt t="15546" x="7089775" y="2654300"/>
          <p14:tracePt t="15552" x="7115175" y="2654300"/>
          <p14:tracePt t="15564" x="7123113" y="2654300"/>
          <p14:tracePt t="15566" x="7140575" y="2662238"/>
          <p14:tracePt t="15573" x="7148513" y="2662238"/>
          <p14:tracePt t="15588" x="7158038" y="2662238"/>
          <p14:tracePt t="15616" x="7158038" y="2679700"/>
          <p14:tracePt t="16044" x="7200900" y="2679700"/>
          <p14:tracePt t="16052" x="7243763" y="2679700"/>
          <p14:tracePt t="16067" x="7319963" y="2679700"/>
          <p14:tracePt t="16071" x="7362825" y="2679700"/>
          <p14:tracePt t="16081" x="7423150" y="2662238"/>
          <p14:tracePt t="16086" x="7473950" y="2662238"/>
          <p14:tracePt t="16095" x="7534275" y="2646363"/>
          <p14:tracePt t="16100" x="7594600" y="2636838"/>
          <p14:tracePt t="16111" x="7654925" y="2636838"/>
          <p14:tracePt t="16115" x="7723188" y="2628900"/>
          <p14:tracePt t="16122" x="7799388" y="2611438"/>
          <p14:tracePt t="16129" x="7877175" y="2593975"/>
          <p14:tracePt t="16136" x="7945438" y="2586038"/>
          <p14:tracePt t="16143" x="8039100" y="2560638"/>
          <p14:tracePt t="16150" x="8124825" y="2551113"/>
          <p14:tracePt t="16159" x="8193088" y="2543175"/>
          <p14:tracePt t="16165" x="8270875" y="2517775"/>
          <p14:tracePt t="16172" x="8331200" y="2508250"/>
          <p14:tracePt t="16179" x="8407400" y="2500313"/>
          <p14:tracePt t="16186" x="8467725" y="2482850"/>
          <p14:tracePt t="16195" x="8510588" y="2474913"/>
          <p14:tracePt t="16201" x="8561388" y="2465388"/>
          <p14:tracePt t="16209" x="8604250" y="2457450"/>
          <p14:tracePt t="16214" x="8647113" y="2457450"/>
          <p14:tracePt t="16222" x="8699500" y="2447925"/>
          <p14:tracePt t="16233" x="8742363" y="2447925"/>
          <p14:tracePt t="16235" x="8775700" y="2439988"/>
          <p14:tracePt t="16244" x="8801100" y="2439988"/>
          <p14:tracePt t="16250" x="8843963" y="2439988"/>
          <p14:tracePt t="16260" x="8896350" y="2439988"/>
          <p14:tracePt t="16264" x="8921750" y="2439988"/>
          <p14:tracePt t="16271" x="8964613" y="2439988"/>
          <p14:tracePt t="16279" x="8997950" y="2439988"/>
          <p14:tracePt t="16286" x="9040813" y="2439988"/>
          <p14:tracePt t="16295" x="9075738" y="2439988"/>
          <p14:tracePt t="16303" x="9101138" y="2439988"/>
          <p14:tracePt t="16309" x="9136063" y="2439988"/>
          <p14:tracePt t="16316" x="9169400" y="2439988"/>
          <p14:tracePt t="16322" x="9204325" y="2439988"/>
          <p14:tracePt t="16332" x="9221788" y="2439988"/>
          <p14:tracePt t="16336" x="9255125" y="2439988"/>
          <p14:tracePt t="16347" x="9280525" y="2439988"/>
          <p14:tracePt t="16350" x="9297988" y="2439988"/>
          <p14:tracePt t="16365" x="9358313" y="2447925"/>
          <p14:tracePt t="16371" x="9383713" y="2457450"/>
          <p14:tracePt t="16382" x="9409113" y="2457450"/>
          <p14:tracePt t="16386" x="9434513" y="2465388"/>
          <p14:tracePt t="16395" x="9461500" y="2465388"/>
          <p14:tracePt t="16399" x="9494838" y="2474913"/>
          <p14:tracePt t="16409" x="9512300" y="2474913"/>
          <p14:tracePt t="16415" x="9545638" y="2482850"/>
          <p14:tracePt t="16423" x="9572625" y="2482850"/>
          <p14:tracePt t="16430" x="9605963" y="2490788"/>
          <p14:tracePt t="16435" x="9640888" y="2500313"/>
          <p14:tracePt t="16444" x="9683750" y="2500313"/>
          <p14:tracePt t="16449" x="9717088" y="2508250"/>
          <p14:tracePt t="16457" x="9744075" y="2517775"/>
          <p14:tracePt t="16466" x="9794875" y="2517775"/>
          <p14:tracePt t="16470" x="9820275" y="2525713"/>
          <p14:tracePt t="16478" x="9871075" y="2533650"/>
          <p14:tracePt t="16485" x="9913938" y="2543175"/>
          <p14:tracePt t="16495" x="9948863" y="2543175"/>
          <p14:tracePt t="16499" x="9991725" y="2551113"/>
          <p14:tracePt t="16507" x="10026650" y="2551113"/>
          <p14:tracePt t="16515" x="10059988" y="2560638"/>
          <p14:tracePt t="16520" x="10085388" y="2568575"/>
          <p14:tracePt t="16528" x="10110788" y="2568575"/>
          <p14:tracePt t="16535" x="10137775" y="2576513"/>
          <p14:tracePt t="16545" x="10171113" y="2576513"/>
          <p14:tracePt t="16550" x="10196513" y="2586038"/>
          <p14:tracePt t="16557" x="10206038" y="2586038"/>
          <p14:tracePt t="16565" x="10223500" y="2586038"/>
          <p14:tracePt t="16571" x="10239375" y="2593975"/>
          <p14:tracePt t="16579" x="10248900" y="2593975"/>
          <p14:tracePt t="16596" x="10256838" y="2593975"/>
          <p14:tracePt t="16600" x="10266363" y="2603500"/>
          <p14:tracePt t="16994" x="10307638" y="2603500"/>
          <p14:tracePt t="17004" x="10367963" y="2619375"/>
          <p14:tracePt t="17008" x="10428288" y="2636838"/>
          <p14:tracePt t="17017" x="10488613" y="2646363"/>
          <p14:tracePt t="17022" x="10539413" y="2654300"/>
          <p14:tracePt t="17033" x="10599738" y="2662238"/>
          <p14:tracePt t="17036" x="10642600" y="2671763"/>
          <p14:tracePt t="17045" x="10693400" y="2679700"/>
          <p14:tracePt t="17051" x="10736263" y="2679700"/>
          <p14:tracePt t="17062" x="10761663" y="2679700"/>
          <p14:tracePt t="17067" x="10796588" y="2687638"/>
          <p14:tracePt t="17072" x="10829925" y="2697163"/>
          <p14:tracePt t="17082" x="10864850" y="2697163"/>
          <p14:tracePt t="17087" x="10890250" y="2697163"/>
          <p14:tracePt t="17098" x="10915650" y="2705100"/>
          <p14:tracePt t="17101" x="10950575" y="2705100"/>
          <p14:tracePt t="17116" x="11010900" y="2714625"/>
          <p14:tracePt t="17123" x="11018838" y="2714625"/>
          <p14:tracePt t="17133" x="11044238" y="2714625"/>
          <p14:tracePt t="17137" x="11061700" y="2714625"/>
          <p14:tracePt t="17145" x="11079163" y="2714625"/>
          <p14:tracePt t="17152" x="11087100" y="2714625"/>
          <p14:tracePt t="17164" x="11096625" y="2714625"/>
          <p14:tracePt t="17166" x="11104563" y="2714625"/>
          <p14:tracePt t="17173" x="11104563" y="2722563"/>
          <p14:tracePt t="17181" x="11112500" y="2722563"/>
          <p14:tracePt t="17195" x="11122025" y="2722563"/>
          <p14:tracePt t="17216" x="11139488" y="2722563"/>
          <p14:tracePt t="17232" x="11147425" y="2722563"/>
          <p14:tracePt t="17238" x="11155363" y="2722563"/>
          <p14:tracePt t="17246" x="11164888" y="2722563"/>
          <p14:tracePt t="17252" x="11172825" y="2722563"/>
          <p14:tracePt t="17265" x="11182350" y="2722563"/>
          <p14:tracePt t="17267" x="11190288" y="2722563"/>
          <p14:tracePt t="17273" x="11198225" y="2722563"/>
          <p14:tracePt t="17281" x="11207750" y="2722563"/>
          <p14:tracePt t="17288" x="11233150" y="2722563"/>
          <p14:tracePt t="17297" x="11241088" y="2722563"/>
          <p14:tracePt t="17302" x="11258550" y="2722563"/>
          <p14:tracePt t="17315" x="11276013" y="2722563"/>
          <p14:tracePt t="17320" x="11283950" y="2722563"/>
          <p14:tracePt t="17325" x="11301413" y="2722563"/>
          <p14:tracePt t="17331" x="11318875" y="2722563"/>
          <p14:tracePt t="17338" x="11336338" y="2722563"/>
          <p14:tracePt t="17346" x="11352213" y="2722563"/>
          <p14:tracePt t="17352" x="11369675" y="2722563"/>
          <p14:tracePt t="17363" x="11387138" y="2722563"/>
          <p14:tracePt t="17367" x="11404600" y="2722563"/>
          <p14:tracePt t="17375" x="11412538" y="2722563"/>
          <p14:tracePt t="17382" x="11430000" y="2722563"/>
          <p14:tracePt t="17389" x="11455400" y="2722563"/>
          <p14:tracePt t="17396" x="11464925" y="2722563"/>
          <p14:tracePt t="17403" x="11472863" y="2722563"/>
          <p14:tracePt t="17413" x="11490325" y="2722563"/>
          <p14:tracePt t="17428" x="11507788" y="2722563"/>
          <p14:tracePt t="17439" x="11523663" y="2722563"/>
          <p14:tracePt t="17447" x="11533188" y="2722563"/>
          <p14:tracePt t="17464" x="11550650" y="2722563"/>
          <p14:tracePt t="17468" x="11558588" y="2722563"/>
          <p14:tracePt t="17483" x="11576050" y="2722563"/>
          <p14:tracePt t="17489" x="11583988" y="2722563"/>
          <p14:tracePt t="17497" x="11591925" y="2722563"/>
          <p14:tracePt t="17504" x="11609388" y="2722563"/>
          <p14:tracePt t="17519" x="11618913" y="2722563"/>
          <p14:tracePt t="17529" x="11626850" y="2722563"/>
          <p14:tracePt t="17533" x="11634788" y="2722563"/>
          <p14:tracePt t="17550" x="11644313" y="2722563"/>
          <p14:tracePt t="17563" x="11652250" y="2730500"/>
          <p14:tracePt t="17613" x="11661775" y="2730500"/>
          <p14:tracePt t="17627" x="11661775" y="2740025"/>
          <p14:tracePt t="17635" x="11669713" y="2740025"/>
          <p14:tracePt t="17646" x="11677650" y="2740025"/>
          <p14:tracePt t="17670" x="11687175" y="2740025"/>
          <p14:tracePt t="17678" x="11695113" y="2740025"/>
          <p14:tracePt t="17693" x="11704638" y="2740025"/>
          <p14:tracePt t="17703" x="11712575" y="2740025"/>
          <p14:tracePt t="17708" x="11720513" y="2740025"/>
          <p14:tracePt t="17714" x="11730038" y="2740025"/>
          <p14:tracePt t="17720" x="11747500" y="2740025"/>
          <p14:tracePt t="17736" x="11763375" y="2740025"/>
          <p14:tracePt t="17745" x="11772900" y="2740025"/>
          <p14:tracePt t="17756" x="11780838" y="2740025"/>
          <p14:tracePt t="17765" x="11790363" y="2740025"/>
          <p14:tracePt t="17779" x="11798300" y="2740025"/>
          <p14:tracePt t="17795" x="11806238" y="2740025"/>
          <p14:tracePt t="17864" x="11815763" y="2740025"/>
          <p14:tracePt t="23441" x="11815763" y="2757488"/>
          <p14:tracePt t="23449" x="11815763" y="2773363"/>
          <p14:tracePt t="23462" x="11815763" y="2790825"/>
          <p14:tracePt t="23482" x="11815763" y="2800350"/>
          <p14:tracePt t="23485" x="11815763" y="2808288"/>
          <p14:tracePt t="23490" x="11815763" y="2816225"/>
          <p14:tracePt t="23512" x="11815763" y="2825750"/>
          <p14:tracePt t="23529" x="11815763" y="2833688"/>
          <p14:tracePt t="23597" x="11823700" y="2833688"/>
          <p14:tracePt t="23604" x="11831638" y="2833688"/>
          <p14:tracePt t="23932" x="11772900" y="2833688"/>
          <p14:tracePt t="23940" x="11687175" y="2851150"/>
          <p14:tracePt t="23949" x="11583988" y="2859088"/>
          <p14:tracePt t="23953" x="11480800" y="2868613"/>
          <p14:tracePt t="23964" x="11369675" y="2886075"/>
          <p14:tracePt t="23968" x="11276013" y="2886075"/>
          <p14:tracePt t="23977" x="11190288" y="2894013"/>
          <p14:tracePt t="23983" x="11087100" y="2901950"/>
          <p14:tracePt t="23989" x="11018838" y="2901950"/>
          <p14:tracePt t="23996" x="10950575" y="2901950"/>
          <p14:tracePt t="24003" x="10890250" y="2901950"/>
          <p14:tracePt t="24014" x="10814050" y="2911475"/>
          <p14:tracePt t="24018" x="10753725" y="2911475"/>
          <p14:tracePt t="24029" x="10702925" y="2911475"/>
          <p14:tracePt t="24032" x="10642600" y="2927350"/>
          <p14:tracePt t="24039" x="10599738" y="2927350"/>
          <p14:tracePt t="24047" x="10539413" y="2927350"/>
          <p14:tracePt t="24053" x="10496550" y="2927350"/>
          <p14:tracePt t="24065" x="10445750" y="2927350"/>
          <p14:tracePt t="24067" x="10402888" y="2927350"/>
          <p14:tracePt t="24078" x="10367963" y="2927350"/>
          <p14:tracePt t="24082" x="10342563" y="2927350"/>
          <p14:tracePt t="24095" x="10317163" y="2927350"/>
          <p14:tracePt t="24099" x="10291763" y="2927350"/>
          <p14:tracePt t="24104" x="10274300" y="2927350"/>
          <p14:tracePt t="24114" x="10256838" y="2927350"/>
          <p14:tracePt t="24118" x="10239375" y="2919413"/>
          <p14:tracePt t="24132" x="10223500" y="2919413"/>
          <p14:tracePt t="24146" x="10213975" y="2919413"/>
          <p14:tracePt t="24153" x="10206038" y="2919413"/>
          <p14:tracePt t="24162" x="10196513" y="2919413"/>
          <p14:tracePt t="24177" x="10188575" y="2919413"/>
          <p14:tracePt t="24182" x="10171113" y="2919413"/>
          <p14:tracePt t="24189" x="10153650" y="2919413"/>
          <p14:tracePt t="24203" x="10145713" y="2919413"/>
          <p14:tracePt t="24210" x="10137775" y="2919413"/>
          <p14:tracePt t="24228" x="10128250" y="2919413"/>
          <p14:tracePt t="24233" x="10120313" y="2919413"/>
          <p14:tracePt t="24262" x="10102850" y="2919413"/>
          <p14:tracePt t="24272" x="10077450" y="2919413"/>
          <p14:tracePt t="24277" x="10067925" y="2919413"/>
          <p14:tracePt t="24282" x="10052050" y="2919413"/>
          <p14:tracePt t="24289" x="10042525" y="2919413"/>
          <p14:tracePt t="24297" x="10034588" y="2919413"/>
          <p14:tracePt t="24304" x="10026650" y="2927350"/>
          <p14:tracePt t="24313" x="10017125" y="2927350"/>
          <p14:tracePt t="24318" x="10009188" y="2927350"/>
          <p14:tracePt t="24329" x="9999663" y="2927350"/>
          <p14:tracePt t="24332" x="9991725" y="2936875"/>
          <p14:tracePt t="24412" x="9991725" y="2944813"/>
          <p14:tracePt t="24428" x="10009188" y="2944813"/>
          <p14:tracePt t="24436" x="10017125" y="2944813"/>
          <p14:tracePt t="24444" x="10042525" y="2954338"/>
          <p14:tracePt t="24448" x="10059988" y="2954338"/>
          <p14:tracePt t="24454" x="10077450" y="2962275"/>
          <p14:tracePt t="24464" x="10102850" y="2979738"/>
          <p14:tracePt t="24468" x="10128250" y="2987675"/>
          <p14:tracePt t="24478" x="10171113" y="3013075"/>
          <p14:tracePt t="24483" x="10206038" y="3030538"/>
          <p14:tracePt t="24490" x="10248900" y="3048000"/>
          <p14:tracePt t="24497" x="10274300" y="3055938"/>
          <p14:tracePt t="24504" x="10317163" y="3090863"/>
          <p14:tracePt t="24513" x="10350500" y="3098800"/>
          <p14:tracePt t="24518" x="10367963" y="3108325"/>
          <p14:tracePt t="24528" x="10393363" y="3116263"/>
          <p14:tracePt t="24533" x="10410825" y="3125788"/>
          <p14:tracePt t="24542" x="10428288" y="3133725"/>
          <p14:tracePt t="24554" x="10436225" y="3141663"/>
          <p14:tracePt t="24563" x="10445750" y="3141663"/>
          <p14:tracePt t="24583" x="10453688" y="3151188"/>
          <p14:tracePt t="24598" x="10463213" y="3151188"/>
          <p14:tracePt t="24633" x="10471150" y="3151188"/>
          <p14:tracePt t="24705" x="10463213" y="3159125"/>
          <p14:tracePt t="24716" x="10453688" y="3168650"/>
          <p14:tracePt t="24719" x="10436225" y="3168650"/>
          <p14:tracePt t="24734" x="10402888" y="3168650"/>
          <p14:tracePt t="24742" x="10377488" y="3168650"/>
          <p14:tracePt t="24749" x="10342563" y="3168650"/>
          <p14:tracePt t="24755" x="10307638" y="3159125"/>
          <p14:tracePt t="24765" x="10266363" y="3159125"/>
          <p14:tracePt t="24769" x="10223500" y="3151188"/>
          <p14:tracePt t="24781" x="10171113" y="3141663"/>
          <p14:tracePt t="24784" x="10128250" y="3141663"/>
          <p14:tracePt t="24792" x="10085388" y="3133725"/>
          <p14:tracePt t="24798" x="10052050" y="3133725"/>
          <p14:tracePt t="24805" x="10017125" y="3125788"/>
          <p14:tracePt t="24813" x="9999663" y="3125788"/>
          <p14:tracePt t="24819" x="9983788" y="3125788"/>
          <p14:tracePt t="24831" x="9974263" y="3125788"/>
          <p14:tracePt t="24835" x="9966325" y="3116263"/>
          <p14:tracePt t="24841" x="9956800" y="3116263"/>
          <p14:tracePt t="24920" x="9966325" y="3116263"/>
          <p14:tracePt t="24928" x="9974263" y="3116263"/>
          <p14:tracePt t="24934" x="9983788" y="3116263"/>
          <p14:tracePt t="24945" x="9991725" y="3116263"/>
          <p14:tracePt t="24949" x="9999663" y="3116263"/>
          <p14:tracePt t="24955" x="10009188" y="3116263"/>
          <p14:tracePt t="24964" x="10026650" y="3116263"/>
          <p14:tracePt t="24973" x="10034588" y="3116263"/>
          <p14:tracePt t="24978" x="10034588" y="3108325"/>
          <p14:tracePt t="24985" x="10052050" y="3108325"/>
          <p14:tracePt t="24999" x="10067925" y="3108325"/>
          <p14:tracePt t="25005" x="10077450" y="3108325"/>
          <p14:tracePt t="25013" x="10085388" y="3098800"/>
          <p14:tracePt t="25020" x="10094913" y="3098800"/>
          <p14:tracePt t="25032" x="10110788" y="3098800"/>
          <p14:tracePt t="25048" x="10128250" y="3098800"/>
          <p14:tracePt t="25051" x="10137775" y="3098800"/>
          <p14:tracePt t="25056" x="10145713" y="3098800"/>
          <p14:tracePt t="25063" x="10153650" y="3098800"/>
          <p14:tracePt t="25070" x="10163175" y="3098800"/>
          <p14:tracePt t="25082" x="10171113" y="3098800"/>
          <p14:tracePt t="25084" x="10188575" y="3090863"/>
          <p14:tracePt t="25095" x="10196513" y="3090863"/>
          <p14:tracePt t="25099" x="10223500" y="3082925"/>
          <p14:tracePt t="25106" x="10248900" y="3082925"/>
          <p14:tracePt t="25114" x="10274300" y="3073400"/>
          <p14:tracePt t="25120" x="10291763" y="3073400"/>
          <p14:tracePt t="25134" x="10342563" y="3065463"/>
          <p14:tracePt t="25149" x="10367963" y="3065463"/>
          <p14:tracePt t="25156" x="10377488" y="3065463"/>
          <p14:tracePt t="25165" x="10385425" y="3065463"/>
          <p14:tracePt t="25185" x="10393363" y="3065463"/>
          <p14:tracePt t="25246" x="10402888" y="3065463"/>
          <p14:tracePt t="26453" x="10317163" y="3065463"/>
          <p14:tracePt t="26466" x="10077450" y="3065463"/>
          <p14:tracePt t="26475" x="9940925" y="3065463"/>
          <p14:tracePt t="26482" x="9828213" y="3082925"/>
          <p14:tracePt t="26496" x="9588500" y="3090863"/>
          <p14:tracePt t="26502" x="9486900" y="3098800"/>
          <p14:tracePt t="26513" x="9383713" y="3116263"/>
          <p14:tracePt t="26516" x="9297988" y="3116263"/>
          <p14:tracePt t="26525" x="9221788" y="3125788"/>
          <p14:tracePt t="26532" x="9151938" y="3133725"/>
          <p14:tracePt t="26537" x="9066213" y="3133725"/>
          <p14:tracePt t="26551" x="8947150" y="3141663"/>
          <p14:tracePt t="26562" x="8904288" y="3151188"/>
          <p14:tracePt t="26566" x="8853488" y="3151188"/>
          <p14:tracePt t="26574" x="8826500" y="3151188"/>
          <p14:tracePt t="26581" x="8793163" y="3151188"/>
          <p14:tracePt t="26587" x="8767763" y="3151188"/>
          <p14:tracePt t="26596" x="8742363" y="3151188"/>
          <p14:tracePt t="26601" x="8715375" y="3159125"/>
          <p14:tracePt t="26612" x="8689975" y="3159125"/>
          <p14:tracePt t="26617" x="8664575" y="3159125"/>
          <p14:tracePt t="26624" x="8639175" y="3159125"/>
          <p14:tracePt t="26634" x="8613775" y="3159125"/>
          <p14:tracePt t="26638" x="8578850" y="3159125"/>
          <p14:tracePt t="26647" x="8561388" y="3159125"/>
          <p14:tracePt t="26652" x="8528050" y="3159125"/>
          <p14:tracePt t="26662" x="8493125" y="3159125"/>
          <p14:tracePt t="26667" x="8459788" y="3159125"/>
          <p14:tracePt t="26674" x="8442325" y="3159125"/>
          <p14:tracePt t="26683" x="8416925" y="3159125"/>
          <p14:tracePt t="26688" x="8389938" y="3159125"/>
          <p14:tracePt t="26697" x="8364538" y="3159125"/>
          <p14:tracePt t="26702" x="8339138" y="3159125"/>
          <p14:tracePt t="26713" x="8313738" y="3159125"/>
          <p14:tracePt t="26716" x="8296275" y="3159125"/>
          <p14:tracePt t="26724" x="8270875" y="3159125"/>
          <p14:tracePt t="26734" x="8245475" y="3159125"/>
          <p14:tracePt t="26738" x="8228013" y="3159125"/>
          <p14:tracePt t="26746" x="8202613" y="3159125"/>
          <p14:tracePt t="26752" x="8177213" y="3159125"/>
          <p14:tracePt t="26763" x="8159750" y="3151188"/>
          <p14:tracePt t="26766" x="8142288" y="3151188"/>
          <p14:tracePt t="26775" x="8116888" y="3141663"/>
          <p14:tracePt t="26782" x="8091488" y="3141663"/>
          <p14:tracePt t="26788" x="8074025" y="3141663"/>
          <p14:tracePt t="26796" x="8048625" y="3133725"/>
          <p14:tracePt t="26802" x="8031163" y="3133725"/>
          <p14:tracePt t="26815" x="8005763" y="3133725"/>
          <p14:tracePt t="26817" x="7980363" y="3133725"/>
          <p14:tracePt t="26825" x="7953375" y="3133725"/>
          <p14:tracePt t="26832" x="7920038" y="3141663"/>
          <p14:tracePt t="26838" x="7902575" y="3141663"/>
          <p14:tracePt t="26846" x="7867650" y="3141663"/>
          <p14:tracePt t="26852" x="7842250" y="3151188"/>
          <p14:tracePt t="26864" x="7824788" y="3151188"/>
          <p14:tracePt t="26866" x="7799388" y="3151188"/>
          <p14:tracePt t="26874" x="7781925" y="3151188"/>
          <p14:tracePt t="26881" x="7773988" y="3151188"/>
          <p14:tracePt t="26888" x="7756525" y="3151188"/>
          <p14:tracePt t="26897" x="7731125" y="3151188"/>
          <p14:tracePt t="26902" x="7723188" y="3151188"/>
          <p14:tracePt t="26914" x="7705725" y="3151188"/>
          <p14:tracePt t="26916" x="7697788" y="3151188"/>
          <p14:tracePt t="26925" x="7680325" y="3151188"/>
          <p14:tracePt t="26932" x="7654925" y="3159125"/>
          <p14:tracePt t="26938" x="7645400" y="3159125"/>
          <p14:tracePt t="26947" x="7637463" y="3159125"/>
          <p14:tracePt t="26952" x="7620000" y="3159125"/>
          <p14:tracePt t="26962" x="7612063" y="3159125"/>
          <p14:tracePt t="26967" x="7602538" y="3159125"/>
          <p14:tracePt t="26975" x="7594600" y="3159125"/>
          <p14:tracePt t="26981" x="7594600" y="3168650"/>
          <p14:tracePt t="26996" x="7585075" y="3168650"/>
          <p14:tracePt t="27454" x="7594600" y="3168650"/>
          <p14:tracePt t="27462" x="7602538" y="3168650"/>
          <p14:tracePt t="27472" x="7612063" y="3168650"/>
          <p14:tracePt t="27484" x="7627938" y="3168650"/>
          <p14:tracePt t="27491" x="7637463" y="3168650"/>
          <p14:tracePt t="27499" x="7654925" y="3168650"/>
          <p14:tracePt t="27504" x="7662863" y="3168650"/>
          <p14:tracePt t="27513" x="7688263" y="3168650"/>
          <p14:tracePt t="27518" x="7705725" y="3168650"/>
          <p14:tracePt t="27529" x="7731125" y="3168650"/>
          <p14:tracePt t="27533" x="7756525" y="3168650"/>
          <p14:tracePt t="27540" x="7781925" y="3176588"/>
          <p14:tracePt t="27548" x="7799388" y="3176588"/>
          <p14:tracePt t="27554" x="7842250" y="3176588"/>
          <p14:tracePt t="27564" x="7877175" y="3176588"/>
          <p14:tracePt t="27568" x="7910513" y="3176588"/>
          <p14:tracePt t="27579" x="7945438" y="3184525"/>
          <p14:tracePt t="27583" x="7970838" y="3184525"/>
          <p14:tracePt t="27591" x="8013700" y="3184525"/>
          <p14:tracePt t="27598" x="8048625" y="3184525"/>
          <p14:tracePt t="27604" x="8091488" y="3184525"/>
          <p14:tracePt t="27614" x="8124825" y="3184525"/>
          <p14:tracePt t="27617" x="8167688" y="3184525"/>
          <p14:tracePt t="27629" x="8210550" y="3184525"/>
          <p14:tracePt t="27634" x="8253413" y="3184525"/>
          <p14:tracePt t="27639" x="8288338" y="3184525"/>
          <p14:tracePt t="27647" x="8331200" y="3184525"/>
          <p14:tracePt t="27654" x="8389938" y="3176588"/>
          <p14:tracePt t="27664" x="8432800" y="3176588"/>
          <p14:tracePt t="27668" x="8475663" y="3176588"/>
          <p14:tracePt t="27679" x="8535988" y="3176588"/>
          <p14:tracePt t="27682" x="8596313" y="3168650"/>
          <p14:tracePt t="27691" x="8639175" y="3168650"/>
          <p14:tracePt t="27698" x="8699500" y="3168650"/>
          <p14:tracePt t="27704" x="8758238" y="3151188"/>
          <p14:tracePt t="27715" x="8836025" y="3141663"/>
          <p14:tracePt t="27718" x="8896350" y="3141663"/>
          <p14:tracePt t="27728" x="8939213" y="3133725"/>
          <p14:tracePt t="27732" x="8982075" y="3133725"/>
          <p14:tracePt t="27742" x="9023350" y="3133725"/>
          <p14:tracePt t="27748" x="9075738" y="3125788"/>
          <p14:tracePt t="27754" x="9118600" y="3125788"/>
          <p14:tracePt t="27762" x="9161463" y="3116263"/>
          <p14:tracePt t="27768" x="9221788" y="3116263"/>
          <p14:tracePt t="27778" x="9255125" y="3108325"/>
          <p14:tracePt t="27782" x="9315450" y="3108325"/>
          <p14:tracePt t="27790" x="9358313" y="3108325"/>
          <p14:tracePt t="27799" x="9391650" y="3098800"/>
          <p14:tracePt t="27804" x="9434513" y="3098800"/>
          <p14:tracePt t="27812" x="9477375" y="3098800"/>
          <p14:tracePt t="27818" x="9512300" y="3098800"/>
          <p14:tracePt t="27829" x="9563100" y="3090863"/>
          <p14:tracePt t="27833" x="9605963" y="3090863"/>
          <p14:tracePt t="27840" x="9658350" y="3090863"/>
          <p14:tracePt t="27848" x="9709150" y="3090863"/>
          <p14:tracePt t="27854" x="9759950" y="3090863"/>
          <p14:tracePt t="27862" x="9820275" y="3090863"/>
          <p14:tracePt t="27868" x="9871075" y="3090863"/>
          <p14:tracePt t="27879" x="9923463" y="3090863"/>
          <p14:tracePt t="27882" x="9966325" y="3098800"/>
          <p14:tracePt t="27890" x="10009188" y="3098800"/>
          <p14:tracePt t="27899" x="10052050" y="3098800"/>
          <p14:tracePt t="27904" x="10085388" y="3098800"/>
          <p14:tracePt t="27913" x="10120313" y="3098800"/>
          <p14:tracePt t="27918" x="10153650" y="3108325"/>
          <p14:tracePt t="27930" x="10171113" y="3108325"/>
          <p14:tracePt t="27933" x="10213975" y="3116263"/>
          <p14:tracePt t="27941" x="10239375" y="3116263"/>
          <p14:tracePt t="27949" x="10274300" y="3116263"/>
          <p14:tracePt t="27955" x="10307638" y="3125788"/>
          <p14:tracePt t="27963" x="10325100" y="3125788"/>
          <p14:tracePt t="27969" x="10360025" y="3125788"/>
          <p14:tracePt t="27979" x="10385425" y="3133725"/>
          <p14:tracePt t="27984" x="10420350" y="3133725"/>
          <p14:tracePt t="27995" x="10436225" y="3141663"/>
          <p14:tracePt t="27998" x="10471150" y="3151188"/>
          <p14:tracePt t="28004" x="10506075" y="3151188"/>
          <p14:tracePt t="28014" x="10539413" y="3159125"/>
          <p14:tracePt t="28020" x="10574338" y="3168650"/>
          <p14:tracePt t="28029" x="10625138" y="3168650"/>
          <p14:tracePt t="28034" x="10660063" y="3176588"/>
          <p14:tracePt t="28049" x="10753725" y="3194050"/>
          <p14:tracePt t="28055" x="10788650" y="3201988"/>
          <p14:tracePt t="28063" x="10829925" y="3209925"/>
          <p14:tracePt t="28069" x="10882313" y="3219450"/>
          <p14:tracePt t="28078" x="10925175" y="3227388"/>
          <p14:tracePt t="28083" x="10950575" y="3236913"/>
          <p14:tracePt t="28091" x="10993438" y="3244850"/>
          <p14:tracePt t="28099" x="11028363" y="3252788"/>
          <p14:tracePt t="28104" x="11061700" y="3262313"/>
          <p14:tracePt t="28112" x="11087100" y="3270250"/>
          <p14:tracePt t="28119" x="11104563" y="3279775"/>
          <p14:tracePt t="28127" x="11129963" y="3287713"/>
          <p14:tracePt t="28133" x="11155363" y="3295650"/>
          <p14:tracePt t="28140" x="11172825" y="3305175"/>
          <p14:tracePt t="28152" x="11182350" y="3305175"/>
          <p14:tracePt t="28154" x="11207750" y="3322638"/>
          <p14:tracePt t="28162" x="11225213" y="3330575"/>
          <p14:tracePt t="28169" x="11233150" y="3338513"/>
          <p14:tracePt t="28177" x="11258550" y="3348038"/>
          <p14:tracePt t="28184" x="11283950" y="3365500"/>
          <p14:tracePt t="28192" x="11301413" y="3373438"/>
          <p14:tracePt t="28203" x="11309350" y="3373438"/>
          <p14:tracePt t="28205" x="11318875" y="3381375"/>
          <p14:tracePt t="28212" x="11344275" y="3390900"/>
          <p14:tracePt t="28222" x="11344275" y="3398838"/>
          <p14:tracePt t="28229" x="11352213" y="3398838"/>
          <p14:tracePt t="28233" x="11361738" y="3398838"/>
          <p14:tracePt t="28241" x="11379200" y="3408363"/>
          <p14:tracePt t="28248" x="11387138" y="3416300"/>
          <p14:tracePt t="28255" x="11395075" y="3416300"/>
          <p14:tracePt t="28262" x="11395075" y="3424238"/>
          <p14:tracePt t="28269" x="11412538" y="3424238"/>
          <p14:tracePt t="28281" x="11422063" y="3433763"/>
          <p14:tracePt t="28285" x="11430000" y="3441700"/>
          <p14:tracePt t="28291" x="11437938" y="3441700"/>
          <p14:tracePt t="28299" x="11447463" y="3449638"/>
          <p14:tracePt t="28305" x="11455400" y="3449638"/>
          <p14:tracePt t="28313" x="11472863" y="3459163"/>
          <p14:tracePt t="28319" x="11480800" y="3459163"/>
          <p14:tracePt t="28331" x="11490325" y="3467100"/>
          <p14:tracePt t="28334" x="11507788" y="3476625"/>
          <p14:tracePt t="28345" x="11515725" y="3484563"/>
          <p14:tracePt t="28355" x="11541125" y="3492500"/>
          <p14:tracePt t="28363" x="11550650" y="3492500"/>
          <p14:tracePt t="28369" x="11558588" y="3502025"/>
          <p14:tracePt t="28382" x="11566525" y="3502025"/>
          <p14:tracePt t="28384" x="11576050" y="3509963"/>
          <p14:tracePt t="28406" x="11583988" y="3509963"/>
          <p14:tracePt t="28415" x="11591925" y="3519488"/>
          <p14:tracePt t="28434" x="11601450" y="3527425"/>
          <p14:tracePt t="28445" x="11609388" y="3527425"/>
          <p14:tracePt t="28449" x="11609388" y="3535363"/>
          <p14:tracePt t="28455" x="11618913" y="3535363"/>
          <p14:tracePt t="28473" x="11626850" y="3535363"/>
          <p14:tracePt t="28479" x="11634788" y="3535363"/>
          <p14:tracePt t="28484" x="11634788" y="3544888"/>
          <p14:tracePt t="28495" x="11644313" y="3552825"/>
          <p14:tracePt t="28498" x="11661775" y="3552825"/>
          <p14:tracePt t="28507" x="11669713" y="3552825"/>
          <p14:tracePt t="28515" x="11677650" y="3552825"/>
          <p14:tracePt t="28520" x="11687175" y="3562350"/>
          <p14:tracePt t="28530" x="11695113" y="3570288"/>
          <p14:tracePt t="28534" x="11704638" y="3570288"/>
          <p14:tracePt t="28544" x="11712575" y="3570288"/>
          <p14:tracePt t="28549" x="11712575" y="3578225"/>
          <p14:tracePt t="28556" x="11720513" y="3578225"/>
          <p14:tracePt t="28570" x="11730038" y="3578225"/>
          <p14:tracePt t="28814" x="11730038" y="3587750"/>
          <p14:tracePt t="28834" x="11720513" y="3587750"/>
          <p14:tracePt t="28859" x="11712575" y="3587750"/>
          <p14:tracePt t="28865" x="11704638" y="3587750"/>
          <p14:tracePt t="28880" x="11695113" y="3587750"/>
          <p14:tracePt t="28895" x="11687175" y="3587750"/>
          <p14:tracePt t="28909" x="11677650" y="3587750"/>
          <p14:tracePt t="28928" x="11669713" y="3587750"/>
          <p14:tracePt t="28935" x="11661775" y="3587750"/>
          <p14:tracePt t="28971" x="11652250" y="3587750"/>
          <p14:tracePt t="28979" x="11644313" y="3587750"/>
          <p14:tracePt t="28994" x="11634788" y="3587750"/>
          <p14:tracePt t="29014" x="11634788" y="3578225"/>
          <p14:tracePt t="29035" x="11626850" y="3578225"/>
          <p14:tracePt t="29082" x="11618913" y="3578225"/>
          <p14:tracePt t="29143" x="11609388" y="3578225"/>
          <p14:tracePt t="29164" x="11609388" y="3570288"/>
          <p14:tracePt t="29171" x="11601450" y="3570288"/>
          <p14:tracePt t="29200" x="11591925" y="3570288"/>
          <p14:tracePt t="29214" x="11591925" y="3562350"/>
          <p14:tracePt t="29263" x="11583988" y="3562350"/>
          <p14:tracePt t="29271" x="11576050" y="3562350"/>
          <p14:tracePt t="29314" x="11566525" y="3552825"/>
          <p14:tracePt t="29328" x="11558588" y="3544888"/>
          <p14:tracePt t="29357" x="11550650" y="3544888"/>
          <p14:tracePt t="29407" x="11541125" y="3535363"/>
          <p14:tracePt t="29436" x="11533188" y="3527425"/>
          <p14:tracePt t="29471" x="11523663" y="3527425"/>
          <p14:tracePt t="29480" x="11515725" y="3527425"/>
          <p14:tracePt t="29500" x="11507788" y="3519488"/>
          <p14:tracePt t="29522" x="11498263" y="3509963"/>
          <p14:tracePt t="29530" x="11490325" y="3509963"/>
          <p14:tracePt t="29536" x="11464925" y="3502025"/>
          <p14:tracePt t="29545" x="11455400" y="3502025"/>
          <p14:tracePt t="29550" x="11447463" y="3502025"/>
          <p14:tracePt t="29566" x="11422063" y="3502025"/>
          <p14:tracePt t="29572" x="11412538" y="3492500"/>
          <p14:tracePt t="29581" x="11404600" y="3492500"/>
          <p14:tracePt t="29586" x="11395075" y="3492500"/>
          <p14:tracePt t="29595" x="11387138" y="3492500"/>
          <p14:tracePt t="29600" x="11369675" y="3492500"/>
          <p14:tracePt t="29616" x="11352213" y="3492500"/>
          <p14:tracePt t="29622" x="11336338" y="3492500"/>
          <p14:tracePt t="29632" x="11326813" y="3492500"/>
          <p14:tracePt t="29636" x="11309350" y="3492500"/>
          <p14:tracePt t="29645" x="11293475" y="3492500"/>
          <p14:tracePt t="29650" x="11283950" y="3492500"/>
          <p14:tracePt t="29665" x="11233150" y="3502025"/>
          <p14:tracePt t="29671" x="11225213" y="3502025"/>
          <p14:tracePt t="29680" x="11207750" y="3502025"/>
          <p14:tracePt t="29686" x="11182350" y="3509963"/>
          <p14:tracePt t="29694" x="11155363" y="3509963"/>
          <p14:tracePt t="29700" x="11129963" y="3519488"/>
          <p14:tracePt t="29710" x="11104563" y="3519488"/>
          <p14:tracePt t="29714" x="11087100" y="3519488"/>
          <p14:tracePt t="29721" x="11061700" y="3519488"/>
          <p14:tracePt t="29730" x="11036300" y="3527425"/>
          <p14:tracePt t="29736" x="11001375" y="3527425"/>
          <p14:tracePt t="29745" x="10985500" y="3527425"/>
          <p14:tracePt t="29749" x="10968038" y="3527425"/>
          <p14:tracePt t="29759" x="10958513" y="3527425"/>
          <p14:tracePt t="29764" x="10942638" y="3527425"/>
          <p14:tracePt t="29771" x="10925175" y="3527425"/>
          <p14:tracePt t="29779" x="10907713" y="3527425"/>
          <p14:tracePt t="29786" x="10872788" y="3535363"/>
          <p14:tracePt t="29794" x="10847388" y="3544888"/>
          <p14:tracePt t="29799" x="10839450" y="3544888"/>
          <p14:tracePt t="29807" x="10821988" y="3544888"/>
          <p14:tracePt t="29815" x="10804525" y="3544888"/>
          <p14:tracePt t="29836" x="10796588" y="3552825"/>
          <p14:tracePt t="29845" x="10788650" y="3552825"/>
          <p14:tracePt t="29858" x="10779125" y="3552825"/>
          <p14:tracePt t="30257" x="10745788" y="3552825"/>
          <p14:tracePt t="30265" x="10702925" y="3562350"/>
          <p14:tracePt t="30272" x="10675938" y="3562350"/>
          <p14:tracePt t="30284" x="10660063" y="3562350"/>
          <p14:tracePt t="30286" x="10642600" y="3562350"/>
          <p14:tracePt t="30295" x="10633075" y="3562350"/>
          <p14:tracePt t="30298" x="10617200" y="3562350"/>
          <p14:tracePt t="30306" x="10607675" y="3562350"/>
          <p14:tracePt t="30313" x="10574338" y="3570288"/>
          <p14:tracePt t="30320" x="10547350" y="3570288"/>
          <p14:tracePt t="30333" x="10539413" y="3570288"/>
          <p14:tracePt t="30335" x="10521950" y="3570288"/>
          <p14:tracePt t="30349" x="10506075" y="3570288"/>
          <p14:tracePt t="30371" x="10496550" y="3570288"/>
          <p14:tracePt t="30383" x="10488613" y="3570288"/>
          <p14:tracePt t="30410" x="10479088" y="3570288"/>
          <p14:tracePt t="30415" x="10471150" y="3570288"/>
          <p14:tracePt t="30436" x="10463213" y="3570288"/>
          <p14:tracePt t="30449" x="10436225" y="3562350"/>
          <p14:tracePt t="30457" x="10428288" y="3552825"/>
          <p14:tracePt t="30465" x="10410825" y="3552825"/>
          <p14:tracePt t="30470" x="10402888" y="3552825"/>
          <p14:tracePt t="30479" x="10393363" y="3552825"/>
          <p14:tracePt t="30484" x="10377488" y="3544888"/>
          <p14:tracePt t="30494" x="10350500" y="3544888"/>
          <p14:tracePt t="30498" x="10342563" y="3544888"/>
          <p14:tracePt t="30505" x="10317163" y="3535363"/>
          <p14:tracePt t="30513" x="10299700" y="3535363"/>
          <p14:tracePt t="30519" x="10291763" y="3535363"/>
          <p14:tracePt t="30529" x="10266363" y="3535363"/>
          <p14:tracePt t="30534" x="10239375" y="3535363"/>
          <p14:tracePt t="30545" x="10231438" y="3535363"/>
          <p14:tracePt t="30548" x="10206038" y="3535363"/>
          <p14:tracePt t="30555" x="10180638" y="3535363"/>
          <p14:tracePt t="30563" x="10163175" y="3527425"/>
          <p14:tracePt t="30570" x="10137775" y="3527425"/>
          <p14:tracePt t="30578" x="10110788" y="3519488"/>
          <p14:tracePt t="30584" x="10085388" y="3519488"/>
          <p14:tracePt t="30596" x="10059988" y="3509963"/>
          <p14:tracePt t="30600" x="10026650" y="3509963"/>
          <p14:tracePt t="30605" x="9999663" y="3509963"/>
          <p14:tracePt t="30613" x="9983788" y="3502025"/>
          <p14:tracePt t="30619" x="9956800" y="3502025"/>
          <p14:tracePt t="30630" x="9931400" y="3492500"/>
          <p14:tracePt t="30633" x="9923463" y="3492500"/>
          <p14:tracePt t="30645" x="9898063" y="3492500"/>
          <p14:tracePt t="30648" x="9871075" y="3492500"/>
          <p14:tracePt t="30655" x="9855200" y="3492500"/>
          <p14:tracePt t="30663" x="9828213" y="3484563"/>
          <p14:tracePt t="30669" x="9802813" y="3484563"/>
          <p14:tracePt t="30680" x="9785350" y="3484563"/>
          <p14:tracePt t="30683" x="9759950" y="3476625"/>
          <p14:tracePt t="30694" x="9734550" y="3476625"/>
          <p14:tracePt t="30699" x="9717088" y="3467100"/>
          <p14:tracePt t="30705" x="9701213" y="3467100"/>
          <p14:tracePt t="30713" x="9683750" y="3459163"/>
          <p14:tracePt t="30719" x="9666288" y="3459163"/>
          <p14:tracePt t="30731" x="9658350" y="3459163"/>
          <p14:tracePt t="30733" x="9640888" y="3459163"/>
          <p14:tracePt t="30742" x="9631363" y="3459163"/>
          <p14:tracePt t="30749" x="9623425" y="3459163"/>
          <p14:tracePt t="30755" x="9615488" y="3459163"/>
          <p14:tracePt t="30764" x="9605963" y="3459163"/>
          <p14:tracePt t="30769" x="9598025" y="3459163"/>
          <p14:tracePt t="30781" x="9588500" y="3449638"/>
          <p14:tracePt t="30783" x="9580563" y="3449638"/>
          <p14:tracePt t="30792" x="9572625" y="3449638"/>
          <p14:tracePt t="30800" x="9563100" y="3449638"/>
          <p14:tracePt t="30814" x="9555163" y="3449638"/>
          <p14:tracePt t="30819" x="9545638" y="3449638"/>
          <p14:tracePt t="30831" x="9537700" y="3449638"/>
          <p14:tracePt t="30845" x="9529763" y="3449638"/>
          <p14:tracePt t="30855" x="9520238" y="3449638"/>
          <p14:tracePt t="30869" x="9512300" y="3449638"/>
          <p14:tracePt t="30879" x="9504363" y="3449638"/>
          <p14:tracePt t="30905" x="9494838" y="3449638"/>
          <p14:tracePt t="30919" x="9486900" y="3449638"/>
          <p14:tracePt t="31967" x="9434513" y="3467100"/>
          <p14:tracePt t="31974" x="9383713" y="3492500"/>
          <p14:tracePt t="31981" x="9340850" y="3519488"/>
          <p14:tracePt t="31988" x="9290050" y="3535363"/>
          <p14:tracePt t="31996" x="9255125" y="3544888"/>
          <p14:tracePt t="32002" x="9221788" y="3562350"/>
          <p14:tracePt t="32012" x="9194800" y="3570288"/>
          <p14:tracePt t="32016" x="9169400" y="3578225"/>
          <p14:tracePt t="32025" x="9161463" y="3587750"/>
          <p14:tracePt t="32032" x="9144000" y="3587750"/>
          <p14:tracePt t="32038" x="9136063" y="3587750"/>
          <p14:tracePt t="32047" x="9126538" y="3587750"/>
          <p14:tracePt t="32052" x="9109075" y="3587750"/>
          <p14:tracePt t="32061" x="9101138" y="3587750"/>
          <p14:tracePt t="32066" x="9093200" y="3595688"/>
          <p14:tracePt t="32073" x="9083675" y="3595688"/>
          <p14:tracePt t="32080" x="9075738" y="3595688"/>
          <p14:tracePt t="32087" x="9058275" y="3595688"/>
          <p14:tracePt t="32102" x="9050338" y="3595688"/>
          <p14:tracePt t="32111" x="9040813" y="3595688"/>
          <p14:tracePt t="32116" x="9023350" y="3605213"/>
          <p14:tracePt t="32124" x="9015413" y="3605213"/>
          <p14:tracePt t="32130" x="9007475" y="3605213"/>
          <p14:tracePt t="32145" x="8990013" y="3605213"/>
          <p14:tracePt t="32161" x="8982075" y="3605213"/>
          <p14:tracePt t="32165" x="8972550" y="3605213"/>
          <p14:tracePt t="32180" x="8955088" y="3605213"/>
          <p14:tracePt t="32195" x="8929688" y="3605213"/>
          <p14:tracePt t="32201" x="8912225" y="3605213"/>
          <p14:tracePt t="32211" x="8904288" y="3605213"/>
          <p14:tracePt t="32216" x="8878888" y="3605213"/>
          <p14:tracePt t="32223" x="8869363" y="3605213"/>
          <p14:tracePt t="32230" x="8853488" y="3605213"/>
          <p14:tracePt t="32237" x="8836025" y="3605213"/>
          <p14:tracePt t="32245" x="8826500" y="3595688"/>
          <p14:tracePt t="32251" x="8801100" y="3595688"/>
          <p14:tracePt t="32260" x="8783638" y="3595688"/>
          <p14:tracePt t="32265" x="8775700" y="3595688"/>
          <p14:tracePt t="32272" x="8758238" y="3595688"/>
          <p14:tracePt t="32280" x="8750300" y="3595688"/>
          <p14:tracePt t="32287" x="8732838" y="3595688"/>
          <p14:tracePt t="32294" x="8707438" y="3595688"/>
          <p14:tracePt t="32301" x="8699500" y="3595688"/>
          <p14:tracePt t="32311" x="8672513" y="3595688"/>
          <p14:tracePt t="32315" x="8656638" y="3595688"/>
          <p14:tracePt t="32322" x="8639175" y="3595688"/>
          <p14:tracePt t="32330" x="8613775" y="3595688"/>
          <p14:tracePt t="32337" x="8586788" y="3595688"/>
          <p14:tracePt t="32345" x="8570913" y="3595688"/>
          <p14:tracePt t="32351" x="8543925" y="3595688"/>
          <p14:tracePt t="32366" x="8502650" y="3595688"/>
          <p14:tracePt t="32373" x="8485188" y="3595688"/>
          <p14:tracePt t="32381" x="8459788" y="3595688"/>
          <p14:tracePt t="32388" x="8450263" y="3595688"/>
          <p14:tracePt t="32395" x="8432800" y="3595688"/>
          <p14:tracePt t="32414" x="8424863" y="3595688"/>
          <p14:tracePt t="32416" x="8416925" y="3595688"/>
          <p14:tracePt t="32424" x="8407400" y="3595688"/>
          <p14:tracePt t="32446" x="8399463" y="3595688"/>
          <p14:tracePt t="32645" x="8407400" y="3595688"/>
          <p14:tracePt t="33741" x="8364538" y="3595688"/>
          <p14:tracePt t="33744" x="8304213" y="3587750"/>
          <p14:tracePt t="33757" x="8245475" y="3578225"/>
          <p14:tracePt t="33762" x="8185150" y="3578225"/>
          <p14:tracePt t="33766" x="8124825" y="3570288"/>
          <p14:tracePt t="33772" x="8064500" y="3570288"/>
          <p14:tracePt t="33780" x="8021638" y="3562350"/>
          <p14:tracePt t="33787" x="7988300" y="3562350"/>
          <p14:tracePt t="33798" x="7945438" y="3552825"/>
          <p14:tracePt t="33801" x="7910513" y="3552825"/>
          <p14:tracePt t="33812" x="7885113" y="3544888"/>
          <p14:tracePt t="33816" x="7859713" y="3544888"/>
          <p14:tracePt t="33824" x="7834313" y="3544888"/>
          <p14:tracePt t="33832" x="7799388" y="3535363"/>
          <p14:tracePt t="33837" x="7791450" y="3527425"/>
          <p14:tracePt t="33847" x="7766050" y="3527425"/>
          <p14:tracePt t="33852" x="7748588" y="3527425"/>
          <p14:tracePt t="33861" x="7731125" y="3527425"/>
          <p14:tracePt t="33867" x="7713663" y="3527425"/>
          <p14:tracePt t="33875" x="7705725" y="3519488"/>
          <p14:tracePt t="33881" x="7697788" y="3519488"/>
          <p14:tracePt t="33889" x="7688263" y="3519488"/>
          <p14:tracePt t="33902" x="7688263" y="3509963"/>
          <p14:tracePt t="33913" x="7680325" y="3509963"/>
          <p14:tracePt t="33929" x="7670800" y="3509963"/>
          <p14:tracePt t="33939" x="7662863" y="3509963"/>
          <p14:tracePt t="33998" x="7654925" y="3509963"/>
          <p14:tracePt t="34012" x="7637463" y="3509963"/>
          <p14:tracePt t="34019" x="7627938" y="3509963"/>
          <p14:tracePt t="34028" x="7612063" y="3509963"/>
          <p14:tracePt t="34035" x="7602538" y="3509963"/>
          <p14:tracePt t="34047" x="7585075" y="3509963"/>
          <p14:tracePt t="34048" x="7569200" y="3509963"/>
          <p14:tracePt t="34054" x="7559675" y="3509963"/>
          <p14:tracePt t="34068" x="7542213" y="3509963"/>
          <p14:tracePt t="34070" x="7526338" y="3519488"/>
          <p14:tracePt t="34082" x="7516813" y="3519488"/>
          <p14:tracePt t="34084" x="7508875" y="3519488"/>
          <p14:tracePt t="34094" x="7499350" y="3519488"/>
          <p14:tracePt t="34097" x="7483475" y="3519488"/>
          <p14:tracePt t="34104" x="7473950" y="3519488"/>
          <p14:tracePt t="34119" x="7458075" y="3519488"/>
          <p14:tracePt t="34134" x="7448550" y="3519488"/>
          <p14:tracePt t="34151" x="7440613" y="3527425"/>
          <p14:tracePt t="34155" x="7423150" y="3527425"/>
          <p14:tracePt t="34162" x="7423150" y="3535363"/>
          <p14:tracePt t="34171" x="7405688" y="3535363"/>
          <p14:tracePt t="34193" x="7388225" y="3535363"/>
          <p14:tracePt t="34206" x="7380288" y="3535363"/>
          <p14:tracePt t="37952" x="7405688" y="3535363"/>
          <p14:tracePt t="37962" x="7440613" y="3552825"/>
          <p14:tracePt t="37966" x="7483475" y="3562350"/>
          <p14:tracePt t="37981" x="7534275" y="3587750"/>
          <p14:tracePt t="37983" x="7577138" y="3595688"/>
          <p14:tracePt t="37987" x="7637463" y="3605213"/>
          <p14:tracePt t="37996" x="7670800" y="3613150"/>
          <p14:tracePt t="38002" x="7731125" y="3630613"/>
          <p14:tracePt t="38012" x="7781925" y="3638550"/>
          <p14:tracePt t="38016" x="7824788" y="3648075"/>
          <p14:tracePt t="38025" x="7859713" y="3656013"/>
          <p14:tracePt t="38032" x="7902575" y="3656013"/>
          <p14:tracePt t="38038" x="7937500" y="3663950"/>
          <p14:tracePt t="38045" x="7970838" y="3663950"/>
          <p14:tracePt t="38053" x="7996238" y="3673475"/>
          <p14:tracePt t="38064" x="8031163" y="3673475"/>
          <p14:tracePt t="38066" x="8064500" y="3681413"/>
          <p14:tracePt t="38076" x="8099425" y="3681413"/>
          <p14:tracePt t="38081" x="8134350" y="3681413"/>
          <p14:tracePt t="38088" x="8150225" y="3681413"/>
          <p14:tracePt t="38097" x="8185150" y="3689350"/>
          <p14:tracePt t="38103" x="8220075" y="3689350"/>
          <p14:tracePt t="38114" x="8261350" y="3698875"/>
          <p14:tracePt t="38121" x="8304213" y="3698875"/>
          <p14:tracePt t="38128" x="8339138" y="3706813"/>
          <p14:tracePt t="38131" x="8399463" y="3716338"/>
          <p14:tracePt t="38139" x="8442325" y="3716338"/>
          <p14:tracePt t="38146" x="8518525" y="3732213"/>
          <p14:tracePt t="38154" x="8578850" y="3741738"/>
          <p14:tracePt t="38161" x="8639175" y="3749675"/>
          <p14:tracePt t="38168" x="8707438" y="3759200"/>
          <p14:tracePt t="38179" x="8767763" y="3767138"/>
          <p14:tracePt t="38184" x="8826500" y="3784600"/>
          <p14:tracePt t="38190" x="8886825" y="3792538"/>
          <p14:tracePt t="38197" x="8939213" y="3802063"/>
          <p14:tracePt t="38203" x="8972550" y="3802063"/>
          <p14:tracePt t="38211" x="8997950" y="3810000"/>
          <p14:tracePt t="38222" x="9023350" y="3810000"/>
          <p14:tracePt t="38229" x="9040813" y="3810000"/>
          <p14:tracePt t="38240" x="9058275" y="3817938"/>
          <p14:tracePt t="38247" x="9066213" y="3817938"/>
          <p14:tracePt t="38269" x="9093200" y="3817938"/>
          <p14:tracePt t="38280" x="9126538" y="3810000"/>
          <p14:tracePt t="38592" x="9194800" y="3817938"/>
          <p14:tracePt t="38600" x="9272588" y="3844925"/>
          <p14:tracePt t="38607" x="9358313" y="3860800"/>
          <p14:tracePt t="38614" x="9451975" y="3887788"/>
          <p14:tracePt t="38620" x="9555163" y="3913188"/>
          <p14:tracePt t="38631" x="9640888" y="3921125"/>
          <p14:tracePt t="38634" x="9744075" y="3930650"/>
          <p14:tracePt t="38644" x="9845675" y="3956050"/>
          <p14:tracePt t="38648" x="9948863" y="3963988"/>
          <p14:tracePt t="38656" x="10034588" y="3971925"/>
          <p14:tracePt t="38664" x="10120313" y="3971925"/>
          <p14:tracePt t="38670" x="10188575" y="3989388"/>
          <p14:tracePt t="38679" x="10282238" y="3998913"/>
          <p14:tracePt t="38684" x="10334625" y="3998913"/>
          <p14:tracePt t="38694" x="10393363" y="4006850"/>
          <p14:tracePt t="38699" x="10453688" y="4006850"/>
          <p14:tracePt t="38708" x="10496550" y="4006850"/>
          <p14:tracePt t="38714" x="10556875" y="4014788"/>
          <p14:tracePt t="38721" x="10590213" y="4014788"/>
          <p14:tracePt t="38730" x="10633075" y="4014788"/>
          <p14:tracePt t="38735" x="10675938" y="4014788"/>
          <p14:tracePt t="38745" x="10710863" y="4024313"/>
          <p14:tracePt t="38753" x="10745788" y="4024313"/>
          <p14:tracePt t="38758" x="10779125" y="4024313"/>
          <p14:tracePt t="38766" x="10804525" y="4024313"/>
          <p14:tracePt t="38771" x="10821988" y="4024313"/>
          <p14:tracePt t="38780" x="10839450" y="4024313"/>
          <p14:tracePt t="38786" x="10847388" y="4024313"/>
          <p14:tracePt t="38795" x="10856913" y="4024313"/>
          <p14:tracePt t="38800" x="10864850" y="4024313"/>
          <p14:tracePt t="38836" x="10872788" y="4024313"/>
          <p14:tracePt t="38859" x="10882313" y="4024313"/>
          <p14:tracePt t="38958" x="10890250" y="4024313"/>
          <p14:tracePt t="39000" x="10899775" y="4024313"/>
          <p14:tracePt t="39022" x="10907713" y="4024313"/>
          <p14:tracePt t="39052" x="10925175" y="4024313"/>
          <p14:tracePt t="39071" x="10933113" y="4024313"/>
          <p14:tracePt t="39082" x="10950575" y="4024313"/>
          <p14:tracePt t="39085" x="10958513" y="4014788"/>
          <p14:tracePt t="39094" x="10975975" y="4006850"/>
          <p14:tracePt t="39100" x="10993438" y="3998913"/>
          <p14:tracePt t="39110" x="11010900" y="3989388"/>
          <p14:tracePt t="39115" x="11018838" y="3989388"/>
          <p14:tracePt t="39122" x="11036300" y="3989388"/>
          <p14:tracePt t="39130" x="11044238" y="3989388"/>
          <p14:tracePt t="39136" x="11061700" y="3989388"/>
          <p14:tracePt t="39144" x="11069638" y="3981450"/>
          <p14:tracePt t="39162" x="11079163" y="3981450"/>
          <p14:tracePt t="39164" x="11087100" y="3971925"/>
          <p14:tracePt t="39172" x="11096625" y="3971925"/>
          <p14:tracePt t="39235" x="11104563" y="3963988"/>
          <p14:tracePt t="39251" x="11112500" y="3963988"/>
          <p14:tracePt t="39272" x="11122025" y="3963988"/>
          <p14:tracePt t="39281" x="11129963" y="3963988"/>
          <p14:tracePt t="39301" x="11139488" y="3963988"/>
          <p14:tracePt t="39322" x="11147425" y="3963988"/>
          <p14:tracePt t="39344" x="11155363" y="3956050"/>
          <p14:tracePt t="39366" x="11164888" y="3956050"/>
          <p14:tracePt t="39374" x="11172825" y="3956050"/>
          <p14:tracePt t="39387" x="11182350" y="3956050"/>
          <p14:tracePt t="39395" x="11182350" y="3946525"/>
          <p14:tracePt t="39430" x="11190288" y="3946525"/>
          <p14:tracePt t="39925" x="11182350" y="3946525"/>
          <p14:tracePt t="39938" x="11164888" y="3946525"/>
          <p14:tracePt t="39946" x="11147425" y="3946525"/>
          <p14:tracePt t="39951" x="11129963" y="3946525"/>
          <p14:tracePt t="39966" x="11112500" y="3946525"/>
          <p14:tracePt t="39973" x="11096625" y="3938588"/>
          <p14:tracePt t="39984" x="11087100" y="3938588"/>
          <p14:tracePt t="39987" x="11079163" y="3938588"/>
          <p14:tracePt t="39996" x="11061700" y="3938588"/>
          <p14:tracePt t="40001" x="11044238" y="3938588"/>
          <p14:tracePt t="40016" x="11018838" y="3938588"/>
          <p14:tracePt t="40024" x="11010900" y="3938588"/>
          <p14:tracePt t="40032" x="10975975" y="3938588"/>
          <p14:tracePt t="40037" x="10942638" y="3938588"/>
          <p14:tracePt t="40046" x="10925175" y="3938588"/>
          <p14:tracePt t="40051" x="10899775" y="3938588"/>
          <p14:tracePt t="40067" x="10872788" y="3938588"/>
          <p14:tracePt t="40073" x="10847388" y="3938588"/>
          <p14:tracePt t="40082" x="10821988" y="3938588"/>
          <p14:tracePt t="40096" x="10796588" y="3938588"/>
          <p14:tracePt t="40102" x="10779125" y="3938588"/>
          <p14:tracePt t="40123" x="10771188" y="3938588"/>
          <p14:tracePt t="40159" x="10761663" y="3938588"/>
          <p14:tracePt t="40238" x="10753725" y="3938588"/>
          <p14:tracePt t="40251" x="10745788" y="3938588"/>
          <p14:tracePt t="40262" x="10728325" y="3938588"/>
          <p14:tracePt t="40266" x="10693400" y="3938588"/>
          <p14:tracePt t="40273" x="10668000" y="3938588"/>
          <p14:tracePt t="40281" x="10650538" y="3938588"/>
          <p14:tracePt t="40287" x="10625138" y="3938588"/>
          <p14:tracePt t="40296" x="10582275" y="3938588"/>
          <p14:tracePt t="40302" x="10547350" y="3946525"/>
          <p14:tracePt t="40314" x="10514013" y="3946525"/>
          <p14:tracePt t="40316" x="10496550" y="3956050"/>
          <p14:tracePt t="40323" x="10471150" y="3956050"/>
          <p14:tracePt t="40332" x="10463213" y="3956050"/>
          <p14:tracePt t="40337" x="10453688" y="3956050"/>
          <p14:tracePt t="40347" x="10445750" y="3956050"/>
          <p14:tracePt t="40352" x="10428288" y="3956050"/>
          <p14:tracePt t="40364" x="10420350" y="3956050"/>
          <p14:tracePt t="40366" x="10402888" y="3956050"/>
          <p14:tracePt t="40373" x="10393363" y="3956050"/>
          <p14:tracePt t="40382" x="10385425" y="3956050"/>
          <p14:tracePt t="40387" x="10377488" y="3956050"/>
          <p14:tracePt t="40395" x="10360025" y="3956050"/>
          <p14:tracePt t="40401" x="10342563" y="3956050"/>
          <p14:tracePt t="40414" x="10317163" y="3956050"/>
          <p14:tracePt t="40416" x="10299700" y="3956050"/>
          <p14:tracePt t="40423" x="10282238" y="3956050"/>
          <p14:tracePt t="40433" x="10274300" y="3956050"/>
          <p14:tracePt t="40438" x="10266363" y="3956050"/>
          <p14:tracePt t="40446" x="10256838" y="3956050"/>
          <p14:tracePt t="40451" x="10248900" y="3956050"/>
          <p14:tracePt t="41024" x="10266363" y="3956050"/>
          <p14:tracePt t="41039" x="10282238" y="3956050"/>
          <p14:tracePt t="41048" x="10299700" y="3956050"/>
          <p14:tracePt t="41053" x="10317163" y="3956050"/>
          <p14:tracePt t="41062" x="10350500" y="3956050"/>
          <p14:tracePt t="41067" x="10385425" y="3956050"/>
          <p14:tracePt t="41078" x="10428288" y="3956050"/>
          <p14:tracePt t="41081" x="10471150" y="3963988"/>
          <p14:tracePt t="41088" x="10531475" y="3963988"/>
          <p14:tracePt t="41096" x="10574338" y="3963988"/>
          <p14:tracePt t="41102" x="10633075" y="3963988"/>
          <p14:tracePt t="41112" x="10675938" y="3971925"/>
          <p14:tracePt t="41117" x="10718800" y="3971925"/>
          <p14:tracePt t="41129" x="10753725" y="3971925"/>
          <p14:tracePt t="41133" x="10796588" y="3971925"/>
          <p14:tracePt t="41138" x="10829925" y="3981450"/>
          <p14:tracePt t="41150" x="10864850" y="3981450"/>
          <p14:tracePt t="41152" x="10882313" y="3981450"/>
          <p14:tracePt t="41163" x="10907713" y="3989388"/>
          <p14:tracePt t="41167" x="10933113" y="3989388"/>
          <p14:tracePt t="41179" x="10958513" y="3989388"/>
          <p14:tracePt t="41182" x="10975975" y="3989388"/>
          <p14:tracePt t="41188" x="11010900" y="3989388"/>
          <p14:tracePt t="41196" x="11036300" y="3989388"/>
          <p14:tracePt t="41202" x="11079163" y="3989388"/>
          <p14:tracePt t="41216" x="11155363" y="4006850"/>
          <p14:tracePt t="41228" x="11182350" y="4006850"/>
          <p14:tracePt t="41231" x="11225213" y="4006850"/>
          <p14:tracePt t="41238" x="11258550" y="4006850"/>
          <p14:tracePt t="41246" x="11293475" y="4006850"/>
          <p14:tracePt t="41253" x="11326813" y="4006850"/>
          <p14:tracePt t="41263" x="11352213" y="4014788"/>
          <p14:tracePt t="41267" x="11387138" y="4014788"/>
          <p14:tracePt t="41278" x="11412538" y="4024313"/>
          <p14:tracePt t="41281" x="11437938" y="4032250"/>
          <p14:tracePt t="41288" x="11455400" y="4041775"/>
          <p14:tracePt t="41297" x="11490325" y="4049713"/>
          <p14:tracePt t="41303" x="11515725" y="4057650"/>
          <p14:tracePt t="41314" x="11541125" y="4067175"/>
          <p14:tracePt t="41317" x="11558588" y="4075113"/>
          <p14:tracePt t="41328" x="11583988" y="4084638"/>
          <p14:tracePt t="41332" x="11618913" y="4092575"/>
          <p14:tracePt t="41338" x="11634788" y="4100513"/>
          <p14:tracePt t="41346" x="11661775" y="4110038"/>
          <p14:tracePt t="41352" x="11677650" y="4110038"/>
          <p14:tracePt t="41362" x="11704638" y="4117975"/>
          <p14:tracePt t="41367" x="11712575" y="4127500"/>
          <p14:tracePt t="41378" x="11720513" y="4127500"/>
          <p14:tracePt t="41382" x="11730038" y="4135438"/>
          <p14:tracePt t="41388" x="11737975" y="4135438"/>
          <p14:tracePt t="41403" x="11755438" y="4143375"/>
          <p14:tracePt t="41411" x="11763375" y="4143375"/>
          <p14:tracePt t="41417" x="11763375" y="4152900"/>
          <p14:tracePt t="41428" x="11772900" y="4152900"/>
          <p14:tracePt t="41433" x="11772900" y="4160838"/>
          <p14:tracePt t="41438" x="11780838" y="4160838"/>
          <p14:tracePt t="41446" x="11790363" y="4160838"/>
          <p14:tracePt t="41452" x="11790363" y="4170363"/>
          <p14:tracePt t="41461" x="11798300" y="4178300"/>
          <p14:tracePt t="41467" x="11806238" y="4186238"/>
          <p14:tracePt t="41489" x="11815763" y="4186238"/>
          <p14:tracePt t="41511" x="11823700" y="4195763"/>
          <p14:tracePt t="41553" x="11823700" y="4203700"/>
          <p14:tracePt t="41589" x="11831638" y="4203700"/>
          <p14:tracePt t="41639" x="11831638" y="4211638"/>
          <p14:tracePt t="41689" x="11831638" y="4221163"/>
          <p14:tracePt t="41711" x="11831638" y="4229100"/>
          <p14:tracePt t="41732" x="11823700" y="4229100"/>
          <p14:tracePt t="41746" x="11823700" y="4238625"/>
          <p14:tracePt t="41754" x="11815763" y="4238625"/>
          <p14:tracePt t="41782" x="11815763" y="4246563"/>
          <p14:tracePt t="41810" x="11806238" y="4246563"/>
          <p14:tracePt t="41853" x="11798300" y="4246563"/>
          <p14:tracePt t="41911" x="11798300" y="4254500"/>
          <p14:tracePt t="41954" x="11790363" y="4254500"/>
          <p14:tracePt t="42018" x="11780838" y="4264025"/>
          <p14:tracePt t="42622" x="11772900" y="4264025"/>
          <p14:tracePt t="42633" x="11755438" y="4264025"/>
          <p14:tracePt t="42643" x="11747500" y="4254500"/>
          <p14:tracePt t="42663" x="11737975" y="4246563"/>
          <p14:tracePt t="42669" x="11730038" y="4246563"/>
          <p14:tracePt t="42681" x="11720513" y="4238625"/>
          <p14:tracePt t="42684" x="11661775" y="4238625"/>
          <p14:tracePt t="42691" x="11618913" y="4238625"/>
          <p14:tracePt t="42702" x="11583988" y="4238625"/>
          <p14:tracePt t="42704" x="11566525" y="4238625"/>
          <p14:tracePt t="42713" x="11550650" y="4238625"/>
          <p14:tracePt t="42719" x="11523663" y="4238625"/>
          <p14:tracePt t="42730" x="11480800" y="4238625"/>
          <p14:tracePt t="42733" x="11447463" y="4238625"/>
          <p14:tracePt t="42741" x="11422063" y="4238625"/>
          <p14:tracePt t="42752" x="11395075" y="4238625"/>
          <p14:tracePt t="42754" x="11387138" y="4238625"/>
          <p14:tracePt t="42763" x="11379200" y="4238625"/>
          <p14:tracePt t="42768" x="11369675" y="4238625"/>
          <p14:tracePt t="42783" x="11361738" y="4238625"/>
          <p14:tracePt t="42797" x="11352213" y="4238625"/>
          <p14:tracePt t="42805" x="11336338" y="4238625"/>
          <p14:tracePt t="42814" x="11326813" y="4238625"/>
          <p14:tracePt t="42819" x="11293475" y="4246563"/>
          <p14:tracePt t="42832" x="11268075" y="4246563"/>
          <p14:tracePt t="42834" x="11250613" y="4246563"/>
          <p14:tracePt t="42843" x="11225213" y="4254500"/>
          <p14:tracePt t="42848" x="11190288" y="4264025"/>
          <p14:tracePt t="42855" x="11147425" y="4264025"/>
          <p14:tracePt t="42863" x="11096625" y="4271963"/>
          <p14:tracePt t="42869" x="11079163" y="4281488"/>
          <p14:tracePt t="42880" x="11053763" y="4281488"/>
          <p14:tracePt t="42883" x="11036300" y="4281488"/>
          <p14:tracePt t="42892" x="11018838" y="4281488"/>
          <p14:tracePt t="42897" x="10993438" y="4281488"/>
          <p14:tracePt t="42904" x="10958513" y="4289425"/>
          <p14:tracePt t="42913" x="10942638" y="4289425"/>
          <p14:tracePt t="42919" x="10925175" y="4289425"/>
          <p14:tracePt t="42928" x="10899775" y="4289425"/>
          <p14:tracePt t="42933" x="10890250" y="4289425"/>
          <p14:tracePt t="42944" x="10856913" y="4297363"/>
          <p14:tracePt t="42947" x="10804525" y="4306888"/>
          <p14:tracePt t="42955" x="10788650" y="4306888"/>
          <p14:tracePt t="42962" x="10761663" y="4306888"/>
          <p14:tracePt t="42969" x="10736263" y="4314825"/>
          <p14:tracePt t="42978" x="10693400" y="4324350"/>
          <p14:tracePt t="42983" x="10660063" y="4332288"/>
          <p14:tracePt t="42992" x="10633075" y="4332288"/>
          <p14:tracePt t="42998" x="10607675" y="4332288"/>
          <p14:tracePt t="43005" x="10582275" y="4332288"/>
          <p14:tracePt t="43013" x="10556875" y="4340225"/>
          <p14:tracePt t="43019" x="10531475" y="4340225"/>
          <p14:tracePt t="43029" x="10506075" y="4349750"/>
          <p14:tracePt t="43033" x="10479088" y="4349750"/>
          <p14:tracePt t="43049" x="10453688" y="4349750"/>
          <p14:tracePt t="43055" x="10436225" y="4349750"/>
          <p14:tracePt t="43081" x="10360025" y="4349750"/>
          <p14:tracePt t="43084" x="10342563" y="4349750"/>
          <p14:tracePt t="43094" x="10307638" y="4357688"/>
          <p14:tracePt t="43099" x="10282238" y="4357688"/>
          <p14:tracePt t="43105" x="10274300" y="4357688"/>
          <p14:tracePt t="43114" x="10256838" y="4357688"/>
          <p14:tracePt t="43119" x="10248900" y="4357688"/>
          <p14:tracePt t="43131" x="10223500" y="4357688"/>
          <p14:tracePt t="43133" x="10196513" y="4357688"/>
          <p14:tracePt t="43143" x="10188575" y="4357688"/>
          <p14:tracePt t="43148" x="10171113" y="4357688"/>
          <p14:tracePt t="43155" x="10153650" y="4357688"/>
          <p14:tracePt t="43163" x="10145713" y="4357688"/>
          <p14:tracePt t="43170" x="10120313" y="4367213"/>
          <p14:tracePt t="43177" x="10102850" y="4367213"/>
          <p14:tracePt t="43184" x="10094913" y="4367213"/>
          <p14:tracePt t="43194" x="10077450" y="4367213"/>
          <p14:tracePt t="43198" x="10067925" y="4367213"/>
          <p14:tracePt t="43205" x="10052050" y="4367213"/>
          <p14:tracePt t="43213" x="10034588" y="4367213"/>
          <p14:tracePt t="43220" x="10026650" y="4367213"/>
          <p14:tracePt t="43229" x="10009188" y="4367213"/>
          <p14:tracePt t="43234" x="9999663" y="4367213"/>
          <p14:tracePt t="43249" x="9983788" y="4367213"/>
          <p14:tracePt t="43256" x="9974263" y="4367213"/>
          <p14:tracePt t="43263" x="9966325" y="4367213"/>
          <p14:tracePt t="43270" x="9948863" y="4367213"/>
          <p14:tracePt t="43285" x="9931400" y="4367213"/>
          <p14:tracePt t="43294" x="9923463" y="4367213"/>
          <p14:tracePt t="43299" x="9906000" y="4367213"/>
          <p14:tracePt t="43306" x="9888538" y="4367213"/>
          <p14:tracePt t="43320" x="9871075" y="4367213"/>
          <p14:tracePt t="43336" x="9845675" y="4367213"/>
          <p14:tracePt t="43348" x="9837738" y="4367213"/>
          <p14:tracePt t="43350" x="9820275" y="4367213"/>
          <p14:tracePt t="43364" x="9802813" y="4367213"/>
          <p14:tracePt t="43386" x="9794875" y="4367213"/>
          <p14:tracePt t="43396" x="9785350" y="4367213"/>
          <p14:tracePt t="43407" x="9769475" y="4367213"/>
          <p14:tracePt t="43422" x="9759950" y="4367213"/>
          <p14:tracePt t="43436" x="9744075" y="4357688"/>
          <p14:tracePt t="43445" x="9734550" y="4357688"/>
          <p14:tracePt t="43449" x="9717088" y="4357688"/>
          <p14:tracePt t="43456" x="9709150" y="4357688"/>
          <p14:tracePt t="43464" x="9701213" y="4357688"/>
          <p14:tracePt t="43482" x="9683750" y="4357688"/>
          <p14:tracePt t="43496" x="9674225" y="4357688"/>
          <p14:tracePt t="43499" x="9658350" y="4357688"/>
          <p14:tracePt t="43514" x="9648825" y="4357688"/>
          <p14:tracePt t="43520" x="9631363" y="4357688"/>
          <p14:tracePt t="43534" x="9615488" y="4357688"/>
          <p14:tracePt t="43544" x="9598025" y="4357688"/>
          <p14:tracePt t="43558" x="9580563" y="4357688"/>
          <p14:tracePt t="43565" x="9563100" y="4349750"/>
          <p14:tracePt t="43583" x="9555163" y="4349750"/>
          <p14:tracePt t="43595" x="9545638" y="4349750"/>
          <p14:tracePt t="43609" x="9537700" y="4349750"/>
          <p14:tracePt t="44065" x="9545638" y="4340225"/>
          <p14:tracePt t="44072" x="9555163" y="4340225"/>
          <p14:tracePt t="44087" x="9563100" y="4340225"/>
          <p14:tracePt t="44097" x="9580563" y="4340225"/>
          <p14:tracePt t="44100" x="9580563" y="4332288"/>
          <p14:tracePt t="44117" x="9605963" y="4332288"/>
          <p14:tracePt t="44122" x="9615488" y="4332288"/>
          <p14:tracePt t="44132" x="9640888" y="4324350"/>
          <p14:tracePt t="44136" x="9658350" y="4324350"/>
          <p14:tracePt t="44145" x="9674225" y="4324350"/>
          <p14:tracePt t="44150" x="9701213" y="4314825"/>
          <p14:tracePt t="44161" x="9726613" y="4314825"/>
          <p14:tracePt t="44164" x="9744075" y="4314825"/>
          <p14:tracePt t="44172" x="9769475" y="4314825"/>
          <p14:tracePt t="44179" x="9794875" y="4314825"/>
          <p14:tracePt t="44186" x="9812338" y="4314825"/>
          <p14:tracePt t="44194" x="9828213" y="4314825"/>
          <p14:tracePt t="44200" x="9855200" y="4306888"/>
          <p14:tracePt t="44212" x="9871075" y="4306888"/>
          <p14:tracePt t="44215" x="9888538" y="4306888"/>
          <p14:tracePt t="44222" x="9913938" y="4306888"/>
          <p14:tracePt t="44233" x="9931400" y="4306888"/>
          <p14:tracePt t="44236" x="9956800" y="4306888"/>
          <p14:tracePt t="44246" x="9983788" y="4306888"/>
          <p14:tracePt t="44251" x="9999663" y="4306888"/>
          <p14:tracePt t="44262" x="10026650" y="4306888"/>
          <p14:tracePt t="44265" x="10052050" y="4306888"/>
          <p14:tracePt t="44272" x="10067925" y="4306888"/>
          <p14:tracePt t="44282" x="10102850" y="4306888"/>
          <p14:tracePt t="44287" x="10137775" y="4306888"/>
          <p14:tracePt t="44296" x="10163175" y="4306888"/>
          <p14:tracePt t="44301" x="10188575" y="4306888"/>
          <p14:tracePt t="44315" x="10248900" y="4306888"/>
          <p14:tracePt t="44322" x="10274300" y="4306888"/>
          <p14:tracePt t="44330" x="10291763" y="4306888"/>
          <p14:tracePt t="44337" x="10317163" y="4306888"/>
          <p14:tracePt t="44346" x="10334625" y="4306888"/>
          <p14:tracePt t="44351" x="10350500" y="4306888"/>
          <p14:tracePt t="44365" x="10385425" y="4306888"/>
          <p14:tracePt t="44372" x="10402888" y="4306888"/>
          <p14:tracePt t="44380" x="10428288" y="4306888"/>
          <p14:tracePt t="44387" x="10445750" y="4306888"/>
          <p14:tracePt t="44395" x="10471150" y="4306888"/>
          <p14:tracePt t="44401" x="10506075" y="4306888"/>
          <p14:tracePt t="44412" x="10539413" y="4306888"/>
          <p14:tracePt t="44415" x="10556875" y="4306888"/>
          <p14:tracePt t="44422" x="10590213" y="4314825"/>
          <p14:tracePt t="44430" x="10625138" y="4314825"/>
          <p14:tracePt t="44436" x="10660063" y="4314825"/>
          <p14:tracePt t="44446" x="10685463" y="4324350"/>
          <p14:tracePt t="44451" x="10718800" y="4324350"/>
          <p14:tracePt t="44466" x="10771188" y="4332288"/>
          <p14:tracePt t="44472" x="10796588" y="4332288"/>
          <p14:tracePt t="44480" x="10821988" y="4332288"/>
          <p14:tracePt t="44487" x="10847388" y="4340225"/>
          <p14:tracePt t="44495" x="10856913" y="4340225"/>
          <p14:tracePt t="44500" x="10882313" y="4349750"/>
          <p14:tracePt t="44512" x="10899775" y="4349750"/>
          <p14:tracePt t="44516" x="10915650" y="4357688"/>
          <p14:tracePt t="44523" x="10933113" y="4357688"/>
          <p14:tracePt t="44531" x="10950575" y="4357688"/>
          <p14:tracePt t="44536" x="10958513" y="4357688"/>
          <p14:tracePt t="44545" x="10985500" y="4357688"/>
          <p14:tracePt t="44550" x="11001375" y="4357688"/>
          <p14:tracePt t="44561" x="11010900" y="4357688"/>
          <p14:tracePt t="44565" x="11028363" y="4367213"/>
          <p14:tracePt t="44572" x="11053763" y="4367213"/>
          <p14:tracePt t="44580" x="11061700" y="4367213"/>
          <p14:tracePt t="44587" x="11079163" y="4367213"/>
          <p14:tracePt t="44596" x="11087100" y="4367213"/>
          <p14:tracePt t="44604" x="11104563" y="4367213"/>
          <p14:tracePt t="44612" x="11129963" y="4375150"/>
          <p14:tracePt t="44616" x="11139488" y="4375150"/>
          <p14:tracePt t="44622" x="11164888" y="4375150"/>
          <p14:tracePt t="44630" x="11182350" y="4375150"/>
          <p14:tracePt t="44637" x="11190288" y="4375150"/>
          <p14:tracePt t="44647" x="11207750" y="4375150"/>
          <p14:tracePt t="44651" x="11215688" y="4375150"/>
          <p14:tracePt t="44662" x="11233150" y="4375150"/>
          <p14:tracePt t="44666" x="11250613" y="4375150"/>
          <p14:tracePt t="44672" x="11258550" y="4375150"/>
          <p14:tracePt t="44680" x="11276013" y="4375150"/>
          <p14:tracePt t="44687" x="11283950" y="4375150"/>
          <p14:tracePt t="44696" x="11301413" y="4375150"/>
          <p14:tracePt t="44701" x="11318875" y="4383088"/>
          <p14:tracePt t="44717" x="11344275" y="4383088"/>
          <p14:tracePt t="44722" x="11361738" y="4383088"/>
          <p14:tracePt t="44731" x="11379200" y="4383088"/>
          <p14:tracePt t="44737" x="11395075" y="4383088"/>
          <p14:tracePt t="44747" x="11404600" y="4383088"/>
          <p14:tracePt t="44751" x="11430000" y="4383088"/>
          <p14:tracePt t="44765" x="11455400" y="4383088"/>
          <p14:tracePt t="44772" x="11472863" y="4383088"/>
          <p14:tracePt t="44787" x="11490325" y="4383088"/>
          <p14:tracePt t="44795" x="11515725" y="4383088"/>
          <p14:tracePt t="44801" x="11523663" y="4383088"/>
          <p14:tracePt t="44812" x="11533188" y="4383088"/>
          <p14:tracePt t="44816" x="11550650" y="4383088"/>
          <p14:tracePt t="44822" x="11558588" y="4383088"/>
          <p14:tracePt t="44830" x="11576050" y="4383088"/>
          <p14:tracePt t="44836" x="11583988" y="4383088"/>
          <p14:tracePt t="44846" x="11601450" y="4383088"/>
          <p14:tracePt t="44850" x="11609388" y="4383088"/>
          <p14:tracePt t="44859" x="11626850" y="4383088"/>
          <p14:tracePt t="44866" x="11652250" y="4383088"/>
          <p14:tracePt t="44873" x="11661775" y="4383088"/>
          <p14:tracePt t="44880" x="11677650" y="4383088"/>
          <p14:tracePt t="44886" x="11687175" y="4383088"/>
          <p14:tracePt t="44896" x="11712575" y="4383088"/>
          <p14:tracePt t="44901" x="11730038" y="4383088"/>
          <p14:tracePt t="44912" x="11737975" y="4383088"/>
          <p14:tracePt t="44916" x="11763375" y="4392613"/>
          <p14:tracePt t="44921" x="11780838" y="4392613"/>
          <p14:tracePt t="44929" x="11798300" y="4392613"/>
          <p14:tracePt t="44936" x="11823700" y="4392613"/>
          <p14:tracePt t="44946" x="11841163" y="4392613"/>
          <p14:tracePt t="44951" x="11849100" y="4392613"/>
          <p14:tracePt t="44961" x="11866563" y="4392613"/>
          <p14:tracePt t="44965" x="11874500" y="4392613"/>
          <p14:tracePt t="44979" x="11891963" y="4392613"/>
          <p14:tracePt t="44995" x="11909425" y="4392613"/>
          <p14:tracePt t="45000" x="11917363" y="4392613"/>
          <p14:tracePt t="45008" x="11926888" y="4392613"/>
          <p14:tracePt t="45016" x="11934825" y="4392613"/>
          <p14:tracePt t="45021" x="11944350" y="4392613"/>
          <p14:tracePt t="45031" x="11960225" y="4392613"/>
          <p14:tracePt t="45036" x="11969750" y="4392613"/>
          <p14:tracePt t="45044" x="11977688" y="4392613"/>
          <p14:tracePt t="45066" x="12020550" y="4392613"/>
          <p14:tracePt t="45071" x="12038013" y="4392613"/>
          <p14:tracePt t="45083" x="12055475" y="4400550"/>
          <p14:tracePt t="45086" x="12080875" y="4400550"/>
          <p14:tracePt t="45095" x="12098338" y="4400550"/>
          <p14:tracePt t="45103" x="12106275" y="4410075"/>
          <p14:tracePt t="45107" x="12131675" y="4410075"/>
          <p14:tracePt t="45116" x="12157075" y="4418013"/>
          <p14:tracePt t="45121" x="12166600" y="4418013"/>
          <p14:tracePt t="45130" x="12184063" y="4418013"/>
          <p14:tracePt t="92194" x="12114213" y="2457450"/>
          <p14:tracePt t="92200" x="12071350" y="2432050"/>
          <p14:tracePt t="92209" x="12020550" y="2397125"/>
          <p14:tracePt t="92215" x="11987213" y="2379663"/>
          <p14:tracePt t="92222" x="11917363" y="2363788"/>
          <p14:tracePt t="92229" x="11884025" y="2346325"/>
          <p14:tracePt t="92236" x="11823700" y="2320925"/>
          <p14:tracePt t="92244" x="11790363" y="2311400"/>
          <p14:tracePt t="92250" x="11747500" y="2293938"/>
          <p14:tracePt t="92259" x="11695113" y="2278063"/>
          <p14:tracePt t="92265" x="11652250" y="2278063"/>
          <p14:tracePt t="92272" x="11618913" y="2268538"/>
          <p14:tracePt t="92279" x="11566525" y="2260600"/>
          <p14:tracePt t="92286" x="11523663" y="2251075"/>
          <p14:tracePt t="92294" x="11480800" y="2251075"/>
          <p14:tracePt t="92301" x="11422063" y="2243138"/>
          <p14:tracePt t="92310" x="11369675" y="2235200"/>
          <p14:tracePt t="92315" x="11318875" y="2235200"/>
          <p14:tracePt t="92323" x="11268075" y="2217738"/>
          <p14:tracePt t="92329" x="11225213" y="2217738"/>
          <p14:tracePt t="92336" x="11164888" y="2217738"/>
          <p14:tracePt t="92344" x="11122025" y="2217738"/>
          <p14:tracePt t="92351" x="11061700" y="2217738"/>
          <p14:tracePt t="92360" x="11001375" y="2208213"/>
          <p14:tracePt t="92365" x="10958513" y="2208213"/>
          <p14:tracePt t="92375" x="10915650" y="2208213"/>
          <p14:tracePt t="92380" x="10872788" y="2208213"/>
          <p14:tracePt t="92387" x="10821988" y="2208213"/>
          <p14:tracePt t="92394" x="10796588" y="2217738"/>
          <p14:tracePt t="92401" x="10761663" y="2217738"/>
          <p14:tracePt t="92410" x="10728325" y="2217738"/>
          <p14:tracePt t="92416" x="10693400" y="2225675"/>
          <p14:tracePt t="92426" x="10660063" y="2235200"/>
          <p14:tracePt t="92431" x="10633075" y="2243138"/>
          <p14:tracePt t="92437" x="10599738" y="2251075"/>
          <p14:tracePt t="92445" x="10564813" y="2260600"/>
          <p14:tracePt t="92451" x="10539413" y="2278063"/>
          <p14:tracePt t="92460" x="10514013" y="2278063"/>
          <p14:tracePt t="92466" x="10496550" y="2293938"/>
          <p14:tracePt t="92476" x="10463213" y="2303463"/>
          <p14:tracePt t="92480" x="10436225" y="2320925"/>
          <p14:tracePt t="92487" x="10420350" y="2328863"/>
          <p14:tracePt t="92495" x="10385425" y="2346325"/>
          <p14:tracePt t="92502" x="10360025" y="2363788"/>
          <p14:tracePt t="92510" x="10342563" y="2379663"/>
          <p14:tracePt t="92516" x="10307638" y="2397125"/>
          <p14:tracePt t="92526" x="10282238" y="2422525"/>
          <p14:tracePt t="92531" x="10239375" y="2447925"/>
          <p14:tracePt t="92538" x="10206038" y="2482850"/>
          <p14:tracePt t="92545" x="10153650" y="2517775"/>
          <p14:tracePt t="92553" x="10102850" y="2551113"/>
          <p14:tracePt t="92560" x="10052050" y="2576513"/>
          <p14:tracePt t="92567" x="10017125" y="2619375"/>
          <p14:tracePt t="92577" x="9966325" y="2662238"/>
          <p14:tracePt t="92582" x="9913938" y="2705100"/>
          <p14:tracePt t="92589" x="9863138" y="2740025"/>
          <p14:tracePt t="92597" x="9812338" y="2800350"/>
          <p14:tracePt t="92603" x="9744075" y="2851150"/>
          <p14:tracePt t="92611" x="9674225" y="2901950"/>
          <p14:tracePt t="92618" x="9623425" y="2944813"/>
          <p14:tracePt t="92626" x="9563100" y="2997200"/>
          <p14:tracePt t="92631" x="9520238" y="3048000"/>
          <p14:tracePt t="92643" x="9469438" y="3090863"/>
          <p14:tracePt t="92647" x="9418638" y="3141663"/>
          <p14:tracePt t="92653" x="9366250" y="3201988"/>
          <p14:tracePt t="92663" x="9323388" y="3236913"/>
          <p14:tracePt t="92674" x="9280525" y="3287713"/>
          <p14:tracePt t="92679" x="9237663" y="3338513"/>
          <p14:tracePt t="92683" x="9204325" y="3390900"/>
          <p14:tracePt t="92694" x="9161463" y="3433763"/>
          <p14:tracePt t="92699" x="9136063" y="3476625"/>
          <p14:tracePt t="92704" x="9101138" y="3527425"/>
          <p14:tracePt t="92712" x="9058275" y="3578225"/>
          <p14:tracePt t="92718" x="9032875" y="3630613"/>
          <p14:tracePt t="92729" x="8990013" y="3681413"/>
          <p14:tracePt t="92733" x="8955088" y="3732213"/>
          <p14:tracePt t="92744" x="8929688" y="3784600"/>
          <p14:tracePt t="92749" x="8896350" y="3844925"/>
          <p14:tracePt t="92755" x="8878888" y="3895725"/>
          <p14:tracePt t="92763" x="8853488" y="3946525"/>
          <p14:tracePt t="92769" x="8818563" y="3998913"/>
          <p14:tracePt t="92779" x="8801100" y="4057650"/>
          <p14:tracePt t="92783" x="8767763" y="4117975"/>
          <p14:tracePt t="92794" x="8732838" y="4178300"/>
          <p14:tracePt t="92798" x="8715375" y="4246563"/>
          <p14:tracePt t="92805" x="8682038" y="4306888"/>
          <p14:tracePt t="92814" x="8664575" y="4367213"/>
          <p14:tracePt t="92819" x="8639175" y="4425950"/>
          <p14:tracePt t="92828" x="8621713" y="4494213"/>
          <p14:tracePt t="92834" x="8604250" y="4554538"/>
          <p14:tracePt t="92844" x="8578850" y="4640263"/>
          <p14:tracePt t="92848" x="8553450" y="4718050"/>
          <p14:tracePt t="92856" x="8535988" y="4794250"/>
          <p14:tracePt t="92865" x="8510588" y="4872038"/>
          <p14:tracePt t="92869" x="8502650" y="4940300"/>
          <p14:tracePt t="92877" x="8485188" y="5033963"/>
          <p14:tracePt t="92884" x="8467725" y="5102225"/>
          <p14:tracePt t="92894" x="8467725" y="5180013"/>
          <p14:tracePt t="92898" x="8459788" y="5248275"/>
          <p14:tracePt t="92905" x="8459788" y="5326063"/>
          <p14:tracePt t="92914" x="8459788" y="5394325"/>
          <p14:tracePt t="92923" x="8459788" y="5470525"/>
          <p14:tracePt t="92927" x="8475663" y="5530850"/>
          <p14:tracePt t="92934" x="8485188" y="5599113"/>
          <p14:tracePt t="92944" x="8493125" y="5676900"/>
          <p14:tracePt t="92950" x="8518525" y="5753100"/>
          <p14:tracePt t="92957" x="8535988" y="5813425"/>
          <p14:tracePt t="92964" x="8553450" y="5856288"/>
          <p14:tracePt t="92970" x="8570913" y="5907088"/>
          <p14:tracePt t="92978" x="8604250" y="5967413"/>
          <p14:tracePt t="92984" x="8639175" y="6018213"/>
          <p14:tracePt t="92994" x="8656638" y="6070600"/>
          <p14:tracePt t="93000" x="8689975" y="6103938"/>
          <p14:tracePt t="93006" x="8732838" y="6156325"/>
          <p14:tracePt t="93014" x="8775700" y="6224588"/>
          <p14:tracePt t="93020" x="8801100" y="6257925"/>
          <p14:tracePt t="93029" x="8843963" y="6310313"/>
          <p14:tracePt t="93034" x="8878888" y="6353175"/>
          <p14:tracePt t="93044" x="8912225" y="6378575"/>
          <p14:tracePt t="93049" x="8939213" y="6403975"/>
          <p14:tracePt t="93058" x="8964613" y="6421438"/>
          <p14:tracePt t="93065" x="8982075" y="6446838"/>
          <p14:tracePt t="93070" x="8997950" y="6456363"/>
          <p14:tracePt t="93079" x="9015413" y="6464300"/>
          <p14:tracePt t="93085" x="9040813" y="6472238"/>
          <p14:tracePt t="93094" x="9050338" y="6481763"/>
          <p14:tracePt t="93099" x="9066213" y="6489700"/>
          <p14:tracePt t="93111" x="9083675" y="6497638"/>
          <p14:tracePt t="93115" x="9093200" y="6497638"/>
          <p14:tracePt t="93122" x="9101138" y="6497638"/>
          <p14:tracePt t="93133" x="9118600" y="6497638"/>
          <p14:tracePt t="93135" x="9118600" y="6507163"/>
          <p14:tracePt t="93147" x="9136063" y="6507163"/>
          <p14:tracePt t="93153" x="9144000" y="6507163"/>
          <p14:tracePt t="93161" x="9151938" y="6507163"/>
          <p14:tracePt t="93165" x="9169400" y="6515100"/>
          <p14:tracePt t="93172" x="9178925" y="6515100"/>
          <p14:tracePt t="93179" x="9186863" y="6515100"/>
          <p14:tracePt t="93186" x="9204325" y="6515100"/>
          <p14:tracePt t="93193" x="9229725" y="6515100"/>
          <p14:tracePt t="93200" x="9247188" y="6515100"/>
          <p14:tracePt t="93209" x="9264650" y="6515100"/>
          <p14:tracePt t="93214" x="9280525" y="6515100"/>
          <p14:tracePt t="93221" x="9305925" y="6515100"/>
          <p14:tracePt t="93228" x="9332913" y="6515100"/>
          <p14:tracePt t="93236" x="9348788" y="6515100"/>
          <p14:tracePt t="93244" x="9375775" y="6515100"/>
          <p14:tracePt t="93250" x="9401175" y="6515100"/>
          <p14:tracePt t="93259" x="9409113" y="6515100"/>
          <p14:tracePt t="93265" x="9434513" y="6515100"/>
          <p14:tracePt t="93272" x="9461500" y="6515100"/>
          <p14:tracePt t="93279" x="9477375" y="6515100"/>
          <p14:tracePt t="93286" x="9512300" y="6515100"/>
          <p14:tracePt t="93294" x="9529763" y="6515100"/>
          <p14:tracePt t="93301" x="9555163" y="6507163"/>
          <p14:tracePt t="93311" x="9580563" y="6497638"/>
          <p14:tracePt t="93315" x="9615488" y="6497638"/>
          <p14:tracePt t="93322" x="9648825" y="6489700"/>
          <p14:tracePt t="93329" x="9674225" y="6489700"/>
          <p14:tracePt t="93336" x="9709150" y="6481763"/>
          <p14:tracePt t="93344" x="9744075" y="6472238"/>
          <p14:tracePt t="93350" x="9777413" y="6464300"/>
          <p14:tracePt t="93361" x="9812338" y="6456363"/>
          <p14:tracePt t="93365" x="9871075" y="6446838"/>
          <p14:tracePt t="93373" x="9906000" y="6438900"/>
          <p14:tracePt t="93381" x="9948863" y="6421438"/>
          <p14:tracePt t="93387" x="9999663" y="6413500"/>
          <p14:tracePt t="93395" x="10034588" y="6403975"/>
          <p14:tracePt t="93401" x="10067925" y="6396038"/>
          <p14:tracePt t="93411" x="10102850" y="6378575"/>
          <p14:tracePt t="93416" x="10137775" y="6370638"/>
          <p14:tracePt t="93427" x="10153650" y="6361113"/>
          <p14:tracePt t="93432" x="10180638" y="6353175"/>
          <p14:tracePt t="93437" x="10213975" y="6335713"/>
          <p14:tracePt t="93445" x="10248900" y="6327775"/>
          <p14:tracePt t="93451" x="10266363" y="6310313"/>
          <p14:tracePt t="93461" x="10299700" y="6300788"/>
          <p14:tracePt t="93466" x="10325100" y="6292850"/>
          <p14:tracePt t="93474" x="10360025" y="6284913"/>
          <p14:tracePt t="93481" x="10393363" y="6267450"/>
          <p14:tracePt t="93487" x="10420350" y="6257925"/>
          <p14:tracePt t="93495" x="10445750" y="6257925"/>
          <p14:tracePt t="93502" x="10479088" y="6249988"/>
          <p14:tracePt t="93512" x="10488613" y="6242050"/>
          <p14:tracePt t="93517" x="10514013" y="6232525"/>
          <p14:tracePt t="93528" x="10539413" y="6224588"/>
          <p14:tracePt t="93532" x="10564813" y="6207125"/>
          <p14:tracePt t="93538" x="10582275" y="6199188"/>
          <p14:tracePt t="93547" x="10617200" y="6189663"/>
          <p14:tracePt t="93552" x="10642600" y="6173788"/>
          <p14:tracePt t="93564" x="10668000" y="6164263"/>
          <p14:tracePt t="93567" x="10693400" y="6146800"/>
          <p14:tracePt t="93578" x="10710863" y="6146800"/>
          <p14:tracePt t="93582" x="10736263" y="6130925"/>
          <p14:tracePt t="93588" x="10771188" y="6113463"/>
          <p14:tracePt t="93596" x="10804525" y="6078538"/>
          <p14:tracePt t="93603" x="10847388" y="6061075"/>
          <p14:tracePt t="93612" x="10882313" y="6035675"/>
          <p14:tracePt t="93618" x="10915650" y="6010275"/>
          <p14:tracePt t="93627" x="10968038" y="5975350"/>
          <p14:tracePt t="93632" x="10993438" y="5949950"/>
          <p14:tracePt t="93639" x="11044238" y="5924550"/>
          <p14:tracePt t="93647" x="11069638" y="5899150"/>
          <p14:tracePt t="93653" x="11096625" y="5873750"/>
          <p14:tracePt t="93662" x="11104563" y="5856288"/>
          <p14:tracePt t="93667" x="11139488" y="5821363"/>
          <p14:tracePt t="93677" x="11172825" y="5788025"/>
          <p14:tracePt t="93682" x="11215688" y="5735638"/>
          <p14:tracePt t="93689" x="11241088" y="5694363"/>
          <p14:tracePt t="93697" x="11283950" y="5641975"/>
          <p14:tracePt t="93703" x="11318875" y="5608638"/>
          <p14:tracePt t="93712" x="11361738" y="5556250"/>
          <p14:tracePt t="93717" x="11404600" y="5505450"/>
          <p14:tracePt t="93726" x="11447463" y="5454650"/>
          <p14:tracePt t="93731" x="11490325" y="5384800"/>
          <p14:tracePt t="93740" x="11523663" y="5326063"/>
          <p14:tracePt t="93747" x="11566525" y="5256213"/>
          <p14:tracePt t="93754" x="11591925" y="5187950"/>
          <p14:tracePt t="93761" x="11626850" y="5119688"/>
          <p14:tracePt t="93768" x="11644313" y="5059363"/>
          <p14:tracePt t="93778" x="11677650" y="5000625"/>
          <p14:tracePt t="93782" x="11704638" y="4932363"/>
          <p14:tracePt t="93790" x="11720513" y="4872038"/>
          <p14:tracePt t="93799" x="11737975" y="4829175"/>
          <p14:tracePt t="93803" x="11763375" y="4760913"/>
          <p14:tracePt t="93811" x="11772900" y="4692650"/>
          <p14:tracePt t="93818" x="11790363" y="4614863"/>
          <p14:tracePt t="93827" x="11815763" y="4537075"/>
          <p14:tracePt t="93833" x="11823700" y="4478338"/>
          <p14:tracePt t="93844" x="11841163" y="4418013"/>
          <p14:tracePt t="93849" x="11858625" y="4340225"/>
          <p14:tracePt t="93854" x="11874500" y="4281488"/>
          <p14:tracePt t="93862" x="11891963" y="4221163"/>
          <p14:tracePt t="93872" x="11909425" y="4178300"/>
          <p14:tracePt t="93878" x="11917363" y="4143375"/>
          <p14:tracePt t="93883" x="11926888" y="4092575"/>
          <p14:tracePt t="93894" x="11934825" y="4049713"/>
          <p14:tracePt t="93899" x="11944350" y="3998913"/>
          <p14:tracePt t="93904" x="11952288" y="3971925"/>
          <p14:tracePt t="93912" x="11952288" y="3913188"/>
          <p14:tracePt t="93919" x="11969750" y="3878263"/>
          <p14:tracePt t="93928" x="11977688" y="3827463"/>
          <p14:tracePt t="93933" x="11987213" y="3784600"/>
          <p14:tracePt t="93945" x="11995150" y="3724275"/>
          <p14:tracePt t="93955" x="12012613" y="3630613"/>
          <p14:tracePt t="93965" x="12020550" y="3578225"/>
          <p14:tracePt t="93968" x="12020550" y="3552825"/>
          <p14:tracePt t="93979" x="12030075" y="3509963"/>
          <p14:tracePt t="93983" x="12030075" y="3459163"/>
          <p14:tracePt t="93994" x="12030075" y="3416300"/>
          <p14:tracePt t="93998" x="12030075" y="3373438"/>
          <p14:tracePt t="94005" x="12030075" y="3338513"/>
          <p14:tracePt t="94013" x="12030075" y="3287713"/>
          <p14:tracePt t="94019" x="12030075" y="3252788"/>
          <p14:tracePt t="94030" x="12030075" y="3201988"/>
          <p14:tracePt t="94034" x="12030075" y="3168650"/>
          <p14:tracePt t="94045" x="12030075" y="3125788"/>
          <p14:tracePt t="94064" x="12030075" y="3013075"/>
          <p14:tracePt t="94074" x="12030075" y="2987675"/>
          <p14:tracePt t="94079" x="12020550" y="2962275"/>
          <p14:tracePt t="94084" x="12012613" y="2927350"/>
          <p14:tracePt t="94096" x="12012613" y="2894013"/>
          <p14:tracePt t="94099" x="12003088" y="2876550"/>
          <p14:tracePt t="94105" x="11995150" y="2843213"/>
          <p14:tracePt t="94113" x="11987213" y="2808288"/>
          <p14:tracePt t="94119" x="11969750" y="2782888"/>
          <p14:tracePt t="94127" x="11960225" y="2747963"/>
          <p14:tracePt t="94134" x="11944350" y="2714625"/>
          <p14:tracePt t="94143" x="11934825" y="2679700"/>
          <p14:tracePt t="94148" x="11926888" y="2662238"/>
          <p14:tracePt t="94155" x="11917363" y="2636838"/>
          <p14:tracePt t="94164" x="11901488" y="2603500"/>
          <p14:tracePt t="94169" x="11891963" y="2576513"/>
          <p14:tracePt t="94178" x="11884025" y="2560638"/>
          <p14:tracePt t="94184" x="11874500" y="2543175"/>
          <p14:tracePt t="94194" x="11874500" y="2525713"/>
          <p14:tracePt t="94198" x="11858625" y="2508250"/>
          <p14:tracePt t="94205" x="11849100" y="2490788"/>
          <p14:tracePt t="94215" x="11841163" y="2490788"/>
          <p14:tracePt t="94220" x="11841163" y="2482850"/>
          <p14:tracePt t="94228" x="11831638" y="2474913"/>
          <p14:tracePt t="94245" x="11823700" y="2474913"/>
          <p14:tracePt t="94249" x="11823700" y="2465388"/>
          <p14:tracePt t="94257" x="11815763" y="2465388"/>
          <p14:tracePt t="94306" x="11806238" y="2482850"/>
          <p14:tracePt t="94314" x="11806238" y="2490788"/>
          <p14:tracePt t="94722" x="11747500" y="2490788"/>
          <p14:tracePt t="94734" x="11618913" y="2474913"/>
          <p14:tracePt t="94743" x="11566525" y="2457450"/>
          <p14:tracePt t="94749" x="11507788" y="2457450"/>
          <p14:tracePt t="94764" x="11404600" y="2447925"/>
          <p14:tracePt t="94771" x="11361738" y="2447925"/>
          <p14:tracePt t="94780" x="11301413" y="2447925"/>
          <p14:tracePt t="94785" x="11250613" y="2447925"/>
          <p14:tracePt t="94794" x="11198225" y="2447925"/>
          <p14:tracePt t="94799" x="11147425" y="2447925"/>
          <p14:tracePt t="94809" x="11096625" y="2447925"/>
          <p14:tracePt t="94814" x="11044238" y="2447925"/>
          <p14:tracePt t="94822" x="10985500" y="2447925"/>
          <p14:tracePt t="94831" x="10907713" y="2447925"/>
          <p14:tracePt t="94835" x="10847388" y="2447925"/>
          <p14:tracePt t="94843" x="10804525" y="2447925"/>
          <p14:tracePt t="94849" x="10745788" y="2457450"/>
          <p14:tracePt t="94858" x="10702925" y="2457450"/>
          <p14:tracePt t="94864" x="10660063" y="2465388"/>
          <p14:tracePt t="94870" x="10625138" y="2465388"/>
          <p14:tracePt t="94878" x="10590213" y="2465388"/>
          <p14:tracePt t="94897" x="10539413" y="2465388"/>
          <p14:tracePt t="94900" x="10514013" y="2465388"/>
          <p14:tracePt t="94916" x="10488613" y="2465388"/>
          <p14:tracePt t="94920" x="10471150" y="2465388"/>
          <p14:tracePt t="94935" x="10463213" y="2465388"/>
          <p14:tracePt t="94945" x="10445750" y="2465388"/>
          <p14:tracePt t="94950" x="10436225" y="2465388"/>
          <p14:tracePt t="94961" x="10420350" y="2465388"/>
          <p14:tracePt t="94965" x="10410825" y="2465388"/>
          <p14:tracePt t="94971" x="10393363" y="2465388"/>
          <p14:tracePt t="94979" x="10377488" y="2465388"/>
          <p14:tracePt t="94986" x="10360025" y="2465388"/>
          <p14:tracePt t="94994" x="10342563" y="2465388"/>
          <p14:tracePt t="95000" x="10317163" y="2465388"/>
          <p14:tracePt t="95012" x="10307638" y="2465388"/>
          <p14:tracePt t="95015" x="10291763" y="2465388"/>
          <p14:tracePt t="95021" x="10266363" y="2474913"/>
          <p14:tracePt t="95031" x="10256838" y="2474913"/>
          <p14:tracePt t="95036" x="10248900" y="2474913"/>
          <p14:tracePt t="95044" x="10239375" y="2474913"/>
          <p14:tracePt t="95050" x="10231438" y="2474913"/>
          <p14:tracePt t="95058" x="10213975" y="2474913"/>
          <p14:tracePt t="95065" x="10196513" y="2474913"/>
          <p14:tracePt t="95071" x="10180638" y="2474913"/>
          <p14:tracePt t="95078" x="10163175" y="2474913"/>
          <p14:tracePt t="95085" x="10145713" y="2474913"/>
          <p14:tracePt t="95094" x="10110788" y="2474913"/>
          <p14:tracePt t="95100" x="10085388" y="2474913"/>
          <p14:tracePt t="95111" x="10067925" y="2474913"/>
          <p14:tracePt t="95115" x="10042525" y="2474913"/>
          <p14:tracePt t="95121" x="10017125" y="2474913"/>
          <p14:tracePt t="95129" x="9999663" y="2474913"/>
          <p14:tracePt t="95136" x="9983788" y="2474913"/>
          <p14:tracePt t="95145" x="9974263" y="2474913"/>
          <p14:tracePt t="95159" x="9966325" y="2474913"/>
          <p14:tracePt t="95166" x="9956800" y="2474913"/>
          <p14:tracePt t="95186" x="9948863" y="2465388"/>
          <p14:tracePt t="95287" x="9956800" y="2465388"/>
          <p14:tracePt t="95293" x="9974263" y="2465388"/>
          <p14:tracePt t="95652" x="9940925" y="2465388"/>
          <p14:tracePt t="95671" x="9898063" y="2457450"/>
          <p14:tracePt t="95679" x="9759950" y="2439988"/>
          <p14:tracePt t="95686" x="9701213" y="2422525"/>
          <p14:tracePt t="95696" x="9640888" y="2414588"/>
          <p14:tracePt t="95700" x="9588500" y="2414588"/>
          <p14:tracePt t="95713" x="9512300" y="2414588"/>
          <p14:tracePt t="95716" x="9451975" y="2414588"/>
          <p14:tracePt t="95724" x="9401175" y="2414588"/>
          <p14:tracePt t="95730" x="9348788" y="2414588"/>
          <p14:tracePt t="95736" x="9297988" y="2414588"/>
          <p14:tracePt t="95745" x="9255125" y="2414588"/>
          <p14:tracePt t="95751" x="9204325" y="2414588"/>
          <p14:tracePt t="95761" x="9161463" y="2414588"/>
          <p14:tracePt t="95765" x="9118600" y="2414588"/>
          <p14:tracePt t="95773" x="9083675" y="2414588"/>
          <p14:tracePt t="95780" x="9040813" y="2414588"/>
          <p14:tracePt t="95786" x="9007475" y="2414588"/>
          <p14:tracePt t="95796" x="8964613" y="2414588"/>
          <p14:tracePt t="95801" x="8947150" y="2414588"/>
          <p14:tracePt t="95811" x="8912225" y="2422525"/>
          <p14:tracePt t="95815" x="8886825" y="2422525"/>
          <p14:tracePt t="95823" x="8861425" y="2422525"/>
          <p14:tracePt t="95830" x="8843963" y="2422525"/>
          <p14:tracePt t="95836" x="8818563" y="2422525"/>
          <p14:tracePt t="95846" x="8793163" y="2422525"/>
          <p14:tracePt t="95853" x="8767763" y="2422525"/>
          <p14:tracePt t="95860" x="8742363" y="2422525"/>
          <p14:tracePt t="95866" x="8715375" y="2422525"/>
          <p14:tracePt t="95873" x="8689975" y="2422525"/>
          <p14:tracePt t="95880" x="8672513" y="2422525"/>
          <p14:tracePt t="95886" x="8647113" y="2422525"/>
          <p14:tracePt t="95896" x="8639175" y="2422525"/>
          <p14:tracePt t="95901" x="8621713" y="2422525"/>
          <p14:tracePt t="95913" x="8613775" y="2422525"/>
          <p14:tracePt t="95923" x="8604250" y="2422525"/>
          <p14:tracePt t="95931" x="8596313" y="2422525"/>
          <p14:tracePt t="95951" x="8586788" y="2422525"/>
          <p14:tracePt t="96003" x="8578850" y="2422525"/>
          <p14:tracePt t="96013" x="8570913" y="2422525"/>
          <p14:tracePt t="96017" x="8561388" y="2422525"/>
          <p14:tracePt t="96027" x="8553450" y="2422525"/>
          <p14:tracePt t="96031" x="8543925" y="2422525"/>
          <p14:tracePt t="96063" x="8535988" y="2422525"/>
          <p14:tracePt t="96088" x="8528050" y="2422525"/>
          <p14:tracePt t="103423" x="8493125" y="2422525"/>
          <p14:tracePt t="103430" x="8416925" y="2414588"/>
          <p14:tracePt t="103434" x="8347075" y="2406650"/>
          <p14:tracePt t="103442" x="8288338" y="2406650"/>
          <p14:tracePt t="103448" x="8210550" y="2406650"/>
          <p14:tracePt t="103456" x="8142288" y="2406650"/>
          <p14:tracePt t="103462" x="8056563" y="2406650"/>
          <p14:tracePt t="103469" x="7970838" y="2406650"/>
          <p14:tracePt t="103479" x="7885113" y="2422525"/>
          <p14:tracePt t="103484" x="7799388" y="2422525"/>
          <p14:tracePt t="103494" x="7697788" y="2432050"/>
          <p14:tracePt t="103503" x="7594600" y="2439988"/>
          <p14:tracePt t="103507" x="7483475" y="2447925"/>
          <p14:tracePt t="103514" x="7380288" y="2474913"/>
          <p14:tracePt t="103520" x="7277100" y="2482850"/>
          <p14:tracePt t="103529" x="7175500" y="2508250"/>
          <p14:tracePt t="103535" x="7072313" y="2517775"/>
          <p14:tracePt t="103547" x="6986588" y="2533650"/>
          <p14:tracePt t="103550" x="6883400" y="2551113"/>
          <p14:tracePt t="103566" x="6721475" y="2586038"/>
          <p14:tracePt t="103570" x="6643688" y="2611438"/>
          <p14:tracePt t="103581" x="6567488" y="2628900"/>
          <p14:tracePt t="103585" x="6497638" y="2654300"/>
          <p14:tracePt t="103594" x="6438900" y="2662238"/>
          <p14:tracePt t="103599" x="6386513" y="2671763"/>
          <p14:tracePt t="103613" x="6343650" y="2679700"/>
          <p14:tracePt t="103616" x="6292850" y="2687638"/>
          <p14:tracePt t="103621" x="6267450" y="2697163"/>
          <p14:tracePt t="103629" x="6249988" y="2705100"/>
          <p14:tracePt t="103635" x="6232525" y="2705100"/>
          <p14:tracePt t="103644" x="6224588" y="2705100"/>
          <p14:tracePt t="103665" x="6216650" y="2714625"/>
          <p14:tracePt t="103722" x="6207125" y="2714625"/>
          <p14:tracePt t="103849" x="6216650" y="2714625"/>
          <p14:tracePt t="104207" x="6189663" y="2765425"/>
          <p14:tracePt t="104214" x="6146800" y="2816225"/>
          <p14:tracePt t="104224" x="6103938" y="2868613"/>
          <p14:tracePt t="104233" x="6061075" y="2927350"/>
          <p14:tracePt t="104235" x="6035675" y="2962275"/>
          <p14:tracePt t="104246" x="6018213" y="3005138"/>
          <p14:tracePt t="104248" x="5992813" y="3022600"/>
          <p14:tracePt t="104260" x="5967413" y="3048000"/>
          <p14:tracePt t="104266" x="5949950" y="3065463"/>
          <p14:tracePt t="104271" x="5942013" y="3082925"/>
          <p14:tracePt t="104279" x="5934075" y="3098800"/>
          <p14:tracePt t="104286" x="5924550" y="3098800"/>
          <p14:tracePt t="104296" x="5924550" y="3108325"/>
          <p14:tracePt t="104300" x="5924550" y="3116263"/>
          <p14:tracePt t="104314" x="5916613" y="3116263"/>
          <p14:tracePt t="104372" x="5907088" y="3116263"/>
          <p14:tracePt t="104394" x="5907088" y="3125788"/>
          <p14:tracePt t="104465" x="5907088" y="3116263"/>
          <p14:tracePt t="104474" x="5924550" y="3108325"/>
          <p14:tracePt t="105313" x="5924550" y="3125788"/>
          <p14:tracePt t="105320" x="5924550" y="3159125"/>
          <p14:tracePt t="105330" x="5934075" y="3184525"/>
          <p14:tracePt t="105333" x="5942013" y="3219450"/>
          <p14:tracePt t="105345" x="5942013" y="3252788"/>
          <p14:tracePt t="105351" x="5949950" y="3287713"/>
          <p14:tracePt t="105355" x="5959475" y="3322638"/>
          <p14:tracePt t="105363" x="5959475" y="3338513"/>
          <p14:tracePt t="105369" x="5967413" y="3373438"/>
          <p14:tracePt t="105377" x="5975350" y="3408363"/>
          <p14:tracePt t="105384" x="5975350" y="3433763"/>
          <p14:tracePt t="105394" x="5984875" y="3449638"/>
          <p14:tracePt t="105402" x="5992813" y="3476625"/>
          <p14:tracePt t="105405" x="5992813" y="3502025"/>
          <p14:tracePt t="105415" x="6002338" y="3519488"/>
          <p14:tracePt t="105420" x="6010275" y="3535363"/>
          <p14:tracePt t="105432" x="6010275" y="3552825"/>
          <p14:tracePt t="105434" x="6027738" y="3570288"/>
          <p14:tracePt t="105443" x="6035675" y="3587750"/>
          <p14:tracePt t="105449" x="6045200" y="3605213"/>
          <p14:tracePt t="105457" x="6053138" y="3621088"/>
          <p14:tracePt t="105465" x="6061075" y="3638550"/>
          <p14:tracePt t="105470" x="6070600" y="3648075"/>
          <p14:tracePt t="105481" x="6088063" y="3673475"/>
          <p14:tracePt t="105484" x="6096000" y="3689350"/>
          <p14:tracePt t="105493" x="6103938" y="3706813"/>
          <p14:tracePt t="105498" x="6113463" y="3716338"/>
          <p14:tracePt t="105508" x="6121400" y="3732213"/>
          <p14:tracePt t="105515" x="6130925" y="3759200"/>
          <p14:tracePt t="105520" x="6146800" y="3775075"/>
          <p14:tracePt t="105528" x="6156325" y="3792538"/>
          <p14:tracePt t="105535" x="6173788" y="3817938"/>
          <p14:tracePt t="105543" x="6189663" y="3835400"/>
          <p14:tracePt t="105549" x="6207125" y="3860800"/>
          <p14:tracePt t="105560" x="6224588" y="3887788"/>
          <p14:tracePt t="105564" x="6242050" y="3921125"/>
          <p14:tracePt t="105571" x="6249988" y="3938588"/>
          <p14:tracePt t="105585" x="6284913" y="3989388"/>
          <p14:tracePt t="105594" x="6310313" y="4014788"/>
          <p14:tracePt t="105599" x="6327775" y="4041775"/>
          <p14:tracePt t="105611" x="6343650" y="4067175"/>
          <p14:tracePt t="105615" x="6370638" y="4084638"/>
          <p14:tracePt t="105621" x="6378575" y="4100513"/>
          <p14:tracePt t="105628" x="6386513" y="4117975"/>
          <p14:tracePt t="105635" x="6396038" y="4127500"/>
          <p14:tracePt t="105644" x="6403975" y="4127500"/>
          <p14:tracePt t="105650" x="6403975" y="4135438"/>
          <p14:tracePt t="105679" x="6403975" y="4143375"/>
        </p14:tracePtLst>
      </p14:laserTrace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06825" y="4971660"/>
            <a:ext cx="5310670" cy="989373"/>
          </a:xfrm>
          <a:prstGeom prst="rect">
            <a:avLst/>
          </a:prstGeom>
          <a:noFill/>
        </p:spPr>
        <p:txBody>
          <a:bodyPr wrap="square">
            <a:spAutoFit/>
          </a:bodyPr>
          <a:lstStyle/>
          <a:p>
            <a:pPr lvl="0" algn="justLow" rtl="1">
              <a:lnSpc>
                <a:spcPct val="125000"/>
              </a:lnSpc>
              <a:spcBef>
                <a:spcPts val="600"/>
              </a:spcBef>
              <a:spcAft>
                <a:spcPts val="600"/>
              </a:spcAft>
              <a:tabLst>
                <a:tab pos="180975" algn="r"/>
                <a:tab pos="360680" algn="r"/>
              </a:tabLst>
            </a:pPr>
            <a:r>
              <a:rPr lang="ar-SA" sz="1400" dirty="0">
                <a:effectLst/>
                <a:latin typeface="Alexandria Light" pitchFamily="2" charset="-78"/>
                <a:ea typeface="Calibri" panose="020F0502020204030204" pitchFamily="34" charset="0"/>
                <a:cs typeface="Alexandria Light" pitchFamily="2" charset="-78"/>
              </a:rPr>
              <a:t>    تحدثنا في المحاضرة السابقة عن </a:t>
            </a:r>
            <a:r>
              <a:rPr lang="ar-SY" sz="1600" dirty="0">
                <a:effectLst/>
                <a:latin typeface="Alexandria Light" pitchFamily="2" charset="-78"/>
                <a:ea typeface="Calibri" panose="020F0502020204030204" pitchFamily="34" charset="0"/>
                <a:cs typeface="Alexandria Light" pitchFamily="2" charset="-78"/>
              </a:rPr>
              <a:t>تصميم التعليم</a:t>
            </a:r>
            <a:r>
              <a:rPr lang="en-US" sz="16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الذي ي</a:t>
            </a:r>
            <a:r>
              <a:rPr lang="ar-SY" sz="1600" dirty="0">
                <a:latin typeface="Alexandria Light" pitchFamily="2" charset="-78"/>
                <a:ea typeface="Calibri" panose="020F0502020204030204" pitchFamily="34" charset="0"/>
                <a:cs typeface="Alexandria Light" pitchFamily="2" charset="-78"/>
              </a:rPr>
              <a:t>ُعّد </a:t>
            </a:r>
            <a:r>
              <a:rPr lang="ar-SY" sz="1600" dirty="0">
                <a:effectLst/>
                <a:latin typeface="Alexandria Light" pitchFamily="2" charset="-78"/>
                <a:ea typeface="Calibri" panose="020F0502020204030204" pitchFamily="34" charset="0"/>
                <a:cs typeface="Alexandria Light" pitchFamily="2" charset="-78"/>
              </a:rPr>
              <a:t>جوهر ت</a:t>
            </a:r>
            <a:r>
              <a:rPr lang="ar-SA" sz="1600" dirty="0" err="1">
                <a:effectLst/>
                <a:latin typeface="Alexandria Light" pitchFamily="2" charset="-78"/>
                <a:ea typeface="Calibri" panose="020F0502020204030204" pitchFamily="34" charset="0"/>
                <a:cs typeface="Alexandria Light" pitchFamily="2" charset="-78"/>
              </a:rPr>
              <a:t>كنولوجيا</a:t>
            </a:r>
            <a:r>
              <a:rPr lang="ar-SA" sz="1600" dirty="0">
                <a:effectLst/>
                <a:latin typeface="Alexandria Light" pitchFamily="2" charset="-78"/>
                <a:ea typeface="Calibri" panose="020F0502020204030204" pitchFamily="34" charset="0"/>
                <a:cs typeface="Alexandria Light" pitchFamily="2" charset="-78"/>
              </a:rPr>
              <a:t> </a:t>
            </a:r>
            <a:r>
              <a:rPr lang="ar-SY" sz="1600" dirty="0">
                <a:effectLst/>
                <a:latin typeface="Alexandria Light" pitchFamily="2" charset="-78"/>
                <a:ea typeface="Calibri" panose="020F0502020204030204" pitchFamily="34" charset="0"/>
                <a:cs typeface="Alexandria Light" pitchFamily="2" charset="-78"/>
              </a:rPr>
              <a:t>التعليم؛</a:t>
            </a:r>
            <a:r>
              <a:rPr lang="ar-SA" sz="1600" dirty="0">
                <a:effectLst/>
                <a:latin typeface="Alexandria Light" pitchFamily="2" charset="-78"/>
                <a:ea typeface="Calibri" panose="020F0502020204030204" pitchFamily="34" charset="0"/>
                <a:cs typeface="Alexandria Light" pitchFamily="2" charset="-78"/>
              </a:rPr>
              <a:t> والذي </a:t>
            </a:r>
            <a:r>
              <a:rPr lang="ar-SY" sz="1600" dirty="0">
                <a:effectLst/>
                <a:latin typeface="Alexandria Light" pitchFamily="2" charset="-78"/>
                <a:ea typeface="Calibri" panose="020F0502020204030204" pitchFamily="34" charset="0"/>
                <a:cs typeface="Alexandria Light" pitchFamily="2" charset="-78"/>
              </a:rPr>
              <a:t>تعود أصوله إلى البحوث في ميادين علم النفس والتربية، </a:t>
            </a:r>
            <a:endParaRPr lang="en-US" sz="1400" dirty="0">
              <a:effectLst/>
              <a:latin typeface="Alexandria Light" pitchFamily="2" charset="-78"/>
              <a:ea typeface="Calibri" panose="020F0502020204030204" pitchFamily="34" charset="0"/>
              <a:cs typeface="Alexandria Light" pitchFamily="2" charset="-78"/>
            </a:endParaRPr>
          </a:p>
        </p:txBody>
      </p:sp>
      <p:sp>
        <p:nvSpPr>
          <p:cNvPr id="41" name="TextBox 40"/>
          <p:cNvSpPr txBox="1"/>
          <p:nvPr/>
        </p:nvSpPr>
        <p:spPr>
          <a:xfrm>
            <a:off x="6301339" y="1259391"/>
            <a:ext cx="1473480" cy="523220"/>
          </a:xfrm>
          <a:prstGeom prst="rect">
            <a:avLst/>
          </a:prstGeom>
          <a:noFill/>
        </p:spPr>
        <p:txBody>
          <a:bodyPr wrap="none" rtlCol="0">
            <a:spAutoFit/>
          </a:bodyPr>
          <a:lstStyle/>
          <a:p>
            <a:r>
              <a:rPr lang="ar-SA" sz="2800" b="1" dirty="0">
                <a:solidFill>
                  <a:srgbClr val="00B0F0"/>
                </a:solidFill>
                <a:latin typeface="Alexandria" pitchFamily="2" charset="-78"/>
                <a:cs typeface="Alexandria" pitchFamily="2" charset="-78"/>
              </a:rPr>
              <a:t>مقدمة</a:t>
            </a:r>
            <a:endParaRPr lang="en-US" sz="28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pitchFamily="2" charset="-78"/>
                <a:cs typeface="Alexandria" pitchFamily="2" charset="-78"/>
              </a:rPr>
              <a:t>Chapter</a:t>
            </a:r>
          </a:p>
        </p:txBody>
      </p:sp>
      <p:sp>
        <p:nvSpPr>
          <p:cNvPr id="43" name="TextBox 42"/>
          <p:cNvSpPr txBox="1"/>
          <p:nvPr/>
        </p:nvSpPr>
        <p:spPr>
          <a:xfrm>
            <a:off x="5056021" y="1354195"/>
            <a:ext cx="942618" cy="769441"/>
          </a:xfrm>
          <a:prstGeom prst="rect">
            <a:avLst/>
          </a:prstGeom>
          <a:noFill/>
        </p:spPr>
        <p:txBody>
          <a:bodyPr wrap="square" rtlCol="0">
            <a:spAutoFit/>
          </a:bodyPr>
          <a:lstStyle/>
          <a:p>
            <a:pPr algn="ctr"/>
            <a:r>
              <a:rPr lang="en-US" sz="4400" b="1" dirty="0">
                <a:solidFill>
                  <a:schemeClr val="bg1"/>
                </a:solidFill>
                <a:latin typeface="Alexandria" pitchFamily="2" charset="-78"/>
                <a:cs typeface="Alexandria" pitchFamily="2" charset="-78"/>
              </a:rPr>
              <a:t>01</a:t>
            </a:r>
            <a:endParaRPr lang="en-US" sz="1200" b="1" dirty="0">
              <a:solidFill>
                <a:schemeClr val="bg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66464" y="2490886"/>
            <a:ext cx="8000565" cy="3435556"/>
          </a:xfrm>
          <a:prstGeom prst="rect">
            <a:avLst/>
          </a:prstGeom>
          <a:noFill/>
        </p:spPr>
        <p:txBody>
          <a:bodyPr wrap="square" rtlCol="0">
            <a:spAutoFit/>
          </a:bodyPr>
          <a:lstStyle/>
          <a:p>
            <a:pPr algn="just" rtl="1">
              <a:lnSpc>
                <a:spcPts val="2920"/>
              </a:lnSpc>
              <a:spcBef>
                <a:spcPts val="1200"/>
              </a:spcBef>
              <a:spcAft>
                <a:spcPts val="2000"/>
              </a:spcAft>
            </a:pPr>
            <a:r>
              <a:rPr lang="ar-SA" sz="1400" dirty="0">
                <a:latin typeface="Alexandria Light" pitchFamily="2" charset="-78"/>
                <a:ea typeface="Calibri" panose="020F0502020204030204" pitchFamily="34" charset="0"/>
                <a:cs typeface="Alexandria Light" pitchFamily="2" charset="-78"/>
              </a:rPr>
              <a:t>      </a:t>
            </a:r>
            <a:r>
              <a:rPr lang="ar-SA" sz="1600" dirty="0">
                <a:solidFill>
                  <a:srgbClr val="000000"/>
                </a:solidFill>
                <a:latin typeface="Alexandria Light" pitchFamily="2" charset="-78"/>
                <a:ea typeface="Calibri" panose="020F0502020204030204" pitchFamily="34" charset="0"/>
                <a:cs typeface="Alexandria Light" pitchFamily="2" charset="-78"/>
              </a:rPr>
              <a:t>  </a:t>
            </a:r>
            <a:r>
              <a:rPr lang="ar-SA" sz="1600" i="0" dirty="0">
                <a:solidFill>
                  <a:srgbClr val="000000"/>
                </a:solidFill>
                <a:effectLst/>
                <a:latin typeface="Alexandria Light" pitchFamily="2" charset="-78"/>
                <a:cs typeface="Alexandria Light" pitchFamily="2" charset="-78"/>
              </a:rPr>
              <a:t>تطور مفهوم التصميم التعليمي نتيجة تأثره بنتائج الدراسات والبحوث لمدرستين كبيرتين من مدارس علم النفس هما المدرسة السلوكية والمدرسة المعرفية، وتأثره أيضاً بنتائج البحوث والدراسات في مجال تكنولوجيا التعليم، وكذلك ظهور التعليم المبرمج الذي كان له الأثر الأكبر في ظهور نماذج مختلفة لتصميم التعليم. ف</a:t>
            </a:r>
            <a:r>
              <a:rPr lang="ar-SY" sz="1600" dirty="0">
                <a:latin typeface="Alexandria Light" pitchFamily="2" charset="-78"/>
                <a:ea typeface="Calibri" panose="020F0502020204030204" pitchFamily="34" charset="0"/>
                <a:cs typeface="Alexandria Light" pitchFamily="2" charset="-78"/>
              </a:rPr>
              <a:t>التصميم التعليميّ علم يحاول بناء جسر يصل بين العلوم النظرية من جهة</a:t>
            </a:r>
            <a:r>
              <a:rPr lang="ar-SA" sz="1600" dirty="0">
                <a:latin typeface="Alexandria Light" pitchFamily="2" charset="-78"/>
                <a:ea typeface="Calibri" panose="020F0502020204030204" pitchFamily="34" charset="0"/>
                <a:cs typeface="Alexandria Light" pitchFamily="2" charset="-78"/>
              </a:rPr>
              <a:t>،</a:t>
            </a:r>
            <a:r>
              <a:rPr lang="ar-SY" sz="1600" dirty="0">
                <a:latin typeface="Alexandria Light" pitchFamily="2" charset="-78"/>
                <a:ea typeface="Calibri" panose="020F0502020204030204" pitchFamily="34" charset="0"/>
                <a:cs typeface="Alexandria Light" pitchFamily="2" charset="-78"/>
              </a:rPr>
              <a:t> والعلوم التطبيقية من جهة أخرى. </a:t>
            </a:r>
            <a:r>
              <a:rPr lang="ar-SA" sz="1600" dirty="0">
                <a:latin typeface="Alexandria Light" pitchFamily="2" charset="-78"/>
                <a:ea typeface="Calibri" panose="020F0502020204030204" pitchFamily="34" charset="0"/>
                <a:cs typeface="Alexandria Light" pitchFamily="2" charset="-78"/>
              </a:rPr>
              <a:t>وهو </a:t>
            </a:r>
            <a:r>
              <a:rPr lang="ar-SY" sz="1600" dirty="0">
                <a:latin typeface="Alexandria Light" pitchFamily="2" charset="-78"/>
                <a:ea typeface="Calibri" panose="020F0502020204030204" pitchFamily="34" charset="0"/>
                <a:cs typeface="Alexandria Light" pitchFamily="2" charset="-78"/>
              </a:rPr>
              <a:t>فرع من فروع المعرفة التي تهتم بالبحث في النظريات المتخصصة بإستراتيجيات</a:t>
            </a:r>
            <a:r>
              <a:rPr lang="ar-SA" sz="1600" dirty="0">
                <a:latin typeface="Alexandria Light" pitchFamily="2" charset="-78"/>
                <a:ea typeface="Calibri" panose="020F0502020204030204" pitchFamily="34" charset="0"/>
                <a:cs typeface="Alexandria Light" pitchFamily="2" charset="-78"/>
              </a:rPr>
              <a:t> </a:t>
            </a:r>
            <a:r>
              <a:rPr lang="ar-SY" sz="1600" dirty="0">
                <a:latin typeface="Alexandria Light" pitchFamily="2" charset="-78"/>
                <a:ea typeface="Calibri" panose="020F0502020204030204" pitchFamily="34" charset="0"/>
                <a:cs typeface="Alexandria Light" pitchFamily="2" charset="-78"/>
              </a:rPr>
              <a:t>التعليم وعملية التطوير والتنفيذ لهذه الإستراتيجيات.</a:t>
            </a:r>
            <a:endParaRPr lang="ar-SA" sz="1600" dirty="0">
              <a:latin typeface="Alexandria Light" pitchFamily="2" charset="-78"/>
              <a:ea typeface="Calibri" panose="020F0502020204030204" pitchFamily="34" charset="0"/>
              <a:cs typeface="Alexandria Light" pitchFamily="2" charset="-78"/>
            </a:endParaRPr>
          </a:p>
          <a:p>
            <a:pPr algn="just" rtl="1">
              <a:lnSpc>
                <a:spcPts val="2920"/>
              </a:lnSpc>
              <a:spcBef>
                <a:spcPts val="1200"/>
              </a:spcBef>
              <a:spcAft>
                <a:spcPts val="2000"/>
              </a:spcAft>
            </a:pPr>
            <a:r>
              <a:rPr lang="ar-SA" sz="1600" dirty="0">
                <a:latin typeface="Alexandria Light" pitchFamily="2" charset="-78"/>
                <a:ea typeface="Calibri" panose="020F0502020204030204" pitchFamily="34" charset="0"/>
                <a:cs typeface="Alexandria Light" pitchFamily="2" charset="-78"/>
              </a:rPr>
              <a:t>     </a:t>
            </a:r>
            <a:endParaRPr lang="ar-SA" sz="1600" i="0" dirty="0">
              <a:solidFill>
                <a:srgbClr val="000000"/>
              </a:solidFill>
              <a:effectLst/>
              <a:latin typeface="Alexandria Light" pitchFamily="2" charset="-78"/>
              <a:cs typeface="Alexandria Light"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32784618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65188" y="1719453"/>
            <a:ext cx="8417320" cy="3154710"/>
          </a:xfrm>
          <a:prstGeom prst="rect">
            <a:avLst/>
          </a:prstGeom>
          <a:noFill/>
        </p:spPr>
        <p:txBody>
          <a:bodyPr wrap="square" rtlCol="0">
            <a:spAutoFit/>
          </a:bodyPr>
          <a:lstStyle/>
          <a:p>
            <a:pPr algn="justLow" rtl="1">
              <a:lnSpc>
                <a:spcPts val="2980"/>
              </a:lnSpc>
              <a:spcAft>
                <a:spcPts val="1800"/>
              </a:spcAft>
              <a:tabLst>
                <a:tab pos="180975" algn="r"/>
                <a:tab pos="360680" algn="r"/>
              </a:tabLst>
            </a:pPr>
            <a:r>
              <a:rPr lang="ar-SA" sz="1600" dirty="0">
                <a:effectLst/>
                <a:latin typeface="Alexandria Light" pitchFamily="2" charset="-78"/>
                <a:ea typeface="Calibri" panose="020F0502020204030204" pitchFamily="34" charset="0"/>
                <a:cs typeface="Alexandria Light" pitchFamily="2" charset="-78"/>
              </a:rPr>
              <a:t>     توجد</a:t>
            </a:r>
            <a:r>
              <a:rPr lang="ar-SA" sz="14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الكثير من </a:t>
            </a:r>
            <a:r>
              <a:rPr lang="ar-SA" sz="1600" dirty="0">
                <a:latin typeface="Alexandria Light" pitchFamily="2" charset="-78"/>
                <a:ea typeface="Calibri" panose="020F0502020204030204" pitchFamily="34" charset="0"/>
                <a:cs typeface="Alexandria Light" pitchFamily="2" charset="-78"/>
              </a:rPr>
              <a:t>نماذج التصميم التعليميّ</a:t>
            </a:r>
            <a:r>
              <a:rPr lang="ar-SA" sz="1600" dirty="0">
                <a:effectLst/>
                <a:latin typeface="Alexandria Light" pitchFamily="2" charset="-78"/>
                <a:ea typeface="Calibri" panose="020F0502020204030204" pitchFamily="34" charset="0"/>
                <a:cs typeface="Alexandria Light" pitchFamily="2" charset="-78"/>
              </a:rPr>
              <a:t> التي تناولت تصميم المواد والبرامج التعليميّة، ولكنها اختلفت تبعاً لمستوياتها من ناحية الشمول والعمق أو لطبيعة الأهداف ونواتج التعلّم المستهدفة، أو لمستوى إتقان تعلّمها، فمنها: البسيط أو المصغر على مستوى الوحدات التعليميّة أو الدروس، ومنها المركب أو المكبر على مستوى المقررات الدراسية ولا يصلح اختيار نموذج واحد لجميع المراحل التعليميّة والمواقف التدريسية، ولكن تُفاضلُ فيما بينها في ضوء طبيعة مدخلات النظام وما يُرجى تحقيقه من أهداف. ومن هذه النماذج نماذج عربيّة ونماذج أجنبيّة</a:t>
            </a:r>
            <a:r>
              <a:rPr lang="ar-SA" sz="1400" dirty="0">
                <a:effectLst/>
                <a:latin typeface="Alexandria Light" pitchFamily="2" charset="-78"/>
                <a:ea typeface="Calibri" panose="020F0502020204030204" pitchFamily="34" charset="0"/>
                <a:cs typeface="Alexandria Light" pitchFamily="2" charset="-78"/>
              </a:rPr>
              <a:t>؛            </a:t>
            </a:r>
            <a:endParaRPr lang="en-US" sz="1400" dirty="0">
              <a:effectLst/>
              <a:latin typeface="Alexandria Light" pitchFamily="2" charset="-78"/>
              <a:ea typeface="Calibri" panose="020F0502020204030204" pitchFamily="34" charset="0"/>
              <a:cs typeface="Alexandria Light" pitchFamily="2" charset="-78"/>
            </a:endParaRPr>
          </a:p>
          <a:p>
            <a:endParaRPr lang="ar-SA" sz="1400" dirty="0">
              <a:solidFill>
                <a:srgbClr val="2D3956"/>
              </a:solidFill>
              <a:latin typeface="Alexandria Light" pitchFamily="2" charset="-78"/>
              <a:ea typeface="Calibri" panose="020F0502020204030204" pitchFamily="34" charset="0"/>
              <a:cs typeface="Alexandria Light" pitchFamily="2" charset="-78"/>
            </a:endParaRPr>
          </a:p>
          <a:p>
            <a:endParaRPr lang="ar-SA" sz="2000" dirty="0">
              <a:solidFill>
                <a:srgbClr val="2D3956"/>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5" name="Google Shape;5357;p51">
            <a:extLst>
              <a:ext uri="{FF2B5EF4-FFF2-40B4-BE49-F238E27FC236}">
                <a16:creationId xmlns:a16="http://schemas.microsoft.com/office/drawing/2014/main" id="{047BD8C2-450D-4F45-A049-AC1A01A33D8A}"/>
              </a:ext>
            </a:extLst>
          </p:cNvPr>
          <p:cNvGrpSpPr/>
          <p:nvPr/>
        </p:nvGrpSpPr>
        <p:grpSpPr>
          <a:xfrm>
            <a:off x="2185014" y="4251960"/>
            <a:ext cx="786786" cy="702810"/>
            <a:chOff x="-48266125" y="1973375"/>
            <a:chExt cx="302450" cy="300125"/>
          </a:xfrm>
        </p:grpSpPr>
        <p:sp>
          <p:nvSpPr>
            <p:cNvPr id="16" name="Google Shape;5358;p51">
              <a:extLst>
                <a:ext uri="{FF2B5EF4-FFF2-40B4-BE49-F238E27FC236}">
                  <a16:creationId xmlns:a16="http://schemas.microsoft.com/office/drawing/2014/main" id="{27EDE038-288F-4B11-AC18-17EE783372BB}"/>
                </a:ext>
              </a:extLst>
            </p:cNvPr>
            <p:cNvSpPr/>
            <p:nvPr/>
          </p:nvSpPr>
          <p:spPr>
            <a:xfrm>
              <a:off x="-48212575" y="2045050"/>
              <a:ext cx="122900" cy="123700"/>
            </a:xfrm>
            <a:custGeom>
              <a:avLst/>
              <a:gdLst/>
              <a:ahLst/>
              <a:cxnLst/>
              <a:rect l="l" t="t" r="r" b="b"/>
              <a:pathLst>
                <a:path w="4916" h="4948" extrusionOk="0">
                  <a:moveTo>
                    <a:pt x="1765" y="662"/>
                  </a:moveTo>
                  <a:cubicBezTo>
                    <a:pt x="2237" y="662"/>
                    <a:pt x="2647" y="946"/>
                    <a:pt x="2741" y="1387"/>
                  </a:cubicBezTo>
                  <a:lnTo>
                    <a:pt x="1765" y="1387"/>
                  </a:lnTo>
                  <a:cubicBezTo>
                    <a:pt x="1576" y="1387"/>
                    <a:pt x="1418" y="1545"/>
                    <a:pt x="1418" y="1734"/>
                  </a:cubicBezTo>
                  <a:lnTo>
                    <a:pt x="1418" y="2710"/>
                  </a:lnTo>
                  <a:cubicBezTo>
                    <a:pt x="1009" y="2584"/>
                    <a:pt x="725" y="2206"/>
                    <a:pt x="725" y="1734"/>
                  </a:cubicBezTo>
                  <a:cubicBezTo>
                    <a:pt x="725" y="1135"/>
                    <a:pt x="1166" y="662"/>
                    <a:pt x="1765" y="662"/>
                  </a:cubicBezTo>
                  <a:close/>
                  <a:moveTo>
                    <a:pt x="2741" y="2080"/>
                  </a:moveTo>
                  <a:cubicBezTo>
                    <a:pt x="2647" y="2395"/>
                    <a:pt x="2395" y="2616"/>
                    <a:pt x="2111" y="2710"/>
                  </a:cubicBezTo>
                  <a:lnTo>
                    <a:pt x="2111" y="2080"/>
                  </a:lnTo>
                  <a:close/>
                  <a:moveTo>
                    <a:pt x="4254" y="2080"/>
                  </a:moveTo>
                  <a:lnTo>
                    <a:pt x="4254" y="4191"/>
                  </a:lnTo>
                  <a:lnTo>
                    <a:pt x="2143" y="4191"/>
                  </a:lnTo>
                  <a:lnTo>
                    <a:pt x="2143" y="3466"/>
                  </a:lnTo>
                  <a:cubicBezTo>
                    <a:pt x="2804" y="3309"/>
                    <a:pt x="3340" y="2805"/>
                    <a:pt x="3497" y="2080"/>
                  </a:cubicBezTo>
                  <a:close/>
                  <a:moveTo>
                    <a:pt x="1765" y="1"/>
                  </a:moveTo>
                  <a:cubicBezTo>
                    <a:pt x="788" y="1"/>
                    <a:pt x="0" y="788"/>
                    <a:pt x="0" y="1765"/>
                  </a:cubicBezTo>
                  <a:cubicBezTo>
                    <a:pt x="0" y="2616"/>
                    <a:pt x="599" y="3340"/>
                    <a:pt x="1418" y="3498"/>
                  </a:cubicBezTo>
                  <a:lnTo>
                    <a:pt x="1418" y="4601"/>
                  </a:lnTo>
                  <a:cubicBezTo>
                    <a:pt x="1418" y="4790"/>
                    <a:pt x="1576" y="4947"/>
                    <a:pt x="1765" y="4947"/>
                  </a:cubicBezTo>
                  <a:lnTo>
                    <a:pt x="4569" y="4947"/>
                  </a:lnTo>
                  <a:cubicBezTo>
                    <a:pt x="4758" y="4947"/>
                    <a:pt x="4915" y="4790"/>
                    <a:pt x="4915" y="4601"/>
                  </a:cubicBezTo>
                  <a:lnTo>
                    <a:pt x="4915" y="1797"/>
                  </a:lnTo>
                  <a:cubicBezTo>
                    <a:pt x="4915" y="1576"/>
                    <a:pt x="4758" y="1419"/>
                    <a:pt x="4600" y="1419"/>
                  </a:cubicBezTo>
                  <a:lnTo>
                    <a:pt x="3497" y="1419"/>
                  </a:lnTo>
                  <a:cubicBezTo>
                    <a:pt x="3340" y="631"/>
                    <a:pt x="2647" y="1"/>
                    <a:pt x="176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359;p51">
              <a:extLst>
                <a:ext uri="{FF2B5EF4-FFF2-40B4-BE49-F238E27FC236}">
                  <a16:creationId xmlns:a16="http://schemas.microsoft.com/office/drawing/2014/main" id="{0AB52B94-E52B-43D6-80CA-753958619894}"/>
                </a:ext>
              </a:extLst>
            </p:cNvPr>
            <p:cNvSpPr/>
            <p:nvPr/>
          </p:nvSpPr>
          <p:spPr>
            <a:xfrm>
              <a:off x="-48266125" y="1973375"/>
              <a:ext cx="230000" cy="300125"/>
            </a:xfrm>
            <a:custGeom>
              <a:avLst/>
              <a:gdLst/>
              <a:ahLst/>
              <a:cxnLst/>
              <a:rect l="l" t="t" r="r" b="b"/>
              <a:pathLst>
                <a:path w="9200" h="12005" extrusionOk="0">
                  <a:moveTo>
                    <a:pt x="7057" y="1198"/>
                  </a:moveTo>
                  <a:lnTo>
                    <a:pt x="7971" y="2112"/>
                  </a:lnTo>
                  <a:lnTo>
                    <a:pt x="7057" y="2112"/>
                  </a:lnTo>
                  <a:lnTo>
                    <a:pt x="7057" y="1198"/>
                  </a:lnTo>
                  <a:close/>
                  <a:moveTo>
                    <a:pt x="6396" y="694"/>
                  </a:moveTo>
                  <a:lnTo>
                    <a:pt x="6396" y="2458"/>
                  </a:lnTo>
                  <a:cubicBezTo>
                    <a:pt x="6396" y="2679"/>
                    <a:pt x="6553" y="2836"/>
                    <a:pt x="6742" y="2836"/>
                  </a:cubicBezTo>
                  <a:lnTo>
                    <a:pt x="8506" y="2836"/>
                  </a:lnTo>
                  <a:lnTo>
                    <a:pt x="8506" y="11280"/>
                  </a:lnTo>
                  <a:lnTo>
                    <a:pt x="756" y="11280"/>
                  </a:lnTo>
                  <a:lnTo>
                    <a:pt x="756" y="694"/>
                  </a:lnTo>
                  <a:close/>
                  <a:moveTo>
                    <a:pt x="378" y="1"/>
                  </a:moveTo>
                  <a:cubicBezTo>
                    <a:pt x="158" y="1"/>
                    <a:pt x="0" y="158"/>
                    <a:pt x="0" y="347"/>
                  </a:cubicBezTo>
                  <a:lnTo>
                    <a:pt x="0" y="11658"/>
                  </a:lnTo>
                  <a:cubicBezTo>
                    <a:pt x="0" y="11847"/>
                    <a:pt x="158" y="12004"/>
                    <a:pt x="378" y="12004"/>
                  </a:cubicBezTo>
                  <a:lnTo>
                    <a:pt x="8790" y="12004"/>
                  </a:lnTo>
                  <a:cubicBezTo>
                    <a:pt x="8979" y="12004"/>
                    <a:pt x="9136" y="11847"/>
                    <a:pt x="9136" y="11658"/>
                  </a:cubicBezTo>
                  <a:lnTo>
                    <a:pt x="9136" y="2458"/>
                  </a:lnTo>
                  <a:cubicBezTo>
                    <a:pt x="9199" y="2395"/>
                    <a:pt x="9168" y="2301"/>
                    <a:pt x="9073" y="2238"/>
                  </a:cubicBezTo>
                  <a:lnTo>
                    <a:pt x="6931" y="95"/>
                  </a:lnTo>
                  <a:cubicBezTo>
                    <a:pt x="6868" y="32"/>
                    <a:pt x="6805" y="1"/>
                    <a:pt x="671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360;p51">
              <a:extLst>
                <a:ext uri="{FF2B5EF4-FFF2-40B4-BE49-F238E27FC236}">
                  <a16:creationId xmlns:a16="http://schemas.microsoft.com/office/drawing/2014/main" id="{6706D541-16D1-40A7-B927-0F9AFAA24B52}"/>
                </a:ext>
              </a:extLst>
            </p:cNvPr>
            <p:cNvSpPr/>
            <p:nvPr/>
          </p:nvSpPr>
          <p:spPr>
            <a:xfrm>
              <a:off x="-48018025" y="1991500"/>
              <a:ext cx="54350" cy="282000"/>
            </a:xfrm>
            <a:custGeom>
              <a:avLst/>
              <a:gdLst/>
              <a:ahLst/>
              <a:cxnLst/>
              <a:rect l="l" t="t" r="r" b="b"/>
              <a:pathLst>
                <a:path w="2174" h="11280" extrusionOk="0">
                  <a:moveTo>
                    <a:pt x="1071" y="1481"/>
                  </a:moveTo>
                  <a:lnTo>
                    <a:pt x="1260" y="2111"/>
                  </a:lnTo>
                  <a:lnTo>
                    <a:pt x="851" y="2111"/>
                  </a:lnTo>
                  <a:lnTo>
                    <a:pt x="1071" y="1481"/>
                  </a:lnTo>
                  <a:close/>
                  <a:moveTo>
                    <a:pt x="1418" y="2836"/>
                  </a:moveTo>
                  <a:lnTo>
                    <a:pt x="1418" y="7247"/>
                  </a:lnTo>
                  <a:lnTo>
                    <a:pt x="725" y="7247"/>
                  </a:lnTo>
                  <a:lnTo>
                    <a:pt x="725" y="2836"/>
                  </a:lnTo>
                  <a:close/>
                  <a:moveTo>
                    <a:pt x="1418" y="7971"/>
                  </a:moveTo>
                  <a:lnTo>
                    <a:pt x="1418" y="8664"/>
                  </a:lnTo>
                  <a:lnTo>
                    <a:pt x="725" y="8664"/>
                  </a:lnTo>
                  <a:lnTo>
                    <a:pt x="725" y="7971"/>
                  </a:lnTo>
                  <a:close/>
                  <a:moveTo>
                    <a:pt x="1449" y="9357"/>
                  </a:moveTo>
                  <a:lnTo>
                    <a:pt x="1449" y="10208"/>
                  </a:lnTo>
                  <a:cubicBezTo>
                    <a:pt x="1418" y="10397"/>
                    <a:pt x="1260" y="10555"/>
                    <a:pt x="1071" y="10555"/>
                  </a:cubicBezTo>
                  <a:cubicBezTo>
                    <a:pt x="882" y="10555"/>
                    <a:pt x="725" y="10397"/>
                    <a:pt x="725" y="10208"/>
                  </a:cubicBezTo>
                  <a:lnTo>
                    <a:pt x="725" y="9357"/>
                  </a:lnTo>
                  <a:close/>
                  <a:moveTo>
                    <a:pt x="1071" y="0"/>
                  </a:moveTo>
                  <a:cubicBezTo>
                    <a:pt x="945" y="0"/>
                    <a:pt x="788" y="95"/>
                    <a:pt x="756" y="253"/>
                  </a:cubicBezTo>
                  <a:cubicBezTo>
                    <a:pt x="0" y="2489"/>
                    <a:pt x="63" y="2363"/>
                    <a:pt x="63" y="2458"/>
                  </a:cubicBezTo>
                  <a:lnTo>
                    <a:pt x="63" y="10208"/>
                  </a:lnTo>
                  <a:cubicBezTo>
                    <a:pt x="63" y="10807"/>
                    <a:pt x="536" y="11279"/>
                    <a:pt x="1103" y="11279"/>
                  </a:cubicBezTo>
                  <a:cubicBezTo>
                    <a:pt x="1701" y="11279"/>
                    <a:pt x="2174" y="10807"/>
                    <a:pt x="2174" y="10208"/>
                  </a:cubicBezTo>
                  <a:lnTo>
                    <a:pt x="2111" y="2458"/>
                  </a:lnTo>
                  <a:lnTo>
                    <a:pt x="2111" y="2458"/>
                  </a:lnTo>
                  <a:cubicBezTo>
                    <a:pt x="2121" y="2468"/>
                    <a:pt x="2128" y="2472"/>
                    <a:pt x="2132" y="2472"/>
                  </a:cubicBezTo>
                  <a:cubicBezTo>
                    <a:pt x="2139" y="2472"/>
                    <a:pt x="2132" y="2458"/>
                    <a:pt x="2111" y="2458"/>
                  </a:cubicBezTo>
                  <a:lnTo>
                    <a:pt x="2111" y="2458"/>
                  </a:lnTo>
                  <a:lnTo>
                    <a:pt x="2111" y="2458"/>
                  </a:lnTo>
                  <a:cubicBezTo>
                    <a:pt x="2111" y="2363"/>
                    <a:pt x="2142" y="2584"/>
                    <a:pt x="1386" y="253"/>
                  </a:cubicBezTo>
                  <a:cubicBezTo>
                    <a:pt x="1355" y="95"/>
                    <a:pt x="1197"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361;p51">
              <a:extLst>
                <a:ext uri="{FF2B5EF4-FFF2-40B4-BE49-F238E27FC236}">
                  <a16:creationId xmlns:a16="http://schemas.microsoft.com/office/drawing/2014/main" id="{300DDCE7-D43B-4E1E-840B-5DCBC0591B80}"/>
                </a:ext>
              </a:extLst>
            </p:cNvPr>
            <p:cNvSpPr/>
            <p:nvPr/>
          </p:nvSpPr>
          <p:spPr>
            <a:xfrm>
              <a:off x="-48211800" y="2221475"/>
              <a:ext cx="122900" cy="17350"/>
            </a:xfrm>
            <a:custGeom>
              <a:avLst/>
              <a:gdLst/>
              <a:ahLst/>
              <a:cxnLst/>
              <a:rect l="l" t="t" r="r" b="b"/>
              <a:pathLst>
                <a:path w="4916" h="694" extrusionOk="0">
                  <a:moveTo>
                    <a:pt x="347" y="1"/>
                  </a:moveTo>
                  <a:cubicBezTo>
                    <a:pt x="158" y="1"/>
                    <a:pt x="1" y="158"/>
                    <a:pt x="1" y="347"/>
                  </a:cubicBezTo>
                  <a:cubicBezTo>
                    <a:pt x="1" y="536"/>
                    <a:pt x="158" y="694"/>
                    <a:pt x="347" y="694"/>
                  </a:cubicBezTo>
                  <a:lnTo>
                    <a:pt x="4569" y="694"/>
                  </a:lnTo>
                  <a:cubicBezTo>
                    <a:pt x="4758" y="694"/>
                    <a:pt x="4916" y="536"/>
                    <a:pt x="4916" y="347"/>
                  </a:cubicBezTo>
                  <a:cubicBezTo>
                    <a:pt x="4884" y="158"/>
                    <a:pt x="4727" y="1"/>
                    <a:pt x="456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362;p51">
              <a:extLst>
                <a:ext uri="{FF2B5EF4-FFF2-40B4-BE49-F238E27FC236}">
                  <a16:creationId xmlns:a16="http://schemas.microsoft.com/office/drawing/2014/main" id="{4ED4F62E-0DD9-4E02-A143-9AF6D2C37C3E}"/>
                </a:ext>
              </a:extLst>
            </p:cNvPr>
            <p:cNvSpPr/>
            <p:nvPr/>
          </p:nvSpPr>
          <p:spPr>
            <a:xfrm>
              <a:off x="-48211800" y="2185250"/>
              <a:ext cx="87450" cy="18150"/>
            </a:xfrm>
            <a:custGeom>
              <a:avLst/>
              <a:gdLst/>
              <a:ahLst/>
              <a:cxnLst/>
              <a:rect l="l" t="t" r="r" b="b"/>
              <a:pathLst>
                <a:path w="3498" h="726" extrusionOk="0">
                  <a:moveTo>
                    <a:pt x="347" y="1"/>
                  </a:moveTo>
                  <a:cubicBezTo>
                    <a:pt x="158" y="1"/>
                    <a:pt x="1" y="158"/>
                    <a:pt x="1" y="379"/>
                  </a:cubicBezTo>
                  <a:cubicBezTo>
                    <a:pt x="1" y="568"/>
                    <a:pt x="158" y="725"/>
                    <a:pt x="347" y="725"/>
                  </a:cubicBezTo>
                  <a:lnTo>
                    <a:pt x="3151" y="725"/>
                  </a:lnTo>
                  <a:cubicBezTo>
                    <a:pt x="3372" y="725"/>
                    <a:pt x="3498" y="568"/>
                    <a:pt x="3498" y="379"/>
                  </a:cubicBezTo>
                  <a:cubicBezTo>
                    <a:pt x="3498" y="158"/>
                    <a:pt x="3372" y="1"/>
                    <a:pt x="3151"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5363;p51">
              <a:extLst>
                <a:ext uri="{FF2B5EF4-FFF2-40B4-BE49-F238E27FC236}">
                  <a16:creationId xmlns:a16="http://schemas.microsoft.com/office/drawing/2014/main" id="{09BD0284-CE85-466B-A95D-E0769EE9F535}"/>
                </a:ext>
              </a:extLst>
            </p:cNvPr>
            <p:cNvSpPr/>
            <p:nvPr/>
          </p:nvSpPr>
          <p:spPr>
            <a:xfrm>
              <a:off x="-48106250" y="2185250"/>
              <a:ext cx="17350" cy="18150"/>
            </a:xfrm>
            <a:custGeom>
              <a:avLst/>
              <a:gdLst/>
              <a:ahLst/>
              <a:cxnLst/>
              <a:rect l="l" t="t" r="r" b="b"/>
              <a:pathLst>
                <a:path w="694" h="726" extrusionOk="0">
                  <a:moveTo>
                    <a:pt x="347" y="1"/>
                  </a:moveTo>
                  <a:cubicBezTo>
                    <a:pt x="158" y="1"/>
                    <a:pt x="1" y="190"/>
                    <a:pt x="1" y="379"/>
                  </a:cubicBezTo>
                  <a:cubicBezTo>
                    <a:pt x="1" y="568"/>
                    <a:pt x="158" y="725"/>
                    <a:pt x="347" y="725"/>
                  </a:cubicBezTo>
                  <a:cubicBezTo>
                    <a:pt x="536" y="725"/>
                    <a:pt x="694" y="568"/>
                    <a:pt x="694" y="379"/>
                  </a:cubicBezTo>
                  <a:cubicBezTo>
                    <a:pt x="694" y="190"/>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grpSp>
    </p:spTree>
    <p:extLst>
      <p:ext uri="{BB962C8B-B14F-4D97-AF65-F5344CB8AC3E}">
        <p14:creationId xmlns:p14="http://schemas.microsoft.com/office/powerpoint/2010/main" val="14694417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382014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94759" y="2323527"/>
            <a:ext cx="7772401" cy="3114955"/>
          </a:xfrm>
          <a:prstGeom prst="rect">
            <a:avLst/>
          </a:prstGeom>
          <a:noFill/>
        </p:spPr>
        <p:txBody>
          <a:bodyPr wrap="square" rtlCol="0">
            <a:spAutoFit/>
          </a:bodyPr>
          <a:lstStyle/>
          <a:p>
            <a:pPr algn="just" rtl="1">
              <a:lnSpc>
                <a:spcPct val="125000"/>
              </a:lnSpc>
              <a:spcBef>
                <a:spcPts val="600"/>
              </a:spcBef>
              <a:spcAft>
                <a:spcPts val="600"/>
              </a:spcAft>
            </a:pPr>
            <a:endParaRPr lang="ar-SA" sz="1600" dirty="0">
              <a:latin typeface="Alexandria Light" pitchFamily="2" charset="-78"/>
              <a:ea typeface="Calibri" panose="020F0502020204030204" pitchFamily="34" charset="0"/>
              <a:cs typeface="Alexandria Light" pitchFamily="2" charset="-78"/>
            </a:endParaRPr>
          </a:p>
          <a:p>
            <a:pPr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     وقد زاد الاهتمام بالتصميم التعليمي وأصبح أحد المجالات الجديدة التي تعتمد </a:t>
            </a:r>
            <a:r>
              <a:rPr lang="ar-SA" sz="1600" i="0" dirty="0">
                <a:solidFill>
                  <a:srgbClr val="000000"/>
                </a:solidFill>
                <a:effectLst/>
                <a:latin typeface="Alexandria Light" pitchFamily="2" charset="-78"/>
                <a:cs typeface="Alexandria Light" pitchFamily="2" charset="-78"/>
              </a:rPr>
              <a:t>على استخدام تكنولوجيا التعليم وأسلوب النظم من أجل تصميم برامج تعليمية ترتبط مباشرة بأهداف وأنشطة تعليمية داخل غرف الدراسة، وذلك لأن تطبيق المعلم لعملية تصميم التعليم سوف تساعده على التخطيط المنظم، ومن ثم تحديد أهدافه التعليمية، وطرائقه التدريسية، وأنشطته التربوية، وأساليبه التقويمية بشكل أكثر فعالية. ومن ثم فإنّ وجود الإثارة والتشويق في العملية التعليمية أمر مهم وعنصر له دور أساسي في التفاعل الجيد بين الطلاب والمادة العلمية والحاسوب.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Google Shape;6227;p53">
            <a:extLst>
              <a:ext uri="{FF2B5EF4-FFF2-40B4-BE49-F238E27FC236}">
                <a16:creationId xmlns:a16="http://schemas.microsoft.com/office/drawing/2014/main" id="{4590EF97-84B0-47E8-A11A-165D75DC0C7B}"/>
              </a:ext>
            </a:extLst>
          </p:cNvPr>
          <p:cNvSpPr/>
          <p:nvPr/>
        </p:nvSpPr>
        <p:spPr>
          <a:xfrm>
            <a:off x="1920622" y="4889078"/>
            <a:ext cx="542879" cy="684410"/>
          </a:xfrm>
          <a:custGeom>
            <a:avLst/>
            <a:gdLst/>
            <a:ahLst/>
            <a:cxnLst/>
            <a:rect l="l" t="t" r="r" b="b"/>
            <a:pathLst>
              <a:path w="11847" h="11752" extrusionOk="0">
                <a:moveTo>
                  <a:pt x="6039" y="2796"/>
                </a:moveTo>
                <a:cubicBezTo>
                  <a:pt x="6845" y="2796"/>
                  <a:pt x="7621" y="3116"/>
                  <a:pt x="8224" y="3718"/>
                </a:cubicBezTo>
                <a:cubicBezTo>
                  <a:pt x="8917" y="4411"/>
                  <a:pt x="9232" y="5356"/>
                  <a:pt x="9074" y="6396"/>
                </a:cubicBezTo>
                <a:cubicBezTo>
                  <a:pt x="8885" y="7688"/>
                  <a:pt x="7814" y="8759"/>
                  <a:pt x="6522" y="8948"/>
                </a:cubicBezTo>
                <a:cubicBezTo>
                  <a:pt x="6377" y="8962"/>
                  <a:pt x="6232" y="8970"/>
                  <a:pt x="6088" y="8970"/>
                </a:cubicBezTo>
                <a:cubicBezTo>
                  <a:pt x="5606" y="8970"/>
                  <a:pt x="5132" y="8883"/>
                  <a:pt x="4695" y="8664"/>
                </a:cubicBezTo>
                <a:lnTo>
                  <a:pt x="5231" y="8160"/>
                </a:lnTo>
                <a:cubicBezTo>
                  <a:pt x="5444" y="8249"/>
                  <a:pt x="5677" y="8288"/>
                  <a:pt x="5919" y="8288"/>
                </a:cubicBezTo>
                <a:cubicBezTo>
                  <a:pt x="6106" y="8288"/>
                  <a:pt x="6298" y="8265"/>
                  <a:pt x="6491" y="8223"/>
                </a:cubicBezTo>
                <a:cubicBezTo>
                  <a:pt x="6964" y="8160"/>
                  <a:pt x="7373" y="7908"/>
                  <a:pt x="7751" y="7562"/>
                </a:cubicBezTo>
                <a:cubicBezTo>
                  <a:pt x="8098" y="7215"/>
                  <a:pt x="8318" y="6774"/>
                  <a:pt x="8413" y="6301"/>
                </a:cubicBezTo>
                <a:cubicBezTo>
                  <a:pt x="8476" y="5797"/>
                  <a:pt x="8444" y="5293"/>
                  <a:pt x="8224" y="4821"/>
                </a:cubicBezTo>
                <a:cubicBezTo>
                  <a:pt x="8161" y="4695"/>
                  <a:pt x="8066" y="4663"/>
                  <a:pt x="7972" y="4600"/>
                </a:cubicBezTo>
                <a:cubicBezTo>
                  <a:pt x="7846" y="4600"/>
                  <a:pt x="7751" y="4600"/>
                  <a:pt x="7657" y="4695"/>
                </a:cubicBezTo>
                <a:lnTo>
                  <a:pt x="6806" y="5545"/>
                </a:lnTo>
                <a:cubicBezTo>
                  <a:pt x="6743" y="5608"/>
                  <a:pt x="6649" y="5640"/>
                  <a:pt x="6558" y="5640"/>
                </a:cubicBezTo>
                <a:cubicBezTo>
                  <a:pt x="6467" y="5640"/>
                  <a:pt x="6381" y="5608"/>
                  <a:pt x="6333" y="5545"/>
                </a:cubicBezTo>
                <a:cubicBezTo>
                  <a:pt x="6207" y="5419"/>
                  <a:pt x="6207" y="5199"/>
                  <a:pt x="6333" y="5073"/>
                </a:cubicBezTo>
                <a:lnTo>
                  <a:pt x="7184" y="4222"/>
                </a:lnTo>
                <a:cubicBezTo>
                  <a:pt x="7279" y="4128"/>
                  <a:pt x="7310" y="4033"/>
                  <a:pt x="7279" y="3907"/>
                </a:cubicBezTo>
                <a:cubicBezTo>
                  <a:pt x="7279" y="3781"/>
                  <a:pt x="7184" y="3718"/>
                  <a:pt x="7058" y="3655"/>
                </a:cubicBezTo>
                <a:cubicBezTo>
                  <a:pt x="6723" y="3499"/>
                  <a:pt x="6372" y="3437"/>
                  <a:pt x="6017" y="3437"/>
                </a:cubicBezTo>
                <a:cubicBezTo>
                  <a:pt x="5871" y="3437"/>
                  <a:pt x="5724" y="3448"/>
                  <a:pt x="5577" y="3466"/>
                </a:cubicBezTo>
                <a:cubicBezTo>
                  <a:pt x="5105" y="3561"/>
                  <a:pt x="4664" y="3781"/>
                  <a:pt x="4317" y="4128"/>
                </a:cubicBezTo>
                <a:cubicBezTo>
                  <a:pt x="3971" y="4506"/>
                  <a:pt x="3719" y="4915"/>
                  <a:pt x="3656" y="5388"/>
                </a:cubicBezTo>
                <a:cubicBezTo>
                  <a:pt x="3561" y="5829"/>
                  <a:pt x="3593" y="6270"/>
                  <a:pt x="3719" y="6648"/>
                </a:cubicBezTo>
                <a:lnTo>
                  <a:pt x="3214" y="7184"/>
                </a:lnTo>
                <a:cubicBezTo>
                  <a:pt x="2962" y="6648"/>
                  <a:pt x="2868" y="6018"/>
                  <a:pt x="2962" y="5388"/>
                </a:cubicBezTo>
                <a:cubicBezTo>
                  <a:pt x="3183" y="4096"/>
                  <a:pt x="4223" y="3025"/>
                  <a:pt x="5546" y="2836"/>
                </a:cubicBezTo>
                <a:cubicBezTo>
                  <a:pt x="5710" y="2809"/>
                  <a:pt x="5875" y="2796"/>
                  <a:pt x="6039" y="2796"/>
                </a:cubicBezTo>
                <a:close/>
                <a:moveTo>
                  <a:pt x="6428" y="757"/>
                </a:moveTo>
                <a:lnTo>
                  <a:pt x="6554" y="1261"/>
                </a:lnTo>
                <a:cubicBezTo>
                  <a:pt x="6585" y="1387"/>
                  <a:pt x="6680" y="1481"/>
                  <a:pt x="6838" y="1481"/>
                </a:cubicBezTo>
                <a:cubicBezTo>
                  <a:pt x="7468" y="1607"/>
                  <a:pt x="8003" y="1859"/>
                  <a:pt x="8539" y="2206"/>
                </a:cubicBezTo>
                <a:cubicBezTo>
                  <a:pt x="8586" y="2237"/>
                  <a:pt x="8641" y="2253"/>
                  <a:pt x="8700" y="2253"/>
                </a:cubicBezTo>
                <a:cubicBezTo>
                  <a:pt x="8759" y="2253"/>
                  <a:pt x="8822" y="2237"/>
                  <a:pt x="8885" y="2206"/>
                </a:cubicBezTo>
                <a:lnTo>
                  <a:pt x="9326" y="1922"/>
                </a:lnTo>
                <a:lnTo>
                  <a:pt x="9894" y="2521"/>
                </a:lnTo>
                <a:lnTo>
                  <a:pt x="9641" y="2962"/>
                </a:lnTo>
                <a:cubicBezTo>
                  <a:pt x="9547" y="3088"/>
                  <a:pt x="9547" y="3246"/>
                  <a:pt x="9641" y="3309"/>
                </a:cubicBezTo>
                <a:cubicBezTo>
                  <a:pt x="9988" y="3813"/>
                  <a:pt x="10209" y="4411"/>
                  <a:pt x="10335" y="5010"/>
                </a:cubicBezTo>
                <a:cubicBezTo>
                  <a:pt x="10366" y="5136"/>
                  <a:pt x="10461" y="5230"/>
                  <a:pt x="10587" y="5293"/>
                </a:cubicBezTo>
                <a:lnTo>
                  <a:pt x="11091" y="5388"/>
                </a:lnTo>
                <a:lnTo>
                  <a:pt x="11091" y="6301"/>
                </a:lnTo>
                <a:lnTo>
                  <a:pt x="11154" y="6301"/>
                </a:lnTo>
                <a:lnTo>
                  <a:pt x="10650" y="6428"/>
                </a:lnTo>
                <a:cubicBezTo>
                  <a:pt x="10524" y="6459"/>
                  <a:pt x="10429" y="6554"/>
                  <a:pt x="10429" y="6711"/>
                </a:cubicBezTo>
                <a:cubicBezTo>
                  <a:pt x="10303" y="7341"/>
                  <a:pt x="10051" y="7877"/>
                  <a:pt x="9704" y="8381"/>
                </a:cubicBezTo>
                <a:cubicBezTo>
                  <a:pt x="9641" y="8507"/>
                  <a:pt x="9641" y="8633"/>
                  <a:pt x="9704" y="8759"/>
                </a:cubicBezTo>
                <a:lnTo>
                  <a:pt x="9988" y="9168"/>
                </a:lnTo>
                <a:lnTo>
                  <a:pt x="9389" y="9767"/>
                </a:lnTo>
                <a:lnTo>
                  <a:pt x="8948" y="9483"/>
                </a:lnTo>
                <a:cubicBezTo>
                  <a:pt x="8901" y="9452"/>
                  <a:pt x="8838" y="9436"/>
                  <a:pt x="8775" y="9436"/>
                </a:cubicBezTo>
                <a:cubicBezTo>
                  <a:pt x="8712" y="9436"/>
                  <a:pt x="8649" y="9452"/>
                  <a:pt x="8602" y="9483"/>
                </a:cubicBezTo>
                <a:cubicBezTo>
                  <a:pt x="8098" y="9862"/>
                  <a:pt x="7499" y="10082"/>
                  <a:pt x="6901" y="10208"/>
                </a:cubicBezTo>
                <a:cubicBezTo>
                  <a:pt x="6806" y="10240"/>
                  <a:pt x="6680" y="10334"/>
                  <a:pt x="6649" y="10429"/>
                </a:cubicBezTo>
                <a:lnTo>
                  <a:pt x="6522" y="10964"/>
                </a:lnTo>
                <a:lnTo>
                  <a:pt x="5703" y="10964"/>
                </a:lnTo>
                <a:lnTo>
                  <a:pt x="5577" y="10429"/>
                </a:lnTo>
                <a:cubicBezTo>
                  <a:pt x="5546" y="10334"/>
                  <a:pt x="5451" y="10208"/>
                  <a:pt x="5294" y="10208"/>
                </a:cubicBezTo>
                <a:cubicBezTo>
                  <a:pt x="4758" y="10082"/>
                  <a:pt x="4223" y="9893"/>
                  <a:pt x="3750" y="9609"/>
                </a:cubicBezTo>
                <a:lnTo>
                  <a:pt x="4286" y="9105"/>
                </a:lnTo>
                <a:cubicBezTo>
                  <a:pt x="4821" y="9420"/>
                  <a:pt x="5451" y="9578"/>
                  <a:pt x="6113" y="9578"/>
                </a:cubicBezTo>
                <a:cubicBezTo>
                  <a:pt x="6333" y="9578"/>
                  <a:pt x="6522" y="9578"/>
                  <a:pt x="6712" y="9546"/>
                </a:cubicBezTo>
                <a:cubicBezTo>
                  <a:pt x="7499" y="9420"/>
                  <a:pt x="8224" y="9011"/>
                  <a:pt x="8759" y="8475"/>
                </a:cubicBezTo>
                <a:cubicBezTo>
                  <a:pt x="9326" y="7908"/>
                  <a:pt x="9704" y="7184"/>
                  <a:pt x="9831" y="6428"/>
                </a:cubicBezTo>
                <a:cubicBezTo>
                  <a:pt x="10020" y="5199"/>
                  <a:pt x="9641" y="4033"/>
                  <a:pt x="8759" y="3151"/>
                </a:cubicBezTo>
                <a:cubicBezTo>
                  <a:pt x="8046" y="2438"/>
                  <a:pt x="7089" y="2034"/>
                  <a:pt x="6074" y="2034"/>
                </a:cubicBezTo>
                <a:cubicBezTo>
                  <a:pt x="5878" y="2034"/>
                  <a:pt x="5681" y="2049"/>
                  <a:pt x="5483" y="2080"/>
                </a:cubicBezTo>
                <a:cubicBezTo>
                  <a:pt x="4695" y="2206"/>
                  <a:pt x="4002" y="2615"/>
                  <a:pt x="3435" y="3151"/>
                </a:cubicBezTo>
                <a:cubicBezTo>
                  <a:pt x="2899" y="3718"/>
                  <a:pt x="2490" y="4443"/>
                  <a:pt x="2395" y="5199"/>
                </a:cubicBezTo>
                <a:cubicBezTo>
                  <a:pt x="2269" y="6018"/>
                  <a:pt x="2427" y="6900"/>
                  <a:pt x="2805" y="7656"/>
                </a:cubicBezTo>
                <a:lnTo>
                  <a:pt x="2301" y="8160"/>
                </a:lnTo>
                <a:cubicBezTo>
                  <a:pt x="2017" y="7688"/>
                  <a:pt x="1828" y="7184"/>
                  <a:pt x="1702" y="6617"/>
                </a:cubicBezTo>
                <a:cubicBezTo>
                  <a:pt x="1671" y="6491"/>
                  <a:pt x="1608" y="6396"/>
                  <a:pt x="1482" y="6333"/>
                </a:cubicBezTo>
                <a:lnTo>
                  <a:pt x="978" y="6238"/>
                </a:lnTo>
                <a:lnTo>
                  <a:pt x="978" y="5388"/>
                </a:lnTo>
                <a:lnTo>
                  <a:pt x="1482" y="5293"/>
                </a:lnTo>
                <a:cubicBezTo>
                  <a:pt x="1608" y="5230"/>
                  <a:pt x="1702" y="5167"/>
                  <a:pt x="1702" y="5010"/>
                </a:cubicBezTo>
                <a:cubicBezTo>
                  <a:pt x="1828" y="4380"/>
                  <a:pt x="2080" y="3813"/>
                  <a:pt x="2427" y="3309"/>
                </a:cubicBezTo>
                <a:cubicBezTo>
                  <a:pt x="2490" y="3183"/>
                  <a:pt x="2490" y="3088"/>
                  <a:pt x="2427" y="2962"/>
                </a:cubicBezTo>
                <a:lnTo>
                  <a:pt x="2143" y="2521"/>
                </a:lnTo>
                <a:lnTo>
                  <a:pt x="2742" y="1922"/>
                </a:lnTo>
                <a:lnTo>
                  <a:pt x="3183" y="2206"/>
                </a:lnTo>
                <a:cubicBezTo>
                  <a:pt x="3230" y="2237"/>
                  <a:pt x="3293" y="2253"/>
                  <a:pt x="3356" y="2253"/>
                </a:cubicBezTo>
                <a:cubicBezTo>
                  <a:pt x="3419" y="2253"/>
                  <a:pt x="3482" y="2237"/>
                  <a:pt x="3530" y="2206"/>
                </a:cubicBezTo>
                <a:cubicBezTo>
                  <a:pt x="4034" y="1859"/>
                  <a:pt x="4632" y="1607"/>
                  <a:pt x="5231" y="1481"/>
                </a:cubicBezTo>
                <a:cubicBezTo>
                  <a:pt x="5325" y="1450"/>
                  <a:pt x="5451" y="1387"/>
                  <a:pt x="5483" y="1261"/>
                </a:cubicBezTo>
                <a:lnTo>
                  <a:pt x="5609" y="757"/>
                </a:lnTo>
                <a:close/>
                <a:moveTo>
                  <a:pt x="6239" y="4222"/>
                </a:moveTo>
                <a:lnTo>
                  <a:pt x="5766" y="4695"/>
                </a:lnTo>
                <a:cubicBezTo>
                  <a:pt x="5388" y="5073"/>
                  <a:pt x="5388" y="5766"/>
                  <a:pt x="5766" y="6144"/>
                </a:cubicBezTo>
                <a:cubicBezTo>
                  <a:pt x="5971" y="6349"/>
                  <a:pt x="6239" y="6451"/>
                  <a:pt x="6503" y="6451"/>
                </a:cubicBezTo>
                <a:cubicBezTo>
                  <a:pt x="6767" y="6451"/>
                  <a:pt x="7027" y="6349"/>
                  <a:pt x="7216" y="6144"/>
                </a:cubicBezTo>
                <a:lnTo>
                  <a:pt x="7688" y="5671"/>
                </a:lnTo>
                <a:cubicBezTo>
                  <a:pt x="7751" y="5860"/>
                  <a:pt x="7751" y="6081"/>
                  <a:pt x="7688" y="6238"/>
                </a:cubicBezTo>
                <a:cubicBezTo>
                  <a:pt x="7594" y="6900"/>
                  <a:pt x="7027" y="7436"/>
                  <a:pt x="6365" y="7562"/>
                </a:cubicBezTo>
                <a:cubicBezTo>
                  <a:pt x="6267" y="7588"/>
                  <a:pt x="6163" y="7600"/>
                  <a:pt x="6059" y="7600"/>
                </a:cubicBezTo>
                <a:cubicBezTo>
                  <a:pt x="5794" y="7600"/>
                  <a:pt x="5520" y="7526"/>
                  <a:pt x="5294" y="7436"/>
                </a:cubicBezTo>
                <a:cubicBezTo>
                  <a:pt x="5252" y="7415"/>
                  <a:pt x="5206" y="7404"/>
                  <a:pt x="5161" y="7404"/>
                </a:cubicBezTo>
                <a:cubicBezTo>
                  <a:pt x="5070" y="7404"/>
                  <a:pt x="4979" y="7446"/>
                  <a:pt x="4916" y="7530"/>
                </a:cubicBezTo>
                <a:lnTo>
                  <a:pt x="3908" y="8507"/>
                </a:lnTo>
                <a:lnTo>
                  <a:pt x="1450" y="10964"/>
                </a:lnTo>
                <a:cubicBezTo>
                  <a:pt x="1387" y="11011"/>
                  <a:pt x="1293" y="11035"/>
                  <a:pt x="1202" y="11035"/>
                </a:cubicBezTo>
                <a:cubicBezTo>
                  <a:pt x="1112" y="11035"/>
                  <a:pt x="1025" y="11011"/>
                  <a:pt x="978" y="10964"/>
                </a:cubicBezTo>
                <a:cubicBezTo>
                  <a:pt x="852" y="10838"/>
                  <a:pt x="852" y="10586"/>
                  <a:pt x="978" y="10492"/>
                </a:cubicBezTo>
                <a:lnTo>
                  <a:pt x="3403" y="8034"/>
                </a:lnTo>
                <a:lnTo>
                  <a:pt x="4380" y="7058"/>
                </a:lnTo>
                <a:cubicBezTo>
                  <a:pt x="4506" y="6932"/>
                  <a:pt x="4506" y="6774"/>
                  <a:pt x="4475" y="6648"/>
                </a:cubicBezTo>
                <a:cubicBezTo>
                  <a:pt x="4317" y="6333"/>
                  <a:pt x="4286" y="5955"/>
                  <a:pt x="4349" y="5608"/>
                </a:cubicBezTo>
                <a:cubicBezTo>
                  <a:pt x="4475" y="4915"/>
                  <a:pt x="5010" y="4380"/>
                  <a:pt x="5703" y="4254"/>
                </a:cubicBezTo>
                <a:cubicBezTo>
                  <a:pt x="5798" y="4254"/>
                  <a:pt x="5892" y="4222"/>
                  <a:pt x="6018" y="4222"/>
                </a:cubicBezTo>
                <a:close/>
                <a:moveTo>
                  <a:pt x="5262" y="1"/>
                </a:moveTo>
                <a:cubicBezTo>
                  <a:pt x="5105" y="1"/>
                  <a:pt x="4979" y="127"/>
                  <a:pt x="4947" y="284"/>
                </a:cubicBezTo>
                <a:lnTo>
                  <a:pt x="4790" y="883"/>
                </a:lnTo>
                <a:cubicBezTo>
                  <a:pt x="4223" y="977"/>
                  <a:pt x="3719" y="1229"/>
                  <a:pt x="3214" y="1513"/>
                </a:cubicBezTo>
                <a:lnTo>
                  <a:pt x="2710" y="1198"/>
                </a:lnTo>
                <a:cubicBezTo>
                  <a:pt x="2652" y="1154"/>
                  <a:pt x="2580" y="1130"/>
                  <a:pt x="2507" y="1130"/>
                </a:cubicBezTo>
                <a:cubicBezTo>
                  <a:pt x="2422" y="1130"/>
                  <a:pt x="2337" y="1162"/>
                  <a:pt x="2269" y="1229"/>
                </a:cubicBezTo>
                <a:lnTo>
                  <a:pt x="1293" y="2206"/>
                </a:lnTo>
                <a:cubicBezTo>
                  <a:pt x="1167" y="2332"/>
                  <a:pt x="1167" y="2489"/>
                  <a:pt x="1230" y="2647"/>
                </a:cubicBezTo>
                <a:lnTo>
                  <a:pt x="1545" y="3151"/>
                </a:lnTo>
                <a:cubicBezTo>
                  <a:pt x="1230" y="3624"/>
                  <a:pt x="1041" y="4128"/>
                  <a:pt x="915" y="4726"/>
                </a:cubicBezTo>
                <a:lnTo>
                  <a:pt x="348" y="4884"/>
                </a:lnTo>
                <a:cubicBezTo>
                  <a:pt x="190" y="4915"/>
                  <a:pt x="64" y="5041"/>
                  <a:pt x="64" y="5199"/>
                </a:cubicBezTo>
                <a:lnTo>
                  <a:pt x="64" y="6585"/>
                </a:lnTo>
                <a:cubicBezTo>
                  <a:pt x="64" y="6743"/>
                  <a:pt x="190" y="6869"/>
                  <a:pt x="348" y="6900"/>
                </a:cubicBezTo>
                <a:lnTo>
                  <a:pt x="915" y="7058"/>
                </a:lnTo>
                <a:cubicBezTo>
                  <a:pt x="1041" y="7656"/>
                  <a:pt x="1324" y="8223"/>
                  <a:pt x="1639" y="8696"/>
                </a:cubicBezTo>
                <a:lnTo>
                  <a:pt x="379" y="9956"/>
                </a:lnTo>
                <a:cubicBezTo>
                  <a:pt x="1" y="10366"/>
                  <a:pt x="1" y="11027"/>
                  <a:pt x="379" y="11437"/>
                </a:cubicBezTo>
                <a:cubicBezTo>
                  <a:pt x="584" y="11626"/>
                  <a:pt x="852" y="11720"/>
                  <a:pt x="1115" y="11720"/>
                </a:cubicBezTo>
                <a:cubicBezTo>
                  <a:pt x="1379" y="11720"/>
                  <a:pt x="1639" y="11626"/>
                  <a:pt x="1828" y="11437"/>
                </a:cubicBezTo>
                <a:lnTo>
                  <a:pt x="3088" y="10177"/>
                </a:lnTo>
                <a:cubicBezTo>
                  <a:pt x="3624" y="10523"/>
                  <a:pt x="4160" y="10744"/>
                  <a:pt x="4758" y="10870"/>
                </a:cubicBezTo>
                <a:lnTo>
                  <a:pt x="4916" y="11468"/>
                </a:lnTo>
                <a:cubicBezTo>
                  <a:pt x="4947" y="11626"/>
                  <a:pt x="5073" y="11752"/>
                  <a:pt x="5231" y="11752"/>
                </a:cubicBezTo>
                <a:lnTo>
                  <a:pt x="6585" y="11752"/>
                </a:lnTo>
                <a:cubicBezTo>
                  <a:pt x="6775" y="11752"/>
                  <a:pt x="6869" y="11626"/>
                  <a:pt x="6932" y="11468"/>
                </a:cubicBezTo>
                <a:lnTo>
                  <a:pt x="7090" y="10870"/>
                </a:lnTo>
                <a:cubicBezTo>
                  <a:pt x="7625" y="10744"/>
                  <a:pt x="8129" y="10523"/>
                  <a:pt x="8665" y="10240"/>
                </a:cubicBezTo>
                <a:lnTo>
                  <a:pt x="9169" y="10555"/>
                </a:lnTo>
                <a:cubicBezTo>
                  <a:pt x="9227" y="10599"/>
                  <a:pt x="9299" y="10622"/>
                  <a:pt x="9372" y="10622"/>
                </a:cubicBezTo>
                <a:cubicBezTo>
                  <a:pt x="9457" y="10622"/>
                  <a:pt x="9542" y="10591"/>
                  <a:pt x="9610" y="10523"/>
                </a:cubicBezTo>
                <a:lnTo>
                  <a:pt x="10587" y="9546"/>
                </a:lnTo>
                <a:cubicBezTo>
                  <a:pt x="10713" y="9420"/>
                  <a:pt x="10713" y="9263"/>
                  <a:pt x="10618" y="9105"/>
                </a:cubicBezTo>
                <a:lnTo>
                  <a:pt x="10303" y="8601"/>
                </a:lnTo>
                <a:cubicBezTo>
                  <a:pt x="10618" y="8129"/>
                  <a:pt x="10807" y="7593"/>
                  <a:pt x="10933" y="7026"/>
                </a:cubicBezTo>
                <a:lnTo>
                  <a:pt x="11532" y="6869"/>
                </a:lnTo>
                <a:cubicBezTo>
                  <a:pt x="11689" y="6806"/>
                  <a:pt x="11784" y="6711"/>
                  <a:pt x="11784" y="6554"/>
                </a:cubicBezTo>
                <a:lnTo>
                  <a:pt x="11784" y="5167"/>
                </a:lnTo>
                <a:cubicBezTo>
                  <a:pt x="11847" y="5041"/>
                  <a:pt x="11721" y="4915"/>
                  <a:pt x="11563" y="4884"/>
                </a:cubicBezTo>
                <a:lnTo>
                  <a:pt x="10965" y="4726"/>
                </a:lnTo>
                <a:cubicBezTo>
                  <a:pt x="10839" y="4191"/>
                  <a:pt x="10618" y="3655"/>
                  <a:pt x="10335" y="3151"/>
                </a:cubicBezTo>
                <a:lnTo>
                  <a:pt x="10650" y="2647"/>
                </a:lnTo>
                <a:cubicBezTo>
                  <a:pt x="10744" y="2521"/>
                  <a:pt x="10744" y="2332"/>
                  <a:pt x="10618" y="2206"/>
                </a:cubicBezTo>
                <a:lnTo>
                  <a:pt x="9641" y="1229"/>
                </a:lnTo>
                <a:cubicBezTo>
                  <a:pt x="9574" y="1162"/>
                  <a:pt x="9497" y="1130"/>
                  <a:pt x="9417" y="1130"/>
                </a:cubicBezTo>
                <a:cubicBezTo>
                  <a:pt x="9347" y="1130"/>
                  <a:pt x="9274" y="1154"/>
                  <a:pt x="9200" y="1198"/>
                </a:cubicBezTo>
                <a:lnTo>
                  <a:pt x="8696" y="1513"/>
                </a:lnTo>
                <a:cubicBezTo>
                  <a:pt x="8224" y="1198"/>
                  <a:pt x="7720" y="977"/>
                  <a:pt x="7121" y="883"/>
                </a:cubicBezTo>
                <a:lnTo>
                  <a:pt x="6964" y="284"/>
                </a:lnTo>
                <a:cubicBezTo>
                  <a:pt x="6932" y="127"/>
                  <a:pt x="6806" y="1"/>
                  <a:pt x="66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9041223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6096000" y="2013314"/>
            <a:ext cx="5099369" cy="4140877"/>
          </a:xfrm>
          <a:prstGeom prst="rect">
            <a:avLst/>
          </a:prstGeom>
          <a:noFill/>
        </p:spPr>
        <p:txBody>
          <a:bodyPr wrap="square" rtlCol="0">
            <a:spAutoFit/>
          </a:bodyPr>
          <a:lstStyle/>
          <a:p>
            <a:pPr marL="0" marR="0" algn="justLow" rtl="1">
              <a:lnSpc>
                <a:spcPts val="2920"/>
              </a:lnSpc>
              <a:spcBef>
                <a:spcPts val="600"/>
              </a:spcBef>
              <a:spcAft>
                <a:spcPts val="1200"/>
              </a:spcAft>
            </a:pPr>
            <a:r>
              <a:rPr lang="ar-SA" sz="1600" dirty="0">
                <a:latin typeface="Alexandria Light" pitchFamily="2" charset="-78"/>
                <a:ea typeface="Calibri" panose="020F0502020204030204" pitchFamily="34" charset="0"/>
                <a:cs typeface="Alexandria Light" pitchFamily="2" charset="-78"/>
              </a:rPr>
              <a:t>    و</a:t>
            </a:r>
            <a:r>
              <a:rPr lang="ar-SY" sz="1600" dirty="0">
                <a:latin typeface="Alexandria Light" pitchFamily="2" charset="-78"/>
                <a:ea typeface="Calibri" panose="020F0502020204030204" pitchFamily="34" charset="0"/>
                <a:cs typeface="Alexandria Light" pitchFamily="2" charset="-78"/>
              </a:rPr>
              <a:t>التحوّل النوعيّ الكبير الذي أحدثه ظهور الحاسوب في الميدان التعليميّ تمثَّلَ في أنّه لم يكن وسيلة تعليميّة فقط، وإنما قدرة مبتكرة في الاتصال أيضاً، إذ وفّرت تفاعلاً مع المتعلّم، وأعادت تشكيل أدوار العناصر الأخرى في عمليّة التعليم والتعلّم. </a:t>
            </a:r>
            <a:r>
              <a:rPr lang="ar-SA" sz="1600" dirty="0">
                <a:latin typeface="Alexandria Light" pitchFamily="2" charset="-78"/>
                <a:ea typeface="Calibri" panose="020F0502020204030204" pitchFamily="34" charset="0"/>
                <a:cs typeface="Alexandria Light" pitchFamily="2" charset="-78"/>
              </a:rPr>
              <a:t>فضلاً عن أنّ اختلاف أنماط التعليم ووتيرته من شخص لآخر، كان لزاماً على المعلّمين والمربّين البحث عن التقنيّات الحديثة التي قد تساعدهم على تحقيق أهدافهم</a:t>
            </a:r>
            <a:r>
              <a:rPr lang="ar-SY" sz="1600" dirty="0">
                <a:latin typeface="Alexandria Light" pitchFamily="2" charset="-78"/>
                <a:ea typeface="Calibri" panose="020F0502020204030204" pitchFamily="34" charset="0"/>
                <a:cs typeface="Alexandria Light" pitchFamily="2" charset="-78"/>
              </a:rPr>
              <a:t>، للوصول إلى إتقان التعلّم</a:t>
            </a:r>
            <a:r>
              <a:rPr lang="ar-SA" sz="1600" dirty="0">
                <a:latin typeface="Alexandria Light" pitchFamily="2" charset="-78"/>
                <a:ea typeface="Calibri" panose="020F0502020204030204" pitchFamily="34" charset="0"/>
                <a:cs typeface="Alexandria Light" pitchFamily="2" charset="-78"/>
              </a:rPr>
              <a:t>، ومنها البرامج التعليمية الحاسوبية التي </a:t>
            </a:r>
            <a:r>
              <a:rPr lang="ar-SA" sz="1600" dirty="0">
                <a:effectLst/>
                <a:latin typeface="Alexandria Light" pitchFamily="2" charset="-78"/>
                <a:ea typeface="Calibri" panose="020F0502020204030204" pitchFamily="34" charset="0"/>
                <a:cs typeface="Alexandria Light" pitchFamily="2" charset="-78"/>
              </a:rPr>
              <a:t>زخر الأدب التربويّ بتعريفات لها. وهذه التعريفات تختلف باختلاف وجهة نظر الباحث في مجالها؛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صورة 10">
            <a:extLst>
              <a:ext uri="{FF2B5EF4-FFF2-40B4-BE49-F238E27FC236}">
                <a16:creationId xmlns:a16="http://schemas.microsoft.com/office/drawing/2014/main" id="{7D4405E3-42B9-4486-AD93-D7B8D7F97FD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6631" y="2474930"/>
            <a:ext cx="4892140" cy="3270238"/>
          </a:xfrm>
          <a:prstGeom prst="rect">
            <a:avLst/>
          </a:prstGeom>
          <a:ln>
            <a:noFill/>
          </a:ln>
          <a:effectLst/>
        </p:spPr>
      </p:pic>
    </p:spTree>
    <p:extLst>
      <p:ext uri="{BB962C8B-B14F-4D97-AF65-F5344CB8AC3E}">
        <p14:creationId xmlns:p14="http://schemas.microsoft.com/office/powerpoint/2010/main" val="3155375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تعريف البرامج التعليميّة الحاسوبيّة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6270313" y="1977223"/>
            <a:ext cx="5132285" cy="4140877"/>
          </a:xfrm>
          <a:prstGeom prst="rect">
            <a:avLst/>
          </a:prstGeom>
          <a:noFill/>
        </p:spPr>
        <p:txBody>
          <a:bodyPr wrap="square" rtlCol="0">
            <a:spAutoFit/>
          </a:bodyPr>
          <a:lstStyle/>
          <a:p>
            <a:pPr marL="0" marR="0" algn="justLow" rtl="1">
              <a:lnSpc>
                <a:spcPts val="292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         إذ عرّفت بأنها "مجموعة المكوّنات المنطقيّة التي تقدّم في صورة مواد تعليميّة مختلفة الأنماط لتحقيق أهداف محدّدة عن طريق الحاسب الآليّ، ويتفاعل معها المتعلّم وتقدّم له تغذية راجعة فوريّة حسب استجابته" (الجبان </a:t>
            </a:r>
            <a:r>
              <a:rPr lang="ar-SA" sz="1600" dirty="0" err="1">
                <a:effectLst/>
                <a:latin typeface="Alexandria Light" pitchFamily="2" charset="-78"/>
                <a:ea typeface="Calibri" panose="020F0502020204030204" pitchFamily="34" charset="0"/>
                <a:cs typeface="Alexandria Light" pitchFamily="2" charset="-78"/>
              </a:rPr>
              <a:t>والمطيعي</a:t>
            </a:r>
            <a:r>
              <a:rPr lang="ar-SA" sz="1600" dirty="0">
                <a:effectLst/>
                <a:latin typeface="Alexandria Light" pitchFamily="2" charset="-78"/>
                <a:ea typeface="Calibri" panose="020F0502020204030204" pitchFamily="34" charset="0"/>
                <a:cs typeface="Alexandria Light" pitchFamily="2" charset="-78"/>
              </a:rPr>
              <a:t>، (2004)، </a:t>
            </a:r>
            <a:r>
              <a:rPr lang="ar-SA" sz="1600" dirty="0">
                <a:latin typeface="Alexandria Light" pitchFamily="2" charset="-78"/>
                <a:ea typeface="Calibri" panose="020F0502020204030204" pitchFamily="34" charset="0"/>
                <a:cs typeface="Alexandria Light" pitchFamily="2" charset="-78"/>
              </a:rPr>
              <a:t>كما </a:t>
            </a:r>
            <a:r>
              <a:rPr lang="ar-SA" sz="1600" dirty="0">
                <a:effectLst/>
                <a:latin typeface="Alexandria Light" pitchFamily="2" charset="-78"/>
                <a:ea typeface="Calibri" panose="020F0502020204030204" pitchFamily="34" charset="0"/>
                <a:cs typeface="Alexandria Light" pitchFamily="2" charset="-78"/>
              </a:rPr>
              <a:t>عرّفت بأنها مجموعة البرامج التي تسيطر على الفعّاليات التي تقوم </a:t>
            </a:r>
            <a:r>
              <a:rPr lang="ar-SA" sz="1600" dirty="0">
                <a:solidFill>
                  <a:srgbClr val="000000"/>
                </a:solidFill>
                <a:effectLst/>
                <a:latin typeface="Alexandria Light" pitchFamily="2" charset="-78"/>
                <a:ea typeface="Calibri" panose="020F0502020204030204" pitchFamily="34" charset="0"/>
                <a:cs typeface="Alexandria Light" pitchFamily="2" charset="-78"/>
              </a:rPr>
              <a:t>بها الحواسيب </a:t>
            </a:r>
            <a:r>
              <a:rPr lang="ar-SA" sz="1600" dirty="0">
                <a:effectLst/>
                <a:latin typeface="Alexandria Light" pitchFamily="2" charset="-78"/>
                <a:ea typeface="Calibri" panose="020F0502020204030204" pitchFamily="34" charset="0"/>
                <a:cs typeface="Alexandria Light" pitchFamily="2" charset="-78"/>
              </a:rPr>
              <a:t>وتسيطر على الأجهزة الملحقة بالحاسوب" (الهاشميّ</a:t>
            </a:r>
            <a:r>
              <a:rPr lang="ar-SA" sz="1600" dirty="0">
                <a:solidFill>
                  <a:srgbClr val="00206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(2004)). كما عرّفت بأنها "نسيج من النص والرسوم الثابتة والمتحرّكة والصور والصوت والفيديو، ويُنَظّم هذا النسيج وفق تعليمات محدّدة لإحدى أدوات البرمجة الحاسوبيّة، ويتضمّن طرائق مختلفة للتجوّل داخله" (ابراهيم وجزائري (2014).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صورة 8">
            <a:extLst>
              <a:ext uri="{FF2B5EF4-FFF2-40B4-BE49-F238E27FC236}">
                <a16:creationId xmlns:a16="http://schemas.microsoft.com/office/drawing/2014/main" id="{4554B503-AC16-4BC0-8C39-5B8A0670AA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9548" y="2468880"/>
            <a:ext cx="4908753" cy="3281344"/>
          </a:xfrm>
          <a:prstGeom prst="rect">
            <a:avLst/>
          </a:prstGeom>
          <a:ln>
            <a:noFill/>
          </a:ln>
          <a:effectLst/>
        </p:spPr>
      </p:pic>
    </p:spTree>
    <p:extLst>
      <p:ext uri="{BB962C8B-B14F-4D97-AF65-F5344CB8AC3E}">
        <p14:creationId xmlns:p14="http://schemas.microsoft.com/office/powerpoint/2010/main" val="15073381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040166" y="419854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30388" y="2472163"/>
            <a:ext cx="8021320" cy="1909497"/>
          </a:xfrm>
          <a:prstGeom prst="rect">
            <a:avLst/>
          </a:prstGeom>
          <a:noFill/>
        </p:spPr>
        <p:txBody>
          <a:bodyPr wrap="square" rtlCol="0">
            <a:spAutoFit/>
          </a:bodyPr>
          <a:lstStyle/>
          <a:p>
            <a:pPr marL="0" marR="0" algn="just" rtl="1">
              <a:lnSpc>
                <a:spcPts val="2920"/>
              </a:lnSpc>
              <a:spcBef>
                <a:spcPts val="600"/>
              </a:spcBef>
              <a:spcAft>
                <a:spcPts val="2200"/>
              </a:spcAft>
            </a:pPr>
            <a:r>
              <a:rPr lang="ar-SA" sz="1600" dirty="0">
                <a:effectLst/>
                <a:latin typeface="Alexandria Light" pitchFamily="2" charset="-78"/>
                <a:ea typeface="Calibri" panose="020F0502020204030204" pitchFamily="34" charset="0"/>
                <a:cs typeface="Alexandria Light" pitchFamily="2" charset="-78"/>
              </a:rPr>
              <a:t>     وبناءً على ما سبق فإنّه يمكن تعريف البرامج الحاسوبيّة بأنها: إعطاء الحاسوب تعليمات وفق برمجيّات لخطّة تعليميّة؛ بغرض تقديم المحتوى التعليميّ مدعّم بالوسائط المتعدّدة من (نصوص، ورسوم، وصور متحركة وثابتة، وأصوات، وموسيقا، ومقاطع فيديو)، بحيث يتفاعل معها المتعلم، ويمكن أن يُقوّم تعلمه عن طريقِ تقويم مرحليّ وتقويم نهائيّ، وأنشطة تعليميّة وهناك تعزيز وتغذية راجعة فوريّة حسب استجابتهم.</a:t>
            </a:r>
            <a:endParaRPr lang="en-US" sz="1600" dirty="0">
              <a:effectLst/>
              <a:latin typeface="Alexandria Light" pitchFamily="2" charset="-78"/>
              <a:ea typeface="Calibri" panose="020F0502020204030204" pitchFamily="34" charset="0"/>
              <a:cs typeface="Alexandria Light"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0" name="Google Shape;5703;p51">
            <a:extLst>
              <a:ext uri="{FF2B5EF4-FFF2-40B4-BE49-F238E27FC236}">
                <a16:creationId xmlns:a16="http://schemas.microsoft.com/office/drawing/2014/main" id="{EF2F6E1E-1A39-46B6-932F-301E09391072}"/>
              </a:ext>
            </a:extLst>
          </p:cNvPr>
          <p:cNvGrpSpPr/>
          <p:nvPr/>
        </p:nvGrpSpPr>
        <p:grpSpPr>
          <a:xfrm>
            <a:off x="5120640" y="4640580"/>
            <a:ext cx="1169331" cy="1519739"/>
            <a:chOff x="-49375900" y="3550975"/>
            <a:chExt cx="256800" cy="300900"/>
          </a:xfrm>
        </p:grpSpPr>
        <p:sp>
          <p:nvSpPr>
            <p:cNvPr id="11" name="Google Shape;5704;p51">
              <a:extLst>
                <a:ext uri="{FF2B5EF4-FFF2-40B4-BE49-F238E27FC236}">
                  <a16:creationId xmlns:a16="http://schemas.microsoft.com/office/drawing/2014/main" id="{C1D1C83D-594A-4901-A100-7DE55FD09745}"/>
                </a:ext>
              </a:extLst>
            </p:cNvPr>
            <p:cNvSpPr/>
            <p:nvPr/>
          </p:nvSpPr>
          <p:spPr>
            <a:xfrm>
              <a:off x="-49231775" y="3638425"/>
              <a:ext cx="59100" cy="59075"/>
            </a:xfrm>
            <a:custGeom>
              <a:avLst/>
              <a:gdLst/>
              <a:ahLst/>
              <a:cxnLst/>
              <a:rect l="l" t="t" r="r" b="b"/>
              <a:pathLst>
                <a:path w="2364" h="2363" extrusionOk="0">
                  <a:moveTo>
                    <a:pt x="1" y="0"/>
                  </a:moveTo>
                  <a:lnTo>
                    <a:pt x="1513" y="2363"/>
                  </a:lnTo>
                  <a:lnTo>
                    <a:pt x="236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705;p51">
              <a:extLst>
                <a:ext uri="{FF2B5EF4-FFF2-40B4-BE49-F238E27FC236}">
                  <a16:creationId xmlns:a16="http://schemas.microsoft.com/office/drawing/2014/main" id="{94989E68-AC0B-4F19-BA79-A3BDFE5CAD53}"/>
                </a:ext>
              </a:extLst>
            </p:cNvPr>
            <p:cNvSpPr/>
            <p:nvPr/>
          </p:nvSpPr>
          <p:spPr>
            <a:xfrm>
              <a:off x="-49291625" y="3726625"/>
              <a:ext cx="87450" cy="123675"/>
            </a:xfrm>
            <a:custGeom>
              <a:avLst/>
              <a:gdLst/>
              <a:ahLst/>
              <a:cxnLst/>
              <a:rect l="l" t="t" r="r" b="b"/>
              <a:pathLst>
                <a:path w="3498" h="4947" extrusionOk="0">
                  <a:moveTo>
                    <a:pt x="1" y="1"/>
                  </a:moveTo>
                  <a:lnTo>
                    <a:pt x="1733" y="4947"/>
                  </a:lnTo>
                  <a:lnTo>
                    <a:pt x="349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706;p51">
              <a:extLst>
                <a:ext uri="{FF2B5EF4-FFF2-40B4-BE49-F238E27FC236}">
                  <a16:creationId xmlns:a16="http://schemas.microsoft.com/office/drawing/2014/main" id="{102D83D7-3899-442A-A01A-551F4A4AA7D6}"/>
                </a:ext>
              </a:extLst>
            </p:cNvPr>
            <p:cNvSpPr/>
            <p:nvPr/>
          </p:nvSpPr>
          <p:spPr>
            <a:xfrm>
              <a:off x="-49288475" y="3647075"/>
              <a:ext cx="81150" cy="61450"/>
            </a:xfrm>
            <a:custGeom>
              <a:avLst/>
              <a:gdLst/>
              <a:ahLst/>
              <a:cxnLst/>
              <a:rect l="l" t="t" r="r" b="b"/>
              <a:pathLst>
                <a:path w="3246" h="2458" extrusionOk="0">
                  <a:moveTo>
                    <a:pt x="1607" y="1"/>
                  </a:moveTo>
                  <a:lnTo>
                    <a:pt x="1" y="2458"/>
                  </a:lnTo>
                  <a:lnTo>
                    <a:pt x="3246" y="2458"/>
                  </a:lnTo>
                  <a:lnTo>
                    <a:pt x="160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707;p51">
              <a:extLst>
                <a:ext uri="{FF2B5EF4-FFF2-40B4-BE49-F238E27FC236}">
                  <a16:creationId xmlns:a16="http://schemas.microsoft.com/office/drawing/2014/main" id="{36570DDE-86B7-40C0-BB5C-E18B915DDA8D}"/>
                </a:ext>
              </a:extLst>
            </p:cNvPr>
            <p:cNvSpPr/>
            <p:nvPr/>
          </p:nvSpPr>
          <p:spPr>
            <a:xfrm>
              <a:off x="-49375900" y="3648650"/>
              <a:ext cx="59100" cy="59875"/>
            </a:xfrm>
            <a:custGeom>
              <a:avLst/>
              <a:gdLst/>
              <a:ahLst/>
              <a:cxnLst/>
              <a:rect l="l" t="t" r="r" b="b"/>
              <a:pathLst>
                <a:path w="2364" h="2395" extrusionOk="0">
                  <a:moveTo>
                    <a:pt x="1513" y="1"/>
                  </a:moveTo>
                  <a:lnTo>
                    <a:pt x="1" y="2395"/>
                  </a:lnTo>
                  <a:lnTo>
                    <a:pt x="2363" y="2395"/>
                  </a:lnTo>
                  <a:lnTo>
                    <a:pt x="151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708;p51">
              <a:extLst>
                <a:ext uri="{FF2B5EF4-FFF2-40B4-BE49-F238E27FC236}">
                  <a16:creationId xmlns:a16="http://schemas.microsoft.com/office/drawing/2014/main" id="{27F928D0-1DDA-41C8-96B9-068236659C07}"/>
                </a:ext>
              </a:extLst>
            </p:cNvPr>
            <p:cNvSpPr/>
            <p:nvPr/>
          </p:nvSpPr>
          <p:spPr>
            <a:xfrm>
              <a:off x="-49229400" y="3726625"/>
              <a:ext cx="109500" cy="125250"/>
            </a:xfrm>
            <a:custGeom>
              <a:avLst/>
              <a:gdLst/>
              <a:ahLst/>
              <a:cxnLst/>
              <a:rect l="l" t="t" r="r" b="b"/>
              <a:pathLst>
                <a:path w="4380" h="5010" extrusionOk="0">
                  <a:moveTo>
                    <a:pt x="1765" y="1"/>
                  </a:moveTo>
                  <a:lnTo>
                    <a:pt x="0" y="5010"/>
                  </a:lnTo>
                  <a:lnTo>
                    <a:pt x="438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709;p51">
              <a:extLst>
                <a:ext uri="{FF2B5EF4-FFF2-40B4-BE49-F238E27FC236}">
                  <a16:creationId xmlns:a16="http://schemas.microsoft.com/office/drawing/2014/main" id="{089D6491-E78B-4A52-A838-9F674D522E27}"/>
                </a:ext>
              </a:extLst>
            </p:cNvPr>
            <p:cNvSpPr/>
            <p:nvPr/>
          </p:nvSpPr>
          <p:spPr>
            <a:xfrm>
              <a:off x="-49179000" y="3648650"/>
              <a:ext cx="59900" cy="59875"/>
            </a:xfrm>
            <a:custGeom>
              <a:avLst/>
              <a:gdLst/>
              <a:ahLst/>
              <a:cxnLst/>
              <a:rect l="l" t="t" r="r" b="b"/>
              <a:pathLst>
                <a:path w="2396" h="2395" extrusionOk="0">
                  <a:moveTo>
                    <a:pt x="851" y="1"/>
                  </a:moveTo>
                  <a:lnTo>
                    <a:pt x="1" y="2395"/>
                  </a:lnTo>
                  <a:lnTo>
                    <a:pt x="2395" y="2395"/>
                  </a:lnTo>
                  <a:lnTo>
                    <a:pt x="85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710;p51">
              <a:extLst>
                <a:ext uri="{FF2B5EF4-FFF2-40B4-BE49-F238E27FC236}">
                  <a16:creationId xmlns:a16="http://schemas.microsoft.com/office/drawing/2014/main" id="{ABF4F0E1-B3B5-43CD-8F03-3E00DF675B05}"/>
                </a:ext>
              </a:extLst>
            </p:cNvPr>
            <p:cNvSpPr/>
            <p:nvPr/>
          </p:nvSpPr>
          <p:spPr>
            <a:xfrm>
              <a:off x="-49323125" y="3638425"/>
              <a:ext cx="59100" cy="59075"/>
            </a:xfrm>
            <a:custGeom>
              <a:avLst/>
              <a:gdLst/>
              <a:ahLst/>
              <a:cxnLst/>
              <a:rect l="l" t="t" r="r" b="b"/>
              <a:pathLst>
                <a:path w="2364" h="2363" extrusionOk="0">
                  <a:moveTo>
                    <a:pt x="0" y="0"/>
                  </a:moveTo>
                  <a:lnTo>
                    <a:pt x="819" y="2363"/>
                  </a:lnTo>
                  <a:lnTo>
                    <a:pt x="236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5711;p51">
              <a:extLst>
                <a:ext uri="{FF2B5EF4-FFF2-40B4-BE49-F238E27FC236}">
                  <a16:creationId xmlns:a16="http://schemas.microsoft.com/office/drawing/2014/main" id="{E4CE0E81-DB0F-4498-A722-147C31E37BC5}"/>
                </a:ext>
              </a:extLst>
            </p:cNvPr>
            <p:cNvSpPr/>
            <p:nvPr/>
          </p:nvSpPr>
          <p:spPr>
            <a:xfrm>
              <a:off x="-49375100" y="3726625"/>
              <a:ext cx="108700" cy="125250"/>
            </a:xfrm>
            <a:custGeom>
              <a:avLst/>
              <a:gdLst/>
              <a:ahLst/>
              <a:cxnLst/>
              <a:rect l="l" t="t" r="r" b="b"/>
              <a:pathLst>
                <a:path w="4348" h="5010" extrusionOk="0">
                  <a:moveTo>
                    <a:pt x="0" y="1"/>
                  </a:moveTo>
                  <a:lnTo>
                    <a:pt x="4348" y="5010"/>
                  </a:lnTo>
                  <a:lnTo>
                    <a:pt x="258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712;p51">
              <a:extLst>
                <a:ext uri="{FF2B5EF4-FFF2-40B4-BE49-F238E27FC236}">
                  <a16:creationId xmlns:a16="http://schemas.microsoft.com/office/drawing/2014/main" id="{93A467DD-B8F2-4F17-B498-284AA73C5173}"/>
                </a:ext>
              </a:extLst>
            </p:cNvPr>
            <p:cNvSpPr/>
            <p:nvPr/>
          </p:nvSpPr>
          <p:spPr>
            <a:xfrm>
              <a:off x="-49256975" y="3550975"/>
              <a:ext cx="17350" cy="53600"/>
            </a:xfrm>
            <a:custGeom>
              <a:avLst/>
              <a:gdLst/>
              <a:ahLst/>
              <a:cxnLst/>
              <a:rect l="l" t="t" r="r" b="b"/>
              <a:pathLst>
                <a:path w="694" h="2144" extrusionOk="0">
                  <a:moveTo>
                    <a:pt x="347" y="1"/>
                  </a:moveTo>
                  <a:cubicBezTo>
                    <a:pt x="158" y="1"/>
                    <a:pt x="1" y="159"/>
                    <a:pt x="1" y="348"/>
                  </a:cubicBezTo>
                  <a:lnTo>
                    <a:pt x="1" y="1797"/>
                  </a:lnTo>
                  <a:cubicBezTo>
                    <a:pt x="1" y="1986"/>
                    <a:pt x="158" y="2143"/>
                    <a:pt x="347" y="2143"/>
                  </a:cubicBezTo>
                  <a:cubicBezTo>
                    <a:pt x="536" y="2143"/>
                    <a:pt x="694" y="1986"/>
                    <a:pt x="694" y="1797"/>
                  </a:cubicBezTo>
                  <a:lnTo>
                    <a:pt x="694" y="348"/>
                  </a:lnTo>
                  <a:cubicBezTo>
                    <a:pt x="694" y="159"/>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713;p51">
              <a:extLst>
                <a:ext uri="{FF2B5EF4-FFF2-40B4-BE49-F238E27FC236}">
                  <a16:creationId xmlns:a16="http://schemas.microsoft.com/office/drawing/2014/main" id="{277724BE-BC45-4BF5-824E-CD11E7E2E198}"/>
                </a:ext>
              </a:extLst>
            </p:cNvPr>
            <p:cNvSpPr/>
            <p:nvPr/>
          </p:nvSpPr>
          <p:spPr>
            <a:xfrm>
              <a:off x="-49323125" y="3575850"/>
              <a:ext cx="43350" cy="32650"/>
            </a:xfrm>
            <a:custGeom>
              <a:avLst/>
              <a:gdLst/>
              <a:ahLst/>
              <a:cxnLst/>
              <a:rect l="l" t="t" r="r" b="b"/>
              <a:pathLst>
                <a:path w="1734" h="1306" extrusionOk="0">
                  <a:moveTo>
                    <a:pt x="371" y="0"/>
                  </a:moveTo>
                  <a:cubicBezTo>
                    <a:pt x="259" y="0"/>
                    <a:pt x="147" y="56"/>
                    <a:pt x="63" y="140"/>
                  </a:cubicBezTo>
                  <a:cubicBezTo>
                    <a:pt x="0" y="298"/>
                    <a:pt x="32" y="518"/>
                    <a:pt x="189" y="613"/>
                  </a:cubicBezTo>
                  <a:lnTo>
                    <a:pt x="1166" y="1274"/>
                  </a:lnTo>
                  <a:cubicBezTo>
                    <a:pt x="1261" y="1306"/>
                    <a:pt x="1292" y="1306"/>
                    <a:pt x="1387" y="1306"/>
                  </a:cubicBezTo>
                  <a:cubicBezTo>
                    <a:pt x="1481" y="1306"/>
                    <a:pt x="1607" y="1211"/>
                    <a:pt x="1639" y="1148"/>
                  </a:cubicBezTo>
                  <a:cubicBezTo>
                    <a:pt x="1733" y="991"/>
                    <a:pt x="1702" y="802"/>
                    <a:pt x="1544" y="676"/>
                  </a:cubicBezTo>
                  <a:lnTo>
                    <a:pt x="536" y="46"/>
                  </a:lnTo>
                  <a:cubicBezTo>
                    <a:pt x="483" y="14"/>
                    <a:pt x="427" y="0"/>
                    <a:pt x="3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714;p51">
              <a:extLst>
                <a:ext uri="{FF2B5EF4-FFF2-40B4-BE49-F238E27FC236}">
                  <a16:creationId xmlns:a16="http://schemas.microsoft.com/office/drawing/2014/main" id="{C881D1AE-E2B5-4EBA-8D56-D1A0BA6CC817}"/>
                </a:ext>
              </a:extLst>
            </p:cNvPr>
            <p:cNvSpPr/>
            <p:nvPr/>
          </p:nvSpPr>
          <p:spPr>
            <a:xfrm>
              <a:off x="-49217575" y="3575525"/>
              <a:ext cx="44900" cy="32975"/>
            </a:xfrm>
            <a:custGeom>
              <a:avLst/>
              <a:gdLst/>
              <a:ahLst/>
              <a:cxnLst/>
              <a:rect l="l" t="t" r="r" b="b"/>
              <a:pathLst>
                <a:path w="1796" h="1319" extrusionOk="0">
                  <a:moveTo>
                    <a:pt x="1370" y="0"/>
                  </a:moveTo>
                  <a:cubicBezTo>
                    <a:pt x="1309" y="0"/>
                    <a:pt x="1248" y="18"/>
                    <a:pt x="1197" y="59"/>
                  </a:cubicBezTo>
                  <a:lnTo>
                    <a:pt x="221" y="689"/>
                  </a:lnTo>
                  <a:cubicBezTo>
                    <a:pt x="63" y="752"/>
                    <a:pt x="0" y="1004"/>
                    <a:pt x="95" y="1161"/>
                  </a:cubicBezTo>
                  <a:cubicBezTo>
                    <a:pt x="158" y="1287"/>
                    <a:pt x="252" y="1319"/>
                    <a:pt x="378" y="1319"/>
                  </a:cubicBezTo>
                  <a:cubicBezTo>
                    <a:pt x="473" y="1319"/>
                    <a:pt x="536" y="1287"/>
                    <a:pt x="567" y="1287"/>
                  </a:cubicBezTo>
                  <a:lnTo>
                    <a:pt x="1575" y="657"/>
                  </a:lnTo>
                  <a:cubicBezTo>
                    <a:pt x="1733" y="563"/>
                    <a:pt x="1796" y="342"/>
                    <a:pt x="1670" y="185"/>
                  </a:cubicBezTo>
                  <a:cubicBezTo>
                    <a:pt x="1627" y="78"/>
                    <a:pt x="1498" y="0"/>
                    <a:pt x="13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6659011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5531919" y="1864832"/>
            <a:ext cx="5717773" cy="1627369"/>
          </a:xfrm>
          <a:prstGeom prst="rect">
            <a:avLst/>
          </a:prstGeom>
          <a:noFill/>
        </p:spPr>
        <p:txBody>
          <a:bodyPr wrap="square" rtlCol="0">
            <a:spAutoFit/>
          </a:bodyPr>
          <a:lstStyle/>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a:t>
            </a:r>
            <a:endParaRPr lang="ar-SA"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صورة 13">
            <a:extLst>
              <a:ext uri="{FF2B5EF4-FFF2-40B4-BE49-F238E27FC236}">
                <a16:creationId xmlns:a16="http://schemas.microsoft.com/office/drawing/2014/main" id="{E2980F9E-83D3-423F-98C7-E4CA79A976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4189" y="3362758"/>
            <a:ext cx="4933412" cy="2677200"/>
          </a:xfrm>
          <a:prstGeom prst="rect">
            <a:avLst/>
          </a:prstGeom>
          <a:ln>
            <a:noFill/>
          </a:ln>
          <a:effectLst>
            <a:outerShdw blurRad="292100" dist="139700" dir="2700000" algn="tl" rotWithShape="0">
              <a:srgbClr val="333333">
                <a:alpha val="65000"/>
              </a:srgbClr>
            </a:outerShdw>
          </a:effectLst>
        </p:spPr>
      </p:pic>
      <p:sp>
        <p:nvSpPr>
          <p:cNvPr id="16" name="TextBox 10">
            <a:extLst>
              <a:ext uri="{FF2B5EF4-FFF2-40B4-BE49-F238E27FC236}">
                <a16:creationId xmlns:a16="http://schemas.microsoft.com/office/drawing/2014/main" id="{A5253631-EB59-4D76-A2B6-0882F50A3652}"/>
              </a:ext>
            </a:extLst>
          </p:cNvPr>
          <p:cNvSpPr txBox="1"/>
          <p:nvPr/>
        </p:nvSpPr>
        <p:spPr>
          <a:xfrm>
            <a:off x="5992388" y="1985143"/>
            <a:ext cx="5495703" cy="2153025"/>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algn="justLow" rtl="1">
              <a:lnSpc>
                <a:spcPts val="2920"/>
              </a:lnSpc>
              <a:spcBef>
                <a:spcPts val="600"/>
              </a:spcBef>
              <a:spcAft>
                <a:spcPts val="1200"/>
              </a:spcAft>
            </a:pPr>
            <a:r>
              <a:rPr lang="ar-SA" sz="20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نظراً إلى ما يتّصف به الحاسوب وبرامجه التعليميّة من ميزات وخصائص لا توجد في غيره من التقنيّات التعليميّة، فقد اتسع استخدامه في العمليّة التعليميّة، فما خصائص الحاسوب والبرامج التعليمية الحاسوبية؟</a:t>
            </a:r>
          </a:p>
          <a:p>
            <a:pPr marL="0" marR="0" algn="justLow" rtl="1">
              <a:lnSpc>
                <a:spcPts val="2920"/>
              </a:lnSpc>
              <a:spcBef>
                <a:spcPts val="600"/>
              </a:spcBef>
              <a:spcAft>
                <a:spcPts val="1200"/>
              </a:spcAft>
            </a:pPr>
            <a:endParaRPr lang="ar-SA" sz="2000" dirty="0">
              <a:effectLst/>
              <a:latin typeface="Alexandria Light" pitchFamily="2" charset="-78"/>
              <a:ea typeface="Calibri" panose="020F0502020204030204" pitchFamily="34" charset="0"/>
              <a:cs typeface="Alexandria Light" pitchFamily="2" charset="-78"/>
            </a:endParaRPr>
          </a:p>
        </p:txBody>
      </p:sp>
      <p:sp>
        <p:nvSpPr>
          <p:cNvPr id="22" name="Google Shape;6475;p53">
            <a:extLst>
              <a:ext uri="{FF2B5EF4-FFF2-40B4-BE49-F238E27FC236}">
                <a16:creationId xmlns:a16="http://schemas.microsoft.com/office/drawing/2014/main" id="{A529B2ED-A7C1-4A1A-874C-ED4F4661C9F9}"/>
              </a:ext>
            </a:extLst>
          </p:cNvPr>
          <p:cNvSpPr/>
          <p:nvPr/>
        </p:nvSpPr>
        <p:spPr>
          <a:xfrm>
            <a:off x="8236336" y="4742364"/>
            <a:ext cx="715443" cy="701875"/>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1592869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89402" y="17837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خصائص برامج الحاسوب التعليميّة</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1335500" y="11077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6096000" y="2225559"/>
            <a:ext cx="5299499" cy="3486852"/>
          </a:xfrm>
          <a:prstGeom prst="rect">
            <a:avLst/>
          </a:prstGeom>
          <a:noFill/>
        </p:spPr>
        <p:txBody>
          <a:bodyPr wrap="square" rtlCol="0">
            <a:spAutoFit/>
          </a:bodyPr>
          <a:lstStyle/>
          <a:p>
            <a:pPr marL="0" marR="0" algn="justLow" rtl="1">
              <a:lnSpc>
                <a:spcPts val="2920"/>
              </a:lnSpc>
              <a:spcBef>
                <a:spcPts val="600"/>
              </a:spcBef>
              <a:spcAft>
                <a:spcPts val="1200"/>
              </a:spcAft>
            </a:pPr>
            <a:endParaRPr lang="ar-SA" sz="1600" b="1" dirty="0">
              <a:latin typeface="Calibri" panose="020F0502020204030204" pitchFamily="34" charset="0"/>
              <a:ea typeface="Calibri" panose="020F0502020204030204" pitchFamily="34" charset="0"/>
              <a:cs typeface="Alexandria" pitchFamily="2" charset="-78"/>
            </a:endParaRPr>
          </a:p>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a:t>
            </a:r>
            <a:r>
              <a:rPr lang="ar-SA" sz="1600" dirty="0">
                <a:latin typeface="Alexandria Light" pitchFamily="2" charset="-78"/>
                <a:ea typeface="Calibri" panose="020F0502020204030204" pitchFamily="34" charset="0"/>
                <a:cs typeface="Alexandria Light" pitchFamily="2" charset="-78"/>
              </a:rPr>
              <a:t>تتصف </a:t>
            </a:r>
            <a:r>
              <a:rPr lang="ar-SA" sz="1600" dirty="0">
                <a:effectLst/>
                <a:latin typeface="Alexandria Light" pitchFamily="2" charset="-78"/>
                <a:ea typeface="Times New Roman" panose="02020603050405020304" pitchFamily="18" charset="0"/>
                <a:cs typeface="Alexandria Light" pitchFamily="2" charset="-78"/>
              </a:rPr>
              <a:t>برامج الحاسوب التعليميّة </a:t>
            </a:r>
            <a:r>
              <a:rPr lang="ar-SA" sz="1600" dirty="0">
                <a:latin typeface="Alexandria Light" pitchFamily="2" charset="-78"/>
                <a:ea typeface="Calibri" panose="020F0502020204030204" pitchFamily="34" charset="0"/>
                <a:cs typeface="Alexandria Light" pitchFamily="2" charset="-78"/>
              </a:rPr>
              <a:t>بخصائص عدة منها:</a:t>
            </a:r>
          </a:p>
          <a:p>
            <a:pPr marL="0" marR="0" algn="justLow" rtl="1">
              <a:lnSpc>
                <a:spcPts val="2920"/>
              </a:lnSpc>
              <a:spcBef>
                <a:spcPts val="600"/>
              </a:spcBef>
              <a:spcAft>
                <a:spcPts val="1200"/>
              </a:spcAft>
            </a:pPr>
            <a:r>
              <a:rPr lang="ar-SA" sz="1600" b="1" dirty="0">
                <a:latin typeface="Calibri" panose="020F0502020204030204" pitchFamily="34" charset="0"/>
                <a:ea typeface="Calibri" panose="020F0502020204030204" pitchFamily="34" charset="0"/>
                <a:cs typeface="Alexandria" pitchFamily="2" charset="-78"/>
              </a:rPr>
              <a:t> 1- </a:t>
            </a:r>
            <a:r>
              <a:rPr lang="ar-SA" sz="1600" dirty="0">
                <a:latin typeface="Alexandria Light" pitchFamily="2" charset="-78"/>
                <a:ea typeface="Calibri" panose="020F0502020204030204" pitchFamily="34" charset="0"/>
                <a:cs typeface="Alexandria Light" pitchFamily="2" charset="-78"/>
              </a:rPr>
              <a:t>ا</a:t>
            </a:r>
            <a:r>
              <a:rPr lang="ar-SA" sz="1600" dirty="0">
                <a:effectLst/>
                <a:latin typeface="Alexandria Light" pitchFamily="2" charset="-78"/>
                <a:ea typeface="Calibri" panose="020F0502020204030204" pitchFamily="34" charset="0"/>
                <a:cs typeface="Alexandria Light" pitchFamily="2" charset="-78"/>
              </a:rPr>
              <a:t>لتكامل: البرنامج ليس مجرد مجموعة من المواد والوسائل التعليميّة، وإنما هو وحدة تعليمية قائمة بذاتها تحتوي على المكونات الأساسية التي تجعل منها برنامجاً متكاملاً، إنه منظومة تتكوّن من مجموعة من العناصر التي تتكامل مع بعضها، وتتفاعل تفاعلاً وظيفياً لتحقيق أهداف محدّدة.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4" name="صورة 13">
            <a:extLst>
              <a:ext uri="{FF2B5EF4-FFF2-40B4-BE49-F238E27FC236}">
                <a16:creationId xmlns:a16="http://schemas.microsoft.com/office/drawing/2014/main" id="{E2980F9E-83D3-423F-98C7-E4CA79A976B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2387" y="2949778"/>
            <a:ext cx="4756559" cy="258122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94501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r" rtl="1">
              <a:lnSpc>
                <a:spcPct val="125000"/>
              </a:lnSpc>
              <a:spcBef>
                <a:spcPts val="600"/>
              </a:spcBef>
              <a:spcAft>
                <a:spcPts val="600"/>
              </a:spcAft>
            </a:pPr>
            <a:r>
              <a:rPr lang="ar-SA" sz="1800" dirty="0">
                <a:effectLst/>
                <a:latin typeface="Calibri Light" panose="020F0302020204030204" pitchFamily="34" charset="0"/>
                <a:ea typeface="Times New Roman" panose="02020603050405020304" pitchFamily="18" charset="0"/>
                <a:cs typeface="Alexandria" pitchFamily="2" charset="-78"/>
              </a:rPr>
              <a:t>خصائص برامج الحاسوب التعليميّة</a:t>
            </a:r>
            <a:endParaRPr lang="en-US" sz="1800" dirty="0">
              <a:effectLst/>
              <a:latin typeface="Calibri Light" panose="020F0302020204030204" pitchFamily="34" charset="0"/>
              <a:ea typeface="Times New Roman" panose="02020603050405020304" pitchFamily="18" charset="0"/>
              <a:cs typeface="Times New Roman" panose="02020603050405020304" pitchFamily="18" charset="0"/>
            </a:endParaRPr>
          </a:p>
        </p:txBody>
      </p:sp>
      <p:sp>
        <p:nvSpPr>
          <p:cNvPr id="5" name="Rectangle 4"/>
          <p:cNvSpPr/>
          <p:nvPr/>
        </p:nvSpPr>
        <p:spPr>
          <a:xfrm>
            <a:off x="942308" y="95656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102591" y="2122566"/>
            <a:ext cx="9986818" cy="3576620"/>
          </a:xfrm>
          <a:prstGeom prst="rect">
            <a:avLst/>
          </a:prstGeom>
          <a:noFill/>
        </p:spPr>
        <p:txBody>
          <a:bodyPr wrap="square" rtlCol="0">
            <a:spAutoFit/>
          </a:bodyPr>
          <a:lstStyle/>
          <a:p>
            <a:pPr marL="0" marR="0" algn="justLow" rtl="1">
              <a:lnSpc>
                <a:spcPts val="2920"/>
              </a:lnSpc>
              <a:spcBef>
                <a:spcPts val="600"/>
              </a:spcBef>
              <a:spcAft>
                <a:spcPts val="1800"/>
              </a:spcAft>
            </a:pPr>
            <a:r>
              <a:rPr lang="ar-SA" sz="1600" dirty="0">
                <a:effectLst/>
                <a:latin typeface="Calibri" panose="020F0502020204030204" pitchFamily="34" charset="0"/>
                <a:ea typeface="Calibri" panose="020F0502020204030204" pitchFamily="34" charset="0"/>
                <a:cs typeface="Alexandria" pitchFamily="2" charset="-78"/>
              </a:rPr>
              <a:t>2-</a:t>
            </a:r>
            <a:r>
              <a:rPr lang="ar-SA" sz="1600" dirty="0">
                <a:effectLst/>
                <a:latin typeface="Alexandria Light" pitchFamily="2" charset="-78"/>
                <a:ea typeface="Calibri" panose="020F0502020204030204" pitchFamily="34" charset="0"/>
                <a:cs typeface="Alexandria Light" pitchFamily="2" charset="-78"/>
              </a:rPr>
              <a:t> التركيز على موضوع محدّد: سواء أكان علمياً أم أدبياً أم اجتماعياً أم سياسياً. </a:t>
            </a:r>
          </a:p>
          <a:p>
            <a:pPr marL="0" marR="0" algn="justLow"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3</a:t>
            </a:r>
            <a:r>
              <a:rPr lang="ar-SA" sz="1600" dirty="0">
                <a:effectLst/>
                <a:latin typeface="Calibri" panose="020F0502020204030204" pitchFamily="34" charset="0"/>
                <a:ea typeface="Calibri" panose="020F0502020204030204" pitchFamily="34" charset="0"/>
                <a:cs typeface="Alexandria" pitchFamily="2" charset="-78"/>
              </a:rPr>
              <a:t>-</a:t>
            </a:r>
            <a:r>
              <a:rPr lang="ar-SA" sz="1600" b="1"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يبنى البرنامج وفق استراتيجيّة التعلّم المتقن</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الإتقان أو التعلم </a:t>
            </a:r>
            <a:r>
              <a:rPr lang="ar-SA" sz="1600" dirty="0" err="1">
                <a:effectLst/>
                <a:latin typeface="Alexandria Light" pitchFamily="2" charset="-78"/>
                <a:ea typeface="Calibri" panose="020F0502020204030204" pitchFamily="34" charset="0"/>
                <a:cs typeface="Alexandria Light" pitchFamily="2" charset="-78"/>
              </a:rPr>
              <a:t>الإتقاني</a:t>
            </a:r>
            <a:r>
              <a:rPr lang="ar-SA" sz="1600" dirty="0">
                <a:effectLst/>
                <a:latin typeface="Alexandria Light" pitchFamily="2" charset="-78"/>
                <a:ea typeface="Calibri" panose="020F0502020204030204" pitchFamily="34" charset="0"/>
                <a:cs typeface="Alexandria Light" pitchFamily="2" charset="-78"/>
              </a:rPr>
              <a:t> خصيصة أساسية من خصائص البرنامج الحاسوبيّ، إذ يتمكن كل متعلّم من الوصول إلى درجة عالية في تحقيق الأهداف التعليميّة.</a:t>
            </a:r>
            <a:endParaRPr lang="en-US" sz="1600" dirty="0">
              <a:effectLst/>
              <a:latin typeface="Alexandria Light" pitchFamily="2" charset="-78"/>
              <a:ea typeface="Calibri" panose="020F0502020204030204" pitchFamily="34" charset="0"/>
              <a:cs typeface="Alexandria Light" pitchFamily="2" charset="-78"/>
            </a:endParaRPr>
          </a:p>
          <a:p>
            <a:pPr algn="justLow" rtl="1">
              <a:lnSpc>
                <a:spcPts val="2920"/>
              </a:lnSpc>
              <a:spcBef>
                <a:spcPts val="600"/>
              </a:spcBef>
              <a:spcAft>
                <a:spcPts val="1800"/>
              </a:spcAft>
            </a:pPr>
            <a:r>
              <a:rPr lang="ar-SA" sz="1600" b="1" dirty="0">
                <a:effectLst/>
                <a:latin typeface="Alexandria Light" pitchFamily="2" charset="-78"/>
                <a:ea typeface="Calibri" panose="020F0502020204030204" pitchFamily="34" charset="0"/>
                <a:cs typeface="Alexandria Light" pitchFamily="2" charset="-78"/>
              </a:rPr>
              <a:t>4- </a:t>
            </a:r>
            <a:r>
              <a:rPr lang="ar-SA" sz="1600" dirty="0">
                <a:effectLst/>
                <a:latin typeface="Alexandria Light" pitchFamily="2" charset="-78"/>
                <a:ea typeface="Calibri" panose="020F0502020204030204" pitchFamily="34" charset="0"/>
                <a:cs typeface="Alexandria Light" pitchFamily="2" charset="-78"/>
              </a:rPr>
              <a:t>مراعاة الفروق الفردية</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أفضل أنواع التعلّم ما انطلق من حاجة المتعلِّم ووفر الفرصة لتلبية تلك الحاجات في ضوء استعداده وإمكاناته. </a:t>
            </a:r>
          </a:p>
          <a:p>
            <a:pPr algn="justLow" rtl="1">
              <a:lnSpc>
                <a:spcPts val="2920"/>
              </a:lnSpc>
              <a:spcBef>
                <a:spcPts val="600"/>
              </a:spcBef>
              <a:spcAft>
                <a:spcPts val="1800"/>
              </a:spcAft>
            </a:pPr>
            <a:r>
              <a:rPr lang="ar-SA" sz="1600" b="1" dirty="0">
                <a:effectLst/>
                <a:latin typeface="Alexandria Light" pitchFamily="2" charset="-78"/>
                <a:ea typeface="Calibri" panose="020F0502020204030204" pitchFamily="34" charset="0"/>
                <a:cs typeface="Alexandria Light" pitchFamily="2" charset="-78"/>
              </a:rPr>
              <a:t>5- </a:t>
            </a:r>
            <a:r>
              <a:rPr lang="ar-SA" sz="1600" dirty="0">
                <a:effectLst/>
                <a:latin typeface="Alexandria Light" pitchFamily="2" charset="-78"/>
                <a:ea typeface="Calibri" panose="020F0502020204030204" pitchFamily="34" charset="0"/>
                <a:cs typeface="Alexandria Light" pitchFamily="2" charset="-78"/>
              </a:rPr>
              <a:t>التغذية الراجعة المستمرة</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وتعني عودة جزء من مخرجات النظام إلى مخرجاته، وعندما يكون الناتج صحيحاً فإنه يعزز الإجراء أو السلوك، ويعيد النظام إلى توازنها الصحيح عندما تكون الإجابة مغلوطة (ابراهيم وجزائري، 2014</a:t>
            </a:r>
            <a:r>
              <a:rPr lang="ar-SA" sz="1600" dirty="0">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8438;p58">
            <a:extLst>
              <a:ext uri="{FF2B5EF4-FFF2-40B4-BE49-F238E27FC236}">
                <a16:creationId xmlns:a16="http://schemas.microsoft.com/office/drawing/2014/main" id="{6A5C85A2-5DE9-40B2-9746-C730396CE462}"/>
              </a:ext>
            </a:extLst>
          </p:cNvPr>
          <p:cNvGrpSpPr/>
          <p:nvPr/>
        </p:nvGrpSpPr>
        <p:grpSpPr>
          <a:xfrm>
            <a:off x="1422811" y="1350116"/>
            <a:ext cx="443449" cy="441103"/>
            <a:chOff x="1412450" y="1954475"/>
            <a:chExt cx="297750" cy="296175"/>
          </a:xfrm>
        </p:grpSpPr>
        <p:sp>
          <p:nvSpPr>
            <p:cNvPr id="12" name="Google Shape;8439;p58">
              <a:extLst>
                <a:ext uri="{FF2B5EF4-FFF2-40B4-BE49-F238E27FC236}">
                  <a16:creationId xmlns:a16="http://schemas.microsoft.com/office/drawing/2014/main" id="{35A887F2-5C22-4CC1-B35C-EEFA2409C8D9}"/>
                </a:ext>
              </a:extLst>
            </p:cNvPr>
            <p:cNvSpPr/>
            <p:nvPr/>
          </p:nvSpPr>
          <p:spPr>
            <a:xfrm rot="18932710">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Google Shape;8440;p58">
              <a:extLst>
                <a:ext uri="{FF2B5EF4-FFF2-40B4-BE49-F238E27FC236}">
                  <a16:creationId xmlns:a16="http://schemas.microsoft.com/office/drawing/2014/main" id="{9F37EF58-81CC-4F95-A00A-30B585265804}"/>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23420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25739"/>
            <a:ext cx="4088542" cy="412100"/>
          </a:xfrm>
          <a:prstGeom prst="rect">
            <a:avLst/>
          </a:prstGeom>
          <a:noFill/>
        </p:spPr>
        <p:txBody>
          <a:bodyPr wrap="square" rtlCol="0">
            <a:spAutoFit/>
          </a:bodyPr>
          <a:lstStyle/>
          <a:p>
            <a:pPr marL="0" marR="0" algn="r" rtl="1">
              <a:lnSpc>
                <a:spcPct val="125000"/>
              </a:lnSpc>
              <a:spcBef>
                <a:spcPts val="600"/>
              </a:spcBef>
              <a:spcAft>
                <a:spcPts val="600"/>
              </a:spcAft>
            </a:pPr>
            <a:r>
              <a:rPr lang="ar-SA" sz="1800" dirty="0">
                <a:effectLst/>
                <a:latin typeface="Calibri Light" panose="020F0302020204030204" pitchFamily="34" charset="0"/>
                <a:ea typeface="Times New Roman" panose="02020603050405020304" pitchFamily="18" charset="0"/>
                <a:cs typeface="Alexandria" pitchFamily="2" charset="-78"/>
              </a:rPr>
              <a:t>خصائص برامج الحاسوب التعليميّة</a:t>
            </a:r>
            <a:endParaRPr lang="en-US" sz="1800" b="1" dirty="0">
              <a:effectLst/>
              <a:latin typeface="Calibri Light" panose="020F0302020204030204" pitchFamily="34" charset="0"/>
              <a:ea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030231" y="2161372"/>
            <a:ext cx="9986818" cy="3114955"/>
          </a:xfrm>
          <a:prstGeom prst="rect">
            <a:avLst/>
          </a:prstGeom>
          <a:noFill/>
        </p:spPr>
        <p:txBody>
          <a:bodyPr wrap="square" rtlCol="0">
            <a:spAutoFit/>
          </a:bodyPr>
          <a:lstStyle/>
          <a:p>
            <a:pPr marL="0" marR="0" algn="just" rtl="1">
              <a:lnSpc>
                <a:spcPts val="2920"/>
              </a:lnSpc>
              <a:spcBef>
                <a:spcPts val="600"/>
              </a:spcBef>
              <a:spcAft>
                <a:spcPts val="1200"/>
              </a:spcAft>
            </a:pPr>
            <a:r>
              <a:rPr lang="ar-SA" sz="1600" b="1" dirty="0">
                <a:effectLst/>
                <a:latin typeface="Alexandria Light" pitchFamily="2" charset="-78"/>
                <a:ea typeface="Calibri" panose="020F0502020204030204" pitchFamily="34" charset="0"/>
                <a:cs typeface="Alexandria Light" pitchFamily="2" charset="-78"/>
              </a:rPr>
              <a:t>6- </a:t>
            </a:r>
            <a:r>
              <a:rPr lang="ar-SA" sz="1600" dirty="0">
                <a:effectLst/>
                <a:latin typeface="Alexandria Light" pitchFamily="2" charset="-78"/>
                <a:ea typeface="Calibri" panose="020F0502020204030204" pitchFamily="34" charset="0"/>
                <a:cs typeface="Alexandria Light" pitchFamily="2" charset="-78"/>
              </a:rPr>
              <a:t>التفاعليّة</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إذ يقوم الحاسوب بالاستجابة للحدث الصادر عن المتعلّم فيقرر الخطوات التالية بناء على اختيار المتعلم ودرجة تجاوبه، ومن خلال ذلك يمكن مراعاة الفروق الفردية للمتعلمين.</a:t>
            </a:r>
          </a:p>
          <a:p>
            <a:pPr algn="just" rtl="1">
              <a:lnSpc>
                <a:spcPts val="2920"/>
              </a:lnSpc>
              <a:spcBef>
                <a:spcPts val="600"/>
              </a:spcBef>
              <a:spcAft>
                <a:spcPts val="1200"/>
              </a:spcAft>
            </a:pPr>
            <a:r>
              <a:rPr lang="ar-SA" sz="1600" b="1" dirty="0">
                <a:effectLst/>
                <a:latin typeface="Alexandria Light" pitchFamily="2" charset="-78"/>
                <a:ea typeface="Calibri" panose="020F0502020204030204" pitchFamily="34" charset="0"/>
                <a:cs typeface="Alexandria Light" pitchFamily="2" charset="-78"/>
              </a:rPr>
              <a:t>7- </a:t>
            </a:r>
            <a:r>
              <a:rPr lang="ar-SA" sz="1600" dirty="0">
                <a:effectLst/>
                <a:latin typeface="Alexandria Light" pitchFamily="2" charset="-78"/>
                <a:ea typeface="Calibri" panose="020F0502020204030204" pitchFamily="34" charset="0"/>
                <a:cs typeface="Alexandria Light" pitchFamily="2" charset="-78"/>
              </a:rPr>
              <a:t>تحكّم المتعلّم بالبرنامج</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لدى المتعلم الحرية في تعلم ما يشاء متى شاء، وله أن يختار الجزء أو الفقرة التي يريد تعلمها ويراها مناسبة له، وبذلك تكون لديه الحرية في اختيار ما يريد تعلمه والكمية المطلوبة.</a:t>
            </a:r>
          </a:p>
          <a:p>
            <a:pPr algn="just" rtl="1">
              <a:lnSpc>
                <a:spcPts val="2920"/>
              </a:lnSpc>
              <a:spcBef>
                <a:spcPts val="600"/>
              </a:spcBef>
              <a:spcAft>
                <a:spcPts val="1200"/>
              </a:spcAft>
            </a:pPr>
            <a:r>
              <a:rPr lang="ar-SA" sz="1600" b="1" dirty="0">
                <a:latin typeface="Alexandria Light" pitchFamily="2" charset="-78"/>
                <a:ea typeface="Calibri" panose="020F0502020204030204" pitchFamily="34" charset="0"/>
                <a:cs typeface="Alexandria Light" pitchFamily="2" charset="-78"/>
              </a:rPr>
              <a:t>8- </a:t>
            </a:r>
            <a:r>
              <a:rPr lang="ar-SA" sz="1600" dirty="0">
                <a:effectLst/>
                <a:latin typeface="Alexandria Light" pitchFamily="2" charset="-78"/>
                <a:ea typeface="Calibri" panose="020F0502020204030204" pitchFamily="34" charset="0"/>
                <a:cs typeface="Alexandria Light" pitchFamily="2" charset="-78"/>
              </a:rPr>
              <a:t>نقل المتعلِّم من دور المتلقي إلى مستنتج</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إن استخدام الحاسوب في العملية التعليميّة يساعد على نقل المتعلِّم من دور المتلقي للمعلومات والمعارف والمفاهيم من قبل المعلم إلى مستنتج لهذه المفاهيم والفرضيات، من خلال المعلومات والبيانات التي يقدمها له البرنامج حول موضوعٍ ما، ويقود الطالب إلى استنتاج الفرضية أو المفهوم.</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8438;p58">
            <a:extLst>
              <a:ext uri="{FF2B5EF4-FFF2-40B4-BE49-F238E27FC236}">
                <a16:creationId xmlns:a16="http://schemas.microsoft.com/office/drawing/2014/main" id="{8E1AE099-0A40-4CFD-B3F2-4D8A4ADEDEFE}"/>
              </a:ext>
            </a:extLst>
          </p:cNvPr>
          <p:cNvGrpSpPr/>
          <p:nvPr/>
        </p:nvGrpSpPr>
        <p:grpSpPr>
          <a:xfrm>
            <a:off x="1422811" y="1350116"/>
            <a:ext cx="443449" cy="441103"/>
            <a:chOff x="1412450" y="1954475"/>
            <a:chExt cx="297750" cy="296175"/>
          </a:xfrm>
        </p:grpSpPr>
        <p:sp>
          <p:nvSpPr>
            <p:cNvPr id="12" name="Google Shape;8439;p58">
              <a:extLst>
                <a:ext uri="{FF2B5EF4-FFF2-40B4-BE49-F238E27FC236}">
                  <a16:creationId xmlns:a16="http://schemas.microsoft.com/office/drawing/2014/main" id="{0B391C13-E683-453F-B28D-20CEFB7DAC99}"/>
                </a:ext>
              </a:extLst>
            </p:cNvPr>
            <p:cNvSpPr/>
            <p:nvPr/>
          </p:nvSpPr>
          <p:spPr>
            <a:xfrm rot="18932710">
              <a:off x="1483350" y="2023800"/>
              <a:ext cx="155975" cy="155975"/>
            </a:xfrm>
            <a:custGeom>
              <a:avLst/>
              <a:gdLst/>
              <a:ahLst/>
              <a:cxnLst/>
              <a:rect l="l" t="t" r="r" b="b"/>
              <a:pathLst>
                <a:path w="6239" h="6239" extrusionOk="0">
                  <a:moveTo>
                    <a:pt x="3119" y="2079"/>
                  </a:moveTo>
                  <a:cubicBezTo>
                    <a:pt x="3529" y="2079"/>
                    <a:pt x="3844" y="2395"/>
                    <a:pt x="3844" y="2773"/>
                  </a:cubicBezTo>
                  <a:cubicBezTo>
                    <a:pt x="3844" y="3182"/>
                    <a:pt x="3529" y="3497"/>
                    <a:pt x="3119" y="3497"/>
                  </a:cubicBezTo>
                  <a:cubicBezTo>
                    <a:pt x="2741" y="3497"/>
                    <a:pt x="2426" y="3182"/>
                    <a:pt x="2426" y="2773"/>
                  </a:cubicBezTo>
                  <a:cubicBezTo>
                    <a:pt x="2426" y="2395"/>
                    <a:pt x="2741" y="2079"/>
                    <a:pt x="3119" y="2079"/>
                  </a:cubicBezTo>
                  <a:close/>
                  <a:moveTo>
                    <a:pt x="3119" y="725"/>
                  </a:moveTo>
                  <a:cubicBezTo>
                    <a:pt x="4474" y="725"/>
                    <a:pt x="5577" y="1827"/>
                    <a:pt x="5577" y="3182"/>
                  </a:cubicBezTo>
                  <a:cubicBezTo>
                    <a:pt x="5577" y="3686"/>
                    <a:pt x="5388" y="4159"/>
                    <a:pt x="5136" y="4537"/>
                  </a:cubicBezTo>
                  <a:cubicBezTo>
                    <a:pt x="4884" y="4190"/>
                    <a:pt x="4537" y="3907"/>
                    <a:pt x="4191" y="3718"/>
                  </a:cubicBezTo>
                  <a:cubicBezTo>
                    <a:pt x="4411" y="3497"/>
                    <a:pt x="4537" y="3182"/>
                    <a:pt x="4537" y="2804"/>
                  </a:cubicBezTo>
                  <a:cubicBezTo>
                    <a:pt x="4537" y="2079"/>
                    <a:pt x="3907" y="1449"/>
                    <a:pt x="3151" y="1449"/>
                  </a:cubicBezTo>
                  <a:cubicBezTo>
                    <a:pt x="2426" y="1449"/>
                    <a:pt x="1796" y="2079"/>
                    <a:pt x="1796" y="2804"/>
                  </a:cubicBezTo>
                  <a:cubicBezTo>
                    <a:pt x="1796" y="3182"/>
                    <a:pt x="1891" y="3497"/>
                    <a:pt x="2143" y="3718"/>
                  </a:cubicBezTo>
                  <a:cubicBezTo>
                    <a:pt x="1733" y="3907"/>
                    <a:pt x="1418" y="4190"/>
                    <a:pt x="1198" y="4537"/>
                  </a:cubicBezTo>
                  <a:cubicBezTo>
                    <a:pt x="914" y="4159"/>
                    <a:pt x="756" y="3686"/>
                    <a:pt x="756" y="3182"/>
                  </a:cubicBezTo>
                  <a:cubicBezTo>
                    <a:pt x="662" y="1796"/>
                    <a:pt x="1796" y="725"/>
                    <a:pt x="3119" y="725"/>
                  </a:cubicBezTo>
                  <a:close/>
                  <a:moveTo>
                    <a:pt x="3119" y="4190"/>
                  </a:moveTo>
                  <a:cubicBezTo>
                    <a:pt x="3749" y="4190"/>
                    <a:pt x="4317" y="4505"/>
                    <a:pt x="4632" y="5041"/>
                  </a:cubicBezTo>
                  <a:cubicBezTo>
                    <a:pt x="4222" y="5387"/>
                    <a:pt x="3686" y="5577"/>
                    <a:pt x="3119" y="5577"/>
                  </a:cubicBezTo>
                  <a:cubicBezTo>
                    <a:pt x="2584" y="5577"/>
                    <a:pt x="2017" y="5387"/>
                    <a:pt x="1639" y="5041"/>
                  </a:cubicBezTo>
                  <a:cubicBezTo>
                    <a:pt x="1954" y="4505"/>
                    <a:pt x="2489" y="4190"/>
                    <a:pt x="3119" y="4190"/>
                  </a:cubicBezTo>
                  <a:close/>
                  <a:moveTo>
                    <a:pt x="3119" y="0"/>
                  </a:moveTo>
                  <a:cubicBezTo>
                    <a:pt x="1387" y="0"/>
                    <a:pt x="0" y="1418"/>
                    <a:pt x="0" y="3119"/>
                  </a:cubicBezTo>
                  <a:cubicBezTo>
                    <a:pt x="0" y="4852"/>
                    <a:pt x="1387" y="6238"/>
                    <a:pt x="3119" y="6238"/>
                  </a:cubicBezTo>
                  <a:cubicBezTo>
                    <a:pt x="4852" y="6238"/>
                    <a:pt x="6238" y="4820"/>
                    <a:pt x="6238" y="3119"/>
                  </a:cubicBezTo>
                  <a:cubicBezTo>
                    <a:pt x="6238" y="1386"/>
                    <a:pt x="4821" y="0"/>
                    <a:pt x="311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3" name="Google Shape;8440;p58">
              <a:extLst>
                <a:ext uri="{FF2B5EF4-FFF2-40B4-BE49-F238E27FC236}">
                  <a16:creationId xmlns:a16="http://schemas.microsoft.com/office/drawing/2014/main" id="{9AA2B9A0-EDBA-43E5-B930-5DD66A970F2C}"/>
                </a:ext>
              </a:extLst>
            </p:cNvPr>
            <p:cNvSpPr/>
            <p:nvPr/>
          </p:nvSpPr>
          <p:spPr>
            <a:xfrm>
              <a:off x="1412450" y="1954475"/>
              <a:ext cx="297750" cy="296175"/>
            </a:xfrm>
            <a:custGeom>
              <a:avLst/>
              <a:gdLst/>
              <a:ahLst/>
              <a:cxnLst/>
              <a:rect l="l" t="t" r="r" b="b"/>
              <a:pathLst>
                <a:path w="11910" h="11847" extrusionOk="0">
                  <a:moveTo>
                    <a:pt x="6365" y="662"/>
                  </a:moveTo>
                  <a:lnTo>
                    <a:pt x="6522" y="1513"/>
                  </a:lnTo>
                  <a:cubicBezTo>
                    <a:pt x="6554" y="1702"/>
                    <a:pt x="6617" y="1765"/>
                    <a:pt x="6774" y="1797"/>
                  </a:cubicBezTo>
                  <a:cubicBezTo>
                    <a:pt x="7342" y="1923"/>
                    <a:pt x="7814" y="2112"/>
                    <a:pt x="8287" y="2427"/>
                  </a:cubicBezTo>
                  <a:cubicBezTo>
                    <a:pt x="8350" y="2474"/>
                    <a:pt x="8421" y="2498"/>
                    <a:pt x="8488" y="2498"/>
                  </a:cubicBezTo>
                  <a:cubicBezTo>
                    <a:pt x="8554" y="2498"/>
                    <a:pt x="8618" y="2474"/>
                    <a:pt x="8665" y="2427"/>
                  </a:cubicBezTo>
                  <a:lnTo>
                    <a:pt x="9389" y="1923"/>
                  </a:lnTo>
                  <a:lnTo>
                    <a:pt x="9925" y="2490"/>
                  </a:lnTo>
                  <a:lnTo>
                    <a:pt x="9421" y="3183"/>
                  </a:lnTo>
                  <a:cubicBezTo>
                    <a:pt x="9358" y="3309"/>
                    <a:pt x="9358" y="3466"/>
                    <a:pt x="9421" y="3592"/>
                  </a:cubicBezTo>
                  <a:cubicBezTo>
                    <a:pt x="9736" y="4065"/>
                    <a:pt x="9925" y="4537"/>
                    <a:pt x="10051" y="5073"/>
                  </a:cubicBezTo>
                  <a:cubicBezTo>
                    <a:pt x="10082" y="5231"/>
                    <a:pt x="10209" y="5294"/>
                    <a:pt x="10335" y="5357"/>
                  </a:cubicBezTo>
                  <a:lnTo>
                    <a:pt x="11185" y="5514"/>
                  </a:lnTo>
                  <a:lnTo>
                    <a:pt x="11185" y="6302"/>
                  </a:lnTo>
                  <a:lnTo>
                    <a:pt x="10335" y="6459"/>
                  </a:lnTo>
                  <a:cubicBezTo>
                    <a:pt x="10177" y="6491"/>
                    <a:pt x="10082" y="6585"/>
                    <a:pt x="10051" y="6743"/>
                  </a:cubicBezTo>
                  <a:cubicBezTo>
                    <a:pt x="9925" y="7278"/>
                    <a:pt x="9736" y="7751"/>
                    <a:pt x="9421" y="8224"/>
                  </a:cubicBezTo>
                  <a:cubicBezTo>
                    <a:pt x="9358" y="8350"/>
                    <a:pt x="9358" y="8507"/>
                    <a:pt x="9421" y="8633"/>
                  </a:cubicBezTo>
                  <a:lnTo>
                    <a:pt x="9925" y="9326"/>
                  </a:lnTo>
                  <a:lnTo>
                    <a:pt x="9389" y="9893"/>
                  </a:lnTo>
                  <a:lnTo>
                    <a:pt x="8665" y="9358"/>
                  </a:lnTo>
                  <a:cubicBezTo>
                    <a:pt x="8618" y="9326"/>
                    <a:pt x="8554" y="9310"/>
                    <a:pt x="8488" y="9310"/>
                  </a:cubicBezTo>
                  <a:cubicBezTo>
                    <a:pt x="8421" y="9310"/>
                    <a:pt x="8350" y="9326"/>
                    <a:pt x="8287" y="9358"/>
                  </a:cubicBezTo>
                  <a:cubicBezTo>
                    <a:pt x="7814" y="9673"/>
                    <a:pt x="7342" y="9893"/>
                    <a:pt x="6774" y="9988"/>
                  </a:cubicBezTo>
                  <a:cubicBezTo>
                    <a:pt x="6617" y="10051"/>
                    <a:pt x="6554" y="10145"/>
                    <a:pt x="6522" y="10271"/>
                  </a:cubicBezTo>
                  <a:lnTo>
                    <a:pt x="6365" y="11153"/>
                  </a:lnTo>
                  <a:lnTo>
                    <a:pt x="5577" y="11153"/>
                  </a:lnTo>
                  <a:lnTo>
                    <a:pt x="5420" y="10271"/>
                  </a:lnTo>
                  <a:cubicBezTo>
                    <a:pt x="5357" y="10114"/>
                    <a:pt x="5294" y="10051"/>
                    <a:pt x="5136" y="9988"/>
                  </a:cubicBezTo>
                  <a:cubicBezTo>
                    <a:pt x="4569" y="9893"/>
                    <a:pt x="4097" y="9673"/>
                    <a:pt x="3624" y="9358"/>
                  </a:cubicBezTo>
                  <a:cubicBezTo>
                    <a:pt x="3561" y="9326"/>
                    <a:pt x="3498" y="9310"/>
                    <a:pt x="3435" y="9310"/>
                  </a:cubicBezTo>
                  <a:cubicBezTo>
                    <a:pt x="3372" y="9310"/>
                    <a:pt x="3309" y="9326"/>
                    <a:pt x="3246" y="9358"/>
                  </a:cubicBezTo>
                  <a:lnTo>
                    <a:pt x="2521" y="9893"/>
                  </a:lnTo>
                  <a:lnTo>
                    <a:pt x="1986" y="9326"/>
                  </a:lnTo>
                  <a:lnTo>
                    <a:pt x="2490" y="8633"/>
                  </a:lnTo>
                  <a:cubicBezTo>
                    <a:pt x="2584" y="8507"/>
                    <a:pt x="2584" y="8350"/>
                    <a:pt x="2490" y="8224"/>
                  </a:cubicBezTo>
                  <a:cubicBezTo>
                    <a:pt x="2175" y="7751"/>
                    <a:pt x="1986" y="7278"/>
                    <a:pt x="1860" y="6743"/>
                  </a:cubicBezTo>
                  <a:cubicBezTo>
                    <a:pt x="1828" y="6585"/>
                    <a:pt x="1702" y="6491"/>
                    <a:pt x="1576" y="6459"/>
                  </a:cubicBezTo>
                  <a:lnTo>
                    <a:pt x="726" y="6302"/>
                  </a:lnTo>
                  <a:lnTo>
                    <a:pt x="726" y="5514"/>
                  </a:lnTo>
                  <a:lnTo>
                    <a:pt x="1576" y="5357"/>
                  </a:lnTo>
                  <a:cubicBezTo>
                    <a:pt x="1734" y="5325"/>
                    <a:pt x="1828" y="5231"/>
                    <a:pt x="1860" y="5073"/>
                  </a:cubicBezTo>
                  <a:cubicBezTo>
                    <a:pt x="1986" y="4506"/>
                    <a:pt x="2175" y="4065"/>
                    <a:pt x="2490" y="3592"/>
                  </a:cubicBezTo>
                  <a:cubicBezTo>
                    <a:pt x="2584" y="3466"/>
                    <a:pt x="2584" y="3309"/>
                    <a:pt x="2490" y="3183"/>
                  </a:cubicBezTo>
                  <a:lnTo>
                    <a:pt x="1986" y="2490"/>
                  </a:lnTo>
                  <a:lnTo>
                    <a:pt x="2521" y="1923"/>
                  </a:lnTo>
                  <a:lnTo>
                    <a:pt x="3246" y="2427"/>
                  </a:lnTo>
                  <a:cubicBezTo>
                    <a:pt x="3309" y="2474"/>
                    <a:pt x="3372" y="2498"/>
                    <a:pt x="3435" y="2498"/>
                  </a:cubicBezTo>
                  <a:cubicBezTo>
                    <a:pt x="3498" y="2498"/>
                    <a:pt x="3561" y="2474"/>
                    <a:pt x="3624" y="2427"/>
                  </a:cubicBezTo>
                  <a:cubicBezTo>
                    <a:pt x="4097" y="2112"/>
                    <a:pt x="4569" y="1923"/>
                    <a:pt x="5136" y="1797"/>
                  </a:cubicBezTo>
                  <a:cubicBezTo>
                    <a:pt x="5294" y="1765"/>
                    <a:pt x="5357" y="1639"/>
                    <a:pt x="5420" y="1513"/>
                  </a:cubicBezTo>
                  <a:lnTo>
                    <a:pt x="5577" y="662"/>
                  </a:lnTo>
                  <a:close/>
                  <a:moveTo>
                    <a:pt x="5262" y="1"/>
                  </a:moveTo>
                  <a:cubicBezTo>
                    <a:pt x="5073" y="1"/>
                    <a:pt x="4916" y="127"/>
                    <a:pt x="4884" y="284"/>
                  </a:cubicBezTo>
                  <a:lnTo>
                    <a:pt x="4727" y="1166"/>
                  </a:lnTo>
                  <a:cubicBezTo>
                    <a:pt x="4254" y="1292"/>
                    <a:pt x="3813" y="1481"/>
                    <a:pt x="3435" y="1734"/>
                  </a:cubicBezTo>
                  <a:lnTo>
                    <a:pt x="2679" y="1229"/>
                  </a:lnTo>
                  <a:cubicBezTo>
                    <a:pt x="2610" y="1174"/>
                    <a:pt x="2541" y="1149"/>
                    <a:pt x="2474" y="1149"/>
                  </a:cubicBezTo>
                  <a:cubicBezTo>
                    <a:pt x="2389" y="1149"/>
                    <a:pt x="2309" y="1190"/>
                    <a:pt x="2238" y="1261"/>
                  </a:cubicBezTo>
                  <a:lnTo>
                    <a:pt x="1261" y="2238"/>
                  </a:lnTo>
                  <a:cubicBezTo>
                    <a:pt x="1135" y="2364"/>
                    <a:pt x="1135" y="2553"/>
                    <a:pt x="1230" y="2679"/>
                  </a:cubicBezTo>
                  <a:lnTo>
                    <a:pt x="1734" y="3435"/>
                  </a:lnTo>
                  <a:cubicBezTo>
                    <a:pt x="1513" y="3813"/>
                    <a:pt x="1324" y="4254"/>
                    <a:pt x="1198" y="4726"/>
                  </a:cubicBezTo>
                  <a:lnTo>
                    <a:pt x="284" y="4884"/>
                  </a:lnTo>
                  <a:cubicBezTo>
                    <a:pt x="127" y="4915"/>
                    <a:pt x="1" y="5042"/>
                    <a:pt x="1" y="5231"/>
                  </a:cubicBezTo>
                  <a:lnTo>
                    <a:pt x="1" y="6617"/>
                  </a:lnTo>
                  <a:cubicBezTo>
                    <a:pt x="64" y="6774"/>
                    <a:pt x="158" y="6932"/>
                    <a:pt x="316" y="6963"/>
                  </a:cubicBezTo>
                  <a:lnTo>
                    <a:pt x="1230" y="7121"/>
                  </a:lnTo>
                  <a:cubicBezTo>
                    <a:pt x="1356" y="7593"/>
                    <a:pt x="1545" y="8034"/>
                    <a:pt x="1797" y="8413"/>
                  </a:cubicBezTo>
                  <a:lnTo>
                    <a:pt x="1261" y="9169"/>
                  </a:lnTo>
                  <a:cubicBezTo>
                    <a:pt x="1167" y="9295"/>
                    <a:pt x="1198" y="9484"/>
                    <a:pt x="1324" y="9610"/>
                  </a:cubicBezTo>
                  <a:lnTo>
                    <a:pt x="2301" y="10586"/>
                  </a:lnTo>
                  <a:cubicBezTo>
                    <a:pt x="2368" y="10654"/>
                    <a:pt x="2454" y="10685"/>
                    <a:pt x="2533" y="10685"/>
                  </a:cubicBezTo>
                  <a:cubicBezTo>
                    <a:pt x="2602" y="10685"/>
                    <a:pt x="2666" y="10662"/>
                    <a:pt x="2710" y="10618"/>
                  </a:cubicBezTo>
                  <a:lnTo>
                    <a:pt x="3466" y="10114"/>
                  </a:lnTo>
                  <a:cubicBezTo>
                    <a:pt x="3876" y="10366"/>
                    <a:pt x="4286" y="10555"/>
                    <a:pt x="4790" y="10681"/>
                  </a:cubicBezTo>
                  <a:lnTo>
                    <a:pt x="4947" y="11563"/>
                  </a:lnTo>
                  <a:cubicBezTo>
                    <a:pt x="4979" y="11721"/>
                    <a:pt x="5105" y="11847"/>
                    <a:pt x="5294" y="11847"/>
                  </a:cubicBezTo>
                  <a:lnTo>
                    <a:pt x="6680" y="11847"/>
                  </a:lnTo>
                  <a:cubicBezTo>
                    <a:pt x="6837" y="11847"/>
                    <a:pt x="6995" y="11721"/>
                    <a:pt x="7027" y="11563"/>
                  </a:cubicBezTo>
                  <a:lnTo>
                    <a:pt x="7184" y="10681"/>
                  </a:lnTo>
                  <a:cubicBezTo>
                    <a:pt x="7657" y="10555"/>
                    <a:pt x="8098" y="10366"/>
                    <a:pt x="8476" y="10114"/>
                  </a:cubicBezTo>
                  <a:lnTo>
                    <a:pt x="9232" y="10618"/>
                  </a:lnTo>
                  <a:cubicBezTo>
                    <a:pt x="9301" y="10673"/>
                    <a:pt x="9370" y="10698"/>
                    <a:pt x="9436" y="10698"/>
                  </a:cubicBezTo>
                  <a:cubicBezTo>
                    <a:pt x="9521" y="10698"/>
                    <a:pt x="9602" y="10657"/>
                    <a:pt x="9673" y="10586"/>
                  </a:cubicBezTo>
                  <a:lnTo>
                    <a:pt x="10650" y="9610"/>
                  </a:lnTo>
                  <a:cubicBezTo>
                    <a:pt x="10776" y="9484"/>
                    <a:pt x="10776" y="9295"/>
                    <a:pt x="10681" y="9169"/>
                  </a:cubicBezTo>
                  <a:lnTo>
                    <a:pt x="10177" y="8413"/>
                  </a:lnTo>
                  <a:cubicBezTo>
                    <a:pt x="10398" y="8034"/>
                    <a:pt x="10618" y="7593"/>
                    <a:pt x="10713" y="7121"/>
                  </a:cubicBezTo>
                  <a:lnTo>
                    <a:pt x="11626" y="6963"/>
                  </a:lnTo>
                  <a:cubicBezTo>
                    <a:pt x="11784" y="6932"/>
                    <a:pt x="11910" y="6806"/>
                    <a:pt x="11910" y="6617"/>
                  </a:cubicBezTo>
                  <a:lnTo>
                    <a:pt x="11910" y="5231"/>
                  </a:lnTo>
                  <a:cubicBezTo>
                    <a:pt x="11910" y="5073"/>
                    <a:pt x="11784" y="4915"/>
                    <a:pt x="11626" y="4884"/>
                  </a:cubicBezTo>
                  <a:lnTo>
                    <a:pt x="10713" y="4726"/>
                  </a:lnTo>
                  <a:cubicBezTo>
                    <a:pt x="10618" y="4254"/>
                    <a:pt x="10398" y="3813"/>
                    <a:pt x="10177" y="3403"/>
                  </a:cubicBezTo>
                  <a:lnTo>
                    <a:pt x="10681" y="2679"/>
                  </a:lnTo>
                  <a:cubicBezTo>
                    <a:pt x="10807" y="2553"/>
                    <a:pt x="10776" y="2364"/>
                    <a:pt x="10650" y="2238"/>
                  </a:cubicBezTo>
                  <a:lnTo>
                    <a:pt x="9673" y="1261"/>
                  </a:lnTo>
                  <a:cubicBezTo>
                    <a:pt x="9605" y="1193"/>
                    <a:pt x="9520" y="1162"/>
                    <a:pt x="9435" y="1162"/>
                  </a:cubicBezTo>
                  <a:cubicBezTo>
                    <a:pt x="9362" y="1162"/>
                    <a:pt x="9290" y="1186"/>
                    <a:pt x="9232" y="1229"/>
                  </a:cubicBezTo>
                  <a:lnTo>
                    <a:pt x="8476" y="1734"/>
                  </a:lnTo>
                  <a:cubicBezTo>
                    <a:pt x="8098" y="1481"/>
                    <a:pt x="7657" y="1292"/>
                    <a:pt x="7184" y="1166"/>
                  </a:cubicBezTo>
                  <a:lnTo>
                    <a:pt x="6995" y="284"/>
                  </a:lnTo>
                  <a:cubicBezTo>
                    <a:pt x="6932" y="127"/>
                    <a:pt x="6837" y="1"/>
                    <a:pt x="661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079614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6396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4088542" cy="412100"/>
          </a:xfrm>
          <a:prstGeom prst="rect">
            <a:avLst/>
          </a:prstGeom>
          <a:noFill/>
        </p:spPr>
        <p:txBody>
          <a:bodyPr wrap="square" rtlCol="0">
            <a:spAutoFit/>
          </a:bodyPr>
          <a:lstStyle/>
          <a:p>
            <a:pPr marL="0" marR="0" algn="r" rtl="1">
              <a:lnSpc>
                <a:spcPct val="125000"/>
              </a:lnSpc>
              <a:spcBef>
                <a:spcPts val="600"/>
              </a:spcBef>
              <a:spcAft>
                <a:spcPts val="600"/>
              </a:spcAft>
            </a:pPr>
            <a:r>
              <a:rPr lang="ar-SA" sz="1800" dirty="0">
                <a:effectLst/>
                <a:latin typeface="Calibri Light" panose="020F0302020204030204" pitchFamily="34" charset="0"/>
                <a:ea typeface="Times New Roman" panose="02020603050405020304" pitchFamily="18" charset="0"/>
                <a:cs typeface="Alexandria" pitchFamily="2" charset="-78"/>
              </a:rPr>
              <a:t>خصائص برامج الحاسوب التعليميّة</a:t>
            </a:r>
            <a:endParaRPr lang="en-US" sz="1800" dirty="0">
              <a:effectLst/>
              <a:latin typeface="Calibri Light" panose="020F0302020204030204" pitchFamily="34" charset="0"/>
              <a:ea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360692" y="2239871"/>
            <a:ext cx="9446387" cy="1200970"/>
          </a:xfrm>
          <a:prstGeom prst="rect">
            <a:avLst/>
          </a:prstGeom>
          <a:noFill/>
        </p:spPr>
        <p:txBody>
          <a:bodyPr wrap="square" rtlCol="0">
            <a:spAutoFit/>
          </a:bodyPr>
          <a:lstStyle/>
          <a:p>
            <a:pPr marL="0" marR="0" algn="just" rtl="1">
              <a:lnSpc>
                <a:spcPts val="2960"/>
              </a:lnSpc>
              <a:spcBef>
                <a:spcPts val="600"/>
              </a:spcBef>
              <a:spcAft>
                <a:spcPts val="1800"/>
              </a:spcAft>
            </a:pPr>
            <a:r>
              <a:rPr lang="ar-SA" sz="1600" b="1" dirty="0">
                <a:effectLst/>
                <a:latin typeface="Alexandria Light" pitchFamily="2" charset="-78"/>
                <a:ea typeface="Calibri" panose="020F0502020204030204" pitchFamily="34" charset="0"/>
                <a:cs typeface="Alexandria Light" pitchFamily="2" charset="-78"/>
              </a:rPr>
              <a:t>9- الإثارة والتشويق: </a:t>
            </a:r>
            <a:r>
              <a:rPr lang="ar-SA" sz="1600" dirty="0">
                <a:effectLst/>
                <a:latin typeface="Alexandria Light" pitchFamily="2" charset="-78"/>
                <a:ea typeface="Calibri" panose="020F0502020204030204" pitchFamily="34" charset="0"/>
                <a:cs typeface="Alexandria Light" pitchFamily="2" charset="-78"/>
              </a:rPr>
              <a:t>إن وجود الإثارة والتشويق في العمليّة التعليميّة أمر مهم جداً، وعنصر له دور أساسيّ في التفاعل الجيّد بين الطلاب والمادة العلمية، والحاسوب تتوفر فيه هذه الصفة إذ يُراعى وجوده عند تصميم البرامج التعليميّة التي تحاول جذب الطلاب إلى التعلّم دون ملل أو تعب (صيام وآخرون، 2012</a:t>
            </a:r>
            <a:r>
              <a:rPr lang="ar-SA" sz="1600" dirty="0">
                <a:latin typeface="Alexandria Light" pitchFamily="2" charset="-78"/>
                <a:ea typeface="Calibri" panose="020F0502020204030204" pitchFamily="34" charset="0"/>
                <a:cs typeface="Alexandria Light" pitchFamily="2" charset="-78"/>
              </a:rPr>
              <a:t>)</a:t>
            </a:r>
            <a:endParaRPr lang="en-US" sz="1600"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0" name="TextBox 10">
            <a:extLst>
              <a:ext uri="{FF2B5EF4-FFF2-40B4-BE49-F238E27FC236}">
                <a16:creationId xmlns:a16="http://schemas.microsoft.com/office/drawing/2014/main" id="{072F1E36-DD82-4828-8C07-E72729C64915}"/>
              </a:ext>
            </a:extLst>
          </p:cNvPr>
          <p:cNvSpPr txBox="1"/>
          <p:nvPr/>
        </p:nvSpPr>
        <p:spPr>
          <a:xfrm>
            <a:off x="2891462" y="3943048"/>
            <a:ext cx="7824860" cy="1250983"/>
          </a:xfrm>
          <a:prstGeom prst="rect">
            <a:avLst/>
          </a:prstGeom>
          <a:solidFill>
            <a:srgbClr val="00B0F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just" rtl="1">
              <a:lnSpc>
                <a:spcPct val="150000"/>
              </a:lnSpc>
            </a:pPr>
            <a:r>
              <a:rPr lang="ar-SA" sz="2000"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وبناءً على ما سبق فإنّ البرامج الحاسوبيّة التفاعليّة تدعم عمليّة التعليم، وتقدّم المعلومات والمفاهيم بشكل شائق من خلال عرضها بطرائق متنوّعة، وتعمل على توفير بيئة تربويّة صالحة؛ لتنشئة جيل من الطلبة قادرين على الإسهام في تقدّم المجتمعات وتطوّرها.</a:t>
            </a:r>
            <a:endParaRPr lang="ar-EG" sz="1600" kern="0" dirty="0">
              <a:solidFill>
                <a:schemeClr val="bg1"/>
              </a:solidFill>
              <a:uFill>
                <a:solidFill>
                  <a:srgbClr val="000000"/>
                </a:solidFill>
              </a:uFill>
              <a:latin typeface="Alexandria" pitchFamily="2" charset="-78"/>
              <a:ea typeface="Sakkal Majalla" panose="02000000000000000000" pitchFamily="2" charset="-78"/>
              <a:cs typeface="Alexandria" pitchFamily="2" charset="-78"/>
            </a:endParaRPr>
          </a:p>
        </p:txBody>
      </p:sp>
      <p:grpSp>
        <p:nvGrpSpPr>
          <p:cNvPr id="27" name="Google Shape;5703;p51">
            <a:extLst>
              <a:ext uri="{FF2B5EF4-FFF2-40B4-BE49-F238E27FC236}">
                <a16:creationId xmlns:a16="http://schemas.microsoft.com/office/drawing/2014/main" id="{BC73D8BC-4ABA-4278-8510-71BE7823AB72}"/>
              </a:ext>
            </a:extLst>
          </p:cNvPr>
          <p:cNvGrpSpPr/>
          <p:nvPr/>
        </p:nvGrpSpPr>
        <p:grpSpPr>
          <a:xfrm>
            <a:off x="1983619" y="4238457"/>
            <a:ext cx="529531" cy="660163"/>
            <a:chOff x="-49375900" y="3550975"/>
            <a:chExt cx="256800" cy="300900"/>
          </a:xfrm>
        </p:grpSpPr>
        <p:sp>
          <p:nvSpPr>
            <p:cNvPr id="28" name="Google Shape;5704;p51">
              <a:extLst>
                <a:ext uri="{FF2B5EF4-FFF2-40B4-BE49-F238E27FC236}">
                  <a16:creationId xmlns:a16="http://schemas.microsoft.com/office/drawing/2014/main" id="{EB5A459B-CC95-4CBF-A7E9-70AC4018D0E4}"/>
                </a:ext>
              </a:extLst>
            </p:cNvPr>
            <p:cNvSpPr/>
            <p:nvPr/>
          </p:nvSpPr>
          <p:spPr>
            <a:xfrm>
              <a:off x="-49231775" y="3638425"/>
              <a:ext cx="59100" cy="59075"/>
            </a:xfrm>
            <a:custGeom>
              <a:avLst/>
              <a:gdLst/>
              <a:ahLst/>
              <a:cxnLst/>
              <a:rect l="l" t="t" r="r" b="b"/>
              <a:pathLst>
                <a:path w="2364" h="2363" extrusionOk="0">
                  <a:moveTo>
                    <a:pt x="1" y="0"/>
                  </a:moveTo>
                  <a:lnTo>
                    <a:pt x="1513" y="2363"/>
                  </a:lnTo>
                  <a:lnTo>
                    <a:pt x="2364"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9" name="Google Shape;5705;p51">
              <a:extLst>
                <a:ext uri="{FF2B5EF4-FFF2-40B4-BE49-F238E27FC236}">
                  <a16:creationId xmlns:a16="http://schemas.microsoft.com/office/drawing/2014/main" id="{392C8F03-6609-4927-A193-140A606D48F5}"/>
                </a:ext>
              </a:extLst>
            </p:cNvPr>
            <p:cNvSpPr/>
            <p:nvPr/>
          </p:nvSpPr>
          <p:spPr>
            <a:xfrm>
              <a:off x="-49291625" y="3726625"/>
              <a:ext cx="87450" cy="123675"/>
            </a:xfrm>
            <a:custGeom>
              <a:avLst/>
              <a:gdLst/>
              <a:ahLst/>
              <a:cxnLst/>
              <a:rect l="l" t="t" r="r" b="b"/>
              <a:pathLst>
                <a:path w="3498" h="4947" extrusionOk="0">
                  <a:moveTo>
                    <a:pt x="1" y="1"/>
                  </a:moveTo>
                  <a:lnTo>
                    <a:pt x="1733" y="4947"/>
                  </a:lnTo>
                  <a:lnTo>
                    <a:pt x="349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0" name="Google Shape;5706;p51">
              <a:extLst>
                <a:ext uri="{FF2B5EF4-FFF2-40B4-BE49-F238E27FC236}">
                  <a16:creationId xmlns:a16="http://schemas.microsoft.com/office/drawing/2014/main" id="{C85F05B4-6DC4-464E-B944-8861F58A1816}"/>
                </a:ext>
              </a:extLst>
            </p:cNvPr>
            <p:cNvSpPr/>
            <p:nvPr/>
          </p:nvSpPr>
          <p:spPr>
            <a:xfrm>
              <a:off x="-49288475" y="3647075"/>
              <a:ext cx="81150" cy="61450"/>
            </a:xfrm>
            <a:custGeom>
              <a:avLst/>
              <a:gdLst/>
              <a:ahLst/>
              <a:cxnLst/>
              <a:rect l="l" t="t" r="r" b="b"/>
              <a:pathLst>
                <a:path w="3246" h="2458" extrusionOk="0">
                  <a:moveTo>
                    <a:pt x="1607" y="1"/>
                  </a:moveTo>
                  <a:lnTo>
                    <a:pt x="1" y="2458"/>
                  </a:lnTo>
                  <a:lnTo>
                    <a:pt x="3246" y="2458"/>
                  </a:lnTo>
                  <a:lnTo>
                    <a:pt x="1607"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1" name="Google Shape;5707;p51">
              <a:extLst>
                <a:ext uri="{FF2B5EF4-FFF2-40B4-BE49-F238E27FC236}">
                  <a16:creationId xmlns:a16="http://schemas.microsoft.com/office/drawing/2014/main" id="{BC9CEAEF-CA56-449C-9F4E-37B95DF09F8C}"/>
                </a:ext>
              </a:extLst>
            </p:cNvPr>
            <p:cNvSpPr/>
            <p:nvPr/>
          </p:nvSpPr>
          <p:spPr>
            <a:xfrm>
              <a:off x="-49375900" y="3648650"/>
              <a:ext cx="59100" cy="59875"/>
            </a:xfrm>
            <a:custGeom>
              <a:avLst/>
              <a:gdLst/>
              <a:ahLst/>
              <a:cxnLst/>
              <a:rect l="l" t="t" r="r" b="b"/>
              <a:pathLst>
                <a:path w="2364" h="2395" extrusionOk="0">
                  <a:moveTo>
                    <a:pt x="1513" y="1"/>
                  </a:moveTo>
                  <a:lnTo>
                    <a:pt x="1" y="2395"/>
                  </a:lnTo>
                  <a:lnTo>
                    <a:pt x="2363" y="2395"/>
                  </a:lnTo>
                  <a:lnTo>
                    <a:pt x="151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2" name="Google Shape;5708;p51">
              <a:extLst>
                <a:ext uri="{FF2B5EF4-FFF2-40B4-BE49-F238E27FC236}">
                  <a16:creationId xmlns:a16="http://schemas.microsoft.com/office/drawing/2014/main" id="{DE58F2E7-64FE-4056-97FC-AC3812DC8F07}"/>
                </a:ext>
              </a:extLst>
            </p:cNvPr>
            <p:cNvSpPr/>
            <p:nvPr/>
          </p:nvSpPr>
          <p:spPr>
            <a:xfrm>
              <a:off x="-49229400" y="3726625"/>
              <a:ext cx="109500" cy="125250"/>
            </a:xfrm>
            <a:custGeom>
              <a:avLst/>
              <a:gdLst/>
              <a:ahLst/>
              <a:cxnLst/>
              <a:rect l="l" t="t" r="r" b="b"/>
              <a:pathLst>
                <a:path w="4380" h="5010" extrusionOk="0">
                  <a:moveTo>
                    <a:pt x="1765" y="1"/>
                  </a:moveTo>
                  <a:lnTo>
                    <a:pt x="0" y="5010"/>
                  </a:lnTo>
                  <a:lnTo>
                    <a:pt x="438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3" name="Google Shape;5709;p51">
              <a:extLst>
                <a:ext uri="{FF2B5EF4-FFF2-40B4-BE49-F238E27FC236}">
                  <a16:creationId xmlns:a16="http://schemas.microsoft.com/office/drawing/2014/main" id="{BED1C391-8E77-4DF6-AF6E-74C8263D4814}"/>
                </a:ext>
              </a:extLst>
            </p:cNvPr>
            <p:cNvSpPr/>
            <p:nvPr/>
          </p:nvSpPr>
          <p:spPr>
            <a:xfrm>
              <a:off x="-49179000" y="3648650"/>
              <a:ext cx="59900" cy="59875"/>
            </a:xfrm>
            <a:custGeom>
              <a:avLst/>
              <a:gdLst/>
              <a:ahLst/>
              <a:cxnLst/>
              <a:rect l="l" t="t" r="r" b="b"/>
              <a:pathLst>
                <a:path w="2396" h="2395" extrusionOk="0">
                  <a:moveTo>
                    <a:pt x="851" y="1"/>
                  </a:moveTo>
                  <a:lnTo>
                    <a:pt x="1" y="2395"/>
                  </a:lnTo>
                  <a:lnTo>
                    <a:pt x="2395" y="2395"/>
                  </a:lnTo>
                  <a:lnTo>
                    <a:pt x="85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4" name="Google Shape;5710;p51">
              <a:extLst>
                <a:ext uri="{FF2B5EF4-FFF2-40B4-BE49-F238E27FC236}">
                  <a16:creationId xmlns:a16="http://schemas.microsoft.com/office/drawing/2014/main" id="{73B9683C-CD5E-4689-B452-C3EB9AFBAF44}"/>
                </a:ext>
              </a:extLst>
            </p:cNvPr>
            <p:cNvSpPr/>
            <p:nvPr/>
          </p:nvSpPr>
          <p:spPr>
            <a:xfrm>
              <a:off x="-49323125" y="3638425"/>
              <a:ext cx="59100" cy="59075"/>
            </a:xfrm>
            <a:custGeom>
              <a:avLst/>
              <a:gdLst/>
              <a:ahLst/>
              <a:cxnLst/>
              <a:rect l="l" t="t" r="r" b="b"/>
              <a:pathLst>
                <a:path w="2364" h="2363" extrusionOk="0">
                  <a:moveTo>
                    <a:pt x="0" y="0"/>
                  </a:moveTo>
                  <a:lnTo>
                    <a:pt x="819" y="2363"/>
                  </a:lnTo>
                  <a:lnTo>
                    <a:pt x="2363"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5" name="Google Shape;5711;p51">
              <a:extLst>
                <a:ext uri="{FF2B5EF4-FFF2-40B4-BE49-F238E27FC236}">
                  <a16:creationId xmlns:a16="http://schemas.microsoft.com/office/drawing/2014/main" id="{2C030F77-7055-4996-89FF-4AEC15E876DF}"/>
                </a:ext>
              </a:extLst>
            </p:cNvPr>
            <p:cNvSpPr/>
            <p:nvPr/>
          </p:nvSpPr>
          <p:spPr>
            <a:xfrm>
              <a:off x="-49375100" y="3726625"/>
              <a:ext cx="108700" cy="125250"/>
            </a:xfrm>
            <a:custGeom>
              <a:avLst/>
              <a:gdLst/>
              <a:ahLst/>
              <a:cxnLst/>
              <a:rect l="l" t="t" r="r" b="b"/>
              <a:pathLst>
                <a:path w="4348" h="5010" extrusionOk="0">
                  <a:moveTo>
                    <a:pt x="0" y="1"/>
                  </a:moveTo>
                  <a:lnTo>
                    <a:pt x="4348" y="5010"/>
                  </a:lnTo>
                  <a:lnTo>
                    <a:pt x="258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6" name="Google Shape;5712;p51">
              <a:extLst>
                <a:ext uri="{FF2B5EF4-FFF2-40B4-BE49-F238E27FC236}">
                  <a16:creationId xmlns:a16="http://schemas.microsoft.com/office/drawing/2014/main" id="{B9FC8710-716C-4212-A797-612802004F18}"/>
                </a:ext>
              </a:extLst>
            </p:cNvPr>
            <p:cNvSpPr/>
            <p:nvPr/>
          </p:nvSpPr>
          <p:spPr>
            <a:xfrm>
              <a:off x="-49256975" y="3550975"/>
              <a:ext cx="17350" cy="53600"/>
            </a:xfrm>
            <a:custGeom>
              <a:avLst/>
              <a:gdLst/>
              <a:ahLst/>
              <a:cxnLst/>
              <a:rect l="l" t="t" r="r" b="b"/>
              <a:pathLst>
                <a:path w="694" h="2144" extrusionOk="0">
                  <a:moveTo>
                    <a:pt x="347" y="1"/>
                  </a:moveTo>
                  <a:cubicBezTo>
                    <a:pt x="158" y="1"/>
                    <a:pt x="1" y="159"/>
                    <a:pt x="1" y="348"/>
                  </a:cubicBezTo>
                  <a:lnTo>
                    <a:pt x="1" y="1797"/>
                  </a:lnTo>
                  <a:cubicBezTo>
                    <a:pt x="1" y="1986"/>
                    <a:pt x="158" y="2143"/>
                    <a:pt x="347" y="2143"/>
                  </a:cubicBezTo>
                  <a:cubicBezTo>
                    <a:pt x="536" y="2143"/>
                    <a:pt x="694" y="1986"/>
                    <a:pt x="694" y="1797"/>
                  </a:cubicBezTo>
                  <a:lnTo>
                    <a:pt x="694" y="348"/>
                  </a:lnTo>
                  <a:cubicBezTo>
                    <a:pt x="694" y="159"/>
                    <a:pt x="536"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7" name="Google Shape;5713;p51">
              <a:extLst>
                <a:ext uri="{FF2B5EF4-FFF2-40B4-BE49-F238E27FC236}">
                  <a16:creationId xmlns:a16="http://schemas.microsoft.com/office/drawing/2014/main" id="{AF022484-DDBE-4B25-98C7-FE18C38B0C1A}"/>
                </a:ext>
              </a:extLst>
            </p:cNvPr>
            <p:cNvSpPr/>
            <p:nvPr/>
          </p:nvSpPr>
          <p:spPr>
            <a:xfrm>
              <a:off x="-49323125" y="3575850"/>
              <a:ext cx="43350" cy="32650"/>
            </a:xfrm>
            <a:custGeom>
              <a:avLst/>
              <a:gdLst/>
              <a:ahLst/>
              <a:cxnLst/>
              <a:rect l="l" t="t" r="r" b="b"/>
              <a:pathLst>
                <a:path w="1734" h="1306" extrusionOk="0">
                  <a:moveTo>
                    <a:pt x="371" y="0"/>
                  </a:moveTo>
                  <a:cubicBezTo>
                    <a:pt x="259" y="0"/>
                    <a:pt x="147" y="56"/>
                    <a:pt x="63" y="140"/>
                  </a:cubicBezTo>
                  <a:cubicBezTo>
                    <a:pt x="0" y="298"/>
                    <a:pt x="32" y="518"/>
                    <a:pt x="189" y="613"/>
                  </a:cubicBezTo>
                  <a:lnTo>
                    <a:pt x="1166" y="1274"/>
                  </a:lnTo>
                  <a:cubicBezTo>
                    <a:pt x="1261" y="1306"/>
                    <a:pt x="1292" y="1306"/>
                    <a:pt x="1387" y="1306"/>
                  </a:cubicBezTo>
                  <a:cubicBezTo>
                    <a:pt x="1481" y="1306"/>
                    <a:pt x="1607" y="1211"/>
                    <a:pt x="1639" y="1148"/>
                  </a:cubicBezTo>
                  <a:cubicBezTo>
                    <a:pt x="1733" y="991"/>
                    <a:pt x="1702" y="802"/>
                    <a:pt x="1544" y="676"/>
                  </a:cubicBezTo>
                  <a:lnTo>
                    <a:pt x="536" y="46"/>
                  </a:lnTo>
                  <a:cubicBezTo>
                    <a:pt x="483" y="14"/>
                    <a:pt x="427" y="0"/>
                    <a:pt x="3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8" name="Google Shape;5714;p51">
              <a:extLst>
                <a:ext uri="{FF2B5EF4-FFF2-40B4-BE49-F238E27FC236}">
                  <a16:creationId xmlns:a16="http://schemas.microsoft.com/office/drawing/2014/main" id="{D54DF4B3-0B14-4EBE-94F9-C58E67FD4F8E}"/>
                </a:ext>
              </a:extLst>
            </p:cNvPr>
            <p:cNvSpPr/>
            <p:nvPr/>
          </p:nvSpPr>
          <p:spPr>
            <a:xfrm>
              <a:off x="-49217575" y="3575525"/>
              <a:ext cx="44900" cy="32975"/>
            </a:xfrm>
            <a:custGeom>
              <a:avLst/>
              <a:gdLst/>
              <a:ahLst/>
              <a:cxnLst/>
              <a:rect l="l" t="t" r="r" b="b"/>
              <a:pathLst>
                <a:path w="1796" h="1319" extrusionOk="0">
                  <a:moveTo>
                    <a:pt x="1370" y="0"/>
                  </a:moveTo>
                  <a:cubicBezTo>
                    <a:pt x="1309" y="0"/>
                    <a:pt x="1248" y="18"/>
                    <a:pt x="1197" y="59"/>
                  </a:cubicBezTo>
                  <a:lnTo>
                    <a:pt x="221" y="689"/>
                  </a:lnTo>
                  <a:cubicBezTo>
                    <a:pt x="63" y="752"/>
                    <a:pt x="0" y="1004"/>
                    <a:pt x="95" y="1161"/>
                  </a:cubicBezTo>
                  <a:cubicBezTo>
                    <a:pt x="158" y="1287"/>
                    <a:pt x="252" y="1319"/>
                    <a:pt x="378" y="1319"/>
                  </a:cubicBezTo>
                  <a:cubicBezTo>
                    <a:pt x="473" y="1319"/>
                    <a:pt x="536" y="1287"/>
                    <a:pt x="567" y="1287"/>
                  </a:cubicBezTo>
                  <a:lnTo>
                    <a:pt x="1575" y="657"/>
                  </a:lnTo>
                  <a:cubicBezTo>
                    <a:pt x="1733" y="563"/>
                    <a:pt x="1796" y="342"/>
                    <a:pt x="1670" y="185"/>
                  </a:cubicBezTo>
                  <a:cubicBezTo>
                    <a:pt x="1627" y="78"/>
                    <a:pt x="1498" y="0"/>
                    <a:pt x="137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720439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103860" y="59789"/>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411003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87085" y="2551300"/>
            <a:ext cx="7724537" cy="1909497"/>
          </a:xfrm>
          <a:prstGeom prst="rect">
            <a:avLst/>
          </a:prstGeom>
          <a:noFill/>
        </p:spPr>
        <p:txBody>
          <a:bodyPr wrap="square" rtlCol="0">
            <a:spAutoFit/>
          </a:bodyPr>
          <a:lstStyle/>
          <a:p>
            <a:pPr marL="0" marR="0" algn="just" rtl="1">
              <a:lnSpc>
                <a:spcPts val="2920"/>
              </a:lnSpc>
              <a:spcBef>
                <a:spcPts val="600"/>
              </a:spcBef>
              <a:spcAft>
                <a:spcPts val="1200"/>
              </a:spcAft>
            </a:pPr>
            <a:r>
              <a:rPr lang="ar-SA" sz="1600" dirty="0">
                <a:effectLst/>
                <a:latin typeface="Alexandria Light" pitchFamily="2" charset="-78"/>
                <a:ea typeface="Calibri" panose="020F0502020204030204" pitchFamily="34" charset="0"/>
                <a:cs typeface="Alexandria Light" pitchFamily="2" charset="-78"/>
              </a:rPr>
              <a:t>     تركز البرامج التعليميّة على عمليّة التميّز في التعلّم والاستعانة بالتغذية الراجعة لدعم عمليّة التعلّم، ويركّز </a:t>
            </a:r>
            <a:r>
              <a:rPr lang="ar-SA" sz="1600" dirty="0" err="1">
                <a:effectLst/>
                <a:latin typeface="Alexandria Light" pitchFamily="2" charset="-78"/>
                <a:ea typeface="Calibri" panose="020F0502020204030204" pitchFamily="34" charset="0"/>
                <a:cs typeface="Alexandria Light" pitchFamily="2" charset="-78"/>
              </a:rPr>
              <a:t>مصمّموا</a:t>
            </a:r>
            <a:r>
              <a:rPr lang="ar-SA" sz="1600" dirty="0">
                <a:effectLst/>
                <a:latin typeface="Alexandria Light" pitchFamily="2" charset="-78"/>
                <a:ea typeface="Calibri" panose="020F0502020204030204" pitchFamily="34" charset="0"/>
                <a:cs typeface="Alexandria Light" pitchFamily="2" charset="-78"/>
              </a:rPr>
              <a:t> هذا النوع من البرامج على دورها في تحسين عمليّة التعلّم وجعله فعّالاً، من حيث القدرة في برامج الحاسوب على زيادة مستوى تحصيل المتعلمين، وتنمية قدراتهم ومهاراتهم، </a:t>
            </a:r>
            <a:r>
              <a:rPr lang="ar-SA" sz="1600" dirty="0">
                <a:solidFill>
                  <a:srgbClr val="00B0F0"/>
                </a:solidFill>
                <a:latin typeface="Alexandria Light" pitchFamily="2" charset="-78"/>
                <a:ea typeface="Calibri" panose="020F0502020204030204" pitchFamily="34" charset="0"/>
                <a:cs typeface="Alexandria Light" pitchFamily="2" charset="-78"/>
              </a:rPr>
              <a:t>فهل يمكن أن تصنف البرامج الحاسوبية بحسب الغرض أو الهدف التعليميّ المصمّمة لتحقيقه؟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4" name="Google Shape;8384;p58">
            <a:extLst>
              <a:ext uri="{FF2B5EF4-FFF2-40B4-BE49-F238E27FC236}">
                <a16:creationId xmlns:a16="http://schemas.microsoft.com/office/drawing/2014/main" id="{CFBA8265-D644-48E3-A838-38853DD9ADAD}"/>
              </a:ext>
            </a:extLst>
          </p:cNvPr>
          <p:cNvGrpSpPr/>
          <p:nvPr/>
        </p:nvGrpSpPr>
        <p:grpSpPr>
          <a:xfrm>
            <a:off x="7416220" y="4629934"/>
            <a:ext cx="664790" cy="787886"/>
            <a:chOff x="683125" y="1955275"/>
            <a:chExt cx="299325" cy="294600"/>
          </a:xfrm>
        </p:grpSpPr>
        <p:sp>
          <p:nvSpPr>
            <p:cNvPr id="15" name="Google Shape;8385;p58">
              <a:extLst>
                <a:ext uri="{FF2B5EF4-FFF2-40B4-BE49-F238E27FC236}">
                  <a16:creationId xmlns:a16="http://schemas.microsoft.com/office/drawing/2014/main" id="{CC32F438-83A8-498D-83C9-422861D740B0}"/>
                </a:ext>
              </a:extLst>
            </p:cNvPr>
            <p:cNvSpPr/>
            <p:nvPr/>
          </p:nvSpPr>
          <p:spPr>
            <a:xfrm>
              <a:off x="876875" y="1989925"/>
              <a:ext cx="52800" cy="63825"/>
            </a:xfrm>
            <a:custGeom>
              <a:avLst/>
              <a:gdLst/>
              <a:ahLst/>
              <a:cxnLst/>
              <a:rect l="l" t="t" r="r" b="b"/>
              <a:pathLst>
                <a:path w="2112" h="2553" extrusionOk="0">
                  <a:moveTo>
                    <a:pt x="1072" y="0"/>
                  </a:moveTo>
                  <a:cubicBezTo>
                    <a:pt x="473" y="0"/>
                    <a:pt x="64" y="473"/>
                    <a:pt x="64" y="1009"/>
                  </a:cubicBezTo>
                  <a:cubicBezTo>
                    <a:pt x="1" y="1229"/>
                    <a:pt x="158" y="1324"/>
                    <a:pt x="379" y="1324"/>
                  </a:cubicBezTo>
                  <a:cubicBezTo>
                    <a:pt x="568" y="1324"/>
                    <a:pt x="725" y="1166"/>
                    <a:pt x="725" y="977"/>
                  </a:cubicBezTo>
                  <a:cubicBezTo>
                    <a:pt x="725" y="788"/>
                    <a:pt x="883" y="631"/>
                    <a:pt x="1072" y="631"/>
                  </a:cubicBezTo>
                  <a:cubicBezTo>
                    <a:pt x="1261" y="631"/>
                    <a:pt x="1418" y="788"/>
                    <a:pt x="1418" y="977"/>
                  </a:cubicBezTo>
                  <a:cubicBezTo>
                    <a:pt x="1418" y="1103"/>
                    <a:pt x="1355" y="1198"/>
                    <a:pt x="1229" y="1292"/>
                  </a:cubicBezTo>
                  <a:cubicBezTo>
                    <a:pt x="914" y="1450"/>
                    <a:pt x="725" y="1796"/>
                    <a:pt x="725" y="2206"/>
                  </a:cubicBezTo>
                  <a:cubicBezTo>
                    <a:pt x="725" y="2395"/>
                    <a:pt x="883" y="2552"/>
                    <a:pt x="1072" y="2552"/>
                  </a:cubicBezTo>
                  <a:cubicBezTo>
                    <a:pt x="1261" y="2552"/>
                    <a:pt x="1418" y="2395"/>
                    <a:pt x="1418" y="2206"/>
                  </a:cubicBezTo>
                  <a:cubicBezTo>
                    <a:pt x="1418" y="2080"/>
                    <a:pt x="1481" y="1954"/>
                    <a:pt x="1544" y="1922"/>
                  </a:cubicBezTo>
                  <a:cubicBezTo>
                    <a:pt x="1891" y="1733"/>
                    <a:pt x="2111" y="1355"/>
                    <a:pt x="2111" y="1009"/>
                  </a:cubicBezTo>
                  <a:cubicBezTo>
                    <a:pt x="2111" y="410"/>
                    <a:pt x="1639" y="0"/>
                    <a:pt x="107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386;p58">
              <a:extLst>
                <a:ext uri="{FF2B5EF4-FFF2-40B4-BE49-F238E27FC236}">
                  <a16:creationId xmlns:a16="http://schemas.microsoft.com/office/drawing/2014/main" id="{244CF94D-2708-43D4-B3F0-19D608ECCBC9}"/>
                </a:ext>
              </a:extLst>
            </p:cNvPr>
            <p:cNvSpPr/>
            <p:nvPr/>
          </p:nvSpPr>
          <p:spPr>
            <a:xfrm>
              <a:off x="683125" y="2058450"/>
              <a:ext cx="159900" cy="191425"/>
            </a:xfrm>
            <a:custGeom>
              <a:avLst/>
              <a:gdLst/>
              <a:ahLst/>
              <a:cxnLst/>
              <a:rect l="l" t="t" r="r" b="b"/>
              <a:pathLst>
                <a:path w="6396" h="7657" extrusionOk="0">
                  <a:moveTo>
                    <a:pt x="3245" y="693"/>
                  </a:moveTo>
                  <a:cubicBezTo>
                    <a:pt x="3812" y="693"/>
                    <a:pt x="4285" y="1166"/>
                    <a:pt x="4285" y="1702"/>
                  </a:cubicBezTo>
                  <a:cubicBezTo>
                    <a:pt x="4285" y="2269"/>
                    <a:pt x="3812" y="2710"/>
                    <a:pt x="3245" y="2710"/>
                  </a:cubicBezTo>
                  <a:cubicBezTo>
                    <a:pt x="2647" y="2710"/>
                    <a:pt x="2174" y="2269"/>
                    <a:pt x="2174" y="1702"/>
                  </a:cubicBezTo>
                  <a:cubicBezTo>
                    <a:pt x="2174" y="1166"/>
                    <a:pt x="2678" y="693"/>
                    <a:pt x="3245" y="693"/>
                  </a:cubicBezTo>
                  <a:close/>
                  <a:moveTo>
                    <a:pt x="3245" y="3434"/>
                  </a:moveTo>
                  <a:cubicBezTo>
                    <a:pt x="4569" y="3434"/>
                    <a:pt x="5671" y="4537"/>
                    <a:pt x="5671" y="5892"/>
                  </a:cubicBezTo>
                  <a:lnTo>
                    <a:pt x="5671" y="6994"/>
                  </a:lnTo>
                  <a:lnTo>
                    <a:pt x="788" y="6994"/>
                  </a:lnTo>
                  <a:lnTo>
                    <a:pt x="788" y="5892"/>
                  </a:lnTo>
                  <a:cubicBezTo>
                    <a:pt x="788" y="4537"/>
                    <a:pt x="1891" y="3434"/>
                    <a:pt x="3245" y="3434"/>
                  </a:cubicBezTo>
                  <a:close/>
                  <a:moveTo>
                    <a:pt x="3182" y="0"/>
                  </a:moveTo>
                  <a:cubicBezTo>
                    <a:pt x="2237" y="0"/>
                    <a:pt x="1418" y="788"/>
                    <a:pt x="1418" y="1733"/>
                  </a:cubicBezTo>
                  <a:cubicBezTo>
                    <a:pt x="1418" y="2206"/>
                    <a:pt x="1607" y="2678"/>
                    <a:pt x="1985" y="2993"/>
                  </a:cubicBezTo>
                  <a:cubicBezTo>
                    <a:pt x="819" y="3466"/>
                    <a:pt x="0" y="4569"/>
                    <a:pt x="0" y="5892"/>
                  </a:cubicBezTo>
                  <a:lnTo>
                    <a:pt x="0" y="7309"/>
                  </a:lnTo>
                  <a:cubicBezTo>
                    <a:pt x="126" y="7499"/>
                    <a:pt x="284" y="7656"/>
                    <a:pt x="441" y="7656"/>
                  </a:cubicBezTo>
                  <a:lnTo>
                    <a:pt x="6018" y="7656"/>
                  </a:lnTo>
                  <a:cubicBezTo>
                    <a:pt x="6238" y="7656"/>
                    <a:pt x="6396" y="7499"/>
                    <a:pt x="6396" y="7309"/>
                  </a:cubicBezTo>
                  <a:lnTo>
                    <a:pt x="6396" y="5892"/>
                  </a:lnTo>
                  <a:cubicBezTo>
                    <a:pt x="6396" y="4569"/>
                    <a:pt x="5545" y="3466"/>
                    <a:pt x="4411" y="2993"/>
                  </a:cubicBezTo>
                  <a:cubicBezTo>
                    <a:pt x="4758" y="2647"/>
                    <a:pt x="4978" y="2206"/>
                    <a:pt x="4978" y="1733"/>
                  </a:cubicBezTo>
                  <a:cubicBezTo>
                    <a:pt x="4978" y="788"/>
                    <a:pt x="4190"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7" name="Google Shape;8387;p58">
              <a:extLst>
                <a:ext uri="{FF2B5EF4-FFF2-40B4-BE49-F238E27FC236}">
                  <a16:creationId xmlns:a16="http://schemas.microsoft.com/office/drawing/2014/main" id="{30D612FD-62A0-4D07-B403-84DB5BAFCA11}"/>
                </a:ext>
              </a:extLst>
            </p:cNvPr>
            <p:cNvSpPr/>
            <p:nvPr/>
          </p:nvSpPr>
          <p:spPr>
            <a:xfrm>
              <a:off x="824900" y="1955275"/>
              <a:ext cx="157550" cy="155975"/>
            </a:xfrm>
            <a:custGeom>
              <a:avLst/>
              <a:gdLst/>
              <a:ahLst/>
              <a:cxnLst/>
              <a:rect l="l" t="t" r="r" b="b"/>
              <a:pathLst>
                <a:path w="6302" h="6239" extrusionOk="0">
                  <a:moveTo>
                    <a:pt x="3151" y="662"/>
                  </a:moveTo>
                  <a:cubicBezTo>
                    <a:pt x="4505" y="662"/>
                    <a:pt x="5608" y="1765"/>
                    <a:pt x="5608" y="3119"/>
                  </a:cubicBezTo>
                  <a:cubicBezTo>
                    <a:pt x="5608" y="4442"/>
                    <a:pt x="4505" y="5545"/>
                    <a:pt x="3151" y="5545"/>
                  </a:cubicBezTo>
                  <a:cubicBezTo>
                    <a:pt x="2710" y="5545"/>
                    <a:pt x="2332" y="5451"/>
                    <a:pt x="1954" y="5230"/>
                  </a:cubicBezTo>
                  <a:cubicBezTo>
                    <a:pt x="1890" y="5199"/>
                    <a:pt x="1796" y="5199"/>
                    <a:pt x="1733" y="5199"/>
                  </a:cubicBezTo>
                  <a:lnTo>
                    <a:pt x="945" y="5388"/>
                  </a:lnTo>
                  <a:lnTo>
                    <a:pt x="1166" y="4694"/>
                  </a:lnTo>
                  <a:cubicBezTo>
                    <a:pt x="1229" y="4568"/>
                    <a:pt x="1166" y="4505"/>
                    <a:pt x="1134" y="4411"/>
                  </a:cubicBezTo>
                  <a:cubicBezTo>
                    <a:pt x="914" y="4033"/>
                    <a:pt x="756" y="3592"/>
                    <a:pt x="756" y="3119"/>
                  </a:cubicBezTo>
                  <a:cubicBezTo>
                    <a:pt x="725" y="1733"/>
                    <a:pt x="1827" y="662"/>
                    <a:pt x="3151" y="662"/>
                  </a:cubicBezTo>
                  <a:close/>
                  <a:moveTo>
                    <a:pt x="3182" y="0"/>
                  </a:moveTo>
                  <a:cubicBezTo>
                    <a:pt x="1449" y="0"/>
                    <a:pt x="95" y="1418"/>
                    <a:pt x="95" y="3119"/>
                  </a:cubicBezTo>
                  <a:cubicBezTo>
                    <a:pt x="95" y="3655"/>
                    <a:pt x="189" y="4190"/>
                    <a:pt x="473" y="4663"/>
                  </a:cubicBezTo>
                  <a:lnTo>
                    <a:pt x="32" y="5766"/>
                  </a:lnTo>
                  <a:cubicBezTo>
                    <a:pt x="0" y="5860"/>
                    <a:pt x="32" y="5986"/>
                    <a:pt x="126" y="6112"/>
                  </a:cubicBezTo>
                  <a:cubicBezTo>
                    <a:pt x="189" y="6175"/>
                    <a:pt x="315" y="6238"/>
                    <a:pt x="473" y="6238"/>
                  </a:cubicBezTo>
                  <a:lnTo>
                    <a:pt x="1764" y="5923"/>
                  </a:lnTo>
                  <a:cubicBezTo>
                    <a:pt x="2206" y="6144"/>
                    <a:pt x="2678" y="6238"/>
                    <a:pt x="3182" y="6238"/>
                  </a:cubicBezTo>
                  <a:cubicBezTo>
                    <a:pt x="4915" y="6238"/>
                    <a:pt x="6301" y="4820"/>
                    <a:pt x="6301" y="3119"/>
                  </a:cubicBezTo>
                  <a:cubicBezTo>
                    <a:pt x="6301" y="1386"/>
                    <a:pt x="4883" y="0"/>
                    <a:pt x="3182"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8" name="Google Shape;8388;p58">
              <a:extLst>
                <a:ext uri="{FF2B5EF4-FFF2-40B4-BE49-F238E27FC236}">
                  <a16:creationId xmlns:a16="http://schemas.microsoft.com/office/drawing/2014/main" id="{E5795141-DC76-484F-9FAF-19539026519D}"/>
                </a:ext>
              </a:extLst>
            </p:cNvPr>
            <p:cNvSpPr/>
            <p:nvPr/>
          </p:nvSpPr>
          <p:spPr>
            <a:xfrm>
              <a:off x="895000" y="2058450"/>
              <a:ext cx="17350" cy="18125"/>
            </a:xfrm>
            <a:custGeom>
              <a:avLst/>
              <a:gdLst/>
              <a:ahLst/>
              <a:cxnLst/>
              <a:rect l="l" t="t" r="r" b="b"/>
              <a:pathLst>
                <a:path w="694" h="725" extrusionOk="0">
                  <a:moveTo>
                    <a:pt x="347" y="0"/>
                  </a:moveTo>
                  <a:cubicBezTo>
                    <a:pt x="158" y="0"/>
                    <a:pt x="0" y="158"/>
                    <a:pt x="0" y="378"/>
                  </a:cubicBezTo>
                  <a:cubicBezTo>
                    <a:pt x="0" y="567"/>
                    <a:pt x="158" y="725"/>
                    <a:pt x="347" y="725"/>
                  </a:cubicBezTo>
                  <a:cubicBezTo>
                    <a:pt x="536" y="725"/>
                    <a:pt x="693" y="567"/>
                    <a:pt x="693" y="378"/>
                  </a:cubicBezTo>
                  <a:cubicBezTo>
                    <a:pt x="693" y="158"/>
                    <a:pt x="536" y="0"/>
                    <a:pt x="34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7512621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49" y="1019069"/>
            <a:ext cx="5121028" cy="409086"/>
          </a:xfrm>
          <a:prstGeom prst="rect">
            <a:avLst/>
          </a:prstGeom>
          <a:noFill/>
        </p:spPr>
        <p:txBody>
          <a:bodyPr wrap="square" rtlCol="0">
            <a:spAutoFit/>
          </a:bodyPr>
          <a:lstStyle/>
          <a:p>
            <a:pPr marR="0" lvl="0" algn="r" rtl="1">
              <a:lnSpc>
                <a:spcPct val="125000"/>
              </a:lnSpc>
              <a:spcBef>
                <a:spcPts val="600"/>
              </a:spcBef>
              <a:spcAft>
                <a:spcPts val="600"/>
              </a:spcAft>
            </a:pPr>
            <a:r>
              <a:rPr lang="ar-SA" sz="1800" b="1">
                <a:effectLst/>
                <a:latin typeface="Alexandria Medium" pitchFamily="2" charset="-78"/>
                <a:ea typeface="Times New Roman" panose="02020603050405020304" pitchFamily="18" charset="0"/>
                <a:cs typeface="Alexandria Medium" pitchFamily="2" charset="-78"/>
              </a:rPr>
              <a:t>أنماط البرامج التعليميّة بمساعدة الحاسوب</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889000" y="2180016"/>
            <a:ext cx="10541000" cy="604076"/>
          </a:xfrm>
          <a:prstGeom prst="rect">
            <a:avLst/>
          </a:prstGeom>
          <a:noFill/>
          <a:ln>
            <a:noFill/>
          </a:ln>
        </p:spPr>
        <p:txBody>
          <a:bodyPr wrap="square" rtlCol="0">
            <a:spAutoFit/>
          </a:bodyPr>
          <a:lstStyle/>
          <a:p>
            <a:pPr algn="r" rtl="1">
              <a:lnSpc>
                <a:spcPct val="107000"/>
              </a:lnSpc>
              <a:spcAft>
                <a:spcPts val="800"/>
              </a:spcAft>
            </a:pPr>
            <a:r>
              <a:rPr lang="ar-SA" sz="1600" dirty="0">
                <a:solidFill>
                  <a:srgbClr val="000000"/>
                </a:solidFill>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 تُصنّف البرامج الحاسوبيّة المستخدمة في التعليم بحسب الغرض المراد تحقيقه إلى أنماط  عدّة </a:t>
            </a:r>
            <a:r>
              <a:rPr lang="ar-SA" sz="1600" dirty="0">
                <a:solidFill>
                  <a:srgbClr val="000000"/>
                </a:solidFill>
                <a:latin typeface="Alexandria Light" pitchFamily="2" charset="-78"/>
                <a:ea typeface="Times New Roman" panose="02020603050405020304" pitchFamily="18" charset="0"/>
                <a:cs typeface="Alexandria Light" pitchFamily="2" charset="-78"/>
              </a:rPr>
              <a:t>كما يبينها الشكل  رقم (</a:t>
            </a:r>
            <a:r>
              <a:rPr lang="en-US" sz="1600" dirty="0">
                <a:solidFill>
                  <a:srgbClr val="000000"/>
                </a:solidFill>
                <a:latin typeface="Alexandria Light" pitchFamily="2" charset="-78"/>
                <a:ea typeface="Times New Roman" panose="02020603050405020304" pitchFamily="18" charset="0"/>
                <a:cs typeface="Alexandria Light" pitchFamily="2" charset="-78"/>
              </a:rPr>
              <a:t>1</a:t>
            </a:r>
            <a:r>
              <a:rPr lang="ar-SA" sz="1600" dirty="0">
                <a:solidFill>
                  <a:srgbClr val="000000"/>
                </a:solidFill>
                <a:latin typeface="Alexandria Light" pitchFamily="2" charset="-78"/>
                <a:ea typeface="Times New Roman" panose="02020603050405020304" pitchFamily="18" charset="0"/>
                <a:cs typeface="Alexandria Light" pitchFamily="2" charset="-78"/>
              </a:rPr>
              <a:t>) الآتي </a:t>
            </a:r>
            <a:r>
              <a:rPr lang="ar-SA" sz="1600" dirty="0">
                <a:effectLst/>
                <a:latin typeface="Alexandria Light" pitchFamily="2" charset="-78"/>
                <a:ea typeface="Calibri" panose="020F0502020204030204" pitchFamily="34" charset="0"/>
                <a:cs typeface="Alexandria Light" pitchFamily="2" charset="-78"/>
              </a:rPr>
              <a:t>:</a:t>
            </a:r>
            <a:endParaRPr lang="ar-SA" sz="1400" dirty="0">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3">
            <a:extLst>
              <a:ext uri="{FF2B5EF4-FFF2-40B4-BE49-F238E27FC236}">
                <a16:creationId xmlns:a16="http://schemas.microsoft.com/office/drawing/2014/main" id="{1E1053C5-2D75-4198-B94E-C9E242F23EF9}"/>
              </a:ext>
            </a:extLst>
          </p:cNvPr>
          <p:cNvGraphicFramePr/>
          <p:nvPr>
            <p:extLst>
              <p:ext uri="{D42A27DB-BD31-4B8C-83A1-F6EECF244321}">
                <p14:modId xmlns:p14="http://schemas.microsoft.com/office/powerpoint/2010/main" val="3533457736"/>
              </p:ext>
            </p:extLst>
          </p:nvPr>
        </p:nvGraphicFramePr>
        <p:xfrm>
          <a:off x="2624328" y="2715768"/>
          <a:ext cx="6174897" cy="263701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TextBox 1">
            <a:extLst>
              <a:ext uri="{FF2B5EF4-FFF2-40B4-BE49-F238E27FC236}">
                <a16:creationId xmlns:a16="http://schemas.microsoft.com/office/drawing/2014/main" id="{817668A1-7EC4-4AA7-BB23-9D585F79E2EA}"/>
              </a:ext>
            </a:extLst>
          </p:cNvPr>
          <p:cNvSpPr txBox="1"/>
          <p:nvPr/>
        </p:nvSpPr>
        <p:spPr>
          <a:xfrm>
            <a:off x="3043003" y="5565847"/>
            <a:ext cx="5411449" cy="276999"/>
          </a:xfrm>
          <a:prstGeom prst="rect">
            <a:avLst/>
          </a:prstGeom>
          <a:noFill/>
        </p:spPr>
        <p:txBody>
          <a:bodyPr wrap="square" rtlCol="1">
            <a:spAutoFit/>
          </a:bodyPr>
          <a:lstStyle/>
          <a:p>
            <a:pPr algn="ctr" rtl="1"/>
            <a:r>
              <a:rPr lang="ar-SA" sz="1200" b="1" dirty="0">
                <a:latin typeface="Alexandria Light" pitchFamily="2" charset="-78"/>
                <a:cs typeface="Alexandria Light" pitchFamily="2" charset="-78"/>
              </a:rPr>
              <a:t>الشكل (</a:t>
            </a:r>
            <a:r>
              <a:rPr lang="en-US" sz="1200" b="1" dirty="0">
                <a:latin typeface="Alexandria Light" pitchFamily="2" charset="-78"/>
                <a:cs typeface="Alexandria Light" pitchFamily="2" charset="-78"/>
              </a:rPr>
              <a:t>1</a:t>
            </a:r>
            <a:r>
              <a:rPr lang="ar-SA" sz="1200" b="1" dirty="0">
                <a:latin typeface="Alexandria Light" pitchFamily="2" charset="-78"/>
                <a:cs typeface="Alexandria Light" pitchFamily="2" charset="-78"/>
              </a:rPr>
              <a:t>) يبين </a:t>
            </a:r>
            <a:r>
              <a:rPr lang="ar-SA" sz="1200" b="1" dirty="0">
                <a:effectLst/>
                <a:latin typeface="Alexandria Light" pitchFamily="2" charset="-78"/>
                <a:ea typeface="Times New Roman" panose="02020603050405020304" pitchFamily="18" charset="0"/>
                <a:cs typeface="Alexandria Light" pitchFamily="2" charset="-78"/>
              </a:rPr>
              <a:t>أنماط البرامج التعليميّة بمساعدة الحاسوب</a:t>
            </a:r>
            <a:endParaRPr lang="ar-SA" sz="1200" b="1" dirty="0">
              <a:latin typeface="Alexandria Light" pitchFamily="2" charset="-78"/>
              <a:cs typeface="Alexandria Light" pitchFamily="2" charset="-78"/>
            </a:endParaRPr>
          </a:p>
        </p:txBody>
      </p:sp>
      <p:sp>
        <p:nvSpPr>
          <p:cNvPr id="9" name="مربع نص 8">
            <a:extLst>
              <a:ext uri="{FF2B5EF4-FFF2-40B4-BE49-F238E27FC236}">
                <a16:creationId xmlns:a16="http://schemas.microsoft.com/office/drawing/2014/main" id="{17F0CF44-D38D-4801-A695-34B36AE113F7}"/>
              </a:ext>
            </a:extLst>
          </p:cNvPr>
          <p:cNvSpPr txBox="1"/>
          <p:nvPr/>
        </p:nvSpPr>
        <p:spPr>
          <a:xfrm>
            <a:off x="6722478" y="4221301"/>
            <a:ext cx="1215614" cy="646331"/>
          </a:xfrm>
          <a:prstGeom prst="rect">
            <a:avLst/>
          </a:prstGeom>
          <a:noFill/>
          <a:ln>
            <a:noFill/>
          </a:ln>
        </p:spPr>
        <p:txBody>
          <a:bodyPr wrap="square" rtlCol="1">
            <a:spAutoFit/>
          </a:bodyPr>
          <a:lstStyle/>
          <a:p>
            <a:pPr algn="ctr"/>
            <a:r>
              <a:rPr lang="ar-SA" b="1" dirty="0">
                <a:solidFill>
                  <a:prstClr val="white"/>
                </a:solidFill>
                <a:latin typeface="Alexandria Light" pitchFamily="2" charset="-78"/>
                <a:ea typeface="Calibri" panose="020F0502020204030204" pitchFamily="34" charset="0"/>
                <a:cs typeface="Alexandria Light" pitchFamily="2" charset="-78"/>
              </a:rPr>
              <a:t>الألعاب التعليمية</a:t>
            </a:r>
          </a:p>
        </p:txBody>
      </p:sp>
    </p:spTree>
    <p:extLst>
      <p:ext uri="{BB962C8B-B14F-4D97-AF65-F5344CB8AC3E}">
        <p14:creationId xmlns:p14="http://schemas.microsoft.com/office/powerpoint/2010/main" val="2340946348"/>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30810" marR="0" algn="just" rtl="1">
              <a:lnSpc>
                <a:spcPts val="290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برامج</a:t>
            </a:r>
            <a:endParaRPr lang="en-US" sz="1800" dirty="0">
              <a:solidFill>
                <a:schemeClr val="tx1"/>
              </a:solidFill>
              <a:effectLst/>
              <a:latin typeface="Alexandria Light" pitchFamily="2" charset="-78"/>
              <a:ea typeface="Calibri" panose="020F0502020204030204" pitchFamily="34" charset="0"/>
              <a:cs typeface="Alexandria Light" pitchFamily="2" charset="-78"/>
            </a:endParaRPr>
          </a:p>
        </p:txBody>
      </p:sp>
      <p:sp>
        <p:nvSpPr>
          <p:cNvPr id="3" name="TextBox 2"/>
          <p:cNvSpPr txBox="1"/>
          <p:nvPr/>
        </p:nvSpPr>
        <p:spPr>
          <a:xfrm>
            <a:off x="2513149" y="1019069"/>
            <a:ext cx="5124779" cy="412100"/>
          </a:xfrm>
          <a:prstGeom prst="rect">
            <a:avLst/>
          </a:prstGeom>
          <a:noFill/>
        </p:spPr>
        <p:txBody>
          <a:bodyPr wrap="square" rtlCol="0">
            <a:spAutoFit/>
          </a:bodyPr>
          <a:lstStyle/>
          <a:p>
            <a:pPr marR="0" lvl="0" algn="r" rtl="1">
              <a:lnSpc>
                <a:spcPct val="125000"/>
              </a:lnSpc>
              <a:spcBef>
                <a:spcPts val="600"/>
              </a:spcBef>
              <a:spcAft>
                <a:spcPts val="600"/>
              </a:spcAft>
            </a:pPr>
            <a:r>
              <a:rPr lang="ar-SA" sz="1800" b="1" dirty="0">
                <a:effectLst/>
                <a:latin typeface="Alexandria Medium" pitchFamily="2" charset="-78"/>
                <a:ea typeface="Times New Roman" panose="02020603050405020304" pitchFamily="18" charset="0"/>
                <a:cs typeface="Alexandria Medium" pitchFamily="2" charset="-78"/>
              </a:rPr>
              <a:t>أنماط البرامج التعليميّة بمساعدة الحاسوب</a:t>
            </a:r>
            <a:endParaRPr lang="en-US" sz="1800" b="1" dirty="0">
              <a:effectLst/>
              <a:latin typeface="Alexandria Medium" pitchFamily="2" charset="-78"/>
              <a:ea typeface="Times New Roman" panose="02020603050405020304" pitchFamily="18"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1D2FE7-EBD2-4FA4-B298-E3DB8BD7A93A}"/>
              </a:ext>
            </a:extLst>
          </p:cNvPr>
          <p:cNvSpPr txBox="1"/>
          <p:nvPr/>
        </p:nvSpPr>
        <p:spPr>
          <a:xfrm>
            <a:off x="1038454" y="2292396"/>
            <a:ext cx="10115092" cy="3053144"/>
          </a:xfrm>
          <a:prstGeom prst="rect">
            <a:avLst/>
          </a:prstGeom>
          <a:noFill/>
        </p:spPr>
        <p:txBody>
          <a:bodyPr wrap="square" rtlCol="1">
            <a:spAutoFit/>
          </a:bodyPr>
          <a:lstStyle/>
          <a:p>
            <a:pPr algn="just" rtl="1">
              <a:lnSpc>
                <a:spcPts val="2960"/>
              </a:lnSpc>
              <a:spcBef>
                <a:spcPts val="600"/>
              </a:spcBef>
              <a:spcAft>
                <a:spcPts val="1800"/>
              </a:spcAft>
            </a:pPr>
            <a:r>
              <a:rPr lang="ar-SA" sz="1800" b="1" dirty="0">
                <a:effectLst/>
                <a:latin typeface="Alexandria Light" pitchFamily="2" charset="-78"/>
                <a:ea typeface="Calibri" panose="020F0502020204030204" pitchFamily="34" charset="0"/>
                <a:cs typeface="Alexandria Light" pitchFamily="2" charset="-78"/>
              </a:rPr>
              <a:t>1- برامج </a:t>
            </a:r>
            <a:r>
              <a:rPr lang="ar-SA" sz="1800" b="1" dirty="0">
                <a:solidFill>
                  <a:schemeClr val="tx1"/>
                </a:solidFill>
                <a:effectLst/>
                <a:latin typeface="Alexandria Light" pitchFamily="2" charset="-78"/>
                <a:ea typeface="Calibri" panose="020F0502020204030204" pitchFamily="34" charset="0"/>
                <a:cs typeface="Alexandria Light" pitchFamily="2" charset="-78"/>
              </a:rPr>
              <a:t>التدريس الخصوصي:</a:t>
            </a:r>
            <a:r>
              <a:rPr lang="ar-SA" sz="1800" dirty="0">
                <a:solidFill>
                  <a:schemeClr val="tx1"/>
                </a:solidFill>
                <a:effectLst/>
                <a:latin typeface="Alexandria Light" pitchFamily="2" charset="-78"/>
                <a:ea typeface="Calibri" panose="020F0502020204030204" pitchFamily="34" charset="0"/>
                <a:cs typeface="Alexandria Light" pitchFamily="2" charset="-78"/>
              </a:rPr>
              <a:t> الغرض منه تقديم كم من المعرفة تعدّ جديدة بالنسبة إلى المتعلّم، وهذا النوع يشبه إلى حد ما الطرائق الشّائعة في التعليم الخصوصيّ، وكذلك التعلّم الذاتيّ المبرمج أو شريط الكاسيت والفيديو أو الشرائح، ويمكن للمتعلّم أن يتعلّم معارف جديدة أو يتحقّق من صحّةِ معلوماتٍ سابقةً، وتُعزز استجابتِه الصحيحة أو تُصوّب أغلاطه، ويمكن تقويم أداء المتعلّم إما من خلال عمله مع البرنامج أو بالطرائقِ الشائعةِ (صيام وآخرون، 2012). </a:t>
            </a:r>
          </a:p>
          <a:p>
            <a:pPr algn="just" rtl="1">
              <a:lnSpc>
                <a:spcPts val="2960"/>
              </a:lnSpc>
              <a:spcBef>
                <a:spcPts val="600"/>
              </a:spcBef>
              <a:spcAft>
                <a:spcPts val="1800"/>
              </a:spcAft>
            </a:pPr>
            <a:r>
              <a:rPr lang="ar-SA" sz="1800" dirty="0">
                <a:solidFill>
                  <a:schemeClr val="tx1"/>
                </a:solidFill>
                <a:effectLst/>
                <a:latin typeface="Alexandria Light" pitchFamily="2" charset="-78"/>
                <a:ea typeface="Calibri" panose="020F0502020204030204" pitchFamily="34" charset="0"/>
                <a:cs typeface="Alexandria Light" pitchFamily="2" charset="-78"/>
              </a:rPr>
              <a:t>     والمتعلّم في هذا النمط هو المتحكّم الوحيد في سرعة عرض المعلومات على</a:t>
            </a:r>
            <a:r>
              <a:rPr lang="en-US" sz="1800" dirty="0">
                <a:solidFill>
                  <a:schemeClr val="tx1"/>
                </a:solidFill>
                <a:effectLst/>
                <a:latin typeface="Alexandria Light" pitchFamily="2" charset="-78"/>
                <a:ea typeface="Calibri" panose="020F0502020204030204" pitchFamily="34" charset="0"/>
                <a:cs typeface="Alexandria Light" pitchFamily="2" charset="-78"/>
              </a:rPr>
              <a:t> </a:t>
            </a:r>
            <a:r>
              <a:rPr lang="ar-SA" sz="1800" dirty="0">
                <a:solidFill>
                  <a:schemeClr val="tx1"/>
                </a:solidFill>
                <a:effectLst/>
                <a:latin typeface="Alexandria Light" pitchFamily="2" charset="-78"/>
                <a:ea typeface="Calibri" panose="020F0502020204030204" pitchFamily="34" charset="0"/>
                <a:cs typeface="Alexandria Light" pitchFamily="2" charset="-78"/>
              </a:rPr>
              <a:t>الشّاشة، وذلك بالضّغط على أحد المفاتيح ليعرض الحاسوب المعلومات المطلوبة أو تكرار التعلّم.</a:t>
            </a:r>
            <a:endParaRPr lang="ar-SA" dirty="0"/>
          </a:p>
        </p:txBody>
      </p:sp>
    </p:spTree>
    <p:extLst>
      <p:ext uri="{BB962C8B-B14F-4D97-AF65-F5344CB8AC3E}">
        <p14:creationId xmlns:p14="http://schemas.microsoft.com/office/powerpoint/2010/main" val="1491613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317263"/>
            <a:ext cx="9986818" cy="3025187"/>
          </a:xfrm>
          <a:prstGeom prst="rect">
            <a:avLst/>
          </a:prstGeom>
          <a:noFill/>
        </p:spPr>
        <p:txBody>
          <a:bodyPr wrap="square" rtlCol="0">
            <a:spAutoFit/>
          </a:bodyPr>
          <a:lstStyle/>
          <a:p>
            <a:pPr marL="0" marR="0" algn="just" rtl="1">
              <a:lnSpc>
                <a:spcPts val="292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Alexandria Light" pitchFamily="2" charset="-78"/>
                <a:ea typeface="Calibri" panose="020F0502020204030204" pitchFamily="34" charset="0"/>
                <a:cs typeface="Alexandria Light" pitchFamily="2" charset="-78"/>
              </a:rPr>
              <a:t> 2- برامج التدريب والمران:</a:t>
            </a:r>
            <a:r>
              <a:rPr lang="ar-SA" sz="1600" dirty="0">
                <a:effectLst/>
                <a:latin typeface="Alexandria Light" pitchFamily="2" charset="-78"/>
                <a:ea typeface="Calibri" panose="020F0502020204030204" pitchFamily="34" charset="0"/>
                <a:cs typeface="Alexandria Light" pitchFamily="2" charset="-78"/>
              </a:rPr>
              <a:t> يستخدمها المتعلّم بعد أن يتعلّم القوانين والمبادئ والمفاهيم في علم معيّن، فتوضع بين يديه برامج التمرين، ليثبّت المعلومات، ويقوّي التعلّم، ويحل المشكلات المتعلّقة بالمسائلِ السابقةِ، ويحقّق أهدافاً عليا لم تتحقّق بالتدريس التقليدي، لضيق الوقت وطبيعة التدريس الجمعيّ الذي لا يُمكِّن كلَّ فرد من الممارسة والتمرين في حل المسائل والمشكلات، وهي موجهة في كل لحظة بالتغذية الراجعة التقويمية التي تقوّم مباشرة عمل المتعلّم، وتزوده بالإرشادات للمتابعة في حل أجزاء المسألة أو المسائل التالية (صيام وآخرون، 2012). وفي ذلك اختصار للوقت وتركيز المعلّم على جوانب المشكلة أو المسألة الأكثر أهميّة دون الاقتصار على الخطوات الإجرائيّة</a:t>
            </a: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وأضاف الحاسوب في برامج التدريب والممارسة، الصوت والموسيقى واللون إلى المثيرات والاستجابات والتغذية الراجعة التقويميّة، وهذا جعل التعلّم أكثر تشويقاً متجنباً بذلك الملل الذي كان يعانيه المتعلّمون.</a:t>
            </a: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07402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4072" y="190246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1404894" y="2911228"/>
            <a:ext cx="9382211" cy="1845377"/>
          </a:xfrm>
          <a:prstGeom prst="rect">
            <a:avLst/>
          </a:prstGeom>
          <a:noFill/>
        </p:spPr>
        <p:txBody>
          <a:bodyPr wrap="square" rtlCol="0">
            <a:spAutoFit/>
          </a:bodyPr>
          <a:lstStyle/>
          <a:p>
            <a:pPr algn="just" rtl="1">
              <a:lnSpc>
                <a:spcPts val="2920"/>
              </a:lnSpc>
              <a:spcBef>
                <a:spcPts val="600"/>
              </a:spcBef>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3-</a:t>
            </a:r>
            <a:r>
              <a:rPr lang="ar-SA" sz="1600" b="1" dirty="0">
                <a:effectLst/>
                <a:latin typeface="Alexandria Light" pitchFamily="2" charset="-78"/>
                <a:ea typeface="Calibri" panose="020F0502020204030204" pitchFamily="34" charset="0"/>
                <a:cs typeface="Alexandria Light" pitchFamily="2" charset="-78"/>
              </a:rPr>
              <a:t> البرامج التعليميّة البحتة:</a:t>
            </a:r>
            <a:r>
              <a:rPr lang="ar-SA" sz="1600" dirty="0">
                <a:effectLst/>
                <a:latin typeface="Alexandria Light" pitchFamily="2" charset="-78"/>
                <a:ea typeface="Calibri" panose="020F0502020204030204" pitchFamily="34" charset="0"/>
                <a:cs typeface="Alexandria Light" pitchFamily="2" charset="-78"/>
              </a:rPr>
              <a:t> يقوم البرنامج التعليميّ بتقديم المعلومات في وحدات صغيرة يتبع كل معلومة سؤال خاص عنها، وبعد ذلك يقوم الحاسوب بتحليل استجابة التلميذ ومقارنتها بالإجابة التي وضعها مؤلف البرنامج التعليميّ في داخلِ الحاسوبِ، وعلى ضوء هذا تعطى التغذية الراجعة للتلميذ (الحيلة، 1998، ص359).</a:t>
            </a:r>
          </a:p>
          <a:p>
            <a:pPr algn="just" rtl="1">
              <a:lnSpc>
                <a:spcPts val="2920"/>
              </a:lnSpc>
              <a:spcBef>
                <a:spcPts val="600"/>
              </a:spcBef>
              <a:spcAft>
                <a:spcPts val="1800"/>
              </a:spcAft>
              <a:tabLst>
                <a:tab pos="135255" algn="l"/>
              </a:tabLst>
            </a:pPr>
            <a:r>
              <a:rPr lang="ar-SA" sz="1600" dirty="0">
                <a:latin typeface="Alexandria Light" pitchFamily="2" charset="-78"/>
                <a:ea typeface="Calibri" panose="020F0502020204030204" pitchFamily="34" charset="0"/>
                <a:cs typeface="Alexandria Light" pitchFamily="2" charset="-78"/>
              </a:rPr>
              <a:t> </a:t>
            </a: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9" name="Google Shape;6148;p53">
            <a:extLst>
              <a:ext uri="{FF2B5EF4-FFF2-40B4-BE49-F238E27FC236}">
                <a16:creationId xmlns:a16="http://schemas.microsoft.com/office/drawing/2014/main" id="{DF66991A-4C58-4646-883C-AAAA591EB93F}"/>
              </a:ext>
            </a:extLst>
          </p:cNvPr>
          <p:cNvSpPr/>
          <p:nvPr/>
        </p:nvSpPr>
        <p:spPr>
          <a:xfrm>
            <a:off x="5770062" y="4354207"/>
            <a:ext cx="870767" cy="959553"/>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solidFill>
                <a:schemeClr val="bg1">
                  <a:lumMod val="95000"/>
                </a:schemeClr>
              </a:solidFill>
            </a:endParaRPr>
          </a:p>
        </p:txBody>
      </p:sp>
    </p:spTree>
    <p:extLst>
      <p:ext uri="{BB962C8B-B14F-4D97-AF65-F5344CB8AC3E}">
        <p14:creationId xmlns:p14="http://schemas.microsoft.com/office/powerpoint/2010/main" val="3914921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026884" y="94757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p:cNvSpPr txBox="1"/>
          <p:nvPr/>
        </p:nvSpPr>
        <p:spPr>
          <a:xfrm>
            <a:off x="942308" y="2317263"/>
            <a:ext cx="9986818" cy="2884123"/>
          </a:xfrm>
          <a:prstGeom prst="rect">
            <a:avLst/>
          </a:prstGeom>
          <a:noFill/>
        </p:spPr>
        <p:txBody>
          <a:bodyPr wrap="square" rtlCol="0">
            <a:spAutoFit/>
          </a:bodyPr>
          <a:lstStyle/>
          <a:p>
            <a:pPr algn="just" rtl="1">
              <a:lnSpc>
                <a:spcPts val="292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Alexandria Light" pitchFamily="2" charset="-78"/>
                <a:ea typeface="Calibri" panose="020F0502020204030204" pitchFamily="34" charset="0"/>
                <a:cs typeface="Alexandria Light" pitchFamily="2" charset="-78"/>
              </a:rPr>
              <a:t>4- برامج المحاكاة</a:t>
            </a:r>
            <a:r>
              <a:rPr lang="ar-SA" sz="1600" dirty="0">
                <a:effectLst/>
                <a:latin typeface="Alexandria Light" pitchFamily="2" charset="-78"/>
                <a:ea typeface="Calibri" panose="020F0502020204030204" pitchFamily="34" charset="0"/>
                <a:cs typeface="Alexandria Light" pitchFamily="2" charset="-78"/>
              </a:rPr>
              <a:t>: يسمح للمتعلمين في دروس المحاكاة أن يتعلموا مع مواقف مبسطة على شاشة الحاسوب تناظر ما يحدث في دنيا الواقع، وتكون دروس المحاكاة أكثر ملاءمة في مجال التعليم عندما تكون المعلومات أو المهارات التي تدرس ذات تطبيقات مباشرة في الحياة العمليّة، وكذلك عندما يكون أحد الأغراض الأساسية من الدرس هو إعداد المتعلم ليكون لديه فهم أدق وقدرة أكبر على التعامل مع موضوع الدرس في الحياة. "وتتزايد برامج المحاكاة لأنها آمنة وسليمة، ورخيصة، وتحقق معظم أهداف التعلّم" (</a:t>
            </a:r>
            <a:r>
              <a:rPr lang="ar-SA" sz="1600" dirty="0" err="1">
                <a:effectLst/>
                <a:latin typeface="Alexandria Light" pitchFamily="2" charset="-78"/>
                <a:ea typeface="Calibri" panose="020F0502020204030204" pitchFamily="34" charset="0"/>
                <a:cs typeface="Alexandria Light" pitchFamily="2" charset="-78"/>
              </a:rPr>
              <a:t>القلا</a:t>
            </a:r>
            <a:r>
              <a:rPr lang="ar-SA" sz="1600" dirty="0">
                <a:effectLst/>
                <a:latin typeface="Alexandria Light" pitchFamily="2" charset="-78"/>
                <a:ea typeface="Calibri" panose="020F0502020204030204" pitchFamily="34" charset="0"/>
                <a:cs typeface="Alexandria Light" pitchFamily="2" charset="-78"/>
              </a:rPr>
              <a:t> وصيام، 2009). ويعدُّ نمط المحاكاة طريقة فعّالة في عمليّة التعليم؛ إذ يُتعلّم هنا في بيئة التعليم بالاكتشاف.</a:t>
            </a:r>
          </a:p>
          <a:p>
            <a:pPr marL="0" marR="0" algn="just" rtl="1">
              <a:lnSpc>
                <a:spcPts val="2920"/>
              </a:lnSpc>
              <a:spcAft>
                <a:spcPts val="1800"/>
              </a:spcAft>
              <a:tabLst>
                <a:tab pos="135255" algn="l"/>
              </a:tabLst>
            </a:pPr>
            <a:endParaRPr lang="en-US" sz="1600" dirty="0">
              <a:effectLst/>
              <a:latin typeface="Alexandria" pitchFamily="2" charset="-78"/>
              <a:ea typeface="Times New Roman" panose="02020603050405020304" pitchFamily="18" charset="0"/>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168983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330914" y="2317263"/>
            <a:ext cx="9530374" cy="2653290"/>
          </a:xfrm>
          <a:prstGeom prst="rect">
            <a:avLst/>
          </a:prstGeom>
          <a:noFill/>
        </p:spPr>
        <p:txBody>
          <a:bodyPr wrap="square" rtlCol="0">
            <a:spAutoFit/>
          </a:bodyPr>
          <a:lstStyle/>
          <a:p>
            <a:pPr algn="just" rtl="1">
              <a:lnSpc>
                <a:spcPts val="2920"/>
              </a:lnSpc>
              <a:spcAft>
                <a:spcPts val="18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Alexandria Light" pitchFamily="2" charset="-78"/>
                <a:ea typeface="Calibri" panose="020F0502020204030204" pitchFamily="34" charset="0"/>
                <a:cs typeface="Alexandria Light" pitchFamily="2" charset="-78"/>
              </a:rPr>
              <a:t>5-برامج الألعاب التعليميّة:</a:t>
            </a:r>
            <a:r>
              <a:rPr lang="ar-SA" sz="1600" dirty="0">
                <a:effectLst/>
                <a:latin typeface="Alexandria Light" pitchFamily="2" charset="-78"/>
                <a:ea typeface="Calibri" panose="020F0502020204030204" pitchFamily="34" charset="0"/>
                <a:cs typeface="Alexandria Light" pitchFamily="2" charset="-78"/>
              </a:rPr>
              <a:t> تعتمد على دمج عمليّة التعلّم باللعبِ في نموذج ترويحيّ يتبارى فيها المتعلّمونَ ويتنافسونَ للحصولِ على بعضِ النقاطِ ككسبٍ ثمينٍ، وعادة تأخذ الألعاب التعليميّة الشّكل الذي يجذب المتعلّم، ويجعله لا يفارق اللعبة دونَ تحقيقِ الهدف أو الأهداف المطلوبة، وهي تعتمد أساساً على مبدأ المنافسة لإثارة دافعيّة المتعلّم كما تعتمد على إمكاناتِ الحاسوبِ التعليميّة عندما يصبح في الإمكان تقويمُ أداءِ المتعلّم عن طريقِ بعض التدريبات التي يُتعامل معها بشكل غير مباشر؛ وهذا يزيد من احتمالِ تحقيقِ أهدافِ الدرسِ (صيام وآخرون، 2012، ص171). "هذا وتضيف برمجيّات الألعاب التعليميّة الجيّدة الإثارة والحافز على العمل التعليميّ إذ تتناول أغلب المجالات المدرسيّة، وتوفّر تعليماً مركّزاً لمهارات معقّدة".</a:t>
            </a: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5437;p51">
            <a:extLst>
              <a:ext uri="{FF2B5EF4-FFF2-40B4-BE49-F238E27FC236}">
                <a16:creationId xmlns:a16="http://schemas.microsoft.com/office/drawing/2014/main" id="{EEE793B3-5443-4AAB-A30D-94948E8754E2}"/>
              </a:ext>
            </a:extLst>
          </p:cNvPr>
          <p:cNvGrpSpPr/>
          <p:nvPr/>
        </p:nvGrpSpPr>
        <p:grpSpPr>
          <a:xfrm>
            <a:off x="1330914" y="1288861"/>
            <a:ext cx="616772" cy="572205"/>
            <a:chOff x="-47527350" y="2747625"/>
            <a:chExt cx="300100" cy="228425"/>
          </a:xfrm>
        </p:grpSpPr>
        <p:sp>
          <p:nvSpPr>
            <p:cNvPr id="12" name="Google Shape;5438;p51">
              <a:extLst>
                <a:ext uri="{FF2B5EF4-FFF2-40B4-BE49-F238E27FC236}">
                  <a16:creationId xmlns:a16="http://schemas.microsoft.com/office/drawing/2014/main" id="{16FEB7BC-4712-400B-820E-9EA79715B40E}"/>
                </a:ext>
              </a:extLst>
            </p:cNvPr>
            <p:cNvSpPr/>
            <p:nvPr/>
          </p:nvSpPr>
          <p:spPr>
            <a:xfrm>
              <a:off x="-47475350" y="2782275"/>
              <a:ext cx="124450" cy="124475"/>
            </a:xfrm>
            <a:custGeom>
              <a:avLst/>
              <a:gdLst/>
              <a:ahLst/>
              <a:cxnLst/>
              <a:rect l="l" t="t" r="r" b="b"/>
              <a:pathLst>
                <a:path w="4978" h="4979" extrusionOk="0">
                  <a:moveTo>
                    <a:pt x="2804" y="2080"/>
                  </a:moveTo>
                  <a:cubicBezTo>
                    <a:pt x="2678" y="2395"/>
                    <a:pt x="2457" y="2647"/>
                    <a:pt x="2174" y="2710"/>
                  </a:cubicBezTo>
                  <a:lnTo>
                    <a:pt x="2174" y="2080"/>
                  </a:lnTo>
                  <a:close/>
                  <a:moveTo>
                    <a:pt x="1827" y="725"/>
                  </a:moveTo>
                  <a:cubicBezTo>
                    <a:pt x="2300" y="725"/>
                    <a:pt x="2678" y="977"/>
                    <a:pt x="2804" y="1418"/>
                  </a:cubicBezTo>
                  <a:lnTo>
                    <a:pt x="1827" y="1418"/>
                  </a:lnTo>
                  <a:cubicBezTo>
                    <a:pt x="1607" y="1418"/>
                    <a:pt x="1481" y="1576"/>
                    <a:pt x="1481" y="1765"/>
                  </a:cubicBezTo>
                  <a:lnTo>
                    <a:pt x="1481" y="2773"/>
                  </a:lnTo>
                  <a:cubicBezTo>
                    <a:pt x="1071" y="2615"/>
                    <a:pt x="756" y="2206"/>
                    <a:pt x="756" y="1765"/>
                  </a:cubicBezTo>
                  <a:cubicBezTo>
                    <a:pt x="756" y="1197"/>
                    <a:pt x="1229" y="725"/>
                    <a:pt x="1827" y="725"/>
                  </a:cubicBezTo>
                  <a:close/>
                  <a:moveTo>
                    <a:pt x="4253" y="2080"/>
                  </a:moveTo>
                  <a:lnTo>
                    <a:pt x="4253" y="4222"/>
                  </a:lnTo>
                  <a:lnTo>
                    <a:pt x="2142" y="4222"/>
                  </a:lnTo>
                  <a:lnTo>
                    <a:pt x="2142" y="3466"/>
                  </a:lnTo>
                  <a:cubicBezTo>
                    <a:pt x="2804" y="3308"/>
                    <a:pt x="3371" y="2804"/>
                    <a:pt x="3529" y="2080"/>
                  </a:cubicBezTo>
                  <a:close/>
                  <a:moveTo>
                    <a:pt x="1764" y="0"/>
                  </a:moveTo>
                  <a:cubicBezTo>
                    <a:pt x="788" y="0"/>
                    <a:pt x="0" y="788"/>
                    <a:pt x="0" y="1765"/>
                  </a:cubicBezTo>
                  <a:cubicBezTo>
                    <a:pt x="0" y="2647"/>
                    <a:pt x="599" y="3340"/>
                    <a:pt x="1418" y="3497"/>
                  </a:cubicBezTo>
                  <a:lnTo>
                    <a:pt x="1418" y="4600"/>
                  </a:lnTo>
                  <a:cubicBezTo>
                    <a:pt x="1418" y="4821"/>
                    <a:pt x="1575" y="4978"/>
                    <a:pt x="1764" y="4978"/>
                  </a:cubicBezTo>
                  <a:lnTo>
                    <a:pt x="4568" y="4978"/>
                  </a:lnTo>
                  <a:cubicBezTo>
                    <a:pt x="4757" y="4978"/>
                    <a:pt x="4915" y="4821"/>
                    <a:pt x="4915" y="4600"/>
                  </a:cubicBezTo>
                  <a:lnTo>
                    <a:pt x="4915" y="1828"/>
                  </a:lnTo>
                  <a:cubicBezTo>
                    <a:pt x="4978" y="1576"/>
                    <a:pt x="4820" y="1418"/>
                    <a:pt x="4600" y="1418"/>
                  </a:cubicBezTo>
                  <a:lnTo>
                    <a:pt x="3497" y="1418"/>
                  </a:lnTo>
                  <a:cubicBezTo>
                    <a:pt x="3340" y="630"/>
                    <a:pt x="2646" y="0"/>
                    <a:pt x="17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39;p51">
              <a:extLst>
                <a:ext uri="{FF2B5EF4-FFF2-40B4-BE49-F238E27FC236}">
                  <a16:creationId xmlns:a16="http://schemas.microsoft.com/office/drawing/2014/main" id="{C65396D7-EF75-46C9-A1A9-1ABD59E0E599}"/>
                </a:ext>
              </a:extLst>
            </p:cNvPr>
            <p:cNvSpPr/>
            <p:nvPr/>
          </p:nvSpPr>
          <p:spPr>
            <a:xfrm>
              <a:off x="-47333600" y="278227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40;p51">
              <a:extLst>
                <a:ext uri="{FF2B5EF4-FFF2-40B4-BE49-F238E27FC236}">
                  <a16:creationId xmlns:a16="http://schemas.microsoft.com/office/drawing/2014/main" id="{1F672DDF-9705-46E0-B6D5-4C896C436C8F}"/>
                </a:ext>
              </a:extLst>
            </p:cNvPr>
            <p:cNvSpPr/>
            <p:nvPr/>
          </p:nvSpPr>
          <p:spPr>
            <a:xfrm>
              <a:off x="-47333600" y="281772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441;p51">
              <a:extLst>
                <a:ext uri="{FF2B5EF4-FFF2-40B4-BE49-F238E27FC236}">
                  <a16:creationId xmlns:a16="http://schemas.microsoft.com/office/drawing/2014/main" id="{F3406F55-E32D-460B-9A9C-0D4B85428365}"/>
                </a:ext>
              </a:extLst>
            </p:cNvPr>
            <p:cNvSpPr/>
            <p:nvPr/>
          </p:nvSpPr>
          <p:spPr>
            <a:xfrm>
              <a:off x="-47333600" y="2852375"/>
              <a:ext cx="53600" cy="17350"/>
            </a:xfrm>
            <a:custGeom>
              <a:avLst/>
              <a:gdLst/>
              <a:ahLst/>
              <a:cxnLst/>
              <a:rect l="l" t="t" r="r" b="b"/>
              <a:pathLst>
                <a:path w="2144" h="694" extrusionOk="0">
                  <a:moveTo>
                    <a:pt x="347" y="0"/>
                  </a:moveTo>
                  <a:cubicBezTo>
                    <a:pt x="158" y="0"/>
                    <a:pt x="1" y="158"/>
                    <a:pt x="1" y="347"/>
                  </a:cubicBezTo>
                  <a:cubicBezTo>
                    <a:pt x="1" y="536"/>
                    <a:pt x="158" y="693"/>
                    <a:pt x="347" y="693"/>
                  </a:cubicBezTo>
                  <a:lnTo>
                    <a:pt x="1797" y="693"/>
                  </a:lnTo>
                  <a:cubicBezTo>
                    <a:pt x="1986" y="693"/>
                    <a:pt x="2143" y="536"/>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442;p51">
              <a:extLst>
                <a:ext uri="{FF2B5EF4-FFF2-40B4-BE49-F238E27FC236}">
                  <a16:creationId xmlns:a16="http://schemas.microsoft.com/office/drawing/2014/main" id="{3337D1A9-8C94-46C7-9A8A-EB686CC14152}"/>
                </a:ext>
              </a:extLst>
            </p:cNvPr>
            <p:cNvSpPr/>
            <p:nvPr/>
          </p:nvSpPr>
          <p:spPr>
            <a:xfrm>
              <a:off x="-47333600" y="2887800"/>
              <a:ext cx="53600" cy="17375"/>
            </a:xfrm>
            <a:custGeom>
              <a:avLst/>
              <a:gdLst/>
              <a:ahLst/>
              <a:cxnLst/>
              <a:rect l="l" t="t" r="r" b="b"/>
              <a:pathLst>
                <a:path w="2144" h="695" extrusionOk="0">
                  <a:moveTo>
                    <a:pt x="347" y="1"/>
                  </a:moveTo>
                  <a:cubicBezTo>
                    <a:pt x="158" y="1"/>
                    <a:pt x="1" y="158"/>
                    <a:pt x="1" y="347"/>
                  </a:cubicBezTo>
                  <a:cubicBezTo>
                    <a:pt x="1" y="537"/>
                    <a:pt x="158" y="694"/>
                    <a:pt x="347" y="694"/>
                  </a:cubicBezTo>
                  <a:lnTo>
                    <a:pt x="1797" y="694"/>
                  </a:lnTo>
                  <a:cubicBezTo>
                    <a:pt x="1986" y="694"/>
                    <a:pt x="2143" y="537"/>
                    <a:pt x="2143" y="347"/>
                  </a:cubicBezTo>
                  <a:cubicBezTo>
                    <a:pt x="2143" y="158"/>
                    <a:pt x="1986"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443;p51">
              <a:extLst>
                <a:ext uri="{FF2B5EF4-FFF2-40B4-BE49-F238E27FC236}">
                  <a16:creationId xmlns:a16="http://schemas.microsoft.com/office/drawing/2014/main" id="{6807BA0E-A7D6-49DD-8205-881688E6FF6D}"/>
                </a:ext>
              </a:extLst>
            </p:cNvPr>
            <p:cNvSpPr/>
            <p:nvPr/>
          </p:nvSpPr>
          <p:spPr>
            <a:xfrm>
              <a:off x="-47527350" y="2747625"/>
              <a:ext cx="300100" cy="228425"/>
            </a:xfrm>
            <a:custGeom>
              <a:avLst/>
              <a:gdLst/>
              <a:ahLst/>
              <a:cxnLst/>
              <a:rect l="l" t="t" r="r" b="b"/>
              <a:pathLst>
                <a:path w="12004" h="9137" extrusionOk="0">
                  <a:moveTo>
                    <a:pt x="10586" y="693"/>
                  </a:moveTo>
                  <a:lnTo>
                    <a:pt x="10586" y="7026"/>
                  </a:lnTo>
                  <a:lnTo>
                    <a:pt x="1418" y="7026"/>
                  </a:lnTo>
                  <a:lnTo>
                    <a:pt x="1418" y="693"/>
                  </a:lnTo>
                  <a:close/>
                  <a:moveTo>
                    <a:pt x="11311" y="7687"/>
                  </a:moveTo>
                  <a:lnTo>
                    <a:pt x="11311" y="8412"/>
                  </a:lnTo>
                  <a:lnTo>
                    <a:pt x="725" y="8412"/>
                  </a:lnTo>
                  <a:lnTo>
                    <a:pt x="725" y="7687"/>
                  </a:lnTo>
                  <a:close/>
                  <a:moveTo>
                    <a:pt x="1072" y="0"/>
                  </a:moveTo>
                  <a:cubicBezTo>
                    <a:pt x="883" y="0"/>
                    <a:pt x="725" y="158"/>
                    <a:pt x="725" y="378"/>
                  </a:cubicBezTo>
                  <a:lnTo>
                    <a:pt x="725" y="7026"/>
                  </a:lnTo>
                  <a:lnTo>
                    <a:pt x="347" y="7026"/>
                  </a:lnTo>
                  <a:cubicBezTo>
                    <a:pt x="158" y="7026"/>
                    <a:pt x="1" y="7183"/>
                    <a:pt x="1" y="7372"/>
                  </a:cubicBezTo>
                  <a:lnTo>
                    <a:pt x="1" y="8790"/>
                  </a:lnTo>
                  <a:cubicBezTo>
                    <a:pt x="1" y="8979"/>
                    <a:pt x="158" y="9136"/>
                    <a:pt x="347" y="9136"/>
                  </a:cubicBezTo>
                  <a:lnTo>
                    <a:pt x="11658" y="9136"/>
                  </a:lnTo>
                  <a:cubicBezTo>
                    <a:pt x="11847" y="9136"/>
                    <a:pt x="12004" y="8979"/>
                    <a:pt x="12004" y="8790"/>
                  </a:cubicBezTo>
                  <a:lnTo>
                    <a:pt x="12004" y="7372"/>
                  </a:lnTo>
                  <a:cubicBezTo>
                    <a:pt x="12004" y="7183"/>
                    <a:pt x="11847" y="7026"/>
                    <a:pt x="11658" y="7026"/>
                  </a:cubicBezTo>
                  <a:lnTo>
                    <a:pt x="11311" y="7026"/>
                  </a:lnTo>
                  <a:lnTo>
                    <a:pt x="11311" y="378"/>
                  </a:lnTo>
                  <a:cubicBezTo>
                    <a:pt x="11311" y="158"/>
                    <a:pt x="11153" y="0"/>
                    <a:pt x="109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3473225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330914" y="2317263"/>
            <a:ext cx="9530374" cy="3204723"/>
          </a:xfrm>
          <a:prstGeom prst="rect">
            <a:avLst/>
          </a:prstGeom>
          <a:noFill/>
        </p:spPr>
        <p:txBody>
          <a:bodyPr wrap="square" rtlCol="0">
            <a:spAutoFit/>
          </a:bodyPr>
          <a:lstStyle/>
          <a:p>
            <a:pPr marL="635" marR="0" algn="just" rtl="1">
              <a:lnSpc>
                <a:spcPts val="2520"/>
              </a:lnSpc>
              <a:spcBef>
                <a:spcPts val="600"/>
              </a:spcBef>
              <a:spcAft>
                <a:spcPts val="1800"/>
              </a:spcAft>
              <a:tabLst>
                <a:tab pos="360680" algn="r"/>
                <a:tab pos="702310"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Alexandria Light" pitchFamily="2" charset="-78"/>
                <a:ea typeface="Calibri" panose="020F0502020204030204" pitchFamily="34" charset="0"/>
                <a:cs typeface="Alexandria Light" pitchFamily="2" charset="-78"/>
              </a:rPr>
              <a:t>6-برامج الذكاء الصنعيّ والبرامج الخبيرة: </a:t>
            </a:r>
            <a:r>
              <a:rPr lang="ar-SA" sz="1600" dirty="0">
                <a:effectLst/>
                <a:latin typeface="Alexandria Light" pitchFamily="2" charset="-78"/>
                <a:ea typeface="Calibri" panose="020F0502020204030204" pitchFamily="34" charset="0"/>
                <a:cs typeface="Alexandria Light" pitchFamily="2" charset="-78"/>
              </a:rPr>
              <a:t>تعني قيام الحاسوب بأعمال تقليد العمليّات التي يقوم بها العقل الإنسانيّ الذكيّ باستخدام برامج معيّنة كبرامج الترجمة الفوريّة، وبرنامج إطلاق الصواريخ، وبرامج إجراء التجارب المعقّدة بالحاسوب.</a:t>
            </a:r>
            <a:endParaRPr lang="en-US" sz="1600" dirty="0">
              <a:latin typeface="Alexandria Light" pitchFamily="2" charset="-78"/>
              <a:ea typeface="Calibri" panose="020F0502020204030204" pitchFamily="34" charset="0"/>
              <a:cs typeface="Alexandria Light" pitchFamily="2" charset="-78"/>
            </a:endParaRPr>
          </a:p>
          <a:p>
            <a:pPr marL="635" algn="just" rtl="1">
              <a:lnSpc>
                <a:spcPts val="2520"/>
              </a:lnSpc>
              <a:spcBef>
                <a:spcPts val="600"/>
              </a:spcBef>
              <a:spcAft>
                <a:spcPts val="1800"/>
              </a:spcAft>
              <a:tabLst>
                <a:tab pos="360680" algn="r"/>
                <a:tab pos="702310" algn="l"/>
              </a:tabLst>
            </a:pPr>
            <a:r>
              <a:rPr lang="ar-SA" sz="1600" dirty="0">
                <a:effectLst/>
                <a:latin typeface="Alexandria Light" pitchFamily="2" charset="-78"/>
                <a:ea typeface="Calibri" panose="020F0502020204030204" pitchFamily="34" charset="0"/>
                <a:cs typeface="Alexandria Light" pitchFamily="2" charset="-78"/>
              </a:rPr>
              <a:t>     وفي هذا المجال ظهرت بعض البرامج التربويّة الخبيرة ضمن برامج الذكاء الاصطناعيّ من منطلق (إن الخبير إنسان ذكيّ) وتتكون البرامج الخبيرة من مكونين، هما: قاعدة بيانات، وطريقة أو قدرة على اتّخاذ القرار. وتصمّم النظم الخبيرة لكي تستعمل في مواقف يكون من الصعب فيها على الإنسان أن يصدر قراراً صائباً في وقت محدود. </a:t>
            </a:r>
            <a:endParaRPr lang="en-US" sz="1600" dirty="0">
              <a:effectLst/>
              <a:latin typeface="Alexandria Light" pitchFamily="2" charset="-78"/>
              <a:ea typeface="Calibri" panose="020F0502020204030204" pitchFamily="34" charset="0"/>
              <a:cs typeface="Alexandria Light" pitchFamily="2" charset="-78"/>
            </a:endParaRPr>
          </a:p>
          <a:p>
            <a:pPr algn="just" rtl="1">
              <a:lnSpc>
                <a:spcPts val="2920"/>
              </a:lnSpc>
              <a:spcAft>
                <a:spcPts val="1800"/>
              </a:spcAft>
              <a:tabLst>
                <a:tab pos="135255" algn="l"/>
              </a:tabLst>
            </a:pP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oogle Shape;5437;p51">
            <a:extLst>
              <a:ext uri="{FF2B5EF4-FFF2-40B4-BE49-F238E27FC236}">
                <a16:creationId xmlns:a16="http://schemas.microsoft.com/office/drawing/2014/main" id="{EEE793B3-5443-4AAB-A30D-94948E8754E2}"/>
              </a:ext>
            </a:extLst>
          </p:cNvPr>
          <p:cNvGrpSpPr/>
          <p:nvPr/>
        </p:nvGrpSpPr>
        <p:grpSpPr>
          <a:xfrm>
            <a:off x="1330914" y="1288861"/>
            <a:ext cx="616772" cy="572205"/>
            <a:chOff x="-47527350" y="2747625"/>
            <a:chExt cx="300100" cy="228425"/>
          </a:xfrm>
        </p:grpSpPr>
        <p:sp>
          <p:nvSpPr>
            <p:cNvPr id="12" name="Google Shape;5438;p51">
              <a:extLst>
                <a:ext uri="{FF2B5EF4-FFF2-40B4-BE49-F238E27FC236}">
                  <a16:creationId xmlns:a16="http://schemas.microsoft.com/office/drawing/2014/main" id="{16FEB7BC-4712-400B-820E-9EA79715B40E}"/>
                </a:ext>
              </a:extLst>
            </p:cNvPr>
            <p:cNvSpPr/>
            <p:nvPr/>
          </p:nvSpPr>
          <p:spPr>
            <a:xfrm>
              <a:off x="-47475350" y="2782275"/>
              <a:ext cx="124450" cy="124475"/>
            </a:xfrm>
            <a:custGeom>
              <a:avLst/>
              <a:gdLst/>
              <a:ahLst/>
              <a:cxnLst/>
              <a:rect l="l" t="t" r="r" b="b"/>
              <a:pathLst>
                <a:path w="4978" h="4979" extrusionOk="0">
                  <a:moveTo>
                    <a:pt x="2804" y="2080"/>
                  </a:moveTo>
                  <a:cubicBezTo>
                    <a:pt x="2678" y="2395"/>
                    <a:pt x="2457" y="2647"/>
                    <a:pt x="2174" y="2710"/>
                  </a:cubicBezTo>
                  <a:lnTo>
                    <a:pt x="2174" y="2080"/>
                  </a:lnTo>
                  <a:close/>
                  <a:moveTo>
                    <a:pt x="1827" y="725"/>
                  </a:moveTo>
                  <a:cubicBezTo>
                    <a:pt x="2300" y="725"/>
                    <a:pt x="2678" y="977"/>
                    <a:pt x="2804" y="1418"/>
                  </a:cubicBezTo>
                  <a:lnTo>
                    <a:pt x="1827" y="1418"/>
                  </a:lnTo>
                  <a:cubicBezTo>
                    <a:pt x="1607" y="1418"/>
                    <a:pt x="1481" y="1576"/>
                    <a:pt x="1481" y="1765"/>
                  </a:cubicBezTo>
                  <a:lnTo>
                    <a:pt x="1481" y="2773"/>
                  </a:lnTo>
                  <a:cubicBezTo>
                    <a:pt x="1071" y="2615"/>
                    <a:pt x="756" y="2206"/>
                    <a:pt x="756" y="1765"/>
                  </a:cubicBezTo>
                  <a:cubicBezTo>
                    <a:pt x="756" y="1197"/>
                    <a:pt x="1229" y="725"/>
                    <a:pt x="1827" y="725"/>
                  </a:cubicBezTo>
                  <a:close/>
                  <a:moveTo>
                    <a:pt x="4253" y="2080"/>
                  </a:moveTo>
                  <a:lnTo>
                    <a:pt x="4253" y="4222"/>
                  </a:lnTo>
                  <a:lnTo>
                    <a:pt x="2142" y="4222"/>
                  </a:lnTo>
                  <a:lnTo>
                    <a:pt x="2142" y="3466"/>
                  </a:lnTo>
                  <a:cubicBezTo>
                    <a:pt x="2804" y="3308"/>
                    <a:pt x="3371" y="2804"/>
                    <a:pt x="3529" y="2080"/>
                  </a:cubicBezTo>
                  <a:close/>
                  <a:moveTo>
                    <a:pt x="1764" y="0"/>
                  </a:moveTo>
                  <a:cubicBezTo>
                    <a:pt x="788" y="0"/>
                    <a:pt x="0" y="788"/>
                    <a:pt x="0" y="1765"/>
                  </a:cubicBezTo>
                  <a:cubicBezTo>
                    <a:pt x="0" y="2647"/>
                    <a:pt x="599" y="3340"/>
                    <a:pt x="1418" y="3497"/>
                  </a:cubicBezTo>
                  <a:lnTo>
                    <a:pt x="1418" y="4600"/>
                  </a:lnTo>
                  <a:cubicBezTo>
                    <a:pt x="1418" y="4821"/>
                    <a:pt x="1575" y="4978"/>
                    <a:pt x="1764" y="4978"/>
                  </a:cubicBezTo>
                  <a:lnTo>
                    <a:pt x="4568" y="4978"/>
                  </a:lnTo>
                  <a:cubicBezTo>
                    <a:pt x="4757" y="4978"/>
                    <a:pt x="4915" y="4821"/>
                    <a:pt x="4915" y="4600"/>
                  </a:cubicBezTo>
                  <a:lnTo>
                    <a:pt x="4915" y="1828"/>
                  </a:lnTo>
                  <a:cubicBezTo>
                    <a:pt x="4978" y="1576"/>
                    <a:pt x="4820" y="1418"/>
                    <a:pt x="4600" y="1418"/>
                  </a:cubicBezTo>
                  <a:lnTo>
                    <a:pt x="3497" y="1418"/>
                  </a:lnTo>
                  <a:cubicBezTo>
                    <a:pt x="3340" y="630"/>
                    <a:pt x="2646" y="0"/>
                    <a:pt x="17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5439;p51">
              <a:extLst>
                <a:ext uri="{FF2B5EF4-FFF2-40B4-BE49-F238E27FC236}">
                  <a16:creationId xmlns:a16="http://schemas.microsoft.com/office/drawing/2014/main" id="{C65396D7-EF75-46C9-A1A9-1ABD59E0E599}"/>
                </a:ext>
              </a:extLst>
            </p:cNvPr>
            <p:cNvSpPr/>
            <p:nvPr/>
          </p:nvSpPr>
          <p:spPr>
            <a:xfrm>
              <a:off x="-47333600" y="278227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5440;p51">
              <a:extLst>
                <a:ext uri="{FF2B5EF4-FFF2-40B4-BE49-F238E27FC236}">
                  <a16:creationId xmlns:a16="http://schemas.microsoft.com/office/drawing/2014/main" id="{1F672DDF-9705-46E0-B6D5-4C896C436C8F}"/>
                </a:ext>
              </a:extLst>
            </p:cNvPr>
            <p:cNvSpPr/>
            <p:nvPr/>
          </p:nvSpPr>
          <p:spPr>
            <a:xfrm>
              <a:off x="-47333600" y="2817725"/>
              <a:ext cx="53600" cy="18125"/>
            </a:xfrm>
            <a:custGeom>
              <a:avLst/>
              <a:gdLst/>
              <a:ahLst/>
              <a:cxnLst/>
              <a:rect l="l" t="t" r="r" b="b"/>
              <a:pathLst>
                <a:path w="2144" h="725" extrusionOk="0">
                  <a:moveTo>
                    <a:pt x="347" y="0"/>
                  </a:moveTo>
                  <a:cubicBezTo>
                    <a:pt x="158" y="0"/>
                    <a:pt x="1" y="158"/>
                    <a:pt x="1" y="347"/>
                  </a:cubicBezTo>
                  <a:cubicBezTo>
                    <a:pt x="1" y="567"/>
                    <a:pt x="158" y="725"/>
                    <a:pt x="347" y="725"/>
                  </a:cubicBezTo>
                  <a:lnTo>
                    <a:pt x="1797" y="725"/>
                  </a:lnTo>
                  <a:cubicBezTo>
                    <a:pt x="1986" y="725"/>
                    <a:pt x="2143" y="567"/>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5441;p51">
              <a:extLst>
                <a:ext uri="{FF2B5EF4-FFF2-40B4-BE49-F238E27FC236}">
                  <a16:creationId xmlns:a16="http://schemas.microsoft.com/office/drawing/2014/main" id="{F3406F55-E32D-460B-9A9C-0D4B85428365}"/>
                </a:ext>
              </a:extLst>
            </p:cNvPr>
            <p:cNvSpPr/>
            <p:nvPr/>
          </p:nvSpPr>
          <p:spPr>
            <a:xfrm>
              <a:off x="-47333600" y="2852375"/>
              <a:ext cx="53600" cy="17350"/>
            </a:xfrm>
            <a:custGeom>
              <a:avLst/>
              <a:gdLst/>
              <a:ahLst/>
              <a:cxnLst/>
              <a:rect l="l" t="t" r="r" b="b"/>
              <a:pathLst>
                <a:path w="2144" h="694" extrusionOk="0">
                  <a:moveTo>
                    <a:pt x="347" y="0"/>
                  </a:moveTo>
                  <a:cubicBezTo>
                    <a:pt x="158" y="0"/>
                    <a:pt x="1" y="158"/>
                    <a:pt x="1" y="347"/>
                  </a:cubicBezTo>
                  <a:cubicBezTo>
                    <a:pt x="1" y="536"/>
                    <a:pt x="158" y="693"/>
                    <a:pt x="347" y="693"/>
                  </a:cubicBezTo>
                  <a:lnTo>
                    <a:pt x="1797" y="693"/>
                  </a:lnTo>
                  <a:cubicBezTo>
                    <a:pt x="1986" y="693"/>
                    <a:pt x="2143" y="536"/>
                    <a:pt x="2143" y="347"/>
                  </a:cubicBezTo>
                  <a:cubicBezTo>
                    <a:pt x="2143" y="158"/>
                    <a:pt x="1986" y="0"/>
                    <a:pt x="179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5442;p51">
              <a:extLst>
                <a:ext uri="{FF2B5EF4-FFF2-40B4-BE49-F238E27FC236}">
                  <a16:creationId xmlns:a16="http://schemas.microsoft.com/office/drawing/2014/main" id="{3337D1A9-8C94-46C7-9A8A-EB686CC14152}"/>
                </a:ext>
              </a:extLst>
            </p:cNvPr>
            <p:cNvSpPr/>
            <p:nvPr/>
          </p:nvSpPr>
          <p:spPr>
            <a:xfrm>
              <a:off x="-47333600" y="2887800"/>
              <a:ext cx="53600" cy="17375"/>
            </a:xfrm>
            <a:custGeom>
              <a:avLst/>
              <a:gdLst/>
              <a:ahLst/>
              <a:cxnLst/>
              <a:rect l="l" t="t" r="r" b="b"/>
              <a:pathLst>
                <a:path w="2144" h="695" extrusionOk="0">
                  <a:moveTo>
                    <a:pt x="347" y="1"/>
                  </a:moveTo>
                  <a:cubicBezTo>
                    <a:pt x="158" y="1"/>
                    <a:pt x="1" y="158"/>
                    <a:pt x="1" y="347"/>
                  </a:cubicBezTo>
                  <a:cubicBezTo>
                    <a:pt x="1" y="537"/>
                    <a:pt x="158" y="694"/>
                    <a:pt x="347" y="694"/>
                  </a:cubicBezTo>
                  <a:lnTo>
                    <a:pt x="1797" y="694"/>
                  </a:lnTo>
                  <a:cubicBezTo>
                    <a:pt x="1986" y="694"/>
                    <a:pt x="2143" y="537"/>
                    <a:pt x="2143" y="347"/>
                  </a:cubicBezTo>
                  <a:cubicBezTo>
                    <a:pt x="2143" y="158"/>
                    <a:pt x="1986" y="1"/>
                    <a:pt x="179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7" name="Google Shape;5443;p51">
              <a:extLst>
                <a:ext uri="{FF2B5EF4-FFF2-40B4-BE49-F238E27FC236}">
                  <a16:creationId xmlns:a16="http://schemas.microsoft.com/office/drawing/2014/main" id="{6807BA0E-A7D6-49DD-8205-881688E6FF6D}"/>
                </a:ext>
              </a:extLst>
            </p:cNvPr>
            <p:cNvSpPr/>
            <p:nvPr/>
          </p:nvSpPr>
          <p:spPr>
            <a:xfrm>
              <a:off x="-47527350" y="2747625"/>
              <a:ext cx="300100" cy="228425"/>
            </a:xfrm>
            <a:custGeom>
              <a:avLst/>
              <a:gdLst/>
              <a:ahLst/>
              <a:cxnLst/>
              <a:rect l="l" t="t" r="r" b="b"/>
              <a:pathLst>
                <a:path w="12004" h="9137" extrusionOk="0">
                  <a:moveTo>
                    <a:pt x="10586" y="693"/>
                  </a:moveTo>
                  <a:lnTo>
                    <a:pt x="10586" y="7026"/>
                  </a:lnTo>
                  <a:lnTo>
                    <a:pt x="1418" y="7026"/>
                  </a:lnTo>
                  <a:lnTo>
                    <a:pt x="1418" y="693"/>
                  </a:lnTo>
                  <a:close/>
                  <a:moveTo>
                    <a:pt x="11311" y="7687"/>
                  </a:moveTo>
                  <a:lnTo>
                    <a:pt x="11311" y="8412"/>
                  </a:lnTo>
                  <a:lnTo>
                    <a:pt x="725" y="8412"/>
                  </a:lnTo>
                  <a:lnTo>
                    <a:pt x="725" y="7687"/>
                  </a:lnTo>
                  <a:close/>
                  <a:moveTo>
                    <a:pt x="1072" y="0"/>
                  </a:moveTo>
                  <a:cubicBezTo>
                    <a:pt x="883" y="0"/>
                    <a:pt x="725" y="158"/>
                    <a:pt x="725" y="378"/>
                  </a:cubicBezTo>
                  <a:lnTo>
                    <a:pt x="725" y="7026"/>
                  </a:lnTo>
                  <a:lnTo>
                    <a:pt x="347" y="7026"/>
                  </a:lnTo>
                  <a:cubicBezTo>
                    <a:pt x="158" y="7026"/>
                    <a:pt x="1" y="7183"/>
                    <a:pt x="1" y="7372"/>
                  </a:cubicBezTo>
                  <a:lnTo>
                    <a:pt x="1" y="8790"/>
                  </a:lnTo>
                  <a:cubicBezTo>
                    <a:pt x="1" y="8979"/>
                    <a:pt x="158" y="9136"/>
                    <a:pt x="347" y="9136"/>
                  </a:cubicBezTo>
                  <a:lnTo>
                    <a:pt x="11658" y="9136"/>
                  </a:lnTo>
                  <a:cubicBezTo>
                    <a:pt x="11847" y="9136"/>
                    <a:pt x="12004" y="8979"/>
                    <a:pt x="12004" y="8790"/>
                  </a:cubicBezTo>
                  <a:lnTo>
                    <a:pt x="12004" y="7372"/>
                  </a:lnTo>
                  <a:cubicBezTo>
                    <a:pt x="12004" y="7183"/>
                    <a:pt x="11847" y="7026"/>
                    <a:pt x="11658" y="7026"/>
                  </a:cubicBezTo>
                  <a:lnTo>
                    <a:pt x="11311" y="7026"/>
                  </a:lnTo>
                  <a:lnTo>
                    <a:pt x="11311" y="378"/>
                  </a:lnTo>
                  <a:cubicBezTo>
                    <a:pt x="11311" y="158"/>
                    <a:pt x="11153" y="0"/>
                    <a:pt x="10964"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533915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r" rtl="1">
              <a:lnSpc>
                <a:spcPct val="115000"/>
              </a:lnSpc>
              <a:spcBef>
                <a:spcPts val="600"/>
              </a:spcBef>
              <a:spcAft>
                <a:spcPts val="600"/>
              </a:spcAft>
              <a:tabLst>
                <a:tab pos="135255" algn="l"/>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249747" y="2181760"/>
            <a:ext cx="9547785" cy="3730508"/>
          </a:xfrm>
          <a:prstGeom prst="rect">
            <a:avLst/>
          </a:prstGeom>
          <a:noFill/>
        </p:spPr>
        <p:txBody>
          <a:bodyPr wrap="square" rtlCol="0">
            <a:spAutoFit/>
          </a:bodyPr>
          <a:lstStyle/>
          <a:p>
            <a:pPr marL="73025" marR="0" algn="just" rtl="1">
              <a:lnSpc>
                <a:spcPts val="2920"/>
              </a:lnSpc>
              <a:spcBef>
                <a:spcPts val="600"/>
              </a:spcBef>
              <a:spcAft>
                <a:spcPts val="2000"/>
              </a:spcAft>
              <a:tabLst>
                <a:tab pos="446088"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Alexandria Light" pitchFamily="2" charset="-78"/>
                <a:ea typeface="Calibri" panose="020F0502020204030204" pitchFamily="34" charset="0"/>
                <a:cs typeface="Alexandria Light" pitchFamily="2" charset="-78"/>
              </a:rPr>
              <a:t>7- حل المشكلات</a:t>
            </a:r>
            <a:r>
              <a:rPr lang="ar-SA" sz="1600" dirty="0">
                <a:effectLst/>
                <a:latin typeface="Alexandria Light" pitchFamily="2" charset="-78"/>
                <a:ea typeface="Calibri" panose="020F0502020204030204" pitchFamily="34" charset="0"/>
                <a:cs typeface="Alexandria Light" pitchFamily="2" charset="-78"/>
              </a:rPr>
              <a:t>: في مثل هذه البرامج يمكن تقديم نمطين من أساليب حل المشكلات، فقد يقوم المتعلّم نفسه بكتابة برنامج لحل مشكلة تقدّم له، فيقوم بنفسه بتحديد المشكلة وإيجاد العلاقات ووضع خوارزميّة الحل بتقسيم المشكلة لوحدات صغيرة متّصلة، ويكون دور الحاسوب مقتصراً على إجراء الحسابات والمعالجات اللازمة. أما في النمط الثاني فيقدّم الحاسوب المشكلة والعوامل المكوّنة لها، ويترك للمتعلّم معالجة متغيّر واحد أو أكثر لمعرفة أثره.</a:t>
            </a:r>
          </a:p>
          <a:p>
            <a:pPr marL="73025" marR="0" algn="just" rtl="1">
              <a:lnSpc>
                <a:spcPts val="2920"/>
              </a:lnSpc>
              <a:spcBef>
                <a:spcPts val="600"/>
              </a:spcBef>
              <a:spcAft>
                <a:spcPts val="2000"/>
              </a:spcAft>
              <a:tabLst>
                <a:tab pos="446088" algn="l"/>
              </a:tabLst>
            </a:pPr>
            <a:r>
              <a:rPr lang="ar-SA" sz="1600" dirty="0">
                <a:effectLst/>
                <a:latin typeface="Alexandria Light" pitchFamily="2" charset="-78"/>
                <a:ea typeface="Calibri" panose="020F0502020204030204" pitchFamily="34" charset="0"/>
                <a:cs typeface="Alexandria Light" pitchFamily="2" charset="-78"/>
              </a:rPr>
              <a:t>     ومما سبق يتّضح لنا إمكانيّة تصنيف البرامج التعليمية الحاسوبيّة إلى برامج تعليميّة، و برامج التطبيقات والعروض المتعددة. كما أنها تعمل على توفير بيئة تربويّة صالحة لتنشئة جيل من الطلبة قادرين على إحداث التغيير في الممارسات التعليميّة التقليديّة، والانطلاق إلى فضاءٍ أوسع يستطيعون من خلاله مواكبة العصر الحديث.</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oogle Shape;5615;p51">
            <a:extLst>
              <a:ext uri="{FF2B5EF4-FFF2-40B4-BE49-F238E27FC236}">
                <a16:creationId xmlns:a16="http://schemas.microsoft.com/office/drawing/2014/main" id="{00633316-AC07-42FE-B824-A0FE89F7E9AE}"/>
              </a:ext>
            </a:extLst>
          </p:cNvPr>
          <p:cNvGrpSpPr/>
          <p:nvPr/>
        </p:nvGrpSpPr>
        <p:grpSpPr>
          <a:xfrm>
            <a:off x="1354944" y="1218531"/>
            <a:ext cx="568712" cy="599730"/>
            <a:chOff x="-49764975" y="3183375"/>
            <a:chExt cx="299300" cy="299125"/>
          </a:xfrm>
        </p:grpSpPr>
        <p:sp>
          <p:nvSpPr>
            <p:cNvPr id="19" name="Google Shape;5616;p51">
              <a:extLst>
                <a:ext uri="{FF2B5EF4-FFF2-40B4-BE49-F238E27FC236}">
                  <a16:creationId xmlns:a16="http://schemas.microsoft.com/office/drawing/2014/main" id="{23EBC903-C518-4BBE-BD6B-518A0ADA95D4}"/>
                </a:ext>
              </a:extLst>
            </p:cNvPr>
            <p:cNvSpPr/>
            <p:nvPr/>
          </p:nvSpPr>
          <p:spPr>
            <a:xfrm>
              <a:off x="-49606675" y="3233575"/>
              <a:ext cx="70125" cy="103200"/>
            </a:xfrm>
            <a:custGeom>
              <a:avLst/>
              <a:gdLst/>
              <a:ahLst/>
              <a:cxnLst/>
              <a:rect l="l" t="t" r="r" b="b"/>
              <a:pathLst>
                <a:path w="2805" h="4128" extrusionOk="0">
                  <a:moveTo>
                    <a:pt x="2805" y="1"/>
                  </a:moveTo>
                  <a:lnTo>
                    <a:pt x="1" y="1355"/>
                  </a:lnTo>
                  <a:lnTo>
                    <a:pt x="1" y="4128"/>
                  </a:lnTo>
                  <a:lnTo>
                    <a:pt x="2805" y="2710"/>
                  </a:lnTo>
                  <a:lnTo>
                    <a:pt x="2805"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617;p51">
              <a:extLst>
                <a:ext uri="{FF2B5EF4-FFF2-40B4-BE49-F238E27FC236}">
                  <a16:creationId xmlns:a16="http://schemas.microsoft.com/office/drawing/2014/main" id="{ACC62BF4-F523-445C-8D89-973D1CCAFAF9}"/>
                </a:ext>
              </a:extLst>
            </p:cNvPr>
            <p:cNvSpPr/>
            <p:nvPr/>
          </p:nvSpPr>
          <p:spPr>
            <a:xfrm>
              <a:off x="-49676775" y="3364325"/>
              <a:ext cx="52000" cy="118175"/>
            </a:xfrm>
            <a:custGeom>
              <a:avLst/>
              <a:gdLst/>
              <a:ahLst/>
              <a:cxnLst/>
              <a:rect l="l" t="t" r="r" b="b"/>
              <a:pathLst>
                <a:path w="2080" h="4727" extrusionOk="0">
                  <a:moveTo>
                    <a:pt x="2080" y="0"/>
                  </a:moveTo>
                  <a:lnTo>
                    <a:pt x="1" y="1072"/>
                  </a:lnTo>
                  <a:lnTo>
                    <a:pt x="1" y="4726"/>
                  </a:lnTo>
                  <a:lnTo>
                    <a:pt x="2080" y="3529"/>
                  </a:lnTo>
                  <a:lnTo>
                    <a:pt x="2080"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618;p51">
              <a:extLst>
                <a:ext uri="{FF2B5EF4-FFF2-40B4-BE49-F238E27FC236}">
                  <a16:creationId xmlns:a16="http://schemas.microsoft.com/office/drawing/2014/main" id="{0C420CAC-B895-47DF-8319-AEB4BFB51735}"/>
                </a:ext>
              </a:extLst>
            </p:cNvPr>
            <p:cNvSpPr/>
            <p:nvPr/>
          </p:nvSpPr>
          <p:spPr>
            <a:xfrm>
              <a:off x="-49694100" y="3233575"/>
              <a:ext cx="69325" cy="103200"/>
            </a:xfrm>
            <a:custGeom>
              <a:avLst/>
              <a:gdLst/>
              <a:ahLst/>
              <a:cxnLst/>
              <a:rect l="l" t="t" r="r" b="b"/>
              <a:pathLst>
                <a:path w="2773" h="4128" extrusionOk="0">
                  <a:moveTo>
                    <a:pt x="1" y="1"/>
                  </a:moveTo>
                  <a:lnTo>
                    <a:pt x="1" y="2710"/>
                  </a:lnTo>
                  <a:lnTo>
                    <a:pt x="2773" y="4128"/>
                  </a:lnTo>
                  <a:lnTo>
                    <a:pt x="2773" y="1355"/>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5619;p51">
              <a:extLst>
                <a:ext uri="{FF2B5EF4-FFF2-40B4-BE49-F238E27FC236}">
                  <a16:creationId xmlns:a16="http://schemas.microsoft.com/office/drawing/2014/main" id="{C1A4A50B-C9B0-48C8-8B9D-B106E7939EC2}"/>
                </a:ext>
              </a:extLst>
            </p:cNvPr>
            <p:cNvSpPr/>
            <p:nvPr/>
          </p:nvSpPr>
          <p:spPr>
            <a:xfrm>
              <a:off x="-49756325" y="3314700"/>
              <a:ext cx="121325" cy="61450"/>
            </a:xfrm>
            <a:custGeom>
              <a:avLst/>
              <a:gdLst/>
              <a:ahLst/>
              <a:cxnLst/>
              <a:rect l="l" t="t" r="r" b="b"/>
              <a:pathLst>
                <a:path w="4853" h="2458" extrusionOk="0">
                  <a:moveTo>
                    <a:pt x="2048" y="1"/>
                  </a:moveTo>
                  <a:lnTo>
                    <a:pt x="1" y="1040"/>
                  </a:lnTo>
                  <a:lnTo>
                    <a:pt x="2836" y="2458"/>
                  </a:lnTo>
                  <a:lnTo>
                    <a:pt x="4852" y="1418"/>
                  </a:lnTo>
                  <a:lnTo>
                    <a:pt x="2048"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5620;p51">
              <a:extLst>
                <a:ext uri="{FF2B5EF4-FFF2-40B4-BE49-F238E27FC236}">
                  <a16:creationId xmlns:a16="http://schemas.microsoft.com/office/drawing/2014/main" id="{6819B303-779C-4563-948A-813F7C0473D7}"/>
                </a:ext>
              </a:extLst>
            </p:cNvPr>
            <p:cNvSpPr/>
            <p:nvPr/>
          </p:nvSpPr>
          <p:spPr>
            <a:xfrm>
              <a:off x="-49606675" y="3364325"/>
              <a:ext cx="52000" cy="118175"/>
            </a:xfrm>
            <a:custGeom>
              <a:avLst/>
              <a:gdLst/>
              <a:ahLst/>
              <a:cxnLst/>
              <a:rect l="l" t="t" r="r" b="b"/>
              <a:pathLst>
                <a:path w="2080" h="4727" extrusionOk="0">
                  <a:moveTo>
                    <a:pt x="1" y="0"/>
                  </a:moveTo>
                  <a:lnTo>
                    <a:pt x="1" y="3529"/>
                  </a:lnTo>
                  <a:lnTo>
                    <a:pt x="2080" y="4726"/>
                  </a:lnTo>
                  <a:lnTo>
                    <a:pt x="2080" y="1072"/>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5621;p51">
              <a:extLst>
                <a:ext uri="{FF2B5EF4-FFF2-40B4-BE49-F238E27FC236}">
                  <a16:creationId xmlns:a16="http://schemas.microsoft.com/office/drawing/2014/main" id="{294AF994-C890-4FA1-AA11-748DF161E149}"/>
                </a:ext>
              </a:extLst>
            </p:cNvPr>
            <p:cNvSpPr/>
            <p:nvPr/>
          </p:nvSpPr>
          <p:spPr>
            <a:xfrm>
              <a:off x="-49595650" y="3314700"/>
              <a:ext cx="121325" cy="61450"/>
            </a:xfrm>
            <a:custGeom>
              <a:avLst/>
              <a:gdLst/>
              <a:ahLst/>
              <a:cxnLst/>
              <a:rect l="l" t="t" r="r" b="b"/>
              <a:pathLst>
                <a:path w="4853" h="2458" extrusionOk="0">
                  <a:moveTo>
                    <a:pt x="2773" y="1"/>
                  </a:moveTo>
                  <a:lnTo>
                    <a:pt x="1" y="1418"/>
                  </a:lnTo>
                  <a:lnTo>
                    <a:pt x="1985" y="2458"/>
                  </a:lnTo>
                  <a:lnTo>
                    <a:pt x="4852" y="1040"/>
                  </a:lnTo>
                  <a:lnTo>
                    <a:pt x="2773"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5622;p51">
              <a:extLst>
                <a:ext uri="{FF2B5EF4-FFF2-40B4-BE49-F238E27FC236}">
                  <a16:creationId xmlns:a16="http://schemas.microsoft.com/office/drawing/2014/main" id="{A90735B6-94C4-49F8-AAE8-7A196CA9430A}"/>
                </a:ext>
              </a:extLst>
            </p:cNvPr>
            <p:cNvSpPr/>
            <p:nvPr/>
          </p:nvSpPr>
          <p:spPr>
            <a:xfrm>
              <a:off x="-49764975" y="3355650"/>
              <a:ext cx="70100" cy="126850"/>
            </a:xfrm>
            <a:custGeom>
              <a:avLst/>
              <a:gdLst/>
              <a:ahLst/>
              <a:cxnLst/>
              <a:rect l="l" t="t" r="r" b="b"/>
              <a:pathLst>
                <a:path w="2804" h="5074" extrusionOk="0">
                  <a:moveTo>
                    <a:pt x="0" y="1"/>
                  </a:moveTo>
                  <a:lnTo>
                    <a:pt x="0" y="3309"/>
                  </a:lnTo>
                  <a:cubicBezTo>
                    <a:pt x="0" y="3403"/>
                    <a:pt x="63" y="3529"/>
                    <a:pt x="189" y="3624"/>
                  </a:cubicBezTo>
                  <a:lnTo>
                    <a:pt x="2804" y="5073"/>
                  </a:lnTo>
                  <a:lnTo>
                    <a:pt x="2804" y="1419"/>
                  </a:lnTo>
                  <a:lnTo>
                    <a:pt x="0"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7" name="Google Shape;5623;p51">
              <a:extLst>
                <a:ext uri="{FF2B5EF4-FFF2-40B4-BE49-F238E27FC236}">
                  <a16:creationId xmlns:a16="http://schemas.microsoft.com/office/drawing/2014/main" id="{90DE88AB-13CF-481C-B078-186F7740A9C5}"/>
                </a:ext>
              </a:extLst>
            </p:cNvPr>
            <p:cNvSpPr/>
            <p:nvPr/>
          </p:nvSpPr>
          <p:spPr>
            <a:xfrm>
              <a:off x="-49535775" y="3355650"/>
              <a:ext cx="70100" cy="126850"/>
            </a:xfrm>
            <a:custGeom>
              <a:avLst/>
              <a:gdLst/>
              <a:ahLst/>
              <a:cxnLst/>
              <a:rect l="l" t="t" r="r" b="b"/>
              <a:pathLst>
                <a:path w="2804" h="5074" extrusionOk="0">
                  <a:moveTo>
                    <a:pt x="2804" y="1"/>
                  </a:moveTo>
                  <a:lnTo>
                    <a:pt x="0" y="1419"/>
                  </a:lnTo>
                  <a:lnTo>
                    <a:pt x="0" y="5073"/>
                  </a:lnTo>
                  <a:lnTo>
                    <a:pt x="2583" y="3624"/>
                  </a:lnTo>
                  <a:cubicBezTo>
                    <a:pt x="2709" y="3529"/>
                    <a:pt x="2804" y="3403"/>
                    <a:pt x="2804" y="3309"/>
                  </a:cubicBezTo>
                  <a:lnTo>
                    <a:pt x="2804"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8" name="Google Shape;5624;p51">
              <a:extLst>
                <a:ext uri="{FF2B5EF4-FFF2-40B4-BE49-F238E27FC236}">
                  <a16:creationId xmlns:a16="http://schemas.microsoft.com/office/drawing/2014/main" id="{E20B9F89-EEF5-4727-A886-671137412068}"/>
                </a:ext>
              </a:extLst>
            </p:cNvPr>
            <p:cNvSpPr/>
            <p:nvPr/>
          </p:nvSpPr>
          <p:spPr>
            <a:xfrm>
              <a:off x="-49685425" y="3183375"/>
              <a:ext cx="140200" cy="69925"/>
            </a:xfrm>
            <a:custGeom>
              <a:avLst/>
              <a:gdLst/>
              <a:ahLst/>
              <a:cxnLst/>
              <a:rect l="l" t="t" r="r" b="b"/>
              <a:pathLst>
                <a:path w="5608" h="2797" extrusionOk="0">
                  <a:moveTo>
                    <a:pt x="2792" y="0"/>
                  </a:moveTo>
                  <a:cubicBezTo>
                    <a:pt x="2741" y="0"/>
                    <a:pt x="2694" y="8"/>
                    <a:pt x="2647" y="24"/>
                  </a:cubicBezTo>
                  <a:lnTo>
                    <a:pt x="0" y="1378"/>
                  </a:lnTo>
                  <a:lnTo>
                    <a:pt x="2804" y="2796"/>
                  </a:lnTo>
                  <a:lnTo>
                    <a:pt x="5608" y="1378"/>
                  </a:lnTo>
                  <a:lnTo>
                    <a:pt x="2962" y="24"/>
                  </a:lnTo>
                  <a:cubicBezTo>
                    <a:pt x="2899" y="8"/>
                    <a:pt x="2843" y="0"/>
                    <a:pt x="279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802441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831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dirty="0">
                <a:effectLst/>
                <a:latin typeface="Alexandria Medium" pitchFamily="2" charset="-78"/>
                <a:ea typeface="Calibri" panose="020F0502020204030204" pitchFamily="34" charset="0"/>
                <a:cs typeface="Alexandria Medium" pitchFamily="2" charset="-78"/>
              </a:rPr>
              <a:t>أشكال استخدام الحاسوب في التعليم</a:t>
            </a:r>
            <a:endParaRPr lang="en-US"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644535" y="2249103"/>
            <a:ext cx="9547785" cy="3243196"/>
          </a:xfrm>
          <a:prstGeom prst="rect">
            <a:avLst/>
          </a:prstGeom>
          <a:noFill/>
        </p:spPr>
        <p:txBody>
          <a:bodyPr wrap="square" rtlCol="0">
            <a:spAutoFit/>
          </a:bodyPr>
          <a:lstStyle/>
          <a:p>
            <a:pPr marL="73025" marR="0" algn="just" rtl="1">
              <a:lnSpc>
                <a:spcPts val="2920"/>
              </a:lnSpc>
              <a:spcBef>
                <a:spcPts val="600"/>
              </a:spcBef>
              <a:spcAft>
                <a:spcPts val="2000"/>
              </a:spcAft>
              <a:tabLst>
                <a:tab pos="446088"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يستخدم الحاسوب في التعليم بأحد الأشكال الآتية:</a:t>
            </a:r>
          </a:p>
          <a:p>
            <a:pPr marL="415925" marR="0" indent="-342900" algn="just" rtl="1">
              <a:lnSpc>
                <a:spcPts val="2920"/>
              </a:lnSpc>
              <a:spcBef>
                <a:spcPts val="600"/>
              </a:spcBef>
              <a:spcAft>
                <a:spcPts val="2000"/>
              </a:spcAft>
              <a:buFont typeface="+mj-lt"/>
              <a:buAutoNum type="arabicPeriod"/>
              <a:tabLst>
                <a:tab pos="446088" algn="l"/>
              </a:tabLst>
            </a:pPr>
            <a:r>
              <a:rPr lang="ar-SA" sz="1600" b="1" dirty="0">
                <a:latin typeface="Alexandria Light" pitchFamily="2" charset="-78"/>
                <a:ea typeface="Calibri" panose="020F0502020204030204" pitchFamily="34" charset="0"/>
                <a:cs typeface="Alexandria Light" pitchFamily="2" charset="-78"/>
              </a:rPr>
              <a:t>التعليم الفردي: </a:t>
            </a:r>
            <a:r>
              <a:rPr lang="ar-SA" sz="1600" dirty="0">
                <a:latin typeface="Alexandria Light" pitchFamily="2" charset="-78"/>
                <a:ea typeface="Calibri" panose="020F0502020204030204" pitchFamily="34" charset="0"/>
                <a:cs typeface="Alexandria Light" pitchFamily="2" charset="-78"/>
              </a:rPr>
              <a:t>حيث يتولى الحاسوب كامل عملية التعليم والتدريب والتقويم أي يحل محل المعلم.</a:t>
            </a:r>
          </a:p>
          <a:p>
            <a:pPr marL="415925" marR="0" indent="-342900" algn="just" rtl="1">
              <a:lnSpc>
                <a:spcPts val="2920"/>
              </a:lnSpc>
              <a:spcBef>
                <a:spcPts val="600"/>
              </a:spcBef>
              <a:spcAft>
                <a:spcPts val="2000"/>
              </a:spcAft>
              <a:buFont typeface="+mj-lt"/>
              <a:buAutoNum type="arabicPeriod"/>
              <a:tabLst>
                <a:tab pos="446088" algn="l"/>
              </a:tabLst>
            </a:pPr>
            <a:r>
              <a:rPr lang="ar-SA" sz="1600" b="1" dirty="0">
                <a:effectLst/>
                <a:latin typeface="Alexandria Light" pitchFamily="2" charset="-78"/>
                <a:ea typeface="Calibri" panose="020F0502020204030204" pitchFamily="34" charset="0"/>
                <a:cs typeface="Alexandria Light" pitchFamily="2" charset="-78"/>
              </a:rPr>
              <a:t>التعليم بمساعدة الحاسوب: </a:t>
            </a:r>
            <a:r>
              <a:rPr lang="ar-SA" sz="1600" dirty="0">
                <a:effectLst/>
                <a:latin typeface="Alexandria Light" pitchFamily="2" charset="-78"/>
                <a:ea typeface="Calibri" panose="020F0502020204030204" pitchFamily="34" charset="0"/>
                <a:cs typeface="Alexandria Light" pitchFamily="2" charset="-78"/>
              </a:rPr>
              <a:t>يستخدم الحاسوب كوسيلة تعليمية مساعدة للمعلم.</a:t>
            </a:r>
          </a:p>
          <a:p>
            <a:pPr marL="415925" marR="0" indent="-342900" algn="just" rtl="1">
              <a:lnSpc>
                <a:spcPts val="2920"/>
              </a:lnSpc>
              <a:spcBef>
                <a:spcPts val="600"/>
              </a:spcBef>
              <a:spcAft>
                <a:spcPts val="2000"/>
              </a:spcAft>
              <a:buFont typeface="+mj-lt"/>
              <a:buAutoNum type="arabicPeriod"/>
              <a:tabLst>
                <a:tab pos="446088" algn="l"/>
              </a:tabLst>
            </a:pPr>
            <a:r>
              <a:rPr lang="ar-SA" sz="1600" b="1" dirty="0">
                <a:latin typeface="Alexandria Light" pitchFamily="2" charset="-78"/>
                <a:ea typeface="Calibri" panose="020F0502020204030204" pitchFamily="34" charset="0"/>
                <a:cs typeface="Alexandria Light" pitchFamily="2" charset="-78"/>
              </a:rPr>
              <a:t>بوصفه مصدراً للمعلومات: </a:t>
            </a:r>
            <a:r>
              <a:rPr lang="ar-SA" sz="1600" dirty="0">
                <a:latin typeface="Alexandria Light" pitchFamily="2" charset="-78"/>
                <a:ea typeface="Calibri" panose="020F0502020204030204" pitchFamily="34" charset="0"/>
                <a:cs typeface="Alexandria Light" pitchFamily="2" charset="-78"/>
              </a:rPr>
              <a:t>حيث تكون المعلومات مخزنة في جهاز الحاسوب ثم يستعان بها عند الحاجة.</a:t>
            </a:r>
            <a:endParaRPr lang="ar-SA" sz="1600" dirty="0">
              <a:effectLst/>
              <a:latin typeface="Alexandria Light" pitchFamily="2" charset="-78"/>
              <a:ea typeface="Calibri" panose="020F0502020204030204" pitchFamily="34" charset="0"/>
              <a:cs typeface="Alexandria Light" pitchFamily="2" charset="-78"/>
            </a:endParaRPr>
          </a:p>
          <a:p>
            <a:pPr marL="73025" marR="0" algn="just" rtl="1">
              <a:lnSpc>
                <a:spcPts val="2920"/>
              </a:lnSpc>
              <a:spcBef>
                <a:spcPts val="600"/>
              </a:spcBef>
              <a:spcAft>
                <a:spcPts val="2000"/>
              </a:spcAft>
              <a:tabLst>
                <a:tab pos="446088" algn="l"/>
              </a:tabLst>
            </a:pPr>
            <a:r>
              <a:rPr lang="ar-SA" sz="1600" dirty="0">
                <a:effectLst/>
                <a:latin typeface="Alexandria Light" pitchFamily="2" charset="-78"/>
                <a:ea typeface="Calibri" panose="020F0502020204030204" pitchFamily="34" charset="0"/>
                <a:cs typeface="Alexandria Light" pitchFamily="2" charset="-78"/>
              </a:rPr>
              <a:t>     </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9" name="Google Shape;6148;p53">
            <a:extLst>
              <a:ext uri="{FF2B5EF4-FFF2-40B4-BE49-F238E27FC236}">
                <a16:creationId xmlns:a16="http://schemas.microsoft.com/office/drawing/2014/main" id="{6D42F021-7C69-4E78-BDBC-B18BF93E07E4}"/>
              </a:ext>
            </a:extLst>
          </p:cNvPr>
          <p:cNvSpPr/>
          <p:nvPr/>
        </p:nvSpPr>
        <p:spPr>
          <a:xfrm>
            <a:off x="1209152" y="3119097"/>
            <a:ext cx="870767" cy="959553"/>
          </a:xfrm>
          <a:custGeom>
            <a:avLst/>
            <a:gdLst/>
            <a:ahLst/>
            <a:cxnLst/>
            <a:rect l="l" t="t" r="r" b="b"/>
            <a:pathLst>
              <a:path w="11689" h="11758" extrusionOk="0">
                <a:moveTo>
                  <a:pt x="8538" y="2747"/>
                </a:moveTo>
                <a:cubicBezTo>
                  <a:pt x="8727" y="2747"/>
                  <a:pt x="8853" y="2905"/>
                  <a:pt x="8853" y="3094"/>
                </a:cubicBezTo>
                <a:cubicBezTo>
                  <a:pt x="8885" y="3251"/>
                  <a:pt x="8727" y="3409"/>
                  <a:pt x="8538" y="3409"/>
                </a:cubicBezTo>
                <a:cubicBezTo>
                  <a:pt x="8444" y="3409"/>
                  <a:pt x="8381" y="3377"/>
                  <a:pt x="8286" y="3346"/>
                </a:cubicBezTo>
                <a:lnTo>
                  <a:pt x="8538" y="2747"/>
                </a:lnTo>
                <a:close/>
                <a:moveTo>
                  <a:pt x="3277" y="1581"/>
                </a:moveTo>
                <a:cubicBezTo>
                  <a:pt x="3844" y="1581"/>
                  <a:pt x="4316" y="2023"/>
                  <a:pt x="4316" y="2590"/>
                </a:cubicBezTo>
                <a:cubicBezTo>
                  <a:pt x="4316" y="3157"/>
                  <a:pt x="3844" y="3598"/>
                  <a:pt x="3277" y="3598"/>
                </a:cubicBezTo>
                <a:cubicBezTo>
                  <a:pt x="2741" y="3598"/>
                  <a:pt x="2269" y="3157"/>
                  <a:pt x="2269" y="2590"/>
                </a:cubicBezTo>
                <a:cubicBezTo>
                  <a:pt x="2269" y="1991"/>
                  <a:pt x="2741" y="1581"/>
                  <a:pt x="3277" y="1581"/>
                </a:cubicBezTo>
                <a:close/>
                <a:moveTo>
                  <a:pt x="9231" y="5457"/>
                </a:moveTo>
                <a:cubicBezTo>
                  <a:pt x="9672" y="5457"/>
                  <a:pt x="10050" y="5740"/>
                  <a:pt x="10208" y="6150"/>
                </a:cubicBezTo>
                <a:lnTo>
                  <a:pt x="8286" y="6150"/>
                </a:lnTo>
                <a:cubicBezTo>
                  <a:pt x="8412" y="5772"/>
                  <a:pt x="8759" y="5457"/>
                  <a:pt x="9231" y="5457"/>
                </a:cubicBezTo>
                <a:close/>
                <a:moveTo>
                  <a:pt x="10932" y="6843"/>
                </a:moveTo>
                <a:lnTo>
                  <a:pt x="10932" y="7504"/>
                </a:lnTo>
                <a:lnTo>
                  <a:pt x="5262" y="7504"/>
                </a:lnTo>
                <a:lnTo>
                  <a:pt x="5262" y="6843"/>
                </a:lnTo>
                <a:close/>
                <a:moveTo>
                  <a:pt x="3403" y="4291"/>
                </a:moveTo>
                <a:cubicBezTo>
                  <a:pt x="4064" y="4322"/>
                  <a:pt x="4631" y="4921"/>
                  <a:pt x="4631" y="5583"/>
                </a:cubicBezTo>
                <a:lnTo>
                  <a:pt x="4631" y="7725"/>
                </a:lnTo>
                <a:cubicBezTo>
                  <a:pt x="4348" y="7567"/>
                  <a:pt x="4033" y="7441"/>
                  <a:pt x="3686" y="7441"/>
                </a:cubicBezTo>
                <a:lnTo>
                  <a:pt x="3340" y="7441"/>
                </a:lnTo>
                <a:lnTo>
                  <a:pt x="3340" y="6402"/>
                </a:lnTo>
                <a:cubicBezTo>
                  <a:pt x="3340" y="6213"/>
                  <a:pt x="3182" y="6055"/>
                  <a:pt x="2962" y="6055"/>
                </a:cubicBezTo>
                <a:cubicBezTo>
                  <a:pt x="2773" y="6055"/>
                  <a:pt x="2615" y="6213"/>
                  <a:pt x="2615" y="6402"/>
                </a:cubicBezTo>
                <a:lnTo>
                  <a:pt x="2615" y="7788"/>
                </a:lnTo>
                <a:cubicBezTo>
                  <a:pt x="2615" y="7977"/>
                  <a:pt x="2773" y="8134"/>
                  <a:pt x="2962" y="8134"/>
                </a:cubicBezTo>
                <a:lnTo>
                  <a:pt x="3655" y="8134"/>
                </a:lnTo>
                <a:cubicBezTo>
                  <a:pt x="4064" y="8134"/>
                  <a:pt x="4474" y="8418"/>
                  <a:pt x="4600" y="8828"/>
                </a:cubicBezTo>
                <a:lnTo>
                  <a:pt x="1985" y="8828"/>
                </a:lnTo>
                <a:lnTo>
                  <a:pt x="1985" y="5583"/>
                </a:lnTo>
                <a:lnTo>
                  <a:pt x="2080" y="5583"/>
                </a:lnTo>
                <a:cubicBezTo>
                  <a:pt x="2080" y="5236"/>
                  <a:pt x="2237" y="4858"/>
                  <a:pt x="2458" y="4637"/>
                </a:cubicBezTo>
                <a:cubicBezTo>
                  <a:pt x="2741" y="4385"/>
                  <a:pt x="3056" y="4291"/>
                  <a:pt x="3403" y="4291"/>
                </a:cubicBezTo>
                <a:close/>
                <a:moveTo>
                  <a:pt x="1040" y="4795"/>
                </a:moveTo>
                <a:cubicBezTo>
                  <a:pt x="1229" y="4795"/>
                  <a:pt x="1418" y="4952"/>
                  <a:pt x="1418" y="5141"/>
                </a:cubicBezTo>
                <a:lnTo>
                  <a:pt x="1418" y="9174"/>
                </a:lnTo>
                <a:lnTo>
                  <a:pt x="1418" y="9300"/>
                </a:lnTo>
                <a:cubicBezTo>
                  <a:pt x="1449" y="9458"/>
                  <a:pt x="1575" y="9521"/>
                  <a:pt x="1733" y="9521"/>
                </a:cubicBezTo>
                <a:lnTo>
                  <a:pt x="5860" y="9521"/>
                </a:lnTo>
                <a:cubicBezTo>
                  <a:pt x="6049" y="9521"/>
                  <a:pt x="6175" y="9678"/>
                  <a:pt x="6175" y="9836"/>
                </a:cubicBezTo>
                <a:lnTo>
                  <a:pt x="6175" y="10938"/>
                </a:lnTo>
                <a:lnTo>
                  <a:pt x="693" y="10938"/>
                </a:lnTo>
                <a:lnTo>
                  <a:pt x="693" y="5141"/>
                </a:lnTo>
                <a:cubicBezTo>
                  <a:pt x="693" y="4952"/>
                  <a:pt x="851" y="4795"/>
                  <a:pt x="1040" y="4795"/>
                </a:cubicBezTo>
                <a:close/>
                <a:moveTo>
                  <a:pt x="7656" y="8197"/>
                </a:moveTo>
                <a:cubicBezTo>
                  <a:pt x="7971" y="8260"/>
                  <a:pt x="8254" y="8576"/>
                  <a:pt x="8254" y="8922"/>
                </a:cubicBezTo>
                <a:lnTo>
                  <a:pt x="8254" y="10938"/>
                </a:lnTo>
                <a:lnTo>
                  <a:pt x="6868" y="10938"/>
                </a:lnTo>
                <a:lnTo>
                  <a:pt x="6868" y="9836"/>
                </a:lnTo>
                <a:cubicBezTo>
                  <a:pt x="6868" y="9269"/>
                  <a:pt x="6396" y="8796"/>
                  <a:pt x="5860" y="8796"/>
                </a:cubicBezTo>
                <a:lnTo>
                  <a:pt x="5388" y="8796"/>
                </a:lnTo>
                <a:cubicBezTo>
                  <a:pt x="5356" y="8576"/>
                  <a:pt x="5230" y="8386"/>
                  <a:pt x="5104" y="8197"/>
                </a:cubicBezTo>
                <a:close/>
                <a:moveTo>
                  <a:pt x="9185" y="1"/>
                </a:moveTo>
                <a:cubicBezTo>
                  <a:pt x="9049" y="1"/>
                  <a:pt x="8908" y="88"/>
                  <a:pt x="8885" y="227"/>
                </a:cubicBezTo>
                <a:lnTo>
                  <a:pt x="6837" y="5078"/>
                </a:lnTo>
                <a:cubicBezTo>
                  <a:pt x="6774" y="5236"/>
                  <a:pt x="6837" y="5457"/>
                  <a:pt x="7026" y="5520"/>
                </a:cubicBezTo>
                <a:cubicBezTo>
                  <a:pt x="7089" y="5520"/>
                  <a:pt x="7120" y="5551"/>
                  <a:pt x="7152" y="5551"/>
                </a:cubicBezTo>
                <a:cubicBezTo>
                  <a:pt x="7278" y="5551"/>
                  <a:pt x="7435" y="5457"/>
                  <a:pt x="7467" y="5362"/>
                </a:cubicBezTo>
                <a:lnTo>
                  <a:pt x="8034" y="4039"/>
                </a:lnTo>
                <a:cubicBezTo>
                  <a:pt x="8191" y="4133"/>
                  <a:pt x="8349" y="4165"/>
                  <a:pt x="8538" y="4165"/>
                </a:cubicBezTo>
                <a:cubicBezTo>
                  <a:pt x="8664" y="4165"/>
                  <a:pt x="8759" y="4133"/>
                  <a:pt x="8885" y="4133"/>
                </a:cubicBezTo>
                <a:lnTo>
                  <a:pt x="8885" y="4921"/>
                </a:lnTo>
                <a:cubicBezTo>
                  <a:pt x="8223" y="5047"/>
                  <a:pt x="7719" y="5583"/>
                  <a:pt x="7561" y="6244"/>
                </a:cubicBezTo>
                <a:lnTo>
                  <a:pt x="5293" y="6244"/>
                </a:lnTo>
                <a:lnTo>
                  <a:pt x="5293" y="5709"/>
                </a:lnTo>
                <a:cubicBezTo>
                  <a:pt x="5293" y="4984"/>
                  <a:pt x="4915" y="4354"/>
                  <a:pt x="4348" y="4007"/>
                </a:cubicBezTo>
                <a:cubicBezTo>
                  <a:pt x="4757" y="3692"/>
                  <a:pt x="4978" y="3220"/>
                  <a:pt x="4978" y="2653"/>
                </a:cubicBezTo>
                <a:cubicBezTo>
                  <a:pt x="4978" y="1707"/>
                  <a:pt x="4253" y="983"/>
                  <a:pt x="3308" y="983"/>
                </a:cubicBezTo>
                <a:cubicBezTo>
                  <a:pt x="2363" y="983"/>
                  <a:pt x="1607" y="1707"/>
                  <a:pt x="1607" y="2653"/>
                </a:cubicBezTo>
                <a:cubicBezTo>
                  <a:pt x="1607" y="3220"/>
                  <a:pt x="1890" y="3724"/>
                  <a:pt x="2269" y="4039"/>
                </a:cubicBezTo>
                <a:cubicBezTo>
                  <a:pt x="2143" y="4133"/>
                  <a:pt x="2080" y="4196"/>
                  <a:pt x="1985" y="4291"/>
                </a:cubicBezTo>
                <a:cubicBezTo>
                  <a:pt x="1922" y="4354"/>
                  <a:pt x="1827" y="4448"/>
                  <a:pt x="1764" y="4543"/>
                </a:cubicBezTo>
                <a:cubicBezTo>
                  <a:pt x="1575" y="4354"/>
                  <a:pt x="1323" y="4228"/>
                  <a:pt x="1008" y="4228"/>
                </a:cubicBezTo>
                <a:cubicBezTo>
                  <a:pt x="473" y="4228"/>
                  <a:pt x="0" y="4700"/>
                  <a:pt x="0" y="5268"/>
                </a:cubicBezTo>
                <a:lnTo>
                  <a:pt x="0" y="11411"/>
                </a:lnTo>
                <a:cubicBezTo>
                  <a:pt x="0" y="11600"/>
                  <a:pt x="158" y="11758"/>
                  <a:pt x="347" y="11758"/>
                </a:cubicBezTo>
                <a:lnTo>
                  <a:pt x="8570" y="11758"/>
                </a:lnTo>
                <a:cubicBezTo>
                  <a:pt x="8759" y="11758"/>
                  <a:pt x="8916" y="11600"/>
                  <a:pt x="8916" y="11411"/>
                </a:cubicBezTo>
                <a:lnTo>
                  <a:pt x="8916" y="9048"/>
                </a:lnTo>
                <a:cubicBezTo>
                  <a:pt x="8916" y="8765"/>
                  <a:pt x="8853" y="8544"/>
                  <a:pt x="8727" y="8292"/>
                </a:cubicBezTo>
                <a:lnTo>
                  <a:pt x="11342" y="8292"/>
                </a:lnTo>
                <a:cubicBezTo>
                  <a:pt x="11531" y="8292"/>
                  <a:pt x="11689" y="8134"/>
                  <a:pt x="11689" y="7945"/>
                </a:cubicBezTo>
                <a:lnTo>
                  <a:pt x="11689" y="6559"/>
                </a:lnTo>
                <a:cubicBezTo>
                  <a:pt x="11689" y="6339"/>
                  <a:pt x="11531" y="6181"/>
                  <a:pt x="11310" y="6181"/>
                </a:cubicBezTo>
                <a:lnTo>
                  <a:pt x="10901" y="6181"/>
                </a:lnTo>
                <a:cubicBezTo>
                  <a:pt x="10775" y="5520"/>
                  <a:pt x="10239" y="4984"/>
                  <a:pt x="9546" y="4826"/>
                </a:cubicBezTo>
                <a:lnTo>
                  <a:pt x="9546" y="3094"/>
                </a:lnTo>
                <a:cubicBezTo>
                  <a:pt x="9546" y="2621"/>
                  <a:pt x="9231" y="2243"/>
                  <a:pt x="8790" y="2117"/>
                </a:cubicBezTo>
                <a:lnTo>
                  <a:pt x="9515" y="447"/>
                </a:lnTo>
                <a:cubicBezTo>
                  <a:pt x="9578" y="290"/>
                  <a:pt x="9515" y="69"/>
                  <a:pt x="9326" y="38"/>
                </a:cubicBezTo>
                <a:cubicBezTo>
                  <a:pt x="9283" y="12"/>
                  <a:pt x="9234" y="1"/>
                  <a:pt x="9185"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solidFill>
                <a:schemeClr val="bg1">
                  <a:lumMod val="95000"/>
                </a:schemeClr>
              </a:solidFill>
            </a:endParaRPr>
          </a:p>
        </p:txBody>
      </p:sp>
    </p:spTree>
    <p:extLst>
      <p:ext uri="{BB962C8B-B14F-4D97-AF65-F5344CB8AC3E}">
        <p14:creationId xmlns:p14="http://schemas.microsoft.com/office/powerpoint/2010/main" val="2061820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5309" b="5309"/>
          <a:stretch/>
        </p:blipFill>
        <p:spPr>
          <a:xfrm>
            <a:off x="6096000" y="1397680"/>
            <a:ext cx="4962146" cy="2495550"/>
          </a:xfrm>
        </p:spPr>
      </p:pic>
      <p:sp>
        <p:nvSpPr>
          <p:cNvPr id="6" name="Rectangle 5"/>
          <p:cNvSpPr/>
          <p:nvPr/>
        </p:nvSpPr>
        <p:spPr>
          <a:xfrm>
            <a:off x="1308298" y="2048252"/>
            <a:ext cx="4222539" cy="3451586"/>
          </a:xfrm>
          <a:prstGeom prst="rect">
            <a:avLst/>
          </a:prstGeom>
        </p:spPr>
        <p:txBody>
          <a:bodyPr wrap="square">
            <a:spAutoFit/>
          </a:bodyPr>
          <a:lstStyle/>
          <a:p>
            <a:pPr marL="0" marR="0" algn="justLow" rtl="1">
              <a:lnSpc>
                <a:spcPct val="125000"/>
              </a:lnSpc>
              <a:spcBef>
                <a:spcPts val="600"/>
              </a:spcBef>
              <a:spcAft>
                <a:spcPts val="600"/>
              </a:spcAft>
            </a:pPr>
            <a:r>
              <a:rPr lang="ar-SY" sz="1400" dirty="0">
                <a:effectLst/>
                <a:latin typeface="Calibri" panose="020F0502020204030204" pitchFamily="34" charset="0"/>
                <a:ea typeface="Calibri" panose="020F0502020204030204" pitchFamily="34" charset="0"/>
                <a:cs typeface="Alexandria" pitchFamily="2" charset="-78"/>
              </a:rPr>
              <a:t>- </a:t>
            </a:r>
            <a:r>
              <a:rPr lang="ar-SY" sz="1600" dirty="0">
                <a:effectLst/>
                <a:latin typeface="Alexandria Light" pitchFamily="2" charset="-78"/>
                <a:ea typeface="Calibri" panose="020F0502020204030204" pitchFamily="34" charset="0"/>
                <a:cs typeface="Alexandria Light" pitchFamily="2" charset="-78"/>
              </a:rPr>
              <a:t>دروس تُصمّم من خلال تكامل التكنولوجيا لتقديم المادة العلمية إما مطبوعة أو من خلال الشابكة (الإنترنت). </a:t>
            </a:r>
            <a:endParaRPr lang="en-US" sz="1600" dirty="0">
              <a:effectLst/>
              <a:latin typeface="Alexandria Light" pitchFamily="2" charset="-78"/>
              <a:ea typeface="Calibri" panose="020F0502020204030204" pitchFamily="34" charset="0"/>
              <a:cs typeface="Alexandria Light" pitchFamily="2" charset="-78"/>
            </a:endParaRPr>
          </a:p>
          <a:p>
            <a:pPr marL="0" marR="0" algn="justLow" rtl="1">
              <a:lnSpc>
                <a:spcPct val="125000"/>
              </a:lnSpc>
              <a:spcBef>
                <a:spcPts val="600"/>
              </a:spcBef>
              <a:spcAft>
                <a:spcPts val="600"/>
              </a:spcAft>
            </a:pPr>
            <a:r>
              <a:rPr lang="ar-SY" sz="1600" dirty="0">
                <a:effectLst/>
                <a:latin typeface="Alexandria Light" pitchFamily="2" charset="-78"/>
                <a:ea typeface="Calibri" panose="020F0502020204030204" pitchFamily="34" charset="0"/>
                <a:cs typeface="Alexandria Light" pitchFamily="2" charset="-78"/>
              </a:rPr>
              <a:t>- طريقة تفاعلية لتقديم المادة التعليميّة إلى المتعلمين، تدمج الوسائط المتعددة التفاعليّة، مثل النص، والصوت، والصورة، لتحقيق إيجابية المتعلم ومشاركته.</a:t>
            </a:r>
            <a:endParaRPr lang="en-US" sz="1600" dirty="0">
              <a:effectLst/>
              <a:latin typeface="Alexandria Light" pitchFamily="2" charset="-78"/>
              <a:ea typeface="Calibri" panose="020F0502020204030204" pitchFamily="34" charset="0"/>
              <a:cs typeface="Alexandria Light" pitchFamily="2" charset="-78"/>
            </a:endParaRPr>
          </a:p>
          <a:p>
            <a:pPr marL="0" marR="0" algn="justLow" rtl="1">
              <a:lnSpc>
                <a:spcPct val="125000"/>
              </a:lnSpc>
              <a:spcBef>
                <a:spcPts val="600"/>
              </a:spcBef>
              <a:spcAft>
                <a:spcPts val="600"/>
              </a:spcAft>
            </a:pPr>
            <a:r>
              <a:rPr lang="ar-SY" sz="1600" b="1" dirty="0">
                <a:effectLst/>
                <a:latin typeface="Alexandria Light" pitchFamily="2" charset="-78"/>
                <a:ea typeface="Calibri" panose="020F0502020204030204" pitchFamily="34" charset="0"/>
                <a:cs typeface="Alexandria Light" pitchFamily="2" charset="-78"/>
              </a:rPr>
              <a:t>- </a:t>
            </a:r>
            <a:r>
              <a:rPr lang="ar-SY" sz="1600" dirty="0">
                <a:effectLst/>
                <a:latin typeface="Alexandria Light" pitchFamily="2" charset="-78"/>
                <a:ea typeface="Calibri" panose="020F0502020204030204" pitchFamily="34" charset="0"/>
                <a:cs typeface="Alexandria Light" pitchFamily="2" charset="-78"/>
              </a:rPr>
              <a:t>وسيلة لتحقيق الأهداف التعليميّة التي تمر بمراحل عدة من التصميم، ولابد من اختيار برنامج مناسب لإعدادها.</a:t>
            </a:r>
          </a:p>
        </p:txBody>
      </p:sp>
      <p:sp>
        <p:nvSpPr>
          <p:cNvPr id="7" name="Rectangle 6"/>
          <p:cNvSpPr/>
          <p:nvPr/>
        </p:nvSpPr>
        <p:spPr>
          <a:xfrm>
            <a:off x="6310823" y="4804209"/>
            <a:ext cx="4747323" cy="660052"/>
          </a:xfrm>
          <a:prstGeom prst="rect">
            <a:avLst/>
          </a:prstGeom>
        </p:spPr>
        <p:txBody>
          <a:bodyPr wrap="square">
            <a:spAutoFit/>
          </a:bodyPr>
          <a:lstStyle/>
          <a:p>
            <a:pPr algn="r">
              <a:lnSpc>
                <a:spcPct val="120000"/>
              </a:lnSpc>
            </a:pPr>
            <a:r>
              <a:rPr lang="ar-SA" sz="1600" dirty="0">
                <a:effectLst/>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عُرفت الدروس </a:t>
            </a:r>
            <a:r>
              <a:rPr lang="ar-SY" sz="1600" dirty="0">
                <a:effectLst/>
                <a:latin typeface="Alexandria Light" pitchFamily="2" charset="-78"/>
                <a:ea typeface="Calibri" panose="020F0502020204030204" pitchFamily="34" charset="0"/>
                <a:cs typeface="Alexandria Light" pitchFamily="2" charset="-78"/>
              </a:rPr>
              <a:t>الإلكترونية </a:t>
            </a:r>
            <a:r>
              <a:rPr lang="ar-SA" sz="1600" dirty="0">
                <a:effectLst/>
                <a:latin typeface="Alexandria Light" pitchFamily="2" charset="-78"/>
                <a:ea typeface="Calibri" panose="020F0502020204030204" pitchFamily="34" charset="0"/>
                <a:cs typeface="Alexandria Light" pitchFamily="2" charset="-78"/>
              </a:rPr>
              <a:t>التفاعلية تعريفات عدة منها</a:t>
            </a:r>
            <a:r>
              <a:rPr lang="ar-SY" sz="1600" dirty="0">
                <a:effectLst/>
                <a:latin typeface="Alexandria Light" pitchFamily="2" charset="-78"/>
                <a:ea typeface="Calibri" panose="020F0502020204030204" pitchFamily="34" charset="0"/>
                <a:cs typeface="Alexandria Light" pitchFamily="2" charset="-78"/>
              </a:rPr>
              <a:t>:</a:t>
            </a:r>
            <a:endParaRPr lang="en-US" sz="1200" dirty="0">
              <a:latin typeface="Alexandria Light" pitchFamily="2" charset="-78"/>
              <a:cs typeface="Alexandria Light" pitchFamily="2" charset="-78"/>
            </a:endParaRPr>
          </a:p>
        </p:txBody>
      </p:sp>
      <p:sp>
        <p:nvSpPr>
          <p:cNvPr id="17" name="TextBox 16"/>
          <p:cNvSpPr txBox="1"/>
          <p:nvPr/>
        </p:nvSpPr>
        <p:spPr>
          <a:xfrm>
            <a:off x="6944248" y="3996751"/>
            <a:ext cx="4167098" cy="369332"/>
          </a:xfrm>
          <a:prstGeom prst="rect">
            <a:avLst/>
          </a:prstGeom>
          <a:noFill/>
        </p:spPr>
        <p:txBody>
          <a:bodyPr wrap="square" rtlCol="0">
            <a:spAutoFit/>
          </a:bodyPr>
          <a:lstStyle/>
          <a:p>
            <a:r>
              <a:rPr lang="ar-SY" sz="1800" b="1" dirty="0">
                <a:solidFill>
                  <a:srgbClr val="00B0F0"/>
                </a:solidFill>
                <a:effectLst/>
                <a:ea typeface="Calibri" panose="020F0502020204030204" pitchFamily="34" charset="0"/>
                <a:cs typeface="Alexandria" pitchFamily="2" charset="-78"/>
              </a:rPr>
              <a:t>تعريف الدروس الإلكترونية التفاعليّة:</a:t>
            </a:r>
            <a:endParaRPr lang="en-US" sz="2400" b="1" dirty="0">
              <a:solidFill>
                <a:srgbClr val="00B0F0"/>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457214"/>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457214"/>
            <a:ext cx="4955591" cy="4394152"/>
          </a:xfrm>
          <a:prstGeom prst="rect">
            <a:avLst/>
          </a:prstGeom>
        </p:spPr>
        <p:txBody>
          <a:bodyPr wrap="square">
            <a:spAutoFit/>
          </a:bodyPr>
          <a:lstStyle/>
          <a:p>
            <a:pPr marL="16510" marR="0" algn="just" rtl="1">
              <a:lnSpc>
                <a:spcPts val="2620"/>
              </a:lnSpc>
              <a:spcAft>
                <a:spcPts val="2000"/>
              </a:spcAft>
            </a:pPr>
            <a:r>
              <a:rPr lang="ar-SA" sz="1600" b="1" dirty="0">
                <a:effectLst/>
                <a:latin typeface="Alexandria Light" pitchFamily="2" charset="-78"/>
                <a:ea typeface="Calibri" panose="020F0502020204030204" pitchFamily="34" charset="0"/>
                <a:cs typeface="Alexandria Light" pitchFamily="2" charset="-78"/>
              </a:rPr>
              <a:t>     التفاعليّة</a:t>
            </a:r>
            <a:r>
              <a:rPr lang="ar-SA" sz="1600" dirty="0">
                <a:effectLst/>
                <a:latin typeface="Alexandria Light" pitchFamily="2" charset="-78"/>
                <a:ea typeface="Calibri" panose="020F0502020204030204" pitchFamily="34" charset="0"/>
                <a:cs typeface="Alexandria Light" pitchFamily="2" charset="-78"/>
              </a:rPr>
              <a:t> (</a:t>
            </a:r>
            <a:r>
              <a:rPr lang="en-US" sz="1600" dirty="0">
                <a:effectLst/>
                <a:latin typeface="Alexandria Light" pitchFamily="2" charset="-78"/>
                <a:ea typeface="Calibri" panose="020F0502020204030204" pitchFamily="34" charset="0"/>
                <a:cs typeface="Alexandria Light" pitchFamily="2" charset="-78"/>
              </a:rPr>
              <a:t>Interactivity</a:t>
            </a:r>
            <a:r>
              <a:rPr lang="ar-SA" sz="1600" dirty="0">
                <a:effectLst/>
                <a:latin typeface="Alexandria Light" pitchFamily="2" charset="-78"/>
                <a:ea typeface="Calibri" panose="020F0502020204030204" pitchFamily="34" charset="0"/>
                <a:cs typeface="Alexandria Light" pitchFamily="2" charset="-78"/>
              </a:rPr>
              <a:t>): كلمة مركبة من كلمتين من أصل لاتيني وتعني؛ بين، أو فيما بين، و كلمة (</a:t>
            </a:r>
            <a:r>
              <a:rPr lang="en-US" sz="1600" dirty="0">
                <a:effectLst/>
                <a:latin typeface="Alexandria Light" pitchFamily="2" charset="-78"/>
                <a:ea typeface="Calibri" panose="020F0502020204030204" pitchFamily="34" charset="0"/>
                <a:cs typeface="Alexandria Light" pitchFamily="2" charset="-78"/>
              </a:rPr>
              <a:t>(Actives</a:t>
            </a:r>
            <a:r>
              <a:rPr lang="ar-SA" sz="1600" dirty="0">
                <a:effectLst/>
                <a:latin typeface="Alexandria Light" pitchFamily="2" charset="-78"/>
                <a:ea typeface="Calibri" panose="020F0502020204030204" pitchFamily="34" charset="0"/>
                <a:cs typeface="Alexandria Light" pitchFamily="2" charset="-78"/>
              </a:rPr>
              <a:t> تفيد الممارسة في مقابل النظرية؛ وعليه يترجم مصطلح التفاعليّة من اللاتينية بالممارسة بين اثنين أو التبادل والتفاعل بين شخصين (قدوري، 2010، ص18)، كما عرف خميس (2003) التفاعليّة على أنها اتصال وحوار نشط وتأثير متبادل بين متعلّم وبرنامج ووسائل إلكترونية حديثة، لديه القدرة على التكيف مع حاجات المتعلمين والاستجابة لمدخلاتهم، بإعطائهم درجة مناسبة من الحرية للتحكم في اختيار عناصر بنية المحتوى واستكشافه، وتتابع عرضه وإعادة تنظيمه وفي سرعة الخطوات والمشاركة الإيجابية في اكتشاف المعلومات، وبنائها، وتسجيل الملاحظات، وحل التدريبات (ص184).</a:t>
            </a:r>
            <a:endParaRPr lang="ar-SY" sz="1600" dirty="0">
              <a:effectLst/>
              <a:latin typeface="Alexandria Light" pitchFamily="2" charset="-78"/>
              <a:ea typeface="Calibri" panose="020F0502020204030204" pitchFamily="34" charset="0"/>
              <a:cs typeface="Alexandria Light" pitchFamily="2" charset="-78"/>
            </a:endParaRPr>
          </a:p>
        </p:txBody>
      </p:sp>
      <p:sp>
        <p:nvSpPr>
          <p:cNvPr id="7" name="Rectangle 6"/>
          <p:cNvSpPr/>
          <p:nvPr/>
        </p:nvSpPr>
        <p:spPr>
          <a:xfrm>
            <a:off x="6310823" y="4804209"/>
            <a:ext cx="4747323" cy="364587"/>
          </a:xfrm>
          <a:prstGeom prst="rect">
            <a:avLst/>
          </a:prstGeom>
        </p:spPr>
        <p:txBody>
          <a:bodyPr wrap="square">
            <a:spAutoFit/>
          </a:bodyPr>
          <a:lstStyle/>
          <a:p>
            <a:pPr algn="r">
              <a:lnSpc>
                <a:spcPct val="120000"/>
              </a:lnSpc>
            </a:pPr>
            <a:r>
              <a:rPr lang="ar-SA" sz="1600" dirty="0">
                <a:effectLst/>
                <a:ea typeface="Calibri" panose="020F0502020204030204" pitchFamily="34" charset="0"/>
                <a:cs typeface="Alexandria" pitchFamily="2" charset="-78"/>
              </a:rPr>
              <a:t>     </a:t>
            </a:r>
            <a:endParaRPr lang="en-US" sz="1200" dirty="0">
              <a:latin typeface="Alexandria Light" pitchFamily="2" charset="-78"/>
              <a:cs typeface="Alexandria Light" pitchFamily="2" charset="-78"/>
            </a:endParaRPr>
          </a:p>
        </p:txBody>
      </p:sp>
      <p:sp>
        <p:nvSpPr>
          <p:cNvPr id="17" name="TextBox 16"/>
          <p:cNvSpPr txBox="1"/>
          <p:nvPr/>
        </p:nvSpPr>
        <p:spPr>
          <a:xfrm>
            <a:off x="6897604" y="4340171"/>
            <a:ext cx="416709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b="1" i="0" u="none" strike="noStrike" kern="1200" cap="none" spc="0" normalizeH="0" baseline="0" noProof="0" dirty="0">
                <a:ln>
                  <a:noFill/>
                </a:ln>
                <a:solidFill>
                  <a:srgbClr val="00B0F0"/>
                </a:solidFill>
                <a:effectLst/>
                <a:uLnTx/>
                <a:uFillTx/>
                <a:latin typeface="Alexandria Medium" pitchFamily="2" charset="-78"/>
                <a:ea typeface="Calibri" panose="020F0502020204030204" pitchFamily="34" charset="0"/>
                <a:cs typeface="Alexandria Medium" pitchFamily="2" charset="-78"/>
              </a:rPr>
              <a:t>مفهوم </a:t>
            </a:r>
            <a:r>
              <a:rPr kumimoji="0" lang="ar-SY" b="1" i="0" u="none" strike="noStrike" kern="1200" cap="none" spc="0" normalizeH="0" baseline="0" noProof="0" dirty="0">
                <a:ln>
                  <a:noFill/>
                </a:ln>
                <a:solidFill>
                  <a:srgbClr val="00B0F0"/>
                </a:solidFill>
                <a:effectLst/>
                <a:uLnTx/>
                <a:uFillTx/>
                <a:latin typeface="Alexandria Medium" pitchFamily="2" charset="-78"/>
                <a:ea typeface="Calibri" panose="020F0502020204030204" pitchFamily="34" charset="0"/>
                <a:cs typeface="Alexandria Medium" pitchFamily="2" charset="-78"/>
              </a:rPr>
              <a:t>التفاعليّ</a:t>
            </a:r>
            <a:r>
              <a:rPr kumimoji="0" lang="ar-SA" b="1" i="0" u="none" strike="noStrike" kern="1200" cap="none" spc="0" normalizeH="0" baseline="0" noProof="0" dirty="0">
                <a:ln>
                  <a:noFill/>
                </a:ln>
                <a:solidFill>
                  <a:srgbClr val="00B0F0"/>
                </a:solidFill>
                <a:effectLst/>
                <a:uLnTx/>
                <a:uFillTx/>
                <a:latin typeface="Alexandria Medium" pitchFamily="2" charset="-78"/>
                <a:ea typeface="Calibri" panose="020F0502020204030204" pitchFamily="34" charset="0"/>
                <a:cs typeface="Alexandria Medium" pitchFamily="2" charset="-78"/>
              </a:rPr>
              <a:t>ة</a:t>
            </a:r>
            <a:endParaRPr kumimoji="0" lang="en-US" b="1" i="0" u="none" strike="noStrike" kern="1200" cap="none" spc="0" normalizeH="0" baseline="0" noProof="0" dirty="0">
              <a:ln>
                <a:noFill/>
              </a:ln>
              <a:solidFill>
                <a:srgbClr val="00B0F0"/>
              </a:solidFill>
              <a:effectLst/>
              <a:uLnTx/>
              <a:uFillTx/>
              <a:latin typeface="Alexandria Medium" pitchFamily="2" charset="-78"/>
              <a:cs typeface="Alexandria Medium"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90875312"/>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457214"/>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457214"/>
            <a:ext cx="4955591" cy="4394152"/>
          </a:xfrm>
          <a:prstGeom prst="rect">
            <a:avLst/>
          </a:prstGeom>
        </p:spPr>
        <p:txBody>
          <a:bodyPr wrap="square">
            <a:spAutoFit/>
          </a:bodyPr>
          <a:lstStyle/>
          <a:p>
            <a:pPr marL="16510" marR="0" algn="just" rtl="1">
              <a:lnSpc>
                <a:spcPts val="2620"/>
              </a:lnSpc>
              <a:spcAft>
                <a:spcPts val="2000"/>
              </a:spcAft>
            </a:pP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إذاً التفاعليّة فعل اتصالي قديم، لكن مفهوم التفاعليّة في استعمالاته بالإشارة إلى الوسائط المتعددة كما أشار </a:t>
            </a:r>
            <a:r>
              <a:rPr lang="ar-SA" sz="1600" dirty="0" err="1">
                <a:effectLst/>
                <a:latin typeface="Alexandria Light" pitchFamily="2" charset="-78"/>
                <a:ea typeface="Calibri" panose="020F0502020204030204" pitchFamily="34" charset="0"/>
                <a:cs typeface="Alexandria Light" pitchFamily="2" charset="-78"/>
              </a:rPr>
              <a:t>هيتر</a:t>
            </a:r>
            <a:r>
              <a:rPr lang="ar-SA" sz="1600" dirty="0">
                <a:effectLst/>
                <a:latin typeface="Alexandria Light" pitchFamily="2" charset="-78"/>
                <a:ea typeface="Calibri" panose="020F0502020204030204" pitchFamily="34" charset="0"/>
                <a:cs typeface="Alexandria Light" pitchFamily="2" charset="-78"/>
              </a:rPr>
              <a:t> (</a:t>
            </a:r>
            <a:r>
              <a:rPr lang="en-US" sz="1600" dirty="0">
                <a:effectLst/>
                <a:latin typeface="Alexandria Light" pitchFamily="2" charset="-78"/>
                <a:ea typeface="Calibri" panose="020F0502020204030204" pitchFamily="34" charset="0"/>
                <a:cs typeface="Alexandria Light" pitchFamily="2" charset="-78"/>
              </a:rPr>
              <a:t>(</a:t>
            </a:r>
            <a:r>
              <a:rPr lang="en-US" sz="1600" dirty="0" err="1">
                <a:effectLst/>
                <a:latin typeface="Alexandria Light" pitchFamily="2" charset="-78"/>
                <a:ea typeface="Calibri" panose="020F0502020204030204" pitchFamily="34" charset="0"/>
                <a:cs typeface="Alexandria Light" pitchFamily="2" charset="-78"/>
              </a:rPr>
              <a:t>Heeter</a:t>
            </a:r>
            <a:r>
              <a:rPr lang="en-US" sz="1600" dirty="0">
                <a:effectLst/>
                <a:latin typeface="Alexandria Light" pitchFamily="2" charset="-78"/>
                <a:ea typeface="Calibri" panose="020F0502020204030204" pitchFamily="34" charset="0"/>
                <a:cs typeface="Alexandria Light" pitchFamily="2" charset="-78"/>
              </a:rPr>
              <a:t>, 2000</a:t>
            </a:r>
            <a:r>
              <a:rPr lang="ar-SA" sz="1600" dirty="0">
                <a:effectLst/>
                <a:latin typeface="Alexandria Light" pitchFamily="2" charset="-78"/>
                <a:ea typeface="Calibri" panose="020F0502020204030204" pitchFamily="34" charset="0"/>
                <a:cs typeface="Alexandria Light" pitchFamily="2" charset="-78"/>
              </a:rPr>
              <a:t> "يُعدّ حديثاً </a:t>
            </a:r>
            <a:r>
              <a:rPr lang="ar-SA" sz="1600" dirty="0" err="1">
                <a:effectLst/>
                <a:latin typeface="Alexandria Light" pitchFamily="2" charset="-78"/>
                <a:ea typeface="Calibri" panose="020F0502020204030204" pitchFamily="34" charset="0"/>
                <a:cs typeface="Alexandria Light" pitchFamily="2" charset="-78"/>
              </a:rPr>
              <a:t>نسبيا،ً</a:t>
            </a:r>
            <a:r>
              <a:rPr lang="ar-SA" sz="1600" dirty="0">
                <a:effectLst/>
                <a:latin typeface="Alexandria Light" pitchFamily="2" charset="-78"/>
                <a:ea typeface="Calibri" panose="020F0502020204030204" pitchFamily="34" charset="0"/>
                <a:cs typeface="Alexandria Light" pitchFamily="2" charset="-78"/>
              </a:rPr>
              <a:t> ووليد العلاقات بين الناس والآلات، وهذه التفاعليّة سواء </a:t>
            </a:r>
            <a:r>
              <a:rPr lang="ar-SA" sz="1600" dirty="0">
                <a:latin typeface="Alexandria Light" pitchFamily="2" charset="-78"/>
                <a:ea typeface="Calibri" panose="020F0502020204030204" pitchFamily="34" charset="0"/>
                <a:cs typeface="Alexandria Light" pitchFamily="2" charset="-78"/>
              </a:rPr>
              <a:t>ا</a:t>
            </a:r>
            <a:r>
              <a:rPr lang="ar-SA" sz="1600" dirty="0">
                <a:effectLst/>
                <a:latin typeface="Alexandria Light" pitchFamily="2" charset="-78"/>
                <a:ea typeface="Calibri" panose="020F0502020204030204" pitchFamily="34" charset="0"/>
                <a:cs typeface="Alexandria Light" pitchFamily="2" charset="-78"/>
              </a:rPr>
              <a:t>ستُخدمت في التواصل بين أجهزة وسيطة أم لم تستخدم فهي عملية تبادلية تفاعلية" (</a:t>
            </a:r>
            <a:r>
              <a:rPr lang="en-US" sz="1600" dirty="0">
                <a:effectLst/>
                <a:latin typeface="Alexandria Light" pitchFamily="2" charset="-78"/>
                <a:ea typeface="Calibri" panose="020F0502020204030204" pitchFamily="34" charset="0"/>
                <a:cs typeface="Alexandria Light" pitchFamily="2" charset="-78"/>
              </a:rPr>
              <a:t>P.1</a:t>
            </a:r>
            <a:r>
              <a:rPr lang="ar-SA" sz="1600" dirty="0">
                <a:effectLst/>
                <a:latin typeface="Alexandria Light" pitchFamily="2" charset="-78"/>
                <a:ea typeface="Calibri" panose="020F0502020204030204" pitchFamily="34" charset="0"/>
                <a:cs typeface="Alexandria Light" pitchFamily="2" charset="-78"/>
              </a:rPr>
              <a:t>). كما غيرت تكنولوجيا الاتصال الحديثة من مهام المتلقي وأكسبته خصيصة المشاركة في الفعل الاتصالي مثله مثل المرسل؛ إذ أصبح فاعلاً في العملية الاتصالية بعدما كان شكل التفاعليّة في وسائل الاتصال التقليدية محصوراً في الرسائل الموّجهة إلى القائم بالاتصال في التلفاز أو الإذاعة إلى أن تطور ليشمل الدروس والبرامج التعليميّة، </a:t>
            </a:r>
            <a:r>
              <a:rPr lang="ar-SA" sz="1600" dirty="0">
                <a:solidFill>
                  <a:srgbClr val="00B0F0"/>
                </a:solidFill>
                <a:effectLst/>
                <a:latin typeface="Alexandria Light" pitchFamily="2" charset="-78"/>
                <a:ea typeface="Calibri" panose="020F0502020204030204" pitchFamily="34" charset="0"/>
                <a:cs typeface="Alexandria Light" pitchFamily="2" charset="-78"/>
              </a:rPr>
              <a:t>وسؤالنا هنا هل للتفاعلية أنماط؟</a:t>
            </a:r>
            <a:endParaRPr lang="ar-SY" sz="1600" dirty="0">
              <a:solidFill>
                <a:srgbClr val="00B0F0"/>
              </a:solidFill>
              <a:effectLst/>
              <a:latin typeface="Alexandria Light" pitchFamily="2" charset="-78"/>
              <a:ea typeface="Calibri" panose="020F0502020204030204" pitchFamily="34" charset="0"/>
              <a:cs typeface="Alexandria Light" pitchFamily="2" charset="-78"/>
            </a:endParaRPr>
          </a:p>
        </p:txBody>
      </p:sp>
      <p:sp>
        <p:nvSpPr>
          <p:cNvPr id="7" name="Rectangle 6"/>
          <p:cNvSpPr/>
          <p:nvPr/>
        </p:nvSpPr>
        <p:spPr>
          <a:xfrm>
            <a:off x="6310823" y="4804209"/>
            <a:ext cx="4747323" cy="364587"/>
          </a:xfrm>
          <a:prstGeom prst="rect">
            <a:avLst/>
          </a:prstGeom>
        </p:spPr>
        <p:txBody>
          <a:bodyPr wrap="square">
            <a:spAutoFit/>
          </a:bodyPr>
          <a:lstStyle/>
          <a:p>
            <a:pPr algn="r">
              <a:lnSpc>
                <a:spcPct val="120000"/>
              </a:lnSpc>
            </a:pPr>
            <a:r>
              <a:rPr lang="ar-SA" sz="1600" dirty="0">
                <a:effectLst/>
                <a:ea typeface="Calibri" panose="020F0502020204030204" pitchFamily="34" charset="0"/>
                <a:cs typeface="Alexandria" pitchFamily="2" charset="-78"/>
              </a:rPr>
              <a:t>     </a:t>
            </a:r>
            <a:endParaRPr lang="en-US" sz="1200" dirty="0">
              <a:latin typeface="Alexandria Light" pitchFamily="2" charset="-78"/>
              <a:cs typeface="Alexandria Light" pitchFamily="2" charset="-78"/>
            </a:endParaRPr>
          </a:p>
        </p:txBody>
      </p:sp>
      <p:sp>
        <p:nvSpPr>
          <p:cNvPr id="17" name="TextBox 16"/>
          <p:cNvSpPr txBox="1"/>
          <p:nvPr/>
        </p:nvSpPr>
        <p:spPr>
          <a:xfrm>
            <a:off x="6897604" y="4340171"/>
            <a:ext cx="416709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b="1" i="0" u="none" strike="noStrike" kern="1200" cap="none" spc="0" normalizeH="0" baseline="0" noProof="0" dirty="0">
                <a:ln>
                  <a:noFill/>
                </a:ln>
                <a:solidFill>
                  <a:srgbClr val="00B0F0"/>
                </a:solidFill>
                <a:effectLst/>
                <a:uLnTx/>
                <a:uFillTx/>
                <a:latin typeface="Alexandria Medium" pitchFamily="2" charset="-78"/>
                <a:ea typeface="Calibri" panose="020F0502020204030204" pitchFamily="34" charset="0"/>
                <a:cs typeface="Alexandria Medium" pitchFamily="2" charset="-78"/>
              </a:rPr>
              <a:t>مفهوم </a:t>
            </a:r>
            <a:r>
              <a:rPr kumimoji="0" lang="ar-SY" b="1" i="0" u="none" strike="noStrike" kern="1200" cap="none" spc="0" normalizeH="0" baseline="0" noProof="0" dirty="0">
                <a:ln>
                  <a:noFill/>
                </a:ln>
                <a:solidFill>
                  <a:srgbClr val="00B0F0"/>
                </a:solidFill>
                <a:effectLst/>
                <a:uLnTx/>
                <a:uFillTx/>
                <a:latin typeface="Alexandria Medium" pitchFamily="2" charset="-78"/>
                <a:ea typeface="Calibri" panose="020F0502020204030204" pitchFamily="34" charset="0"/>
                <a:cs typeface="Alexandria Medium" pitchFamily="2" charset="-78"/>
              </a:rPr>
              <a:t>التفاعليّ</a:t>
            </a:r>
            <a:r>
              <a:rPr kumimoji="0" lang="ar-SA" b="1" i="0" u="none" strike="noStrike" kern="1200" cap="none" spc="0" normalizeH="0" baseline="0" noProof="0" dirty="0">
                <a:ln>
                  <a:noFill/>
                </a:ln>
                <a:solidFill>
                  <a:srgbClr val="00B0F0"/>
                </a:solidFill>
                <a:effectLst/>
                <a:uLnTx/>
                <a:uFillTx/>
                <a:latin typeface="Alexandria Medium" pitchFamily="2" charset="-78"/>
                <a:ea typeface="Calibri" panose="020F0502020204030204" pitchFamily="34" charset="0"/>
                <a:cs typeface="Alexandria Medium" pitchFamily="2" charset="-78"/>
              </a:rPr>
              <a:t>ة</a:t>
            </a:r>
            <a:endParaRPr kumimoji="0" lang="en-US" b="1" i="0" u="none" strike="noStrike" kern="1200" cap="none" spc="0" normalizeH="0" baseline="0" noProof="0" dirty="0">
              <a:ln>
                <a:noFill/>
              </a:ln>
              <a:solidFill>
                <a:srgbClr val="00B0F0"/>
              </a:solidFill>
              <a:effectLst/>
              <a:uLnTx/>
              <a:uFillTx/>
              <a:latin typeface="Alexandria Medium" pitchFamily="2" charset="-78"/>
              <a:cs typeface="Alexandria Medium"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1" name="صورة 10">
            <a:extLst>
              <a:ext uri="{FF2B5EF4-FFF2-40B4-BE49-F238E27FC236}">
                <a16:creationId xmlns:a16="http://schemas.microsoft.com/office/drawing/2014/main" id="{4AA6D801-417F-437D-8EF0-B411DD8D8C6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09112" y="1393739"/>
            <a:ext cx="4955590" cy="2519041"/>
          </a:xfrm>
          <a:prstGeom prst="rect">
            <a:avLst/>
          </a:prstGeom>
          <a:ln w="12700">
            <a:solidFill>
              <a:schemeClr val="accent2"/>
            </a:solidFill>
          </a:ln>
        </p:spPr>
      </p:pic>
      <p:grpSp>
        <p:nvGrpSpPr>
          <p:cNvPr id="12" name="Google Shape;8559;p58">
            <a:extLst>
              <a:ext uri="{FF2B5EF4-FFF2-40B4-BE49-F238E27FC236}">
                <a16:creationId xmlns:a16="http://schemas.microsoft.com/office/drawing/2014/main" id="{AC36EAD5-D662-4506-B46F-EB1F24C7016B}"/>
              </a:ext>
            </a:extLst>
          </p:cNvPr>
          <p:cNvGrpSpPr/>
          <p:nvPr/>
        </p:nvGrpSpPr>
        <p:grpSpPr>
          <a:xfrm>
            <a:off x="8481060" y="5169139"/>
            <a:ext cx="644527" cy="545861"/>
            <a:chOff x="583100" y="3982600"/>
            <a:chExt cx="296175" cy="296175"/>
          </a:xfrm>
        </p:grpSpPr>
        <p:sp>
          <p:nvSpPr>
            <p:cNvPr id="13" name="Google Shape;8560;p58">
              <a:extLst>
                <a:ext uri="{FF2B5EF4-FFF2-40B4-BE49-F238E27FC236}">
                  <a16:creationId xmlns:a16="http://schemas.microsoft.com/office/drawing/2014/main" id="{4AB744BE-3DFD-4412-BDB9-31A6680F0CAB}"/>
                </a:ext>
              </a:extLst>
            </p:cNvPr>
            <p:cNvSpPr/>
            <p:nvPr/>
          </p:nvSpPr>
          <p:spPr>
            <a:xfrm>
              <a:off x="694925" y="3982600"/>
              <a:ext cx="70925" cy="68550"/>
            </a:xfrm>
            <a:custGeom>
              <a:avLst/>
              <a:gdLst/>
              <a:ahLst/>
              <a:cxnLst/>
              <a:rect l="l" t="t" r="r" b="b"/>
              <a:pathLst>
                <a:path w="2837" h="2742" extrusionOk="0">
                  <a:moveTo>
                    <a:pt x="1419" y="1"/>
                  </a:moveTo>
                  <a:cubicBezTo>
                    <a:pt x="631" y="1"/>
                    <a:pt x="1" y="599"/>
                    <a:pt x="1" y="1355"/>
                  </a:cubicBezTo>
                  <a:cubicBezTo>
                    <a:pt x="1" y="2143"/>
                    <a:pt x="631" y="2742"/>
                    <a:pt x="1419" y="2742"/>
                  </a:cubicBezTo>
                  <a:cubicBezTo>
                    <a:pt x="2206" y="2742"/>
                    <a:pt x="2836" y="2143"/>
                    <a:pt x="2836" y="1355"/>
                  </a:cubicBezTo>
                  <a:cubicBezTo>
                    <a:pt x="2836" y="599"/>
                    <a:pt x="2206" y="1"/>
                    <a:pt x="141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4" name="Google Shape;8561;p58">
              <a:extLst>
                <a:ext uri="{FF2B5EF4-FFF2-40B4-BE49-F238E27FC236}">
                  <a16:creationId xmlns:a16="http://schemas.microsoft.com/office/drawing/2014/main" id="{D2D6C601-5332-40D0-9786-5091150590E3}"/>
                </a:ext>
              </a:extLst>
            </p:cNvPr>
            <p:cNvSpPr/>
            <p:nvPr/>
          </p:nvSpPr>
          <p:spPr>
            <a:xfrm>
              <a:off x="609075" y="4139350"/>
              <a:ext cx="69350" cy="68525"/>
            </a:xfrm>
            <a:custGeom>
              <a:avLst/>
              <a:gdLst/>
              <a:ahLst/>
              <a:cxnLst/>
              <a:rect l="l" t="t" r="r" b="b"/>
              <a:pathLst>
                <a:path w="2774" h="2741" extrusionOk="0">
                  <a:moveTo>
                    <a:pt x="1387" y="0"/>
                  </a:moveTo>
                  <a:cubicBezTo>
                    <a:pt x="631" y="0"/>
                    <a:pt x="1" y="630"/>
                    <a:pt x="1" y="1355"/>
                  </a:cubicBezTo>
                  <a:cubicBezTo>
                    <a:pt x="1" y="2111"/>
                    <a:pt x="631" y="2741"/>
                    <a:pt x="1387" y="2741"/>
                  </a:cubicBezTo>
                  <a:cubicBezTo>
                    <a:pt x="2143" y="2741"/>
                    <a:pt x="2773" y="2111"/>
                    <a:pt x="2773" y="1355"/>
                  </a:cubicBezTo>
                  <a:cubicBezTo>
                    <a:pt x="2773" y="630"/>
                    <a:pt x="2143" y="0"/>
                    <a:pt x="138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8562;p58">
              <a:extLst>
                <a:ext uri="{FF2B5EF4-FFF2-40B4-BE49-F238E27FC236}">
                  <a16:creationId xmlns:a16="http://schemas.microsoft.com/office/drawing/2014/main" id="{7B883C2D-A7A2-415A-A320-3803318BF408}"/>
                </a:ext>
              </a:extLst>
            </p:cNvPr>
            <p:cNvSpPr/>
            <p:nvPr/>
          </p:nvSpPr>
          <p:spPr>
            <a:xfrm>
              <a:off x="783925" y="4140125"/>
              <a:ext cx="68550" cy="68550"/>
            </a:xfrm>
            <a:custGeom>
              <a:avLst/>
              <a:gdLst/>
              <a:ahLst/>
              <a:cxnLst/>
              <a:rect l="l" t="t" r="r" b="b"/>
              <a:pathLst>
                <a:path w="2742" h="2742" extrusionOk="0">
                  <a:moveTo>
                    <a:pt x="1356" y="1"/>
                  </a:moveTo>
                  <a:cubicBezTo>
                    <a:pt x="631" y="1"/>
                    <a:pt x="1" y="631"/>
                    <a:pt x="1" y="1387"/>
                  </a:cubicBezTo>
                  <a:cubicBezTo>
                    <a:pt x="1" y="2111"/>
                    <a:pt x="631" y="2741"/>
                    <a:pt x="1356" y="2741"/>
                  </a:cubicBezTo>
                  <a:cubicBezTo>
                    <a:pt x="2112" y="2741"/>
                    <a:pt x="2742" y="2111"/>
                    <a:pt x="2742" y="1387"/>
                  </a:cubicBezTo>
                  <a:cubicBezTo>
                    <a:pt x="2742" y="631"/>
                    <a:pt x="2112" y="1"/>
                    <a:pt x="1356"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6" name="Google Shape;8563;p58">
              <a:extLst>
                <a:ext uri="{FF2B5EF4-FFF2-40B4-BE49-F238E27FC236}">
                  <a16:creationId xmlns:a16="http://schemas.microsoft.com/office/drawing/2014/main" id="{2B99CC9F-9076-43AD-B8D7-CC923BB60030}"/>
                </a:ext>
              </a:extLst>
            </p:cNvPr>
            <p:cNvSpPr/>
            <p:nvPr/>
          </p:nvSpPr>
          <p:spPr>
            <a:xfrm>
              <a:off x="583100" y="4207075"/>
              <a:ext cx="122100" cy="71700"/>
            </a:xfrm>
            <a:custGeom>
              <a:avLst/>
              <a:gdLst/>
              <a:ahLst/>
              <a:cxnLst/>
              <a:rect l="l" t="t" r="r" b="b"/>
              <a:pathLst>
                <a:path w="4884" h="2868" extrusionOk="0">
                  <a:moveTo>
                    <a:pt x="819" y="0"/>
                  </a:moveTo>
                  <a:cubicBezTo>
                    <a:pt x="347" y="442"/>
                    <a:pt x="0" y="1072"/>
                    <a:pt x="0" y="1796"/>
                  </a:cubicBezTo>
                  <a:lnTo>
                    <a:pt x="0" y="2521"/>
                  </a:lnTo>
                  <a:cubicBezTo>
                    <a:pt x="0" y="2710"/>
                    <a:pt x="158" y="2867"/>
                    <a:pt x="347" y="2867"/>
                  </a:cubicBezTo>
                  <a:lnTo>
                    <a:pt x="4505" y="2867"/>
                  </a:lnTo>
                  <a:cubicBezTo>
                    <a:pt x="4726" y="2867"/>
                    <a:pt x="4883" y="2710"/>
                    <a:pt x="4883" y="2521"/>
                  </a:cubicBezTo>
                  <a:lnTo>
                    <a:pt x="4883" y="1796"/>
                  </a:lnTo>
                  <a:cubicBezTo>
                    <a:pt x="4883" y="1103"/>
                    <a:pt x="4568" y="442"/>
                    <a:pt x="4033" y="0"/>
                  </a:cubicBezTo>
                  <a:cubicBezTo>
                    <a:pt x="3655" y="473"/>
                    <a:pt x="3088" y="788"/>
                    <a:pt x="2426" y="788"/>
                  </a:cubicBezTo>
                  <a:cubicBezTo>
                    <a:pt x="1796" y="788"/>
                    <a:pt x="1197" y="473"/>
                    <a:pt x="819"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8" name="Google Shape;8564;p58">
              <a:extLst>
                <a:ext uri="{FF2B5EF4-FFF2-40B4-BE49-F238E27FC236}">
                  <a16:creationId xmlns:a16="http://schemas.microsoft.com/office/drawing/2014/main" id="{8499C4DF-2797-4D12-BD9F-C80ED3D52EC3}"/>
                </a:ext>
              </a:extLst>
            </p:cNvPr>
            <p:cNvSpPr/>
            <p:nvPr/>
          </p:nvSpPr>
          <p:spPr>
            <a:xfrm>
              <a:off x="669725" y="4049550"/>
              <a:ext cx="122900" cy="72475"/>
            </a:xfrm>
            <a:custGeom>
              <a:avLst/>
              <a:gdLst/>
              <a:ahLst/>
              <a:cxnLst/>
              <a:rect l="l" t="t" r="r" b="b"/>
              <a:pathLst>
                <a:path w="4916" h="2899" extrusionOk="0">
                  <a:moveTo>
                    <a:pt x="851" y="1"/>
                  </a:moveTo>
                  <a:cubicBezTo>
                    <a:pt x="347" y="442"/>
                    <a:pt x="1" y="1103"/>
                    <a:pt x="1" y="1796"/>
                  </a:cubicBezTo>
                  <a:lnTo>
                    <a:pt x="1" y="2552"/>
                  </a:lnTo>
                  <a:cubicBezTo>
                    <a:pt x="1" y="2741"/>
                    <a:pt x="158" y="2899"/>
                    <a:pt x="347" y="2899"/>
                  </a:cubicBezTo>
                  <a:lnTo>
                    <a:pt x="4537" y="2899"/>
                  </a:lnTo>
                  <a:cubicBezTo>
                    <a:pt x="4758" y="2899"/>
                    <a:pt x="4915" y="2741"/>
                    <a:pt x="4915" y="2552"/>
                  </a:cubicBezTo>
                  <a:lnTo>
                    <a:pt x="4915" y="1796"/>
                  </a:lnTo>
                  <a:cubicBezTo>
                    <a:pt x="4915" y="1103"/>
                    <a:pt x="4600" y="442"/>
                    <a:pt x="4065" y="1"/>
                  </a:cubicBezTo>
                  <a:cubicBezTo>
                    <a:pt x="3687" y="473"/>
                    <a:pt x="3088" y="788"/>
                    <a:pt x="2458" y="788"/>
                  </a:cubicBezTo>
                  <a:cubicBezTo>
                    <a:pt x="1828" y="788"/>
                    <a:pt x="1198" y="473"/>
                    <a:pt x="851" y="1"/>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19" name="Google Shape;8565;p58">
              <a:extLst>
                <a:ext uri="{FF2B5EF4-FFF2-40B4-BE49-F238E27FC236}">
                  <a16:creationId xmlns:a16="http://schemas.microsoft.com/office/drawing/2014/main" id="{74DEB4B4-A4B6-4D80-9C34-B35E89E72F90}"/>
                </a:ext>
              </a:extLst>
            </p:cNvPr>
            <p:cNvSpPr/>
            <p:nvPr/>
          </p:nvSpPr>
          <p:spPr>
            <a:xfrm>
              <a:off x="757150" y="4207075"/>
              <a:ext cx="122125" cy="71700"/>
            </a:xfrm>
            <a:custGeom>
              <a:avLst/>
              <a:gdLst/>
              <a:ahLst/>
              <a:cxnLst/>
              <a:rect l="l" t="t" r="r" b="b"/>
              <a:pathLst>
                <a:path w="4885" h="2868" extrusionOk="0">
                  <a:moveTo>
                    <a:pt x="820" y="0"/>
                  </a:moveTo>
                  <a:cubicBezTo>
                    <a:pt x="316" y="442"/>
                    <a:pt x="1" y="1103"/>
                    <a:pt x="1" y="1796"/>
                  </a:cubicBezTo>
                  <a:lnTo>
                    <a:pt x="1" y="2521"/>
                  </a:lnTo>
                  <a:cubicBezTo>
                    <a:pt x="1" y="2710"/>
                    <a:pt x="158" y="2867"/>
                    <a:pt x="347" y="2867"/>
                  </a:cubicBezTo>
                  <a:lnTo>
                    <a:pt x="4506" y="2867"/>
                  </a:lnTo>
                  <a:cubicBezTo>
                    <a:pt x="4727" y="2867"/>
                    <a:pt x="4884" y="2710"/>
                    <a:pt x="4884" y="2521"/>
                  </a:cubicBezTo>
                  <a:lnTo>
                    <a:pt x="4884" y="1796"/>
                  </a:lnTo>
                  <a:cubicBezTo>
                    <a:pt x="4884" y="1103"/>
                    <a:pt x="4569" y="442"/>
                    <a:pt x="4033" y="0"/>
                  </a:cubicBezTo>
                  <a:cubicBezTo>
                    <a:pt x="3655" y="473"/>
                    <a:pt x="3088" y="788"/>
                    <a:pt x="2427" y="788"/>
                  </a:cubicBezTo>
                  <a:cubicBezTo>
                    <a:pt x="1797" y="788"/>
                    <a:pt x="1198" y="473"/>
                    <a:pt x="82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8566;p58">
              <a:extLst>
                <a:ext uri="{FF2B5EF4-FFF2-40B4-BE49-F238E27FC236}">
                  <a16:creationId xmlns:a16="http://schemas.microsoft.com/office/drawing/2014/main" id="{C9448993-1A54-42AC-94E9-2ABA3ED2F599}"/>
                </a:ext>
              </a:extLst>
            </p:cNvPr>
            <p:cNvSpPr/>
            <p:nvPr/>
          </p:nvSpPr>
          <p:spPr>
            <a:xfrm>
              <a:off x="691775" y="4139350"/>
              <a:ext cx="77225" cy="64600"/>
            </a:xfrm>
            <a:custGeom>
              <a:avLst/>
              <a:gdLst/>
              <a:ahLst/>
              <a:cxnLst/>
              <a:rect l="l" t="t" r="r" b="b"/>
              <a:pathLst>
                <a:path w="3089" h="2584" extrusionOk="0">
                  <a:moveTo>
                    <a:pt x="1198" y="0"/>
                  </a:moveTo>
                  <a:lnTo>
                    <a:pt x="1198" y="882"/>
                  </a:lnTo>
                  <a:lnTo>
                    <a:pt x="1" y="2079"/>
                  </a:lnTo>
                  <a:cubicBezTo>
                    <a:pt x="221" y="2237"/>
                    <a:pt x="284" y="2300"/>
                    <a:pt x="473" y="2583"/>
                  </a:cubicBezTo>
                  <a:lnTo>
                    <a:pt x="1545" y="1575"/>
                  </a:lnTo>
                  <a:lnTo>
                    <a:pt x="2616" y="2583"/>
                  </a:lnTo>
                  <a:cubicBezTo>
                    <a:pt x="2773" y="2394"/>
                    <a:pt x="2931" y="2237"/>
                    <a:pt x="3088" y="2111"/>
                  </a:cubicBezTo>
                  <a:lnTo>
                    <a:pt x="1891" y="882"/>
                  </a:lnTo>
                  <a:lnTo>
                    <a:pt x="189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555277480"/>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1800" b="1">
                <a:latin typeface="Alexandria Light" pitchFamily="2" charset="-78"/>
                <a:cs typeface="Alexandria Light" pitchFamily="2" charset="-78"/>
              </a:rPr>
              <a:t>الشكل (</a:t>
            </a:r>
            <a:r>
              <a:rPr lang="en-US" sz="1800" b="1">
                <a:latin typeface="Alexandria Light" pitchFamily="2" charset="-78"/>
                <a:cs typeface="Alexandria Light" pitchFamily="2" charset="-78"/>
              </a:rPr>
              <a:t>1</a:t>
            </a:r>
            <a:r>
              <a:rPr lang="ar-SA" sz="1800" b="1">
                <a:latin typeface="Alexandria Light" pitchFamily="2" charset="-78"/>
                <a:cs typeface="Alexandria Light" pitchFamily="2" charset="-78"/>
              </a:rPr>
              <a:t>) يبين </a:t>
            </a:r>
            <a:r>
              <a:rPr lang="ar-SA" sz="1800" b="1">
                <a:effectLst/>
                <a:latin typeface="Alexandria Light" pitchFamily="2" charset="-78"/>
                <a:ea typeface="Times New Roman" panose="02020603050405020304" pitchFamily="18" charset="0"/>
                <a:cs typeface="Alexandria Light" pitchFamily="2" charset="-78"/>
              </a:rPr>
              <a:t>أنماط البرامج التعليميّة بمساعدة الحاسوب</a:t>
            </a:r>
            <a:endParaRPr lang="ar-SA" sz="1800" b="1" dirty="0">
              <a:latin typeface="Alexandria Light" pitchFamily="2" charset="-78"/>
              <a:cs typeface="Alexandria Light" pitchFamily="2" charset="-78"/>
            </a:endParaRPr>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b="1" dirty="0">
                <a:effectLst/>
                <a:latin typeface="Calibri" panose="020F0502020204030204" pitchFamily="34" charset="0"/>
                <a:ea typeface="Calibri" panose="020F0502020204030204" pitchFamily="34" charset="0"/>
                <a:cs typeface="Alexandria" pitchFamily="2" charset="-78"/>
              </a:rPr>
              <a:t>أنماط التفاعليّة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49159"/>
            <a:ext cx="9986818" cy="1332416"/>
          </a:xfrm>
          <a:prstGeom prst="rect">
            <a:avLst/>
          </a:prstGeom>
          <a:noFill/>
        </p:spPr>
        <p:txBody>
          <a:bodyPr wrap="square" rtlCol="0">
            <a:spAutoFit/>
          </a:bodyPr>
          <a:lstStyle/>
          <a:p>
            <a:pPr marL="0" marR="0" algn="r" rtl="1">
              <a:lnSpc>
                <a:spcPts val="2520"/>
              </a:lnSpc>
              <a:spcBef>
                <a:spcPts val="600"/>
              </a:spcBef>
              <a:spcAft>
                <a:spcPts val="1800"/>
              </a:spcAft>
              <a:tabLst>
                <a:tab pos="446088"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يمكن تصنيف التفاعليّة بشكل عام من ثمانية أنماط من خلالها يتم التبادل والتفاعل مع عناصر العملية التعليميّة، وهذه الأنماط التفاعليّة يبينها الشكل (2) الآتي:</a:t>
            </a: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11" name="رسم تخطيطي 3">
            <a:extLst>
              <a:ext uri="{FF2B5EF4-FFF2-40B4-BE49-F238E27FC236}">
                <a16:creationId xmlns:a16="http://schemas.microsoft.com/office/drawing/2014/main" id="{2F7718DE-5560-4124-9426-7A9B3E5E7635}"/>
              </a:ext>
            </a:extLst>
          </p:cNvPr>
          <p:cNvGraphicFramePr/>
          <p:nvPr>
            <p:extLst>
              <p:ext uri="{D42A27DB-BD31-4B8C-83A1-F6EECF244321}">
                <p14:modId xmlns:p14="http://schemas.microsoft.com/office/powerpoint/2010/main" val="4020498531"/>
              </p:ext>
            </p:extLst>
          </p:nvPr>
        </p:nvGraphicFramePr>
        <p:xfrm>
          <a:off x="2207940" y="2851495"/>
          <a:ext cx="7470909" cy="29874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00190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b="1" dirty="0">
                <a:effectLst/>
                <a:latin typeface="Calibri" panose="020F0502020204030204" pitchFamily="34" charset="0"/>
                <a:ea typeface="Calibri" panose="020F0502020204030204" pitchFamily="34" charset="0"/>
                <a:cs typeface="Alexandria" pitchFamily="2" charset="-78"/>
              </a:rPr>
              <a:t>أنماط التفاعليّة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223839"/>
            <a:ext cx="9986818" cy="4320413"/>
          </a:xfrm>
          <a:prstGeom prst="rect">
            <a:avLst/>
          </a:prstGeom>
          <a:noFill/>
        </p:spPr>
        <p:txBody>
          <a:bodyPr wrap="square" rtlCol="0">
            <a:spAutoFit/>
          </a:bodyPr>
          <a:lstStyle/>
          <a:p>
            <a:pPr marL="285750" marR="0" indent="-285750" algn="just" rtl="1">
              <a:lnSpc>
                <a:spcPts val="2520"/>
              </a:lnSpc>
              <a:spcBef>
                <a:spcPts val="600"/>
              </a:spcBef>
              <a:spcAft>
                <a:spcPts val="1800"/>
              </a:spcAft>
              <a:buFont typeface="Arial" panose="020B0604020202020204" pitchFamily="34" charset="0"/>
              <a:buChar char="•"/>
              <a:tabLst>
                <a:tab pos="446088" algn="l"/>
                <a:tab pos="623888" algn="l"/>
              </a:tabLst>
            </a:pPr>
            <a:r>
              <a:rPr lang="ar-SA" sz="1600" b="1" dirty="0">
                <a:effectLst/>
                <a:latin typeface="Alexandria Light" pitchFamily="2" charset="-78"/>
                <a:ea typeface="Calibri" panose="020F0502020204030204" pitchFamily="34" charset="0"/>
                <a:cs typeface="Alexandria Light" pitchFamily="2" charset="-78"/>
              </a:rPr>
              <a:t>المتعلم مع المحتوى</a:t>
            </a:r>
            <a:r>
              <a:rPr lang="ar-SA" sz="1600" dirty="0">
                <a:effectLst/>
                <a:latin typeface="Alexandria Light" pitchFamily="2" charset="-78"/>
                <a:ea typeface="Calibri" panose="020F0502020204030204" pitchFamily="34" charset="0"/>
                <a:cs typeface="Alexandria Light" pitchFamily="2" charset="-78"/>
              </a:rPr>
              <a:t>: وهو نمط من تفاعل يقوم به المتعلم باختيار المعلومات المقدمة له في أثناء العملية التعليميّة ومعالجتها.</a:t>
            </a:r>
            <a:endParaRPr lang="en-US" sz="1600" dirty="0">
              <a:effectLst/>
              <a:latin typeface="Alexandria Light" pitchFamily="2" charset="-78"/>
              <a:ea typeface="Calibri" panose="020F0502020204030204" pitchFamily="34" charset="0"/>
              <a:cs typeface="Alexandria Light" pitchFamily="2" charset="-78"/>
            </a:endParaRPr>
          </a:p>
          <a:p>
            <a:pPr marL="285750" marR="0" lvl="0" indent="-285750" algn="just" rtl="1">
              <a:lnSpc>
                <a:spcPts val="2520"/>
              </a:lnSpc>
              <a:spcBef>
                <a:spcPts val="600"/>
              </a:spcBef>
              <a:spcAft>
                <a:spcPts val="1800"/>
              </a:spcAft>
              <a:buFont typeface="Arial" panose="020B0604020202020204" pitchFamily="34" charset="0"/>
              <a:buChar char="•"/>
            </a:pPr>
            <a:r>
              <a:rPr lang="ar-SA" sz="1600" b="1" dirty="0">
                <a:effectLst/>
                <a:latin typeface="Alexandria Light" pitchFamily="2" charset="-78"/>
                <a:ea typeface="Calibri" panose="020F0502020204030204" pitchFamily="34" charset="0"/>
                <a:cs typeface="Alexandria Light" pitchFamily="2" charset="-78"/>
              </a:rPr>
              <a:t>المتعلم مع المعلم</a:t>
            </a:r>
            <a:r>
              <a:rPr lang="ar-SA" sz="1600" dirty="0">
                <a:effectLst/>
                <a:latin typeface="Alexandria Light" pitchFamily="2" charset="-78"/>
                <a:ea typeface="Calibri" panose="020F0502020204030204" pitchFamily="34" charset="0"/>
                <a:cs typeface="Alexandria Light" pitchFamily="2" charset="-78"/>
              </a:rPr>
              <a:t>: وهو عملية الاتصال بين المعلم والمتعلم في أثناء دراسة المقرر الدراسي.</a:t>
            </a:r>
          </a:p>
          <a:p>
            <a:pPr marL="342900" marR="0" lvl="0" indent="-342900" algn="just" rtl="1">
              <a:lnSpc>
                <a:spcPts val="25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المتعلم مع المتعلم</a:t>
            </a:r>
            <a:r>
              <a:rPr lang="ar-SA" sz="1600" dirty="0">
                <a:effectLst/>
                <a:latin typeface="Alexandria Light" pitchFamily="2" charset="-78"/>
                <a:ea typeface="Calibri" panose="020F0502020204030204" pitchFamily="34" charset="0"/>
                <a:cs typeface="Alexandria Light" pitchFamily="2" charset="-78"/>
              </a:rPr>
              <a:t>: هو الاتصال بين اثنين أو أكثر من المتعلمين المشتركين في المقرر الدراسي نفسه باستخدام برامج الحاسوب.</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5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المتعلم مع واجهة البرنامج</a:t>
            </a:r>
            <a:r>
              <a:rPr lang="ar-SA" sz="1600" dirty="0">
                <a:effectLst/>
                <a:latin typeface="Alexandria Light" pitchFamily="2" charset="-78"/>
                <a:ea typeface="Calibri" panose="020F0502020204030204" pitchFamily="34" charset="0"/>
                <a:cs typeface="Alexandria Light" pitchFamily="2" charset="-78"/>
              </a:rPr>
              <a:t>: وهو تواصل مع أداة التعلم الحاسوبية لكي يصبح قادراً على تنفيذ أوامر البرنامج الحاسوبي.</a:t>
            </a:r>
            <a:endParaRPr lang="en-US" sz="1600" dirty="0">
              <a:effectLst/>
              <a:latin typeface="Alexandria Light" pitchFamily="2" charset="-78"/>
              <a:ea typeface="Calibri" panose="020F0502020204030204" pitchFamily="34" charset="0"/>
              <a:cs typeface="Alexandria Light" pitchFamily="2" charset="-78"/>
            </a:endParaRPr>
          </a:p>
          <a:p>
            <a:pPr marL="285750" marR="0" lvl="0" indent="-285750" algn="r" rtl="1">
              <a:lnSpc>
                <a:spcPct val="125000"/>
              </a:lnSpc>
              <a:spcBef>
                <a:spcPts val="600"/>
              </a:spcBef>
              <a:spcAft>
                <a:spcPts val="600"/>
              </a:spcAft>
              <a:buFont typeface="Arial" panose="020B0604020202020204" pitchFamily="34" charset="0"/>
              <a:buChar char="•"/>
            </a:pPr>
            <a:endParaRPr lang="en-US" sz="1600" dirty="0">
              <a:effectLst/>
              <a:latin typeface="Alexandria Light" pitchFamily="2" charset="-78"/>
              <a:ea typeface="Calibri" panose="020F0502020204030204" pitchFamily="34" charset="0"/>
              <a:cs typeface="Alexandria Light" pitchFamily="2" charset="-78"/>
            </a:endParaRP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498376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b="1" dirty="0">
                <a:effectLst/>
                <a:latin typeface="Calibri" panose="020F0502020204030204" pitchFamily="34" charset="0"/>
                <a:ea typeface="Calibri" panose="020F0502020204030204" pitchFamily="34" charset="0"/>
                <a:cs typeface="Alexandria" pitchFamily="2" charset="-78"/>
              </a:rPr>
              <a:t>أنماط التفاعليّة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33825"/>
            <a:ext cx="9986818" cy="4679486"/>
          </a:xfrm>
          <a:prstGeom prst="rect">
            <a:avLst/>
          </a:prstGeom>
          <a:noFill/>
        </p:spPr>
        <p:txBody>
          <a:bodyPr wrap="square" rtlCol="0">
            <a:spAutoFit/>
          </a:bodyPr>
          <a:lstStyle/>
          <a:p>
            <a:pPr marL="342900" marR="0" lvl="0" indent="-342900" algn="just" rtl="1">
              <a:lnSpc>
                <a:spcPts val="29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المتعلم مع البيئة</a:t>
            </a:r>
            <a:r>
              <a:rPr lang="ar-SA" sz="1600" dirty="0">
                <a:effectLst/>
                <a:latin typeface="Alexandria Light" pitchFamily="2" charset="-78"/>
                <a:ea typeface="Calibri" panose="020F0502020204030204" pitchFamily="34" charset="0"/>
                <a:cs typeface="Alexandria Light" pitchFamily="2" charset="-78"/>
              </a:rPr>
              <a:t>: وهو الفعل التبادلي أو التأثير المشترك بين المتلقي وبين الظروف المحيطة به التي قد تساعد أو تعيق العملية التعليميّة.</a:t>
            </a:r>
          </a:p>
          <a:p>
            <a:pPr marL="342900" indent="-342900" algn="just" rtl="1">
              <a:lnSpc>
                <a:spcPts val="29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المعلم مع المعلم:</a:t>
            </a:r>
            <a:r>
              <a:rPr lang="ar-SA" sz="1600" dirty="0">
                <a:effectLst/>
                <a:latin typeface="Alexandria Light" pitchFamily="2" charset="-78"/>
                <a:ea typeface="Calibri" panose="020F0502020204030204" pitchFamily="34" charset="0"/>
                <a:cs typeface="Alexandria Light" pitchFamily="2" charset="-78"/>
              </a:rPr>
              <a:t> وهو تواصل بين معلم وآخر من أجل تبادل الخبرات التدريسية وتعزيزها، وهذا ما يتم مثلا في أثناء المؤتمرات وعبر وسائل الاتصال الإلكترونيّ .</a:t>
            </a:r>
            <a:endParaRPr lang="en-US" sz="1600" b="1"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المعلم مع المحتوى:</a:t>
            </a:r>
            <a:r>
              <a:rPr lang="ar-SA" sz="1600" dirty="0">
                <a:effectLst/>
                <a:latin typeface="Alexandria Light" pitchFamily="2" charset="-78"/>
                <a:ea typeface="Calibri" panose="020F0502020204030204" pitchFamily="34" charset="0"/>
                <a:cs typeface="Alexandria Light" pitchFamily="2" charset="-78"/>
              </a:rPr>
              <a:t> وهو تفاعل لتعديل المحتوى التعليميّ وتحديثه من خلال التقنيات الحديثة. </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20"/>
              </a:lnSpc>
              <a:spcBef>
                <a:spcPts val="600"/>
              </a:spcBef>
              <a:spcAft>
                <a:spcPts val="1800"/>
              </a:spcAft>
              <a:buFont typeface="Symbol" panose="05050102010706020507" pitchFamily="18" charset="2"/>
              <a:buChar char=""/>
            </a:pPr>
            <a:r>
              <a:rPr lang="ar-SA" sz="1600" b="1" dirty="0">
                <a:effectLst/>
                <a:latin typeface="Alexandria Light" pitchFamily="2" charset="-78"/>
                <a:ea typeface="Calibri" panose="020F0502020204030204" pitchFamily="34" charset="0"/>
                <a:cs typeface="Alexandria Light" pitchFamily="2" charset="-78"/>
              </a:rPr>
              <a:t>المحتوى مع المحتوى:</a:t>
            </a:r>
            <a:r>
              <a:rPr lang="ar-SA" sz="1600" dirty="0">
                <a:effectLst/>
                <a:latin typeface="Alexandria Light" pitchFamily="2" charset="-78"/>
                <a:ea typeface="Calibri" panose="020F0502020204030204" pitchFamily="34" charset="0"/>
                <a:cs typeface="Alexandria Light" pitchFamily="2" charset="-78"/>
              </a:rPr>
              <a:t> وهو تبادل المحتوى التعليميّ ومشاركته بين المقررات التعليميّة. (</a:t>
            </a:r>
            <a:r>
              <a:rPr lang="en-US" sz="1600" dirty="0">
                <a:solidFill>
                  <a:srgbClr val="002060"/>
                </a:solidFill>
                <a:effectLst/>
                <a:latin typeface="Alexandria Light" pitchFamily="2" charset="-78"/>
                <a:ea typeface="Calibri" panose="020F0502020204030204" pitchFamily="34" charset="0"/>
                <a:cs typeface="Alexandria Light" pitchFamily="2" charset="-78"/>
              </a:rPr>
              <a:t>Reutlingen, 2004, P</a:t>
            </a:r>
            <a:r>
              <a:rPr lang="en-US" sz="1600" dirty="0">
                <a:effectLst/>
                <a:latin typeface="Alexandria Light" pitchFamily="2" charset="-78"/>
                <a:ea typeface="Calibri" panose="020F0502020204030204" pitchFamily="34" charset="0"/>
                <a:cs typeface="Alexandria Light" pitchFamily="2" charset="-78"/>
              </a:rPr>
              <a:t>. 165</a:t>
            </a:r>
            <a:r>
              <a:rPr lang="ar-SA" sz="1600" dirty="0">
                <a:effectLst/>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a:p>
            <a:pPr marL="285750" marR="0" lvl="0" indent="-285750" algn="r" rtl="1">
              <a:lnSpc>
                <a:spcPct val="125000"/>
              </a:lnSpc>
              <a:spcBef>
                <a:spcPts val="600"/>
              </a:spcBef>
              <a:spcAft>
                <a:spcPts val="600"/>
              </a:spcAft>
              <a:buFont typeface="Arial" panose="020B0604020202020204" pitchFamily="34" charset="0"/>
              <a:buChar char="•"/>
            </a:pPr>
            <a:endParaRPr lang="en-US" sz="1600" dirty="0">
              <a:effectLst/>
              <a:latin typeface="Alexandria Light" pitchFamily="2" charset="-78"/>
              <a:ea typeface="Calibri" panose="020F0502020204030204" pitchFamily="34" charset="0"/>
              <a:cs typeface="Alexandria Light" pitchFamily="2" charset="-78"/>
            </a:endParaRP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79823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56868" cy="369332"/>
          </a:xfrm>
          <a:prstGeom prst="rect">
            <a:avLst/>
          </a:prstGeom>
          <a:noFill/>
        </p:spPr>
        <p:txBody>
          <a:bodyPr wrap="square" rtlCol="0">
            <a:spAutoFit/>
          </a:bodyPr>
          <a:lstStyle/>
          <a:p>
            <a:pPr algn="ctr"/>
            <a:r>
              <a:rPr lang="ar-SA" sz="1800" dirty="0">
                <a:effectLst/>
                <a:latin typeface="Alexandria Medium" pitchFamily="2" charset="-78"/>
                <a:ea typeface="Calibri" panose="020F0502020204030204" pitchFamily="34" charset="0"/>
                <a:cs typeface="Alexandria Medium" pitchFamily="2" charset="-78"/>
              </a:rPr>
              <a:t>مستويات التفاعليّة </a:t>
            </a:r>
            <a:endParaRPr lang="en-US" sz="2400" dirty="0">
              <a:solidFill>
                <a:srgbClr val="000000"/>
              </a:solidFill>
              <a:latin typeface="Alexandria Medium" pitchFamily="2" charset="-78"/>
              <a:cs typeface="Alexandria Medium"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291034" y="2657964"/>
            <a:ext cx="7237982" cy="1871025"/>
          </a:xfrm>
          <a:prstGeom prst="rect">
            <a:avLst/>
          </a:prstGeom>
          <a:noFill/>
        </p:spPr>
        <p:txBody>
          <a:bodyPr wrap="square" rtlCol="0">
            <a:spAutoFit/>
          </a:bodyPr>
          <a:lstStyle/>
          <a:p>
            <a:pPr marL="18415" marR="0" algn="just" rtl="1">
              <a:lnSpc>
                <a:spcPts val="2920"/>
              </a:lnSpc>
              <a:spcBef>
                <a:spcPts val="600"/>
              </a:spcBef>
              <a:spcAft>
                <a:spcPts val="2000"/>
              </a:spcAf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تشير مستويات التفاعليّة في الدروس التفاعليّة إلى مستوى الحرية أو مقدارها الذي يسمح به للمتعلم كي يتفاعل مع الدرس الإلكترونيّ  التفاعليّ، ويستطيع التحكم من خلاله بالدرس، </a:t>
            </a:r>
          </a:p>
          <a:p>
            <a:pPr marL="18415" marR="0" algn="just" rtl="1">
              <a:lnSpc>
                <a:spcPts val="2920"/>
              </a:lnSpc>
              <a:spcBef>
                <a:spcPts val="600"/>
              </a:spcBef>
              <a:spcAft>
                <a:spcPts val="2000"/>
              </a:spcAft>
            </a:pPr>
            <a:r>
              <a:rPr lang="ar-SA" sz="1600" b="1" dirty="0">
                <a:solidFill>
                  <a:srgbClr val="00B0F0"/>
                </a:solidFill>
                <a:effectLst/>
                <a:latin typeface="Alexandria Light" pitchFamily="2" charset="-78"/>
                <a:ea typeface="Calibri" panose="020F0502020204030204" pitchFamily="34" charset="0"/>
                <a:cs typeface="Alexandria Light" pitchFamily="2" charset="-78"/>
              </a:rPr>
              <a:t>          فما هي مستويات التفاعلية في الدروس التفاعليّة؟ </a:t>
            </a:r>
            <a:endParaRPr lang="en-US" sz="1600" b="1" dirty="0">
              <a:solidFill>
                <a:srgbClr val="00B0F0"/>
              </a:solidFill>
              <a:effectLst/>
              <a:latin typeface="Alexandria Light" pitchFamily="2" charset="-78"/>
              <a:ea typeface="Calibri" panose="020F0502020204030204" pitchFamily="34" charset="0"/>
              <a:cs typeface="Alexandria Light"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13" name="Google Shape;6376;p53">
            <a:extLst>
              <a:ext uri="{FF2B5EF4-FFF2-40B4-BE49-F238E27FC236}">
                <a16:creationId xmlns:a16="http://schemas.microsoft.com/office/drawing/2014/main" id="{9F124328-D0B1-4B6A-8C0A-B96A97354A59}"/>
              </a:ext>
            </a:extLst>
          </p:cNvPr>
          <p:cNvGrpSpPr/>
          <p:nvPr/>
        </p:nvGrpSpPr>
        <p:grpSpPr>
          <a:xfrm>
            <a:off x="4410908" y="3972662"/>
            <a:ext cx="1592365" cy="1574160"/>
            <a:chOff x="-33646250" y="3586425"/>
            <a:chExt cx="293000" cy="292225"/>
          </a:xfrm>
        </p:grpSpPr>
        <p:sp>
          <p:nvSpPr>
            <p:cNvPr id="14" name="Google Shape;6377;p53">
              <a:extLst>
                <a:ext uri="{FF2B5EF4-FFF2-40B4-BE49-F238E27FC236}">
                  <a16:creationId xmlns:a16="http://schemas.microsoft.com/office/drawing/2014/main" id="{A2767835-8B14-4CB5-9660-9D675AAB3269}"/>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5" name="Google Shape;6378;p53">
              <a:extLst>
                <a:ext uri="{FF2B5EF4-FFF2-40B4-BE49-F238E27FC236}">
                  <a16:creationId xmlns:a16="http://schemas.microsoft.com/office/drawing/2014/main" id="{904A9AEC-6E37-4FF4-AC84-F1586BF125F5}"/>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5906319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b="1" dirty="0">
                <a:latin typeface="Alexandria Medium" pitchFamily="2" charset="-78"/>
                <a:ea typeface="Calibri" panose="020F0502020204030204" pitchFamily="34" charset="0"/>
                <a:cs typeface="Alexandria Medium" pitchFamily="2" charset="-78"/>
              </a:rPr>
              <a:t>مستويات</a:t>
            </a:r>
            <a:r>
              <a:rPr lang="ar-SA" sz="1800" b="1" dirty="0">
                <a:effectLst/>
                <a:latin typeface="Alexandria Medium" pitchFamily="2" charset="-78"/>
                <a:ea typeface="Calibri" panose="020F0502020204030204" pitchFamily="34" charset="0"/>
                <a:cs typeface="Alexandria Medium" pitchFamily="2" charset="-78"/>
              </a:rPr>
              <a:t> التفاعليّة</a:t>
            </a:r>
            <a:endParaRPr lang="en-US" sz="18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133825"/>
            <a:ext cx="9986818" cy="845103"/>
          </a:xfrm>
          <a:prstGeom prst="rect">
            <a:avLst/>
          </a:prstGeom>
          <a:noFill/>
        </p:spPr>
        <p:txBody>
          <a:bodyPr wrap="square" rtlCol="0">
            <a:spAutoFit/>
          </a:bodyPr>
          <a:lstStyle/>
          <a:p>
            <a:pPr marL="285750" marR="0" lvl="0" indent="-285750" algn="r" rtl="1">
              <a:lnSpc>
                <a:spcPct val="125000"/>
              </a:lnSpc>
              <a:spcBef>
                <a:spcPts val="600"/>
              </a:spcBef>
              <a:spcAft>
                <a:spcPts val="600"/>
              </a:spcAft>
              <a:buFont typeface="Arial" panose="020B0604020202020204" pitchFamily="34" charset="0"/>
              <a:buChar char="•"/>
            </a:pPr>
            <a:endParaRPr lang="en-US" sz="1600" dirty="0">
              <a:effectLst/>
              <a:latin typeface="Alexandria Light" pitchFamily="2" charset="-78"/>
              <a:ea typeface="Calibri" panose="020F0502020204030204" pitchFamily="34" charset="0"/>
              <a:cs typeface="Alexandria Light" pitchFamily="2" charset="-78"/>
            </a:endParaRP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مربع نص 9">
            <a:extLst>
              <a:ext uri="{FF2B5EF4-FFF2-40B4-BE49-F238E27FC236}">
                <a16:creationId xmlns:a16="http://schemas.microsoft.com/office/drawing/2014/main" id="{14DE6C5A-6CF3-4305-BE71-AE902040ABFD}"/>
              </a:ext>
            </a:extLst>
          </p:cNvPr>
          <p:cNvSpPr txBox="1"/>
          <p:nvPr/>
        </p:nvSpPr>
        <p:spPr>
          <a:xfrm>
            <a:off x="1366490" y="2185069"/>
            <a:ext cx="9562636" cy="3279103"/>
          </a:xfrm>
          <a:prstGeom prst="rect">
            <a:avLst/>
          </a:prstGeom>
          <a:noFill/>
        </p:spPr>
        <p:txBody>
          <a:bodyPr wrap="square">
            <a:spAutoFit/>
          </a:bodyPr>
          <a:lstStyle/>
          <a:p>
            <a:pPr marL="18415" marR="0" algn="just" rtl="1">
              <a:lnSpc>
                <a:spcPts val="2520"/>
              </a:lnSpc>
              <a:spcBef>
                <a:spcPts val="600"/>
              </a:spcBef>
              <a:spcAft>
                <a:spcPts val="1800"/>
              </a:spcAft>
            </a:pPr>
            <a:r>
              <a:rPr lang="ar-SA" sz="1600" dirty="0">
                <a:effectLst/>
                <a:latin typeface="Alexandria Light" pitchFamily="2" charset="-78"/>
                <a:ea typeface="Calibri" panose="020F0502020204030204" pitchFamily="34" charset="0"/>
                <a:cs typeface="Alexandria Light" pitchFamily="2" charset="-78"/>
              </a:rPr>
              <a:t>      تعدّدت </a:t>
            </a:r>
            <a:r>
              <a:rPr lang="ar-SA" sz="1600" dirty="0">
                <a:latin typeface="Alexandria Light" pitchFamily="2" charset="-78"/>
                <a:ea typeface="Calibri" panose="020F0502020204030204" pitchFamily="34" charset="0"/>
                <a:cs typeface="Alexandria Light" pitchFamily="2" charset="-78"/>
              </a:rPr>
              <a:t>التفاعليّ. مستويات التفاعليّة في الدروس الإلكترونيّة؛ فقد يكون هناك مستوى </a:t>
            </a:r>
            <a:r>
              <a:rPr lang="ar-SA" sz="1600" dirty="0">
                <a:solidFill>
                  <a:srgbClr val="00B0F0"/>
                </a:solidFill>
                <a:latin typeface="Alexandria Light" pitchFamily="2" charset="-78"/>
                <a:ea typeface="Calibri" panose="020F0502020204030204" pitchFamily="34" charset="0"/>
                <a:cs typeface="Alexandria Light" pitchFamily="2" charset="-78"/>
              </a:rPr>
              <a:t>عالٍ</a:t>
            </a:r>
            <a:r>
              <a:rPr lang="ar-SA" sz="1600" dirty="0">
                <a:latin typeface="Alexandria Light" pitchFamily="2" charset="-78"/>
                <a:ea typeface="Calibri" panose="020F0502020204030204" pitchFamily="34" charset="0"/>
                <a:cs typeface="Alexandria Light" pitchFamily="2" charset="-78"/>
              </a:rPr>
              <a:t> من التفاعليّة، أو قد يكون مستوى التفاعلية </a:t>
            </a:r>
            <a:r>
              <a:rPr lang="ar-SA" sz="1600" dirty="0">
                <a:solidFill>
                  <a:srgbClr val="00B0F0"/>
                </a:solidFill>
                <a:latin typeface="Alexandria Light" pitchFamily="2" charset="-78"/>
                <a:ea typeface="Calibri" panose="020F0502020204030204" pitchFamily="34" charset="0"/>
                <a:cs typeface="Alexandria Light" pitchFamily="2" charset="-78"/>
              </a:rPr>
              <a:t>متوسطاً</a:t>
            </a:r>
            <a:r>
              <a:rPr lang="ar-SA" sz="1600" dirty="0">
                <a:latin typeface="Alexandria Light" pitchFamily="2" charset="-78"/>
                <a:ea typeface="Calibri" panose="020F0502020204030204" pitchFamily="34" charset="0"/>
                <a:cs typeface="Alexandria Light" pitchFamily="2" charset="-78"/>
              </a:rPr>
              <a:t>، أو </a:t>
            </a:r>
            <a:r>
              <a:rPr lang="ar-SA" sz="1600" dirty="0">
                <a:solidFill>
                  <a:srgbClr val="00B0F0"/>
                </a:solidFill>
                <a:latin typeface="Alexandria Light" pitchFamily="2" charset="-78"/>
                <a:ea typeface="Calibri" panose="020F0502020204030204" pitchFamily="34" charset="0"/>
                <a:cs typeface="Alexandria Light" pitchFamily="2" charset="-78"/>
              </a:rPr>
              <a:t>منخفضاً</a:t>
            </a:r>
            <a:r>
              <a:rPr lang="ar-SA" sz="1600" dirty="0">
                <a:latin typeface="Alexandria Light" pitchFamily="2" charset="-78"/>
                <a:ea typeface="Calibri" panose="020F0502020204030204" pitchFamily="34" charset="0"/>
                <a:cs typeface="Alexandria Light" pitchFamily="2" charset="-78"/>
              </a:rPr>
              <a:t>، ويمكن تقديم مستويات التفاعليّة فيما يأتي:</a:t>
            </a:r>
          </a:p>
          <a:p>
            <a:pPr marR="0" lvl="0" algn="justLow" rtl="1">
              <a:lnSpc>
                <a:spcPts val="2520"/>
              </a:lnSpc>
              <a:spcBef>
                <a:spcPts val="600"/>
              </a:spcBef>
              <a:spcAft>
                <a:spcPts val="1800"/>
              </a:spcAft>
            </a:pPr>
            <a:r>
              <a:rPr lang="ar-SA" sz="1600" b="1" dirty="0">
                <a:latin typeface="Alexandria Light" pitchFamily="2" charset="-78"/>
                <a:ea typeface="Calibri" panose="020F0502020204030204" pitchFamily="34" charset="0"/>
                <a:cs typeface="Alexandria Light" pitchFamily="2" charset="-78"/>
              </a:rPr>
              <a:t>المستوى الأول </a:t>
            </a:r>
            <a:r>
              <a:rPr lang="ar-SA" sz="1600" b="1" u="sng" dirty="0">
                <a:latin typeface="Alexandria Light" pitchFamily="2" charset="-78"/>
                <a:ea typeface="Calibri" panose="020F0502020204030204" pitchFamily="34" charset="0"/>
                <a:cs typeface="Alexandria Light" pitchFamily="2" charset="-78"/>
              </a:rPr>
              <a:t>- </a:t>
            </a:r>
            <a:r>
              <a:rPr lang="ar-SA" sz="1600" dirty="0">
                <a:latin typeface="Alexandria Light" pitchFamily="2" charset="-78"/>
                <a:ea typeface="Calibri" panose="020F0502020204030204" pitchFamily="34" charset="0"/>
                <a:cs typeface="Alexandria Light" pitchFamily="2" charset="-78"/>
              </a:rPr>
              <a:t>في هذا المستوى يشاهد المتعلم الدرس من دون تأثير أو تدخل منه في متابعة العرض.</a:t>
            </a:r>
          </a:p>
          <a:p>
            <a:pPr marR="0" lvl="0" algn="justLow" rtl="1">
              <a:lnSpc>
                <a:spcPts val="2520"/>
              </a:lnSpc>
              <a:spcBef>
                <a:spcPts val="600"/>
              </a:spcBef>
              <a:spcAft>
                <a:spcPts val="1800"/>
              </a:spcAft>
            </a:pPr>
            <a:r>
              <a:rPr lang="ar-SA" sz="1600" b="1" dirty="0">
                <a:latin typeface="Alexandria Light" pitchFamily="2" charset="-78"/>
                <a:ea typeface="Calibri" panose="020F0502020204030204" pitchFamily="34" charset="0"/>
                <a:cs typeface="Alexandria Light" pitchFamily="2" charset="-78"/>
              </a:rPr>
              <a:t>المستوى الثاني-  </a:t>
            </a:r>
            <a:r>
              <a:rPr lang="ar-SA" sz="1600" dirty="0">
                <a:latin typeface="Alexandria Light" pitchFamily="2" charset="-78"/>
                <a:ea typeface="Calibri" panose="020F0502020204030204" pitchFamily="34" charset="0"/>
                <a:cs typeface="Alexandria Light" pitchFamily="2" charset="-78"/>
              </a:rPr>
              <a:t>في هذا المستوى يقوم المتعلم بقدر ضئيل من التحكم في عناصر الدرس، وذلك من خلال النقر على أحد الإطارات أو أحد الروابط أو الصور، وفي هذا المستوى يظل المتعلم عند مستوى المشاهدة، ولا يستطيع التحكم بمكونات الدرس</a:t>
            </a:r>
            <a:endParaRPr lang="ar-SA" sz="1600" dirty="0">
              <a:effectLst/>
              <a:latin typeface="Alexandria Light" pitchFamily="2" charset="-78"/>
              <a:ea typeface="Calibri" panose="020F0502020204030204" pitchFamily="34" charset="0"/>
              <a:cs typeface="Alexandria Light" pitchFamily="2" charset="-78"/>
            </a:endParaRPr>
          </a:p>
          <a:p>
            <a:pPr marL="18415" marR="0" algn="just" rtl="1">
              <a:lnSpc>
                <a:spcPts val="2920"/>
              </a:lnSpc>
              <a:spcBef>
                <a:spcPts val="600"/>
              </a:spcBef>
              <a:spcAft>
                <a:spcPts val="180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02197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87735"/>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800" dirty="0">
                <a:effectLst/>
                <a:latin typeface="Calibri" panose="020F0502020204030204" pitchFamily="34" charset="0"/>
                <a:ea typeface="Calibri" panose="020F0502020204030204" pitchFamily="34" charset="0"/>
                <a:cs typeface="Alexandria" pitchFamily="2" charset="-78"/>
              </a:rPr>
              <a:t>مستويات التفاعليّة</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031771"/>
            <a:ext cx="9986818" cy="3050835"/>
          </a:xfrm>
          <a:prstGeom prst="rect">
            <a:avLst/>
          </a:prstGeom>
          <a:noFill/>
        </p:spPr>
        <p:txBody>
          <a:bodyPr wrap="square" rtlCol="0">
            <a:spAutoFit/>
          </a:bodyPr>
          <a:lstStyle/>
          <a:p>
            <a:pPr marR="0" lvl="0" algn="justLow" rtl="1">
              <a:lnSpc>
                <a:spcPct val="125000"/>
              </a:lnSpc>
              <a:spcBef>
                <a:spcPts val="600"/>
              </a:spcBef>
              <a:spcAft>
                <a:spcPts val="600"/>
              </a:spcAft>
            </a:pPr>
            <a:r>
              <a:rPr lang="ar-SA" sz="1600" u="sng" dirty="0">
                <a:effectLst/>
                <a:latin typeface="Alexandria Light" pitchFamily="2" charset="-78"/>
                <a:ea typeface="Calibri" panose="020F0502020204030204" pitchFamily="34" charset="0"/>
                <a:cs typeface="Alexandria Light" pitchFamily="2" charset="-78"/>
              </a:rPr>
              <a:t> </a:t>
            </a:r>
          </a:p>
          <a:p>
            <a:pPr marR="0" lvl="0" algn="justLow" rtl="1">
              <a:lnSpc>
                <a:spcPts val="2920"/>
              </a:lnSpc>
              <a:spcBef>
                <a:spcPts val="600"/>
              </a:spcBef>
              <a:spcAft>
                <a:spcPts val="1800"/>
              </a:spcAft>
            </a:pPr>
            <a:r>
              <a:rPr lang="ar-SA" sz="1600" b="1" dirty="0">
                <a:effectLst/>
                <a:latin typeface="Alexandria Light" pitchFamily="2" charset="-78"/>
                <a:ea typeface="Calibri" panose="020F0502020204030204" pitchFamily="34" charset="0"/>
                <a:cs typeface="Alexandria Light" pitchFamily="2" charset="-78"/>
              </a:rPr>
              <a:t>المستوى الثالث</a:t>
            </a:r>
            <a:r>
              <a:rPr lang="ar-SA" sz="1600" b="1" u="sng"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في هذا المستوى يتحكم المتعلم في الدرس الإلكترونيّ ؛ إذ يتم التفاعل وتبادل التحكّم في العرض بوساطة المستخدم والحاسوب، ويُعدّ هذا المستوى من التفاعليّة مهمّاً بالنسبة إلى المتعلّم إذ يعطيه الدافعية للتعلم، والتعلم الفعال هو الذي يقوم على أساس إثارة دافعية المتعلمين، وإشباع حاجاتهم ورغباتهم.</a:t>
            </a:r>
            <a:endParaRPr lang="en-US" sz="1600" dirty="0">
              <a:effectLst/>
              <a:latin typeface="Alexandria Light" pitchFamily="2" charset="-78"/>
              <a:ea typeface="Calibri" panose="020F0502020204030204" pitchFamily="34" charset="0"/>
              <a:cs typeface="Alexandria Light" pitchFamily="2" charset="-78"/>
            </a:endParaRPr>
          </a:p>
          <a:p>
            <a:pPr marR="0" lvl="0" algn="just" rtl="1">
              <a:lnSpc>
                <a:spcPts val="2920"/>
              </a:lnSpc>
              <a:spcBef>
                <a:spcPts val="600"/>
              </a:spcBef>
              <a:spcAft>
                <a:spcPts val="1800"/>
              </a:spcAft>
            </a:pPr>
            <a:r>
              <a:rPr lang="ar-SA" sz="1600" b="1" dirty="0">
                <a:effectLst/>
                <a:latin typeface="Alexandria Light" pitchFamily="2" charset="-78"/>
                <a:ea typeface="Calibri" panose="020F0502020204030204" pitchFamily="34" charset="0"/>
                <a:cs typeface="Alexandria Light" pitchFamily="2" charset="-78"/>
              </a:rPr>
              <a:t>المستوى الرابع</a:t>
            </a:r>
            <a:r>
              <a:rPr lang="ar-SA" sz="1600" u="sng"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في هذا المستوى يسمح للمتعلم بتوليد عروض جديدة، أو تقديم إضافات للأحداث؛ إذ يسمح له بالإبحار بين عناصر المحتوى حسب رغبته، وكتابة النصوص، وإعادة ترتيب مكونات الوسائط المتعددة (الزهراني، 2008، ص110).</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06050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52714" y="402035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76551" y="2451044"/>
            <a:ext cx="7724537" cy="3647409"/>
          </a:xfrm>
          <a:prstGeom prst="rect">
            <a:avLst/>
          </a:prstGeom>
          <a:noFill/>
        </p:spPr>
        <p:txBody>
          <a:bodyPr wrap="square" rtlCol="0">
            <a:spAutoFit/>
          </a:bodyPr>
          <a:lstStyle/>
          <a:p>
            <a:pPr marL="16510" marR="0" algn="r" rtl="1">
              <a:lnSpc>
                <a:spcPct val="125000"/>
              </a:lnSpc>
              <a:spcBef>
                <a:spcPts val="600"/>
              </a:spcBef>
              <a:spcAft>
                <a:spcPts val="600"/>
              </a:spcAft>
            </a:pPr>
            <a:r>
              <a:rPr lang="ar-SA" sz="1600" dirty="0">
                <a:effectLst/>
                <a:latin typeface="Alexandria Light" pitchFamily="2" charset="-78"/>
                <a:ea typeface="Calibri" panose="020F0502020204030204" pitchFamily="34" charset="0"/>
                <a:cs typeface="Alexandria Light" pitchFamily="2" charset="-78"/>
              </a:rPr>
              <a:t>كما حدد (الرنتيسي، 2012) مستويات التفاعليّة في أربع نقاط تتضمن:</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Low" rtl="1">
              <a:lnSpc>
                <a:spcPct val="125000"/>
              </a:lnSpc>
              <a:spcBef>
                <a:spcPts val="600"/>
              </a:spcBef>
              <a:spcAft>
                <a:spcPts val="600"/>
              </a:spcAft>
              <a:buFont typeface="Arial" panose="020B0604020202020204" pitchFamily="34" charset="0"/>
              <a:buChar char="•"/>
            </a:pPr>
            <a:r>
              <a:rPr lang="ar-SA" sz="1600" u="sng" dirty="0">
                <a:solidFill>
                  <a:srgbClr val="00B0F0"/>
                </a:solidFill>
                <a:effectLst/>
                <a:latin typeface="Alexandria Light" pitchFamily="2" charset="-78"/>
                <a:ea typeface="Calibri" panose="020F0502020204030204" pitchFamily="34" charset="0"/>
                <a:cs typeface="Alexandria Light" pitchFamily="2" charset="-78"/>
              </a:rPr>
              <a:t>التفاعل البسيط:</a:t>
            </a:r>
            <a:r>
              <a:rPr lang="ar-SA" sz="1600" dirty="0">
                <a:effectLst/>
                <a:latin typeface="Alexandria Light" pitchFamily="2" charset="-78"/>
                <a:ea typeface="Calibri" panose="020F0502020204030204" pitchFamily="34" charset="0"/>
                <a:cs typeface="Alexandria Light" pitchFamily="2" charset="-78"/>
              </a:rPr>
              <a:t> دور المتعلم فيه بسيط والتفاعل محدود ويكون على شكل نصوص، وصور، ورسومات، وأزرار إبحار لتصفح البرنامج.</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Low" rtl="1">
              <a:lnSpc>
                <a:spcPct val="125000"/>
              </a:lnSpc>
              <a:spcBef>
                <a:spcPts val="600"/>
              </a:spcBef>
              <a:spcAft>
                <a:spcPts val="600"/>
              </a:spcAft>
              <a:buFont typeface="Arial" panose="020B0604020202020204" pitchFamily="34" charset="0"/>
              <a:buChar char="•"/>
            </a:pPr>
            <a:r>
              <a:rPr lang="ar-SA" sz="1600" u="sng" dirty="0">
                <a:solidFill>
                  <a:srgbClr val="00B0F0"/>
                </a:solidFill>
                <a:effectLst/>
                <a:latin typeface="Alexandria Light" pitchFamily="2" charset="-78"/>
                <a:ea typeface="Calibri" panose="020F0502020204030204" pitchFamily="34" charset="0"/>
                <a:cs typeface="Alexandria Light" pitchFamily="2" charset="-78"/>
              </a:rPr>
              <a:t>التفاعل المحدود:</a:t>
            </a:r>
            <a:r>
              <a:rPr lang="ar-SA" sz="1600" dirty="0">
                <a:solidFill>
                  <a:srgbClr val="00B0F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وتكون فيه استجابة المتعلم بسيطة، ويحتوي على تفاعلات من مثل تمارين سحب وإفلات، مزاوجة، واختيار من متعدد.</a:t>
            </a:r>
            <a:endParaRPr lang="en-US" sz="1600" dirty="0">
              <a:effectLst/>
              <a:latin typeface="Alexandria Light" pitchFamily="2" charset="-78"/>
              <a:ea typeface="Calibri" panose="020F0502020204030204" pitchFamily="34" charset="0"/>
              <a:cs typeface="Alexandria Light" pitchFamily="2" charset="-78"/>
            </a:endParaRPr>
          </a:p>
          <a:p>
            <a:pPr marL="342900" indent="-342900" algn="justLow" rtl="1">
              <a:lnSpc>
                <a:spcPct val="125000"/>
              </a:lnSpc>
              <a:spcBef>
                <a:spcPts val="600"/>
              </a:spcBef>
              <a:spcAft>
                <a:spcPts val="600"/>
              </a:spcAft>
              <a:buFont typeface="Arial" panose="020B0604020202020204" pitchFamily="34" charset="0"/>
              <a:buChar char="•"/>
            </a:pPr>
            <a:r>
              <a:rPr lang="ar-SA" sz="1600" u="sng" dirty="0">
                <a:solidFill>
                  <a:srgbClr val="00B0F0"/>
                </a:solidFill>
                <a:effectLst/>
                <a:latin typeface="Alexandria Light" pitchFamily="2" charset="-78"/>
                <a:ea typeface="Calibri" panose="020F0502020204030204" pitchFamily="34" charset="0"/>
                <a:cs typeface="Alexandria Light" pitchFamily="2" charset="-78"/>
              </a:rPr>
              <a:t>التفاعل المركب:</a:t>
            </a:r>
            <a:r>
              <a:rPr lang="ar-SA" sz="1600" dirty="0">
                <a:solidFill>
                  <a:srgbClr val="00B0F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ويقوم فيه المتعلم بمجموعة من استجابات تعميمية، ويزداد عندها تفاعل المتعلم مع بعض البيانات على الحاسوب.</a:t>
            </a:r>
            <a:endParaRPr lang="en-US" sz="1600" dirty="0">
              <a:effectLst/>
              <a:latin typeface="Alexandria Light" pitchFamily="2" charset="-78"/>
              <a:ea typeface="Calibri" panose="020F0502020204030204" pitchFamily="34" charset="0"/>
              <a:cs typeface="Alexandria Light" pitchFamily="2" charset="-78"/>
            </a:endParaRPr>
          </a:p>
          <a:p>
            <a:pPr marL="342900" indent="-342900" algn="justLow" rtl="1">
              <a:lnSpc>
                <a:spcPct val="125000"/>
              </a:lnSpc>
              <a:spcBef>
                <a:spcPts val="600"/>
              </a:spcBef>
              <a:spcAft>
                <a:spcPts val="600"/>
              </a:spcAft>
              <a:buFont typeface="Arial" panose="020B0604020202020204" pitchFamily="34" charset="0"/>
              <a:buChar char="•"/>
            </a:pPr>
            <a:r>
              <a:rPr lang="ar-SA" sz="1600" u="sng" dirty="0">
                <a:solidFill>
                  <a:srgbClr val="00B0F0"/>
                </a:solidFill>
                <a:effectLst/>
                <a:latin typeface="Alexandria Light" pitchFamily="2" charset="-78"/>
                <a:ea typeface="Calibri" panose="020F0502020204030204" pitchFamily="34" charset="0"/>
                <a:cs typeface="Alexandria Light" pitchFamily="2" charset="-78"/>
              </a:rPr>
              <a:t>التفاعل المباشر:</a:t>
            </a:r>
            <a:r>
              <a:rPr lang="ar-SA" sz="1600" dirty="0">
                <a:solidFill>
                  <a:srgbClr val="00B0F0"/>
                </a:solidFill>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وتكون فيه استجابة المتعلم مباشرة وسريعة</a:t>
            </a:r>
            <a:r>
              <a:rPr lang="ar-SA" sz="1600" dirty="0">
                <a:effectLst/>
                <a:latin typeface="Calibri" panose="020F0502020204030204" pitchFamily="34" charset="0"/>
                <a:ea typeface="Calibri" panose="020F0502020204030204" pitchFamily="34" charset="0"/>
                <a:cs typeface="Alexandria" pitchFamily="2" charset="-78"/>
              </a:rPr>
              <a:t>.</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Low" rtl="1">
              <a:lnSpc>
                <a:spcPct val="125000"/>
              </a:lnSpc>
              <a:spcBef>
                <a:spcPts val="600"/>
              </a:spcBef>
              <a:spcAft>
                <a:spcPts val="600"/>
              </a:spcAft>
              <a:buFont typeface="Simplified Arabic" panose="02020603050405020304" pitchFamily="18" charset="-78"/>
              <a:buChar char="-"/>
            </a:pP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5466;p51">
            <a:extLst>
              <a:ext uri="{FF2B5EF4-FFF2-40B4-BE49-F238E27FC236}">
                <a16:creationId xmlns:a16="http://schemas.microsoft.com/office/drawing/2014/main" id="{6312B411-0BC5-4136-9A73-7F13C974FFE0}"/>
              </a:ext>
            </a:extLst>
          </p:cNvPr>
          <p:cNvSpPr/>
          <p:nvPr/>
        </p:nvSpPr>
        <p:spPr>
          <a:xfrm>
            <a:off x="1942226" y="4749140"/>
            <a:ext cx="544496" cy="625748"/>
          </a:xfrm>
          <a:custGeom>
            <a:avLst/>
            <a:gdLst/>
            <a:ahLst/>
            <a:cxnLst/>
            <a:rect l="l" t="t" r="r" b="b"/>
            <a:pathLst>
              <a:path w="12004" h="12004" extrusionOk="0">
                <a:moveTo>
                  <a:pt x="5671" y="725"/>
                </a:moveTo>
                <a:lnTo>
                  <a:pt x="5671" y="2395"/>
                </a:lnTo>
                <a:cubicBezTo>
                  <a:pt x="5671" y="2616"/>
                  <a:pt x="5843" y="2760"/>
                  <a:pt x="6021" y="2760"/>
                </a:cubicBezTo>
                <a:cubicBezTo>
                  <a:pt x="6097" y="2760"/>
                  <a:pt x="6173" y="2734"/>
                  <a:pt x="6239" y="2678"/>
                </a:cubicBezTo>
                <a:cubicBezTo>
                  <a:pt x="6365" y="2552"/>
                  <a:pt x="6554" y="2489"/>
                  <a:pt x="6711" y="2489"/>
                </a:cubicBezTo>
                <a:cubicBezTo>
                  <a:pt x="7121" y="2489"/>
                  <a:pt x="7436" y="2804"/>
                  <a:pt x="7436" y="3182"/>
                </a:cubicBezTo>
                <a:cubicBezTo>
                  <a:pt x="7436" y="3592"/>
                  <a:pt x="7121" y="3907"/>
                  <a:pt x="6711" y="3907"/>
                </a:cubicBezTo>
                <a:cubicBezTo>
                  <a:pt x="6554" y="3907"/>
                  <a:pt x="6365" y="3812"/>
                  <a:pt x="6239" y="3686"/>
                </a:cubicBezTo>
                <a:cubicBezTo>
                  <a:pt x="6173" y="3630"/>
                  <a:pt x="6097" y="3605"/>
                  <a:pt x="6021" y="3605"/>
                </a:cubicBezTo>
                <a:cubicBezTo>
                  <a:pt x="5843" y="3605"/>
                  <a:pt x="5671" y="3748"/>
                  <a:pt x="5671" y="3970"/>
                </a:cubicBezTo>
                <a:lnTo>
                  <a:pt x="5671" y="5640"/>
                </a:lnTo>
                <a:lnTo>
                  <a:pt x="4569" y="5640"/>
                </a:lnTo>
                <a:cubicBezTo>
                  <a:pt x="4600" y="5514"/>
                  <a:pt x="4600" y="5388"/>
                  <a:pt x="4600" y="5262"/>
                </a:cubicBezTo>
                <a:cubicBezTo>
                  <a:pt x="4600" y="4474"/>
                  <a:pt x="3970" y="3875"/>
                  <a:pt x="3183" y="3875"/>
                </a:cubicBezTo>
                <a:cubicBezTo>
                  <a:pt x="2395" y="3875"/>
                  <a:pt x="1765" y="4474"/>
                  <a:pt x="1765" y="5262"/>
                </a:cubicBezTo>
                <a:cubicBezTo>
                  <a:pt x="1765" y="5388"/>
                  <a:pt x="1765" y="5514"/>
                  <a:pt x="1796" y="5640"/>
                </a:cubicBezTo>
                <a:lnTo>
                  <a:pt x="694" y="5640"/>
                </a:lnTo>
                <a:lnTo>
                  <a:pt x="694" y="1071"/>
                </a:lnTo>
                <a:cubicBezTo>
                  <a:pt x="694" y="882"/>
                  <a:pt x="851" y="725"/>
                  <a:pt x="1040" y="725"/>
                </a:cubicBezTo>
                <a:close/>
                <a:moveTo>
                  <a:pt x="10964" y="725"/>
                </a:moveTo>
                <a:cubicBezTo>
                  <a:pt x="11122" y="725"/>
                  <a:pt x="11311" y="882"/>
                  <a:pt x="11311" y="1071"/>
                </a:cubicBezTo>
                <a:lnTo>
                  <a:pt x="11311" y="5671"/>
                </a:lnTo>
                <a:lnTo>
                  <a:pt x="9610" y="5671"/>
                </a:lnTo>
                <a:cubicBezTo>
                  <a:pt x="9295" y="5671"/>
                  <a:pt x="9169" y="6018"/>
                  <a:pt x="9326" y="6270"/>
                </a:cubicBezTo>
                <a:cubicBezTo>
                  <a:pt x="9452" y="6396"/>
                  <a:pt x="9515" y="6585"/>
                  <a:pt x="9515" y="6742"/>
                </a:cubicBezTo>
                <a:cubicBezTo>
                  <a:pt x="9515" y="7120"/>
                  <a:pt x="9200" y="7435"/>
                  <a:pt x="8822" y="7435"/>
                </a:cubicBezTo>
                <a:cubicBezTo>
                  <a:pt x="8412" y="7435"/>
                  <a:pt x="8097" y="7120"/>
                  <a:pt x="8097" y="6742"/>
                </a:cubicBezTo>
                <a:cubicBezTo>
                  <a:pt x="8097" y="6585"/>
                  <a:pt x="8192" y="6364"/>
                  <a:pt x="8286" y="6270"/>
                </a:cubicBezTo>
                <a:cubicBezTo>
                  <a:pt x="8507" y="6018"/>
                  <a:pt x="8349" y="5671"/>
                  <a:pt x="8034" y="5671"/>
                </a:cubicBezTo>
                <a:lnTo>
                  <a:pt x="6365" y="5671"/>
                </a:lnTo>
                <a:lnTo>
                  <a:pt x="6365" y="4568"/>
                </a:lnTo>
                <a:cubicBezTo>
                  <a:pt x="6491" y="4600"/>
                  <a:pt x="6617" y="4600"/>
                  <a:pt x="6711" y="4600"/>
                </a:cubicBezTo>
                <a:cubicBezTo>
                  <a:pt x="7499" y="4600"/>
                  <a:pt x="8160" y="3970"/>
                  <a:pt x="8160" y="3182"/>
                </a:cubicBezTo>
                <a:cubicBezTo>
                  <a:pt x="8160" y="2395"/>
                  <a:pt x="7499" y="1764"/>
                  <a:pt x="6711" y="1764"/>
                </a:cubicBezTo>
                <a:cubicBezTo>
                  <a:pt x="6617" y="1764"/>
                  <a:pt x="6491" y="1764"/>
                  <a:pt x="6365" y="1796"/>
                </a:cubicBezTo>
                <a:lnTo>
                  <a:pt x="6365" y="725"/>
                </a:lnTo>
                <a:close/>
                <a:moveTo>
                  <a:pt x="3183" y="4568"/>
                </a:moveTo>
                <a:cubicBezTo>
                  <a:pt x="3561" y="4568"/>
                  <a:pt x="3876" y="4883"/>
                  <a:pt x="3876" y="5293"/>
                </a:cubicBezTo>
                <a:cubicBezTo>
                  <a:pt x="3876" y="5451"/>
                  <a:pt x="3813" y="5640"/>
                  <a:pt x="3687" y="5766"/>
                </a:cubicBezTo>
                <a:cubicBezTo>
                  <a:pt x="3498" y="5986"/>
                  <a:pt x="3655" y="6333"/>
                  <a:pt x="3970" y="6333"/>
                </a:cubicBezTo>
                <a:lnTo>
                  <a:pt x="5608" y="6333"/>
                </a:lnTo>
                <a:lnTo>
                  <a:pt x="5608" y="7435"/>
                </a:lnTo>
                <a:cubicBezTo>
                  <a:pt x="5514" y="7404"/>
                  <a:pt x="5388" y="7404"/>
                  <a:pt x="5262" y="7404"/>
                </a:cubicBezTo>
                <a:cubicBezTo>
                  <a:pt x="4474" y="7404"/>
                  <a:pt x="3844" y="8034"/>
                  <a:pt x="3844" y="8822"/>
                </a:cubicBezTo>
                <a:cubicBezTo>
                  <a:pt x="3844" y="9609"/>
                  <a:pt x="4474" y="10239"/>
                  <a:pt x="5262" y="10239"/>
                </a:cubicBezTo>
                <a:cubicBezTo>
                  <a:pt x="5388" y="10239"/>
                  <a:pt x="5514" y="10239"/>
                  <a:pt x="5608" y="10208"/>
                </a:cubicBezTo>
                <a:lnTo>
                  <a:pt x="5608" y="11310"/>
                </a:lnTo>
                <a:lnTo>
                  <a:pt x="1009" y="11310"/>
                </a:lnTo>
                <a:cubicBezTo>
                  <a:pt x="851" y="11310"/>
                  <a:pt x="694" y="11153"/>
                  <a:pt x="694" y="10964"/>
                </a:cubicBezTo>
                <a:lnTo>
                  <a:pt x="694" y="6333"/>
                </a:lnTo>
                <a:lnTo>
                  <a:pt x="2395" y="6333"/>
                </a:lnTo>
                <a:cubicBezTo>
                  <a:pt x="2710" y="6333"/>
                  <a:pt x="2868" y="5986"/>
                  <a:pt x="2679" y="5766"/>
                </a:cubicBezTo>
                <a:cubicBezTo>
                  <a:pt x="2552" y="5640"/>
                  <a:pt x="2458" y="5482"/>
                  <a:pt x="2458" y="5293"/>
                </a:cubicBezTo>
                <a:cubicBezTo>
                  <a:pt x="2458" y="4883"/>
                  <a:pt x="2773" y="4568"/>
                  <a:pt x="3183" y="4568"/>
                </a:cubicBezTo>
                <a:close/>
                <a:moveTo>
                  <a:pt x="11311" y="6333"/>
                </a:moveTo>
                <a:lnTo>
                  <a:pt x="11311" y="10964"/>
                </a:lnTo>
                <a:cubicBezTo>
                  <a:pt x="11311" y="11153"/>
                  <a:pt x="11153" y="11310"/>
                  <a:pt x="10933" y="11310"/>
                </a:cubicBezTo>
                <a:lnTo>
                  <a:pt x="6333" y="11310"/>
                </a:lnTo>
                <a:lnTo>
                  <a:pt x="6333" y="9609"/>
                </a:lnTo>
                <a:cubicBezTo>
                  <a:pt x="6333" y="9388"/>
                  <a:pt x="6162" y="9244"/>
                  <a:pt x="5972" y="9244"/>
                </a:cubicBezTo>
                <a:cubicBezTo>
                  <a:pt x="5892" y="9244"/>
                  <a:pt x="5809" y="9270"/>
                  <a:pt x="5735" y="9326"/>
                </a:cubicBezTo>
                <a:cubicBezTo>
                  <a:pt x="5640" y="9452"/>
                  <a:pt x="5482" y="9546"/>
                  <a:pt x="5262" y="9546"/>
                </a:cubicBezTo>
                <a:cubicBezTo>
                  <a:pt x="4884" y="9546"/>
                  <a:pt x="4569" y="9231"/>
                  <a:pt x="4569" y="8822"/>
                </a:cubicBezTo>
                <a:cubicBezTo>
                  <a:pt x="4569" y="8443"/>
                  <a:pt x="4884" y="8097"/>
                  <a:pt x="5262" y="8097"/>
                </a:cubicBezTo>
                <a:cubicBezTo>
                  <a:pt x="5419" y="8097"/>
                  <a:pt x="5640" y="8191"/>
                  <a:pt x="5735" y="8317"/>
                </a:cubicBezTo>
                <a:cubicBezTo>
                  <a:pt x="5809" y="8374"/>
                  <a:pt x="5892" y="8399"/>
                  <a:pt x="5972" y="8399"/>
                </a:cubicBezTo>
                <a:cubicBezTo>
                  <a:pt x="6162" y="8399"/>
                  <a:pt x="6333" y="8255"/>
                  <a:pt x="6333" y="8034"/>
                </a:cubicBezTo>
                <a:lnTo>
                  <a:pt x="6333" y="6333"/>
                </a:lnTo>
                <a:lnTo>
                  <a:pt x="7436" y="6333"/>
                </a:lnTo>
                <a:cubicBezTo>
                  <a:pt x="7404" y="6459"/>
                  <a:pt x="7404" y="6585"/>
                  <a:pt x="7404" y="6711"/>
                </a:cubicBezTo>
                <a:cubicBezTo>
                  <a:pt x="7404" y="7498"/>
                  <a:pt x="8034" y="8097"/>
                  <a:pt x="8822" y="8097"/>
                </a:cubicBezTo>
                <a:cubicBezTo>
                  <a:pt x="9610" y="8097"/>
                  <a:pt x="10240" y="7498"/>
                  <a:pt x="10240" y="6711"/>
                </a:cubicBezTo>
                <a:cubicBezTo>
                  <a:pt x="10240" y="6585"/>
                  <a:pt x="10240" y="6459"/>
                  <a:pt x="10208" y="6333"/>
                </a:cubicBezTo>
                <a:close/>
                <a:moveTo>
                  <a:pt x="1040" y="0"/>
                </a:moveTo>
                <a:cubicBezTo>
                  <a:pt x="473" y="0"/>
                  <a:pt x="1" y="473"/>
                  <a:pt x="1" y="1071"/>
                </a:cubicBezTo>
                <a:lnTo>
                  <a:pt x="1" y="10964"/>
                </a:lnTo>
                <a:cubicBezTo>
                  <a:pt x="1" y="11531"/>
                  <a:pt x="473" y="12004"/>
                  <a:pt x="1040" y="12004"/>
                </a:cubicBezTo>
                <a:lnTo>
                  <a:pt x="10933" y="12004"/>
                </a:lnTo>
                <a:cubicBezTo>
                  <a:pt x="11531" y="12004"/>
                  <a:pt x="12004" y="11531"/>
                  <a:pt x="12004" y="10964"/>
                </a:cubicBezTo>
                <a:lnTo>
                  <a:pt x="12004" y="1071"/>
                </a:lnTo>
                <a:cubicBezTo>
                  <a:pt x="11972" y="473"/>
                  <a:pt x="11500" y="0"/>
                  <a:pt x="10933"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74668584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895601" y="2616144"/>
            <a:ext cx="7724537" cy="3640740"/>
          </a:xfrm>
          <a:prstGeom prst="rect">
            <a:avLst/>
          </a:prstGeom>
          <a:noFill/>
        </p:spPr>
        <p:txBody>
          <a:bodyPr wrap="square" rtlCol="0">
            <a:spAutoFit/>
          </a:bodyPr>
          <a:lstStyle/>
          <a:p>
            <a:pPr marL="16510" marR="0" algn="just" rtl="1">
              <a:lnSpc>
                <a:spcPts val="2920"/>
              </a:lnSpc>
              <a:spcBef>
                <a:spcPts val="600"/>
              </a:spcBef>
              <a:spcAft>
                <a:spcPts val="1800"/>
              </a:spcAft>
            </a:pPr>
            <a:r>
              <a:rPr lang="ar-SA" sz="1400" dirty="0">
                <a:effectLst/>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ومما سبق نجد أن مستويات التفاعليّة على اختلافها تشكل جانباً مهماً في تصنيف التفاعليّة للدروس الإلكترونية التعليميّة، ولعل كل مستوى من مستوياتها يناسب مرحلة تعليميّة، وفئة عمريّة معيّنة، فالتفاعليّة هي من أبرز الخصائص التي تميز الوسائط التي تحتويها الدروس والبرامج الإلكترونية التعليميّة، وهذا ما يزيد من دافعيّة المتعلّم وتشويقه في أثناء التعلّم من الدروس أو البرامج التعليميّة. </a:t>
            </a:r>
          </a:p>
          <a:p>
            <a:pPr marL="16510" marR="0" algn="just" rtl="1">
              <a:lnSpc>
                <a:spcPts val="2920"/>
              </a:lnSpc>
              <a:spcBef>
                <a:spcPts val="600"/>
              </a:spcBef>
              <a:spcAft>
                <a:spcPts val="1800"/>
              </a:spcAft>
            </a:pPr>
            <a:r>
              <a:rPr lang="ar-SA" sz="1600" dirty="0">
                <a:latin typeface="Alexandria Light" pitchFamily="2" charset="-78"/>
                <a:ea typeface="Calibri" panose="020F0502020204030204" pitchFamily="34" charset="0"/>
                <a:cs typeface="Alexandria Light" pitchFamily="2" charset="-78"/>
              </a:rPr>
              <a:t>      وبعد أن تحدثنا عن </a:t>
            </a:r>
            <a:r>
              <a:rPr lang="ar-SA" sz="1600" dirty="0">
                <a:effectLst/>
                <a:latin typeface="Alexandria Light" pitchFamily="2" charset="-78"/>
                <a:ea typeface="Calibri" panose="020F0502020204030204" pitchFamily="34" charset="0"/>
                <a:cs typeface="Alexandria Light" pitchFamily="2" charset="-78"/>
              </a:rPr>
              <a:t>مستويات التفاعليّة في الدروس والبرامج الإلكترونية، </a:t>
            </a:r>
            <a:r>
              <a:rPr lang="ar-SA" sz="1600" dirty="0">
                <a:solidFill>
                  <a:srgbClr val="00B0F0"/>
                </a:solidFill>
                <a:effectLst/>
                <a:latin typeface="Alexandria Light" pitchFamily="2" charset="-78"/>
                <a:ea typeface="Calibri" panose="020F0502020204030204" pitchFamily="34" charset="0"/>
                <a:cs typeface="Alexandria Light" pitchFamily="2" charset="-78"/>
              </a:rPr>
              <a:t>فما خطوات تصميم هذه الدروس والبرامج الإلكترونية التفاعليّة؟ </a:t>
            </a:r>
          </a:p>
          <a:p>
            <a:pPr marL="16510" marR="0" algn="just" rtl="1">
              <a:lnSpc>
                <a:spcPts val="2920"/>
              </a:lnSpc>
              <a:spcBef>
                <a:spcPts val="600"/>
              </a:spcBef>
              <a:spcAft>
                <a:spcPts val="1800"/>
              </a:spcAft>
            </a:pPr>
            <a:endParaRPr lang="en-US" sz="1600" dirty="0">
              <a:effectLst/>
              <a:latin typeface="Alexandria Light" pitchFamily="2" charset="-78"/>
              <a:ea typeface="Calibri" panose="020F0502020204030204" pitchFamily="34" charset="0"/>
              <a:cs typeface="Alexandria Light"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23" name="Google Shape;6309;p53">
            <a:extLst>
              <a:ext uri="{FF2B5EF4-FFF2-40B4-BE49-F238E27FC236}">
                <a16:creationId xmlns:a16="http://schemas.microsoft.com/office/drawing/2014/main" id="{D7BDC246-F5A5-4AA9-8693-6EEAABEBFE56}"/>
              </a:ext>
            </a:extLst>
          </p:cNvPr>
          <p:cNvGrpSpPr/>
          <p:nvPr/>
        </p:nvGrpSpPr>
        <p:grpSpPr>
          <a:xfrm>
            <a:off x="6096000" y="5429757"/>
            <a:ext cx="685804" cy="715615"/>
            <a:chOff x="-35839800" y="3561025"/>
            <a:chExt cx="291450" cy="291650"/>
          </a:xfrm>
        </p:grpSpPr>
        <p:sp>
          <p:nvSpPr>
            <p:cNvPr id="24" name="Google Shape;6310;p53">
              <a:extLst>
                <a:ext uri="{FF2B5EF4-FFF2-40B4-BE49-F238E27FC236}">
                  <a16:creationId xmlns:a16="http://schemas.microsoft.com/office/drawing/2014/main" id="{8BEFBC5F-56A4-46FC-9A48-CC6C03249F33}"/>
                </a:ext>
              </a:extLst>
            </p:cNvPr>
            <p:cNvSpPr/>
            <p:nvPr/>
          </p:nvSpPr>
          <p:spPr>
            <a:xfrm>
              <a:off x="-35772850" y="3612425"/>
              <a:ext cx="155200" cy="142575"/>
            </a:xfrm>
            <a:custGeom>
              <a:avLst/>
              <a:gdLst/>
              <a:ahLst/>
              <a:cxnLst/>
              <a:rect l="l" t="t" r="r" b="b"/>
              <a:pathLst>
                <a:path w="6208" h="5703" extrusionOk="0">
                  <a:moveTo>
                    <a:pt x="3088" y="693"/>
                  </a:moveTo>
                  <a:cubicBezTo>
                    <a:pt x="3655" y="693"/>
                    <a:pt x="4128" y="1166"/>
                    <a:pt x="4128" y="1733"/>
                  </a:cubicBezTo>
                  <a:cubicBezTo>
                    <a:pt x="4128" y="2174"/>
                    <a:pt x="3844" y="2552"/>
                    <a:pt x="3466" y="2710"/>
                  </a:cubicBezTo>
                  <a:lnTo>
                    <a:pt x="3466" y="3119"/>
                  </a:lnTo>
                  <a:cubicBezTo>
                    <a:pt x="3466" y="3308"/>
                    <a:pt x="3309" y="3466"/>
                    <a:pt x="3088" y="3466"/>
                  </a:cubicBezTo>
                  <a:cubicBezTo>
                    <a:pt x="2899" y="3466"/>
                    <a:pt x="2742" y="3308"/>
                    <a:pt x="2742" y="3119"/>
                  </a:cubicBezTo>
                  <a:lnTo>
                    <a:pt x="2742" y="2710"/>
                  </a:lnTo>
                  <a:cubicBezTo>
                    <a:pt x="2742" y="2426"/>
                    <a:pt x="2931" y="2174"/>
                    <a:pt x="3214" y="2080"/>
                  </a:cubicBezTo>
                  <a:cubicBezTo>
                    <a:pt x="3340" y="2048"/>
                    <a:pt x="3466" y="1891"/>
                    <a:pt x="3466" y="1765"/>
                  </a:cubicBezTo>
                  <a:cubicBezTo>
                    <a:pt x="3466" y="1576"/>
                    <a:pt x="3309" y="1418"/>
                    <a:pt x="3088" y="1418"/>
                  </a:cubicBezTo>
                  <a:cubicBezTo>
                    <a:pt x="2899" y="1418"/>
                    <a:pt x="2742" y="1576"/>
                    <a:pt x="2742" y="1765"/>
                  </a:cubicBezTo>
                  <a:cubicBezTo>
                    <a:pt x="2742" y="1954"/>
                    <a:pt x="2584" y="2111"/>
                    <a:pt x="2395" y="2111"/>
                  </a:cubicBezTo>
                  <a:cubicBezTo>
                    <a:pt x="2206" y="2111"/>
                    <a:pt x="2049" y="1954"/>
                    <a:pt x="2049" y="1765"/>
                  </a:cubicBezTo>
                  <a:cubicBezTo>
                    <a:pt x="2080" y="1166"/>
                    <a:pt x="2553" y="693"/>
                    <a:pt x="3088" y="693"/>
                  </a:cubicBezTo>
                  <a:close/>
                  <a:moveTo>
                    <a:pt x="3088" y="3781"/>
                  </a:moveTo>
                  <a:cubicBezTo>
                    <a:pt x="3309" y="3781"/>
                    <a:pt x="3466" y="3938"/>
                    <a:pt x="3466" y="4127"/>
                  </a:cubicBezTo>
                  <a:cubicBezTo>
                    <a:pt x="3466" y="4317"/>
                    <a:pt x="3309" y="4474"/>
                    <a:pt x="3088" y="4474"/>
                  </a:cubicBezTo>
                  <a:cubicBezTo>
                    <a:pt x="2899" y="4474"/>
                    <a:pt x="2742" y="4317"/>
                    <a:pt x="2742" y="4127"/>
                  </a:cubicBezTo>
                  <a:cubicBezTo>
                    <a:pt x="2742" y="3938"/>
                    <a:pt x="2899" y="3781"/>
                    <a:pt x="3088" y="3781"/>
                  </a:cubicBezTo>
                  <a:close/>
                  <a:moveTo>
                    <a:pt x="347" y="0"/>
                  </a:moveTo>
                  <a:cubicBezTo>
                    <a:pt x="158" y="32"/>
                    <a:pt x="1" y="189"/>
                    <a:pt x="1" y="347"/>
                  </a:cubicBezTo>
                  <a:lnTo>
                    <a:pt x="1" y="5010"/>
                  </a:lnTo>
                  <a:lnTo>
                    <a:pt x="694" y="5703"/>
                  </a:lnTo>
                  <a:cubicBezTo>
                    <a:pt x="1371" y="5088"/>
                    <a:pt x="2238" y="4781"/>
                    <a:pt x="3104" y="4781"/>
                  </a:cubicBezTo>
                  <a:cubicBezTo>
                    <a:pt x="3970" y="4781"/>
                    <a:pt x="4837" y="5088"/>
                    <a:pt x="5514" y="5703"/>
                  </a:cubicBezTo>
                  <a:lnTo>
                    <a:pt x="6207" y="5010"/>
                  </a:lnTo>
                  <a:lnTo>
                    <a:pt x="6207" y="347"/>
                  </a:lnTo>
                  <a:cubicBezTo>
                    <a:pt x="6207" y="158"/>
                    <a:pt x="6050" y="0"/>
                    <a:pt x="586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6" name="Google Shape;6311;p53">
              <a:extLst>
                <a:ext uri="{FF2B5EF4-FFF2-40B4-BE49-F238E27FC236}">
                  <a16:creationId xmlns:a16="http://schemas.microsoft.com/office/drawing/2014/main" id="{BB7768F4-1A26-4697-8153-10BAA3635E8A}"/>
                </a:ext>
              </a:extLst>
            </p:cNvPr>
            <p:cNvSpPr/>
            <p:nvPr/>
          </p:nvSpPr>
          <p:spPr>
            <a:xfrm>
              <a:off x="-35621625" y="3694325"/>
              <a:ext cx="73275" cy="143375"/>
            </a:xfrm>
            <a:custGeom>
              <a:avLst/>
              <a:gdLst/>
              <a:ahLst/>
              <a:cxnLst/>
              <a:rect l="l" t="t" r="r" b="b"/>
              <a:pathLst>
                <a:path w="2931" h="5735" extrusionOk="0">
                  <a:moveTo>
                    <a:pt x="2931" y="1"/>
                  </a:moveTo>
                  <a:lnTo>
                    <a:pt x="1" y="2899"/>
                  </a:lnTo>
                  <a:lnTo>
                    <a:pt x="2805" y="5735"/>
                  </a:lnTo>
                  <a:cubicBezTo>
                    <a:pt x="2868" y="5609"/>
                    <a:pt x="2931" y="5451"/>
                    <a:pt x="2931" y="5294"/>
                  </a:cubicBezTo>
                  <a:lnTo>
                    <a:pt x="293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7" name="Google Shape;6312;p53">
              <a:extLst>
                <a:ext uri="{FF2B5EF4-FFF2-40B4-BE49-F238E27FC236}">
                  <a16:creationId xmlns:a16="http://schemas.microsoft.com/office/drawing/2014/main" id="{06211829-C0E2-4904-9B94-CF2F642DDE81}"/>
                </a:ext>
              </a:extLst>
            </p:cNvPr>
            <p:cNvSpPr/>
            <p:nvPr/>
          </p:nvSpPr>
          <p:spPr>
            <a:xfrm>
              <a:off x="-35827200" y="3748675"/>
              <a:ext cx="263100" cy="104000"/>
            </a:xfrm>
            <a:custGeom>
              <a:avLst/>
              <a:gdLst/>
              <a:ahLst/>
              <a:cxnLst/>
              <a:rect l="l" t="t" r="r" b="b"/>
              <a:pathLst>
                <a:path w="10524" h="4160" extrusionOk="0">
                  <a:moveTo>
                    <a:pt x="5235" y="1"/>
                  </a:moveTo>
                  <a:cubicBezTo>
                    <a:pt x="4482" y="1"/>
                    <a:pt x="3734" y="284"/>
                    <a:pt x="3183" y="851"/>
                  </a:cubicBezTo>
                  <a:lnTo>
                    <a:pt x="1" y="4033"/>
                  </a:lnTo>
                  <a:cubicBezTo>
                    <a:pt x="158" y="4128"/>
                    <a:pt x="316" y="4159"/>
                    <a:pt x="473" y="4159"/>
                  </a:cubicBezTo>
                  <a:lnTo>
                    <a:pt x="10082" y="4159"/>
                  </a:lnTo>
                  <a:cubicBezTo>
                    <a:pt x="10240" y="4159"/>
                    <a:pt x="10398" y="4128"/>
                    <a:pt x="10524" y="4033"/>
                  </a:cubicBezTo>
                  <a:lnTo>
                    <a:pt x="7310" y="851"/>
                  </a:lnTo>
                  <a:cubicBezTo>
                    <a:pt x="6743" y="284"/>
                    <a:pt x="5987" y="1"/>
                    <a:pt x="523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9" name="Google Shape;6313;p53">
              <a:extLst>
                <a:ext uri="{FF2B5EF4-FFF2-40B4-BE49-F238E27FC236}">
                  <a16:creationId xmlns:a16="http://schemas.microsoft.com/office/drawing/2014/main" id="{C8CB5C39-425D-4DCE-9281-4E9AD3D6D650}"/>
                </a:ext>
              </a:extLst>
            </p:cNvPr>
            <p:cNvSpPr/>
            <p:nvPr/>
          </p:nvSpPr>
          <p:spPr>
            <a:xfrm>
              <a:off x="-35831925" y="3635275"/>
              <a:ext cx="41775" cy="85075"/>
            </a:xfrm>
            <a:custGeom>
              <a:avLst/>
              <a:gdLst/>
              <a:ahLst/>
              <a:cxnLst/>
              <a:rect l="l" t="t" r="r" b="b"/>
              <a:pathLst>
                <a:path w="1671" h="3403" extrusionOk="0">
                  <a:moveTo>
                    <a:pt x="1671" y="0"/>
                  </a:moveTo>
                  <a:lnTo>
                    <a:pt x="1" y="1701"/>
                  </a:lnTo>
                  <a:lnTo>
                    <a:pt x="1671" y="3403"/>
                  </a:lnTo>
                  <a:lnTo>
                    <a:pt x="167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0" name="Google Shape;6314;p53">
              <a:extLst>
                <a:ext uri="{FF2B5EF4-FFF2-40B4-BE49-F238E27FC236}">
                  <a16:creationId xmlns:a16="http://schemas.microsoft.com/office/drawing/2014/main" id="{68ACEEF3-7138-4E15-9CA6-A524C4BBD4EE}"/>
                </a:ext>
              </a:extLst>
            </p:cNvPr>
            <p:cNvSpPr/>
            <p:nvPr/>
          </p:nvSpPr>
          <p:spPr>
            <a:xfrm>
              <a:off x="-35601150" y="3635275"/>
              <a:ext cx="43350" cy="85075"/>
            </a:xfrm>
            <a:custGeom>
              <a:avLst/>
              <a:gdLst/>
              <a:ahLst/>
              <a:cxnLst/>
              <a:rect l="l" t="t" r="r" b="b"/>
              <a:pathLst>
                <a:path w="1734" h="3403" extrusionOk="0">
                  <a:moveTo>
                    <a:pt x="1" y="0"/>
                  </a:moveTo>
                  <a:lnTo>
                    <a:pt x="1" y="3403"/>
                  </a:lnTo>
                  <a:lnTo>
                    <a:pt x="1734" y="1701"/>
                  </a:lnTo>
                  <a:lnTo>
                    <a:pt x="1"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5" name="Google Shape;6315;p53">
              <a:extLst>
                <a:ext uri="{FF2B5EF4-FFF2-40B4-BE49-F238E27FC236}">
                  <a16:creationId xmlns:a16="http://schemas.microsoft.com/office/drawing/2014/main" id="{6E2B8817-1E5A-454C-8167-DCD6C50F250F}"/>
                </a:ext>
              </a:extLst>
            </p:cNvPr>
            <p:cNvSpPr/>
            <p:nvPr/>
          </p:nvSpPr>
          <p:spPr>
            <a:xfrm>
              <a:off x="-35750000" y="3561025"/>
              <a:ext cx="111075" cy="35675"/>
            </a:xfrm>
            <a:custGeom>
              <a:avLst/>
              <a:gdLst/>
              <a:ahLst/>
              <a:cxnLst/>
              <a:rect l="l" t="t" r="r" b="b"/>
              <a:pathLst>
                <a:path w="4443" h="1427" extrusionOk="0">
                  <a:moveTo>
                    <a:pt x="2182" y="1"/>
                  </a:moveTo>
                  <a:cubicBezTo>
                    <a:pt x="1686" y="1"/>
                    <a:pt x="1198" y="182"/>
                    <a:pt x="851" y="544"/>
                  </a:cubicBezTo>
                  <a:lnTo>
                    <a:pt x="0" y="1426"/>
                  </a:lnTo>
                  <a:lnTo>
                    <a:pt x="4443" y="1426"/>
                  </a:lnTo>
                  <a:lnTo>
                    <a:pt x="3560" y="544"/>
                  </a:lnTo>
                  <a:cubicBezTo>
                    <a:pt x="3182" y="182"/>
                    <a:pt x="2678" y="1"/>
                    <a:pt x="21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6" name="Google Shape;6316;p53">
              <a:extLst>
                <a:ext uri="{FF2B5EF4-FFF2-40B4-BE49-F238E27FC236}">
                  <a16:creationId xmlns:a16="http://schemas.microsoft.com/office/drawing/2014/main" id="{5032D363-D95B-4C99-87E5-FD94E4CC9935}"/>
                </a:ext>
              </a:extLst>
            </p:cNvPr>
            <p:cNvSpPr/>
            <p:nvPr/>
          </p:nvSpPr>
          <p:spPr>
            <a:xfrm>
              <a:off x="-35839800" y="3694325"/>
              <a:ext cx="72500" cy="143375"/>
            </a:xfrm>
            <a:custGeom>
              <a:avLst/>
              <a:gdLst/>
              <a:ahLst/>
              <a:cxnLst/>
              <a:rect l="l" t="t" r="r" b="b"/>
              <a:pathLst>
                <a:path w="2900" h="5735" extrusionOk="0">
                  <a:moveTo>
                    <a:pt x="1" y="1"/>
                  </a:moveTo>
                  <a:lnTo>
                    <a:pt x="1" y="5294"/>
                  </a:lnTo>
                  <a:cubicBezTo>
                    <a:pt x="1" y="5451"/>
                    <a:pt x="32" y="5609"/>
                    <a:pt x="95" y="5735"/>
                  </a:cubicBezTo>
                  <a:lnTo>
                    <a:pt x="2899" y="2899"/>
                  </a:lnTo>
                  <a:lnTo>
                    <a:pt x="1"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5066656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marL="0" marR="0" lvl="0" indent="0" algn="r" defTabSz="914400" rtl="0" eaLnBrk="1" fontAlgn="auto" latinLnBrk="0" hangingPunct="1">
              <a:lnSpc>
                <a:spcPct val="12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Calibri"/>
                <a:ea typeface="Calibri" panose="020F0502020204030204" pitchFamily="34" charset="0"/>
                <a:cs typeface="Alexandria" pitchFamily="2" charset="-78"/>
              </a:rPr>
              <a:t>     تمر عملية تصميم الدروس التعليميّة في عدد من الخطوات، يبينها الشكل (3) الآتي: </a:t>
            </a:r>
            <a:endParaRPr kumimoji="0" lang="en-US" sz="11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sz="1800"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lvl="0" rtl="1"/>
            <a:endParaRPr lang="ar-SA" b="1" dirty="0">
              <a:solidFill>
                <a:srgbClr val="000000"/>
              </a:solidFill>
              <a:latin typeface="Alexandria Light" pitchFamily="2" charset="-78"/>
              <a:cs typeface="Alexandria Light" pitchFamily="2" charset="-78"/>
            </a:endParaRPr>
          </a:p>
          <a:p>
            <a:pPr algn="ctr" rtl="1"/>
            <a:r>
              <a:rPr lang="ar-SA" sz="1400" b="1" dirty="0">
                <a:solidFill>
                  <a:srgbClr val="000000"/>
                </a:solidFill>
                <a:latin typeface="Alexandria Light" pitchFamily="2" charset="-78"/>
                <a:cs typeface="Alexandria Light" pitchFamily="2" charset="-78"/>
              </a:rPr>
              <a:t>الشكل (3) </a:t>
            </a:r>
            <a:r>
              <a:rPr lang="ar-SA" sz="1400" b="1" dirty="0">
                <a:solidFill>
                  <a:schemeClr val="tx1"/>
                </a:solidFill>
                <a:latin typeface="Alexandria Light" pitchFamily="2" charset="-78"/>
                <a:cs typeface="Alexandria Light" pitchFamily="2" charset="-78"/>
              </a:rPr>
              <a:t>يبين </a:t>
            </a:r>
            <a:r>
              <a:rPr lang="ar-SA" sz="1400" b="1" dirty="0">
                <a:solidFill>
                  <a:schemeClr val="tx1"/>
                </a:solidFill>
                <a:effectLst/>
                <a:latin typeface="Alexandria Light" pitchFamily="2" charset="-78"/>
                <a:ea typeface="Calibri" panose="020F0502020204030204" pitchFamily="34" charset="0"/>
                <a:cs typeface="Alexandria Light" pitchFamily="2" charset="-78"/>
              </a:rPr>
              <a:t>خطوات تصميم الدروس الإلكترونية التفاعليّة</a:t>
            </a:r>
            <a:endParaRPr lang="en-US" sz="1400" b="1" dirty="0">
              <a:solidFill>
                <a:schemeClr val="tx1"/>
              </a:solidFill>
              <a:latin typeface="Alexandria Light" pitchFamily="2" charset="-78"/>
              <a:cs typeface="Alexandria Light" pitchFamily="2" charset="-78"/>
            </a:endParaRPr>
          </a:p>
          <a:p>
            <a:pPr algn="ctr" rtl="1"/>
            <a:endParaRPr lang="ar-SA" sz="1800" b="1" dirty="0">
              <a:solidFill>
                <a:schemeClr val="tx1"/>
              </a:solidFill>
              <a:latin typeface="Alexandria Light" pitchFamily="2" charset="-78"/>
              <a:cs typeface="Alexandria Light" pitchFamily="2" charset="-78"/>
            </a:endParaRPr>
          </a:p>
          <a:p>
            <a:pPr lvl="0" algn="ctr" rtl="1"/>
            <a:endParaRPr lang="ar-SA" sz="1800" b="1" dirty="0">
              <a:solidFill>
                <a:srgbClr val="000000"/>
              </a:solidFill>
              <a:latin typeface="Alexandria Light" pitchFamily="2" charset="-78"/>
              <a:cs typeface="Alexandria Light" pitchFamily="2" charset="-78"/>
            </a:endParaRPr>
          </a:p>
        </p:txBody>
      </p:sp>
      <p:sp>
        <p:nvSpPr>
          <p:cNvPr id="3" name="TextBox 2"/>
          <p:cNvSpPr txBox="1"/>
          <p:nvPr/>
        </p:nvSpPr>
        <p:spPr>
          <a:xfrm>
            <a:off x="2513150" y="1019069"/>
            <a:ext cx="5418000" cy="338554"/>
          </a:xfrm>
          <a:prstGeom prst="rect">
            <a:avLst/>
          </a:prstGeom>
          <a:noFill/>
        </p:spPr>
        <p:txBody>
          <a:bodyPr wrap="square" rtlCol="0">
            <a:spAutoFit/>
          </a:bodyPr>
          <a:lstStyle/>
          <a:p>
            <a:pPr algn="ctr"/>
            <a:r>
              <a:rPr lang="ar-SA" sz="1600" b="1" dirty="0">
                <a:effectLst/>
                <a:latin typeface="Alexandria Medium" pitchFamily="2" charset="-78"/>
                <a:ea typeface="Calibri" panose="020F0502020204030204" pitchFamily="34" charset="0"/>
                <a:cs typeface="Alexandria Medium" pitchFamily="2" charset="-78"/>
              </a:rPr>
              <a:t>خطوات تصميم الدروس الإلكترونية التفاعليّة</a:t>
            </a:r>
            <a:endParaRPr lang="en-US" sz="2000" b="1" dirty="0">
              <a:latin typeface="Alexandria Medium" pitchFamily="2" charset="-78"/>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223839"/>
            <a:ext cx="9986818" cy="845103"/>
          </a:xfrm>
          <a:prstGeom prst="rect">
            <a:avLst/>
          </a:prstGeom>
          <a:noFill/>
        </p:spPr>
        <p:txBody>
          <a:bodyPr wrap="square" rtlCol="0">
            <a:spAutoFit/>
          </a:bodyPr>
          <a:lstStyle/>
          <a:p>
            <a:pPr marL="285750" marR="0" lvl="0" indent="-285750" algn="r" rtl="1">
              <a:lnSpc>
                <a:spcPct val="125000"/>
              </a:lnSpc>
              <a:spcBef>
                <a:spcPts val="600"/>
              </a:spcBef>
              <a:spcAft>
                <a:spcPts val="600"/>
              </a:spcAft>
              <a:buFont typeface="Arial" panose="020B0604020202020204" pitchFamily="34" charset="0"/>
              <a:buChar char="•"/>
            </a:pPr>
            <a:endParaRPr lang="en-US" sz="1600" dirty="0">
              <a:effectLst/>
              <a:latin typeface="Alexandria Light" pitchFamily="2" charset="-78"/>
              <a:ea typeface="Calibri" panose="020F0502020204030204" pitchFamily="34" charset="0"/>
              <a:cs typeface="Alexandria Light" pitchFamily="2" charset="-78"/>
            </a:endParaRPr>
          </a:p>
          <a:p>
            <a:pPr marL="0" marR="0" algn="ctr" rtl="1">
              <a:lnSpc>
                <a:spcPts val="2520"/>
              </a:lnSpc>
              <a:spcBef>
                <a:spcPts val="600"/>
              </a:spcBef>
              <a:spcAft>
                <a:spcPts val="1800"/>
              </a:spcAft>
              <a:tabLst>
                <a:tab pos="446088" algn="l"/>
              </a:tabLst>
            </a:pP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6" name="رسم تخطيطي 5">
            <a:extLst>
              <a:ext uri="{FF2B5EF4-FFF2-40B4-BE49-F238E27FC236}">
                <a16:creationId xmlns:a16="http://schemas.microsoft.com/office/drawing/2014/main" id="{8D585731-AB96-4544-800F-E6B426CF9693}"/>
              </a:ext>
            </a:extLst>
          </p:cNvPr>
          <p:cNvGraphicFramePr/>
          <p:nvPr>
            <p:extLst>
              <p:ext uri="{D42A27DB-BD31-4B8C-83A1-F6EECF244321}">
                <p14:modId xmlns:p14="http://schemas.microsoft.com/office/powerpoint/2010/main" val="3795192748"/>
              </p:ext>
            </p:extLst>
          </p:nvPr>
        </p:nvGraphicFramePr>
        <p:xfrm>
          <a:off x="2346765" y="2851495"/>
          <a:ext cx="7522948" cy="22760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533180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1455140"/>
            <a:ext cx="4562911" cy="4255011"/>
          </a:xfrm>
          <a:prstGeom prst="rect">
            <a:avLst/>
          </a:prstGeom>
        </p:spPr>
        <p:txBody>
          <a:bodyPr wrap="square">
            <a:spAutoFit/>
          </a:bodyPr>
          <a:lstStyle/>
          <a:p>
            <a:pPr marL="73660" marR="0" algn="r" rtl="1">
              <a:lnSpc>
                <a:spcPct val="115000"/>
              </a:lnSpc>
              <a:spcBef>
                <a:spcPts val="0"/>
              </a:spcBef>
              <a:spcAft>
                <a:spcPts val="0"/>
              </a:spcAft>
              <a:tabLst>
                <a:tab pos="245110" algn="l"/>
              </a:tabLst>
            </a:pPr>
            <a:r>
              <a:rPr lang="ar-SA" sz="1600" b="1" dirty="0">
                <a:effectLst/>
                <a:latin typeface="Alexandria Light" pitchFamily="2" charset="-78"/>
                <a:ea typeface="Calibri" panose="020F0502020204030204" pitchFamily="34" charset="0"/>
                <a:cs typeface="Alexandria Light" pitchFamily="2" charset="-78"/>
              </a:rPr>
              <a:t>الخطوة الأولى</a:t>
            </a:r>
            <a:r>
              <a:rPr lang="en-US" sz="1600" b="1" dirty="0">
                <a:effectLst/>
                <a:latin typeface="Alexandria Light" pitchFamily="2" charset="-78"/>
                <a:ea typeface="Calibri" panose="020F0502020204030204" pitchFamily="34" charset="0"/>
                <a:cs typeface="Alexandria Light" pitchFamily="2" charset="-78"/>
              </a:rPr>
              <a:t> </a:t>
            </a:r>
            <a:r>
              <a:rPr lang="ar-SA" sz="1600" b="1" dirty="0">
                <a:effectLst/>
                <a:latin typeface="Alexandria Light" pitchFamily="2" charset="-78"/>
                <a:ea typeface="Calibri" panose="020F0502020204030204" pitchFamily="34" charset="0"/>
                <a:cs typeface="Alexandria Light" pitchFamily="2" charset="-78"/>
              </a:rPr>
              <a:t>-الإعداد:</a:t>
            </a:r>
            <a:endParaRPr lang="en-US" sz="1600" dirty="0">
              <a:effectLst/>
              <a:latin typeface="Alexandria Light" pitchFamily="2" charset="-78"/>
              <a:ea typeface="Calibri" panose="020F0502020204030204" pitchFamily="34" charset="0"/>
              <a:cs typeface="Alexandria Light" pitchFamily="2" charset="-78"/>
            </a:endParaRPr>
          </a:p>
          <a:p>
            <a:pPr marL="73660" marR="0" algn="r" rtl="1">
              <a:lnSpc>
                <a:spcPct val="115000"/>
              </a:lnSpc>
              <a:spcBef>
                <a:spcPts val="0"/>
              </a:spcBef>
              <a:spcAft>
                <a:spcPts val="0"/>
              </a:spcAft>
              <a:tabLst>
                <a:tab pos="245110" algn="l"/>
              </a:tabLst>
            </a:pPr>
            <a:r>
              <a:rPr lang="ar-SA" sz="14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تُحدّد الأهداف السلوكية الدقيقة للدرس بأبعادها المعرفية والوجدانية والنفس حركية كلها؛ ففيها يُصمّم، المحتوى العلمي ويُختار، وتُحدّد إستراتيجيات التعليم والتعلم، وتُصمّم أدوات التقويم. </a:t>
            </a:r>
            <a:br>
              <a:rPr lang="ar-SA" sz="1600" dirty="0">
                <a:effectLst/>
                <a:latin typeface="Alexandria Light" pitchFamily="2" charset="-78"/>
                <a:ea typeface="Calibri" panose="020F0502020204030204" pitchFamily="34" charset="0"/>
                <a:cs typeface="Alexandria Light" pitchFamily="2" charset="-78"/>
              </a:rPr>
            </a:br>
            <a:r>
              <a:rPr lang="ar-SA" sz="1600" dirty="0">
                <a:effectLst/>
                <a:latin typeface="Alexandria Light" pitchFamily="2" charset="-78"/>
                <a:ea typeface="Calibri" panose="020F0502020204030204" pitchFamily="34" charset="0"/>
                <a:cs typeface="Alexandria Light" pitchFamily="2" charset="-78"/>
              </a:rPr>
              <a:t>كما يتطلب من المعلّم في هذه الخطوة ما يلي: </a:t>
            </a:r>
            <a:endParaRPr lang="en-US" sz="1600" dirty="0">
              <a:effectLst/>
              <a:latin typeface="Alexandria Light" pitchFamily="2" charset="-78"/>
              <a:ea typeface="Calibri" panose="020F0502020204030204" pitchFamily="34" charset="0"/>
              <a:cs typeface="Alexandria Light" pitchFamily="2" charset="-78"/>
            </a:endParaRPr>
          </a:p>
          <a:p>
            <a:pPr marL="357188" marR="0" lvl="1" indent="-285750" algn="just" rtl="1">
              <a:lnSpc>
                <a:spcPct val="115000"/>
              </a:lnSpc>
              <a:spcBef>
                <a:spcPts val="600"/>
              </a:spcBef>
              <a:spcAft>
                <a:spcPts val="600"/>
              </a:spcAft>
              <a:buFont typeface="Symbol" panose="05050102010706020507" pitchFamily="18" charset="2"/>
              <a:buChar char=""/>
              <a:tabLst>
                <a:tab pos="245110" algn="l"/>
              </a:tabLst>
            </a:pPr>
            <a:r>
              <a:rPr lang="ar-SA" sz="1600" dirty="0">
                <a:effectLst/>
                <a:latin typeface="Alexandria Light" pitchFamily="2" charset="-78"/>
                <a:ea typeface="Calibri" panose="020F0502020204030204" pitchFamily="34" charset="0"/>
                <a:cs typeface="Alexandria Light" pitchFamily="2" charset="-78"/>
              </a:rPr>
              <a:t>أن يعد كل المعلومات والأدوات والإجراءات قبل البدء في عرض الدرس فكل شيء يجب أن يكون قابلاً للتنفيذ، وجاهزاً للتشغيل في الوقت المحدد.</a:t>
            </a:r>
            <a:endParaRPr lang="en-US" sz="1600" dirty="0">
              <a:effectLst/>
              <a:latin typeface="Alexandria Light" pitchFamily="2" charset="-78"/>
              <a:ea typeface="Calibri" panose="020F0502020204030204" pitchFamily="34" charset="0"/>
              <a:cs typeface="Alexandria Light" pitchFamily="2" charset="-78"/>
            </a:endParaRPr>
          </a:p>
          <a:p>
            <a:pPr marL="357188" marR="0" lvl="1" indent="-285750" algn="just" rtl="1">
              <a:lnSpc>
                <a:spcPct val="115000"/>
              </a:lnSpc>
              <a:spcBef>
                <a:spcPts val="600"/>
              </a:spcBef>
              <a:spcAft>
                <a:spcPts val="600"/>
              </a:spcAft>
              <a:buFont typeface="Symbol" panose="05050102010706020507" pitchFamily="18" charset="2"/>
              <a:buChar char=""/>
              <a:tabLst>
                <a:tab pos="245110" algn="l"/>
              </a:tabLst>
            </a:pPr>
            <a:r>
              <a:rPr lang="ar-SA" sz="1600" dirty="0">
                <a:effectLst/>
                <a:latin typeface="Alexandria Light" pitchFamily="2" charset="-78"/>
                <a:ea typeface="Calibri" panose="020F0502020204030204" pitchFamily="34" charset="0"/>
                <a:cs typeface="Alexandria Light" pitchFamily="2" charset="-78"/>
              </a:rPr>
              <a:t>أن يوضع حجم المادة التعليميّة في الاعتبار حتى لا تزدحم الشاشة بالعناصر المعروضة.</a:t>
            </a:r>
            <a:endParaRPr lang="en-US" sz="1600" dirty="0">
              <a:effectLst/>
              <a:latin typeface="Alexandria Light" pitchFamily="2" charset="-78"/>
              <a:ea typeface="Calibri" panose="020F0502020204030204" pitchFamily="34" charset="0"/>
              <a:cs typeface="Alexandria Light" pitchFamily="2" charset="-78"/>
            </a:endParaRPr>
          </a:p>
          <a:p>
            <a:pPr algn="just" rtl="1"/>
            <a:r>
              <a:rPr lang="ar-SA" sz="1600" dirty="0">
                <a:effectLst/>
                <a:latin typeface="Alexandria Light" pitchFamily="2" charset="-78"/>
                <a:ea typeface="Calibri" panose="020F0502020204030204" pitchFamily="34" charset="0"/>
                <a:cs typeface="Alexandria Light" pitchFamily="2" charset="-78"/>
              </a:rPr>
              <a:t>أن يُخطّط عرض الدرس، إذ يتمركز حول طبيعة المتعلمين المستهدفين.</a:t>
            </a:r>
            <a:endParaRPr lang="ar-SY" sz="1600" dirty="0">
              <a:effectLst/>
              <a:latin typeface="Alexandria Light" pitchFamily="2" charset="-78"/>
              <a:ea typeface="Calibri" panose="020F0502020204030204" pitchFamily="34" charset="0"/>
              <a:cs typeface="Alexandria Light" pitchFamily="2" charset="-78"/>
            </a:endParaRPr>
          </a:p>
        </p:txBody>
      </p:sp>
      <p:sp>
        <p:nvSpPr>
          <p:cNvPr id="17" name="TextBox 16"/>
          <p:cNvSpPr txBox="1"/>
          <p:nvPr/>
        </p:nvSpPr>
        <p:spPr>
          <a:xfrm>
            <a:off x="6208267" y="4374959"/>
            <a:ext cx="5101702" cy="369332"/>
          </a:xfrm>
          <a:prstGeom prst="rect">
            <a:avLst/>
          </a:prstGeom>
          <a:noFill/>
        </p:spPr>
        <p:txBody>
          <a:bodyPr wrap="square" rtlCol="0">
            <a:spAutoFit/>
          </a:bodyPr>
          <a:lstStyle/>
          <a:p>
            <a:r>
              <a:rPr lang="ar-SA" sz="1800" b="1" dirty="0">
                <a:solidFill>
                  <a:srgbClr val="00B0F0"/>
                </a:solidFill>
                <a:effectLst/>
                <a:ea typeface="Calibri" panose="020F0502020204030204" pitchFamily="34" charset="0"/>
                <a:cs typeface="Alexandria" pitchFamily="2" charset="-78"/>
              </a:rPr>
              <a:t>خطوات تصميم الدروس الإلكترونية التفاعليّة</a:t>
            </a:r>
            <a:endParaRPr lang="en-US" sz="2400" b="1" dirty="0">
              <a:solidFill>
                <a:srgbClr val="00B0F0"/>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9817863"/>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7457"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69507" y="2031771"/>
            <a:ext cx="10248620" cy="3932487"/>
          </a:xfrm>
          <a:prstGeom prst="rect">
            <a:avLst/>
          </a:prstGeom>
          <a:noFill/>
        </p:spPr>
        <p:txBody>
          <a:bodyPr wrap="square" rtlCol="0">
            <a:spAutoFit/>
          </a:bodyPr>
          <a:lstStyle/>
          <a:p>
            <a:pPr marL="73660" marR="0" algn="just" rtl="1">
              <a:lnSpc>
                <a:spcPts val="2580"/>
              </a:lnSpc>
              <a:spcAft>
                <a:spcPts val="1800"/>
              </a:spcAft>
              <a:tabLst>
                <a:tab pos="245110" algn="l"/>
              </a:tabLst>
            </a:pPr>
            <a:r>
              <a:rPr lang="ar-SA" sz="1600" b="1" dirty="0">
                <a:effectLst/>
                <a:latin typeface="Alexandria Light" pitchFamily="2" charset="-78"/>
                <a:ea typeface="Calibri" panose="020F0502020204030204" pitchFamily="34" charset="0"/>
                <a:cs typeface="Alexandria Light" pitchFamily="2" charset="-78"/>
              </a:rPr>
              <a:t>الخطوة الثانية- العرض أو التقديم: </a:t>
            </a:r>
            <a:r>
              <a:rPr lang="ar-SA" sz="1600" dirty="0">
                <a:effectLst/>
                <a:latin typeface="Alexandria Light" pitchFamily="2" charset="-78"/>
                <a:ea typeface="Calibri" panose="020F0502020204030204" pitchFamily="34" charset="0"/>
                <a:cs typeface="Alexandria Light" pitchFamily="2" charset="-78"/>
              </a:rPr>
              <a:t>تسمح هذه الخطوة للمعلم بوصف مختلف الخطوات والإجراءات والأفكار الرئيسة للدرس، وتنظيم عرض المادة التعليميّة، وتدعيمها بالرسوم والصور ومقاطع الفيديو والصوت، ومراعاة عنصر التشويق، وصحّة المعلومات، ووجود أنشطة متنوعة، وتحقيق التفاعل والتعزيز المناسب والمباشر بعد الاستجابة من قبل المتعلم. إذ يتطلب من المعلّم في هذه الخطوة ما يلي: </a:t>
            </a:r>
            <a:endParaRPr lang="en-US" sz="1600" dirty="0">
              <a:effectLst/>
              <a:latin typeface="Alexandria Light" pitchFamily="2" charset="-78"/>
              <a:ea typeface="Calibri" panose="020F0502020204030204" pitchFamily="34" charset="0"/>
              <a:cs typeface="Alexandria Light" pitchFamily="2" charset="-78"/>
            </a:endParaRPr>
          </a:p>
          <a:p>
            <a:pPr marL="357188" marR="0" lvl="1" indent="-285750" algn="just" rtl="1">
              <a:lnSpc>
                <a:spcPts val="2280"/>
              </a:lnSpc>
              <a:spcAft>
                <a:spcPts val="1200"/>
              </a:spcAft>
              <a:buFont typeface="Symbol" panose="05050102010706020507" pitchFamily="18" charset="2"/>
              <a:buChar char=""/>
              <a:tabLst>
                <a:tab pos="245110" algn="l"/>
              </a:tabLst>
            </a:pPr>
            <a:r>
              <a:rPr lang="ar-SA" sz="1600" dirty="0">
                <a:effectLst/>
                <a:latin typeface="Alexandria Light" pitchFamily="2" charset="-78"/>
                <a:ea typeface="Calibri" panose="020F0502020204030204" pitchFamily="34" charset="0"/>
                <a:cs typeface="Alexandria Light" pitchFamily="2" charset="-78"/>
              </a:rPr>
              <a:t>استخدام المصطلحات الأساسيّة والجمل القصيرة والكلمات المألوفة؛ لجذب انتباه المتعلمين، وإيصال المعلومة إليهم بفهم.</a:t>
            </a:r>
            <a:endParaRPr lang="en-US" sz="1600" dirty="0">
              <a:effectLst/>
              <a:latin typeface="Alexandria Light" pitchFamily="2" charset="-78"/>
              <a:ea typeface="Calibri" panose="020F0502020204030204" pitchFamily="34" charset="0"/>
              <a:cs typeface="Alexandria Light" pitchFamily="2" charset="-78"/>
            </a:endParaRPr>
          </a:p>
          <a:p>
            <a:pPr marL="357188" marR="0" lvl="1" indent="-285750" algn="just" rtl="1">
              <a:lnSpc>
                <a:spcPts val="2280"/>
              </a:lnSpc>
              <a:spcAft>
                <a:spcPts val="1200"/>
              </a:spcAft>
              <a:buFont typeface="Symbol" panose="05050102010706020507" pitchFamily="18" charset="2"/>
              <a:buChar char=""/>
              <a:tabLst>
                <a:tab pos="245110" algn="l"/>
              </a:tabLst>
            </a:pPr>
            <a:r>
              <a:rPr lang="ar-SA" sz="1600" dirty="0">
                <a:effectLst/>
                <a:latin typeface="Alexandria Light" pitchFamily="2" charset="-78"/>
                <a:ea typeface="Calibri" panose="020F0502020204030204" pitchFamily="34" charset="0"/>
                <a:cs typeface="Alexandria Light" pitchFamily="2" charset="-78"/>
              </a:rPr>
              <a:t>اتباع مخطط للتأكد من كل الخطوات التي أُدّيت بشكل مناسب.</a:t>
            </a:r>
            <a:endParaRPr lang="en-US" sz="1600" dirty="0">
              <a:effectLst/>
              <a:latin typeface="Alexandria Light" pitchFamily="2" charset="-78"/>
              <a:ea typeface="Calibri" panose="020F0502020204030204" pitchFamily="34" charset="0"/>
              <a:cs typeface="Alexandria Light" pitchFamily="2" charset="-78"/>
            </a:endParaRPr>
          </a:p>
          <a:p>
            <a:pPr marL="357188" marR="0" lvl="1" indent="-285750" algn="just" rtl="1">
              <a:lnSpc>
                <a:spcPts val="2280"/>
              </a:lnSpc>
              <a:spcAft>
                <a:spcPts val="1200"/>
              </a:spcAft>
              <a:buFont typeface="Symbol" panose="05050102010706020507" pitchFamily="18" charset="2"/>
              <a:buChar char=""/>
              <a:tabLst>
                <a:tab pos="245110" algn="l"/>
              </a:tabLst>
            </a:pPr>
            <a:r>
              <a:rPr lang="ar-SA" sz="1600" dirty="0">
                <a:effectLst/>
                <a:latin typeface="Alexandria Light" pitchFamily="2" charset="-78"/>
                <a:ea typeface="Calibri" panose="020F0502020204030204" pitchFamily="34" charset="0"/>
                <a:cs typeface="Alexandria Light" pitchFamily="2" charset="-78"/>
              </a:rPr>
              <a:t>تقديم المعلومات بشكل مختصر، إذ تقدم نقطة واحدة في كل مرة للتأكد من وضوح الفكرة المقدمة وفهمها جيداً. </a:t>
            </a:r>
            <a:endParaRPr lang="en-US" sz="1600" dirty="0">
              <a:effectLst/>
              <a:latin typeface="Alexandria Light" pitchFamily="2" charset="-78"/>
              <a:ea typeface="Calibri" panose="020F0502020204030204" pitchFamily="34" charset="0"/>
              <a:cs typeface="Alexandria Light" pitchFamily="2" charset="-78"/>
            </a:endParaRPr>
          </a:p>
          <a:p>
            <a:pPr marL="285750" indent="-285750" algn="r" rtl="1">
              <a:lnSpc>
                <a:spcPts val="2580"/>
              </a:lnSpc>
              <a:spcAft>
                <a:spcPts val="1800"/>
              </a:spcAft>
              <a:buFont typeface="Arial" panose="020B0604020202020204" pitchFamily="34" charset="0"/>
              <a:buChar char="•"/>
            </a:pPr>
            <a:r>
              <a:rPr lang="ar-SA" sz="1600" dirty="0">
                <a:effectLst/>
                <a:latin typeface="Alexandria Light" pitchFamily="2" charset="-78"/>
                <a:ea typeface="Calibri" panose="020F0502020204030204" pitchFamily="34" charset="0"/>
                <a:cs typeface="Alexandria Light" pitchFamily="2" charset="-78"/>
              </a:rPr>
              <a:t> تقديم المعلومات في خطوات متتابعة، إذ يُنتقل من أكثر عموميّة إلى أكثر خصوصيّة، كما يُنتقل إلى الخطوات الآتية بناء على فهم المتعلمين (</a:t>
            </a:r>
            <a:r>
              <a:rPr kumimoji="0" lang="ar-SA" sz="1600" b="0" i="0" u="none" strike="noStrike" kern="1200" cap="none" spc="0" normalizeH="0" baseline="0" noProof="0" dirty="0">
                <a:ln>
                  <a:noFill/>
                </a:ln>
                <a:solidFill>
                  <a:prstClr val="black"/>
                </a:solidFill>
                <a:effectLst/>
                <a:uLnTx/>
                <a:uFillTx/>
                <a:latin typeface="Alexandria Light" pitchFamily="2" charset="-78"/>
                <a:ea typeface="Calibri" panose="020F0502020204030204" pitchFamily="34" charset="0"/>
                <a:cs typeface="Alexandria Light" pitchFamily="2" charset="-78"/>
              </a:rPr>
              <a:t>عبد الرزاق (2011) </a:t>
            </a:r>
            <a:r>
              <a:rPr lang="ar-SA" sz="1600" dirty="0">
                <a:effectLst/>
                <a:latin typeface="Alexandria Light" pitchFamily="2" charset="-78"/>
                <a:ea typeface="Calibri" panose="020F0502020204030204" pitchFamily="34" charset="0"/>
                <a:cs typeface="Alexandria Light" pitchFamily="2" charset="-78"/>
              </a:rPr>
              <a:t>.</a:t>
            </a:r>
            <a:endParaRPr lang="en-US" sz="16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57372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2181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3660" marR="0" algn="r" rtl="1">
              <a:lnSpc>
                <a:spcPct val="115000"/>
              </a:lnSpc>
              <a:spcBef>
                <a:spcPts val="600"/>
              </a:spcBef>
              <a:spcAft>
                <a:spcPts val="600"/>
              </a:spcAft>
              <a:tabLst>
                <a:tab pos="245110" algn="l"/>
              </a:tabLst>
            </a:pPr>
            <a:r>
              <a:rPr lang="ar-SA" sz="1800" dirty="0">
                <a:effectLst/>
                <a:latin typeface="Calibri" panose="020F0502020204030204" pitchFamily="34" charset="0"/>
                <a:ea typeface="Calibri" panose="020F0502020204030204" pitchFamily="34" charset="0"/>
                <a:cs typeface="Alexandria" pitchFamily="2" charset="-78"/>
              </a:rPr>
              <a:t>ويمكن تلخيص دور المعلم في خطوات تصميم الدروس التعليميّة التفاعليّة بالنقاط الآتية: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600"/>
              </a:spcBef>
              <a:spcAft>
                <a:spcPts val="600"/>
              </a:spcAft>
              <a:buFont typeface="+mj-lt"/>
              <a:buAutoNum type="arabicParenR"/>
              <a:tabLst>
                <a:tab pos="245110" algn="l"/>
              </a:tabLst>
            </a:pPr>
            <a:r>
              <a:rPr lang="ar-SA" sz="1800" dirty="0">
                <a:effectLst/>
                <a:latin typeface="Calibri" panose="020F0502020204030204" pitchFamily="34" charset="0"/>
                <a:ea typeface="Calibri" panose="020F0502020204030204" pitchFamily="34" charset="0"/>
                <a:cs typeface="Alexandria" pitchFamily="2" charset="-78"/>
              </a:rPr>
              <a:t>تحديد الأهداف التعليميّة العامة والخاصة.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600"/>
              </a:spcBef>
              <a:spcAft>
                <a:spcPts val="600"/>
              </a:spcAft>
              <a:buFont typeface="+mj-lt"/>
              <a:buAutoNum type="arabicParenR"/>
              <a:tabLst>
                <a:tab pos="245110" algn="l"/>
              </a:tabLst>
            </a:pPr>
            <a:r>
              <a:rPr lang="ar-SA" sz="1800" dirty="0">
                <a:effectLst/>
                <a:latin typeface="Calibri" panose="020F0502020204030204" pitchFamily="34" charset="0"/>
                <a:ea typeface="Calibri" panose="020F0502020204030204" pitchFamily="34" charset="0"/>
                <a:cs typeface="Alexandria" pitchFamily="2" charset="-78"/>
              </a:rPr>
              <a:t>تنظيم الأفكار المراد تدريسها من مفاهيم ومبادئ وإجراءات وحقائق من السهل إلى الصعب.</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600"/>
              </a:spcBef>
              <a:spcAft>
                <a:spcPts val="600"/>
              </a:spcAft>
              <a:buFont typeface="+mj-lt"/>
              <a:buAutoNum type="arabicParenR"/>
              <a:tabLst>
                <a:tab pos="245110" algn="l"/>
              </a:tabLst>
            </a:pPr>
            <a:r>
              <a:rPr lang="ar-SA" sz="1800" dirty="0">
                <a:effectLst/>
                <a:latin typeface="Calibri" panose="020F0502020204030204" pitchFamily="34" charset="0"/>
                <a:ea typeface="Calibri" panose="020F0502020204030204" pitchFamily="34" charset="0"/>
                <a:cs typeface="Alexandria" pitchFamily="2" charset="-78"/>
              </a:rPr>
              <a:t>تجهيز كل ما يلزم لتعليم المادة الدراسية من وسائل ومواد وأجهزة.</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15000"/>
              </a:lnSpc>
              <a:spcBef>
                <a:spcPts val="600"/>
              </a:spcBef>
              <a:spcAft>
                <a:spcPts val="600"/>
              </a:spcAft>
              <a:buFont typeface="+mj-lt"/>
              <a:buAutoNum type="arabicParenR"/>
              <a:tabLst>
                <a:tab pos="245110" algn="l"/>
              </a:tabLst>
            </a:pPr>
            <a:r>
              <a:rPr lang="ar-SA" sz="1800" dirty="0">
                <a:effectLst/>
                <a:latin typeface="Calibri" panose="020F0502020204030204" pitchFamily="34" charset="0"/>
                <a:ea typeface="Calibri" panose="020F0502020204030204" pitchFamily="34" charset="0"/>
                <a:cs typeface="Alexandria" pitchFamily="2" charset="-78"/>
              </a:rPr>
              <a:t>استخدام أساليب تقويمية واختبارات مناسبة للطلاب.</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p:cNvSpPr/>
          <p:nvPr/>
        </p:nvSpPr>
        <p:spPr>
          <a:xfrm>
            <a:off x="1108693" y="865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24902" y="1973443"/>
            <a:ext cx="10158405" cy="1666482"/>
          </a:xfrm>
          <a:prstGeom prst="rect">
            <a:avLst/>
          </a:prstGeom>
          <a:noFill/>
        </p:spPr>
        <p:txBody>
          <a:bodyPr wrap="square" rtlCol="0">
            <a:spAutoFit/>
          </a:bodyPr>
          <a:lstStyle/>
          <a:p>
            <a:pPr marL="73660" marR="0" algn="just" rtl="1">
              <a:lnSpc>
                <a:spcPct val="115000"/>
              </a:lnSpc>
              <a:spcBef>
                <a:spcPts val="600"/>
              </a:spcBef>
              <a:spcAft>
                <a:spcPts val="600"/>
              </a:spcAft>
              <a:tabLst>
                <a:tab pos="245110" algn="l"/>
              </a:tabLst>
            </a:pPr>
            <a:r>
              <a:rPr lang="ar-SA" sz="1600" b="1" dirty="0">
                <a:effectLst/>
                <a:latin typeface="Alexandria Light" pitchFamily="2" charset="-78"/>
                <a:ea typeface="Calibri" panose="020F0502020204030204" pitchFamily="34" charset="0"/>
                <a:cs typeface="Alexandria Light" pitchFamily="2" charset="-78"/>
              </a:rPr>
              <a:t>الخطوة الثالثة- الاختبار والمتابعة:</a:t>
            </a:r>
            <a:endParaRPr lang="en-US" sz="1600" dirty="0">
              <a:effectLst/>
              <a:latin typeface="Alexandria Light" pitchFamily="2" charset="-78"/>
              <a:ea typeface="Calibri" panose="020F0502020204030204" pitchFamily="34" charset="0"/>
              <a:cs typeface="Alexandria Light" pitchFamily="2" charset="-78"/>
            </a:endParaRPr>
          </a:p>
          <a:p>
            <a:pPr marL="73660" marR="0" algn="just" rtl="1">
              <a:lnSpc>
                <a:spcPct val="115000"/>
              </a:lnSpc>
              <a:spcBef>
                <a:spcPts val="600"/>
              </a:spcBef>
              <a:spcAft>
                <a:spcPts val="600"/>
              </a:spcAft>
              <a:tabLst>
                <a:tab pos="245110" algn="l"/>
              </a:tabLst>
            </a:pPr>
            <a:r>
              <a:rPr lang="ar-SA" sz="1600" dirty="0">
                <a:effectLst/>
                <a:latin typeface="Alexandria Light" pitchFamily="2" charset="-78"/>
                <a:ea typeface="Calibri" panose="020F0502020204030204" pitchFamily="34" charset="0"/>
                <a:cs typeface="Alexandria Light" pitchFamily="2" charset="-78"/>
              </a:rPr>
              <a:t>     توضح هذه الخطوة ما إذا كان المتعلم قد فهم أهداف عرض الدرس التي يهدف إليها المعلم وتمكّن منها (ص6).</a:t>
            </a:r>
            <a:endParaRPr lang="en-US" sz="1600" dirty="0">
              <a:effectLst/>
              <a:latin typeface="Alexandria Light" pitchFamily="2" charset="-78"/>
              <a:ea typeface="Calibri" panose="020F0502020204030204" pitchFamily="34" charset="0"/>
              <a:cs typeface="Alexandria Light" pitchFamily="2" charset="-78"/>
            </a:endParaRPr>
          </a:p>
          <a:p>
            <a:pPr marL="0" marR="0" algn="just" rtl="1">
              <a:lnSpc>
                <a:spcPct val="115000"/>
              </a:lnSpc>
              <a:spcBef>
                <a:spcPts val="600"/>
              </a:spcBef>
              <a:spcAft>
                <a:spcPts val="600"/>
              </a:spcAft>
              <a:tabLst>
                <a:tab pos="245110" algn="l"/>
              </a:tabLst>
            </a:pPr>
            <a:r>
              <a:rPr lang="ar-SA" sz="1600" dirty="0">
                <a:effectLst/>
                <a:latin typeface="Alexandria Light" pitchFamily="2" charset="-78"/>
                <a:ea typeface="Calibri" panose="020F0502020204030204" pitchFamily="34" charset="0"/>
                <a:cs typeface="Alexandria Light" pitchFamily="2" charset="-78"/>
              </a:rPr>
              <a:t>    </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ومما سبق يتبين ضرورة اتباع خطوات متسلسلة ومترابطة في تصميم الدروس التعليمية التفاعليّة.</a:t>
            </a:r>
          </a:p>
          <a:p>
            <a:pPr marL="0" marR="0" algn="just" rtl="1">
              <a:lnSpc>
                <a:spcPct val="115000"/>
              </a:lnSpc>
              <a:spcBef>
                <a:spcPts val="600"/>
              </a:spcBef>
              <a:spcAft>
                <a:spcPts val="600"/>
              </a:spcAft>
              <a:tabLst>
                <a:tab pos="245110" algn="l"/>
              </a:tabLst>
            </a:pPr>
            <a:r>
              <a:rPr lang="ar-SA" sz="1600" dirty="0">
                <a:solidFill>
                  <a:srgbClr val="00B0F0"/>
                </a:solidFill>
                <a:latin typeface="Alexandria Light" pitchFamily="2" charset="-78"/>
                <a:ea typeface="Calibri" panose="020F0502020204030204" pitchFamily="34" charset="0"/>
                <a:cs typeface="Alexandria Light" pitchFamily="2" charset="-78"/>
              </a:rPr>
              <a:t>فما هو </a:t>
            </a:r>
            <a:r>
              <a:rPr lang="ar-SA" sz="1600" dirty="0">
                <a:solidFill>
                  <a:srgbClr val="00B0F0"/>
                </a:solidFill>
                <a:effectLst/>
                <a:latin typeface="Alexandria Light" pitchFamily="2" charset="-78"/>
                <a:ea typeface="Calibri" panose="020F0502020204030204" pitchFamily="34" charset="0"/>
                <a:cs typeface="Alexandria Light" pitchFamily="2" charset="-78"/>
              </a:rPr>
              <a:t>دور المعلم في خطوات تصميم الدروس التعليميّة التفاعليّة؟  </a:t>
            </a:r>
            <a:endParaRPr lang="en-US" sz="1600" dirty="0">
              <a:solidFill>
                <a:srgbClr val="00B0F0"/>
              </a:solidFill>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Google Shape;6475;p53">
            <a:extLst>
              <a:ext uri="{FF2B5EF4-FFF2-40B4-BE49-F238E27FC236}">
                <a16:creationId xmlns:a16="http://schemas.microsoft.com/office/drawing/2014/main" id="{BCDC4B5F-B58B-4E70-A595-DF3C6D8A8F7F}"/>
              </a:ext>
            </a:extLst>
          </p:cNvPr>
          <p:cNvSpPr/>
          <p:nvPr/>
        </p:nvSpPr>
        <p:spPr>
          <a:xfrm>
            <a:off x="5430644" y="4173303"/>
            <a:ext cx="796147" cy="733234"/>
          </a:xfrm>
          <a:custGeom>
            <a:avLst/>
            <a:gdLst/>
            <a:ahLst/>
            <a:cxnLst/>
            <a:rect l="l" t="t" r="r" b="b"/>
            <a:pathLst>
              <a:path w="11658" h="11657" extrusionOk="0">
                <a:moveTo>
                  <a:pt x="5955" y="1733"/>
                </a:moveTo>
                <a:cubicBezTo>
                  <a:pt x="7089" y="1733"/>
                  <a:pt x="8003" y="2647"/>
                  <a:pt x="8003" y="3781"/>
                </a:cubicBezTo>
                <a:cubicBezTo>
                  <a:pt x="7877" y="4442"/>
                  <a:pt x="7562" y="5041"/>
                  <a:pt x="7058" y="5419"/>
                </a:cubicBezTo>
                <a:cubicBezTo>
                  <a:pt x="6837" y="5577"/>
                  <a:pt x="6522" y="5892"/>
                  <a:pt x="6522" y="6333"/>
                </a:cubicBezTo>
                <a:lnTo>
                  <a:pt x="6522" y="6522"/>
                </a:lnTo>
                <a:cubicBezTo>
                  <a:pt x="6522" y="6931"/>
                  <a:pt x="6207" y="7215"/>
                  <a:pt x="5861" y="7215"/>
                </a:cubicBezTo>
                <a:cubicBezTo>
                  <a:pt x="5482" y="7215"/>
                  <a:pt x="5199" y="6900"/>
                  <a:pt x="5199" y="6522"/>
                </a:cubicBezTo>
                <a:lnTo>
                  <a:pt x="5199" y="6333"/>
                </a:lnTo>
                <a:cubicBezTo>
                  <a:pt x="5199" y="5577"/>
                  <a:pt x="5577" y="4852"/>
                  <a:pt x="6302" y="4316"/>
                </a:cubicBezTo>
                <a:cubicBezTo>
                  <a:pt x="6491" y="4190"/>
                  <a:pt x="6585" y="4001"/>
                  <a:pt x="6585" y="3781"/>
                </a:cubicBezTo>
                <a:cubicBezTo>
                  <a:pt x="6585" y="3371"/>
                  <a:pt x="6270" y="3119"/>
                  <a:pt x="5892" y="3119"/>
                </a:cubicBezTo>
                <a:cubicBezTo>
                  <a:pt x="5514" y="3119"/>
                  <a:pt x="5230" y="3434"/>
                  <a:pt x="5230" y="3781"/>
                </a:cubicBezTo>
                <a:cubicBezTo>
                  <a:pt x="5230" y="4159"/>
                  <a:pt x="4915" y="4442"/>
                  <a:pt x="4569" y="4442"/>
                </a:cubicBezTo>
                <a:cubicBezTo>
                  <a:pt x="4191" y="4442"/>
                  <a:pt x="3907" y="4127"/>
                  <a:pt x="3907" y="3781"/>
                </a:cubicBezTo>
                <a:cubicBezTo>
                  <a:pt x="3907" y="2647"/>
                  <a:pt x="4821" y="1733"/>
                  <a:pt x="5955" y="1733"/>
                </a:cubicBezTo>
                <a:close/>
                <a:moveTo>
                  <a:pt x="5829" y="8570"/>
                </a:moveTo>
                <a:cubicBezTo>
                  <a:pt x="6176" y="8570"/>
                  <a:pt x="6491" y="8885"/>
                  <a:pt x="6491" y="9263"/>
                </a:cubicBezTo>
                <a:cubicBezTo>
                  <a:pt x="6491" y="9641"/>
                  <a:pt x="6207" y="9924"/>
                  <a:pt x="5829" y="9924"/>
                </a:cubicBezTo>
                <a:cubicBezTo>
                  <a:pt x="5419" y="9924"/>
                  <a:pt x="5167" y="9609"/>
                  <a:pt x="5167" y="9263"/>
                </a:cubicBezTo>
                <a:cubicBezTo>
                  <a:pt x="5167" y="8853"/>
                  <a:pt x="5482" y="8570"/>
                  <a:pt x="5829" y="8570"/>
                </a:cubicBezTo>
                <a:close/>
                <a:moveTo>
                  <a:pt x="5829" y="0"/>
                </a:moveTo>
                <a:cubicBezTo>
                  <a:pt x="2647" y="0"/>
                  <a:pt x="1" y="2615"/>
                  <a:pt x="1" y="5829"/>
                </a:cubicBezTo>
                <a:cubicBezTo>
                  <a:pt x="1" y="9011"/>
                  <a:pt x="2647" y="11657"/>
                  <a:pt x="5829" y="11657"/>
                </a:cubicBezTo>
                <a:cubicBezTo>
                  <a:pt x="9011" y="11657"/>
                  <a:pt x="11657" y="9011"/>
                  <a:pt x="11657" y="5829"/>
                </a:cubicBezTo>
                <a:cubicBezTo>
                  <a:pt x="11657" y="2647"/>
                  <a:pt x="9011" y="0"/>
                  <a:pt x="5829"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Tree>
    <p:extLst>
      <p:ext uri="{BB962C8B-B14F-4D97-AF65-F5344CB8AC3E}">
        <p14:creationId xmlns:p14="http://schemas.microsoft.com/office/powerpoint/2010/main" val="2374685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2820" cy="369332"/>
          </a:xfrm>
          <a:prstGeom prst="rect">
            <a:avLst/>
          </a:prstGeom>
          <a:noFill/>
        </p:spPr>
        <p:txBody>
          <a:bodyPr wrap="square" rtlCol="0">
            <a:spAutoFit/>
          </a:bodyPr>
          <a:lstStyle/>
          <a:p>
            <a:r>
              <a:rPr lang="ar-SA" sz="1800" dirty="0">
                <a:effectLst/>
                <a:latin typeface="Alexandria Medium" pitchFamily="2" charset="-78"/>
                <a:ea typeface="Calibri" panose="020F0502020204030204" pitchFamily="34" charset="0"/>
                <a:cs typeface="Alexandria Medium" pitchFamily="2" charset="-78"/>
              </a:rPr>
              <a:t>دور المعلم </a:t>
            </a:r>
            <a:r>
              <a:rPr lang="ar-SA" sz="1800" b="1" dirty="0">
                <a:effectLst/>
                <a:latin typeface="Alexandria Medium" pitchFamily="2" charset="-78"/>
                <a:ea typeface="Calibri" panose="020F0502020204030204" pitchFamily="34" charset="0"/>
                <a:cs typeface="Alexandria Medium" pitchFamily="2" charset="-78"/>
              </a:rPr>
              <a:t>في تصميم الدروس الإلكترونية التفاعليّة</a:t>
            </a:r>
            <a:endParaRPr lang="en-US" sz="2400" b="1" dirty="0">
              <a:solidFill>
                <a:srgbClr val="00B0F0"/>
              </a:solidFill>
              <a:latin typeface="Alexandria Medium" pitchFamily="2" charset="-78"/>
              <a:cs typeface="Alexandria Medium"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1" y="2513514"/>
            <a:ext cx="7994686" cy="3278462"/>
          </a:xfrm>
          <a:prstGeom prst="rect">
            <a:avLst/>
          </a:prstGeom>
          <a:noFill/>
        </p:spPr>
        <p:txBody>
          <a:bodyPr wrap="square" rtlCol="0">
            <a:spAutoFit/>
          </a:bodyPr>
          <a:lstStyle/>
          <a:p>
            <a:pPr marL="73660" marR="0" algn="just" rtl="1">
              <a:lnSpc>
                <a:spcPts val="2980"/>
              </a:lnSpc>
              <a:spcAft>
                <a:spcPts val="1800"/>
              </a:spcAft>
              <a:tabLst>
                <a:tab pos="245110" algn="l"/>
              </a:tabLst>
            </a:pPr>
            <a:r>
              <a:rPr lang="ar-SA" sz="1400" b="1" dirty="0">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يمكن تلخيص دور المعلم في خطوات تصميم الدروس التعليميّة التفاعليّة بالنقاط الآتية:</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80"/>
              </a:lnSpc>
              <a:spcAft>
                <a:spcPts val="1800"/>
              </a:spcAft>
              <a:buFont typeface="+mj-lt"/>
              <a:buAutoNum type="arabicPeriod"/>
              <a:tabLst>
                <a:tab pos="245110" algn="l"/>
              </a:tabLst>
            </a:pPr>
            <a:r>
              <a:rPr lang="ar-SA" sz="1600" dirty="0">
                <a:effectLst/>
                <a:latin typeface="Alexandria Light" pitchFamily="2" charset="-78"/>
                <a:ea typeface="Calibri" panose="020F0502020204030204" pitchFamily="34" charset="0"/>
                <a:cs typeface="Alexandria Light" pitchFamily="2" charset="-78"/>
              </a:rPr>
              <a:t>تحديد الأهداف التعليميّة العامة والخاصة.</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80"/>
              </a:lnSpc>
              <a:spcAft>
                <a:spcPts val="1800"/>
              </a:spcAft>
              <a:buFont typeface="+mj-lt"/>
              <a:buAutoNum type="arabicPeriod"/>
              <a:tabLst>
                <a:tab pos="245110" algn="l"/>
              </a:tabLst>
            </a:pPr>
            <a:r>
              <a:rPr lang="ar-SA" sz="1600" dirty="0">
                <a:effectLst/>
                <a:latin typeface="Alexandria Light" pitchFamily="2" charset="-78"/>
                <a:ea typeface="Calibri" panose="020F0502020204030204" pitchFamily="34" charset="0"/>
                <a:cs typeface="Alexandria Light" pitchFamily="2" charset="-78"/>
              </a:rPr>
              <a:t>تنظيم الأفكار المراد تدريسها من مفاهيم ومبادئ وإجراءات وحقائق من السهل إلى الصعب.</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80"/>
              </a:lnSpc>
              <a:spcAft>
                <a:spcPts val="1800"/>
              </a:spcAft>
              <a:buFont typeface="+mj-lt"/>
              <a:buAutoNum type="arabicPeriod"/>
              <a:tabLst>
                <a:tab pos="245110" algn="l"/>
              </a:tabLst>
            </a:pPr>
            <a:r>
              <a:rPr lang="ar-SA" sz="1600" dirty="0">
                <a:effectLst/>
                <a:latin typeface="Alexandria Light" pitchFamily="2" charset="-78"/>
                <a:ea typeface="Calibri" panose="020F0502020204030204" pitchFamily="34" charset="0"/>
                <a:cs typeface="Alexandria Light" pitchFamily="2" charset="-78"/>
              </a:rPr>
              <a:t>تجهيز كل ما يلزم لتعليم المادة الدراسية من وسائل ومواد وأجهزة.</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2980"/>
              </a:lnSpc>
              <a:spcAft>
                <a:spcPts val="1800"/>
              </a:spcAft>
              <a:buFont typeface="+mj-lt"/>
              <a:buAutoNum type="arabicPeriod"/>
              <a:tabLst>
                <a:tab pos="245110" algn="l"/>
              </a:tabLst>
            </a:pPr>
            <a:r>
              <a:rPr lang="ar-SA" sz="1600" dirty="0">
                <a:effectLst/>
                <a:latin typeface="Alexandria Light" pitchFamily="2" charset="-78"/>
                <a:ea typeface="Calibri" panose="020F0502020204030204" pitchFamily="34" charset="0"/>
                <a:cs typeface="Alexandria Light" pitchFamily="2" charset="-78"/>
              </a:rPr>
              <a:t>استخدام أساليب تقويمية واختبارات مناسبة للطلاب.</a:t>
            </a:r>
            <a:endParaRPr lang="en-US" sz="1600" dirty="0">
              <a:effectLst/>
              <a:latin typeface="Alexandria Light" pitchFamily="2" charset="-78"/>
              <a:ea typeface="Calibri" panose="020F0502020204030204" pitchFamily="34" charset="0"/>
              <a:cs typeface="Alexandria Light"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Google Shape;8449;p58">
            <a:extLst>
              <a:ext uri="{FF2B5EF4-FFF2-40B4-BE49-F238E27FC236}">
                <a16:creationId xmlns:a16="http://schemas.microsoft.com/office/drawing/2014/main" id="{5B825CDE-40AE-48E2-87A2-38DC985C7A02}"/>
              </a:ext>
            </a:extLst>
          </p:cNvPr>
          <p:cNvSpPr/>
          <p:nvPr/>
        </p:nvSpPr>
        <p:spPr>
          <a:xfrm>
            <a:off x="4355412" y="4631555"/>
            <a:ext cx="708078" cy="671965"/>
          </a:xfrm>
          <a:custGeom>
            <a:avLst/>
            <a:gdLst/>
            <a:ahLst/>
            <a:cxnLst/>
            <a:rect l="l" t="t" r="r" b="b"/>
            <a:pathLst>
              <a:path w="11910" h="11846" extrusionOk="0">
                <a:moveTo>
                  <a:pt x="5924" y="2080"/>
                </a:moveTo>
                <a:cubicBezTo>
                  <a:pt x="6302" y="2080"/>
                  <a:pt x="6617" y="2395"/>
                  <a:pt x="6617" y="2773"/>
                </a:cubicBezTo>
                <a:cubicBezTo>
                  <a:pt x="6617" y="3182"/>
                  <a:pt x="6302" y="3497"/>
                  <a:pt x="5924" y="3497"/>
                </a:cubicBezTo>
                <a:cubicBezTo>
                  <a:pt x="5514" y="3497"/>
                  <a:pt x="5199" y="3182"/>
                  <a:pt x="5199" y="2773"/>
                </a:cubicBezTo>
                <a:cubicBezTo>
                  <a:pt x="5199" y="2395"/>
                  <a:pt x="5514" y="2080"/>
                  <a:pt x="5924" y="2080"/>
                </a:cubicBezTo>
                <a:close/>
                <a:moveTo>
                  <a:pt x="5924" y="662"/>
                </a:moveTo>
                <a:cubicBezTo>
                  <a:pt x="7247" y="662"/>
                  <a:pt x="8318" y="1764"/>
                  <a:pt x="8318" y="3088"/>
                </a:cubicBezTo>
                <a:cubicBezTo>
                  <a:pt x="8318" y="3655"/>
                  <a:pt x="8129" y="4190"/>
                  <a:pt x="7783" y="4631"/>
                </a:cubicBezTo>
                <a:cubicBezTo>
                  <a:pt x="7562" y="4222"/>
                  <a:pt x="7310" y="3907"/>
                  <a:pt x="6900" y="3686"/>
                </a:cubicBezTo>
                <a:cubicBezTo>
                  <a:pt x="7153" y="3434"/>
                  <a:pt x="7310" y="3088"/>
                  <a:pt x="7310" y="2741"/>
                </a:cubicBezTo>
                <a:cubicBezTo>
                  <a:pt x="7310" y="1985"/>
                  <a:pt x="6680" y="1355"/>
                  <a:pt x="5924" y="1355"/>
                </a:cubicBezTo>
                <a:cubicBezTo>
                  <a:pt x="5168" y="1355"/>
                  <a:pt x="4538" y="1985"/>
                  <a:pt x="4538" y="2741"/>
                </a:cubicBezTo>
                <a:cubicBezTo>
                  <a:pt x="4538" y="3088"/>
                  <a:pt x="4695" y="3434"/>
                  <a:pt x="4947" y="3686"/>
                </a:cubicBezTo>
                <a:cubicBezTo>
                  <a:pt x="4538" y="3938"/>
                  <a:pt x="4223" y="4285"/>
                  <a:pt x="4034" y="4631"/>
                </a:cubicBezTo>
                <a:cubicBezTo>
                  <a:pt x="3592" y="4096"/>
                  <a:pt x="3403" y="3403"/>
                  <a:pt x="3498" y="2741"/>
                </a:cubicBezTo>
                <a:cubicBezTo>
                  <a:pt x="3655" y="1638"/>
                  <a:pt x="4664" y="662"/>
                  <a:pt x="5924" y="662"/>
                </a:cubicBezTo>
                <a:close/>
                <a:moveTo>
                  <a:pt x="5924" y="4159"/>
                </a:moveTo>
                <a:cubicBezTo>
                  <a:pt x="6554" y="4159"/>
                  <a:pt x="7058" y="4600"/>
                  <a:pt x="7247" y="5135"/>
                </a:cubicBezTo>
                <a:cubicBezTo>
                  <a:pt x="6869" y="5388"/>
                  <a:pt x="6428" y="5545"/>
                  <a:pt x="5924" y="5545"/>
                </a:cubicBezTo>
                <a:cubicBezTo>
                  <a:pt x="5451" y="5545"/>
                  <a:pt x="4979" y="5388"/>
                  <a:pt x="4569" y="5135"/>
                </a:cubicBezTo>
                <a:cubicBezTo>
                  <a:pt x="4727" y="4568"/>
                  <a:pt x="5294" y="4159"/>
                  <a:pt x="5924" y="4159"/>
                </a:cubicBezTo>
                <a:close/>
                <a:moveTo>
                  <a:pt x="1734" y="9042"/>
                </a:moveTo>
                <a:cubicBezTo>
                  <a:pt x="2301" y="9042"/>
                  <a:pt x="2773" y="9483"/>
                  <a:pt x="2773" y="10082"/>
                </a:cubicBezTo>
                <a:cubicBezTo>
                  <a:pt x="2773" y="10649"/>
                  <a:pt x="2301" y="11121"/>
                  <a:pt x="1734" y="11121"/>
                </a:cubicBezTo>
                <a:cubicBezTo>
                  <a:pt x="1198" y="11121"/>
                  <a:pt x="726" y="10649"/>
                  <a:pt x="726" y="10082"/>
                </a:cubicBezTo>
                <a:cubicBezTo>
                  <a:pt x="726" y="9483"/>
                  <a:pt x="1198" y="9042"/>
                  <a:pt x="1734" y="9042"/>
                </a:cubicBezTo>
                <a:close/>
                <a:moveTo>
                  <a:pt x="5924" y="9042"/>
                </a:moveTo>
                <a:cubicBezTo>
                  <a:pt x="6522" y="9042"/>
                  <a:pt x="6932" y="9515"/>
                  <a:pt x="6932" y="10082"/>
                </a:cubicBezTo>
                <a:cubicBezTo>
                  <a:pt x="6932" y="10649"/>
                  <a:pt x="6459" y="11121"/>
                  <a:pt x="5924" y="11121"/>
                </a:cubicBezTo>
                <a:cubicBezTo>
                  <a:pt x="5357" y="11121"/>
                  <a:pt x="4884" y="10649"/>
                  <a:pt x="4884" y="10082"/>
                </a:cubicBezTo>
                <a:cubicBezTo>
                  <a:pt x="4884" y="9483"/>
                  <a:pt x="5325" y="9042"/>
                  <a:pt x="5924" y="9042"/>
                </a:cubicBezTo>
                <a:close/>
                <a:moveTo>
                  <a:pt x="10145" y="9042"/>
                </a:moveTo>
                <a:cubicBezTo>
                  <a:pt x="10681" y="9042"/>
                  <a:pt x="11154" y="9483"/>
                  <a:pt x="11154" y="10082"/>
                </a:cubicBezTo>
                <a:cubicBezTo>
                  <a:pt x="11154" y="10649"/>
                  <a:pt x="10681" y="11121"/>
                  <a:pt x="10145" y="11121"/>
                </a:cubicBezTo>
                <a:cubicBezTo>
                  <a:pt x="9578" y="11121"/>
                  <a:pt x="9106" y="10649"/>
                  <a:pt x="9106" y="10082"/>
                </a:cubicBezTo>
                <a:cubicBezTo>
                  <a:pt x="9106" y="9483"/>
                  <a:pt x="9578" y="9042"/>
                  <a:pt x="10145" y="9042"/>
                </a:cubicBezTo>
                <a:close/>
                <a:moveTo>
                  <a:pt x="5955" y="0"/>
                </a:moveTo>
                <a:cubicBezTo>
                  <a:pt x="4349" y="0"/>
                  <a:pt x="3088" y="1197"/>
                  <a:pt x="2868" y="2678"/>
                </a:cubicBezTo>
                <a:cubicBezTo>
                  <a:pt x="2647" y="4442"/>
                  <a:pt x="3908" y="6018"/>
                  <a:pt x="5640" y="6207"/>
                </a:cubicBezTo>
                <a:lnTo>
                  <a:pt x="5640" y="6963"/>
                </a:lnTo>
                <a:lnTo>
                  <a:pt x="2427" y="6963"/>
                </a:lnTo>
                <a:cubicBezTo>
                  <a:pt x="1828" y="6963"/>
                  <a:pt x="1387" y="7435"/>
                  <a:pt x="1387" y="7971"/>
                </a:cubicBezTo>
                <a:lnTo>
                  <a:pt x="1387" y="8380"/>
                </a:lnTo>
                <a:cubicBezTo>
                  <a:pt x="599" y="8538"/>
                  <a:pt x="1" y="9231"/>
                  <a:pt x="1" y="10082"/>
                </a:cubicBezTo>
                <a:cubicBezTo>
                  <a:pt x="1" y="11027"/>
                  <a:pt x="789" y="11846"/>
                  <a:pt x="1734" y="11846"/>
                </a:cubicBezTo>
                <a:cubicBezTo>
                  <a:pt x="2679" y="11846"/>
                  <a:pt x="3466" y="11058"/>
                  <a:pt x="3466" y="10082"/>
                </a:cubicBezTo>
                <a:cubicBezTo>
                  <a:pt x="3466" y="9231"/>
                  <a:pt x="2868" y="8538"/>
                  <a:pt x="2080" y="8380"/>
                </a:cubicBezTo>
                <a:lnTo>
                  <a:pt x="2080" y="7971"/>
                </a:lnTo>
                <a:cubicBezTo>
                  <a:pt x="2080" y="7782"/>
                  <a:pt x="2238" y="7624"/>
                  <a:pt x="2458" y="7624"/>
                </a:cubicBezTo>
                <a:lnTo>
                  <a:pt x="5609" y="7624"/>
                </a:lnTo>
                <a:lnTo>
                  <a:pt x="5609" y="8349"/>
                </a:lnTo>
                <a:cubicBezTo>
                  <a:pt x="4821" y="8506"/>
                  <a:pt x="4223" y="9200"/>
                  <a:pt x="4223" y="10019"/>
                </a:cubicBezTo>
                <a:cubicBezTo>
                  <a:pt x="4223" y="10964"/>
                  <a:pt x="5010" y="11814"/>
                  <a:pt x="5955" y="11814"/>
                </a:cubicBezTo>
                <a:cubicBezTo>
                  <a:pt x="6900" y="11814"/>
                  <a:pt x="7688" y="11027"/>
                  <a:pt x="7688" y="10019"/>
                </a:cubicBezTo>
                <a:cubicBezTo>
                  <a:pt x="7688" y="9200"/>
                  <a:pt x="7090" y="8506"/>
                  <a:pt x="6302" y="8349"/>
                </a:cubicBezTo>
                <a:lnTo>
                  <a:pt x="6302" y="7624"/>
                </a:lnTo>
                <a:lnTo>
                  <a:pt x="9452" y="7624"/>
                </a:lnTo>
                <a:cubicBezTo>
                  <a:pt x="9641" y="7624"/>
                  <a:pt x="9799" y="7782"/>
                  <a:pt x="9799" y="7971"/>
                </a:cubicBezTo>
                <a:lnTo>
                  <a:pt x="9799" y="8380"/>
                </a:lnTo>
                <a:cubicBezTo>
                  <a:pt x="9011" y="8538"/>
                  <a:pt x="8444" y="9231"/>
                  <a:pt x="8444" y="10082"/>
                </a:cubicBezTo>
                <a:cubicBezTo>
                  <a:pt x="8444" y="11027"/>
                  <a:pt x="9232" y="11846"/>
                  <a:pt x="10177" y="11846"/>
                </a:cubicBezTo>
                <a:cubicBezTo>
                  <a:pt x="11122" y="11846"/>
                  <a:pt x="11910" y="11058"/>
                  <a:pt x="11910" y="10082"/>
                </a:cubicBezTo>
                <a:cubicBezTo>
                  <a:pt x="11910" y="9231"/>
                  <a:pt x="11311" y="8538"/>
                  <a:pt x="10524" y="8380"/>
                </a:cubicBezTo>
                <a:lnTo>
                  <a:pt x="10524" y="7971"/>
                </a:lnTo>
                <a:cubicBezTo>
                  <a:pt x="10524" y="7404"/>
                  <a:pt x="10051" y="6963"/>
                  <a:pt x="9484" y="6963"/>
                </a:cubicBezTo>
                <a:lnTo>
                  <a:pt x="6333" y="6963"/>
                </a:lnTo>
                <a:lnTo>
                  <a:pt x="6333" y="6207"/>
                </a:lnTo>
                <a:cubicBezTo>
                  <a:pt x="7909" y="6049"/>
                  <a:pt x="9106" y="4726"/>
                  <a:pt x="9106" y="3088"/>
                </a:cubicBezTo>
                <a:cubicBezTo>
                  <a:pt x="9106" y="1355"/>
                  <a:pt x="7688" y="0"/>
                  <a:pt x="5955"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extLst>
      <p:ext uri="{BB962C8B-B14F-4D97-AF65-F5344CB8AC3E}">
        <p14:creationId xmlns:p14="http://schemas.microsoft.com/office/powerpoint/2010/main" val="274542542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2789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54841"/>
          </a:xfrm>
          <a:prstGeom prst="rect">
            <a:avLst/>
          </a:prstGeom>
          <a:noFill/>
        </p:spPr>
        <p:txBody>
          <a:bodyPr wrap="square" rtlCol="0">
            <a:spAutoFit/>
          </a:bodyPr>
          <a:lstStyle/>
          <a:p>
            <a:pPr algn="ctr" rtl="1">
              <a:lnSpc>
                <a:spcPct val="115000"/>
              </a:lnSpc>
              <a:spcBef>
                <a:spcPts val="600"/>
              </a:spcBef>
              <a:spcAft>
                <a:spcPts val="600"/>
              </a:spcAft>
            </a:pPr>
            <a:r>
              <a:rPr lang="ar-SY" sz="1600" dirty="0">
                <a:effectLst/>
                <a:latin typeface="Alexandria Medium" pitchFamily="2" charset="-78"/>
                <a:ea typeface="Calibri" panose="020F0502020204030204" pitchFamily="34" charset="0"/>
                <a:cs typeface="Alexandria Medium" pitchFamily="2" charset="-78"/>
              </a:rPr>
              <a:t>صفات الدرس التعليميّ الإلكترونيّ الفعال</a:t>
            </a:r>
            <a:endParaRPr lang="en-US" sz="16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34688" y="2002111"/>
            <a:ext cx="10315004" cy="4176143"/>
          </a:xfrm>
          <a:prstGeom prst="rect">
            <a:avLst/>
          </a:prstGeom>
          <a:noFill/>
        </p:spPr>
        <p:txBody>
          <a:bodyPr wrap="square" rtlCol="0">
            <a:spAutoFit/>
          </a:bodyPr>
          <a:lstStyle/>
          <a:p>
            <a:pPr marL="0" marR="0" algn="justLow" rtl="1">
              <a:lnSpc>
                <a:spcPts val="2580"/>
              </a:lnSpc>
              <a:spcAft>
                <a:spcPts val="1800"/>
              </a:spcAft>
            </a:pPr>
            <a:r>
              <a:rPr lang="ar-SA" sz="1600" dirty="0">
                <a:latin typeface="Calibri" panose="020F0502020204030204" pitchFamily="34" charset="0"/>
                <a:ea typeface="Calibri" panose="020F0502020204030204" pitchFamily="34" charset="0"/>
                <a:cs typeface="Alexandria" pitchFamily="2" charset="-78"/>
              </a:rPr>
              <a:t>     </a:t>
            </a:r>
            <a:r>
              <a:rPr lang="ar-SY" sz="1600" dirty="0">
                <a:effectLst/>
                <a:latin typeface="Alexandria Light" pitchFamily="2" charset="-78"/>
                <a:ea typeface="Calibri" panose="020F0502020204030204" pitchFamily="34" charset="0"/>
                <a:cs typeface="Alexandria Light" pitchFamily="2" charset="-78"/>
              </a:rPr>
              <a:t>يجب أن تعد تصمم الدروس بطريقة </a:t>
            </a:r>
            <a:r>
              <a:rPr lang="ar-SA" sz="1600" dirty="0">
                <a:effectLst/>
                <a:latin typeface="Alexandria Light" pitchFamily="2" charset="-78"/>
                <a:ea typeface="Calibri" panose="020F0502020204030204" pitchFamily="34" charset="0"/>
                <a:cs typeface="Alexandria Light" pitchFamily="2" charset="-78"/>
              </a:rPr>
              <a:t>سليمة ومقننة؛ كي تكون فعالة وذات أثر في التعليم، وذلك باعتماد نظريات التصميم التعليميّة والتعلم</a:t>
            </a:r>
            <a:r>
              <a:rPr lang="ar-SA" sz="1600" b="1" dirty="0">
                <a:effectLst/>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ويتصف الدرس الإلكترونيّ الفعال ببعض الصفات يذكر منها عيادات (2004) الآتـي:</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يبنى على أهداف تعليميّة واضحة ومحدّدة.</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يتناسب مع صفات المتعلم.</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يزيد من التفاعل والمشاركة.</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يتميز بالفردية.</a:t>
            </a: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يحافظ على انتباه المتعلم.</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يتواصل ويقترب من المتعلم بشكل إيجابي.</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يوفر خلفية متنوعة من التغذية الراجعة.</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ينسجم مع البيئة التعليميّة.</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1920"/>
              </a:lnSpc>
              <a:spcAft>
                <a:spcPts val="600"/>
              </a:spcAft>
              <a:buFont typeface="Simplified Arabic" panose="02020603050405020304" pitchFamily="18" charset="-78"/>
              <a:buChar char="-"/>
              <a:tabLst>
                <a:tab pos="135255" algn="l"/>
              </a:tabLst>
            </a:pPr>
            <a:r>
              <a:rPr lang="ar-SA" sz="1600" dirty="0">
                <a:effectLst/>
                <a:latin typeface="Alexandria Light" pitchFamily="2" charset="-78"/>
                <a:ea typeface="Times New Roman" panose="02020603050405020304" pitchFamily="18" charset="0"/>
                <a:cs typeface="Alexandria Light" pitchFamily="2" charset="-78"/>
              </a:rPr>
              <a:t>يقيم الأداء بشكل مناسب (ص120). </a:t>
            </a:r>
            <a:r>
              <a:rPr lang="ar-SA" sz="1600" b="1" dirty="0">
                <a:solidFill>
                  <a:srgbClr val="00B0F0"/>
                </a:solidFill>
                <a:effectLst/>
                <a:latin typeface="Alexandria Light" pitchFamily="2" charset="-78"/>
                <a:ea typeface="Times New Roman" panose="02020603050405020304" pitchFamily="18" charset="0"/>
                <a:cs typeface="Alexandria Light" pitchFamily="2" charset="-78"/>
              </a:rPr>
              <a:t>هذا بالنسبة  للدروس الإلكترونية التفاعلية، والسؤال هل لهذه الدروس </a:t>
            </a:r>
            <a:r>
              <a:rPr lang="ar-SA" sz="1600" b="1" dirty="0">
                <a:solidFill>
                  <a:srgbClr val="00B0F0"/>
                </a:solidFill>
                <a:effectLst/>
                <a:latin typeface="Alexandria Light" pitchFamily="2" charset="-78"/>
                <a:ea typeface="Calibri" panose="020F0502020204030204" pitchFamily="34" charset="0"/>
                <a:cs typeface="Alexandria Light" pitchFamily="2" charset="-78"/>
              </a:rPr>
              <a:t>فوائد تربوية؟</a:t>
            </a:r>
            <a:endParaRPr lang="ar-SA" sz="1600" dirty="0">
              <a:effectLst/>
              <a:latin typeface="Alexandria Light" pitchFamily="2" charset="-78"/>
              <a:ea typeface="Times New Roman" panose="02020603050405020304" pitchFamily="18" charset="0"/>
              <a:cs typeface="Alexandria Light" pitchFamily="2" charset="-78"/>
            </a:endParaRPr>
          </a:p>
          <a:p>
            <a:pPr marL="342900" marR="0" lvl="0" indent="-342900" algn="r" rtl="1">
              <a:lnSpc>
                <a:spcPts val="2580"/>
              </a:lnSpc>
              <a:spcAft>
                <a:spcPts val="1800"/>
              </a:spcAft>
              <a:buFont typeface="Simplified Arabic" panose="02020603050405020304" pitchFamily="18" charset="-78"/>
              <a:buChar char="-"/>
              <a:tabLst>
                <a:tab pos="135255" algn="l"/>
              </a:tabLst>
            </a:pP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7" name="Google Shape;5625;p51">
            <a:extLst>
              <a:ext uri="{FF2B5EF4-FFF2-40B4-BE49-F238E27FC236}">
                <a16:creationId xmlns:a16="http://schemas.microsoft.com/office/drawing/2014/main" id="{47BDA65A-3A40-467B-8409-E00844BF8E48}"/>
              </a:ext>
            </a:extLst>
          </p:cNvPr>
          <p:cNvGrpSpPr/>
          <p:nvPr/>
        </p:nvGrpSpPr>
        <p:grpSpPr>
          <a:xfrm>
            <a:off x="3438322" y="3967847"/>
            <a:ext cx="676477" cy="729883"/>
            <a:chOff x="-49764975" y="3551225"/>
            <a:chExt cx="299300" cy="300650"/>
          </a:xfrm>
        </p:grpSpPr>
        <p:sp>
          <p:nvSpPr>
            <p:cNvPr id="18" name="Google Shape;5626;p51">
              <a:extLst>
                <a:ext uri="{FF2B5EF4-FFF2-40B4-BE49-F238E27FC236}">
                  <a16:creationId xmlns:a16="http://schemas.microsoft.com/office/drawing/2014/main" id="{1465E5B1-B112-4F22-8936-2351854F4994}"/>
                </a:ext>
              </a:extLst>
            </p:cNvPr>
            <p:cNvSpPr/>
            <p:nvPr/>
          </p:nvSpPr>
          <p:spPr>
            <a:xfrm>
              <a:off x="-49764975" y="3657325"/>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40" y="725"/>
                  </a:lnTo>
                  <a:cubicBezTo>
                    <a:pt x="1260" y="725"/>
                    <a:pt x="1418" y="567"/>
                    <a:pt x="1418" y="378"/>
                  </a:cubicBezTo>
                  <a:cubicBezTo>
                    <a:pt x="1386" y="158"/>
                    <a:pt x="1197" y="0"/>
                    <a:pt x="104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9" name="Google Shape;5627;p51">
              <a:extLst>
                <a:ext uri="{FF2B5EF4-FFF2-40B4-BE49-F238E27FC236}">
                  <a16:creationId xmlns:a16="http://schemas.microsoft.com/office/drawing/2014/main" id="{BA80559A-5098-4872-B643-F8FBDAF6F0F8}"/>
                </a:ext>
              </a:extLst>
            </p:cNvPr>
            <p:cNvSpPr/>
            <p:nvPr/>
          </p:nvSpPr>
          <p:spPr>
            <a:xfrm>
              <a:off x="-49763400" y="3598250"/>
              <a:ext cx="31525" cy="29950"/>
            </a:xfrm>
            <a:custGeom>
              <a:avLst/>
              <a:gdLst/>
              <a:ahLst/>
              <a:cxnLst/>
              <a:rect l="l" t="t" r="r" b="b"/>
              <a:pathLst>
                <a:path w="1261" h="1198" extrusionOk="0">
                  <a:moveTo>
                    <a:pt x="390" y="0"/>
                  </a:moveTo>
                  <a:cubicBezTo>
                    <a:pt x="299" y="0"/>
                    <a:pt x="205" y="32"/>
                    <a:pt x="126" y="95"/>
                  </a:cubicBezTo>
                  <a:cubicBezTo>
                    <a:pt x="0" y="221"/>
                    <a:pt x="0" y="441"/>
                    <a:pt x="126" y="599"/>
                  </a:cubicBezTo>
                  <a:lnTo>
                    <a:pt x="630" y="1103"/>
                  </a:lnTo>
                  <a:cubicBezTo>
                    <a:pt x="693" y="1166"/>
                    <a:pt x="780" y="1197"/>
                    <a:pt x="870" y="1197"/>
                  </a:cubicBezTo>
                  <a:cubicBezTo>
                    <a:pt x="961" y="1197"/>
                    <a:pt x="1056" y="1166"/>
                    <a:pt x="1134" y="1103"/>
                  </a:cubicBezTo>
                  <a:cubicBezTo>
                    <a:pt x="1260" y="1008"/>
                    <a:pt x="1260" y="756"/>
                    <a:pt x="1134" y="599"/>
                  </a:cubicBezTo>
                  <a:lnTo>
                    <a:pt x="630" y="95"/>
                  </a:lnTo>
                  <a:cubicBezTo>
                    <a:pt x="567" y="32"/>
                    <a:pt x="481" y="0"/>
                    <a:pt x="39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0" name="Google Shape;5628;p51">
              <a:extLst>
                <a:ext uri="{FF2B5EF4-FFF2-40B4-BE49-F238E27FC236}">
                  <a16:creationId xmlns:a16="http://schemas.microsoft.com/office/drawing/2014/main" id="{BF01A76B-A827-432A-91A7-A42A336DAF9C}"/>
                </a:ext>
              </a:extLst>
            </p:cNvPr>
            <p:cNvSpPr/>
            <p:nvPr/>
          </p:nvSpPr>
          <p:spPr>
            <a:xfrm>
              <a:off x="-49763400" y="3703975"/>
              <a:ext cx="31525" cy="30550"/>
            </a:xfrm>
            <a:custGeom>
              <a:avLst/>
              <a:gdLst/>
              <a:ahLst/>
              <a:cxnLst/>
              <a:rect l="l" t="t" r="r" b="b"/>
              <a:pathLst>
                <a:path w="1261" h="1222" extrusionOk="0">
                  <a:moveTo>
                    <a:pt x="882" y="1"/>
                  </a:moveTo>
                  <a:cubicBezTo>
                    <a:pt x="796" y="1"/>
                    <a:pt x="709" y="40"/>
                    <a:pt x="630" y="119"/>
                  </a:cubicBezTo>
                  <a:lnTo>
                    <a:pt x="126" y="623"/>
                  </a:lnTo>
                  <a:cubicBezTo>
                    <a:pt x="0" y="749"/>
                    <a:pt x="0" y="970"/>
                    <a:pt x="126" y="1127"/>
                  </a:cubicBezTo>
                  <a:cubicBezTo>
                    <a:pt x="189" y="1190"/>
                    <a:pt x="276" y="1222"/>
                    <a:pt x="366" y="1222"/>
                  </a:cubicBezTo>
                  <a:cubicBezTo>
                    <a:pt x="457" y="1222"/>
                    <a:pt x="551" y="1190"/>
                    <a:pt x="630" y="1127"/>
                  </a:cubicBezTo>
                  <a:lnTo>
                    <a:pt x="1134" y="623"/>
                  </a:lnTo>
                  <a:cubicBezTo>
                    <a:pt x="1260" y="497"/>
                    <a:pt x="1260" y="276"/>
                    <a:pt x="1134" y="119"/>
                  </a:cubicBezTo>
                  <a:cubicBezTo>
                    <a:pt x="1056" y="40"/>
                    <a:pt x="969" y="1"/>
                    <a:pt x="882"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1" name="Google Shape;5629;p51">
              <a:extLst>
                <a:ext uri="{FF2B5EF4-FFF2-40B4-BE49-F238E27FC236}">
                  <a16:creationId xmlns:a16="http://schemas.microsoft.com/office/drawing/2014/main" id="{632B44E2-B028-46C4-BC08-ABAA7FBA96DC}"/>
                </a:ext>
              </a:extLst>
            </p:cNvPr>
            <p:cNvSpPr/>
            <p:nvPr/>
          </p:nvSpPr>
          <p:spPr>
            <a:xfrm>
              <a:off x="-49501125" y="3657325"/>
              <a:ext cx="35450" cy="18125"/>
            </a:xfrm>
            <a:custGeom>
              <a:avLst/>
              <a:gdLst/>
              <a:ahLst/>
              <a:cxnLst/>
              <a:rect l="l" t="t" r="r" b="b"/>
              <a:pathLst>
                <a:path w="1418" h="725" extrusionOk="0">
                  <a:moveTo>
                    <a:pt x="347" y="0"/>
                  </a:moveTo>
                  <a:cubicBezTo>
                    <a:pt x="158" y="0"/>
                    <a:pt x="0" y="158"/>
                    <a:pt x="0" y="378"/>
                  </a:cubicBezTo>
                  <a:cubicBezTo>
                    <a:pt x="0" y="567"/>
                    <a:pt x="158" y="725"/>
                    <a:pt x="347" y="725"/>
                  </a:cubicBezTo>
                  <a:lnTo>
                    <a:pt x="1071" y="725"/>
                  </a:lnTo>
                  <a:cubicBezTo>
                    <a:pt x="1260" y="725"/>
                    <a:pt x="1418" y="567"/>
                    <a:pt x="1418" y="378"/>
                  </a:cubicBezTo>
                  <a:cubicBezTo>
                    <a:pt x="1418" y="158"/>
                    <a:pt x="1260" y="0"/>
                    <a:pt x="1071"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2" name="Google Shape;5630;p51">
              <a:extLst>
                <a:ext uri="{FF2B5EF4-FFF2-40B4-BE49-F238E27FC236}">
                  <a16:creationId xmlns:a16="http://schemas.microsoft.com/office/drawing/2014/main" id="{FA868433-9731-45C0-AB40-E8AD543B59C3}"/>
                </a:ext>
              </a:extLst>
            </p:cNvPr>
            <p:cNvSpPr/>
            <p:nvPr/>
          </p:nvSpPr>
          <p:spPr>
            <a:xfrm>
              <a:off x="-49499550" y="3598250"/>
              <a:ext cx="31525" cy="30550"/>
            </a:xfrm>
            <a:custGeom>
              <a:avLst/>
              <a:gdLst/>
              <a:ahLst/>
              <a:cxnLst/>
              <a:rect l="l" t="t" r="r" b="b"/>
              <a:pathLst>
                <a:path w="1261" h="1222" extrusionOk="0">
                  <a:moveTo>
                    <a:pt x="906" y="0"/>
                  </a:moveTo>
                  <a:cubicBezTo>
                    <a:pt x="812" y="0"/>
                    <a:pt x="709" y="32"/>
                    <a:pt x="630" y="95"/>
                  </a:cubicBezTo>
                  <a:lnTo>
                    <a:pt x="126" y="599"/>
                  </a:lnTo>
                  <a:cubicBezTo>
                    <a:pt x="0" y="725"/>
                    <a:pt x="0" y="945"/>
                    <a:pt x="126" y="1103"/>
                  </a:cubicBezTo>
                  <a:cubicBezTo>
                    <a:pt x="205" y="1182"/>
                    <a:pt x="292" y="1221"/>
                    <a:pt x="378" y="1221"/>
                  </a:cubicBezTo>
                  <a:cubicBezTo>
                    <a:pt x="465" y="1221"/>
                    <a:pt x="552" y="1182"/>
                    <a:pt x="630" y="1103"/>
                  </a:cubicBezTo>
                  <a:lnTo>
                    <a:pt x="1134" y="599"/>
                  </a:lnTo>
                  <a:cubicBezTo>
                    <a:pt x="1260" y="473"/>
                    <a:pt x="1260" y="252"/>
                    <a:pt x="1134" y="95"/>
                  </a:cubicBezTo>
                  <a:cubicBezTo>
                    <a:pt x="1087" y="32"/>
                    <a:pt x="1001" y="0"/>
                    <a:pt x="90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3" name="Google Shape;5631;p51">
              <a:extLst>
                <a:ext uri="{FF2B5EF4-FFF2-40B4-BE49-F238E27FC236}">
                  <a16:creationId xmlns:a16="http://schemas.microsoft.com/office/drawing/2014/main" id="{E99DD612-FE11-40BB-A360-A007E78A87CB}"/>
                </a:ext>
              </a:extLst>
            </p:cNvPr>
            <p:cNvSpPr/>
            <p:nvPr/>
          </p:nvSpPr>
          <p:spPr>
            <a:xfrm>
              <a:off x="-49499550" y="3704575"/>
              <a:ext cx="31525" cy="29950"/>
            </a:xfrm>
            <a:custGeom>
              <a:avLst/>
              <a:gdLst/>
              <a:ahLst/>
              <a:cxnLst/>
              <a:rect l="l" t="t" r="r" b="b"/>
              <a:pathLst>
                <a:path w="1261" h="1198" extrusionOk="0">
                  <a:moveTo>
                    <a:pt x="390" y="0"/>
                  </a:moveTo>
                  <a:cubicBezTo>
                    <a:pt x="300" y="0"/>
                    <a:pt x="205" y="32"/>
                    <a:pt x="126" y="95"/>
                  </a:cubicBezTo>
                  <a:cubicBezTo>
                    <a:pt x="0" y="221"/>
                    <a:pt x="0" y="441"/>
                    <a:pt x="126" y="599"/>
                  </a:cubicBezTo>
                  <a:lnTo>
                    <a:pt x="630" y="1103"/>
                  </a:lnTo>
                  <a:cubicBezTo>
                    <a:pt x="693" y="1166"/>
                    <a:pt x="780" y="1198"/>
                    <a:pt x="871" y="1198"/>
                  </a:cubicBezTo>
                  <a:cubicBezTo>
                    <a:pt x="961" y="1198"/>
                    <a:pt x="1056" y="1166"/>
                    <a:pt x="1134" y="1103"/>
                  </a:cubicBezTo>
                  <a:cubicBezTo>
                    <a:pt x="1260" y="1009"/>
                    <a:pt x="1260" y="757"/>
                    <a:pt x="1134" y="599"/>
                  </a:cubicBezTo>
                  <a:lnTo>
                    <a:pt x="630" y="95"/>
                  </a:lnTo>
                  <a:cubicBezTo>
                    <a:pt x="567" y="32"/>
                    <a:pt x="481" y="0"/>
                    <a:pt x="390"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Google Shape;5632;p51">
              <a:extLst>
                <a:ext uri="{FF2B5EF4-FFF2-40B4-BE49-F238E27FC236}">
                  <a16:creationId xmlns:a16="http://schemas.microsoft.com/office/drawing/2014/main" id="{65145243-CE75-424E-95AD-F8DB6463400C}"/>
                </a:ext>
              </a:extLst>
            </p:cNvPr>
            <p:cNvSpPr/>
            <p:nvPr/>
          </p:nvSpPr>
          <p:spPr>
            <a:xfrm>
              <a:off x="-49725600" y="3551225"/>
              <a:ext cx="215050" cy="210875"/>
            </a:xfrm>
            <a:custGeom>
              <a:avLst/>
              <a:gdLst/>
              <a:ahLst/>
              <a:cxnLst/>
              <a:rect l="l" t="t" r="r" b="b"/>
              <a:pathLst>
                <a:path w="8602" h="8435" extrusionOk="0">
                  <a:moveTo>
                    <a:pt x="4354" y="0"/>
                  </a:moveTo>
                  <a:cubicBezTo>
                    <a:pt x="4070" y="0"/>
                    <a:pt x="3783" y="28"/>
                    <a:pt x="3497" y="86"/>
                  </a:cubicBezTo>
                  <a:cubicBezTo>
                    <a:pt x="1922" y="401"/>
                    <a:pt x="630" y="1724"/>
                    <a:pt x="252" y="3299"/>
                  </a:cubicBezTo>
                  <a:cubicBezTo>
                    <a:pt x="0" y="4654"/>
                    <a:pt x="347" y="6040"/>
                    <a:pt x="1261" y="7017"/>
                  </a:cubicBezTo>
                  <a:cubicBezTo>
                    <a:pt x="1607" y="7395"/>
                    <a:pt x="1828" y="7930"/>
                    <a:pt x="1922" y="8434"/>
                  </a:cubicBezTo>
                  <a:lnTo>
                    <a:pt x="3025" y="8434"/>
                  </a:lnTo>
                  <a:lnTo>
                    <a:pt x="3025" y="5284"/>
                  </a:lnTo>
                  <a:cubicBezTo>
                    <a:pt x="3025" y="5158"/>
                    <a:pt x="4064" y="3141"/>
                    <a:pt x="4127" y="3047"/>
                  </a:cubicBezTo>
                  <a:cubicBezTo>
                    <a:pt x="4190" y="2921"/>
                    <a:pt x="4317" y="2858"/>
                    <a:pt x="4443" y="2858"/>
                  </a:cubicBezTo>
                  <a:cubicBezTo>
                    <a:pt x="4569" y="2858"/>
                    <a:pt x="4695" y="2921"/>
                    <a:pt x="4758" y="3047"/>
                  </a:cubicBezTo>
                  <a:cubicBezTo>
                    <a:pt x="4852" y="3141"/>
                    <a:pt x="5860" y="5158"/>
                    <a:pt x="5860" y="5284"/>
                  </a:cubicBezTo>
                  <a:lnTo>
                    <a:pt x="5860" y="8434"/>
                  </a:lnTo>
                  <a:lnTo>
                    <a:pt x="6963" y="8434"/>
                  </a:lnTo>
                  <a:cubicBezTo>
                    <a:pt x="7057" y="7930"/>
                    <a:pt x="7278" y="7395"/>
                    <a:pt x="7625" y="6985"/>
                  </a:cubicBezTo>
                  <a:cubicBezTo>
                    <a:pt x="8255" y="6260"/>
                    <a:pt x="8601" y="5284"/>
                    <a:pt x="8601" y="4244"/>
                  </a:cubicBezTo>
                  <a:cubicBezTo>
                    <a:pt x="8601" y="2984"/>
                    <a:pt x="8066" y="1787"/>
                    <a:pt x="7026" y="936"/>
                  </a:cubicBezTo>
                  <a:cubicBezTo>
                    <a:pt x="6270" y="327"/>
                    <a:pt x="5327" y="0"/>
                    <a:pt x="4354" y="0"/>
                  </a:cubicBezTo>
                  <a:close/>
                </a:path>
              </a:pathLst>
            </a:custGeom>
            <a:solidFill>
              <a:srgbClr val="5F7D95"/>
            </a:solidFill>
            <a:ln>
              <a:noFill/>
            </a:ln>
          </p:spPr>
          <p:txBody>
            <a:bodyPr spcFirstLastPara="1" wrap="square" lIns="121900" tIns="121900" rIns="121900" bIns="121900" anchor="ctr" anchorCtr="0">
              <a:noAutofit/>
            </a:bodyPr>
            <a:lstStyle/>
            <a:p>
              <a:endParaRPr sz="1865" dirty="0"/>
            </a:p>
          </p:txBody>
        </p:sp>
        <p:sp>
          <p:nvSpPr>
            <p:cNvPr id="26" name="Google Shape;5633;p51">
              <a:extLst>
                <a:ext uri="{FF2B5EF4-FFF2-40B4-BE49-F238E27FC236}">
                  <a16:creationId xmlns:a16="http://schemas.microsoft.com/office/drawing/2014/main" id="{B7B03F41-7E61-43E5-85B2-F94C3C1F9F3F}"/>
                </a:ext>
              </a:extLst>
            </p:cNvPr>
            <p:cNvSpPr/>
            <p:nvPr/>
          </p:nvSpPr>
          <p:spPr>
            <a:xfrm>
              <a:off x="-49633450" y="3697475"/>
              <a:ext cx="35475" cy="65400"/>
            </a:xfrm>
            <a:custGeom>
              <a:avLst/>
              <a:gdLst/>
              <a:ahLst/>
              <a:cxnLst/>
              <a:rect l="l" t="t" r="r" b="b"/>
              <a:pathLst>
                <a:path w="1419" h="2616" extrusionOk="0">
                  <a:moveTo>
                    <a:pt x="0" y="1"/>
                  </a:moveTo>
                  <a:lnTo>
                    <a:pt x="0" y="2616"/>
                  </a:lnTo>
                  <a:lnTo>
                    <a:pt x="1418" y="2616"/>
                  </a:lnTo>
                  <a:lnTo>
                    <a:pt x="1418" y="1"/>
                  </a:lnTo>
                  <a:cubicBezTo>
                    <a:pt x="1198" y="95"/>
                    <a:pt x="946" y="127"/>
                    <a:pt x="725" y="127"/>
                  </a:cubicBezTo>
                  <a:cubicBezTo>
                    <a:pt x="473" y="127"/>
                    <a:pt x="252" y="95"/>
                    <a:pt x="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7" name="Google Shape;5634;p51">
              <a:extLst>
                <a:ext uri="{FF2B5EF4-FFF2-40B4-BE49-F238E27FC236}">
                  <a16:creationId xmlns:a16="http://schemas.microsoft.com/office/drawing/2014/main" id="{AC8623AC-1DAE-4A95-B89F-C9780B77B9B2}"/>
                </a:ext>
              </a:extLst>
            </p:cNvPr>
            <p:cNvSpPr/>
            <p:nvPr/>
          </p:nvSpPr>
          <p:spPr>
            <a:xfrm>
              <a:off x="-49676775" y="3780975"/>
              <a:ext cx="123675" cy="34675"/>
            </a:xfrm>
            <a:custGeom>
              <a:avLst/>
              <a:gdLst/>
              <a:ahLst/>
              <a:cxnLst/>
              <a:rect l="l" t="t" r="r" b="b"/>
              <a:pathLst>
                <a:path w="4947" h="1387" extrusionOk="0">
                  <a:moveTo>
                    <a:pt x="1" y="0"/>
                  </a:moveTo>
                  <a:lnTo>
                    <a:pt x="1" y="347"/>
                  </a:lnTo>
                  <a:cubicBezTo>
                    <a:pt x="1" y="946"/>
                    <a:pt x="473" y="1387"/>
                    <a:pt x="1072" y="1387"/>
                  </a:cubicBezTo>
                  <a:lnTo>
                    <a:pt x="3876" y="1387"/>
                  </a:lnTo>
                  <a:cubicBezTo>
                    <a:pt x="4474" y="1387"/>
                    <a:pt x="4947" y="946"/>
                    <a:pt x="4947" y="347"/>
                  </a:cubicBezTo>
                  <a:lnTo>
                    <a:pt x="4947" y="0"/>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8" name="Google Shape;5635;p51">
              <a:extLst>
                <a:ext uri="{FF2B5EF4-FFF2-40B4-BE49-F238E27FC236}">
                  <a16:creationId xmlns:a16="http://schemas.microsoft.com/office/drawing/2014/main" id="{EAEE69E1-8729-4A79-8FA3-3199A16911BC}"/>
                </a:ext>
              </a:extLst>
            </p:cNvPr>
            <p:cNvSpPr/>
            <p:nvPr/>
          </p:nvSpPr>
          <p:spPr>
            <a:xfrm>
              <a:off x="-49630300" y="3651800"/>
              <a:ext cx="29150" cy="31325"/>
            </a:xfrm>
            <a:custGeom>
              <a:avLst/>
              <a:gdLst/>
              <a:ahLst/>
              <a:cxnLst/>
              <a:rect l="l" t="t" r="r" b="b"/>
              <a:pathLst>
                <a:path w="1166" h="1253" extrusionOk="0">
                  <a:moveTo>
                    <a:pt x="599" y="1"/>
                  </a:moveTo>
                  <a:lnTo>
                    <a:pt x="0" y="1135"/>
                  </a:lnTo>
                  <a:cubicBezTo>
                    <a:pt x="189" y="1214"/>
                    <a:pt x="386" y="1253"/>
                    <a:pt x="583" y="1253"/>
                  </a:cubicBezTo>
                  <a:cubicBezTo>
                    <a:pt x="780" y="1253"/>
                    <a:pt x="977" y="1214"/>
                    <a:pt x="1166" y="1135"/>
                  </a:cubicBezTo>
                  <a:lnTo>
                    <a:pt x="599" y="1"/>
                  </a:ln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9" name="Google Shape;5636;p51">
              <a:extLst>
                <a:ext uri="{FF2B5EF4-FFF2-40B4-BE49-F238E27FC236}">
                  <a16:creationId xmlns:a16="http://schemas.microsoft.com/office/drawing/2014/main" id="{7D857C26-B5A7-467B-A983-243986A5C488}"/>
                </a:ext>
              </a:extLst>
            </p:cNvPr>
            <p:cNvSpPr/>
            <p:nvPr/>
          </p:nvSpPr>
          <p:spPr>
            <a:xfrm>
              <a:off x="-49657875" y="3833750"/>
              <a:ext cx="85100" cy="18125"/>
            </a:xfrm>
            <a:custGeom>
              <a:avLst/>
              <a:gdLst/>
              <a:ahLst/>
              <a:cxnLst/>
              <a:rect l="l" t="t" r="r" b="b"/>
              <a:pathLst>
                <a:path w="3404" h="725" extrusionOk="0">
                  <a:moveTo>
                    <a:pt x="1" y="0"/>
                  </a:moveTo>
                  <a:cubicBezTo>
                    <a:pt x="158" y="410"/>
                    <a:pt x="536" y="725"/>
                    <a:pt x="977" y="725"/>
                  </a:cubicBezTo>
                  <a:lnTo>
                    <a:pt x="2395" y="725"/>
                  </a:lnTo>
                  <a:cubicBezTo>
                    <a:pt x="2868" y="725"/>
                    <a:pt x="3246" y="410"/>
                    <a:pt x="340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109297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5418000" cy="354841"/>
          </a:xfrm>
          <a:prstGeom prst="rect">
            <a:avLst/>
          </a:prstGeom>
          <a:noFill/>
        </p:spPr>
        <p:txBody>
          <a:bodyPr wrap="square" rtlCol="0">
            <a:spAutoFit/>
          </a:bodyPr>
          <a:lstStyle/>
          <a:p>
            <a:pPr algn="ctr" rtl="1">
              <a:lnSpc>
                <a:spcPct val="115000"/>
              </a:lnSpc>
              <a:spcBef>
                <a:spcPts val="600"/>
              </a:spcBef>
              <a:spcAft>
                <a:spcPts val="600"/>
              </a:spcAft>
              <a:tabLst>
                <a:tab pos="135255" algn="l"/>
                <a:tab pos="302260" algn="r"/>
              </a:tabLst>
            </a:pPr>
            <a:r>
              <a:rPr lang="ar-SA" sz="1600" b="1" dirty="0">
                <a:effectLst/>
                <a:latin typeface="Alexandria Medium" pitchFamily="2" charset="-78"/>
                <a:ea typeface="Calibri" panose="020F0502020204030204" pitchFamily="34" charset="0"/>
                <a:cs typeface="Alexandria Medium" pitchFamily="2" charset="-78"/>
              </a:rPr>
              <a:t>الفوائد التربوية من استخدام الدروس الإلكترونية</a:t>
            </a:r>
            <a:endParaRPr lang="en-US" sz="16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42308" y="2246598"/>
            <a:ext cx="9986818" cy="3522118"/>
          </a:xfrm>
          <a:prstGeom prst="rect">
            <a:avLst/>
          </a:prstGeom>
          <a:noFill/>
        </p:spPr>
        <p:txBody>
          <a:bodyPr wrap="square" rtlCol="0">
            <a:spAutoFit/>
          </a:bodyPr>
          <a:lstStyle/>
          <a:p>
            <a:pPr marL="0" marR="0" algn="just" rtl="1">
              <a:lnSpc>
                <a:spcPts val="1920"/>
              </a:lnSpc>
              <a:spcBef>
                <a:spcPts val="600"/>
              </a:spcBef>
              <a:spcAft>
                <a:spcPts val="2000"/>
              </a:spcAft>
              <a:tabLst>
                <a:tab pos="135255" algn="l"/>
              </a:tabLst>
            </a:pPr>
            <a:r>
              <a:rPr lang="ar-SA" sz="1600" dirty="0">
                <a:effectLst/>
                <a:latin typeface="Calibri" panose="020F0502020204030204" pitchFamily="34" charset="0"/>
                <a:ea typeface="Calibri" panose="020F0502020204030204" pitchFamily="34" charset="0"/>
                <a:cs typeface="Alexandria" pitchFamily="2" charset="-78"/>
              </a:rPr>
              <a:t>	</a:t>
            </a:r>
            <a:r>
              <a:rPr lang="ar-SA" sz="1600" dirty="0">
                <a:effectLst/>
                <a:latin typeface="Alexandria Light" pitchFamily="2" charset="-78"/>
                <a:ea typeface="Calibri" panose="020F0502020204030204" pitchFamily="34" charset="0"/>
                <a:cs typeface="Alexandria Light" pitchFamily="2" charset="-78"/>
              </a:rPr>
              <a:t>للدروس الإلكترونية التفاعليّة فوائد تربوية من أهمها:</a:t>
            </a:r>
            <a:endParaRPr lang="en-US" sz="1600" dirty="0">
              <a:effectLst/>
              <a:latin typeface="Alexandria Light" pitchFamily="2" charset="-78"/>
              <a:ea typeface="Calibri" panose="020F0502020204030204" pitchFamily="34" charset="0"/>
              <a:cs typeface="Alexandria Light" pitchFamily="2" charset="-78"/>
            </a:endParaRPr>
          </a:p>
          <a:p>
            <a:pPr marL="342900" marR="0" lvl="0" indent="-342900" algn="just" rtl="1">
              <a:lnSpc>
                <a:spcPts val="1920"/>
              </a:lnSpc>
              <a:spcBef>
                <a:spcPts val="600"/>
              </a:spcBef>
              <a:spcAft>
                <a:spcPts val="2000"/>
              </a:spcAft>
              <a:buFont typeface="Simplified Arabic" panose="02020603050405020304" pitchFamily="18" charset="-78"/>
              <a:buChar char="-"/>
              <a:tabLst>
                <a:tab pos="78105" algn="l"/>
              </a:tabLst>
            </a:pPr>
            <a:r>
              <a:rPr lang="ar-SA" sz="1600" dirty="0">
                <a:effectLst/>
                <a:latin typeface="Alexandria Light" pitchFamily="2" charset="-78"/>
                <a:ea typeface="Times New Roman" panose="02020603050405020304" pitchFamily="18" charset="0"/>
                <a:cs typeface="Alexandria Light" pitchFamily="2" charset="-78"/>
              </a:rPr>
              <a:t>تزيد قدرة المتعلم على التحصيل.</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just" rtl="1">
              <a:lnSpc>
                <a:spcPts val="1920"/>
              </a:lnSpc>
              <a:spcBef>
                <a:spcPts val="600"/>
              </a:spcBef>
              <a:spcAft>
                <a:spcPts val="2000"/>
              </a:spcAft>
              <a:buFont typeface="Simplified Arabic" panose="02020603050405020304" pitchFamily="18" charset="-78"/>
              <a:buChar char="-"/>
              <a:tabLst>
                <a:tab pos="78105" algn="l"/>
              </a:tabLst>
            </a:pPr>
            <a:r>
              <a:rPr lang="ar-SA" sz="1600" dirty="0">
                <a:latin typeface="Alexandria Light" pitchFamily="2" charset="-78"/>
                <a:ea typeface="Times New Roman" panose="02020603050405020304" pitchFamily="18" charset="0"/>
                <a:cs typeface="Alexandria Light" pitchFamily="2" charset="-78"/>
              </a:rPr>
              <a:t>ت</a:t>
            </a:r>
            <a:r>
              <a:rPr lang="ar-SA" sz="1600" dirty="0">
                <a:effectLst/>
                <a:latin typeface="Alexandria Light" pitchFamily="2" charset="-78"/>
                <a:ea typeface="Times New Roman" panose="02020603050405020304" pitchFamily="18" charset="0"/>
                <a:cs typeface="Alexandria Light" pitchFamily="2" charset="-78"/>
              </a:rPr>
              <a:t>عمل على بقاء أثر التعلم لدى المتعلم.</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just" rtl="1">
              <a:lnSpc>
                <a:spcPts val="1920"/>
              </a:lnSpc>
              <a:spcBef>
                <a:spcPts val="600"/>
              </a:spcBef>
              <a:spcAft>
                <a:spcPts val="2000"/>
              </a:spcAft>
              <a:buFont typeface="Simplified Arabic" panose="02020603050405020304" pitchFamily="18" charset="-78"/>
              <a:buChar char="-"/>
              <a:tabLst>
                <a:tab pos="78105" algn="l"/>
              </a:tabLst>
            </a:pPr>
            <a:r>
              <a:rPr lang="ar-SA" sz="1600" dirty="0">
                <a:effectLst/>
                <a:latin typeface="Alexandria Light" pitchFamily="2" charset="-78"/>
                <a:ea typeface="Times New Roman" panose="02020603050405020304" pitchFamily="18" charset="0"/>
                <a:cs typeface="Alexandria Light" pitchFamily="2" charset="-78"/>
              </a:rPr>
              <a:t>الألوان والموسيقى والصور تجعل التعلم أكثر متعة.</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just" rtl="1">
              <a:lnSpc>
                <a:spcPts val="1920"/>
              </a:lnSpc>
              <a:spcBef>
                <a:spcPts val="600"/>
              </a:spcBef>
              <a:spcAft>
                <a:spcPts val="2000"/>
              </a:spcAft>
              <a:buFont typeface="Simplified Arabic" panose="02020603050405020304" pitchFamily="18" charset="-78"/>
              <a:buChar char="-"/>
              <a:tabLst>
                <a:tab pos="78105" algn="l"/>
              </a:tabLst>
            </a:pPr>
            <a:r>
              <a:rPr lang="ar-SA" sz="1600" dirty="0">
                <a:effectLst/>
                <a:latin typeface="Alexandria Light" pitchFamily="2" charset="-78"/>
                <a:ea typeface="Times New Roman" panose="02020603050405020304" pitchFamily="18" charset="0"/>
                <a:cs typeface="Alexandria Light" pitchFamily="2" charset="-78"/>
              </a:rPr>
              <a:t>تدفع المتعلم للمشاركة بفاعلية ونشاط في عملية التعلم بما يؤدي إلى خفض وقت التعلم.</a:t>
            </a:r>
            <a:endParaRPr lang="en-US" sz="1600" dirty="0">
              <a:effectLst/>
              <a:latin typeface="Alexandria Light" pitchFamily="2" charset="-78"/>
              <a:ea typeface="Times New Roman" panose="02020603050405020304" pitchFamily="18" charset="0"/>
              <a:cs typeface="Alexandria Light" pitchFamily="2" charset="-78"/>
            </a:endParaRPr>
          </a:p>
          <a:p>
            <a:pPr marL="342900" marR="0" lvl="0" indent="-342900" algn="just" rtl="1">
              <a:lnSpc>
                <a:spcPts val="2220"/>
              </a:lnSpc>
              <a:spcBef>
                <a:spcPts val="600"/>
              </a:spcBef>
              <a:spcAft>
                <a:spcPts val="2000"/>
              </a:spcAft>
              <a:buFont typeface="Simplified Arabic" panose="02020603050405020304" pitchFamily="18" charset="-78"/>
              <a:buChar char="-"/>
              <a:tabLst>
                <a:tab pos="16510" algn="l"/>
              </a:tabLst>
            </a:pPr>
            <a:r>
              <a:rPr lang="ar-SA" sz="1600" dirty="0">
                <a:effectLst/>
                <a:latin typeface="Alexandria Light" pitchFamily="2" charset="-78"/>
                <a:ea typeface="Times New Roman" panose="02020603050405020304" pitchFamily="18" charset="0"/>
                <a:cs typeface="Alexandria Light" pitchFamily="2" charset="-78"/>
              </a:rPr>
              <a:t>تعمل على مراعاة الفروق الفردية بين المتعلمين؛ إذ تترك الحرية للمتعلم في التحكم في سير البرنامج والتنقل من موضوع لآخر تبعاً لسرعته، وقدراته الذاتية</a:t>
            </a:r>
            <a:r>
              <a:rPr lang="ar-SA" sz="1600" b="1" dirty="0">
                <a:effectLst/>
                <a:latin typeface="Alexandria Light" pitchFamily="2" charset="-78"/>
                <a:ea typeface="Times New Roman" panose="02020603050405020304" pitchFamily="18" charset="0"/>
                <a:cs typeface="Alexandria Light" pitchFamily="2" charset="-78"/>
              </a:rPr>
              <a:t>، </a:t>
            </a:r>
            <a:r>
              <a:rPr lang="ar-SA" sz="1600" dirty="0">
                <a:effectLst/>
                <a:latin typeface="Alexandria Light" pitchFamily="2" charset="-78"/>
                <a:ea typeface="Times New Roman" panose="02020603050405020304" pitchFamily="18" charset="0"/>
                <a:cs typeface="Alexandria Light" pitchFamily="2" charset="-78"/>
              </a:rPr>
              <a:t>بما يتيح له فرصة التعلم الذاتي المستمر.</a:t>
            </a:r>
            <a:endParaRPr lang="en-US" sz="1600" dirty="0">
              <a:effectLst/>
              <a:latin typeface="Alexandria Light" pitchFamily="2" charset="-78"/>
              <a:ea typeface="Times New Roman" panose="02020603050405020304" pitchFamily="18"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oogle Shape;5398;p51">
            <a:extLst>
              <a:ext uri="{FF2B5EF4-FFF2-40B4-BE49-F238E27FC236}">
                <a16:creationId xmlns:a16="http://schemas.microsoft.com/office/drawing/2014/main" id="{C6CD90FE-8D78-4158-BACA-69A8B9A25943}"/>
              </a:ext>
            </a:extLst>
          </p:cNvPr>
          <p:cNvGrpSpPr/>
          <p:nvPr/>
        </p:nvGrpSpPr>
        <p:grpSpPr>
          <a:xfrm>
            <a:off x="1644536" y="3870701"/>
            <a:ext cx="614560" cy="679004"/>
            <a:chOff x="-47896750" y="2710600"/>
            <a:chExt cx="300125" cy="300900"/>
          </a:xfrm>
        </p:grpSpPr>
        <p:sp>
          <p:nvSpPr>
            <p:cNvPr id="9" name="Google Shape;5399;p51">
              <a:extLst>
                <a:ext uri="{FF2B5EF4-FFF2-40B4-BE49-F238E27FC236}">
                  <a16:creationId xmlns:a16="http://schemas.microsoft.com/office/drawing/2014/main" id="{675039AA-DE77-4E6C-9D57-83EE51C54DA8}"/>
                </a:ext>
              </a:extLst>
            </p:cNvPr>
            <p:cNvSpPr/>
            <p:nvPr/>
          </p:nvSpPr>
          <p:spPr>
            <a:xfrm>
              <a:off x="-47896750" y="2710600"/>
              <a:ext cx="300125" cy="300900"/>
            </a:xfrm>
            <a:custGeom>
              <a:avLst/>
              <a:gdLst/>
              <a:ahLst/>
              <a:cxnLst/>
              <a:rect l="l" t="t" r="r" b="b"/>
              <a:pathLst>
                <a:path w="12005" h="12036" extrusionOk="0">
                  <a:moveTo>
                    <a:pt x="2836" y="756"/>
                  </a:moveTo>
                  <a:cubicBezTo>
                    <a:pt x="3246" y="756"/>
                    <a:pt x="3561" y="1072"/>
                    <a:pt x="3561" y="1450"/>
                  </a:cubicBezTo>
                  <a:lnTo>
                    <a:pt x="3561" y="2237"/>
                  </a:lnTo>
                  <a:cubicBezTo>
                    <a:pt x="3309" y="2206"/>
                    <a:pt x="3088" y="2174"/>
                    <a:pt x="2836" y="2174"/>
                  </a:cubicBezTo>
                  <a:cubicBezTo>
                    <a:pt x="2616" y="2174"/>
                    <a:pt x="2364" y="2206"/>
                    <a:pt x="2143" y="2237"/>
                  </a:cubicBezTo>
                  <a:lnTo>
                    <a:pt x="2143" y="1450"/>
                  </a:lnTo>
                  <a:cubicBezTo>
                    <a:pt x="2143" y="1072"/>
                    <a:pt x="2458" y="756"/>
                    <a:pt x="2836" y="756"/>
                  </a:cubicBezTo>
                  <a:close/>
                  <a:moveTo>
                    <a:pt x="5231" y="1450"/>
                  </a:moveTo>
                  <a:cubicBezTo>
                    <a:pt x="7026" y="1450"/>
                    <a:pt x="8539" y="2584"/>
                    <a:pt x="9106" y="4254"/>
                  </a:cubicBezTo>
                  <a:cubicBezTo>
                    <a:pt x="8854" y="4254"/>
                    <a:pt x="8633" y="4317"/>
                    <a:pt x="8444" y="4474"/>
                  </a:cubicBezTo>
                  <a:cubicBezTo>
                    <a:pt x="8003" y="3119"/>
                    <a:pt x="6743" y="2174"/>
                    <a:pt x="5231" y="2174"/>
                  </a:cubicBezTo>
                  <a:lnTo>
                    <a:pt x="4254" y="2174"/>
                  </a:lnTo>
                  <a:lnTo>
                    <a:pt x="4254" y="1450"/>
                  </a:lnTo>
                  <a:close/>
                  <a:moveTo>
                    <a:pt x="2868" y="2836"/>
                  </a:moveTo>
                  <a:cubicBezTo>
                    <a:pt x="4033" y="2836"/>
                    <a:pt x="4979" y="3781"/>
                    <a:pt x="4979" y="4947"/>
                  </a:cubicBezTo>
                  <a:lnTo>
                    <a:pt x="4979" y="5671"/>
                  </a:lnTo>
                  <a:lnTo>
                    <a:pt x="757" y="5671"/>
                  </a:lnTo>
                  <a:lnTo>
                    <a:pt x="757" y="4947"/>
                  </a:lnTo>
                  <a:cubicBezTo>
                    <a:pt x="757" y="3781"/>
                    <a:pt x="1702" y="2836"/>
                    <a:pt x="2868" y="2836"/>
                  </a:cubicBezTo>
                  <a:close/>
                  <a:moveTo>
                    <a:pt x="9169" y="4947"/>
                  </a:moveTo>
                  <a:cubicBezTo>
                    <a:pt x="9578" y="4947"/>
                    <a:pt x="9893" y="5262"/>
                    <a:pt x="9893" y="5671"/>
                  </a:cubicBezTo>
                  <a:cubicBezTo>
                    <a:pt x="9893" y="6049"/>
                    <a:pt x="9578" y="6364"/>
                    <a:pt x="9169" y="6364"/>
                  </a:cubicBezTo>
                  <a:cubicBezTo>
                    <a:pt x="8791" y="6364"/>
                    <a:pt x="8476" y="6049"/>
                    <a:pt x="8476" y="5671"/>
                  </a:cubicBezTo>
                  <a:cubicBezTo>
                    <a:pt x="8476" y="5262"/>
                    <a:pt x="8791" y="4947"/>
                    <a:pt x="9169" y="4947"/>
                  </a:cubicBezTo>
                  <a:close/>
                  <a:moveTo>
                    <a:pt x="9547" y="6994"/>
                  </a:moveTo>
                  <a:lnTo>
                    <a:pt x="9547" y="9924"/>
                  </a:lnTo>
                  <a:lnTo>
                    <a:pt x="8822" y="9924"/>
                  </a:lnTo>
                  <a:lnTo>
                    <a:pt x="8822" y="6994"/>
                  </a:lnTo>
                  <a:cubicBezTo>
                    <a:pt x="8948" y="7057"/>
                    <a:pt x="9074" y="7057"/>
                    <a:pt x="9169" y="7057"/>
                  </a:cubicBezTo>
                  <a:cubicBezTo>
                    <a:pt x="9295" y="7057"/>
                    <a:pt x="9421" y="7057"/>
                    <a:pt x="9547" y="6994"/>
                  </a:cubicBezTo>
                  <a:close/>
                  <a:moveTo>
                    <a:pt x="10208" y="10617"/>
                  </a:moveTo>
                  <a:cubicBezTo>
                    <a:pt x="10681" y="10617"/>
                    <a:pt x="11059" y="10933"/>
                    <a:pt x="11217" y="11342"/>
                  </a:cubicBezTo>
                  <a:lnTo>
                    <a:pt x="5703" y="11342"/>
                  </a:lnTo>
                  <a:cubicBezTo>
                    <a:pt x="5861" y="10933"/>
                    <a:pt x="6270" y="10617"/>
                    <a:pt x="6711" y="10617"/>
                  </a:cubicBezTo>
                  <a:close/>
                  <a:moveTo>
                    <a:pt x="2836" y="0"/>
                  </a:moveTo>
                  <a:cubicBezTo>
                    <a:pt x="2049" y="0"/>
                    <a:pt x="1419" y="630"/>
                    <a:pt x="1419" y="1418"/>
                  </a:cubicBezTo>
                  <a:lnTo>
                    <a:pt x="1419" y="2458"/>
                  </a:lnTo>
                  <a:cubicBezTo>
                    <a:pt x="599" y="2930"/>
                    <a:pt x="1" y="3844"/>
                    <a:pt x="1" y="4915"/>
                  </a:cubicBezTo>
                  <a:lnTo>
                    <a:pt x="1" y="5986"/>
                  </a:lnTo>
                  <a:cubicBezTo>
                    <a:pt x="1" y="6175"/>
                    <a:pt x="158" y="6333"/>
                    <a:pt x="347" y="6333"/>
                  </a:cubicBezTo>
                  <a:lnTo>
                    <a:pt x="5294" y="6333"/>
                  </a:lnTo>
                  <a:cubicBezTo>
                    <a:pt x="5483" y="6333"/>
                    <a:pt x="5640" y="6175"/>
                    <a:pt x="5640" y="5986"/>
                  </a:cubicBezTo>
                  <a:lnTo>
                    <a:pt x="5640" y="4915"/>
                  </a:lnTo>
                  <a:cubicBezTo>
                    <a:pt x="5640" y="4096"/>
                    <a:pt x="5294" y="3340"/>
                    <a:pt x="4695" y="2773"/>
                  </a:cubicBezTo>
                  <a:lnTo>
                    <a:pt x="5231" y="2773"/>
                  </a:lnTo>
                  <a:cubicBezTo>
                    <a:pt x="6585" y="2773"/>
                    <a:pt x="7688" y="3781"/>
                    <a:pt x="7877" y="5104"/>
                  </a:cubicBezTo>
                  <a:cubicBezTo>
                    <a:pt x="7846" y="5262"/>
                    <a:pt x="7814" y="5419"/>
                    <a:pt x="7814" y="5608"/>
                  </a:cubicBezTo>
                  <a:cubicBezTo>
                    <a:pt x="7814" y="5986"/>
                    <a:pt x="7909" y="6301"/>
                    <a:pt x="8161" y="6553"/>
                  </a:cubicBezTo>
                  <a:lnTo>
                    <a:pt x="8161" y="9924"/>
                  </a:lnTo>
                  <a:lnTo>
                    <a:pt x="7436" y="9924"/>
                  </a:lnTo>
                  <a:lnTo>
                    <a:pt x="7436" y="9546"/>
                  </a:lnTo>
                  <a:cubicBezTo>
                    <a:pt x="7436" y="9357"/>
                    <a:pt x="7278" y="9200"/>
                    <a:pt x="7089" y="9200"/>
                  </a:cubicBezTo>
                  <a:cubicBezTo>
                    <a:pt x="6900" y="9200"/>
                    <a:pt x="6743" y="9357"/>
                    <a:pt x="6743" y="9546"/>
                  </a:cubicBezTo>
                  <a:lnTo>
                    <a:pt x="6743" y="9924"/>
                  </a:lnTo>
                  <a:cubicBezTo>
                    <a:pt x="5766" y="9924"/>
                    <a:pt x="4979" y="10712"/>
                    <a:pt x="4979" y="11689"/>
                  </a:cubicBezTo>
                  <a:cubicBezTo>
                    <a:pt x="4979" y="11878"/>
                    <a:pt x="5136" y="12035"/>
                    <a:pt x="5325" y="12035"/>
                  </a:cubicBezTo>
                  <a:lnTo>
                    <a:pt x="11658" y="12035"/>
                  </a:lnTo>
                  <a:cubicBezTo>
                    <a:pt x="11847" y="12035"/>
                    <a:pt x="12004" y="11878"/>
                    <a:pt x="12004" y="11689"/>
                  </a:cubicBezTo>
                  <a:cubicBezTo>
                    <a:pt x="12004" y="11216"/>
                    <a:pt x="11815" y="10743"/>
                    <a:pt x="11500" y="10428"/>
                  </a:cubicBezTo>
                  <a:cubicBezTo>
                    <a:pt x="11154" y="10113"/>
                    <a:pt x="10713" y="9924"/>
                    <a:pt x="10240" y="9924"/>
                  </a:cubicBezTo>
                  <a:lnTo>
                    <a:pt x="10240" y="6585"/>
                  </a:lnTo>
                  <a:cubicBezTo>
                    <a:pt x="10492" y="6333"/>
                    <a:pt x="10587" y="5986"/>
                    <a:pt x="10587" y="5608"/>
                  </a:cubicBezTo>
                  <a:cubicBezTo>
                    <a:pt x="10587" y="5104"/>
                    <a:pt x="10334" y="4632"/>
                    <a:pt x="9893" y="4411"/>
                  </a:cubicBezTo>
                  <a:cubicBezTo>
                    <a:pt x="9641" y="3371"/>
                    <a:pt x="9106" y="2458"/>
                    <a:pt x="8287" y="1796"/>
                  </a:cubicBezTo>
                  <a:cubicBezTo>
                    <a:pt x="7405" y="1103"/>
                    <a:pt x="6333" y="693"/>
                    <a:pt x="5231" y="693"/>
                  </a:cubicBezTo>
                  <a:lnTo>
                    <a:pt x="4065" y="693"/>
                  </a:lnTo>
                  <a:cubicBezTo>
                    <a:pt x="3813" y="284"/>
                    <a:pt x="3340" y="0"/>
                    <a:pt x="2836"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0" name="Google Shape;5400;p51">
              <a:extLst>
                <a:ext uri="{FF2B5EF4-FFF2-40B4-BE49-F238E27FC236}">
                  <a16:creationId xmlns:a16="http://schemas.microsoft.com/office/drawing/2014/main" id="{0FFFE922-B7FD-4E82-A968-69A0B0E0F153}"/>
                </a:ext>
              </a:extLst>
            </p:cNvPr>
            <p:cNvSpPr/>
            <p:nvPr/>
          </p:nvSpPr>
          <p:spPr>
            <a:xfrm>
              <a:off x="-47834525" y="2904350"/>
              <a:ext cx="17350" cy="44125"/>
            </a:xfrm>
            <a:custGeom>
              <a:avLst/>
              <a:gdLst/>
              <a:ahLst/>
              <a:cxnLst/>
              <a:rect l="l" t="t" r="r" b="b"/>
              <a:pathLst>
                <a:path w="694" h="1765" extrusionOk="0">
                  <a:moveTo>
                    <a:pt x="347" y="1"/>
                  </a:moveTo>
                  <a:cubicBezTo>
                    <a:pt x="158" y="1"/>
                    <a:pt x="1" y="158"/>
                    <a:pt x="1" y="347"/>
                  </a:cubicBezTo>
                  <a:lnTo>
                    <a:pt x="1" y="1418"/>
                  </a:lnTo>
                  <a:cubicBezTo>
                    <a:pt x="1" y="1607"/>
                    <a:pt x="158" y="1765"/>
                    <a:pt x="347" y="1765"/>
                  </a:cubicBezTo>
                  <a:cubicBezTo>
                    <a:pt x="568" y="1765"/>
                    <a:pt x="694" y="1607"/>
                    <a:pt x="694" y="1418"/>
                  </a:cubicBezTo>
                  <a:lnTo>
                    <a:pt x="694" y="347"/>
                  </a:lnTo>
                  <a:cubicBezTo>
                    <a:pt x="694" y="158"/>
                    <a:pt x="568" y="1"/>
                    <a:pt x="347"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1" name="Google Shape;5401;p51">
              <a:extLst>
                <a:ext uri="{FF2B5EF4-FFF2-40B4-BE49-F238E27FC236}">
                  <a16:creationId xmlns:a16="http://schemas.microsoft.com/office/drawing/2014/main" id="{9EBE3B7A-3CC3-4F80-BF0B-16EE91488042}"/>
                </a:ext>
              </a:extLst>
            </p:cNvPr>
            <p:cNvSpPr/>
            <p:nvPr/>
          </p:nvSpPr>
          <p:spPr>
            <a:xfrm>
              <a:off x="-47790400" y="2884475"/>
              <a:ext cx="38600" cy="36450"/>
            </a:xfrm>
            <a:custGeom>
              <a:avLst/>
              <a:gdLst/>
              <a:ahLst/>
              <a:cxnLst/>
              <a:rect l="l" t="t" r="r" b="b"/>
              <a:pathLst>
                <a:path w="1544" h="1458" extrusionOk="0">
                  <a:moveTo>
                    <a:pt x="437" y="0"/>
                  </a:moveTo>
                  <a:cubicBezTo>
                    <a:pt x="339" y="0"/>
                    <a:pt x="236" y="24"/>
                    <a:pt x="158" y="71"/>
                  </a:cubicBezTo>
                  <a:cubicBezTo>
                    <a:pt x="0" y="197"/>
                    <a:pt x="32" y="449"/>
                    <a:pt x="158" y="607"/>
                  </a:cubicBezTo>
                  <a:lnTo>
                    <a:pt x="914" y="1363"/>
                  </a:lnTo>
                  <a:cubicBezTo>
                    <a:pt x="1040" y="1457"/>
                    <a:pt x="1103" y="1457"/>
                    <a:pt x="1197" y="1457"/>
                  </a:cubicBezTo>
                  <a:cubicBezTo>
                    <a:pt x="1260" y="1457"/>
                    <a:pt x="1386" y="1426"/>
                    <a:pt x="1418" y="1363"/>
                  </a:cubicBezTo>
                  <a:cubicBezTo>
                    <a:pt x="1544" y="1237"/>
                    <a:pt x="1544" y="985"/>
                    <a:pt x="1418" y="827"/>
                  </a:cubicBezTo>
                  <a:lnTo>
                    <a:pt x="693" y="71"/>
                  </a:lnTo>
                  <a:cubicBezTo>
                    <a:pt x="630" y="24"/>
                    <a:pt x="536" y="0"/>
                    <a:pt x="437"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2" name="Google Shape;5402;p51">
              <a:extLst>
                <a:ext uri="{FF2B5EF4-FFF2-40B4-BE49-F238E27FC236}">
                  <a16:creationId xmlns:a16="http://schemas.microsoft.com/office/drawing/2014/main" id="{F21FA32B-873A-454D-98D8-FC62D6375155}"/>
                </a:ext>
              </a:extLst>
            </p:cNvPr>
            <p:cNvSpPr/>
            <p:nvPr/>
          </p:nvSpPr>
          <p:spPr>
            <a:xfrm>
              <a:off x="-47896750" y="2885150"/>
              <a:ext cx="37050" cy="37350"/>
            </a:xfrm>
            <a:custGeom>
              <a:avLst/>
              <a:gdLst/>
              <a:ahLst/>
              <a:cxnLst/>
              <a:rect l="l" t="t" r="r" b="b"/>
              <a:pathLst>
                <a:path w="1482" h="1494" extrusionOk="0">
                  <a:moveTo>
                    <a:pt x="1122" y="0"/>
                  </a:moveTo>
                  <a:cubicBezTo>
                    <a:pt x="1027" y="0"/>
                    <a:pt x="933" y="40"/>
                    <a:pt x="883" y="107"/>
                  </a:cubicBezTo>
                  <a:lnTo>
                    <a:pt x="127" y="863"/>
                  </a:lnTo>
                  <a:cubicBezTo>
                    <a:pt x="1" y="958"/>
                    <a:pt x="1" y="1210"/>
                    <a:pt x="127" y="1367"/>
                  </a:cubicBezTo>
                  <a:cubicBezTo>
                    <a:pt x="221" y="1430"/>
                    <a:pt x="284" y="1493"/>
                    <a:pt x="379" y="1493"/>
                  </a:cubicBezTo>
                  <a:cubicBezTo>
                    <a:pt x="442" y="1493"/>
                    <a:pt x="568" y="1430"/>
                    <a:pt x="599" y="1367"/>
                  </a:cubicBezTo>
                  <a:lnTo>
                    <a:pt x="1356" y="611"/>
                  </a:lnTo>
                  <a:cubicBezTo>
                    <a:pt x="1482" y="485"/>
                    <a:pt x="1482" y="264"/>
                    <a:pt x="1356" y="107"/>
                  </a:cubicBezTo>
                  <a:cubicBezTo>
                    <a:pt x="1296" y="33"/>
                    <a:pt x="1208" y="0"/>
                    <a:pt x="1122"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844683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007" y="17396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97958" y="2466904"/>
            <a:ext cx="9986818" cy="358047"/>
          </a:xfrm>
          <a:prstGeom prst="rect">
            <a:avLst/>
          </a:prstGeom>
          <a:noFill/>
        </p:spPr>
        <p:txBody>
          <a:bodyPr wrap="square" rtlCol="0">
            <a:spAutoFit/>
          </a:bodyPr>
          <a:lstStyle/>
          <a:p>
            <a:pPr marL="0" marR="0" algn="justLow" rtl="1">
              <a:lnSpc>
                <a:spcPct val="115000"/>
              </a:lnSpc>
              <a:spcBef>
                <a:spcPts val="0"/>
              </a:spcBef>
              <a:spcAft>
                <a:spcPts val="1000"/>
              </a:spcAft>
            </a:pPr>
            <a:r>
              <a:rPr lang="ar-SA" sz="1600" dirty="0">
                <a:effectLst/>
                <a:latin typeface="Calibri" panose="020F0502020204030204" pitchFamily="34" charset="0"/>
                <a:ea typeface="Calibri" panose="020F0502020204030204" pitchFamily="34" charset="0"/>
                <a:cs typeface="Alexandria" pitchFamily="2" charset="-78"/>
              </a:rPr>
              <a:t>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20">
            <a:extLst>
              <a:ext uri="{FF2B5EF4-FFF2-40B4-BE49-F238E27FC236}">
                <a16:creationId xmlns:a16="http://schemas.microsoft.com/office/drawing/2014/main" id="{2D40D825-895E-470C-8B95-36B4F74FEE8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ct val="100000"/>
              </a:lnSpc>
              <a:spcBef>
                <a:spcPct val="0"/>
              </a:spcBef>
              <a:spcAft>
                <a:spcPct val="0"/>
              </a:spcAft>
              <a:buClrTx/>
              <a:buSzTx/>
              <a:buFontTx/>
              <a:buNone/>
              <a:tabLst/>
            </a:pPr>
            <a:endParaRPr kumimoji="0" lang="en-US" altLang="ar-SA" sz="1800" b="0" i="0" u="none" strike="noStrike" cap="none" normalizeH="0" baseline="0">
              <a:ln>
                <a:noFill/>
              </a:ln>
              <a:solidFill>
                <a:schemeClr val="tx1"/>
              </a:solidFill>
              <a:effectLst/>
              <a:latin typeface="Arial" panose="020B0604020202020204" pitchFamily="34" charset="0"/>
            </a:endParaRPr>
          </a:p>
        </p:txBody>
      </p:sp>
      <p:sp>
        <p:nvSpPr>
          <p:cNvPr id="29" name="Rectangle 21">
            <a:extLst>
              <a:ext uri="{FF2B5EF4-FFF2-40B4-BE49-F238E27FC236}">
                <a16:creationId xmlns:a16="http://schemas.microsoft.com/office/drawing/2014/main" id="{37B52E96-08AB-4E38-9BB1-D8E6D88DC631}"/>
              </a:ext>
            </a:extLst>
          </p:cNvPr>
          <p:cNvSpPr>
            <a:spLocks noChangeArrowheads="1"/>
          </p:cNvSpPr>
          <p:nvPr/>
        </p:nvSpPr>
        <p:spPr bwMode="auto">
          <a:xfrm>
            <a:off x="2660036" y="2656897"/>
            <a:ext cx="8324740" cy="8811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ts val="2920"/>
              </a:lnSpc>
              <a:spcBef>
                <a:spcPts val="600"/>
              </a:spcBef>
              <a:spcAft>
                <a:spcPts val="1200"/>
              </a:spcAft>
              <a:buClrTx/>
              <a:buSzTx/>
              <a:buFontTx/>
              <a:buNone/>
              <a:tabLst/>
            </a:pPr>
            <a:endParaRPr kumimoji="0" lang="en-US" altLang="ar-SA" sz="1600" b="1" i="0" u="none" strike="noStrike" cap="none" normalizeH="0" baseline="0" dirty="0">
              <a:ln>
                <a:noFill/>
              </a:ln>
              <a:solidFill>
                <a:schemeClr val="tx1"/>
              </a:solidFill>
              <a:effectLst/>
              <a:latin typeface="Alexandria Light" pitchFamily="2" charset="-78"/>
              <a:cs typeface="Alexandria Light" pitchFamily="2" charset="-78"/>
            </a:endParaRPr>
          </a:p>
          <a:p>
            <a:pPr marR="0" lvl="0" rtl="1">
              <a:lnSpc>
                <a:spcPct val="115000"/>
              </a:lnSpc>
              <a:spcBef>
                <a:spcPts val="0"/>
              </a:spcBef>
              <a:spcAft>
                <a:spcPts val="1000"/>
              </a:spcAft>
              <a:tabLst>
                <a:tab pos="302260" algn="r"/>
              </a:tabLst>
            </a:pPr>
            <a:r>
              <a:rPr lang="ar-SA" sz="1600" b="1" dirty="0">
                <a:solidFill>
                  <a:srgbClr val="00B0F0"/>
                </a:solidFill>
                <a:latin typeface="Alexandria Medium" pitchFamily="2" charset="-78"/>
                <a:ea typeface="Calibri" panose="020F0502020204030204" pitchFamily="34" charset="0"/>
                <a:cs typeface="Alexandria Medium" pitchFamily="2" charset="-78"/>
              </a:rPr>
              <a:t>هل يوجد </a:t>
            </a:r>
            <a:r>
              <a:rPr lang="ar-SY" sz="1600" b="1" dirty="0">
                <a:solidFill>
                  <a:srgbClr val="00B0F0"/>
                </a:solidFill>
                <a:effectLst/>
                <a:latin typeface="Alexandria Medium" pitchFamily="2" charset="-78"/>
                <a:ea typeface="Calibri" panose="020F0502020204030204" pitchFamily="34" charset="0"/>
                <a:cs typeface="Alexandria Medium" pitchFamily="2" charset="-78"/>
              </a:rPr>
              <a:t>برام</a:t>
            </a:r>
            <a:r>
              <a:rPr lang="ar-SA" sz="1600" b="1" dirty="0">
                <a:solidFill>
                  <a:srgbClr val="00B0F0"/>
                </a:solidFill>
                <a:effectLst/>
                <a:latin typeface="Alexandria Medium" pitchFamily="2" charset="-78"/>
                <a:ea typeface="Calibri" panose="020F0502020204030204" pitchFamily="34" charset="0"/>
                <a:cs typeface="Alexandria Medium" pitchFamily="2" charset="-78"/>
              </a:rPr>
              <a:t>ج </a:t>
            </a:r>
            <a:r>
              <a:rPr lang="ar-SA" sz="1600" b="1" dirty="0">
                <a:solidFill>
                  <a:srgbClr val="00B0F0"/>
                </a:solidFill>
                <a:latin typeface="Alexandria Medium" pitchFamily="2" charset="-78"/>
                <a:ea typeface="Calibri" panose="020F0502020204030204" pitchFamily="34" charset="0"/>
                <a:cs typeface="Alexandria Medium" pitchFamily="2" charset="-78"/>
              </a:rPr>
              <a:t>حاسوبية تستخدم في  تصميم البيئات</a:t>
            </a:r>
            <a:r>
              <a:rPr lang="ar-SY" sz="1600" b="1" dirty="0">
                <a:solidFill>
                  <a:srgbClr val="00B0F0"/>
                </a:solidFill>
                <a:effectLst/>
                <a:latin typeface="Alexandria Medium" pitchFamily="2" charset="-78"/>
                <a:ea typeface="Calibri" panose="020F0502020204030204" pitchFamily="34" charset="0"/>
                <a:cs typeface="Alexandria Medium" pitchFamily="2" charset="-78"/>
              </a:rPr>
              <a:t> التعليميّة التفاعليّة</a:t>
            </a:r>
            <a:r>
              <a:rPr lang="ar-SA" sz="1600" b="1" dirty="0">
                <a:solidFill>
                  <a:srgbClr val="00B0F0"/>
                </a:solidFill>
                <a:effectLst/>
                <a:latin typeface="Alexandria Medium" pitchFamily="2" charset="-78"/>
                <a:ea typeface="Calibri" panose="020F0502020204030204" pitchFamily="34" charset="0"/>
                <a:cs typeface="Alexandria Medium" pitchFamily="2" charset="-78"/>
              </a:rPr>
              <a:t>؟</a:t>
            </a:r>
            <a:endParaRPr lang="en-US" sz="1600" dirty="0">
              <a:solidFill>
                <a:srgbClr val="00B0F0"/>
              </a:solidFill>
              <a:effectLst/>
              <a:latin typeface="Alexandria Medium" pitchFamily="2" charset="-78"/>
              <a:ea typeface="Calibri" panose="020F0502020204030204" pitchFamily="34" charset="0"/>
              <a:cs typeface="Alexandria Medium" pitchFamily="2" charset="-78"/>
            </a:endParaRPr>
          </a:p>
        </p:txBody>
      </p:sp>
      <p:grpSp>
        <p:nvGrpSpPr>
          <p:cNvPr id="11" name="Google Shape;6376;p53">
            <a:extLst>
              <a:ext uri="{FF2B5EF4-FFF2-40B4-BE49-F238E27FC236}">
                <a16:creationId xmlns:a16="http://schemas.microsoft.com/office/drawing/2014/main" id="{2BF62F1E-631C-4DA7-A36A-19C214F529A9}"/>
              </a:ext>
            </a:extLst>
          </p:cNvPr>
          <p:cNvGrpSpPr/>
          <p:nvPr/>
        </p:nvGrpSpPr>
        <p:grpSpPr>
          <a:xfrm>
            <a:off x="5424076" y="4107425"/>
            <a:ext cx="1134582" cy="1086912"/>
            <a:chOff x="-33646250" y="3586425"/>
            <a:chExt cx="293000" cy="292225"/>
          </a:xfrm>
        </p:grpSpPr>
        <p:sp>
          <p:nvSpPr>
            <p:cNvPr id="12" name="Google Shape;6377;p53">
              <a:extLst>
                <a:ext uri="{FF2B5EF4-FFF2-40B4-BE49-F238E27FC236}">
                  <a16:creationId xmlns:a16="http://schemas.microsoft.com/office/drawing/2014/main" id="{309AD073-BEB7-4D8C-9D95-442389A155E0}"/>
                </a:ext>
              </a:extLst>
            </p:cNvPr>
            <p:cNvSpPr/>
            <p:nvPr/>
          </p:nvSpPr>
          <p:spPr>
            <a:xfrm>
              <a:off x="-33646250" y="3739225"/>
              <a:ext cx="141775" cy="139425"/>
            </a:xfrm>
            <a:custGeom>
              <a:avLst/>
              <a:gdLst/>
              <a:ahLst/>
              <a:cxnLst/>
              <a:rect l="l" t="t" r="r" b="b"/>
              <a:pathLst>
                <a:path w="5671" h="5577" extrusionOk="0">
                  <a:moveTo>
                    <a:pt x="4190" y="1"/>
                  </a:moveTo>
                  <a:cubicBezTo>
                    <a:pt x="4001" y="316"/>
                    <a:pt x="3970" y="725"/>
                    <a:pt x="4127" y="1040"/>
                  </a:cubicBezTo>
                  <a:lnTo>
                    <a:pt x="3497" y="1670"/>
                  </a:lnTo>
                  <a:cubicBezTo>
                    <a:pt x="3345" y="1589"/>
                    <a:pt x="3194" y="1550"/>
                    <a:pt x="3047" y="1550"/>
                  </a:cubicBezTo>
                  <a:cubicBezTo>
                    <a:pt x="2797" y="1550"/>
                    <a:pt x="2561" y="1661"/>
                    <a:pt x="2363" y="1859"/>
                  </a:cubicBezTo>
                  <a:lnTo>
                    <a:pt x="378" y="3813"/>
                  </a:lnTo>
                  <a:cubicBezTo>
                    <a:pt x="0" y="4222"/>
                    <a:pt x="0" y="4884"/>
                    <a:pt x="378" y="5293"/>
                  </a:cubicBezTo>
                  <a:cubicBezTo>
                    <a:pt x="583" y="5482"/>
                    <a:pt x="851" y="5577"/>
                    <a:pt x="1115" y="5577"/>
                  </a:cubicBezTo>
                  <a:cubicBezTo>
                    <a:pt x="1378" y="5577"/>
                    <a:pt x="1638" y="5482"/>
                    <a:pt x="1827" y="5293"/>
                  </a:cubicBezTo>
                  <a:lnTo>
                    <a:pt x="3812" y="3309"/>
                  </a:lnTo>
                  <a:cubicBezTo>
                    <a:pt x="4096" y="3025"/>
                    <a:pt x="4190" y="2553"/>
                    <a:pt x="4001" y="2143"/>
                  </a:cubicBezTo>
                  <a:lnTo>
                    <a:pt x="4631" y="1513"/>
                  </a:lnTo>
                  <a:cubicBezTo>
                    <a:pt x="4789" y="1576"/>
                    <a:pt x="4915" y="1607"/>
                    <a:pt x="5072" y="1607"/>
                  </a:cubicBezTo>
                  <a:cubicBezTo>
                    <a:pt x="5261" y="1607"/>
                    <a:pt x="5450" y="1544"/>
                    <a:pt x="5671" y="1418"/>
                  </a:cubicBezTo>
                  <a:cubicBezTo>
                    <a:pt x="5041" y="1040"/>
                    <a:pt x="4568" y="568"/>
                    <a:pt x="4190"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13" name="Google Shape;6378;p53">
              <a:extLst>
                <a:ext uri="{FF2B5EF4-FFF2-40B4-BE49-F238E27FC236}">
                  <a16:creationId xmlns:a16="http://schemas.microsoft.com/office/drawing/2014/main" id="{91710D89-97E0-48AE-A1D9-F06C21D738A9}"/>
                </a:ext>
              </a:extLst>
            </p:cNvPr>
            <p:cNvSpPr/>
            <p:nvPr/>
          </p:nvSpPr>
          <p:spPr>
            <a:xfrm>
              <a:off x="-33541500" y="3586425"/>
              <a:ext cx="188250" cy="187475"/>
            </a:xfrm>
            <a:custGeom>
              <a:avLst/>
              <a:gdLst/>
              <a:ahLst/>
              <a:cxnLst/>
              <a:rect l="l" t="t" r="r" b="b"/>
              <a:pathLst>
                <a:path w="7530" h="7499" extrusionOk="0">
                  <a:moveTo>
                    <a:pt x="3718" y="1387"/>
                  </a:moveTo>
                  <a:cubicBezTo>
                    <a:pt x="4253" y="1387"/>
                    <a:pt x="4726" y="1859"/>
                    <a:pt x="4726" y="2427"/>
                  </a:cubicBezTo>
                  <a:cubicBezTo>
                    <a:pt x="4789" y="2805"/>
                    <a:pt x="4505" y="3214"/>
                    <a:pt x="4096" y="3372"/>
                  </a:cubicBezTo>
                  <a:lnTo>
                    <a:pt x="4096" y="3750"/>
                  </a:lnTo>
                  <a:cubicBezTo>
                    <a:pt x="4096" y="3939"/>
                    <a:pt x="3938" y="4096"/>
                    <a:pt x="3749" y="4096"/>
                  </a:cubicBezTo>
                  <a:cubicBezTo>
                    <a:pt x="3560" y="4096"/>
                    <a:pt x="3403" y="3939"/>
                    <a:pt x="3403" y="3750"/>
                  </a:cubicBezTo>
                  <a:lnTo>
                    <a:pt x="3403" y="3372"/>
                  </a:lnTo>
                  <a:cubicBezTo>
                    <a:pt x="3403" y="3088"/>
                    <a:pt x="3592" y="2805"/>
                    <a:pt x="3875" y="2742"/>
                  </a:cubicBezTo>
                  <a:cubicBezTo>
                    <a:pt x="4001" y="2679"/>
                    <a:pt x="4096" y="2521"/>
                    <a:pt x="4096" y="2427"/>
                  </a:cubicBezTo>
                  <a:cubicBezTo>
                    <a:pt x="4096" y="2206"/>
                    <a:pt x="3938" y="2049"/>
                    <a:pt x="3749" y="2049"/>
                  </a:cubicBezTo>
                  <a:cubicBezTo>
                    <a:pt x="3560" y="2049"/>
                    <a:pt x="3403" y="2206"/>
                    <a:pt x="3403" y="2427"/>
                  </a:cubicBezTo>
                  <a:cubicBezTo>
                    <a:pt x="3403" y="2616"/>
                    <a:pt x="3245" y="2773"/>
                    <a:pt x="3056" y="2773"/>
                  </a:cubicBezTo>
                  <a:cubicBezTo>
                    <a:pt x="2836" y="2773"/>
                    <a:pt x="2678" y="2616"/>
                    <a:pt x="2678" y="2427"/>
                  </a:cubicBezTo>
                  <a:cubicBezTo>
                    <a:pt x="2678" y="1859"/>
                    <a:pt x="3151" y="1387"/>
                    <a:pt x="3718" y="1387"/>
                  </a:cubicBezTo>
                  <a:close/>
                  <a:moveTo>
                    <a:pt x="3749" y="4726"/>
                  </a:moveTo>
                  <a:cubicBezTo>
                    <a:pt x="3938" y="4726"/>
                    <a:pt x="4096" y="4884"/>
                    <a:pt x="4096" y="5104"/>
                  </a:cubicBezTo>
                  <a:cubicBezTo>
                    <a:pt x="4096" y="5294"/>
                    <a:pt x="3938" y="5451"/>
                    <a:pt x="3749" y="5451"/>
                  </a:cubicBezTo>
                  <a:cubicBezTo>
                    <a:pt x="3560" y="5451"/>
                    <a:pt x="3403" y="5294"/>
                    <a:pt x="3403" y="5104"/>
                  </a:cubicBezTo>
                  <a:cubicBezTo>
                    <a:pt x="3403" y="4884"/>
                    <a:pt x="3560" y="4726"/>
                    <a:pt x="3749" y="4726"/>
                  </a:cubicBezTo>
                  <a:close/>
                  <a:moveTo>
                    <a:pt x="3749" y="1"/>
                  </a:moveTo>
                  <a:cubicBezTo>
                    <a:pt x="1670" y="1"/>
                    <a:pt x="0" y="1702"/>
                    <a:pt x="0" y="3750"/>
                  </a:cubicBezTo>
                  <a:cubicBezTo>
                    <a:pt x="0" y="5829"/>
                    <a:pt x="1702" y="7499"/>
                    <a:pt x="3749" y="7499"/>
                  </a:cubicBezTo>
                  <a:cubicBezTo>
                    <a:pt x="5829" y="7499"/>
                    <a:pt x="7498" y="5798"/>
                    <a:pt x="7498" y="3750"/>
                  </a:cubicBezTo>
                  <a:cubicBezTo>
                    <a:pt x="7530" y="1670"/>
                    <a:pt x="5829" y="1"/>
                    <a:pt x="3749"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grpSp>
    </p:spTree>
    <p:extLst>
      <p:ext uri="{BB962C8B-B14F-4D97-AF65-F5344CB8AC3E}">
        <p14:creationId xmlns:p14="http://schemas.microsoft.com/office/powerpoint/2010/main" val="29761667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007" y="168003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510960" cy="355354"/>
          </a:xfrm>
          <a:prstGeom prst="rect">
            <a:avLst/>
          </a:prstGeom>
          <a:noFill/>
        </p:spPr>
        <p:txBody>
          <a:bodyPr wrap="square" rtlCol="0">
            <a:spAutoFit/>
          </a:bodyPr>
          <a:lstStyle/>
          <a:p>
            <a:pPr marR="0" lvl="0" rtl="1">
              <a:lnSpc>
                <a:spcPct val="115000"/>
              </a:lnSpc>
              <a:spcBef>
                <a:spcPts val="0"/>
              </a:spcBef>
              <a:spcAft>
                <a:spcPts val="1000"/>
              </a:spcAft>
              <a:tabLst>
                <a:tab pos="302260" algn="r"/>
              </a:tabLst>
            </a:pPr>
            <a:r>
              <a:rPr lang="ar-SY" sz="1600" b="1" dirty="0">
                <a:effectLst/>
                <a:latin typeface="Alexandria Medium" pitchFamily="2" charset="-78"/>
                <a:ea typeface="Calibri" panose="020F0502020204030204" pitchFamily="34" charset="0"/>
                <a:cs typeface="Alexandria Medium" pitchFamily="2" charset="-78"/>
              </a:rPr>
              <a:t>بعض البرامج </a:t>
            </a:r>
            <a:r>
              <a:rPr lang="ar-SA" sz="1600" b="1" dirty="0">
                <a:latin typeface="Alexandria Medium" pitchFamily="2" charset="-78"/>
                <a:ea typeface="Calibri" panose="020F0502020204030204" pitchFamily="34" charset="0"/>
                <a:cs typeface="Alexandria Medium" pitchFamily="2" charset="-78"/>
              </a:rPr>
              <a:t>الحاسوبية المستخدمة في  تصميم البيئات</a:t>
            </a:r>
            <a:r>
              <a:rPr lang="ar-SY" sz="1600" b="1" dirty="0">
                <a:effectLst/>
                <a:latin typeface="Alexandria Medium" pitchFamily="2" charset="-78"/>
                <a:ea typeface="Calibri" panose="020F0502020204030204" pitchFamily="34" charset="0"/>
                <a:cs typeface="Alexandria Medium" pitchFamily="2" charset="-78"/>
              </a:rPr>
              <a:t> التعليميّة التفاعليّة</a:t>
            </a:r>
            <a:endParaRPr lang="en-US" sz="16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997958" y="2466904"/>
            <a:ext cx="9986818" cy="1464760"/>
          </a:xfrm>
          <a:prstGeom prst="rect">
            <a:avLst/>
          </a:prstGeom>
          <a:noFill/>
        </p:spPr>
        <p:txBody>
          <a:bodyPr wrap="square" rtlCol="0">
            <a:spAutoFit/>
          </a:bodyPr>
          <a:lstStyle/>
          <a:p>
            <a:pPr marL="0" marR="0" algn="justLow" rtl="1">
              <a:lnSpc>
                <a:spcPct val="115000"/>
              </a:lnSpc>
              <a:spcBef>
                <a:spcPts val="0"/>
              </a:spcBef>
              <a:spcAft>
                <a:spcPts val="1000"/>
              </a:spcAft>
            </a:pPr>
            <a:r>
              <a:rPr lang="ar-SA" sz="1600" dirty="0">
                <a:effectLst/>
                <a:latin typeface="Calibri" panose="020F0502020204030204" pitchFamily="34" charset="0"/>
                <a:ea typeface="Calibri" panose="020F0502020204030204" pitchFamily="34" charset="0"/>
                <a:cs typeface="Alexandria" pitchFamily="2" charset="-78"/>
              </a:rPr>
              <a:t>     </a:t>
            </a:r>
            <a:r>
              <a:rPr lang="ar-SY" sz="1600" dirty="0">
                <a:effectLst/>
                <a:latin typeface="Calibri" panose="020F0502020204030204" pitchFamily="34" charset="0"/>
                <a:ea typeface="Calibri" panose="020F0502020204030204" pitchFamily="34" charset="0"/>
                <a:cs typeface="Alexandria" pitchFamily="2" charset="-78"/>
              </a:rPr>
              <a:t>يوجد برامج عدة يمكن استخدامها في تصميم البيئات التعليميّة الإلكترونيّة التفاعليّة، ومن أمثلة هذه البرامج:</a:t>
            </a:r>
            <a:endParaRPr lang="ar-SA" sz="1600" dirty="0">
              <a:effectLst/>
              <a:latin typeface="Calibri" panose="020F0502020204030204" pitchFamily="34" charset="0"/>
              <a:ea typeface="Calibri" panose="020F0502020204030204" pitchFamily="34" charset="0"/>
              <a:cs typeface="Alexandria" pitchFamily="2" charset="-78"/>
            </a:endParaRPr>
          </a:p>
          <a:p>
            <a:pPr marL="0" marR="0" algn="justLow" rtl="1">
              <a:lnSpc>
                <a:spcPct val="115000"/>
              </a:lnSpc>
              <a:spcBef>
                <a:spcPts val="0"/>
              </a:spcBef>
              <a:spcAft>
                <a:spcPts val="1000"/>
              </a:spcAft>
            </a:pPr>
            <a:endParaRPr lang="en-US" sz="1600" dirty="0">
              <a:effectLst/>
              <a:latin typeface="Calibri" panose="020F0502020204030204" pitchFamily="34" charset="0"/>
              <a:ea typeface="Calibri" panose="020F0502020204030204" pitchFamily="34" charset="0"/>
              <a:cs typeface="Alexandria" pitchFamily="2" charset="-78"/>
            </a:endParaRPr>
          </a:p>
          <a:p>
            <a:pPr marL="0" marR="0" algn="justLow" rtl="1">
              <a:lnSpc>
                <a:spcPct val="115000"/>
              </a:lnSpc>
              <a:spcBef>
                <a:spcPts val="0"/>
              </a:spcBef>
              <a:spcAft>
                <a:spcPts val="1000"/>
              </a:spcAft>
            </a:pP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20">
            <a:extLst>
              <a:ext uri="{FF2B5EF4-FFF2-40B4-BE49-F238E27FC236}">
                <a16:creationId xmlns:a16="http://schemas.microsoft.com/office/drawing/2014/main" id="{2D40D825-895E-470C-8B95-36B4F74FEE8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ct val="100000"/>
              </a:lnSpc>
              <a:spcBef>
                <a:spcPct val="0"/>
              </a:spcBef>
              <a:spcAft>
                <a:spcPct val="0"/>
              </a:spcAft>
              <a:buClrTx/>
              <a:buSzTx/>
              <a:buFontTx/>
              <a:buNone/>
              <a:tabLst/>
            </a:pPr>
            <a:endParaRPr kumimoji="0" lang="en-US" altLang="ar-SA" sz="1800" b="0" i="0" u="none" strike="noStrike" cap="none" normalizeH="0" baseline="0">
              <a:ln>
                <a:noFill/>
              </a:ln>
              <a:solidFill>
                <a:schemeClr val="tx1"/>
              </a:solidFill>
              <a:effectLst/>
              <a:latin typeface="Arial" panose="020B0604020202020204" pitchFamily="34" charset="0"/>
            </a:endParaRPr>
          </a:p>
        </p:txBody>
      </p:sp>
      <p:pic>
        <p:nvPicPr>
          <p:cNvPr id="30" name="Picture 125" descr="C:\Users\Dr. Ghena\AppData\Local\Microsoft\Windows\INetCache\Content.MSO\E8F55876.tmp">
            <a:extLst>
              <a:ext uri="{FF2B5EF4-FFF2-40B4-BE49-F238E27FC236}">
                <a16:creationId xmlns:a16="http://schemas.microsoft.com/office/drawing/2014/main" id="{151F4C95-0589-43E6-B1D5-801B0C9B19A5}"/>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666507" y="3402278"/>
            <a:ext cx="852566" cy="802618"/>
          </a:xfrm>
          <a:prstGeom prst="rect">
            <a:avLst/>
          </a:prstGeom>
          <a:ln>
            <a:noFill/>
          </a:ln>
          <a:effectLst>
            <a:outerShdw blurRad="292100" dist="139700" dir="2700000" algn="tl" rotWithShape="0">
              <a:srgbClr val="333333">
                <a:alpha val="65000"/>
              </a:srgbClr>
            </a:outerShdw>
          </a:effectLst>
        </p:spPr>
      </p:pic>
      <p:sp>
        <p:nvSpPr>
          <p:cNvPr id="29" name="Rectangle 21">
            <a:extLst>
              <a:ext uri="{FF2B5EF4-FFF2-40B4-BE49-F238E27FC236}">
                <a16:creationId xmlns:a16="http://schemas.microsoft.com/office/drawing/2014/main" id="{37B52E96-08AB-4E38-9BB1-D8E6D88DC631}"/>
              </a:ext>
            </a:extLst>
          </p:cNvPr>
          <p:cNvSpPr>
            <a:spLocks noChangeArrowheads="1"/>
          </p:cNvSpPr>
          <p:nvPr/>
        </p:nvSpPr>
        <p:spPr bwMode="auto">
          <a:xfrm>
            <a:off x="2180407" y="3444020"/>
            <a:ext cx="8324740" cy="1627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ts val="2920"/>
              </a:lnSpc>
              <a:spcBef>
                <a:spcPts val="600"/>
              </a:spcBef>
              <a:spcAft>
                <a:spcPts val="1200"/>
              </a:spcAft>
              <a:buClrTx/>
              <a:buSzTx/>
              <a:buFontTx/>
              <a:buNone/>
              <a:tabLst/>
            </a:pPr>
            <a:r>
              <a:rPr kumimoji="0" lang="ar-SY"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برنامج الفلاش </a:t>
            </a:r>
            <a:r>
              <a:rPr kumimoji="0" lang="en-US"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Swish Max)</a:t>
            </a:r>
            <a:r>
              <a:rPr kumimoji="0" lang="ar-SY"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a:t>
            </a:r>
            <a:endParaRPr kumimoji="0" lang="en-US"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endParaRPr>
          </a:p>
          <a:p>
            <a:pPr marL="0" marR="0" lvl="0" indent="0" algn="justLow" defTabSz="914400" rtl="1" eaLnBrk="0" fontAlgn="base" latinLnBrk="0" hangingPunct="0">
              <a:lnSpc>
                <a:spcPts val="2920"/>
              </a:lnSpc>
              <a:spcBef>
                <a:spcPts val="600"/>
              </a:spcBef>
              <a:spcAft>
                <a:spcPts val="1200"/>
              </a:spcAft>
              <a:buClrTx/>
              <a:buSzTx/>
              <a:buFontTx/>
              <a:buNone/>
              <a:tabLst/>
            </a:pPr>
            <a:endParaRPr kumimoji="0" lang="en-US" altLang="ar-SA" sz="1600" b="1"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justLow" defTabSz="914400" rtl="1" eaLnBrk="0" fontAlgn="base" latinLnBrk="0" hangingPunct="0">
              <a:lnSpc>
                <a:spcPts val="2920"/>
              </a:lnSpc>
              <a:spcBef>
                <a:spcPts val="600"/>
              </a:spcBef>
              <a:spcAft>
                <a:spcPts val="1200"/>
              </a:spcAft>
              <a:buClrTx/>
              <a:buSzTx/>
              <a:buFontTx/>
              <a:buNone/>
              <a:tabLst/>
            </a:pPr>
            <a:r>
              <a:rPr kumimoji="0" lang="en-US"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a:t>
            </a:r>
            <a:r>
              <a:rPr kumimoji="0" lang="ar-SY"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برنامج يستخدم تقنيّة أدوبي فلاش لإنشاء </a:t>
            </a:r>
            <a:r>
              <a:rPr kumimoji="0" lang="ar-SA"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أفلام تفاعليّة </a:t>
            </a:r>
            <a:r>
              <a:rPr kumimoji="0" lang="ar-SY"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عروض تقديميّة متعدّدة المنصّات. </a:t>
            </a:r>
            <a:endParaRPr kumimoji="0" lang="ar-SY"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Tree>
    <p:extLst>
      <p:ext uri="{BB962C8B-B14F-4D97-AF65-F5344CB8AC3E}">
        <p14:creationId xmlns:p14="http://schemas.microsoft.com/office/powerpoint/2010/main" val="1325631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5007" y="17123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7670980" cy="355354"/>
          </a:xfrm>
          <a:prstGeom prst="rect">
            <a:avLst/>
          </a:prstGeom>
          <a:noFill/>
        </p:spPr>
        <p:txBody>
          <a:bodyPr wrap="square" rtlCol="0">
            <a:spAutoFit/>
          </a:bodyPr>
          <a:lstStyle/>
          <a:p>
            <a:pPr marR="0" lvl="0" rtl="1">
              <a:lnSpc>
                <a:spcPct val="115000"/>
              </a:lnSpc>
              <a:spcBef>
                <a:spcPts val="0"/>
              </a:spcBef>
              <a:spcAft>
                <a:spcPts val="1000"/>
              </a:spcAft>
              <a:tabLst>
                <a:tab pos="302260" algn="r"/>
              </a:tabLst>
            </a:pPr>
            <a:r>
              <a:rPr lang="ar-SY" sz="1600" b="1" dirty="0">
                <a:effectLst/>
                <a:latin typeface="Alexandria Medium" pitchFamily="2" charset="-78"/>
                <a:ea typeface="Calibri" panose="020F0502020204030204" pitchFamily="34" charset="0"/>
                <a:cs typeface="Alexandria Medium" pitchFamily="2" charset="-78"/>
              </a:rPr>
              <a:t>بعض البرامج </a:t>
            </a:r>
            <a:r>
              <a:rPr lang="ar-SA" sz="1600" b="1" dirty="0">
                <a:latin typeface="Alexandria Medium" pitchFamily="2" charset="-78"/>
                <a:ea typeface="Calibri" panose="020F0502020204030204" pitchFamily="34" charset="0"/>
                <a:cs typeface="Alexandria Medium" pitchFamily="2" charset="-78"/>
              </a:rPr>
              <a:t>الحاسوبية المستخدمة في  تصميم البيئات</a:t>
            </a:r>
            <a:r>
              <a:rPr lang="ar-SY" sz="1600" b="1" dirty="0">
                <a:effectLst/>
                <a:latin typeface="Alexandria Medium" pitchFamily="2" charset="-78"/>
                <a:ea typeface="Calibri" panose="020F0502020204030204" pitchFamily="34" charset="0"/>
                <a:cs typeface="Alexandria Medium" pitchFamily="2" charset="-78"/>
              </a:rPr>
              <a:t> التعليميّة التفاعليّة</a:t>
            </a:r>
            <a:endParaRPr lang="en-US" sz="1600" dirty="0">
              <a:effectLst/>
              <a:latin typeface="Alexandria Medium" pitchFamily="2" charset="-78"/>
              <a:ea typeface="Calibri" panose="020F0502020204030204" pitchFamily="34" charset="0"/>
              <a:cs typeface="Alexandria Medium"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8" name="Rectangle 20">
            <a:extLst>
              <a:ext uri="{FF2B5EF4-FFF2-40B4-BE49-F238E27FC236}">
                <a16:creationId xmlns:a16="http://schemas.microsoft.com/office/drawing/2014/main" id="{2D40D825-895E-470C-8B95-36B4F74FEE8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ct val="100000"/>
              </a:lnSpc>
              <a:spcBef>
                <a:spcPct val="0"/>
              </a:spcBef>
              <a:spcAft>
                <a:spcPct val="0"/>
              </a:spcAft>
              <a:buClrTx/>
              <a:buSzTx/>
              <a:buFontTx/>
              <a:buNone/>
              <a:tabLst/>
            </a:pPr>
            <a:endParaRPr kumimoji="0" lang="en-US" altLang="ar-SA" sz="1800" b="0" i="0" u="none" strike="noStrike" cap="none" normalizeH="0" baseline="0">
              <a:ln>
                <a:noFill/>
              </a:ln>
              <a:solidFill>
                <a:schemeClr val="tx1"/>
              </a:solidFill>
              <a:effectLst/>
              <a:latin typeface="Arial" panose="020B0604020202020204" pitchFamily="34" charset="0"/>
            </a:endParaRPr>
          </a:p>
        </p:txBody>
      </p:sp>
      <p:sp>
        <p:nvSpPr>
          <p:cNvPr id="2" name="Rectangle 2">
            <a:extLst>
              <a:ext uri="{FF2B5EF4-FFF2-40B4-BE49-F238E27FC236}">
                <a16:creationId xmlns:a16="http://schemas.microsoft.com/office/drawing/2014/main" id="{D5140E7B-E8F7-492B-812D-4B4DA8DBADB2}"/>
              </a:ext>
            </a:extLst>
          </p:cNvPr>
          <p:cNvSpPr>
            <a:spLocks noChangeArrowheads="1"/>
          </p:cNvSpPr>
          <p:nvPr/>
        </p:nvSpPr>
        <p:spPr bwMode="auto">
          <a:xfrm>
            <a:off x="1312434" y="2051502"/>
            <a:ext cx="9443542" cy="4049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ts val="2920"/>
              </a:lnSpc>
              <a:spcBef>
                <a:spcPts val="600"/>
              </a:spcBef>
              <a:spcAft>
                <a:spcPts val="1200"/>
              </a:spcAft>
              <a:buClrTx/>
              <a:buSzTx/>
              <a:tabLst/>
            </a:pPr>
            <a:r>
              <a:rPr kumimoji="0" lang="ar-SY"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برنامج (</a:t>
            </a:r>
            <a:r>
              <a:rPr kumimoji="0" lang="en-US"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Adobe Flash</a:t>
            </a:r>
            <a:r>
              <a:rPr kumimoji="0" lang="ar-SY"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a:t>
            </a:r>
            <a:endParaRPr kumimoji="0" lang="ar-SA"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endParaRPr>
          </a:p>
          <a:p>
            <a:pPr marL="0" marR="0" lvl="0" indent="0" algn="just" defTabSz="914400" rtl="1" eaLnBrk="0" fontAlgn="base" latinLnBrk="0" hangingPunct="0">
              <a:lnSpc>
                <a:spcPts val="2920"/>
              </a:lnSpc>
              <a:spcBef>
                <a:spcPts val="600"/>
              </a:spcBef>
              <a:spcAft>
                <a:spcPts val="1200"/>
              </a:spcAft>
              <a:buClrTx/>
              <a:buSzTx/>
              <a:tabLst/>
            </a:pP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   </a:t>
            </a:r>
            <a:r>
              <a:rPr lang="ar-SY" sz="1600" dirty="0">
                <a:effectLst/>
                <a:latin typeface="Alexandria Light" pitchFamily="2" charset="-78"/>
                <a:ea typeface="Calibri" panose="020F0502020204030204" pitchFamily="34" charset="0"/>
                <a:cs typeface="Alexandria Light" pitchFamily="2" charset="-78"/>
              </a:rPr>
              <a:t>برنامج متخصص للوسائط المتعددة كافة، من صور متحركة، وتجارب تفاعلية، وتصميم مواقع، ودمج الفيديو والنص والرسومات، والصوت ويستخدم لإنشاء  العروض التقديمية التفاعليّة</a:t>
            </a:r>
            <a:r>
              <a:rPr lang="ar-SA" sz="1600" dirty="0">
                <a:effectLst/>
                <a:latin typeface="Alexandria Light" pitchFamily="2" charset="-78"/>
                <a:ea typeface="Calibri" panose="020F0502020204030204" pitchFamily="34" charset="0"/>
                <a:cs typeface="Alexandria Light" pitchFamily="2" charset="-78"/>
              </a:rPr>
              <a:t>.</a:t>
            </a:r>
          </a:p>
          <a:p>
            <a:pPr marL="0" marR="0" lvl="0" indent="0" algn="r" defTabSz="914400" rtl="1" eaLnBrk="0" fontAlgn="base" latinLnBrk="0" hangingPunct="0">
              <a:lnSpc>
                <a:spcPts val="2920"/>
              </a:lnSpc>
              <a:spcBef>
                <a:spcPts val="600"/>
              </a:spcBef>
              <a:spcAft>
                <a:spcPts val="1200"/>
              </a:spcAft>
              <a:buClrTx/>
              <a:buSzTx/>
              <a:tabLst/>
            </a:pPr>
            <a:endParaRPr lang="en-US" sz="1600" dirty="0">
              <a:effectLst/>
              <a:latin typeface="Alexandria Light" pitchFamily="2" charset="-78"/>
              <a:ea typeface="Calibri" panose="020F0502020204030204" pitchFamily="34" charset="0"/>
              <a:cs typeface="Alexandria Light" pitchFamily="2" charset="-78"/>
            </a:endParaRPr>
          </a:p>
          <a:p>
            <a:pPr algn="r" rtl="1" eaLnBrk="0" fontAlgn="base" hangingPunct="0">
              <a:lnSpc>
                <a:spcPts val="2920"/>
              </a:lnSpc>
              <a:spcBef>
                <a:spcPts val="600"/>
              </a:spcBef>
              <a:spcAft>
                <a:spcPts val="1200"/>
              </a:spcAft>
            </a:pPr>
            <a:r>
              <a:rPr kumimoji="0" lang="ar-SY"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برنامج </a:t>
            </a:r>
            <a:r>
              <a:rPr kumimoji="0" lang="en-US"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Adobe Captivate)</a:t>
            </a:r>
            <a:r>
              <a:rPr kumimoji="0" lang="ar-SY"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a:t>
            </a:r>
            <a:endParaRPr kumimoji="0" lang="ar-SA"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endParaRPr>
          </a:p>
          <a:p>
            <a:pPr algn="just" rtl="1" eaLnBrk="0" fontAlgn="base" hangingPunct="0">
              <a:lnSpc>
                <a:spcPts val="2920"/>
              </a:lnSpc>
              <a:spcBef>
                <a:spcPts val="600"/>
              </a:spcBef>
              <a:spcAft>
                <a:spcPts val="1200"/>
              </a:spcAft>
            </a:pPr>
            <a:r>
              <a:rPr kumimoji="0" lang="ar-SA"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a:t>
            </a:r>
            <a:r>
              <a:rPr kumimoji="0" lang="ar-SY"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برنامج يستطيع المستخدم بوساطته تصميم العروض التعليميّة، وعمل شاشات تفاعليّة، </a:t>
            </a:r>
            <a:r>
              <a:rPr kumimoji="0" lang="ar-SY" altLang="ar-SA" sz="1600" b="0" i="0" u="none" strike="noStrike" cap="none" normalizeH="0" baseline="0" dirty="0" err="1">
                <a:ln>
                  <a:noFill/>
                </a:ln>
                <a:solidFill>
                  <a:schemeClr val="tx1"/>
                </a:solidFill>
                <a:effectLst/>
                <a:latin typeface="Alexandria Light" pitchFamily="2" charset="-78"/>
                <a:ea typeface="Calibri" panose="020F0502020204030204" pitchFamily="34" charset="0"/>
                <a:cs typeface="Alexandria Light" pitchFamily="2" charset="-78"/>
              </a:rPr>
              <a:t>وللبرن</a:t>
            </a:r>
            <a:r>
              <a:rPr kumimoji="0" lang="ar-SA"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ا</a:t>
            </a:r>
            <a:r>
              <a:rPr kumimoji="0" lang="ar-SY"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مج إصدارات متعدّدة آخرها </a:t>
            </a:r>
            <a:r>
              <a:rPr kumimoji="0" lang="en-US"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Adobe Captivate 9</a:t>
            </a:r>
            <a:r>
              <a:rPr kumimoji="0" lang="ar-SY"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للعام 2016.</a:t>
            </a:r>
            <a:endParaRPr kumimoji="0" lang="ar-SA"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pic>
        <p:nvPicPr>
          <p:cNvPr id="14" name="Picture 126" descr="C:\Users\Dr. Ghena\AppData\Local\Microsoft\Windows\INetCache\Content.MSO\2E54B828.tmp">
            <a:extLst>
              <a:ext uri="{FF2B5EF4-FFF2-40B4-BE49-F238E27FC236}">
                <a16:creationId xmlns:a16="http://schemas.microsoft.com/office/drawing/2014/main" id="{6E81CCDF-1F0F-495E-9230-CF36BF8CE2D6}"/>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95013" y="1968673"/>
            <a:ext cx="880513" cy="676055"/>
          </a:xfrm>
          <a:prstGeom prst="rect">
            <a:avLst/>
          </a:prstGeom>
          <a:ln>
            <a:noFill/>
          </a:ln>
          <a:effectLst>
            <a:outerShdw blurRad="292100" dist="139700" dir="2700000" algn="tl" rotWithShape="0">
              <a:srgbClr val="333333">
                <a:alpha val="65000"/>
              </a:srgbClr>
            </a:outerShdw>
          </a:effectLst>
        </p:spPr>
      </p:pic>
      <p:pic>
        <p:nvPicPr>
          <p:cNvPr id="16" name="Picture 127">
            <a:extLst>
              <a:ext uri="{FF2B5EF4-FFF2-40B4-BE49-F238E27FC236}">
                <a16:creationId xmlns:a16="http://schemas.microsoft.com/office/drawing/2014/main" id="{4DE6D57F-CB65-4199-A2DF-76C87409D0AD}"/>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895013" y="3999136"/>
            <a:ext cx="840489" cy="74636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15287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0" fontAlgn="base" latinLnBrk="0" hangingPunct="0">
              <a:lnSpc>
                <a:spcPts val="2960"/>
              </a:lnSpc>
              <a:spcBef>
                <a:spcPts val="600"/>
              </a:spcBef>
              <a:spcAft>
                <a:spcPts val="2000"/>
              </a:spcAft>
              <a:buClrTx/>
              <a:buSzTx/>
              <a:buFontTx/>
              <a:buNone/>
              <a:tabLst/>
            </a:pPr>
            <a:r>
              <a:rPr kumimoji="0" lang="ar-SA" altLang="ar-SA" sz="18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a:t>
            </a:r>
          </a:p>
          <a:p>
            <a:pPr marL="0" marR="0" lvl="0" indent="0" algn="r" defTabSz="914400" rtl="1" eaLnBrk="0" fontAlgn="base" latinLnBrk="0" hangingPunct="0">
              <a:lnSpc>
                <a:spcPts val="2960"/>
              </a:lnSpc>
              <a:spcBef>
                <a:spcPts val="600"/>
              </a:spcBef>
              <a:spcAft>
                <a:spcPts val="2000"/>
              </a:spcAft>
              <a:buClrTx/>
              <a:buSzTx/>
              <a:buFontTx/>
              <a:buNone/>
              <a:tabLst/>
            </a:pPr>
            <a:r>
              <a:rPr lang="ar-SA" altLang="ar-SA" dirty="0">
                <a:solidFill>
                  <a:schemeClr val="tx1"/>
                </a:solidFill>
                <a:latin typeface="Alexandria Light" pitchFamily="2" charset="-78"/>
                <a:ea typeface="Calibri" panose="020F0502020204030204" pitchFamily="34" charset="0"/>
                <a:cs typeface="Alexandria Light" pitchFamily="2" charset="-78"/>
              </a:rPr>
              <a:t>     </a:t>
            </a:r>
            <a:endParaRPr kumimoji="0" lang="en-US" altLang="ar-SA" sz="10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3" name="TextBox 2"/>
          <p:cNvSpPr txBox="1"/>
          <p:nvPr/>
        </p:nvSpPr>
        <p:spPr>
          <a:xfrm>
            <a:off x="2513150" y="1019069"/>
            <a:ext cx="7862464" cy="796757"/>
          </a:xfrm>
          <a:prstGeom prst="rect">
            <a:avLst/>
          </a:prstGeom>
          <a:noFill/>
        </p:spPr>
        <p:txBody>
          <a:bodyPr wrap="square" rtlCol="0">
            <a:spAutoFit/>
          </a:bodyPr>
          <a:lstStyle/>
          <a:p>
            <a:pPr rtl="1">
              <a:lnSpc>
                <a:spcPct val="115000"/>
              </a:lnSpc>
              <a:spcAft>
                <a:spcPts val="1000"/>
              </a:spcAft>
              <a:tabLst>
                <a:tab pos="302260" algn="r"/>
              </a:tabLst>
            </a:pPr>
            <a:r>
              <a:rPr lang="ar-SY" sz="1600" b="1" dirty="0">
                <a:effectLst/>
                <a:latin typeface="Alexandria Medium" pitchFamily="2" charset="-78"/>
                <a:ea typeface="Calibri" panose="020F0502020204030204" pitchFamily="34" charset="0"/>
                <a:cs typeface="Alexandria Medium" pitchFamily="2" charset="-78"/>
              </a:rPr>
              <a:t>بعض البرامج </a:t>
            </a:r>
            <a:r>
              <a:rPr lang="ar-SA" sz="1600" b="1" dirty="0">
                <a:latin typeface="Alexandria Medium" pitchFamily="2" charset="-78"/>
                <a:ea typeface="Calibri" panose="020F0502020204030204" pitchFamily="34" charset="0"/>
                <a:cs typeface="Alexandria Medium" pitchFamily="2" charset="-78"/>
              </a:rPr>
              <a:t>الحاسوبية المستخدمة في  تصميم البيئات</a:t>
            </a:r>
            <a:r>
              <a:rPr lang="ar-SY" sz="1600" b="1" dirty="0">
                <a:effectLst/>
                <a:latin typeface="Alexandria Medium" pitchFamily="2" charset="-78"/>
                <a:ea typeface="Calibri" panose="020F0502020204030204" pitchFamily="34" charset="0"/>
                <a:cs typeface="Alexandria Medium" pitchFamily="2" charset="-78"/>
              </a:rPr>
              <a:t> التعليميّة التفاعليّة</a:t>
            </a:r>
            <a:endParaRPr lang="en-US" sz="1600" dirty="0">
              <a:effectLst/>
              <a:latin typeface="Alexandria Medium" pitchFamily="2" charset="-78"/>
              <a:ea typeface="Calibri" panose="020F0502020204030204" pitchFamily="34" charset="0"/>
              <a:cs typeface="Alexandria Medium" pitchFamily="2" charset="-78"/>
            </a:endParaRPr>
          </a:p>
          <a:p>
            <a:pPr marR="0" lvl="0" algn="justLow" rtl="1">
              <a:lnSpc>
                <a:spcPct val="115000"/>
              </a:lnSpc>
              <a:spcBef>
                <a:spcPts val="0"/>
              </a:spcBef>
              <a:spcAft>
                <a:spcPts val="1000"/>
              </a:spcAft>
              <a:tabLst>
                <a:tab pos="302260" algn="r"/>
              </a:tabLst>
            </a:pP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14645" y="62662"/>
            <a:ext cx="2305141" cy="1076343"/>
          </a:xfrm>
          <a:prstGeom prst="rect">
            <a:avLst/>
          </a:prstGeom>
        </p:spPr>
      </p:pic>
      <p:sp>
        <p:nvSpPr>
          <p:cNvPr id="28" name="Rectangle 20">
            <a:extLst>
              <a:ext uri="{FF2B5EF4-FFF2-40B4-BE49-F238E27FC236}">
                <a16:creationId xmlns:a16="http://schemas.microsoft.com/office/drawing/2014/main" id="{2D40D825-895E-470C-8B95-36B4F74FEE8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ct val="100000"/>
              </a:lnSpc>
              <a:spcBef>
                <a:spcPct val="0"/>
              </a:spcBef>
              <a:spcAft>
                <a:spcPct val="0"/>
              </a:spcAft>
              <a:buClrTx/>
              <a:buSzTx/>
              <a:buFontTx/>
              <a:buNone/>
              <a:tabLst/>
            </a:pPr>
            <a:endParaRPr kumimoji="0" lang="en-US" altLang="ar-SA" sz="1800" b="0" i="0" u="none" strike="noStrike" cap="none" normalizeH="0" baseline="0">
              <a:ln>
                <a:noFill/>
              </a:ln>
              <a:solidFill>
                <a:schemeClr val="tx1"/>
              </a:solidFill>
              <a:effectLst/>
              <a:latin typeface="Arial" panose="020B0604020202020204" pitchFamily="34" charset="0"/>
            </a:endParaRPr>
          </a:p>
        </p:txBody>
      </p:sp>
      <p:sp>
        <p:nvSpPr>
          <p:cNvPr id="9" name="Rectangle 3">
            <a:extLst>
              <a:ext uri="{FF2B5EF4-FFF2-40B4-BE49-F238E27FC236}">
                <a16:creationId xmlns:a16="http://schemas.microsoft.com/office/drawing/2014/main" id="{AC4CD09E-730B-42A8-A21F-503304D13A81}"/>
              </a:ext>
            </a:extLst>
          </p:cNvPr>
          <p:cNvSpPr>
            <a:spLocks noChangeArrowheads="1"/>
          </p:cNvSpPr>
          <p:nvPr/>
        </p:nvSpPr>
        <p:spPr bwMode="auto">
          <a:xfrm>
            <a:off x="3260943" y="3228149"/>
            <a:ext cx="7862464"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Low" defTabSz="914400" rtl="1" eaLnBrk="0" fontAlgn="base" latinLnBrk="0" hangingPunct="0">
              <a:lnSpc>
                <a:spcPct val="100000"/>
              </a:lnSpc>
              <a:spcBef>
                <a:spcPct val="0"/>
              </a:spcBef>
              <a:spcAft>
                <a:spcPct val="0"/>
              </a:spcAft>
              <a:buClrTx/>
              <a:buSzTx/>
              <a:buFontTx/>
              <a:buNone/>
              <a:tabLst/>
            </a:pPr>
            <a:r>
              <a:rPr kumimoji="0" lang="ar-SY" altLang="ar-SA" sz="1400" b="0" i="0" u="none" strike="noStrike" cap="none" normalizeH="0" baseline="0" dirty="0">
                <a:ln>
                  <a:noFill/>
                </a:ln>
                <a:solidFill>
                  <a:schemeClr val="tx1"/>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kumimoji="0" lang="ar-SY" altLang="ar-SA" sz="1600" b="0" i="0" u="none" strike="noStrike" cap="none" normalizeH="0" baseline="0" dirty="0">
              <a:ln>
                <a:noFill/>
              </a:ln>
              <a:solidFill>
                <a:schemeClr val="tx1"/>
              </a:solidFill>
              <a:effectLst/>
              <a:latin typeface="Alexandria Light" pitchFamily="2" charset="-78"/>
              <a:cs typeface="Alexandria Light" pitchFamily="2" charset="-78"/>
            </a:endParaRPr>
          </a:p>
        </p:txBody>
      </p:sp>
      <p:sp>
        <p:nvSpPr>
          <p:cNvPr id="11" name="Rectangle 5">
            <a:extLst>
              <a:ext uri="{FF2B5EF4-FFF2-40B4-BE49-F238E27FC236}">
                <a16:creationId xmlns:a16="http://schemas.microsoft.com/office/drawing/2014/main" id="{2C132C38-2DBD-47D0-996E-3BC31C190AB3}"/>
              </a:ext>
            </a:extLst>
          </p:cNvPr>
          <p:cNvSpPr>
            <a:spLocks noChangeArrowheads="1"/>
          </p:cNvSpPr>
          <p:nvPr/>
        </p:nvSpPr>
        <p:spPr bwMode="auto">
          <a:xfrm>
            <a:off x="6835329" y="2594958"/>
            <a:ext cx="3631887" cy="6155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ar-SY"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برنامج </a:t>
            </a:r>
            <a:r>
              <a:rPr kumimoji="0" lang="en-US" altLang="ar-SA" sz="1600" b="1"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:(Camtasia Studio) </a:t>
            </a:r>
            <a:endParaRPr kumimoji="0" lang="en-US" altLang="ar-SA" sz="1600" b="1" i="0" u="none" strike="noStrike" cap="none" normalizeH="0" baseline="0" dirty="0">
              <a:ln>
                <a:noFill/>
              </a:ln>
              <a:solidFill>
                <a:schemeClr val="tx1"/>
              </a:solidFill>
              <a:effectLst/>
              <a:latin typeface="Alexandria Light" pitchFamily="2" charset="-78"/>
              <a:cs typeface="Alexandria Light" pitchFamily="2" charset="-78"/>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pic>
        <p:nvPicPr>
          <p:cNvPr id="17" name="Picture 256" descr="C:\Users\Dr. Ghena\AppData\Local\Microsoft\Windows\INetCache\Content.MSO\E2ED9DE.tmp">
            <a:extLst>
              <a:ext uri="{FF2B5EF4-FFF2-40B4-BE49-F238E27FC236}">
                <a16:creationId xmlns:a16="http://schemas.microsoft.com/office/drawing/2014/main" id="{D010B9BC-FA2A-47B2-8F25-CC6846C1AC83}"/>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71600" y="7691478"/>
            <a:ext cx="571500" cy="571500"/>
          </a:xfrm>
          <a:prstGeom prst="rect">
            <a:avLst/>
          </a:prstGeom>
          <a:ln>
            <a:noFill/>
          </a:ln>
          <a:effectLst>
            <a:outerShdw blurRad="292100" dist="139700" dir="2700000" algn="tl" rotWithShape="0">
              <a:srgbClr val="333333">
                <a:alpha val="65000"/>
              </a:srgbClr>
            </a:outerShdw>
          </a:effectLst>
        </p:spPr>
      </p:pic>
      <p:sp>
        <p:nvSpPr>
          <p:cNvPr id="12" name="Rectangle 6">
            <a:extLst>
              <a:ext uri="{FF2B5EF4-FFF2-40B4-BE49-F238E27FC236}">
                <a16:creationId xmlns:a16="http://schemas.microsoft.com/office/drawing/2014/main" id="{A8F917B9-C213-4299-8FFD-B12BFACB1F9B}"/>
              </a:ext>
            </a:extLst>
          </p:cNvPr>
          <p:cNvSpPr>
            <a:spLocks noChangeArrowheads="1"/>
          </p:cNvSpPr>
          <p:nvPr/>
        </p:nvSpPr>
        <p:spPr bwMode="auto">
          <a:xfrm>
            <a:off x="0" y="191275"/>
            <a:ext cx="34176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r>
              <a:rPr kumimoji="0" lang="ar-SY" altLang="ar-SA" sz="1400" b="0" i="0" u="none" strike="noStrike" cap="none" normalizeH="0" baseline="0" dirty="0">
                <a:ln>
                  <a:noFill/>
                </a:ln>
                <a:solidFill>
                  <a:schemeClr val="tx1"/>
                </a:solidFill>
                <a:effectLst/>
                <a:latin typeface="Simplified Arabic" panose="02020603050405020304" pitchFamily="18" charset="-78"/>
                <a:ea typeface="Calibri" panose="020F0502020204030204" pitchFamily="34" charset="0"/>
                <a:cs typeface="Simplified Arabic" panose="02020603050405020304" pitchFamily="18" charset="-78"/>
              </a:rPr>
              <a:t>هو</a:t>
            </a:r>
            <a:endParaRPr kumimoji="0" lang="en-US" alt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pic>
        <p:nvPicPr>
          <p:cNvPr id="19" name="Picture 256" descr="C:\Users\Dr. Ghena\AppData\Local\Microsoft\Windows\INetCache\Content.MSO\E2ED9DE.tmp">
            <a:extLst>
              <a:ext uri="{FF2B5EF4-FFF2-40B4-BE49-F238E27FC236}">
                <a16:creationId xmlns:a16="http://schemas.microsoft.com/office/drawing/2014/main" id="{A0BB4BA1-EA7B-4901-B738-00051D6FA5CC}"/>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46638" y="2236527"/>
            <a:ext cx="707093" cy="828178"/>
          </a:xfrm>
          <a:prstGeom prst="rect">
            <a:avLst/>
          </a:prstGeom>
          <a:ln>
            <a:noFill/>
          </a:ln>
          <a:effectLst>
            <a:outerShdw blurRad="292100" dist="139700" dir="2700000" algn="tl" rotWithShape="0">
              <a:srgbClr val="333333">
                <a:alpha val="65000"/>
              </a:srgbClr>
            </a:outerShdw>
          </a:effectLst>
        </p:spPr>
      </p:pic>
      <p:sp>
        <p:nvSpPr>
          <p:cNvPr id="2" name="مربع نص 1">
            <a:extLst>
              <a:ext uri="{FF2B5EF4-FFF2-40B4-BE49-F238E27FC236}">
                <a16:creationId xmlns:a16="http://schemas.microsoft.com/office/drawing/2014/main" id="{BFB64958-F6CE-4474-835D-9A3E6454D0FA}"/>
              </a:ext>
            </a:extLst>
          </p:cNvPr>
          <p:cNvSpPr txBox="1"/>
          <p:nvPr/>
        </p:nvSpPr>
        <p:spPr>
          <a:xfrm>
            <a:off x="1657350" y="3695287"/>
            <a:ext cx="9081275" cy="1171218"/>
          </a:xfrm>
          <a:prstGeom prst="rect">
            <a:avLst/>
          </a:prstGeom>
          <a:noFill/>
        </p:spPr>
        <p:txBody>
          <a:bodyPr wrap="square" rtlCol="1">
            <a:spAutoFit/>
          </a:bodyPr>
          <a:lstStyle/>
          <a:p>
            <a:pPr algn="r" rtl="1">
              <a:lnSpc>
                <a:spcPts val="2920"/>
              </a:lnSpc>
              <a:spcAft>
                <a:spcPts val="1800"/>
              </a:spcAft>
            </a:pPr>
            <a:r>
              <a:rPr kumimoji="0" lang="ar-SA" altLang="ar-SA" sz="18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هو </a:t>
            </a:r>
            <a:r>
              <a:rPr kumimoji="0" lang="ar-SY"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برنامج حاسوب لعمل دروس فيديو وعروض تقديمية مباشرة من خلال تصوير الشاشة</a:t>
            </a:r>
            <a:r>
              <a:rPr kumimoji="0" lang="ar-SA"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بالإضافة إلى تعديل الفيديو وصناعة المؤثرات والمونتاج</a:t>
            </a:r>
            <a:r>
              <a:rPr kumimoji="0" lang="ar-SY" altLang="ar-SA" sz="16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 يسمح البرنامج بتسجيل الصوت </a:t>
            </a:r>
            <a:r>
              <a:rPr kumimoji="0" lang="ar-SY" altLang="ar-SA" sz="1800" b="0" i="0" u="none" strike="noStrike" cap="none" normalizeH="0" baseline="0" dirty="0">
                <a:ln>
                  <a:noFill/>
                </a:ln>
                <a:solidFill>
                  <a:schemeClr val="tx1"/>
                </a:solidFill>
                <a:effectLst/>
                <a:latin typeface="Alexandria Light" pitchFamily="2" charset="-78"/>
                <a:ea typeface="Calibri" panose="020F0502020204030204" pitchFamily="34" charset="0"/>
                <a:cs typeface="Alexandria Light" pitchFamily="2" charset="-78"/>
              </a:rPr>
              <a:t>أو وضع تسجيلات وسائط متعددة.</a:t>
            </a:r>
            <a:endParaRPr lang="ar-SA" dirty="0"/>
          </a:p>
        </p:txBody>
      </p:sp>
    </p:spTree>
    <p:extLst>
      <p:ext uri="{BB962C8B-B14F-4D97-AF65-F5344CB8AC3E}">
        <p14:creationId xmlns:p14="http://schemas.microsoft.com/office/powerpoint/2010/main" val="2691965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1427356" y="2216589"/>
            <a:ext cx="9322420" cy="3321294"/>
          </a:xfrm>
          <a:prstGeom prst="rect">
            <a:avLst/>
          </a:prstGeom>
          <a:noFill/>
        </p:spPr>
        <p:txBody>
          <a:bodyPr wrap="square" rtlCol="0">
            <a:spAutoFit/>
          </a:bodyPr>
          <a:lstStyle/>
          <a:p>
            <a:pPr marL="0" marR="0" algn="justLow" rtl="1">
              <a:lnSpc>
                <a:spcPct val="115000"/>
              </a:lnSpc>
              <a:spcBef>
                <a:spcPts val="0"/>
              </a:spcBef>
              <a:spcAft>
                <a:spcPts val="1000"/>
              </a:spcAft>
            </a:pPr>
            <a:r>
              <a:rPr lang="ar-SA" sz="1800" b="1" dirty="0">
                <a:effectLst/>
                <a:latin typeface="Calibri" panose="020F0502020204030204" pitchFamily="34" charset="0"/>
                <a:ea typeface="Calibri" panose="020F0502020204030204" pitchFamily="34" charset="0"/>
                <a:cs typeface="Alexandria" pitchFamily="2" charset="-78"/>
              </a:rPr>
              <a:t>خاتمة</a:t>
            </a:r>
            <a:r>
              <a:rPr lang="ar-SY" sz="1800" b="1" dirty="0">
                <a:effectLst/>
                <a:latin typeface="Calibri" panose="020F0502020204030204" pitchFamily="34" charset="0"/>
                <a:ea typeface="Calibri" panose="020F0502020204030204" pitchFamily="34" charset="0"/>
                <a:cs typeface="Alexandria" pitchFamily="2" charset="-78"/>
              </a:rPr>
              <a:t>:</a:t>
            </a: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algn="justLow" rtl="1">
              <a:lnSpc>
                <a:spcPts val="2960"/>
              </a:lnSpc>
              <a:spcAft>
                <a:spcPts val="2000"/>
              </a:spcAft>
            </a:pPr>
            <a:r>
              <a:rPr lang="ar-SA" sz="1600" dirty="0">
                <a:latin typeface="Alexandria Light" pitchFamily="2" charset="-78"/>
                <a:cs typeface="Alexandria Light" pitchFamily="2" charset="-78"/>
              </a:rPr>
              <a:t>     تناولنا في محاضرتنا هذه  التعريف بالبرامج الحاسوبية، والدروس الإلكترونية التفاعلية، وخصائصها وانماطها، والتعريف بمفهوم التفاعلية، ومستوياتها، والتعرف على </a:t>
            </a:r>
            <a:r>
              <a:rPr lang="ar-SA" sz="1600" dirty="0">
                <a:effectLst/>
                <a:latin typeface="Alexandria Light" pitchFamily="2" charset="-78"/>
                <a:ea typeface="Calibri" panose="020F0502020204030204" pitchFamily="34" charset="0"/>
                <a:cs typeface="Alexandria Light" pitchFamily="2" charset="-78"/>
              </a:rPr>
              <a:t>دور المعلم في تصميم الدروس الإلكترونية التفاعليّة،</a:t>
            </a:r>
            <a:r>
              <a:rPr lang="ar-SA" sz="1600" dirty="0">
                <a:solidFill>
                  <a:srgbClr val="00B0F0"/>
                </a:solidFill>
                <a:effectLst/>
                <a:latin typeface="Alexandria Light" pitchFamily="2" charset="-78"/>
                <a:ea typeface="Calibri" panose="020F0502020204030204" pitchFamily="34" charset="0"/>
                <a:cs typeface="Alexandria Light" pitchFamily="2" charset="-78"/>
              </a:rPr>
              <a:t> </a:t>
            </a:r>
            <a:r>
              <a:rPr lang="ar-SA" sz="1600" dirty="0">
                <a:latin typeface="Alexandria Light" pitchFamily="2" charset="-78"/>
                <a:cs typeface="Alexandria Light" pitchFamily="2" charset="-78"/>
              </a:rPr>
              <a:t>كما تطرقنا إلى </a:t>
            </a:r>
            <a:r>
              <a:rPr lang="ar-SY" sz="1600" dirty="0">
                <a:effectLst/>
                <a:latin typeface="Alexandria Light" pitchFamily="2" charset="-78"/>
                <a:ea typeface="Calibri" panose="020F0502020204030204" pitchFamily="34" charset="0"/>
                <a:cs typeface="Alexandria Light" pitchFamily="2" charset="-78"/>
              </a:rPr>
              <a:t>صفات الدرس التعليميّ الإلكترونيّ الفعال</a:t>
            </a:r>
            <a:r>
              <a:rPr lang="ar-SA" sz="1600" dirty="0">
                <a:latin typeface="Alexandria Light" pitchFamily="2" charset="-78"/>
                <a:cs typeface="Alexandria Light" pitchFamily="2" charset="-78"/>
              </a:rPr>
              <a:t>، و</a:t>
            </a:r>
            <a:r>
              <a:rPr lang="ar-SA" sz="1600" dirty="0">
                <a:effectLst/>
                <a:latin typeface="Alexandria Light" pitchFamily="2" charset="-78"/>
                <a:ea typeface="Calibri" panose="020F0502020204030204" pitchFamily="34" charset="0"/>
                <a:cs typeface="Alexandria Light" pitchFamily="2" charset="-78"/>
              </a:rPr>
              <a:t>الفوائد التربوية من استخدام الدروس الإلكترونية،</a:t>
            </a:r>
            <a:r>
              <a:rPr lang="ar-SA" sz="1600" dirty="0">
                <a:latin typeface="Alexandria Light" pitchFamily="2" charset="-78"/>
                <a:ea typeface="Calibri" panose="020F0502020204030204" pitchFamily="34" charset="0"/>
                <a:cs typeface="Alexandria Light" pitchFamily="2" charset="-78"/>
              </a:rPr>
              <a:t> </a:t>
            </a:r>
            <a:r>
              <a:rPr lang="ar-SA" sz="1600" dirty="0">
                <a:effectLst/>
                <a:latin typeface="Alexandria Light" pitchFamily="2" charset="-78"/>
                <a:ea typeface="Calibri" panose="020F0502020204030204" pitchFamily="34" charset="0"/>
                <a:cs typeface="Alexandria Light" pitchFamily="2" charset="-78"/>
              </a:rPr>
              <a:t>و</a:t>
            </a:r>
            <a:r>
              <a:rPr lang="ar-SY" sz="1600" dirty="0">
                <a:effectLst/>
                <a:latin typeface="Alexandria Light" pitchFamily="2" charset="-78"/>
                <a:ea typeface="Calibri" panose="020F0502020204030204" pitchFamily="34" charset="0"/>
                <a:cs typeface="Alexandria Light" pitchFamily="2" charset="-78"/>
              </a:rPr>
              <a:t>بعض البرامج </a:t>
            </a:r>
            <a:r>
              <a:rPr lang="ar-SA" sz="1600" dirty="0">
                <a:latin typeface="Alexandria Light" pitchFamily="2" charset="-78"/>
                <a:ea typeface="Calibri" panose="020F0502020204030204" pitchFamily="34" charset="0"/>
                <a:cs typeface="Alexandria Light" pitchFamily="2" charset="-78"/>
              </a:rPr>
              <a:t>الحاسوبية المستخدمة في  تصميم البيئات</a:t>
            </a:r>
            <a:r>
              <a:rPr lang="ar-SY" sz="1600" dirty="0">
                <a:effectLst/>
                <a:latin typeface="Alexandria Light" pitchFamily="2" charset="-78"/>
                <a:ea typeface="Calibri" panose="020F0502020204030204" pitchFamily="34" charset="0"/>
                <a:cs typeface="Alexandria Light" pitchFamily="2" charset="-78"/>
              </a:rPr>
              <a:t> التعليميّة التفاعليّة</a:t>
            </a:r>
            <a:r>
              <a:rPr lang="ar-SA" sz="1600" dirty="0">
                <a:latin typeface="Alexandria Light" pitchFamily="2" charset="-78"/>
                <a:ea typeface="Calibri" panose="020F0502020204030204" pitchFamily="34" charset="0"/>
                <a:cs typeface="Alexandria Light" pitchFamily="2" charset="-78"/>
              </a:rPr>
              <a:t>.</a:t>
            </a:r>
            <a:r>
              <a:rPr lang="ar-SA" sz="1600" dirty="0">
                <a:latin typeface="Alexandria Light" pitchFamily="2" charset="-78"/>
                <a:cs typeface="Alexandria Light" pitchFamily="2" charset="-78"/>
              </a:rPr>
              <a:t> </a:t>
            </a:r>
          </a:p>
          <a:p>
            <a:pPr algn="ctr" rtl="1">
              <a:lnSpc>
                <a:spcPts val="2960"/>
              </a:lnSpc>
              <a:spcAft>
                <a:spcPts val="2000"/>
              </a:spcAft>
            </a:pPr>
            <a:r>
              <a:rPr lang="ar-SA" sz="1800" dirty="0">
                <a:latin typeface="Alexandria Light" pitchFamily="2" charset="-78"/>
                <a:cs typeface="Alexandria Light" pitchFamily="2" charset="-78"/>
              </a:rPr>
              <a:t>مع تمنياتي بالتوفيق لطلابنا الأعزاء</a:t>
            </a:r>
          </a:p>
          <a:p>
            <a:pPr marL="78105" marR="0" algn="just" rtl="1">
              <a:lnSpc>
                <a:spcPts val="2960"/>
              </a:lnSpc>
              <a:spcBef>
                <a:spcPts val="0"/>
              </a:spcBef>
              <a:spcAft>
                <a:spcPts val="1800"/>
              </a:spcAft>
              <a:tabLst>
                <a:tab pos="78105" algn="l"/>
              </a:tabLst>
            </a:pPr>
            <a:endParaRPr lang="en-US" sz="1800" dirty="0">
              <a:effectLst/>
              <a:latin typeface="Alexandria Light" pitchFamily="2" charset="-78"/>
              <a:ea typeface="Calibri" panose="020F0502020204030204" pitchFamily="34" charset="0"/>
              <a:cs typeface="Alexandria Light"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25416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374611"/>
            <a:ext cx="9212598" cy="4432111"/>
          </a:xfrm>
          <a:prstGeom prst="rect">
            <a:avLst/>
          </a:prstGeom>
          <a:noFill/>
        </p:spPr>
        <p:txBody>
          <a:bodyPr wrap="square" rtlCol="0">
            <a:spAutoFit/>
          </a:bodyPr>
          <a:lstStyle/>
          <a:p>
            <a:pPr algn="justLow" rtl="1"/>
            <a:r>
              <a:rPr lang="ar-SA" sz="1400" dirty="0">
                <a:latin typeface="Alexandria Medium" pitchFamily="2" charset="-78"/>
                <a:cs typeface="Alexandria Medium" pitchFamily="2" charset="-78"/>
              </a:rPr>
              <a:t>المراجع العربية والأجنبية</a:t>
            </a:r>
            <a:r>
              <a:rPr lang="ar-SA" sz="1400" dirty="0">
                <a:latin typeface="Simplified Arabic" panose="02020603050405020304" pitchFamily="18" charset="-78"/>
                <a:cs typeface="Simplified Arabic" panose="02020603050405020304" pitchFamily="18" charset="-78"/>
              </a:rPr>
              <a:t>:</a:t>
            </a:r>
          </a:p>
          <a:p>
            <a:pPr lvl="0" algn="just" rtl="1">
              <a:spcAft>
                <a:spcPts val="600"/>
              </a:spcAft>
            </a:pPr>
            <a:r>
              <a:rPr lang="ar-SA" sz="1600" dirty="0">
                <a:effectLst/>
                <a:latin typeface="Calibri" panose="020F0502020204030204" pitchFamily="34" charset="0"/>
                <a:ea typeface="Calibri" panose="020F0502020204030204" pitchFamily="34" charset="0"/>
                <a:cs typeface="Alexandria Light" pitchFamily="2" charset="-78"/>
              </a:rPr>
              <a:t>ابراهيم، جمعة والجزائري، خلود</a:t>
            </a:r>
            <a:r>
              <a:rPr lang="en-US" sz="1600" dirty="0">
                <a:effectLst/>
                <a:latin typeface="Alexandria Light" pitchFamily="2" charset="-78"/>
                <a:ea typeface="Calibri" panose="020F0502020204030204" pitchFamily="34" charset="0"/>
                <a:cs typeface="Arial" panose="020B0604020202020204" pitchFamily="34" charset="0"/>
              </a:rPr>
              <a:t>.</a:t>
            </a:r>
            <a:r>
              <a:rPr lang="ar-SA" sz="1600" dirty="0">
                <a:effectLst/>
                <a:latin typeface="Calibri" panose="020F0502020204030204" pitchFamily="34" charset="0"/>
                <a:ea typeface="Calibri" panose="020F0502020204030204" pitchFamily="34" charset="0"/>
                <a:cs typeface="Alexandria Light" pitchFamily="2" charset="-78"/>
              </a:rPr>
              <a:t> (2014). </a:t>
            </a:r>
            <a:r>
              <a:rPr lang="ar-SA" sz="1600" i="1" dirty="0">
                <a:effectLst/>
                <a:latin typeface="Calibri" panose="020F0502020204030204" pitchFamily="34" charset="0"/>
                <a:ea typeface="Calibri" panose="020F0502020204030204" pitchFamily="34" charset="0"/>
                <a:cs typeface="Alexandria Light" pitchFamily="2" charset="-78"/>
              </a:rPr>
              <a:t>دمج التكنولوجيا بالتعليم</a:t>
            </a:r>
            <a:r>
              <a:rPr lang="ar-SA" sz="1600" dirty="0">
                <a:effectLst/>
                <a:latin typeface="Calibri" panose="020F0502020204030204" pitchFamily="34" charset="0"/>
                <a:ea typeface="Calibri" panose="020F0502020204030204" pitchFamily="34" charset="0"/>
                <a:cs typeface="Alexandria Light" pitchFamily="2" charset="-78"/>
              </a:rPr>
              <a:t>. منشورات جامعة دمشق، كلية التربية.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lvl="0" algn="just" rtl="1">
              <a:spcAft>
                <a:spcPts val="600"/>
              </a:spcAft>
              <a:tabLst>
                <a:tab pos="457200" algn="l"/>
              </a:tabLst>
            </a:pPr>
            <a:r>
              <a:rPr lang="ar-SA" sz="1600" dirty="0">
                <a:effectLst/>
                <a:latin typeface="Calibri" panose="020F0502020204030204" pitchFamily="34" charset="0"/>
                <a:ea typeface="Calibri" panose="020F0502020204030204" pitchFamily="34" charset="0"/>
                <a:cs typeface="Alexandria Light" pitchFamily="2" charset="-78"/>
              </a:rPr>
              <a:t>الرنتيسي، محمود. (2012). </a:t>
            </a:r>
            <a:r>
              <a:rPr lang="ar-SA" sz="1600" i="1" dirty="0">
                <a:effectLst/>
                <a:latin typeface="Calibri" panose="020F0502020204030204" pitchFamily="34" charset="0"/>
                <a:ea typeface="Calibri" panose="020F0502020204030204" pitchFamily="34" charset="0"/>
                <a:cs typeface="Alexandria Light" pitchFamily="2" charset="-78"/>
              </a:rPr>
              <a:t>تكنولوجيا التعليم النظرية والتطبيق العملي</a:t>
            </a:r>
            <a:r>
              <a:rPr lang="ar-SA" sz="1600" dirty="0">
                <a:effectLst/>
                <a:latin typeface="Calibri" panose="020F0502020204030204" pitchFamily="34" charset="0"/>
                <a:ea typeface="Calibri" panose="020F0502020204030204" pitchFamily="34" charset="0"/>
                <a:cs typeface="Alexandria Light" pitchFamily="2" charset="-78"/>
              </a:rPr>
              <a:t>. الجامعة الإسلامية، غزة.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lvl="0" algn="just" rtl="1">
              <a:spcAft>
                <a:spcPts val="600"/>
              </a:spcAft>
              <a:tabLst>
                <a:tab pos="457200" algn="l"/>
              </a:tabLst>
            </a:pPr>
            <a:r>
              <a:rPr lang="ar-SA" sz="1600" dirty="0">
                <a:effectLst/>
                <a:latin typeface="Calibri" panose="020F0502020204030204" pitchFamily="34" charset="0"/>
                <a:ea typeface="Calibri" panose="020F0502020204030204" pitchFamily="34" charset="0"/>
                <a:cs typeface="Alexandria Light" pitchFamily="2" charset="-78"/>
              </a:rPr>
              <a:t>صيام، محمد وحيد، والعبد الله، فواز ابراهيم، وديب، أوصاف. (2012). </a:t>
            </a:r>
            <a:r>
              <a:rPr lang="ar-SA" sz="1600" i="1" dirty="0">
                <a:effectLst/>
                <a:latin typeface="Calibri" panose="020F0502020204030204" pitchFamily="34" charset="0"/>
                <a:ea typeface="Calibri" panose="020F0502020204030204" pitchFamily="34" charset="0"/>
                <a:cs typeface="Alexandria Light" pitchFamily="2" charset="-78"/>
              </a:rPr>
              <a:t>تكنولوجيا التعليم والمعلومات</a:t>
            </a:r>
            <a:r>
              <a:rPr lang="ar-SA" sz="1600" dirty="0">
                <a:effectLst/>
                <a:latin typeface="Calibri" panose="020F0502020204030204" pitchFamily="34" charset="0"/>
                <a:ea typeface="Calibri" panose="020F0502020204030204" pitchFamily="34" charset="0"/>
                <a:cs typeface="Alexandria Light" pitchFamily="2" charset="-78"/>
              </a:rPr>
              <a:t>. جامعة دمشق.</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lvl="0" algn="just" rtl="1">
              <a:spcAft>
                <a:spcPts val="600"/>
              </a:spcAft>
              <a:tabLst>
                <a:tab pos="457200" algn="l"/>
              </a:tabLst>
            </a:pPr>
            <a:r>
              <a:rPr lang="ar-SA" sz="1600" dirty="0">
                <a:effectLst/>
                <a:latin typeface="Calibri" panose="020F0502020204030204" pitchFamily="34" charset="0"/>
                <a:ea typeface="Calibri" panose="020F0502020204030204" pitchFamily="34" charset="0"/>
                <a:cs typeface="Alexandria Light" pitchFamily="2" charset="-78"/>
              </a:rPr>
              <a:t>عيادات، يوسف (</a:t>
            </a:r>
            <a:r>
              <a:rPr lang="en-US" sz="1600" dirty="0">
                <a:effectLst/>
                <a:latin typeface="Alexandria Light" pitchFamily="2" charset="-78"/>
                <a:ea typeface="Calibri" panose="020F0502020204030204" pitchFamily="34" charset="0"/>
                <a:cs typeface="Arial" panose="020B0604020202020204" pitchFamily="34" charset="0"/>
              </a:rPr>
              <a:t>2004</a:t>
            </a:r>
            <a:r>
              <a:rPr lang="ar-SA" sz="1600" dirty="0">
                <a:effectLst/>
                <a:latin typeface="Calibri" panose="020F0502020204030204" pitchFamily="34" charset="0"/>
                <a:ea typeface="Calibri" panose="020F0502020204030204" pitchFamily="34" charset="0"/>
                <a:cs typeface="Alexandria Light" pitchFamily="2" charset="-78"/>
              </a:rPr>
              <a:t>). </a:t>
            </a:r>
            <a:r>
              <a:rPr lang="ar-SA" sz="1600" i="1" dirty="0">
                <a:effectLst/>
                <a:latin typeface="Calibri" panose="020F0502020204030204" pitchFamily="34" charset="0"/>
                <a:ea typeface="Calibri" panose="020F0502020204030204" pitchFamily="34" charset="0"/>
                <a:cs typeface="Alexandria Light" pitchFamily="2" charset="-78"/>
              </a:rPr>
              <a:t>الحاسوب التعليمي وتطبيقاته التربوية</a:t>
            </a:r>
            <a:r>
              <a:rPr lang="ar-SA" sz="1600" dirty="0">
                <a:effectLst/>
                <a:latin typeface="Calibri" panose="020F0502020204030204" pitchFamily="34" charset="0"/>
                <a:ea typeface="Calibri" panose="020F0502020204030204" pitchFamily="34" charset="0"/>
                <a:cs typeface="Alexandria Light" pitchFamily="2" charset="-78"/>
              </a:rPr>
              <a:t>. (ط.1)، عمان، الأردن: دار المسيرة للنشر والتوزيع والطباعة. </a:t>
            </a:r>
            <a:endParaRPr lang="ar-SA" sz="1600" dirty="0">
              <a:latin typeface="Calibri" panose="020F0502020204030204" pitchFamily="34" charset="0"/>
              <a:ea typeface="Calibri" panose="020F0502020204030204" pitchFamily="34" charset="0"/>
              <a:cs typeface="Arial" panose="020B0604020202020204" pitchFamily="34" charset="0"/>
            </a:endParaRPr>
          </a:p>
          <a:p>
            <a:pPr lvl="0" algn="just" rtl="1">
              <a:spcAft>
                <a:spcPts val="600"/>
              </a:spcAft>
              <a:tabLst>
                <a:tab pos="457200" algn="l"/>
              </a:tabLst>
            </a:pPr>
            <a:r>
              <a:rPr lang="ar-SA" sz="1600" dirty="0" err="1">
                <a:effectLst/>
                <a:latin typeface="Calibri" panose="020F0502020204030204" pitchFamily="34" charset="0"/>
                <a:ea typeface="Calibri" panose="020F0502020204030204" pitchFamily="34" charset="0"/>
                <a:cs typeface="Alexandria Light" pitchFamily="2" charset="-78"/>
              </a:rPr>
              <a:t>القلا</a:t>
            </a:r>
            <a:r>
              <a:rPr lang="ar-SA" sz="1600" dirty="0">
                <a:effectLst/>
                <a:latin typeface="Calibri" panose="020F0502020204030204" pitchFamily="34" charset="0"/>
                <a:ea typeface="Calibri" panose="020F0502020204030204" pitchFamily="34" charset="0"/>
                <a:cs typeface="Alexandria Light" pitchFamily="2" charset="-78"/>
              </a:rPr>
              <a:t>، فخر الدين، وصيام، محمد وحيد. (2009). </a:t>
            </a:r>
            <a:r>
              <a:rPr lang="ar-SA" sz="1600" i="1" dirty="0">
                <a:effectLst/>
                <a:latin typeface="Calibri" panose="020F0502020204030204" pitchFamily="34" charset="0"/>
                <a:ea typeface="Calibri" panose="020F0502020204030204" pitchFamily="34" charset="0"/>
                <a:cs typeface="Alexandria Light" pitchFamily="2" charset="-78"/>
              </a:rPr>
              <a:t>تقنيات التعليم</a:t>
            </a:r>
            <a:r>
              <a:rPr lang="ar-SA" sz="1600" dirty="0">
                <a:effectLst/>
                <a:latin typeface="Calibri" panose="020F0502020204030204" pitchFamily="34" charset="0"/>
                <a:ea typeface="Calibri" panose="020F0502020204030204" pitchFamily="34" charset="0"/>
                <a:cs typeface="Alexandria Light" pitchFamily="2" charset="-78"/>
              </a:rPr>
              <a:t>. (ط.7). منشورات جامعة دمشق: كلية التربية.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a:p>
            <a:pPr lvl="0" algn="just" rtl="1">
              <a:spcAft>
                <a:spcPts val="600"/>
              </a:spcAft>
            </a:pPr>
            <a:r>
              <a:rPr lang="ar-SA" sz="1600" dirty="0">
                <a:effectLst/>
                <a:latin typeface="Calibri" panose="020F0502020204030204" pitchFamily="34" charset="0"/>
                <a:ea typeface="Calibri" panose="020F0502020204030204" pitchFamily="34" charset="0"/>
                <a:cs typeface="Alexandria Light" pitchFamily="2" charset="-78"/>
              </a:rPr>
              <a:t>موسى، غنى. (2018). </a:t>
            </a:r>
            <a:r>
              <a:rPr lang="ar-SY" sz="1600" dirty="0">
                <a:effectLst/>
                <a:latin typeface="Calibri" panose="020F0502020204030204" pitchFamily="34" charset="0"/>
                <a:ea typeface="Calibri" panose="020F0502020204030204" pitchFamily="34" charset="0"/>
                <a:cs typeface="Alexandria Light" pitchFamily="2" charset="-78"/>
              </a:rPr>
              <a:t>فاعلية برنامج حاسوبي تفاعلي متعدّد الوسائط في إكساب المعلّمات مهارات استخدام برنامج </a:t>
            </a:r>
            <a:r>
              <a:rPr lang="en-US" sz="1600" dirty="0">
                <a:effectLst/>
                <a:latin typeface="Alexandria Light" pitchFamily="2" charset="-78"/>
                <a:ea typeface="Calibri" panose="020F0502020204030204" pitchFamily="34" charset="0"/>
                <a:cs typeface="Arial" panose="020B0604020202020204" pitchFamily="34" charset="0"/>
              </a:rPr>
              <a:t>Power point</a:t>
            </a:r>
            <a:r>
              <a:rPr lang="ar-SY" sz="1600" dirty="0">
                <a:effectLst/>
                <a:latin typeface="Calibri" panose="020F0502020204030204" pitchFamily="34" charset="0"/>
                <a:ea typeface="Calibri" panose="020F0502020204030204" pitchFamily="34" charset="0"/>
                <a:cs typeface="Alexandria Light" pitchFamily="2" charset="-78"/>
              </a:rPr>
              <a:t> في التعليم. </a:t>
            </a:r>
            <a:r>
              <a:rPr lang="ar-SY" sz="1600" i="1" dirty="0">
                <a:effectLst/>
                <a:latin typeface="Calibri" panose="020F0502020204030204" pitchFamily="34" charset="0"/>
                <a:ea typeface="Calibri" panose="020F0502020204030204" pitchFamily="34" charset="0"/>
                <a:cs typeface="Alexandria Light" pitchFamily="2" charset="-78"/>
              </a:rPr>
              <a:t>بحث منشور،</a:t>
            </a:r>
            <a:r>
              <a:rPr lang="ar-SA" sz="1600" i="1" dirty="0">
                <a:effectLst/>
                <a:latin typeface="Calibri" panose="020F0502020204030204" pitchFamily="34" charset="0"/>
                <a:ea typeface="Calibri" panose="020F0502020204030204" pitchFamily="34" charset="0"/>
                <a:cs typeface="Alexandria Light" pitchFamily="2" charset="-78"/>
              </a:rPr>
              <a:t> </a:t>
            </a:r>
            <a:r>
              <a:rPr lang="ar-SY" sz="1600" i="1" dirty="0">
                <a:effectLst/>
                <a:latin typeface="Calibri" panose="020F0502020204030204" pitchFamily="34" charset="0"/>
                <a:ea typeface="Calibri" panose="020F0502020204030204" pitchFamily="34" charset="0"/>
                <a:cs typeface="Alexandria Light" pitchFamily="2" charset="-78"/>
              </a:rPr>
              <a:t>سوريا مجلة جامعة البعث للعلوم الإنسانيّة،</a:t>
            </a:r>
            <a:r>
              <a:rPr lang="ar-SY" sz="1600" dirty="0">
                <a:effectLst/>
                <a:latin typeface="Calibri" panose="020F0502020204030204" pitchFamily="34" charset="0"/>
                <a:ea typeface="Calibri" panose="020F0502020204030204" pitchFamily="34" charset="0"/>
                <a:cs typeface="Alexandria Light" pitchFamily="2" charset="-78"/>
              </a:rPr>
              <a:t> المجلد 40، العدد 29، 11-62.</a:t>
            </a:r>
            <a:endParaRPr lang="ar-SA" sz="1600" dirty="0">
              <a:effectLst/>
              <a:latin typeface="Calibri" panose="020F0502020204030204" pitchFamily="34" charset="0"/>
              <a:ea typeface="Calibri" panose="020F0502020204030204" pitchFamily="34" charset="0"/>
              <a:cs typeface="Alexandria Light" pitchFamily="2" charset="-78"/>
            </a:endParaRPr>
          </a:p>
          <a:p>
            <a:pPr algn="justLow">
              <a:spcAft>
                <a:spcPts val="600"/>
              </a:spcAft>
            </a:pPr>
            <a:r>
              <a:rPr lang="en-US" sz="1800" dirty="0">
                <a:effectLst/>
                <a:latin typeface="Times New Roman" panose="02020603050405020304" pitchFamily="18" charset="0"/>
                <a:ea typeface="TimesNewRomanPSMT"/>
                <a:cs typeface="Arial" panose="020B0604020202020204" pitchFamily="34" charset="0"/>
              </a:rPr>
              <a:t> </a:t>
            </a:r>
            <a:r>
              <a:rPr lang="en-US" sz="1600" dirty="0" err="1">
                <a:effectLst/>
                <a:latin typeface="Alexandria Light" pitchFamily="2" charset="-78"/>
                <a:ea typeface="TimesNewRomanPSMT"/>
                <a:cs typeface="Alexandria Light" pitchFamily="2" charset="-78"/>
              </a:rPr>
              <a:t>Heeter</a:t>
            </a:r>
            <a:r>
              <a:rPr lang="en-US" sz="1600" dirty="0">
                <a:effectLst/>
                <a:latin typeface="Alexandria Light" pitchFamily="2" charset="-78"/>
                <a:ea typeface="TimesNewRomanPSMT"/>
                <a:cs typeface="Alexandria Light" pitchFamily="2" charset="-78"/>
              </a:rPr>
              <a:t>, C. (2000). Interactivity in the Context of Designed Experiences, </a:t>
            </a:r>
            <a:r>
              <a:rPr lang="en-US" sz="1600" i="1" dirty="0">
                <a:effectLst/>
                <a:latin typeface="Alexandria Light" pitchFamily="2" charset="-78"/>
                <a:ea typeface="TimesNewRomanPSMT"/>
                <a:cs typeface="Alexandria Light" pitchFamily="2" charset="-78"/>
              </a:rPr>
              <a:t>Journal of Interactive Advertising, </a:t>
            </a:r>
            <a:r>
              <a:rPr lang="en-US" sz="1600" dirty="0">
                <a:effectLst/>
                <a:latin typeface="Alexandria Light" pitchFamily="2" charset="-78"/>
                <a:ea typeface="TimesNewRomanPSMT"/>
                <a:cs typeface="Alexandria Light" pitchFamily="2" charset="-78"/>
              </a:rPr>
              <a:t>Vol. l (1), Michigan State University in San Francisco, l. </a:t>
            </a:r>
            <a:endParaRPr lang="en-US" sz="1600" dirty="0">
              <a:effectLst/>
              <a:latin typeface="Alexandria Light" pitchFamily="2" charset="-78"/>
              <a:ea typeface="Calibri" panose="020F0502020204030204" pitchFamily="34" charset="0"/>
              <a:cs typeface="Alexandria Light" pitchFamily="2" charset="-78"/>
            </a:endParaRPr>
          </a:p>
          <a:p>
            <a:pPr lvl="0" algn="justLow" rtl="1">
              <a:spcAft>
                <a:spcPts val="600"/>
              </a:spcAft>
            </a:pPr>
            <a:endParaRPr lang="en-US" sz="1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Low" rtl="1">
              <a:lnSpc>
                <a:spcPts val="2080"/>
              </a:lnSpc>
              <a:spcAft>
                <a:spcPts val="800"/>
              </a:spcAft>
              <a:buFont typeface="Arial" panose="020B0604020202020204" pitchFamily="34" charset="0"/>
              <a:buChar char="•"/>
              <a:tabLst>
                <a:tab pos="457200" algn="l"/>
              </a:tabLst>
            </a:pPr>
            <a:endParaRPr lang="en-US" sz="1400" dirty="0">
              <a:highlight>
                <a:srgbClr val="FFFF00"/>
              </a:highlight>
              <a:latin typeface="Alexandria Light" pitchFamily="2" charset="-78"/>
              <a:ea typeface="Calibri" panose="020F0502020204030204" pitchFamily="34" charset="0"/>
              <a:cs typeface="Alexandria Light"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1">
            <a:extLst>
              <a:ext uri="{FF2B5EF4-FFF2-40B4-BE49-F238E27FC236}">
                <a16:creationId xmlns:a16="http://schemas.microsoft.com/office/drawing/2014/main" id="{3877FDEB-CFD9-4D42-96B7-EB5DD8F46453}"/>
              </a:ext>
            </a:extLst>
          </p:cNvPr>
          <p:cNvSpPr>
            <a:spLocks noChangeArrowheads="1"/>
          </p:cNvSpPr>
          <p:nvPr/>
        </p:nvSpPr>
        <p:spPr bwMode="auto">
          <a:xfrm>
            <a:off x="0" y="0"/>
            <a:ext cx="12192000" cy="457200"/>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ar-SA" altLang="ar-SA" sz="2100" b="0" i="0" u="none" strike="noStrike" cap="none" normalizeH="0" baseline="0">
                <a:ln>
                  <a:noFill/>
                </a:ln>
                <a:solidFill>
                  <a:srgbClr val="202124"/>
                </a:solidFill>
                <a:effectLst/>
                <a:latin typeface="inherit"/>
              </a:rPr>
              <a:t>Educational Technology</a:t>
            </a:r>
            <a:r>
              <a:rPr kumimoji="0" lang="ar-SA" altLang="ar-SA" sz="1100" b="0" i="0" u="none" strike="noStrike" cap="none" normalizeH="0" baseline="0">
                <a:ln>
                  <a:noFill/>
                </a:ln>
                <a:solidFill>
                  <a:schemeClr val="tx1"/>
                </a:solidFill>
                <a:effectLst/>
              </a:rPr>
              <a:t> </a:t>
            </a:r>
            <a:endParaRPr kumimoji="0" lang="ar-SA" altLang="ar-SA"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495940231"/>
      </p:ext>
    </p:extLst>
  </p:cSld>
  <p:clrMapOvr>
    <a:masterClrMapping/>
  </p:clrMapOvr>
  <mc:AlternateContent xmlns:mc="http://schemas.openxmlformats.org/markup-compatibility/2006" xmlns:p14="http://schemas.microsoft.com/office/powerpoint/2010/main">
    <mc:Choice Requires="p14">
      <p:transition spd="slow" p14:dur="2000" advTm="1612"/>
    </mc:Choice>
    <mc:Fallback xmlns="">
      <p:transition spd="slow" advTm="1612"/>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E28E060-DBB8-4A4C-A16D-C1B927B02F46}"/>
</file>

<file path=customXml/itemProps2.xml><?xml version="1.0" encoding="utf-8"?>
<ds:datastoreItem xmlns:ds="http://schemas.openxmlformats.org/officeDocument/2006/customXml" ds:itemID="{06DA18EB-4F4B-443C-89E0-A1816921FF74}"/>
</file>

<file path=customXml/itemProps3.xml><?xml version="1.0" encoding="utf-8"?>
<ds:datastoreItem xmlns:ds="http://schemas.openxmlformats.org/officeDocument/2006/customXml" ds:itemID="{1E2C2D52-E762-4E0F-98F2-2233DC1DAC9E}"/>
</file>

<file path=docProps/app.xml><?xml version="1.0" encoding="utf-8"?>
<Properties xmlns="http://schemas.openxmlformats.org/officeDocument/2006/extended-properties" xmlns:vt="http://schemas.openxmlformats.org/officeDocument/2006/docPropsVTypes">
  <TotalTime>5659</TotalTime>
  <Words>4496</Words>
  <Application>Microsoft Office PowerPoint</Application>
  <PresentationFormat>شاشة عريضة</PresentationFormat>
  <Paragraphs>320</Paragraphs>
  <Slides>51</Slides>
  <Notes>13</Notes>
  <HiddenSlides>0</HiddenSlides>
  <MMClips>0</MMClips>
  <ScaleCrop>false</ScaleCrop>
  <HeadingPairs>
    <vt:vector size="6" baseType="variant">
      <vt:variant>
        <vt:lpstr>الخطوط المستخدمة</vt:lpstr>
      </vt:variant>
      <vt:variant>
        <vt:i4>11</vt:i4>
      </vt:variant>
      <vt:variant>
        <vt:lpstr>نسق</vt:lpstr>
      </vt:variant>
      <vt:variant>
        <vt:i4>1</vt:i4>
      </vt:variant>
      <vt:variant>
        <vt:lpstr>عناوين الشرائح</vt:lpstr>
      </vt:variant>
      <vt:variant>
        <vt:i4>51</vt:i4>
      </vt:variant>
    </vt:vector>
  </HeadingPairs>
  <TitlesOfParts>
    <vt:vector size="63" baseType="lpstr">
      <vt:lpstr>Alexandria</vt:lpstr>
      <vt:lpstr>Alexandria Black</vt:lpstr>
      <vt:lpstr>Alexandria Light</vt:lpstr>
      <vt:lpstr>Alexandria Medium</vt:lpstr>
      <vt:lpstr>Arial</vt:lpstr>
      <vt:lpstr>Calibri</vt:lpstr>
      <vt:lpstr>Calibri Light</vt:lpstr>
      <vt:lpstr>inherit</vt:lpstr>
      <vt:lpstr>Simplified Arabic</vt:lpstr>
      <vt:lpstr>Symbol</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Ghena Moussa</cp:lastModifiedBy>
  <cp:revision>351</cp:revision>
  <dcterms:created xsi:type="dcterms:W3CDTF">2023-04-29T09:08:00Z</dcterms:created>
  <dcterms:modified xsi:type="dcterms:W3CDTF">2024-02-12T08:33:04Z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