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480" r:id="rId5"/>
    <p:sldId id="303" r:id="rId6"/>
    <p:sldId id="271" r:id="rId7"/>
    <p:sldId id="313" r:id="rId8"/>
    <p:sldId id="276" r:id="rId9"/>
    <p:sldId id="497" r:id="rId10"/>
    <p:sldId id="504" r:id="rId11"/>
    <p:sldId id="506" r:id="rId12"/>
    <p:sldId id="507" r:id="rId13"/>
    <p:sldId id="505" r:id="rId14"/>
    <p:sldId id="500" r:id="rId15"/>
    <p:sldId id="508" r:id="rId16"/>
    <p:sldId id="501" r:id="rId17"/>
    <p:sldId id="509" r:id="rId18"/>
    <p:sldId id="496" r:id="rId19"/>
    <p:sldId id="502" r:id="rId20"/>
    <p:sldId id="503"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97"/>
            <p14:sldId id="504"/>
            <p14:sldId id="506"/>
            <p14:sldId id="507"/>
            <p14:sldId id="505"/>
            <p14:sldId id="500"/>
            <p14:sldId id="508"/>
            <p14:sldId id="501"/>
            <p14:sldId id="509"/>
            <p14:sldId id="496"/>
            <p14:sldId id="502"/>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5" autoAdjust="0"/>
    <p:restoredTop sz="94660"/>
  </p:normalViewPr>
  <p:slideViewPr>
    <p:cSldViewPr snapToGrid="0">
      <p:cViewPr>
        <p:scale>
          <a:sx n="82" d="100"/>
          <a:sy n="82" d="100"/>
        </p:scale>
        <p:origin x="69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47825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7.xml"/><Relationship Id="rId5" Type="http://schemas.openxmlformats.org/officeDocument/2006/relationships/image" Target="../media/image28.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إدارة السمعة المؤسسية</a:t>
            </a:r>
          </a:p>
          <a:p>
            <a:pPr algn="ctr"/>
            <a:r>
              <a:rPr lang="en-US" sz="2800" b="1" dirty="0">
                <a:solidFill>
                  <a:srgbClr val="FF0000"/>
                </a:solidFill>
                <a:latin typeface="Alexandria"/>
              </a:rPr>
              <a:t>Corporate Reputation Management</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938793" y="2371080"/>
            <a:ext cx="4054607" cy="1446550"/>
          </a:xfrm>
          <a:prstGeom prst="rect">
            <a:avLst/>
          </a:prstGeom>
          <a:noFill/>
        </p:spPr>
        <p:txBody>
          <a:bodyPr wrap="square" rtlCol="0">
            <a:spAutoFit/>
          </a:bodyPr>
          <a:lstStyle/>
          <a:p>
            <a:pPr algn="ctr" rtl="1"/>
            <a:r>
              <a:rPr lang="ar-SA" sz="4400" b="1" dirty="0" smtClean="0">
                <a:solidFill>
                  <a:srgbClr val="00AEEF"/>
                </a:solidFill>
                <a:latin typeface="Alexandria"/>
              </a:rPr>
              <a:t>إدارة السمعة المؤسسية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Intro 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547258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8033453" y="195681"/>
            <a:ext cx="3759362" cy="646331"/>
          </a:xfrm>
          <a:prstGeom prst="rect">
            <a:avLst/>
          </a:prstGeom>
          <a:solidFill>
            <a:srgbClr val="00AEEF"/>
          </a:solidFill>
        </p:spPr>
        <p:txBody>
          <a:bodyPr wrap="none" rtlCol="0">
            <a:spAutoFit/>
          </a:bodyPr>
          <a:lstStyle/>
          <a:p>
            <a:pPr algn="r" rtl="1"/>
            <a:r>
              <a:rPr lang="ar-SA" sz="3600" b="1" dirty="0" smtClean="0">
                <a:solidFill>
                  <a:schemeClr val="bg1"/>
                </a:solidFill>
                <a:latin typeface="Alexandria" charset="0"/>
                <a:cs typeface="Alexandria" charset="0"/>
              </a:rPr>
              <a:t>تعريف عن أستاذ المقرر</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82743" y="1539550"/>
            <a:ext cx="3069771" cy="4525347"/>
          </a:xfrm>
          <a:prstGeom prst="rect">
            <a:avLst/>
          </a:prstGeom>
        </p:spPr>
      </p:pic>
      <p:sp>
        <p:nvSpPr>
          <p:cNvPr id="7" name="مستطيل 6"/>
          <p:cNvSpPr/>
          <p:nvPr/>
        </p:nvSpPr>
        <p:spPr>
          <a:xfrm rot="10800000" flipV="1">
            <a:off x="8882742" y="6259905"/>
            <a:ext cx="3069771" cy="502529"/>
          </a:xfrm>
          <a:prstGeom prst="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latin typeface="Alexandria"/>
              </a:rPr>
              <a:t>د. سناء هاشم الشوا</a:t>
            </a:r>
            <a:endParaRPr lang="ar-SA" sz="3200" b="1" dirty="0">
              <a:latin typeface="Alexandria"/>
            </a:endParaRPr>
          </a:p>
        </p:txBody>
      </p:sp>
      <p:sp>
        <p:nvSpPr>
          <p:cNvPr id="8" name="مستطيل مستدير الزوايا 7"/>
          <p:cNvSpPr/>
          <p:nvPr/>
        </p:nvSpPr>
        <p:spPr>
          <a:xfrm rot="10800000" flipH="1" flipV="1">
            <a:off x="180431" y="1072669"/>
            <a:ext cx="8444203" cy="5595888"/>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مدرس </a:t>
            </a:r>
            <a:r>
              <a:rPr lang="ar-SA" sz="2800" dirty="0" smtClean="0">
                <a:solidFill>
                  <a:schemeClr val="tx1"/>
                </a:solidFill>
                <a:latin typeface="Alexandria"/>
              </a:rPr>
              <a:t>إدارة السمعة المؤسسية في </a:t>
            </a:r>
            <a:r>
              <a:rPr lang="ar-SA" sz="2800" dirty="0" smtClean="0">
                <a:solidFill>
                  <a:schemeClr val="tx1"/>
                </a:solidFill>
                <a:latin typeface="Alexandria"/>
              </a:rPr>
              <a:t>كلية الإعلام والتسويق.</a:t>
            </a:r>
          </a:p>
          <a:p>
            <a:pPr algn="justLow" rtl="1"/>
            <a:r>
              <a:rPr lang="ar-SA" sz="2800" dirty="0" smtClean="0">
                <a:solidFill>
                  <a:schemeClr val="tx1"/>
                </a:solidFill>
                <a:latin typeface="Alexandria"/>
              </a:rPr>
              <a:t>حاصلة على درجة الدكتوراه في إدارة الأعمال تخصص تسويق إلكتروني، لديها خبرة أكاديمية متنوعة بالعمل لدى جامعات الجمهورية العربية السورية، كما لديها خبرة في العمل كمدير موارد بشرية في عدد من القطاعات الحكومية السورية، ومدير تنفيذي في المسوقون السوريون، تحمل عدد من الشهادات في مجال التسويق الرقمي، والتسويق عبر منصات التواصل الاجتماعي، مُدربة في مجال حاضنات الأعمال في الجمهورية العربية السورية.</a:t>
            </a:r>
          </a:p>
          <a:p>
            <a:pPr algn="justLow" rtl="1"/>
            <a:r>
              <a:rPr lang="ar-SA" sz="2800" dirty="0" smtClean="0">
                <a:solidFill>
                  <a:schemeClr val="tx1"/>
                </a:solidFill>
                <a:latin typeface="Alexandria"/>
              </a:rPr>
              <a:t>من اهتماماتها البحثية: نشر أبحاث في مجال التسويق الإلكتروني، تحسين تصنيف الجامعات، معايير تصنيف الجامعات، التعليم عن بعد، التسويق عبر المؤثرين، وعدد من الأبحاث في مجال إدارة الأعمال.</a:t>
            </a:r>
            <a:endParaRPr lang="ar-SA" sz="2800" dirty="0">
              <a:solidFill>
                <a:schemeClr val="tx1"/>
              </a:solidFill>
              <a:latin typeface="Alexandria"/>
            </a:endParaRPr>
          </a:p>
        </p:txBody>
      </p:sp>
      <p:sp>
        <p:nvSpPr>
          <p:cNvPr id="17" name="Rectangle: Rounded Corners 33"/>
          <p:cNvSpPr/>
          <p:nvPr/>
        </p:nvSpPr>
        <p:spPr>
          <a:xfrm>
            <a:off x="-503792" y="622691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Tree>
  </p:cSld>
  <p:clrMapOvr>
    <a:masterClrMapping/>
  </p:clrMapOvr>
  <p:transition spd="slow">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4800" b="1" dirty="0" smtClean="0">
                <a:solidFill>
                  <a:srgbClr val="00B0F0"/>
                </a:solidFill>
                <a:latin typeface="Alexandria" charset="0"/>
                <a:cs typeface="Alexandria" charset="0"/>
              </a:rPr>
              <a:t>Content</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flipH="1">
            <a:off x="3924298" y="2657115"/>
            <a:ext cx="7829551" cy="30303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b="1" dirty="0" smtClean="0">
                <a:latin typeface="Alexandria"/>
              </a:rPr>
              <a:t>1- توصيف المقرر        </a:t>
            </a:r>
            <a:r>
              <a:rPr lang="en-US" sz="2800" b="1" dirty="0" smtClean="0">
                <a:latin typeface="Alexandria"/>
              </a:rPr>
              <a:t>Course Description</a:t>
            </a:r>
            <a:endParaRPr lang="ar-SA" sz="2800" b="1" dirty="0" smtClean="0">
              <a:latin typeface="Alexandria"/>
            </a:endParaRPr>
          </a:p>
          <a:p>
            <a:pPr algn="ctr" rtl="1"/>
            <a:r>
              <a:rPr lang="ar-SA" sz="2800" b="1" dirty="0" smtClean="0">
                <a:latin typeface="Alexandria"/>
              </a:rPr>
              <a:t>2- مخرجات التعلم        </a:t>
            </a:r>
            <a:r>
              <a:rPr lang="en-US" sz="2800" b="1" dirty="0" smtClean="0">
                <a:latin typeface="Alexandria"/>
              </a:rPr>
              <a:t>Learning Outcomes</a:t>
            </a:r>
            <a:r>
              <a:rPr lang="ar-SA" sz="2800" b="1" dirty="0" smtClean="0">
                <a:latin typeface="Alexandria"/>
              </a:rPr>
              <a:t> </a:t>
            </a:r>
            <a:endParaRPr lang="ar-SA" sz="2800" b="1" dirty="0">
              <a:latin typeface="Alexandria"/>
            </a:endParaRPr>
          </a:p>
          <a:p>
            <a:pPr algn="ctr" rtl="1"/>
            <a:r>
              <a:rPr lang="ar-SA" sz="2800" b="1" dirty="0" smtClean="0">
                <a:latin typeface="Alexandria"/>
              </a:rPr>
              <a:t>3- موضوعات المقرر             </a:t>
            </a:r>
            <a:r>
              <a:rPr lang="en-US" sz="2800" b="1" dirty="0" smtClean="0">
                <a:latin typeface="Alexandria"/>
              </a:rPr>
              <a:t>Course Topics</a:t>
            </a:r>
            <a:endParaRPr lang="ar-SA" sz="2800" b="1" dirty="0">
              <a:latin typeface="Alexandria"/>
            </a:endParaRPr>
          </a:p>
          <a:p>
            <a:pPr algn="ctr" rtl="1"/>
            <a:r>
              <a:rPr lang="ar-SA" sz="2800" b="1" dirty="0" smtClean="0">
                <a:latin typeface="Alexandria"/>
              </a:rPr>
              <a:t>4- التقييم الطلابي       </a:t>
            </a:r>
            <a:r>
              <a:rPr lang="en-US" sz="2800" b="1" dirty="0" smtClean="0">
                <a:latin typeface="Alexandria"/>
              </a:rPr>
              <a:t>Student Assessment</a:t>
            </a:r>
            <a:endParaRPr lang="ar-SA" sz="2800" b="1" dirty="0">
              <a:latin typeface="Alexandria"/>
            </a:endParaRPr>
          </a:p>
          <a:p>
            <a:pPr algn="ctr" rtl="1"/>
            <a:r>
              <a:rPr lang="ar-SA" sz="2800" b="1" dirty="0" smtClean="0">
                <a:latin typeface="Alexandria"/>
              </a:rPr>
              <a:t>5- حلقات النقاش       </a:t>
            </a:r>
            <a:r>
              <a:rPr lang="en-US" sz="2800" b="1" dirty="0" smtClean="0">
                <a:latin typeface="Alexandria"/>
              </a:rPr>
              <a:t>Discussion Sessions</a:t>
            </a:r>
            <a:endParaRPr lang="ar-SA" sz="2800" b="1" dirty="0">
              <a:latin typeface="Alexandria"/>
            </a:endParaRPr>
          </a:p>
          <a:p>
            <a:pPr algn="ctr" rtl="1"/>
            <a:r>
              <a:rPr lang="ar-SA" sz="2800" b="1" dirty="0" smtClean="0">
                <a:latin typeface="Alexandria"/>
              </a:rPr>
              <a:t>      </a:t>
            </a:r>
            <a:endParaRPr lang="ar-SA" sz="2800" b="1" dirty="0">
              <a:latin typeface="Alexandria"/>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7199" y="935749"/>
            <a:ext cx="7604449" cy="5617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dirty="0" smtClean="0">
                <a:solidFill>
                  <a:schemeClr val="tx1"/>
                </a:solidFill>
                <a:latin typeface="Alexandria"/>
              </a:rPr>
              <a:t>مقرر إدارة السمعة المؤسسية هو تجربة أكاديمية تعليمية حديثة تستهدف تطوير قدرات الطلاب في مجال إدارة السمعة المؤسسية، لما لهذا الموضوع من أهمية خاصة في بيئة </a:t>
            </a:r>
            <a:r>
              <a:rPr lang="ar-SA" sz="2800" dirty="0">
                <a:solidFill>
                  <a:schemeClr val="tx1"/>
                </a:solidFill>
                <a:latin typeface="Alexandria"/>
              </a:rPr>
              <a:t>الأعمال سريعة التغير التي نعيشها اليوم، ودخول التكنولوجيا المتطورة، والذكاء الاصطناعي في كافة </a:t>
            </a:r>
            <a:r>
              <a:rPr lang="ar-SA" sz="2800" dirty="0" smtClean="0">
                <a:solidFill>
                  <a:schemeClr val="tx1"/>
                </a:solidFill>
                <a:latin typeface="Alexandria"/>
              </a:rPr>
              <a:t>المجالات، واشتداد المنافسة بين المؤسسات، حيث يُقدم المقرر للطلاب الذين يرغبون في تطوير مهاراتهم في مجال إدارة السمعة المؤسسية، المادة العلمية، والتدريب اللازم للخوض في هذا المجال الحيوي بما يسهم في تعزيز قدرات الطلاب في ابتكار وسائل إعلامية وتسويقية فعالة ومؤثرة لإدارة السمعة المؤسسية ومواجهة المشاكل التي تواجهها، إذ يركز المقرر على دراسة مفهوم إدارة السمعة المؤسسية، وقياسها وتقييمها والعمل على مواجهة الأزمات التي تعترضها وتحسين السمعة المؤسسية. </a:t>
            </a:r>
            <a:endParaRPr lang="en-US" sz="2800" dirty="0">
              <a:solidFill>
                <a:schemeClr val="tx1"/>
              </a:solidFill>
              <a:latin typeface="Alexandria"/>
            </a:endParaRPr>
          </a:p>
        </p:txBody>
      </p:sp>
      <p:sp>
        <p:nvSpPr>
          <p:cNvPr id="3" name="TextBox 2"/>
          <p:cNvSpPr txBox="1"/>
          <p:nvPr/>
        </p:nvSpPr>
        <p:spPr>
          <a:xfrm>
            <a:off x="251927" y="179313"/>
            <a:ext cx="8294914" cy="769441"/>
          </a:xfrm>
          <a:prstGeom prst="rect">
            <a:avLst/>
          </a:prstGeom>
          <a:noFill/>
        </p:spPr>
        <p:txBody>
          <a:bodyPr wrap="square" rtlCol="0">
            <a:spAutoFit/>
          </a:bodyPr>
          <a:lstStyle/>
          <a:p>
            <a:pPr algn="r" rtl="1"/>
            <a:r>
              <a:rPr lang="ar-SA" sz="4400" b="1" dirty="0" smtClean="0">
                <a:solidFill>
                  <a:srgbClr val="00AEEF"/>
                </a:solidFill>
                <a:latin typeface="Alexandria" charset="0"/>
                <a:cs typeface="Alexandria" charset="0"/>
              </a:rPr>
              <a:t>توصيف المقرر </a:t>
            </a:r>
            <a:r>
              <a:rPr lang="en-US" sz="4000" b="1" dirty="0">
                <a:solidFill>
                  <a:srgbClr val="00AEEF"/>
                </a:solidFill>
                <a:latin typeface="Alexandria"/>
              </a:rPr>
              <a:t>Course Description</a:t>
            </a:r>
            <a:endParaRPr lang="en-US" sz="4000" b="1" dirty="0">
              <a:solidFill>
                <a:srgbClr val="00AEEF"/>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Placeholder 4"/>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t="12315" b="12315"/>
          <a:stretch>
            <a:fillRect/>
          </a:stretch>
        </p:blipFill>
        <p:spPr>
          <a:xfrm>
            <a:off x="7931020" y="1890161"/>
            <a:ext cx="4144161" cy="3708206"/>
          </a:xfrm>
          <a:prstGeom prst="rect">
            <a:avLst/>
          </a:prstGeom>
        </p:spPr>
      </p:pic>
      <p:sp>
        <p:nvSpPr>
          <p:cNvPr id="11" name="Rectangle: Rounded Corners 33"/>
          <p:cNvSpPr/>
          <p:nvPr/>
        </p:nvSpPr>
        <p:spPr>
          <a:xfrm>
            <a:off x="-1094689" y="602361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80687" cy="693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5912" y="1709823"/>
            <a:ext cx="8373484" cy="504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4000"/>
              </a:lnSpc>
            </a:pPr>
            <a:r>
              <a:rPr lang="ar-SA" sz="2800" b="1" u="sng" dirty="0">
                <a:solidFill>
                  <a:schemeClr val="tx1"/>
                </a:solidFill>
                <a:latin typeface="Alexandria"/>
              </a:rPr>
              <a:t>في نهاية المقرر 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lvl="0" indent="-457200" algn="r" rtl="1">
              <a:lnSpc>
                <a:spcPts val="4000"/>
              </a:lnSpc>
              <a:buFont typeface="Arial" panose="020B0604020202020204" pitchFamily="34" charset="0"/>
              <a:buChar char="•"/>
            </a:pPr>
            <a:r>
              <a:rPr lang="ar-SA" sz="2800" dirty="0">
                <a:solidFill>
                  <a:schemeClr val="tx1"/>
                </a:solidFill>
                <a:latin typeface="Alexandria"/>
              </a:rPr>
              <a:t>فهم مفهوم السمعة المؤسسية وأبعادها المختلفة.</a:t>
            </a:r>
            <a:endParaRPr lang="en-US" sz="2800" dirty="0">
              <a:solidFill>
                <a:schemeClr val="tx1"/>
              </a:solidFill>
              <a:latin typeface="Alexandria"/>
            </a:endParaRPr>
          </a:p>
          <a:p>
            <a:pPr marL="457200" lvl="0" indent="-457200" algn="r" rtl="1">
              <a:lnSpc>
                <a:spcPts val="4000"/>
              </a:lnSpc>
              <a:buFont typeface="Arial" panose="020B0604020202020204" pitchFamily="34" charset="0"/>
              <a:buChar char="•"/>
            </a:pPr>
            <a:r>
              <a:rPr lang="ar-SA" sz="2800" dirty="0">
                <a:solidFill>
                  <a:schemeClr val="tx1"/>
                </a:solidFill>
                <a:latin typeface="Alexandria"/>
              </a:rPr>
              <a:t>تحديد واستيعاب العلاقة بين السمعة، الهوية، الصورة الذهنية.</a:t>
            </a:r>
            <a:endParaRPr lang="en-US" sz="2800" dirty="0">
              <a:solidFill>
                <a:schemeClr val="tx1"/>
              </a:solidFill>
              <a:latin typeface="Alexandria"/>
            </a:endParaRPr>
          </a:p>
          <a:p>
            <a:pPr marL="457200" lvl="0" indent="-457200" algn="r" rtl="1">
              <a:lnSpc>
                <a:spcPts val="4000"/>
              </a:lnSpc>
              <a:buFont typeface="Arial" panose="020B0604020202020204" pitchFamily="34" charset="0"/>
              <a:buChar char="•"/>
            </a:pPr>
            <a:r>
              <a:rPr lang="ar-SA" sz="2800" dirty="0">
                <a:solidFill>
                  <a:schemeClr val="tx1"/>
                </a:solidFill>
                <a:latin typeface="Alexandria"/>
              </a:rPr>
              <a:t>تحليل العوامل المؤثرة في السمعة المؤسسية داخلياً وخارجياً.</a:t>
            </a:r>
            <a:endParaRPr lang="en-US"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a:solidFill>
                  <a:schemeClr val="tx1"/>
                </a:solidFill>
                <a:latin typeface="Alexandria"/>
              </a:rPr>
              <a:t>تطبيق استراتيجيات فعّالة لبناء وإدارة السمعة المؤسسية.</a:t>
            </a:r>
            <a:endParaRPr lang="en-US" sz="2800" dirty="0">
              <a:solidFill>
                <a:schemeClr val="tx1"/>
              </a:solidFill>
              <a:latin typeface="Alexandria"/>
            </a:endParaRPr>
          </a:p>
          <a:p>
            <a:pPr marL="457200" lvl="0" indent="-457200" algn="r" rtl="1">
              <a:lnSpc>
                <a:spcPts val="4000"/>
              </a:lnSpc>
              <a:buFont typeface="Arial" panose="020B0604020202020204" pitchFamily="34" charset="0"/>
              <a:buChar char="•"/>
            </a:pPr>
            <a:r>
              <a:rPr lang="ar-SA" sz="2800" dirty="0">
                <a:solidFill>
                  <a:schemeClr val="tx1"/>
                </a:solidFill>
                <a:latin typeface="Alexandria"/>
              </a:rPr>
              <a:t>فهم كيفية التعامل مع الأزمات التي قد تواجه السمعة المؤسسية.</a:t>
            </a:r>
            <a:endParaRPr lang="en-US" sz="2800" dirty="0">
              <a:solidFill>
                <a:schemeClr val="tx1"/>
              </a:solidFill>
              <a:latin typeface="Alexandria"/>
            </a:endParaRPr>
          </a:p>
          <a:p>
            <a:pPr marL="457200" lvl="0" indent="-457200" algn="r" rtl="1">
              <a:lnSpc>
                <a:spcPts val="4000"/>
              </a:lnSpc>
              <a:buFont typeface="Arial" panose="020B0604020202020204" pitchFamily="34" charset="0"/>
              <a:buChar char="•"/>
            </a:pPr>
            <a:r>
              <a:rPr lang="ar-SA" sz="2800" dirty="0">
                <a:solidFill>
                  <a:schemeClr val="tx1"/>
                </a:solidFill>
                <a:latin typeface="Alexandria"/>
              </a:rPr>
              <a:t>تقييم السمعة المؤسسية.</a:t>
            </a:r>
            <a:endParaRPr lang="en-US" sz="2800" dirty="0">
              <a:solidFill>
                <a:schemeClr val="tx1"/>
              </a:solidFill>
              <a:latin typeface="Alexandria"/>
            </a:endParaRPr>
          </a:p>
          <a:p>
            <a:pPr algn="r"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66347" y="57569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401216" y="945640"/>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182445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731" y="1376029"/>
            <a:ext cx="3793875" cy="5378732"/>
          </a:xfrm>
          <a:prstGeom prst="rect">
            <a:avLst/>
          </a:prstGeom>
        </p:spPr>
      </p:pic>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7" dur="500"/>
                                        <p:tgtEl>
                                          <p:spTgt spid="2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2" dur="500"/>
                                        <p:tgtEl>
                                          <p:spTgt spid="25">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47" dur="500"/>
                                        <p:tgtEl>
                                          <p:spTgt spid="25">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52" dur="500"/>
                                        <p:tgtEl>
                                          <p:spTgt spid="2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905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425303" y="601822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1984210" y="997925"/>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4903" y="1641986"/>
            <a:ext cx="10382865" cy="4640827"/>
          </a:xfrm>
          <a:prstGeom prst="rect">
            <a:avLst/>
          </a:prstGeom>
        </p:spPr>
      </p:pic>
    </p:spTree>
    <p:extLst>
      <p:ext uri="{BB962C8B-B14F-4D97-AF65-F5344CB8AC3E}">
        <p14:creationId xmlns:p14="http://schemas.microsoft.com/office/powerpoint/2010/main" val="26334940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442453"/>
            <a:ext cx="8621925" cy="584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742969"/>
            <a:ext cx="11618278" cy="47697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سيتناول هذا المقرر البحث في الأمور الآتية:</a:t>
            </a:r>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مدخل إلى السمعة المؤسسية:</a:t>
            </a:r>
          </a:p>
          <a:p>
            <a:pPr marL="457200" indent="-457200" algn="justLow" rtl="1">
              <a:buFont typeface="Wingdings" panose="05000000000000000000" pitchFamily="2" charset="2"/>
              <a:buChar char="ü"/>
            </a:pPr>
            <a:r>
              <a:rPr lang="ar-SA" sz="2800" dirty="0" smtClean="0">
                <a:solidFill>
                  <a:schemeClr val="tx1"/>
                </a:solidFill>
                <a:latin typeface="Alexandria"/>
              </a:rPr>
              <a:t>تعريف السمعة المؤسسية </a:t>
            </a:r>
            <a:r>
              <a:rPr lang="ar-SA" sz="2800" dirty="0" smtClean="0">
                <a:solidFill>
                  <a:schemeClr val="tx1"/>
                </a:solidFill>
                <a:latin typeface="Alexandria"/>
              </a:rPr>
              <a:t>وتطور المفهوم.</a:t>
            </a:r>
          </a:p>
          <a:p>
            <a:pPr marL="457200" indent="-457200" algn="justLow" rtl="1">
              <a:buFont typeface="Wingdings" panose="05000000000000000000" pitchFamily="2" charset="2"/>
              <a:buChar char="ü"/>
            </a:pPr>
            <a:r>
              <a:rPr lang="ar-SA" sz="2800" dirty="0" smtClean="0">
                <a:solidFill>
                  <a:schemeClr val="tx1"/>
                </a:solidFill>
                <a:latin typeface="Alexandria"/>
              </a:rPr>
              <a:t>أهمية السمعة المؤسسية في تحقيق الميزة التنافسية.</a:t>
            </a:r>
          </a:p>
          <a:p>
            <a:pPr marL="457200" indent="-457200" algn="justLow" rtl="1">
              <a:buFont typeface="Wingdings" panose="05000000000000000000" pitchFamily="2" charset="2"/>
              <a:buChar char="ü"/>
            </a:pPr>
            <a:r>
              <a:rPr lang="ar-SA" sz="2800" dirty="0" smtClean="0">
                <a:solidFill>
                  <a:schemeClr val="tx1"/>
                </a:solidFill>
                <a:latin typeface="Alexandria"/>
              </a:rPr>
              <a:t>السمعة المؤسسية كأصل استراتيجي غير ملموس. </a:t>
            </a:r>
            <a:endParaRPr lang="en-US" sz="2800" dirty="0" smtClean="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السمعة والهوية والصورة الذهنية:</a:t>
            </a:r>
          </a:p>
          <a:p>
            <a:pPr marL="457200" indent="-457200" algn="justLow" rtl="1">
              <a:buFont typeface="Wingdings" panose="05000000000000000000" pitchFamily="2" charset="2"/>
              <a:buChar char="ü"/>
            </a:pPr>
            <a:r>
              <a:rPr lang="ar-SA" sz="2800" dirty="0" smtClean="0">
                <a:solidFill>
                  <a:schemeClr val="tx1"/>
                </a:solidFill>
                <a:latin typeface="Alexandria"/>
              </a:rPr>
              <a:t>الفروق بين الهوية المؤسسية، الصورة الذهنية، والسمعة.</a:t>
            </a:r>
          </a:p>
          <a:p>
            <a:pPr marL="457200" indent="-457200" algn="justLow" rtl="1">
              <a:buFont typeface="Wingdings" panose="05000000000000000000" pitchFamily="2" charset="2"/>
              <a:buChar char="ü"/>
            </a:pPr>
            <a:r>
              <a:rPr lang="ar-SA" sz="2800" dirty="0" smtClean="0">
                <a:solidFill>
                  <a:schemeClr val="tx1"/>
                </a:solidFill>
                <a:latin typeface="Alexandria"/>
              </a:rPr>
              <a:t>دور الثقافة التنظيمية في تشكيل السمعة.</a:t>
            </a:r>
          </a:p>
          <a:p>
            <a:pPr marL="457200" indent="-457200" algn="justLow" rtl="1">
              <a:buFont typeface="Wingdings" panose="05000000000000000000" pitchFamily="2" charset="2"/>
              <a:buChar char="ü"/>
            </a:pPr>
            <a:r>
              <a:rPr lang="ar-SA" sz="2800" dirty="0" smtClean="0">
                <a:solidFill>
                  <a:schemeClr val="tx1"/>
                </a:solidFill>
                <a:latin typeface="Alexandria"/>
              </a:rPr>
              <a:t>العلامة </a:t>
            </a:r>
            <a:r>
              <a:rPr lang="ar-SA" sz="2800" dirty="0" smtClean="0">
                <a:solidFill>
                  <a:schemeClr val="tx1"/>
                </a:solidFill>
                <a:latin typeface="Alexandria"/>
              </a:rPr>
              <a:t>التجارية المؤسسية.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425303" y="587884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485572" y="817776"/>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1987" y="1979786"/>
            <a:ext cx="2747963" cy="1831122"/>
          </a:xfrm>
          <a:prstGeom prst="rect">
            <a:avLst/>
          </a:prstGeom>
        </p:spPr>
      </p:pic>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43100" y="4127867"/>
            <a:ext cx="2642506" cy="1511941"/>
          </a:xfrm>
          <a:prstGeom prst="rect">
            <a:avLst/>
          </a:prstGeom>
        </p:spPr>
      </p:pic>
    </p:spTree>
    <p:extLst>
      <p:ext uri="{BB962C8B-B14F-4D97-AF65-F5344CB8AC3E}">
        <p14:creationId xmlns:p14="http://schemas.microsoft.com/office/powerpoint/2010/main" val="24426233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2" dur="500"/>
                                        <p:tgtEl>
                                          <p:spTgt spid="25">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5" dur="500"/>
                                        <p:tgtEl>
                                          <p:spTgt spid="25">
                                            <p:txEl>
                                              <p:pRg st="2" end="2"/>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28" dur="500"/>
                                        <p:tgtEl>
                                          <p:spTgt spid="25">
                                            <p:txEl>
                                              <p:pRg st="3" end="3"/>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1" dur="500"/>
                                        <p:tgtEl>
                                          <p:spTgt spid="25">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randombar(horizontal)">
                                      <p:cBhvr>
                                        <p:cTn id="36" dur="500"/>
                                        <p:tgtEl>
                                          <p:spTgt spid="2"/>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nodeType="clickEffect">
                                  <p:stCondLst>
                                    <p:cond delay="0"/>
                                  </p:stCondLst>
                                  <p:childTnLst>
                                    <p:set>
                                      <p:cBhvr>
                                        <p:cTn id="40"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41" dur="500"/>
                                        <p:tgtEl>
                                          <p:spTgt spid="25">
                                            <p:txEl>
                                              <p:pRg st="5" end="5"/>
                                            </p:txEl>
                                          </p:spTgt>
                                        </p:tgtEl>
                                      </p:cBhvr>
                                    </p:animEffect>
                                  </p:childTnLst>
                                </p:cTn>
                              </p:par>
                              <p:par>
                                <p:cTn id="42" presetID="14" presetClass="entr" presetSubtype="10" fill="hold" nodeType="withEffect">
                                  <p:stCondLst>
                                    <p:cond delay="0"/>
                                  </p:stCondLst>
                                  <p:childTnLst>
                                    <p:set>
                                      <p:cBhvr>
                                        <p:cTn id="43"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4" dur="500"/>
                                        <p:tgtEl>
                                          <p:spTgt spid="25">
                                            <p:txEl>
                                              <p:pRg st="6" end="6"/>
                                            </p:txEl>
                                          </p:spTgt>
                                        </p:tgtEl>
                                      </p:cBhvr>
                                    </p:animEffect>
                                  </p:childTnLst>
                                </p:cTn>
                              </p:par>
                              <p:par>
                                <p:cTn id="45" presetID="14" presetClass="entr" presetSubtype="10" fill="hold" nodeType="withEffect">
                                  <p:stCondLst>
                                    <p:cond delay="0"/>
                                  </p:stCondLst>
                                  <p:childTnLst>
                                    <p:set>
                                      <p:cBhvr>
                                        <p:cTn id="46"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47" dur="500"/>
                                        <p:tgtEl>
                                          <p:spTgt spid="25">
                                            <p:txEl>
                                              <p:pRg st="7" end="7"/>
                                            </p:txEl>
                                          </p:spTgt>
                                        </p:tgtEl>
                                      </p:cBhvr>
                                    </p:animEffect>
                                  </p:childTnLst>
                                </p:cTn>
                              </p:par>
                              <p:par>
                                <p:cTn id="48" presetID="14" presetClass="entr" presetSubtype="10" fill="hold" nodeType="withEffect">
                                  <p:stCondLst>
                                    <p:cond delay="0"/>
                                  </p:stCondLst>
                                  <p:childTnLst>
                                    <p:set>
                                      <p:cBhvr>
                                        <p:cTn id="49" dur="1" fill="hold">
                                          <p:stCondLst>
                                            <p:cond delay="0"/>
                                          </p:stCondLst>
                                        </p:cTn>
                                        <p:tgtEl>
                                          <p:spTgt spid="25">
                                            <p:txEl>
                                              <p:pRg st="8" end="8"/>
                                            </p:txEl>
                                          </p:spTgt>
                                        </p:tgtEl>
                                        <p:attrNameLst>
                                          <p:attrName>style.visibility</p:attrName>
                                        </p:attrNameLst>
                                      </p:cBhvr>
                                      <p:to>
                                        <p:strVal val="visible"/>
                                      </p:to>
                                    </p:set>
                                    <p:animEffect transition="in" filter="randombar(horizontal)">
                                      <p:cBhvr>
                                        <p:cTn id="50" dur="500"/>
                                        <p:tgtEl>
                                          <p:spTgt spid="25">
                                            <p:txEl>
                                              <p:pRg st="8" end="8"/>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nodeType="click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randombar(horizontal)">
                                      <p:cBhvr>
                                        <p:cTn id="5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11353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59089" y="1702372"/>
            <a:ext cx="11687103" cy="5155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أصحاب المصلحة: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تحديد وتحليل أصحاب المصلحة.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توقعاتهم وتأثيرها على السمعة.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إدارة العلاقات مع أصحاب المصلحة.</a:t>
            </a:r>
          </a:p>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الاتصال المؤسسي وإدارة السمعة: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استراتيجيات </a:t>
            </a:r>
            <a:r>
              <a:rPr lang="ar-SA" sz="2800" dirty="0" smtClean="0">
                <a:solidFill>
                  <a:schemeClr val="tx1"/>
                </a:solidFill>
                <a:latin typeface="Alexandria"/>
              </a:rPr>
              <a:t>الاتصال المؤسسي.</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الاتصال الداخلي ودوره في بناء السمعة.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الاعلام والعلاقات العامة.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1944881" y="938187"/>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5593" y="2093939"/>
            <a:ext cx="2785872" cy="1724025"/>
          </a:xfrm>
          <a:prstGeom prst="rect">
            <a:avLst/>
          </a:prstGeom>
        </p:spPr>
      </p:pic>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85572" y="4209531"/>
            <a:ext cx="3619953" cy="1695969"/>
          </a:xfrm>
          <a:prstGeom prst="rect">
            <a:avLst/>
          </a:prstGeom>
        </p:spPr>
      </p:pic>
    </p:spTree>
    <p:extLst>
      <p:ext uri="{BB962C8B-B14F-4D97-AF65-F5344CB8AC3E}">
        <p14:creationId xmlns:p14="http://schemas.microsoft.com/office/powerpoint/2010/main" val="22575027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0" dur="500"/>
                                        <p:tgtEl>
                                          <p:spTgt spid="25">
                                            <p:txEl>
                                              <p:pRg st="1" end="1"/>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3" dur="500"/>
                                        <p:tgtEl>
                                          <p:spTgt spid="25">
                                            <p:txEl>
                                              <p:pRg st="2" end="2"/>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26" dur="500"/>
                                        <p:tgtEl>
                                          <p:spTgt spid="2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randombar(horizontal)">
                                      <p:cBhvr>
                                        <p:cTn id="31" dur="500"/>
                                        <p:tgtEl>
                                          <p:spTgt spid="2"/>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6" dur="500"/>
                                        <p:tgtEl>
                                          <p:spTgt spid="25">
                                            <p:txEl>
                                              <p:pRg st="4" end="4"/>
                                            </p:txEl>
                                          </p:spTgt>
                                        </p:tgtEl>
                                      </p:cBhvr>
                                    </p:animEffect>
                                  </p:childTnLst>
                                </p:cTn>
                              </p:par>
                              <p:par>
                                <p:cTn id="37" presetID="14" presetClass="entr" presetSubtype="10" fill="hold" nodeType="withEffect">
                                  <p:stCondLst>
                                    <p:cond delay="0"/>
                                  </p:stCondLst>
                                  <p:childTnLst>
                                    <p:set>
                                      <p:cBhvr>
                                        <p:cTn id="38"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39" dur="500"/>
                                        <p:tgtEl>
                                          <p:spTgt spid="25">
                                            <p:txEl>
                                              <p:pRg st="5" end="5"/>
                                            </p:txEl>
                                          </p:spTgt>
                                        </p:tgtEl>
                                      </p:cBhvr>
                                    </p:animEffect>
                                  </p:childTnLst>
                                </p:cTn>
                              </p:par>
                              <p:par>
                                <p:cTn id="40" presetID="14" presetClass="entr" presetSubtype="10" fill="hold" nodeType="withEffect">
                                  <p:stCondLst>
                                    <p:cond delay="0"/>
                                  </p:stCondLst>
                                  <p:childTnLst>
                                    <p:set>
                                      <p:cBhvr>
                                        <p:cTn id="41"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2" dur="500"/>
                                        <p:tgtEl>
                                          <p:spTgt spid="25">
                                            <p:txEl>
                                              <p:pRg st="6" end="6"/>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45" dur="500"/>
                                        <p:tgtEl>
                                          <p:spTgt spid="25">
                                            <p:txEl>
                                              <p:pRg st="7" end="7"/>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nodeType="click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randombar(horizontal)">
                                      <p:cBhvr>
                                        <p:cTn id="5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52285"/>
            <a:ext cx="9015216" cy="4861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858297"/>
            <a:ext cx="11746097"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السمعة والمسؤولية الاجتماعية والاستدامة: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دور المسؤولية الاجتماعية في تعزيز السمعة.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الأخلاقيات المؤسسية </a:t>
            </a:r>
            <a:r>
              <a:rPr lang="ar-SA" sz="2800" dirty="0" err="1">
                <a:solidFill>
                  <a:schemeClr val="tx1"/>
                </a:solidFill>
                <a:latin typeface="Alexandria"/>
              </a:rPr>
              <a:t>والحوكمة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الاستدامة وتأثيرها على الثقة </a:t>
            </a:r>
            <a:r>
              <a:rPr lang="ar-SA" sz="2800" dirty="0" smtClean="0">
                <a:solidFill>
                  <a:schemeClr val="tx1"/>
                </a:solidFill>
                <a:latin typeface="Alexandria"/>
              </a:rPr>
              <a:t>العامة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131693" y="953514"/>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8250" y="2316117"/>
            <a:ext cx="2724150" cy="1551033"/>
          </a:xfrm>
          <a:prstGeom prst="rect">
            <a:avLst/>
          </a:prstGeom>
        </p:spPr>
      </p:pic>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31693" y="4311445"/>
            <a:ext cx="3428621" cy="1687072"/>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0" dur="500"/>
                                        <p:tgtEl>
                                          <p:spTgt spid="25">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0" dur="500"/>
                                        <p:tgtEl>
                                          <p:spTgt spid="25">
                                            <p:txEl>
                                              <p:pRg st="2" end="2"/>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3" dur="500"/>
                                        <p:tgtEl>
                                          <p:spTgt spid="25">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randombar(horizontal)">
                                      <p:cBhvr>
                                        <p:cTn id="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21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866782"/>
            <a:ext cx="11775594" cy="49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latin typeface="Alexandria"/>
              </a:rPr>
              <a:t>إدارة الأزمات والسمعة </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أنواع الأزمات المؤسسية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استراتيجيات إدارة الأزمات الإعلامية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استعادة السمعة بعد الأزمات</a:t>
            </a: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485572" y="747142"/>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5754" y="2364472"/>
            <a:ext cx="4562475" cy="3143250"/>
          </a:xfrm>
          <a:prstGeom prst="rect">
            <a:avLst/>
          </a:prstGeom>
        </p:spPr>
      </p:pic>
    </p:spTree>
    <p:extLst>
      <p:ext uri="{BB962C8B-B14F-4D97-AF65-F5344CB8AC3E}">
        <p14:creationId xmlns:p14="http://schemas.microsoft.com/office/powerpoint/2010/main" val="3529640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0" dur="500"/>
                                        <p:tgtEl>
                                          <p:spTgt spid="25">
                                            <p:txEl>
                                              <p:pRg st="1" end="1"/>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3" dur="500"/>
                                        <p:tgtEl>
                                          <p:spTgt spid="25">
                                            <p:txEl>
                                              <p:pRg st="2" end="2"/>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26" dur="500"/>
                                        <p:tgtEl>
                                          <p:spTgt spid="2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randombar(horizontal)">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23758"/>
            <a:ext cx="924431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866782"/>
            <a:ext cx="11687103" cy="4907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rPr>
              <a:t>السمعة في البيئة الرقمية </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rPr>
              <a:t>وسائل التواصل الاجتماعي وتأثيرها على السمعة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rPr>
              <a:t>إدارة السمعة الإلكترونية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smtClean="0">
                <a:solidFill>
                  <a:schemeClr val="tx1"/>
                </a:solidFill>
              </a:rPr>
              <a:t>الأخبار </a:t>
            </a:r>
            <a:r>
              <a:rPr lang="ar-SA" sz="2800" dirty="0">
                <a:solidFill>
                  <a:schemeClr val="tx1"/>
                </a:solidFill>
              </a:rPr>
              <a:t>الزائفة والرأي العام الرقمي</a:t>
            </a:r>
            <a:r>
              <a:rPr lang="ar-SA" sz="2800" dirty="0" smtClean="0">
                <a:solidFill>
                  <a:schemeClr val="tx1"/>
                </a:solidFill>
                <a:latin typeface="Alexandria"/>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354294" y="824608"/>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410" y="4083865"/>
            <a:ext cx="4303961" cy="1905000"/>
          </a:xfrm>
          <a:prstGeom prst="rect">
            <a:avLst/>
          </a:prstGeom>
        </p:spPr>
      </p:pic>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4865" y="2070460"/>
            <a:ext cx="4419117" cy="1809728"/>
          </a:xfrm>
          <a:prstGeom prst="rect">
            <a:avLst/>
          </a:prstGeom>
        </p:spPr>
      </p:pic>
    </p:spTree>
    <p:extLst>
      <p:ext uri="{BB962C8B-B14F-4D97-AF65-F5344CB8AC3E}">
        <p14:creationId xmlns:p14="http://schemas.microsoft.com/office/powerpoint/2010/main" val="334152760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0" dur="500"/>
                                        <p:tgtEl>
                                          <p:spTgt spid="25">
                                            <p:txEl>
                                              <p:pRg st="2" end="2"/>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3" dur="500"/>
                                        <p:tgtEl>
                                          <p:spTgt spid="25">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randombar(horizontal)">
                                      <p:cBhvr>
                                        <p:cTn id="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68922" y="1673052"/>
            <a:ext cx="11775594" cy="4991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rPr>
              <a:t>قياس وتقييم السمعة المؤسسية </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rPr>
              <a:t>نماذج قياس السمعة مثل (</a:t>
            </a:r>
            <a:r>
              <a:rPr lang="en-US" sz="2800" dirty="0">
                <a:solidFill>
                  <a:schemeClr val="tx1"/>
                </a:solidFill>
              </a:rPr>
              <a:t>Rep </a:t>
            </a:r>
            <a:r>
              <a:rPr lang="en-US" sz="2800" dirty="0" err="1">
                <a:solidFill>
                  <a:schemeClr val="tx1"/>
                </a:solidFill>
              </a:rPr>
              <a:t>Trak</a:t>
            </a:r>
            <a:r>
              <a:rPr lang="ar-SA" sz="2800" dirty="0">
                <a:solidFill>
                  <a:schemeClr val="tx1"/>
                </a:solidFill>
              </a:rPr>
              <a:t>)</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rPr>
              <a:t>مؤشرات الأداء المرتبطة بالسمعة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rPr>
              <a:t>أدوات البحث والاستقصاء وتحليل البيانات</a:t>
            </a:r>
            <a:r>
              <a:rPr lang="ar-SA" sz="2800" dirty="0" smtClean="0">
                <a:solidFill>
                  <a:schemeClr val="tx1"/>
                </a:solidFill>
                <a:latin typeface="Alexandria"/>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425303" y="586235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377500" y="875440"/>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3475" y="1951783"/>
            <a:ext cx="4505325" cy="1924892"/>
          </a:xfrm>
          <a:prstGeom prst="rect">
            <a:avLst/>
          </a:prstGeom>
        </p:spPr>
      </p:pic>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99249" y="4005885"/>
            <a:ext cx="3725376" cy="1838324"/>
          </a:xfrm>
          <a:prstGeom prst="rect">
            <a:avLst/>
          </a:prstGeom>
        </p:spPr>
      </p:pic>
    </p:spTree>
    <p:extLst>
      <p:ext uri="{BB962C8B-B14F-4D97-AF65-F5344CB8AC3E}">
        <p14:creationId xmlns:p14="http://schemas.microsoft.com/office/powerpoint/2010/main" val="22107104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0" dur="500"/>
                                        <p:tgtEl>
                                          <p:spTgt spid="25">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randombar(horizontal)">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0" dur="500"/>
                                        <p:tgtEl>
                                          <p:spTgt spid="25">
                                            <p:txEl>
                                              <p:pRg st="2" end="2"/>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3" dur="500"/>
                                        <p:tgtEl>
                                          <p:spTgt spid="25">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randombar(horizontal)">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876307"/>
            <a:ext cx="11736265" cy="46459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latin typeface="Alexandria"/>
              </a:rPr>
              <a:t>دراسات حالة وتطبيقات عملية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تحليل حالات محلية وعالمية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نجاحات وإخفاقات في إدارة السمعة.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مشاريع تطبيقية.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35873" y="585150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062868" y="970499"/>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5851" y="2445596"/>
            <a:ext cx="5562600" cy="3235876"/>
          </a:xfrm>
          <a:prstGeom prst="rect">
            <a:avLst/>
          </a:prstGeom>
        </p:spPr>
      </p:pic>
    </p:spTree>
    <p:extLst>
      <p:ext uri="{BB962C8B-B14F-4D97-AF65-F5344CB8AC3E}">
        <p14:creationId xmlns:p14="http://schemas.microsoft.com/office/powerpoint/2010/main" val="36063800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0" dur="500"/>
                                        <p:tgtEl>
                                          <p:spTgt spid="25">
                                            <p:txEl>
                                              <p:pRg st="1" end="1"/>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3" dur="500"/>
                                        <p:tgtEl>
                                          <p:spTgt spid="25">
                                            <p:txEl>
                                              <p:pRg st="2" end="2"/>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26" dur="500"/>
                                        <p:tgtEl>
                                          <p:spTgt spid="2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randombar(horizontal)">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531315" y="1653776"/>
            <a:ext cx="8284639" cy="769441"/>
          </a:xfrm>
          <a:prstGeom prst="rect">
            <a:avLst/>
          </a:prstGeom>
        </p:spPr>
        <p:txBody>
          <a:bodyPr wrap="none">
            <a:spAutoFit/>
          </a:bodyPr>
          <a:lstStyle/>
          <a:p>
            <a:pPr algn="ctr" rtl="1"/>
            <a:r>
              <a:rPr lang="ar-SA" sz="4400" b="1" dirty="0">
                <a:solidFill>
                  <a:srgbClr val="00AEEF"/>
                </a:solidFill>
                <a:latin typeface="Alexandria"/>
              </a:rPr>
              <a:t>حلقات </a:t>
            </a:r>
            <a:r>
              <a:rPr lang="ar-SA" sz="4400" b="1" dirty="0" smtClean="0">
                <a:solidFill>
                  <a:srgbClr val="00AEEF"/>
                </a:solidFill>
                <a:latin typeface="Alexandria"/>
              </a:rPr>
              <a:t>النقاش   </a:t>
            </a:r>
            <a:r>
              <a:rPr lang="en-US" sz="4000" b="1" dirty="0">
                <a:solidFill>
                  <a:srgbClr val="00AEEF"/>
                </a:solidFill>
                <a:latin typeface="Alexandria"/>
              </a:rPr>
              <a:t>Discussion Sessions</a:t>
            </a:r>
            <a:endParaRPr lang="ar-SA" sz="4000" b="1" dirty="0">
              <a:solidFill>
                <a:srgbClr val="00AEEF"/>
              </a:solidFill>
              <a:latin typeface="Alexandria"/>
            </a:endParaRPr>
          </a:p>
        </p:txBody>
      </p:sp>
      <p:pic>
        <p:nvPicPr>
          <p:cNvPr id="9" name="صورة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9802" y="2489562"/>
            <a:ext cx="7689668" cy="3972197"/>
          </a:xfrm>
          <a:prstGeom prst="rect">
            <a:avLst/>
          </a:prstGeom>
        </p:spPr>
      </p:pic>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174101426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626179" y="455181"/>
            <a:ext cx="824211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791567" y="1202748"/>
            <a:ext cx="8304068" cy="769441"/>
          </a:xfrm>
          <a:prstGeom prst="rect">
            <a:avLst/>
          </a:prstGeom>
        </p:spPr>
        <p:txBody>
          <a:bodyPr wrap="none">
            <a:spAutoFit/>
          </a:bodyPr>
          <a:lstStyle/>
          <a:p>
            <a:pPr algn="ctr" rtl="1"/>
            <a:r>
              <a:rPr lang="ar-SA" sz="4400" b="1" dirty="0">
                <a:solidFill>
                  <a:srgbClr val="00AEEF"/>
                </a:solidFill>
                <a:latin typeface="Alexandria"/>
              </a:rPr>
              <a:t>التقييم </a:t>
            </a:r>
            <a:r>
              <a:rPr lang="ar-SA" sz="4400" b="1" dirty="0" smtClean="0">
                <a:solidFill>
                  <a:srgbClr val="00AEEF"/>
                </a:solidFill>
                <a:latin typeface="Alexandria"/>
              </a:rPr>
              <a:t>الطلابي   </a:t>
            </a:r>
            <a:r>
              <a:rPr lang="en-US" sz="4000" b="1" dirty="0">
                <a:solidFill>
                  <a:srgbClr val="00AEEF"/>
                </a:solidFill>
                <a:latin typeface="Alexandria"/>
              </a:rPr>
              <a:t>Student </a:t>
            </a:r>
            <a:r>
              <a:rPr lang="en-US" sz="4000" b="1" dirty="0" smtClean="0">
                <a:solidFill>
                  <a:srgbClr val="00AEEF"/>
                </a:solidFill>
                <a:latin typeface="Alexandria"/>
              </a:rPr>
              <a:t>Assessment</a:t>
            </a:r>
            <a:endParaRPr lang="ar-SA" sz="4000" b="1" dirty="0">
              <a:solidFill>
                <a:srgbClr val="00AEEF"/>
              </a:solidFill>
              <a:latin typeface="Alexandria"/>
            </a:endParaRPr>
          </a:p>
        </p:txBody>
      </p:sp>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pic>
        <p:nvPicPr>
          <p:cNvPr id="5" name="صورة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589" y="2019068"/>
            <a:ext cx="10432024" cy="4097904"/>
          </a:xfrm>
          <a:prstGeom prst="rect">
            <a:avLst/>
          </a:prstGeom>
        </p:spPr>
      </p:pic>
    </p:spTree>
    <p:extLst>
      <p:ext uri="{BB962C8B-B14F-4D97-AF65-F5344CB8AC3E}">
        <p14:creationId xmlns:p14="http://schemas.microsoft.com/office/powerpoint/2010/main" val="8049814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14369" cy="660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4934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ستتمحور المحاضرة القادمة حول الأمور الآتية:</a:t>
            </a:r>
          </a:p>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مدخل </a:t>
            </a:r>
            <a:r>
              <a:rPr lang="ar-SA" sz="2800" dirty="0">
                <a:solidFill>
                  <a:schemeClr val="tx1"/>
                </a:solidFill>
                <a:latin typeface="Alexandria"/>
              </a:rPr>
              <a:t>إلى </a:t>
            </a:r>
            <a:r>
              <a:rPr lang="ar-SA" sz="2800" dirty="0" smtClean="0">
                <a:solidFill>
                  <a:schemeClr val="tx1"/>
                </a:solidFill>
                <a:latin typeface="Alexandria"/>
              </a:rPr>
              <a:t>السمعة </a:t>
            </a:r>
            <a:r>
              <a:rPr lang="ar-SA" sz="2800" dirty="0">
                <a:solidFill>
                  <a:schemeClr val="tx1"/>
                </a:solidFill>
                <a:latin typeface="Alexandria"/>
              </a:rPr>
              <a:t>المؤسسية: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تعريف السمعة </a:t>
            </a:r>
            <a:r>
              <a:rPr lang="ar-SA" sz="2800" dirty="0" smtClean="0">
                <a:solidFill>
                  <a:schemeClr val="tx1"/>
                </a:solidFill>
                <a:latin typeface="Alexandria"/>
              </a:rPr>
              <a:t>المؤسسية </a:t>
            </a:r>
            <a:r>
              <a:rPr lang="ar-SA" sz="2800" dirty="0">
                <a:solidFill>
                  <a:schemeClr val="tx1"/>
                </a:solidFill>
                <a:latin typeface="Alexandria"/>
              </a:rPr>
              <a:t>وتطور المفهوم.</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أهمية السمعة المؤسسية في تحقيق الميزة التنافسية.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السمعة المؤسسية كأصل استراتيجي غير ملموس. </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25733" y="5889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charRg st="44" end="70"/>
                                            </p:txEl>
                                          </p:spTgt>
                                        </p:tgtEl>
                                        <p:attrNameLst>
                                          <p:attrName>style.visibility</p:attrName>
                                        </p:attrNameLst>
                                      </p:cBhvr>
                                      <p:to>
                                        <p:strVal val="visible"/>
                                      </p:to>
                                    </p:set>
                                    <p:animEffect transition="in" filter="randombar(horizontal)">
                                      <p:cBhvr>
                                        <p:cTn id="25" dur="500"/>
                                        <p:tgtEl>
                                          <p:spTgt spid="25">
                                            <p:txEl>
                                              <p:charRg st="44" end="70"/>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charRg st="70" end="107"/>
                                            </p:txEl>
                                          </p:spTgt>
                                        </p:tgtEl>
                                        <p:attrNameLst>
                                          <p:attrName>style.visibility</p:attrName>
                                        </p:attrNameLst>
                                      </p:cBhvr>
                                      <p:to>
                                        <p:strVal val="visible"/>
                                      </p:to>
                                    </p:set>
                                    <p:animEffect transition="in" filter="randombar(horizontal)">
                                      <p:cBhvr>
                                        <p:cTn id="28" dur="500"/>
                                        <p:tgtEl>
                                          <p:spTgt spid="25">
                                            <p:txEl>
                                              <p:charRg st="70" end="107"/>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25">
                                            <p:txEl>
                                              <p:charRg st="107" end="156"/>
                                            </p:txEl>
                                          </p:spTgt>
                                        </p:tgtEl>
                                        <p:attrNameLst>
                                          <p:attrName>style.visibility</p:attrName>
                                        </p:attrNameLst>
                                      </p:cBhvr>
                                      <p:to>
                                        <p:strVal val="visible"/>
                                      </p:to>
                                    </p:set>
                                    <p:animEffect transition="in" filter="randombar(horizontal)">
                                      <p:cBhvr>
                                        <p:cTn id="31" dur="500"/>
                                        <p:tgtEl>
                                          <p:spTgt spid="25">
                                            <p:txEl>
                                              <p:charRg st="107" end="156"/>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25">
                                            <p:txEl>
                                              <p:charRg st="156" end="199"/>
                                            </p:txEl>
                                          </p:spTgt>
                                        </p:tgtEl>
                                        <p:attrNameLst>
                                          <p:attrName>style.visibility</p:attrName>
                                        </p:attrNameLst>
                                      </p:cBhvr>
                                      <p:to>
                                        <p:strVal val="visible"/>
                                      </p:to>
                                    </p:set>
                                    <p:animEffect transition="in" filter="randombar(horizontal)">
                                      <p:cBhvr>
                                        <p:cTn id="34" dur="500"/>
                                        <p:tgtEl>
                                          <p:spTgt spid="25">
                                            <p:txEl>
                                              <p:charRg st="156" end="19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b8027243da74830753298f9cd1f95b6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f50780b42e6efcd2dfeaf6429843a9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D54AAADF-E642-4449-8DF7-4A70CC245D23}"/>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501</TotalTime>
  <Words>691</Words>
  <Application>Microsoft Office PowerPoint</Application>
  <PresentationFormat>شاشة عريضة</PresentationFormat>
  <Paragraphs>107</Paragraphs>
  <Slides>18</Slides>
  <Notes>4</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18</vt:i4>
      </vt:variant>
    </vt:vector>
  </HeadingPairs>
  <TitlesOfParts>
    <vt:vector size="24"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57</cp:revision>
  <dcterms:created xsi:type="dcterms:W3CDTF">2023-04-29T09:08:00Z</dcterms:created>
  <dcterms:modified xsi:type="dcterms:W3CDTF">2026-01-09T07:13:39Z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