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303" r:id="rId3"/>
    <p:sldId id="313" r:id="rId4"/>
    <p:sldId id="497" r:id="rId5"/>
    <p:sldId id="498" r:id="rId6"/>
    <p:sldId id="539" r:id="rId7"/>
    <p:sldId id="540" r:id="rId8"/>
    <p:sldId id="541" r:id="rId9"/>
    <p:sldId id="542" r:id="rId10"/>
    <p:sldId id="543" r:id="rId11"/>
    <p:sldId id="544" r:id="rId12"/>
    <p:sldId id="545" r:id="rId13"/>
    <p:sldId id="546" r:id="rId14"/>
    <p:sldId id="547" r:id="rId15"/>
    <p:sldId id="548" r:id="rId16"/>
    <p:sldId id="549" r:id="rId17"/>
    <p:sldId id="550" r:id="rId18"/>
    <p:sldId id="551" r:id="rId19"/>
    <p:sldId id="552" r:id="rId20"/>
    <p:sldId id="553" r:id="rId21"/>
    <p:sldId id="554" r:id="rId22"/>
    <p:sldId id="555" r:id="rId23"/>
    <p:sldId id="556" r:id="rId24"/>
    <p:sldId id="557" r:id="rId25"/>
    <p:sldId id="558" r:id="rId26"/>
    <p:sldId id="559" r:id="rId27"/>
    <p:sldId id="560" r:id="rId28"/>
    <p:sldId id="561" r:id="rId29"/>
    <p:sldId id="562" r:id="rId30"/>
    <p:sldId id="563" r:id="rId31"/>
    <p:sldId id="564" r:id="rId32"/>
    <p:sldId id="565" r:id="rId33"/>
    <p:sldId id="566" r:id="rId34"/>
    <p:sldId id="567" r:id="rId35"/>
    <p:sldId id="568" r:id="rId36"/>
    <p:sldId id="574" r:id="rId37"/>
    <p:sldId id="576" r:id="rId38"/>
    <p:sldId id="577" r:id="rId39"/>
    <p:sldId id="578" r:id="rId40"/>
    <p:sldId id="569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97"/>
            <p14:sldId id="49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74"/>
            <p14:sldId id="576"/>
            <p14:sldId id="577"/>
            <p14:sldId id="578"/>
            <p14:sldId id="56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01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37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6305" y="2290848"/>
            <a:ext cx="597939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4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2224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95998" y="2751843"/>
            <a:ext cx="597939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4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Chapter 1: Introduction 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2: Descriptive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C000"/>
                </a:solidFill>
              </a:rPr>
              <a:t>Chapter 3: Probability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4: Discrete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5: Normal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6: Confidence 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7: Hypothesis 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8: Hypothesis 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9: Correlation 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10: Chi-Square Tests and The </a:t>
            </a:r>
            <a:r>
              <a:rPr lang="en-US" i="1" dirty="0">
                <a:solidFill>
                  <a:schemeClr val="bg1"/>
                </a:solidFill>
              </a:rPr>
              <a:t>F</a:t>
            </a:r>
            <a:r>
              <a:rPr lang="en-US" dirty="0">
                <a:solidFill>
                  <a:schemeClr val="bg1"/>
                </a:solidFill>
              </a:rPr>
              <a:t>-Distribution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6697" y="1752794"/>
            <a:ext cx="9666288" cy="293445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  Basic Concepts of Probability and Counting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  Conditional Probability and the Multiplication Rule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3.3  The Addition Rule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4 Additional Topics in Probability and Counting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02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27201" y="1019069"/>
            <a:ext cx="71007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concepts of Probability and Counting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98761" y="2014831"/>
            <a:ext cx="9666288" cy="39039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sample space of a probability experiment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simple events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Distinguish among classical probability, empirical probability, and subjective probability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probability of the complement of an event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tree diagram and the Fundamental Counting  Principle to find probabilities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45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4623" y="1019069"/>
            <a:ext cx="7123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435683" y="1973176"/>
            <a:ext cx="5880100" cy="4157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8280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97060" y="519953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Experiments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14520" y="1133356"/>
            <a:ext cx="8590635" cy="517064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en-US" sz="2400" b="1" dirty="0">
                <a:solidFill>
                  <a:srgbClr val="AE03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experiment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action, or trial, through which specific results (counts, measurements, or responses) are obtained.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>
                <a:solidFill>
                  <a:srgbClr val="AE03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 of a single trial in a probability experiment.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>
                <a:solidFill>
                  <a:srgbClr val="AE03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Space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set of all possible outcomes of a probability experiment.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>
                <a:solidFill>
                  <a:srgbClr val="AE03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Consists of one or more outcomes and is a subset of the sample space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4449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Experiments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62182" y="2089978"/>
            <a:ext cx="9711232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experiment:   Roll a die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Outcome:  {3}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space:   {1,  2,  3,  4,   5,   6}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Event:  {Die is odd}={1, 3, 5}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807" y="2638630"/>
            <a:ext cx="1384300" cy="121602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285524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75645" y="1019069"/>
            <a:ext cx="7552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Identifying the Sample Space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338" t="34667" r="11812" b="15614"/>
          <a:stretch/>
        </p:blipFill>
        <p:spPr>
          <a:xfrm>
            <a:off x="1687442" y="1809801"/>
            <a:ext cx="8324660" cy="432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8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Probabilities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3796" t="38000" r="21076" b="22708"/>
          <a:stretch/>
        </p:blipFill>
        <p:spPr>
          <a:xfrm>
            <a:off x="1336771" y="2122311"/>
            <a:ext cx="9489274" cy="3804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08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1162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Example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Finding Classical Probability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634" t="37384" r="13273" b="18513"/>
          <a:stretch/>
        </p:blipFill>
        <p:spPr>
          <a:xfrm>
            <a:off x="1936813" y="2097354"/>
            <a:ext cx="8144165" cy="366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76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66502" y="434923"/>
            <a:ext cx="7529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Finding Empirical Probabilities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6314" t="37496" r="9314" b="24127"/>
          <a:stretch/>
        </p:blipFill>
        <p:spPr>
          <a:xfrm>
            <a:off x="666501" y="1991510"/>
            <a:ext cx="10287230" cy="344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20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Subjective Probabilities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1385454" y="1978768"/>
            <a:ext cx="8987906" cy="275460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en-US" sz="2400" b="1" dirty="0" smtClean="0">
                <a:solidFill>
                  <a:srgbClr val="AE03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Subjective Probability</a:t>
            </a:r>
          </a:p>
          <a:p>
            <a:pPr>
              <a:lnSpc>
                <a:spcPct val="150000"/>
              </a:lnSpc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Intuition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educated guesses, and estimates.</a:t>
            </a:r>
          </a:p>
          <a:p>
            <a:pPr>
              <a:lnSpc>
                <a:spcPct val="15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e.g. A doctor may feel a patient has a 90% chance of a full recovery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= 0.9 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580"/>
              </a:spcBef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718" y="3819092"/>
            <a:ext cx="2400300" cy="2447925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79384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Complementary Events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1014365" y="1897239"/>
            <a:ext cx="8091055" cy="320087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Complement of event </a:t>
            </a:r>
            <a:r>
              <a:rPr lang="en-US" sz="2400" b="1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1775" indent="-231775" fontAlgn="auto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set of all outcomes in a sample space that are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included in event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1775" indent="-231775" fontAlgn="auto">
              <a:spcBef>
                <a:spcPts val="58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P(E</a:t>
            </a:r>
            <a:r>
              <a:rPr lang="en-US" sz="2400" baseline="300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+ </a:t>
            </a:r>
            <a:r>
              <a:rPr lang="en-US" sz="2400" dirty="0">
                <a:solidFill>
                  <a:srgbClr val="AE0337">
                    <a:lumMod val="60000"/>
                    <a:lumOff val="4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P(E) </a:t>
            </a: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1775" indent="-231775" fontAlgn="auto" latinLnBrk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sz="2400" dirty="0">
                <a:solidFill>
                  <a:srgbClr val="AE0337">
                    <a:lumMod val="60000"/>
                    <a:lumOff val="4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P(E) </a:t>
            </a: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 – P(E</a:t>
            </a:r>
            <a:r>
              <a:rPr lang="en-US" sz="2400" baseline="300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31775" indent="-231775" fontAlgn="auto" latinLnBrk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= 1 – </a:t>
            </a:r>
            <a:r>
              <a:rPr lang="en-US" sz="2400" dirty="0">
                <a:solidFill>
                  <a:srgbClr val="AE0337">
                    <a:lumMod val="60000"/>
                    <a:lumOff val="4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P(E)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6733021" y="3559589"/>
            <a:ext cx="3503613" cy="2201863"/>
            <a:chOff x="1689100" y="3889375"/>
            <a:chExt cx="3503613" cy="2201863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9" name="Rectangle 8"/>
            <p:cNvSpPr/>
            <p:nvPr/>
          </p:nvSpPr>
          <p:spPr>
            <a:xfrm>
              <a:off x="1689100" y="3889375"/>
              <a:ext cx="3503613" cy="220186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2105025" y="4122738"/>
              <a:ext cx="1674813" cy="1673225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184650" y="4230688"/>
              <a:ext cx="852488" cy="523875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 i="1" dirty="0">
                  <a:solidFill>
                    <a:schemeClr val="tx1"/>
                  </a:solidFill>
                  <a:latin typeface="+mn-lt"/>
                  <a:cs typeface="Arial" charset="0"/>
                </a:rPr>
                <a:t>E</a:t>
              </a:r>
              <a:r>
                <a:rPr lang="en-US" sz="2800" dirty="0">
                  <a:solidFill>
                    <a:schemeClr val="tx1"/>
                  </a:solidFill>
                  <a:cs typeface="Arial" charset="0"/>
                </a:rPr>
                <a:t> ′</a:t>
              </a:r>
              <a:endParaRPr lang="en-US" sz="2800" dirty="0">
                <a:solidFill>
                  <a:schemeClr val="tx1"/>
                </a:solidFill>
                <a:latin typeface="+mn-lt"/>
                <a:cs typeface="Arial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647950" y="4554538"/>
              <a:ext cx="852488" cy="52228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 i="1" dirty="0">
                  <a:solidFill>
                    <a:schemeClr val="tx1"/>
                  </a:solidFill>
                  <a:latin typeface="+mn-lt"/>
                  <a:cs typeface="Arial" charset="0"/>
                </a:rPr>
                <a:t>E</a:t>
              </a:r>
              <a:endParaRPr lang="en-US" sz="2800" dirty="0">
                <a:solidFill>
                  <a:schemeClr val="tx1"/>
                </a:solidFill>
                <a:latin typeface="+mn-lt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593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Probabilities Rule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486" t="36938" r="16387" b="23009"/>
          <a:stretch/>
        </p:blipFill>
        <p:spPr>
          <a:xfrm>
            <a:off x="1962684" y="2212621"/>
            <a:ext cx="8279845" cy="3578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43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004712" y="596370"/>
            <a:ext cx="91101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 Conditional Probability and the                        Multiplication Rule</a:t>
            </a:r>
            <a:r>
              <a:rPr lang="en-US" altLang="en-US" sz="28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956365" y="2043075"/>
                <a:ext cx="8991600" cy="381598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pPr algn="just">
                  <a:buFont typeface="Arial" charset="0"/>
                  <a:buNone/>
                </a:pPr>
                <a:r>
                  <a:rPr lang="en-US" sz="2400" b="1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Conditional Probability</a:t>
                </a:r>
              </a:p>
              <a:p>
                <a:pPr algn="just"/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probability of an event occurring, given that another event has already occurred</a:t>
                </a:r>
              </a:p>
              <a:p>
                <a:pPr algn="just"/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Denoted 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| 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(read “probability of 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given 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A”)</a:t>
                </a:r>
              </a:p>
              <a:p>
                <a:pPr algn="just"/>
                <a:endParaRPr 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buFont typeface="Wingdings 2" pitchFamily="18" charset="2"/>
                  <a:buNone/>
                </a:pPr>
                <a:r>
                  <a:rPr lang="en-US" sz="2400" b="1" dirty="0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Conditional Probability Rule:</a:t>
                </a:r>
              </a:p>
              <a:p>
                <a:pPr algn="just">
                  <a:buFont typeface="Wingdings 2" pitchFamily="18" charset="2"/>
                  <a:buNone/>
                </a:pPr>
                <a:endParaRPr lang="en-US" sz="2400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𝑎𝑛𝑑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buFont typeface="Wingdings 2" pitchFamily="18" charset="2"/>
                  <a:buNone/>
                </a:pPr>
                <a:endParaRPr lang="en-US" sz="2400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6365" y="2043075"/>
                <a:ext cx="8991600" cy="3815981"/>
              </a:xfrm>
              <a:prstGeom prst="rect">
                <a:avLst/>
              </a:prstGeom>
              <a:blipFill>
                <a:blip r:embed="rId3"/>
                <a:stretch>
                  <a:fillRect l="-1085" t="-1278" r="-10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8764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17511" y="1019069"/>
            <a:ext cx="7010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Finding Conditional Probabilities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0025" t="37615" r="13490" b="23380"/>
          <a:stretch/>
        </p:blipFill>
        <p:spPr>
          <a:xfrm>
            <a:off x="1655382" y="2269067"/>
            <a:ext cx="8922308" cy="346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60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91733" y="1019069"/>
            <a:ext cx="72361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Finding Conditional Probabilities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srgbClr val="0033CC"/>
                </a:solidFill>
                <a:latin typeface="Arial Unicode MS" pitchFamily="34" charset="-128"/>
              </a:rPr>
              <a:t/>
            </a:r>
            <a:br>
              <a:rPr lang="en-US" altLang="en-US" sz="2800" dirty="0">
                <a:solidFill>
                  <a:srgbClr val="0033CC"/>
                </a:solidFill>
                <a:latin typeface="Arial Unicode MS" pitchFamily="34" charset="-128"/>
              </a:rPr>
            </a:b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622" t="36332" r="11879" b="14460"/>
          <a:stretch/>
        </p:blipFill>
        <p:spPr>
          <a:xfrm>
            <a:off x="1929917" y="1973176"/>
            <a:ext cx="8196217" cy="408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92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3022" y="1019069"/>
            <a:ext cx="78940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Probabilities from Contingency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r>
              <a:rPr lang="en-US" altLang="en-US" sz="2800" dirty="0">
                <a:solidFill>
                  <a:schemeClr val="bg1"/>
                </a:solidFill>
                <a:latin typeface="Arial Unicode MS" pitchFamily="34" charset="-128"/>
              </a:rPr>
              <a:t/>
            </a:r>
            <a:br>
              <a:rPr lang="en-US" altLang="en-US" sz="2800" dirty="0">
                <a:solidFill>
                  <a:schemeClr val="bg1"/>
                </a:solidFill>
                <a:latin typeface="Arial Unicode MS" pitchFamily="34" charset="-128"/>
              </a:rPr>
            </a:br>
            <a:r>
              <a:rPr lang="en-US" altLang="en-US" sz="2800" dirty="0">
                <a:solidFill>
                  <a:srgbClr val="0033CC"/>
                </a:solidFill>
                <a:latin typeface="Arial Unicode MS" pitchFamily="34" charset="-128"/>
              </a:rPr>
              <a:t>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8242" t="33579" r="6975" b="11415"/>
          <a:stretch/>
        </p:blipFill>
        <p:spPr>
          <a:xfrm>
            <a:off x="1725083" y="1862666"/>
            <a:ext cx="9123539" cy="435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67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540" t="36839" r="15439" b="16147"/>
          <a:stretch/>
        </p:blipFill>
        <p:spPr>
          <a:xfrm>
            <a:off x="2332527" y="2133599"/>
            <a:ext cx="8177429" cy="407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73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27727" y="581780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Imagine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0458" y="1448055"/>
            <a:ext cx="7669429" cy="4695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95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Multiplication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</a:t>
            </a:r>
            <a:b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524" t="36911" r="11952" b="19540"/>
          <a:stretch/>
        </p:blipFill>
        <p:spPr>
          <a:xfrm>
            <a:off x="1569156" y="2154971"/>
            <a:ext cx="8997245" cy="3969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26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26127" y="735790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“A and B” to “A or B”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876" t="38454" r="13662" b="17800"/>
          <a:stretch/>
        </p:blipFill>
        <p:spPr>
          <a:xfrm>
            <a:off x="1700255" y="2025571"/>
            <a:ext cx="8479394" cy="383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30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Mutually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Exclusive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544" t="37501" r="8616" b="16484"/>
          <a:stretch/>
        </p:blipFill>
        <p:spPr>
          <a:xfrm>
            <a:off x="1777521" y="2232821"/>
            <a:ext cx="8730814" cy="384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7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Non-Mutually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Exclusive Events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077" t="37736" r="12599" b="13910"/>
          <a:stretch/>
        </p:blipFill>
        <p:spPr>
          <a:xfrm>
            <a:off x="1920115" y="1826421"/>
            <a:ext cx="9005908" cy="4427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92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74055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3.3: The Additive Rule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845" t="37932" r="9628" b="28438"/>
          <a:stretch/>
        </p:blipFill>
        <p:spPr>
          <a:xfrm>
            <a:off x="1239035" y="2560197"/>
            <a:ext cx="9891810" cy="319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18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Additive Rule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315" t="37019" r="17387" b="14657"/>
          <a:stretch/>
        </p:blipFill>
        <p:spPr>
          <a:xfrm>
            <a:off x="2011986" y="1714704"/>
            <a:ext cx="8332144" cy="4415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0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Additive Rule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525" t="35140" r="8105" b="14879"/>
          <a:stretch/>
        </p:blipFill>
        <p:spPr>
          <a:xfrm>
            <a:off x="2033258" y="2077346"/>
            <a:ext cx="8372381" cy="396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2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Additive Rule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064" t="35406" r="12408" b="10574"/>
          <a:stretch/>
        </p:blipFill>
        <p:spPr>
          <a:xfrm>
            <a:off x="2430683" y="2038260"/>
            <a:ext cx="7853159" cy="4297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57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Additive Rule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807" t="36641" r="12989" b="13736"/>
          <a:stretch/>
        </p:blipFill>
        <p:spPr>
          <a:xfrm>
            <a:off x="1847544" y="1919111"/>
            <a:ext cx="8662411" cy="438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65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35379" y="1019069"/>
            <a:ext cx="7992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Additional Topics in Probability and Counting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/>
          <p:cNvSpPr/>
          <p:nvPr/>
        </p:nvSpPr>
        <p:spPr>
          <a:xfrm>
            <a:off x="3048000" y="2136339"/>
            <a:ext cx="6096000" cy="138499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Permutation</a:t>
            </a:r>
          </a:p>
          <a:p>
            <a:pPr>
              <a:buFont typeface="Arial" charset="0"/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Combination </a:t>
            </a:r>
          </a:p>
        </p:txBody>
      </p:sp>
    </p:spTree>
    <p:extLst>
      <p:ext uri="{BB962C8B-B14F-4D97-AF65-F5344CB8AC3E}">
        <p14:creationId xmlns:p14="http://schemas.microsoft.com/office/powerpoint/2010/main" val="187783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Permutation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001" t="38530" r="15770" b="23082"/>
          <a:stretch/>
        </p:blipFill>
        <p:spPr>
          <a:xfrm>
            <a:off x="1274422" y="2280354"/>
            <a:ext cx="8792213" cy="3635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60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Permutation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754" t="37367" r="20441" b="14901"/>
          <a:stretch/>
        </p:blipFill>
        <p:spPr>
          <a:xfrm>
            <a:off x="2513149" y="2030128"/>
            <a:ext cx="7195295" cy="4041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2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2356" y="794060"/>
            <a:ext cx="6434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Combination 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728" t="38249" r="13285" b="24682"/>
          <a:stretch/>
        </p:blipFill>
        <p:spPr>
          <a:xfrm>
            <a:off x="1595674" y="2423762"/>
            <a:ext cx="8503809" cy="3224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54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Combination 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056" t="35230" r="8789" b="13390"/>
          <a:stretch/>
        </p:blipFill>
        <p:spPr>
          <a:xfrm>
            <a:off x="2025570" y="2349661"/>
            <a:ext cx="8206451" cy="400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77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/>
          <p:cNvSpPr/>
          <p:nvPr/>
        </p:nvSpPr>
        <p:spPr>
          <a:xfrm>
            <a:off x="2065867" y="2101124"/>
            <a:ext cx="6096000" cy="646331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dirty="0">
                <a:latin typeface="Poppins"/>
              </a:rPr>
              <a:t>The number of ways of forming 4-digit code from 9 numbers in which no digits is repeated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24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/>
          <p:cNvSpPr/>
          <p:nvPr/>
        </p:nvSpPr>
        <p:spPr>
          <a:xfrm>
            <a:off x="2622529" y="2171034"/>
            <a:ext cx="6096000" cy="120032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dirty="0">
                <a:latin typeface="Poppins"/>
              </a:rPr>
              <a:t>The probability of an event for obtaining an odd number from a die = 1.0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11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/>
          <p:cNvSpPr/>
          <p:nvPr/>
        </p:nvSpPr>
        <p:spPr>
          <a:xfrm>
            <a:off x="2622529" y="2301291"/>
            <a:ext cx="6096000" cy="92333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dirty="0">
                <a:solidFill>
                  <a:srgbClr val="212121"/>
                </a:solidFill>
                <a:latin typeface="Poppins"/>
              </a:rPr>
              <a:t>The probability of an event for obtaining </a:t>
            </a:r>
            <a:r>
              <a:rPr lang="en-US" dirty="0" smtClean="0">
                <a:solidFill>
                  <a:srgbClr val="212121"/>
                </a:solidFill>
                <a:latin typeface="Poppins"/>
              </a:rPr>
              <a:t>9 </a:t>
            </a:r>
            <a:r>
              <a:rPr lang="en-US" dirty="0">
                <a:solidFill>
                  <a:srgbClr val="212121"/>
                </a:solidFill>
                <a:latin typeface="Poppins"/>
              </a:rPr>
              <a:t>from a die = </a:t>
            </a:r>
            <a:r>
              <a:rPr lang="en-US" dirty="0" smtClean="0">
                <a:solidFill>
                  <a:srgbClr val="212121"/>
                </a:solidFill>
                <a:latin typeface="Poppins"/>
              </a:rPr>
              <a:t>1.0</a:t>
            </a:r>
            <a:endParaRPr lang="en-US" dirty="0">
              <a:solidFill>
                <a:srgbClr val="212121"/>
              </a:solidFill>
              <a:latin typeface="Poppins"/>
            </a:endParaRP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92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/>
          <p:cNvSpPr/>
          <p:nvPr/>
        </p:nvSpPr>
        <p:spPr>
          <a:xfrm>
            <a:off x="2513149" y="2335157"/>
            <a:ext cx="6096000" cy="120032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dirty="0" smtClean="0">
                <a:latin typeface="Poppins"/>
              </a:rPr>
              <a:t>If the </a:t>
            </a:r>
            <a:r>
              <a:rPr lang="en-US" dirty="0">
                <a:latin typeface="Poppins"/>
              </a:rPr>
              <a:t>probability of an event </a:t>
            </a:r>
            <a:r>
              <a:rPr lang="en-US" dirty="0" smtClean="0">
                <a:latin typeface="Poppins"/>
              </a:rPr>
              <a:t>is equal to 0.3, </a:t>
            </a:r>
          </a:p>
          <a:p>
            <a:r>
              <a:rPr lang="en-US" dirty="0" smtClean="0">
                <a:latin typeface="Poppins"/>
              </a:rPr>
              <a:t>Find the probability of its complement event </a:t>
            </a:r>
            <a:endParaRPr lang="en-US" dirty="0">
              <a:latin typeface="Poppins"/>
            </a:endParaRP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48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740" y="2415032"/>
            <a:ext cx="3347605" cy="121896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Concepts of Probability and Counting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1745673" y="4444232"/>
            <a:ext cx="4543475" cy="159532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Multiplication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Rule: 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and ) </a:t>
            </a:r>
          </a:p>
          <a:p>
            <a:pPr>
              <a:lnSpc>
                <a:spcPct val="200000"/>
              </a:lnSpc>
            </a:pP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P(A and B) = P(A) x P(B|A)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/>
              <p:cNvSpPr/>
              <p:nvPr/>
            </p:nvSpPr>
            <p:spPr>
              <a:xfrm>
                <a:off x="4594620" y="1926421"/>
                <a:ext cx="3587405" cy="2097365"/>
              </a:xfrm>
              <a:prstGeom prst="rect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0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Conditional Probability:</a:t>
                </a: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</m:e>
                        <m:e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</m:d>
                      <m:r>
                        <a:rPr lang="en-US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𝑷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𝒂𝒏𝒅</m:t>
                          </m:r>
                          <m:r>
                            <a:rPr lang="en-U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𝑷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4620" y="1926421"/>
                <a:ext cx="3587405" cy="20973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6662593" y="4469397"/>
            <a:ext cx="4727525" cy="161633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Rule: 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(or)</a:t>
            </a: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P(A </a:t>
            </a:r>
            <a:r>
              <a:rPr lang="en-US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= P(A) + P(B) – </a:t>
            </a:r>
            <a:r>
              <a:rPr lang="en-US" altLang="en-US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P(A and B)</a:t>
            </a: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01805" y="1926421"/>
            <a:ext cx="2788313" cy="221384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Topics in Probability and Counting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None/>
            </a:pP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Permutation</a:t>
            </a:r>
          </a:p>
          <a:p>
            <a:pPr>
              <a:buFont typeface="Arial" charset="0"/>
              <a:buNone/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Combination </a:t>
            </a:r>
          </a:p>
          <a:p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64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860</TotalTime>
  <Words>655</Words>
  <Application>Microsoft Office PowerPoint</Application>
  <PresentationFormat>Widescreen</PresentationFormat>
  <Paragraphs>184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Arial</vt:lpstr>
      <vt:lpstr>Arial Unicode MS</vt:lpstr>
      <vt:lpstr>Calibri</vt:lpstr>
      <vt:lpstr>Calibri Light</vt:lpstr>
      <vt:lpstr>Cambria Math</vt:lpstr>
      <vt:lpstr>Poppins</vt:lpstr>
      <vt:lpstr>Times New Roman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76</cp:revision>
  <dcterms:created xsi:type="dcterms:W3CDTF">2023-04-29T09:08:23Z</dcterms:created>
  <dcterms:modified xsi:type="dcterms:W3CDTF">2023-10-15T12:47:58Z</dcterms:modified>
</cp:coreProperties>
</file>