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8"/>
  </p:notesMasterIdLst>
  <p:sldIdLst>
    <p:sldId id="480" r:id="rId5"/>
    <p:sldId id="303" r:id="rId6"/>
    <p:sldId id="482" r:id="rId7"/>
    <p:sldId id="636" r:id="rId8"/>
    <p:sldId id="729" r:id="rId9"/>
    <p:sldId id="730" r:id="rId10"/>
    <p:sldId id="559" r:id="rId11"/>
    <p:sldId id="686" r:id="rId12"/>
    <p:sldId id="592" r:id="rId13"/>
    <p:sldId id="731" r:id="rId14"/>
    <p:sldId id="685" r:id="rId15"/>
    <p:sldId id="732" r:id="rId16"/>
    <p:sldId id="733" r:id="rId17"/>
    <p:sldId id="734" r:id="rId18"/>
    <p:sldId id="735" r:id="rId19"/>
    <p:sldId id="736" r:id="rId20"/>
    <p:sldId id="737" r:id="rId21"/>
    <p:sldId id="687" r:id="rId22"/>
    <p:sldId id="738" r:id="rId23"/>
    <p:sldId id="739" r:id="rId24"/>
    <p:sldId id="740" r:id="rId25"/>
    <p:sldId id="741" r:id="rId26"/>
    <p:sldId id="742" r:id="rId27"/>
    <p:sldId id="743" r:id="rId28"/>
    <p:sldId id="744" r:id="rId29"/>
    <p:sldId id="745" r:id="rId30"/>
    <p:sldId id="746" r:id="rId31"/>
    <p:sldId id="747" r:id="rId32"/>
    <p:sldId id="748" r:id="rId33"/>
    <p:sldId id="749" r:id="rId34"/>
    <p:sldId id="760" r:id="rId35"/>
    <p:sldId id="689" r:id="rId36"/>
    <p:sldId id="757" r:id="rId37"/>
    <p:sldId id="758" r:id="rId38"/>
    <p:sldId id="759" r:id="rId39"/>
    <p:sldId id="756" r:id="rId40"/>
    <p:sldId id="761" r:id="rId41"/>
    <p:sldId id="750" r:id="rId42"/>
    <p:sldId id="751" r:id="rId43"/>
    <p:sldId id="752" r:id="rId44"/>
    <p:sldId id="753" r:id="rId45"/>
    <p:sldId id="754" r:id="rId46"/>
    <p:sldId id="755" r:id="rId47"/>
    <p:sldId id="772" r:id="rId48"/>
    <p:sldId id="773" r:id="rId49"/>
    <p:sldId id="774" r:id="rId50"/>
    <p:sldId id="775" r:id="rId51"/>
    <p:sldId id="776" r:id="rId52"/>
    <p:sldId id="777" r:id="rId53"/>
    <p:sldId id="770" r:id="rId54"/>
    <p:sldId id="771" r:id="rId55"/>
    <p:sldId id="728" r:id="rId56"/>
    <p:sldId id="349"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482"/>
            <p14:sldId id="636"/>
            <p14:sldId id="729"/>
            <p14:sldId id="730"/>
            <p14:sldId id="559"/>
            <p14:sldId id="686"/>
            <p14:sldId id="592"/>
            <p14:sldId id="731"/>
            <p14:sldId id="685"/>
            <p14:sldId id="732"/>
            <p14:sldId id="733"/>
            <p14:sldId id="734"/>
            <p14:sldId id="735"/>
            <p14:sldId id="736"/>
            <p14:sldId id="737"/>
            <p14:sldId id="687"/>
            <p14:sldId id="738"/>
            <p14:sldId id="739"/>
            <p14:sldId id="740"/>
            <p14:sldId id="741"/>
            <p14:sldId id="742"/>
            <p14:sldId id="743"/>
            <p14:sldId id="744"/>
            <p14:sldId id="745"/>
            <p14:sldId id="746"/>
            <p14:sldId id="747"/>
            <p14:sldId id="748"/>
            <p14:sldId id="749"/>
            <p14:sldId id="760"/>
            <p14:sldId id="689"/>
            <p14:sldId id="757"/>
            <p14:sldId id="758"/>
            <p14:sldId id="759"/>
            <p14:sldId id="756"/>
            <p14:sldId id="761"/>
            <p14:sldId id="750"/>
            <p14:sldId id="751"/>
            <p14:sldId id="752"/>
            <p14:sldId id="753"/>
            <p14:sldId id="754"/>
            <p14:sldId id="755"/>
            <p14:sldId id="772"/>
            <p14:sldId id="773"/>
            <p14:sldId id="774"/>
            <p14:sldId id="775"/>
            <p14:sldId id="776"/>
            <p14:sldId id="777"/>
            <p14:sldId id="770"/>
            <p14:sldId id="771"/>
            <p14:sldId id="728"/>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BD9ABFC-63BC-46CB-AC6E-523F864FF92D}" type="slidenum">
              <a:rPr lang="en-US" smtClean="0"/>
              <a:t>37</a:t>
            </a:fld>
            <a:endParaRPr lang="en-US"/>
          </a:p>
        </p:txBody>
      </p:sp>
    </p:spTree>
    <p:extLst>
      <p:ext uri="{BB962C8B-B14F-4D97-AF65-F5344CB8AC3E}">
        <p14:creationId xmlns:p14="http://schemas.microsoft.com/office/powerpoint/2010/main" val="3163787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3/22/2024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3/22/2024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emf"/><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5.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39.e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0.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1.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25.emf"/><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50.png"/></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54.png"/><Relationship Id="rId4" Type="http://schemas.openxmlformats.org/officeDocument/2006/relationships/image" Target="../media/image53.png"/></Relationships>
</file>

<file path=ppt/slides/_rels/slide46.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57.png"/><Relationship Id="rId2" Type="http://schemas.openxmlformats.org/officeDocument/2006/relationships/image" Target="../media/image3.png"/><Relationship Id="rId1" Type="http://schemas.openxmlformats.org/officeDocument/2006/relationships/slideLayout" Target="../slideLayouts/slideLayout6.xml"/><Relationship Id="rId6" Type="http://schemas.openxmlformats.org/officeDocument/2006/relationships/image" Target="../media/image56.png"/><Relationship Id="rId5" Type="http://schemas.openxmlformats.org/officeDocument/2006/relationships/image" Target="../media/image55.png"/><Relationship Id="rId4" Type="http://schemas.openxmlformats.org/officeDocument/2006/relationships/image" Target="../media/image54.png"/></Relationships>
</file>

<file path=ppt/slides/_rels/slide4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3.png"/><Relationship Id="rId1" Type="http://schemas.openxmlformats.org/officeDocument/2006/relationships/slideLayout" Target="../slideLayouts/slideLayout6.xml"/><Relationship Id="rId5" Type="http://schemas.openxmlformats.org/officeDocument/2006/relationships/image" Target="../media/image60.png"/><Relationship Id="rId4" Type="http://schemas.openxmlformats.org/officeDocument/2006/relationships/image" Target="../media/image59.png"/></Relationships>
</file>

<file path=ppt/slides/_rels/slide48.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3" Type="http://schemas.openxmlformats.org/officeDocument/2006/relationships/image" Target="../media/image65.png"/><Relationship Id="rId7" Type="http://schemas.openxmlformats.org/officeDocument/2006/relationships/image" Target="../media/image7.svg"/><Relationship Id="rId2" Type="http://schemas.openxmlformats.org/officeDocument/2006/relationships/image" Target="../media/image64.jpeg"/><Relationship Id="rId1" Type="http://schemas.openxmlformats.org/officeDocument/2006/relationships/slideLayout" Target="../slideLayouts/slideLayout15.xml"/><Relationship Id="rId6" Type="http://schemas.openxmlformats.org/officeDocument/2006/relationships/image" Target="../media/image6.png"/><Relationship Id="rId5" Type="http://schemas.openxmlformats.org/officeDocument/2006/relationships/image" Target="../media/image3.png"/><Relationship Id="rId4" Type="http://schemas.openxmlformats.org/officeDocument/2006/relationships/image" Target="../media/image6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Ashraf Elsayed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0" y="1541240"/>
            <a:ext cx="6111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a:p>
            <a:r>
              <a:rPr lang="en-US" sz="4400" b="1" dirty="0">
                <a:solidFill>
                  <a:srgbClr val="00B0F0"/>
                </a:solidFill>
                <a:latin typeface="Times New Roman" panose="02020603050405020304" pitchFamily="18" charset="0"/>
                <a:cs typeface="Times New Roman" panose="02020603050405020304" pitchFamily="18" charset="0"/>
              </a:rPr>
              <a:t> (AI644)</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415085" y="5486541"/>
            <a:ext cx="3516608" cy="1101806"/>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8</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5826657" y="2864278"/>
            <a:ext cx="6111994" cy="769441"/>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Reinforcement Learning</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8</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Ashraf Elsayed</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13679" y="372325"/>
            <a:ext cx="2457656" cy="670874"/>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7">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B6BFCC1-268D-829B-7276-CCFA82389C5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EC972548-320F-C02B-157F-08544103C1CF}"/>
              </a:ext>
            </a:extLst>
          </p:cNvPr>
          <p:cNvSpPr>
            <a:spLocks noGrp="1"/>
          </p:cNvSpPr>
          <p:nvPr>
            <p:ph type="title"/>
          </p:nvPr>
        </p:nvSpPr>
        <p:spPr>
          <a:xfrm>
            <a:off x="838200" y="2546781"/>
            <a:ext cx="10515600" cy="1325563"/>
          </a:xfrm>
        </p:spPr>
        <p:txBody>
          <a:bodyPr/>
          <a:lstStyle/>
          <a:p>
            <a:pPr algn="ctr"/>
            <a:r>
              <a:rPr lang="en-US" sz="4400" b="1" dirty="0">
                <a:solidFill>
                  <a:srgbClr val="004B89"/>
                </a:solidFill>
                <a:cs typeface="Calibri"/>
              </a:rPr>
              <a:t>Temporal Difference Learning Methods for Control</a:t>
            </a:r>
            <a:endParaRPr lang="en-US" dirty="0">
              <a:latin typeface="Andalus" panose="02020603050405020304" pitchFamily="18" charset="-78"/>
              <a:cs typeface="Andalus" panose="02020603050405020304" pitchFamily="18" charset="-78"/>
            </a:endParaRPr>
          </a:p>
        </p:txBody>
      </p:sp>
    </p:spTree>
    <p:extLst>
      <p:ext uri="{BB962C8B-B14F-4D97-AF65-F5344CB8AC3E}">
        <p14:creationId xmlns:p14="http://schemas.microsoft.com/office/powerpoint/2010/main" val="332321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B91093ED-EE28-2441-6179-9097C8E5D59C}"/>
              </a:ext>
            </a:extLst>
          </p:cNvPr>
          <p:cNvSpPr>
            <a:spLocks noGrp="1"/>
          </p:cNvSpPr>
          <p:nvPr>
            <p:ph type="title"/>
          </p:nvPr>
        </p:nvSpPr>
        <p:spPr>
          <a:xfrm>
            <a:off x="2626178" y="176507"/>
            <a:ext cx="10515600" cy="1325563"/>
          </a:xfrm>
        </p:spPr>
        <p:txBody>
          <a:bodyPr/>
          <a:lstStyle/>
          <a:p>
            <a:r>
              <a:rPr lang="en-US" dirty="0">
                <a:latin typeface="Andalus" panose="02020603050405020304" pitchFamily="18" charset="-78"/>
                <a:cs typeface="Andalus" panose="02020603050405020304" pitchFamily="18" charset="-78"/>
              </a:rPr>
              <a:t>The objectives of this lecture is to:</a:t>
            </a:r>
          </a:p>
        </p:txBody>
      </p:sp>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7" name="TextBox 6">
            <a:extLst>
              <a:ext uri="{FF2B5EF4-FFF2-40B4-BE49-F238E27FC236}">
                <a16:creationId xmlns:a16="http://schemas.microsoft.com/office/drawing/2014/main" id="{D4778943-2ACB-63EF-A1FB-4C7370B41255}"/>
              </a:ext>
            </a:extLst>
          </p:cNvPr>
          <p:cNvSpPr txBox="1"/>
          <p:nvPr/>
        </p:nvSpPr>
        <p:spPr>
          <a:xfrm>
            <a:off x="180431" y="953067"/>
            <a:ext cx="12507369" cy="4549835"/>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Explain how generalized policy iteration can be used with TD to find improved policies </a:t>
            </a:r>
          </a:p>
          <a:p>
            <a:pPr marL="457200" indent="-457200">
              <a:lnSpc>
                <a:spcPct val="150000"/>
              </a:lnSpc>
              <a:buFont typeface="Arial" panose="020B0604020202020204" pitchFamily="34" charset="0"/>
              <a:buChar char="•"/>
            </a:pPr>
            <a:r>
              <a:rPr lang="en-US" sz="2800" dirty="0"/>
              <a:t>Describe the </a:t>
            </a:r>
            <a:r>
              <a:rPr lang="en-US" sz="2800" dirty="0" err="1"/>
              <a:t>Sarsa</a:t>
            </a:r>
            <a:r>
              <a:rPr lang="en-US" sz="2800" dirty="0"/>
              <a:t> control algorithm </a:t>
            </a:r>
          </a:p>
          <a:p>
            <a:pPr marL="457200" indent="-457200">
              <a:lnSpc>
                <a:spcPct val="150000"/>
              </a:lnSpc>
              <a:buFont typeface="Arial" panose="020B0604020202020204" pitchFamily="34" charset="0"/>
              <a:buChar char="•"/>
            </a:pPr>
            <a:r>
              <a:rPr lang="en-US" sz="2800" dirty="0"/>
              <a:t>Understand how the </a:t>
            </a:r>
            <a:r>
              <a:rPr lang="en-US" sz="2800" dirty="0" err="1"/>
              <a:t>Sarsa</a:t>
            </a:r>
            <a:r>
              <a:rPr lang="en-US" sz="2800" dirty="0"/>
              <a:t> control algorithm operates in an example MDP</a:t>
            </a:r>
          </a:p>
          <a:p>
            <a:pPr marL="457200" indent="-457200">
              <a:lnSpc>
                <a:spcPct val="150000"/>
              </a:lnSpc>
              <a:buFont typeface="Arial" panose="020B0604020202020204" pitchFamily="34" charset="0"/>
              <a:buChar char="•"/>
            </a:pPr>
            <a:r>
              <a:rPr lang="en-US" sz="2800" dirty="0"/>
              <a:t>Describe the Q-learning algorithm </a:t>
            </a:r>
          </a:p>
          <a:p>
            <a:pPr marL="457200" indent="-457200">
              <a:lnSpc>
                <a:spcPct val="150000"/>
              </a:lnSpc>
              <a:buFont typeface="Arial" panose="020B0604020202020204" pitchFamily="34" charset="0"/>
              <a:buChar char="•"/>
            </a:pPr>
            <a:r>
              <a:rPr lang="en-US" sz="2800" dirty="0"/>
              <a:t>Explain the relationship between Q-learning and the Bellman optimality equations. </a:t>
            </a:r>
          </a:p>
        </p:txBody>
      </p:sp>
    </p:spTree>
    <p:extLst>
      <p:ext uri="{BB962C8B-B14F-4D97-AF65-F5344CB8AC3E}">
        <p14:creationId xmlns:p14="http://schemas.microsoft.com/office/powerpoint/2010/main" val="790180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1225228"/>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Recall: Generalized Policy Iteration (GPI)</a:t>
            </a:r>
            <a:endParaRPr sz="3264" dirty="0">
              <a:latin typeface="Georgia" panose="02040502050405020303" pitchFamily="18" charset="0"/>
            </a:endParaRPr>
          </a:p>
        </p:txBody>
      </p:sp>
      <p:pic>
        <p:nvPicPr>
          <p:cNvPr id="5" name="Picture 4"/>
          <p:cNvPicPr>
            <a:picLocks noChangeAspect="1"/>
          </p:cNvPicPr>
          <p:nvPr/>
        </p:nvPicPr>
        <p:blipFill>
          <a:blip r:embed="rId2"/>
          <a:stretch>
            <a:fillRect/>
          </a:stretch>
        </p:blipFill>
        <p:spPr>
          <a:xfrm>
            <a:off x="4012509" y="2621549"/>
            <a:ext cx="4003130" cy="3453501"/>
          </a:xfrm>
          <a:prstGeom prst="rect">
            <a:avLst/>
          </a:prstGeom>
        </p:spPr>
      </p:pic>
      <p:sp>
        <p:nvSpPr>
          <p:cNvPr id="3" name="Rectangle 2">
            <a:extLst>
              <a:ext uri="{FF2B5EF4-FFF2-40B4-BE49-F238E27FC236}">
                <a16:creationId xmlns:a16="http://schemas.microsoft.com/office/drawing/2014/main" id="{FD958BBF-9D12-EF49-C641-D4097605334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EAD69AC-A6B3-6498-0731-32EAF5D43FB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62265C7-A00B-1A41-2AB3-78C1AB3B248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97046840"/>
      </p:ext>
    </p:extLst>
  </p:cSld>
  <p:clrMapOvr>
    <a:masterClrMapping/>
  </p:clrMapOvr>
  <p:transition>
    <p:cu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06405" y="598909"/>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Recall: GPI with MC</a:t>
            </a:r>
            <a:endParaRPr sz="3264" dirty="0">
              <a:latin typeface="Georgia" panose="02040502050405020303" pitchFamily="18" charset="0"/>
            </a:endParaRPr>
          </a:p>
        </p:txBody>
      </p:sp>
      <p:sp>
        <p:nvSpPr>
          <p:cNvPr id="4" name="object 4"/>
          <p:cNvSpPr txBox="1"/>
          <p:nvPr/>
        </p:nvSpPr>
        <p:spPr>
          <a:xfrm>
            <a:off x="1480525" y="1087510"/>
            <a:ext cx="9360362" cy="3223235"/>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To better remember GPI with Monte Carlo, imagine a mouse in a four-state corridor with cheese at the end.</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The mouse starts out knowing nothing and follows a random policy. Eventually, the mouse will stumble into the cheese just by moving randomly.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At that point, the mouse updates its action values. Then it improves its policy by greedy with respect to its action values.</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p:txBody>
      </p:sp>
      <p:pic>
        <p:nvPicPr>
          <p:cNvPr id="3" name="Picture 2"/>
          <p:cNvPicPr>
            <a:picLocks noChangeAspect="1"/>
          </p:cNvPicPr>
          <p:nvPr/>
        </p:nvPicPr>
        <p:blipFill>
          <a:blip r:embed="rId2"/>
          <a:stretch>
            <a:fillRect/>
          </a:stretch>
        </p:blipFill>
        <p:spPr>
          <a:xfrm>
            <a:off x="2606405" y="4090023"/>
            <a:ext cx="7696370" cy="2740325"/>
          </a:xfrm>
          <a:prstGeom prst="rect">
            <a:avLst/>
          </a:prstGeom>
        </p:spPr>
      </p:pic>
      <p:sp>
        <p:nvSpPr>
          <p:cNvPr id="5" name="Rectangle 4">
            <a:extLst>
              <a:ext uri="{FF2B5EF4-FFF2-40B4-BE49-F238E27FC236}">
                <a16:creationId xmlns:a16="http://schemas.microsoft.com/office/drawing/2014/main" id="{789C7C1B-6A8F-5F6A-9CF1-FD656E7AD82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E54474B-36A0-DB21-2E11-601BA1CBC1B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1AC44BBC-A2B9-BDF5-46C1-CED5751A179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744515221"/>
      </p:ext>
    </p:extLst>
  </p:cSld>
  <p:clrMapOvr>
    <a:masterClrMapping/>
  </p:clrMapOvr>
  <p:transition>
    <p:cu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85315" y="778016"/>
            <a:ext cx="7231374"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Sarsa: GPI with TD</a:t>
            </a:r>
            <a:endParaRPr sz="3264" dirty="0">
              <a:latin typeface="Georgia" panose="02040502050405020303" pitchFamily="18" charset="0"/>
            </a:endParaRPr>
          </a:p>
        </p:txBody>
      </p:sp>
      <p:sp>
        <p:nvSpPr>
          <p:cNvPr id="4" name="object 4"/>
          <p:cNvSpPr txBox="1"/>
          <p:nvPr/>
        </p:nvSpPr>
        <p:spPr>
          <a:xfrm>
            <a:off x="1480525" y="1013773"/>
            <a:ext cx="9360362" cy="353024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To use </a:t>
            </a:r>
            <a:r>
              <a:rPr lang="en-US" sz="1995" dirty="0">
                <a:solidFill>
                  <a:schemeClr val="tx2"/>
                </a:solidFill>
                <a:latin typeface="Georgia" panose="02040502050405020303" pitchFamily="18" charset="0"/>
                <a:cs typeface="Georgia"/>
              </a:rPr>
              <a:t>TD</a:t>
            </a:r>
            <a:r>
              <a:rPr lang="en-US" sz="1995" dirty="0">
                <a:latin typeface="Georgia" panose="02040502050405020303" pitchFamily="18" charset="0"/>
                <a:cs typeface="Georgia"/>
              </a:rPr>
              <a:t> within (Generalized policy iteration) </a:t>
            </a:r>
            <a:r>
              <a:rPr lang="en-US" sz="1995" dirty="0">
                <a:solidFill>
                  <a:srgbClr val="002060"/>
                </a:solidFill>
                <a:latin typeface="Georgia" panose="02040502050405020303" pitchFamily="18" charset="0"/>
                <a:cs typeface="Georgia"/>
              </a:rPr>
              <a:t>GPI</a:t>
            </a:r>
            <a:r>
              <a:rPr lang="en-US" sz="1995" dirty="0">
                <a:latin typeface="Georgia" panose="02040502050405020303" pitchFamily="18" charset="0"/>
                <a:cs typeface="Georgia"/>
              </a:rPr>
              <a:t>, we need to </a:t>
            </a:r>
            <a:r>
              <a:rPr lang="en-US" sz="1995" dirty="0">
                <a:solidFill>
                  <a:srgbClr val="002060"/>
                </a:solidFill>
                <a:latin typeface="Georgia" panose="02040502050405020303" pitchFamily="18" charset="0"/>
                <a:cs typeface="Georgia"/>
              </a:rPr>
              <a:t>learn an action value function</a:t>
            </a:r>
            <a:r>
              <a:rPr lang="en-US" sz="1995" dirty="0">
                <a:latin typeface="Georgia" panose="02040502050405020303" pitchFamily="18" charset="0"/>
                <a:cs typeface="Georgia"/>
              </a:rPr>
              <a: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So we'll need to look at slightly different version of TD than we've seen in the past.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Instead of looking at transitions </a:t>
            </a:r>
            <a:r>
              <a:rPr lang="en-US" sz="1995" b="1" dirty="0">
                <a:solidFill>
                  <a:schemeClr val="tx2"/>
                </a:solidFill>
                <a:latin typeface="Georgia" panose="02040502050405020303" pitchFamily="18" charset="0"/>
                <a:cs typeface="Georgia"/>
              </a:rPr>
              <a:t>from state to state</a:t>
            </a:r>
            <a:r>
              <a:rPr lang="en-US" sz="1995" dirty="0">
                <a:solidFill>
                  <a:schemeClr val="tx2"/>
                </a:solidFill>
                <a:latin typeface="Georgia" panose="02040502050405020303" pitchFamily="18" charset="0"/>
                <a:cs typeface="Georgia"/>
              </a:rPr>
              <a:t> </a:t>
            </a:r>
            <a:r>
              <a:rPr lang="en-US" sz="1995" dirty="0">
                <a:latin typeface="Georgia" panose="02040502050405020303" pitchFamily="18" charset="0"/>
                <a:cs typeface="Georgia"/>
              </a:rPr>
              <a:t>and learn the value of each state, let's look at transitions from </a:t>
            </a:r>
            <a:r>
              <a:rPr lang="en-US" sz="1995" b="1" dirty="0">
                <a:solidFill>
                  <a:schemeClr val="tx2"/>
                </a:solidFill>
                <a:latin typeface="Georgia" panose="02040502050405020303" pitchFamily="18" charset="0"/>
                <a:cs typeface="Georgia"/>
              </a:rPr>
              <a:t>state action pair to state action pair </a:t>
            </a:r>
            <a:r>
              <a:rPr lang="en-US" sz="1995" dirty="0">
                <a:latin typeface="Georgia" panose="02040502050405020303" pitchFamily="18" charset="0"/>
                <a:cs typeface="Georgia"/>
              </a:rPr>
              <a:t>and learn the value of each pair </a:t>
            </a:r>
            <a:r>
              <a:rPr lang="en-US" sz="1995" dirty="0">
                <a:latin typeface="Georgia" panose="02040502050405020303" pitchFamily="18" charset="0"/>
                <a:cs typeface="Georgia"/>
                <a:sym typeface="Wingdings" panose="05000000000000000000" pitchFamily="2" charset="2"/>
              </a:rPr>
              <a:t> </a:t>
            </a:r>
            <a:r>
              <a:rPr lang="en-US" sz="1995" b="1" dirty="0">
                <a:solidFill>
                  <a:schemeClr val="tx2"/>
                </a:solidFill>
                <a:latin typeface="Georgia" panose="02040502050405020303" pitchFamily="18" charset="0"/>
                <a:cs typeface="Georgia"/>
                <a:sym typeface="Wingdings" panose="05000000000000000000" pitchFamily="2" charset="2"/>
              </a:rPr>
              <a:t>SARSA Prediction</a:t>
            </a:r>
            <a:endParaRPr lang="en-US" sz="1995" b="1" dirty="0">
              <a:solidFill>
                <a:schemeClr val="tx2"/>
              </a:solidFill>
              <a:latin typeface="Georgia" panose="02040502050405020303" pitchFamily="18" charset="0"/>
              <a:cs typeface="Georgia"/>
            </a:endParaRPr>
          </a:p>
        </p:txBody>
      </p:sp>
      <p:pic>
        <p:nvPicPr>
          <p:cNvPr id="3" name="Picture 2"/>
          <p:cNvPicPr>
            <a:picLocks noChangeAspect="1"/>
          </p:cNvPicPr>
          <p:nvPr/>
        </p:nvPicPr>
        <p:blipFill>
          <a:blip r:embed="rId2"/>
          <a:stretch>
            <a:fillRect/>
          </a:stretch>
        </p:blipFill>
        <p:spPr>
          <a:xfrm>
            <a:off x="2606404" y="4877301"/>
            <a:ext cx="7389196" cy="1541518"/>
          </a:xfrm>
          <a:prstGeom prst="rect">
            <a:avLst/>
          </a:prstGeom>
        </p:spPr>
      </p:pic>
      <p:sp>
        <p:nvSpPr>
          <p:cNvPr id="5" name="Rectangle 4">
            <a:extLst>
              <a:ext uri="{FF2B5EF4-FFF2-40B4-BE49-F238E27FC236}">
                <a16:creationId xmlns:a16="http://schemas.microsoft.com/office/drawing/2014/main" id="{63DFF8AC-E710-BAB3-C3D6-33FA90E98C3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F0A712D-5E77-B362-8FAE-5784F8D5B315}"/>
              </a:ext>
            </a:extLst>
          </p:cNvPr>
          <p:cNvSpPr txBox="1"/>
          <p:nvPr/>
        </p:nvSpPr>
        <p:spPr>
          <a:xfrm>
            <a:off x="9532787" y="6351994"/>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6427A488-9D05-F077-BEB9-9D9324079A5B}"/>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33502445"/>
      </p:ext>
    </p:extLst>
  </p:cSld>
  <p:clrMapOvr>
    <a:masterClrMapping/>
  </p:clrMapOvr>
  <p:transition>
    <p:cu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907459" y="3324689"/>
            <a:ext cx="7285541" cy="1367488"/>
          </a:xfrm>
          <a:prstGeom prst="rect">
            <a:avLst/>
          </a:prstGeom>
        </p:spPr>
      </p:pic>
      <p:sp>
        <p:nvSpPr>
          <p:cNvPr id="2" name="object 2"/>
          <p:cNvSpPr txBox="1">
            <a:spLocks noGrp="1"/>
          </p:cNvSpPr>
          <p:nvPr>
            <p:ph type="title"/>
          </p:nvPr>
        </p:nvSpPr>
        <p:spPr>
          <a:xfrm>
            <a:off x="2667868" y="8014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SARSA Algorithm</a:t>
            </a:r>
            <a:endParaRPr sz="3264" dirty="0">
              <a:latin typeface="Georgia" panose="02040502050405020303" pitchFamily="18" charset="0"/>
            </a:endParaRPr>
          </a:p>
        </p:txBody>
      </p:sp>
      <p:pic>
        <p:nvPicPr>
          <p:cNvPr id="3" name="Picture 2"/>
          <p:cNvPicPr>
            <a:picLocks noChangeAspect="1"/>
          </p:cNvPicPr>
          <p:nvPr/>
        </p:nvPicPr>
        <p:blipFill>
          <a:blip r:embed="rId3"/>
          <a:stretch>
            <a:fillRect/>
          </a:stretch>
        </p:blipFill>
        <p:spPr>
          <a:xfrm>
            <a:off x="1907458" y="1582148"/>
            <a:ext cx="3987314" cy="1679232"/>
          </a:xfrm>
          <a:prstGeom prst="rect">
            <a:avLst/>
          </a:prstGeom>
        </p:spPr>
      </p:pic>
      <p:pic>
        <p:nvPicPr>
          <p:cNvPr id="6" name="Picture 5"/>
          <p:cNvPicPr>
            <a:picLocks noChangeAspect="1"/>
          </p:cNvPicPr>
          <p:nvPr/>
        </p:nvPicPr>
        <p:blipFill>
          <a:blip r:embed="rId4"/>
          <a:stretch>
            <a:fillRect/>
          </a:stretch>
        </p:blipFill>
        <p:spPr>
          <a:xfrm>
            <a:off x="1988929" y="5133465"/>
            <a:ext cx="8107583" cy="1207315"/>
          </a:xfrm>
          <a:prstGeom prst="rect">
            <a:avLst/>
          </a:prstGeom>
        </p:spPr>
      </p:pic>
      <p:pic>
        <p:nvPicPr>
          <p:cNvPr id="12" name="Picture 11"/>
          <p:cNvPicPr>
            <a:picLocks noChangeAspect="1"/>
          </p:cNvPicPr>
          <p:nvPr/>
        </p:nvPicPr>
        <p:blipFill>
          <a:blip r:embed="rId5"/>
          <a:stretch>
            <a:fillRect/>
          </a:stretch>
        </p:blipFill>
        <p:spPr>
          <a:xfrm>
            <a:off x="8598702" y="3096983"/>
            <a:ext cx="1635108" cy="342232"/>
          </a:xfrm>
          <a:prstGeom prst="rect">
            <a:avLst/>
          </a:prstGeom>
        </p:spPr>
      </p:pic>
      <p:sp>
        <p:nvSpPr>
          <p:cNvPr id="4" name="Rectangle 3">
            <a:extLst>
              <a:ext uri="{FF2B5EF4-FFF2-40B4-BE49-F238E27FC236}">
                <a16:creationId xmlns:a16="http://schemas.microsoft.com/office/drawing/2014/main" id="{E645CA6C-85C2-26AF-9FFD-064F10E7F85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47950969-D5A5-145C-2D36-974E6D8F384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6744C645-D35E-9BBB-85F2-9445E544A7C7}"/>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638328511"/>
      </p:ext>
    </p:extLst>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531298" y="794711"/>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On-Policy vs Off-Policy</a:t>
            </a:r>
            <a:endParaRPr sz="3264" dirty="0">
              <a:latin typeface="Georgia" panose="02040502050405020303" pitchFamily="18" charset="0"/>
            </a:endParaRPr>
          </a:p>
        </p:txBody>
      </p:sp>
      <p:sp>
        <p:nvSpPr>
          <p:cNvPr id="4" name="object 4"/>
          <p:cNvSpPr txBox="1"/>
          <p:nvPr/>
        </p:nvSpPr>
        <p:spPr>
          <a:xfrm>
            <a:off x="1480525" y="1550171"/>
            <a:ext cx="9270656" cy="5094773"/>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chemeClr val="tx2"/>
                </a:solidFill>
                <a:latin typeface="Georgia" panose="02040502050405020303" pitchFamily="18" charset="0"/>
                <a:cs typeface="Georgia"/>
              </a:rPr>
              <a:t>On-Policy: </a:t>
            </a:r>
            <a:r>
              <a:rPr lang="en-US" sz="1995" dirty="0">
                <a:latin typeface="Georgia" panose="02040502050405020303" pitchFamily="18" charset="0"/>
                <a:cs typeface="Georgia"/>
              </a:rPr>
              <a:t>improve and evaluate the policy being used to select actions. </a:t>
            </a:r>
          </a:p>
          <a:p>
            <a:pPr marL="846761" lvl="1" indent="-310942">
              <a:spcBef>
                <a:spcPts val="589"/>
              </a:spcBef>
              <a:buClr>
                <a:srgbClr val="3333B2"/>
              </a:buClr>
              <a:buSzPct val="110526"/>
              <a:buFont typeface="Wingdings" panose="05000000000000000000" pitchFamily="2" charset="2"/>
              <a:buChar char="§"/>
              <a:tabLst>
                <a:tab pos="319168" algn="l"/>
              </a:tabLst>
            </a:pPr>
            <a:r>
              <a:rPr lang="en-US" sz="1814" dirty="0">
                <a:latin typeface="Georgia" panose="02040502050405020303" pitchFamily="18" charset="0"/>
                <a:cs typeface="Georgia"/>
              </a:rPr>
              <a:t>In on-policy learning, the Q(</a:t>
            </a:r>
            <a:r>
              <a:rPr lang="en-US" sz="1814" dirty="0" err="1">
                <a:latin typeface="Georgia" panose="02040502050405020303" pitchFamily="18" charset="0"/>
                <a:cs typeface="Georgia"/>
              </a:rPr>
              <a:t>s,a</a:t>
            </a:r>
            <a:r>
              <a:rPr lang="en-US" sz="1814" dirty="0">
                <a:latin typeface="Georgia" panose="02040502050405020303" pitchFamily="18" charset="0"/>
                <a:cs typeface="Georgia"/>
              </a:rPr>
              <a:t>) function is learned from actions that we took using our current policy π(</a:t>
            </a:r>
            <a:r>
              <a:rPr lang="en-US" sz="1814" dirty="0" err="1">
                <a:latin typeface="Georgia" panose="02040502050405020303" pitchFamily="18" charset="0"/>
                <a:cs typeface="Georgia"/>
              </a:rPr>
              <a:t>a|s</a:t>
            </a:r>
            <a:r>
              <a:rPr lang="en-US" sz="1814" dirty="0">
                <a:latin typeface="Georgia" panose="02040502050405020303" pitchFamily="18" charset="0"/>
                <a:cs typeface="Georgia"/>
              </a:rPr>
              <a:t>)</a:t>
            </a:r>
          </a:p>
          <a:p>
            <a:pPr marL="846761" lvl="1" indent="-310942">
              <a:spcBef>
                <a:spcPts val="589"/>
              </a:spcBef>
              <a:buClr>
                <a:srgbClr val="3333B2"/>
              </a:buClr>
              <a:buSzPct val="110526"/>
              <a:buFont typeface="Wingdings" panose="05000000000000000000" pitchFamily="2" charset="2"/>
              <a:buChar char="§"/>
              <a:tabLst>
                <a:tab pos="319168" algn="l"/>
              </a:tabLst>
            </a:pPr>
            <a:r>
              <a:rPr lang="en-US" sz="1814" dirty="0">
                <a:latin typeface="Georgia" panose="02040502050405020303" pitchFamily="18" charset="0"/>
                <a:cs typeface="Georgia"/>
              </a:rPr>
              <a:t>It updates the policy being used to take actions as the agent interacts with the environment. </a:t>
            </a:r>
          </a:p>
          <a:p>
            <a:pPr marL="846761" lvl="1" indent="-310942">
              <a:spcBef>
                <a:spcPts val="589"/>
              </a:spcBef>
              <a:buClr>
                <a:srgbClr val="3333B2"/>
              </a:buClr>
              <a:buSzPct val="110526"/>
              <a:buFont typeface="Wingdings" panose="05000000000000000000" pitchFamily="2" charset="2"/>
              <a:buChar char="§"/>
              <a:tabLst>
                <a:tab pos="319168" algn="l"/>
              </a:tabLst>
            </a:pPr>
            <a:r>
              <a:rPr lang="en-US" sz="1814" dirty="0">
                <a:latin typeface="Georgia" panose="02040502050405020303" pitchFamily="18" charset="0"/>
                <a:cs typeface="Georgia"/>
              </a:rPr>
              <a:t>The agent learns by following the current policy and then updates the policy based on the rewards received from those actions. </a:t>
            </a:r>
          </a:p>
          <a:p>
            <a:pPr marL="373922" indent="-310942">
              <a:spcBef>
                <a:spcPts val="589"/>
              </a:spcBef>
              <a:buClr>
                <a:srgbClr val="3333B2"/>
              </a:buClr>
              <a:buSzPct val="110526"/>
              <a:buFont typeface="Wingdings" panose="05000000000000000000" pitchFamily="2" charset="2"/>
              <a:buChar char="§"/>
              <a:tabLst>
                <a:tab pos="319168" algn="l"/>
              </a:tabLst>
            </a:pPr>
            <a:endParaRPr lang="en-US" sz="1995" dirty="0">
              <a:solidFill>
                <a:schemeClr val="tx2"/>
              </a:solidFill>
              <a:latin typeface="Georgia" panose="02040502050405020303" pitchFamily="18" charset="0"/>
              <a:cs typeface="Georgia"/>
            </a:endParaRPr>
          </a:p>
          <a:p>
            <a:pPr marL="373922" indent="-310942">
              <a:spcBef>
                <a:spcPts val="589"/>
              </a:spcBef>
              <a:buClr>
                <a:srgbClr val="3333B2"/>
              </a:buClr>
              <a:buSzPct val="110526"/>
              <a:buFont typeface="Arial" panose="020B0604020202020204" pitchFamily="34" charset="0"/>
              <a:buChar char="•"/>
              <a:tabLst>
                <a:tab pos="319168" algn="l"/>
              </a:tabLst>
            </a:pPr>
            <a:r>
              <a:rPr lang="en-US" sz="1995" dirty="0">
                <a:solidFill>
                  <a:schemeClr val="tx2"/>
                </a:solidFill>
                <a:latin typeface="Georgia" panose="02040502050405020303" pitchFamily="18" charset="0"/>
                <a:cs typeface="Georgia"/>
              </a:rPr>
              <a:t>Off-Policy: </a:t>
            </a:r>
            <a:r>
              <a:rPr lang="en-US" sz="1995" dirty="0">
                <a:latin typeface="Georgia" panose="02040502050405020303" pitchFamily="18" charset="0"/>
                <a:cs typeface="Georgia"/>
              </a:rPr>
              <a:t>improve and evaluate a </a:t>
            </a:r>
            <a:r>
              <a:rPr lang="en-US" sz="1995" i="1" dirty="0">
                <a:solidFill>
                  <a:schemeClr val="tx2"/>
                </a:solidFill>
                <a:latin typeface="Georgia" panose="02040502050405020303" pitchFamily="18" charset="0"/>
                <a:cs typeface="Georgia"/>
              </a:rPr>
              <a:t>different</a:t>
            </a:r>
            <a:r>
              <a:rPr lang="en-US" sz="1995" dirty="0">
                <a:solidFill>
                  <a:schemeClr val="tx2"/>
                </a:solidFill>
                <a:latin typeface="Georgia" panose="02040502050405020303" pitchFamily="18" charset="0"/>
                <a:cs typeface="Georgia"/>
              </a:rPr>
              <a:t> </a:t>
            </a:r>
            <a:r>
              <a:rPr lang="en-US" sz="1995" dirty="0">
                <a:latin typeface="Georgia" panose="02040502050405020303" pitchFamily="18" charset="0"/>
                <a:cs typeface="Georgia"/>
              </a:rPr>
              <a:t>policy from the one used to select actions</a:t>
            </a:r>
          </a:p>
          <a:p>
            <a:pPr marL="846761" lvl="1" indent="-310942">
              <a:spcBef>
                <a:spcPts val="589"/>
              </a:spcBef>
              <a:buClr>
                <a:srgbClr val="3333B2"/>
              </a:buClr>
              <a:buSzPct val="110526"/>
              <a:buFont typeface="Wingdings" panose="05000000000000000000" pitchFamily="2" charset="2"/>
              <a:buChar char="§"/>
              <a:tabLst>
                <a:tab pos="319168" algn="l"/>
              </a:tabLst>
            </a:pPr>
            <a:r>
              <a:rPr lang="en-US" sz="1814" dirty="0">
                <a:latin typeface="Georgia" panose="02040502050405020303" pitchFamily="18" charset="0"/>
                <a:cs typeface="Georgia"/>
              </a:rPr>
              <a:t>In off-policy learning, the Q(</a:t>
            </a:r>
            <a:r>
              <a:rPr lang="en-US" sz="1814" dirty="0" err="1">
                <a:latin typeface="Georgia" panose="02040502050405020303" pitchFamily="18" charset="0"/>
                <a:cs typeface="Georgia"/>
              </a:rPr>
              <a:t>s,a</a:t>
            </a:r>
            <a:r>
              <a:rPr lang="en-US" sz="1814" dirty="0">
                <a:latin typeface="Georgia" panose="02040502050405020303" pitchFamily="18" charset="0"/>
                <a:cs typeface="Georgia"/>
              </a:rPr>
              <a:t>) function is learned from taking different actions.</a:t>
            </a:r>
          </a:p>
          <a:p>
            <a:pPr marL="846761" lvl="1" indent="-310942">
              <a:spcBef>
                <a:spcPts val="589"/>
              </a:spcBef>
              <a:buClr>
                <a:srgbClr val="3333B2"/>
              </a:buClr>
              <a:buSzPct val="110526"/>
              <a:buFont typeface="Wingdings" panose="05000000000000000000" pitchFamily="2" charset="2"/>
              <a:buChar char="§"/>
              <a:tabLst>
                <a:tab pos="319168" algn="l"/>
              </a:tabLst>
            </a:pPr>
            <a:r>
              <a:rPr lang="en-US" sz="1814" dirty="0">
                <a:latin typeface="Georgia" panose="02040502050405020303" pitchFamily="18" charset="0"/>
                <a:cs typeface="Georgia"/>
              </a:rPr>
              <a:t>It updates a different policy than the one being used to take actions. </a:t>
            </a:r>
          </a:p>
          <a:p>
            <a:pPr marL="846761" lvl="1" indent="-310942">
              <a:spcBef>
                <a:spcPts val="589"/>
              </a:spcBef>
              <a:buClr>
                <a:srgbClr val="3333B2"/>
              </a:buClr>
              <a:buSzPct val="110526"/>
              <a:buFont typeface="Wingdings" panose="05000000000000000000" pitchFamily="2" charset="2"/>
              <a:buChar char="§"/>
              <a:tabLst>
                <a:tab pos="319168" algn="l"/>
              </a:tabLst>
            </a:pPr>
            <a:r>
              <a:rPr lang="en-US" sz="1814" dirty="0">
                <a:latin typeface="Georgia" panose="02040502050405020303" pitchFamily="18" charset="0"/>
                <a:cs typeface="Georgia"/>
              </a:rPr>
              <a:t>The main advantage of off-policy learning is that it is more likely to find optimal policy</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p:txBody>
      </p:sp>
      <p:sp>
        <p:nvSpPr>
          <p:cNvPr id="3" name="Rectangle 2">
            <a:extLst>
              <a:ext uri="{FF2B5EF4-FFF2-40B4-BE49-F238E27FC236}">
                <a16:creationId xmlns:a16="http://schemas.microsoft.com/office/drawing/2014/main" id="{1B7BD241-7402-BC8D-F81D-A748A4446FC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81892B6-707A-9D96-8ADF-0D6A999A3C8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01E512AA-29FB-8C13-C851-F50B9ABA2FE0}"/>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71503614"/>
      </p:ext>
    </p:extLst>
  </p:cSld>
  <p:clrMapOvr>
    <a:masterClrMapping/>
  </p:clrMapOvr>
  <p:transition>
    <p:cut/>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74050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SARSA Algorithm</a:t>
            </a:r>
            <a:endParaRPr sz="3264" dirty="0">
              <a:latin typeface="Georgia" panose="02040502050405020303" pitchFamily="18" charset="0"/>
            </a:endParaRPr>
          </a:p>
        </p:txBody>
      </p:sp>
      <p:pic>
        <p:nvPicPr>
          <p:cNvPr id="7" name="Picture 6"/>
          <p:cNvPicPr>
            <a:picLocks noChangeAspect="1"/>
          </p:cNvPicPr>
          <p:nvPr/>
        </p:nvPicPr>
        <p:blipFill>
          <a:blip r:embed="rId2"/>
          <a:stretch>
            <a:fillRect/>
          </a:stretch>
        </p:blipFill>
        <p:spPr>
          <a:xfrm>
            <a:off x="2033933" y="1662556"/>
            <a:ext cx="8651155" cy="4555605"/>
          </a:xfrm>
          <a:prstGeom prst="rect">
            <a:avLst/>
          </a:prstGeom>
        </p:spPr>
      </p:pic>
      <p:sp>
        <p:nvSpPr>
          <p:cNvPr id="3" name="Rectangle 2">
            <a:extLst>
              <a:ext uri="{FF2B5EF4-FFF2-40B4-BE49-F238E27FC236}">
                <a16:creationId xmlns:a16="http://schemas.microsoft.com/office/drawing/2014/main" id="{61125260-C5D4-3CB8-C5A1-2E3E8D7D379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0423BE3-539B-85BD-7B6D-2C0EDBF19E3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0EF01B95-1488-004B-954E-62F1324A0DE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295804746"/>
      </p:ext>
    </p:extLst>
  </p:cSld>
  <p:clrMapOvr>
    <a:masterClrMapping/>
  </p:clrMapOvr>
  <p:transition>
    <p:cu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90814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447297" y="2185990"/>
            <a:ext cx="7835192" cy="4043731"/>
          </a:xfrm>
          <a:prstGeom prst="rect">
            <a:avLst/>
          </a:prstGeom>
        </p:spPr>
      </p:pic>
      <p:sp>
        <p:nvSpPr>
          <p:cNvPr id="4" name="Rectangle 3">
            <a:extLst>
              <a:ext uri="{FF2B5EF4-FFF2-40B4-BE49-F238E27FC236}">
                <a16:creationId xmlns:a16="http://schemas.microsoft.com/office/drawing/2014/main" id="{813A004A-D4D4-D4EE-EE10-48723AE62182}"/>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147F95F-C6B2-B40F-17D3-2FAA4A519BF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B3685AC-77EB-319A-DC33-D7DC215B48C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472752168"/>
      </p:ext>
    </p:extLst>
  </p:cSld>
  <p:clrMapOvr>
    <a:masterClrMapping/>
  </p:clrMapOvr>
  <p:transition>
    <p:cu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799010"/>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145510" y="2049210"/>
            <a:ext cx="7912512" cy="4139658"/>
          </a:xfrm>
          <a:prstGeom prst="rect">
            <a:avLst/>
          </a:prstGeom>
        </p:spPr>
      </p:pic>
      <p:sp>
        <p:nvSpPr>
          <p:cNvPr id="3" name="Rectangle 2">
            <a:extLst>
              <a:ext uri="{FF2B5EF4-FFF2-40B4-BE49-F238E27FC236}">
                <a16:creationId xmlns:a16="http://schemas.microsoft.com/office/drawing/2014/main" id="{ED3E404D-34BC-4221-AB78-7821ED9BC66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F75177F-4BF1-B4CB-288E-DDE0B3C392F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CA70B84B-C1F3-E7CB-9EAC-718892E5C53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237958740"/>
      </p:ext>
    </p:extLst>
  </p:cSld>
  <p:clrMapOvr>
    <a:masterClrMapping/>
  </p:clrMapOvr>
  <p:transition>
    <p:cu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67954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331626" y="1877920"/>
            <a:ext cx="8055769" cy="4308547"/>
          </a:xfrm>
          <a:prstGeom prst="rect">
            <a:avLst/>
          </a:prstGeom>
        </p:spPr>
      </p:pic>
      <p:sp>
        <p:nvSpPr>
          <p:cNvPr id="4" name="Rectangle 3">
            <a:extLst>
              <a:ext uri="{FF2B5EF4-FFF2-40B4-BE49-F238E27FC236}">
                <a16:creationId xmlns:a16="http://schemas.microsoft.com/office/drawing/2014/main" id="{837E99A7-BF83-B5F4-C589-23A0E731AD8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59A7B2C-0F86-C977-EF9E-2D5DE8AEC00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C6E754A8-ABB6-9B23-6DCB-DB94F15DEF7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50244351"/>
      </p:ext>
    </p:extLst>
  </p:cSld>
  <p:clrMapOvr>
    <a:masterClrMapping/>
  </p:clrMapOvr>
  <p:transition>
    <p:cu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124342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474939" y="2687120"/>
            <a:ext cx="7242123" cy="3434480"/>
          </a:xfrm>
          <a:prstGeom prst="rect">
            <a:avLst/>
          </a:prstGeom>
        </p:spPr>
      </p:pic>
      <p:sp>
        <p:nvSpPr>
          <p:cNvPr id="3" name="Rectangle 2">
            <a:extLst>
              <a:ext uri="{FF2B5EF4-FFF2-40B4-BE49-F238E27FC236}">
                <a16:creationId xmlns:a16="http://schemas.microsoft.com/office/drawing/2014/main" id="{0E04A842-D753-44B1-0BA2-21A4A944AE6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424FE36-86C4-8DE4-8935-F245AC546BF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38D02417-7BEC-6B2C-08B8-5778CE8EC46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725964750"/>
      </p:ext>
    </p:extLst>
  </p:cSld>
  <p:clrMapOvr>
    <a:masterClrMapping/>
  </p:clrMapOvr>
  <p:transition>
    <p:cu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78425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353092" y="1677714"/>
            <a:ext cx="8012837" cy="4283542"/>
          </a:xfrm>
          <a:prstGeom prst="rect">
            <a:avLst/>
          </a:prstGeom>
        </p:spPr>
      </p:pic>
      <p:cxnSp>
        <p:nvCxnSpPr>
          <p:cNvPr id="6" name="Straight Arrow Connector 5"/>
          <p:cNvCxnSpPr/>
          <p:nvPr/>
        </p:nvCxnSpPr>
        <p:spPr>
          <a:xfrm>
            <a:off x="4742073" y="5453994"/>
            <a:ext cx="1443746" cy="79991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7" name="TextBox 6"/>
          <p:cNvSpPr txBox="1"/>
          <p:nvPr/>
        </p:nvSpPr>
        <p:spPr>
          <a:xfrm>
            <a:off x="5815701" y="6253908"/>
            <a:ext cx="2460172" cy="594650"/>
          </a:xfrm>
          <a:prstGeom prst="rect">
            <a:avLst/>
          </a:prstGeom>
          <a:noFill/>
        </p:spPr>
        <p:txBody>
          <a:bodyPr wrap="square" rtlCol="0">
            <a:spAutoFit/>
          </a:bodyPr>
          <a:lstStyle/>
          <a:p>
            <a:r>
              <a:rPr lang="en-US" sz="1632" dirty="0">
                <a:solidFill>
                  <a:srgbClr val="0070C0"/>
                </a:solidFill>
              </a:rPr>
              <a:t>Take a random action every 10 steps</a:t>
            </a:r>
          </a:p>
        </p:txBody>
      </p:sp>
      <p:pic>
        <p:nvPicPr>
          <p:cNvPr id="8" name="Picture 7"/>
          <p:cNvPicPr>
            <a:picLocks noChangeAspect="1"/>
          </p:cNvPicPr>
          <p:nvPr/>
        </p:nvPicPr>
        <p:blipFill>
          <a:blip r:embed="rId3"/>
          <a:stretch>
            <a:fillRect/>
          </a:stretch>
        </p:blipFill>
        <p:spPr>
          <a:xfrm>
            <a:off x="7365385" y="1677714"/>
            <a:ext cx="1636388" cy="342757"/>
          </a:xfrm>
          <a:prstGeom prst="rect">
            <a:avLst/>
          </a:prstGeom>
        </p:spPr>
      </p:pic>
      <p:sp>
        <p:nvSpPr>
          <p:cNvPr id="4" name="Rectangle 3">
            <a:extLst>
              <a:ext uri="{FF2B5EF4-FFF2-40B4-BE49-F238E27FC236}">
                <a16:creationId xmlns:a16="http://schemas.microsoft.com/office/drawing/2014/main" id="{1737C463-FB30-562E-95B3-5419848F2E3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ECA1ABE-D93E-550E-795F-B0C24ADA264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4DDC9E8C-4D3E-0CFA-3D15-5D2BF70EC016}"/>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994958925"/>
      </p:ext>
    </p:extLst>
  </p:cSld>
  <p:clrMapOvr>
    <a:masterClrMapping/>
  </p:clrMapOvr>
  <p:transition>
    <p:cu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89290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262894" y="1577007"/>
            <a:ext cx="8193232" cy="4178470"/>
          </a:xfrm>
          <a:prstGeom prst="rect">
            <a:avLst/>
          </a:prstGeom>
        </p:spPr>
      </p:pic>
      <p:sp>
        <p:nvSpPr>
          <p:cNvPr id="3" name="Rectangle 2"/>
          <p:cNvSpPr/>
          <p:nvPr/>
        </p:nvSpPr>
        <p:spPr>
          <a:xfrm>
            <a:off x="2667868" y="5832009"/>
            <a:ext cx="7383285" cy="762003"/>
          </a:xfrm>
          <a:prstGeom prst="rect">
            <a:avLst/>
          </a:prstGeom>
        </p:spPr>
        <p:txBody>
          <a:bodyPr wrap="square">
            <a:spAutoFit/>
          </a:bodyPr>
          <a:lstStyle/>
          <a:p>
            <a:r>
              <a:rPr lang="en-US" sz="2176" dirty="0">
                <a:solidFill>
                  <a:srgbClr val="FF0000"/>
                </a:solidFill>
                <a:latin typeface="HelveticaNeue"/>
              </a:rPr>
              <a:t>Can Monte Carlo methods be used on this task? !</a:t>
            </a:r>
          </a:p>
          <a:p>
            <a:r>
              <a:rPr lang="en-US" sz="2176" dirty="0">
                <a:solidFill>
                  <a:srgbClr val="0070C0"/>
                </a:solidFill>
                <a:latin typeface="HelveticaNeue"/>
              </a:rPr>
              <a:t>No, since termination is not guaranteed for all policies.!</a:t>
            </a:r>
            <a:endParaRPr lang="en-US" sz="1632" dirty="0">
              <a:solidFill>
                <a:srgbClr val="0070C0"/>
              </a:solidFill>
            </a:endParaRPr>
          </a:p>
        </p:txBody>
      </p:sp>
      <p:sp>
        <p:nvSpPr>
          <p:cNvPr id="5" name="Rectangle 4">
            <a:extLst>
              <a:ext uri="{FF2B5EF4-FFF2-40B4-BE49-F238E27FC236}">
                <a16:creationId xmlns:a16="http://schemas.microsoft.com/office/drawing/2014/main" id="{BC0A2689-3745-5F72-1B4E-768ABD876B6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66A70CF-CB75-9538-301E-8F0C6443D61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0B1AD024-8C3F-0EDD-5915-26F3BACE161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078257179"/>
      </p:ext>
    </p:extLst>
  </p:cSld>
  <p:clrMapOvr>
    <a:masterClrMapping/>
  </p:clrMapOvr>
  <p:transition>
    <p:cu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6490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510301" y="1376532"/>
            <a:ext cx="7169959" cy="4832047"/>
          </a:xfrm>
          <a:prstGeom prst="rect">
            <a:avLst/>
          </a:prstGeom>
        </p:spPr>
      </p:pic>
      <p:pic>
        <p:nvPicPr>
          <p:cNvPr id="5" name="Picture 4"/>
          <p:cNvPicPr>
            <a:picLocks noChangeAspect="1"/>
          </p:cNvPicPr>
          <p:nvPr/>
        </p:nvPicPr>
        <p:blipFill>
          <a:blip r:embed="rId3"/>
          <a:stretch>
            <a:fillRect/>
          </a:stretch>
        </p:blipFill>
        <p:spPr>
          <a:xfrm>
            <a:off x="1728606" y="1169219"/>
            <a:ext cx="4208447" cy="414626"/>
          </a:xfrm>
          <a:prstGeom prst="rect">
            <a:avLst/>
          </a:prstGeom>
        </p:spPr>
      </p:pic>
      <p:sp>
        <p:nvSpPr>
          <p:cNvPr id="4" name="Rectangle 3"/>
          <p:cNvSpPr/>
          <p:nvPr/>
        </p:nvSpPr>
        <p:spPr>
          <a:xfrm>
            <a:off x="1838136" y="6067027"/>
            <a:ext cx="9042749" cy="706347"/>
          </a:xfrm>
          <a:prstGeom prst="rect">
            <a:avLst/>
          </a:prstGeom>
        </p:spPr>
        <p:txBody>
          <a:bodyPr wrap="square">
            <a:spAutoFit/>
          </a:bodyPr>
          <a:lstStyle/>
          <a:p>
            <a:r>
              <a:rPr lang="en-US" sz="1995" dirty="0">
                <a:solidFill>
                  <a:srgbClr val="0070C0"/>
                </a:solidFill>
                <a:latin typeface="HelveticaNeue"/>
              </a:rPr>
              <a:t>Unlike Monte Carlo </a:t>
            </a:r>
            <a:r>
              <a:rPr lang="en-US" sz="1995" dirty="0" err="1">
                <a:solidFill>
                  <a:srgbClr val="0070C0"/>
                </a:solidFill>
                <a:latin typeface="HelveticaNeue"/>
              </a:rPr>
              <a:t>Sarsa’s</a:t>
            </a:r>
            <a:r>
              <a:rPr lang="en-US" sz="1995" dirty="0">
                <a:solidFill>
                  <a:srgbClr val="0070C0"/>
                </a:solidFill>
                <a:latin typeface="HelveticaNeue"/>
              </a:rPr>
              <a:t> Step-by-step learning methods can quickly learn during the episode that such policies are poor, and switch to something else.!</a:t>
            </a:r>
            <a:endParaRPr lang="en-US" sz="1995" dirty="0">
              <a:solidFill>
                <a:srgbClr val="0070C0"/>
              </a:solidFill>
            </a:endParaRPr>
          </a:p>
        </p:txBody>
      </p:sp>
      <p:sp>
        <p:nvSpPr>
          <p:cNvPr id="6" name="Rectangle 5">
            <a:extLst>
              <a:ext uri="{FF2B5EF4-FFF2-40B4-BE49-F238E27FC236}">
                <a16:creationId xmlns:a16="http://schemas.microsoft.com/office/drawing/2014/main" id="{95AE6FEC-3848-6DB4-7573-8385171D8E5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5B35DE2B-27B3-3913-4F18-C0684C3FBED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7897D289-A27C-0186-7198-96C4A1865FA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587573831"/>
      </p:ext>
    </p:extLst>
  </p:cSld>
  <p:clrMapOvr>
    <a:masterClrMapping/>
  </p:clrMapOvr>
  <p:transition>
    <p:cu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06807" y="762135"/>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What is Q-learning?</a:t>
            </a:r>
            <a:endParaRPr sz="3264" dirty="0">
              <a:latin typeface="Georgia" panose="02040502050405020303" pitchFamily="18" charset="0"/>
            </a:endParaRPr>
          </a:p>
        </p:txBody>
      </p:sp>
      <p:sp>
        <p:nvSpPr>
          <p:cNvPr id="5" name="object 4"/>
          <p:cNvSpPr txBox="1"/>
          <p:nvPr/>
        </p:nvSpPr>
        <p:spPr>
          <a:xfrm>
            <a:off x="1480525" y="1210954"/>
            <a:ext cx="9270656" cy="5910894"/>
          </a:xfrm>
          <a:prstGeom prst="rect">
            <a:avLst/>
          </a:prstGeom>
        </p:spPr>
        <p:txBody>
          <a:bodyPr vert="horz" wrap="square" lIns="0" tIns="74721" rIns="0" bIns="0" rtlCol="0">
            <a:spAutoFit/>
          </a:bodyPr>
          <a:lstStyle/>
          <a:p>
            <a:pPr marL="322098" indent="-259118">
              <a:spcBef>
                <a:spcPts val="589"/>
              </a:spcBef>
              <a:buClr>
                <a:srgbClr val="3333B2"/>
              </a:buClr>
              <a:buSzPct val="110526"/>
              <a:buFont typeface="Arial" panose="020B0604020202020204" pitchFamily="34" charset="0"/>
              <a:buChar char="•"/>
              <a:tabLst>
                <a:tab pos="319168" algn="l"/>
              </a:tabLst>
            </a:pPr>
            <a:r>
              <a:rPr lang="en-US" sz="1995" dirty="0">
                <a:solidFill>
                  <a:srgbClr val="004B89"/>
                </a:solidFill>
                <a:latin typeface="Georgia" panose="02040502050405020303" pitchFamily="18" charset="0"/>
                <a:cs typeface="Georgia"/>
              </a:rPr>
              <a:t>Q-learning</a:t>
            </a:r>
            <a:r>
              <a:rPr lang="en-US" sz="1995" dirty="0">
                <a:latin typeface="Georgia" panose="02040502050405020303" pitchFamily="18" charset="0"/>
                <a:cs typeface="Georgia"/>
              </a:rPr>
              <a:t> is a </a:t>
            </a:r>
            <a:r>
              <a:rPr lang="en-US" sz="1995" dirty="0">
                <a:solidFill>
                  <a:srgbClr val="004B89"/>
                </a:solidFill>
                <a:latin typeface="Georgia" panose="02040502050405020303" pitchFamily="18" charset="0"/>
                <a:cs typeface="Georgia"/>
              </a:rPr>
              <a:t>model-free</a:t>
            </a:r>
            <a:r>
              <a:rPr lang="en-US" sz="1995" dirty="0">
                <a:latin typeface="Georgia" panose="02040502050405020303" pitchFamily="18" charset="0"/>
                <a:cs typeface="Georgia"/>
              </a:rPr>
              <a:t>, </a:t>
            </a:r>
            <a:r>
              <a:rPr lang="en-US" sz="1995" dirty="0">
                <a:solidFill>
                  <a:srgbClr val="004B89"/>
                </a:solidFill>
                <a:latin typeface="Georgia" panose="02040502050405020303" pitchFamily="18" charset="0"/>
                <a:cs typeface="Georgia"/>
              </a:rPr>
              <a:t>value-based</a:t>
            </a:r>
            <a:r>
              <a:rPr lang="en-US" sz="1995" dirty="0">
                <a:latin typeface="Georgia" panose="02040502050405020303" pitchFamily="18" charset="0"/>
                <a:cs typeface="Georgia"/>
              </a:rPr>
              <a:t>, </a:t>
            </a:r>
            <a:r>
              <a:rPr lang="en-US" sz="1995" dirty="0">
                <a:solidFill>
                  <a:srgbClr val="004B89"/>
                </a:solidFill>
                <a:latin typeface="Georgia" panose="02040502050405020303" pitchFamily="18" charset="0"/>
                <a:cs typeface="Georgia"/>
              </a:rPr>
              <a:t>off-policy</a:t>
            </a:r>
            <a:r>
              <a:rPr lang="en-US" sz="1995" dirty="0">
                <a:latin typeface="Georgia" panose="02040502050405020303" pitchFamily="18" charset="0"/>
                <a:cs typeface="Georgia"/>
              </a:rPr>
              <a:t> TD control algorithm that will find the best series of actions based on the agent's current state.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The “Q” stands for quality. Quality represents how valuable the action is in maximizing future rewards. </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chemeClr val="tx2"/>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It is defined by:</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chemeClr val="tx2"/>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chemeClr val="tx2"/>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chemeClr val="tx2"/>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Here the learned action-value function, </a:t>
            </a:r>
            <a:r>
              <a:rPr lang="en-US" sz="1995" i="1" dirty="0">
                <a:solidFill>
                  <a:srgbClr val="004B89"/>
                </a:solidFill>
                <a:latin typeface="Georgia" panose="02040502050405020303" pitchFamily="18" charset="0"/>
                <a:cs typeface="Georgia"/>
              </a:rPr>
              <a:t>Q</a:t>
            </a:r>
            <a:r>
              <a:rPr lang="en-US" sz="1995" dirty="0">
                <a:latin typeface="Georgia" panose="02040502050405020303" pitchFamily="18" charset="0"/>
                <a:cs typeface="Georgia"/>
              </a:rPr>
              <a:t>, directly approximates </a:t>
            </a:r>
            <a:r>
              <a:rPr lang="en-US" sz="1995" i="1" dirty="0">
                <a:solidFill>
                  <a:srgbClr val="004B89"/>
                </a:solidFill>
                <a:latin typeface="Georgia" panose="02040502050405020303" pitchFamily="18" charset="0"/>
                <a:cs typeface="Georgia"/>
              </a:rPr>
              <a:t>q*</a:t>
            </a:r>
            <a:r>
              <a:rPr lang="en-US" sz="1995" dirty="0">
                <a:latin typeface="Georgia" panose="02040502050405020303" pitchFamily="18" charset="0"/>
                <a:cs typeface="Georgia"/>
              </a:rPr>
              <a:t>, the optimal</a:t>
            </a:r>
          </a:p>
          <a:p>
            <a:pPr marL="62980">
              <a:spcBef>
                <a:spcPts val="589"/>
              </a:spcBef>
              <a:buClr>
                <a:srgbClr val="3333B2"/>
              </a:buClr>
              <a:buSzPct val="110526"/>
              <a:tabLst>
                <a:tab pos="319168" algn="l"/>
              </a:tabLst>
            </a:pPr>
            <a:r>
              <a:rPr lang="en-US" sz="1995" dirty="0">
                <a:latin typeface="Georgia" panose="02040502050405020303" pitchFamily="18" charset="0"/>
                <a:cs typeface="Georgia"/>
              </a:rPr>
              <a:t>	action-value function, independent of the policy being followed.</a:t>
            </a:r>
          </a:p>
          <a:p>
            <a:pPr marL="322098" indent="-259118">
              <a:spcBef>
                <a:spcPts val="589"/>
              </a:spcBef>
              <a:buClr>
                <a:srgbClr val="3333B2"/>
              </a:buClr>
              <a:buSzPct val="110526"/>
              <a:buFont typeface="Arial" panose="020B0604020202020204" pitchFamily="34" charset="0"/>
              <a:buChar char="•"/>
              <a:tabLst>
                <a:tab pos="319168" algn="l"/>
              </a:tabLst>
            </a:pPr>
            <a:endParaRPr lang="en-US" sz="1995" dirty="0">
              <a:solidFill>
                <a:schemeClr val="tx2"/>
              </a:solidFill>
              <a:latin typeface="Georgia" panose="02040502050405020303" pitchFamily="18" charset="0"/>
              <a:cs typeface="Georgia"/>
            </a:endParaRPr>
          </a:p>
          <a:p>
            <a:pPr marL="322098" indent="-259118">
              <a:spcBef>
                <a:spcPts val="589"/>
              </a:spcBef>
              <a:buClr>
                <a:srgbClr val="3333B2"/>
              </a:buClr>
              <a:buSzPct val="110526"/>
              <a:buFont typeface="Arial" panose="020B0604020202020204" pitchFamily="34" charset="0"/>
              <a:buChar char="•"/>
              <a:tabLst>
                <a:tab pos="319168" algn="l"/>
              </a:tabLst>
            </a:pPr>
            <a:r>
              <a:rPr lang="en-US" sz="1995" dirty="0">
                <a:latin typeface="Georgia" panose="02040502050405020303" pitchFamily="18" charset="0"/>
                <a:cs typeface="Georgia"/>
              </a:rPr>
              <a:t>This dramatically simplifies the analysis of the algorithm and enabled early convergence proofs.</a:t>
            </a:r>
          </a:p>
          <a:p>
            <a:pPr marL="62980">
              <a:spcBef>
                <a:spcPts val="589"/>
              </a:spcBef>
              <a:buClr>
                <a:srgbClr val="3333B2"/>
              </a:buClr>
              <a:buSzPct val="110526"/>
              <a:tabLst>
                <a:tab pos="319168" algn="l"/>
              </a:tabLst>
            </a:pPr>
            <a:endParaRPr lang="en-US" sz="1995" dirty="0">
              <a:latin typeface="Georgia" panose="02040502050405020303" pitchFamily="18" charset="0"/>
              <a:cs typeface="Georgia"/>
            </a:endParaRPr>
          </a:p>
        </p:txBody>
      </p:sp>
      <p:pic>
        <p:nvPicPr>
          <p:cNvPr id="4" name="Picture 3"/>
          <p:cNvPicPr>
            <a:picLocks noChangeAspect="1"/>
          </p:cNvPicPr>
          <p:nvPr/>
        </p:nvPicPr>
        <p:blipFill>
          <a:blip r:embed="rId2"/>
          <a:stretch>
            <a:fillRect/>
          </a:stretch>
        </p:blipFill>
        <p:spPr>
          <a:xfrm>
            <a:off x="1738632" y="3857153"/>
            <a:ext cx="8930030" cy="807840"/>
          </a:xfrm>
          <a:prstGeom prst="rect">
            <a:avLst/>
          </a:prstGeom>
        </p:spPr>
      </p:pic>
      <p:sp>
        <p:nvSpPr>
          <p:cNvPr id="3" name="Rectangle 2">
            <a:extLst>
              <a:ext uri="{FF2B5EF4-FFF2-40B4-BE49-F238E27FC236}">
                <a16:creationId xmlns:a16="http://schemas.microsoft.com/office/drawing/2014/main" id="{32898E65-A6DE-3425-176E-ADFAFF3092F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7A2BE519-51BC-1234-E48A-BB0151658B2C}"/>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012AE854-E09A-0452-C469-4519B8F0F00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488167488"/>
      </p:ext>
    </p:extLst>
  </p:cSld>
  <p:clrMapOvr>
    <a:masterClrMapping/>
  </p:clrMapOvr>
  <p:transition>
    <p:cu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81670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Algorithm</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960310" y="2148467"/>
            <a:ext cx="8798401" cy="4223934"/>
          </a:xfrm>
          <a:prstGeom prst="rect">
            <a:avLst/>
          </a:prstGeom>
        </p:spPr>
      </p:pic>
      <p:sp>
        <p:nvSpPr>
          <p:cNvPr id="4" name="Right Arrow 3"/>
          <p:cNvSpPr/>
          <p:nvPr/>
        </p:nvSpPr>
        <p:spPr>
          <a:xfrm>
            <a:off x="2092321" y="5196919"/>
            <a:ext cx="702364" cy="224366"/>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32"/>
          </a:p>
        </p:txBody>
      </p:sp>
      <p:sp>
        <p:nvSpPr>
          <p:cNvPr id="5" name="Rectangle 4">
            <a:extLst>
              <a:ext uri="{FF2B5EF4-FFF2-40B4-BE49-F238E27FC236}">
                <a16:creationId xmlns:a16="http://schemas.microsoft.com/office/drawing/2014/main" id="{5C7A93CD-3507-6B52-A760-31A13655707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7FE67B9-C29F-44FA-CCA8-CEBF18D79DB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F7BD9726-5722-6E6F-E972-FB194499F169}"/>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10207307"/>
      </p:ext>
    </p:extLst>
  </p:cSld>
  <p:clrMapOvr>
    <a:masterClrMapping/>
  </p:clrMapOvr>
  <p:transition>
    <p:cu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81670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SARSA and Bellman Equation</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1766393" y="2538670"/>
            <a:ext cx="8692137" cy="2888882"/>
          </a:xfrm>
          <a:prstGeom prst="rect">
            <a:avLst/>
          </a:prstGeom>
        </p:spPr>
      </p:pic>
      <p:sp>
        <p:nvSpPr>
          <p:cNvPr id="3" name="Rectangle 2">
            <a:extLst>
              <a:ext uri="{FF2B5EF4-FFF2-40B4-BE49-F238E27FC236}">
                <a16:creationId xmlns:a16="http://schemas.microsoft.com/office/drawing/2014/main" id="{6D2DEF67-2CC3-68C8-9484-D0F7436122A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6921E46-1E75-18C2-2064-64CD4BC9106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DD240462-48C4-5E4B-801B-3AD0469B002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14040640"/>
      </p:ext>
    </p:extLst>
  </p:cSld>
  <p:clrMapOvr>
    <a:masterClrMapping/>
  </p:clrMapOvr>
  <p:transition>
    <p:cut/>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799010"/>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and Bellman Equation</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853314" y="3398961"/>
            <a:ext cx="8712521" cy="1775382"/>
          </a:xfrm>
          <a:prstGeom prst="rect">
            <a:avLst/>
          </a:prstGeom>
        </p:spPr>
      </p:pic>
      <p:pic>
        <p:nvPicPr>
          <p:cNvPr id="7" name="Picture 6"/>
          <p:cNvPicPr>
            <a:picLocks noChangeAspect="1"/>
          </p:cNvPicPr>
          <p:nvPr/>
        </p:nvPicPr>
        <p:blipFill>
          <a:blip r:embed="rId3"/>
          <a:stretch>
            <a:fillRect/>
          </a:stretch>
        </p:blipFill>
        <p:spPr>
          <a:xfrm>
            <a:off x="1735933" y="2587103"/>
            <a:ext cx="4254803" cy="497507"/>
          </a:xfrm>
          <a:prstGeom prst="rect">
            <a:avLst/>
          </a:prstGeom>
        </p:spPr>
      </p:pic>
      <p:sp>
        <p:nvSpPr>
          <p:cNvPr id="4" name="Rectangle 3">
            <a:extLst>
              <a:ext uri="{FF2B5EF4-FFF2-40B4-BE49-F238E27FC236}">
                <a16:creationId xmlns:a16="http://schemas.microsoft.com/office/drawing/2014/main" id="{E96804B4-C513-E7D5-0F7F-BD71AB81544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A20BC2E-679C-2C7B-C5FF-450DF2433AA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155CEF52-3FF0-7538-4E41-D8F612634498}"/>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141511117"/>
      </p:ext>
    </p:extLst>
  </p:cSld>
  <p:clrMapOvr>
    <a:masterClrMapping/>
  </p:clrMapOvr>
  <p:transition>
    <p:cu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667868" y="78622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and Bellman Equation</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853314" y="3386179"/>
            <a:ext cx="8712521" cy="1775382"/>
          </a:xfrm>
          <a:prstGeom prst="rect">
            <a:avLst/>
          </a:prstGeom>
        </p:spPr>
      </p:pic>
      <p:pic>
        <p:nvPicPr>
          <p:cNvPr id="7" name="Picture 6"/>
          <p:cNvPicPr>
            <a:picLocks noChangeAspect="1"/>
          </p:cNvPicPr>
          <p:nvPr/>
        </p:nvPicPr>
        <p:blipFill>
          <a:blip r:embed="rId3"/>
          <a:stretch>
            <a:fillRect/>
          </a:stretch>
        </p:blipFill>
        <p:spPr>
          <a:xfrm>
            <a:off x="1735933" y="2574321"/>
            <a:ext cx="4254803" cy="497507"/>
          </a:xfrm>
          <a:prstGeom prst="rect">
            <a:avLst/>
          </a:prstGeom>
        </p:spPr>
      </p:pic>
      <p:sp>
        <p:nvSpPr>
          <p:cNvPr id="4" name="Rectangle 3">
            <a:extLst>
              <a:ext uri="{FF2B5EF4-FFF2-40B4-BE49-F238E27FC236}">
                <a16:creationId xmlns:a16="http://schemas.microsoft.com/office/drawing/2014/main" id="{977223DB-23FF-D80C-454C-FB240F36324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9AB540E-805A-FE49-9C42-8181D1605EC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CE3451FB-520F-DDF0-F15D-C92420A23562}"/>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15908724"/>
      </p:ext>
    </p:extLst>
  </p:cSld>
  <p:clrMapOvr>
    <a:masterClrMapping/>
  </p:clrMapOvr>
  <p:transition>
    <p:cu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66605" y="103266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(Q-learning vs SARSA) </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1605308" y="2102693"/>
            <a:ext cx="9166886" cy="4423360"/>
          </a:xfrm>
          <a:prstGeom prst="rect">
            <a:avLst/>
          </a:prstGeom>
        </p:spPr>
      </p:pic>
      <p:sp>
        <p:nvSpPr>
          <p:cNvPr id="3" name="Rectangle 2">
            <a:extLst>
              <a:ext uri="{FF2B5EF4-FFF2-40B4-BE49-F238E27FC236}">
                <a16:creationId xmlns:a16="http://schemas.microsoft.com/office/drawing/2014/main" id="{F4C9FCEB-65F0-9324-BC6D-A985690FAF8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5F031932-B46B-EA32-1C2D-EEA871789FE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69637FC0-E5FA-90C4-AD77-E5AD4D70108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1561015"/>
      </p:ext>
    </p:extLst>
  </p:cSld>
  <p:clrMapOvr>
    <a:masterClrMapping/>
  </p:clrMapOvr>
  <p:transition>
    <p:cu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66605" y="102086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Windy </a:t>
            </a:r>
            <a:r>
              <a:rPr lang="en-US" sz="3264" spc="-244" dirty="0" err="1">
                <a:solidFill>
                  <a:srgbClr val="3333B2"/>
                </a:solidFill>
                <a:latin typeface="Georgia" panose="02040502050405020303" pitchFamily="18" charset="0"/>
              </a:rPr>
              <a:t>Gridworld</a:t>
            </a:r>
            <a:r>
              <a:rPr lang="en-US" sz="3264" spc="-244" dirty="0">
                <a:solidFill>
                  <a:srgbClr val="3333B2"/>
                </a:solidFill>
                <a:latin typeface="Georgia" panose="02040502050405020303" pitchFamily="18" charset="0"/>
              </a:rPr>
              <a:t> (Q-learning vs SARSA) </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625376" y="1861862"/>
            <a:ext cx="9103374" cy="4686552"/>
          </a:xfrm>
          <a:prstGeom prst="rect">
            <a:avLst/>
          </a:prstGeom>
        </p:spPr>
      </p:pic>
      <p:sp>
        <p:nvSpPr>
          <p:cNvPr id="4" name="Rectangle 3">
            <a:extLst>
              <a:ext uri="{FF2B5EF4-FFF2-40B4-BE49-F238E27FC236}">
                <a16:creationId xmlns:a16="http://schemas.microsoft.com/office/drawing/2014/main" id="{FF2FEF63-19AC-BD27-2FE7-79A6B104EE8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768BA30-2B54-8DA3-2291-DB5793E9C92F}"/>
              </a:ext>
            </a:extLst>
          </p:cNvPr>
          <p:cNvSpPr txBox="1"/>
          <p:nvPr/>
        </p:nvSpPr>
        <p:spPr>
          <a:xfrm>
            <a:off x="9615145" y="64450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62EABFF-7DCB-E8DA-5884-8D5C053B6CE3}"/>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503503202"/>
      </p:ext>
    </p:extLst>
  </p:cSld>
  <p:clrMapOvr>
    <a:masterClrMapping/>
  </p:clrMapOvr>
  <p:transition>
    <p:cut/>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66605" y="95646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On-Policy vs Off-Policy</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1621419" y="1840305"/>
            <a:ext cx="9134663" cy="4673549"/>
          </a:xfrm>
          <a:prstGeom prst="rect">
            <a:avLst/>
          </a:prstGeom>
        </p:spPr>
      </p:pic>
      <p:sp>
        <p:nvSpPr>
          <p:cNvPr id="5" name="TextBox 4"/>
          <p:cNvSpPr txBox="1"/>
          <p:nvPr/>
        </p:nvSpPr>
        <p:spPr>
          <a:xfrm>
            <a:off x="9200129" y="3398071"/>
            <a:ext cx="1248645" cy="343492"/>
          </a:xfrm>
          <a:prstGeom prst="rect">
            <a:avLst/>
          </a:prstGeom>
          <a:noFill/>
        </p:spPr>
        <p:txBody>
          <a:bodyPr wrap="square" rtlCol="0">
            <a:spAutoFit/>
          </a:bodyPr>
          <a:lstStyle/>
          <a:p>
            <a:r>
              <a:rPr lang="en-US" sz="1632" b="1" dirty="0">
                <a:solidFill>
                  <a:srgbClr val="0070C0"/>
                </a:solidFill>
              </a:rPr>
              <a:t>On-Policy</a:t>
            </a:r>
          </a:p>
        </p:txBody>
      </p:sp>
      <p:sp>
        <p:nvSpPr>
          <p:cNvPr id="6" name="TextBox 5"/>
          <p:cNvSpPr txBox="1"/>
          <p:nvPr/>
        </p:nvSpPr>
        <p:spPr>
          <a:xfrm>
            <a:off x="9200129" y="6137080"/>
            <a:ext cx="1248645" cy="343492"/>
          </a:xfrm>
          <a:prstGeom prst="rect">
            <a:avLst/>
          </a:prstGeom>
          <a:noFill/>
        </p:spPr>
        <p:txBody>
          <a:bodyPr wrap="square" rtlCol="0">
            <a:spAutoFit/>
          </a:bodyPr>
          <a:lstStyle/>
          <a:p>
            <a:r>
              <a:rPr lang="en-US" sz="1632" b="1" dirty="0">
                <a:solidFill>
                  <a:srgbClr val="0070C0"/>
                </a:solidFill>
              </a:rPr>
              <a:t>Off-Policy</a:t>
            </a:r>
          </a:p>
        </p:txBody>
      </p:sp>
      <p:sp>
        <p:nvSpPr>
          <p:cNvPr id="3" name="Rectangle 2">
            <a:extLst>
              <a:ext uri="{FF2B5EF4-FFF2-40B4-BE49-F238E27FC236}">
                <a16:creationId xmlns:a16="http://schemas.microsoft.com/office/drawing/2014/main" id="{072B2F2C-7A88-7C87-D089-0E780A6F27E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C7E5B0A-4C48-2B6D-8B1B-C09AE6145053}"/>
              </a:ext>
            </a:extLst>
          </p:cNvPr>
          <p:cNvSpPr txBox="1"/>
          <p:nvPr/>
        </p:nvSpPr>
        <p:spPr>
          <a:xfrm>
            <a:off x="9264625" y="642979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273B9CE2-EA3E-1D0B-E831-61D8371C052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55048249"/>
      </p:ext>
    </p:extLst>
  </p:cSld>
  <p:clrMapOvr>
    <a:masterClrMapping/>
  </p:clrMapOvr>
  <p:transition>
    <p:cu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66605" y="118506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Behavior vs Target Policies</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561285" y="2161278"/>
            <a:ext cx="8995075" cy="4165404"/>
          </a:xfrm>
          <a:prstGeom prst="rect">
            <a:avLst/>
          </a:prstGeom>
        </p:spPr>
      </p:pic>
      <p:sp>
        <p:nvSpPr>
          <p:cNvPr id="7" name="TextBox 6"/>
          <p:cNvSpPr txBox="1"/>
          <p:nvPr/>
        </p:nvSpPr>
        <p:spPr>
          <a:xfrm>
            <a:off x="2020414" y="5916970"/>
            <a:ext cx="1843703" cy="343492"/>
          </a:xfrm>
          <a:prstGeom prst="rect">
            <a:avLst/>
          </a:prstGeom>
          <a:noFill/>
        </p:spPr>
        <p:txBody>
          <a:bodyPr wrap="square" rtlCol="0">
            <a:spAutoFit/>
          </a:bodyPr>
          <a:lstStyle/>
          <a:p>
            <a:r>
              <a:rPr lang="en-US" sz="1632" dirty="0">
                <a:solidFill>
                  <a:srgbClr val="0070C0"/>
                </a:solidFill>
              </a:rPr>
              <a:t>Can be </a:t>
            </a:r>
            <a:r>
              <a:rPr lang="en-US" sz="1632" dirty="0">
                <a:solidFill>
                  <a:srgbClr val="0070C0"/>
                </a:solidFill>
                <a:sym typeface="Symbol" panose="05050102010706020507" pitchFamily="18" charset="2"/>
              </a:rPr>
              <a:t>-greedy</a:t>
            </a:r>
            <a:endParaRPr lang="en-US" sz="1632" dirty="0">
              <a:solidFill>
                <a:srgbClr val="0070C0"/>
              </a:solidFill>
            </a:endParaRPr>
          </a:p>
        </p:txBody>
      </p:sp>
      <p:sp>
        <p:nvSpPr>
          <p:cNvPr id="4" name="Rectangle 3">
            <a:extLst>
              <a:ext uri="{FF2B5EF4-FFF2-40B4-BE49-F238E27FC236}">
                <a16:creationId xmlns:a16="http://schemas.microsoft.com/office/drawing/2014/main" id="{18BAFC4F-6ECB-76EF-D07B-134DB568D37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2F655F8-FD79-FA2F-A011-728766078DB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17C7523-BA5E-A9FD-FB22-623C8DE86FB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660595592"/>
      </p:ext>
    </p:extLst>
  </p:cSld>
  <p:clrMapOvr>
    <a:masterClrMapping/>
  </p:clrMapOvr>
  <p:transition>
    <p:cu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81845" y="89894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Off-Policy Learning Technique </a:t>
            </a:r>
            <a:endParaRPr sz="3264" dirty="0">
              <a:latin typeface="Georgia" panose="02040502050405020303" pitchFamily="18" charset="0"/>
            </a:endParaRPr>
          </a:p>
        </p:txBody>
      </p:sp>
      <p:pic>
        <p:nvPicPr>
          <p:cNvPr id="6" name="Picture 5"/>
          <p:cNvPicPr>
            <a:picLocks noChangeAspect="1"/>
          </p:cNvPicPr>
          <p:nvPr/>
        </p:nvPicPr>
        <p:blipFill>
          <a:blip r:embed="rId2"/>
          <a:stretch>
            <a:fillRect/>
          </a:stretch>
        </p:blipFill>
        <p:spPr>
          <a:xfrm>
            <a:off x="2035559" y="1401435"/>
            <a:ext cx="8451283" cy="4269024"/>
          </a:xfrm>
          <a:prstGeom prst="rect">
            <a:avLst/>
          </a:prstGeom>
        </p:spPr>
      </p:pic>
      <p:sp>
        <p:nvSpPr>
          <p:cNvPr id="11" name="TextBox 10"/>
          <p:cNvSpPr txBox="1"/>
          <p:nvPr/>
        </p:nvSpPr>
        <p:spPr>
          <a:xfrm>
            <a:off x="3034939" y="6106198"/>
            <a:ext cx="6740736" cy="594650"/>
          </a:xfrm>
          <a:prstGeom prst="rect">
            <a:avLst/>
          </a:prstGeom>
          <a:noFill/>
        </p:spPr>
        <p:txBody>
          <a:bodyPr wrap="square" rtlCol="0">
            <a:spAutoFit/>
          </a:bodyPr>
          <a:lstStyle/>
          <a:p>
            <a:r>
              <a:rPr lang="en-US" sz="1632" b="1" dirty="0">
                <a:solidFill>
                  <a:srgbClr val="0070C0"/>
                </a:solidFill>
              </a:rPr>
              <a:t>Since the agents target policies greedy, with respect to its action values, all non-maximum actions have probability 0.</a:t>
            </a:r>
          </a:p>
        </p:txBody>
      </p:sp>
      <p:sp>
        <p:nvSpPr>
          <p:cNvPr id="3" name="Rectangle 2">
            <a:extLst>
              <a:ext uri="{FF2B5EF4-FFF2-40B4-BE49-F238E27FC236}">
                <a16:creationId xmlns:a16="http://schemas.microsoft.com/office/drawing/2014/main" id="{66952F51-2653-2C1E-2EA9-86B2574477E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87EEC0E-1331-EE43-A80B-91C45114C2B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41B8D0C2-61AB-DF42-A31B-2D4AE09E0F7F}"/>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954084449"/>
      </p:ext>
    </p:extLst>
  </p:cSld>
  <p:clrMapOvr>
    <a:masterClrMapping/>
  </p:clrMapOvr>
  <p:transition>
    <p:cu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66605" y="92598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Cliff Walking</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315001" y="2010057"/>
            <a:ext cx="7353369" cy="3974794"/>
          </a:xfrm>
          <a:prstGeom prst="rect">
            <a:avLst/>
          </a:prstGeom>
        </p:spPr>
      </p:pic>
      <p:sp>
        <p:nvSpPr>
          <p:cNvPr id="4" name="Rectangle 3">
            <a:extLst>
              <a:ext uri="{FF2B5EF4-FFF2-40B4-BE49-F238E27FC236}">
                <a16:creationId xmlns:a16="http://schemas.microsoft.com/office/drawing/2014/main" id="{7928A98C-5F55-0EBE-8990-3416A9BE352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BC4CA8B-924C-761A-2FC1-639564BA290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E60A468F-5CF1-5D2B-06A5-FF8C3BE6E41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397716146"/>
      </p:ext>
    </p:extLst>
  </p:cSld>
  <p:clrMapOvr>
    <a:masterClrMapping/>
  </p:clrMapOvr>
  <p:transition>
    <p:cu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08308" y="1011939"/>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Cliff Walking</a:t>
            </a:r>
            <a:endParaRPr sz="3264" dirty="0">
              <a:latin typeface="Georgia" panose="02040502050405020303" pitchFamily="18" charset="0"/>
            </a:endParaRPr>
          </a:p>
        </p:txBody>
      </p:sp>
      <p:sp>
        <p:nvSpPr>
          <p:cNvPr id="11" name="TextBox 10"/>
          <p:cNvSpPr txBox="1"/>
          <p:nvPr/>
        </p:nvSpPr>
        <p:spPr>
          <a:xfrm>
            <a:off x="3034939" y="6224678"/>
            <a:ext cx="5111644" cy="343492"/>
          </a:xfrm>
          <a:prstGeom prst="rect">
            <a:avLst/>
          </a:prstGeom>
          <a:noFill/>
        </p:spPr>
        <p:txBody>
          <a:bodyPr wrap="square" rtlCol="0">
            <a:spAutoFit/>
          </a:bodyPr>
          <a:lstStyle/>
          <a:p>
            <a:r>
              <a:rPr lang="en-US" sz="1632" b="1" dirty="0">
                <a:solidFill>
                  <a:srgbClr val="0070C0"/>
                </a:solidFill>
              </a:rPr>
              <a:t>Q-Learning is less desirable in specific situations</a:t>
            </a:r>
          </a:p>
        </p:txBody>
      </p:sp>
      <p:pic>
        <p:nvPicPr>
          <p:cNvPr id="4" name="Picture 3"/>
          <p:cNvPicPr>
            <a:picLocks noChangeAspect="1"/>
          </p:cNvPicPr>
          <p:nvPr/>
        </p:nvPicPr>
        <p:blipFill>
          <a:blip r:embed="rId2"/>
          <a:stretch>
            <a:fillRect/>
          </a:stretch>
        </p:blipFill>
        <p:spPr>
          <a:xfrm>
            <a:off x="2153604" y="1811037"/>
            <a:ext cx="8353700" cy="4429438"/>
          </a:xfrm>
          <a:prstGeom prst="rect">
            <a:avLst/>
          </a:prstGeom>
        </p:spPr>
      </p:pic>
      <p:sp>
        <p:nvSpPr>
          <p:cNvPr id="3" name="Rectangle 2">
            <a:extLst>
              <a:ext uri="{FF2B5EF4-FFF2-40B4-BE49-F238E27FC236}">
                <a16:creationId xmlns:a16="http://schemas.microsoft.com/office/drawing/2014/main" id="{949F16DA-7F61-4A37-108E-E2E35B29119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F122275-C88F-19AA-1E2C-CED13BED6686}"/>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3D25DB67-71C7-C504-AF2B-253FF70C2A0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371555819"/>
      </p:ext>
    </p:extLst>
  </p:cSld>
  <p:clrMapOvr>
    <a:masterClrMapping/>
  </p:clrMapOvr>
  <p:transition>
    <p:cu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485572" y="94617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Cliff Walking</a:t>
            </a:r>
            <a:endParaRPr sz="3264" dirty="0">
              <a:latin typeface="Georgia" panose="02040502050405020303" pitchFamily="18" charset="0"/>
            </a:endParaRPr>
          </a:p>
        </p:txBody>
      </p:sp>
      <p:sp>
        <p:nvSpPr>
          <p:cNvPr id="11" name="TextBox 10"/>
          <p:cNvSpPr txBox="1"/>
          <p:nvPr/>
        </p:nvSpPr>
        <p:spPr>
          <a:xfrm>
            <a:off x="3034939" y="6356922"/>
            <a:ext cx="5111644" cy="343492"/>
          </a:xfrm>
          <a:prstGeom prst="rect">
            <a:avLst/>
          </a:prstGeom>
          <a:noFill/>
        </p:spPr>
        <p:txBody>
          <a:bodyPr wrap="square" rtlCol="0">
            <a:spAutoFit/>
          </a:bodyPr>
          <a:lstStyle/>
          <a:p>
            <a:r>
              <a:rPr lang="en-US" sz="1632" b="1" dirty="0">
                <a:solidFill>
                  <a:srgbClr val="0070C0"/>
                </a:solidFill>
              </a:rPr>
              <a:t>Q-Learning is less desirable in specific situations</a:t>
            </a:r>
          </a:p>
        </p:txBody>
      </p:sp>
      <p:pic>
        <p:nvPicPr>
          <p:cNvPr id="4" name="Picture 3"/>
          <p:cNvPicPr>
            <a:picLocks noChangeAspect="1"/>
          </p:cNvPicPr>
          <p:nvPr/>
        </p:nvPicPr>
        <p:blipFill>
          <a:blip r:embed="rId2"/>
          <a:stretch>
            <a:fillRect/>
          </a:stretch>
        </p:blipFill>
        <p:spPr>
          <a:xfrm>
            <a:off x="2222709" y="2057303"/>
            <a:ext cx="7746583" cy="3952762"/>
          </a:xfrm>
          <a:prstGeom prst="rect">
            <a:avLst/>
          </a:prstGeom>
        </p:spPr>
      </p:pic>
      <p:sp>
        <p:nvSpPr>
          <p:cNvPr id="3" name="Rectangle 2">
            <a:extLst>
              <a:ext uri="{FF2B5EF4-FFF2-40B4-BE49-F238E27FC236}">
                <a16:creationId xmlns:a16="http://schemas.microsoft.com/office/drawing/2014/main" id="{5AD5FD22-650A-276C-4238-53B020F5112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4B4024B-32B2-607E-C5C4-00220F7989D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43061001-1AC8-5FC3-E0B8-33364D50BFB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086117185"/>
      </p:ext>
    </p:extLst>
  </p:cSld>
  <p:clrMapOvr>
    <a:masterClrMapping/>
  </p:clrMapOvr>
  <p:transition>
    <p:cut/>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166605" y="727867"/>
            <a:ext cx="8044292"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Example: Cliff Walking</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017852" y="1248353"/>
            <a:ext cx="8401656" cy="3454169"/>
          </a:xfrm>
          <a:prstGeom prst="rect">
            <a:avLst/>
          </a:prstGeom>
        </p:spPr>
      </p:pic>
      <p:pic>
        <p:nvPicPr>
          <p:cNvPr id="3" name="Picture 2"/>
          <p:cNvPicPr>
            <a:picLocks noChangeAspect="1"/>
          </p:cNvPicPr>
          <p:nvPr/>
        </p:nvPicPr>
        <p:blipFill>
          <a:blip r:embed="rId3"/>
          <a:stretch>
            <a:fillRect/>
          </a:stretch>
        </p:blipFill>
        <p:spPr>
          <a:xfrm>
            <a:off x="1567097" y="4005607"/>
            <a:ext cx="4528903" cy="2969479"/>
          </a:xfrm>
          <a:prstGeom prst="rect">
            <a:avLst/>
          </a:prstGeom>
        </p:spPr>
      </p:pic>
      <p:sp>
        <p:nvSpPr>
          <p:cNvPr id="5" name="Rectangle 4">
            <a:extLst>
              <a:ext uri="{FF2B5EF4-FFF2-40B4-BE49-F238E27FC236}">
                <a16:creationId xmlns:a16="http://schemas.microsoft.com/office/drawing/2014/main" id="{D05A995D-0F19-BBED-F23B-168B84B74AD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43F6032-BB0D-2872-346D-32F372FEE2B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1199E4C5-0A07-58D8-AB97-2A531CC0822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755571805"/>
      </p:ext>
    </p:extLst>
  </p:cSld>
  <p:clrMapOvr>
    <a:masterClrMapping/>
  </p:clrMapOvr>
  <p:transition>
    <p:cut/>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81670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1</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190482" y="1528316"/>
            <a:ext cx="7799804" cy="4989421"/>
          </a:xfrm>
          <a:prstGeom prst="rect">
            <a:avLst/>
          </a:prstGeom>
        </p:spPr>
      </p:pic>
      <p:sp>
        <p:nvSpPr>
          <p:cNvPr id="4" name="Rectangle 3">
            <a:extLst>
              <a:ext uri="{FF2B5EF4-FFF2-40B4-BE49-F238E27FC236}">
                <a16:creationId xmlns:a16="http://schemas.microsoft.com/office/drawing/2014/main" id="{230A761D-AD61-FF53-6582-5333AEB04569}"/>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690613C-6A9A-A6BB-82DA-C9E52D4E4BD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C95F94F2-5AAA-B3F0-DE8D-2D5913403244}"/>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225400992"/>
      </p:ext>
    </p:extLst>
  </p:cSld>
  <p:clrMapOvr>
    <a:masterClrMapping/>
  </p:clrMapOvr>
  <p:transition>
    <p:cut/>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746406"/>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1</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266622" y="1565313"/>
            <a:ext cx="7895213" cy="5006908"/>
          </a:xfrm>
          <a:prstGeom prst="rect">
            <a:avLst/>
          </a:prstGeom>
        </p:spPr>
      </p:pic>
      <p:sp>
        <p:nvSpPr>
          <p:cNvPr id="3" name="Rectangle 2">
            <a:extLst>
              <a:ext uri="{FF2B5EF4-FFF2-40B4-BE49-F238E27FC236}">
                <a16:creationId xmlns:a16="http://schemas.microsoft.com/office/drawing/2014/main" id="{53FB02FC-3CFA-5709-5773-F3ABEABD27C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8FCBCA-78BD-22CC-E4D2-1E82988C55BC}"/>
              </a:ext>
            </a:extLst>
          </p:cNvPr>
          <p:cNvSpPr txBox="1"/>
          <p:nvPr/>
        </p:nvSpPr>
        <p:spPr>
          <a:xfrm>
            <a:off x="988946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F5201247-7C21-C9BE-262A-609E23DE0E10}"/>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78416536"/>
      </p:ext>
    </p:extLst>
  </p:cSld>
  <p:clrMapOvr>
    <a:masterClrMapping/>
  </p:clrMapOvr>
  <p:transition>
    <p:cut/>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115198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1</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2492276" y="2375727"/>
            <a:ext cx="6550731" cy="3640262"/>
          </a:xfrm>
          <a:prstGeom prst="rect">
            <a:avLst/>
          </a:prstGeom>
        </p:spPr>
      </p:pic>
      <p:sp>
        <p:nvSpPr>
          <p:cNvPr id="4" name="Rectangle 3">
            <a:extLst>
              <a:ext uri="{FF2B5EF4-FFF2-40B4-BE49-F238E27FC236}">
                <a16:creationId xmlns:a16="http://schemas.microsoft.com/office/drawing/2014/main" id="{BDE750DA-449E-E640-59DF-0E0BC37D70C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F1227BF-BF67-F0A0-E433-E9C3D88E0B58}"/>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5C96E388-05C7-F6E1-76A4-FF0632356581}"/>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43201883"/>
      </p:ext>
    </p:extLst>
  </p:cSld>
  <p:clrMapOvr>
    <a:masterClrMapping/>
  </p:clrMapOvr>
  <p:transition>
    <p:cu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1123474"/>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1</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458794" y="2779298"/>
            <a:ext cx="7417480" cy="3802320"/>
          </a:xfrm>
          <a:prstGeom prst="rect">
            <a:avLst/>
          </a:prstGeom>
        </p:spPr>
      </p:pic>
      <p:sp>
        <p:nvSpPr>
          <p:cNvPr id="3" name="Rectangle 2">
            <a:extLst>
              <a:ext uri="{FF2B5EF4-FFF2-40B4-BE49-F238E27FC236}">
                <a16:creationId xmlns:a16="http://schemas.microsoft.com/office/drawing/2014/main" id="{024A3CD4-EC06-F774-B64E-F06F6B1E027D}"/>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EF440F5-A990-1217-E037-2418FA5A583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a:extLst>
              <a:ext uri="{FF2B5EF4-FFF2-40B4-BE49-F238E27FC236}">
                <a16:creationId xmlns:a16="http://schemas.microsoft.com/office/drawing/2014/main" id="{95613E75-78D3-F43C-A4E5-D3FE76300F16}"/>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543731639"/>
      </p:ext>
    </p:extLst>
  </p:cSld>
  <p:clrMapOvr>
    <a:masterClrMapping/>
  </p:clrMapOvr>
  <p:transition>
    <p:cut/>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666274"/>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pic>
        <p:nvPicPr>
          <p:cNvPr id="6" name="Picture 5"/>
          <p:cNvPicPr>
            <a:picLocks noChangeAspect="1"/>
          </p:cNvPicPr>
          <p:nvPr/>
        </p:nvPicPr>
        <p:blipFill>
          <a:blip r:embed="rId2"/>
          <a:stretch>
            <a:fillRect/>
          </a:stretch>
        </p:blipFill>
        <p:spPr>
          <a:xfrm>
            <a:off x="3999548" y="4264863"/>
            <a:ext cx="4868908" cy="2467021"/>
          </a:xfrm>
          <a:prstGeom prst="rect">
            <a:avLst/>
          </a:prstGeom>
        </p:spPr>
      </p:pic>
      <p:pic>
        <p:nvPicPr>
          <p:cNvPr id="7" name="Picture 6"/>
          <p:cNvPicPr>
            <a:picLocks noChangeAspect="1"/>
          </p:cNvPicPr>
          <p:nvPr/>
        </p:nvPicPr>
        <p:blipFill>
          <a:blip r:embed="rId3"/>
          <a:stretch>
            <a:fillRect/>
          </a:stretch>
        </p:blipFill>
        <p:spPr>
          <a:xfrm>
            <a:off x="3999548" y="1397847"/>
            <a:ext cx="4646194" cy="2721216"/>
          </a:xfrm>
          <a:prstGeom prst="rect">
            <a:avLst/>
          </a:prstGeom>
        </p:spPr>
      </p:pic>
      <p:sp>
        <p:nvSpPr>
          <p:cNvPr id="3" name="Rectangle 2">
            <a:extLst>
              <a:ext uri="{FF2B5EF4-FFF2-40B4-BE49-F238E27FC236}">
                <a16:creationId xmlns:a16="http://schemas.microsoft.com/office/drawing/2014/main" id="{4C9A3AD5-22E9-0482-1F83-C5B0D078062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CBE0937-1A29-62D2-36EB-2C64DA7F3F13}"/>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670F93FA-0B19-C5F3-9E3A-7DA38C4992C9}"/>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74737001"/>
      </p:ext>
    </p:extLst>
  </p:cSld>
  <p:clrMapOvr>
    <a:masterClrMapping/>
  </p:clrMapOvr>
  <p:transition>
    <p:cut/>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602157" y="1783422"/>
            <a:ext cx="7368619" cy="4310401"/>
          </a:xfrm>
          <a:prstGeom prst="rect">
            <a:avLst/>
          </a:prstGeom>
        </p:spPr>
      </p:pic>
      <p:sp>
        <p:nvSpPr>
          <p:cNvPr id="7" name="Oval 6"/>
          <p:cNvSpPr/>
          <p:nvPr/>
        </p:nvSpPr>
        <p:spPr>
          <a:xfrm>
            <a:off x="7766136" y="2944273"/>
            <a:ext cx="682854" cy="565792"/>
          </a:xfrm>
          <a:prstGeom prst="ellipse">
            <a:avLst/>
          </a:prstGeom>
          <a:solidFill>
            <a:schemeClr val="bg1"/>
          </a:solidFill>
          <a:ln w="0">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32"/>
          </a:p>
        </p:txBody>
      </p:sp>
      <p:sp>
        <p:nvSpPr>
          <p:cNvPr id="6" name="object 2">
            <a:extLst>
              <a:ext uri="{FF2B5EF4-FFF2-40B4-BE49-F238E27FC236}">
                <a16:creationId xmlns:a16="http://schemas.microsoft.com/office/drawing/2014/main" id="{1ADF2FD6-F234-BF83-49AF-EDEEF24855F3}"/>
              </a:ext>
            </a:extLst>
          </p:cNvPr>
          <p:cNvSpPr txBox="1">
            <a:spLocks noGrp="1"/>
          </p:cNvSpPr>
          <p:nvPr>
            <p:ph type="title"/>
          </p:nvPr>
        </p:nvSpPr>
        <p:spPr>
          <a:xfrm>
            <a:off x="2262223" y="967240"/>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sp>
        <p:nvSpPr>
          <p:cNvPr id="8" name="Rectangle 7">
            <a:extLst>
              <a:ext uri="{FF2B5EF4-FFF2-40B4-BE49-F238E27FC236}">
                <a16:creationId xmlns:a16="http://schemas.microsoft.com/office/drawing/2014/main" id="{7CDFE468-3C0D-0AE0-230C-1B5CE452BF4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782C1480-486A-3832-0A07-53EBE5C656A9}"/>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0" name="Graphic 21">
            <a:extLst>
              <a:ext uri="{FF2B5EF4-FFF2-40B4-BE49-F238E27FC236}">
                <a16:creationId xmlns:a16="http://schemas.microsoft.com/office/drawing/2014/main" id="{66FCB89D-9A38-7815-A5D2-CFB872EEB873}"/>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629104793"/>
      </p:ext>
    </p:extLst>
  </p:cSld>
  <p:clrMapOvr>
    <a:masterClrMapping/>
  </p:clrMapOvr>
  <p:transition>
    <p:cut/>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872752"/>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pic>
        <p:nvPicPr>
          <p:cNvPr id="4" name="Picture 3"/>
          <p:cNvPicPr>
            <a:picLocks noChangeAspect="1"/>
          </p:cNvPicPr>
          <p:nvPr/>
        </p:nvPicPr>
        <p:blipFill>
          <a:blip r:embed="rId2"/>
          <a:stretch>
            <a:fillRect/>
          </a:stretch>
        </p:blipFill>
        <p:spPr>
          <a:xfrm>
            <a:off x="2197537" y="1776296"/>
            <a:ext cx="7836290" cy="3901011"/>
          </a:xfrm>
          <a:prstGeom prst="rect">
            <a:avLst/>
          </a:prstGeom>
        </p:spPr>
      </p:pic>
      <p:sp>
        <p:nvSpPr>
          <p:cNvPr id="5" name="TextBox 4"/>
          <p:cNvSpPr txBox="1"/>
          <p:nvPr/>
        </p:nvSpPr>
        <p:spPr>
          <a:xfrm flipH="1">
            <a:off x="2365460" y="6084210"/>
            <a:ext cx="8106444" cy="343492"/>
          </a:xfrm>
          <a:prstGeom prst="rect">
            <a:avLst/>
          </a:prstGeom>
          <a:noFill/>
        </p:spPr>
        <p:txBody>
          <a:bodyPr wrap="square" rtlCol="0">
            <a:spAutoFit/>
          </a:bodyPr>
          <a:lstStyle/>
          <a:p>
            <a:r>
              <a:rPr lang="en-US" sz="1632" dirty="0">
                <a:solidFill>
                  <a:srgbClr val="0070C0"/>
                </a:solidFill>
              </a:rPr>
              <a:t>The -1 in the table represent null values (where there isn’t a link between nodes) </a:t>
            </a:r>
          </a:p>
        </p:txBody>
      </p:sp>
      <p:sp>
        <p:nvSpPr>
          <p:cNvPr id="6" name="TextBox 5"/>
          <p:cNvSpPr txBox="1"/>
          <p:nvPr/>
        </p:nvSpPr>
        <p:spPr>
          <a:xfrm>
            <a:off x="7629566" y="1707004"/>
            <a:ext cx="1843703" cy="343492"/>
          </a:xfrm>
          <a:prstGeom prst="rect">
            <a:avLst/>
          </a:prstGeom>
          <a:noFill/>
        </p:spPr>
        <p:txBody>
          <a:bodyPr wrap="square" rtlCol="0">
            <a:spAutoFit/>
          </a:bodyPr>
          <a:lstStyle/>
          <a:p>
            <a:r>
              <a:rPr lang="en-US" sz="1632" dirty="0">
                <a:solidFill>
                  <a:srgbClr val="0070C0"/>
                </a:solidFill>
              </a:rPr>
              <a:t>Rewards Matrix</a:t>
            </a:r>
          </a:p>
        </p:txBody>
      </p:sp>
      <p:sp>
        <p:nvSpPr>
          <p:cNvPr id="3" name="TextBox 2"/>
          <p:cNvSpPr txBox="1"/>
          <p:nvPr/>
        </p:nvSpPr>
        <p:spPr>
          <a:xfrm>
            <a:off x="7483239" y="2510192"/>
            <a:ext cx="370692" cy="483081"/>
          </a:xfrm>
          <a:prstGeom prst="rect">
            <a:avLst/>
          </a:prstGeom>
          <a:solidFill>
            <a:schemeClr val="bg1"/>
          </a:solidFill>
        </p:spPr>
        <p:txBody>
          <a:bodyPr wrap="square" rtlCol="0">
            <a:spAutoFit/>
          </a:bodyPr>
          <a:lstStyle/>
          <a:p>
            <a:r>
              <a:rPr lang="en-US" sz="2539" dirty="0">
                <a:solidFill>
                  <a:srgbClr val="FF0000"/>
                </a:solidFill>
              </a:rPr>
              <a:t>0</a:t>
            </a:r>
          </a:p>
        </p:txBody>
      </p:sp>
      <p:sp>
        <p:nvSpPr>
          <p:cNvPr id="7" name="Rectangle 6">
            <a:extLst>
              <a:ext uri="{FF2B5EF4-FFF2-40B4-BE49-F238E27FC236}">
                <a16:creationId xmlns:a16="http://schemas.microsoft.com/office/drawing/2014/main" id="{5D8B92AA-9124-21A4-8B6F-1665791AA7B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3DD5FFBD-7826-ABF6-1BE3-58153F777750}"/>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34197B50-7101-8A91-D66B-A02A59BBC25C}"/>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469710473"/>
      </p:ext>
    </p:extLst>
  </p:cSld>
  <p:clrMapOvr>
    <a:masterClrMapping/>
  </p:clrMapOvr>
  <p:transition>
    <p:cut/>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72526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598995" y="3178241"/>
            <a:ext cx="8916215" cy="3151496"/>
          </a:xfrm>
          <a:prstGeom prst="rect">
            <a:avLst/>
          </a:prstGeom>
        </p:spPr>
      </p:pic>
      <p:sp>
        <p:nvSpPr>
          <p:cNvPr id="6" name="TextBox 5"/>
          <p:cNvSpPr txBox="1"/>
          <p:nvPr/>
        </p:nvSpPr>
        <p:spPr>
          <a:xfrm>
            <a:off x="6956468" y="2808166"/>
            <a:ext cx="3414265" cy="343492"/>
          </a:xfrm>
          <a:prstGeom prst="rect">
            <a:avLst/>
          </a:prstGeom>
          <a:noFill/>
        </p:spPr>
        <p:txBody>
          <a:bodyPr wrap="square" rtlCol="0">
            <a:spAutoFit/>
          </a:bodyPr>
          <a:lstStyle/>
          <a:p>
            <a:r>
              <a:rPr lang="en-US" sz="1632" dirty="0">
                <a:solidFill>
                  <a:srgbClr val="0070C0"/>
                </a:solidFill>
              </a:rPr>
              <a:t>Q-Matrix (Action-Value Function)</a:t>
            </a:r>
          </a:p>
        </p:txBody>
      </p:sp>
      <p:sp>
        <p:nvSpPr>
          <p:cNvPr id="7" name="TextBox 6"/>
          <p:cNvSpPr txBox="1"/>
          <p:nvPr/>
        </p:nvSpPr>
        <p:spPr>
          <a:xfrm>
            <a:off x="2365460" y="1445343"/>
            <a:ext cx="6896817" cy="845809"/>
          </a:xfrm>
          <a:prstGeom prst="rect">
            <a:avLst/>
          </a:prstGeom>
          <a:noFill/>
        </p:spPr>
        <p:txBody>
          <a:bodyPr wrap="square" rtlCol="0">
            <a:spAutoFit/>
          </a:bodyPr>
          <a:lstStyle/>
          <a:p>
            <a:pPr marL="310942" indent="-310942">
              <a:buFont typeface="Arial" panose="020B0604020202020204" pitchFamily="34" charset="0"/>
              <a:buChar char="•"/>
            </a:pPr>
            <a:r>
              <a:rPr lang="en-US" sz="1632" dirty="0"/>
              <a:t>α = 0.8 and </a:t>
            </a:r>
            <a:r>
              <a:rPr lang="el-GR" sz="1632" dirty="0"/>
              <a:t>γ</a:t>
            </a:r>
            <a:r>
              <a:rPr lang="en-US" sz="1632" dirty="0"/>
              <a:t>=1</a:t>
            </a:r>
          </a:p>
          <a:p>
            <a:pPr marL="310942" indent="-310942">
              <a:buFont typeface="Arial" panose="020B0604020202020204" pitchFamily="34" charset="0"/>
              <a:buChar char="•"/>
            </a:pPr>
            <a:r>
              <a:rPr lang="en-US" sz="1632" dirty="0"/>
              <a:t>Initial state at room 0</a:t>
            </a:r>
          </a:p>
          <a:p>
            <a:pPr marL="310942" indent="-310942">
              <a:buFont typeface="Arial" panose="020B0604020202020204" pitchFamily="34" charset="0"/>
              <a:buChar char="•"/>
            </a:pPr>
            <a:r>
              <a:rPr lang="en-US" sz="1632" dirty="0"/>
              <a:t>Initial Q-Matrix is 0</a:t>
            </a:r>
          </a:p>
        </p:txBody>
      </p:sp>
      <p:sp>
        <p:nvSpPr>
          <p:cNvPr id="5" name="Oval 4"/>
          <p:cNvSpPr/>
          <p:nvPr/>
        </p:nvSpPr>
        <p:spPr>
          <a:xfrm>
            <a:off x="8331930" y="3954971"/>
            <a:ext cx="253631" cy="370075"/>
          </a:xfrm>
          <a:prstGeom prst="ellipse">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32"/>
          </a:p>
        </p:txBody>
      </p:sp>
      <p:sp>
        <p:nvSpPr>
          <p:cNvPr id="4" name="Rectangle 3">
            <a:extLst>
              <a:ext uri="{FF2B5EF4-FFF2-40B4-BE49-F238E27FC236}">
                <a16:creationId xmlns:a16="http://schemas.microsoft.com/office/drawing/2014/main" id="{AE73A4E1-FC9A-5DF4-937A-0EBD39609DCC}"/>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8348D09A-CEEC-A9EB-2BDA-2DE1BB868E1A}"/>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9" name="Graphic 21">
            <a:extLst>
              <a:ext uri="{FF2B5EF4-FFF2-40B4-BE49-F238E27FC236}">
                <a16:creationId xmlns:a16="http://schemas.microsoft.com/office/drawing/2014/main" id="{EAC156CE-8483-D814-88B5-7F8A68F85D2E}"/>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264706527"/>
      </p:ext>
    </p:extLst>
  </p:cSld>
  <p:clrMapOvr>
    <a:masterClrMapping/>
  </p:clrMapOvr>
  <p:transition>
    <p:cut/>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799010"/>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725811" y="3659826"/>
            <a:ext cx="8916215" cy="3151496"/>
          </a:xfrm>
          <a:prstGeom prst="rect">
            <a:avLst/>
          </a:prstGeom>
        </p:spPr>
      </p:pic>
      <p:sp>
        <p:nvSpPr>
          <p:cNvPr id="6" name="TextBox 5"/>
          <p:cNvSpPr txBox="1"/>
          <p:nvPr/>
        </p:nvSpPr>
        <p:spPr>
          <a:xfrm>
            <a:off x="7100945" y="3384275"/>
            <a:ext cx="3414265" cy="343492"/>
          </a:xfrm>
          <a:prstGeom prst="rect">
            <a:avLst/>
          </a:prstGeom>
          <a:noFill/>
        </p:spPr>
        <p:txBody>
          <a:bodyPr wrap="square" rtlCol="0">
            <a:spAutoFit/>
          </a:bodyPr>
          <a:lstStyle/>
          <a:p>
            <a:r>
              <a:rPr lang="en-US" sz="1632" dirty="0">
                <a:solidFill>
                  <a:srgbClr val="0070C0"/>
                </a:solidFill>
              </a:rPr>
              <a:t>Q-Matrix (Action-Value Function)</a:t>
            </a:r>
          </a:p>
        </p:txBody>
      </p:sp>
      <p:sp>
        <p:nvSpPr>
          <p:cNvPr id="7" name="TextBox 6"/>
          <p:cNvSpPr txBox="1"/>
          <p:nvPr/>
        </p:nvSpPr>
        <p:spPr>
          <a:xfrm>
            <a:off x="2108210" y="1672283"/>
            <a:ext cx="8740521" cy="1850443"/>
          </a:xfrm>
          <a:prstGeom prst="rect">
            <a:avLst/>
          </a:prstGeom>
          <a:noFill/>
        </p:spPr>
        <p:txBody>
          <a:bodyPr wrap="square" rtlCol="0">
            <a:spAutoFit/>
          </a:bodyPr>
          <a:lstStyle/>
          <a:p>
            <a:pPr marL="310942" indent="-310942">
              <a:buFont typeface="Arial" panose="020B0604020202020204" pitchFamily="34" charset="0"/>
              <a:buChar char="•"/>
            </a:pPr>
            <a:r>
              <a:rPr lang="en-US" sz="1632" dirty="0"/>
              <a:t>Look at the second row (Initial state 1) in matrix R</a:t>
            </a:r>
          </a:p>
          <a:p>
            <a:pPr marL="310942" indent="-310942">
              <a:buFont typeface="Arial" panose="020B0604020202020204" pitchFamily="34" charset="0"/>
              <a:buChar char="•"/>
            </a:pPr>
            <a:r>
              <a:rPr lang="en-US" sz="1632" dirty="0"/>
              <a:t>There are two possible actions for the current state 1: go to state 3 or go to state 5 </a:t>
            </a:r>
          </a:p>
          <a:p>
            <a:pPr marL="310942" indent="-310942">
              <a:buFont typeface="Arial" panose="020B0604020202020204" pitchFamily="34" charset="0"/>
              <a:buChar char="•"/>
            </a:pPr>
            <a:r>
              <a:rPr lang="en-US" sz="1632" dirty="0"/>
              <a:t>By random selection, we select to 5 as our action</a:t>
            </a:r>
          </a:p>
          <a:p>
            <a:pPr marL="310942" indent="-310942">
              <a:buFont typeface="Arial" panose="020B0604020202020204" pitchFamily="34" charset="0"/>
              <a:buChar char="•"/>
            </a:pPr>
            <a:r>
              <a:rPr lang="en-US" sz="1632" dirty="0"/>
              <a:t>What would happen if our agent were in state 5 (next state)? It can go to state 1, 4 or 5 (the new action)</a:t>
            </a:r>
          </a:p>
          <a:p>
            <a:pPr marL="310942" indent="-310942">
              <a:buFont typeface="Arial" panose="020B0604020202020204" pitchFamily="34" charset="0"/>
              <a:buChar char="•"/>
            </a:pPr>
            <a:endParaRPr lang="en-US" sz="1632" dirty="0"/>
          </a:p>
          <a:p>
            <a:pPr marL="310942" indent="-310942">
              <a:buFont typeface="Arial" panose="020B0604020202020204" pitchFamily="34" charset="0"/>
              <a:buChar char="•"/>
            </a:pPr>
            <a:endParaRPr lang="en-US" sz="1632" dirty="0"/>
          </a:p>
        </p:txBody>
      </p:sp>
      <p:sp>
        <p:nvSpPr>
          <p:cNvPr id="9" name="Oval 8"/>
          <p:cNvSpPr/>
          <p:nvPr/>
        </p:nvSpPr>
        <p:spPr>
          <a:xfrm>
            <a:off x="8468500" y="4447564"/>
            <a:ext cx="253631" cy="370075"/>
          </a:xfrm>
          <a:prstGeom prst="ellipse">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32"/>
          </a:p>
        </p:txBody>
      </p:sp>
      <p:sp>
        <p:nvSpPr>
          <p:cNvPr id="4" name="Rectangle 3">
            <a:extLst>
              <a:ext uri="{FF2B5EF4-FFF2-40B4-BE49-F238E27FC236}">
                <a16:creationId xmlns:a16="http://schemas.microsoft.com/office/drawing/2014/main" id="{E8E53FEC-8169-2FA0-2FBC-3A848C822EC1}"/>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ED6021E-722A-CC41-EFD2-603E8DC8979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2E529A2D-0D11-9E1E-9E65-06CB2A0C5207}"/>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4116897043"/>
      </p:ext>
    </p:extLst>
  </p:cSld>
  <p:clrMapOvr>
    <a:masterClrMapping/>
  </p:clrMapOvr>
  <p:transition>
    <p:cu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784258"/>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pic>
        <p:nvPicPr>
          <p:cNvPr id="3" name="Picture 2"/>
          <p:cNvPicPr>
            <a:picLocks noChangeAspect="1"/>
          </p:cNvPicPr>
          <p:nvPr/>
        </p:nvPicPr>
        <p:blipFill>
          <a:blip r:embed="rId2"/>
          <a:stretch>
            <a:fillRect/>
          </a:stretch>
        </p:blipFill>
        <p:spPr>
          <a:xfrm>
            <a:off x="1598995" y="3769111"/>
            <a:ext cx="8916215" cy="3151496"/>
          </a:xfrm>
          <a:prstGeom prst="rect">
            <a:avLst/>
          </a:prstGeom>
        </p:spPr>
      </p:pic>
      <p:sp>
        <p:nvSpPr>
          <p:cNvPr id="6" name="TextBox 5"/>
          <p:cNvSpPr txBox="1"/>
          <p:nvPr/>
        </p:nvSpPr>
        <p:spPr>
          <a:xfrm>
            <a:off x="7100945" y="3392337"/>
            <a:ext cx="3414265" cy="343492"/>
          </a:xfrm>
          <a:prstGeom prst="rect">
            <a:avLst/>
          </a:prstGeom>
          <a:noFill/>
        </p:spPr>
        <p:txBody>
          <a:bodyPr wrap="square" rtlCol="0">
            <a:spAutoFit/>
          </a:bodyPr>
          <a:lstStyle/>
          <a:p>
            <a:r>
              <a:rPr lang="en-US" sz="1632" dirty="0">
                <a:solidFill>
                  <a:srgbClr val="0070C0"/>
                </a:solidFill>
              </a:rPr>
              <a:t>Q-Matrix (Action-Value Function)</a:t>
            </a:r>
          </a:p>
        </p:txBody>
      </p:sp>
      <p:sp>
        <p:nvSpPr>
          <p:cNvPr id="7" name="TextBox 6"/>
          <p:cNvSpPr txBox="1"/>
          <p:nvPr/>
        </p:nvSpPr>
        <p:spPr>
          <a:xfrm>
            <a:off x="2108210" y="1303571"/>
            <a:ext cx="8740521" cy="594650"/>
          </a:xfrm>
          <a:prstGeom prst="rect">
            <a:avLst/>
          </a:prstGeom>
          <a:noFill/>
        </p:spPr>
        <p:txBody>
          <a:bodyPr wrap="square" rtlCol="0">
            <a:spAutoFit/>
          </a:bodyPr>
          <a:lstStyle/>
          <a:p>
            <a:pPr marL="310942" indent="-310942">
              <a:buFont typeface="Arial" panose="020B0604020202020204" pitchFamily="34" charset="0"/>
              <a:buChar char="•"/>
            </a:pPr>
            <a:endParaRPr lang="en-US" sz="1632" dirty="0"/>
          </a:p>
          <a:p>
            <a:pPr marL="310942" indent="-310942">
              <a:buFont typeface="Arial" panose="020B0604020202020204" pitchFamily="34" charset="0"/>
              <a:buChar char="•"/>
            </a:pPr>
            <a:endParaRPr lang="en-US" sz="1632" dirty="0"/>
          </a:p>
        </p:txBody>
      </p:sp>
      <p:pic>
        <p:nvPicPr>
          <p:cNvPr id="8" name="Picture 7"/>
          <p:cNvPicPr>
            <a:picLocks noChangeAspect="1"/>
          </p:cNvPicPr>
          <p:nvPr/>
        </p:nvPicPr>
        <p:blipFill>
          <a:blip r:embed="rId3"/>
          <a:stretch>
            <a:fillRect/>
          </a:stretch>
        </p:blipFill>
        <p:spPr>
          <a:xfrm>
            <a:off x="2267911" y="1391389"/>
            <a:ext cx="7979485" cy="721850"/>
          </a:xfrm>
          <a:prstGeom prst="rect">
            <a:avLst/>
          </a:prstGeom>
        </p:spPr>
      </p:pic>
      <p:sp>
        <p:nvSpPr>
          <p:cNvPr id="4" name="TextBox 3"/>
          <p:cNvSpPr txBox="1"/>
          <p:nvPr/>
        </p:nvSpPr>
        <p:spPr>
          <a:xfrm>
            <a:off x="2267910" y="2279075"/>
            <a:ext cx="7907722" cy="594650"/>
          </a:xfrm>
          <a:prstGeom prst="rect">
            <a:avLst/>
          </a:prstGeom>
          <a:noFill/>
        </p:spPr>
        <p:txBody>
          <a:bodyPr wrap="square" rtlCol="0">
            <a:spAutoFit/>
          </a:bodyPr>
          <a:lstStyle/>
          <a:p>
            <a:r>
              <a:rPr lang="en-US" sz="1632" dirty="0"/>
              <a:t>Q(1, 5) = 0 + 1 [100 + 0.8 (max (Q(5, </a:t>
            </a:r>
            <a:r>
              <a:rPr lang="en-US" sz="1632" dirty="0" err="1"/>
              <a:t>goto</a:t>
            </a:r>
            <a:r>
              <a:rPr lang="en-US" sz="1632" dirty="0"/>
              <a:t> 1), Q(5, </a:t>
            </a:r>
            <a:r>
              <a:rPr lang="en-US" sz="1632" dirty="0" err="1"/>
              <a:t>goto</a:t>
            </a:r>
            <a:r>
              <a:rPr lang="en-US" sz="1632" dirty="0"/>
              <a:t> 4), Q(5, </a:t>
            </a:r>
            <a:r>
              <a:rPr lang="en-US" sz="1632" dirty="0" err="1"/>
              <a:t>goto</a:t>
            </a:r>
            <a:r>
              <a:rPr lang="en-US" sz="1632" dirty="0"/>
              <a:t> 5)) – 0]</a:t>
            </a:r>
          </a:p>
          <a:p>
            <a:r>
              <a:rPr lang="en-US" sz="1632" dirty="0"/>
              <a:t>	     = 0 + 1 [100 + 0.8x0 – 0] = 100</a:t>
            </a:r>
          </a:p>
        </p:txBody>
      </p:sp>
      <p:sp>
        <p:nvSpPr>
          <p:cNvPr id="5" name="TextBox 4"/>
          <p:cNvSpPr txBox="1"/>
          <p:nvPr/>
        </p:nvSpPr>
        <p:spPr>
          <a:xfrm>
            <a:off x="2365460" y="3108253"/>
            <a:ext cx="2513183" cy="343492"/>
          </a:xfrm>
          <a:prstGeom prst="rect">
            <a:avLst/>
          </a:prstGeom>
          <a:noFill/>
        </p:spPr>
        <p:txBody>
          <a:bodyPr wrap="square" rtlCol="0">
            <a:spAutoFit/>
          </a:bodyPr>
          <a:lstStyle/>
          <a:p>
            <a:r>
              <a:rPr lang="en-US" sz="1632" dirty="0">
                <a:solidFill>
                  <a:srgbClr val="0070C0"/>
                </a:solidFill>
              </a:rPr>
              <a:t>End of the 1</a:t>
            </a:r>
            <a:r>
              <a:rPr lang="en-US" sz="1632" baseline="30000" dirty="0">
                <a:solidFill>
                  <a:srgbClr val="0070C0"/>
                </a:solidFill>
              </a:rPr>
              <a:t>st</a:t>
            </a:r>
            <a:r>
              <a:rPr lang="en-US" sz="1632" dirty="0">
                <a:solidFill>
                  <a:srgbClr val="0070C0"/>
                </a:solidFill>
              </a:rPr>
              <a:t> episode</a:t>
            </a:r>
          </a:p>
        </p:txBody>
      </p:sp>
      <p:sp>
        <p:nvSpPr>
          <p:cNvPr id="10" name="Oval 9"/>
          <p:cNvSpPr/>
          <p:nvPr/>
        </p:nvSpPr>
        <p:spPr>
          <a:xfrm>
            <a:off x="8331930" y="4547820"/>
            <a:ext cx="253631" cy="370075"/>
          </a:xfrm>
          <a:prstGeom prst="ellipse">
            <a:avLst/>
          </a:prstGeom>
          <a:solidFill>
            <a:schemeClr val="bg1"/>
          </a:solidFill>
          <a:ln>
            <a:solidFill>
              <a:schemeClr val="bg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sz="1632"/>
          </a:p>
        </p:txBody>
      </p:sp>
      <p:sp>
        <p:nvSpPr>
          <p:cNvPr id="9" name="Rectangle 8">
            <a:extLst>
              <a:ext uri="{FF2B5EF4-FFF2-40B4-BE49-F238E27FC236}">
                <a16:creationId xmlns:a16="http://schemas.microsoft.com/office/drawing/2014/main" id="{B4726612-4BAB-BA9B-EA6C-91DAFEB40F10}"/>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ECE9D367-B2D6-E732-7CBB-AC9868ABB639}"/>
              </a:ext>
            </a:extLst>
          </p:cNvPr>
          <p:cNvSpPr txBox="1"/>
          <p:nvPr/>
        </p:nvSpPr>
        <p:spPr>
          <a:xfrm>
            <a:off x="9748746" y="6349071"/>
            <a:ext cx="2616200" cy="400110"/>
          </a:xfrm>
          <a:prstGeom prst="rect">
            <a:avLst/>
          </a:prstGeom>
          <a:noFill/>
        </p:spPr>
        <p:txBody>
          <a:bodyPr wrap="square" rtlCol="0">
            <a:spAutoFit/>
          </a:bodyPr>
          <a:lstStyle/>
          <a:p>
            <a:pPr algn="ctr"/>
            <a:r>
              <a:rPr lang="en-US" sz="2000" b="1" dirty="0"/>
              <a:t>www.midocean.ae</a:t>
            </a:r>
          </a:p>
        </p:txBody>
      </p:sp>
      <p:pic>
        <p:nvPicPr>
          <p:cNvPr id="12" name="Graphic 21">
            <a:extLst>
              <a:ext uri="{FF2B5EF4-FFF2-40B4-BE49-F238E27FC236}">
                <a16:creationId xmlns:a16="http://schemas.microsoft.com/office/drawing/2014/main" id="{C9283675-C37D-022D-6027-6A8636A8355C}"/>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66807480"/>
      </p:ext>
    </p:extLst>
  </p:cSld>
  <p:clrMapOvr>
    <a:masterClrMapping/>
  </p:clrMapOvr>
  <p:transition>
    <p:cu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1315203"/>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sp>
        <p:nvSpPr>
          <p:cNvPr id="6" name="TextBox 5"/>
          <p:cNvSpPr txBox="1"/>
          <p:nvPr/>
        </p:nvSpPr>
        <p:spPr>
          <a:xfrm>
            <a:off x="7327160" y="3740714"/>
            <a:ext cx="3414265" cy="343492"/>
          </a:xfrm>
          <a:prstGeom prst="rect">
            <a:avLst/>
          </a:prstGeom>
          <a:noFill/>
        </p:spPr>
        <p:txBody>
          <a:bodyPr wrap="square" rtlCol="0">
            <a:spAutoFit/>
          </a:bodyPr>
          <a:lstStyle/>
          <a:p>
            <a:r>
              <a:rPr lang="en-US" sz="1632" dirty="0">
                <a:solidFill>
                  <a:srgbClr val="0070C0"/>
                </a:solidFill>
              </a:rPr>
              <a:t>Q-Matrix (Action-Value Function)</a:t>
            </a:r>
          </a:p>
        </p:txBody>
      </p:sp>
      <p:sp>
        <p:nvSpPr>
          <p:cNvPr id="7" name="TextBox 6"/>
          <p:cNvSpPr txBox="1"/>
          <p:nvPr/>
        </p:nvSpPr>
        <p:spPr>
          <a:xfrm>
            <a:off x="1854580" y="2171593"/>
            <a:ext cx="8886846" cy="594650"/>
          </a:xfrm>
          <a:prstGeom prst="rect">
            <a:avLst/>
          </a:prstGeom>
          <a:noFill/>
        </p:spPr>
        <p:txBody>
          <a:bodyPr wrap="square" rtlCol="0">
            <a:spAutoFit/>
          </a:bodyPr>
          <a:lstStyle/>
          <a:p>
            <a:pPr marL="310942" indent="-310942">
              <a:buFont typeface="Arial" panose="020B0604020202020204" pitchFamily="34" charset="0"/>
              <a:buChar char="•"/>
            </a:pPr>
            <a:endParaRPr lang="en-US" sz="1632" dirty="0"/>
          </a:p>
          <a:p>
            <a:pPr marL="310942" indent="-310942">
              <a:buFont typeface="Arial" panose="020B0604020202020204" pitchFamily="34" charset="0"/>
              <a:buChar char="•"/>
            </a:pPr>
            <a:endParaRPr lang="en-US" sz="1632" dirty="0"/>
          </a:p>
        </p:txBody>
      </p:sp>
      <p:pic>
        <p:nvPicPr>
          <p:cNvPr id="5" name="Picture 4"/>
          <p:cNvPicPr>
            <a:picLocks noChangeAspect="1"/>
          </p:cNvPicPr>
          <p:nvPr/>
        </p:nvPicPr>
        <p:blipFill>
          <a:blip r:embed="rId2"/>
          <a:stretch>
            <a:fillRect/>
          </a:stretch>
        </p:blipFill>
        <p:spPr>
          <a:xfrm>
            <a:off x="2108210" y="4117488"/>
            <a:ext cx="8313245" cy="2497580"/>
          </a:xfrm>
          <a:prstGeom prst="rect">
            <a:avLst/>
          </a:prstGeom>
        </p:spPr>
      </p:pic>
      <p:sp>
        <p:nvSpPr>
          <p:cNvPr id="9" name="TextBox 8"/>
          <p:cNvSpPr txBox="1"/>
          <p:nvPr/>
        </p:nvSpPr>
        <p:spPr>
          <a:xfrm>
            <a:off x="2108210" y="2188476"/>
            <a:ext cx="8740521" cy="1348126"/>
          </a:xfrm>
          <a:prstGeom prst="rect">
            <a:avLst/>
          </a:prstGeom>
          <a:noFill/>
        </p:spPr>
        <p:txBody>
          <a:bodyPr wrap="square" rtlCol="0">
            <a:spAutoFit/>
          </a:bodyPr>
          <a:lstStyle/>
          <a:p>
            <a:pPr marL="310942" indent="-310942">
              <a:buFont typeface="Arial" panose="020B0604020202020204" pitchFamily="34" charset="0"/>
              <a:buChar char="•"/>
            </a:pPr>
            <a:r>
              <a:rPr lang="en-US" sz="1632" dirty="0"/>
              <a:t>Let the initial state be state 3 for the next episode</a:t>
            </a:r>
          </a:p>
          <a:p>
            <a:pPr marL="310942" indent="-310942">
              <a:buFont typeface="Arial" panose="020B0604020202020204" pitchFamily="34" charset="0"/>
              <a:buChar char="•"/>
            </a:pPr>
            <a:r>
              <a:rPr lang="en-US" sz="1632" dirty="0"/>
              <a:t>There are three possible actions for the current state: go to state 1 or 2 or 4</a:t>
            </a:r>
          </a:p>
          <a:p>
            <a:pPr marL="310942" indent="-310942">
              <a:buFont typeface="Arial" panose="020B0604020202020204" pitchFamily="34" charset="0"/>
              <a:buChar char="•"/>
            </a:pPr>
            <a:r>
              <a:rPr lang="en-US" sz="1632" dirty="0"/>
              <a:t>Assume using current policy we will go to state  1</a:t>
            </a:r>
          </a:p>
          <a:p>
            <a:pPr marL="310942" indent="-310942">
              <a:buFont typeface="Arial" panose="020B0604020202020204" pitchFamily="34" charset="0"/>
              <a:buChar char="•"/>
            </a:pPr>
            <a:r>
              <a:rPr lang="en-US" sz="1632" dirty="0"/>
              <a:t>In this case we can either </a:t>
            </a:r>
            <a:r>
              <a:rPr lang="en-US" sz="1632" dirty="0" err="1"/>
              <a:t>goto</a:t>
            </a:r>
            <a:r>
              <a:rPr lang="en-US" sz="1632" dirty="0"/>
              <a:t> state 3 or state 5 from state 1</a:t>
            </a:r>
          </a:p>
          <a:p>
            <a:endParaRPr lang="en-US" sz="1632" dirty="0"/>
          </a:p>
        </p:txBody>
      </p:sp>
      <p:sp>
        <p:nvSpPr>
          <p:cNvPr id="3" name="Rectangle 2">
            <a:extLst>
              <a:ext uri="{FF2B5EF4-FFF2-40B4-BE49-F238E27FC236}">
                <a16:creationId xmlns:a16="http://schemas.microsoft.com/office/drawing/2014/main" id="{8B724004-BCEA-5D51-3F67-C33728CA2217}"/>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6F6F6F6-2FED-62E8-3679-181B0C04C455}"/>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a:extLst>
              <a:ext uri="{FF2B5EF4-FFF2-40B4-BE49-F238E27FC236}">
                <a16:creationId xmlns:a16="http://schemas.microsoft.com/office/drawing/2014/main" id="{EEDFC551-FDE5-2423-8E07-31B3CACD71EA}"/>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71676364"/>
      </p:ext>
    </p:extLst>
  </p:cSld>
  <p:clrMapOvr>
    <a:masterClrMapping/>
  </p:clrMapOvr>
  <p:transition>
    <p:cu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2365461" y="946492"/>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2</a:t>
            </a:r>
            <a:endParaRPr sz="3264" dirty="0">
              <a:latin typeface="Georgia" panose="02040502050405020303" pitchFamily="18" charset="0"/>
            </a:endParaRPr>
          </a:p>
        </p:txBody>
      </p:sp>
      <p:sp>
        <p:nvSpPr>
          <p:cNvPr id="6" name="TextBox 5"/>
          <p:cNvSpPr txBox="1"/>
          <p:nvPr/>
        </p:nvSpPr>
        <p:spPr>
          <a:xfrm>
            <a:off x="7364332" y="3630925"/>
            <a:ext cx="3414265" cy="343492"/>
          </a:xfrm>
          <a:prstGeom prst="rect">
            <a:avLst/>
          </a:prstGeom>
          <a:noFill/>
        </p:spPr>
        <p:txBody>
          <a:bodyPr wrap="square" rtlCol="0">
            <a:spAutoFit/>
          </a:bodyPr>
          <a:lstStyle/>
          <a:p>
            <a:r>
              <a:rPr lang="en-US" sz="1632" dirty="0">
                <a:solidFill>
                  <a:srgbClr val="0070C0"/>
                </a:solidFill>
              </a:rPr>
              <a:t>Q-Matrix (Action-Value Function)</a:t>
            </a:r>
          </a:p>
        </p:txBody>
      </p:sp>
      <p:sp>
        <p:nvSpPr>
          <p:cNvPr id="7" name="TextBox 6"/>
          <p:cNvSpPr txBox="1"/>
          <p:nvPr/>
        </p:nvSpPr>
        <p:spPr>
          <a:xfrm>
            <a:off x="2108210" y="1819765"/>
            <a:ext cx="8740521" cy="594650"/>
          </a:xfrm>
          <a:prstGeom prst="rect">
            <a:avLst/>
          </a:prstGeom>
          <a:noFill/>
        </p:spPr>
        <p:txBody>
          <a:bodyPr wrap="square" rtlCol="0">
            <a:spAutoFit/>
          </a:bodyPr>
          <a:lstStyle/>
          <a:p>
            <a:pPr marL="310942" indent="-310942">
              <a:buFont typeface="Arial" panose="020B0604020202020204" pitchFamily="34" charset="0"/>
              <a:buChar char="•"/>
            </a:pPr>
            <a:endParaRPr lang="en-US" sz="1632" dirty="0"/>
          </a:p>
          <a:p>
            <a:pPr marL="310942" indent="-310942">
              <a:buFont typeface="Arial" panose="020B0604020202020204" pitchFamily="34" charset="0"/>
              <a:buChar char="•"/>
            </a:pPr>
            <a:endParaRPr lang="en-US" sz="1632" dirty="0"/>
          </a:p>
        </p:txBody>
      </p:sp>
      <p:pic>
        <p:nvPicPr>
          <p:cNvPr id="8" name="Picture 7"/>
          <p:cNvPicPr>
            <a:picLocks noChangeAspect="1"/>
          </p:cNvPicPr>
          <p:nvPr/>
        </p:nvPicPr>
        <p:blipFill>
          <a:blip r:embed="rId2"/>
          <a:stretch>
            <a:fillRect/>
          </a:stretch>
        </p:blipFill>
        <p:spPr>
          <a:xfrm>
            <a:off x="2267911" y="1907583"/>
            <a:ext cx="7979485" cy="721850"/>
          </a:xfrm>
          <a:prstGeom prst="rect">
            <a:avLst/>
          </a:prstGeom>
        </p:spPr>
      </p:pic>
      <p:sp>
        <p:nvSpPr>
          <p:cNvPr id="4" name="TextBox 3"/>
          <p:cNvSpPr txBox="1"/>
          <p:nvPr/>
        </p:nvSpPr>
        <p:spPr>
          <a:xfrm>
            <a:off x="2267910" y="2795269"/>
            <a:ext cx="7907722" cy="594650"/>
          </a:xfrm>
          <a:prstGeom prst="rect">
            <a:avLst/>
          </a:prstGeom>
          <a:noFill/>
        </p:spPr>
        <p:txBody>
          <a:bodyPr wrap="square" rtlCol="0">
            <a:spAutoFit/>
          </a:bodyPr>
          <a:lstStyle/>
          <a:p>
            <a:r>
              <a:rPr lang="en-US" sz="1632" dirty="0"/>
              <a:t>Q(3, 1) = 0 + 1 [0 + 0.8 (max (Q(1, </a:t>
            </a:r>
            <a:r>
              <a:rPr lang="en-US" sz="1632" dirty="0" err="1"/>
              <a:t>goto</a:t>
            </a:r>
            <a:r>
              <a:rPr lang="en-US" sz="1632" dirty="0"/>
              <a:t> 3), Q(1, </a:t>
            </a:r>
            <a:r>
              <a:rPr lang="en-US" sz="1632" dirty="0" err="1"/>
              <a:t>goto</a:t>
            </a:r>
            <a:r>
              <a:rPr lang="en-US" sz="1632" dirty="0"/>
              <a:t> 5)) – 0]</a:t>
            </a:r>
          </a:p>
          <a:p>
            <a:r>
              <a:rPr lang="en-US" sz="1632" dirty="0"/>
              <a:t>	     = 0 + 1 [0 + 0.8(max(0, 100) – 0] = 80</a:t>
            </a:r>
          </a:p>
        </p:txBody>
      </p:sp>
      <p:pic>
        <p:nvPicPr>
          <p:cNvPr id="9" name="Picture 8"/>
          <p:cNvPicPr>
            <a:picLocks noChangeAspect="1"/>
          </p:cNvPicPr>
          <p:nvPr/>
        </p:nvPicPr>
        <p:blipFill>
          <a:blip r:embed="rId3"/>
          <a:stretch>
            <a:fillRect/>
          </a:stretch>
        </p:blipFill>
        <p:spPr>
          <a:xfrm>
            <a:off x="1575131" y="4048378"/>
            <a:ext cx="9086455" cy="2492829"/>
          </a:xfrm>
          <a:prstGeom prst="rect">
            <a:avLst/>
          </a:prstGeom>
        </p:spPr>
      </p:pic>
      <p:pic>
        <p:nvPicPr>
          <p:cNvPr id="5" name="Picture 4"/>
          <p:cNvPicPr>
            <a:picLocks noChangeAspect="1"/>
          </p:cNvPicPr>
          <p:nvPr/>
        </p:nvPicPr>
        <p:blipFill>
          <a:blip r:embed="rId4"/>
          <a:stretch>
            <a:fillRect/>
          </a:stretch>
        </p:blipFill>
        <p:spPr>
          <a:xfrm>
            <a:off x="10057552" y="4863711"/>
            <a:ext cx="255672" cy="304839"/>
          </a:xfrm>
          <a:prstGeom prst="rect">
            <a:avLst/>
          </a:prstGeom>
        </p:spPr>
      </p:pic>
      <p:sp>
        <p:nvSpPr>
          <p:cNvPr id="10" name="TextBox 9"/>
          <p:cNvSpPr txBox="1"/>
          <p:nvPr/>
        </p:nvSpPr>
        <p:spPr>
          <a:xfrm>
            <a:off x="10057552" y="5168550"/>
            <a:ext cx="255672" cy="343492"/>
          </a:xfrm>
          <a:prstGeom prst="rect">
            <a:avLst/>
          </a:prstGeom>
          <a:solidFill>
            <a:schemeClr val="bg1"/>
          </a:solidFill>
        </p:spPr>
        <p:txBody>
          <a:bodyPr wrap="square" rtlCol="0">
            <a:spAutoFit/>
          </a:bodyPr>
          <a:lstStyle/>
          <a:p>
            <a:endParaRPr lang="en-US" sz="1632" dirty="0"/>
          </a:p>
        </p:txBody>
      </p:sp>
      <p:sp>
        <p:nvSpPr>
          <p:cNvPr id="11" name="TextBox 10"/>
          <p:cNvSpPr txBox="1"/>
          <p:nvPr/>
        </p:nvSpPr>
        <p:spPr>
          <a:xfrm>
            <a:off x="7707608" y="5427436"/>
            <a:ext cx="370691" cy="594650"/>
          </a:xfrm>
          <a:prstGeom prst="rect">
            <a:avLst/>
          </a:prstGeom>
          <a:solidFill>
            <a:schemeClr val="bg1"/>
          </a:solidFill>
        </p:spPr>
        <p:txBody>
          <a:bodyPr wrap="square" rtlCol="0">
            <a:spAutoFit/>
          </a:bodyPr>
          <a:lstStyle/>
          <a:p>
            <a:r>
              <a:rPr lang="en-US" sz="1632" dirty="0">
                <a:solidFill>
                  <a:srgbClr val="FF0000"/>
                </a:solidFill>
              </a:rPr>
              <a:t>3</a:t>
            </a:r>
          </a:p>
          <a:p>
            <a:r>
              <a:rPr lang="en-US" sz="1632" dirty="0">
                <a:solidFill>
                  <a:srgbClr val="FF0000"/>
                </a:solidFill>
              </a:rPr>
              <a:t>4</a:t>
            </a:r>
          </a:p>
        </p:txBody>
      </p:sp>
      <p:sp>
        <p:nvSpPr>
          <p:cNvPr id="3" name="Rectangle 2">
            <a:extLst>
              <a:ext uri="{FF2B5EF4-FFF2-40B4-BE49-F238E27FC236}">
                <a16:creationId xmlns:a16="http://schemas.microsoft.com/office/drawing/2014/main" id="{6D20EFA5-60B5-763E-1247-1EAE43C60F7E}"/>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A37F4094-631D-27B0-8DB8-C92B619095CD}"/>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13" name="Graphic 21">
            <a:extLst>
              <a:ext uri="{FF2B5EF4-FFF2-40B4-BE49-F238E27FC236}">
                <a16:creationId xmlns:a16="http://schemas.microsoft.com/office/drawing/2014/main" id="{84577A06-55DA-D298-B8C9-8A5B84CAAD54}"/>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54320508"/>
      </p:ext>
    </p:extLst>
  </p:cSld>
  <p:clrMapOvr>
    <a:masterClrMapping/>
  </p:clrMapOvr>
  <p:transition>
    <p:cut/>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pic>
        <p:nvPicPr>
          <p:cNvPr id="12" name="Picture 11">
            <a:extLst>
              <a:ext uri="{FF2B5EF4-FFF2-40B4-BE49-F238E27FC236}">
                <a16:creationId xmlns:a16="http://schemas.microsoft.com/office/drawing/2014/main" id="{58F37F3F-2B09-A914-47E4-6A9BF0628BF1}"/>
              </a:ext>
            </a:extLst>
          </p:cNvPr>
          <p:cNvPicPr>
            <a:picLocks noChangeAspect="1"/>
          </p:cNvPicPr>
          <p:nvPr/>
        </p:nvPicPr>
        <p:blipFill>
          <a:blip r:embed="rId3"/>
          <a:stretch>
            <a:fillRect/>
          </a:stretch>
        </p:blipFill>
        <p:spPr>
          <a:xfrm>
            <a:off x="3137859" y="1932958"/>
            <a:ext cx="5696425" cy="4357839"/>
          </a:xfrm>
          <a:prstGeom prst="rect">
            <a:avLst/>
          </a:prstGeom>
        </p:spPr>
      </p:pic>
      <p:sp>
        <p:nvSpPr>
          <p:cNvPr id="15" name="object 2">
            <a:extLst>
              <a:ext uri="{FF2B5EF4-FFF2-40B4-BE49-F238E27FC236}">
                <a16:creationId xmlns:a16="http://schemas.microsoft.com/office/drawing/2014/main" id="{D757BB4A-88A5-BDCE-B90F-E01A5141A820}"/>
              </a:ext>
            </a:extLst>
          </p:cNvPr>
          <p:cNvSpPr txBox="1">
            <a:spLocks noGrp="1"/>
          </p:cNvSpPr>
          <p:nvPr>
            <p:ph type="title"/>
          </p:nvPr>
        </p:nvSpPr>
        <p:spPr>
          <a:xfrm>
            <a:off x="1569048" y="1131873"/>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3</a:t>
            </a:r>
            <a:endParaRPr sz="3264" dirty="0">
              <a:latin typeface="Georgia" panose="02040502050405020303" pitchFamily="18" charset="0"/>
            </a:endParaRPr>
          </a:p>
        </p:txBody>
      </p:sp>
    </p:spTree>
    <p:extLst>
      <p:ext uri="{BB962C8B-B14F-4D97-AF65-F5344CB8AC3E}">
        <p14:creationId xmlns:p14="http://schemas.microsoft.com/office/powerpoint/2010/main" val="16793739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pic>
        <p:nvPicPr>
          <p:cNvPr id="10" name="Picture 9">
            <a:extLst>
              <a:ext uri="{FF2B5EF4-FFF2-40B4-BE49-F238E27FC236}">
                <a16:creationId xmlns:a16="http://schemas.microsoft.com/office/drawing/2014/main" id="{7EC2ED83-7A4C-23C9-DF27-513F69F624F4}"/>
              </a:ext>
            </a:extLst>
          </p:cNvPr>
          <p:cNvPicPr>
            <a:picLocks noChangeAspect="1"/>
          </p:cNvPicPr>
          <p:nvPr/>
        </p:nvPicPr>
        <p:blipFill>
          <a:blip r:embed="rId3"/>
          <a:stretch>
            <a:fillRect/>
          </a:stretch>
        </p:blipFill>
        <p:spPr>
          <a:xfrm>
            <a:off x="2373271" y="694468"/>
            <a:ext cx="6319180" cy="2799940"/>
          </a:xfrm>
          <a:prstGeom prst="rect">
            <a:avLst/>
          </a:prstGeom>
        </p:spPr>
      </p:pic>
      <p:pic>
        <p:nvPicPr>
          <p:cNvPr id="7" name="Picture 6">
            <a:extLst>
              <a:ext uri="{FF2B5EF4-FFF2-40B4-BE49-F238E27FC236}">
                <a16:creationId xmlns:a16="http://schemas.microsoft.com/office/drawing/2014/main" id="{AB89DF1A-0EE0-1D06-619E-CE5B7147DD4D}"/>
              </a:ext>
            </a:extLst>
          </p:cNvPr>
          <p:cNvPicPr>
            <a:picLocks noChangeAspect="1"/>
          </p:cNvPicPr>
          <p:nvPr/>
        </p:nvPicPr>
        <p:blipFill>
          <a:blip r:embed="rId4"/>
          <a:stretch>
            <a:fillRect/>
          </a:stretch>
        </p:blipFill>
        <p:spPr>
          <a:xfrm>
            <a:off x="2373271" y="3494408"/>
            <a:ext cx="3114369" cy="3143475"/>
          </a:xfrm>
          <a:prstGeom prst="rect">
            <a:avLst/>
          </a:prstGeom>
        </p:spPr>
      </p:pic>
      <p:pic>
        <p:nvPicPr>
          <p:cNvPr id="9" name="Picture 8">
            <a:extLst>
              <a:ext uri="{FF2B5EF4-FFF2-40B4-BE49-F238E27FC236}">
                <a16:creationId xmlns:a16="http://schemas.microsoft.com/office/drawing/2014/main" id="{2B7074BC-721C-00FF-D7D0-5301FC60E17D}"/>
              </a:ext>
            </a:extLst>
          </p:cNvPr>
          <p:cNvPicPr>
            <a:picLocks noChangeAspect="1"/>
          </p:cNvPicPr>
          <p:nvPr/>
        </p:nvPicPr>
        <p:blipFill>
          <a:blip r:embed="rId5"/>
          <a:stretch>
            <a:fillRect/>
          </a:stretch>
        </p:blipFill>
        <p:spPr>
          <a:xfrm>
            <a:off x="5487640" y="3494408"/>
            <a:ext cx="3204811" cy="3143475"/>
          </a:xfrm>
          <a:prstGeom prst="rect">
            <a:avLst/>
          </a:prstGeom>
        </p:spPr>
      </p:pic>
    </p:spTree>
    <p:extLst>
      <p:ext uri="{BB962C8B-B14F-4D97-AF65-F5344CB8AC3E}">
        <p14:creationId xmlns:p14="http://schemas.microsoft.com/office/powerpoint/2010/main" val="23554998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pic>
        <p:nvPicPr>
          <p:cNvPr id="7" name="Picture 6">
            <a:extLst>
              <a:ext uri="{FF2B5EF4-FFF2-40B4-BE49-F238E27FC236}">
                <a16:creationId xmlns:a16="http://schemas.microsoft.com/office/drawing/2014/main" id="{AB89DF1A-0EE0-1D06-619E-CE5B7147DD4D}"/>
              </a:ext>
            </a:extLst>
          </p:cNvPr>
          <p:cNvPicPr>
            <a:picLocks noChangeAspect="1"/>
          </p:cNvPicPr>
          <p:nvPr/>
        </p:nvPicPr>
        <p:blipFill>
          <a:blip r:embed="rId3"/>
          <a:stretch>
            <a:fillRect/>
          </a:stretch>
        </p:blipFill>
        <p:spPr>
          <a:xfrm>
            <a:off x="8243129" y="1350870"/>
            <a:ext cx="2305141" cy="2326684"/>
          </a:xfrm>
          <a:prstGeom prst="rect">
            <a:avLst/>
          </a:prstGeom>
        </p:spPr>
      </p:pic>
      <p:pic>
        <p:nvPicPr>
          <p:cNvPr id="9" name="Picture 8">
            <a:extLst>
              <a:ext uri="{FF2B5EF4-FFF2-40B4-BE49-F238E27FC236}">
                <a16:creationId xmlns:a16="http://schemas.microsoft.com/office/drawing/2014/main" id="{2B7074BC-721C-00FF-D7D0-5301FC60E17D}"/>
              </a:ext>
            </a:extLst>
          </p:cNvPr>
          <p:cNvPicPr>
            <a:picLocks noChangeAspect="1"/>
          </p:cNvPicPr>
          <p:nvPr/>
        </p:nvPicPr>
        <p:blipFill>
          <a:blip r:embed="rId4"/>
          <a:stretch>
            <a:fillRect/>
          </a:stretch>
        </p:blipFill>
        <p:spPr>
          <a:xfrm>
            <a:off x="8226009" y="3921369"/>
            <a:ext cx="2482698" cy="2435182"/>
          </a:xfrm>
          <a:prstGeom prst="rect">
            <a:avLst/>
          </a:prstGeom>
        </p:spPr>
      </p:pic>
      <p:pic>
        <p:nvPicPr>
          <p:cNvPr id="8" name="Picture 7">
            <a:extLst>
              <a:ext uri="{FF2B5EF4-FFF2-40B4-BE49-F238E27FC236}">
                <a16:creationId xmlns:a16="http://schemas.microsoft.com/office/drawing/2014/main" id="{4CA66781-40ED-AFEB-965C-9696C071C660}"/>
              </a:ext>
            </a:extLst>
          </p:cNvPr>
          <p:cNvPicPr>
            <a:picLocks noChangeAspect="1"/>
          </p:cNvPicPr>
          <p:nvPr/>
        </p:nvPicPr>
        <p:blipFill>
          <a:blip r:embed="rId5"/>
          <a:stretch>
            <a:fillRect/>
          </a:stretch>
        </p:blipFill>
        <p:spPr>
          <a:xfrm>
            <a:off x="417034" y="1717718"/>
            <a:ext cx="4137076" cy="1438983"/>
          </a:xfrm>
          <a:prstGeom prst="rect">
            <a:avLst/>
          </a:prstGeom>
        </p:spPr>
      </p:pic>
      <p:pic>
        <p:nvPicPr>
          <p:cNvPr id="12" name="Picture 11">
            <a:extLst>
              <a:ext uri="{FF2B5EF4-FFF2-40B4-BE49-F238E27FC236}">
                <a16:creationId xmlns:a16="http://schemas.microsoft.com/office/drawing/2014/main" id="{5F0ACCD7-F4E7-938E-C662-37F5DF70824E}"/>
              </a:ext>
            </a:extLst>
          </p:cNvPr>
          <p:cNvPicPr>
            <a:picLocks noChangeAspect="1"/>
          </p:cNvPicPr>
          <p:nvPr/>
        </p:nvPicPr>
        <p:blipFill>
          <a:blip r:embed="rId6"/>
          <a:stretch>
            <a:fillRect/>
          </a:stretch>
        </p:blipFill>
        <p:spPr>
          <a:xfrm>
            <a:off x="375738" y="3399621"/>
            <a:ext cx="4137076" cy="1440773"/>
          </a:xfrm>
          <a:prstGeom prst="rect">
            <a:avLst/>
          </a:prstGeom>
        </p:spPr>
      </p:pic>
      <p:pic>
        <p:nvPicPr>
          <p:cNvPr id="14" name="Picture 13">
            <a:extLst>
              <a:ext uri="{FF2B5EF4-FFF2-40B4-BE49-F238E27FC236}">
                <a16:creationId xmlns:a16="http://schemas.microsoft.com/office/drawing/2014/main" id="{AAD3438C-8D1E-321B-FA79-E4BAA262D272}"/>
              </a:ext>
            </a:extLst>
          </p:cNvPr>
          <p:cNvPicPr>
            <a:picLocks noChangeAspect="1"/>
          </p:cNvPicPr>
          <p:nvPr/>
        </p:nvPicPr>
        <p:blipFill>
          <a:blip r:embed="rId7"/>
          <a:stretch>
            <a:fillRect/>
          </a:stretch>
        </p:blipFill>
        <p:spPr>
          <a:xfrm>
            <a:off x="375738" y="5018725"/>
            <a:ext cx="4137076" cy="1292836"/>
          </a:xfrm>
          <a:prstGeom prst="rect">
            <a:avLst/>
          </a:prstGeom>
        </p:spPr>
      </p:pic>
      <p:sp>
        <p:nvSpPr>
          <p:cNvPr id="15" name="object 2">
            <a:extLst>
              <a:ext uri="{FF2B5EF4-FFF2-40B4-BE49-F238E27FC236}">
                <a16:creationId xmlns:a16="http://schemas.microsoft.com/office/drawing/2014/main" id="{C81968F4-B6CF-079F-B44B-DCD66D2C0038}"/>
              </a:ext>
            </a:extLst>
          </p:cNvPr>
          <p:cNvSpPr txBox="1">
            <a:spLocks noGrp="1"/>
          </p:cNvSpPr>
          <p:nvPr>
            <p:ph type="title"/>
          </p:nvPr>
        </p:nvSpPr>
        <p:spPr>
          <a:xfrm>
            <a:off x="555686" y="941526"/>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3</a:t>
            </a:r>
            <a:endParaRPr sz="3264" dirty="0">
              <a:latin typeface="Georgia" panose="02040502050405020303" pitchFamily="18" charset="0"/>
            </a:endParaRPr>
          </a:p>
        </p:txBody>
      </p:sp>
    </p:spTree>
    <p:extLst>
      <p:ext uri="{BB962C8B-B14F-4D97-AF65-F5344CB8AC3E}">
        <p14:creationId xmlns:p14="http://schemas.microsoft.com/office/powerpoint/2010/main" val="68330673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pic>
        <p:nvPicPr>
          <p:cNvPr id="10" name="Picture 9">
            <a:extLst>
              <a:ext uri="{FF2B5EF4-FFF2-40B4-BE49-F238E27FC236}">
                <a16:creationId xmlns:a16="http://schemas.microsoft.com/office/drawing/2014/main" id="{82116AB0-8BB0-67D4-138F-D787B1BC1F5A}"/>
              </a:ext>
            </a:extLst>
          </p:cNvPr>
          <p:cNvPicPr>
            <a:picLocks noChangeAspect="1"/>
          </p:cNvPicPr>
          <p:nvPr/>
        </p:nvPicPr>
        <p:blipFill>
          <a:blip r:embed="rId3"/>
          <a:stretch>
            <a:fillRect/>
          </a:stretch>
        </p:blipFill>
        <p:spPr>
          <a:xfrm>
            <a:off x="180431" y="995380"/>
            <a:ext cx="4376821" cy="5366102"/>
          </a:xfrm>
          <a:prstGeom prst="rect">
            <a:avLst/>
          </a:prstGeom>
        </p:spPr>
      </p:pic>
      <p:pic>
        <p:nvPicPr>
          <p:cNvPr id="13" name="Picture 12">
            <a:extLst>
              <a:ext uri="{FF2B5EF4-FFF2-40B4-BE49-F238E27FC236}">
                <a16:creationId xmlns:a16="http://schemas.microsoft.com/office/drawing/2014/main" id="{5393812B-2161-9622-5350-2A794ACFC036}"/>
              </a:ext>
            </a:extLst>
          </p:cNvPr>
          <p:cNvPicPr>
            <a:picLocks noChangeAspect="1"/>
          </p:cNvPicPr>
          <p:nvPr/>
        </p:nvPicPr>
        <p:blipFill>
          <a:blip r:embed="rId4"/>
          <a:stretch>
            <a:fillRect/>
          </a:stretch>
        </p:blipFill>
        <p:spPr>
          <a:xfrm>
            <a:off x="8552912" y="856085"/>
            <a:ext cx="2692121" cy="2674864"/>
          </a:xfrm>
          <a:prstGeom prst="rect">
            <a:avLst/>
          </a:prstGeom>
        </p:spPr>
      </p:pic>
      <p:pic>
        <p:nvPicPr>
          <p:cNvPr id="16" name="Picture 15">
            <a:extLst>
              <a:ext uri="{FF2B5EF4-FFF2-40B4-BE49-F238E27FC236}">
                <a16:creationId xmlns:a16="http://schemas.microsoft.com/office/drawing/2014/main" id="{574C1F2E-6FF4-B6C4-3F8D-D706F392BAA6}"/>
              </a:ext>
            </a:extLst>
          </p:cNvPr>
          <p:cNvPicPr>
            <a:picLocks noChangeAspect="1"/>
          </p:cNvPicPr>
          <p:nvPr/>
        </p:nvPicPr>
        <p:blipFill>
          <a:blip r:embed="rId5"/>
          <a:stretch>
            <a:fillRect/>
          </a:stretch>
        </p:blipFill>
        <p:spPr>
          <a:xfrm>
            <a:off x="8552912" y="3690128"/>
            <a:ext cx="2692121" cy="2587233"/>
          </a:xfrm>
          <a:prstGeom prst="rect">
            <a:avLst/>
          </a:prstGeom>
        </p:spPr>
      </p:pic>
    </p:spTree>
    <p:extLst>
      <p:ext uri="{BB962C8B-B14F-4D97-AF65-F5344CB8AC3E}">
        <p14:creationId xmlns:p14="http://schemas.microsoft.com/office/powerpoint/2010/main" val="146429503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7" name="Picture 6">
            <a:extLst>
              <a:ext uri="{FF2B5EF4-FFF2-40B4-BE49-F238E27FC236}">
                <a16:creationId xmlns:a16="http://schemas.microsoft.com/office/drawing/2014/main" id="{8E6FF464-4FAD-C69C-3694-7FD6C43F9876}"/>
              </a:ext>
            </a:extLst>
          </p:cNvPr>
          <p:cNvPicPr>
            <a:picLocks noChangeAspect="1"/>
          </p:cNvPicPr>
          <p:nvPr/>
        </p:nvPicPr>
        <p:blipFill>
          <a:blip r:embed="rId3"/>
          <a:stretch>
            <a:fillRect/>
          </a:stretch>
        </p:blipFill>
        <p:spPr>
          <a:xfrm>
            <a:off x="2866586" y="1495541"/>
            <a:ext cx="6458828" cy="4797090"/>
          </a:xfrm>
          <a:prstGeom prst="rect">
            <a:avLst/>
          </a:prstGeom>
        </p:spPr>
      </p:pic>
      <p:sp>
        <p:nvSpPr>
          <p:cNvPr id="8" name="object 2">
            <a:extLst>
              <a:ext uri="{FF2B5EF4-FFF2-40B4-BE49-F238E27FC236}">
                <a16:creationId xmlns:a16="http://schemas.microsoft.com/office/drawing/2014/main" id="{8E185E2F-B2DA-07E9-F338-7595EBA856FD}"/>
              </a:ext>
            </a:extLst>
          </p:cNvPr>
          <p:cNvSpPr txBox="1">
            <a:spLocks noGrp="1"/>
          </p:cNvSpPr>
          <p:nvPr>
            <p:ph type="title"/>
          </p:nvPr>
        </p:nvSpPr>
        <p:spPr>
          <a:xfrm>
            <a:off x="1340844" y="956607"/>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3</a:t>
            </a:r>
            <a:endParaRPr sz="3264" dirty="0">
              <a:latin typeface="Georgia" panose="02040502050405020303" pitchFamily="18" charset="0"/>
            </a:endParaRPr>
          </a:p>
        </p:txBody>
      </p:sp>
    </p:spTree>
    <p:extLst>
      <p:ext uri="{BB962C8B-B14F-4D97-AF65-F5344CB8AC3E}">
        <p14:creationId xmlns:p14="http://schemas.microsoft.com/office/powerpoint/2010/main" val="399050123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pic>
        <p:nvPicPr>
          <p:cNvPr id="4" name="Picture 3">
            <a:extLst>
              <a:ext uri="{FF2B5EF4-FFF2-40B4-BE49-F238E27FC236}">
                <a16:creationId xmlns:a16="http://schemas.microsoft.com/office/drawing/2014/main" id="{53CC8344-AED5-8265-B919-16A55A47B1BE}"/>
              </a:ext>
            </a:extLst>
          </p:cNvPr>
          <p:cNvPicPr>
            <a:picLocks noChangeAspect="1"/>
          </p:cNvPicPr>
          <p:nvPr/>
        </p:nvPicPr>
        <p:blipFill>
          <a:blip r:embed="rId3"/>
          <a:stretch>
            <a:fillRect/>
          </a:stretch>
        </p:blipFill>
        <p:spPr>
          <a:xfrm>
            <a:off x="2196127" y="1155869"/>
            <a:ext cx="7068498" cy="5050613"/>
          </a:xfrm>
          <a:prstGeom prst="rect">
            <a:avLst/>
          </a:prstGeom>
        </p:spPr>
      </p:pic>
      <p:sp>
        <p:nvSpPr>
          <p:cNvPr id="8" name="object 2">
            <a:extLst>
              <a:ext uri="{FF2B5EF4-FFF2-40B4-BE49-F238E27FC236}">
                <a16:creationId xmlns:a16="http://schemas.microsoft.com/office/drawing/2014/main" id="{4CE67738-C497-11F4-0C6E-6A5F5837D788}"/>
              </a:ext>
            </a:extLst>
          </p:cNvPr>
          <p:cNvSpPr txBox="1">
            <a:spLocks noGrp="1"/>
          </p:cNvSpPr>
          <p:nvPr>
            <p:ph type="title"/>
          </p:nvPr>
        </p:nvSpPr>
        <p:spPr>
          <a:xfrm>
            <a:off x="2626178" y="541414"/>
            <a:ext cx="7383285" cy="471513"/>
          </a:xfrm>
          <a:prstGeom prst="rect">
            <a:avLst/>
          </a:prstGeom>
        </p:spPr>
        <p:txBody>
          <a:bodyPr vert="horz" wrap="square" lIns="0" tIns="19214" rIns="0" bIns="0" rtlCol="0" anchor="ctr">
            <a:spAutoFit/>
          </a:bodyPr>
          <a:lstStyle/>
          <a:p>
            <a:pPr marL="21349">
              <a:spcBef>
                <a:spcPts val="151"/>
              </a:spcBef>
            </a:pPr>
            <a:r>
              <a:rPr lang="en-US" sz="3264" spc="-244" dirty="0">
                <a:solidFill>
                  <a:srgbClr val="3333B2"/>
                </a:solidFill>
                <a:latin typeface="Georgia" panose="02040502050405020303" pitchFamily="18" charset="0"/>
              </a:rPr>
              <a:t>Q-learning Solved Example 4</a:t>
            </a:r>
            <a:endParaRPr sz="3264" dirty="0">
              <a:latin typeface="Georgia" panose="02040502050405020303" pitchFamily="18" charset="0"/>
            </a:endParaRPr>
          </a:p>
        </p:txBody>
      </p:sp>
    </p:spTree>
    <p:extLst>
      <p:ext uri="{BB962C8B-B14F-4D97-AF65-F5344CB8AC3E}">
        <p14:creationId xmlns:p14="http://schemas.microsoft.com/office/powerpoint/2010/main" val="160623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10" name="TextBox 9">
            <a:extLst>
              <a:ext uri="{FF2B5EF4-FFF2-40B4-BE49-F238E27FC236}">
                <a16:creationId xmlns:a16="http://schemas.microsoft.com/office/drawing/2014/main" id="{2434BDD7-A073-AD27-ADD3-CCB6453C1B8B}"/>
              </a:ext>
            </a:extLst>
          </p:cNvPr>
          <p:cNvSpPr txBox="1"/>
          <p:nvPr/>
        </p:nvSpPr>
        <p:spPr>
          <a:xfrm>
            <a:off x="180431" y="1028343"/>
            <a:ext cx="11831138" cy="5632311"/>
          </a:xfrm>
          <a:prstGeom prst="rect">
            <a:avLst/>
          </a:prstGeom>
          <a:noFill/>
        </p:spPr>
        <p:txBody>
          <a:bodyPr wrap="square">
            <a:spAutoFit/>
          </a:bodyPr>
          <a:lstStyle/>
          <a:p>
            <a:pPr algn="l" fontAlgn="base"/>
            <a:r>
              <a:rPr lang="en-US" sz="2400" b="0" i="0" dirty="0">
                <a:solidFill>
                  <a:srgbClr val="273239"/>
                </a:solidFill>
                <a:effectLst/>
                <a:latin typeface="Nunito" panose="020F0502020204030204" pitchFamily="2" charset="0"/>
              </a:rPr>
              <a:t>SARSA algorithm is a slight variation of the popular Q-Learning algorithm. For a learning agent in any Reinforcement Learning algorithm it’s policy can be of two types:- </a:t>
            </a:r>
            <a:br>
              <a:rPr lang="en-US" sz="2400" b="0" i="0" dirty="0">
                <a:solidFill>
                  <a:srgbClr val="273239"/>
                </a:solidFill>
                <a:effectLst/>
                <a:latin typeface="Nunito" panose="020F0502020204030204" pitchFamily="2" charset="0"/>
              </a:rPr>
            </a:br>
            <a:r>
              <a:rPr lang="en-US" sz="2400" b="0" i="0" dirty="0">
                <a:solidFill>
                  <a:srgbClr val="273239"/>
                </a:solidFill>
                <a:effectLst/>
                <a:latin typeface="Nunito" panose="020F0502020204030204" pitchFamily="2" charset="0"/>
              </a:rPr>
              <a:t> </a:t>
            </a:r>
          </a:p>
          <a:p>
            <a:pPr algn="l" fontAlgn="base">
              <a:buFont typeface="+mj-lt"/>
              <a:buAutoNum type="arabicPeriod"/>
            </a:pPr>
            <a:r>
              <a:rPr lang="en-US" sz="2400" b="1" i="0" dirty="0">
                <a:solidFill>
                  <a:srgbClr val="273239"/>
                </a:solidFill>
                <a:effectLst/>
                <a:latin typeface="Nunito" panose="020F0502020204030204" pitchFamily="2" charset="0"/>
              </a:rPr>
              <a:t>On Policy:</a:t>
            </a:r>
            <a:r>
              <a:rPr lang="en-US" sz="2400" b="0" i="0" dirty="0">
                <a:solidFill>
                  <a:srgbClr val="273239"/>
                </a:solidFill>
                <a:effectLst/>
                <a:latin typeface="Nunito" panose="020F0502020204030204" pitchFamily="2" charset="0"/>
              </a:rPr>
              <a:t> In this, the learning agent learns the value function according to the current action derived from the policy currently being used.</a:t>
            </a:r>
          </a:p>
          <a:p>
            <a:pPr algn="l" fontAlgn="base">
              <a:buFont typeface="+mj-lt"/>
              <a:buAutoNum type="arabicPeriod"/>
            </a:pPr>
            <a:endParaRPr lang="en-US" sz="2400" b="0" i="0" dirty="0">
              <a:solidFill>
                <a:srgbClr val="273239"/>
              </a:solidFill>
              <a:effectLst/>
              <a:latin typeface="Nunito" panose="020F0502020204030204" pitchFamily="2" charset="0"/>
            </a:endParaRPr>
          </a:p>
          <a:p>
            <a:pPr algn="l" fontAlgn="base">
              <a:buFont typeface="+mj-lt"/>
              <a:buAutoNum type="arabicPeriod"/>
            </a:pPr>
            <a:r>
              <a:rPr lang="en-US" sz="2400" b="1" i="0" dirty="0">
                <a:solidFill>
                  <a:srgbClr val="273239"/>
                </a:solidFill>
                <a:effectLst/>
                <a:latin typeface="Nunito" panose="020F0502020204030204" pitchFamily="2" charset="0"/>
              </a:rPr>
              <a:t>Off Policy:</a:t>
            </a:r>
            <a:r>
              <a:rPr lang="en-US" sz="2400" b="0" i="0" dirty="0">
                <a:solidFill>
                  <a:srgbClr val="273239"/>
                </a:solidFill>
                <a:effectLst/>
                <a:latin typeface="Nunito" panose="020F0502020204030204" pitchFamily="2" charset="0"/>
              </a:rPr>
              <a:t> In this, the learning agent learns the value function according to the action derived from another policy.</a:t>
            </a:r>
          </a:p>
          <a:p>
            <a:pPr algn="l" fontAlgn="base"/>
            <a:br>
              <a:rPr lang="en-US" sz="2400" b="0" i="0" dirty="0">
                <a:solidFill>
                  <a:srgbClr val="273239"/>
                </a:solidFill>
                <a:effectLst/>
                <a:latin typeface="Nunito" panose="020F0502020204030204" pitchFamily="2" charset="0"/>
              </a:rPr>
            </a:br>
            <a:r>
              <a:rPr lang="en-US" sz="2400" b="0" i="0" dirty="0">
                <a:solidFill>
                  <a:srgbClr val="273239"/>
                </a:solidFill>
                <a:effectLst/>
                <a:latin typeface="Nunito" panose="020F0502020204030204" pitchFamily="2" charset="0"/>
              </a:rPr>
              <a:t>Q-Learning technique is an </a:t>
            </a:r>
            <a:r>
              <a:rPr lang="en-US" sz="2400" b="1" i="0" dirty="0">
                <a:solidFill>
                  <a:srgbClr val="273239"/>
                </a:solidFill>
                <a:effectLst/>
                <a:latin typeface="Nunito" panose="020F0502020204030204" pitchFamily="2" charset="0"/>
              </a:rPr>
              <a:t>Off Policy</a:t>
            </a:r>
            <a:r>
              <a:rPr lang="en-US" sz="2400" b="0" i="0" dirty="0">
                <a:solidFill>
                  <a:srgbClr val="273239"/>
                </a:solidFill>
                <a:effectLst/>
                <a:latin typeface="Nunito" panose="020F0502020204030204" pitchFamily="2" charset="0"/>
              </a:rPr>
              <a:t> technique and uses the greedy approach to learn the Q-value. SARSA technique, on the other hand, is an </a:t>
            </a:r>
            <a:r>
              <a:rPr lang="en-US" sz="2400" b="1" i="0" dirty="0">
                <a:solidFill>
                  <a:srgbClr val="273239"/>
                </a:solidFill>
                <a:effectLst/>
                <a:latin typeface="Nunito" panose="020F0502020204030204" pitchFamily="2" charset="0"/>
              </a:rPr>
              <a:t>On Policy</a:t>
            </a:r>
            <a:r>
              <a:rPr lang="en-US" sz="2400" b="0" i="0" dirty="0">
                <a:solidFill>
                  <a:srgbClr val="273239"/>
                </a:solidFill>
                <a:effectLst/>
                <a:latin typeface="Nunito" panose="020F0502020204030204" pitchFamily="2" charset="0"/>
              </a:rPr>
              <a:t> and uses the action performed by the current policy to learn the Q-value.</a:t>
            </a:r>
            <a:br>
              <a:rPr lang="en-US" sz="2400" b="0" i="0" dirty="0">
                <a:solidFill>
                  <a:srgbClr val="273239"/>
                </a:solidFill>
                <a:effectLst/>
                <a:latin typeface="Nunito" panose="020F0502020204030204" pitchFamily="2" charset="0"/>
              </a:rPr>
            </a:br>
            <a:br>
              <a:rPr lang="en-US" sz="2400" b="0" i="0" dirty="0">
                <a:solidFill>
                  <a:srgbClr val="273239"/>
                </a:solidFill>
                <a:effectLst/>
                <a:latin typeface="Nunito" panose="020F0502020204030204" pitchFamily="2" charset="0"/>
              </a:rPr>
            </a:br>
            <a:r>
              <a:rPr lang="en-US" sz="2400" b="0" i="0" dirty="0">
                <a:solidFill>
                  <a:srgbClr val="273239"/>
                </a:solidFill>
                <a:effectLst/>
                <a:latin typeface="Nunito" panose="020F0502020204030204" pitchFamily="2" charset="0"/>
              </a:rPr>
              <a:t> </a:t>
            </a:r>
          </a:p>
        </p:txBody>
      </p:sp>
    </p:spTree>
    <p:extLst>
      <p:ext uri="{BB962C8B-B14F-4D97-AF65-F5344CB8AC3E}">
        <p14:creationId xmlns:p14="http://schemas.microsoft.com/office/powerpoint/2010/main" val="38936712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7" name="TextBox 6">
            <a:extLst>
              <a:ext uri="{FF2B5EF4-FFF2-40B4-BE49-F238E27FC236}">
                <a16:creationId xmlns:a16="http://schemas.microsoft.com/office/drawing/2014/main" id="{8631815F-DB2D-2624-50A4-82B8A5E09F97}"/>
              </a:ext>
            </a:extLst>
          </p:cNvPr>
          <p:cNvSpPr txBox="1"/>
          <p:nvPr/>
        </p:nvSpPr>
        <p:spPr>
          <a:xfrm>
            <a:off x="368710" y="1289593"/>
            <a:ext cx="9649132" cy="830997"/>
          </a:xfrm>
          <a:prstGeom prst="rect">
            <a:avLst/>
          </a:prstGeom>
          <a:noFill/>
        </p:spPr>
        <p:txBody>
          <a:bodyPr wrap="square">
            <a:spAutoFit/>
          </a:bodyPr>
          <a:lstStyle/>
          <a:p>
            <a:r>
              <a:rPr lang="en-US" sz="2400" b="0" i="0" dirty="0">
                <a:solidFill>
                  <a:srgbClr val="273239"/>
                </a:solidFill>
                <a:effectLst/>
                <a:latin typeface="Nunito" panose="020F0502020204030204" pitchFamily="2" charset="0"/>
              </a:rPr>
              <a:t>This difference is visible in the difference of the update statements for each technique:- </a:t>
            </a:r>
            <a:endParaRPr lang="en-US" sz="2400" dirty="0"/>
          </a:p>
        </p:txBody>
      </p:sp>
      <p:pic>
        <p:nvPicPr>
          <p:cNvPr id="9" name="Picture 8">
            <a:extLst>
              <a:ext uri="{FF2B5EF4-FFF2-40B4-BE49-F238E27FC236}">
                <a16:creationId xmlns:a16="http://schemas.microsoft.com/office/drawing/2014/main" id="{8596F74E-A2C7-F6D8-3B0D-DF71C7C9A8EC}"/>
              </a:ext>
            </a:extLst>
          </p:cNvPr>
          <p:cNvPicPr>
            <a:picLocks noChangeAspect="1"/>
          </p:cNvPicPr>
          <p:nvPr/>
        </p:nvPicPr>
        <p:blipFill>
          <a:blip r:embed="rId3"/>
          <a:stretch>
            <a:fillRect/>
          </a:stretch>
        </p:blipFill>
        <p:spPr>
          <a:xfrm>
            <a:off x="561131" y="2729839"/>
            <a:ext cx="10833765" cy="1918011"/>
          </a:xfrm>
          <a:prstGeom prst="rect">
            <a:avLst/>
          </a:prstGeom>
        </p:spPr>
      </p:pic>
      <p:sp>
        <p:nvSpPr>
          <p:cNvPr id="11" name="TextBox 10">
            <a:extLst>
              <a:ext uri="{FF2B5EF4-FFF2-40B4-BE49-F238E27FC236}">
                <a16:creationId xmlns:a16="http://schemas.microsoft.com/office/drawing/2014/main" id="{384A2715-19BE-B979-27C1-5D7ADB1EDA2C}"/>
              </a:ext>
            </a:extLst>
          </p:cNvPr>
          <p:cNvSpPr txBox="1"/>
          <p:nvPr/>
        </p:nvSpPr>
        <p:spPr>
          <a:xfrm>
            <a:off x="368709" y="4647850"/>
            <a:ext cx="11512115" cy="1573970"/>
          </a:xfrm>
          <a:prstGeom prst="rect">
            <a:avLst/>
          </a:prstGeom>
          <a:noFill/>
        </p:spPr>
        <p:txBody>
          <a:bodyPr wrap="square">
            <a:spAutoFit/>
          </a:bodyPr>
          <a:lstStyle/>
          <a:p>
            <a:r>
              <a:rPr lang="en-US" sz="2400" b="0" i="0" dirty="0">
                <a:solidFill>
                  <a:srgbClr val="273239"/>
                </a:solidFill>
                <a:effectLst/>
                <a:latin typeface="Nunito" pitchFamily="2" charset="0"/>
              </a:rPr>
              <a:t>Here, the update equation for SARSA depends on the current state, current action, reward obtained, next state and next action. This observation lead to the naming of the learning technique as SARSA stands for </a:t>
            </a:r>
            <a:r>
              <a:rPr lang="en-US" sz="2400" b="1" i="0" dirty="0">
                <a:solidFill>
                  <a:srgbClr val="273239"/>
                </a:solidFill>
                <a:effectLst/>
                <a:latin typeface="Nunito" pitchFamily="2" charset="0"/>
              </a:rPr>
              <a:t>State Action Reward State Action</a:t>
            </a:r>
            <a:r>
              <a:rPr lang="en-US" sz="2400" b="0" i="0" dirty="0">
                <a:solidFill>
                  <a:srgbClr val="273239"/>
                </a:solidFill>
                <a:effectLst/>
                <a:latin typeface="Nunito" pitchFamily="2" charset="0"/>
              </a:rPr>
              <a:t> which symbolizes the tuple (s, a, r, s’, a’).</a:t>
            </a:r>
            <a:endParaRPr lang="en-US" sz="2400" dirty="0"/>
          </a:p>
        </p:txBody>
      </p:sp>
    </p:spTree>
    <p:extLst>
      <p:ext uri="{BB962C8B-B14F-4D97-AF65-F5344CB8AC3E}">
        <p14:creationId xmlns:p14="http://schemas.microsoft.com/office/powerpoint/2010/main" val="161207980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B3C407-8CA8-E156-6C17-685030ACE456}"/>
            </a:ext>
          </a:extLst>
        </p:cNvPr>
        <p:cNvGrpSpPr/>
        <p:nvPr/>
      </p:nvGrpSpPr>
      <p:grpSpPr>
        <a:xfrm>
          <a:off x="0" y="0"/>
          <a:ext cx="0" cy="0"/>
          <a:chOff x="0" y="0"/>
          <a:chExt cx="0" cy="0"/>
        </a:xfrm>
      </p:grpSpPr>
      <p:sp>
        <p:nvSpPr>
          <p:cNvPr id="6" name="Rectangle 5">
            <a:extLst>
              <a:ext uri="{FF2B5EF4-FFF2-40B4-BE49-F238E27FC236}">
                <a16:creationId xmlns:a16="http://schemas.microsoft.com/office/drawing/2014/main" id="{89986DC3-ABD4-1D4D-BBEF-B9686953790F}"/>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85326BF-A96E-47CF-0619-B52ADD022862}"/>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a:extLst>
              <a:ext uri="{FF2B5EF4-FFF2-40B4-BE49-F238E27FC236}">
                <a16:creationId xmlns:a16="http://schemas.microsoft.com/office/drawing/2014/main" id="{9BBE5179-47EC-00E0-3411-F8BE2048A90E}"/>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
        <p:nvSpPr>
          <p:cNvPr id="14" name="Title 13">
            <a:extLst>
              <a:ext uri="{FF2B5EF4-FFF2-40B4-BE49-F238E27FC236}">
                <a16:creationId xmlns:a16="http://schemas.microsoft.com/office/drawing/2014/main" id="{B91093ED-EE28-2441-6179-9097C8E5D59C}"/>
              </a:ext>
            </a:extLst>
          </p:cNvPr>
          <p:cNvSpPr>
            <a:spLocks noGrp="1"/>
          </p:cNvSpPr>
          <p:nvPr>
            <p:ph type="title"/>
          </p:nvPr>
        </p:nvSpPr>
        <p:spPr>
          <a:xfrm>
            <a:off x="956187" y="1155869"/>
            <a:ext cx="10515600" cy="1325563"/>
          </a:xfrm>
        </p:spPr>
        <p:txBody>
          <a:bodyPr/>
          <a:lstStyle/>
          <a:p>
            <a:r>
              <a:rPr lang="en-US" dirty="0">
                <a:latin typeface="Andalus" panose="02020603050405020304" pitchFamily="18" charset="-78"/>
                <a:cs typeface="Andalus" panose="02020603050405020304" pitchFamily="18" charset="-78"/>
              </a:rPr>
              <a:t>Summary</a:t>
            </a:r>
          </a:p>
        </p:txBody>
      </p:sp>
      <p:sp>
        <p:nvSpPr>
          <p:cNvPr id="3" name="Content Placeholder 12">
            <a:extLst>
              <a:ext uri="{FF2B5EF4-FFF2-40B4-BE49-F238E27FC236}">
                <a16:creationId xmlns:a16="http://schemas.microsoft.com/office/drawing/2014/main" id="{57429584-D44B-5F15-9AAD-469226BBBAF8}"/>
              </a:ext>
            </a:extLst>
          </p:cNvPr>
          <p:cNvSpPr txBox="1">
            <a:spLocks/>
          </p:cNvSpPr>
          <p:nvPr/>
        </p:nvSpPr>
        <p:spPr>
          <a:xfrm>
            <a:off x="720214" y="2120590"/>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00000"/>
              </a:lnSpc>
            </a:pPr>
            <a:endParaRPr lang="en-US" dirty="0"/>
          </a:p>
        </p:txBody>
      </p:sp>
      <p:sp>
        <p:nvSpPr>
          <p:cNvPr id="7" name="TextBox 6">
            <a:extLst>
              <a:ext uri="{FF2B5EF4-FFF2-40B4-BE49-F238E27FC236}">
                <a16:creationId xmlns:a16="http://schemas.microsoft.com/office/drawing/2014/main" id="{D4778943-2ACB-63EF-A1FB-4C7370B41255}"/>
              </a:ext>
            </a:extLst>
          </p:cNvPr>
          <p:cNvSpPr txBox="1"/>
          <p:nvPr/>
        </p:nvSpPr>
        <p:spPr>
          <a:xfrm>
            <a:off x="235242" y="1942851"/>
            <a:ext cx="11485543" cy="1964512"/>
          </a:xfrm>
          <a:prstGeom prst="rect">
            <a:avLst/>
          </a:prstGeom>
          <a:noFill/>
        </p:spPr>
        <p:txBody>
          <a:bodyPr wrap="square">
            <a:spAutoFit/>
          </a:bodyPr>
          <a:lstStyle/>
          <a:p>
            <a:pPr marL="457200" indent="-457200">
              <a:lnSpc>
                <a:spcPct val="150000"/>
              </a:lnSpc>
              <a:buFont typeface="Arial" panose="020B0604020202020204" pitchFamily="34" charset="0"/>
              <a:buChar char="•"/>
            </a:pPr>
            <a:r>
              <a:rPr lang="en-US" sz="2800" dirty="0"/>
              <a:t>Understand SARSA Algorithm</a:t>
            </a:r>
          </a:p>
          <a:p>
            <a:pPr marL="457200" indent="-457200">
              <a:lnSpc>
                <a:spcPct val="150000"/>
              </a:lnSpc>
              <a:buFont typeface="Arial" panose="020B0604020202020204" pitchFamily="34" charset="0"/>
              <a:buChar char="•"/>
            </a:pPr>
            <a:r>
              <a:rPr lang="en-US" sz="2800" dirty="0"/>
              <a:t>Explain the difference between On-Policy vs Off-Policy</a:t>
            </a:r>
          </a:p>
          <a:p>
            <a:pPr marL="457200" indent="-457200">
              <a:lnSpc>
                <a:spcPct val="150000"/>
              </a:lnSpc>
              <a:buFont typeface="Arial" panose="020B0604020202020204" pitchFamily="34" charset="0"/>
              <a:buChar char="•"/>
            </a:pPr>
            <a:r>
              <a:rPr lang="en-US" sz="2800" dirty="0"/>
              <a:t> Understand and explain Q-learning</a:t>
            </a:r>
          </a:p>
        </p:txBody>
      </p:sp>
    </p:spTree>
    <p:extLst>
      <p:ext uri="{BB962C8B-B14F-4D97-AF65-F5344CB8AC3E}">
        <p14:creationId xmlns:p14="http://schemas.microsoft.com/office/powerpoint/2010/main" val="409498602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ffdc4f1c77f00ab600cca569207c3b4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c2e862ff68316f879b6e5e756a58323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MediaServiceSearchPropertie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A12F40-ED65-4AAB-8790-BFC23C736C9B}">
  <ds:schemaRefs>
    <ds:schemaRef ds:uri="http://schemas.microsoft.com/sharepoint/v3/contenttype/forms"/>
  </ds:schemaRefs>
</ds:datastoreItem>
</file>

<file path=customXml/itemProps2.xml><?xml version="1.0" encoding="utf-8"?>
<ds:datastoreItem xmlns:ds="http://schemas.openxmlformats.org/officeDocument/2006/customXml" ds:itemID="{EB93FC8B-7B16-4C40-9A84-D294640D2FF3}">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EA87B61-93A0-497D-A1D8-332E95F69D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1869</TotalTime>
  <Words>1527</Words>
  <Application>Microsoft Office PowerPoint</Application>
  <PresentationFormat>Widescreen</PresentationFormat>
  <Paragraphs>192</Paragraphs>
  <Slides>53</Slides>
  <Notes>3</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53</vt:i4>
      </vt:variant>
    </vt:vector>
  </HeadingPairs>
  <TitlesOfParts>
    <vt:vector size="64" baseType="lpstr">
      <vt:lpstr>Andalus</vt:lpstr>
      <vt:lpstr>Arial</vt:lpstr>
      <vt:lpstr>Calibri</vt:lpstr>
      <vt:lpstr>Calibri Light</vt:lpstr>
      <vt:lpstr>Georgia</vt:lpstr>
      <vt:lpstr>HelveticaNeue</vt:lpstr>
      <vt:lpstr>Nunito</vt:lpstr>
      <vt:lpstr>Symbol</vt:lpstr>
      <vt:lpstr>Times New Roman</vt:lpstr>
      <vt:lpstr>Wingdings</vt:lpstr>
      <vt:lpstr>Office Theme</vt:lpstr>
      <vt:lpstr>PowerPoint Presentation</vt:lpstr>
      <vt:lpstr>PowerPoint Presentation</vt:lpstr>
      <vt:lpstr>Temporal Difference Learning Methods for Control</vt:lpstr>
      <vt:lpstr>The objectives of this lecture is to:</vt:lpstr>
      <vt:lpstr>Recall: Generalized Policy Iteration (GPI)</vt:lpstr>
      <vt:lpstr>Recall: GPI with MC</vt:lpstr>
      <vt:lpstr>Sarsa: GPI with TD</vt:lpstr>
      <vt:lpstr>SARSA Algorithm</vt:lpstr>
      <vt:lpstr>On-Policy vs Off-Policy</vt:lpstr>
      <vt:lpstr>SARSA Algorithm</vt:lpstr>
      <vt:lpstr>Example: Windy Gridworld </vt:lpstr>
      <vt:lpstr>Example: Windy Gridworld </vt:lpstr>
      <vt:lpstr>Example: Windy Gridworld </vt:lpstr>
      <vt:lpstr>Example: Windy Gridworld </vt:lpstr>
      <vt:lpstr>Example: Windy Gridworld </vt:lpstr>
      <vt:lpstr>Example: Windy Gridworld </vt:lpstr>
      <vt:lpstr>Example: Windy Gridworld </vt:lpstr>
      <vt:lpstr>What is Q-learning?</vt:lpstr>
      <vt:lpstr>Q-learning Algorithm</vt:lpstr>
      <vt:lpstr>SARSA and Bellman Equation</vt:lpstr>
      <vt:lpstr>Q-learning and Bellman Equation</vt:lpstr>
      <vt:lpstr>Q-learning and Bellman Equation</vt:lpstr>
      <vt:lpstr>Example: Windy Gridworld (Q-learning vs SARSA) </vt:lpstr>
      <vt:lpstr>Example: Windy Gridworld (Q-learning vs SARSA) </vt:lpstr>
      <vt:lpstr>On-Policy vs Off-Policy</vt:lpstr>
      <vt:lpstr>Behavior vs Target Policies</vt:lpstr>
      <vt:lpstr>Q-learning Off-Policy Learning Technique </vt:lpstr>
      <vt:lpstr>Example: Cliff Walking</vt:lpstr>
      <vt:lpstr>Example: Cliff Walking</vt:lpstr>
      <vt:lpstr>Example: Cliff Walking</vt:lpstr>
      <vt:lpstr>Example: Cliff Walking</vt:lpstr>
      <vt:lpstr>Q-learning Solved Example 1</vt:lpstr>
      <vt:lpstr>Q-learning Solved Example 1</vt:lpstr>
      <vt:lpstr>Q-learning Solved Example 1</vt:lpstr>
      <vt:lpstr>Q-learning Solved Example 1</vt:lpstr>
      <vt:lpstr>Q-learning Solved Example 2</vt:lpstr>
      <vt:lpstr>Q-learning Solved Example 2</vt:lpstr>
      <vt:lpstr>Q-learning Solved Example 2</vt:lpstr>
      <vt:lpstr>Q-learning Solved Example 2</vt:lpstr>
      <vt:lpstr>Q-learning Solved Example 2</vt:lpstr>
      <vt:lpstr>Q-learning Solved Example 2</vt:lpstr>
      <vt:lpstr>Q-learning Solved Example 2</vt:lpstr>
      <vt:lpstr>Q-learning Solved Example 2</vt:lpstr>
      <vt:lpstr>Q-learning Solved Example 3</vt:lpstr>
      <vt:lpstr>PowerPoint Presentation</vt:lpstr>
      <vt:lpstr>Q-learning Solved Example 3</vt:lpstr>
      <vt:lpstr>PowerPoint Presentation</vt:lpstr>
      <vt:lpstr>Q-learning Solved Example 3</vt:lpstr>
      <vt:lpstr>Q-learning Solved Example 4</vt:lpstr>
      <vt:lpstr>PowerPoint Presentation</vt:lpstr>
      <vt:lpstr>PowerPoint Presentation</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Ashraf Elsayed</cp:lastModifiedBy>
  <cp:revision>95</cp:revision>
  <dcterms:created xsi:type="dcterms:W3CDTF">2023-04-29T09:08:23Z</dcterms:created>
  <dcterms:modified xsi:type="dcterms:W3CDTF">2024-03-22T01:27:14Z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