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303" r:id="rId2"/>
    <p:sldId id="271" r:id="rId3"/>
    <p:sldId id="313" r:id="rId4"/>
    <p:sldId id="501" r:id="rId5"/>
    <p:sldId id="502" r:id="rId6"/>
    <p:sldId id="503" r:id="rId7"/>
    <p:sldId id="504" r:id="rId8"/>
    <p:sldId id="507" r:id="rId9"/>
    <p:sldId id="505" r:id="rId10"/>
    <p:sldId id="506" r:id="rId11"/>
    <p:sldId id="508" r:id="rId12"/>
    <p:sldId id="509" r:id="rId13"/>
    <p:sldId id="510" r:id="rId14"/>
    <p:sldId id="511" r:id="rId15"/>
    <p:sldId id="512" r:id="rId16"/>
    <p:sldId id="513" r:id="rId17"/>
    <p:sldId id="514" r:id="rId18"/>
    <p:sldId id="515" r:id="rId19"/>
    <p:sldId id="516" r:id="rId20"/>
    <p:sldId id="517" r:id="rId21"/>
    <p:sldId id="519" r:id="rId22"/>
    <p:sldId id="520" r:id="rId23"/>
    <p:sldId id="521" r:id="rId24"/>
    <p:sldId id="522" r:id="rId25"/>
    <p:sldId id="523" r:id="rId26"/>
    <p:sldId id="524" r:id="rId27"/>
    <p:sldId id="525" r:id="rId28"/>
    <p:sldId id="526" r:id="rId29"/>
    <p:sldId id="527" r:id="rId30"/>
    <p:sldId id="528" r:id="rId31"/>
    <p:sldId id="529" r:id="rId32"/>
    <p:sldId id="530" r:id="rId33"/>
    <p:sldId id="531" r:id="rId34"/>
    <p:sldId id="532" r:id="rId35"/>
    <p:sldId id="518" r:id="rId36"/>
    <p:sldId id="535" r:id="rId37"/>
    <p:sldId id="481"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501"/>
            <p14:sldId id="502"/>
            <p14:sldId id="503"/>
            <p14:sldId id="504"/>
            <p14:sldId id="507"/>
            <p14:sldId id="505"/>
            <p14:sldId id="506"/>
            <p14:sldId id="508"/>
            <p14:sldId id="509"/>
            <p14:sldId id="510"/>
            <p14:sldId id="511"/>
            <p14:sldId id="512"/>
            <p14:sldId id="513"/>
            <p14:sldId id="514"/>
            <p14:sldId id="515"/>
            <p14:sldId id="516"/>
            <p14:sldId id="517"/>
            <p14:sldId id="519"/>
            <p14:sldId id="520"/>
            <p14:sldId id="521"/>
            <p14:sldId id="522"/>
            <p14:sldId id="523"/>
            <p14:sldId id="524"/>
            <p14:sldId id="525"/>
            <p14:sldId id="526"/>
            <p14:sldId id="527"/>
            <p14:sldId id="528"/>
            <p14:sldId id="529"/>
            <p14:sldId id="530"/>
            <p14:sldId id="531"/>
            <p14:sldId id="532"/>
            <p14:sldId id="518"/>
            <p14:sldId id="535"/>
            <p14:sldId id="48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000000"/>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1" d="100"/>
          <a:sy n="61" d="100"/>
        </p:scale>
        <p:origin x="99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4"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7.png"/><Relationship Id="rId1" Type="http://schemas.openxmlformats.org/officeDocument/2006/relationships/slideLayout" Target="../slideLayouts/slideLayout15.xml"/><Relationship Id="rId4" Type="http://schemas.openxmlformats.org/officeDocument/2006/relationships/image" Target="../media/image27.png"/></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30.png"/><Relationship Id="rId4" Type="http://schemas.openxmlformats.org/officeDocument/2006/relationships/image" Target="../media/image29.png"/></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35.emf"/><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37.emf"/><Relationship Id="rId4" Type="http://schemas.microsoft.com/office/2007/relationships/hdphoto" Target="../media/hdphoto2.wdp"/></Relationships>
</file>

<file path=ppt/slides/_rels/slide32.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39.emf"/><Relationship Id="rId4" Type="http://schemas.microsoft.com/office/2007/relationships/hdphoto" Target="../media/hdphoto3.wdp"/></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41.emf"/><Relationship Id="rId4" Type="http://schemas.microsoft.com/office/2007/relationships/hdphoto" Target="../media/hdphoto4.wdp"/></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7.png"/><Relationship Id="rId1" Type="http://schemas.openxmlformats.org/officeDocument/2006/relationships/slideLayout" Target="../slideLayouts/slideLayout15.xml"/><Relationship Id="rId5" Type="http://schemas.openxmlformats.org/officeDocument/2006/relationships/image" Target="../media/image43.png"/><Relationship Id="rId4" Type="http://schemas.microsoft.com/office/2007/relationships/hdphoto" Target="../media/hdphoto5.wdp"/></Relationships>
</file>

<file path=ppt/slides/_rels/slide35.xml.rels><?xml version="1.0" encoding="UTF-8" standalone="yes"?>
<Relationships xmlns="http://schemas.openxmlformats.org/package/2006/relationships"><Relationship Id="rId8" Type="http://schemas.openxmlformats.org/officeDocument/2006/relationships/hyperlink" Target="https://madgicx.com/" TargetMode="External"/><Relationship Id="rId3" Type="http://schemas.openxmlformats.org/officeDocument/2006/relationships/hyperlink" Target="https://poe.com/chat/2r0d6qgrg8cb3u69wov" TargetMode="External"/><Relationship Id="rId7" Type="http://schemas.openxmlformats.org/officeDocument/2006/relationships/hyperlink" Target="https://wave.video/tools/video-marketing/turn-text-into-video" TargetMode="External"/><Relationship Id="rId2" Type="http://schemas.openxmlformats.org/officeDocument/2006/relationships/hyperlink" Target="https://rytr.me/" TargetMode="External"/><Relationship Id="rId1" Type="http://schemas.openxmlformats.org/officeDocument/2006/relationships/slideLayout" Target="../slideLayouts/slideLayout15.xml"/><Relationship Id="rId6" Type="http://schemas.openxmlformats.org/officeDocument/2006/relationships/hyperlink" Target="https://offeo.com/ltd?ref=lilycrawford20" TargetMode="External"/><Relationship Id="rId5" Type="http://schemas.openxmlformats.org/officeDocument/2006/relationships/hyperlink" Target="https://viddyoze.com/pricing/" TargetMode="External"/><Relationship Id="rId4" Type="http://schemas.openxmlformats.org/officeDocument/2006/relationships/hyperlink" Target="https://ai.invideo.io/" TargetMode="External"/><Relationship Id="rId9" Type="http://schemas.openxmlformats.org/officeDocument/2006/relationships/image" Target="../media/image7.png"/></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image" Target="../media/image46.jpg"/><Relationship Id="rId3" Type="http://schemas.openxmlformats.org/officeDocument/2006/relationships/image" Target="../media/image44.png"/><Relationship Id="rId7"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4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192799"/>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7849713" y="2862330"/>
            <a:ext cx="2642070" cy="769441"/>
          </a:xfrm>
          <a:prstGeom prst="rect">
            <a:avLst/>
          </a:prstGeom>
          <a:noFill/>
        </p:spPr>
        <p:txBody>
          <a:bodyPr wrap="none" rtlCol="0">
            <a:spAutoFit/>
          </a:bodyPr>
          <a:lstStyle/>
          <a:p>
            <a:r>
              <a:rPr lang="ar-EG" sz="4400" b="1" dirty="0">
                <a:solidFill>
                  <a:srgbClr val="00B0F0"/>
                </a:solidFill>
                <a:latin typeface="Times New Roman" panose="02020603050405020304" pitchFamily="18" charset="0"/>
                <a:cs typeface="Times New Roman" panose="02020603050405020304" pitchFamily="18" charset="0"/>
              </a:rPr>
              <a:t>الإعلام الجديد</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a:solidFill>
                  <a:schemeClr val="tx1"/>
                </a:solidFill>
                <a:latin typeface="Times New Roman" panose="02020603050405020304" pitchFamily="18" charset="0"/>
                <a:cs typeface="Times New Roman" panose="02020603050405020304" pitchFamily="18" charset="0"/>
              </a:rPr>
              <a:t>7</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Hala Elalfy </a:t>
            </a:r>
            <a:r>
              <a:rPr lang="en-US" sz="2800" b="1" dirty="0" err="1">
                <a:solidFill>
                  <a:srgbClr val="00B0F0"/>
                </a:solidFill>
                <a:latin typeface="Times New Roman" panose="02020603050405020304" pitchFamily="18" charset="0"/>
                <a:cs typeface="Times New Roman" panose="02020603050405020304" pitchFamily="18" charset="0"/>
              </a:rPr>
              <a:t>Fawzy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FE48CABE-8E1B-4086-79F8-D7B537B23462}"/>
              </a:ext>
            </a:extLst>
          </p:cNvPr>
          <p:cNvSpPr txBox="1"/>
          <p:nvPr/>
        </p:nvSpPr>
        <p:spPr>
          <a:xfrm>
            <a:off x="7124145" y="4857502"/>
            <a:ext cx="2156360" cy="707886"/>
          </a:xfrm>
          <a:prstGeom prst="rect">
            <a:avLst/>
          </a:prstGeom>
          <a:noFill/>
        </p:spPr>
        <p:txBody>
          <a:bodyPr wrap="none" rtlCol="0">
            <a:spAutoFit/>
          </a:bodyPr>
          <a:lstStyle/>
          <a:p>
            <a:r>
              <a:rPr lang="en-GB" sz="2000" b="1" dirty="0" err="1">
                <a:effectLst/>
                <a:latin typeface="Arial" panose="020B0604020202020204" pitchFamily="34" charset="0"/>
                <a:ea typeface="Times New Roman" panose="02020603050405020304" pitchFamily="18" charset="0"/>
                <a:cs typeface="Times New Roman" panose="02020603050405020304" pitchFamily="18" charset="0"/>
              </a:rPr>
              <a:t>PRL</a:t>
            </a:r>
            <a:r>
              <a:rPr lang="en-GB" sz="2000" b="1" dirty="0">
                <a:effectLst/>
                <a:latin typeface="Arial" panose="020B0604020202020204" pitchFamily="34" charset="0"/>
                <a:ea typeface="Times New Roman" panose="02020603050405020304" pitchFamily="18" charset="0"/>
                <a:cs typeface="Times New Roman" panose="02020603050405020304" pitchFamily="18" charset="0"/>
              </a:rPr>
              <a:t> 61</a:t>
            </a:r>
            <a:r>
              <a:rPr lang="en-US" sz="2000" b="1" dirty="0">
                <a:effectLst/>
                <a:latin typeface="Arial" panose="020B0604020202020204" pitchFamily="34" charset="0"/>
                <a:ea typeface="Times New Roman" panose="02020603050405020304" pitchFamily="18" charset="0"/>
                <a:cs typeface="Times New Roman" panose="02020603050405020304" pitchFamily="18" charset="0"/>
              </a:rPr>
              <a:t>3</a:t>
            </a:r>
            <a:endParaRPr lang="ar-EG" sz="2000" b="1" dirty="0">
              <a:latin typeface="Times New Roman" panose="02020603050405020304" pitchFamily="18" charset="0"/>
              <a:cs typeface="Times New Roman" panose="02020603050405020304" pitchFamily="18" charset="0"/>
            </a:endParaRPr>
          </a:p>
          <a:p>
            <a:r>
              <a:rPr lang="ar-EG" sz="2000" b="1" dirty="0">
                <a:latin typeface="Times New Roman" panose="02020603050405020304" pitchFamily="18" charset="0"/>
                <a:cs typeface="Times New Roman" panose="02020603050405020304" pitchFamily="18" charset="0"/>
              </a:rPr>
              <a:t>ماجستير العلاقات العامة</a:t>
            </a: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016320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a:xfrm>
            <a:off x="752476" y="1569244"/>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5138185" cy="584775"/>
          </a:xfrm>
          <a:prstGeom prst="rect">
            <a:avLst/>
          </a:prstGeom>
          <a:noFill/>
        </p:spPr>
        <p:txBody>
          <a:bodyPr wrap="square" rtlCol="0">
            <a:spAutoFit/>
          </a:bodyPr>
          <a:lstStyle/>
          <a:p>
            <a:pPr algn="ctr"/>
            <a:r>
              <a:rPr lang="ar-EG" sz="3200" b="1" dirty="0">
                <a:solidFill>
                  <a:srgbClr val="00B0F0"/>
                </a:solidFill>
                <a:latin typeface="Times New Roman" panose="02020603050405020304" pitchFamily="18" charset="0"/>
                <a:cs typeface="Times New Roman" panose="02020603050405020304" pitchFamily="18" charset="0"/>
              </a:rPr>
              <a:t>كيفية تصميم الإعلانات</a:t>
            </a:r>
            <a:endParaRPr lang="ar-SA"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ar-EG" sz="4800" b="1" dirty="0">
                <a:solidFill>
                  <a:schemeClr val="bg1"/>
                </a:solidFill>
                <a:latin typeface="Times New Roman" panose="02020603050405020304" pitchFamily="18" charset="0"/>
                <a:cs typeface="Times New Roman" panose="02020603050405020304" pitchFamily="18" charset="0"/>
              </a:rPr>
              <a:t>07</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7304252" y="1296559"/>
            <a:ext cx="4113898" cy="523220"/>
          </a:xfrm>
          <a:prstGeom prst="rect">
            <a:avLst/>
          </a:prstGeom>
          <a:noFill/>
        </p:spPr>
        <p:txBody>
          <a:bodyPr wrap="square" rtlCol="0">
            <a:spAutoFit/>
          </a:bodyPr>
          <a:lstStyle/>
          <a:p>
            <a:pPr algn="r"/>
            <a:r>
              <a:rPr lang="ar-EG" sz="2800" b="1" dirty="0">
                <a:solidFill>
                  <a:srgbClr val="00B0F0"/>
                </a:solidFill>
                <a:latin typeface="Times New Roman" panose="02020603050405020304" pitchFamily="18" charset="0"/>
                <a:cs typeface="Times New Roman" panose="02020603050405020304" pitchFamily="18" charset="0"/>
              </a:rPr>
              <a:t>محتويات الفصل</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523768"/>
          </a:xfrm>
          <a:prstGeom prst="rect">
            <a:avLst/>
          </a:prstGeom>
          <a:noFill/>
        </p:spPr>
        <p:txBody>
          <a:bodyPr wrap="square" rtlCol="0">
            <a:spAutoFit/>
          </a:bodyPr>
          <a:lstStyle/>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مفهوم الإعلان.</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الابتكار في الإعلان.</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عناصر التصميم.</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استراتيجية </a:t>
            </a:r>
            <a:r>
              <a:rPr lang="ar-EG" sz="2800" dirty="0" err="1">
                <a:solidFill>
                  <a:schemeClr val="bg1"/>
                </a:solidFill>
                <a:latin typeface="Arial" panose="020B0604020202020204" pitchFamily="34" charset="0"/>
                <a:ea typeface="Calibri" panose="020F0502020204030204" pitchFamily="34" charset="0"/>
                <a:cs typeface="Simplified Arabic" panose="02020603050405020304" pitchFamily="18" charset="-78"/>
              </a:rPr>
              <a:t>اسكامبر</a:t>
            </a: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 في تصميم الإعلانات.</a:t>
            </a:r>
          </a:p>
          <a:p>
            <a:pPr marL="342900" marR="459740" lvl="0" indent="-342900" algn="r" rtl="1">
              <a:buFont typeface="Wingdings" panose="05000000000000000000" pitchFamily="2" charset="2"/>
              <a:buChar char=""/>
            </a:pPr>
            <a:r>
              <a:rPr lang="ar-EG" sz="2800" dirty="0">
                <a:solidFill>
                  <a:schemeClr val="bg1"/>
                </a:solidFill>
                <a:latin typeface="Arial" panose="020B0604020202020204" pitchFamily="34" charset="0"/>
                <a:ea typeface="Calibri" panose="020F0502020204030204" pitchFamily="34" charset="0"/>
                <a:cs typeface="Simplified Arabic" panose="02020603050405020304" pitchFamily="18" charset="-78"/>
              </a:rPr>
              <a:t>الأدوات التي يمكن توظيفها في إنتاج الإعلانات.</a:t>
            </a:r>
          </a:p>
          <a:p>
            <a:pPr marR="459740" lvl="0" algn="l"/>
            <a:endParaRPr lang="en-US" dirty="0">
              <a:solidFill>
                <a:schemeClr val="bg1"/>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ar-EG" sz="4400" b="1" dirty="0">
                <a:solidFill>
                  <a:schemeClr val="bg1"/>
                </a:solidFill>
                <a:latin typeface="Times New Roman" panose="02020603050405020304" pitchFamily="18" charset="0"/>
                <a:cs typeface="Times New Roman" panose="02020603050405020304" pitchFamily="18" charset="0"/>
              </a:rPr>
              <a:t>07</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0828" y="2076506"/>
            <a:ext cx="10541000" cy="341632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يلعب الإعلان دوراً محورياً ومهماً ضمن أنشطة وممارسات العلاقات العامة، وذلك للأسباب التالية: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يساعد في نشر الوعي حول المنظمة وخدماتها ونشاطاتها المختلفة إلى جمهور واسع.</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يستخدم الإعلان لتعزيز الصورة الذهنية الإيجابية للمنظمة وبناء سمعتها لدى الجمهور.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الإعلانات تروج للقضايا والمبادرات التي تتبناها المنظمة ضمن برامجها لخدمة المجتمع.</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الإعلانات تستخدم كقناة لنشر الرسائل التوعوية والتثقيفية التي تصدرها المنظمة.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يمكّن المنظمة من الوصول إلى شرائح مستهدفة بكفاءة عالية.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الإعلانات تعزز الالتزام بالمسؤولية الاجتماعية من خلال الترويج للمشاريع الخيرية.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يستخدم الإعلان لبناء علاقات طيبة مع وسائل الإعلام والصحافة.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الإعلان يدعم جهود العلاقات العامة في إدارة الأزمات وتصحيح المفاهيم الخاطئة.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مقدمة</a:t>
            </a:r>
            <a:endParaRPr lang="en-US" sz="4000" b="1" dirty="0"/>
          </a:p>
        </p:txBody>
      </p:sp>
    </p:spTree>
    <p:extLst>
      <p:ext uri="{BB962C8B-B14F-4D97-AF65-F5344CB8AC3E}">
        <p14:creationId xmlns:p14="http://schemas.microsoft.com/office/powerpoint/2010/main" val="114240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860489" y="6502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24781" y="69700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3375" y="869388"/>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41046" y="1879037"/>
            <a:ext cx="10509907" cy="4154984"/>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الإعلان هو أحد أشكال الاتصال التسويقي الذي يستخدمه المعلنون والشركات للترويج عن منتجاتهم أو خدماتهم أو أفكارهم من خلال وسائل الإعلام المختلفة مثل التلفزيون والإذاعة والصحف والمجلات والإنترنت.</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ويمكن تعريف الإعلان بأنه: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أي شكل مدفوع من أشكال العرض والترويج غير الشخصي للأفكار أو السلع أو الخدمات من قبل معلن معروف.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شكل من أشكال الاتصال غير الشخصي الذي يتم من خلال وسائل الإعلام والنشر المختلفة.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وسيلة اتصال وإقناع تستخدم للتأثير في آراء وسلوك واتجاهات الجمهور المستهدف.</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أداة ترويجية لعرض مزايا وفوائد منتج أو خدمة ما بهدف تشجيع المستهلكين على الشراء.</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وبشكل عام يهدف الإعلان إلى نشر الوعي وزيادة المبيعات وخلق ولاء العلامة التجارية لدى الجمهور المستهدف.</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مفهوم الإعلان</a:t>
            </a:r>
            <a:endParaRPr lang="en-US" sz="4000" b="1" dirty="0"/>
          </a:p>
        </p:txBody>
      </p:sp>
    </p:spTree>
    <p:extLst>
      <p:ext uri="{BB962C8B-B14F-4D97-AF65-F5344CB8AC3E}">
        <p14:creationId xmlns:p14="http://schemas.microsoft.com/office/powerpoint/2010/main" val="1176287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336048" cy="2369880"/>
          </a:xfrm>
          <a:prstGeom prst="rect">
            <a:avLst/>
          </a:prstGeom>
          <a:noFill/>
        </p:spPr>
        <p:txBody>
          <a:bodyPr wrap="square" rtlCol="0">
            <a:spAutoFit/>
          </a:bodyPr>
          <a:lstStyle/>
          <a:p>
            <a:pPr marL="342900" indent="-342900" algn="just" rtl="1">
              <a:buFont typeface="Arial" panose="020B0604020202020204" pitchFamily="34" charset="0"/>
              <a:buChar char="•"/>
            </a:pPr>
            <a:r>
              <a:rPr lang="ar-SA" sz="2800" b="1" dirty="0">
                <a:solidFill>
                  <a:srgbClr val="2D3956"/>
                </a:solidFill>
                <a:latin typeface="Times New Roman" panose="02020603050405020304" pitchFamily="18" charset="0"/>
                <a:cs typeface="Times New Roman" panose="02020603050405020304" pitchFamily="18" charset="0"/>
              </a:rPr>
              <a:t>مفهوم الابتكار في الإعلان</a:t>
            </a:r>
            <a:endParaRPr lang="ar-EG" sz="2800" b="1" dirty="0">
              <a:solidFill>
                <a:srgbClr val="2D3956"/>
              </a:solidFill>
              <a:latin typeface="Times New Roman" panose="02020603050405020304" pitchFamily="18" charset="0"/>
              <a:cs typeface="Times New Roman" panose="02020603050405020304" pitchFamily="18" charset="0"/>
            </a:endParaRPr>
          </a:p>
          <a:p>
            <a:pPr algn="just" rtl="1"/>
            <a:r>
              <a:rPr lang="ar-SA" sz="2400" dirty="0">
                <a:solidFill>
                  <a:srgbClr val="2D3956"/>
                </a:solidFill>
                <a:latin typeface="Times New Roman" panose="02020603050405020304" pitchFamily="18" charset="0"/>
                <a:cs typeface="Times New Roman" panose="02020603050405020304" pitchFamily="18" charset="0"/>
              </a:rPr>
              <a:t>الابتكار في الإعلان هو إنشاء خدمة جديدة أو تصميم جديد أو منتجات جديدة، ويتم إنشاء المنتجات عن طريق الإعلانات، وتجعل الإعلانات المبتكرة الرسالة حقيقة، وتُحدث تغييرًا حقيقيًا، وتترك انطباعًا دائمًا. ومن الجدير بالذكر أن الابتكار في الإعلان يتضمن عدة عناصر، وهي: المحتوى الإبداعي، والقنوات الإعلامية المستخدمة بطرق جديدة، والربط بين قصة الإعلان وجوهر العلامة التجارية، وواجهة المستخدم، ومزيج مناسب من الأفكار الإبداعية وقنوات الوسائط والبيانات والتكنولوجيا.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الابتكار في الإعلان</a:t>
            </a:r>
            <a:endParaRPr lang="en-US" sz="4000" b="1" dirty="0"/>
          </a:p>
        </p:txBody>
      </p:sp>
    </p:spTree>
    <p:extLst>
      <p:ext uri="{BB962C8B-B14F-4D97-AF65-F5344CB8AC3E}">
        <p14:creationId xmlns:p14="http://schemas.microsoft.com/office/powerpoint/2010/main" val="37945581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جذب انتباه الجمهور وسط تشتت الرسائل الإعلانية.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تمييز العلامة التجارية ومنحها ميزة تنافسية.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ربط المستهلكين عاطفياً بالمنتج من خلال أفكار جديدة ومبتكرة.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تعزيز إيجابية تجربة المستهلك مع المنتج وزيادة رضاه.</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زيادة مبيعات المنتج وتحقيق أرباح أكبر.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المساهمة في تطور الفكر الإبداعي في مجال الإعلان.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الابتكار في الإعلان</a:t>
            </a:r>
            <a:endParaRPr lang="en-US" sz="4000" b="1" dirty="0"/>
          </a:p>
        </p:txBody>
      </p:sp>
      <p:pic>
        <p:nvPicPr>
          <p:cNvPr id="4" name="Picture 3">
            <a:extLst>
              <a:ext uri="{FF2B5EF4-FFF2-40B4-BE49-F238E27FC236}">
                <a16:creationId xmlns:a16="http://schemas.microsoft.com/office/drawing/2014/main" id="{F940F2EC-7DCA-D3E5-98B7-C197B9C13DDE}"/>
              </a:ext>
            </a:extLst>
          </p:cNvPr>
          <p:cNvPicPr>
            <a:picLocks noChangeAspect="1"/>
          </p:cNvPicPr>
          <p:nvPr/>
        </p:nvPicPr>
        <p:blipFill>
          <a:blip r:embed="rId3"/>
          <a:stretch>
            <a:fillRect/>
          </a:stretch>
        </p:blipFill>
        <p:spPr>
          <a:xfrm>
            <a:off x="236483" y="3575886"/>
            <a:ext cx="5213131" cy="2932386"/>
          </a:xfrm>
          <a:prstGeom prst="rect">
            <a:avLst/>
          </a:prstGeom>
        </p:spPr>
      </p:pic>
    </p:spTree>
    <p:extLst>
      <p:ext uri="{BB962C8B-B14F-4D97-AF65-F5344CB8AC3E}">
        <p14:creationId xmlns:p14="http://schemas.microsoft.com/office/powerpoint/2010/main" val="2744237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الأفكار الإبداعية وغير التقليدية في الرسالة الإعلانية.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استخدام تقنيات ووسائل إعلانية متطورة وحديثة.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تصميمات إبداعية ومميزة بصرياً وجذابة.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استراتيجيات تسويقية وترويجية مبتكرة.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ربط الإعلانات بالفعاليات والأحداث الجارية.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إشراك الجمهور وتفاعله في الحملة الإعلانية.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استخدام مواهب وشخصيات إبداعية في الإعلان.</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عناصر الابتكار في الإعلان</a:t>
            </a:r>
            <a:endParaRPr lang="en-US" sz="4000" b="1" dirty="0"/>
          </a:p>
        </p:txBody>
      </p:sp>
      <p:pic>
        <p:nvPicPr>
          <p:cNvPr id="4" name="Picture 3">
            <a:extLst>
              <a:ext uri="{FF2B5EF4-FFF2-40B4-BE49-F238E27FC236}">
                <a16:creationId xmlns:a16="http://schemas.microsoft.com/office/drawing/2014/main" id="{559CFBF0-84C8-8597-5DBC-8F825E9DAC9C}"/>
              </a:ext>
            </a:extLst>
          </p:cNvPr>
          <p:cNvPicPr>
            <a:picLocks noChangeAspect="1"/>
          </p:cNvPicPr>
          <p:nvPr/>
        </p:nvPicPr>
        <p:blipFill rotWithShape="1">
          <a:blip r:embed="rId3"/>
          <a:srcRect b="15415"/>
          <a:stretch/>
        </p:blipFill>
        <p:spPr>
          <a:xfrm>
            <a:off x="482657" y="2574047"/>
            <a:ext cx="5277829" cy="2977637"/>
          </a:xfrm>
          <a:prstGeom prst="rect">
            <a:avLst/>
          </a:prstGeom>
        </p:spPr>
      </p:pic>
    </p:spTree>
    <p:extLst>
      <p:ext uri="{BB962C8B-B14F-4D97-AF65-F5344CB8AC3E}">
        <p14:creationId xmlns:p14="http://schemas.microsoft.com/office/powerpoint/2010/main" val="29736682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023640" y="1875215"/>
            <a:ext cx="5023077" cy="415498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تتكون الأعمال الفنية من مجموعة عناصر يترابط بينها لتساهم في القيمة الجمالية الفريدة للعمل. وتسمى هذه العناصر بعناصر التصميم نسبةً لقدرتها المرنة على اتخاذ أي شكل والقدرة على الاندماج والتوحيد بين بعضها لتشكيل العمل الفني المصمم. فالعناصر البصرية الأولية في أشكال الطبيعة تكون نفسها العناصر الأولية في التصميم الجمالي، واستيعاب الفنان المصمم لهذه العناصر بشكل جيد يساعده في عملية التخطيط ويجعل عمله أسهل ويسهم في تقييم وتطوير تصميمه.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عناصر التصميم</a:t>
            </a:r>
            <a:endParaRPr lang="en-US" sz="4000" b="1" dirty="0"/>
          </a:p>
        </p:txBody>
      </p:sp>
      <p:pic>
        <p:nvPicPr>
          <p:cNvPr id="7" name="Picture 6">
            <a:extLst>
              <a:ext uri="{FF2B5EF4-FFF2-40B4-BE49-F238E27FC236}">
                <a16:creationId xmlns:a16="http://schemas.microsoft.com/office/drawing/2014/main" id="{BB8422E1-BDDD-4422-BD41-7CE5B112E1DC}"/>
              </a:ext>
            </a:extLst>
          </p:cNvPr>
          <p:cNvPicPr>
            <a:picLocks noChangeAspect="1"/>
          </p:cNvPicPr>
          <p:nvPr/>
        </p:nvPicPr>
        <p:blipFill>
          <a:blip r:embed="rId3"/>
          <a:stretch>
            <a:fillRect/>
          </a:stretch>
        </p:blipFill>
        <p:spPr>
          <a:xfrm>
            <a:off x="485557" y="2194799"/>
            <a:ext cx="5154800" cy="3662717"/>
          </a:xfrm>
          <a:prstGeom prst="rect">
            <a:avLst/>
          </a:prstGeom>
        </p:spPr>
      </p:pic>
    </p:spTree>
    <p:extLst>
      <p:ext uri="{BB962C8B-B14F-4D97-AF65-F5344CB8AC3E}">
        <p14:creationId xmlns:p14="http://schemas.microsoft.com/office/powerpoint/2010/main" val="29044302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الأشكال</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الكتابات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الصور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الألوان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الظل والنور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الفراغ</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الملمس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مكونات التصميم</a:t>
            </a:r>
            <a:endParaRPr lang="en-US" sz="4000" b="1" dirty="0"/>
          </a:p>
        </p:txBody>
      </p:sp>
    </p:spTree>
    <p:extLst>
      <p:ext uri="{BB962C8B-B14F-4D97-AF65-F5344CB8AC3E}">
        <p14:creationId xmlns:p14="http://schemas.microsoft.com/office/powerpoint/2010/main" val="2067373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990782" y="1962943"/>
            <a:ext cx="6258910" cy="3724096"/>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يعتبر الشكل من الأمور شديدة التأثير في التصميم الجرافيكي، وهو يعتبر عدد من الخطوط التي تجتمع جنبا إلى جنب، ويسهم في تبسيط المعنى عبر استخدام الأشكال الهندسية أو التجريدية، وللشكل تأثير كبير على الأفراد كما يلي: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حيث نجد أن له تأثيراً نفسياً على الفرد، فالسطح الأفقي يعطي إحساس بالسكون، بينما السطح المائل يوحي إلى الفرد بالحركة، بينما السطح المنحني يرتبط بفكرة التغليف، ويوحي بالسكون، بينما الأشكال الكروية تعطي إحساس بالحركة الرأسية الدورانية.</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1. الأشكال</a:t>
            </a:r>
            <a:endParaRPr lang="en-US" sz="4000" b="1" dirty="0"/>
          </a:p>
        </p:txBody>
      </p:sp>
      <p:pic>
        <p:nvPicPr>
          <p:cNvPr id="7" name="Picture 6">
            <a:extLst>
              <a:ext uri="{FF2B5EF4-FFF2-40B4-BE49-F238E27FC236}">
                <a16:creationId xmlns:a16="http://schemas.microsoft.com/office/drawing/2014/main" id="{C9AC62A2-D1C6-63F1-9663-100E280945FD}"/>
              </a:ext>
            </a:extLst>
          </p:cNvPr>
          <p:cNvPicPr>
            <a:picLocks noChangeAspect="1"/>
          </p:cNvPicPr>
          <p:nvPr/>
        </p:nvPicPr>
        <p:blipFill>
          <a:blip r:embed="rId3"/>
          <a:stretch>
            <a:fillRect/>
          </a:stretch>
        </p:blipFill>
        <p:spPr>
          <a:xfrm>
            <a:off x="737914" y="2410934"/>
            <a:ext cx="4049986" cy="2278117"/>
          </a:xfrm>
          <a:prstGeom prst="rect">
            <a:avLst/>
          </a:prstGeom>
        </p:spPr>
      </p:pic>
    </p:spTree>
    <p:extLst>
      <p:ext uri="{BB962C8B-B14F-4D97-AF65-F5344CB8AC3E}">
        <p14:creationId xmlns:p14="http://schemas.microsoft.com/office/powerpoint/2010/main" val="13523390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569907" y="1693454"/>
            <a:ext cx="4806568"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تعتبر الكتابة من العناصر المهمة في التصميم ويسمى فن التعامل مع الكتابات بفن </a:t>
            </a:r>
            <a:r>
              <a:rPr lang="ar-SA" sz="2400" dirty="0" err="1">
                <a:solidFill>
                  <a:srgbClr val="2D3956"/>
                </a:solidFill>
                <a:latin typeface="Times New Roman" panose="02020603050405020304" pitchFamily="18" charset="0"/>
                <a:cs typeface="Times New Roman" panose="02020603050405020304" pitchFamily="18" charset="0"/>
              </a:rPr>
              <a:t>التيبوجرافى</a:t>
            </a:r>
            <a:r>
              <a:rPr lang="ar-SA" sz="2400" dirty="0">
                <a:solidFill>
                  <a:srgbClr val="2D3956"/>
                </a:solidFill>
                <a:latin typeface="Times New Roman" panose="02020603050405020304" pitchFamily="18" charset="0"/>
                <a:cs typeface="Times New Roman" panose="02020603050405020304" pitchFamily="18" charset="0"/>
              </a:rPr>
              <a:t> ويعرف بحروف الطباعة. وعلى الرغم من أهمية حروف الطباعة العربية إلا أنها تواجه مشاكل عديدة بسبب تعدد أشكال الحرف الواحد فنجد تارة يحمل شكل في أول الكلمة وشكل آخر في وسط الكلمة وشكل ثالث في آخرها وهكذا ظل الحرف الطباعي العربي يطبع متشابكا بالحروف الأخرى المكملة لمعنى الكلمة.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200" b="1" dirty="0"/>
              <a:t>2. الكتابة (الخطوط والنصوص)</a:t>
            </a:r>
            <a:endParaRPr lang="en-US" sz="3200" b="1" dirty="0"/>
          </a:p>
        </p:txBody>
      </p:sp>
      <p:pic>
        <p:nvPicPr>
          <p:cNvPr id="4" name="Picture 3">
            <a:extLst>
              <a:ext uri="{FF2B5EF4-FFF2-40B4-BE49-F238E27FC236}">
                <a16:creationId xmlns:a16="http://schemas.microsoft.com/office/drawing/2014/main" id="{9F40396E-EAA1-ED45-7845-5AD7B773A0A1}"/>
              </a:ext>
            </a:extLst>
          </p:cNvPr>
          <p:cNvPicPr>
            <a:picLocks noChangeAspect="1"/>
          </p:cNvPicPr>
          <p:nvPr/>
        </p:nvPicPr>
        <p:blipFill>
          <a:blip r:embed="rId3"/>
          <a:stretch>
            <a:fillRect/>
          </a:stretch>
        </p:blipFill>
        <p:spPr>
          <a:xfrm>
            <a:off x="-64376" y="184628"/>
            <a:ext cx="3417824" cy="2204460"/>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7" name="Picture 6">
            <a:extLst>
              <a:ext uri="{FF2B5EF4-FFF2-40B4-BE49-F238E27FC236}">
                <a16:creationId xmlns:a16="http://schemas.microsoft.com/office/drawing/2014/main" id="{0B043B71-0CE4-37AE-AFC9-3B08AE1C6A68}"/>
              </a:ext>
            </a:extLst>
          </p:cNvPr>
          <p:cNvPicPr>
            <a:picLocks noChangeAspect="1"/>
          </p:cNvPicPr>
          <p:nvPr/>
        </p:nvPicPr>
        <p:blipFill>
          <a:blip r:embed="rId4"/>
          <a:stretch>
            <a:fillRect/>
          </a:stretch>
        </p:blipFill>
        <p:spPr>
          <a:xfrm>
            <a:off x="2862063" y="1663304"/>
            <a:ext cx="3573721" cy="3749036"/>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pic>
        <p:nvPicPr>
          <p:cNvPr id="9" name="Picture 8">
            <a:extLst>
              <a:ext uri="{FF2B5EF4-FFF2-40B4-BE49-F238E27FC236}">
                <a16:creationId xmlns:a16="http://schemas.microsoft.com/office/drawing/2014/main" id="{66095FB5-C35C-805A-1E1F-CC75D597DDCF}"/>
              </a:ext>
            </a:extLst>
          </p:cNvPr>
          <p:cNvPicPr>
            <a:picLocks noChangeAspect="1"/>
          </p:cNvPicPr>
          <p:nvPr/>
        </p:nvPicPr>
        <p:blipFill>
          <a:blip r:embed="rId5"/>
          <a:stretch>
            <a:fillRect/>
          </a:stretch>
        </p:blipFill>
        <p:spPr>
          <a:xfrm>
            <a:off x="66441" y="4275776"/>
            <a:ext cx="3599067" cy="2120320"/>
          </a:xfrm>
          <a:prstGeom prst="ellipse">
            <a:avLst/>
          </a:prstGeom>
          <a:ln>
            <a:noFill/>
          </a:ln>
          <a:effectLst>
            <a:softEdge rad="112500"/>
          </a:effectLst>
        </p:spPr>
      </p:pic>
    </p:spTree>
    <p:extLst>
      <p:ext uri="{BB962C8B-B14F-4D97-AF65-F5344CB8AC3E}">
        <p14:creationId xmlns:p14="http://schemas.microsoft.com/office/powerpoint/2010/main" val="32000763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257221" cy="2677656"/>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تعتبر الصورة بجميع أشكالها ثابتة أو متحركة هي أولى مفردات اللغة البصرية، التي سيتعامل معها الإنسان. وقد عرفت الإنسانية الصورة الثابتة واستخدمتها منذ آلاف السنين فالصورة لجأ إليها البدائي لتثبيت الحدث الزماني، وتارة أخرى لأغراض الزخرفة والانتماء الاجتماعي والقبلي .تحتوي الصورة على خطوط ومساحات و ألوان تشبه الواقع في شكله الظاهري ، لذلك فإن مواضيع الصور تخضع لنفس التحليل النفسي مثل الخطوط والمساحات والألوان السالف ذكرها وتخضع أيضا لأسس التصميم التي سوف نتكلم عليها في فصل منفصل . فالصورة أسهل فهما من اللفظ.. وكان "كونفوشيوس" فيلسوف الصين يقول: الصورة خير من ألف كلمة … ومعنى ذلك أن الصورة تقوم بتسجيل الواقع وليست هي الواقع ذاته.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3. الصور</a:t>
            </a:r>
            <a:endParaRPr lang="en-US" sz="4000" b="1" dirty="0"/>
          </a:p>
        </p:txBody>
      </p:sp>
    </p:spTree>
    <p:extLst>
      <p:ext uri="{BB962C8B-B14F-4D97-AF65-F5344CB8AC3E}">
        <p14:creationId xmlns:p14="http://schemas.microsoft.com/office/powerpoint/2010/main" val="8307069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155324" y="2391844"/>
            <a:ext cx="6022428" cy="3046988"/>
          </a:xfrm>
          <a:prstGeom prst="rect">
            <a:avLst/>
          </a:prstGeom>
          <a:noFill/>
        </p:spPr>
        <p:txBody>
          <a:bodyPr wrap="square" rtlCol="0">
            <a:spAutoFit/>
          </a:bodyPr>
          <a:lstStyle/>
          <a:p>
            <a:pPr algn="just" rtl="1"/>
            <a:r>
              <a:rPr lang="ar-EG" sz="2400" dirty="0">
                <a:solidFill>
                  <a:srgbClr val="2D3956"/>
                </a:solidFill>
                <a:latin typeface="Times New Roman" panose="02020603050405020304" pitchFamily="18" charset="0"/>
                <a:cs typeface="Times New Roman" panose="02020603050405020304" pitchFamily="18" charset="0"/>
              </a:rPr>
              <a:t>تعتبر</a:t>
            </a:r>
            <a:r>
              <a:rPr lang="ar-SA" sz="2400" dirty="0">
                <a:solidFill>
                  <a:srgbClr val="2D3956"/>
                </a:solidFill>
                <a:latin typeface="Times New Roman" panose="02020603050405020304" pitchFamily="18" charset="0"/>
                <a:cs typeface="Times New Roman" panose="02020603050405020304" pitchFamily="18" charset="0"/>
              </a:rPr>
              <a:t> الصورة المتحركة أكثر التمييز من الصورة الثابتة بسبب استخدامها عنصرًا جديدًا، وهو الحركة التي تقريبها من الواقع وتكسبها خصائصًا جديدة تجعلها أكثر وسائل الاتصال تأثيرًا وفاعلية. وليستخدم الصورة الفوتوغرافية الثابتة إلا لها أهمية قصوى كمفرد أساسي من مفردات التعبير المرئي وكعنصر أولي مكون للصور المتحركة، ولا يمكن لأي فنان أن ينتج صورا متحركة مبدعة دون تمكنه أولا من إنتاج صورة ثابتة مبدعة."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أهمية الصورة</a:t>
            </a:r>
            <a:endParaRPr lang="en-US" sz="4000" b="1" dirty="0"/>
          </a:p>
        </p:txBody>
      </p:sp>
      <p:pic>
        <p:nvPicPr>
          <p:cNvPr id="4" name="Picture 3">
            <a:extLst>
              <a:ext uri="{FF2B5EF4-FFF2-40B4-BE49-F238E27FC236}">
                <a16:creationId xmlns:a16="http://schemas.microsoft.com/office/drawing/2014/main" id="{39E5FD38-7A98-7C06-C8FF-6AED7D48157B}"/>
              </a:ext>
            </a:extLst>
          </p:cNvPr>
          <p:cNvPicPr>
            <a:picLocks noChangeAspect="1"/>
          </p:cNvPicPr>
          <p:nvPr/>
        </p:nvPicPr>
        <p:blipFill>
          <a:blip r:embed="rId3"/>
          <a:stretch>
            <a:fillRect/>
          </a:stretch>
        </p:blipFill>
        <p:spPr>
          <a:xfrm>
            <a:off x="1924115" y="2007677"/>
            <a:ext cx="2731245" cy="3950550"/>
          </a:xfrm>
          <a:prstGeom prst="rect">
            <a:avLst/>
          </a:prstGeom>
        </p:spPr>
      </p:pic>
    </p:spTree>
    <p:extLst>
      <p:ext uri="{BB962C8B-B14F-4D97-AF65-F5344CB8AC3E}">
        <p14:creationId xmlns:p14="http://schemas.microsoft.com/office/powerpoint/2010/main" val="11690414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هو ذلك التأثير الفسيولوجي (أي الخاص بوظائف أعضاء الجسم) الناتج عن شبكية العين سواء كان ناتجا عن المادة الصبغية الملونة أو عن الضوء الملون، فهو إذن إحساس وليس له أي وجود خارج الجهاز العصبي للكائنات الحية.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الألوان من العناصر القوية في التصميم، فيمكننا عن طريق الألوان أن نفهم معلومات ورسائل كثيرة بأقل مجهود، الألوان تأثر في الإنسان فيمكن للون معين أن يُشعر الإنسان بالسعادة ولون أخر يشعره بالحزن ، الألوان موجوده في كل شيء مثل المناظر الطبيعية و والمطبوعات والتصميمات المختلفة وتصميمات الديكور والثرى دي والكرتون والفيديوهات المختلفة.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4. اللون</a:t>
            </a:r>
            <a:endParaRPr lang="en-US" sz="4000" b="1" dirty="0"/>
          </a:p>
        </p:txBody>
      </p:sp>
    </p:spTree>
    <p:extLst>
      <p:ext uri="{BB962C8B-B14F-4D97-AF65-F5344CB8AC3E}">
        <p14:creationId xmlns:p14="http://schemas.microsoft.com/office/powerpoint/2010/main" val="594516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2677656"/>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هي الوسيلة العلمية لدراسة الألوان، ونستطيع عن طريق عجلة الألوان أن نتعلم كيف نخلط الألوان مع بعضها البعض، وكيفية التناسق بينها، و عجلة الألوان تتضمن وتتفق مع تسلسل ألوان الطيف وتتكون من 12 لونا حيث تتكون من ثلاثة مجموعات من الألوان هي: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ألوان أساسية (أولية).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ألوان ثانوية.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ألوان ثلاثية (مشتقة). </a:t>
            </a:r>
          </a:p>
          <a:p>
            <a:pPr algn="just" rtl="1"/>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عجلة الألوان</a:t>
            </a:r>
            <a:endParaRPr lang="en-US" sz="4000" b="1" dirty="0"/>
          </a:p>
        </p:txBody>
      </p:sp>
      <p:pic>
        <p:nvPicPr>
          <p:cNvPr id="4" name="Picture 3">
            <a:extLst>
              <a:ext uri="{FF2B5EF4-FFF2-40B4-BE49-F238E27FC236}">
                <a16:creationId xmlns:a16="http://schemas.microsoft.com/office/drawing/2014/main" id="{D6492E13-C4B1-9D84-5F64-B30F95B827BF}"/>
              </a:ext>
            </a:extLst>
          </p:cNvPr>
          <p:cNvPicPr>
            <a:picLocks noChangeAspect="1"/>
          </p:cNvPicPr>
          <p:nvPr/>
        </p:nvPicPr>
        <p:blipFill rotWithShape="1">
          <a:blip r:embed="rId3"/>
          <a:srcRect l="18073" t="14219" r="14518" b="14790"/>
          <a:stretch/>
        </p:blipFill>
        <p:spPr>
          <a:xfrm>
            <a:off x="1153149" y="3433160"/>
            <a:ext cx="2695904" cy="2622747"/>
          </a:xfrm>
          <a:prstGeom prst="rect">
            <a:avLst/>
          </a:prstGeom>
        </p:spPr>
      </p:pic>
    </p:spTree>
    <p:extLst>
      <p:ext uri="{BB962C8B-B14F-4D97-AF65-F5344CB8AC3E}">
        <p14:creationId xmlns:p14="http://schemas.microsoft.com/office/powerpoint/2010/main" val="12484428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877437"/>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الألوان الأساسية </a:t>
            </a:r>
            <a:r>
              <a:rPr lang="en-US" sz="2400" dirty="0">
                <a:solidFill>
                  <a:srgbClr val="2D3956"/>
                </a:solidFill>
                <a:latin typeface="Times New Roman" panose="02020603050405020304" pitchFamily="18" charset="0"/>
                <a:cs typeface="Times New Roman" panose="02020603050405020304" pitchFamily="18" charset="0"/>
              </a:rPr>
              <a:t>Primary colors)</a:t>
            </a:r>
            <a:r>
              <a:rPr lang="ar-EG" sz="2400" dirty="0">
                <a:solidFill>
                  <a:srgbClr val="2D3956"/>
                </a:solidFill>
                <a:latin typeface="Times New Roman" panose="02020603050405020304" pitchFamily="18" charset="0"/>
                <a:cs typeface="Times New Roman" panose="02020603050405020304" pitchFamily="18" charset="0"/>
              </a:rPr>
              <a:t>)</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وهي (الأحمر – الأصفر – الأزرق)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وقد أطلق عليها ألوانا أساسية لكونها لا يمكن الحصول عليها نظريا عن طريق مزج الألوان الأخرى، ويمكن بمزجها الحصول على الألوان الأخرى.</a:t>
            </a:r>
          </a:p>
          <a:p>
            <a:pPr marL="342900" indent="-342900" algn="just" rtl="1">
              <a:buFont typeface="Arial" panose="020B0604020202020204" pitchFamily="34" charset="0"/>
              <a:buChar char="•"/>
            </a:pP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الألوان الأساسية</a:t>
            </a:r>
            <a:endParaRPr lang="en-US" sz="4000" b="1" dirty="0"/>
          </a:p>
        </p:txBody>
      </p:sp>
    </p:spTree>
    <p:extLst>
      <p:ext uri="{BB962C8B-B14F-4D97-AF65-F5344CB8AC3E}">
        <p14:creationId xmlns:p14="http://schemas.microsoft.com/office/powerpoint/2010/main" val="27708008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809295"/>
            <a:ext cx="10541000" cy="707886"/>
          </a:xfrm>
          <a:prstGeom prst="rect">
            <a:avLst/>
          </a:prstGeom>
          <a:noFill/>
        </p:spPr>
        <p:txBody>
          <a:bodyPr wrap="square" rtlCol="0">
            <a:spAutoFit/>
          </a:bodyPr>
          <a:lstStyle/>
          <a:p>
            <a:pPr marL="342900" indent="-342900" algn="ctr" rtl="1">
              <a:buFont typeface="Arial" panose="020B0604020202020204" pitchFamily="34" charset="0"/>
              <a:buChar char="•"/>
            </a:pPr>
            <a:r>
              <a:rPr lang="ar-EG" sz="4000" b="1" dirty="0">
                <a:solidFill>
                  <a:srgbClr val="FF0000"/>
                </a:solidFill>
                <a:latin typeface="Times New Roman" panose="02020603050405020304" pitchFamily="18" charset="0"/>
                <a:cs typeface="Times New Roman" panose="02020603050405020304" pitchFamily="18" charset="0"/>
              </a:rPr>
              <a:t>هل الألوان الأساسية تختلف من مجال إلى أخر؟</a:t>
            </a:r>
            <a:r>
              <a:rPr lang="ar-SA" sz="4000" b="1" dirty="0">
                <a:solidFill>
                  <a:srgbClr val="FF0000"/>
                </a:solidFill>
                <a:latin typeface="Times New Roman" panose="02020603050405020304" pitchFamily="18" charset="0"/>
                <a:cs typeface="Times New Roman" panose="02020603050405020304" pitchFamily="18" charset="0"/>
              </a:rPr>
              <a:t> </a:t>
            </a:r>
            <a:endParaRPr lang="ar-SA" sz="3600" b="1" dirty="0">
              <a:solidFill>
                <a:srgbClr val="FF0000"/>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a:extLst>
              <a:ext uri="{FF2B5EF4-FFF2-40B4-BE49-F238E27FC236}">
                <a16:creationId xmlns:a16="http://schemas.microsoft.com/office/drawing/2014/main" id="{7DCACE73-B6FE-E355-34FE-7792041BD00A}"/>
              </a:ext>
            </a:extLst>
          </p:cNvPr>
          <p:cNvPicPr>
            <a:picLocks noChangeAspect="1"/>
          </p:cNvPicPr>
          <p:nvPr/>
        </p:nvPicPr>
        <p:blipFill>
          <a:blip r:embed="rId3"/>
          <a:stretch>
            <a:fillRect/>
          </a:stretch>
        </p:blipFill>
        <p:spPr>
          <a:xfrm>
            <a:off x="5024437" y="3649066"/>
            <a:ext cx="2143125" cy="2133600"/>
          </a:xfrm>
          <a:prstGeom prst="rect">
            <a:avLst/>
          </a:prstGeom>
        </p:spPr>
      </p:pic>
    </p:spTree>
    <p:extLst>
      <p:ext uri="{BB962C8B-B14F-4D97-AF65-F5344CB8AC3E}">
        <p14:creationId xmlns:p14="http://schemas.microsoft.com/office/powerpoint/2010/main" val="24075638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59507" y="2109523"/>
            <a:ext cx="10272986" cy="2308324"/>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الألوان الأساسية للرسامين هي (الأحمر – والأصفر – والأزرق)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الألوان الأساسية في العرض على الشاشات المختلفة هي (الأحمر – والأزرق – والأخضر) وتسمى هذه الألوان بنظام </a:t>
            </a:r>
            <a:r>
              <a:rPr lang="en-US" sz="2400" dirty="0">
                <a:solidFill>
                  <a:srgbClr val="2D3956"/>
                </a:solidFill>
                <a:latin typeface="Times New Roman" panose="02020603050405020304" pitchFamily="18" charset="0"/>
                <a:cs typeface="Times New Roman" panose="02020603050405020304" pitchFamily="18" charset="0"/>
              </a:rPr>
              <a:t>RGB </a:t>
            </a:r>
            <a:r>
              <a:rPr lang="ar-SA" sz="2400" dirty="0">
                <a:solidFill>
                  <a:srgbClr val="2D3956"/>
                </a:solidFill>
                <a:latin typeface="Times New Roman" panose="02020603050405020304" pitchFamily="18" charset="0"/>
                <a:cs typeface="Times New Roman" panose="02020603050405020304" pitchFamily="18" charset="0"/>
              </a:rPr>
              <a:t>ويستخدم في مجالات التصوير الفوتوغرافي والسينمائي و تصميم صفحات المواقع </a:t>
            </a:r>
            <a:r>
              <a:rPr lang="ar-SA" sz="2400" dirty="0" err="1">
                <a:solidFill>
                  <a:srgbClr val="2D3956"/>
                </a:solidFill>
                <a:latin typeface="Times New Roman" panose="02020603050405020304" pitchFamily="18" charset="0"/>
                <a:cs typeface="Times New Roman" panose="02020603050405020304" pitchFamily="18" charset="0"/>
              </a:rPr>
              <a:t>والموشن</a:t>
            </a:r>
            <a:r>
              <a:rPr lang="ar-SA" sz="2400" dirty="0">
                <a:solidFill>
                  <a:srgbClr val="2D3956"/>
                </a:solidFill>
                <a:latin typeface="Times New Roman" panose="02020603050405020304" pitchFamily="18" charset="0"/>
                <a:cs typeface="Times New Roman" panose="02020603050405020304" pitchFamily="18" charset="0"/>
              </a:rPr>
              <a:t> جرافيك وتعديل الفيديوهات بأنواعها المختلفة ... إلخ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الألوان الأساسية في الطباعة هي ( السيان – </a:t>
            </a:r>
            <a:r>
              <a:rPr lang="ar-SA" sz="2400" dirty="0" err="1">
                <a:solidFill>
                  <a:srgbClr val="2D3956"/>
                </a:solidFill>
                <a:latin typeface="Times New Roman" panose="02020603050405020304" pitchFamily="18" charset="0"/>
                <a:cs typeface="Times New Roman" panose="02020603050405020304" pitchFamily="18" charset="0"/>
              </a:rPr>
              <a:t>الماجنتا</a:t>
            </a:r>
            <a:r>
              <a:rPr lang="ar-SA" sz="2400" dirty="0">
                <a:solidFill>
                  <a:srgbClr val="2D3956"/>
                </a:solidFill>
                <a:latin typeface="Times New Roman" panose="02020603050405020304" pitchFamily="18" charset="0"/>
                <a:cs typeface="Times New Roman" panose="02020603050405020304" pitchFamily="18" charset="0"/>
              </a:rPr>
              <a:t> – الأصفر – الأسود ) وتسمى هذه الألوان بنظام </a:t>
            </a:r>
            <a:r>
              <a:rPr lang="en-US" sz="2400" dirty="0">
                <a:solidFill>
                  <a:srgbClr val="2D3956"/>
                </a:solidFill>
                <a:latin typeface="Times New Roman" panose="02020603050405020304" pitchFamily="18" charset="0"/>
                <a:cs typeface="Times New Roman" panose="02020603050405020304" pitchFamily="18" charset="0"/>
              </a:rPr>
              <a:t>CMYK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68869" y="372834"/>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3600" b="1" dirty="0"/>
              <a:t>الألوان الأساسية في المجالات المختلفة</a:t>
            </a:r>
            <a:endParaRPr lang="en-US" sz="3600" b="1" dirty="0"/>
          </a:p>
        </p:txBody>
      </p:sp>
      <p:pic>
        <p:nvPicPr>
          <p:cNvPr id="4" name="Picture 3">
            <a:extLst>
              <a:ext uri="{FF2B5EF4-FFF2-40B4-BE49-F238E27FC236}">
                <a16:creationId xmlns:a16="http://schemas.microsoft.com/office/drawing/2014/main" id="{01E36360-0FF7-0869-6A8C-935F3F6A2AE5}"/>
              </a:ext>
            </a:extLst>
          </p:cNvPr>
          <p:cNvPicPr>
            <a:picLocks noChangeAspect="1"/>
          </p:cNvPicPr>
          <p:nvPr/>
        </p:nvPicPr>
        <p:blipFill>
          <a:blip r:embed="rId3"/>
          <a:stretch>
            <a:fillRect/>
          </a:stretch>
        </p:blipFill>
        <p:spPr>
          <a:xfrm>
            <a:off x="3982255" y="4066304"/>
            <a:ext cx="4673014" cy="2281806"/>
          </a:xfrm>
          <a:prstGeom prst="rect">
            <a:avLst/>
          </a:prstGeom>
        </p:spPr>
      </p:pic>
    </p:spTree>
    <p:extLst>
      <p:ext uri="{BB962C8B-B14F-4D97-AF65-F5344CB8AC3E}">
        <p14:creationId xmlns:p14="http://schemas.microsoft.com/office/powerpoint/2010/main" val="3230409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046988"/>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وهي (البرتقالي – البنفسجي – الأخضر)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وهى الألوان التي يمكن الحصول عليها عن طريق مزج لونين أساسيين معا، والتي تحتل موقعا متوسطا بين الألوان الأساسية في عجلة الألوان.</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فمزج: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الأصفر + الأحمر = البرتقالي</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الأحمر + الأزرق = البنفسجي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الأزرق +الأصفر = الأخضر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الألوان الثانوية</a:t>
            </a:r>
            <a:endParaRPr lang="en-US" sz="4000" b="1" dirty="0"/>
          </a:p>
        </p:txBody>
      </p:sp>
      <p:pic>
        <p:nvPicPr>
          <p:cNvPr id="4" name="Picture 3">
            <a:extLst>
              <a:ext uri="{FF2B5EF4-FFF2-40B4-BE49-F238E27FC236}">
                <a16:creationId xmlns:a16="http://schemas.microsoft.com/office/drawing/2014/main" id="{63972B77-0FB3-02B2-1B02-43DC840D6DF8}"/>
              </a:ext>
            </a:extLst>
          </p:cNvPr>
          <p:cNvPicPr>
            <a:picLocks noChangeAspect="1"/>
          </p:cNvPicPr>
          <p:nvPr/>
        </p:nvPicPr>
        <p:blipFill rotWithShape="1">
          <a:blip r:embed="rId3"/>
          <a:srcRect l="17460" t="15146" r="13105" b="18887"/>
          <a:stretch/>
        </p:blipFill>
        <p:spPr>
          <a:xfrm>
            <a:off x="1418896" y="3429000"/>
            <a:ext cx="2459421" cy="2368771"/>
          </a:xfrm>
          <a:prstGeom prst="rect">
            <a:avLst/>
          </a:prstGeom>
        </p:spPr>
      </p:pic>
    </p:spTree>
    <p:extLst>
      <p:ext uri="{BB962C8B-B14F-4D97-AF65-F5344CB8AC3E}">
        <p14:creationId xmlns:p14="http://schemas.microsoft.com/office/powerpoint/2010/main" val="13354452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367579" cy="3416320"/>
          </a:xfrm>
          <a:prstGeom prst="rect">
            <a:avLst/>
          </a:prstGeom>
          <a:noFill/>
        </p:spPr>
        <p:txBody>
          <a:bodyPr wrap="square" rtlCol="0">
            <a:spAutoFit/>
          </a:bodyPr>
          <a:lstStyle/>
          <a:p>
            <a:pPr algn="just" rtl="1"/>
            <a:r>
              <a:rPr lang="ar-SA" sz="2400" dirty="0">
                <a:solidFill>
                  <a:srgbClr val="2D3956"/>
                </a:solidFill>
                <a:latin typeface="Times New Roman" panose="02020603050405020304" pitchFamily="18" charset="0"/>
                <a:cs typeface="Times New Roman" panose="02020603050405020304" pitchFamily="18" charset="0"/>
              </a:rPr>
              <a:t>تقع الألوان الثلاثية بين الألوان الأساسية والثانوية حيث تنشأ من خلط لون أساسي بلون أخر ثانوي، وينتج عن الألوان الأساسية والألوان الثانوية ستة ألوان ثلاثية وتشير تلك الألوان إلى مكوناتها مثل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(أصفر + برتقالي) = برتقالي مصفر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(أحمر + برتقالي) = برتقالي محمر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(أحمر + بنفسجي) = بنفسجي محمر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(أزرق + بنفسجي) = بنفسجي محمر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(أصفر+ أخضر) = أخضر مصفر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(أزرق + أخضر) = أخضر مزرق</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الألوان الثلاثية (المشتقة) </a:t>
            </a:r>
            <a:endParaRPr lang="en-US" sz="4000" b="1" dirty="0"/>
          </a:p>
        </p:txBody>
      </p:sp>
      <p:pic>
        <p:nvPicPr>
          <p:cNvPr id="4" name="Picture 3">
            <a:extLst>
              <a:ext uri="{FF2B5EF4-FFF2-40B4-BE49-F238E27FC236}">
                <a16:creationId xmlns:a16="http://schemas.microsoft.com/office/drawing/2014/main" id="{29F34990-E8A0-A18C-6946-CB6469D3E3B6}"/>
              </a:ext>
            </a:extLst>
          </p:cNvPr>
          <p:cNvPicPr>
            <a:picLocks noChangeAspect="1"/>
          </p:cNvPicPr>
          <p:nvPr/>
        </p:nvPicPr>
        <p:blipFill rotWithShape="1">
          <a:blip r:embed="rId3"/>
          <a:srcRect l="13752" t="16604" r="12647" b="10092"/>
          <a:stretch/>
        </p:blipFill>
        <p:spPr>
          <a:xfrm>
            <a:off x="1497724" y="3437617"/>
            <a:ext cx="2554014" cy="2484987"/>
          </a:xfrm>
          <a:prstGeom prst="rect">
            <a:avLst/>
          </a:prstGeom>
        </p:spPr>
      </p:pic>
    </p:spTree>
    <p:extLst>
      <p:ext uri="{BB962C8B-B14F-4D97-AF65-F5344CB8AC3E}">
        <p14:creationId xmlns:p14="http://schemas.microsoft.com/office/powerpoint/2010/main" val="132305095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156966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الملمس تعبير يدل على المظهر الخارجي المميز لأسطح المواد، أي الصفة المميزة لخصائص أسطح المواد ، وهذه الخاصية نتعرف عليها من خلال الجهاز البصري ، و ملمس السطح يظهر كنتيجة للتفاعل بين الضوء وكيفيات السطح من حيث (الخشونة – والنعومة) كثرة الأضواء المنعكسة عن أسطح المواد وكيفية انعكاسها تحدد الصفات الجسمية للخامة مثل (الصلابة– والليونة– الخفة– والثقل)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الملمس</a:t>
            </a:r>
            <a:endParaRPr lang="en-US" sz="4000" b="1" dirty="0"/>
          </a:p>
        </p:txBody>
      </p:sp>
    </p:spTree>
    <p:extLst>
      <p:ext uri="{BB962C8B-B14F-4D97-AF65-F5344CB8AC3E}">
        <p14:creationId xmlns:p14="http://schemas.microsoft.com/office/powerpoint/2010/main" val="300176769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نماذج على الملمس</a:t>
            </a:r>
            <a:endParaRPr lang="en-US" sz="4000" b="1" dirty="0"/>
          </a:p>
        </p:txBody>
      </p:sp>
      <p:pic>
        <p:nvPicPr>
          <p:cNvPr id="4" name="Picture 3">
            <a:extLst>
              <a:ext uri="{FF2B5EF4-FFF2-40B4-BE49-F238E27FC236}">
                <a16:creationId xmlns:a16="http://schemas.microsoft.com/office/drawing/2014/main" id="{B89BFFB6-566D-1455-5CB5-5FC41F92B655}"/>
              </a:ext>
            </a:extLst>
          </p:cNvPr>
          <p:cNvPicPr>
            <a:picLocks noChangeAspect="1"/>
          </p:cNvPicPr>
          <p:nvPr/>
        </p:nvPicPr>
        <p:blipFill>
          <a:blip r:embed="rId3"/>
          <a:stretch>
            <a:fillRect/>
          </a:stretch>
        </p:blipFill>
        <p:spPr>
          <a:xfrm>
            <a:off x="617280" y="2134118"/>
            <a:ext cx="2504292" cy="3751784"/>
          </a:xfrm>
          <a:prstGeom prst="rect">
            <a:avLst/>
          </a:prstGeom>
        </p:spPr>
      </p:pic>
      <p:pic>
        <p:nvPicPr>
          <p:cNvPr id="7" name="Picture 6">
            <a:extLst>
              <a:ext uri="{FF2B5EF4-FFF2-40B4-BE49-F238E27FC236}">
                <a16:creationId xmlns:a16="http://schemas.microsoft.com/office/drawing/2014/main" id="{D9F9E271-F81C-E57B-74F5-5F4C6AE1FAD8}"/>
              </a:ext>
            </a:extLst>
          </p:cNvPr>
          <p:cNvPicPr>
            <a:picLocks noChangeAspect="1"/>
          </p:cNvPicPr>
          <p:nvPr/>
        </p:nvPicPr>
        <p:blipFill>
          <a:blip r:embed="rId4"/>
          <a:stretch>
            <a:fillRect/>
          </a:stretch>
        </p:blipFill>
        <p:spPr>
          <a:xfrm>
            <a:off x="3289891" y="2200341"/>
            <a:ext cx="2504291" cy="3685561"/>
          </a:xfrm>
          <a:prstGeom prst="rect">
            <a:avLst/>
          </a:prstGeom>
        </p:spPr>
      </p:pic>
      <p:pic>
        <p:nvPicPr>
          <p:cNvPr id="9" name="Picture 8">
            <a:extLst>
              <a:ext uri="{FF2B5EF4-FFF2-40B4-BE49-F238E27FC236}">
                <a16:creationId xmlns:a16="http://schemas.microsoft.com/office/drawing/2014/main" id="{68F65A71-88A1-ADD4-600C-7494410462AC}"/>
              </a:ext>
            </a:extLst>
          </p:cNvPr>
          <p:cNvPicPr>
            <a:picLocks noChangeAspect="1"/>
          </p:cNvPicPr>
          <p:nvPr/>
        </p:nvPicPr>
        <p:blipFill>
          <a:blip r:embed="rId5"/>
          <a:stretch>
            <a:fillRect/>
          </a:stretch>
        </p:blipFill>
        <p:spPr>
          <a:xfrm>
            <a:off x="6096000" y="2116519"/>
            <a:ext cx="2511972" cy="3769383"/>
          </a:xfrm>
          <a:prstGeom prst="rect">
            <a:avLst/>
          </a:prstGeom>
        </p:spPr>
      </p:pic>
      <p:pic>
        <p:nvPicPr>
          <p:cNvPr id="11" name="Picture 10">
            <a:extLst>
              <a:ext uri="{FF2B5EF4-FFF2-40B4-BE49-F238E27FC236}">
                <a16:creationId xmlns:a16="http://schemas.microsoft.com/office/drawing/2014/main" id="{970EC175-690C-F5D0-FD1D-F916C36C0315}"/>
              </a:ext>
            </a:extLst>
          </p:cNvPr>
          <p:cNvPicPr>
            <a:picLocks noChangeAspect="1"/>
          </p:cNvPicPr>
          <p:nvPr/>
        </p:nvPicPr>
        <p:blipFill>
          <a:blip r:embed="rId6"/>
          <a:stretch>
            <a:fillRect/>
          </a:stretch>
        </p:blipFill>
        <p:spPr>
          <a:xfrm rot="5400000">
            <a:off x="8212340" y="2700966"/>
            <a:ext cx="3741208" cy="2628668"/>
          </a:xfrm>
          <a:prstGeom prst="rect">
            <a:avLst/>
          </a:prstGeom>
        </p:spPr>
      </p:pic>
    </p:spTree>
    <p:extLst>
      <p:ext uri="{BB962C8B-B14F-4D97-AF65-F5344CB8AC3E}">
        <p14:creationId xmlns:p14="http://schemas.microsoft.com/office/powerpoint/2010/main" val="278623016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53048" y="1875215"/>
            <a:ext cx="4596643"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الضوء والظل من أكثر العناصر استخداما في بناء التصميمات التي لا تتغير فيها قيمة اللون كالتصميمات المجسمة.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فالضوء يعتبر من الخصائص الكامنة في الأشياء التي نراها و الأجسام هي التي تعكس الأشعة بقدر يتوقف على خصائصها فمن المسطحات أو المجسمات ما يعكس قدرا كبيرا من الأشعة ومنها مالا يعكس إلا القليل أو لا يعكس شيئا، ويرجع ذلك إلى الخصائص الطبيعية للأسطح ذاتها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الإضاءة والظل</a:t>
            </a:r>
            <a:endParaRPr lang="en-US" sz="4000" b="1" dirty="0"/>
          </a:p>
        </p:txBody>
      </p:sp>
      <p:pic>
        <p:nvPicPr>
          <p:cNvPr id="4" name="Picture 3">
            <a:extLst>
              <a:ext uri="{FF2B5EF4-FFF2-40B4-BE49-F238E27FC236}">
                <a16:creationId xmlns:a16="http://schemas.microsoft.com/office/drawing/2014/main" id="{FC80D8B7-842E-2125-32DB-637DF1657F49}"/>
              </a:ext>
            </a:extLst>
          </p:cNvPr>
          <p:cNvPicPr>
            <a:picLocks noChangeAspect="1"/>
          </p:cNvPicPr>
          <p:nvPr/>
        </p:nvPicPr>
        <p:blipFill>
          <a:blip r:embed="rId3"/>
          <a:stretch>
            <a:fillRect/>
          </a:stretch>
        </p:blipFill>
        <p:spPr>
          <a:xfrm>
            <a:off x="641481" y="2141974"/>
            <a:ext cx="2753208" cy="4253253"/>
          </a:xfrm>
          <a:prstGeom prst="rect">
            <a:avLst/>
          </a:prstGeom>
        </p:spPr>
      </p:pic>
      <p:pic>
        <p:nvPicPr>
          <p:cNvPr id="7" name="Picture 6">
            <a:extLst>
              <a:ext uri="{FF2B5EF4-FFF2-40B4-BE49-F238E27FC236}">
                <a16:creationId xmlns:a16="http://schemas.microsoft.com/office/drawing/2014/main" id="{E6BD72AC-FEE6-BB0F-8A17-5A985FE76053}"/>
              </a:ext>
            </a:extLst>
          </p:cNvPr>
          <p:cNvPicPr>
            <a:picLocks noChangeAspect="1"/>
          </p:cNvPicPr>
          <p:nvPr/>
        </p:nvPicPr>
        <p:blipFill>
          <a:blip r:embed="rId4"/>
          <a:stretch>
            <a:fillRect/>
          </a:stretch>
        </p:blipFill>
        <p:spPr>
          <a:xfrm>
            <a:off x="3835045" y="2532114"/>
            <a:ext cx="2377646" cy="3523793"/>
          </a:xfrm>
          <a:prstGeom prst="rect">
            <a:avLst/>
          </a:prstGeom>
        </p:spPr>
      </p:pic>
    </p:spTree>
    <p:extLst>
      <p:ext uri="{BB962C8B-B14F-4D97-AF65-F5344CB8AC3E}">
        <p14:creationId xmlns:p14="http://schemas.microsoft.com/office/powerpoint/2010/main" val="11133430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25500" y="2007677"/>
            <a:ext cx="10541000"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التصميم يتكون من كتلة وفراغ والكتل هي (الأشكال والصور والكتابات)، فعندما تتجمع العناصر الثلاثة كلها أو بعضها فإنها تكون كتل تحتل فراغا. </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ويمثل الفراغ عنصرا هاما وأساسيا في الفنون المعمارية، وكذلك في التصميمات المجسمة ذات الأبعاد الثلاث</a:t>
            </a:r>
            <a:r>
              <a:rPr lang="ar-EG" sz="2400" dirty="0" err="1">
                <a:solidFill>
                  <a:srgbClr val="2D3956"/>
                </a:solidFill>
                <a:latin typeface="Times New Roman" panose="02020603050405020304" pitchFamily="18" charset="0"/>
                <a:cs typeface="Times New Roman" panose="02020603050405020304" pitchFamily="18" charset="0"/>
              </a:rPr>
              <a:t>ية</a:t>
            </a:r>
            <a:endParaRPr lang="ar-SA"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وبذلك ينبغي على المصمم أن يولى أهمية خاصة للشكل الخارجي والداخلي لهذا الفراغ أو الاهتمام بالهيئة الداخلية فقط كما في تصميمات الديكور.</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ويرى الفراغ في الأعمال الفنية المعمارية الحديثة كثيرا من المسطحات والخطوط التي تربط بين الداخل والخارج كما تطورت الفنون المجسمة من فكرة الشكل المغلق إلى الشكل المفتوح الذي يربط الأسطح الداخلية والخارجية وتحقيقا لهذا الاتجاه نرى الأعمال المعمارية الحديثة تميل نحو استخدام المسطحات الشفافة الزجاجية في كيان العمل الفني.</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7. الفراغ</a:t>
            </a:r>
            <a:endParaRPr lang="en-US" sz="4000" b="1" dirty="0"/>
          </a:p>
        </p:txBody>
      </p:sp>
    </p:spTree>
    <p:extLst>
      <p:ext uri="{BB962C8B-B14F-4D97-AF65-F5344CB8AC3E}">
        <p14:creationId xmlns:p14="http://schemas.microsoft.com/office/powerpoint/2010/main" val="398597983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6972" y="203035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نماذج على الفراغ</a:t>
            </a:r>
            <a:endParaRPr lang="en-US" sz="4000" b="1" dirty="0"/>
          </a:p>
        </p:txBody>
      </p:sp>
      <p:pic>
        <p:nvPicPr>
          <p:cNvPr id="4" name="Picture 3">
            <a:extLst>
              <a:ext uri="{FF2B5EF4-FFF2-40B4-BE49-F238E27FC236}">
                <a16:creationId xmlns:a16="http://schemas.microsoft.com/office/drawing/2014/main" id="{8B439E1D-E8BA-9EC4-38BD-197C494A19CB}"/>
              </a:ext>
            </a:extLst>
          </p:cNvPr>
          <p:cNvPicPr>
            <a:picLocks noChangeAspect="1"/>
          </p:cNvPicPr>
          <p:nvPr/>
        </p:nvPicPr>
        <p:blipFill>
          <a:blip r:embed="rId3"/>
          <a:stretch>
            <a:fillRect/>
          </a:stretch>
        </p:blipFill>
        <p:spPr>
          <a:xfrm>
            <a:off x="884466" y="2305588"/>
            <a:ext cx="2237106" cy="3167982"/>
          </a:xfrm>
          <a:prstGeom prst="rect">
            <a:avLst/>
          </a:prstGeom>
        </p:spPr>
      </p:pic>
      <p:sp>
        <p:nvSpPr>
          <p:cNvPr id="7" name="TextBox 6">
            <a:extLst>
              <a:ext uri="{FF2B5EF4-FFF2-40B4-BE49-F238E27FC236}">
                <a16:creationId xmlns:a16="http://schemas.microsoft.com/office/drawing/2014/main" id="{626EE086-40AD-112A-9650-BB42D4FA9359}"/>
              </a:ext>
            </a:extLst>
          </p:cNvPr>
          <p:cNvSpPr txBox="1"/>
          <p:nvPr/>
        </p:nvSpPr>
        <p:spPr>
          <a:xfrm>
            <a:off x="5108144" y="5513531"/>
            <a:ext cx="1513255" cy="461665"/>
          </a:xfrm>
          <a:prstGeom prst="rect">
            <a:avLst/>
          </a:prstGeom>
          <a:noFill/>
        </p:spPr>
        <p:txBody>
          <a:bodyPr wrap="square" rtlCol="0">
            <a:spAutoFit/>
          </a:bodyPr>
          <a:lstStyle/>
          <a:p>
            <a:pPr algn="ctr"/>
            <a:r>
              <a:rPr lang="ar-EG" sz="2400" b="1" dirty="0" err="1"/>
              <a:t>اغلاق</a:t>
            </a:r>
            <a:r>
              <a:rPr lang="ar-EG" sz="2400" b="1" dirty="0"/>
              <a:t> الفراغ</a:t>
            </a:r>
            <a:endParaRPr lang="en-US" sz="2400" b="1" dirty="0"/>
          </a:p>
        </p:txBody>
      </p:sp>
      <p:pic>
        <p:nvPicPr>
          <p:cNvPr id="9" name="Picture 8">
            <a:extLst>
              <a:ext uri="{FF2B5EF4-FFF2-40B4-BE49-F238E27FC236}">
                <a16:creationId xmlns:a16="http://schemas.microsoft.com/office/drawing/2014/main" id="{B5124DF1-A7E4-9FEB-44DA-AFC4B5AD8C08}"/>
              </a:ext>
            </a:extLst>
          </p:cNvPr>
          <p:cNvPicPr>
            <a:picLocks noChangeAspect="1"/>
          </p:cNvPicPr>
          <p:nvPr/>
        </p:nvPicPr>
        <p:blipFill>
          <a:blip r:embed="rId4"/>
          <a:stretch>
            <a:fillRect/>
          </a:stretch>
        </p:blipFill>
        <p:spPr>
          <a:xfrm>
            <a:off x="4638446" y="2305588"/>
            <a:ext cx="2753728" cy="2753728"/>
          </a:xfrm>
          <a:prstGeom prst="rect">
            <a:avLst/>
          </a:prstGeom>
        </p:spPr>
      </p:pic>
      <p:pic>
        <p:nvPicPr>
          <p:cNvPr id="11" name="Picture 10">
            <a:extLst>
              <a:ext uri="{FF2B5EF4-FFF2-40B4-BE49-F238E27FC236}">
                <a16:creationId xmlns:a16="http://schemas.microsoft.com/office/drawing/2014/main" id="{C1D5B432-3DDF-B4A4-B7A3-7537351813C6}"/>
              </a:ext>
            </a:extLst>
          </p:cNvPr>
          <p:cNvPicPr>
            <a:picLocks noChangeAspect="1"/>
          </p:cNvPicPr>
          <p:nvPr/>
        </p:nvPicPr>
        <p:blipFill>
          <a:blip r:embed="rId5"/>
          <a:stretch>
            <a:fillRect/>
          </a:stretch>
        </p:blipFill>
        <p:spPr>
          <a:xfrm>
            <a:off x="7464225" y="2178495"/>
            <a:ext cx="3597455" cy="3597455"/>
          </a:xfrm>
          <a:prstGeom prst="rect">
            <a:avLst/>
          </a:prstGeom>
        </p:spPr>
      </p:pic>
    </p:spTree>
    <p:extLst>
      <p:ext uri="{BB962C8B-B14F-4D97-AF65-F5344CB8AC3E}">
        <p14:creationId xmlns:p14="http://schemas.microsoft.com/office/powerpoint/2010/main" val="371362418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err="1"/>
              <a:t>سكامبر</a:t>
            </a:r>
            <a:r>
              <a:rPr lang="ar-EG" sz="4000" b="1" dirty="0"/>
              <a:t> والإعلان</a:t>
            </a:r>
            <a:endParaRPr lang="en-US" sz="4000" b="1" dirty="0"/>
          </a:p>
        </p:txBody>
      </p:sp>
      <p:pic>
        <p:nvPicPr>
          <p:cNvPr id="7" name="Picture 6">
            <a:extLst>
              <a:ext uri="{FF2B5EF4-FFF2-40B4-BE49-F238E27FC236}">
                <a16:creationId xmlns:a16="http://schemas.microsoft.com/office/drawing/2014/main" id="{B8CCF43B-F146-0E5B-BE80-5F6E14CF48F8}"/>
              </a:ext>
            </a:extLst>
          </p:cNvPr>
          <p:cNvPicPr>
            <a:picLocks noChangeAspect="1"/>
          </p:cNvPicPr>
          <p:nvPr/>
        </p:nvPicPr>
        <p:blipFill>
          <a:blip r:embed="rId3"/>
          <a:stretch>
            <a:fillRect/>
          </a:stretch>
        </p:blipFill>
        <p:spPr>
          <a:xfrm>
            <a:off x="942307" y="1962944"/>
            <a:ext cx="10035513" cy="4079250"/>
          </a:xfrm>
          <a:prstGeom prst="rect">
            <a:avLst/>
          </a:prstGeom>
        </p:spPr>
      </p:pic>
    </p:spTree>
    <p:extLst>
      <p:ext uri="{BB962C8B-B14F-4D97-AF65-F5344CB8AC3E}">
        <p14:creationId xmlns:p14="http://schemas.microsoft.com/office/powerpoint/2010/main" val="377711221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88527" y="174324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استبدل - ما هي أجزاء من ملف المنتج أو يمكن استبدال الخدمة بشيء آخر؟ هل هناك بدائل أفضل لا تؤثر على المشروع الأوسع؟ هل هناك بدائل وأبسط وأكثر فعالية من حيث التكلفة في الإنتاج؟ يمكن أيضًا استبدال أعضاء الفريق بشخص لديه وجهة نظر مختلفة. في الأيام الأولى لماكدونالدز، تم استبدال أدوات المائدة المصنوعة من الزجاج والبورسلين بالورق والبلاستيك لتجنب غسل الأطباق. </a:t>
            </a: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الاستبدال</a:t>
            </a:r>
            <a:endParaRPr lang="en-US" sz="4000" b="1" dirty="0"/>
          </a:p>
        </p:txBody>
      </p:sp>
      <p:pic>
        <p:nvPicPr>
          <p:cNvPr id="7" name="Picture 6">
            <a:extLst>
              <a:ext uri="{FF2B5EF4-FFF2-40B4-BE49-F238E27FC236}">
                <a16:creationId xmlns:a16="http://schemas.microsoft.com/office/drawing/2014/main" id="{3F5C6EA9-7272-F6AF-8436-DF8C6D8DE152}"/>
              </a:ext>
            </a:extLst>
          </p:cNvPr>
          <p:cNvPicPr>
            <a:picLocks noChangeAspect="1"/>
          </p:cNvPicPr>
          <p:nvPr/>
        </p:nvPicPr>
        <p:blipFill rotWithShape="1">
          <a:blip r:embed="rId3"/>
          <a:srcRect l="12533" t="38459" r="66290" b="23152"/>
          <a:stretch/>
        </p:blipFill>
        <p:spPr>
          <a:xfrm>
            <a:off x="1029524" y="2195012"/>
            <a:ext cx="3558242" cy="3552083"/>
          </a:xfrm>
          <a:prstGeom prst="rect">
            <a:avLst/>
          </a:prstGeom>
        </p:spPr>
      </p:pic>
      <p:sp>
        <p:nvSpPr>
          <p:cNvPr id="9" name="TextBox 8">
            <a:extLst>
              <a:ext uri="{FF2B5EF4-FFF2-40B4-BE49-F238E27FC236}">
                <a16:creationId xmlns:a16="http://schemas.microsoft.com/office/drawing/2014/main" id="{07D25B77-9409-170A-9704-8BD469FB1EA2}"/>
              </a:ext>
            </a:extLst>
          </p:cNvPr>
          <p:cNvSpPr txBox="1"/>
          <p:nvPr/>
        </p:nvSpPr>
        <p:spPr>
          <a:xfrm>
            <a:off x="6306141" y="2061796"/>
            <a:ext cx="4382815" cy="3785652"/>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ما هي أجزاء من ملف المنتج أو يمكن استبدال الخدمة بشيء آخر؟ هل هناك بدائل أفضل لا تؤثر على المشروع الأوسع؟ هل هناك بدائل وأبسط وأكثر فعالية من حيث التكلفة في الإنتاج؟ يمكن أيضًا استبدال أعضاء الفريق بشخص لديه وجهة نظر مختلفة. في الأيام الأولى لماكدونالدز، تم استبدال أدوات المائدة المصنوعة من الزجاج والبورسلين بالورق والبلاستيك لتجنب غسل الأطباق.  </a:t>
            </a:r>
            <a:endParaRPr lang="ar-SA" sz="2000" dirty="0">
              <a:solidFill>
                <a:srgbClr val="2D3956"/>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4754624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الجمع</a:t>
            </a:r>
            <a:endParaRPr lang="en-US" sz="4000" b="1" dirty="0"/>
          </a:p>
        </p:txBody>
      </p:sp>
      <p:pic>
        <p:nvPicPr>
          <p:cNvPr id="11" name="Picture 10">
            <a:extLst>
              <a:ext uri="{FF2B5EF4-FFF2-40B4-BE49-F238E27FC236}">
                <a16:creationId xmlns:a16="http://schemas.microsoft.com/office/drawing/2014/main" id="{E7D36B5C-FBB9-4696-0AA5-2DB56992023C}"/>
              </a:ext>
            </a:extLst>
          </p:cNvPr>
          <p:cNvPicPr>
            <a:picLocks noChangeAspect="1"/>
          </p:cNvPicPr>
          <p:nvPr/>
        </p:nvPicPr>
        <p:blipFill>
          <a:blip r:embed="rId3"/>
          <a:stretch>
            <a:fillRect/>
          </a:stretch>
        </p:blipFill>
        <p:spPr>
          <a:xfrm>
            <a:off x="873311" y="2562591"/>
            <a:ext cx="4820418" cy="2872441"/>
          </a:xfrm>
          <a:prstGeom prst="rect">
            <a:avLst/>
          </a:prstGeom>
        </p:spPr>
      </p:pic>
      <p:sp>
        <p:nvSpPr>
          <p:cNvPr id="12" name="TextBox 11">
            <a:extLst>
              <a:ext uri="{FF2B5EF4-FFF2-40B4-BE49-F238E27FC236}">
                <a16:creationId xmlns:a16="http://schemas.microsoft.com/office/drawing/2014/main" id="{739C1211-1336-6E41-BEF7-EE0F4B51AB2E}"/>
              </a:ext>
            </a:extLst>
          </p:cNvPr>
          <p:cNvSpPr txBox="1"/>
          <p:nvPr/>
        </p:nvSpPr>
        <p:spPr>
          <a:xfrm>
            <a:off x="6739777" y="2029342"/>
            <a:ext cx="4238044" cy="3416320"/>
          </a:xfrm>
          <a:prstGeom prst="rect">
            <a:avLst/>
          </a:prstGeom>
          <a:noFill/>
        </p:spPr>
        <p:txBody>
          <a:bodyPr wrap="square" rtlCol="0">
            <a:spAutoFit/>
          </a:bodyPr>
          <a:lstStyle/>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كيف يمكن لجزئين أو أكثر من ملف المنتج أو مشكلة أو عملية مشتركة لإنتاج شيء مبتكر؟ كيف يمكن الجمع بين خبرات معينة؟</a:t>
            </a:r>
          </a:p>
          <a:p>
            <a:pPr marL="342900" indent="-342900" algn="just" rtl="1">
              <a:buFont typeface="Arial" panose="020B0604020202020204" pitchFamily="34" charset="0"/>
              <a:buChar char="•"/>
            </a:pPr>
            <a:r>
              <a:rPr lang="ar-SA" sz="2400" dirty="0">
                <a:solidFill>
                  <a:srgbClr val="2D3956"/>
                </a:solidFill>
                <a:latin typeface="Times New Roman" panose="02020603050405020304" pitchFamily="18" charset="0"/>
                <a:cs typeface="Times New Roman" panose="02020603050405020304" pitchFamily="18" charset="0"/>
              </a:rPr>
              <a:t>وهنا نركز على عدد من الأسئلة وهي: ما هي الأفكار أو المواد أو المميزات أو المنتجات أو المكونات التي يمكن الجمع فيما بينها؟ وما هي المنتجات التي يمكن دمجها معا للحصول على نتيجة أفضل؟</a:t>
            </a:r>
          </a:p>
        </p:txBody>
      </p:sp>
    </p:spTree>
    <p:extLst>
      <p:ext uri="{BB962C8B-B14F-4D97-AF65-F5344CB8AC3E}">
        <p14:creationId xmlns:p14="http://schemas.microsoft.com/office/powerpoint/2010/main" val="21316441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التكيف</a:t>
            </a:r>
            <a:endParaRPr lang="en-US" sz="4000" b="1" dirty="0"/>
          </a:p>
        </p:txBody>
      </p:sp>
      <p:pic>
        <p:nvPicPr>
          <p:cNvPr id="7" name="Picture 6">
            <a:extLst>
              <a:ext uri="{FF2B5EF4-FFF2-40B4-BE49-F238E27FC236}">
                <a16:creationId xmlns:a16="http://schemas.microsoft.com/office/drawing/2014/main" id="{4D4DD256-4FCD-0AC0-08B3-83653EBB318F}"/>
              </a:ext>
            </a:extLst>
          </p:cNvPr>
          <p:cNvPicPr>
            <a:picLocks noChangeAspect="1"/>
          </p:cNvPicPr>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52516" t="25574" b="31894"/>
          <a:stretch/>
        </p:blipFill>
        <p:spPr>
          <a:xfrm>
            <a:off x="4950813" y="2714053"/>
            <a:ext cx="6259801" cy="2458452"/>
          </a:xfrm>
          <a:prstGeom prst="rect">
            <a:avLst/>
          </a:prstGeom>
        </p:spPr>
      </p:pic>
      <p:pic>
        <p:nvPicPr>
          <p:cNvPr id="11" name="Picture 10">
            <a:extLst>
              <a:ext uri="{FF2B5EF4-FFF2-40B4-BE49-F238E27FC236}">
                <a16:creationId xmlns:a16="http://schemas.microsoft.com/office/drawing/2014/main" id="{CFE5BBB8-4979-BEE3-ABFE-9DBEACDEE514}"/>
              </a:ext>
            </a:extLst>
          </p:cNvPr>
          <p:cNvPicPr>
            <a:picLocks noChangeAspect="1"/>
          </p:cNvPicPr>
          <p:nvPr/>
        </p:nvPicPr>
        <p:blipFill>
          <a:blip r:embed="rId5"/>
          <a:stretch>
            <a:fillRect/>
          </a:stretch>
        </p:blipFill>
        <p:spPr>
          <a:xfrm>
            <a:off x="1549475" y="2265101"/>
            <a:ext cx="2943697" cy="3605353"/>
          </a:xfrm>
          <a:prstGeom prst="rect">
            <a:avLst/>
          </a:prstGeom>
        </p:spPr>
      </p:pic>
    </p:spTree>
    <p:extLst>
      <p:ext uri="{BB962C8B-B14F-4D97-AF65-F5344CB8AC3E}">
        <p14:creationId xmlns:p14="http://schemas.microsoft.com/office/powerpoint/2010/main" val="646667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التعديل</a:t>
            </a:r>
            <a:endParaRPr lang="en-US" sz="4000" b="1" dirty="0"/>
          </a:p>
        </p:txBody>
      </p:sp>
      <p:pic>
        <p:nvPicPr>
          <p:cNvPr id="7" name="Picture 6">
            <a:extLst>
              <a:ext uri="{FF2B5EF4-FFF2-40B4-BE49-F238E27FC236}">
                <a16:creationId xmlns:a16="http://schemas.microsoft.com/office/drawing/2014/main" id="{8933DB30-8D41-26D5-B096-38D5287C4159}"/>
              </a:ext>
            </a:extLst>
          </p:cNvPr>
          <p:cNvPicPr>
            <a:picLocks noChangeAspect="1"/>
          </p:cNvPicPr>
          <p:nvPr/>
        </p:nvPicPr>
        <p:blipFill rotWithShape="1">
          <a:blip r:embed="rId3">
            <a:extLst>
              <a:ext uri="{BEBA8EAE-BF5A-486C-A8C5-ECC9F3942E4B}">
                <a14:imgProps xmlns:a14="http://schemas.microsoft.com/office/drawing/2010/main">
                  <a14:imgLayer r:embed="rId4">
                    <a14:imgEffect>
                      <a14:saturation sat="0"/>
                    </a14:imgEffect>
                  </a14:imgLayer>
                </a14:imgProps>
              </a:ext>
            </a:extLst>
          </a:blip>
          <a:srcRect l="60431" t="25356" b="8502"/>
          <a:stretch/>
        </p:blipFill>
        <p:spPr>
          <a:xfrm>
            <a:off x="5772798" y="2011349"/>
            <a:ext cx="5670347" cy="3770781"/>
          </a:xfrm>
          <a:prstGeom prst="rect">
            <a:avLst/>
          </a:prstGeom>
        </p:spPr>
      </p:pic>
      <p:pic>
        <p:nvPicPr>
          <p:cNvPr id="11" name="Picture 10">
            <a:extLst>
              <a:ext uri="{FF2B5EF4-FFF2-40B4-BE49-F238E27FC236}">
                <a16:creationId xmlns:a16="http://schemas.microsoft.com/office/drawing/2014/main" id="{D610A1DD-5EE6-38D7-0FE1-17EBA79023E8}"/>
              </a:ext>
            </a:extLst>
          </p:cNvPr>
          <p:cNvPicPr>
            <a:picLocks noChangeAspect="1"/>
          </p:cNvPicPr>
          <p:nvPr/>
        </p:nvPicPr>
        <p:blipFill>
          <a:blip r:embed="rId5"/>
          <a:stretch>
            <a:fillRect/>
          </a:stretch>
        </p:blipFill>
        <p:spPr>
          <a:xfrm>
            <a:off x="817647" y="2305588"/>
            <a:ext cx="4942589" cy="3286822"/>
          </a:xfrm>
          <a:prstGeom prst="rect">
            <a:avLst/>
          </a:prstGeom>
        </p:spPr>
      </p:pic>
    </p:spTree>
    <p:extLst>
      <p:ext uri="{BB962C8B-B14F-4D97-AF65-F5344CB8AC3E}">
        <p14:creationId xmlns:p14="http://schemas.microsoft.com/office/powerpoint/2010/main" val="11230859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الاستخدام في أغراض أخرى</a:t>
            </a:r>
            <a:endParaRPr lang="en-US" sz="4000" b="1" dirty="0"/>
          </a:p>
        </p:txBody>
      </p:sp>
      <p:pic>
        <p:nvPicPr>
          <p:cNvPr id="11" name="Picture 10">
            <a:extLst>
              <a:ext uri="{FF2B5EF4-FFF2-40B4-BE49-F238E27FC236}">
                <a16:creationId xmlns:a16="http://schemas.microsoft.com/office/drawing/2014/main" id="{7558E812-F8A0-E44A-CC8A-C32A4C5D563D}"/>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5586014" y="3605864"/>
            <a:ext cx="5777333" cy="2199627"/>
          </a:xfrm>
          <a:prstGeom prst="rect">
            <a:avLst/>
          </a:prstGeom>
        </p:spPr>
      </p:pic>
      <p:sp>
        <p:nvSpPr>
          <p:cNvPr id="12" name="TextBox 11">
            <a:extLst>
              <a:ext uri="{FF2B5EF4-FFF2-40B4-BE49-F238E27FC236}">
                <a16:creationId xmlns:a16="http://schemas.microsoft.com/office/drawing/2014/main" id="{14769866-1639-4E2D-0BE2-339E02B30E4F}"/>
              </a:ext>
            </a:extLst>
          </p:cNvPr>
          <p:cNvSpPr txBox="1"/>
          <p:nvPr/>
        </p:nvSpPr>
        <p:spPr>
          <a:xfrm>
            <a:off x="5586014" y="2155119"/>
            <a:ext cx="5391807" cy="1200329"/>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ك</a:t>
            </a:r>
            <a:r>
              <a:rPr lang="ar-SA" sz="2400" dirty="0" err="1">
                <a:solidFill>
                  <a:srgbClr val="2D3956"/>
                </a:solidFill>
                <a:latin typeface="Times New Roman" panose="02020603050405020304" pitchFamily="18" charset="0"/>
                <a:cs typeface="Times New Roman" panose="02020603050405020304" pitchFamily="18" charset="0"/>
              </a:rPr>
              <a:t>يف</a:t>
            </a:r>
            <a:r>
              <a:rPr lang="ar-SA" sz="2400" dirty="0">
                <a:solidFill>
                  <a:srgbClr val="2D3956"/>
                </a:solidFill>
                <a:latin typeface="Times New Roman" panose="02020603050405020304" pitchFamily="18" charset="0"/>
                <a:cs typeface="Times New Roman" panose="02020603050405020304" pitchFamily="18" charset="0"/>
              </a:rPr>
              <a:t> يمكن </a:t>
            </a:r>
            <a:r>
              <a:rPr lang="ar-EG" sz="2400" dirty="0">
                <a:solidFill>
                  <a:srgbClr val="2D3956"/>
                </a:solidFill>
                <a:latin typeface="Times New Roman" panose="02020603050405020304" pitchFamily="18" charset="0"/>
                <a:cs typeface="Times New Roman" panose="02020603050405020304" pitchFamily="18" charset="0"/>
              </a:rPr>
              <a:t>استخدام</a:t>
            </a:r>
            <a:r>
              <a:rPr lang="ar-SA" sz="2400" dirty="0">
                <a:solidFill>
                  <a:srgbClr val="2D3956"/>
                </a:solidFill>
                <a:latin typeface="Times New Roman" panose="02020603050405020304" pitchFamily="18" charset="0"/>
                <a:cs typeface="Times New Roman" panose="02020603050405020304" pitchFamily="18" charset="0"/>
              </a:rPr>
              <a:t> المنتج أو إعادة توجيه الخدمة؟ هل يمكن استخدامها بشكل أفضل من قبل جمهور مستهدف مختلف؟ </a:t>
            </a:r>
          </a:p>
        </p:txBody>
      </p:sp>
      <p:pic>
        <p:nvPicPr>
          <p:cNvPr id="14" name="Picture 13">
            <a:extLst>
              <a:ext uri="{FF2B5EF4-FFF2-40B4-BE49-F238E27FC236}">
                <a16:creationId xmlns:a16="http://schemas.microsoft.com/office/drawing/2014/main" id="{87C7E289-5070-4543-CB07-E42AB04885CA}"/>
              </a:ext>
            </a:extLst>
          </p:cNvPr>
          <p:cNvPicPr>
            <a:picLocks noChangeAspect="1"/>
          </p:cNvPicPr>
          <p:nvPr/>
        </p:nvPicPr>
        <p:blipFill>
          <a:blip r:embed="rId5"/>
          <a:stretch>
            <a:fillRect/>
          </a:stretch>
        </p:blipFill>
        <p:spPr>
          <a:xfrm>
            <a:off x="1229935" y="2410934"/>
            <a:ext cx="3041964" cy="3087232"/>
          </a:xfrm>
          <a:prstGeom prst="rect">
            <a:avLst/>
          </a:prstGeom>
        </p:spPr>
      </p:pic>
    </p:spTree>
    <p:extLst>
      <p:ext uri="{BB962C8B-B14F-4D97-AF65-F5344CB8AC3E}">
        <p14:creationId xmlns:p14="http://schemas.microsoft.com/office/powerpoint/2010/main" val="201112856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56120" y="71567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76551" y="715676"/>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07809" y="941185"/>
            <a:ext cx="1034822"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الإلغاء</a:t>
            </a:r>
            <a:endParaRPr lang="en-US" sz="4000" b="1" dirty="0"/>
          </a:p>
        </p:txBody>
      </p:sp>
      <p:pic>
        <p:nvPicPr>
          <p:cNvPr id="7" name="Picture 6">
            <a:extLst>
              <a:ext uri="{FF2B5EF4-FFF2-40B4-BE49-F238E27FC236}">
                <a16:creationId xmlns:a16="http://schemas.microsoft.com/office/drawing/2014/main" id="{C5CA21E2-4FC7-192A-FD6D-46B83ABF2BB5}"/>
              </a:ext>
            </a:extLst>
          </p:cNvPr>
          <p:cNvPicPr>
            <a:picLocks noChangeAspect="1"/>
          </p:cNvPicPr>
          <p:nvPr/>
        </p:nvPicPr>
        <p:blipFill rotWithShape="1">
          <a:blip r:embed="rId3">
            <a:extLst>
              <a:ext uri="{BEBA8EAE-BF5A-486C-A8C5-ECC9F3942E4B}">
                <a14:imgProps xmlns:a14="http://schemas.microsoft.com/office/drawing/2010/main">
                  <a14:imgLayer r:embed="rId4">
                    <a14:imgEffect>
                      <a14:saturation sat="33000"/>
                    </a14:imgEffect>
                  </a14:imgLayer>
                </a14:imgProps>
              </a:ext>
            </a:extLst>
          </a:blip>
          <a:srcRect l="61112" t="22526" b="25204"/>
          <a:stretch/>
        </p:blipFill>
        <p:spPr>
          <a:xfrm>
            <a:off x="5903241" y="2979683"/>
            <a:ext cx="5409462" cy="3028873"/>
          </a:xfrm>
          <a:prstGeom prst="rect">
            <a:avLst/>
          </a:prstGeom>
        </p:spPr>
      </p:pic>
      <p:pic>
        <p:nvPicPr>
          <p:cNvPr id="11" name="Picture 10">
            <a:extLst>
              <a:ext uri="{FF2B5EF4-FFF2-40B4-BE49-F238E27FC236}">
                <a16:creationId xmlns:a16="http://schemas.microsoft.com/office/drawing/2014/main" id="{E317CBF8-3F68-19DB-8D4F-82E773F50FD5}"/>
              </a:ext>
            </a:extLst>
          </p:cNvPr>
          <p:cNvPicPr>
            <a:picLocks noChangeAspect="1"/>
          </p:cNvPicPr>
          <p:nvPr/>
        </p:nvPicPr>
        <p:blipFill>
          <a:blip r:embed="rId5"/>
          <a:stretch>
            <a:fillRect/>
          </a:stretch>
        </p:blipFill>
        <p:spPr>
          <a:xfrm>
            <a:off x="1224806" y="2504845"/>
            <a:ext cx="5039097" cy="2519549"/>
          </a:xfrm>
          <a:prstGeom prst="rect">
            <a:avLst/>
          </a:prstGeom>
        </p:spPr>
      </p:pic>
    </p:spTree>
    <p:extLst>
      <p:ext uri="{BB962C8B-B14F-4D97-AF65-F5344CB8AC3E}">
        <p14:creationId xmlns:p14="http://schemas.microsoft.com/office/powerpoint/2010/main" val="199337352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العكس</a:t>
            </a:r>
            <a:endParaRPr lang="en-US" sz="4000" b="1" dirty="0"/>
          </a:p>
        </p:txBody>
      </p:sp>
      <p:pic>
        <p:nvPicPr>
          <p:cNvPr id="7" name="Picture 6">
            <a:extLst>
              <a:ext uri="{FF2B5EF4-FFF2-40B4-BE49-F238E27FC236}">
                <a16:creationId xmlns:a16="http://schemas.microsoft.com/office/drawing/2014/main" id="{5298BF0F-8664-D659-79DB-60BD8B0278D1}"/>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5051387" y="2285125"/>
            <a:ext cx="6461792" cy="3336580"/>
          </a:xfrm>
          <a:prstGeom prst="rect">
            <a:avLst/>
          </a:prstGeom>
        </p:spPr>
      </p:pic>
      <p:pic>
        <p:nvPicPr>
          <p:cNvPr id="9" name="Picture 8">
            <a:extLst>
              <a:ext uri="{FF2B5EF4-FFF2-40B4-BE49-F238E27FC236}">
                <a16:creationId xmlns:a16="http://schemas.microsoft.com/office/drawing/2014/main" id="{D88B2EA5-BE73-8A61-5AE0-66422E0ABB3A}"/>
              </a:ext>
            </a:extLst>
          </p:cNvPr>
          <p:cNvPicPr>
            <a:picLocks noChangeAspect="1"/>
          </p:cNvPicPr>
          <p:nvPr/>
        </p:nvPicPr>
        <p:blipFill>
          <a:blip r:embed="rId5"/>
          <a:stretch>
            <a:fillRect/>
          </a:stretch>
        </p:blipFill>
        <p:spPr>
          <a:xfrm>
            <a:off x="1068033" y="2141974"/>
            <a:ext cx="3902537" cy="3902537"/>
          </a:xfrm>
          <a:prstGeom prst="rect">
            <a:avLst/>
          </a:prstGeom>
        </p:spPr>
      </p:pic>
    </p:spTree>
    <p:extLst>
      <p:ext uri="{BB962C8B-B14F-4D97-AF65-F5344CB8AC3E}">
        <p14:creationId xmlns:p14="http://schemas.microsoft.com/office/powerpoint/2010/main" val="66234576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231654"/>
          </a:xfrm>
          <a:prstGeom prst="rect">
            <a:avLst/>
          </a:prstGeom>
          <a:noFill/>
        </p:spPr>
        <p:txBody>
          <a:bodyPr wrap="square" rtlCol="0">
            <a:spAutoFit/>
          </a:bodyPr>
          <a:lstStyle/>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كتابة إعلان</a:t>
            </a:r>
          </a:p>
          <a:p>
            <a:pPr marL="34290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hlinkClick r:id="rId2"/>
              </a:rPr>
              <a:t>https://</a:t>
            </a:r>
            <a:r>
              <a:rPr lang="en-US" sz="2400" dirty="0" err="1">
                <a:solidFill>
                  <a:srgbClr val="2D3956"/>
                </a:solidFill>
                <a:latin typeface="Times New Roman" panose="02020603050405020304" pitchFamily="18" charset="0"/>
                <a:cs typeface="Times New Roman" panose="02020603050405020304" pitchFamily="18" charset="0"/>
                <a:hlinkClick r:id="rId2"/>
              </a:rPr>
              <a:t>rytr.me</a:t>
            </a:r>
            <a:r>
              <a:rPr lang="en-US" sz="2400" dirty="0">
                <a:solidFill>
                  <a:srgbClr val="2D3956"/>
                </a:solidFill>
                <a:latin typeface="Times New Roman" panose="02020603050405020304" pitchFamily="18" charset="0"/>
                <a:cs typeface="Times New Roman" panose="02020603050405020304" pitchFamily="18" charset="0"/>
              </a:rPr>
              <a:t> </a:t>
            </a:r>
            <a:endParaRPr lang="ar-EG" sz="2400" dirty="0">
              <a:solidFill>
                <a:srgbClr val="2D3956"/>
              </a:solidFill>
              <a:latin typeface="Times New Roman" panose="02020603050405020304" pitchFamily="18" charset="0"/>
              <a:cs typeface="Times New Roman" panose="02020603050405020304" pitchFamily="18" charset="0"/>
            </a:endParaRPr>
          </a:p>
          <a:p>
            <a:pPr marL="34290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hlinkClick r:id="rId3"/>
              </a:rPr>
              <a:t>https://</a:t>
            </a:r>
            <a:r>
              <a:rPr lang="en-US" sz="2400" dirty="0" err="1">
                <a:solidFill>
                  <a:srgbClr val="2D3956"/>
                </a:solidFill>
                <a:latin typeface="Times New Roman" panose="02020603050405020304" pitchFamily="18" charset="0"/>
                <a:cs typeface="Times New Roman" panose="02020603050405020304" pitchFamily="18" charset="0"/>
                <a:hlinkClick r:id="rId3"/>
              </a:rPr>
              <a:t>poe.com</a:t>
            </a:r>
            <a:r>
              <a:rPr lang="en-US" sz="2400" dirty="0">
                <a:solidFill>
                  <a:srgbClr val="2D3956"/>
                </a:solidFill>
                <a:latin typeface="Times New Roman" panose="02020603050405020304" pitchFamily="18" charset="0"/>
                <a:cs typeface="Times New Roman" panose="02020603050405020304" pitchFamily="18" charset="0"/>
                <a:hlinkClick r:id="rId3"/>
              </a:rPr>
              <a:t>/chat/</a:t>
            </a:r>
            <a:r>
              <a:rPr lang="en-US" sz="2400" dirty="0" err="1">
                <a:solidFill>
                  <a:srgbClr val="2D3956"/>
                </a:solidFill>
                <a:latin typeface="Times New Roman" panose="02020603050405020304" pitchFamily="18" charset="0"/>
                <a:cs typeface="Times New Roman" panose="02020603050405020304" pitchFamily="18" charset="0"/>
                <a:hlinkClick r:id="rId3"/>
              </a:rPr>
              <a:t>2r0d6qgrg8cb3u69wov</a:t>
            </a:r>
            <a:r>
              <a:rPr lang="ar-EG" sz="2400" dirty="0">
                <a:solidFill>
                  <a:srgbClr val="2D3956"/>
                </a:solidFill>
                <a:latin typeface="Times New Roman" panose="02020603050405020304" pitchFamily="18" charset="0"/>
                <a:cs typeface="Times New Roman" panose="02020603050405020304" pitchFamily="18" charset="0"/>
              </a:rPr>
              <a:t> </a:t>
            </a:r>
            <a:endParaRPr lang="en-US" sz="2400" dirty="0">
              <a:solidFill>
                <a:srgbClr val="2D3956"/>
              </a:solidFill>
              <a:latin typeface="Times New Roman" panose="02020603050405020304" pitchFamily="18" charset="0"/>
              <a:cs typeface="Times New Roman" panose="02020603050405020304" pitchFamily="18" charset="0"/>
            </a:endParaRPr>
          </a:p>
          <a:p>
            <a:pPr marL="342900" indent="-342900" algn="just" rtl="1">
              <a:buFont typeface="Arial" panose="020B0604020202020204" pitchFamily="34" charset="0"/>
              <a:buChar char="•"/>
            </a:pPr>
            <a:r>
              <a:rPr lang="ar-EG" sz="2400" dirty="0">
                <a:solidFill>
                  <a:srgbClr val="2D3956"/>
                </a:solidFill>
                <a:latin typeface="Times New Roman" panose="02020603050405020304" pitchFamily="18" charset="0"/>
                <a:cs typeface="Times New Roman" panose="02020603050405020304" pitchFamily="18" charset="0"/>
              </a:rPr>
              <a:t>إنتاج صور وفيديوهات</a:t>
            </a:r>
          </a:p>
          <a:p>
            <a:pPr marL="34290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hlinkClick r:id="rId4"/>
              </a:rPr>
              <a:t>https://</a:t>
            </a:r>
            <a:r>
              <a:rPr lang="en-US" sz="2400" dirty="0" err="1">
                <a:solidFill>
                  <a:srgbClr val="2D3956"/>
                </a:solidFill>
                <a:latin typeface="Times New Roman" panose="02020603050405020304" pitchFamily="18" charset="0"/>
                <a:cs typeface="Times New Roman" panose="02020603050405020304" pitchFamily="18" charset="0"/>
                <a:hlinkClick r:id="rId4"/>
              </a:rPr>
              <a:t>ai.invideo.io</a:t>
            </a:r>
            <a:r>
              <a:rPr lang="en-US" sz="2400" dirty="0">
                <a:solidFill>
                  <a:srgbClr val="2D3956"/>
                </a:solidFill>
                <a:latin typeface="Times New Roman" panose="02020603050405020304" pitchFamily="18" charset="0"/>
                <a:cs typeface="Times New Roman" panose="02020603050405020304" pitchFamily="18" charset="0"/>
                <a:hlinkClick r:id="rId4"/>
              </a:rPr>
              <a:t>/</a:t>
            </a:r>
            <a:r>
              <a:rPr lang="ar-EG" sz="2400" dirty="0">
                <a:solidFill>
                  <a:srgbClr val="2D3956"/>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400" dirty="0">
                <a:solidFill>
                  <a:srgbClr val="2D3956"/>
                </a:solidFill>
                <a:latin typeface="Times New Roman" panose="02020603050405020304" pitchFamily="18" charset="0"/>
                <a:cs typeface="Times New Roman" panose="02020603050405020304" pitchFamily="18" charset="0"/>
                <a:hlinkClick r:id="rId5"/>
              </a:rPr>
              <a:t>https://</a:t>
            </a:r>
            <a:r>
              <a:rPr lang="en-US" sz="2400" dirty="0" err="1">
                <a:solidFill>
                  <a:srgbClr val="2D3956"/>
                </a:solidFill>
                <a:latin typeface="Times New Roman" panose="02020603050405020304" pitchFamily="18" charset="0"/>
                <a:cs typeface="Times New Roman" panose="02020603050405020304" pitchFamily="18" charset="0"/>
                <a:hlinkClick r:id="rId5"/>
              </a:rPr>
              <a:t>viddyoze.com</a:t>
            </a:r>
            <a:r>
              <a:rPr lang="en-US" sz="2400" dirty="0">
                <a:solidFill>
                  <a:srgbClr val="2D3956"/>
                </a:solidFill>
                <a:latin typeface="Times New Roman" panose="02020603050405020304" pitchFamily="18" charset="0"/>
                <a:cs typeface="Times New Roman" panose="02020603050405020304" pitchFamily="18" charset="0"/>
                <a:hlinkClick r:id="rId5"/>
              </a:rPr>
              <a:t>/pricing/</a:t>
            </a:r>
            <a:r>
              <a:rPr lang="ar-EG" sz="2400" dirty="0">
                <a:solidFill>
                  <a:srgbClr val="2D3956"/>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hlinkClick r:id="rId6"/>
              </a:rPr>
              <a:t>https://</a:t>
            </a:r>
            <a:r>
              <a:rPr lang="en-US" sz="2000" dirty="0" err="1">
                <a:solidFill>
                  <a:srgbClr val="2D3956"/>
                </a:solidFill>
                <a:latin typeface="Times New Roman" panose="02020603050405020304" pitchFamily="18" charset="0"/>
                <a:cs typeface="Times New Roman" panose="02020603050405020304" pitchFamily="18" charset="0"/>
                <a:hlinkClick r:id="rId6"/>
              </a:rPr>
              <a:t>offeo.com</a:t>
            </a:r>
            <a:r>
              <a:rPr lang="en-US" sz="2000" dirty="0">
                <a:solidFill>
                  <a:srgbClr val="2D3956"/>
                </a:solidFill>
                <a:latin typeface="Times New Roman" panose="02020603050405020304" pitchFamily="18" charset="0"/>
                <a:cs typeface="Times New Roman" panose="02020603050405020304" pitchFamily="18" charset="0"/>
                <a:hlinkClick r:id="rId6"/>
              </a:rPr>
              <a:t>/</a:t>
            </a:r>
            <a:r>
              <a:rPr lang="en-US" sz="2000" dirty="0" err="1">
                <a:solidFill>
                  <a:srgbClr val="2D3956"/>
                </a:solidFill>
                <a:latin typeface="Times New Roman" panose="02020603050405020304" pitchFamily="18" charset="0"/>
                <a:cs typeface="Times New Roman" panose="02020603050405020304" pitchFamily="18" charset="0"/>
                <a:hlinkClick r:id="rId6"/>
              </a:rPr>
              <a:t>ltd?ref</a:t>
            </a:r>
            <a:r>
              <a:rPr lang="en-US" sz="2000" dirty="0">
                <a:solidFill>
                  <a:srgbClr val="2D3956"/>
                </a:solidFill>
                <a:latin typeface="Times New Roman" panose="02020603050405020304" pitchFamily="18" charset="0"/>
                <a:cs typeface="Times New Roman" panose="02020603050405020304" pitchFamily="18" charset="0"/>
                <a:hlinkClick r:id="rId6"/>
              </a:rPr>
              <a:t>=</a:t>
            </a:r>
            <a:r>
              <a:rPr lang="en-US" sz="2000" dirty="0" err="1">
                <a:solidFill>
                  <a:srgbClr val="2D3956"/>
                </a:solidFill>
                <a:latin typeface="Times New Roman" panose="02020603050405020304" pitchFamily="18" charset="0"/>
                <a:cs typeface="Times New Roman" panose="02020603050405020304" pitchFamily="18" charset="0"/>
                <a:hlinkClick r:id="rId6"/>
              </a:rPr>
              <a:t>lilycrawford20</a:t>
            </a:r>
            <a:r>
              <a:rPr lang="ar-EG" sz="2000" dirty="0">
                <a:solidFill>
                  <a:srgbClr val="2D3956"/>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hlinkClick r:id="rId7"/>
              </a:rPr>
              <a:t>https://</a:t>
            </a:r>
            <a:r>
              <a:rPr lang="en-US" sz="2000" dirty="0" err="1">
                <a:solidFill>
                  <a:srgbClr val="2D3956"/>
                </a:solidFill>
                <a:latin typeface="Times New Roman" panose="02020603050405020304" pitchFamily="18" charset="0"/>
                <a:cs typeface="Times New Roman" panose="02020603050405020304" pitchFamily="18" charset="0"/>
                <a:hlinkClick r:id="rId7"/>
              </a:rPr>
              <a:t>wave.video</a:t>
            </a:r>
            <a:r>
              <a:rPr lang="en-US" sz="2000" dirty="0">
                <a:solidFill>
                  <a:srgbClr val="2D3956"/>
                </a:solidFill>
                <a:latin typeface="Times New Roman" panose="02020603050405020304" pitchFamily="18" charset="0"/>
                <a:cs typeface="Times New Roman" panose="02020603050405020304" pitchFamily="18" charset="0"/>
                <a:hlinkClick r:id="rId7"/>
              </a:rPr>
              <a:t>/tools/video-marketing/turn-text-into-video</a:t>
            </a:r>
            <a:r>
              <a:rPr lang="ar-EG" sz="2000" dirty="0">
                <a:solidFill>
                  <a:srgbClr val="2D3956"/>
                </a:solidFill>
                <a:latin typeface="Times New Roman" panose="02020603050405020304" pitchFamily="18" charset="0"/>
                <a:cs typeface="Times New Roman" panose="02020603050405020304" pitchFamily="18" charset="0"/>
              </a:rPr>
              <a:t> </a:t>
            </a:r>
          </a:p>
          <a:p>
            <a:pPr marL="342900" indent="-342900" algn="just">
              <a:buFont typeface="Arial" panose="020B0604020202020204" pitchFamily="34" charset="0"/>
              <a:buChar char="•"/>
            </a:pPr>
            <a:r>
              <a:rPr lang="en-US" sz="2000" dirty="0">
                <a:solidFill>
                  <a:srgbClr val="2D3956"/>
                </a:solidFill>
                <a:latin typeface="Times New Roman" panose="02020603050405020304" pitchFamily="18" charset="0"/>
                <a:cs typeface="Times New Roman" panose="02020603050405020304" pitchFamily="18" charset="0"/>
                <a:hlinkClick r:id="rId8"/>
              </a:rPr>
              <a:t>https://</a:t>
            </a:r>
            <a:r>
              <a:rPr lang="en-US" sz="2000" dirty="0" err="1">
                <a:solidFill>
                  <a:srgbClr val="2D3956"/>
                </a:solidFill>
                <a:latin typeface="Times New Roman" panose="02020603050405020304" pitchFamily="18" charset="0"/>
                <a:cs typeface="Times New Roman" panose="02020603050405020304" pitchFamily="18" charset="0"/>
                <a:hlinkClick r:id="rId8"/>
              </a:rPr>
              <a:t>madgicx.com</a:t>
            </a:r>
            <a:r>
              <a:rPr lang="ar-EG" sz="2000" dirty="0">
                <a:solidFill>
                  <a:srgbClr val="2D3956"/>
                </a:solidFill>
                <a:latin typeface="Times New Roman" panose="02020603050405020304" pitchFamily="18" charset="0"/>
                <a:cs typeface="Times New Roman" panose="02020603050405020304" pitchFamily="18" charset="0"/>
              </a:rPr>
              <a:t> </a:t>
            </a:r>
            <a:endParaRPr lang="ar-SA" sz="20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تطبيقات في إنتاج الإعلانات</a:t>
            </a:r>
            <a:endParaRPr lang="en-US" sz="4000" b="1" dirty="0"/>
          </a:p>
        </p:txBody>
      </p:sp>
    </p:spTree>
    <p:extLst>
      <p:ext uri="{BB962C8B-B14F-4D97-AF65-F5344CB8AC3E}">
        <p14:creationId xmlns:p14="http://schemas.microsoft.com/office/powerpoint/2010/main" val="19274923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r>
              <a:rPr lang="ar-EG" sz="5400" b="1" dirty="0">
                <a:solidFill>
                  <a:schemeClr val="bg1"/>
                </a:solidFill>
                <a:latin typeface="Times New Roman" panose="02020603050405020304" pitchFamily="18" charset="0"/>
                <a:cs typeface="Times New Roman" panose="02020603050405020304" pitchFamily="18" charset="0"/>
              </a:rPr>
              <a:t>7</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391844"/>
            <a:ext cx="10541000" cy="3724096"/>
          </a:xfrm>
          <a:prstGeom prst="rect">
            <a:avLst/>
          </a:prstGeom>
          <a:noFill/>
        </p:spPr>
        <p:txBody>
          <a:bodyPr wrap="square" rtlCol="0">
            <a:spAutoFit/>
          </a:bodyPr>
          <a:lstStyle/>
          <a:p>
            <a:pPr marL="342900" indent="-342900" algn="just" rtl="1">
              <a:buFont typeface="Arial" panose="020B0604020202020204" pitchFamily="34" charset="0"/>
              <a:buChar char="•"/>
            </a:pPr>
            <a:r>
              <a:rPr lang="ar-EG" sz="3200" dirty="0">
                <a:solidFill>
                  <a:srgbClr val="2D3956"/>
                </a:solidFill>
                <a:latin typeface="Times New Roman" panose="02020603050405020304" pitchFamily="18" charset="0"/>
                <a:cs typeface="Times New Roman" panose="02020603050405020304" pitchFamily="18" charset="0"/>
              </a:rPr>
              <a:t>تصميم الإعلانات أمر مهم جدا، وهو يحتاج إلى مجموعة من المهارات التي يجب على موظف العلاقات العامة أن يكون على علم بها، لذلك تناولنا خلال هذا الفصل:</a:t>
            </a:r>
          </a:p>
          <a:p>
            <a:pPr marL="457200" indent="-457200" algn="just" rtl="1">
              <a:buFont typeface="Wingdings" panose="05000000000000000000" pitchFamily="2" charset="2"/>
              <a:buChar char="ü"/>
            </a:pPr>
            <a:r>
              <a:rPr lang="ar-SA" sz="2800" dirty="0">
                <a:solidFill>
                  <a:srgbClr val="2D3956"/>
                </a:solidFill>
                <a:latin typeface="Times New Roman" panose="02020603050405020304" pitchFamily="18" charset="0"/>
                <a:cs typeface="Times New Roman" panose="02020603050405020304" pitchFamily="18" charset="0"/>
              </a:rPr>
              <a:t>مفهوم الإعلان.</a:t>
            </a:r>
          </a:p>
          <a:p>
            <a:pPr marL="457200" indent="-457200" algn="just" rtl="1">
              <a:buFont typeface="Wingdings" panose="05000000000000000000" pitchFamily="2" charset="2"/>
              <a:buChar char="ü"/>
            </a:pPr>
            <a:r>
              <a:rPr lang="ar-SA" sz="2800" dirty="0">
                <a:solidFill>
                  <a:srgbClr val="2D3956"/>
                </a:solidFill>
                <a:latin typeface="Times New Roman" panose="02020603050405020304" pitchFamily="18" charset="0"/>
                <a:cs typeface="Times New Roman" panose="02020603050405020304" pitchFamily="18" charset="0"/>
              </a:rPr>
              <a:t>الابتكار في الإعلان.</a:t>
            </a:r>
          </a:p>
          <a:p>
            <a:pPr marL="457200" indent="-457200" algn="just" rtl="1">
              <a:buFont typeface="Wingdings" panose="05000000000000000000" pitchFamily="2" charset="2"/>
              <a:buChar char="ü"/>
            </a:pPr>
            <a:r>
              <a:rPr lang="ar-SA" sz="2800" dirty="0">
                <a:solidFill>
                  <a:srgbClr val="2D3956"/>
                </a:solidFill>
                <a:latin typeface="Times New Roman" panose="02020603050405020304" pitchFamily="18" charset="0"/>
                <a:cs typeface="Times New Roman" panose="02020603050405020304" pitchFamily="18" charset="0"/>
              </a:rPr>
              <a:t>عناصر التصميم.</a:t>
            </a:r>
          </a:p>
          <a:p>
            <a:pPr marL="457200" indent="-457200" algn="just" rtl="1">
              <a:buFont typeface="Wingdings" panose="05000000000000000000" pitchFamily="2" charset="2"/>
              <a:buChar char="ü"/>
            </a:pPr>
            <a:r>
              <a:rPr lang="ar-SA" sz="2800" dirty="0">
                <a:solidFill>
                  <a:srgbClr val="2D3956"/>
                </a:solidFill>
                <a:latin typeface="Times New Roman" panose="02020603050405020304" pitchFamily="18" charset="0"/>
                <a:cs typeface="Times New Roman" panose="02020603050405020304" pitchFamily="18" charset="0"/>
              </a:rPr>
              <a:t>استراتيجية </a:t>
            </a:r>
            <a:r>
              <a:rPr lang="ar-SA" sz="2800" dirty="0" err="1">
                <a:solidFill>
                  <a:srgbClr val="2D3956"/>
                </a:solidFill>
                <a:latin typeface="Times New Roman" panose="02020603050405020304" pitchFamily="18" charset="0"/>
                <a:cs typeface="Times New Roman" panose="02020603050405020304" pitchFamily="18" charset="0"/>
              </a:rPr>
              <a:t>اسكامبر</a:t>
            </a:r>
            <a:r>
              <a:rPr lang="ar-SA" sz="2800" dirty="0">
                <a:solidFill>
                  <a:srgbClr val="2D3956"/>
                </a:solidFill>
                <a:latin typeface="Times New Roman" panose="02020603050405020304" pitchFamily="18" charset="0"/>
                <a:cs typeface="Times New Roman" panose="02020603050405020304" pitchFamily="18" charset="0"/>
              </a:rPr>
              <a:t> في تصميم الإعلانات.</a:t>
            </a:r>
          </a:p>
          <a:p>
            <a:pPr marL="457200" indent="-457200" algn="just" rtl="1">
              <a:buFont typeface="Wingdings" panose="05000000000000000000" pitchFamily="2" charset="2"/>
              <a:buChar char="ü"/>
            </a:pPr>
            <a:r>
              <a:rPr lang="ar-SA" sz="2800" dirty="0">
                <a:solidFill>
                  <a:srgbClr val="2D3956"/>
                </a:solidFill>
                <a:latin typeface="Times New Roman" panose="02020603050405020304" pitchFamily="18" charset="0"/>
                <a:cs typeface="Times New Roman" panose="02020603050405020304" pitchFamily="18" charset="0"/>
              </a:rPr>
              <a:t>الأدوات التي يمكن توظيفها في إنتاج الإعلانات.</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Rounded Corners 2">
            <a:extLst>
              <a:ext uri="{FF2B5EF4-FFF2-40B4-BE49-F238E27FC236}">
                <a16:creationId xmlns:a16="http://schemas.microsoft.com/office/drawing/2014/main" id="{BDA13872-C5C7-0837-AEC8-56CF15087B65}"/>
              </a:ext>
            </a:extLst>
          </p:cNvPr>
          <p:cNvSpPr/>
          <p:nvPr/>
        </p:nvSpPr>
        <p:spPr>
          <a:xfrm>
            <a:off x="3121572" y="409903"/>
            <a:ext cx="5486400" cy="1125123"/>
          </a:xfrm>
          <a:prstGeom prst="roundRect">
            <a:avLst/>
          </a:prstGeom>
        </p:spPr>
        <p:style>
          <a:lnRef idx="2">
            <a:schemeClr val="accent5"/>
          </a:lnRef>
          <a:fillRef idx="1">
            <a:schemeClr val="lt1"/>
          </a:fillRef>
          <a:effectRef idx="0">
            <a:schemeClr val="accent5"/>
          </a:effectRef>
          <a:fontRef idx="minor">
            <a:schemeClr val="dk1"/>
          </a:fontRef>
        </p:style>
        <p:txBody>
          <a:bodyPr rtlCol="0" anchor="ctr"/>
          <a:lstStyle/>
          <a:p>
            <a:pPr algn="ctr"/>
            <a:r>
              <a:rPr lang="ar-EG" sz="4000" b="1" dirty="0"/>
              <a:t>الخلاصة</a:t>
            </a:r>
            <a:endParaRPr lang="en-US" sz="4000" b="1" dirty="0"/>
          </a:p>
        </p:txBody>
      </p:sp>
    </p:spTree>
    <p:extLst>
      <p:ext uri="{BB962C8B-B14F-4D97-AF65-F5344CB8AC3E}">
        <p14:creationId xmlns:p14="http://schemas.microsoft.com/office/powerpoint/2010/main" val="400724425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088995" y="2078951"/>
            <a:ext cx="3509515" cy="1656492"/>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1380</TotalTime>
  <Words>2205</Words>
  <Application>Microsoft Office PowerPoint</Application>
  <PresentationFormat>Widescreen</PresentationFormat>
  <Paragraphs>257</Paragraphs>
  <Slides>38</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38</vt:i4>
      </vt:variant>
    </vt:vector>
  </HeadingPairs>
  <TitlesOfParts>
    <vt:vector size="44" baseType="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cp:lastModifiedBy>
  <cp:revision>26</cp:revision>
  <dcterms:created xsi:type="dcterms:W3CDTF">2023-04-29T09:08:23Z</dcterms:created>
  <dcterms:modified xsi:type="dcterms:W3CDTF">2023-11-16T01:50:24Z</dcterms:modified>
</cp:coreProperties>
</file>