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tl="1" embedTrueTypeFonts="1" saveSubsetFonts="1">
  <p:sldMasterIdLst>
    <p:sldMasterId id="2147483660" r:id="rId3"/>
    <p:sldMasterId id="2147483677" r:id="rId4"/>
  </p:sldMasterIdLst>
  <p:sldIdLst>
    <p:sldId id="257" r:id="rId5"/>
    <p:sldId id="395" r:id="rId6"/>
    <p:sldId id="396" r:id="rId7"/>
    <p:sldId id="428" r:id="rId8"/>
    <p:sldId id="430" r:id="rId9"/>
    <p:sldId id="432" r:id="rId10"/>
    <p:sldId id="433" r:id="rId11"/>
    <p:sldId id="435" r:id="rId12"/>
    <p:sldId id="434" r:id="rId13"/>
    <p:sldId id="427" r:id="rId14"/>
    <p:sldId id="429" r:id="rId15"/>
    <p:sldId id="426" r:id="rId16"/>
    <p:sldId id="397" r:id="rId17"/>
    <p:sldId id="398" r:id="rId18"/>
    <p:sldId id="399" r:id="rId19"/>
    <p:sldId id="401" r:id="rId20"/>
    <p:sldId id="402" r:id="rId21"/>
    <p:sldId id="403" r:id="rId22"/>
    <p:sldId id="405" r:id="rId23"/>
    <p:sldId id="406" r:id="rId24"/>
    <p:sldId id="407" r:id="rId25"/>
    <p:sldId id="408" r:id="rId26"/>
    <p:sldId id="409" r:id="rId27"/>
    <p:sldId id="410" r:id="rId28"/>
    <p:sldId id="411" r:id="rId29"/>
    <p:sldId id="412" r:id="rId30"/>
    <p:sldId id="413" r:id="rId31"/>
    <p:sldId id="414" r:id="rId32"/>
    <p:sldId id="415" r:id="rId33"/>
    <p:sldId id="417" r:id="rId34"/>
    <p:sldId id="418" r:id="rId35"/>
    <p:sldId id="419" r:id="rId36"/>
    <p:sldId id="420" r:id="rId37"/>
    <p:sldId id="421" r:id="rId38"/>
    <p:sldId id="422" r:id="rId39"/>
    <p:sldId id="416" r:id="rId40"/>
    <p:sldId id="404" r:id="rId41"/>
    <p:sldId id="423" r:id="rId42"/>
    <p:sldId id="424" r:id="rId43"/>
    <p:sldId id="425" r:id="rId44"/>
    <p:sldId id="349" r:id="rId45"/>
  </p:sldIdLst>
  <p:sldSz cx="12192000" cy="6858000"/>
  <p:notesSz cx="6858000" cy="9144000"/>
  <p:embeddedFontLst>
    <p:embeddedFont>
      <p:font typeface="Alexandria Black" pitchFamily="2" charset="-78"/>
      <p:bold r:id="rId46"/>
    </p:embeddedFont>
    <p:embeddedFont>
      <p:font typeface="Calibri" pitchFamily="34" charset="0"/>
      <p:regular r:id="rId47"/>
      <p:bold r:id="rId48"/>
      <p:italic r:id="rId49"/>
      <p:boldItalic r:id="rId50"/>
    </p:embeddedFont>
    <p:embeddedFont>
      <p:font typeface="Alexandria" pitchFamily="2" charset="-78"/>
      <p:regular r:id="rId51"/>
      <p:bold r:id="rId52"/>
    </p:embeddedFont>
    <p:embeddedFont>
      <p:font typeface="Simplified Arabic" pitchFamily="18" charset="-78"/>
      <p:regular r:id="rId53"/>
      <p:bold r:id="rId54"/>
    </p:embeddedFont>
    <p:embeddedFont>
      <p:font typeface="Calibri Light" pitchFamily="34" charset="0"/>
      <p:regular r:id="rId55"/>
      <p:italic r:id="rId56"/>
    </p:embeddedFont>
  </p:embeddedFontLst>
  <p:defaultText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8506" autoAdjust="0"/>
    <p:restoredTop sz="94660"/>
  </p:normalViewPr>
  <p:slideViewPr>
    <p:cSldViewPr snapToGrid="0">
      <p:cViewPr>
        <p:scale>
          <a:sx n="69" d="100"/>
          <a:sy n="69" d="100"/>
        </p:scale>
        <p:origin x="-696"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2.fntdata"/><Relationship Id="rId50" Type="http://schemas.openxmlformats.org/officeDocument/2006/relationships/font" Target="fonts/font5.fntdata"/><Relationship Id="rId55" Type="http://schemas.openxmlformats.org/officeDocument/2006/relationships/font" Target="fonts/font10.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1.fntdata"/><Relationship Id="rId59"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font" Target="fonts/font9.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8.fntdata"/><Relationship Id="rId58"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4.fntdata"/><Relationship Id="rId57"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7.fntdata"/><Relationship Id="rId60" Type="http://schemas.openxmlformats.org/officeDocument/2006/relationships/tableStyles" Target="tableStyles.xml"/><Relationship Id="rId4" Type="http://schemas.openxmlformats.org/officeDocument/2006/relationships/slideMaster" Target="slideMasters/slideMaster2.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3.fntdata"/><Relationship Id="rId56" Type="http://schemas.openxmlformats.org/officeDocument/2006/relationships/font" Target="fonts/font11.fntdata"/><Relationship Id="rId8" Type="http://schemas.openxmlformats.org/officeDocument/2006/relationships/slide" Target="slides/slide4.xml"/><Relationship Id="rId51" Type="http://schemas.openxmlformats.org/officeDocument/2006/relationships/font" Target="fonts/font6.fntdata"/><Relationship Id="rId3"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4106003128"/>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81206539"/>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6/26/2025</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36640119"/>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6/26/2025</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2942840"/>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6/26/2025</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74722806"/>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6/26/2025</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52466225"/>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6/26/2025</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8814799"/>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6/26/2025</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51525135"/>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6/26/2025</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95258807"/>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6/26/2025</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77079276"/>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6/26/2025</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17715124"/>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672541852"/>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19309705"/>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5451789"/>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61268479"/>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203941569"/>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635168372"/>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52788361"/>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6/26/2025</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749688"/>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6/26/2025</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5148003"/>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6/26/2025</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60294360"/>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6/26/2025</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7598235"/>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6/26/2025</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2557116"/>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6/26/2025</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4643648"/>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6/26/2025</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2912603"/>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6/26/2025</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06679509"/>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6/26/2025</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3714815"/>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227766475"/>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3556085"/>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2127385"/>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68307768"/>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025645146"/>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image" Target="../media/image2.png"/><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theme" Target="../theme/theme2.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image" Target="../media/image3.png"/><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380742"/>
            <a:ext cx="10515600" cy="47962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xmlns="" id="{0C37A1CA-25CE-9E6E-2ABC-5635B7570DC8}"/>
              </a:ext>
            </a:extLst>
          </p:cNvPr>
          <p:cNvPicPr>
            <a:picLocks noChangeAspect="1"/>
          </p:cNvPicPr>
          <p:nvPr userDrawn="1"/>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022434"/>
          </a:xfrm>
          <a:prstGeom prst="rect">
            <a:avLst/>
          </a:prstGeom>
        </p:spPr>
      </p:pic>
      <p:sp>
        <p:nvSpPr>
          <p:cNvPr id="9" name="مربع نص 8">
            <a:extLst>
              <a:ext uri="{FF2B5EF4-FFF2-40B4-BE49-F238E27FC236}">
                <a16:creationId xmlns:a16="http://schemas.microsoft.com/office/drawing/2014/main" xmlns="" id="{02FFD3DF-E40D-99DE-30CD-CF63766F6234}"/>
              </a:ext>
            </a:extLst>
          </p:cNvPr>
          <p:cNvSpPr txBox="1"/>
          <p:nvPr userDrawn="1"/>
        </p:nvSpPr>
        <p:spPr>
          <a:xfrm>
            <a:off x="7017026" y="342483"/>
            <a:ext cx="4466233" cy="800219"/>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lumMod val="60000"/>
                    <a:lumOff val="40000"/>
                  </a:schemeClr>
                </a:solidFill>
                <a:effectLst/>
                <a:uLnTx/>
                <a:uFillTx/>
                <a:latin typeface="Alexandria" pitchFamily="2" charset="-78"/>
                <a:ea typeface="+mn-ea"/>
                <a:cs typeface="Alexandria" pitchFamily="2" charset="-78"/>
              </a:rPr>
              <a:t>ماجستير القانون الرقمي</a:t>
            </a:r>
            <a:endParaRPr kumimoji="0" lang="en-US" sz="1600" b="1" i="0" u="none" strike="noStrike" kern="1200" cap="none" spc="0" normalizeH="0" baseline="0" noProof="0" dirty="0">
              <a:ln>
                <a:noFill/>
              </a:ln>
              <a:solidFill>
                <a:schemeClr val="accent2">
                  <a:lumMod val="60000"/>
                  <a:lumOff val="40000"/>
                </a:schemeClr>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lang="ar-EG" sz="1400" b="1" dirty="0">
                <a:latin typeface="Alexandria" pitchFamily="2" charset="-78"/>
                <a:cs typeface="Alexandria" pitchFamily="2" charset="-78"/>
              </a:rPr>
              <a:t>مقرر: التنظيم القانوني للذكاء الاصطناعي</a:t>
            </a:r>
          </a:p>
          <a:p>
            <a:pPr marL="0" marR="0" lvl="0" indent="0" algn="ctr" defTabSz="914400" rtl="1" eaLnBrk="1" fontAlgn="auto" latinLnBrk="0" hangingPunct="1">
              <a:lnSpc>
                <a:spcPct val="100000"/>
              </a:lnSpc>
              <a:spcBef>
                <a:spcPts val="0"/>
              </a:spcBef>
              <a:spcAft>
                <a:spcPts val="0"/>
              </a:spcAft>
              <a:buClrTx/>
              <a:buSzTx/>
              <a:buFontTx/>
              <a:buNone/>
              <a:tabLst/>
              <a:defRPr/>
            </a:pPr>
            <a:r>
              <a:rPr lang="en-US" sz="1600" b="1" dirty="0">
                <a:latin typeface="Alexandria" pitchFamily="2" charset="-78"/>
                <a:cs typeface="Alexandria" pitchFamily="2" charset="-78"/>
              </a:rPr>
              <a:t>LAW626</a:t>
            </a:r>
          </a:p>
        </p:txBody>
      </p:sp>
      <p:sp>
        <p:nvSpPr>
          <p:cNvPr id="10" name="مربع نص 9">
            <a:extLst>
              <a:ext uri="{FF2B5EF4-FFF2-40B4-BE49-F238E27FC236}">
                <a16:creationId xmlns:a16="http://schemas.microsoft.com/office/drawing/2014/main" xmlns="" id="{D4A9BD42-AB9C-38AD-9F7E-B6D625776435}"/>
              </a:ext>
            </a:extLst>
          </p:cNvPr>
          <p:cNvSpPr txBox="1"/>
          <p:nvPr userDrawn="1"/>
        </p:nvSpPr>
        <p:spPr>
          <a:xfrm>
            <a:off x="628847" y="6351494"/>
            <a:ext cx="310227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mn-ea"/>
                <a:cs typeface="Alexandria" pitchFamily="2" charset="-78"/>
              </a:rPr>
              <a:t>أ.د/ رشا علي الدين</a:t>
            </a:r>
            <a:endParaRPr kumimoji="0" lang="en-US" sz="1600" b="0" i="0" u="none" strike="noStrike" kern="1200" cap="none" spc="0" normalizeH="0" baseline="0" noProof="0" dirty="0">
              <a:ln>
                <a:noFill/>
              </a:ln>
              <a:solidFill>
                <a:srgbClr val="002060"/>
              </a:solidFill>
              <a:effectLst/>
              <a:uLnTx/>
              <a:uFillTx/>
              <a:latin typeface="Calibri"/>
              <a:ea typeface="+mn-ea"/>
              <a:cs typeface="+mn-cs"/>
            </a:endParaRPr>
          </a:p>
        </p:txBody>
      </p:sp>
    </p:spTree>
    <p:extLst>
      <p:ext uri="{BB962C8B-B14F-4D97-AF65-F5344CB8AC3E}">
        <p14:creationId xmlns:p14="http://schemas.microsoft.com/office/powerpoint/2010/main" val="308348006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380742"/>
            <a:ext cx="10515600" cy="47962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xmlns="" id="{0C37A1CA-25CE-9E6E-2ABC-5635B7570DC8}"/>
              </a:ext>
            </a:extLst>
          </p:cNvPr>
          <p:cNvPicPr>
            <a:picLocks noChangeAspect="1"/>
          </p:cNvPicPr>
          <p:nvPr userDrawn="1"/>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022434"/>
          </a:xfrm>
          <a:prstGeom prst="rect">
            <a:avLst/>
          </a:prstGeom>
        </p:spPr>
      </p:pic>
      <p:sp>
        <p:nvSpPr>
          <p:cNvPr id="9" name="مربع نص 8">
            <a:extLst>
              <a:ext uri="{FF2B5EF4-FFF2-40B4-BE49-F238E27FC236}">
                <a16:creationId xmlns:a16="http://schemas.microsoft.com/office/drawing/2014/main" xmlns="" id="{02FFD3DF-E40D-99DE-30CD-CF63766F6234}"/>
              </a:ext>
            </a:extLst>
          </p:cNvPr>
          <p:cNvSpPr txBox="1"/>
          <p:nvPr userDrawn="1"/>
        </p:nvSpPr>
        <p:spPr>
          <a:xfrm>
            <a:off x="7017026" y="342483"/>
            <a:ext cx="4466233" cy="1112484"/>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a:ln>
                  <a:noFill/>
                </a:ln>
                <a:solidFill>
                  <a:schemeClr val="accent2">
                    <a:lumMod val="60000"/>
                    <a:lumOff val="40000"/>
                  </a:schemeClr>
                </a:solidFill>
                <a:effectLst/>
                <a:uLnTx/>
                <a:uFillTx/>
                <a:latin typeface="Alexandria" pitchFamily="2" charset="-78"/>
                <a:ea typeface="+mn-ea"/>
                <a:cs typeface="Alexandria" pitchFamily="2" charset="-78"/>
              </a:rPr>
              <a:t>ماجستير القانون الرقمي</a:t>
            </a:r>
            <a:endParaRPr kumimoji="0" lang="en-US" sz="1600" b="1" i="0" u="none" strike="noStrike" kern="1200" cap="none" spc="0" normalizeH="0" baseline="0" noProof="0">
              <a:ln>
                <a:noFill/>
              </a:ln>
              <a:solidFill>
                <a:schemeClr val="accent2">
                  <a:lumMod val="60000"/>
                  <a:lumOff val="40000"/>
                </a:schemeClr>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50000"/>
              </a:lnSpc>
              <a:spcBef>
                <a:spcPts val="0"/>
              </a:spcBef>
              <a:spcAft>
                <a:spcPts val="0"/>
              </a:spcAft>
              <a:buClrTx/>
              <a:buSzTx/>
              <a:buFontTx/>
              <a:buNone/>
              <a:tabLst/>
              <a:defRPr/>
            </a:pPr>
            <a:r>
              <a:rPr lang="ar-EG" sz="1400" b="1">
                <a:latin typeface="Alexandria" pitchFamily="2" charset="-78"/>
                <a:cs typeface="Alexandria" pitchFamily="2" charset="-78"/>
              </a:rPr>
              <a:t>مقرر: التنظيم القانوني للذكاء الاصطناعي</a:t>
            </a:r>
          </a:p>
          <a:p>
            <a:pPr marL="0" marR="0" lvl="0" indent="0" algn="ctr" defTabSz="914400" rtl="1" eaLnBrk="1" fontAlgn="auto" latinLnBrk="0" hangingPunct="1">
              <a:lnSpc>
                <a:spcPct val="150000"/>
              </a:lnSpc>
              <a:spcBef>
                <a:spcPts val="0"/>
              </a:spcBef>
              <a:spcAft>
                <a:spcPts val="0"/>
              </a:spcAft>
              <a:buClrTx/>
              <a:buSzTx/>
              <a:buFontTx/>
              <a:buNone/>
              <a:tabLst/>
              <a:defRPr/>
            </a:pPr>
            <a:r>
              <a:rPr lang="en-US" sz="1600" b="1">
                <a:latin typeface="Alexandria" pitchFamily="2" charset="-78"/>
                <a:cs typeface="Alexandria" pitchFamily="2" charset="-78"/>
              </a:rPr>
              <a:t>LAW626</a:t>
            </a:r>
          </a:p>
        </p:txBody>
      </p:sp>
      <p:sp>
        <p:nvSpPr>
          <p:cNvPr id="10" name="مربع نص 9">
            <a:extLst>
              <a:ext uri="{FF2B5EF4-FFF2-40B4-BE49-F238E27FC236}">
                <a16:creationId xmlns:a16="http://schemas.microsoft.com/office/drawing/2014/main" xmlns="" id="{D4A9BD42-AB9C-38AD-9F7E-B6D625776435}"/>
              </a:ext>
            </a:extLst>
          </p:cNvPr>
          <p:cNvSpPr txBox="1"/>
          <p:nvPr userDrawn="1"/>
        </p:nvSpPr>
        <p:spPr>
          <a:xfrm>
            <a:off x="628847" y="6351494"/>
            <a:ext cx="310227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a:ln>
                  <a:noFill/>
                </a:ln>
                <a:solidFill>
                  <a:srgbClr val="002060"/>
                </a:solidFill>
                <a:effectLst/>
                <a:uLnTx/>
                <a:uFillTx/>
                <a:latin typeface="Alexandria" pitchFamily="2" charset="-78"/>
                <a:ea typeface="+mn-ea"/>
                <a:cs typeface="Alexandria" pitchFamily="2" charset="-78"/>
              </a:rPr>
              <a:t>أ.د/ رشا علي الدين</a:t>
            </a:r>
            <a:endParaRPr kumimoji="0" lang="en-US" sz="1600" b="0" i="0" u="none" strike="noStrike" kern="1200" cap="none" spc="0" normalizeH="0" baseline="0" noProof="0">
              <a:ln>
                <a:noFill/>
              </a:ln>
              <a:solidFill>
                <a:srgbClr val="002060"/>
              </a:solidFill>
              <a:effectLst/>
              <a:uLnTx/>
              <a:uFillTx/>
              <a:latin typeface="Calibri"/>
              <a:ea typeface="+mn-ea"/>
              <a:cs typeface="+mn-cs"/>
            </a:endParaRPr>
          </a:p>
        </p:txBody>
      </p:sp>
    </p:spTree>
    <p:extLst>
      <p:ext uri="{BB962C8B-B14F-4D97-AF65-F5344CB8AC3E}">
        <p14:creationId xmlns:p14="http://schemas.microsoft.com/office/powerpoint/2010/main" val="432007439"/>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0.xml"/></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1.png"/><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2.png"/><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0.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0.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0.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0.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0.xml"/></Relationships>
</file>

<file path=ppt/slides/_rels/slide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0.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0.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0.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0.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0.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0.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3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xmlns="" id="{4E6A642A-742B-61F7-A623-85325249B7FF}"/>
              </a:ext>
            </a:extLst>
          </p:cNvPr>
          <p:cNvSpPr>
            <a:spLocks noGrp="1"/>
          </p:cNvSpPr>
          <p:nvPr>
            <p:ph type="ctrTitle" idx="4294967295"/>
          </p:nvPr>
        </p:nvSpPr>
        <p:spPr>
          <a:xfrm>
            <a:off x="4212771" y="2460171"/>
            <a:ext cx="7337129" cy="968828"/>
          </a:xfrm>
          <a:prstGeom prst="rect">
            <a:avLst/>
          </a:prstGeom>
          <a:solidFill>
            <a:schemeClr val="bg1"/>
          </a:solidFill>
        </p:spPr>
        <p:txBody>
          <a:bodyPr>
            <a:normAutofit fontScale="90000"/>
          </a:bodyPr>
          <a:lstStyle/>
          <a:p>
            <a:pPr algn="ctr">
              <a:lnSpc>
                <a:spcPct val="150000"/>
              </a:lnSpc>
            </a:pPr>
            <a:r>
              <a:rPr lang="ar-EG" sz="2200" b="1" dirty="0" err="1">
                <a:latin typeface="Alexandria" pitchFamily="2" charset="-78"/>
                <a:cs typeface="Alexandria" pitchFamily="2" charset="-78"/>
              </a:rPr>
              <a:t>المناحي</a:t>
            </a:r>
            <a:r>
              <a:rPr lang="ar-EG" sz="2200" b="1" dirty="0">
                <a:latin typeface="Alexandria" pitchFamily="2" charset="-78"/>
                <a:cs typeface="Alexandria" pitchFamily="2" charset="-78"/>
              </a:rPr>
              <a:t> القانونية للذكاء الاصطناعي في المجال القانوني</a:t>
            </a:r>
            <a:r>
              <a:rPr lang="ar-EG" sz="2800" b="1" dirty="0">
                <a:latin typeface="Alexandria" pitchFamily="2" charset="-78"/>
                <a:cs typeface="Alexandria" pitchFamily="2" charset="-78"/>
              </a:rPr>
              <a:t/>
            </a:r>
            <a:br>
              <a:rPr lang="ar-EG" sz="2800" b="1" dirty="0">
                <a:latin typeface="Alexandria" pitchFamily="2" charset="-78"/>
                <a:cs typeface="Alexandria" pitchFamily="2" charset="-78"/>
              </a:rPr>
            </a:br>
            <a:r>
              <a:rPr lang="ar-EG" sz="2000" b="1" dirty="0">
                <a:solidFill>
                  <a:srgbClr val="C00000"/>
                </a:solidFill>
                <a:latin typeface="Alexandria" pitchFamily="2" charset="-78"/>
                <a:cs typeface="Alexandria" pitchFamily="2" charset="-78"/>
              </a:rPr>
              <a:t>المحاضرة الثالثة</a:t>
            </a:r>
            <a:r>
              <a:rPr lang="ar-EG" sz="2800" b="1" dirty="0">
                <a:latin typeface="Alexandria" pitchFamily="2" charset="-78"/>
                <a:cs typeface="Alexandria" pitchFamily="2" charset="-78"/>
              </a:rPr>
              <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
            </a:r>
            <a:br>
              <a:rPr lang="ar-EG" sz="2800" b="1" dirty="0">
                <a:latin typeface="Alexandria" pitchFamily="2" charset="-78"/>
                <a:cs typeface="Alexandria" pitchFamily="2" charset="-78"/>
              </a:rPr>
            </a:br>
            <a:endParaRPr lang="ar-KW" sz="2800" b="1" dirty="0">
              <a:latin typeface="Alexandria" pitchFamily="2" charset="-78"/>
              <a:cs typeface="Alexandria" pitchFamily="2" charset="-78"/>
            </a:endParaRPr>
          </a:p>
        </p:txBody>
      </p:sp>
      <p:sp>
        <p:nvSpPr>
          <p:cNvPr id="3" name="عنوان فرعي 2">
            <a:extLst>
              <a:ext uri="{FF2B5EF4-FFF2-40B4-BE49-F238E27FC236}">
                <a16:creationId xmlns:a16="http://schemas.microsoft.com/office/drawing/2014/main" xmlns="" id="{23CCBCEF-2B1F-04F3-5FD3-9D93169C27B2}"/>
              </a:ext>
            </a:extLst>
          </p:cNvPr>
          <p:cNvSpPr>
            <a:spLocks noGrp="1"/>
          </p:cNvSpPr>
          <p:nvPr>
            <p:ph type="subTitle" idx="1"/>
          </p:nvPr>
        </p:nvSpPr>
        <p:spPr>
          <a:xfrm>
            <a:off x="4212771" y="4397829"/>
            <a:ext cx="7668054" cy="1295400"/>
          </a:xfrm>
          <a:solidFill>
            <a:schemeClr val="bg1"/>
          </a:solidFill>
        </p:spPr>
        <p:txBody>
          <a:bodyPr>
            <a:noAutofit/>
          </a:bodyPr>
          <a:lstStyle/>
          <a:p>
            <a:endParaRPr lang="ar-EG" sz="2000" b="1" dirty="0">
              <a:solidFill>
                <a:schemeClr val="accent2">
                  <a:lumMod val="75000"/>
                </a:schemeClr>
              </a:solidFill>
              <a:latin typeface="Alexandria" pitchFamily="2" charset="-78"/>
              <a:cs typeface="Alexandria" pitchFamily="2" charset="-78"/>
            </a:endParaRPr>
          </a:p>
          <a:p>
            <a:pPr lvl="1"/>
            <a:r>
              <a:rPr lang="ar-EG" b="1" dirty="0">
                <a:solidFill>
                  <a:schemeClr val="accent2">
                    <a:lumMod val="75000"/>
                  </a:schemeClr>
                </a:solidFill>
                <a:latin typeface="Alexandria" pitchFamily="2" charset="-78"/>
                <a:cs typeface="Alexandria" pitchFamily="2" charset="-78"/>
              </a:rPr>
              <a:t>أ.د رشا علي الدين</a:t>
            </a:r>
          </a:p>
          <a:p>
            <a:pPr lvl="1"/>
            <a:r>
              <a:rPr lang="ar-EG" b="1" dirty="0">
                <a:latin typeface="Alexandria" pitchFamily="2" charset="-78"/>
                <a:cs typeface="Alexandria" pitchFamily="2" charset="-78"/>
              </a:rPr>
              <a:t>أستاذ القانون الدولي الخاص</a:t>
            </a:r>
          </a:p>
        </p:txBody>
      </p:sp>
      <p:pic>
        <p:nvPicPr>
          <p:cNvPr id="8" name="صورة 7" descr="صورة تحتوي على إنسان آلي, آلة, لعبة&#10;&#10;تم إنشاء الوصف تلقائياً">
            <a:extLst>
              <a:ext uri="{FF2B5EF4-FFF2-40B4-BE49-F238E27FC236}">
                <a16:creationId xmlns:a16="http://schemas.microsoft.com/office/drawing/2014/main" xmlns="" id="{DC245D16-6ECD-5E3D-6424-B26B21EDF6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7800" y="1741714"/>
            <a:ext cx="3696834" cy="3646715"/>
          </a:xfrm>
          <a:prstGeom prst="rect">
            <a:avLst/>
          </a:prstGeom>
        </p:spPr>
      </p:pic>
    </p:spTree>
    <p:extLst>
      <p:ext uri="{BB962C8B-B14F-4D97-AF65-F5344CB8AC3E}">
        <p14:creationId xmlns:p14="http://schemas.microsoft.com/office/powerpoint/2010/main" val="1801370181"/>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6">
            <a:extLst>
              <a:ext uri="{FF2B5EF4-FFF2-40B4-BE49-F238E27FC236}">
                <a16:creationId xmlns:a16="http://schemas.microsoft.com/office/drawing/2014/main" xmlns="" id="{92BF3377-EB3A-4F01-68CC-76343C8A336C}"/>
              </a:ext>
            </a:extLst>
          </p:cNvPr>
          <p:cNvSpPr>
            <a:spLocks noGrp="1"/>
          </p:cNvSpPr>
          <p:nvPr>
            <p:ph type="title"/>
          </p:nvPr>
        </p:nvSpPr>
        <p:spPr>
          <a:xfrm>
            <a:off x="762000" y="5486400"/>
            <a:ext cx="11223170" cy="489857"/>
          </a:xfrm>
          <a:solidFill>
            <a:srgbClr val="00B0F0"/>
          </a:solidFill>
        </p:spPr>
        <p:txBody>
          <a:bodyPr/>
          <a:lstStyle/>
          <a:p>
            <a:pPr algn="ctr"/>
            <a:r>
              <a:rPr lang="ar-EG" sz="2800" dirty="0">
                <a:latin typeface="Alexandria Black" pitchFamily="2" charset="-78"/>
                <a:cs typeface="Alexandria Black" pitchFamily="2" charset="-78"/>
              </a:rPr>
              <a:t>محاور المحاضرة</a:t>
            </a:r>
            <a:endParaRPr lang="en-US" sz="2800" dirty="0">
              <a:latin typeface="Alexandria Black" pitchFamily="2" charset="-78"/>
              <a:cs typeface="Alexandria Black" pitchFamily="2" charset="-78"/>
            </a:endParaRPr>
          </a:p>
        </p:txBody>
      </p:sp>
      <p:pic>
        <p:nvPicPr>
          <p:cNvPr id="11" name="عنصر نائب للمحتوى 10" descr="صورة تحتوي على كاميرا&#10;&#10;تم إنشاء الوصف تلقائياً">
            <a:extLst>
              <a:ext uri="{FF2B5EF4-FFF2-40B4-BE49-F238E27FC236}">
                <a16:creationId xmlns:a16="http://schemas.microsoft.com/office/drawing/2014/main" xmlns="" id="{394C5E93-1ADA-6D6F-6094-FB4566BBE519}"/>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06830" y="1847395"/>
            <a:ext cx="3875314" cy="3366861"/>
          </a:xfrm>
        </p:spPr>
      </p:pic>
      <p:sp>
        <p:nvSpPr>
          <p:cNvPr id="9" name="عنصر نائب للمحتوى 8">
            <a:extLst>
              <a:ext uri="{FF2B5EF4-FFF2-40B4-BE49-F238E27FC236}">
                <a16:creationId xmlns:a16="http://schemas.microsoft.com/office/drawing/2014/main" xmlns="" id="{876DB1A2-5A95-547F-5D98-3FC92BD525F0}"/>
              </a:ext>
            </a:extLst>
          </p:cNvPr>
          <p:cNvSpPr>
            <a:spLocks noGrp="1"/>
          </p:cNvSpPr>
          <p:nvPr>
            <p:ph sz="half" idx="2"/>
          </p:nvPr>
        </p:nvSpPr>
        <p:spPr>
          <a:xfrm>
            <a:off x="4386943" y="1978024"/>
            <a:ext cx="7598227" cy="3366861"/>
          </a:xfrm>
          <a:solidFill>
            <a:schemeClr val="bg1"/>
          </a:solidFill>
        </p:spPr>
        <p:txBody>
          <a:bodyPr>
            <a:normAutofit/>
          </a:bodyPr>
          <a:lstStyle/>
          <a:p>
            <a:pPr marL="0" indent="0" algn="just" rtl="1">
              <a:lnSpc>
                <a:spcPct val="160000"/>
              </a:lnSpc>
              <a:spcBef>
                <a:spcPts val="0"/>
              </a:spcBef>
              <a:buNone/>
            </a:pPr>
            <a:r>
              <a:rPr lang="ar-EG" sz="1800" b="1" dirty="0">
                <a:effectLst/>
                <a:latin typeface="Alexandria" pitchFamily="2" charset="-78"/>
                <a:ea typeface="Aptos" panose="020B0004020202020204" pitchFamily="34" charset="0"/>
                <a:cs typeface="Alexandria" pitchFamily="2" charset="-78"/>
              </a:rPr>
              <a:t>1ـ </a:t>
            </a:r>
            <a:r>
              <a:rPr lang="ar-SA" sz="1800" b="1" dirty="0">
                <a:effectLst/>
                <a:latin typeface="Alexandria" pitchFamily="2" charset="-78"/>
                <a:ea typeface="Aptos" panose="020B0004020202020204" pitchFamily="34" charset="0"/>
                <a:cs typeface="Alexandria" pitchFamily="2" charset="-78"/>
              </a:rPr>
              <a:t>تحليل البيانات القانونية</a:t>
            </a:r>
            <a:r>
              <a:rPr lang="ar-EG" sz="1800" b="1" dirty="0">
                <a:effectLst/>
                <a:latin typeface="Alexandria" pitchFamily="2" charset="-78"/>
                <a:ea typeface="Aptos" panose="020B0004020202020204" pitchFamily="34" charset="0"/>
                <a:cs typeface="Alexandria" pitchFamily="2" charset="-78"/>
              </a:rPr>
              <a:t> بالذكاء الاصطناعي</a:t>
            </a:r>
          </a:p>
          <a:p>
            <a:pPr marL="0" indent="0" algn="just" rtl="1">
              <a:lnSpc>
                <a:spcPct val="160000"/>
              </a:lnSpc>
              <a:spcBef>
                <a:spcPts val="0"/>
              </a:spcBef>
              <a:buNone/>
            </a:pPr>
            <a:r>
              <a:rPr lang="ar-EG" sz="1800" b="1" dirty="0">
                <a:effectLst/>
                <a:latin typeface="Alexandria" pitchFamily="2" charset="-78"/>
                <a:ea typeface="Aptos" panose="020B0004020202020204" pitchFamily="34" charset="0"/>
                <a:cs typeface="Alexandria" pitchFamily="2" charset="-78"/>
              </a:rPr>
              <a:t>2ـ </a:t>
            </a:r>
            <a:r>
              <a:rPr lang="ar-SA" sz="1800" b="1" dirty="0">
                <a:effectLst/>
                <a:latin typeface="Alexandria" pitchFamily="2" charset="-78"/>
                <a:ea typeface="Aptos" panose="020B0004020202020204" pitchFamily="34" charset="0"/>
                <a:cs typeface="Alexandria" pitchFamily="2" charset="-78"/>
              </a:rPr>
              <a:t>التوثيق والأتمتة القانونية</a:t>
            </a:r>
            <a:r>
              <a:rPr lang="ar-EG" sz="1800" b="1" dirty="0">
                <a:effectLst/>
                <a:latin typeface="Alexandria" pitchFamily="2" charset="-78"/>
                <a:ea typeface="Aptos" panose="020B0004020202020204" pitchFamily="34" charset="0"/>
                <a:cs typeface="Alexandria" pitchFamily="2" charset="-78"/>
              </a:rPr>
              <a:t> بالذكاء الاصطناعي</a:t>
            </a:r>
            <a:endParaRPr lang="ar-EG" sz="1800" b="1" dirty="0">
              <a:latin typeface="Alexandria" pitchFamily="2" charset="-78"/>
              <a:ea typeface="Aptos" panose="020B0004020202020204" pitchFamily="34" charset="0"/>
              <a:cs typeface="Alexandria" pitchFamily="2" charset="-78"/>
            </a:endParaRPr>
          </a:p>
          <a:p>
            <a:pPr marL="0" indent="0" algn="just" rtl="1">
              <a:lnSpc>
                <a:spcPct val="160000"/>
              </a:lnSpc>
              <a:spcBef>
                <a:spcPts val="0"/>
              </a:spcBef>
              <a:buNone/>
            </a:pPr>
            <a:r>
              <a:rPr lang="ar-EG" sz="1800" b="1" dirty="0">
                <a:effectLst/>
                <a:latin typeface="Alexandria" pitchFamily="2" charset="-78"/>
                <a:ea typeface="Aptos" panose="020B0004020202020204" pitchFamily="34" charset="0"/>
                <a:cs typeface="Alexandria" pitchFamily="2" charset="-78"/>
              </a:rPr>
              <a:t>3- </a:t>
            </a:r>
            <a:r>
              <a:rPr lang="ar-SA" sz="1800" b="1" dirty="0">
                <a:effectLst/>
                <a:latin typeface="Alexandria" pitchFamily="2" charset="-78"/>
                <a:ea typeface="Aptos" panose="020B0004020202020204" pitchFamily="34" charset="0"/>
                <a:cs typeface="Alexandria" pitchFamily="2" charset="-78"/>
              </a:rPr>
              <a:t>مراجعة العقود والامتثال</a:t>
            </a:r>
            <a:r>
              <a:rPr lang="ar-EG" sz="1800" b="1" dirty="0">
                <a:effectLst/>
                <a:latin typeface="Alexandria" pitchFamily="2" charset="-78"/>
                <a:ea typeface="Aptos" panose="020B0004020202020204" pitchFamily="34" charset="0"/>
                <a:cs typeface="Alexandria" pitchFamily="2" charset="-78"/>
              </a:rPr>
              <a:t> بالذكاء الاصطناعي</a:t>
            </a:r>
            <a:endParaRPr lang="ar-EG" sz="1800" b="1" dirty="0">
              <a:latin typeface="Alexandria" pitchFamily="2" charset="-78"/>
              <a:ea typeface="Aptos" panose="020B0004020202020204" pitchFamily="34" charset="0"/>
              <a:cs typeface="Alexandria" pitchFamily="2" charset="-78"/>
            </a:endParaRPr>
          </a:p>
          <a:p>
            <a:pPr marL="0" indent="0" algn="just" rtl="1">
              <a:lnSpc>
                <a:spcPct val="160000"/>
              </a:lnSpc>
              <a:spcBef>
                <a:spcPts val="0"/>
              </a:spcBef>
              <a:buNone/>
            </a:pPr>
            <a:r>
              <a:rPr lang="ar-EG" sz="1800" b="1" dirty="0">
                <a:latin typeface="Alexandria" pitchFamily="2" charset="-78"/>
                <a:ea typeface="Aptos" panose="020B0004020202020204" pitchFamily="34" charset="0"/>
                <a:cs typeface="Alexandria" pitchFamily="2" charset="-78"/>
              </a:rPr>
              <a:t>4ـ </a:t>
            </a:r>
            <a:r>
              <a:rPr lang="ar-SA" sz="1800" b="1" dirty="0">
                <a:effectLst/>
                <a:latin typeface="Alexandria" pitchFamily="2" charset="-78"/>
                <a:ea typeface="Aptos" panose="020B0004020202020204" pitchFamily="34" charset="0"/>
                <a:cs typeface="Alexandria" pitchFamily="2" charset="-78"/>
              </a:rPr>
              <a:t>التنبؤ القانوني</a:t>
            </a:r>
            <a:r>
              <a:rPr lang="ar-EG" sz="1800" b="1" dirty="0">
                <a:effectLst/>
                <a:latin typeface="Alexandria" pitchFamily="2" charset="-78"/>
                <a:ea typeface="Aptos" panose="020B0004020202020204" pitchFamily="34" charset="0"/>
                <a:cs typeface="Alexandria" pitchFamily="2" charset="-78"/>
              </a:rPr>
              <a:t> والذكاء الاصطناعي</a:t>
            </a:r>
            <a:endParaRPr lang="ar-EG" sz="1800" b="1" dirty="0">
              <a:latin typeface="Alexandria" pitchFamily="2" charset="-78"/>
              <a:ea typeface="Aptos" panose="020B0004020202020204" pitchFamily="34" charset="0"/>
              <a:cs typeface="Alexandria" pitchFamily="2" charset="-78"/>
            </a:endParaRPr>
          </a:p>
          <a:p>
            <a:pPr marL="0" indent="0" algn="just" rtl="1">
              <a:lnSpc>
                <a:spcPct val="160000"/>
              </a:lnSpc>
              <a:spcBef>
                <a:spcPts val="0"/>
              </a:spcBef>
              <a:buNone/>
            </a:pPr>
            <a:r>
              <a:rPr lang="ar-EG" sz="1800" b="1" dirty="0">
                <a:effectLst/>
                <a:latin typeface="Alexandria" pitchFamily="2" charset="-78"/>
                <a:ea typeface="Aptos" panose="020B0004020202020204" pitchFamily="34" charset="0"/>
                <a:cs typeface="Alexandria" pitchFamily="2" charset="-78"/>
              </a:rPr>
              <a:t>5</a:t>
            </a:r>
            <a:r>
              <a:rPr lang="ar-EG" sz="1800" b="1" dirty="0">
                <a:latin typeface="Alexandria" pitchFamily="2" charset="-78"/>
                <a:ea typeface="Aptos" panose="020B0004020202020204" pitchFamily="34" charset="0"/>
                <a:cs typeface="Alexandria" pitchFamily="2" charset="-78"/>
              </a:rPr>
              <a:t>ـ </a:t>
            </a:r>
            <a:r>
              <a:rPr lang="ar-SA" sz="1800" b="1" dirty="0">
                <a:effectLst/>
                <a:latin typeface="Alexandria" pitchFamily="2" charset="-78"/>
                <a:ea typeface="Aptos" panose="020B0004020202020204" pitchFamily="34" charset="0"/>
                <a:cs typeface="Alexandria" pitchFamily="2" charset="-78"/>
              </a:rPr>
              <a:t>خدمات العملاء والاستشارات القانونية</a:t>
            </a:r>
            <a:r>
              <a:rPr lang="ar-EG" sz="1800" b="1" dirty="0">
                <a:effectLst/>
                <a:latin typeface="Alexandria" pitchFamily="2" charset="-78"/>
                <a:ea typeface="Aptos" panose="020B0004020202020204" pitchFamily="34" charset="0"/>
                <a:cs typeface="Alexandria" pitchFamily="2" charset="-78"/>
              </a:rPr>
              <a:t> بالذكاء الاصطناعي</a:t>
            </a:r>
            <a:endParaRPr lang="ar-EG" sz="1800" b="1" dirty="0">
              <a:latin typeface="Alexandria" pitchFamily="2" charset="-78"/>
              <a:ea typeface="Aptos" panose="020B0004020202020204" pitchFamily="34" charset="0"/>
              <a:cs typeface="Alexandria" pitchFamily="2" charset="-78"/>
            </a:endParaRPr>
          </a:p>
          <a:p>
            <a:pPr marL="0" indent="0" algn="just" rtl="1">
              <a:lnSpc>
                <a:spcPct val="160000"/>
              </a:lnSpc>
              <a:spcBef>
                <a:spcPts val="0"/>
              </a:spcBef>
              <a:buNone/>
            </a:pPr>
            <a:r>
              <a:rPr lang="ar-EG" sz="1800" b="1" dirty="0">
                <a:effectLst/>
                <a:latin typeface="Alexandria" pitchFamily="2" charset="-78"/>
                <a:ea typeface="Aptos" panose="020B0004020202020204" pitchFamily="34" charset="0"/>
                <a:cs typeface="Alexandria" pitchFamily="2" charset="-78"/>
              </a:rPr>
              <a:t>6ـ </a:t>
            </a:r>
            <a:r>
              <a:rPr lang="ar-SA" sz="1800" b="1" dirty="0">
                <a:effectLst/>
                <a:latin typeface="Alexandria" pitchFamily="2" charset="-78"/>
                <a:ea typeface="Aptos" panose="020B0004020202020204" pitchFamily="34" charset="0"/>
                <a:cs typeface="Alexandria" pitchFamily="2" charset="-78"/>
              </a:rPr>
              <a:t>التطوير المهني والتعليم المستمر</a:t>
            </a:r>
            <a:r>
              <a:rPr lang="ar-EG" sz="1800" b="1" dirty="0">
                <a:effectLst/>
                <a:latin typeface="Alexandria" pitchFamily="2" charset="-78"/>
                <a:ea typeface="Aptos" panose="020B0004020202020204" pitchFamily="34" charset="0"/>
                <a:cs typeface="Alexandria" pitchFamily="2" charset="-78"/>
              </a:rPr>
              <a:t> والذكاء الاصطناعي</a:t>
            </a:r>
          </a:p>
          <a:p>
            <a:pPr marL="0" indent="0" algn="just" rtl="1">
              <a:lnSpc>
                <a:spcPct val="160000"/>
              </a:lnSpc>
              <a:spcBef>
                <a:spcPts val="0"/>
              </a:spcBef>
              <a:buNone/>
            </a:pPr>
            <a:r>
              <a:rPr lang="ar-EG" sz="1800" b="1" dirty="0">
                <a:latin typeface="Alexandria" pitchFamily="2" charset="-78"/>
                <a:ea typeface="Aptos" panose="020B0004020202020204" pitchFamily="34" charset="0"/>
                <a:cs typeface="Alexandria" pitchFamily="2" charset="-78"/>
              </a:rPr>
              <a:t>7ـ </a:t>
            </a:r>
            <a:r>
              <a:rPr lang="ar-SA" sz="1800" b="1" dirty="0">
                <a:effectLst/>
                <a:latin typeface="Alexandria" pitchFamily="2" charset="-78"/>
                <a:ea typeface="Aptos" panose="020B0004020202020204" pitchFamily="34" charset="0"/>
                <a:cs typeface="Alexandria" pitchFamily="2" charset="-78"/>
              </a:rPr>
              <a:t>الأخلاقيات والتحديات في تطبيق الذكاء الاصطناعي في القانون</a:t>
            </a:r>
            <a:endParaRPr lang="en-US" b="1" dirty="0">
              <a:latin typeface="Alexandria" pitchFamily="2" charset="-78"/>
              <a:cs typeface="Alexandria" pitchFamily="2" charset="-78"/>
            </a:endParaRPr>
          </a:p>
        </p:txBody>
      </p:sp>
    </p:spTree>
    <p:extLst>
      <p:ext uri="{BB962C8B-B14F-4D97-AF65-F5344CB8AC3E}">
        <p14:creationId xmlns:p14="http://schemas.microsoft.com/office/powerpoint/2010/main" val="3451792814"/>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عنصر نائب للمحتوى 8">
            <a:extLst>
              <a:ext uri="{FF2B5EF4-FFF2-40B4-BE49-F238E27FC236}">
                <a16:creationId xmlns:a16="http://schemas.microsoft.com/office/drawing/2014/main" xmlns="" id="{876DB1A2-5A95-547F-5D98-3FC92BD525F0}"/>
              </a:ext>
            </a:extLst>
          </p:cNvPr>
          <p:cNvSpPr>
            <a:spLocks noGrp="1"/>
          </p:cNvSpPr>
          <p:nvPr>
            <p:ph sz="half" idx="2"/>
          </p:nvPr>
        </p:nvSpPr>
        <p:spPr>
          <a:xfrm>
            <a:off x="685800" y="1883227"/>
            <a:ext cx="11157858" cy="1121229"/>
          </a:xfrm>
          <a:solidFill>
            <a:schemeClr val="bg1"/>
          </a:solidFill>
        </p:spPr>
        <p:txBody>
          <a:bodyPr>
            <a:normAutofit/>
          </a:bodyPr>
          <a:lstStyle/>
          <a:p>
            <a:pPr marL="0" indent="0" algn="ctr" rtl="1">
              <a:lnSpc>
                <a:spcPct val="160000"/>
              </a:lnSpc>
              <a:spcBef>
                <a:spcPts val="0"/>
              </a:spcBef>
              <a:buNone/>
            </a:pPr>
            <a:r>
              <a:rPr lang="ar-EG" sz="3600" b="1" dirty="0">
                <a:solidFill>
                  <a:srgbClr val="FF0000"/>
                </a:solidFill>
                <a:effectLst/>
                <a:latin typeface="Alexandria" pitchFamily="2" charset="-78"/>
                <a:ea typeface="Aptos" panose="020B0004020202020204" pitchFamily="34" charset="0"/>
                <a:cs typeface="Alexandria" pitchFamily="2" charset="-78"/>
              </a:rPr>
              <a:t>اقتصاديات الذكاء الاصطناعي</a:t>
            </a:r>
          </a:p>
        </p:txBody>
      </p:sp>
      <p:pic>
        <p:nvPicPr>
          <p:cNvPr id="13" name="صورة 12">
            <a:extLst>
              <a:ext uri="{FF2B5EF4-FFF2-40B4-BE49-F238E27FC236}">
                <a16:creationId xmlns:a16="http://schemas.microsoft.com/office/drawing/2014/main" xmlns="" id="{2C865C43-C415-15B3-AA78-DD7EEEF5C00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685801" y="3189514"/>
            <a:ext cx="11157858" cy="3058886"/>
          </a:xfrm>
          <a:prstGeom prst="rect">
            <a:avLst/>
          </a:prstGeom>
        </p:spPr>
      </p:pic>
    </p:spTree>
    <p:extLst>
      <p:ext uri="{BB962C8B-B14F-4D97-AF65-F5344CB8AC3E}">
        <p14:creationId xmlns:p14="http://schemas.microsoft.com/office/powerpoint/2010/main" val="2606687569"/>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عنصر نائب للمحتوى 2" descr="صورة تحتوي على نص, لقطة شاشة&#10;&#10;تم إنشاء الوصف تلقائياً">
            <a:extLst>
              <a:ext uri="{FF2B5EF4-FFF2-40B4-BE49-F238E27FC236}">
                <a16:creationId xmlns:a16="http://schemas.microsoft.com/office/drawing/2014/main" xmlns="" id="{14ABF497-9EA9-4551-4521-D78A214F5EB6}"/>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b="5459"/>
          <a:stretch/>
        </p:blipFill>
        <p:spPr>
          <a:xfrm>
            <a:off x="631371" y="1523999"/>
            <a:ext cx="10994571" cy="4822371"/>
          </a:xfrm>
          <a:solidFill>
            <a:schemeClr val="bg1"/>
          </a:solidFill>
        </p:spPr>
      </p:pic>
    </p:spTree>
    <p:extLst>
      <p:ext uri="{BB962C8B-B14F-4D97-AF65-F5344CB8AC3E}">
        <p14:creationId xmlns:p14="http://schemas.microsoft.com/office/powerpoint/2010/main" val="1677199845"/>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5" descr="صورة تحتوي على نص, لقطة شاشة, العلامة التجارية, الخط&#10;&#10;تم إنشاء الوصف تلقائياً">
            <a:extLst>
              <a:ext uri="{FF2B5EF4-FFF2-40B4-BE49-F238E27FC236}">
                <a16:creationId xmlns:a16="http://schemas.microsoft.com/office/drawing/2014/main" xmlns="" id="{1F9E3EA6-5B23-25B1-07A3-F5BC97437FE3}"/>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1034142" y="1520825"/>
            <a:ext cx="9871869" cy="4351338"/>
          </a:xfrm>
        </p:spPr>
      </p:pic>
    </p:spTree>
    <p:extLst>
      <p:ext uri="{BB962C8B-B14F-4D97-AF65-F5344CB8AC3E}">
        <p14:creationId xmlns:p14="http://schemas.microsoft.com/office/powerpoint/2010/main" val="4077622825"/>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عنصر نائب للمحتوى 2" descr="صورة تحتوي على نص, لقطة شاشة, تصميم الجرافيك, الخط&#10;&#10;تم إنشاء الوصف تلقائياً">
            <a:extLst>
              <a:ext uri="{FF2B5EF4-FFF2-40B4-BE49-F238E27FC236}">
                <a16:creationId xmlns:a16="http://schemas.microsoft.com/office/drawing/2014/main" xmlns="" id="{6EB5B899-B6C6-16E7-8EAF-CD7892BB87EC}"/>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33400" y="1436914"/>
            <a:ext cx="11179629" cy="4740049"/>
          </a:xfrm>
        </p:spPr>
      </p:pic>
    </p:spTree>
    <p:extLst>
      <p:ext uri="{BB962C8B-B14F-4D97-AF65-F5344CB8AC3E}">
        <p14:creationId xmlns:p14="http://schemas.microsoft.com/office/powerpoint/2010/main" val="2056791096"/>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عنصر نائب للمحتوى 2" descr="صورة تحتوي على نص, لقطة شاشة, الخط, التصميم&#10;&#10;تم إنشاء الوصف تلقائياً">
            <a:extLst>
              <a:ext uri="{FF2B5EF4-FFF2-40B4-BE49-F238E27FC236}">
                <a16:creationId xmlns:a16="http://schemas.microsoft.com/office/drawing/2014/main" xmlns="" id="{7D0467F6-F4A5-A9F3-D586-9DE8BF1C49BF}"/>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35429" y="1513114"/>
            <a:ext cx="11244942" cy="4663849"/>
          </a:xfrm>
        </p:spPr>
      </p:pic>
    </p:spTree>
    <p:extLst>
      <p:ext uri="{BB962C8B-B14F-4D97-AF65-F5344CB8AC3E}">
        <p14:creationId xmlns:p14="http://schemas.microsoft.com/office/powerpoint/2010/main" val="2481526504"/>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5" descr="صورة تحتوي على نص, الإلكترونيات, لقطة شاشة, جهاز إلكتروني&#10;&#10;تم إنشاء الوصف تلقائياً">
            <a:extLst>
              <a:ext uri="{FF2B5EF4-FFF2-40B4-BE49-F238E27FC236}">
                <a16:creationId xmlns:a16="http://schemas.microsoft.com/office/drawing/2014/main" xmlns="" id="{517C8880-BC1B-84CE-CBF7-E7069417341C}"/>
              </a:ext>
            </a:extLst>
          </p:cNvPr>
          <p:cNvPicPr>
            <a:picLocks noGrp="1" noChangeAspect="1"/>
          </p:cNvPicPr>
          <p:nvPr>
            <p:ph sz="half" idx="2"/>
          </p:nvPr>
        </p:nvPicPr>
        <p:blipFill>
          <a:blip r:embed="rId2">
            <a:alphaModFix/>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tretch>
            <a:fillRect/>
          </a:stretch>
        </p:blipFill>
        <p:spPr>
          <a:xfrm>
            <a:off x="674914" y="1447800"/>
            <a:ext cx="10983686" cy="4648200"/>
          </a:xfrm>
        </p:spPr>
      </p:pic>
    </p:spTree>
    <p:extLst>
      <p:ext uri="{BB962C8B-B14F-4D97-AF65-F5344CB8AC3E}">
        <p14:creationId xmlns:p14="http://schemas.microsoft.com/office/powerpoint/2010/main" val="1989483412"/>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5" descr="صورة تحتوي على نص, لقطة شاشة, الخط, تصميم الجرافيك&#10;&#10;تم إنشاء الوصف تلقائياً">
            <a:extLst>
              <a:ext uri="{FF2B5EF4-FFF2-40B4-BE49-F238E27FC236}">
                <a16:creationId xmlns:a16="http://schemas.microsoft.com/office/drawing/2014/main" xmlns="" id="{75F5111D-936E-1929-930D-7C10359045EF}"/>
              </a:ext>
            </a:extLst>
          </p:cNvPr>
          <p:cNvPicPr>
            <a:picLocks noGrp="1" noChangeAspect="1"/>
          </p:cNvPicPr>
          <p:nvPr>
            <p:ph sz="half" idx="2"/>
          </p:nvPr>
        </p:nvPicPr>
        <p:blipFill>
          <a:blip r:embed="rId2">
            <a:alphaModFix/>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tretch>
            <a:fillRect/>
          </a:stretch>
        </p:blipFill>
        <p:spPr>
          <a:xfrm>
            <a:off x="587829" y="1589314"/>
            <a:ext cx="11288485" cy="4386943"/>
          </a:xfrm>
        </p:spPr>
      </p:pic>
    </p:spTree>
    <p:extLst>
      <p:ext uri="{BB962C8B-B14F-4D97-AF65-F5344CB8AC3E}">
        <p14:creationId xmlns:p14="http://schemas.microsoft.com/office/powerpoint/2010/main" val="4209047834"/>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5" descr="صورة تحتوي على نص, لقطة شاشة&#10;&#10;تم إنشاء الوصف تلقائياً">
            <a:extLst>
              <a:ext uri="{FF2B5EF4-FFF2-40B4-BE49-F238E27FC236}">
                <a16:creationId xmlns:a16="http://schemas.microsoft.com/office/drawing/2014/main" xmlns="" id="{0D329015-5FD9-248C-5E08-C1FAB0A77F75}"/>
              </a:ext>
            </a:extLst>
          </p:cNvPr>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381001" y="1534886"/>
            <a:ext cx="11615056" cy="4642077"/>
          </a:xfrm>
        </p:spPr>
      </p:pic>
    </p:spTree>
    <p:extLst>
      <p:ext uri="{BB962C8B-B14F-4D97-AF65-F5344CB8AC3E}">
        <p14:creationId xmlns:p14="http://schemas.microsoft.com/office/powerpoint/2010/main" val="3593379020"/>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5" descr="صورة تحتوي على نص, لقطة شاشة, الخط, التصميم&#10;&#10;تم إنشاء الوصف تلقائياً">
            <a:extLst>
              <a:ext uri="{FF2B5EF4-FFF2-40B4-BE49-F238E27FC236}">
                <a16:creationId xmlns:a16="http://schemas.microsoft.com/office/drawing/2014/main" xmlns="" id="{C0F2A119-106F-9E17-5F80-6D78D54838DE}"/>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t="9579"/>
          <a:stretch/>
        </p:blipFill>
        <p:spPr>
          <a:xfrm>
            <a:off x="348343" y="1698171"/>
            <a:ext cx="11517086" cy="4478792"/>
          </a:xfrm>
        </p:spPr>
      </p:pic>
    </p:spTree>
    <p:extLst>
      <p:ext uri="{BB962C8B-B14F-4D97-AF65-F5344CB8AC3E}">
        <p14:creationId xmlns:p14="http://schemas.microsoft.com/office/powerpoint/2010/main" val="1852977706"/>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عنصر نائب للمحتوى 8">
            <a:extLst>
              <a:ext uri="{FF2B5EF4-FFF2-40B4-BE49-F238E27FC236}">
                <a16:creationId xmlns:a16="http://schemas.microsoft.com/office/drawing/2014/main" xmlns="" id="{876DB1A2-5A95-547F-5D98-3FC92BD525F0}"/>
              </a:ext>
            </a:extLst>
          </p:cNvPr>
          <p:cNvSpPr>
            <a:spLocks noGrp="1"/>
          </p:cNvSpPr>
          <p:nvPr>
            <p:ph sz="half" idx="2"/>
          </p:nvPr>
        </p:nvSpPr>
        <p:spPr>
          <a:xfrm>
            <a:off x="685800" y="1883227"/>
            <a:ext cx="11157858" cy="1121229"/>
          </a:xfrm>
          <a:solidFill>
            <a:schemeClr val="accent4">
              <a:lumMod val="20000"/>
              <a:lumOff val="80000"/>
            </a:schemeClr>
          </a:solidFill>
        </p:spPr>
        <p:txBody>
          <a:bodyPr>
            <a:normAutofit fontScale="77500" lnSpcReduction="20000"/>
          </a:bodyPr>
          <a:lstStyle/>
          <a:p>
            <a:pPr marL="0" indent="0" algn="ctr" rtl="1">
              <a:lnSpc>
                <a:spcPct val="160000"/>
              </a:lnSpc>
              <a:spcBef>
                <a:spcPts val="0"/>
              </a:spcBef>
              <a:buNone/>
            </a:pPr>
            <a:r>
              <a:rPr lang="ar-EG" sz="3600" b="1" dirty="0">
                <a:solidFill>
                  <a:srgbClr val="FF0000"/>
                </a:solidFill>
                <a:effectLst/>
                <a:latin typeface="Alexandria" pitchFamily="2" charset="-78"/>
                <a:ea typeface="Aptos" panose="020B0004020202020204" pitchFamily="34" charset="0"/>
                <a:cs typeface="Alexandria" pitchFamily="2" charset="-78"/>
              </a:rPr>
              <a:t>أولاً: </a:t>
            </a:r>
            <a:r>
              <a:rPr lang="ar-SA" sz="3600" b="1" dirty="0">
                <a:solidFill>
                  <a:srgbClr val="FF0000"/>
                </a:solidFill>
                <a:effectLst/>
                <a:latin typeface="Alexandria" pitchFamily="2" charset="-78"/>
                <a:ea typeface="Aptos" panose="020B0004020202020204" pitchFamily="34" charset="0"/>
                <a:cs typeface="Alexandria" pitchFamily="2" charset="-78"/>
              </a:rPr>
              <a:t>تحليل البيانات القانونية</a:t>
            </a:r>
            <a:r>
              <a:rPr lang="ar-EG" sz="3600" b="1" dirty="0">
                <a:solidFill>
                  <a:srgbClr val="FF0000"/>
                </a:solidFill>
                <a:effectLst/>
                <a:latin typeface="Alexandria" pitchFamily="2" charset="-78"/>
                <a:ea typeface="Aptos" panose="020B0004020202020204" pitchFamily="34" charset="0"/>
                <a:cs typeface="Alexandria" pitchFamily="2" charset="-78"/>
              </a:rPr>
              <a:t> بالذكاء الاصطناعي</a:t>
            </a:r>
          </a:p>
          <a:p>
            <a:pPr marL="0" indent="0" algn="ctr" rtl="1">
              <a:lnSpc>
                <a:spcPct val="160000"/>
              </a:lnSpc>
              <a:spcBef>
                <a:spcPts val="0"/>
              </a:spcBef>
              <a:buNone/>
            </a:pPr>
            <a:r>
              <a:rPr lang="en-US" sz="2600" b="1" dirty="0">
                <a:latin typeface="Alexandria" pitchFamily="2" charset="-78"/>
                <a:cs typeface="Alexandria" pitchFamily="2" charset="-78"/>
              </a:rPr>
              <a:t>Legal Data Analysis with Artificial Intelligence</a:t>
            </a:r>
            <a:endParaRPr lang="ar-EG" sz="4100" b="1" dirty="0">
              <a:solidFill>
                <a:srgbClr val="FF0000"/>
              </a:solidFill>
              <a:effectLst/>
              <a:latin typeface="Alexandria" pitchFamily="2" charset="-78"/>
              <a:ea typeface="Aptos" panose="020B0004020202020204" pitchFamily="34" charset="0"/>
              <a:cs typeface="Alexandria" pitchFamily="2" charset="-78"/>
            </a:endParaRPr>
          </a:p>
        </p:txBody>
      </p:sp>
      <p:sp>
        <p:nvSpPr>
          <p:cNvPr id="6" name="مربع نص 5">
            <a:extLst>
              <a:ext uri="{FF2B5EF4-FFF2-40B4-BE49-F238E27FC236}">
                <a16:creationId xmlns:a16="http://schemas.microsoft.com/office/drawing/2014/main" xmlns="" id="{A7EDB3AF-69FB-4CD7-A4A5-C0614DB8C91B}"/>
              </a:ext>
            </a:extLst>
          </p:cNvPr>
          <p:cNvSpPr txBox="1"/>
          <p:nvPr/>
        </p:nvSpPr>
        <p:spPr>
          <a:xfrm>
            <a:off x="6444343" y="3417347"/>
            <a:ext cx="5192485" cy="1425262"/>
          </a:xfrm>
          <a:prstGeom prst="rect">
            <a:avLst/>
          </a:prstGeom>
          <a:solidFill>
            <a:schemeClr val="bg1"/>
          </a:solidFill>
        </p:spPr>
        <p:txBody>
          <a:bodyPr wrap="square" rtlCol="0">
            <a:spAutoFit/>
          </a:bodyPr>
          <a:lstStyle/>
          <a:p>
            <a:pPr algn="ctr" rtl="1">
              <a:lnSpc>
                <a:spcPct val="150000"/>
              </a:lnSpc>
            </a:pPr>
            <a:r>
              <a:rPr lang="ar-SA" sz="2000" b="1" kern="100" dirty="0">
                <a:effectLst/>
                <a:latin typeface="Alexandria" pitchFamily="2" charset="-78"/>
                <a:ea typeface="Aptos" panose="020B0004020202020204" pitchFamily="34" charset="0"/>
                <a:cs typeface="Alexandria" pitchFamily="2" charset="-78"/>
              </a:rPr>
              <a:t>  </a:t>
            </a:r>
            <a:r>
              <a:rPr lang="ar-EG" sz="2000" b="1" kern="100" dirty="0">
                <a:effectLst/>
                <a:latin typeface="Alexandria" pitchFamily="2" charset="-78"/>
                <a:ea typeface="Aptos" panose="020B0004020202020204" pitchFamily="34" charset="0"/>
                <a:cs typeface="Alexandria" pitchFamily="2" charset="-78"/>
              </a:rPr>
              <a:t>1</a:t>
            </a:r>
            <a:r>
              <a:rPr lang="ar-SA" sz="2000" b="1" kern="100" dirty="0">
                <a:effectLst/>
                <a:latin typeface="Alexandria" pitchFamily="2" charset="-78"/>
                <a:ea typeface="Aptos" panose="020B0004020202020204" pitchFamily="34" charset="0"/>
                <a:cs typeface="Alexandria" pitchFamily="2" charset="-78"/>
              </a:rPr>
              <a:t> - تحليل السوابق القضائية.</a:t>
            </a:r>
            <a:endParaRPr lang="en-US" sz="2000" b="1" kern="100" dirty="0">
              <a:effectLst/>
              <a:latin typeface="Alexandria" pitchFamily="2" charset="-78"/>
              <a:ea typeface="Aptos" panose="020B0004020202020204" pitchFamily="34" charset="0"/>
              <a:cs typeface="Alexandria" pitchFamily="2" charset="-78"/>
            </a:endParaRPr>
          </a:p>
          <a:p>
            <a:pPr algn="ctr" rtl="1">
              <a:lnSpc>
                <a:spcPct val="150000"/>
              </a:lnSpc>
            </a:pPr>
            <a:r>
              <a:rPr lang="ar-SA" sz="2000" b="1" kern="100" dirty="0">
                <a:effectLst/>
                <a:latin typeface="Alexandria" pitchFamily="2" charset="-78"/>
                <a:ea typeface="Aptos" panose="020B0004020202020204" pitchFamily="34" charset="0"/>
                <a:cs typeface="Alexandria" pitchFamily="2" charset="-78"/>
              </a:rPr>
              <a:t> </a:t>
            </a:r>
            <a:r>
              <a:rPr lang="ar-EG" sz="2000" b="1" kern="100" dirty="0">
                <a:effectLst/>
                <a:latin typeface="Alexandria" pitchFamily="2" charset="-78"/>
                <a:ea typeface="Aptos" panose="020B0004020202020204" pitchFamily="34" charset="0"/>
                <a:cs typeface="Alexandria" pitchFamily="2" charset="-78"/>
              </a:rPr>
              <a:t>2</a:t>
            </a:r>
            <a:r>
              <a:rPr lang="ar-SA" sz="2000" b="1" kern="100" dirty="0">
                <a:effectLst/>
                <a:latin typeface="Alexandria" pitchFamily="2" charset="-78"/>
                <a:ea typeface="Aptos" panose="020B0004020202020204" pitchFamily="34" charset="0"/>
                <a:cs typeface="Alexandria" pitchFamily="2" charset="-78"/>
              </a:rPr>
              <a:t>  - </a:t>
            </a:r>
            <a:r>
              <a:rPr lang="ar-EG" sz="2000" b="1" kern="100" dirty="0">
                <a:effectLst/>
                <a:latin typeface="Alexandria" pitchFamily="2" charset="-78"/>
                <a:ea typeface="Aptos" panose="020B0004020202020204" pitchFamily="34" charset="0"/>
                <a:cs typeface="Alexandria" pitchFamily="2" charset="-78"/>
              </a:rPr>
              <a:t>التنبؤ بالأحكام القضائية</a:t>
            </a:r>
            <a:r>
              <a:rPr lang="ar-SA" sz="2000" b="1" kern="100" dirty="0">
                <a:effectLst/>
                <a:latin typeface="Alexandria" pitchFamily="2" charset="-78"/>
                <a:ea typeface="Aptos" panose="020B0004020202020204" pitchFamily="34" charset="0"/>
                <a:cs typeface="Alexandria" pitchFamily="2" charset="-78"/>
              </a:rPr>
              <a:t>.</a:t>
            </a:r>
            <a:endParaRPr lang="en-US" sz="2000" b="1" kern="100" dirty="0">
              <a:effectLst/>
              <a:latin typeface="Alexandria" pitchFamily="2" charset="-78"/>
              <a:ea typeface="Aptos" panose="020B0004020202020204" pitchFamily="34" charset="0"/>
              <a:cs typeface="Alexandria" pitchFamily="2" charset="-78"/>
            </a:endParaRPr>
          </a:p>
          <a:p>
            <a:pPr algn="ctr" rtl="1">
              <a:lnSpc>
                <a:spcPct val="150000"/>
              </a:lnSpc>
            </a:pPr>
            <a:r>
              <a:rPr lang="ar-EG" sz="2000" b="1" kern="100" dirty="0">
                <a:effectLst/>
                <a:latin typeface="Alexandria" pitchFamily="2" charset="-78"/>
                <a:ea typeface="Aptos" panose="020B0004020202020204" pitchFamily="34" charset="0"/>
                <a:cs typeface="Alexandria" pitchFamily="2" charset="-78"/>
              </a:rPr>
              <a:t>3</a:t>
            </a:r>
            <a:r>
              <a:rPr lang="ar-SA" sz="2000" b="1" kern="100" dirty="0">
                <a:effectLst/>
                <a:latin typeface="Alexandria" pitchFamily="2" charset="-78"/>
                <a:ea typeface="Aptos" panose="020B0004020202020204" pitchFamily="34" charset="0"/>
                <a:cs typeface="Alexandria" pitchFamily="2" charset="-78"/>
              </a:rPr>
              <a:t>   - </a:t>
            </a:r>
            <a:r>
              <a:rPr lang="ar-EG" sz="2000" b="1" kern="100" dirty="0">
                <a:effectLst/>
                <a:latin typeface="Alexandria" pitchFamily="2" charset="-78"/>
                <a:ea typeface="Aptos" panose="020B0004020202020204" pitchFamily="34" charset="0"/>
                <a:cs typeface="Alexandria" pitchFamily="2" charset="-78"/>
              </a:rPr>
              <a:t>تحسين البحث القانوني</a:t>
            </a:r>
            <a:r>
              <a:rPr lang="ar-SA" sz="2000" b="1" kern="100" dirty="0">
                <a:effectLst/>
                <a:latin typeface="Alexandria" pitchFamily="2" charset="-78"/>
                <a:ea typeface="Aptos" panose="020B0004020202020204" pitchFamily="34" charset="0"/>
                <a:cs typeface="Alexandria" pitchFamily="2" charset="-78"/>
              </a:rPr>
              <a:t>.</a:t>
            </a:r>
            <a:endParaRPr lang="en-US" sz="2000" b="1" kern="100" dirty="0">
              <a:effectLst/>
              <a:latin typeface="Alexandria" pitchFamily="2" charset="-78"/>
              <a:ea typeface="Aptos" panose="020B0004020202020204" pitchFamily="34" charset="0"/>
              <a:cs typeface="Alexandria" pitchFamily="2" charset="-78"/>
            </a:endParaRPr>
          </a:p>
        </p:txBody>
      </p:sp>
      <p:pic>
        <p:nvPicPr>
          <p:cNvPr id="13" name="صورة 12" descr="صورة تحتوي على داخلي, كتاب, مزهرية, طاولة&#10;&#10;تم إنشاء الوصف تلقائياً">
            <a:extLst>
              <a:ext uri="{FF2B5EF4-FFF2-40B4-BE49-F238E27FC236}">
                <a16:creationId xmlns:a16="http://schemas.microsoft.com/office/drawing/2014/main" xmlns="" id="{2C865C43-C415-15B3-AA78-DD7EEEF5C00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3592" y="3189514"/>
            <a:ext cx="5652408" cy="2438401"/>
          </a:xfrm>
          <a:prstGeom prst="rect">
            <a:avLst/>
          </a:prstGeom>
        </p:spPr>
      </p:pic>
    </p:spTree>
    <p:extLst>
      <p:ext uri="{BB962C8B-B14F-4D97-AF65-F5344CB8AC3E}">
        <p14:creationId xmlns:p14="http://schemas.microsoft.com/office/powerpoint/2010/main" val="3303346418"/>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شكل بيضاوي 6">
            <a:extLst>
              <a:ext uri="{FF2B5EF4-FFF2-40B4-BE49-F238E27FC236}">
                <a16:creationId xmlns:a16="http://schemas.microsoft.com/office/drawing/2014/main" xmlns="" id="{5D13267C-8D65-1555-1BC8-2ED49D4B6B72}"/>
              </a:ext>
            </a:extLst>
          </p:cNvPr>
          <p:cNvSpPr/>
          <p:nvPr/>
        </p:nvSpPr>
        <p:spPr>
          <a:xfrm>
            <a:off x="3902528" y="1338943"/>
            <a:ext cx="5034643" cy="1186543"/>
          </a:xfrm>
          <a:prstGeom prst="ellipse">
            <a:avLst/>
          </a:prstGeom>
          <a:solidFill>
            <a:srgbClr val="00B0F0"/>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ar-EG" b="1" dirty="0">
                <a:latin typeface="Alexandria" pitchFamily="2" charset="-78"/>
                <a:cs typeface="Alexandria" pitchFamily="2" charset="-78"/>
              </a:rPr>
              <a:t>1- تحليل السوابق القضائية</a:t>
            </a:r>
            <a:endParaRPr lang="en-US" b="1" dirty="0">
              <a:latin typeface="Alexandria" pitchFamily="2" charset="-78"/>
              <a:cs typeface="Alexandria" pitchFamily="2" charset="-78"/>
            </a:endParaRPr>
          </a:p>
        </p:txBody>
      </p:sp>
      <p:sp>
        <p:nvSpPr>
          <p:cNvPr id="4" name="عنصر نائب للمحتوى 3">
            <a:extLst>
              <a:ext uri="{FF2B5EF4-FFF2-40B4-BE49-F238E27FC236}">
                <a16:creationId xmlns:a16="http://schemas.microsoft.com/office/drawing/2014/main" xmlns="" id="{373C768C-A426-9265-0C2F-4EB30EA53D3B}"/>
              </a:ext>
            </a:extLst>
          </p:cNvPr>
          <p:cNvSpPr>
            <a:spLocks noGrp="1"/>
          </p:cNvSpPr>
          <p:nvPr>
            <p:ph sz="half" idx="2"/>
          </p:nvPr>
        </p:nvSpPr>
        <p:spPr>
          <a:xfrm>
            <a:off x="4800600" y="2732315"/>
            <a:ext cx="7141028" cy="3363686"/>
          </a:xfrm>
          <a:solidFill>
            <a:schemeClr val="bg1"/>
          </a:solidFill>
        </p:spPr>
        <p:txBody>
          <a:bodyPr>
            <a:normAutofit/>
          </a:bodyPr>
          <a:lstStyle/>
          <a:p>
            <a:pPr marL="0" indent="0" algn="just" rtl="1">
              <a:lnSpc>
                <a:spcPct val="160000"/>
              </a:lnSpc>
              <a:buNone/>
            </a:pPr>
            <a:r>
              <a:rPr lang="ar-SA" sz="1600" b="1" kern="100" dirty="0">
                <a:solidFill>
                  <a:srgbClr val="FF0000"/>
                </a:solidFill>
                <a:effectLst/>
                <a:latin typeface="Alexandria" pitchFamily="2" charset="-78"/>
                <a:ea typeface="Aptos" panose="020B0004020202020204" pitchFamily="34" charset="0"/>
                <a:cs typeface="Alexandria" pitchFamily="2" charset="-78"/>
              </a:rPr>
              <a:t>1. البحث والتنقيب عن المعلومات: </a:t>
            </a:r>
            <a:r>
              <a:rPr lang="ar-SA" sz="1600" kern="100" dirty="0">
                <a:effectLst/>
                <a:latin typeface="Alexandria" pitchFamily="2" charset="-78"/>
                <a:ea typeface="Aptos" panose="020B0004020202020204" pitchFamily="34" charset="0"/>
                <a:cs typeface="Alexandria" pitchFamily="2" charset="-78"/>
              </a:rPr>
              <a:t>يمكن للذكاء الاصطناعي تحليل كميات هائلة من النصوص القانونية والأحكام القضائية بسرعة فائقة، مما يساعد المحامين والقضاة في العثور على سوابق قضائية مشابهة للحالات التي يعملون عليها. هذا يوفر الوقت والجهد، ويساعد في اتخاذ قرارات مستنيرة.</a:t>
            </a:r>
            <a:endParaRPr lang="en-US" sz="1600" kern="100" dirty="0">
              <a:effectLst/>
              <a:latin typeface="Alexandria" pitchFamily="2" charset="-78"/>
              <a:ea typeface="Aptos" panose="020B0004020202020204" pitchFamily="34" charset="0"/>
              <a:cs typeface="Alexandria" pitchFamily="2" charset="-78"/>
            </a:endParaRPr>
          </a:p>
          <a:p>
            <a:pPr marL="0" indent="0" algn="just" rtl="1">
              <a:lnSpc>
                <a:spcPct val="160000"/>
              </a:lnSpc>
              <a:buNone/>
            </a:pPr>
            <a:r>
              <a:rPr lang="ar-SA" sz="1600" b="1" kern="100" dirty="0">
                <a:solidFill>
                  <a:srgbClr val="FF0000"/>
                </a:solidFill>
                <a:effectLst/>
                <a:latin typeface="Alexandria" pitchFamily="2" charset="-78"/>
                <a:ea typeface="Aptos" panose="020B0004020202020204" pitchFamily="34" charset="0"/>
                <a:cs typeface="Alexandria" pitchFamily="2" charset="-78"/>
              </a:rPr>
              <a:t>2. تحليل الأنماط والاتجاهات: </a:t>
            </a:r>
            <a:r>
              <a:rPr lang="ar-SA" sz="1600" kern="100" dirty="0">
                <a:effectLst/>
                <a:latin typeface="Alexandria" pitchFamily="2" charset="-78"/>
                <a:ea typeface="Aptos" panose="020B0004020202020204" pitchFamily="34" charset="0"/>
                <a:cs typeface="Alexandria" pitchFamily="2" charset="-78"/>
              </a:rPr>
              <a:t>من خلال تحليل البيانات الكبيرة، يمكن للذكاء الاصطناعي اكتشاف الأنماط والاتجاهات في الأحكام القضائية. هذا يساعد في فهم كيفية تطبيق القوانين عبر الزمن وفي مختلف السياقات، مما يساهم في تحسين التنبؤ بالنتائج القانونية.</a:t>
            </a:r>
            <a:endParaRPr lang="en-US" sz="1600" kern="100" dirty="0">
              <a:effectLst/>
              <a:latin typeface="Alexandria" pitchFamily="2" charset="-78"/>
              <a:ea typeface="Aptos" panose="020B0004020202020204" pitchFamily="34" charset="0"/>
              <a:cs typeface="Alexandria" pitchFamily="2" charset="-78"/>
            </a:endParaRPr>
          </a:p>
        </p:txBody>
      </p:sp>
      <p:pic>
        <p:nvPicPr>
          <p:cNvPr id="5" name="صورة 4">
            <a:extLst>
              <a:ext uri="{FF2B5EF4-FFF2-40B4-BE49-F238E27FC236}">
                <a16:creationId xmlns:a16="http://schemas.microsoft.com/office/drawing/2014/main" xmlns="" id="{1826A91C-9228-2B80-AB7B-C3D84F4774D2}"/>
              </a:ext>
            </a:extLst>
          </p:cNvPr>
          <p:cNvPicPr>
            <a:picLocks noChangeAspect="1"/>
          </p:cNvPicPr>
          <p:nvPr/>
        </p:nvPicPr>
        <p:blipFill>
          <a:blip r:embed="rId2"/>
          <a:stretch>
            <a:fillRect/>
          </a:stretch>
        </p:blipFill>
        <p:spPr>
          <a:xfrm>
            <a:off x="424174" y="2884714"/>
            <a:ext cx="4267570" cy="3048000"/>
          </a:xfrm>
          <a:prstGeom prst="rect">
            <a:avLst/>
          </a:prstGeom>
        </p:spPr>
      </p:pic>
    </p:spTree>
    <p:extLst>
      <p:ext uri="{BB962C8B-B14F-4D97-AF65-F5344CB8AC3E}">
        <p14:creationId xmlns:p14="http://schemas.microsoft.com/office/powerpoint/2010/main" val="3445665763"/>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شكل بيضاوي 6">
            <a:extLst>
              <a:ext uri="{FF2B5EF4-FFF2-40B4-BE49-F238E27FC236}">
                <a16:creationId xmlns:a16="http://schemas.microsoft.com/office/drawing/2014/main" xmlns="" id="{5D13267C-8D65-1555-1BC8-2ED49D4B6B72}"/>
              </a:ext>
            </a:extLst>
          </p:cNvPr>
          <p:cNvSpPr/>
          <p:nvPr/>
        </p:nvSpPr>
        <p:spPr>
          <a:xfrm>
            <a:off x="3902528" y="1338943"/>
            <a:ext cx="5034643" cy="1186543"/>
          </a:xfrm>
          <a:prstGeom prst="ellipse">
            <a:avLst/>
          </a:prstGeom>
          <a:ln/>
        </p:spPr>
        <p:style>
          <a:lnRef idx="2">
            <a:schemeClr val="accent2"/>
          </a:lnRef>
          <a:fillRef idx="1">
            <a:schemeClr val="lt1"/>
          </a:fillRef>
          <a:effectRef idx="0">
            <a:schemeClr val="accent2"/>
          </a:effectRef>
          <a:fontRef idx="minor">
            <a:schemeClr val="dk1"/>
          </a:fontRef>
        </p:style>
        <p:txBody>
          <a:bodyPr rtlCol="0" anchor="ctr"/>
          <a:lstStyle/>
          <a:p>
            <a:pPr algn="ctr"/>
            <a:r>
              <a:rPr lang="ar-EG" b="1" dirty="0">
                <a:latin typeface="Alexandria" pitchFamily="2" charset="-78"/>
                <a:cs typeface="Alexandria" pitchFamily="2" charset="-78"/>
              </a:rPr>
              <a:t>1- تحليل السوابق القضائية</a:t>
            </a:r>
            <a:endParaRPr lang="en-US" b="1" dirty="0">
              <a:latin typeface="Alexandria" pitchFamily="2" charset="-78"/>
              <a:cs typeface="Alexandria" pitchFamily="2" charset="-78"/>
            </a:endParaRPr>
          </a:p>
        </p:txBody>
      </p:sp>
      <p:sp>
        <p:nvSpPr>
          <p:cNvPr id="4" name="عنصر نائب للمحتوى 3">
            <a:extLst>
              <a:ext uri="{FF2B5EF4-FFF2-40B4-BE49-F238E27FC236}">
                <a16:creationId xmlns:a16="http://schemas.microsoft.com/office/drawing/2014/main" xmlns="" id="{373C768C-A426-9265-0C2F-4EB30EA53D3B}"/>
              </a:ext>
            </a:extLst>
          </p:cNvPr>
          <p:cNvSpPr>
            <a:spLocks noGrp="1"/>
          </p:cNvSpPr>
          <p:nvPr>
            <p:ph sz="half" idx="2"/>
          </p:nvPr>
        </p:nvSpPr>
        <p:spPr>
          <a:xfrm>
            <a:off x="4953000" y="2732315"/>
            <a:ext cx="6988628" cy="3363686"/>
          </a:xfrm>
          <a:solidFill>
            <a:schemeClr val="bg1"/>
          </a:solidFill>
        </p:spPr>
        <p:txBody>
          <a:bodyPr>
            <a:normAutofit/>
          </a:bodyPr>
          <a:lstStyle/>
          <a:p>
            <a:pPr marL="0" indent="0" algn="just" rtl="1">
              <a:lnSpc>
                <a:spcPct val="160000"/>
              </a:lnSpc>
              <a:buNone/>
            </a:pPr>
            <a:r>
              <a:rPr lang="fa-IR" sz="1800" b="1" kern="100" dirty="0">
                <a:solidFill>
                  <a:srgbClr val="FF0000"/>
                </a:solidFill>
                <a:effectLst/>
                <a:latin typeface="Alexandria" pitchFamily="2" charset="-78"/>
                <a:ea typeface="Aptos" panose="020B0004020202020204" pitchFamily="34" charset="0"/>
                <a:cs typeface="Alexandria" pitchFamily="2" charset="-78"/>
              </a:rPr>
              <a:t>3. التوقعات القانونية: </a:t>
            </a:r>
            <a:r>
              <a:rPr lang="fa-IR" sz="1800" kern="100" dirty="0">
                <a:effectLst/>
                <a:latin typeface="Alexandria" pitchFamily="2" charset="-78"/>
                <a:ea typeface="Aptos" panose="020B0004020202020204" pitchFamily="34" charset="0"/>
                <a:cs typeface="Alexandria" pitchFamily="2" charset="-78"/>
              </a:rPr>
              <a:t>باستخدام تقنيات التعلم الآلي، يمكن للذكاء الاصطناعي تقديم توقعات حول نتائج القضايا بناءً على تحليل السوابق القضائية والمعطيات الحالية. هذا يمكن أن يكون مفيدًا في تخطيط استراتيجيات الدفاع أو الادعاء وتقدير فرص النجاح.</a:t>
            </a:r>
          </a:p>
          <a:p>
            <a:pPr marL="0" indent="0" algn="just" rtl="1">
              <a:lnSpc>
                <a:spcPct val="160000"/>
              </a:lnSpc>
              <a:buNone/>
            </a:pPr>
            <a:r>
              <a:rPr lang="ar-EG" sz="1800" b="1" kern="100" dirty="0">
                <a:solidFill>
                  <a:srgbClr val="FF0000"/>
                </a:solidFill>
                <a:effectLst/>
                <a:latin typeface="Alexandria" pitchFamily="2" charset="-78"/>
                <a:ea typeface="Aptos" panose="020B0004020202020204" pitchFamily="34" charset="0"/>
                <a:cs typeface="Alexandria" pitchFamily="2" charset="-78"/>
              </a:rPr>
              <a:t>4</a:t>
            </a:r>
            <a:r>
              <a:rPr lang="fa-IR" sz="1800" b="1" kern="100" dirty="0">
                <a:solidFill>
                  <a:srgbClr val="FF0000"/>
                </a:solidFill>
                <a:effectLst/>
                <a:latin typeface="Alexandria" pitchFamily="2" charset="-78"/>
                <a:ea typeface="Aptos" panose="020B0004020202020204" pitchFamily="34" charset="0"/>
                <a:cs typeface="Alexandria" pitchFamily="2" charset="-78"/>
              </a:rPr>
              <a:t>. التبسيط والتصنيف: </a:t>
            </a:r>
            <a:r>
              <a:rPr lang="fa-IR" sz="1800" kern="100" dirty="0">
                <a:effectLst/>
                <a:latin typeface="Alexandria" pitchFamily="2" charset="-78"/>
                <a:ea typeface="Aptos" panose="020B0004020202020204" pitchFamily="34" charset="0"/>
                <a:cs typeface="Alexandria" pitchFamily="2" charset="-78"/>
              </a:rPr>
              <a:t>يمكن للذكاء الاصطناعي تبسيط النصوص القانونية المعقدة وتصنيفها بطرق تسهل فهمها واستخدامها. هذا يشمل تلخيص الأحكام القضائية واستخلاص النقاط الرئيسية منها.</a:t>
            </a:r>
          </a:p>
          <a:p>
            <a:pPr marL="0" indent="0" algn="just" rtl="1">
              <a:lnSpc>
                <a:spcPct val="160000"/>
              </a:lnSpc>
              <a:buNone/>
            </a:pPr>
            <a:endParaRPr lang="en-US" sz="1800" kern="100" dirty="0">
              <a:effectLst/>
              <a:latin typeface="Alexandria" pitchFamily="2" charset="-78"/>
              <a:ea typeface="Aptos" panose="020B0004020202020204" pitchFamily="34" charset="0"/>
              <a:cs typeface="Alexandria" pitchFamily="2" charset="-78"/>
            </a:endParaRPr>
          </a:p>
        </p:txBody>
      </p:sp>
      <p:pic>
        <p:nvPicPr>
          <p:cNvPr id="5" name="صورة 4">
            <a:extLst>
              <a:ext uri="{FF2B5EF4-FFF2-40B4-BE49-F238E27FC236}">
                <a16:creationId xmlns:a16="http://schemas.microsoft.com/office/drawing/2014/main" xmlns="" id="{1826A91C-9228-2B80-AB7B-C3D84F4774D2}"/>
              </a:ext>
            </a:extLst>
          </p:cNvPr>
          <p:cNvPicPr>
            <a:picLocks noChangeAspect="1"/>
          </p:cNvPicPr>
          <p:nvPr/>
        </p:nvPicPr>
        <p:blipFill>
          <a:blip r:embed="rId2"/>
          <a:stretch>
            <a:fillRect/>
          </a:stretch>
        </p:blipFill>
        <p:spPr>
          <a:xfrm>
            <a:off x="424174" y="2884714"/>
            <a:ext cx="4267570" cy="3048000"/>
          </a:xfrm>
          <a:prstGeom prst="rect">
            <a:avLst/>
          </a:prstGeom>
        </p:spPr>
      </p:pic>
    </p:spTree>
    <p:extLst>
      <p:ext uri="{BB962C8B-B14F-4D97-AF65-F5344CB8AC3E}">
        <p14:creationId xmlns:p14="http://schemas.microsoft.com/office/powerpoint/2010/main" val="2620470910"/>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شكل بيضاوي 6">
            <a:extLst>
              <a:ext uri="{FF2B5EF4-FFF2-40B4-BE49-F238E27FC236}">
                <a16:creationId xmlns:a16="http://schemas.microsoft.com/office/drawing/2014/main" xmlns="" id="{5D13267C-8D65-1555-1BC8-2ED49D4B6B72}"/>
              </a:ext>
            </a:extLst>
          </p:cNvPr>
          <p:cNvSpPr/>
          <p:nvPr/>
        </p:nvSpPr>
        <p:spPr>
          <a:xfrm>
            <a:off x="3902528" y="1338943"/>
            <a:ext cx="5034643" cy="1186543"/>
          </a:xfrm>
          <a:prstGeom prst="ellipse">
            <a:avLst/>
          </a:prstGeom>
          <a:ln/>
        </p:spPr>
        <p:style>
          <a:lnRef idx="2">
            <a:schemeClr val="accent2"/>
          </a:lnRef>
          <a:fillRef idx="1">
            <a:schemeClr val="lt1"/>
          </a:fillRef>
          <a:effectRef idx="0">
            <a:schemeClr val="accent2"/>
          </a:effectRef>
          <a:fontRef idx="minor">
            <a:schemeClr val="dk1"/>
          </a:fontRef>
        </p:style>
        <p:txBody>
          <a:bodyPr rtlCol="0" anchor="ctr"/>
          <a:lstStyle/>
          <a:p>
            <a:pPr algn="ctr"/>
            <a:r>
              <a:rPr lang="ar-EG" b="1" dirty="0">
                <a:latin typeface="Alexandria" pitchFamily="2" charset="-78"/>
                <a:cs typeface="Alexandria" pitchFamily="2" charset="-78"/>
              </a:rPr>
              <a:t>1- تحليل السوابق القضائية</a:t>
            </a:r>
            <a:endParaRPr lang="en-US" b="1" dirty="0">
              <a:latin typeface="Alexandria" pitchFamily="2" charset="-78"/>
              <a:cs typeface="Alexandria" pitchFamily="2" charset="-78"/>
            </a:endParaRPr>
          </a:p>
        </p:txBody>
      </p:sp>
      <p:sp>
        <p:nvSpPr>
          <p:cNvPr id="4" name="عنصر نائب للمحتوى 3">
            <a:extLst>
              <a:ext uri="{FF2B5EF4-FFF2-40B4-BE49-F238E27FC236}">
                <a16:creationId xmlns:a16="http://schemas.microsoft.com/office/drawing/2014/main" xmlns="" id="{373C768C-A426-9265-0C2F-4EB30EA53D3B}"/>
              </a:ext>
            </a:extLst>
          </p:cNvPr>
          <p:cNvSpPr>
            <a:spLocks noGrp="1"/>
          </p:cNvSpPr>
          <p:nvPr>
            <p:ph sz="half" idx="2"/>
          </p:nvPr>
        </p:nvSpPr>
        <p:spPr>
          <a:xfrm>
            <a:off x="4953000" y="2732315"/>
            <a:ext cx="6988628" cy="3363686"/>
          </a:xfrm>
          <a:solidFill>
            <a:schemeClr val="bg1"/>
          </a:solidFill>
        </p:spPr>
        <p:txBody>
          <a:bodyPr>
            <a:normAutofit fontScale="85000" lnSpcReduction="20000"/>
          </a:bodyPr>
          <a:lstStyle/>
          <a:p>
            <a:pPr marL="0" indent="0" algn="just" rtl="1">
              <a:lnSpc>
                <a:spcPct val="160000"/>
              </a:lnSpc>
              <a:buNone/>
            </a:pPr>
            <a:r>
              <a:rPr lang="ar-EG" sz="1800" b="1" kern="100" dirty="0">
                <a:solidFill>
                  <a:srgbClr val="FF0000"/>
                </a:solidFill>
                <a:effectLst/>
                <a:latin typeface="Alexandria" pitchFamily="2" charset="-78"/>
                <a:ea typeface="Aptos" panose="020B0004020202020204" pitchFamily="34" charset="0"/>
                <a:cs typeface="Alexandria" pitchFamily="2" charset="-78"/>
              </a:rPr>
              <a:t>5</a:t>
            </a:r>
            <a:r>
              <a:rPr lang="fa-IR" sz="1800" b="1" kern="100" dirty="0">
                <a:solidFill>
                  <a:srgbClr val="FF0000"/>
                </a:solidFill>
                <a:effectLst/>
                <a:latin typeface="Alexandria" pitchFamily="2" charset="-78"/>
                <a:ea typeface="Aptos" panose="020B0004020202020204" pitchFamily="34" charset="0"/>
                <a:cs typeface="Alexandria" pitchFamily="2" charset="-78"/>
              </a:rPr>
              <a:t>. تحسين الوصول إلى العدالة: </a:t>
            </a:r>
            <a:r>
              <a:rPr lang="fa-IR" sz="1800" kern="100" dirty="0">
                <a:effectLst/>
                <a:latin typeface="Alexandria" pitchFamily="2" charset="-78"/>
                <a:ea typeface="Aptos" panose="020B0004020202020204" pitchFamily="34" charset="0"/>
                <a:cs typeface="Alexandria" pitchFamily="2" charset="-78"/>
              </a:rPr>
              <a:t>من خلال تقديم أدوات تحليل متقدمة، يمكن للذكاء الاصطناعي أن يسهم في جعل القانون أكثر وصولًا للجميع، بما في ذلك الأفراد الذين ليس لديهم موارد كبيرة للاستعانة بمحامين.</a:t>
            </a:r>
          </a:p>
          <a:p>
            <a:pPr marL="0" indent="0" algn="just" rtl="1">
              <a:lnSpc>
                <a:spcPct val="160000"/>
              </a:lnSpc>
              <a:buNone/>
            </a:pPr>
            <a:r>
              <a:rPr lang="ar-EG" sz="1800" b="1" kern="100" dirty="0">
                <a:solidFill>
                  <a:srgbClr val="FF0000"/>
                </a:solidFill>
                <a:effectLst/>
                <a:latin typeface="Alexandria" pitchFamily="2" charset="-78"/>
                <a:ea typeface="Aptos" panose="020B0004020202020204" pitchFamily="34" charset="0"/>
                <a:cs typeface="Alexandria" pitchFamily="2" charset="-78"/>
              </a:rPr>
              <a:t>6</a:t>
            </a:r>
            <a:r>
              <a:rPr lang="fa-IR" sz="1800" b="1" kern="100" dirty="0">
                <a:solidFill>
                  <a:srgbClr val="FF0000"/>
                </a:solidFill>
                <a:effectLst/>
                <a:latin typeface="Alexandria" pitchFamily="2" charset="-78"/>
                <a:ea typeface="Aptos" panose="020B0004020202020204" pitchFamily="34" charset="0"/>
                <a:cs typeface="Alexandria" pitchFamily="2" charset="-78"/>
              </a:rPr>
              <a:t>. المساعدة في التدريب والتعليم: </a:t>
            </a:r>
            <a:r>
              <a:rPr lang="fa-IR" sz="1800" kern="100" dirty="0">
                <a:effectLst/>
                <a:latin typeface="Alexandria" pitchFamily="2" charset="-78"/>
                <a:ea typeface="Aptos" panose="020B0004020202020204" pitchFamily="34" charset="0"/>
                <a:cs typeface="Alexandria" pitchFamily="2" charset="-78"/>
              </a:rPr>
              <a:t>يمكن استخدام الذكاء الاصطناعي في تدريب المحامين والقضاة من خلال تقديم حالات افتراضية وتحليلها وتقديم تعليقات وتعليمات بناءً على السوابق القضائية.</a:t>
            </a:r>
          </a:p>
          <a:p>
            <a:pPr marL="0" indent="0" algn="ctr" rtl="1">
              <a:lnSpc>
                <a:spcPct val="160000"/>
              </a:lnSpc>
              <a:buNone/>
            </a:pPr>
            <a:r>
              <a:rPr lang="fa-IR" sz="1800" b="1" kern="100" dirty="0">
                <a:effectLst/>
                <a:latin typeface="Alexandria" pitchFamily="2" charset="-78"/>
                <a:ea typeface="Aptos" panose="020B0004020202020204" pitchFamily="34" charset="0"/>
                <a:cs typeface="Alexandria" pitchFamily="2" charset="-78"/>
              </a:rPr>
              <a:t>باستخدام الذكاء الاصطناعي في تحليل السوابق القضائية، يمكن تحسين كفاءة النظام القضائي، وزيادة دقة الأحكام، وتعزيز الشفافية والعدالة في عملية اتخاذ القرارات القانونية.</a:t>
            </a:r>
          </a:p>
        </p:txBody>
      </p:sp>
      <p:pic>
        <p:nvPicPr>
          <p:cNvPr id="5" name="صورة 4">
            <a:extLst>
              <a:ext uri="{FF2B5EF4-FFF2-40B4-BE49-F238E27FC236}">
                <a16:creationId xmlns:a16="http://schemas.microsoft.com/office/drawing/2014/main" xmlns="" id="{1826A91C-9228-2B80-AB7B-C3D84F4774D2}"/>
              </a:ext>
            </a:extLst>
          </p:cNvPr>
          <p:cNvPicPr>
            <a:picLocks noChangeAspect="1"/>
          </p:cNvPicPr>
          <p:nvPr/>
        </p:nvPicPr>
        <p:blipFill>
          <a:blip r:embed="rId2"/>
          <a:stretch>
            <a:fillRect/>
          </a:stretch>
        </p:blipFill>
        <p:spPr>
          <a:xfrm>
            <a:off x="424174" y="2884714"/>
            <a:ext cx="4267570" cy="3048000"/>
          </a:xfrm>
          <a:prstGeom prst="rect">
            <a:avLst/>
          </a:prstGeom>
        </p:spPr>
      </p:pic>
    </p:spTree>
    <p:extLst>
      <p:ext uri="{BB962C8B-B14F-4D97-AF65-F5344CB8AC3E}">
        <p14:creationId xmlns:p14="http://schemas.microsoft.com/office/powerpoint/2010/main" val="3101419207"/>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شكل بيضاوي 6">
            <a:extLst>
              <a:ext uri="{FF2B5EF4-FFF2-40B4-BE49-F238E27FC236}">
                <a16:creationId xmlns:a16="http://schemas.microsoft.com/office/drawing/2014/main" xmlns="" id="{5D13267C-8D65-1555-1BC8-2ED49D4B6B72}"/>
              </a:ext>
            </a:extLst>
          </p:cNvPr>
          <p:cNvSpPr/>
          <p:nvPr/>
        </p:nvSpPr>
        <p:spPr>
          <a:xfrm>
            <a:off x="3902528" y="1338943"/>
            <a:ext cx="5034643" cy="1186543"/>
          </a:xfrm>
          <a:prstGeom prst="ellipse">
            <a:avLst/>
          </a:prstGeom>
          <a:solidFill>
            <a:srgbClr val="00B0F0"/>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ar-EG" b="1" dirty="0">
                <a:latin typeface="Alexandria" pitchFamily="2" charset="-78"/>
                <a:cs typeface="Alexandria" pitchFamily="2" charset="-78"/>
              </a:rPr>
              <a:t>2- التنبؤ بالأحكام القضائية</a:t>
            </a:r>
            <a:endParaRPr lang="en-US" b="1" dirty="0">
              <a:latin typeface="Alexandria" pitchFamily="2" charset="-78"/>
              <a:cs typeface="Alexandria" pitchFamily="2" charset="-78"/>
            </a:endParaRPr>
          </a:p>
        </p:txBody>
      </p:sp>
      <p:sp>
        <p:nvSpPr>
          <p:cNvPr id="4" name="عنصر نائب للمحتوى 3">
            <a:extLst>
              <a:ext uri="{FF2B5EF4-FFF2-40B4-BE49-F238E27FC236}">
                <a16:creationId xmlns:a16="http://schemas.microsoft.com/office/drawing/2014/main" xmlns="" id="{373C768C-A426-9265-0C2F-4EB30EA53D3B}"/>
              </a:ext>
            </a:extLst>
          </p:cNvPr>
          <p:cNvSpPr>
            <a:spLocks noGrp="1"/>
          </p:cNvSpPr>
          <p:nvPr>
            <p:ph sz="half" idx="2"/>
          </p:nvPr>
        </p:nvSpPr>
        <p:spPr>
          <a:xfrm>
            <a:off x="4800600" y="2732315"/>
            <a:ext cx="7141028" cy="3363686"/>
          </a:xfrm>
          <a:solidFill>
            <a:schemeClr val="bg1"/>
          </a:solidFill>
        </p:spPr>
        <p:txBody>
          <a:bodyPr>
            <a:normAutofit/>
          </a:bodyPr>
          <a:lstStyle/>
          <a:p>
            <a:pPr marL="0" indent="0" algn="just" rtl="1">
              <a:lnSpc>
                <a:spcPct val="150000"/>
              </a:lnSpc>
              <a:buNone/>
            </a:pPr>
            <a:r>
              <a:rPr lang="ar-SA" sz="1600" b="1" kern="100" dirty="0">
                <a:solidFill>
                  <a:srgbClr val="FF0000"/>
                </a:solidFill>
                <a:effectLst/>
                <a:latin typeface="Aptos" panose="020B0004020202020204" pitchFamily="34" charset="0"/>
                <a:ea typeface="Aptos" panose="020B0004020202020204" pitchFamily="34" charset="0"/>
                <a:cs typeface="Alexandria" pitchFamily="2" charset="-78"/>
              </a:rPr>
              <a:t>1. تقديم استشارات قانونية دقيقة: </a:t>
            </a:r>
            <a:r>
              <a:rPr lang="ar-SA" sz="1600" kern="100" dirty="0">
                <a:effectLst/>
                <a:latin typeface="Aptos" panose="020B0004020202020204" pitchFamily="34" charset="0"/>
                <a:ea typeface="Aptos" panose="020B0004020202020204" pitchFamily="34" charset="0"/>
                <a:cs typeface="Alexandria" pitchFamily="2" charset="-78"/>
              </a:rPr>
              <a:t>تستخدم بعض الشركات القانونية الذكاء الاصطناعي لتقديم استشارات قانونية استنادًا إلى التنبؤات المستخلصة من تحليل السوابق القضائية. يمكن للذكاء الاصطناعي تحديد نقاط القوة والضعف في قضية معينة بناءً على قرارات سابقة مشابهة.</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600" b="1" kern="100" dirty="0">
                <a:solidFill>
                  <a:srgbClr val="FF0000"/>
                </a:solidFill>
                <a:effectLst/>
                <a:latin typeface="Aptos" panose="020B0004020202020204" pitchFamily="34" charset="0"/>
                <a:ea typeface="Aptos" panose="020B0004020202020204" pitchFamily="34" charset="0"/>
                <a:cs typeface="Alexandria" pitchFamily="2" charset="-78"/>
              </a:rPr>
              <a:t>2. التقليل من التحيز البشري: </a:t>
            </a:r>
            <a:r>
              <a:rPr lang="ar-SA" sz="1600" kern="100" dirty="0">
                <a:effectLst/>
                <a:latin typeface="Aptos" panose="020B0004020202020204" pitchFamily="34" charset="0"/>
                <a:ea typeface="Aptos" panose="020B0004020202020204" pitchFamily="34" charset="0"/>
                <a:cs typeface="Alexandria" pitchFamily="2" charset="-78"/>
              </a:rPr>
              <a:t>يمكن للذكاء الاصطناعي تقديم توقعات قائمة على البيانات دون تأثر بالتحيزات البشرية التي قد تؤثر على القضاة والمحامين. هذا يعزز من عدالة النظام القضائي ويزيد من موثوقية التنبؤات.</a:t>
            </a:r>
            <a:endParaRPr lang="en-US" sz="1600" kern="100" dirty="0">
              <a:effectLst/>
              <a:latin typeface="Aptos" panose="020B0004020202020204" pitchFamily="34" charset="0"/>
              <a:ea typeface="Aptos" panose="020B0004020202020204" pitchFamily="34" charset="0"/>
              <a:cs typeface="Simplified Arabic" panose="02020603050405020304" pitchFamily="18" charset="-78"/>
            </a:endParaRPr>
          </a:p>
        </p:txBody>
      </p:sp>
      <p:pic>
        <p:nvPicPr>
          <p:cNvPr id="5" name="صورة 4">
            <a:extLst>
              <a:ext uri="{FF2B5EF4-FFF2-40B4-BE49-F238E27FC236}">
                <a16:creationId xmlns:a16="http://schemas.microsoft.com/office/drawing/2014/main" xmlns="" id="{1826A91C-9228-2B80-AB7B-C3D84F4774D2}"/>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0" y="2732315"/>
            <a:ext cx="4691744" cy="3363685"/>
          </a:xfrm>
          <a:prstGeom prst="rect">
            <a:avLst/>
          </a:prstGeom>
        </p:spPr>
      </p:pic>
    </p:spTree>
    <p:extLst>
      <p:ext uri="{BB962C8B-B14F-4D97-AF65-F5344CB8AC3E}">
        <p14:creationId xmlns:p14="http://schemas.microsoft.com/office/powerpoint/2010/main" val="1812676846"/>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شكل بيضاوي 6">
            <a:extLst>
              <a:ext uri="{FF2B5EF4-FFF2-40B4-BE49-F238E27FC236}">
                <a16:creationId xmlns:a16="http://schemas.microsoft.com/office/drawing/2014/main" xmlns="" id="{5D13267C-8D65-1555-1BC8-2ED49D4B6B72}"/>
              </a:ext>
            </a:extLst>
          </p:cNvPr>
          <p:cNvSpPr/>
          <p:nvPr/>
        </p:nvSpPr>
        <p:spPr>
          <a:xfrm>
            <a:off x="3902528" y="1338943"/>
            <a:ext cx="5034643" cy="1186543"/>
          </a:xfrm>
          <a:prstGeom prst="ellipse">
            <a:avLst/>
          </a:prstGeom>
          <a:ln/>
        </p:spPr>
        <p:style>
          <a:lnRef idx="2">
            <a:schemeClr val="accent2"/>
          </a:lnRef>
          <a:fillRef idx="1">
            <a:schemeClr val="lt1"/>
          </a:fillRef>
          <a:effectRef idx="0">
            <a:schemeClr val="accent2"/>
          </a:effectRef>
          <a:fontRef idx="minor">
            <a:schemeClr val="dk1"/>
          </a:fontRef>
        </p:style>
        <p:txBody>
          <a:bodyPr rtlCol="0" anchor="ctr"/>
          <a:lstStyle/>
          <a:p>
            <a:pPr algn="ctr"/>
            <a:r>
              <a:rPr lang="ar-EG" b="1" dirty="0">
                <a:latin typeface="Alexandria" pitchFamily="2" charset="-78"/>
                <a:cs typeface="Alexandria" pitchFamily="2" charset="-78"/>
              </a:rPr>
              <a:t>2- التنبؤ بالأحكام القضائية</a:t>
            </a:r>
            <a:endParaRPr lang="en-US" b="1" dirty="0">
              <a:latin typeface="Alexandria" pitchFamily="2" charset="-78"/>
              <a:cs typeface="Alexandria" pitchFamily="2" charset="-78"/>
            </a:endParaRPr>
          </a:p>
        </p:txBody>
      </p:sp>
      <p:sp>
        <p:nvSpPr>
          <p:cNvPr id="4" name="عنصر نائب للمحتوى 3">
            <a:extLst>
              <a:ext uri="{FF2B5EF4-FFF2-40B4-BE49-F238E27FC236}">
                <a16:creationId xmlns:a16="http://schemas.microsoft.com/office/drawing/2014/main" xmlns="" id="{373C768C-A426-9265-0C2F-4EB30EA53D3B}"/>
              </a:ext>
            </a:extLst>
          </p:cNvPr>
          <p:cNvSpPr>
            <a:spLocks noGrp="1"/>
          </p:cNvSpPr>
          <p:nvPr>
            <p:ph sz="half" idx="2"/>
          </p:nvPr>
        </p:nvSpPr>
        <p:spPr>
          <a:xfrm>
            <a:off x="4321629" y="2634343"/>
            <a:ext cx="7619999" cy="3668486"/>
          </a:xfrm>
          <a:solidFill>
            <a:schemeClr val="bg1"/>
          </a:solidFill>
        </p:spPr>
        <p:txBody>
          <a:bodyPr>
            <a:normAutofit fontScale="77500" lnSpcReduction="20000"/>
          </a:bodyPr>
          <a:lstStyle/>
          <a:p>
            <a:pPr marL="0" indent="0" algn="just" rtl="1">
              <a:lnSpc>
                <a:spcPct val="150000"/>
              </a:lnSpc>
              <a:buNone/>
            </a:pPr>
            <a:r>
              <a:rPr lang="ar-SA" sz="2100" b="1" kern="100" dirty="0">
                <a:solidFill>
                  <a:srgbClr val="FF0000"/>
                </a:solidFill>
                <a:effectLst/>
                <a:latin typeface="Alexandria" pitchFamily="2" charset="-78"/>
                <a:ea typeface="Aptos" panose="020B0004020202020204" pitchFamily="34" charset="0"/>
                <a:cs typeface="Alexandria" pitchFamily="2" charset="-78"/>
              </a:rPr>
              <a:t> أمثلة من الواقع القضائي العالمي</a:t>
            </a:r>
            <a:endParaRPr lang="en-US" sz="1800" b="1" kern="100" dirty="0">
              <a:solidFill>
                <a:srgbClr val="FF0000"/>
              </a:solidFill>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800" b="1" kern="100" dirty="0">
                <a:solidFill>
                  <a:srgbClr val="002060"/>
                </a:solidFill>
                <a:effectLst/>
                <a:latin typeface="Alexandria" pitchFamily="2" charset="-78"/>
                <a:ea typeface="Aptos" panose="020B0004020202020204" pitchFamily="34" charset="0"/>
                <a:cs typeface="Alexandria" pitchFamily="2" charset="-78"/>
              </a:rPr>
              <a:t>1. الولايات المتحدة الأمريكية:</a:t>
            </a:r>
            <a:endParaRPr lang="en-US" sz="1800" b="1" kern="100" dirty="0">
              <a:solidFill>
                <a:srgbClr val="002060"/>
              </a:solidFill>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800" kern="100" dirty="0">
                <a:effectLst/>
                <a:latin typeface="Alexandria" pitchFamily="2" charset="-78"/>
                <a:ea typeface="Aptos" panose="020B0004020202020204" pitchFamily="34" charset="0"/>
                <a:cs typeface="Alexandria" pitchFamily="2" charset="-78"/>
              </a:rPr>
              <a:t>   - </a:t>
            </a:r>
            <a:r>
              <a:rPr lang="en-US" sz="1800" kern="100" dirty="0">
                <a:effectLst/>
                <a:latin typeface="Alexandria" pitchFamily="2" charset="-78"/>
                <a:ea typeface="Aptos" panose="020B0004020202020204" pitchFamily="34" charset="0"/>
                <a:cs typeface="Alexandria" pitchFamily="2" charset="-78"/>
              </a:rPr>
              <a:t>COMPAS (Correctional Offender Management Profiling for Alternative Sanctions)</a:t>
            </a:r>
            <a:r>
              <a:rPr lang="ar-SA" sz="1800" kern="100" dirty="0">
                <a:effectLst/>
                <a:latin typeface="Alexandria" pitchFamily="2" charset="-78"/>
                <a:ea typeface="Aptos" panose="020B0004020202020204" pitchFamily="34" charset="0"/>
                <a:cs typeface="Alexandria" pitchFamily="2" charset="-78"/>
              </a:rPr>
              <a:t>: هو نظام يعتمد على الذكاء الاصطناعي يستخدم في الولايات المتحدة للتنبؤ بإمكانية إعادة ارتكاب الجريمة من قبل المدعى عليهم. يعتمد هذا النظام على تحليل البيانات الديموغرافية والاجتماعية والسوابق الجنائية لتقديم توقعات تساعد القضاة في اتخاذ قراراتهم بشأن الإفراج المشروط والأحكام.</a:t>
            </a:r>
            <a:endParaRPr lang="en-US" sz="18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800" b="1" kern="100" dirty="0">
                <a:solidFill>
                  <a:srgbClr val="002060"/>
                </a:solidFill>
                <a:effectLst/>
                <a:latin typeface="Alexandria" pitchFamily="2" charset="-78"/>
                <a:ea typeface="Aptos" panose="020B0004020202020204" pitchFamily="34" charset="0"/>
                <a:cs typeface="Alexandria" pitchFamily="2" charset="-78"/>
              </a:rPr>
              <a:t>2. المملكة المتحدة:</a:t>
            </a:r>
            <a:endParaRPr lang="en-US" sz="1800" b="1" kern="100" dirty="0">
              <a:solidFill>
                <a:srgbClr val="002060"/>
              </a:solidFill>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800" kern="100" dirty="0">
                <a:effectLst/>
                <a:latin typeface="Alexandria" pitchFamily="2" charset="-78"/>
                <a:ea typeface="Aptos" panose="020B0004020202020204" pitchFamily="34" charset="0"/>
                <a:cs typeface="Alexandria" pitchFamily="2" charset="-78"/>
              </a:rPr>
              <a:t>   - </a:t>
            </a:r>
            <a:r>
              <a:rPr lang="en-US" sz="1800" kern="100" dirty="0">
                <a:effectLst/>
                <a:latin typeface="Alexandria" pitchFamily="2" charset="-78"/>
                <a:ea typeface="Aptos" panose="020B0004020202020204" pitchFamily="34" charset="0"/>
                <a:cs typeface="Alexandria" pitchFamily="2" charset="-78"/>
              </a:rPr>
              <a:t>HART (Harm Assessment Risk Tool)</a:t>
            </a:r>
            <a:r>
              <a:rPr lang="ar-SA" sz="1800" kern="100" dirty="0">
                <a:effectLst/>
                <a:latin typeface="Alexandria" pitchFamily="2" charset="-78"/>
                <a:ea typeface="Aptos" panose="020B0004020202020204" pitchFamily="34" charset="0"/>
                <a:cs typeface="Alexandria" pitchFamily="2" charset="-78"/>
              </a:rPr>
              <a:t>: هو نظام يستخدم الذكاء الاصطناعي للتنبؤ بمستوى الخطر الذي يشكله الأفراد المتهمون بارتكاب جرائم. يساعد هذا النظام في توجيه القرارات المتعلقة بالإفراج المشروط والتدابير الاحترازية.</a:t>
            </a:r>
            <a:endParaRPr lang="en-US" sz="1800" kern="100" dirty="0">
              <a:effectLst/>
              <a:latin typeface="Alexandria" pitchFamily="2" charset="-78"/>
              <a:ea typeface="Aptos" panose="020B0004020202020204" pitchFamily="34" charset="0"/>
              <a:cs typeface="Alexandria" pitchFamily="2" charset="-78"/>
            </a:endParaRPr>
          </a:p>
        </p:txBody>
      </p:sp>
      <p:pic>
        <p:nvPicPr>
          <p:cNvPr id="5" name="صورة 4">
            <a:extLst>
              <a:ext uri="{FF2B5EF4-FFF2-40B4-BE49-F238E27FC236}">
                <a16:creationId xmlns:a16="http://schemas.microsoft.com/office/drawing/2014/main" xmlns="" id="{1826A91C-9228-2B80-AB7B-C3D84F4774D2}"/>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0" y="2732315"/>
            <a:ext cx="4223657" cy="3363685"/>
          </a:xfrm>
          <a:prstGeom prst="rect">
            <a:avLst/>
          </a:prstGeom>
        </p:spPr>
      </p:pic>
    </p:spTree>
    <p:extLst>
      <p:ext uri="{BB962C8B-B14F-4D97-AF65-F5344CB8AC3E}">
        <p14:creationId xmlns:p14="http://schemas.microsoft.com/office/powerpoint/2010/main" val="3556546767"/>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شكل بيضاوي 6">
            <a:extLst>
              <a:ext uri="{FF2B5EF4-FFF2-40B4-BE49-F238E27FC236}">
                <a16:creationId xmlns:a16="http://schemas.microsoft.com/office/drawing/2014/main" xmlns="" id="{5D13267C-8D65-1555-1BC8-2ED49D4B6B72}"/>
              </a:ext>
            </a:extLst>
          </p:cNvPr>
          <p:cNvSpPr/>
          <p:nvPr/>
        </p:nvSpPr>
        <p:spPr>
          <a:xfrm>
            <a:off x="3902528" y="1338943"/>
            <a:ext cx="5034643" cy="1186543"/>
          </a:xfrm>
          <a:prstGeom prst="ellipse">
            <a:avLst/>
          </a:prstGeom>
          <a:ln/>
        </p:spPr>
        <p:style>
          <a:lnRef idx="2">
            <a:schemeClr val="accent2"/>
          </a:lnRef>
          <a:fillRef idx="1">
            <a:schemeClr val="lt1"/>
          </a:fillRef>
          <a:effectRef idx="0">
            <a:schemeClr val="accent2"/>
          </a:effectRef>
          <a:fontRef idx="minor">
            <a:schemeClr val="dk1"/>
          </a:fontRef>
        </p:style>
        <p:txBody>
          <a:bodyPr rtlCol="0" anchor="ctr"/>
          <a:lstStyle/>
          <a:p>
            <a:pPr algn="ctr"/>
            <a:r>
              <a:rPr lang="ar-EG" b="1" dirty="0">
                <a:latin typeface="Alexandria" pitchFamily="2" charset="-78"/>
                <a:cs typeface="Alexandria" pitchFamily="2" charset="-78"/>
              </a:rPr>
              <a:t>2- التنبؤ بالأحكام القضائية</a:t>
            </a:r>
            <a:endParaRPr lang="en-US" b="1" dirty="0">
              <a:latin typeface="Alexandria" pitchFamily="2" charset="-78"/>
              <a:cs typeface="Alexandria" pitchFamily="2" charset="-78"/>
            </a:endParaRPr>
          </a:p>
        </p:txBody>
      </p:sp>
      <p:sp>
        <p:nvSpPr>
          <p:cNvPr id="4" name="عنصر نائب للمحتوى 3">
            <a:extLst>
              <a:ext uri="{FF2B5EF4-FFF2-40B4-BE49-F238E27FC236}">
                <a16:creationId xmlns:a16="http://schemas.microsoft.com/office/drawing/2014/main" xmlns="" id="{373C768C-A426-9265-0C2F-4EB30EA53D3B}"/>
              </a:ext>
            </a:extLst>
          </p:cNvPr>
          <p:cNvSpPr>
            <a:spLocks noGrp="1"/>
          </p:cNvSpPr>
          <p:nvPr>
            <p:ph sz="half" idx="2"/>
          </p:nvPr>
        </p:nvSpPr>
        <p:spPr>
          <a:xfrm>
            <a:off x="4321629" y="2634343"/>
            <a:ext cx="7619999" cy="3668486"/>
          </a:xfrm>
          <a:solidFill>
            <a:schemeClr val="bg1"/>
          </a:solidFill>
        </p:spPr>
        <p:txBody>
          <a:bodyPr>
            <a:normAutofit fontScale="85000" lnSpcReduction="20000"/>
          </a:bodyPr>
          <a:lstStyle/>
          <a:p>
            <a:pPr marL="0" indent="0" algn="just" rtl="1">
              <a:lnSpc>
                <a:spcPct val="150000"/>
              </a:lnSpc>
              <a:buNone/>
            </a:pPr>
            <a:r>
              <a:rPr lang="ar-SA" sz="2100" b="1" kern="100" dirty="0">
                <a:solidFill>
                  <a:srgbClr val="FF0000"/>
                </a:solidFill>
                <a:effectLst/>
                <a:latin typeface="Alexandria" pitchFamily="2" charset="-78"/>
                <a:ea typeface="Aptos" panose="020B0004020202020204" pitchFamily="34" charset="0"/>
                <a:cs typeface="Alexandria" pitchFamily="2" charset="-78"/>
              </a:rPr>
              <a:t> أمثلة من الواقع القضائي العالمي</a:t>
            </a:r>
            <a:endParaRPr lang="en-US" sz="1800" b="1" kern="100" dirty="0">
              <a:solidFill>
                <a:srgbClr val="FF0000"/>
              </a:solidFill>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800" b="1" kern="100" dirty="0">
                <a:solidFill>
                  <a:srgbClr val="002060"/>
                </a:solidFill>
                <a:effectLst/>
                <a:latin typeface="Aptos" panose="020B0004020202020204" pitchFamily="34" charset="0"/>
                <a:ea typeface="Aptos" panose="020B0004020202020204" pitchFamily="34" charset="0"/>
                <a:cs typeface="Alexandria" pitchFamily="2" charset="-78"/>
              </a:rPr>
              <a:t>3. الصين:</a:t>
            </a:r>
            <a:endParaRPr lang="en-US" sz="1800" b="1" kern="100" dirty="0">
              <a:solidFill>
                <a:srgbClr val="002060"/>
              </a:solidFill>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800" kern="100" dirty="0">
                <a:effectLst/>
                <a:latin typeface="Aptos" panose="020B0004020202020204" pitchFamily="34" charset="0"/>
                <a:ea typeface="Aptos" panose="020B0004020202020204" pitchFamily="34" charset="0"/>
                <a:cs typeface="Alexandria" pitchFamily="2" charset="-78"/>
              </a:rPr>
              <a:t>   - النظام القضائي الذكي: بدأت الصين في استخدام الذكاء الاصطناعي في نظامها القضائي لتحليل البيانات القضائية وتقديم توصيات بشأن القضايا. يعمل هذا النظام على تقديم توقعات بشأن نتائج القضايا بناءً على تحليل البيانات الضخمة للأحكام القضائية السابقة.</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800" b="1" kern="100" dirty="0">
                <a:solidFill>
                  <a:srgbClr val="002060"/>
                </a:solidFill>
                <a:effectLst/>
                <a:latin typeface="Aptos" panose="020B0004020202020204" pitchFamily="34" charset="0"/>
                <a:ea typeface="Aptos" panose="020B0004020202020204" pitchFamily="34" charset="0"/>
                <a:cs typeface="Alexandria" pitchFamily="2" charset="-78"/>
              </a:rPr>
              <a:t>4. الهند:</a:t>
            </a:r>
            <a:endParaRPr lang="en-US" sz="1800" b="1" kern="100" dirty="0">
              <a:solidFill>
                <a:srgbClr val="002060"/>
              </a:solidFill>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800" kern="100" dirty="0">
                <a:effectLst/>
                <a:latin typeface="Aptos" panose="020B0004020202020204" pitchFamily="34" charset="0"/>
                <a:ea typeface="Aptos" panose="020B0004020202020204" pitchFamily="34" charset="0"/>
                <a:cs typeface="Alexandria" pitchFamily="2" charset="-78"/>
              </a:rPr>
              <a:t>   - </a:t>
            </a:r>
            <a:r>
              <a:rPr lang="en-US" sz="1800" kern="100" dirty="0">
                <a:effectLst/>
                <a:latin typeface="Alexandria" pitchFamily="2" charset="-78"/>
                <a:ea typeface="Aptos" panose="020B0004020202020204" pitchFamily="34" charset="0"/>
                <a:cs typeface="Simplified Arabic" panose="02020603050405020304" pitchFamily="18" charset="-78"/>
              </a:rPr>
              <a:t>SUPACE (Supreme Court Portal for Assistance in Court Efficiency)</a:t>
            </a:r>
            <a:r>
              <a:rPr lang="ar-SA" sz="1800" kern="100" dirty="0">
                <a:effectLst/>
                <a:latin typeface="Aptos" panose="020B0004020202020204" pitchFamily="34" charset="0"/>
                <a:ea typeface="Aptos" panose="020B0004020202020204" pitchFamily="34" charset="0"/>
                <a:cs typeface="Alexandria" pitchFamily="2" charset="-78"/>
              </a:rPr>
              <a:t>: هو نظام يستخدم الذكاء الاصطناعي لمساعدة المحكمة العليا في الهند على إدارة القضايا بكفاءة أكبر. يقوم النظام بتحليل البيانات القانونية وتقديم توصيات لتحسين عملية اتخاذ القرارات.</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p:txBody>
      </p:sp>
      <p:pic>
        <p:nvPicPr>
          <p:cNvPr id="5" name="صورة 4">
            <a:extLst>
              <a:ext uri="{FF2B5EF4-FFF2-40B4-BE49-F238E27FC236}">
                <a16:creationId xmlns:a16="http://schemas.microsoft.com/office/drawing/2014/main" xmlns="" id="{1826A91C-9228-2B80-AB7B-C3D84F4774D2}"/>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0" y="2732315"/>
            <a:ext cx="4223657" cy="3363685"/>
          </a:xfrm>
          <a:prstGeom prst="rect">
            <a:avLst/>
          </a:prstGeom>
        </p:spPr>
      </p:pic>
    </p:spTree>
    <p:extLst>
      <p:ext uri="{BB962C8B-B14F-4D97-AF65-F5344CB8AC3E}">
        <p14:creationId xmlns:p14="http://schemas.microsoft.com/office/powerpoint/2010/main" val="1454099471"/>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شكل بيضاوي 6">
            <a:extLst>
              <a:ext uri="{FF2B5EF4-FFF2-40B4-BE49-F238E27FC236}">
                <a16:creationId xmlns:a16="http://schemas.microsoft.com/office/drawing/2014/main" xmlns="" id="{5D13267C-8D65-1555-1BC8-2ED49D4B6B72}"/>
              </a:ext>
            </a:extLst>
          </p:cNvPr>
          <p:cNvSpPr/>
          <p:nvPr/>
        </p:nvSpPr>
        <p:spPr>
          <a:xfrm>
            <a:off x="3902528" y="1338943"/>
            <a:ext cx="5034643" cy="1186543"/>
          </a:xfrm>
          <a:prstGeom prst="ellipse">
            <a:avLst/>
          </a:prstGeom>
          <a:solidFill>
            <a:srgbClr val="00B0F0"/>
          </a:solidFill>
          <a:ln/>
        </p:spPr>
        <p:style>
          <a:lnRef idx="2">
            <a:schemeClr val="accent2"/>
          </a:lnRef>
          <a:fillRef idx="1">
            <a:schemeClr val="lt1"/>
          </a:fillRef>
          <a:effectRef idx="0">
            <a:schemeClr val="accent2"/>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 تحسين البحث القانوني</a:t>
            </a:r>
            <a:endPar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عنصر نائب للمحتوى 3">
            <a:extLst>
              <a:ext uri="{FF2B5EF4-FFF2-40B4-BE49-F238E27FC236}">
                <a16:creationId xmlns:a16="http://schemas.microsoft.com/office/drawing/2014/main" xmlns="" id="{373C768C-A426-9265-0C2F-4EB30EA53D3B}"/>
              </a:ext>
            </a:extLst>
          </p:cNvPr>
          <p:cNvSpPr>
            <a:spLocks noGrp="1"/>
          </p:cNvSpPr>
          <p:nvPr>
            <p:ph sz="half" idx="2"/>
          </p:nvPr>
        </p:nvSpPr>
        <p:spPr>
          <a:xfrm>
            <a:off x="3744686" y="2634344"/>
            <a:ext cx="8196942" cy="3679370"/>
          </a:xfrm>
          <a:solidFill>
            <a:schemeClr val="bg1"/>
          </a:solidFill>
        </p:spPr>
        <p:txBody>
          <a:bodyPr>
            <a:normAutofit fontScale="70000" lnSpcReduction="20000"/>
          </a:bodyPr>
          <a:lstStyle/>
          <a:p>
            <a:pPr marL="0" indent="0" algn="just" rtl="1">
              <a:lnSpc>
                <a:spcPct val="150000"/>
              </a:lnSpc>
              <a:buNone/>
            </a:pPr>
            <a:r>
              <a:rPr lang="ar-SA" sz="1600" b="1" kern="100" dirty="0">
                <a:solidFill>
                  <a:srgbClr val="FF0000"/>
                </a:solidFill>
                <a:effectLst/>
                <a:latin typeface="Aptos" panose="020B0004020202020204" pitchFamily="34" charset="0"/>
                <a:ea typeface="Aptos" panose="020B0004020202020204" pitchFamily="34" charset="0"/>
                <a:cs typeface="Alexandria" pitchFamily="2" charset="-78"/>
              </a:rPr>
              <a:t>1</a:t>
            </a:r>
            <a:r>
              <a:rPr lang="ar-SA" sz="1800" b="1" kern="100" dirty="0">
                <a:solidFill>
                  <a:srgbClr val="FF0000"/>
                </a:solidFill>
                <a:effectLst/>
                <a:latin typeface="Alexandria" pitchFamily="2" charset="-78"/>
                <a:ea typeface="Aptos" panose="020B0004020202020204" pitchFamily="34" charset="0"/>
                <a:cs typeface="Alexandria" pitchFamily="2" charset="-78"/>
              </a:rPr>
              <a:t>. تحليل النصوص القانونية:</a:t>
            </a:r>
            <a:endParaRPr lang="en-US" sz="1800" b="1" kern="100" dirty="0">
              <a:solidFill>
                <a:srgbClr val="FF0000"/>
              </a:solidFill>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800" kern="100" dirty="0">
                <a:effectLst/>
                <a:latin typeface="Alexandria" pitchFamily="2" charset="-78"/>
                <a:ea typeface="Aptos" panose="020B0004020202020204" pitchFamily="34" charset="0"/>
                <a:cs typeface="Alexandria" pitchFamily="2" charset="-78"/>
              </a:rPr>
              <a:t>   - تقنيات التعلم الآلي: يمكن للذكاء الاصطناعي تحليل النصوص القانونية بشكل فعال باستخدام تقنيات التعلم الآلي. هذه التقنيات تساعد في استخراج المعلومات الهامة من النصوص الطويلة والمعقدة، مما يسهل عملية البحث القانوني.</a:t>
            </a:r>
            <a:endParaRPr lang="en-US" sz="18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800" b="1" kern="100" dirty="0">
                <a:solidFill>
                  <a:srgbClr val="FF0000"/>
                </a:solidFill>
                <a:effectLst/>
                <a:latin typeface="Alexandria" pitchFamily="2" charset="-78"/>
                <a:ea typeface="Aptos" panose="020B0004020202020204" pitchFamily="34" charset="0"/>
                <a:cs typeface="Alexandria" pitchFamily="2" charset="-78"/>
              </a:rPr>
              <a:t>2. التعرف على الأنماط والاتجاهات:</a:t>
            </a:r>
            <a:endParaRPr lang="en-US" sz="1800" b="1" kern="100" dirty="0">
              <a:solidFill>
                <a:srgbClr val="FF0000"/>
              </a:solidFill>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800" kern="100" dirty="0">
                <a:effectLst/>
                <a:latin typeface="Alexandria" pitchFamily="2" charset="-78"/>
                <a:ea typeface="Aptos" panose="020B0004020202020204" pitchFamily="34" charset="0"/>
                <a:cs typeface="Alexandria" pitchFamily="2" charset="-78"/>
              </a:rPr>
              <a:t>   - البيانات الكبيرة: يمكن للذكاء الاصطناعي التعامل مع كميات كبيرة من البيانات القانونية لاكتشاف الأنماط والاتجاهات التي قد تكون غير مرئية للإنسان. هذا يساعد المحامين والقضاة في فهم كيفية تطبيق القوانين على الحالات المشابهة.</a:t>
            </a:r>
            <a:endParaRPr lang="en-US" sz="1800" kern="100" dirty="0">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800" b="1" kern="100" dirty="0">
                <a:solidFill>
                  <a:srgbClr val="FF0000"/>
                </a:solidFill>
                <a:effectLst/>
                <a:latin typeface="Alexandria" pitchFamily="2" charset="-78"/>
                <a:ea typeface="Aptos" panose="020B0004020202020204" pitchFamily="34" charset="0"/>
                <a:cs typeface="Alexandria" pitchFamily="2" charset="-78"/>
              </a:rPr>
              <a:t>3. التصنيف والتبويب:</a:t>
            </a:r>
            <a:endParaRPr lang="en-US" sz="1800" b="1" kern="100" dirty="0">
              <a:solidFill>
                <a:srgbClr val="FF0000"/>
              </a:solidFill>
              <a:effectLst/>
              <a:latin typeface="Alexandria" pitchFamily="2" charset="-78"/>
              <a:ea typeface="Aptos" panose="020B0004020202020204" pitchFamily="34" charset="0"/>
              <a:cs typeface="Alexandria" pitchFamily="2" charset="-78"/>
            </a:endParaRPr>
          </a:p>
          <a:p>
            <a:pPr marL="0" indent="0" algn="just" rtl="1">
              <a:lnSpc>
                <a:spcPct val="150000"/>
              </a:lnSpc>
              <a:buNone/>
            </a:pPr>
            <a:r>
              <a:rPr lang="ar-SA" sz="1800" kern="100" dirty="0">
                <a:effectLst/>
                <a:latin typeface="Alexandria" pitchFamily="2" charset="-78"/>
                <a:ea typeface="Aptos" panose="020B0004020202020204" pitchFamily="34" charset="0"/>
                <a:cs typeface="Alexandria" pitchFamily="2" charset="-78"/>
              </a:rPr>
              <a:t>   - التصنيف التلقائي: يمكن لأنظمة الذكاء الاصطناعي تصنيف القضايا القانونية والوثائق القانونية بشكل تلقائي، مما يسهل العثور على المعلومات ذات الصلة بسرعة.</a:t>
            </a:r>
            <a:endParaRPr lang="en-US" sz="1800" kern="100" dirty="0">
              <a:effectLst/>
              <a:latin typeface="Alexandria" pitchFamily="2" charset="-78"/>
              <a:ea typeface="Aptos" panose="020B0004020202020204" pitchFamily="34" charset="0"/>
              <a:cs typeface="Alexandria" pitchFamily="2" charset="-78"/>
            </a:endParaRPr>
          </a:p>
        </p:txBody>
      </p:sp>
      <p:pic>
        <p:nvPicPr>
          <p:cNvPr id="5" name="صورة 4">
            <a:extLst>
              <a:ext uri="{FF2B5EF4-FFF2-40B4-BE49-F238E27FC236}">
                <a16:creationId xmlns:a16="http://schemas.microsoft.com/office/drawing/2014/main" xmlns="" id="{1826A91C-9228-2B80-AB7B-C3D84F4774D2}"/>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24174" y="2732315"/>
            <a:ext cx="3178997" cy="3363685"/>
          </a:xfrm>
          <a:prstGeom prst="rect">
            <a:avLst/>
          </a:prstGeom>
        </p:spPr>
      </p:pic>
    </p:spTree>
    <p:extLst>
      <p:ext uri="{BB962C8B-B14F-4D97-AF65-F5344CB8AC3E}">
        <p14:creationId xmlns:p14="http://schemas.microsoft.com/office/powerpoint/2010/main" val="1298125095"/>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عنصر نائب للمحتوى 8">
            <a:extLst>
              <a:ext uri="{FF2B5EF4-FFF2-40B4-BE49-F238E27FC236}">
                <a16:creationId xmlns:a16="http://schemas.microsoft.com/office/drawing/2014/main" xmlns="" id="{876DB1A2-5A95-547F-5D98-3FC92BD525F0}"/>
              </a:ext>
            </a:extLst>
          </p:cNvPr>
          <p:cNvSpPr>
            <a:spLocks noGrp="1"/>
          </p:cNvSpPr>
          <p:nvPr>
            <p:ph sz="half" idx="2"/>
          </p:nvPr>
        </p:nvSpPr>
        <p:spPr>
          <a:xfrm>
            <a:off x="685800" y="1426029"/>
            <a:ext cx="11157858" cy="1578427"/>
          </a:xfrm>
          <a:solidFill>
            <a:schemeClr val="accent4">
              <a:lumMod val="20000"/>
              <a:lumOff val="80000"/>
            </a:schemeClr>
          </a:solidFill>
        </p:spPr>
        <p:txBody>
          <a:bodyPr>
            <a:normAutofit fontScale="92500"/>
          </a:bodyPr>
          <a:lstStyle/>
          <a:p>
            <a:pPr marL="0" indent="0" algn="ctr" rtl="1">
              <a:lnSpc>
                <a:spcPct val="160000"/>
              </a:lnSpc>
              <a:spcBef>
                <a:spcPts val="0"/>
              </a:spcBef>
              <a:buNone/>
            </a:pPr>
            <a:r>
              <a:rPr lang="ar-EG" sz="3600" b="1" dirty="0">
                <a:solidFill>
                  <a:srgbClr val="FF0000"/>
                </a:solidFill>
                <a:effectLst/>
                <a:latin typeface="Alexandria" pitchFamily="2" charset="-78"/>
                <a:ea typeface="Aptos" panose="020B0004020202020204" pitchFamily="34" charset="0"/>
                <a:cs typeface="Alexandria" pitchFamily="2" charset="-78"/>
              </a:rPr>
              <a:t>ثانيًا: </a:t>
            </a:r>
            <a:r>
              <a:rPr lang="ar-SA" sz="3600" b="1" dirty="0">
                <a:solidFill>
                  <a:srgbClr val="FF0000"/>
                </a:solidFill>
                <a:effectLst/>
                <a:latin typeface="Alexandria" pitchFamily="2" charset="-78"/>
                <a:ea typeface="Aptos" panose="020B0004020202020204" pitchFamily="34" charset="0"/>
                <a:cs typeface="Alexandria" pitchFamily="2" charset="-78"/>
              </a:rPr>
              <a:t>التوثيق والأتمتة القانونية</a:t>
            </a:r>
            <a:r>
              <a:rPr lang="ar-EG" sz="3600" b="1" dirty="0">
                <a:solidFill>
                  <a:srgbClr val="FF0000"/>
                </a:solidFill>
                <a:effectLst/>
                <a:latin typeface="Alexandria" pitchFamily="2" charset="-78"/>
                <a:ea typeface="Aptos" panose="020B0004020202020204" pitchFamily="34" charset="0"/>
                <a:cs typeface="Alexandria" pitchFamily="2" charset="-78"/>
              </a:rPr>
              <a:t> بالذكاء الاصطناعي</a:t>
            </a:r>
          </a:p>
          <a:p>
            <a:pPr marL="0" indent="0" algn="ctr" rtl="1">
              <a:lnSpc>
                <a:spcPct val="160000"/>
              </a:lnSpc>
              <a:spcBef>
                <a:spcPts val="0"/>
              </a:spcBef>
              <a:buNone/>
            </a:pPr>
            <a:r>
              <a:rPr lang="en-US" sz="2600" b="1" dirty="0">
                <a:latin typeface="Alexandria" pitchFamily="2" charset="-78"/>
                <a:cs typeface="Alexandria" pitchFamily="2" charset="-78"/>
              </a:rPr>
              <a:t>Documentation and Legal Automation with Artificial Intelligence</a:t>
            </a:r>
            <a:endParaRPr lang="ar-EG" sz="2600" b="1" dirty="0">
              <a:solidFill>
                <a:srgbClr val="FF0000"/>
              </a:solidFill>
              <a:latin typeface="Alexandria" pitchFamily="2" charset="-78"/>
              <a:ea typeface="Aptos" panose="020B0004020202020204" pitchFamily="34" charset="0"/>
              <a:cs typeface="Alexandria" pitchFamily="2" charset="-78"/>
            </a:endParaRPr>
          </a:p>
          <a:p>
            <a:pPr marL="0" indent="0" algn="ctr" rtl="1">
              <a:lnSpc>
                <a:spcPct val="160000"/>
              </a:lnSpc>
              <a:spcBef>
                <a:spcPts val="0"/>
              </a:spcBef>
              <a:buNone/>
            </a:pPr>
            <a:endParaRPr lang="ar-EG" sz="3600" b="1" dirty="0">
              <a:solidFill>
                <a:srgbClr val="FF0000"/>
              </a:solidFill>
              <a:effectLst/>
              <a:latin typeface="Alexandria" pitchFamily="2" charset="-78"/>
              <a:ea typeface="Aptos" panose="020B0004020202020204" pitchFamily="34" charset="0"/>
              <a:cs typeface="Alexandria" pitchFamily="2" charset="-78"/>
            </a:endParaRPr>
          </a:p>
        </p:txBody>
      </p:sp>
      <p:sp>
        <p:nvSpPr>
          <p:cNvPr id="6" name="مربع نص 5">
            <a:extLst>
              <a:ext uri="{FF2B5EF4-FFF2-40B4-BE49-F238E27FC236}">
                <a16:creationId xmlns:a16="http://schemas.microsoft.com/office/drawing/2014/main" xmlns="" id="{A7EDB3AF-69FB-4CD7-A4A5-C0614DB8C91B}"/>
              </a:ext>
            </a:extLst>
          </p:cNvPr>
          <p:cNvSpPr txBox="1"/>
          <p:nvPr/>
        </p:nvSpPr>
        <p:spPr>
          <a:xfrm>
            <a:off x="6555923" y="3429000"/>
            <a:ext cx="5192485" cy="963597"/>
          </a:xfrm>
          <a:prstGeom prst="rect">
            <a:avLst/>
          </a:prstGeom>
          <a:solidFill>
            <a:schemeClr val="bg1"/>
          </a:solidFill>
        </p:spPr>
        <p:txBody>
          <a:bodyPr wrap="square" rtlCol="0">
            <a:spAutoFit/>
          </a:bodyPr>
          <a:lstStyle/>
          <a:p>
            <a:pPr algn="ctr" rtl="1">
              <a:lnSpc>
                <a:spcPct val="150000"/>
              </a:lnSpc>
            </a:pPr>
            <a:r>
              <a:rPr lang="ar-SA" sz="2000" b="1" kern="100" dirty="0">
                <a:effectLst/>
                <a:latin typeface="Alexandria" pitchFamily="2" charset="-78"/>
                <a:ea typeface="Aptos" panose="020B0004020202020204" pitchFamily="34" charset="0"/>
                <a:cs typeface="Alexandria" pitchFamily="2" charset="-78"/>
              </a:rPr>
              <a:t>  </a:t>
            </a:r>
            <a:r>
              <a:rPr lang="ar-EG" sz="2000" b="1" kern="100" dirty="0">
                <a:effectLst/>
                <a:latin typeface="Alexandria" pitchFamily="2" charset="-78"/>
                <a:ea typeface="Aptos" panose="020B0004020202020204" pitchFamily="34" charset="0"/>
                <a:cs typeface="Alexandria" pitchFamily="2" charset="-78"/>
              </a:rPr>
              <a:t>1</a:t>
            </a:r>
            <a:r>
              <a:rPr lang="ar-SA" sz="2000" b="1" kern="100" dirty="0">
                <a:effectLst/>
                <a:latin typeface="Alexandria" pitchFamily="2" charset="-78"/>
                <a:ea typeface="Aptos" panose="020B0004020202020204" pitchFamily="34" charset="0"/>
                <a:cs typeface="Alexandria" pitchFamily="2" charset="-78"/>
              </a:rPr>
              <a:t> – </a:t>
            </a:r>
            <a:r>
              <a:rPr lang="ar-EG" sz="2000" b="1" kern="100" dirty="0">
                <a:effectLst/>
                <a:latin typeface="Alexandria" pitchFamily="2" charset="-78"/>
                <a:ea typeface="Aptos" panose="020B0004020202020204" pitchFamily="34" charset="0"/>
                <a:cs typeface="Alexandria" pitchFamily="2" charset="-78"/>
              </a:rPr>
              <a:t>التوثيق القانوني</a:t>
            </a:r>
            <a:r>
              <a:rPr lang="ar-SA" sz="2000" b="1" kern="100" dirty="0">
                <a:effectLst/>
                <a:latin typeface="Alexandria" pitchFamily="2" charset="-78"/>
                <a:ea typeface="Aptos" panose="020B0004020202020204" pitchFamily="34" charset="0"/>
                <a:cs typeface="Alexandria" pitchFamily="2" charset="-78"/>
              </a:rPr>
              <a:t>.</a:t>
            </a:r>
            <a:endParaRPr lang="en-US" sz="2000" b="1" kern="100" dirty="0">
              <a:effectLst/>
              <a:latin typeface="Alexandria" pitchFamily="2" charset="-78"/>
              <a:ea typeface="Aptos" panose="020B0004020202020204" pitchFamily="34" charset="0"/>
              <a:cs typeface="Alexandria" pitchFamily="2" charset="-78"/>
            </a:endParaRPr>
          </a:p>
          <a:p>
            <a:pPr algn="ctr" rtl="1">
              <a:lnSpc>
                <a:spcPct val="150000"/>
              </a:lnSpc>
            </a:pPr>
            <a:r>
              <a:rPr lang="ar-SA" sz="2000" b="1" kern="100" dirty="0">
                <a:effectLst/>
                <a:latin typeface="Alexandria" pitchFamily="2" charset="-78"/>
                <a:ea typeface="Aptos" panose="020B0004020202020204" pitchFamily="34" charset="0"/>
                <a:cs typeface="Alexandria" pitchFamily="2" charset="-78"/>
              </a:rPr>
              <a:t> </a:t>
            </a:r>
            <a:r>
              <a:rPr lang="ar-EG" sz="2000" b="1" kern="100" dirty="0">
                <a:effectLst/>
                <a:latin typeface="Alexandria" pitchFamily="2" charset="-78"/>
                <a:ea typeface="Aptos" panose="020B0004020202020204" pitchFamily="34" charset="0"/>
                <a:cs typeface="Alexandria" pitchFamily="2" charset="-78"/>
              </a:rPr>
              <a:t>2</a:t>
            </a:r>
            <a:r>
              <a:rPr lang="ar-SA" sz="2000" b="1" kern="100" dirty="0">
                <a:effectLst/>
                <a:latin typeface="Alexandria" pitchFamily="2" charset="-78"/>
                <a:ea typeface="Aptos" panose="020B0004020202020204" pitchFamily="34" charset="0"/>
                <a:cs typeface="Alexandria" pitchFamily="2" charset="-78"/>
              </a:rPr>
              <a:t>  - </a:t>
            </a:r>
            <a:r>
              <a:rPr lang="ar-EG" sz="2000" b="1" kern="100" dirty="0">
                <a:effectLst/>
                <a:latin typeface="Alexandria" pitchFamily="2" charset="-78"/>
                <a:ea typeface="Aptos" panose="020B0004020202020204" pitchFamily="34" charset="0"/>
                <a:cs typeface="Alexandria" pitchFamily="2" charset="-78"/>
              </a:rPr>
              <a:t>الأتمتة القانونية</a:t>
            </a:r>
            <a:r>
              <a:rPr lang="ar-SA" sz="2000" b="1" kern="100" dirty="0">
                <a:effectLst/>
                <a:latin typeface="Alexandria" pitchFamily="2" charset="-78"/>
                <a:ea typeface="Aptos" panose="020B0004020202020204" pitchFamily="34" charset="0"/>
                <a:cs typeface="Alexandria" pitchFamily="2" charset="-78"/>
              </a:rPr>
              <a:t>.</a:t>
            </a:r>
            <a:endParaRPr lang="en-US" sz="2000" b="1" kern="100" dirty="0">
              <a:effectLst/>
              <a:latin typeface="Alexandria" pitchFamily="2" charset="-78"/>
              <a:ea typeface="Aptos" panose="020B0004020202020204" pitchFamily="34" charset="0"/>
              <a:cs typeface="Alexandria" pitchFamily="2" charset="-78"/>
            </a:endParaRPr>
          </a:p>
        </p:txBody>
      </p:sp>
      <p:pic>
        <p:nvPicPr>
          <p:cNvPr id="13" name="صورة 12">
            <a:extLst>
              <a:ext uri="{FF2B5EF4-FFF2-40B4-BE49-F238E27FC236}">
                <a16:creationId xmlns:a16="http://schemas.microsoft.com/office/drawing/2014/main" xmlns="" id="{2C865C43-C415-15B3-AA78-DD7EEEF5C00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559254" y="3173396"/>
            <a:ext cx="5425167" cy="2438401"/>
          </a:xfrm>
          <a:prstGeom prst="rect">
            <a:avLst/>
          </a:prstGeom>
        </p:spPr>
      </p:pic>
    </p:spTree>
    <p:extLst>
      <p:ext uri="{BB962C8B-B14F-4D97-AF65-F5344CB8AC3E}">
        <p14:creationId xmlns:p14="http://schemas.microsoft.com/office/powerpoint/2010/main" val="3998798274"/>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شكل بيضاوي 6">
            <a:extLst>
              <a:ext uri="{FF2B5EF4-FFF2-40B4-BE49-F238E27FC236}">
                <a16:creationId xmlns:a16="http://schemas.microsoft.com/office/drawing/2014/main" xmlns="" id="{5D13267C-8D65-1555-1BC8-2ED49D4B6B72}"/>
              </a:ext>
            </a:extLst>
          </p:cNvPr>
          <p:cNvSpPr/>
          <p:nvPr/>
        </p:nvSpPr>
        <p:spPr>
          <a:xfrm>
            <a:off x="3380014" y="1077688"/>
            <a:ext cx="5034643" cy="1186543"/>
          </a:xfrm>
          <a:prstGeom prst="ellipse">
            <a:avLst/>
          </a:prstGeom>
          <a:solidFill>
            <a:srgbClr val="00B0F0"/>
          </a:solidFill>
          <a:ln/>
        </p:spPr>
        <p:style>
          <a:lnRef idx="2">
            <a:schemeClr val="accent2"/>
          </a:lnRef>
          <a:fillRef idx="1">
            <a:schemeClr val="lt1"/>
          </a:fillRef>
          <a:effectRef idx="0">
            <a:schemeClr val="accent2"/>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التوثيق القانوني</a:t>
            </a:r>
            <a:endPar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عنصر نائب للمحتوى 3">
            <a:extLst>
              <a:ext uri="{FF2B5EF4-FFF2-40B4-BE49-F238E27FC236}">
                <a16:creationId xmlns:a16="http://schemas.microsoft.com/office/drawing/2014/main" xmlns="" id="{373C768C-A426-9265-0C2F-4EB30EA53D3B}"/>
              </a:ext>
            </a:extLst>
          </p:cNvPr>
          <p:cNvSpPr>
            <a:spLocks noGrp="1"/>
          </p:cNvSpPr>
          <p:nvPr>
            <p:ph sz="half" idx="2"/>
          </p:nvPr>
        </p:nvSpPr>
        <p:spPr>
          <a:xfrm>
            <a:off x="217714" y="2383971"/>
            <a:ext cx="11854543" cy="3940629"/>
          </a:xfrm>
          <a:solidFill>
            <a:schemeClr val="bg1"/>
          </a:solidFill>
        </p:spPr>
        <p:txBody>
          <a:bodyPr>
            <a:noAutofit/>
          </a:bodyPr>
          <a:lstStyle/>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التوثيق القانوني:</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التوثيق القانوني هو عملية جمع وتنظيم الوثائق القانونية بحيث تكون متاحة للاستخدام في الإجراءات القانونية المختلفة. تتضمن هذه العملية التعامل مع كميات هائلة من المستندات التي يجب تنظيمها بشكل صحيح لضمان سهولة الوصول إليها واستخدامها في الوقت المناسب.</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effectLst/>
                <a:latin typeface="Aptos" panose="020B0004020202020204" pitchFamily="34" charset="0"/>
                <a:ea typeface="Aptos" panose="020B0004020202020204" pitchFamily="34" charset="0"/>
                <a:cs typeface="Alexandria" pitchFamily="2" charset="-78"/>
              </a:rPr>
              <a:t>فوائد التوثيق القانوني بالذكاء الاصطناعي:</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C00000"/>
                </a:solidFill>
                <a:effectLst/>
                <a:latin typeface="Aptos" panose="020B0004020202020204" pitchFamily="34" charset="0"/>
                <a:ea typeface="Aptos" panose="020B0004020202020204" pitchFamily="34" charset="0"/>
                <a:cs typeface="Alexandria" pitchFamily="2" charset="-78"/>
              </a:rPr>
              <a:t>تحسين الكفاءة:</a:t>
            </a:r>
            <a:r>
              <a:rPr lang="ar-SA" sz="1400" kern="100" dirty="0">
                <a:solidFill>
                  <a:srgbClr val="C00000"/>
                </a:solidFill>
                <a:effectLst/>
                <a:latin typeface="Aptos" panose="020B0004020202020204" pitchFamily="34" charset="0"/>
                <a:ea typeface="Aptos" panose="020B0004020202020204" pitchFamily="34" charset="0"/>
                <a:cs typeface="Alexandria" pitchFamily="2" charset="-78"/>
              </a:rPr>
              <a:t> </a:t>
            </a:r>
            <a:endParaRPr lang="ar-EG" sz="1400" kern="100" dirty="0">
              <a:solidFill>
                <a:srgbClr val="C00000"/>
              </a:solidFill>
              <a:effectLst/>
              <a:latin typeface="Aptos" panose="020B0004020202020204" pitchFamily="34" charset="0"/>
              <a:ea typeface="Aptos" panose="020B0004020202020204" pitchFamily="34" charset="0"/>
              <a:cs typeface="Alexandria" pitchFamily="2" charset="-78"/>
            </a:endParaRPr>
          </a:p>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يساعد الذكاء الاصطناعي في أتمتة عمليات تصنيف وفرز الوثائق، مما يقلل الوقت المستغرق في البحث عن مستندات معينة.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b="1" kern="100" dirty="0">
                <a:solidFill>
                  <a:srgbClr val="C00000"/>
                </a:solidFill>
                <a:effectLst/>
                <a:latin typeface="Aptos" panose="020B0004020202020204" pitchFamily="34" charset="0"/>
                <a:ea typeface="Aptos" panose="020B0004020202020204" pitchFamily="34" charset="0"/>
                <a:cs typeface="Alexandria" pitchFamily="2" charset="-78"/>
              </a:rPr>
              <a:t>تقليل الأخطاء البشرية:</a:t>
            </a:r>
            <a:r>
              <a:rPr lang="ar-SA" sz="1400" kern="100" dirty="0">
                <a:solidFill>
                  <a:srgbClr val="C00000"/>
                </a:solidFill>
                <a:effectLst/>
                <a:latin typeface="Aptos" panose="020B0004020202020204" pitchFamily="34" charset="0"/>
                <a:ea typeface="Aptos" panose="020B0004020202020204" pitchFamily="34" charset="0"/>
                <a:cs typeface="Alexandria" pitchFamily="2" charset="-78"/>
              </a:rPr>
              <a:t> </a:t>
            </a:r>
            <a:endParaRPr lang="ar-EG" sz="1400" kern="100" dirty="0">
              <a:solidFill>
                <a:srgbClr val="C00000"/>
              </a:solidFill>
              <a:effectLst/>
              <a:latin typeface="Aptos" panose="020B0004020202020204" pitchFamily="34" charset="0"/>
              <a:ea typeface="Aptos" panose="020B0004020202020204" pitchFamily="34" charset="0"/>
              <a:cs typeface="Alexandria" pitchFamily="2" charset="-78"/>
            </a:endParaRPr>
          </a:p>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يعمل الذكاء الاصطناعي على تقليل الأخطاء التي قد تحدث نتيجة للتدخل البشري، من خلال نظام دقيق لتحديد وتصنيف الوثائق.</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1400" kern="100" dirty="0">
                <a:effectLst/>
                <a:latin typeface="Aptos" panose="020B0004020202020204" pitchFamily="34" charset="0"/>
                <a:ea typeface="Aptos" panose="020B0004020202020204" pitchFamily="34" charset="0"/>
                <a:cs typeface="Alexandria" pitchFamily="2" charset="-78"/>
              </a:rPr>
              <a:t>سهولة الوصول إلى المعلومات: يمكن استخدام الذكاء الاصطناعي لتحليل المستندات واستخراج المعلومات الهامة بسرعة وكفاءة.</a:t>
            </a:r>
            <a:endParaRPr lang="en-US" sz="14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596882927"/>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شكل بيضاوي 6">
            <a:extLst>
              <a:ext uri="{FF2B5EF4-FFF2-40B4-BE49-F238E27FC236}">
                <a16:creationId xmlns:a16="http://schemas.microsoft.com/office/drawing/2014/main" xmlns="" id="{5D13267C-8D65-1555-1BC8-2ED49D4B6B72}"/>
              </a:ext>
            </a:extLst>
          </p:cNvPr>
          <p:cNvSpPr/>
          <p:nvPr/>
        </p:nvSpPr>
        <p:spPr>
          <a:xfrm>
            <a:off x="3380014" y="1077688"/>
            <a:ext cx="5034643" cy="1186543"/>
          </a:xfrm>
          <a:prstGeom prst="ellipse">
            <a:avLst/>
          </a:prstGeom>
          <a:solidFill>
            <a:srgbClr val="00B0F0"/>
          </a:solidFill>
          <a:ln/>
        </p:spPr>
        <p:style>
          <a:lnRef idx="2">
            <a:schemeClr val="accent2"/>
          </a:lnRef>
          <a:fillRef idx="1">
            <a:schemeClr val="lt1"/>
          </a:fillRef>
          <a:effectRef idx="0">
            <a:schemeClr val="accent2"/>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الأتمتة القانونية</a:t>
            </a:r>
            <a:endPar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عنصر نائب للمحتوى 3">
            <a:extLst>
              <a:ext uri="{FF2B5EF4-FFF2-40B4-BE49-F238E27FC236}">
                <a16:creationId xmlns:a16="http://schemas.microsoft.com/office/drawing/2014/main" xmlns="" id="{373C768C-A426-9265-0C2F-4EB30EA53D3B}"/>
              </a:ext>
            </a:extLst>
          </p:cNvPr>
          <p:cNvSpPr>
            <a:spLocks noGrp="1"/>
          </p:cNvSpPr>
          <p:nvPr>
            <p:ph sz="half" idx="2"/>
          </p:nvPr>
        </p:nvSpPr>
        <p:spPr>
          <a:xfrm>
            <a:off x="337458" y="2743198"/>
            <a:ext cx="11571514" cy="3243943"/>
          </a:xfrm>
          <a:solidFill>
            <a:schemeClr val="bg1"/>
          </a:solidFill>
        </p:spPr>
        <p:txBody>
          <a:bodyPr>
            <a:noAutofit/>
          </a:bodyPr>
          <a:lstStyle/>
          <a:p>
            <a:pPr marL="0" indent="0" algn="just" rtl="1">
              <a:lnSpc>
                <a:spcPct val="150000"/>
              </a:lnSpc>
              <a:buNone/>
            </a:pPr>
            <a:r>
              <a:rPr lang="ar-SA" sz="1500" kern="100" dirty="0">
                <a:effectLst/>
                <a:latin typeface="Aptos" panose="020B0004020202020204" pitchFamily="34" charset="0"/>
                <a:ea typeface="Aptos" panose="020B0004020202020204" pitchFamily="34" charset="0"/>
                <a:cs typeface="Alexandria" pitchFamily="2" charset="-78"/>
              </a:rPr>
              <a:t>تشمل الأتمتة القانونية استخدام التكنولوجيا لتسريع وتحسين العمليات القانونية المختلفة. يمكن للذكاء الاصطناعي تنفيذ مجموعة واسعة من المهام التي كانت تتطلب سابقًا وقتًا وجهدًا كبيرين من المحامين والموظفين القانونيين.</a:t>
            </a:r>
            <a:endParaRPr lang="ar-EG" sz="1500" kern="100" dirty="0">
              <a:effectLst/>
              <a:latin typeface="Aptos" panose="020B0004020202020204" pitchFamily="34" charset="0"/>
              <a:ea typeface="Aptos" panose="020B0004020202020204" pitchFamily="34" charset="0"/>
              <a:cs typeface="Alexandria" pitchFamily="2" charset="-78"/>
            </a:endParaRPr>
          </a:p>
          <a:p>
            <a:pPr marL="0" indent="0" algn="just" rtl="1">
              <a:lnSpc>
                <a:spcPct val="150000"/>
              </a:lnSpc>
              <a:buNone/>
            </a:pPr>
            <a:r>
              <a:rPr lang="ar-SA" sz="1500" b="1" kern="100" dirty="0">
                <a:solidFill>
                  <a:srgbClr val="FF0000"/>
                </a:solidFill>
                <a:effectLst/>
                <a:latin typeface="Aptos" panose="020B0004020202020204" pitchFamily="34" charset="0"/>
                <a:ea typeface="Aptos" panose="020B0004020202020204" pitchFamily="34" charset="0"/>
                <a:cs typeface="Alexandria" pitchFamily="2" charset="-78"/>
              </a:rPr>
              <a:t>تطبيقات الأتمتة القانونية بالذكاء الاصطناعي:</a:t>
            </a:r>
            <a:r>
              <a:rPr lang="ar-EG" sz="1500" b="1" kern="100" dirty="0">
                <a:solidFill>
                  <a:srgbClr val="FF0000"/>
                </a:solidFill>
                <a:effectLst/>
                <a:latin typeface="Aptos" panose="020B0004020202020204" pitchFamily="34" charset="0"/>
                <a:ea typeface="Aptos" panose="020B0004020202020204" pitchFamily="34" charset="0"/>
                <a:cs typeface="Alexandria" pitchFamily="2" charset="-78"/>
              </a:rPr>
              <a:t> </a:t>
            </a:r>
          </a:p>
          <a:p>
            <a:pPr marL="0" indent="0" algn="just" rtl="1">
              <a:lnSpc>
                <a:spcPct val="150000"/>
              </a:lnSpc>
              <a:buNone/>
            </a:pPr>
            <a:r>
              <a:rPr lang="ar-SA" sz="1500" kern="100" dirty="0">
                <a:effectLst/>
                <a:latin typeface="Aptos" panose="020B0004020202020204" pitchFamily="34" charset="0"/>
                <a:ea typeface="Aptos" panose="020B0004020202020204" pitchFamily="34" charset="0"/>
                <a:cs typeface="Alexandria" pitchFamily="2" charset="-78"/>
              </a:rPr>
              <a:t>تحليل العقود: يمكن للذكاء الاصطناعي تحليل العقود بسرعة وكفاءة، واستخراج الشروط الهامة وتحديد المخاطر المحتملة.</a:t>
            </a:r>
            <a:endParaRPr lang="ar-EG" sz="1500" kern="100" dirty="0">
              <a:effectLst/>
              <a:latin typeface="Aptos" panose="020B0004020202020204" pitchFamily="34" charset="0"/>
              <a:ea typeface="Aptos" panose="020B0004020202020204" pitchFamily="34" charset="0"/>
              <a:cs typeface="Alexandria" pitchFamily="2" charset="-78"/>
            </a:endParaRPr>
          </a:p>
          <a:p>
            <a:pPr marL="0" indent="0" algn="just" rtl="1">
              <a:lnSpc>
                <a:spcPct val="150000"/>
              </a:lnSpc>
              <a:buNone/>
            </a:pPr>
            <a:r>
              <a:rPr lang="ar-SA" sz="1500" kern="100" dirty="0">
                <a:effectLst/>
                <a:latin typeface="Aptos" panose="020B0004020202020204" pitchFamily="34" charset="0"/>
                <a:ea typeface="Aptos" panose="020B0004020202020204" pitchFamily="34" charset="0"/>
                <a:cs typeface="Alexandria" pitchFamily="2" charset="-78"/>
              </a:rPr>
              <a:t>البحث القانوني: يمكن للذكاء الاصطناعي مسح كميات كبيرة من البيانات القانونية لاستخراج المعلومات ذات الصلة بالقضايا الحالية.</a:t>
            </a:r>
            <a:endParaRPr lang="ar-EG" sz="1500" kern="100" dirty="0">
              <a:effectLst/>
              <a:latin typeface="Aptos" panose="020B0004020202020204" pitchFamily="34" charset="0"/>
              <a:ea typeface="Aptos" panose="020B0004020202020204" pitchFamily="34" charset="0"/>
              <a:cs typeface="Alexandria" pitchFamily="2" charset="-78"/>
            </a:endParaRPr>
          </a:p>
          <a:p>
            <a:pPr marL="0" indent="0" algn="just" rtl="1">
              <a:lnSpc>
                <a:spcPct val="150000"/>
              </a:lnSpc>
              <a:buNone/>
            </a:pPr>
            <a:r>
              <a:rPr lang="ar-SA" sz="1500" kern="100" dirty="0">
                <a:effectLst/>
                <a:latin typeface="Aptos" panose="020B0004020202020204" pitchFamily="34" charset="0"/>
                <a:ea typeface="Aptos" panose="020B0004020202020204" pitchFamily="34" charset="0"/>
                <a:cs typeface="Alexandria" pitchFamily="2" charset="-78"/>
              </a:rPr>
              <a:t>إعداد الوثائق القانونية: يمكن للذكاء الاصطناعي أتمتة عملية إعداد الوثائق القانونية، مثل العقود والاتفاقيات، مما يوفر الوقت والجهد.</a:t>
            </a:r>
            <a:endParaRPr lang="en-US" sz="15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1052818590"/>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عنصر نائب للمحتوى 8">
            <a:extLst>
              <a:ext uri="{FF2B5EF4-FFF2-40B4-BE49-F238E27FC236}">
                <a16:creationId xmlns:a16="http://schemas.microsoft.com/office/drawing/2014/main" xmlns="" id="{876DB1A2-5A95-547F-5D98-3FC92BD525F0}"/>
              </a:ext>
            </a:extLst>
          </p:cNvPr>
          <p:cNvSpPr>
            <a:spLocks noGrp="1"/>
          </p:cNvSpPr>
          <p:nvPr>
            <p:ph sz="half" idx="2"/>
          </p:nvPr>
        </p:nvSpPr>
        <p:spPr>
          <a:xfrm>
            <a:off x="685800" y="1426029"/>
            <a:ext cx="11157858" cy="1578427"/>
          </a:xfrm>
          <a:solidFill>
            <a:schemeClr val="accent4">
              <a:lumMod val="20000"/>
              <a:lumOff val="80000"/>
            </a:schemeClr>
          </a:solidFill>
        </p:spPr>
        <p:txBody>
          <a:bodyPr>
            <a:normAutofit/>
          </a:bodyPr>
          <a:lstStyle/>
          <a:p>
            <a:pPr marL="0" indent="0" algn="ctr" rtl="1">
              <a:lnSpc>
                <a:spcPct val="160000"/>
              </a:lnSpc>
              <a:spcBef>
                <a:spcPts val="0"/>
              </a:spcBef>
              <a:buNone/>
            </a:pPr>
            <a:r>
              <a:rPr lang="ar-EG" sz="3600" b="1" dirty="0">
                <a:solidFill>
                  <a:srgbClr val="C00000"/>
                </a:solidFill>
                <a:effectLst/>
                <a:latin typeface="Alexandria" pitchFamily="2" charset="-78"/>
                <a:ea typeface="Aptos" panose="020B0004020202020204" pitchFamily="34" charset="0"/>
                <a:cs typeface="Alexandria" pitchFamily="2" charset="-78"/>
              </a:rPr>
              <a:t>ثالثًا: </a:t>
            </a:r>
            <a:r>
              <a:rPr lang="ar-SA" sz="3600" b="1" dirty="0">
                <a:solidFill>
                  <a:srgbClr val="C00000"/>
                </a:solidFill>
                <a:effectLst/>
                <a:latin typeface="Alexandria" pitchFamily="2" charset="-78"/>
                <a:ea typeface="Aptos" panose="020B0004020202020204" pitchFamily="34" charset="0"/>
                <a:cs typeface="Alexandria" pitchFamily="2" charset="-78"/>
              </a:rPr>
              <a:t>مراجعة العقود والامتثال</a:t>
            </a:r>
            <a:r>
              <a:rPr lang="ar-EG" sz="3600" b="1" dirty="0">
                <a:solidFill>
                  <a:srgbClr val="C00000"/>
                </a:solidFill>
                <a:effectLst/>
                <a:latin typeface="Alexandria" pitchFamily="2" charset="-78"/>
                <a:ea typeface="Aptos" panose="020B0004020202020204" pitchFamily="34" charset="0"/>
                <a:cs typeface="Alexandria" pitchFamily="2" charset="-78"/>
              </a:rPr>
              <a:t> بالذكاء الاصطناعي</a:t>
            </a:r>
            <a:endParaRPr lang="ar-EG" sz="3600" b="1" dirty="0">
              <a:solidFill>
                <a:srgbClr val="C00000"/>
              </a:solidFill>
              <a:latin typeface="Alexandria" pitchFamily="2" charset="-78"/>
              <a:ea typeface="Aptos" panose="020B0004020202020204" pitchFamily="34" charset="0"/>
              <a:cs typeface="Alexandria" pitchFamily="2" charset="-78"/>
            </a:endParaRPr>
          </a:p>
          <a:p>
            <a:pPr marL="0" indent="0" algn="ctr" rtl="1">
              <a:lnSpc>
                <a:spcPct val="160000"/>
              </a:lnSpc>
              <a:spcBef>
                <a:spcPts val="0"/>
              </a:spcBef>
              <a:buNone/>
            </a:pPr>
            <a:r>
              <a:rPr lang="en-US" sz="2600" b="1" dirty="0">
                <a:solidFill>
                  <a:srgbClr val="C00000"/>
                </a:solidFill>
                <a:latin typeface="Alexandria" pitchFamily="2" charset="-78"/>
                <a:cs typeface="Alexandria" pitchFamily="2" charset="-78"/>
              </a:rPr>
              <a:t>Contract Review and Compliance with Artificial Intelligence</a:t>
            </a:r>
            <a:endParaRPr lang="ar-EG" sz="3600" b="1" dirty="0">
              <a:solidFill>
                <a:srgbClr val="C00000"/>
              </a:solidFill>
              <a:effectLst/>
              <a:latin typeface="Alexandria" pitchFamily="2" charset="-78"/>
              <a:ea typeface="Aptos" panose="020B0004020202020204" pitchFamily="34" charset="0"/>
              <a:cs typeface="Alexandria" pitchFamily="2" charset="-78"/>
            </a:endParaRPr>
          </a:p>
        </p:txBody>
      </p:sp>
      <p:sp>
        <p:nvSpPr>
          <p:cNvPr id="6" name="مربع نص 5">
            <a:extLst>
              <a:ext uri="{FF2B5EF4-FFF2-40B4-BE49-F238E27FC236}">
                <a16:creationId xmlns:a16="http://schemas.microsoft.com/office/drawing/2014/main" xmlns="" id="{A7EDB3AF-69FB-4CD7-A4A5-C0614DB8C91B}"/>
              </a:ext>
            </a:extLst>
          </p:cNvPr>
          <p:cNvSpPr txBox="1"/>
          <p:nvPr/>
        </p:nvSpPr>
        <p:spPr>
          <a:xfrm>
            <a:off x="6555923" y="3429000"/>
            <a:ext cx="5192485" cy="963597"/>
          </a:xfrm>
          <a:prstGeom prst="rect">
            <a:avLst/>
          </a:prstGeom>
          <a:solidFill>
            <a:schemeClr val="bg1"/>
          </a:solidFill>
        </p:spPr>
        <p:txBody>
          <a:bodyPr wrap="square" rtlCol="0">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SA" sz="2000" b="1"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a:t>
            </a:r>
            <a:r>
              <a:rPr kumimoji="0" lang="ar-EG" sz="2000" b="1"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1</a:t>
            </a:r>
            <a:r>
              <a:rPr kumimoji="0" lang="ar-SA" sz="2000" b="1"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 </a:t>
            </a:r>
            <a:r>
              <a:rPr kumimoji="0" lang="ar-EG" sz="2000" b="1"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مراجعة العقود</a:t>
            </a:r>
            <a:r>
              <a:rPr kumimoji="0" lang="ar-SA" sz="2000" b="1"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a:t>
            </a:r>
            <a:endParaRPr kumimoji="0" lang="en-US" sz="2000" b="1"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endParaRPr>
          </a:p>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SA" sz="2000" b="1"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a:t>
            </a:r>
            <a:r>
              <a:rPr kumimoji="0" lang="ar-EG" sz="2000" b="1"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2</a:t>
            </a:r>
            <a:r>
              <a:rPr kumimoji="0" lang="ar-SA" sz="2000" b="1"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 </a:t>
            </a:r>
            <a:r>
              <a:rPr kumimoji="0" lang="ar-EG" sz="2000" b="1"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الامتثال بالذكاء الاصطناعي</a:t>
            </a:r>
            <a:r>
              <a:rPr kumimoji="0" lang="ar-SA" sz="2000" b="1"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a:t>
            </a:r>
            <a:endParaRPr kumimoji="0" lang="en-US" sz="2000" b="1" i="0" u="none" strike="noStrike" kern="1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endParaRPr>
          </a:p>
        </p:txBody>
      </p:sp>
      <p:pic>
        <p:nvPicPr>
          <p:cNvPr id="13" name="صورة 12">
            <a:extLst>
              <a:ext uri="{FF2B5EF4-FFF2-40B4-BE49-F238E27FC236}">
                <a16:creationId xmlns:a16="http://schemas.microsoft.com/office/drawing/2014/main" xmlns="" id="{2C865C43-C415-15B3-AA78-DD7EEEF5C00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38237" y="3173396"/>
            <a:ext cx="4267201" cy="2438401"/>
          </a:xfrm>
          <a:prstGeom prst="rect">
            <a:avLst/>
          </a:prstGeom>
        </p:spPr>
      </p:pic>
    </p:spTree>
    <p:extLst>
      <p:ext uri="{BB962C8B-B14F-4D97-AF65-F5344CB8AC3E}">
        <p14:creationId xmlns:p14="http://schemas.microsoft.com/office/powerpoint/2010/main" val="1216382136"/>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شكل بيضاوي 6">
            <a:extLst>
              <a:ext uri="{FF2B5EF4-FFF2-40B4-BE49-F238E27FC236}">
                <a16:creationId xmlns:a16="http://schemas.microsoft.com/office/drawing/2014/main" xmlns="" id="{5D13267C-8D65-1555-1BC8-2ED49D4B6B72}"/>
              </a:ext>
            </a:extLst>
          </p:cNvPr>
          <p:cNvSpPr/>
          <p:nvPr/>
        </p:nvSpPr>
        <p:spPr>
          <a:xfrm>
            <a:off x="3380014" y="1077688"/>
            <a:ext cx="5034643" cy="1186543"/>
          </a:xfrm>
          <a:prstGeom prst="ellipse">
            <a:avLst/>
          </a:prstGeom>
          <a:solidFill>
            <a:srgbClr val="00B0F0"/>
          </a:solidFill>
          <a:ln/>
        </p:spPr>
        <p:style>
          <a:lnRef idx="2">
            <a:schemeClr val="accent2"/>
          </a:lnRef>
          <a:fillRef idx="1">
            <a:schemeClr val="lt1"/>
          </a:fillRef>
          <a:effectRef idx="0">
            <a:schemeClr val="accent2"/>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مراجعة العقود</a:t>
            </a:r>
            <a:endPar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عنصر نائب للمحتوى 3">
            <a:extLst>
              <a:ext uri="{FF2B5EF4-FFF2-40B4-BE49-F238E27FC236}">
                <a16:creationId xmlns:a16="http://schemas.microsoft.com/office/drawing/2014/main" xmlns="" id="{373C768C-A426-9265-0C2F-4EB30EA53D3B}"/>
              </a:ext>
            </a:extLst>
          </p:cNvPr>
          <p:cNvSpPr>
            <a:spLocks noGrp="1"/>
          </p:cNvSpPr>
          <p:nvPr>
            <p:ph sz="half" idx="2"/>
          </p:nvPr>
        </p:nvSpPr>
        <p:spPr>
          <a:xfrm>
            <a:off x="250371" y="3145972"/>
            <a:ext cx="11854543" cy="2514600"/>
          </a:xfrm>
          <a:solidFill>
            <a:schemeClr val="bg1"/>
          </a:solidFill>
        </p:spPr>
        <p:txBody>
          <a:bodyPr>
            <a:noAutofit/>
          </a:bodyPr>
          <a:lstStyle/>
          <a:p>
            <a:pPr marL="0" indent="0" algn="just" rtl="1">
              <a:lnSpc>
                <a:spcPct val="150000"/>
              </a:lnSpc>
              <a:spcBef>
                <a:spcPts val="0"/>
              </a:spcBef>
              <a:buNone/>
            </a:pPr>
            <a:r>
              <a:rPr lang="fa-IR" sz="1400" dirty="0">
                <a:latin typeface="Alexandria" pitchFamily="2" charset="-78"/>
                <a:cs typeface="Alexandria" pitchFamily="2" charset="-78"/>
              </a:rPr>
              <a:t>مراجعة العقود هي عملية معقدة تتطلب تحليل دقيق للمستندات القانونية لضمان توافقها مع القوانين واللوائح. يمكن للذكاء الاصطناعي تسهيل هذه العملية من خلال تحليل العقود بسرعة ودقة، واستخراج النقاط الرئيسية والشروط الهامة، وتحديد المخاطر المحتملة.</a:t>
            </a:r>
            <a:endParaRPr lang="ar-EG" sz="1400" dirty="0">
              <a:latin typeface="Alexandria" pitchFamily="2" charset="-78"/>
              <a:cs typeface="Alexandria" pitchFamily="2" charset="-78"/>
            </a:endParaRPr>
          </a:p>
          <a:p>
            <a:pPr marL="0" indent="0" algn="just" rtl="1">
              <a:lnSpc>
                <a:spcPct val="150000"/>
              </a:lnSpc>
              <a:spcBef>
                <a:spcPts val="0"/>
              </a:spcBef>
              <a:buNone/>
            </a:pPr>
            <a:endParaRPr lang="fa-IR" sz="1400" dirty="0">
              <a:latin typeface="Alexandria" pitchFamily="2" charset="-78"/>
              <a:cs typeface="Alexandria" pitchFamily="2" charset="-78"/>
            </a:endParaRPr>
          </a:p>
          <a:p>
            <a:pPr marL="0" indent="0" algn="just" rtl="1">
              <a:lnSpc>
                <a:spcPct val="150000"/>
              </a:lnSpc>
              <a:spcBef>
                <a:spcPts val="0"/>
              </a:spcBef>
              <a:buNone/>
            </a:pPr>
            <a:r>
              <a:rPr lang="fa-IR" sz="1400" b="1" dirty="0">
                <a:solidFill>
                  <a:srgbClr val="C00000"/>
                </a:solidFill>
                <a:latin typeface="Alexandria" pitchFamily="2" charset="-78"/>
                <a:cs typeface="Alexandria" pitchFamily="2" charset="-78"/>
              </a:rPr>
              <a:t>فوائد مراجعة العقود بالذكاء الاصطناعي:</a:t>
            </a:r>
          </a:p>
          <a:p>
            <a:pPr marL="0" indent="0" algn="just" rtl="1">
              <a:lnSpc>
                <a:spcPct val="150000"/>
              </a:lnSpc>
              <a:spcBef>
                <a:spcPts val="0"/>
              </a:spcBef>
              <a:buNone/>
            </a:pPr>
            <a:r>
              <a:rPr lang="ar-EG" sz="1400" b="1" dirty="0">
                <a:latin typeface="Alexandria" pitchFamily="2" charset="-78"/>
                <a:cs typeface="Alexandria" pitchFamily="2" charset="-78"/>
              </a:rPr>
              <a:t>زيا</a:t>
            </a:r>
            <a:r>
              <a:rPr lang="fa-IR" sz="1400" b="1" dirty="0">
                <a:latin typeface="Alexandria" pitchFamily="2" charset="-78"/>
                <a:cs typeface="Alexandria" pitchFamily="2" charset="-78"/>
              </a:rPr>
              <a:t>دة الكفاءة</a:t>
            </a:r>
            <a:r>
              <a:rPr lang="fa-IR" sz="1400" dirty="0">
                <a:latin typeface="Alexandria" pitchFamily="2" charset="-78"/>
                <a:cs typeface="Alexandria" pitchFamily="2" charset="-78"/>
              </a:rPr>
              <a:t>: يمكن للذكاء الاصطناعي تحليل العقود بسرعة كبيرة، مما يقلل من الوقت المستغرق في المراجعة اليدوية.</a:t>
            </a:r>
          </a:p>
          <a:p>
            <a:pPr marL="0" indent="0" algn="just" rtl="1">
              <a:lnSpc>
                <a:spcPct val="150000"/>
              </a:lnSpc>
              <a:spcBef>
                <a:spcPts val="0"/>
              </a:spcBef>
              <a:buNone/>
            </a:pPr>
            <a:r>
              <a:rPr lang="fa-IR" sz="1400" b="1" dirty="0">
                <a:latin typeface="Alexandria" pitchFamily="2" charset="-78"/>
                <a:cs typeface="Alexandria" pitchFamily="2" charset="-78"/>
              </a:rPr>
              <a:t>تقليل الأخطاء</a:t>
            </a:r>
            <a:r>
              <a:rPr lang="fa-IR" sz="1400" dirty="0">
                <a:latin typeface="Alexandria" pitchFamily="2" charset="-78"/>
                <a:cs typeface="Alexandria" pitchFamily="2" charset="-78"/>
              </a:rPr>
              <a:t>: يعمل الذكاء الاصطناعي على تقليل الأخطاء البشرية من خلال استخدام الخوارزميات المتقدمة للتحليل.</a:t>
            </a:r>
          </a:p>
          <a:p>
            <a:pPr marL="0" indent="0" algn="just" rtl="1">
              <a:lnSpc>
                <a:spcPct val="150000"/>
              </a:lnSpc>
              <a:spcBef>
                <a:spcPts val="0"/>
              </a:spcBef>
              <a:buNone/>
            </a:pPr>
            <a:r>
              <a:rPr lang="fa-IR" sz="1400" b="1" dirty="0">
                <a:latin typeface="Alexandria" pitchFamily="2" charset="-78"/>
                <a:cs typeface="Alexandria" pitchFamily="2" charset="-78"/>
              </a:rPr>
              <a:t>التوحيد والتناسق</a:t>
            </a:r>
            <a:r>
              <a:rPr lang="fa-IR" sz="1400" dirty="0">
                <a:latin typeface="Alexandria" pitchFamily="2" charset="-78"/>
                <a:cs typeface="Alexandria" pitchFamily="2" charset="-78"/>
              </a:rPr>
              <a:t>: يضمن الذكاء الاصطناعي أن تكون جميع العقود متناسقة ومتوافقة مع المعايير القانونية المحددة.</a:t>
            </a:r>
          </a:p>
        </p:txBody>
      </p:sp>
    </p:spTree>
    <p:extLst>
      <p:ext uri="{BB962C8B-B14F-4D97-AF65-F5344CB8AC3E}">
        <p14:creationId xmlns:p14="http://schemas.microsoft.com/office/powerpoint/2010/main" val="1862027812"/>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شكل بيضاوي 6">
            <a:extLst>
              <a:ext uri="{FF2B5EF4-FFF2-40B4-BE49-F238E27FC236}">
                <a16:creationId xmlns:a16="http://schemas.microsoft.com/office/drawing/2014/main" xmlns="" id="{5D13267C-8D65-1555-1BC8-2ED49D4B6B72}"/>
              </a:ext>
            </a:extLst>
          </p:cNvPr>
          <p:cNvSpPr/>
          <p:nvPr/>
        </p:nvSpPr>
        <p:spPr>
          <a:xfrm>
            <a:off x="3380014" y="1077688"/>
            <a:ext cx="5034643" cy="1186543"/>
          </a:xfrm>
          <a:prstGeom prst="ellipse">
            <a:avLst/>
          </a:prstGeom>
          <a:solidFill>
            <a:srgbClr val="00B0F0"/>
          </a:solidFill>
          <a:ln/>
        </p:spPr>
        <p:style>
          <a:lnRef idx="2">
            <a:schemeClr val="accent2"/>
          </a:lnRef>
          <a:fillRef idx="1">
            <a:schemeClr val="lt1"/>
          </a:fillRef>
          <a:effectRef idx="0">
            <a:schemeClr val="accent2"/>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الامتثال</a:t>
            </a:r>
            <a:endPar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عنصر نائب للمحتوى 3">
            <a:extLst>
              <a:ext uri="{FF2B5EF4-FFF2-40B4-BE49-F238E27FC236}">
                <a16:creationId xmlns:a16="http://schemas.microsoft.com/office/drawing/2014/main" xmlns="" id="{373C768C-A426-9265-0C2F-4EB30EA53D3B}"/>
              </a:ext>
            </a:extLst>
          </p:cNvPr>
          <p:cNvSpPr>
            <a:spLocks noGrp="1"/>
          </p:cNvSpPr>
          <p:nvPr>
            <p:ph sz="half" idx="2"/>
          </p:nvPr>
        </p:nvSpPr>
        <p:spPr>
          <a:xfrm>
            <a:off x="217714" y="3091544"/>
            <a:ext cx="11854543" cy="3167742"/>
          </a:xfrm>
          <a:solidFill>
            <a:schemeClr val="bg1"/>
          </a:solidFill>
        </p:spPr>
        <p:txBody>
          <a:bodyPr>
            <a:noAutofit/>
          </a:bodyPr>
          <a:lstStyle/>
          <a:p>
            <a:pPr marL="0" indent="0" algn="just" rtl="1">
              <a:lnSpc>
                <a:spcPct val="150000"/>
              </a:lnSpc>
              <a:spcBef>
                <a:spcPts val="0"/>
              </a:spcBef>
              <a:buNone/>
            </a:pPr>
            <a:r>
              <a:rPr lang="fa-IR" sz="1400" dirty="0">
                <a:latin typeface="Alexandria" pitchFamily="2" charset="-78"/>
                <a:cs typeface="Alexandria" pitchFamily="2" charset="-78"/>
              </a:rPr>
              <a:t>الامتثال هو جزء أساسي من الإدارة القانونية، حيث يجب على الشركات التأكد من أن جميع أنشطتها تتماشى مع القوانين واللوائح السارية. يمكن للذكاء الاصطناعي تحسين عمليات الامتثال من خلال مراقبة الأنشطة واكتشاف الانتهاكات المحتملة وتقديم تقارير دورية.</a:t>
            </a:r>
            <a:endParaRPr lang="ar-EG" sz="1400" dirty="0">
              <a:latin typeface="Alexandria" pitchFamily="2" charset="-78"/>
              <a:cs typeface="Alexandria" pitchFamily="2" charset="-78"/>
            </a:endParaRPr>
          </a:p>
          <a:p>
            <a:pPr marL="0" indent="0" algn="just" rtl="1">
              <a:lnSpc>
                <a:spcPct val="150000"/>
              </a:lnSpc>
              <a:spcBef>
                <a:spcPts val="0"/>
              </a:spcBef>
              <a:buNone/>
            </a:pPr>
            <a:endParaRPr lang="fa-IR" sz="1400" dirty="0">
              <a:latin typeface="Alexandria" pitchFamily="2" charset="-78"/>
              <a:cs typeface="Alexandria" pitchFamily="2" charset="-78"/>
            </a:endParaRPr>
          </a:p>
          <a:p>
            <a:pPr marL="0" indent="0" algn="just" rtl="1">
              <a:lnSpc>
                <a:spcPct val="150000"/>
              </a:lnSpc>
              <a:spcBef>
                <a:spcPts val="0"/>
              </a:spcBef>
              <a:buNone/>
            </a:pPr>
            <a:r>
              <a:rPr lang="fa-IR" sz="1400" b="1" dirty="0">
                <a:solidFill>
                  <a:srgbClr val="C00000"/>
                </a:solidFill>
                <a:latin typeface="Alexandria" pitchFamily="2" charset="-78"/>
                <a:cs typeface="Alexandria" pitchFamily="2" charset="-78"/>
              </a:rPr>
              <a:t>فوائد الامتثال بالذكاء الاصطناعي:</a:t>
            </a:r>
          </a:p>
          <a:p>
            <a:pPr marL="0" indent="0" algn="just" rtl="1">
              <a:lnSpc>
                <a:spcPct val="150000"/>
              </a:lnSpc>
              <a:spcBef>
                <a:spcPts val="0"/>
              </a:spcBef>
              <a:buNone/>
            </a:pPr>
            <a:r>
              <a:rPr lang="fa-IR" sz="1400" b="1" dirty="0">
                <a:latin typeface="Alexandria" pitchFamily="2" charset="-78"/>
                <a:cs typeface="Alexandria" pitchFamily="2" charset="-78"/>
              </a:rPr>
              <a:t>مراقبة مستمرة</a:t>
            </a:r>
            <a:r>
              <a:rPr lang="fa-IR" sz="1400" dirty="0">
                <a:latin typeface="Alexandria" pitchFamily="2" charset="-78"/>
                <a:cs typeface="Alexandria" pitchFamily="2" charset="-78"/>
              </a:rPr>
              <a:t>: يمكن للذكاء الاصطناعي مراقبة الأنشطة بشكل مستمر واكتشاف الانتهاكات في الوقت الحقيقي.</a:t>
            </a:r>
          </a:p>
          <a:p>
            <a:pPr marL="0" indent="0" algn="just" rtl="1">
              <a:lnSpc>
                <a:spcPct val="150000"/>
              </a:lnSpc>
              <a:spcBef>
                <a:spcPts val="0"/>
              </a:spcBef>
              <a:buNone/>
            </a:pPr>
            <a:r>
              <a:rPr lang="fa-IR" sz="1400" b="1" dirty="0">
                <a:latin typeface="Alexandria" pitchFamily="2" charset="-78"/>
                <a:cs typeface="Alexandria" pitchFamily="2" charset="-78"/>
              </a:rPr>
              <a:t>تحليل البيانات الكبيرة</a:t>
            </a:r>
            <a:r>
              <a:rPr lang="fa-IR" sz="1400" dirty="0">
                <a:latin typeface="Alexandria" pitchFamily="2" charset="-78"/>
                <a:cs typeface="Alexandria" pitchFamily="2" charset="-78"/>
              </a:rPr>
              <a:t>: يمكن للذكاء الاصطناعي تحليل كميات كبيرة من البيانات لاكتشاف الأنماط غير الطبيعية أو السلوكيات التي قد تشير إلى عدم الامتثال.</a:t>
            </a:r>
          </a:p>
          <a:p>
            <a:pPr marL="0" indent="0" algn="just" rtl="1">
              <a:lnSpc>
                <a:spcPct val="150000"/>
              </a:lnSpc>
              <a:spcBef>
                <a:spcPts val="0"/>
              </a:spcBef>
              <a:buNone/>
            </a:pPr>
            <a:r>
              <a:rPr lang="fa-IR" sz="1400" b="1" dirty="0">
                <a:latin typeface="Alexandria" pitchFamily="2" charset="-78"/>
                <a:cs typeface="Alexandria" pitchFamily="2" charset="-78"/>
              </a:rPr>
              <a:t>تقارير دقيقة</a:t>
            </a:r>
            <a:r>
              <a:rPr lang="fa-IR" sz="1400" dirty="0">
                <a:latin typeface="Alexandria" pitchFamily="2" charset="-78"/>
                <a:cs typeface="Alexandria" pitchFamily="2" charset="-78"/>
              </a:rPr>
              <a:t>: يساعد الذكاء الاصطناعي في إعداد تقارير دقيقة وشاملة حول الامتثال، مما يسهل على الشركات اتخاذ الإجراءات التصحيحية في الوقت المناسب.</a:t>
            </a:r>
          </a:p>
        </p:txBody>
      </p:sp>
    </p:spTree>
    <p:extLst>
      <p:ext uri="{BB962C8B-B14F-4D97-AF65-F5344CB8AC3E}">
        <p14:creationId xmlns:p14="http://schemas.microsoft.com/office/powerpoint/2010/main" val="1968396543"/>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عنصر نائب للمحتوى 8">
            <a:extLst>
              <a:ext uri="{FF2B5EF4-FFF2-40B4-BE49-F238E27FC236}">
                <a16:creationId xmlns:a16="http://schemas.microsoft.com/office/drawing/2014/main" xmlns="" id="{876DB1A2-5A95-547F-5D98-3FC92BD525F0}"/>
              </a:ext>
            </a:extLst>
          </p:cNvPr>
          <p:cNvSpPr>
            <a:spLocks noGrp="1"/>
          </p:cNvSpPr>
          <p:nvPr>
            <p:ph sz="half" idx="2"/>
          </p:nvPr>
        </p:nvSpPr>
        <p:spPr>
          <a:xfrm>
            <a:off x="685800" y="1426029"/>
            <a:ext cx="11157858" cy="1578427"/>
          </a:xfrm>
          <a:solidFill>
            <a:schemeClr val="accent4">
              <a:lumMod val="20000"/>
              <a:lumOff val="80000"/>
            </a:schemeClr>
          </a:solidFill>
        </p:spPr>
        <p:txBody>
          <a:bodyPr>
            <a:normAutofit/>
          </a:bodyPr>
          <a:lstStyle/>
          <a:p>
            <a:pPr marL="0" indent="0" algn="ctr" rtl="1">
              <a:lnSpc>
                <a:spcPct val="160000"/>
              </a:lnSpc>
              <a:spcBef>
                <a:spcPts val="0"/>
              </a:spcBef>
              <a:buNone/>
            </a:pPr>
            <a:r>
              <a:rPr lang="ar-EG" sz="3600" b="1" dirty="0">
                <a:solidFill>
                  <a:srgbClr val="C00000"/>
                </a:solidFill>
                <a:latin typeface="Alexandria" pitchFamily="2" charset="-78"/>
                <a:ea typeface="Aptos" panose="020B0004020202020204" pitchFamily="34" charset="0"/>
                <a:cs typeface="Alexandria" pitchFamily="2" charset="-78"/>
              </a:rPr>
              <a:t>رابعًا</a:t>
            </a:r>
            <a:r>
              <a:rPr lang="ar-EG" sz="3600" b="1" dirty="0">
                <a:solidFill>
                  <a:srgbClr val="C00000"/>
                </a:solidFill>
                <a:effectLst/>
                <a:latin typeface="Alexandria" pitchFamily="2" charset="-78"/>
                <a:ea typeface="Aptos" panose="020B0004020202020204" pitchFamily="34" charset="0"/>
                <a:cs typeface="Alexandria" pitchFamily="2" charset="-78"/>
              </a:rPr>
              <a:t>: </a:t>
            </a:r>
            <a:r>
              <a:rPr lang="ar-SA" sz="3600" b="1" dirty="0">
                <a:solidFill>
                  <a:srgbClr val="C00000"/>
                </a:solidFill>
                <a:effectLst/>
                <a:latin typeface="Alexandria" pitchFamily="2" charset="-78"/>
                <a:ea typeface="Aptos" panose="020B0004020202020204" pitchFamily="34" charset="0"/>
                <a:cs typeface="Alexandria" pitchFamily="2" charset="-78"/>
              </a:rPr>
              <a:t>التنبؤ القانوني</a:t>
            </a:r>
            <a:r>
              <a:rPr lang="ar-EG" sz="3600" b="1" dirty="0">
                <a:solidFill>
                  <a:srgbClr val="C00000"/>
                </a:solidFill>
                <a:effectLst/>
                <a:latin typeface="Alexandria" pitchFamily="2" charset="-78"/>
                <a:ea typeface="Aptos" panose="020B0004020202020204" pitchFamily="34" charset="0"/>
                <a:cs typeface="Alexandria" pitchFamily="2" charset="-78"/>
              </a:rPr>
              <a:t> والذكاء الاصطناعي</a:t>
            </a:r>
            <a:endParaRPr lang="ar-EG" sz="3600" b="1" dirty="0">
              <a:solidFill>
                <a:srgbClr val="C00000"/>
              </a:solidFill>
              <a:latin typeface="Alexandria" pitchFamily="2" charset="-78"/>
              <a:ea typeface="Aptos" panose="020B0004020202020204" pitchFamily="34" charset="0"/>
              <a:cs typeface="Alexandria" pitchFamily="2" charset="-78"/>
            </a:endParaRPr>
          </a:p>
          <a:p>
            <a:pPr marL="0" indent="0" algn="ctr" rtl="1">
              <a:lnSpc>
                <a:spcPct val="160000"/>
              </a:lnSpc>
              <a:spcBef>
                <a:spcPts val="0"/>
              </a:spcBef>
              <a:buNone/>
            </a:pPr>
            <a:r>
              <a:rPr lang="en-US" sz="2400" b="1" dirty="0">
                <a:solidFill>
                  <a:srgbClr val="C00000"/>
                </a:solidFill>
                <a:latin typeface="Alexandria" pitchFamily="2" charset="-78"/>
                <a:cs typeface="Alexandria" pitchFamily="2" charset="-78"/>
              </a:rPr>
              <a:t>Legal Prediction and Artificial Intelligence</a:t>
            </a:r>
            <a:endParaRPr lang="ar-EG" sz="4800" b="1" dirty="0">
              <a:solidFill>
                <a:srgbClr val="C00000"/>
              </a:solidFill>
              <a:effectLst/>
              <a:latin typeface="Alexandria" pitchFamily="2" charset="-78"/>
              <a:ea typeface="Aptos" panose="020B0004020202020204" pitchFamily="34" charset="0"/>
              <a:cs typeface="Alexandria" pitchFamily="2" charset="-78"/>
            </a:endParaRPr>
          </a:p>
        </p:txBody>
      </p:sp>
      <p:pic>
        <p:nvPicPr>
          <p:cNvPr id="13" name="صورة 12">
            <a:extLst>
              <a:ext uri="{FF2B5EF4-FFF2-40B4-BE49-F238E27FC236}">
                <a16:creationId xmlns:a16="http://schemas.microsoft.com/office/drawing/2014/main" xmlns="" id="{2C865C43-C415-15B3-AA78-DD7EEEF5C00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81743" y="3173396"/>
            <a:ext cx="10755086" cy="2438401"/>
          </a:xfrm>
          <a:prstGeom prst="rect">
            <a:avLst/>
          </a:prstGeom>
        </p:spPr>
      </p:pic>
    </p:spTree>
    <p:extLst>
      <p:ext uri="{BB962C8B-B14F-4D97-AF65-F5344CB8AC3E}">
        <p14:creationId xmlns:p14="http://schemas.microsoft.com/office/powerpoint/2010/main" val="112287950"/>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شكل بيضاوي 6">
            <a:extLst>
              <a:ext uri="{FF2B5EF4-FFF2-40B4-BE49-F238E27FC236}">
                <a16:creationId xmlns:a16="http://schemas.microsoft.com/office/drawing/2014/main" xmlns="" id="{5D13267C-8D65-1555-1BC8-2ED49D4B6B72}"/>
              </a:ext>
            </a:extLst>
          </p:cNvPr>
          <p:cNvSpPr/>
          <p:nvPr/>
        </p:nvSpPr>
        <p:spPr>
          <a:xfrm>
            <a:off x="3380014" y="1077688"/>
            <a:ext cx="5034643" cy="1186543"/>
          </a:xfrm>
          <a:prstGeom prst="ellipse">
            <a:avLst/>
          </a:prstGeom>
          <a:solidFill>
            <a:srgbClr val="00B0F0"/>
          </a:solidFill>
          <a:ln/>
        </p:spPr>
        <p:style>
          <a:lnRef idx="2">
            <a:schemeClr val="accent2"/>
          </a:lnRef>
          <a:fillRef idx="1">
            <a:schemeClr val="lt1"/>
          </a:fillRef>
          <a:effectRef idx="0">
            <a:schemeClr val="accent2"/>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000" b="1" dirty="0">
                <a:solidFill>
                  <a:prstClr val="black"/>
                </a:solidFill>
                <a:latin typeface="Alexandria" pitchFamily="2" charset="-78"/>
                <a:cs typeface="Alexandria" pitchFamily="2" charset="-78"/>
              </a:rPr>
              <a:t>التنبؤ القانوني</a:t>
            </a:r>
            <a:endPar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عنصر نائب للمحتوى 3">
            <a:extLst>
              <a:ext uri="{FF2B5EF4-FFF2-40B4-BE49-F238E27FC236}">
                <a16:creationId xmlns:a16="http://schemas.microsoft.com/office/drawing/2014/main" xmlns="" id="{373C768C-A426-9265-0C2F-4EB30EA53D3B}"/>
              </a:ext>
            </a:extLst>
          </p:cNvPr>
          <p:cNvSpPr>
            <a:spLocks noGrp="1"/>
          </p:cNvSpPr>
          <p:nvPr>
            <p:ph sz="half" idx="2"/>
          </p:nvPr>
        </p:nvSpPr>
        <p:spPr>
          <a:xfrm>
            <a:off x="250371" y="3145972"/>
            <a:ext cx="11854543" cy="2514600"/>
          </a:xfrm>
          <a:solidFill>
            <a:schemeClr val="bg1"/>
          </a:solidFill>
        </p:spPr>
        <p:txBody>
          <a:bodyPr>
            <a:noAutofit/>
          </a:bodyPr>
          <a:lstStyle/>
          <a:p>
            <a:pPr marL="0" indent="0" algn="just" rtl="1">
              <a:lnSpc>
                <a:spcPct val="150000"/>
              </a:lnSpc>
              <a:spcBef>
                <a:spcPts val="0"/>
              </a:spcBef>
              <a:buNone/>
            </a:pPr>
            <a:r>
              <a:rPr lang="fa-IR" sz="1400" b="1" dirty="0">
                <a:solidFill>
                  <a:srgbClr val="C00000"/>
                </a:solidFill>
                <a:latin typeface="Alexandria" pitchFamily="2" charset="-78"/>
                <a:cs typeface="Alexandria" pitchFamily="2" charset="-78"/>
              </a:rPr>
              <a:t>ما هو التنبؤ القانوني؟</a:t>
            </a:r>
          </a:p>
          <a:p>
            <a:pPr marL="0" indent="0" algn="just" rtl="1">
              <a:lnSpc>
                <a:spcPct val="150000"/>
              </a:lnSpc>
              <a:spcBef>
                <a:spcPts val="0"/>
              </a:spcBef>
              <a:buNone/>
            </a:pPr>
            <a:r>
              <a:rPr lang="fa-IR" sz="1400" dirty="0">
                <a:latin typeface="Alexandria" pitchFamily="2" charset="-78"/>
                <a:cs typeface="Alexandria" pitchFamily="2" charset="-78"/>
              </a:rPr>
              <a:t>التنبؤ القانوني هو استخدام النماذج الرياضية والخوارزميات لتحليل البيانات القانونية والتنبؤ بالنتائج المحتملة للقضايا والإجراءات القانونية. يعتمد هذا التنبؤ على مجموعة واسعة من البيانات مثل قرارات المحاكم السابقة، النصوص القانونية، والسوابق القضائية.</a:t>
            </a:r>
          </a:p>
          <a:p>
            <a:pPr marL="0" indent="0" algn="just" rtl="1">
              <a:lnSpc>
                <a:spcPct val="150000"/>
              </a:lnSpc>
              <a:spcBef>
                <a:spcPts val="0"/>
              </a:spcBef>
              <a:buNone/>
            </a:pPr>
            <a:r>
              <a:rPr lang="fa-IR" sz="1400" b="1" dirty="0">
                <a:solidFill>
                  <a:srgbClr val="C00000"/>
                </a:solidFill>
                <a:latin typeface="Alexandria" pitchFamily="2" charset="-78"/>
                <a:cs typeface="Alexandria" pitchFamily="2" charset="-78"/>
              </a:rPr>
              <a:t>الذكاء الاصطناعي في التنبؤ القانوني</a:t>
            </a:r>
          </a:p>
          <a:p>
            <a:pPr marL="0" indent="0" algn="just" rtl="1">
              <a:lnSpc>
                <a:spcPct val="150000"/>
              </a:lnSpc>
              <a:spcBef>
                <a:spcPts val="0"/>
              </a:spcBef>
              <a:buNone/>
            </a:pPr>
            <a:r>
              <a:rPr lang="fa-IR" sz="1400" dirty="0">
                <a:latin typeface="Alexandria" pitchFamily="2" charset="-78"/>
                <a:cs typeface="Alexandria" pitchFamily="2" charset="-78"/>
              </a:rPr>
              <a:t>يستخدم الذكاء الاصطناعي تقنيات مثل التعلم الآلي (</a:t>
            </a:r>
            <a:r>
              <a:rPr lang="en-US" sz="1400" dirty="0">
                <a:latin typeface="Alexandria" pitchFamily="2" charset="-78"/>
                <a:cs typeface="Alexandria" pitchFamily="2" charset="-78"/>
              </a:rPr>
              <a:t>Machine Learning) </a:t>
            </a:r>
            <a:r>
              <a:rPr lang="fa-IR" sz="1400" dirty="0">
                <a:latin typeface="Alexandria" pitchFamily="2" charset="-78"/>
                <a:cs typeface="Alexandria" pitchFamily="2" charset="-78"/>
              </a:rPr>
              <a:t>والتعلم العميق (</a:t>
            </a:r>
            <a:r>
              <a:rPr lang="en-US" sz="1400" dirty="0">
                <a:latin typeface="Alexandria" pitchFamily="2" charset="-78"/>
                <a:cs typeface="Alexandria" pitchFamily="2" charset="-78"/>
              </a:rPr>
              <a:t>Deep Learning) </a:t>
            </a:r>
            <a:r>
              <a:rPr lang="fa-IR" sz="1400" dirty="0">
                <a:latin typeface="Alexandria" pitchFamily="2" charset="-78"/>
                <a:cs typeface="Alexandria" pitchFamily="2" charset="-78"/>
              </a:rPr>
              <a:t>لبناء نماذج قادرة على تحليل البيانات القانونية وتقديم تنبؤات دقيقة. يتم تدريب هذه النماذج على كميات كبيرة من البيانات لاكتشاف الأنماط والعلاقات التي يمكن أن تساعد في التنبؤ بالنتائج المستقبلية.</a:t>
            </a:r>
          </a:p>
        </p:txBody>
      </p:sp>
    </p:spTree>
    <p:extLst>
      <p:ext uri="{BB962C8B-B14F-4D97-AF65-F5344CB8AC3E}">
        <p14:creationId xmlns:p14="http://schemas.microsoft.com/office/powerpoint/2010/main" val="3597674234"/>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xmlns="" id="{373C768C-A426-9265-0C2F-4EB30EA53D3B}"/>
              </a:ext>
            </a:extLst>
          </p:cNvPr>
          <p:cNvSpPr>
            <a:spLocks noGrp="1"/>
          </p:cNvSpPr>
          <p:nvPr>
            <p:ph sz="half" idx="2"/>
          </p:nvPr>
        </p:nvSpPr>
        <p:spPr>
          <a:xfrm>
            <a:off x="250371" y="1872343"/>
            <a:ext cx="11854543" cy="4169227"/>
          </a:xfrm>
          <a:solidFill>
            <a:schemeClr val="bg1"/>
          </a:solidFill>
        </p:spPr>
        <p:txBody>
          <a:bodyPr>
            <a:noAutofit/>
          </a:bodyPr>
          <a:lstStyle/>
          <a:p>
            <a:pPr marL="0" indent="0" algn="just" rtl="1">
              <a:lnSpc>
                <a:spcPct val="150000"/>
              </a:lnSpc>
              <a:spcBef>
                <a:spcPts val="0"/>
              </a:spcBef>
              <a:buNone/>
            </a:pPr>
            <a:r>
              <a:rPr lang="fa-IR" sz="1400" b="1" dirty="0">
                <a:solidFill>
                  <a:srgbClr val="C00000"/>
                </a:solidFill>
                <a:latin typeface="Alexandria" pitchFamily="2" charset="-78"/>
                <a:cs typeface="Alexandria" pitchFamily="2" charset="-78"/>
              </a:rPr>
              <a:t>فوائد التنبؤ القانوني بالذكاء الاصطناعي:</a:t>
            </a:r>
            <a:endParaRPr lang="ar-EG" sz="1400" dirty="0">
              <a:latin typeface="Alexandria" pitchFamily="2" charset="-78"/>
              <a:cs typeface="Alexandria" pitchFamily="2" charset="-78"/>
            </a:endParaRPr>
          </a:p>
          <a:p>
            <a:pPr marL="0" indent="0" algn="just" rtl="1">
              <a:lnSpc>
                <a:spcPct val="150000"/>
              </a:lnSpc>
              <a:spcBef>
                <a:spcPts val="0"/>
              </a:spcBef>
              <a:buNone/>
            </a:pPr>
            <a:r>
              <a:rPr lang="fa-IR" sz="1400" b="1" dirty="0">
                <a:latin typeface="Alexandria" pitchFamily="2" charset="-78"/>
                <a:cs typeface="Alexandria" pitchFamily="2" charset="-78"/>
              </a:rPr>
              <a:t>زيادة الكفاءة: </a:t>
            </a:r>
            <a:r>
              <a:rPr lang="fa-IR" sz="1400" dirty="0">
                <a:latin typeface="Alexandria" pitchFamily="2" charset="-78"/>
                <a:cs typeface="Alexandria" pitchFamily="2" charset="-78"/>
              </a:rPr>
              <a:t>يمكن للذكاء الاصطناعي تحليل البيانات بسرعة كبيرة مقارنةً بالتحليل اليدوي، مما يوفر الوقت والجهد للمحامين والقضاة.</a:t>
            </a:r>
            <a:endParaRPr lang="ar-EG" sz="1400" dirty="0">
              <a:latin typeface="Alexandria" pitchFamily="2" charset="-78"/>
              <a:cs typeface="Alexandria" pitchFamily="2" charset="-78"/>
            </a:endParaRPr>
          </a:p>
          <a:p>
            <a:pPr marL="0" indent="0" algn="just" rtl="1">
              <a:lnSpc>
                <a:spcPct val="150000"/>
              </a:lnSpc>
              <a:spcBef>
                <a:spcPts val="0"/>
              </a:spcBef>
              <a:buNone/>
            </a:pPr>
            <a:r>
              <a:rPr lang="fa-IR" sz="1400" b="1" dirty="0">
                <a:latin typeface="Alexandria" pitchFamily="2" charset="-78"/>
                <a:cs typeface="Alexandria" pitchFamily="2" charset="-78"/>
              </a:rPr>
              <a:t>تحسين دقة التنبؤ: </a:t>
            </a:r>
            <a:r>
              <a:rPr lang="fa-IR" sz="1400" dirty="0">
                <a:latin typeface="Alexandria" pitchFamily="2" charset="-78"/>
                <a:cs typeface="Alexandria" pitchFamily="2" charset="-78"/>
              </a:rPr>
              <a:t>بفضل تحليل كميات كبيرة من البيانات، يمكن للذكاء الاصطناعي تقديم تنبؤات دقيقة بناءً على المعلومات السابقة.</a:t>
            </a:r>
            <a:endParaRPr lang="ar-EG" sz="1400" dirty="0">
              <a:latin typeface="Alexandria" pitchFamily="2" charset="-78"/>
              <a:cs typeface="Alexandria" pitchFamily="2" charset="-78"/>
            </a:endParaRPr>
          </a:p>
          <a:p>
            <a:pPr marL="0" indent="0" algn="just" rtl="1">
              <a:lnSpc>
                <a:spcPct val="150000"/>
              </a:lnSpc>
              <a:spcBef>
                <a:spcPts val="0"/>
              </a:spcBef>
              <a:buNone/>
            </a:pPr>
            <a:r>
              <a:rPr lang="fa-IR" sz="1400" b="1" dirty="0">
                <a:latin typeface="Alexandria" pitchFamily="2" charset="-78"/>
                <a:cs typeface="Alexandria" pitchFamily="2" charset="-78"/>
              </a:rPr>
              <a:t>تقليل التحيز: </a:t>
            </a:r>
            <a:r>
              <a:rPr lang="fa-IR" sz="1400" dirty="0">
                <a:latin typeface="Alexandria" pitchFamily="2" charset="-78"/>
                <a:cs typeface="Alexandria" pitchFamily="2" charset="-78"/>
              </a:rPr>
              <a:t>يساعد الذكاء الاصطناعي في تقليل التحيز البشري من خلال استخدام خوارزميات موضوعية تعتمد على البيانات فقط.</a:t>
            </a:r>
            <a:endParaRPr lang="ar-EG" sz="1400" dirty="0">
              <a:latin typeface="Alexandria" pitchFamily="2" charset="-78"/>
              <a:cs typeface="Alexandria" pitchFamily="2" charset="-78"/>
            </a:endParaRPr>
          </a:p>
          <a:p>
            <a:pPr marL="0" indent="0" algn="just" rtl="1">
              <a:lnSpc>
                <a:spcPct val="150000"/>
              </a:lnSpc>
              <a:spcBef>
                <a:spcPts val="0"/>
              </a:spcBef>
              <a:buNone/>
            </a:pPr>
            <a:endParaRPr lang="ar-EG" sz="1400" dirty="0">
              <a:latin typeface="Alexandria" pitchFamily="2" charset="-78"/>
              <a:cs typeface="Alexandria" pitchFamily="2" charset="-78"/>
            </a:endParaRPr>
          </a:p>
          <a:p>
            <a:pPr marL="0" indent="0" algn="just" rtl="1">
              <a:lnSpc>
                <a:spcPct val="150000"/>
              </a:lnSpc>
              <a:spcBef>
                <a:spcPts val="0"/>
              </a:spcBef>
              <a:buNone/>
            </a:pPr>
            <a:r>
              <a:rPr lang="fa-IR" sz="1400" b="1" dirty="0">
                <a:solidFill>
                  <a:srgbClr val="C00000"/>
                </a:solidFill>
                <a:latin typeface="Alexandria" pitchFamily="2" charset="-78"/>
                <a:cs typeface="Alexandria" pitchFamily="2" charset="-78"/>
              </a:rPr>
              <a:t>تطبيقات التنبؤ القانوني بالذكاء الاصطناعي</a:t>
            </a:r>
            <a:r>
              <a:rPr lang="ar-EG" sz="1400" b="1" dirty="0">
                <a:solidFill>
                  <a:srgbClr val="C00000"/>
                </a:solidFill>
                <a:latin typeface="Alexandria" pitchFamily="2" charset="-78"/>
                <a:cs typeface="Alexandria" pitchFamily="2" charset="-78"/>
              </a:rPr>
              <a:t>:</a:t>
            </a:r>
          </a:p>
          <a:p>
            <a:pPr marL="0" indent="0" algn="just" rtl="1">
              <a:lnSpc>
                <a:spcPct val="150000"/>
              </a:lnSpc>
              <a:spcBef>
                <a:spcPts val="0"/>
              </a:spcBef>
              <a:buNone/>
            </a:pPr>
            <a:r>
              <a:rPr lang="fa-IR" sz="1400" b="1" dirty="0">
                <a:latin typeface="Alexandria" pitchFamily="2" charset="-78"/>
                <a:cs typeface="Alexandria" pitchFamily="2" charset="-78"/>
              </a:rPr>
              <a:t>تقييم مخاطر القضايا: </a:t>
            </a:r>
            <a:r>
              <a:rPr lang="fa-IR" sz="1400" dirty="0">
                <a:latin typeface="Alexandria" pitchFamily="2" charset="-78"/>
                <a:cs typeface="Alexandria" pitchFamily="2" charset="-78"/>
              </a:rPr>
              <a:t>يمكن للذكاء الاصطناعي تحليل البيانات لتحديد مدى احتمالية نجاح قضية معينة أو فشلها، مما يساعد المحامين في اتخاذ قرارات مستنيرة.</a:t>
            </a:r>
            <a:endParaRPr lang="ar-EG" sz="1400" dirty="0">
              <a:latin typeface="Alexandria" pitchFamily="2" charset="-78"/>
              <a:cs typeface="Alexandria" pitchFamily="2" charset="-78"/>
            </a:endParaRPr>
          </a:p>
          <a:p>
            <a:pPr marL="0" indent="0" algn="just" rtl="1">
              <a:lnSpc>
                <a:spcPct val="150000"/>
              </a:lnSpc>
              <a:spcBef>
                <a:spcPts val="0"/>
              </a:spcBef>
              <a:buNone/>
            </a:pPr>
            <a:r>
              <a:rPr lang="fa-IR" sz="1400" b="1" dirty="0">
                <a:latin typeface="Alexandria" pitchFamily="2" charset="-78"/>
                <a:cs typeface="Alexandria" pitchFamily="2" charset="-78"/>
              </a:rPr>
              <a:t>التنبؤ بأحكام المحاكم: </a:t>
            </a:r>
            <a:r>
              <a:rPr lang="fa-IR" sz="1400" dirty="0">
                <a:latin typeface="Alexandria" pitchFamily="2" charset="-78"/>
                <a:cs typeface="Alexandria" pitchFamily="2" charset="-78"/>
              </a:rPr>
              <a:t>يمكن للنماذج التنبؤية تحليل الأحكام السابقة والتنبؤ بكيفية حكم القضاة في قضايا مماثلة، مما يساعد في وضع استراتيجيات قانونية فعالة.</a:t>
            </a:r>
            <a:endParaRPr lang="ar-EG" sz="1400" dirty="0">
              <a:latin typeface="Alexandria" pitchFamily="2" charset="-78"/>
              <a:cs typeface="Alexandria" pitchFamily="2" charset="-78"/>
            </a:endParaRPr>
          </a:p>
          <a:p>
            <a:pPr marL="0" indent="0" algn="just" rtl="1">
              <a:lnSpc>
                <a:spcPct val="150000"/>
              </a:lnSpc>
              <a:spcBef>
                <a:spcPts val="0"/>
              </a:spcBef>
              <a:buNone/>
            </a:pPr>
            <a:r>
              <a:rPr lang="fa-IR" sz="1400" b="1" dirty="0">
                <a:latin typeface="Alexandria" pitchFamily="2" charset="-78"/>
                <a:cs typeface="Alexandria" pitchFamily="2" charset="-78"/>
              </a:rPr>
              <a:t>تحليل العقود: </a:t>
            </a:r>
            <a:r>
              <a:rPr lang="fa-IR" sz="1400" dirty="0">
                <a:latin typeface="Alexandria" pitchFamily="2" charset="-78"/>
                <a:cs typeface="Alexandria" pitchFamily="2" charset="-78"/>
              </a:rPr>
              <a:t>يمكن للذكاء الاصطناعي تحليل العقود القانونية واستخراج النقاط الهامة وتحديد المخاطر المحتملة، مما يسهل على المحامين والمستشارين القانونيين مراجعة العقود بشكل أسرع وأكثر دقة.</a:t>
            </a:r>
          </a:p>
        </p:txBody>
      </p:sp>
    </p:spTree>
    <p:extLst>
      <p:ext uri="{BB962C8B-B14F-4D97-AF65-F5344CB8AC3E}">
        <p14:creationId xmlns:p14="http://schemas.microsoft.com/office/powerpoint/2010/main" val="482408054"/>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عنصر نائب للمحتوى 8">
            <a:extLst>
              <a:ext uri="{FF2B5EF4-FFF2-40B4-BE49-F238E27FC236}">
                <a16:creationId xmlns:a16="http://schemas.microsoft.com/office/drawing/2014/main" xmlns="" id="{876DB1A2-5A95-547F-5D98-3FC92BD525F0}"/>
              </a:ext>
            </a:extLst>
          </p:cNvPr>
          <p:cNvSpPr>
            <a:spLocks noGrp="1"/>
          </p:cNvSpPr>
          <p:nvPr>
            <p:ph sz="half" idx="2"/>
          </p:nvPr>
        </p:nvSpPr>
        <p:spPr>
          <a:xfrm>
            <a:off x="685800" y="1426029"/>
            <a:ext cx="11157858" cy="1578427"/>
          </a:xfrm>
          <a:solidFill>
            <a:schemeClr val="accent4">
              <a:lumMod val="20000"/>
              <a:lumOff val="80000"/>
            </a:schemeClr>
          </a:solidFill>
        </p:spPr>
        <p:txBody>
          <a:bodyPr>
            <a:normAutofit/>
          </a:bodyPr>
          <a:lstStyle/>
          <a:p>
            <a:pPr marL="0" indent="0" algn="ctr" rtl="1">
              <a:lnSpc>
                <a:spcPct val="160000"/>
              </a:lnSpc>
              <a:spcBef>
                <a:spcPts val="0"/>
              </a:spcBef>
              <a:buNone/>
            </a:pPr>
            <a:r>
              <a:rPr lang="ar-EG" sz="2400" b="1" dirty="0">
                <a:solidFill>
                  <a:srgbClr val="C00000"/>
                </a:solidFill>
                <a:latin typeface="Alexandria" pitchFamily="2" charset="-78"/>
                <a:ea typeface="Aptos" panose="020B0004020202020204" pitchFamily="34" charset="0"/>
                <a:cs typeface="Alexandria" pitchFamily="2" charset="-78"/>
              </a:rPr>
              <a:t>خامسًا</a:t>
            </a:r>
            <a:r>
              <a:rPr lang="ar-EG" sz="2400" b="1" dirty="0">
                <a:solidFill>
                  <a:srgbClr val="C00000"/>
                </a:solidFill>
                <a:effectLst/>
                <a:latin typeface="Alexandria" pitchFamily="2" charset="-78"/>
                <a:ea typeface="Aptos" panose="020B0004020202020204" pitchFamily="34" charset="0"/>
                <a:cs typeface="Alexandria" pitchFamily="2" charset="-78"/>
              </a:rPr>
              <a:t>: </a:t>
            </a:r>
            <a:r>
              <a:rPr lang="ar-SA" sz="2400" b="1" dirty="0">
                <a:solidFill>
                  <a:srgbClr val="C00000"/>
                </a:solidFill>
                <a:effectLst/>
                <a:latin typeface="Alexandria" pitchFamily="2" charset="-78"/>
                <a:ea typeface="Aptos" panose="020B0004020202020204" pitchFamily="34" charset="0"/>
                <a:cs typeface="Alexandria" pitchFamily="2" charset="-78"/>
              </a:rPr>
              <a:t>خدمات العملاء والاستشارات القانونية بالذكاء الاصطناعي</a:t>
            </a:r>
            <a:endParaRPr lang="ar-EG" sz="2400" b="1" dirty="0">
              <a:solidFill>
                <a:srgbClr val="C00000"/>
              </a:solidFill>
              <a:latin typeface="Alexandria" pitchFamily="2" charset="-78"/>
              <a:ea typeface="Aptos" panose="020B0004020202020204" pitchFamily="34" charset="0"/>
              <a:cs typeface="Alexandria" pitchFamily="2" charset="-78"/>
            </a:endParaRPr>
          </a:p>
          <a:p>
            <a:pPr marL="0" indent="0" algn="ctr" rtl="1">
              <a:lnSpc>
                <a:spcPct val="160000"/>
              </a:lnSpc>
              <a:spcBef>
                <a:spcPts val="0"/>
              </a:spcBef>
              <a:buNone/>
            </a:pPr>
            <a:r>
              <a:rPr lang="en-US" sz="2400" b="1" dirty="0">
                <a:solidFill>
                  <a:srgbClr val="C00000"/>
                </a:solidFill>
                <a:latin typeface="Alexandria" pitchFamily="2" charset="-78"/>
                <a:cs typeface="Alexandria" pitchFamily="2" charset="-78"/>
              </a:rPr>
              <a:t>Customer Services and Legal Consultations with Artificial Intelligence</a:t>
            </a:r>
            <a:endParaRPr lang="ar-EG" sz="2400" b="1" dirty="0">
              <a:solidFill>
                <a:srgbClr val="C00000"/>
              </a:solidFill>
              <a:effectLst/>
              <a:latin typeface="Alexandria" pitchFamily="2" charset="-78"/>
              <a:ea typeface="Aptos" panose="020B0004020202020204" pitchFamily="34" charset="0"/>
              <a:cs typeface="Alexandria" pitchFamily="2" charset="-78"/>
            </a:endParaRPr>
          </a:p>
        </p:txBody>
      </p:sp>
      <p:pic>
        <p:nvPicPr>
          <p:cNvPr id="13" name="صورة 12">
            <a:extLst>
              <a:ext uri="{FF2B5EF4-FFF2-40B4-BE49-F238E27FC236}">
                <a16:creationId xmlns:a16="http://schemas.microsoft.com/office/drawing/2014/main" xmlns="" id="{2C865C43-C415-15B3-AA78-DD7EEEF5C00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70214" y="3173396"/>
            <a:ext cx="10189029" cy="3064118"/>
          </a:xfrm>
          <a:prstGeom prst="rect">
            <a:avLst/>
          </a:prstGeom>
        </p:spPr>
      </p:pic>
    </p:spTree>
    <p:extLst>
      <p:ext uri="{BB962C8B-B14F-4D97-AF65-F5344CB8AC3E}">
        <p14:creationId xmlns:p14="http://schemas.microsoft.com/office/powerpoint/2010/main" val="1461797384"/>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شكل بيضاوي 6">
            <a:extLst>
              <a:ext uri="{FF2B5EF4-FFF2-40B4-BE49-F238E27FC236}">
                <a16:creationId xmlns:a16="http://schemas.microsoft.com/office/drawing/2014/main" xmlns="" id="{5D13267C-8D65-1555-1BC8-2ED49D4B6B72}"/>
              </a:ext>
            </a:extLst>
          </p:cNvPr>
          <p:cNvSpPr/>
          <p:nvPr/>
        </p:nvSpPr>
        <p:spPr>
          <a:xfrm>
            <a:off x="3660320" y="1371602"/>
            <a:ext cx="5034643" cy="1186543"/>
          </a:xfrm>
          <a:prstGeom prst="ellipse">
            <a:avLst/>
          </a:prstGeom>
          <a:solidFill>
            <a:srgbClr val="00B0F0"/>
          </a:solidFill>
          <a:ln/>
        </p:spPr>
        <p:style>
          <a:lnRef idx="2">
            <a:schemeClr val="accent2"/>
          </a:lnRef>
          <a:fillRef idx="1">
            <a:schemeClr val="lt1"/>
          </a:fillRef>
          <a:effectRef idx="0">
            <a:schemeClr val="accent2"/>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000" b="1" dirty="0">
                <a:latin typeface="Alexandria" pitchFamily="2" charset="-78"/>
                <a:cs typeface="Alexandria" pitchFamily="2" charset="-78"/>
              </a:rPr>
              <a:t>1- </a:t>
            </a:r>
            <a:r>
              <a:rPr lang="fa-IR" sz="2000" b="1" dirty="0">
                <a:latin typeface="Alexandria" pitchFamily="2" charset="-78"/>
                <a:cs typeface="Alexandria" pitchFamily="2" charset="-78"/>
              </a:rPr>
              <a:t>خدمات العملاء بالذكاء الاصطناعي</a:t>
            </a:r>
            <a:endParaRPr kumimoji="0" lang="en-US" sz="20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عنصر نائب للمحتوى 3">
            <a:extLst>
              <a:ext uri="{FF2B5EF4-FFF2-40B4-BE49-F238E27FC236}">
                <a16:creationId xmlns:a16="http://schemas.microsoft.com/office/drawing/2014/main" xmlns="" id="{373C768C-A426-9265-0C2F-4EB30EA53D3B}"/>
              </a:ext>
            </a:extLst>
          </p:cNvPr>
          <p:cNvSpPr>
            <a:spLocks noGrp="1"/>
          </p:cNvSpPr>
          <p:nvPr>
            <p:ph sz="half" idx="2"/>
          </p:nvPr>
        </p:nvSpPr>
        <p:spPr>
          <a:xfrm>
            <a:off x="250371" y="2819400"/>
            <a:ext cx="11854543" cy="3429000"/>
          </a:xfrm>
          <a:solidFill>
            <a:schemeClr val="bg1"/>
          </a:solidFill>
        </p:spPr>
        <p:txBody>
          <a:bodyPr>
            <a:noAutofit/>
          </a:bodyPr>
          <a:lstStyle/>
          <a:p>
            <a:pPr marL="0" indent="0" algn="just" rtl="1">
              <a:lnSpc>
                <a:spcPct val="150000"/>
              </a:lnSpc>
              <a:spcBef>
                <a:spcPts val="0"/>
              </a:spcBef>
              <a:buNone/>
            </a:pPr>
            <a:r>
              <a:rPr lang="fa-IR" sz="1600" dirty="0">
                <a:latin typeface="Alexandria" pitchFamily="2" charset="-78"/>
                <a:cs typeface="Alexandria" pitchFamily="2" charset="-78"/>
              </a:rPr>
              <a:t>تعد خدمات العملاء جزءًا أساسيًا من أي عمل تجاري، بما في ذلك المكاتب القانونية. يمكن للذكاء الاصطناعي تحسين تجربة العملاء من خلال توفير ردود سريعة وفعالة على الاستفسارات وتقديم الدعم اللازم على مدار الساعة.</a:t>
            </a:r>
            <a:endParaRPr lang="ar-EG" sz="1600" dirty="0">
              <a:latin typeface="Alexandria" pitchFamily="2" charset="-78"/>
              <a:cs typeface="Alexandria" pitchFamily="2" charset="-78"/>
            </a:endParaRPr>
          </a:p>
          <a:p>
            <a:pPr marL="0" indent="0" algn="just" rtl="1">
              <a:lnSpc>
                <a:spcPct val="150000"/>
              </a:lnSpc>
              <a:spcBef>
                <a:spcPts val="0"/>
              </a:spcBef>
              <a:buNone/>
            </a:pPr>
            <a:r>
              <a:rPr lang="fa-IR" sz="1600" b="1" dirty="0">
                <a:latin typeface="Alexandria" pitchFamily="2" charset="-78"/>
                <a:cs typeface="Alexandria" pitchFamily="2" charset="-78"/>
              </a:rPr>
              <a:t>تطبيقات الذكاء الاصطناعي في خدمات العملاء:</a:t>
            </a:r>
            <a:endParaRPr lang="ar-EG" sz="1600" b="1" dirty="0">
              <a:latin typeface="Alexandria" pitchFamily="2" charset="-78"/>
              <a:cs typeface="Alexandria" pitchFamily="2" charset="-78"/>
            </a:endParaRPr>
          </a:p>
          <a:p>
            <a:pPr marL="0" indent="0" algn="just" rtl="1">
              <a:lnSpc>
                <a:spcPct val="150000"/>
              </a:lnSpc>
              <a:spcBef>
                <a:spcPts val="0"/>
              </a:spcBef>
              <a:buNone/>
            </a:pPr>
            <a:r>
              <a:rPr lang="fa-IR" sz="1600" b="1" dirty="0">
                <a:solidFill>
                  <a:srgbClr val="C00000"/>
                </a:solidFill>
                <a:latin typeface="Alexandria" pitchFamily="2" charset="-78"/>
                <a:cs typeface="Alexandria" pitchFamily="2" charset="-78"/>
              </a:rPr>
              <a:t>الدردشة الآلية </a:t>
            </a:r>
            <a:r>
              <a:rPr lang="en-US" sz="1600" b="1" dirty="0">
                <a:solidFill>
                  <a:srgbClr val="C00000"/>
                </a:solidFill>
                <a:latin typeface="Alexandria" pitchFamily="2" charset="-78"/>
                <a:cs typeface="Alexandria" pitchFamily="2" charset="-78"/>
              </a:rPr>
              <a:t> </a:t>
            </a:r>
            <a:r>
              <a:rPr lang="en-US" sz="1600" dirty="0">
                <a:latin typeface="Alexandria" pitchFamily="2" charset="-78"/>
                <a:cs typeface="Alexandria" pitchFamily="2" charset="-78"/>
              </a:rPr>
              <a:t>Chatbots</a:t>
            </a:r>
            <a:r>
              <a:rPr lang="fa-IR" sz="1600" dirty="0">
                <a:latin typeface="Alexandria" pitchFamily="2" charset="-78"/>
                <a:cs typeface="Alexandria" pitchFamily="2" charset="-78"/>
              </a:rPr>
              <a:t>يمكن للذكاء الاصطناعي توفير خدمة الدردشة الآلية التي تساعد العملاء في الحصول على إجابات فورية لاستفساراتهم، مما يقلل من وقت الانتظار ويزيد من رضا العملاء.</a:t>
            </a:r>
            <a:endParaRPr lang="ar-EG" sz="1600" dirty="0">
              <a:latin typeface="Alexandria" pitchFamily="2" charset="-78"/>
              <a:cs typeface="Alexandria" pitchFamily="2" charset="-78"/>
            </a:endParaRPr>
          </a:p>
          <a:p>
            <a:pPr marL="0" indent="0" algn="just" rtl="1">
              <a:lnSpc>
                <a:spcPct val="150000"/>
              </a:lnSpc>
              <a:spcBef>
                <a:spcPts val="0"/>
              </a:spcBef>
              <a:buNone/>
            </a:pPr>
            <a:r>
              <a:rPr lang="fa-IR" sz="1600" b="1" dirty="0">
                <a:solidFill>
                  <a:srgbClr val="C00000"/>
                </a:solidFill>
                <a:latin typeface="Alexandria" pitchFamily="2" charset="-78"/>
                <a:cs typeface="Alexandria" pitchFamily="2" charset="-78"/>
              </a:rPr>
              <a:t>التخصيص: </a:t>
            </a:r>
            <a:r>
              <a:rPr lang="fa-IR" sz="1600" dirty="0">
                <a:latin typeface="Alexandria" pitchFamily="2" charset="-78"/>
                <a:cs typeface="Alexandria" pitchFamily="2" charset="-78"/>
              </a:rPr>
              <a:t>يمكن للذكاء الاصطناعي تحليل بيانات العملاء لتقديم خدمات مخصصة تلبي احتياجاتهم الفردية، مثل تذكيرهم بالمواعيد النهائية أو تحديثهم حول حالة قضاياهم.</a:t>
            </a:r>
            <a:endParaRPr lang="ar-EG" sz="1600" dirty="0">
              <a:latin typeface="Alexandria" pitchFamily="2" charset="-78"/>
              <a:cs typeface="Alexandria" pitchFamily="2" charset="-78"/>
            </a:endParaRPr>
          </a:p>
          <a:p>
            <a:pPr marL="0" indent="0" algn="just" rtl="1">
              <a:lnSpc>
                <a:spcPct val="150000"/>
              </a:lnSpc>
              <a:spcBef>
                <a:spcPts val="0"/>
              </a:spcBef>
              <a:buNone/>
            </a:pPr>
            <a:r>
              <a:rPr lang="fa-IR" sz="1600" b="1" dirty="0">
                <a:solidFill>
                  <a:srgbClr val="C00000"/>
                </a:solidFill>
                <a:latin typeface="Alexandria" pitchFamily="2" charset="-78"/>
                <a:cs typeface="Alexandria" pitchFamily="2" charset="-78"/>
              </a:rPr>
              <a:t>تحليل المشاعر: </a:t>
            </a:r>
            <a:r>
              <a:rPr lang="fa-IR" sz="1600" dirty="0">
                <a:latin typeface="Alexandria" pitchFamily="2" charset="-78"/>
                <a:cs typeface="Alexandria" pitchFamily="2" charset="-78"/>
              </a:rPr>
              <a:t>يمكن للذكاء الاصطناعي تحليل تفاعلات العملاء لاكتشاف المشاعر والردود المحتملة، مما يساعد في تحسين جودة الخدمة المقدمة.</a:t>
            </a:r>
          </a:p>
        </p:txBody>
      </p:sp>
    </p:spTree>
    <p:extLst>
      <p:ext uri="{BB962C8B-B14F-4D97-AF65-F5344CB8AC3E}">
        <p14:creationId xmlns:p14="http://schemas.microsoft.com/office/powerpoint/2010/main" val="819599236"/>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شكل بيضاوي 6">
            <a:extLst>
              <a:ext uri="{FF2B5EF4-FFF2-40B4-BE49-F238E27FC236}">
                <a16:creationId xmlns:a16="http://schemas.microsoft.com/office/drawing/2014/main" xmlns="" id="{5D13267C-8D65-1555-1BC8-2ED49D4B6B72}"/>
              </a:ext>
            </a:extLst>
          </p:cNvPr>
          <p:cNvSpPr/>
          <p:nvPr/>
        </p:nvSpPr>
        <p:spPr>
          <a:xfrm>
            <a:off x="3660320" y="1371602"/>
            <a:ext cx="5034643" cy="1186543"/>
          </a:xfrm>
          <a:prstGeom prst="ellipse">
            <a:avLst/>
          </a:prstGeom>
          <a:solidFill>
            <a:srgbClr val="00B0F0"/>
          </a:solidFill>
          <a:ln/>
        </p:spPr>
        <p:style>
          <a:lnRef idx="2">
            <a:schemeClr val="accent2"/>
          </a:lnRef>
          <a:fillRef idx="1">
            <a:schemeClr val="lt1"/>
          </a:fillRef>
          <a:effectRef idx="0">
            <a:schemeClr val="accent2"/>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000" b="1" dirty="0">
                <a:latin typeface="Alexandria" pitchFamily="2" charset="-78"/>
                <a:cs typeface="Alexandria" pitchFamily="2" charset="-78"/>
              </a:rPr>
              <a:t>2- </a:t>
            </a:r>
            <a:r>
              <a:rPr lang="fa-IR" sz="2000" b="1" dirty="0">
                <a:latin typeface="Alexandria" pitchFamily="2" charset="-78"/>
                <a:cs typeface="Alexandria" pitchFamily="2" charset="-78"/>
              </a:rPr>
              <a:t>الاستشارات القانونية بالذكاء الاصطناعي</a:t>
            </a:r>
            <a:endParaRPr kumimoji="0" lang="en-US" sz="20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عنصر نائب للمحتوى 3">
            <a:extLst>
              <a:ext uri="{FF2B5EF4-FFF2-40B4-BE49-F238E27FC236}">
                <a16:creationId xmlns:a16="http://schemas.microsoft.com/office/drawing/2014/main" xmlns="" id="{373C768C-A426-9265-0C2F-4EB30EA53D3B}"/>
              </a:ext>
            </a:extLst>
          </p:cNvPr>
          <p:cNvSpPr>
            <a:spLocks noGrp="1"/>
          </p:cNvSpPr>
          <p:nvPr>
            <p:ph sz="half" idx="2"/>
          </p:nvPr>
        </p:nvSpPr>
        <p:spPr>
          <a:xfrm>
            <a:off x="250371" y="2819400"/>
            <a:ext cx="11854543" cy="3429000"/>
          </a:xfrm>
          <a:solidFill>
            <a:schemeClr val="bg1"/>
          </a:solidFill>
        </p:spPr>
        <p:txBody>
          <a:bodyPr>
            <a:noAutofit/>
          </a:bodyPr>
          <a:lstStyle/>
          <a:p>
            <a:pPr marL="0" indent="0" algn="just" rtl="1">
              <a:lnSpc>
                <a:spcPct val="150000"/>
              </a:lnSpc>
              <a:spcBef>
                <a:spcPts val="0"/>
              </a:spcBef>
              <a:buNone/>
            </a:pPr>
            <a:r>
              <a:rPr lang="fa-IR" sz="1600" dirty="0">
                <a:latin typeface="Alexandria" pitchFamily="2" charset="-78"/>
                <a:cs typeface="Alexandria" pitchFamily="2" charset="-78"/>
              </a:rPr>
              <a:t>تتطلب الاستشارات القانونية دقة وتحليل معمق للبيانات القانونية. يمكن للذكاء الاصطناعي توفير استشارات قانونية مستندة إلى تحليل كميات كبيرة من النصوص القانونية والأحكام القضائية.</a:t>
            </a:r>
            <a:endParaRPr lang="en-US" sz="1600" dirty="0">
              <a:latin typeface="Alexandria" pitchFamily="2" charset="-78"/>
              <a:cs typeface="Alexandria" pitchFamily="2" charset="-78"/>
            </a:endParaRPr>
          </a:p>
          <a:p>
            <a:pPr marL="0" indent="0" algn="just" rtl="1">
              <a:lnSpc>
                <a:spcPct val="150000"/>
              </a:lnSpc>
              <a:spcBef>
                <a:spcPts val="0"/>
              </a:spcBef>
              <a:buNone/>
            </a:pPr>
            <a:r>
              <a:rPr lang="fa-IR" sz="1600" b="1" dirty="0">
                <a:latin typeface="Alexandria" pitchFamily="2" charset="-78"/>
                <a:cs typeface="Alexandria" pitchFamily="2" charset="-78"/>
              </a:rPr>
              <a:t>تطبيقات الذكاء الاصطناعي في الاستشارات القانونية:</a:t>
            </a:r>
            <a:endParaRPr lang="en-US" sz="1600" b="1" dirty="0">
              <a:latin typeface="Alexandria" pitchFamily="2" charset="-78"/>
              <a:cs typeface="Alexandria" pitchFamily="2" charset="-78"/>
            </a:endParaRPr>
          </a:p>
          <a:p>
            <a:pPr marL="0" indent="0" algn="just" rtl="1">
              <a:lnSpc>
                <a:spcPct val="150000"/>
              </a:lnSpc>
              <a:spcBef>
                <a:spcPts val="0"/>
              </a:spcBef>
              <a:buNone/>
            </a:pPr>
            <a:r>
              <a:rPr lang="fa-IR" sz="1600" b="1" dirty="0">
                <a:solidFill>
                  <a:srgbClr val="C00000"/>
                </a:solidFill>
                <a:latin typeface="Alexandria" pitchFamily="2" charset="-78"/>
                <a:cs typeface="Alexandria" pitchFamily="2" charset="-78"/>
              </a:rPr>
              <a:t>تحليل الوثائق: </a:t>
            </a:r>
            <a:r>
              <a:rPr lang="fa-IR" sz="1600" dirty="0">
                <a:latin typeface="Alexandria" pitchFamily="2" charset="-78"/>
                <a:cs typeface="Alexandria" pitchFamily="2" charset="-78"/>
              </a:rPr>
              <a:t>يمكن للذكاء الاصطناعي تحليل العقود والوثائق القانونية واستخراج المعلومات الهامة، مما يسهل على المحامين مراجعة الوثائق بسرعة وكفاءة.</a:t>
            </a:r>
            <a:endParaRPr lang="en-US" sz="1600" dirty="0">
              <a:latin typeface="Alexandria" pitchFamily="2" charset="-78"/>
              <a:cs typeface="Alexandria" pitchFamily="2" charset="-78"/>
            </a:endParaRPr>
          </a:p>
          <a:p>
            <a:pPr marL="0" indent="0" algn="just" rtl="1">
              <a:lnSpc>
                <a:spcPct val="150000"/>
              </a:lnSpc>
              <a:spcBef>
                <a:spcPts val="0"/>
              </a:spcBef>
              <a:buNone/>
            </a:pPr>
            <a:r>
              <a:rPr lang="fa-IR" sz="1600" b="1" dirty="0">
                <a:solidFill>
                  <a:srgbClr val="C00000"/>
                </a:solidFill>
                <a:latin typeface="Alexandria" pitchFamily="2" charset="-78"/>
                <a:cs typeface="Alexandria" pitchFamily="2" charset="-78"/>
              </a:rPr>
              <a:t>البحث القانوني: </a:t>
            </a:r>
            <a:r>
              <a:rPr lang="fa-IR" sz="1600" dirty="0">
                <a:latin typeface="Alexandria" pitchFamily="2" charset="-78"/>
                <a:cs typeface="Alexandria" pitchFamily="2" charset="-78"/>
              </a:rPr>
              <a:t>يمكن للذكاء الاصطناعي مسح قواعد البيانات القانونية واستخراج الأحكام والقوانين ذات الصلة بالقضايا الحالية، مما يوفر وقت وجهد المحامين.</a:t>
            </a:r>
            <a:endParaRPr lang="en-US" sz="1600" dirty="0">
              <a:latin typeface="Alexandria" pitchFamily="2" charset="-78"/>
              <a:cs typeface="Alexandria" pitchFamily="2" charset="-78"/>
            </a:endParaRPr>
          </a:p>
          <a:p>
            <a:pPr marL="0" indent="0" algn="just" rtl="1">
              <a:lnSpc>
                <a:spcPct val="150000"/>
              </a:lnSpc>
              <a:spcBef>
                <a:spcPts val="0"/>
              </a:spcBef>
              <a:buNone/>
            </a:pPr>
            <a:r>
              <a:rPr lang="fa-IR" sz="1600" b="1" dirty="0">
                <a:solidFill>
                  <a:srgbClr val="C00000"/>
                </a:solidFill>
                <a:latin typeface="Alexandria" pitchFamily="2" charset="-78"/>
                <a:cs typeface="Alexandria" pitchFamily="2" charset="-78"/>
              </a:rPr>
              <a:t>التنبؤ بالأحكام: </a:t>
            </a:r>
            <a:r>
              <a:rPr lang="fa-IR" sz="1600" dirty="0">
                <a:latin typeface="Alexandria" pitchFamily="2" charset="-78"/>
                <a:cs typeface="Alexandria" pitchFamily="2" charset="-78"/>
              </a:rPr>
              <a:t>يمكن للذكاء الاصطناعي تحليل الأحكام القضائية السابقة والتنبؤ بالنتائج المحتملة للقضايا الجديدة، مما يساعد المحامين في وضع استراتيجيات فعالة.</a:t>
            </a:r>
          </a:p>
        </p:txBody>
      </p:sp>
    </p:spTree>
    <p:extLst>
      <p:ext uri="{BB962C8B-B14F-4D97-AF65-F5344CB8AC3E}">
        <p14:creationId xmlns:p14="http://schemas.microsoft.com/office/powerpoint/2010/main" val="3036986073"/>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عنصر نائب للمحتوى 8">
            <a:extLst>
              <a:ext uri="{FF2B5EF4-FFF2-40B4-BE49-F238E27FC236}">
                <a16:creationId xmlns:a16="http://schemas.microsoft.com/office/drawing/2014/main" xmlns="" id="{876DB1A2-5A95-547F-5D98-3FC92BD525F0}"/>
              </a:ext>
            </a:extLst>
          </p:cNvPr>
          <p:cNvSpPr>
            <a:spLocks noGrp="1"/>
          </p:cNvSpPr>
          <p:nvPr>
            <p:ph sz="half" idx="2"/>
          </p:nvPr>
        </p:nvSpPr>
        <p:spPr>
          <a:xfrm>
            <a:off x="685800" y="1426029"/>
            <a:ext cx="11157858" cy="1578427"/>
          </a:xfrm>
          <a:solidFill>
            <a:schemeClr val="accent4">
              <a:lumMod val="20000"/>
              <a:lumOff val="80000"/>
            </a:schemeClr>
          </a:solidFill>
        </p:spPr>
        <p:txBody>
          <a:bodyPr>
            <a:normAutofit fontScale="92500"/>
          </a:bodyPr>
          <a:lstStyle/>
          <a:p>
            <a:pPr marL="0" indent="0" algn="ctr" rtl="1">
              <a:lnSpc>
                <a:spcPct val="160000"/>
              </a:lnSpc>
              <a:spcBef>
                <a:spcPts val="0"/>
              </a:spcBef>
              <a:buNone/>
            </a:pPr>
            <a:r>
              <a:rPr lang="ar-EG" sz="2400" b="1" dirty="0">
                <a:solidFill>
                  <a:srgbClr val="C00000"/>
                </a:solidFill>
                <a:latin typeface="Alexandria" pitchFamily="2" charset="-78"/>
                <a:ea typeface="Aptos" panose="020B0004020202020204" pitchFamily="34" charset="0"/>
                <a:cs typeface="Alexandria" pitchFamily="2" charset="-78"/>
              </a:rPr>
              <a:t>سادسًا</a:t>
            </a:r>
            <a:r>
              <a:rPr lang="ar-EG" sz="2400" b="1" dirty="0">
                <a:solidFill>
                  <a:srgbClr val="C00000"/>
                </a:solidFill>
                <a:effectLst/>
                <a:latin typeface="Alexandria" pitchFamily="2" charset="-78"/>
                <a:ea typeface="Aptos" panose="020B0004020202020204" pitchFamily="34" charset="0"/>
                <a:cs typeface="Alexandria" pitchFamily="2" charset="-78"/>
              </a:rPr>
              <a:t>: </a:t>
            </a:r>
            <a:r>
              <a:rPr lang="ar-SA" sz="2400" b="1" dirty="0">
                <a:solidFill>
                  <a:srgbClr val="C00000"/>
                </a:solidFill>
                <a:effectLst/>
                <a:latin typeface="Alexandria" pitchFamily="2" charset="-78"/>
                <a:ea typeface="Aptos" panose="020B0004020202020204" pitchFamily="34" charset="0"/>
                <a:cs typeface="Alexandria" pitchFamily="2" charset="-78"/>
              </a:rPr>
              <a:t>التطوير المهني والتعليم المستمر والذكاء الاصطناعي</a:t>
            </a:r>
          </a:p>
          <a:p>
            <a:pPr marL="0" indent="0" algn="ctr" rtl="1">
              <a:lnSpc>
                <a:spcPct val="160000"/>
              </a:lnSpc>
              <a:spcBef>
                <a:spcPts val="0"/>
              </a:spcBef>
              <a:buNone/>
            </a:pPr>
            <a:r>
              <a:rPr lang="en-US" sz="2400" b="1" dirty="0">
                <a:solidFill>
                  <a:srgbClr val="C00000"/>
                </a:solidFill>
                <a:latin typeface="Alexandria" pitchFamily="2" charset="-78"/>
                <a:cs typeface="Alexandria" pitchFamily="2" charset="-78"/>
              </a:rPr>
              <a:t>Professional Development, Continuous Education, and Artificial Intelligence</a:t>
            </a:r>
            <a:endParaRPr lang="ar-EG" sz="2400" b="1" dirty="0">
              <a:solidFill>
                <a:srgbClr val="C00000"/>
              </a:solidFill>
              <a:effectLst/>
              <a:latin typeface="Alexandria" pitchFamily="2" charset="-78"/>
              <a:ea typeface="Aptos" panose="020B0004020202020204" pitchFamily="34" charset="0"/>
              <a:cs typeface="Alexandria" pitchFamily="2" charset="-78"/>
            </a:endParaRPr>
          </a:p>
        </p:txBody>
      </p:sp>
      <p:pic>
        <p:nvPicPr>
          <p:cNvPr id="13" name="صورة 12">
            <a:extLst>
              <a:ext uri="{FF2B5EF4-FFF2-40B4-BE49-F238E27FC236}">
                <a16:creationId xmlns:a16="http://schemas.microsoft.com/office/drawing/2014/main" xmlns="" id="{2C865C43-C415-15B3-AA78-DD7EEEF5C00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685800" y="3173396"/>
            <a:ext cx="11157858" cy="3064118"/>
          </a:xfrm>
          <a:prstGeom prst="rect">
            <a:avLst/>
          </a:prstGeom>
        </p:spPr>
      </p:pic>
    </p:spTree>
    <p:extLst>
      <p:ext uri="{BB962C8B-B14F-4D97-AF65-F5344CB8AC3E}">
        <p14:creationId xmlns:p14="http://schemas.microsoft.com/office/powerpoint/2010/main" val="3841818388"/>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شكل بيضاوي 6">
            <a:extLst>
              <a:ext uri="{FF2B5EF4-FFF2-40B4-BE49-F238E27FC236}">
                <a16:creationId xmlns:a16="http://schemas.microsoft.com/office/drawing/2014/main" xmlns="" id="{5D13267C-8D65-1555-1BC8-2ED49D4B6B72}"/>
              </a:ext>
            </a:extLst>
          </p:cNvPr>
          <p:cNvSpPr/>
          <p:nvPr/>
        </p:nvSpPr>
        <p:spPr>
          <a:xfrm>
            <a:off x="3660320" y="1371602"/>
            <a:ext cx="5034643" cy="1186543"/>
          </a:xfrm>
          <a:prstGeom prst="ellipse">
            <a:avLst/>
          </a:prstGeom>
          <a:solidFill>
            <a:srgbClr val="00B0F0"/>
          </a:solidFill>
          <a:ln/>
        </p:spPr>
        <p:style>
          <a:lnRef idx="2">
            <a:schemeClr val="accent2"/>
          </a:lnRef>
          <a:fillRef idx="1">
            <a:schemeClr val="lt1"/>
          </a:fillRef>
          <a:effectRef idx="0">
            <a:schemeClr val="accent2"/>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التطوير المهني في المجال القانوني</a:t>
            </a:r>
            <a:endPar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عنصر نائب للمحتوى 3">
            <a:extLst>
              <a:ext uri="{FF2B5EF4-FFF2-40B4-BE49-F238E27FC236}">
                <a16:creationId xmlns:a16="http://schemas.microsoft.com/office/drawing/2014/main" xmlns="" id="{373C768C-A426-9265-0C2F-4EB30EA53D3B}"/>
              </a:ext>
            </a:extLst>
          </p:cNvPr>
          <p:cNvSpPr>
            <a:spLocks noGrp="1"/>
          </p:cNvSpPr>
          <p:nvPr>
            <p:ph sz="half" idx="2"/>
          </p:nvPr>
        </p:nvSpPr>
        <p:spPr>
          <a:xfrm>
            <a:off x="250371" y="3091542"/>
            <a:ext cx="11854543" cy="2950029"/>
          </a:xfrm>
          <a:solidFill>
            <a:schemeClr val="bg1"/>
          </a:solidFill>
        </p:spPr>
        <p:txBody>
          <a:bodyPr>
            <a:noAutofit/>
          </a:bodyPr>
          <a:lstStyle/>
          <a:p>
            <a:pPr marL="0" indent="0" algn="just" rtl="1">
              <a:lnSpc>
                <a:spcPct val="150000"/>
              </a:lnSpc>
              <a:buNone/>
            </a:pPr>
            <a:r>
              <a:rPr lang="fa-IR" sz="1400" dirty="0">
                <a:latin typeface="Alexandria" pitchFamily="2" charset="-78"/>
                <a:cs typeface="Alexandria" pitchFamily="2" charset="-78"/>
              </a:rPr>
              <a:t>التطوير المهني في المجال القانوني يتطلب تبني ممارسات جديدة والتكيف مع التغييرات التكنولوجية. يشمل ذلك تحسين المهارات القانونية والتكنولوجية للمحامين والممارسين القانونيين من خلال التدريب المستمر وورش العمل المتخصصة.</a:t>
            </a:r>
          </a:p>
          <a:p>
            <a:pPr marL="0" indent="0" algn="just" rtl="1">
              <a:lnSpc>
                <a:spcPct val="150000"/>
              </a:lnSpc>
              <a:buNone/>
            </a:pPr>
            <a:r>
              <a:rPr lang="fa-IR" sz="1400" b="1" dirty="0">
                <a:latin typeface="Alexandria" pitchFamily="2" charset="-78"/>
                <a:cs typeface="Alexandria" pitchFamily="2" charset="-78"/>
              </a:rPr>
              <a:t>دور الذكاء الاصطناعي في التطوير المهني:</a:t>
            </a:r>
          </a:p>
          <a:p>
            <a:pPr marL="0" indent="0" algn="just" rtl="1">
              <a:lnSpc>
                <a:spcPct val="150000"/>
              </a:lnSpc>
              <a:buNone/>
            </a:pPr>
            <a:r>
              <a:rPr lang="fa-IR" sz="1400" b="1" dirty="0">
                <a:solidFill>
                  <a:srgbClr val="FF0000"/>
                </a:solidFill>
                <a:latin typeface="Alexandria" pitchFamily="2" charset="-78"/>
                <a:cs typeface="Alexandria" pitchFamily="2" charset="-78"/>
              </a:rPr>
              <a:t>أتمتة المهام الروتينية: </a:t>
            </a:r>
            <a:r>
              <a:rPr lang="fa-IR" sz="1400" dirty="0">
                <a:latin typeface="Alexandria" pitchFamily="2" charset="-78"/>
                <a:cs typeface="Alexandria" pitchFamily="2" charset="-78"/>
              </a:rPr>
              <a:t>يمكن للذكاء الاصطناعي أتمتة المهام الروتينية مثل مراجعة الوثائق وإجراء البحوث القانونية، مما يتيح للمحامين التركيز على القضايا الأكثر تعقيدًا.</a:t>
            </a:r>
          </a:p>
          <a:p>
            <a:pPr marL="0" indent="0" algn="just" rtl="1">
              <a:lnSpc>
                <a:spcPct val="150000"/>
              </a:lnSpc>
              <a:buNone/>
            </a:pPr>
            <a:r>
              <a:rPr lang="fa-IR" sz="1400" b="1" dirty="0">
                <a:solidFill>
                  <a:srgbClr val="FF0000"/>
                </a:solidFill>
                <a:latin typeface="Alexandria" pitchFamily="2" charset="-78"/>
                <a:cs typeface="Alexandria" pitchFamily="2" charset="-78"/>
              </a:rPr>
              <a:t>تحليل البيانات</a:t>
            </a:r>
            <a:r>
              <a:rPr lang="fa-IR" sz="1400" dirty="0">
                <a:solidFill>
                  <a:srgbClr val="FF0000"/>
                </a:solidFill>
                <a:latin typeface="Alexandria" pitchFamily="2" charset="-78"/>
                <a:cs typeface="Alexandria" pitchFamily="2" charset="-78"/>
              </a:rPr>
              <a:t>: </a:t>
            </a:r>
            <a:r>
              <a:rPr lang="fa-IR" sz="1400" dirty="0">
                <a:latin typeface="Alexandria" pitchFamily="2" charset="-78"/>
                <a:cs typeface="Alexandria" pitchFamily="2" charset="-78"/>
              </a:rPr>
              <a:t>يمكن للذكاء الاصطناعي تحليل كميات كبيرة من البيانات بسرعة ودقة، مما يساعد المحامين على اتخاذ قرارات مستنيرة.</a:t>
            </a:r>
          </a:p>
          <a:p>
            <a:pPr marL="0" indent="0" algn="just" rtl="1">
              <a:lnSpc>
                <a:spcPct val="150000"/>
              </a:lnSpc>
              <a:buNone/>
            </a:pPr>
            <a:r>
              <a:rPr lang="fa-IR" sz="1400" b="1" dirty="0">
                <a:solidFill>
                  <a:srgbClr val="FF0000"/>
                </a:solidFill>
                <a:latin typeface="Alexandria" pitchFamily="2" charset="-78"/>
                <a:cs typeface="Alexandria" pitchFamily="2" charset="-78"/>
              </a:rPr>
              <a:t>التنبؤ بالأحكام</a:t>
            </a:r>
            <a:r>
              <a:rPr lang="fa-IR" sz="1400" dirty="0">
                <a:solidFill>
                  <a:srgbClr val="FF0000"/>
                </a:solidFill>
                <a:latin typeface="Alexandria" pitchFamily="2" charset="-78"/>
                <a:cs typeface="Alexandria" pitchFamily="2" charset="-78"/>
              </a:rPr>
              <a:t>: </a:t>
            </a:r>
            <a:r>
              <a:rPr lang="fa-IR" sz="1400" dirty="0">
                <a:latin typeface="Alexandria" pitchFamily="2" charset="-78"/>
                <a:cs typeface="Alexandria" pitchFamily="2" charset="-78"/>
              </a:rPr>
              <a:t>يمكن للذكاء الاصطناعي التنبؤ بنتائج القضايا بناءً على بيانات سابقة، مما يساعد المحامين على إعداد استراتيجيات قانونية فعالة.</a:t>
            </a:r>
          </a:p>
        </p:txBody>
      </p:sp>
    </p:spTree>
    <p:extLst>
      <p:ext uri="{BB962C8B-B14F-4D97-AF65-F5344CB8AC3E}">
        <p14:creationId xmlns:p14="http://schemas.microsoft.com/office/powerpoint/2010/main" val="3666940910"/>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شكل بيضاوي 6">
            <a:extLst>
              <a:ext uri="{FF2B5EF4-FFF2-40B4-BE49-F238E27FC236}">
                <a16:creationId xmlns:a16="http://schemas.microsoft.com/office/drawing/2014/main" xmlns="" id="{5D13267C-8D65-1555-1BC8-2ED49D4B6B72}"/>
              </a:ext>
            </a:extLst>
          </p:cNvPr>
          <p:cNvSpPr/>
          <p:nvPr/>
        </p:nvSpPr>
        <p:spPr>
          <a:xfrm>
            <a:off x="3660320" y="1371602"/>
            <a:ext cx="5034643" cy="1186543"/>
          </a:xfrm>
          <a:prstGeom prst="ellipse">
            <a:avLst/>
          </a:prstGeom>
          <a:solidFill>
            <a:srgbClr val="00B0F0"/>
          </a:solidFill>
          <a:ln/>
        </p:spPr>
        <p:style>
          <a:lnRef idx="2">
            <a:schemeClr val="accent2"/>
          </a:lnRef>
          <a:fillRef idx="1">
            <a:schemeClr val="lt1"/>
          </a:fillRef>
          <a:effectRef idx="0">
            <a:schemeClr val="accent2"/>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000" b="1" dirty="0">
                <a:latin typeface="Alexandria" pitchFamily="2" charset="-78"/>
                <a:cs typeface="Alexandria" pitchFamily="2" charset="-78"/>
              </a:rPr>
              <a:t>2- </a:t>
            </a:r>
            <a:r>
              <a:rPr lang="fa-IR" sz="2000" b="1" dirty="0">
                <a:latin typeface="Alexandria" pitchFamily="2" charset="-78"/>
                <a:cs typeface="Alexandria" pitchFamily="2" charset="-78"/>
              </a:rPr>
              <a:t>التعليم المستمر في المجال القانوني</a:t>
            </a:r>
            <a:endParaRPr kumimoji="0" lang="en-US" sz="20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عنصر نائب للمحتوى 3">
            <a:extLst>
              <a:ext uri="{FF2B5EF4-FFF2-40B4-BE49-F238E27FC236}">
                <a16:creationId xmlns:a16="http://schemas.microsoft.com/office/drawing/2014/main" xmlns="" id="{373C768C-A426-9265-0C2F-4EB30EA53D3B}"/>
              </a:ext>
            </a:extLst>
          </p:cNvPr>
          <p:cNvSpPr>
            <a:spLocks noGrp="1"/>
          </p:cNvSpPr>
          <p:nvPr>
            <p:ph sz="half" idx="2"/>
          </p:nvPr>
        </p:nvSpPr>
        <p:spPr>
          <a:xfrm>
            <a:off x="250371" y="2950028"/>
            <a:ext cx="11854543" cy="3037115"/>
          </a:xfrm>
          <a:solidFill>
            <a:schemeClr val="bg1"/>
          </a:solidFill>
        </p:spPr>
        <p:txBody>
          <a:bodyPr>
            <a:noAutofit/>
          </a:bodyPr>
          <a:lstStyle/>
          <a:p>
            <a:pPr marL="0" indent="0" algn="just" rtl="1">
              <a:lnSpc>
                <a:spcPct val="150000"/>
              </a:lnSpc>
              <a:spcBef>
                <a:spcPts val="0"/>
              </a:spcBef>
              <a:buNone/>
            </a:pPr>
            <a:r>
              <a:rPr lang="fa-IR" sz="1400" dirty="0">
                <a:latin typeface="Alexandria" pitchFamily="2" charset="-78"/>
                <a:cs typeface="Alexandria" pitchFamily="2" charset="-78"/>
              </a:rPr>
              <a:t>التعليم المستمر هو عملية مستمرة تتيح للمحامين والممارسين القانونيين تحديث معرفتهم ومهاراتهم باستمرار. يعتبر الذكاء الاصطناعي أداة قوية في تسهيل هذه العملية من خلال تقديم برامج تعليمية مخصصة ودورات تدريبية عبر الإنترنت.</a:t>
            </a:r>
          </a:p>
          <a:p>
            <a:pPr marL="0" indent="0" algn="just" rtl="1">
              <a:lnSpc>
                <a:spcPct val="150000"/>
              </a:lnSpc>
              <a:spcBef>
                <a:spcPts val="0"/>
              </a:spcBef>
              <a:buNone/>
            </a:pPr>
            <a:r>
              <a:rPr lang="fa-IR" sz="1400" b="1" dirty="0">
                <a:latin typeface="Alexandria" pitchFamily="2" charset="-78"/>
                <a:cs typeface="Alexandria" pitchFamily="2" charset="-78"/>
              </a:rPr>
              <a:t>تطبيقات الذكاء الاصطناعي في التعليم المستمر:</a:t>
            </a:r>
          </a:p>
          <a:p>
            <a:pPr marL="0" indent="0" algn="just" rtl="1">
              <a:lnSpc>
                <a:spcPct val="150000"/>
              </a:lnSpc>
              <a:spcBef>
                <a:spcPts val="0"/>
              </a:spcBef>
              <a:buNone/>
            </a:pPr>
            <a:r>
              <a:rPr lang="fa-IR" sz="1400" b="1" dirty="0">
                <a:solidFill>
                  <a:srgbClr val="FF0000"/>
                </a:solidFill>
                <a:latin typeface="Alexandria" pitchFamily="2" charset="-78"/>
                <a:cs typeface="Alexandria" pitchFamily="2" charset="-78"/>
              </a:rPr>
              <a:t>التعليم الشخصي</a:t>
            </a:r>
            <a:r>
              <a:rPr lang="fa-IR" sz="1400" dirty="0">
                <a:solidFill>
                  <a:srgbClr val="FF0000"/>
                </a:solidFill>
                <a:latin typeface="Alexandria" pitchFamily="2" charset="-78"/>
                <a:cs typeface="Alexandria" pitchFamily="2" charset="-78"/>
              </a:rPr>
              <a:t>: </a:t>
            </a:r>
            <a:r>
              <a:rPr lang="fa-IR" sz="1400" dirty="0">
                <a:latin typeface="Alexandria" pitchFamily="2" charset="-78"/>
                <a:cs typeface="Alexandria" pitchFamily="2" charset="-78"/>
              </a:rPr>
              <a:t>يمكن للذكاء الاصطناعي تقديم برامج تعليمية مخصصة تستند إلى احتياجات وتفضيلات الفرد، مما يزيد من فعالية التعلم.</a:t>
            </a:r>
          </a:p>
          <a:p>
            <a:pPr marL="0" indent="0" algn="just" rtl="1">
              <a:lnSpc>
                <a:spcPct val="150000"/>
              </a:lnSpc>
              <a:spcBef>
                <a:spcPts val="0"/>
              </a:spcBef>
              <a:buNone/>
            </a:pPr>
            <a:r>
              <a:rPr lang="fa-IR" sz="1400" b="1" dirty="0">
                <a:solidFill>
                  <a:srgbClr val="FF0000"/>
                </a:solidFill>
                <a:latin typeface="Alexandria" pitchFamily="2" charset="-78"/>
                <a:cs typeface="Alexandria" pitchFamily="2" charset="-78"/>
              </a:rPr>
              <a:t>التعلم عبر الإنترنت</a:t>
            </a:r>
            <a:r>
              <a:rPr lang="fa-IR" sz="1400" dirty="0">
                <a:solidFill>
                  <a:srgbClr val="FF0000"/>
                </a:solidFill>
                <a:latin typeface="Alexandria" pitchFamily="2" charset="-78"/>
                <a:cs typeface="Alexandria" pitchFamily="2" charset="-78"/>
              </a:rPr>
              <a:t>: </a:t>
            </a:r>
            <a:r>
              <a:rPr lang="fa-IR" sz="1400" dirty="0">
                <a:latin typeface="Alexandria" pitchFamily="2" charset="-78"/>
                <a:cs typeface="Alexandria" pitchFamily="2" charset="-78"/>
              </a:rPr>
              <a:t>يتيح الذكاء الاصطناعي إنشاء منصات تعليمية ذكية توفر محتوى تعليمي محدث ومتجدد يمكن الوصول إليه في أي وقت ومن أي مكان.</a:t>
            </a:r>
          </a:p>
          <a:p>
            <a:pPr marL="0" indent="0" algn="just" rtl="1">
              <a:lnSpc>
                <a:spcPct val="150000"/>
              </a:lnSpc>
              <a:spcBef>
                <a:spcPts val="0"/>
              </a:spcBef>
              <a:buNone/>
            </a:pPr>
            <a:r>
              <a:rPr lang="fa-IR" sz="1400" b="1" dirty="0">
                <a:solidFill>
                  <a:srgbClr val="FF0000"/>
                </a:solidFill>
                <a:latin typeface="Alexandria" pitchFamily="2" charset="-78"/>
                <a:cs typeface="Alexandria" pitchFamily="2" charset="-78"/>
              </a:rPr>
              <a:t>التقييم والتغذية الراجعة</a:t>
            </a:r>
            <a:r>
              <a:rPr lang="fa-IR" sz="1400" dirty="0">
                <a:solidFill>
                  <a:srgbClr val="FF0000"/>
                </a:solidFill>
                <a:latin typeface="Alexandria" pitchFamily="2" charset="-78"/>
                <a:cs typeface="Alexandria" pitchFamily="2" charset="-78"/>
              </a:rPr>
              <a:t>: </a:t>
            </a:r>
            <a:r>
              <a:rPr lang="fa-IR" sz="1400" dirty="0">
                <a:latin typeface="Alexandria" pitchFamily="2" charset="-78"/>
                <a:cs typeface="Alexandria" pitchFamily="2" charset="-78"/>
              </a:rPr>
              <a:t>يمكن للذكاء الاصطناعي تقديم تقييمات فورية وتغذية راجعة مخصصة للمشاركين في الدورات التدريبية، مما يساعدهم على تحسين مهاراتهم بشكل مستمر.</a:t>
            </a:r>
          </a:p>
        </p:txBody>
      </p:sp>
    </p:spTree>
    <p:extLst>
      <p:ext uri="{BB962C8B-B14F-4D97-AF65-F5344CB8AC3E}">
        <p14:creationId xmlns:p14="http://schemas.microsoft.com/office/powerpoint/2010/main" val="3834549566"/>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عنصر نائب للمحتوى 8">
            <a:extLst>
              <a:ext uri="{FF2B5EF4-FFF2-40B4-BE49-F238E27FC236}">
                <a16:creationId xmlns:a16="http://schemas.microsoft.com/office/drawing/2014/main" xmlns="" id="{876DB1A2-5A95-547F-5D98-3FC92BD525F0}"/>
              </a:ext>
            </a:extLst>
          </p:cNvPr>
          <p:cNvSpPr>
            <a:spLocks noGrp="1"/>
          </p:cNvSpPr>
          <p:nvPr>
            <p:ph sz="half" idx="2"/>
          </p:nvPr>
        </p:nvSpPr>
        <p:spPr>
          <a:xfrm>
            <a:off x="685800" y="1883227"/>
            <a:ext cx="11157858" cy="1121229"/>
          </a:xfrm>
          <a:solidFill>
            <a:schemeClr val="accent4">
              <a:lumMod val="20000"/>
              <a:lumOff val="80000"/>
            </a:schemeClr>
          </a:solidFill>
        </p:spPr>
        <p:txBody>
          <a:bodyPr>
            <a:normAutofit fontScale="85000" lnSpcReduction="20000"/>
          </a:bodyPr>
          <a:lstStyle/>
          <a:p>
            <a:pPr marL="0" indent="0" algn="ctr" rtl="1">
              <a:lnSpc>
                <a:spcPct val="160000"/>
              </a:lnSpc>
              <a:spcBef>
                <a:spcPts val="0"/>
              </a:spcBef>
              <a:buNone/>
            </a:pPr>
            <a:r>
              <a:rPr lang="ar-EG" b="1" dirty="0">
                <a:solidFill>
                  <a:srgbClr val="FF0000"/>
                </a:solidFill>
                <a:effectLst/>
                <a:latin typeface="Alexandria" pitchFamily="2" charset="-78"/>
                <a:ea typeface="Aptos" panose="020B0004020202020204" pitchFamily="34" charset="0"/>
                <a:cs typeface="Alexandria" pitchFamily="2" charset="-78"/>
              </a:rPr>
              <a:t>سا</a:t>
            </a:r>
            <a:r>
              <a:rPr lang="ar-EG" b="1" dirty="0">
                <a:solidFill>
                  <a:srgbClr val="FF0000"/>
                </a:solidFill>
                <a:latin typeface="Alexandria" pitchFamily="2" charset="-78"/>
                <a:ea typeface="Aptos" panose="020B0004020202020204" pitchFamily="34" charset="0"/>
                <a:cs typeface="Alexandria" pitchFamily="2" charset="-78"/>
              </a:rPr>
              <a:t>بعًا</a:t>
            </a:r>
            <a:r>
              <a:rPr lang="ar-EG" b="1" dirty="0">
                <a:solidFill>
                  <a:srgbClr val="FF0000"/>
                </a:solidFill>
                <a:effectLst/>
                <a:latin typeface="Alexandria" pitchFamily="2" charset="-78"/>
                <a:ea typeface="Aptos" panose="020B0004020202020204" pitchFamily="34" charset="0"/>
                <a:cs typeface="Alexandria" pitchFamily="2" charset="-78"/>
              </a:rPr>
              <a:t>: </a:t>
            </a:r>
            <a:r>
              <a:rPr lang="ar-SA" b="1" dirty="0">
                <a:solidFill>
                  <a:srgbClr val="FF0000"/>
                </a:solidFill>
                <a:effectLst/>
                <a:latin typeface="Alexandria" pitchFamily="2" charset="-78"/>
                <a:ea typeface="Aptos" panose="020B0004020202020204" pitchFamily="34" charset="0"/>
                <a:cs typeface="Alexandria" pitchFamily="2" charset="-78"/>
              </a:rPr>
              <a:t>الأخلاقيات والتحديات في تطبيق الذكاء الاصطناعي في القانون</a:t>
            </a:r>
            <a:endParaRPr lang="en-US" b="1" dirty="0">
              <a:solidFill>
                <a:srgbClr val="FF0000"/>
              </a:solidFill>
              <a:effectLst/>
              <a:latin typeface="Alexandria" pitchFamily="2" charset="-78"/>
              <a:ea typeface="Aptos" panose="020B0004020202020204" pitchFamily="34" charset="0"/>
              <a:cs typeface="Alexandria" pitchFamily="2" charset="-78"/>
            </a:endParaRPr>
          </a:p>
          <a:p>
            <a:pPr marL="0" indent="0" algn="ctr" rtl="1">
              <a:lnSpc>
                <a:spcPct val="160000"/>
              </a:lnSpc>
              <a:spcBef>
                <a:spcPts val="0"/>
              </a:spcBef>
              <a:buNone/>
            </a:pPr>
            <a:r>
              <a:rPr lang="en-US" b="1" dirty="0"/>
              <a:t>Ethics and Challenges in the Application of Artificial Intelligence in Law</a:t>
            </a:r>
            <a:endParaRPr lang="ar-EG" sz="5600" b="1" dirty="0">
              <a:solidFill>
                <a:srgbClr val="FF0000"/>
              </a:solidFill>
              <a:effectLst/>
              <a:latin typeface="Alexandria" pitchFamily="2" charset="-78"/>
              <a:ea typeface="Aptos" panose="020B0004020202020204" pitchFamily="34" charset="0"/>
              <a:cs typeface="Alexandria" pitchFamily="2" charset="-78"/>
            </a:endParaRPr>
          </a:p>
        </p:txBody>
      </p:sp>
      <p:pic>
        <p:nvPicPr>
          <p:cNvPr id="3" name="صورة 2" descr="صورة تحتوي على لقطة شاشة, فن, ضوء&#10;&#10;تم إنشاء الوصف تلقائياً">
            <a:extLst>
              <a:ext uri="{FF2B5EF4-FFF2-40B4-BE49-F238E27FC236}">
                <a16:creationId xmlns:a16="http://schemas.microsoft.com/office/drawing/2014/main" xmlns="" id="{D972B4E0-62A5-7139-D83D-06BE21BE394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4286" y="3167742"/>
            <a:ext cx="11440886" cy="3058887"/>
          </a:xfrm>
          <a:prstGeom prst="rect">
            <a:avLst/>
          </a:prstGeom>
        </p:spPr>
      </p:pic>
    </p:spTree>
    <p:extLst>
      <p:ext uri="{BB962C8B-B14F-4D97-AF65-F5344CB8AC3E}">
        <p14:creationId xmlns:p14="http://schemas.microsoft.com/office/powerpoint/2010/main" val="3256821846"/>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xmlns="" id="{373C768C-A426-9265-0C2F-4EB30EA53D3B}"/>
              </a:ext>
            </a:extLst>
          </p:cNvPr>
          <p:cNvSpPr>
            <a:spLocks noGrp="1"/>
          </p:cNvSpPr>
          <p:nvPr>
            <p:ph sz="half" idx="2"/>
          </p:nvPr>
        </p:nvSpPr>
        <p:spPr>
          <a:xfrm>
            <a:off x="250371" y="2373087"/>
            <a:ext cx="11854543" cy="3820884"/>
          </a:xfrm>
          <a:solidFill>
            <a:schemeClr val="bg1"/>
          </a:solidFill>
        </p:spPr>
        <p:txBody>
          <a:bodyPr>
            <a:noAutofit/>
          </a:bodyPr>
          <a:lstStyle/>
          <a:p>
            <a:pPr marL="0" indent="0" algn="just" rtl="1">
              <a:lnSpc>
                <a:spcPct val="150000"/>
              </a:lnSpc>
              <a:spcBef>
                <a:spcPts val="0"/>
              </a:spcBef>
              <a:buNone/>
            </a:pPr>
            <a:r>
              <a:rPr lang="ar-EG" sz="1600" b="1" dirty="0">
                <a:solidFill>
                  <a:srgbClr val="FF0000"/>
                </a:solidFill>
                <a:latin typeface="Alexandria" pitchFamily="2" charset="-78"/>
                <a:cs typeface="Alexandria" pitchFamily="2" charset="-78"/>
              </a:rPr>
              <a:t>1</a:t>
            </a:r>
            <a:r>
              <a:rPr lang="fa-IR" sz="1600" b="1" dirty="0">
                <a:solidFill>
                  <a:srgbClr val="FF0000"/>
                </a:solidFill>
                <a:latin typeface="Alexandria" pitchFamily="2" charset="-78"/>
                <a:cs typeface="Alexandria" pitchFamily="2" charset="-78"/>
              </a:rPr>
              <a:t>. الخصوصية وسرية المعلومات</a:t>
            </a:r>
            <a:r>
              <a:rPr lang="ar-EG" sz="1600" b="1" dirty="0">
                <a:solidFill>
                  <a:srgbClr val="FF0000"/>
                </a:solidFill>
                <a:latin typeface="Alexandria" pitchFamily="2" charset="-78"/>
                <a:cs typeface="Alexandria" pitchFamily="2" charset="-78"/>
              </a:rPr>
              <a:t>:</a:t>
            </a:r>
            <a:endParaRPr lang="fa-IR" sz="1600" b="1" dirty="0">
              <a:solidFill>
                <a:srgbClr val="FF0000"/>
              </a:solidFill>
              <a:latin typeface="Alexandria" pitchFamily="2" charset="-78"/>
              <a:cs typeface="Alexandria" pitchFamily="2" charset="-78"/>
            </a:endParaRPr>
          </a:p>
          <a:p>
            <a:pPr marL="0" indent="0" algn="just" rtl="1">
              <a:lnSpc>
                <a:spcPct val="150000"/>
              </a:lnSpc>
              <a:spcBef>
                <a:spcPts val="0"/>
              </a:spcBef>
              <a:buNone/>
            </a:pPr>
            <a:r>
              <a:rPr lang="fa-IR" sz="1600" dirty="0">
                <a:latin typeface="Alexandria" pitchFamily="2" charset="-78"/>
                <a:cs typeface="Alexandria" pitchFamily="2" charset="-78"/>
              </a:rPr>
              <a:t>تتطلب التطبيقات القانونية للذكاء الاصطناعي التعامل مع كميات هائلة من البيانات الشخصية والحساسة. من الضروري ضمان حماية خصوصية الأفراد وسرية المعلومات القانونية. يجب أن تتبع أنظمة الذكاء الاصطناعي معايير صارمة لحماية البيانات وتشفيرها لمنع الوصول غير المصرح به.</a:t>
            </a:r>
          </a:p>
          <a:p>
            <a:pPr marL="0" indent="0" algn="just" rtl="1">
              <a:lnSpc>
                <a:spcPct val="150000"/>
              </a:lnSpc>
              <a:spcBef>
                <a:spcPts val="0"/>
              </a:spcBef>
              <a:buNone/>
            </a:pPr>
            <a:r>
              <a:rPr lang="fa-IR" sz="1600" b="1" dirty="0">
                <a:solidFill>
                  <a:srgbClr val="FF0000"/>
                </a:solidFill>
                <a:latin typeface="Alexandria" pitchFamily="2" charset="-78"/>
                <a:cs typeface="Alexandria" pitchFamily="2" charset="-78"/>
              </a:rPr>
              <a:t>2. النزاهة والعدالة</a:t>
            </a:r>
            <a:r>
              <a:rPr lang="ar-EG" sz="1600" b="1" dirty="0">
                <a:solidFill>
                  <a:srgbClr val="FF0000"/>
                </a:solidFill>
                <a:latin typeface="Alexandria" pitchFamily="2" charset="-78"/>
                <a:cs typeface="Alexandria" pitchFamily="2" charset="-78"/>
              </a:rPr>
              <a:t>:</a:t>
            </a:r>
            <a:endParaRPr lang="fa-IR" sz="1600" b="1" dirty="0">
              <a:solidFill>
                <a:srgbClr val="FF0000"/>
              </a:solidFill>
              <a:latin typeface="Alexandria" pitchFamily="2" charset="-78"/>
              <a:cs typeface="Alexandria" pitchFamily="2" charset="-78"/>
            </a:endParaRPr>
          </a:p>
          <a:p>
            <a:pPr marL="0" indent="0" algn="just" rtl="1">
              <a:lnSpc>
                <a:spcPct val="150000"/>
              </a:lnSpc>
              <a:spcBef>
                <a:spcPts val="0"/>
              </a:spcBef>
              <a:buNone/>
            </a:pPr>
            <a:r>
              <a:rPr lang="fa-IR" sz="1600" dirty="0">
                <a:latin typeface="Alexandria" pitchFamily="2" charset="-78"/>
                <a:cs typeface="Alexandria" pitchFamily="2" charset="-78"/>
              </a:rPr>
              <a:t>من المهم أن تكون أنظمة الذكاء الاصطناعي عادلة وغير متحيزة. يمكن أن تؤدي البيانات المنحازة أو الخوارزميات غير الشفافة إلى نتائج غير عادلة. يجب أن تكون هناك إجراءات لضمان شفافية الخوارزميات واختبارها بانتظام للتحقق من عدم وجود تحيزات.</a:t>
            </a:r>
            <a:endParaRPr lang="ar-EG" sz="1600" dirty="0">
              <a:latin typeface="Alexandria" pitchFamily="2" charset="-78"/>
              <a:cs typeface="Alexandria" pitchFamily="2" charset="-78"/>
            </a:endParaRPr>
          </a:p>
          <a:p>
            <a:pPr marL="0" indent="0" algn="just" rtl="1">
              <a:lnSpc>
                <a:spcPct val="150000"/>
              </a:lnSpc>
              <a:spcBef>
                <a:spcPts val="0"/>
              </a:spcBef>
              <a:buNone/>
            </a:pPr>
            <a:r>
              <a:rPr lang="fa-IR" sz="1600" b="1" dirty="0">
                <a:solidFill>
                  <a:srgbClr val="FF0000"/>
                </a:solidFill>
                <a:latin typeface="Alexandria" pitchFamily="2" charset="-78"/>
                <a:cs typeface="Alexandria" pitchFamily="2" charset="-78"/>
              </a:rPr>
              <a:t>3. المساءلة</a:t>
            </a:r>
            <a:r>
              <a:rPr lang="ar-EG" sz="1600" b="1" dirty="0">
                <a:solidFill>
                  <a:srgbClr val="FF0000"/>
                </a:solidFill>
                <a:latin typeface="Alexandria" pitchFamily="2" charset="-78"/>
                <a:cs typeface="Alexandria" pitchFamily="2" charset="-78"/>
              </a:rPr>
              <a:t>:</a:t>
            </a:r>
            <a:endParaRPr lang="fa-IR" sz="1600" b="1" dirty="0">
              <a:solidFill>
                <a:srgbClr val="FF0000"/>
              </a:solidFill>
              <a:latin typeface="Alexandria" pitchFamily="2" charset="-78"/>
              <a:cs typeface="Alexandria" pitchFamily="2" charset="-78"/>
            </a:endParaRPr>
          </a:p>
          <a:p>
            <a:pPr marL="0" indent="0" algn="just" rtl="1">
              <a:lnSpc>
                <a:spcPct val="150000"/>
              </a:lnSpc>
              <a:spcBef>
                <a:spcPts val="0"/>
              </a:spcBef>
              <a:buNone/>
            </a:pPr>
            <a:r>
              <a:rPr lang="fa-IR" sz="1600" dirty="0">
                <a:latin typeface="Alexandria" pitchFamily="2" charset="-78"/>
                <a:cs typeface="Alexandria" pitchFamily="2" charset="-78"/>
              </a:rPr>
              <a:t>يجب تحديد من يكون مسؤولاً عن القرارات التي تتخذها أنظمة الذكاء الاصطناعي. في حالة حدوث خطأ أو نتيجة غير متوقعة، يجب أن يكون هناك شخص أو جهة تتحمل المسؤولية ويمكن محاسبتها. هذا يتطلب وضع إطار قانوني وتنظيمي واضح يحدد المسؤوليات.</a:t>
            </a:r>
          </a:p>
        </p:txBody>
      </p:sp>
      <p:sp>
        <p:nvSpPr>
          <p:cNvPr id="2" name="شكل بيضاوي 1">
            <a:extLst>
              <a:ext uri="{FF2B5EF4-FFF2-40B4-BE49-F238E27FC236}">
                <a16:creationId xmlns:a16="http://schemas.microsoft.com/office/drawing/2014/main" xmlns="" id="{F1008448-1C97-21E4-7DFD-E71AFD8D4A34}"/>
              </a:ext>
            </a:extLst>
          </p:cNvPr>
          <p:cNvSpPr/>
          <p:nvPr/>
        </p:nvSpPr>
        <p:spPr>
          <a:xfrm>
            <a:off x="3578678" y="1034145"/>
            <a:ext cx="5034643" cy="1186543"/>
          </a:xfrm>
          <a:prstGeom prst="ellipse">
            <a:avLst/>
          </a:prstGeom>
          <a:solidFill>
            <a:srgbClr val="00B0F0"/>
          </a:solidFill>
          <a:ln/>
        </p:spPr>
        <p:style>
          <a:lnRef idx="2">
            <a:schemeClr val="accent2"/>
          </a:lnRef>
          <a:fillRef idx="1">
            <a:schemeClr val="lt1"/>
          </a:fillRef>
          <a:effectRef idx="0">
            <a:schemeClr val="accent2"/>
          </a:effectRef>
          <a:fontRef idx="minor">
            <a:schemeClr val="dk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r>
              <a:rPr lang="ar-EG" sz="2000" b="1" dirty="0">
                <a:latin typeface="Alexandria" pitchFamily="2" charset="-78"/>
                <a:cs typeface="Alexandria" pitchFamily="2" charset="-78"/>
              </a:rPr>
              <a:t>1- </a:t>
            </a:r>
            <a:r>
              <a:rPr lang="fa-IR" b="1" dirty="0">
                <a:latin typeface="Alexandria" pitchFamily="2" charset="-78"/>
                <a:cs typeface="Alexandria" pitchFamily="2" charset="-78"/>
              </a:rPr>
              <a:t>الأخلاقيات في تطبيق الذكاء الاصطناعي في القانون</a:t>
            </a:r>
            <a:endParaRPr kumimoji="0" lang="en-US" sz="20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1991218298"/>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xmlns="" id="{F0555DAA-ABCF-DC28-575B-F7539FAC12C4}"/>
              </a:ext>
            </a:extLst>
          </p:cNvPr>
          <p:cNvSpPr>
            <a:spLocks noGrp="1"/>
          </p:cNvSpPr>
          <p:nvPr>
            <p:ph sz="half" idx="2"/>
          </p:nvPr>
        </p:nvSpPr>
        <p:spPr>
          <a:xfrm>
            <a:off x="293914" y="2797629"/>
            <a:ext cx="11767457" cy="3379334"/>
          </a:xfrm>
          <a:solidFill>
            <a:schemeClr val="bg1"/>
          </a:solidFill>
        </p:spPr>
        <p:txBody>
          <a:bodyPr>
            <a:normAutofit/>
          </a:bodyPr>
          <a:lstStyle/>
          <a:p>
            <a:pPr marL="0" indent="0" algn="just" rtl="1">
              <a:lnSpc>
                <a:spcPct val="160000"/>
              </a:lnSpc>
              <a:spcBef>
                <a:spcPts val="0"/>
              </a:spcBef>
              <a:buNone/>
            </a:pPr>
            <a:r>
              <a:rPr lang="fa-IR" sz="1400" b="1" dirty="0">
                <a:solidFill>
                  <a:srgbClr val="FF0000"/>
                </a:solidFill>
                <a:latin typeface="Alexandria" pitchFamily="2" charset="-78"/>
                <a:cs typeface="Alexandria" pitchFamily="2" charset="-78"/>
              </a:rPr>
              <a:t>1. التحديات التقنية</a:t>
            </a:r>
            <a:r>
              <a:rPr lang="ar-EG" sz="1400" b="1" dirty="0">
                <a:solidFill>
                  <a:srgbClr val="FF0000"/>
                </a:solidFill>
                <a:latin typeface="Alexandria" pitchFamily="2" charset="-78"/>
                <a:cs typeface="Alexandria" pitchFamily="2" charset="-78"/>
              </a:rPr>
              <a:t>:</a:t>
            </a:r>
            <a:endParaRPr lang="fa-IR" sz="1400" b="1" dirty="0">
              <a:solidFill>
                <a:srgbClr val="FF0000"/>
              </a:solidFill>
              <a:latin typeface="Alexandria" pitchFamily="2" charset="-78"/>
              <a:cs typeface="Alexandria" pitchFamily="2" charset="-78"/>
            </a:endParaRPr>
          </a:p>
          <a:p>
            <a:pPr marL="0" indent="0" algn="just" rtl="1">
              <a:lnSpc>
                <a:spcPct val="160000"/>
              </a:lnSpc>
              <a:spcBef>
                <a:spcPts val="0"/>
              </a:spcBef>
              <a:buNone/>
            </a:pPr>
            <a:r>
              <a:rPr lang="fa-IR" sz="1400" dirty="0">
                <a:latin typeface="Alexandria" pitchFamily="2" charset="-78"/>
                <a:cs typeface="Alexandria" pitchFamily="2" charset="-78"/>
              </a:rPr>
              <a:t>يتطلب تطبيق الذكاء الاصطناعي في القانون تقنيات متقدمة وموارد كبيرة لتطوير الأنظمة وصيانتها. من الضروري توفير البنية التحتية التقنية المناسبة وتدريب الفرق القانونية على استخدام هذه التكنولوجيا بفعالية.</a:t>
            </a:r>
          </a:p>
          <a:p>
            <a:pPr marL="0" indent="0" algn="just" rtl="1">
              <a:lnSpc>
                <a:spcPct val="160000"/>
              </a:lnSpc>
              <a:spcBef>
                <a:spcPts val="0"/>
              </a:spcBef>
              <a:buNone/>
            </a:pPr>
            <a:r>
              <a:rPr lang="fa-IR" sz="1400" b="1" dirty="0">
                <a:solidFill>
                  <a:srgbClr val="FF0000"/>
                </a:solidFill>
                <a:latin typeface="Alexandria" pitchFamily="2" charset="-78"/>
                <a:cs typeface="Alexandria" pitchFamily="2" charset="-78"/>
              </a:rPr>
              <a:t>2. التحديات القانونية</a:t>
            </a:r>
            <a:r>
              <a:rPr lang="ar-EG" sz="1400" b="1" dirty="0">
                <a:solidFill>
                  <a:srgbClr val="FF0000"/>
                </a:solidFill>
                <a:latin typeface="Alexandria" pitchFamily="2" charset="-78"/>
                <a:cs typeface="Alexandria" pitchFamily="2" charset="-78"/>
              </a:rPr>
              <a:t>:</a:t>
            </a:r>
            <a:endParaRPr lang="fa-IR" sz="1400" b="1" dirty="0">
              <a:solidFill>
                <a:srgbClr val="FF0000"/>
              </a:solidFill>
              <a:latin typeface="Alexandria" pitchFamily="2" charset="-78"/>
              <a:cs typeface="Alexandria" pitchFamily="2" charset="-78"/>
            </a:endParaRPr>
          </a:p>
          <a:p>
            <a:pPr marL="0" indent="0" algn="just" rtl="1">
              <a:lnSpc>
                <a:spcPct val="160000"/>
              </a:lnSpc>
              <a:spcBef>
                <a:spcPts val="0"/>
              </a:spcBef>
              <a:buNone/>
            </a:pPr>
            <a:r>
              <a:rPr lang="fa-IR" sz="1400" dirty="0">
                <a:latin typeface="Alexandria" pitchFamily="2" charset="-78"/>
                <a:cs typeface="Alexandria" pitchFamily="2" charset="-78"/>
              </a:rPr>
              <a:t>يواجه تطبيق الذكاء الاصطناعي في القانون تحديات قانونية تتعلق بملكية البيانات، وحماية الحقوق، وتحديد المسؤولية. يجب تطوير قوانين ولوائح جديدة تتماشى مع استخدام الذكاء الاصطناعي في المجال القانوني.</a:t>
            </a:r>
          </a:p>
          <a:p>
            <a:pPr marL="0" indent="0" algn="just" rtl="1">
              <a:lnSpc>
                <a:spcPct val="160000"/>
              </a:lnSpc>
              <a:spcBef>
                <a:spcPts val="0"/>
              </a:spcBef>
              <a:buNone/>
            </a:pPr>
            <a:r>
              <a:rPr lang="fa-IR" sz="1400" b="1" dirty="0">
                <a:solidFill>
                  <a:srgbClr val="FF0000"/>
                </a:solidFill>
                <a:latin typeface="Alexandria" pitchFamily="2" charset="-78"/>
                <a:cs typeface="Alexandria" pitchFamily="2" charset="-78"/>
              </a:rPr>
              <a:t>3. التحديات الاجتماعية</a:t>
            </a:r>
            <a:r>
              <a:rPr lang="ar-EG" sz="1400" b="1" dirty="0">
                <a:solidFill>
                  <a:srgbClr val="FF0000"/>
                </a:solidFill>
                <a:latin typeface="Alexandria" pitchFamily="2" charset="-78"/>
                <a:cs typeface="Alexandria" pitchFamily="2" charset="-78"/>
              </a:rPr>
              <a:t>:</a:t>
            </a:r>
            <a:endParaRPr lang="fa-IR" sz="1400" b="1" dirty="0">
              <a:solidFill>
                <a:srgbClr val="FF0000"/>
              </a:solidFill>
              <a:latin typeface="Alexandria" pitchFamily="2" charset="-78"/>
              <a:cs typeface="Alexandria" pitchFamily="2" charset="-78"/>
            </a:endParaRPr>
          </a:p>
          <a:p>
            <a:pPr marL="0" indent="0" algn="just" rtl="1">
              <a:lnSpc>
                <a:spcPct val="160000"/>
              </a:lnSpc>
              <a:spcBef>
                <a:spcPts val="0"/>
              </a:spcBef>
              <a:buNone/>
            </a:pPr>
            <a:r>
              <a:rPr lang="fa-IR" sz="1400" dirty="0">
                <a:latin typeface="Alexandria" pitchFamily="2" charset="-78"/>
                <a:cs typeface="Alexandria" pitchFamily="2" charset="-78"/>
              </a:rPr>
              <a:t>يمكن أن يؤدي استخدام الذكاء الاصطناعي في القانون إلى تغييرات كبيرة في سوق العمل القانوني. قد تُستبدل بعض الوظائف التقليدية بالأنظمة الآلية، مما يثير قضايا تتعلق بالتوظيف وإعادة التأهيل المهني للمحامين والموظفين القانونيين.</a:t>
            </a:r>
          </a:p>
        </p:txBody>
      </p:sp>
      <p:sp>
        <p:nvSpPr>
          <p:cNvPr id="7" name="شكل بيضاوي 6">
            <a:extLst>
              <a:ext uri="{FF2B5EF4-FFF2-40B4-BE49-F238E27FC236}">
                <a16:creationId xmlns:a16="http://schemas.microsoft.com/office/drawing/2014/main" xmlns="" id="{4BDD80EE-5373-269D-67C0-E2F8E9E7B491}"/>
              </a:ext>
            </a:extLst>
          </p:cNvPr>
          <p:cNvSpPr/>
          <p:nvPr/>
        </p:nvSpPr>
        <p:spPr>
          <a:xfrm>
            <a:off x="3578678" y="968829"/>
            <a:ext cx="5034643" cy="1621971"/>
          </a:xfrm>
          <a:prstGeom prst="ellipse">
            <a:avLst/>
          </a:prstGeom>
          <a:solidFill>
            <a:srgbClr val="00B0F0"/>
          </a:solidFill>
          <a:ln/>
        </p:spPr>
        <p:style>
          <a:lnRef idx="2">
            <a:schemeClr val="accent2"/>
          </a:lnRef>
          <a:fillRef idx="1">
            <a:schemeClr val="lt1"/>
          </a:fillRef>
          <a:effectRef idx="0">
            <a:schemeClr val="accent2"/>
          </a:effectRef>
          <a:fontRef idx="minor">
            <a:schemeClr val="dk1"/>
          </a:fontRef>
        </p:style>
        <p:txBody>
          <a:bodyPr rtlCol="0" anchor="ctr"/>
          <a:lstStyle/>
          <a:p>
            <a:pPr algn="ctr">
              <a:lnSpc>
                <a:spcPct val="150000"/>
              </a:lnSpc>
              <a:defRPr/>
            </a:pPr>
            <a:r>
              <a:rPr lang="ar-EG" b="1" dirty="0">
                <a:latin typeface="Alexandria" pitchFamily="2" charset="-78"/>
                <a:cs typeface="Alexandria" pitchFamily="2" charset="-78"/>
              </a:rPr>
              <a:t>2- </a:t>
            </a:r>
            <a:r>
              <a:rPr lang="fa-IR" b="1" dirty="0">
                <a:latin typeface="Alexandria" pitchFamily="2" charset="-78"/>
                <a:cs typeface="Alexandria" pitchFamily="2" charset="-78"/>
              </a:rPr>
              <a:t>التحديات في تطبيق الذكاء الاصطناعي في القانون</a:t>
            </a: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1842213614"/>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عنصر نائب للمحتوى 8">
            <a:extLst>
              <a:ext uri="{FF2B5EF4-FFF2-40B4-BE49-F238E27FC236}">
                <a16:creationId xmlns:a16="http://schemas.microsoft.com/office/drawing/2014/main" xmlns="" id="{876DB1A2-5A95-547F-5D98-3FC92BD525F0}"/>
              </a:ext>
            </a:extLst>
          </p:cNvPr>
          <p:cNvSpPr>
            <a:spLocks noGrp="1"/>
          </p:cNvSpPr>
          <p:nvPr>
            <p:ph sz="half" idx="2"/>
          </p:nvPr>
        </p:nvSpPr>
        <p:spPr>
          <a:xfrm>
            <a:off x="685800" y="1883228"/>
            <a:ext cx="11157858" cy="805544"/>
          </a:xfrm>
          <a:solidFill>
            <a:schemeClr val="accent4">
              <a:lumMod val="20000"/>
              <a:lumOff val="80000"/>
            </a:schemeClr>
          </a:solidFill>
        </p:spPr>
        <p:txBody>
          <a:bodyPr>
            <a:normAutofit/>
          </a:bodyPr>
          <a:lstStyle/>
          <a:p>
            <a:pPr marL="0" indent="0" algn="ctr" rtl="1">
              <a:lnSpc>
                <a:spcPct val="160000"/>
              </a:lnSpc>
              <a:spcBef>
                <a:spcPts val="0"/>
              </a:spcBef>
              <a:buNone/>
            </a:pPr>
            <a:r>
              <a:rPr lang="ar-EG" b="1" dirty="0">
                <a:solidFill>
                  <a:srgbClr val="FF0000"/>
                </a:solidFill>
                <a:effectLst/>
                <a:latin typeface="Alexandria" pitchFamily="2" charset="-78"/>
                <a:ea typeface="Aptos" panose="020B0004020202020204" pitchFamily="34" charset="0"/>
                <a:cs typeface="Alexandria" pitchFamily="2" charset="-78"/>
              </a:rPr>
              <a:t>التحديات الاقتصادية للذكاء الاصطناعي</a:t>
            </a:r>
            <a:endParaRPr lang="en-US" b="1" dirty="0">
              <a:solidFill>
                <a:srgbClr val="FF0000"/>
              </a:solidFill>
              <a:effectLst/>
              <a:latin typeface="Alexandria" pitchFamily="2" charset="-78"/>
              <a:ea typeface="Aptos" panose="020B0004020202020204" pitchFamily="34" charset="0"/>
              <a:cs typeface="Alexandria" pitchFamily="2" charset="-78"/>
            </a:endParaRPr>
          </a:p>
        </p:txBody>
      </p:sp>
      <p:pic>
        <p:nvPicPr>
          <p:cNvPr id="3" name="صورة 2">
            <a:extLst>
              <a:ext uri="{FF2B5EF4-FFF2-40B4-BE49-F238E27FC236}">
                <a16:creationId xmlns:a16="http://schemas.microsoft.com/office/drawing/2014/main" xmlns="" id="{D972B4E0-62A5-7139-D83D-06BE21BE394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685800" y="2873830"/>
            <a:ext cx="11157858" cy="3352800"/>
          </a:xfrm>
          <a:prstGeom prst="rect">
            <a:avLst/>
          </a:prstGeom>
        </p:spPr>
      </p:pic>
    </p:spTree>
    <p:extLst>
      <p:ext uri="{BB962C8B-B14F-4D97-AF65-F5344CB8AC3E}">
        <p14:creationId xmlns:p14="http://schemas.microsoft.com/office/powerpoint/2010/main" val="1697645074"/>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xmlns="" id="{F0555DAA-ABCF-DC28-575B-F7539FAC12C4}"/>
              </a:ext>
            </a:extLst>
          </p:cNvPr>
          <p:cNvSpPr>
            <a:spLocks noGrp="1"/>
          </p:cNvSpPr>
          <p:nvPr>
            <p:ph sz="half" idx="2"/>
          </p:nvPr>
        </p:nvSpPr>
        <p:spPr>
          <a:xfrm>
            <a:off x="293914" y="2373087"/>
            <a:ext cx="11767457" cy="3113314"/>
          </a:xfrm>
          <a:solidFill>
            <a:schemeClr val="bg1"/>
          </a:solidFill>
        </p:spPr>
        <p:txBody>
          <a:bodyPr>
            <a:normAutofit/>
          </a:bodyPr>
          <a:lstStyle/>
          <a:p>
            <a:pPr marL="0" indent="0" algn="just" rtl="1">
              <a:lnSpc>
                <a:spcPct val="150000"/>
              </a:lnSpc>
              <a:spcBef>
                <a:spcPts val="0"/>
              </a:spcBef>
              <a:buNone/>
            </a:pPr>
            <a:r>
              <a:rPr lang="ar-EG" sz="1600" b="1" dirty="0">
                <a:solidFill>
                  <a:srgbClr val="FF0000"/>
                </a:solidFill>
                <a:latin typeface="Alexandria" pitchFamily="2" charset="-78"/>
                <a:cs typeface="Alexandria" pitchFamily="2" charset="-78"/>
              </a:rPr>
              <a:t>1-</a:t>
            </a:r>
            <a:r>
              <a:rPr lang="fa-IR" sz="1600" b="1" dirty="0">
                <a:solidFill>
                  <a:srgbClr val="FF0000"/>
                </a:solidFill>
                <a:latin typeface="Alexandria" pitchFamily="2" charset="-78"/>
                <a:cs typeface="Alexandria" pitchFamily="2" charset="-78"/>
              </a:rPr>
              <a:t>. تأثير الذكاء الاصطناعي على سوق العمل</a:t>
            </a:r>
            <a:r>
              <a:rPr lang="ar-EG" sz="1600" b="1" dirty="0">
                <a:solidFill>
                  <a:srgbClr val="FF0000"/>
                </a:solidFill>
                <a:latin typeface="Alexandria" pitchFamily="2" charset="-78"/>
                <a:cs typeface="Alexandria" pitchFamily="2" charset="-78"/>
              </a:rPr>
              <a:t>:</a:t>
            </a:r>
          </a:p>
          <a:p>
            <a:pPr marL="0" indent="0" algn="just" rtl="1">
              <a:lnSpc>
                <a:spcPct val="150000"/>
              </a:lnSpc>
              <a:spcBef>
                <a:spcPts val="0"/>
              </a:spcBef>
              <a:buNone/>
            </a:pPr>
            <a:r>
              <a:rPr lang="fa-IR" sz="1600" dirty="0">
                <a:latin typeface="Alexandria" pitchFamily="2" charset="-78"/>
                <a:cs typeface="Alexandria" pitchFamily="2" charset="-78"/>
              </a:rPr>
              <a:t>واحدة من أكبر التحديات الاقتصادية للذكاء الاصطناعي هي تأثيره على سوق العمل. يمكن للذكاء الاصطناعي والأتمتة استبدال العديد من الوظائف التي كانت تتطلب تدخلًا بشريًا، مما يؤدي إلى فقدان الوظائف وزيادة البطالة في بعض القطاعات. وفقًا للدراسات، من المتوقع أن يتم استبدال العديد من الوظائف ذات المهام الروتينية والبسيطة بالأنظمة الآلية والروبوتات.</a:t>
            </a:r>
            <a:endParaRPr lang="ar-EG" sz="1600" dirty="0">
              <a:latin typeface="Alexandria" pitchFamily="2" charset="-78"/>
              <a:cs typeface="Alexandria" pitchFamily="2" charset="-78"/>
            </a:endParaRPr>
          </a:p>
          <a:p>
            <a:pPr marL="0" indent="0" algn="just" rtl="1">
              <a:lnSpc>
                <a:spcPct val="150000"/>
              </a:lnSpc>
              <a:spcBef>
                <a:spcPts val="0"/>
              </a:spcBef>
              <a:buNone/>
            </a:pPr>
            <a:r>
              <a:rPr lang="fa-IR" sz="1600" b="1" dirty="0">
                <a:solidFill>
                  <a:srgbClr val="FF0000"/>
                </a:solidFill>
                <a:latin typeface="Alexandria" pitchFamily="2" charset="-78"/>
                <a:cs typeface="Alexandria" pitchFamily="2" charset="-78"/>
              </a:rPr>
              <a:t>2. تكاليف التنفيذ والصيانة</a:t>
            </a:r>
            <a:r>
              <a:rPr lang="ar-EG" sz="1600" b="1" dirty="0">
                <a:solidFill>
                  <a:srgbClr val="FF0000"/>
                </a:solidFill>
                <a:latin typeface="Alexandria" pitchFamily="2" charset="-78"/>
                <a:cs typeface="Alexandria" pitchFamily="2" charset="-78"/>
              </a:rPr>
              <a:t>:</a:t>
            </a:r>
          </a:p>
          <a:p>
            <a:pPr marL="0" indent="0" algn="just" rtl="1">
              <a:lnSpc>
                <a:spcPct val="150000"/>
              </a:lnSpc>
              <a:spcBef>
                <a:spcPts val="0"/>
              </a:spcBef>
              <a:buNone/>
            </a:pPr>
            <a:r>
              <a:rPr lang="fa-IR" sz="1600" dirty="0">
                <a:latin typeface="Alexandria" pitchFamily="2" charset="-78"/>
                <a:cs typeface="Alexandria" pitchFamily="2" charset="-78"/>
              </a:rPr>
              <a:t>يتطلب تنفيذ تقنيات الذكاء الاصطناعي تكاليف كبيرة، سواء في مرحلة البحث والتطوير أو في مرحلة التطبيق والصيانة. الشركات تحتاج إلى استثمارات كبيرة في التكنولوجيا والبنية التحتية لتطوير وتبني أنظمة الذكاء الاصطناعي. هذا يمكن أن يكون تحديًا كبيرًا للشركات الصغيرة والمتوسطة التي قد لا تكون قادرة على تحمل هذه التكاليف.</a:t>
            </a:r>
          </a:p>
        </p:txBody>
      </p:sp>
    </p:spTree>
    <p:extLst>
      <p:ext uri="{BB962C8B-B14F-4D97-AF65-F5344CB8AC3E}">
        <p14:creationId xmlns:p14="http://schemas.microsoft.com/office/powerpoint/2010/main" val="3462907545"/>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xmlns="" id="{F0555DAA-ABCF-DC28-575B-F7539FAC12C4}"/>
              </a:ext>
            </a:extLst>
          </p:cNvPr>
          <p:cNvSpPr>
            <a:spLocks noGrp="1"/>
          </p:cNvSpPr>
          <p:nvPr>
            <p:ph sz="half" idx="2"/>
          </p:nvPr>
        </p:nvSpPr>
        <p:spPr>
          <a:xfrm>
            <a:off x="293914" y="1556657"/>
            <a:ext cx="11767457" cy="4713514"/>
          </a:xfrm>
          <a:solidFill>
            <a:schemeClr val="bg1"/>
          </a:solidFill>
        </p:spPr>
        <p:txBody>
          <a:bodyPr>
            <a:normAutofit/>
          </a:bodyPr>
          <a:lstStyle/>
          <a:p>
            <a:pPr marL="0" indent="0" algn="just" rtl="1">
              <a:lnSpc>
                <a:spcPct val="150000"/>
              </a:lnSpc>
              <a:spcBef>
                <a:spcPts val="0"/>
              </a:spcBef>
              <a:buNone/>
            </a:pPr>
            <a:r>
              <a:rPr lang="fa-IR" sz="1600" b="1" dirty="0">
                <a:solidFill>
                  <a:srgbClr val="FF0000"/>
                </a:solidFill>
                <a:latin typeface="Alexandria" pitchFamily="2" charset="-78"/>
                <a:cs typeface="Alexandria" pitchFamily="2" charset="-78"/>
              </a:rPr>
              <a:t>3. الفجوة الاقتصادية</a:t>
            </a:r>
            <a:r>
              <a:rPr lang="ar-EG" sz="1600" b="1" dirty="0">
                <a:solidFill>
                  <a:srgbClr val="FF0000"/>
                </a:solidFill>
                <a:latin typeface="Alexandria" pitchFamily="2" charset="-78"/>
                <a:cs typeface="Alexandria" pitchFamily="2" charset="-78"/>
              </a:rPr>
              <a:t>:</a:t>
            </a:r>
          </a:p>
          <a:p>
            <a:pPr marL="0" indent="0" algn="just" rtl="1">
              <a:lnSpc>
                <a:spcPct val="150000"/>
              </a:lnSpc>
              <a:spcBef>
                <a:spcPts val="0"/>
              </a:spcBef>
              <a:buNone/>
            </a:pPr>
            <a:r>
              <a:rPr lang="fa-IR" sz="1600" dirty="0">
                <a:latin typeface="Alexandria" pitchFamily="2" charset="-78"/>
                <a:cs typeface="Alexandria" pitchFamily="2" charset="-78"/>
              </a:rPr>
              <a:t>يمكن للذكاء الاصطناعي أن يزيد الفجوة الاقتصادية بين الدول المتقدمة والدول النامية. الدول التي لديها موارد مالية وتقنية كبيرة ستكون قادرة على تبني وتطوير تقنيات الذكاء الاصطناعي بسرعة، بينما قد تجد الدول النامية صعوبة في اللحاق بالركب. هذا يمكن أن يؤدي إلى زيادة الفجوة في التنمية الاقتصادية والتقدم التكنولوجي بين الدول.</a:t>
            </a:r>
            <a:endParaRPr lang="ar-EG" sz="1600" dirty="0">
              <a:latin typeface="Alexandria" pitchFamily="2" charset="-78"/>
              <a:cs typeface="Alexandria" pitchFamily="2" charset="-78"/>
            </a:endParaRPr>
          </a:p>
          <a:p>
            <a:pPr marL="0" indent="0" algn="just" rtl="1">
              <a:lnSpc>
                <a:spcPct val="150000"/>
              </a:lnSpc>
              <a:spcBef>
                <a:spcPts val="0"/>
              </a:spcBef>
              <a:buNone/>
            </a:pPr>
            <a:r>
              <a:rPr lang="ar-EG" sz="1600" b="1" dirty="0">
                <a:solidFill>
                  <a:srgbClr val="FF0000"/>
                </a:solidFill>
                <a:latin typeface="Alexandria" pitchFamily="2" charset="-78"/>
                <a:cs typeface="Alexandria" pitchFamily="2" charset="-78"/>
              </a:rPr>
              <a:t>4- </a:t>
            </a:r>
            <a:r>
              <a:rPr lang="fa-IR" sz="1600" b="1" dirty="0">
                <a:solidFill>
                  <a:srgbClr val="FF0000"/>
                </a:solidFill>
                <a:latin typeface="Alexandria" pitchFamily="2" charset="-78"/>
                <a:cs typeface="Alexandria" pitchFamily="2" charset="-78"/>
              </a:rPr>
              <a:t>قضايا الخصوصية والأمن</a:t>
            </a:r>
            <a:r>
              <a:rPr lang="ar-EG" sz="1600" b="1" dirty="0">
                <a:solidFill>
                  <a:srgbClr val="FF0000"/>
                </a:solidFill>
                <a:latin typeface="Alexandria" pitchFamily="2" charset="-78"/>
                <a:cs typeface="Alexandria" pitchFamily="2" charset="-78"/>
              </a:rPr>
              <a:t>:</a:t>
            </a:r>
          </a:p>
          <a:p>
            <a:pPr marL="0" indent="0" algn="just" rtl="1">
              <a:lnSpc>
                <a:spcPct val="150000"/>
              </a:lnSpc>
              <a:spcBef>
                <a:spcPts val="0"/>
              </a:spcBef>
              <a:buNone/>
            </a:pPr>
            <a:r>
              <a:rPr lang="fa-IR" sz="1600" dirty="0">
                <a:latin typeface="Alexandria" pitchFamily="2" charset="-78"/>
                <a:cs typeface="Alexandria" pitchFamily="2" charset="-78"/>
              </a:rPr>
              <a:t>تعتبر قضايا الخصوصية والأمن من التحديات الاقتصادية المهمة لتطبيقات الذكاء الاصطناعي. الأنظمة الذكية تحتاج إلى كميات هائلة من البيانات للعمل بكفاءة، مما يثير مخاوف حول كيفية جمع هذه البيانات واستخدامها وحمايتها. أي انتهاك للخصوصية أو الأمن يمكن أن يؤدي إلى خسائر مالية كبيرة وفقدان الثقة بين العملاء والشركات.</a:t>
            </a:r>
            <a:endParaRPr lang="ar-EG" sz="1600" dirty="0">
              <a:latin typeface="Alexandria" pitchFamily="2" charset="-78"/>
              <a:cs typeface="Alexandria" pitchFamily="2" charset="-78"/>
            </a:endParaRPr>
          </a:p>
          <a:p>
            <a:pPr marL="0" indent="0" algn="just" rtl="1">
              <a:lnSpc>
                <a:spcPct val="150000"/>
              </a:lnSpc>
              <a:spcBef>
                <a:spcPts val="0"/>
              </a:spcBef>
              <a:buNone/>
            </a:pPr>
            <a:r>
              <a:rPr lang="ar-EG" sz="1600" b="1" dirty="0">
                <a:solidFill>
                  <a:srgbClr val="FF0000"/>
                </a:solidFill>
                <a:latin typeface="Alexandria" pitchFamily="2" charset="-78"/>
                <a:cs typeface="Alexandria" pitchFamily="2" charset="-78"/>
              </a:rPr>
              <a:t>5</a:t>
            </a:r>
            <a:r>
              <a:rPr lang="fa-IR" sz="1600" b="1" dirty="0">
                <a:solidFill>
                  <a:srgbClr val="FF0000"/>
                </a:solidFill>
                <a:latin typeface="Alexandria" pitchFamily="2" charset="-78"/>
                <a:cs typeface="Alexandria" pitchFamily="2" charset="-78"/>
              </a:rPr>
              <a:t>. التأثير على الابتكار وريادة الأعمال</a:t>
            </a:r>
            <a:r>
              <a:rPr lang="ar-EG" sz="1600" b="1" dirty="0">
                <a:solidFill>
                  <a:srgbClr val="FF0000"/>
                </a:solidFill>
                <a:latin typeface="Alexandria" pitchFamily="2" charset="-78"/>
                <a:cs typeface="Alexandria" pitchFamily="2" charset="-78"/>
              </a:rPr>
              <a:t>:</a:t>
            </a:r>
          </a:p>
          <a:p>
            <a:pPr marL="0" indent="0" algn="just" rtl="1">
              <a:lnSpc>
                <a:spcPct val="150000"/>
              </a:lnSpc>
              <a:spcBef>
                <a:spcPts val="0"/>
              </a:spcBef>
              <a:buNone/>
            </a:pPr>
            <a:r>
              <a:rPr lang="fa-IR" sz="1600" dirty="0">
                <a:latin typeface="Alexandria" pitchFamily="2" charset="-78"/>
                <a:cs typeface="Alexandria" pitchFamily="2" charset="-78"/>
              </a:rPr>
              <a:t>بينما يمكن للذكاء الاصطناعي أن يعزز الابتكار، إلا أنه قد يعيق ريادة الأعمال والابتكار في بعض الحالات. الشركات الكبرى التي تمتلك موارد كبيرة لتطوير تقنيات الذكاء الاصطناعي يمكن أن تهيمن على السوق، مما يجعل من الصعب على الشركات الناشئة الصغيرة المنافسة. هذا يمكن أن يقلل من التنوع في الابتكار ويحد من ظهور أفكار جديدة في السوق.</a:t>
            </a:r>
          </a:p>
        </p:txBody>
      </p:sp>
    </p:spTree>
    <p:extLst>
      <p:ext uri="{BB962C8B-B14F-4D97-AF65-F5344CB8AC3E}">
        <p14:creationId xmlns:p14="http://schemas.microsoft.com/office/powerpoint/2010/main" val="4274303732"/>
      </p:ext>
    </p:extLst>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1376808"/>
            <a:ext cx="12192000" cy="3704900"/>
          </a:xfrm>
          <a:prstGeom prst="rect">
            <a:avLst/>
          </a:prstGeom>
        </p:spPr>
      </p:pic>
      <p:sp>
        <p:nvSpPr>
          <p:cNvPr id="10" name="TextBox 9"/>
          <p:cNvSpPr txBox="1"/>
          <p:nvPr/>
        </p:nvSpPr>
        <p:spPr>
          <a:xfrm>
            <a:off x="3231317" y="5380504"/>
            <a:ext cx="4524565" cy="829945"/>
          </a:xfrm>
          <a:prstGeom prst="rect">
            <a:avLst/>
          </a:prstGeom>
          <a:noFill/>
        </p:spPr>
        <p:txBody>
          <a:bodyPr wrap="square" rtlCol="0">
            <a:spAutoFit/>
          </a:bodyPr>
          <a:lstStyle/>
          <a:p>
            <a:r>
              <a:rPr lang="ar-EG" sz="4800" b="1" dirty="0">
                <a:solidFill>
                  <a:srgbClr val="002060"/>
                </a:solidFill>
                <a:latin typeface="Alexandria" charset="0"/>
                <a:cs typeface="Alexandria" charset="0"/>
              </a:rPr>
              <a:t>شكرًا جزيلاً</a:t>
            </a:r>
            <a:endParaRPr lang="en-US" sz="4800" b="1" dirty="0">
              <a:solidFill>
                <a:srgbClr val="002060"/>
              </a:solidFill>
              <a:latin typeface="Alexandria" charset="0"/>
              <a:cs typeface="Alexandria" charset="0"/>
            </a:endParaRPr>
          </a:p>
        </p:txBody>
      </p:sp>
      <p:sp>
        <p:nvSpPr>
          <p:cNvPr id="14" name="Parallelogram 13"/>
          <p:cNvSpPr/>
          <p:nvPr/>
        </p:nvSpPr>
        <p:spPr>
          <a:xfrm rot="16200000" flipV="1">
            <a:off x="-1101002" y="3162552"/>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Tm="0">
        <p:push dir="u"/>
      </p:transition>
    </mc:Choice>
    <mc:Fallback xmlns="">
      <p:transition spd="slow" advTm="0">
        <p:push dir="u"/>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برتقالي أحمر">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ادة Grung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1_Office Theme">
  <a:themeElements>
    <a:clrScheme name="برتقالي أحمر">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ادة Grung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A449267-7EE7-4525-A44A-99C03ED8EE61}">
  <ds:schemaRefs>
    <ds:schemaRef ds:uri="http://schemas.microsoft.com/sharepoint/v3/contenttype/forms"/>
  </ds:schemaRefs>
</ds:datastoreItem>
</file>

<file path=customXml/itemProps2.xml><?xml version="1.0" encoding="utf-8"?>
<ds:datastoreItem xmlns:ds="http://schemas.openxmlformats.org/officeDocument/2006/customXml" ds:itemID="{EBD488B1-D427-4DC6-9E06-7A7A1392AF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3362</TotalTime>
  <Words>2644</Words>
  <Application>Microsoft Office PowerPoint</Application>
  <PresentationFormat>Custom</PresentationFormat>
  <Paragraphs>159</Paragraphs>
  <Slides>41</Slides>
  <Notes>0</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41</vt:i4>
      </vt:variant>
    </vt:vector>
  </HeadingPairs>
  <TitlesOfParts>
    <vt:vector size="50" baseType="lpstr">
      <vt:lpstr>Arial</vt:lpstr>
      <vt:lpstr>Alexandria Black</vt:lpstr>
      <vt:lpstr>Aptos</vt:lpstr>
      <vt:lpstr>Calibri</vt:lpstr>
      <vt:lpstr>Alexandria</vt:lpstr>
      <vt:lpstr>Simplified Arabic</vt:lpstr>
      <vt:lpstr>Calibri Light</vt:lpstr>
      <vt:lpstr>Office Theme</vt:lpstr>
      <vt:lpstr>1_Office Theme</vt:lpstr>
      <vt:lpstr>المناحي القانونية للذكاء الاصطناعي في المجال القانوني المحاضرة الثالثة  </vt:lpstr>
      <vt:lpstr>محاور المحاضرة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المناحي القانونية للذكاء الاصطناعي في المجال القانوني المحاضرة الثالثة  </dc:title>
  <dc:creator>د رشا علي الدين</dc:creator>
  <cp:lastModifiedBy>user</cp:lastModifiedBy>
  <cp:revision>179</cp:revision>
  <dcterms:created xsi:type="dcterms:W3CDTF">2024-06-13T13:34:31Z</dcterms:created>
  <dcterms:modified xsi:type="dcterms:W3CDTF">2025-06-25T23:10:08Z</dcterms:modified>
</cp:coreProperties>
</file>