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Layouts/slideLayout5.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1.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sldIdLst>
    <p:sldId id="256" r:id="rId2"/>
    <p:sldId id="377" r:id="rId3"/>
    <p:sldId id="258" r:id="rId4"/>
    <p:sldId id="259" r:id="rId5"/>
    <p:sldId id="260" r:id="rId6"/>
    <p:sldId id="261" r:id="rId7"/>
    <p:sldId id="263" r:id="rId8"/>
    <p:sldId id="262" r:id="rId9"/>
    <p:sldId id="264" r:id="rId10"/>
    <p:sldId id="265" r:id="rId11"/>
    <p:sldId id="266" r:id="rId12"/>
    <p:sldId id="267" r:id="rId13"/>
    <p:sldId id="268" r:id="rId14"/>
    <p:sldId id="269" r:id="rId15"/>
    <p:sldId id="270" r:id="rId16"/>
    <p:sldId id="271" r:id="rId17"/>
    <p:sldId id="272" r:id="rId18"/>
    <p:sldId id="273" r:id="rId19"/>
    <p:sldId id="275" r:id="rId20"/>
    <p:sldId id="276" r:id="rId21"/>
    <p:sldId id="277" r:id="rId22"/>
    <p:sldId id="278" r:id="rId23"/>
    <p:sldId id="279" r:id="rId24"/>
    <p:sldId id="281" r:id="rId25"/>
    <p:sldId id="282" r:id="rId26"/>
    <p:sldId id="283" r:id="rId27"/>
    <p:sldId id="284" r:id="rId28"/>
    <p:sldId id="285" r:id="rId29"/>
    <p:sldId id="286" r:id="rId30"/>
    <p:sldId id="288" r:id="rId31"/>
    <p:sldId id="378" r:id="rId32"/>
    <p:sldId id="289" r:id="rId33"/>
    <p:sldId id="290" r:id="rId34"/>
    <p:sldId id="380" r:id="rId35"/>
    <p:sldId id="381" r:id="rId36"/>
    <p:sldId id="292" r:id="rId37"/>
    <p:sldId id="293" r:id="rId38"/>
    <p:sldId id="294" r:id="rId39"/>
    <p:sldId id="376" r:id="rId40"/>
    <p:sldId id="324" r:id="rId41"/>
  </p:sldIdLst>
  <p:sldSz cx="12192000" cy="6858000"/>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a:srgbClr val="203E5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779" autoAdjust="0"/>
    <p:restoredTop sz="94660"/>
  </p:normalViewPr>
  <p:slideViewPr>
    <p:cSldViewPr snapToGrid="0" showGuides="1">
      <p:cViewPr varScale="1">
        <p:scale>
          <a:sx n="82" d="100"/>
          <a:sy n="82" d="100"/>
        </p:scale>
        <p:origin x="216" y="45"/>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47"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48" Type="http://schemas.openxmlformats.org/officeDocument/2006/relationships/customXml" Target="../customXml/item3.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EDBAF2D8-8BAD-7FFD-8B32-246D29AF1BA0}"/>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ar-SA"/>
              <a:t>انقر لتحرير نمط عنوان الشكل الرئيسي</a:t>
            </a:r>
          </a:p>
        </p:txBody>
      </p:sp>
      <p:sp>
        <p:nvSpPr>
          <p:cNvPr id="3" name="عنوان فرعي 2">
            <a:extLst>
              <a:ext uri="{FF2B5EF4-FFF2-40B4-BE49-F238E27FC236}">
                <a16:creationId xmlns:a16="http://schemas.microsoft.com/office/drawing/2014/main" id="{D985807A-F7B3-1395-8F13-20CFAAD0B193}"/>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الفرعي للشكل الرئيسي</a:t>
            </a:r>
          </a:p>
        </p:txBody>
      </p:sp>
      <p:sp>
        <p:nvSpPr>
          <p:cNvPr id="4" name="عنصر نائب للتاريخ 3">
            <a:extLst>
              <a:ext uri="{FF2B5EF4-FFF2-40B4-BE49-F238E27FC236}">
                <a16:creationId xmlns:a16="http://schemas.microsoft.com/office/drawing/2014/main" id="{B0EF3A1D-969C-0A94-F171-E7A246154A39}"/>
              </a:ext>
            </a:extLst>
          </p:cNvPr>
          <p:cNvSpPr>
            <a:spLocks noGrp="1"/>
          </p:cNvSpPr>
          <p:nvPr>
            <p:ph type="dt" sz="half" idx="10"/>
          </p:nvPr>
        </p:nvSpPr>
        <p:spPr>
          <a:xfrm>
            <a:off x="8610600" y="6356350"/>
            <a:ext cx="2743200" cy="365125"/>
          </a:xfrm>
          <a:prstGeom prst="rect">
            <a:avLst/>
          </a:prstGeom>
        </p:spPr>
        <p:txBody>
          <a:bodyPr/>
          <a:lstStyle/>
          <a:p>
            <a:fld id="{7BB0748B-74E4-4664-B6B0-6F69492841A1}" type="datetimeFigureOut">
              <a:rPr lang="ar-SA" smtClean="0"/>
              <a:t>15/01/46</a:t>
            </a:fld>
            <a:endParaRPr lang="ar-SA"/>
          </a:p>
        </p:txBody>
      </p:sp>
      <p:sp>
        <p:nvSpPr>
          <p:cNvPr id="5" name="عنصر نائب للتذييل 4">
            <a:extLst>
              <a:ext uri="{FF2B5EF4-FFF2-40B4-BE49-F238E27FC236}">
                <a16:creationId xmlns:a16="http://schemas.microsoft.com/office/drawing/2014/main" id="{FA8D3F67-47E7-425F-A9E4-18383758FCBC}"/>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6" name="عنصر نائب لرقم الشريحة 5">
            <a:extLst>
              <a:ext uri="{FF2B5EF4-FFF2-40B4-BE49-F238E27FC236}">
                <a16:creationId xmlns:a16="http://schemas.microsoft.com/office/drawing/2014/main" id="{93C9706C-1C87-FE66-07A5-2585F28245D3}"/>
              </a:ext>
            </a:extLst>
          </p:cNvPr>
          <p:cNvSpPr>
            <a:spLocks noGrp="1"/>
          </p:cNvSpPr>
          <p:nvPr>
            <p:ph type="sldNum" sz="quarter" idx="12"/>
          </p:nvPr>
        </p:nvSpPr>
        <p:spPr>
          <a:xfrm>
            <a:off x="838200" y="6356350"/>
            <a:ext cx="2743200" cy="365125"/>
          </a:xfrm>
          <a:prstGeom prst="rect">
            <a:avLst/>
          </a:prstGeom>
        </p:spPr>
        <p:txBody>
          <a:bodyPr/>
          <a:lstStyle/>
          <a:p>
            <a:fld id="{28FF1743-C16B-42B2-B264-E960B5C4A255}" type="slidenum">
              <a:rPr lang="ar-SA" smtClean="0"/>
              <a:t>‹#›</a:t>
            </a:fld>
            <a:endParaRPr lang="ar-SA"/>
          </a:p>
        </p:txBody>
      </p:sp>
    </p:spTree>
    <p:extLst>
      <p:ext uri="{BB962C8B-B14F-4D97-AF65-F5344CB8AC3E}">
        <p14:creationId xmlns:p14="http://schemas.microsoft.com/office/powerpoint/2010/main" val="2226300994"/>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2CB083B6-38E5-C8D7-3174-7838A784DABF}"/>
              </a:ext>
            </a:extLst>
          </p:cNvPr>
          <p:cNvSpPr>
            <a:spLocks noGrp="1"/>
          </p:cNvSpPr>
          <p:nvPr>
            <p:ph type="title"/>
          </p:nvPr>
        </p:nvSpPr>
        <p:spPr>
          <a:xfrm>
            <a:off x="838200" y="365125"/>
            <a:ext cx="10515600" cy="1325563"/>
          </a:xfrm>
          <a:prstGeom prst="rect">
            <a:avLst/>
          </a:prstGeom>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1B4B7493-6E7B-7D64-CD0D-314E0DBA0FA0}"/>
              </a:ext>
            </a:extLst>
          </p:cNvPr>
          <p:cNvSpPr>
            <a:spLocks noGrp="1"/>
          </p:cNvSpPr>
          <p:nvPr>
            <p:ph idx="1"/>
          </p:nvPr>
        </p:nvSpPr>
        <p:spPr>
          <a:xfrm>
            <a:off x="838200" y="1825625"/>
            <a:ext cx="10515600" cy="4351338"/>
          </a:xfrm>
          <a:prstGeom prst="rect">
            <a:avLst/>
          </a:prstGeo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C42F0B4B-70BD-281B-D29E-C5516314679F}"/>
              </a:ext>
            </a:extLst>
          </p:cNvPr>
          <p:cNvSpPr>
            <a:spLocks noGrp="1"/>
          </p:cNvSpPr>
          <p:nvPr>
            <p:ph type="dt" sz="half" idx="10"/>
          </p:nvPr>
        </p:nvSpPr>
        <p:spPr>
          <a:xfrm>
            <a:off x="8610600" y="6356350"/>
            <a:ext cx="2743200" cy="365125"/>
          </a:xfrm>
          <a:prstGeom prst="rect">
            <a:avLst/>
          </a:prstGeom>
        </p:spPr>
        <p:txBody>
          <a:bodyPr/>
          <a:lstStyle/>
          <a:p>
            <a:fld id="{7BB0748B-74E4-4664-B6B0-6F69492841A1}" type="datetimeFigureOut">
              <a:rPr lang="ar-SA" smtClean="0"/>
              <a:t>15/01/46</a:t>
            </a:fld>
            <a:endParaRPr lang="ar-SA"/>
          </a:p>
        </p:txBody>
      </p:sp>
      <p:sp>
        <p:nvSpPr>
          <p:cNvPr id="5" name="عنصر نائب للتذييل 4">
            <a:extLst>
              <a:ext uri="{FF2B5EF4-FFF2-40B4-BE49-F238E27FC236}">
                <a16:creationId xmlns:a16="http://schemas.microsoft.com/office/drawing/2014/main" id="{23940833-A34D-1052-91D9-9B59D6349FCF}"/>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6" name="عنصر نائب لرقم الشريحة 5">
            <a:extLst>
              <a:ext uri="{FF2B5EF4-FFF2-40B4-BE49-F238E27FC236}">
                <a16:creationId xmlns:a16="http://schemas.microsoft.com/office/drawing/2014/main" id="{E3DD92BD-DC60-5755-963D-34B01C05C876}"/>
              </a:ext>
            </a:extLst>
          </p:cNvPr>
          <p:cNvSpPr>
            <a:spLocks noGrp="1"/>
          </p:cNvSpPr>
          <p:nvPr>
            <p:ph type="sldNum" sz="quarter" idx="12"/>
          </p:nvPr>
        </p:nvSpPr>
        <p:spPr>
          <a:xfrm>
            <a:off x="838200" y="6356350"/>
            <a:ext cx="2743200" cy="365125"/>
          </a:xfrm>
          <a:prstGeom prst="rect">
            <a:avLst/>
          </a:prstGeom>
        </p:spPr>
        <p:txBody>
          <a:bodyPr/>
          <a:lstStyle/>
          <a:p>
            <a:fld id="{28FF1743-C16B-42B2-B264-E960B5C4A255}" type="slidenum">
              <a:rPr lang="ar-SA" smtClean="0"/>
              <a:t>‹#›</a:t>
            </a:fld>
            <a:endParaRPr lang="ar-SA"/>
          </a:p>
        </p:txBody>
      </p:sp>
    </p:spTree>
    <p:extLst>
      <p:ext uri="{BB962C8B-B14F-4D97-AF65-F5344CB8AC3E}">
        <p14:creationId xmlns:p14="http://schemas.microsoft.com/office/powerpoint/2010/main" val="4343365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CA78F0E1-5E09-9378-1AF9-CDBEFA5F95F5}"/>
              </a:ext>
            </a:extLst>
          </p:cNvPr>
          <p:cNvSpPr>
            <a:spLocks noGrp="1"/>
          </p:cNvSpPr>
          <p:nvPr>
            <p:ph type="title"/>
          </p:nvPr>
        </p:nvSpPr>
        <p:spPr>
          <a:xfrm>
            <a:off x="831850" y="1709738"/>
            <a:ext cx="10515600" cy="2852737"/>
          </a:xfrm>
          <a:prstGeom prst="rect">
            <a:avLst/>
          </a:prstGeom>
        </p:spPr>
        <p:txBody>
          <a:bodyPr anchor="b"/>
          <a:lstStyle>
            <a:lvl1pPr>
              <a:defRPr sz="6000"/>
            </a:lvl1p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B8511EAE-1062-F073-6A56-C8951F486280}"/>
              </a:ext>
            </a:extLst>
          </p:cNvPr>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انقر لتحرير أنماط نص الشكل الرئيسي</a:t>
            </a:r>
          </a:p>
        </p:txBody>
      </p:sp>
      <p:sp>
        <p:nvSpPr>
          <p:cNvPr id="4" name="عنصر نائب للتاريخ 3">
            <a:extLst>
              <a:ext uri="{FF2B5EF4-FFF2-40B4-BE49-F238E27FC236}">
                <a16:creationId xmlns:a16="http://schemas.microsoft.com/office/drawing/2014/main" id="{9191B82F-0474-8E64-BD3A-C57AD1C5723C}"/>
              </a:ext>
            </a:extLst>
          </p:cNvPr>
          <p:cNvSpPr>
            <a:spLocks noGrp="1"/>
          </p:cNvSpPr>
          <p:nvPr>
            <p:ph type="dt" sz="half" idx="10"/>
          </p:nvPr>
        </p:nvSpPr>
        <p:spPr>
          <a:xfrm>
            <a:off x="8610600" y="6356350"/>
            <a:ext cx="2743200" cy="365125"/>
          </a:xfrm>
          <a:prstGeom prst="rect">
            <a:avLst/>
          </a:prstGeom>
        </p:spPr>
        <p:txBody>
          <a:bodyPr/>
          <a:lstStyle/>
          <a:p>
            <a:fld id="{7BB0748B-74E4-4664-B6B0-6F69492841A1}" type="datetimeFigureOut">
              <a:rPr lang="ar-SA" smtClean="0"/>
              <a:t>15/01/46</a:t>
            </a:fld>
            <a:endParaRPr lang="ar-SA"/>
          </a:p>
        </p:txBody>
      </p:sp>
      <p:sp>
        <p:nvSpPr>
          <p:cNvPr id="5" name="عنصر نائب للتذييل 4">
            <a:extLst>
              <a:ext uri="{FF2B5EF4-FFF2-40B4-BE49-F238E27FC236}">
                <a16:creationId xmlns:a16="http://schemas.microsoft.com/office/drawing/2014/main" id="{924AAC50-78C9-0846-CC37-12288609E55F}"/>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6" name="عنصر نائب لرقم الشريحة 5">
            <a:extLst>
              <a:ext uri="{FF2B5EF4-FFF2-40B4-BE49-F238E27FC236}">
                <a16:creationId xmlns:a16="http://schemas.microsoft.com/office/drawing/2014/main" id="{86DC4120-2F98-9FFA-DDDB-83792421099C}"/>
              </a:ext>
            </a:extLst>
          </p:cNvPr>
          <p:cNvSpPr>
            <a:spLocks noGrp="1"/>
          </p:cNvSpPr>
          <p:nvPr>
            <p:ph type="sldNum" sz="quarter" idx="12"/>
          </p:nvPr>
        </p:nvSpPr>
        <p:spPr>
          <a:xfrm>
            <a:off x="838200" y="6356350"/>
            <a:ext cx="2743200" cy="365125"/>
          </a:xfrm>
          <a:prstGeom prst="rect">
            <a:avLst/>
          </a:prstGeom>
        </p:spPr>
        <p:txBody>
          <a:bodyPr/>
          <a:lstStyle/>
          <a:p>
            <a:fld id="{28FF1743-C16B-42B2-B264-E960B5C4A255}" type="slidenum">
              <a:rPr lang="ar-SA" smtClean="0"/>
              <a:t>‹#›</a:t>
            </a:fld>
            <a:endParaRPr lang="ar-SA"/>
          </a:p>
        </p:txBody>
      </p:sp>
    </p:spTree>
    <p:extLst>
      <p:ext uri="{BB962C8B-B14F-4D97-AF65-F5344CB8AC3E}">
        <p14:creationId xmlns:p14="http://schemas.microsoft.com/office/powerpoint/2010/main" val="5092755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F42776CE-983F-DCD8-F69B-AED2A11F5B1E}"/>
              </a:ext>
            </a:extLst>
          </p:cNvPr>
          <p:cNvSpPr>
            <a:spLocks noGrp="1"/>
          </p:cNvSpPr>
          <p:nvPr>
            <p:ph type="title"/>
          </p:nvPr>
        </p:nvSpPr>
        <p:spPr>
          <a:xfrm>
            <a:off x="838200" y="365125"/>
            <a:ext cx="10515600" cy="1325563"/>
          </a:xfrm>
          <a:prstGeom prst="rect">
            <a:avLst/>
          </a:prstGeom>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4531E3C0-0263-C5EB-B429-E36DBD9BCE46}"/>
              </a:ext>
            </a:extLst>
          </p:cNvPr>
          <p:cNvSpPr>
            <a:spLocks noGrp="1"/>
          </p:cNvSpPr>
          <p:nvPr>
            <p:ph sz="half" idx="1"/>
          </p:nvPr>
        </p:nvSpPr>
        <p:spPr>
          <a:xfrm>
            <a:off x="838200" y="1825625"/>
            <a:ext cx="5181600" cy="4351338"/>
          </a:xfrm>
          <a:prstGeom prst="rect">
            <a:avLst/>
          </a:prstGeo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محتوى 3">
            <a:extLst>
              <a:ext uri="{FF2B5EF4-FFF2-40B4-BE49-F238E27FC236}">
                <a16:creationId xmlns:a16="http://schemas.microsoft.com/office/drawing/2014/main" id="{868AE6E4-CE9E-22EC-E4C0-83FC0733E7F3}"/>
              </a:ext>
            </a:extLst>
          </p:cNvPr>
          <p:cNvSpPr>
            <a:spLocks noGrp="1"/>
          </p:cNvSpPr>
          <p:nvPr>
            <p:ph sz="half" idx="2"/>
          </p:nvPr>
        </p:nvSpPr>
        <p:spPr>
          <a:xfrm>
            <a:off x="6172200" y="1825625"/>
            <a:ext cx="5181600" cy="4351338"/>
          </a:xfrm>
          <a:prstGeom prst="rect">
            <a:avLst/>
          </a:prstGeo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تاريخ 4">
            <a:extLst>
              <a:ext uri="{FF2B5EF4-FFF2-40B4-BE49-F238E27FC236}">
                <a16:creationId xmlns:a16="http://schemas.microsoft.com/office/drawing/2014/main" id="{DCB30770-0DF9-C774-9A82-75D08A84C72A}"/>
              </a:ext>
            </a:extLst>
          </p:cNvPr>
          <p:cNvSpPr>
            <a:spLocks noGrp="1"/>
          </p:cNvSpPr>
          <p:nvPr>
            <p:ph type="dt" sz="half" idx="10"/>
          </p:nvPr>
        </p:nvSpPr>
        <p:spPr>
          <a:xfrm>
            <a:off x="8610600" y="6356350"/>
            <a:ext cx="2743200" cy="365125"/>
          </a:xfrm>
          <a:prstGeom prst="rect">
            <a:avLst/>
          </a:prstGeom>
        </p:spPr>
        <p:txBody>
          <a:bodyPr/>
          <a:lstStyle/>
          <a:p>
            <a:fld id="{7BB0748B-74E4-4664-B6B0-6F69492841A1}" type="datetimeFigureOut">
              <a:rPr lang="ar-SA" smtClean="0"/>
              <a:t>15/01/46</a:t>
            </a:fld>
            <a:endParaRPr lang="ar-SA"/>
          </a:p>
        </p:txBody>
      </p:sp>
      <p:sp>
        <p:nvSpPr>
          <p:cNvPr id="6" name="عنصر نائب للتذييل 5">
            <a:extLst>
              <a:ext uri="{FF2B5EF4-FFF2-40B4-BE49-F238E27FC236}">
                <a16:creationId xmlns:a16="http://schemas.microsoft.com/office/drawing/2014/main" id="{375DBE87-75DC-3E32-B909-FBBEAAA735E2}"/>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7" name="عنصر نائب لرقم الشريحة 6">
            <a:extLst>
              <a:ext uri="{FF2B5EF4-FFF2-40B4-BE49-F238E27FC236}">
                <a16:creationId xmlns:a16="http://schemas.microsoft.com/office/drawing/2014/main" id="{4C90697E-54A6-EF8D-3E76-082C529DE64F}"/>
              </a:ext>
            </a:extLst>
          </p:cNvPr>
          <p:cNvSpPr>
            <a:spLocks noGrp="1"/>
          </p:cNvSpPr>
          <p:nvPr>
            <p:ph type="sldNum" sz="quarter" idx="12"/>
          </p:nvPr>
        </p:nvSpPr>
        <p:spPr>
          <a:xfrm>
            <a:off x="838200" y="6356350"/>
            <a:ext cx="2743200" cy="365125"/>
          </a:xfrm>
          <a:prstGeom prst="rect">
            <a:avLst/>
          </a:prstGeom>
        </p:spPr>
        <p:txBody>
          <a:bodyPr/>
          <a:lstStyle/>
          <a:p>
            <a:fld id="{28FF1743-C16B-42B2-B264-E960B5C4A255}" type="slidenum">
              <a:rPr lang="ar-SA" smtClean="0"/>
              <a:t>‹#›</a:t>
            </a:fld>
            <a:endParaRPr lang="ar-SA"/>
          </a:p>
        </p:txBody>
      </p:sp>
    </p:spTree>
    <p:extLst>
      <p:ext uri="{BB962C8B-B14F-4D97-AF65-F5344CB8AC3E}">
        <p14:creationId xmlns:p14="http://schemas.microsoft.com/office/powerpoint/2010/main" val="29810975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249D06CC-7AFF-AD1A-152C-59455917C3EF}"/>
              </a:ext>
            </a:extLst>
          </p:cNvPr>
          <p:cNvSpPr>
            <a:spLocks noGrp="1"/>
          </p:cNvSpPr>
          <p:nvPr>
            <p:ph type="title"/>
          </p:nvPr>
        </p:nvSpPr>
        <p:spPr>
          <a:xfrm>
            <a:off x="839788" y="365125"/>
            <a:ext cx="10515600" cy="1325563"/>
          </a:xfrm>
          <a:prstGeom prst="rect">
            <a:avLst/>
          </a:prstGeom>
        </p:spPr>
        <p:txBody>
          <a:body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0AC43C72-2654-AEA7-4B3F-07637C4BE1F7}"/>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4" name="عنصر نائب للمحتوى 3">
            <a:extLst>
              <a:ext uri="{FF2B5EF4-FFF2-40B4-BE49-F238E27FC236}">
                <a16:creationId xmlns:a16="http://schemas.microsoft.com/office/drawing/2014/main" id="{3D0D013F-4F2E-B142-4692-A5B30D2D1B49}"/>
              </a:ext>
            </a:extLst>
          </p:cNvPr>
          <p:cNvSpPr>
            <a:spLocks noGrp="1"/>
          </p:cNvSpPr>
          <p:nvPr>
            <p:ph sz="half" idx="2"/>
          </p:nvPr>
        </p:nvSpPr>
        <p:spPr>
          <a:xfrm>
            <a:off x="839788" y="2505075"/>
            <a:ext cx="5157787" cy="3684588"/>
          </a:xfrm>
          <a:prstGeom prst="rect">
            <a:avLst/>
          </a:prstGeo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نص 4">
            <a:extLst>
              <a:ext uri="{FF2B5EF4-FFF2-40B4-BE49-F238E27FC236}">
                <a16:creationId xmlns:a16="http://schemas.microsoft.com/office/drawing/2014/main" id="{F638F689-0D94-F258-EB03-054D5531C70D}"/>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6" name="عنصر نائب للمحتوى 5">
            <a:extLst>
              <a:ext uri="{FF2B5EF4-FFF2-40B4-BE49-F238E27FC236}">
                <a16:creationId xmlns:a16="http://schemas.microsoft.com/office/drawing/2014/main" id="{B91DA7E9-0D65-5A6C-C059-F5652E58A0A4}"/>
              </a:ext>
            </a:extLst>
          </p:cNvPr>
          <p:cNvSpPr>
            <a:spLocks noGrp="1"/>
          </p:cNvSpPr>
          <p:nvPr>
            <p:ph sz="quarter" idx="4"/>
          </p:nvPr>
        </p:nvSpPr>
        <p:spPr>
          <a:xfrm>
            <a:off x="6172200" y="2505075"/>
            <a:ext cx="5183188" cy="3684588"/>
          </a:xfrm>
          <a:prstGeom prst="rect">
            <a:avLst/>
          </a:prstGeo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7" name="عنصر نائب للتاريخ 6">
            <a:extLst>
              <a:ext uri="{FF2B5EF4-FFF2-40B4-BE49-F238E27FC236}">
                <a16:creationId xmlns:a16="http://schemas.microsoft.com/office/drawing/2014/main" id="{0554C928-11DF-B76F-465A-E1DC13810BC7}"/>
              </a:ext>
            </a:extLst>
          </p:cNvPr>
          <p:cNvSpPr>
            <a:spLocks noGrp="1"/>
          </p:cNvSpPr>
          <p:nvPr>
            <p:ph type="dt" sz="half" idx="10"/>
          </p:nvPr>
        </p:nvSpPr>
        <p:spPr>
          <a:xfrm>
            <a:off x="8610600" y="6356350"/>
            <a:ext cx="2743200" cy="365125"/>
          </a:xfrm>
          <a:prstGeom prst="rect">
            <a:avLst/>
          </a:prstGeom>
        </p:spPr>
        <p:txBody>
          <a:bodyPr/>
          <a:lstStyle/>
          <a:p>
            <a:fld id="{7BB0748B-74E4-4664-B6B0-6F69492841A1}" type="datetimeFigureOut">
              <a:rPr lang="ar-SA" smtClean="0"/>
              <a:t>15/01/46</a:t>
            </a:fld>
            <a:endParaRPr lang="ar-SA"/>
          </a:p>
        </p:txBody>
      </p:sp>
      <p:sp>
        <p:nvSpPr>
          <p:cNvPr id="8" name="عنصر نائب للتذييل 7">
            <a:extLst>
              <a:ext uri="{FF2B5EF4-FFF2-40B4-BE49-F238E27FC236}">
                <a16:creationId xmlns:a16="http://schemas.microsoft.com/office/drawing/2014/main" id="{5C77432F-D2DC-06A0-2BE1-8809EBBFF746}"/>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9" name="عنصر نائب لرقم الشريحة 8">
            <a:extLst>
              <a:ext uri="{FF2B5EF4-FFF2-40B4-BE49-F238E27FC236}">
                <a16:creationId xmlns:a16="http://schemas.microsoft.com/office/drawing/2014/main" id="{F1CA9E7D-D1B0-BDF6-CC79-116E6FE14BB5}"/>
              </a:ext>
            </a:extLst>
          </p:cNvPr>
          <p:cNvSpPr>
            <a:spLocks noGrp="1"/>
          </p:cNvSpPr>
          <p:nvPr>
            <p:ph type="sldNum" sz="quarter" idx="12"/>
          </p:nvPr>
        </p:nvSpPr>
        <p:spPr>
          <a:xfrm>
            <a:off x="838200" y="6356350"/>
            <a:ext cx="2743200" cy="365125"/>
          </a:xfrm>
          <a:prstGeom prst="rect">
            <a:avLst/>
          </a:prstGeom>
        </p:spPr>
        <p:txBody>
          <a:bodyPr/>
          <a:lstStyle/>
          <a:p>
            <a:fld id="{28FF1743-C16B-42B2-B264-E960B5C4A255}" type="slidenum">
              <a:rPr lang="ar-SA" smtClean="0"/>
              <a:t>‹#›</a:t>
            </a:fld>
            <a:endParaRPr lang="ar-SA"/>
          </a:p>
        </p:txBody>
      </p:sp>
    </p:spTree>
    <p:extLst>
      <p:ext uri="{BB962C8B-B14F-4D97-AF65-F5344CB8AC3E}">
        <p14:creationId xmlns:p14="http://schemas.microsoft.com/office/powerpoint/2010/main" val="33322596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8A828D8E-8928-4E22-F649-D9243830803B}"/>
              </a:ext>
            </a:extLst>
          </p:cNvPr>
          <p:cNvSpPr>
            <a:spLocks noGrp="1"/>
          </p:cNvSpPr>
          <p:nvPr>
            <p:ph type="title"/>
          </p:nvPr>
        </p:nvSpPr>
        <p:spPr>
          <a:xfrm>
            <a:off x="838200" y="365125"/>
            <a:ext cx="10515600" cy="1325563"/>
          </a:xfrm>
          <a:prstGeom prst="rect">
            <a:avLst/>
          </a:prstGeom>
        </p:spPr>
        <p:txBody>
          <a:bodyPr/>
          <a:lstStyle/>
          <a:p>
            <a:r>
              <a:rPr lang="ar-SA"/>
              <a:t>انقر لتحرير نمط عنوان الشكل الرئيسي</a:t>
            </a:r>
          </a:p>
        </p:txBody>
      </p:sp>
      <p:sp>
        <p:nvSpPr>
          <p:cNvPr id="3" name="عنصر نائب للتاريخ 2">
            <a:extLst>
              <a:ext uri="{FF2B5EF4-FFF2-40B4-BE49-F238E27FC236}">
                <a16:creationId xmlns:a16="http://schemas.microsoft.com/office/drawing/2014/main" id="{148198D1-F9DA-F6A0-EC3C-4B8B521AEC80}"/>
              </a:ext>
            </a:extLst>
          </p:cNvPr>
          <p:cNvSpPr>
            <a:spLocks noGrp="1"/>
          </p:cNvSpPr>
          <p:nvPr>
            <p:ph type="dt" sz="half" idx="10"/>
          </p:nvPr>
        </p:nvSpPr>
        <p:spPr>
          <a:xfrm>
            <a:off x="8610600" y="6356350"/>
            <a:ext cx="2743200" cy="365125"/>
          </a:xfrm>
          <a:prstGeom prst="rect">
            <a:avLst/>
          </a:prstGeom>
        </p:spPr>
        <p:txBody>
          <a:bodyPr/>
          <a:lstStyle/>
          <a:p>
            <a:fld id="{7BB0748B-74E4-4664-B6B0-6F69492841A1}" type="datetimeFigureOut">
              <a:rPr lang="ar-SA" smtClean="0"/>
              <a:t>15/01/46</a:t>
            </a:fld>
            <a:endParaRPr lang="ar-SA"/>
          </a:p>
        </p:txBody>
      </p:sp>
      <p:sp>
        <p:nvSpPr>
          <p:cNvPr id="4" name="عنصر نائب للتذييل 3">
            <a:extLst>
              <a:ext uri="{FF2B5EF4-FFF2-40B4-BE49-F238E27FC236}">
                <a16:creationId xmlns:a16="http://schemas.microsoft.com/office/drawing/2014/main" id="{24688006-EDB0-CC94-7DBC-04C72342CB0D}"/>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5" name="عنصر نائب لرقم الشريحة 4">
            <a:extLst>
              <a:ext uri="{FF2B5EF4-FFF2-40B4-BE49-F238E27FC236}">
                <a16:creationId xmlns:a16="http://schemas.microsoft.com/office/drawing/2014/main" id="{D226CF8C-8640-E26B-9E66-24B49A18748D}"/>
              </a:ext>
            </a:extLst>
          </p:cNvPr>
          <p:cNvSpPr>
            <a:spLocks noGrp="1"/>
          </p:cNvSpPr>
          <p:nvPr>
            <p:ph type="sldNum" sz="quarter" idx="12"/>
          </p:nvPr>
        </p:nvSpPr>
        <p:spPr>
          <a:xfrm>
            <a:off x="838200" y="6356350"/>
            <a:ext cx="2743200" cy="365125"/>
          </a:xfrm>
          <a:prstGeom prst="rect">
            <a:avLst/>
          </a:prstGeom>
        </p:spPr>
        <p:txBody>
          <a:bodyPr/>
          <a:lstStyle/>
          <a:p>
            <a:fld id="{28FF1743-C16B-42B2-B264-E960B5C4A255}" type="slidenum">
              <a:rPr lang="ar-SA" smtClean="0"/>
              <a:t>‹#›</a:t>
            </a:fld>
            <a:endParaRPr lang="ar-SA"/>
          </a:p>
        </p:txBody>
      </p:sp>
    </p:spTree>
    <p:extLst>
      <p:ext uri="{BB962C8B-B14F-4D97-AF65-F5344CB8AC3E}">
        <p14:creationId xmlns:p14="http://schemas.microsoft.com/office/powerpoint/2010/main" val="30537246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a:extLst>
              <a:ext uri="{FF2B5EF4-FFF2-40B4-BE49-F238E27FC236}">
                <a16:creationId xmlns:a16="http://schemas.microsoft.com/office/drawing/2014/main" id="{BE57029D-D688-3728-D187-9F1C64C30215}"/>
              </a:ext>
            </a:extLst>
          </p:cNvPr>
          <p:cNvSpPr>
            <a:spLocks noGrp="1"/>
          </p:cNvSpPr>
          <p:nvPr>
            <p:ph type="dt" sz="half" idx="10"/>
          </p:nvPr>
        </p:nvSpPr>
        <p:spPr>
          <a:xfrm>
            <a:off x="8610600" y="6356350"/>
            <a:ext cx="2743200" cy="365125"/>
          </a:xfrm>
          <a:prstGeom prst="rect">
            <a:avLst/>
          </a:prstGeom>
        </p:spPr>
        <p:txBody>
          <a:bodyPr/>
          <a:lstStyle/>
          <a:p>
            <a:fld id="{7BB0748B-74E4-4664-B6B0-6F69492841A1}" type="datetimeFigureOut">
              <a:rPr lang="ar-SA" smtClean="0"/>
              <a:t>15/01/46</a:t>
            </a:fld>
            <a:endParaRPr lang="ar-SA"/>
          </a:p>
        </p:txBody>
      </p:sp>
      <p:sp>
        <p:nvSpPr>
          <p:cNvPr id="3" name="عنصر نائب للتذييل 2">
            <a:extLst>
              <a:ext uri="{FF2B5EF4-FFF2-40B4-BE49-F238E27FC236}">
                <a16:creationId xmlns:a16="http://schemas.microsoft.com/office/drawing/2014/main" id="{3AB83646-8D4A-CCBC-CD19-0C33A3AF9061}"/>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4" name="عنصر نائب لرقم الشريحة 3">
            <a:extLst>
              <a:ext uri="{FF2B5EF4-FFF2-40B4-BE49-F238E27FC236}">
                <a16:creationId xmlns:a16="http://schemas.microsoft.com/office/drawing/2014/main" id="{4F0D31A2-84EB-8E02-FCD3-FA648CBB75A0}"/>
              </a:ext>
            </a:extLst>
          </p:cNvPr>
          <p:cNvSpPr>
            <a:spLocks noGrp="1"/>
          </p:cNvSpPr>
          <p:nvPr>
            <p:ph type="sldNum" sz="quarter" idx="12"/>
          </p:nvPr>
        </p:nvSpPr>
        <p:spPr>
          <a:xfrm>
            <a:off x="838200" y="6356350"/>
            <a:ext cx="2743200" cy="365125"/>
          </a:xfrm>
          <a:prstGeom prst="rect">
            <a:avLst/>
          </a:prstGeom>
        </p:spPr>
        <p:txBody>
          <a:bodyPr/>
          <a:lstStyle/>
          <a:p>
            <a:fld id="{28FF1743-C16B-42B2-B264-E960B5C4A255}" type="slidenum">
              <a:rPr lang="ar-SA" smtClean="0"/>
              <a:t>‹#›</a:t>
            </a:fld>
            <a:endParaRPr lang="ar-SA"/>
          </a:p>
        </p:txBody>
      </p:sp>
    </p:spTree>
    <p:extLst>
      <p:ext uri="{BB962C8B-B14F-4D97-AF65-F5344CB8AC3E}">
        <p14:creationId xmlns:p14="http://schemas.microsoft.com/office/powerpoint/2010/main" val="2531960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53C1C35C-8B78-245D-56AB-A18BE18B9E5E}"/>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5AEFD138-9EF3-A884-E041-80EBA61BB847}"/>
              </a:ext>
            </a:extLst>
          </p:cNvPr>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نص 3">
            <a:extLst>
              <a:ext uri="{FF2B5EF4-FFF2-40B4-BE49-F238E27FC236}">
                <a16:creationId xmlns:a16="http://schemas.microsoft.com/office/drawing/2014/main" id="{66179395-9990-2328-3D78-9D396C0D27E9}"/>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2B3CFBDF-5F3F-D2B0-D033-0166A93816B9}"/>
              </a:ext>
            </a:extLst>
          </p:cNvPr>
          <p:cNvSpPr>
            <a:spLocks noGrp="1"/>
          </p:cNvSpPr>
          <p:nvPr>
            <p:ph type="dt" sz="half" idx="10"/>
          </p:nvPr>
        </p:nvSpPr>
        <p:spPr>
          <a:xfrm>
            <a:off x="8610600" y="6356350"/>
            <a:ext cx="2743200" cy="365125"/>
          </a:xfrm>
          <a:prstGeom prst="rect">
            <a:avLst/>
          </a:prstGeom>
        </p:spPr>
        <p:txBody>
          <a:bodyPr/>
          <a:lstStyle/>
          <a:p>
            <a:fld id="{7BB0748B-74E4-4664-B6B0-6F69492841A1}" type="datetimeFigureOut">
              <a:rPr lang="ar-SA" smtClean="0"/>
              <a:t>15/01/46</a:t>
            </a:fld>
            <a:endParaRPr lang="ar-SA"/>
          </a:p>
        </p:txBody>
      </p:sp>
      <p:sp>
        <p:nvSpPr>
          <p:cNvPr id="6" name="عنصر نائب للتذييل 5">
            <a:extLst>
              <a:ext uri="{FF2B5EF4-FFF2-40B4-BE49-F238E27FC236}">
                <a16:creationId xmlns:a16="http://schemas.microsoft.com/office/drawing/2014/main" id="{A8BEE9D3-751E-55D0-58E9-E5307E51E57C}"/>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7" name="عنصر نائب لرقم الشريحة 6">
            <a:extLst>
              <a:ext uri="{FF2B5EF4-FFF2-40B4-BE49-F238E27FC236}">
                <a16:creationId xmlns:a16="http://schemas.microsoft.com/office/drawing/2014/main" id="{6843E225-68EE-40F0-88D1-87EFF39F2582}"/>
              </a:ext>
            </a:extLst>
          </p:cNvPr>
          <p:cNvSpPr>
            <a:spLocks noGrp="1"/>
          </p:cNvSpPr>
          <p:nvPr>
            <p:ph type="sldNum" sz="quarter" idx="12"/>
          </p:nvPr>
        </p:nvSpPr>
        <p:spPr>
          <a:xfrm>
            <a:off x="838200" y="6356350"/>
            <a:ext cx="2743200" cy="365125"/>
          </a:xfrm>
          <a:prstGeom prst="rect">
            <a:avLst/>
          </a:prstGeom>
        </p:spPr>
        <p:txBody>
          <a:bodyPr/>
          <a:lstStyle/>
          <a:p>
            <a:fld id="{28FF1743-C16B-42B2-B264-E960B5C4A255}" type="slidenum">
              <a:rPr lang="ar-SA" smtClean="0"/>
              <a:t>‹#›</a:t>
            </a:fld>
            <a:endParaRPr lang="ar-SA"/>
          </a:p>
        </p:txBody>
      </p:sp>
    </p:spTree>
    <p:extLst>
      <p:ext uri="{BB962C8B-B14F-4D97-AF65-F5344CB8AC3E}">
        <p14:creationId xmlns:p14="http://schemas.microsoft.com/office/powerpoint/2010/main" val="12320382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71C1473A-2CDC-DB34-F3F3-C37EC1843AEB}"/>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ar-SA"/>
              <a:t>انقر لتحرير نمط عنوان الشكل الرئيسي</a:t>
            </a:r>
          </a:p>
        </p:txBody>
      </p:sp>
      <p:sp>
        <p:nvSpPr>
          <p:cNvPr id="3" name="عنصر نائب للصورة 2">
            <a:extLst>
              <a:ext uri="{FF2B5EF4-FFF2-40B4-BE49-F238E27FC236}">
                <a16:creationId xmlns:a16="http://schemas.microsoft.com/office/drawing/2014/main" id="{820E2C63-1A8C-5FD0-D3BA-E1B0D8351077}"/>
              </a:ext>
            </a:extLst>
          </p:cNvPr>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a:extLst>
              <a:ext uri="{FF2B5EF4-FFF2-40B4-BE49-F238E27FC236}">
                <a16:creationId xmlns:a16="http://schemas.microsoft.com/office/drawing/2014/main" id="{815A9E0D-3773-FCCC-9A5A-44EF1A151A1B}"/>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0E9F3CB7-EF8D-00CD-7251-A167468403DA}"/>
              </a:ext>
            </a:extLst>
          </p:cNvPr>
          <p:cNvSpPr>
            <a:spLocks noGrp="1"/>
          </p:cNvSpPr>
          <p:nvPr>
            <p:ph type="dt" sz="half" idx="10"/>
          </p:nvPr>
        </p:nvSpPr>
        <p:spPr>
          <a:xfrm>
            <a:off x="8610600" y="6356350"/>
            <a:ext cx="2743200" cy="365125"/>
          </a:xfrm>
          <a:prstGeom prst="rect">
            <a:avLst/>
          </a:prstGeom>
        </p:spPr>
        <p:txBody>
          <a:bodyPr/>
          <a:lstStyle/>
          <a:p>
            <a:fld id="{7BB0748B-74E4-4664-B6B0-6F69492841A1}" type="datetimeFigureOut">
              <a:rPr lang="ar-SA" smtClean="0"/>
              <a:t>15/01/46</a:t>
            </a:fld>
            <a:endParaRPr lang="ar-SA"/>
          </a:p>
        </p:txBody>
      </p:sp>
      <p:sp>
        <p:nvSpPr>
          <p:cNvPr id="6" name="عنصر نائب للتذييل 5">
            <a:extLst>
              <a:ext uri="{FF2B5EF4-FFF2-40B4-BE49-F238E27FC236}">
                <a16:creationId xmlns:a16="http://schemas.microsoft.com/office/drawing/2014/main" id="{8DC56080-1F72-21DB-A81E-D22B39BF2592}"/>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7" name="عنصر نائب لرقم الشريحة 6">
            <a:extLst>
              <a:ext uri="{FF2B5EF4-FFF2-40B4-BE49-F238E27FC236}">
                <a16:creationId xmlns:a16="http://schemas.microsoft.com/office/drawing/2014/main" id="{78035959-32C2-A055-A188-012E90545BA1}"/>
              </a:ext>
            </a:extLst>
          </p:cNvPr>
          <p:cNvSpPr>
            <a:spLocks noGrp="1"/>
          </p:cNvSpPr>
          <p:nvPr>
            <p:ph type="sldNum" sz="quarter" idx="12"/>
          </p:nvPr>
        </p:nvSpPr>
        <p:spPr>
          <a:xfrm>
            <a:off x="838200" y="6356350"/>
            <a:ext cx="2743200" cy="365125"/>
          </a:xfrm>
          <a:prstGeom prst="rect">
            <a:avLst/>
          </a:prstGeom>
        </p:spPr>
        <p:txBody>
          <a:bodyPr/>
          <a:lstStyle/>
          <a:p>
            <a:fld id="{28FF1743-C16B-42B2-B264-E960B5C4A255}" type="slidenum">
              <a:rPr lang="ar-SA" smtClean="0"/>
              <a:t>‹#›</a:t>
            </a:fld>
            <a:endParaRPr lang="ar-SA"/>
          </a:p>
        </p:txBody>
      </p:sp>
    </p:spTree>
    <p:extLst>
      <p:ext uri="{BB962C8B-B14F-4D97-AF65-F5344CB8AC3E}">
        <p14:creationId xmlns:p14="http://schemas.microsoft.com/office/powerpoint/2010/main" val="27331905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5C7037E9-C2FD-1646-85CD-B67B62EF258D}"/>
              </a:ext>
            </a:extLst>
          </p:cNvPr>
          <p:cNvSpPr>
            <a:spLocks noGrp="1"/>
          </p:cNvSpPr>
          <p:nvPr>
            <p:ph type="title"/>
          </p:nvPr>
        </p:nvSpPr>
        <p:spPr>
          <a:xfrm>
            <a:off x="838200" y="365125"/>
            <a:ext cx="10515600" cy="1325563"/>
          </a:xfrm>
          <a:prstGeom prst="rect">
            <a:avLst/>
          </a:prstGeom>
        </p:spPr>
        <p:txBody>
          <a:bodyPr/>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975FE2FB-B9AA-B3BC-B2A3-5B58995E43C6}"/>
              </a:ext>
            </a:extLst>
          </p:cNvPr>
          <p:cNvSpPr>
            <a:spLocks noGrp="1"/>
          </p:cNvSpPr>
          <p:nvPr>
            <p:ph type="body" orient="vert" idx="1"/>
          </p:nvPr>
        </p:nvSpPr>
        <p:spPr>
          <a:xfrm>
            <a:off x="838200" y="1825625"/>
            <a:ext cx="10515600" cy="4351338"/>
          </a:xfrm>
          <a:prstGeom prst="rect">
            <a:avLst/>
          </a:prstGeo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30C558CB-A18F-5661-C976-ACA6352968D4}"/>
              </a:ext>
            </a:extLst>
          </p:cNvPr>
          <p:cNvSpPr>
            <a:spLocks noGrp="1"/>
          </p:cNvSpPr>
          <p:nvPr>
            <p:ph type="dt" sz="half" idx="10"/>
          </p:nvPr>
        </p:nvSpPr>
        <p:spPr>
          <a:xfrm>
            <a:off x="8610600" y="6356350"/>
            <a:ext cx="2743200" cy="365125"/>
          </a:xfrm>
          <a:prstGeom prst="rect">
            <a:avLst/>
          </a:prstGeom>
        </p:spPr>
        <p:txBody>
          <a:bodyPr/>
          <a:lstStyle/>
          <a:p>
            <a:fld id="{7BB0748B-74E4-4664-B6B0-6F69492841A1}" type="datetimeFigureOut">
              <a:rPr lang="ar-SA" smtClean="0"/>
              <a:t>15/01/46</a:t>
            </a:fld>
            <a:endParaRPr lang="ar-SA"/>
          </a:p>
        </p:txBody>
      </p:sp>
      <p:sp>
        <p:nvSpPr>
          <p:cNvPr id="5" name="عنصر نائب للتذييل 4">
            <a:extLst>
              <a:ext uri="{FF2B5EF4-FFF2-40B4-BE49-F238E27FC236}">
                <a16:creationId xmlns:a16="http://schemas.microsoft.com/office/drawing/2014/main" id="{116BAE3B-BC42-DE1F-3C30-94E71AEEDA2A}"/>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6" name="عنصر نائب لرقم الشريحة 5">
            <a:extLst>
              <a:ext uri="{FF2B5EF4-FFF2-40B4-BE49-F238E27FC236}">
                <a16:creationId xmlns:a16="http://schemas.microsoft.com/office/drawing/2014/main" id="{39E491FD-20E4-E6E9-08B1-D53F304ECAB7}"/>
              </a:ext>
            </a:extLst>
          </p:cNvPr>
          <p:cNvSpPr>
            <a:spLocks noGrp="1"/>
          </p:cNvSpPr>
          <p:nvPr>
            <p:ph type="sldNum" sz="quarter" idx="12"/>
          </p:nvPr>
        </p:nvSpPr>
        <p:spPr>
          <a:xfrm>
            <a:off x="838200" y="6356350"/>
            <a:ext cx="2743200" cy="365125"/>
          </a:xfrm>
          <a:prstGeom prst="rect">
            <a:avLst/>
          </a:prstGeom>
        </p:spPr>
        <p:txBody>
          <a:bodyPr/>
          <a:lstStyle/>
          <a:p>
            <a:fld id="{28FF1743-C16B-42B2-B264-E960B5C4A255}" type="slidenum">
              <a:rPr lang="ar-SA" smtClean="0"/>
              <a:t>‹#›</a:t>
            </a:fld>
            <a:endParaRPr lang="ar-SA"/>
          </a:p>
        </p:txBody>
      </p:sp>
    </p:spTree>
    <p:extLst>
      <p:ext uri="{BB962C8B-B14F-4D97-AF65-F5344CB8AC3E}">
        <p14:creationId xmlns:p14="http://schemas.microsoft.com/office/powerpoint/2010/main" val="3009680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a:extLst>
              <a:ext uri="{FF2B5EF4-FFF2-40B4-BE49-F238E27FC236}">
                <a16:creationId xmlns:a16="http://schemas.microsoft.com/office/drawing/2014/main" id="{664CCB71-EA57-1D29-2434-10796B5704C7}"/>
              </a:ext>
            </a:extLst>
          </p:cNvPr>
          <p:cNvSpPr>
            <a:spLocks noGrp="1"/>
          </p:cNvSpPr>
          <p:nvPr>
            <p:ph type="title" orient="vert"/>
          </p:nvPr>
        </p:nvSpPr>
        <p:spPr>
          <a:xfrm>
            <a:off x="8724900" y="365125"/>
            <a:ext cx="2628900" cy="5811838"/>
          </a:xfrm>
          <a:prstGeom prst="rect">
            <a:avLst/>
          </a:prstGeom>
        </p:spPr>
        <p:txBody>
          <a:bodyPr vert="eaVert"/>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DC999757-EEF2-D624-0B12-53CE2D1C8F94}"/>
              </a:ext>
            </a:extLst>
          </p:cNvPr>
          <p:cNvSpPr>
            <a:spLocks noGrp="1"/>
          </p:cNvSpPr>
          <p:nvPr>
            <p:ph type="body" orient="vert" idx="1"/>
          </p:nvPr>
        </p:nvSpPr>
        <p:spPr>
          <a:xfrm>
            <a:off x="838200" y="365125"/>
            <a:ext cx="7734300" cy="5811838"/>
          </a:xfrm>
          <a:prstGeom prst="rect">
            <a:avLst/>
          </a:prstGeo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2A317253-C2F9-8C4F-7A3B-ADFADC254DCC}"/>
              </a:ext>
            </a:extLst>
          </p:cNvPr>
          <p:cNvSpPr>
            <a:spLocks noGrp="1"/>
          </p:cNvSpPr>
          <p:nvPr>
            <p:ph type="dt" sz="half" idx="10"/>
          </p:nvPr>
        </p:nvSpPr>
        <p:spPr>
          <a:xfrm>
            <a:off x="8610600" y="6356350"/>
            <a:ext cx="2743200" cy="365125"/>
          </a:xfrm>
          <a:prstGeom prst="rect">
            <a:avLst/>
          </a:prstGeom>
        </p:spPr>
        <p:txBody>
          <a:bodyPr/>
          <a:lstStyle/>
          <a:p>
            <a:fld id="{7BB0748B-74E4-4664-B6B0-6F69492841A1}" type="datetimeFigureOut">
              <a:rPr lang="ar-SA" smtClean="0"/>
              <a:t>15/01/46</a:t>
            </a:fld>
            <a:endParaRPr lang="ar-SA"/>
          </a:p>
        </p:txBody>
      </p:sp>
      <p:sp>
        <p:nvSpPr>
          <p:cNvPr id="5" name="عنصر نائب للتذييل 4">
            <a:extLst>
              <a:ext uri="{FF2B5EF4-FFF2-40B4-BE49-F238E27FC236}">
                <a16:creationId xmlns:a16="http://schemas.microsoft.com/office/drawing/2014/main" id="{78FD8E71-DC51-0665-FD04-C7A27A637134}"/>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6" name="عنصر نائب لرقم الشريحة 5">
            <a:extLst>
              <a:ext uri="{FF2B5EF4-FFF2-40B4-BE49-F238E27FC236}">
                <a16:creationId xmlns:a16="http://schemas.microsoft.com/office/drawing/2014/main" id="{BF72770B-A6A4-DBBC-E135-BFFF03D81555}"/>
              </a:ext>
            </a:extLst>
          </p:cNvPr>
          <p:cNvSpPr>
            <a:spLocks noGrp="1"/>
          </p:cNvSpPr>
          <p:nvPr>
            <p:ph type="sldNum" sz="quarter" idx="12"/>
          </p:nvPr>
        </p:nvSpPr>
        <p:spPr>
          <a:xfrm>
            <a:off x="838200" y="6356350"/>
            <a:ext cx="2743200" cy="365125"/>
          </a:xfrm>
          <a:prstGeom prst="rect">
            <a:avLst/>
          </a:prstGeom>
        </p:spPr>
        <p:txBody>
          <a:bodyPr/>
          <a:lstStyle/>
          <a:p>
            <a:fld id="{28FF1743-C16B-42B2-B264-E960B5C4A255}" type="slidenum">
              <a:rPr lang="ar-SA" smtClean="0"/>
              <a:t>‹#›</a:t>
            </a:fld>
            <a:endParaRPr lang="ar-SA"/>
          </a:p>
        </p:txBody>
      </p:sp>
    </p:spTree>
    <p:extLst>
      <p:ext uri="{BB962C8B-B14F-4D97-AF65-F5344CB8AC3E}">
        <p14:creationId xmlns:p14="http://schemas.microsoft.com/office/powerpoint/2010/main" val="7075955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7" name="مربع نص 6">
            <a:extLst>
              <a:ext uri="{FF2B5EF4-FFF2-40B4-BE49-F238E27FC236}">
                <a16:creationId xmlns:a16="http://schemas.microsoft.com/office/drawing/2014/main" id="{C33D2757-4BDF-7CA5-BA15-260CA97B07D5}"/>
              </a:ext>
            </a:extLst>
          </p:cNvPr>
          <p:cNvSpPr txBox="1"/>
          <p:nvPr userDrawn="1"/>
        </p:nvSpPr>
        <p:spPr>
          <a:xfrm>
            <a:off x="91440" y="6469699"/>
            <a:ext cx="1031966" cy="307777"/>
          </a:xfrm>
          <a:prstGeom prst="rect">
            <a:avLst/>
          </a:prstGeom>
          <a:noFill/>
        </p:spPr>
        <p:txBody>
          <a:bodyPr wrap="square" rtlCol="1">
            <a:spAutoFit/>
          </a:bodyPr>
          <a:lstStyle/>
          <a:p>
            <a:pPr algn="l"/>
            <a:fld id="{DA99EBC6-F80B-4845-9A84-E5D93FC3303A}" type="slidenum">
              <a:rPr lang="en-US" sz="1400" smtClean="0">
                <a:solidFill>
                  <a:srgbClr val="00B0F0"/>
                </a:solidFill>
                <a:latin typeface="Alexandria Medium" pitchFamily="2" charset="-78"/>
                <a:cs typeface="Alexandria Medium" pitchFamily="2" charset="-78"/>
              </a:rPr>
              <a:t>‹#›</a:t>
            </a:fld>
            <a:endParaRPr lang="ar-SA" sz="1400" dirty="0">
              <a:solidFill>
                <a:srgbClr val="00B0F0"/>
              </a:solidFill>
              <a:latin typeface="Alexandria Medium" pitchFamily="2" charset="-78"/>
              <a:cs typeface="Alexandria Medium" pitchFamily="2" charset="-78"/>
            </a:endParaRPr>
          </a:p>
        </p:txBody>
      </p:sp>
    </p:spTree>
    <p:extLst>
      <p:ext uri="{BB962C8B-B14F-4D97-AF65-F5344CB8AC3E}">
        <p14:creationId xmlns:p14="http://schemas.microsoft.com/office/powerpoint/2010/main" val="418633744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8.svg"/><Relationship Id="rId2" Type="http://schemas.openxmlformats.org/officeDocument/2006/relationships/image" Target="../media/image13.jpeg"/><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17">
            <a:extLst>
              <a:ext uri="{FF2B5EF4-FFF2-40B4-BE49-F238E27FC236}">
                <a16:creationId xmlns:a16="http://schemas.microsoft.com/office/drawing/2014/main" id="{F00FABDC-F00E-7F0C-18A2-D0F7C6D555E7}"/>
              </a:ext>
            </a:extLst>
          </p:cNvPr>
          <p:cNvSpPr/>
          <p:nvPr/>
        </p:nvSpPr>
        <p:spPr>
          <a:xfrm>
            <a:off x="6054429" y="-720725"/>
            <a:ext cx="7782357" cy="7578725"/>
          </a:xfrm>
          <a:prstGeom prst="ellipse">
            <a:avLst/>
          </a:prstGeom>
          <a:solidFill>
            <a:srgbClr val="00B0F0"/>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
        <p:nvSpPr>
          <p:cNvPr id="5" name="TextBox 29">
            <a:extLst>
              <a:ext uri="{FF2B5EF4-FFF2-40B4-BE49-F238E27FC236}">
                <a16:creationId xmlns:a16="http://schemas.microsoft.com/office/drawing/2014/main" id="{C8846668-5695-1ECB-7544-945B8F435543}"/>
              </a:ext>
            </a:extLst>
          </p:cNvPr>
          <p:cNvSpPr txBox="1"/>
          <p:nvPr/>
        </p:nvSpPr>
        <p:spPr>
          <a:xfrm>
            <a:off x="541009" y="3937898"/>
            <a:ext cx="5216525" cy="398780"/>
          </a:xfrm>
          <a:prstGeom prst="rect">
            <a:avLst/>
          </a:prstGeom>
          <a:noFill/>
        </p:spPr>
        <p:txBody>
          <a:bodyPr wrap="square" rtlCol="0">
            <a:spAutoFit/>
          </a:bodyPr>
          <a:lstStyle/>
          <a:p>
            <a:pPr marL="0" marR="0" lvl="0" indent="0" algn="l" defTabSz="914400" rtl="1"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Prepared by Dr. Sulaiman Al-</a:t>
            </a:r>
            <a:r>
              <a:rPr kumimoji="0" lang="en-US" sz="2000" b="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luhaidan</a:t>
            </a:r>
            <a:endParaRPr kumimoji="0" 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6" name="TextBox 30">
            <a:extLst>
              <a:ext uri="{FF2B5EF4-FFF2-40B4-BE49-F238E27FC236}">
                <a16:creationId xmlns:a16="http://schemas.microsoft.com/office/drawing/2014/main" id="{F7C7C8BC-FA5B-5F60-7220-914B6FC88191}"/>
              </a:ext>
            </a:extLst>
          </p:cNvPr>
          <p:cNvSpPr txBox="1"/>
          <p:nvPr/>
        </p:nvSpPr>
        <p:spPr>
          <a:xfrm>
            <a:off x="1538794" y="2424037"/>
            <a:ext cx="3098925" cy="1323439"/>
          </a:xfrm>
          <a:prstGeom prst="rect">
            <a:avLst/>
          </a:prstGeom>
          <a:noFill/>
        </p:spPr>
        <p:txBody>
          <a:bodyPr wrap="non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4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القيادة</a:t>
            </a:r>
            <a:endParaRPr kumimoji="0" lang="en-US" sz="4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Leadership</a:t>
            </a:r>
          </a:p>
        </p:txBody>
      </p:sp>
      <p:sp>
        <p:nvSpPr>
          <p:cNvPr id="7" name="Rectangle: Rounded Corners 33">
            <a:extLst>
              <a:ext uri="{FF2B5EF4-FFF2-40B4-BE49-F238E27FC236}">
                <a16:creationId xmlns:a16="http://schemas.microsoft.com/office/drawing/2014/main" id="{D0CB5328-2A07-2794-75D5-95E8D8A22F0F}"/>
              </a:ext>
            </a:extLst>
          </p:cNvPr>
          <p:cNvSpPr/>
          <p:nvPr/>
        </p:nvSpPr>
        <p:spPr>
          <a:xfrm>
            <a:off x="337633" y="5929382"/>
            <a:ext cx="3516608" cy="529167"/>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prstClr val="white"/>
                </a:solidFill>
                <a:effectLst/>
                <a:uLnTx/>
                <a:uFillTx/>
                <a:latin typeface="Alexandria" charset="0"/>
                <a:ea typeface="+mn-ea"/>
                <a:cs typeface="Alexandria" charset="0"/>
              </a:rPr>
              <a:t>Lecture 8</a:t>
            </a:r>
          </a:p>
        </p:txBody>
      </p:sp>
      <p:sp>
        <p:nvSpPr>
          <p:cNvPr id="8" name="TextBox 45">
            <a:extLst>
              <a:ext uri="{FF2B5EF4-FFF2-40B4-BE49-F238E27FC236}">
                <a16:creationId xmlns:a16="http://schemas.microsoft.com/office/drawing/2014/main" id="{FE78FD02-65EA-3FF1-339E-3F2CE19FAB28}"/>
              </a:ext>
            </a:extLst>
          </p:cNvPr>
          <p:cNvSpPr txBox="1"/>
          <p:nvPr/>
        </p:nvSpPr>
        <p:spPr>
          <a:xfrm>
            <a:off x="147087" y="5104240"/>
            <a:ext cx="3571812" cy="707886"/>
          </a:xfrm>
          <a:prstGeom prst="rect">
            <a:avLst/>
          </a:prstGeom>
          <a:noFill/>
        </p:spPr>
        <p:txBody>
          <a:bodyPr wrap="none" rtlCol="0">
            <a:spAutoFit/>
          </a:bodyPr>
          <a:lstStyle/>
          <a:p>
            <a:pPr algn="l"/>
            <a:r>
              <a:rPr lang="en-US" sz="2000" dirty="0">
                <a:latin typeface="Alexandria" pitchFamily="2" charset="-78"/>
                <a:cs typeface="Alexandria" pitchFamily="2" charset="-78"/>
              </a:rPr>
              <a:t>PRL 627</a:t>
            </a:r>
          </a:p>
          <a:p>
            <a:pPr algn="l"/>
            <a:r>
              <a:rPr lang="en-US" sz="2000" dirty="0">
                <a:latin typeface="Alexandria" pitchFamily="2" charset="-78"/>
                <a:cs typeface="Alexandria" pitchFamily="2" charset="-78"/>
              </a:rPr>
              <a:t>Public Relations (part two)</a:t>
            </a:r>
          </a:p>
        </p:txBody>
      </p:sp>
      <p:sp>
        <p:nvSpPr>
          <p:cNvPr id="9" name="Oval 13">
            <a:extLst>
              <a:ext uri="{FF2B5EF4-FFF2-40B4-BE49-F238E27FC236}">
                <a16:creationId xmlns:a16="http://schemas.microsoft.com/office/drawing/2014/main" id="{F76B8D0D-4255-3987-191B-4FF304A8C6AE}"/>
              </a:ext>
            </a:extLst>
          </p:cNvPr>
          <p:cNvSpPr/>
          <p:nvPr/>
        </p:nvSpPr>
        <p:spPr>
          <a:xfrm>
            <a:off x="6200343" y="-320675"/>
            <a:ext cx="7410450" cy="7410450"/>
          </a:xfrm>
          <a:prstGeom prst="ellipse">
            <a:avLst/>
          </a:prstGeom>
          <a:blipFill>
            <a:blip r:embed="rId2"/>
            <a:stretch>
              <a:fillRect t="-1000"/>
            </a:stretch>
          </a:blipFill>
          <a:ln w="12700" cap="flat" cmpd="sng" algn="ctr">
            <a:solidFill>
              <a:srgbClr val="4472C4">
                <a:shade val="15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pic>
        <p:nvPicPr>
          <p:cNvPr id="10" name="Graphic 21">
            <a:extLst>
              <a:ext uri="{FF2B5EF4-FFF2-40B4-BE49-F238E27FC236}">
                <a16:creationId xmlns:a16="http://schemas.microsoft.com/office/drawing/2014/main" id="{62D6FE0D-07CD-B21F-C012-19BF0F98BCB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18668149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904B6FC-35C4-5DBE-2A44-0700CF34B796}"/>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ملخص المحاضرة</a:t>
            </a:r>
          </a:p>
        </p:txBody>
      </p:sp>
      <p:sp>
        <p:nvSpPr>
          <p:cNvPr id="4" name="TextBox 3">
            <a:extLst>
              <a:ext uri="{FF2B5EF4-FFF2-40B4-BE49-F238E27FC236}">
                <a16:creationId xmlns:a16="http://schemas.microsoft.com/office/drawing/2014/main" id="{7B82CEC5-3222-B706-3F30-85088D87B97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5" name="Graphic 21">
            <a:extLst>
              <a:ext uri="{FF2B5EF4-FFF2-40B4-BE49-F238E27FC236}">
                <a16:creationId xmlns:a16="http://schemas.microsoft.com/office/drawing/2014/main" id="{457F6DFC-BCA1-D144-5D2B-A4F5974C45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Rounded Corners 24">
            <a:extLst>
              <a:ext uri="{FF2B5EF4-FFF2-40B4-BE49-F238E27FC236}">
                <a16:creationId xmlns:a16="http://schemas.microsoft.com/office/drawing/2014/main" id="{614494DF-0882-25C1-3C94-A06FA5A24231}"/>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400" i="0" u="none" strike="noStrike" kern="0" cap="none" spc="0" normalizeH="0" baseline="0" noProof="0" dirty="0">
                <a:ln>
                  <a:noFill/>
                </a:ln>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7" name="Rectangle 4">
            <a:extLst>
              <a:ext uri="{FF2B5EF4-FFF2-40B4-BE49-F238E27FC236}">
                <a16:creationId xmlns:a16="http://schemas.microsoft.com/office/drawing/2014/main" id="{7D6B5B39-3357-1F7B-B450-572D83D1B613}"/>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5">
            <a:extLst>
              <a:ext uri="{FF2B5EF4-FFF2-40B4-BE49-F238E27FC236}">
                <a16:creationId xmlns:a16="http://schemas.microsoft.com/office/drawing/2014/main" id="{56BEF0FC-F050-DA0E-31EB-2A6842AFB8BB}"/>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9" name="TextBox 9">
            <a:extLst>
              <a:ext uri="{FF2B5EF4-FFF2-40B4-BE49-F238E27FC236}">
                <a16:creationId xmlns:a16="http://schemas.microsoft.com/office/drawing/2014/main" id="{59D9C32B-F785-855C-ACAE-93DFC1887A01}"/>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26" name="مربع نص 25">
            <a:extLst>
              <a:ext uri="{FF2B5EF4-FFF2-40B4-BE49-F238E27FC236}">
                <a16:creationId xmlns:a16="http://schemas.microsoft.com/office/drawing/2014/main" id="{6BA3B421-F0B7-FE3C-CB47-D276A33AB881}"/>
              </a:ext>
            </a:extLst>
          </p:cNvPr>
          <p:cNvSpPr txBox="1"/>
          <p:nvPr/>
        </p:nvSpPr>
        <p:spPr>
          <a:xfrm>
            <a:off x="5617697" y="1947095"/>
            <a:ext cx="966228" cy="338106"/>
          </a:xfrm>
          <a:prstGeom prst="rect">
            <a:avLst/>
          </a:prstGeom>
          <a:noFill/>
        </p:spPr>
        <p:txBody>
          <a:bodyPr wrap="square">
            <a:spAutoFit/>
          </a:bodyPr>
          <a:lstStyle/>
          <a:p>
            <a:pPr algn="r" rtl="1">
              <a:lnSpc>
                <a:spcPct val="150000"/>
              </a:lnSpc>
            </a:pPr>
            <a:r>
              <a:rPr lang="ar-SA" sz="1200" b="1" dirty="0">
                <a:solidFill>
                  <a:schemeClr val="bg1"/>
                </a:solidFill>
                <a:latin typeface="Alexandria" pitchFamily="2" charset="-78"/>
                <a:cs typeface="Alexandria" pitchFamily="2" charset="-78"/>
              </a:rPr>
              <a:t>القيـــــــادة</a:t>
            </a:r>
            <a:endParaRPr lang="ar-EG" sz="1200" b="1" dirty="0">
              <a:solidFill>
                <a:schemeClr val="bg1"/>
              </a:solidFill>
              <a:latin typeface="Alexandria" pitchFamily="2" charset="-78"/>
              <a:cs typeface="Alexandria" pitchFamily="2" charset="-78"/>
            </a:endParaRPr>
          </a:p>
        </p:txBody>
      </p:sp>
      <p:sp>
        <p:nvSpPr>
          <p:cNvPr id="36" name="مربع نص 35">
            <a:extLst>
              <a:ext uri="{FF2B5EF4-FFF2-40B4-BE49-F238E27FC236}">
                <a16:creationId xmlns:a16="http://schemas.microsoft.com/office/drawing/2014/main" id="{B8577AE1-A53F-7968-3574-3F74398EAD4E}"/>
              </a:ext>
            </a:extLst>
          </p:cNvPr>
          <p:cNvSpPr txBox="1"/>
          <p:nvPr/>
        </p:nvSpPr>
        <p:spPr>
          <a:xfrm>
            <a:off x="4911961" y="2127631"/>
            <a:ext cx="2135949" cy="338106"/>
          </a:xfrm>
          <a:prstGeom prst="rect">
            <a:avLst/>
          </a:prstGeom>
          <a:noFill/>
        </p:spPr>
        <p:txBody>
          <a:bodyPr wrap="square">
            <a:spAutoFit/>
          </a:bodyPr>
          <a:lstStyle/>
          <a:p>
            <a:pPr algn="r" rtl="1">
              <a:lnSpc>
                <a:spcPct val="150000"/>
              </a:lnSpc>
            </a:pPr>
            <a:r>
              <a:rPr lang="ar-SA" sz="1200" b="1" dirty="0">
                <a:solidFill>
                  <a:schemeClr val="bg1"/>
                </a:solidFill>
                <a:latin typeface="Alexandria" pitchFamily="2" charset="-78"/>
                <a:cs typeface="Alexandria" pitchFamily="2" charset="-78"/>
              </a:rPr>
              <a:t>سمات ومهارات القائد</a:t>
            </a:r>
            <a:endParaRPr lang="ar-EG" sz="1200" b="1" dirty="0">
              <a:solidFill>
                <a:schemeClr val="bg1"/>
              </a:solidFill>
              <a:latin typeface="Alexandria" pitchFamily="2" charset="-78"/>
              <a:cs typeface="Alexandria" pitchFamily="2" charset="-78"/>
            </a:endParaRPr>
          </a:p>
        </p:txBody>
      </p:sp>
      <p:sp>
        <p:nvSpPr>
          <p:cNvPr id="19" name="مربع نص 18">
            <a:extLst>
              <a:ext uri="{FF2B5EF4-FFF2-40B4-BE49-F238E27FC236}">
                <a16:creationId xmlns:a16="http://schemas.microsoft.com/office/drawing/2014/main" id="{4A00B106-1261-1B1B-F7DE-3355EC9981BC}"/>
              </a:ext>
            </a:extLst>
          </p:cNvPr>
          <p:cNvSpPr txBox="1"/>
          <p:nvPr/>
        </p:nvSpPr>
        <p:spPr>
          <a:xfrm>
            <a:off x="5065260" y="2026951"/>
            <a:ext cx="2135949" cy="549766"/>
          </a:xfrm>
          <a:prstGeom prst="rect">
            <a:avLst/>
          </a:prstGeom>
          <a:noFill/>
        </p:spPr>
        <p:txBody>
          <a:bodyPr wrap="square">
            <a:spAutoFit/>
          </a:bodyPr>
          <a:lstStyle/>
          <a:p>
            <a:pPr algn="ctr" rtl="1">
              <a:lnSpc>
                <a:spcPct val="150000"/>
              </a:lnSpc>
            </a:pPr>
            <a:r>
              <a:rPr lang="ar-SA" sz="1050" b="1" dirty="0">
                <a:solidFill>
                  <a:schemeClr val="bg1"/>
                </a:solidFill>
                <a:latin typeface="Alexandria" pitchFamily="2" charset="-78"/>
                <a:cs typeface="Alexandria" pitchFamily="2" charset="-78"/>
              </a:rPr>
              <a:t>القيم الإدارية وأخلاقيات العمل القيادي</a:t>
            </a:r>
          </a:p>
        </p:txBody>
      </p:sp>
      <p:pic>
        <p:nvPicPr>
          <p:cNvPr id="20" name="صورة 19">
            <a:extLst>
              <a:ext uri="{FF2B5EF4-FFF2-40B4-BE49-F238E27FC236}">
                <a16:creationId xmlns:a16="http://schemas.microsoft.com/office/drawing/2014/main" id="{2001341F-3DFB-6090-463E-BBF9764CD72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1260" y="1736373"/>
            <a:ext cx="10096543" cy="1102340"/>
          </a:xfrm>
          <a:prstGeom prst="rect">
            <a:avLst/>
          </a:prstGeom>
        </p:spPr>
      </p:pic>
      <p:sp>
        <p:nvSpPr>
          <p:cNvPr id="10" name="مربع نص 9">
            <a:extLst>
              <a:ext uri="{FF2B5EF4-FFF2-40B4-BE49-F238E27FC236}">
                <a16:creationId xmlns:a16="http://schemas.microsoft.com/office/drawing/2014/main" id="{DE63D61D-D492-77E4-C376-A21E30450A25}"/>
              </a:ext>
            </a:extLst>
          </p:cNvPr>
          <p:cNvSpPr txBox="1"/>
          <p:nvPr/>
        </p:nvSpPr>
        <p:spPr>
          <a:xfrm>
            <a:off x="5065260" y="1812539"/>
            <a:ext cx="2135949" cy="571567"/>
          </a:xfrm>
          <a:prstGeom prst="rect">
            <a:avLst/>
          </a:prstGeom>
          <a:noFill/>
        </p:spPr>
        <p:txBody>
          <a:bodyPr wrap="square">
            <a:spAutoFit/>
          </a:bodyPr>
          <a:lstStyle/>
          <a:p>
            <a:pPr algn="ctr" rtl="1">
              <a:lnSpc>
                <a:spcPct val="150000"/>
              </a:lnSpc>
            </a:pPr>
            <a:r>
              <a:rPr lang="ar-SA" sz="1100" b="1" dirty="0">
                <a:solidFill>
                  <a:schemeClr val="bg1"/>
                </a:solidFill>
                <a:latin typeface="Alexandria" pitchFamily="2" charset="-78"/>
                <a:cs typeface="Alexandria" pitchFamily="2" charset="-78"/>
              </a:rPr>
              <a:t>القيادة الإدارية وحل المشكلات واتخاذ القرارات </a:t>
            </a:r>
          </a:p>
        </p:txBody>
      </p:sp>
      <p:sp>
        <p:nvSpPr>
          <p:cNvPr id="21" name="مربع نص 20">
            <a:extLst>
              <a:ext uri="{FF2B5EF4-FFF2-40B4-BE49-F238E27FC236}">
                <a16:creationId xmlns:a16="http://schemas.microsoft.com/office/drawing/2014/main" id="{F3E127C1-E1AE-A01B-3108-D405341D92B4}"/>
              </a:ext>
            </a:extLst>
          </p:cNvPr>
          <p:cNvSpPr txBox="1"/>
          <p:nvPr/>
        </p:nvSpPr>
        <p:spPr>
          <a:xfrm>
            <a:off x="8533203" y="2669660"/>
            <a:ext cx="3060572" cy="789383"/>
          </a:xfrm>
          <a:prstGeom prst="rect">
            <a:avLst/>
          </a:prstGeom>
          <a:noFill/>
        </p:spPr>
        <p:txBody>
          <a:bodyPr wrap="square">
            <a:spAutoFit/>
          </a:bodyPr>
          <a:lstStyle/>
          <a:p>
            <a:pPr algn="ctr" rtl="1">
              <a:lnSpc>
                <a:spcPct val="150000"/>
              </a:lnSpc>
            </a:pPr>
            <a:r>
              <a:rPr lang="ar-EG" sz="1600" b="1" dirty="0">
                <a:solidFill>
                  <a:srgbClr val="00B0F0"/>
                </a:solidFill>
                <a:latin typeface="Alexandria" pitchFamily="2" charset="-78"/>
                <a:cs typeface="Alexandria" pitchFamily="2" charset="-78"/>
              </a:rPr>
              <a:t>مفاهيم أساسية </a:t>
            </a:r>
            <a:r>
              <a:rPr lang="ar-SA" sz="1600" b="1" dirty="0">
                <a:solidFill>
                  <a:srgbClr val="00B0F0"/>
                </a:solidFill>
                <a:latin typeface="Alexandria" pitchFamily="2" charset="-78"/>
                <a:cs typeface="Alexandria" pitchFamily="2" charset="-78"/>
              </a:rPr>
              <a:t>في </a:t>
            </a:r>
            <a:r>
              <a:rPr lang="ar-EG" sz="1600" b="1" dirty="0">
                <a:solidFill>
                  <a:srgbClr val="00B0F0"/>
                </a:solidFill>
                <a:latin typeface="Alexandria" pitchFamily="2" charset="-78"/>
                <a:cs typeface="Alexandria" pitchFamily="2" charset="-78"/>
              </a:rPr>
              <a:t>حل المشكلات واتخاذ القرارات</a:t>
            </a:r>
          </a:p>
        </p:txBody>
      </p:sp>
      <p:sp>
        <p:nvSpPr>
          <p:cNvPr id="22" name="مربع نص 21">
            <a:extLst>
              <a:ext uri="{FF2B5EF4-FFF2-40B4-BE49-F238E27FC236}">
                <a16:creationId xmlns:a16="http://schemas.microsoft.com/office/drawing/2014/main" id="{2C7DC65A-46D1-8C08-78C4-2CF2B78FAFA6}"/>
              </a:ext>
            </a:extLst>
          </p:cNvPr>
          <p:cNvSpPr txBox="1"/>
          <p:nvPr/>
        </p:nvSpPr>
        <p:spPr>
          <a:xfrm>
            <a:off x="4805949" y="2673734"/>
            <a:ext cx="2570554" cy="789383"/>
          </a:xfrm>
          <a:prstGeom prst="rect">
            <a:avLst/>
          </a:prstGeom>
          <a:noFill/>
        </p:spPr>
        <p:txBody>
          <a:bodyPr wrap="square">
            <a:spAutoFit/>
          </a:bodyPr>
          <a:lstStyle/>
          <a:p>
            <a:pPr algn="ctr" rtl="1">
              <a:lnSpc>
                <a:spcPct val="150000"/>
              </a:lnSpc>
            </a:pPr>
            <a:r>
              <a:rPr lang="ar-EG" sz="1600" b="1" dirty="0">
                <a:solidFill>
                  <a:srgbClr val="00B0F0"/>
                </a:solidFill>
                <a:latin typeface="Alexandria" pitchFamily="2" charset="-78"/>
                <a:cs typeface="Alexandria" pitchFamily="2" charset="-78"/>
              </a:rPr>
              <a:t>عملية اتخاذ القرارات الإدارية</a:t>
            </a:r>
          </a:p>
        </p:txBody>
      </p:sp>
      <p:sp>
        <p:nvSpPr>
          <p:cNvPr id="23" name="مربع نص 22">
            <a:extLst>
              <a:ext uri="{FF2B5EF4-FFF2-40B4-BE49-F238E27FC236}">
                <a16:creationId xmlns:a16="http://schemas.microsoft.com/office/drawing/2014/main" id="{2B404025-188F-215F-9786-698049ED762D}"/>
              </a:ext>
            </a:extLst>
          </p:cNvPr>
          <p:cNvSpPr txBox="1"/>
          <p:nvPr/>
        </p:nvSpPr>
        <p:spPr>
          <a:xfrm>
            <a:off x="657685" y="2615797"/>
            <a:ext cx="3060572" cy="789383"/>
          </a:xfrm>
          <a:prstGeom prst="rect">
            <a:avLst/>
          </a:prstGeom>
          <a:noFill/>
        </p:spPr>
        <p:txBody>
          <a:bodyPr wrap="square">
            <a:spAutoFit/>
          </a:bodyPr>
          <a:lstStyle/>
          <a:p>
            <a:pPr algn="ctr" rtl="1">
              <a:lnSpc>
                <a:spcPct val="150000"/>
              </a:lnSpc>
            </a:pPr>
            <a:r>
              <a:rPr lang="ar-EG" sz="1600" b="1" dirty="0">
                <a:solidFill>
                  <a:srgbClr val="00B0F0"/>
                </a:solidFill>
                <a:latin typeface="Alexandria" pitchFamily="2" charset="-78"/>
                <a:cs typeface="Alexandria" pitchFamily="2" charset="-78"/>
              </a:rPr>
              <a:t>أنواع القرارات الإدارية واتخاذ القرار الجماعي</a:t>
            </a:r>
          </a:p>
        </p:txBody>
      </p:sp>
      <p:sp>
        <p:nvSpPr>
          <p:cNvPr id="24" name="مربع نص 23">
            <a:extLst>
              <a:ext uri="{FF2B5EF4-FFF2-40B4-BE49-F238E27FC236}">
                <a16:creationId xmlns:a16="http://schemas.microsoft.com/office/drawing/2014/main" id="{842D043C-6C68-C46C-99BB-A1BD624608AE}"/>
              </a:ext>
            </a:extLst>
          </p:cNvPr>
          <p:cNvSpPr txBox="1"/>
          <p:nvPr/>
        </p:nvSpPr>
        <p:spPr>
          <a:xfrm>
            <a:off x="8794910" y="3504371"/>
            <a:ext cx="2537157" cy="1569660"/>
          </a:xfrm>
          <a:prstGeom prst="rect">
            <a:avLst/>
          </a:prstGeom>
          <a:noFill/>
        </p:spPr>
        <p:txBody>
          <a:bodyPr wrap="square" rtlCol="1">
            <a:spAutoFit/>
          </a:bodyPr>
          <a:lstStyle/>
          <a:p>
            <a:pPr marL="171450" indent="-171450" algn="justLow">
              <a:buFont typeface="Arial" panose="020B0604020202020204" pitchFamily="34" charset="0"/>
              <a:buChar char="•"/>
            </a:pPr>
            <a:r>
              <a:rPr lang="ar-SA" sz="1600" dirty="0">
                <a:latin typeface="Alexandria" pitchFamily="2" charset="-78"/>
                <a:cs typeface="Alexandria" pitchFamily="2" charset="-78"/>
              </a:rPr>
              <a:t>القيادة ومهارات حل المشكلات واتخاذ القرارات</a:t>
            </a:r>
          </a:p>
          <a:p>
            <a:pPr marL="171450" indent="-171450" algn="justLow">
              <a:buFont typeface="Arial" panose="020B0604020202020204" pitchFamily="34" charset="0"/>
              <a:buChar char="•"/>
            </a:pPr>
            <a:r>
              <a:rPr lang="ar-SA" sz="1600" dirty="0">
                <a:latin typeface="Alexandria" pitchFamily="2" charset="-78"/>
                <a:cs typeface="Alexandria" pitchFamily="2" charset="-78"/>
              </a:rPr>
              <a:t>المقصود بوظيفة حل المشكلات الإدارية</a:t>
            </a:r>
          </a:p>
          <a:p>
            <a:pPr marL="171450" indent="-171450" algn="justLow">
              <a:buFont typeface="Arial" panose="020B0604020202020204" pitchFamily="34" charset="0"/>
              <a:buChar char="•"/>
            </a:pPr>
            <a:r>
              <a:rPr lang="ar-SA" sz="1600" dirty="0">
                <a:latin typeface="Alexandria" pitchFamily="2" charset="-78"/>
                <a:cs typeface="Alexandria" pitchFamily="2" charset="-78"/>
              </a:rPr>
              <a:t>مفهوم اتخاذ القرار</a:t>
            </a:r>
          </a:p>
        </p:txBody>
      </p:sp>
      <p:sp>
        <p:nvSpPr>
          <p:cNvPr id="25" name="مربع نص 24">
            <a:extLst>
              <a:ext uri="{FF2B5EF4-FFF2-40B4-BE49-F238E27FC236}">
                <a16:creationId xmlns:a16="http://schemas.microsoft.com/office/drawing/2014/main" id="{7C992CD1-C0B3-B583-CEB0-293864CC81DC}"/>
              </a:ext>
            </a:extLst>
          </p:cNvPr>
          <p:cNvSpPr txBox="1"/>
          <p:nvPr/>
        </p:nvSpPr>
        <p:spPr>
          <a:xfrm>
            <a:off x="4760237" y="3511976"/>
            <a:ext cx="2537157" cy="1569660"/>
          </a:xfrm>
          <a:prstGeom prst="rect">
            <a:avLst/>
          </a:prstGeom>
          <a:noFill/>
        </p:spPr>
        <p:txBody>
          <a:bodyPr wrap="square" rtlCol="1">
            <a:spAutoFit/>
          </a:bodyPr>
          <a:lstStyle/>
          <a:p>
            <a:pPr marL="171450" indent="-171450" algn="justLow">
              <a:buFont typeface="Arial" panose="020B0604020202020204" pitchFamily="34" charset="0"/>
              <a:buChar char="•"/>
            </a:pPr>
            <a:r>
              <a:rPr lang="ar-SA" sz="1600" dirty="0">
                <a:latin typeface="Alexandria" pitchFamily="2" charset="-78"/>
                <a:cs typeface="Alexandria" pitchFamily="2" charset="-78"/>
              </a:rPr>
              <a:t>الفرق بين صنع القرار واتخاذ القرار</a:t>
            </a:r>
          </a:p>
          <a:p>
            <a:pPr marL="171450" indent="-171450" algn="justLow">
              <a:buFont typeface="Arial" panose="020B0604020202020204" pitchFamily="34" charset="0"/>
              <a:buChar char="•"/>
            </a:pPr>
            <a:r>
              <a:rPr lang="ar-SA" sz="1600" dirty="0">
                <a:latin typeface="Alexandria" pitchFamily="2" charset="-78"/>
                <a:cs typeface="Alexandria" pitchFamily="2" charset="-78"/>
              </a:rPr>
              <a:t>المكونات الأساسية لعملية اتخاذ القرارات</a:t>
            </a:r>
          </a:p>
          <a:p>
            <a:pPr marL="171450" indent="-171450" algn="justLow">
              <a:buFont typeface="Arial" panose="020B0604020202020204" pitchFamily="34" charset="0"/>
              <a:buChar char="•"/>
            </a:pPr>
            <a:r>
              <a:rPr lang="ar-SA" sz="1600" dirty="0">
                <a:latin typeface="Alexandria" pitchFamily="2" charset="-78"/>
                <a:cs typeface="Alexandria" pitchFamily="2" charset="-78"/>
              </a:rPr>
              <a:t>خطوات اتخاذ القرارات الإدارية</a:t>
            </a:r>
          </a:p>
        </p:txBody>
      </p:sp>
      <p:sp>
        <p:nvSpPr>
          <p:cNvPr id="27" name="مربع نص 26">
            <a:extLst>
              <a:ext uri="{FF2B5EF4-FFF2-40B4-BE49-F238E27FC236}">
                <a16:creationId xmlns:a16="http://schemas.microsoft.com/office/drawing/2014/main" id="{5AE70B44-6207-1C87-DD93-0C85CB9FC154}"/>
              </a:ext>
            </a:extLst>
          </p:cNvPr>
          <p:cNvSpPr txBox="1"/>
          <p:nvPr/>
        </p:nvSpPr>
        <p:spPr>
          <a:xfrm>
            <a:off x="754493" y="3508183"/>
            <a:ext cx="2537157" cy="1815882"/>
          </a:xfrm>
          <a:prstGeom prst="rect">
            <a:avLst/>
          </a:prstGeom>
          <a:noFill/>
        </p:spPr>
        <p:txBody>
          <a:bodyPr wrap="square" rtlCol="1">
            <a:spAutoFit/>
          </a:bodyPr>
          <a:lstStyle/>
          <a:p>
            <a:pPr marL="171450" indent="-171450" algn="justLow">
              <a:buFont typeface="Arial" panose="020B0604020202020204" pitchFamily="34" charset="0"/>
              <a:buChar char="•"/>
            </a:pPr>
            <a:r>
              <a:rPr lang="ar-SA" sz="1600" dirty="0">
                <a:latin typeface="Alexandria" pitchFamily="2" charset="-78"/>
                <a:cs typeface="Alexandria" pitchFamily="2" charset="-78"/>
              </a:rPr>
              <a:t>أنواع القرارات الإدارية</a:t>
            </a:r>
          </a:p>
          <a:p>
            <a:pPr marL="171450" indent="-171450" algn="justLow">
              <a:buFont typeface="Arial" panose="020B0604020202020204" pitchFamily="34" charset="0"/>
              <a:buChar char="•"/>
            </a:pPr>
            <a:r>
              <a:rPr lang="ar-SA" sz="1600" dirty="0">
                <a:latin typeface="Alexandria" pitchFamily="2" charset="-78"/>
                <a:cs typeface="Alexandria" pitchFamily="2" charset="-78"/>
              </a:rPr>
              <a:t>القرار الرشيد</a:t>
            </a:r>
          </a:p>
          <a:p>
            <a:pPr marL="171450" indent="-171450" algn="justLow">
              <a:buFont typeface="Arial" panose="020B0604020202020204" pitchFamily="34" charset="0"/>
              <a:buChar char="•"/>
            </a:pPr>
            <a:r>
              <a:rPr lang="ar-SA" sz="1600" dirty="0">
                <a:latin typeface="Alexandria" pitchFamily="2" charset="-78"/>
                <a:cs typeface="Alexandria" pitchFamily="2" charset="-78"/>
              </a:rPr>
              <a:t>إيجابيات المشاركة في اتخاذ القرارات الجماعية وسلبياتها</a:t>
            </a:r>
          </a:p>
          <a:p>
            <a:pPr marL="171450" indent="-171450" algn="justLow">
              <a:buFont typeface="Arial" panose="020B0604020202020204" pitchFamily="34" charset="0"/>
              <a:buChar char="•"/>
            </a:pPr>
            <a:r>
              <a:rPr lang="ar-SA" sz="1600" dirty="0">
                <a:latin typeface="Alexandria" pitchFamily="2" charset="-78"/>
                <a:cs typeface="Alexandria" pitchFamily="2" charset="-78"/>
              </a:rPr>
              <a:t>الأساليب الفنية في اتخاذ القرارات الجماعية</a:t>
            </a:r>
          </a:p>
        </p:txBody>
      </p:sp>
    </p:spTree>
    <p:extLst>
      <p:ext uri="{BB962C8B-B14F-4D97-AF65-F5344CB8AC3E}">
        <p14:creationId xmlns:p14="http://schemas.microsoft.com/office/powerpoint/2010/main" val="25012520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5">
            <a:extLst>
              <a:ext uri="{FF2B5EF4-FFF2-40B4-BE49-F238E27FC236}">
                <a16:creationId xmlns:a16="http://schemas.microsoft.com/office/drawing/2014/main" id="{6B8852E9-A0B2-6482-0D12-48C286C1E8BE}"/>
              </a:ext>
            </a:extLst>
          </p:cNvPr>
          <p:cNvSpPr/>
          <p:nvPr/>
        </p:nvSpPr>
        <p:spPr>
          <a:xfrm>
            <a:off x="-1388242"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87983738-608E-070D-0581-6DADF678C9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37345" y="-111107"/>
            <a:ext cx="2954655" cy="1379622"/>
          </a:xfrm>
          <a:prstGeom prst="rect">
            <a:avLst/>
          </a:prstGeom>
        </p:spPr>
      </p:pic>
      <p:pic>
        <p:nvPicPr>
          <p:cNvPr id="4" name="Picture Placeholder 3">
            <a:extLst>
              <a:ext uri="{FF2B5EF4-FFF2-40B4-BE49-F238E27FC236}">
                <a16:creationId xmlns:a16="http://schemas.microsoft.com/office/drawing/2014/main" id="{0D392AE2-52C4-AE63-4477-E208AB5F54D8}"/>
              </a:ext>
            </a:extLst>
          </p:cNvPr>
          <p:cNvPicPr>
            <a:picLocks noChangeAspect="1"/>
          </p:cNvPicPr>
          <p:nvPr/>
        </p:nvPicPr>
        <p:blipFill>
          <a:blip r:embed="rId3" cstate="print">
            <a:extLst>
              <a:ext uri="{28A0092B-C50C-407E-A947-70E740481C1C}">
                <a14:useLocalDpi xmlns:a14="http://schemas.microsoft.com/office/drawing/2010/main" val="0"/>
              </a:ext>
            </a:extLst>
          </a:blip>
          <a:srcRect t="8679" b="8679"/>
          <a:stretch>
            <a:fillRect/>
          </a:stretch>
        </p:blipFill>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ysClr val="window" lastClr="FFFFFF">
              <a:lumMod val="85000"/>
              <a:alpha val="50000"/>
            </a:sysClr>
          </a:solidFill>
        </p:spPr>
      </p:pic>
      <p:sp>
        <p:nvSpPr>
          <p:cNvPr id="5" name="Rectangle 10">
            <a:extLst>
              <a:ext uri="{FF2B5EF4-FFF2-40B4-BE49-F238E27FC236}">
                <a16:creationId xmlns:a16="http://schemas.microsoft.com/office/drawing/2014/main" id="{44417F2B-1EE7-52AD-932A-B86DFD000C47}"/>
              </a:ext>
            </a:extLst>
          </p:cNvPr>
          <p:cNvSpPr/>
          <p:nvPr/>
        </p:nvSpPr>
        <p:spPr>
          <a:xfrm>
            <a:off x="4951095" y="1117694"/>
            <a:ext cx="1116793" cy="96256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6" name="TextBox 40">
            <a:extLst>
              <a:ext uri="{FF2B5EF4-FFF2-40B4-BE49-F238E27FC236}">
                <a16:creationId xmlns:a16="http://schemas.microsoft.com/office/drawing/2014/main" id="{193A96B4-19E1-0BBC-276C-D4AC55600AD4}"/>
              </a:ext>
            </a:extLst>
          </p:cNvPr>
          <p:cNvSpPr txBox="1"/>
          <p:nvPr/>
        </p:nvSpPr>
        <p:spPr>
          <a:xfrm>
            <a:off x="6242989" y="1276857"/>
            <a:ext cx="4815742" cy="400110"/>
          </a:xfrm>
          <a:prstGeom prst="rect">
            <a:avLst/>
          </a:prstGeom>
          <a:noFill/>
        </p:spPr>
        <p:txBody>
          <a:bodyPr wrap="none" rtlCol="0">
            <a:spAutoFit/>
          </a:bodyPr>
          <a:lstStyle/>
          <a:p>
            <a:pPr algn="l" rtl="0"/>
            <a:r>
              <a:rPr lang="ar-EG" sz="2000" b="1" dirty="0">
                <a:solidFill>
                  <a:srgbClr val="00B0F0"/>
                </a:solidFill>
                <a:latin typeface="Alexandria" pitchFamily="2" charset="-78"/>
                <a:cs typeface="Alexandria" pitchFamily="2" charset="-78"/>
              </a:rPr>
              <a:t>القيادة الإدارية وإدارة الوقت والتمكين</a:t>
            </a:r>
          </a:p>
        </p:txBody>
      </p:sp>
      <p:sp>
        <p:nvSpPr>
          <p:cNvPr id="7" name="TextBox 41">
            <a:extLst>
              <a:ext uri="{FF2B5EF4-FFF2-40B4-BE49-F238E27FC236}">
                <a16:creationId xmlns:a16="http://schemas.microsoft.com/office/drawing/2014/main" id="{F50157E5-FBC7-EC73-0C37-F49A92C2B461}"/>
              </a:ext>
            </a:extLst>
          </p:cNvPr>
          <p:cNvSpPr txBox="1"/>
          <p:nvPr/>
        </p:nvSpPr>
        <p:spPr>
          <a:xfrm>
            <a:off x="5071247" y="1139330"/>
            <a:ext cx="917148" cy="338554"/>
          </a:xfrm>
          <a:prstGeom prst="rect">
            <a:avLst/>
          </a:prstGeom>
          <a:noFill/>
        </p:spPr>
        <p:txBody>
          <a:bodyPr wrap="square" rtlCol="0">
            <a:spAutoFit/>
          </a:bodyPr>
          <a:lstStyle/>
          <a:p>
            <a:pPr algn="ctr" rtl="0"/>
            <a:r>
              <a:rPr lang="en-US" sz="1600" dirty="0">
                <a:solidFill>
                  <a:prstClr val="white"/>
                </a:solidFill>
                <a:latin typeface="Times New Roman" panose="02020603050405020304" pitchFamily="18" charset="0"/>
                <a:cs typeface="Times New Roman" panose="02020603050405020304" pitchFamily="18" charset="0"/>
              </a:rPr>
              <a:t>Chapter</a:t>
            </a:r>
          </a:p>
        </p:txBody>
      </p:sp>
      <p:sp>
        <p:nvSpPr>
          <p:cNvPr id="8" name="TextBox 42">
            <a:extLst>
              <a:ext uri="{FF2B5EF4-FFF2-40B4-BE49-F238E27FC236}">
                <a16:creationId xmlns:a16="http://schemas.microsoft.com/office/drawing/2014/main" id="{211BB223-E4CF-8DCB-A765-1B505D7115E3}"/>
              </a:ext>
            </a:extLst>
          </p:cNvPr>
          <p:cNvSpPr txBox="1"/>
          <p:nvPr/>
        </p:nvSpPr>
        <p:spPr>
          <a:xfrm>
            <a:off x="5056021" y="1354195"/>
            <a:ext cx="942618" cy="830997"/>
          </a:xfrm>
          <a:prstGeom prst="rect">
            <a:avLst/>
          </a:prstGeom>
          <a:noFill/>
        </p:spPr>
        <p:txBody>
          <a:bodyPr wrap="square" rtlCol="0">
            <a:spAutoFit/>
          </a:bodyPr>
          <a:lstStyle/>
          <a:p>
            <a:pPr algn="ctr" rtl="0"/>
            <a:r>
              <a:rPr lang="en-US" sz="4800" b="1" dirty="0">
                <a:solidFill>
                  <a:prstClr val="white"/>
                </a:solidFill>
                <a:latin typeface="Times New Roman" panose="02020603050405020304" pitchFamily="18" charset="0"/>
                <a:cs typeface="Times New Roman" panose="02020603050405020304" pitchFamily="18" charset="0"/>
              </a:rPr>
              <a:t>8</a:t>
            </a:r>
            <a:endParaRPr lang="en-US" sz="1400" b="1" dirty="0">
              <a:solidFill>
                <a:prstClr val="white"/>
              </a:solidFill>
              <a:latin typeface="Times New Roman" panose="02020603050405020304" pitchFamily="18" charset="0"/>
              <a:cs typeface="Times New Roman" panose="02020603050405020304" pitchFamily="18" charset="0"/>
            </a:endParaRPr>
          </a:p>
        </p:txBody>
      </p:sp>
      <p:sp>
        <p:nvSpPr>
          <p:cNvPr id="9" name="TextBox 1">
            <a:extLst>
              <a:ext uri="{FF2B5EF4-FFF2-40B4-BE49-F238E27FC236}">
                <a16:creationId xmlns:a16="http://schemas.microsoft.com/office/drawing/2014/main" id="{07C7D25E-8866-9C44-9152-395255F0E83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spTree>
    <p:extLst>
      <p:ext uri="{BB962C8B-B14F-4D97-AF65-F5344CB8AC3E}">
        <p14:creationId xmlns:p14="http://schemas.microsoft.com/office/powerpoint/2010/main" val="1869335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4">
            <a:extLst>
              <a:ext uri="{FF2B5EF4-FFF2-40B4-BE49-F238E27FC236}">
                <a16:creationId xmlns:a16="http://schemas.microsoft.com/office/drawing/2014/main" id="{3A478328-7516-62B9-CEBB-8A940E4374B6}"/>
              </a:ext>
            </a:extLst>
          </p:cNvPr>
          <p:cNvPicPr>
            <a:picLocks noChangeAspect="1"/>
          </p:cNvPicPr>
          <p:nvPr/>
        </p:nvPicPr>
        <p:blipFill>
          <a:blip r:embed="rId2" cstate="print">
            <a:extLst>
              <a:ext uri="{28A0092B-C50C-407E-A947-70E740481C1C}">
                <a14:useLocalDpi xmlns:a14="http://schemas.microsoft.com/office/drawing/2010/main" val="0"/>
              </a:ext>
            </a:extLst>
          </a:blip>
          <a:srcRect l="13924" r="13924"/>
          <a:stretch>
            <a:fillRect/>
          </a:stretch>
        </p:blipFill>
        <p:spPr>
          <a:xfrm>
            <a:off x="2808" y="0"/>
            <a:ext cx="5547685" cy="5573488"/>
          </a:xfrm>
          <a:prstGeom prst="rect">
            <a:avLst/>
          </a:prstGeom>
        </p:spPr>
      </p:pic>
      <p:sp>
        <p:nvSpPr>
          <p:cNvPr id="3" name="Right Triangle 1">
            <a:extLst>
              <a:ext uri="{FF2B5EF4-FFF2-40B4-BE49-F238E27FC236}">
                <a16:creationId xmlns:a16="http://schemas.microsoft.com/office/drawing/2014/main" id="{DA77F353-AE78-04A2-B42B-178A1177402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Parallelogram 7">
            <a:extLst>
              <a:ext uri="{FF2B5EF4-FFF2-40B4-BE49-F238E27FC236}">
                <a16:creationId xmlns:a16="http://schemas.microsoft.com/office/drawing/2014/main" id="{094C6499-0571-38DF-EE9E-79DFF9C98C4D}"/>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TextBox 24">
            <a:extLst>
              <a:ext uri="{FF2B5EF4-FFF2-40B4-BE49-F238E27FC236}">
                <a16:creationId xmlns:a16="http://schemas.microsoft.com/office/drawing/2014/main" id="{338FA052-E990-8110-943F-4FCE45A1F4EA}"/>
              </a:ext>
            </a:extLst>
          </p:cNvPr>
          <p:cNvSpPr txBox="1"/>
          <p:nvPr/>
        </p:nvSpPr>
        <p:spPr>
          <a:xfrm>
            <a:off x="6115630" y="1103329"/>
            <a:ext cx="41138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محتويات المحاضرة</a:t>
            </a:r>
            <a:endParaRPr lang="en-US" sz="2000" b="1" dirty="0">
              <a:solidFill>
                <a:srgbClr val="00B0F0"/>
              </a:solidFill>
              <a:latin typeface="Alexandria" pitchFamily="2" charset="-78"/>
              <a:cs typeface="Alexandria" pitchFamily="2" charset="-78"/>
            </a:endParaRPr>
          </a:p>
        </p:txBody>
      </p:sp>
      <p:sp>
        <p:nvSpPr>
          <p:cNvPr id="6" name="Rectangle 27">
            <a:extLst>
              <a:ext uri="{FF2B5EF4-FFF2-40B4-BE49-F238E27FC236}">
                <a16:creationId xmlns:a16="http://schemas.microsoft.com/office/drawing/2014/main" id="{AD113A8B-CE57-0FDE-B53A-F9286717EF0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30">
            <a:extLst>
              <a:ext uri="{FF2B5EF4-FFF2-40B4-BE49-F238E27FC236}">
                <a16:creationId xmlns:a16="http://schemas.microsoft.com/office/drawing/2014/main" id="{2EA91840-1549-D953-D959-1AAA1B35617D}"/>
              </a:ext>
            </a:extLst>
          </p:cNvPr>
          <p:cNvSpPr txBox="1"/>
          <p:nvPr/>
        </p:nvSpPr>
        <p:spPr>
          <a:xfrm>
            <a:off x="6115630" y="1651014"/>
            <a:ext cx="5899940" cy="3759427"/>
          </a:xfrm>
          <a:prstGeom prst="rect">
            <a:avLst/>
          </a:prstGeom>
          <a:noFill/>
        </p:spPr>
        <p:txBody>
          <a:bodyPr wrap="square" rtlCol="0">
            <a:spAutoFit/>
          </a:bodyPr>
          <a:lstStyle/>
          <a:p>
            <a:pPr marL="285750" indent="-285750" algn="r" rtl="1">
              <a:lnSpc>
                <a:spcPts val="2400"/>
              </a:lnSpc>
              <a:buFont typeface="Wingdings" panose="05000000000000000000" pitchFamily="2" charset="2"/>
              <a:buChar char="v"/>
            </a:pPr>
            <a:r>
              <a:rPr lang="ar-EG" sz="1600" dirty="0">
                <a:solidFill>
                  <a:schemeClr val="tx2"/>
                </a:solidFill>
                <a:latin typeface="Alexandria" pitchFamily="2" charset="-78"/>
                <a:cs typeface="Alexandria" pitchFamily="2" charset="-78"/>
              </a:rPr>
              <a:t>مفهوم إدارة الوقت وأهميته للقيادة.</a:t>
            </a:r>
          </a:p>
          <a:p>
            <a:pPr marL="285750" indent="-285750" algn="r" rtl="1">
              <a:lnSpc>
                <a:spcPts val="2400"/>
              </a:lnSpc>
              <a:buFont typeface="Wingdings" panose="05000000000000000000" pitchFamily="2" charset="2"/>
              <a:buChar char="v"/>
            </a:pPr>
            <a:r>
              <a:rPr lang="ar-EG" sz="1600" dirty="0">
                <a:solidFill>
                  <a:schemeClr val="tx2"/>
                </a:solidFill>
                <a:latin typeface="Alexandria" pitchFamily="2" charset="-78"/>
                <a:cs typeface="Alexandria" pitchFamily="2" charset="-78"/>
              </a:rPr>
              <a:t>إدارة الوقت هي إدارة للذات.</a:t>
            </a:r>
            <a:endParaRPr lang="ar-SA" sz="1600" dirty="0">
              <a:solidFill>
                <a:schemeClr val="tx2"/>
              </a:solidFill>
              <a:latin typeface="Alexandria" pitchFamily="2" charset="-78"/>
              <a:cs typeface="Alexandria" pitchFamily="2" charset="-78"/>
            </a:endParaRPr>
          </a:p>
          <a:p>
            <a:pPr marL="285750" indent="-285750" algn="r" rtl="1">
              <a:lnSpc>
                <a:spcPts val="2400"/>
              </a:lnSpc>
              <a:buFont typeface="Wingdings" panose="05000000000000000000" pitchFamily="2" charset="2"/>
              <a:buChar char="v"/>
            </a:pPr>
            <a:r>
              <a:rPr lang="ar-EG" sz="1600" dirty="0">
                <a:solidFill>
                  <a:schemeClr val="tx2"/>
                </a:solidFill>
                <a:latin typeface="Alexandria" pitchFamily="2" charset="-78"/>
                <a:cs typeface="Alexandria" pitchFamily="2" charset="-78"/>
              </a:rPr>
              <a:t>فوائد تنظيم الوقت</a:t>
            </a:r>
            <a:r>
              <a:rPr lang="ar-SA" sz="1600" dirty="0">
                <a:solidFill>
                  <a:schemeClr val="tx2"/>
                </a:solidFill>
                <a:latin typeface="Alexandria" pitchFamily="2" charset="-78"/>
                <a:cs typeface="Alexandria" pitchFamily="2" charset="-78"/>
              </a:rPr>
              <a:t>.</a:t>
            </a:r>
          </a:p>
          <a:p>
            <a:pPr marL="285750" indent="-285750" algn="r" rtl="1">
              <a:lnSpc>
                <a:spcPts val="2400"/>
              </a:lnSpc>
              <a:buFont typeface="Wingdings" panose="05000000000000000000" pitchFamily="2" charset="2"/>
              <a:buChar char="v"/>
            </a:pPr>
            <a:r>
              <a:rPr lang="ar-EG" sz="1600" dirty="0">
                <a:solidFill>
                  <a:schemeClr val="tx2"/>
                </a:solidFill>
                <a:latin typeface="Alexandria" pitchFamily="2" charset="-78"/>
                <a:cs typeface="Alexandria" pitchFamily="2" charset="-78"/>
              </a:rPr>
              <a:t>العوامل المؤثرة على استخدام الوقت</a:t>
            </a:r>
            <a:r>
              <a:rPr lang="ar-SA" sz="1600" dirty="0">
                <a:solidFill>
                  <a:schemeClr val="tx2"/>
                </a:solidFill>
                <a:latin typeface="Alexandria" pitchFamily="2" charset="-78"/>
                <a:cs typeface="Alexandria" pitchFamily="2" charset="-78"/>
              </a:rPr>
              <a:t>.</a:t>
            </a:r>
          </a:p>
          <a:p>
            <a:pPr marL="285750" indent="-285750" algn="r" rtl="1">
              <a:lnSpc>
                <a:spcPts val="2400"/>
              </a:lnSpc>
              <a:buFont typeface="Wingdings" panose="05000000000000000000" pitchFamily="2" charset="2"/>
              <a:buChar char="v"/>
            </a:pPr>
            <a:r>
              <a:rPr lang="ar-EG" sz="1600" dirty="0">
                <a:solidFill>
                  <a:schemeClr val="tx2"/>
                </a:solidFill>
                <a:latin typeface="Alexandria" pitchFamily="2" charset="-78"/>
                <a:cs typeface="Alexandria" pitchFamily="2" charset="-78"/>
              </a:rPr>
              <a:t>الإدارة الفاعلة للوقت</a:t>
            </a:r>
            <a:r>
              <a:rPr lang="ar-SA" sz="1600" dirty="0">
                <a:solidFill>
                  <a:schemeClr val="tx2"/>
                </a:solidFill>
                <a:latin typeface="Alexandria" pitchFamily="2" charset="-78"/>
                <a:cs typeface="Alexandria" pitchFamily="2" charset="-78"/>
              </a:rPr>
              <a:t>.</a:t>
            </a:r>
          </a:p>
          <a:p>
            <a:pPr marL="285750" indent="-285750" algn="r" rtl="1">
              <a:lnSpc>
                <a:spcPts val="2400"/>
              </a:lnSpc>
              <a:buFont typeface="Wingdings" panose="05000000000000000000" pitchFamily="2" charset="2"/>
              <a:buChar char="v"/>
            </a:pPr>
            <a:r>
              <a:rPr lang="ar-EG" sz="1600" dirty="0">
                <a:solidFill>
                  <a:schemeClr val="tx2"/>
                </a:solidFill>
                <a:latin typeface="Alexandria" pitchFamily="2" charset="-78"/>
                <a:cs typeface="Alexandria" pitchFamily="2" charset="-78"/>
              </a:rPr>
              <a:t>خطوات تنظيم الوقت</a:t>
            </a:r>
            <a:r>
              <a:rPr lang="ar-SA" sz="1600" dirty="0">
                <a:solidFill>
                  <a:schemeClr val="tx2"/>
                </a:solidFill>
                <a:latin typeface="Alexandria" pitchFamily="2" charset="-78"/>
                <a:cs typeface="Alexandria" pitchFamily="2" charset="-78"/>
              </a:rPr>
              <a:t>.</a:t>
            </a:r>
          </a:p>
          <a:p>
            <a:pPr marL="285750" indent="-285750" algn="r" rtl="1">
              <a:lnSpc>
                <a:spcPts val="2400"/>
              </a:lnSpc>
              <a:buFont typeface="Wingdings" panose="05000000000000000000" pitchFamily="2" charset="2"/>
              <a:buChar char="v"/>
            </a:pPr>
            <a:r>
              <a:rPr lang="ar-EG" sz="1600" dirty="0">
                <a:solidFill>
                  <a:schemeClr val="accent1"/>
                </a:solidFill>
                <a:latin typeface="Alexandria" pitchFamily="2" charset="-78"/>
                <a:cs typeface="Alexandria" pitchFamily="2" charset="-78"/>
              </a:rPr>
              <a:t>مقدمة</a:t>
            </a:r>
            <a:r>
              <a:rPr lang="ar-SA" sz="1600" dirty="0">
                <a:solidFill>
                  <a:schemeClr val="accent1"/>
                </a:solidFill>
                <a:latin typeface="Alexandria" pitchFamily="2" charset="-78"/>
                <a:cs typeface="Alexandria" pitchFamily="2" charset="-78"/>
              </a:rPr>
              <a:t> في التمكين.</a:t>
            </a:r>
          </a:p>
          <a:p>
            <a:pPr marL="285750" indent="-285750" algn="r" rtl="1">
              <a:lnSpc>
                <a:spcPts val="2400"/>
              </a:lnSpc>
              <a:buFont typeface="Wingdings" panose="05000000000000000000" pitchFamily="2" charset="2"/>
              <a:buChar char="v"/>
            </a:pPr>
            <a:r>
              <a:rPr lang="ar-EG" sz="1600" dirty="0">
                <a:solidFill>
                  <a:schemeClr val="accent1"/>
                </a:solidFill>
                <a:latin typeface="Alexandria" pitchFamily="2" charset="-78"/>
                <a:cs typeface="Alexandria" pitchFamily="2" charset="-78"/>
              </a:rPr>
              <a:t>مفهوم تمكين العاملين</a:t>
            </a:r>
            <a:r>
              <a:rPr lang="ar-SA" sz="1600" dirty="0">
                <a:solidFill>
                  <a:schemeClr val="accent1"/>
                </a:solidFill>
                <a:latin typeface="Alexandria" pitchFamily="2" charset="-78"/>
                <a:cs typeface="Alexandria" pitchFamily="2" charset="-78"/>
              </a:rPr>
              <a:t>.</a:t>
            </a:r>
          </a:p>
          <a:p>
            <a:pPr marL="285750" indent="-285750" algn="r" rtl="1">
              <a:lnSpc>
                <a:spcPts val="2400"/>
              </a:lnSpc>
              <a:buFont typeface="Wingdings" panose="05000000000000000000" pitchFamily="2" charset="2"/>
              <a:buChar char="v"/>
            </a:pPr>
            <a:r>
              <a:rPr lang="ar-SA" sz="1600" dirty="0">
                <a:solidFill>
                  <a:schemeClr val="accent1"/>
                </a:solidFill>
                <a:latin typeface="Alexandria" pitchFamily="2" charset="-78"/>
                <a:cs typeface="Alexandria" pitchFamily="2" charset="-78"/>
              </a:rPr>
              <a:t>أبعاد التمكين.</a:t>
            </a:r>
          </a:p>
          <a:p>
            <a:pPr marL="285750" indent="-285750">
              <a:lnSpc>
                <a:spcPts val="2400"/>
              </a:lnSpc>
              <a:buFont typeface="Wingdings" panose="05000000000000000000" pitchFamily="2" charset="2"/>
              <a:buChar char="v"/>
            </a:pPr>
            <a:r>
              <a:rPr lang="ar-SA" sz="1600" dirty="0">
                <a:solidFill>
                  <a:schemeClr val="accent1"/>
                </a:solidFill>
                <a:latin typeface="Alexandria" pitchFamily="2" charset="-78"/>
                <a:cs typeface="Alexandria" pitchFamily="2" charset="-78"/>
              </a:rPr>
              <a:t>التمكين كاستراتيجية إدارية.</a:t>
            </a:r>
          </a:p>
          <a:p>
            <a:pPr marL="285750" indent="-285750">
              <a:lnSpc>
                <a:spcPts val="2400"/>
              </a:lnSpc>
              <a:buFont typeface="Wingdings" panose="05000000000000000000" pitchFamily="2" charset="2"/>
              <a:buChar char="v"/>
            </a:pPr>
            <a:r>
              <a:rPr lang="ar-SA" sz="1600" dirty="0">
                <a:solidFill>
                  <a:schemeClr val="accent1"/>
                </a:solidFill>
                <a:latin typeface="Alexandria" pitchFamily="2" charset="-78"/>
                <a:cs typeface="Alexandria" pitchFamily="2" charset="-78"/>
              </a:rPr>
              <a:t>خطوات تمكين العاملين.</a:t>
            </a:r>
          </a:p>
          <a:p>
            <a:pPr marL="285750" indent="-285750">
              <a:lnSpc>
                <a:spcPts val="2400"/>
              </a:lnSpc>
              <a:buFont typeface="Wingdings" panose="05000000000000000000" pitchFamily="2" charset="2"/>
              <a:buChar char="v"/>
            </a:pPr>
            <a:r>
              <a:rPr lang="ar-SA" sz="1600" dirty="0">
                <a:latin typeface="Alexandria" pitchFamily="2" charset="-78"/>
                <a:cs typeface="Alexandria" pitchFamily="2" charset="-78"/>
              </a:rPr>
              <a:t>ملخص المحاضرة.</a:t>
            </a:r>
          </a:p>
        </p:txBody>
      </p:sp>
      <p:sp>
        <p:nvSpPr>
          <p:cNvPr id="8" name="Rectangle 31">
            <a:extLst>
              <a:ext uri="{FF2B5EF4-FFF2-40B4-BE49-F238E27FC236}">
                <a16:creationId xmlns:a16="http://schemas.microsoft.com/office/drawing/2014/main" id="{3E8AC2EF-0686-AA4C-54EB-A359165BA44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9" name="TextBox 32">
            <a:extLst>
              <a:ext uri="{FF2B5EF4-FFF2-40B4-BE49-F238E27FC236}">
                <a16:creationId xmlns:a16="http://schemas.microsoft.com/office/drawing/2014/main" id="{E5194957-D181-5923-E673-F3216C7B5AF1}"/>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33">
            <a:extLst>
              <a:ext uri="{FF2B5EF4-FFF2-40B4-BE49-F238E27FC236}">
                <a16:creationId xmlns:a16="http://schemas.microsoft.com/office/drawing/2014/main" id="{8EF0BEE6-E436-58C8-87D9-9D51FBBB2857}"/>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1" name="TextBox 2">
            <a:extLst>
              <a:ext uri="{FF2B5EF4-FFF2-40B4-BE49-F238E27FC236}">
                <a16:creationId xmlns:a16="http://schemas.microsoft.com/office/drawing/2014/main" id="{3CC99B1E-CFCE-A917-3219-D54853751A4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2" name="Graphic 21">
            <a:extLst>
              <a:ext uri="{FF2B5EF4-FFF2-40B4-BE49-F238E27FC236}">
                <a16:creationId xmlns:a16="http://schemas.microsoft.com/office/drawing/2014/main" id="{346DEB67-73F9-729C-554B-B1CBF5545F4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017604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F48E3CF-9F1C-F2B9-9637-E97C64FEB600}"/>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Rectangle 17">
            <a:extLst>
              <a:ext uri="{FF2B5EF4-FFF2-40B4-BE49-F238E27FC236}">
                <a16:creationId xmlns:a16="http://schemas.microsoft.com/office/drawing/2014/main" id="{9ED4C384-D71B-A87F-38F8-37B30076C0B3}"/>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4" name="TextBox 18">
            <a:extLst>
              <a:ext uri="{FF2B5EF4-FFF2-40B4-BE49-F238E27FC236}">
                <a16:creationId xmlns:a16="http://schemas.microsoft.com/office/drawing/2014/main" id="{3056FBFE-2E73-BBC9-0341-5A0C0073CCB9}"/>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22">
            <a:extLst>
              <a:ext uri="{FF2B5EF4-FFF2-40B4-BE49-F238E27FC236}">
                <a16:creationId xmlns:a16="http://schemas.microsoft.com/office/drawing/2014/main" id="{8503D455-3167-5645-CA82-5EBDB59D914D}"/>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Rectangle 28">
            <a:extLst>
              <a:ext uri="{FF2B5EF4-FFF2-40B4-BE49-F238E27FC236}">
                <a16:creationId xmlns:a16="http://schemas.microsoft.com/office/drawing/2014/main" id="{4B5F69CF-4A66-CEEC-5989-FC43E354BB6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2">
            <a:extLst>
              <a:ext uri="{FF2B5EF4-FFF2-40B4-BE49-F238E27FC236}">
                <a16:creationId xmlns:a16="http://schemas.microsoft.com/office/drawing/2014/main" id="{80FDE3E4-149E-4FE2-A26F-A1AE4A03E3AB}"/>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9862D340-E4C0-ADB9-7F53-C31E8D03CA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16">
            <a:extLst>
              <a:ext uri="{FF2B5EF4-FFF2-40B4-BE49-F238E27FC236}">
                <a16:creationId xmlns:a16="http://schemas.microsoft.com/office/drawing/2014/main" id="{F5A847DC-1B65-5FDD-F93C-2FB1276E97FF}"/>
              </a:ext>
            </a:extLst>
          </p:cNvPr>
          <p:cNvSpPr txBox="1"/>
          <p:nvPr/>
        </p:nvSpPr>
        <p:spPr>
          <a:xfrm>
            <a:off x="1531587" y="2864161"/>
            <a:ext cx="3363971" cy="501932"/>
          </a:xfrm>
          <a:prstGeom prst="rect">
            <a:avLst/>
          </a:prstGeom>
          <a:noFill/>
        </p:spPr>
        <p:txBody>
          <a:bodyPr wrap="square" rtlCol="0">
            <a:spAutoFit/>
          </a:bodyPr>
          <a:lstStyle/>
          <a:p>
            <a:pPr algn="ctr" rtl="0">
              <a:lnSpc>
                <a:spcPct val="150000"/>
              </a:lnSpc>
            </a:pPr>
            <a:r>
              <a:rPr lang="ar-EG" sz="2000" b="1" dirty="0">
                <a:solidFill>
                  <a:srgbClr val="00B0F0"/>
                </a:solidFill>
                <a:latin typeface="Alexandria" pitchFamily="2" charset="-78"/>
                <a:cs typeface="Alexandria" pitchFamily="2" charset="-78"/>
              </a:rPr>
              <a:t>إدارة الوقت</a:t>
            </a:r>
          </a:p>
        </p:txBody>
      </p:sp>
      <p:pic>
        <p:nvPicPr>
          <p:cNvPr id="12" name="صورة 11">
            <a:extLst>
              <a:ext uri="{FF2B5EF4-FFF2-40B4-BE49-F238E27FC236}">
                <a16:creationId xmlns:a16="http://schemas.microsoft.com/office/drawing/2014/main" id="{A11C6AAA-2B47-4DC9-D58D-9B97A7DFA103}"/>
              </a:ext>
            </a:extLst>
          </p:cNvPr>
          <p:cNvPicPr>
            <a:picLocks noChangeAspect="1"/>
          </p:cNvPicPr>
          <p:nvPr/>
        </p:nvPicPr>
        <p:blipFill rotWithShape="1">
          <a:blip r:embed="rId3">
            <a:extLst>
              <a:ext uri="{28A0092B-C50C-407E-A947-70E740481C1C}">
                <a14:useLocalDpi xmlns:a14="http://schemas.microsoft.com/office/drawing/2010/main" val="0"/>
              </a:ext>
            </a:extLst>
          </a:blip>
          <a:srcRect t="9384" b="3996"/>
          <a:stretch/>
        </p:blipFill>
        <p:spPr>
          <a:xfrm>
            <a:off x="6151853" y="2162396"/>
            <a:ext cx="5944641" cy="3436550"/>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6255175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C99A304-E107-FAF4-F5A7-607019416E9B}"/>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9985A92-FDBB-7AFE-9B84-4CA26A336FC2}"/>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مفهوم إدارة الوقت وأهميته للقيادة</a:t>
            </a:r>
            <a:endParaRPr lang="ar-EG"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9EAF3E51-DFE6-B167-38B3-441561A01CC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6C073F62-86CE-96BA-D792-A4CC9FAC443A}"/>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81C6538-7F8D-A072-2B4E-1A3347E4DE58}"/>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787688CE-26AE-19D2-3FF7-819DA061D9E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C01071BE-455F-8D17-2AA8-447BF641A4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1ADCEC0F-A72C-14B6-76F3-B03D85B1BAFD}"/>
              </a:ext>
            </a:extLst>
          </p:cNvPr>
          <p:cNvSpPr txBox="1"/>
          <p:nvPr/>
        </p:nvSpPr>
        <p:spPr>
          <a:xfrm>
            <a:off x="942308" y="2630430"/>
            <a:ext cx="10187195" cy="3251596"/>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هي الطرق والوسائل التي تعين المرء على الاستفادة القصوى من وقته في تحقيق أهدافه وخلق التوازن في حياته ما بين الواجبات والرغبات والأهداف.</a:t>
            </a:r>
          </a:p>
          <a:p>
            <a:pPr algn="justLow"/>
            <a:endPar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endParaRPr>
          </a:p>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والاستفادة من الوقت هي التي تحدد الفارق ما بين الناجحين والفاشلين في هذه الحياة</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إذ أن السمة المشتركة بين كل الناجحين هو قدرتهم على موازنة ما بين الأهداف التي يرغبون في تحقيقها والواجبات اللازمة عليهم تجاه عدة علاقات، وهذه الموازنة تأتي من خلال إدارتهم لذواتهم، وهذه الإدارة للذات تحتاج قبل كل شيء إلى أهداف ورسالة تسير على هداها، إذ لا حاجة إلى تنظيم الوقت أو إدارة الذات بدون أهداف يضعها المرء لحياته، لأن حياته ستسير في كل الاتجاهات مما يجعل من حياة الإنسان حياة مشتتة لا تحقق شيء وإن حققت شيء فسيكون ذلك الإنجاز ضعيفاً وذلك نتيجة عدم التركيز على أهداف معينة.</a:t>
            </a:r>
          </a:p>
        </p:txBody>
      </p:sp>
      <p:sp>
        <p:nvSpPr>
          <p:cNvPr id="10" name="Round Diagonal Corner Rectangle 17">
            <a:extLst>
              <a:ext uri="{FF2B5EF4-FFF2-40B4-BE49-F238E27FC236}">
                <a16:creationId xmlns:a16="http://schemas.microsoft.com/office/drawing/2014/main" id="{3AA642CC-F018-B07B-5C0E-148E5DA7E7B9}"/>
              </a:ext>
            </a:extLst>
          </p:cNvPr>
          <p:cNvSpPr/>
          <p:nvPr/>
        </p:nvSpPr>
        <p:spPr>
          <a:xfrm>
            <a:off x="8145194" y="1992437"/>
            <a:ext cx="2844496"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ماذا نعني بإدارة الوقت ؟</a:t>
            </a:r>
          </a:p>
        </p:txBody>
      </p:sp>
    </p:spTree>
    <p:extLst>
      <p:ext uri="{BB962C8B-B14F-4D97-AF65-F5344CB8AC3E}">
        <p14:creationId xmlns:p14="http://schemas.microsoft.com/office/powerpoint/2010/main" val="28345220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C99A304-E107-FAF4-F5A7-607019416E9B}"/>
              </a:ext>
            </a:extLst>
          </p:cNvPr>
          <p:cNvSpPr/>
          <p:nvPr/>
        </p:nvSpPr>
        <p:spPr>
          <a:xfrm>
            <a:off x="622596" y="1690812"/>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9985A92-FDBB-7AFE-9B84-4CA26A336FC2}"/>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مفهوم إدارة الوقت وأهميته للقيادة</a:t>
            </a:r>
            <a:endParaRPr lang="ar-EG"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9EAF3E51-DFE6-B167-38B3-441561A01CC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6C073F62-86CE-96BA-D792-A4CC9FAC443A}"/>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81C6538-7F8D-A072-2B4E-1A3347E4DE58}"/>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787688CE-26AE-19D2-3FF7-819DA061D9E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C01071BE-455F-8D17-2AA8-447BF641A4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ound Diagonal Corner Rectangle 17">
            <a:extLst>
              <a:ext uri="{FF2B5EF4-FFF2-40B4-BE49-F238E27FC236}">
                <a16:creationId xmlns:a16="http://schemas.microsoft.com/office/drawing/2014/main" id="{3AA642CC-F018-B07B-5C0E-148E5DA7E7B9}"/>
              </a:ext>
            </a:extLst>
          </p:cNvPr>
          <p:cNvSpPr/>
          <p:nvPr/>
        </p:nvSpPr>
        <p:spPr>
          <a:xfrm>
            <a:off x="8932986" y="1992437"/>
            <a:ext cx="2056703"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خصائص الوقت</a:t>
            </a:r>
          </a:p>
        </p:txBody>
      </p:sp>
      <p:grpSp>
        <p:nvGrpSpPr>
          <p:cNvPr id="11" name="مجموعة 10">
            <a:extLst>
              <a:ext uri="{FF2B5EF4-FFF2-40B4-BE49-F238E27FC236}">
                <a16:creationId xmlns:a16="http://schemas.microsoft.com/office/drawing/2014/main" id="{00BF7096-5A65-EEEB-D44D-7993CCA80C4A}"/>
              </a:ext>
            </a:extLst>
          </p:cNvPr>
          <p:cNvGrpSpPr/>
          <p:nvPr/>
        </p:nvGrpSpPr>
        <p:grpSpPr>
          <a:xfrm>
            <a:off x="1358287" y="2977706"/>
            <a:ext cx="9631403" cy="2086419"/>
            <a:chOff x="3804193" y="2720947"/>
            <a:chExt cx="7163908" cy="2033115"/>
          </a:xfrm>
        </p:grpSpPr>
        <p:grpSp>
          <p:nvGrpSpPr>
            <p:cNvPr id="12" name="مجموعة 11">
              <a:extLst>
                <a:ext uri="{FF2B5EF4-FFF2-40B4-BE49-F238E27FC236}">
                  <a16:creationId xmlns:a16="http://schemas.microsoft.com/office/drawing/2014/main" id="{93203962-8BF9-7CF2-F779-0F9A12788FAD}"/>
                </a:ext>
              </a:extLst>
            </p:cNvPr>
            <p:cNvGrpSpPr/>
            <p:nvPr/>
          </p:nvGrpSpPr>
          <p:grpSpPr>
            <a:xfrm>
              <a:off x="3916907" y="3401853"/>
              <a:ext cx="7051194" cy="1352209"/>
              <a:chOff x="3916907" y="3401853"/>
              <a:chExt cx="7051194" cy="1352209"/>
            </a:xfrm>
            <a:solidFill>
              <a:srgbClr val="00AEEF"/>
            </a:solidFill>
          </p:grpSpPr>
          <p:sp>
            <p:nvSpPr>
              <p:cNvPr id="17" name="Shape 1">
                <a:extLst>
                  <a:ext uri="{FF2B5EF4-FFF2-40B4-BE49-F238E27FC236}">
                    <a16:creationId xmlns:a16="http://schemas.microsoft.com/office/drawing/2014/main" id="{08F59E91-6909-18D0-F8E6-2E2A743EC207}"/>
                  </a:ext>
                </a:extLst>
              </p:cNvPr>
              <p:cNvSpPr/>
              <p:nvPr/>
            </p:nvSpPr>
            <p:spPr>
              <a:xfrm flipV="1">
                <a:off x="3916907" y="3675210"/>
                <a:ext cx="7051194" cy="62721"/>
              </a:xfrm>
              <a:prstGeom prst="rect">
                <a:avLst/>
              </a:prstGeom>
              <a:grpFill/>
              <a:ln/>
            </p:spPr>
            <p:txBody>
              <a:bodyPr/>
              <a:lstStyle/>
              <a:p>
                <a:pPr algn="ctr"/>
                <a:endParaRPr lang="ar-SA" sz="1600" dirty="0">
                  <a:solidFill>
                    <a:schemeClr val="bg1"/>
                  </a:solidFill>
                  <a:latin typeface="Alexandria" pitchFamily="2" charset="-78"/>
                  <a:cs typeface="Alexandria" pitchFamily="2" charset="-78"/>
                </a:endParaRPr>
              </a:p>
            </p:txBody>
          </p:sp>
          <p:sp>
            <p:nvSpPr>
              <p:cNvPr id="18" name="Shape 11">
                <a:extLst>
                  <a:ext uri="{FF2B5EF4-FFF2-40B4-BE49-F238E27FC236}">
                    <a16:creationId xmlns:a16="http://schemas.microsoft.com/office/drawing/2014/main" id="{B7044633-A5DA-4F4B-C119-170B8DF69DED}"/>
                  </a:ext>
                </a:extLst>
              </p:cNvPr>
              <p:cNvSpPr/>
              <p:nvPr/>
            </p:nvSpPr>
            <p:spPr>
              <a:xfrm>
                <a:off x="4471311" y="3401853"/>
                <a:ext cx="413746" cy="616086"/>
              </a:xfrm>
              <a:prstGeom prst="roundRect">
                <a:avLst>
                  <a:gd name="adj" fmla="val 11055"/>
                </a:avLst>
              </a:prstGeom>
              <a:grpFill/>
              <a:ln w="7620">
                <a:solidFill>
                  <a:srgbClr val="C29A53"/>
                </a:solidFill>
                <a:prstDash val="solid"/>
              </a:ln>
            </p:spPr>
            <p:txBody>
              <a:bodyPr/>
              <a:lstStyle/>
              <a:p>
                <a:pPr algn="ctr"/>
                <a:endParaRPr lang="ar-SA" sz="1600">
                  <a:solidFill>
                    <a:schemeClr val="bg1"/>
                  </a:solidFill>
                  <a:latin typeface="Alexandria" pitchFamily="2" charset="-78"/>
                  <a:cs typeface="Alexandria" pitchFamily="2" charset="-78"/>
                </a:endParaRPr>
              </a:p>
            </p:txBody>
          </p:sp>
          <p:sp>
            <p:nvSpPr>
              <p:cNvPr id="19" name="Text 12">
                <a:extLst>
                  <a:ext uri="{FF2B5EF4-FFF2-40B4-BE49-F238E27FC236}">
                    <a16:creationId xmlns:a16="http://schemas.microsoft.com/office/drawing/2014/main" id="{31B33C7C-CBE9-C4AB-11D9-3B4E1B52CE43}"/>
                  </a:ext>
                </a:extLst>
              </p:cNvPr>
              <p:cNvSpPr/>
              <p:nvPr/>
            </p:nvSpPr>
            <p:spPr>
              <a:xfrm>
                <a:off x="4602460" y="3442935"/>
                <a:ext cx="151349" cy="533775"/>
              </a:xfrm>
              <a:prstGeom prst="rect">
                <a:avLst/>
              </a:prstGeom>
              <a:grpFill/>
              <a:ln/>
            </p:spPr>
            <p:txBody>
              <a:bodyPr wrap="none" rtlCol="0" anchor="t"/>
              <a:lstStyle/>
              <a:p>
                <a:pPr algn="ctr" rtl="1">
                  <a:lnSpc>
                    <a:spcPts val="4094"/>
                  </a:lnSpc>
                </a:pPr>
                <a:r>
                  <a:rPr lang="en-US" sz="2400" dirty="0">
                    <a:solidFill>
                      <a:schemeClr val="bg1"/>
                    </a:solidFill>
                    <a:latin typeface="Alexandria" pitchFamily="2" charset="-78"/>
                    <a:cs typeface="Alexandria" pitchFamily="2" charset="-78"/>
                  </a:rPr>
                  <a:t>5</a:t>
                </a:r>
              </a:p>
            </p:txBody>
          </p:sp>
          <p:sp>
            <p:nvSpPr>
              <p:cNvPr id="20" name="Shape 15">
                <a:extLst>
                  <a:ext uri="{FF2B5EF4-FFF2-40B4-BE49-F238E27FC236}">
                    <a16:creationId xmlns:a16="http://schemas.microsoft.com/office/drawing/2014/main" id="{4F185EB0-8070-5908-F3BA-759A1F0FC01F}"/>
                  </a:ext>
                </a:extLst>
              </p:cNvPr>
              <p:cNvSpPr/>
              <p:nvPr/>
            </p:nvSpPr>
            <p:spPr>
              <a:xfrm>
                <a:off x="5835325" y="3401927"/>
                <a:ext cx="413746" cy="616086"/>
              </a:xfrm>
              <a:prstGeom prst="roundRect">
                <a:avLst>
                  <a:gd name="adj" fmla="val 11055"/>
                </a:avLst>
              </a:prstGeom>
              <a:grpFill/>
              <a:ln w="7620">
                <a:solidFill>
                  <a:srgbClr val="C29A53"/>
                </a:solidFill>
                <a:prstDash val="solid"/>
              </a:ln>
            </p:spPr>
            <p:txBody>
              <a:bodyPr/>
              <a:lstStyle/>
              <a:p>
                <a:pPr algn="ctr"/>
                <a:endParaRPr lang="ar-SA" sz="1600">
                  <a:solidFill>
                    <a:schemeClr val="bg1"/>
                  </a:solidFill>
                  <a:latin typeface="Alexandria" pitchFamily="2" charset="-78"/>
                  <a:cs typeface="Alexandria" pitchFamily="2" charset="-78"/>
                </a:endParaRPr>
              </a:p>
            </p:txBody>
          </p:sp>
          <p:sp>
            <p:nvSpPr>
              <p:cNvPr id="21" name="Text 16">
                <a:extLst>
                  <a:ext uri="{FF2B5EF4-FFF2-40B4-BE49-F238E27FC236}">
                    <a16:creationId xmlns:a16="http://schemas.microsoft.com/office/drawing/2014/main" id="{6591D891-CF1B-CF57-D1B3-B3FB2C3E4209}"/>
                  </a:ext>
                </a:extLst>
              </p:cNvPr>
              <p:cNvSpPr/>
              <p:nvPr/>
            </p:nvSpPr>
            <p:spPr>
              <a:xfrm>
                <a:off x="5966474" y="3443009"/>
                <a:ext cx="151349" cy="533775"/>
              </a:xfrm>
              <a:prstGeom prst="rect">
                <a:avLst/>
              </a:prstGeom>
              <a:grpFill/>
              <a:ln>
                <a:noFill/>
              </a:ln>
            </p:spPr>
            <p:txBody>
              <a:bodyPr wrap="none" rtlCol="0" anchor="t"/>
              <a:lstStyle/>
              <a:p>
                <a:pPr algn="ctr" rtl="1">
                  <a:lnSpc>
                    <a:spcPts val="4094"/>
                  </a:lnSpc>
                </a:pPr>
                <a:r>
                  <a:rPr lang="en-US" sz="2400" dirty="0">
                    <a:solidFill>
                      <a:schemeClr val="bg1"/>
                    </a:solidFill>
                    <a:latin typeface="Alexandria" pitchFamily="2" charset="-78"/>
                    <a:ea typeface="Georgia" pitchFamily="34" charset="-122"/>
                    <a:cs typeface="Alexandria" pitchFamily="2" charset="-78"/>
                  </a:rPr>
                  <a:t>4</a:t>
                </a:r>
                <a:endParaRPr lang="en-US" sz="2400" dirty="0">
                  <a:solidFill>
                    <a:schemeClr val="bg1"/>
                  </a:solidFill>
                  <a:latin typeface="Alexandria" pitchFamily="2" charset="-78"/>
                  <a:cs typeface="Alexandria" pitchFamily="2" charset="-78"/>
                </a:endParaRPr>
              </a:p>
            </p:txBody>
          </p:sp>
          <p:sp>
            <p:nvSpPr>
              <p:cNvPr id="22" name="Shape 19">
                <a:extLst>
                  <a:ext uri="{FF2B5EF4-FFF2-40B4-BE49-F238E27FC236}">
                    <a16:creationId xmlns:a16="http://schemas.microsoft.com/office/drawing/2014/main" id="{D5F9C147-EC08-E587-DC2A-C2ED5A190C96}"/>
                  </a:ext>
                </a:extLst>
              </p:cNvPr>
              <p:cNvSpPr/>
              <p:nvPr/>
            </p:nvSpPr>
            <p:spPr>
              <a:xfrm>
                <a:off x="7199437" y="3401927"/>
                <a:ext cx="413746" cy="616086"/>
              </a:xfrm>
              <a:prstGeom prst="roundRect">
                <a:avLst>
                  <a:gd name="adj" fmla="val 11055"/>
                </a:avLst>
              </a:prstGeom>
              <a:grpFill/>
              <a:ln w="7620">
                <a:solidFill>
                  <a:srgbClr val="C29A53"/>
                </a:solidFill>
                <a:prstDash val="solid"/>
              </a:ln>
            </p:spPr>
            <p:txBody>
              <a:bodyPr/>
              <a:lstStyle/>
              <a:p>
                <a:pPr algn="ctr"/>
                <a:endParaRPr lang="ar-SA" sz="1600">
                  <a:solidFill>
                    <a:schemeClr val="bg1"/>
                  </a:solidFill>
                  <a:latin typeface="Alexandria" pitchFamily="2" charset="-78"/>
                  <a:cs typeface="Alexandria" pitchFamily="2" charset="-78"/>
                </a:endParaRPr>
              </a:p>
            </p:txBody>
          </p:sp>
          <p:sp>
            <p:nvSpPr>
              <p:cNvPr id="23" name="Text 20">
                <a:extLst>
                  <a:ext uri="{FF2B5EF4-FFF2-40B4-BE49-F238E27FC236}">
                    <a16:creationId xmlns:a16="http://schemas.microsoft.com/office/drawing/2014/main" id="{C469DC0B-97BE-D623-DE82-641360D3E98A}"/>
                  </a:ext>
                </a:extLst>
              </p:cNvPr>
              <p:cNvSpPr/>
              <p:nvPr/>
            </p:nvSpPr>
            <p:spPr>
              <a:xfrm>
                <a:off x="7330586" y="3443009"/>
                <a:ext cx="151349" cy="533775"/>
              </a:xfrm>
              <a:prstGeom prst="rect">
                <a:avLst/>
              </a:prstGeom>
              <a:grpFill/>
              <a:ln>
                <a:noFill/>
              </a:ln>
            </p:spPr>
            <p:txBody>
              <a:bodyPr wrap="none" rtlCol="0" anchor="t"/>
              <a:lstStyle/>
              <a:p>
                <a:pPr algn="ctr" rtl="1">
                  <a:lnSpc>
                    <a:spcPts val="4094"/>
                  </a:lnSpc>
                </a:pPr>
                <a:r>
                  <a:rPr lang="en-US" sz="2400" dirty="0">
                    <a:solidFill>
                      <a:schemeClr val="bg1"/>
                    </a:solidFill>
                    <a:latin typeface="Alexandria" pitchFamily="2" charset="-78"/>
                    <a:ea typeface="Georgia" pitchFamily="34" charset="-122"/>
                    <a:cs typeface="Alexandria" pitchFamily="2" charset="-78"/>
                  </a:rPr>
                  <a:t>3</a:t>
                </a:r>
                <a:endParaRPr lang="en-US" sz="2400" dirty="0">
                  <a:solidFill>
                    <a:schemeClr val="bg1"/>
                  </a:solidFill>
                  <a:latin typeface="Alexandria" pitchFamily="2" charset="-78"/>
                  <a:cs typeface="Alexandria" pitchFamily="2" charset="-78"/>
                </a:endParaRPr>
              </a:p>
            </p:txBody>
          </p:sp>
          <p:sp>
            <p:nvSpPr>
              <p:cNvPr id="24" name="Shape 23">
                <a:extLst>
                  <a:ext uri="{FF2B5EF4-FFF2-40B4-BE49-F238E27FC236}">
                    <a16:creationId xmlns:a16="http://schemas.microsoft.com/office/drawing/2014/main" id="{900953DD-17E2-5D94-CAA5-2C9DA88B1A85}"/>
                  </a:ext>
                </a:extLst>
              </p:cNvPr>
              <p:cNvSpPr/>
              <p:nvPr/>
            </p:nvSpPr>
            <p:spPr>
              <a:xfrm>
                <a:off x="8563549" y="3401927"/>
                <a:ext cx="413746" cy="616086"/>
              </a:xfrm>
              <a:prstGeom prst="roundRect">
                <a:avLst>
                  <a:gd name="adj" fmla="val 11055"/>
                </a:avLst>
              </a:prstGeom>
              <a:grpFill/>
              <a:ln w="7620">
                <a:solidFill>
                  <a:srgbClr val="C29A53"/>
                </a:solidFill>
                <a:prstDash val="solid"/>
              </a:ln>
            </p:spPr>
            <p:txBody>
              <a:bodyPr/>
              <a:lstStyle/>
              <a:p>
                <a:pPr algn="ctr"/>
                <a:endParaRPr lang="ar-SA" sz="1600">
                  <a:solidFill>
                    <a:schemeClr val="bg1"/>
                  </a:solidFill>
                  <a:latin typeface="Alexandria" pitchFamily="2" charset="-78"/>
                  <a:cs typeface="Alexandria" pitchFamily="2" charset="-78"/>
                </a:endParaRPr>
              </a:p>
            </p:txBody>
          </p:sp>
          <p:sp>
            <p:nvSpPr>
              <p:cNvPr id="25" name="Text 24">
                <a:extLst>
                  <a:ext uri="{FF2B5EF4-FFF2-40B4-BE49-F238E27FC236}">
                    <a16:creationId xmlns:a16="http://schemas.microsoft.com/office/drawing/2014/main" id="{5FAB9DE5-2B27-386A-D71B-5EDA78C2AA10}"/>
                  </a:ext>
                </a:extLst>
              </p:cNvPr>
              <p:cNvSpPr/>
              <p:nvPr/>
            </p:nvSpPr>
            <p:spPr>
              <a:xfrm>
                <a:off x="8694698" y="3443009"/>
                <a:ext cx="151349" cy="533775"/>
              </a:xfrm>
              <a:prstGeom prst="rect">
                <a:avLst/>
              </a:prstGeom>
              <a:grpFill/>
              <a:ln/>
            </p:spPr>
            <p:txBody>
              <a:bodyPr wrap="none" rtlCol="0" anchor="t"/>
              <a:lstStyle/>
              <a:p>
                <a:pPr algn="ctr" rtl="1">
                  <a:lnSpc>
                    <a:spcPts val="4094"/>
                  </a:lnSpc>
                </a:pPr>
                <a:r>
                  <a:rPr lang="en-US" sz="2400" dirty="0">
                    <a:solidFill>
                      <a:schemeClr val="bg1"/>
                    </a:solidFill>
                    <a:latin typeface="Alexandria" pitchFamily="2" charset="-78"/>
                    <a:ea typeface="Georgia" pitchFamily="34" charset="-122"/>
                    <a:cs typeface="Alexandria" pitchFamily="2" charset="-78"/>
                  </a:rPr>
                  <a:t>2</a:t>
                </a:r>
                <a:endParaRPr lang="en-US" sz="2400" dirty="0">
                  <a:solidFill>
                    <a:schemeClr val="bg1"/>
                  </a:solidFill>
                  <a:latin typeface="Alexandria" pitchFamily="2" charset="-78"/>
                  <a:cs typeface="Alexandria" pitchFamily="2" charset="-78"/>
                </a:endParaRPr>
              </a:p>
            </p:txBody>
          </p:sp>
          <p:sp>
            <p:nvSpPr>
              <p:cNvPr id="26" name="Shape 27">
                <a:extLst>
                  <a:ext uri="{FF2B5EF4-FFF2-40B4-BE49-F238E27FC236}">
                    <a16:creationId xmlns:a16="http://schemas.microsoft.com/office/drawing/2014/main" id="{106AEBF6-23E1-F455-6E29-E86DA744FE89}"/>
                  </a:ext>
                </a:extLst>
              </p:cNvPr>
              <p:cNvSpPr/>
              <p:nvPr/>
            </p:nvSpPr>
            <p:spPr>
              <a:xfrm>
                <a:off x="9927662" y="3401927"/>
                <a:ext cx="413746" cy="616086"/>
              </a:xfrm>
              <a:prstGeom prst="roundRect">
                <a:avLst>
                  <a:gd name="adj" fmla="val 11055"/>
                </a:avLst>
              </a:prstGeom>
              <a:grpFill/>
              <a:ln w="7620">
                <a:solidFill>
                  <a:srgbClr val="C29A53"/>
                </a:solidFill>
                <a:prstDash val="solid"/>
              </a:ln>
            </p:spPr>
            <p:txBody>
              <a:bodyPr/>
              <a:lstStyle/>
              <a:p>
                <a:pPr algn="ctr"/>
                <a:endParaRPr lang="ar-SA" sz="1600">
                  <a:solidFill>
                    <a:schemeClr val="bg1"/>
                  </a:solidFill>
                  <a:latin typeface="Alexandria" pitchFamily="2" charset="-78"/>
                  <a:cs typeface="Alexandria" pitchFamily="2" charset="-78"/>
                </a:endParaRPr>
              </a:p>
            </p:txBody>
          </p:sp>
          <p:sp>
            <p:nvSpPr>
              <p:cNvPr id="27" name="Text 28">
                <a:extLst>
                  <a:ext uri="{FF2B5EF4-FFF2-40B4-BE49-F238E27FC236}">
                    <a16:creationId xmlns:a16="http://schemas.microsoft.com/office/drawing/2014/main" id="{2F1681AA-2951-9928-1D00-AEEC2A037EC8}"/>
                  </a:ext>
                </a:extLst>
              </p:cNvPr>
              <p:cNvSpPr/>
              <p:nvPr/>
            </p:nvSpPr>
            <p:spPr>
              <a:xfrm>
                <a:off x="10058811" y="3443009"/>
                <a:ext cx="151349" cy="533775"/>
              </a:xfrm>
              <a:prstGeom prst="rect">
                <a:avLst/>
              </a:prstGeom>
              <a:grpFill/>
              <a:ln/>
            </p:spPr>
            <p:txBody>
              <a:bodyPr wrap="none" rtlCol="0" anchor="t"/>
              <a:lstStyle/>
              <a:p>
                <a:pPr algn="ctr" rtl="1">
                  <a:lnSpc>
                    <a:spcPts val="4094"/>
                  </a:lnSpc>
                </a:pPr>
                <a:r>
                  <a:rPr lang="en-US" sz="2400" dirty="0">
                    <a:solidFill>
                      <a:schemeClr val="bg1"/>
                    </a:solidFill>
                    <a:latin typeface="Alexandria" pitchFamily="2" charset="-78"/>
                    <a:ea typeface="Georgia" pitchFamily="34" charset="-122"/>
                    <a:cs typeface="Alexandria" pitchFamily="2" charset="-78"/>
                  </a:rPr>
                  <a:t>1</a:t>
                </a:r>
                <a:endParaRPr lang="en-US" sz="2400" dirty="0">
                  <a:solidFill>
                    <a:schemeClr val="bg1"/>
                  </a:solidFill>
                  <a:latin typeface="Alexandria" pitchFamily="2" charset="-78"/>
                  <a:cs typeface="Alexandria" pitchFamily="2" charset="-78"/>
                </a:endParaRPr>
              </a:p>
            </p:txBody>
          </p:sp>
          <p:sp>
            <p:nvSpPr>
              <p:cNvPr id="28" name="Text 29">
                <a:extLst>
                  <a:ext uri="{FF2B5EF4-FFF2-40B4-BE49-F238E27FC236}">
                    <a16:creationId xmlns:a16="http://schemas.microsoft.com/office/drawing/2014/main" id="{669C6C1A-5074-85A8-ED9B-A12604CC4A0C}"/>
                  </a:ext>
                </a:extLst>
              </p:cNvPr>
              <p:cNvSpPr/>
              <p:nvPr/>
            </p:nvSpPr>
            <p:spPr>
              <a:xfrm>
                <a:off x="9438309" y="4161449"/>
                <a:ext cx="1494880" cy="592613"/>
              </a:xfrm>
              <a:prstGeom prst="rect">
                <a:avLst/>
              </a:prstGeom>
              <a:solidFill>
                <a:schemeClr val="bg1"/>
              </a:solid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lang="ar-SA" sz="1600" dirty="0">
                    <a:latin typeface="Alexandria" pitchFamily="2" charset="-78"/>
                    <a:cs typeface="Alexandria" pitchFamily="2" charset="-78"/>
                  </a:rPr>
                  <a:t>أ</a:t>
                </a:r>
                <a:r>
                  <a:rPr kumimoji="0" lang="ar-SA" sz="1600" b="0" i="0" u="none" strike="noStrike" kern="1200" cap="none" spc="0" normalizeH="0" baseline="0" noProof="0" dirty="0">
                    <a:ln>
                      <a:noFill/>
                    </a:ln>
                    <a:effectLst/>
                    <a:uLnTx/>
                    <a:uFillTx/>
                    <a:latin typeface="Alexandria" pitchFamily="2" charset="-78"/>
                    <a:cs typeface="Alexandria" pitchFamily="2" charset="-78"/>
                  </a:rPr>
                  <a:t>ن الوقت هو عمر الإنسان وحياته كلها</a:t>
                </a:r>
              </a:p>
            </p:txBody>
          </p:sp>
        </p:grpSp>
        <p:sp>
          <p:nvSpPr>
            <p:cNvPr id="13" name="Text 29">
              <a:extLst>
                <a:ext uri="{FF2B5EF4-FFF2-40B4-BE49-F238E27FC236}">
                  <a16:creationId xmlns:a16="http://schemas.microsoft.com/office/drawing/2014/main" id="{562F1727-EA94-C100-4D29-2203201599DD}"/>
                </a:ext>
              </a:extLst>
            </p:cNvPr>
            <p:cNvSpPr/>
            <p:nvPr/>
          </p:nvSpPr>
          <p:spPr>
            <a:xfrm>
              <a:off x="7923178" y="2720947"/>
              <a:ext cx="1694387" cy="658743"/>
            </a:xfrm>
            <a:prstGeom prst="rect">
              <a:avLst/>
            </a:prstGeom>
            <a:no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600" b="0" i="0" u="none" strike="noStrike" kern="1200" cap="none" spc="0" normalizeH="0" baseline="0" noProof="0" dirty="0">
                  <a:ln>
                    <a:noFill/>
                  </a:ln>
                  <a:effectLst/>
                  <a:uLnTx/>
                  <a:uFillTx/>
                  <a:latin typeface="Alexandria" pitchFamily="2" charset="-78"/>
                  <a:cs typeface="Alexandria" pitchFamily="2" charset="-78"/>
                </a:rPr>
                <a:t>العمر محدد ولا يمكن زيادته بحال من الأحوال</a:t>
              </a:r>
            </a:p>
          </p:txBody>
        </p:sp>
        <p:sp>
          <p:nvSpPr>
            <p:cNvPr id="14" name="Text 29">
              <a:extLst>
                <a:ext uri="{FF2B5EF4-FFF2-40B4-BE49-F238E27FC236}">
                  <a16:creationId xmlns:a16="http://schemas.microsoft.com/office/drawing/2014/main" id="{B9DB3C0F-D14B-765B-DA5E-0E68C8A76B88}"/>
                </a:ext>
              </a:extLst>
            </p:cNvPr>
            <p:cNvSpPr/>
            <p:nvPr/>
          </p:nvSpPr>
          <p:spPr>
            <a:xfrm>
              <a:off x="6363457" y="4156177"/>
              <a:ext cx="2131266" cy="592613"/>
            </a:xfrm>
            <a:prstGeom prst="rect">
              <a:avLst/>
            </a:prstGeom>
            <a:no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600" b="0" i="0" u="none" strike="noStrike" kern="1200" cap="none" spc="0" normalizeH="0" baseline="0" noProof="0" dirty="0">
                  <a:ln>
                    <a:noFill/>
                  </a:ln>
                  <a:effectLst/>
                  <a:uLnTx/>
                  <a:uFillTx/>
                  <a:latin typeface="Alexandria" pitchFamily="2" charset="-78"/>
                  <a:cs typeface="Alexandria" pitchFamily="2" charset="-78"/>
                </a:rPr>
                <a:t>مورد غير قابل للتخزين فاللحظة التي لا استغلها تفنى</a:t>
              </a:r>
            </a:p>
          </p:txBody>
        </p:sp>
        <p:sp>
          <p:nvSpPr>
            <p:cNvPr id="15" name="Text 29">
              <a:extLst>
                <a:ext uri="{FF2B5EF4-FFF2-40B4-BE49-F238E27FC236}">
                  <a16:creationId xmlns:a16="http://schemas.microsoft.com/office/drawing/2014/main" id="{C97B203E-A237-8F1D-9CFF-728C36F54B1A}"/>
                </a:ext>
              </a:extLst>
            </p:cNvPr>
            <p:cNvSpPr/>
            <p:nvPr/>
          </p:nvSpPr>
          <p:spPr>
            <a:xfrm>
              <a:off x="5341180" y="2725793"/>
              <a:ext cx="1401936" cy="649051"/>
            </a:xfrm>
            <a:prstGeom prst="rect">
              <a:avLst/>
            </a:prstGeom>
            <a:no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600" b="0" i="0" u="none" strike="noStrike" kern="1200" cap="none" spc="0" normalizeH="0" baseline="0" noProof="0" dirty="0">
                  <a:ln>
                    <a:noFill/>
                  </a:ln>
                  <a:effectLst/>
                  <a:uLnTx/>
                  <a:uFillTx/>
                  <a:latin typeface="Alexandria" pitchFamily="2" charset="-78"/>
                  <a:cs typeface="Alexandria" pitchFamily="2" charset="-78"/>
                </a:rPr>
                <a:t>مورد غير قابل للبدل أو التعويض</a:t>
              </a:r>
            </a:p>
          </p:txBody>
        </p:sp>
        <p:sp>
          <p:nvSpPr>
            <p:cNvPr id="16" name="Text 29">
              <a:extLst>
                <a:ext uri="{FF2B5EF4-FFF2-40B4-BE49-F238E27FC236}">
                  <a16:creationId xmlns:a16="http://schemas.microsoft.com/office/drawing/2014/main" id="{6D8F870A-3158-6F15-5C72-8FAC8E77317D}"/>
                </a:ext>
              </a:extLst>
            </p:cNvPr>
            <p:cNvSpPr/>
            <p:nvPr/>
          </p:nvSpPr>
          <p:spPr>
            <a:xfrm>
              <a:off x="3804193" y="4156177"/>
              <a:ext cx="1707199" cy="592613"/>
            </a:xfrm>
            <a:prstGeom prst="rect">
              <a:avLst/>
            </a:prstGeom>
            <a:no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600" b="0" i="0" u="none" strike="noStrike" kern="1200" cap="none" spc="0" normalizeH="0" baseline="0" noProof="0" dirty="0">
                  <a:ln>
                    <a:noFill/>
                  </a:ln>
                  <a:effectLst/>
                  <a:uLnTx/>
                  <a:uFillTx/>
                  <a:latin typeface="Alexandria" pitchFamily="2" charset="-78"/>
                  <a:cs typeface="Alexandria" pitchFamily="2" charset="-78"/>
                </a:rPr>
                <a:t>يحاسب عليه المرء مرتان عمره ثم شبابه</a:t>
              </a:r>
            </a:p>
          </p:txBody>
        </p:sp>
      </p:grpSp>
    </p:spTree>
    <p:extLst>
      <p:ext uri="{BB962C8B-B14F-4D97-AF65-F5344CB8AC3E}">
        <p14:creationId xmlns:p14="http://schemas.microsoft.com/office/powerpoint/2010/main" val="3591958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C99A304-E107-FAF4-F5A7-607019416E9B}"/>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9985A92-FDBB-7AFE-9B84-4CA26A336FC2}"/>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مفهوم إدارة الوقت وأهميته للقيادة</a:t>
            </a:r>
            <a:endParaRPr lang="ar-EG"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9EAF3E51-DFE6-B167-38B3-441561A01CC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6C073F62-86CE-96BA-D792-A4CC9FAC443A}"/>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81C6538-7F8D-A072-2B4E-1A3347E4DE58}"/>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787688CE-26AE-19D2-3FF7-819DA061D9E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C01071BE-455F-8D17-2AA8-447BF641A4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1ADCEC0F-A72C-14B6-76F3-B03D85B1BAFD}"/>
              </a:ext>
            </a:extLst>
          </p:cNvPr>
          <p:cNvSpPr txBox="1"/>
          <p:nvPr/>
        </p:nvSpPr>
        <p:spPr>
          <a:xfrm>
            <a:off x="942308" y="2590375"/>
            <a:ext cx="10187195" cy="3374706"/>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ويحظى موضوع إدارة الوقت باهتمام علماء الإدارة نظرا لخطورته وأهميته </a:t>
            </a:r>
            <a:r>
              <a:rPr lang="ar-SA" sz="1600" kern="0" dirty="0">
                <a:solidFill>
                  <a:prstClr val="black"/>
                </a:solidFill>
                <a:latin typeface="Alexandria" charset="0"/>
                <a:cs typeface="Alexandria" charset="0"/>
              </a:rPr>
              <a:t>أ</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مام تطور المنظمات وسرعة التغيرات التكنولوجية بالإضافة إلى تضخم المنظمات وتنوع </a:t>
            </a:r>
            <a:r>
              <a:rPr lang="ar-SA" sz="1600" kern="0" dirty="0">
                <a:solidFill>
                  <a:prstClr val="black"/>
                </a:solidFill>
                <a:latin typeface="Alexandria" charset="0"/>
                <a:cs typeface="Alexandria" charset="0"/>
              </a:rPr>
              <a:t>أ</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عمالها. لذلك تعتمد فاعلية القائد على مدى قدرته على تحليل وقته ومعرفته </a:t>
            </a:r>
            <a:r>
              <a:rPr lang="ar-SA" sz="1600" kern="0" dirty="0">
                <a:solidFill>
                  <a:prstClr val="black"/>
                </a:solidFill>
                <a:latin typeface="Alexandria" charset="0"/>
                <a:cs typeface="Alexandria" charset="0"/>
              </a:rPr>
              <a:t>أ</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ين</a:t>
            </a:r>
            <a:r>
              <a:rPr lang="ar-SA" sz="1600" kern="0" dirty="0">
                <a:solidFill>
                  <a:prstClr val="black"/>
                </a:solidFill>
                <a:latin typeface="Alexandria" charset="0"/>
                <a:cs typeface="Alexandria" charset="0"/>
              </a:rPr>
              <a:t>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وكيف يقضيه؟ ومع من وفي أي موضوع؟</a:t>
            </a:r>
          </a:p>
          <a:p>
            <a:pPr algn="justLow"/>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algn="justLow">
              <a:lnSpc>
                <a:spcPct val="150000"/>
              </a:lnSpc>
            </a:pP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هناك ثلاثة حقائق أساسية لتحقيق فاعلية إدارة الوقت بالنسبة للإداريين وهي: </a:t>
            </a:r>
          </a:p>
          <a:p>
            <a:pPr marL="342900" indent="-342900" algn="justLow">
              <a:lnSpc>
                <a:spcPct val="150000"/>
              </a:lnSpc>
              <a:buAutoNum type="arabicPeriod"/>
            </a:pP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استخدام الوقت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وتتحكم فيه عوامل كثيرة أهمها حجم المنظمة وطبيعة عملها وغيرها.</a:t>
            </a:r>
          </a:p>
          <a:p>
            <a:pPr marL="342900" indent="-342900" algn="justLow">
              <a:lnSpc>
                <a:spcPct val="150000"/>
              </a:lnSpc>
              <a:buAutoNum type="arabicPeriod"/>
            </a:pP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وقت العمل محدد بساعات معينة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ومهما تمت محاولة تنظيم الوقت فإن هناك عوامل أخرى تتحكم فيه.</a:t>
            </a:r>
          </a:p>
          <a:p>
            <a:pPr marL="342900" indent="-342900" algn="justLow">
              <a:lnSpc>
                <a:spcPct val="150000"/>
              </a:lnSpc>
              <a:buAutoNum type="arabicPeriod"/>
            </a:pP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فاعلية الإداري في استثمار وقته وإدارته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لذلك يجب أن يسجل وقته ويحلل توزيعه لمعرفة أي الأعمال تستحق الاهتمام في أولوياته.</a:t>
            </a:r>
          </a:p>
        </p:txBody>
      </p:sp>
      <p:sp>
        <p:nvSpPr>
          <p:cNvPr id="10" name="Round Diagonal Corner Rectangle 17">
            <a:extLst>
              <a:ext uri="{FF2B5EF4-FFF2-40B4-BE49-F238E27FC236}">
                <a16:creationId xmlns:a16="http://schemas.microsoft.com/office/drawing/2014/main" id="{D4340959-0B1F-7400-5011-496D04E3E120}"/>
              </a:ext>
            </a:extLst>
          </p:cNvPr>
          <p:cNvSpPr/>
          <p:nvPr/>
        </p:nvSpPr>
        <p:spPr>
          <a:xfrm>
            <a:off x="8932986" y="1992437"/>
            <a:ext cx="2056703"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أهميته للقيادة</a:t>
            </a:r>
          </a:p>
        </p:txBody>
      </p:sp>
    </p:spTree>
    <p:extLst>
      <p:ext uri="{BB962C8B-B14F-4D97-AF65-F5344CB8AC3E}">
        <p14:creationId xmlns:p14="http://schemas.microsoft.com/office/powerpoint/2010/main" val="41196035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C99A304-E107-FAF4-F5A7-607019416E9B}"/>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9985A92-FDBB-7AFE-9B84-4CA26A336FC2}"/>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إدارة الوقت هي إدارة للذات</a:t>
            </a:r>
            <a:endParaRPr lang="ar-EG"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9EAF3E51-DFE6-B167-38B3-441561A01CC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6C073F62-86CE-96BA-D792-A4CC9FAC443A}"/>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81C6538-7F8D-A072-2B4E-1A3347E4DE58}"/>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787688CE-26AE-19D2-3FF7-819DA061D9E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C01071BE-455F-8D17-2AA8-447BF641A4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1ADCEC0F-A72C-14B6-76F3-B03D85B1BAFD}"/>
              </a:ext>
            </a:extLst>
          </p:cNvPr>
          <p:cNvSpPr txBox="1"/>
          <p:nvPr/>
        </p:nvSpPr>
        <p:spPr>
          <a:xfrm>
            <a:off x="942308" y="2147607"/>
            <a:ext cx="10187195" cy="3928704"/>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قد يكون لفكرة إدارة الوقت النصيب الأكبر من الفهم الخاطئ عنها من المفاهيم الأخرى، ذلك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لأنه لا يمكن للوقت أن يدار على الأقل</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بالطريقة التي يتم بها إدارة الموارد والمصادر الأخرى.</a:t>
            </a:r>
          </a:p>
          <a:p>
            <a:pPr algn="justLow"/>
            <a:endParaRPr kumimoji="0" lang="ar-SA" sz="1200" b="0" i="0" u="none" strike="noStrike" kern="0" cap="none" spc="0" normalizeH="0" baseline="0" noProof="0" dirty="0">
              <a:ln>
                <a:noFill/>
              </a:ln>
              <a:solidFill>
                <a:prstClr val="black"/>
              </a:solidFill>
              <a:effectLst/>
              <a:uLnTx/>
              <a:uFillTx/>
              <a:latin typeface="Alexandria" charset="0"/>
              <a:ea typeface="+mn-ea"/>
              <a:cs typeface="Alexandria" charset="0"/>
            </a:endParaRPr>
          </a:p>
          <a:p>
            <a:pPr algn="justLow">
              <a:lnSpc>
                <a:spcPct val="150000"/>
              </a:lnSpc>
            </a:pP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    إن عالم الأعمال يعنى بالإدارة الحكيمة لخمسة أنواع من المصادر:</a:t>
            </a:r>
            <a:endParaRPr lang="ar-SA" sz="1600" b="1" kern="0" dirty="0">
              <a:solidFill>
                <a:prstClr val="black"/>
              </a:solidFill>
              <a:latin typeface="Alexandria" charset="0"/>
              <a:cs typeface="Alexandria" charset="0"/>
            </a:endParaRPr>
          </a:p>
          <a:p>
            <a:pPr algn="justLow">
              <a:lnSpc>
                <a:spcPct val="150000"/>
              </a:lnSpc>
            </a:pPr>
            <a:r>
              <a:rPr lang="ar-SA" sz="1600" kern="0" dirty="0">
                <a:solidFill>
                  <a:srgbClr val="00B0F0"/>
                </a:solidFill>
                <a:latin typeface="Alexandria" charset="0"/>
                <a:cs typeface="Alexandria" charset="0"/>
              </a:rPr>
              <a:t>                                     1</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 رأس المال.</a:t>
            </a:r>
            <a:r>
              <a:rPr lang="ar-SA" sz="1600" kern="0" noProof="0" dirty="0">
                <a:solidFill>
                  <a:srgbClr val="00B0F0"/>
                </a:solidFill>
                <a:latin typeface="Alexandria" charset="0"/>
                <a:cs typeface="Alexandria" charset="0"/>
              </a:rPr>
              <a:t>                               2-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الكيان المادي</a:t>
            </a:r>
            <a:endParaRPr lang="ar-SA" sz="1600" kern="0" noProof="0" dirty="0">
              <a:solidFill>
                <a:srgbClr val="00B0F0"/>
              </a:solidFill>
              <a:latin typeface="Alexandria" charset="0"/>
              <a:cs typeface="Alexandria" charset="0"/>
            </a:endParaRPr>
          </a:p>
          <a:p>
            <a:pPr algn="justLow">
              <a:lnSpc>
                <a:spcPct val="150000"/>
              </a:lnSpc>
            </a:pPr>
            <a:r>
              <a:rPr kumimoji="0" lang="ar-SA" sz="1600" b="0" i="0" u="none" strike="noStrike" kern="0" cap="none" spc="0" normalizeH="0" baseline="0" dirty="0">
                <a:ln>
                  <a:noFill/>
                </a:ln>
                <a:solidFill>
                  <a:srgbClr val="00B0F0"/>
                </a:solidFill>
                <a:effectLst/>
                <a:uLnTx/>
                <a:uFillTx/>
                <a:latin typeface="Alexandria" charset="0"/>
                <a:ea typeface="+mn-ea"/>
                <a:cs typeface="Alexandria" charset="0"/>
              </a:rPr>
              <a:t>                                     3</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 الموارد البشرية                       4- المعلومات</a:t>
            </a:r>
          </a:p>
          <a:p>
            <a:pPr algn="justLow">
              <a:lnSpc>
                <a:spcPct val="150000"/>
              </a:lnSpc>
            </a:pP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                                                                  5- الوقت</a:t>
            </a: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algn="justLow"/>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ar-SA" sz="1050" b="0" i="0" u="none" strike="noStrike" kern="0" cap="none" spc="0" normalizeH="0" baseline="0" noProof="0" dirty="0">
              <a:ln>
                <a:noFill/>
              </a:ln>
              <a:solidFill>
                <a:prstClr val="black"/>
              </a:solidFill>
              <a:effectLst/>
              <a:uLnTx/>
              <a:uFillTx/>
              <a:latin typeface="Alexandria" charset="0"/>
              <a:ea typeface="+mn-ea"/>
              <a:cs typeface="Alexandria" charset="0"/>
            </a:endParaRPr>
          </a:p>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ويمكن التعامل مع الأربعة مصادر الأولى وتناولها في اتجاهات متعددة فبالإمكان التحكم في إدارة الموارد البشرية، ذلك أنه يمكنك زيادة حجم قوة العمل لديك أو العمل على إنقاصها، كما تستطيع إدارة رأس المال، ذلك أنه يمكنك زيادته أو توفر فيه أو أن تنفقه، أو أن تحافظ على قيمته.</a:t>
            </a:r>
          </a:p>
        </p:txBody>
      </p:sp>
    </p:spTree>
    <p:extLst>
      <p:ext uri="{BB962C8B-B14F-4D97-AF65-F5344CB8AC3E}">
        <p14:creationId xmlns:p14="http://schemas.microsoft.com/office/powerpoint/2010/main" val="13886385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C99A304-E107-FAF4-F5A7-607019416E9B}"/>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9985A92-FDBB-7AFE-9B84-4CA26A336FC2}"/>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إدارة الوقت هي إدارة للذات</a:t>
            </a:r>
            <a:endParaRPr lang="ar-EG"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9EAF3E51-DFE6-B167-38B3-441561A01CC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6C073F62-86CE-96BA-D792-A4CC9FAC443A}"/>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81C6538-7F8D-A072-2B4E-1A3347E4DE58}"/>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787688CE-26AE-19D2-3FF7-819DA061D9E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C01071BE-455F-8D17-2AA8-447BF641A4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1ADCEC0F-A72C-14B6-76F3-B03D85B1BAFD}"/>
              </a:ext>
            </a:extLst>
          </p:cNvPr>
          <p:cNvSpPr txBox="1"/>
          <p:nvPr/>
        </p:nvSpPr>
        <p:spPr>
          <a:xfrm>
            <a:off x="930042" y="2274796"/>
            <a:ext cx="10187195" cy="3374706"/>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أما الوقت، ذلك المورد الخفي غير المرئي فأمره فريد، ذلك لأنه لانهائي وغير محدود، هناك الكثير منه - نعم - لكن، وبصرف النظر عما تقوم به، لن تستطيع الحصول على المزيد منه، ذلك أنه ليس بالإمكان الإسراع بالساعة، أو إبطاؤها. إن الوقت هو المورد الوحيد الذي يتعين إنفاقه فور وصوله وتلقيه، كما ينبغي إنفاقه بمعدل ثابت على الدوام وهو ستون ثانية لكل دقيقة وستون دقيقة لكل ساعة.</a:t>
            </a:r>
          </a:p>
          <a:p>
            <a:pPr algn="justLow"/>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لذا، فإن القول بإدارة الوقت يعد تسمية مضللة لأننا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لا نستطيع أن ندير الوقت، إن ما نستطيعه هو إدارة أنفسنا فحسب بالنسبة للوقت أو في مواجهته</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وهذا هو كل ما هناك، إننا لا نستطيع التحكم في كم الوقت الذي لدينا، إنما نستطيع فقط التحكم في كيفية استخدامنا له ونحن بمجرد إضاعتنا للوقت، فإنه يكون بذلك قد أفلت منا ومضى عنا، وهو مالا يمكن استعادته أو تعويضه.</a:t>
            </a:r>
          </a:p>
        </p:txBody>
      </p:sp>
    </p:spTree>
    <p:extLst>
      <p:ext uri="{BB962C8B-B14F-4D97-AF65-F5344CB8AC3E}">
        <p14:creationId xmlns:p14="http://schemas.microsoft.com/office/powerpoint/2010/main" val="32957315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C99A304-E107-FAF4-F5A7-607019416E9B}"/>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9985A92-FDBB-7AFE-9B84-4CA26A336FC2}"/>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فوائد تنظيم الوقت</a:t>
            </a:r>
            <a:endParaRPr lang="ar-EG"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9EAF3E51-DFE6-B167-38B3-441561A01CC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6C073F62-86CE-96BA-D792-A4CC9FAC443A}"/>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81C6538-7F8D-A072-2B4E-1A3347E4DE58}"/>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787688CE-26AE-19D2-3FF7-819DA061D9E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C01071BE-455F-8D17-2AA8-447BF641A4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8" name="TextBox 127">
            <a:extLst>
              <a:ext uri="{FF2B5EF4-FFF2-40B4-BE49-F238E27FC236}">
                <a16:creationId xmlns:a16="http://schemas.microsoft.com/office/drawing/2014/main" id="{A50303FC-4A45-E8FF-B0DF-A4D40AB6DCF7}"/>
              </a:ext>
            </a:extLst>
          </p:cNvPr>
          <p:cNvSpPr txBox="1"/>
          <p:nvPr/>
        </p:nvSpPr>
        <p:spPr>
          <a:xfrm>
            <a:off x="9591480" y="2993058"/>
            <a:ext cx="953903" cy="984885"/>
          </a:xfrm>
          <a:prstGeom prst="rect">
            <a:avLst/>
          </a:prstGeom>
          <a:noFill/>
          <a:ln>
            <a:noFill/>
          </a:ln>
        </p:spPr>
        <p:txBody>
          <a:bodyPr wrap="square" lIns="0" tIns="0" rIns="0" bIns="0" anchor="t">
            <a:spAutoFit/>
          </a:bodyPr>
          <a:lstStyle/>
          <a:p>
            <a:pPr algn="ctr" rtl="1">
              <a:defRPr lang="en-US"/>
            </a:pPr>
            <a:r>
              <a:rPr lang="ar-SA" sz="1600" dirty="0">
                <a:latin typeface="Alexandria" charset="0"/>
                <a:cs typeface="Alexandria" charset="0"/>
              </a:rPr>
              <a:t>تحقيق نتائج أفضل في العمل</a:t>
            </a:r>
          </a:p>
        </p:txBody>
      </p:sp>
      <p:sp>
        <p:nvSpPr>
          <p:cNvPr id="29" name="TextBox 127">
            <a:extLst>
              <a:ext uri="{FF2B5EF4-FFF2-40B4-BE49-F238E27FC236}">
                <a16:creationId xmlns:a16="http://schemas.microsoft.com/office/drawing/2014/main" id="{7AB69B14-F2F4-7C69-E969-75C6F2BEA580}"/>
              </a:ext>
            </a:extLst>
          </p:cNvPr>
          <p:cNvSpPr txBox="1"/>
          <p:nvPr/>
        </p:nvSpPr>
        <p:spPr>
          <a:xfrm>
            <a:off x="8525380" y="4403371"/>
            <a:ext cx="953903" cy="738664"/>
          </a:xfrm>
          <a:prstGeom prst="rect">
            <a:avLst/>
          </a:prstGeom>
          <a:noFill/>
          <a:ln>
            <a:noFill/>
          </a:ln>
        </p:spPr>
        <p:txBody>
          <a:bodyPr wrap="square" lIns="0" tIns="0" rIns="0" bIns="0" anchor="t">
            <a:spAutoFit/>
          </a:bodyPr>
          <a:lstStyle/>
          <a:p>
            <a:pPr algn="ctr" rtl="1">
              <a:defRPr lang="en-US"/>
            </a:pPr>
            <a:r>
              <a:rPr lang="ar-SA" sz="1600" dirty="0">
                <a:latin typeface="Alexandria" charset="0"/>
                <a:cs typeface="Alexandria" charset="0"/>
              </a:rPr>
              <a:t>زيادة سرعة إنجاز العمل</a:t>
            </a:r>
          </a:p>
        </p:txBody>
      </p:sp>
      <p:sp>
        <p:nvSpPr>
          <p:cNvPr id="30" name="TextBox 127">
            <a:extLst>
              <a:ext uri="{FF2B5EF4-FFF2-40B4-BE49-F238E27FC236}">
                <a16:creationId xmlns:a16="http://schemas.microsoft.com/office/drawing/2014/main" id="{19BDFE18-1DC1-5D38-F663-32A31C83907F}"/>
              </a:ext>
            </a:extLst>
          </p:cNvPr>
          <p:cNvSpPr txBox="1"/>
          <p:nvPr/>
        </p:nvSpPr>
        <p:spPr>
          <a:xfrm>
            <a:off x="4940224" y="2988858"/>
            <a:ext cx="1262651" cy="984885"/>
          </a:xfrm>
          <a:prstGeom prst="rect">
            <a:avLst/>
          </a:prstGeom>
          <a:noFill/>
          <a:ln>
            <a:noFill/>
          </a:ln>
        </p:spPr>
        <p:txBody>
          <a:bodyPr wrap="square" lIns="0" tIns="0" rIns="0" bIns="0" anchor="t">
            <a:spAutoFit/>
          </a:bodyPr>
          <a:lstStyle/>
          <a:p>
            <a:pPr algn="ctr" rtl="1">
              <a:defRPr lang="en-US"/>
            </a:pPr>
            <a:r>
              <a:rPr lang="ar-SA" sz="1600" dirty="0">
                <a:latin typeface="Alexandria" charset="0"/>
                <a:cs typeface="Alexandria" charset="0"/>
              </a:rPr>
              <a:t>تقليل عدد الأخطاء الممكن ارتكابها</a:t>
            </a:r>
          </a:p>
        </p:txBody>
      </p:sp>
      <p:sp>
        <p:nvSpPr>
          <p:cNvPr id="31" name="TextBox 127">
            <a:extLst>
              <a:ext uri="{FF2B5EF4-FFF2-40B4-BE49-F238E27FC236}">
                <a16:creationId xmlns:a16="http://schemas.microsoft.com/office/drawing/2014/main" id="{ED70DE4F-51D0-FE07-1D23-A37E46B1A352}"/>
              </a:ext>
            </a:extLst>
          </p:cNvPr>
          <p:cNvSpPr txBox="1"/>
          <p:nvPr/>
        </p:nvSpPr>
        <p:spPr>
          <a:xfrm>
            <a:off x="2892773" y="2989273"/>
            <a:ext cx="953903" cy="738664"/>
          </a:xfrm>
          <a:prstGeom prst="rect">
            <a:avLst/>
          </a:prstGeom>
          <a:noFill/>
          <a:ln>
            <a:noFill/>
          </a:ln>
        </p:spPr>
        <p:txBody>
          <a:bodyPr wrap="square" lIns="0" tIns="0" rIns="0" bIns="0" anchor="t">
            <a:spAutoFit/>
          </a:bodyPr>
          <a:lstStyle/>
          <a:p>
            <a:pPr algn="ctr" rtl="1">
              <a:defRPr lang="en-US"/>
            </a:pPr>
            <a:r>
              <a:rPr lang="ar-SA" sz="1600" dirty="0">
                <a:latin typeface="Alexandria" charset="0"/>
                <a:cs typeface="Alexandria" charset="0"/>
              </a:rPr>
              <a:t>تعزيز الراحة في العمل</a:t>
            </a:r>
          </a:p>
        </p:txBody>
      </p:sp>
      <p:sp>
        <p:nvSpPr>
          <p:cNvPr id="32" name="TextBox 127">
            <a:extLst>
              <a:ext uri="{FF2B5EF4-FFF2-40B4-BE49-F238E27FC236}">
                <a16:creationId xmlns:a16="http://schemas.microsoft.com/office/drawing/2014/main" id="{87EDF182-0BB3-FD15-758A-A6F9293013DA}"/>
              </a:ext>
            </a:extLst>
          </p:cNvPr>
          <p:cNvSpPr txBox="1"/>
          <p:nvPr/>
        </p:nvSpPr>
        <p:spPr>
          <a:xfrm>
            <a:off x="7350171" y="2995589"/>
            <a:ext cx="953903" cy="738664"/>
          </a:xfrm>
          <a:prstGeom prst="rect">
            <a:avLst/>
          </a:prstGeom>
          <a:noFill/>
          <a:ln>
            <a:noFill/>
          </a:ln>
        </p:spPr>
        <p:txBody>
          <a:bodyPr wrap="square" lIns="0" tIns="0" rIns="0" bIns="0" anchor="t">
            <a:spAutoFit/>
          </a:bodyPr>
          <a:lstStyle/>
          <a:p>
            <a:pPr algn="ctr" rtl="1">
              <a:defRPr lang="en-US"/>
            </a:pPr>
            <a:r>
              <a:rPr lang="ar-SA" sz="1600" dirty="0">
                <a:latin typeface="Alexandria" charset="0"/>
                <a:cs typeface="Alexandria" charset="0"/>
              </a:rPr>
              <a:t>تحسين نوعية العمل</a:t>
            </a:r>
          </a:p>
        </p:txBody>
      </p:sp>
      <p:sp>
        <p:nvSpPr>
          <p:cNvPr id="33" name="TextBox 127">
            <a:extLst>
              <a:ext uri="{FF2B5EF4-FFF2-40B4-BE49-F238E27FC236}">
                <a16:creationId xmlns:a16="http://schemas.microsoft.com/office/drawing/2014/main" id="{F1AF6C92-FF2D-F3EC-58C6-D04B5D54E0D4}"/>
              </a:ext>
            </a:extLst>
          </p:cNvPr>
          <p:cNvSpPr txBox="1"/>
          <p:nvPr/>
        </p:nvSpPr>
        <p:spPr>
          <a:xfrm>
            <a:off x="6284071" y="4403371"/>
            <a:ext cx="901181" cy="738664"/>
          </a:xfrm>
          <a:prstGeom prst="rect">
            <a:avLst/>
          </a:prstGeom>
          <a:noFill/>
          <a:ln>
            <a:noFill/>
          </a:ln>
        </p:spPr>
        <p:txBody>
          <a:bodyPr wrap="square" lIns="0" tIns="0" rIns="0" bIns="0" anchor="t">
            <a:spAutoFit/>
          </a:bodyPr>
          <a:lstStyle/>
          <a:p>
            <a:pPr algn="ctr" rtl="1">
              <a:defRPr lang="en-US"/>
            </a:pPr>
            <a:r>
              <a:rPr lang="ar-SA" sz="1600" dirty="0">
                <a:latin typeface="Alexandria" charset="0"/>
                <a:cs typeface="Alexandria" charset="0"/>
              </a:rPr>
              <a:t>التخفيف من ضغط العمل</a:t>
            </a:r>
          </a:p>
        </p:txBody>
      </p:sp>
      <p:sp>
        <p:nvSpPr>
          <p:cNvPr id="34" name="TextBox 127">
            <a:extLst>
              <a:ext uri="{FF2B5EF4-FFF2-40B4-BE49-F238E27FC236}">
                <a16:creationId xmlns:a16="http://schemas.microsoft.com/office/drawing/2014/main" id="{AD267F20-EAEA-7917-D441-4FB27E41A948}"/>
              </a:ext>
            </a:extLst>
          </p:cNvPr>
          <p:cNvSpPr txBox="1"/>
          <p:nvPr/>
        </p:nvSpPr>
        <p:spPr>
          <a:xfrm>
            <a:off x="3992713" y="4426219"/>
            <a:ext cx="1020607" cy="492443"/>
          </a:xfrm>
          <a:prstGeom prst="rect">
            <a:avLst/>
          </a:prstGeom>
          <a:noFill/>
          <a:ln>
            <a:noFill/>
          </a:ln>
        </p:spPr>
        <p:txBody>
          <a:bodyPr wrap="square" lIns="0" tIns="0" rIns="0" bIns="0" anchor="t">
            <a:spAutoFit/>
          </a:bodyPr>
          <a:lstStyle/>
          <a:p>
            <a:pPr algn="ctr" rtl="1">
              <a:defRPr lang="en-US"/>
            </a:pPr>
            <a:r>
              <a:rPr lang="ar-SA" sz="1600" dirty="0">
                <a:latin typeface="Alexandria" charset="0"/>
                <a:cs typeface="Alexandria" charset="0"/>
              </a:rPr>
              <a:t>زيادة المرتب</a:t>
            </a:r>
          </a:p>
        </p:txBody>
      </p:sp>
      <p:pic>
        <p:nvPicPr>
          <p:cNvPr id="27" name="صورة 26">
            <a:extLst>
              <a:ext uri="{FF2B5EF4-FFF2-40B4-BE49-F238E27FC236}">
                <a16:creationId xmlns:a16="http://schemas.microsoft.com/office/drawing/2014/main" id="{3CE57A57-CCF6-4A30-250E-C074C7F2F8DD}"/>
              </a:ext>
            </a:extLst>
          </p:cNvPr>
          <p:cNvPicPr>
            <a:picLocks noChangeAspect="1"/>
          </p:cNvPicPr>
          <p:nvPr/>
        </p:nvPicPr>
        <p:blipFill rotWithShape="1">
          <a:blip r:embed="rId3"/>
          <a:srcRect l="26472" t="-4506" b="-2051"/>
          <a:stretch/>
        </p:blipFill>
        <p:spPr>
          <a:xfrm>
            <a:off x="1573216" y="2822858"/>
            <a:ext cx="8900847" cy="2507568"/>
          </a:xfrm>
          <a:prstGeom prst="rect">
            <a:avLst/>
          </a:prstGeom>
        </p:spPr>
      </p:pic>
      <p:sp>
        <p:nvSpPr>
          <p:cNvPr id="35" name="TextBox 127">
            <a:extLst>
              <a:ext uri="{FF2B5EF4-FFF2-40B4-BE49-F238E27FC236}">
                <a16:creationId xmlns:a16="http://schemas.microsoft.com/office/drawing/2014/main" id="{C178E94B-0B06-F7BC-6CCF-82E9C0DDEAFD}"/>
              </a:ext>
            </a:extLst>
          </p:cNvPr>
          <p:cNvSpPr txBox="1"/>
          <p:nvPr/>
        </p:nvSpPr>
        <p:spPr>
          <a:xfrm>
            <a:off x="1615574" y="4403371"/>
            <a:ext cx="1120273" cy="738664"/>
          </a:xfrm>
          <a:prstGeom prst="rect">
            <a:avLst/>
          </a:prstGeom>
          <a:noFill/>
          <a:ln>
            <a:noFill/>
          </a:ln>
        </p:spPr>
        <p:txBody>
          <a:bodyPr wrap="square" lIns="0" tIns="0" rIns="0" bIns="0" anchor="t">
            <a:spAutoFit/>
          </a:bodyPr>
          <a:lstStyle/>
          <a:p>
            <a:pPr algn="ctr" rtl="1">
              <a:defRPr lang="en-US"/>
            </a:pPr>
            <a:r>
              <a:rPr lang="ar-SA" sz="1600" dirty="0">
                <a:latin typeface="Alexandria" charset="0"/>
                <a:cs typeface="Alexandria" charset="0"/>
              </a:rPr>
              <a:t>تحسين نوعية الحياة غير العملية</a:t>
            </a:r>
          </a:p>
        </p:txBody>
      </p:sp>
      <p:sp>
        <p:nvSpPr>
          <p:cNvPr id="36" name="TextBox 127">
            <a:extLst>
              <a:ext uri="{FF2B5EF4-FFF2-40B4-BE49-F238E27FC236}">
                <a16:creationId xmlns:a16="http://schemas.microsoft.com/office/drawing/2014/main" id="{D5801B1B-1773-D714-B1B2-B05A9C7DED0E}"/>
              </a:ext>
            </a:extLst>
          </p:cNvPr>
          <p:cNvSpPr txBox="1"/>
          <p:nvPr/>
        </p:nvSpPr>
        <p:spPr>
          <a:xfrm>
            <a:off x="8697476" y="3073394"/>
            <a:ext cx="447680" cy="276999"/>
          </a:xfrm>
          <a:prstGeom prst="rect">
            <a:avLst/>
          </a:prstGeom>
          <a:noFill/>
          <a:ln>
            <a:noFill/>
          </a:ln>
        </p:spPr>
        <p:txBody>
          <a:bodyPr wrap="square" lIns="0" tIns="0" rIns="0" bIns="0" anchor="t">
            <a:spAutoFit/>
          </a:bodyPr>
          <a:lstStyle/>
          <a:p>
            <a:pPr algn="ctr" rtl="1">
              <a:defRPr lang="en-US"/>
            </a:pPr>
            <a:r>
              <a:rPr lang="ar-SA" b="1" dirty="0">
                <a:solidFill>
                  <a:srgbClr val="C0C875"/>
                </a:solidFill>
                <a:latin typeface="Alexandria" charset="0"/>
                <a:cs typeface="Alexandria" charset="0"/>
              </a:rPr>
              <a:t>2</a:t>
            </a:r>
          </a:p>
        </p:txBody>
      </p:sp>
      <p:sp>
        <p:nvSpPr>
          <p:cNvPr id="37" name="TextBox 127">
            <a:extLst>
              <a:ext uri="{FF2B5EF4-FFF2-40B4-BE49-F238E27FC236}">
                <a16:creationId xmlns:a16="http://schemas.microsoft.com/office/drawing/2014/main" id="{807D23BF-BFB8-6AEB-ADE8-9E8277659C16}"/>
              </a:ext>
            </a:extLst>
          </p:cNvPr>
          <p:cNvSpPr txBox="1"/>
          <p:nvPr/>
        </p:nvSpPr>
        <p:spPr>
          <a:xfrm>
            <a:off x="6456167" y="3071048"/>
            <a:ext cx="447680" cy="276999"/>
          </a:xfrm>
          <a:prstGeom prst="rect">
            <a:avLst/>
          </a:prstGeom>
          <a:noFill/>
          <a:ln>
            <a:noFill/>
          </a:ln>
        </p:spPr>
        <p:txBody>
          <a:bodyPr wrap="square" lIns="0" tIns="0" rIns="0" bIns="0" anchor="t">
            <a:spAutoFit/>
          </a:bodyPr>
          <a:lstStyle/>
          <a:p>
            <a:pPr algn="ctr" rtl="1">
              <a:defRPr lang="en-US"/>
            </a:pPr>
            <a:r>
              <a:rPr lang="ar-SA" b="1" dirty="0">
                <a:solidFill>
                  <a:srgbClr val="3F9990"/>
                </a:solidFill>
                <a:latin typeface="Alexandria" charset="0"/>
                <a:cs typeface="Alexandria" charset="0"/>
              </a:rPr>
              <a:t>4</a:t>
            </a:r>
          </a:p>
        </p:txBody>
      </p:sp>
      <p:sp>
        <p:nvSpPr>
          <p:cNvPr id="38" name="TextBox 127">
            <a:extLst>
              <a:ext uri="{FF2B5EF4-FFF2-40B4-BE49-F238E27FC236}">
                <a16:creationId xmlns:a16="http://schemas.microsoft.com/office/drawing/2014/main" id="{B5137619-2811-A10E-F1C0-CA64DD934869}"/>
              </a:ext>
            </a:extLst>
          </p:cNvPr>
          <p:cNvSpPr txBox="1"/>
          <p:nvPr/>
        </p:nvSpPr>
        <p:spPr>
          <a:xfrm>
            <a:off x="4198397" y="3085117"/>
            <a:ext cx="447680" cy="276999"/>
          </a:xfrm>
          <a:prstGeom prst="rect">
            <a:avLst/>
          </a:prstGeom>
          <a:noFill/>
          <a:ln>
            <a:noFill/>
          </a:ln>
        </p:spPr>
        <p:txBody>
          <a:bodyPr wrap="square" lIns="0" tIns="0" rIns="0" bIns="0" anchor="t">
            <a:spAutoFit/>
          </a:bodyPr>
          <a:lstStyle/>
          <a:p>
            <a:pPr algn="ctr" rtl="1">
              <a:defRPr lang="en-US"/>
            </a:pPr>
            <a:r>
              <a:rPr lang="ar-SA" b="1" dirty="0">
                <a:solidFill>
                  <a:srgbClr val="5AA8EA"/>
                </a:solidFill>
                <a:latin typeface="Alexandria" charset="0"/>
                <a:cs typeface="Alexandria" charset="0"/>
              </a:rPr>
              <a:t>6</a:t>
            </a:r>
          </a:p>
        </p:txBody>
      </p:sp>
      <p:sp>
        <p:nvSpPr>
          <p:cNvPr id="39" name="TextBox 127">
            <a:extLst>
              <a:ext uri="{FF2B5EF4-FFF2-40B4-BE49-F238E27FC236}">
                <a16:creationId xmlns:a16="http://schemas.microsoft.com/office/drawing/2014/main" id="{114A3F68-49DF-D7AB-4197-1425100AF6FC}"/>
              </a:ext>
            </a:extLst>
          </p:cNvPr>
          <p:cNvSpPr txBox="1"/>
          <p:nvPr/>
        </p:nvSpPr>
        <p:spPr>
          <a:xfrm>
            <a:off x="2006762" y="3082771"/>
            <a:ext cx="447680" cy="276999"/>
          </a:xfrm>
          <a:prstGeom prst="rect">
            <a:avLst/>
          </a:prstGeom>
          <a:noFill/>
          <a:ln>
            <a:noFill/>
          </a:ln>
        </p:spPr>
        <p:txBody>
          <a:bodyPr wrap="square" lIns="0" tIns="0" rIns="0" bIns="0" anchor="t">
            <a:spAutoFit/>
          </a:bodyPr>
          <a:lstStyle/>
          <a:p>
            <a:pPr algn="ctr" rtl="1">
              <a:defRPr lang="en-US"/>
            </a:pPr>
            <a:r>
              <a:rPr lang="ar-SA" b="1" dirty="0">
                <a:solidFill>
                  <a:srgbClr val="9787D0"/>
                </a:solidFill>
                <a:latin typeface="Alexandria" charset="0"/>
                <a:cs typeface="Alexandria" charset="0"/>
              </a:rPr>
              <a:t>8</a:t>
            </a:r>
          </a:p>
        </p:txBody>
      </p:sp>
      <p:sp>
        <p:nvSpPr>
          <p:cNvPr id="40" name="TextBox 127">
            <a:extLst>
              <a:ext uri="{FF2B5EF4-FFF2-40B4-BE49-F238E27FC236}">
                <a16:creationId xmlns:a16="http://schemas.microsoft.com/office/drawing/2014/main" id="{7715C1C3-48C6-DA9A-1D90-7D21EFB2B5C6}"/>
              </a:ext>
            </a:extLst>
          </p:cNvPr>
          <p:cNvSpPr txBox="1"/>
          <p:nvPr/>
        </p:nvSpPr>
        <p:spPr>
          <a:xfrm>
            <a:off x="9820639" y="4829512"/>
            <a:ext cx="447680" cy="276999"/>
          </a:xfrm>
          <a:prstGeom prst="rect">
            <a:avLst/>
          </a:prstGeom>
          <a:noFill/>
          <a:ln>
            <a:noFill/>
          </a:ln>
        </p:spPr>
        <p:txBody>
          <a:bodyPr wrap="square" lIns="0" tIns="0" rIns="0" bIns="0" anchor="t">
            <a:spAutoFit/>
          </a:bodyPr>
          <a:lstStyle/>
          <a:p>
            <a:pPr algn="ctr" rtl="1">
              <a:defRPr lang="en-US"/>
            </a:pPr>
            <a:r>
              <a:rPr lang="ar-SA" b="1" dirty="0">
                <a:solidFill>
                  <a:srgbClr val="FAD062"/>
                </a:solidFill>
                <a:latin typeface="Alexandria" charset="0"/>
                <a:cs typeface="Alexandria" charset="0"/>
              </a:rPr>
              <a:t>1</a:t>
            </a:r>
          </a:p>
        </p:txBody>
      </p:sp>
      <p:sp>
        <p:nvSpPr>
          <p:cNvPr id="41" name="TextBox 127">
            <a:extLst>
              <a:ext uri="{FF2B5EF4-FFF2-40B4-BE49-F238E27FC236}">
                <a16:creationId xmlns:a16="http://schemas.microsoft.com/office/drawing/2014/main" id="{A2588010-808F-3F66-C22B-A26A157A5EB1}"/>
              </a:ext>
            </a:extLst>
          </p:cNvPr>
          <p:cNvSpPr txBox="1"/>
          <p:nvPr/>
        </p:nvSpPr>
        <p:spPr>
          <a:xfrm>
            <a:off x="7562772" y="4827166"/>
            <a:ext cx="447680" cy="276999"/>
          </a:xfrm>
          <a:prstGeom prst="rect">
            <a:avLst/>
          </a:prstGeom>
          <a:noFill/>
          <a:ln>
            <a:noFill/>
          </a:ln>
        </p:spPr>
        <p:txBody>
          <a:bodyPr wrap="square" lIns="0" tIns="0" rIns="0" bIns="0" anchor="t">
            <a:spAutoFit/>
          </a:bodyPr>
          <a:lstStyle/>
          <a:p>
            <a:pPr algn="ctr" rtl="1">
              <a:defRPr lang="en-US"/>
            </a:pPr>
            <a:r>
              <a:rPr lang="ar-SA" b="1" dirty="0">
                <a:solidFill>
                  <a:srgbClr val="83C484"/>
                </a:solidFill>
                <a:latin typeface="Alexandria" charset="0"/>
                <a:cs typeface="Alexandria" charset="0"/>
              </a:rPr>
              <a:t>3</a:t>
            </a:r>
          </a:p>
        </p:txBody>
      </p:sp>
      <p:sp>
        <p:nvSpPr>
          <p:cNvPr id="42" name="TextBox 127">
            <a:extLst>
              <a:ext uri="{FF2B5EF4-FFF2-40B4-BE49-F238E27FC236}">
                <a16:creationId xmlns:a16="http://schemas.microsoft.com/office/drawing/2014/main" id="{9FE1E947-19AF-09FE-F5C5-10C6727D0CFD}"/>
              </a:ext>
            </a:extLst>
          </p:cNvPr>
          <p:cNvSpPr txBox="1"/>
          <p:nvPr/>
        </p:nvSpPr>
        <p:spPr>
          <a:xfrm>
            <a:off x="5354676" y="4841235"/>
            <a:ext cx="447680" cy="276999"/>
          </a:xfrm>
          <a:prstGeom prst="rect">
            <a:avLst/>
          </a:prstGeom>
          <a:noFill/>
          <a:ln>
            <a:noFill/>
          </a:ln>
        </p:spPr>
        <p:txBody>
          <a:bodyPr wrap="square" lIns="0" tIns="0" rIns="0" bIns="0" anchor="t">
            <a:spAutoFit/>
          </a:bodyPr>
          <a:lstStyle/>
          <a:p>
            <a:pPr algn="ctr" rtl="1">
              <a:defRPr lang="en-US"/>
            </a:pPr>
            <a:r>
              <a:rPr lang="ar-SA" b="1" dirty="0">
                <a:solidFill>
                  <a:srgbClr val="51B7D0"/>
                </a:solidFill>
                <a:latin typeface="Alexandria" charset="0"/>
                <a:cs typeface="Alexandria" charset="0"/>
              </a:rPr>
              <a:t>5</a:t>
            </a:r>
          </a:p>
        </p:txBody>
      </p:sp>
      <p:sp>
        <p:nvSpPr>
          <p:cNvPr id="43" name="TextBox 127">
            <a:extLst>
              <a:ext uri="{FF2B5EF4-FFF2-40B4-BE49-F238E27FC236}">
                <a16:creationId xmlns:a16="http://schemas.microsoft.com/office/drawing/2014/main" id="{C0722E65-A37C-B0BA-A456-80049642B112}"/>
              </a:ext>
            </a:extLst>
          </p:cNvPr>
          <p:cNvSpPr txBox="1"/>
          <p:nvPr/>
        </p:nvSpPr>
        <p:spPr>
          <a:xfrm>
            <a:off x="3113367" y="4838889"/>
            <a:ext cx="447680" cy="276999"/>
          </a:xfrm>
          <a:prstGeom prst="rect">
            <a:avLst/>
          </a:prstGeom>
          <a:noFill/>
          <a:ln>
            <a:noFill/>
          </a:ln>
        </p:spPr>
        <p:txBody>
          <a:bodyPr wrap="square" lIns="0" tIns="0" rIns="0" bIns="0" anchor="t">
            <a:spAutoFit/>
          </a:bodyPr>
          <a:lstStyle/>
          <a:p>
            <a:pPr algn="ctr" rtl="1">
              <a:defRPr lang="en-US"/>
            </a:pPr>
            <a:r>
              <a:rPr lang="ar-SA" b="1" dirty="0">
                <a:solidFill>
                  <a:srgbClr val="7B90E1"/>
                </a:solidFill>
                <a:latin typeface="Alexandria" charset="0"/>
                <a:cs typeface="Alexandria" charset="0"/>
              </a:rPr>
              <a:t>7</a:t>
            </a:r>
          </a:p>
        </p:txBody>
      </p:sp>
    </p:spTree>
    <p:extLst>
      <p:ext uri="{BB962C8B-B14F-4D97-AF65-F5344CB8AC3E}">
        <p14:creationId xmlns:p14="http://schemas.microsoft.com/office/powerpoint/2010/main" val="11505988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C99A304-E107-FAF4-F5A7-607019416E9B}"/>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9985A92-FDBB-7AFE-9B84-4CA26A336FC2}"/>
              </a:ext>
            </a:extLst>
          </p:cNvPr>
          <p:cNvSpPr txBox="1"/>
          <p:nvPr/>
        </p:nvSpPr>
        <p:spPr>
          <a:xfrm>
            <a:off x="3263707" y="515824"/>
            <a:ext cx="6095446"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العوامل المؤثرة على استخدام الوقت في العمل</a:t>
            </a:r>
            <a:endParaRPr lang="ar-EG"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9EAF3E51-DFE6-B167-38B3-441561A01CC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6C073F62-86CE-96BA-D792-A4CC9FAC443A}"/>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81C6538-7F8D-A072-2B4E-1A3347E4DE58}"/>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787688CE-26AE-19D2-3FF7-819DA061D9E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C01071BE-455F-8D17-2AA8-447BF641A4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74" name="مجموعة 73">
            <a:extLst>
              <a:ext uri="{FF2B5EF4-FFF2-40B4-BE49-F238E27FC236}">
                <a16:creationId xmlns:a16="http://schemas.microsoft.com/office/drawing/2014/main" id="{36BF057E-5F44-A573-6534-0C13F7F88C52}"/>
              </a:ext>
            </a:extLst>
          </p:cNvPr>
          <p:cNvGrpSpPr/>
          <p:nvPr/>
        </p:nvGrpSpPr>
        <p:grpSpPr>
          <a:xfrm>
            <a:off x="1195971" y="2169091"/>
            <a:ext cx="9812223" cy="1565672"/>
            <a:chOff x="1195971" y="2169091"/>
            <a:chExt cx="9812223" cy="1565672"/>
          </a:xfrm>
          <a:solidFill>
            <a:schemeClr val="accent3">
              <a:lumMod val="20000"/>
              <a:lumOff val="80000"/>
            </a:schemeClr>
          </a:solidFill>
        </p:grpSpPr>
        <p:grpSp>
          <p:nvGrpSpPr>
            <p:cNvPr id="62" name="مجموعة 61">
              <a:extLst>
                <a:ext uri="{FF2B5EF4-FFF2-40B4-BE49-F238E27FC236}">
                  <a16:creationId xmlns:a16="http://schemas.microsoft.com/office/drawing/2014/main" id="{2833E30D-7001-D4EB-30DF-A4A25EDC1516}"/>
                </a:ext>
              </a:extLst>
            </p:cNvPr>
            <p:cNvGrpSpPr/>
            <p:nvPr/>
          </p:nvGrpSpPr>
          <p:grpSpPr>
            <a:xfrm>
              <a:off x="1195971" y="2174635"/>
              <a:ext cx="9812223" cy="1560128"/>
              <a:chOff x="970888" y="2174635"/>
              <a:chExt cx="9812223" cy="1560128"/>
            </a:xfrm>
            <a:grpFill/>
          </p:grpSpPr>
          <p:grpSp>
            <p:nvGrpSpPr>
              <p:cNvPr id="26" name="مجموعة 25">
                <a:extLst>
                  <a:ext uri="{FF2B5EF4-FFF2-40B4-BE49-F238E27FC236}">
                    <a16:creationId xmlns:a16="http://schemas.microsoft.com/office/drawing/2014/main" id="{32D21CE1-9BE9-0534-C28F-32B02877A5D5}"/>
                  </a:ext>
                </a:extLst>
              </p:cNvPr>
              <p:cNvGrpSpPr/>
              <p:nvPr/>
            </p:nvGrpSpPr>
            <p:grpSpPr>
              <a:xfrm>
                <a:off x="2993653" y="2174635"/>
                <a:ext cx="7789458" cy="1560128"/>
                <a:chOff x="3768015" y="2189892"/>
                <a:chExt cx="10045251" cy="1700427"/>
              </a:xfrm>
              <a:grpFill/>
            </p:grpSpPr>
            <p:sp>
              <p:nvSpPr>
                <p:cNvPr id="44" name="Rectangle: Rounded Corners 217">
                  <a:extLst>
                    <a:ext uri="{FF2B5EF4-FFF2-40B4-BE49-F238E27FC236}">
                      <a16:creationId xmlns:a16="http://schemas.microsoft.com/office/drawing/2014/main" id="{36E25791-AA26-74D2-81CB-060C0DB46F75}"/>
                    </a:ext>
                  </a:extLst>
                </p:cNvPr>
                <p:cNvSpPr/>
                <p:nvPr/>
              </p:nvSpPr>
              <p:spPr>
                <a:xfrm>
                  <a:off x="11552892" y="2774960"/>
                  <a:ext cx="2071670" cy="1112341"/>
                </a:xfrm>
                <a:prstGeom prst="roundRect">
                  <a:avLst/>
                </a:prstGeom>
                <a:grpFill/>
                <a:ln w="12700" cap="flat" cmpd="sng" algn="ctr">
                  <a:solidFill>
                    <a:srgbClr val="0070C0"/>
                  </a:solidFill>
                  <a:prstDash val="solid"/>
                </a:ln>
                <a:effectLst/>
              </p:spPr>
              <p:txBody>
                <a:bodyPr lIns="54864" tIns="86400" rIns="54864" bIns="86400"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endParaRPr kumimoji="0" lang="ar-SA" sz="1400" b="0" i="0" u="none" strike="noStrike" kern="1200" cap="none" spc="0" normalizeH="0" baseline="0" noProof="0" dirty="0">
                    <a:ln>
                      <a:noFill/>
                    </a:ln>
                    <a:solidFill>
                      <a:schemeClr val="tx2">
                        <a:lumMod val="75000"/>
                      </a:schemeClr>
                    </a:solidFill>
                    <a:effectLst/>
                    <a:uLnTx/>
                    <a:uFillTx/>
                    <a:latin typeface="Alexandria" charset="0"/>
                    <a:ea typeface="+mn-ea"/>
                    <a:cs typeface="Alexandria" charset="0"/>
                  </a:endParaRPr>
                </a:p>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solidFill>
                        <a:schemeClr val="tx2">
                          <a:lumMod val="75000"/>
                        </a:schemeClr>
                      </a:solidFill>
                      <a:effectLst/>
                      <a:uLnTx/>
                      <a:uFillTx/>
                      <a:latin typeface="Alexandria" charset="0"/>
                      <a:ea typeface="+mn-ea"/>
                      <a:cs typeface="Alexandria" charset="0"/>
                    </a:rPr>
                    <a:t>العادات والتقاليد الاجتماعية</a:t>
                  </a:r>
                </a:p>
              </p:txBody>
            </p:sp>
            <p:sp>
              <p:nvSpPr>
                <p:cNvPr id="45" name="Oval 218">
                  <a:extLst>
                    <a:ext uri="{FF2B5EF4-FFF2-40B4-BE49-F238E27FC236}">
                      <a16:creationId xmlns:a16="http://schemas.microsoft.com/office/drawing/2014/main" id="{1ED8F7E9-A4B0-555F-F9DE-D5B53ADE0411}"/>
                    </a:ext>
                  </a:extLst>
                </p:cNvPr>
                <p:cNvSpPr/>
                <p:nvPr/>
              </p:nvSpPr>
              <p:spPr>
                <a:xfrm>
                  <a:off x="13033720" y="2189892"/>
                  <a:ext cx="779546" cy="727750"/>
                </a:xfrm>
                <a:prstGeom prst="ellipse">
                  <a:avLst/>
                </a:prstGeom>
                <a:grpFill/>
                <a:ln w="25400" cap="flat" cmpd="sng" algn="ctr">
                  <a:solidFill>
                    <a:srgbClr val="0070C0"/>
                  </a:solidFill>
                  <a:prstDash val="solid"/>
                </a:ln>
                <a:effectLst/>
              </p:spPr>
              <p:txBody>
                <a:bodyPr rtlCol="0" anchor="ctr"/>
                <a:lstStyle/>
                <a:p>
                  <a:pPr algn="ctr">
                    <a:buClr>
                      <a:srgbClr val="000000"/>
                    </a:buClr>
                    <a:buFont typeface="Arial"/>
                    <a:buNone/>
                    <a:defRPr/>
                  </a:pPr>
                  <a:r>
                    <a:rPr lang="en-GB" sz="1600" b="1" kern="0" dirty="0">
                      <a:solidFill>
                        <a:schemeClr val="tx2">
                          <a:lumMod val="75000"/>
                        </a:schemeClr>
                      </a:solidFill>
                      <a:latin typeface="Alexandria" pitchFamily="2" charset="-78"/>
                      <a:cs typeface="Alexandria" pitchFamily="2" charset="-78"/>
                      <a:sym typeface="Arial"/>
                    </a:rPr>
                    <a:t>1</a:t>
                  </a:r>
                </a:p>
              </p:txBody>
            </p:sp>
            <p:sp>
              <p:nvSpPr>
                <p:cNvPr id="46" name="Rectangle: Rounded Corners 217">
                  <a:extLst>
                    <a:ext uri="{FF2B5EF4-FFF2-40B4-BE49-F238E27FC236}">
                      <a16:creationId xmlns:a16="http://schemas.microsoft.com/office/drawing/2014/main" id="{2A453733-8742-A371-0992-C408905FFFD8}"/>
                    </a:ext>
                  </a:extLst>
                </p:cNvPr>
                <p:cNvSpPr/>
                <p:nvPr/>
              </p:nvSpPr>
              <p:spPr>
                <a:xfrm>
                  <a:off x="8960697" y="2774960"/>
                  <a:ext cx="2071670" cy="1112341"/>
                </a:xfrm>
                <a:prstGeom prst="roundRect">
                  <a:avLst/>
                </a:prstGeom>
                <a:grpFill/>
                <a:ln w="12700" cap="flat" cmpd="sng" algn="ctr">
                  <a:solidFill>
                    <a:srgbClr val="0070C0"/>
                  </a:solidFill>
                  <a:prstDash val="solid"/>
                </a:ln>
                <a:effectLst/>
              </p:spPr>
              <p:txBody>
                <a:bodyPr lIns="54864" tIns="86400" rIns="54864" bIns="86400"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endParaRPr kumimoji="0" lang="ar-SA" sz="1400" b="0" i="0" u="none" strike="noStrike" kern="1200" cap="none" spc="0" normalizeH="0" baseline="0" noProof="0" dirty="0">
                    <a:ln>
                      <a:noFill/>
                    </a:ln>
                    <a:solidFill>
                      <a:schemeClr val="tx2">
                        <a:lumMod val="75000"/>
                      </a:schemeClr>
                    </a:solidFill>
                    <a:effectLst/>
                    <a:uLnTx/>
                    <a:uFillTx/>
                    <a:latin typeface="Alexandria" charset="0"/>
                    <a:ea typeface="+mn-ea"/>
                    <a:cs typeface="Alexandria" charset="0"/>
                  </a:endParaRPr>
                </a:p>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solidFill>
                        <a:schemeClr val="tx2">
                          <a:lumMod val="75000"/>
                        </a:schemeClr>
                      </a:solidFill>
                      <a:effectLst/>
                      <a:uLnTx/>
                      <a:uFillTx/>
                      <a:latin typeface="Alexandria" charset="0"/>
                      <a:ea typeface="+mn-ea"/>
                      <a:cs typeface="Alexandria" charset="0"/>
                    </a:rPr>
                    <a:t>العلاقات العائلية والشخصية</a:t>
                  </a:r>
                </a:p>
              </p:txBody>
            </p:sp>
            <p:sp>
              <p:nvSpPr>
                <p:cNvPr id="47" name="Oval 218">
                  <a:extLst>
                    <a:ext uri="{FF2B5EF4-FFF2-40B4-BE49-F238E27FC236}">
                      <a16:creationId xmlns:a16="http://schemas.microsoft.com/office/drawing/2014/main" id="{D5D3095E-6615-B570-BA96-5C268DE43782}"/>
                    </a:ext>
                  </a:extLst>
                </p:cNvPr>
                <p:cNvSpPr/>
                <p:nvPr/>
              </p:nvSpPr>
              <p:spPr>
                <a:xfrm>
                  <a:off x="10441524" y="2189892"/>
                  <a:ext cx="779546" cy="727750"/>
                </a:xfrm>
                <a:prstGeom prst="ellipse">
                  <a:avLst/>
                </a:prstGeom>
                <a:grpFill/>
                <a:ln w="25400" cap="flat" cmpd="sng" algn="ctr">
                  <a:solidFill>
                    <a:srgbClr val="0070C0"/>
                  </a:solidFill>
                  <a:prstDash val="solid"/>
                </a:ln>
                <a:effectLst/>
              </p:spPr>
              <p:txBody>
                <a:bodyPr rtlCol="0" anchor="ctr"/>
                <a:lstStyle/>
                <a:p>
                  <a:pPr algn="ctr">
                    <a:buClr>
                      <a:srgbClr val="000000"/>
                    </a:buClr>
                    <a:buFont typeface="Arial"/>
                    <a:buNone/>
                    <a:defRPr/>
                  </a:pPr>
                  <a:r>
                    <a:rPr lang="en-US" sz="1600" b="1" kern="0" dirty="0">
                      <a:solidFill>
                        <a:schemeClr val="tx2">
                          <a:lumMod val="75000"/>
                        </a:schemeClr>
                      </a:solidFill>
                      <a:latin typeface="Alexandria" pitchFamily="2" charset="-78"/>
                      <a:cs typeface="Alexandria" pitchFamily="2" charset="-78"/>
                      <a:sym typeface="Arial"/>
                    </a:rPr>
                    <a:t>2</a:t>
                  </a:r>
                  <a:endParaRPr lang="en-GB" sz="1600" b="1" kern="0" dirty="0">
                    <a:solidFill>
                      <a:schemeClr val="tx2">
                        <a:lumMod val="75000"/>
                      </a:schemeClr>
                    </a:solidFill>
                    <a:latin typeface="Alexandria" pitchFamily="2" charset="-78"/>
                    <a:cs typeface="Alexandria" pitchFamily="2" charset="-78"/>
                    <a:sym typeface="Arial"/>
                  </a:endParaRPr>
                </a:p>
              </p:txBody>
            </p:sp>
            <p:sp>
              <p:nvSpPr>
                <p:cNvPr id="48" name="Rectangle: Rounded Corners 217">
                  <a:extLst>
                    <a:ext uri="{FF2B5EF4-FFF2-40B4-BE49-F238E27FC236}">
                      <a16:creationId xmlns:a16="http://schemas.microsoft.com/office/drawing/2014/main" id="{F8DE138C-2B21-837F-F814-74C6380C2CE7}"/>
                    </a:ext>
                  </a:extLst>
                </p:cNvPr>
                <p:cNvSpPr/>
                <p:nvPr/>
              </p:nvSpPr>
              <p:spPr>
                <a:xfrm>
                  <a:off x="6376564" y="2752584"/>
                  <a:ext cx="2071670" cy="1137729"/>
                </a:xfrm>
                <a:prstGeom prst="roundRect">
                  <a:avLst/>
                </a:prstGeom>
                <a:grpFill/>
                <a:ln w="12700" cap="flat" cmpd="sng" algn="ctr">
                  <a:solidFill>
                    <a:srgbClr val="0070C0"/>
                  </a:solidFill>
                  <a:prstDash val="solid"/>
                </a:ln>
                <a:effectLst/>
              </p:spPr>
              <p:txBody>
                <a:bodyPr lIns="54864" tIns="86400" rIns="54864" bIns="86400"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endParaRPr kumimoji="0" lang="ar-SA" sz="1400" b="0" i="0" u="none" strike="noStrike" kern="1200" cap="none" spc="0" normalizeH="0" baseline="0" noProof="0" dirty="0">
                    <a:ln>
                      <a:noFill/>
                    </a:ln>
                    <a:solidFill>
                      <a:schemeClr val="tx2">
                        <a:lumMod val="75000"/>
                      </a:schemeClr>
                    </a:solidFill>
                    <a:effectLst/>
                    <a:uLnTx/>
                    <a:uFillTx/>
                    <a:latin typeface="Alexandria" charset="0"/>
                    <a:ea typeface="+mn-ea"/>
                    <a:cs typeface="Alexandria" charset="0"/>
                  </a:endParaRPr>
                </a:p>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solidFill>
                        <a:schemeClr val="tx2">
                          <a:lumMod val="75000"/>
                        </a:schemeClr>
                      </a:solidFill>
                      <a:effectLst/>
                      <a:uLnTx/>
                      <a:uFillTx/>
                      <a:latin typeface="Alexandria" charset="0"/>
                      <a:ea typeface="+mn-ea"/>
                      <a:cs typeface="Alexandria" charset="0"/>
                    </a:rPr>
                    <a:t>الحالة النفسية الاستمتاع الملل</a:t>
                  </a:r>
                </a:p>
              </p:txBody>
            </p:sp>
            <p:sp>
              <p:nvSpPr>
                <p:cNvPr id="49" name="Oval 218">
                  <a:extLst>
                    <a:ext uri="{FF2B5EF4-FFF2-40B4-BE49-F238E27FC236}">
                      <a16:creationId xmlns:a16="http://schemas.microsoft.com/office/drawing/2014/main" id="{A618D86E-22B3-DF4C-53DA-8835A8FEAE78}"/>
                    </a:ext>
                  </a:extLst>
                </p:cNvPr>
                <p:cNvSpPr/>
                <p:nvPr/>
              </p:nvSpPr>
              <p:spPr>
                <a:xfrm>
                  <a:off x="7857391" y="2191101"/>
                  <a:ext cx="779546" cy="744360"/>
                </a:xfrm>
                <a:prstGeom prst="ellipse">
                  <a:avLst/>
                </a:prstGeom>
                <a:grpFill/>
                <a:ln w="25400" cap="flat" cmpd="sng" algn="ctr">
                  <a:solidFill>
                    <a:srgbClr val="0070C0"/>
                  </a:solidFill>
                  <a:prstDash val="solid"/>
                </a:ln>
                <a:effectLst/>
              </p:spPr>
              <p:txBody>
                <a:bodyPr rtlCol="0" anchor="ctr"/>
                <a:lstStyle/>
                <a:p>
                  <a:pPr algn="ctr">
                    <a:buClr>
                      <a:srgbClr val="000000"/>
                    </a:buClr>
                    <a:buFont typeface="Arial"/>
                    <a:buNone/>
                    <a:defRPr/>
                  </a:pPr>
                  <a:r>
                    <a:rPr lang="en-GB" sz="1600" b="1" kern="0" dirty="0">
                      <a:solidFill>
                        <a:schemeClr val="tx2">
                          <a:lumMod val="75000"/>
                        </a:schemeClr>
                      </a:solidFill>
                      <a:latin typeface="Alexandria" pitchFamily="2" charset="-78"/>
                      <a:cs typeface="Alexandria" pitchFamily="2" charset="-78"/>
                      <a:sym typeface="Arial"/>
                    </a:rPr>
                    <a:t>3</a:t>
                  </a:r>
                </a:p>
              </p:txBody>
            </p:sp>
            <p:sp>
              <p:nvSpPr>
                <p:cNvPr id="50" name="Rectangle: Rounded Corners 217">
                  <a:extLst>
                    <a:ext uri="{FF2B5EF4-FFF2-40B4-BE49-F238E27FC236}">
                      <a16:creationId xmlns:a16="http://schemas.microsoft.com/office/drawing/2014/main" id="{BF87A0D3-FF2C-5B67-CAB9-02BB9C5B92C7}"/>
                    </a:ext>
                  </a:extLst>
                </p:cNvPr>
                <p:cNvSpPr/>
                <p:nvPr/>
              </p:nvSpPr>
              <p:spPr>
                <a:xfrm>
                  <a:off x="3768015" y="2752590"/>
                  <a:ext cx="2071670" cy="1137729"/>
                </a:xfrm>
                <a:prstGeom prst="roundRect">
                  <a:avLst/>
                </a:prstGeom>
                <a:grpFill/>
                <a:ln w="12700" cap="flat" cmpd="sng" algn="ctr">
                  <a:solidFill>
                    <a:srgbClr val="0070C0"/>
                  </a:solidFill>
                  <a:prstDash val="solid"/>
                </a:ln>
                <a:effectLst/>
              </p:spPr>
              <p:txBody>
                <a:bodyPr lIns="54864" tIns="86400" rIns="54864" bIns="86400"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endParaRPr kumimoji="0" lang="ar-SA" sz="1400" b="0" i="0" u="none" strike="noStrike" kern="1200" cap="none" spc="0" normalizeH="0" baseline="0" noProof="0" dirty="0">
                    <a:ln>
                      <a:noFill/>
                    </a:ln>
                    <a:solidFill>
                      <a:schemeClr val="tx2">
                        <a:lumMod val="75000"/>
                      </a:schemeClr>
                    </a:solidFill>
                    <a:effectLst/>
                    <a:uLnTx/>
                    <a:uFillTx/>
                    <a:latin typeface="Alexandria" charset="0"/>
                    <a:ea typeface="+mn-ea"/>
                    <a:cs typeface="Alexandria" charset="0"/>
                  </a:endParaRPr>
                </a:p>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solidFill>
                        <a:schemeClr val="tx2">
                          <a:lumMod val="75000"/>
                        </a:schemeClr>
                      </a:solidFill>
                      <a:effectLst/>
                      <a:uLnTx/>
                      <a:uFillTx/>
                      <a:latin typeface="Alexandria" charset="0"/>
                      <a:ea typeface="+mn-ea"/>
                      <a:cs typeface="Alexandria" charset="0"/>
                    </a:rPr>
                    <a:t>طبيعة ونوع العمل</a:t>
                  </a:r>
                </a:p>
              </p:txBody>
            </p:sp>
            <p:sp>
              <p:nvSpPr>
                <p:cNvPr id="51" name="Oval 218">
                  <a:extLst>
                    <a:ext uri="{FF2B5EF4-FFF2-40B4-BE49-F238E27FC236}">
                      <a16:creationId xmlns:a16="http://schemas.microsoft.com/office/drawing/2014/main" id="{7B2DEAEF-E612-9BAE-1F13-40A9D4582D52}"/>
                    </a:ext>
                  </a:extLst>
                </p:cNvPr>
                <p:cNvSpPr/>
                <p:nvPr/>
              </p:nvSpPr>
              <p:spPr>
                <a:xfrm>
                  <a:off x="5248842" y="2191101"/>
                  <a:ext cx="779546" cy="744360"/>
                </a:xfrm>
                <a:prstGeom prst="ellipse">
                  <a:avLst/>
                </a:prstGeom>
                <a:grpFill/>
                <a:ln w="25400" cap="flat" cmpd="sng" algn="ctr">
                  <a:solidFill>
                    <a:srgbClr val="0070C0"/>
                  </a:solidFill>
                  <a:prstDash val="solid"/>
                </a:ln>
                <a:effectLst/>
              </p:spPr>
              <p:txBody>
                <a:bodyPr rtlCol="0" anchor="ctr"/>
                <a:lstStyle/>
                <a:p>
                  <a:pPr algn="ctr">
                    <a:buClr>
                      <a:srgbClr val="000000"/>
                    </a:buClr>
                    <a:buFont typeface="Arial"/>
                    <a:buNone/>
                    <a:defRPr/>
                  </a:pPr>
                  <a:r>
                    <a:rPr lang="en-GB" sz="1600" b="1" kern="0" dirty="0">
                      <a:solidFill>
                        <a:schemeClr val="tx2">
                          <a:lumMod val="75000"/>
                        </a:schemeClr>
                      </a:solidFill>
                      <a:latin typeface="Alexandria" pitchFamily="2" charset="-78"/>
                      <a:cs typeface="Alexandria" pitchFamily="2" charset="-78"/>
                      <a:sym typeface="Arial"/>
                    </a:rPr>
                    <a:t>4</a:t>
                  </a:r>
                </a:p>
              </p:txBody>
            </p:sp>
          </p:grpSp>
          <p:sp>
            <p:nvSpPr>
              <p:cNvPr id="60" name="Rectangle: Rounded Corners 217">
                <a:extLst>
                  <a:ext uri="{FF2B5EF4-FFF2-40B4-BE49-F238E27FC236}">
                    <a16:creationId xmlns:a16="http://schemas.microsoft.com/office/drawing/2014/main" id="{01F7EC09-E50C-1840-FBCD-C06B3ECD9031}"/>
                  </a:ext>
                </a:extLst>
              </p:cNvPr>
              <p:cNvSpPr/>
              <p:nvPr/>
            </p:nvSpPr>
            <p:spPr>
              <a:xfrm>
                <a:off x="970888" y="2684253"/>
                <a:ext cx="1606449" cy="1043857"/>
              </a:xfrm>
              <a:prstGeom prst="roundRect">
                <a:avLst/>
              </a:prstGeom>
              <a:grpFill/>
              <a:ln w="12700" cap="flat" cmpd="sng" algn="ctr">
                <a:solidFill>
                  <a:srgbClr val="0070C0"/>
                </a:solidFill>
                <a:prstDash val="solid"/>
              </a:ln>
              <a:effectLst/>
            </p:spPr>
            <p:txBody>
              <a:bodyPr lIns="54864" tIns="86400" rIns="54864" bIns="86400"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endParaRPr kumimoji="0" lang="ar-SA" sz="1400" b="0" i="0" u="none" strike="noStrike" kern="1200" cap="none" spc="0" normalizeH="0" baseline="0" noProof="0" dirty="0">
                  <a:ln>
                    <a:noFill/>
                  </a:ln>
                  <a:solidFill>
                    <a:schemeClr val="tx2">
                      <a:lumMod val="75000"/>
                    </a:schemeClr>
                  </a:solidFill>
                  <a:effectLst/>
                  <a:uLnTx/>
                  <a:uFillTx/>
                  <a:latin typeface="Alexandria" charset="0"/>
                  <a:ea typeface="+mn-ea"/>
                  <a:cs typeface="Alexandria" charset="0"/>
                </a:endParaRPr>
              </a:p>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solidFill>
                      <a:schemeClr val="tx2">
                        <a:lumMod val="75000"/>
                      </a:schemeClr>
                    </a:solidFill>
                    <a:effectLst/>
                    <a:uLnTx/>
                    <a:uFillTx/>
                    <a:latin typeface="Alexandria" charset="0"/>
                    <a:ea typeface="+mn-ea"/>
                    <a:cs typeface="Alexandria" charset="0"/>
                  </a:rPr>
                  <a:t>العلاقة مع الرؤساء</a:t>
                </a:r>
              </a:p>
            </p:txBody>
          </p:sp>
        </p:grpSp>
        <p:sp>
          <p:nvSpPr>
            <p:cNvPr id="61" name="Oval 218">
              <a:extLst>
                <a:ext uri="{FF2B5EF4-FFF2-40B4-BE49-F238E27FC236}">
                  <a16:creationId xmlns:a16="http://schemas.microsoft.com/office/drawing/2014/main" id="{16D17736-ECDD-E888-47A4-7BB58A787F78}"/>
                </a:ext>
              </a:extLst>
            </p:cNvPr>
            <p:cNvSpPr/>
            <p:nvPr/>
          </p:nvSpPr>
          <p:spPr>
            <a:xfrm>
              <a:off x="2119176" y="2169091"/>
              <a:ext cx="604489" cy="682944"/>
            </a:xfrm>
            <a:prstGeom prst="ellipse">
              <a:avLst/>
            </a:prstGeom>
            <a:grpFill/>
            <a:ln w="25400" cap="flat" cmpd="sng" algn="ctr">
              <a:solidFill>
                <a:srgbClr val="0070C0"/>
              </a:solidFill>
              <a:prstDash val="solid"/>
            </a:ln>
            <a:effectLst/>
          </p:spPr>
          <p:txBody>
            <a:bodyPr rtlCol="0" anchor="ctr"/>
            <a:lstStyle/>
            <a:p>
              <a:pPr algn="ctr">
                <a:buClr>
                  <a:srgbClr val="000000"/>
                </a:buClr>
                <a:buFont typeface="Arial"/>
                <a:buNone/>
                <a:defRPr/>
              </a:pPr>
              <a:r>
                <a:rPr lang="en-US" sz="1600" b="1" kern="0" dirty="0">
                  <a:solidFill>
                    <a:schemeClr val="tx2">
                      <a:lumMod val="75000"/>
                    </a:schemeClr>
                  </a:solidFill>
                  <a:latin typeface="Alexandria" pitchFamily="2" charset="-78"/>
                  <a:cs typeface="Alexandria" pitchFamily="2" charset="-78"/>
                  <a:sym typeface="Arial"/>
                </a:rPr>
                <a:t>5</a:t>
              </a:r>
              <a:endParaRPr lang="en-GB" sz="1600" b="1" kern="0" dirty="0">
                <a:solidFill>
                  <a:schemeClr val="tx2">
                    <a:lumMod val="75000"/>
                  </a:schemeClr>
                </a:solidFill>
                <a:latin typeface="Alexandria" pitchFamily="2" charset="-78"/>
                <a:cs typeface="Alexandria" pitchFamily="2" charset="-78"/>
                <a:sym typeface="Arial"/>
              </a:endParaRPr>
            </a:p>
          </p:txBody>
        </p:sp>
      </p:grpSp>
      <p:grpSp>
        <p:nvGrpSpPr>
          <p:cNvPr id="75" name="مجموعة 74">
            <a:extLst>
              <a:ext uri="{FF2B5EF4-FFF2-40B4-BE49-F238E27FC236}">
                <a16:creationId xmlns:a16="http://schemas.microsoft.com/office/drawing/2014/main" id="{A1B00740-4170-F940-5E6A-09E12A51A526}"/>
              </a:ext>
            </a:extLst>
          </p:cNvPr>
          <p:cNvGrpSpPr/>
          <p:nvPr/>
        </p:nvGrpSpPr>
        <p:grpSpPr>
          <a:xfrm>
            <a:off x="1193627" y="3925208"/>
            <a:ext cx="9812223" cy="1565672"/>
            <a:chOff x="1195971" y="2169091"/>
            <a:chExt cx="9812223" cy="1565672"/>
          </a:xfrm>
          <a:solidFill>
            <a:schemeClr val="accent3">
              <a:lumMod val="20000"/>
              <a:lumOff val="80000"/>
            </a:schemeClr>
          </a:solidFill>
        </p:grpSpPr>
        <p:grpSp>
          <p:nvGrpSpPr>
            <p:cNvPr id="76" name="مجموعة 75">
              <a:extLst>
                <a:ext uri="{FF2B5EF4-FFF2-40B4-BE49-F238E27FC236}">
                  <a16:creationId xmlns:a16="http://schemas.microsoft.com/office/drawing/2014/main" id="{D01DCADC-8887-FED0-E6E5-1AE8C54C2026}"/>
                </a:ext>
              </a:extLst>
            </p:cNvPr>
            <p:cNvGrpSpPr/>
            <p:nvPr/>
          </p:nvGrpSpPr>
          <p:grpSpPr>
            <a:xfrm>
              <a:off x="1195971" y="2174635"/>
              <a:ext cx="9812223" cy="1560128"/>
              <a:chOff x="970888" y="2174635"/>
              <a:chExt cx="9812223" cy="1560128"/>
            </a:xfrm>
            <a:grpFill/>
          </p:grpSpPr>
          <p:grpSp>
            <p:nvGrpSpPr>
              <p:cNvPr id="78" name="مجموعة 77">
                <a:extLst>
                  <a:ext uri="{FF2B5EF4-FFF2-40B4-BE49-F238E27FC236}">
                    <a16:creationId xmlns:a16="http://schemas.microsoft.com/office/drawing/2014/main" id="{0A37E3DD-1D55-0E44-CB21-57903A9A69E5}"/>
                  </a:ext>
                </a:extLst>
              </p:cNvPr>
              <p:cNvGrpSpPr/>
              <p:nvPr/>
            </p:nvGrpSpPr>
            <p:grpSpPr>
              <a:xfrm>
                <a:off x="2993653" y="2174635"/>
                <a:ext cx="7789458" cy="1560128"/>
                <a:chOff x="3768015" y="2189892"/>
                <a:chExt cx="10045251" cy="1700427"/>
              </a:xfrm>
              <a:grpFill/>
            </p:grpSpPr>
            <p:sp>
              <p:nvSpPr>
                <p:cNvPr id="80" name="Rectangle: Rounded Corners 217">
                  <a:extLst>
                    <a:ext uri="{FF2B5EF4-FFF2-40B4-BE49-F238E27FC236}">
                      <a16:creationId xmlns:a16="http://schemas.microsoft.com/office/drawing/2014/main" id="{5B0533AD-9DD7-BB53-C5E4-AC2044873703}"/>
                    </a:ext>
                  </a:extLst>
                </p:cNvPr>
                <p:cNvSpPr/>
                <p:nvPr/>
              </p:nvSpPr>
              <p:spPr>
                <a:xfrm>
                  <a:off x="11552892" y="2774960"/>
                  <a:ext cx="2071670" cy="1112341"/>
                </a:xfrm>
                <a:prstGeom prst="roundRect">
                  <a:avLst/>
                </a:prstGeom>
                <a:grpFill/>
                <a:ln w="12700" cap="flat" cmpd="sng" algn="ctr">
                  <a:solidFill>
                    <a:srgbClr val="0070C0"/>
                  </a:solidFill>
                  <a:prstDash val="solid"/>
                </a:ln>
                <a:effectLst/>
              </p:spPr>
              <p:txBody>
                <a:bodyPr lIns="54864" tIns="86400" rIns="54864" bIns="86400"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endParaRPr kumimoji="0" lang="ar-SA" sz="1400" b="0" i="0" u="none" strike="noStrike" kern="1200" cap="none" spc="0" normalizeH="0" baseline="0" noProof="0" dirty="0">
                    <a:ln>
                      <a:noFill/>
                    </a:ln>
                    <a:solidFill>
                      <a:schemeClr val="tx2">
                        <a:lumMod val="75000"/>
                      </a:schemeClr>
                    </a:solidFill>
                    <a:effectLst/>
                    <a:uLnTx/>
                    <a:uFillTx/>
                    <a:latin typeface="Alexandria" charset="0"/>
                    <a:ea typeface="+mn-ea"/>
                    <a:cs typeface="Alexandria" charset="0"/>
                  </a:endParaRPr>
                </a:p>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solidFill>
                        <a:schemeClr val="tx2">
                          <a:lumMod val="75000"/>
                        </a:schemeClr>
                      </a:solidFill>
                      <a:effectLst/>
                      <a:uLnTx/>
                      <a:uFillTx/>
                      <a:latin typeface="Alexandria" charset="0"/>
                      <a:ea typeface="+mn-ea"/>
                      <a:cs typeface="Alexandria" charset="0"/>
                    </a:rPr>
                    <a:t>العلاقة مع المرؤوسين</a:t>
                  </a:r>
                </a:p>
              </p:txBody>
            </p:sp>
            <p:sp>
              <p:nvSpPr>
                <p:cNvPr id="81" name="Oval 218">
                  <a:extLst>
                    <a:ext uri="{FF2B5EF4-FFF2-40B4-BE49-F238E27FC236}">
                      <a16:creationId xmlns:a16="http://schemas.microsoft.com/office/drawing/2014/main" id="{861246EF-873D-50AA-7284-A46FA4C60DBE}"/>
                    </a:ext>
                  </a:extLst>
                </p:cNvPr>
                <p:cNvSpPr/>
                <p:nvPr/>
              </p:nvSpPr>
              <p:spPr>
                <a:xfrm>
                  <a:off x="13033720" y="2189892"/>
                  <a:ext cx="779546" cy="727750"/>
                </a:xfrm>
                <a:prstGeom prst="ellipse">
                  <a:avLst/>
                </a:prstGeom>
                <a:grpFill/>
                <a:ln w="25400" cap="flat" cmpd="sng" algn="ctr">
                  <a:solidFill>
                    <a:srgbClr val="0070C0"/>
                  </a:solidFill>
                  <a:prstDash val="solid"/>
                </a:ln>
                <a:effectLst/>
              </p:spPr>
              <p:txBody>
                <a:bodyPr rtlCol="0" anchor="ctr"/>
                <a:lstStyle/>
                <a:p>
                  <a:pPr algn="ctr">
                    <a:buClr>
                      <a:srgbClr val="000000"/>
                    </a:buClr>
                    <a:buFont typeface="Arial"/>
                    <a:buNone/>
                    <a:defRPr/>
                  </a:pPr>
                  <a:r>
                    <a:rPr lang="en-GB" sz="1600" b="1" kern="0" dirty="0">
                      <a:solidFill>
                        <a:schemeClr val="tx2">
                          <a:lumMod val="75000"/>
                        </a:schemeClr>
                      </a:solidFill>
                      <a:latin typeface="Alexandria" pitchFamily="2" charset="-78"/>
                      <a:cs typeface="Alexandria" pitchFamily="2" charset="-78"/>
                      <a:sym typeface="Arial"/>
                    </a:rPr>
                    <a:t>6</a:t>
                  </a:r>
                </a:p>
              </p:txBody>
            </p:sp>
            <p:sp>
              <p:nvSpPr>
                <p:cNvPr id="82" name="Rectangle: Rounded Corners 217">
                  <a:extLst>
                    <a:ext uri="{FF2B5EF4-FFF2-40B4-BE49-F238E27FC236}">
                      <a16:creationId xmlns:a16="http://schemas.microsoft.com/office/drawing/2014/main" id="{1CBCA1BC-7F69-B0D8-4B4C-318E16176902}"/>
                    </a:ext>
                  </a:extLst>
                </p:cNvPr>
                <p:cNvSpPr/>
                <p:nvPr/>
              </p:nvSpPr>
              <p:spPr>
                <a:xfrm>
                  <a:off x="8960697" y="2774960"/>
                  <a:ext cx="2071670" cy="1112341"/>
                </a:xfrm>
                <a:prstGeom prst="roundRect">
                  <a:avLst/>
                </a:prstGeom>
                <a:grpFill/>
                <a:ln w="12700" cap="flat" cmpd="sng" algn="ctr">
                  <a:solidFill>
                    <a:srgbClr val="0070C0"/>
                  </a:solidFill>
                  <a:prstDash val="solid"/>
                </a:ln>
                <a:effectLst/>
              </p:spPr>
              <p:txBody>
                <a:bodyPr lIns="54864" tIns="86400" rIns="54864" bIns="86400"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endParaRPr kumimoji="0" lang="ar-SA" sz="1400" b="0" i="0" u="none" strike="noStrike" kern="1200" cap="none" spc="0" normalizeH="0" baseline="0" noProof="0" dirty="0">
                    <a:ln>
                      <a:noFill/>
                    </a:ln>
                    <a:solidFill>
                      <a:schemeClr val="tx2">
                        <a:lumMod val="75000"/>
                      </a:schemeClr>
                    </a:solidFill>
                    <a:effectLst/>
                    <a:uLnTx/>
                    <a:uFillTx/>
                    <a:latin typeface="Alexandria" charset="0"/>
                    <a:ea typeface="+mn-ea"/>
                    <a:cs typeface="Alexandria" charset="0"/>
                  </a:endParaRPr>
                </a:p>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solidFill>
                        <a:schemeClr val="tx2">
                          <a:lumMod val="75000"/>
                        </a:schemeClr>
                      </a:solidFill>
                      <a:effectLst/>
                      <a:uLnTx/>
                      <a:uFillTx/>
                      <a:latin typeface="Alexandria" charset="0"/>
                      <a:ea typeface="+mn-ea"/>
                      <a:cs typeface="Alexandria" charset="0"/>
                    </a:rPr>
                    <a:t>درجة التفويض للسلطة</a:t>
                  </a:r>
                </a:p>
              </p:txBody>
            </p:sp>
            <p:sp>
              <p:nvSpPr>
                <p:cNvPr id="83" name="Oval 218">
                  <a:extLst>
                    <a:ext uri="{FF2B5EF4-FFF2-40B4-BE49-F238E27FC236}">
                      <a16:creationId xmlns:a16="http://schemas.microsoft.com/office/drawing/2014/main" id="{892C4C48-76C1-A86C-17F7-645CC44D63C0}"/>
                    </a:ext>
                  </a:extLst>
                </p:cNvPr>
                <p:cNvSpPr/>
                <p:nvPr/>
              </p:nvSpPr>
              <p:spPr>
                <a:xfrm>
                  <a:off x="10441524" y="2189892"/>
                  <a:ext cx="779546" cy="727750"/>
                </a:xfrm>
                <a:prstGeom prst="ellipse">
                  <a:avLst/>
                </a:prstGeom>
                <a:grpFill/>
                <a:ln w="25400" cap="flat" cmpd="sng" algn="ctr">
                  <a:solidFill>
                    <a:srgbClr val="0070C0"/>
                  </a:solidFill>
                  <a:prstDash val="solid"/>
                </a:ln>
                <a:effectLst/>
              </p:spPr>
              <p:txBody>
                <a:bodyPr rtlCol="0" anchor="ctr"/>
                <a:lstStyle/>
                <a:p>
                  <a:pPr algn="ctr">
                    <a:buClr>
                      <a:srgbClr val="000000"/>
                    </a:buClr>
                    <a:buFont typeface="Arial"/>
                    <a:buNone/>
                    <a:defRPr/>
                  </a:pPr>
                  <a:r>
                    <a:rPr lang="en-US" sz="1600" b="1" kern="0" dirty="0">
                      <a:solidFill>
                        <a:schemeClr val="tx2">
                          <a:lumMod val="75000"/>
                        </a:schemeClr>
                      </a:solidFill>
                      <a:latin typeface="Alexandria" pitchFamily="2" charset="-78"/>
                      <a:cs typeface="Alexandria" pitchFamily="2" charset="-78"/>
                      <a:sym typeface="Arial"/>
                    </a:rPr>
                    <a:t>7</a:t>
                  </a:r>
                  <a:endParaRPr lang="en-GB" sz="1600" b="1" kern="0" dirty="0">
                    <a:solidFill>
                      <a:schemeClr val="tx2">
                        <a:lumMod val="75000"/>
                      </a:schemeClr>
                    </a:solidFill>
                    <a:latin typeface="Alexandria" pitchFamily="2" charset="-78"/>
                    <a:cs typeface="Alexandria" pitchFamily="2" charset="-78"/>
                    <a:sym typeface="Arial"/>
                  </a:endParaRPr>
                </a:p>
              </p:txBody>
            </p:sp>
            <p:sp>
              <p:nvSpPr>
                <p:cNvPr id="84" name="Rectangle: Rounded Corners 217">
                  <a:extLst>
                    <a:ext uri="{FF2B5EF4-FFF2-40B4-BE49-F238E27FC236}">
                      <a16:creationId xmlns:a16="http://schemas.microsoft.com/office/drawing/2014/main" id="{5C97447E-288C-126A-5604-EB983CAB4D7A}"/>
                    </a:ext>
                  </a:extLst>
                </p:cNvPr>
                <p:cNvSpPr/>
                <p:nvPr/>
              </p:nvSpPr>
              <p:spPr>
                <a:xfrm>
                  <a:off x="6376564" y="2752584"/>
                  <a:ext cx="2071670" cy="1137729"/>
                </a:xfrm>
                <a:prstGeom prst="roundRect">
                  <a:avLst/>
                </a:prstGeom>
                <a:grpFill/>
                <a:ln w="12700" cap="flat" cmpd="sng" algn="ctr">
                  <a:solidFill>
                    <a:srgbClr val="0070C0"/>
                  </a:solidFill>
                  <a:prstDash val="solid"/>
                </a:ln>
                <a:effectLst/>
              </p:spPr>
              <p:txBody>
                <a:bodyPr lIns="54864" tIns="86400" rIns="54864" bIns="86400"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endParaRPr kumimoji="0" lang="ar-SA" sz="1400" b="0" i="0" u="none" strike="noStrike" kern="1200" cap="none" spc="0" normalizeH="0" baseline="0" noProof="0" dirty="0">
                    <a:ln>
                      <a:noFill/>
                    </a:ln>
                    <a:solidFill>
                      <a:schemeClr val="tx2">
                        <a:lumMod val="75000"/>
                      </a:schemeClr>
                    </a:solidFill>
                    <a:effectLst/>
                    <a:uLnTx/>
                    <a:uFillTx/>
                    <a:latin typeface="Alexandria" charset="0"/>
                    <a:ea typeface="+mn-ea"/>
                    <a:cs typeface="Alexandria" charset="0"/>
                  </a:endParaRPr>
                </a:p>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solidFill>
                        <a:schemeClr val="tx2">
                          <a:lumMod val="75000"/>
                        </a:schemeClr>
                      </a:solidFill>
                      <a:effectLst/>
                      <a:uLnTx/>
                      <a:uFillTx/>
                      <a:latin typeface="Alexandria" charset="0"/>
                      <a:ea typeface="+mn-ea"/>
                      <a:cs typeface="Alexandria" charset="0"/>
                    </a:rPr>
                    <a:t>العلاقة مع الزملاء</a:t>
                  </a:r>
                </a:p>
              </p:txBody>
            </p:sp>
            <p:sp>
              <p:nvSpPr>
                <p:cNvPr id="85" name="Oval 218">
                  <a:extLst>
                    <a:ext uri="{FF2B5EF4-FFF2-40B4-BE49-F238E27FC236}">
                      <a16:creationId xmlns:a16="http://schemas.microsoft.com/office/drawing/2014/main" id="{21D3E03C-1DEA-CE18-5ACF-9CC4DAA1C21F}"/>
                    </a:ext>
                  </a:extLst>
                </p:cNvPr>
                <p:cNvSpPr/>
                <p:nvPr/>
              </p:nvSpPr>
              <p:spPr>
                <a:xfrm>
                  <a:off x="7857391" y="2191101"/>
                  <a:ext cx="779546" cy="744360"/>
                </a:xfrm>
                <a:prstGeom prst="ellipse">
                  <a:avLst/>
                </a:prstGeom>
                <a:grpFill/>
                <a:ln w="25400" cap="flat" cmpd="sng" algn="ctr">
                  <a:solidFill>
                    <a:srgbClr val="0070C0"/>
                  </a:solidFill>
                  <a:prstDash val="solid"/>
                </a:ln>
                <a:effectLst/>
              </p:spPr>
              <p:txBody>
                <a:bodyPr rtlCol="0" anchor="ctr"/>
                <a:lstStyle/>
                <a:p>
                  <a:pPr algn="ctr">
                    <a:buClr>
                      <a:srgbClr val="000000"/>
                    </a:buClr>
                    <a:buFont typeface="Arial"/>
                    <a:buNone/>
                    <a:defRPr/>
                  </a:pPr>
                  <a:r>
                    <a:rPr lang="en-GB" sz="1600" b="1" kern="0" dirty="0">
                      <a:solidFill>
                        <a:schemeClr val="tx2">
                          <a:lumMod val="75000"/>
                        </a:schemeClr>
                      </a:solidFill>
                      <a:latin typeface="Alexandria" pitchFamily="2" charset="-78"/>
                      <a:cs typeface="Alexandria" pitchFamily="2" charset="-78"/>
                      <a:sym typeface="Arial"/>
                    </a:rPr>
                    <a:t>8</a:t>
                  </a:r>
                </a:p>
              </p:txBody>
            </p:sp>
            <p:sp>
              <p:nvSpPr>
                <p:cNvPr id="86" name="Rectangle: Rounded Corners 217">
                  <a:extLst>
                    <a:ext uri="{FF2B5EF4-FFF2-40B4-BE49-F238E27FC236}">
                      <a16:creationId xmlns:a16="http://schemas.microsoft.com/office/drawing/2014/main" id="{341FB8B0-B9D7-C684-33A7-D1CF6A2452C9}"/>
                    </a:ext>
                  </a:extLst>
                </p:cNvPr>
                <p:cNvSpPr/>
                <p:nvPr/>
              </p:nvSpPr>
              <p:spPr>
                <a:xfrm>
                  <a:off x="3768015" y="2752590"/>
                  <a:ext cx="2071670" cy="1137729"/>
                </a:xfrm>
                <a:prstGeom prst="roundRect">
                  <a:avLst/>
                </a:prstGeom>
                <a:grpFill/>
                <a:ln w="12700" cap="flat" cmpd="sng" algn="ctr">
                  <a:solidFill>
                    <a:srgbClr val="0070C0"/>
                  </a:solidFill>
                  <a:prstDash val="solid"/>
                </a:ln>
                <a:effectLst/>
              </p:spPr>
              <p:txBody>
                <a:bodyPr lIns="54864" tIns="86400" rIns="54864" bIns="86400"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endParaRPr lang="ar-SA" sz="1400" dirty="0">
                    <a:solidFill>
                      <a:schemeClr val="tx2">
                        <a:lumMod val="75000"/>
                      </a:schemeClr>
                    </a:solidFill>
                    <a:latin typeface="Alexandria" charset="0"/>
                    <a:cs typeface="Alexandria" charset="0"/>
                  </a:endParaRPr>
                </a:p>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solidFill>
                        <a:schemeClr val="tx2">
                          <a:lumMod val="75000"/>
                        </a:schemeClr>
                      </a:solidFill>
                      <a:effectLst/>
                      <a:uLnTx/>
                      <a:uFillTx/>
                      <a:latin typeface="Alexandria" charset="0"/>
                      <a:ea typeface="+mn-ea"/>
                      <a:cs typeface="Alexandria" charset="0"/>
                    </a:rPr>
                    <a:t>المكالمات التليفونية الاعتراضية</a:t>
                  </a:r>
                </a:p>
              </p:txBody>
            </p:sp>
            <p:sp>
              <p:nvSpPr>
                <p:cNvPr id="87" name="Oval 218">
                  <a:extLst>
                    <a:ext uri="{FF2B5EF4-FFF2-40B4-BE49-F238E27FC236}">
                      <a16:creationId xmlns:a16="http://schemas.microsoft.com/office/drawing/2014/main" id="{CEE1C7DE-2B5E-F1C8-AEA6-BAD1AFF8ABDB}"/>
                    </a:ext>
                  </a:extLst>
                </p:cNvPr>
                <p:cNvSpPr/>
                <p:nvPr/>
              </p:nvSpPr>
              <p:spPr>
                <a:xfrm>
                  <a:off x="5248842" y="2191101"/>
                  <a:ext cx="779546" cy="744360"/>
                </a:xfrm>
                <a:prstGeom prst="ellipse">
                  <a:avLst/>
                </a:prstGeom>
                <a:grpFill/>
                <a:ln w="25400" cap="flat" cmpd="sng" algn="ctr">
                  <a:solidFill>
                    <a:srgbClr val="0070C0"/>
                  </a:solidFill>
                  <a:prstDash val="solid"/>
                </a:ln>
                <a:effectLst/>
              </p:spPr>
              <p:txBody>
                <a:bodyPr rtlCol="0" anchor="ctr"/>
                <a:lstStyle/>
                <a:p>
                  <a:pPr algn="ctr">
                    <a:buClr>
                      <a:srgbClr val="000000"/>
                    </a:buClr>
                    <a:buFont typeface="Arial"/>
                    <a:buNone/>
                    <a:defRPr/>
                  </a:pPr>
                  <a:r>
                    <a:rPr lang="en-GB" sz="1600" b="1" kern="0" dirty="0">
                      <a:solidFill>
                        <a:schemeClr val="tx2">
                          <a:lumMod val="75000"/>
                        </a:schemeClr>
                      </a:solidFill>
                      <a:latin typeface="Alexandria" pitchFamily="2" charset="-78"/>
                      <a:cs typeface="Alexandria" pitchFamily="2" charset="-78"/>
                      <a:sym typeface="Arial"/>
                    </a:rPr>
                    <a:t>9</a:t>
                  </a:r>
                </a:p>
              </p:txBody>
            </p:sp>
          </p:grpSp>
          <p:sp>
            <p:nvSpPr>
              <p:cNvPr id="79" name="Rectangle: Rounded Corners 217">
                <a:extLst>
                  <a:ext uri="{FF2B5EF4-FFF2-40B4-BE49-F238E27FC236}">
                    <a16:creationId xmlns:a16="http://schemas.microsoft.com/office/drawing/2014/main" id="{7B273939-88F1-D4C8-3A54-92D6ACA990BB}"/>
                  </a:ext>
                </a:extLst>
              </p:cNvPr>
              <p:cNvSpPr/>
              <p:nvPr/>
            </p:nvSpPr>
            <p:spPr>
              <a:xfrm>
                <a:off x="970888" y="2684253"/>
                <a:ext cx="1606449" cy="1043857"/>
              </a:xfrm>
              <a:prstGeom prst="roundRect">
                <a:avLst/>
              </a:prstGeom>
              <a:grpFill/>
              <a:ln w="12700" cap="flat" cmpd="sng" algn="ctr">
                <a:solidFill>
                  <a:srgbClr val="0070C0"/>
                </a:solidFill>
                <a:prstDash val="solid"/>
              </a:ln>
              <a:effectLst/>
            </p:spPr>
            <p:txBody>
              <a:bodyPr lIns="54864" tIns="86400" rIns="54864" bIns="86400"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endParaRPr kumimoji="0" lang="ar-SA" sz="1400" b="0" i="0" u="none" strike="noStrike" kern="1200" cap="none" spc="0" normalizeH="0" baseline="0" noProof="0" dirty="0">
                  <a:ln>
                    <a:noFill/>
                  </a:ln>
                  <a:solidFill>
                    <a:schemeClr val="tx2">
                      <a:lumMod val="75000"/>
                    </a:schemeClr>
                  </a:solidFill>
                  <a:effectLst/>
                  <a:uLnTx/>
                  <a:uFillTx/>
                  <a:latin typeface="Alexandria" charset="0"/>
                  <a:ea typeface="+mn-ea"/>
                  <a:cs typeface="Alexandria" charset="0"/>
                </a:endParaRPr>
              </a:p>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solidFill>
                      <a:schemeClr val="tx2">
                        <a:lumMod val="75000"/>
                      </a:schemeClr>
                    </a:solidFill>
                    <a:effectLst/>
                    <a:uLnTx/>
                    <a:uFillTx/>
                    <a:latin typeface="Alexandria" charset="0"/>
                    <a:ea typeface="+mn-ea"/>
                    <a:cs typeface="Alexandria" charset="0"/>
                  </a:rPr>
                  <a:t>الزيارات غير المخططة</a:t>
                </a:r>
              </a:p>
            </p:txBody>
          </p:sp>
        </p:grpSp>
        <p:sp>
          <p:nvSpPr>
            <p:cNvPr id="77" name="Oval 218">
              <a:extLst>
                <a:ext uri="{FF2B5EF4-FFF2-40B4-BE49-F238E27FC236}">
                  <a16:creationId xmlns:a16="http://schemas.microsoft.com/office/drawing/2014/main" id="{F482C8C7-240E-90BC-7BDB-7D77E7684127}"/>
                </a:ext>
              </a:extLst>
            </p:cNvPr>
            <p:cNvSpPr/>
            <p:nvPr/>
          </p:nvSpPr>
          <p:spPr>
            <a:xfrm>
              <a:off x="2119176" y="2169091"/>
              <a:ext cx="604489" cy="682944"/>
            </a:xfrm>
            <a:prstGeom prst="ellipse">
              <a:avLst/>
            </a:prstGeom>
            <a:grpFill/>
            <a:ln w="25400" cap="flat" cmpd="sng" algn="ctr">
              <a:solidFill>
                <a:srgbClr val="0070C0"/>
              </a:solidFill>
              <a:prstDash val="solid"/>
            </a:ln>
            <a:effectLst/>
          </p:spPr>
          <p:txBody>
            <a:bodyPr rtlCol="0" anchor="ctr"/>
            <a:lstStyle/>
            <a:p>
              <a:pPr algn="ctr">
                <a:buClr>
                  <a:srgbClr val="000000"/>
                </a:buClr>
                <a:buFont typeface="Arial"/>
                <a:buNone/>
                <a:defRPr/>
              </a:pPr>
              <a:r>
                <a:rPr lang="en-GB" sz="1600" b="1" kern="0" dirty="0">
                  <a:solidFill>
                    <a:schemeClr val="tx2">
                      <a:lumMod val="75000"/>
                    </a:schemeClr>
                  </a:solidFill>
                  <a:latin typeface="Alexandria" pitchFamily="2" charset="-78"/>
                  <a:cs typeface="Alexandria" pitchFamily="2" charset="-78"/>
                  <a:sym typeface="Arial"/>
                </a:rPr>
                <a:t>10</a:t>
              </a:r>
            </a:p>
          </p:txBody>
        </p:sp>
      </p:grpSp>
    </p:spTree>
    <p:extLst>
      <p:ext uri="{BB962C8B-B14F-4D97-AF65-F5344CB8AC3E}">
        <p14:creationId xmlns:p14="http://schemas.microsoft.com/office/powerpoint/2010/main" val="7859069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C99A304-E107-FAF4-F5A7-607019416E9B}"/>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Rectangle 4">
            <a:extLst>
              <a:ext uri="{FF2B5EF4-FFF2-40B4-BE49-F238E27FC236}">
                <a16:creationId xmlns:a16="http://schemas.microsoft.com/office/drawing/2014/main" id="{9EAF3E51-DFE6-B167-38B3-441561A01CC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6C073F62-86CE-96BA-D792-A4CC9FAC443A}"/>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81C6538-7F8D-A072-2B4E-1A3347E4DE58}"/>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787688CE-26AE-19D2-3FF7-819DA061D9E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C01071BE-455F-8D17-2AA8-447BF641A4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6" name="مجموعة 25">
            <a:extLst>
              <a:ext uri="{FF2B5EF4-FFF2-40B4-BE49-F238E27FC236}">
                <a16:creationId xmlns:a16="http://schemas.microsoft.com/office/drawing/2014/main" id="{32D21CE1-9BE9-0534-C28F-32B02877A5D5}"/>
              </a:ext>
            </a:extLst>
          </p:cNvPr>
          <p:cNvGrpSpPr/>
          <p:nvPr/>
        </p:nvGrpSpPr>
        <p:grpSpPr>
          <a:xfrm>
            <a:off x="2205863" y="2174635"/>
            <a:ext cx="7789458" cy="1560128"/>
            <a:chOff x="3768015" y="2189892"/>
            <a:chExt cx="10045251" cy="1700427"/>
          </a:xfrm>
          <a:solidFill>
            <a:schemeClr val="accent3">
              <a:lumMod val="20000"/>
              <a:lumOff val="80000"/>
            </a:schemeClr>
          </a:solidFill>
        </p:grpSpPr>
        <p:sp>
          <p:nvSpPr>
            <p:cNvPr id="44" name="Rectangle: Rounded Corners 217">
              <a:extLst>
                <a:ext uri="{FF2B5EF4-FFF2-40B4-BE49-F238E27FC236}">
                  <a16:creationId xmlns:a16="http://schemas.microsoft.com/office/drawing/2014/main" id="{36E25791-AA26-74D2-81CB-060C0DB46F75}"/>
                </a:ext>
              </a:extLst>
            </p:cNvPr>
            <p:cNvSpPr/>
            <p:nvPr/>
          </p:nvSpPr>
          <p:spPr>
            <a:xfrm>
              <a:off x="11552892" y="2774960"/>
              <a:ext cx="2071670" cy="1112341"/>
            </a:xfrm>
            <a:prstGeom prst="roundRect">
              <a:avLst/>
            </a:prstGeom>
            <a:grpFill/>
            <a:ln w="12700" cap="flat" cmpd="sng" algn="ctr">
              <a:solidFill>
                <a:srgbClr val="203E5F"/>
              </a:solidFill>
              <a:prstDash val="solid"/>
            </a:ln>
            <a:effectLst/>
          </p:spPr>
          <p:txBody>
            <a:bodyPr lIns="54864" tIns="86400" rIns="54864" bIns="86400"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endParaRPr kumimoji="0" lang="ar-SA" sz="1400" b="0" i="0" u="none" strike="noStrike" kern="1200" cap="none" spc="0" normalizeH="0" baseline="0" noProof="0" dirty="0">
                <a:ln>
                  <a:noFill/>
                </a:ln>
                <a:solidFill>
                  <a:schemeClr val="tx2">
                    <a:lumMod val="75000"/>
                  </a:schemeClr>
                </a:solidFill>
                <a:effectLst/>
                <a:uLnTx/>
                <a:uFillTx/>
                <a:latin typeface="Alexandria" charset="0"/>
                <a:ea typeface="+mn-ea"/>
                <a:cs typeface="Alexandria" charset="0"/>
              </a:endParaRPr>
            </a:p>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solidFill>
                    <a:schemeClr val="tx2">
                      <a:lumMod val="75000"/>
                    </a:schemeClr>
                  </a:solidFill>
                  <a:effectLst/>
                  <a:uLnTx/>
                  <a:uFillTx/>
                  <a:latin typeface="Alexandria" charset="0"/>
                  <a:ea typeface="+mn-ea"/>
                  <a:cs typeface="Alexandria" charset="0"/>
                </a:rPr>
                <a:t>المشكلات والأزمات المفاجئة</a:t>
              </a:r>
            </a:p>
          </p:txBody>
        </p:sp>
        <p:sp>
          <p:nvSpPr>
            <p:cNvPr id="45" name="Oval 218">
              <a:extLst>
                <a:ext uri="{FF2B5EF4-FFF2-40B4-BE49-F238E27FC236}">
                  <a16:creationId xmlns:a16="http://schemas.microsoft.com/office/drawing/2014/main" id="{1ED8F7E9-A4B0-555F-F9DE-D5B53ADE0411}"/>
                </a:ext>
              </a:extLst>
            </p:cNvPr>
            <p:cNvSpPr/>
            <p:nvPr/>
          </p:nvSpPr>
          <p:spPr>
            <a:xfrm>
              <a:off x="13033720" y="2189892"/>
              <a:ext cx="779546" cy="727750"/>
            </a:xfrm>
            <a:prstGeom prst="ellipse">
              <a:avLst/>
            </a:prstGeom>
            <a:grpFill/>
            <a:ln w="25400" cap="flat" cmpd="sng" algn="ctr">
              <a:solidFill>
                <a:srgbClr val="203E5F"/>
              </a:solidFill>
              <a:prstDash val="solid"/>
            </a:ln>
            <a:effectLst/>
          </p:spPr>
          <p:txBody>
            <a:bodyPr rtlCol="0" anchor="ctr"/>
            <a:lstStyle/>
            <a:p>
              <a:pPr algn="ctr">
                <a:buClr>
                  <a:srgbClr val="000000"/>
                </a:buClr>
                <a:buFont typeface="Arial"/>
                <a:buNone/>
                <a:defRPr/>
              </a:pPr>
              <a:r>
                <a:rPr lang="ar-SA" sz="1600" b="1" kern="0" dirty="0">
                  <a:solidFill>
                    <a:schemeClr val="tx2">
                      <a:lumMod val="75000"/>
                    </a:schemeClr>
                  </a:solidFill>
                  <a:latin typeface="Alexandria" pitchFamily="2" charset="-78"/>
                  <a:cs typeface="Alexandria" pitchFamily="2" charset="-78"/>
                  <a:sym typeface="Arial"/>
                </a:rPr>
                <a:t>11</a:t>
              </a:r>
              <a:endParaRPr lang="en-GB" sz="1600" b="1" kern="0" dirty="0">
                <a:solidFill>
                  <a:schemeClr val="tx2">
                    <a:lumMod val="75000"/>
                  </a:schemeClr>
                </a:solidFill>
                <a:latin typeface="Alexandria" pitchFamily="2" charset="-78"/>
                <a:cs typeface="Alexandria" pitchFamily="2" charset="-78"/>
                <a:sym typeface="Arial"/>
              </a:endParaRPr>
            </a:p>
          </p:txBody>
        </p:sp>
        <p:sp>
          <p:nvSpPr>
            <p:cNvPr id="46" name="Rectangle: Rounded Corners 217">
              <a:extLst>
                <a:ext uri="{FF2B5EF4-FFF2-40B4-BE49-F238E27FC236}">
                  <a16:creationId xmlns:a16="http://schemas.microsoft.com/office/drawing/2014/main" id="{2A453733-8742-A371-0992-C408905FFFD8}"/>
                </a:ext>
              </a:extLst>
            </p:cNvPr>
            <p:cNvSpPr/>
            <p:nvPr/>
          </p:nvSpPr>
          <p:spPr>
            <a:xfrm>
              <a:off x="8960697" y="2774960"/>
              <a:ext cx="2071670" cy="1112341"/>
            </a:xfrm>
            <a:prstGeom prst="roundRect">
              <a:avLst/>
            </a:prstGeom>
            <a:grpFill/>
            <a:ln w="12700" cap="flat" cmpd="sng" algn="ctr">
              <a:solidFill>
                <a:srgbClr val="203E5F"/>
              </a:solidFill>
              <a:prstDash val="solid"/>
            </a:ln>
            <a:effectLst/>
          </p:spPr>
          <p:txBody>
            <a:bodyPr lIns="54864" tIns="86400" rIns="54864" bIns="86400"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endParaRPr kumimoji="0" lang="ar-SA" sz="1400" b="0" i="0" u="none" strike="noStrike" kern="1200" cap="none" spc="0" normalizeH="0" baseline="0" noProof="0" dirty="0">
                <a:ln>
                  <a:noFill/>
                </a:ln>
                <a:solidFill>
                  <a:schemeClr val="tx2">
                    <a:lumMod val="75000"/>
                  </a:schemeClr>
                </a:solidFill>
                <a:effectLst/>
                <a:uLnTx/>
                <a:uFillTx/>
                <a:latin typeface="Alexandria" charset="0"/>
                <a:ea typeface="+mn-ea"/>
                <a:cs typeface="Alexandria" charset="0"/>
              </a:endParaRPr>
            </a:p>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solidFill>
                    <a:schemeClr val="tx2">
                      <a:lumMod val="75000"/>
                    </a:schemeClr>
                  </a:solidFill>
                  <a:effectLst/>
                  <a:uLnTx/>
                  <a:uFillTx/>
                  <a:latin typeface="Alexandria" charset="0"/>
                  <a:ea typeface="+mn-ea"/>
                  <a:cs typeface="Alexandria" charset="0"/>
                </a:rPr>
                <a:t>أدوات وأساليب توفير الوقت</a:t>
              </a:r>
            </a:p>
          </p:txBody>
        </p:sp>
        <p:sp>
          <p:nvSpPr>
            <p:cNvPr id="47" name="Oval 218">
              <a:extLst>
                <a:ext uri="{FF2B5EF4-FFF2-40B4-BE49-F238E27FC236}">
                  <a16:creationId xmlns:a16="http://schemas.microsoft.com/office/drawing/2014/main" id="{D5D3095E-6615-B570-BA96-5C268DE43782}"/>
                </a:ext>
              </a:extLst>
            </p:cNvPr>
            <p:cNvSpPr/>
            <p:nvPr/>
          </p:nvSpPr>
          <p:spPr>
            <a:xfrm>
              <a:off x="10441524" y="2189892"/>
              <a:ext cx="779546" cy="727750"/>
            </a:xfrm>
            <a:prstGeom prst="ellipse">
              <a:avLst/>
            </a:prstGeom>
            <a:grpFill/>
            <a:ln w="25400" cap="flat" cmpd="sng" algn="ctr">
              <a:solidFill>
                <a:srgbClr val="203E5F"/>
              </a:solidFill>
              <a:prstDash val="solid"/>
            </a:ln>
            <a:effectLst/>
          </p:spPr>
          <p:txBody>
            <a:bodyPr rtlCol="0" anchor="ctr"/>
            <a:lstStyle/>
            <a:p>
              <a:pPr algn="ctr">
                <a:buClr>
                  <a:srgbClr val="000000"/>
                </a:buClr>
                <a:buFont typeface="Arial"/>
                <a:buNone/>
                <a:defRPr/>
              </a:pPr>
              <a:r>
                <a:rPr lang="en-US" sz="1600" b="1" kern="0" dirty="0">
                  <a:solidFill>
                    <a:schemeClr val="tx2">
                      <a:lumMod val="75000"/>
                    </a:schemeClr>
                  </a:solidFill>
                  <a:latin typeface="Alexandria" pitchFamily="2" charset="-78"/>
                  <a:cs typeface="Alexandria" pitchFamily="2" charset="-78"/>
                  <a:sym typeface="Arial"/>
                </a:rPr>
                <a:t>12</a:t>
              </a:r>
              <a:endParaRPr lang="en-GB" sz="1600" b="1" kern="0" dirty="0">
                <a:solidFill>
                  <a:schemeClr val="tx2">
                    <a:lumMod val="75000"/>
                  </a:schemeClr>
                </a:solidFill>
                <a:latin typeface="Alexandria" pitchFamily="2" charset="-78"/>
                <a:cs typeface="Alexandria" pitchFamily="2" charset="-78"/>
                <a:sym typeface="Arial"/>
              </a:endParaRPr>
            </a:p>
          </p:txBody>
        </p:sp>
        <p:sp>
          <p:nvSpPr>
            <p:cNvPr id="48" name="Rectangle: Rounded Corners 217">
              <a:extLst>
                <a:ext uri="{FF2B5EF4-FFF2-40B4-BE49-F238E27FC236}">
                  <a16:creationId xmlns:a16="http://schemas.microsoft.com/office/drawing/2014/main" id="{F8DE138C-2B21-837F-F814-74C6380C2CE7}"/>
                </a:ext>
              </a:extLst>
            </p:cNvPr>
            <p:cNvSpPr/>
            <p:nvPr/>
          </p:nvSpPr>
          <p:spPr>
            <a:xfrm>
              <a:off x="6376564" y="2752584"/>
              <a:ext cx="2071670" cy="1137729"/>
            </a:xfrm>
            <a:prstGeom prst="roundRect">
              <a:avLst/>
            </a:prstGeom>
            <a:grpFill/>
            <a:ln w="12700" cap="flat" cmpd="sng" algn="ctr">
              <a:solidFill>
                <a:srgbClr val="203E5F"/>
              </a:solidFill>
              <a:prstDash val="solid"/>
            </a:ln>
            <a:effectLst/>
          </p:spPr>
          <p:txBody>
            <a:bodyPr lIns="54864" tIns="86400" rIns="54864" bIns="86400"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endParaRPr kumimoji="0" lang="ar-SA" sz="1400" b="0" i="0" u="none" strike="noStrike" kern="1200" cap="none" spc="0" normalizeH="0" baseline="0" noProof="0" dirty="0">
                <a:ln>
                  <a:noFill/>
                </a:ln>
                <a:solidFill>
                  <a:schemeClr val="tx2">
                    <a:lumMod val="75000"/>
                  </a:schemeClr>
                </a:solidFill>
                <a:effectLst/>
                <a:uLnTx/>
                <a:uFillTx/>
                <a:latin typeface="Alexandria" charset="0"/>
                <a:ea typeface="+mn-ea"/>
                <a:cs typeface="Alexandria" charset="0"/>
              </a:endParaRPr>
            </a:p>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solidFill>
                    <a:schemeClr val="tx2">
                      <a:lumMod val="75000"/>
                    </a:schemeClr>
                  </a:solidFill>
                  <a:effectLst/>
                  <a:uLnTx/>
                  <a:uFillTx/>
                  <a:latin typeface="Alexandria" charset="0"/>
                  <a:ea typeface="+mn-ea"/>
                  <a:cs typeface="Alexandria" charset="0"/>
                </a:rPr>
                <a:t>التنقل والزيارات الميدانية</a:t>
              </a:r>
            </a:p>
          </p:txBody>
        </p:sp>
        <p:sp>
          <p:nvSpPr>
            <p:cNvPr id="49" name="Oval 218">
              <a:extLst>
                <a:ext uri="{FF2B5EF4-FFF2-40B4-BE49-F238E27FC236}">
                  <a16:creationId xmlns:a16="http://schemas.microsoft.com/office/drawing/2014/main" id="{A618D86E-22B3-DF4C-53DA-8835A8FEAE78}"/>
                </a:ext>
              </a:extLst>
            </p:cNvPr>
            <p:cNvSpPr/>
            <p:nvPr/>
          </p:nvSpPr>
          <p:spPr>
            <a:xfrm>
              <a:off x="7857391" y="2191101"/>
              <a:ext cx="779546" cy="744360"/>
            </a:xfrm>
            <a:prstGeom prst="ellipse">
              <a:avLst/>
            </a:prstGeom>
            <a:grpFill/>
            <a:ln w="25400" cap="flat" cmpd="sng" algn="ctr">
              <a:solidFill>
                <a:srgbClr val="203E5F"/>
              </a:solidFill>
              <a:prstDash val="solid"/>
            </a:ln>
            <a:effectLst/>
          </p:spPr>
          <p:txBody>
            <a:bodyPr rtlCol="0" anchor="ctr"/>
            <a:lstStyle/>
            <a:p>
              <a:pPr algn="ctr">
                <a:buClr>
                  <a:srgbClr val="000000"/>
                </a:buClr>
                <a:buFont typeface="Arial"/>
                <a:buNone/>
                <a:defRPr/>
              </a:pPr>
              <a:r>
                <a:rPr lang="en-GB" sz="1600" b="1" kern="0" dirty="0">
                  <a:solidFill>
                    <a:schemeClr val="tx2">
                      <a:lumMod val="75000"/>
                    </a:schemeClr>
                  </a:solidFill>
                  <a:latin typeface="Alexandria" pitchFamily="2" charset="-78"/>
                  <a:cs typeface="Alexandria" pitchFamily="2" charset="-78"/>
                  <a:sym typeface="Arial"/>
                </a:rPr>
                <a:t>13</a:t>
              </a:r>
            </a:p>
          </p:txBody>
        </p:sp>
        <p:sp>
          <p:nvSpPr>
            <p:cNvPr id="50" name="Rectangle: Rounded Corners 217">
              <a:extLst>
                <a:ext uri="{FF2B5EF4-FFF2-40B4-BE49-F238E27FC236}">
                  <a16:creationId xmlns:a16="http://schemas.microsoft.com/office/drawing/2014/main" id="{BF87A0D3-FF2C-5B67-CAB9-02BB9C5B92C7}"/>
                </a:ext>
              </a:extLst>
            </p:cNvPr>
            <p:cNvSpPr/>
            <p:nvPr/>
          </p:nvSpPr>
          <p:spPr>
            <a:xfrm>
              <a:off x="3768015" y="2752590"/>
              <a:ext cx="2071670" cy="1137729"/>
            </a:xfrm>
            <a:prstGeom prst="roundRect">
              <a:avLst/>
            </a:prstGeom>
            <a:grpFill/>
            <a:ln w="12700" cap="flat" cmpd="sng" algn="ctr">
              <a:solidFill>
                <a:srgbClr val="203E5F"/>
              </a:solidFill>
              <a:prstDash val="solid"/>
            </a:ln>
            <a:effectLst/>
          </p:spPr>
          <p:txBody>
            <a:bodyPr lIns="54864" tIns="86400" rIns="54864" bIns="86400"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endParaRPr kumimoji="0" lang="ar-SA" sz="1400" b="0" i="0" u="none" strike="noStrike" kern="1200" cap="none" spc="0" normalizeH="0" baseline="0" noProof="0" dirty="0">
                <a:ln>
                  <a:noFill/>
                </a:ln>
                <a:solidFill>
                  <a:schemeClr val="tx2">
                    <a:lumMod val="75000"/>
                  </a:schemeClr>
                </a:solidFill>
                <a:effectLst/>
                <a:uLnTx/>
                <a:uFillTx/>
                <a:latin typeface="Alexandria" charset="0"/>
                <a:ea typeface="+mn-ea"/>
                <a:cs typeface="Alexandria" charset="0"/>
              </a:endParaRPr>
            </a:p>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solidFill>
                    <a:schemeClr val="tx2">
                      <a:lumMod val="75000"/>
                    </a:schemeClr>
                  </a:solidFill>
                  <a:effectLst/>
                  <a:uLnTx/>
                  <a:uFillTx/>
                  <a:latin typeface="Alexandria" charset="0"/>
                  <a:ea typeface="+mn-ea"/>
                  <a:cs typeface="Alexandria" charset="0"/>
                </a:rPr>
                <a:t>ظروف وحالة مكان العمل</a:t>
              </a:r>
            </a:p>
          </p:txBody>
        </p:sp>
        <p:sp>
          <p:nvSpPr>
            <p:cNvPr id="51" name="Oval 218">
              <a:extLst>
                <a:ext uri="{FF2B5EF4-FFF2-40B4-BE49-F238E27FC236}">
                  <a16:creationId xmlns:a16="http://schemas.microsoft.com/office/drawing/2014/main" id="{7B2DEAEF-E612-9BAE-1F13-40A9D4582D52}"/>
                </a:ext>
              </a:extLst>
            </p:cNvPr>
            <p:cNvSpPr/>
            <p:nvPr/>
          </p:nvSpPr>
          <p:spPr>
            <a:xfrm>
              <a:off x="5248842" y="2191101"/>
              <a:ext cx="779546" cy="744360"/>
            </a:xfrm>
            <a:prstGeom prst="ellipse">
              <a:avLst/>
            </a:prstGeom>
            <a:grpFill/>
            <a:ln w="25400" cap="flat" cmpd="sng" algn="ctr">
              <a:solidFill>
                <a:srgbClr val="203E5F"/>
              </a:solidFill>
              <a:prstDash val="solid"/>
            </a:ln>
            <a:effectLst/>
          </p:spPr>
          <p:txBody>
            <a:bodyPr rtlCol="0" anchor="ctr"/>
            <a:lstStyle/>
            <a:p>
              <a:pPr algn="ctr">
                <a:buClr>
                  <a:srgbClr val="000000"/>
                </a:buClr>
                <a:buFont typeface="Arial"/>
                <a:buNone/>
                <a:defRPr/>
              </a:pPr>
              <a:r>
                <a:rPr lang="en-GB" sz="1600" b="1" kern="0" dirty="0">
                  <a:solidFill>
                    <a:schemeClr val="tx2">
                      <a:lumMod val="75000"/>
                    </a:schemeClr>
                  </a:solidFill>
                  <a:latin typeface="Alexandria" pitchFamily="2" charset="-78"/>
                  <a:cs typeface="Alexandria" pitchFamily="2" charset="-78"/>
                  <a:sym typeface="Arial"/>
                </a:rPr>
                <a:t>14</a:t>
              </a:r>
            </a:p>
          </p:txBody>
        </p:sp>
      </p:grpSp>
      <p:grpSp>
        <p:nvGrpSpPr>
          <p:cNvPr id="78" name="مجموعة 77">
            <a:extLst>
              <a:ext uri="{FF2B5EF4-FFF2-40B4-BE49-F238E27FC236}">
                <a16:creationId xmlns:a16="http://schemas.microsoft.com/office/drawing/2014/main" id="{0A37E3DD-1D55-0E44-CB21-57903A9A69E5}"/>
              </a:ext>
            </a:extLst>
          </p:cNvPr>
          <p:cNvGrpSpPr/>
          <p:nvPr/>
        </p:nvGrpSpPr>
        <p:grpSpPr>
          <a:xfrm>
            <a:off x="3241545" y="3930751"/>
            <a:ext cx="5766693" cy="1560122"/>
            <a:chOff x="6376564" y="2189892"/>
            <a:chExt cx="7436702" cy="1700421"/>
          </a:xfrm>
          <a:solidFill>
            <a:schemeClr val="accent3">
              <a:lumMod val="20000"/>
              <a:lumOff val="80000"/>
            </a:schemeClr>
          </a:solidFill>
        </p:grpSpPr>
        <p:sp>
          <p:nvSpPr>
            <p:cNvPr id="80" name="Rectangle: Rounded Corners 217">
              <a:extLst>
                <a:ext uri="{FF2B5EF4-FFF2-40B4-BE49-F238E27FC236}">
                  <a16:creationId xmlns:a16="http://schemas.microsoft.com/office/drawing/2014/main" id="{5B0533AD-9DD7-BB53-C5E4-AC2044873703}"/>
                </a:ext>
              </a:extLst>
            </p:cNvPr>
            <p:cNvSpPr/>
            <p:nvPr/>
          </p:nvSpPr>
          <p:spPr>
            <a:xfrm>
              <a:off x="11552892" y="2774960"/>
              <a:ext cx="2071670" cy="1112341"/>
            </a:xfrm>
            <a:prstGeom prst="roundRect">
              <a:avLst/>
            </a:prstGeom>
            <a:grpFill/>
            <a:ln w="12700" cap="flat" cmpd="sng" algn="ctr">
              <a:solidFill>
                <a:srgbClr val="203E5F"/>
              </a:solidFill>
              <a:prstDash val="solid"/>
            </a:ln>
            <a:effectLst/>
          </p:spPr>
          <p:txBody>
            <a:bodyPr lIns="54864" tIns="86400" rIns="54864" bIns="86400"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endParaRPr kumimoji="0" lang="ar-SA" sz="1400" b="0" i="0" u="none" strike="noStrike" kern="1200" cap="none" spc="0" normalizeH="0" baseline="0" noProof="0" dirty="0">
                <a:ln>
                  <a:noFill/>
                </a:ln>
                <a:solidFill>
                  <a:schemeClr val="tx2">
                    <a:lumMod val="75000"/>
                  </a:schemeClr>
                </a:solidFill>
                <a:effectLst/>
                <a:uLnTx/>
                <a:uFillTx/>
                <a:latin typeface="Alexandria" charset="0"/>
                <a:ea typeface="+mn-ea"/>
                <a:cs typeface="Alexandria" charset="0"/>
              </a:endParaRPr>
            </a:p>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solidFill>
                    <a:schemeClr val="tx2">
                      <a:lumMod val="75000"/>
                    </a:schemeClr>
                  </a:solidFill>
                  <a:effectLst/>
                  <a:uLnTx/>
                  <a:uFillTx/>
                  <a:latin typeface="Alexandria" charset="0"/>
                  <a:ea typeface="+mn-ea"/>
                  <a:cs typeface="Alexandria" charset="0"/>
                </a:rPr>
                <a:t>البريد الصادر والوارد</a:t>
              </a:r>
            </a:p>
          </p:txBody>
        </p:sp>
        <p:sp>
          <p:nvSpPr>
            <p:cNvPr id="81" name="Oval 218">
              <a:extLst>
                <a:ext uri="{FF2B5EF4-FFF2-40B4-BE49-F238E27FC236}">
                  <a16:creationId xmlns:a16="http://schemas.microsoft.com/office/drawing/2014/main" id="{861246EF-873D-50AA-7284-A46FA4C60DBE}"/>
                </a:ext>
              </a:extLst>
            </p:cNvPr>
            <p:cNvSpPr/>
            <p:nvPr/>
          </p:nvSpPr>
          <p:spPr>
            <a:xfrm>
              <a:off x="13033720" y="2189892"/>
              <a:ext cx="779546" cy="727750"/>
            </a:xfrm>
            <a:prstGeom prst="ellipse">
              <a:avLst/>
            </a:prstGeom>
            <a:grpFill/>
            <a:ln w="25400" cap="flat" cmpd="sng" algn="ctr">
              <a:solidFill>
                <a:srgbClr val="203E5F"/>
              </a:solidFill>
              <a:prstDash val="solid"/>
            </a:ln>
            <a:effectLst/>
          </p:spPr>
          <p:txBody>
            <a:bodyPr rtlCol="0" anchor="ctr"/>
            <a:lstStyle/>
            <a:p>
              <a:pPr algn="ctr">
                <a:buClr>
                  <a:srgbClr val="000000"/>
                </a:buClr>
                <a:buFont typeface="Arial"/>
                <a:buNone/>
                <a:defRPr/>
              </a:pPr>
              <a:r>
                <a:rPr lang="en-GB" sz="1600" b="1" kern="0" dirty="0">
                  <a:solidFill>
                    <a:schemeClr val="tx2">
                      <a:lumMod val="75000"/>
                    </a:schemeClr>
                  </a:solidFill>
                  <a:latin typeface="Alexandria" pitchFamily="2" charset="-78"/>
                  <a:cs typeface="Alexandria" pitchFamily="2" charset="-78"/>
                  <a:sym typeface="Arial"/>
                </a:rPr>
                <a:t>15</a:t>
              </a:r>
            </a:p>
          </p:txBody>
        </p:sp>
        <p:sp>
          <p:nvSpPr>
            <p:cNvPr id="82" name="Rectangle: Rounded Corners 217">
              <a:extLst>
                <a:ext uri="{FF2B5EF4-FFF2-40B4-BE49-F238E27FC236}">
                  <a16:creationId xmlns:a16="http://schemas.microsoft.com/office/drawing/2014/main" id="{1CBCA1BC-7F69-B0D8-4B4C-318E16176902}"/>
                </a:ext>
              </a:extLst>
            </p:cNvPr>
            <p:cNvSpPr/>
            <p:nvPr/>
          </p:nvSpPr>
          <p:spPr>
            <a:xfrm>
              <a:off x="8960697" y="2774960"/>
              <a:ext cx="2071670" cy="1112341"/>
            </a:xfrm>
            <a:prstGeom prst="roundRect">
              <a:avLst/>
            </a:prstGeom>
            <a:grpFill/>
            <a:ln w="12700" cap="flat" cmpd="sng" algn="ctr">
              <a:solidFill>
                <a:srgbClr val="203E5F"/>
              </a:solidFill>
              <a:prstDash val="solid"/>
            </a:ln>
            <a:effectLst/>
          </p:spPr>
          <p:txBody>
            <a:bodyPr lIns="54864" tIns="86400" rIns="54864" bIns="86400"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endParaRPr kumimoji="0" lang="ar-SA" sz="1400" b="0" i="0" u="none" strike="noStrike" kern="1200" cap="none" spc="0" normalizeH="0" baseline="0" noProof="0" dirty="0">
                <a:ln>
                  <a:noFill/>
                </a:ln>
                <a:solidFill>
                  <a:schemeClr val="tx2">
                    <a:lumMod val="75000"/>
                  </a:schemeClr>
                </a:solidFill>
                <a:effectLst/>
                <a:uLnTx/>
                <a:uFillTx/>
                <a:latin typeface="Alexandria" charset="0"/>
                <a:ea typeface="+mn-ea"/>
                <a:cs typeface="Alexandria" charset="0"/>
              </a:endParaRPr>
            </a:p>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solidFill>
                    <a:schemeClr val="tx2">
                      <a:lumMod val="75000"/>
                    </a:schemeClr>
                  </a:solidFill>
                  <a:effectLst/>
                  <a:uLnTx/>
                  <a:uFillTx/>
                  <a:latin typeface="Alexandria" charset="0"/>
                  <a:ea typeface="+mn-ea"/>
                  <a:cs typeface="Alexandria" charset="0"/>
                </a:rPr>
                <a:t>الاجتماعات واللجان</a:t>
              </a:r>
            </a:p>
          </p:txBody>
        </p:sp>
        <p:sp>
          <p:nvSpPr>
            <p:cNvPr id="83" name="Oval 218">
              <a:extLst>
                <a:ext uri="{FF2B5EF4-FFF2-40B4-BE49-F238E27FC236}">
                  <a16:creationId xmlns:a16="http://schemas.microsoft.com/office/drawing/2014/main" id="{892C4C48-76C1-A86C-17F7-645CC44D63C0}"/>
                </a:ext>
              </a:extLst>
            </p:cNvPr>
            <p:cNvSpPr/>
            <p:nvPr/>
          </p:nvSpPr>
          <p:spPr>
            <a:xfrm>
              <a:off x="10441524" y="2189892"/>
              <a:ext cx="779546" cy="727750"/>
            </a:xfrm>
            <a:prstGeom prst="ellipse">
              <a:avLst/>
            </a:prstGeom>
            <a:grpFill/>
            <a:ln w="25400" cap="flat" cmpd="sng" algn="ctr">
              <a:solidFill>
                <a:srgbClr val="203E5F"/>
              </a:solidFill>
              <a:prstDash val="solid"/>
            </a:ln>
            <a:effectLst/>
          </p:spPr>
          <p:txBody>
            <a:bodyPr rtlCol="0" anchor="ctr"/>
            <a:lstStyle/>
            <a:p>
              <a:pPr algn="ctr">
                <a:buClr>
                  <a:srgbClr val="000000"/>
                </a:buClr>
                <a:buFont typeface="Arial"/>
                <a:buNone/>
                <a:defRPr/>
              </a:pPr>
              <a:r>
                <a:rPr lang="en-US" sz="1600" b="1" kern="0" dirty="0">
                  <a:solidFill>
                    <a:schemeClr val="tx2">
                      <a:lumMod val="75000"/>
                    </a:schemeClr>
                  </a:solidFill>
                  <a:latin typeface="Alexandria" pitchFamily="2" charset="-78"/>
                  <a:cs typeface="Alexandria" pitchFamily="2" charset="-78"/>
                  <a:sym typeface="Arial"/>
                </a:rPr>
                <a:t>16</a:t>
              </a:r>
              <a:endParaRPr lang="en-GB" sz="1600" b="1" kern="0" dirty="0">
                <a:solidFill>
                  <a:schemeClr val="tx2">
                    <a:lumMod val="75000"/>
                  </a:schemeClr>
                </a:solidFill>
                <a:latin typeface="Alexandria" pitchFamily="2" charset="-78"/>
                <a:cs typeface="Alexandria" pitchFamily="2" charset="-78"/>
                <a:sym typeface="Arial"/>
              </a:endParaRPr>
            </a:p>
          </p:txBody>
        </p:sp>
        <p:sp>
          <p:nvSpPr>
            <p:cNvPr id="84" name="Rectangle: Rounded Corners 217">
              <a:extLst>
                <a:ext uri="{FF2B5EF4-FFF2-40B4-BE49-F238E27FC236}">
                  <a16:creationId xmlns:a16="http://schemas.microsoft.com/office/drawing/2014/main" id="{5C97447E-288C-126A-5604-EB983CAB4D7A}"/>
                </a:ext>
              </a:extLst>
            </p:cNvPr>
            <p:cNvSpPr/>
            <p:nvPr/>
          </p:nvSpPr>
          <p:spPr>
            <a:xfrm>
              <a:off x="6376564" y="2752584"/>
              <a:ext cx="2071670" cy="1137729"/>
            </a:xfrm>
            <a:prstGeom prst="roundRect">
              <a:avLst/>
            </a:prstGeom>
            <a:grpFill/>
            <a:ln w="12700" cap="flat" cmpd="sng" algn="ctr">
              <a:solidFill>
                <a:srgbClr val="203E5F"/>
              </a:solidFill>
              <a:prstDash val="solid"/>
            </a:ln>
            <a:effectLst/>
          </p:spPr>
          <p:txBody>
            <a:bodyPr lIns="54864" tIns="86400" rIns="54864" bIns="86400"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endParaRPr kumimoji="0" lang="ar-SA" sz="1400" b="0" i="0" u="none" strike="noStrike" kern="1200" cap="none" spc="0" normalizeH="0" baseline="0" noProof="0" dirty="0">
                <a:ln>
                  <a:noFill/>
                </a:ln>
                <a:solidFill>
                  <a:schemeClr val="tx2">
                    <a:lumMod val="75000"/>
                  </a:schemeClr>
                </a:solidFill>
                <a:effectLst/>
                <a:uLnTx/>
                <a:uFillTx/>
                <a:latin typeface="Alexandria" charset="0"/>
                <a:ea typeface="+mn-ea"/>
                <a:cs typeface="Alexandria" charset="0"/>
              </a:endParaRPr>
            </a:p>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solidFill>
                    <a:schemeClr val="tx2">
                      <a:lumMod val="75000"/>
                    </a:schemeClr>
                  </a:solidFill>
                  <a:effectLst/>
                  <a:uLnTx/>
                  <a:uFillTx/>
                  <a:latin typeface="Alexandria" charset="0"/>
                  <a:ea typeface="+mn-ea"/>
                  <a:cs typeface="Alexandria" charset="0"/>
                </a:rPr>
                <a:t>الواجبات والمسئوليات تجاه الأسرة</a:t>
              </a:r>
            </a:p>
          </p:txBody>
        </p:sp>
        <p:sp>
          <p:nvSpPr>
            <p:cNvPr id="85" name="Oval 218">
              <a:extLst>
                <a:ext uri="{FF2B5EF4-FFF2-40B4-BE49-F238E27FC236}">
                  <a16:creationId xmlns:a16="http://schemas.microsoft.com/office/drawing/2014/main" id="{21D3E03C-1DEA-CE18-5ACF-9CC4DAA1C21F}"/>
                </a:ext>
              </a:extLst>
            </p:cNvPr>
            <p:cNvSpPr/>
            <p:nvPr/>
          </p:nvSpPr>
          <p:spPr>
            <a:xfrm>
              <a:off x="7857391" y="2191101"/>
              <a:ext cx="779546" cy="744360"/>
            </a:xfrm>
            <a:prstGeom prst="ellipse">
              <a:avLst/>
            </a:prstGeom>
            <a:grpFill/>
            <a:ln w="25400" cap="flat" cmpd="sng" algn="ctr">
              <a:solidFill>
                <a:srgbClr val="203E5F"/>
              </a:solidFill>
              <a:prstDash val="solid"/>
            </a:ln>
            <a:effectLst/>
          </p:spPr>
          <p:txBody>
            <a:bodyPr rtlCol="0" anchor="ctr"/>
            <a:lstStyle/>
            <a:p>
              <a:pPr algn="ctr">
                <a:buClr>
                  <a:srgbClr val="000000"/>
                </a:buClr>
                <a:buFont typeface="Arial"/>
                <a:buNone/>
                <a:defRPr/>
              </a:pPr>
              <a:r>
                <a:rPr lang="en-GB" sz="1600" b="1" kern="0" dirty="0">
                  <a:solidFill>
                    <a:schemeClr val="tx2">
                      <a:lumMod val="75000"/>
                    </a:schemeClr>
                  </a:solidFill>
                  <a:latin typeface="Alexandria" pitchFamily="2" charset="-78"/>
                  <a:cs typeface="Alexandria" pitchFamily="2" charset="-78"/>
                  <a:sym typeface="Arial"/>
                </a:rPr>
                <a:t>17</a:t>
              </a:r>
            </a:p>
          </p:txBody>
        </p:sp>
      </p:grpSp>
      <p:sp>
        <p:nvSpPr>
          <p:cNvPr id="9" name="TextBox 2">
            <a:extLst>
              <a:ext uri="{FF2B5EF4-FFF2-40B4-BE49-F238E27FC236}">
                <a16:creationId xmlns:a16="http://schemas.microsoft.com/office/drawing/2014/main" id="{377A588A-0DD7-8EF5-04D5-714ED1F6119A}"/>
              </a:ext>
            </a:extLst>
          </p:cNvPr>
          <p:cNvSpPr txBox="1"/>
          <p:nvPr/>
        </p:nvSpPr>
        <p:spPr>
          <a:xfrm>
            <a:off x="3263707" y="515824"/>
            <a:ext cx="6095446"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العوامل المؤثرة على استخدام الوقت في العمل</a:t>
            </a:r>
            <a:endParaRPr lang="ar-EG" sz="2000" b="1" dirty="0">
              <a:solidFill>
                <a:prstClr val="black"/>
              </a:solidFill>
              <a:latin typeface="Alexandria" pitchFamily="2" charset="-78"/>
              <a:cs typeface="Alexandria" pitchFamily="2" charset="-78"/>
            </a:endParaRPr>
          </a:p>
        </p:txBody>
      </p:sp>
    </p:spTree>
    <p:extLst>
      <p:ext uri="{BB962C8B-B14F-4D97-AF65-F5344CB8AC3E}">
        <p14:creationId xmlns:p14="http://schemas.microsoft.com/office/powerpoint/2010/main" val="30953806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C99A304-E107-FAF4-F5A7-607019416E9B}"/>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9985A92-FDBB-7AFE-9B84-4CA26A336FC2}"/>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الإدارة الفاعلة للوقت</a:t>
            </a:r>
            <a:endParaRPr lang="ar-EG"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9EAF3E51-DFE6-B167-38B3-441561A01CC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6C073F62-86CE-96BA-D792-A4CC9FAC443A}"/>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81C6538-7F8D-A072-2B4E-1A3347E4DE58}"/>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787688CE-26AE-19D2-3FF7-819DA061D9E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C01071BE-455F-8D17-2AA8-447BF641A4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9" name="مجموعة 8">
            <a:extLst>
              <a:ext uri="{FF2B5EF4-FFF2-40B4-BE49-F238E27FC236}">
                <a16:creationId xmlns:a16="http://schemas.microsoft.com/office/drawing/2014/main" id="{9D436383-5CD7-E49A-B66E-D20DBB87EA6D}"/>
              </a:ext>
            </a:extLst>
          </p:cNvPr>
          <p:cNvGrpSpPr/>
          <p:nvPr/>
        </p:nvGrpSpPr>
        <p:grpSpPr>
          <a:xfrm>
            <a:off x="1006869" y="2721725"/>
            <a:ext cx="10040547" cy="3090090"/>
            <a:chOff x="1006869" y="2547877"/>
            <a:chExt cx="10040547" cy="3090090"/>
          </a:xfrm>
        </p:grpSpPr>
        <p:grpSp>
          <p:nvGrpSpPr>
            <p:cNvPr id="29" name="مجموعة 28">
              <a:extLst>
                <a:ext uri="{FF2B5EF4-FFF2-40B4-BE49-F238E27FC236}">
                  <a16:creationId xmlns:a16="http://schemas.microsoft.com/office/drawing/2014/main" id="{FEA1324B-B86A-3DCB-7F8E-C0E36EC05C10}"/>
                </a:ext>
              </a:extLst>
            </p:cNvPr>
            <p:cNvGrpSpPr/>
            <p:nvPr/>
          </p:nvGrpSpPr>
          <p:grpSpPr>
            <a:xfrm>
              <a:off x="1153149" y="3401853"/>
              <a:ext cx="9894267" cy="1547990"/>
              <a:chOff x="1153149" y="3401853"/>
              <a:chExt cx="9894267" cy="1547990"/>
            </a:xfrm>
            <a:solidFill>
              <a:srgbClr val="00AEEF"/>
            </a:solidFill>
          </p:grpSpPr>
          <p:sp>
            <p:nvSpPr>
              <p:cNvPr id="36" name="Shape 1">
                <a:extLst>
                  <a:ext uri="{FF2B5EF4-FFF2-40B4-BE49-F238E27FC236}">
                    <a16:creationId xmlns:a16="http://schemas.microsoft.com/office/drawing/2014/main" id="{043194F0-35E1-D3D6-5A7D-FFE8DC982B5A}"/>
                  </a:ext>
                </a:extLst>
              </p:cNvPr>
              <p:cNvSpPr/>
              <p:nvPr/>
            </p:nvSpPr>
            <p:spPr>
              <a:xfrm>
                <a:off x="1153149" y="3709892"/>
                <a:ext cx="9814951" cy="56757"/>
              </a:xfrm>
              <a:prstGeom prst="rect">
                <a:avLst/>
              </a:prstGeom>
              <a:grpFill/>
              <a:ln/>
            </p:spPr>
            <p:txBody>
              <a:bodyPr/>
              <a:lstStyle/>
              <a:p>
                <a:pPr algn="ctr"/>
                <a:endParaRPr lang="ar-SA" dirty="0">
                  <a:solidFill>
                    <a:schemeClr val="bg1"/>
                  </a:solidFill>
                  <a:latin typeface="Alexandria" pitchFamily="2" charset="-78"/>
                  <a:cs typeface="Alexandria" pitchFamily="2" charset="-78"/>
                </a:endParaRPr>
              </a:p>
            </p:txBody>
          </p:sp>
          <p:sp>
            <p:nvSpPr>
              <p:cNvPr id="37" name="Shape 3">
                <a:extLst>
                  <a:ext uri="{FF2B5EF4-FFF2-40B4-BE49-F238E27FC236}">
                    <a16:creationId xmlns:a16="http://schemas.microsoft.com/office/drawing/2014/main" id="{363531AB-193B-83F4-2AA7-1323F84BF820}"/>
                  </a:ext>
                </a:extLst>
              </p:cNvPr>
              <p:cNvSpPr/>
              <p:nvPr/>
            </p:nvSpPr>
            <p:spPr>
              <a:xfrm>
                <a:off x="1743086" y="3401853"/>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38" name="Text 4">
                <a:extLst>
                  <a:ext uri="{FF2B5EF4-FFF2-40B4-BE49-F238E27FC236}">
                    <a16:creationId xmlns:a16="http://schemas.microsoft.com/office/drawing/2014/main" id="{94A8DB39-10C4-DDAC-733F-6CE19757B0C5}"/>
                  </a:ext>
                </a:extLst>
              </p:cNvPr>
              <p:cNvSpPr/>
              <p:nvPr/>
            </p:nvSpPr>
            <p:spPr>
              <a:xfrm>
                <a:off x="1874235" y="3442935"/>
                <a:ext cx="151349" cy="533775"/>
              </a:xfrm>
              <a:prstGeom prst="rect">
                <a:avLst/>
              </a:prstGeom>
              <a:grpFill/>
              <a:ln/>
            </p:spPr>
            <p:txBody>
              <a:bodyPr wrap="none" rtlCol="0" anchor="t"/>
              <a:lstStyle/>
              <a:p>
                <a:pPr algn="ctr" rtl="1">
                  <a:lnSpc>
                    <a:spcPts val="4094"/>
                  </a:lnSpc>
                </a:pPr>
                <a:r>
                  <a:rPr lang="en-US" dirty="0">
                    <a:solidFill>
                      <a:schemeClr val="bg1"/>
                    </a:solidFill>
                    <a:latin typeface="Alexandria" pitchFamily="2" charset="-78"/>
                    <a:cs typeface="Alexandria" pitchFamily="2" charset="-78"/>
                  </a:rPr>
                  <a:t>7</a:t>
                </a:r>
              </a:p>
            </p:txBody>
          </p:sp>
          <p:sp>
            <p:nvSpPr>
              <p:cNvPr id="39" name="Shape 7">
                <a:extLst>
                  <a:ext uri="{FF2B5EF4-FFF2-40B4-BE49-F238E27FC236}">
                    <a16:creationId xmlns:a16="http://schemas.microsoft.com/office/drawing/2014/main" id="{F2845D5E-8CED-C138-CF68-D2198B7B5E1B}"/>
                  </a:ext>
                </a:extLst>
              </p:cNvPr>
              <p:cNvSpPr/>
              <p:nvPr/>
            </p:nvSpPr>
            <p:spPr>
              <a:xfrm>
                <a:off x="3107198" y="3401853"/>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40" name="Text 8">
                <a:extLst>
                  <a:ext uri="{FF2B5EF4-FFF2-40B4-BE49-F238E27FC236}">
                    <a16:creationId xmlns:a16="http://schemas.microsoft.com/office/drawing/2014/main" id="{D9EA3493-CE0B-90D3-37FE-B6821A4C9082}"/>
                  </a:ext>
                </a:extLst>
              </p:cNvPr>
              <p:cNvSpPr/>
              <p:nvPr/>
            </p:nvSpPr>
            <p:spPr>
              <a:xfrm>
                <a:off x="3238348" y="3442935"/>
                <a:ext cx="151349" cy="533775"/>
              </a:xfrm>
              <a:prstGeom prst="rect">
                <a:avLst/>
              </a:prstGeom>
              <a:grpFill/>
              <a:ln/>
            </p:spPr>
            <p:txBody>
              <a:bodyPr wrap="none" rtlCol="0" anchor="t"/>
              <a:lstStyle/>
              <a:p>
                <a:pPr algn="ctr" rtl="1">
                  <a:lnSpc>
                    <a:spcPts val="4094"/>
                  </a:lnSpc>
                </a:pPr>
                <a:r>
                  <a:rPr lang="en-US" dirty="0">
                    <a:solidFill>
                      <a:schemeClr val="bg1"/>
                    </a:solidFill>
                    <a:latin typeface="Alexandria" pitchFamily="2" charset="-78"/>
                    <a:cs typeface="Alexandria" pitchFamily="2" charset="-78"/>
                  </a:rPr>
                  <a:t>6</a:t>
                </a:r>
              </a:p>
            </p:txBody>
          </p:sp>
          <p:sp>
            <p:nvSpPr>
              <p:cNvPr id="41" name="Shape 11">
                <a:extLst>
                  <a:ext uri="{FF2B5EF4-FFF2-40B4-BE49-F238E27FC236}">
                    <a16:creationId xmlns:a16="http://schemas.microsoft.com/office/drawing/2014/main" id="{FA45ACD6-4356-0255-31ED-019EB3CEECDB}"/>
                  </a:ext>
                </a:extLst>
              </p:cNvPr>
              <p:cNvSpPr/>
              <p:nvPr/>
            </p:nvSpPr>
            <p:spPr>
              <a:xfrm>
                <a:off x="4471311" y="3401853"/>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42" name="Text 12">
                <a:extLst>
                  <a:ext uri="{FF2B5EF4-FFF2-40B4-BE49-F238E27FC236}">
                    <a16:creationId xmlns:a16="http://schemas.microsoft.com/office/drawing/2014/main" id="{AD4454DF-8622-63B0-843E-35E0C14037AC}"/>
                  </a:ext>
                </a:extLst>
              </p:cNvPr>
              <p:cNvSpPr/>
              <p:nvPr/>
            </p:nvSpPr>
            <p:spPr>
              <a:xfrm>
                <a:off x="4602460" y="3442935"/>
                <a:ext cx="151349" cy="533775"/>
              </a:xfrm>
              <a:prstGeom prst="rect">
                <a:avLst/>
              </a:prstGeom>
              <a:grpFill/>
              <a:ln/>
            </p:spPr>
            <p:txBody>
              <a:bodyPr wrap="none" rtlCol="0" anchor="t"/>
              <a:lstStyle/>
              <a:p>
                <a:pPr algn="ctr" rtl="1">
                  <a:lnSpc>
                    <a:spcPts val="4094"/>
                  </a:lnSpc>
                </a:pPr>
                <a:r>
                  <a:rPr lang="en-US" dirty="0">
                    <a:solidFill>
                      <a:schemeClr val="bg1"/>
                    </a:solidFill>
                    <a:latin typeface="Alexandria" pitchFamily="2" charset="-78"/>
                    <a:cs typeface="Alexandria" pitchFamily="2" charset="-78"/>
                  </a:rPr>
                  <a:t>5</a:t>
                </a:r>
              </a:p>
            </p:txBody>
          </p:sp>
          <p:sp>
            <p:nvSpPr>
              <p:cNvPr id="43" name="Shape 15">
                <a:extLst>
                  <a:ext uri="{FF2B5EF4-FFF2-40B4-BE49-F238E27FC236}">
                    <a16:creationId xmlns:a16="http://schemas.microsoft.com/office/drawing/2014/main" id="{8FC16181-4DB8-E028-C20A-20AD7E0F5FA1}"/>
                  </a:ext>
                </a:extLst>
              </p:cNvPr>
              <p:cNvSpPr/>
              <p:nvPr/>
            </p:nvSpPr>
            <p:spPr>
              <a:xfrm>
                <a:off x="5835325" y="3401927"/>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44" name="Text 16">
                <a:extLst>
                  <a:ext uri="{FF2B5EF4-FFF2-40B4-BE49-F238E27FC236}">
                    <a16:creationId xmlns:a16="http://schemas.microsoft.com/office/drawing/2014/main" id="{01A6406B-C0A9-91B4-1A31-CAEAA94F3ED4}"/>
                  </a:ext>
                </a:extLst>
              </p:cNvPr>
              <p:cNvSpPr/>
              <p:nvPr/>
            </p:nvSpPr>
            <p:spPr>
              <a:xfrm>
                <a:off x="5966474" y="3443009"/>
                <a:ext cx="151349" cy="533775"/>
              </a:xfrm>
              <a:prstGeom prst="rect">
                <a:avLst/>
              </a:prstGeom>
              <a:grpFill/>
              <a:ln>
                <a:noFill/>
              </a:ln>
            </p:spPr>
            <p:txBody>
              <a:bodyPr wrap="none" rtlCol="0" anchor="t"/>
              <a:lstStyle/>
              <a:p>
                <a:pPr algn="ctr" rtl="1">
                  <a:lnSpc>
                    <a:spcPts val="4094"/>
                  </a:lnSpc>
                </a:pPr>
                <a:r>
                  <a:rPr lang="en-US" dirty="0">
                    <a:solidFill>
                      <a:schemeClr val="bg1"/>
                    </a:solidFill>
                    <a:latin typeface="Alexandria" pitchFamily="2" charset="-78"/>
                    <a:ea typeface="Georgia" pitchFamily="34" charset="-122"/>
                    <a:cs typeface="Alexandria" pitchFamily="2" charset="-78"/>
                  </a:rPr>
                  <a:t>4</a:t>
                </a:r>
                <a:endParaRPr lang="en-US" dirty="0">
                  <a:solidFill>
                    <a:schemeClr val="bg1"/>
                  </a:solidFill>
                  <a:latin typeface="Alexandria" pitchFamily="2" charset="-78"/>
                  <a:cs typeface="Alexandria" pitchFamily="2" charset="-78"/>
                </a:endParaRPr>
              </a:p>
            </p:txBody>
          </p:sp>
          <p:sp>
            <p:nvSpPr>
              <p:cNvPr id="45" name="Shape 19">
                <a:extLst>
                  <a:ext uri="{FF2B5EF4-FFF2-40B4-BE49-F238E27FC236}">
                    <a16:creationId xmlns:a16="http://schemas.microsoft.com/office/drawing/2014/main" id="{FA6E4504-2C4B-45AC-84E4-409B2C7B33C1}"/>
                  </a:ext>
                </a:extLst>
              </p:cNvPr>
              <p:cNvSpPr/>
              <p:nvPr/>
            </p:nvSpPr>
            <p:spPr>
              <a:xfrm>
                <a:off x="7199437" y="3401927"/>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46" name="Text 20">
                <a:extLst>
                  <a:ext uri="{FF2B5EF4-FFF2-40B4-BE49-F238E27FC236}">
                    <a16:creationId xmlns:a16="http://schemas.microsoft.com/office/drawing/2014/main" id="{29A0A9C2-6F43-D431-1640-24E004CC47B7}"/>
                  </a:ext>
                </a:extLst>
              </p:cNvPr>
              <p:cNvSpPr/>
              <p:nvPr/>
            </p:nvSpPr>
            <p:spPr>
              <a:xfrm>
                <a:off x="7330586" y="3443009"/>
                <a:ext cx="151349" cy="533775"/>
              </a:xfrm>
              <a:prstGeom prst="rect">
                <a:avLst/>
              </a:prstGeom>
              <a:grpFill/>
              <a:ln>
                <a:noFill/>
              </a:ln>
            </p:spPr>
            <p:txBody>
              <a:bodyPr wrap="none" rtlCol="0" anchor="t"/>
              <a:lstStyle/>
              <a:p>
                <a:pPr algn="ctr" rtl="1">
                  <a:lnSpc>
                    <a:spcPts val="4094"/>
                  </a:lnSpc>
                </a:pPr>
                <a:r>
                  <a:rPr lang="en-US" dirty="0">
                    <a:solidFill>
                      <a:schemeClr val="bg1"/>
                    </a:solidFill>
                    <a:latin typeface="Alexandria" pitchFamily="2" charset="-78"/>
                    <a:ea typeface="Georgia" pitchFamily="34" charset="-122"/>
                    <a:cs typeface="Alexandria" pitchFamily="2" charset="-78"/>
                  </a:rPr>
                  <a:t>3</a:t>
                </a:r>
                <a:endParaRPr lang="en-US" dirty="0">
                  <a:solidFill>
                    <a:schemeClr val="bg1"/>
                  </a:solidFill>
                  <a:latin typeface="Alexandria" pitchFamily="2" charset="-78"/>
                  <a:cs typeface="Alexandria" pitchFamily="2" charset="-78"/>
                </a:endParaRPr>
              </a:p>
            </p:txBody>
          </p:sp>
          <p:sp>
            <p:nvSpPr>
              <p:cNvPr id="47" name="Shape 23">
                <a:extLst>
                  <a:ext uri="{FF2B5EF4-FFF2-40B4-BE49-F238E27FC236}">
                    <a16:creationId xmlns:a16="http://schemas.microsoft.com/office/drawing/2014/main" id="{205A9E7D-5D30-50D9-9079-8A08AEDB9ABF}"/>
                  </a:ext>
                </a:extLst>
              </p:cNvPr>
              <p:cNvSpPr/>
              <p:nvPr/>
            </p:nvSpPr>
            <p:spPr>
              <a:xfrm>
                <a:off x="8563549" y="3401927"/>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48" name="Text 24">
                <a:extLst>
                  <a:ext uri="{FF2B5EF4-FFF2-40B4-BE49-F238E27FC236}">
                    <a16:creationId xmlns:a16="http://schemas.microsoft.com/office/drawing/2014/main" id="{C8E06998-E71A-3C63-832C-E1633B8E711A}"/>
                  </a:ext>
                </a:extLst>
              </p:cNvPr>
              <p:cNvSpPr/>
              <p:nvPr/>
            </p:nvSpPr>
            <p:spPr>
              <a:xfrm>
                <a:off x="8694698" y="3443009"/>
                <a:ext cx="151349" cy="533775"/>
              </a:xfrm>
              <a:prstGeom prst="rect">
                <a:avLst/>
              </a:prstGeom>
              <a:grpFill/>
              <a:ln/>
            </p:spPr>
            <p:txBody>
              <a:bodyPr wrap="none" rtlCol="0" anchor="t"/>
              <a:lstStyle/>
              <a:p>
                <a:pPr algn="ctr" rtl="1">
                  <a:lnSpc>
                    <a:spcPts val="4094"/>
                  </a:lnSpc>
                </a:pPr>
                <a:r>
                  <a:rPr lang="en-US" dirty="0">
                    <a:solidFill>
                      <a:schemeClr val="bg1"/>
                    </a:solidFill>
                    <a:latin typeface="Alexandria" pitchFamily="2" charset="-78"/>
                    <a:ea typeface="Georgia" pitchFamily="34" charset="-122"/>
                    <a:cs typeface="Alexandria" pitchFamily="2" charset="-78"/>
                  </a:rPr>
                  <a:t>2</a:t>
                </a:r>
                <a:endParaRPr lang="en-US" dirty="0">
                  <a:solidFill>
                    <a:schemeClr val="bg1"/>
                  </a:solidFill>
                  <a:latin typeface="Alexandria" pitchFamily="2" charset="-78"/>
                  <a:cs typeface="Alexandria" pitchFamily="2" charset="-78"/>
                </a:endParaRPr>
              </a:p>
            </p:txBody>
          </p:sp>
          <p:sp>
            <p:nvSpPr>
              <p:cNvPr id="49" name="Shape 27">
                <a:extLst>
                  <a:ext uri="{FF2B5EF4-FFF2-40B4-BE49-F238E27FC236}">
                    <a16:creationId xmlns:a16="http://schemas.microsoft.com/office/drawing/2014/main" id="{AD4305EF-7055-5306-F90B-C2BCBBEDACE3}"/>
                  </a:ext>
                </a:extLst>
              </p:cNvPr>
              <p:cNvSpPr/>
              <p:nvPr/>
            </p:nvSpPr>
            <p:spPr>
              <a:xfrm>
                <a:off x="9927662" y="3401927"/>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50" name="Text 28">
                <a:extLst>
                  <a:ext uri="{FF2B5EF4-FFF2-40B4-BE49-F238E27FC236}">
                    <a16:creationId xmlns:a16="http://schemas.microsoft.com/office/drawing/2014/main" id="{C2FAD3D9-7A1B-0B2D-8BE2-B1D56127EB9C}"/>
                  </a:ext>
                </a:extLst>
              </p:cNvPr>
              <p:cNvSpPr/>
              <p:nvPr/>
            </p:nvSpPr>
            <p:spPr>
              <a:xfrm>
                <a:off x="10058811" y="3443009"/>
                <a:ext cx="151349" cy="533775"/>
              </a:xfrm>
              <a:prstGeom prst="rect">
                <a:avLst/>
              </a:prstGeom>
              <a:grpFill/>
              <a:ln/>
            </p:spPr>
            <p:txBody>
              <a:bodyPr wrap="none" rtlCol="0" anchor="t"/>
              <a:lstStyle/>
              <a:p>
                <a:pPr algn="ctr" rtl="1">
                  <a:lnSpc>
                    <a:spcPts val="4094"/>
                  </a:lnSpc>
                </a:pPr>
                <a:r>
                  <a:rPr lang="en-US" dirty="0">
                    <a:solidFill>
                      <a:schemeClr val="bg1"/>
                    </a:solidFill>
                    <a:latin typeface="Alexandria" pitchFamily="2" charset="-78"/>
                    <a:ea typeface="Georgia" pitchFamily="34" charset="-122"/>
                    <a:cs typeface="Alexandria" pitchFamily="2" charset="-78"/>
                  </a:rPr>
                  <a:t>1</a:t>
                </a:r>
                <a:endParaRPr lang="en-US" dirty="0">
                  <a:solidFill>
                    <a:schemeClr val="bg1"/>
                  </a:solidFill>
                  <a:latin typeface="Alexandria" pitchFamily="2" charset="-78"/>
                  <a:cs typeface="Alexandria" pitchFamily="2" charset="-78"/>
                </a:endParaRPr>
              </a:p>
            </p:txBody>
          </p:sp>
          <p:sp>
            <p:nvSpPr>
              <p:cNvPr id="51" name="Text 29">
                <a:extLst>
                  <a:ext uri="{FF2B5EF4-FFF2-40B4-BE49-F238E27FC236}">
                    <a16:creationId xmlns:a16="http://schemas.microsoft.com/office/drawing/2014/main" id="{BCDCD5EA-E98F-FE29-6079-9D35472FA9BB}"/>
                  </a:ext>
                </a:extLst>
              </p:cNvPr>
              <p:cNvSpPr/>
              <p:nvPr/>
            </p:nvSpPr>
            <p:spPr>
              <a:xfrm>
                <a:off x="9221553" y="4176303"/>
                <a:ext cx="1825863" cy="773540"/>
              </a:xfrm>
              <a:prstGeom prst="rect">
                <a:avLst/>
              </a:prstGeom>
              <a:solidFill>
                <a:schemeClr val="bg1"/>
              </a:solid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القدرة على التنفيذ الفوري</a:t>
                </a:r>
              </a:p>
            </p:txBody>
          </p:sp>
        </p:grpSp>
        <p:sp>
          <p:nvSpPr>
            <p:cNvPr id="30" name="Text 29">
              <a:extLst>
                <a:ext uri="{FF2B5EF4-FFF2-40B4-BE49-F238E27FC236}">
                  <a16:creationId xmlns:a16="http://schemas.microsoft.com/office/drawing/2014/main" id="{8D90AFB2-64B2-5906-6B62-964FE25A890F}"/>
                </a:ext>
              </a:extLst>
            </p:cNvPr>
            <p:cNvSpPr/>
            <p:nvPr/>
          </p:nvSpPr>
          <p:spPr>
            <a:xfrm>
              <a:off x="7927449" y="2694693"/>
              <a:ext cx="1699424" cy="658743"/>
            </a:xfrm>
            <a:prstGeom prst="rect">
              <a:avLst/>
            </a:prstGeom>
            <a:no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القدرة على التفويض</a:t>
              </a:r>
            </a:p>
          </p:txBody>
        </p:sp>
        <p:sp>
          <p:nvSpPr>
            <p:cNvPr id="31" name="Text 29">
              <a:extLst>
                <a:ext uri="{FF2B5EF4-FFF2-40B4-BE49-F238E27FC236}">
                  <a16:creationId xmlns:a16="http://schemas.microsoft.com/office/drawing/2014/main" id="{6FA58C46-6EF4-2920-DF22-BC4290A02461}"/>
                </a:ext>
              </a:extLst>
            </p:cNvPr>
            <p:cNvSpPr/>
            <p:nvPr/>
          </p:nvSpPr>
          <p:spPr>
            <a:xfrm>
              <a:off x="4981941" y="2547877"/>
              <a:ext cx="2083398" cy="777504"/>
            </a:xfrm>
            <a:prstGeom prst="rect">
              <a:avLst/>
            </a:prstGeom>
            <a:no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الرغبة بالدعم والتشجيع والاهتمام بالمرؤوسين</a:t>
              </a:r>
            </a:p>
          </p:txBody>
        </p:sp>
        <p:sp>
          <p:nvSpPr>
            <p:cNvPr id="32" name="Text 29">
              <a:extLst>
                <a:ext uri="{FF2B5EF4-FFF2-40B4-BE49-F238E27FC236}">
                  <a16:creationId xmlns:a16="http://schemas.microsoft.com/office/drawing/2014/main" id="{87089BE6-78D2-E5F7-039A-F7244EC4745A}"/>
                </a:ext>
              </a:extLst>
            </p:cNvPr>
            <p:cNvSpPr/>
            <p:nvPr/>
          </p:nvSpPr>
          <p:spPr>
            <a:xfrm>
              <a:off x="6493328" y="4243667"/>
              <a:ext cx="1825863" cy="1394300"/>
            </a:xfrm>
            <a:prstGeom prst="rect">
              <a:avLst/>
            </a:prstGeom>
            <a:no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رفض تضييع الوقت في القيام بمهام مستحيلة، والاعتراف بالهزيمة والانتقال إلى أعمال </a:t>
              </a:r>
              <a:r>
                <a:rPr lang="ar-SA" sz="1400" dirty="0">
                  <a:latin typeface="Alexandria" pitchFamily="2" charset="-78"/>
                  <a:cs typeface="Alexandria" pitchFamily="2" charset="-78"/>
                </a:rPr>
                <a:t>أ</a:t>
              </a:r>
              <a:r>
                <a:rPr kumimoji="0" lang="ar-SA" sz="1400" b="0" i="0" u="none" strike="noStrike" kern="1200" cap="none" spc="0" normalizeH="0" baseline="0" noProof="0" dirty="0">
                  <a:ln>
                    <a:noFill/>
                  </a:ln>
                  <a:effectLst/>
                  <a:uLnTx/>
                  <a:uFillTx/>
                  <a:latin typeface="Alexandria" pitchFamily="2" charset="-78"/>
                  <a:cs typeface="Alexandria" pitchFamily="2" charset="-78"/>
                </a:rPr>
                <a:t>خرى</a:t>
              </a:r>
            </a:p>
          </p:txBody>
        </p:sp>
        <p:sp>
          <p:nvSpPr>
            <p:cNvPr id="33" name="Text 29">
              <a:extLst>
                <a:ext uri="{FF2B5EF4-FFF2-40B4-BE49-F238E27FC236}">
                  <a16:creationId xmlns:a16="http://schemas.microsoft.com/office/drawing/2014/main" id="{9E4E4E24-F386-FEBD-A467-D7A12A07C539}"/>
                </a:ext>
              </a:extLst>
            </p:cNvPr>
            <p:cNvSpPr/>
            <p:nvPr/>
          </p:nvSpPr>
          <p:spPr>
            <a:xfrm>
              <a:off x="3717262" y="4171031"/>
              <a:ext cx="1825863" cy="720747"/>
            </a:xfrm>
            <a:prstGeom prst="rect">
              <a:avLst/>
            </a:prstGeom>
            <a:no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القدرة على توقع مكانته بالمستقبل</a:t>
              </a:r>
            </a:p>
          </p:txBody>
        </p:sp>
        <p:sp>
          <p:nvSpPr>
            <p:cNvPr id="34" name="Text 29">
              <a:extLst>
                <a:ext uri="{FF2B5EF4-FFF2-40B4-BE49-F238E27FC236}">
                  <a16:creationId xmlns:a16="http://schemas.microsoft.com/office/drawing/2014/main" id="{FCFEE70F-E7B1-CE8A-6D54-17F4948AB27F}"/>
                </a:ext>
              </a:extLst>
            </p:cNvPr>
            <p:cNvSpPr/>
            <p:nvPr/>
          </p:nvSpPr>
          <p:spPr>
            <a:xfrm>
              <a:off x="2457937" y="2794618"/>
              <a:ext cx="1825863" cy="616086"/>
            </a:xfrm>
            <a:prstGeom prst="rect">
              <a:avLst/>
            </a:prstGeom>
            <a:no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الإحساس بالوقت</a:t>
              </a:r>
            </a:p>
          </p:txBody>
        </p:sp>
        <p:sp>
          <p:nvSpPr>
            <p:cNvPr id="35" name="Text 29">
              <a:extLst>
                <a:ext uri="{FF2B5EF4-FFF2-40B4-BE49-F238E27FC236}">
                  <a16:creationId xmlns:a16="http://schemas.microsoft.com/office/drawing/2014/main" id="{784AA898-F68D-39E0-F129-33AF4CCA6598}"/>
                </a:ext>
              </a:extLst>
            </p:cNvPr>
            <p:cNvSpPr/>
            <p:nvPr/>
          </p:nvSpPr>
          <p:spPr>
            <a:xfrm>
              <a:off x="1006869" y="4103005"/>
              <a:ext cx="1825863" cy="1045498"/>
            </a:xfrm>
            <a:prstGeom prst="rect">
              <a:avLst/>
            </a:prstGeom>
            <a:no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القدرة على تحديد مواعيد إنهاء معقولة لكل نشاط</a:t>
              </a:r>
            </a:p>
          </p:txBody>
        </p:sp>
      </p:grpSp>
      <p:sp>
        <p:nvSpPr>
          <p:cNvPr id="10" name="Round Diagonal Corner Rectangle 17">
            <a:extLst>
              <a:ext uri="{FF2B5EF4-FFF2-40B4-BE49-F238E27FC236}">
                <a16:creationId xmlns:a16="http://schemas.microsoft.com/office/drawing/2014/main" id="{BAE64756-9A37-3E0F-6FD9-F57018B1FC46}"/>
              </a:ext>
            </a:extLst>
          </p:cNvPr>
          <p:cNvSpPr/>
          <p:nvPr/>
        </p:nvSpPr>
        <p:spPr>
          <a:xfrm>
            <a:off x="6191129" y="1992437"/>
            <a:ext cx="479856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spcAft>
                <a:spcPts val="200"/>
              </a:spcAft>
              <a:defRPr lang="en-US"/>
            </a:pPr>
            <a:r>
              <a:rPr lang="ar-SA" sz="1600" dirty="0">
                <a:solidFill>
                  <a:schemeClr val="bg1"/>
                </a:solidFill>
                <a:latin typeface="Alexandria" charset="0"/>
                <a:cs typeface="Alexandria" charset="0"/>
              </a:rPr>
              <a:t>خصائص القادة الأكثر فاعلية في إدارة الوقت</a:t>
            </a:r>
          </a:p>
        </p:txBody>
      </p:sp>
    </p:spTree>
    <p:extLst>
      <p:ext uri="{BB962C8B-B14F-4D97-AF65-F5344CB8AC3E}">
        <p14:creationId xmlns:p14="http://schemas.microsoft.com/office/powerpoint/2010/main" val="10770791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C99A304-E107-FAF4-F5A7-607019416E9B}"/>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9985A92-FDBB-7AFE-9B84-4CA26A336FC2}"/>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الإدارة الفاعلة للوقت</a:t>
            </a:r>
          </a:p>
        </p:txBody>
      </p:sp>
      <p:sp>
        <p:nvSpPr>
          <p:cNvPr id="4" name="Rectangle 4">
            <a:extLst>
              <a:ext uri="{FF2B5EF4-FFF2-40B4-BE49-F238E27FC236}">
                <a16:creationId xmlns:a16="http://schemas.microsoft.com/office/drawing/2014/main" id="{9EAF3E51-DFE6-B167-38B3-441561A01CC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6C073F62-86CE-96BA-D792-A4CC9FAC443A}"/>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81C6538-7F8D-A072-2B4E-1A3347E4DE58}"/>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787688CE-26AE-19D2-3FF7-819DA061D9E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C01071BE-455F-8D17-2AA8-447BF641A4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ound Diagonal Corner Rectangle 17">
            <a:extLst>
              <a:ext uri="{FF2B5EF4-FFF2-40B4-BE49-F238E27FC236}">
                <a16:creationId xmlns:a16="http://schemas.microsoft.com/office/drawing/2014/main" id="{3AA642CC-F018-B07B-5C0E-148E5DA7E7B9}"/>
              </a:ext>
            </a:extLst>
          </p:cNvPr>
          <p:cNvSpPr/>
          <p:nvPr/>
        </p:nvSpPr>
        <p:spPr>
          <a:xfrm>
            <a:off x="4368801" y="1992437"/>
            <a:ext cx="6620890"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حدد بعض الدارسين العرب أهم مضيعات الوقت في بيئة الإدارة العربية</a:t>
            </a:r>
          </a:p>
        </p:txBody>
      </p:sp>
      <p:pic>
        <p:nvPicPr>
          <p:cNvPr id="12" name="صورة 11">
            <a:extLst>
              <a:ext uri="{FF2B5EF4-FFF2-40B4-BE49-F238E27FC236}">
                <a16:creationId xmlns:a16="http://schemas.microsoft.com/office/drawing/2014/main" id="{9D4CD6EE-7237-C701-DDE5-62FD4332FC7A}"/>
              </a:ext>
            </a:extLst>
          </p:cNvPr>
          <p:cNvPicPr>
            <a:picLocks noChangeAspect="1"/>
          </p:cNvPicPr>
          <p:nvPr/>
        </p:nvPicPr>
        <p:blipFill rotWithShape="1">
          <a:blip r:embed="rId3"/>
          <a:srcRect l="12194" t="34364" r="34984" b="16766"/>
          <a:stretch/>
        </p:blipFill>
        <p:spPr>
          <a:xfrm>
            <a:off x="3108960" y="2635824"/>
            <a:ext cx="6020973" cy="3131928"/>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18162617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C99A304-E107-FAF4-F5A7-607019416E9B}"/>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9985A92-FDBB-7AFE-9B84-4CA26A336FC2}"/>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الإدارة الفاعلة للوقت</a:t>
            </a:r>
          </a:p>
        </p:txBody>
      </p:sp>
      <p:sp>
        <p:nvSpPr>
          <p:cNvPr id="4" name="Rectangle 4">
            <a:extLst>
              <a:ext uri="{FF2B5EF4-FFF2-40B4-BE49-F238E27FC236}">
                <a16:creationId xmlns:a16="http://schemas.microsoft.com/office/drawing/2014/main" id="{9EAF3E51-DFE6-B167-38B3-441561A01CC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6C073F62-86CE-96BA-D792-A4CC9FAC443A}"/>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81C6538-7F8D-A072-2B4E-1A3347E4DE58}"/>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787688CE-26AE-19D2-3FF7-819DA061D9E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C01071BE-455F-8D17-2AA8-447BF641A4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6" name="مجموعة 25">
            <a:extLst>
              <a:ext uri="{FF2B5EF4-FFF2-40B4-BE49-F238E27FC236}">
                <a16:creationId xmlns:a16="http://schemas.microsoft.com/office/drawing/2014/main" id="{32D21CE1-9BE9-0534-C28F-32B02877A5D5}"/>
              </a:ext>
            </a:extLst>
          </p:cNvPr>
          <p:cNvGrpSpPr/>
          <p:nvPr/>
        </p:nvGrpSpPr>
        <p:grpSpPr>
          <a:xfrm>
            <a:off x="1288479" y="1991754"/>
            <a:ext cx="5766693" cy="1819891"/>
            <a:chOff x="6376564" y="2189892"/>
            <a:chExt cx="7436702" cy="1983551"/>
          </a:xfrm>
          <a:solidFill>
            <a:srgbClr val="FEEFCF"/>
          </a:solidFill>
        </p:grpSpPr>
        <p:sp>
          <p:nvSpPr>
            <p:cNvPr id="44" name="Rectangle: Rounded Corners 217">
              <a:extLst>
                <a:ext uri="{FF2B5EF4-FFF2-40B4-BE49-F238E27FC236}">
                  <a16:creationId xmlns:a16="http://schemas.microsoft.com/office/drawing/2014/main" id="{36E25791-AA26-74D2-81CB-060C0DB46F75}"/>
                </a:ext>
              </a:extLst>
            </p:cNvPr>
            <p:cNvSpPr/>
            <p:nvPr/>
          </p:nvSpPr>
          <p:spPr>
            <a:xfrm>
              <a:off x="11552892" y="2774960"/>
              <a:ext cx="2071670" cy="1389153"/>
            </a:xfrm>
            <a:prstGeom prst="roundRect">
              <a:avLst/>
            </a:prstGeom>
            <a:grpFill/>
            <a:ln w="12700" cap="flat" cmpd="sng" algn="ctr">
              <a:solidFill>
                <a:srgbClr val="D56F61"/>
              </a:solidFill>
              <a:prstDash val="solid"/>
            </a:ln>
            <a:effectLst/>
          </p:spPr>
          <p:txBody>
            <a:bodyPr lIns="54864" tIns="86400" rIns="54864" bIns="86400"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solidFill>
                    <a:prstClr val="black"/>
                  </a:solidFill>
                  <a:effectLst/>
                  <a:uLnTx/>
                  <a:uFillTx/>
                  <a:latin typeface="Alexandria" charset="0"/>
                  <a:ea typeface="+mn-ea"/>
                  <a:cs typeface="Alexandria" charset="0"/>
                </a:rPr>
                <a:t>خصص فترات طويلة متواصلة للمهام الرئيسية</a:t>
              </a:r>
            </a:p>
          </p:txBody>
        </p:sp>
        <p:sp>
          <p:nvSpPr>
            <p:cNvPr id="45" name="Oval 218">
              <a:extLst>
                <a:ext uri="{FF2B5EF4-FFF2-40B4-BE49-F238E27FC236}">
                  <a16:creationId xmlns:a16="http://schemas.microsoft.com/office/drawing/2014/main" id="{1ED8F7E9-A4B0-555F-F9DE-D5B53ADE0411}"/>
                </a:ext>
              </a:extLst>
            </p:cNvPr>
            <p:cNvSpPr/>
            <p:nvPr/>
          </p:nvSpPr>
          <p:spPr>
            <a:xfrm>
              <a:off x="13033720" y="2189892"/>
              <a:ext cx="779546" cy="727750"/>
            </a:xfrm>
            <a:prstGeom prst="ellipse">
              <a:avLst/>
            </a:prstGeom>
            <a:solidFill>
              <a:srgbClr val="203E5F"/>
            </a:solidFill>
            <a:ln w="25400" cap="flat" cmpd="sng" algn="ctr">
              <a:noFill/>
              <a:prstDash val="solid"/>
            </a:ln>
            <a:effectLst/>
          </p:spPr>
          <p:txBody>
            <a:bodyPr rtlCol="0" anchor="ctr"/>
            <a:lstStyle/>
            <a:p>
              <a:pPr algn="ctr">
                <a:buClr>
                  <a:srgbClr val="000000"/>
                </a:buClr>
                <a:buFont typeface="Arial"/>
                <a:buNone/>
                <a:defRPr/>
              </a:pPr>
              <a:r>
                <a:rPr lang="en-GB" sz="1600" b="1" kern="0" dirty="0">
                  <a:solidFill>
                    <a:srgbClr val="E7E6E6"/>
                  </a:solidFill>
                  <a:latin typeface="Alexandria" pitchFamily="2" charset="-78"/>
                  <a:cs typeface="Alexandria" pitchFamily="2" charset="-78"/>
                  <a:sym typeface="Arial"/>
                </a:rPr>
                <a:t>1</a:t>
              </a:r>
            </a:p>
          </p:txBody>
        </p:sp>
        <p:sp>
          <p:nvSpPr>
            <p:cNvPr id="46" name="Rectangle: Rounded Corners 217">
              <a:extLst>
                <a:ext uri="{FF2B5EF4-FFF2-40B4-BE49-F238E27FC236}">
                  <a16:creationId xmlns:a16="http://schemas.microsoft.com/office/drawing/2014/main" id="{2A453733-8742-A371-0992-C408905FFFD8}"/>
                </a:ext>
              </a:extLst>
            </p:cNvPr>
            <p:cNvSpPr/>
            <p:nvPr/>
          </p:nvSpPr>
          <p:spPr>
            <a:xfrm>
              <a:off x="8960697" y="2774960"/>
              <a:ext cx="2071670" cy="1389153"/>
            </a:xfrm>
            <a:prstGeom prst="roundRect">
              <a:avLst/>
            </a:prstGeom>
            <a:grpFill/>
            <a:ln w="12700" cap="flat" cmpd="sng" algn="ctr">
              <a:solidFill>
                <a:srgbClr val="D56F61"/>
              </a:solidFill>
              <a:prstDash val="solid"/>
            </a:ln>
            <a:effectLst/>
          </p:spPr>
          <p:txBody>
            <a:bodyPr lIns="54864" tIns="86400" rIns="54864" bIns="86400"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solidFill>
                    <a:prstClr val="black"/>
                  </a:solidFill>
                  <a:effectLst/>
                  <a:uLnTx/>
                  <a:uFillTx/>
                  <a:latin typeface="Alexandria" charset="0"/>
                  <a:ea typeface="+mn-ea"/>
                  <a:cs typeface="Alexandria" charset="0"/>
                </a:rPr>
                <a:t>تحكم بالمعترضات خلال الفترات الحرجة بعدم قبول زائر او اتصال</a:t>
              </a:r>
            </a:p>
          </p:txBody>
        </p:sp>
        <p:sp>
          <p:nvSpPr>
            <p:cNvPr id="47" name="Oval 218">
              <a:extLst>
                <a:ext uri="{FF2B5EF4-FFF2-40B4-BE49-F238E27FC236}">
                  <a16:creationId xmlns:a16="http://schemas.microsoft.com/office/drawing/2014/main" id="{D5D3095E-6615-B570-BA96-5C268DE43782}"/>
                </a:ext>
              </a:extLst>
            </p:cNvPr>
            <p:cNvSpPr/>
            <p:nvPr/>
          </p:nvSpPr>
          <p:spPr>
            <a:xfrm>
              <a:off x="10441524" y="2189892"/>
              <a:ext cx="779546" cy="727750"/>
            </a:xfrm>
            <a:prstGeom prst="ellipse">
              <a:avLst/>
            </a:prstGeom>
            <a:solidFill>
              <a:srgbClr val="203E5F"/>
            </a:solidFill>
            <a:ln w="25400" cap="flat" cmpd="sng" algn="ctr">
              <a:noFill/>
              <a:prstDash val="solid"/>
            </a:ln>
            <a:effectLst/>
          </p:spPr>
          <p:txBody>
            <a:bodyPr rtlCol="0" anchor="ctr"/>
            <a:lstStyle/>
            <a:p>
              <a:pPr algn="ctr">
                <a:buClr>
                  <a:srgbClr val="000000"/>
                </a:buClr>
                <a:buFont typeface="Arial"/>
                <a:buNone/>
                <a:defRPr/>
              </a:pPr>
              <a:r>
                <a:rPr lang="en-US" sz="1600" b="1" kern="0" dirty="0">
                  <a:solidFill>
                    <a:srgbClr val="E7E6E6"/>
                  </a:solidFill>
                  <a:latin typeface="Alexandria" pitchFamily="2" charset="-78"/>
                  <a:cs typeface="Alexandria" pitchFamily="2" charset="-78"/>
                  <a:sym typeface="Arial"/>
                </a:rPr>
                <a:t>2</a:t>
              </a:r>
              <a:endParaRPr lang="en-GB" sz="1600" b="1" kern="0" dirty="0">
                <a:solidFill>
                  <a:srgbClr val="E7E6E6"/>
                </a:solidFill>
                <a:latin typeface="Alexandria" pitchFamily="2" charset="-78"/>
                <a:cs typeface="Alexandria" pitchFamily="2" charset="-78"/>
                <a:sym typeface="Arial"/>
              </a:endParaRPr>
            </a:p>
          </p:txBody>
        </p:sp>
        <p:sp>
          <p:nvSpPr>
            <p:cNvPr id="48" name="Rectangle: Rounded Corners 217">
              <a:extLst>
                <a:ext uri="{FF2B5EF4-FFF2-40B4-BE49-F238E27FC236}">
                  <a16:creationId xmlns:a16="http://schemas.microsoft.com/office/drawing/2014/main" id="{F8DE138C-2B21-837F-F814-74C6380C2CE7}"/>
                </a:ext>
              </a:extLst>
            </p:cNvPr>
            <p:cNvSpPr/>
            <p:nvPr/>
          </p:nvSpPr>
          <p:spPr>
            <a:xfrm>
              <a:off x="6376564" y="2752584"/>
              <a:ext cx="2071670" cy="1420859"/>
            </a:xfrm>
            <a:prstGeom prst="roundRect">
              <a:avLst/>
            </a:prstGeom>
            <a:grpFill/>
            <a:ln w="12700" cap="flat" cmpd="sng" algn="ctr">
              <a:solidFill>
                <a:srgbClr val="D56F61"/>
              </a:solidFill>
              <a:prstDash val="solid"/>
            </a:ln>
            <a:effectLst/>
          </p:spPr>
          <p:txBody>
            <a:bodyPr lIns="54864" tIns="86400" rIns="54864" bIns="86400"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solidFill>
                    <a:prstClr val="black"/>
                  </a:solidFill>
                  <a:effectLst/>
                  <a:uLnTx/>
                  <a:uFillTx/>
                  <a:latin typeface="Alexandria" charset="0"/>
                  <a:ea typeface="+mn-ea"/>
                  <a:cs typeface="Alexandria" charset="0"/>
                </a:rPr>
                <a:t>خصص وقت للتخطيط الابداعي والتحضير</a:t>
              </a:r>
            </a:p>
          </p:txBody>
        </p:sp>
        <p:sp>
          <p:nvSpPr>
            <p:cNvPr id="49" name="Oval 218">
              <a:extLst>
                <a:ext uri="{FF2B5EF4-FFF2-40B4-BE49-F238E27FC236}">
                  <a16:creationId xmlns:a16="http://schemas.microsoft.com/office/drawing/2014/main" id="{A618D86E-22B3-DF4C-53DA-8835A8FEAE78}"/>
                </a:ext>
              </a:extLst>
            </p:cNvPr>
            <p:cNvSpPr/>
            <p:nvPr/>
          </p:nvSpPr>
          <p:spPr>
            <a:xfrm>
              <a:off x="7857391" y="2191101"/>
              <a:ext cx="779546" cy="744360"/>
            </a:xfrm>
            <a:prstGeom prst="ellipse">
              <a:avLst/>
            </a:prstGeom>
            <a:solidFill>
              <a:srgbClr val="203E5F"/>
            </a:solidFill>
            <a:ln w="25400" cap="flat" cmpd="sng" algn="ctr">
              <a:noFill/>
              <a:prstDash val="solid"/>
            </a:ln>
            <a:effectLst/>
          </p:spPr>
          <p:txBody>
            <a:bodyPr rtlCol="0" anchor="ctr"/>
            <a:lstStyle/>
            <a:p>
              <a:pPr algn="ctr">
                <a:buClr>
                  <a:srgbClr val="000000"/>
                </a:buClr>
                <a:buFont typeface="Arial"/>
                <a:buNone/>
                <a:defRPr/>
              </a:pPr>
              <a:r>
                <a:rPr lang="en-GB" sz="1600" b="1" kern="0" dirty="0">
                  <a:solidFill>
                    <a:srgbClr val="E7E6E6"/>
                  </a:solidFill>
                  <a:latin typeface="Alexandria" pitchFamily="2" charset="-78"/>
                  <a:cs typeface="Alexandria" pitchFamily="2" charset="-78"/>
                  <a:sym typeface="Arial"/>
                </a:rPr>
                <a:t>3</a:t>
              </a:r>
            </a:p>
          </p:txBody>
        </p:sp>
      </p:grpSp>
      <p:sp>
        <p:nvSpPr>
          <p:cNvPr id="9" name="Round Diagonal Corner Rectangle 17">
            <a:extLst>
              <a:ext uri="{FF2B5EF4-FFF2-40B4-BE49-F238E27FC236}">
                <a16:creationId xmlns:a16="http://schemas.microsoft.com/office/drawing/2014/main" id="{4FB6C098-AC64-982E-E385-0B93046C70E2}"/>
              </a:ext>
            </a:extLst>
          </p:cNvPr>
          <p:cNvSpPr/>
          <p:nvPr/>
        </p:nvSpPr>
        <p:spPr>
          <a:xfrm>
            <a:off x="7312479" y="3385403"/>
            <a:ext cx="3861425" cy="1000472"/>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مقترحات لإدارة فاعلة للوقت</a:t>
            </a:r>
          </a:p>
        </p:txBody>
      </p:sp>
      <p:grpSp>
        <p:nvGrpSpPr>
          <p:cNvPr id="10" name="مجموعة 9">
            <a:extLst>
              <a:ext uri="{FF2B5EF4-FFF2-40B4-BE49-F238E27FC236}">
                <a16:creationId xmlns:a16="http://schemas.microsoft.com/office/drawing/2014/main" id="{10013457-BB97-D4EB-C666-37BADB40F54A}"/>
              </a:ext>
            </a:extLst>
          </p:cNvPr>
          <p:cNvGrpSpPr/>
          <p:nvPr/>
        </p:nvGrpSpPr>
        <p:grpSpPr>
          <a:xfrm>
            <a:off x="1286134" y="3944819"/>
            <a:ext cx="5766693" cy="1819891"/>
            <a:chOff x="6376564" y="2189892"/>
            <a:chExt cx="7436702" cy="1983551"/>
          </a:xfrm>
          <a:solidFill>
            <a:srgbClr val="FEEFCF"/>
          </a:solidFill>
        </p:grpSpPr>
        <p:sp>
          <p:nvSpPr>
            <p:cNvPr id="11" name="Rectangle: Rounded Corners 217">
              <a:extLst>
                <a:ext uri="{FF2B5EF4-FFF2-40B4-BE49-F238E27FC236}">
                  <a16:creationId xmlns:a16="http://schemas.microsoft.com/office/drawing/2014/main" id="{4A97405D-F4A3-97C5-F758-03DC5F2B9BF4}"/>
                </a:ext>
              </a:extLst>
            </p:cNvPr>
            <p:cNvSpPr/>
            <p:nvPr/>
          </p:nvSpPr>
          <p:spPr>
            <a:xfrm>
              <a:off x="11552892" y="2774960"/>
              <a:ext cx="2071670" cy="1389153"/>
            </a:xfrm>
            <a:prstGeom prst="roundRect">
              <a:avLst/>
            </a:prstGeom>
            <a:grpFill/>
            <a:ln w="12700" cap="flat" cmpd="sng" algn="ctr">
              <a:solidFill>
                <a:srgbClr val="D56F61"/>
              </a:solidFill>
              <a:prstDash val="solid"/>
            </a:ln>
            <a:effectLst/>
          </p:spPr>
          <p:txBody>
            <a:bodyPr lIns="54864" tIns="86400" rIns="54864" bIns="86400"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solidFill>
                    <a:prstClr val="black"/>
                  </a:solidFill>
                  <a:effectLst/>
                  <a:uLnTx/>
                  <a:uFillTx/>
                  <a:latin typeface="Alexandria" charset="0"/>
                  <a:ea typeface="+mn-ea"/>
                  <a:cs typeface="Alexandria" charset="0"/>
                </a:rPr>
                <a:t>حدد الأولويات حسب أهميتها وأولوياتها</a:t>
              </a:r>
            </a:p>
          </p:txBody>
        </p:sp>
        <p:sp>
          <p:nvSpPr>
            <p:cNvPr id="12" name="Oval 218">
              <a:extLst>
                <a:ext uri="{FF2B5EF4-FFF2-40B4-BE49-F238E27FC236}">
                  <a16:creationId xmlns:a16="http://schemas.microsoft.com/office/drawing/2014/main" id="{92FA242E-E3C7-9DC8-849C-1898C2135CBD}"/>
                </a:ext>
              </a:extLst>
            </p:cNvPr>
            <p:cNvSpPr/>
            <p:nvPr/>
          </p:nvSpPr>
          <p:spPr>
            <a:xfrm>
              <a:off x="13033720" y="2189892"/>
              <a:ext cx="779546" cy="727750"/>
            </a:xfrm>
            <a:prstGeom prst="ellipse">
              <a:avLst/>
            </a:prstGeom>
            <a:solidFill>
              <a:srgbClr val="203E5F"/>
            </a:solidFill>
            <a:ln w="25400" cap="flat" cmpd="sng" algn="ctr">
              <a:noFill/>
              <a:prstDash val="solid"/>
            </a:ln>
            <a:effectLst/>
          </p:spPr>
          <p:txBody>
            <a:bodyPr rtlCol="0" anchor="ctr"/>
            <a:lstStyle/>
            <a:p>
              <a:pPr algn="ctr">
                <a:buClr>
                  <a:srgbClr val="000000"/>
                </a:buClr>
                <a:buFont typeface="Arial"/>
                <a:buNone/>
                <a:defRPr/>
              </a:pPr>
              <a:r>
                <a:rPr lang="en-US" sz="1600" b="1" kern="0" dirty="0">
                  <a:solidFill>
                    <a:srgbClr val="E7E6E6"/>
                  </a:solidFill>
                  <a:latin typeface="Alexandria" pitchFamily="2" charset="-78"/>
                  <a:cs typeface="Alexandria" pitchFamily="2" charset="-78"/>
                  <a:sym typeface="Arial"/>
                </a:rPr>
                <a:t>4</a:t>
              </a:r>
              <a:endParaRPr lang="en-GB" sz="1600" b="1" kern="0" dirty="0">
                <a:solidFill>
                  <a:srgbClr val="E7E6E6"/>
                </a:solidFill>
                <a:latin typeface="Alexandria" pitchFamily="2" charset="-78"/>
                <a:cs typeface="Alexandria" pitchFamily="2" charset="-78"/>
                <a:sym typeface="Arial"/>
              </a:endParaRPr>
            </a:p>
          </p:txBody>
        </p:sp>
        <p:sp>
          <p:nvSpPr>
            <p:cNvPr id="13" name="Rectangle: Rounded Corners 217">
              <a:extLst>
                <a:ext uri="{FF2B5EF4-FFF2-40B4-BE49-F238E27FC236}">
                  <a16:creationId xmlns:a16="http://schemas.microsoft.com/office/drawing/2014/main" id="{4833AC5F-FB06-8125-40C0-21995D828F03}"/>
                </a:ext>
              </a:extLst>
            </p:cNvPr>
            <p:cNvSpPr/>
            <p:nvPr/>
          </p:nvSpPr>
          <p:spPr>
            <a:xfrm>
              <a:off x="8960697" y="2774960"/>
              <a:ext cx="2071670" cy="1389153"/>
            </a:xfrm>
            <a:prstGeom prst="roundRect">
              <a:avLst/>
            </a:prstGeom>
            <a:grpFill/>
            <a:ln w="12700" cap="flat" cmpd="sng" algn="ctr">
              <a:solidFill>
                <a:srgbClr val="D56F61"/>
              </a:solidFill>
              <a:prstDash val="solid"/>
            </a:ln>
            <a:effectLst/>
          </p:spPr>
          <p:txBody>
            <a:bodyPr lIns="54864" tIns="86400" rIns="54864" bIns="86400"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solidFill>
                    <a:prstClr val="black"/>
                  </a:solidFill>
                  <a:effectLst/>
                  <a:uLnTx/>
                  <a:uFillTx/>
                  <a:latin typeface="Alexandria" charset="0"/>
                  <a:ea typeface="+mn-ea"/>
                  <a:cs typeface="Alexandria" charset="0"/>
                </a:rPr>
                <a:t>اجمع الأعمال المتشابهة لتوفر لك الابتداء والتوقف عن العمل مرارا</a:t>
              </a:r>
            </a:p>
          </p:txBody>
        </p:sp>
        <p:sp>
          <p:nvSpPr>
            <p:cNvPr id="14" name="Oval 218">
              <a:extLst>
                <a:ext uri="{FF2B5EF4-FFF2-40B4-BE49-F238E27FC236}">
                  <a16:creationId xmlns:a16="http://schemas.microsoft.com/office/drawing/2014/main" id="{68AC1FC5-2259-967F-4C2F-9E682B5001BD}"/>
                </a:ext>
              </a:extLst>
            </p:cNvPr>
            <p:cNvSpPr/>
            <p:nvPr/>
          </p:nvSpPr>
          <p:spPr>
            <a:xfrm>
              <a:off x="10441524" y="2189892"/>
              <a:ext cx="779546" cy="727750"/>
            </a:xfrm>
            <a:prstGeom prst="ellipse">
              <a:avLst/>
            </a:prstGeom>
            <a:solidFill>
              <a:srgbClr val="203E5F"/>
            </a:solidFill>
            <a:ln w="25400" cap="flat" cmpd="sng" algn="ctr">
              <a:noFill/>
              <a:prstDash val="solid"/>
            </a:ln>
            <a:effectLst/>
          </p:spPr>
          <p:txBody>
            <a:bodyPr rtlCol="0" anchor="ctr"/>
            <a:lstStyle/>
            <a:p>
              <a:pPr algn="ctr">
                <a:buClr>
                  <a:srgbClr val="000000"/>
                </a:buClr>
                <a:buFont typeface="Arial"/>
                <a:buNone/>
                <a:defRPr/>
              </a:pPr>
              <a:r>
                <a:rPr lang="en-US" sz="1600" b="1" kern="0" dirty="0">
                  <a:solidFill>
                    <a:srgbClr val="E7E6E6"/>
                  </a:solidFill>
                  <a:latin typeface="Alexandria" pitchFamily="2" charset="-78"/>
                  <a:cs typeface="Alexandria" pitchFamily="2" charset="-78"/>
                  <a:sym typeface="Arial"/>
                </a:rPr>
                <a:t>5</a:t>
              </a:r>
              <a:endParaRPr lang="en-GB" sz="1600" b="1" kern="0" dirty="0">
                <a:solidFill>
                  <a:srgbClr val="E7E6E6"/>
                </a:solidFill>
                <a:latin typeface="Alexandria" pitchFamily="2" charset="-78"/>
                <a:cs typeface="Alexandria" pitchFamily="2" charset="-78"/>
                <a:sym typeface="Arial"/>
              </a:endParaRPr>
            </a:p>
          </p:txBody>
        </p:sp>
        <p:sp>
          <p:nvSpPr>
            <p:cNvPr id="15" name="Rectangle: Rounded Corners 217">
              <a:extLst>
                <a:ext uri="{FF2B5EF4-FFF2-40B4-BE49-F238E27FC236}">
                  <a16:creationId xmlns:a16="http://schemas.microsoft.com/office/drawing/2014/main" id="{2A8A3BEA-1FB2-3331-5092-824E4D1FC44C}"/>
                </a:ext>
              </a:extLst>
            </p:cNvPr>
            <p:cNvSpPr/>
            <p:nvPr/>
          </p:nvSpPr>
          <p:spPr>
            <a:xfrm>
              <a:off x="6376564" y="2752584"/>
              <a:ext cx="2071670" cy="1420859"/>
            </a:xfrm>
            <a:prstGeom prst="roundRect">
              <a:avLst/>
            </a:prstGeom>
            <a:grpFill/>
            <a:ln w="12700" cap="flat" cmpd="sng" algn="ctr">
              <a:solidFill>
                <a:srgbClr val="D56F61"/>
              </a:solidFill>
              <a:prstDash val="solid"/>
            </a:ln>
            <a:effectLst/>
          </p:spPr>
          <p:txBody>
            <a:bodyPr lIns="54864" tIns="86400" rIns="54864" bIns="86400"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solidFill>
                    <a:prstClr val="black"/>
                  </a:solidFill>
                  <a:effectLst/>
                  <a:uLnTx/>
                  <a:uFillTx/>
                  <a:latin typeface="Alexandria" charset="0"/>
                  <a:ea typeface="+mn-ea"/>
                  <a:cs typeface="Alexandria" charset="0"/>
                </a:rPr>
                <a:t>ضع الأعمال الأقل </a:t>
              </a:r>
              <a:r>
                <a:rPr lang="ar-SA" sz="1400" dirty="0">
                  <a:solidFill>
                    <a:prstClr val="black"/>
                  </a:solidFill>
                  <a:latin typeface="Alexandria" charset="0"/>
                  <a:cs typeface="Alexandria" charset="0"/>
                </a:rPr>
                <a:t>أهمية</a:t>
              </a:r>
              <a:r>
                <a:rPr kumimoji="0" lang="ar-SA" sz="1400" b="0" i="0" u="none" strike="noStrike" kern="1200" cap="none" spc="0" normalizeH="0" baseline="0" noProof="0" dirty="0">
                  <a:ln>
                    <a:noFill/>
                  </a:ln>
                  <a:solidFill>
                    <a:prstClr val="black"/>
                  </a:solidFill>
                  <a:effectLst/>
                  <a:uLnTx/>
                  <a:uFillTx/>
                  <a:latin typeface="Alexandria" charset="0"/>
                  <a:ea typeface="+mn-ea"/>
                  <a:cs typeface="Alexandria" charset="0"/>
                </a:rPr>
                <a:t> في الوقت الذي تكون فيه في ذروة نشاطك حتى تنجز</a:t>
              </a:r>
            </a:p>
          </p:txBody>
        </p:sp>
        <p:sp>
          <p:nvSpPr>
            <p:cNvPr id="16" name="Oval 218">
              <a:extLst>
                <a:ext uri="{FF2B5EF4-FFF2-40B4-BE49-F238E27FC236}">
                  <a16:creationId xmlns:a16="http://schemas.microsoft.com/office/drawing/2014/main" id="{86C5099A-757A-6145-FD68-6271D96CC14B}"/>
                </a:ext>
              </a:extLst>
            </p:cNvPr>
            <p:cNvSpPr/>
            <p:nvPr/>
          </p:nvSpPr>
          <p:spPr>
            <a:xfrm>
              <a:off x="7857391" y="2191101"/>
              <a:ext cx="779546" cy="744360"/>
            </a:xfrm>
            <a:prstGeom prst="ellipse">
              <a:avLst/>
            </a:prstGeom>
            <a:solidFill>
              <a:srgbClr val="203E5F"/>
            </a:solidFill>
            <a:ln w="25400" cap="flat" cmpd="sng" algn="ctr">
              <a:noFill/>
              <a:prstDash val="solid"/>
            </a:ln>
            <a:effectLst/>
          </p:spPr>
          <p:txBody>
            <a:bodyPr rtlCol="0" anchor="ctr"/>
            <a:lstStyle/>
            <a:p>
              <a:pPr algn="ctr">
                <a:buClr>
                  <a:srgbClr val="000000"/>
                </a:buClr>
                <a:buFont typeface="Arial"/>
                <a:buNone/>
                <a:defRPr/>
              </a:pPr>
              <a:r>
                <a:rPr lang="en-GB" sz="1600" b="1" kern="0" dirty="0">
                  <a:solidFill>
                    <a:srgbClr val="E7E6E6"/>
                  </a:solidFill>
                  <a:latin typeface="Alexandria" pitchFamily="2" charset="-78"/>
                  <a:cs typeface="Alexandria" pitchFamily="2" charset="-78"/>
                  <a:sym typeface="Arial"/>
                </a:rPr>
                <a:t>6</a:t>
              </a:r>
            </a:p>
          </p:txBody>
        </p:sp>
      </p:grpSp>
    </p:spTree>
    <p:extLst>
      <p:ext uri="{BB962C8B-B14F-4D97-AF65-F5344CB8AC3E}">
        <p14:creationId xmlns:p14="http://schemas.microsoft.com/office/powerpoint/2010/main" val="41266554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C99A304-E107-FAF4-F5A7-607019416E9B}"/>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9985A92-FDBB-7AFE-9B84-4CA26A336FC2}"/>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الإدارة الفاعلة للوقت</a:t>
            </a:r>
          </a:p>
        </p:txBody>
      </p:sp>
      <p:sp>
        <p:nvSpPr>
          <p:cNvPr id="4" name="Rectangle 4">
            <a:extLst>
              <a:ext uri="{FF2B5EF4-FFF2-40B4-BE49-F238E27FC236}">
                <a16:creationId xmlns:a16="http://schemas.microsoft.com/office/drawing/2014/main" id="{9EAF3E51-DFE6-B167-38B3-441561A01CC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6C073F62-86CE-96BA-D792-A4CC9FAC443A}"/>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81C6538-7F8D-A072-2B4E-1A3347E4DE58}"/>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787688CE-26AE-19D2-3FF7-819DA061D9E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C01071BE-455F-8D17-2AA8-447BF641A4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6" name="مجموعة 25">
            <a:extLst>
              <a:ext uri="{FF2B5EF4-FFF2-40B4-BE49-F238E27FC236}">
                <a16:creationId xmlns:a16="http://schemas.microsoft.com/office/drawing/2014/main" id="{32D21CE1-9BE9-0534-C28F-32B02877A5D5}"/>
              </a:ext>
            </a:extLst>
          </p:cNvPr>
          <p:cNvGrpSpPr/>
          <p:nvPr/>
        </p:nvGrpSpPr>
        <p:grpSpPr>
          <a:xfrm>
            <a:off x="1288479" y="1991754"/>
            <a:ext cx="5766693" cy="1819891"/>
            <a:chOff x="6376564" y="2189892"/>
            <a:chExt cx="7436702" cy="1983551"/>
          </a:xfrm>
          <a:solidFill>
            <a:srgbClr val="FEEFCF"/>
          </a:solidFill>
        </p:grpSpPr>
        <p:sp>
          <p:nvSpPr>
            <p:cNvPr id="44" name="Rectangle: Rounded Corners 217">
              <a:extLst>
                <a:ext uri="{FF2B5EF4-FFF2-40B4-BE49-F238E27FC236}">
                  <a16:creationId xmlns:a16="http://schemas.microsoft.com/office/drawing/2014/main" id="{36E25791-AA26-74D2-81CB-060C0DB46F75}"/>
                </a:ext>
              </a:extLst>
            </p:cNvPr>
            <p:cNvSpPr/>
            <p:nvPr/>
          </p:nvSpPr>
          <p:spPr>
            <a:xfrm>
              <a:off x="11552892" y="2774960"/>
              <a:ext cx="2071670" cy="1389153"/>
            </a:xfrm>
            <a:prstGeom prst="roundRect">
              <a:avLst/>
            </a:prstGeom>
            <a:grpFill/>
            <a:ln w="12700" cap="flat" cmpd="sng" algn="ctr">
              <a:solidFill>
                <a:srgbClr val="D56F61"/>
              </a:solidFill>
              <a:prstDash val="solid"/>
            </a:ln>
            <a:effectLst/>
          </p:spPr>
          <p:txBody>
            <a:bodyPr lIns="54864" tIns="86400" rIns="54864" bIns="86400"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300" b="0" i="0" u="none" strike="noStrike" kern="1200" cap="none" spc="0" normalizeH="0" baseline="0" noProof="0" dirty="0">
                  <a:ln>
                    <a:noFill/>
                  </a:ln>
                  <a:solidFill>
                    <a:prstClr val="black"/>
                  </a:solidFill>
                  <a:effectLst/>
                  <a:uLnTx/>
                  <a:uFillTx/>
                  <a:latin typeface="Alexandria" charset="0"/>
                  <a:ea typeface="+mn-ea"/>
                  <a:cs typeface="Alexandria" charset="0"/>
                </a:rPr>
                <a:t>نظم أوراقك، الأوراق المهمة قريبة وغيرها أبعد</a:t>
              </a:r>
            </a:p>
          </p:txBody>
        </p:sp>
        <p:sp>
          <p:nvSpPr>
            <p:cNvPr id="45" name="Oval 218">
              <a:extLst>
                <a:ext uri="{FF2B5EF4-FFF2-40B4-BE49-F238E27FC236}">
                  <a16:creationId xmlns:a16="http://schemas.microsoft.com/office/drawing/2014/main" id="{1ED8F7E9-A4B0-555F-F9DE-D5B53ADE0411}"/>
                </a:ext>
              </a:extLst>
            </p:cNvPr>
            <p:cNvSpPr/>
            <p:nvPr/>
          </p:nvSpPr>
          <p:spPr>
            <a:xfrm>
              <a:off x="13033720" y="2189892"/>
              <a:ext cx="779546" cy="727750"/>
            </a:xfrm>
            <a:prstGeom prst="ellipse">
              <a:avLst/>
            </a:prstGeom>
            <a:solidFill>
              <a:srgbClr val="203E5F"/>
            </a:solidFill>
            <a:ln w="25400" cap="flat" cmpd="sng" algn="ctr">
              <a:noFill/>
              <a:prstDash val="solid"/>
            </a:ln>
            <a:effectLst/>
          </p:spPr>
          <p:txBody>
            <a:bodyPr rtlCol="0" anchor="ctr"/>
            <a:lstStyle/>
            <a:p>
              <a:pPr algn="ctr">
                <a:buClr>
                  <a:srgbClr val="000000"/>
                </a:buClr>
                <a:buFont typeface="Arial"/>
                <a:buNone/>
                <a:defRPr/>
              </a:pPr>
              <a:r>
                <a:rPr lang="en-US" sz="1600" b="1" kern="0" dirty="0">
                  <a:solidFill>
                    <a:srgbClr val="E7E6E6"/>
                  </a:solidFill>
                  <a:latin typeface="Alexandria" pitchFamily="2" charset="-78"/>
                  <a:cs typeface="Alexandria" pitchFamily="2" charset="-78"/>
                  <a:sym typeface="Arial"/>
                </a:rPr>
                <a:t>7</a:t>
              </a:r>
              <a:endParaRPr lang="en-GB" sz="1600" b="1" kern="0" dirty="0">
                <a:solidFill>
                  <a:srgbClr val="E7E6E6"/>
                </a:solidFill>
                <a:latin typeface="Alexandria" pitchFamily="2" charset="-78"/>
                <a:cs typeface="Alexandria" pitchFamily="2" charset="-78"/>
                <a:sym typeface="Arial"/>
              </a:endParaRPr>
            </a:p>
          </p:txBody>
        </p:sp>
        <p:sp>
          <p:nvSpPr>
            <p:cNvPr id="46" name="Rectangle: Rounded Corners 217">
              <a:extLst>
                <a:ext uri="{FF2B5EF4-FFF2-40B4-BE49-F238E27FC236}">
                  <a16:creationId xmlns:a16="http://schemas.microsoft.com/office/drawing/2014/main" id="{2A453733-8742-A371-0992-C408905FFFD8}"/>
                </a:ext>
              </a:extLst>
            </p:cNvPr>
            <p:cNvSpPr/>
            <p:nvPr/>
          </p:nvSpPr>
          <p:spPr>
            <a:xfrm>
              <a:off x="8960697" y="2774960"/>
              <a:ext cx="2071670" cy="1389153"/>
            </a:xfrm>
            <a:prstGeom prst="roundRect">
              <a:avLst/>
            </a:prstGeom>
            <a:grpFill/>
            <a:ln w="12700" cap="flat" cmpd="sng" algn="ctr">
              <a:solidFill>
                <a:srgbClr val="D56F61"/>
              </a:solidFill>
              <a:prstDash val="solid"/>
            </a:ln>
            <a:effectLst/>
          </p:spPr>
          <p:txBody>
            <a:bodyPr lIns="54864" tIns="86400" rIns="54864" bIns="86400"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solidFill>
                    <a:prstClr val="black"/>
                  </a:solidFill>
                  <a:effectLst/>
                  <a:uLnTx/>
                  <a:uFillTx/>
                  <a:latin typeface="Alexandria" charset="0"/>
                  <a:ea typeface="+mn-ea"/>
                  <a:cs typeface="Alexandria" charset="0"/>
                </a:rPr>
                <a:t>تجنب التأجيل والتسويف والمماطلة</a:t>
              </a:r>
            </a:p>
          </p:txBody>
        </p:sp>
        <p:sp>
          <p:nvSpPr>
            <p:cNvPr id="47" name="Oval 218">
              <a:extLst>
                <a:ext uri="{FF2B5EF4-FFF2-40B4-BE49-F238E27FC236}">
                  <a16:creationId xmlns:a16="http://schemas.microsoft.com/office/drawing/2014/main" id="{D5D3095E-6615-B570-BA96-5C268DE43782}"/>
                </a:ext>
              </a:extLst>
            </p:cNvPr>
            <p:cNvSpPr/>
            <p:nvPr/>
          </p:nvSpPr>
          <p:spPr>
            <a:xfrm>
              <a:off x="10441524" y="2189892"/>
              <a:ext cx="779546" cy="727750"/>
            </a:xfrm>
            <a:prstGeom prst="ellipse">
              <a:avLst/>
            </a:prstGeom>
            <a:solidFill>
              <a:srgbClr val="203E5F"/>
            </a:solidFill>
            <a:ln w="25400" cap="flat" cmpd="sng" algn="ctr">
              <a:noFill/>
              <a:prstDash val="solid"/>
            </a:ln>
            <a:effectLst/>
          </p:spPr>
          <p:txBody>
            <a:bodyPr rtlCol="0" anchor="ctr"/>
            <a:lstStyle/>
            <a:p>
              <a:pPr algn="ctr">
                <a:buClr>
                  <a:srgbClr val="000000"/>
                </a:buClr>
                <a:buFont typeface="Arial"/>
                <a:buNone/>
                <a:defRPr/>
              </a:pPr>
              <a:r>
                <a:rPr lang="en-US" sz="1600" b="1" kern="0" dirty="0">
                  <a:solidFill>
                    <a:srgbClr val="E7E6E6"/>
                  </a:solidFill>
                  <a:latin typeface="Alexandria" pitchFamily="2" charset="-78"/>
                  <a:cs typeface="Alexandria" pitchFamily="2" charset="-78"/>
                  <a:sym typeface="Arial"/>
                </a:rPr>
                <a:t>8</a:t>
              </a:r>
              <a:endParaRPr lang="en-GB" sz="1600" b="1" kern="0" dirty="0">
                <a:solidFill>
                  <a:srgbClr val="E7E6E6"/>
                </a:solidFill>
                <a:latin typeface="Alexandria" pitchFamily="2" charset="-78"/>
                <a:cs typeface="Alexandria" pitchFamily="2" charset="-78"/>
                <a:sym typeface="Arial"/>
              </a:endParaRPr>
            </a:p>
          </p:txBody>
        </p:sp>
        <p:sp>
          <p:nvSpPr>
            <p:cNvPr id="48" name="Rectangle: Rounded Corners 217">
              <a:extLst>
                <a:ext uri="{FF2B5EF4-FFF2-40B4-BE49-F238E27FC236}">
                  <a16:creationId xmlns:a16="http://schemas.microsoft.com/office/drawing/2014/main" id="{F8DE138C-2B21-837F-F814-74C6380C2CE7}"/>
                </a:ext>
              </a:extLst>
            </p:cNvPr>
            <p:cNvSpPr/>
            <p:nvPr/>
          </p:nvSpPr>
          <p:spPr>
            <a:xfrm>
              <a:off x="6376564" y="2752584"/>
              <a:ext cx="2071670" cy="1420859"/>
            </a:xfrm>
            <a:prstGeom prst="roundRect">
              <a:avLst/>
            </a:prstGeom>
            <a:grpFill/>
            <a:ln w="12700" cap="flat" cmpd="sng" algn="ctr">
              <a:solidFill>
                <a:srgbClr val="D56F61"/>
              </a:solidFill>
              <a:prstDash val="solid"/>
            </a:ln>
            <a:effectLst/>
          </p:spPr>
          <p:txBody>
            <a:bodyPr lIns="54864" tIns="86400" rIns="54864" bIns="86400"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solidFill>
                    <a:prstClr val="black"/>
                  </a:solidFill>
                  <a:effectLst/>
                  <a:uLnTx/>
                  <a:uFillTx/>
                  <a:latin typeface="Alexandria" charset="0"/>
                  <a:ea typeface="+mn-ea"/>
                  <a:cs typeface="Alexandria" charset="0"/>
                </a:rPr>
                <a:t>انتبه متى تضيع وقتك وقم بعمل ملائم</a:t>
              </a:r>
            </a:p>
          </p:txBody>
        </p:sp>
        <p:sp>
          <p:nvSpPr>
            <p:cNvPr id="49" name="Oval 218">
              <a:extLst>
                <a:ext uri="{FF2B5EF4-FFF2-40B4-BE49-F238E27FC236}">
                  <a16:creationId xmlns:a16="http://schemas.microsoft.com/office/drawing/2014/main" id="{A618D86E-22B3-DF4C-53DA-8835A8FEAE78}"/>
                </a:ext>
              </a:extLst>
            </p:cNvPr>
            <p:cNvSpPr/>
            <p:nvPr/>
          </p:nvSpPr>
          <p:spPr>
            <a:xfrm>
              <a:off x="7857391" y="2191101"/>
              <a:ext cx="779546" cy="744360"/>
            </a:xfrm>
            <a:prstGeom prst="ellipse">
              <a:avLst/>
            </a:prstGeom>
            <a:solidFill>
              <a:srgbClr val="203E5F"/>
            </a:solidFill>
            <a:ln w="25400" cap="flat" cmpd="sng" algn="ctr">
              <a:noFill/>
              <a:prstDash val="solid"/>
            </a:ln>
            <a:effectLst/>
          </p:spPr>
          <p:txBody>
            <a:bodyPr rtlCol="0" anchor="ctr"/>
            <a:lstStyle/>
            <a:p>
              <a:pPr algn="ctr">
                <a:buClr>
                  <a:srgbClr val="000000"/>
                </a:buClr>
                <a:buFont typeface="Arial"/>
                <a:buNone/>
                <a:defRPr/>
              </a:pPr>
              <a:r>
                <a:rPr lang="en-GB" sz="1600" b="1" kern="0" dirty="0">
                  <a:solidFill>
                    <a:srgbClr val="E7E6E6"/>
                  </a:solidFill>
                  <a:latin typeface="Alexandria" pitchFamily="2" charset="-78"/>
                  <a:cs typeface="Alexandria" pitchFamily="2" charset="-78"/>
                  <a:sym typeface="Arial"/>
                </a:rPr>
                <a:t>9</a:t>
              </a:r>
            </a:p>
          </p:txBody>
        </p:sp>
      </p:grpSp>
      <p:sp>
        <p:nvSpPr>
          <p:cNvPr id="9" name="Round Diagonal Corner Rectangle 17">
            <a:extLst>
              <a:ext uri="{FF2B5EF4-FFF2-40B4-BE49-F238E27FC236}">
                <a16:creationId xmlns:a16="http://schemas.microsoft.com/office/drawing/2014/main" id="{4FB6C098-AC64-982E-E385-0B93046C70E2}"/>
              </a:ext>
            </a:extLst>
          </p:cNvPr>
          <p:cNvSpPr/>
          <p:nvPr/>
        </p:nvSpPr>
        <p:spPr>
          <a:xfrm>
            <a:off x="7312479" y="3385403"/>
            <a:ext cx="3861425" cy="1000472"/>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مقترحات لإدارة فاعلة للوقت</a:t>
            </a:r>
          </a:p>
        </p:txBody>
      </p:sp>
      <p:grpSp>
        <p:nvGrpSpPr>
          <p:cNvPr id="10" name="مجموعة 9">
            <a:extLst>
              <a:ext uri="{FF2B5EF4-FFF2-40B4-BE49-F238E27FC236}">
                <a16:creationId xmlns:a16="http://schemas.microsoft.com/office/drawing/2014/main" id="{10013457-BB97-D4EB-C666-37BADB40F54A}"/>
              </a:ext>
            </a:extLst>
          </p:cNvPr>
          <p:cNvGrpSpPr/>
          <p:nvPr/>
        </p:nvGrpSpPr>
        <p:grpSpPr>
          <a:xfrm>
            <a:off x="1286134" y="3944819"/>
            <a:ext cx="5766693" cy="1819891"/>
            <a:chOff x="6376564" y="2189892"/>
            <a:chExt cx="7436702" cy="1983551"/>
          </a:xfrm>
          <a:solidFill>
            <a:srgbClr val="FEEFCF"/>
          </a:solidFill>
        </p:grpSpPr>
        <p:sp>
          <p:nvSpPr>
            <p:cNvPr id="11" name="Rectangle: Rounded Corners 217">
              <a:extLst>
                <a:ext uri="{FF2B5EF4-FFF2-40B4-BE49-F238E27FC236}">
                  <a16:creationId xmlns:a16="http://schemas.microsoft.com/office/drawing/2014/main" id="{4A97405D-F4A3-97C5-F758-03DC5F2B9BF4}"/>
                </a:ext>
              </a:extLst>
            </p:cNvPr>
            <p:cNvSpPr/>
            <p:nvPr/>
          </p:nvSpPr>
          <p:spPr>
            <a:xfrm>
              <a:off x="11552892" y="2774960"/>
              <a:ext cx="2071670" cy="1389153"/>
            </a:xfrm>
            <a:prstGeom prst="roundRect">
              <a:avLst/>
            </a:prstGeom>
            <a:grpFill/>
            <a:ln w="12700" cap="flat" cmpd="sng" algn="ctr">
              <a:solidFill>
                <a:srgbClr val="D56F61"/>
              </a:solidFill>
              <a:prstDash val="solid"/>
            </a:ln>
            <a:effectLst/>
          </p:spPr>
          <p:txBody>
            <a:bodyPr lIns="54864" tIns="86400" rIns="54864" bIns="86400"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solidFill>
                    <a:prstClr val="black"/>
                  </a:solidFill>
                  <a:effectLst/>
                  <a:uLnTx/>
                  <a:uFillTx/>
                  <a:latin typeface="Alexandria" charset="0"/>
                  <a:ea typeface="+mn-ea"/>
                  <a:cs typeface="Alexandria" charset="0"/>
                </a:rPr>
                <a:t>سجل أفكارك دائما ولا تثق في ذاكرتك</a:t>
              </a:r>
            </a:p>
          </p:txBody>
        </p:sp>
        <p:sp>
          <p:nvSpPr>
            <p:cNvPr id="12" name="Oval 218">
              <a:extLst>
                <a:ext uri="{FF2B5EF4-FFF2-40B4-BE49-F238E27FC236}">
                  <a16:creationId xmlns:a16="http://schemas.microsoft.com/office/drawing/2014/main" id="{92FA242E-E3C7-9DC8-849C-1898C2135CBD}"/>
                </a:ext>
              </a:extLst>
            </p:cNvPr>
            <p:cNvSpPr/>
            <p:nvPr/>
          </p:nvSpPr>
          <p:spPr>
            <a:xfrm>
              <a:off x="13033720" y="2189892"/>
              <a:ext cx="779546" cy="727750"/>
            </a:xfrm>
            <a:prstGeom prst="ellipse">
              <a:avLst/>
            </a:prstGeom>
            <a:solidFill>
              <a:srgbClr val="203E5F"/>
            </a:solidFill>
            <a:ln w="25400" cap="flat" cmpd="sng" algn="ctr">
              <a:noFill/>
              <a:prstDash val="solid"/>
            </a:ln>
            <a:effectLst/>
          </p:spPr>
          <p:txBody>
            <a:bodyPr rtlCol="0" anchor="ctr"/>
            <a:lstStyle/>
            <a:p>
              <a:pPr algn="ctr">
                <a:buClr>
                  <a:srgbClr val="000000"/>
                </a:buClr>
                <a:buFont typeface="Arial"/>
                <a:buNone/>
                <a:defRPr/>
              </a:pPr>
              <a:r>
                <a:rPr lang="en-US" sz="1600" b="1" kern="0" dirty="0">
                  <a:solidFill>
                    <a:srgbClr val="E7E6E6"/>
                  </a:solidFill>
                  <a:latin typeface="Alexandria" pitchFamily="2" charset="-78"/>
                  <a:cs typeface="Alexandria" pitchFamily="2" charset="-78"/>
                  <a:sym typeface="Arial"/>
                </a:rPr>
                <a:t>10</a:t>
              </a:r>
              <a:endParaRPr lang="en-GB" sz="1600" b="1" kern="0" dirty="0">
                <a:solidFill>
                  <a:srgbClr val="E7E6E6"/>
                </a:solidFill>
                <a:latin typeface="Alexandria" pitchFamily="2" charset="-78"/>
                <a:cs typeface="Alexandria" pitchFamily="2" charset="-78"/>
                <a:sym typeface="Arial"/>
              </a:endParaRPr>
            </a:p>
          </p:txBody>
        </p:sp>
        <p:sp>
          <p:nvSpPr>
            <p:cNvPr id="13" name="Rectangle: Rounded Corners 217">
              <a:extLst>
                <a:ext uri="{FF2B5EF4-FFF2-40B4-BE49-F238E27FC236}">
                  <a16:creationId xmlns:a16="http://schemas.microsoft.com/office/drawing/2014/main" id="{4833AC5F-FB06-8125-40C0-21995D828F03}"/>
                </a:ext>
              </a:extLst>
            </p:cNvPr>
            <p:cNvSpPr/>
            <p:nvPr/>
          </p:nvSpPr>
          <p:spPr>
            <a:xfrm>
              <a:off x="8960697" y="2774960"/>
              <a:ext cx="2071670" cy="1389153"/>
            </a:xfrm>
            <a:prstGeom prst="roundRect">
              <a:avLst/>
            </a:prstGeom>
            <a:grpFill/>
            <a:ln w="12700" cap="flat" cmpd="sng" algn="ctr">
              <a:solidFill>
                <a:srgbClr val="D56F61"/>
              </a:solidFill>
              <a:prstDash val="solid"/>
            </a:ln>
            <a:effectLst/>
          </p:spPr>
          <p:txBody>
            <a:bodyPr lIns="54864" tIns="86400" rIns="54864" bIns="86400"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solidFill>
                    <a:prstClr val="black"/>
                  </a:solidFill>
                  <a:effectLst/>
                  <a:uLnTx/>
                  <a:uFillTx/>
                  <a:latin typeface="Alexandria" charset="0"/>
                  <a:ea typeface="+mn-ea"/>
                  <a:cs typeface="Alexandria" charset="0"/>
                </a:rPr>
                <a:t>ركز على عمل واحد في زمن معين</a:t>
              </a:r>
            </a:p>
          </p:txBody>
        </p:sp>
        <p:sp>
          <p:nvSpPr>
            <p:cNvPr id="14" name="Oval 218">
              <a:extLst>
                <a:ext uri="{FF2B5EF4-FFF2-40B4-BE49-F238E27FC236}">
                  <a16:creationId xmlns:a16="http://schemas.microsoft.com/office/drawing/2014/main" id="{68AC1FC5-2259-967F-4C2F-9E682B5001BD}"/>
                </a:ext>
              </a:extLst>
            </p:cNvPr>
            <p:cNvSpPr/>
            <p:nvPr/>
          </p:nvSpPr>
          <p:spPr>
            <a:xfrm>
              <a:off x="10441524" y="2189892"/>
              <a:ext cx="779546" cy="727750"/>
            </a:xfrm>
            <a:prstGeom prst="ellipse">
              <a:avLst/>
            </a:prstGeom>
            <a:solidFill>
              <a:srgbClr val="203E5F"/>
            </a:solidFill>
            <a:ln w="25400" cap="flat" cmpd="sng" algn="ctr">
              <a:noFill/>
              <a:prstDash val="solid"/>
            </a:ln>
            <a:effectLst/>
          </p:spPr>
          <p:txBody>
            <a:bodyPr rtlCol="0" anchor="ctr"/>
            <a:lstStyle/>
            <a:p>
              <a:pPr algn="ctr">
                <a:buClr>
                  <a:srgbClr val="000000"/>
                </a:buClr>
                <a:buFont typeface="Arial"/>
                <a:buNone/>
                <a:defRPr/>
              </a:pPr>
              <a:r>
                <a:rPr lang="en-US" sz="1600" b="1" kern="0" dirty="0">
                  <a:solidFill>
                    <a:srgbClr val="E7E6E6"/>
                  </a:solidFill>
                  <a:latin typeface="Alexandria" pitchFamily="2" charset="-78"/>
                  <a:cs typeface="Alexandria" pitchFamily="2" charset="-78"/>
                  <a:sym typeface="Arial"/>
                </a:rPr>
                <a:t>11</a:t>
              </a:r>
              <a:endParaRPr lang="en-GB" sz="1600" b="1" kern="0" dirty="0">
                <a:solidFill>
                  <a:srgbClr val="E7E6E6"/>
                </a:solidFill>
                <a:latin typeface="Alexandria" pitchFamily="2" charset="-78"/>
                <a:cs typeface="Alexandria" pitchFamily="2" charset="-78"/>
                <a:sym typeface="Arial"/>
              </a:endParaRPr>
            </a:p>
          </p:txBody>
        </p:sp>
        <p:sp>
          <p:nvSpPr>
            <p:cNvPr id="15" name="Rectangle: Rounded Corners 217">
              <a:extLst>
                <a:ext uri="{FF2B5EF4-FFF2-40B4-BE49-F238E27FC236}">
                  <a16:creationId xmlns:a16="http://schemas.microsoft.com/office/drawing/2014/main" id="{2A8A3BEA-1FB2-3331-5092-824E4D1FC44C}"/>
                </a:ext>
              </a:extLst>
            </p:cNvPr>
            <p:cNvSpPr/>
            <p:nvPr/>
          </p:nvSpPr>
          <p:spPr>
            <a:xfrm>
              <a:off x="6376564" y="2752584"/>
              <a:ext cx="2071670" cy="1420859"/>
            </a:xfrm>
            <a:prstGeom prst="roundRect">
              <a:avLst/>
            </a:prstGeom>
            <a:grpFill/>
            <a:ln w="12700" cap="flat" cmpd="sng" algn="ctr">
              <a:solidFill>
                <a:srgbClr val="D56F61"/>
              </a:solidFill>
              <a:prstDash val="solid"/>
            </a:ln>
            <a:effectLst/>
          </p:spPr>
          <p:txBody>
            <a:bodyPr lIns="54864" tIns="86400" rIns="54864" bIns="86400"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solidFill>
                    <a:prstClr val="black"/>
                  </a:solidFill>
                  <a:effectLst/>
                  <a:uLnTx/>
                  <a:uFillTx/>
                  <a:latin typeface="Alexandria" charset="0"/>
                  <a:ea typeface="+mn-ea"/>
                  <a:cs typeface="Alexandria" charset="0"/>
                </a:rPr>
                <a:t>اجعل المخاطبات قصيرة وموجزة</a:t>
              </a:r>
            </a:p>
          </p:txBody>
        </p:sp>
        <p:sp>
          <p:nvSpPr>
            <p:cNvPr id="16" name="Oval 218">
              <a:extLst>
                <a:ext uri="{FF2B5EF4-FFF2-40B4-BE49-F238E27FC236}">
                  <a16:creationId xmlns:a16="http://schemas.microsoft.com/office/drawing/2014/main" id="{86C5099A-757A-6145-FD68-6271D96CC14B}"/>
                </a:ext>
              </a:extLst>
            </p:cNvPr>
            <p:cNvSpPr/>
            <p:nvPr/>
          </p:nvSpPr>
          <p:spPr>
            <a:xfrm>
              <a:off x="7857391" y="2191101"/>
              <a:ext cx="779546" cy="744360"/>
            </a:xfrm>
            <a:prstGeom prst="ellipse">
              <a:avLst/>
            </a:prstGeom>
            <a:solidFill>
              <a:srgbClr val="203E5F"/>
            </a:solidFill>
            <a:ln w="25400" cap="flat" cmpd="sng" algn="ctr">
              <a:noFill/>
              <a:prstDash val="solid"/>
            </a:ln>
            <a:effectLst/>
          </p:spPr>
          <p:txBody>
            <a:bodyPr rtlCol="0" anchor="ctr"/>
            <a:lstStyle/>
            <a:p>
              <a:pPr algn="ctr">
                <a:buClr>
                  <a:srgbClr val="000000"/>
                </a:buClr>
                <a:buFont typeface="Arial"/>
                <a:buNone/>
                <a:defRPr/>
              </a:pPr>
              <a:r>
                <a:rPr lang="en-GB" sz="1600" b="1" kern="0" dirty="0">
                  <a:solidFill>
                    <a:srgbClr val="E7E6E6"/>
                  </a:solidFill>
                  <a:latin typeface="Alexandria" pitchFamily="2" charset="-78"/>
                  <a:cs typeface="Alexandria" pitchFamily="2" charset="-78"/>
                  <a:sym typeface="Arial"/>
                </a:rPr>
                <a:t>12</a:t>
              </a:r>
            </a:p>
          </p:txBody>
        </p:sp>
      </p:grpSp>
    </p:spTree>
    <p:extLst>
      <p:ext uri="{BB962C8B-B14F-4D97-AF65-F5344CB8AC3E}">
        <p14:creationId xmlns:p14="http://schemas.microsoft.com/office/powerpoint/2010/main" val="26785220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C99A304-E107-FAF4-F5A7-607019416E9B}"/>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9985A92-FDBB-7AFE-9B84-4CA26A336FC2}"/>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خطوات تنظيم الوقت</a:t>
            </a:r>
            <a:endParaRPr lang="ar-EG"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9EAF3E51-DFE6-B167-38B3-441561A01CC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6C073F62-86CE-96BA-D792-A4CC9FAC443A}"/>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81C6538-7F8D-A072-2B4E-1A3347E4DE58}"/>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787688CE-26AE-19D2-3FF7-819DA061D9E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C01071BE-455F-8D17-2AA8-447BF641A4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1ADCEC0F-A72C-14B6-76F3-B03D85B1BAFD}"/>
              </a:ext>
            </a:extLst>
          </p:cNvPr>
          <p:cNvSpPr txBox="1"/>
          <p:nvPr/>
        </p:nvSpPr>
        <p:spPr>
          <a:xfrm>
            <a:off x="942308" y="2077267"/>
            <a:ext cx="10187195" cy="3744038"/>
          </a:xfrm>
          <a:prstGeom prst="rect">
            <a:avLst/>
          </a:prstGeom>
          <a:noFill/>
        </p:spPr>
        <p:txBody>
          <a:bodyPr wrap="square" rtlCol="1">
            <a:spAutoFit/>
          </a:bodyPr>
          <a:lstStyle/>
          <a:p>
            <a:pPr marL="285750" indent="-285750" algn="justLow">
              <a:lnSpc>
                <a:spcPct val="150000"/>
              </a:lnSpc>
              <a:buFont typeface="Wingdings" panose="05000000000000000000" pitchFamily="2" charset="2"/>
              <a:buChar char="v"/>
            </a:pP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 فكر في أهدافك</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وانظر في رسالتك في هذه الحياة.</a:t>
            </a:r>
          </a:p>
          <a:p>
            <a:pPr marL="285750" indent="-285750" algn="justLow">
              <a:lnSpc>
                <a:spcPct val="150000"/>
              </a:lnSpc>
              <a:buFont typeface="Wingdings" panose="05000000000000000000" pitchFamily="2" charset="2"/>
              <a:buChar char="v"/>
            </a:pPr>
            <a:r>
              <a:rPr lang="ar-SA" sz="1600" kern="0" dirty="0">
                <a:solidFill>
                  <a:prstClr val="black"/>
                </a:solidFill>
                <a:latin typeface="Alexandria" charset="0"/>
                <a:cs typeface="Alexandria" charset="0"/>
              </a:rPr>
              <a:t> </a:t>
            </a:r>
            <a:r>
              <a:rPr lang="ar-SA" sz="1600" b="1" kern="0" dirty="0">
                <a:solidFill>
                  <a:prstClr val="black"/>
                </a:solidFill>
                <a:latin typeface="Alexandria" charset="0"/>
                <a:cs typeface="Alexandria" charset="0"/>
              </a:rPr>
              <a:t>ا</a:t>
            </a: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نظر إلى أدوارك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في هذه الحياة، فأنت قد تكون أب أو أم، وقد تكون أخ، وقد تكون ابن، وقد تكون موظف أو عامل أو قائد، فكل دور بحاجة إلى مجموعة من الأعمال تجاهه</a:t>
            </a:r>
            <a:r>
              <a:rPr lang="ar-SA" sz="1600" kern="0" dirty="0">
                <a:solidFill>
                  <a:prstClr val="black"/>
                </a:solidFill>
                <a:latin typeface="Alexandria" charset="0"/>
                <a:cs typeface="Alexandria" charset="0"/>
              </a:rPr>
              <a:t>.</a:t>
            </a: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5750" indent="-285750" algn="justLow">
              <a:lnSpc>
                <a:spcPct val="150000"/>
              </a:lnSpc>
              <a:buFont typeface="Wingdings" panose="05000000000000000000" pitchFamily="2" charset="2"/>
              <a:buChar char="v"/>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حدد أهدافاً لكل دور</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وليس من الملزم أن تضع لكل دور هدفاً معيناً، فبعض الأدوار قد لا تمارسها لمدة كدور القائد إذا كنت في إجازة.</a:t>
            </a:r>
          </a:p>
          <a:p>
            <a:pPr marL="285750" indent="-285750" algn="justLow">
              <a:lnSpc>
                <a:spcPct val="150000"/>
              </a:lnSpc>
              <a:buFont typeface="Wingdings" panose="05000000000000000000" pitchFamily="2" charset="2"/>
              <a:buChar char="v"/>
            </a:pP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 نظم</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وهنا التنظيم هو أن تضع جدولاً أسبوعياً وتضع الأهداف الضرورية أولاً، كأهداف تطوير النفس من خلال دورات أو القراءة، أو أهداف عائلية كالخروج في رحلة أو الجلوس في جلسة عائلية للنقاش والتحدث، أو أهداف العمل كأعمال خطط للتسويق مثلاً، أو أهدافاً لعلاقاتك مع الأصدقاء.</a:t>
            </a:r>
          </a:p>
          <a:p>
            <a:pPr marL="285750" indent="-285750" algn="justLow">
              <a:lnSpc>
                <a:spcPct val="150000"/>
              </a:lnSpc>
              <a:buFont typeface="Wingdings" panose="05000000000000000000" pitchFamily="2" charset="2"/>
              <a:buChar char="v"/>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نفذ</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وهنا حاول أن تلتزم بما وضعت من أهداف في أسبوعك، وكن مرناً أثناء التنفيذ، ولا تخشى من أن جدولك لم ينفذ بشكل كامل في نهاية الأسبوع قيم نفسك، وانظر إلى جوانب التقصير فتداركها.</a:t>
            </a:r>
          </a:p>
        </p:txBody>
      </p:sp>
    </p:spTree>
    <p:extLst>
      <p:ext uri="{BB962C8B-B14F-4D97-AF65-F5344CB8AC3E}">
        <p14:creationId xmlns:p14="http://schemas.microsoft.com/office/powerpoint/2010/main" val="1257525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F48E3CF-9F1C-F2B9-9637-E97C64FEB600}"/>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Rectangle 17">
            <a:extLst>
              <a:ext uri="{FF2B5EF4-FFF2-40B4-BE49-F238E27FC236}">
                <a16:creationId xmlns:a16="http://schemas.microsoft.com/office/drawing/2014/main" id="{9ED4C384-D71B-A87F-38F8-37B30076C0B3}"/>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4" name="TextBox 18">
            <a:extLst>
              <a:ext uri="{FF2B5EF4-FFF2-40B4-BE49-F238E27FC236}">
                <a16:creationId xmlns:a16="http://schemas.microsoft.com/office/drawing/2014/main" id="{3056FBFE-2E73-BBC9-0341-5A0C0073CCB9}"/>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22">
            <a:extLst>
              <a:ext uri="{FF2B5EF4-FFF2-40B4-BE49-F238E27FC236}">
                <a16:creationId xmlns:a16="http://schemas.microsoft.com/office/drawing/2014/main" id="{8503D455-3167-5645-CA82-5EBDB59D914D}"/>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Rectangle 28">
            <a:extLst>
              <a:ext uri="{FF2B5EF4-FFF2-40B4-BE49-F238E27FC236}">
                <a16:creationId xmlns:a16="http://schemas.microsoft.com/office/drawing/2014/main" id="{4B5F69CF-4A66-CEEC-5989-FC43E354BB6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2">
            <a:extLst>
              <a:ext uri="{FF2B5EF4-FFF2-40B4-BE49-F238E27FC236}">
                <a16:creationId xmlns:a16="http://schemas.microsoft.com/office/drawing/2014/main" id="{80FDE3E4-149E-4FE2-A26F-A1AE4A03E3AB}"/>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9862D340-E4C0-ADB9-7F53-C31E8D03CA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16">
            <a:extLst>
              <a:ext uri="{FF2B5EF4-FFF2-40B4-BE49-F238E27FC236}">
                <a16:creationId xmlns:a16="http://schemas.microsoft.com/office/drawing/2014/main" id="{F5A847DC-1B65-5FDD-F93C-2FB1276E97FF}"/>
              </a:ext>
            </a:extLst>
          </p:cNvPr>
          <p:cNvSpPr txBox="1"/>
          <p:nvPr/>
        </p:nvSpPr>
        <p:spPr>
          <a:xfrm>
            <a:off x="1531587" y="2864161"/>
            <a:ext cx="3363971" cy="501932"/>
          </a:xfrm>
          <a:prstGeom prst="rect">
            <a:avLst/>
          </a:prstGeom>
          <a:noFill/>
        </p:spPr>
        <p:txBody>
          <a:bodyPr wrap="square" rtlCol="0">
            <a:spAutoFit/>
          </a:bodyPr>
          <a:lstStyle/>
          <a:p>
            <a:pPr algn="ctr" rtl="0">
              <a:lnSpc>
                <a:spcPct val="150000"/>
              </a:lnSpc>
            </a:pPr>
            <a:r>
              <a:rPr lang="ar-EG" sz="2000" b="1" dirty="0">
                <a:solidFill>
                  <a:srgbClr val="00B0F0"/>
                </a:solidFill>
                <a:latin typeface="Alexandria" pitchFamily="2" charset="-78"/>
                <a:cs typeface="Alexandria" pitchFamily="2" charset="-78"/>
              </a:rPr>
              <a:t>التمكين</a:t>
            </a:r>
          </a:p>
        </p:txBody>
      </p:sp>
      <p:pic>
        <p:nvPicPr>
          <p:cNvPr id="12" name="صورة 11">
            <a:extLst>
              <a:ext uri="{FF2B5EF4-FFF2-40B4-BE49-F238E27FC236}">
                <a16:creationId xmlns:a16="http://schemas.microsoft.com/office/drawing/2014/main" id="{A11C6AAA-2B47-4DC9-D58D-9B97A7DFA103}"/>
              </a:ext>
            </a:extLst>
          </p:cNvPr>
          <p:cNvPicPr>
            <a:picLocks noChangeAspect="1"/>
          </p:cNvPicPr>
          <p:nvPr/>
        </p:nvPicPr>
        <p:blipFill rotWithShape="1">
          <a:blip r:embed="rId3">
            <a:extLst>
              <a:ext uri="{28A0092B-C50C-407E-A947-70E740481C1C}">
                <a14:useLocalDpi xmlns:a14="http://schemas.microsoft.com/office/drawing/2010/main" val="0"/>
              </a:ext>
            </a:extLst>
          </a:blip>
          <a:srcRect t="9384" b="3996"/>
          <a:stretch/>
        </p:blipFill>
        <p:spPr>
          <a:xfrm>
            <a:off x="6151853" y="2162396"/>
            <a:ext cx="5944641" cy="3436550"/>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9681503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C99A304-E107-FAF4-F5A7-607019416E9B}"/>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9985A92-FDBB-7AFE-9B84-4CA26A336FC2}"/>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مقدمة</a:t>
            </a:r>
            <a:endParaRPr lang="ar-EG"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9EAF3E51-DFE6-B167-38B3-441561A01CC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6C073F62-86CE-96BA-D792-A4CC9FAC443A}"/>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81C6538-7F8D-A072-2B4E-1A3347E4DE58}"/>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787688CE-26AE-19D2-3FF7-819DA061D9E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C01071BE-455F-8D17-2AA8-447BF641A4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1ADCEC0F-A72C-14B6-76F3-B03D85B1BAFD}"/>
              </a:ext>
            </a:extLst>
          </p:cNvPr>
          <p:cNvSpPr txBox="1"/>
          <p:nvPr/>
        </p:nvSpPr>
        <p:spPr>
          <a:xfrm>
            <a:off x="970444" y="2457100"/>
            <a:ext cx="10187195" cy="2882264"/>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تعددت الموضوعات والأساليب الإدارية الحديثة في عقد التسعينات من القرن العشرين، حيث سيطرة المنافسة العالمية</a:t>
            </a:r>
            <a:r>
              <a:rPr kumimoji="0" lang="en-US" sz="16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ومعها زاد الاهتمام بإدارة الجودة الشاملة </a:t>
            </a:r>
            <a:r>
              <a:rPr kumimoji="0" lang="en-US" sz="1600" b="0" i="0" u="none" strike="noStrike" kern="0" cap="none" spc="0" normalizeH="0" baseline="0" noProof="0" dirty="0">
                <a:ln>
                  <a:noFill/>
                </a:ln>
                <a:solidFill>
                  <a:prstClr val="black"/>
                </a:solidFill>
                <a:effectLst/>
                <a:uLnTx/>
                <a:uFillTx/>
                <a:latin typeface="Alexandria" charset="0"/>
                <a:ea typeface="+mn-ea"/>
                <a:cs typeface="Alexandria" charset="0"/>
              </a:rPr>
              <a:t>TQM،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وتسابقت الشركات في الحصول على الأيزو </a:t>
            </a:r>
            <a:r>
              <a:rPr kumimoji="0" lang="en-US" sz="1600" b="0" i="0" u="none" strike="noStrike" kern="0" cap="none" spc="0" normalizeH="0" baseline="0" noProof="0" dirty="0">
                <a:ln>
                  <a:noFill/>
                </a:ln>
                <a:solidFill>
                  <a:prstClr val="black"/>
                </a:solidFill>
                <a:effectLst/>
                <a:uLnTx/>
                <a:uFillTx/>
                <a:latin typeface="Alexandria" charset="0"/>
                <a:ea typeface="+mn-ea"/>
                <a:cs typeface="Alexandria" charset="0"/>
              </a:rPr>
              <a:t>ISO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وتبنت الشركات الرائدة عمليات التحالف والاندماج</a:t>
            </a:r>
            <a:r>
              <a:rPr kumimoji="0" lang="en-US" sz="16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وعمليات إعادة الهندسة.</a:t>
            </a:r>
            <a:endParaRPr kumimoji="0" lang="en-US"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algn="justLow"/>
            <a:endParaRPr lang="en-US" sz="1600" kern="0" dirty="0">
              <a:solidFill>
                <a:prstClr val="black"/>
              </a:solidFill>
              <a:latin typeface="Alexandria" charset="0"/>
              <a:cs typeface="Alexandria" charset="0"/>
            </a:endParaRPr>
          </a:p>
          <a:p>
            <a:pPr algn="justLow">
              <a:lnSpc>
                <a:spcPct val="150000"/>
              </a:lnSpc>
            </a:pPr>
            <a:r>
              <a:rPr kumimoji="0" lang="en-US" sz="16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ومثلت الموارد البشرية محور التحول والاهتمام،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فالموارد البشرية هي رأس المال الفكري الذي يتفوق في أهميته على كافة العناصر المادية</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وهي التي يمكنها تهيئة الموارد المادية والمحافظة عليها وتنميتها وخلق المزايا التنافسية، ومن ثم زيادة الحصة التسويقية، </a:t>
            </a: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ولذا تستهدف المنظمات اليوم تكوين فرق العمل المحفزة والممكنة ذاتيا.</a:t>
            </a:r>
          </a:p>
        </p:txBody>
      </p:sp>
    </p:spTree>
    <p:extLst>
      <p:ext uri="{BB962C8B-B14F-4D97-AF65-F5344CB8AC3E}">
        <p14:creationId xmlns:p14="http://schemas.microsoft.com/office/powerpoint/2010/main" val="366958377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C99A304-E107-FAF4-F5A7-607019416E9B}"/>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9985A92-FDBB-7AFE-9B84-4CA26A336FC2}"/>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مقدمة</a:t>
            </a:r>
            <a:endParaRPr lang="ar-EG"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9EAF3E51-DFE6-B167-38B3-441561A01CC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6C073F62-86CE-96BA-D792-A4CC9FAC443A}"/>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81C6538-7F8D-A072-2B4E-1A3347E4DE58}"/>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787688CE-26AE-19D2-3FF7-819DA061D9E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C01071BE-455F-8D17-2AA8-447BF641A4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1ADCEC0F-A72C-14B6-76F3-B03D85B1BAFD}"/>
              </a:ext>
            </a:extLst>
          </p:cNvPr>
          <p:cNvSpPr txBox="1"/>
          <p:nvPr/>
        </p:nvSpPr>
        <p:spPr>
          <a:xfrm>
            <a:off x="970444" y="2246083"/>
            <a:ext cx="10187195" cy="2882264"/>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إن تمكين العاملين لا يمكن أن يتم دون إيمان من القادة بأهميته وفوائده</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فغالباً ما يحتاج الأمر إلى تنمية الأفراد ورفع قدراتهم ومهاراتهم لحل المشكلات ومواجهة المواقف ومنحهم الفرص للمبادأة وتقبل التحدي.</a:t>
            </a:r>
          </a:p>
          <a:p>
            <a:pPr algn="justLow"/>
            <a:endParaRPr lang="ar-SA" sz="1600" kern="0" dirty="0">
              <a:solidFill>
                <a:prstClr val="black"/>
              </a:solidFill>
              <a:latin typeface="Alexandria" charset="0"/>
              <a:cs typeface="Alexandria" charset="0"/>
            </a:endParaRPr>
          </a:p>
          <a:p>
            <a:pPr algn="justLow">
              <a:lnSpc>
                <a:spcPct val="150000"/>
              </a:lnSpc>
            </a:pPr>
            <a:r>
              <a:rPr kumimoji="0" lang="ar-SA" sz="1600" i="0" u="none" strike="noStrike" kern="0" cap="none" spc="0" normalizeH="0" baseline="0" noProof="0" dirty="0">
                <a:ln>
                  <a:noFill/>
                </a:ln>
                <a:solidFill>
                  <a:prstClr val="black"/>
                </a:solidFill>
                <a:effectLst/>
                <a:uLnTx/>
                <a:uFillTx/>
                <a:latin typeface="Alexandria" charset="0"/>
                <a:ea typeface="+mn-ea"/>
                <a:cs typeface="Alexandria" charset="0"/>
              </a:rPr>
              <a:t>وفي ضوء ذلك يجب تنمية المهارات الإدارية وتطوير الأساليب والطرق التي يمكن الاستعانة بها ومن بينها:</a:t>
            </a:r>
          </a:p>
          <a:p>
            <a:pPr algn="justLow">
              <a:lnSpc>
                <a:spcPct val="150000"/>
              </a:lnSpc>
            </a:pPr>
            <a:r>
              <a:rPr lang="ar-SA" sz="1600" kern="0" dirty="0">
                <a:solidFill>
                  <a:srgbClr val="00B0F0"/>
                </a:solidFill>
                <a:latin typeface="Alexandria" charset="0"/>
                <a:cs typeface="Alexandria" charset="0"/>
              </a:rPr>
              <a:t>                                1- مهارة حل المشكلات.                          2- اتخاذ القرارات</a:t>
            </a:r>
          </a:p>
          <a:p>
            <a:pPr algn="justLow">
              <a:lnSpc>
                <a:spcPct val="150000"/>
              </a:lnSpc>
            </a:pPr>
            <a:r>
              <a:rPr lang="ar-SA" sz="1600" kern="0" dirty="0">
                <a:solidFill>
                  <a:srgbClr val="00B0F0"/>
                </a:solidFill>
                <a:latin typeface="Alexandria" charset="0"/>
                <a:cs typeface="Alexandria" charset="0"/>
              </a:rPr>
              <a:t>                               3- التخطيط                                             4- المهارات القيادية</a:t>
            </a:r>
          </a:p>
          <a:p>
            <a:pPr algn="justLow">
              <a:lnSpc>
                <a:spcPct val="150000"/>
              </a:lnSpc>
            </a:pPr>
            <a:r>
              <a:rPr lang="ar-SA" sz="1600" kern="0" dirty="0">
                <a:solidFill>
                  <a:srgbClr val="00B0F0"/>
                </a:solidFill>
                <a:latin typeface="Alexandria" charset="0"/>
                <a:cs typeface="Alexandria" charset="0"/>
              </a:rPr>
              <a:t>                               5- مهارات بناء الفريق الناجح                   6- تحديات البيئة المتجددة باستمرار</a:t>
            </a:r>
          </a:p>
          <a:p>
            <a:pPr algn="justLow">
              <a:lnSpc>
                <a:spcPct val="150000"/>
              </a:lnSpc>
            </a:pPr>
            <a:r>
              <a:rPr lang="ar-SA" sz="1600" kern="0" dirty="0">
                <a:solidFill>
                  <a:srgbClr val="00B0F0"/>
                </a:solidFill>
                <a:latin typeface="Alexandria" charset="0"/>
                <a:cs typeface="Alexandria" charset="0"/>
              </a:rPr>
              <a:t>                                                       7- دعم العوامل البيئية التنظيمية والثقافية</a:t>
            </a: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p:txBody>
      </p:sp>
    </p:spTree>
    <p:extLst>
      <p:ext uri="{BB962C8B-B14F-4D97-AF65-F5344CB8AC3E}">
        <p14:creationId xmlns:p14="http://schemas.microsoft.com/office/powerpoint/2010/main" val="9278899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C99A304-E107-FAF4-F5A7-607019416E9B}"/>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9985A92-FDBB-7AFE-9B84-4CA26A336FC2}"/>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مقدمة</a:t>
            </a:r>
            <a:endParaRPr lang="ar-EG"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9EAF3E51-DFE6-B167-38B3-441561A01CC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6C073F62-86CE-96BA-D792-A4CC9FAC443A}"/>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81C6538-7F8D-A072-2B4E-1A3347E4DE58}"/>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787688CE-26AE-19D2-3FF7-819DA061D9E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C01071BE-455F-8D17-2AA8-447BF641A4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0" name="مجموعة 9">
            <a:extLst>
              <a:ext uri="{FF2B5EF4-FFF2-40B4-BE49-F238E27FC236}">
                <a16:creationId xmlns:a16="http://schemas.microsoft.com/office/drawing/2014/main" id="{99BAB7B9-96A3-C258-FCC8-EB37AF1E7705}"/>
              </a:ext>
            </a:extLst>
          </p:cNvPr>
          <p:cNvGrpSpPr/>
          <p:nvPr/>
        </p:nvGrpSpPr>
        <p:grpSpPr>
          <a:xfrm>
            <a:off x="1889786" y="2920698"/>
            <a:ext cx="8867518" cy="3044383"/>
            <a:chOff x="3768015" y="1714577"/>
            <a:chExt cx="10045251" cy="4285990"/>
          </a:xfrm>
          <a:solidFill>
            <a:srgbClr val="FEEFCF"/>
          </a:solidFill>
        </p:grpSpPr>
        <p:sp>
          <p:nvSpPr>
            <p:cNvPr id="11" name="Rectangle: Rounded Corners 217">
              <a:extLst>
                <a:ext uri="{FF2B5EF4-FFF2-40B4-BE49-F238E27FC236}">
                  <a16:creationId xmlns:a16="http://schemas.microsoft.com/office/drawing/2014/main" id="{FFB6CE38-FE1B-1E34-6DD9-76B240F14F58}"/>
                </a:ext>
              </a:extLst>
            </p:cNvPr>
            <p:cNvSpPr/>
            <p:nvPr/>
          </p:nvSpPr>
          <p:spPr>
            <a:xfrm>
              <a:off x="11552891" y="2299644"/>
              <a:ext cx="2071670" cy="1315897"/>
            </a:xfrm>
            <a:prstGeom prst="roundRect">
              <a:avLst/>
            </a:prstGeom>
            <a:solidFill>
              <a:schemeClr val="accent1">
                <a:lumMod val="20000"/>
                <a:lumOff val="80000"/>
              </a:schemeClr>
            </a:solidFill>
            <a:ln w="19050" cap="flat" cmpd="sng" algn="ctr">
              <a:solidFill>
                <a:schemeClr val="bg2">
                  <a:lumMod val="75000"/>
                </a:schemeClr>
              </a:solidFill>
              <a:prstDash val="solid"/>
            </a:ln>
            <a:effectLst/>
          </p:spPr>
          <p:txBody>
            <a:bodyPr lIns="54864" tIns="86400" rIns="54864" bIns="86400"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solidFill>
                    <a:prstClr val="black"/>
                  </a:solidFill>
                  <a:effectLst/>
                  <a:uLnTx/>
                  <a:uFillTx/>
                  <a:latin typeface="Alexandria" charset="0"/>
                  <a:ea typeface="+mn-ea"/>
                  <a:cs typeface="Alexandria" charset="0"/>
                </a:rPr>
                <a:t>متطلبات السرعة الفائقة مع الدقة الكاملة</a:t>
              </a:r>
            </a:p>
          </p:txBody>
        </p:sp>
        <p:sp>
          <p:nvSpPr>
            <p:cNvPr id="12" name="Oval 218">
              <a:extLst>
                <a:ext uri="{FF2B5EF4-FFF2-40B4-BE49-F238E27FC236}">
                  <a16:creationId xmlns:a16="http://schemas.microsoft.com/office/drawing/2014/main" id="{F4DD5444-1ECB-CFC7-C22C-C1384ECD9370}"/>
                </a:ext>
              </a:extLst>
            </p:cNvPr>
            <p:cNvSpPr/>
            <p:nvPr/>
          </p:nvSpPr>
          <p:spPr>
            <a:xfrm>
              <a:off x="13033719" y="1714577"/>
              <a:ext cx="779546" cy="727750"/>
            </a:xfrm>
            <a:prstGeom prst="ellipse">
              <a:avLst/>
            </a:prstGeom>
            <a:solidFill>
              <a:srgbClr val="203E5F"/>
            </a:solidFill>
            <a:ln w="25400" cap="flat" cmpd="sng" algn="ctr">
              <a:noFill/>
              <a:prstDash val="solid"/>
            </a:ln>
            <a:effectLst/>
          </p:spPr>
          <p:txBody>
            <a:bodyPr rtlCol="0" anchor="ctr"/>
            <a:lstStyle/>
            <a:p>
              <a:pPr algn="ctr">
                <a:buClr>
                  <a:srgbClr val="000000"/>
                </a:buClr>
                <a:buFont typeface="Arial"/>
                <a:buNone/>
                <a:defRPr/>
              </a:pPr>
              <a:r>
                <a:rPr lang="en-GB" sz="1600" b="1" kern="0" dirty="0">
                  <a:solidFill>
                    <a:srgbClr val="E7E6E6"/>
                  </a:solidFill>
                  <a:latin typeface="Alexandria" pitchFamily="2" charset="-78"/>
                  <a:cs typeface="Alexandria" pitchFamily="2" charset="-78"/>
                  <a:sym typeface="Arial"/>
                </a:rPr>
                <a:t>1</a:t>
              </a:r>
            </a:p>
          </p:txBody>
        </p:sp>
        <p:sp>
          <p:nvSpPr>
            <p:cNvPr id="13" name="Rectangle: Rounded Corners 217">
              <a:extLst>
                <a:ext uri="{FF2B5EF4-FFF2-40B4-BE49-F238E27FC236}">
                  <a16:creationId xmlns:a16="http://schemas.microsoft.com/office/drawing/2014/main" id="{1D4AE7DC-2B70-0ED7-DC5B-7606EC331784}"/>
                </a:ext>
              </a:extLst>
            </p:cNvPr>
            <p:cNvSpPr/>
            <p:nvPr/>
          </p:nvSpPr>
          <p:spPr>
            <a:xfrm>
              <a:off x="8960697" y="2299644"/>
              <a:ext cx="2071670" cy="1315897"/>
            </a:xfrm>
            <a:prstGeom prst="roundRect">
              <a:avLst/>
            </a:prstGeom>
            <a:solidFill>
              <a:schemeClr val="accent1">
                <a:lumMod val="20000"/>
                <a:lumOff val="80000"/>
              </a:schemeClr>
            </a:solidFill>
            <a:ln w="19050" cap="flat" cmpd="sng" algn="ctr">
              <a:solidFill>
                <a:schemeClr val="bg2">
                  <a:lumMod val="75000"/>
                </a:schemeClr>
              </a:solidFill>
              <a:prstDash val="solid"/>
            </a:ln>
            <a:effectLst/>
          </p:spPr>
          <p:txBody>
            <a:bodyPr lIns="54864" tIns="86400" rIns="54864" bIns="86400"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solidFill>
                    <a:prstClr val="black"/>
                  </a:solidFill>
                  <a:effectLst/>
                  <a:uLnTx/>
                  <a:uFillTx/>
                  <a:latin typeface="Alexandria" charset="0"/>
                  <a:ea typeface="+mn-ea"/>
                  <a:cs typeface="Alexandria" charset="0"/>
                </a:rPr>
                <a:t>متطلبات زيادة الفعالية التنظيمية</a:t>
              </a:r>
            </a:p>
          </p:txBody>
        </p:sp>
        <p:sp>
          <p:nvSpPr>
            <p:cNvPr id="14" name="Oval 218">
              <a:extLst>
                <a:ext uri="{FF2B5EF4-FFF2-40B4-BE49-F238E27FC236}">
                  <a16:creationId xmlns:a16="http://schemas.microsoft.com/office/drawing/2014/main" id="{252CAFCE-4667-3577-6119-1F03C89F3301}"/>
                </a:ext>
              </a:extLst>
            </p:cNvPr>
            <p:cNvSpPr/>
            <p:nvPr/>
          </p:nvSpPr>
          <p:spPr>
            <a:xfrm>
              <a:off x="10441524" y="1714577"/>
              <a:ext cx="779546" cy="727750"/>
            </a:xfrm>
            <a:prstGeom prst="ellipse">
              <a:avLst/>
            </a:prstGeom>
            <a:solidFill>
              <a:srgbClr val="203E5F"/>
            </a:solidFill>
            <a:ln w="25400" cap="flat" cmpd="sng" algn="ctr">
              <a:noFill/>
              <a:prstDash val="solid"/>
            </a:ln>
            <a:effectLst/>
          </p:spPr>
          <p:txBody>
            <a:bodyPr rtlCol="0" anchor="ctr"/>
            <a:lstStyle/>
            <a:p>
              <a:pPr algn="ctr">
                <a:buClr>
                  <a:srgbClr val="000000"/>
                </a:buClr>
                <a:buFont typeface="Arial"/>
                <a:buNone/>
                <a:defRPr/>
              </a:pPr>
              <a:r>
                <a:rPr lang="en-US" sz="1600" b="1" kern="0" dirty="0">
                  <a:solidFill>
                    <a:srgbClr val="E7E6E6"/>
                  </a:solidFill>
                  <a:latin typeface="Alexandria" pitchFamily="2" charset="-78"/>
                  <a:cs typeface="Alexandria" pitchFamily="2" charset="-78"/>
                  <a:sym typeface="Arial"/>
                </a:rPr>
                <a:t>2</a:t>
              </a:r>
              <a:endParaRPr lang="en-GB" sz="1600" b="1" kern="0" dirty="0">
                <a:solidFill>
                  <a:srgbClr val="E7E6E6"/>
                </a:solidFill>
                <a:latin typeface="Alexandria" pitchFamily="2" charset="-78"/>
                <a:cs typeface="Alexandria" pitchFamily="2" charset="-78"/>
                <a:sym typeface="Arial"/>
              </a:endParaRPr>
            </a:p>
          </p:txBody>
        </p:sp>
        <p:sp>
          <p:nvSpPr>
            <p:cNvPr id="15" name="Rectangle: Rounded Corners 217">
              <a:extLst>
                <a:ext uri="{FF2B5EF4-FFF2-40B4-BE49-F238E27FC236}">
                  <a16:creationId xmlns:a16="http://schemas.microsoft.com/office/drawing/2014/main" id="{31A013DB-CACE-C9A7-9307-02A45F88C58A}"/>
                </a:ext>
              </a:extLst>
            </p:cNvPr>
            <p:cNvSpPr/>
            <p:nvPr/>
          </p:nvSpPr>
          <p:spPr>
            <a:xfrm>
              <a:off x="6376565" y="2277265"/>
              <a:ext cx="2071670" cy="1345930"/>
            </a:xfrm>
            <a:prstGeom prst="roundRect">
              <a:avLst/>
            </a:prstGeom>
            <a:solidFill>
              <a:schemeClr val="accent1">
                <a:lumMod val="20000"/>
                <a:lumOff val="80000"/>
              </a:schemeClr>
            </a:solidFill>
            <a:ln w="19050" cap="flat" cmpd="sng" algn="ctr">
              <a:solidFill>
                <a:schemeClr val="bg2">
                  <a:lumMod val="75000"/>
                </a:schemeClr>
              </a:solidFill>
              <a:prstDash val="solid"/>
            </a:ln>
            <a:effectLst/>
          </p:spPr>
          <p:txBody>
            <a:bodyPr lIns="54864" tIns="86400" rIns="54864" bIns="86400"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300" b="0" i="0" u="none" strike="noStrike" kern="1200" cap="none" spc="0" normalizeH="0" baseline="0" noProof="0" dirty="0">
                  <a:ln>
                    <a:noFill/>
                  </a:ln>
                  <a:solidFill>
                    <a:prstClr val="black"/>
                  </a:solidFill>
                  <a:effectLst/>
                  <a:uLnTx/>
                  <a:uFillTx/>
                  <a:latin typeface="Alexandria" charset="0"/>
                  <a:ea typeface="+mn-ea"/>
                  <a:cs typeface="Alexandria" charset="0"/>
                </a:rPr>
                <a:t>المتطلبات البشرية والمتعلقة بفريق العمل وإشباع احتياجاته</a:t>
              </a:r>
            </a:p>
          </p:txBody>
        </p:sp>
        <p:sp>
          <p:nvSpPr>
            <p:cNvPr id="16" name="Oval 218">
              <a:extLst>
                <a:ext uri="{FF2B5EF4-FFF2-40B4-BE49-F238E27FC236}">
                  <a16:creationId xmlns:a16="http://schemas.microsoft.com/office/drawing/2014/main" id="{62373F6E-5BC7-5F90-E120-D4208FD641A9}"/>
                </a:ext>
              </a:extLst>
            </p:cNvPr>
            <p:cNvSpPr/>
            <p:nvPr/>
          </p:nvSpPr>
          <p:spPr>
            <a:xfrm>
              <a:off x="7857391" y="1715786"/>
              <a:ext cx="779546" cy="744359"/>
            </a:xfrm>
            <a:prstGeom prst="ellipse">
              <a:avLst/>
            </a:prstGeom>
            <a:solidFill>
              <a:srgbClr val="203E5F"/>
            </a:solidFill>
            <a:ln w="25400" cap="flat" cmpd="sng" algn="ctr">
              <a:noFill/>
              <a:prstDash val="solid"/>
            </a:ln>
            <a:effectLst/>
          </p:spPr>
          <p:txBody>
            <a:bodyPr rtlCol="0" anchor="ctr"/>
            <a:lstStyle/>
            <a:p>
              <a:pPr algn="ctr">
                <a:buClr>
                  <a:srgbClr val="000000"/>
                </a:buClr>
                <a:buFont typeface="Arial"/>
                <a:buNone/>
                <a:defRPr/>
              </a:pPr>
              <a:r>
                <a:rPr lang="en-GB" sz="1600" b="1" kern="0" dirty="0">
                  <a:solidFill>
                    <a:srgbClr val="E7E6E6"/>
                  </a:solidFill>
                  <a:latin typeface="Alexandria" pitchFamily="2" charset="-78"/>
                  <a:cs typeface="Alexandria" pitchFamily="2" charset="-78"/>
                  <a:sym typeface="Arial"/>
                </a:rPr>
                <a:t>3</a:t>
              </a:r>
            </a:p>
          </p:txBody>
        </p:sp>
        <p:sp>
          <p:nvSpPr>
            <p:cNvPr id="17" name="Rectangle: Rounded Corners 217">
              <a:extLst>
                <a:ext uri="{FF2B5EF4-FFF2-40B4-BE49-F238E27FC236}">
                  <a16:creationId xmlns:a16="http://schemas.microsoft.com/office/drawing/2014/main" id="{564BE67F-7989-78C4-C61C-C9974F4D57A0}"/>
                </a:ext>
              </a:extLst>
            </p:cNvPr>
            <p:cNvSpPr/>
            <p:nvPr/>
          </p:nvSpPr>
          <p:spPr>
            <a:xfrm>
              <a:off x="3768015" y="2277265"/>
              <a:ext cx="2071670" cy="1345930"/>
            </a:xfrm>
            <a:prstGeom prst="roundRect">
              <a:avLst/>
            </a:prstGeom>
            <a:solidFill>
              <a:schemeClr val="accent1">
                <a:lumMod val="20000"/>
                <a:lumOff val="80000"/>
              </a:schemeClr>
            </a:solidFill>
            <a:ln w="19050" cap="flat" cmpd="sng" algn="ctr">
              <a:solidFill>
                <a:schemeClr val="bg2">
                  <a:lumMod val="75000"/>
                </a:schemeClr>
              </a:solidFill>
              <a:prstDash val="solid"/>
            </a:ln>
            <a:effectLst/>
          </p:spPr>
          <p:txBody>
            <a:bodyPr lIns="54864" tIns="86400" rIns="54864" bIns="86400"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solidFill>
                    <a:prstClr val="black"/>
                  </a:solidFill>
                  <a:effectLst/>
                  <a:uLnTx/>
                  <a:uFillTx/>
                  <a:latin typeface="Alexandria" charset="0"/>
                  <a:ea typeface="+mn-ea"/>
                  <a:cs typeface="Alexandria" charset="0"/>
                </a:rPr>
                <a:t>زيادة الاحتياجات والآمال الأسرية والمنزلية</a:t>
              </a:r>
            </a:p>
          </p:txBody>
        </p:sp>
        <p:sp>
          <p:nvSpPr>
            <p:cNvPr id="18" name="Oval 218">
              <a:extLst>
                <a:ext uri="{FF2B5EF4-FFF2-40B4-BE49-F238E27FC236}">
                  <a16:creationId xmlns:a16="http://schemas.microsoft.com/office/drawing/2014/main" id="{D1E405A9-00DE-72FF-FB62-EF9393283C3A}"/>
                </a:ext>
              </a:extLst>
            </p:cNvPr>
            <p:cNvSpPr/>
            <p:nvPr/>
          </p:nvSpPr>
          <p:spPr>
            <a:xfrm>
              <a:off x="5248842" y="1715786"/>
              <a:ext cx="779546" cy="744359"/>
            </a:xfrm>
            <a:prstGeom prst="ellipse">
              <a:avLst/>
            </a:prstGeom>
            <a:solidFill>
              <a:srgbClr val="203E5F"/>
            </a:solidFill>
            <a:ln w="25400" cap="flat" cmpd="sng" algn="ctr">
              <a:noFill/>
              <a:prstDash val="solid"/>
            </a:ln>
            <a:effectLst/>
          </p:spPr>
          <p:txBody>
            <a:bodyPr rtlCol="0" anchor="ctr"/>
            <a:lstStyle/>
            <a:p>
              <a:pPr algn="ctr">
                <a:buClr>
                  <a:srgbClr val="000000"/>
                </a:buClr>
                <a:buFont typeface="Arial"/>
                <a:buNone/>
                <a:defRPr/>
              </a:pPr>
              <a:r>
                <a:rPr lang="en-GB" sz="1600" b="1" kern="0" dirty="0">
                  <a:solidFill>
                    <a:srgbClr val="E7E6E6"/>
                  </a:solidFill>
                  <a:latin typeface="Alexandria" pitchFamily="2" charset="-78"/>
                  <a:cs typeface="Alexandria" pitchFamily="2" charset="-78"/>
                  <a:sym typeface="Arial"/>
                </a:rPr>
                <a:t>4</a:t>
              </a:r>
            </a:p>
          </p:txBody>
        </p:sp>
        <p:sp>
          <p:nvSpPr>
            <p:cNvPr id="21" name="Rectangle: Rounded Corners 217">
              <a:extLst>
                <a:ext uri="{FF2B5EF4-FFF2-40B4-BE49-F238E27FC236}">
                  <a16:creationId xmlns:a16="http://schemas.microsoft.com/office/drawing/2014/main" id="{B0E20794-0A6D-3246-3D44-6D9CD35705A4}"/>
                </a:ext>
              </a:extLst>
            </p:cNvPr>
            <p:cNvSpPr/>
            <p:nvPr/>
          </p:nvSpPr>
          <p:spPr>
            <a:xfrm>
              <a:off x="11552891" y="4677016"/>
              <a:ext cx="2071670" cy="1315897"/>
            </a:xfrm>
            <a:prstGeom prst="roundRect">
              <a:avLst/>
            </a:prstGeom>
            <a:solidFill>
              <a:schemeClr val="accent1">
                <a:lumMod val="20000"/>
                <a:lumOff val="80000"/>
              </a:schemeClr>
            </a:solidFill>
            <a:ln w="19050" cap="flat" cmpd="sng" algn="ctr">
              <a:solidFill>
                <a:schemeClr val="bg2">
                  <a:lumMod val="75000"/>
                </a:schemeClr>
              </a:solidFill>
              <a:prstDash val="solid"/>
            </a:ln>
            <a:effectLst/>
          </p:spPr>
          <p:txBody>
            <a:bodyPr lIns="54864" tIns="86400" rIns="54864" bIns="86400"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solidFill>
                    <a:prstClr val="black"/>
                  </a:solidFill>
                  <a:effectLst/>
                  <a:uLnTx/>
                  <a:uFillTx/>
                  <a:latin typeface="Alexandria" charset="0"/>
                  <a:ea typeface="+mn-ea"/>
                  <a:cs typeface="Alexandria" charset="0"/>
                </a:rPr>
                <a:t>نمو الاحتياجات الفردية والشخصية لتطوير جودة الحياة</a:t>
              </a:r>
            </a:p>
          </p:txBody>
        </p:sp>
        <p:sp>
          <p:nvSpPr>
            <p:cNvPr id="22" name="Oval 218">
              <a:extLst>
                <a:ext uri="{FF2B5EF4-FFF2-40B4-BE49-F238E27FC236}">
                  <a16:creationId xmlns:a16="http://schemas.microsoft.com/office/drawing/2014/main" id="{2870854D-7AE4-9202-8001-4F285028D2FA}"/>
                </a:ext>
              </a:extLst>
            </p:cNvPr>
            <p:cNvSpPr/>
            <p:nvPr/>
          </p:nvSpPr>
          <p:spPr>
            <a:xfrm>
              <a:off x="13033720" y="4091949"/>
              <a:ext cx="779546" cy="727750"/>
            </a:xfrm>
            <a:prstGeom prst="ellipse">
              <a:avLst/>
            </a:prstGeom>
            <a:solidFill>
              <a:srgbClr val="203E5F"/>
            </a:solidFill>
            <a:ln w="25400" cap="flat" cmpd="sng" algn="ctr">
              <a:noFill/>
              <a:prstDash val="solid"/>
            </a:ln>
            <a:effectLst/>
          </p:spPr>
          <p:txBody>
            <a:bodyPr rtlCol="0" anchor="ctr"/>
            <a:lstStyle/>
            <a:p>
              <a:pPr algn="ctr">
                <a:buClr>
                  <a:srgbClr val="000000"/>
                </a:buClr>
                <a:buFont typeface="Arial"/>
                <a:buNone/>
                <a:defRPr/>
              </a:pPr>
              <a:r>
                <a:rPr lang="en-US" sz="1600" b="1" kern="0" dirty="0">
                  <a:solidFill>
                    <a:srgbClr val="E7E6E6"/>
                  </a:solidFill>
                  <a:latin typeface="Alexandria" pitchFamily="2" charset="-78"/>
                  <a:cs typeface="Alexandria" pitchFamily="2" charset="-78"/>
                  <a:sym typeface="Arial"/>
                </a:rPr>
                <a:t>5</a:t>
              </a:r>
              <a:endParaRPr lang="en-GB" sz="1600" b="1" kern="0" dirty="0">
                <a:solidFill>
                  <a:srgbClr val="E7E6E6"/>
                </a:solidFill>
                <a:latin typeface="Alexandria" pitchFamily="2" charset="-78"/>
                <a:cs typeface="Alexandria" pitchFamily="2" charset="-78"/>
                <a:sym typeface="Arial"/>
              </a:endParaRPr>
            </a:p>
          </p:txBody>
        </p:sp>
        <p:sp>
          <p:nvSpPr>
            <p:cNvPr id="23" name="Rectangle: Rounded Corners 217">
              <a:extLst>
                <a:ext uri="{FF2B5EF4-FFF2-40B4-BE49-F238E27FC236}">
                  <a16:creationId xmlns:a16="http://schemas.microsoft.com/office/drawing/2014/main" id="{038A2927-FEA7-DF94-FD43-F20B6DA90E45}"/>
                </a:ext>
              </a:extLst>
            </p:cNvPr>
            <p:cNvSpPr/>
            <p:nvPr/>
          </p:nvSpPr>
          <p:spPr>
            <a:xfrm>
              <a:off x="8960697" y="4677016"/>
              <a:ext cx="2071670" cy="1315897"/>
            </a:xfrm>
            <a:prstGeom prst="roundRect">
              <a:avLst/>
            </a:prstGeom>
            <a:solidFill>
              <a:schemeClr val="accent1">
                <a:lumMod val="20000"/>
                <a:lumOff val="80000"/>
              </a:schemeClr>
            </a:solidFill>
            <a:ln w="19050" cap="flat" cmpd="sng" algn="ctr">
              <a:solidFill>
                <a:schemeClr val="bg2">
                  <a:lumMod val="75000"/>
                </a:schemeClr>
              </a:solidFill>
              <a:prstDash val="solid"/>
            </a:ln>
            <a:effectLst/>
          </p:spPr>
          <p:txBody>
            <a:bodyPr lIns="54864" tIns="86400" rIns="54864" bIns="86400"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solidFill>
                    <a:prstClr val="black"/>
                  </a:solidFill>
                  <a:effectLst/>
                  <a:uLnTx/>
                  <a:uFillTx/>
                  <a:latin typeface="Alexandria" charset="0"/>
                  <a:ea typeface="+mn-ea"/>
                  <a:cs typeface="Alexandria" charset="0"/>
                </a:rPr>
                <a:t>الاحتياجات المتزايدة من قبل العملاء</a:t>
              </a:r>
            </a:p>
          </p:txBody>
        </p:sp>
        <p:sp>
          <p:nvSpPr>
            <p:cNvPr id="24" name="Oval 218">
              <a:extLst>
                <a:ext uri="{FF2B5EF4-FFF2-40B4-BE49-F238E27FC236}">
                  <a16:creationId xmlns:a16="http://schemas.microsoft.com/office/drawing/2014/main" id="{2562F914-69E8-8C51-8588-89F63F0DEF2C}"/>
                </a:ext>
              </a:extLst>
            </p:cNvPr>
            <p:cNvSpPr/>
            <p:nvPr/>
          </p:nvSpPr>
          <p:spPr>
            <a:xfrm>
              <a:off x="10441524" y="4091949"/>
              <a:ext cx="779546" cy="727750"/>
            </a:xfrm>
            <a:prstGeom prst="ellipse">
              <a:avLst/>
            </a:prstGeom>
            <a:solidFill>
              <a:srgbClr val="203E5F"/>
            </a:solidFill>
            <a:ln w="25400" cap="flat" cmpd="sng" algn="ctr">
              <a:noFill/>
              <a:prstDash val="solid"/>
            </a:ln>
            <a:effectLst/>
          </p:spPr>
          <p:txBody>
            <a:bodyPr rtlCol="0" anchor="ctr"/>
            <a:lstStyle/>
            <a:p>
              <a:pPr algn="ctr">
                <a:buClr>
                  <a:srgbClr val="000000"/>
                </a:buClr>
                <a:buFont typeface="Arial"/>
                <a:buNone/>
                <a:defRPr/>
              </a:pPr>
              <a:r>
                <a:rPr lang="en-US" sz="1600" b="1" kern="0" dirty="0">
                  <a:solidFill>
                    <a:srgbClr val="E7E6E6"/>
                  </a:solidFill>
                  <a:latin typeface="Alexandria" pitchFamily="2" charset="-78"/>
                  <a:cs typeface="Alexandria" pitchFamily="2" charset="-78"/>
                  <a:sym typeface="Arial"/>
                </a:rPr>
                <a:t>6</a:t>
              </a:r>
              <a:endParaRPr lang="en-GB" sz="1600" b="1" kern="0" dirty="0">
                <a:solidFill>
                  <a:srgbClr val="E7E6E6"/>
                </a:solidFill>
                <a:latin typeface="Alexandria" pitchFamily="2" charset="-78"/>
                <a:cs typeface="Alexandria" pitchFamily="2" charset="-78"/>
                <a:sym typeface="Arial"/>
              </a:endParaRPr>
            </a:p>
          </p:txBody>
        </p:sp>
        <p:sp>
          <p:nvSpPr>
            <p:cNvPr id="25" name="Rectangle: Rounded Corners 217">
              <a:extLst>
                <a:ext uri="{FF2B5EF4-FFF2-40B4-BE49-F238E27FC236}">
                  <a16:creationId xmlns:a16="http://schemas.microsoft.com/office/drawing/2014/main" id="{C5611027-15EC-37FD-4553-338728A7B9B8}"/>
                </a:ext>
              </a:extLst>
            </p:cNvPr>
            <p:cNvSpPr/>
            <p:nvPr/>
          </p:nvSpPr>
          <p:spPr>
            <a:xfrm>
              <a:off x="6376565" y="4654637"/>
              <a:ext cx="2071670" cy="1345930"/>
            </a:xfrm>
            <a:prstGeom prst="roundRect">
              <a:avLst/>
            </a:prstGeom>
            <a:solidFill>
              <a:schemeClr val="accent1">
                <a:lumMod val="20000"/>
                <a:lumOff val="80000"/>
              </a:schemeClr>
            </a:solidFill>
            <a:ln w="19050" cap="flat" cmpd="sng" algn="ctr">
              <a:solidFill>
                <a:schemeClr val="bg2">
                  <a:lumMod val="75000"/>
                </a:schemeClr>
              </a:solidFill>
              <a:prstDash val="solid"/>
            </a:ln>
            <a:effectLst/>
          </p:spPr>
          <p:txBody>
            <a:bodyPr lIns="54864" tIns="86400" rIns="54864" bIns="86400"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solidFill>
                    <a:prstClr val="black"/>
                  </a:solidFill>
                  <a:effectLst/>
                  <a:uLnTx/>
                  <a:uFillTx/>
                  <a:latin typeface="Alexandria" charset="0"/>
                  <a:ea typeface="+mn-ea"/>
                  <a:cs typeface="Alexandria" charset="0"/>
                </a:rPr>
                <a:t>الحاجات المتزايدة إلى النمو والارتقاء لدى العاملين</a:t>
              </a:r>
            </a:p>
          </p:txBody>
        </p:sp>
        <p:sp>
          <p:nvSpPr>
            <p:cNvPr id="26" name="Oval 218">
              <a:extLst>
                <a:ext uri="{FF2B5EF4-FFF2-40B4-BE49-F238E27FC236}">
                  <a16:creationId xmlns:a16="http://schemas.microsoft.com/office/drawing/2014/main" id="{E2792093-3BCD-7B51-4CA0-C2897EF11E0D}"/>
                </a:ext>
              </a:extLst>
            </p:cNvPr>
            <p:cNvSpPr/>
            <p:nvPr/>
          </p:nvSpPr>
          <p:spPr>
            <a:xfrm>
              <a:off x="7857391" y="4093158"/>
              <a:ext cx="779546" cy="744358"/>
            </a:xfrm>
            <a:prstGeom prst="ellipse">
              <a:avLst/>
            </a:prstGeom>
            <a:solidFill>
              <a:srgbClr val="203E5F"/>
            </a:solidFill>
            <a:ln w="25400" cap="flat" cmpd="sng" algn="ctr">
              <a:noFill/>
              <a:prstDash val="solid"/>
            </a:ln>
            <a:effectLst/>
          </p:spPr>
          <p:txBody>
            <a:bodyPr rtlCol="0" anchor="ctr"/>
            <a:lstStyle/>
            <a:p>
              <a:pPr algn="ctr">
                <a:buClr>
                  <a:srgbClr val="000000"/>
                </a:buClr>
                <a:buFont typeface="Arial"/>
                <a:buNone/>
                <a:defRPr/>
              </a:pPr>
              <a:r>
                <a:rPr lang="en-GB" sz="1600" b="1" kern="0" dirty="0">
                  <a:solidFill>
                    <a:srgbClr val="E7E6E6"/>
                  </a:solidFill>
                  <a:latin typeface="Alexandria" pitchFamily="2" charset="-78"/>
                  <a:cs typeface="Alexandria" pitchFamily="2" charset="-78"/>
                  <a:sym typeface="Arial"/>
                </a:rPr>
                <a:t>7</a:t>
              </a:r>
            </a:p>
          </p:txBody>
        </p:sp>
        <p:sp>
          <p:nvSpPr>
            <p:cNvPr id="27" name="Rectangle: Rounded Corners 217">
              <a:extLst>
                <a:ext uri="{FF2B5EF4-FFF2-40B4-BE49-F238E27FC236}">
                  <a16:creationId xmlns:a16="http://schemas.microsoft.com/office/drawing/2014/main" id="{3B71D544-9756-6EAA-F98B-9ED695C0CC27}"/>
                </a:ext>
              </a:extLst>
            </p:cNvPr>
            <p:cNvSpPr/>
            <p:nvPr/>
          </p:nvSpPr>
          <p:spPr>
            <a:xfrm>
              <a:off x="3768015" y="4654637"/>
              <a:ext cx="2071670" cy="1345930"/>
            </a:xfrm>
            <a:prstGeom prst="roundRect">
              <a:avLst/>
            </a:prstGeom>
            <a:solidFill>
              <a:schemeClr val="accent1">
                <a:lumMod val="20000"/>
                <a:lumOff val="80000"/>
              </a:schemeClr>
            </a:solidFill>
            <a:ln w="19050" cap="flat" cmpd="sng" algn="ctr">
              <a:solidFill>
                <a:schemeClr val="bg2">
                  <a:lumMod val="75000"/>
                </a:schemeClr>
              </a:solidFill>
              <a:prstDash val="solid"/>
            </a:ln>
            <a:effectLst/>
          </p:spPr>
          <p:txBody>
            <a:bodyPr lIns="54864" tIns="86400" rIns="54864" bIns="86400"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solidFill>
                    <a:prstClr val="black"/>
                  </a:solidFill>
                  <a:effectLst/>
                  <a:uLnTx/>
                  <a:uFillTx/>
                  <a:latin typeface="Alexandria" charset="0"/>
                  <a:ea typeface="+mn-ea"/>
                  <a:cs typeface="Alexandria" charset="0"/>
                </a:rPr>
                <a:t>الرغبة في المنتجات الجديدة وتنمية الربحية</a:t>
              </a:r>
            </a:p>
          </p:txBody>
        </p:sp>
        <p:sp>
          <p:nvSpPr>
            <p:cNvPr id="28" name="Oval 218">
              <a:extLst>
                <a:ext uri="{FF2B5EF4-FFF2-40B4-BE49-F238E27FC236}">
                  <a16:creationId xmlns:a16="http://schemas.microsoft.com/office/drawing/2014/main" id="{5E73A381-A77E-60EF-4A07-8EC410D108D7}"/>
                </a:ext>
              </a:extLst>
            </p:cNvPr>
            <p:cNvSpPr/>
            <p:nvPr/>
          </p:nvSpPr>
          <p:spPr>
            <a:xfrm>
              <a:off x="5248842" y="4093158"/>
              <a:ext cx="779546" cy="744358"/>
            </a:xfrm>
            <a:prstGeom prst="ellipse">
              <a:avLst/>
            </a:prstGeom>
            <a:solidFill>
              <a:srgbClr val="203E5F"/>
            </a:solidFill>
            <a:ln w="25400" cap="flat" cmpd="sng" algn="ctr">
              <a:noFill/>
              <a:prstDash val="solid"/>
            </a:ln>
            <a:effectLst/>
          </p:spPr>
          <p:txBody>
            <a:bodyPr rtlCol="0" anchor="ctr"/>
            <a:lstStyle/>
            <a:p>
              <a:pPr algn="ctr">
                <a:buClr>
                  <a:srgbClr val="000000"/>
                </a:buClr>
                <a:buFont typeface="Arial"/>
                <a:buNone/>
                <a:defRPr/>
              </a:pPr>
              <a:r>
                <a:rPr lang="en-GB" sz="1600" b="1" kern="0" dirty="0">
                  <a:solidFill>
                    <a:srgbClr val="E7E6E6"/>
                  </a:solidFill>
                  <a:latin typeface="Alexandria" pitchFamily="2" charset="-78"/>
                  <a:cs typeface="Alexandria" pitchFamily="2" charset="-78"/>
                  <a:sym typeface="Arial"/>
                </a:rPr>
                <a:t>8</a:t>
              </a:r>
            </a:p>
          </p:txBody>
        </p:sp>
      </p:grpSp>
      <p:sp>
        <p:nvSpPr>
          <p:cNvPr id="20" name="Round Diagonal Corner Rectangle 17">
            <a:extLst>
              <a:ext uri="{FF2B5EF4-FFF2-40B4-BE49-F238E27FC236}">
                <a16:creationId xmlns:a16="http://schemas.microsoft.com/office/drawing/2014/main" id="{647DE833-F735-900A-F515-2536A11F0F18}"/>
              </a:ext>
            </a:extLst>
          </p:cNvPr>
          <p:cNvSpPr/>
          <p:nvPr/>
        </p:nvSpPr>
        <p:spPr>
          <a:xfrm>
            <a:off x="2618636" y="1991089"/>
            <a:ext cx="8371055" cy="83334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a:spcAft>
                <a:spcPts val="200"/>
              </a:spcAft>
              <a:defRPr lang="en-US"/>
            </a:pPr>
            <a:r>
              <a:rPr lang="ar-SA" sz="1600" dirty="0">
                <a:solidFill>
                  <a:schemeClr val="bg1"/>
                </a:solidFill>
                <a:latin typeface="Alexandria" charset="0"/>
                <a:cs typeface="Alexandria" charset="0"/>
              </a:rPr>
              <a:t>ونركز على دعم العوامل البيئية التنظيمية والثقافية حيث أنها تتمثل في العديد من التحديات والضغوط وأهمها ما يلي:</a:t>
            </a:r>
          </a:p>
        </p:txBody>
      </p:sp>
    </p:spTree>
    <p:extLst>
      <p:ext uri="{BB962C8B-B14F-4D97-AF65-F5344CB8AC3E}">
        <p14:creationId xmlns:p14="http://schemas.microsoft.com/office/powerpoint/2010/main" val="32291015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C99A304-E107-FAF4-F5A7-607019416E9B}"/>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9985A92-FDBB-7AFE-9B84-4CA26A336FC2}"/>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مفهوم تمكين العاملين</a:t>
            </a:r>
            <a:endParaRPr lang="ar-EG"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9EAF3E51-DFE6-B167-38B3-441561A01CC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6C073F62-86CE-96BA-D792-A4CC9FAC443A}"/>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81C6538-7F8D-A072-2B4E-1A3347E4DE58}"/>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787688CE-26AE-19D2-3FF7-819DA061D9E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C01071BE-455F-8D17-2AA8-447BF641A4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1ADCEC0F-A72C-14B6-76F3-B03D85B1BAFD}"/>
              </a:ext>
            </a:extLst>
          </p:cNvPr>
          <p:cNvSpPr txBox="1"/>
          <p:nvPr/>
        </p:nvSpPr>
        <p:spPr>
          <a:xfrm>
            <a:off x="970444" y="2161678"/>
            <a:ext cx="10187195" cy="3744038"/>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يمثل تمكين العاملين تلك العملية التي يسمح من خلالها للعاملين بالمشاركة في المعلومات، وفي التدريب والتنمية والتخطيط والرقابة على مهام وظائفهم بغية الوصول إلى النتائج الإيجابية في العمل وتحقيق الأهداف الفردية والتنظيمية</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ويعد مدخل تمكين العاملين أحد المداخل الحاكمة لتحسين جودة الخدمة، وتحقيق رضاء العملاء وزيادة الإنتاجية، والرضا الوظيفي لدى العاملين، والالتزام التنظيمي والفعالية التنظيمية.</a:t>
            </a:r>
          </a:p>
          <a:p>
            <a:pPr algn="justLow"/>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ومن خلال آراء ونظريات الممارسين والمسئولين في منظمات الأعمال يتضح أن تمكين العاملين يشير إلى القوى التي يكتسب الأفراد من خلالها القدرة، وتزيد ثقتهم، ويرتفع مستوى انتمائهم وولائهم لتحمل المسئولية، والقدرة على التصرف لتحسين الأنشطة والعمليات ويتفاعلون في العمل من أجل إشباع المتطلبات الأساسية للعملاء في مختلف المجالات بهدف تحقيق قيم وغايات التنظيم. وبالتالي لابد من تزويد المرؤوسين بأدوات ووسائل القوة اللازمة للتخطيط لأنشطتهم وإتمام عملهم، وأدائه بحيث يصبحوا مسئولين مسئولية كاملة عنه.</a:t>
            </a:r>
          </a:p>
        </p:txBody>
      </p:sp>
    </p:spTree>
    <p:extLst>
      <p:ext uri="{BB962C8B-B14F-4D97-AF65-F5344CB8AC3E}">
        <p14:creationId xmlns:p14="http://schemas.microsoft.com/office/powerpoint/2010/main" val="142364838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C99A304-E107-FAF4-F5A7-607019416E9B}"/>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9985A92-FDBB-7AFE-9B84-4CA26A336FC2}"/>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مفهوم تمكين العاملين</a:t>
            </a:r>
            <a:endParaRPr lang="ar-EG"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9EAF3E51-DFE6-B167-38B3-441561A01CC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6C073F62-86CE-96BA-D792-A4CC9FAC443A}"/>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81C6538-7F8D-A072-2B4E-1A3347E4DE58}"/>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787688CE-26AE-19D2-3FF7-819DA061D9E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C01071BE-455F-8D17-2AA8-447BF641A4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1ADCEC0F-A72C-14B6-76F3-B03D85B1BAFD}"/>
              </a:ext>
            </a:extLst>
          </p:cNvPr>
          <p:cNvSpPr txBox="1"/>
          <p:nvPr/>
        </p:nvSpPr>
        <p:spPr>
          <a:xfrm>
            <a:off x="930042" y="2338120"/>
            <a:ext cx="10187195" cy="1404936"/>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إن جميع المستويات التنظيمية تحتاج إلى التدريب والتنمية والتعريف بسلوكيات تمكين العاملين</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بل يجب أن يكون لدى المنظمة سياسة ودليل وخطوط عريضة لكيفية تطبيق ذلك.</a:t>
            </a:r>
          </a:p>
          <a:p>
            <a:pPr algn="justLow"/>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كما أن التمكين يأخذ العديد من الصور، أهمها ما يلي:</a:t>
            </a:r>
          </a:p>
        </p:txBody>
      </p:sp>
      <p:sp>
        <p:nvSpPr>
          <p:cNvPr id="10" name="Rectangle 6">
            <a:extLst>
              <a:ext uri="{FF2B5EF4-FFF2-40B4-BE49-F238E27FC236}">
                <a16:creationId xmlns:a16="http://schemas.microsoft.com/office/drawing/2014/main" id="{00019A3E-6E27-B1C6-69B0-385C8845EC50}"/>
              </a:ext>
            </a:extLst>
          </p:cNvPr>
          <p:cNvSpPr/>
          <p:nvPr/>
        </p:nvSpPr>
        <p:spPr>
          <a:xfrm>
            <a:off x="1424763" y="4674980"/>
            <a:ext cx="9377916" cy="145168"/>
          </a:xfrm>
          <a:prstGeom prst="rect">
            <a:avLst/>
          </a:prstGeom>
          <a:noFill/>
          <a:ln>
            <a:solidFill>
              <a:srgbClr val="40404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400">
              <a:latin typeface="Alexandria" pitchFamily="2" charset="-78"/>
              <a:cs typeface="Alexandria" pitchFamily="2" charset="-78"/>
            </a:endParaRPr>
          </a:p>
        </p:txBody>
      </p:sp>
      <p:sp>
        <p:nvSpPr>
          <p:cNvPr id="11" name="Rectangle 15">
            <a:extLst>
              <a:ext uri="{FF2B5EF4-FFF2-40B4-BE49-F238E27FC236}">
                <a16:creationId xmlns:a16="http://schemas.microsoft.com/office/drawing/2014/main" id="{58C0185D-B938-71CF-4EC0-E753D58BF7EC}"/>
              </a:ext>
            </a:extLst>
          </p:cNvPr>
          <p:cNvSpPr/>
          <p:nvPr/>
        </p:nvSpPr>
        <p:spPr>
          <a:xfrm>
            <a:off x="8833362" y="4063836"/>
            <a:ext cx="1550269" cy="14077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1300" i="0" u="none" strike="noStrike" dirty="0">
                <a:effectLst/>
                <a:latin typeface="Alexandria" pitchFamily="2" charset="-78"/>
                <a:cs typeface="Alexandria" pitchFamily="2" charset="-78"/>
              </a:rPr>
              <a:t>المشاركة في المعلومات</a:t>
            </a:r>
          </a:p>
        </p:txBody>
      </p:sp>
      <p:sp>
        <p:nvSpPr>
          <p:cNvPr id="12" name="Rectangle 16">
            <a:extLst>
              <a:ext uri="{FF2B5EF4-FFF2-40B4-BE49-F238E27FC236}">
                <a16:creationId xmlns:a16="http://schemas.microsoft.com/office/drawing/2014/main" id="{3ED21BD8-9943-F52D-7F6D-D9E13A1D281A}"/>
              </a:ext>
            </a:extLst>
          </p:cNvPr>
          <p:cNvSpPr/>
          <p:nvPr/>
        </p:nvSpPr>
        <p:spPr>
          <a:xfrm rot="5400000" flipH="1">
            <a:off x="9585055" y="3273267"/>
            <a:ext cx="46881" cy="155026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400" dirty="0">
              <a:latin typeface="Alexandria" pitchFamily="2" charset="-78"/>
              <a:cs typeface="Alexandria" pitchFamily="2" charset="-78"/>
            </a:endParaRPr>
          </a:p>
        </p:txBody>
      </p:sp>
      <p:sp>
        <p:nvSpPr>
          <p:cNvPr id="13" name="Rectangle 15">
            <a:extLst>
              <a:ext uri="{FF2B5EF4-FFF2-40B4-BE49-F238E27FC236}">
                <a16:creationId xmlns:a16="http://schemas.microsoft.com/office/drawing/2014/main" id="{BD257C52-7AF3-D437-134C-D92EB3889366}"/>
              </a:ext>
            </a:extLst>
          </p:cNvPr>
          <p:cNvSpPr/>
          <p:nvPr/>
        </p:nvSpPr>
        <p:spPr>
          <a:xfrm>
            <a:off x="7082531" y="4056746"/>
            <a:ext cx="1550269" cy="14077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1400" i="0" u="none" strike="noStrike" dirty="0">
                <a:effectLst/>
                <a:latin typeface="Alexandria" pitchFamily="2" charset="-78"/>
                <a:cs typeface="Alexandria" pitchFamily="2" charset="-78"/>
              </a:rPr>
              <a:t>توجيه العاملين نحو حل المشكلات</a:t>
            </a:r>
          </a:p>
        </p:txBody>
      </p:sp>
      <p:sp>
        <p:nvSpPr>
          <p:cNvPr id="14" name="Rectangle 16">
            <a:extLst>
              <a:ext uri="{FF2B5EF4-FFF2-40B4-BE49-F238E27FC236}">
                <a16:creationId xmlns:a16="http://schemas.microsoft.com/office/drawing/2014/main" id="{E931FBCB-3DC9-A017-07F4-9E9121F28E30}"/>
              </a:ext>
            </a:extLst>
          </p:cNvPr>
          <p:cNvSpPr/>
          <p:nvPr/>
        </p:nvSpPr>
        <p:spPr>
          <a:xfrm rot="5400000" flipH="1">
            <a:off x="7834224" y="3266177"/>
            <a:ext cx="46881" cy="155026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400" dirty="0">
              <a:latin typeface="Alexandria" pitchFamily="2" charset="-78"/>
              <a:cs typeface="Alexandria" pitchFamily="2" charset="-78"/>
            </a:endParaRPr>
          </a:p>
        </p:txBody>
      </p:sp>
      <p:sp>
        <p:nvSpPr>
          <p:cNvPr id="15" name="Rectangle 15">
            <a:extLst>
              <a:ext uri="{FF2B5EF4-FFF2-40B4-BE49-F238E27FC236}">
                <a16:creationId xmlns:a16="http://schemas.microsoft.com/office/drawing/2014/main" id="{7DDE1F00-E445-9F87-604B-9CE9B699A3D2}"/>
              </a:ext>
            </a:extLst>
          </p:cNvPr>
          <p:cNvSpPr/>
          <p:nvPr/>
        </p:nvSpPr>
        <p:spPr>
          <a:xfrm>
            <a:off x="5331699" y="4056745"/>
            <a:ext cx="1550269" cy="14077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1400" i="0" u="none" strike="noStrike" dirty="0">
                <a:effectLst/>
                <a:latin typeface="Alexandria" pitchFamily="2" charset="-78"/>
                <a:cs typeface="Alexandria" pitchFamily="2" charset="-78"/>
              </a:rPr>
              <a:t>استقلال المهام </a:t>
            </a:r>
          </a:p>
        </p:txBody>
      </p:sp>
      <p:sp>
        <p:nvSpPr>
          <p:cNvPr id="16" name="Rectangle 16">
            <a:extLst>
              <a:ext uri="{FF2B5EF4-FFF2-40B4-BE49-F238E27FC236}">
                <a16:creationId xmlns:a16="http://schemas.microsoft.com/office/drawing/2014/main" id="{38687038-B57D-DB92-6E9E-AF71DFD86234}"/>
              </a:ext>
            </a:extLst>
          </p:cNvPr>
          <p:cNvSpPr/>
          <p:nvPr/>
        </p:nvSpPr>
        <p:spPr>
          <a:xfrm rot="5400000" flipH="1">
            <a:off x="6083392" y="3266176"/>
            <a:ext cx="46881" cy="155026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400" dirty="0">
              <a:latin typeface="Alexandria" pitchFamily="2" charset="-78"/>
              <a:cs typeface="Alexandria" pitchFamily="2" charset="-78"/>
            </a:endParaRPr>
          </a:p>
        </p:txBody>
      </p:sp>
      <p:sp>
        <p:nvSpPr>
          <p:cNvPr id="17" name="Rectangle 15">
            <a:extLst>
              <a:ext uri="{FF2B5EF4-FFF2-40B4-BE49-F238E27FC236}">
                <a16:creationId xmlns:a16="http://schemas.microsoft.com/office/drawing/2014/main" id="{222EA1D2-5C52-3C03-BE89-60E41D4B3239}"/>
              </a:ext>
            </a:extLst>
          </p:cNvPr>
          <p:cNvSpPr/>
          <p:nvPr/>
        </p:nvSpPr>
        <p:spPr>
          <a:xfrm>
            <a:off x="3601846" y="4056742"/>
            <a:ext cx="1550269" cy="14077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1400" i="0" u="none" strike="noStrike" dirty="0">
                <a:effectLst/>
                <a:latin typeface="Alexandria" pitchFamily="2" charset="-78"/>
                <a:cs typeface="Alexandria" pitchFamily="2" charset="-78"/>
              </a:rPr>
              <a:t>الشكل التكليفي</a:t>
            </a:r>
          </a:p>
        </p:txBody>
      </p:sp>
      <p:sp>
        <p:nvSpPr>
          <p:cNvPr id="18" name="Rectangle 16">
            <a:extLst>
              <a:ext uri="{FF2B5EF4-FFF2-40B4-BE49-F238E27FC236}">
                <a16:creationId xmlns:a16="http://schemas.microsoft.com/office/drawing/2014/main" id="{0C9D7E5C-0A73-945F-7AFD-AC16989F74D0}"/>
              </a:ext>
            </a:extLst>
          </p:cNvPr>
          <p:cNvSpPr/>
          <p:nvPr/>
        </p:nvSpPr>
        <p:spPr>
          <a:xfrm rot="5400000" flipH="1">
            <a:off x="4353539" y="3266173"/>
            <a:ext cx="46881" cy="155026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400" dirty="0">
              <a:latin typeface="Alexandria" pitchFamily="2" charset="-78"/>
              <a:cs typeface="Alexandria" pitchFamily="2" charset="-78"/>
            </a:endParaRPr>
          </a:p>
        </p:txBody>
      </p:sp>
      <p:sp>
        <p:nvSpPr>
          <p:cNvPr id="19" name="Rectangle 15">
            <a:extLst>
              <a:ext uri="{FF2B5EF4-FFF2-40B4-BE49-F238E27FC236}">
                <a16:creationId xmlns:a16="http://schemas.microsoft.com/office/drawing/2014/main" id="{BF823539-6585-5B79-7ACB-907DF362A3F0}"/>
              </a:ext>
            </a:extLst>
          </p:cNvPr>
          <p:cNvSpPr/>
          <p:nvPr/>
        </p:nvSpPr>
        <p:spPr>
          <a:xfrm>
            <a:off x="1851015" y="4049652"/>
            <a:ext cx="1550269" cy="14077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1400" i="0" u="none" strike="noStrike" dirty="0">
                <a:effectLst/>
                <a:latin typeface="Alexandria" pitchFamily="2" charset="-78"/>
                <a:cs typeface="Alexandria" pitchFamily="2" charset="-78"/>
              </a:rPr>
              <a:t>الإدارة الذاتية</a:t>
            </a:r>
          </a:p>
        </p:txBody>
      </p:sp>
      <p:sp>
        <p:nvSpPr>
          <p:cNvPr id="20" name="Rectangle 16">
            <a:extLst>
              <a:ext uri="{FF2B5EF4-FFF2-40B4-BE49-F238E27FC236}">
                <a16:creationId xmlns:a16="http://schemas.microsoft.com/office/drawing/2014/main" id="{6D0B1F7B-0A3C-BF11-1CCC-6E4FFD47F01D}"/>
              </a:ext>
            </a:extLst>
          </p:cNvPr>
          <p:cNvSpPr/>
          <p:nvPr/>
        </p:nvSpPr>
        <p:spPr>
          <a:xfrm rot="5400000" flipH="1">
            <a:off x="2602708" y="3259083"/>
            <a:ext cx="46881" cy="155026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407204249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C99A304-E107-FAF4-F5A7-607019416E9B}"/>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9985A92-FDBB-7AFE-9B84-4CA26A336FC2}"/>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مفهوم تمكين العاملين</a:t>
            </a:r>
            <a:endParaRPr lang="ar-EG"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9EAF3E51-DFE6-B167-38B3-441561A01CC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6C073F62-86CE-96BA-D792-A4CC9FAC443A}"/>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81C6538-7F8D-A072-2B4E-1A3347E4DE58}"/>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787688CE-26AE-19D2-3FF7-819DA061D9E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C01071BE-455F-8D17-2AA8-447BF641A4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1ADCEC0F-A72C-14B6-76F3-B03D85B1BAFD}"/>
              </a:ext>
            </a:extLst>
          </p:cNvPr>
          <p:cNvSpPr txBox="1"/>
          <p:nvPr/>
        </p:nvSpPr>
        <p:spPr>
          <a:xfrm>
            <a:off x="979092" y="2456803"/>
            <a:ext cx="10187195" cy="789383"/>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ولقياس سلوكيات التمكين في بيئة العمل وقياس المناخ المناسب لتحقيقه هناك ثمانية أبعاد جوهرية ترتبط ارتباطاً مباشراً بالتمكين، وتتمثل في:</a:t>
            </a:r>
          </a:p>
        </p:txBody>
      </p:sp>
      <p:grpSp>
        <p:nvGrpSpPr>
          <p:cNvPr id="10" name="مجموعة 9">
            <a:extLst>
              <a:ext uri="{FF2B5EF4-FFF2-40B4-BE49-F238E27FC236}">
                <a16:creationId xmlns:a16="http://schemas.microsoft.com/office/drawing/2014/main" id="{42AE7D57-0022-5C52-0388-9F6AF2399E06}"/>
              </a:ext>
            </a:extLst>
          </p:cNvPr>
          <p:cNvGrpSpPr/>
          <p:nvPr/>
        </p:nvGrpSpPr>
        <p:grpSpPr>
          <a:xfrm>
            <a:off x="8508713" y="3587185"/>
            <a:ext cx="2335270" cy="879124"/>
            <a:chOff x="1016024" y="0"/>
            <a:chExt cx="4016623" cy="1071019"/>
          </a:xfrm>
          <a:solidFill>
            <a:srgbClr val="00B0F0"/>
          </a:solidFill>
        </p:grpSpPr>
        <p:sp>
          <p:nvSpPr>
            <p:cNvPr id="11" name="مستطيل: زوايا مستديرة 10">
              <a:extLst>
                <a:ext uri="{FF2B5EF4-FFF2-40B4-BE49-F238E27FC236}">
                  <a16:creationId xmlns:a16="http://schemas.microsoft.com/office/drawing/2014/main" id="{079C7D86-1F9F-A9BE-3685-991E68C1955D}"/>
                </a:ext>
              </a:extLst>
            </p:cNvPr>
            <p:cNvSpPr/>
            <p:nvPr/>
          </p:nvSpPr>
          <p:spPr>
            <a:xfrm>
              <a:off x="1016024" y="0"/>
              <a:ext cx="4016623" cy="1071019"/>
            </a:xfrm>
            <a:prstGeom prst="roundRect">
              <a:avLst>
                <a:gd name="adj" fmla="val 10000"/>
              </a:avLst>
            </a:prstGeom>
            <a:grpFill/>
          </p:spPr>
          <p:style>
            <a:lnRef idx="3">
              <a:schemeClr val="lt1">
                <a:hueOff val="0"/>
                <a:satOff val="0"/>
                <a:lumOff val="0"/>
                <a:alphaOff val="0"/>
              </a:schemeClr>
            </a:lnRef>
            <a:fillRef idx="1">
              <a:schemeClr val="accent2">
                <a:hueOff val="0"/>
                <a:satOff val="0"/>
                <a:lumOff val="0"/>
                <a:alphaOff val="0"/>
              </a:schemeClr>
            </a:fillRef>
            <a:effectRef idx="1">
              <a:schemeClr val="accent2">
                <a:hueOff val="0"/>
                <a:satOff val="0"/>
                <a:lumOff val="0"/>
                <a:alphaOff val="0"/>
              </a:schemeClr>
            </a:effectRef>
            <a:fontRef idx="minor">
              <a:schemeClr val="lt1"/>
            </a:fontRef>
          </p:style>
          <p:txBody>
            <a:bodyPr/>
            <a:lstStyle/>
            <a:p>
              <a:endParaRPr lang="ar-SA"/>
            </a:p>
          </p:txBody>
        </p:sp>
        <p:sp>
          <p:nvSpPr>
            <p:cNvPr id="12" name="مستطيل: زوايا مستديرة 4">
              <a:extLst>
                <a:ext uri="{FF2B5EF4-FFF2-40B4-BE49-F238E27FC236}">
                  <a16:creationId xmlns:a16="http://schemas.microsoft.com/office/drawing/2014/main" id="{A45F10F7-2587-DCF5-7EAD-673B194FFB54}"/>
                </a:ext>
              </a:extLst>
            </p:cNvPr>
            <p:cNvSpPr txBox="1"/>
            <p:nvPr/>
          </p:nvSpPr>
          <p:spPr>
            <a:xfrm>
              <a:off x="1047393" y="31369"/>
              <a:ext cx="3953885" cy="1008281"/>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76200" numCol="1" spcCol="1270" anchor="ctr" anchorCtr="0">
              <a:noAutofit/>
            </a:bodyPr>
            <a:lstStyle/>
            <a:p>
              <a:pPr algn="ctr" defTabSz="889000">
                <a:lnSpc>
                  <a:spcPct val="90000"/>
                </a:lnSpc>
                <a:spcBef>
                  <a:spcPct val="0"/>
                </a:spcBef>
                <a:spcAft>
                  <a:spcPct val="35000"/>
                </a:spcAft>
              </a:pPr>
              <a:r>
                <a:rPr lang="ar-SA" sz="1400" b="0" kern="1200" dirty="0">
                  <a:latin typeface="Alexandria" pitchFamily="2" charset="-78"/>
                  <a:cs typeface="Alexandria" pitchFamily="2" charset="-78"/>
                </a:rPr>
                <a:t>وضوح الغرض</a:t>
              </a:r>
            </a:p>
          </p:txBody>
        </p:sp>
      </p:grpSp>
      <p:grpSp>
        <p:nvGrpSpPr>
          <p:cNvPr id="22" name="مجموعة 21">
            <a:extLst>
              <a:ext uri="{FF2B5EF4-FFF2-40B4-BE49-F238E27FC236}">
                <a16:creationId xmlns:a16="http://schemas.microsoft.com/office/drawing/2014/main" id="{4199D594-8132-62CB-3F8F-FD1D5014E288}"/>
              </a:ext>
            </a:extLst>
          </p:cNvPr>
          <p:cNvGrpSpPr/>
          <p:nvPr/>
        </p:nvGrpSpPr>
        <p:grpSpPr>
          <a:xfrm>
            <a:off x="6114861" y="3584838"/>
            <a:ext cx="2335270" cy="879124"/>
            <a:chOff x="1016024" y="0"/>
            <a:chExt cx="4016623" cy="1071019"/>
          </a:xfrm>
          <a:solidFill>
            <a:srgbClr val="00B0F0"/>
          </a:solidFill>
        </p:grpSpPr>
        <p:sp>
          <p:nvSpPr>
            <p:cNvPr id="23" name="مستطيل: زوايا مستديرة 22">
              <a:extLst>
                <a:ext uri="{FF2B5EF4-FFF2-40B4-BE49-F238E27FC236}">
                  <a16:creationId xmlns:a16="http://schemas.microsoft.com/office/drawing/2014/main" id="{71BDA7B3-E96B-3A0C-29D5-6478C02189EA}"/>
                </a:ext>
              </a:extLst>
            </p:cNvPr>
            <p:cNvSpPr/>
            <p:nvPr/>
          </p:nvSpPr>
          <p:spPr>
            <a:xfrm>
              <a:off x="1016024" y="0"/>
              <a:ext cx="4016623" cy="1071019"/>
            </a:xfrm>
            <a:prstGeom prst="roundRect">
              <a:avLst>
                <a:gd name="adj" fmla="val 10000"/>
              </a:avLst>
            </a:prstGeom>
            <a:grpFill/>
          </p:spPr>
          <p:style>
            <a:lnRef idx="3">
              <a:schemeClr val="lt1">
                <a:hueOff val="0"/>
                <a:satOff val="0"/>
                <a:lumOff val="0"/>
                <a:alphaOff val="0"/>
              </a:schemeClr>
            </a:lnRef>
            <a:fillRef idx="1">
              <a:schemeClr val="accent2">
                <a:hueOff val="0"/>
                <a:satOff val="0"/>
                <a:lumOff val="0"/>
                <a:alphaOff val="0"/>
              </a:schemeClr>
            </a:fillRef>
            <a:effectRef idx="1">
              <a:schemeClr val="accent2">
                <a:hueOff val="0"/>
                <a:satOff val="0"/>
                <a:lumOff val="0"/>
                <a:alphaOff val="0"/>
              </a:schemeClr>
            </a:effectRef>
            <a:fontRef idx="minor">
              <a:schemeClr val="lt1"/>
            </a:fontRef>
          </p:style>
          <p:txBody>
            <a:bodyPr/>
            <a:lstStyle/>
            <a:p>
              <a:endParaRPr lang="ar-SA"/>
            </a:p>
          </p:txBody>
        </p:sp>
        <p:sp>
          <p:nvSpPr>
            <p:cNvPr id="24" name="مستطيل: زوايا مستديرة 4">
              <a:extLst>
                <a:ext uri="{FF2B5EF4-FFF2-40B4-BE49-F238E27FC236}">
                  <a16:creationId xmlns:a16="http://schemas.microsoft.com/office/drawing/2014/main" id="{E22EA95A-1673-4859-4133-80E25727A44A}"/>
                </a:ext>
              </a:extLst>
            </p:cNvPr>
            <p:cNvSpPr txBox="1"/>
            <p:nvPr/>
          </p:nvSpPr>
          <p:spPr>
            <a:xfrm>
              <a:off x="1047393" y="31369"/>
              <a:ext cx="3953885" cy="1008281"/>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SA" sz="1400" b="0" kern="1200" dirty="0">
                  <a:latin typeface="Alexandria" pitchFamily="2" charset="-78"/>
                  <a:cs typeface="Alexandria" pitchFamily="2" charset="-78"/>
                </a:rPr>
                <a:t>الأخلاقيات</a:t>
              </a:r>
            </a:p>
          </p:txBody>
        </p:sp>
      </p:grpSp>
      <p:grpSp>
        <p:nvGrpSpPr>
          <p:cNvPr id="25" name="مجموعة 24">
            <a:extLst>
              <a:ext uri="{FF2B5EF4-FFF2-40B4-BE49-F238E27FC236}">
                <a16:creationId xmlns:a16="http://schemas.microsoft.com/office/drawing/2014/main" id="{DE4B4AA6-BBC2-34A1-0517-AC33B743259C}"/>
              </a:ext>
            </a:extLst>
          </p:cNvPr>
          <p:cNvGrpSpPr/>
          <p:nvPr/>
        </p:nvGrpSpPr>
        <p:grpSpPr>
          <a:xfrm>
            <a:off x="3737420" y="3598906"/>
            <a:ext cx="2335270" cy="879124"/>
            <a:chOff x="1016024" y="0"/>
            <a:chExt cx="4016623" cy="1071019"/>
          </a:xfrm>
          <a:solidFill>
            <a:srgbClr val="00B0F0"/>
          </a:solidFill>
        </p:grpSpPr>
        <p:sp>
          <p:nvSpPr>
            <p:cNvPr id="26" name="مستطيل: زوايا مستديرة 25">
              <a:extLst>
                <a:ext uri="{FF2B5EF4-FFF2-40B4-BE49-F238E27FC236}">
                  <a16:creationId xmlns:a16="http://schemas.microsoft.com/office/drawing/2014/main" id="{FAFF9304-CB4F-5675-6B1D-2EBD598D8B51}"/>
                </a:ext>
              </a:extLst>
            </p:cNvPr>
            <p:cNvSpPr/>
            <p:nvPr/>
          </p:nvSpPr>
          <p:spPr>
            <a:xfrm>
              <a:off x="1016024" y="0"/>
              <a:ext cx="4016623" cy="1071019"/>
            </a:xfrm>
            <a:prstGeom prst="roundRect">
              <a:avLst>
                <a:gd name="adj" fmla="val 10000"/>
              </a:avLst>
            </a:prstGeom>
            <a:grpFill/>
          </p:spPr>
          <p:style>
            <a:lnRef idx="3">
              <a:schemeClr val="lt1">
                <a:hueOff val="0"/>
                <a:satOff val="0"/>
                <a:lumOff val="0"/>
                <a:alphaOff val="0"/>
              </a:schemeClr>
            </a:lnRef>
            <a:fillRef idx="1">
              <a:schemeClr val="accent2">
                <a:hueOff val="0"/>
                <a:satOff val="0"/>
                <a:lumOff val="0"/>
                <a:alphaOff val="0"/>
              </a:schemeClr>
            </a:fillRef>
            <a:effectRef idx="1">
              <a:schemeClr val="accent2">
                <a:hueOff val="0"/>
                <a:satOff val="0"/>
                <a:lumOff val="0"/>
                <a:alphaOff val="0"/>
              </a:schemeClr>
            </a:effectRef>
            <a:fontRef idx="minor">
              <a:schemeClr val="lt1"/>
            </a:fontRef>
          </p:style>
          <p:txBody>
            <a:bodyPr/>
            <a:lstStyle/>
            <a:p>
              <a:endParaRPr lang="ar-SA"/>
            </a:p>
          </p:txBody>
        </p:sp>
        <p:sp>
          <p:nvSpPr>
            <p:cNvPr id="27" name="مستطيل: زوايا مستديرة 4">
              <a:extLst>
                <a:ext uri="{FF2B5EF4-FFF2-40B4-BE49-F238E27FC236}">
                  <a16:creationId xmlns:a16="http://schemas.microsoft.com/office/drawing/2014/main" id="{348AA304-1AB3-70FD-2E1F-2FD8BCD436FE}"/>
                </a:ext>
              </a:extLst>
            </p:cNvPr>
            <p:cNvSpPr txBox="1"/>
            <p:nvPr/>
          </p:nvSpPr>
          <p:spPr>
            <a:xfrm>
              <a:off x="1047393" y="31369"/>
              <a:ext cx="3953885" cy="1008281"/>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SA" sz="1400" b="0" kern="1200" dirty="0">
                  <a:latin typeface="Alexandria" pitchFamily="2" charset="-78"/>
                  <a:cs typeface="Alexandria" pitchFamily="2" charset="-78"/>
                </a:rPr>
                <a:t>العدالة والإنصاف</a:t>
              </a:r>
            </a:p>
          </p:txBody>
        </p:sp>
      </p:grpSp>
      <p:grpSp>
        <p:nvGrpSpPr>
          <p:cNvPr id="28" name="مجموعة 27">
            <a:extLst>
              <a:ext uri="{FF2B5EF4-FFF2-40B4-BE49-F238E27FC236}">
                <a16:creationId xmlns:a16="http://schemas.microsoft.com/office/drawing/2014/main" id="{C7E3B8F4-A230-91F0-3F65-F14B4A565322}"/>
              </a:ext>
            </a:extLst>
          </p:cNvPr>
          <p:cNvGrpSpPr/>
          <p:nvPr/>
        </p:nvGrpSpPr>
        <p:grpSpPr>
          <a:xfrm>
            <a:off x="1343568" y="3596559"/>
            <a:ext cx="2335270" cy="879124"/>
            <a:chOff x="1016024" y="0"/>
            <a:chExt cx="4016623" cy="1071019"/>
          </a:xfrm>
          <a:solidFill>
            <a:srgbClr val="00B0F0"/>
          </a:solidFill>
        </p:grpSpPr>
        <p:sp>
          <p:nvSpPr>
            <p:cNvPr id="29" name="مستطيل: زوايا مستديرة 28">
              <a:extLst>
                <a:ext uri="{FF2B5EF4-FFF2-40B4-BE49-F238E27FC236}">
                  <a16:creationId xmlns:a16="http://schemas.microsoft.com/office/drawing/2014/main" id="{89A6C976-E524-207C-12CD-7EA1811C8314}"/>
                </a:ext>
              </a:extLst>
            </p:cNvPr>
            <p:cNvSpPr/>
            <p:nvPr/>
          </p:nvSpPr>
          <p:spPr>
            <a:xfrm>
              <a:off x="1016024" y="0"/>
              <a:ext cx="4016623" cy="1071019"/>
            </a:xfrm>
            <a:prstGeom prst="roundRect">
              <a:avLst>
                <a:gd name="adj" fmla="val 10000"/>
              </a:avLst>
            </a:prstGeom>
            <a:grpFill/>
          </p:spPr>
          <p:style>
            <a:lnRef idx="3">
              <a:schemeClr val="lt1">
                <a:hueOff val="0"/>
                <a:satOff val="0"/>
                <a:lumOff val="0"/>
                <a:alphaOff val="0"/>
              </a:schemeClr>
            </a:lnRef>
            <a:fillRef idx="1">
              <a:schemeClr val="accent2">
                <a:hueOff val="0"/>
                <a:satOff val="0"/>
                <a:lumOff val="0"/>
                <a:alphaOff val="0"/>
              </a:schemeClr>
            </a:fillRef>
            <a:effectRef idx="1">
              <a:schemeClr val="accent2">
                <a:hueOff val="0"/>
                <a:satOff val="0"/>
                <a:lumOff val="0"/>
                <a:alphaOff val="0"/>
              </a:schemeClr>
            </a:effectRef>
            <a:fontRef idx="minor">
              <a:schemeClr val="lt1"/>
            </a:fontRef>
          </p:style>
          <p:txBody>
            <a:bodyPr/>
            <a:lstStyle/>
            <a:p>
              <a:endParaRPr lang="ar-SA"/>
            </a:p>
          </p:txBody>
        </p:sp>
        <p:sp>
          <p:nvSpPr>
            <p:cNvPr id="30" name="مستطيل: زوايا مستديرة 4">
              <a:extLst>
                <a:ext uri="{FF2B5EF4-FFF2-40B4-BE49-F238E27FC236}">
                  <a16:creationId xmlns:a16="http://schemas.microsoft.com/office/drawing/2014/main" id="{F5D75C6F-C123-59A7-F2BA-01F6666545BD}"/>
                </a:ext>
              </a:extLst>
            </p:cNvPr>
            <p:cNvSpPr txBox="1"/>
            <p:nvPr/>
          </p:nvSpPr>
          <p:spPr>
            <a:xfrm>
              <a:off x="1047393" y="31369"/>
              <a:ext cx="3953885" cy="1008281"/>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SA" sz="1400" b="0" kern="1200" dirty="0">
                  <a:latin typeface="Alexandria" pitchFamily="2" charset="-78"/>
                  <a:cs typeface="Alexandria" pitchFamily="2" charset="-78"/>
                </a:rPr>
                <a:t>الاعتراف والتقدير </a:t>
              </a:r>
            </a:p>
          </p:txBody>
        </p:sp>
      </p:grpSp>
      <p:grpSp>
        <p:nvGrpSpPr>
          <p:cNvPr id="31" name="مجموعة 30">
            <a:extLst>
              <a:ext uri="{FF2B5EF4-FFF2-40B4-BE49-F238E27FC236}">
                <a16:creationId xmlns:a16="http://schemas.microsoft.com/office/drawing/2014/main" id="{33A5B66D-81D1-E77D-FB37-3CDA19976DA9}"/>
              </a:ext>
            </a:extLst>
          </p:cNvPr>
          <p:cNvGrpSpPr/>
          <p:nvPr/>
        </p:nvGrpSpPr>
        <p:grpSpPr>
          <a:xfrm>
            <a:off x="8492299" y="4625849"/>
            <a:ext cx="2335270" cy="879124"/>
            <a:chOff x="1016024" y="0"/>
            <a:chExt cx="4016623" cy="1071019"/>
          </a:xfrm>
          <a:solidFill>
            <a:srgbClr val="00B0F0"/>
          </a:solidFill>
        </p:grpSpPr>
        <p:sp>
          <p:nvSpPr>
            <p:cNvPr id="32" name="مستطيل: زوايا مستديرة 31">
              <a:extLst>
                <a:ext uri="{FF2B5EF4-FFF2-40B4-BE49-F238E27FC236}">
                  <a16:creationId xmlns:a16="http://schemas.microsoft.com/office/drawing/2014/main" id="{A3AA7100-3062-E089-DFD2-6B04858A1D3A}"/>
                </a:ext>
              </a:extLst>
            </p:cNvPr>
            <p:cNvSpPr/>
            <p:nvPr/>
          </p:nvSpPr>
          <p:spPr>
            <a:xfrm>
              <a:off x="1016024" y="0"/>
              <a:ext cx="4016623" cy="1071019"/>
            </a:xfrm>
            <a:prstGeom prst="roundRect">
              <a:avLst>
                <a:gd name="adj" fmla="val 10000"/>
              </a:avLst>
            </a:prstGeom>
            <a:grpFill/>
          </p:spPr>
          <p:style>
            <a:lnRef idx="3">
              <a:schemeClr val="lt1">
                <a:hueOff val="0"/>
                <a:satOff val="0"/>
                <a:lumOff val="0"/>
                <a:alphaOff val="0"/>
              </a:schemeClr>
            </a:lnRef>
            <a:fillRef idx="1">
              <a:schemeClr val="accent2">
                <a:hueOff val="0"/>
                <a:satOff val="0"/>
                <a:lumOff val="0"/>
                <a:alphaOff val="0"/>
              </a:schemeClr>
            </a:fillRef>
            <a:effectRef idx="1">
              <a:schemeClr val="accent2">
                <a:hueOff val="0"/>
                <a:satOff val="0"/>
                <a:lumOff val="0"/>
                <a:alphaOff val="0"/>
              </a:schemeClr>
            </a:effectRef>
            <a:fontRef idx="minor">
              <a:schemeClr val="lt1"/>
            </a:fontRef>
          </p:style>
          <p:txBody>
            <a:bodyPr/>
            <a:lstStyle/>
            <a:p>
              <a:endParaRPr lang="ar-SA"/>
            </a:p>
          </p:txBody>
        </p:sp>
        <p:sp>
          <p:nvSpPr>
            <p:cNvPr id="33" name="مستطيل: زوايا مستديرة 4">
              <a:extLst>
                <a:ext uri="{FF2B5EF4-FFF2-40B4-BE49-F238E27FC236}">
                  <a16:creationId xmlns:a16="http://schemas.microsoft.com/office/drawing/2014/main" id="{11D8F918-641E-3818-6817-4A07CD2261EB}"/>
                </a:ext>
              </a:extLst>
            </p:cNvPr>
            <p:cNvSpPr txBox="1"/>
            <p:nvPr/>
          </p:nvSpPr>
          <p:spPr>
            <a:xfrm>
              <a:off x="1047393" y="31369"/>
              <a:ext cx="3953885" cy="1008281"/>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SA" sz="1400" b="0" kern="1200" dirty="0">
                  <a:latin typeface="Alexandria" pitchFamily="2" charset="-78"/>
                  <a:cs typeface="Alexandria" pitchFamily="2" charset="-78"/>
                </a:rPr>
                <a:t>العمل الجماعي</a:t>
              </a:r>
            </a:p>
          </p:txBody>
        </p:sp>
      </p:grpSp>
      <p:grpSp>
        <p:nvGrpSpPr>
          <p:cNvPr id="34" name="مجموعة 33">
            <a:extLst>
              <a:ext uri="{FF2B5EF4-FFF2-40B4-BE49-F238E27FC236}">
                <a16:creationId xmlns:a16="http://schemas.microsoft.com/office/drawing/2014/main" id="{B3F18CC2-5006-6B7F-0FE8-429A04AD7575}"/>
              </a:ext>
            </a:extLst>
          </p:cNvPr>
          <p:cNvGrpSpPr/>
          <p:nvPr/>
        </p:nvGrpSpPr>
        <p:grpSpPr>
          <a:xfrm>
            <a:off x="6098447" y="4623502"/>
            <a:ext cx="2335270" cy="879124"/>
            <a:chOff x="1016024" y="0"/>
            <a:chExt cx="4016623" cy="1071019"/>
          </a:xfrm>
          <a:solidFill>
            <a:srgbClr val="00B0F0"/>
          </a:solidFill>
        </p:grpSpPr>
        <p:sp>
          <p:nvSpPr>
            <p:cNvPr id="35" name="مستطيل: زوايا مستديرة 34">
              <a:extLst>
                <a:ext uri="{FF2B5EF4-FFF2-40B4-BE49-F238E27FC236}">
                  <a16:creationId xmlns:a16="http://schemas.microsoft.com/office/drawing/2014/main" id="{8B0D477A-95DC-30D1-5C2F-32875ED1CF69}"/>
                </a:ext>
              </a:extLst>
            </p:cNvPr>
            <p:cNvSpPr/>
            <p:nvPr/>
          </p:nvSpPr>
          <p:spPr>
            <a:xfrm>
              <a:off x="1016024" y="0"/>
              <a:ext cx="4016623" cy="1071019"/>
            </a:xfrm>
            <a:prstGeom prst="roundRect">
              <a:avLst>
                <a:gd name="adj" fmla="val 10000"/>
              </a:avLst>
            </a:prstGeom>
            <a:grpFill/>
          </p:spPr>
          <p:style>
            <a:lnRef idx="3">
              <a:schemeClr val="lt1">
                <a:hueOff val="0"/>
                <a:satOff val="0"/>
                <a:lumOff val="0"/>
                <a:alphaOff val="0"/>
              </a:schemeClr>
            </a:lnRef>
            <a:fillRef idx="1">
              <a:schemeClr val="accent2">
                <a:hueOff val="0"/>
                <a:satOff val="0"/>
                <a:lumOff val="0"/>
                <a:alphaOff val="0"/>
              </a:schemeClr>
            </a:fillRef>
            <a:effectRef idx="1">
              <a:schemeClr val="accent2">
                <a:hueOff val="0"/>
                <a:satOff val="0"/>
                <a:lumOff val="0"/>
                <a:alphaOff val="0"/>
              </a:schemeClr>
            </a:effectRef>
            <a:fontRef idx="minor">
              <a:schemeClr val="lt1"/>
            </a:fontRef>
          </p:style>
          <p:txBody>
            <a:bodyPr/>
            <a:lstStyle/>
            <a:p>
              <a:endParaRPr lang="ar-SA"/>
            </a:p>
          </p:txBody>
        </p:sp>
        <p:sp>
          <p:nvSpPr>
            <p:cNvPr id="36" name="مستطيل: زوايا مستديرة 4">
              <a:extLst>
                <a:ext uri="{FF2B5EF4-FFF2-40B4-BE49-F238E27FC236}">
                  <a16:creationId xmlns:a16="http://schemas.microsoft.com/office/drawing/2014/main" id="{E3719674-33B3-8011-3685-A097F7CAA222}"/>
                </a:ext>
              </a:extLst>
            </p:cNvPr>
            <p:cNvSpPr txBox="1"/>
            <p:nvPr/>
          </p:nvSpPr>
          <p:spPr>
            <a:xfrm>
              <a:off x="1047393" y="31369"/>
              <a:ext cx="3953885" cy="1008281"/>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SA" sz="1400" b="0" kern="1200" dirty="0">
                  <a:latin typeface="Alexandria" pitchFamily="2" charset="-78"/>
                  <a:cs typeface="Alexandria" pitchFamily="2" charset="-78"/>
                </a:rPr>
                <a:t>المشاركة</a:t>
              </a:r>
            </a:p>
          </p:txBody>
        </p:sp>
      </p:grpSp>
      <p:grpSp>
        <p:nvGrpSpPr>
          <p:cNvPr id="37" name="مجموعة 36">
            <a:extLst>
              <a:ext uri="{FF2B5EF4-FFF2-40B4-BE49-F238E27FC236}">
                <a16:creationId xmlns:a16="http://schemas.microsoft.com/office/drawing/2014/main" id="{71D3F6EE-2E80-7BA5-CD3A-5EF01F1F37C4}"/>
              </a:ext>
            </a:extLst>
          </p:cNvPr>
          <p:cNvGrpSpPr/>
          <p:nvPr/>
        </p:nvGrpSpPr>
        <p:grpSpPr>
          <a:xfrm>
            <a:off x="3721006" y="4637570"/>
            <a:ext cx="2335270" cy="879124"/>
            <a:chOff x="1016024" y="0"/>
            <a:chExt cx="4016623" cy="1071019"/>
          </a:xfrm>
          <a:solidFill>
            <a:srgbClr val="00B0F0"/>
          </a:solidFill>
        </p:grpSpPr>
        <p:sp>
          <p:nvSpPr>
            <p:cNvPr id="38" name="مستطيل: زوايا مستديرة 37">
              <a:extLst>
                <a:ext uri="{FF2B5EF4-FFF2-40B4-BE49-F238E27FC236}">
                  <a16:creationId xmlns:a16="http://schemas.microsoft.com/office/drawing/2014/main" id="{1DC01607-F8A0-C52B-0C2E-0EC5B1F11295}"/>
                </a:ext>
              </a:extLst>
            </p:cNvPr>
            <p:cNvSpPr/>
            <p:nvPr/>
          </p:nvSpPr>
          <p:spPr>
            <a:xfrm>
              <a:off x="1016024" y="0"/>
              <a:ext cx="4016623" cy="1071019"/>
            </a:xfrm>
            <a:prstGeom prst="roundRect">
              <a:avLst>
                <a:gd name="adj" fmla="val 10000"/>
              </a:avLst>
            </a:prstGeom>
            <a:grpFill/>
          </p:spPr>
          <p:style>
            <a:lnRef idx="3">
              <a:schemeClr val="lt1">
                <a:hueOff val="0"/>
                <a:satOff val="0"/>
                <a:lumOff val="0"/>
                <a:alphaOff val="0"/>
              </a:schemeClr>
            </a:lnRef>
            <a:fillRef idx="1">
              <a:schemeClr val="accent2">
                <a:hueOff val="0"/>
                <a:satOff val="0"/>
                <a:lumOff val="0"/>
                <a:alphaOff val="0"/>
              </a:schemeClr>
            </a:fillRef>
            <a:effectRef idx="1">
              <a:schemeClr val="accent2">
                <a:hueOff val="0"/>
                <a:satOff val="0"/>
                <a:lumOff val="0"/>
                <a:alphaOff val="0"/>
              </a:schemeClr>
            </a:effectRef>
            <a:fontRef idx="minor">
              <a:schemeClr val="lt1"/>
            </a:fontRef>
          </p:style>
          <p:txBody>
            <a:bodyPr/>
            <a:lstStyle/>
            <a:p>
              <a:endParaRPr lang="ar-SA"/>
            </a:p>
          </p:txBody>
        </p:sp>
        <p:sp>
          <p:nvSpPr>
            <p:cNvPr id="39" name="مستطيل: زوايا مستديرة 4">
              <a:extLst>
                <a:ext uri="{FF2B5EF4-FFF2-40B4-BE49-F238E27FC236}">
                  <a16:creationId xmlns:a16="http://schemas.microsoft.com/office/drawing/2014/main" id="{1C1182B6-AFBC-347E-DBD0-92F551F6AA24}"/>
                </a:ext>
              </a:extLst>
            </p:cNvPr>
            <p:cNvSpPr txBox="1"/>
            <p:nvPr/>
          </p:nvSpPr>
          <p:spPr>
            <a:xfrm>
              <a:off x="1047393" y="31369"/>
              <a:ext cx="3953885" cy="1008281"/>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SA" sz="1400" b="0" kern="1200" dirty="0">
                  <a:latin typeface="Alexandria" pitchFamily="2" charset="-78"/>
                  <a:cs typeface="Alexandria" pitchFamily="2" charset="-78"/>
                </a:rPr>
                <a:t>الاتصالات الفعالة</a:t>
              </a:r>
            </a:p>
          </p:txBody>
        </p:sp>
      </p:grpSp>
      <p:grpSp>
        <p:nvGrpSpPr>
          <p:cNvPr id="40" name="مجموعة 39">
            <a:extLst>
              <a:ext uri="{FF2B5EF4-FFF2-40B4-BE49-F238E27FC236}">
                <a16:creationId xmlns:a16="http://schemas.microsoft.com/office/drawing/2014/main" id="{08F2F5BF-A516-1C53-B0F2-AAAAFF1AD6DA}"/>
              </a:ext>
            </a:extLst>
          </p:cNvPr>
          <p:cNvGrpSpPr/>
          <p:nvPr/>
        </p:nvGrpSpPr>
        <p:grpSpPr>
          <a:xfrm>
            <a:off x="1327154" y="4635223"/>
            <a:ext cx="2335270" cy="879124"/>
            <a:chOff x="1016024" y="0"/>
            <a:chExt cx="4016623" cy="1071019"/>
          </a:xfrm>
          <a:solidFill>
            <a:srgbClr val="00B0F0"/>
          </a:solidFill>
        </p:grpSpPr>
        <p:sp>
          <p:nvSpPr>
            <p:cNvPr id="41" name="مستطيل: زوايا مستديرة 40">
              <a:extLst>
                <a:ext uri="{FF2B5EF4-FFF2-40B4-BE49-F238E27FC236}">
                  <a16:creationId xmlns:a16="http://schemas.microsoft.com/office/drawing/2014/main" id="{1F7BA435-A992-73AA-1A2F-C270C0082CFB}"/>
                </a:ext>
              </a:extLst>
            </p:cNvPr>
            <p:cNvSpPr/>
            <p:nvPr/>
          </p:nvSpPr>
          <p:spPr>
            <a:xfrm>
              <a:off x="1016024" y="0"/>
              <a:ext cx="4016623" cy="1071019"/>
            </a:xfrm>
            <a:prstGeom prst="roundRect">
              <a:avLst>
                <a:gd name="adj" fmla="val 10000"/>
              </a:avLst>
            </a:prstGeom>
            <a:grpFill/>
          </p:spPr>
          <p:style>
            <a:lnRef idx="3">
              <a:schemeClr val="lt1">
                <a:hueOff val="0"/>
                <a:satOff val="0"/>
                <a:lumOff val="0"/>
                <a:alphaOff val="0"/>
              </a:schemeClr>
            </a:lnRef>
            <a:fillRef idx="1">
              <a:schemeClr val="accent2">
                <a:hueOff val="0"/>
                <a:satOff val="0"/>
                <a:lumOff val="0"/>
                <a:alphaOff val="0"/>
              </a:schemeClr>
            </a:fillRef>
            <a:effectRef idx="1">
              <a:schemeClr val="accent2">
                <a:hueOff val="0"/>
                <a:satOff val="0"/>
                <a:lumOff val="0"/>
                <a:alphaOff val="0"/>
              </a:schemeClr>
            </a:effectRef>
            <a:fontRef idx="minor">
              <a:schemeClr val="lt1"/>
            </a:fontRef>
          </p:style>
          <p:txBody>
            <a:bodyPr/>
            <a:lstStyle/>
            <a:p>
              <a:endParaRPr lang="ar-SA"/>
            </a:p>
          </p:txBody>
        </p:sp>
        <p:sp>
          <p:nvSpPr>
            <p:cNvPr id="42" name="مستطيل: زوايا مستديرة 4">
              <a:extLst>
                <a:ext uri="{FF2B5EF4-FFF2-40B4-BE49-F238E27FC236}">
                  <a16:creationId xmlns:a16="http://schemas.microsoft.com/office/drawing/2014/main" id="{F88F8B9F-D561-B917-B612-5D54FBF0D932}"/>
                </a:ext>
              </a:extLst>
            </p:cNvPr>
            <p:cNvSpPr txBox="1"/>
            <p:nvPr/>
          </p:nvSpPr>
          <p:spPr>
            <a:xfrm>
              <a:off x="1047393" y="31369"/>
              <a:ext cx="3953885" cy="1008281"/>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SA" sz="1400" b="0" kern="1200" dirty="0">
                  <a:latin typeface="Alexandria" pitchFamily="2" charset="-78"/>
                  <a:cs typeface="Alexandria" pitchFamily="2" charset="-78"/>
                </a:rPr>
                <a:t>البيئة الصحية</a:t>
              </a:r>
            </a:p>
          </p:txBody>
        </p:sp>
      </p:grpSp>
    </p:spTree>
    <p:extLst>
      <p:ext uri="{BB962C8B-B14F-4D97-AF65-F5344CB8AC3E}">
        <p14:creationId xmlns:p14="http://schemas.microsoft.com/office/powerpoint/2010/main" val="262284094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C99A304-E107-FAF4-F5A7-607019416E9B}"/>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9985A92-FDBB-7AFE-9B84-4CA26A336FC2}"/>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مفهوم تمكين العاملين</a:t>
            </a:r>
            <a:endParaRPr lang="ar-EG"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9EAF3E51-DFE6-B167-38B3-441561A01CC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6C073F62-86CE-96BA-D792-A4CC9FAC443A}"/>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81C6538-7F8D-A072-2B4E-1A3347E4DE58}"/>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787688CE-26AE-19D2-3FF7-819DA061D9E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C01071BE-455F-8D17-2AA8-447BF641A4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1ADCEC0F-A72C-14B6-76F3-B03D85B1BAFD}"/>
              </a:ext>
            </a:extLst>
          </p:cNvPr>
          <p:cNvSpPr txBox="1"/>
          <p:nvPr/>
        </p:nvSpPr>
        <p:spPr>
          <a:xfrm>
            <a:off x="970444" y="2161678"/>
            <a:ext cx="10187195" cy="3990260"/>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ويعود تمكين العاملين بالفوائد العديدة للمنظمة</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حيث يعمل على تنمية طريقة تفكير القادة، وتطوير قدراتهم الإبداعية، وإتاحة وقت أكبر أمامهم للتركيز في الشئون الاستراتيجية ووضع الرؤى وصياغة الرسالة والغايات بعيدة المدى ورسم الخطط طويلة الأجل.</a:t>
            </a:r>
          </a:p>
          <a:p>
            <a:pPr algn="justLow"/>
            <a:endParaRPr lang="ar-SA" sz="1600" kern="0" dirty="0">
              <a:solidFill>
                <a:prstClr val="black"/>
              </a:solidFill>
              <a:latin typeface="Alexandria" charset="0"/>
              <a:cs typeface="Alexandria" charset="0"/>
            </a:endParaRPr>
          </a:p>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وبالنسبة للإدارات والأقسام (الفرق):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تصبح الإدارة أكثر حماساً ونجاحاً وتتمكن من تحسين استخدام وتوظيف الموارد والأفراد، وتستفيد من مجالات قوة كل فرد.</a:t>
            </a:r>
          </a:p>
          <a:p>
            <a:pPr algn="justLow">
              <a:lnSpc>
                <a:spcPct val="150000"/>
              </a:lnSpc>
            </a:pPr>
            <a:endParaRPr lang="ar-SA" sz="1600" kern="0" dirty="0">
              <a:solidFill>
                <a:prstClr val="black"/>
              </a:solidFill>
              <a:latin typeface="Alexandria" charset="0"/>
              <a:cs typeface="Alexandria" charset="0"/>
            </a:endParaRPr>
          </a:p>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وبالنسبة للعاملين</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a:t>
            </a:r>
            <a:r>
              <a:rPr lang="ar-SA" sz="1600" kern="0" dirty="0">
                <a:solidFill>
                  <a:prstClr val="black"/>
                </a:solidFill>
                <a:latin typeface="Alexandria" charset="0"/>
                <a:cs typeface="Alexandria" charset="0"/>
              </a:rPr>
              <a:t>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تتعدد الفوائد المترتبة على تمكين العاملين ومن بينها زيادة التزامهم وتعهدهم بمسئوليات جديدة، وإمدادهم بما ينمي قدراتهم ومهاراتهم. حيث يسهم التمكين في إطلاق عنان الأفراد لتفعيل معرفتهم وقدراتهم الابتكارية ويمنحهم الطاقة والمقدرة على العمل باستمرار.</a:t>
            </a:r>
          </a:p>
          <a:p>
            <a:pPr algn="justLow">
              <a:lnSpc>
                <a:spcPct val="150000"/>
              </a:lnSpc>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p:txBody>
      </p:sp>
    </p:spTree>
    <p:extLst>
      <p:ext uri="{BB962C8B-B14F-4D97-AF65-F5344CB8AC3E}">
        <p14:creationId xmlns:p14="http://schemas.microsoft.com/office/powerpoint/2010/main" val="114321335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C99A304-E107-FAF4-F5A7-607019416E9B}"/>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9985A92-FDBB-7AFE-9B84-4CA26A336FC2}"/>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مفهوم تمكين العاملين</a:t>
            </a:r>
            <a:endParaRPr lang="ar-EG"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9EAF3E51-DFE6-B167-38B3-441561A01CC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6C073F62-86CE-96BA-D792-A4CC9FAC443A}"/>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81C6538-7F8D-A072-2B4E-1A3347E4DE58}"/>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787688CE-26AE-19D2-3FF7-819DA061D9E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C01071BE-455F-8D17-2AA8-447BF641A4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0" name="مجموعة 9">
            <a:extLst>
              <a:ext uri="{FF2B5EF4-FFF2-40B4-BE49-F238E27FC236}">
                <a16:creationId xmlns:a16="http://schemas.microsoft.com/office/drawing/2014/main" id="{19E4BF88-52DC-4B4E-181A-A4FF6E78CF32}"/>
              </a:ext>
            </a:extLst>
          </p:cNvPr>
          <p:cNvGrpSpPr/>
          <p:nvPr/>
        </p:nvGrpSpPr>
        <p:grpSpPr>
          <a:xfrm>
            <a:off x="8693833" y="2907564"/>
            <a:ext cx="2572185" cy="1358519"/>
            <a:chOff x="1016024" y="0"/>
            <a:chExt cx="4016623" cy="1071019"/>
          </a:xfrm>
          <a:solidFill>
            <a:srgbClr val="00B0F0"/>
          </a:solidFill>
        </p:grpSpPr>
        <p:sp>
          <p:nvSpPr>
            <p:cNvPr id="11" name="مستطيل: زوايا مستديرة 10">
              <a:extLst>
                <a:ext uri="{FF2B5EF4-FFF2-40B4-BE49-F238E27FC236}">
                  <a16:creationId xmlns:a16="http://schemas.microsoft.com/office/drawing/2014/main" id="{85824545-7BC1-0791-CDAE-376AEE97C9EF}"/>
                </a:ext>
              </a:extLst>
            </p:cNvPr>
            <p:cNvSpPr/>
            <p:nvPr/>
          </p:nvSpPr>
          <p:spPr>
            <a:xfrm>
              <a:off x="1016024" y="0"/>
              <a:ext cx="4016623" cy="1071019"/>
            </a:xfrm>
            <a:prstGeom prst="roundRect">
              <a:avLst>
                <a:gd name="adj" fmla="val 10000"/>
              </a:avLst>
            </a:prstGeom>
            <a:grpFill/>
          </p:spPr>
          <p:style>
            <a:lnRef idx="3">
              <a:schemeClr val="lt1">
                <a:hueOff val="0"/>
                <a:satOff val="0"/>
                <a:lumOff val="0"/>
                <a:alphaOff val="0"/>
              </a:schemeClr>
            </a:lnRef>
            <a:fillRef idx="1">
              <a:schemeClr val="accent2">
                <a:hueOff val="0"/>
                <a:satOff val="0"/>
                <a:lumOff val="0"/>
                <a:alphaOff val="0"/>
              </a:schemeClr>
            </a:fillRef>
            <a:effectRef idx="1">
              <a:schemeClr val="accent2">
                <a:hueOff val="0"/>
                <a:satOff val="0"/>
                <a:lumOff val="0"/>
                <a:alphaOff val="0"/>
              </a:schemeClr>
            </a:effectRef>
            <a:fontRef idx="minor">
              <a:schemeClr val="lt1"/>
            </a:fontRef>
          </p:style>
          <p:txBody>
            <a:bodyPr/>
            <a:lstStyle/>
            <a:p>
              <a:endParaRPr lang="ar-SA"/>
            </a:p>
          </p:txBody>
        </p:sp>
        <p:sp>
          <p:nvSpPr>
            <p:cNvPr id="12" name="مستطيل: زوايا مستديرة 4">
              <a:extLst>
                <a:ext uri="{FF2B5EF4-FFF2-40B4-BE49-F238E27FC236}">
                  <a16:creationId xmlns:a16="http://schemas.microsoft.com/office/drawing/2014/main" id="{52A1880D-5984-666C-7160-5EB43BC99F36}"/>
                </a:ext>
              </a:extLst>
            </p:cNvPr>
            <p:cNvSpPr txBox="1"/>
            <p:nvPr/>
          </p:nvSpPr>
          <p:spPr>
            <a:xfrm>
              <a:off x="1047393" y="31369"/>
              <a:ext cx="3953885" cy="1008281"/>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76200" numCol="1" spcCol="1270" anchor="ctr" anchorCtr="0">
              <a:noAutofit/>
            </a:bodyPr>
            <a:lstStyle/>
            <a:p>
              <a:pPr algn="ctr" defTabSz="889000">
                <a:lnSpc>
                  <a:spcPct val="90000"/>
                </a:lnSpc>
                <a:spcBef>
                  <a:spcPct val="0"/>
                </a:spcBef>
                <a:spcAft>
                  <a:spcPct val="35000"/>
                </a:spcAft>
              </a:pPr>
              <a:r>
                <a:rPr lang="ar-SA" sz="1400" b="0" kern="1200" dirty="0">
                  <a:latin typeface="Alexandria" pitchFamily="2" charset="-78"/>
                  <a:cs typeface="Alexandria" pitchFamily="2" charset="-78"/>
                </a:rPr>
                <a:t>زيادة الإقبال على تدريب وتعليم الأفراد</a:t>
              </a:r>
              <a:endParaRPr lang="en-US" sz="1400" b="0" kern="1200" dirty="0">
                <a:latin typeface="Alexandria" pitchFamily="2" charset="-78"/>
                <a:cs typeface="Alexandria" pitchFamily="2" charset="-78"/>
              </a:endParaRPr>
            </a:p>
          </p:txBody>
        </p:sp>
      </p:grpSp>
      <p:grpSp>
        <p:nvGrpSpPr>
          <p:cNvPr id="22" name="مجموعة 21">
            <a:extLst>
              <a:ext uri="{FF2B5EF4-FFF2-40B4-BE49-F238E27FC236}">
                <a16:creationId xmlns:a16="http://schemas.microsoft.com/office/drawing/2014/main" id="{2C293F95-ADBE-7EB6-D6BE-AB553C2C8541}"/>
              </a:ext>
            </a:extLst>
          </p:cNvPr>
          <p:cNvGrpSpPr/>
          <p:nvPr/>
        </p:nvGrpSpPr>
        <p:grpSpPr>
          <a:xfrm>
            <a:off x="6088965" y="2919285"/>
            <a:ext cx="2572185" cy="1358519"/>
            <a:chOff x="1016024" y="0"/>
            <a:chExt cx="4016623" cy="1071019"/>
          </a:xfrm>
          <a:solidFill>
            <a:srgbClr val="00B0F0"/>
          </a:solidFill>
        </p:grpSpPr>
        <p:sp>
          <p:nvSpPr>
            <p:cNvPr id="23" name="مستطيل: زوايا مستديرة 22">
              <a:extLst>
                <a:ext uri="{FF2B5EF4-FFF2-40B4-BE49-F238E27FC236}">
                  <a16:creationId xmlns:a16="http://schemas.microsoft.com/office/drawing/2014/main" id="{CBDA99C4-7145-637D-B970-D92FFBA12415}"/>
                </a:ext>
              </a:extLst>
            </p:cNvPr>
            <p:cNvSpPr/>
            <p:nvPr/>
          </p:nvSpPr>
          <p:spPr>
            <a:xfrm>
              <a:off x="1016024" y="0"/>
              <a:ext cx="4016623" cy="1071019"/>
            </a:xfrm>
            <a:prstGeom prst="roundRect">
              <a:avLst>
                <a:gd name="adj" fmla="val 10000"/>
              </a:avLst>
            </a:prstGeom>
            <a:grpFill/>
          </p:spPr>
          <p:style>
            <a:lnRef idx="3">
              <a:schemeClr val="lt1">
                <a:hueOff val="0"/>
                <a:satOff val="0"/>
                <a:lumOff val="0"/>
                <a:alphaOff val="0"/>
              </a:schemeClr>
            </a:lnRef>
            <a:fillRef idx="1">
              <a:schemeClr val="accent2">
                <a:hueOff val="0"/>
                <a:satOff val="0"/>
                <a:lumOff val="0"/>
                <a:alphaOff val="0"/>
              </a:schemeClr>
            </a:fillRef>
            <a:effectRef idx="1">
              <a:schemeClr val="accent2">
                <a:hueOff val="0"/>
                <a:satOff val="0"/>
                <a:lumOff val="0"/>
                <a:alphaOff val="0"/>
              </a:schemeClr>
            </a:effectRef>
            <a:fontRef idx="minor">
              <a:schemeClr val="lt1"/>
            </a:fontRef>
          </p:style>
          <p:txBody>
            <a:bodyPr/>
            <a:lstStyle/>
            <a:p>
              <a:endParaRPr lang="ar-SA"/>
            </a:p>
          </p:txBody>
        </p:sp>
        <p:sp>
          <p:nvSpPr>
            <p:cNvPr id="24" name="مستطيل: زوايا مستديرة 4">
              <a:extLst>
                <a:ext uri="{FF2B5EF4-FFF2-40B4-BE49-F238E27FC236}">
                  <a16:creationId xmlns:a16="http://schemas.microsoft.com/office/drawing/2014/main" id="{5F337081-5740-DA3D-4B32-FAFD024FA30C}"/>
                </a:ext>
              </a:extLst>
            </p:cNvPr>
            <p:cNvSpPr txBox="1"/>
            <p:nvPr/>
          </p:nvSpPr>
          <p:spPr>
            <a:xfrm>
              <a:off x="1047393" y="31369"/>
              <a:ext cx="3953885" cy="1008281"/>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76200" numCol="1" spcCol="1270" anchor="ctr" anchorCtr="0">
              <a:noAutofit/>
            </a:bodyPr>
            <a:lstStyle/>
            <a:p>
              <a:pPr algn="ctr" defTabSz="889000">
                <a:lnSpc>
                  <a:spcPct val="90000"/>
                </a:lnSpc>
                <a:spcBef>
                  <a:spcPct val="0"/>
                </a:spcBef>
                <a:spcAft>
                  <a:spcPct val="35000"/>
                </a:spcAft>
              </a:pPr>
              <a:r>
                <a:rPr lang="ar-SA" sz="1400" b="0" kern="1200" dirty="0">
                  <a:latin typeface="Alexandria" pitchFamily="2" charset="-78"/>
                  <a:cs typeface="Alexandria" pitchFamily="2" charset="-78"/>
                </a:rPr>
                <a:t>مشاركة العاملين في صياغة وتحديد الأهداف</a:t>
              </a:r>
              <a:endParaRPr lang="en-US" sz="1400" b="0" kern="1200" dirty="0">
                <a:latin typeface="Alexandria" pitchFamily="2" charset="-78"/>
                <a:cs typeface="Alexandria" pitchFamily="2" charset="-78"/>
              </a:endParaRPr>
            </a:p>
          </p:txBody>
        </p:sp>
      </p:grpSp>
      <p:grpSp>
        <p:nvGrpSpPr>
          <p:cNvPr id="25" name="مجموعة 24">
            <a:extLst>
              <a:ext uri="{FF2B5EF4-FFF2-40B4-BE49-F238E27FC236}">
                <a16:creationId xmlns:a16="http://schemas.microsoft.com/office/drawing/2014/main" id="{7E9113B4-307F-0443-9B3A-A4CD008A3929}"/>
              </a:ext>
            </a:extLst>
          </p:cNvPr>
          <p:cNvGrpSpPr/>
          <p:nvPr/>
        </p:nvGrpSpPr>
        <p:grpSpPr>
          <a:xfrm>
            <a:off x="3486442" y="2905218"/>
            <a:ext cx="2572185" cy="1358519"/>
            <a:chOff x="1016024" y="0"/>
            <a:chExt cx="4016623" cy="1071019"/>
          </a:xfrm>
          <a:solidFill>
            <a:srgbClr val="00B0F0"/>
          </a:solidFill>
        </p:grpSpPr>
        <p:sp>
          <p:nvSpPr>
            <p:cNvPr id="26" name="مستطيل: زوايا مستديرة 25">
              <a:extLst>
                <a:ext uri="{FF2B5EF4-FFF2-40B4-BE49-F238E27FC236}">
                  <a16:creationId xmlns:a16="http://schemas.microsoft.com/office/drawing/2014/main" id="{1250DA60-5853-EC36-DD53-433046B80A95}"/>
                </a:ext>
              </a:extLst>
            </p:cNvPr>
            <p:cNvSpPr/>
            <p:nvPr/>
          </p:nvSpPr>
          <p:spPr>
            <a:xfrm>
              <a:off x="1016024" y="0"/>
              <a:ext cx="4016623" cy="1071019"/>
            </a:xfrm>
            <a:prstGeom prst="roundRect">
              <a:avLst>
                <a:gd name="adj" fmla="val 10000"/>
              </a:avLst>
            </a:prstGeom>
            <a:grpFill/>
          </p:spPr>
          <p:style>
            <a:lnRef idx="3">
              <a:schemeClr val="lt1">
                <a:hueOff val="0"/>
                <a:satOff val="0"/>
                <a:lumOff val="0"/>
                <a:alphaOff val="0"/>
              </a:schemeClr>
            </a:lnRef>
            <a:fillRef idx="1">
              <a:schemeClr val="accent2">
                <a:hueOff val="0"/>
                <a:satOff val="0"/>
                <a:lumOff val="0"/>
                <a:alphaOff val="0"/>
              </a:schemeClr>
            </a:fillRef>
            <a:effectRef idx="1">
              <a:schemeClr val="accent2">
                <a:hueOff val="0"/>
                <a:satOff val="0"/>
                <a:lumOff val="0"/>
                <a:alphaOff val="0"/>
              </a:schemeClr>
            </a:effectRef>
            <a:fontRef idx="minor">
              <a:schemeClr val="lt1"/>
            </a:fontRef>
          </p:style>
          <p:txBody>
            <a:bodyPr/>
            <a:lstStyle/>
            <a:p>
              <a:endParaRPr lang="ar-SA"/>
            </a:p>
          </p:txBody>
        </p:sp>
        <p:sp>
          <p:nvSpPr>
            <p:cNvPr id="27" name="مستطيل: زوايا مستديرة 4">
              <a:extLst>
                <a:ext uri="{FF2B5EF4-FFF2-40B4-BE49-F238E27FC236}">
                  <a16:creationId xmlns:a16="http://schemas.microsoft.com/office/drawing/2014/main" id="{366B14FE-C2E2-0AFD-4CD1-794FF1F52E92}"/>
                </a:ext>
              </a:extLst>
            </p:cNvPr>
            <p:cNvSpPr txBox="1"/>
            <p:nvPr/>
          </p:nvSpPr>
          <p:spPr>
            <a:xfrm>
              <a:off x="1047393" y="31369"/>
              <a:ext cx="3953885" cy="1008281"/>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76200" numCol="1" spcCol="1270" anchor="ctr" anchorCtr="0">
              <a:noAutofit/>
            </a:bodyPr>
            <a:lstStyle/>
            <a:p>
              <a:pPr algn="ctr" defTabSz="889000">
                <a:lnSpc>
                  <a:spcPct val="90000"/>
                </a:lnSpc>
                <a:spcBef>
                  <a:spcPct val="0"/>
                </a:spcBef>
                <a:spcAft>
                  <a:spcPct val="35000"/>
                </a:spcAft>
              </a:pPr>
              <a:r>
                <a:rPr lang="ar-SA" sz="1400" b="0" kern="1200" dirty="0">
                  <a:latin typeface="Alexandria" pitchFamily="2" charset="-78"/>
                  <a:cs typeface="Alexandria" pitchFamily="2" charset="-78"/>
                </a:rPr>
                <a:t>تزايد مساهمات وأفكار الأفراد بما يؤدي لارتفاع القدرات الابتكارية</a:t>
              </a:r>
              <a:endParaRPr lang="en-US" sz="1400" b="0" kern="1200" dirty="0">
                <a:latin typeface="Alexandria" pitchFamily="2" charset="-78"/>
                <a:cs typeface="Alexandria" pitchFamily="2" charset="-78"/>
              </a:endParaRPr>
            </a:p>
          </p:txBody>
        </p:sp>
      </p:grpSp>
      <p:grpSp>
        <p:nvGrpSpPr>
          <p:cNvPr id="28" name="مجموعة 27">
            <a:extLst>
              <a:ext uri="{FF2B5EF4-FFF2-40B4-BE49-F238E27FC236}">
                <a16:creationId xmlns:a16="http://schemas.microsoft.com/office/drawing/2014/main" id="{A8BC238C-CBE8-AD2A-89CB-1253D75151DF}"/>
              </a:ext>
            </a:extLst>
          </p:cNvPr>
          <p:cNvGrpSpPr/>
          <p:nvPr/>
        </p:nvGrpSpPr>
        <p:grpSpPr>
          <a:xfrm>
            <a:off x="881574" y="2916939"/>
            <a:ext cx="2572185" cy="1358519"/>
            <a:chOff x="1016024" y="0"/>
            <a:chExt cx="4016623" cy="1071019"/>
          </a:xfrm>
          <a:solidFill>
            <a:srgbClr val="00B0F0"/>
          </a:solidFill>
        </p:grpSpPr>
        <p:sp>
          <p:nvSpPr>
            <p:cNvPr id="29" name="مستطيل: زوايا مستديرة 28">
              <a:extLst>
                <a:ext uri="{FF2B5EF4-FFF2-40B4-BE49-F238E27FC236}">
                  <a16:creationId xmlns:a16="http://schemas.microsoft.com/office/drawing/2014/main" id="{92E90777-80B9-CABC-9160-2B4297DD70EA}"/>
                </a:ext>
              </a:extLst>
            </p:cNvPr>
            <p:cNvSpPr/>
            <p:nvPr/>
          </p:nvSpPr>
          <p:spPr>
            <a:xfrm>
              <a:off x="1016024" y="0"/>
              <a:ext cx="4016623" cy="1071019"/>
            </a:xfrm>
            <a:prstGeom prst="roundRect">
              <a:avLst>
                <a:gd name="adj" fmla="val 10000"/>
              </a:avLst>
            </a:prstGeom>
            <a:grpFill/>
          </p:spPr>
          <p:style>
            <a:lnRef idx="3">
              <a:schemeClr val="lt1">
                <a:hueOff val="0"/>
                <a:satOff val="0"/>
                <a:lumOff val="0"/>
                <a:alphaOff val="0"/>
              </a:schemeClr>
            </a:lnRef>
            <a:fillRef idx="1">
              <a:schemeClr val="accent2">
                <a:hueOff val="0"/>
                <a:satOff val="0"/>
                <a:lumOff val="0"/>
                <a:alphaOff val="0"/>
              </a:schemeClr>
            </a:fillRef>
            <a:effectRef idx="1">
              <a:schemeClr val="accent2">
                <a:hueOff val="0"/>
                <a:satOff val="0"/>
                <a:lumOff val="0"/>
                <a:alphaOff val="0"/>
              </a:schemeClr>
            </a:effectRef>
            <a:fontRef idx="minor">
              <a:schemeClr val="lt1"/>
            </a:fontRef>
          </p:style>
          <p:txBody>
            <a:bodyPr/>
            <a:lstStyle/>
            <a:p>
              <a:endParaRPr lang="ar-SA"/>
            </a:p>
          </p:txBody>
        </p:sp>
        <p:sp>
          <p:nvSpPr>
            <p:cNvPr id="30" name="مستطيل: زوايا مستديرة 4">
              <a:extLst>
                <a:ext uri="{FF2B5EF4-FFF2-40B4-BE49-F238E27FC236}">
                  <a16:creationId xmlns:a16="http://schemas.microsoft.com/office/drawing/2014/main" id="{146F7499-0C06-5F42-1FF2-63F374A3B8FA}"/>
                </a:ext>
              </a:extLst>
            </p:cNvPr>
            <p:cNvSpPr txBox="1"/>
            <p:nvPr/>
          </p:nvSpPr>
          <p:spPr>
            <a:xfrm>
              <a:off x="1047393" y="31369"/>
              <a:ext cx="3953885" cy="1008281"/>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76200" numCol="1" spcCol="1270" anchor="ctr" anchorCtr="0">
              <a:noAutofit/>
            </a:bodyPr>
            <a:lstStyle/>
            <a:p>
              <a:pPr algn="ctr" defTabSz="889000">
                <a:lnSpc>
                  <a:spcPct val="90000"/>
                </a:lnSpc>
                <a:spcBef>
                  <a:spcPct val="0"/>
                </a:spcBef>
                <a:spcAft>
                  <a:spcPct val="35000"/>
                </a:spcAft>
              </a:pPr>
              <a:r>
                <a:rPr lang="ar-SA" sz="1400" b="0" kern="1200" dirty="0">
                  <a:latin typeface="Alexandria" pitchFamily="2" charset="-78"/>
                  <a:cs typeface="Alexandria" pitchFamily="2" charset="-78"/>
                </a:rPr>
                <a:t>توثيق علاقات الأفراد وتدعيمها من خلال عمل الفريق</a:t>
              </a:r>
              <a:endParaRPr lang="en-US" sz="1400" b="0" kern="1200" dirty="0">
                <a:latin typeface="Alexandria" pitchFamily="2" charset="-78"/>
                <a:cs typeface="Alexandria" pitchFamily="2" charset="-78"/>
              </a:endParaRPr>
            </a:p>
          </p:txBody>
        </p:sp>
      </p:grpSp>
      <p:grpSp>
        <p:nvGrpSpPr>
          <p:cNvPr id="31" name="مجموعة 30">
            <a:extLst>
              <a:ext uri="{FF2B5EF4-FFF2-40B4-BE49-F238E27FC236}">
                <a16:creationId xmlns:a16="http://schemas.microsoft.com/office/drawing/2014/main" id="{636D23EE-52EE-CB5C-7CC9-66B33875907D}"/>
              </a:ext>
            </a:extLst>
          </p:cNvPr>
          <p:cNvGrpSpPr/>
          <p:nvPr/>
        </p:nvGrpSpPr>
        <p:grpSpPr>
          <a:xfrm>
            <a:off x="8677419" y="4466733"/>
            <a:ext cx="2572185" cy="1358519"/>
            <a:chOff x="1016024" y="0"/>
            <a:chExt cx="4016623" cy="1071019"/>
          </a:xfrm>
          <a:solidFill>
            <a:srgbClr val="00B0F0"/>
          </a:solidFill>
        </p:grpSpPr>
        <p:sp>
          <p:nvSpPr>
            <p:cNvPr id="32" name="مستطيل: زوايا مستديرة 31">
              <a:extLst>
                <a:ext uri="{FF2B5EF4-FFF2-40B4-BE49-F238E27FC236}">
                  <a16:creationId xmlns:a16="http://schemas.microsoft.com/office/drawing/2014/main" id="{A531AD5A-6BBC-40F4-6A6D-63C94544F300}"/>
                </a:ext>
              </a:extLst>
            </p:cNvPr>
            <p:cNvSpPr/>
            <p:nvPr/>
          </p:nvSpPr>
          <p:spPr>
            <a:xfrm>
              <a:off x="1016024" y="0"/>
              <a:ext cx="4016623" cy="1071019"/>
            </a:xfrm>
            <a:prstGeom prst="roundRect">
              <a:avLst>
                <a:gd name="adj" fmla="val 10000"/>
              </a:avLst>
            </a:prstGeom>
            <a:grpFill/>
          </p:spPr>
          <p:style>
            <a:lnRef idx="3">
              <a:schemeClr val="lt1">
                <a:hueOff val="0"/>
                <a:satOff val="0"/>
                <a:lumOff val="0"/>
                <a:alphaOff val="0"/>
              </a:schemeClr>
            </a:lnRef>
            <a:fillRef idx="1">
              <a:schemeClr val="accent2">
                <a:hueOff val="0"/>
                <a:satOff val="0"/>
                <a:lumOff val="0"/>
                <a:alphaOff val="0"/>
              </a:schemeClr>
            </a:fillRef>
            <a:effectRef idx="1">
              <a:schemeClr val="accent2">
                <a:hueOff val="0"/>
                <a:satOff val="0"/>
                <a:lumOff val="0"/>
                <a:alphaOff val="0"/>
              </a:schemeClr>
            </a:effectRef>
            <a:fontRef idx="minor">
              <a:schemeClr val="lt1"/>
            </a:fontRef>
          </p:style>
          <p:txBody>
            <a:bodyPr/>
            <a:lstStyle/>
            <a:p>
              <a:endParaRPr lang="ar-SA"/>
            </a:p>
          </p:txBody>
        </p:sp>
        <p:sp>
          <p:nvSpPr>
            <p:cNvPr id="33" name="مستطيل: زوايا مستديرة 4">
              <a:extLst>
                <a:ext uri="{FF2B5EF4-FFF2-40B4-BE49-F238E27FC236}">
                  <a16:creationId xmlns:a16="http://schemas.microsoft.com/office/drawing/2014/main" id="{F5F0C3E5-552C-1644-78D1-D26BCFE01556}"/>
                </a:ext>
              </a:extLst>
            </p:cNvPr>
            <p:cNvSpPr txBox="1"/>
            <p:nvPr/>
          </p:nvSpPr>
          <p:spPr>
            <a:xfrm>
              <a:off x="1047393" y="31369"/>
              <a:ext cx="3953885" cy="1008281"/>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76200" numCol="1" spcCol="1270" anchor="ctr" anchorCtr="0">
              <a:noAutofit/>
            </a:bodyPr>
            <a:lstStyle/>
            <a:p>
              <a:pPr algn="ctr" defTabSz="889000">
                <a:lnSpc>
                  <a:spcPct val="90000"/>
                </a:lnSpc>
                <a:spcBef>
                  <a:spcPct val="0"/>
                </a:spcBef>
                <a:spcAft>
                  <a:spcPct val="35000"/>
                </a:spcAft>
              </a:pPr>
              <a:r>
                <a:rPr lang="ar-SA" sz="1400" b="0" kern="1200" dirty="0">
                  <a:latin typeface="Alexandria" pitchFamily="2" charset="-78"/>
                  <a:cs typeface="Alexandria" pitchFamily="2" charset="-78"/>
                </a:rPr>
                <a:t>دعم القوة الممنوحة للأفراد مع تقليص الرقابة والتحكم لتحقيق إنتاجية أفضل</a:t>
              </a:r>
              <a:endParaRPr lang="en-US" sz="1400" b="0" kern="1200" dirty="0">
                <a:latin typeface="Alexandria" pitchFamily="2" charset="-78"/>
                <a:cs typeface="Alexandria" pitchFamily="2" charset="-78"/>
              </a:endParaRPr>
            </a:p>
          </p:txBody>
        </p:sp>
      </p:grpSp>
      <p:grpSp>
        <p:nvGrpSpPr>
          <p:cNvPr id="34" name="مجموعة 33">
            <a:extLst>
              <a:ext uri="{FF2B5EF4-FFF2-40B4-BE49-F238E27FC236}">
                <a16:creationId xmlns:a16="http://schemas.microsoft.com/office/drawing/2014/main" id="{934381E8-FED7-CE6A-6CB4-C0FE1EB1553B}"/>
              </a:ext>
            </a:extLst>
          </p:cNvPr>
          <p:cNvGrpSpPr/>
          <p:nvPr/>
        </p:nvGrpSpPr>
        <p:grpSpPr>
          <a:xfrm>
            <a:off x="6072551" y="4478454"/>
            <a:ext cx="2572185" cy="1358519"/>
            <a:chOff x="1016024" y="0"/>
            <a:chExt cx="4016623" cy="1071019"/>
          </a:xfrm>
          <a:solidFill>
            <a:srgbClr val="00B0F0"/>
          </a:solidFill>
        </p:grpSpPr>
        <p:sp>
          <p:nvSpPr>
            <p:cNvPr id="35" name="مستطيل: زوايا مستديرة 34">
              <a:extLst>
                <a:ext uri="{FF2B5EF4-FFF2-40B4-BE49-F238E27FC236}">
                  <a16:creationId xmlns:a16="http://schemas.microsoft.com/office/drawing/2014/main" id="{7DFD0B47-A848-5F5C-5419-F21F1398A936}"/>
                </a:ext>
              </a:extLst>
            </p:cNvPr>
            <p:cNvSpPr/>
            <p:nvPr/>
          </p:nvSpPr>
          <p:spPr>
            <a:xfrm>
              <a:off x="1016024" y="0"/>
              <a:ext cx="4016623" cy="1071019"/>
            </a:xfrm>
            <a:prstGeom prst="roundRect">
              <a:avLst>
                <a:gd name="adj" fmla="val 10000"/>
              </a:avLst>
            </a:prstGeom>
            <a:grpFill/>
          </p:spPr>
          <p:style>
            <a:lnRef idx="3">
              <a:schemeClr val="lt1">
                <a:hueOff val="0"/>
                <a:satOff val="0"/>
                <a:lumOff val="0"/>
                <a:alphaOff val="0"/>
              </a:schemeClr>
            </a:lnRef>
            <a:fillRef idx="1">
              <a:schemeClr val="accent2">
                <a:hueOff val="0"/>
                <a:satOff val="0"/>
                <a:lumOff val="0"/>
                <a:alphaOff val="0"/>
              </a:schemeClr>
            </a:fillRef>
            <a:effectRef idx="1">
              <a:schemeClr val="accent2">
                <a:hueOff val="0"/>
                <a:satOff val="0"/>
                <a:lumOff val="0"/>
                <a:alphaOff val="0"/>
              </a:schemeClr>
            </a:effectRef>
            <a:fontRef idx="minor">
              <a:schemeClr val="lt1"/>
            </a:fontRef>
          </p:style>
          <p:txBody>
            <a:bodyPr/>
            <a:lstStyle/>
            <a:p>
              <a:endParaRPr lang="ar-SA"/>
            </a:p>
          </p:txBody>
        </p:sp>
        <p:sp>
          <p:nvSpPr>
            <p:cNvPr id="36" name="مستطيل: زوايا مستديرة 4">
              <a:extLst>
                <a:ext uri="{FF2B5EF4-FFF2-40B4-BE49-F238E27FC236}">
                  <a16:creationId xmlns:a16="http://schemas.microsoft.com/office/drawing/2014/main" id="{54A38704-AE65-B542-EBE8-13E811D0AD0E}"/>
                </a:ext>
              </a:extLst>
            </p:cNvPr>
            <p:cNvSpPr txBox="1"/>
            <p:nvPr/>
          </p:nvSpPr>
          <p:spPr>
            <a:xfrm>
              <a:off x="1047393" y="31369"/>
              <a:ext cx="3953885" cy="1008281"/>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76200" numCol="1" spcCol="1270" anchor="ctr" anchorCtr="0">
              <a:noAutofit/>
            </a:bodyPr>
            <a:lstStyle/>
            <a:p>
              <a:pPr algn="ctr" defTabSz="889000">
                <a:lnSpc>
                  <a:spcPct val="90000"/>
                </a:lnSpc>
                <a:spcBef>
                  <a:spcPct val="0"/>
                </a:spcBef>
                <a:spcAft>
                  <a:spcPct val="35000"/>
                </a:spcAft>
              </a:pPr>
              <a:r>
                <a:rPr lang="ar-SA" sz="1400" b="0" kern="1200" dirty="0">
                  <a:latin typeface="Alexandria" pitchFamily="2" charset="-78"/>
                  <a:cs typeface="Alexandria" pitchFamily="2" charset="-78"/>
                </a:rPr>
                <a:t>زيادة رضا العاملين عن عملهم ووظيفتهم</a:t>
              </a:r>
              <a:endParaRPr lang="en-US" sz="1400" b="0" kern="1200" dirty="0">
                <a:latin typeface="Alexandria" pitchFamily="2" charset="-78"/>
                <a:cs typeface="Alexandria" pitchFamily="2" charset="-78"/>
              </a:endParaRPr>
            </a:p>
          </p:txBody>
        </p:sp>
      </p:grpSp>
      <p:grpSp>
        <p:nvGrpSpPr>
          <p:cNvPr id="37" name="مجموعة 36">
            <a:extLst>
              <a:ext uri="{FF2B5EF4-FFF2-40B4-BE49-F238E27FC236}">
                <a16:creationId xmlns:a16="http://schemas.microsoft.com/office/drawing/2014/main" id="{98D25716-9781-8D12-8134-62BD9B29FE57}"/>
              </a:ext>
            </a:extLst>
          </p:cNvPr>
          <p:cNvGrpSpPr/>
          <p:nvPr/>
        </p:nvGrpSpPr>
        <p:grpSpPr>
          <a:xfrm>
            <a:off x="3470028" y="4464387"/>
            <a:ext cx="2572185" cy="1358519"/>
            <a:chOff x="1016024" y="0"/>
            <a:chExt cx="4016623" cy="1071019"/>
          </a:xfrm>
          <a:solidFill>
            <a:srgbClr val="00B0F0"/>
          </a:solidFill>
        </p:grpSpPr>
        <p:sp>
          <p:nvSpPr>
            <p:cNvPr id="38" name="مستطيل: زوايا مستديرة 37">
              <a:extLst>
                <a:ext uri="{FF2B5EF4-FFF2-40B4-BE49-F238E27FC236}">
                  <a16:creationId xmlns:a16="http://schemas.microsoft.com/office/drawing/2014/main" id="{E8F8FDBF-B766-B329-9B46-C8DF63D5253D}"/>
                </a:ext>
              </a:extLst>
            </p:cNvPr>
            <p:cNvSpPr/>
            <p:nvPr/>
          </p:nvSpPr>
          <p:spPr>
            <a:xfrm>
              <a:off x="1016024" y="0"/>
              <a:ext cx="4016623" cy="1071019"/>
            </a:xfrm>
            <a:prstGeom prst="roundRect">
              <a:avLst>
                <a:gd name="adj" fmla="val 10000"/>
              </a:avLst>
            </a:prstGeom>
            <a:grpFill/>
          </p:spPr>
          <p:style>
            <a:lnRef idx="3">
              <a:schemeClr val="lt1">
                <a:hueOff val="0"/>
                <a:satOff val="0"/>
                <a:lumOff val="0"/>
                <a:alphaOff val="0"/>
              </a:schemeClr>
            </a:lnRef>
            <a:fillRef idx="1">
              <a:schemeClr val="accent2">
                <a:hueOff val="0"/>
                <a:satOff val="0"/>
                <a:lumOff val="0"/>
                <a:alphaOff val="0"/>
              </a:schemeClr>
            </a:fillRef>
            <a:effectRef idx="1">
              <a:schemeClr val="accent2">
                <a:hueOff val="0"/>
                <a:satOff val="0"/>
                <a:lumOff val="0"/>
                <a:alphaOff val="0"/>
              </a:schemeClr>
            </a:effectRef>
            <a:fontRef idx="minor">
              <a:schemeClr val="lt1"/>
            </a:fontRef>
          </p:style>
          <p:txBody>
            <a:bodyPr/>
            <a:lstStyle/>
            <a:p>
              <a:endParaRPr lang="ar-SA"/>
            </a:p>
          </p:txBody>
        </p:sp>
        <p:sp>
          <p:nvSpPr>
            <p:cNvPr id="39" name="مستطيل: زوايا مستديرة 4">
              <a:extLst>
                <a:ext uri="{FF2B5EF4-FFF2-40B4-BE49-F238E27FC236}">
                  <a16:creationId xmlns:a16="http://schemas.microsoft.com/office/drawing/2014/main" id="{7A872259-5F70-30A3-8164-6205516749EC}"/>
                </a:ext>
              </a:extLst>
            </p:cNvPr>
            <p:cNvSpPr txBox="1"/>
            <p:nvPr/>
          </p:nvSpPr>
          <p:spPr>
            <a:xfrm>
              <a:off x="1047393" y="31369"/>
              <a:ext cx="3953885" cy="1008281"/>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76200" numCol="1" spcCol="1270" anchor="ctr" anchorCtr="0">
              <a:noAutofit/>
            </a:bodyPr>
            <a:lstStyle/>
            <a:p>
              <a:pPr algn="ctr" defTabSz="889000">
                <a:lnSpc>
                  <a:spcPct val="90000"/>
                </a:lnSpc>
                <a:spcBef>
                  <a:spcPct val="0"/>
                </a:spcBef>
                <a:spcAft>
                  <a:spcPct val="35000"/>
                </a:spcAft>
              </a:pPr>
              <a:r>
                <a:rPr lang="ar-SA" sz="1400" b="0" kern="1200" dirty="0">
                  <a:latin typeface="Alexandria" pitchFamily="2" charset="-78"/>
                  <a:cs typeface="Alexandria" pitchFamily="2" charset="-78"/>
                </a:rPr>
                <a:t>تنمية الكفاءة من خلال التدريب المتقاطع وتبادل المعرفة فيما بين الرؤساء</a:t>
              </a:r>
            </a:p>
            <a:p>
              <a:pPr algn="ctr" defTabSz="889000">
                <a:lnSpc>
                  <a:spcPct val="90000"/>
                </a:lnSpc>
                <a:spcBef>
                  <a:spcPct val="0"/>
                </a:spcBef>
                <a:spcAft>
                  <a:spcPct val="35000"/>
                </a:spcAft>
              </a:pPr>
              <a:r>
                <a:rPr lang="ar-SA" sz="1400" b="0" kern="1200" dirty="0">
                  <a:latin typeface="Alexandria" pitchFamily="2" charset="-78"/>
                  <a:cs typeface="Alexandria" pitchFamily="2" charset="-78"/>
                </a:rPr>
                <a:t>والمرؤوسين</a:t>
              </a:r>
              <a:endParaRPr lang="en-US" sz="1400" b="0" kern="1200" dirty="0">
                <a:latin typeface="Alexandria" pitchFamily="2" charset="-78"/>
                <a:cs typeface="Alexandria" pitchFamily="2" charset="-78"/>
              </a:endParaRPr>
            </a:p>
          </p:txBody>
        </p:sp>
      </p:grpSp>
      <p:grpSp>
        <p:nvGrpSpPr>
          <p:cNvPr id="40" name="مجموعة 39">
            <a:extLst>
              <a:ext uri="{FF2B5EF4-FFF2-40B4-BE49-F238E27FC236}">
                <a16:creationId xmlns:a16="http://schemas.microsoft.com/office/drawing/2014/main" id="{3E1BF854-69BC-3F3C-3D8A-17AA7775EE77}"/>
              </a:ext>
            </a:extLst>
          </p:cNvPr>
          <p:cNvGrpSpPr/>
          <p:nvPr/>
        </p:nvGrpSpPr>
        <p:grpSpPr>
          <a:xfrm>
            <a:off x="865160" y="4476108"/>
            <a:ext cx="2572185" cy="1358519"/>
            <a:chOff x="1016024" y="0"/>
            <a:chExt cx="4016623" cy="1071019"/>
          </a:xfrm>
          <a:solidFill>
            <a:srgbClr val="00B0F0"/>
          </a:solidFill>
        </p:grpSpPr>
        <p:sp>
          <p:nvSpPr>
            <p:cNvPr id="41" name="مستطيل: زوايا مستديرة 40">
              <a:extLst>
                <a:ext uri="{FF2B5EF4-FFF2-40B4-BE49-F238E27FC236}">
                  <a16:creationId xmlns:a16="http://schemas.microsoft.com/office/drawing/2014/main" id="{6D3F5C65-106C-ACD7-CAFE-6A663E1F792E}"/>
                </a:ext>
              </a:extLst>
            </p:cNvPr>
            <p:cNvSpPr/>
            <p:nvPr/>
          </p:nvSpPr>
          <p:spPr>
            <a:xfrm>
              <a:off x="1016024" y="0"/>
              <a:ext cx="4016623" cy="1071019"/>
            </a:xfrm>
            <a:prstGeom prst="roundRect">
              <a:avLst>
                <a:gd name="adj" fmla="val 10000"/>
              </a:avLst>
            </a:prstGeom>
            <a:grpFill/>
          </p:spPr>
          <p:style>
            <a:lnRef idx="3">
              <a:schemeClr val="lt1">
                <a:hueOff val="0"/>
                <a:satOff val="0"/>
                <a:lumOff val="0"/>
                <a:alphaOff val="0"/>
              </a:schemeClr>
            </a:lnRef>
            <a:fillRef idx="1">
              <a:schemeClr val="accent2">
                <a:hueOff val="0"/>
                <a:satOff val="0"/>
                <a:lumOff val="0"/>
                <a:alphaOff val="0"/>
              </a:schemeClr>
            </a:fillRef>
            <a:effectRef idx="1">
              <a:schemeClr val="accent2">
                <a:hueOff val="0"/>
                <a:satOff val="0"/>
                <a:lumOff val="0"/>
                <a:alphaOff val="0"/>
              </a:schemeClr>
            </a:effectRef>
            <a:fontRef idx="minor">
              <a:schemeClr val="lt1"/>
            </a:fontRef>
          </p:style>
          <p:txBody>
            <a:bodyPr/>
            <a:lstStyle/>
            <a:p>
              <a:endParaRPr lang="ar-SA"/>
            </a:p>
          </p:txBody>
        </p:sp>
        <p:sp>
          <p:nvSpPr>
            <p:cNvPr id="42" name="مستطيل: زوايا مستديرة 4">
              <a:extLst>
                <a:ext uri="{FF2B5EF4-FFF2-40B4-BE49-F238E27FC236}">
                  <a16:creationId xmlns:a16="http://schemas.microsoft.com/office/drawing/2014/main" id="{5D9CBD53-67D3-0096-3FBA-687590233CFA}"/>
                </a:ext>
              </a:extLst>
            </p:cNvPr>
            <p:cNvSpPr txBox="1"/>
            <p:nvPr/>
          </p:nvSpPr>
          <p:spPr>
            <a:xfrm>
              <a:off x="1047393" y="31369"/>
              <a:ext cx="3953885" cy="1008281"/>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76200" numCol="1" spcCol="1270" anchor="ctr" anchorCtr="0">
              <a:noAutofit/>
            </a:bodyPr>
            <a:lstStyle/>
            <a:p>
              <a:pPr algn="ctr" defTabSz="889000">
                <a:lnSpc>
                  <a:spcPct val="90000"/>
                </a:lnSpc>
                <a:spcBef>
                  <a:spcPct val="0"/>
                </a:spcBef>
                <a:spcAft>
                  <a:spcPct val="35000"/>
                </a:spcAft>
              </a:pPr>
              <a:r>
                <a:rPr lang="ar-SA" sz="1400" b="0" kern="1200" dirty="0">
                  <a:latin typeface="Alexandria" pitchFamily="2" charset="-78"/>
                  <a:cs typeface="Alexandria" pitchFamily="2" charset="-78"/>
                </a:rPr>
                <a:t>تقليل الصراع والنزاع فيما بين الإدارة والعاملين</a:t>
              </a:r>
              <a:endParaRPr lang="en-US" sz="1400" b="0" kern="1200" dirty="0">
                <a:latin typeface="Alexandria" pitchFamily="2" charset="-78"/>
                <a:cs typeface="Alexandria" pitchFamily="2" charset="-78"/>
              </a:endParaRPr>
            </a:p>
          </p:txBody>
        </p:sp>
      </p:grpSp>
      <p:sp>
        <p:nvSpPr>
          <p:cNvPr id="13" name="مربع نص 12">
            <a:extLst>
              <a:ext uri="{FF2B5EF4-FFF2-40B4-BE49-F238E27FC236}">
                <a16:creationId xmlns:a16="http://schemas.microsoft.com/office/drawing/2014/main" id="{54DDE384-5D4C-6404-FEE2-CA7FC2D2EA43}"/>
              </a:ext>
            </a:extLst>
          </p:cNvPr>
          <p:cNvSpPr txBox="1"/>
          <p:nvPr/>
        </p:nvSpPr>
        <p:spPr>
          <a:xfrm>
            <a:off x="987878" y="2085331"/>
            <a:ext cx="10101321" cy="420051"/>
          </a:xfrm>
          <a:prstGeom prst="rect">
            <a:avLst/>
          </a:prstGeom>
          <a:noFill/>
        </p:spPr>
        <p:txBody>
          <a:bodyPr wrap="square">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وهكذا تتعدد المزايا والفوائد التي يمكن تحقيقها من خلال عمليات تمكين العاملين، وذلك على النحو التالي:</a:t>
            </a:r>
          </a:p>
        </p:txBody>
      </p:sp>
    </p:spTree>
    <p:extLst>
      <p:ext uri="{BB962C8B-B14F-4D97-AF65-F5344CB8AC3E}">
        <p14:creationId xmlns:p14="http://schemas.microsoft.com/office/powerpoint/2010/main" val="304902816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C99A304-E107-FAF4-F5A7-607019416E9B}"/>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9985A92-FDBB-7AFE-9B84-4CA26A336FC2}"/>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مفهوم تمكين العاملين</a:t>
            </a:r>
            <a:endParaRPr lang="ar-EG"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9EAF3E51-DFE6-B167-38B3-441561A01CC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6C073F62-86CE-96BA-D792-A4CC9FAC443A}"/>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81C6538-7F8D-A072-2B4E-1A3347E4DE58}"/>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787688CE-26AE-19D2-3FF7-819DA061D9E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C01071BE-455F-8D17-2AA8-447BF641A4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1ADCEC0F-A72C-14B6-76F3-B03D85B1BAFD}"/>
              </a:ext>
            </a:extLst>
          </p:cNvPr>
          <p:cNvSpPr txBox="1"/>
          <p:nvPr/>
        </p:nvSpPr>
        <p:spPr>
          <a:xfrm>
            <a:off x="970444" y="2077270"/>
            <a:ext cx="10187195" cy="789383"/>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وعلى الوجه الآخر فإن هناك بعض المعوقات التي تحد من تطبيق تمكين العاملين بالشكل الفعال، ومن بين هذه المعوقات ما يلي:</a:t>
            </a:r>
          </a:p>
        </p:txBody>
      </p:sp>
      <p:grpSp>
        <p:nvGrpSpPr>
          <p:cNvPr id="10" name="مجموعة 9">
            <a:extLst>
              <a:ext uri="{FF2B5EF4-FFF2-40B4-BE49-F238E27FC236}">
                <a16:creationId xmlns:a16="http://schemas.microsoft.com/office/drawing/2014/main" id="{3CDB5665-5D8B-E05E-B299-2B1D42F94814}"/>
              </a:ext>
            </a:extLst>
          </p:cNvPr>
          <p:cNvGrpSpPr/>
          <p:nvPr/>
        </p:nvGrpSpPr>
        <p:grpSpPr>
          <a:xfrm>
            <a:off x="8693833" y="2985114"/>
            <a:ext cx="2572185" cy="1358519"/>
            <a:chOff x="1016024" y="0"/>
            <a:chExt cx="4016623" cy="1071019"/>
          </a:xfrm>
          <a:solidFill>
            <a:srgbClr val="203E5F"/>
          </a:solidFill>
        </p:grpSpPr>
        <p:sp>
          <p:nvSpPr>
            <p:cNvPr id="11" name="مستطيل: زوايا مستديرة 10">
              <a:extLst>
                <a:ext uri="{FF2B5EF4-FFF2-40B4-BE49-F238E27FC236}">
                  <a16:creationId xmlns:a16="http://schemas.microsoft.com/office/drawing/2014/main" id="{2B251E60-6309-1A5F-9C20-D8B34DCA4DF5}"/>
                </a:ext>
              </a:extLst>
            </p:cNvPr>
            <p:cNvSpPr/>
            <p:nvPr/>
          </p:nvSpPr>
          <p:spPr>
            <a:xfrm>
              <a:off x="1016024" y="0"/>
              <a:ext cx="4016623" cy="1071019"/>
            </a:xfrm>
            <a:prstGeom prst="roundRect">
              <a:avLst>
                <a:gd name="adj" fmla="val 10000"/>
              </a:avLst>
            </a:prstGeom>
            <a:grpFill/>
          </p:spPr>
          <p:style>
            <a:lnRef idx="3">
              <a:schemeClr val="lt1">
                <a:hueOff val="0"/>
                <a:satOff val="0"/>
                <a:lumOff val="0"/>
                <a:alphaOff val="0"/>
              </a:schemeClr>
            </a:lnRef>
            <a:fillRef idx="1">
              <a:schemeClr val="accent2">
                <a:hueOff val="0"/>
                <a:satOff val="0"/>
                <a:lumOff val="0"/>
                <a:alphaOff val="0"/>
              </a:schemeClr>
            </a:fillRef>
            <a:effectRef idx="1">
              <a:schemeClr val="accent2">
                <a:hueOff val="0"/>
                <a:satOff val="0"/>
                <a:lumOff val="0"/>
                <a:alphaOff val="0"/>
              </a:schemeClr>
            </a:effectRef>
            <a:fontRef idx="minor">
              <a:schemeClr val="lt1"/>
            </a:fontRef>
          </p:style>
          <p:txBody>
            <a:bodyPr/>
            <a:lstStyle/>
            <a:p>
              <a:endParaRPr lang="ar-SA"/>
            </a:p>
          </p:txBody>
        </p:sp>
        <p:sp>
          <p:nvSpPr>
            <p:cNvPr id="12" name="مستطيل: زوايا مستديرة 4">
              <a:extLst>
                <a:ext uri="{FF2B5EF4-FFF2-40B4-BE49-F238E27FC236}">
                  <a16:creationId xmlns:a16="http://schemas.microsoft.com/office/drawing/2014/main" id="{62E0D19F-43D9-D6DB-F7FE-7AF19C515DD5}"/>
                </a:ext>
              </a:extLst>
            </p:cNvPr>
            <p:cNvSpPr txBox="1"/>
            <p:nvPr/>
          </p:nvSpPr>
          <p:spPr>
            <a:xfrm>
              <a:off x="1047393" y="31369"/>
              <a:ext cx="3953885" cy="1008281"/>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76200" numCol="1" spcCol="1270" anchor="ctr" anchorCtr="0">
              <a:noAutofit/>
            </a:bodyPr>
            <a:lstStyle/>
            <a:p>
              <a:pPr algn="ctr" defTabSz="889000">
                <a:lnSpc>
                  <a:spcPct val="90000"/>
                </a:lnSpc>
                <a:spcBef>
                  <a:spcPct val="0"/>
                </a:spcBef>
                <a:spcAft>
                  <a:spcPct val="35000"/>
                </a:spcAft>
              </a:pPr>
              <a:r>
                <a:rPr lang="ar-SA" sz="1400" b="0" kern="1200" dirty="0">
                  <a:latin typeface="Alexandria" pitchFamily="2" charset="-78"/>
                  <a:cs typeface="Alexandria" pitchFamily="2" charset="-78"/>
                </a:rPr>
                <a:t>إساءة استخدام عوامل القوة الممنوحة للعاملين</a:t>
              </a:r>
              <a:endParaRPr lang="en-US" sz="1400" b="0" kern="1200" dirty="0">
                <a:latin typeface="Alexandria" pitchFamily="2" charset="-78"/>
                <a:cs typeface="Alexandria" pitchFamily="2" charset="-78"/>
              </a:endParaRPr>
            </a:p>
          </p:txBody>
        </p:sp>
      </p:grpSp>
      <p:grpSp>
        <p:nvGrpSpPr>
          <p:cNvPr id="13" name="مجموعة 12">
            <a:extLst>
              <a:ext uri="{FF2B5EF4-FFF2-40B4-BE49-F238E27FC236}">
                <a16:creationId xmlns:a16="http://schemas.microsoft.com/office/drawing/2014/main" id="{346850C3-EDB0-FEDB-0C43-C246307EA85D}"/>
              </a:ext>
            </a:extLst>
          </p:cNvPr>
          <p:cNvGrpSpPr/>
          <p:nvPr/>
        </p:nvGrpSpPr>
        <p:grpSpPr>
          <a:xfrm>
            <a:off x="6088965" y="2996835"/>
            <a:ext cx="2572185" cy="1358519"/>
            <a:chOff x="1016024" y="0"/>
            <a:chExt cx="4016623" cy="1071019"/>
          </a:xfrm>
          <a:solidFill>
            <a:srgbClr val="203E5F"/>
          </a:solidFill>
        </p:grpSpPr>
        <p:sp>
          <p:nvSpPr>
            <p:cNvPr id="14" name="مستطيل: زوايا مستديرة 13">
              <a:extLst>
                <a:ext uri="{FF2B5EF4-FFF2-40B4-BE49-F238E27FC236}">
                  <a16:creationId xmlns:a16="http://schemas.microsoft.com/office/drawing/2014/main" id="{BCE4F5D5-BED1-0D04-C269-E90D9F0119A2}"/>
                </a:ext>
              </a:extLst>
            </p:cNvPr>
            <p:cNvSpPr/>
            <p:nvPr/>
          </p:nvSpPr>
          <p:spPr>
            <a:xfrm>
              <a:off x="1016024" y="0"/>
              <a:ext cx="4016623" cy="1071019"/>
            </a:xfrm>
            <a:prstGeom prst="roundRect">
              <a:avLst>
                <a:gd name="adj" fmla="val 10000"/>
              </a:avLst>
            </a:prstGeom>
            <a:grpFill/>
          </p:spPr>
          <p:style>
            <a:lnRef idx="3">
              <a:schemeClr val="lt1">
                <a:hueOff val="0"/>
                <a:satOff val="0"/>
                <a:lumOff val="0"/>
                <a:alphaOff val="0"/>
              </a:schemeClr>
            </a:lnRef>
            <a:fillRef idx="1">
              <a:schemeClr val="accent2">
                <a:hueOff val="0"/>
                <a:satOff val="0"/>
                <a:lumOff val="0"/>
                <a:alphaOff val="0"/>
              </a:schemeClr>
            </a:fillRef>
            <a:effectRef idx="1">
              <a:schemeClr val="accent2">
                <a:hueOff val="0"/>
                <a:satOff val="0"/>
                <a:lumOff val="0"/>
                <a:alphaOff val="0"/>
              </a:schemeClr>
            </a:effectRef>
            <a:fontRef idx="minor">
              <a:schemeClr val="lt1"/>
            </a:fontRef>
          </p:style>
          <p:txBody>
            <a:bodyPr/>
            <a:lstStyle/>
            <a:p>
              <a:endParaRPr lang="ar-SA"/>
            </a:p>
          </p:txBody>
        </p:sp>
        <p:sp>
          <p:nvSpPr>
            <p:cNvPr id="15" name="مستطيل: زوايا مستديرة 4">
              <a:extLst>
                <a:ext uri="{FF2B5EF4-FFF2-40B4-BE49-F238E27FC236}">
                  <a16:creationId xmlns:a16="http://schemas.microsoft.com/office/drawing/2014/main" id="{99734597-34F6-A3AE-1934-B98127113A06}"/>
                </a:ext>
              </a:extLst>
            </p:cNvPr>
            <p:cNvSpPr txBox="1"/>
            <p:nvPr/>
          </p:nvSpPr>
          <p:spPr>
            <a:xfrm>
              <a:off x="1047393" y="31369"/>
              <a:ext cx="3953885" cy="1008281"/>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76200" numCol="1" spcCol="1270" anchor="ctr" anchorCtr="0">
              <a:noAutofit/>
            </a:bodyPr>
            <a:lstStyle/>
            <a:p>
              <a:pPr algn="ctr" defTabSz="889000">
                <a:lnSpc>
                  <a:spcPct val="90000"/>
                </a:lnSpc>
                <a:spcBef>
                  <a:spcPct val="0"/>
                </a:spcBef>
                <a:spcAft>
                  <a:spcPct val="35000"/>
                </a:spcAft>
              </a:pPr>
              <a:r>
                <a:rPr lang="ar-SA" sz="1400" b="0" kern="1200" dirty="0">
                  <a:latin typeface="Alexandria" pitchFamily="2" charset="-78"/>
                  <a:cs typeface="Alexandria" pitchFamily="2" charset="-78"/>
                </a:rPr>
                <a:t>زيادة العبء والمسئولية على عاملين غير قادرين عليها</a:t>
              </a:r>
              <a:endParaRPr lang="en-US" sz="1400" b="0" kern="1200" dirty="0">
                <a:latin typeface="Alexandria" pitchFamily="2" charset="-78"/>
                <a:cs typeface="Alexandria" pitchFamily="2" charset="-78"/>
              </a:endParaRPr>
            </a:p>
          </p:txBody>
        </p:sp>
      </p:grpSp>
      <p:grpSp>
        <p:nvGrpSpPr>
          <p:cNvPr id="16" name="مجموعة 15">
            <a:extLst>
              <a:ext uri="{FF2B5EF4-FFF2-40B4-BE49-F238E27FC236}">
                <a16:creationId xmlns:a16="http://schemas.microsoft.com/office/drawing/2014/main" id="{88B81DA0-7EA1-9B71-AB62-1C9CD07B3979}"/>
              </a:ext>
            </a:extLst>
          </p:cNvPr>
          <p:cNvGrpSpPr/>
          <p:nvPr/>
        </p:nvGrpSpPr>
        <p:grpSpPr>
          <a:xfrm>
            <a:off x="3486442" y="2982768"/>
            <a:ext cx="2572185" cy="1358519"/>
            <a:chOff x="1016024" y="0"/>
            <a:chExt cx="4016623" cy="1071019"/>
          </a:xfrm>
          <a:solidFill>
            <a:srgbClr val="203E5F"/>
          </a:solidFill>
        </p:grpSpPr>
        <p:sp>
          <p:nvSpPr>
            <p:cNvPr id="17" name="مستطيل: زوايا مستديرة 16">
              <a:extLst>
                <a:ext uri="{FF2B5EF4-FFF2-40B4-BE49-F238E27FC236}">
                  <a16:creationId xmlns:a16="http://schemas.microsoft.com/office/drawing/2014/main" id="{3C5D46AF-C922-FF0B-241C-94A07A3E7B2D}"/>
                </a:ext>
              </a:extLst>
            </p:cNvPr>
            <p:cNvSpPr/>
            <p:nvPr/>
          </p:nvSpPr>
          <p:spPr>
            <a:xfrm>
              <a:off x="1016024" y="0"/>
              <a:ext cx="4016623" cy="1071019"/>
            </a:xfrm>
            <a:prstGeom prst="roundRect">
              <a:avLst>
                <a:gd name="adj" fmla="val 10000"/>
              </a:avLst>
            </a:prstGeom>
            <a:grpFill/>
          </p:spPr>
          <p:style>
            <a:lnRef idx="3">
              <a:schemeClr val="lt1">
                <a:hueOff val="0"/>
                <a:satOff val="0"/>
                <a:lumOff val="0"/>
                <a:alphaOff val="0"/>
              </a:schemeClr>
            </a:lnRef>
            <a:fillRef idx="1">
              <a:schemeClr val="accent2">
                <a:hueOff val="0"/>
                <a:satOff val="0"/>
                <a:lumOff val="0"/>
                <a:alphaOff val="0"/>
              </a:schemeClr>
            </a:fillRef>
            <a:effectRef idx="1">
              <a:schemeClr val="accent2">
                <a:hueOff val="0"/>
                <a:satOff val="0"/>
                <a:lumOff val="0"/>
                <a:alphaOff val="0"/>
              </a:schemeClr>
            </a:effectRef>
            <a:fontRef idx="minor">
              <a:schemeClr val="lt1"/>
            </a:fontRef>
          </p:style>
          <p:txBody>
            <a:bodyPr/>
            <a:lstStyle/>
            <a:p>
              <a:endParaRPr lang="ar-SA"/>
            </a:p>
          </p:txBody>
        </p:sp>
        <p:sp>
          <p:nvSpPr>
            <p:cNvPr id="18" name="مستطيل: زوايا مستديرة 4">
              <a:extLst>
                <a:ext uri="{FF2B5EF4-FFF2-40B4-BE49-F238E27FC236}">
                  <a16:creationId xmlns:a16="http://schemas.microsoft.com/office/drawing/2014/main" id="{CE150EEA-E0CD-CBF8-8D6B-0AF2D7476090}"/>
                </a:ext>
              </a:extLst>
            </p:cNvPr>
            <p:cNvSpPr txBox="1"/>
            <p:nvPr/>
          </p:nvSpPr>
          <p:spPr>
            <a:xfrm>
              <a:off x="1047393" y="31369"/>
              <a:ext cx="3953885" cy="1008281"/>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76200" numCol="1" spcCol="1270" anchor="ctr" anchorCtr="0">
              <a:noAutofit/>
            </a:bodyPr>
            <a:lstStyle/>
            <a:p>
              <a:pPr algn="ctr" defTabSz="889000">
                <a:lnSpc>
                  <a:spcPct val="90000"/>
                </a:lnSpc>
                <a:spcBef>
                  <a:spcPct val="0"/>
                </a:spcBef>
                <a:spcAft>
                  <a:spcPct val="35000"/>
                </a:spcAft>
              </a:pPr>
              <a:r>
                <a:rPr lang="ar-SA" sz="1400" b="0" kern="1200" dirty="0">
                  <a:latin typeface="Alexandria" pitchFamily="2" charset="-78"/>
                  <a:cs typeface="Alexandria" pitchFamily="2" charset="-78"/>
                </a:rPr>
                <a:t>تركيز بعض العاملين على نجاحهم الشخصي وتفضيله على نجاح الجماعة</a:t>
              </a:r>
              <a:endParaRPr lang="en-US" sz="1400" b="0" kern="1200" dirty="0">
                <a:latin typeface="Alexandria" pitchFamily="2" charset="-78"/>
                <a:cs typeface="Alexandria" pitchFamily="2" charset="-78"/>
              </a:endParaRPr>
            </a:p>
          </p:txBody>
        </p:sp>
      </p:grpSp>
      <p:grpSp>
        <p:nvGrpSpPr>
          <p:cNvPr id="19" name="مجموعة 18">
            <a:extLst>
              <a:ext uri="{FF2B5EF4-FFF2-40B4-BE49-F238E27FC236}">
                <a16:creationId xmlns:a16="http://schemas.microsoft.com/office/drawing/2014/main" id="{676BDD81-374B-340C-D1D3-01FB7A91314D}"/>
              </a:ext>
            </a:extLst>
          </p:cNvPr>
          <p:cNvGrpSpPr/>
          <p:nvPr/>
        </p:nvGrpSpPr>
        <p:grpSpPr>
          <a:xfrm>
            <a:off x="881574" y="2994489"/>
            <a:ext cx="2572185" cy="1358519"/>
            <a:chOff x="1016024" y="0"/>
            <a:chExt cx="4016623" cy="1071019"/>
          </a:xfrm>
          <a:solidFill>
            <a:srgbClr val="203E5F"/>
          </a:solidFill>
        </p:grpSpPr>
        <p:sp>
          <p:nvSpPr>
            <p:cNvPr id="20" name="مستطيل: زوايا مستديرة 19">
              <a:extLst>
                <a:ext uri="{FF2B5EF4-FFF2-40B4-BE49-F238E27FC236}">
                  <a16:creationId xmlns:a16="http://schemas.microsoft.com/office/drawing/2014/main" id="{3B37A423-4848-2057-83F1-85497ED95B27}"/>
                </a:ext>
              </a:extLst>
            </p:cNvPr>
            <p:cNvSpPr/>
            <p:nvPr/>
          </p:nvSpPr>
          <p:spPr>
            <a:xfrm>
              <a:off x="1016024" y="0"/>
              <a:ext cx="4016623" cy="1071019"/>
            </a:xfrm>
            <a:prstGeom prst="roundRect">
              <a:avLst>
                <a:gd name="adj" fmla="val 10000"/>
              </a:avLst>
            </a:prstGeom>
            <a:grpFill/>
          </p:spPr>
          <p:style>
            <a:lnRef idx="3">
              <a:schemeClr val="lt1">
                <a:hueOff val="0"/>
                <a:satOff val="0"/>
                <a:lumOff val="0"/>
                <a:alphaOff val="0"/>
              </a:schemeClr>
            </a:lnRef>
            <a:fillRef idx="1">
              <a:schemeClr val="accent2">
                <a:hueOff val="0"/>
                <a:satOff val="0"/>
                <a:lumOff val="0"/>
                <a:alphaOff val="0"/>
              </a:schemeClr>
            </a:fillRef>
            <a:effectRef idx="1">
              <a:schemeClr val="accent2">
                <a:hueOff val="0"/>
                <a:satOff val="0"/>
                <a:lumOff val="0"/>
                <a:alphaOff val="0"/>
              </a:schemeClr>
            </a:effectRef>
            <a:fontRef idx="minor">
              <a:schemeClr val="lt1"/>
            </a:fontRef>
          </p:style>
          <p:txBody>
            <a:bodyPr/>
            <a:lstStyle/>
            <a:p>
              <a:endParaRPr lang="ar-SA"/>
            </a:p>
          </p:txBody>
        </p:sp>
        <p:sp>
          <p:nvSpPr>
            <p:cNvPr id="21" name="مستطيل: زوايا مستديرة 4">
              <a:extLst>
                <a:ext uri="{FF2B5EF4-FFF2-40B4-BE49-F238E27FC236}">
                  <a16:creationId xmlns:a16="http://schemas.microsoft.com/office/drawing/2014/main" id="{F403AF06-FFC7-A444-AE22-F190574E0F08}"/>
                </a:ext>
              </a:extLst>
            </p:cNvPr>
            <p:cNvSpPr txBox="1"/>
            <p:nvPr/>
          </p:nvSpPr>
          <p:spPr>
            <a:xfrm>
              <a:off x="1047393" y="31369"/>
              <a:ext cx="3953885" cy="1008281"/>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76200" numCol="1" spcCol="1270" anchor="ctr" anchorCtr="0">
              <a:noAutofit/>
            </a:bodyPr>
            <a:lstStyle/>
            <a:p>
              <a:pPr algn="ctr" defTabSz="889000">
                <a:lnSpc>
                  <a:spcPct val="90000"/>
                </a:lnSpc>
                <a:spcBef>
                  <a:spcPct val="0"/>
                </a:spcBef>
                <a:spcAft>
                  <a:spcPct val="35000"/>
                </a:spcAft>
              </a:pPr>
              <a:r>
                <a:rPr lang="ar-SA" sz="1400" b="0" kern="1200" dirty="0">
                  <a:latin typeface="Alexandria" pitchFamily="2" charset="-78"/>
                  <a:cs typeface="Alexandria" pitchFamily="2" charset="-78"/>
                </a:rPr>
                <a:t>زيادة التكاليف التي تتحملها المنظمة نتيجة تدريب وتعليم الأفراد</a:t>
              </a:r>
              <a:endParaRPr lang="en-US" sz="1400" b="0" kern="1200" dirty="0">
                <a:latin typeface="Alexandria" pitchFamily="2" charset="-78"/>
                <a:cs typeface="Alexandria" pitchFamily="2" charset="-78"/>
              </a:endParaRPr>
            </a:p>
          </p:txBody>
        </p:sp>
      </p:grpSp>
      <p:grpSp>
        <p:nvGrpSpPr>
          <p:cNvPr id="22" name="مجموعة 21">
            <a:extLst>
              <a:ext uri="{FF2B5EF4-FFF2-40B4-BE49-F238E27FC236}">
                <a16:creationId xmlns:a16="http://schemas.microsoft.com/office/drawing/2014/main" id="{85E4DFC4-A793-7623-A2F0-3BFA0BF13EB3}"/>
              </a:ext>
            </a:extLst>
          </p:cNvPr>
          <p:cNvGrpSpPr/>
          <p:nvPr/>
        </p:nvGrpSpPr>
        <p:grpSpPr>
          <a:xfrm>
            <a:off x="8677419" y="4544283"/>
            <a:ext cx="2572185" cy="1358519"/>
            <a:chOff x="1016024" y="0"/>
            <a:chExt cx="4016623" cy="1071019"/>
          </a:xfrm>
          <a:solidFill>
            <a:srgbClr val="203E5F"/>
          </a:solidFill>
        </p:grpSpPr>
        <p:sp>
          <p:nvSpPr>
            <p:cNvPr id="23" name="مستطيل: زوايا مستديرة 22">
              <a:extLst>
                <a:ext uri="{FF2B5EF4-FFF2-40B4-BE49-F238E27FC236}">
                  <a16:creationId xmlns:a16="http://schemas.microsoft.com/office/drawing/2014/main" id="{CEC064A2-1596-FFEA-BF5E-C25688F4B2D8}"/>
                </a:ext>
              </a:extLst>
            </p:cNvPr>
            <p:cNvSpPr/>
            <p:nvPr/>
          </p:nvSpPr>
          <p:spPr>
            <a:xfrm>
              <a:off x="1016024" y="0"/>
              <a:ext cx="4016623" cy="1071019"/>
            </a:xfrm>
            <a:prstGeom prst="roundRect">
              <a:avLst>
                <a:gd name="adj" fmla="val 10000"/>
              </a:avLst>
            </a:prstGeom>
            <a:grpFill/>
          </p:spPr>
          <p:style>
            <a:lnRef idx="3">
              <a:schemeClr val="lt1">
                <a:hueOff val="0"/>
                <a:satOff val="0"/>
                <a:lumOff val="0"/>
                <a:alphaOff val="0"/>
              </a:schemeClr>
            </a:lnRef>
            <a:fillRef idx="1">
              <a:schemeClr val="accent2">
                <a:hueOff val="0"/>
                <a:satOff val="0"/>
                <a:lumOff val="0"/>
                <a:alphaOff val="0"/>
              </a:schemeClr>
            </a:fillRef>
            <a:effectRef idx="1">
              <a:schemeClr val="accent2">
                <a:hueOff val="0"/>
                <a:satOff val="0"/>
                <a:lumOff val="0"/>
                <a:alphaOff val="0"/>
              </a:schemeClr>
            </a:effectRef>
            <a:fontRef idx="minor">
              <a:schemeClr val="lt1"/>
            </a:fontRef>
          </p:style>
          <p:txBody>
            <a:bodyPr/>
            <a:lstStyle/>
            <a:p>
              <a:endParaRPr lang="ar-SA"/>
            </a:p>
          </p:txBody>
        </p:sp>
        <p:sp>
          <p:nvSpPr>
            <p:cNvPr id="24" name="مستطيل: زوايا مستديرة 4">
              <a:extLst>
                <a:ext uri="{FF2B5EF4-FFF2-40B4-BE49-F238E27FC236}">
                  <a16:creationId xmlns:a16="http://schemas.microsoft.com/office/drawing/2014/main" id="{6B43C682-54A5-37B8-F6DA-C849FA344DD4}"/>
                </a:ext>
              </a:extLst>
            </p:cNvPr>
            <p:cNvSpPr txBox="1"/>
            <p:nvPr/>
          </p:nvSpPr>
          <p:spPr>
            <a:xfrm>
              <a:off x="1047393" y="31369"/>
              <a:ext cx="3953885" cy="1008281"/>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76200" numCol="1" spcCol="1270" anchor="ctr" anchorCtr="0">
              <a:noAutofit/>
            </a:bodyPr>
            <a:lstStyle/>
            <a:p>
              <a:pPr algn="ctr" defTabSz="889000">
                <a:lnSpc>
                  <a:spcPct val="90000"/>
                </a:lnSpc>
                <a:spcBef>
                  <a:spcPct val="0"/>
                </a:spcBef>
                <a:spcAft>
                  <a:spcPct val="35000"/>
                </a:spcAft>
              </a:pPr>
              <a:r>
                <a:rPr lang="ar-SA" sz="1400" b="0" kern="1200" dirty="0">
                  <a:latin typeface="Alexandria" pitchFamily="2" charset="-78"/>
                  <a:cs typeface="Alexandria" pitchFamily="2" charset="-78"/>
                </a:rPr>
                <a:t>زيادة الوقت المطلوب لأداء العمل الجماعي وعمل اللجان</a:t>
              </a:r>
              <a:endParaRPr lang="en-US" sz="1400" b="0" kern="1200" dirty="0">
                <a:latin typeface="Alexandria" pitchFamily="2" charset="-78"/>
                <a:cs typeface="Alexandria" pitchFamily="2" charset="-78"/>
              </a:endParaRPr>
            </a:p>
          </p:txBody>
        </p:sp>
      </p:grpSp>
      <p:grpSp>
        <p:nvGrpSpPr>
          <p:cNvPr id="25" name="مجموعة 24">
            <a:extLst>
              <a:ext uri="{FF2B5EF4-FFF2-40B4-BE49-F238E27FC236}">
                <a16:creationId xmlns:a16="http://schemas.microsoft.com/office/drawing/2014/main" id="{B1ED1418-3C1F-8A55-8672-83376E889479}"/>
              </a:ext>
            </a:extLst>
          </p:cNvPr>
          <p:cNvGrpSpPr/>
          <p:nvPr/>
        </p:nvGrpSpPr>
        <p:grpSpPr>
          <a:xfrm>
            <a:off x="6072551" y="4556004"/>
            <a:ext cx="2572185" cy="1358519"/>
            <a:chOff x="1016024" y="0"/>
            <a:chExt cx="4016623" cy="1071019"/>
          </a:xfrm>
          <a:solidFill>
            <a:srgbClr val="203E5F"/>
          </a:solidFill>
        </p:grpSpPr>
        <p:sp>
          <p:nvSpPr>
            <p:cNvPr id="26" name="مستطيل: زوايا مستديرة 25">
              <a:extLst>
                <a:ext uri="{FF2B5EF4-FFF2-40B4-BE49-F238E27FC236}">
                  <a16:creationId xmlns:a16="http://schemas.microsoft.com/office/drawing/2014/main" id="{AC3262AF-EA90-DBFC-850B-E9678E94AC25}"/>
                </a:ext>
              </a:extLst>
            </p:cNvPr>
            <p:cNvSpPr/>
            <p:nvPr/>
          </p:nvSpPr>
          <p:spPr>
            <a:xfrm>
              <a:off x="1016024" y="0"/>
              <a:ext cx="4016623" cy="1071019"/>
            </a:xfrm>
            <a:prstGeom prst="roundRect">
              <a:avLst>
                <a:gd name="adj" fmla="val 10000"/>
              </a:avLst>
            </a:prstGeom>
            <a:grpFill/>
          </p:spPr>
          <p:style>
            <a:lnRef idx="3">
              <a:schemeClr val="lt1">
                <a:hueOff val="0"/>
                <a:satOff val="0"/>
                <a:lumOff val="0"/>
                <a:alphaOff val="0"/>
              </a:schemeClr>
            </a:lnRef>
            <a:fillRef idx="1">
              <a:schemeClr val="accent2">
                <a:hueOff val="0"/>
                <a:satOff val="0"/>
                <a:lumOff val="0"/>
                <a:alphaOff val="0"/>
              </a:schemeClr>
            </a:fillRef>
            <a:effectRef idx="1">
              <a:schemeClr val="accent2">
                <a:hueOff val="0"/>
                <a:satOff val="0"/>
                <a:lumOff val="0"/>
                <a:alphaOff val="0"/>
              </a:schemeClr>
            </a:effectRef>
            <a:fontRef idx="minor">
              <a:schemeClr val="lt1"/>
            </a:fontRef>
          </p:style>
          <p:txBody>
            <a:bodyPr/>
            <a:lstStyle/>
            <a:p>
              <a:endParaRPr lang="ar-SA"/>
            </a:p>
          </p:txBody>
        </p:sp>
        <p:sp>
          <p:nvSpPr>
            <p:cNvPr id="27" name="مستطيل: زوايا مستديرة 4">
              <a:extLst>
                <a:ext uri="{FF2B5EF4-FFF2-40B4-BE49-F238E27FC236}">
                  <a16:creationId xmlns:a16="http://schemas.microsoft.com/office/drawing/2014/main" id="{C26C6CCE-0E0B-C7B3-EB0B-EC809F1A01F5}"/>
                </a:ext>
              </a:extLst>
            </p:cNvPr>
            <p:cNvSpPr txBox="1"/>
            <p:nvPr/>
          </p:nvSpPr>
          <p:spPr>
            <a:xfrm>
              <a:off x="1047393" y="31369"/>
              <a:ext cx="3953885" cy="1008281"/>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76200" numCol="1" spcCol="1270" anchor="ctr" anchorCtr="0">
              <a:noAutofit/>
            </a:bodyPr>
            <a:lstStyle/>
            <a:p>
              <a:pPr algn="ctr" defTabSz="889000">
                <a:lnSpc>
                  <a:spcPct val="90000"/>
                </a:lnSpc>
                <a:spcBef>
                  <a:spcPct val="0"/>
                </a:spcBef>
                <a:spcAft>
                  <a:spcPct val="35000"/>
                </a:spcAft>
              </a:pPr>
              <a:r>
                <a:rPr lang="ar-SA" sz="1400" b="0" kern="1200" dirty="0">
                  <a:latin typeface="Alexandria" pitchFamily="2" charset="-78"/>
                  <a:cs typeface="Alexandria" pitchFamily="2" charset="-78"/>
                </a:rPr>
                <a:t>إقبال الأفراد على المفاهيم النظرية والشكلية أكثر من إقبالهم على الموضوعية وفعالية التطبيق</a:t>
              </a:r>
              <a:endParaRPr lang="en-US" sz="1400" b="0" kern="1200" dirty="0">
                <a:latin typeface="Alexandria" pitchFamily="2" charset="-78"/>
                <a:cs typeface="Alexandria" pitchFamily="2" charset="-78"/>
              </a:endParaRPr>
            </a:p>
          </p:txBody>
        </p:sp>
      </p:grpSp>
      <p:grpSp>
        <p:nvGrpSpPr>
          <p:cNvPr id="28" name="مجموعة 27">
            <a:extLst>
              <a:ext uri="{FF2B5EF4-FFF2-40B4-BE49-F238E27FC236}">
                <a16:creationId xmlns:a16="http://schemas.microsoft.com/office/drawing/2014/main" id="{7713D689-2EA7-35D3-6CA8-EF88DC1FBC61}"/>
              </a:ext>
            </a:extLst>
          </p:cNvPr>
          <p:cNvGrpSpPr/>
          <p:nvPr/>
        </p:nvGrpSpPr>
        <p:grpSpPr>
          <a:xfrm>
            <a:off x="3470028" y="4541937"/>
            <a:ext cx="2572185" cy="1358519"/>
            <a:chOff x="1016024" y="0"/>
            <a:chExt cx="4016623" cy="1071019"/>
          </a:xfrm>
          <a:solidFill>
            <a:srgbClr val="203E5F"/>
          </a:solidFill>
        </p:grpSpPr>
        <p:sp>
          <p:nvSpPr>
            <p:cNvPr id="29" name="مستطيل: زوايا مستديرة 28">
              <a:extLst>
                <a:ext uri="{FF2B5EF4-FFF2-40B4-BE49-F238E27FC236}">
                  <a16:creationId xmlns:a16="http://schemas.microsoft.com/office/drawing/2014/main" id="{B537D68D-4FB8-EFA8-7A04-6DFA2F13254B}"/>
                </a:ext>
              </a:extLst>
            </p:cNvPr>
            <p:cNvSpPr/>
            <p:nvPr/>
          </p:nvSpPr>
          <p:spPr>
            <a:xfrm>
              <a:off x="1016024" y="0"/>
              <a:ext cx="4016623" cy="1071019"/>
            </a:xfrm>
            <a:prstGeom prst="roundRect">
              <a:avLst>
                <a:gd name="adj" fmla="val 10000"/>
              </a:avLst>
            </a:prstGeom>
            <a:grpFill/>
          </p:spPr>
          <p:style>
            <a:lnRef idx="3">
              <a:schemeClr val="lt1">
                <a:hueOff val="0"/>
                <a:satOff val="0"/>
                <a:lumOff val="0"/>
                <a:alphaOff val="0"/>
              </a:schemeClr>
            </a:lnRef>
            <a:fillRef idx="1">
              <a:schemeClr val="accent2">
                <a:hueOff val="0"/>
                <a:satOff val="0"/>
                <a:lumOff val="0"/>
                <a:alphaOff val="0"/>
              </a:schemeClr>
            </a:fillRef>
            <a:effectRef idx="1">
              <a:schemeClr val="accent2">
                <a:hueOff val="0"/>
                <a:satOff val="0"/>
                <a:lumOff val="0"/>
                <a:alphaOff val="0"/>
              </a:schemeClr>
            </a:effectRef>
            <a:fontRef idx="minor">
              <a:schemeClr val="lt1"/>
            </a:fontRef>
          </p:style>
          <p:txBody>
            <a:bodyPr/>
            <a:lstStyle/>
            <a:p>
              <a:endParaRPr lang="ar-SA"/>
            </a:p>
          </p:txBody>
        </p:sp>
        <p:sp>
          <p:nvSpPr>
            <p:cNvPr id="30" name="مستطيل: زوايا مستديرة 4">
              <a:extLst>
                <a:ext uri="{FF2B5EF4-FFF2-40B4-BE49-F238E27FC236}">
                  <a16:creationId xmlns:a16="http://schemas.microsoft.com/office/drawing/2014/main" id="{F7FB93D2-FD9D-1810-E53B-3129D8728F55}"/>
                </a:ext>
              </a:extLst>
            </p:cNvPr>
            <p:cNvSpPr txBox="1"/>
            <p:nvPr/>
          </p:nvSpPr>
          <p:spPr>
            <a:xfrm>
              <a:off x="1047393" y="31369"/>
              <a:ext cx="3953885" cy="1008281"/>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76200" numCol="1" spcCol="1270" anchor="ctr" anchorCtr="0">
              <a:noAutofit/>
            </a:bodyPr>
            <a:lstStyle/>
            <a:p>
              <a:pPr algn="ctr" defTabSz="889000">
                <a:lnSpc>
                  <a:spcPct val="90000"/>
                </a:lnSpc>
                <a:spcBef>
                  <a:spcPct val="0"/>
                </a:spcBef>
                <a:spcAft>
                  <a:spcPct val="35000"/>
                </a:spcAft>
              </a:pPr>
              <a:r>
                <a:rPr lang="ar-SA" sz="1400" b="0" kern="1200" dirty="0">
                  <a:latin typeface="Alexandria" pitchFamily="2" charset="-78"/>
                  <a:cs typeface="Alexandria" pitchFamily="2" charset="-78"/>
                </a:rPr>
                <a:t>زيادة الصراع وتفشي النزاع بين العاملين عند أداء العمل الجماعي</a:t>
              </a:r>
              <a:endParaRPr lang="en-US" sz="1400" b="0" kern="1200" dirty="0">
                <a:latin typeface="Alexandria" pitchFamily="2" charset="-78"/>
                <a:cs typeface="Alexandria" pitchFamily="2" charset="-78"/>
              </a:endParaRPr>
            </a:p>
          </p:txBody>
        </p:sp>
      </p:grpSp>
      <p:grpSp>
        <p:nvGrpSpPr>
          <p:cNvPr id="31" name="مجموعة 30">
            <a:extLst>
              <a:ext uri="{FF2B5EF4-FFF2-40B4-BE49-F238E27FC236}">
                <a16:creationId xmlns:a16="http://schemas.microsoft.com/office/drawing/2014/main" id="{5B8F973D-F8D0-7134-F4A9-3C3A3683F378}"/>
              </a:ext>
            </a:extLst>
          </p:cNvPr>
          <p:cNvGrpSpPr/>
          <p:nvPr/>
        </p:nvGrpSpPr>
        <p:grpSpPr>
          <a:xfrm>
            <a:off x="865160" y="4553658"/>
            <a:ext cx="2572185" cy="1358519"/>
            <a:chOff x="1016024" y="0"/>
            <a:chExt cx="4016623" cy="1071019"/>
          </a:xfrm>
          <a:solidFill>
            <a:srgbClr val="203E5F"/>
          </a:solidFill>
        </p:grpSpPr>
        <p:sp>
          <p:nvSpPr>
            <p:cNvPr id="32" name="مستطيل: زوايا مستديرة 31">
              <a:extLst>
                <a:ext uri="{FF2B5EF4-FFF2-40B4-BE49-F238E27FC236}">
                  <a16:creationId xmlns:a16="http://schemas.microsoft.com/office/drawing/2014/main" id="{4FA60520-BFE3-376A-CA7E-890A633762B6}"/>
                </a:ext>
              </a:extLst>
            </p:cNvPr>
            <p:cNvSpPr/>
            <p:nvPr/>
          </p:nvSpPr>
          <p:spPr>
            <a:xfrm>
              <a:off x="1016024" y="0"/>
              <a:ext cx="4016623" cy="1071019"/>
            </a:xfrm>
            <a:prstGeom prst="roundRect">
              <a:avLst>
                <a:gd name="adj" fmla="val 10000"/>
              </a:avLst>
            </a:prstGeom>
            <a:grpFill/>
          </p:spPr>
          <p:style>
            <a:lnRef idx="3">
              <a:schemeClr val="lt1">
                <a:hueOff val="0"/>
                <a:satOff val="0"/>
                <a:lumOff val="0"/>
                <a:alphaOff val="0"/>
              </a:schemeClr>
            </a:lnRef>
            <a:fillRef idx="1">
              <a:schemeClr val="accent2">
                <a:hueOff val="0"/>
                <a:satOff val="0"/>
                <a:lumOff val="0"/>
                <a:alphaOff val="0"/>
              </a:schemeClr>
            </a:fillRef>
            <a:effectRef idx="1">
              <a:schemeClr val="accent2">
                <a:hueOff val="0"/>
                <a:satOff val="0"/>
                <a:lumOff val="0"/>
                <a:alphaOff val="0"/>
              </a:schemeClr>
            </a:effectRef>
            <a:fontRef idx="minor">
              <a:schemeClr val="lt1"/>
            </a:fontRef>
          </p:style>
          <p:txBody>
            <a:bodyPr/>
            <a:lstStyle/>
            <a:p>
              <a:endParaRPr lang="ar-SA"/>
            </a:p>
          </p:txBody>
        </p:sp>
        <p:sp>
          <p:nvSpPr>
            <p:cNvPr id="33" name="مستطيل: زوايا مستديرة 4">
              <a:extLst>
                <a:ext uri="{FF2B5EF4-FFF2-40B4-BE49-F238E27FC236}">
                  <a16:creationId xmlns:a16="http://schemas.microsoft.com/office/drawing/2014/main" id="{98529798-B9A4-E29E-7494-EFEB2F050BA7}"/>
                </a:ext>
              </a:extLst>
            </p:cNvPr>
            <p:cNvSpPr txBox="1"/>
            <p:nvPr/>
          </p:nvSpPr>
          <p:spPr>
            <a:xfrm>
              <a:off x="1047393" y="31369"/>
              <a:ext cx="3953885" cy="1008281"/>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76200" numCol="1" spcCol="1270" anchor="ctr" anchorCtr="0">
              <a:noAutofit/>
            </a:bodyPr>
            <a:lstStyle/>
            <a:p>
              <a:pPr algn="ctr" defTabSz="889000">
                <a:lnSpc>
                  <a:spcPct val="90000"/>
                </a:lnSpc>
                <a:spcBef>
                  <a:spcPct val="0"/>
                </a:spcBef>
                <a:spcAft>
                  <a:spcPct val="35000"/>
                </a:spcAft>
              </a:pPr>
              <a:r>
                <a:rPr lang="ar-SA" sz="1400" b="0" kern="1200" dirty="0">
                  <a:latin typeface="Alexandria" pitchFamily="2" charset="-78"/>
                  <a:cs typeface="Alexandria" pitchFamily="2" charset="-78"/>
                </a:rPr>
                <a:t>عدم تمكن بعض العاملين من المعرفة الكاملة لاتخاذ قرارات فعالة</a:t>
              </a:r>
              <a:endParaRPr lang="en-US" sz="1400" b="0" kern="1200" dirty="0">
                <a:latin typeface="Alexandria" pitchFamily="2" charset="-78"/>
                <a:cs typeface="Alexandria" pitchFamily="2" charset="-78"/>
              </a:endParaRPr>
            </a:p>
          </p:txBody>
        </p:sp>
      </p:grpSp>
    </p:spTree>
    <p:extLst>
      <p:ext uri="{BB962C8B-B14F-4D97-AF65-F5344CB8AC3E}">
        <p14:creationId xmlns:p14="http://schemas.microsoft.com/office/powerpoint/2010/main" val="170406860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C99A304-E107-FAF4-F5A7-607019416E9B}"/>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9985A92-FDBB-7AFE-9B84-4CA26A336FC2}"/>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مفهوم تمكين العاملين</a:t>
            </a:r>
            <a:endParaRPr lang="ar-EG"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9EAF3E51-DFE6-B167-38B3-441561A01CC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6C073F62-86CE-96BA-D792-A4CC9FAC443A}"/>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81C6538-7F8D-A072-2B4E-1A3347E4DE58}"/>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787688CE-26AE-19D2-3FF7-819DA061D9E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C01071BE-455F-8D17-2AA8-447BF641A4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1ADCEC0F-A72C-14B6-76F3-B03D85B1BAFD}"/>
              </a:ext>
            </a:extLst>
          </p:cNvPr>
          <p:cNvSpPr txBox="1"/>
          <p:nvPr/>
        </p:nvSpPr>
        <p:spPr>
          <a:xfrm>
            <a:off x="970444" y="2161678"/>
            <a:ext cx="10187195" cy="3251596"/>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وأن تفهم ما المقصود بالتمكين، ومعرفة مختلف نماذج التمكين وخطوات التنفيذ تعتبر الخطوة الأساسية الأولى في الطريق للتمكين الحقيقي</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a:t>
            </a:r>
          </a:p>
          <a:p>
            <a:pPr algn="justLow"/>
            <a:endParaRPr lang="ar-SA" sz="1600" kern="0" dirty="0">
              <a:solidFill>
                <a:prstClr val="black"/>
              </a:solidFill>
              <a:latin typeface="Alexandria" charset="0"/>
              <a:cs typeface="Alexandria" charset="0"/>
            </a:endParaRPr>
          </a:p>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ويمكن أن  يعرف التمكين بأنه: "</a:t>
            </a: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فلسفة إعطاء مزيد من المسؤوليات وسلطة اتخاذ القرار بدرجة أكبر للأفراد في المستويات الدنيا</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p>
          <a:p>
            <a:pPr algn="justLow"/>
            <a:endParaRPr lang="ar-SA" sz="1600" kern="0" dirty="0">
              <a:solidFill>
                <a:prstClr val="black"/>
              </a:solidFill>
              <a:latin typeface="Alexandria" charset="0"/>
              <a:cs typeface="Alexandria" charset="0"/>
            </a:endParaRPr>
          </a:p>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وهناك فرق بين التمكين والتفويض فالتفويض عندما يقرر القائد أن يحول بعض صلاحيات عملة لشخص آخر لأسباب محددة، على سبيل المثال المساعدة في تطوير المرؤوس، أو تفويض الأعمال ذات المخاطر المنخفضة. أما التمكين فيعني توسيع المسؤوليات المتعلقة بالمهام الحالية للوظيفة دون الحاجة لتغييرها.</a:t>
            </a:r>
          </a:p>
        </p:txBody>
      </p:sp>
    </p:spTree>
    <p:extLst>
      <p:ext uri="{BB962C8B-B14F-4D97-AF65-F5344CB8AC3E}">
        <p14:creationId xmlns:p14="http://schemas.microsoft.com/office/powerpoint/2010/main" val="174981711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C99A304-E107-FAF4-F5A7-607019416E9B}"/>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9985A92-FDBB-7AFE-9B84-4CA26A336FC2}"/>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أبعاد التمكين</a:t>
            </a:r>
            <a:endParaRPr lang="ar-EG"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9EAF3E51-DFE6-B167-38B3-441561A01CC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6C073F62-86CE-96BA-D792-A4CC9FAC443A}"/>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81C6538-7F8D-A072-2B4E-1A3347E4DE58}"/>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787688CE-26AE-19D2-3FF7-819DA061D9E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C01071BE-455F-8D17-2AA8-447BF641A4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1ADCEC0F-A72C-14B6-76F3-B03D85B1BAFD}"/>
              </a:ext>
            </a:extLst>
          </p:cNvPr>
          <p:cNvSpPr txBox="1"/>
          <p:nvPr/>
        </p:nvSpPr>
        <p:spPr>
          <a:xfrm>
            <a:off x="942308" y="2365971"/>
            <a:ext cx="10187195" cy="789383"/>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هناك خمسة أبعاد للتمكين يمكن أن توفر وسيلة لوصف أو تحديد هيئة التمكين المستخدم في أي منظمة. وفيما يلي عرضاً لهذه الأبعاد باختصار:</a:t>
            </a:r>
          </a:p>
        </p:txBody>
      </p:sp>
      <p:sp>
        <p:nvSpPr>
          <p:cNvPr id="10" name="Round Diagonal Corner Rectangle 17">
            <a:extLst>
              <a:ext uri="{FF2B5EF4-FFF2-40B4-BE49-F238E27FC236}">
                <a16:creationId xmlns:a16="http://schemas.microsoft.com/office/drawing/2014/main" id="{3AA642CC-F018-B07B-5C0E-148E5DA7E7B9}"/>
              </a:ext>
            </a:extLst>
          </p:cNvPr>
          <p:cNvSpPr/>
          <p:nvPr/>
        </p:nvSpPr>
        <p:spPr>
          <a:xfrm>
            <a:off x="8209881" y="3323708"/>
            <a:ext cx="2844496" cy="463056"/>
          </a:xfrm>
          <a:prstGeom prst="round2DiagRect">
            <a:avLst>
              <a:gd name="adj1" fmla="val 50000"/>
              <a:gd name="adj2"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b="1" dirty="0">
                <a:solidFill>
                  <a:srgbClr val="203E5F"/>
                </a:solidFill>
                <a:latin typeface="Alexandria" charset="0"/>
                <a:cs typeface="Alexandria" charset="0"/>
              </a:rPr>
              <a:t>المهمة</a:t>
            </a:r>
          </a:p>
        </p:txBody>
      </p:sp>
      <p:sp>
        <p:nvSpPr>
          <p:cNvPr id="12" name="Round Diagonal Corner Rectangle 17">
            <a:extLst>
              <a:ext uri="{FF2B5EF4-FFF2-40B4-BE49-F238E27FC236}">
                <a16:creationId xmlns:a16="http://schemas.microsoft.com/office/drawing/2014/main" id="{65B99236-C4DC-8B3D-17F5-52B69E1DC5EA}"/>
              </a:ext>
            </a:extLst>
          </p:cNvPr>
          <p:cNvSpPr/>
          <p:nvPr/>
        </p:nvSpPr>
        <p:spPr>
          <a:xfrm>
            <a:off x="1292097" y="3537681"/>
            <a:ext cx="2524722" cy="463056"/>
          </a:xfrm>
          <a:prstGeom prst="round2DiagRect">
            <a:avLst>
              <a:gd name="adj1" fmla="val 50000"/>
              <a:gd name="adj2"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b="1" dirty="0">
                <a:solidFill>
                  <a:srgbClr val="203E5F"/>
                </a:solidFill>
                <a:latin typeface="Alexandria" charset="0"/>
                <a:cs typeface="Alexandria" charset="0"/>
              </a:rPr>
              <a:t>تحديد المهمة</a:t>
            </a:r>
          </a:p>
        </p:txBody>
      </p:sp>
      <p:sp>
        <p:nvSpPr>
          <p:cNvPr id="13" name="Round Diagonal Corner Rectangle 17">
            <a:extLst>
              <a:ext uri="{FF2B5EF4-FFF2-40B4-BE49-F238E27FC236}">
                <a16:creationId xmlns:a16="http://schemas.microsoft.com/office/drawing/2014/main" id="{8F278D43-CB0E-4DD5-AF6C-EF4E661E0126}"/>
              </a:ext>
            </a:extLst>
          </p:cNvPr>
          <p:cNvSpPr/>
          <p:nvPr/>
        </p:nvSpPr>
        <p:spPr>
          <a:xfrm>
            <a:off x="8315594" y="4064705"/>
            <a:ext cx="2754295" cy="463056"/>
          </a:xfrm>
          <a:prstGeom prst="round2DiagRect">
            <a:avLst>
              <a:gd name="adj1" fmla="val 50000"/>
              <a:gd name="adj2"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b="1" dirty="0">
                <a:solidFill>
                  <a:srgbClr val="203E5F"/>
                </a:solidFill>
                <a:latin typeface="Alexandria" charset="0"/>
                <a:cs typeface="Alexandria" charset="0"/>
              </a:rPr>
              <a:t>القوة</a:t>
            </a:r>
          </a:p>
        </p:txBody>
      </p:sp>
      <p:sp>
        <p:nvSpPr>
          <p:cNvPr id="14" name="Round Diagonal Corner Rectangle 17">
            <a:extLst>
              <a:ext uri="{FF2B5EF4-FFF2-40B4-BE49-F238E27FC236}">
                <a16:creationId xmlns:a16="http://schemas.microsoft.com/office/drawing/2014/main" id="{DE7D4AB5-941B-0E84-55B6-58E0A96395FB}"/>
              </a:ext>
            </a:extLst>
          </p:cNvPr>
          <p:cNvSpPr/>
          <p:nvPr/>
        </p:nvSpPr>
        <p:spPr>
          <a:xfrm>
            <a:off x="1210553" y="4697429"/>
            <a:ext cx="2723105" cy="463056"/>
          </a:xfrm>
          <a:prstGeom prst="round2DiagRect">
            <a:avLst>
              <a:gd name="adj1" fmla="val 50000"/>
              <a:gd name="adj2"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b="1" dirty="0">
                <a:solidFill>
                  <a:srgbClr val="203E5F"/>
                </a:solidFill>
                <a:latin typeface="Alexandria" charset="0"/>
                <a:cs typeface="Alexandria" charset="0"/>
              </a:rPr>
              <a:t>الالتزام</a:t>
            </a:r>
          </a:p>
        </p:txBody>
      </p:sp>
      <p:sp>
        <p:nvSpPr>
          <p:cNvPr id="15" name="Round Diagonal Corner Rectangle 17">
            <a:extLst>
              <a:ext uri="{FF2B5EF4-FFF2-40B4-BE49-F238E27FC236}">
                <a16:creationId xmlns:a16="http://schemas.microsoft.com/office/drawing/2014/main" id="{A22D4B35-2397-E073-6A91-2F9CE71EA445}"/>
              </a:ext>
            </a:extLst>
          </p:cNvPr>
          <p:cNvSpPr/>
          <p:nvPr/>
        </p:nvSpPr>
        <p:spPr>
          <a:xfrm>
            <a:off x="8604698" y="5293952"/>
            <a:ext cx="2054861" cy="463056"/>
          </a:xfrm>
          <a:prstGeom prst="round2DiagRect">
            <a:avLst>
              <a:gd name="adj1" fmla="val 50000"/>
              <a:gd name="adj2"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b="1" dirty="0">
                <a:solidFill>
                  <a:srgbClr val="203E5F"/>
                </a:solidFill>
                <a:latin typeface="Alexandria" charset="0"/>
                <a:cs typeface="Alexandria" charset="0"/>
              </a:rPr>
              <a:t>الثقافة</a:t>
            </a:r>
          </a:p>
        </p:txBody>
      </p:sp>
      <p:grpSp>
        <p:nvGrpSpPr>
          <p:cNvPr id="34" name="Group 30">
            <a:extLst>
              <a:ext uri="{FF2B5EF4-FFF2-40B4-BE49-F238E27FC236}">
                <a16:creationId xmlns:a16="http://schemas.microsoft.com/office/drawing/2014/main" id="{5C2BB6F5-4577-3E2E-E9B9-16E45196D1D1}"/>
              </a:ext>
            </a:extLst>
          </p:cNvPr>
          <p:cNvGrpSpPr/>
          <p:nvPr/>
        </p:nvGrpSpPr>
        <p:grpSpPr>
          <a:xfrm flipH="1">
            <a:off x="4163980" y="3429000"/>
            <a:ext cx="4045901" cy="2526048"/>
            <a:chOff x="2483527" y="1138079"/>
            <a:chExt cx="4178230" cy="4793378"/>
          </a:xfrm>
        </p:grpSpPr>
        <p:sp>
          <p:nvSpPr>
            <p:cNvPr id="35" name="Freeform 2">
              <a:extLst>
                <a:ext uri="{FF2B5EF4-FFF2-40B4-BE49-F238E27FC236}">
                  <a16:creationId xmlns:a16="http://schemas.microsoft.com/office/drawing/2014/main" id="{4E9A22B4-CEE7-9BD8-EDB3-541FEF28B294}"/>
                </a:ext>
              </a:extLst>
            </p:cNvPr>
            <p:cNvSpPr/>
            <p:nvPr/>
          </p:nvSpPr>
          <p:spPr>
            <a:xfrm>
              <a:off x="3397863" y="1138079"/>
              <a:ext cx="3263894" cy="1630279"/>
            </a:xfrm>
            <a:custGeom>
              <a:avLst/>
              <a:gdLst>
                <a:gd name="connsiteX0" fmla="*/ 2102344 w 3263894"/>
                <a:gd name="connsiteY0" fmla="*/ 0 h 1630279"/>
                <a:gd name="connsiteX1" fmla="*/ 2559043 w 3263894"/>
                <a:gd name="connsiteY1" fmla="*/ 0 h 1630279"/>
                <a:gd name="connsiteX2" fmla="*/ 3263894 w 3263894"/>
                <a:gd name="connsiteY2" fmla="*/ 704851 h 1630279"/>
                <a:gd name="connsiteX3" fmla="*/ 3263894 w 3263894"/>
                <a:gd name="connsiteY3" fmla="*/ 925428 h 1630279"/>
                <a:gd name="connsiteX4" fmla="*/ 2559043 w 3263894"/>
                <a:gd name="connsiteY4" fmla="*/ 1630279 h 1630279"/>
                <a:gd name="connsiteX5" fmla="*/ 761327 w 3263894"/>
                <a:gd name="connsiteY5" fmla="*/ 1630279 h 1630279"/>
                <a:gd name="connsiteX6" fmla="*/ 745404 w 3263894"/>
                <a:gd name="connsiteY6" fmla="*/ 1628874 h 1630279"/>
                <a:gd name="connsiteX7" fmla="*/ 244074 w 3263894"/>
                <a:gd name="connsiteY7" fmla="*/ 1628874 h 1630279"/>
                <a:gd name="connsiteX8" fmla="*/ 0 w 3263894"/>
                <a:gd name="connsiteY8" fmla="*/ 1341619 h 1630279"/>
                <a:gd name="connsiteX9" fmla="*/ 244073 w 3263894"/>
                <a:gd name="connsiteY9" fmla="*/ 1054366 h 1630279"/>
                <a:gd name="connsiteX10" fmla="*/ 1588230 w 3263894"/>
                <a:gd name="connsiteY10" fmla="*/ 1054366 h 1630279"/>
                <a:gd name="connsiteX11" fmla="*/ 1604154 w 3263894"/>
                <a:gd name="connsiteY11" fmla="*/ 1055771 h 1630279"/>
                <a:gd name="connsiteX12" fmla="*/ 2466273 w 3263894"/>
                <a:gd name="connsiteY12" fmla="*/ 1055771 h 1630279"/>
                <a:gd name="connsiteX13" fmla="*/ 2674347 w 3263894"/>
                <a:gd name="connsiteY13" fmla="*/ 847697 h 1630279"/>
                <a:gd name="connsiteX14" fmla="*/ 2674347 w 3263894"/>
                <a:gd name="connsiteY14" fmla="*/ 782582 h 1630279"/>
                <a:gd name="connsiteX15" fmla="*/ 2466273 w 3263894"/>
                <a:gd name="connsiteY15" fmla="*/ 574508 h 1630279"/>
                <a:gd name="connsiteX16" fmla="*/ 2101154 w 3263894"/>
                <a:gd name="connsiteY16" fmla="*/ 574508 h 1630279"/>
                <a:gd name="connsiteX17" fmla="*/ 2345228 w 3263894"/>
                <a:gd name="connsiteY17" fmla="*/ 286552 h 1630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263894" h="1630279">
                  <a:moveTo>
                    <a:pt x="2102344" y="0"/>
                  </a:moveTo>
                  <a:lnTo>
                    <a:pt x="2559043" y="0"/>
                  </a:lnTo>
                  <a:cubicBezTo>
                    <a:pt x="2948321" y="0"/>
                    <a:pt x="3263894" y="315573"/>
                    <a:pt x="3263894" y="704851"/>
                  </a:cubicBezTo>
                  <a:lnTo>
                    <a:pt x="3263894" y="925428"/>
                  </a:lnTo>
                  <a:cubicBezTo>
                    <a:pt x="3263894" y="1314706"/>
                    <a:pt x="2948321" y="1630279"/>
                    <a:pt x="2559043" y="1630279"/>
                  </a:cubicBezTo>
                  <a:lnTo>
                    <a:pt x="761327" y="1630279"/>
                  </a:lnTo>
                  <a:lnTo>
                    <a:pt x="745404" y="1628874"/>
                  </a:lnTo>
                  <a:lnTo>
                    <a:pt x="244074" y="1628874"/>
                  </a:lnTo>
                  <a:lnTo>
                    <a:pt x="0" y="1341619"/>
                  </a:lnTo>
                  <a:lnTo>
                    <a:pt x="244073" y="1054366"/>
                  </a:lnTo>
                  <a:lnTo>
                    <a:pt x="1588230" y="1054366"/>
                  </a:lnTo>
                  <a:lnTo>
                    <a:pt x="1604154" y="1055771"/>
                  </a:lnTo>
                  <a:lnTo>
                    <a:pt x="2466273" y="1055771"/>
                  </a:lnTo>
                  <a:cubicBezTo>
                    <a:pt x="2581189" y="1055771"/>
                    <a:pt x="2674347" y="962613"/>
                    <a:pt x="2674347" y="847697"/>
                  </a:cubicBezTo>
                  <a:lnTo>
                    <a:pt x="2674347" y="782582"/>
                  </a:lnTo>
                  <a:cubicBezTo>
                    <a:pt x="2674347" y="667666"/>
                    <a:pt x="2581189" y="574508"/>
                    <a:pt x="2466273" y="574508"/>
                  </a:cubicBezTo>
                  <a:lnTo>
                    <a:pt x="2101154" y="574508"/>
                  </a:lnTo>
                  <a:lnTo>
                    <a:pt x="2345228" y="286552"/>
                  </a:lnTo>
                  <a:close/>
                </a:path>
              </a:pathLst>
            </a:custGeom>
            <a:solidFill>
              <a:srgbClr val="F58221"/>
            </a:solidFill>
            <a:ln w="12700" cap="flat" cmpd="sng" algn="ctr">
              <a:no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prstClr val="white"/>
                </a:solidFill>
                <a:effectLst/>
                <a:uLnTx/>
                <a:uFillTx/>
                <a:latin typeface="Alexandria" pitchFamily="2" charset="-78"/>
                <a:cs typeface="Alexandria" pitchFamily="2" charset="-78"/>
              </a:endParaRPr>
            </a:p>
          </p:txBody>
        </p:sp>
        <p:sp>
          <p:nvSpPr>
            <p:cNvPr id="36" name="Freeform 3">
              <a:extLst>
                <a:ext uri="{FF2B5EF4-FFF2-40B4-BE49-F238E27FC236}">
                  <a16:creationId xmlns:a16="http://schemas.microsoft.com/office/drawing/2014/main" id="{871DB4DD-144E-E707-B04E-40A497ADFED6}"/>
                </a:ext>
              </a:extLst>
            </p:cNvPr>
            <p:cNvSpPr/>
            <p:nvPr/>
          </p:nvSpPr>
          <p:spPr>
            <a:xfrm>
              <a:off x="2588369" y="1138079"/>
              <a:ext cx="3049881" cy="575911"/>
            </a:xfrm>
            <a:custGeom>
              <a:avLst/>
              <a:gdLst>
                <a:gd name="connsiteX0" fmla="*/ 1570822 w 3049881"/>
                <a:gd name="connsiteY0" fmla="*/ 0 h 575911"/>
                <a:gd name="connsiteX1" fmla="*/ 2806997 w 3049881"/>
                <a:gd name="connsiteY1" fmla="*/ 0 h 575911"/>
                <a:gd name="connsiteX2" fmla="*/ 3049881 w 3049881"/>
                <a:gd name="connsiteY2" fmla="*/ 286552 h 575911"/>
                <a:gd name="connsiteX3" fmla="*/ 2805807 w 3049881"/>
                <a:gd name="connsiteY3" fmla="*/ 574508 h 575911"/>
                <a:gd name="connsiteX4" fmla="*/ 2129566 w 3049881"/>
                <a:gd name="connsiteY4" fmla="*/ 574508 h 575911"/>
                <a:gd name="connsiteX5" fmla="*/ 2106981 w 3049881"/>
                <a:gd name="connsiteY5" fmla="*/ 575911 h 575911"/>
                <a:gd name="connsiteX6" fmla="*/ 0 w 3049881"/>
                <a:gd name="connsiteY6" fmla="*/ 575911 h 575911"/>
                <a:gd name="connsiteX7" fmla="*/ 244074 w 3049881"/>
                <a:gd name="connsiteY7" fmla="*/ 288657 h 575911"/>
                <a:gd name="connsiteX8" fmla="*/ 1 w 3049881"/>
                <a:gd name="connsiteY8" fmla="*/ 1403 h 575911"/>
                <a:gd name="connsiteX9" fmla="*/ 1554921 w 3049881"/>
                <a:gd name="connsiteY9" fmla="*/ 1403 h 575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049881" h="575911">
                  <a:moveTo>
                    <a:pt x="1570822" y="0"/>
                  </a:moveTo>
                  <a:lnTo>
                    <a:pt x="2806997" y="0"/>
                  </a:lnTo>
                  <a:lnTo>
                    <a:pt x="3049881" y="286552"/>
                  </a:lnTo>
                  <a:lnTo>
                    <a:pt x="2805807" y="574508"/>
                  </a:lnTo>
                  <a:lnTo>
                    <a:pt x="2129566" y="574508"/>
                  </a:lnTo>
                  <a:lnTo>
                    <a:pt x="2106981" y="575911"/>
                  </a:lnTo>
                  <a:lnTo>
                    <a:pt x="0" y="575911"/>
                  </a:lnTo>
                  <a:lnTo>
                    <a:pt x="244074" y="288657"/>
                  </a:lnTo>
                  <a:lnTo>
                    <a:pt x="1" y="1403"/>
                  </a:lnTo>
                  <a:lnTo>
                    <a:pt x="1554921" y="1403"/>
                  </a:lnTo>
                  <a:close/>
                </a:path>
              </a:pathLst>
            </a:custGeom>
            <a:solidFill>
              <a:srgbClr val="203E5F"/>
            </a:solidFill>
            <a:ln w="12700" cap="flat" cmpd="sng" algn="ctr">
              <a:no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prstClr val="white"/>
                </a:solidFill>
                <a:effectLst/>
                <a:uLnTx/>
                <a:uFillTx/>
                <a:latin typeface="Alexandria" pitchFamily="2" charset="-78"/>
                <a:cs typeface="Alexandria" pitchFamily="2" charset="-78"/>
              </a:endParaRPr>
            </a:p>
          </p:txBody>
        </p:sp>
        <p:sp>
          <p:nvSpPr>
            <p:cNvPr id="37" name="Freeform 4">
              <a:extLst>
                <a:ext uri="{FF2B5EF4-FFF2-40B4-BE49-F238E27FC236}">
                  <a16:creationId xmlns:a16="http://schemas.microsoft.com/office/drawing/2014/main" id="{FB72F378-4E43-C389-F76B-96B01BBC4719}"/>
                </a:ext>
              </a:extLst>
            </p:cNvPr>
            <p:cNvSpPr/>
            <p:nvPr/>
          </p:nvSpPr>
          <p:spPr>
            <a:xfrm>
              <a:off x="2483527" y="2192445"/>
              <a:ext cx="3154723" cy="1630279"/>
            </a:xfrm>
            <a:custGeom>
              <a:avLst/>
              <a:gdLst>
                <a:gd name="connsiteX0" fmla="*/ 704851 w 3154723"/>
                <a:gd name="connsiteY0" fmla="*/ 0 h 1630279"/>
                <a:gd name="connsiteX1" fmla="*/ 1053568 w 3154723"/>
                <a:gd name="connsiteY1" fmla="*/ 0 h 1630279"/>
                <a:gd name="connsiteX2" fmla="*/ 809495 w 3154723"/>
                <a:gd name="connsiteY2" fmla="*/ 287253 h 1630279"/>
                <a:gd name="connsiteX3" fmla="*/ 1053569 w 3154723"/>
                <a:gd name="connsiteY3" fmla="*/ 574508 h 1630279"/>
                <a:gd name="connsiteX4" fmla="*/ 797621 w 3154723"/>
                <a:gd name="connsiteY4" fmla="*/ 574508 h 1630279"/>
                <a:gd name="connsiteX5" fmla="*/ 589547 w 3154723"/>
                <a:gd name="connsiteY5" fmla="*/ 782582 h 1630279"/>
                <a:gd name="connsiteX6" fmla="*/ 589547 w 3154723"/>
                <a:gd name="connsiteY6" fmla="*/ 847697 h 1630279"/>
                <a:gd name="connsiteX7" fmla="*/ 797621 w 3154723"/>
                <a:gd name="connsiteY7" fmla="*/ 1055771 h 1630279"/>
                <a:gd name="connsiteX8" fmla="*/ 1659740 w 3154723"/>
                <a:gd name="connsiteY8" fmla="*/ 1055771 h 1630279"/>
                <a:gd name="connsiteX9" fmla="*/ 1675664 w 3154723"/>
                <a:gd name="connsiteY9" fmla="*/ 1054366 h 1630279"/>
                <a:gd name="connsiteX10" fmla="*/ 2910649 w 3154723"/>
                <a:gd name="connsiteY10" fmla="*/ 1054366 h 1630279"/>
                <a:gd name="connsiteX11" fmla="*/ 3154723 w 3154723"/>
                <a:gd name="connsiteY11" fmla="*/ 1341621 h 1630279"/>
                <a:gd name="connsiteX12" fmla="*/ 2910650 w 3154723"/>
                <a:gd name="connsiteY12" fmla="*/ 1628874 h 1630279"/>
                <a:gd name="connsiteX13" fmla="*/ 2518490 w 3154723"/>
                <a:gd name="connsiteY13" fmla="*/ 1628874 h 1630279"/>
                <a:gd name="connsiteX14" fmla="*/ 2502567 w 3154723"/>
                <a:gd name="connsiteY14" fmla="*/ 1630279 h 1630279"/>
                <a:gd name="connsiteX15" fmla="*/ 704851 w 3154723"/>
                <a:gd name="connsiteY15" fmla="*/ 1630279 h 1630279"/>
                <a:gd name="connsiteX16" fmla="*/ 0 w 3154723"/>
                <a:gd name="connsiteY16" fmla="*/ 925428 h 1630279"/>
                <a:gd name="connsiteX17" fmla="*/ 0 w 3154723"/>
                <a:gd name="connsiteY17" fmla="*/ 704851 h 1630279"/>
                <a:gd name="connsiteX18" fmla="*/ 704851 w 3154723"/>
                <a:gd name="connsiteY18" fmla="*/ 0 h 1630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154723" h="1630279">
                  <a:moveTo>
                    <a:pt x="704851" y="0"/>
                  </a:moveTo>
                  <a:lnTo>
                    <a:pt x="1053568" y="0"/>
                  </a:lnTo>
                  <a:lnTo>
                    <a:pt x="809495" y="287253"/>
                  </a:lnTo>
                  <a:lnTo>
                    <a:pt x="1053569" y="574508"/>
                  </a:lnTo>
                  <a:lnTo>
                    <a:pt x="797621" y="574508"/>
                  </a:lnTo>
                  <a:cubicBezTo>
                    <a:pt x="682705" y="574508"/>
                    <a:pt x="589547" y="667666"/>
                    <a:pt x="589547" y="782582"/>
                  </a:cubicBezTo>
                  <a:lnTo>
                    <a:pt x="589547" y="847697"/>
                  </a:lnTo>
                  <a:cubicBezTo>
                    <a:pt x="589547" y="962613"/>
                    <a:pt x="682705" y="1055771"/>
                    <a:pt x="797621" y="1055771"/>
                  </a:cubicBezTo>
                  <a:lnTo>
                    <a:pt x="1659740" y="1055771"/>
                  </a:lnTo>
                  <a:lnTo>
                    <a:pt x="1675664" y="1054366"/>
                  </a:lnTo>
                  <a:lnTo>
                    <a:pt x="2910649" y="1054366"/>
                  </a:lnTo>
                  <a:lnTo>
                    <a:pt x="3154723" y="1341621"/>
                  </a:lnTo>
                  <a:lnTo>
                    <a:pt x="2910650" y="1628874"/>
                  </a:lnTo>
                  <a:lnTo>
                    <a:pt x="2518490" y="1628874"/>
                  </a:lnTo>
                  <a:lnTo>
                    <a:pt x="2502567" y="1630279"/>
                  </a:lnTo>
                  <a:lnTo>
                    <a:pt x="704851" y="1630279"/>
                  </a:lnTo>
                  <a:cubicBezTo>
                    <a:pt x="315573" y="1630279"/>
                    <a:pt x="0" y="1314706"/>
                    <a:pt x="0" y="925428"/>
                  </a:cubicBezTo>
                  <a:lnTo>
                    <a:pt x="0" y="704851"/>
                  </a:lnTo>
                  <a:cubicBezTo>
                    <a:pt x="0" y="315573"/>
                    <a:pt x="315573" y="0"/>
                    <a:pt x="704851" y="0"/>
                  </a:cubicBezTo>
                  <a:close/>
                </a:path>
              </a:pathLst>
            </a:custGeom>
            <a:solidFill>
              <a:srgbClr val="FFCC00"/>
            </a:solidFill>
            <a:ln w="12700" cap="flat" cmpd="sng" algn="ctr">
              <a:no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prstClr val="white"/>
                </a:solidFill>
                <a:effectLst/>
                <a:uLnTx/>
                <a:uFillTx/>
                <a:latin typeface="Alexandria" pitchFamily="2" charset="-78"/>
                <a:cs typeface="Alexandria" pitchFamily="2" charset="-78"/>
              </a:endParaRPr>
            </a:p>
          </p:txBody>
        </p:sp>
        <p:sp>
          <p:nvSpPr>
            <p:cNvPr id="38" name="Freeform 5">
              <a:extLst>
                <a:ext uri="{FF2B5EF4-FFF2-40B4-BE49-F238E27FC236}">
                  <a16:creationId xmlns:a16="http://schemas.microsoft.com/office/drawing/2014/main" id="{38E54EF7-22A1-D045-8574-68EBF4F5AADF}"/>
                </a:ext>
              </a:extLst>
            </p:cNvPr>
            <p:cNvSpPr/>
            <p:nvPr/>
          </p:nvSpPr>
          <p:spPr>
            <a:xfrm>
              <a:off x="3397863" y="3246811"/>
              <a:ext cx="3263894" cy="1630279"/>
            </a:xfrm>
            <a:custGeom>
              <a:avLst/>
              <a:gdLst>
                <a:gd name="connsiteX0" fmla="*/ 2101154 w 3263894"/>
                <a:gd name="connsiteY0" fmla="*/ 0 h 1630279"/>
                <a:gd name="connsiteX1" fmla="*/ 2559043 w 3263894"/>
                <a:gd name="connsiteY1" fmla="*/ 0 h 1630279"/>
                <a:gd name="connsiteX2" fmla="*/ 3263894 w 3263894"/>
                <a:gd name="connsiteY2" fmla="*/ 704851 h 1630279"/>
                <a:gd name="connsiteX3" fmla="*/ 3263894 w 3263894"/>
                <a:gd name="connsiteY3" fmla="*/ 925428 h 1630279"/>
                <a:gd name="connsiteX4" fmla="*/ 2559043 w 3263894"/>
                <a:gd name="connsiteY4" fmla="*/ 1630279 h 1630279"/>
                <a:gd name="connsiteX5" fmla="*/ 761327 w 3263894"/>
                <a:gd name="connsiteY5" fmla="*/ 1630279 h 1630279"/>
                <a:gd name="connsiteX6" fmla="*/ 745404 w 3263894"/>
                <a:gd name="connsiteY6" fmla="*/ 1628874 h 1630279"/>
                <a:gd name="connsiteX7" fmla="*/ 244073 w 3263894"/>
                <a:gd name="connsiteY7" fmla="*/ 1628874 h 1630279"/>
                <a:gd name="connsiteX8" fmla="*/ 0 w 3263894"/>
                <a:gd name="connsiteY8" fmla="*/ 1341620 h 1630279"/>
                <a:gd name="connsiteX9" fmla="*/ 244074 w 3263894"/>
                <a:gd name="connsiteY9" fmla="*/ 1054366 h 1630279"/>
                <a:gd name="connsiteX10" fmla="*/ 1588230 w 3263894"/>
                <a:gd name="connsiteY10" fmla="*/ 1054366 h 1630279"/>
                <a:gd name="connsiteX11" fmla="*/ 1604153 w 3263894"/>
                <a:gd name="connsiteY11" fmla="*/ 1055771 h 1630279"/>
                <a:gd name="connsiteX12" fmla="*/ 2466273 w 3263894"/>
                <a:gd name="connsiteY12" fmla="*/ 1055771 h 1630279"/>
                <a:gd name="connsiteX13" fmla="*/ 2674347 w 3263894"/>
                <a:gd name="connsiteY13" fmla="*/ 847697 h 1630279"/>
                <a:gd name="connsiteX14" fmla="*/ 2674347 w 3263894"/>
                <a:gd name="connsiteY14" fmla="*/ 782582 h 1630279"/>
                <a:gd name="connsiteX15" fmla="*/ 2466273 w 3263894"/>
                <a:gd name="connsiteY15" fmla="*/ 574508 h 1630279"/>
                <a:gd name="connsiteX16" fmla="*/ 2101155 w 3263894"/>
                <a:gd name="connsiteY16" fmla="*/ 574508 h 1630279"/>
                <a:gd name="connsiteX17" fmla="*/ 2345228 w 3263894"/>
                <a:gd name="connsiteY17" fmla="*/ 287255 h 1630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263894" h="1630279">
                  <a:moveTo>
                    <a:pt x="2101154" y="0"/>
                  </a:moveTo>
                  <a:lnTo>
                    <a:pt x="2559043" y="0"/>
                  </a:lnTo>
                  <a:cubicBezTo>
                    <a:pt x="2948321" y="0"/>
                    <a:pt x="3263894" y="315573"/>
                    <a:pt x="3263894" y="704851"/>
                  </a:cubicBezTo>
                  <a:lnTo>
                    <a:pt x="3263894" y="925428"/>
                  </a:lnTo>
                  <a:cubicBezTo>
                    <a:pt x="3263894" y="1314706"/>
                    <a:pt x="2948321" y="1630279"/>
                    <a:pt x="2559043" y="1630279"/>
                  </a:cubicBezTo>
                  <a:lnTo>
                    <a:pt x="761327" y="1630279"/>
                  </a:lnTo>
                  <a:lnTo>
                    <a:pt x="745404" y="1628874"/>
                  </a:lnTo>
                  <a:lnTo>
                    <a:pt x="244073" y="1628874"/>
                  </a:lnTo>
                  <a:lnTo>
                    <a:pt x="0" y="1341620"/>
                  </a:lnTo>
                  <a:lnTo>
                    <a:pt x="244074" y="1054366"/>
                  </a:lnTo>
                  <a:lnTo>
                    <a:pt x="1588230" y="1054366"/>
                  </a:lnTo>
                  <a:lnTo>
                    <a:pt x="1604153" y="1055771"/>
                  </a:lnTo>
                  <a:lnTo>
                    <a:pt x="2466273" y="1055771"/>
                  </a:lnTo>
                  <a:cubicBezTo>
                    <a:pt x="2581189" y="1055771"/>
                    <a:pt x="2674347" y="962613"/>
                    <a:pt x="2674347" y="847697"/>
                  </a:cubicBezTo>
                  <a:lnTo>
                    <a:pt x="2674347" y="782582"/>
                  </a:lnTo>
                  <a:cubicBezTo>
                    <a:pt x="2674347" y="667666"/>
                    <a:pt x="2581189" y="574508"/>
                    <a:pt x="2466273" y="574508"/>
                  </a:cubicBezTo>
                  <a:lnTo>
                    <a:pt x="2101155" y="574508"/>
                  </a:lnTo>
                  <a:lnTo>
                    <a:pt x="2345228" y="287255"/>
                  </a:lnTo>
                  <a:close/>
                </a:path>
              </a:pathLst>
            </a:custGeom>
            <a:solidFill>
              <a:srgbClr val="F58221"/>
            </a:solidFill>
            <a:ln w="12700" cap="flat" cmpd="sng" algn="ctr">
              <a:no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Alexandria" pitchFamily="2" charset="-78"/>
                <a:cs typeface="Alexandria" pitchFamily="2" charset="-78"/>
              </a:endParaRPr>
            </a:p>
          </p:txBody>
        </p:sp>
        <p:sp>
          <p:nvSpPr>
            <p:cNvPr id="39" name="Freeform 6">
              <a:extLst>
                <a:ext uri="{FF2B5EF4-FFF2-40B4-BE49-F238E27FC236}">
                  <a16:creationId xmlns:a16="http://schemas.microsoft.com/office/drawing/2014/main" id="{50D29F72-6B3C-9C80-C313-FE2A606A9144}"/>
                </a:ext>
              </a:extLst>
            </p:cNvPr>
            <p:cNvSpPr/>
            <p:nvPr/>
          </p:nvSpPr>
          <p:spPr>
            <a:xfrm>
              <a:off x="2483527" y="4301177"/>
              <a:ext cx="4176408" cy="1630280"/>
            </a:xfrm>
            <a:custGeom>
              <a:avLst/>
              <a:gdLst>
                <a:gd name="connsiteX0" fmla="*/ 704851 w 4176408"/>
                <a:gd name="connsiteY0" fmla="*/ 0 h 1630280"/>
                <a:gd name="connsiteX1" fmla="*/ 1053569 w 4176408"/>
                <a:gd name="connsiteY1" fmla="*/ 0 h 1630280"/>
                <a:gd name="connsiteX2" fmla="*/ 809495 w 4176408"/>
                <a:gd name="connsiteY2" fmla="*/ 287254 h 1630280"/>
                <a:gd name="connsiteX3" fmla="*/ 1053568 w 4176408"/>
                <a:gd name="connsiteY3" fmla="*/ 574508 h 1630280"/>
                <a:gd name="connsiteX4" fmla="*/ 797621 w 4176408"/>
                <a:gd name="connsiteY4" fmla="*/ 574508 h 1630280"/>
                <a:gd name="connsiteX5" fmla="*/ 589547 w 4176408"/>
                <a:gd name="connsiteY5" fmla="*/ 782582 h 1630280"/>
                <a:gd name="connsiteX6" fmla="*/ 589547 w 4176408"/>
                <a:gd name="connsiteY6" fmla="*/ 847697 h 1630280"/>
                <a:gd name="connsiteX7" fmla="*/ 797621 w 4176408"/>
                <a:gd name="connsiteY7" fmla="*/ 1055771 h 1630280"/>
                <a:gd name="connsiteX8" fmla="*/ 3194278 w 4176408"/>
                <a:gd name="connsiteY8" fmla="*/ 1055771 h 1630280"/>
                <a:gd name="connsiteX9" fmla="*/ 3194278 w 4176408"/>
                <a:gd name="connsiteY9" fmla="*/ 1055772 h 1630280"/>
                <a:gd name="connsiteX10" fmla="*/ 3933528 w 4176408"/>
                <a:gd name="connsiteY10" fmla="*/ 1055772 h 1630280"/>
                <a:gd name="connsiteX11" fmla="*/ 4176408 w 4176408"/>
                <a:gd name="connsiteY11" fmla="*/ 1341621 h 1630280"/>
                <a:gd name="connsiteX12" fmla="*/ 3932334 w 4176408"/>
                <a:gd name="connsiteY12" fmla="*/ 1628875 h 1630280"/>
                <a:gd name="connsiteX13" fmla="*/ 2506159 w 4176408"/>
                <a:gd name="connsiteY13" fmla="*/ 1629962 h 1630280"/>
                <a:gd name="connsiteX14" fmla="*/ 2502567 w 4176408"/>
                <a:gd name="connsiteY14" fmla="*/ 1630279 h 1630280"/>
                <a:gd name="connsiteX15" fmla="*/ 2090426 w 4176408"/>
                <a:gd name="connsiteY15" fmla="*/ 1630279 h 1630280"/>
                <a:gd name="connsiteX16" fmla="*/ 2089114 w 4176408"/>
                <a:gd name="connsiteY16" fmla="*/ 1630280 h 1630280"/>
                <a:gd name="connsiteX17" fmla="*/ 2089114 w 4176408"/>
                <a:gd name="connsiteY17" fmla="*/ 1630279 h 1630280"/>
                <a:gd name="connsiteX18" fmla="*/ 704851 w 4176408"/>
                <a:gd name="connsiteY18" fmla="*/ 1630279 h 1630280"/>
                <a:gd name="connsiteX19" fmla="*/ 0 w 4176408"/>
                <a:gd name="connsiteY19" fmla="*/ 925428 h 1630280"/>
                <a:gd name="connsiteX20" fmla="*/ 0 w 4176408"/>
                <a:gd name="connsiteY20" fmla="*/ 704851 h 1630280"/>
                <a:gd name="connsiteX21" fmla="*/ 704851 w 4176408"/>
                <a:gd name="connsiteY21" fmla="*/ 0 h 1630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176408" h="1630280">
                  <a:moveTo>
                    <a:pt x="704851" y="0"/>
                  </a:moveTo>
                  <a:lnTo>
                    <a:pt x="1053569" y="0"/>
                  </a:lnTo>
                  <a:lnTo>
                    <a:pt x="809495" y="287254"/>
                  </a:lnTo>
                  <a:lnTo>
                    <a:pt x="1053568" y="574508"/>
                  </a:lnTo>
                  <a:lnTo>
                    <a:pt x="797621" y="574508"/>
                  </a:lnTo>
                  <a:cubicBezTo>
                    <a:pt x="682705" y="574508"/>
                    <a:pt x="589547" y="667666"/>
                    <a:pt x="589547" y="782582"/>
                  </a:cubicBezTo>
                  <a:lnTo>
                    <a:pt x="589547" y="847697"/>
                  </a:lnTo>
                  <a:cubicBezTo>
                    <a:pt x="589547" y="962613"/>
                    <a:pt x="682705" y="1055771"/>
                    <a:pt x="797621" y="1055771"/>
                  </a:cubicBezTo>
                  <a:lnTo>
                    <a:pt x="3194278" y="1055771"/>
                  </a:lnTo>
                  <a:lnTo>
                    <a:pt x="3194278" y="1055772"/>
                  </a:lnTo>
                  <a:lnTo>
                    <a:pt x="3933528" y="1055772"/>
                  </a:lnTo>
                  <a:lnTo>
                    <a:pt x="4176408" y="1341621"/>
                  </a:lnTo>
                  <a:lnTo>
                    <a:pt x="3932334" y="1628875"/>
                  </a:lnTo>
                  <a:lnTo>
                    <a:pt x="2506159" y="1629962"/>
                  </a:lnTo>
                  <a:lnTo>
                    <a:pt x="2502567" y="1630279"/>
                  </a:lnTo>
                  <a:lnTo>
                    <a:pt x="2090426" y="1630279"/>
                  </a:lnTo>
                  <a:lnTo>
                    <a:pt x="2089114" y="1630280"/>
                  </a:lnTo>
                  <a:lnTo>
                    <a:pt x="2089114" y="1630279"/>
                  </a:lnTo>
                  <a:lnTo>
                    <a:pt x="704851" y="1630279"/>
                  </a:lnTo>
                  <a:cubicBezTo>
                    <a:pt x="315573" y="1630279"/>
                    <a:pt x="0" y="1314706"/>
                    <a:pt x="0" y="925428"/>
                  </a:cubicBezTo>
                  <a:lnTo>
                    <a:pt x="0" y="704851"/>
                  </a:lnTo>
                  <a:cubicBezTo>
                    <a:pt x="0" y="315573"/>
                    <a:pt x="315573" y="0"/>
                    <a:pt x="704851" y="0"/>
                  </a:cubicBezTo>
                  <a:close/>
                </a:path>
              </a:pathLst>
            </a:custGeom>
            <a:solidFill>
              <a:srgbClr val="203E5F"/>
            </a:solidFill>
            <a:ln w="12700" cap="flat" cmpd="sng" algn="ctr">
              <a:no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prstClr val="white"/>
                </a:solidFill>
                <a:effectLst/>
                <a:uLnTx/>
                <a:uFillTx/>
                <a:latin typeface="Alexandria" pitchFamily="2" charset="-78"/>
                <a:cs typeface="Alexandria" pitchFamily="2" charset="-78"/>
              </a:endParaRPr>
            </a:p>
          </p:txBody>
        </p:sp>
        <p:sp>
          <p:nvSpPr>
            <p:cNvPr id="40" name="Oval 7">
              <a:extLst>
                <a:ext uri="{FF2B5EF4-FFF2-40B4-BE49-F238E27FC236}">
                  <a16:creationId xmlns:a16="http://schemas.microsoft.com/office/drawing/2014/main" id="{2E050DE3-8F04-CF0A-E867-FBAE6BB351DE}"/>
                </a:ext>
              </a:extLst>
            </p:cNvPr>
            <p:cNvSpPr/>
            <p:nvPr/>
          </p:nvSpPr>
          <p:spPr>
            <a:xfrm rot="10800000">
              <a:off x="4858031" y="1254255"/>
              <a:ext cx="343557" cy="343558"/>
            </a:xfrm>
            <a:prstGeom prst="ellipse">
              <a:avLst/>
            </a:prstGeom>
            <a:solidFill>
              <a:sysClr val="window" lastClr="FFFFFF"/>
            </a:solidFill>
            <a:ln w="28575" cap="flat" cmpd="sng" algn="ctr">
              <a:noFill/>
              <a:prstDash val="solid"/>
              <a:miter lim="800000"/>
            </a:ln>
            <a:effectLst>
              <a:outerShdw blurRad="50800" dist="38100" dir="5400000" algn="t" rotWithShape="0">
                <a:prstClr val="black">
                  <a:alpha val="40000"/>
                </a:prstClr>
              </a:outerShdw>
            </a:effectLst>
          </p:spPr>
          <p:txBody>
            <a:bodyPr rtlCol="0" anchor="ctr">
              <a:scene3d>
                <a:camera prst="orthographicFront">
                  <a:rot lat="0" lon="0" rev="10799999"/>
                </a:camera>
                <a:lightRig rig="threePt" dir="t"/>
              </a:scene3d>
            </a:bodyP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A5A5A5">
                      <a:lumMod val="50000"/>
                    </a:srgbClr>
                  </a:solidFill>
                  <a:effectLst/>
                  <a:uLnTx/>
                  <a:uFillTx/>
                  <a:latin typeface="Alexandria" pitchFamily="2" charset="-78"/>
                  <a:cs typeface="Alexandria" pitchFamily="2" charset="-78"/>
                </a:rPr>
                <a:t>1</a:t>
              </a:r>
            </a:p>
          </p:txBody>
        </p:sp>
        <p:sp>
          <p:nvSpPr>
            <p:cNvPr id="41" name="Oval 8">
              <a:extLst>
                <a:ext uri="{FF2B5EF4-FFF2-40B4-BE49-F238E27FC236}">
                  <a16:creationId xmlns:a16="http://schemas.microsoft.com/office/drawing/2014/main" id="{33FCCFC4-D1DC-F5F2-55CF-BC2190E43120}"/>
                </a:ext>
              </a:extLst>
            </p:cNvPr>
            <p:cNvSpPr/>
            <p:nvPr/>
          </p:nvSpPr>
          <p:spPr>
            <a:xfrm>
              <a:off x="3717331" y="2310740"/>
              <a:ext cx="343557" cy="343558"/>
            </a:xfrm>
            <a:prstGeom prst="ellipse">
              <a:avLst/>
            </a:prstGeom>
            <a:solidFill>
              <a:sysClr val="window" lastClr="FFFFFF"/>
            </a:solidFill>
            <a:ln w="28575" cap="flat" cmpd="sng" algn="ctr">
              <a:noFill/>
              <a:prstDash val="solid"/>
              <a:miter lim="800000"/>
            </a:ln>
            <a:effectLst>
              <a:outerShdw blurRad="50800" dist="38100" dir="5400000" algn="t" rotWithShape="0">
                <a:prstClr val="black">
                  <a:alpha val="40000"/>
                </a:prstClr>
              </a:outerShdw>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A5A5A5">
                      <a:lumMod val="50000"/>
                    </a:srgbClr>
                  </a:solidFill>
                  <a:effectLst/>
                  <a:uLnTx/>
                  <a:uFillTx/>
                  <a:latin typeface="Alexandria" pitchFamily="2" charset="-78"/>
                  <a:cs typeface="Alexandria" pitchFamily="2" charset="-78"/>
                </a:rPr>
                <a:t>2</a:t>
              </a:r>
            </a:p>
          </p:txBody>
        </p:sp>
        <p:sp>
          <p:nvSpPr>
            <p:cNvPr id="42" name="Oval 9">
              <a:extLst>
                <a:ext uri="{FF2B5EF4-FFF2-40B4-BE49-F238E27FC236}">
                  <a16:creationId xmlns:a16="http://schemas.microsoft.com/office/drawing/2014/main" id="{0E755B77-423D-263E-552B-573C8873652D}"/>
                </a:ext>
              </a:extLst>
            </p:cNvPr>
            <p:cNvSpPr/>
            <p:nvPr/>
          </p:nvSpPr>
          <p:spPr>
            <a:xfrm rot="10800000">
              <a:off x="4858031" y="3367225"/>
              <a:ext cx="343557" cy="343558"/>
            </a:xfrm>
            <a:prstGeom prst="ellipse">
              <a:avLst/>
            </a:prstGeom>
            <a:solidFill>
              <a:sysClr val="window" lastClr="FFFFFF"/>
            </a:solidFill>
            <a:ln w="28575" cap="flat" cmpd="sng" algn="ctr">
              <a:noFill/>
              <a:prstDash val="solid"/>
              <a:miter lim="800000"/>
            </a:ln>
            <a:effectLst>
              <a:outerShdw blurRad="50800" dist="38100" dir="5400000" algn="t" rotWithShape="0">
                <a:prstClr val="black">
                  <a:alpha val="40000"/>
                </a:prstClr>
              </a:outerShdw>
            </a:effectLst>
          </p:spPr>
          <p:txBody>
            <a:bodyPr rtlCol="0" anchor="ctr">
              <a:scene3d>
                <a:camera prst="orthographicFront">
                  <a:rot lat="0" lon="0" rev="10799999"/>
                </a:camera>
                <a:lightRig rig="threePt" dir="t"/>
              </a:scene3d>
            </a:bodyP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A5A5A5">
                      <a:lumMod val="50000"/>
                    </a:srgbClr>
                  </a:solidFill>
                  <a:effectLst/>
                  <a:uLnTx/>
                  <a:uFillTx/>
                  <a:latin typeface="Alexandria" pitchFamily="2" charset="-78"/>
                  <a:cs typeface="Alexandria" pitchFamily="2" charset="-78"/>
                </a:rPr>
                <a:t>3</a:t>
              </a:r>
            </a:p>
          </p:txBody>
        </p:sp>
        <p:sp>
          <p:nvSpPr>
            <p:cNvPr id="43" name="Oval 10">
              <a:extLst>
                <a:ext uri="{FF2B5EF4-FFF2-40B4-BE49-F238E27FC236}">
                  <a16:creationId xmlns:a16="http://schemas.microsoft.com/office/drawing/2014/main" id="{7F3312B8-F79B-6DC1-3A41-7983ED32C2D6}"/>
                </a:ext>
              </a:extLst>
            </p:cNvPr>
            <p:cNvSpPr/>
            <p:nvPr/>
          </p:nvSpPr>
          <p:spPr>
            <a:xfrm>
              <a:off x="3717330" y="4423710"/>
              <a:ext cx="343557" cy="343558"/>
            </a:xfrm>
            <a:prstGeom prst="ellipse">
              <a:avLst/>
            </a:prstGeom>
            <a:solidFill>
              <a:sysClr val="window" lastClr="FFFFFF"/>
            </a:solidFill>
            <a:ln w="28575" cap="flat" cmpd="sng" algn="ctr">
              <a:noFill/>
              <a:prstDash val="solid"/>
              <a:miter lim="800000"/>
            </a:ln>
            <a:effectLst>
              <a:outerShdw blurRad="50800" dist="38100" dir="5400000" algn="t" rotWithShape="0">
                <a:prstClr val="black">
                  <a:alpha val="40000"/>
                </a:prstClr>
              </a:outerShdw>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A5A5A5">
                      <a:lumMod val="50000"/>
                    </a:srgbClr>
                  </a:solidFill>
                  <a:effectLst/>
                  <a:uLnTx/>
                  <a:uFillTx/>
                  <a:latin typeface="Alexandria" pitchFamily="2" charset="-78"/>
                  <a:cs typeface="Alexandria" pitchFamily="2" charset="-78"/>
                </a:rPr>
                <a:t>4</a:t>
              </a:r>
            </a:p>
          </p:txBody>
        </p:sp>
        <p:sp>
          <p:nvSpPr>
            <p:cNvPr id="44" name="Oval 11">
              <a:extLst>
                <a:ext uri="{FF2B5EF4-FFF2-40B4-BE49-F238E27FC236}">
                  <a16:creationId xmlns:a16="http://schemas.microsoft.com/office/drawing/2014/main" id="{C2B48D96-43D2-4ABD-40F7-428F6440A42C}"/>
                </a:ext>
              </a:extLst>
            </p:cNvPr>
            <p:cNvSpPr/>
            <p:nvPr/>
          </p:nvSpPr>
          <p:spPr>
            <a:xfrm>
              <a:off x="6039906" y="5480196"/>
              <a:ext cx="343557" cy="343558"/>
            </a:xfrm>
            <a:prstGeom prst="ellipse">
              <a:avLst/>
            </a:prstGeom>
            <a:solidFill>
              <a:sysClr val="window" lastClr="FFFFFF"/>
            </a:solidFill>
            <a:ln w="28575" cap="flat" cmpd="sng" algn="ctr">
              <a:noFill/>
              <a:prstDash val="solid"/>
              <a:miter lim="800000"/>
            </a:ln>
            <a:effectLst>
              <a:outerShdw blurRad="50800" dist="38100" dir="5400000" algn="t" rotWithShape="0">
                <a:prstClr val="black">
                  <a:alpha val="40000"/>
                </a:prstClr>
              </a:outerShdw>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A5A5A5">
                      <a:lumMod val="50000"/>
                    </a:srgbClr>
                  </a:solidFill>
                  <a:effectLst/>
                  <a:uLnTx/>
                  <a:uFillTx/>
                  <a:latin typeface="Alexandria" pitchFamily="2" charset="-78"/>
                  <a:cs typeface="Alexandria" pitchFamily="2" charset="-78"/>
                </a:rPr>
                <a:t>5</a:t>
              </a:r>
            </a:p>
          </p:txBody>
        </p:sp>
        <p:sp>
          <p:nvSpPr>
            <p:cNvPr id="45" name="Rectangle 34">
              <a:extLst>
                <a:ext uri="{FF2B5EF4-FFF2-40B4-BE49-F238E27FC236}">
                  <a16:creationId xmlns:a16="http://schemas.microsoft.com/office/drawing/2014/main" id="{44267827-7616-8F97-EB9A-DA479B033161}"/>
                </a:ext>
              </a:extLst>
            </p:cNvPr>
            <p:cNvSpPr/>
            <p:nvPr/>
          </p:nvSpPr>
          <p:spPr>
            <a:xfrm>
              <a:off x="4133094" y="4404498"/>
              <a:ext cx="194026" cy="347731"/>
            </a:xfrm>
            <a:prstGeom prst="rect">
              <a:avLst/>
            </a:prstGeom>
          </p:spPr>
          <p:txBody>
            <a:bodyPr wrap="none" anchor="ctr">
              <a:spAutoFit/>
            </a:bodyPr>
            <a:lstStyle/>
            <a:p>
              <a:pPr marL="0" marR="0" lvl="0" indent="0" defTabSz="457200" eaLnBrk="1" fontAlgn="auto" latinLnBrk="0" hangingPunct="1">
                <a:lnSpc>
                  <a:spcPct val="100000"/>
                </a:lnSpc>
                <a:spcBef>
                  <a:spcPts val="0"/>
                </a:spcBef>
                <a:spcAft>
                  <a:spcPts val="0"/>
                </a:spcAft>
                <a:buClrTx/>
                <a:buSzTx/>
                <a:buFontTx/>
                <a:buNone/>
                <a:tabLst/>
                <a:defRPr/>
              </a:pPr>
              <a:endParaRPr kumimoji="0" lang="en-US" sz="1400" b="1"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6" name="Rectangle 35">
              <a:extLst>
                <a:ext uri="{FF2B5EF4-FFF2-40B4-BE49-F238E27FC236}">
                  <a16:creationId xmlns:a16="http://schemas.microsoft.com/office/drawing/2014/main" id="{AA055739-7799-B9CF-8529-26A7502CE81B}"/>
                </a:ext>
              </a:extLst>
            </p:cNvPr>
            <p:cNvSpPr/>
            <p:nvPr/>
          </p:nvSpPr>
          <p:spPr>
            <a:xfrm>
              <a:off x="5751502" y="5465222"/>
              <a:ext cx="194027" cy="347731"/>
            </a:xfrm>
            <a:prstGeom prst="rect">
              <a:avLst/>
            </a:prstGeom>
          </p:spPr>
          <p:txBody>
            <a:bodyPr wrap="none" anchor="ctr">
              <a:spAutoFit/>
            </a:bodyPr>
            <a:lstStyle/>
            <a:p>
              <a:pPr marL="0" marR="0" lvl="0" indent="0" algn="l" defTabSz="457200" eaLnBrk="1" fontAlgn="auto" latinLnBrk="0" hangingPunct="1">
                <a:lnSpc>
                  <a:spcPct val="100000"/>
                </a:lnSpc>
                <a:spcBef>
                  <a:spcPts val="0"/>
                </a:spcBef>
                <a:spcAft>
                  <a:spcPts val="0"/>
                </a:spcAft>
                <a:buClrTx/>
                <a:buSzTx/>
                <a:buFontTx/>
                <a:buNone/>
                <a:tabLst/>
                <a:defRPr/>
              </a:pPr>
              <a:endParaRPr kumimoji="0" lang="en-US" sz="1400" b="1" i="0" u="none" strike="noStrike" kern="0" cap="none" spc="0" normalizeH="0" baseline="0" noProof="0" dirty="0">
                <a:ln>
                  <a:noFill/>
                </a:ln>
                <a:solidFill>
                  <a:prstClr val="white">
                    <a:lumMod val="85000"/>
                  </a:prstClr>
                </a:solidFill>
                <a:effectLst/>
                <a:uLnTx/>
                <a:uFillTx/>
                <a:latin typeface="Alexandria" pitchFamily="2" charset="-78"/>
                <a:cs typeface="Alexandria" pitchFamily="2" charset="-78"/>
              </a:endParaRPr>
            </a:p>
          </p:txBody>
        </p:sp>
      </p:grpSp>
    </p:spTree>
    <p:extLst>
      <p:ext uri="{BB962C8B-B14F-4D97-AF65-F5344CB8AC3E}">
        <p14:creationId xmlns:p14="http://schemas.microsoft.com/office/powerpoint/2010/main" val="13894190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C99A304-E107-FAF4-F5A7-607019416E9B}"/>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9985A92-FDBB-7AFE-9B84-4CA26A336FC2}"/>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أبعاد التمكين</a:t>
            </a:r>
            <a:endParaRPr lang="ar-EG"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9EAF3E51-DFE6-B167-38B3-441561A01CC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6C073F62-86CE-96BA-D792-A4CC9FAC443A}"/>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81C6538-7F8D-A072-2B4E-1A3347E4DE58}"/>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787688CE-26AE-19D2-3FF7-819DA061D9E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C01071BE-455F-8D17-2AA8-447BF641A4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مربع نص 10">
            <a:extLst>
              <a:ext uri="{FF2B5EF4-FFF2-40B4-BE49-F238E27FC236}">
                <a16:creationId xmlns:a16="http://schemas.microsoft.com/office/drawing/2014/main" id="{6CE281D9-0042-12C1-DB16-F48A4ECE59E6}"/>
              </a:ext>
            </a:extLst>
          </p:cNvPr>
          <p:cNvSpPr txBox="1"/>
          <p:nvPr/>
        </p:nvSpPr>
        <p:spPr>
          <a:xfrm>
            <a:off x="930042" y="3074355"/>
            <a:ext cx="10187195" cy="1158715"/>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   </a:t>
            </a:r>
            <a:r>
              <a:rPr kumimoji="0" lang="ar-SA" sz="1600" b="0" i="0" u="none" strike="noStrike" kern="0" cap="none" spc="0" normalizeH="0" baseline="0" noProof="0" dirty="0">
                <a:ln>
                  <a:noFill/>
                </a:ln>
                <a:effectLst/>
                <a:uLnTx/>
                <a:uFillTx/>
                <a:latin typeface="Alexandria" charset="0"/>
                <a:ea typeface="+mn-ea"/>
                <a:cs typeface="Alexandria" charset="0"/>
              </a:rPr>
              <a:t>يهتم هذا البعد ب</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حرية التصرف التي تسمح للفرد الذي تم تمكينه من أداء المهام التي وظف من أجلها</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وإلى أي مدى يسمح للفرد الممّكن من تفسير الجوانب الملموسة وغير الملموسة في المنظمة كرضا العاملين على سبيل المثال.  </a:t>
            </a:r>
            <a:endParaRPr kumimoji="0" lang="en-US" sz="1600" b="0" i="0" u="none" strike="noStrike" kern="0" cap="none" spc="0" normalizeH="0" baseline="0" noProof="0" dirty="0">
              <a:ln>
                <a:noFill/>
              </a:ln>
              <a:solidFill>
                <a:prstClr val="black"/>
              </a:solidFill>
              <a:effectLst/>
              <a:uLnTx/>
              <a:uFillTx/>
              <a:latin typeface="Alexandria" charset="0"/>
              <a:ea typeface="+mn-ea"/>
              <a:cs typeface="Alexandria" charset="0"/>
            </a:endParaRPr>
          </a:p>
        </p:txBody>
      </p:sp>
      <p:sp>
        <p:nvSpPr>
          <p:cNvPr id="12" name="Round Diagonal Corner Rectangle 17">
            <a:extLst>
              <a:ext uri="{FF2B5EF4-FFF2-40B4-BE49-F238E27FC236}">
                <a16:creationId xmlns:a16="http://schemas.microsoft.com/office/drawing/2014/main" id="{380E885B-1BAF-E745-0AEA-75B9404C0061}"/>
              </a:ext>
            </a:extLst>
          </p:cNvPr>
          <p:cNvSpPr/>
          <p:nvPr/>
        </p:nvSpPr>
        <p:spPr>
          <a:xfrm>
            <a:off x="7438030" y="2374575"/>
            <a:ext cx="3551660"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البعد الأول: المهمة </a:t>
            </a:r>
            <a:r>
              <a:rPr lang="en-US" sz="1600" dirty="0">
                <a:solidFill>
                  <a:schemeClr val="bg1"/>
                </a:solidFill>
                <a:latin typeface="Alexandria" charset="0"/>
                <a:cs typeface="Alexandria" charset="0"/>
              </a:rPr>
              <a:t>Task</a:t>
            </a:r>
            <a:endParaRPr lang="ar-SA" sz="1600" dirty="0">
              <a:solidFill>
                <a:schemeClr val="bg1"/>
              </a:solidFill>
              <a:latin typeface="Alexandria" charset="0"/>
              <a:cs typeface="Alexandria" charset="0"/>
            </a:endParaRPr>
          </a:p>
        </p:txBody>
      </p:sp>
    </p:spTree>
    <p:extLst>
      <p:ext uri="{BB962C8B-B14F-4D97-AF65-F5344CB8AC3E}">
        <p14:creationId xmlns:p14="http://schemas.microsoft.com/office/powerpoint/2010/main" val="325862633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C99A304-E107-FAF4-F5A7-607019416E9B}"/>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9985A92-FDBB-7AFE-9B84-4CA26A336FC2}"/>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أبعاد التمكين</a:t>
            </a:r>
          </a:p>
        </p:txBody>
      </p:sp>
      <p:sp>
        <p:nvSpPr>
          <p:cNvPr id="4" name="Rectangle 4">
            <a:extLst>
              <a:ext uri="{FF2B5EF4-FFF2-40B4-BE49-F238E27FC236}">
                <a16:creationId xmlns:a16="http://schemas.microsoft.com/office/drawing/2014/main" id="{9EAF3E51-DFE6-B167-38B3-441561A01CC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6C073F62-86CE-96BA-D792-A4CC9FAC443A}"/>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81C6538-7F8D-A072-2B4E-1A3347E4DE58}"/>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787688CE-26AE-19D2-3FF7-819DA061D9E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C01071BE-455F-8D17-2AA8-447BF641A4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1ADCEC0F-A72C-14B6-76F3-B03D85B1BAFD}"/>
              </a:ext>
            </a:extLst>
          </p:cNvPr>
          <p:cNvSpPr txBox="1"/>
          <p:nvPr/>
        </p:nvSpPr>
        <p:spPr>
          <a:xfrm>
            <a:off x="942308" y="3064316"/>
            <a:ext cx="10187195" cy="1528047"/>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 </a:t>
            </a:r>
            <a:r>
              <a:rPr kumimoji="0" lang="ar-SA" sz="1600" b="0" i="0" u="none" strike="noStrike" kern="0" cap="none" spc="0" normalizeH="0" baseline="0" noProof="0" dirty="0">
                <a:ln>
                  <a:noFill/>
                </a:ln>
                <a:effectLst/>
                <a:uLnTx/>
                <a:uFillTx/>
                <a:latin typeface="Alexandria" charset="0"/>
                <a:ea typeface="+mn-ea"/>
                <a:cs typeface="Alexandria" charset="0"/>
              </a:rPr>
              <a:t>يأخذ هذا البعد بعين الاعتبار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كمية الاستقلالية المسؤول عنها الموظف أو مجموعة الموظفين للقيام بمهام عملهم</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وإلى أي مدى يتم توجيههم، أو حاجتهم للحصول على إذن لإنجاز المهام التي يقومون بها؟ وإلى إي درجة توضح سياسات وإجراءات المنظمة ما يجب القيام به، ومن ثم إعطاء الفرصة للموظفين للقيام بإنجاز المهام؟ وإلى أي مدى هناك تضارب بين مسؤولية الاستقلالية والأهداف المرسومة من قبل القادة لتحقيق الأداء الفعال؟</a:t>
            </a:r>
          </a:p>
        </p:txBody>
      </p:sp>
      <p:sp>
        <p:nvSpPr>
          <p:cNvPr id="10" name="Round Diagonal Corner Rectangle 17">
            <a:extLst>
              <a:ext uri="{FF2B5EF4-FFF2-40B4-BE49-F238E27FC236}">
                <a16:creationId xmlns:a16="http://schemas.microsoft.com/office/drawing/2014/main" id="{3AA642CC-F018-B07B-5C0E-148E5DA7E7B9}"/>
              </a:ext>
            </a:extLst>
          </p:cNvPr>
          <p:cNvSpPr/>
          <p:nvPr/>
        </p:nvSpPr>
        <p:spPr>
          <a:xfrm>
            <a:off x="6400800" y="2374575"/>
            <a:ext cx="4588890"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البعد الثاني: تحديد المهمة </a:t>
            </a:r>
            <a:r>
              <a:rPr lang="en-US" sz="1600" dirty="0">
                <a:solidFill>
                  <a:schemeClr val="bg1"/>
                </a:solidFill>
                <a:latin typeface="Alexandria" charset="0"/>
                <a:cs typeface="Alexandria" charset="0"/>
              </a:rPr>
              <a:t>Task allocation</a:t>
            </a:r>
            <a:endParaRPr lang="ar-SA" sz="1600" dirty="0">
              <a:solidFill>
                <a:schemeClr val="bg1"/>
              </a:solidFill>
              <a:latin typeface="Alexandria" charset="0"/>
              <a:cs typeface="Alexandria" charset="0"/>
            </a:endParaRPr>
          </a:p>
        </p:txBody>
      </p:sp>
    </p:spTree>
    <p:extLst>
      <p:ext uri="{BB962C8B-B14F-4D97-AF65-F5344CB8AC3E}">
        <p14:creationId xmlns:p14="http://schemas.microsoft.com/office/powerpoint/2010/main" val="134061982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C99A304-E107-FAF4-F5A7-607019416E9B}"/>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9985A92-FDBB-7AFE-9B84-4CA26A336FC2}"/>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أبعاد التمكين</a:t>
            </a:r>
          </a:p>
        </p:txBody>
      </p:sp>
      <p:sp>
        <p:nvSpPr>
          <p:cNvPr id="4" name="Rectangle 4">
            <a:extLst>
              <a:ext uri="{FF2B5EF4-FFF2-40B4-BE49-F238E27FC236}">
                <a16:creationId xmlns:a16="http://schemas.microsoft.com/office/drawing/2014/main" id="{9EAF3E51-DFE6-B167-38B3-441561A01CC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6C073F62-86CE-96BA-D792-A4CC9FAC443A}"/>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81C6538-7F8D-A072-2B4E-1A3347E4DE58}"/>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787688CE-26AE-19D2-3FF7-819DA061D9E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C01071BE-455F-8D17-2AA8-447BF641A4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1ADCEC0F-A72C-14B6-76F3-B03D85B1BAFD}"/>
              </a:ext>
            </a:extLst>
          </p:cNvPr>
          <p:cNvSpPr txBox="1"/>
          <p:nvPr/>
        </p:nvSpPr>
        <p:spPr>
          <a:xfrm>
            <a:off x="942308" y="3064316"/>
            <a:ext cx="10187195" cy="1897379"/>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إن أول الخطوات في التبصر والتعمق في مفهوم التمكين يرتكز على دراسة مفهوم القوة وكيفية تأثيرها على عملية التمكين، سواء من ناحية وجهة نظر القيادة أو العاملين على حد </a:t>
            </a:r>
            <a:r>
              <a:rPr kumimoji="0" lang="ar-SA" sz="1600" b="0" i="0" u="none" strike="noStrike" kern="0" cap="none" spc="0" normalizeH="0" baseline="0" noProof="0" dirty="0">
                <a:ln>
                  <a:noFill/>
                </a:ln>
                <a:effectLst/>
                <a:uLnTx/>
                <a:uFillTx/>
                <a:latin typeface="Alexandria" charset="0"/>
                <a:ea typeface="+mn-ea"/>
                <a:cs typeface="Alexandria" charset="0"/>
              </a:rPr>
              <a:t>سواء. ويأخذ بعد القوة بعين الاعتبار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الشعور بالقوة الشخصية التي يمتلكها الأفراد نتيجة تمكينهم</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ما المهام التي يقوم بها الأفراد الممكنين؟ وإلى إي مدى السلطة التي يمتلكها الفرد محددة في المهام؟ وإلى أي مدى تقوم الإدارة بجهود المشاركة العاملين في السلطة وتعزيز شعورهم بالتمكين؟</a:t>
            </a:r>
          </a:p>
        </p:txBody>
      </p:sp>
      <p:sp>
        <p:nvSpPr>
          <p:cNvPr id="10" name="Round Diagonal Corner Rectangle 17">
            <a:extLst>
              <a:ext uri="{FF2B5EF4-FFF2-40B4-BE49-F238E27FC236}">
                <a16:creationId xmlns:a16="http://schemas.microsoft.com/office/drawing/2014/main" id="{3AA642CC-F018-B07B-5C0E-148E5DA7E7B9}"/>
              </a:ext>
            </a:extLst>
          </p:cNvPr>
          <p:cNvSpPr/>
          <p:nvPr/>
        </p:nvSpPr>
        <p:spPr>
          <a:xfrm>
            <a:off x="7438030" y="2374575"/>
            <a:ext cx="3551660"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البعد الثالث: القوة </a:t>
            </a:r>
            <a:r>
              <a:rPr lang="en-US" sz="1600" dirty="0">
                <a:solidFill>
                  <a:schemeClr val="bg1"/>
                </a:solidFill>
                <a:latin typeface="Alexandria" charset="0"/>
                <a:cs typeface="Alexandria" charset="0"/>
              </a:rPr>
              <a:t>Power</a:t>
            </a:r>
            <a:endParaRPr lang="ar-SA" sz="1600" dirty="0">
              <a:solidFill>
                <a:schemeClr val="bg1"/>
              </a:solidFill>
              <a:latin typeface="Alexandria" charset="0"/>
              <a:cs typeface="Alexandria" charset="0"/>
            </a:endParaRPr>
          </a:p>
        </p:txBody>
      </p:sp>
    </p:spTree>
    <p:extLst>
      <p:ext uri="{BB962C8B-B14F-4D97-AF65-F5344CB8AC3E}">
        <p14:creationId xmlns:p14="http://schemas.microsoft.com/office/powerpoint/2010/main" val="385904349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C99A304-E107-FAF4-F5A7-607019416E9B}"/>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9985A92-FDBB-7AFE-9B84-4CA26A336FC2}"/>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أبعاد التمكين</a:t>
            </a:r>
          </a:p>
        </p:txBody>
      </p:sp>
      <p:sp>
        <p:nvSpPr>
          <p:cNvPr id="4" name="Rectangle 4">
            <a:extLst>
              <a:ext uri="{FF2B5EF4-FFF2-40B4-BE49-F238E27FC236}">
                <a16:creationId xmlns:a16="http://schemas.microsoft.com/office/drawing/2014/main" id="{9EAF3E51-DFE6-B167-38B3-441561A01CC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6C073F62-86CE-96BA-D792-A4CC9FAC443A}"/>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81C6538-7F8D-A072-2B4E-1A3347E4DE58}"/>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787688CE-26AE-19D2-3FF7-819DA061D9E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C01071BE-455F-8D17-2AA8-447BF641A4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1ADCEC0F-A72C-14B6-76F3-B03D85B1BAFD}"/>
              </a:ext>
            </a:extLst>
          </p:cNvPr>
          <p:cNvSpPr txBox="1"/>
          <p:nvPr/>
        </p:nvSpPr>
        <p:spPr>
          <a:xfrm>
            <a:off x="942308" y="3064316"/>
            <a:ext cx="10187195" cy="1158715"/>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يأخذ هذا البعد بعين الاعتبار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اكتشاف الافتراضات عن مصادر التزام الأفراد والإذعان التنظيمي لأسلوب محدد للتمكين</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ويتصل بعد الالتزام بالمواضيع المتصلة بزيادة تحفيز الأفراد من خلال توفير احتياجات الفرد للقوة والاحتياجات الاجتماعية وزيادة الثقة بالنفس.</a:t>
            </a:r>
          </a:p>
        </p:txBody>
      </p:sp>
      <p:sp>
        <p:nvSpPr>
          <p:cNvPr id="10" name="Round Diagonal Corner Rectangle 17">
            <a:extLst>
              <a:ext uri="{FF2B5EF4-FFF2-40B4-BE49-F238E27FC236}">
                <a16:creationId xmlns:a16="http://schemas.microsoft.com/office/drawing/2014/main" id="{3AA642CC-F018-B07B-5C0E-148E5DA7E7B9}"/>
              </a:ext>
            </a:extLst>
          </p:cNvPr>
          <p:cNvSpPr/>
          <p:nvPr/>
        </p:nvSpPr>
        <p:spPr>
          <a:xfrm>
            <a:off x="7438030" y="2374575"/>
            <a:ext cx="3551660"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البعد الرابع: الالتزام </a:t>
            </a:r>
            <a:r>
              <a:rPr lang="en-US" sz="1600" dirty="0">
                <a:solidFill>
                  <a:schemeClr val="bg1"/>
                </a:solidFill>
                <a:latin typeface="Alexandria" charset="0"/>
                <a:cs typeface="Alexandria" charset="0"/>
              </a:rPr>
              <a:t>Commitment</a:t>
            </a:r>
            <a:endParaRPr lang="ar-SA" sz="1600" dirty="0">
              <a:solidFill>
                <a:schemeClr val="bg1"/>
              </a:solidFill>
              <a:latin typeface="Alexandria" charset="0"/>
              <a:cs typeface="Alexandria" charset="0"/>
            </a:endParaRPr>
          </a:p>
        </p:txBody>
      </p:sp>
    </p:spTree>
    <p:extLst>
      <p:ext uri="{BB962C8B-B14F-4D97-AF65-F5344CB8AC3E}">
        <p14:creationId xmlns:p14="http://schemas.microsoft.com/office/powerpoint/2010/main" val="91657305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C99A304-E107-FAF4-F5A7-607019416E9B}"/>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9985A92-FDBB-7AFE-9B84-4CA26A336FC2}"/>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أبعاد التمكين</a:t>
            </a:r>
          </a:p>
        </p:txBody>
      </p:sp>
      <p:sp>
        <p:nvSpPr>
          <p:cNvPr id="4" name="Rectangle 4">
            <a:extLst>
              <a:ext uri="{FF2B5EF4-FFF2-40B4-BE49-F238E27FC236}">
                <a16:creationId xmlns:a16="http://schemas.microsoft.com/office/drawing/2014/main" id="{9EAF3E51-DFE6-B167-38B3-441561A01CC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6C073F62-86CE-96BA-D792-A4CC9FAC443A}"/>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81C6538-7F8D-A072-2B4E-1A3347E4DE58}"/>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787688CE-26AE-19D2-3FF7-819DA061D9E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C01071BE-455F-8D17-2AA8-447BF641A4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1ADCEC0F-A72C-14B6-76F3-B03D85B1BAFD}"/>
              </a:ext>
            </a:extLst>
          </p:cNvPr>
          <p:cNvSpPr txBox="1"/>
          <p:nvPr/>
        </p:nvSpPr>
        <p:spPr>
          <a:xfrm>
            <a:off x="942308" y="3064316"/>
            <a:ext cx="10187195" cy="1158715"/>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يبحث هذا البعد في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مدى قدرة ثقافة المنظمة على تعزيز الشعور بالتمكين</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وإلى إي مدى يمكن وصف الثقافة كبيروقراطية، موجة للمهمة، الأدوار، أو التحكم. فالثقافة التنظيمية التي توصف بالقوة والتحكم من غير المحتمل أن توفر بيئة ملاءمة لنجاح التمكين. بل على الأرجح قد تشكل عائقاً لبيئة التمكين.</a:t>
            </a:r>
          </a:p>
        </p:txBody>
      </p:sp>
      <p:sp>
        <p:nvSpPr>
          <p:cNvPr id="10" name="Round Diagonal Corner Rectangle 17">
            <a:extLst>
              <a:ext uri="{FF2B5EF4-FFF2-40B4-BE49-F238E27FC236}">
                <a16:creationId xmlns:a16="http://schemas.microsoft.com/office/drawing/2014/main" id="{3AA642CC-F018-B07B-5C0E-148E5DA7E7B9}"/>
              </a:ext>
            </a:extLst>
          </p:cNvPr>
          <p:cNvSpPr/>
          <p:nvPr/>
        </p:nvSpPr>
        <p:spPr>
          <a:xfrm>
            <a:off x="7438030" y="2374575"/>
            <a:ext cx="3551660"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البعد الخامس: الثقافة </a:t>
            </a:r>
            <a:r>
              <a:rPr lang="en-US" sz="1600" dirty="0">
                <a:solidFill>
                  <a:schemeClr val="bg1"/>
                </a:solidFill>
                <a:latin typeface="Alexandria" charset="0"/>
                <a:cs typeface="Alexandria" charset="0"/>
              </a:rPr>
              <a:t>Culture</a:t>
            </a:r>
            <a:endParaRPr lang="ar-SA" sz="1600" dirty="0">
              <a:solidFill>
                <a:schemeClr val="bg1"/>
              </a:solidFill>
              <a:latin typeface="Alexandria" charset="0"/>
              <a:cs typeface="Alexandria" charset="0"/>
            </a:endParaRPr>
          </a:p>
        </p:txBody>
      </p:sp>
    </p:spTree>
    <p:extLst>
      <p:ext uri="{BB962C8B-B14F-4D97-AF65-F5344CB8AC3E}">
        <p14:creationId xmlns:p14="http://schemas.microsoft.com/office/powerpoint/2010/main" val="148223509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C99A304-E107-FAF4-F5A7-607019416E9B}"/>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9985A92-FDBB-7AFE-9B84-4CA26A336FC2}"/>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التمكين كاستراتيجية إدارية</a:t>
            </a:r>
            <a:endParaRPr lang="ar-EG"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9EAF3E51-DFE6-B167-38B3-441561A01CC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6C073F62-86CE-96BA-D792-A4CC9FAC443A}"/>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81C6538-7F8D-A072-2B4E-1A3347E4DE58}"/>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787688CE-26AE-19D2-3FF7-819DA061D9E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C01071BE-455F-8D17-2AA8-447BF641A4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1ADCEC0F-A72C-14B6-76F3-B03D85B1BAFD}"/>
              </a:ext>
            </a:extLst>
          </p:cNvPr>
          <p:cNvSpPr txBox="1"/>
          <p:nvPr/>
        </p:nvSpPr>
        <p:spPr>
          <a:xfrm>
            <a:off x="970444" y="2161678"/>
            <a:ext cx="10187195" cy="789383"/>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ينبغي على المنظمات التي تسعى لإدخال ثقافة التمكين أن تتبنى أسلوب لبناء النظم والعمليات التي تطلق قدرات وإمكانيات العاملين، ويمكن للمنظمة أن تحقق ذلك من خلال:</a:t>
            </a:r>
          </a:p>
        </p:txBody>
      </p:sp>
      <p:grpSp>
        <p:nvGrpSpPr>
          <p:cNvPr id="10" name="مجموعة 9">
            <a:extLst>
              <a:ext uri="{FF2B5EF4-FFF2-40B4-BE49-F238E27FC236}">
                <a16:creationId xmlns:a16="http://schemas.microsoft.com/office/drawing/2014/main" id="{4E5BA6A8-5FE7-8D9C-CCBA-BE044D4EAA4D}"/>
              </a:ext>
            </a:extLst>
          </p:cNvPr>
          <p:cNvGrpSpPr/>
          <p:nvPr/>
        </p:nvGrpSpPr>
        <p:grpSpPr>
          <a:xfrm>
            <a:off x="2869185" y="3053155"/>
            <a:ext cx="8290396" cy="2576132"/>
            <a:chOff x="558445" y="3745506"/>
            <a:chExt cx="12876941" cy="2488412"/>
          </a:xfrm>
          <a:solidFill>
            <a:srgbClr val="00AEEF"/>
          </a:solidFill>
        </p:grpSpPr>
        <p:sp>
          <p:nvSpPr>
            <p:cNvPr id="11" name="Shape 1">
              <a:extLst>
                <a:ext uri="{FF2B5EF4-FFF2-40B4-BE49-F238E27FC236}">
                  <a16:creationId xmlns:a16="http://schemas.microsoft.com/office/drawing/2014/main" id="{C22DE9D1-7C3F-354B-CBFB-9AB67EDD9C0B}"/>
                </a:ext>
              </a:extLst>
            </p:cNvPr>
            <p:cNvSpPr/>
            <p:nvPr/>
          </p:nvSpPr>
          <p:spPr>
            <a:xfrm>
              <a:off x="4144582" y="3812806"/>
              <a:ext cx="499943" cy="496267"/>
            </a:xfrm>
            <a:prstGeom prst="roundRect">
              <a:avLst>
                <a:gd name="adj" fmla="val 11055"/>
              </a:avLst>
            </a:prstGeom>
            <a:grpFill/>
            <a:ln w="7620">
              <a:noFill/>
              <a:prstDash val="solid"/>
            </a:ln>
          </p:spPr>
          <p:txBody>
            <a:bodyPr/>
            <a:lstStyle/>
            <a:p>
              <a:pPr algn="justLow"/>
              <a:endParaRPr lang="ar-SA" b="1" dirty="0">
                <a:solidFill>
                  <a:srgbClr val="203E5F"/>
                </a:solidFill>
                <a:latin typeface="Alexandria" pitchFamily="2" charset="-78"/>
                <a:cs typeface="Alexandria" pitchFamily="2" charset="-78"/>
              </a:endParaRPr>
            </a:p>
          </p:txBody>
        </p:sp>
        <p:sp>
          <p:nvSpPr>
            <p:cNvPr id="12" name="Text 2">
              <a:extLst>
                <a:ext uri="{FF2B5EF4-FFF2-40B4-BE49-F238E27FC236}">
                  <a16:creationId xmlns:a16="http://schemas.microsoft.com/office/drawing/2014/main" id="{C6B82659-2346-D6D2-997A-7154345BE7A7}"/>
                </a:ext>
              </a:extLst>
            </p:cNvPr>
            <p:cNvSpPr/>
            <p:nvPr/>
          </p:nvSpPr>
          <p:spPr>
            <a:xfrm>
              <a:off x="4320735" y="3844624"/>
              <a:ext cx="182880" cy="429964"/>
            </a:xfrm>
            <a:prstGeom prst="rect">
              <a:avLst/>
            </a:prstGeom>
            <a:grpFill/>
            <a:ln>
              <a:noFill/>
            </a:ln>
          </p:spPr>
          <p:txBody>
            <a:bodyPr wrap="none" rtlCol="0" anchor="t"/>
            <a:lstStyle/>
            <a:p>
              <a:pPr algn="ctr">
                <a:lnSpc>
                  <a:spcPts val="2700"/>
                </a:lnSpc>
              </a:pPr>
              <a:r>
                <a:rPr lang="en-US" b="1" dirty="0">
                  <a:solidFill>
                    <a:schemeClr val="bg1"/>
                  </a:solidFill>
                  <a:latin typeface="Alexandria" pitchFamily="2" charset="-78"/>
                  <a:cs typeface="Alexandria" pitchFamily="2" charset="-78"/>
                </a:rPr>
                <a:t>3</a:t>
              </a:r>
            </a:p>
          </p:txBody>
        </p:sp>
        <p:sp>
          <p:nvSpPr>
            <p:cNvPr id="13" name="Text 3">
              <a:extLst>
                <a:ext uri="{FF2B5EF4-FFF2-40B4-BE49-F238E27FC236}">
                  <a16:creationId xmlns:a16="http://schemas.microsoft.com/office/drawing/2014/main" id="{8A50855C-CACA-3C55-1F46-EA5BCFEDD5E1}"/>
                </a:ext>
              </a:extLst>
            </p:cNvPr>
            <p:cNvSpPr/>
            <p:nvPr/>
          </p:nvSpPr>
          <p:spPr>
            <a:xfrm>
              <a:off x="1443869" y="3745506"/>
              <a:ext cx="2565721" cy="824714"/>
            </a:xfrm>
            <a:prstGeom prst="rect">
              <a:avLst/>
            </a:prstGeom>
            <a:solidFill>
              <a:schemeClr val="bg1"/>
            </a:solidFill>
            <a:ln>
              <a:noFill/>
            </a:ln>
          </p:spPr>
          <p:txBody>
            <a:bodyPr wrap="none" rtlCol="0" anchor="t"/>
            <a:lstStyle/>
            <a:p>
              <a:pPr algn="justLow">
                <a:lnSpc>
                  <a:spcPct val="150000"/>
                </a:lnSpc>
              </a:pPr>
              <a:r>
                <a:rPr lang="ar-SA" sz="1400" dirty="0">
                  <a:solidFill>
                    <a:srgbClr val="203E5F"/>
                  </a:solidFill>
                  <a:latin typeface="Alexandria" pitchFamily="2" charset="-78"/>
                  <a:ea typeface="Lato" pitchFamily="34" charset="-122"/>
                  <a:cs typeface="Alexandria" pitchFamily="2" charset="-78"/>
                </a:rPr>
                <a:t>بناء مناخ من الثقة</a:t>
              </a:r>
            </a:p>
            <a:p>
              <a:pPr algn="justLow">
                <a:lnSpc>
                  <a:spcPct val="150000"/>
                </a:lnSpc>
              </a:pPr>
              <a:r>
                <a:rPr lang="ar-SA" sz="1400" dirty="0">
                  <a:solidFill>
                    <a:srgbClr val="203E5F"/>
                  </a:solidFill>
                  <a:latin typeface="Alexandria" pitchFamily="2" charset="-78"/>
                  <a:ea typeface="Lato" pitchFamily="34" charset="-122"/>
                  <a:cs typeface="Alexandria" pitchFamily="2" charset="-78"/>
                </a:rPr>
                <a:t>بين الإدارة والعاملين</a:t>
              </a:r>
              <a:endParaRPr lang="en-US" sz="1400" dirty="0">
                <a:solidFill>
                  <a:srgbClr val="203E5F"/>
                </a:solidFill>
                <a:latin typeface="Alexandria" pitchFamily="2" charset="-78"/>
                <a:cs typeface="Alexandria" pitchFamily="2" charset="-78"/>
              </a:endParaRPr>
            </a:p>
          </p:txBody>
        </p:sp>
        <p:sp>
          <p:nvSpPr>
            <p:cNvPr id="14" name="Shape 4">
              <a:extLst>
                <a:ext uri="{FF2B5EF4-FFF2-40B4-BE49-F238E27FC236}">
                  <a16:creationId xmlns:a16="http://schemas.microsoft.com/office/drawing/2014/main" id="{F10990D8-D396-FC17-DAF6-C0988C5EC121}"/>
                </a:ext>
              </a:extLst>
            </p:cNvPr>
            <p:cNvSpPr/>
            <p:nvPr/>
          </p:nvSpPr>
          <p:spPr>
            <a:xfrm>
              <a:off x="8538928" y="3812805"/>
              <a:ext cx="499943" cy="496267"/>
            </a:xfrm>
            <a:prstGeom prst="roundRect">
              <a:avLst>
                <a:gd name="adj" fmla="val 11055"/>
              </a:avLst>
            </a:prstGeom>
            <a:grpFill/>
            <a:ln w="7620">
              <a:noFill/>
              <a:prstDash val="solid"/>
            </a:ln>
          </p:spPr>
          <p:txBody>
            <a:bodyPr/>
            <a:lstStyle/>
            <a:p>
              <a:pPr algn="justLow"/>
              <a:endParaRPr lang="ar-SA" b="1">
                <a:solidFill>
                  <a:srgbClr val="203E5F"/>
                </a:solidFill>
                <a:latin typeface="Alexandria" pitchFamily="2" charset="-78"/>
                <a:cs typeface="Alexandria" pitchFamily="2" charset="-78"/>
              </a:endParaRPr>
            </a:p>
          </p:txBody>
        </p:sp>
        <p:sp>
          <p:nvSpPr>
            <p:cNvPr id="15" name="Text 5">
              <a:extLst>
                <a:ext uri="{FF2B5EF4-FFF2-40B4-BE49-F238E27FC236}">
                  <a16:creationId xmlns:a16="http://schemas.microsoft.com/office/drawing/2014/main" id="{6D1ABCED-E275-CB78-1ABE-CB9ED8E96020}"/>
                </a:ext>
              </a:extLst>
            </p:cNvPr>
            <p:cNvSpPr/>
            <p:nvPr/>
          </p:nvSpPr>
          <p:spPr>
            <a:xfrm>
              <a:off x="8714165" y="3845956"/>
              <a:ext cx="182880" cy="429964"/>
            </a:xfrm>
            <a:prstGeom prst="rect">
              <a:avLst/>
            </a:prstGeom>
            <a:grpFill/>
            <a:ln>
              <a:noFill/>
            </a:ln>
          </p:spPr>
          <p:txBody>
            <a:bodyPr wrap="none" rtlCol="0" anchor="t"/>
            <a:lstStyle/>
            <a:p>
              <a:pPr algn="ctr">
                <a:lnSpc>
                  <a:spcPts val="2700"/>
                </a:lnSpc>
              </a:pPr>
              <a:r>
                <a:rPr lang="en-US" b="1" dirty="0">
                  <a:solidFill>
                    <a:schemeClr val="bg1"/>
                  </a:solidFill>
                  <a:latin typeface="Alexandria" pitchFamily="2" charset="-78"/>
                  <a:ea typeface="Georgia" pitchFamily="34" charset="-122"/>
                  <a:cs typeface="Alexandria" pitchFamily="2" charset="-78"/>
                </a:rPr>
                <a:t>2</a:t>
              </a:r>
              <a:endParaRPr lang="en-US" b="1" dirty="0">
                <a:solidFill>
                  <a:schemeClr val="bg1"/>
                </a:solidFill>
                <a:latin typeface="Alexandria" pitchFamily="2" charset="-78"/>
                <a:cs typeface="Alexandria" pitchFamily="2" charset="-78"/>
              </a:endParaRPr>
            </a:p>
          </p:txBody>
        </p:sp>
        <p:sp>
          <p:nvSpPr>
            <p:cNvPr id="16" name="Text 6">
              <a:extLst>
                <a:ext uri="{FF2B5EF4-FFF2-40B4-BE49-F238E27FC236}">
                  <a16:creationId xmlns:a16="http://schemas.microsoft.com/office/drawing/2014/main" id="{4E34D738-3201-A9EC-012B-062EB0D6C4DF}"/>
                </a:ext>
              </a:extLst>
            </p:cNvPr>
            <p:cNvSpPr/>
            <p:nvPr/>
          </p:nvSpPr>
          <p:spPr>
            <a:xfrm>
              <a:off x="4917058" y="3752232"/>
              <a:ext cx="3451146" cy="992535"/>
            </a:xfrm>
            <a:prstGeom prst="rect">
              <a:avLst/>
            </a:prstGeom>
            <a:solidFill>
              <a:schemeClr val="bg1"/>
            </a:solidFill>
            <a:ln>
              <a:noFill/>
            </a:ln>
          </p:spPr>
          <p:txBody>
            <a:bodyPr wrap="square" rtlCol="0" anchor="t"/>
            <a:lstStyle/>
            <a:p>
              <a:pPr algn="justLow" rtl="1">
                <a:lnSpc>
                  <a:spcPct val="150000"/>
                </a:lnSpc>
              </a:pPr>
              <a:r>
                <a:rPr lang="ar-SA" sz="1400" dirty="0">
                  <a:solidFill>
                    <a:srgbClr val="203E5F"/>
                  </a:solidFill>
                  <a:latin typeface="Alexandria" pitchFamily="2" charset="-78"/>
                  <a:ea typeface="Lato" pitchFamily="34" charset="-122"/>
                  <a:cs typeface="Alexandria" pitchFamily="2" charset="-78"/>
                </a:rPr>
                <a:t>تغيير البناء التنظيمي التقليدي للحصول على السلوك المرغوب</a:t>
              </a:r>
              <a:endParaRPr lang="en-US" sz="1400" dirty="0">
                <a:solidFill>
                  <a:srgbClr val="203E5F"/>
                </a:solidFill>
                <a:latin typeface="Alexandria" pitchFamily="2" charset="-78"/>
                <a:cs typeface="Alexandria" pitchFamily="2" charset="-78"/>
              </a:endParaRPr>
            </a:p>
          </p:txBody>
        </p:sp>
        <p:sp>
          <p:nvSpPr>
            <p:cNvPr id="17" name="Shape 7">
              <a:extLst>
                <a:ext uri="{FF2B5EF4-FFF2-40B4-BE49-F238E27FC236}">
                  <a16:creationId xmlns:a16="http://schemas.microsoft.com/office/drawing/2014/main" id="{1D1141DE-7760-7885-D481-F8D8651777F0}"/>
                </a:ext>
              </a:extLst>
            </p:cNvPr>
            <p:cNvSpPr/>
            <p:nvPr/>
          </p:nvSpPr>
          <p:spPr>
            <a:xfrm>
              <a:off x="12935443" y="3812806"/>
              <a:ext cx="499943" cy="496267"/>
            </a:xfrm>
            <a:prstGeom prst="roundRect">
              <a:avLst>
                <a:gd name="adj" fmla="val 11055"/>
              </a:avLst>
            </a:prstGeom>
            <a:grpFill/>
            <a:ln w="7620">
              <a:noFill/>
              <a:prstDash val="solid"/>
            </a:ln>
          </p:spPr>
          <p:txBody>
            <a:bodyPr/>
            <a:lstStyle/>
            <a:p>
              <a:pPr algn="justLow"/>
              <a:endParaRPr lang="ar-SA" b="1" dirty="0">
                <a:solidFill>
                  <a:srgbClr val="203E5F"/>
                </a:solidFill>
                <a:latin typeface="Alexandria" pitchFamily="2" charset="-78"/>
                <a:cs typeface="Alexandria" pitchFamily="2" charset="-78"/>
              </a:endParaRPr>
            </a:p>
          </p:txBody>
        </p:sp>
        <p:sp>
          <p:nvSpPr>
            <p:cNvPr id="18" name="Text 8">
              <a:extLst>
                <a:ext uri="{FF2B5EF4-FFF2-40B4-BE49-F238E27FC236}">
                  <a16:creationId xmlns:a16="http://schemas.microsoft.com/office/drawing/2014/main" id="{F9B8101F-21E0-EFF7-493D-929369C86B73}"/>
                </a:ext>
              </a:extLst>
            </p:cNvPr>
            <p:cNvSpPr/>
            <p:nvPr/>
          </p:nvSpPr>
          <p:spPr>
            <a:xfrm>
              <a:off x="13116614" y="3845956"/>
              <a:ext cx="182880" cy="429964"/>
            </a:xfrm>
            <a:prstGeom prst="rect">
              <a:avLst/>
            </a:prstGeom>
            <a:grpFill/>
            <a:ln>
              <a:noFill/>
            </a:ln>
          </p:spPr>
          <p:txBody>
            <a:bodyPr wrap="none" rtlCol="0" anchor="t"/>
            <a:lstStyle/>
            <a:p>
              <a:pPr algn="ctr">
                <a:lnSpc>
                  <a:spcPts val="2700"/>
                </a:lnSpc>
              </a:pPr>
              <a:r>
                <a:rPr lang="en-US" b="1" dirty="0">
                  <a:solidFill>
                    <a:schemeClr val="bg1"/>
                  </a:solidFill>
                  <a:latin typeface="Alexandria" pitchFamily="2" charset="-78"/>
                  <a:ea typeface="Georgia" pitchFamily="34" charset="-122"/>
                  <a:cs typeface="Alexandria" pitchFamily="2" charset="-78"/>
                </a:rPr>
                <a:t>1</a:t>
              </a:r>
              <a:endParaRPr lang="en-US" b="1" dirty="0">
                <a:solidFill>
                  <a:schemeClr val="bg1"/>
                </a:solidFill>
                <a:latin typeface="Alexandria" pitchFamily="2" charset="-78"/>
                <a:cs typeface="Alexandria" pitchFamily="2" charset="-78"/>
              </a:endParaRPr>
            </a:p>
          </p:txBody>
        </p:sp>
        <p:sp>
          <p:nvSpPr>
            <p:cNvPr id="19" name="Text 9">
              <a:extLst>
                <a:ext uri="{FF2B5EF4-FFF2-40B4-BE49-F238E27FC236}">
                  <a16:creationId xmlns:a16="http://schemas.microsoft.com/office/drawing/2014/main" id="{B3A11374-447B-6A75-690A-BDE6D8B495C4}"/>
                </a:ext>
              </a:extLst>
            </p:cNvPr>
            <p:cNvSpPr/>
            <p:nvPr/>
          </p:nvSpPr>
          <p:spPr>
            <a:xfrm>
              <a:off x="9339601" y="3749958"/>
              <a:ext cx="3451146" cy="992535"/>
            </a:xfrm>
            <a:prstGeom prst="rect">
              <a:avLst/>
            </a:prstGeom>
            <a:solidFill>
              <a:schemeClr val="bg1"/>
            </a:solidFill>
            <a:ln>
              <a:noFill/>
            </a:ln>
          </p:spPr>
          <p:txBody>
            <a:bodyPr wrap="square" rtlCol="0" anchor="t"/>
            <a:lstStyle/>
            <a:p>
              <a:pPr algn="justLow" rtl="1">
                <a:lnSpc>
                  <a:spcPct val="150000"/>
                </a:lnSpc>
              </a:pPr>
              <a:r>
                <a:rPr lang="ar-SA" sz="1400" dirty="0">
                  <a:solidFill>
                    <a:srgbClr val="203E5F"/>
                  </a:solidFill>
                  <a:latin typeface="Alexandria" pitchFamily="2" charset="-78"/>
                  <a:ea typeface="Lato" pitchFamily="34" charset="-122"/>
                  <a:cs typeface="Alexandria" pitchFamily="2" charset="-78"/>
                </a:rPr>
                <a:t>التركيز على السلوك المرغوب من قبل المنظمة</a:t>
              </a:r>
              <a:endParaRPr lang="en-US" sz="1400" dirty="0">
                <a:solidFill>
                  <a:srgbClr val="203E5F"/>
                </a:solidFill>
                <a:latin typeface="Alexandria" pitchFamily="2" charset="-78"/>
                <a:cs typeface="Alexandria" pitchFamily="2" charset="-78"/>
              </a:endParaRPr>
            </a:p>
          </p:txBody>
        </p:sp>
        <p:sp>
          <p:nvSpPr>
            <p:cNvPr id="20" name="Shape 10">
              <a:extLst>
                <a:ext uri="{FF2B5EF4-FFF2-40B4-BE49-F238E27FC236}">
                  <a16:creationId xmlns:a16="http://schemas.microsoft.com/office/drawing/2014/main" id="{4A3BE703-376C-0A51-672A-7D7024FA2FA6}"/>
                </a:ext>
              </a:extLst>
            </p:cNvPr>
            <p:cNvSpPr/>
            <p:nvPr/>
          </p:nvSpPr>
          <p:spPr>
            <a:xfrm>
              <a:off x="4144582" y="5241384"/>
              <a:ext cx="499943" cy="496267"/>
            </a:xfrm>
            <a:prstGeom prst="roundRect">
              <a:avLst>
                <a:gd name="adj" fmla="val 11055"/>
              </a:avLst>
            </a:prstGeom>
            <a:grpFill/>
            <a:ln w="7620">
              <a:noFill/>
              <a:prstDash val="solid"/>
            </a:ln>
          </p:spPr>
          <p:txBody>
            <a:bodyPr/>
            <a:lstStyle/>
            <a:p>
              <a:pPr algn="justLow"/>
              <a:endParaRPr lang="ar-SA" b="1">
                <a:solidFill>
                  <a:schemeClr val="bg1"/>
                </a:solidFill>
                <a:latin typeface="Alexandria" pitchFamily="2" charset="-78"/>
                <a:cs typeface="Alexandria" pitchFamily="2" charset="-78"/>
              </a:endParaRPr>
            </a:p>
          </p:txBody>
        </p:sp>
        <p:sp>
          <p:nvSpPr>
            <p:cNvPr id="21" name="Text 11">
              <a:extLst>
                <a:ext uri="{FF2B5EF4-FFF2-40B4-BE49-F238E27FC236}">
                  <a16:creationId xmlns:a16="http://schemas.microsoft.com/office/drawing/2014/main" id="{EDD9AF01-E666-9A4B-E933-4C3C763AA4FD}"/>
                </a:ext>
              </a:extLst>
            </p:cNvPr>
            <p:cNvSpPr/>
            <p:nvPr/>
          </p:nvSpPr>
          <p:spPr>
            <a:xfrm>
              <a:off x="4323975" y="5274535"/>
              <a:ext cx="182880" cy="429964"/>
            </a:xfrm>
            <a:prstGeom prst="rect">
              <a:avLst/>
            </a:prstGeom>
            <a:grpFill/>
            <a:ln>
              <a:noFill/>
            </a:ln>
          </p:spPr>
          <p:txBody>
            <a:bodyPr wrap="none" rtlCol="0" anchor="t"/>
            <a:lstStyle/>
            <a:p>
              <a:pPr algn="ctr">
                <a:lnSpc>
                  <a:spcPts val="2700"/>
                </a:lnSpc>
              </a:pPr>
              <a:r>
                <a:rPr lang="en-US" b="1" dirty="0">
                  <a:solidFill>
                    <a:schemeClr val="bg1"/>
                  </a:solidFill>
                  <a:latin typeface="Alexandria" pitchFamily="2" charset="-78"/>
                  <a:ea typeface="Georgia" pitchFamily="34" charset="-122"/>
                  <a:cs typeface="Alexandria" pitchFamily="2" charset="-78"/>
                </a:rPr>
                <a:t>7</a:t>
              </a:r>
              <a:endParaRPr lang="en-US" b="1" dirty="0">
                <a:solidFill>
                  <a:schemeClr val="bg1"/>
                </a:solidFill>
                <a:latin typeface="Alexandria" pitchFamily="2" charset="-78"/>
                <a:cs typeface="Alexandria" pitchFamily="2" charset="-78"/>
              </a:endParaRPr>
            </a:p>
          </p:txBody>
        </p:sp>
        <p:sp>
          <p:nvSpPr>
            <p:cNvPr id="22" name="Text 12">
              <a:extLst>
                <a:ext uri="{FF2B5EF4-FFF2-40B4-BE49-F238E27FC236}">
                  <a16:creationId xmlns:a16="http://schemas.microsoft.com/office/drawing/2014/main" id="{5BC30B12-38D3-F426-6DA3-8D7972B6D904}"/>
                </a:ext>
              </a:extLst>
            </p:cNvPr>
            <p:cNvSpPr/>
            <p:nvPr/>
          </p:nvSpPr>
          <p:spPr>
            <a:xfrm>
              <a:off x="558445" y="5190570"/>
              <a:ext cx="3451146" cy="992535"/>
            </a:xfrm>
            <a:prstGeom prst="rect">
              <a:avLst/>
            </a:prstGeom>
            <a:solidFill>
              <a:schemeClr val="bg1"/>
            </a:solidFill>
            <a:ln>
              <a:noFill/>
            </a:ln>
          </p:spPr>
          <p:txBody>
            <a:bodyPr wrap="square" rtlCol="0" anchor="t"/>
            <a:lstStyle/>
            <a:p>
              <a:pPr algn="justLow" rtl="1">
                <a:lnSpc>
                  <a:spcPct val="150000"/>
                </a:lnSpc>
              </a:pPr>
              <a:r>
                <a:rPr lang="ar-SA" sz="1400" dirty="0">
                  <a:solidFill>
                    <a:srgbClr val="203E5F"/>
                  </a:solidFill>
                  <a:latin typeface="Alexandria" pitchFamily="2" charset="-78"/>
                  <a:ea typeface="Lato" pitchFamily="34" charset="-122"/>
                  <a:cs typeface="Alexandria" pitchFamily="2" charset="-78"/>
                </a:rPr>
                <a:t>دعم مشاركة العاملين</a:t>
              </a:r>
            </a:p>
            <a:p>
              <a:pPr algn="justLow" rtl="1">
                <a:lnSpc>
                  <a:spcPct val="150000"/>
                </a:lnSpc>
              </a:pPr>
              <a:r>
                <a:rPr lang="ar-SA" sz="1400" dirty="0">
                  <a:solidFill>
                    <a:srgbClr val="203E5F"/>
                  </a:solidFill>
                  <a:latin typeface="Alexandria" pitchFamily="2" charset="-78"/>
                  <a:ea typeface="Lato" pitchFamily="34" charset="-122"/>
                  <a:cs typeface="Alexandria" pitchFamily="2" charset="-78"/>
                </a:rPr>
                <a:t>في اتخاذ القرار</a:t>
              </a:r>
              <a:endParaRPr lang="en-US" sz="1400" dirty="0">
                <a:solidFill>
                  <a:srgbClr val="203E5F"/>
                </a:solidFill>
                <a:latin typeface="Alexandria" pitchFamily="2" charset="-78"/>
                <a:cs typeface="Alexandria" pitchFamily="2" charset="-78"/>
              </a:endParaRPr>
            </a:p>
          </p:txBody>
        </p:sp>
        <p:sp>
          <p:nvSpPr>
            <p:cNvPr id="23" name="Shape 13">
              <a:extLst>
                <a:ext uri="{FF2B5EF4-FFF2-40B4-BE49-F238E27FC236}">
                  <a16:creationId xmlns:a16="http://schemas.microsoft.com/office/drawing/2014/main" id="{E9378920-23B4-B5C8-B0C9-D19AE7A59336}"/>
                </a:ext>
              </a:extLst>
            </p:cNvPr>
            <p:cNvSpPr/>
            <p:nvPr/>
          </p:nvSpPr>
          <p:spPr>
            <a:xfrm>
              <a:off x="8537679" y="5268398"/>
              <a:ext cx="499943" cy="496267"/>
            </a:xfrm>
            <a:prstGeom prst="roundRect">
              <a:avLst>
                <a:gd name="adj" fmla="val 11055"/>
              </a:avLst>
            </a:prstGeom>
            <a:grpFill/>
            <a:ln w="7620">
              <a:noFill/>
              <a:prstDash val="solid"/>
            </a:ln>
          </p:spPr>
          <p:txBody>
            <a:bodyPr/>
            <a:lstStyle/>
            <a:p>
              <a:pPr algn="justLow"/>
              <a:endParaRPr lang="ar-SA" b="1">
                <a:solidFill>
                  <a:srgbClr val="203E5F"/>
                </a:solidFill>
                <a:latin typeface="Alexandria" pitchFamily="2" charset="-78"/>
                <a:cs typeface="Alexandria" pitchFamily="2" charset="-78"/>
              </a:endParaRPr>
            </a:p>
          </p:txBody>
        </p:sp>
        <p:sp>
          <p:nvSpPr>
            <p:cNvPr id="24" name="Text 14">
              <a:extLst>
                <a:ext uri="{FF2B5EF4-FFF2-40B4-BE49-F238E27FC236}">
                  <a16:creationId xmlns:a16="http://schemas.microsoft.com/office/drawing/2014/main" id="{1687A1F0-DC95-2A6C-D40C-0C717429F8E3}"/>
                </a:ext>
              </a:extLst>
            </p:cNvPr>
            <p:cNvSpPr/>
            <p:nvPr/>
          </p:nvSpPr>
          <p:spPr>
            <a:xfrm>
              <a:off x="8718320" y="5307687"/>
              <a:ext cx="182880" cy="429964"/>
            </a:xfrm>
            <a:prstGeom prst="rect">
              <a:avLst/>
            </a:prstGeom>
            <a:grpFill/>
            <a:ln>
              <a:noFill/>
            </a:ln>
          </p:spPr>
          <p:txBody>
            <a:bodyPr wrap="none" rtlCol="0" anchor="t"/>
            <a:lstStyle/>
            <a:p>
              <a:pPr algn="ctr">
                <a:lnSpc>
                  <a:spcPts val="2700"/>
                </a:lnSpc>
              </a:pPr>
              <a:r>
                <a:rPr lang="en-US" b="1" dirty="0">
                  <a:solidFill>
                    <a:schemeClr val="bg1"/>
                  </a:solidFill>
                  <a:latin typeface="Alexandria" pitchFamily="2" charset="-78"/>
                  <a:cs typeface="Alexandria" pitchFamily="2" charset="-78"/>
                </a:rPr>
                <a:t>6</a:t>
              </a:r>
            </a:p>
          </p:txBody>
        </p:sp>
        <p:sp>
          <p:nvSpPr>
            <p:cNvPr id="25" name="Text 15">
              <a:extLst>
                <a:ext uri="{FF2B5EF4-FFF2-40B4-BE49-F238E27FC236}">
                  <a16:creationId xmlns:a16="http://schemas.microsoft.com/office/drawing/2014/main" id="{33BCE038-1B79-3120-CF7D-521882BD402C}"/>
                </a:ext>
              </a:extLst>
            </p:cNvPr>
            <p:cNvSpPr/>
            <p:nvPr/>
          </p:nvSpPr>
          <p:spPr>
            <a:xfrm>
              <a:off x="4943828" y="5228201"/>
              <a:ext cx="3451146" cy="1005717"/>
            </a:xfrm>
            <a:prstGeom prst="rect">
              <a:avLst/>
            </a:prstGeom>
            <a:noFill/>
            <a:ln>
              <a:noFill/>
            </a:ln>
          </p:spPr>
          <p:txBody>
            <a:bodyPr wrap="square" rtlCol="0" anchor="t"/>
            <a:lstStyle/>
            <a:p>
              <a:pPr algn="justLow" rtl="1">
                <a:lnSpc>
                  <a:spcPct val="150000"/>
                </a:lnSpc>
              </a:pPr>
              <a:r>
                <a:rPr lang="ar-SA" sz="1400" dirty="0">
                  <a:solidFill>
                    <a:srgbClr val="203E5F"/>
                  </a:solidFill>
                  <a:latin typeface="Alexandria" pitchFamily="2" charset="-78"/>
                  <a:ea typeface="Lato" pitchFamily="34" charset="-122"/>
                  <a:cs typeface="Alexandria" pitchFamily="2" charset="-78"/>
                </a:rPr>
                <a:t>إيجاد فرق الإدارة الذاتية</a:t>
              </a:r>
              <a:endParaRPr lang="en-US" sz="1400" dirty="0">
                <a:solidFill>
                  <a:srgbClr val="203E5F"/>
                </a:solidFill>
                <a:latin typeface="Alexandria" pitchFamily="2" charset="-78"/>
                <a:cs typeface="Alexandria" pitchFamily="2" charset="-78"/>
              </a:endParaRPr>
            </a:p>
          </p:txBody>
        </p:sp>
        <p:sp>
          <p:nvSpPr>
            <p:cNvPr id="26" name="Shape 16">
              <a:extLst>
                <a:ext uri="{FF2B5EF4-FFF2-40B4-BE49-F238E27FC236}">
                  <a16:creationId xmlns:a16="http://schemas.microsoft.com/office/drawing/2014/main" id="{7CC65589-714A-E3A3-F2E8-A3B093C22171}"/>
                </a:ext>
              </a:extLst>
            </p:cNvPr>
            <p:cNvSpPr/>
            <p:nvPr/>
          </p:nvSpPr>
          <p:spPr>
            <a:xfrm>
              <a:off x="12935443" y="5268398"/>
              <a:ext cx="499943" cy="496267"/>
            </a:xfrm>
            <a:prstGeom prst="roundRect">
              <a:avLst>
                <a:gd name="adj" fmla="val 11055"/>
              </a:avLst>
            </a:prstGeom>
            <a:grpFill/>
            <a:ln w="7620">
              <a:noFill/>
              <a:prstDash val="solid"/>
            </a:ln>
          </p:spPr>
          <p:txBody>
            <a:bodyPr/>
            <a:lstStyle/>
            <a:p>
              <a:pPr algn="justLow"/>
              <a:endParaRPr lang="ar-SA" b="1" dirty="0">
                <a:solidFill>
                  <a:srgbClr val="203E5F"/>
                </a:solidFill>
                <a:latin typeface="Alexandria" pitchFamily="2" charset="-78"/>
                <a:cs typeface="Alexandria" pitchFamily="2" charset="-78"/>
              </a:endParaRPr>
            </a:p>
          </p:txBody>
        </p:sp>
        <p:sp>
          <p:nvSpPr>
            <p:cNvPr id="27" name="Text 17">
              <a:extLst>
                <a:ext uri="{FF2B5EF4-FFF2-40B4-BE49-F238E27FC236}">
                  <a16:creationId xmlns:a16="http://schemas.microsoft.com/office/drawing/2014/main" id="{DA1B946F-A862-BFE8-5BE0-4353F58A0AE4}"/>
                </a:ext>
              </a:extLst>
            </p:cNvPr>
            <p:cNvSpPr/>
            <p:nvPr/>
          </p:nvSpPr>
          <p:spPr>
            <a:xfrm>
              <a:off x="13116614" y="5301549"/>
              <a:ext cx="182880" cy="429964"/>
            </a:xfrm>
            <a:prstGeom prst="rect">
              <a:avLst/>
            </a:prstGeom>
            <a:grpFill/>
            <a:ln>
              <a:noFill/>
            </a:ln>
          </p:spPr>
          <p:txBody>
            <a:bodyPr wrap="none" rtlCol="0" anchor="t"/>
            <a:lstStyle/>
            <a:p>
              <a:pPr algn="ctr">
                <a:lnSpc>
                  <a:spcPts val="2700"/>
                </a:lnSpc>
              </a:pPr>
              <a:r>
                <a:rPr lang="en-US" b="1" dirty="0">
                  <a:solidFill>
                    <a:schemeClr val="bg1"/>
                  </a:solidFill>
                  <a:latin typeface="Alexandria" pitchFamily="2" charset="-78"/>
                  <a:ea typeface="Georgia" pitchFamily="34" charset="-122"/>
                  <a:cs typeface="Alexandria" pitchFamily="2" charset="-78"/>
                </a:rPr>
                <a:t>5</a:t>
              </a:r>
              <a:endParaRPr lang="en-US" b="1" dirty="0">
                <a:solidFill>
                  <a:schemeClr val="bg1"/>
                </a:solidFill>
                <a:latin typeface="Alexandria" pitchFamily="2" charset="-78"/>
                <a:cs typeface="Alexandria" pitchFamily="2" charset="-78"/>
              </a:endParaRPr>
            </a:p>
          </p:txBody>
        </p:sp>
        <p:sp>
          <p:nvSpPr>
            <p:cNvPr id="28" name="Text 18">
              <a:extLst>
                <a:ext uri="{FF2B5EF4-FFF2-40B4-BE49-F238E27FC236}">
                  <a16:creationId xmlns:a16="http://schemas.microsoft.com/office/drawing/2014/main" id="{D4B061C1-02E0-EEE3-75FD-2C7EFFA70EE2}"/>
                </a:ext>
              </a:extLst>
            </p:cNvPr>
            <p:cNvSpPr/>
            <p:nvPr/>
          </p:nvSpPr>
          <p:spPr>
            <a:xfrm>
              <a:off x="9339601" y="5241383"/>
              <a:ext cx="3451146" cy="992535"/>
            </a:xfrm>
            <a:prstGeom prst="rect">
              <a:avLst/>
            </a:prstGeom>
            <a:solidFill>
              <a:schemeClr val="bg1"/>
            </a:solidFill>
            <a:ln>
              <a:noFill/>
            </a:ln>
          </p:spPr>
          <p:txBody>
            <a:bodyPr wrap="square" rtlCol="0" anchor="t"/>
            <a:lstStyle/>
            <a:p>
              <a:pPr algn="justLow" rtl="1">
                <a:lnSpc>
                  <a:spcPct val="150000"/>
                </a:lnSpc>
              </a:pPr>
              <a:r>
                <a:rPr lang="ar-SA" sz="1400" dirty="0">
                  <a:solidFill>
                    <a:srgbClr val="203E5F"/>
                  </a:solidFill>
                  <a:latin typeface="Alexandria" pitchFamily="2" charset="-78"/>
                  <a:ea typeface="Lato" pitchFamily="34" charset="-122"/>
                  <a:cs typeface="Alexandria" pitchFamily="2" charset="-78"/>
                </a:rPr>
                <a:t>تشجيع العاملين على التعلم والتطوير الذاتي</a:t>
              </a:r>
              <a:endParaRPr lang="en-US" sz="1400" dirty="0">
                <a:solidFill>
                  <a:srgbClr val="203E5F"/>
                </a:solidFill>
                <a:latin typeface="Alexandria" pitchFamily="2" charset="-78"/>
                <a:cs typeface="Alexandria" pitchFamily="2" charset="-78"/>
              </a:endParaRPr>
            </a:p>
          </p:txBody>
        </p:sp>
      </p:grpSp>
      <p:sp>
        <p:nvSpPr>
          <p:cNvPr id="29" name="Shape 1">
            <a:extLst>
              <a:ext uri="{FF2B5EF4-FFF2-40B4-BE49-F238E27FC236}">
                <a16:creationId xmlns:a16="http://schemas.microsoft.com/office/drawing/2014/main" id="{B8D81A1C-4C66-9FFB-3FEE-03078DFA4D0A}"/>
              </a:ext>
            </a:extLst>
          </p:cNvPr>
          <p:cNvSpPr/>
          <p:nvPr/>
        </p:nvSpPr>
        <p:spPr>
          <a:xfrm>
            <a:off x="2750964" y="3152394"/>
            <a:ext cx="321872" cy="513761"/>
          </a:xfrm>
          <a:prstGeom prst="roundRect">
            <a:avLst>
              <a:gd name="adj" fmla="val 11055"/>
            </a:avLst>
          </a:prstGeom>
          <a:solidFill>
            <a:srgbClr val="00AEEF"/>
          </a:solidFill>
          <a:ln w="7620">
            <a:noFill/>
            <a:prstDash val="solid"/>
          </a:ln>
        </p:spPr>
        <p:txBody>
          <a:bodyPr/>
          <a:lstStyle/>
          <a:p>
            <a:endParaRPr lang="ar-SA" b="1" dirty="0">
              <a:solidFill>
                <a:srgbClr val="203E5F"/>
              </a:solidFill>
              <a:latin typeface="Alexandria" pitchFamily="2" charset="-78"/>
              <a:cs typeface="Alexandria" pitchFamily="2" charset="-78"/>
            </a:endParaRPr>
          </a:p>
        </p:txBody>
      </p:sp>
      <p:sp>
        <p:nvSpPr>
          <p:cNvPr id="30" name="Text 2">
            <a:extLst>
              <a:ext uri="{FF2B5EF4-FFF2-40B4-BE49-F238E27FC236}">
                <a16:creationId xmlns:a16="http://schemas.microsoft.com/office/drawing/2014/main" id="{0D90DCFB-B97B-B3E7-3527-0EB0B80E145F}"/>
              </a:ext>
            </a:extLst>
          </p:cNvPr>
          <p:cNvSpPr/>
          <p:nvPr/>
        </p:nvSpPr>
        <p:spPr>
          <a:xfrm>
            <a:off x="2850943" y="3185334"/>
            <a:ext cx="117741" cy="445121"/>
          </a:xfrm>
          <a:prstGeom prst="rect">
            <a:avLst/>
          </a:prstGeom>
          <a:solidFill>
            <a:srgbClr val="00AEEF"/>
          </a:solidFill>
          <a:ln>
            <a:noFill/>
          </a:ln>
        </p:spPr>
        <p:txBody>
          <a:bodyPr wrap="none" rtlCol="0" anchor="t"/>
          <a:lstStyle/>
          <a:p>
            <a:pPr algn="ctr">
              <a:lnSpc>
                <a:spcPts val="2700"/>
              </a:lnSpc>
            </a:pPr>
            <a:r>
              <a:rPr lang="en-US" b="1" dirty="0">
                <a:solidFill>
                  <a:schemeClr val="bg1"/>
                </a:solidFill>
                <a:latin typeface="Alexandria" pitchFamily="2" charset="-78"/>
                <a:cs typeface="Alexandria" pitchFamily="2" charset="-78"/>
              </a:rPr>
              <a:t>4</a:t>
            </a:r>
          </a:p>
        </p:txBody>
      </p:sp>
      <p:sp>
        <p:nvSpPr>
          <p:cNvPr id="31" name="Text 3">
            <a:extLst>
              <a:ext uri="{FF2B5EF4-FFF2-40B4-BE49-F238E27FC236}">
                <a16:creationId xmlns:a16="http://schemas.microsoft.com/office/drawing/2014/main" id="{051FD440-0AA3-79E2-3C6E-02A1562AD329}"/>
              </a:ext>
            </a:extLst>
          </p:cNvPr>
          <p:cNvSpPr/>
          <p:nvPr/>
        </p:nvSpPr>
        <p:spPr>
          <a:xfrm>
            <a:off x="762000" y="3082722"/>
            <a:ext cx="1902054" cy="513761"/>
          </a:xfrm>
          <a:prstGeom prst="rect">
            <a:avLst/>
          </a:prstGeom>
          <a:solidFill>
            <a:schemeClr val="bg1"/>
          </a:solidFill>
          <a:ln>
            <a:noFill/>
          </a:ln>
        </p:spPr>
        <p:txBody>
          <a:bodyPr wrap="none" rtlCol="0" anchor="t"/>
          <a:lstStyle/>
          <a:p>
            <a:pPr algn="justLow">
              <a:lnSpc>
                <a:spcPct val="150000"/>
              </a:lnSpc>
            </a:pPr>
            <a:r>
              <a:rPr lang="ar-SA" sz="1400" dirty="0">
                <a:solidFill>
                  <a:srgbClr val="203E5F"/>
                </a:solidFill>
                <a:latin typeface="Alexandria" pitchFamily="2" charset="-78"/>
                <a:ea typeface="Lato" pitchFamily="34" charset="-122"/>
                <a:cs typeface="Alexandria" pitchFamily="2" charset="-78"/>
              </a:rPr>
              <a:t>فتح قنوات الاتصال</a:t>
            </a:r>
          </a:p>
          <a:p>
            <a:pPr algn="justLow">
              <a:lnSpc>
                <a:spcPct val="150000"/>
              </a:lnSpc>
            </a:pPr>
            <a:r>
              <a:rPr lang="ar-SA" sz="1400" dirty="0">
                <a:solidFill>
                  <a:srgbClr val="203E5F"/>
                </a:solidFill>
                <a:latin typeface="Alexandria" pitchFamily="2" charset="-78"/>
                <a:ea typeface="Lato" pitchFamily="34" charset="-122"/>
                <a:cs typeface="Alexandria" pitchFamily="2" charset="-78"/>
              </a:rPr>
              <a:t> في جميع الاتجاهات</a:t>
            </a:r>
            <a:endParaRPr lang="en-US" sz="1400" dirty="0">
              <a:solidFill>
                <a:srgbClr val="203E5F"/>
              </a:solidFill>
              <a:latin typeface="Alexandria" pitchFamily="2" charset="-78"/>
              <a:cs typeface="Alexandria" pitchFamily="2" charset="-78"/>
            </a:endParaRPr>
          </a:p>
        </p:txBody>
      </p:sp>
      <p:sp>
        <p:nvSpPr>
          <p:cNvPr id="32" name="Shape 10">
            <a:extLst>
              <a:ext uri="{FF2B5EF4-FFF2-40B4-BE49-F238E27FC236}">
                <a16:creationId xmlns:a16="http://schemas.microsoft.com/office/drawing/2014/main" id="{AED83D3A-F060-67B1-F680-3BB411A5A7DB}"/>
              </a:ext>
            </a:extLst>
          </p:cNvPr>
          <p:cNvSpPr/>
          <p:nvPr/>
        </p:nvSpPr>
        <p:spPr>
          <a:xfrm>
            <a:off x="2750964" y="4631332"/>
            <a:ext cx="321872" cy="513761"/>
          </a:xfrm>
          <a:prstGeom prst="roundRect">
            <a:avLst>
              <a:gd name="adj" fmla="val 11055"/>
            </a:avLst>
          </a:prstGeom>
          <a:solidFill>
            <a:srgbClr val="00AEEF"/>
          </a:solidFill>
          <a:ln w="7620">
            <a:noFill/>
            <a:prstDash val="solid"/>
          </a:ln>
        </p:spPr>
        <p:txBody>
          <a:bodyPr/>
          <a:lstStyle/>
          <a:p>
            <a:endParaRPr lang="ar-SA" b="1">
              <a:solidFill>
                <a:schemeClr val="bg1"/>
              </a:solidFill>
              <a:latin typeface="Alexandria" pitchFamily="2" charset="-78"/>
              <a:cs typeface="Alexandria" pitchFamily="2" charset="-78"/>
            </a:endParaRPr>
          </a:p>
        </p:txBody>
      </p:sp>
      <p:sp>
        <p:nvSpPr>
          <p:cNvPr id="33" name="Text 11">
            <a:extLst>
              <a:ext uri="{FF2B5EF4-FFF2-40B4-BE49-F238E27FC236}">
                <a16:creationId xmlns:a16="http://schemas.microsoft.com/office/drawing/2014/main" id="{8282FC20-3184-A845-03A3-C162789A0876}"/>
              </a:ext>
            </a:extLst>
          </p:cNvPr>
          <p:cNvSpPr/>
          <p:nvPr/>
        </p:nvSpPr>
        <p:spPr>
          <a:xfrm>
            <a:off x="2853029" y="4665651"/>
            <a:ext cx="117741" cy="445121"/>
          </a:xfrm>
          <a:prstGeom prst="rect">
            <a:avLst/>
          </a:prstGeom>
          <a:solidFill>
            <a:srgbClr val="00AEEF"/>
          </a:solidFill>
          <a:ln>
            <a:noFill/>
          </a:ln>
        </p:spPr>
        <p:txBody>
          <a:bodyPr wrap="none" rtlCol="0" anchor="t"/>
          <a:lstStyle/>
          <a:p>
            <a:pPr algn="ctr">
              <a:lnSpc>
                <a:spcPts val="2700"/>
              </a:lnSpc>
            </a:pPr>
            <a:r>
              <a:rPr lang="en-US" b="1" dirty="0">
                <a:solidFill>
                  <a:schemeClr val="bg1"/>
                </a:solidFill>
                <a:latin typeface="Alexandria" pitchFamily="2" charset="-78"/>
                <a:ea typeface="Georgia" pitchFamily="34" charset="-122"/>
                <a:cs typeface="Alexandria" pitchFamily="2" charset="-78"/>
              </a:rPr>
              <a:t>8</a:t>
            </a:r>
            <a:endParaRPr lang="en-US" b="1" dirty="0">
              <a:solidFill>
                <a:schemeClr val="bg1"/>
              </a:solidFill>
              <a:latin typeface="Alexandria" pitchFamily="2" charset="-78"/>
              <a:cs typeface="Alexandria" pitchFamily="2" charset="-78"/>
            </a:endParaRPr>
          </a:p>
        </p:txBody>
      </p:sp>
      <p:sp>
        <p:nvSpPr>
          <p:cNvPr id="34" name="Text 12">
            <a:extLst>
              <a:ext uri="{FF2B5EF4-FFF2-40B4-BE49-F238E27FC236}">
                <a16:creationId xmlns:a16="http://schemas.microsoft.com/office/drawing/2014/main" id="{A1D160FA-0CDE-051C-0841-93986CAC1F3E}"/>
              </a:ext>
            </a:extLst>
          </p:cNvPr>
          <p:cNvSpPr/>
          <p:nvPr/>
        </p:nvSpPr>
        <p:spPr>
          <a:xfrm>
            <a:off x="762000" y="4578726"/>
            <a:ext cx="1902054" cy="1027523"/>
          </a:xfrm>
          <a:prstGeom prst="rect">
            <a:avLst/>
          </a:prstGeom>
          <a:solidFill>
            <a:schemeClr val="bg1"/>
          </a:solidFill>
          <a:ln>
            <a:noFill/>
          </a:ln>
        </p:spPr>
        <p:txBody>
          <a:bodyPr wrap="square" rtlCol="0" anchor="t"/>
          <a:lstStyle/>
          <a:p>
            <a:pPr algn="justLow" rtl="1">
              <a:lnSpc>
                <a:spcPct val="150000"/>
              </a:lnSpc>
            </a:pPr>
            <a:r>
              <a:rPr lang="ar-SA" sz="1400" dirty="0">
                <a:solidFill>
                  <a:srgbClr val="203E5F"/>
                </a:solidFill>
                <a:latin typeface="Alexandria" pitchFamily="2" charset="-78"/>
                <a:ea typeface="Lato" pitchFamily="34" charset="-122"/>
                <a:cs typeface="Alexandria" pitchFamily="2" charset="-78"/>
              </a:rPr>
              <a:t>التعامل مع الصراع التنظيمي بفاعلية وكفاءة</a:t>
            </a:r>
            <a:endParaRPr lang="en-US" sz="1400" dirty="0">
              <a:solidFill>
                <a:srgbClr val="203E5F"/>
              </a:solidFill>
              <a:latin typeface="Alexandria" pitchFamily="2" charset="-78"/>
              <a:cs typeface="Alexandria" pitchFamily="2" charset="-78"/>
            </a:endParaRPr>
          </a:p>
        </p:txBody>
      </p:sp>
    </p:spTree>
    <p:extLst>
      <p:ext uri="{BB962C8B-B14F-4D97-AF65-F5344CB8AC3E}">
        <p14:creationId xmlns:p14="http://schemas.microsoft.com/office/powerpoint/2010/main" val="100192687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C99A304-E107-FAF4-F5A7-607019416E9B}"/>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9985A92-FDBB-7AFE-9B84-4CA26A336FC2}"/>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خطوات تمكين العاملين</a:t>
            </a:r>
            <a:endParaRPr lang="ar-EG"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9EAF3E51-DFE6-B167-38B3-441561A01CC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6C073F62-86CE-96BA-D792-A4CC9FAC443A}"/>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81C6538-7F8D-A072-2B4E-1A3347E4DE58}"/>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787688CE-26AE-19D2-3FF7-819DA061D9E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C01071BE-455F-8D17-2AA8-447BF641A4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1ADCEC0F-A72C-14B6-76F3-B03D85B1BAFD}"/>
              </a:ext>
            </a:extLst>
          </p:cNvPr>
          <p:cNvSpPr txBox="1"/>
          <p:nvPr/>
        </p:nvSpPr>
        <p:spPr>
          <a:xfrm>
            <a:off x="997740" y="2243566"/>
            <a:ext cx="10187195" cy="2512932"/>
          </a:xfrm>
          <a:prstGeom prst="rect">
            <a:avLst/>
          </a:prstGeom>
          <a:noFill/>
        </p:spPr>
        <p:txBody>
          <a:bodyPr wrap="square" rtlCol="1">
            <a:spAutoFit/>
          </a:bodyPr>
          <a:lstStyle/>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المنظمات التي تعتزم تنفيذ برنامج لتمكين العاملين تحتاج أن تتفهم تبنى التمكين ليست بحال من الأحوال اختيار سهل. فتمكين العاملين عملية يجب أن تنفذ على مراحل، حيث</a:t>
            </a:r>
            <a:r>
              <a:rPr kumimoji="0" lang="en-US" sz="16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أن الأسلوب التدريجي أفضل الطرق لتمكين فرق العمل. فالمسؤوليات للإدارة الذاتية واتخاذ القرار يجب أن تعهد للموظفين بعد التأكد من حسن إعدادهم.</a:t>
            </a:r>
          </a:p>
          <a:p>
            <a:pPr algn="justLow"/>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algn="justLow">
              <a:lnSpc>
                <a:spcPct val="150000"/>
              </a:lnSpc>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والأسلوب التدريجي يركز أولا على محتوى الوظيفة ومن ثم يتم لاحقاً إشراك الموظفين الممكنين في اتخاذ القرارات المتعلقة ببيئة الوظيفة. وخلال مرحلة التمكين يمكن للإدارة متابعة تقدم الموظفين لتقييم استعدادهم ومستوى ارتياح القادة لتتخلى عن السلطة.</a:t>
            </a:r>
          </a:p>
        </p:txBody>
      </p:sp>
    </p:spTree>
    <p:extLst>
      <p:ext uri="{BB962C8B-B14F-4D97-AF65-F5344CB8AC3E}">
        <p14:creationId xmlns:p14="http://schemas.microsoft.com/office/powerpoint/2010/main" val="357962501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C99A304-E107-FAF4-F5A7-607019416E9B}"/>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9985A92-FDBB-7AFE-9B84-4CA26A336FC2}"/>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خطوات تمكين العاملين</a:t>
            </a:r>
            <a:endParaRPr lang="ar-EG"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9EAF3E51-DFE6-B167-38B3-441561A01CC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6C073F62-86CE-96BA-D792-A4CC9FAC443A}"/>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81C6538-7F8D-A072-2B4E-1A3347E4DE58}"/>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787688CE-26AE-19D2-3FF7-819DA061D9E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C01071BE-455F-8D17-2AA8-447BF641A4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 name="صورة 9">
            <a:extLst>
              <a:ext uri="{FF2B5EF4-FFF2-40B4-BE49-F238E27FC236}">
                <a16:creationId xmlns:a16="http://schemas.microsoft.com/office/drawing/2014/main" id="{5A1F699E-05BD-5957-B5DB-86EB349EBABC}"/>
              </a:ext>
            </a:extLst>
          </p:cNvPr>
          <p:cNvPicPr>
            <a:picLocks noChangeAspect="1"/>
          </p:cNvPicPr>
          <p:nvPr/>
        </p:nvPicPr>
        <p:blipFill rotWithShape="1">
          <a:blip r:embed="rId3"/>
          <a:srcRect l="8642" t="-6335" b="1"/>
          <a:stretch/>
        </p:blipFill>
        <p:spPr>
          <a:xfrm>
            <a:off x="1063014" y="2522604"/>
            <a:ext cx="10052575" cy="2677197"/>
          </a:xfrm>
          <a:prstGeom prst="rect">
            <a:avLst/>
          </a:prstGeom>
        </p:spPr>
      </p:pic>
      <p:sp>
        <p:nvSpPr>
          <p:cNvPr id="11" name="TextBox 127">
            <a:extLst>
              <a:ext uri="{FF2B5EF4-FFF2-40B4-BE49-F238E27FC236}">
                <a16:creationId xmlns:a16="http://schemas.microsoft.com/office/drawing/2014/main" id="{CD375F2E-DCCE-927C-6171-B07A07D1A38D}"/>
              </a:ext>
            </a:extLst>
          </p:cNvPr>
          <p:cNvSpPr txBox="1"/>
          <p:nvPr/>
        </p:nvSpPr>
        <p:spPr>
          <a:xfrm>
            <a:off x="10206968" y="3213556"/>
            <a:ext cx="1120273" cy="430887"/>
          </a:xfrm>
          <a:prstGeom prst="rect">
            <a:avLst/>
          </a:prstGeom>
          <a:noFill/>
          <a:ln>
            <a:noFill/>
          </a:ln>
        </p:spPr>
        <p:txBody>
          <a:bodyPr wrap="square" lIns="0" tIns="0" rIns="0" bIns="0" anchor="t">
            <a:spAutoFit/>
          </a:bodyPr>
          <a:lstStyle/>
          <a:p>
            <a:pPr algn="ctr" rtl="1">
              <a:defRPr lang="en-US"/>
            </a:pPr>
            <a:r>
              <a:rPr lang="ar-SA" sz="1400" dirty="0">
                <a:latin typeface="Alexandria" charset="0"/>
                <a:cs typeface="Alexandria" charset="0"/>
              </a:rPr>
              <a:t>تحديد أسباب الحاجة للتغيير</a:t>
            </a:r>
          </a:p>
        </p:txBody>
      </p:sp>
      <p:sp>
        <p:nvSpPr>
          <p:cNvPr id="12" name="TextBox 127">
            <a:extLst>
              <a:ext uri="{FF2B5EF4-FFF2-40B4-BE49-F238E27FC236}">
                <a16:creationId xmlns:a16="http://schemas.microsoft.com/office/drawing/2014/main" id="{6B79611C-5126-FE0B-C676-3D7D8D9A73E5}"/>
              </a:ext>
            </a:extLst>
          </p:cNvPr>
          <p:cNvSpPr txBox="1"/>
          <p:nvPr/>
        </p:nvSpPr>
        <p:spPr>
          <a:xfrm>
            <a:off x="8015970" y="3219304"/>
            <a:ext cx="1232439" cy="646331"/>
          </a:xfrm>
          <a:prstGeom prst="rect">
            <a:avLst/>
          </a:prstGeom>
          <a:noFill/>
          <a:ln>
            <a:noFill/>
          </a:ln>
        </p:spPr>
        <p:txBody>
          <a:bodyPr wrap="square" lIns="0" tIns="0" rIns="0" bIns="0" anchor="t">
            <a:spAutoFit/>
          </a:bodyPr>
          <a:lstStyle/>
          <a:p>
            <a:pPr algn="ctr" rtl="1">
              <a:defRPr lang="en-US"/>
            </a:pPr>
            <a:r>
              <a:rPr lang="ar-SA" sz="1400" dirty="0">
                <a:latin typeface="Alexandria" charset="0"/>
                <a:cs typeface="Alexandria" charset="0"/>
              </a:rPr>
              <a:t>تحديد القرارات يشارك فيها للمرؤوسين</a:t>
            </a:r>
          </a:p>
        </p:txBody>
      </p:sp>
      <p:sp>
        <p:nvSpPr>
          <p:cNvPr id="13" name="TextBox 127">
            <a:extLst>
              <a:ext uri="{FF2B5EF4-FFF2-40B4-BE49-F238E27FC236}">
                <a16:creationId xmlns:a16="http://schemas.microsoft.com/office/drawing/2014/main" id="{C9D9B159-7DDB-A8A9-D51B-FA1C1C3AD328}"/>
              </a:ext>
            </a:extLst>
          </p:cNvPr>
          <p:cNvSpPr txBox="1"/>
          <p:nvPr/>
        </p:nvSpPr>
        <p:spPr>
          <a:xfrm>
            <a:off x="6097185" y="3224849"/>
            <a:ext cx="1130612" cy="430887"/>
          </a:xfrm>
          <a:prstGeom prst="rect">
            <a:avLst/>
          </a:prstGeom>
          <a:noFill/>
          <a:ln>
            <a:noFill/>
          </a:ln>
        </p:spPr>
        <p:txBody>
          <a:bodyPr wrap="square" lIns="0" tIns="0" rIns="0" bIns="0" anchor="t">
            <a:spAutoFit/>
          </a:bodyPr>
          <a:lstStyle/>
          <a:p>
            <a:pPr algn="ctr" rtl="1">
              <a:defRPr lang="en-US"/>
            </a:pPr>
            <a:r>
              <a:rPr lang="ar-SA" sz="1400" dirty="0">
                <a:latin typeface="Alexandria" charset="0"/>
                <a:cs typeface="Alexandria" charset="0"/>
              </a:rPr>
              <a:t>المشاركة في المعلومات</a:t>
            </a:r>
          </a:p>
        </p:txBody>
      </p:sp>
      <p:sp>
        <p:nvSpPr>
          <p:cNvPr id="14" name="TextBox 127">
            <a:extLst>
              <a:ext uri="{FF2B5EF4-FFF2-40B4-BE49-F238E27FC236}">
                <a16:creationId xmlns:a16="http://schemas.microsoft.com/office/drawing/2014/main" id="{3570FD7B-8C8C-C4BD-1B2C-148684B8FCC4}"/>
              </a:ext>
            </a:extLst>
          </p:cNvPr>
          <p:cNvSpPr txBox="1"/>
          <p:nvPr/>
        </p:nvSpPr>
        <p:spPr>
          <a:xfrm>
            <a:off x="3976274" y="3298447"/>
            <a:ext cx="1262651" cy="215444"/>
          </a:xfrm>
          <a:prstGeom prst="rect">
            <a:avLst/>
          </a:prstGeom>
          <a:noFill/>
          <a:ln>
            <a:noFill/>
          </a:ln>
        </p:spPr>
        <p:txBody>
          <a:bodyPr wrap="square" lIns="0" tIns="0" rIns="0" bIns="0" anchor="t">
            <a:spAutoFit/>
          </a:bodyPr>
          <a:lstStyle/>
          <a:p>
            <a:pPr algn="ctr" rtl="1">
              <a:defRPr lang="en-US"/>
            </a:pPr>
            <a:r>
              <a:rPr lang="ar-SA" sz="1400" dirty="0">
                <a:latin typeface="Alexandria" charset="0"/>
                <a:cs typeface="Alexandria" charset="0"/>
              </a:rPr>
              <a:t>توفير التدريب</a:t>
            </a:r>
          </a:p>
        </p:txBody>
      </p:sp>
      <p:sp>
        <p:nvSpPr>
          <p:cNvPr id="15" name="TextBox 127">
            <a:extLst>
              <a:ext uri="{FF2B5EF4-FFF2-40B4-BE49-F238E27FC236}">
                <a16:creationId xmlns:a16="http://schemas.microsoft.com/office/drawing/2014/main" id="{94BD68D3-6A0F-C715-1B0A-9CE887084A34}"/>
              </a:ext>
            </a:extLst>
          </p:cNvPr>
          <p:cNvSpPr txBox="1"/>
          <p:nvPr/>
        </p:nvSpPr>
        <p:spPr>
          <a:xfrm>
            <a:off x="1949687" y="3185435"/>
            <a:ext cx="1314020" cy="646331"/>
          </a:xfrm>
          <a:prstGeom prst="rect">
            <a:avLst/>
          </a:prstGeom>
          <a:noFill/>
          <a:ln>
            <a:noFill/>
          </a:ln>
        </p:spPr>
        <p:txBody>
          <a:bodyPr wrap="square" lIns="0" tIns="0" rIns="0" bIns="0" anchor="t">
            <a:spAutoFit/>
          </a:bodyPr>
          <a:lstStyle/>
          <a:p>
            <a:pPr algn="ctr" rtl="1">
              <a:defRPr lang="en-US"/>
            </a:pPr>
            <a:r>
              <a:rPr lang="ar-SA" sz="1400" dirty="0">
                <a:latin typeface="Alexandria" charset="0"/>
                <a:cs typeface="Alexandria" charset="0"/>
              </a:rPr>
              <a:t>وضع برنامج للمكافآت والتقدير</a:t>
            </a:r>
          </a:p>
        </p:txBody>
      </p:sp>
      <p:sp>
        <p:nvSpPr>
          <p:cNvPr id="17" name="TextBox 127">
            <a:extLst>
              <a:ext uri="{FF2B5EF4-FFF2-40B4-BE49-F238E27FC236}">
                <a16:creationId xmlns:a16="http://schemas.microsoft.com/office/drawing/2014/main" id="{8E94C018-61E9-2E46-C048-F24EB5213ED4}"/>
              </a:ext>
            </a:extLst>
          </p:cNvPr>
          <p:cNvSpPr txBox="1"/>
          <p:nvPr/>
        </p:nvSpPr>
        <p:spPr>
          <a:xfrm>
            <a:off x="9127725" y="4276086"/>
            <a:ext cx="1079243" cy="430887"/>
          </a:xfrm>
          <a:prstGeom prst="rect">
            <a:avLst/>
          </a:prstGeom>
          <a:noFill/>
          <a:ln>
            <a:noFill/>
          </a:ln>
        </p:spPr>
        <p:txBody>
          <a:bodyPr wrap="square" lIns="0" tIns="0" rIns="0" bIns="0" anchor="t">
            <a:spAutoFit/>
          </a:bodyPr>
          <a:lstStyle/>
          <a:p>
            <a:pPr algn="ctr" rtl="1">
              <a:defRPr lang="en-US"/>
            </a:pPr>
            <a:r>
              <a:rPr lang="ar-SA" sz="1400" dirty="0">
                <a:latin typeface="Alexandria" charset="0"/>
                <a:cs typeface="Alexandria" charset="0"/>
              </a:rPr>
              <a:t>التغيير في سلوك القادة</a:t>
            </a:r>
          </a:p>
        </p:txBody>
      </p:sp>
      <p:sp>
        <p:nvSpPr>
          <p:cNvPr id="18" name="TextBox 127">
            <a:extLst>
              <a:ext uri="{FF2B5EF4-FFF2-40B4-BE49-F238E27FC236}">
                <a16:creationId xmlns:a16="http://schemas.microsoft.com/office/drawing/2014/main" id="{F1DFE1EF-6A45-2B65-8F76-3559E12C3575}"/>
              </a:ext>
            </a:extLst>
          </p:cNvPr>
          <p:cNvSpPr txBox="1"/>
          <p:nvPr/>
        </p:nvSpPr>
        <p:spPr>
          <a:xfrm>
            <a:off x="7098347" y="4303381"/>
            <a:ext cx="1079243" cy="430887"/>
          </a:xfrm>
          <a:prstGeom prst="rect">
            <a:avLst/>
          </a:prstGeom>
          <a:noFill/>
          <a:ln>
            <a:noFill/>
          </a:ln>
        </p:spPr>
        <p:txBody>
          <a:bodyPr wrap="square" lIns="0" tIns="0" rIns="0" bIns="0" anchor="t">
            <a:spAutoFit/>
          </a:bodyPr>
          <a:lstStyle/>
          <a:p>
            <a:pPr algn="ctr" rtl="0">
              <a:defRPr lang="en-US"/>
            </a:pPr>
            <a:r>
              <a:rPr lang="ar-SA" sz="1400" dirty="0">
                <a:latin typeface="Alexandria" charset="0"/>
                <a:cs typeface="Alexandria" charset="0"/>
              </a:rPr>
              <a:t>تكوين فرق العمل</a:t>
            </a:r>
          </a:p>
        </p:txBody>
      </p:sp>
      <p:sp>
        <p:nvSpPr>
          <p:cNvPr id="19" name="TextBox 127">
            <a:extLst>
              <a:ext uri="{FF2B5EF4-FFF2-40B4-BE49-F238E27FC236}">
                <a16:creationId xmlns:a16="http://schemas.microsoft.com/office/drawing/2014/main" id="{85B61037-7592-FBA0-2B1E-5BFE25D1B513}"/>
              </a:ext>
            </a:extLst>
          </p:cNvPr>
          <p:cNvSpPr txBox="1"/>
          <p:nvPr/>
        </p:nvSpPr>
        <p:spPr>
          <a:xfrm>
            <a:off x="5013865" y="4289734"/>
            <a:ext cx="1153203" cy="430887"/>
          </a:xfrm>
          <a:prstGeom prst="rect">
            <a:avLst/>
          </a:prstGeom>
          <a:noFill/>
          <a:ln>
            <a:noFill/>
          </a:ln>
        </p:spPr>
        <p:txBody>
          <a:bodyPr wrap="square" lIns="0" tIns="0" rIns="0" bIns="0" anchor="t">
            <a:spAutoFit/>
          </a:bodyPr>
          <a:lstStyle/>
          <a:p>
            <a:pPr algn="ctr" rtl="1">
              <a:defRPr lang="en-US"/>
            </a:pPr>
            <a:r>
              <a:rPr lang="ar-SA" sz="1400" dirty="0">
                <a:latin typeface="Alexandria" charset="0"/>
                <a:cs typeface="Alexandria" charset="0"/>
              </a:rPr>
              <a:t>اختيار الأفراد المناسبين</a:t>
            </a:r>
          </a:p>
        </p:txBody>
      </p:sp>
      <p:sp>
        <p:nvSpPr>
          <p:cNvPr id="20" name="TextBox 127">
            <a:extLst>
              <a:ext uri="{FF2B5EF4-FFF2-40B4-BE49-F238E27FC236}">
                <a16:creationId xmlns:a16="http://schemas.microsoft.com/office/drawing/2014/main" id="{D6E76991-2A00-8EC9-1CC3-E461539B4D2E}"/>
              </a:ext>
            </a:extLst>
          </p:cNvPr>
          <p:cNvSpPr txBox="1"/>
          <p:nvPr/>
        </p:nvSpPr>
        <p:spPr>
          <a:xfrm>
            <a:off x="2949179" y="4303381"/>
            <a:ext cx="1262651" cy="430887"/>
          </a:xfrm>
          <a:prstGeom prst="rect">
            <a:avLst/>
          </a:prstGeom>
          <a:noFill/>
          <a:ln>
            <a:noFill/>
          </a:ln>
        </p:spPr>
        <p:txBody>
          <a:bodyPr wrap="square" lIns="0" tIns="0" rIns="0" bIns="0" anchor="t">
            <a:spAutoFit/>
          </a:bodyPr>
          <a:lstStyle/>
          <a:p>
            <a:pPr algn="ctr" rtl="1">
              <a:defRPr lang="en-US"/>
            </a:pPr>
            <a:r>
              <a:rPr lang="ar-SA" sz="1400" dirty="0">
                <a:latin typeface="Alexandria" charset="0"/>
                <a:cs typeface="Alexandria" charset="0"/>
              </a:rPr>
              <a:t>الاتصال لتوصيل التوقعات</a:t>
            </a:r>
          </a:p>
        </p:txBody>
      </p:sp>
      <p:sp>
        <p:nvSpPr>
          <p:cNvPr id="21" name="TextBox 127">
            <a:extLst>
              <a:ext uri="{FF2B5EF4-FFF2-40B4-BE49-F238E27FC236}">
                <a16:creationId xmlns:a16="http://schemas.microsoft.com/office/drawing/2014/main" id="{8109EDB2-A53D-767D-91FF-F2A5AE20A047}"/>
              </a:ext>
            </a:extLst>
          </p:cNvPr>
          <p:cNvSpPr txBox="1"/>
          <p:nvPr/>
        </p:nvSpPr>
        <p:spPr>
          <a:xfrm>
            <a:off x="973074" y="4289734"/>
            <a:ext cx="1153203" cy="430887"/>
          </a:xfrm>
          <a:prstGeom prst="rect">
            <a:avLst/>
          </a:prstGeom>
          <a:noFill/>
          <a:ln>
            <a:noFill/>
          </a:ln>
        </p:spPr>
        <p:txBody>
          <a:bodyPr wrap="square" lIns="0" tIns="0" rIns="0" bIns="0" anchor="t">
            <a:spAutoFit/>
          </a:bodyPr>
          <a:lstStyle/>
          <a:p>
            <a:pPr algn="ctr" rtl="1">
              <a:defRPr lang="en-US"/>
            </a:pPr>
            <a:r>
              <a:rPr lang="ar-SA" sz="1400" dirty="0">
                <a:latin typeface="Alexandria" charset="0"/>
                <a:cs typeface="Alexandria" charset="0"/>
              </a:rPr>
              <a:t>عدم استعجال النتائج</a:t>
            </a:r>
          </a:p>
        </p:txBody>
      </p:sp>
      <p:sp>
        <p:nvSpPr>
          <p:cNvPr id="16" name="مربع نص 15">
            <a:extLst>
              <a:ext uri="{FF2B5EF4-FFF2-40B4-BE49-F238E27FC236}">
                <a16:creationId xmlns:a16="http://schemas.microsoft.com/office/drawing/2014/main" id="{9962AA86-CAB5-DBB4-7413-7C664BBE485D}"/>
              </a:ext>
            </a:extLst>
          </p:cNvPr>
          <p:cNvSpPr txBox="1"/>
          <p:nvPr/>
        </p:nvSpPr>
        <p:spPr>
          <a:xfrm>
            <a:off x="4968456" y="1858758"/>
            <a:ext cx="6095028" cy="369332"/>
          </a:xfrm>
          <a:prstGeom prst="rect">
            <a:avLst/>
          </a:prstGeom>
          <a:noFill/>
        </p:spPr>
        <p:txBody>
          <a:bodyPr wrap="square">
            <a:spAutoFit/>
          </a:bodyPr>
          <a:lstStyle/>
          <a:p>
            <a:r>
              <a:rPr kumimoji="0" lang="ar-SA" sz="1800" b="0" i="0" u="none" strike="noStrike" kern="0" cap="none" spc="0" normalizeH="0" baseline="0" noProof="0" dirty="0">
                <a:ln>
                  <a:noFill/>
                </a:ln>
                <a:solidFill>
                  <a:prstClr val="black"/>
                </a:solidFill>
                <a:effectLst/>
                <a:uLnTx/>
                <a:uFillTx/>
                <a:latin typeface="Alexandria" charset="0"/>
                <a:ea typeface="+mn-ea"/>
                <a:cs typeface="Alexandria" charset="0"/>
              </a:rPr>
              <a:t>ويمر </a:t>
            </a:r>
            <a:r>
              <a:rPr lang="ar-SA" kern="0" dirty="0">
                <a:solidFill>
                  <a:prstClr val="black"/>
                </a:solidFill>
                <a:latin typeface="Alexandria" charset="0"/>
                <a:cs typeface="Alexandria" charset="0"/>
              </a:rPr>
              <a:t>تنفيذ عملية تمكين العاملين</a:t>
            </a:r>
            <a:r>
              <a:rPr kumimoji="0" lang="ar-SA" sz="1800" b="0" i="0" u="none" strike="noStrike" kern="0" cap="none" spc="0" normalizeH="0" baseline="0" noProof="0" dirty="0">
                <a:ln>
                  <a:noFill/>
                </a:ln>
                <a:solidFill>
                  <a:prstClr val="black"/>
                </a:solidFill>
                <a:effectLst/>
                <a:uLnTx/>
                <a:uFillTx/>
                <a:latin typeface="Alexandria" charset="0"/>
                <a:ea typeface="+mn-ea"/>
                <a:cs typeface="Alexandria" charset="0"/>
              </a:rPr>
              <a:t> بالخطوات التالية:</a:t>
            </a:r>
            <a:endParaRPr lang="ar-SA" dirty="0"/>
          </a:p>
        </p:txBody>
      </p:sp>
    </p:spTree>
    <p:extLst>
      <p:ext uri="{BB962C8B-B14F-4D97-AF65-F5344CB8AC3E}">
        <p14:creationId xmlns:p14="http://schemas.microsoft.com/office/powerpoint/2010/main" val="25158476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904B6FC-35C4-5DBE-2A44-0700CF34B796}"/>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ملخص المحاضرة</a:t>
            </a:r>
          </a:p>
        </p:txBody>
      </p:sp>
      <p:sp>
        <p:nvSpPr>
          <p:cNvPr id="4" name="TextBox 3">
            <a:extLst>
              <a:ext uri="{FF2B5EF4-FFF2-40B4-BE49-F238E27FC236}">
                <a16:creationId xmlns:a16="http://schemas.microsoft.com/office/drawing/2014/main" id="{7B82CEC5-3222-B706-3F30-85088D87B97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5" name="Graphic 21">
            <a:extLst>
              <a:ext uri="{FF2B5EF4-FFF2-40B4-BE49-F238E27FC236}">
                <a16:creationId xmlns:a16="http://schemas.microsoft.com/office/drawing/2014/main" id="{457F6DFC-BCA1-D144-5D2B-A4F5974C45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Rounded Corners 24">
            <a:extLst>
              <a:ext uri="{FF2B5EF4-FFF2-40B4-BE49-F238E27FC236}">
                <a16:creationId xmlns:a16="http://schemas.microsoft.com/office/drawing/2014/main" id="{614494DF-0882-25C1-3C94-A06FA5A24231}"/>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400" i="0" u="none" strike="noStrike" kern="0" cap="none" spc="0" normalizeH="0" baseline="0" noProof="0" dirty="0">
                <a:ln>
                  <a:noFill/>
                </a:ln>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7" name="Rectangle 4">
            <a:extLst>
              <a:ext uri="{FF2B5EF4-FFF2-40B4-BE49-F238E27FC236}">
                <a16:creationId xmlns:a16="http://schemas.microsoft.com/office/drawing/2014/main" id="{7D6B5B39-3357-1F7B-B450-572D83D1B613}"/>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5">
            <a:extLst>
              <a:ext uri="{FF2B5EF4-FFF2-40B4-BE49-F238E27FC236}">
                <a16:creationId xmlns:a16="http://schemas.microsoft.com/office/drawing/2014/main" id="{56BEF0FC-F050-DA0E-31EB-2A6842AFB8BB}"/>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9" name="TextBox 9">
            <a:extLst>
              <a:ext uri="{FF2B5EF4-FFF2-40B4-BE49-F238E27FC236}">
                <a16:creationId xmlns:a16="http://schemas.microsoft.com/office/drawing/2014/main" id="{59D9C32B-F785-855C-ACAE-93DFC1887A01}"/>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26" name="مربع نص 25">
            <a:extLst>
              <a:ext uri="{FF2B5EF4-FFF2-40B4-BE49-F238E27FC236}">
                <a16:creationId xmlns:a16="http://schemas.microsoft.com/office/drawing/2014/main" id="{6BA3B421-F0B7-FE3C-CB47-D276A33AB881}"/>
              </a:ext>
            </a:extLst>
          </p:cNvPr>
          <p:cNvSpPr txBox="1"/>
          <p:nvPr/>
        </p:nvSpPr>
        <p:spPr>
          <a:xfrm>
            <a:off x="5617697" y="1947095"/>
            <a:ext cx="966228" cy="338106"/>
          </a:xfrm>
          <a:prstGeom prst="rect">
            <a:avLst/>
          </a:prstGeom>
          <a:noFill/>
        </p:spPr>
        <p:txBody>
          <a:bodyPr wrap="square">
            <a:spAutoFit/>
          </a:bodyPr>
          <a:lstStyle/>
          <a:p>
            <a:pPr algn="r" rtl="1">
              <a:lnSpc>
                <a:spcPct val="150000"/>
              </a:lnSpc>
            </a:pPr>
            <a:r>
              <a:rPr lang="ar-SA" sz="1200" b="1" dirty="0">
                <a:solidFill>
                  <a:schemeClr val="bg1"/>
                </a:solidFill>
                <a:latin typeface="Alexandria" pitchFamily="2" charset="-78"/>
                <a:cs typeface="Alexandria" pitchFamily="2" charset="-78"/>
              </a:rPr>
              <a:t>القيـــــــادة</a:t>
            </a:r>
            <a:endParaRPr lang="ar-EG" sz="1200" b="1" dirty="0">
              <a:solidFill>
                <a:schemeClr val="bg1"/>
              </a:solidFill>
              <a:latin typeface="Alexandria" pitchFamily="2" charset="-78"/>
              <a:cs typeface="Alexandria" pitchFamily="2" charset="-78"/>
            </a:endParaRPr>
          </a:p>
        </p:txBody>
      </p:sp>
      <p:sp>
        <p:nvSpPr>
          <p:cNvPr id="36" name="مربع نص 35">
            <a:extLst>
              <a:ext uri="{FF2B5EF4-FFF2-40B4-BE49-F238E27FC236}">
                <a16:creationId xmlns:a16="http://schemas.microsoft.com/office/drawing/2014/main" id="{B8577AE1-A53F-7968-3574-3F74398EAD4E}"/>
              </a:ext>
            </a:extLst>
          </p:cNvPr>
          <p:cNvSpPr txBox="1"/>
          <p:nvPr/>
        </p:nvSpPr>
        <p:spPr>
          <a:xfrm>
            <a:off x="4911961" y="2127631"/>
            <a:ext cx="2135949" cy="338106"/>
          </a:xfrm>
          <a:prstGeom prst="rect">
            <a:avLst/>
          </a:prstGeom>
          <a:noFill/>
        </p:spPr>
        <p:txBody>
          <a:bodyPr wrap="square">
            <a:spAutoFit/>
          </a:bodyPr>
          <a:lstStyle/>
          <a:p>
            <a:pPr algn="r" rtl="1">
              <a:lnSpc>
                <a:spcPct val="150000"/>
              </a:lnSpc>
            </a:pPr>
            <a:r>
              <a:rPr lang="ar-SA" sz="1200" b="1" dirty="0">
                <a:solidFill>
                  <a:schemeClr val="bg1"/>
                </a:solidFill>
                <a:latin typeface="Alexandria" pitchFamily="2" charset="-78"/>
                <a:cs typeface="Alexandria" pitchFamily="2" charset="-78"/>
              </a:rPr>
              <a:t>سمات ومهارات القائد</a:t>
            </a:r>
            <a:endParaRPr lang="ar-EG" sz="1200" b="1" dirty="0">
              <a:solidFill>
                <a:schemeClr val="bg1"/>
              </a:solidFill>
              <a:latin typeface="Alexandria" pitchFamily="2" charset="-78"/>
              <a:cs typeface="Alexandria" pitchFamily="2" charset="-78"/>
            </a:endParaRPr>
          </a:p>
        </p:txBody>
      </p:sp>
      <p:sp>
        <p:nvSpPr>
          <p:cNvPr id="19" name="مربع نص 18">
            <a:extLst>
              <a:ext uri="{FF2B5EF4-FFF2-40B4-BE49-F238E27FC236}">
                <a16:creationId xmlns:a16="http://schemas.microsoft.com/office/drawing/2014/main" id="{4A00B106-1261-1B1B-F7DE-3355EC9981BC}"/>
              </a:ext>
            </a:extLst>
          </p:cNvPr>
          <p:cNvSpPr txBox="1"/>
          <p:nvPr/>
        </p:nvSpPr>
        <p:spPr>
          <a:xfrm>
            <a:off x="5065260" y="2026951"/>
            <a:ext cx="2135949" cy="549766"/>
          </a:xfrm>
          <a:prstGeom prst="rect">
            <a:avLst/>
          </a:prstGeom>
          <a:noFill/>
        </p:spPr>
        <p:txBody>
          <a:bodyPr wrap="square">
            <a:spAutoFit/>
          </a:bodyPr>
          <a:lstStyle/>
          <a:p>
            <a:pPr algn="ctr" rtl="1">
              <a:lnSpc>
                <a:spcPct val="150000"/>
              </a:lnSpc>
            </a:pPr>
            <a:r>
              <a:rPr lang="ar-SA" sz="1050" b="1" dirty="0">
                <a:solidFill>
                  <a:schemeClr val="bg1"/>
                </a:solidFill>
                <a:latin typeface="Alexandria" pitchFamily="2" charset="-78"/>
                <a:cs typeface="Alexandria" pitchFamily="2" charset="-78"/>
              </a:rPr>
              <a:t>القيم الإدارية وأخلاقيات العمل القيادي</a:t>
            </a:r>
          </a:p>
        </p:txBody>
      </p:sp>
      <p:pic>
        <p:nvPicPr>
          <p:cNvPr id="11" name="صورة 10">
            <a:extLst>
              <a:ext uri="{FF2B5EF4-FFF2-40B4-BE49-F238E27FC236}">
                <a16:creationId xmlns:a16="http://schemas.microsoft.com/office/drawing/2014/main" id="{845616AF-0910-62DC-72BF-054E166A396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9008" y="2044527"/>
            <a:ext cx="9948813" cy="1234252"/>
          </a:xfrm>
          <a:prstGeom prst="rect">
            <a:avLst/>
          </a:prstGeom>
        </p:spPr>
      </p:pic>
      <p:sp>
        <p:nvSpPr>
          <p:cNvPr id="2" name="مربع نص 1">
            <a:extLst>
              <a:ext uri="{FF2B5EF4-FFF2-40B4-BE49-F238E27FC236}">
                <a16:creationId xmlns:a16="http://schemas.microsoft.com/office/drawing/2014/main" id="{DA0760D7-E6AE-4AD5-C7D5-BA4758177725}"/>
              </a:ext>
            </a:extLst>
          </p:cNvPr>
          <p:cNvSpPr txBox="1"/>
          <p:nvPr/>
        </p:nvSpPr>
        <p:spPr>
          <a:xfrm>
            <a:off x="4794102" y="2179985"/>
            <a:ext cx="2459075" cy="571503"/>
          </a:xfrm>
          <a:prstGeom prst="rect">
            <a:avLst/>
          </a:prstGeom>
          <a:noFill/>
        </p:spPr>
        <p:txBody>
          <a:bodyPr wrap="square">
            <a:spAutoFit/>
          </a:bodyPr>
          <a:lstStyle/>
          <a:p>
            <a:pPr algn="ctr" rtl="1">
              <a:lnSpc>
                <a:spcPct val="150000"/>
              </a:lnSpc>
            </a:pPr>
            <a:r>
              <a:rPr lang="ar-SA" sz="1100" b="1" dirty="0">
                <a:solidFill>
                  <a:schemeClr val="bg1"/>
                </a:solidFill>
                <a:latin typeface="Alexandria" pitchFamily="2" charset="-78"/>
                <a:cs typeface="Alexandria" pitchFamily="2" charset="-78"/>
              </a:rPr>
              <a:t>القيادة الإدارية وإدارة الوقت والتمكين</a:t>
            </a:r>
          </a:p>
        </p:txBody>
      </p:sp>
      <p:sp>
        <p:nvSpPr>
          <p:cNvPr id="12" name="مربع نص 11">
            <a:extLst>
              <a:ext uri="{FF2B5EF4-FFF2-40B4-BE49-F238E27FC236}">
                <a16:creationId xmlns:a16="http://schemas.microsoft.com/office/drawing/2014/main" id="{22339546-8D28-2DEC-6321-9FC4515FFE92}"/>
              </a:ext>
            </a:extLst>
          </p:cNvPr>
          <p:cNvSpPr txBox="1"/>
          <p:nvPr/>
        </p:nvSpPr>
        <p:spPr>
          <a:xfrm>
            <a:off x="9422519" y="3067171"/>
            <a:ext cx="1553238" cy="379015"/>
          </a:xfrm>
          <a:prstGeom prst="rect">
            <a:avLst/>
          </a:prstGeom>
          <a:noFill/>
        </p:spPr>
        <p:txBody>
          <a:bodyPr wrap="square">
            <a:spAutoFit/>
          </a:bodyPr>
          <a:lstStyle/>
          <a:p>
            <a:pPr algn="ctr" rtl="1">
              <a:lnSpc>
                <a:spcPct val="150000"/>
              </a:lnSpc>
            </a:pPr>
            <a:r>
              <a:rPr lang="ar-EG" sz="1400" b="1" dirty="0">
                <a:solidFill>
                  <a:srgbClr val="00B0F0"/>
                </a:solidFill>
                <a:latin typeface="Alexandria" pitchFamily="2" charset="-78"/>
                <a:cs typeface="Alexandria" pitchFamily="2" charset="-78"/>
              </a:rPr>
              <a:t>إدارة الوقت</a:t>
            </a:r>
          </a:p>
        </p:txBody>
      </p:sp>
      <p:sp>
        <p:nvSpPr>
          <p:cNvPr id="13" name="مربع نص 12">
            <a:extLst>
              <a:ext uri="{FF2B5EF4-FFF2-40B4-BE49-F238E27FC236}">
                <a16:creationId xmlns:a16="http://schemas.microsoft.com/office/drawing/2014/main" id="{CB1E7FD6-9211-C9A4-5586-8D46FF55DF0C}"/>
              </a:ext>
            </a:extLst>
          </p:cNvPr>
          <p:cNvSpPr txBox="1"/>
          <p:nvPr/>
        </p:nvSpPr>
        <p:spPr>
          <a:xfrm>
            <a:off x="1124208" y="3083091"/>
            <a:ext cx="1553238" cy="379015"/>
          </a:xfrm>
          <a:prstGeom prst="rect">
            <a:avLst/>
          </a:prstGeom>
          <a:noFill/>
        </p:spPr>
        <p:txBody>
          <a:bodyPr wrap="square">
            <a:spAutoFit/>
          </a:bodyPr>
          <a:lstStyle/>
          <a:p>
            <a:pPr algn="ctr" rtl="1">
              <a:lnSpc>
                <a:spcPct val="150000"/>
              </a:lnSpc>
            </a:pPr>
            <a:r>
              <a:rPr lang="ar-EG" sz="1400" b="1" dirty="0">
                <a:solidFill>
                  <a:srgbClr val="00B0F0"/>
                </a:solidFill>
                <a:latin typeface="Alexandria" pitchFamily="2" charset="-78"/>
                <a:cs typeface="Alexandria" pitchFamily="2" charset="-78"/>
              </a:rPr>
              <a:t>التمكين</a:t>
            </a:r>
          </a:p>
        </p:txBody>
      </p:sp>
      <p:sp>
        <p:nvSpPr>
          <p:cNvPr id="14" name="مربع نص 13">
            <a:extLst>
              <a:ext uri="{FF2B5EF4-FFF2-40B4-BE49-F238E27FC236}">
                <a16:creationId xmlns:a16="http://schemas.microsoft.com/office/drawing/2014/main" id="{7867A682-60D6-A1D9-B047-299F91885FE2}"/>
              </a:ext>
            </a:extLst>
          </p:cNvPr>
          <p:cNvSpPr txBox="1"/>
          <p:nvPr/>
        </p:nvSpPr>
        <p:spPr>
          <a:xfrm>
            <a:off x="7976726" y="3470543"/>
            <a:ext cx="3404247" cy="1384995"/>
          </a:xfrm>
          <a:prstGeom prst="rect">
            <a:avLst/>
          </a:prstGeom>
          <a:noFill/>
        </p:spPr>
        <p:txBody>
          <a:bodyPr wrap="square" rtlCol="1">
            <a:spAutoFit/>
          </a:bodyPr>
          <a:lstStyle/>
          <a:p>
            <a:pPr marL="171450" indent="-171450" algn="justLow">
              <a:buFont typeface="Arial" panose="020B0604020202020204" pitchFamily="34" charset="0"/>
              <a:buChar char="•"/>
            </a:pPr>
            <a:r>
              <a:rPr lang="ar-SA" sz="1400" dirty="0">
                <a:latin typeface="Alexandria" pitchFamily="2" charset="-78"/>
                <a:cs typeface="Alexandria" pitchFamily="2" charset="-78"/>
              </a:rPr>
              <a:t>مفهوم إدارة الوقت وأهميته للقيادة</a:t>
            </a:r>
          </a:p>
          <a:p>
            <a:pPr marL="171450" indent="-171450" algn="justLow">
              <a:buFont typeface="Arial" panose="020B0604020202020204" pitchFamily="34" charset="0"/>
              <a:buChar char="•"/>
            </a:pPr>
            <a:r>
              <a:rPr lang="ar-SA" sz="1400" dirty="0">
                <a:latin typeface="Alexandria" pitchFamily="2" charset="-78"/>
                <a:cs typeface="Alexandria" pitchFamily="2" charset="-78"/>
              </a:rPr>
              <a:t>إدارة الوقت هي إدارة للذات</a:t>
            </a:r>
          </a:p>
          <a:p>
            <a:pPr marL="171450" indent="-171450" algn="justLow">
              <a:buFont typeface="Arial" panose="020B0604020202020204" pitchFamily="34" charset="0"/>
              <a:buChar char="•"/>
            </a:pPr>
            <a:r>
              <a:rPr lang="ar-SA" sz="1400" dirty="0">
                <a:latin typeface="Alexandria" pitchFamily="2" charset="-78"/>
                <a:cs typeface="Alexandria" pitchFamily="2" charset="-78"/>
              </a:rPr>
              <a:t>فوائد تنظيم الوقت</a:t>
            </a:r>
          </a:p>
          <a:p>
            <a:pPr marL="171450" indent="-171450" algn="justLow">
              <a:buFont typeface="Arial" panose="020B0604020202020204" pitchFamily="34" charset="0"/>
              <a:buChar char="•"/>
            </a:pPr>
            <a:r>
              <a:rPr lang="ar-SA" sz="1400" dirty="0">
                <a:latin typeface="Alexandria" pitchFamily="2" charset="-78"/>
                <a:cs typeface="Alexandria" pitchFamily="2" charset="-78"/>
              </a:rPr>
              <a:t>العوامل المؤثرة على استخدام الوقت</a:t>
            </a:r>
          </a:p>
          <a:p>
            <a:pPr marL="171450" indent="-171450" algn="justLow">
              <a:buFont typeface="Arial" panose="020B0604020202020204" pitchFamily="34" charset="0"/>
              <a:buChar char="•"/>
            </a:pPr>
            <a:r>
              <a:rPr lang="ar-SA" sz="1400" dirty="0">
                <a:latin typeface="Alexandria" pitchFamily="2" charset="-78"/>
                <a:cs typeface="Alexandria" pitchFamily="2" charset="-78"/>
              </a:rPr>
              <a:t>الإدارة الفاعلة للوقت</a:t>
            </a:r>
          </a:p>
          <a:p>
            <a:pPr marL="171450" indent="-171450" algn="justLow">
              <a:buFont typeface="Arial" panose="020B0604020202020204" pitchFamily="34" charset="0"/>
              <a:buChar char="•"/>
            </a:pPr>
            <a:r>
              <a:rPr lang="ar-SA" sz="1400" dirty="0">
                <a:latin typeface="Alexandria" pitchFamily="2" charset="-78"/>
                <a:cs typeface="Alexandria" pitchFamily="2" charset="-78"/>
              </a:rPr>
              <a:t>خطوات تنظيم الوقت</a:t>
            </a:r>
          </a:p>
        </p:txBody>
      </p:sp>
      <p:sp>
        <p:nvSpPr>
          <p:cNvPr id="15" name="مربع نص 14">
            <a:extLst>
              <a:ext uri="{FF2B5EF4-FFF2-40B4-BE49-F238E27FC236}">
                <a16:creationId xmlns:a16="http://schemas.microsoft.com/office/drawing/2014/main" id="{83B2D4FC-3CF6-F330-BC3F-2B55A39B68B1}"/>
              </a:ext>
            </a:extLst>
          </p:cNvPr>
          <p:cNvSpPr txBox="1"/>
          <p:nvPr/>
        </p:nvSpPr>
        <p:spPr>
          <a:xfrm>
            <a:off x="893281" y="3472815"/>
            <a:ext cx="2401901" cy="1169551"/>
          </a:xfrm>
          <a:prstGeom prst="rect">
            <a:avLst/>
          </a:prstGeom>
          <a:noFill/>
        </p:spPr>
        <p:txBody>
          <a:bodyPr wrap="square" rtlCol="1">
            <a:spAutoFit/>
          </a:bodyPr>
          <a:lstStyle/>
          <a:p>
            <a:pPr marL="171450" indent="-171450" algn="justLow">
              <a:buFont typeface="Arial" panose="020B0604020202020204" pitchFamily="34" charset="0"/>
              <a:buChar char="•"/>
            </a:pPr>
            <a:r>
              <a:rPr lang="ar-SA" sz="1400" dirty="0">
                <a:latin typeface="Alexandria" pitchFamily="2" charset="-78"/>
                <a:cs typeface="Alexandria" pitchFamily="2" charset="-78"/>
              </a:rPr>
              <a:t>مقدمة</a:t>
            </a:r>
          </a:p>
          <a:p>
            <a:pPr marL="171450" indent="-171450" algn="justLow">
              <a:buFont typeface="Arial" panose="020B0604020202020204" pitchFamily="34" charset="0"/>
              <a:buChar char="•"/>
            </a:pPr>
            <a:r>
              <a:rPr lang="ar-SA" sz="1400" dirty="0">
                <a:latin typeface="Alexandria" pitchFamily="2" charset="-78"/>
                <a:cs typeface="Alexandria" pitchFamily="2" charset="-78"/>
              </a:rPr>
              <a:t>مفهوم تمكين العاملين</a:t>
            </a:r>
          </a:p>
          <a:p>
            <a:pPr marL="171450" indent="-171450" algn="justLow">
              <a:buFont typeface="Arial" panose="020B0604020202020204" pitchFamily="34" charset="0"/>
              <a:buChar char="•"/>
            </a:pPr>
            <a:r>
              <a:rPr lang="ar-SA" sz="1400" dirty="0">
                <a:latin typeface="Alexandria" pitchFamily="2" charset="-78"/>
                <a:cs typeface="Alexandria" pitchFamily="2" charset="-78"/>
              </a:rPr>
              <a:t>أبعاد التمكين</a:t>
            </a:r>
          </a:p>
          <a:p>
            <a:pPr marL="171450" indent="-171450" algn="justLow">
              <a:buFont typeface="Arial" panose="020B0604020202020204" pitchFamily="34" charset="0"/>
              <a:buChar char="•"/>
            </a:pPr>
            <a:r>
              <a:rPr lang="ar-SA" sz="1400" dirty="0">
                <a:latin typeface="Alexandria" pitchFamily="2" charset="-78"/>
                <a:cs typeface="Alexandria" pitchFamily="2" charset="-78"/>
              </a:rPr>
              <a:t>التمكين كاستراتيجية إدارية</a:t>
            </a:r>
          </a:p>
          <a:p>
            <a:pPr marL="171450" indent="-171450" algn="justLow">
              <a:buFont typeface="Arial" panose="020B0604020202020204" pitchFamily="34" charset="0"/>
              <a:buChar char="•"/>
            </a:pPr>
            <a:r>
              <a:rPr lang="ar-SA" sz="1400" dirty="0">
                <a:latin typeface="Alexandria" pitchFamily="2" charset="-78"/>
                <a:cs typeface="Alexandria" pitchFamily="2" charset="-78"/>
              </a:rPr>
              <a:t>خطوات تمكين العاملين</a:t>
            </a:r>
          </a:p>
        </p:txBody>
      </p:sp>
    </p:spTree>
    <p:extLst>
      <p:ext uri="{BB962C8B-B14F-4D97-AF65-F5344CB8AC3E}">
        <p14:creationId xmlns:p14="http://schemas.microsoft.com/office/powerpoint/2010/main" val="351866066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8">
            <a:extLst>
              <a:ext uri="{FF2B5EF4-FFF2-40B4-BE49-F238E27FC236}">
                <a16:creationId xmlns:a16="http://schemas.microsoft.com/office/drawing/2014/main" id="{70D3B232-0897-E5D3-4F32-6BB6E7E7659B}"/>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4" name="Right Triangle 1">
            <a:extLst>
              <a:ext uri="{FF2B5EF4-FFF2-40B4-BE49-F238E27FC236}">
                <a16:creationId xmlns:a16="http://schemas.microsoft.com/office/drawing/2014/main" id="{CDB27168-6E53-D9F4-5150-297D39277E1A}"/>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TextBox 9">
            <a:extLst>
              <a:ext uri="{FF2B5EF4-FFF2-40B4-BE49-F238E27FC236}">
                <a16:creationId xmlns:a16="http://schemas.microsoft.com/office/drawing/2014/main" id="{3DAB7C5A-6B4D-4945-9C20-F799FF9AEA75}"/>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6" name="Graphic 12">
            <a:extLst>
              <a:ext uri="{FF2B5EF4-FFF2-40B4-BE49-F238E27FC236}">
                <a16:creationId xmlns:a16="http://schemas.microsoft.com/office/drawing/2014/main" id="{5E9157DA-A4E3-FB22-3D33-0390CEB7F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7" name="Parallelogram 13">
            <a:extLst>
              <a:ext uri="{FF2B5EF4-FFF2-40B4-BE49-F238E27FC236}">
                <a16:creationId xmlns:a16="http://schemas.microsoft.com/office/drawing/2014/main" id="{B65992BB-3EA9-804F-0E46-6AFDDF50E558}"/>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8" name="Graphic 21">
            <a:extLst>
              <a:ext uri="{FF2B5EF4-FFF2-40B4-BE49-F238E27FC236}">
                <a16:creationId xmlns:a16="http://schemas.microsoft.com/office/drawing/2014/main" id="{6F68C1AC-39C2-27E3-44C2-0366C58DEE3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9" name="Graphic 22">
            <a:extLst>
              <a:ext uri="{FF2B5EF4-FFF2-40B4-BE49-F238E27FC236}">
                <a16:creationId xmlns:a16="http://schemas.microsoft.com/office/drawing/2014/main" id="{9BD7B5C2-F52A-4C59-5080-E4EA292C6531}"/>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388637311"/>
      </p:ext>
    </p:extLst>
  </p:cSld>
  <p:clrMapOvr>
    <a:masterClrMapping/>
  </p:clrMapOvr>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a8eb966a7320690551ff39b1d8ff0c50">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4a2af7bc0a915e29a701acbb6c865a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4F633D2-7DC5-4266-884D-D8C3BFA5B681}"/>
</file>

<file path=customXml/itemProps2.xml><?xml version="1.0" encoding="utf-8"?>
<ds:datastoreItem xmlns:ds="http://schemas.openxmlformats.org/officeDocument/2006/customXml" ds:itemID="{070262F7-B5E0-4947-891E-1A12AB27FAF7}"/>
</file>

<file path=customXml/itemProps3.xml><?xml version="1.0" encoding="utf-8"?>
<ds:datastoreItem xmlns:ds="http://schemas.openxmlformats.org/officeDocument/2006/customXml" ds:itemID="{F046D839-7EE6-4791-BFA2-8C27C1C15CE8}"/>
</file>

<file path=docProps/app.xml><?xml version="1.0" encoding="utf-8"?>
<Properties xmlns="http://schemas.openxmlformats.org/officeDocument/2006/extended-properties" xmlns:vt="http://schemas.openxmlformats.org/officeDocument/2006/docPropsVTypes">
  <TotalTime>0</TotalTime>
  <Words>3075</Words>
  <Application>Microsoft Office PowerPoint</Application>
  <PresentationFormat>شاشة عريضة</PresentationFormat>
  <Paragraphs>549</Paragraphs>
  <Slides>40</Slides>
  <Notes>0</Notes>
  <HiddenSlides>0</HiddenSlides>
  <MMClips>0</MMClips>
  <ScaleCrop>false</ScaleCrop>
  <HeadingPairs>
    <vt:vector size="6" baseType="variant">
      <vt:variant>
        <vt:lpstr>الخطوط المستخدمة</vt:lpstr>
      </vt:variant>
      <vt:variant>
        <vt:i4>7</vt:i4>
      </vt:variant>
      <vt:variant>
        <vt:lpstr>نسق</vt:lpstr>
      </vt:variant>
      <vt:variant>
        <vt:i4>1</vt:i4>
      </vt:variant>
      <vt:variant>
        <vt:lpstr>عناوين الشرائح</vt:lpstr>
      </vt:variant>
      <vt:variant>
        <vt:i4>40</vt:i4>
      </vt:variant>
    </vt:vector>
  </HeadingPairs>
  <TitlesOfParts>
    <vt:vector size="48" baseType="lpstr">
      <vt:lpstr>Alexandria</vt:lpstr>
      <vt:lpstr>Alexandria Medium</vt:lpstr>
      <vt:lpstr>Arial</vt:lpstr>
      <vt:lpstr>Calibri</vt:lpstr>
      <vt:lpstr>Roboto Light</vt:lpstr>
      <vt:lpstr>Times New Roman</vt:lpstr>
      <vt:lpstr>Wingdings</vt:lpstr>
      <vt:lpstr>نسق Office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Nuha Naif</dc:creator>
  <cp:lastModifiedBy>سليمان اللحيدان ID 442104670</cp:lastModifiedBy>
  <cp:revision>79</cp:revision>
  <dcterms:created xsi:type="dcterms:W3CDTF">2024-07-17T19:50:36Z</dcterms:created>
  <dcterms:modified xsi:type="dcterms:W3CDTF">2024-07-21T10:57:50Z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