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5"/>
  </p:notesMasterIdLst>
  <p:sldIdLst>
    <p:sldId id="480" r:id="rId5"/>
    <p:sldId id="592" r:id="rId6"/>
    <p:sldId id="591" r:id="rId7"/>
    <p:sldId id="551" r:id="rId8"/>
    <p:sldId id="595" r:id="rId9"/>
    <p:sldId id="596" r:id="rId10"/>
    <p:sldId id="597" r:id="rId11"/>
    <p:sldId id="598" r:id="rId12"/>
    <p:sldId id="599" r:id="rId13"/>
    <p:sldId id="552" r:id="rId14"/>
    <p:sldId id="553" r:id="rId15"/>
    <p:sldId id="537" r:id="rId16"/>
    <p:sldId id="538" r:id="rId17"/>
    <p:sldId id="539" r:id="rId18"/>
    <p:sldId id="540" r:id="rId19"/>
    <p:sldId id="541" r:id="rId20"/>
    <p:sldId id="542" r:id="rId21"/>
    <p:sldId id="543" r:id="rId22"/>
    <p:sldId id="545" r:id="rId23"/>
    <p:sldId id="546" r:id="rId24"/>
    <p:sldId id="547" r:id="rId25"/>
    <p:sldId id="548" r:id="rId26"/>
    <p:sldId id="554" r:id="rId27"/>
    <p:sldId id="555" r:id="rId28"/>
    <p:sldId id="557" r:id="rId29"/>
    <p:sldId id="558" r:id="rId30"/>
    <p:sldId id="561" r:id="rId31"/>
    <p:sldId id="562" r:id="rId32"/>
    <p:sldId id="563" r:id="rId33"/>
    <p:sldId id="565" r:id="rId34"/>
    <p:sldId id="566" r:id="rId35"/>
    <p:sldId id="567" r:id="rId36"/>
    <p:sldId id="600" r:id="rId37"/>
    <p:sldId id="568" r:id="rId38"/>
    <p:sldId id="569" r:id="rId39"/>
    <p:sldId id="570" r:id="rId40"/>
    <p:sldId id="572" r:id="rId41"/>
    <p:sldId id="574" r:id="rId42"/>
    <p:sldId id="580" r:id="rId43"/>
    <p:sldId id="581" r:id="rId44"/>
    <p:sldId id="582" r:id="rId45"/>
    <p:sldId id="583" r:id="rId46"/>
    <p:sldId id="584" r:id="rId47"/>
    <p:sldId id="585" r:id="rId48"/>
    <p:sldId id="586" r:id="rId49"/>
    <p:sldId id="587" r:id="rId50"/>
    <p:sldId id="588" r:id="rId51"/>
    <p:sldId id="589" r:id="rId52"/>
    <p:sldId id="594"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92"/>
            <p14:sldId id="591"/>
            <p14:sldId id="551"/>
            <p14:sldId id="595"/>
            <p14:sldId id="596"/>
            <p14:sldId id="597"/>
            <p14:sldId id="598"/>
            <p14:sldId id="599"/>
            <p14:sldId id="552"/>
            <p14:sldId id="553"/>
            <p14:sldId id="537"/>
            <p14:sldId id="538"/>
            <p14:sldId id="539"/>
            <p14:sldId id="540"/>
            <p14:sldId id="541"/>
            <p14:sldId id="542"/>
            <p14:sldId id="543"/>
            <p14:sldId id="545"/>
            <p14:sldId id="546"/>
            <p14:sldId id="547"/>
            <p14:sldId id="548"/>
            <p14:sldId id="554"/>
            <p14:sldId id="555"/>
            <p14:sldId id="557"/>
            <p14:sldId id="558"/>
            <p14:sldId id="561"/>
            <p14:sldId id="562"/>
            <p14:sldId id="563"/>
            <p14:sldId id="565"/>
            <p14:sldId id="566"/>
            <p14:sldId id="567"/>
            <p14:sldId id="600"/>
            <p14:sldId id="568"/>
            <p14:sldId id="569"/>
            <p14:sldId id="570"/>
            <p14:sldId id="572"/>
            <p14:sldId id="574"/>
            <p14:sldId id="580"/>
            <p14:sldId id="581"/>
            <p14:sldId id="582"/>
            <p14:sldId id="583"/>
            <p14:sldId id="584"/>
            <p14:sldId id="585"/>
            <p14:sldId id="586"/>
            <p14:sldId id="587"/>
            <p14:sldId id="588"/>
            <p14:sldId id="589"/>
            <p14:sldId id="59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2" d="100"/>
          <a:sy n="62" d="100"/>
        </p:scale>
        <p:origin x="42"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heme" Target="theme/theme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viewProps" Target="view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950242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13.xml"/><Relationship Id="rId5" Type="http://schemas.openxmlformats.org/officeDocument/2006/relationships/image" Target="../media/image33.png"/><Relationship Id="rId4" Type="http://schemas.openxmlformats.org/officeDocument/2006/relationships/image" Target="../media/image3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707886"/>
          </a:xfrm>
          <a:prstGeom prst="rect">
            <a:avLst/>
          </a:prstGeom>
          <a:noFill/>
        </p:spPr>
        <p:txBody>
          <a:bodyPr wrap="square" rtlCol="0">
            <a:spAutoFit/>
          </a:bodyPr>
          <a:lstStyle/>
          <a:p>
            <a:r>
              <a:rPr lang="en-US" sz="2000" dirty="0">
                <a:latin typeface="Alexandria" charset="0"/>
                <a:cs typeface="Alexandria" charset="0"/>
              </a:rPr>
              <a:t>Prepared by Associate Professor/ </a:t>
            </a:r>
          </a:p>
          <a:p>
            <a:r>
              <a:rPr lang="en-US" sz="2000" dirty="0">
                <a:latin typeface="Alexandria" charset="0"/>
                <a:cs typeface="Alexandria" charset="0"/>
              </a:rPr>
              <a:t>Ahmed Rageh Ismail</a:t>
            </a:r>
          </a:p>
        </p:txBody>
      </p:sp>
      <p:sp>
        <p:nvSpPr>
          <p:cNvPr id="31" name="TextBox 30"/>
          <p:cNvSpPr txBox="1"/>
          <p:nvPr/>
        </p:nvSpPr>
        <p:spPr>
          <a:xfrm>
            <a:off x="673669" y="2424037"/>
            <a:ext cx="4526304"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Introduction to </a:t>
            </a:r>
          </a:p>
          <a:p>
            <a:r>
              <a:rPr lang="en-US" sz="4400" b="1" dirty="0">
                <a:solidFill>
                  <a:srgbClr val="00B0F0"/>
                </a:solidFill>
                <a:latin typeface="Alexandria" charset="0"/>
                <a:cs typeface="Alexandria" charset="0"/>
              </a:rPr>
              <a:t>Research Methods</a:t>
            </a:r>
          </a:p>
        </p:txBody>
      </p:sp>
      <p:sp>
        <p:nvSpPr>
          <p:cNvPr id="34" name="Rectangle: Rounded Corners 33"/>
          <p:cNvSpPr/>
          <p:nvPr/>
        </p:nvSpPr>
        <p:spPr>
          <a:xfrm>
            <a:off x="329139" y="600406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6</a:t>
            </a:r>
          </a:p>
        </p:txBody>
      </p:sp>
      <p:sp>
        <p:nvSpPr>
          <p:cNvPr id="46" name="TextBox 45"/>
          <p:cNvSpPr txBox="1"/>
          <p:nvPr/>
        </p:nvSpPr>
        <p:spPr>
          <a:xfrm>
            <a:off x="329139" y="5252988"/>
            <a:ext cx="4272711" cy="707886"/>
          </a:xfrm>
          <a:prstGeom prst="rect">
            <a:avLst/>
          </a:prstGeom>
          <a:noFill/>
        </p:spPr>
        <p:txBody>
          <a:bodyPr wrap="square" rtlCol="0">
            <a:spAutoFit/>
          </a:bodyPr>
          <a:lstStyle/>
          <a:p>
            <a:r>
              <a:rPr lang="en-US" sz="2000" dirty="0">
                <a:latin typeface="Alexandria" charset="0"/>
                <a:cs typeface="Alexandria" charset="0"/>
              </a:rPr>
              <a:t>MGM333</a:t>
            </a:r>
          </a:p>
          <a:p>
            <a:r>
              <a:rPr lang="en-US" sz="2000" dirty="0">
                <a:latin typeface="Alexandria" charset="0"/>
                <a:cs typeface="Alexandria" charset="0"/>
              </a:rPr>
              <a:t>Introduction to Research Methods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6316058" cy="523220"/>
          </a:xfrm>
          <a:prstGeom prst="rect">
            <a:avLst/>
          </a:prstGeom>
          <a:noFill/>
        </p:spPr>
        <p:txBody>
          <a:bodyPr wrap="square" rtlCol="0">
            <a:spAutoFit/>
          </a:bodyPr>
          <a:lstStyle/>
          <a:p>
            <a:r>
              <a:rPr lang="en-US" sz="2800" b="1" dirty="0">
                <a:latin typeface="Alexandria" charset="0"/>
                <a:cs typeface="Alexandria" charset="0"/>
              </a:rPr>
              <a:t>Learning Outcomes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645620" y="2072204"/>
            <a:ext cx="10749220" cy="5255798"/>
          </a:xfrm>
          <a:prstGeom prst="rect">
            <a:avLst/>
          </a:prstGeom>
          <a:noFill/>
        </p:spPr>
        <p:txBody>
          <a:bodyPr wrap="square" rtlCol="0">
            <a:spAutoFit/>
          </a:bodyPr>
          <a:lstStyle/>
          <a:p>
            <a:pPr marL="514350" indent="-514350">
              <a:lnSpc>
                <a:spcPct val="90000"/>
              </a:lnSpc>
              <a:spcBef>
                <a:spcPts val="1000"/>
              </a:spcBef>
              <a:buFont typeface="+mj-lt"/>
              <a:buAutoNum type="arabicPeriod"/>
              <a:defRPr/>
            </a:pPr>
            <a:r>
              <a:rPr lang="en-US" sz="2800" dirty="0">
                <a:solidFill>
                  <a:prstClr val="black"/>
                </a:solidFill>
                <a:latin typeface="Calibri"/>
              </a:rPr>
              <a:t>E</a:t>
            </a:r>
            <a:r>
              <a:rPr kumimoji="0" lang="en-US" sz="2800" i="0" u="none" strike="noStrike" kern="1200" cap="none" spc="0" normalizeH="0" baseline="0" noProof="0" dirty="0" err="1">
                <a:ln>
                  <a:noFill/>
                </a:ln>
                <a:solidFill>
                  <a:prstClr val="black"/>
                </a:solidFill>
                <a:effectLst/>
                <a:uLnTx/>
                <a:uFillTx/>
                <a:latin typeface="Calibri"/>
                <a:ea typeface="+mn-ea"/>
                <a:cs typeface="+mn-cs"/>
              </a:rPr>
              <a:t>xplain</a:t>
            </a:r>
            <a:r>
              <a:rPr kumimoji="0" lang="en-US" sz="2800" i="0" u="none" strike="noStrike" kern="1200" cap="none" spc="0" normalizeH="0" baseline="0" noProof="0" dirty="0">
                <a:ln>
                  <a:noFill/>
                </a:ln>
                <a:solidFill>
                  <a:prstClr val="black"/>
                </a:solidFill>
                <a:effectLst/>
                <a:uLnTx/>
                <a:uFillTx/>
                <a:latin typeface="Calibri"/>
                <a:ea typeface="+mn-ea"/>
                <a:cs typeface="+mn-cs"/>
              </a:rPr>
              <a:t> the importance of simultaneous data collection and analysis in grounded theory and describe the iterative approach involved.</a:t>
            </a:r>
          </a:p>
          <a:p>
            <a:pPr marL="514350" indent="-514350">
              <a:lnSpc>
                <a:spcPct val="90000"/>
              </a:lnSpc>
              <a:spcBef>
                <a:spcPts val="1000"/>
              </a:spcBef>
              <a:buFont typeface="+mj-lt"/>
              <a:buAutoNum type="arabicPeriod"/>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514350" marR="0" lvl="0" indent="-514350" algn="l" defTabSz="914400" rtl="0" eaLnBrk="1" fontAlgn="auto" latinLnBrk="0" hangingPunct="1">
              <a:lnSpc>
                <a:spcPct val="90000"/>
              </a:lnSpc>
              <a:spcBef>
                <a:spcPts val="100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Understand theoretical sampling methods to select information-rich cases and achieve theoretical saturation in grounded theory research.</a:t>
            </a:r>
          </a:p>
          <a:p>
            <a:pPr marL="514350" marR="0" lvl="0" indent="-514350" algn="l" defTabSz="914400" rtl="0" eaLnBrk="1" fontAlgn="auto" latinLnBrk="0" hangingPunct="1">
              <a:lnSpc>
                <a:spcPct val="90000"/>
              </a:lnSpc>
              <a:spcBef>
                <a:spcPts val="100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514350" marR="0" lvl="0" indent="-514350" algn="l" defTabSz="914400" rtl="0" eaLnBrk="1" fontAlgn="auto" latinLnBrk="0" hangingPunct="1">
              <a:lnSpc>
                <a:spcPct val="90000"/>
              </a:lnSpc>
              <a:spcBef>
                <a:spcPts val="100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Learn data coding and construct categories from empirical data, ensuring the emergence of grounded theory from data rather than preconceived notions.</a:t>
            </a:r>
          </a:p>
          <a:p>
            <a:pPr marL="514350" marR="0" lvl="0" indent="-514350" algn="l" defTabSz="914400" rtl="0" eaLnBrk="1" fontAlgn="auto" latinLnBrk="0" hangingPunct="1">
              <a:lnSpc>
                <a:spcPct val="90000"/>
              </a:lnSpc>
              <a:spcBef>
                <a:spcPts val="100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514350" marR="0" lvl="0" indent="-514350" algn="l" defTabSz="914400" rtl="0" eaLnBrk="1" fontAlgn="auto" latinLnBrk="0" hangingPunct="1">
              <a:lnSpc>
                <a:spcPct val="90000"/>
              </a:lnSpc>
              <a:spcBef>
                <a:spcPts val="100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94012"/>
            <a:ext cx="2305141" cy="1076343"/>
          </a:xfrm>
          <a:prstGeom prst="rect">
            <a:avLst/>
          </a:prstGeom>
        </p:spPr>
      </p:pic>
    </p:spTree>
    <p:extLst>
      <p:ext uri="{BB962C8B-B14F-4D97-AF65-F5344CB8AC3E}">
        <p14:creationId xmlns:p14="http://schemas.microsoft.com/office/powerpoint/2010/main" val="31280498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6316058" cy="523220"/>
          </a:xfrm>
          <a:prstGeom prst="rect">
            <a:avLst/>
          </a:prstGeom>
          <a:noFill/>
        </p:spPr>
        <p:txBody>
          <a:bodyPr wrap="square" rtlCol="0">
            <a:spAutoFit/>
          </a:bodyPr>
          <a:lstStyle/>
          <a:p>
            <a:r>
              <a:rPr lang="en-US" sz="2800" b="1" dirty="0">
                <a:latin typeface="Alexandria" charset="0"/>
                <a:cs typeface="Alexandria" charset="0"/>
              </a:rPr>
              <a:t>Learning Outcomes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627090" y="1816586"/>
            <a:ext cx="10749220" cy="3835922"/>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514350" marR="0" lvl="0" indent="-514350" algn="l" defTabSz="914400" rtl="0" eaLnBrk="1" fontAlgn="auto" latinLnBrk="0" hangingPunct="1">
              <a:lnSpc>
                <a:spcPct val="90000"/>
              </a:lnSpc>
              <a:spcBef>
                <a:spcPts val="1000"/>
              </a:spcBef>
              <a:spcAft>
                <a:spcPts val="0"/>
              </a:spcAft>
              <a:buClrTx/>
              <a:buSzTx/>
              <a:buAutoNum type="arabicPeriod" startAt="4"/>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Utilize memo writing for theory advancement</a:t>
            </a:r>
          </a:p>
          <a:p>
            <a:pPr marL="514350" marR="0" lvl="0" indent="-514350" algn="l" defTabSz="914400" rtl="0" eaLnBrk="1" fontAlgn="auto" latinLnBrk="0" hangingPunct="1">
              <a:lnSpc>
                <a:spcPct val="90000"/>
              </a:lnSpc>
              <a:spcBef>
                <a:spcPts val="1000"/>
              </a:spcBef>
              <a:spcAft>
                <a:spcPts val="0"/>
              </a:spcAft>
              <a:buClrTx/>
              <a:buSzTx/>
              <a:buAutoNum type="arabicPeriod" startAt="4"/>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514350" marR="0" lvl="0" indent="-514350" algn="l" defTabSz="914400" rtl="0" eaLnBrk="1" fontAlgn="auto" latinLnBrk="0" hangingPunct="1">
              <a:lnSpc>
                <a:spcPct val="90000"/>
              </a:lnSpc>
              <a:spcBef>
                <a:spcPts val="1000"/>
              </a:spcBef>
              <a:spcAft>
                <a:spcPts val="0"/>
              </a:spcAft>
              <a:buClrTx/>
              <a:buSzTx/>
              <a:buAutoNum type="arabicPeriod" startAt="4"/>
              <a:tabLst/>
              <a:defRPr/>
            </a:pPr>
            <a:r>
              <a:rPr lang="en-US" sz="2800" dirty="0">
                <a:solidFill>
                  <a:prstClr val="black"/>
                </a:solidFill>
                <a:latin typeface="Calibri"/>
              </a:rPr>
              <a:t>How to conduct various types of research interviews, including structured and unstructured formats, to collect qualitative, descriptive, and in-depth data.</a:t>
            </a:r>
          </a:p>
          <a:p>
            <a:pPr marL="514350" marR="0" lvl="0" indent="-514350" algn="l" defTabSz="914400" rtl="0" eaLnBrk="1" fontAlgn="auto" latinLnBrk="0" hangingPunct="1">
              <a:lnSpc>
                <a:spcPct val="90000"/>
              </a:lnSpc>
              <a:spcBef>
                <a:spcPts val="1000"/>
              </a:spcBef>
              <a:spcAft>
                <a:spcPts val="0"/>
              </a:spcAft>
              <a:buClrTx/>
              <a:buSzTx/>
              <a:buAutoNum type="arabicPeriod" startAt="4"/>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514350" marR="0" lvl="0" indent="-514350" algn="l" defTabSz="914400" rtl="0" eaLnBrk="1" fontAlgn="auto" latinLnBrk="0" hangingPunct="1">
              <a:lnSpc>
                <a:spcPct val="90000"/>
              </a:lnSpc>
              <a:spcBef>
                <a:spcPts val="1000"/>
              </a:spcBef>
              <a:spcAft>
                <a:spcPts val="0"/>
              </a:spcAft>
              <a:buClrTx/>
              <a:buSzTx/>
              <a:buAutoNum type="arabicPeriod" startAt="4"/>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Implement and analyze interview </a:t>
            </a:r>
            <a:r>
              <a:rPr lang="en-US" sz="2800" dirty="0">
                <a:solidFill>
                  <a:prstClr val="black"/>
                </a:solidFill>
                <a:latin typeface="Calibri"/>
              </a:rPr>
              <a:t>d</a:t>
            </a:r>
            <a:r>
              <a:rPr kumimoji="0" lang="en-US" sz="2800" i="0" u="none" strike="noStrike" kern="1200" cap="none" spc="0" normalizeH="0" baseline="0" noProof="0" dirty="0" err="1">
                <a:ln>
                  <a:noFill/>
                </a:ln>
                <a:solidFill>
                  <a:prstClr val="black"/>
                </a:solidFill>
                <a:effectLst/>
                <a:uLnTx/>
                <a:uFillTx/>
                <a:latin typeface="Calibri"/>
                <a:ea typeface="+mn-ea"/>
                <a:cs typeface="+mn-cs"/>
              </a:rPr>
              <a:t>ata</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94012"/>
            <a:ext cx="2305141" cy="1076343"/>
          </a:xfrm>
          <a:prstGeom prst="rect">
            <a:avLst/>
          </a:prstGeom>
        </p:spPr>
      </p:pic>
    </p:spTree>
    <p:extLst>
      <p:ext uri="{BB962C8B-B14F-4D97-AF65-F5344CB8AC3E}">
        <p14:creationId xmlns:p14="http://schemas.microsoft.com/office/powerpoint/2010/main" val="17990607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32520" y="1696341"/>
            <a:ext cx="10812720" cy="47826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020741"/>
            <a:ext cx="5821381" cy="523220"/>
          </a:xfrm>
          <a:prstGeom prst="rect">
            <a:avLst/>
          </a:prstGeom>
          <a:noFill/>
        </p:spPr>
        <p:txBody>
          <a:bodyPr wrap="square" rtlCol="0">
            <a:spAutoFit/>
          </a:bodyPr>
          <a:lstStyle/>
          <a:p>
            <a:r>
              <a:rPr lang="en-US" sz="2800" b="1" dirty="0">
                <a:latin typeface="Alexandria" charset="0"/>
                <a:cs typeface="Alexandria" charset="0"/>
              </a:rPr>
              <a:t>Defining Grounded Theory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746760" y="1995716"/>
            <a:ext cx="5923863" cy="3579441"/>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R="0" lvl="0" algn="l" defTabSz="914400" rtl="0" eaLnBrk="1" fontAlgn="auto" latinLnBrk="0" hangingPunct="1">
              <a:lnSpc>
                <a:spcPct val="90000"/>
              </a:lnSpc>
              <a:spcBef>
                <a:spcPts val="100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Not a Specific Research Method</a:t>
            </a:r>
          </a:p>
          <a:p>
            <a:pPr marR="0" lvl="0" algn="l" defTabSz="914400" rtl="0" eaLnBrk="1" fontAlgn="auto" latinLnBrk="0" hangingPunct="1">
              <a:lnSpc>
                <a:spcPct val="90000"/>
              </a:lnSpc>
              <a:spcBef>
                <a:spcPts val="1000"/>
              </a:spcBef>
              <a:spcAft>
                <a:spcPts val="0"/>
              </a:spcAft>
              <a:buClrTx/>
              <a:buSzTx/>
              <a:tabLst/>
              <a:defRPr/>
            </a:pPr>
            <a:endParaRPr lang="en-US" sz="2800" b="1" dirty="0">
              <a:solidFill>
                <a:prstClr val="black"/>
              </a:solidFill>
              <a:latin typeface="Calibri"/>
            </a:endParaRPr>
          </a:p>
          <a:p>
            <a:pPr marR="0" lvl="0" algn="l" defTabSz="914400" rtl="0" eaLnBrk="1" fontAlgn="auto" latinLnBrk="0" hangingPunct="1">
              <a:lnSpc>
                <a:spcPct val="90000"/>
              </a:lnSpc>
              <a:spcBef>
                <a:spcPts val="1000"/>
              </a:spcBef>
              <a:spcAft>
                <a:spcPts val="0"/>
              </a:spcAft>
              <a:buClrTx/>
              <a:buSzTx/>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Grounded theory is not tied to a particular method but involves key principles in any research design, such as ethnographic studies, case studies, or action research.</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8" name="Picture 7">
            <a:extLst>
              <a:ext uri="{FF2B5EF4-FFF2-40B4-BE49-F238E27FC236}">
                <a16:creationId xmlns:a16="http://schemas.microsoft.com/office/drawing/2014/main" id="{E8A6E2E3-B13F-E3B6-F63C-AAACD70BE3F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50989" y="2449687"/>
            <a:ext cx="5486876" cy="3200677"/>
          </a:xfrm>
          <a:prstGeom prst="rect">
            <a:avLst/>
          </a:prstGeom>
        </p:spPr>
      </p:pic>
    </p:spTree>
    <p:extLst>
      <p:ext uri="{BB962C8B-B14F-4D97-AF65-F5344CB8AC3E}">
        <p14:creationId xmlns:p14="http://schemas.microsoft.com/office/powerpoint/2010/main" val="25959698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32520" y="1696341"/>
            <a:ext cx="10812720" cy="47826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020741"/>
            <a:ext cx="7545764" cy="523220"/>
          </a:xfrm>
          <a:prstGeom prst="rect">
            <a:avLst/>
          </a:prstGeom>
          <a:noFill/>
        </p:spPr>
        <p:txBody>
          <a:bodyPr wrap="square" rtlCol="0">
            <a:spAutoFit/>
          </a:bodyPr>
          <a:lstStyle/>
          <a:p>
            <a:r>
              <a:rPr lang="en-US" sz="2800" b="1" dirty="0">
                <a:latin typeface="Alexandria" charset="0"/>
                <a:cs typeface="Alexandria" charset="0"/>
              </a:rPr>
              <a:t>An example of using grounded theory in business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297059" y="2004343"/>
            <a:ext cx="7932545" cy="4355038"/>
          </a:xfrm>
          <a:prstGeom prst="rect">
            <a:avLst/>
          </a:prstGeom>
          <a:noFill/>
        </p:spPr>
        <p:txBody>
          <a:bodyPr wrap="square" rtlCol="0">
            <a:spAutoFit/>
          </a:bodyPr>
          <a:lstStyle/>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One example of how grounded theory may be used in business is to support HR teams by analyzing data to explore reasons why people leave a company.</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For example, a company with a high attrition rate that has not done any research on this area before may choose grounded theory to understand key reasons why people choose to leave.</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98C4EA38-62AB-0A30-1873-B809214079FE}"/>
              </a:ext>
            </a:extLst>
          </p:cNvPr>
          <p:cNvPicPr>
            <a:picLocks noChangeAspect="1"/>
          </p:cNvPicPr>
          <p:nvPr/>
        </p:nvPicPr>
        <p:blipFill rotWithShape="1">
          <a:blip r:embed="rId3"/>
          <a:srcRect t="10606"/>
          <a:stretch/>
        </p:blipFill>
        <p:spPr>
          <a:xfrm>
            <a:off x="8229604" y="2445641"/>
            <a:ext cx="2914247" cy="2941261"/>
          </a:xfrm>
          <a:prstGeom prst="rect">
            <a:avLst/>
          </a:prstGeom>
        </p:spPr>
      </p:pic>
    </p:spTree>
    <p:extLst>
      <p:ext uri="{BB962C8B-B14F-4D97-AF65-F5344CB8AC3E}">
        <p14:creationId xmlns:p14="http://schemas.microsoft.com/office/powerpoint/2010/main" val="4275389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32520" y="1696341"/>
            <a:ext cx="10812720" cy="47826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746760" y="2572462"/>
            <a:ext cx="7497830" cy="3451201"/>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Researchers may start looking at the quantitative data around departures over the year and look for patterns.</a:t>
            </a:r>
          </a:p>
          <a:p>
            <a:pPr marR="0" lvl="0" algn="l" defTabSz="914400" rtl="0" eaLnBrk="1" fontAlgn="auto" latinLnBrk="0" hangingPunct="1">
              <a:lnSpc>
                <a:spcPct val="90000"/>
              </a:lnSpc>
              <a:spcBef>
                <a:spcPts val="1000"/>
              </a:spcBef>
              <a:spcAft>
                <a:spcPts val="0"/>
              </a:spcAft>
              <a:buClrTx/>
              <a:buSzTx/>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 </a:t>
            </a:r>
          </a:p>
          <a:p>
            <a:pPr marR="0" lvl="0" algn="l" defTabSz="914400" rtl="0" eaLnBrk="1" fontAlgn="auto" latinLnBrk="0" hangingPunct="1">
              <a:lnSpc>
                <a:spcPct val="90000"/>
              </a:lnSpc>
              <a:spcBef>
                <a:spcPts val="1000"/>
              </a:spcBef>
              <a:spcAft>
                <a:spcPts val="0"/>
              </a:spcAft>
              <a:buClrTx/>
              <a:buSzTx/>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Coupled with this, they may conduct qualitative data research through employee engagement surveys, interview panels for current employees, and exit interviews with leaving employees.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FD223918-0272-F627-965A-6F4EF3977BE9}"/>
              </a:ext>
            </a:extLst>
          </p:cNvPr>
          <p:cNvPicPr>
            <a:picLocks noChangeAspect="1"/>
          </p:cNvPicPr>
          <p:nvPr/>
        </p:nvPicPr>
        <p:blipFill>
          <a:blip r:embed="rId3"/>
          <a:stretch>
            <a:fillRect/>
          </a:stretch>
        </p:blipFill>
        <p:spPr>
          <a:xfrm>
            <a:off x="8267806" y="2968052"/>
            <a:ext cx="2704993" cy="2593300"/>
          </a:xfrm>
          <a:prstGeom prst="rect">
            <a:avLst/>
          </a:prstGeom>
        </p:spPr>
      </p:pic>
    </p:spTree>
    <p:extLst>
      <p:ext uri="{BB962C8B-B14F-4D97-AF65-F5344CB8AC3E}">
        <p14:creationId xmlns:p14="http://schemas.microsoft.com/office/powerpoint/2010/main" val="26649399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32520" y="1696341"/>
            <a:ext cx="10812720" cy="47826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746760" y="1995716"/>
            <a:ext cx="10395450" cy="4095480"/>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From this information, they may start coding transcripts to find similarities and differences (coding) picking up on general themes and concepts. For example, a group of excepts like:</a:t>
            </a:r>
          </a:p>
          <a:p>
            <a:pPr marR="0" lvl="0" algn="l" defTabSz="914400" rtl="0" eaLnBrk="1" fontAlgn="auto" latinLnBrk="0" hangingPunct="1">
              <a:lnSpc>
                <a:spcPct val="90000"/>
              </a:lnSpc>
              <a:spcBef>
                <a:spcPts val="1000"/>
              </a:spcBef>
              <a:spcAft>
                <a:spcPts val="0"/>
              </a:spcAft>
              <a:buClrTx/>
              <a:buSzTx/>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R="0" lvl="0" algn="l" defTabSz="914400" rtl="0" eaLnBrk="1" fontAlgn="auto" latinLnBrk="0" hangingPunct="1">
              <a:lnSpc>
                <a:spcPct val="90000"/>
              </a:lnSpc>
              <a:spcBef>
                <a:spcPts val="1000"/>
              </a:spcBef>
              <a:spcAft>
                <a:spcPts val="0"/>
              </a:spcAft>
              <a:buClrTx/>
              <a:buSzTx/>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    “The hours I worked were far too long and I hated traveling home in the dark”</a:t>
            </a:r>
          </a:p>
          <a:p>
            <a:pPr marR="0" lvl="0" algn="l" defTabSz="914400" rtl="0" eaLnBrk="1" fontAlgn="auto" latinLnBrk="0" hangingPunct="1">
              <a:lnSpc>
                <a:spcPct val="90000"/>
              </a:lnSpc>
              <a:spcBef>
                <a:spcPts val="1000"/>
              </a:spcBef>
              <a:spcAft>
                <a:spcPts val="0"/>
              </a:spcAft>
              <a:buClrTx/>
              <a:buSzTx/>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    “My manager didn’t appreciate the work I was doing, especially when I worked late”</a:t>
            </a:r>
          </a:p>
          <a:p>
            <a:pPr marR="0" lvl="0" algn="l" defTabSz="914400" rtl="0" eaLnBrk="1" fontAlgn="auto" latinLnBrk="0" hangingPunct="1">
              <a:lnSpc>
                <a:spcPct val="90000"/>
              </a:lnSpc>
              <a:spcBef>
                <a:spcPts val="1000"/>
              </a:spcBef>
              <a:spcAft>
                <a:spcPts val="0"/>
              </a:spcAft>
              <a:buClrTx/>
              <a:buSzTx/>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    There are no good night bus routes home that I could take safely”</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850880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32520" y="1711331"/>
            <a:ext cx="10812720" cy="49964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746760" y="2176603"/>
            <a:ext cx="6641658" cy="4614597"/>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Using open coding, a researcher could compare excerpts and suggest the themes of managerial issues, a culture of long hours and lack of traveling routes at night.</a:t>
            </a:r>
          </a:p>
          <a:p>
            <a:pPr marR="0" lvl="0" algn="l" defTabSz="914400" rtl="0" eaLnBrk="1" fontAlgn="auto" latinLnBrk="0" hangingPunct="1">
              <a:lnSpc>
                <a:spcPct val="90000"/>
              </a:lnSpc>
              <a:spcBef>
                <a:spcPts val="1000"/>
              </a:spcBef>
              <a:spcAft>
                <a:spcPts val="0"/>
              </a:spcAft>
              <a:buClrTx/>
              <a:buSzTx/>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R="0" lvl="0" algn="l" defTabSz="914400" rtl="0" eaLnBrk="1" fontAlgn="auto" latinLnBrk="0" hangingPunct="1">
              <a:lnSpc>
                <a:spcPct val="90000"/>
              </a:lnSpc>
              <a:spcBef>
                <a:spcPts val="1000"/>
              </a:spcBef>
              <a:spcAft>
                <a:spcPts val="0"/>
              </a:spcAft>
              <a:buClrTx/>
              <a:buSzTx/>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With more samples and information, through axial coding, stronger themes of lack of recognition and having too much work (which led people to working late), could be drawn out from the summaries of the concepts and themes.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A04000C3-BB27-915D-D83F-3B910249467E}"/>
              </a:ext>
            </a:extLst>
          </p:cNvPr>
          <p:cNvPicPr>
            <a:picLocks noChangeAspect="1"/>
          </p:cNvPicPr>
          <p:nvPr/>
        </p:nvPicPr>
        <p:blipFill>
          <a:blip r:embed="rId3"/>
          <a:stretch>
            <a:fillRect/>
          </a:stretch>
        </p:blipFill>
        <p:spPr>
          <a:xfrm>
            <a:off x="7388418" y="2810369"/>
            <a:ext cx="3846382" cy="2981325"/>
          </a:xfrm>
          <a:prstGeom prst="rect">
            <a:avLst/>
          </a:prstGeom>
        </p:spPr>
      </p:pic>
    </p:spTree>
    <p:extLst>
      <p:ext uri="{BB962C8B-B14F-4D97-AF65-F5344CB8AC3E}">
        <p14:creationId xmlns:p14="http://schemas.microsoft.com/office/powerpoint/2010/main" val="11856349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32520" y="1696341"/>
            <a:ext cx="10812720" cy="47826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746760" y="1995716"/>
            <a:ext cx="7377909" cy="4226798"/>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This could lead to a selective coding conclusion that people left because they were ‘overworked and under-appreciated’.</a:t>
            </a:r>
          </a:p>
          <a:p>
            <a:pPr marR="0" lvl="0" algn="l" defTabSz="914400" rtl="0" eaLnBrk="1" fontAlgn="auto" latinLnBrk="0" hangingPunct="1">
              <a:lnSpc>
                <a:spcPct val="90000"/>
              </a:lnSpc>
              <a:spcBef>
                <a:spcPts val="1000"/>
              </a:spcBef>
              <a:spcAft>
                <a:spcPts val="0"/>
              </a:spcAft>
              <a:buClrTx/>
              <a:buSzTx/>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R="0" lvl="0" algn="l" defTabSz="914400" rtl="0" eaLnBrk="1" fontAlgn="auto" latinLnBrk="0" hangingPunct="1">
              <a:lnSpc>
                <a:spcPct val="90000"/>
              </a:lnSpc>
              <a:spcBef>
                <a:spcPts val="1000"/>
              </a:spcBef>
              <a:spcAft>
                <a:spcPts val="0"/>
              </a:spcAft>
              <a:buClrTx/>
              <a:buSzTx/>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With this information, a grounded theory can help HR teams look at what teams do day to day, exploring ways to spread workloads or reduce them. Also, there could be training supplied to management and employees to engage professional development conversations better.</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1F3B6A4F-5353-AABD-A1E5-46B8B2CE828F}"/>
              </a:ext>
            </a:extLst>
          </p:cNvPr>
          <p:cNvPicPr>
            <a:picLocks noChangeAspect="1"/>
          </p:cNvPicPr>
          <p:nvPr/>
        </p:nvPicPr>
        <p:blipFill>
          <a:blip r:embed="rId3"/>
          <a:stretch>
            <a:fillRect/>
          </a:stretch>
        </p:blipFill>
        <p:spPr>
          <a:xfrm>
            <a:off x="7985149" y="2683239"/>
            <a:ext cx="3267075" cy="2743200"/>
          </a:xfrm>
          <a:prstGeom prst="rect">
            <a:avLst/>
          </a:prstGeom>
        </p:spPr>
      </p:pic>
    </p:spTree>
    <p:extLst>
      <p:ext uri="{BB962C8B-B14F-4D97-AF65-F5344CB8AC3E}">
        <p14:creationId xmlns:p14="http://schemas.microsoft.com/office/powerpoint/2010/main" val="32626882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3365" y="16211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21743" y="123695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728524" y="2112002"/>
            <a:ext cx="10395450" cy="3835922"/>
          </a:xfrm>
          <a:prstGeom prst="rect">
            <a:avLst/>
          </a:prstGeom>
          <a:noFill/>
        </p:spPr>
        <p:txBody>
          <a:bodyPr wrap="square" rtlCol="0">
            <a:spAutoFit/>
          </a:bodyPr>
          <a:lstStyle/>
          <a:p>
            <a:pPr marL="0" marR="0" lvl="0" indent="0" algn="l" defTabSz="914400" rtl="0" eaLnBrk="1" fontAlgn="auto" latinLnBrk="0" hangingPunct="1">
              <a:lnSpc>
                <a:spcPct val="90000"/>
              </a:lnSpc>
              <a:spcBef>
                <a:spcPts val="100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Research Question</a:t>
            </a: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90000"/>
              </a:lnSpc>
              <a:spcBef>
                <a:spcPts val="100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Begins with a broad, open-ended question focused on discovery.</a:t>
            </a:r>
          </a:p>
          <a:p>
            <a:pPr marL="0" marR="0" lvl="0" indent="0" algn="l" defTabSz="914400" rtl="0" eaLnBrk="1" fontAlgn="auto" latinLnBrk="0" hangingPunct="1">
              <a:lnSpc>
                <a:spcPct val="90000"/>
              </a:lnSpc>
              <a:spcBef>
                <a:spcPts val="100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Simultaneous Data Collection and Analysis</a:t>
            </a:r>
          </a:p>
          <a:p>
            <a:pPr marL="0" marR="0" lvl="0" indent="0" algn="l" defTabSz="914400" rtl="0" eaLnBrk="1" fontAlgn="auto" latinLnBrk="0" hangingPunct="1">
              <a:lnSpc>
                <a:spcPct val="90000"/>
              </a:lnSpc>
              <a:spcBef>
                <a:spcPts val="100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Data is collected and analyzed simultaneously to inform ongoing research.</a:t>
            </a:r>
          </a:p>
          <a:p>
            <a:pPr marL="0" marR="0" lvl="0" indent="0" algn="l" defTabSz="914400" rtl="0" eaLnBrk="1" fontAlgn="auto" latinLnBrk="0" hangingPunct="1">
              <a:lnSpc>
                <a:spcPct val="90000"/>
              </a:lnSpc>
              <a:spcBef>
                <a:spcPts val="100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Sampling Towards Theory Construction</a:t>
            </a:r>
          </a:p>
          <a:p>
            <a:pPr marL="0" marR="0" lvl="0" indent="0" algn="l" defTabSz="914400" rtl="0" eaLnBrk="1" fontAlgn="auto" latinLnBrk="0" hangingPunct="1">
              <a:lnSpc>
                <a:spcPct val="90000"/>
              </a:lnSpc>
              <a:spcBef>
                <a:spcPts val="100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Sampling continues until theoretical saturation is achieved, meaning no new information is found.</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
        <p:nvSpPr>
          <p:cNvPr id="2" name="TextBox 1">
            <a:extLst>
              <a:ext uri="{FF2B5EF4-FFF2-40B4-BE49-F238E27FC236}">
                <a16:creationId xmlns:a16="http://schemas.microsoft.com/office/drawing/2014/main" id="{E01081E8-D773-1E01-FD27-994F726439F2}"/>
              </a:ext>
            </a:extLst>
          </p:cNvPr>
          <p:cNvSpPr txBox="1"/>
          <p:nvPr/>
        </p:nvSpPr>
        <p:spPr>
          <a:xfrm>
            <a:off x="2557606" y="1020741"/>
            <a:ext cx="5821381" cy="523220"/>
          </a:xfrm>
          <a:prstGeom prst="rect">
            <a:avLst/>
          </a:prstGeom>
          <a:noFill/>
        </p:spPr>
        <p:txBody>
          <a:bodyPr wrap="square" rtlCol="0">
            <a:spAutoFit/>
          </a:bodyPr>
          <a:lstStyle/>
          <a:p>
            <a:r>
              <a:rPr lang="en-US" sz="2800" b="1" dirty="0">
                <a:latin typeface="Alexandria" charset="0"/>
                <a:cs typeface="Alexandria" charset="0"/>
              </a:rPr>
              <a:t>Major Principles</a:t>
            </a:r>
          </a:p>
        </p:txBody>
      </p:sp>
    </p:spTree>
    <p:extLst>
      <p:ext uri="{BB962C8B-B14F-4D97-AF65-F5344CB8AC3E}">
        <p14:creationId xmlns:p14="http://schemas.microsoft.com/office/powerpoint/2010/main" val="17237030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81821"/>
            <a:ext cx="10812720" cy="4610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870885" y="2060827"/>
            <a:ext cx="8108223" cy="4223720"/>
          </a:xfrm>
          <a:prstGeom prst="rect">
            <a:avLst/>
          </a:prstGeom>
          <a:noFill/>
        </p:spPr>
        <p:txBody>
          <a:bodyPr wrap="square" rtlCol="0">
            <a:spAutoFit/>
          </a:bodyPr>
          <a:lstStyle/>
          <a:p>
            <a:pPr marL="0" marR="0" lvl="0" indent="0" algn="l" defTabSz="914400" rtl="0" eaLnBrk="1" fontAlgn="auto" latinLnBrk="0" hangingPunct="1">
              <a:lnSpc>
                <a:spcPct val="90000"/>
              </a:lnSpc>
              <a:spcBef>
                <a:spcPts val="100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Constructing Data Categories</a:t>
            </a:r>
          </a:p>
          <a:p>
            <a:pPr marL="0" marR="0" lvl="0" indent="0" algn="l" defTabSz="914400" rtl="0" eaLnBrk="1" fontAlgn="auto" latinLnBrk="0" hangingPunct="1">
              <a:lnSpc>
                <a:spcPct val="90000"/>
              </a:lnSpc>
              <a:spcBef>
                <a:spcPts val="100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Empirical data is used to develop categories that help in understanding the phenomena being studied.</a:t>
            </a:r>
          </a:p>
          <a:p>
            <a:pPr marL="0" marR="0" lvl="0" indent="0" algn="l" defTabSz="914400" rtl="0" eaLnBrk="1" fontAlgn="auto" latinLnBrk="0" hangingPunct="1">
              <a:lnSpc>
                <a:spcPct val="90000"/>
              </a:lnSpc>
              <a:spcBef>
                <a:spcPts val="100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Developing Theory Continuously</a:t>
            </a:r>
          </a:p>
          <a:p>
            <a:pPr marL="0" marR="0" lvl="0" indent="0" algn="l" defTabSz="914400" rtl="0" eaLnBrk="1" fontAlgn="auto" latinLnBrk="0" hangingPunct="1">
              <a:lnSpc>
                <a:spcPct val="90000"/>
              </a:lnSpc>
              <a:spcBef>
                <a:spcPts val="100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Theory is developed throughout data collection and analysis phases.</a:t>
            </a:r>
          </a:p>
          <a:p>
            <a:pPr marL="0" marR="0" lvl="0" indent="0" algn="l" defTabSz="914400" rtl="0" eaLnBrk="1" fontAlgn="auto" latinLnBrk="0" hangingPunct="1">
              <a:lnSpc>
                <a:spcPct val="90000"/>
              </a:lnSpc>
              <a:spcBef>
                <a:spcPts val="100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Memo-Writing</a:t>
            </a:r>
          </a:p>
          <a:p>
            <a:pPr marL="0" marR="0" lvl="0" indent="0" algn="l" defTabSz="914400" rtl="0" eaLnBrk="1" fontAlgn="auto" latinLnBrk="0" hangingPunct="1">
              <a:lnSpc>
                <a:spcPct val="90000"/>
              </a:lnSpc>
              <a:spcBef>
                <a:spcPts val="100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Writing memos helps in advancing the theory by documenting insights and reflections (Charmaz, 2006).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3" name="Picture 2">
            <a:extLst>
              <a:ext uri="{FF2B5EF4-FFF2-40B4-BE49-F238E27FC236}">
                <a16:creationId xmlns:a16="http://schemas.microsoft.com/office/drawing/2014/main" id="{43E345A9-4F65-C76E-A7BA-0D18C4FC763F}"/>
              </a:ext>
            </a:extLst>
          </p:cNvPr>
          <p:cNvPicPr>
            <a:picLocks noChangeAspect="1"/>
          </p:cNvPicPr>
          <p:nvPr/>
        </p:nvPicPr>
        <p:blipFill>
          <a:blip r:embed="rId3"/>
          <a:stretch>
            <a:fillRect/>
          </a:stretch>
        </p:blipFill>
        <p:spPr>
          <a:xfrm>
            <a:off x="8665679" y="3110301"/>
            <a:ext cx="2836681" cy="2124772"/>
          </a:xfrm>
          <a:prstGeom prst="rect">
            <a:avLst/>
          </a:prstGeom>
        </p:spPr>
      </p:pic>
    </p:spTree>
    <p:extLst>
      <p:ext uri="{BB962C8B-B14F-4D97-AF65-F5344CB8AC3E}">
        <p14:creationId xmlns:p14="http://schemas.microsoft.com/office/powerpoint/2010/main" val="4770844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6316058" cy="523220"/>
          </a:xfrm>
          <a:prstGeom prst="rect">
            <a:avLst/>
          </a:prstGeom>
          <a:noFill/>
        </p:spPr>
        <p:txBody>
          <a:bodyPr wrap="square" rtlCol="0">
            <a:spAutoFit/>
          </a:bodyPr>
          <a:lstStyle/>
          <a:p>
            <a:r>
              <a:rPr lang="en-US" sz="2800" b="1" dirty="0">
                <a:latin typeface="Alexandria" charset="0"/>
                <a:cs typeface="Alexandria" charset="0"/>
              </a:rPr>
              <a:t>Research Question and Process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765540" y="2087194"/>
            <a:ext cx="10749220" cy="3967240"/>
          </a:xfrm>
          <a:prstGeom prst="rect">
            <a:avLst/>
          </a:prstGeom>
          <a:noFill/>
        </p:spPr>
        <p:txBody>
          <a:bodyPr wrap="square" rtlCol="0">
            <a:spAutoFit/>
          </a:bodyPr>
          <a:lstStyle/>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Grounded theory research aims to discover new insights rather than answer specific questions or test hypotheses.</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Suitable for studying individual processes, interpersonal relations, and interactions within larger social contexts (Charmaz, 1995).</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Research begins with a very open question, such as "How do people engage in the information seeking process?" The focus is on understanding the process and the user group involved.</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As research progresses, specific focuses and questions emerge based on observations and data collection.</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94012"/>
            <a:ext cx="2305141" cy="1076343"/>
          </a:xfrm>
          <a:prstGeom prst="rect">
            <a:avLst/>
          </a:prstGeom>
        </p:spPr>
      </p:pic>
    </p:spTree>
    <p:extLst>
      <p:ext uri="{BB962C8B-B14F-4D97-AF65-F5344CB8AC3E}">
        <p14:creationId xmlns:p14="http://schemas.microsoft.com/office/powerpoint/2010/main" val="2666570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5821381" cy="523220"/>
          </a:xfrm>
          <a:prstGeom prst="rect">
            <a:avLst/>
          </a:prstGeom>
          <a:noFill/>
        </p:spPr>
        <p:txBody>
          <a:bodyPr wrap="square" rtlCol="0">
            <a:spAutoFit/>
          </a:bodyPr>
          <a:lstStyle/>
          <a:p>
            <a:r>
              <a:rPr lang="en-US" sz="2800" b="1" dirty="0">
                <a:latin typeface="Alexandria" charset="0"/>
                <a:cs typeface="Alexandria" charset="0"/>
              </a:rPr>
              <a:t>Engaging in Questioning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21743" y="123695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765541" y="2200492"/>
            <a:ext cx="7104295" cy="4095480"/>
          </a:xfrm>
          <a:prstGeom prst="rect">
            <a:avLst/>
          </a:prstGeom>
          <a:noFill/>
        </p:spPr>
        <p:txBody>
          <a:bodyPr wrap="square" rtlCol="0">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Observation Techniques (Charmaz, 2006)</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Watch for Actions and Processes: </a:t>
            </a:r>
            <a:r>
              <a:rPr kumimoji="0" lang="en-US" sz="2800" i="0" u="none" strike="noStrike" kern="1200" cap="none" spc="0" normalizeH="0" baseline="0" noProof="0" dirty="0">
                <a:ln>
                  <a:noFill/>
                </a:ln>
                <a:solidFill>
                  <a:prstClr val="black"/>
                </a:solidFill>
                <a:effectLst/>
                <a:uLnTx/>
                <a:uFillTx/>
                <a:latin typeface="Calibri"/>
                <a:ea typeface="+mn-ea"/>
                <a:cs typeface="+mn-cs"/>
              </a:rPr>
              <a:t>Pay attention to what people do and the processes they engage in, not just what they say.</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Contextual Understanding: </a:t>
            </a:r>
            <a:r>
              <a:rPr kumimoji="0" lang="en-US" sz="2800" i="0" u="none" strike="noStrike" kern="1200" cap="none" spc="0" normalizeH="0" baseline="0" noProof="0" dirty="0">
                <a:ln>
                  <a:noFill/>
                </a:ln>
                <a:solidFill>
                  <a:prstClr val="black"/>
                </a:solidFill>
                <a:effectLst/>
                <a:uLnTx/>
                <a:uFillTx/>
                <a:latin typeface="Calibri"/>
                <a:ea typeface="+mn-ea"/>
                <a:cs typeface="+mn-cs"/>
              </a:rPr>
              <a:t>Carefully note the context in which actions occur to understand underlying reasons and conditions.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        </a:t>
            </a:r>
            <a:endParaRPr kumimoji="0" lang="en-US" sz="280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92D5A27D-1FCE-8F54-CE16-10E3206FC4A6}"/>
              </a:ext>
            </a:extLst>
          </p:cNvPr>
          <p:cNvPicPr>
            <a:picLocks noChangeAspect="1"/>
          </p:cNvPicPr>
          <p:nvPr/>
        </p:nvPicPr>
        <p:blipFill>
          <a:blip r:embed="rId3"/>
          <a:stretch>
            <a:fillRect/>
          </a:stretch>
        </p:blipFill>
        <p:spPr>
          <a:xfrm>
            <a:off x="7869836" y="2608287"/>
            <a:ext cx="3152430" cy="2398427"/>
          </a:xfrm>
          <a:prstGeom prst="rect">
            <a:avLst/>
          </a:prstGeom>
        </p:spPr>
      </p:pic>
    </p:spTree>
    <p:extLst>
      <p:ext uri="{BB962C8B-B14F-4D97-AF65-F5344CB8AC3E}">
        <p14:creationId xmlns:p14="http://schemas.microsoft.com/office/powerpoint/2010/main" val="29055259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2209" y="1696777"/>
            <a:ext cx="10812720" cy="45958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21743" y="123695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757071" y="2236229"/>
            <a:ext cx="10677858" cy="3967240"/>
          </a:xfrm>
          <a:prstGeom prst="rect">
            <a:avLst/>
          </a:prstGeom>
          <a:noFill/>
        </p:spPr>
        <p:txBody>
          <a:bodyPr wrap="square" rtlCol="0">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Detailed Recording: </a:t>
            </a:r>
            <a:r>
              <a:rPr kumimoji="0" lang="en-US" sz="2800" i="0" u="none" strike="noStrike" kern="1200" cap="none" spc="0" normalizeH="0" baseline="0" noProof="0" dirty="0">
                <a:ln>
                  <a:noFill/>
                </a:ln>
                <a:solidFill>
                  <a:prstClr val="black"/>
                </a:solidFill>
                <a:effectLst/>
                <a:uLnTx/>
                <a:uFillTx/>
                <a:latin typeface="Calibri"/>
                <a:ea typeface="+mn-ea"/>
                <a:cs typeface="+mn-cs"/>
              </a:rPr>
              <a:t>Record details of who did what, why, and under what conditions to capture the complexity of interactions.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Identifying Conditions: </a:t>
            </a:r>
            <a:r>
              <a:rPr kumimoji="0" lang="en-US" sz="2800" i="0" u="none" strike="noStrike" kern="1200" cap="none" spc="0" normalizeH="0" baseline="0" noProof="0" dirty="0">
                <a:ln>
                  <a:noFill/>
                </a:ln>
                <a:solidFill>
                  <a:prstClr val="black"/>
                </a:solidFill>
                <a:effectLst/>
                <a:uLnTx/>
                <a:uFillTx/>
                <a:latin typeface="Calibri"/>
                <a:ea typeface="+mn-ea"/>
                <a:cs typeface="+mn-cs"/>
              </a:rPr>
              <a:t>Determine the conditions that influence actions, intentions, and processes.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Flexible Exploration: </a:t>
            </a:r>
            <a:r>
              <a:rPr kumimoji="0" lang="en-US" sz="2800" i="0" u="none" strike="noStrike" kern="1200" cap="none" spc="0" normalizeH="0" baseline="0" noProof="0" dirty="0">
                <a:ln>
                  <a:noFill/>
                </a:ln>
                <a:solidFill>
                  <a:prstClr val="black"/>
                </a:solidFill>
                <a:effectLst/>
                <a:uLnTx/>
                <a:uFillTx/>
                <a:latin typeface="Calibri"/>
                <a:ea typeface="+mn-ea"/>
                <a:cs typeface="+mn-cs"/>
              </a:rPr>
              <a:t>Start with an open question and explore its many facets, allowing salient issues to emerge naturally.</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Avoiding Preconceptions: </a:t>
            </a:r>
            <a:r>
              <a:rPr kumimoji="0" lang="en-US" sz="2800" i="0" u="none" strike="noStrike" kern="1200" cap="none" spc="0" normalizeH="0" baseline="0" noProof="0" dirty="0">
                <a:ln>
                  <a:noFill/>
                </a:ln>
                <a:solidFill>
                  <a:prstClr val="black"/>
                </a:solidFill>
                <a:effectLst/>
                <a:uLnTx/>
                <a:uFillTx/>
                <a:latin typeface="Calibri"/>
                <a:ea typeface="+mn-ea"/>
                <a:cs typeface="+mn-cs"/>
              </a:rPr>
              <a:t>Grounded theory research avoids rigid preconceptions and allows specific, detailed questions to arise organically during the research process.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3506787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67130" y="16211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21743" y="123695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812150" y="2242033"/>
            <a:ext cx="6892794" cy="3707682"/>
          </a:xfrm>
          <a:prstGeom prst="rect">
            <a:avLst/>
          </a:prstGeom>
          <a:noFill/>
        </p:spPr>
        <p:txBody>
          <a:bodyPr wrap="square" rtlCol="0">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Key Principle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Emphasizes the simultaneous involvement in data collection and analysis phases (Charmaz, 1995).</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Inductive Analysis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Ongoing process from the outset; essential for formulating a theory grounded in raw data.</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
        <p:nvSpPr>
          <p:cNvPr id="2" name="TextBox 1">
            <a:extLst>
              <a:ext uri="{FF2B5EF4-FFF2-40B4-BE49-F238E27FC236}">
                <a16:creationId xmlns:a16="http://schemas.microsoft.com/office/drawing/2014/main" id="{B2C6EFC3-95EA-C015-48FF-448AEC72A6C9}"/>
              </a:ext>
            </a:extLst>
          </p:cNvPr>
          <p:cNvSpPr txBox="1"/>
          <p:nvPr/>
        </p:nvSpPr>
        <p:spPr>
          <a:xfrm>
            <a:off x="2513149" y="1008745"/>
            <a:ext cx="7006907" cy="523220"/>
          </a:xfrm>
          <a:prstGeom prst="rect">
            <a:avLst/>
          </a:prstGeom>
          <a:noFill/>
        </p:spPr>
        <p:txBody>
          <a:bodyPr wrap="square" rtlCol="0">
            <a:spAutoFit/>
          </a:bodyPr>
          <a:lstStyle/>
          <a:p>
            <a:r>
              <a:rPr lang="en-US" sz="2800" b="1" dirty="0">
                <a:latin typeface="Alexandria" charset="0"/>
                <a:cs typeface="Alexandria" charset="0"/>
              </a:rPr>
              <a:t>Simultaneous Data Collection and Analysis</a:t>
            </a:r>
          </a:p>
        </p:txBody>
      </p:sp>
      <p:pic>
        <p:nvPicPr>
          <p:cNvPr id="3" name="Picture 2">
            <a:extLst>
              <a:ext uri="{FF2B5EF4-FFF2-40B4-BE49-F238E27FC236}">
                <a16:creationId xmlns:a16="http://schemas.microsoft.com/office/drawing/2014/main" id="{AB975539-EE66-356B-250A-AE106DFBF55D}"/>
              </a:ext>
            </a:extLst>
          </p:cNvPr>
          <p:cNvPicPr>
            <a:picLocks noChangeAspect="1"/>
          </p:cNvPicPr>
          <p:nvPr/>
        </p:nvPicPr>
        <p:blipFill>
          <a:blip r:embed="rId3"/>
          <a:stretch>
            <a:fillRect/>
          </a:stretch>
        </p:blipFill>
        <p:spPr>
          <a:xfrm>
            <a:off x="7473533" y="2278506"/>
            <a:ext cx="3906317" cy="2838440"/>
          </a:xfrm>
          <a:prstGeom prst="rect">
            <a:avLst/>
          </a:prstGeom>
        </p:spPr>
      </p:pic>
    </p:spTree>
    <p:extLst>
      <p:ext uri="{BB962C8B-B14F-4D97-AF65-F5344CB8AC3E}">
        <p14:creationId xmlns:p14="http://schemas.microsoft.com/office/powerpoint/2010/main" val="4114146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882171" y="1981879"/>
            <a:ext cx="7152557" cy="4341701"/>
          </a:xfrm>
          <a:prstGeom prst="rect">
            <a:avLst/>
          </a:prstGeom>
          <a:noFill/>
        </p:spPr>
        <p:txBody>
          <a:bodyPr wrap="square" rtlCol="0">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Iterative Approach</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Data collection and analysis occur together, promoting the emergence of substantive theory (Marshall and Rossman, 1995).</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Initial Data Analysis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First step in analysis, providing preliminary categories and guiding subsequent data collection decisions.</a:t>
            </a: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7640BC91-7F93-B3BF-BF76-28389F5E8B48}"/>
              </a:ext>
            </a:extLst>
          </p:cNvPr>
          <p:cNvPicPr>
            <a:picLocks noChangeAspect="1"/>
          </p:cNvPicPr>
          <p:nvPr/>
        </p:nvPicPr>
        <p:blipFill>
          <a:blip r:embed="rId3"/>
          <a:stretch>
            <a:fillRect/>
          </a:stretch>
        </p:blipFill>
        <p:spPr>
          <a:xfrm>
            <a:off x="7558391" y="3417751"/>
            <a:ext cx="3772228" cy="2571974"/>
          </a:xfrm>
          <a:prstGeom prst="rect">
            <a:avLst/>
          </a:prstGeom>
        </p:spPr>
      </p:pic>
    </p:spTree>
    <p:extLst>
      <p:ext uri="{BB962C8B-B14F-4D97-AF65-F5344CB8AC3E}">
        <p14:creationId xmlns:p14="http://schemas.microsoft.com/office/powerpoint/2010/main" val="12450815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8331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8219808" cy="523220"/>
          </a:xfrm>
          <a:prstGeom prst="rect">
            <a:avLst/>
          </a:prstGeom>
          <a:noFill/>
        </p:spPr>
        <p:txBody>
          <a:bodyPr wrap="square" rtlCol="0">
            <a:spAutoFit/>
          </a:bodyPr>
          <a:lstStyle/>
          <a:p>
            <a:r>
              <a:rPr lang="en-US" sz="2800" b="1" dirty="0">
                <a:latin typeface="Alexandria" charset="0"/>
                <a:cs typeface="Alexandria" charset="0"/>
              </a:rPr>
              <a:t>Iterative Data Collection and Analysis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582371" y="1968540"/>
            <a:ext cx="6522967" cy="4611519"/>
          </a:xfrm>
          <a:prstGeom prst="rect">
            <a:avLst/>
          </a:prstGeom>
          <a:noFill/>
        </p:spPr>
        <p:txBody>
          <a:bodyPr wrap="square" rtlCol="0">
            <a:spAutoFit/>
          </a:bodyPr>
          <a:lstStyle/>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R="0" lvl="0" algn="l" defTabSz="914400" rtl="0" eaLnBrk="1" fontAlgn="auto" latinLnBrk="0" hangingPunct="1">
              <a:lnSpc>
                <a:spcPct val="90000"/>
              </a:lnSpc>
              <a:spcBef>
                <a:spcPts val="100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Continuous Process</a:t>
            </a:r>
          </a:p>
          <a:p>
            <a:pPr marR="0" lvl="0" algn="l" defTabSz="914400" rtl="0" eaLnBrk="1" fontAlgn="auto" latinLnBrk="0" hangingPunct="1">
              <a:lnSpc>
                <a:spcPct val="90000"/>
              </a:lnSpc>
              <a:spcBef>
                <a:spcPts val="1000"/>
              </a:spcBef>
              <a:spcAft>
                <a:spcPts val="0"/>
              </a:spcAft>
              <a:buClrTx/>
              <a:buSzTx/>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Avoids a linear approach by constantly moving between data collection and analysis.</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R="0" lvl="0" algn="l" defTabSz="914400" rtl="0" eaLnBrk="1" fontAlgn="auto" latinLnBrk="0" hangingPunct="1">
              <a:lnSpc>
                <a:spcPct val="90000"/>
              </a:lnSpc>
              <a:spcBef>
                <a:spcPts val="100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Guiding Further Steps</a:t>
            </a:r>
          </a:p>
          <a:p>
            <a:pPr marR="0" lvl="0" algn="l" defTabSz="914400" rtl="0" eaLnBrk="1" fontAlgn="auto" latinLnBrk="0" hangingPunct="1">
              <a:lnSpc>
                <a:spcPct val="90000"/>
              </a:lnSpc>
              <a:spcBef>
                <a:spcPts val="1000"/>
              </a:spcBef>
              <a:spcAft>
                <a:spcPts val="0"/>
              </a:spcAft>
              <a:buClrTx/>
              <a:buSzTx/>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Initial data analysis informs what types of data are needed next and who to collect it from.</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66E1307F-0293-B978-DCCB-7C4CA18C97F6}"/>
              </a:ext>
            </a:extLst>
          </p:cNvPr>
          <p:cNvPicPr>
            <a:picLocks noChangeAspect="1"/>
          </p:cNvPicPr>
          <p:nvPr/>
        </p:nvPicPr>
        <p:blipFill>
          <a:blip r:embed="rId3"/>
          <a:stretch>
            <a:fillRect/>
          </a:stretch>
        </p:blipFill>
        <p:spPr>
          <a:xfrm>
            <a:off x="7019419" y="1733120"/>
            <a:ext cx="4366451" cy="2943811"/>
          </a:xfrm>
          <a:prstGeom prst="rect">
            <a:avLst/>
          </a:prstGeom>
        </p:spPr>
      </p:pic>
    </p:spTree>
    <p:extLst>
      <p:ext uri="{BB962C8B-B14F-4D97-AF65-F5344CB8AC3E}">
        <p14:creationId xmlns:p14="http://schemas.microsoft.com/office/powerpoint/2010/main" val="38722989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1062" y="17454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672310" y="2050321"/>
            <a:ext cx="6762811" cy="4095480"/>
          </a:xfrm>
          <a:prstGeom prst="rect">
            <a:avLst/>
          </a:prstGeom>
          <a:noFill/>
        </p:spPr>
        <p:txBody>
          <a:bodyPr wrap="square" rtlCol="0">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Rich Data</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Requires detailed and full descriptions of events, emotions, reactions, etc.</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Intensive Interviews and Observations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Essential for gathering rich data, requiring careful scheduling to allow for transcription and initial analysis before the next data collection activity.</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0E8AD0A1-436B-6B14-A67E-C2E8E5A0B356}"/>
              </a:ext>
            </a:extLst>
          </p:cNvPr>
          <p:cNvPicPr>
            <a:picLocks noChangeAspect="1"/>
          </p:cNvPicPr>
          <p:nvPr/>
        </p:nvPicPr>
        <p:blipFill>
          <a:blip r:embed="rId3"/>
          <a:stretch>
            <a:fillRect/>
          </a:stretch>
        </p:blipFill>
        <p:spPr>
          <a:xfrm>
            <a:off x="7135318" y="2526436"/>
            <a:ext cx="4275830" cy="3143250"/>
          </a:xfrm>
          <a:prstGeom prst="rect">
            <a:avLst/>
          </a:prstGeom>
        </p:spPr>
      </p:pic>
    </p:spTree>
    <p:extLst>
      <p:ext uri="{BB962C8B-B14F-4D97-AF65-F5344CB8AC3E}">
        <p14:creationId xmlns:p14="http://schemas.microsoft.com/office/powerpoint/2010/main" val="14426842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7006907" cy="523220"/>
          </a:xfrm>
          <a:prstGeom prst="rect">
            <a:avLst/>
          </a:prstGeom>
          <a:noFill/>
        </p:spPr>
        <p:txBody>
          <a:bodyPr wrap="square" rtlCol="0">
            <a:spAutoFit/>
          </a:bodyPr>
          <a:lstStyle/>
          <a:p>
            <a:r>
              <a:rPr lang="en-US" sz="2800" b="1" dirty="0">
                <a:latin typeface="Alexandria" charset="0"/>
                <a:cs typeface="Alexandria" charset="0"/>
              </a:rPr>
              <a:t>Sampling Towards Theory Construction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582371" y="1981879"/>
            <a:ext cx="4619218" cy="4095480"/>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Purposeful Sampling</a:t>
            </a:r>
          </a:p>
          <a:p>
            <a:pPr marR="0" lvl="0" algn="l" defTabSz="914400" rtl="0" eaLnBrk="1" fontAlgn="auto" latinLnBrk="0" hangingPunct="1">
              <a:lnSpc>
                <a:spcPct val="90000"/>
              </a:lnSpc>
              <a:spcBef>
                <a:spcPts val="1000"/>
              </a:spcBef>
              <a:spcAft>
                <a:spcPts val="0"/>
              </a:spcAft>
              <a:buClrTx/>
              <a:buSzTx/>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Selecting information-rich cases to learn about central research issues (Patton, 2002).</a:t>
            </a:r>
          </a:p>
          <a:p>
            <a:pPr marR="0" lvl="0" algn="l" defTabSz="914400" rtl="0" eaLnBrk="1" fontAlgn="auto" latinLnBrk="0" hangingPunct="1">
              <a:lnSpc>
                <a:spcPct val="90000"/>
              </a:lnSpc>
              <a:spcBef>
                <a:spcPts val="1000"/>
              </a:spcBef>
              <a:spcAft>
                <a:spcPts val="0"/>
              </a:spcAft>
              <a:buClrTx/>
              <a:buSzTx/>
              <a:tabLst/>
              <a:defRPr/>
            </a:pP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R="0" lvl="0" algn="l" defTabSz="914400" rtl="0" eaLnBrk="1" fontAlgn="auto" latinLnBrk="0" hangingPunct="1">
              <a:lnSpc>
                <a:spcPct val="90000"/>
              </a:lnSpc>
              <a:spcBef>
                <a:spcPts val="100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Theoretical Sampling</a:t>
            </a:r>
          </a:p>
          <a:p>
            <a:pPr marR="0" lvl="0" algn="l" defTabSz="914400" rtl="0" eaLnBrk="1" fontAlgn="auto" latinLnBrk="0" hangingPunct="1">
              <a:lnSpc>
                <a:spcPct val="90000"/>
              </a:lnSpc>
              <a:spcBef>
                <a:spcPts val="1000"/>
              </a:spcBef>
              <a:spcAft>
                <a:spcPts val="0"/>
              </a:spcAft>
              <a:buClrTx/>
              <a:buSzTx/>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Driven by data; no a priori identification of precise participants.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44110"/>
            <a:ext cx="2305141" cy="1076343"/>
          </a:xfrm>
          <a:prstGeom prst="rect">
            <a:avLst/>
          </a:prstGeom>
        </p:spPr>
      </p:pic>
      <p:pic>
        <p:nvPicPr>
          <p:cNvPr id="2" name="Picture 1">
            <a:extLst>
              <a:ext uri="{FF2B5EF4-FFF2-40B4-BE49-F238E27FC236}">
                <a16:creationId xmlns:a16="http://schemas.microsoft.com/office/drawing/2014/main" id="{BC83E0B2-7798-F1EB-9EB8-DCCEA6D3C1F4}"/>
              </a:ext>
            </a:extLst>
          </p:cNvPr>
          <p:cNvPicPr>
            <a:picLocks noChangeAspect="1"/>
          </p:cNvPicPr>
          <p:nvPr/>
        </p:nvPicPr>
        <p:blipFill>
          <a:blip r:embed="rId3"/>
          <a:stretch>
            <a:fillRect/>
          </a:stretch>
        </p:blipFill>
        <p:spPr>
          <a:xfrm>
            <a:off x="5006715" y="1768689"/>
            <a:ext cx="6242977" cy="4024859"/>
          </a:xfrm>
          <a:prstGeom prst="rect">
            <a:avLst/>
          </a:prstGeom>
        </p:spPr>
      </p:pic>
    </p:spTree>
    <p:extLst>
      <p:ext uri="{BB962C8B-B14F-4D97-AF65-F5344CB8AC3E}">
        <p14:creationId xmlns:p14="http://schemas.microsoft.com/office/powerpoint/2010/main" val="38673996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777242" y="1996869"/>
            <a:ext cx="6657880" cy="3967240"/>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lang="en-US" sz="2800" b="1" dirty="0"/>
              <a:t>Empirical Inquiry</a:t>
            </a:r>
          </a:p>
          <a:p>
            <a:pPr marR="0" lvl="0" algn="l" defTabSz="914400" rtl="0" eaLnBrk="1" fontAlgn="auto" latinLnBrk="0" hangingPunct="1">
              <a:lnSpc>
                <a:spcPct val="90000"/>
              </a:lnSpc>
              <a:spcBef>
                <a:spcPts val="1000"/>
              </a:spcBef>
              <a:spcAft>
                <a:spcPts val="0"/>
              </a:spcAft>
              <a:buClrTx/>
              <a:buSzTx/>
              <a:tabLst/>
              <a:defRPr/>
            </a:pPr>
            <a:r>
              <a:rPr lang="en-US" sz="2800" dirty="0"/>
              <a:t>Starts with data, constructs tentative ideas, and examines these ideas through further empirical inquiry (Charmaz, 2006).</a:t>
            </a:r>
          </a:p>
          <a:p>
            <a:pPr marR="0" lvl="0" algn="l" defTabSz="914400" rtl="0" eaLnBrk="1" fontAlgn="auto" latinLnBrk="0" hangingPunct="1">
              <a:lnSpc>
                <a:spcPct val="90000"/>
              </a:lnSpc>
              <a:spcBef>
                <a:spcPts val="1000"/>
              </a:spcBef>
              <a:spcAft>
                <a:spcPts val="0"/>
              </a:spcAft>
              <a:buClrTx/>
              <a:buSzTx/>
              <a:tabLst/>
              <a:defRPr/>
            </a:pPr>
            <a:r>
              <a:rPr lang="en-US" sz="2800" b="1" dirty="0"/>
              <a:t>Sample Size and Saturation</a:t>
            </a:r>
          </a:p>
          <a:p>
            <a:pPr marR="0" lvl="0" algn="l" defTabSz="914400" rtl="0" eaLnBrk="1" fontAlgn="auto" latinLnBrk="0" hangingPunct="1">
              <a:lnSpc>
                <a:spcPct val="90000"/>
              </a:lnSpc>
              <a:spcBef>
                <a:spcPts val="1000"/>
              </a:spcBef>
              <a:spcAft>
                <a:spcPts val="0"/>
              </a:spcAft>
              <a:buClrTx/>
              <a:buSzTx/>
              <a:tabLst/>
              <a:defRPr/>
            </a:pPr>
            <a:r>
              <a:rPr lang="en-US" sz="2800" dirty="0"/>
              <a:t>Sample size and structure are not predetermined; sampling continues until theoretical saturation is achieved (Glaser and Strauss, 1967).</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9F74D98C-1155-9B21-ACA1-3B54298CCE6F}"/>
              </a:ext>
            </a:extLst>
          </p:cNvPr>
          <p:cNvPicPr>
            <a:picLocks noChangeAspect="1"/>
          </p:cNvPicPr>
          <p:nvPr/>
        </p:nvPicPr>
        <p:blipFill>
          <a:blip r:embed="rId3"/>
          <a:stretch>
            <a:fillRect/>
          </a:stretch>
        </p:blipFill>
        <p:spPr>
          <a:xfrm>
            <a:off x="7190379" y="2605174"/>
            <a:ext cx="4148491" cy="2750630"/>
          </a:xfrm>
          <a:prstGeom prst="rect">
            <a:avLst/>
          </a:prstGeom>
        </p:spPr>
      </p:pic>
    </p:spTree>
    <p:extLst>
      <p:ext uri="{BB962C8B-B14F-4D97-AF65-F5344CB8AC3E}">
        <p14:creationId xmlns:p14="http://schemas.microsoft.com/office/powerpoint/2010/main" val="17329779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2039" y="16211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6999343" cy="523220"/>
          </a:xfrm>
          <a:prstGeom prst="rect">
            <a:avLst/>
          </a:prstGeom>
          <a:noFill/>
        </p:spPr>
        <p:txBody>
          <a:bodyPr wrap="square" rtlCol="0">
            <a:spAutoFit/>
          </a:bodyPr>
          <a:lstStyle/>
          <a:p>
            <a:r>
              <a:rPr lang="en-US" sz="2800" b="1" dirty="0">
                <a:latin typeface="Alexandria" charset="0"/>
                <a:cs typeface="Alexandria" charset="0"/>
              </a:rPr>
              <a:t>Constructing Categories from Empirical Data</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777242" y="2191738"/>
            <a:ext cx="6463007" cy="3835922"/>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Coding as a Pivotal Link</a:t>
            </a:r>
          </a:p>
          <a:p>
            <a:pPr marR="0" lvl="0" algn="l" defTabSz="914400" rtl="0" eaLnBrk="1" fontAlgn="auto" latinLnBrk="0" hangingPunct="1">
              <a:lnSpc>
                <a:spcPct val="90000"/>
              </a:lnSpc>
              <a:spcBef>
                <a:spcPts val="1000"/>
              </a:spcBef>
              <a:spcAft>
                <a:spcPts val="0"/>
              </a:spcAft>
              <a:buClrTx/>
              <a:buSzTx/>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Coding connects data collection to theory development (Charmaz, 2006).</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R="0" lvl="0" algn="l" defTabSz="914400" rtl="0" eaLnBrk="1" fontAlgn="auto" latinLnBrk="0" hangingPunct="1">
              <a:lnSpc>
                <a:spcPct val="90000"/>
              </a:lnSpc>
              <a:spcBef>
                <a:spcPts val="100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Emergence of Categories</a:t>
            </a:r>
          </a:p>
          <a:p>
            <a:pPr marR="0" lvl="0" algn="l" defTabSz="914400" rtl="0" eaLnBrk="1" fontAlgn="auto" latinLnBrk="0" hangingPunct="1">
              <a:lnSpc>
                <a:spcPct val="90000"/>
              </a:lnSpc>
              <a:spcBef>
                <a:spcPts val="1000"/>
              </a:spcBef>
              <a:spcAft>
                <a:spcPts val="0"/>
              </a:spcAft>
              <a:buClrTx/>
              <a:buSzTx/>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Categories emerge from coding rules, serving as higher-level concepts.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16C32789-B62E-9363-B010-C9C8BF009E9E}"/>
              </a:ext>
            </a:extLst>
          </p:cNvPr>
          <p:cNvPicPr>
            <a:picLocks noChangeAspect="1"/>
          </p:cNvPicPr>
          <p:nvPr/>
        </p:nvPicPr>
        <p:blipFill>
          <a:blip r:embed="rId3"/>
          <a:stretch>
            <a:fillRect/>
          </a:stretch>
        </p:blipFill>
        <p:spPr>
          <a:xfrm>
            <a:off x="6893510" y="1994571"/>
            <a:ext cx="4084311" cy="3623538"/>
          </a:xfrm>
          <a:prstGeom prst="rect">
            <a:avLst/>
          </a:prstGeom>
        </p:spPr>
      </p:pic>
    </p:spTree>
    <p:extLst>
      <p:ext uri="{BB962C8B-B14F-4D97-AF65-F5344CB8AC3E}">
        <p14:creationId xmlns:p14="http://schemas.microsoft.com/office/powerpoint/2010/main" val="6295189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21133"/>
            <a:ext cx="10812720" cy="47339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836950" y="2131381"/>
            <a:ext cx="10510604" cy="4223720"/>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Empirical Evidence</a:t>
            </a:r>
          </a:p>
          <a:p>
            <a:pPr marR="0" lvl="0" algn="l" defTabSz="914400" rtl="0" eaLnBrk="1" fontAlgn="auto" latinLnBrk="0" hangingPunct="1">
              <a:lnSpc>
                <a:spcPct val="90000"/>
              </a:lnSpc>
              <a:spcBef>
                <a:spcPts val="1000"/>
              </a:spcBef>
              <a:spcAft>
                <a:spcPts val="0"/>
              </a:spcAft>
              <a:buClrTx/>
              <a:buSzTx/>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Categories must arise from data, not be preconceived by researchers.</a:t>
            </a:r>
          </a:p>
          <a:p>
            <a:pPr marR="0" lvl="0" algn="l" defTabSz="914400" rtl="0" eaLnBrk="1" fontAlgn="auto" latinLnBrk="0" hangingPunct="1">
              <a:lnSpc>
                <a:spcPct val="90000"/>
              </a:lnSpc>
              <a:spcBef>
                <a:spcPts val="100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Role of Existing Theories</a:t>
            </a:r>
          </a:p>
          <a:p>
            <a:pPr marR="0" lvl="0" algn="l" defTabSz="914400" rtl="0" eaLnBrk="1" fontAlgn="auto" latinLnBrk="0" hangingPunct="1">
              <a:lnSpc>
                <a:spcPct val="90000"/>
              </a:lnSpc>
              <a:spcBef>
                <a:spcPts val="1000"/>
              </a:spcBef>
              <a:spcAft>
                <a:spcPts val="0"/>
              </a:spcAft>
              <a:buClrTx/>
              <a:buSzTx/>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Prior theories can guide but not influence new data collection and analysis. They act as conceptual bridges and cognitive structures (Stake, 1995).</a:t>
            </a:r>
          </a:p>
          <a:p>
            <a:pPr marR="0" lvl="0" algn="l" defTabSz="914400" rtl="0" eaLnBrk="1" fontAlgn="auto" latinLnBrk="0" hangingPunct="1">
              <a:lnSpc>
                <a:spcPct val="90000"/>
              </a:lnSpc>
              <a:spcBef>
                <a:spcPts val="100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Testing in Real Situations</a:t>
            </a:r>
          </a:p>
          <a:p>
            <a:pPr marR="0" lvl="0" algn="l" defTabSz="914400" rtl="0" eaLnBrk="1" fontAlgn="auto" latinLnBrk="0" hangingPunct="1">
              <a:lnSpc>
                <a:spcPct val="90000"/>
              </a:lnSpc>
              <a:spcBef>
                <a:spcPts val="1000"/>
              </a:spcBef>
              <a:spcAft>
                <a:spcPts val="0"/>
              </a:spcAft>
              <a:buClrTx/>
              <a:buSzTx/>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Codes and categories are tested in real-world contexts to validate them.</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18086871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020741"/>
            <a:ext cx="6707019" cy="523220"/>
          </a:xfrm>
          <a:prstGeom prst="rect">
            <a:avLst/>
          </a:prstGeom>
          <a:noFill/>
        </p:spPr>
        <p:txBody>
          <a:bodyPr wrap="square" rtlCol="0">
            <a:spAutoFit/>
          </a:bodyPr>
          <a:lstStyle/>
          <a:p>
            <a:r>
              <a:rPr lang="en-US" sz="2800" b="1" dirty="0">
                <a:latin typeface="Alexandria" charset="0"/>
                <a:cs typeface="Alexandria" charset="0"/>
              </a:rPr>
              <a:t>Continuous Theory Development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762000" y="2251296"/>
            <a:ext cx="10487692" cy="3448123"/>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Empirical Basis</a:t>
            </a:r>
          </a:p>
          <a:p>
            <a:pPr marR="0" lvl="0" algn="l" defTabSz="914400" rtl="0" eaLnBrk="1" fontAlgn="auto" latinLnBrk="0" hangingPunct="1">
              <a:lnSpc>
                <a:spcPct val="90000"/>
              </a:lnSpc>
              <a:spcBef>
                <a:spcPts val="1000"/>
              </a:spcBef>
              <a:spcAft>
                <a:spcPts val="0"/>
              </a:spcAft>
              <a:buClrTx/>
              <a:buSzTx/>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Theory is derived from data and illustrated with data examples (Glaser and Strauss, 1967).</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R="0" lvl="0" algn="l" defTabSz="914400" rtl="0" eaLnBrk="1" fontAlgn="auto" latinLnBrk="0" hangingPunct="1">
              <a:lnSpc>
                <a:spcPct val="90000"/>
              </a:lnSpc>
              <a:spcBef>
                <a:spcPts val="100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Interpretivist Approach</a:t>
            </a:r>
          </a:p>
          <a:p>
            <a:pPr marR="0" lvl="0" algn="l" defTabSz="914400" rtl="0" eaLnBrk="1" fontAlgn="auto" latinLnBrk="0" hangingPunct="1">
              <a:lnSpc>
                <a:spcPct val="90000"/>
              </a:lnSpc>
              <a:spcBef>
                <a:spcPts val="1000"/>
              </a:spcBef>
              <a:spcAft>
                <a:spcPts val="0"/>
              </a:spcAft>
              <a:buClrTx/>
              <a:buSzTx/>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Relies on researcher interpretations of evidence, not absolute truth.</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1758670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7083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825914" y="2000139"/>
            <a:ext cx="9637220" cy="4480201"/>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Early and Ongoing Process</a:t>
            </a:r>
          </a:p>
          <a:p>
            <a:pPr marR="0" lvl="0" algn="l" defTabSz="914400" rtl="0" eaLnBrk="1" fontAlgn="auto" latinLnBrk="0" hangingPunct="1">
              <a:lnSpc>
                <a:spcPct val="90000"/>
              </a:lnSpc>
              <a:spcBef>
                <a:spcPts val="1000"/>
              </a:spcBef>
              <a:spcAft>
                <a:spcPts val="0"/>
              </a:spcAft>
              <a:buClrTx/>
              <a:buSzTx/>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Theory development starts early and evolves with ongoing data analysis.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R="0" lvl="0" algn="l" defTabSz="914400" rtl="0" eaLnBrk="1" fontAlgn="auto" latinLnBrk="0" hangingPunct="1">
              <a:lnSpc>
                <a:spcPct val="90000"/>
              </a:lnSpc>
              <a:spcBef>
                <a:spcPts val="100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Substantive Theory</a:t>
            </a:r>
          </a:p>
          <a:p>
            <a:pPr marR="0" lvl="0" algn="l" defTabSz="914400" rtl="0" eaLnBrk="1" fontAlgn="auto" latinLnBrk="0" hangingPunct="1">
              <a:lnSpc>
                <a:spcPct val="90000"/>
              </a:lnSpc>
              <a:spcBef>
                <a:spcPts val="1000"/>
              </a:spcBef>
              <a:spcAft>
                <a:spcPts val="0"/>
              </a:spcAft>
              <a:buClrTx/>
              <a:buSzTx/>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Initial theory related to specific research context and events.</a:t>
            </a:r>
          </a:p>
          <a:p>
            <a:pPr marR="0" lvl="0" algn="l" defTabSz="914400" rtl="0" eaLnBrk="1" fontAlgn="auto" latinLnBrk="0" hangingPunct="1">
              <a:lnSpc>
                <a:spcPct val="90000"/>
              </a:lnSpc>
              <a:spcBef>
                <a:spcPts val="1000"/>
              </a:spcBef>
              <a:spcAft>
                <a:spcPts val="0"/>
              </a:spcAft>
              <a:buClrTx/>
              <a:buSzTx/>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R="0" lvl="0" algn="l" defTabSz="914400" rtl="0" eaLnBrk="1" fontAlgn="auto" latinLnBrk="0" hangingPunct="1">
              <a:lnSpc>
                <a:spcPct val="90000"/>
              </a:lnSpc>
              <a:spcBef>
                <a:spcPts val="100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Formal Theory</a:t>
            </a:r>
          </a:p>
          <a:p>
            <a:pPr marR="0" lvl="0" algn="l" defTabSz="914400" rtl="0" eaLnBrk="1" fontAlgn="auto" latinLnBrk="0" hangingPunct="1">
              <a:lnSpc>
                <a:spcPct val="90000"/>
              </a:lnSpc>
              <a:spcBef>
                <a:spcPts val="1000"/>
              </a:spcBef>
              <a:spcAft>
                <a:spcPts val="0"/>
              </a:spcAft>
              <a:buClrTx/>
              <a:buSzTx/>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Higher abstraction level, usually emerging from multiple studies.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1285812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020741"/>
            <a:ext cx="7455824" cy="523220"/>
          </a:xfrm>
          <a:prstGeom prst="rect">
            <a:avLst/>
          </a:prstGeom>
          <a:noFill/>
        </p:spPr>
        <p:txBody>
          <a:bodyPr wrap="square" rtlCol="0">
            <a:spAutoFit/>
          </a:bodyPr>
          <a:lstStyle/>
          <a:p>
            <a:r>
              <a:rPr lang="en-US" sz="2800" b="1" dirty="0">
                <a:latin typeface="Alexandria" charset="0"/>
                <a:cs typeface="Alexandria" charset="0"/>
              </a:rPr>
              <a:t>Emergence and Application of Theory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795935" y="2164858"/>
            <a:ext cx="10395450" cy="3125984"/>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Real-world Relevance</a:t>
            </a:r>
          </a:p>
          <a:p>
            <a:pPr marR="0" lvl="0" algn="l" defTabSz="914400" rtl="0" eaLnBrk="1" fontAlgn="auto" latinLnBrk="0" hangingPunct="1">
              <a:lnSpc>
                <a:spcPct val="90000"/>
              </a:lnSpc>
              <a:spcBef>
                <a:spcPts val="1000"/>
              </a:spcBef>
              <a:spcAft>
                <a:spcPts val="0"/>
              </a:spcAft>
              <a:buClrTx/>
              <a:buSzTx/>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Theory must align closely with data to be practical and applicable (Glaser and Strauss, 1967).</a:t>
            </a:r>
          </a:p>
          <a:p>
            <a:pPr marR="0" lvl="0" algn="l" defTabSz="914400" rtl="0" eaLnBrk="1" fontAlgn="auto" latinLnBrk="0" hangingPunct="1">
              <a:lnSpc>
                <a:spcPct val="90000"/>
              </a:lnSpc>
              <a:spcBef>
                <a:spcPts val="1000"/>
              </a:spcBef>
              <a:spcAft>
                <a:spcPts val="0"/>
              </a:spcAft>
              <a:buClrTx/>
              <a:buSzTx/>
              <a:tabLst/>
              <a:defRPr/>
            </a:pP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Stages of Theory Development</a:t>
            </a:r>
          </a:p>
          <a:p>
            <a:pPr marR="0" lvl="0" algn="l" defTabSz="914400" rtl="0" eaLnBrk="1" fontAlgn="auto" latinLnBrk="0" hangingPunct="1">
              <a:lnSpc>
                <a:spcPct val="90000"/>
              </a:lnSpc>
              <a:spcBef>
                <a:spcPts val="1000"/>
              </a:spcBef>
              <a:spcAft>
                <a:spcPts val="0"/>
              </a:spcAft>
              <a:buClrTx/>
              <a:buSzTx/>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Substantive theory emerges first, followed by formal theory from broader empirical knowledge.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41473250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762000" y="2140128"/>
            <a:ext cx="4889292" cy="3717941"/>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Understanding by All</a:t>
            </a:r>
          </a:p>
          <a:p>
            <a:pPr marR="0" lvl="0" algn="l" defTabSz="914400" rtl="0" eaLnBrk="1" fontAlgn="auto" latinLnBrk="0" hangingPunct="1">
              <a:lnSpc>
                <a:spcPct val="90000"/>
              </a:lnSpc>
              <a:spcBef>
                <a:spcPts val="1000"/>
              </a:spcBef>
              <a:spcAft>
                <a:spcPts val="0"/>
              </a:spcAft>
              <a:buClrTx/>
              <a:buSzTx/>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Theory derived from real-world evidence is understandable by researchers, practitioners, and laypeople alike.</a:t>
            </a:r>
          </a:p>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Memo Writing</a:t>
            </a:r>
          </a:p>
          <a:p>
            <a:pPr marR="0" lvl="0" algn="l" defTabSz="914400" rtl="0" eaLnBrk="1" fontAlgn="auto" latinLnBrk="0" hangingPunct="1">
              <a:lnSpc>
                <a:spcPct val="90000"/>
              </a:lnSpc>
              <a:spcBef>
                <a:spcPts val="1000"/>
              </a:spcBef>
              <a:spcAft>
                <a:spcPts val="0"/>
              </a:spcAft>
              <a:buClrTx/>
              <a:buSzTx/>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Encourages extensive interaction with data, aiding in theory development</a:t>
            </a:r>
            <a:r>
              <a:rPr kumimoji="0" lang="en-US" sz="2600" b="1" i="0" u="none" strike="noStrike" kern="1200" cap="none" spc="0" normalizeH="0" baseline="0" noProof="0" dirty="0">
                <a:ln>
                  <a:noFill/>
                </a:ln>
                <a:solidFill>
                  <a:prstClr val="black"/>
                </a:solidFill>
                <a:effectLst/>
                <a:uLnTx/>
                <a:uFillTx/>
                <a:latin typeface="Calibri"/>
                <a:ea typeface="+mn-ea"/>
                <a:cs typeface="+mn-cs"/>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31E5DBC3-9749-2FB6-CEC0-EBC0317DD8EE}"/>
              </a:ext>
            </a:extLst>
          </p:cNvPr>
          <p:cNvPicPr>
            <a:picLocks noChangeAspect="1"/>
          </p:cNvPicPr>
          <p:nvPr/>
        </p:nvPicPr>
        <p:blipFill>
          <a:blip r:embed="rId3"/>
          <a:stretch>
            <a:fillRect/>
          </a:stretch>
        </p:blipFill>
        <p:spPr>
          <a:xfrm>
            <a:off x="5441426" y="2900657"/>
            <a:ext cx="5726243" cy="2247998"/>
          </a:xfrm>
          <a:prstGeom prst="rect">
            <a:avLst/>
          </a:prstGeom>
        </p:spPr>
      </p:pic>
    </p:spTree>
    <p:extLst>
      <p:ext uri="{BB962C8B-B14F-4D97-AF65-F5344CB8AC3E}">
        <p14:creationId xmlns:p14="http://schemas.microsoft.com/office/powerpoint/2010/main" val="5258757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020741"/>
            <a:ext cx="5821381" cy="523220"/>
          </a:xfrm>
          <a:prstGeom prst="rect">
            <a:avLst/>
          </a:prstGeom>
          <a:noFill/>
        </p:spPr>
        <p:txBody>
          <a:bodyPr wrap="square" rtlCol="0">
            <a:spAutoFit/>
          </a:bodyPr>
          <a:lstStyle/>
          <a:p>
            <a:r>
              <a:rPr lang="en-US" sz="2800" b="1" dirty="0">
                <a:latin typeface="Alexandria" charset="0"/>
                <a:cs typeface="Alexandria" charset="0"/>
              </a:rPr>
              <a:t>Importance of Memo Writing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617279" y="2212846"/>
            <a:ext cx="10640333" cy="3125984"/>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Pivotal Intermediate Step</a:t>
            </a:r>
          </a:p>
          <a:p>
            <a:pPr marR="0" lvl="0" algn="l" defTabSz="914400" rtl="0"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Memo-writing bridges data collection and writing drafts of papers (Charmaz, 2006).</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Continuous Interaction</a:t>
            </a:r>
          </a:p>
          <a:p>
            <a:pPr marR="0" lvl="0" algn="l" defTabSz="914400" rtl="0"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Theory emerges from constant interaction with data and categories, documented in memos (Glaser, 1998).</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37743109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500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1051991" y="2362274"/>
            <a:ext cx="6038357" cy="3974421"/>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Attachment to Data</a:t>
            </a:r>
          </a:p>
          <a:p>
            <a:pPr marR="0" lvl="0" algn="l" defTabSz="914400" rtl="0" eaLnBrk="1" fontAlgn="auto" latinLnBrk="0" hangingPunct="1">
              <a:lnSpc>
                <a:spcPct val="90000"/>
              </a:lnSpc>
              <a:spcBef>
                <a:spcPts val="1000"/>
              </a:spcBef>
              <a:spcAft>
                <a:spcPts val="0"/>
              </a:spcAft>
              <a:buClrTx/>
              <a:buSzTx/>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Memos are usually attached to the data or kept in a well-maintained research diary/log.</a:t>
            </a:r>
          </a:p>
          <a:p>
            <a:pPr marR="0" lvl="0" algn="l" defTabSz="914400" rtl="0" eaLnBrk="1" fontAlgn="auto" latinLnBrk="0" hangingPunct="1">
              <a:lnSpc>
                <a:spcPct val="90000"/>
              </a:lnSpc>
              <a:spcBef>
                <a:spcPts val="1000"/>
              </a:spcBef>
              <a:spcAft>
                <a:spcPts val="0"/>
              </a:spcAft>
              <a:buClrTx/>
              <a:buSzTx/>
              <a:tabLst/>
              <a:defRPr/>
            </a:pP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Purpose</a:t>
            </a:r>
          </a:p>
          <a:p>
            <a:pPr marR="0" lvl="0" algn="l" defTabSz="914400" rtl="0" eaLnBrk="1" fontAlgn="auto" latinLnBrk="0" hangingPunct="1">
              <a:lnSpc>
                <a:spcPct val="90000"/>
              </a:lnSpc>
              <a:spcBef>
                <a:spcPts val="1000"/>
              </a:spcBef>
              <a:spcAft>
                <a:spcPts val="0"/>
              </a:spcAft>
              <a:buClrTx/>
              <a:buSzTx/>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Provides a written commentary and interpretation of data as it is gathered.</a:t>
            </a:r>
          </a:p>
          <a:p>
            <a:pPr marR="0" lvl="0" algn="l" defTabSz="914400" rtl="0" eaLnBrk="1" fontAlgn="auto" latinLnBrk="0" hangingPunct="1">
              <a:lnSpc>
                <a:spcPct val="90000"/>
              </a:lnSpc>
              <a:spcBef>
                <a:spcPts val="1000"/>
              </a:spcBef>
              <a:spcAft>
                <a:spcPts val="0"/>
              </a:spcAft>
              <a:buClrTx/>
              <a:buSzTx/>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7227A4AC-9BFD-768A-B539-E17CECB65750}"/>
              </a:ext>
            </a:extLst>
          </p:cNvPr>
          <p:cNvPicPr>
            <a:picLocks noChangeAspect="1"/>
          </p:cNvPicPr>
          <p:nvPr/>
        </p:nvPicPr>
        <p:blipFill>
          <a:blip r:embed="rId3"/>
          <a:stretch>
            <a:fillRect/>
          </a:stretch>
        </p:blipFill>
        <p:spPr>
          <a:xfrm>
            <a:off x="7225259" y="3523766"/>
            <a:ext cx="3057291" cy="2290017"/>
          </a:xfrm>
          <a:prstGeom prst="rect">
            <a:avLst/>
          </a:prstGeom>
        </p:spPr>
      </p:pic>
    </p:spTree>
    <p:extLst>
      <p:ext uri="{BB962C8B-B14F-4D97-AF65-F5344CB8AC3E}">
        <p14:creationId xmlns:p14="http://schemas.microsoft.com/office/powerpoint/2010/main" val="25643720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5" y="988200"/>
            <a:ext cx="7755627" cy="523220"/>
          </a:xfrm>
          <a:prstGeom prst="rect">
            <a:avLst/>
          </a:prstGeom>
          <a:noFill/>
        </p:spPr>
        <p:txBody>
          <a:bodyPr wrap="square" rtlCol="0">
            <a:spAutoFit/>
          </a:bodyPr>
          <a:lstStyle/>
          <a:p>
            <a:r>
              <a:rPr lang="en-US" sz="2800" b="1" dirty="0">
                <a:latin typeface="Alexandria" charset="0"/>
                <a:cs typeface="Alexandria" charset="0"/>
              </a:rPr>
              <a:t>Benefits and Process of Memo Writing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898275" y="2159864"/>
            <a:ext cx="10395450" cy="2765885"/>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Visualization and Thinking Aloud</a:t>
            </a:r>
          </a:p>
          <a:p>
            <a:pPr marR="0" lvl="0" algn="l" defTabSz="914400" rtl="0"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Helps visualize analysis and articulate thoughts about data.</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Developing Rhythm</a:t>
            </a:r>
          </a:p>
          <a:p>
            <a:pPr marR="0" lvl="0" algn="l" defTabSz="914400" rtl="0"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Encourages a rhythm in developing emerging theory and initiating ideas about data relationships.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1703885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17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762000" y="2146315"/>
            <a:ext cx="9896007" cy="3125984"/>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Identifying Gaps</a:t>
            </a:r>
          </a:p>
          <a:p>
            <a:pPr marR="0" lvl="0" algn="l" defTabSz="914400" rtl="0"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Highlights overlooked areas and identifies gaps needing further investigation.</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Finding Researcher’s Voice</a:t>
            </a:r>
          </a:p>
          <a:p>
            <a:pPr marR="0" lvl="0" algn="l" defTabSz="914400" rtl="0"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Encourages researchers to find their voice and maintain close connection to data.</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41125377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022557"/>
            <a:ext cx="7275942" cy="523220"/>
          </a:xfrm>
          <a:prstGeom prst="rect">
            <a:avLst/>
          </a:prstGeom>
          <a:noFill/>
        </p:spPr>
        <p:txBody>
          <a:bodyPr wrap="square" rtlCol="0">
            <a:spAutoFit/>
          </a:bodyPr>
          <a:lstStyle/>
          <a:p>
            <a:r>
              <a:rPr lang="en-US" sz="2800" b="1" dirty="0">
                <a:latin typeface="Alexandria" charset="0"/>
                <a:cs typeface="Alexandria" charset="0"/>
              </a:rPr>
              <a:t>Memo Writing in Practice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756288" y="2236863"/>
            <a:ext cx="10395450" cy="3614323"/>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Private Dialogue</a:t>
            </a:r>
          </a:p>
          <a:p>
            <a:pPr marR="0" lvl="0" algn="l" defTabSz="914400" rtl="0"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Memos are a private dialogue with data, exploring words, actions, feelings, and relationships.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Exploration and Discovery</a:t>
            </a:r>
          </a:p>
          <a:p>
            <a:pPr marR="0" lvl="0" algn="l" defTabSz="914400" rtl="0"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Memos form a space for exploration and discovering ideas about observed data (Charmaz, 2006).</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15752252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21743" y="123695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756288" y="2236863"/>
            <a:ext cx="10395450" cy="3125984"/>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Evolving Nature</a:t>
            </a:r>
          </a:p>
          <a:p>
            <a:pPr marR="0" lvl="0" algn="l" defTabSz="914400" rtl="0"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Memos evolve from short, directed statements to intricate discussions about relationships and patterns.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Data Analysis</a:t>
            </a:r>
          </a:p>
          <a:p>
            <a:pPr marR="0" lvl="0" algn="l" defTabSz="914400" rtl="0"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Memos are considered part of data analysis and are integral to both Glaser’s and Strauss and Corbin’s methods.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8869062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0DEF3C3-F6C4-CEDD-31AE-A0ED4216799C}"/>
              </a:ext>
            </a:extLst>
          </p:cNvPr>
          <p:cNvSpPr>
            <a:spLocks noGrp="1"/>
          </p:cNvSpPr>
          <p:nvPr>
            <p:ph type="pic" sz="quarter" idx="11"/>
          </p:nvPr>
        </p:nvSpPr>
        <p:spPr/>
        <p:txBody>
          <a:bodyPr/>
          <a:lstStyle/>
          <a:p>
            <a:endParaRPr lang="en-US"/>
          </a:p>
        </p:txBody>
      </p:sp>
      <p:pic>
        <p:nvPicPr>
          <p:cNvPr id="3" name="Picture 2">
            <a:extLst>
              <a:ext uri="{FF2B5EF4-FFF2-40B4-BE49-F238E27FC236}">
                <a16:creationId xmlns:a16="http://schemas.microsoft.com/office/drawing/2014/main" id="{9DD1EA23-59DC-5D6B-1773-B257373DF6CD}"/>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8768170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r>
              <a:rPr lang="en-US" sz="2800" b="1" dirty="0">
                <a:latin typeface="Alexandria" charset="0"/>
                <a:cs typeface="Alexandria" charset="0"/>
              </a:rPr>
              <a:t>Forms of Research Interviews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756288" y="2236863"/>
            <a:ext cx="10395450" cy="3742563"/>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Structured Interviews</a:t>
            </a:r>
          </a:p>
          <a:p>
            <a:pPr marR="0" lvl="0" algn="l" defTabSz="914400" rtl="0"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Formal, researcher-administered questionnaires.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Informal Interviews</a:t>
            </a:r>
          </a:p>
          <a:p>
            <a:pPr marR="0" lvl="0" algn="l" defTabSz="914400" rtl="0"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Purposeful conversations led by participants (Dexter, 1970; Lincoln and Guba, 1985).</a:t>
            </a:r>
          </a:p>
          <a:p>
            <a:pPr marR="0" lvl="0" algn="l" defTabSz="914400" rtl="0" eaLnBrk="1" fontAlgn="auto" latinLnBrk="0" hangingPunct="1">
              <a:lnSpc>
                <a:spcPct val="90000"/>
              </a:lnSpc>
              <a:spcBef>
                <a:spcPts val="1000"/>
              </a:spcBef>
              <a:spcAft>
                <a:spcPts val="0"/>
              </a:spcAft>
              <a:buClrTx/>
              <a:buSzTx/>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R="0" lvl="0" algn="l" defTabSz="914400" rtl="0"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Researcher takes control during analysis and interpretation (</a:t>
            </a:r>
            <a:r>
              <a:rPr kumimoji="0" lang="en-US" sz="2600" b="0" i="0" u="none" strike="noStrike" kern="1200" cap="none" spc="0" normalizeH="0" baseline="0" noProof="0" dirty="0" err="1">
                <a:ln>
                  <a:noFill/>
                </a:ln>
                <a:solidFill>
                  <a:prstClr val="black"/>
                </a:solidFill>
                <a:effectLst/>
                <a:uLnTx/>
                <a:uFillTx/>
                <a:latin typeface="Calibri"/>
                <a:ea typeface="+mn-ea"/>
                <a:cs typeface="+mn-cs"/>
              </a:rPr>
              <a:t>Tagg</a:t>
            </a:r>
            <a:r>
              <a:rPr kumimoji="0" lang="en-US" sz="2600" b="0" i="0" u="none" strike="noStrike" kern="1200" cap="none" spc="0" normalizeH="0" baseline="0" noProof="0" dirty="0">
                <a:ln>
                  <a:noFill/>
                </a:ln>
                <a:solidFill>
                  <a:prstClr val="black"/>
                </a:solidFill>
                <a:effectLst/>
                <a:uLnTx/>
                <a:uFillTx/>
                <a:latin typeface="Calibri"/>
                <a:ea typeface="+mn-ea"/>
                <a:cs typeface="+mn-cs"/>
              </a:rPr>
              <a:t>, 1985).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34386271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642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762001" y="2181901"/>
            <a:ext cx="5623810" cy="4334520"/>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Designing Appropriate Interviews</a:t>
            </a:r>
          </a:p>
          <a:p>
            <a:pPr marR="0" lvl="0" algn="l" defTabSz="914400" rtl="0" eaLnBrk="1" fontAlgn="auto" latinLnBrk="0" hangingPunct="1">
              <a:lnSpc>
                <a:spcPct val="90000"/>
              </a:lnSpc>
              <a:spcBef>
                <a:spcPts val="1000"/>
              </a:spcBef>
              <a:spcAft>
                <a:spcPts val="0"/>
              </a:spcAft>
              <a:buClrTx/>
              <a:buSzTx/>
              <a:tabLst/>
              <a:defRPr/>
            </a:pP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R="0" lvl="0" algn="l" defTabSz="914400" rtl="0" eaLnBrk="1" fontAlgn="auto" latinLnBrk="0" hangingPunct="1">
              <a:lnSpc>
                <a:spcPct val="90000"/>
              </a:lnSpc>
              <a:spcBef>
                <a:spcPts val="1000"/>
              </a:spcBef>
              <a:spcAft>
                <a:spcPts val="0"/>
              </a:spcAft>
              <a:buClrTx/>
              <a:buSzTx/>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Tailor interviews to the research topic, participant nature, and researcher experience.</a:t>
            </a:r>
          </a:p>
          <a:p>
            <a:pPr marR="0" lvl="0" algn="l" defTabSz="914400" rtl="0" eaLnBrk="1" fontAlgn="auto" latinLnBrk="0" hangingPunct="1">
              <a:lnSpc>
                <a:spcPct val="90000"/>
              </a:lnSpc>
              <a:spcBef>
                <a:spcPts val="1000"/>
              </a:spcBef>
              <a:spcAft>
                <a:spcPts val="0"/>
              </a:spcAft>
              <a:buClrTx/>
              <a:buSzTx/>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 </a:t>
            </a:r>
          </a:p>
          <a:p>
            <a:pPr marR="0" lvl="0" algn="l" defTabSz="914400" rtl="0" eaLnBrk="1" fontAlgn="auto" latinLnBrk="0" hangingPunct="1">
              <a:lnSpc>
                <a:spcPct val="90000"/>
              </a:lnSpc>
              <a:spcBef>
                <a:spcPts val="1000"/>
              </a:spcBef>
              <a:spcAft>
                <a:spcPts val="0"/>
              </a:spcAft>
              <a:buClrTx/>
              <a:buSzTx/>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Neophyte interviewers should avoid totally unstructured conversations initially.</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44110"/>
            <a:ext cx="2305141" cy="1076343"/>
          </a:xfrm>
          <a:prstGeom prst="rect">
            <a:avLst/>
          </a:prstGeom>
        </p:spPr>
      </p:pic>
      <p:pic>
        <p:nvPicPr>
          <p:cNvPr id="2" name="Picture 1">
            <a:extLst>
              <a:ext uri="{FF2B5EF4-FFF2-40B4-BE49-F238E27FC236}">
                <a16:creationId xmlns:a16="http://schemas.microsoft.com/office/drawing/2014/main" id="{DE47CF45-68A7-7E42-2F5D-F90B4B899E9D}"/>
              </a:ext>
            </a:extLst>
          </p:cNvPr>
          <p:cNvPicPr>
            <a:picLocks noChangeAspect="1"/>
          </p:cNvPicPr>
          <p:nvPr/>
        </p:nvPicPr>
        <p:blipFill>
          <a:blip r:embed="rId3"/>
          <a:stretch>
            <a:fillRect/>
          </a:stretch>
        </p:blipFill>
        <p:spPr>
          <a:xfrm>
            <a:off x="6096000" y="2372408"/>
            <a:ext cx="5319661" cy="3545174"/>
          </a:xfrm>
          <a:prstGeom prst="rect">
            <a:avLst/>
          </a:prstGeom>
        </p:spPr>
      </p:pic>
    </p:spTree>
    <p:extLst>
      <p:ext uri="{BB962C8B-B14F-4D97-AF65-F5344CB8AC3E}">
        <p14:creationId xmlns:p14="http://schemas.microsoft.com/office/powerpoint/2010/main" val="1476470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r>
              <a:rPr lang="en-US" sz="2800" b="1" dirty="0">
                <a:latin typeface="Alexandria" charset="0"/>
                <a:cs typeface="Alexandria" charset="0"/>
              </a:rPr>
              <a:t>Becoming a Good Interviewer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21743" y="123695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756288" y="2236863"/>
            <a:ext cx="5929325" cy="3125984"/>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Practice is Essential</a:t>
            </a:r>
          </a:p>
          <a:p>
            <a:pPr marR="0" lvl="0" algn="l" defTabSz="914400" rtl="0" eaLnBrk="1" fontAlgn="auto" latinLnBrk="0" hangingPunct="1">
              <a:lnSpc>
                <a:spcPct val="90000"/>
              </a:lnSpc>
              <a:spcBef>
                <a:spcPts val="1000"/>
              </a:spcBef>
              <a:spcAft>
                <a:spcPts val="0"/>
              </a:spcAft>
              <a:buClrTx/>
              <a:buSzTx/>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Practice interviews to improve technique and confidence</a:t>
            </a:r>
            <a:r>
              <a:rPr kumimoji="0" lang="en-US" sz="2600" b="1" i="0" u="none" strike="noStrike" kern="1200" cap="none" spc="0" normalizeH="0" baseline="0" noProof="0" dirty="0">
                <a:ln>
                  <a:noFill/>
                </a:ln>
                <a:solidFill>
                  <a:prstClr val="black"/>
                </a:solidFill>
                <a:effectLst/>
                <a:uLnTx/>
                <a:uFillTx/>
                <a:latin typeface="Calibri"/>
                <a:ea typeface="+mn-ea"/>
                <a:cs typeface="+mn-cs"/>
              </a:rPr>
              <a:t>.</a:t>
            </a:r>
          </a:p>
          <a:p>
            <a:pPr marR="0" lvl="0" algn="l" defTabSz="914400" rtl="0" eaLnBrk="1" fontAlgn="auto" latinLnBrk="0" hangingPunct="1">
              <a:lnSpc>
                <a:spcPct val="90000"/>
              </a:lnSpc>
              <a:spcBef>
                <a:spcPts val="1000"/>
              </a:spcBef>
              <a:spcAft>
                <a:spcPts val="0"/>
              </a:spcAft>
              <a:buClrTx/>
              <a:buSzTx/>
              <a:tabLst/>
              <a:defRPr/>
            </a:pP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Know Your Topic</a:t>
            </a:r>
          </a:p>
          <a:p>
            <a:pPr marR="0" lvl="0" algn="l" defTabSz="914400" rtl="0" eaLnBrk="1" fontAlgn="auto" latinLnBrk="0" hangingPunct="1">
              <a:lnSpc>
                <a:spcPct val="90000"/>
              </a:lnSpc>
              <a:spcBef>
                <a:spcPts val="1000"/>
              </a:spcBef>
              <a:spcAft>
                <a:spcPts val="0"/>
              </a:spcAft>
              <a:buClrTx/>
              <a:buSzTx/>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A thorough literature review helps immerse in the topic.</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A603F7B3-2099-8FF1-638D-55F72E86E4D0}"/>
              </a:ext>
            </a:extLst>
          </p:cNvPr>
          <p:cNvPicPr>
            <a:picLocks noChangeAspect="1"/>
          </p:cNvPicPr>
          <p:nvPr/>
        </p:nvPicPr>
        <p:blipFill>
          <a:blip r:embed="rId3"/>
          <a:stretch>
            <a:fillRect/>
          </a:stretch>
        </p:blipFill>
        <p:spPr>
          <a:xfrm>
            <a:off x="7705436" y="2181025"/>
            <a:ext cx="3125984" cy="3125984"/>
          </a:xfrm>
          <a:prstGeom prst="rect">
            <a:avLst/>
          </a:prstGeom>
        </p:spPr>
      </p:pic>
    </p:spTree>
    <p:extLst>
      <p:ext uri="{BB962C8B-B14F-4D97-AF65-F5344CB8AC3E}">
        <p14:creationId xmlns:p14="http://schemas.microsoft.com/office/powerpoint/2010/main" val="5931134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756288" y="2236863"/>
            <a:ext cx="6259109" cy="3486083"/>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Know Yourself</a:t>
            </a:r>
          </a:p>
          <a:p>
            <a:pPr marR="0" lvl="0" algn="l" defTabSz="914400" rtl="0"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Understand your reactions and style in interview situations.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Practice with Familiar Topics</a:t>
            </a:r>
          </a:p>
          <a:p>
            <a:pPr marR="0" lvl="0" algn="l" defTabSz="914400" rtl="0"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Conduct interviews on familiar topics with friends to practice data collection and question formulation.</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F848F3A7-E020-462A-1228-03680A7EBDD5}"/>
              </a:ext>
            </a:extLst>
          </p:cNvPr>
          <p:cNvPicPr>
            <a:picLocks noChangeAspect="1"/>
          </p:cNvPicPr>
          <p:nvPr/>
        </p:nvPicPr>
        <p:blipFill>
          <a:blip r:embed="rId3"/>
          <a:stretch>
            <a:fillRect/>
          </a:stretch>
        </p:blipFill>
        <p:spPr>
          <a:xfrm>
            <a:off x="7015398" y="2381353"/>
            <a:ext cx="3557328" cy="2991059"/>
          </a:xfrm>
          <a:prstGeom prst="rect">
            <a:avLst/>
          </a:prstGeom>
        </p:spPr>
      </p:pic>
    </p:spTree>
    <p:extLst>
      <p:ext uri="{BB962C8B-B14F-4D97-AF65-F5344CB8AC3E}">
        <p14:creationId xmlns:p14="http://schemas.microsoft.com/office/powerpoint/2010/main" val="22294054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r>
              <a:rPr lang="en-US" sz="2800" b="1" dirty="0">
                <a:latin typeface="Alexandria" charset="0"/>
                <a:cs typeface="Alexandria" charset="0"/>
              </a:rPr>
              <a:t>Purpose and Suitability of Interviews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762000" y="2189006"/>
            <a:ext cx="6163456" cy="3614323"/>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Accessing the Interviewee’s Mind</a:t>
            </a:r>
          </a:p>
          <a:p>
            <a:pPr marR="0" lvl="0" algn="l" defTabSz="914400" rtl="0"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Interviews reveal what is in and on the interviewee’s mind (Stenhouse, 1984).</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Qualitative, Descriptive Data</a:t>
            </a:r>
          </a:p>
          <a:p>
            <a:pPr marR="0" lvl="0" algn="l" defTabSz="914400" rtl="0"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Suitable for complex, in-depth data specific to individuals.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418D98F3-E918-2BCA-7B89-3FB9B774AB2C}"/>
              </a:ext>
            </a:extLst>
          </p:cNvPr>
          <p:cNvPicPr>
            <a:picLocks noChangeAspect="1"/>
          </p:cNvPicPr>
          <p:nvPr/>
        </p:nvPicPr>
        <p:blipFill>
          <a:blip r:embed="rId3"/>
          <a:stretch>
            <a:fillRect/>
          </a:stretch>
        </p:blipFill>
        <p:spPr>
          <a:xfrm>
            <a:off x="6700603" y="1936428"/>
            <a:ext cx="4406997" cy="2467918"/>
          </a:xfrm>
          <a:prstGeom prst="rect">
            <a:avLst/>
          </a:prstGeom>
        </p:spPr>
      </p:pic>
    </p:spTree>
    <p:extLst>
      <p:ext uri="{BB962C8B-B14F-4D97-AF65-F5344CB8AC3E}">
        <p14:creationId xmlns:p14="http://schemas.microsoft.com/office/powerpoint/2010/main" val="42186269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8056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732020" y="2034688"/>
            <a:ext cx="10395450" cy="4462760"/>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Reconstruction and Prediction</a:t>
            </a:r>
          </a:p>
          <a:p>
            <a:pPr marR="0" lvl="0" algn="l" defTabSz="914400" rtl="0"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Allows reconstruction of past events, interpretation of present, and prediction of future (Lincoln and Guba, 1985).</a:t>
            </a:r>
          </a:p>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Interaction and Clarification</a:t>
            </a:r>
          </a:p>
          <a:p>
            <a:pPr marR="0" lvl="0" algn="l" defTabSz="914400" rtl="0"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Facilitates interaction between researcher and subject, clarifying meanings and shared understanding (Bertrand and Hughes, 2005).</a:t>
            </a:r>
          </a:p>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Not for Factual Data</a:t>
            </a:r>
          </a:p>
          <a:p>
            <a:pPr marR="0" lvl="0" algn="l" defTabSz="914400" rtl="0"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Less suitable for precise dates, times, or quantifiable data, which are better collected through other methods.</a:t>
            </a:r>
          </a:p>
          <a:p>
            <a:pPr marR="0" lvl="0" algn="l" defTabSz="914400" rtl="0"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36268703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54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r>
              <a:rPr lang="en-US" sz="2800" b="1" dirty="0">
                <a:latin typeface="Alexandria" charset="0"/>
                <a:cs typeface="Alexandria" charset="0"/>
              </a:rPr>
              <a:t>Overview of the Seven Stages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762000" y="2080601"/>
            <a:ext cx="10395450" cy="4359142"/>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err="1">
                <a:ln>
                  <a:noFill/>
                </a:ln>
                <a:solidFill>
                  <a:prstClr val="black"/>
                </a:solidFill>
                <a:effectLst/>
                <a:uLnTx/>
                <a:uFillTx/>
                <a:latin typeface="Calibri"/>
                <a:ea typeface="+mn-ea"/>
                <a:cs typeface="+mn-cs"/>
              </a:rPr>
              <a:t>Kvale</a:t>
            </a:r>
            <a:r>
              <a:rPr kumimoji="0" lang="en-US" sz="2600" b="1" i="0" u="none" strike="noStrike" kern="1200" cap="none" spc="0" normalizeH="0" baseline="0" noProof="0" dirty="0">
                <a:ln>
                  <a:noFill/>
                </a:ln>
                <a:solidFill>
                  <a:prstClr val="black"/>
                </a:solidFill>
                <a:effectLst/>
                <a:uLnTx/>
                <a:uFillTx/>
                <a:latin typeface="Calibri"/>
                <a:ea typeface="+mn-ea"/>
                <a:cs typeface="+mn-cs"/>
              </a:rPr>
              <a:t> (1996) outlines seven stages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    Thematizing</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    Designing</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    Interviewing</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    Transcribing</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    Analyzing</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    Verifying</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    Reporting</a:t>
            </a:r>
          </a:p>
          <a:p>
            <a:pPr marR="0" lvl="0" algn="l" defTabSz="914400" rtl="0"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Process is iterative, especially in the final stages for unstructured interviews.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8809070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2992" y="16211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0514" y="989174"/>
            <a:ext cx="7230971" cy="523220"/>
          </a:xfrm>
          <a:prstGeom prst="rect">
            <a:avLst/>
          </a:prstGeom>
          <a:noFill/>
        </p:spPr>
        <p:txBody>
          <a:bodyPr wrap="square" rtlCol="0">
            <a:spAutoFit/>
          </a:bodyPr>
          <a:lstStyle/>
          <a:p>
            <a:r>
              <a:rPr lang="en-US" sz="2800" b="1" dirty="0">
                <a:latin typeface="Alexandria" charset="0"/>
                <a:cs typeface="Alexandria" charset="0"/>
              </a:rPr>
              <a:t>Thematizing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756288" y="2116941"/>
            <a:ext cx="10395450" cy="3742563"/>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Purpose and Topic</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    Clarify the "why" and "what" before the "how" (</a:t>
            </a:r>
            <a:r>
              <a:rPr kumimoji="0" lang="en-US" sz="2600" b="0" i="0" u="none" strike="noStrike" kern="1200" cap="none" spc="0" normalizeH="0" baseline="0" noProof="0" dirty="0" err="1">
                <a:ln>
                  <a:noFill/>
                </a:ln>
                <a:solidFill>
                  <a:prstClr val="black"/>
                </a:solidFill>
                <a:effectLst/>
                <a:uLnTx/>
                <a:uFillTx/>
                <a:latin typeface="Calibri"/>
                <a:ea typeface="+mn-ea"/>
                <a:cs typeface="+mn-cs"/>
              </a:rPr>
              <a:t>Kvale</a:t>
            </a:r>
            <a:r>
              <a:rPr kumimoji="0" lang="en-US" sz="2600" b="0" i="0" u="none" strike="noStrike" kern="1200" cap="none" spc="0" normalizeH="0" baseline="0" noProof="0" dirty="0">
                <a:ln>
                  <a:noFill/>
                </a:ln>
                <a:solidFill>
                  <a:prstClr val="black"/>
                </a:solidFill>
                <a:effectLst/>
                <a:uLnTx/>
                <a:uFillTx/>
                <a:latin typeface="Calibri"/>
                <a:ea typeface="+mn-ea"/>
                <a:cs typeface="+mn-cs"/>
              </a:rPr>
              <a:t>, 1996).</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    Establish research purpose and investigate the topic thoroughly.</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Establish Themes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    Identify themes appropriate for each interviewee.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    Structure themes logically to aid in understanding feelings, behavior, and beliefs.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42907895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617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r>
              <a:rPr lang="en-US" sz="2800" b="1" dirty="0">
                <a:latin typeface="Alexandria" charset="0"/>
                <a:cs typeface="Alexandria" charset="0"/>
              </a:rPr>
              <a:t>Designing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762000" y="1978180"/>
            <a:ext cx="10395450" cy="3382464"/>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Interview Guide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    Ensures each interview covers the same ground but allows flexibility.</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    Can range from a strict script to a list of topics (Ellis, 1993).</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Structure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    Decide on the extent of structure based on interview type.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    Example: Semi-structured guide for young teenagers (Pickard, 2002).</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3496058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7527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r>
              <a:rPr lang="en-US" sz="2800" b="1" dirty="0">
                <a:latin typeface="Alexandria" charset="0"/>
                <a:cs typeface="Alexandria" charset="0"/>
              </a:rPr>
              <a:t>Interviewing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762000" y="2207370"/>
            <a:ext cx="10812720" cy="4230902"/>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Reflective Approach</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        Conduct interviews based on the guide and be reflective about knowledge sought (</a:t>
            </a:r>
            <a:r>
              <a:rPr kumimoji="0" lang="en-US" sz="2600" b="0" i="0" u="none" strike="noStrike" kern="1200" cap="none" spc="0" normalizeH="0" baseline="0" noProof="0" dirty="0" err="1">
                <a:ln>
                  <a:noFill/>
                </a:ln>
                <a:solidFill>
                  <a:prstClr val="black"/>
                </a:solidFill>
                <a:effectLst/>
                <a:uLnTx/>
                <a:uFillTx/>
                <a:latin typeface="Calibri"/>
                <a:ea typeface="+mn-ea"/>
                <a:cs typeface="+mn-cs"/>
              </a:rPr>
              <a:t>Kvale</a:t>
            </a:r>
            <a:r>
              <a:rPr kumimoji="0" lang="en-US" sz="2600" b="0" i="0" u="none" strike="noStrike" kern="1200" cap="none" spc="0" normalizeH="0" baseline="0" noProof="0" dirty="0">
                <a:ln>
                  <a:noFill/>
                </a:ln>
                <a:solidFill>
                  <a:prstClr val="black"/>
                </a:solidFill>
                <a:effectLst/>
                <a:uLnTx/>
                <a:uFillTx/>
                <a:latin typeface="Calibri"/>
                <a:ea typeface="+mn-ea"/>
                <a:cs typeface="+mn-cs"/>
              </a:rPr>
              <a:t>, 1996).</a:t>
            </a:r>
          </a:p>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Rapport Building</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        Create a comfortable environment for interviewees.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        Practice to improve technique and reduce nervousness.</a:t>
            </a:r>
          </a:p>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Preparation</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        Know your questions and the purpose behind them.</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        Estimate interview time accurately.</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17063952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191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r>
              <a:rPr lang="en-US" sz="2800" b="1" dirty="0">
                <a:latin typeface="Alexandria" charset="0"/>
                <a:cs typeface="Alexandria" charset="0"/>
              </a:rPr>
              <a:t>Types of Interviews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762000" y="2041890"/>
            <a:ext cx="10668000" cy="4462760"/>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Structured Interviews</a:t>
            </a:r>
          </a:p>
          <a:p>
            <a:pPr marR="0" lvl="0" algn="l" defTabSz="914400" rtl="0"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Preestablished questions with limited response categories (Fontana and Frey, 1994).</a:t>
            </a:r>
          </a:p>
          <a:p>
            <a:pPr marR="0" lvl="0" algn="l" defTabSz="914400" rtl="0"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Benefits include visual and oral cues, control over response rates, and pre-coding for easier analysis.</a:t>
            </a:r>
          </a:p>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Unstructured Interviews</a:t>
            </a:r>
          </a:p>
          <a:p>
            <a:pPr marR="0" lvl="0" algn="l" defTabSz="914400" rtl="0"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Holistic understanding of interviewee’s thoughts and feelings.</a:t>
            </a:r>
          </a:p>
          <a:p>
            <a:pPr marR="0" lvl="0" algn="l" defTabSz="914400" rtl="0"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Informal conversational interview and general interview guide (Patton, 1987).</a:t>
            </a:r>
          </a:p>
          <a:p>
            <a:pPr marR="0" lvl="0" algn="l" defTabSz="914400" rtl="0"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Demands high familiarity with the topic and comfort in the interview situation.</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955507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2992" y="1911777"/>
            <a:ext cx="10812720" cy="44812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r>
              <a:rPr lang="en-US" sz="2800" b="1" dirty="0">
                <a:latin typeface="Alexandria" charset="0"/>
                <a:cs typeface="Alexandria" charset="0"/>
              </a:rPr>
              <a:t>Recording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801092" y="2330004"/>
            <a:ext cx="6858882" cy="4102662"/>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Audio Recording</a:t>
            </a:r>
          </a:p>
          <a:p>
            <a:pPr marR="0" lvl="0" algn="l" defTabSz="914400" rtl="0" eaLnBrk="1" fontAlgn="auto" latinLnBrk="0" hangingPunct="1">
              <a:lnSpc>
                <a:spcPct val="90000"/>
              </a:lnSpc>
              <a:spcBef>
                <a:spcPts val="1000"/>
              </a:spcBef>
              <a:spcAft>
                <a:spcPts val="0"/>
              </a:spcAft>
              <a:buClrTx/>
              <a:buSzTx/>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Provides security but may inhibit interviewees.</a:t>
            </a:r>
          </a:p>
          <a:p>
            <a:pPr marR="0" lvl="0" algn="l" defTabSz="914400" rtl="0" eaLnBrk="1" fontAlgn="auto" latinLnBrk="0" hangingPunct="1">
              <a:lnSpc>
                <a:spcPct val="90000"/>
              </a:lnSpc>
              <a:spcBef>
                <a:spcPts val="1000"/>
              </a:spcBef>
              <a:spcAft>
                <a:spcPts val="0"/>
              </a:spcAft>
              <a:buClrTx/>
              <a:buSzTx/>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Familiarity with equipment is crucial to avoid technical issues.</a:t>
            </a:r>
          </a:p>
          <a:p>
            <a:pPr marR="0" lvl="0" algn="l" defTabSz="914400" rtl="0" eaLnBrk="1" fontAlgn="auto" latinLnBrk="0" hangingPunct="1">
              <a:lnSpc>
                <a:spcPct val="90000"/>
              </a:lnSpc>
              <a:spcBef>
                <a:spcPts val="1000"/>
              </a:spcBef>
              <a:spcAft>
                <a:spcPts val="0"/>
              </a:spcAft>
              <a:buClrTx/>
              <a:buSzTx/>
              <a:tabLst/>
              <a:defRPr/>
            </a:pPr>
            <a:endParaRPr kumimoji="0" lang="en-US" sz="2600" i="0" u="none" strike="noStrike" kern="1200" cap="none" spc="0" normalizeH="0" baseline="0" noProof="0" dirty="0">
              <a:ln>
                <a:noFill/>
              </a:ln>
              <a:solidFill>
                <a:prstClr val="black"/>
              </a:solidFill>
              <a:effectLst/>
              <a:uLnTx/>
              <a:uFillTx/>
              <a:latin typeface="Calibri"/>
              <a:ea typeface="+mn-ea"/>
              <a:cs typeface="+mn-cs"/>
            </a:endParaRPr>
          </a:p>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Note-Taking</a:t>
            </a:r>
          </a:p>
          <a:p>
            <a:pPr marR="0" lvl="0" algn="l" defTabSz="914400" rtl="0" eaLnBrk="1" fontAlgn="auto" latinLnBrk="0" hangingPunct="1">
              <a:lnSpc>
                <a:spcPct val="90000"/>
              </a:lnSpc>
              <a:spcBef>
                <a:spcPts val="1000"/>
              </a:spcBef>
              <a:spcAft>
                <a:spcPts val="0"/>
              </a:spcAft>
              <a:buClrTx/>
              <a:buSzTx/>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Balances writing important information and staying engaged.</a:t>
            </a:r>
          </a:p>
          <a:p>
            <a:pPr marR="0" lvl="0" algn="l" defTabSz="914400" rtl="0" eaLnBrk="1" fontAlgn="auto" latinLnBrk="0" hangingPunct="1">
              <a:lnSpc>
                <a:spcPct val="90000"/>
              </a:lnSpc>
              <a:spcBef>
                <a:spcPts val="1000"/>
              </a:spcBef>
              <a:spcAft>
                <a:spcPts val="0"/>
              </a:spcAft>
              <a:buClrTx/>
              <a:buSzTx/>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Use pre-prepared notepads for efficiency.</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6ED0AF7D-FD9F-20BA-A2EE-7B8BB555E653}"/>
              </a:ext>
            </a:extLst>
          </p:cNvPr>
          <p:cNvPicPr>
            <a:picLocks noChangeAspect="1"/>
          </p:cNvPicPr>
          <p:nvPr/>
        </p:nvPicPr>
        <p:blipFill>
          <a:blip r:embed="rId3"/>
          <a:stretch>
            <a:fillRect/>
          </a:stretch>
        </p:blipFill>
        <p:spPr>
          <a:xfrm>
            <a:off x="6959351" y="3343632"/>
            <a:ext cx="4431557" cy="2948999"/>
          </a:xfrm>
          <a:prstGeom prst="rect">
            <a:avLst/>
          </a:prstGeom>
        </p:spPr>
      </p:pic>
    </p:spTree>
    <p:extLst>
      <p:ext uri="{BB962C8B-B14F-4D97-AF65-F5344CB8AC3E}">
        <p14:creationId xmlns:p14="http://schemas.microsoft.com/office/powerpoint/2010/main" val="24776870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617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2781"/>
            <a:ext cx="5821381" cy="523220"/>
          </a:xfrm>
          <a:prstGeom prst="rect">
            <a:avLst/>
          </a:prstGeom>
          <a:noFill/>
        </p:spPr>
        <p:txBody>
          <a:bodyPr wrap="square" rtlCol="0">
            <a:spAutoFit/>
          </a:bodyPr>
          <a:lstStyle/>
          <a:p>
            <a:r>
              <a:rPr lang="en-US" sz="2800" b="1" dirty="0">
                <a:latin typeface="Alexandria" charset="0"/>
                <a:cs typeface="Alexandria" charset="0"/>
              </a:rPr>
              <a:t>Transcribing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795935" y="2052406"/>
            <a:ext cx="8468690" cy="4102662"/>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Timeliness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    Transcribe as soon after the interview as possible.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    Allow time for initial transcription and analysis.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Detail Level</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    Decide on full or partial transcription based on research needs.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    Full transcription is necessary for ethnographic studies; specific themes for surveys.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D90FAEFB-3B7B-D9C1-EA6C-BCDD2501D37B}"/>
              </a:ext>
            </a:extLst>
          </p:cNvPr>
          <p:cNvPicPr>
            <a:picLocks noChangeAspect="1"/>
          </p:cNvPicPr>
          <p:nvPr/>
        </p:nvPicPr>
        <p:blipFill>
          <a:blip r:embed="rId3"/>
          <a:stretch>
            <a:fillRect/>
          </a:stretch>
        </p:blipFill>
        <p:spPr>
          <a:xfrm>
            <a:off x="8069275" y="2837357"/>
            <a:ext cx="2962275" cy="1543050"/>
          </a:xfrm>
          <a:prstGeom prst="rect">
            <a:avLst/>
          </a:prstGeom>
        </p:spPr>
      </p:pic>
    </p:spTree>
    <p:extLst>
      <p:ext uri="{BB962C8B-B14F-4D97-AF65-F5344CB8AC3E}">
        <p14:creationId xmlns:p14="http://schemas.microsoft.com/office/powerpoint/2010/main" val="28518686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211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r>
              <a:rPr lang="en-US" sz="2800" b="1" dirty="0">
                <a:latin typeface="Alexandria" charset="0"/>
                <a:cs typeface="Alexandria" charset="0"/>
              </a:rPr>
              <a:t>Analyzing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21743" y="123695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762000" y="2237736"/>
            <a:ext cx="5219075" cy="2997744"/>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Continuous Process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    Analysis begins during the interview with initial reflections and follow-up questions.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    Qualitative research involves ongoing analysis..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3BCD9829-5FDF-09F8-F301-EAD67777F5FF}"/>
              </a:ext>
            </a:extLst>
          </p:cNvPr>
          <p:cNvPicPr>
            <a:picLocks noChangeAspect="1"/>
          </p:cNvPicPr>
          <p:nvPr/>
        </p:nvPicPr>
        <p:blipFill>
          <a:blip r:embed="rId3"/>
          <a:stretch>
            <a:fillRect/>
          </a:stretch>
        </p:blipFill>
        <p:spPr>
          <a:xfrm>
            <a:off x="6804573" y="1859941"/>
            <a:ext cx="3768152" cy="3768152"/>
          </a:xfrm>
          <a:prstGeom prst="rect">
            <a:avLst/>
          </a:prstGeom>
        </p:spPr>
      </p:pic>
    </p:spTree>
    <p:extLst>
      <p:ext uri="{BB962C8B-B14F-4D97-AF65-F5344CB8AC3E}">
        <p14:creationId xmlns:p14="http://schemas.microsoft.com/office/powerpoint/2010/main" val="31927554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617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r>
              <a:rPr lang="en-US" sz="2800" b="1" dirty="0">
                <a:latin typeface="Alexandria" charset="0"/>
                <a:cs typeface="Alexandria" charset="0"/>
              </a:rPr>
              <a:t>Verifying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762000" y="2101396"/>
            <a:ext cx="6538210" cy="3974421"/>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Interview Purpose</a:t>
            </a:r>
          </a:p>
          <a:p>
            <a:pPr marR="0" lvl="0" algn="l" defTabSz="914400" rtl="0" eaLnBrk="1" fontAlgn="auto" latinLnBrk="0" hangingPunct="1">
              <a:lnSpc>
                <a:spcPct val="90000"/>
              </a:lnSpc>
              <a:spcBef>
                <a:spcPts val="1000"/>
              </a:spcBef>
              <a:spcAft>
                <a:spcPts val="0"/>
              </a:spcAft>
              <a:buClrTx/>
              <a:buSzTx/>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Ensure the interview answered the research question (</a:t>
            </a:r>
            <a:r>
              <a:rPr kumimoji="0" lang="en-US" sz="2600" i="0" u="none" strike="noStrike" kern="1200" cap="none" spc="0" normalizeH="0" baseline="0" noProof="0" dirty="0" err="1">
                <a:ln>
                  <a:noFill/>
                </a:ln>
                <a:solidFill>
                  <a:prstClr val="black"/>
                </a:solidFill>
                <a:effectLst/>
                <a:uLnTx/>
                <a:uFillTx/>
                <a:latin typeface="Calibri"/>
                <a:ea typeface="+mn-ea"/>
                <a:cs typeface="+mn-cs"/>
              </a:rPr>
              <a:t>Kvale</a:t>
            </a:r>
            <a:r>
              <a:rPr kumimoji="0" lang="en-US" sz="2600" i="0" u="none" strike="noStrike" kern="1200" cap="none" spc="0" normalizeH="0" baseline="0" noProof="0" dirty="0">
                <a:ln>
                  <a:noFill/>
                </a:ln>
                <a:solidFill>
                  <a:prstClr val="black"/>
                </a:solidFill>
                <a:effectLst/>
                <a:uLnTx/>
                <a:uFillTx/>
                <a:latin typeface="Calibri"/>
                <a:ea typeface="+mn-ea"/>
                <a:cs typeface="+mn-cs"/>
              </a:rPr>
              <a:t>, 1996).</a:t>
            </a:r>
          </a:p>
          <a:p>
            <a:pPr marR="0" lvl="0" algn="l" defTabSz="914400" rtl="0" eaLnBrk="1" fontAlgn="auto" latinLnBrk="0" hangingPunct="1">
              <a:lnSpc>
                <a:spcPct val="90000"/>
              </a:lnSpc>
              <a:spcBef>
                <a:spcPts val="1000"/>
              </a:spcBef>
              <a:spcAft>
                <a:spcPts val="0"/>
              </a:spcAft>
              <a:buClrTx/>
              <a:buSzTx/>
              <a:tabLst/>
              <a:defRPr/>
            </a:pP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Member Check</a:t>
            </a:r>
          </a:p>
          <a:p>
            <a:pPr marR="0" lvl="0" algn="l" defTabSz="914400" rtl="0" eaLnBrk="1" fontAlgn="auto" latinLnBrk="0" hangingPunct="1">
              <a:lnSpc>
                <a:spcPct val="90000"/>
              </a:lnSpc>
              <a:spcBef>
                <a:spcPts val="1000"/>
              </a:spcBef>
              <a:spcAft>
                <a:spcPts val="0"/>
              </a:spcAft>
              <a:buClrTx/>
              <a:buSzTx/>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Return to interviewees to confirm interpretations match their intentions (Lincoln and Guba, 1985).</a:t>
            </a:r>
          </a:p>
          <a:p>
            <a:pPr marR="0" lvl="0" algn="l" defTabSz="914400" rtl="0" eaLnBrk="1" fontAlgn="auto" latinLnBrk="0" hangingPunct="1">
              <a:lnSpc>
                <a:spcPct val="90000"/>
              </a:lnSpc>
              <a:spcBef>
                <a:spcPts val="1000"/>
              </a:spcBef>
              <a:spcAft>
                <a:spcPts val="0"/>
              </a:spcAft>
              <a:buClrTx/>
              <a:buSzTx/>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Can yield additional data.</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820A7499-32D6-4DBD-F140-82363E50F6D8}"/>
              </a:ext>
            </a:extLst>
          </p:cNvPr>
          <p:cNvPicPr>
            <a:picLocks noChangeAspect="1"/>
          </p:cNvPicPr>
          <p:nvPr/>
        </p:nvPicPr>
        <p:blipFill>
          <a:blip r:embed="rId3"/>
          <a:stretch>
            <a:fillRect/>
          </a:stretch>
        </p:blipFill>
        <p:spPr>
          <a:xfrm>
            <a:off x="7300210" y="2307868"/>
            <a:ext cx="4076154" cy="3193522"/>
          </a:xfrm>
          <a:prstGeom prst="rect">
            <a:avLst/>
          </a:prstGeom>
        </p:spPr>
      </p:pic>
    </p:spTree>
    <p:extLst>
      <p:ext uri="{BB962C8B-B14F-4D97-AF65-F5344CB8AC3E}">
        <p14:creationId xmlns:p14="http://schemas.microsoft.com/office/powerpoint/2010/main" val="21101734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617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762000" y="2757667"/>
            <a:ext cx="10395450" cy="2405787"/>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Use of Evidence</a:t>
            </a:r>
          </a:p>
          <a:p>
            <a:pPr marR="0" lvl="0" algn="l" defTabSz="914400" rtl="0" eaLnBrk="1" fontAlgn="auto" latinLnBrk="0" hangingPunct="1">
              <a:lnSpc>
                <a:spcPct val="90000"/>
              </a:lnSpc>
              <a:spcBef>
                <a:spcPts val="1000"/>
              </a:spcBef>
              <a:spcAft>
                <a:spcPts val="0"/>
              </a:spcAft>
              <a:buClrTx/>
              <a:buSzTx/>
              <a:tabLst/>
              <a:defRPr/>
            </a:pP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    </a:t>
            </a:r>
            <a:r>
              <a:rPr kumimoji="0" lang="en-US" sz="2600" i="0" u="none" strike="noStrike" kern="1200" cap="none" spc="0" normalizeH="0" baseline="0" noProof="0" dirty="0">
                <a:ln>
                  <a:noFill/>
                </a:ln>
                <a:solidFill>
                  <a:prstClr val="black"/>
                </a:solidFill>
                <a:effectLst/>
                <a:uLnTx/>
                <a:uFillTx/>
                <a:latin typeface="Calibri"/>
                <a:ea typeface="+mn-ea"/>
                <a:cs typeface="+mn-cs"/>
              </a:rPr>
              <a:t>Interviews form the foundation of emerging theory.</a:t>
            </a:r>
          </a:p>
          <a:p>
            <a:pPr marR="0" lvl="0" algn="l" defTabSz="914400" rtl="0" eaLnBrk="1" fontAlgn="auto" latinLnBrk="0" hangingPunct="1">
              <a:lnSpc>
                <a:spcPct val="90000"/>
              </a:lnSpc>
              <a:spcBef>
                <a:spcPts val="1000"/>
              </a:spcBef>
              <a:spcAft>
                <a:spcPts val="0"/>
              </a:spcAft>
              <a:buClrTx/>
              <a:buSzTx/>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    Verbatim quotes are crucial evidence in research reports.</a:t>
            </a:r>
          </a:p>
          <a:p>
            <a:pPr marR="0" lvl="0" algn="l" defTabSz="914400" rtl="0" eaLnBrk="1" fontAlgn="auto" latinLnBrk="0" hangingPunct="1">
              <a:lnSpc>
                <a:spcPct val="90000"/>
              </a:lnSpc>
              <a:spcBef>
                <a:spcPts val="1000"/>
              </a:spcBef>
              <a:spcAft>
                <a:spcPts val="0"/>
              </a:spcAft>
              <a:buClrTx/>
              <a:buSzTx/>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    Interpretation of what was said should be well-documented</a:t>
            </a:r>
            <a:r>
              <a:rPr kumimoji="0" lang="en-US" sz="2600" b="1" i="0" u="none" strike="noStrike" kern="1200" cap="none" spc="0" normalizeH="0" baseline="0" noProof="0" dirty="0">
                <a:ln>
                  <a:noFill/>
                </a:ln>
                <a:solidFill>
                  <a:prstClr val="black"/>
                </a:solidFill>
                <a:effectLst/>
                <a:uLnTx/>
                <a:uFillTx/>
                <a:latin typeface="Calibri"/>
                <a:ea typeface="+mn-ea"/>
                <a:cs typeface="+mn-cs"/>
              </a:rPr>
              <a:t>.</a:t>
            </a: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
        <p:nvSpPr>
          <p:cNvPr id="3" name="TextBox 2">
            <a:extLst>
              <a:ext uri="{FF2B5EF4-FFF2-40B4-BE49-F238E27FC236}">
                <a16:creationId xmlns:a16="http://schemas.microsoft.com/office/drawing/2014/main" id="{702D0C4E-0BEC-1571-7F4B-A50B53986119}"/>
              </a:ext>
            </a:extLst>
          </p:cNvPr>
          <p:cNvSpPr txBox="1"/>
          <p:nvPr/>
        </p:nvSpPr>
        <p:spPr>
          <a:xfrm>
            <a:off x="2557606" y="988200"/>
            <a:ext cx="5821381" cy="523220"/>
          </a:xfrm>
          <a:prstGeom prst="rect">
            <a:avLst/>
          </a:prstGeom>
          <a:noFill/>
        </p:spPr>
        <p:txBody>
          <a:bodyPr wrap="square" rtlCol="0">
            <a:spAutoFit/>
          </a:bodyPr>
          <a:lstStyle/>
          <a:p>
            <a:r>
              <a:rPr lang="en-US" sz="2800" b="1" dirty="0">
                <a:latin typeface="Alexandria" charset="0"/>
                <a:cs typeface="Alexandria" charset="0"/>
              </a:rPr>
              <a:t>Reporting</a:t>
            </a:r>
          </a:p>
        </p:txBody>
      </p:sp>
    </p:spTree>
    <p:extLst>
      <p:ext uri="{BB962C8B-B14F-4D97-AF65-F5344CB8AC3E}">
        <p14:creationId xmlns:p14="http://schemas.microsoft.com/office/powerpoint/2010/main" val="11352393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2.xml><?xml version="1.0" encoding="utf-8"?>
<ds:datastoreItem xmlns:ds="http://schemas.openxmlformats.org/officeDocument/2006/customXml" ds:itemID="{F02A2A69-86D8-4A0C-BA9A-8EE470529A28}"/>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1428</TotalTime>
  <Words>2565</Words>
  <Application>Microsoft Office PowerPoint</Application>
  <PresentationFormat>Widescreen</PresentationFormat>
  <Paragraphs>431</Paragraphs>
  <Slides>50</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50</vt:i4>
      </vt:variant>
    </vt:vector>
  </HeadingPairs>
  <TitlesOfParts>
    <vt:vector size="55" baseType="lpstr">
      <vt:lpstr>Alexandria</vt: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Ahmed Rageh</cp:lastModifiedBy>
  <cp:revision>242</cp:revision>
  <dcterms:created xsi:type="dcterms:W3CDTF">2023-04-29T09:08:00Z</dcterms:created>
  <dcterms:modified xsi:type="dcterms:W3CDTF">2024-07-19T08:03:07Z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