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42.xml" ContentType="application/vnd.openxmlformats-officedocument.presentationml.notesSlide+xml"/>
  <Override PartName="/ppt/notesSlides/notesSlide37.xml" ContentType="application/vnd.openxmlformats-officedocument.presentationml.notesSlide+xml"/>
  <Override PartName="/ppt/notesSlides/notesSlide36.xml" ContentType="application/vnd.openxmlformats-officedocument.presentationml.notesSlide+xml"/>
  <Override PartName="/ppt/notesSlides/notesSlide38.xml" ContentType="application/vnd.openxmlformats-officedocument.presentationml.notesSlide+xml"/>
  <Override PartName="/ppt/notesSlides/notesSlide35.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12.xml" ContentType="application/vnd.openxmlformats-officedocument.presentationml.notes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ustom.xml" ContentType="application/vnd.openxmlformats-officedocument.custom-properties+xml"/>
  <Override PartName="/docProps/app.xml" ContentType="application/vnd.openxmlformats-officedocument.extended-properties+xml"/>
  <Override PartName="/ppt/tags/tag1.xml" ContentType="application/vnd.openxmlformats-officedocument.presentationml.tag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2"/>
  </p:notesMasterIdLst>
  <p:handoutMasterIdLst>
    <p:handoutMasterId r:id="rId53"/>
  </p:handoutMasterIdLst>
  <p:sldIdLst>
    <p:sldId id="515" r:id="rId2"/>
    <p:sldId id="883" r:id="rId3"/>
    <p:sldId id="884" r:id="rId4"/>
    <p:sldId id="885" r:id="rId5"/>
    <p:sldId id="887" r:id="rId6"/>
    <p:sldId id="888" r:id="rId7"/>
    <p:sldId id="889" r:id="rId8"/>
    <p:sldId id="496" r:id="rId9"/>
    <p:sldId id="890" r:id="rId10"/>
    <p:sldId id="891" r:id="rId11"/>
    <p:sldId id="892" r:id="rId12"/>
    <p:sldId id="893" r:id="rId13"/>
    <p:sldId id="894" r:id="rId14"/>
    <p:sldId id="895" r:id="rId15"/>
    <p:sldId id="896" r:id="rId16"/>
    <p:sldId id="897" r:id="rId17"/>
    <p:sldId id="898" r:id="rId18"/>
    <p:sldId id="899" r:id="rId19"/>
    <p:sldId id="900" r:id="rId20"/>
    <p:sldId id="901" r:id="rId21"/>
    <p:sldId id="880" r:id="rId22"/>
    <p:sldId id="902" r:id="rId23"/>
    <p:sldId id="903" r:id="rId24"/>
    <p:sldId id="904" r:id="rId25"/>
    <p:sldId id="905" r:id="rId26"/>
    <p:sldId id="906" r:id="rId27"/>
    <p:sldId id="907" r:id="rId28"/>
    <p:sldId id="908" r:id="rId29"/>
    <p:sldId id="910" r:id="rId30"/>
    <p:sldId id="911" r:id="rId31"/>
    <p:sldId id="912" r:id="rId32"/>
    <p:sldId id="913" r:id="rId33"/>
    <p:sldId id="914" r:id="rId34"/>
    <p:sldId id="915" r:id="rId35"/>
    <p:sldId id="916" r:id="rId36"/>
    <p:sldId id="917" r:id="rId37"/>
    <p:sldId id="918" r:id="rId38"/>
    <p:sldId id="919" r:id="rId39"/>
    <p:sldId id="920" r:id="rId40"/>
    <p:sldId id="921" r:id="rId41"/>
    <p:sldId id="922" r:id="rId42"/>
    <p:sldId id="923" r:id="rId43"/>
    <p:sldId id="924" r:id="rId44"/>
    <p:sldId id="925" r:id="rId45"/>
    <p:sldId id="555" r:id="rId46"/>
    <p:sldId id="556" r:id="rId47"/>
    <p:sldId id="927" r:id="rId48"/>
    <p:sldId id="833" r:id="rId49"/>
    <p:sldId id="882" r:id="rId50"/>
    <p:sldId id="349"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5"/>
            <p14:sldId id="883"/>
            <p14:sldId id="884"/>
            <p14:sldId id="885"/>
            <p14:sldId id="887"/>
            <p14:sldId id="888"/>
            <p14:sldId id="889"/>
            <p14:sldId id="496"/>
            <p14:sldId id="890"/>
            <p14:sldId id="891"/>
            <p14:sldId id="892"/>
            <p14:sldId id="893"/>
            <p14:sldId id="894"/>
            <p14:sldId id="895"/>
            <p14:sldId id="896"/>
            <p14:sldId id="897"/>
            <p14:sldId id="898"/>
            <p14:sldId id="899"/>
            <p14:sldId id="900"/>
            <p14:sldId id="901"/>
            <p14:sldId id="880"/>
            <p14:sldId id="902"/>
            <p14:sldId id="903"/>
            <p14:sldId id="904"/>
            <p14:sldId id="905"/>
            <p14:sldId id="906"/>
            <p14:sldId id="907"/>
            <p14:sldId id="908"/>
            <p14:sldId id="910"/>
            <p14:sldId id="911"/>
            <p14:sldId id="912"/>
            <p14:sldId id="913"/>
            <p14:sldId id="914"/>
            <p14:sldId id="915"/>
            <p14:sldId id="916"/>
            <p14:sldId id="917"/>
            <p14:sldId id="918"/>
            <p14:sldId id="919"/>
            <p14:sldId id="920"/>
            <p14:sldId id="921"/>
            <p14:sldId id="922"/>
            <p14:sldId id="923"/>
            <p14:sldId id="924"/>
            <p14:sldId id="925"/>
            <p14:sldId id="555"/>
            <p14:sldId id="556"/>
            <p14:sldId id="927"/>
            <p14:sldId id="833"/>
            <p14:sldId id="882"/>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5208" autoAdjust="0"/>
  </p:normalViewPr>
  <p:slideViewPr>
    <p:cSldViewPr snapToGrid="0">
      <p:cViewPr varScale="1">
        <p:scale>
          <a:sx n="85" d="100"/>
          <a:sy n="85" d="100"/>
        </p:scale>
        <p:origin x="629"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handoutMaster" Target="handoutMasters/handoutMaster1.xml"/><Relationship Id="rId58"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6/24/2024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7783893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5017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51865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4048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28636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1020558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439195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96279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93346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66541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22203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3184277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184159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9914278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1969907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7755964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4894991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7153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710981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490143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371849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953003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843352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90101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400112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366314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8423108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8244871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1948284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21863398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50217602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89663872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88213318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278911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085618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82207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81897664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32796986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731177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258466505"/>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1612574179"/>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fld id="{273FFDF7-B8F0-4196-9582-EF3FB0B150EB}" type="datetime1">
              <a:rPr lang="en-US" smtClean="0"/>
              <a:t>6/24/2024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3581400" y="6356350"/>
            <a:ext cx="2743200"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728723" y="632136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29DA10D-96E9-4C0B-8E5E-87FDC74BCA32}" type="datetime1">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7110AE9-7D4E-46F5-8772-8098F709A641}" type="datetime1">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882017C-C76F-4EB4-9249-98ED4E4BB311}" type="datetime1">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49ED3B-118A-4BC2-9768-10648BD32F3A}" type="datetime1">
              <a:rPr lang="en-US" smtClean="0"/>
              <a:t>6/24/2024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732A0E9-6EBE-4204-BC53-5011DC50D053}" type="datetime1">
              <a:rPr lang="en-US" smtClean="0"/>
              <a:t>6/24/2024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BA47B2-BC71-4E2E-8D7C-0CD3DC60A5BA}" type="datetime1">
              <a:rPr lang="en-US" smtClean="0"/>
              <a:t>6/24/2024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B57305F-085B-4BF0-8084-68D7C57CA5B3}" type="datetime1">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D55527E-BDA5-4B5F-A49D-CC8F1F697552}" type="datetime1">
              <a:rPr lang="en-US" smtClean="0"/>
              <a:t>6/24/2024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9DF8A7F-15D8-4CEE-9D9B-963A09AF2F8E}" type="datetime1">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2E3D6-F8A2-4CEB-8D86-E0AFE5737F42}" type="datetime1">
              <a:rPr lang="en-US" smtClean="0"/>
              <a:t>6/24/2024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AE1B9A-6409-48EC-B629-46DDDF215586}" type="datetime1">
              <a:rPr lang="en-US" smtClean="0"/>
              <a:t>6/24/2024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F7542ADD-394E-41F3-B704-951748884AEE}" type="slidenum">
              <a:rPr lang="en-US" smtClean="0"/>
              <a:pPr/>
              <a:t>‹#›</a:t>
            </a:fld>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0.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1.xml"/><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hyperlink" Target="https://www.asjp.cerist.dz/en/downArticle/434/2/" TargetMode="External"/><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notesSlide" Target="../notesSlides/notesSlide42.xml"/><Relationship Id="rId7" Type="http://schemas.openxmlformats.org/officeDocument/2006/relationships/hyperlink" Target="https://lexpedia.fr/droit-international-public/droit-des-peuples/" TargetMode="External"/><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hyperlink" Target="https://lexpedia.fr/droit-international-public/immunites-juridictionnelles/" TargetMode="External"/><Relationship Id="rId5" Type="http://schemas.openxmlformats.org/officeDocument/2006/relationships/hyperlink" Target="https://droit.savoir.fr/les-traites-et-accords-internationaux/" TargetMode="External"/><Relationship Id="rId4" Type="http://schemas.openxmlformats.org/officeDocument/2006/relationships/hyperlink" Target="https://gifer.com/fr/87gF#google_vignette" TargetMode="External"/></Relationships>
</file>

<file path=ppt/slides/_rels/slide4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13.xml"/><Relationship Id="rId5" Type="http://schemas.openxmlformats.org/officeDocument/2006/relationships/image" Target="../media/image27.png"/><Relationship Id="rId4" Type="http://schemas.openxmlformats.org/officeDocument/2006/relationships/image" Target="../media/image2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1088056" y="-32067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16E4CC76-2D0D-6204-3FBC-B0856D8E8836}"/>
              </a:ext>
            </a:extLst>
          </p:cNvPr>
          <p:cNvSpPr txBox="1"/>
          <p:nvPr/>
        </p:nvSpPr>
        <p:spPr>
          <a:xfrm>
            <a:off x="7304809" y="2003087"/>
            <a:ext cx="4499950" cy="1077218"/>
          </a:xfrm>
          <a:prstGeom prst="rect">
            <a:avLst/>
          </a:prstGeom>
          <a:noFill/>
        </p:spPr>
        <p:txBody>
          <a:bodyPr wrap="none" rtlCol="0">
            <a:spAutoFit/>
          </a:bodyPr>
          <a:lstStyle/>
          <a:p>
            <a:r>
              <a:rPr lang="ar-EG" sz="3200" b="1" dirty="0">
                <a:solidFill>
                  <a:srgbClr val="00B0F0"/>
                </a:solidFill>
                <a:latin typeface="Times New Roman" panose="02020603050405020304" pitchFamily="18" charset="0"/>
              </a:rPr>
              <a:t>مقرر قانون الخصوصية </a:t>
            </a:r>
          </a:p>
          <a:p>
            <a:pPr algn="ctr"/>
            <a:r>
              <a:rPr lang="ar-EG" sz="3200" b="1" dirty="0">
                <a:solidFill>
                  <a:srgbClr val="00B0F0"/>
                </a:solidFill>
                <a:latin typeface="Times New Roman" panose="02020603050405020304" pitchFamily="18" charset="0"/>
              </a:rPr>
              <a:t>وحماية البيانات</a:t>
            </a:r>
            <a:endParaRPr lang="en-US" sz="3200" b="1" dirty="0">
              <a:solidFill>
                <a:srgbClr val="00B0F0"/>
              </a:solidFill>
              <a:latin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8077520" y="4740475"/>
            <a:ext cx="2522447" cy="461665"/>
          </a:xfrm>
          <a:prstGeom prst="rect">
            <a:avLst/>
          </a:prstGeom>
          <a:noFill/>
        </p:spPr>
        <p:txBody>
          <a:bodyPr wrap="square" rtlCol="0">
            <a:spAutoFit/>
          </a:bodyPr>
          <a:lstStyle/>
          <a:p>
            <a:pPr algn="ctr"/>
            <a:r>
              <a:rPr lang="en-US" sz="2400" dirty="0">
                <a:latin typeface="Times New Roman" panose="02020603050405020304" pitchFamily="18" charset="0"/>
                <a:cs typeface="Times New Roman" panose="02020603050405020304" pitchFamily="18" charset="0"/>
              </a:rPr>
              <a:t>Law 621</a:t>
            </a:r>
          </a:p>
        </p:txBody>
      </p:sp>
      <p:pic>
        <p:nvPicPr>
          <p:cNvPr id="12" name="Image 2" descr="preencoded.png">
            <a:extLst>
              <a:ext uri="{FF2B5EF4-FFF2-40B4-BE49-F238E27FC236}">
                <a16:creationId xmlns:a16="http://schemas.microsoft.com/office/drawing/2014/main" id="{A7F8292B-08E8-4A05-B700-B33F281E866E}"/>
              </a:ext>
            </a:extLst>
          </p:cNvPr>
          <p:cNvPicPr>
            <a:picLocks noChangeAspect="1"/>
          </p:cNvPicPr>
          <p:nvPr/>
        </p:nvPicPr>
        <p:blipFill>
          <a:blip r:embed="rId3"/>
          <a:stretch>
            <a:fillRect/>
          </a:stretch>
        </p:blipFill>
        <p:spPr>
          <a:xfrm>
            <a:off x="-735893" y="-320675"/>
            <a:ext cx="7735448" cy="7804150"/>
          </a:xfrm>
          <a:prstGeom prst="ellipse">
            <a:avLst/>
          </a:prstGeom>
          <a:ln>
            <a:noFill/>
          </a:ln>
          <a:effectLst>
            <a:softEdge rad="112500"/>
          </a:effectLst>
        </p:spPr>
      </p:pic>
      <p:pic>
        <p:nvPicPr>
          <p:cNvPr id="13" name="Picture 4" descr="الجرائم والعقوبات في نظام حماية البيانات الشخصية">
            <a:extLst>
              <a:ext uri="{FF2B5EF4-FFF2-40B4-BE49-F238E27FC236}">
                <a16:creationId xmlns:a16="http://schemas.microsoft.com/office/drawing/2014/main" id="{FDE6FC52-1748-41AA-83FF-09D7A6EDE85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51608" b="2084"/>
          <a:stretch/>
        </p:blipFill>
        <p:spPr bwMode="auto">
          <a:xfrm>
            <a:off x="123825" y="1257891"/>
            <a:ext cx="3431295" cy="442159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14" name="Graphic 21">
            <a:extLst>
              <a:ext uri="{FF2B5EF4-FFF2-40B4-BE49-F238E27FC236}">
                <a16:creationId xmlns:a16="http://schemas.microsoft.com/office/drawing/2014/main" id="{67D47F2E-0C0F-4CA9-B52B-EBF8CF80C918}"/>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077520" y="188442"/>
            <a:ext cx="3050278" cy="1379622"/>
          </a:xfrm>
          <a:prstGeom prst="rect">
            <a:avLst/>
          </a:prstGeom>
        </p:spPr>
      </p:pic>
      <p:sp>
        <p:nvSpPr>
          <p:cNvPr id="15" name="Rectangle: Rounded Corners 14">
            <a:extLst>
              <a:ext uri="{FF2B5EF4-FFF2-40B4-BE49-F238E27FC236}">
                <a16:creationId xmlns:a16="http://schemas.microsoft.com/office/drawing/2014/main" id="{D57DBF16-F40D-4835-BC56-DB3AC109F216}"/>
              </a:ext>
            </a:extLst>
          </p:cNvPr>
          <p:cNvSpPr/>
          <p:nvPr/>
        </p:nvSpPr>
        <p:spPr>
          <a:xfrm>
            <a:off x="7389258" y="5343138"/>
            <a:ext cx="4093510" cy="107721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tx1"/>
                </a:solidFill>
                <a:latin typeface="Alexandria" pitchFamily="2" charset="-78"/>
              </a:rPr>
              <a:t>المحاضرة الثالثة</a:t>
            </a:r>
            <a:endParaRPr lang="ar-EG" b="1" dirty="0">
              <a:solidFill>
                <a:srgbClr val="FFFFFF"/>
              </a:solidFill>
              <a:latin typeface="Alexandria"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Times New Roman" panose="02020603050405020304" pitchFamily="18" charset="0"/>
                <a:ea typeface="+mn-ea"/>
              </a:rPr>
              <a:t>مدي إقرار الحق في الخصوصية</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rgbClr val="FFFFFF"/>
                </a:solidFill>
                <a:effectLst/>
                <a:uLnTx/>
                <a:uFillTx/>
                <a:latin typeface="Times New Roman" panose="02020603050405020304" pitchFamily="18" charset="0"/>
                <a:ea typeface="+mn-ea"/>
              </a:rPr>
              <a:t> علي المستوي الدولي الإقليمي</a:t>
            </a:r>
          </a:p>
        </p:txBody>
      </p:sp>
      <p:sp>
        <p:nvSpPr>
          <p:cNvPr id="16" name="TextBox 15">
            <a:extLst>
              <a:ext uri="{FF2B5EF4-FFF2-40B4-BE49-F238E27FC236}">
                <a16:creationId xmlns:a16="http://schemas.microsoft.com/office/drawing/2014/main" id="{659E7388-2ABD-4B8F-91C1-0DC66764C8DD}"/>
              </a:ext>
            </a:extLst>
          </p:cNvPr>
          <p:cNvSpPr txBox="1"/>
          <p:nvPr/>
        </p:nvSpPr>
        <p:spPr>
          <a:xfrm>
            <a:off x="7160711" y="3679675"/>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Tree>
    <p:extLst>
      <p:ext uri="{BB962C8B-B14F-4D97-AF65-F5344CB8AC3E}">
        <p14:creationId xmlns:p14="http://schemas.microsoft.com/office/powerpoint/2010/main" val="168664162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26" name="Picture 2" descr="GIF confidentialité - GIF animé sur GIFER">
            <a:extLst>
              <a:ext uri="{FF2B5EF4-FFF2-40B4-BE49-F238E27FC236}">
                <a16:creationId xmlns:a16="http://schemas.microsoft.com/office/drawing/2014/main" id="{B44CDDDD-6CCE-733F-15BA-6F16D0886A2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0274" y="1545190"/>
            <a:ext cx="9483212" cy="41044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0127E39A-483A-4CFA-B055-2517ED0C0483}"/>
              </a:ext>
            </a:extLst>
          </p:cNvPr>
          <p:cNvSpPr/>
          <p:nvPr/>
        </p:nvSpPr>
        <p:spPr>
          <a:xfrm>
            <a:off x="3168435" y="3207656"/>
            <a:ext cx="5855130" cy="1269809"/>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a:t>
            </a:r>
            <a:r>
              <a:rPr lang="ar-EG" sz="2400" b="1" dirty="0">
                <a:solidFill>
                  <a:prstClr val="black"/>
                </a:solidFill>
                <a:latin typeface="Times New Roman" panose="02020603050405020304" pitchFamily="18" charset="0"/>
                <a:ea typeface="Calibri" panose="020F0502020204030204" pitchFamily="34" charset="0"/>
              </a:rPr>
              <a:t>المحاضرة الأولي</a:t>
            </a:r>
            <a:r>
              <a:rPr kumimoji="0" lang="ar-EG" sz="24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 بالحالية</a:t>
            </a:r>
            <a:endParaRPr kumimoji="0" lang="ar-EG" sz="3200" b="1" i="0" u="none" strike="noStrike" kern="1200" cap="none" spc="0" normalizeH="0" baseline="0" noProof="0" dirty="0">
              <a:ln>
                <a:noFill/>
              </a:ln>
              <a:solidFill>
                <a:prstClr val="black"/>
              </a:solidFill>
              <a:effectLst/>
              <a:uLnTx/>
              <a:uFillTx/>
              <a:latin typeface="Calibri"/>
              <a:ea typeface="+mn-ea"/>
              <a:cs typeface="Arial" panose="020B0604020202020204" pitchFamily="34"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Tree>
    <p:extLst>
      <p:ext uri="{BB962C8B-B14F-4D97-AF65-F5344CB8AC3E}">
        <p14:creationId xmlns:p14="http://schemas.microsoft.com/office/powerpoint/2010/main" val="39513464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1" name="Oval 10">
            <a:extLst>
              <a:ext uri="{FF2B5EF4-FFF2-40B4-BE49-F238E27FC236}">
                <a16:creationId xmlns:a16="http://schemas.microsoft.com/office/drawing/2014/main" id="{0127E39A-483A-4CFA-B055-2517ED0C0483}"/>
              </a:ext>
            </a:extLst>
          </p:cNvPr>
          <p:cNvSpPr/>
          <p:nvPr/>
        </p:nvSpPr>
        <p:spPr>
          <a:xfrm>
            <a:off x="2156375" y="2807116"/>
            <a:ext cx="3418340" cy="1763761"/>
          </a:xfrm>
          <a:prstGeom prst="ellipse">
            <a:avLst/>
          </a:prstGeom>
          <a:ln/>
        </p:spPr>
        <p:style>
          <a:lnRef idx="1">
            <a:schemeClr val="accent4"/>
          </a:lnRef>
          <a:fillRef idx="3">
            <a:schemeClr val="accent4"/>
          </a:fillRef>
          <a:effectRef idx="2">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rgbClr val="FF0000"/>
                </a:solidFill>
                <a:effectLst/>
                <a:uLnTx/>
                <a:uFillTx/>
                <a:latin typeface="Times New Roman" panose="02020603050405020304" pitchFamily="18" charset="0"/>
                <a:ea typeface="Calibri" panose="020F0502020204030204" pitchFamily="34" charset="0"/>
              </a:rPr>
              <a:t>مقدمة عامة</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Times New Roman" panose="02020603050405020304" pitchFamily="18" charset="0"/>
                <a:ea typeface="Calibri" panose="020F0502020204030204" pitchFamily="34" charset="0"/>
              </a:rPr>
              <a:t>ربط المحاضرة الثانية بالحالية</a:t>
            </a:r>
            <a:endParaRPr kumimoji="0" lang="ar-EG" sz="2800" b="1" i="0" u="none" strike="noStrike" kern="1200" cap="none" spc="0" normalizeH="0" baseline="0" noProof="0" dirty="0">
              <a:ln>
                <a:noFill/>
              </a:ln>
              <a:solidFill>
                <a:prstClr val="black"/>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pic>
        <p:nvPicPr>
          <p:cNvPr id="2" name="Picture 1">
            <a:extLst>
              <a:ext uri="{FF2B5EF4-FFF2-40B4-BE49-F238E27FC236}">
                <a16:creationId xmlns:a16="http://schemas.microsoft.com/office/drawing/2014/main" id="{4BCDB90B-FE41-0483-BB29-2D44CEB7A4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00" y="2162553"/>
            <a:ext cx="3955208" cy="3052886"/>
          </a:xfrm>
          <a:prstGeom prst="rect">
            <a:avLst/>
          </a:prstGeom>
        </p:spPr>
      </p:pic>
    </p:spTree>
    <p:extLst>
      <p:ext uri="{BB962C8B-B14F-4D97-AF65-F5344CB8AC3E}">
        <p14:creationId xmlns:p14="http://schemas.microsoft.com/office/powerpoint/2010/main" val="3779345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2050" name="Picture 2" descr="نشأة المعاهدات الدولية - موضوع">
            <a:extLst>
              <a:ext uri="{FF2B5EF4-FFF2-40B4-BE49-F238E27FC236}">
                <a16:creationId xmlns:a16="http://schemas.microsoft.com/office/drawing/2014/main" id="{53E95F45-60ED-4764-B27D-BA6D6CA985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04449" y="2901520"/>
            <a:ext cx="4294520" cy="18859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Flowchart: Alternate Process 1">
            <a:extLst>
              <a:ext uri="{FF2B5EF4-FFF2-40B4-BE49-F238E27FC236}">
                <a16:creationId xmlns:a16="http://schemas.microsoft.com/office/drawing/2014/main" id="{A23DD553-3323-4F57-A782-E84C23591D2E}"/>
              </a:ext>
            </a:extLst>
          </p:cNvPr>
          <p:cNvSpPr/>
          <p:nvPr/>
        </p:nvSpPr>
        <p:spPr>
          <a:xfrm>
            <a:off x="5843149" y="1275370"/>
            <a:ext cx="3910570" cy="584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843149" y="1273943"/>
            <a:ext cx="3910570" cy="584775"/>
          </a:xfrm>
          <a:prstGeom prst="rect">
            <a:avLst/>
          </a:prstGeom>
          <a:noFill/>
        </p:spPr>
        <p:txBody>
          <a:bodyPr wrap="square" rtlCol="0">
            <a:spAutoFit/>
          </a:bodyPr>
          <a:lstStyle/>
          <a:p>
            <a:pPr marL="457200" marR="0" lvl="0" indent="-457200" algn="just" defTabSz="914400" rtl="1"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ar-EG" sz="3200" b="1" i="0" u="none" strike="noStrike" kern="1200" cap="none" spc="0" normalizeH="0" baseline="0" noProof="0" dirty="0">
                <a:ln>
                  <a:noFill/>
                </a:ln>
                <a:solidFill>
                  <a:prstClr val="white"/>
                </a:solidFill>
                <a:effectLst/>
                <a:uLnTx/>
                <a:uFillTx/>
                <a:latin typeface="Alexandria Black" pitchFamily="2" charset="-78"/>
                <a:ea typeface="Times New Roman" panose="02020603050405020304" pitchFamily="18" charset="0"/>
              </a:rPr>
              <a:t>تمهيد وتقسيم</a:t>
            </a:r>
            <a:r>
              <a:rPr kumimoji="0" lang="ar-SA" sz="3200" b="1" i="0" u="none" strike="noStrike" kern="1200" cap="none" spc="0" normalizeH="0" baseline="0" noProof="0" dirty="0">
                <a:ln>
                  <a:noFill/>
                </a:ln>
                <a:solidFill>
                  <a:prstClr val="white"/>
                </a:solidFill>
                <a:effectLst/>
                <a:uLnTx/>
                <a:uFillTx/>
                <a:latin typeface="Alexandria Black" pitchFamily="2" charset="-78"/>
                <a:ea typeface="Times New Roman" panose="02020603050405020304" pitchFamily="18" charset="0"/>
              </a:rPr>
              <a:t>:</a:t>
            </a:r>
            <a:endParaRPr kumimoji="0" lang="en-US" sz="3200" b="0" i="0" u="none" strike="noStrike" kern="1200" cap="none" spc="0" normalizeH="0" baseline="0" noProof="0" dirty="0">
              <a:ln>
                <a:noFill/>
              </a:ln>
              <a:solidFill>
                <a:prstClr val="white"/>
              </a:solidFill>
              <a:effectLst/>
              <a:uLnTx/>
              <a:uFillTx/>
              <a:latin typeface="Alexandria Black" pitchFamily="2" charset="-78"/>
              <a:ea typeface="Times New Roman" panose="02020603050405020304" pitchFamily="18" charset="0"/>
            </a:endParaRPr>
          </a:p>
        </p:txBody>
      </p:sp>
      <p:sp>
        <p:nvSpPr>
          <p:cNvPr id="3" name="TextBox 2">
            <a:extLst>
              <a:ext uri="{FF2B5EF4-FFF2-40B4-BE49-F238E27FC236}">
                <a16:creationId xmlns:a16="http://schemas.microsoft.com/office/drawing/2014/main" id="{7475DDB6-24F5-555E-0529-84FC60047353}"/>
              </a:ext>
            </a:extLst>
          </p:cNvPr>
          <p:cNvSpPr txBox="1"/>
          <p:nvPr/>
        </p:nvSpPr>
        <p:spPr>
          <a:xfrm>
            <a:off x="5733143" y="2136338"/>
            <a:ext cx="4542971" cy="3416320"/>
          </a:xfrm>
          <a:prstGeom prst="rect">
            <a:avLst/>
          </a:prstGeom>
          <a:noFill/>
        </p:spPr>
        <p:txBody>
          <a:bodyPr wrap="square" rtlCol="0">
            <a:spAutoFit/>
          </a:bodyPr>
          <a:lstStyle/>
          <a:p>
            <a:pPr algn="just" rtl="1"/>
            <a:r>
              <a:rPr lang="en-US" sz="1800" dirty="0">
                <a:solidFill>
                  <a:srgbClr val="000000"/>
                </a:solidFill>
                <a:effectLst/>
                <a:ea typeface="Times New Roman" panose="02020603050405020304" pitchFamily="18" charset="0"/>
              </a:rPr>
              <a:t>        </a:t>
            </a:r>
            <a:r>
              <a:rPr lang="ar-SA" sz="1800" dirty="0">
                <a:solidFill>
                  <a:srgbClr val="000000"/>
                </a:solidFill>
                <a:effectLst/>
                <a:ea typeface="Times New Roman" panose="02020603050405020304" pitchFamily="18" charset="0"/>
              </a:rPr>
              <a:t>إلى جانب ما بذلته منظمة الأمم المتحدة من دور منشود في حماية حقوق من الإنسان فإن المنظمات الإقليمية لا تقل جهدا في هذا المجال بما قدمته إسهامات كبيرة في صيانة واحترام حقوق الإنسان وحرياته الأساسية، ويأتي هذا الدور في </a:t>
            </a:r>
            <a:r>
              <a:rPr lang="ar-SA" sz="1800" dirty="0">
                <a:solidFill>
                  <a:srgbClr val="000000"/>
                </a:solidFill>
                <a:effectLst/>
                <a:highlight>
                  <a:srgbClr val="FFFF00"/>
                </a:highlight>
                <a:ea typeface="Times New Roman" panose="02020603050405020304" pitchFamily="18" charset="0"/>
              </a:rPr>
              <a:t>إطار التعاون الوثيق بين هذه المنظمات الإقليمية ومنظمة الأمم المتحدة من الأمور المتعلقة بحفظ السلم والأمن الدوليين</a:t>
            </a:r>
            <a:r>
              <a:rPr lang="ar-SA" sz="1800" dirty="0">
                <a:solidFill>
                  <a:srgbClr val="000000"/>
                </a:solidFill>
                <a:effectLst/>
                <a:ea typeface="Times New Roman" panose="02020603050405020304" pitchFamily="18" charset="0"/>
              </a:rPr>
              <a:t>، ما دام نشاط هذه المنظمات الإقليمية يتواءم مع مقاصد الأمم المتحدة ومبادئها.</a:t>
            </a:r>
            <a:endParaRPr lang="en-US" dirty="0"/>
          </a:p>
        </p:txBody>
      </p:sp>
    </p:spTree>
    <p:extLst>
      <p:ext uri="{BB962C8B-B14F-4D97-AF65-F5344CB8AC3E}">
        <p14:creationId xmlns:p14="http://schemas.microsoft.com/office/powerpoint/2010/main" val="342869337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3401" y="1545189"/>
            <a:ext cx="10351757" cy="4381299"/>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3" name="Picture 2" descr="مفهوم وأنواع المعاهدات الدولية">
            <a:extLst>
              <a:ext uri="{FF2B5EF4-FFF2-40B4-BE49-F238E27FC236}">
                <a16:creationId xmlns:a16="http://schemas.microsoft.com/office/drawing/2014/main" id="{372670A2-52A3-FFB0-10B6-8B43C89F5C5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8045" y="1545189"/>
            <a:ext cx="10297113" cy="431109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7755553" y="1686736"/>
            <a:ext cx="3483331" cy="84445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ea typeface="+mn-ea"/>
                <a:cs typeface="+mn-cs"/>
              </a:rPr>
              <a:t>عناصر المحاضرة</a:t>
            </a:r>
            <a:r>
              <a:rPr lang="en-US" sz="3200" b="1" dirty="0">
                <a:solidFill>
                  <a:prstClr val="white"/>
                </a:solidFill>
              </a:rPr>
              <a:t> :</a:t>
            </a:r>
            <a:endParaRPr kumimoji="0" lang="en-US" sz="3200" b="1" i="0" u="none" strike="noStrike" kern="1200" cap="none" spc="0" normalizeH="0" baseline="0" noProof="0" dirty="0">
              <a:ln>
                <a:noFill/>
              </a:ln>
              <a:solidFill>
                <a:prstClr val="white"/>
              </a:solidFill>
              <a:effectLst/>
              <a:uLnTx/>
              <a:uFillTx/>
              <a:ea typeface="+mn-ea"/>
              <a:cs typeface="+mn-cs"/>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1193507" y="2241914"/>
            <a:ext cx="6834593" cy="340414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الاتفاقية الأوربية لحقوق الإنسان و حرياته الأساسية.</a:t>
            </a:r>
            <a:endParaRPr lang="en-US" sz="2000" dirty="0">
              <a:solidFill>
                <a:schemeClr val="bg1"/>
              </a:solidFill>
            </a:endParaRPr>
          </a:p>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إعلان حقوق المواطن العربي .</a:t>
            </a:r>
            <a:endParaRPr lang="en-US" sz="2000" dirty="0">
              <a:solidFill>
                <a:schemeClr val="bg1"/>
              </a:solidFill>
            </a:endParaRPr>
          </a:p>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الميثاق الإفريقي لحقوق الإنسان والشعوب.</a:t>
            </a:r>
            <a:endParaRPr lang="en-US" sz="2000" dirty="0">
              <a:solidFill>
                <a:schemeClr val="bg1"/>
              </a:solidFill>
            </a:endParaRPr>
          </a:p>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الاتفاقية الأمريكية لحقوق الإنسان.</a:t>
            </a:r>
            <a:endParaRPr lang="en-US" sz="2000" dirty="0">
              <a:solidFill>
                <a:schemeClr val="bg1"/>
              </a:solidFill>
            </a:endParaRPr>
          </a:p>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مشروع ميثاق حقوق الإنسان والشعب في الوطن العربي.</a:t>
            </a:r>
            <a:endParaRPr lang="en-US" sz="2000" dirty="0">
              <a:solidFill>
                <a:schemeClr val="bg1"/>
              </a:solidFill>
            </a:endParaRPr>
          </a:p>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الميثاق العربي لحقوق الإنسان.</a:t>
            </a:r>
            <a:endParaRPr lang="en-US" sz="2000" dirty="0">
              <a:solidFill>
                <a:schemeClr val="bg1"/>
              </a:solidFill>
            </a:endParaRPr>
          </a:p>
          <a:p>
            <a:pPr marL="342900" marR="0" lvl="0" indent="-342900" algn="just" rtl="1">
              <a:spcBef>
                <a:spcPts val="0"/>
              </a:spcBef>
              <a:spcAft>
                <a:spcPts val="500"/>
              </a:spcAft>
              <a:buFont typeface="+mj-lt"/>
              <a:buAutoNum type="arabicPeriod"/>
            </a:pPr>
            <a:r>
              <a:rPr lang="ar-SA" sz="2000" b="1" dirty="0">
                <a:solidFill>
                  <a:schemeClr val="bg1"/>
                </a:solidFill>
                <a:ea typeface="Times New Roman" panose="02020603050405020304" pitchFamily="18" charset="0"/>
              </a:rPr>
              <a:t>إعلان القاهرة عن حقوق الإنسان في الإسلام.</a:t>
            </a:r>
            <a:endParaRPr lang="en-US" sz="2000" dirty="0">
              <a:solidFill>
                <a:schemeClr val="bg1"/>
              </a:solidFill>
            </a:endParaRPr>
          </a:p>
        </p:txBody>
      </p:sp>
      <p:grpSp>
        <p:nvGrpSpPr>
          <p:cNvPr id="11" name="Group 10">
            <a:extLst>
              <a:ext uri="{FF2B5EF4-FFF2-40B4-BE49-F238E27FC236}">
                <a16:creationId xmlns:a16="http://schemas.microsoft.com/office/drawing/2014/main" id="{473508E9-BEA2-48E6-8441-E4274051F784}"/>
              </a:ext>
            </a:extLst>
          </p:cNvPr>
          <p:cNvGrpSpPr/>
          <p:nvPr/>
        </p:nvGrpSpPr>
        <p:grpSpPr>
          <a:xfrm>
            <a:off x="8013002" y="2913364"/>
            <a:ext cx="3480920" cy="2067993"/>
            <a:chOff x="6240959" y="1629113"/>
            <a:chExt cx="3480920" cy="2067993"/>
          </a:xfrm>
          <a:scene3d>
            <a:camera prst="orthographicFront">
              <a:rot lat="0" lon="0" rev="0"/>
            </a:camera>
            <a:lightRig rig="contrasting" dir="t">
              <a:rot lat="0" lon="0" rev="1200000"/>
            </a:lightRig>
          </a:scene3d>
        </p:grpSpPr>
        <p:sp>
          <p:nvSpPr>
            <p:cNvPr id="12" name="Rectangle: Top Corners Rounded 11">
              <a:extLst>
                <a:ext uri="{FF2B5EF4-FFF2-40B4-BE49-F238E27FC236}">
                  <a16:creationId xmlns:a16="http://schemas.microsoft.com/office/drawing/2014/main" id="{482AD0F4-D833-43F2-AED6-331D451C4D7B}"/>
                </a:ext>
              </a:extLst>
            </p:cNvPr>
            <p:cNvSpPr/>
            <p:nvPr/>
          </p:nvSpPr>
          <p:spPr>
            <a:xfrm rot="2400000">
              <a:off x="6515459" y="1707222"/>
              <a:ext cx="2798566" cy="192923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5" name="Rectangle: Top Corners Rounded 4">
              <a:extLst>
                <a:ext uri="{FF2B5EF4-FFF2-40B4-BE49-F238E27FC236}">
                  <a16:creationId xmlns:a16="http://schemas.microsoft.com/office/drawing/2014/main" id="{2FA84DE5-E3DC-4626-8DAD-767FA84E8CAE}"/>
                </a:ext>
              </a:extLst>
            </p:cNvPr>
            <p:cNvSpPr txBox="1"/>
            <p:nvPr/>
          </p:nvSpPr>
          <p:spPr>
            <a:xfrm rot="2400000">
              <a:off x="6240959" y="1629113"/>
              <a:ext cx="3480920" cy="2067993"/>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p>
            <a:p>
              <a:pPr marL="0" lvl="0" indent="0" algn="ctr" defTabSz="1022350">
                <a:lnSpc>
                  <a:spcPct val="90000"/>
                </a:lnSpc>
                <a:spcBef>
                  <a:spcPct val="0"/>
                </a:spcBef>
                <a:spcAft>
                  <a:spcPct val="35000"/>
                </a:spcAft>
                <a:buNone/>
              </a:pPr>
              <a:r>
                <a:rPr lang="ar-EG" sz="2300" b="1" dirty="0"/>
                <a:t>إعلانات ومواثيق وإتفاقيات الدولية الإقليمية</a:t>
              </a: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45629181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1062984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10379075"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6083F8E2-699C-9C01-0329-7C9299434C08}"/>
              </a:ext>
            </a:extLst>
          </p:cNvPr>
          <p:cNvSpPr txBox="1"/>
          <p:nvPr/>
        </p:nvSpPr>
        <p:spPr>
          <a:xfrm>
            <a:off x="1469417" y="2354655"/>
            <a:ext cx="8608033" cy="584775"/>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endParaRPr kumimoji="0" lang="en-US" sz="2800" b="0" i="0" u="none" strike="noStrike" kern="1200" cap="none" spc="0" normalizeH="0" baseline="0" noProof="0" dirty="0">
              <a:ln>
                <a:noFill/>
              </a:ln>
              <a:solidFill>
                <a:srgbClr val="FFFFFF"/>
              </a:solidFill>
              <a:effectLst/>
              <a:uLnTx/>
              <a:uFillTx/>
              <a:latin typeface="Times New Roman" panose="02020603050405020304" pitchFamily="18" charset="0"/>
              <a:ea typeface="Times New Roman" panose="02020603050405020304" pitchFamily="18" charset="0"/>
              <a:cs typeface="+mn-cs"/>
            </a:endParaRPr>
          </a:p>
        </p:txBody>
      </p:sp>
      <p:sp>
        <p:nvSpPr>
          <p:cNvPr id="13" name="Flowchart: Alternate Process 12">
            <a:extLst>
              <a:ext uri="{FF2B5EF4-FFF2-40B4-BE49-F238E27FC236}">
                <a16:creationId xmlns:a16="http://schemas.microsoft.com/office/drawing/2014/main" id="{51FB13BB-AD71-477E-BC70-772A9472A5BB}"/>
              </a:ext>
            </a:extLst>
          </p:cNvPr>
          <p:cNvSpPr/>
          <p:nvPr/>
        </p:nvSpPr>
        <p:spPr>
          <a:xfrm>
            <a:off x="1537006" y="1222089"/>
            <a:ext cx="3306380"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3200"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sz="3200" b="1"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4265965" y="2193873"/>
            <a:ext cx="7232471" cy="31697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rPr>
              <a:t>أولا : الوطن العربي والحق في الخصوصية:</a:t>
            </a:r>
            <a:endParaRPr lang="en-US" sz="1600" dirty="0">
              <a:solidFill>
                <a:srgbClr val="C0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الإسكندرية 1987.</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حماية حقوق الإنسان في قوانين الإجراءات الجنائية في العالم العربي (القاهرة 1989).</a:t>
            </a:r>
            <a:endParaRPr lang="en-US" sz="16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rPr>
              <a:t>ثانيا: العالم الإسلامي والحق في الخصوصية:</a:t>
            </a:r>
            <a:endParaRPr lang="en-US" sz="1600" dirty="0">
              <a:solidFill>
                <a:srgbClr val="C0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حقوق الإنسان في الشريعة الإسلامية (النيجر 1978)</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البيان العالمي لحقوق الإنسان في الإسلام (باريس 1981)</a:t>
            </a:r>
            <a:endParaRPr lang="en-US" sz="1600" dirty="0">
              <a:solidFill>
                <a:schemeClr val="bg1"/>
              </a:solidFill>
              <a:latin typeface="Calibri" panose="020F0502020204030204" pitchFamily="34" charset="0"/>
              <a:ea typeface="Calibri" panose="020F0502020204030204" pitchFamily="34"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7488" y="3097149"/>
            <a:ext cx="4853161" cy="1644206"/>
            <a:chOff x="-3086176" y="2730847"/>
            <a:chExt cx="3426309" cy="1180211"/>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086176" y="2730847"/>
              <a:ext cx="3374977" cy="1180211"/>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008150" y="2787651"/>
              <a:ext cx="3348283" cy="108303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الثاني</a:t>
              </a:r>
            </a:p>
            <a:p>
              <a:pPr marL="0" lvl="0" indent="0" algn="ctr" defTabSz="1022350">
                <a:lnSpc>
                  <a:spcPct val="90000"/>
                </a:lnSpc>
                <a:spcBef>
                  <a:spcPct val="0"/>
                </a:spcBef>
                <a:spcAft>
                  <a:spcPct val="35000"/>
                </a:spcAft>
                <a:buNone/>
              </a:pPr>
              <a:r>
                <a:rPr lang="ar-EG" sz="2300" b="1" dirty="0"/>
                <a:t>المؤتمرات المحلية أو الإقليمية</a:t>
              </a:r>
              <a:r>
                <a:rPr lang="ar-EG" sz="2300" b="1" kern="1200" dirty="0"/>
                <a:t> </a:t>
              </a:r>
            </a:p>
            <a:p>
              <a:pPr marL="0" lvl="0" indent="0" algn="ctr" defTabSz="1022350">
                <a:lnSpc>
                  <a:spcPct val="90000"/>
                </a:lnSpc>
                <a:spcBef>
                  <a:spcPct val="0"/>
                </a:spcBef>
                <a:spcAft>
                  <a:spcPct val="35000"/>
                </a:spcAft>
                <a:buNone/>
              </a:pPr>
              <a:r>
                <a:rPr lang="ar-EG" sz="2300" b="1" kern="1200" dirty="0"/>
                <a:t> (الحماية المادية)</a:t>
              </a:r>
              <a:endParaRPr lang="en-US" sz="2300" b="1" kern="1200" dirty="0"/>
            </a:p>
          </p:txBody>
        </p:sp>
      </p:grpSp>
    </p:spTree>
    <p:extLst>
      <p:ext uri="{BB962C8B-B14F-4D97-AF65-F5344CB8AC3E}">
        <p14:creationId xmlns:p14="http://schemas.microsoft.com/office/powerpoint/2010/main" val="9276541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6" name="Picture 2" descr="بوربوينت احترافي عن اليوم العالمي لحقوق الانسان">
            <a:extLst>
              <a:ext uri="{FF2B5EF4-FFF2-40B4-BE49-F238E27FC236}">
                <a16:creationId xmlns:a16="http://schemas.microsoft.com/office/drawing/2014/main" id="{A67B0C3E-1508-403D-AA3A-15091C35A3F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4925" y="1669435"/>
            <a:ext cx="9038671" cy="40391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Flowchart: Alternate Process 12">
            <a:extLst>
              <a:ext uri="{FF2B5EF4-FFF2-40B4-BE49-F238E27FC236}">
                <a16:creationId xmlns:a16="http://schemas.microsoft.com/office/drawing/2014/main" id="{51FB13BB-AD71-477E-BC70-772A9472A5BB}"/>
              </a:ext>
            </a:extLst>
          </p:cNvPr>
          <p:cNvSpPr/>
          <p:nvPr/>
        </p:nvSpPr>
        <p:spPr>
          <a:xfrm>
            <a:off x="1675976" y="1914894"/>
            <a:ext cx="2064099" cy="60644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b="1" i="0" u="none" strike="noStrike" kern="1200" cap="none" spc="0" normalizeH="0" baseline="0" noProof="0" dirty="0">
                <a:ln>
                  <a:noFill/>
                </a:ln>
                <a:solidFill>
                  <a:prstClr val="white"/>
                </a:solidFill>
                <a:effectLst/>
                <a:uLnTx/>
                <a:uFillTx/>
                <a:latin typeface="Calibri" panose="020F0502020204030204"/>
                <a:ea typeface="+mn-ea"/>
              </a:rPr>
              <a:t>عناصر المحاضرة</a:t>
            </a:r>
            <a:endParaRPr kumimoji="0" lang="en-US" b="1" i="0" u="none" strike="noStrike" kern="1200" cap="none" spc="0" normalizeH="0" baseline="0" noProof="0" dirty="0">
              <a:ln>
                <a:noFill/>
              </a:ln>
              <a:solidFill>
                <a:prstClr val="white"/>
              </a:solidFill>
              <a:effectLst/>
              <a:uLnTx/>
              <a:uFillTx/>
              <a:latin typeface="Calibri" panose="020F0502020204030204"/>
              <a:ea typeface="+mn-ea"/>
            </a:endParaRPr>
          </a:p>
        </p:txBody>
      </p:sp>
      <p:sp>
        <p:nvSpPr>
          <p:cNvPr id="14" name="Flowchart: Alternate Process 13">
            <a:extLst>
              <a:ext uri="{FF2B5EF4-FFF2-40B4-BE49-F238E27FC236}">
                <a16:creationId xmlns:a16="http://schemas.microsoft.com/office/drawing/2014/main" id="{76BF0C65-C04D-42A7-B432-CC62C934AA5C}"/>
              </a:ext>
            </a:extLst>
          </p:cNvPr>
          <p:cNvSpPr/>
          <p:nvPr/>
        </p:nvSpPr>
        <p:spPr>
          <a:xfrm>
            <a:off x="3659268" y="2536797"/>
            <a:ext cx="6562918" cy="230439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b="1" dirty="0">
                <a:solidFill>
                  <a:srgbClr val="C00000"/>
                </a:solidFill>
                <a:ea typeface="Times New Roman" panose="02020603050405020304" pitchFamily="18" charset="0"/>
              </a:rPr>
              <a:t>ثالثا: أوربا وإفريقيا والحق في الخصوصية:</a:t>
            </a:r>
            <a:endParaRPr lang="en-US" dirty="0">
              <a:solidFill>
                <a:srgbClr val="C00000"/>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b="1" dirty="0">
                <a:solidFill>
                  <a:srgbClr val="FFFFFF"/>
                </a:solidFill>
                <a:ea typeface="Times New Roman" panose="02020603050405020304" pitchFamily="18" charset="0"/>
              </a:rPr>
              <a:t>مؤتمر دول شمال في استوكهلم1967.</a:t>
            </a:r>
            <a:endParaRPr lang="en-US"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b="1" dirty="0">
                <a:solidFill>
                  <a:srgbClr val="FFFFFF"/>
                </a:solidFill>
                <a:ea typeface="Times New Roman" panose="02020603050405020304" pitchFamily="18" charset="0"/>
              </a:rPr>
              <a:t>مؤتمر بروكسل 1970.</a:t>
            </a:r>
            <a:endParaRPr lang="en-US"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b="1" dirty="0">
                <a:solidFill>
                  <a:srgbClr val="FFFFFF"/>
                </a:solidFill>
                <a:ea typeface="Times New Roman" panose="02020603050405020304" pitchFamily="18" charset="0"/>
              </a:rPr>
              <a:t>مؤتمر الحقوق الشخصية و الحرية الفردية 1978 .</a:t>
            </a:r>
            <a:endParaRPr lang="en-US"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en-US" b="1" dirty="0">
                <a:solidFill>
                  <a:srgbClr val="FFFFFF"/>
                </a:solidFill>
                <a:ea typeface="Times New Roman" panose="02020603050405020304" pitchFamily="18" charset="0"/>
              </a:rPr>
              <a:t> </a:t>
            </a:r>
            <a:r>
              <a:rPr lang="ar-SA" b="1" dirty="0">
                <a:solidFill>
                  <a:srgbClr val="FFFFFF"/>
                </a:solidFill>
                <a:ea typeface="Times New Roman" panose="02020603050405020304" pitchFamily="18" charset="0"/>
              </a:rPr>
              <a:t>المؤتمر الدولي السابع للمركز الدولي للدراسات والبحوث الاجتماعية والجنائية والإصلاحية الأوربية 1984 .</a:t>
            </a:r>
            <a:endParaRPr lang="en-US" dirty="0">
              <a:solidFill>
                <a:srgbClr val="FFFFFF"/>
              </a:solidFill>
              <a:ea typeface="Calibri" panose="020F0502020204030204" pitchFamily="34" charset="0"/>
            </a:endParaRPr>
          </a:p>
        </p:txBody>
      </p:sp>
      <p:grpSp>
        <p:nvGrpSpPr>
          <p:cNvPr id="16" name="Group 15">
            <a:extLst>
              <a:ext uri="{FF2B5EF4-FFF2-40B4-BE49-F238E27FC236}">
                <a16:creationId xmlns:a16="http://schemas.microsoft.com/office/drawing/2014/main" id="{7EA1F668-5EBE-43E4-BBF8-AA1B8347D369}"/>
              </a:ext>
            </a:extLst>
          </p:cNvPr>
          <p:cNvGrpSpPr/>
          <p:nvPr/>
        </p:nvGrpSpPr>
        <p:grpSpPr>
          <a:xfrm>
            <a:off x="1115857" y="2857090"/>
            <a:ext cx="3960354" cy="1928469"/>
            <a:chOff x="-3807122" y="2671380"/>
            <a:chExt cx="3960354" cy="1928469"/>
          </a:xfrm>
          <a:scene3d>
            <a:camera prst="orthographicFront">
              <a:rot lat="0" lon="0" rev="0"/>
            </a:camera>
            <a:lightRig rig="contrasting" dir="t">
              <a:rot lat="0" lon="0" rev="1200000"/>
            </a:lightRig>
          </a:scene3d>
        </p:grpSpPr>
        <p:sp>
          <p:nvSpPr>
            <p:cNvPr id="17" name="Rectangle: Top Corners Rounded 16">
              <a:extLst>
                <a:ext uri="{FF2B5EF4-FFF2-40B4-BE49-F238E27FC236}">
                  <a16:creationId xmlns:a16="http://schemas.microsoft.com/office/drawing/2014/main" id="{D5426BB0-84FA-4829-86A3-F2F66B027D34}"/>
                </a:ext>
              </a:extLst>
            </p:cNvPr>
            <p:cNvSpPr/>
            <p:nvPr/>
          </p:nvSpPr>
          <p:spPr>
            <a:xfrm rot="19200000">
              <a:off x="-3748663" y="3056274"/>
              <a:ext cx="3843441" cy="1307358"/>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8" name="Rectangle: Top Corners Rounded 4">
              <a:extLst>
                <a:ext uri="{FF2B5EF4-FFF2-40B4-BE49-F238E27FC236}">
                  <a16:creationId xmlns:a16="http://schemas.microsoft.com/office/drawing/2014/main" id="{343F0A2B-9866-41E9-9BF4-5F7E4AED3645}"/>
                </a:ext>
              </a:extLst>
            </p:cNvPr>
            <p:cNvSpPr txBox="1"/>
            <p:nvPr/>
          </p:nvSpPr>
          <p:spPr>
            <a:xfrm rot="19200000">
              <a:off x="-3807122" y="2671380"/>
              <a:ext cx="3960354" cy="1928469"/>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b="1" kern="1200" dirty="0"/>
                <a:t>المحور الثاني</a:t>
              </a:r>
            </a:p>
            <a:p>
              <a:pPr marL="0" lvl="0" indent="0" algn="ctr" defTabSz="1022350">
                <a:lnSpc>
                  <a:spcPct val="90000"/>
                </a:lnSpc>
                <a:spcBef>
                  <a:spcPct val="0"/>
                </a:spcBef>
                <a:spcAft>
                  <a:spcPct val="35000"/>
                </a:spcAft>
                <a:buNone/>
              </a:pPr>
              <a:r>
                <a:rPr lang="ar-EG" b="1" dirty="0"/>
                <a:t>المؤتمرات المحلية أو الإقليمية</a:t>
              </a:r>
              <a:r>
                <a:rPr lang="ar-EG" b="1" kern="1200" dirty="0"/>
                <a:t> </a:t>
              </a:r>
            </a:p>
            <a:p>
              <a:pPr marL="0" lvl="0" indent="0" algn="ctr" defTabSz="1022350">
                <a:lnSpc>
                  <a:spcPct val="90000"/>
                </a:lnSpc>
                <a:spcBef>
                  <a:spcPct val="0"/>
                </a:spcBef>
                <a:spcAft>
                  <a:spcPct val="35000"/>
                </a:spcAft>
                <a:buNone/>
              </a:pPr>
              <a:r>
                <a:rPr lang="ar-EG" b="1" kern="1200" dirty="0"/>
                <a:t> (الحماية المادية)</a:t>
              </a:r>
              <a:endParaRPr lang="en-US" b="1" kern="1200" dirty="0"/>
            </a:p>
          </p:txBody>
        </p:sp>
      </p:grpSp>
    </p:spTree>
    <p:extLst>
      <p:ext uri="{BB962C8B-B14F-4D97-AF65-F5344CB8AC3E}">
        <p14:creationId xmlns:p14="http://schemas.microsoft.com/office/powerpoint/2010/main" val="456590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grpSp>
        <p:nvGrpSpPr>
          <p:cNvPr id="14" name="Group 13">
            <a:extLst>
              <a:ext uri="{FF2B5EF4-FFF2-40B4-BE49-F238E27FC236}">
                <a16:creationId xmlns:a16="http://schemas.microsoft.com/office/drawing/2014/main" id="{41E41613-6CC7-4052-A2C1-242F3FC84C92}"/>
              </a:ext>
            </a:extLst>
          </p:cNvPr>
          <p:cNvGrpSpPr/>
          <p:nvPr/>
        </p:nvGrpSpPr>
        <p:grpSpPr>
          <a:xfrm>
            <a:off x="8020535" y="1868314"/>
            <a:ext cx="3129736" cy="1790626"/>
            <a:chOff x="5205200" y="1257332"/>
            <a:chExt cx="3129736" cy="1790626"/>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9C31990E-1A02-4C46-9789-F184D71F5FD1}"/>
                </a:ext>
              </a:extLst>
            </p:cNvPr>
            <p:cNvSpPr/>
            <p:nvPr/>
          </p:nvSpPr>
          <p:spPr>
            <a:xfrm rot="2400000">
              <a:off x="5205200" y="1257332"/>
              <a:ext cx="3129736" cy="1790626"/>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4">
                <a:hueOff val="0"/>
                <a:satOff val="0"/>
                <a:lumOff val="0"/>
                <a:alphaOff val="0"/>
              </a:schemeClr>
            </a:fillRef>
            <a:effectRef idx="2">
              <a:schemeClr val="accent4">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105CE674-16B0-4EBD-9BBE-48F3A36A3B83}"/>
                </a:ext>
              </a:extLst>
            </p:cNvPr>
            <p:cNvSpPr txBox="1"/>
            <p:nvPr/>
          </p:nvSpPr>
          <p:spPr>
            <a:xfrm rot="2400000">
              <a:off x="5259767" y="1301038"/>
              <a:ext cx="2954914" cy="1703215"/>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lvl="0" indent="0" algn="ctr" defTabSz="1022350">
                <a:lnSpc>
                  <a:spcPct val="90000"/>
                </a:lnSpc>
                <a:spcBef>
                  <a:spcPct val="0"/>
                </a:spcBef>
                <a:spcAft>
                  <a:spcPct val="35000"/>
                </a:spcAft>
                <a:buNone/>
              </a:pPr>
              <a:r>
                <a:rPr lang="ar-EG" sz="2300" b="1" kern="1200" dirty="0"/>
                <a:t>المحور الأول</a:t>
              </a:r>
            </a:p>
            <a:p>
              <a:pPr marL="0" lvl="0" indent="0" algn="ctr" defTabSz="1022350">
                <a:lnSpc>
                  <a:spcPct val="90000"/>
                </a:lnSpc>
                <a:spcBef>
                  <a:spcPct val="0"/>
                </a:spcBef>
                <a:spcAft>
                  <a:spcPct val="35000"/>
                </a:spcAft>
                <a:buNone/>
              </a:pPr>
              <a:r>
                <a:rPr lang="ar-EG" sz="2300" b="1" dirty="0"/>
                <a:t>إعلانات ومواثيق وإتفاقيات إقليمية</a:t>
              </a:r>
              <a:r>
                <a:rPr lang="ar-EG" sz="2300" b="1" kern="1200" dirty="0"/>
                <a:t> (الحماية المادية)</a:t>
              </a:r>
              <a:endParaRPr lang="en-US" sz="2300" b="1" kern="1200" dirty="0"/>
            </a:p>
          </p:txBody>
        </p:sp>
      </p:grpSp>
      <p:sp>
        <p:nvSpPr>
          <p:cNvPr id="18" name="Flowchart: Alternate Process 17">
            <a:extLst>
              <a:ext uri="{FF2B5EF4-FFF2-40B4-BE49-F238E27FC236}">
                <a16:creationId xmlns:a16="http://schemas.microsoft.com/office/drawing/2014/main" id="{768B1DB3-47CF-409D-8954-9CAE076DA673}"/>
              </a:ext>
            </a:extLst>
          </p:cNvPr>
          <p:cNvSpPr/>
          <p:nvPr/>
        </p:nvSpPr>
        <p:spPr>
          <a:xfrm>
            <a:off x="1151224" y="3015565"/>
            <a:ext cx="7678521" cy="74022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400" b="1" dirty="0">
                <a:solidFill>
                  <a:schemeClr val="tx1"/>
                </a:solidFill>
                <a:ea typeface="Times New Roman" panose="02020603050405020304" pitchFamily="18" charset="0"/>
              </a:rPr>
              <a:t>الاتفاقية الأوربية لحقوق الإنسان و حرياته الأساسية.</a:t>
            </a:r>
          </a:p>
        </p:txBody>
      </p:sp>
      <p:sp>
        <p:nvSpPr>
          <p:cNvPr id="2" name="TextBox 1">
            <a:extLst>
              <a:ext uri="{FF2B5EF4-FFF2-40B4-BE49-F238E27FC236}">
                <a16:creationId xmlns:a16="http://schemas.microsoft.com/office/drawing/2014/main" id="{9E47260C-3449-F94B-8977-47E514BC658A}"/>
              </a:ext>
            </a:extLst>
          </p:cNvPr>
          <p:cNvSpPr txBox="1"/>
          <p:nvPr/>
        </p:nvSpPr>
        <p:spPr>
          <a:xfrm>
            <a:off x="1176723" y="1693516"/>
            <a:ext cx="6696635" cy="923330"/>
          </a:xfrm>
          <a:prstGeom prst="rect">
            <a:avLst/>
          </a:prstGeom>
          <a:noFill/>
        </p:spPr>
        <p:txBody>
          <a:bodyPr wrap="square" rtlCol="0">
            <a:spAutoFit/>
          </a:bodyPr>
          <a:lstStyle/>
          <a:p>
            <a:pPr algn="just" rtl="1"/>
            <a:r>
              <a:rPr lang="ar-SA"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en-US" sz="18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       </a:t>
            </a:r>
            <a:r>
              <a:rPr lang="ar-SA" sz="1800" dirty="0">
                <a:solidFill>
                  <a:srgbClr val="000000"/>
                </a:solidFill>
                <a:effectLst/>
                <a:latin typeface="Calibri" panose="020F0502020204030204" pitchFamily="34" charset="0"/>
                <a:ea typeface="Times New Roman" panose="02020603050405020304" pitchFamily="18" charset="0"/>
              </a:rPr>
              <a:t>وسوف نتعرض لهذه الإعلانات والمواثيق والاتفاقيات الإقليمية حسب التقسيم التاريخي الأقدم فالأحدث، وذلك علي النحو الآتي:</a:t>
            </a:r>
            <a:endParaRPr lang="en-US" dirty="0"/>
          </a:p>
        </p:txBody>
      </p:sp>
      <p:pic>
        <p:nvPicPr>
          <p:cNvPr id="3" name="Picture 4" descr="International GIFs - Obtenez le meilleur gif sur GIFER">
            <a:extLst>
              <a:ext uri="{FF2B5EF4-FFF2-40B4-BE49-F238E27FC236}">
                <a16:creationId xmlns:a16="http://schemas.microsoft.com/office/drawing/2014/main" id="{99D7F9A6-CAA4-2514-3FF4-A47D2C2E44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73943" y="3963182"/>
            <a:ext cx="6531428" cy="2526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766900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370115" y="1042613"/>
            <a:ext cx="11451770" cy="53872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chemeClr val="tx1"/>
                </a:solidFill>
                <a:effectLst/>
                <a:uLnTx/>
                <a:uFillTx/>
                <a:latin typeface="Calibri" panose="020F0502020204030204"/>
                <a:ea typeface="+mn-ea"/>
              </a:rPr>
              <a:t>A</a:t>
            </a:r>
          </a:p>
        </p:txBody>
      </p:sp>
      <p:sp>
        <p:nvSpPr>
          <p:cNvPr id="17" name="Flowchart: Alternate Process 16">
            <a:extLst>
              <a:ext uri="{FF2B5EF4-FFF2-40B4-BE49-F238E27FC236}">
                <a16:creationId xmlns:a16="http://schemas.microsoft.com/office/drawing/2014/main" id="{4FB5EFC5-1769-49F0-9780-C7E244F6D003}"/>
              </a:ext>
            </a:extLst>
          </p:cNvPr>
          <p:cNvSpPr/>
          <p:nvPr/>
        </p:nvSpPr>
        <p:spPr>
          <a:xfrm>
            <a:off x="2273009" y="790273"/>
            <a:ext cx="7645982" cy="56726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rtl="1">
              <a:spcBef>
                <a:spcPts val="0"/>
              </a:spcBef>
              <a:spcAft>
                <a:spcPts val="500"/>
              </a:spcAft>
              <a:buFont typeface="+mj-lt"/>
              <a:buAutoNum type="arabicPeriod"/>
            </a:pPr>
            <a:r>
              <a:rPr lang="ar-SA" sz="2400" b="1" dirty="0">
                <a:solidFill>
                  <a:schemeClr val="bg1"/>
                </a:solidFill>
                <a:ea typeface="Times New Roman" panose="02020603050405020304" pitchFamily="18" charset="0"/>
              </a:rPr>
              <a:t>الاتفاقية الأوربية لحقوق الإنسان و حرياته الأساسية.</a:t>
            </a:r>
          </a:p>
        </p:txBody>
      </p:sp>
      <p:sp>
        <p:nvSpPr>
          <p:cNvPr id="2" name="TextBox 1">
            <a:extLst>
              <a:ext uri="{FF2B5EF4-FFF2-40B4-BE49-F238E27FC236}">
                <a16:creationId xmlns:a16="http://schemas.microsoft.com/office/drawing/2014/main" id="{C852F3F4-42B2-9970-CB57-DD9C8890BB1F}"/>
              </a:ext>
            </a:extLst>
          </p:cNvPr>
          <p:cNvSpPr txBox="1"/>
          <p:nvPr/>
        </p:nvSpPr>
        <p:spPr>
          <a:xfrm>
            <a:off x="575612" y="1368260"/>
            <a:ext cx="11040776" cy="4941866"/>
          </a:xfrm>
          <a:prstGeom prst="rect">
            <a:avLst/>
          </a:prstGeom>
          <a:noFill/>
        </p:spPr>
        <p:txBody>
          <a:bodyPr wrap="square" rtlCol="0">
            <a:spAutoFit/>
          </a:bodyPr>
          <a:lstStyle/>
          <a:p>
            <a:pPr marL="228600" marR="0" algn="just" rtl="1">
              <a:lnSpc>
                <a:spcPct val="107000"/>
              </a:lnSpc>
              <a:spcBef>
                <a:spcPts val="0"/>
              </a:spcBef>
              <a:spcAft>
                <a:spcPts val="500"/>
              </a:spcAft>
            </a:pPr>
            <a:r>
              <a:rPr lang="en-US" sz="1800" dirty="0">
                <a:solidFill>
                  <a:srgbClr val="000000"/>
                </a:solidFill>
                <a:effectLst/>
                <a:latin typeface="Calibri" panose="020F0502020204030204" pitchFamily="34" charset="0"/>
                <a:ea typeface="Times New Roman" panose="02020603050405020304" pitchFamily="18" charset="0"/>
              </a:rPr>
              <a:t>        </a:t>
            </a:r>
            <a:r>
              <a:rPr lang="ar-SA" sz="1800" dirty="0">
                <a:solidFill>
                  <a:srgbClr val="000000"/>
                </a:solidFill>
                <a:effectLst/>
                <a:latin typeface="Calibri" panose="020F0502020204030204" pitchFamily="34" charset="0"/>
                <a:ea typeface="Times New Roman" panose="02020603050405020304" pitchFamily="18" charset="0"/>
              </a:rPr>
              <a:t>تم التوقيع هذه الاتفاقية في اليوم الرابع من نوفمبر سنة ١٩٥٠م في روما،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rPr>
              <a:t>ولها أحد عشر بروتوكولا مكملا،</a:t>
            </a:r>
            <a:r>
              <a:rPr lang="ar-SA" sz="1800" dirty="0">
                <a:solidFill>
                  <a:srgbClr val="000000"/>
                </a:solidFill>
                <a:effectLst/>
                <a:latin typeface="Calibri" panose="020F0502020204030204" pitchFamily="34" charset="0"/>
                <a:ea typeface="Times New Roman" panose="02020603050405020304" pitchFamily="18" charset="0"/>
              </a:rPr>
              <a:t> وتضيف البروتوكولات الأول و الرابع والسادس والسابع حقوقاً أساسية جديدة للحقوق التي تكفلها الاتفاقية ، بينما تتناول البروتوكولات الثامن والتاسع والحادي عشر آلية الإشراف علي التنفيذ. وفي نهاية عام ١٩٦٦م صدق عليها خمس عشرة دو</a:t>
            </a:r>
            <a:r>
              <a:rPr lang="ar-EG" sz="1800" dirty="0">
                <a:solidFill>
                  <a:srgbClr val="000000"/>
                </a:solidFill>
                <a:effectLst/>
                <a:latin typeface="Calibri" panose="020F0502020204030204" pitchFamily="34" charset="0"/>
                <a:ea typeface="Times New Roman" panose="02020603050405020304" pitchFamily="18" charset="0"/>
              </a:rPr>
              <a:t>لة</a:t>
            </a:r>
            <a:r>
              <a:rPr lang="en-US" sz="1800" dirty="0">
                <a:solidFill>
                  <a:srgbClr val="000000"/>
                </a:solidFill>
                <a:effectLst/>
                <a:latin typeface="Calibri" panose="020F0502020204030204" pitchFamily="34" charset="0"/>
                <a:ea typeface="Times New Roman" panose="02020603050405020304" pitchFamily="18" charset="0"/>
              </a:rPr>
              <a:t>.</a:t>
            </a:r>
          </a:p>
          <a:p>
            <a:pPr marL="228600" marR="0" algn="just" rtl="1">
              <a:lnSpc>
                <a:spcPct val="107000"/>
              </a:lnSpc>
              <a:spcBef>
                <a:spcPts val="0"/>
              </a:spcBef>
              <a:spcAft>
                <a:spcPts val="500"/>
              </a:spcAft>
            </a:pP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u="sng" dirty="0">
                <a:effectLst/>
                <a:latin typeface="Calibri" panose="020F0502020204030204" pitchFamily="34" charset="0"/>
                <a:ea typeface="Times New Roman" panose="02020603050405020304" pitchFamily="18" charset="0"/>
              </a:rPr>
              <a:t> </a:t>
            </a:r>
            <a:r>
              <a:rPr lang="ar-SA" sz="1800" dirty="0">
                <a:effectLst/>
                <a:latin typeface="Calibri" panose="020F0502020204030204" pitchFamily="34" charset="0"/>
                <a:ea typeface="Times New Roman" panose="02020603050405020304" pitchFamily="18" charset="0"/>
              </a:rPr>
              <a:t>       </a:t>
            </a:r>
            <a:r>
              <a:rPr lang="ar-SA" sz="1800" u="sng" dirty="0">
                <a:effectLst/>
                <a:latin typeface="Calibri" panose="020F0502020204030204" pitchFamily="34" charset="0"/>
                <a:ea typeface="Times New Roman" panose="02020603050405020304" pitchFamily="18" charset="0"/>
              </a:rPr>
              <a:t>تعد الاتفاقية الأوربية لحقوق الإنسان </a:t>
            </a:r>
            <a:r>
              <a:rPr lang="ar-SA" sz="1800" u="sng" dirty="0">
                <a:effectLst/>
                <a:highlight>
                  <a:srgbClr val="FFFF00"/>
                </a:highlight>
                <a:latin typeface="Calibri" panose="020F0502020204030204" pitchFamily="34" charset="0"/>
                <a:ea typeface="Times New Roman" panose="02020603050405020304" pitchFamily="18" charset="0"/>
              </a:rPr>
              <a:t>أهم الاتفاقيات الدولية الإقليمية</a:t>
            </a:r>
            <a:r>
              <a:rPr lang="ar-SA" sz="1800" dirty="0">
                <a:effectLst/>
                <a:latin typeface="Calibri" panose="020F0502020204030204" pitchFamily="34" charset="0"/>
                <a:ea typeface="Times New Roman" panose="02020603050405020304" pitchFamily="18" charset="0"/>
              </a:rPr>
              <a:t>، فهي أكثر الخطوات الإيجابية الصادرة عن المجتمع الدولي لحماية حقوق الإنسان . وقد وقعت بعض الدول الأوربية المنضمة إلى المجلس الأوربي مؤكدة احترام هذه الحقوق ، </a:t>
            </a:r>
            <a:r>
              <a:rPr lang="ar-SA" sz="1800" dirty="0">
                <a:effectLst/>
                <a:highlight>
                  <a:srgbClr val="FFFF00"/>
                </a:highlight>
                <a:latin typeface="Calibri" panose="020F0502020204030204" pitchFamily="34" charset="0"/>
                <a:ea typeface="Times New Roman" panose="02020603050405020304" pitchFamily="18" charset="0"/>
              </a:rPr>
              <a:t>وقد أدركت في دساتير دول أوروبا الأعضاء،</a:t>
            </a:r>
            <a:r>
              <a:rPr lang="ar-SA" sz="1800" dirty="0">
                <a:effectLst/>
                <a:latin typeface="Calibri" panose="020F0502020204030204" pitchFamily="34" charset="0"/>
                <a:ea typeface="Times New Roman" panose="02020603050405020304" pitchFamily="18" charset="0"/>
              </a:rPr>
              <a:t> وبذلك يكون لها قوة الإلزام القانوني في الدول التي أدرجتها في دساتيرها مثل ايطاليا،  وبلجيكا .</a:t>
            </a:r>
            <a:endParaRPr lang="en-US" sz="1800" dirty="0">
              <a:effectLst/>
              <a:latin typeface="Calibri" panose="020F0502020204030204" pitchFamily="34" charset="0"/>
              <a:ea typeface="Times New Roman" panose="02020603050405020304" pitchFamily="18" charset="0"/>
            </a:endParaRPr>
          </a:p>
          <a:p>
            <a:pPr marL="0" marR="0" algn="just" rtl="1">
              <a:lnSpc>
                <a:spcPct val="107000"/>
              </a:lnSpc>
              <a:spcBef>
                <a:spcPts val="0"/>
              </a:spcBef>
              <a:spcAft>
                <a:spcPts val="500"/>
              </a:spcAft>
            </a:pP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b="1" dirty="0">
                <a:solidFill>
                  <a:srgbClr val="000000"/>
                </a:solidFill>
                <a:effectLst/>
                <a:latin typeface="Calibri" panose="020F0502020204030204" pitchFamily="34" charset="0"/>
                <a:ea typeface="Times New Roman" panose="02020603050405020304" pitchFamily="18" charset="0"/>
              </a:rPr>
              <a:t>     </a:t>
            </a:r>
            <a:r>
              <a:rPr lang="ar-SA" sz="1800" dirty="0">
                <a:solidFill>
                  <a:srgbClr val="000000"/>
                </a:solidFill>
                <a:effectLst/>
                <a:latin typeface="Calibri" panose="020F0502020204030204" pitchFamily="34" charset="0"/>
                <a:ea typeface="Times New Roman" panose="02020603050405020304" pitchFamily="18" charset="0"/>
              </a:rPr>
              <a:t>وتتميز الاتفاقية الأوربية عن الإعلان العالمي في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rPr>
              <a:t>أن غرضها هو اتخاذ الإجراءات الخاصة بكفالة الضمان ببعض الحقوق المذكورة في الإعلان العالمي لحقوق الإنسان</a:t>
            </a:r>
            <a:r>
              <a:rPr lang="ar-SA" sz="1800" dirty="0">
                <a:solidFill>
                  <a:srgbClr val="000000"/>
                </a:solidFill>
                <a:effectLst/>
                <a:latin typeface="Calibri" panose="020F0502020204030204" pitchFamily="34" charset="0"/>
                <a:ea typeface="Times New Roman" panose="02020603050405020304" pitchFamily="18" charset="0"/>
              </a:rPr>
              <a:t>، كما أن الاتفاقية تختلف عن إعلان حقوق الإنسان في إنها لم تقتصر علي مجرد إعلان، أو علي بيان تتعهد حكومات الدول الأعضاء بمراعاتها،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rPr>
              <a:t>ولكنها تنشئ حماية لهذه الحقوق والحريات، وتضع نظاما يسمح بالإجراءات التنفيذية</a:t>
            </a:r>
            <a:r>
              <a:rPr lang="ar-SA" sz="1800" dirty="0">
                <a:solidFill>
                  <a:srgbClr val="000000"/>
                </a:solidFill>
                <a:effectLst/>
                <a:latin typeface="Calibri" panose="020F0502020204030204" pitchFamily="34" charset="0"/>
                <a:ea typeface="Times New Roman" panose="02020603050405020304" pitchFamily="18" charset="0"/>
              </a:rPr>
              <a:t>، كما أن هناك هيئات تكفل مراقبة احترام هذه الحقوق، وذلك عن طريق المحكمة الأوروبية لحقوق الإنسان، وتعلب دورا هاما في تطور القانون الدولي المعاصر .</a:t>
            </a:r>
            <a:endParaRPr lang="en-US" dirty="0"/>
          </a:p>
        </p:txBody>
      </p:sp>
    </p:spTree>
    <p:extLst>
      <p:ext uri="{BB962C8B-B14F-4D97-AF65-F5344CB8AC3E}">
        <p14:creationId xmlns:p14="http://schemas.microsoft.com/office/powerpoint/2010/main" val="7340978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17714" y="1248229"/>
            <a:ext cx="11758386" cy="5152571"/>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Flowchart: Alternate Process 16">
            <a:extLst>
              <a:ext uri="{FF2B5EF4-FFF2-40B4-BE49-F238E27FC236}">
                <a16:creationId xmlns:a16="http://schemas.microsoft.com/office/drawing/2014/main" id="{4FB5EFC5-1769-49F0-9780-C7E244F6D003}"/>
              </a:ext>
            </a:extLst>
          </p:cNvPr>
          <p:cNvSpPr/>
          <p:nvPr/>
        </p:nvSpPr>
        <p:spPr>
          <a:xfrm>
            <a:off x="2731832" y="378707"/>
            <a:ext cx="7707085" cy="79828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 defTabSz="914400" rtl="1" eaLnBrk="1" fontAlgn="auto" latinLnBrk="0" hangingPunct="1">
              <a:lnSpc>
                <a:spcPct val="100000"/>
              </a:lnSpc>
              <a:spcBef>
                <a:spcPts val="0"/>
              </a:spcBef>
              <a:spcAft>
                <a:spcPts val="500"/>
              </a:spcAft>
              <a:buClrTx/>
              <a:buSzTx/>
              <a:buFont typeface="+mj-lt"/>
              <a:buAutoNum type="arabicPeriod"/>
              <a:tabLst/>
              <a:defRPr/>
            </a:pPr>
            <a:r>
              <a:rPr kumimoji="0" lang="ar-SA" sz="24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rPr>
              <a:t>الاتفاقية الأوربية لحقوق الإنسان و حرياته الأساسية</a:t>
            </a:r>
            <a:r>
              <a:rPr kumimoji="0" lang="en-US" sz="24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rPr>
              <a:t>:</a:t>
            </a:r>
          </a:p>
          <a:p>
            <a:pPr marR="0" lvl="0" algn="just" defTabSz="914400" rtl="1" eaLnBrk="1" fontAlgn="auto" latinLnBrk="0" hangingPunct="1">
              <a:lnSpc>
                <a:spcPct val="100000"/>
              </a:lnSpc>
              <a:spcBef>
                <a:spcPts val="0"/>
              </a:spcBef>
              <a:spcAft>
                <a:spcPts val="500"/>
              </a:spcAft>
              <a:buClrTx/>
              <a:buSzTx/>
              <a:tabLst/>
              <a:defRPr/>
            </a:pPr>
            <a:r>
              <a:rPr lang="en-US" sz="2400" b="1" dirty="0">
                <a:solidFill>
                  <a:prstClr val="white"/>
                </a:solidFill>
                <a:latin typeface="Calibri" panose="020F0502020204030204"/>
                <a:ea typeface="Times New Roman" panose="02020603050405020304" pitchFamily="18" charset="0"/>
              </a:rPr>
              <a:t>     </a:t>
            </a:r>
            <a:r>
              <a:rPr lang="ar-EG" sz="2400" b="1" dirty="0">
                <a:solidFill>
                  <a:prstClr val="white"/>
                </a:solidFill>
                <a:latin typeface="Calibri" panose="020F0502020204030204"/>
                <a:ea typeface="Times New Roman" panose="02020603050405020304" pitchFamily="18" charset="0"/>
              </a:rPr>
              <a:t>أ. مواد الإتفاقية:</a:t>
            </a:r>
            <a:endParaRPr kumimoji="0" lang="ar-SA" sz="24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endParaRPr>
          </a:p>
        </p:txBody>
      </p:sp>
      <p:sp>
        <p:nvSpPr>
          <p:cNvPr id="6" name="TextBox 5">
            <a:extLst>
              <a:ext uri="{FF2B5EF4-FFF2-40B4-BE49-F238E27FC236}">
                <a16:creationId xmlns:a16="http://schemas.microsoft.com/office/drawing/2014/main" id="{A0CF1413-9EB0-7E3B-7ACB-28F8842E5787}"/>
              </a:ext>
            </a:extLst>
          </p:cNvPr>
          <p:cNvSpPr txBox="1"/>
          <p:nvPr/>
        </p:nvSpPr>
        <p:spPr>
          <a:xfrm>
            <a:off x="433615" y="1390701"/>
            <a:ext cx="11540671" cy="5007718"/>
          </a:xfrm>
          <a:prstGeom prst="rect">
            <a:avLst/>
          </a:prstGeom>
          <a:noFill/>
        </p:spPr>
        <p:txBody>
          <a:bodyPr wrap="square" rtlCol="0">
            <a:spAutoFit/>
          </a:bodyPr>
          <a:lstStyle/>
          <a:p>
            <a:pPr marL="0" marR="0" algn="just" rtl="1">
              <a:lnSpc>
                <a:spcPct val="107000"/>
              </a:lnSpc>
              <a:spcBef>
                <a:spcPts val="0"/>
              </a:spcBef>
              <a:spcAft>
                <a:spcPts val="500"/>
              </a:spcAft>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تحتوي الاتفاقية الأوربية على ديباجة وست وستين مادة موزعة على خمسة أبواب، وقد استنارت بالحقوق والحريات الواردة في الإعلان العالمي لحقوق الإنسان.</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وقد اهتمت الاتفاقية بالحفاظ علي الحقوق والحريات العامة والشخصية، وتحريم المساس بحرمة الخصوصية،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وتقرير حق الأفراد في الخصوصية</a:t>
            </a:r>
            <a:r>
              <a:rPr lang="ar-SA" sz="1600" dirty="0">
                <a:solidFill>
                  <a:srgbClr val="000000"/>
                </a:solidFill>
                <a:effectLst/>
                <a:latin typeface="Calibri" panose="020F0502020204030204" pitchFamily="34" charset="0"/>
                <a:ea typeface="Times New Roman" panose="02020603050405020304" pitchFamily="18" charset="0"/>
              </a:rPr>
              <a:t>، ونرى ذلك على وجه الخصوص في المادة الثامنة منها التي تقضي بما يلي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المادة 8 : الحق في أن تراعي حرمة الحياة الخاصة والأسرية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۱. لكل شخص الحق في احترام حياته الخاصة والعائلية، ومسكنه، ومرسلاته.</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٢. لا يجوز للسلطة العامة التدخل في ممارسة هذا الحق ، باستثناء الحالات التي ينطبق عليها القانون ويكون التدخل ضروريا في مجتمع ديمقراطي لصالح الأمن القومي وسلامة الجمهور، أو الرفاهية الاقتصادية للدولة أو لحماية النظام، أو لمنع الجرائم، أو لحماية الصحة والآداب، أو لحماية حقوق الآخرين وحرياتهم)</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ويلاحظ أن هذه المادة تضمن احترام الخصوصية، والمسكن والمراسلات لكل فرد يوجد علي إقليم أي من الدول الأطراف في الاتفاقية الأوربية لحماية حقوق الإنسان والحريات الأساسية،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دون تفرقة بين مواطني هذه الدولة، ومواطني الدول الأخرى الأطراف أو غير الأطراف فيها</a:t>
            </a:r>
            <a:r>
              <a:rPr lang="ar-SA" sz="1600" dirty="0">
                <a:solidFill>
                  <a:srgbClr val="000000"/>
                </a:solidFill>
                <a:effectLst/>
                <a:latin typeface="Calibri" panose="020F0502020204030204" pitchFamily="34" charset="0"/>
                <a:ea typeface="Times New Roman" panose="02020603050405020304" pitchFamily="18" charset="0"/>
              </a:rPr>
              <a:t>، كما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تشمل الحماية التي تقررها هذه المادة أيضا عديمي الجنسية</a:t>
            </a:r>
            <a:r>
              <a:rPr lang="ar-SA" sz="1600" dirty="0">
                <a:solidFill>
                  <a:srgbClr val="000000"/>
                </a:solidFill>
                <a:effectLst/>
                <a:latin typeface="Calibri" panose="020F0502020204030204" pitchFamily="34" charset="0"/>
                <a:ea typeface="Times New Roman" panose="02020603050405020304" pitchFamily="18" charset="0"/>
              </a:rPr>
              <a:t> الذين يوجدون في إقليم أي من الدول الأطراف في الاتفاقية.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ويكون هذا النص بذلك معترفا من ناحية بأن لكل شخص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حقا عاما في احترام الخصوصية</a:t>
            </a:r>
            <a:r>
              <a:rPr lang="ar-SA" sz="1600" dirty="0">
                <a:solidFill>
                  <a:srgbClr val="000000"/>
                </a:solidFill>
                <a:effectLst/>
                <a:latin typeface="Calibri" panose="020F0502020204030204" pitchFamily="34" charset="0"/>
                <a:ea typeface="Times New Roman" panose="02020603050405020304" pitchFamily="18" charset="0"/>
              </a:rPr>
              <a:t>، ومن جانب آخر أنه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يحدد الشروط التي بمقتضاها يمكن إيراد تحفظات بشأن ممارسة هذا الحق.</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أما عن احترام المراسلات وسريتها فان المادة الثامنة من الاتفاقية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تحظر أي إفشاء الأسرار المراسلات، وذلك فيما عدا حالات منع الجريمة وحماية الصحة والأخلاق العامة وحقوق الآخرين.</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0710851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57200" y="1749599"/>
            <a:ext cx="11277600" cy="452698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17" name="Flowchart: Alternate Process 16">
            <a:extLst>
              <a:ext uri="{FF2B5EF4-FFF2-40B4-BE49-F238E27FC236}">
                <a16:creationId xmlns:a16="http://schemas.microsoft.com/office/drawing/2014/main" id="{4FB5EFC5-1769-49F0-9780-C7E244F6D003}"/>
              </a:ext>
            </a:extLst>
          </p:cNvPr>
          <p:cNvSpPr/>
          <p:nvPr/>
        </p:nvSpPr>
        <p:spPr>
          <a:xfrm>
            <a:off x="554831" y="1217602"/>
            <a:ext cx="11082338" cy="97155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57300" lvl="2" indent="-342900" algn="just" rtl="1">
              <a:spcAft>
                <a:spcPts val="500"/>
              </a:spcAft>
              <a:buFont typeface="+mj-lt"/>
              <a:buAutoNum type="arabicPeriod"/>
            </a:pPr>
            <a:r>
              <a:rPr kumimoji="0" lang="ar-SA" sz="16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rPr>
              <a:t>الاتفاقية الأوربية لحقوق الإنسان و حرياته الأساسية</a:t>
            </a:r>
            <a:r>
              <a:rPr kumimoji="0" lang="en-US" sz="16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rPr>
              <a:t>:</a:t>
            </a:r>
          </a:p>
          <a:p>
            <a:pPr algn="just" rtl="1">
              <a:spcAft>
                <a:spcPts val="500"/>
              </a:spcAft>
            </a:pPr>
            <a:r>
              <a:rPr kumimoji="0" lang="en-US" sz="1600" b="1" i="0" u="none" strike="noStrike" kern="1200" cap="none" spc="0" normalizeH="0" baseline="0" noProof="0" dirty="0">
                <a:ln>
                  <a:noFill/>
                </a:ln>
                <a:solidFill>
                  <a:prstClr val="white"/>
                </a:solidFill>
                <a:effectLst/>
                <a:uLnTx/>
                <a:uFillTx/>
                <a:latin typeface="Calibri" panose="020F0502020204030204"/>
                <a:ea typeface="Times New Roman" panose="02020603050405020304" pitchFamily="18" charset="0"/>
              </a:rPr>
              <a:t>    </a:t>
            </a:r>
            <a:r>
              <a:rPr lang="ar-EG" sz="1600" b="1" dirty="0">
                <a:solidFill>
                  <a:prstClr val="white"/>
                </a:solidFill>
                <a:latin typeface="Calibri" panose="020F0502020204030204"/>
                <a:ea typeface="Times New Roman" panose="02020603050405020304" pitchFamily="18" charset="0"/>
              </a:rPr>
              <a:t>ب. </a:t>
            </a:r>
            <a:r>
              <a:rPr lang="ar-SA" sz="1600" b="1" dirty="0"/>
              <a:t>ما هيه الشروط التي بمقتضاها يمكن إيراد تحفظات علي ممارسة الحق في الخصوصية وفقا لما تفصح عنه المادة الثامنة السابق ذكرها؟؟؟</a:t>
            </a:r>
            <a:endParaRPr lang="en-US" sz="1600" dirty="0"/>
          </a:p>
        </p:txBody>
      </p:sp>
      <p:sp>
        <p:nvSpPr>
          <p:cNvPr id="7" name="TextBox 6">
            <a:extLst>
              <a:ext uri="{FF2B5EF4-FFF2-40B4-BE49-F238E27FC236}">
                <a16:creationId xmlns:a16="http://schemas.microsoft.com/office/drawing/2014/main" id="{9BF0B324-BC78-B355-7C3B-C8C68204BDC7}"/>
              </a:ext>
            </a:extLst>
          </p:cNvPr>
          <p:cNvSpPr txBox="1"/>
          <p:nvPr/>
        </p:nvSpPr>
        <p:spPr>
          <a:xfrm>
            <a:off x="465138" y="2227088"/>
            <a:ext cx="11031538" cy="3889719"/>
          </a:xfrm>
          <a:prstGeom prst="rect">
            <a:avLst/>
          </a:prstGeom>
          <a:noFill/>
        </p:spPr>
        <p:txBody>
          <a:bodyPr wrap="square" rtlCol="0">
            <a:spAutoFit/>
          </a:bodyP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يجب أن تتوافر ثلاثة شروط وهي:</a:t>
            </a:r>
            <a:endParaRPr lang="ar-EG" sz="1600" dirty="0">
              <a:solidFill>
                <a:srgbClr val="000000"/>
              </a:solidFill>
              <a:effectLst/>
              <a:latin typeface="Calibri" panose="020F0502020204030204" pitchFamily="34" charset="0"/>
              <a:ea typeface="Times New Roman" panose="02020603050405020304" pitchFamily="18" charset="0"/>
            </a:endParaRPr>
          </a:p>
          <a:p>
            <a:pPr marL="0" marR="0" algn="just" rtl="1">
              <a:lnSpc>
                <a:spcPct val="107000"/>
              </a:lnSpc>
              <a:spcBef>
                <a:spcPts val="0"/>
              </a:spcBef>
              <a:spcAft>
                <a:spcPts val="500"/>
              </a:spcAft>
            </a:pP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b="1" dirty="0">
                <a:solidFill>
                  <a:srgbClr val="000000"/>
                </a:solidFill>
                <a:effectLst/>
                <a:latin typeface="Calibri" panose="020F0502020204030204" pitchFamily="34" charset="0"/>
                <a:ea typeface="Times New Roman" panose="02020603050405020304" pitchFamily="18" charset="0"/>
              </a:rPr>
              <a:t>الشرط الأول:</a:t>
            </a:r>
            <a:r>
              <a:rPr lang="ar-SA" sz="1600" dirty="0">
                <a:solidFill>
                  <a:srgbClr val="000000"/>
                </a:solidFill>
                <a:effectLst/>
                <a:latin typeface="Calibri" panose="020F0502020204030204" pitchFamily="34" charset="0"/>
                <a:ea typeface="Times New Roman" panose="02020603050405020304" pitchFamily="18" charset="0"/>
              </a:rPr>
              <a:t> أن يكون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التدخل الصادر عن السلطة العامة مطابقا للقواعد القانونية</a:t>
            </a:r>
            <a:r>
              <a:rPr lang="ar-SA" sz="1600" dirty="0">
                <a:solidFill>
                  <a:srgbClr val="000000"/>
                </a:solidFill>
                <a:effectLst/>
                <a:latin typeface="Calibri" panose="020F0502020204030204" pitchFamily="34" charset="0"/>
                <a:ea typeface="Times New Roman" panose="02020603050405020304" pitchFamily="18" charset="0"/>
              </a:rPr>
              <a:t> التي يكون لها صفة العمومية والدوام والإلزام، والمنصوص في الدولة التي يقع فيها التدخل.</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b="1" dirty="0">
                <a:solidFill>
                  <a:srgbClr val="000000"/>
                </a:solidFill>
                <a:effectLst/>
                <a:latin typeface="Calibri" panose="020F0502020204030204" pitchFamily="34" charset="0"/>
                <a:ea typeface="Times New Roman" panose="02020603050405020304" pitchFamily="18" charset="0"/>
              </a:rPr>
              <a:t>الشرط الثاني:</a:t>
            </a:r>
            <a:r>
              <a:rPr lang="ar-SA" sz="1600" dirty="0">
                <a:solidFill>
                  <a:srgbClr val="000000"/>
                </a:solidFill>
                <a:effectLst/>
                <a:latin typeface="Calibri" panose="020F0502020204030204" pitchFamily="34" charset="0"/>
                <a:ea typeface="Times New Roman" panose="02020603050405020304" pitchFamily="18" charset="0"/>
              </a:rPr>
              <a:t> أن يكون الهدف من هذا التدخل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حماية بعض المصالح التي نصت عليها الاتفاقية علي سبيل الحصر</a:t>
            </a:r>
            <a:r>
              <a:rPr lang="ar-SA" sz="1600" dirty="0">
                <a:solidFill>
                  <a:srgbClr val="000000"/>
                </a:solidFill>
                <a:effectLst/>
                <a:latin typeface="Calibri" panose="020F0502020204030204" pitchFamily="34" charset="0"/>
                <a:ea typeface="Times New Roman" panose="02020603050405020304" pitchFamily="18" charset="0"/>
              </a:rPr>
              <a:t> كما ينبغي للإجراء المتخذ مبررا له صفة الضرورة، كما ينبغي أن تقدر صفة الضرورة هذه بالنظر إلى المعايير المتبعة في الدول الديمقراطية.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b="1" dirty="0">
                <a:solidFill>
                  <a:srgbClr val="000000"/>
                </a:solidFill>
                <a:effectLst/>
                <a:latin typeface="Calibri" panose="020F0502020204030204" pitchFamily="34" charset="0"/>
                <a:ea typeface="Times New Roman" panose="02020603050405020304" pitchFamily="18" charset="0"/>
              </a:rPr>
              <a:t>الشرط الثالث:</a:t>
            </a:r>
            <a:r>
              <a:rPr lang="ar-SA" sz="1600" dirty="0">
                <a:solidFill>
                  <a:srgbClr val="000000"/>
                </a:solidFill>
                <a:effectLst/>
                <a:latin typeface="Calibri" panose="020F0502020204030204" pitchFamily="34" charset="0"/>
                <a:ea typeface="Times New Roman" panose="02020603050405020304" pitchFamily="18" charset="0"/>
              </a:rPr>
              <a:t> ينبغي أن يكون التدخل صادرا  - من حيث المبدأ – من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السلطة العامة في الدولة</a:t>
            </a:r>
            <a:r>
              <a:rPr lang="ar-SA" sz="1600" dirty="0">
                <a:solidFill>
                  <a:srgbClr val="000000"/>
                </a:solidFill>
                <a:effectLst/>
                <a:latin typeface="Calibri" panose="020F0502020204030204" pitchFamily="34" charset="0"/>
                <a:ea typeface="Times New Roman" panose="02020603050405020304" pitchFamily="18" charset="0"/>
              </a:rPr>
              <a:t> المتخذ فيها الإجراء.</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وقد أثير التساؤل أثناء مناقشة الحق في الخصوصية في الاتفاقية عما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إذا كانت محادثة مسجلة بدون علم المتهم يمكن أن تكون دليلا ضده ؟</a:t>
            </a:r>
            <a:r>
              <a:rPr lang="ar-SA" sz="1600" dirty="0">
                <a:solidFill>
                  <a:srgbClr val="000000"/>
                </a:solidFill>
                <a:effectLst/>
                <a:latin typeface="Calibri" panose="020F0502020204030204" pitchFamily="34" charset="0"/>
                <a:ea typeface="Times New Roman" panose="02020603050405020304" pitchFamily="18" charset="0"/>
              </a:rPr>
              <a:t> أي هل يحق للمتهم أن يدفع بأن هذا الدليل يكون إخلالا بمحاكمة عادلة ؟ واعترفت اللجنة بأن القانون يحظر السلوك المشين الذي يشكل تضاربا مع الحق في الخصوصية، ولكن هذا التضارب يكون مبررا إذا حدث ضمن مصالح السلامة العامة أو لمنع الشغب أو الجريمة .</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7586448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870857"/>
            <a:ext cx="10337514" cy="496162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4151084" y="1175614"/>
            <a:ext cx="7170057" cy="435211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 قد أوضحت لجنة خبراء المجلس الأوربي لحقوق الإنسان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بأن التدخل في نطاق الخصوصية من قبل شخص عادي، أو من هيئة، أو من مؤسسة ليست لها صفة السلطة العامة لا يكون مقبولا</a:t>
            </a:r>
            <a:r>
              <a:rPr lang="ar-SA" sz="1600" dirty="0">
                <a:solidFill>
                  <a:srgbClr val="000000"/>
                </a:solidFill>
                <a:effectLst/>
                <a:latin typeface="Calibri" panose="020F0502020204030204" pitchFamily="34" charset="0"/>
                <a:ea typeface="Times New Roman" panose="02020603050405020304" pitchFamily="18" charset="0"/>
              </a:rPr>
              <a:t> كذلك إلا في ظروف استثنائية، وبما تقتضيه حالات الضرورة القصوى. وقد عددت الحالات التي يمكن فيها التدخل علي النحو التالي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۱ . إذا كان هناك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علاقة تبعية خاصة</a:t>
            </a:r>
            <a:r>
              <a:rPr lang="ar-SA" sz="1600" dirty="0">
                <a:solidFill>
                  <a:srgbClr val="000000"/>
                </a:solidFill>
                <a:effectLst/>
                <a:latin typeface="Calibri" panose="020F0502020204030204" pitchFamily="34" charset="0"/>
                <a:ea typeface="Times New Roman" panose="02020603050405020304" pitchFamily="18" charset="0"/>
              </a:rPr>
              <a:t> منصوص عليها قانونا، كتلك التي توجد بين الآباء و الأبناء.</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۲. عند ممارسة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حرية الإعلام</a:t>
            </a:r>
            <a:r>
              <a:rPr lang="ar-SA" sz="1600" dirty="0">
                <a:solidFill>
                  <a:srgbClr val="000000"/>
                </a:solidFill>
                <a:effectLst/>
                <a:latin typeface="Calibri" panose="020F0502020204030204" pitchFamily="34" charset="0"/>
                <a:ea typeface="Times New Roman" panose="02020603050405020304" pitchFamily="18" charset="0"/>
              </a:rPr>
              <a:t> على النحو المقرر في المادة العاشرة من هذه الاتفاقية، والمادة التاسعة عشرة من ميثاق الأمم المتحدة الخاص بالحقوق المدنية والسياسية.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٣. إذا كانت هناك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مصلحة مشروعة ومرجحة</a:t>
            </a:r>
            <a:r>
              <a:rPr lang="ar-SA" sz="1600" dirty="0">
                <a:solidFill>
                  <a:srgbClr val="000000"/>
                </a:solidFill>
                <a:effectLst/>
                <a:latin typeface="Calibri" panose="020F0502020204030204" pitchFamily="34" charset="0"/>
                <a:ea typeface="Times New Roman" panose="02020603050405020304" pitchFamily="18" charset="0"/>
              </a:rPr>
              <a:t> تبرر مثل هذا التدخل.</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٤. إذا وجدت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موافقة صريحة أو ضمنية</a:t>
            </a:r>
            <a:r>
              <a:rPr lang="ar-SA" sz="1600" dirty="0">
                <a:solidFill>
                  <a:srgbClr val="000000"/>
                </a:solidFill>
                <a:effectLst/>
                <a:latin typeface="Calibri" panose="020F0502020204030204" pitchFamily="34" charset="0"/>
                <a:ea typeface="Times New Roman" panose="02020603050405020304" pitchFamily="18" charset="0"/>
              </a:rPr>
              <a:t> علي هذا التدخل من الأمر ، أو كان ذلك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مطابقا لعرف مقبول</a:t>
            </a:r>
            <a:r>
              <a:rPr lang="ar-SA" sz="1600" dirty="0">
                <a:solidFill>
                  <a:srgbClr val="000000"/>
                </a:solidFill>
                <a:effectLst/>
                <a:latin typeface="Calibri" panose="020F0502020204030204" pitchFamily="34" charset="0"/>
                <a:ea typeface="Times New Roman" panose="02020603050405020304" pitchFamily="18" charset="0"/>
              </a:rPr>
              <a:t> .</a:t>
            </a:r>
            <a:endParaRPr kumimoji="0" lang="en-US" sz="1600" b="1" i="0" u="none" strike="noStrike" kern="1200" cap="none" spc="0" normalizeH="0" baseline="0" noProof="0" dirty="0">
              <a:ln>
                <a:noFill/>
              </a:ln>
              <a:solidFill>
                <a:schemeClr val="tx1"/>
              </a:solidFill>
              <a:effectLst/>
              <a:uLnTx/>
              <a:uFillTx/>
              <a:latin typeface="Calibri" panose="020F0502020204030204"/>
              <a:ea typeface="Times New Roman" panose="02020603050405020304" pitchFamily="18" charset="0"/>
            </a:endParaRPr>
          </a:p>
        </p:txBody>
      </p:sp>
      <p:pic>
        <p:nvPicPr>
          <p:cNvPr id="3" name="Picture 4" descr="International GIFs - Obtenez le meilleur gif sur GIFER">
            <a:extLst>
              <a:ext uri="{FF2B5EF4-FFF2-40B4-BE49-F238E27FC236}">
                <a16:creationId xmlns:a16="http://schemas.microsoft.com/office/drawing/2014/main" id="{0FBEEAB4-CB5F-041F-D3CF-502196B61E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84448" y="1736277"/>
            <a:ext cx="2565795" cy="2526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187906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928914" y="1549400"/>
            <a:ext cx="10619862"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2756354" y="374428"/>
            <a:ext cx="9014732" cy="85725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EG" sz="2400" dirty="0">
                <a:solidFill>
                  <a:srgbClr val="000000"/>
                </a:solidFill>
                <a:latin typeface="Calibri" panose="020F0502020204030204" pitchFamily="34" charset="0"/>
                <a:ea typeface="Times New Roman" panose="02020603050405020304" pitchFamily="18" charset="0"/>
              </a:rPr>
              <a:t>  </a:t>
            </a:r>
            <a:r>
              <a:rPr lang="ar-EG" sz="2400" dirty="0">
                <a:solidFill>
                  <a:schemeClr val="bg1"/>
                </a:solidFill>
                <a:latin typeface="Calibri" panose="020F0502020204030204" pitchFamily="34" charset="0"/>
                <a:ea typeface="Times New Roman" panose="02020603050405020304" pitchFamily="18" charset="0"/>
              </a:rPr>
              <a:t>ج. </a:t>
            </a:r>
            <a:r>
              <a:rPr lang="ar-SA" sz="2400" b="1" dirty="0">
                <a:solidFill>
                  <a:schemeClr val="bg1"/>
                </a:solidFill>
                <a:latin typeface="Calibri" panose="020F0502020204030204" pitchFamily="34" charset="0"/>
                <a:ea typeface="Times New Roman" panose="02020603050405020304" pitchFamily="18" charset="0"/>
              </a:rPr>
              <a:t>تمتع الشخص المعنوي بالحق في الخصوصية استنادا للاتفاقية الأوربية :</a:t>
            </a:r>
            <a:endParaRPr lang="en-US" dirty="0">
              <a:solidFill>
                <a:schemeClr val="bg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2B2426C2-D90B-512C-457E-E3A8288A3B92}"/>
              </a:ext>
            </a:extLst>
          </p:cNvPr>
          <p:cNvSpPr txBox="1"/>
          <p:nvPr/>
        </p:nvSpPr>
        <p:spPr>
          <a:xfrm>
            <a:off x="1190171" y="1707116"/>
            <a:ext cx="10072915" cy="1984774"/>
          </a:xfrm>
          <a:prstGeom prst="rect">
            <a:avLst/>
          </a:prstGeom>
          <a:noFill/>
        </p:spPr>
        <p:txBody>
          <a:bodyPr wrap="square" rtlCol="0">
            <a:spAutoFit/>
          </a:bodyPr>
          <a:lstStyle/>
          <a:p>
            <a:pPr marL="0" marR="0" algn="just" rtl="1">
              <a:lnSpc>
                <a:spcPct val="107000"/>
              </a:lnSpc>
              <a:spcBef>
                <a:spcPts val="0"/>
              </a:spcBef>
              <a:spcAft>
                <a:spcPts val="500"/>
              </a:spcAft>
            </a:pPr>
            <a:r>
              <a:rPr lang="ar-EG" sz="1800" dirty="0">
                <a:solidFill>
                  <a:srgbClr val="000000"/>
                </a:solidFill>
                <a:effectLst/>
                <a:latin typeface="Calibri" panose="020F0502020204030204" pitchFamily="34" charset="0"/>
                <a:ea typeface="Times New Roman" panose="02020603050405020304" pitchFamily="18" charset="0"/>
              </a:rPr>
              <a:t>        </a:t>
            </a:r>
            <a:r>
              <a:rPr lang="ar-SA" sz="1800" dirty="0">
                <a:solidFill>
                  <a:srgbClr val="000000"/>
                </a:solidFill>
                <a:effectLst/>
                <a:latin typeface="Calibri" panose="020F0502020204030204" pitchFamily="34" charset="0"/>
                <a:ea typeface="Times New Roman" panose="02020603050405020304" pitchFamily="18" charset="0"/>
              </a:rPr>
              <a:t>لقد اختلف الفقه بشأن مدي تمتع الشخص المعنوي بالحق في الخصوصية وفقا للمادة الثامنة من الاتفاقية؛ حيث يري البعض تمتع الإنسان الطبيعي وحده بالحق في الخصوصية.</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a:t>
            </a:r>
            <a:r>
              <a:rPr lang="ar-SA" sz="1800" b="1" dirty="0">
                <a:solidFill>
                  <a:srgbClr val="000000"/>
                </a:solidFill>
                <a:effectLst/>
                <a:latin typeface="Calibri" panose="020F0502020204030204" pitchFamily="34" charset="0"/>
                <a:ea typeface="Times New Roman" panose="02020603050405020304" pitchFamily="18" charset="0"/>
              </a:rPr>
              <a:t>ويذهب الرأي الراجح الذي يبدو لنا منطقيا إلي أنه ليس ثمة ما يمنع من أن </a:t>
            </a:r>
            <a:r>
              <a:rPr lang="ar-SA" sz="1800" b="1" dirty="0">
                <a:solidFill>
                  <a:srgbClr val="000000"/>
                </a:solidFill>
                <a:effectLst/>
                <a:highlight>
                  <a:srgbClr val="FFFF00"/>
                </a:highlight>
                <a:latin typeface="Calibri" panose="020F0502020204030204" pitchFamily="34" charset="0"/>
                <a:ea typeface="Times New Roman" panose="02020603050405020304" pitchFamily="18" charset="0"/>
              </a:rPr>
              <a:t>يستفيد الأشخاص المعنوية من هذا الحق ذاته</a:t>
            </a:r>
            <a:r>
              <a:rPr lang="ar-SA" sz="1800" dirty="0">
                <a:solidFill>
                  <a:srgbClr val="000000"/>
                </a:solidFill>
                <a:effectLst/>
                <a:latin typeface="Calibri" panose="020F0502020204030204" pitchFamily="34" charset="0"/>
                <a:ea typeface="Times New Roman" panose="02020603050405020304" pitchFamily="18" charset="0"/>
              </a:rPr>
              <a:t> طالما أن الشخص المعنوي يمكنه أن يكون صاحب حق في اسمه الخاص، وكذا الحق في السمعة والشرف، و يمثل الشخص المعنوي أمام المحاكم ممثله القانوني.</a:t>
            </a:r>
            <a:endParaRPr lang="en-US" sz="1400" dirty="0">
              <a:effectLst/>
              <a:latin typeface="Calibri" panose="020F0502020204030204" pitchFamily="34" charset="0"/>
              <a:ea typeface="Calibri" panose="020F0502020204030204" pitchFamily="34" charset="0"/>
            </a:endParaRPr>
          </a:p>
        </p:txBody>
      </p:sp>
      <p:pic>
        <p:nvPicPr>
          <p:cNvPr id="3" name="Picture 4" descr="International GIFs - Obtenez le meilleur gif sur GIFER">
            <a:extLst>
              <a:ext uri="{FF2B5EF4-FFF2-40B4-BE49-F238E27FC236}">
                <a16:creationId xmlns:a16="http://schemas.microsoft.com/office/drawing/2014/main" id="{36BC10E2-A4BE-C3FC-E229-777384A799E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9029" y="3849606"/>
            <a:ext cx="6531428" cy="252662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2165388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95086" y="1544866"/>
            <a:ext cx="11137333" cy="4840427"/>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410858" y="284930"/>
            <a:ext cx="6077654" cy="7203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chemeClr val="bg2"/>
                </a:solidFill>
                <a:latin typeface="Calibri" panose="020F0502020204030204" pitchFamily="34" charset="0"/>
                <a:ea typeface="Times New Roman" panose="02020603050405020304" pitchFamily="18" charset="0"/>
              </a:rPr>
              <a:t>د. علي من يقع عاتق الالتزام بالاتفاقية ؟؟</a:t>
            </a:r>
            <a:endParaRPr lang="en-US" sz="2400" dirty="0">
              <a:solidFill>
                <a:schemeClr val="bg2"/>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EFE6E170-3C56-292E-F257-884951ADA605}"/>
              </a:ext>
            </a:extLst>
          </p:cNvPr>
          <p:cNvSpPr txBox="1"/>
          <p:nvPr/>
        </p:nvSpPr>
        <p:spPr>
          <a:xfrm>
            <a:off x="4528457" y="1636749"/>
            <a:ext cx="7203962" cy="4748544"/>
          </a:xfrm>
          <a:prstGeom prst="rect">
            <a:avLst/>
          </a:prstGeom>
          <a:noFill/>
        </p:spPr>
        <p:txBody>
          <a:bodyPr wrap="square" rtlCol="0">
            <a:spAutoFit/>
          </a:bodyP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EG"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وقد اختلف الفقه فيما يتعلق بتطبيق المادة الثامنة سالفة البيان، بشأن الحكم بالنسبة للأفراد العاديين، فقد ذهب رأي إلى أن الاتفاقية تلزم من حيث المبدأ الدول والأفراد.</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وقد اتجه رأي آخر إلى أن الالتزامات المتولدة من هذه الاتفاقية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تقع على عاتق الدول الأطراف فيها فقط دون الأفراد العاديين.</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ونحن نميل إلي قبول هذا الرأي؛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ذلك أن الاتفاقية أعضاؤها دول وليسوا أفرادا</a:t>
            </a:r>
            <a:r>
              <a:rPr lang="ar-SA" sz="1600" dirty="0">
                <a:solidFill>
                  <a:srgbClr val="000000"/>
                </a:solidFill>
                <a:effectLst/>
                <a:latin typeface="Calibri" panose="020F0502020204030204" pitchFamily="34" charset="0"/>
                <a:ea typeface="Times New Roman" panose="02020603050405020304" pitchFamily="18" charset="0"/>
              </a:rPr>
              <a:t>، ولو كانت النية تتجه إلي إلزام الأفراد المكونين للدول الموقعين عليها لكانوا قد نصوا علي ذلك صراحة، أو كانت المذكرة الإيضاحية للاتفاقية قد تناولت هذا الأمر بالبيان، ثم إن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لجنة خبراء المجلس الأوروبي لحقوق الإنسان لم تدل برأي في هذا الموضوع</a:t>
            </a:r>
            <a:r>
              <a:rPr lang="ar-SA" sz="1600" dirty="0">
                <a:solidFill>
                  <a:srgbClr val="000000"/>
                </a:solidFill>
                <a:effectLst/>
                <a:latin typeface="Calibri" panose="020F0502020204030204" pitchFamily="34" charset="0"/>
                <a:ea typeface="Times New Roman" panose="02020603050405020304" pitchFamily="18" charset="0"/>
              </a:rPr>
              <a:t>، فضلا عن ذلك فإنه بمكنة الأفراد أن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يلجئوا إلي المحاكم في حالة انتهاك خصوصياتهم طبقا لقوانين الدول التي ينتمون إليها</a:t>
            </a:r>
            <a:r>
              <a:rPr lang="ar-SA" sz="1600" dirty="0">
                <a:solidFill>
                  <a:srgbClr val="000000"/>
                </a:solidFill>
                <a:effectLst/>
                <a:latin typeface="Calibri" panose="020F0502020204030204" pitchFamily="34" charset="0"/>
                <a:ea typeface="Times New Roman" panose="02020603050405020304" pitchFamily="18" charset="0"/>
              </a:rPr>
              <a:t>، والتي تقرر لهم حماية الحق في الخصوصية.</a:t>
            </a:r>
            <a:endParaRPr lang="ar-EG" sz="1600" dirty="0">
              <a:latin typeface="Calibri" panose="020F0502020204030204" pitchFamily="34" charset="0"/>
            </a:endParaRPr>
          </a:p>
          <a:p>
            <a:pPr marL="0" marR="0" algn="just" rtl="1">
              <a:lnSpc>
                <a:spcPct val="107000"/>
              </a:lnSpc>
              <a:spcBef>
                <a:spcPts val="0"/>
              </a:spcBef>
              <a:spcAft>
                <a:spcPts val="500"/>
              </a:spcAft>
            </a:pPr>
            <a:r>
              <a:rPr lang="ar-SA" sz="1600" b="1" dirty="0">
                <a:effectLst/>
                <a:latin typeface="Calibri" panose="020F0502020204030204" pitchFamily="34" charset="0"/>
                <a:ea typeface="Times New Roman" panose="02020603050405020304" pitchFamily="18" charset="0"/>
                <a:cs typeface="Calibri" panose="020F0502020204030204" pitchFamily="34" charset="0"/>
              </a:rPr>
              <a:t> </a:t>
            </a:r>
            <a:r>
              <a:rPr lang="ar-SA" sz="1600" b="1" dirty="0">
                <a:effectLst/>
                <a:latin typeface="Alexandria Medium" pitchFamily="2" charset="-78"/>
                <a:ea typeface="Times New Roman" panose="02020603050405020304" pitchFamily="18" charset="0"/>
                <a:cs typeface="Alexandria Medium" pitchFamily="2" charset="-78"/>
              </a:rPr>
              <a:t>وصفوة القول ........ </a:t>
            </a:r>
            <a:r>
              <a:rPr lang="ar-SA" sz="1600" b="1" u="sng" dirty="0">
                <a:effectLst/>
                <a:latin typeface="Alexandria Medium" pitchFamily="2" charset="-78"/>
                <a:ea typeface="Times New Roman" panose="02020603050405020304" pitchFamily="18" charset="0"/>
                <a:cs typeface="Alexandria Medium" pitchFamily="2" charset="-78"/>
              </a:rPr>
              <a:t>إن الاتفاقية الأوربية قد تميزت على غيرها من الاتفاقيات والمعاهدات الدولية الأخرى المعنية بحقوق الإنسان وحرياته الأساسية</a:t>
            </a:r>
            <a:r>
              <a:rPr lang="ar-SA" sz="1600" b="1" dirty="0">
                <a:effectLst/>
                <a:latin typeface="Alexandria Medium" pitchFamily="2" charset="-78"/>
                <a:ea typeface="Times New Roman" panose="02020603050405020304" pitchFamily="18" charset="0"/>
                <a:cs typeface="Alexandria Medium" pitchFamily="2" charset="-78"/>
              </a:rPr>
              <a:t>، سواء من حيث </a:t>
            </a:r>
            <a:r>
              <a:rPr lang="ar-SA" sz="1600" b="1" dirty="0">
                <a:effectLst/>
                <a:highlight>
                  <a:srgbClr val="FFFF00"/>
                </a:highlight>
                <a:latin typeface="Alexandria Medium" pitchFamily="2" charset="-78"/>
                <a:ea typeface="Times New Roman" panose="02020603050405020304" pitchFamily="18" charset="0"/>
                <a:cs typeface="Alexandria Medium" pitchFamily="2" charset="-78"/>
              </a:rPr>
              <a:t>إنشائها </a:t>
            </a:r>
            <a:r>
              <a:rPr lang="ar-SA" sz="1600" b="1" dirty="0">
                <a:solidFill>
                  <a:srgbClr val="000000"/>
                </a:solidFill>
                <a:effectLst/>
                <a:highlight>
                  <a:srgbClr val="FFFF00"/>
                </a:highlight>
                <a:latin typeface="Alexandria Medium" pitchFamily="2" charset="-78"/>
                <a:ea typeface="Times New Roman" panose="02020603050405020304" pitchFamily="18" charset="0"/>
                <a:cs typeface="Alexandria Medium" pitchFamily="2" charset="-78"/>
              </a:rPr>
              <a:t>أدوات رقابية فعالة</a:t>
            </a:r>
            <a:r>
              <a:rPr lang="ar-SA" sz="1600" b="1" dirty="0">
                <a:solidFill>
                  <a:srgbClr val="000000"/>
                </a:solidFill>
                <a:effectLst/>
                <a:latin typeface="Alexandria Medium" pitchFamily="2" charset="-78"/>
                <a:ea typeface="Times New Roman" panose="02020603050405020304" pitchFamily="18" charset="0"/>
                <a:cs typeface="Alexandria Medium" pitchFamily="2" charset="-78"/>
              </a:rPr>
              <a:t> تضمن تمتع الأفراد بحقوقهم وحرياتهم الأساسية ، أو من جهة </a:t>
            </a:r>
            <a:r>
              <a:rPr lang="ar-SA" sz="1600" b="1" dirty="0">
                <a:solidFill>
                  <a:srgbClr val="000000"/>
                </a:solidFill>
                <a:effectLst/>
                <a:highlight>
                  <a:srgbClr val="FFFF00"/>
                </a:highlight>
                <a:latin typeface="Alexandria Medium" pitchFamily="2" charset="-78"/>
                <a:ea typeface="Times New Roman" panose="02020603050405020304" pitchFamily="18" charset="0"/>
                <a:cs typeface="Alexandria Medium" pitchFamily="2" charset="-78"/>
              </a:rPr>
              <a:t>اعترافها للأفراد والجماعات بحق الشكوى ضد الدول</a:t>
            </a:r>
            <a:r>
              <a:rPr lang="ar-SA" sz="1600" b="1" dirty="0">
                <a:solidFill>
                  <a:srgbClr val="000000"/>
                </a:solidFill>
                <a:effectLst/>
                <a:latin typeface="Alexandria Medium" pitchFamily="2" charset="-78"/>
                <a:ea typeface="Times New Roman" panose="02020603050405020304" pitchFamily="18" charset="0"/>
                <a:cs typeface="Alexandria Medium" pitchFamily="2" charset="-78"/>
              </a:rPr>
              <a:t> التي تنتهك هذه الحقوق والحريات. </a:t>
            </a:r>
            <a:endParaRPr lang="ar-EG" sz="1600" dirty="0">
              <a:solidFill>
                <a:srgbClr val="000000"/>
              </a:solidFill>
              <a:latin typeface="Alexandria Medium" pitchFamily="2" charset="-78"/>
              <a:cs typeface="Alexandria Medium" pitchFamily="2" charset="-78"/>
            </a:endParaRPr>
          </a:p>
        </p:txBody>
      </p:sp>
      <p:pic>
        <p:nvPicPr>
          <p:cNvPr id="4" name="Picture 4" descr="International GIFs - Obtenez le meilleur gif sur GIFER">
            <a:extLst>
              <a:ext uri="{FF2B5EF4-FFF2-40B4-BE49-F238E27FC236}">
                <a16:creationId xmlns:a16="http://schemas.microsoft.com/office/drawing/2014/main" id="{DB6795B4-0242-510A-1847-3A13FFC85D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3772" y="2021505"/>
            <a:ext cx="3555999" cy="342458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57934399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439886" y="1234191"/>
            <a:ext cx="5923644" cy="876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rPr>
              <a:t>2. </a:t>
            </a:r>
            <a:r>
              <a:rPr lang="ar-SA" sz="2400" b="1" dirty="0">
                <a:solidFill>
                  <a:schemeClr val="bg1"/>
                </a:solidFill>
                <a:latin typeface="Calibri" panose="020F0502020204030204" pitchFamily="34" charset="0"/>
                <a:ea typeface="Times New Roman" panose="02020603050405020304" pitchFamily="18" charset="0"/>
              </a:rPr>
              <a:t>إعلان حقوق المواطن العربي (1966)</a:t>
            </a:r>
            <a:endParaRPr lang="en-US" dirty="0">
              <a:solidFill>
                <a:schemeClr val="bg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EB1B35DF-EF4E-CFD6-8EC7-2360878CF486}"/>
              </a:ext>
            </a:extLst>
          </p:cNvPr>
          <p:cNvSpPr txBox="1"/>
          <p:nvPr/>
        </p:nvSpPr>
        <p:spPr>
          <a:xfrm>
            <a:off x="3178629" y="3120571"/>
            <a:ext cx="5514455" cy="1494972"/>
          </a:xfrm>
          <a:prstGeom prst="rect">
            <a:avLst/>
          </a:prstGeom>
          <a:noFill/>
        </p:spPr>
        <p:txBody>
          <a:bodyPr wrap="square" rtlCol="0">
            <a:spAutoFit/>
          </a:bodyPr>
          <a:lstStyle/>
          <a:p>
            <a:endParaRPr lang="en-US" dirty="0"/>
          </a:p>
        </p:txBody>
      </p:sp>
      <p:sp>
        <p:nvSpPr>
          <p:cNvPr id="3" name="TextBox 2">
            <a:extLst>
              <a:ext uri="{FF2B5EF4-FFF2-40B4-BE49-F238E27FC236}">
                <a16:creationId xmlns:a16="http://schemas.microsoft.com/office/drawing/2014/main" id="{5D262E0F-612F-7E67-AB3B-710CE4385B0E}"/>
              </a:ext>
            </a:extLst>
          </p:cNvPr>
          <p:cNvSpPr txBox="1"/>
          <p:nvPr/>
        </p:nvSpPr>
        <p:spPr>
          <a:xfrm>
            <a:off x="3918857" y="2447184"/>
            <a:ext cx="6241142" cy="3041987"/>
          </a:xfrm>
          <a:prstGeom prst="rect">
            <a:avLst/>
          </a:prstGeom>
          <a:noFill/>
        </p:spPr>
        <p:txBody>
          <a:bodyPr wrap="square" rtlCol="0">
            <a:spAutoFit/>
          </a:bodyPr>
          <a:lstStyle/>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اعتمد مجلس جامعة الدول العربية في دورته المنعقدة في 1966 قرارا ورد فيه تشكيل لجنة خاصة مهمتها التحضير والتجهيز لما سوف تقدمه الجامعة العربية في موضوع حقوق الإنسان. ونتيجة لهذا المجهود، اعتمد المجلس ذاته قرارا آخر بإنشاء لجنة إقليمية عربية دائمة لحقوق الإنسان سنة 1967، مهمتها إعداد مشروع لحقوق الإنسان، كان عبارة عن إعلان يتكون من مقدمة وإحدى وثلاثين مادة</a:t>
            </a:r>
            <a:r>
              <a:rPr lang="ar-SA" dirty="0">
                <a:solidFill>
                  <a:srgbClr val="000000"/>
                </a:solidFill>
                <a:effectLst/>
                <a:highlight>
                  <a:srgbClr val="FFFF00"/>
                </a:highlight>
                <a:latin typeface="Calibri" panose="020F0502020204030204" pitchFamily="34" charset="0"/>
                <a:ea typeface="Times New Roman" panose="02020603050405020304" pitchFamily="18" charset="0"/>
              </a:rPr>
              <a:t>، وقد نص على ضرورة احترام الحق في الخصوصية إلى جانب النص على التزام الدول العربية بضمان حقوق المواطن العربي في شتى المجالات.</a:t>
            </a:r>
            <a:endParaRPr lang="en-US" dirty="0">
              <a:effectLst/>
              <a:latin typeface="Calibri" panose="020F0502020204030204" pitchFamily="34" charset="0"/>
              <a:ea typeface="Calibri" panose="020F0502020204030204" pitchFamily="34" charset="0"/>
            </a:endParaRPr>
          </a:p>
        </p:txBody>
      </p:sp>
      <p:pic>
        <p:nvPicPr>
          <p:cNvPr id="5" name="Picture 4">
            <a:extLst>
              <a:ext uri="{FF2B5EF4-FFF2-40B4-BE49-F238E27FC236}">
                <a16:creationId xmlns:a16="http://schemas.microsoft.com/office/drawing/2014/main" id="{C604977C-BA91-B6B7-9EF3-CCBD0A30A7B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23192" y="2259924"/>
            <a:ext cx="2857500" cy="2857500"/>
          </a:xfrm>
          <a:prstGeom prst="rect">
            <a:avLst/>
          </a:prstGeom>
        </p:spPr>
      </p:pic>
    </p:spTree>
    <p:extLst>
      <p:ext uri="{BB962C8B-B14F-4D97-AF65-F5344CB8AC3E}">
        <p14:creationId xmlns:p14="http://schemas.microsoft.com/office/powerpoint/2010/main" val="181017856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31453" y="1285192"/>
            <a:ext cx="9490646"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791284" y="670520"/>
            <a:ext cx="6830815" cy="876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en-US" sz="2400" b="1" dirty="0"/>
              <a:t>3</a:t>
            </a:r>
            <a:r>
              <a:rPr lang="ar-EG" sz="2400" b="1" dirty="0"/>
              <a:t>. </a:t>
            </a:r>
            <a:r>
              <a:rPr lang="ar-SA" sz="2400" b="1" dirty="0"/>
              <a:t>الميثاق الأفريقي لحقوق الإنسان والشعوب</a:t>
            </a:r>
            <a:endParaRPr lang="en-US" sz="2400" dirty="0">
              <a:solidFill>
                <a:schemeClr val="bg1"/>
              </a:solidFill>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04DED427-A80E-99E1-0B90-3F02286D8366}"/>
              </a:ext>
            </a:extLst>
          </p:cNvPr>
          <p:cNvSpPr txBox="1"/>
          <p:nvPr/>
        </p:nvSpPr>
        <p:spPr>
          <a:xfrm>
            <a:off x="3309257" y="1837877"/>
            <a:ext cx="7126514" cy="3231847"/>
          </a:xfrm>
          <a:prstGeom prst="rect">
            <a:avLst/>
          </a:prstGeom>
          <a:noFill/>
        </p:spPr>
        <p:txBody>
          <a:bodyPr wrap="square" rtlCol="0">
            <a:spAutoFit/>
          </a:bodyPr>
          <a:lstStyle/>
          <a:p>
            <a:pPr marL="0" marR="0" algn="just" rtl="1">
              <a:lnSpc>
                <a:spcPct val="107000"/>
              </a:lnSpc>
              <a:spcBef>
                <a:spcPts val="0"/>
              </a:spcBef>
              <a:spcAft>
                <a:spcPts val="500"/>
              </a:spcAft>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الميثاق</a:t>
            </a:r>
            <a:r>
              <a:rPr lang="ar-SA" sz="1600" dirty="0">
                <a:solidFill>
                  <a:srgbClr val="000000"/>
                </a:solidFill>
                <a:effectLst/>
                <a:latin typeface="Calibri" panose="020F0502020204030204" pitchFamily="34" charset="0"/>
                <a:ea typeface="Times New Roman" panose="02020603050405020304" pitchFamily="18" charset="0"/>
              </a:rPr>
              <a:t> اصطلاح يطلق على الاتفاقيات الدولية التي يراد إضفاء الإجلال على موضوعها، وهى عادة تكون منشئة لمنظمات دولية مثل ميثاق الأمم المتحدة أو إقليمية مثل هذا الميثاق الأفريقي لحقوق الإنسان والشعوب.</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دعت منظمة الوحدة الأفريقية إلى عقد دورتها الثامنة عشرة في دولة كينيا في عام ۱۹۸۱م ، وفي هذه الدورة وافقت الدول المشاركة فيها بالإجماع علي الميثاق الأفريقي لحقوق الإنسان والشعوب.</a:t>
            </a:r>
            <a:endParaRPr lang="en-US" sz="1600" dirty="0">
              <a:effectLst/>
              <a:latin typeface="Calibri" panose="020F0502020204030204" pitchFamily="34" charset="0"/>
              <a:ea typeface="Calibri" panose="020F0502020204030204" pitchFamily="34" charset="0"/>
            </a:endParaRPr>
          </a:p>
          <a:p>
            <a:pPr marL="0" marR="0" algn="ctr" rtl="1">
              <a:lnSpc>
                <a:spcPct val="107000"/>
              </a:lnSpc>
              <a:spcBef>
                <a:spcPts val="0"/>
              </a:spcBef>
              <a:spcAft>
                <a:spcPts val="500"/>
              </a:spcAft>
            </a:pPr>
            <a:r>
              <a:rPr lang="en-US" sz="1600" b="1"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SA" sz="1600" u="sng" dirty="0">
                <a:solidFill>
                  <a:srgbClr val="2F5496"/>
                </a:solidFill>
                <a:effectLst/>
                <a:highlight>
                  <a:srgbClr val="FFFF00"/>
                </a:highlight>
                <a:latin typeface="Calibri" panose="020F0502020204030204" pitchFamily="34" charset="0"/>
                <a:ea typeface="Times New Roman" panose="02020603050405020304" pitchFamily="18" charset="0"/>
              </a:rPr>
              <a:t>ويعد الميثاق معاهدة دولية إقليمية</a:t>
            </a:r>
            <a:r>
              <a:rPr lang="ar-SA" sz="1600" dirty="0">
                <a:solidFill>
                  <a:srgbClr val="000000"/>
                </a:solidFill>
                <a:effectLst/>
                <a:latin typeface="Calibri" panose="020F0502020204030204" pitchFamily="34" charset="0"/>
                <a:ea typeface="Times New Roman" panose="02020603050405020304" pitchFamily="18" charset="0"/>
              </a:rPr>
              <a:t> صدرت من خلال منظمة الوحدة الأفريقية، والميثاق مفتوح للتوقيع والتصديق أو الالتزام به، وهو خلاصة أفكار الدول الأفريقية المهتمة بحقوق الإنسان والشعوب.</a:t>
            </a:r>
            <a:endParaRPr lang="en-US" sz="1600" dirty="0"/>
          </a:p>
        </p:txBody>
      </p:sp>
      <p:pic>
        <p:nvPicPr>
          <p:cNvPr id="8" name="Picture 4" descr="Les traités et accords internationaux | Droit">
            <a:extLst>
              <a:ext uri="{FF2B5EF4-FFF2-40B4-BE49-F238E27FC236}">
                <a16:creationId xmlns:a16="http://schemas.microsoft.com/office/drawing/2014/main" id="{906D7380-86AC-DA3B-F299-67C7AE83F4F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3714" y="1837877"/>
            <a:ext cx="2075543" cy="23154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94637298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Alternate Process 9">
            <a:extLst>
              <a:ext uri="{FF2B5EF4-FFF2-40B4-BE49-F238E27FC236}">
                <a16:creationId xmlns:a16="http://schemas.microsoft.com/office/drawing/2014/main" id="{51219751-0F25-4A03-A079-5505982BB34A}"/>
              </a:ext>
            </a:extLst>
          </p:cNvPr>
          <p:cNvSpPr/>
          <p:nvPr/>
        </p:nvSpPr>
        <p:spPr>
          <a:xfrm>
            <a:off x="2438400" y="928593"/>
            <a:ext cx="6075325" cy="87630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en-US" b="1" dirty="0"/>
              <a:t>3</a:t>
            </a:r>
            <a:r>
              <a:rPr lang="ar-EG" b="1" dirty="0"/>
              <a:t>. </a:t>
            </a:r>
            <a:r>
              <a:rPr lang="ar-SA" b="1" dirty="0"/>
              <a:t>الميثاق الأفريقي لحقوق الإنسان والشعوب</a:t>
            </a:r>
            <a:endParaRPr lang="ar-EG" b="1" dirty="0"/>
          </a:p>
          <a:p>
            <a:pPr marR="0" lvl="0" algn="ctr" rtl="1">
              <a:lnSpc>
                <a:spcPct val="107000"/>
              </a:lnSpc>
              <a:spcBef>
                <a:spcPts val="0"/>
              </a:spcBef>
              <a:spcAft>
                <a:spcPts val="500"/>
              </a:spcAft>
            </a:pPr>
            <a:r>
              <a:rPr lang="ar-EG" sz="2000" b="1" dirty="0">
                <a:solidFill>
                  <a:schemeClr val="tx1"/>
                </a:solidFill>
                <a:latin typeface="Calibri" panose="020F0502020204030204" pitchFamily="34" charset="0"/>
                <a:ea typeface="Calibri" panose="020F0502020204030204" pitchFamily="34" charset="0"/>
              </a:rPr>
              <a:t>أ. مواد وأهداف الميثاق:</a:t>
            </a:r>
            <a:endParaRPr lang="en-US" sz="2000" dirty="0">
              <a:solidFill>
                <a:schemeClr val="tx1"/>
              </a:solidFill>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6D88007F-5FD9-4DD2-0493-4F2CD0906FBB}"/>
              </a:ext>
            </a:extLst>
          </p:cNvPr>
          <p:cNvPicPr>
            <a:picLocks noChangeAspect="1"/>
          </p:cNvPicPr>
          <p:nvPr/>
        </p:nvPicPr>
        <p:blipFill>
          <a:blip r:embed="rId3"/>
          <a:stretch>
            <a:fillRect/>
          </a:stretch>
        </p:blipFill>
        <p:spPr>
          <a:xfrm>
            <a:off x="8888279" y="77293"/>
            <a:ext cx="3052216" cy="3698882"/>
          </a:xfrm>
          <a:prstGeom prst="rect">
            <a:avLst/>
          </a:prstGeom>
        </p:spPr>
      </p:pic>
      <p:sp>
        <p:nvSpPr>
          <p:cNvPr id="8" name="TextBox 7">
            <a:extLst>
              <a:ext uri="{FF2B5EF4-FFF2-40B4-BE49-F238E27FC236}">
                <a16:creationId xmlns:a16="http://schemas.microsoft.com/office/drawing/2014/main" id="{8505108B-CD76-9221-CC70-2B0885521D79}"/>
              </a:ext>
            </a:extLst>
          </p:cNvPr>
          <p:cNvSpPr txBox="1"/>
          <p:nvPr/>
        </p:nvSpPr>
        <p:spPr>
          <a:xfrm>
            <a:off x="409462" y="2048574"/>
            <a:ext cx="11322957" cy="4349845"/>
          </a:xfrm>
          <a:prstGeom prst="rect">
            <a:avLst/>
          </a:prstGeom>
          <a:noFill/>
        </p:spPr>
        <p:txBody>
          <a:bodyPr wrap="square" rtlCol="0">
            <a:spAutoFit/>
          </a:bodyP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يتكون هذا الميثاق من ديباجة وثمان وستين مادة تتضمن حقوق الإنسان وشعوب الدول الإفريقية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و تضمن القسم الأول من الميثاق بيان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الحقوق التي يتمتع بها الإنسان وشعوب القارة</a:t>
            </a:r>
            <a:r>
              <a:rPr lang="ar-SA" sz="1600" dirty="0">
                <a:solidFill>
                  <a:srgbClr val="000000"/>
                </a:solidFill>
                <a:effectLst/>
                <a:latin typeface="Calibri" panose="020F0502020204030204" pitchFamily="34" charset="0"/>
                <a:ea typeface="Times New Roman" panose="02020603050405020304" pitchFamily="18" charset="0"/>
              </a:rPr>
              <a:t>، كذلك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الواجبات الملقاة علي الأشخاص</a:t>
            </a:r>
            <a:r>
              <a:rPr lang="ar-SA" sz="1600" dirty="0">
                <a:solidFill>
                  <a:srgbClr val="000000"/>
                </a:solidFill>
                <a:effectLst/>
                <a:latin typeface="Calibri" panose="020F0502020204030204" pitchFamily="34" charset="0"/>
                <a:ea typeface="Times New Roman" panose="02020603050405020304" pitchFamily="18" charset="0"/>
              </a:rPr>
              <a:t>، ومن أمثلة هذه الحقوق: الحق في الحياة وسلامة الجسد والحق في احترام كرامة الإنسان ومركزه القانوني وحقه في الحرية و الأمن الشخصي، وحقه في التقاضي، وحرية الرأي والتعبير والتنقل، والحق في الصحة البدنية والنفسية، وغيرها من الحقوق الهامة.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ومن الملاحظ أن الميثاق الأفريقي قد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تضمن جميع الحقوق المتعلقة بالإنسان والشعوب بكافة أنواعها</a:t>
            </a:r>
            <a:r>
              <a:rPr lang="ar-SA" sz="1600" dirty="0">
                <a:solidFill>
                  <a:srgbClr val="000000"/>
                </a:solidFill>
                <a:effectLst/>
                <a:latin typeface="Calibri" panose="020F0502020204030204" pitchFamily="34" charset="0"/>
                <a:ea typeface="Times New Roman" panose="02020603050405020304" pitchFamily="18" charset="0"/>
              </a:rPr>
              <a:t> السياسية، والمدنية، والاقتصادية، والثقافية. وهي حقوق موضوعية تتسم بالعمومية وتطبق علي جميع الدول الأفريقية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فقد اهتم الميثاق بفرض واجبات علي الشخص</a:t>
            </a:r>
            <a:r>
              <a:rPr lang="ar-SA" sz="1600" dirty="0">
                <a:solidFill>
                  <a:srgbClr val="000000"/>
                </a:solidFill>
                <a:effectLst/>
                <a:latin typeface="Calibri" panose="020F0502020204030204" pitchFamily="34" charset="0"/>
                <a:ea typeface="Times New Roman" panose="02020603050405020304" pitchFamily="18" charset="0"/>
              </a:rPr>
              <a:t>، منها واجبه نحو عائلته، والمجتمع والدولة، والمجتمع الدولي، واحترام حقوق الآخرين، والحفاظ علي الأمن الجماعي، والأخلاقيات، والصالح العام، واحترام الدين، والحفاظ علي الاستقلال القومي.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أما الالتزامات الملقاة علي الدول</a:t>
            </a:r>
            <a:r>
              <a:rPr lang="ar-SA" sz="1600" dirty="0">
                <a:solidFill>
                  <a:srgbClr val="000000"/>
                </a:solidFill>
                <a:effectLst/>
                <a:latin typeface="Calibri" panose="020F0502020204030204" pitchFamily="34" charset="0"/>
                <a:ea typeface="Times New Roman" panose="02020603050405020304" pitchFamily="18" charset="0"/>
              </a:rPr>
              <a:t> فتتضمن التزامها بحماية حياة الأفراد، و التعليم، ومعاونة الأسرة، والحفاظ علي حقوق المرأة و الطفل، وتشجيع الأخلاق والقيم التقليدية في المجتمع.</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وقد تضمن الميثاق النص صراحة على : أنه لا يجوز انتهاك حرمة جسد الإنسان</a:t>
            </a:r>
            <a:r>
              <a:rPr lang="ar-SA" sz="1600" dirty="0">
                <a:solidFill>
                  <a:srgbClr val="000000"/>
                </a:solidFill>
                <a:effectLst/>
                <a:latin typeface="Calibri" panose="020F0502020204030204" pitchFamily="34" charset="0"/>
                <a:ea typeface="Times New Roman" panose="02020603050405020304" pitchFamily="18" charset="0"/>
              </a:rPr>
              <a:t>، فمن حقه احترام حياته وسلامته البدنية والمعنوية، ولا يجوز حرمانه من هذا الحق تعسفا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2F5496"/>
                </a:solidFill>
                <a:effectLst/>
                <a:latin typeface="Calibri" panose="020F0502020204030204" pitchFamily="34" charset="0"/>
                <a:ea typeface="Times New Roman" panose="02020603050405020304" pitchFamily="18" charset="0"/>
              </a:rPr>
              <a:t>كما نصت المادة الثانية عشرة على أن : </a:t>
            </a:r>
            <a:r>
              <a:rPr lang="ar-SA" sz="1600" dirty="0">
                <a:solidFill>
                  <a:srgbClr val="2F5496"/>
                </a:solidFill>
                <a:effectLst/>
                <a:highlight>
                  <a:srgbClr val="FFFF00"/>
                </a:highlight>
                <a:latin typeface="Calibri" panose="020F0502020204030204" pitchFamily="34" charset="0"/>
                <a:ea typeface="Times New Roman" panose="02020603050405020304" pitchFamily="18" charset="0"/>
              </a:rPr>
              <a:t>( للحياة الخاصة لكل إنسان حرمة</a:t>
            </a:r>
            <a:r>
              <a:rPr lang="ar-SA" sz="1600" dirty="0">
                <a:solidFill>
                  <a:srgbClr val="000000"/>
                </a:solidFill>
                <a:effectLst/>
                <a:latin typeface="Calibri" panose="020F0502020204030204" pitchFamily="34" charset="0"/>
                <a:ea typeface="Times New Roman" panose="02020603050405020304" pitchFamily="18" charset="0"/>
              </a:rPr>
              <a:t>، وتشمل خصوصيات الأسرة، وحرمة المسكن، وسرية المراسلات، وغيرها من سبل المخابرة الخاصة. ولا يجوز المساس بها إلا في حدود القانون ).</a:t>
            </a:r>
            <a:endParaRPr lang="en-US" sz="1600" dirty="0"/>
          </a:p>
        </p:txBody>
      </p:sp>
    </p:spTree>
    <p:extLst>
      <p:ext uri="{BB962C8B-B14F-4D97-AF65-F5344CB8AC3E}">
        <p14:creationId xmlns:p14="http://schemas.microsoft.com/office/powerpoint/2010/main" val="115168266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66056" y="1765316"/>
            <a:ext cx="7794173" cy="4876784"/>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4763408" y="603266"/>
            <a:ext cx="6325507" cy="11620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en-US" sz="2000" b="1" dirty="0"/>
              <a:t>3</a:t>
            </a:r>
            <a:r>
              <a:rPr lang="ar-EG" sz="2000" b="1" dirty="0"/>
              <a:t>. </a:t>
            </a:r>
            <a:r>
              <a:rPr lang="ar-SA" sz="2000" b="1" dirty="0"/>
              <a:t>الميثاق الأفريقي لحقوق الإنسان والشعوب</a:t>
            </a:r>
            <a:endParaRPr lang="ar-EG" sz="2000" b="1" dirty="0"/>
          </a:p>
          <a:p>
            <a:pPr marR="0" lvl="0" algn="ctr" rtl="1">
              <a:lnSpc>
                <a:spcPct val="107000"/>
              </a:lnSpc>
              <a:spcBef>
                <a:spcPts val="0"/>
              </a:spcBef>
              <a:spcAft>
                <a:spcPts val="500"/>
              </a:spcAft>
            </a:pPr>
            <a:r>
              <a:rPr lang="ar-EG" sz="2000" b="1" dirty="0">
                <a:solidFill>
                  <a:schemeClr val="tx1"/>
                </a:solidFill>
                <a:latin typeface="Calibri" panose="020F0502020204030204" pitchFamily="34" charset="0"/>
                <a:ea typeface="Calibri" panose="020F0502020204030204" pitchFamily="34" charset="0"/>
              </a:rPr>
              <a:t>           ب. اللجنة الإفريقية لحقوق الإنسان والشعوب :</a:t>
            </a:r>
            <a:endParaRPr lang="en-US" sz="2000" dirty="0">
              <a:solidFill>
                <a:schemeClr val="tx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A41D1D17-83A4-CF29-5BBF-4B0E9C7017EF}"/>
              </a:ext>
            </a:extLst>
          </p:cNvPr>
          <p:cNvSpPr txBox="1"/>
          <p:nvPr/>
        </p:nvSpPr>
        <p:spPr>
          <a:xfrm>
            <a:off x="729585" y="1765316"/>
            <a:ext cx="7470987" cy="4876784"/>
          </a:xfrm>
          <a:prstGeom prst="rect">
            <a:avLst/>
          </a:prstGeom>
          <a:noFill/>
        </p:spPr>
        <p:txBody>
          <a:bodyPr wrap="square" rtlCol="0">
            <a:spAutoFit/>
          </a:bodyP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يتضمن الميثاق الأفريقي - في القسم الثاني منه -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تدابير الحماية،</a:t>
            </a:r>
            <a:r>
              <a:rPr lang="ar-SA" sz="1600" dirty="0">
                <a:solidFill>
                  <a:srgbClr val="000000"/>
                </a:solidFill>
                <a:effectLst/>
                <a:latin typeface="Calibri" panose="020F0502020204030204" pitchFamily="34" charset="0"/>
                <a:ea typeface="Times New Roman" panose="02020603050405020304" pitchFamily="18" charset="0"/>
              </a:rPr>
              <a:t> وذلك من خلال تكوين لجنة أفريقية لحقوق الإنسان والشعوب؛ بغية النهوض بحقوق الإنسان والشعوب.</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وتتكون اللجنة من أحد عشر عضوا</a:t>
            </a:r>
            <a:r>
              <a:rPr lang="ar-SA" sz="1600" dirty="0">
                <a:solidFill>
                  <a:srgbClr val="000000"/>
                </a:solidFill>
                <a:effectLst/>
                <a:latin typeface="Calibri" panose="020F0502020204030204" pitchFamily="34" charset="0"/>
                <a:ea typeface="Times New Roman" panose="02020603050405020304" pitchFamily="18" charset="0"/>
              </a:rPr>
              <a:t> يتم اختيارهم من الشخصيات الأفريقية المشهود لها بالاحترام والحيدة والنزاهة وتمتعهم بقدر عال من العلم بالقانون. ووظائف هذه اللجنة هي:</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۱)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الاهتمام بحقوق الإنسان والشعوب من خلال الدراسات</a:t>
            </a:r>
            <a:r>
              <a:rPr lang="ar-SA" sz="1600" dirty="0">
                <a:solidFill>
                  <a:srgbClr val="000000"/>
                </a:solidFill>
                <a:effectLst/>
                <a:latin typeface="Calibri" panose="020F0502020204030204" pitchFamily="34" charset="0"/>
                <a:ea typeface="Times New Roman" panose="02020603050405020304" pitchFamily="18" charset="0"/>
              </a:rPr>
              <a:t>، ونشر المعلومات، ودعم الحكومات والدول بالتوصيات الهامة، ووضع مبادئ وقواعد تبغي حل المشاكل القانونية الخاصة بحقوق الإنسان والشعوب، وإمداد جميع المؤسسات الأفريقية والدولية بهذه القواعد والمبادئ.</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(۲)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ضمان حماية حقوق الإنسان والشعوب</a:t>
            </a:r>
            <a:r>
              <a:rPr lang="ar-SA" sz="1600" dirty="0">
                <a:solidFill>
                  <a:srgbClr val="000000"/>
                </a:solidFill>
                <a:effectLst/>
                <a:latin typeface="Calibri" panose="020F0502020204030204" pitchFamily="34" charset="0"/>
                <a:ea typeface="Times New Roman" panose="02020603050405020304" pitchFamily="18" charset="0"/>
              </a:rPr>
              <a:t> وفقا للشروط الواردة في الميثاق الإفريقي.</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(۳)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تفسير أحكام الميثاق</a:t>
            </a:r>
            <a:r>
              <a:rPr lang="ar-SA" sz="1600" dirty="0">
                <a:solidFill>
                  <a:srgbClr val="000000"/>
                </a:solidFill>
                <a:effectLst/>
                <a:latin typeface="Calibri" panose="020F0502020204030204" pitchFamily="34" charset="0"/>
                <a:ea typeface="Times New Roman" panose="02020603050405020304" pitchFamily="18" charset="0"/>
              </a:rPr>
              <a:t> بناء علي طلب أية دولة من الدول الأطراف في الميثاق، أو أحدي مؤسسات منظمة الوحدة الأفريقية، أو أية منظمة أخرى تعترف بها المنظمة</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(٤)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القيام بأية أعمال تسند إليها</a:t>
            </a:r>
            <a:r>
              <a:rPr lang="ar-SA" sz="1600" dirty="0">
                <a:solidFill>
                  <a:srgbClr val="000000"/>
                </a:solidFill>
                <a:effectLst/>
                <a:latin typeface="Calibri" panose="020F0502020204030204" pitchFamily="34" charset="0"/>
                <a:ea typeface="Times New Roman" panose="02020603050405020304" pitchFamily="18" charset="0"/>
              </a:rPr>
              <a:t> من مجلس رؤساء الدول أو حكومات الدول الأفريقية.</a:t>
            </a:r>
            <a:endParaRPr lang="en-US" sz="1600" dirty="0"/>
          </a:p>
        </p:txBody>
      </p:sp>
      <p:pic>
        <p:nvPicPr>
          <p:cNvPr id="7" name="Picture 4" descr="Les traités et accords internationaux | Droit">
            <a:extLst>
              <a:ext uri="{FF2B5EF4-FFF2-40B4-BE49-F238E27FC236}">
                <a16:creationId xmlns:a16="http://schemas.microsoft.com/office/drawing/2014/main" id="{36DFC131-7463-B26E-86C6-341C3D4F33F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147870" y="2551271"/>
            <a:ext cx="2075543" cy="231548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69940027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49623" y="1437592"/>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512570" y="70413"/>
            <a:ext cx="5776459" cy="10096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t>4. </a:t>
            </a:r>
            <a:r>
              <a:rPr lang="ar-SA" sz="2400" b="1" dirty="0"/>
              <a:t>ال</a:t>
            </a:r>
            <a:r>
              <a:rPr lang="ar-EG" sz="2400" b="1" dirty="0"/>
              <a:t>إتفاقية الأمريكية لحقوق الإنسان</a:t>
            </a:r>
          </a:p>
        </p:txBody>
      </p:sp>
      <p:sp>
        <p:nvSpPr>
          <p:cNvPr id="11" name="AutoShape 8" descr="droit des peuples">
            <a:extLst>
              <a:ext uri="{FF2B5EF4-FFF2-40B4-BE49-F238E27FC236}">
                <a16:creationId xmlns:a16="http://schemas.microsoft.com/office/drawing/2014/main" id="{D0855EBC-AD3D-F725-CF82-91B70BE9375E}"/>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10" descr="droit des peuples">
            <a:extLst>
              <a:ext uri="{FF2B5EF4-FFF2-40B4-BE49-F238E27FC236}">
                <a16:creationId xmlns:a16="http://schemas.microsoft.com/office/drawing/2014/main" id="{A8A1BD22-70B8-825D-3DB9-F3477E1F4B56}"/>
              </a:ext>
            </a:extLst>
          </p:cNvPr>
          <p:cNvSpPr>
            <a:spLocks noChangeAspect="1" noChangeArrowheads="1"/>
          </p:cNvSpPr>
          <p:nvPr/>
        </p:nvSpPr>
        <p:spPr bwMode="auto">
          <a:xfrm>
            <a:off x="6096000" y="34290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AutoShape 14">
            <a:extLst>
              <a:ext uri="{FF2B5EF4-FFF2-40B4-BE49-F238E27FC236}">
                <a16:creationId xmlns:a16="http://schemas.microsoft.com/office/drawing/2014/main" id="{A88507C6-8D0B-62E4-C834-46B10E58E815}"/>
              </a:ext>
            </a:extLst>
          </p:cNvPr>
          <p:cNvSpPr>
            <a:spLocks noChangeAspect="1" noChangeArrowheads="1"/>
          </p:cNvSpPr>
          <p:nvPr/>
        </p:nvSpPr>
        <p:spPr bwMode="auto">
          <a:xfrm>
            <a:off x="6248400" y="35814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5" name="Picture 14">
            <a:extLst>
              <a:ext uri="{FF2B5EF4-FFF2-40B4-BE49-F238E27FC236}">
                <a16:creationId xmlns:a16="http://schemas.microsoft.com/office/drawing/2014/main" id="{B19E3B3D-9DB4-725A-8CDE-F22139A112C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65738" y="1094692"/>
            <a:ext cx="4263088" cy="4263088"/>
          </a:xfrm>
          <a:prstGeom prst="rect">
            <a:avLst/>
          </a:prstGeom>
        </p:spPr>
      </p:pic>
      <p:sp>
        <p:nvSpPr>
          <p:cNvPr id="16" name="TextBox 15">
            <a:extLst>
              <a:ext uri="{FF2B5EF4-FFF2-40B4-BE49-F238E27FC236}">
                <a16:creationId xmlns:a16="http://schemas.microsoft.com/office/drawing/2014/main" id="{F1179900-BFE6-BF1B-46CA-607B653E3D22}"/>
              </a:ext>
            </a:extLst>
          </p:cNvPr>
          <p:cNvSpPr txBox="1"/>
          <p:nvPr/>
        </p:nvSpPr>
        <p:spPr>
          <a:xfrm>
            <a:off x="5428826" y="2094561"/>
            <a:ext cx="4745688" cy="2709716"/>
          </a:xfrm>
          <a:prstGeom prst="rect">
            <a:avLst/>
          </a:prstGeom>
          <a:noFill/>
        </p:spPr>
        <p:txBody>
          <a:bodyPr wrap="square" rtlCol="0">
            <a:spAutoFit/>
          </a:bodyPr>
          <a:lstStyle/>
          <a:p>
            <a:pPr marL="0" marR="0" algn="just" rtl="1">
              <a:spcBef>
                <a:spcPts val="0"/>
              </a:spcBef>
            </a:pPr>
            <a:r>
              <a:rPr lang="ar-EG" sz="1600" dirty="0">
                <a:solidFill>
                  <a:srgbClr val="000000"/>
                </a:solidFill>
                <a:effectLst/>
                <a:latin typeface="Times New Roman" panose="02020603050405020304" pitchFamily="18" charset="0"/>
                <a:ea typeface="Times New Roman" panose="02020603050405020304" pitchFamily="18" charset="0"/>
              </a:rPr>
              <a:t>و</a:t>
            </a:r>
            <a:r>
              <a:rPr lang="ar-SA" sz="1600" dirty="0">
                <a:solidFill>
                  <a:srgbClr val="000000"/>
                </a:solidFill>
                <a:effectLst/>
                <a:latin typeface="Times New Roman" panose="02020603050405020304" pitchFamily="18" charset="0"/>
                <a:ea typeface="Times New Roman" panose="02020603050405020304" pitchFamily="18" charset="0"/>
              </a:rPr>
              <a:t>قع علي هذه الاتفاقية في الثاني والعشرين من شهر نوفمبر سنة ۱٩٨٦م، و أثناء انعقاد مؤتمر حقوق الإنسان، وأعد النص في إطار منظمة الدول الأمريكية .</a:t>
            </a:r>
            <a:endParaRPr lang="en-US" sz="1600" dirty="0">
              <a:effectLst/>
              <a:latin typeface="Times New Roman" panose="02020603050405020304" pitchFamily="18" charset="0"/>
              <a:ea typeface="Times New Roman" panose="02020603050405020304" pitchFamily="18" charset="0"/>
            </a:endParaRPr>
          </a:p>
          <a:p>
            <a:pPr marL="0" marR="0" algn="r" rtl="1">
              <a:lnSpc>
                <a:spcPct val="107000"/>
              </a:lnSpc>
              <a:spcBef>
                <a:spcPts val="0"/>
              </a:spcBef>
              <a:spcAft>
                <a:spcPts val="500"/>
              </a:spcAft>
            </a:pPr>
            <a:r>
              <a:rPr lang="ar-SA" sz="1600" b="1"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أقرت هذه الاتفاقية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حقوق الشخص الأساسية</a:t>
            </a:r>
            <a:r>
              <a:rPr lang="ar-SA" sz="1600" dirty="0">
                <a:solidFill>
                  <a:srgbClr val="000000"/>
                </a:solidFill>
                <a:effectLst/>
                <a:latin typeface="Calibri" panose="020F0502020204030204" pitchFamily="34" charset="0"/>
                <a:ea typeface="Times New Roman" panose="02020603050405020304" pitchFamily="18" charset="0"/>
              </a:rPr>
              <a:t>، وأكدت علي أن الفرد هو أساس هذه الحقوق، وتهدف الاتفاقية إلى حماية الشخص وتمتعه بالأمن والأمان، وإقرار حقوقه الثقافية والاجتماعية والاقتصادية والسياسية.</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96879718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554468" y="1724832"/>
            <a:ext cx="11177951" cy="424871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789203" y="781417"/>
            <a:ext cx="5470911" cy="100965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t>4. </a:t>
            </a:r>
            <a:r>
              <a:rPr lang="ar-SA" sz="2400" b="1" dirty="0"/>
              <a:t>ال</a:t>
            </a:r>
            <a:r>
              <a:rPr lang="ar-EG" sz="2400" b="1" dirty="0"/>
              <a:t>إتفاقية الأمريكية لحقوق الإنسان:</a:t>
            </a:r>
          </a:p>
          <a:p>
            <a:pPr marR="0" lvl="0" algn="ctr" rtl="1">
              <a:lnSpc>
                <a:spcPct val="107000"/>
              </a:lnSpc>
              <a:spcBef>
                <a:spcPts val="0"/>
              </a:spcBef>
              <a:spcAft>
                <a:spcPts val="500"/>
              </a:spcAft>
            </a:pPr>
            <a:r>
              <a:rPr lang="ar-EG" sz="2400" b="1" dirty="0">
                <a:solidFill>
                  <a:schemeClr val="tx1"/>
                </a:solidFill>
              </a:rPr>
              <a:t>أ. مواد الإتفاقية:</a:t>
            </a:r>
          </a:p>
        </p:txBody>
      </p:sp>
      <p:sp>
        <p:nvSpPr>
          <p:cNvPr id="7" name="TextBox 6">
            <a:extLst>
              <a:ext uri="{FF2B5EF4-FFF2-40B4-BE49-F238E27FC236}">
                <a16:creationId xmlns:a16="http://schemas.microsoft.com/office/drawing/2014/main" id="{11BE8A66-A5D4-A8CE-6D9D-1C54CADF3F4D}"/>
              </a:ext>
            </a:extLst>
          </p:cNvPr>
          <p:cNvSpPr txBox="1"/>
          <p:nvPr/>
        </p:nvSpPr>
        <p:spPr>
          <a:xfrm>
            <a:off x="554468" y="1841878"/>
            <a:ext cx="11083063" cy="4014625"/>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solidFill>
                  <a:srgbClr val="000000"/>
                </a:solidFill>
                <a:effectLst/>
                <a:latin typeface="Alexandria Medium" pitchFamily="2" charset="-78"/>
                <a:ea typeface="Times New Roman" panose="02020603050405020304" pitchFamily="18" charset="0"/>
                <a:cs typeface="Alexandria Medium" pitchFamily="2" charset="-78"/>
              </a:rPr>
              <a:t>وتتكون هذه الاتفاقية من الديباجة واثنتين وثمانين مادة، </a:t>
            </a:r>
            <a:r>
              <a:rPr lang="ar-SA" sz="1800" dirty="0">
                <a:solidFill>
                  <a:srgbClr val="2F5496"/>
                </a:solidFill>
                <a:effectLst/>
                <a:highlight>
                  <a:srgbClr val="FFFF00"/>
                </a:highlight>
                <a:latin typeface="Alexandria Medium" pitchFamily="2" charset="-78"/>
                <a:ea typeface="Times New Roman" panose="02020603050405020304" pitchFamily="18" charset="0"/>
                <a:cs typeface="Alexandria Medium" pitchFamily="2" charset="-78"/>
              </a:rPr>
              <a:t>تضع تقنينا شاملا ودقيقا لأحكام حقوق</a:t>
            </a:r>
            <a:r>
              <a:rPr lang="ar-SA" sz="1800" u="sng" dirty="0">
                <a:solidFill>
                  <a:srgbClr val="2F5496"/>
                </a:solidFill>
                <a:effectLst/>
                <a:highlight>
                  <a:srgbClr val="FFFF00"/>
                </a:highlight>
                <a:latin typeface="Alexandria Medium" pitchFamily="2" charset="-78"/>
                <a:ea typeface="Times New Roman" panose="02020603050405020304" pitchFamily="18" charset="0"/>
                <a:cs typeface="Alexandria Medium" pitchFamily="2" charset="-78"/>
              </a:rPr>
              <a:t> الإنسان</a:t>
            </a:r>
            <a:r>
              <a:rPr lang="ar-SA" sz="1800" dirty="0">
                <a:solidFill>
                  <a:srgbClr val="000000"/>
                </a:solidFill>
                <a:effectLst/>
                <a:highlight>
                  <a:srgbClr val="FFFF00"/>
                </a:highlight>
                <a:latin typeface="Alexandria Medium" pitchFamily="2" charset="-78"/>
                <a:ea typeface="Times New Roman" panose="02020603050405020304" pitchFamily="18" charset="0"/>
                <a:cs typeface="Alexandria Medium" pitchFamily="2" charset="-78"/>
              </a:rPr>
              <a:t> علي ضوء الاتفاقيات العالمية .</a:t>
            </a:r>
            <a:endParaRPr lang="en-US" sz="1400" dirty="0">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endParaRPr lang="en-US" sz="1400" dirty="0">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800" dirty="0">
                <a:solidFill>
                  <a:srgbClr val="000000"/>
                </a:solidFill>
                <a:effectLst/>
                <a:latin typeface="Alexandria Medium" pitchFamily="2" charset="-78"/>
                <a:ea typeface="Times New Roman" panose="02020603050405020304" pitchFamily="18" charset="0"/>
                <a:cs typeface="Alexandria Medium" pitchFamily="2" charset="-78"/>
              </a:rPr>
              <a:t>       ولقد نصت هذه الاتفاقية في الفصل الثاني علي </a:t>
            </a:r>
            <a:r>
              <a:rPr lang="ar-SA" sz="1800" dirty="0">
                <a:solidFill>
                  <a:srgbClr val="000000"/>
                </a:solidFill>
                <a:effectLst/>
                <a:highlight>
                  <a:srgbClr val="FFFF00"/>
                </a:highlight>
                <a:latin typeface="Alexandria Medium" pitchFamily="2" charset="-78"/>
                <a:ea typeface="Times New Roman" panose="02020603050405020304" pitchFamily="18" charset="0"/>
                <a:cs typeface="Alexandria Medium" pitchFamily="2" charset="-78"/>
              </a:rPr>
              <a:t>الحق في الحياة والمعاملة الإنسانية، وحق الأفراد في الحرية والمحاكمة العادلة والمعاملة الإنسانية واحترام الخصوصية،</a:t>
            </a:r>
            <a:r>
              <a:rPr lang="ar-SA" sz="1800" dirty="0">
                <a:solidFill>
                  <a:srgbClr val="000000"/>
                </a:solidFill>
                <a:effectLst/>
                <a:latin typeface="Alexandria Medium" pitchFamily="2" charset="-78"/>
                <a:ea typeface="Times New Roman" panose="02020603050405020304" pitchFamily="18" charset="0"/>
                <a:cs typeface="Alexandria Medium" pitchFamily="2" charset="-78"/>
              </a:rPr>
              <a:t> وحرية التفكير والتعبير عن الآراء، وحق الملكية والتنقل والحق في المساواة أمام القانون.</a:t>
            </a:r>
            <a:endParaRPr lang="en-US" sz="1400" dirty="0">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800" dirty="0">
                <a:solidFill>
                  <a:srgbClr val="000000"/>
                </a:solidFill>
                <a:effectLst/>
                <a:latin typeface="Alexandria Medium" pitchFamily="2" charset="-78"/>
                <a:ea typeface="Times New Roman" panose="02020603050405020304" pitchFamily="18" charset="0"/>
                <a:cs typeface="Alexandria Medium" pitchFamily="2" charset="-78"/>
              </a:rPr>
              <a:t> </a:t>
            </a:r>
            <a:endParaRPr lang="en-US" sz="1400" dirty="0">
              <a:effectLst/>
              <a:latin typeface="Alexandria Medium" pitchFamily="2" charset="-78"/>
              <a:ea typeface="Calibri" panose="020F0502020204030204" pitchFamily="34" charset="0"/>
              <a:cs typeface="Alexandria Medium" pitchFamily="2" charset="-78"/>
            </a:endParaRPr>
          </a:p>
          <a:p>
            <a:pPr marL="0" marR="0" algn="just" rtl="1">
              <a:lnSpc>
                <a:spcPct val="107000"/>
              </a:lnSpc>
              <a:spcBef>
                <a:spcPts val="0"/>
              </a:spcBef>
              <a:spcAft>
                <a:spcPts val="500"/>
              </a:spcAft>
            </a:pPr>
            <a:r>
              <a:rPr lang="ar-SA" sz="1800" dirty="0">
                <a:solidFill>
                  <a:srgbClr val="000000"/>
                </a:solidFill>
                <a:effectLst/>
                <a:latin typeface="Alexandria Medium" pitchFamily="2" charset="-78"/>
                <a:ea typeface="Times New Roman" panose="02020603050405020304" pitchFamily="18" charset="0"/>
                <a:cs typeface="Alexandria Medium" pitchFamily="2" charset="-78"/>
              </a:rPr>
              <a:t>     فقد نصت المادة الحادية عشرة من الاتفاقية علي أن :</a:t>
            </a:r>
            <a:endParaRPr lang="en-US" sz="1400" dirty="0">
              <a:effectLst/>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800" dirty="0">
                <a:solidFill>
                  <a:srgbClr val="000000"/>
                </a:solidFill>
                <a:effectLst/>
                <a:latin typeface="Alexandria Medium" pitchFamily="2" charset="-78"/>
                <a:ea typeface="Times New Roman" panose="02020603050405020304" pitchFamily="18" charset="0"/>
                <a:cs typeface="Alexandria Medium" pitchFamily="2" charset="-78"/>
              </a:rPr>
              <a:t>لكل إنسان الحق في أن يحترم شرفه وتصان كرامته.</a:t>
            </a:r>
            <a:endParaRPr lang="en-US" sz="1400" dirty="0">
              <a:effectLst/>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800" dirty="0">
                <a:solidFill>
                  <a:srgbClr val="000000"/>
                </a:solidFill>
                <a:effectLst/>
                <a:latin typeface="Alexandria Medium" pitchFamily="2" charset="-78"/>
                <a:ea typeface="Times New Roman" panose="02020603050405020304" pitchFamily="18" charset="0"/>
                <a:cs typeface="Alexandria Medium" pitchFamily="2" charset="-78"/>
              </a:rPr>
              <a:t> لا يجوز أن يتعرض أحد لتدخل اعتباطي أو تعسفي في حياته الخاصة أو شئون أسرته، أو منزله، أو مراسلاته ولا أن يتعرض لاعتداءات غير مشروعة علي شرفه أو سمعته . </a:t>
            </a:r>
            <a:endParaRPr lang="en-US" sz="1400" dirty="0">
              <a:effectLst/>
              <a:latin typeface="Alexandria Medium" pitchFamily="2" charset="-78"/>
              <a:ea typeface="Calibri" panose="020F0502020204030204" pitchFamily="34" charset="0"/>
              <a:cs typeface="Alexandria Medium" pitchFamily="2" charset="-78"/>
            </a:endParaRPr>
          </a:p>
          <a:p>
            <a:pPr marL="342900" marR="0" lvl="0" indent="-342900" algn="just" rtl="1">
              <a:lnSpc>
                <a:spcPct val="107000"/>
              </a:lnSpc>
              <a:spcBef>
                <a:spcPts val="0"/>
              </a:spcBef>
              <a:spcAft>
                <a:spcPts val="500"/>
              </a:spcAft>
              <a:buFont typeface="+mj-lt"/>
              <a:buAutoNum type="arabicPeriod"/>
            </a:pPr>
            <a:r>
              <a:rPr lang="ar-SA" sz="1800" dirty="0">
                <a:solidFill>
                  <a:srgbClr val="000000"/>
                </a:solidFill>
                <a:effectLst/>
                <a:latin typeface="Alexandria Medium" pitchFamily="2" charset="-78"/>
                <a:ea typeface="Times New Roman" panose="02020603050405020304" pitchFamily="18" charset="0"/>
                <a:cs typeface="Alexandria Medium" pitchFamily="2" charset="-78"/>
              </a:rPr>
              <a:t> لكل إنسان الحق في أن يحميه القانون من مثل ذلك التدخل أو تلك الاعتداءات .</a:t>
            </a:r>
            <a:endParaRPr lang="en-US" sz="1400" dirty="0">
              <a:effectLst/>
              <a:latin typeface="Alexandria Medium" pitchFamily="2" charset="-78"/>
              <a:ea typeface="Calibri" panose="020F0502020204030204" pitchFamily="34" charset="0"/>
              <a:cs typeface="Alexandria Medium" pitchFamily="2" charset="-78"/>
            </a:endParaRPr>
          </a:p>
        </p:txBody>
      </p:sp>
      <p:pic>
        <p:nvPicPr>
          <p:cNvPr id="8" name="Picture 7">
            <a:extLst>
              <a:ext uri="{FF2B5EF4-FFF2-40B4-BE49-F238E27FC236}">
                <a16:creationId xmlns:a16="http://schemas.microsoft.com/office/drawing/2014/main" id="{07735F64-FDD4-6125-332A-FA629C904C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98941" y="2892466"/>
            <a:ext cx="2390262" cy="2390262"/>
          </a:xfrm>
          <a:prstGeom prst="rect">
            <a:avLst/>
          </a:prstGeom>
        </p:spPr>
      </p:pic>
    </p:spTree>
    <p:extLst>
      <p:ext uri="{BB962C8B-B14F-4D97-AF65-F5344CB8AC3E}">
        <p14:creationId xmlns:p14="http://schemas.microsoft.com/office/powerpoint/2010/main" val="52771132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23125" y="145778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schemeClr val="tx1"/>
              </a:solidFill>
              <a:effectLst/>
              <a:uLnTx/>
              <a:uFillTx/>
              <a:latin typeface="Calibri" panose="020F0502020204030204"/>
              <a:ea typeface="+mn-ea"/>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3403146" y="369206"/>
            <a:ext cx="6334126" cy="86677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1600" b="1" dirty="0">
                <a:solidFill>
                  <a:schemeClr val="tx1"/>
                </a:solidFill>
              </a:rPr>
              <a:t>4. </a:t>
            </a:r>
            <a:r>
              <a:rPr lang="ar-SA" sz="1600" b="1" dirty="0">
                <a:solidFill>
                  <a:schemeClr val="tx1"/>
                </a:solidFill>
              </a:rPr>
              <a:t>ال</a:t>
            </a:r>
            <a:r>
              <a:rPr lang="ar-EG" sz="1600" b="1" dirty="0">
                <a:solidFill>
                  <a:schemeClr val="tx1"/>
                </a:solidFill>
              </a:rPr>
              <a:t>إتفاقية الأمريكية لحقوق الإنسان:</a:t>
            </a:r>
          </a:p>
          <a:p>
            <a:pPr algn="just" rtl="1">
              <a:lnSpc>
                <a:spcPct val="107000"/>
              </a:lnSpc>
              <a:spcAft>
                <a:spcPts val="500"/>
              </a:spcAft>
            </a:pPr>
            <a:r>
              <a:rPr lang="ar-SA" sz="1600" b="1" dirty="0">
                <a:solidFill>
                  <a:schemeClr val="tx1"/>
                </a:solidFill>
                <a:latin typeface="Calibri" panose="020F0502020204030204" pitchFamily="34" charset="0"/>
                <a:ea typeface="Times New Roman" panose="02020603050405020304" pitchFamily="18" charset="0"/>
              </a:rPr>
              <a:t>ب. ماهية وسائل ضمان حقوق الإنسان في هذه الاتفاقية ؟</a:t>
            </a:r>
            <a:endParaRPr lang="en-US" sz="1600" dirty="0">
              <a:solidFill>
                <a:schemeClr val="tx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83A7DDD5-32CD-53B0-A38F-61EA887A8EEB}"/>
              </a:ext>
            </a:extLst>
          </p:cNvPr>
          <p:cNvSpPr txBox="1"/>
          <p:nvPr/>
        </p:nvSpPr>
        <p:spPr>
          <a:xfrm>
            <a:off x="5167086" y="1980824"/>
            <a:ext cx="5394552" cy="3241528"/>
          </a:xfrm>
          <a:prstGeom prst="rect">
            <a:avLst/>
          </a:prstGeom>
          <a:noFill/>
        </p:spPr>
        <p:txBody>
          <a:bodyPr wrap="square" rtlCol="0">
            <a:spAutoFit/>
          </a:bodyPr>
          <a:lstStyle/>
          <a:p>
            <a:pPr marL="0" marR="0" algn="just" rtl="1">
              <a:lnSpc>
                <a:spcPct val="107000"/>
              </a:lnSpc>
              <a:spcBef>
                <a:spcPts val="0"/>
              </a:spcBef>
              <a:spcAft>
                <a:spcPts val="500"/>
              </a:spcAft>
            </a:pPr>
            <a:r>
              <a:rPr lang="en-US" sz="1600" dirty="0">
                <a:effectLst/>
                <a:latin typeface="Calibri" panose="020F0502020204030204" pitchFamily="34" charset="0"/>
                <a:ea typeface="Times New Roman" panose="02020603050405020304" pitchFamily="18" charset="0"/>
              </a:rPr>
              <a:t>        </a:t>
            </a:r>
            <a:r>
              <a:rPr lang="ar-SA" sz="1600" dirty="0">
                <a:effectLst/>
                <a:latin typeface="Calibri" panose="020F0502020204030204" pitchFamily="34" charset="0"/>
                <a:ea typeface="Times New Roman" panose="02020603050405020304" pitchFamily="18" charset="0"/>
              </a:rPr>
              <a:t>لقد خصص القسم الثاني من هذه الاتفاقية </a:t>
            </a:r>
            <a:r>
              <a:rPr lang="ar-SA" sz="1600" u="sng" dirty="0">
                <a:effectLst/>
                <a:latin typeface="Calibri" panose="020F0502020204030204" pitchFamily="34" charset="0"/>
                <a:ea typeface="Times New Roman" panose="02020603050405020304" pitchFamily="18" charset="0"/>
              </a:rPr>
              <a:t>لبيان وسائل ضمان حقوق الإنسان</a:t>
            </a:r>
            <a:r>
              <a:rPr lang="ar-SA" sz="1600" dirty="0">
                <a:effectLst/>
                <a:latin typeface="Calibri" panose="020F0502020204030204" pitchFamily="34" charset="0"/>
                <a:ea typeface="Times New Roman" panose="02020603050405020304" pitchFamily="18" charset="0"/>
              </a:rPr>
              <a:t>. </a:t>
            </a:r>
            <a:r>
              <a:rPr lang="ar-SA" sz="1600" dirty="0">
                <a:effectLst/>
                <a:highlight>
                  <a:srgbClr val="FFFF00"/>
                </a:highlight>
                <a:latin typeface="Calibri" panose="020F0502020204030204" pitchFamily="34" charset="0"/>
                <a:ea typeface="Times New Roman" panose="02020603050405020304" pitchFamily="18" charset="0"/>
              </a:rPr>
              <a:t>وتتمثل الحماية الدولية للحقوق</a:t>
            </a:r>
            <a:r>
              <a:rPr lang="ar-SA" sz="1600" dirty="0">
                <a:effectLst/>
                <a:latin typeface="Calibri" panose="020F0502020204030204" pitchFamily="34" charset="0"/>
                <a:ea typeface="Times New Roman" panose="02020603050405020304" pitchFamily="18" charset="0"/>
              </a:rPr>
              <a:t> التي نصت عليها الاتفاقية في اللجنة الأمريكية لحقوق الإنسان </a:t>
            </a:r>
            <a:r>
              <a:rPr lang="ar-SA" sz="1600" dirty="0">
                <a:effectLst/>
                <a:highlight>
                  <a:srgbClr val="FFFF00"/>
                </a:highlight>
                <a:latin typeface="Calibri" panose="020F0502020204030204" pitchFamily="34" charset="0"/>
                <a:ea typeface="Times New Roman" panose="02020603050405020304" pitchFamily="18" charset="0"/>
              </a:rPr>
              <a:t>والمحكمة الأمريكية لحقوق الإنسان،</a:t>
            </a:r>
            <a:r>
              <a:rPr lang="ar-SA" sz="1600" dirty="0">
                <a:effectLst/>
                <a:latin typeface="Calibri" panose="020F0502020204030204" pitchFamily="34" charset="0"/>
                <a:ea typeface="Times New Roman" panose="02020603050405020304" pitchFamily="18" charset="0"/>
              </a:rPr>
              <a:t> فيجوز للفرد أن يقدم شكوى إلي </a:t>
            </a:r>
            <a:r>
              <a:rPr lang="ar-SA" sz="1600" dirty="0">
                <a:effectLst/>
                <a:highlight>
                  <a:srgbClr val="FFFF00"/>
                </a:highlight>
                <a:latin typeface="Calibri" panose="020F0502020204030204" pitchFamily="34" charset="0"/>
                <a:ea typeface="Times New Roman" panose="02020603050405020304" pitchFamily="18" charset="0"/>
              </a:rPr>
              <a:t>اللجنة الأمريكية لحقوق الإنسان</a:t>
            </a:r>
            <a:r>
              <a:rPr lang="ar-SA" sz="1600" dirty="0">
                <a:effectLst/>
                <a:latin typeface="Calibri" panose="020F0502020204030204" pitchFamily="34" charset="0"/>
                <a:ea typeface="Times New Roman" panose="02020603050405020304" pitchFamily="18" charset="0"/>
              </a:rPr>
              <a:t> التي تقوم ببحث أسباب الشكوى، وتحاول إزالتها، كما يمكن أن تجهز تقريرا تقوم بإرساله للأطراف أو المحاكم في حالة قبول الدول اختصاص المحكمة بذلك، بالإضافة إلي </a:t>
            </a:r>
            <a:r>
              <a:rPr lang="ar-SA" sz="1600" dirty="0">
                <a:effectLst/>
                <a:highlight>
                  <a:srgbClr val="FFFF00"/>
                </a:highlight>
                <a:latin typeface="Calibri" panose="020F0502020204030204" pitchFamily="34" charset="0"/>
                <a:ea typeface="Times New Roman" panose="02020603050405020304" pitchFamily="18" charset="0"/>
              </a:rPr>
              <a:t>الرقابة القضائية</a:t>
            </a:r>
            <a:r>
              <a:rPr lang="ar-SA" sz="1600" dirty="0">
                <a:effectLst/>
                <a:latin typeface="Calibri" panose="020F0502020204030204" pitchFamily="34" charset="0"/>
                <a:ea typeface="Times New Roman" panose="02020603050405020304" pitchFamily="18" charset="0"/>
              </a:rPr>
              <a:t> التي تتوافر نتيجة لوجود اللجنة والمحكمة، وكذا </a:t>
            </a:r>
            <a:r>
              <a:rPr lang="ar-SA" sz="1600" dirty="0">
                <a:effectLst/>
                <a:highlight>
                  <a:srgbClr val="FFFF00"/>
                </a:highlight>
                <a:latin typeface="Calibri" panose="020F0502020204030204" pitchFamily="34" charset="0"/>
                <a:ea typeface="Times New Roman" panose="02020603050405020304" pitchFamily="18" charset="0"/>
              </a:rPr>
              <a:t>الرقابة السياسية</a:t>
            </a:r>
            <a:r>
              <a:rPr lang="ar-SA" sz="1600" dirty="0">
                <a:effectLst/>
                <a:latin typeface="Calibri" panose="020F0502020204030204" pitchFamily="34" charset="0"/>
                <a:ea typeface="Times New Roman" panose="02020603050405020304" pitchFamily="18" charset="0"/>
              </a:rPr>
              <a:t> التي تمارسها الأجهزة المختصة في منظمة الدول الأمريكية المتعلقة بالتزام الدول الأعضاء بما ورد في الاتفاقية.</a:t>
            </a:r>
            <a:endParaRPr lang="en-US" sz="1600" dirty="0">
              <a:effectLst/>
              <a:latin typeface="Calibri" panose="020F0502020204030204" pitchFamily="34" charset="0"/>
              <a:ea typeface="Calibri" panose="020F0502020204030204" pitchFamily="34" charset="0"/>
            </a:endParaRPr>
          </a:p>
        </p:txBody>
      </p:sp>
      <p:pic>
        <p:nvPicPr>
          <p:cNvPr id="8" name="Picture 7">
            <a:extLst>
              <a:ext uri="{FF2B5EF4-FFF2-40B4-BE49-F238E27FC236}">
                <a16:creationId xmlns:a16="http://schemas.microsoft.com/office/drawing/2014/main" id="{46D7A6B3-695F-1BBD-2291-4E386C1696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3110" y="1137132"/>
            <a:ext cx="3623976" cy="4263088"/>
          </a:xfrm>
          <a:prstGeom prst="rect">
            <a:avLst/>
          </a:prstGeom>
        </p:spPr>
      </p:pic>
    </p:spTree>
    <p:extLst>
      <p:ext uri="{BB962C8B-B14F-4D97-AF65-F5344CB8AC3E}">
        <p14:creationId xmlns:p14="http://schemas.microsoft.com/office/powerpoint/2010/main" val="78850558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23541" y="1069082"/>
            <a:ext cx="10704001" cy="5291322"/>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2436585" y="497596"/>
            <a:ext cx="8519885" cy="7284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rPr>
              <a:t>5. </a:t>
            </a:r>
            <a:r>
              <a:rPr lang="ar-SA" sz="2400" b="1" dirty="0">
                <a:solidFill>
                  <a:schemeClr val="bg1"/>
                </a:solidFill>
                <a:latin typeface="Calibri" panose="020F0502020204030204" pitchFamily="34" charset="0"/>
                <a:ea typeface="Times New Roman" panose="02020603050405020304" pitchFamily="18" charset="0"/>
              </a:rPr>
              <a:t>مشروع ميثاق حقوق الإنسان والشعب في الوطن العربي</a:t>
            </a:r>
            <a:r>
              <a:rPr lang="ar-EG" sz="2400" b="1" dirty="0">
                <a:solidFill>
                  <a:schemeClr val="bg1"/>
                </a:solidFill>
                <a:latin typeface="Calibri" panose="020F0502020204030204" pitchFamily="34" charset="0"/>
                <a:ea typeface="Times New Roman" panose="02020603050405020304" pitchFamily="18" charset="0"/>
              </a:rPr>
              <a:t> :</a:t>
            </a:r>
            <a:endParaRPr lang="en-US" dirty="0">
              <a:solidFill>
                <a:schemeClr val="bg1"/>
              </a:solidFill>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98983BE1-F497-B445-8FE5-126A838B2A6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6583" y="2132218"/>
            <a:ext cx="2857500" cy="2857500"/>
          </a:xfrm>
          <a:prstGeom prst="rect">
            <a:avLst/>
          </a:prstGeom>
        </p:spPr>
      </p:pic>
      <p:sp>
        <p:nvSpPr>
          <p:cNvPr id="11" name="TextBox 10">
            <a:extLst>
              <a:ext uri="{FF2B5EF4-FFF2-40B4-BE49-F238E27FC236}">
                <a16:creationId xmlns:a16="http://schemas.microsoft.com/office/drawing/2014/main" id="{3D0D017B-2C45-EFA2-0F3F-96B6404F543A}"/>
              </a:ext>
            </a:extLst>
          </p:cNvPr>
          <p:cNvSpPr txBox="1"/>
          <p:nvPr/>
        </p:nvSpPr>
        <p:spPr>
          <a:xfrm>
            <a:off x="2264229" y="1286835"/>
            <a:ext cx="9463314" cy="4777205"/>
          </a:xfrm>
          <a:prstGeom prst="rect">
            <a:avLst/>
          </a:prstGeom>
          <a:noFill/>
        </p:spPr>
        <p:txBody>
          <a:bodyPr wrap="square" rtlCol="0">
            <a:spAutoFit/>
          </a:bodyPr>
          <a:lstStyle/>
          <a:p>
            <a:pPr marL="0" marR="0" algn="just" rtl="1">
              <a:lnSpc>
                <a:spcPct val="107000"/>
              </a:lnSpc>
              <a:spcBef>
                <a:spcPts val="0"/>
              </a:spcBef>
              <a:spcAft>
                <a:spcPts val="500"/>
              </a:spcAft>
            </a:pPr>
            <a:r>
              <a:rPr lang="en-US" sz="1800" dirty="0">
                <a:solidFill>
                  <a:srgbClr val="000000"/>
                </a:solidFill>
                <a:effectLst/>
                <a:latin typeface="Calibri" panose="020F0502020204030204" pitchFamily="34" charset="0"/>
                <a:ea typeface="Times New Roman" panose="02020603050405020304" pitchFamily="18" charset="0"/>
              </a:rPr>
              <a:t>         </a:t>
            </a:r>
            <a:r>
              <a:rPr lang="ar-SA" sz="1800" dirty="0">
                <a:solidFill>
                  <a:srgbClr val="000000"/>
                </a:solidFill>
                <a:effectLst/>
                <a:latin typeface="Calibri" panose="020F0502020204030204" pitchFamily="34" charset="0"/>
                <a:ea typeface="Times New Roman" panose="02020603050405020304" pitchFamily="18" charset="0"/>
              </a:rPr>
              <a:t>فلقد نصت الديباجة على مايلي: ......... إن عددا من خبراء الأمة العربية من أهل الفكر والقانون الملتزمين بقضاياها والحريصين على مستقبلها ومصيرها المجتمعين في مدينة بإيطاليا في ديسمبر ١٩٨٦م بدعوة من المعهد الدولي للدراسات العليا في العلوم الجنائية يعلنون المشروع الآتي لميثاق عربي </a:t>
            </a:r>
            <a:r>
              <a:rPr lang="ar-EG" sz="1800" dirty="0">
                <a:solidFill>
                  <a:srgbClr val="000000"/>
                </a:solidFill>
                <a:effectLst/>
                <a:latin typeface="Calibri" panose="020F0502020204030204" pitchFamily="34" charset="0"/>
                <a:ea typeface="Times New Roman" panose="02020603050405020304" pitchFamily="18" charset="0"/>
              </a:rPr>
              <a:t>لحقوق</a:t>
            </a:r>
            <a:r>
              <a:rPr lang="ar-SA" sz="1800" dirty="0">
                <a:solidFill>
                  <a:srgbClr val="000000"/>
                </a:solidFill>
                <a:effectLst/>
                <a:latin typeface="Calibri" panose="020F0502020204030204" pitchFamily="34" charset="0"/>
                <a:ea typeface="Times New Roman" panose="02020603050405020304" pitchFamily="18" charset="0"/>
              </a:rPr>
              <a:t> الإنسان والشعب، ويتوجهون إلى أبناء الأمة العربية في أقطارها كافة لتبنيه كمثل أعلى تبلغه وأن يجعلوا منه بداية للمشروع القومي للنهوض بها من عثرتها، كما يتوجهون إلى الأقطار العربية منفردة ومجتمعة وإلى هيئاتها المشتركة وفى مقدمتها جامعة الدول العربية لدراسته وصولا إلى الأخذ به وتطبيقه</a:t>
            </a:r>
            <a:r>
              <a:rPr lang="en-US" sz="1800" dirty="0">
                <a:solidFill>
                  <a:srgbClr val="000000"/>
                </a:solidFill>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يقع هذا الميثاق في ٦٥مادة، ولقد تضمن الباب الأول من هذا المشروع حقوق الإنسان وحرياته الأساسية، أما الباب الثاني فقد تضمن الحقوق الجماعية للشعب العربي، وأما الباب الثالث قد تضمن إجراءات ضمان حماية حقوق الإنسان.</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rPr>
              <a:t>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rPr>
              <a:t>ولقد نصت المادة (۱۲) علي: (للحياة الخاصة لكل إنسان حرمة</a:t>
            </a:r>
            <a:r>
              <a:rPr lang="ar-SA" sz="1800" dirty="0">
                <a:solidFill>
                  <a:srgbClr val="000000"/>
                </a:solidFill>
                <a:effectLst/>
                <a:latin typeface="Calibri" panose="020F0502020204030204" pitchFamily="34" charset="0"/>
                <a:ea typeface="Times New Roman" panose="02020603050405020304" pitchFamily="18" charset="0"/>
              </a:rPr>
              <a:t>، وتشمل هذه الحياة الخاصة خصوصيات الأسرة وحرمة المسكن، وسرية المراسلات وغيرها من سبل المخابرة الخاصة ولا يجوز المساس بها إلا في حدود القانون).</a:t>
            </a:r>
            <a:endParaRPr lang="en-US" dirty="0"/>
          </a:p>
        </p:txBody>
      </p:sp>
    </p:spTree>
    <p:extLst>
      <p:ext uri="{BB962C8B-B14F-4D97-AF65-F5344CB8AC3E}">
        <p14:creationId xmlns:p14="http://schemas.microsoft.com/office/powerpoint/2010/main" val="35129368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423124" y="1467982"/>
            <a:ext cx="10275389"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052" name="Picture 4" descr="المواطنة بين الإسلاموية وحقوق الإنسان - مركز أبحاث مينا">
            <a:extLst>
              <a:ext uri="{FF2B5EF4-FFF2-40B4-BE49-F238E27FC236}">
                <a16:creationId xmlns:a16="http://schemas.microsoft.com/office/drawing/2014/main" id="{5544D574-3B1F-4E42-B333-96504BCC6F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41714" y="4547241"/>
            <a:ext cx="5471886" cy="1540589"/>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Flowchart: Alternate Process 9">
            <a:extLst>
              <a:ext uri="{FF2B5EF4-FFF2-40B4-BE49-F238E27FC236}">
                <a16:creationId xmlns:a16="http://schemas.microsoft.com/office/drawing/2014/main" id="{51219751-0F25-4A03-A079-5505982BB34A}"/>
              </a:ext>
            </a:extLst>
          </p:cNvPr>
          <p:cNvSpPr/>
          <p:nvPr/>
        </p:nvSpPr>
        <p:spPr>
          <a:xfrm>
            <a:off x="3800517" y="255904"/>
            <a:ext cx="5033736" cy="102098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rPr>
              <a:t>6. </a:t>
            </a:r>
            <a:r>
              <a:rPr lang="ar-SA" sz="2400" b="1" dirty="0">
                <a:solidFill>
                  <a:schemeClr val="bg1"/>
                </a:solidFill>
                <a:latin typeface="Calibri" panose="020F0502020204030204" pitchFamily="34" charset="0"/>
                <a:ea typeface="Times New Roman" panose="02020603050405020304" pitchFamily="18" charset="0"/>
              </a:rPr>
              <a:t>الميثاق العربي لحقوق الإنسان</a:t>
            </a:r>
            <a:r>
              <a:rPr lang="ar-EG" sz="2400" b="1" dirty="0">
                <a:solidFill>
                  <a:schemeClr val="bg1"/>
                </a:solidFill>
                <a:latin typeface="Calibri" panose="020F0502020204030204" pitchFamily="34" charset="0"/>
                <a:ea typeface="Times New Roman" panose="02020603050405020304" pitchFamily="18" charset="0"/>
              </a:rPr>
              <a:t> :</a:t>
            </a:r>
          </a:p>
          <a:p>
            <a:pPr marR="0" lvl="0" algn="ctr" rtl="1">
              <a:lnSpc>
                <a:spcPct val="107000"/>
              </a:lnSpc>
              <a:spcBef>
                <a:spcPts val="0"/>
              </a:spcBef>
              <a:spcAft>
                <a:spcPts val="500"/>
              </a:spcAft>
            </a:pPr>
            <a:r>
              <a:rPr lang="ar-EG" sz="2400" b="1" dirty="0">
                <a:solidFill>
                  <a:schemeClr val="tx1"/>
                </a:solidFill>
                <a:latin typeface="Calibri" panose="020F0502020204030204" pitchFamily="34" charset="0"/>
                <a:ea typeface="Calibri" panose="020F0502020204030204" pitchFamily="34" charset="0"/>
              </a:rPr>
              <a:t>أولا: المشروع الاول:</a:t>
            </a:r>
            <a:endParaRPr lang="en-US" sz="2400" dirty="0">
              <a:solidFill>
                <a:schemeClr val="tx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1A54062B-AE96-F238-2EC2-197D621A8478}"/>
              </a:ext>
            </a:extLst>
          </p:cNvPr>
          <p:cNvSpPr txBox="1"/>
          <p:nvPr/>
        </p:nvSpPr>
        <p:spPr>
          <a:xfrm>
            <a:off x="1524361" y="1676032"/>
            <a:ext cx="10072914" cy="3203441"/>
          </a:xfrm>
          <a:prstGeom prst="rect">
            <a:avLst/>
          </a:prstGeom>
          <a:noFill/>
        </p:spPr>
        <p:txBody>
          <a:bodyPr wrap="square" rtlCol="0">
            <a:spAutoFit/>
          </a:bodyPr>
          <a:lstStyle/>
          <a:p>
            <a:pPr marL="342900" marR="0" lvl="0" indent="-342900" algn="just" rtl="1">
              <a:spcBef>
                <a:spcPts val="0"/>
              </a:spcBef>
              <a:spcAft>
                <a:spcPts val="500"/>
              </a:spcAft>
              <a:buFont typeface="+mj-cs"/>
              <a:buAutoNum type="arabic1Minus"/>
            </a:pPr>
            <a:r>
              <a:rPr lang="ar-SA" sz="1800" dirty="0">
                <a:solidFill>
                  <a:srgbClr val="000000"/>
                </a:solidFill>
                <a:effectLst/>
                <a:latin typeface="Times New Roman" panose="02020603050405020304" pitchFamily="18" charset="0"/>
                <a:ea typeface="Times New Roman" panose="02020603050405020304" pitchFamily="18" charset="0"/>
              </a:rPr>
              <a:t> لأن ميثاق جامعة الدول العربية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rPr>
              <a:t>لم يتضمن أية إشارة واضحة تتعلق باحترام حقوق الإنسان، وتداركا لهذا الفراغ والتأخر على الأمم الأخرى</a:t>
            </a:r>
            <a:r>
              <a:rPr lang="ar-SA" sz="1800" dirty="0">
                <a:solidFill>
                  <a:srgbClr val="000000"/>
                </a:solidFill>
                <a:effectLst/>
                <a:latin typeface="Times New Roman" panose="02020603050405020304" pitchFamily="18" charset="0"/>
                <a:ea typeface="Times New Roman" panose="02020603050405020304" pitchFamily="18" charset="0"/>
              </a:rPr>
              <a:t>، عقد أول مؤتمر عربي لحقوق الإنسان في بيروت من 2 إلى 10 </a:t>
            </a:r>
            <a:r>
              <a:rPr lang="ar-EG" sz="1800" dirty="0">
                <a:solidFill>
                  <a:srgbClr val="000000"/>
                </a:solidFill>
                <a:effectLst/>
                <a:latin typeface="Times New Roman" panose="02020603050405020304" pitchFamily="18" charset="0"/>
                <a:ea typeface="Times New Roman" panose="02020603050405020304" pitchFamily="18" charset="0"/>
              </a:rPr>
              <a:t>ديسمبر ، 1968 </a:t>
            </a:r>
            <a:r>
              <a:rPr lang="ar-SA" sz="1800" dirty="0">
                <a:solidFill>
                  <a:srgbClr val="000000"/>
                </a:solidFill>
                <a:effectLst/>
                <a:latin typeface="Times New Roman" panose="02020603050405020304" pitchFamily="18" charset="0"/>
                <a:ea typeface="Times New Roman" panose="02020603050405020304" pitchFamily="18" charset="0"/>
              </a:rPr>
              <a:t>أدي إلى إعداد مشروع في هذا الموضوع عام 1971 ،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rPr>
              <a:t>لكنه مات في السنة نفسها لعدم تعليق أغلب الحكومات العربية عليه.</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R="0" lvl="0" algn="just" rtl="1">
              <a:spcBef>
                <a:spcPts val="0"/>
              </a:spcBef>
              <a:spcAft>
                <a:spcPts val="500"/>
              </a:spcAft>
            </a:pPr>
            <a:r>
              <a:rPr lang="ar-EG" sz="1800" dirty="0">
                <a:solidFill>
                  <a:srgbClr val="000000"/>
                </a:solidFill>
                <a:effectLst/>
                <a:latin typeface="Times New Roman" panose="02020603050405020304" pitchFamily="18" charset="0"/>
                <a:ea typeface="Times New Roman" panose="02020603050405020304" pitchFamily="18" charset="0"/>
              </a:rPr>
              <a:t>ب. أ</a:t>
            </a:r>
            <a:r>
              <a:rPr lang="ar-SA" sz="1800" dirty="0">
                <a:solidFill>
                  <a:srgbClr val="000000"/>
                </a:solidFill>
                <a:effectLst/>
                <a:latin typeface="Times New Roman" panose="02020603050405020304" pitchFamily="18" charset="0"/>
                <a:ea typeface="Times New Roman" panose="02020603050405020304" pitchFamily="18" charset="0"/>
              </a:rPr>
              <a:t>عيدت المحاولة في 24 مايو، إذ عهد بإعداد المشروع الجديد للجنة من الخبراء في القانون الدولي بتكليف الجامعة العربية، إلا أن مجلس الجامعة أصدر قرارا رقم 4458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rPr>
              <a:t>بتأجيل البت في المشروع</a:t>
            </a:r>
            <a:r>
              <a:rPr lang="ar-SA" sz="1800" dirty="0">
                <a:solidFill>
                  <a:srgbClr val="000000"/>
                </a:solidFill>
                <a:effectLst/>
                <a:latin typeface="Times New Roman" panose="02020603050405020304" pitchFamily="18" charset="0"/>
                <a:ea typeface="Times New Roman" panose="02020603050405020304" pitchFamily="18" charset="0"/>
              </a:rPr>
              <a:t>، وذلك في الدورة المنعقدة في تونس في 28 مارس 1985 ريثما تنتهي منظمة المؤتمر الإسلامي من دراسة مشروع إعلان حقوق الإنسان في الإسلام، وكان هذا المشروع </a:t>
            </a:r>
            <a:r>
              <a:rPr lang="ar-EG" dirty="0">
                <a:solidFill>
                  <a:srgbClr val="000000"/>
                </a:solidFill>
                <a:latin typeface="Times New Roman" panose="02020603050405020304" pitchFamily="18" charset="0"/>
                <a:ea typeface="Times New Roman" panose="02020603050405020304" pitchFamily="18" charset="0"/>
              </a:rPr>
              <a:t>ي</a:t>
            </a:r>
            <a:r>
              <a:rPr lang="ar-SA" sz="1800" dirty="0">
                <a:solidFill>
                  <a:srgbClr val="000000"/>
                </a:solidFill>
                <a:effectLst/>
                <a:latin typeface="Times New Roman" panose="02020603050405020304" pitchFamily="18" charset="0"/>
                <a:ea typeface="Times New Roman" panose="02020603050405020304" pitchFamily="18" charset="0"/>
              </a:rPr>
              <a:t>تكون من ديباجة وإثنين وأربعين مادة من بين ما نص عليه من الحقوق ضرورة حماية الخصوصية للفرد وعدم المساس بها</a:t>
            </a:r>
            <a:r>
              <a:rPr lang="en-US" sz="1800" dirty="0">
                <a:solidFill>
                  <a:srgbClr val="000000"/>
                </a:solidFill>
                <a:effectLst/>
                <a:latin typeface="Calibri" panose="020F0502020204030204" pitchFamily="34" charset="0"/>
                <a:ea typeface="Times New Roman" panose="02020603050405020304" pitchFamily="18" charset="0"/>
              </a:rPr>
              <a:t>.</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131178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Alternate Process 9">
            <a:extLst>
              <a:ext uri="{FF2B5EF4-FFF2-40B4-BE49-F238E27FC236}">
                <a16:creationId xmlns:a16="http://schemas.microsoft.com/office/drawing/2014/main" id="{51219751-0F25-4A03-A079-5505982BB34A}"/>
              </a:ext>
            </a:extLst>
          </p:cNvPr>
          <p:cNvSpPr/>
          <p:nvPr/>
        </p:nvSpPr>
        <p:spPr>
          <a:xfrm>
            <a:off x="3904343" y="181883"/>
            <a:ext cx="4383314" cy="84363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2000" b="1" dirty="0">
                <a:solidFill>
                  <a:schemeClr val="tx1"/>
                </a:solidFill>
                <a:latin typeface="Calibri" panose="020F0502020204030204" pitchFamily="34" charset="0"/>
                <a:ea typeface="Times New Roman" panose="02020603050405020304" pitchFamily="18" charset="0"/>
              </a:rPr>
              <a:t>6. </a:t>
            </a:r>
            <a:r>
              <a:rPr lang="ar-SA" sz="2000" b="1" dirty="0">
                <a:solidFill>
                  <a:schemeClr val="tx1"/>
                </a:solidFill>
                <a:latin typeface="Calibri" panose="020F0502020204030204" pitchFamily="34" charset="0"/>
                <a:ea typeface="Times New Roman" panose="02020603050405020304" pitchFamily="18" charset="0"/>
              </a:rPr>
              <a:t>الميثاق العربي لحقوق الإنسان</a:t>
            </a:r>
            <a:r>
              <a:rPr lang="ar-EG" sz="2000" b="1" dirty="0">
                <a:solidFill>
                  <a:schemeClr val="tx1"/>
                </a:solidFill>
                <a:latin typeface="Calibri" panose="020F0502020204030204" pitchFamily="34" charset="0"/>
                <a:ea typeface="Times New Roman" panose="02020603050405020304" pitchFamily="18" charset="0"/>
              </a:rPr>
              <a:t> :</a:t>
            </a:r>
          </a:p>
          <a:p>
            <a:pPr marR="0" lvl="0" algn="ctr" rtl="1">
              <a:lnSpc>
                <a:spcPct val="107000"/>
              </a:lnSpc>
              <a:spcBef>
                <a:spcPts val="0"/>
              </a:spcBef>
              <a:spcAft>
                <a:spcPts val="500"/>
              </a:spcAft>
            </a:pPr>
            <a:r>
              <a:rPr lang="ar-EG" sz="2000" b="1" dirty="0">
                <a:solidFill>
                  <a:schemeClr val="tx1"/>
                </a:solidFill>
                <a:latin typeface="Calibri" panose="020F0502020204030204" pitchFamily="34" charset="0"/>
                <a:ea typeface="Calibri" panose="020F0502020204030204" pitchFamily="34" charset="0"/>
              </a:rPr>
              <a:t>ثانيا: المشروع الثاني:</a:t>
            </a:r>
            <a:endParaRPr lang="en-US" sz="2000" dirty="0">
              <a:solidFill>
                <a:schemeClr val="tx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E296F9EC-8ED1-60D3-80A4-9D435F97F24C}"/>
              </a:ext>
            </a:extLst>
          </p:cNvPr>
          <p:cNvSpPr txBox="1"/>
          <p:nvPr/>
        </p:nvSpPr>
        <p:spPr>
          <a:xfrm>
            <a:off x="660400" y="1509136"/>
            <a:ext cx="10871200" cy="4777205"/>
          </a:xfrm>
          <a:prstGeom prst="rect">
            <a:avLst/>
          </a:prstGeom>
          <a:noFill/>
        </p:spPr>
        <p:txBody>
          <a:bodyPr wrap="square" rtlCol="0">
            <a:spAutoFit/>
          </a:bodyPr>
          <a:lstStyle/>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 للمرة الثانية رجعت اللجنة العربية الدائمة لحقوق الإنسان إلى دراسة مشروع الميثاق العربي لهذه الحقوق في عام 1992، وبعد إبداء الدول العربية ملاحظاتها حول مضمونه وافقت عليه اللجنة القانونية الدائمة، بالجامعة في اجتماعها من 3 إلى 5 سبتمبر 1994، وتمت على إثره دعوة الدول العربية لتوقيعه والتصديق عليه، </a:t>
            </a:r>
            <a:r>
              <a:rPr lang="ar-SA" sz="1800" u="sng" dirty="0">
                <a:effectLst/>
                <a:highlight>
                  <a:srgbClr val="FFFF00"/>
                </a:highlight>
                <a:latin typeface="Calibri" panose="020F0502020204030204" pitchFamily="34" charset="0"/>
                <a:ea typeface="Times New Roman" panose="02020603050405020304" pitchFamily="18" charset="0"/>
              </a:rPr>
              <a:t>إلا أنه لم تصادق عليه أي من الدول العربية</a:t>
            </a:r>
            <a:r>
              <a:rPr lang="ar-SA" sz="1800" dirty="0">
                <a:effectLst/>
                <a:latin typeface="Calibri" panose="020F0502020204030204" pitchFamily="34" charset="0"/>
                <a:ea typeface="Times New Roman" panose="02020603050405020304" pitchFamily="18" charset="0"/>
              </a:rPr>
              <a:t>.</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 </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          ويتكون المشروع الثاني من ديباجة و43 مادة، وورد الحق في الخصوصية في نص المادة 17 منه في فقرة واحدة فقط بـ الغرابة أنه رغم غياب مصادقة الدول العربية بأكملها على المشروع – وهذا أمر فريد من نوعه— دعى مجلس الجامعة إلى تحديثه، وذلك في عام 2003 بمشاركة خبراء في مجال حقوق الإنسان وفي القانون، وقد أوضح الأمين العام للجامعة بأن مفهوم تحديث الميثاق يعني العمل على أن يتوافق هذا الميثاق المقترح مع المعايير الدولية لحقوق الإنسان وعدم تناقضه معها.</a:t>
            </a: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endParaRPr lang="en-US" sz="14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800" dirty="0">
                <a:effectLst/>
                <a:latin typeface="Calibri" panose="020F0502020204030204" pitchFamily="34" charset="0"/>
                <a:ea typeface="Times New Roman" panose="02020603050405020304" pitchFamily="18" charset="0"/>
              </a:rPr>
              <a:t>      وقد تمت دعوة الدول العربية إلى الإسراع في التصديق عليه أو الانضمام إليه بعد تحديثه عن طريق الاستعانة بالأفكار والوثائق، التي توصلت إليها مؤتمرات المجتمع المدني العربي بشأن هذا التحديث، خاصة بالمساعدة الثمينة والملحة التي تقدمت بها هيئة الأمم المتحدة من أجل إنجاح هذا العمل وظهور هذا الميثاق إلى النور.</a:t>
            </a:r>
            <a:endParaRPr lang="en-US" dirty="0"/>
          </a:p>
        </p:txBody>
      </p:sp>
    </p:spTree>
    <p:extLst>
      <p:ext uri="{BB962C8B-B14F-4D97-AF65-F5344CB8AC3E}">
        <p14:creationId xmlns:p14="http://schemas.microsoft.com/office/powerpoint/2010/main" val="208033163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740229" y="922562"/>
            <a:ext cx="10486116" cy="5232175"/>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2052" name="Picture 4" descr="المواطنة بين الإسلاموية وحقوق الإنسان - مركز أبحاث مينا">
            <a:extLst>
              <a:ext uri="{FF2B5EF4-FFF2-40B4-BE49-F238E27FC236}">
                <a16:creationId xmlns:a16="http://schemas.microsoft.com/office/drawing/2014/main" id="{5544D574-3B1F-4E42-B333-96504BCC6F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5655" y="4426854"/>
            <a:ext cx="3420776" cy="15085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Flowchart: Alternate Process 9">
            <a:extLst>
              <a:ext uri="{FF2B5EF4-FFF2-40B4-BE49-F238E27FC236}">
                <a16:creationId xmlns:a16="http://schemas.microsoft.com/office/drawing/2014/main" id="{51219751-0F25-4A03-A079-5505982BB34A}"/>
              </a:ext>
            </a:extLst>
          </p:cNvPr>
          <p:cNvSpPr/>
          <p:nvPr/>
        </p:nvSpPr>
        <p:spPr>
          <a:xfrm>
            <a:off x="2740762" y="650450"/>
            <a:ext cx="6710476" cy="99013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1600" b="1" dirty="0">
                <a:solidFill>
                  <a:schemeClr val="bg1"/>
                </a:solidFill>
                <a:latin typeface="Calibri" panose="020F0502020204030204" pitchFamily="34" charset="0"/>
                <a:ea typeface="Times New Roman" panose="02020603050405020304" pitchFamily="18" charset="0"/>
              </a:rPr>
              <a:t>6. </a:t>
            </a:r>
            <a:r>
              <a:rPr lang="ar-SA" sz="1600" b="1" dirty="0">
                <a:solidFill>
                  <a:schemeClr val="bg1"/>
                </a:solidFill>
                <a:latin typeface="Calibri" panose="020F0502020204030204" pitchFamily="34" charset="0"/>
                <a:ea typeface="Times New Roman" panose="02020603050405020304" pitchFamily="18" charset="0"/>
              </a:rPr>
              <a:t>الميثاق العربي لحقوق الإنسان</a:t>
            </a:r>
            <a:r>
              <a:rPr lang="ar-EG" sz="1600" b="1" dirty="0">
                <a:solidFill>
                  <a:schemeClr val="bg1"/>
                </a:solidFill>
                <a:latin typeface="Calibri" panose="020F0502020204030204" pitchFamily="34" charset="0"/>
                <a:ea typeface="Times New Roman" panose="02020603050405020304" pitchFamily="18" charset="0"/>
              </a:rPr>
              <a:t> :</a:t>
            </a:r>
          </a:p>
          <a:p>
            <a:pPr marR="0" lvl="0" algn="ctr" rtl="1">
              <a:lnSpc>
                <a:spcPct val="107000"/>
              </a:lnSpc>
              <a:spcBef>
                <a:spcPts val="0"/>
              </a:spcBef>
              <a:spcAft>
                <a:spcPts val="500"/>
              </a:spcAft>
            </a:pPr>
            <a:r>
              <a:rPr lang="ar-EG" sz="1600" b="1" dirty="0">
                <a:solidFill>
                  <a:srgbClr val="000000"/>
                </a:solidFill>
                <a:ea typeface="Times New Roman" panose="02020603050405020304" pitchFamily="18" charset="0"/>
              </a:rPr>
              <a:t>ثالثا: </a:t>
            </a:r>
            <a:r>
              <a:rPr lang="ar-SA" sz="1600" b="1" dirty="0">
                <a:solidFill>
                  <a:srgbClr val="000000"/>
                </a:solidFill>
                <a:ea typeface="Times New Roman" panose="02020603050405020304" pitchFamily="18" charset="0"/>
              </a:rPr>
              <a:t>الميثاق العربي لحقوق الإنسان في صيغته النهائية </a:t>
            </a:r>
            <a:r>
              <a:rPr lang="ar-EG" sz="1600" b="1" dirty="0">
                <a:solidFill>
                  <a:schemeClr val="tx1"/>
                </a:solidFill>
                <a:latin typeface="Calibri" panose="020F0502020204030204" pitchFamily="34" charset="0"/>
                <a:ea typeface="Calibri" panose="020F0502020204030204" pitchFamily="34" charset="0"/>
              </a:rPr>
              <a:t>:</a:t>
            </a:r>
            <a:endParaRPr lang="en-US" sz="1600" dirty="0">
              <a:solidFill>
                <a:schemeClr val="tx1"/>
              </a:solidFill>
              <a:latin typeface="Calibri" panose="020F0502020204030204" pitchFamily="34" charset="0"/>
              <a:ea typeface="Calibri" panose="020F0502020204030204" pitchFamily="34" charset="0"/>
            </a:endParaRPr>
          </a:p>
        </p:txBody>
      </p:sp>
      <p:sp>
        <p:nvSpPr>
          <p:cNvPr id="6" name="TextBox 5">
            <a:extLst>
              <a:ext uri="{FF2B5EF4-FFF2-40B4-BE49-F238E27FC236}">
                <a16:creationId xmlns:a16="http://schemas.microsoft.com/office/drawing/2014/main" id="{EA4B33C0-16D1-F4D8-BAC2-73B2C5EF0EF2}"/>
              </a:ext>
            </a:extLst>
          </p:cNvPr>
          <p:cNvSpPr txBox="1"/>
          <p:nvPr/>
        </p:nvSpPr>
        <p:spPr>
          <a:xfrm>
            <a:off x="965656" y="1859887"/>
            <a:ext cx="10260690" cy="2968377"/>
          </a:xfrm>
          <a:prstGeom prst="rect">
            <a:avLst/>
          </a:prstGeom>
          <a:noFill/>
        </p:spPr>
        <p:txBody>
          <a:bodyPr wrap="square" rtlCol="0">
            <a:spAutoFit/>
          </a:bodyP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r>
              <a:rPr lang="ar-EG"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بعد اجتماعات عديدة تدل على سوء النية وغياب الرغبة في الإسراع في ظهور هذا الميثاق على الصعيد العربي، وبعد تدخل حثيث من جانب كل من الخبراء العرب الأعضاء في هيئات الأمم المتحدة في مجال حقوق الإنسان، وكذا المجتمع المدني العربي، أقر مجلس الجامعة على مستوى القمة وفي دورته العادية السادسة عشرة المنعقدة في تونس يومي 22 و 23 ماي 2004 الميثاق العربي لحقوق الإنسان في صيغته النهائية، ويتكون من ديباجة وثلاثة وخمسين مادة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أما نصيب الحق في </a:t>
            </a:r>
            <a:r>
              <a:rPr lang="ar-EG" sz="1600" dirty="0">
                <a:solidFill>
                  <a:srgbClr val="000000"/>
                </a:solidFill>
                <a:effectLst/>
                <a:latin typeface="Calibri" panose="020F0502020204030204" pitchFamily="34" charset="0"/>
                <a:ea typeface="Times New Roman" panose="02020603050405020304" pitchFamily="18" charset="0"/>
              </a:rPr>
              <a:t>الخصوصي</a:t>
            </a:r>
            <a:r>
              <a:rPr lang="ar-SA" sz="1600" dirty="0">
                <a:solidFill>
                  <a:srgbClr val="000000"/>
                </a:solidFill>
                <a:effectLst/>
                <a:latin typeface="Calibri" panose="020F0502020204030204" pitchFamily="34" charset="0"/>
                <a:ea typeface="Times New Roman" panose="02020603050405020304" pitchFamily="18" charset="0"/>
              </a:rPr>
              <a:t>ة هذا الميثاق، فقد ورد في نص المادة 21 منه في فقرتين نصت على أنه :</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1- لا يجوز تعريض أي شخص على نحو تعسفي أو غير قانوني للتدخل في خصوصيات أو شؤون أسرته أو بيته أو مراسلاته أو لتشهير يمس شرفه أو سمعته.</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2-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من حق كل شخص أن يحميه القانون من مثل هذا التدخل أو المساس.</a:t>
            </a:r>
            <a:endParaRPr lang="en-US" sz="1600" dirty="0"/>
          </a:p>
        </p:txBody>
      </p:sp>
    </p:spTree>
    <p:extLst>
      <p:ext uri="{BB962C8B-B14F-4D97-AF65-F5344CB8AC3E}">
        <p14:creationId xmlns:p14="http://schemas.microsoft.com/office/powerpoint/2010/main" val="42041752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99243" y="1071877"/>
            <a:ext cx="10753952"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algn="just" rtl="1">
              <a:spcBef>
                <a:spcPts val="0"/>
              </a:spcBef>
            </a:pPr>
            <a:r>
              <a:rPr lang="ar-EG" dirty="0">
                <a:solidFill>
                  <a:srgbClr val="000000"/>
                </a:solidFill>
                <a:effectLst/>
                <a:latin typeface="Times New Roman" panose="02020603050405020304" pitchFamily="18" charset="0"/>
                <a:ea typeface="Times New Roman" panose="02020603050405020304" pitchFamily="18" charset="0"/>
              </a:rPr>
              <a:t>            </a:t>
            </a:r>
            <a:r>
              <a:rPr lang="ar-SA" dirty="0">
                <a:solidFill>
                  <a:srgbClr val="000000"/>
                </a:solidFill>
                <a:effectLst/>
                <a:latin typeface="Times New Roman" panose="02020603050405020304" pitchFamily="18" charset="0"/>
                <a:ea typeface="Times New Roman" panose="02020603050405020304" pitchFamily="18" charset="0"/>
              </a:rPr>
              <a:t>تحت لواء وإشراف منظمة المؤتمر الإسلامي التي بدأت جهودها منذ 1979 لإعداد مشروع وثيقة تتضمن حقوق الإنسان في الإسلام عرض المشروع على مؤتمر وزراء خارجية الدول الإسلامية الذي أقره في دورته التاسعة عشر في القاهرة، وذلك في عام 1990 تحت عنوان: "إعلان القاهرة حول حقوق الإنسان في الإسلام "، وتم ذلك بعد عدد من الاجتماعات خصصت لدراسته وتنقيحه وتعديله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 </a:t>
            </a:r>
            <a:endParaRPr lang="en-US" dirty="0">
              <a:effectLst/>
              <a:latin typeface="Times New Roman" panose="02020603050405020304" pitchFamily="18" charset="0"/>
              <a:ea typeface="Times New Roman" panose="02020603050405020304" pitchFamily="18" charset="0"/>
            </a:endParaRPr>
          </a:p>
          <a:p>
            <a:pPr marL="0" marR="0" algn="just" rtl="1">
              <a:spcBef>
                <a:spcPts val="0"/>
              </a:spcBef>
            </a:pPr>
            <a:r>
              <a:rPr lang="ar-SA" dirty="0">
                <a:solidFill>
                  <a:srgbClr val="000000"/>
                </a:solidFill>
                <a:effectLst/>
                <a:latin typeface="Times New Roman" panose="02020603050405020304" pitchFamily="18" charset="0"/>
                <a:ea typeface="Times New Roman" panose="02020603050405020304" pitchFamily="18" charset="0"/>
              </a:rPr>
              <a:t>       ويتكون الإعلان من ديباجة وخمسة وعشرون مادة </a:t>
            </a:r>
            <a:r>
              <a:rPr lang="ar-SA" b="1" dirty="0">
                <a:solidFill>
                  <a:srgbClr val="000000"/>
                </a:solidFill>
                <a:effectLst/>
                <a:latin typeface="Times New Roman" panose="02020603050405020304" pitchFamily="18" charset="0"/>
                <a:ea typeface="Times New Roman" panose="02020603050405020304" pitchFamily="18" charset="0"/>
              </a:rPr>
              <a:t>و</a:t>
            </a:r>
            <a:r>
              <a:rPr lang="ar-SA" dirty="0">
                <a:solidFill>
                  <a:srgbClr val="000000"/>
                </a:solidFill>
                <a:effectLst/>
                <a:latin typeface="Times New Roman" panose="02020603050405020304" pitchFamily="18" charset="0"/>
                <a:ea typeface="Times New Roman" panose="02020603050405020304" pitchFamily="18" charset="0"/>
              </a:rPr>
              <a:t> لقد جاء في الفقرة الأخيرة من ديباجة الإعلان: (وإيمانا بأن الحقوق الأساسية والحريات العامة في الإسلام جزء من دين المسلمين لا يملك أحد بشكل مبدئي تعطيلها كليا أو جزئيا، أو خرقها أو تجاهلها، فهي أحكام إلهية تكليفيه أنزل الله بها آخر كتبه وبعث بها خاتم رسله، وتم بها ما جاءت به الرسالات السماوية، </a:t>
            </a:r>
            <a:r>
              <a:rPr lang="ar-SA" dirty="0">
                <a:solidFill>
                  <a:srgbClr val="000000"/>
                </a:solidFill>
                <a:effectLst/>
                <a:highlight>
                  <a:srgbClr val="FFFF00"/>
                </a:highlight>
                <a:latin typeface="Times New Roman" panose="02020603050405020304" pitchFamily="18" charset="0"/>
                <a:ea typeface="Times New Roman" panose="02020603050405020304" pitchFamily="18" charset="0"/>
              </a:rPr>
              <a:t>وأصبحت رعايتها عبادة وإهمالها أو العدوان عليها منكراً في الدين . وكل إنسان مسئول عنها،بمفرده، والأمة مسئولة عنها بالتضامن</a:t>
            </a:r>
            <a:r>
              <a:rPr lang="ar-SA" dirty="0">
                <a:solidFill>
                  <a:srgbClr val="000000"/>
                </a:solidFill>
                <a:effectLst/>
                <a:latin typeface="Times New Roman" panose="02020603050405020304" pitchFamily="18" charset="0"/>
                <a:ea typeface="Times New Roman" panose="02020603050405020304" pitchFamily="18" charset="0"/>
              </a:rPr>
              <a:t>، إن الدول الأعضاء في منظمة المؤتمر الإسلامي تأسيساً علي ذلك تعلن ما يلي.....).</a:t>
            </a:r>
            <a:endParaRPr lang="en-US" dirty="0">
              <a:effectLst/>
              <a:latin typeface="Times New Roman" panose="02020603050405020304" pitchFamily="18" charset="0"/>
              <a:ea typeface="Times New Roman" panose="02020603050405020304" pitchFamily="18"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 </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en-US" b="1" dirty="0">
                <a:solidFill>
                  <a:srgbClr val="000000"/>
                </a:solidFill>
                <a:effectLst/>
                <a:latin typeface="Calibri" panose="020F0502020204030204" pitchFamily="34" charset="0"/>
                <a:ea typeface="Times New Roman" panose="02020603050405020304" pitchFamily="18" charset="0"/>
              </a:rPr>
              <a:t>       </a:t>
            </a:r>
            <a:r>
              <a:rPr lang="ar-SA" b="1" dirty="0">
                <a:solidFill>
                  <a:srgbClr val="000000"/>
                </a:solidFill>
                <a:effectLst/>
                <a:latin typeface="Calibri" panose="020F0502020204030204" pitchFamily="34" charset="0"/>
                <a:ea typeface="Times New Roman" panose="02020603050405020304" pitchFamily="18" charset="0"/>
              </a:rPr>
              <a:t>وتضمن الإعلان خمسا وعشرين مادة</a:t>
            </a:r>
            <a:r>
              <a:rPr lang="ar-EG" b="1" dirty="0">
                <a:solidFill>
                  <a:srgbClr val="000000"/>
                </a:solidFill>
                <a:effectLst/>
                <a:latin typeface="Calibri" panose="020F0502020204030204" pitchFamily="34" charset="0"/>
                <a:ea typeface="Times New Roman" panose="02020603050405020304" pitchFamily="18" charset="0"/>
              </a:rPr>
              <a:t>،</a:t>
            </a:r>
            <a:r>
              <a:rPr lang="ar-SA" b="1" dirty="0">
                <a:solidFill>
                  <a:srgbClr val="000000"/>
                </a:solidFill>
                <a:effectLst/>
                <a:latin typeface="Calibri" panose="020F0502020204030204" pitchFamily="34" charset="0"/>
                <a:ea typeface="Times New Roman" panose="02020603050405020304" pitchFamily="18" charset="0"/>
              </a:rPr>
              <a:t> ووردت حماية الخصوصية في المادة الثامنة عشرة كما يلي:</a:t>
            </a:r>
            <a:endParaRPr lang="en-US" dirty="0">
              <a:effectLst/>
              <a:latin typeface="Calibri" panose="020F0502020204030204" pitchFamily="34" charset="0"/>
              <a:ea typeface="Calibri" panose="020F0502020204030204" pitchFamily="34" charset="0"/>
            </a:endParaRPr>
          </a:p>
        </p:txBody>
      </p:sp>
      <p:pic>
        <p:nvPicPr>
          <p:cNvPr id="1028" name="Picture 4" descr="مفهوم حقوق الإنسان في الشريعة الاسلامية - موضوع">
            <a:extLst>
              <a:ext uri="{FF2B5EF4-FFF2-40B4-BE49-F238E27FC236}">
                <a16:creationId xmlns:a16="http://schemas.microsoft.com/office/drawing/2014/main" id="{1AF05DFC-4BC2-49A5-8D82-931A6672F41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7485" y="5109890"/>
            <a:ext cx="5617029" cy="116155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Flowchart: Alternate Process 9">
            <a:extLst>
              <a:ext uri="{FF2B5EF4-FFF2-40B4-BE49-F238E27FC236}">
                <a16:creationId xmlns:a16="http://schemas.microsoft.com/office/drawing/2014/main" id="{51219751-0F25-4A03-A079-5505982BB34A}"/>
              </a:ext>
            </a:extLst>
          </p:cNvPr>
          <p:cNvSpPr/>
          <p:nvPr/>
        </p:nvSpPr>
        <p:spPr>
          <a:xfrm>
            <a:off x="3596188" y="772826"/>
            <a:ext cx="5359551" cy="5053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ctr" rtl="1">
              <a:lnSpc>
                <a:spcPct val="107000"/>
              </a:lnSpc>
              <a:spcBef>
                <a:spcPts val="0"/>
              </a:spcBef>
              <a:spcAft>
                <a:spcPts val="500"/>
              </a:spcAft>
            </a:pPr>
            <a:r>
              <a:rPr lang="ar-EG" sz="1600" b="1" dirty="0">
                <a:solidFill>
                  <a:schemeClr val="bg1">
                    <a:lumMod val="95000"/>
                  </a:schemeClr>
                </a:solidFill>
                <a:latin typeface="Alexandria Medium" pitchFamily="2" charset="-78"/>
                <a:ea typeface="Times New Roman" panose="02020603050405020304" pitchFamily="18" charset="0"/>
                <a:cs typeface="Alexandria Medium" pitchFamily="2" charset="-78"/>
              </a:rPr>
              <a:t>7. </a:t>
            </a:r>
            <a:r>
              <a:rPr lang="ar-SA" sz="1600" b="1" dirty="0">
                <a:solidFill>
                  <a:schemeClr val="bg1">
                    <a:lumMod val="95000"/>
                  </a:schemeClr>
                </a:solidFill>
                <a:latin typeface="Alexandria Medium" pitchFamily="2" charset="-78"/>
                <a:ea typeface="Times New Roman" panose="02020603050405020304" pitchFamily="18" charset="0"/>
                <a:cs typeface="Alexandria Medium" pitchFamily="2" charset="-78"/>
              </a:rPr>
              <a:t>إعلان القاهرة عن حقوق الإنسان في الإسلام (1990)</a:t>
            </a:r>
            <a:r>
              <a:rPr lang="ar-EG" sz="1600" b="1" dirty="0">
                <a:solidFill>
                  <a:schemeClr val="bg1">
                    <a:lumMod val="95000"/>
                  </a:schemeClr>
                </a:solidFill>
                <a:latin typeface="Alexandria Medium" pitchFamily="2" charset="-78"/>
                <a:ea typeface="Calibri" panose="020F0502020204030204" pitchFamily="34" charset="0"/>
                <a:cs typeface="Alexandria Medium" pitchFamily="2" charset="-78"/>
              </a:rPr>
              <a:t>:</a:t>
            </a:r>
            <a:endParaRPr lang="en-US" sz="1600" dirty="0">
              <a:solidFill>
                <a:schemeClr val="bg1">
                  <a:lumMod val="95000"/>
                </a:schemeClr>
              </a:solidFill>
              <a:latin typeface="Alexandria Medium" pitchFamily="2" charset="-78"/>
              <a:ea typeface="Calibri" panose="020F0502020204030204" pitchFamily="34" charset="0"/>
              <a:cs typeface="Alexandria Medium" pitchFamily="2" charset="-78"/>
            </a:endParaRPr>
          </a:p>
        </p:txBody>
      </p:sp>
    </p:spTree>
    <p:extLst>
      <p:ext uri="{BB962C8B-B14F-4D97-AF65-F5344CB8AC3E}">
        <p14:creationId xmlns:p14="http://schemas.microsoft.com/office/powerpoint/2010/main" val="26301990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lowchart: Alternate Process 9">
            <a:extLst>
              <a:ext uri="{FF2B5EF4-FFF2-40B4-BE49-F238E27FC236}">
                <a16:creationId xmlns:a16="http://schemas.microsoft.com/office/drawing/2014/main" id="{51219751-0F25-4A03-A079-5505982BB34A}"/>
              </a:ext>
            </a:extLst>
          </p:cNvPr>
          <p:cNvSpPr/>
          <p:nvPr/>
        </p:nvSpPr>
        <p:spPr>
          <a:xfrm>
            <a:off x="2554942" y="1075765"/>
            <a:ext cx="7826188" cy="590656"/>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1" eaLnBrk="1" fontAlgn="auto" latinLnBrk="0" hangingPunct="1">
              <a:lnSpc>
                <a:spcPct val="107000"/>
              </a:lnSpc>
              <a:spcBef>
                <a:spcPts val="0"/>
              </a:spcBef>
              <a:spcAft>
                <a:spcPts val="500"/>
              </a:spcAft>
              <a:buClrTx/>
              <a:buSzTx/>
              <a:buFontTx/>
              <a:buNone/>
              <a:tabLst/>
              <a:defRPr/>
            </a:pPr>
            <a:r>
              <a:rPr kumimoji="0" lang="ar-EG" sz="24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Times New Roman" panose="02020603050405020304" pitchFamily="18" charset="0"/>
              </a:rPr>
              <a:t>7. </a:t>
            </a:r>
            <a:r>
              <a:rPr kumimoji="0" lang="ar-SA" sz="24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Times New Roman" panose="02020603050405020304" pitchFamily="18" charset="0"/>
              </a:rPr>
              <a:t>إعلان القاهرة عن حقوق الإنسان في الإسلام (1990)</a:t>
            </a:r>
            <a:r>
              <a:rPr kumimoji="0" lang="ar-EG" sz="2400" b="1" i="0" u="none" strike="noStrike" kern="1200" cap="none" spc="0" normalizeH="0" baseline="0" noProof="0" dirty="0">
                <a:ln>
                  <a:noFill/>
                </a:ln>
                <a:solidFill>
                  <a:prstClr val="white">
                    <a:lumMod val="95000"/>
                  </a:prstClr>
                </a:solidFill>
                <a:effectLst/>
                <a:uLnTx/>
                <a:uFillTx/>
                <a:latin typeface="Calibri" panose="020F0502020204030204" pitchFamily="34" charset="0"/>
                <a:ea typeface="Calibri" panose="020F0502020204030204" pitchFamily="34" charset="0"/>
              </a:rPr>
              <a:t>:</a:t>
            </a:r>
            <a:endParaRPr kumimoji="0" lang="en-US" sz="2400" b="0" i="0" u="none" strike="noStrike" kern="1200" cap="none" spc="0" normalizeH="0" baseline="0" noProof="0" dirty="0">
              <a:ln>
                <a:noFill/>
              </a:ln>
              <a:solidFill>
                <a:prstClr val="white">
                  <a:lumMod val="95000"/>
                </a:prstClr>
              </a:solidFill>
              <a:effectLst/>
              <a:uLnTx/>
              <a:uFillTx/>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DCFAEC86-1DCD-E7D0-02D0-5FDB64159DEC}"/>
              </a:ext>
            </a:extLst>
          </p:cNvPr>
          <p:cNvSpPr txBox="1"/>
          <p:nvPr/>
        </p:nvSpPr>
        <p:spPr>
          <a:xfrm>
            <a:off x="386230" y="2273011"/>
            <a:ext cx="11589870" cy="3060838"/>
          </a:xfrm>
          <a:prstGeom prst="rect">
            <a:avLst/>
          </a:prstGeom>
          <a:noFill/>
        </p:spPr>
        <p:txBody>
          <a:bodyPr wrap="square" rtlCol="0">
            <a:spAutoFit/>
          </a:bodyPr>
          <a:lstStyle/>
          <a:p>
            <a:pPr marL="0" marR="0" algn="just" rtl="1">
              <a:lnSpc>
                <a:spcPct val="107000"/>
              </a:lnSpc>
              <a:spcBef>
                <a:spcPts val="0"/>
              </a:spcBef>
              <a:spcAft>
                <a:spcPts val="500"/>
              </a:spcAft>
            </a:pPr>
            <a:r>
              <a:rPr lang="ar-EG" dirty="0">
                <a:solidFill>
                  <a:srgbClr val="000000"/>
                </a:solidFill>
                <a:effectLst/>
                <a:latin typeface="Times New Roman" panose="02020603050405020304" pitchFamily="18" charset="0"/>
                <a:ea typeface="Times New Roman" panose="02020603050405020304" pitchFamily="18" charset="0"/>
              </a:rPr>
              <a:t>        </a:t>
            </a:r>
            <a:r>
              <a:rPr lang="ar-SA" dirty="0">
                <a:solidFill>
                  <a:srgbClr val="000000"/>
                </a:solidFill>
                <a:effectLst/>
                <a:latin typeface="Calibri" panose="020F0502020204030204" pitchFamily="34" charset="0"/>
                <a:ea typeface="Times New Roman" panose="02020603050405020304" pitchFamily="18" charset="0"/>
              </a:rPr>
              <a:t> (أ) لكل إنسان الحق في أن يعيش آمنا علي نفسه، ودينه، وعرضه، وماله.</a:t>
            </a:r>
            <a:r>
              <a:rPr lang="ar-SA" dirty="0">
                <a:solidFill>
                  <a:srgbClr val="000000"/>
                </a:solidFill>
                <a:effectLst/>
                <a:latin typeface="Times New Roman" panose="02020603050405020304" pitchFamily="18" charset="0"/>
                <a:ea typeface="Times New Roman" panose="02020603050405020304" pitchFamily="18" charset="0"/>
              </a:rPr>
              <a:t>           </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 (ب) للإنسان الحق في الاستقلال بشئون حياته الخاصة في مسكنه، وأسرته، وماله واتصالاته، ولا يجوز التجسس أو الرقابة عليها أو الإساءة إلي سمعته، وتجنب حمايته من كل تدخل تعسفي. </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(ج) للمسكن حرمته في كل حال ولا يجوز دخوله بغير إذن أهله أو بصورة غير مشروعة، ولا يجوز هدمه أو مصادرته أو تشريد أهله منه. </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 </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      </a:t>
            </a:r>
            <a:r>
              <a:rPr lang="ar-SA" dirty="0">
                <a:solidFill>
                  <a:srgbClr val="000000"/>
                </a:solidFill>
                <a:effectLst/>
                <a:highlight>
                  <a:srgbClr val="FFFF00"/>
                </a:highlight>
                <a:latin typeface="Calibri" panose="020F0502020204030204" pitchFamily="34" charset="0"/>
                <a:ea typeface="Times New Roman" panose="02020603050405020304" pitchFamily="18" charset="0"/>
              </a:rPr>
              <a:t>ويلاحظ من مضمون هذه المادة أنها أحاطت حق الفرد في حياته الخاصة من كل جوانبه وأولته الرعاية والعناية الكفيلة</a:t>
            </a:r>
            <a:r>
              <a:rPr lang="ar-SA" dirty="0">
                <a:solidFill>
                  <a:srgbClr val="000000"/>
                </a:solidFill>
                <a:effectLst/>
                <a:latin typeface="Calibri" panose="020F0502020204030204" pitchFamily="34" charset="0"/>
                <a:ea typeface="Times New Roman" panose="02020603050405020304" pitchFamily="18" charset="0"/>
              </a:rPr>
              <a:t>، لأن يحيا مطمئنا من هذا الجانب ويسعى لأداء واجباته بكل ارتياح وفعالية نحو وطنه وذويه.</a:t>
            </a:r>
            <a:endParaRPr lang="en-US" dirty="0">
              <a:effectLst/>
              <a:latin typeface="Calibri" panose="020F0502020204030204" pitchFamily="34" charset="0"/>
              <a:ea typeface="Calibri" panose="020F0502020204030204" pitchFamily="34" charset="0"/>
            </a:endParaRPr>
          </a:p>
          <a:p>
            <a:pPr marL="0" marR="0" algn="just" rtl="1">
              <a:spcBef>
                <a:spcPts val="0"/>
              </a:spcBef>
            </a:pPr>
            <a:endParaRPr lang="en-US"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4042621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67870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Flowchart: Alternate Process 9">
            <a:extLst>
              <a:ext uri="{FF2B5EF4-FFF2-40B4-BE49-F238E27FC236}">
                <a16:creationId xmlns:a16="http://schemas.microsoft.com/office/drawing/2014/main" id="{51219751-0F25-4A03-A079-5505982BB34A}"/>
              </a:ext>
            </a:extLst>
          </p:cNvPr>
          <p:cNvSpPr/>
          <p:nvPr/>
        </p:nvSpPr>
        <p:spPr>
          <a:xfrm>
            <a:off x="1475375" y="1718301"/>
            <a:ext cx="8677274" cy="359483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000" b="1" dirty="0">
                <a:solidFill>
                  <a:srgbClr val="FF0000"/>
                </a:solidFill>
                <a:latin typeface="Calibri" panose="020F0502020204030204" pitchFamily="34" charset="0"/>
                <a:ea typeface="Times New Roman" panose="02020603050405020304" pitchFamily="18" charset="0"/>
              </a:rPr>
              <a:t>وخلاصة القول:</a:t>
            </a:r>
            <a:endParaRPr lang="en-US" sz="2000" b="1" dirty="0">
              <a:solidFill>
                <a:srgbClr val="FF0000"/>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000" dirty="0">
                <a:solidFill>
                  <a:srgbClr val="000000"/>
                </a:solidFill>
                <a:latin typeface="Calibri" panose="020F0502020204030204" pitchFamily="34" charset="0"/>
                <a:ea typeface="Times New Roman" panose="02020603050405020304" pitchFamily="18" charset="0"/>
              </a:rPr>
              <a:t>        إنه لا جدال في أن موافقة أي دولة علي الإعلان العالمي لحقوق الإنسان وتصديقها علي الميثاق الدولي للحقوق المدنية والسياسية بذلك تجعل هذه المواثيق </a:t>
            </a:r>
            <a:r>
              <a:rPr lang="ar-SA" sz="2000" dirty="0">
                <a:solidFill>
                  <a:srgbClr val="000000"/>
                </a:solidFill>
                <a:highlight>
                  <a:srgbClr val="FFFF00"/>
                </a:highlight>
                <a:latin typeface="Calibri" panose="020F0502020204030204" pitchFamily="34" charset="0"/>
                <a:ea typeface="Times New Roman" panose="02020603050405020304" pitchFamily="18" charset="0"/>
              </a:rPr>
              <a:t>جزءا لا يتجزأ من النظام القانوني الخاص بها،  يتعين احترامه</a:t>
            </a:r>
            <a:r>
              <a:rPr lang="ar-SA" sz="2000" dirty="0">
                <a:solidFill>
                  <a:srgbClr val="000000"/>
                </a:solidFill>
                <a:latin typeface="Calibri" panose="020F0502020204030204" pitchFamily="34" charset="0"/>
                <a:ea typeface="Times New Roman" panose="02020603050405020304" pitchFamily="18" charset="0"/>
              </a:rPr>
              <a:t>، فإذا تعارض هذا القانون مع قوانين سابقة عليه اعتبرت ناسخة له كل هذا بشرط أن تصلح نصوص الاتفاقية الدولية للتطبيق مباشرة. فإذا اقتصرت علي ذكر مبادئ عامة، فإنها تحتاج إلي تشريع آخر لوضع هذه المبادئ موضع التطبيق. </a:t>
            </a:r>
            <a:r>
              <a:rPr lang="ar-SA" sz="2000" dirty="0">
                <a:solidFill>
                  <a:srgbClr val="000000"/>
                </a:solidFill>
                <a:highlight>
                  <a:srgbClr val="FFFF00"/>
                </a:highlight>
                <a:latin typeface="Calibri" panose="020F0502020204030204" pitchFamily="34" charset="0"/>
                <a:ea typeface="Times New Roman" panose="02020603050405020304" pitchFamily="18" charset="0"/>
              </a:rPr>
              <a:t>وإذا نص دستور الدول كما ذكرنا سابقا علي الحق في الخصوصية فيصبح الحق في الخصوصية له السمة الدولية والدستورية.</a:t>
            </a:r>
            <a:endParaRPr lang="en-US" sz="2000" dirty="0">
              <a:highlight>
                <a:srgbClr val="FFFF00"/>
              </a:highligh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5475921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Calibri" panose="020F0502020204030204"/>
              <a:ea typeface="+mn-ea"/>
            </a:endParaRPr>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1544866"/>
            <a:ext cx="9258724"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pSp>
        <p:nvGrpSpPr>
          <p:cNvPr id="14" name="Group 13">
            <a:extLst>
              <a:ext uri="{FF2B5EF4-FFF2-40B4-BE49-F238E27FC236}">
                <a16:creationId xmlns:a16="http://schemas.microsoft.com/office/drawing/2014/main" id="{96651F48-FC9F-4BC1-BCDE-8F5617BBEA43}"/>
              </a:ext>
            </a:extLst>
          </p:cNvPr>
          <p:cNvGrpSpPr/>
          <p:nvPr/>
        </p:nvGrpSpPr>
        <p:grpSpPr>
          <a:xfrm>
            <a:off x="352754" y="1223471"/>
            <a:ext cx="4008193" cy="2205527"/>
            <a:chOff x="-3474628" y="2422038"/>
            <a:chExt cx="3554495" cy="1610411"/>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3323752" y="2701862"/>
              <a:ext cx="3403619" cy="1215967"/>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3474628" y="2422038"/>
              <a:ext cx="3512503" cy="161041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Calibri" panose="020F0502020204030204"/>
                  <a:ea typeface="+mn-ea"/>
                </a:rPr>
                <a:t> (الحماية المادية)</a:t>
              </a:r>
              <a:endParaRPr kumimoji="0" lang="en-US" sz="2000" b="1" i="0" u="none" strike="noStrike" kern="1200" cap="none" spc="0" normalizeH="0" baseline="0" noProof="0" dirty="0">
                <a:ln>
                  <a:noFill/>
                </a:ln>
                <a:solidFill>
                  <a:prstClr val="white"/>
                </a:solidFill>
                <a:effectLst/>
                <a:uLnTx/>
                <a:uFillTx/>
                <a:latin typeface="Calibri" panose="020F0502020204030204"/>
                <a:ea typeface="+mn-ea"/>
              </a:endParaRPr>
            </a:p>
          </p:txBody>
        </p:sp>
      </p:grpSp>
      <p:sp>
        <p:nvSpPr>
          <p:cNvPr id="12" name="Flowchart: Alternate Process 11">
            <a:extLst>
              <a:ext uri="{FF2B5EF4-FFF2-40B4-BE49-F238E27FC236}">
                <a16:creationId xmlns:a16="http://schemas.microsoft.com/office/drawing/2014/main" id="{6E91D605-830E-471B-B403-A73E298E16CD}"/>
              </a:ext>
            </a:extLst>
          </p:cNvPr>
          <p:cNvSpPr/>
          <p:nvPr/>
        </p:nvSpPr>
        <p:spPr>
          <a:xfrm>
            <a:off x="2760082" y="2456865"/>
            <a:ext cx="7440991" cy="301304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rPr>
              <a:t>أولا : الوطن العربي والحق في الخصوصية:</a:t>
            </a:r>
            <a:endParaRPr lang="en-US" sz="2000" dirty="0">
              <a:solidFill>
                <a:srgbClr val="C0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الإسكندرية 1987.</a:t>
            </a:r>
            <a:endParaRPr lang="en-US" sz="20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حماية حقوق الإنسان في قوانين الإجراءات الجنائية في العالم العربي (القاهرة 1989).</a:t>
            </a:r>
            <a:endParaRPr lang="en-US" sz="2000" dirty="0">
              <a:solidFill>
                <a:schemeClr val="bg1"/>
              </a:solidFill>
              <a:latin typeface="Calibri" panose="020F0502020204030204" pitchFamily="34" charset="0"/>
              <a:ea typeface="Calibri" panose="020F0502020204030204" pitchFamily="34" charset="0"/>
            </a:endParaRPr>
          </a:p>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rPr>
              <a:t>ثانيا: العالم الإسلامي والحق في الخصوصية:</a:t>
            </a:r>
            <a:endParaRPr lang="en-US" sz="2000" dirty="0">
              <a:solidFill>
                <a:srgbClr val="C0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حقوق الإنسان في الشريعة الإسلامية (النيجر 1978)</a:t>
            </a:r>
            <a:endParaRPr lang="en-US" sz="20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البيان العالمي لحقوق الإنسان في الإسلام (باريس 1981)</a:t>
            </a:r>
            <a:endParaRPr lang="en-US" sz="2000" dirty="0">
              <a:solidFill>
                <a:schemeClr val="bg1"/>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8629138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471615" y="1544866"/>
            <a:ext cx="11017123"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9208" y="1544866"/>
            <a:ext cx="11017123"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765278" y="2809252"/>
            <a:ext cx="10411304" cy="275953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rPr>
              <a:t>ثالثا: أوربا وإفريقيا والحق في الخصوصية:</a:t>
            </a:r>
            <a:endParaRPr lang="en-US" sz="2400" dirty="0">
              <a:solidFill>
                <a:srgbClr val="C00000"/>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rPr>
              <a:t>مؤتمر دول شمال في استوكهلم1967.</a:t>
            </a:r>
            <a:endParaRPr lang="en-US" sz="2400"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rPr>
              <a:t>مؤتمر بروكسل 1970.</a:t>
            </a:r>
            <a:endParaRPr lang="en-US" sz="2400"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400" b="1" dirty="0">
                <a:solidFill>
                  <a:srgbClr val="FFFFFF"/>
                </a:solidFill>
                <a:ea typeface="Times New Roman" panose="02020603050405020304" pitchFamily="18" charset="0"/>
              </a:rPr>
              <a:t>مؤتمر الحقوق الشخصية و الحرية الفردية 1978 .</a:t>
            </a:r>
            <a:endParaRPr lang="en-US" sz="2400"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en-US" sz="2400" b="1" dirty="0">
                <a:solidFill>
                  <a:srgbClr val="FFFFFF"/>
                </a:solidFill>
                <a:ea typeface="Times New Roman" panose="02020603050405020304" pitchFamily="18" charset="0"/>
              </a:rPr>
              <a:t> </a:t>
            </a:r>
            <a:r>
              <a:rPr lang="ar-SA" sz="2400" b="1" dirty="0">
                <a:solidFill>
                  <a:srgbClr val="FFFFFF"/>
                </a:solidFill>
                <a:ea typeface="Times New Roman" panose="02020603050405020304" pitchFamily="18" charset="0"/>
              </a:rPr>
              <a:t>المؤتمر الدولي السابع للمركز الدولي للدراسات والبحوث الاجتماعية والجنائية والإصلاحية الأوربية 1984 .</a:t>
            </a:r>
            <a:endParaRPr lang="en-US" sz="2400" dirty="0">
              <a:solidFill>
                <a:srgbClr val="FFFFFF"/>
              </a:solidFill>
              <a:ea typeface="Calibri" panose="020F0502020204030204" pitchFamily="34" charset="0"/>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655903" y="1614384"/>
            <a:ext cx="4714008" cy="1777997"/>
            <a:chOff x="-3558353" y="2533430"/>
            <a:chExt cx="3665694" cy="1768923"/>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3558353" y="2718450"/>
              <a:ext cx="3665694" cy="1583903"/>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3479644" y="2533430"/>
              <a:ext cx="3512503" cy="1610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0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rPr>
                <a:t> (الحماية المادية)</a:t>
              </a:r>
              <a:endParaRPr kumimoji="0" lang="en-US" sz="2000" b="1" i="0" u="none" strike="noStrike" kern="1200" cap="none" spc="0" normalizeH="0" baseline="0" noProof="0" dirty="0">
                <a:ln>
                  <a:noFill/>
                </a:ln>
                <a:solidFill>
                  <a:prstClr val="white"/>
                </a:solidFill>
                <a:effectLst/>
                <a:uLnTx/>
                <a:uFillTx/>
                <a:latin typeface="Alexandria Medium" pitchFamily="2" charset="-78"/>
                <a:cs typeface="Alexandria Medium" pitchFamily="2" charset="-78"/>
              </a:endParaRPr>
            </a:p>
          </p:txBody>
        </p:sp>
      </p:grpSp>
    </p:spTree>
    <p:extLst>
      <p:ext uri="{BB962C8B-B14F-4D97-AF65-F5344CB8AC3E}">
        <p14:creationId xmlns:p14="http://schemas.microsoft.com/office/powerpoint/2010/main" val="40356178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A70B8DFE-63B1-44D3-9224-E9D2F08125AE}"/>
              </a:ext>
            </a:extLst>
          </p:cNvPr>
          <p:cNvSpPr/>
          <p:nvPr/>
        </p:nvSpPr>
        <p:spPr>
          <a:xfrm>
            <a:off x="352879" y="948305"/>
            <a:ext cx="11486242" cy="520643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أولا : الوطن العربي والحق في الخصوصية:</a:t>
            </a:r>
            <a:endParaRPr lang="ar-EG" sz="2000" b="1" dirty="0">
              <a:solidFill>
                <a:srgbClr val="000000"/>
              </a:solidFill>
              <a:latin typeface="Calibri" panose="020F0502020204030204" pitchFamily="34" charset="0"/>
              <a:ea typeface="Times New Roman" panose="02020603050405020304" pitchFamily="18" charset="0"/>
            </a:endParaRPr>
          </a:p>
          <a:p>
            <a:pPr algn="just" rtl="1">
              <a:lnSpc>
                <a:spcPct val="107000"/>
              </a:lnSpc>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EG"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رغم الاهتمام الرسمي والقانوني الذي أولته الدول العربية لموضوع حقوق الإنسان عامة والحق في الخصوصية خاصة،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إلا أن تجسيد هذا الاهتمام اتسم بالتعقيد والبطء الشديدين</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وذلك ما نلحظه من تتبع التسلسل التاريخي لمدارسة هذا الحق على المستوى العربي :</a:t>
            </a:r>
            <a:endParaRPr lang="ar-EG" sz="1800" dirty="0">
              <a:solidFill>
                <a:srgbClr val="000000"/>
              </a:solidFill>
              <a:effectLst/>
              <a:latin typeface="Calibri" panose="020F0502020204030204" pitchFamily="34" charset="0"/>
              <a:ea typeface="Times New Roman" panose="02020603050405020304" pitchFamily="18" charset="0"/>
              <a:cs typeface="Alexandria Medium" pitchFamily="2" charset="-78"/>
            </a:endParaRPr>
          </a:p>
          <a:p>
            <a:pPr algn="just" rtl="1">
              <a:lnSpc>
                <a:spcPct val="107000"/>
              </a:lnSpc>
              <a:spcAft>
                <a:spcPts val="500"/>
              </a:spcAft>
            </a:pPr>
            <a:endParaRPr lang="ar-SA" sz="2000" b="1" dirty="0">
              <a:solidFill>
                <a:srgbClr val="000000"/>
              </a:solidFill>
              <a:latin typeface="Calibri" panose="020F0502020204030204" pitchFamily="34" charset="0"/>
              <a:ea typeface="Times New Roman" panose="02020603050405020304" pitchFamily="18" charset="0"/>
            </a:endParaRPr>
          </a:p>
          <a:p>
            <a:pPr marL="342900" marR="0" lvl="0" indent="-342900" algn="just" rtl="1">
              <a:lnSpc>
                <a:spcPct val="107000"/>
              </a:lnSpc>
              <a:spcBef>
                <a:spcPts val="0"/>
              </a:spcBef>
              <a:spcAft>
                <a:spcPts val="500"/>
              </a:spcAft>
              <a:buFont typeface="+mj-lt"/>
              <a:buAutoNum type="arabicPeriod"/>
            </a:pPr>
            <a:r>
              <a:rPr lang="ar-SA" sz="2000" dirty="0">
                <a:solidFill>
                  <a:schemeClr val="bg2"/>
                </a:solidFill>
                <a:latin typeface="Calibri" panose="020F0502020204030204" pitchFamily="34" charset="0"/>
                <a:ea typeface="Times New Roman" panose="02020603050405020304" pitchFamily="18" charset="0"/>
              </a:rPr>
              <a:t>مؤتمر الإسكندرية 1987</a:t>
            </a:r>
            <a:r>
              <a:rPr lang="ar-EG" sz="2000" dirty="0">
                <a:solidFill>
                  <a:schemeClr val="bg2"/>
                </a:solidFill>
                <a:latin typeface="Calibri" panose="020F0502020204030204" pitchFamily="34" charset="0"/>
                <a:ea typeface="Times New Roman" panose="02020603050405020304" pitchFamily="18" charset="0"/>
              </a:rPr>
              <a:t>:</a:t>
            </a:r>
          </a:p>
          <a:p>
            <a:pPr marL="0" marR="0" algn="just" rtl="1">
              <a:lnSpc>
                <a:spcPct val="107000"/>
              </a:lnSpc>
              <a:spcBef>
                <a:spcPts val="0"/>
              </a:spcBef>
              <a:spcAft>
                <a:spcPts val="500"/>
              </a:spcAft>
            </a:pPr>
            <a:r>
              <a:rPr lang="ar-SA" sz="2000" dirty="0">
                <a:solidFill>
                  <a:srgbClr val="000000"/>
                </a:solidFill>
                <a:effectLst/>
                <a:latin typeface="Calibri" panose="020F0502020204030204" pitchFamily="34" charset="0"/>
                <a:ea typeface="Times New Roman" panose="02020603050405020304" pitchFamily="18" charset="0"/>
                <a:cs typeface="Alexandria Medium" pitchFamily="2" charset="-78"/>
              </a:rPr>
              <a:t>انعقد هذا المؤتمر في عام 1987 في مدينة الإسكندرية بمصر وشارك فيه عدد كبير من أساتذة القانون ورجال القضاء وبعض الصحافة. ومن أهم توصياته والمتعلقة بالحق في الخصوصية </a:t>
            </a:r>
            <a:r>
              <a:rPr lang="ar-SA" sz="20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أنه جاء بتعريف الخصوصية بأنها:</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2000" dirty="0">
                <a:solidFill>
                  <a:srgbClr val="000000"/>
                </a:solidFill>
                <a:effectLst/>
                <a:latin typeface="Calibri" panose="020F0502020204030204" pitchFamily="34" charset="0"/>
                <a:ea typeface="Times New Roman" panose="02020603050405020304" pitchFamily="18" charset="0"/>
                <a:cs typeface="Alexandria Medium" pitchFamily="2" charset="-78"/>
              </a:rPr>
              <a:t>1- هو حق الشخص في أن يحترم الغير كل ما يعد من خصوصياته مادية كانت أو معنوية أم تعلقت بحرياته، على أن يتحدد ذلك بمعيار الشخص العادي، وفقا للعادات والتقاليد والنظام القانوني القائم في المجتمع ومبادئ الشريعة الإسلامية.</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07000"/>
              </a:lnSpc>
              <a:spcBef>
                <a:spcPts val="0"/>
              </a:spcBef>
              <a:spcAft>
                <a:spcPts val="500"/>
              </a:spcAft>
            </a:pPr>
            <a:r>
              <a:rPr lang="ar-SA" sz="2000" dirty="0">
                <a:solidFill>
                  <a:srgbClr val="000000"/>
                </a:solidFill>
                <a:effectLst/>
                <a:latin typeface="Calibri" panose="020F0502020204030204" pitchFamily="34" charset="0"/>
                <a:ea typeface="Times New Roman" panose="02020603050405020304" pitchFamily="18" charset="0"/>
                <a:cs typeface="Alexandria Medium" pitchFamily="2" charset="-78"/>
              </a:rPr>
              <a:t>2- </a:t>
            </a:r>
            <a:r>
              <a:rPr lang="ar-SA" sz="20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ويسري التعريف الوارد بالفقرة السابقة على الشخص الاعتباري في حدود ما يتفق وطبيعته والغرض الذي أنشئ من أجله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3774043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0" y="3960826"/>
            <a:ext cx="9153525" cy="18716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852487" y="1468215"/>
            <a:ext cx="9925050" cy="89807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b="1" dirty="0">
                <a:solidFill>
                  <a:srgbClr val="000000"/>
                </a:solidFill>
                <a:latin typeface="Calibri" panose="020F0502020204030204" pitchFamily="34" charset="0"/>
                <a:ea typeface="Times New Roman" panose="02020603050405020304" pitchFamily="18" charset="0"/>
              </a:rPr>
              <a:t>أولا : الوطن العربي والحق في الخصوصية:</a:t>
            </a:r>
            <a:endParaRPr lang="en-US" dirty="0">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dirty="0">
                <a:solidFill>
                  <a:schemeClr val="bg2"/>
                </a:solidFill>
                <a:latin typeface="Calibri" panose="020F0502020204030204" pitchFamily="34" charset="0"/>
                <a:ea typeface="Calibri" panose="020F0502020204030204" pitchFamily="34" charset="0"/>
              </a:rPr>
              <a:t>2. </a:t>
            </a:r>
            <a:r>
              <a:rPr lang="ar-SA" dirty="0">
                <a:solidFill>
                  <a:schemeClr val="bg2"/>
                </a:solidFill>
                <a:latin typeface="Calibri" panose="020F0502020204030204" pitchFamily="34" charset="0"/>
                <a:ea typeface="Calibri" panose="020F0502020204030204" pitchFamily="34" charset="0"/>
              </a:rPr>
              <a:t>مؤتمر حماية حقوق الإنسان في قوانين الإجراءات الجنائية في العالم العربي (القاهرة 1989)</a:t>
            </a:r>
            <a:r>
              <a:rPr lang="ar-EG" dirty="0">
                <a:solidFill>
                  <a:schemeClr val="bg2"/>
                </a:solidFill>
                <a:latin typeface="Calibri" panose="020F0502020204030204" pitchFamily="34" charset="0"/>
                <a:ea typeface="Calibri" panose="020F0502020204030204" pitchFamily="34" charset="0"/>
              </a:rPr>
              <a:t> :</a:t>
            </a:r>
            <a:endParaRPr lang="en-US" dirty="0">
              <a:solidFill>
                <a:schemeClr val="bg2"/>
              </a:solidFill>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63D5B4F0-D17F-97E5-C998-5E622AB962FC}"/>
              </a:ext>
            </a:extLst>
          </p:cNvPr>
          <p:cNvSpPr txBox="1"/>
          <p:nvPr/>
        </p:nvSpPr>
        <p:spPr>
          <a:xfrm>
            <a:off x="1695026" y="2563584"/>
            <a:ext cx="8507186" cy="1397242"/>
          </a:xfrm>
          <a:prstGeom prst="rect">
            <a:avLst/>
          </a:prstGeom>
          <a:noFill/>
        </p:spPr>
        <p:txBody>
          <a:bodyPr wrap="square">
            <a:spAutoFit/>
          </a:bodyPr>
          <a:lstStyle/>
          <a:p>
            <a:pPr marL="0" marR="0" algn="just" rtl="1">
              <a:lnSpc>
                <a:spcPct val="107000"/>
              </a:lnSpc>
              <a:spcBef>
                <a:spcPts val="0"/>
              </a:spcBef>
              <a:spcAft>
                <a:spcPts val="500"/>
              </a:spcAft>
            </a:pPr>
            <a:r>
              <a:rPr lang="ar-EG" sz="16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يعكس هذا المؤتمر الذي انعقد في العاصمة المصرية القاهرة في سنة 1989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اهتمام الدول العربية المصطنع بحقوق الإنسان في قوانين الإجراءات الجنائية في هذه الدول</a:t>
            </a:r>
            <a:r>
              <a:rPr lang="ar-SA" sz="1600" dirty="0">
                <a:solidFill>
                  <a:srgbClr val="000000"/>
                </a:solidFill>
                <a:effectLst/>
                <a:latin typeface="Calibri" panose="020F0502020204030204" pitchFamily="34" charset="0"/>
                <a:ea typeface="Times New Roman" panose="02020603050405020304" pitchFamily="18" charset="0"/>
                <a:cs typeface="Alexandria Medium" pitchFamily="2" charset="-78"/>
              </a:rPr>
              <a:t>، وخرج المؤتمر أيضا بتوصيات عديدة في إطار حماية الحق في الخصوصية، ولا سيما التوصية رقم 17 التي نصت على حرمة المسكن وعدم جواز دخوله بغير إذن ولا رضا صاحبه، إلا بموجب أمر قضائي مسبب لضبط أشياء تفيد في كشف الحقيقة عن جريمة تستوجب عقوبة الحبس.</a:t>
            </a:r>
            <a:endParaRPr lang="en-US" sz="11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76769650"/>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68878" y="3228393"/>
            <a:ext cx="4852257" cy="2272853"/>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547574" y="1025518"/>
            <a:ext cx="11096852" cy="150281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أولا : الوطن العربي والحق في الخصوصية:</a:t>
            </a:r>
            <a:endParaRPr lang="en-US" sz="2000" dirty="0">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000" dirty="0">
                <a:solidFill>
                  <a:schemeClr val="bg2"/>
                </a:solidFill>
                <a:latin typeface="Calibri" panose="020F0502020204030204" pitchFamily="34" charset="0"/>
                <a:ea typeface="Calibri" panose="020F0502020204030204" pitchFamily="34" charset="0"/>
              </a:rPr>
              <a:t>2. </a:t>
            </a:r>
            <a:r>
              <a:rPr lang="ar-SA" sz="2000" dirty="0">
                <a:solidFill>
                  <a:schemeClr val="bg2"/>
                </a:solidFill>
                <a:latin typeface="Calibri" panose="020F0502020204030204" pitchFamily="34" charset="0"/>
                <a:ea typeface="Calibri" panose="020F0502020204030204" pitchFamily="34" charset="0"/>
              </a:rPr>
              <a:t>مؤتمر حماية حقوق الإنسان في قوانين الإجراءات الجنائية في العالم العربي (القاهرة 1989)</a:t>
            </a:r>
            <a:endParaRPr lang="ar-EG" sz="2000" dirty="0">
              <a:solidFill>
                <a:schemeClr val="bg2"/>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000" dirty="0">
                <a:solidFill>
                  <a:srgbClr val="C00000"/>
                </a:solidFill>
                <a:latin typeface="Calibri" panose="020F0502020204030204" pitchFamily="34" charset="0"/>
                <a:ea typeface="Calibri" panose="020F0502020204030204" pitchFamily="34" charset="0"/>
              </a:rPr>
              <a:t>    أ. موضوعات المؤتمر:</a:t>
            </a:r>
            <a:endParaRPr lang="en-US" sz="2000" dirty="0">
              <a:solidFill>
                <a:srgbClr val="C00000"/>
              </a:solidFill>
              <a:latin typeface="Calibri" panose="020F0502020204030204" pitchFamily="34" charset="0"/>
              <a:ea typeface="Calibri" panose="020F0502020204030204" pitchFamily="34" charset="0"/>
            </a:endParaRPr>
          </a:p>
        </p:txBody>
      </p:sp>
      <p:sp>
        <p:nvSpPr>
          <p:cNvPr id="7" name="TextBox 6">
            <a:extLst>
              <a:ext uri="{FF2B5EF4-FFF2-40B4-BE49-F238E27FC236}">
                <a16:creationId xmlns:a16="http://schemas.microsoft.com/office/drawing/2014/main" id="{F70F0F16-61BE-69DA-865C-2B57094ABA0C}"/>
              </a:ext>
            </a:extLst>
          </p:cNvPr>
          <p:cNvSpPr txBox="1"/>
          <p:nvPr/>
        </p:nvSpPr>
        <p:spPr>
          <a:xfrm>
            <a:off x="3049360" y="2765934"/>
            <a:ext cx="7074353" cy="1456168"/>
          </a:xfrm>
          <a:prstGeom prst="rect">
            <a:avLst/>
          </a:prstGeom>
          <a:noFill/>
        </p:spPr>
        <p:txBody>
          <a:bodyPr wrap="square">
            <a:spAutoFit/>
          </a:bodyPr>
          <a:lstStyle/>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تم تقسيم موضوعات هذا المؤتمر إلي ثلاث مراحل:</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       (أ) مرحلة ما قبل المحاكمة.</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      (ب) مرحلة المحاكمة.</a:t>
            </a:r>
            <a:endParaRPr lang="en-US"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dirty="0">
                <a:solidFill>
                  <a:srgbClr val="000000"/>
                </a:solidFill>
                <a:effectLst/>
                <a:latin typeface="Calibri" panose="020F0502020204030204" pitchFamily="34" charset="0"/>
                <a:ea typeface="Times New Roman" panose="02020603050405020304" pitchFamily="18" charset="0"/>
              </a:rPr>
              <a:t>      (ج) مرحلة ما بعد المحاكمة.</a:t>
            </a:r>
            <a:endParaRPr lang="en-US"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25359832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A70B8DFE-63B1-44D3-9224-E9D2F08125AE}"/>
              </a:ext>
            </a:extLst>
          </p:cNvPr>
          <p:cNvSpPr/>
          <p:nvPr/>
        </p:nvSpPr>
        <p:spPr>
          <a:xfrm>
            <a:off x="215900" y="849086"/>
            <a:ext cx="11551764" cy="554933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b="1" dirty="0">
                <a:solidFill>
                  <a:srgbClr val="000000"/>
                </a:solidFill>
                <a:latin typeface="Calibri" panose="020F0502020204030204" pitchFamily="34" charset="0"/>
                <a:ea typeface="Times New Roman" panose="02020603050405020304" pitchFamily="18" charset="0"/>
              </a:rPr>
              <a:t>أولا : الوطن العربي والحق في الخصوصية:</a:t>
            </a:r>
            <a:endParaRPr lang="en-US" dirty="0">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dirty="0">
                <a:solidFill>
                  <a:schemeClr val="bg2"/>
                </a:solidFill>
                <a:latin typeface="Calibri" panose="020F0502020204030204" pitchFamily="34" charset="0"/>
                <a:ea typeface="Calibri" panose="020F0502020204030204" pitchFamily="34" charset="0"/>
              </a:rPr>
              <a:t>2. </a:t>
            </a:r>
            <a:r>
              <a:rPr lang="ar-SA" dirty="0">
                <a:solidFill>
                  <a:schemeClr val="bg2"/>
                </a:solidFill>
                <a:latin typeface="Calibri" panose="020F0502020204030204" pitchFamily="34" charset="0"/>
                <a:ea typeface="Calibri" panose="020F0502020204030204" pitchFamily="34" charset="0"/>
              </a:rPr>
              <a:t>مؤتمر حماية حقوق الإنسان في قوانين الإجراءات الجنائية في العالم العربي (القاهرة 1989)</a:t>
            </a:r>
            <a:endParaRPr lang="ar-EG" dirty="0">
              <a:solidFill>
                <a:schemeClr val="bg2"/>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dirty="0">
                <a:solidFill>
                  <a:srgbClr val="C00000"/>
                </a:solidFill>
                <a:latin typeface="Calibri" panose="020F0502020204030204" pitchFamily="34" charset="0"/>
                <a:ea typeface="Calibri" panose="020F0502020204030204" pitchFamily="34" charset="0"/>
              </a:rPr>
              <a:t>    ب. توصيات المؤتمر:</a:t>
            </a:r>
          </a:p>
          <a:p>
            <a:pPr marR="0" lvl="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وفيما يتعلق بالإجراءات الجنائية في مرحلة ما قبل المحاكمة، أصدر المؤتمر توصيات عديدة نذكر منها:</a:t>
            </a:r>
            <a:endParaRPr lang="ar-EG" dirty="0">
              <a:solidFill>
                <a:srgbClr val="C0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dirty="0">
                <a:solidFill>
                  <a:schemeClr val="accent6">
                    <a:lumMod val="50000"/>
                  </a:schemeClr>
                </a:solidFill>
                <a:latin typeface="Calibri" panose="020F0502020204030204" pitchFamily="34" charset="0"/>
                <a:ea typeface="Calibri" panose="020F0502020204030204" pitchFamily="34" charset="0"/>
              </a:rPr>
              <a:t>              التوصية رقم (1):</a:t>
            </a:r>
          </a:p>
          <a:p>
            <a:pPr marL="0" marR="0" algn="just" rtl="1">
              <a:lnSpc>
                <a:spcPct val="107000"/>
              </a:lnSpc>
              <a:spcBef>
                <a:spcPts val="0"/>
              </a:spcBef>
              <a:spcAft>
                <a:spcPts val="500"/>
              </a:spcAft>
            </a:pP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يوصي المؤتمر بأن خير وسيلة لضمان الحماية الدستورية والتشريعية لحقوق الإنسان وحرياته الأساسية هي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أن ترد النصوص الضامنة لحقوق من يتهم بارتكاب جريمة ما ، ومن تتخذ قبله إجراءات الكشف عنها ، في دستور الدولة ذاته</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وفي مواثيقها الوطنية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علي نحو يؤكدها ويحددها بما لا يدع مجالاً لإهدارها أو انتهاكها؛ حتى تكون تلك النصوص الإطار الذي تصدر في نطاقه التشريعات الجنائية التي تنظم بالتفصيل حماية تلك الحقوق والحريات .</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كما ينبغي العمل علي تنقية الدساتير والمواثيق الوطنية القائمة وكافة التشريعات مما يكون بها من نصوص تتعارض مع مقتضيات تلك الحماية، ولا يجوز بأي حال من الأحوال تعطيل أحكام الدستور، أو وقف العمليه، وذلك حفاظا علي الشرعية الدستورية.</a:t>
            </a: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endParaRPr lang="en-US" sz="14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ويوجه المؤتمر النظر إلي أهمية وجود رقابة دستورية لاحقة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تتمثل في وجود محكمة قضائية مختصة ، يناط بها دون غيرها ، الفصل في دستورية النصوص التشريعية، ويتاح الطعن أمامها للمواطنين ولجهات القضاء، </a:t>
            </a:r>
            <a:r>
              <a:rPr lang="ar-SA" sz="1800" dirty="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وتكون لأحكامها قوة ملزمة تكفل فاعليتها وحماية حقوق الإنسان وحرياته الأساسية</a:t>
            </a:r>
            <a:r>
              <a:rPr lang="ar-SA" sz="1800" dirty="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55255452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Flowchart: Alternate Process 11">
            <a:extLst>
              <a:ext uri="{FF2B5EF4-FFF2-40B4-BE49-F238E27FC236}">
                <a16:creationId xmlns:a16="http://schemas.microsoft.com/office/drawing/2014/main" id="{A70B8DFE-63B1-44D3-9224-E9D2F08125AE}"/>
              </a:ext>
            </a:extLst>
          </p:cNvPr>
          <p:cNvSpPr/>
          <p:nvPr/>
        </p:nvSpPr>
        <p:spPr>
          <a:xfrm>
            <a:off x="792276" y="1273629"/>
            <a:ext cx="10940143" cy="470024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أولا : الوطن العربي والحق في الخصوصية:</a:t>
            </a:r>
            <a:endParaRPr lang="en-US" sz="2000" dirty="0">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000" dirty="0">
                <a:solidFill>
                  <a:schemeClr val="bg2"/>
                </a:solidFill>
                <a:latin typeface="Calibri" panose="020F0502020204030204" pitchFamily="34" charset="0"/>
                <a:ea typeface="Calibri" panose="020F0502020204030204" pitchFamily="34" charset="0"/>
              </a:rPr>
              <a:t>2. </a:t>
            </a:r>
            <a:r>
              <a:rPr lang="ar-SA" sz="2000" dirty="0">
                <a:solidFill>
                  <a:schemeClr val="bg2"/>
                </a:solidFill>
                <a:latin typeface="Calibri" panose="020F0502020204030204" pitchFamily="34" charset="0"/>
                <a:ea typeface="Calibri" panose="020F0502020204030204" pitchFamily="34" charset="0"/>
              </a:rPr>
              <a:t>مؤتمر حماية حقوق الإنسان في قوانين الإجراءات الجنائية في العالم العربي (القاهرة 1989)</a:t>
            </a:r>
            <a:endParaRPr lang="ar-EG" sz="2000" dirty="0">
              <a:solidFill>
                <a:schemeClr val="bg2"/>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000" dirty="0">
                <a:solidFill>
                  <a:srgbClr val="C00000"/>
                </a:solidFill>
                <a:latin typeface="Calibri" panose="020F0502020204030204" pitchFamily="34" charset="0"/>
                <a:ea typeface="Calibri" panose="020F0502020204030204" pitchFamily="34" charset="0"/>
              </a:rPr>
              <a:t>    ب. توصيات المؤتمر:</a:t>
            </a:r>
          </a:p>
          <a:p>
            <a:pPr marR="0" lvl="0" algn="just" rtl="1">
              <a:lnSpc>
                <a:spcPct val="107000"/>
              </a:lnSpc>
              <a:spcBef>
                <a:spcPts val="0"/>
              </a:spcBef>
              <a:spcAft>
                <a:spcPts val="500"/>
              </a:spcAft>
            </a:pPr>
            <a:endParaRPr lang="ar-EG" sz="2000" dirty="0">
              <a:solidFill>
                <a:srgbClr val="C0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000" b="1" dirty="0">
                <a:solidFill>
                  <a:schemeClr val="tx1"/>
                </a:solidFill>
                <a:latin typeface="Calibri" panose="020F0502020204030204" pitchFamily="34" charset="0"/>
                <a:ea typeface="Calibri" panose="020F0502020204030204" pitchFamily="34" charset="0"/>
              </a:rPr>
              <a:t>              التوصية رقم (3):</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يوصي المؤتمر بمراعاة عدم اتخاذ إجراءات تمس حريات المواطنين أو توقيع عقوبات مدنية عليهم لا تستند إلي قانون أو تتعارض مع أحكام الدستور التي تكفل الحماية لتلك الحقوق والحريات الأساسي</a:t>
            </a:r>
            <a:r>
              <a:rPr kumimoji="0" lang="ar-EG"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rPr>
              <a:t>ة.</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63162567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653144" y="1544866"/>
            <a:ext cx="1029152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3145" y="1554846"/>
            <a:ext cx="10291520"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653143" y="1306295"/>
            <a:ext cx="10291520" cy="3020785"/>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07000"/>
              </a:lnSpc>
              <a:spcAft>
                <a:spcPts val="500"/>
              </a:spcAft>
            </a:pPr>
            <a:r>
              <a:rPr lang="ar-SA" sz="2000" b="1" dirty="0">
                <a:solidFill>
                  <a:srgbClr val="000000"/>
                </a:solidFill>
                <a:latin typeface="Calibri" panose="020F0502020204030204" pitchFamily="34" charset="0"/>
                <a:ea typeface="Times New Roman" panose="02020603050405020304" pitchFamily="18" charset="0"/>
              </a:rPr>
              <a:t>أولا : الوطن العربي والحق في الخصوصية:</a:t>
            </a:r>
            <a:endParaRPr lang="en-US" sz="2000" dirty="0">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000" dirty="0">
                <a:solidFill>
                  <a:schemeClr val="bg2"/>
                </a:solidFill>
                <a:latin typeface="Calibri" panose="020F0502020204030204" pitchFamily="34" charset="0"/>
                <a:ea typeface="Calibri" panose="020F0502020204030204" pitchFamily="34" charset="0"/>
              </a:rPr>
              <a:t>2. </a:t>
            </a:r>
            <a:r>
              <a:rPr lang="ar-SA" sz="2000" dirty="0">
                <a:solidFill>
                  <a:schemeClr val="bg2"/>
                </a:solidFill>
                <a:latin typeface="Calibri" panose="020F0502020204030204" pitchFamily="34" charset="0"/>
                <a:ea typeface="Calibri" panose="020F0502020204030204" pitchFamily="34" charset="0"/>
              </a:rPr>
              <a:t>مؤتمر حماية حقوق الإنسان في قوانين الإجراءات الجنائية في العالم العربي (القاهرة 1989)</a:t>
            </a:r>
            <a:endParaRPr lang="ar-EG" sz="2000" dirty="0">
              <a:solidFill>
                <a:schemeClr val="bg2"/>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000" dirty="0">
                <a:solidFill>
                  <a:srgbClr val="C00000"/>
                </a:solidFill>
                <a:latin typeface="Calibri" panose="020F0502020204030204" pitchFamily="34" charset="0"/>
                <a:ea typeface="Calibri" panose="020F0502020204030204" pitchFamily="34" charset="0"/>
              </a:rPr>
              <a:t>    ب. توصيات المؤتمر:</a:t>
            </a:r>
          </a:p>
          <a:p>
            <a:pPr marR="0" lvl="0" algn="just" rtl="1">
              <a:lnSpc>
                <a:spcPct val="107000"/>
              </a:lnSpc>
              <a:spcBef>
                <a:spcPts val="0"/>
              </a:spcBef>
              <a:spcAft>
                <a:spcPts val="500"/>
              </a:spcAft>
            </a:pPr>
            <a:r>
              <a:rPr lang="ar-EG" sz="2000" dirty="0">
                <a:solidFill>
                  <a:schemeClr val="accent6">
                    <a:lumMod val="50000"/>
                  </a:schemeClr>
                </a:solidFill>
                <a:latin typeface="Calibri" panose="020F0502020204030204" pitchFamily="34" charset="0"/>
                <a:ea typeface="Calibri" panose="020F0502020204030204" pitchFamily="34" charset="0"/>
              </a:rPr>
              <a:t>              التوصية رقم (17):</a:t>
            </a:r>
          </a:p>
          <a:p>
            <a:pPr marR="0" lvl="0" algn="just" rtl="1">
              <a:lnSpc>
                <a:spcPct val="107000"/>
              </a:lnSpc>
              <a:spcBef>
                <a:spcPts val="0"/>
              </a:spcBef>
              <a:spcAft>
                <a:spcPts val="500"/>
              </a:spcAft>
            </a:pPr>
            <a:r>
              <a:rPr kumimoji="0" lang="ar-SA" sz="2000" b="0" i="0" u="none" strike="noStrike" kern="120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rPr>
              <a:t> نصت هذه التوصية علي حرمة المسكن وعدم جواز دخول المساكن بغیر رضاء أصحابها </a:t>
            </a:r>
            <a:r>
              <a:rPr kumimoji="0" lang="ar-SA" sz="2000" b="0" i="0" u="none" strike="noStrike" kern="1200" cap="none" spc="0" normalizeH="0" baseline="0" noProof="0" dirty="0">
                <a:ln>
                  <a:noFill/>
                </a:ln>
                <a:solidFill>
                  <a:srgbClr val="000000"/>
                </a:solidFill>
                <a:effectLst/>
                <a:highlight>
                  <a:srgbClr val="FFFF00"/>
                </a:highlight>
                <a:uLnTx/>
                <a:uFillTx/>
                <a:latin typeface="Calibri" panose="020F0502020204030204" pitchFamily="34" charset="0"/>
                <a:ea typeface="Calibri" panose="020F0502020204030204" pitchFamily="34" charset="0"/>
              </a:rPr>
              <a:t>إلا بموجب أمر قضائي مسبب لضبط أشياء تفيد في كشف الحقيقة في جريمة تستوجب عقوبة الحبس.</a:t>
            </a:r>
            <a:endParaRPr lang="ar-EG" sz="2000" dirty="0">
              <a:solidFill>
                <a:schemeClr val="accent6">
                  <a:lumMod val="50000"/>
                </a:schemeClr>
              </a:solidFill>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3616461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235209" y="1463280"/>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116593" y="1487865"/>
            <a:ext cx="5891551" cy="2372196"/>
            <a:chOff x="-4027000" y="2435058"/>
            <a:chExt cx="4593946" cy="1203251"/>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4016990" y="2492762"/>
              <a:ext cx="4583936" cy="988025"/>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4027000" y="2435058"/>
              <a:ext cx="4226845" cy="1203251"/>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sz="2800" b="1" i="0" u="none" strike="noStrike" kern="1200" cap="none" spc="0" normalizeH="0" baseline="0" noProof="0" dirty="0">
                  <a:ln>
                    <a:noFill/>
                  </a:ln>
                  <a:solidFill>
                    <a:prstClr val="white"/>
                  </a:solidFill>
                  <a:effectLst/>
                  <a:uLnTx/>
                  <a:uFillTx/>
                  <a:latin typeface="Calibri" panose="020F0502020204030204"/>
                  <a:ea typeface="+mn-ea"/>
                </a:rPr>
                <a:t> (الحماية المادية)</a:t>
              </a:r>
              <a:endParaRPr kumimoji="0" lang="en-US" sz="2800" b="1" i="0" u="none" strike="noStrike" kern="1200" cap="none" spc="0" normalizeH="0" baseline="0" noProof="0" dirty="0">
                <a:ln>
                  <a:noFill/>
                </a:ln>
                <a:solidFill>
                  <a:prstClr val="white"/>
                </a:solidFill>
                <a:effectLst/>
                <a:uLnTx/>
                <a:uFillTx/>
                <a:latin typeface="Calibri" panose="020F0502020204030204"/>
                <a:ea typeface="+mn-ea"/>
              </a:endParaRPr>
            </a:p>
          </p:txBody>
        </p:sp>
      </p:grpSp>
      <p:sp>
        <p:nvSpPr>
          <p:cNvPr id="12" name="Flowchart: Alternate Process 11">
            <a:extLst>
              <a:ext uri="{FF2B5EF4-FFF2-40B4-BE49-F238E27FC236}">
                <a16:creationId xmlns:a16="http://schemas.microsoft.com/office/drawing/2014/main" id="{6E91D605-830E-471B-B403-A73E298E16CD}"/>
              </a:ext>
            </a:extLst>
          </p:cNvPr>
          <p:cNvSpPr/>
          <p:nvPr/>
        </p:nvSpPr>
        <p:spPr>
          <a:xfrm>
            <a:off x="1235209" y="4467801"/>
            <a:ext cx="7374440" cy="1250781"/>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rPr>
              <a:t>ثانيا: العالم الإسلامي والحق في الخصوصية:</a:t>
            </a:r>
            <a:endParaRPr lang="en-US" sz="1600" dirty="0">
              <a:solidFill>
                <a:srgbClr val="C0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حقوق الإنسان في الشريعة الإسلامية (النيجر 1978)</a:t>
            </a:r>
            <a:endParaRPr lang="en-US" sz="1600" dirty="0">
              <a:solidFill>
                <a:schemeClr val="bg1"/>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البيان العالمي لحقوق الإنسان في الإسلام (باريس 1981)</a:t>
            </a:r>
            <a:endParaRPr lang="en-US" sz="1600" dirty="0">
              <a:solidFill>
                <a:schemeClr val="bg1"/>
              </a:solidFill>
              <a:latin typeface="Calibri" panose="020F0502020204030204" pitchFamily="34" charset="0"/>
              <a:ea typeface="Calibri" panose="020F0502020204030204" pitchFamily="34" charset="0"/>
            </a:endParaRPr>
          </a:p>
        </p:txBody>
      </p:sp>
      <p:pic>
        <p:nvPicPr>
          <p:cNvPr id="4098" name="Picture 2" descr="حقوق الإنسان في الإسلام">
            <a:extLst>
              <a:ext uri="{FF2B5EF4-FFF2-40B4-BE49-F238E27FC236}">
                <a16:creationId xmlns:a16="http://schemas.microsoft.com/office/drawing/2014/main" id="{297BDFAA-13B3-45EA-B4B0-1DEEDBAA15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28049" y="1257916"/>
            <a:ext cx="7054326" cy="3020170"/>
          </a:xfrm>
          <a:prstGeom prst="rect">
            <a:avLst/>
          </a:prstGeom>
          <a:solidFill>
            <a:srgbClr val="FFFFFF">
              <a:shade val="85000"/>
            </a:srgbClr>
          </a:solidFill>
          <a:ln w="190500" cap="rnd">
            <a:solidFill>
              <a:srgbClr val="FFFFFF"/>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418657379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3" y="1544866"/>
            <a:ext cx="10605347"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098" name="Picture 2" descr="حقوق الإنسان في الإسلام">
            <a:extLst>
              <a:ext uri="{FF2B5EF4-FFF2-40B4-BE49-F238E27FC236}">
                <a16:creationId xmlns:a16="http://schemas.microsoft.com/office/drawing/2014/main" id="{297BDFAA-13B3-45EA-B4B0-1DEEDBAA15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9216" y="2425207"/>
            <a:ext cx="2309439" cy="252693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6E91D605-830E-471B-B403-A73E298E16CD}"/>
              </a:ext>
            </a:extLst>
          </p:cNvPr>
          <p:cNvSpPr/>
          <p:nvPr/>
        </p:nvSpPr>
        <p:spPr>
          <a:xfrm>
            <a:off x="3166749" y="435831"/>
            <a:ext cx="7397837" cy="94800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latin typeface="Times New Roman" panose="02020603050405020304" pitchFamily="18" charset="0"/>
                <a:ea typeface="Times New Roman" panose="02020603050405020304" pitchFamily="18" charset="0"/>
              </a:rPr>
              <a:t>ثانيا: العالم الإسلامي والحق في الخصوصية:</a:t>
            </a:r>
            <a:endParaRPr lang="en-US" sz="1600" dirty="0">
              <a:solidFill>
                <a:srgbClr val="C00000"/>
              </a:solidFill>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latin typeface="Times New Roman" panose="02020603050405020304" pitchFamily="18" charset="0"/>
                <a:ea typeface="Times New Roman" panose="02020603050405020304" pitchFamily="18" charset="0"/>
              </a:rPr>
              <a:t>مؤتمر حقوق الإنسان في الشريعة الإسلامية (النيجر 1978)</a:t>
            </a:r>
            <a:r>
              <a:rPr lang="ar-EG" sz="2000" b="1" dirty="0">
                <a:solidFill>
                  <a:schemeClr val="bg1"/>
                </a:solidFill>
                <a:latin typeface="Times New Roman" panose="02020603050405020304" pitchFamily="18" charset="0"/>
                <a:ea typeface="Times New Roman" panose="02020603050405020304" pitchFamily="18" charset="0"/>
              </a:rPr>
              <a:t> :</a:t>
            </a:r>
            <a:endParaRPr lang="ar-SA" sz="2000" b="1" dirty="0">
              <a:solidFill>
                <a:schemeClr val="bg1"/>
              </a:solidFill>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E81F74ED-682D-1C52-6964-9542113B21D1}"/>
              </a:ext>
            </a:extLst>
          </p:cNvPr>
          <p:cNvSpPr txBox="1"/>
          <p:nvPr/>
        </p:nvSpPr>
        <p:spPr>
          <a:xfrm>
            <a:off x="3460663" y="1773166"/>
            <a:ext cx="8028075" cy="4059316"/>
          </a:xfrm>
          <a:prstGeom prst="rect">
            <a:avLst/>
          </a:prstGeom>
          <a:noFill/>
        </p:spPr>
        <p:txBody>
          <a:bodyPr wrap="square" rtlCol="0">
            <a:spAutoFit/>
          </a:bodyPr>
          <a:lstStyle/>
          <a:p>
            <a:pPr marL="0" marR="0" algn="just" rtl="1">
              <a:lnSpc>
                <a:spcPct val="107000"/>
              </a:lnSpc>
              <a:spcBef>
                <a:spcPts val="0"/>
              </a:spcBef>
              <a:spcAft>
                <a:spcPts val="500"/>
              </a:spcAft>
            </a:pPr>
            <a:r>
              <a:rPr lang="ar-EG" sz="1800" dirty="0">
                <a:solidFill>
                  <a:srgbClr val="000000"/>
                </a:solidFill>
                <a:effectLst/>
                <a:latin typeface="Calibri" panose="020F0502020204030204" pitchFamily="34" charset="0"/>
                <a:ea typeface="Times New Roman" panose="02020603050405020304" pitchFamily="18" charset="0"/>
                <a:cs typeface="Alexandria Medium" pitchFamily="2" charset="-78"/>
              </a:rPr>
              <a:t>     </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انعقد هذا المؤتمر في يونيه 1978 في النيجر للدفاع عن حقوق الإنسان في الشريعة الإسلامية ومن بينها الحق الخصوصية على ضوء التطورات الحديثة المستجدة على الصعيد الدولي، وما أدت إليه من اعتداء على هذه الحقوق وحرمتها. ومن أهم توصياته :</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ar-SA" sz="1800" dirty="0">
                <a:solidFill>
                  <a:srgbClr val="000000"/>
                </a:solidFill>
                <a:effectLst/>
                <a:highlight>
                  <a:srgbClr val="FFFF00"/>
                </a:highlight>
                <a:latin typeface="Calibri" panose="020F0502020204030204" pitchFamily="34" charset="0"/>
                <a:ea typeface="Times New Roman" panose="02020603050405020304" pitchFamily="18" charset="0"/>
                <a:cs typeface="Alexandria Medium" pitchFamily="2" charset="-78"/>
              </a:rPr>
              <a:t>تكوين لجنة متخصصة</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تسند إليها مهمة تحرير وثيقة إسلامية تشرح فيها حقوق الإنسان وحرياته، كما وردت في الكتاب الكريم والسنة النبوية والخلفاء الراشدين من بينها بطبيعة الحال الحق في الخصوصية وإلزامية احترامه وحمايته. ويقع على الأفراد المطالبة بها والدفاع عنها وعلى المجتمع واجب الوفاء بها.</a:t>
            </a:r>
            <a:endParaRPr lang="en-US" sz="1200" dirty="0">
              <a:effectLst/>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07000"/>
              </a:lnSpc>
              <a:spcBef>
                <a:spcPts val="0"/>
              </a:spcBef>
              <a:spcAft>
                <a:spcPts val="500"/>
              </a:spcAft>
              <a:buFont typeface="+mj-lt"/>
              <a:buAutoNum type="arabicPeriod"/>
            </a:pPr>
            <a:r>
              <a:rPr lang="en-US" sz="1800" dirty="0">
                <a:solidFill>
                  <a:srgbClr val="000000"/>
                </a:solidFill>
                <a:effectLst/>
                <a:latin typeface="Alexandria Medium" pitchFamily="2" charset="-78"/>
                <a:ea typeface="Times New Roman" panose="02020603050405020304" pitchFamily="18" charset="0"/>
                <a:cs typeface="Arial" panose="020B0604020202020204" pitchFamily="34" charset="0"/>
              </a:rPr>
              <a:t> </a:t>
            </a:r>
            <a:r>
              <a:rPr lang="ar-SA" sz="1800" u="sng" dirty="0">
                <a:solidFill>
                  <a:srgbClr val="00B0F0"/>
                </a:solidFill>
                <a:effectLst/>
                <a:highlight>
                  <a:srgbClr val="FFFF00"/>
                </a:highlight>
                <a:latin typeface="Calibri" panose="020F0502020204030204" pitchFamily="34" charset="0"/>
                <a:ea typeface="Times New Roman" panose="02020603050405020304" pitchFamily="18" charset="0"/>
                <a:cs typeface="Alexandria Medium" pitchFamily="2" charset="-78"/>
              </a:rPr>
              <a:t>تشكيل لجنة من العلماء المسلمين تختص برعاية حقوق الإنسان المسلم وغير المسلم</a:t>
            </a:r>
            <a:r>
              <a:rPr lang="ar-SA" sz="1800" dirty="0">
                <a:solidFill>
                  <a:srgbClr val="000000"/>
                </a:solidFill>
                <a:effectLst/>
                <a:latin typeface="Calibri" panose="020F0502020204030204" pitchFamily="34" charset="0"/>
                <a:ea typeface="Times New Roman" panose="02020603050405020304" pitchFamily="18" charset="0"/>
                <a:cs typeface="Alexandria Medium" pitchFamily="2" charset="-78"/>
              </a:rPr>
              <a:t> مهما كانت الدولة المتواجد فيها، في ظل التعاون المثمر بين حكومات الدول الإسلامية – في حدود إمكانياتها – ولجنة حقوق الإنسان التابعة لهيئة الأمم المتحدة .</a:t>
            </a:r>
            <a:endParaRPr lang="en-US" sz="12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01847253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حقوق الإنسان في الإسلام">
            <a:extLst>
              <a:ext uri="{FF2B5EF4-FFF2-40B4-BE49-F238E27FC236}">
                <a16:creationId xmlns:a16="http://schemas.microsoft.com/office/drawing/2014/main" id="{297BDFAA-13B3-45EA-B4B0-1DEEDBAA15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45777" y="1731657"/>
            <a:ext cx="1986642" cy="391403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6E91D605-830E-471B-B403-A73E298E16CD}"/>
              </a:ext>
            </a:extLst>
          </p:cNvPr>
          <p:cNvSpPr/>
          <p:nvPr/>
        </p:nvSpPr>
        <p:spPr>
          <a:xfrm>
            <a:off x="2637124" y="662468"/>
            <a:ext cx="8172390" cy="1120284"/>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latin typeface="Times New Roman" panose="02020603050405020304" pitchFamily="18" charset="0"/>
                <a:ea typeface="Times New Roman" panose="02020603050405020304" pitchFamily="18" charset="0"/>
              </a:rPr>
              <a:t>ثانيا: العالم الإسلامي والحق في الخصوصية:</a:t>
            </a:r>
            <a:endParaRPr lang="en-US" sz="2400" dirty="0">
              <a:solidFill>
                <a:srgbClr val="C0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rPr>
              <a:t>2. </a:t>
            </a:r>
            <a:r>
              <a:rPr lang="ar-SA" sz="2400" b="1" dirty="0">
                <a:solidFill>
                  <a:schemeClr val="bg1"/>
                </a:solidFill>
                <a:latin typeface="Calibri" panose="020F0502020204030204" pitchFamily="34" charset="0"/>
                <a:ea typeface="Times New Roman" panose="02020603050405020304" pitchFamily="18" charset="0"/>
              </a:rPr>
              <a:t>البيان العالمي لحقوق الإنسان في الإسلام (باريس 1981)</a:t>
            </a:r>
            <a:endParaRPr lang="en-US" sz="2400" b="1" dirty="0">
              <a:solidFill>
                <a:schemeClr val="bg1"/>
              </a:solidFill>
              <a:latin typeface="Calibri" panose="020F0502020204030204" pitchFamily="34" charset="0"/>
              <a:ea typeface="Calibri" panose="020F0502020204030204" pitchFamily="34" charset="0"/>
            </a:endParaRPr>
          </a:p>
        </p:txBody>
      </p:sp>
      <p:sp>
        <p:nvSpPr>
          <p:cNvPr id="2" name="TextBox 1">
            <a:extLst>
              <a:ext uri="{FF2B5EF4-FFF2-40B4-BE49-F238E27FC236}">
                <a16:creationId xmlns:a16="http://schemas.microsoft.com/office/drawing/2014/main" id="{404D0014-4745-64AA-AF3B-85DD895774AF}"/>
              </a:ext>
            </a:extLst>
          </p:cNvPr>
          <p:cNvSpPr txBox="1"/>
          <p:nvPr/>
        </p:nvSpPr>
        <p:spPr>
          <a:xfrm>
            <a:off x="246177" y="1948215"/>
            <a:ext cx="9345750" cy="4247317"/>
          </a:xfrm>
          <a:prstGeom prst="rect">
            <a:avLst/>
          </a:prstGeom>
          <a:noFill/>
        </p:spPr>
        <p:txBody>
          <a:bodyPr wrap="square" rtlCol="0">
            <a:spAutoFit/>
          </a:bodyPr>
          <a:lstStyle/>
          <a:p>
            <a:pPr marL="0" marR="0" algn="just" rtl="1">
              <a:spcBef>
                <a:spcPts val="0"/>
              </a:spcBef>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r>
              <a:rPr lang="ar-SA" sz="180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البيان</a:t>
            </a: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بصفة عامة هو إعلان منشور يتضمن نوايا أو دوافع أو آراء تخص ناشر البيان، وقد يصدره فرد أو مجموعة أو حزب سياسي أو حكومة، </a:t>
            </a:r>
            <a:r>
              <a:rPr lang="ar-SA" sz="180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والمقصود بالبيان في هذا النطاق</a:t>
            </a: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هو إن البيان بتتعهد فيه حكومات دول الأعضاء بمراعاة ما جاء فيه. </a:t>
            </a:r>
            <a:r>
              <a:rPr lang="en-US" sz="1800">
                <a:solidFill>
                  <a:srgbClr val="000000"/>
                </a:solidFill>
                <a:effectLst/>
                <a:latin typeface="Alexandria Medium" pitchFamily="2" charset="-78"/>
                <a:ea typeface="Times New Roman" panose="02020603050405020304" pitchFamily="18" charset="0"/>
              </a:rPr>
              <a:t> </a:t>
            </a:r>
            <a:endParaRPr lang="en-US" sz="1400">
              <a:effectLst/>
              <a:latin typeface="Times New Roman" panose="02020603050405020304" pitchFamily="18" charset="0"/>
              <a:ea typeface="Times New Roman" panose="02020603050405020304" pitchFamily="18" charset="0"/>
            </a:endParaRPr>
          </a:p>
          <a:p>
            <a:pPr marL="0" marR="0" algn="just" rtl="1">
              <a:spcBef>
                <a:spcPts val="0"/>
              </a:spcBef>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a:effectLst/>
              <a:latin typeface="Times New Roman" panose="02020603050405020304" pitchFamily="18" charset="0"/>
              <a:ea typeface="Times New Roman" panose="02020603050405020304" pitchFamily="18" charset="0"/>
            </a:endParaRPr>
          </a:p>
          <a:p>
            <a:pPr marL="0" marR="0" algn="just" rtl="1">
              <a:spcBef>
                <a:spcPts val="0"/>
              </a:spcBef>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اجتمع المجلس الإسلامي الدولي في باريس بتاريخ 19 سبتمبر 1981، </a:t>
            </a:r>
            <a:r>
              <a:rPr lang="ar-SA" sz="1800">
                <a:solidFill>
                  <a:srgbClr val="000000"/>
                </a:solidFill>
                <a:effectLst/>
                <a:highlight>
                  <a:srgbClr val="FFFF00"/>
                </a:highlight>
                <a:latin typeface="Times New Roman" panose="02020603050405020304" pitchFamily="18" charset="0"/>
                <a:ea typeface="Times New Roman" panose="02020603050405020304" pitchFamily="18" charset="0"/>
                <a:cs typeface="Alexandria Medium" pitchFamily="2" charset="-78"/>
              </a:rPr>
              <a:t>قامت فيه نخبة من كبار مفكري العالم الإسلامي وقادة الحركات الإسلامية فيه بتحرير هذه الوثيقة المتضمنة حقوق الإنسان وتكريسها وفقا للنظام الإسلامي مستمدة من كتاب الله تعالى وسنة رسوله</a:t>
            </a: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 وبالنسبة للحق في ال</a:t>
            </a:r>
            <a:r>
              <a:rPr lang="ar-EG" sz="1800">
                <a:solidFill>
                  <a:srgbClr val="000000"/>
                </a:solidFill>
                <a:effectLst/>
                <a:latin typeface="Times New Roman" panose="02020603050405020304" pitchFamily="18" charset="0"/>
                <a:ea typeface="Times New Roman" panose="02020603050405020304" pitchFamily="18" charset="0"/>
                <a:cs typeface="Alexandria Medium" pitchFamily="2" charset="-78"/>
              </a:rPr>
              <a:t>خصوصية</a:t>
            </a: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تعرض له البيان في نقطتين منفصلتين هما :</a:t>
            </a:r>
            <a:endParaRPr lang="en-US" sz="1400">
              <a:effectLst/>
              <a:latin typeface="Times New Roman" panose="02020603050405020304" pitchFamily="18" charset="0"/>
              <a:ea typeface="Times New Roman" panose="02020603050405020304" pitchFamily="18" charset="0"/>
            </a:endParaRPr>
          </a:p>
          <a:p>
            <a:pPr marL="0" marR="0" algn="just" rtl="1">
              <a:spcBef>
                <a:spcPts val="0"/>
              </a:spcBef>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a:effectLst/>
              <a:latin typeface="Times New Roman" panose="02020603050405020304" pitchFamily="18" charset="0"/>
              <a:ea typeface="Times New Roman" panose="02020603050405020304" pitchFamily="18" charset="0"/>
            </a:endParaRPr>
          </a:p>
          <a:p>
            <a:pPr marL="0" marR="0" algn="just" rtl="1">
              <a:spcBef>
                <a:spcPts val="0"/>
              </a:spcBef>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النقطة الثامنة تحت عنوان : حق الفرد في حماية عرضه وسمعته وأعلن فيها عن أن لعرض الفرد وسمعته حرمة لا يجوز انتهاكها، كما يحرم تتبع عوراته ومحاولة النيل من شخصيته ولحياته وكيانه الأدبي.</a:t>
            </a:r>
            <a:endParaRPr lang="en-US" sz="1400">
              <a:effectLst/>
              <a:latin typeface="Times New Roman" panose="02020603050405020304" pitchFamily="18" charset="0"/>
              <a:ea typeface="Times New Roman" panose="02020603050405020304" pitchFamily="18" charset="0"/>
            </a:endParaRPr>
          </a:p>
          <a:p>
            <a:pPr marL="0" marR="0" algn="just" rtl="1">
              <a:spcBef>
                <a:spcPts val="0"/>
              </a:spcBef>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a:t>
            </a:r>
            <a:endParaRPr lang="en-US" sz="1400">
              <a:effectLst/>
              <a:latin typeface="Times New Roman" panose="02020603050405020304" pitchFamily="18" charset="0"/>
              <a:ea typeface="Times New Roman" panose="02020603050405020304" pitchFamily="18" charset="0"/>
            </a:endParaRPr>
          </a:p>
          <a:p>
            <a:pPr marL="0" marR="0" algn="just" rtl="1">
              <a:spcBef>
                <a:spcPts val="0"/>
              </a:spcBef>
            </a:pPr>
            <a:r>
              <a:rPr lang="ar-SA" sz="1800">
                <a:solidFill>
                  <a:srgbClr val="000000"/>
                </a:solidFill>
                <a:effectLst/>
                <a:latin typeface="Times New Roman" panose="02020603050405020304" pitchFamily="18" charset="0"/>
                <a:ea typeface="Times New Roman" panose="02020603050405020304" pitchFamily="18" charset="0"/>
                <a:cs typeface="Alexandria Medium" pitchFamily="2" charset="-78"/>
              </a:rPr>
              <a:t>       النقطة الثانية والعشرين تحت عنوان : حق الفرد في خصوصياته وأعلن من خلالها أن سرائر البشر لخالقهم وحده، فلا يحل التطفل ولا التطلع عليها بغير علمه ولا إذنه.</a:t>
            </a:r>
            <a:endParaRPr lang="en-US" dirty="0"/>
          </a:p>
        </p:txBody>
      </p:sp>
    </p:spTree>
    <p:extLst>
      <p:ext uri="{BB962C8B-B14F-4D97-AF65-F5344CB8AC3E}">
        <p14:creationId xmlns:p14="http://schemas.microsoft.com/office/powerpoint/2010/main" val="361386041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10" name="Picture 4" descr="من حقوق الانسان في الإسلام">
            <a:extLst>
              <a:ext uri="{FF2B5EF4-FFF2-40B4-BE49-F238E27FC236}">
                <a16:creationId xmlns:a16="http://schemas.microsoft.com/office/drawing/2014/main" id="{F1507734-238F-4B2C-A516-5EDBF8C2E17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224" y="1497846"/>
            <a:ext cx="9153525"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2528665" y="2381462"/>
            <a:ext cx="8221319" cy="316971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1600" b="1" dirty="0">
                <a:solidFill>
                  <a:srgbClr val="C00000"/>
                </a:solidFill>
                <a:ea typeface="Times New Roman" panose="02020603050405020304" pitchFamily="18" charset="0"/>
              </a:rPr>
              <a:t>ثالثا: أوربا وإفريقيا والحق في الخصوصية:</a:t>
            </a:r>
            <a:endParaRPr lang="ar-EG" sz="1600" b="1" dirty="0">
              <a:solidFill>
                <a:srgbClr val="C00000"/>
              </a:solidFill>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كان للحق في الخصوصية النصيب الأوفر من الاهتمام على مستوى القارتين الأوروبية (شمالا وجنوبا) والإفريقية، إذ انعقد فيهما في إطار النشاطات الإقليمية المتعلقة بهذا الحق – أربعة من أهم المؤتمرات التي عينت به أفضل عناية، وهي على التوالي :</a:t>
            </a:r>
            <a:endParaRPr lang="en-US" sz="1600" dirty="0">
              <a:effectLst/>
              <a:latin typeface="Times New Roman" panose="02020603050405020304" pitchFamily="18" charset="0"/>
              <a:ea typeface="Times New Roman" panose="02020603050405020304" pitchFamily="18" charset="0"/>
            </a:endParaRPr>
          </a:p>
          <a:p>
            <a:pPr algn="just" rtl="1">
              <a:lnSpc>
                <a:spcPct val="107000"/>
              </a:lnSpc>
              <a:spcAft>
                <a:spcPts val="500"/>
              </a:spcAft>
            </a:pPr>
            <a:endParaRPr lang="en-US" sz="1600" dirty="0">
              <a:solidFill>
                <a:srgbClr val="C00000"/>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b="1" dirty="0">
                <a:solidFill>
                  <a:srgbClr val="FFFFFF"/>
                </a:solidFill>
                <a:ea typeface="Times New Roman" panose="02020603050405020304" pitchFamily="18" charset="0"/>
              </a:rPr>
              <a:t>مؤتمر دول شمال في استوكهلم1967.</a:t>
            </a:r>
            <a:endParaRPr lang="en-US" sz="1600"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b="1" dirty="0">
                <a:solidFill>
                  <a:srgbClr val="FFFFFF"/>
                </a:solidFill>
                <a:ea typeface="Times New Roman" panose="02020603050405020304" pitchFamily="18" charset="0"/>
              </a:rPr>
              <a:t>مؤتمر بروكسل 1970.</a:t>
            </a:r>
            <a:endParaRPr lang="en-US" sz="1600"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b="1" dirty="0">
                <a:solidFill>
                  <a:srgbClr val="FFFFFF"/>
                </a:solidFill>
                <a:ea typeface="Times New Roman" panose="02020603050405020304" pitchFamily="18" charset="0"/>
              </a:rPr>
              <a:t>مؤتمر الحقوق الشخصية و الحرية الفردية 1978 .</a:t>
            </a:r>
            <a:endParaRPr lang="en-US" sz="1600" dirty="0">
              <a:solidFill>
                <a:srgbClr val="FFFFFF"/>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en-US" sz="1600" b="1" dirty="0">
                <a:solidFill>
                  <a:srgbClr val="FFFFFF"/>
                </a:solidFill>
                <a:ea typeface="Times New Roman" panose="02020603050405020304" pitchFamily="18" charset="0"/>
              </a:rPr>
              <a:t> </a:t>
            </a:r>
            <a:r>
              <a:rPr lang="ar-SA" sz="1600" b="1" dirty="0">
                <a:solidFill>
                  <a:srgbClr val="FFFFFF"/>
                </a:solidFill>
                <a:ea typeface="Times New Roman" panose="02020603050405020304" pitchFamily="18" charset="0"/>
              </a:rPr>
              <a:t>المؤتمر الدولي السابع للمركز الدولي للدراسات والبحوث الاجتماعية والجنائية والإصلاحية الأوربية 1984 .</a:t>
            </a:r>
            <a:endParaRPr lang="en-US" sz="1600" dirty="0">
              <a:solidFill>
                <a:srgbClr val="FFFFFF"/>
              </a:solidFill>
              <a:ea typeface="Calibri" panose="020F0502020204030204" pitchFamily="34" charset="0"/>
            </a:endParaRPr>
          </a:p>
        </p:txBody>
      </p:sp>
      <p:grpSp>
        <p:nvGrpSpPr>
          <p:cNvPr id="14" name="Group 13">
            <a:extLst>
              <a:ext uri="{FF2B5EF4-FFF2-40B4-BE49-F238E27FC236}">
                <a16:creationId xmlns:a16="http://schemas.microsoft.com/office/drawing/2014/main" id="{96651F48-FC9F-4BC1-BCDE-8F5617BBEA43}"/>
              </a:ext>
            </a:extLst>
          </p:cNvPr>
          <p:cNvGrpSpPr/>
          <p:nvPr/>
        </p:nvGrpSpPr>
        <p:grpSpPr>
          <a:xfrm>
            <a:off x="253510" y="783772"/>
            <a:ext cx="3641667" cy="3230030"/>
            <a:chOff x="-4114622" y="2327534"/>
            <a:chExt cx="4073568" cy="1610412"/>
          </a:xfrm>
          <a:scene3d>
            <a:camera prst="orthographicFront">
              <a:rot lat="0" lon="0" rev="0"/>
            </a:camera>
            <a:lightRig rig="contrasting" dir="t">
              <a:rot lat="0" lon="0" rev="1200000"/>
            </a:lightRig>
          </a:scene3d>
        </p:grpSpPr>
        <p:sp>
          <p:nvSpPr>
            <p:cNvPr id="15" name="Rectangle: Top Corners Rounded 14">
              <a:extLst>
                <a:ext uri="{FF2B5EF4-FFF2-40B4-BE49-F238E27FC236}">
                  <a16:creationId xmlns:a16="http://schemas.microsoft.com/office/drawing/2014/main" id="{0FD28E66-13E7-4C38-A3F4-124AA6463A33}"/>
                </a:ext>
              </a:extLst>
            </p:cNvPr>
            <p:cNvSpPr/>
            <p:nvPr/>
          </p:nvSpPr>
          <p:spPr>
            <a:xfrm rot="19200000">
              <a:off x="-4095575" y="2719662"/>
              <a:ext cx="4054521" cy="808880"/>
            </a:xfrm>
            <a:prstGeom prst="round2SameRect">
              <a:avLst/>
            </a:prstGeom>
            <a:sp3d contourW="19050" prstMaterial="metal">
              <a:bevelT w="88900" h="203200"/>
              <a:bevelB w="165100" h="254000"/>
            </a:sp3d>
          </p:spPr>
          <p:style>
            <a:lnRef idx="0">
              <a:schemeClr val="lt1">
                <a:hueOff val="0"/>
                <a:satOff val="0"/>
                <a:lumOff val="0"/>
                <a:alphaOff val="0"/>
              </a:schemeClr>
            </a:lnRef>
            <a:fillRef idx="1">
              <a:schemeClr val="accent2">
                <a:hueOff val="0"/>
                <a:satOff val="0"/>
                <a:lumOff val="0"/>
                <a:alphaOff val="0"/>
              </a:schemeClr>
            </a:fillRef>
            <a:effectRef idx="2">
              <a:schemeClr val="accent2">
                <a:hueOff val="0"/>
                <a:satOff val="0"/>
                <a:lumOff val="0"/>
                <a:alphaOff val="0"/>
              </a:schemeClr>
            </a:effectRef>
            <a:fontRef idx="minor">
              <a:schemeClr val="lt1"/>
            </a:fontRef>
          </p:style>
        </p:sp>
        <p:sp>
          <p:nvSpPr>
            <p:cNvPr id="16" name="Rectangle: Top Corners Rounded 4">
              <a:extLst>
                <a:ext uri="{FF2B5EF4-FFF2-40B4-BE49-F238E27FC236}">
                  <a16:creationId xmlns:a16="http://schemas.microsoft.com/office/drawing/2014/main" id="{BD4A0D89-6FE1-4848-9FE8-A900AB9489DE}"/>
                </a:ext>
              </a:extLst>
            </p:cNvPr>
            <p:cNvSpPr txBox="1"/>
            <p:nvPr/>
          </p:nvSpPr>
          <p:spPr>
            <a:xfrm rot="19200000">
              <a:off x="-4114622" y="2327534"/>
              <a:ext cx="4056895" cy="1610412"/>
            </a:xfrm>
            <a:prstGeom prst="rect">
              <a:avLst/>
            </a:prstGeom>
            <a:sp3d/>
          </p:spPr>
          <p:style>
            <a:lnRef idx="0">
              <a:scrgbClr r="0" g="0" b="0"/>
            </a:lnRef>
            <a:fillRef idx="0">
              <a:scrgbClr r="0" g="0" b="0"/>
            </a:fillRef>
            <a:effectRef idx="0">
              <a:scrgbClr r="0" g="0" b="0"/>
            </a:effectRef>
            <a:fontRef idx="minor">
              <a:schemeClr val="lt1"/>
            </a:fontRef>
          </p:style>
          <p:txBody>
            <a:bodyPr spcFirstLastPara="0" vert="horz" wrap="square" lIns="87630" tIns="29210" rIns="87630" bIns="29210" numCol="1" spcCol="1270" anchor="ctr" anchorCtr="0">
              <a:noAutofit/>
            </a:bodyPr>
            <a:lstStyle/>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b="1" i="0" u="none" strike="noStrike" kern="1200" cap="none" spc="0" normalizeH="0" baseline="0" noProof="0" dirty="0">
                  <a:ln>
                    <a:noFill/>
                  </a:ln>
                  <a:solidFill>
                    <a:prstClr val="white"/>
                  </a:solidFill>
                  <a:effectLst/>
                  <a:uLnTx/>
                  <a:uFillTx/>
                  <a:latin typeface="Calibri" panose="020F0502020204030204"/>
                  <a:ea typeface="+mn-ea"/>
                </a:rPr>
                <a:t>المحور الثاني</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b="1" i="0" u="none" strike="noStrike" kern="1200" cap="none" spc="0" normalizeH="0" baseline="0" noProof="0" dirty="0">
                  <a:ln>
                    <a:noFill/>
                  </a:ln>
                  <a:solidFill>
                    <a:prstClr val="white"/>
                  </a:solidFill>
                  <a:effectLst/>
                  <a:uLnTx/>
                  <a:uFillTx/>
                  <a:latin typeface="Calibri" panose="020F0502020204030204"/>
                  <a:ea typeface="+mn-ea"/>
                </a:rPr>
                <a:t>المؤتمرات المحلية أو الإقليمية</a:t>
              </a:r>
            </a:p>
            <a:p>
              <a:pPr marL="0" marR="0" lvl="0" indent="0" algn="ctr" defTabSz="1022350" rtl="0" eaLnBrk="1" fontAlgn="auto" latinLnBrk="0" hangingPunct="1">
                <a:lnSpc>
                  <a:spcPct val="90000"/>
                </a:lnSpc>
                <a:spcBef>
                  <a:spcPct val="0"/>
                </a:spcBef>
                <a:spcAft>
                  <a:spcPct val="35000"/>
                </a:spcAft>
                <a:buClrTx/>
                <a:buSzTx/>
                <a:buFontTx/>
                <a:buNone/>
                <a:tabLst/>
                <a:defRPr/>
              </a:pPr>
              <a:r>
                <a:rPr kumimoji="0" lang="ar-EG" b="1" i="0" u="none" strike="noStrike" kern="1200" cap="none" spc="0" normalizeH="0" baseline="0" noProof="0" dirty="0">
                  <a:ln>
                    <a:noFill/>
                  </a:ln>
                  <a:solidFill>
                    <a:prstClr val="white"/>
                  </a:solidFill>
                  <a:effectLst/>
                  <a:uLnTx/>
                  <a:uFillTx/>
                  <a:latin typeface="Calibri" panose="020F0502020204030204"/>
                  <a:ea typeface="+mn-ea"/>
                </a:rPr>
                <a:t> (الحماية المادية)</a:t>
              </a:r>
              <a:endParaRPr kumimoji="0" lang="en-US" b="1" i="0" u="none" strike="noStrike" kern="1200" cap="none" spc="0" normalizeH="0" baseline="0" noProof="0" dirty="0">
                <a:ln>
                  <a:noFill/>
                </a:ln>
                <a:solidFill>
                  <a:prstClr val="white"/>
                </a:solidFill>
                <a:effectLst/>
                <a:uLnTx/>
                <a:uFillTx/>
                <a:latin typeface="Calibri" panose="020F0502020204030204"/>
                <a:ea typeface="+mn-ea"/>
              </a:endParaRPr>
            </a:p>
          </p:txBody>
        </p:sp>
      </p:grpSp>
    </p:spTree>
    <p:extLst>
      <p:ext uri="{BB962C8B-B14F-4D97-AF65-F5344CB8AC3E}">
        <p14:creationId xmlns:p14="http://schemas.microsoft.com/office/powerpoint/2010/main" val="376624538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3041242" y="215900"/>
            <a:ext cx="3054758" cy="1387930"/>
          </a:xfrm>
          <a:prstGeom prst="rect">
            <a:avLst/>
          </a:prstGeom>
          <a:ln>
            <a:noFill/>
          </a:ln>
          <a:effectLst>
            <a:softEdge rad="112500"/>
          </a:effec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6587343" y="141816"/>
            <a:ext cx="5145076" cy="7630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FF0000"/>
                </a:solidFill>
                <a:ea typeface="Times New Roman" panose="02020603050405020304" pitchFamily="18" charset="0"/>
              </a:rPr>
              <a:t>ثالثا: أوربا وإفريقيا والحق في الخصوصية:</a:t>
            </a:r>
            <a:endParaRPr lang="en-US" sz="2000" dirty="0">
              <a:solidFill>
                <a:srgbClr val="FF0000"/>
              </a:solidFill>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2000" b="1" dirty="0">
                <a:solidFill>
                  <a:schemeClr val="bg1"/>
                </a:solidFill>
                <a:ea typeface="Times New Roman" panose="02020603050405020304" pitchFamily="18" charset="0"/>
              </a:rPr>
              <a:t>مؤتمر دول شمال في استوكهلم1967.</a:t>
            </a:r>
            <a:endParaRPr lang="en-US" sz="2000" dirty="0">
              <a:solidFill>
                <a:schemeClr val="bg1"/>
              </a:solidFill>
              <a:ea typeface="Calibri" panose="020F0502020204030204" pitchFamily="34" charset="0"/>
            </a:endParaRPr>
          </a:p>
        </p:txBody>
      </p:sp>
      <p:sp>
        <p:nvSpPr>
          <p:cNvPr id="3" name="Flowchart: Alternate Process 2">
            <a:extLst>
              <a:ext uri="{FF2B5EF4-FFF2-40B4-BE49-F238E27FC236}">
                <a16:creationId xmlns:a16="http://schemas.microsoft.com/office/drawing/2014/main" id="{E67C9B64-2438-C2F8-DEFB-1FAEE1FCE31C}"/>
              </a:ext>
            </a:extLst>
          </p:cNvPr>
          <p:cNvSpPr/>
          <p:nvPr/>
        </p:nvSpPr>
        <p:spPr>
          <a:xfrm>
            <a:off x="206829" y="1075191"/>
            <a:ext cx="11976099" cy="5566909"/>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500"/>
              </a:spcAft>
            </a:pPr>
            <a:r>
              <a:rPr lang="ar-SA" sz="1600" b="1" dirty="0">
                <a:solidFill>
                  <a:schemeClr val="tx1"/>
                </a:solidFill>
                <a:effectLst/>
                <a:latin typeface="Calibri" panose="020F0502020204030204" pitchFamily="34" charset="0"/>
                <a:ea typeface="Times New Roman" panose="02020603050405020304" pitchFamily="18" charset="0"/>
              </a:rPr>
              <a:t>انعقد هذا المؤتمر على المستوى الأوربي في مدينة </a:t>
            </a:r>
            <a:r>
              <a:rPr lang="ar-EG" sz="1600" b="1" dirty="0">
                <a:solidFill>
                  <a:schemeClr val="tx1"/>
                </a:solidFill>
                <a:effectLst/>
                <a:latin typeface="Calibri" panose="020F0502020204030204" pitchFamily="34" charset="0"/>
                <a:ea typeface="Times New Roman" panose="02020603050405020304" pitchFamily="18" charset="0"/>
              </a:rPr>
              <a:t>ا</a:t>
            </a:r>
            <a:r>
              <a:rPr lang="ar-SA" sz="1600" b="1" dirty="0">
                <a:solidFill>
                  <a:schemeClr val="tx1"/>
                </a:solidFill>
                <a:effectLst/>
                <a:latin typeface="Calibri" panose="020F0502020204030204" pitchFamily="34" charset="0"/>
                <a:ea typeface="Times New Roman" panose="02020603050405020304" pitchFamily="18" charset="0"/>
              </a:rPr>
              <a:t>ستوكهولم عاصمة السويد مؤتمر دول الشمال تحت رعاية اللجنة الدولية للقانونيين وذلك في مايو 1967، ويعد هذا المؤتمر واحد من أهم اللقاءات الدولية التي </a:t>
            </a:r>
            <a:r>
              <a:rPr lang="ar-SA" sz="1600" b="1" dirty="0">
                <a:solidFill>
                  <a:schemeClr val="tx1"/>
                </a:solidFill>
                <a:effectLst/>
                <a:highlight>
                  <a:srgbClr val="FFFF00"/>
                </a:highlight>
                <a:latin typeface="Calibri" panose="020F0502020204030204" pitchFamily="34" charset="0"/>
                <a:ea typeface="Times New Roman" panose="02020603050405020304" pitchFamily="18" charset="0"/>
              </a:rPr>
              <a:t>عينت بالحق في الخصوصية بصفة مركزة دون حقوق الإنسان الأخرى</a:t>
            </a:r>
            <a:r>
              <a:rPr lang="ar-SA" sz="1600" b="1" dirty="0">
                <a:solidFill>
                  <a:schemeClr val="tx1"/>
                </a:solidFill>
                <a:effectLst/>
                <a:latin typeface="Calibri" panose="020F0502020204030204" pitchFamily="34" charset="0"/>
                <a:ea typeface="Times New Roman" panose="02020603050405020304" pitchFamily="18" charset="0"/>
              </a:rPr>
              <a:t> وذلك بالنظر إلى كل المشاكل التي طرحت بصدده والحلول التي اقترحت بخصوصه ويظهر ذلك في العديد من التوصيات التي توصل إليها لقاء ستوكهولم وهي :</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u="sng" dirty="0">
                <a:solidFill>
                  <a:schemeClr val="tx1"/>
                </a:solidFill>
                <a:effectLst/>
                <a:latin typeface="Calibri" panose="020F0502020204030204" pitchFamily="34" charset="0"/>
                <a:ea typeface="Times New Roman" panose="02020603050405020304" pitchFamily="18" charset="0"/>
              </a:rPr>
              <a:t>وضع </a:t>
            </a:r>
            <a:r>
              <a:rPr lang="ar-SA" sz="1600" u="sng" dirty="0">
                <a:solidFill>
                  <a:schemeClr val="tx1"/>
                </a:solidFill>
                <a:effectLst/>
                <a:highlight>
                  <a:srgbClr val="FFFF00"/>
                </a:highlight>
                <a:latin typeface="Calibri" panose="020F0502020204030204" pitchFamily="34" charset="0"/>
                <a:ea typeface="Times New Roman" panose="02020603050405020304" pitchFamily="18" charset="0"/>
              </a:rPr>
              <a:t>تعريف للخصوصية</a:t>
            </a:r>
            <a:r>
              <a:rPr lang="ar-SA" sz="1600" u="sng" dirty="0">
                <a:solidFill>
                  <a:schemeClr val="tx1"/>
                </a:solidFill>
                <a:effectLst/>
                <a:latin typeface="Calibri" panose="020F0502020204030204" pitchFamily="34" charset="0"/>
                <a:ea typeface="Times New Roman" panose="02020603050405020304" pitchFamily="18" charset="0"/>
              </a:rPr>
              <a:t>.</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dirty="0">
                <a:solidFill>
                  <a:schemeClr val="tx1"/>
                </a:solidFill>
                <a:effectLst/>
                <a:latin typeface="Calibri" panose="020F0502020204030204" pitchFamily="34" charset="0"/>
                <a:ea typeface="Times New Roman" panose="02020603050405020304" pitchFamily="18" charset="0"/>
              </a:rPr>
              <a:t> إن الحق في الخصوصية، شأنه شأن أي حق إنساني آخر يجب أن يتمتع بضوابط وحدود.</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dirty="0">
                <a:solidFill>
                  <a:schemeClr val="tx1"/>
                </a:solidFill>
                <a:effectLst/>
                <a:latin typeface="Calibri" panose="020F0502020204030204" pitchFamily="34" charset="0"/>
                <a:ea typeface="Times New Roman" panose="02020603050405020304" pitchFamily="18" charset="0"/>
              </a:rPr>
              <a:t>ضرورة أن يحدد التشريع السلطات التي في وسعها انتهاك حرمة الخصوصية، وأن يكون الانتهاك بموجب أذن السلطات المختصة ويحدد القانون صلاحية إصداره ومدة سريانه.</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dirty="0">
                <a:solidFill>
                  <a:schemeClr val="tx1"/>
                </a:solidFill>
                <a:effectLst/>
                <a:latin typeface="Calibri" panose="020F0502020204030204" pitchFamily="34" charset="0"/>
                <a:ea typeface="Times New Roman" panose="02020603050405020304" pitchFamily="18" charset="0"/>
              </a:rPr>
              <a:t>ضرورة النص علي الأحوال التي يجوز فيها انتهاك الحق في الخصوصية، وأسباب ذلك، والتأكيد علي ضرورة أن يكون ذلك لصالح الأمن القومي، أو تبرره ظروف استثنائية.</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dirty="0">
                <a:solidFill>
                  <a:schemeClr val="tx1"/>
                </a:solidFill>
                <a:effectLst/>
                <a:latin typeface="Calibri" panose="020F0502020204030204" pitchFamily="34" charset="0"/>
                <a:ea typeface="Times New Roman" panose="02020603050405020304" pitchFamily="18" charset="0"/>
              </a:rPr>
              <a:t>ضرورة فرض قيود علي انتهاك حرمة المسكن، وتفتيش الشخص وممتلكاته الخاصة وإخضاعه بصورة جبرية للفحوص الطبية والاختبارات.</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dirty="0">
                <a:solidFill>
                  <a:schemeClr val="tx1"/>
                </a:solidFill>
                <a:effectLst/>
                <a:latin typeface="Calibri" panose="020F0502020204030204" pitchFamily="34" charset="0"/>
                <a:ea typeface="Times New Roman" panose="02020603050405020304" pitchFamily="18" charset="0"/>
              </a:rPr>
              <a:t>حماية الفرد من فض رسائله ومراقبة اتصالاته .</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dirty="0">
                <a:solidFill>
                  <a:schemeClr val="tx1"/>
                </a:solidFill>
                <a:effectLst/>
                <a:latin typeface="Calibri" panose="020F0502020204030204" pitchFamily="34" charset="0"/>
                <a:ea typeface="Times New Roman" panose="02020603050405020304" pitchFamily="18" charset="0"/>
              </a:rPr>
              <a:t>حماية الفرد من التطفل علي وحدته وعزلته الاختيارية، أو انتهاك حرمة حياته الخاصة باستخدام وسائل المراقبة والتجسس.</a:t>
            </a:r>
            <a:endParaRPr lang="en-US" sz="1600" dirty="0">
              <a:solidFill>
                <a:schemeClr val="tx1"/>
              </a:solidFill>
              <a:effectLst/>
              <a:latin typeface="Calibri" panose="020F0502020204030204" pitchFamily="34" charset="0"/>
              <a:ea typeface="Calibri" panose="020F0502020204030204" pitchFamily="34" charset="0"/>
            </a:endParaRPr>
          </a:p>
          <a:p>
            <a:pPr marL="342900" marR="0" lvl="0" indent="-342900" algn="just" rtl="1">
              <a:lnSpc>
                <a:spcPct val="107000"/>
              </a:lnSpc>
              <a:spcBef>
                <a:spcPts val="0"/>
              </a:spcBef>
              <a:spcAft>
                <a:spcPts val="500"/>
              </a:spcAft>
              <a:buFont typeface="+mj-lt"/>
              <a:buAutoNum type="arabicPeriod"/>
            </a:pPr>
            <a:r>
              <a:rPr lang="ar-SA" sz="1600" dirty="0">
                <a:solidFill>
                  <a:schemeClr val="tx1"/>
                </a:solidFill>
                <a:effectLst/>
                <a:latin typeface="Calibri" panose="020F0502020204030204" pitchFamily="34" charset="0"/>
                <a:ea typeface="Times New Roman" panose="02020603050405020304" pitchFamily="18" charset="0"/>
              </a:rPr>
              <a:t>وضع نصوص تشريعية مدنية تمكن الفرد المضرور من رفع دعوي مدنية، وأن يكون له الحق في طلب وقف عمليات التطفل علي حياته الخاصة، مع فرض عقوبات جنائية ومدنية في حالة التنصت غير المشروع علي المحادثات التليفونية دون موافقة أطراف الحديث .</a:t>
            </a:r>
            <a:endParaRPr lang="en-US" sz="1600" dirty="0">
              <a:solidFill>
                <a:schemeClr val="tx1"/>
              </a:solidFill>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u="sng" dirty="0">
                <a:solidFill>
                  <a:schemeClr val="tx1"/>
                </a:solidFill>
                <a:effectLst/>
                <a:latin typeface="Calibri" panose="020F0502020204030204" pitchFamily="34" charset="0"/>
                <a:ea typeface="Times New Roman" panose="02020603050405020304" pitchFamily="18" charset="0"/>
              </a:rPr>
              <a:t>       وهكذا نلاحظ من هذه التوصيات العديدة التي خرج بها مؤتمر ستوكهولم أنه اعتنى عناية فائقة ومركزة على هذا الحق بالذات حتى </a:t>
            </a:r>
            <a:r>
              <a:rPr lang="ar-SA" sz="1600" u="sng" dirty="0">
                <a:solidFill>
                  <a:schemeClr val="tx1"/>
                </a:solidFill>
                <a:effectLst/>
                <a:highlight>
                  <a:srgbClr val="FFFF00"/>
                </a:highlight>
                <a:latin typeface="Calibri" panose="020F0502020204030204" pitchFamily="34" charset="0"/>
                <a:ea typeface="Times New Roman" panose="02020603050405020304" pitchFamily="18" charset="0"/>
              </a:rPr>
              <a:t>أننا نكاد نطلق عليه مؤتمر ستوكهولم للحق في الخصوصية.</a:t>
            </a:r>
            <a:endParaRPr lang="en-US" sz="1600" dirty="0">
              <a:solidFill>
                <a:schemeClr val="tx1"/>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99184564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1409700" y="1714499"/>
            <a:ext cx="8867775" cy="4029075"/>
          </a:xfrm>
          <a:prstGeom prst="rect">
            <a:avLst/>
          </a:prstGeom>
          <a:ln>
            <a:noFill/>
          </a:ln>
          <a:effectLst>
            <a:softEdge rad="112500"/>
          </a:effec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3213413" y="883858"/>
            <a:ext cx="5221371" cy="83064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ea typeface="Times New Roman" panose="02020603050405020304" pitchFamily="18" charset="0"/>
              </a:rPr>
              <a:t>ثالثا: أوربا وإفريقيا والحق في الخصوصية:</a:t>
            </a:r>
            <a:endParaRPr lang="ar-EG" sz="2000" dirty="0">
              <a:solidFill>
                <a:srgbClr val="C00000"/>
              </a:solidFill>
              <a:ea typeface="Calibri" panose="020F0502020204030204" pitchFamily="34" charset="0"/>
            </a:endParaRPr>
          </a:p>
          <a:p>
            <a:pPr algn="ctr" rtl="1">
              <a:lnSpc>
                <a:spcPct val="107000"/>
              </a:lnSpc>
              <a:spcAft>
                <a:spcPts val="500"/>
              </a:spcAft>
            </a:pPr>
            <a:r>
              <a:rPr lang="ar-EG" sz="2000" b="1" dirty="0">
                <a:solidFill>
                  <a:srgbClr val="FFFFFF"/>
                </a:solidFill>
                <a:ea typeface="Times New Roman" panose="02020603050405020304" pitchFamily="18" charset="0"/>
              </a:rPr>
              <a:t>2</a:t>
            </a:r>
            <a:r>
              <a:rPr lang="ar-SA" sz="2000" b="1" dirty="0">
                <a:solidFill>
                  <a:srgbClr val="FFFFFF"/>
                </a:solidFill>
                <a:ea typeface="Times New Roman" panose="02020603050405020304" pitchFamily="18" charset="0"/>
              </a:rPr>
              <a:t>.</a:t>
            </a:r>
            <a:r>
              <a:rPr lang="ar-EG" sz="2000" b="1" dirty="0">
                <a:solidFill>
                  <a:srgbClr val="FFFFFF"/>
                </a:solidFill>
                <a:ea typeface="Times New Roman" panose="02020603050405020304" pitchFamily="18" charset="0"/>
              </a:rPr>
              <a:t> مؤتمر بروكسل 1970</a:t>
            </a:r>
            <a:endParaRPr lang="en-US" sz="2000" dirty="0">
              <a:solidFill>
                <a:srgbClr val="FFFFFF"/>
              </a:solidFill>
              <a:ea typeface="Calibri" panose="020F0502020204030204" pitchFamily="34" charset="0"/>
            </a:endParaRPr>
          </a:p>
        </p:txBody>
      </p:sp>
      <p:sp>
        <p:nvSpPr>
          <p:cNvPr id="3" name="Flowchart: Alternate Process 2">
            <a:extLst>
              <a:ext uri="{FF2B5EF4-FFF2-40B4-BE49-F238E27FC236}">
                <a16:creationId xmlns:a16="http://schemas.microsoft.com/office/drawing/2014/main" id="{4665C2F7-5FBA-994B-DBA1-B0097975B341}"/>
              </a:ext>
            </a:extLst>
          </p:cNvPr>
          <p:cNvSpPr/>
          <p:nvPr/>
        </p:nvSpPr>
        <p:spPr>
          <a:xfrm>
            <a:off x="2073728" y="2630257"/>
            <a:ext cx="7779204" cy="219755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500"/>
              </a:spcAft>
            </a:pPr>
            <a:r>
              <a:rPr lang="en-US" sz="1600" dirty="0">
                <a:solidFill>
                  <a:srgbClr val="000000"/>
                </a:solidFill>
                <a:effectLst/>
                <a:latin typeface="Calibri" panose="020F0502020204030204" pitchFamily="34" charset="0"/>
                <a:ea typeface="Times New Roman" panose="02020603050405020304" pitchFamily="18" charset="0"/>
              </a:rPr>
              <a:t>              </a:t>
            </a:r>
            <a:r>
              <a:rPr lang="ar-SA" sz="1600" dirty="0">
                <a:solidFill>
                  <a:srgbClr val="000000"/>
                </a:solidFill>
                <a:effectLst/>
                <a:latin typeface="Calibri" panose="020F0502020204030204" pitchFamily="34" charset="0"/>
                <a:ea typeface="Times New Roman" panose="02020603050405020304" pitchFamily="18" charset="0"/>
              </a:rPr>
              <a:t>لقد أصبح الحق في الخصوصية من المسائل الهامة التي تحظى دوما باهتمام الحكومات والأفراد معا في جميع الدول، ومن أجل ذلك دعت الحاجة مرة أخرى إلى عقد مؤتمر دولي برعاية المجلس الأوربي وذلك من 30 سبتمبر إلى 3 أكتوبر 1970 في عاصمة بلجيكا (بروكسل)،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وكان طابع المؤتمر عمليا خالصا</a:t>
            </a:r>
            <a:r>
              <a:rPr lang="ar-SA" sz="1600" dirty="0">
                <a:solidFill>
                  <a:srgbClr val="000000"/>
                </a:solidFill>
                <a:effectLst/>
                <a:latin typeface="Calibri" panose="020F0502020204030204" pitchFamily="34" charset="0"/>
                <a:ea typeface="Times New Roman" panose="02020603050405020304" pitchFamily="18" charset="0"/>
              </a:rPr>
              <a:t> حيث قدم فيه العديد من الأبحاث من المشاركين فيه تتعلق جميعها بالحق في الخصوصية. ولقد مست هذه الأبحاث، الحياة الخاصة للفرد، وحدود ممارسة هذا الحق، وسرية المعلومات والتنصت على المحادثات الهاتفية وغيرها من الموضوعات الكثيرة.</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104681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1409700" y="1714499"/>
            <a:ext cx="8867775" cy="4029075"/>
          </a:xfrm>
          <a:prstGeom prst="rect">
            <a:avLst/>
          </a:prstGeom>
          <a:ln>
            <a:noFill/>
          </a:ln>
          <a:effectLst>
            <a:softEdge rad="112500"/>
          </a:effec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2476499" y="751264"/>
            <a:ext cx="7239001" cy="12610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400" b="1" dirty="0">
                <a:solidFill>
                  <a:srgbClr val="C00000"/>
                </a:solidFill>
                <a:ea typeface="Times New Roman" panose="02020603050405020304" pitchFamily="18" charset="0"/>
              </a:rPr>
              <a:t>ثالثا: أوربا وإفريقيا والحق في الخصوصية:</a:t>
            </a:r>
            <a:endParaRPr lang="ar-EG" sz="2400" dirty="0">
              <a:solidFill>
                <a:srgbClr val="C00000"/>
              </a:solidFill>
              <a:ea typeface="Calibri" panose="020F0502020204030204" pitchFamily="34" charset="0"/>
            </a:endParaRPr>
          </a:p>
          <a:p>
            <a:pPr marR="0" lvl="0" algn="just" rtl="1">
              <a:lnSpc>
                <a:spcPct val="107000"/>
              </a:lnSpc>
              <a:spcBef>
                <a:spcPts val="0"/>
              </a:spcBef>
              <a:spcAft>
                <a:spcPts val="500"/>
              </a:spcAft>
            </a:pPr>
            <a:r>
              <a:rPr lang="ar-EG" sz="2400" b="1" dirty="0">
                <a:solidFill>
                  <a:schemeClr val="bg1"/>
                </a:solidFill>
                <a:latin typeface="Calibri" panose="020F0502020204030204" pitchFamily="34" charset="0"/>
                <a:ea typeface="Times New Roman" panose="02020603050405020304" pitchFamily="18" charset="0"/>
              </a:rPr>
              <a:t>3. </a:t>
            </a:r>
            <a:r>
              <a:rPr lang="ar-SA" sz="2400" b="1" dirty="0">
                <a:solidFill>
                  <a:schemeClr val="bg1"/>
                </a:solidFill>
                <a:latin typeface="Calibri" panose="020F0502020204030204" pitchFamily="34" charset="0"/>
                <a:ea typeface="Times New Roman" panose="02020603050405020304" pitchFamily="18" charset="0"/>
              </a:rPr>
              <a:t>مؤتمر الحقوق الشخصية و الحرية الفردية 1978 .</a:t>
            </a:r>
            <a:endParaRPr lang="en-US" b="1" dirty="0">
              <a:solidFill>
                <a:schemeClr val="bg1"/>
              </a:solidFill>
              <a:latin typeface="Calibri" panose="020F0502020204030204" pitchFamily="34" charset="0"/>
              <a:ea typeface="Calibri" panose="020F0502020204030204" pitchFamily="34" charset="0"/>
            </a:endParaRPr>
          </a:p>
        </p:txBody>
      </p:sp>
      <p:sp>
        <p:nvSpPr>
          <p:cNvPr id="2" name="Flowchart: Alternate Process 1">
            <a:extLst>
              <a:ext uri="{FF2B5EF4-FFF2-40B4-BE49-F238E27FC236}">
                <a16:creationId xmlns:a16="http://schemas.microsoft.com/office/drawing/2014/main" id="{95959554-88E9-94C3-FF14-B0094B466D05}"/>
              </a:ext>
            </a:extLst>
          </p:cNvPr>
          <p:cNvSpPr/>
          <p:nvPr/>
        </p:nvSpPr>
        <p:spPr>
          <a:xfrm>
            <a:off x="2496230" y="3059304"/>
            <a:ext cx="6694713" cy="3257473"/>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عقد هذا المؤتمر في إنجلترا في إبريل 1978 وكانت كل الموضوعات المطروحة قد جذبت أنظار المؤتمر نحو الحق في الخصوصية وتوصل المؤتمر إلي </a:t>
            </a:r>
            <a:r>
              <a:rPr lang="ar-SA" sz="1600" u="sng" dirty="0">
                <a:solidFill>
                  <a:srgbClr val="00B0F0"/>
                </a:solidFill>
                <a:effectLst/>
                <a:highlight>
                  <a:srgbClr val="FFFF00"/>
                </a:highlight>
                <a:latin typeface="Calibri" panose="020F0502020204030204" pitchFamily="34" charset="0"/>
                <a:ea typeface="Times New Roman" panose="02020603050405020304" pitchFamily="18" charset="0"/>
              </a:rPr>
              <a:t>أنه من الصعوبة بمكان إيجاد تعريف قاطع للحقوق المتعلقة بالخصوصية،</a:t>
            </a:r>
            <a:r>
              <a:rPr lang="ar-SA" sz="1600" dirty="0">
                <a:solidFill>
                  <a:srgbClr val="000000"/>
                </a:solidFill>
                <a:effectLst/>
                <a:latin typeface="Calibri" panose="020F0502020204030204" pitchFamily="34" charset="0"/>
                <a:ea typeface="Times New Roman" panose="02020603050405020304" pitchFamily="18" charset="0"/>
              </a:rPr>
              <a:t> طالما أن لها تعريفات مختلفة عند مختلف الأفراد، بالإضافة إلى ذلك، فإن الحياة في المجتمع المتحضر تعني ضمنيا القبول بالحقوق والواجبات.</a:t>
            </a:r>
            <a:endParaRPr lang="en-US" sz="1600" dirty="0">
              <a:effectLst/>
              <a:latin typeface="Calibri" panose="020F0502020204030204" pitchFamily="34" charset="0"/>
              <a:ea typeface="Calibri" panose="020F0502020204030204" pitchFamily="34" charset="0"/>
            </a:endParaRPr>
          </a:p>
          <a:p>
            <a:pPr marL="0" marR="0" algn="just" rtl="1">
              <a:lnSpc>
                <a:spcPct val="107000"/>
              </a:lnSpc>
              <a:spcBef>
                <a:spcPts val="0"/>
              </a:spcBef>
              <a:spcAft>
                <a:spcPts val="500"/>
              </a:spcAft>
            </a:pPr>
            <a:r>
              <a:rPr lang="ar-SA" sz="1600" dirty="0">
                <a:solidFill>
                  <a:srgbClr val="000000"/>
                </a:solidFill>
                <a:effectLst/>
                <a:latin typeface="Calibri" panose="020F0502020204030204" pitchFamily="34" charset="0"/>
                <a:ea typeface="Times New Roman" panose="02020603050405020304" pitchFamily="18" charset="0"/>
              </a:rPr>
              <a:t>        وقد تناول المؤتمر أيضا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القيود المفروضة علي الحق في الخصوصية في المجال السياسي</a:t>
            </a:r>
            <a:r>
              <a:rPr lang="ar-SA" sz="1600" dirty="0">
                <a:solidFill>
                  <a:srgbClr val="000000"/>
                </a:solidFill>
                <a:effectLst/>
                <a:latin typeface="Calibri" panose="020F0502020204030204" pitchFamily="34" charset="0"/>
                <a:ea typeface="Times New Roman" panose="02020603050405020304" pitchFamily="18" charset="0"/>
              </a:rPr>
              <a:t>، وأن مثل هذا القصور يجب معالجته، </a:t>
            </a:r>
            <a:r>
              <a:rPr lang="ar-SA" sz="1600" dirty="0">
                <a:solidFill>
                  <a:srgbClr val="000000"/>
                </a:solidFill>
                <a:effectLst/>
                <a:highlight>
                  <a:srgbClr val="FFFF00"/>
                </a:highlight>
                <a:latin typeface="Calibri" panose="020F0502020204030204" pitchFamily="34" charset="0"/>
                <a:ea typeface="Times New Roman" panose="02020603050405020304" pitchFamily="18" charset="0"/>
              </a:rPr>
              <a:t>وليس من الصعب علي النظم مواجهة أكثر أنواع التدخل في الخصوصية جرأة ووقاحة.</a:t>
            </a:r>
            <a:endParaRPr lang="en-US"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84623599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51224" y="1544866"/>
            <a:ext cx="9345750" cy="4287616"/>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algn="ctr"/>
            <a:endParaRPr lang="en-US" dirty="0"/>
          </a:p>
        </p:txBody>
      </p:sp>
      <p:pic>
        <p:nvPicPr>
          <p:cNvPr id="6" name="Picture 5">
            <a:extLst>
              <a:ext uri="{FF2B5EF4-FFF2-40B4-BE49-F238E27FC236}">
                <a16:creationId xmlns:a16="http://schemas.microsoft.com/office/drawing/2014/main" id="{7FC2B9E9-A270-4969-A866-E6924C7145B9}"/>
              </a:ext>
            </a:extLst>
          </p:cNvPr>
          <p:cNvPicPr>
            <a:picLocks noChangeAspect="1"/>
          </p:cNvPicPr>
          <p:nvPr/>
        </p:nvPicPr>
        <p:blipFill>
          <a:blip r:embed="rId3"/>
          <a:stretch>
            <a:fillRect/>
          </a:stretch>
        </p:blipFill>
        <p:spPr>
          <a:xfrm>
            <a:off x="1409700" y="1714499"/>
            <a:ext cx="8867775" cy="4029075"/>
          </a:xfrm>
          <a:prstGeom prst="rect">
            <a:avLst/>
          </a:prstGeom>
          <a:ln>
            <a:noFill/>
          </a:ln>
          <a:effectLst>
            <a:softEdge rad="112500"/>
          </a:effectLst>
        </p:spPr>
      </p:pic>
      <p:sp>
        <p:nvSpPr>
          <p:cNvPr id="12" name="Flowchart: Alternate Process 11">
            <a:extLst>
              <a:ext uri="{FF2B5EF4-FFF2-40B4-BE49-F238E27FC236}">
                <a16:creationId xmlns:a16="http://schemas.microsoft.com/office/drawing/2014/main" id="{A70B8DFE-63B1-44D3-9224-E9D2F08125AE}"/>
              </a:ext>
            </a:extLst>
          </p:cNvPr>
          <p:cNvSpPr/>
          <p:nvPr/>
        </p:nvSpPr>
        <p:spPr>
          <a:xfrm>
            <a:off x="1767566" y="1141124"/>
            <a:ext cx="8152039" cy="1261080"/>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500"/>
              </a:spcAft>
            </a:pPr>
            <a:r>
              <a:rPr lang="ar-SA" sz="2000" b="1" dirty="0">
                <a:solidFill>
                  <a:srgbClr val="C00000"/>
                </a:solidFill>
                <a:ea typeface="Times New Roman" panose="02020603050405020304" pitchFamily="18" charset="0"/>
              </a:rPr>
              <a:t>ثالثا: أوربا وإفريقيا والحق في الخصوصية:</a:t>
            </a:r>
            <a:endParaRPr lang="ar-EG" sz="2000" dirty="0">
              <a:solidFill>
                <a:srgbClr val="C00000"/>
              </a:solidFill>
              <a:ea typeface="Calibri" panose="020F0502020204030204" pitchFamily="34" charset="0"/>
            </a:endParaRPr>
          </a:p>
          <a:p>
            <a:pPr marR="0" lvl="0" algn="just" rtl="1">
              <a:lnSpc>
                <a:spcPct val="107000"/>
              </a:lnSpc>
              <a:spcBef>
                <a:spcPts val="0"/>
              </a:spcBef>
              <a:spcAft>
                <a:spcPts val="500"/>
              </a:spcAft>
            </a:pPr>
            <a:r>
              <a:rPr lang="ar-EG" sz="2000" dirty="0">
                <a:solidFill>
                  <a:schemeClr val="bg1"/>
                </a:solidFill>
                <a:latin typeface="Calibri" panose="020F0502020204030204" pitchFamily="34" charset="0"/>
                <a:ea typeface="Times New Roman" panose="02020603050405020304" pitchFamily="18" charset="0"/>
              </a:rPr>
              <a:t>4. </a:t>
            </a:r>
            <a:r>
              <a:rPr lang="ar-SA" sz="2000" b="1" dirty="0">
                <a:solidFill>
                  <a:schemeClr val="bg1"/>
                </a:solidFill>
                <a:latin typeface="Calibri" panose="020F0502020204030204" pitchFamily="34" charset="0"/>
                <a:ea typeface="Times New Roman" panose="02020603050405020304" pitchFamily="18" charset="0"/>
              </a:rPr>
              <a:t>المؤتمر الدولي السابع للمركز الدولي للدراسات والبحوث الاجتماعية والجنائية والإصلاحية الأوربية 1984 .</a:t>
            </a:r>
            <a:endParaRPr lang="en-US" sz="2000" b="1" dirty="0">
              <a:solidFill>
                <a:schemeClr val="bg1"/>
              </a:solidFill>
              <a:latin typeface="Calibri" panose="020F0502020204030204" pitchFamily="34" charset="0"/>
              <a:ea typeface="Calibri" panose="020F0502020204030204" pitchFamily="34" charset="0"/>
            </a:endParaRPr>
          </a:p>
        </p:txBody>
      </p:sp>
      <p:sp>
        <p:nvSpPr>
          <p:cNvPr id="3" name="TextBox 2">
            <a:extLst>
              <a:ext uri="{FF2B5EF4-FFF2-40B4-BE49-F238E27FC236}">
                <a16:creationId xmlns:a16="http://schemas.microsoft.com/office/drawing/2014/main" id="{7815FF23-D5C5-920C-B52B-45946DEBFB9E}"/>
              </a:ext>
            </a:extLst>
          </p:cNvPr>
          <p:cNvSpPr txBox="1"/>
          <p:nvPr/>
        </p:nvSpPr>
        <p:spPr>
          <a:xfrm>
            <a:off x="3049361" y="3243180"/>
            <a:ext cx="6098720" cy="371640"/>
          </a:xfrm>
          <a:prstGeom prst="rect">
            <a:avLst/>
          </a:prstGeom>
          <a:noFill/>
        </p:spPr>
        <p:txBody>
          <a:bodyPr wrap="square">
            <a:spAutoFit/>
          </a:bodyPr>
          <a:lstStyle/>
          <a:p>
            <a:pPr algn="just" rtl="1">
              <a:lnSpc>
                <a:spcPct val="107000"/>
              </a:lnSpc>
              <a:spcAft>
                <a:spcPts val="500"/>
              </a:spcAft>
            </a:pPr>
            <a:endParaRPr lang="ar-EG" sz="1800" dirty="0">
              <a:solidFill>
                <a:srgbClr val="C00000"/>
              </a:solidFill>
              <a:ea typeface="Calibri" panose="020F0502020204030204" pitchFamily="34" charset="0"/>
            </a:endParaRPr>
          </a:p>
        </p:txBody>
      </p:sp>
      <p:sp>
        <p:nvSpPr>
          <p:cNvPr id="4" name="Flowchart: Alternate Process 3">
            <a:extLst>
              <a:ext uri="{FF2B5EF4-FFF2-40B4-BE49-F238E27FC236}">
                <a16:creationId xmlns:a16="http://schemas.microsoft.com/office/drawing/2014/main" id="{ED4F5976-B821-A438-D187-D724EA4A1E81}"/>
              </a:ext>
            </a:extLst>
          </p:cNvPr>
          <p:cNvSpPr/>
          <p:nvPr/>
        </p:nvSpPr>
        <p:spPr>
          <a:xfrm>
            <a:off x="1767567" y="3729036"/>
            <a:ext cx="8152039" cy="2507188"/>
          </a:xfrm>
          <a:prstGeom prst="flowChartAlternate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يعد هذا المركز الدولي من بين أهم الهيئات الدولية التي تقدم أعمالا جليلة في المجالات الاجتماعية والجنائية والإصلاحية استفادت منها الدول في تشريعاتها الداخلية، وكذا المجتمع الدولي بواسطة أجهزته المختصة في مجال حماية حقوق الإنسان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a:t>
            </a:r>
            <a:endParaRPr lang="en-US" sz="1600" dirty="0">
              <a:effectLst/>
              <a:latin typeface="Times New Roman" panose="02020603050405020304" pitchFamily="18" charset="0"/>
              <a:ea typeface="Times New Roman" panose="02020603050405020304" pitchFamily="18" charset="0"/>
            </a:endParaRPr>
          </a:p>
          <a:p>
            <a:pPr marL="0" marR="0" algn="just" rtl="1">
              <a:spcBef>
                <a:spcPts val="0"/>
              </a:spcBef>
            </a:pPr>
            <a:r>
              <a:rPr lang="ar-SA" sz="1600" dirty="0">
                <a:solidFill>
                  <a:srgbClr val="000000"/>
                </a:solidFill>
                <a:effectLst/>
                <a:latin typeface="Times New Roman" panose="02020603050405020304" pitchFamily="18" charset="0"/>
                <a:ea typeface="Times New Roman" panose="02020603050405020304" pitchFamily="18" charset="0"/>
              </a:rPr>
              <a:t>     وقد نظم المؤتمر السابع في مدينة مدريد عاصمة اسبانيا صدرت عنه عدة توصيات في هذا المجال </a:t>
            </a:r>
            <a:r>
              <a:rPr lang="ar-SA" sz="1600" dirty="0">
                <a:solidFill>
                  <a:srgbClr val="000000"/>
                </a:solidFill>
                <a:effectLst/>
                <a:highlight>
                  <a:srgbClr val="FFFF00"/>
                </a:highlight>
                <a:latin typeface="Times New Roman" panose="02020603050405020304" pitchFamily="18" charset="0"/>
                <a:ea typeface="Times New Roman" panose="02020603050405020304" pitchFamily="18" charset="0"/>
              </a:rPr>
              <a:t>وبصفة خاصة ما يتعلق بعمل الشرطة وعلاقته باحترام الحياة الخصوصية للأفراد ومهمتها في ذلك</a:t>
            </a:r>
            <a:r>
              <a:rPr lang="ar-SA" sz="1600" dirty="0">
                <a:solidFill>
                  <a:srgbClr val="000000"/>
                </a:solidFill>
                <a:effectLst/>
                <a:latin typeface="Times New Roman" panose="02020603050405020304" pitchFamily="18" charset="0"/>
                <a:ea typeface="Times New Roman" panose="02020603050405020304" pitchFamily="18" charset="0"/>
              </a:rPr>
              <a:t>، حيث نصت التوصية على أنه : "يجب أن يكون استخدام الأساليب الحديثة في مراقبة الأفراد بالوسائل السمعية والبصرية بالقدر الضروري وبالطرق المشروعة لما يترتب عليها من انتهاك لحرمة الحياة الخاصة".</a:t>
            </a:r>
            <a:endParaRPr lang="en-US" sz="16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84983596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6" descr="Blue spark(electric current) animated gif">
            <a:extLst>
              <a:ext uri="{FF2B5EF4-FFF2-40B4-BE49-F238E27FC236}">
                <a16:creationId xmlns:a16="http://schemas.microsoft.com/office/drawing/2014/main" id="{3EB948C7-9901-7869-CF16-8350853F8957}"/>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424137" y="1597811"/>
            <a:ext cx="9054059" cy="404734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Oval 10">
            <a:extLst>
              <a:ext uri="{FF2B5EF4-FFF2-40B4-BE49-F238E27FC236}">
                <a16:creationId xmlns:a16="http://schemas.microsoft.com/office/drawing/2014/main" id="{8CC54EB8-5266-46E8-A507-77FA0E0C1694}"/>
              </a:ext>
            </a:extLst>
          </p:cNvPr>
          <p:cNvSpPr/>
          <p:nvPr/>
        </p:nvSpPr>
        <p:spPr>
          <a:xfrm>
            <a:off x="3495675" y="2795308"/>
            <a:ext cx="4910984" cy="1729068"/>
          </a:xfrm>
          <a:prstGeom prst="ellipse">
            <a:avLst/>
          </a:prstGeom>
          <a:noFill/>
          <a:ln>
            <a:solidFill>
              <a:schemeClr val="accent1">
                <a:lumMod val="40000"/>
                <a:lumOff val="60000"/>
              </a:schemeClr>
            </a:solidFill>
          </a:ln>
        </p:spPr>
        <p:style>
          <a:lnRef idx="2">
            <a:schemeClr val="accent4">
              <a:shade val="50000"/>
            </a:schemeClr>
          </a:lnRef>
          <a:fillRef idx="1">
            <a:schemeClr val="accent4"/>
          </a:fillRef>
          <a:effectRef idx="0">
            <a:schemeClr val="accent4"/>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lang="ar-EG" sz="6000" b="1" dirty="0">
                <a:solidFill>
                  <a:schemeClr val="tx1"/>
                </a:solidFill>
                <a:latin typeface="Times New Roman" panose="02020603050405020304" pitchFamily="18" charset="0"/>
                <a:ea typeface="Calibri" panose="020F0502020204030204" pitchFamily="34" charset="0"/>
              </a:rPr>
              <a:t>الخاتمة</a:t>
            </a:r>
            <a:endParaRPr kumimoji="0" lang="ar-EG" sz="6000" b="1" i="0" u="none" strike="noStrike" kern="1200" cap="none" spc="0" normalizeH="0" baseline="0" noProof="0" dirty="0">
              <a:ln>
                <a:noFill/>
              </a:ln>
              <a:solidFill>
                <a:schemeClr val="tx1"/>
              </a:solidFill>
              <a:effectLst/>
              <a:uLnTx/>
              <a:uFillTx/>
              <a:latin typeface="Calibri"/>
              <a:ea typeface="+mn-ea"/>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6" name="Slide Number Placeholder 5">
            <a:extLst>
              <a:ext uri="{FF2B5EF4-FFF2-40B4-BE49-F238E27FC236}">
                <a16:creationId xmlns:a16="http://schemas.microsoft.com/office/drawing/2014/main" id="{3FBFFDC5-B1F8-ADF9-F5E0-F3C884734C2E}"/>
              </a:ext>
            </a:extLst>
          </p:cNvPr>
          <p:cNvSpPr>
            <a:spLocks noGrp="1"/>
          </p:cNvSpPr>
          <p:nvPr>
            <p:ph type="sldNum" sz="quarter" idx="12"/>
          </p:nvPr>
        </p:nvSpPr>
        <p:spPr/>
        <p:txBody>
          <a:bodyPr/>
          <a:lstStyle/>
          <a:p>
            <a:fld id="{F7542ADD-394E-41F3-B704-951748884AEE}" type="slidenum">
              <a:rPr lang="en-US" smtClean="0"/>
              <a:t>45</a:t>
            </a:fld>
            <a:endParaRPr lang="en-US" dirty="0"/>
          </a:p>
        </p:txBody>
      </p:sp>
    </p:spTree>
    <p:extLst>
      <p:ext uri="{BB962C8B-B14F-4D97-AF65-F5344CB8AC3E}">
        <p14:creationId xmlns:p14="http://schemas.microsoft.com/office/powerpoint/2010/main" val="220505100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5568042" y="1770875"/>
            <a:ext cx="4860677" cy="2312684"/>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sz="3200" b="1" dirty="0">
                <a:solidFill>
                  <a:srgbClr val="FF0000"/>
                </a:solidFill>
                <a:latin typeface="Calibri" panose="020F0502020204030204" pitchFamily="34" charset="0"/>
                <a:ea typeface="Times New Roman" panose="02020603050405020304" pitchFamily="18" charset="0"/>
              </a:rPr>
              <a:t>المراجع :</a:t>
            </a:r>
            <a:endParaRPr lang="en-US" sz="3200" b="1" dirty="0">
              <a:solidFill>
                <a:srgbClr val="FF00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sz="3200" dirty="0">
              <a:solidFill>
                <a:srgbClr val="FF0000"/>
              </a:solidFill>
              <a:latin typeface="Calibri" panose="020F0502020204030204" pitchFamily="34" charset="0"/>
              <a:ea typeface="Calibri" panose="020F0502020204030204" pitchFamily="34" charset="0"/>
            </a:endParaRPr>
          </a:p>
          <a:p>
            <a:pPr marR="0" lvl="0" algn="just" rtl="1">
              <a:lnSpc>
                <a:spcPct val="107000"/>
              </a:lnSpc>
              <a:spcBef>
                <a:spcPts val="0"/>
              </a:spcBef>
              <a:spcAft>
                <a:spcPts val="500"/>
              </a:spcAft>
            </a:pPr>
            <a:r>
              <a:rPr lang="ar-SA" sz="2400" dirty="0">
                <a:latin typeface="Calibri" panose="020F0502020204030204" pitchFamily="34" charset="0"/>
                <a:ea typeface="Times New Roman" panose="02020603050405020304" pitchFamily="18" charset="0"/>
              </a:rPr>
              <a:t>د. </a:t>
            </a:r>
            <a:r>
              <a:rPr lang="ar-SA" sz="2000" dirty="0">
                <a:latin typeface="Calibri" panose="020F0502020204030204" pitchFamily="34" charset="0"/>
                <a:ea typeface="Times New Roman" panose="02020603050405020304" pitchFamily="18" charset="0"/>
              </a:rPr>
              <a:t>أسماء رويعي، الحق في حرمة الحياة الخاصة</a:t>
            </a:r>
            <a:r>
              <a:rPr lang="en-US" sz="2000" dirty="0">
                <a:latin typeface="Calibri" panose="020F0502020204030204" pitchFamily="34" charset="0"/>
                <a:ea typeface="Times New Roman" panose="02020603050405020304" pitchFamily="18" charset="0"/>
              </a:rPr>
              <a:t>  </a:t>
            </a:r>
            <a:r>
              <a:rPr lang="ar-SA" sz="2000" dirty="0">
                <a:latin typeface="Calibri" panose="020F0502020204030204" pitchFamily="34" charset="0"/>
                <a:ea typeface="Times New Roman" panose="02020603050405020304" pitchFamily="18" charset="0"/>
              </a:rPr>
              <a:t>في مواجهة الجرائم ال</a:t>
            </a:r>
            <a:r>
              <a:rPr lang="ar-EG" sz="2000" dirty="0">
                <a:latin typeface="Calibri" panose="020F0502020204030204" pitchFamily="34" charset="0"/>
                <a:ea typeface="Times New Roman" panose="02020603050405020304" pitchFamily="18" charset="0"/>
              </a:rPr>
              <a:t>معلوماتية</a:t>
            </a:r>
            <a:r>
              <a:rPr lang="ar-SA" sz="2000" dirty="0">
                <a:latin typeface="Calibri" panose="020F0502020204030204" pitchFamily="34" charset="0"/>
                <a:ea typeface="Times New Roman" panose="02020603050405020304" pitchFamily="18" charset="0"/>
              </a:rPr>
              <a:t>، رسالة دكتوراة، جامعة القاهرة، سنة 2013.  </a:t>
            </a:r>
            <a:endParaRPr lang="en-US" sz="2000" dirty="0">
              <a:latin typeface="Calibri" panose="020F0502020204030204" pitchFamily="34" charset="0"/>
              <a:ea typeface="Calibri" panose="020F0502020204030204" pitchFamily="34" charset="0"/>
            </a:endParaRPr>
          </a:p>
        </p:txBody>
      </p:sp>
      <p:pic>
        <p:nvPicPr>
          <p:cNvPr id="7" name="Picture 6">
            <a:extLst>
              <a:ext uri="{FF2B5EF4-FFF2-40B4-BE49-F238E27FC236}">
                <a16:creationId xmlns:a16="http://schemas.microsoft.com/office/drawing/2014/main" id="{38A45DD1-07A6-42BC-BE25-789DA78FCA34}"/>
              </a:ext>
            </a:extLst>
          </p:cNvPr>
          <p:cNvPicPr>
            <a:picLocks noChangeAspect="1"/>
          </p:cNvPicPr>
          <p:nvPr/>
        </p:nvPicPr>
        <p:blipFill rotWithShape="1">
          <a:blip r:embed="rId2"/>
          <a:srcRect l="15883" t="10325" r="17941" b="11710"/>
          <a:stretch/>
        </p:blipFill>
        <p:spPr>
          <a:xfrm>
            <a:off x="1675976" y="1770875"/>
            <a:ext cx="3715174" cy="42586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62497690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425E68CE-65E3-497B-B44B-3015D837F001}"/>
              </a:ext>
            </a:extLst>
          </p:cNvPr>
          <p:cNvSpPr/>
          <p:nvPr/>
        </p:nvSpPr>
        <p:spPr>
          <a:xfrm>
            <a:off x="1245040" y="1544866"/>
            <a:ext cx="9270984" cy="4258600"/>
          </a:xfrm>
          <a:prstGeom prst="roundRect">
            <a:avLst>
              <a:gd name="adj" fmla="val 6140"/>
            </a:avLst>
          </a:prstGeom>
          <a:ln/>
        </p:spPr>
        <p:style>
          <a:lnRef idx="1">
            <a:schemeClr val="accent1"/>
          </a:lnRef>
          <a:fillRef idx="2">
            <a:schemeClr val="accent1"/>
          </a:fillRef>
          <a:effectRef idx="1">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A5E2F2C9-85DB-4302-A093-C4C1EA54E224}"/>
              </a:ext>
            </a:extLst>
          </p:cNvPr>
          <p:cNvSpPr/>
          <p:nvPr/>
        </p:nvSpPr>
        <p:spPr>
          <a:xfrm>
            <a:off x="1332344" y="1770875"/>
            <a:ext cx="9096376" cy="3002938"/>
          </a:xfrm>
          <a:prstGeom prst="rect">
            <a:avLst/>
          </a:prstGeom>
        </p:spPr>
        <p:txBody>
          <a:bodyPr wrap="square">
            <a:spAutoFit/>
          </a:bodyPr>
          <a:lstStyle/>
          <a:p>
            <a:pPr marL="342900" marR="0" lvl="0" indent="-342900" algn="just" rtl="1">
              <a:lnSpc>
                <a:spcPct val="107000"/>
              </a:lnSpc>
              <a:spcBef>
                <a:spcPts val="0"/>
              </a:spcBef>
              <a:spcAft>
                <a:spcPts val="500"/>
              </a:spcAft>
              <a:buFont typeface="Symbol" panose="05050102010706020507" pitchFamily="18" charset="2"/>
              <a:buChar char=""/>
            </a:pPr>
            <a:r>
              <a:rPr lang="ar-SA" b="1" dirty="0">
                <a:solidFill>
                  <a:srgbClr val="FF0000"/>
                </a:solidFill>
                <a:latin typeface="Calibri" panose="020F0502020204030204" pitchFamily="34" charset="0"/>
                <a:ea typeface="Times New Roman" panose="02020603050405020304" pitchFamily="18" charset="0"/>
              </a:rPr>
              <a:t>المراجع :</a:t>
            </a:r>
            <a:endParaRPr lang="en-US" b="1" dirty="0">
              <a:solidFill>
                <a:srgbClr val="FF0000"/>
              </a:solidFill>
              <a:latin typeface="Calibri" panose="020F0502020204030204" pitchFamily="34" charset="0"/>
              <a:ea typeface="Times New Roman" panose="02020603050405020304" pitchFamily="18" charset="0"/>
            </a:endParaRPr>
          </a:p>
          <a:p>
            <a:pPr marR="0" lvl="0" algn="just" rtl="1">
              <a:lnSpc>
                <a:spcPct val="107000"/>
              </a:lnSpc>
              <a:spcBef>
                <a:spcPts val="0"/>
              </a:spcBef>
              <a:spcAft>
                <a:spcPts val="500"/>
              </a:spcAft>
            </a:pPr>
            <a:endParaRPr lang="en-US" dirty="0">
              <a:solidFill>
                <a:srgbClr val="FF0000"/>
              </a:solidFill>
              <a:latin typeface="Calibri" panose="020F0502020204030204" pitchFamily="34" charset="0"/>
              <a:ea typeface="Calibri" panose="020F0502020204030204" pitchFamily="34" charset="0"/>
            </a:endParaRPr>
          </a:p>
          <a:p>
            <a:pPr algn="just" rtl="1">
              <a:lnSpc>
                <a:spcPct val="107000"/>
              </a:lnSpc>
              <a:spcAft>
                <a:spcPts val="500"/>
              </a:spcAft>
            </a:pPr>
            <a:r>
              <a:rPr lang="ar-EG" dirty="0">
                <a:latin typeface="Calibri" panose="020F0502020204030204" pitchFamily="34" charset="0"/>
                <a:ea typeface="Times New Roman" panose="02020603050405020304" pitchFamily="18" charset="0"/>
              </a:rPr>
              <a:t>2. حركات أسماء، بلخرشوش دليلة، الحماية الدولية للحق في حرمة الحياة الخاصة، مذكرة مكملة لنيل شهادة الماستر في الحقوق، تحت إشراف بونويوة سمية، جامعة أم البواقي سنة 2020، 2021.</a:t>
            </a:r>
            <a:endParaRPr lang="ar-EG" dirty="0">
              <a:latin typeface="Calibri" panose="020F0502020204030204" pitchFamily="34" charset="0"/>
              <a:ea typeface="Calibri" panose="020F0502020204030204" pitchFamily="34" charset="0"/>
            </a:endParaRPr>
          </a:p>
          <a:p>
            <a:pPr algn="just" rtl="1">
              <a:lnSpc>
                <a:spcPct val="107000"/>
              </a:lnSpc>
              <a:spcAft>
                <a:spcPts val="500"/>
              </a:spcAft>
            </a:pPr>
            <a:r>
              <a:rPr lang="ar-EG" dirty="0">
                <a:latin typeface="Calibri" panose="020F0502020204030204" pitchFamily="34" charset="0"/>
                <a:ea typeface="Times New Roman" panose="02020603050405020304" pitchFamily="18" charset="0"/>
              </a:rPr>
              <a:t>3. أ. خويل بلخير " الحماية الدولية والإقليمية للحق في الحياة الخاصة بحث منشور مجلة العلوم القانونية والإجتماعية جامعة زيان عاشور بالجلفة – العدد السابع – ومنشور علي الموقع التالي: </a:t>
            </a:r>
            <a:endParaRPr lang="en-US" dirty="0">
              <a:latin typeface="Calibri" panose="020F0502020204030204" pitchFamily="34" charset="0"/>
              <a:ea typeface="Calibri" panose="020F0502020204030204" pitchFamily="34" charset="0"/>
            </a:endParaRPr>
          </a:p>
          <a:p>
            <a:pPr rtl="1">
              <a:lnSpc>
                <a:spcPct val="107000"/>
              </a:lnSpc>
              <a:spcAft>
                <a:spcPts val="500"/>
              </a:spcAft>
            </a:pPr>
            <a:r>
              <a:rPr lang="en-US" u="sng" dirty="0">
                <a:solidFill>
                  <a:srgbClr val="0563C1"/>
                </a:solidFill>
                <a:latin typeface="Calibri" panose="020F0502020204030204" pitchFamily="34" charset="0"/>
                <a:ea typeface="Times New Roman" panose="02020603050405020304" pitchFamily="18" charset="0"/>
                <a:hlinkClick r:id="rId2">
                  <a:extLst>
                    <a:ext uri="{A12FA001-AC4F-418D-AE19-62706E023703}">
                      <ahyp:hlinkClr xmlns:ahyp="http://schemas.microsoft.com/office/drawing/2018/hyperlinkcolor" val="tx"/>
                    </a:ext>
                  </a:extLst>
                </a:hlinkClick>
              </a:rPr>
              <a:t>https://www.asjp.cerist.dz/en/downArticle/434/2</a:t>
            </a:r>
            <a:endParaRPr lang="en-US"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111640980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431996" y="1188943"/>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825297" y="2767280"/>
            <a:ext cx="7808260" cy="1323439"/>
          </a:xfrm>
          <a:prstGeom prst="rect">
            <a:avLst/>
          </a:prstGeom>
          <a:solidFill>
            <a:schemeClr val="bg1"/>
          </a:solidFill>
        </p:spPr>
        <p:txBody>
          <a:bodyPr wrap="square" rtlCol="0">
            <a:spAutoFit/>
          </a:bodyPr>
          <a:lstStyle/>
          <a:p>
            <a:r>
              <a:rPr lang="en-US" sz="1600" dirty="0">
                <a:latin typeface="Alexandria Light" pitchFamily="2" charset="-78"/>
                <a:ea typeface="Times New Roman" panose="02020603050405020304" pitchFamily="18" charset="0"/>
                <a:cs typeface="Alexandria Light" pitchFamily="2" charset="-78"/>
              </a:rPr>
              <a:t>2. </a:t>
            </a:r>
            <a:r>
              <a:rPr lang="en-US" sz="1600" dirty="0">
                <a:latin typeface="Alexandria Light" pitchFamily="2" charset="-78"/>
                <a:ea typeface="Times New Roman" panose="02020603050405020304" pitchFamily="18" charset="0"/>
                <a:cs typeface="Alexandria Light" pitchFamily="2" charset="-78"/>
                <a:hlinkClick r:id="rId4"/>
              </a:rPr>
              <a:t>https://gifer.com/fr/87gF#google_vignette</a:t>
            </a:r>
            <a:endParaRPr lang="en-US" sz="1600" dirty="0">
              <a:latin typeface="Alexandria Light" pitchFamily="2" charset="-78"/>
              <a:ea typeface="Times New Roman" panose="02020603050405020304" pitchFamily="18" charset="0"/>
              <a:cs typeface="Alexandria Light" pitchFamily="2" charset="-78"/>
            </a:endParaRPr>
          </a:p>
          <a:p>
            <a:r>
              <a:rPr lang="en-US" sz="1600" dirty="0">
                <a:latin typeface="Alexandria Light" pitchFamily="2" charset="-78"/>
                <a:ea typeface="Times New Roman" panose="02020603050405020304" pitchFamily="18" charset="0"/>
                <a:cs typeface="Alexandria Light" pitchFamily="2" charset="-78"/>
              </a:rPr>
              <a:t>9 </a:t>
            </a:r>
            <a:r>
              <a:rPr lang="en-US" sz="1600" dirty="0">
                <a:latin typeface="Alexandria Light" pitchFamily="2" charset="-78"/>
                <a:ea typeface="Times New Roman" panose="02020603050405020304" pitchFamily="18" charset="0"/>
                <a:cs typeface="Alexandria Light" pitchFamily="2" charset="-78"/>
                <a:hlinkClick r:id="rId5"/>
              </a:rPr>
              <a:t>https://droit.savoir.fr/les-traites-et-accords-internationaux/</a:t>
            </a:r>
            <a:endParaRPr lang="en-US" sz="1600" dirty="0">
              <a:latin typeface="Alexandria Light" pitchFamily="2" charset="-78"/>
              <a:ea typeface="Times New Roman" panose="02020603050405020304" pitchFamily="18" charset="0"/>
              <a:cs typeface="Alexandria Light" pitchFamily="2" charset="-78"/>
            </a:endParaRPr>
          </a:p>
          <a:p>
            <a:r>
              <a:rPr lang="en-US" sz="1600" dirty="0">
                <a:latin typeface="Alexandria Light" pitchFamily="2" charset="-78"/>
                <a:ea typeface="Times New Roman" panose="02020603050405020304" pitchFamily="18" charset="0"/>
                <a:cs typeface="Alexandria Light" pitchFamily="2" charset="-78"/>
              </a:rPr>
              <a:t>16. </a:t>
            </a:r>
            <a:r>
              <a:rPr lang="en-US" sz="1600" dirty="0">
                <a:latin typeface="Alexandria Light" pitchFamily="2" charset="-78"/>
                <a:ea typeface="Times New Roman" panose="02020603050405020304" pitchFamily="18" charset="0"/>
                <a:cs typeface="Alexandria Light" pitchFamily="2" charset="-78"/>
                <a:hlinkClick r:id="rId6"/>
              </a:rPr>
              <a:t>https://lexpedia.fr/droit-international-public/immunites-juridictionnelles/</a:t>
            </a:r>
            <a:endParaRPr lang="en-US" sz="1600" dirty="0">
              <a:latin typeface="Alexandria Light" pitchFamily="2" charset="-78"/>
              <a:ea typeface="Times New Roman" panose="02020603050405020304" pitchFamily="18" charset="0"/>
              <a:cs typeface="Alexandria Light" pitchFamily="2" charset="-78"/>
            </a:endParaRPr>
          </a:p>
          <a:p>
            <a:r>
              <a:rPr lang="en-US" sz="1600" dirty="0">
                <a:latin typeface="Alexandria Light" pitchFamily="2" charset="-78"/>
                <a:ea typeface="Times New Roman" panose="02020603050405020304" pitchFamily="18" charset="0"/>
                <a:cs typeface="Alexandria Light" pitchFamily="2" charset="-78"/>
              </a:rPr>
              <a:t>17. </a:t>
            </a:r>
            <a:r>
              <a:rPr lang="en-US" sz="1600" dirty="0">
                <a:latin typeface="Alexandria Light" pitchFamily="2" charset="-78"/>
                <a:ea typeface="Times New Roman" panose="02020603050405020304" pitchFamily="18" charset="0"/>
                <a:cs typeface="Alexandria Light" pitchFamily="2" charset="-78"/>
                <a:hlinkClick r:id="rId5"/>
              </a:rPr>
              <a:t>https://droit.savoir.fr/les-traites-et-accords-internationaux/</a:t>
            </a:r>
            <a:endParaRPr lang="en-US" sz="1600" dirty="0">
              <a:latin typeface="Alexandria Light" pitchFamily="2" charset="-78"/>
              <a:ea typeface="Times New Roman" panose="02020603050405020304" pitchFamily="18" charset="0"/>
              <a:cs typeface="Alexandria Light" pitchFamily="2" charset="-78"/>
            </a:endParaRPr>
          </a:p>
          <a:p>
            <a:r>
              <a:rPr lang="en-US" sz="1600" dirty="0">
                <a:latin typeface="Alexandria Light" pitchFamily="2" charset="-78"/>
                <a:ea typeface="Times New Roman" panose="02020603050405020304" pitchFamily="18" charset="0"/>
                <a:cs typeface="Alexandria Light" pitchFamily="2" charset="-78"/>
              </a:rPr>
              <a:t>20 </a:t>
            </a:r>
            <a:r>
              <a:rPr lang="en-US" sz="1600" dirty="0">
                <a:latin typeface="Alexandria Light" pitchFamily="2" charset="-78"/>
                <a:ea typeface="Times New Roman" panose="02020603050405020304" pitchFamily="18" charset="0"/>
                <a:cs typeface="Alexandria Light" pitchFamily="2" charset="-78"/>
                <a:hlinkClick r:id="rId7"/>
              </a:rPr>
              <a:t>https://lexpedia.fr/droit-international-public/droit-des-peuples/</a:t>
            </a:r>
            <a:r>
              <a:rPr lang="en-US" sz="1600" dirty="0">
                <a:latin typeface="Alexandria Light" pitchFamily="2" charset="-78"/>
                <a:ea typeface="Times New Roman" panose="02020603050405020304" pitchFamily="18" charset="0"/>
                <a:cs typeface="Alexandria Light" pitchFamily="2" charset="-78"/>
              </a:rPr>
              <a:t>.</a:t>
            </a: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48</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4681564" y="1410229"/>
            <a:ext cx="3702424" cy="96681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70274" y="1545190"/>
            <a:ext cx="9345750" cy="4287616"/>
          </a:xfrm>
          <a:prstGeom prst="roundRect">
            <a:avLst>
              <a:gd name="adj" fmla="val 6140"/>
            </a:avLst>
          </a:prstGeom>
          <a:solidFill>
            <a:schemeClr val="accent1">
              <a:lumMod val="60000"/>
              <a:lumOff val="4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9218" name="Picture 2" descr="8 التزامات لـ مسؤول حماية البيانات الشخصية وفقا للقانون">
            <a:extLst>
              <a:ext uri="{FF2B5EF4-FFF2-40B4-BE49-F238E27FC236}">
                <a16:creationId xmlns:a16="http://schemas.microsoft.com/office/drawing/2014/main" id="{F3E830F7-D939-47C2-BFD6-A491968EB0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29689" y="1742692"/>
            <a:ext cx="9026920" cy="38926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3BFC7E20-8C89-40CA-89CB-D20A4470F810}"/>
              </a:ext>
            </a:extLst>
          </p:cNvPr>
          <p:cNvPicPr>
            <a:picLocks noChangeAspect="1"/>
          </p:cNvPicPr>
          <p:nvPr/>
        </p:nvPicPr>
        <p:blipFill>
          <a:blip r:embed="rId3"/>
          <a:stretch>
            <a:fillRect/>
          </a:stretch>
        </p:blipFill>
        <p:spPr>
          <a:xfrm>
            <a:off x="1675976" y="4154088"/>
            <a:ext cx="7916911" cy="1126500"/>
          </a:xfrm>
          <a:prstGeom prst="rect">
            <a:avLst/>
          </a:prstGeom>
        </p:spPr>
      </p:pic>
      <p:sp>
        <p:nvSpPr>
          <p:cNvPr id="6" name="Rectangle 5">
            <a:extLst>
              <a:ext uri="{FF2B5EF4-FFF2-40B4-BE49-F238E27FC236}">
                <a16:creationId xmlns:a16="http://schemas.microsoft.com/office/drawing/2014/main" id="{61E47D9E-4879-4C6C-BFE8-7CD2B7A3607C}"/>
              </a:ext>
            </a:extLst>
          </p:cNvPr>
          <p:cNvSpPr/>
          <p:nvPr/>
        </p:nvSpPr>
        <p:spPr>
          <a:xfrm>
            <a:off x="1675976" y="4154088"/>
            <a:ext cx="8141355" cy="1048364"/>
          </a:xfrm>
          <a:prstGeom prst="rect">
            <a:avLst/>
          </a:prstGeom>
        </p:spPr>
        <p:txBody>
          <a:bodyPr wrap="square">
            <a:spAutoFit/>
          </a:bodyPr>
          <a:lstStyle/>
          <a:p>
            <a:pPr marL="457200" marR="0" algn="ctr" rtl="1">
              <a:lnSpc>
                <a:spcPct val="107000"/>
              </a:lnSpc>
              <a:spcBef>
                <a:spcPts val="0"/>
              </a:spcBef>
              <a:spcAft>
                <a:spcPts val="500"/>
              </a:spcAft>
            </a:pPr>
            <a:r>
              <a:rPr lang="ar-SA" sz="2800" b="1" dirty="0">
                <a:solidFill>
                  <a:schemeClr val="bg1"/>
                </a:solidFill>
                <a:latin typeface="Calibri" panose="020F0502020204030204" pitchFamily="34" charset="0"/>
                <a:ea typeface="Calibri" panose="020F0502020204030204" pitchFamily="34" charset="0"/>
              </a:rPr>
              <a:t>تم بحمد الله الإنتهاء من شرح المحاضرة ا</a:t>
            </a:r>
            <a:r>
              <a:rPr lang="ar-EG" sz="2800" b="1" dirty="0">
                <a:solidFill>
                  <a:schemeClr val="bg1"/>
                </a:solidFill>
                <a:latin typeface="Calibri" panose="020F0502020204030204" pitchFamily="34" charset="0"/>
                <a:ea typeface="Calibri" panose="020F0502020204030204" pitchFamily="34" charset="0"/>
              </a:rPr>
              <a:t>لثالثة</a:t>
            </a:r>
            <a:endParaRPr lang="en-US" sz="2800" b="1" dirty="0">
              <a:solidFill>
                <a:schemeClr val="bg1"/>
              </a:solidFill>
              <a:latin typeface="Calibri" panose="020F0502020204030204" pitchFamily="34" charset="0"/>
              <a:ea typeface="Calibri" panose="020F0502020204030204" pitchFamily="34" charset="0"/>
            </a:endParaRPr>
          </a:p>
          <a:p>
            <a:pPr algn="ctr" rtl="1"/>
            <a:r>
              <a:rPr lang="ar-SA" sz="2800" b="1" dirty="0">
                <a:solidFill>
                  <a:schemeClr val="bg1"/>
                </a:solidFill>
                <a:latin typeface="Times New Roman" panose="02020603050405020304" pitchFamily="18" charset="0"/>
                <a:ea typeface="Times New Roman" panose="02020603050405020304" pitchFamily="18" charset="0"/>
              </a:rPr>
              <a:t>مع تمنياتي بالتوفيق د. أسماء رويعي</a:t>
            </a:r>
            <a:endParaRPr lang="en-US" sz="2800" b="1" dirty="0">
              <a:solidFill>
                <a:schemeClr val="bg1"/>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80844418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3">
      <a:majorFont>
        <a:latin typeface="Alexandria"/>
        <a:ea typeface=""/>
        <a:cs typeface="Alexandria"/>
      </a:majorFont>
      <a:minorFont>
        <a:latin typeface="Alexandria"/>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B8E5D21-A569-4343-AF49-5919B97CC5F8}"/>
</file>

<file path=customXml/itemProps2.xml><?xml version="1.0" encoding="utf-8"?>
<ds:datastoreItem xmlns:ds="http://schemas.openxmlformats.org/officeDocument/2006/customXml" ds:itemID="{525CBAE2-1D42-488F-8C24-F501C895E27B}"/>
</file>

<file path=customXml/itemProps3.xml><?xml version="1.0" encoding="utf-8"?>
<ds:datastoreItem xmlns:ds="http://schemas.openxmlformats.org/officeDocument/2006/customXml" ds:itemID="{2C146137-AAEE-4CA7-9BFD-F8A22D96D681}"/>
</file>

<file path=docProps/app.xml><?xml version="1.0" encoding="utf-8"?>
<Properties xmlns="http://schemas.openxmlformats.org/officeDocument/2006/extended-properties" xmlns:vt="http://schemas.openxmlformats.org/officeDocument/2006/docPropsVTypes">
  <TotalTime>11233</TotalTime>
  <Words>5775</Words>
  <Application>Microsoft Office PowerPoint</Application>
  <PresentationFormat>Widescreen</PresentationFormat>
  <Paragraphs>349</Paragraphs>
  <Slides>50</Slides>
  <Notes>42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Alexandria</vt:lpstr>
      <vt:lpstr>Alexandria Black</vt:lpstr>
      <vt:lpstr>Alexandria Light</vt:lpstr>
      <vt:lpstr>Alexandria Medium</vt:lpstr>
      <vt:lpstr>Arial</vt:lpstr>
      <vt:lpstr>Calibri</vt:lpstr>
      <vt:lpstr>Symbol</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309</cp:revision>
  <dcterms:created xsi:type="dcterms:W3CDTF">2023-04-29T09:08:00Z</dcterms:created>
  <dcterms:modified xsi:type="dcterms:W3CDTF">2024-06-24T17:06:10Z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