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51"/>
  </p:notesMasterIdLst>
  <p:sldIdLst>
    <p:sldId id="480" r:id="rId3"/>
    <p:sldId id="544" r:id="rId4"/>
    <p:sldId id="545" r:id="rId5"/>
    <p:sldId id="546" r:id="rId6"/>
    <p:sldId id="531" r:id="rId7"/>
    <p:sldId id="303" r:id="rId8"/>
    <p:sldId id="532" r:id="rId9"/>
    <p:sldId id="313" r:id="rId10"/>
    <p:sldId id="533" r:id="rId11"/>
    <p:sldId id="256" r:id="rId12"/>
    <p:sldId id="306" r:id="rId13"/>
    <p:sldId id="483" r:id="rId14"/>
    <p:sldId id="484" r:id="rId15"/>
    <p:sldId id="485" r:id="rId16"/>
    <p:sldId id="486" r:id="rId17"/>
    <p:sldId id="534" r:id="rId18"/>
    <p:sldId id="535" r:id="rId19"/>
    <p:sldId id="536" r:id="rId20"/>
    <p:sldId id="539" r:id="rId21"/>
    <p:sldId id="540" r:id="rId22"/>
    <p:sldId id="538" r:id="rId23"/>
    <p:sldId id="519" r:id="rId24"/>
    <p:sldId id="487" r:id="rId25"/>
    <p:sldId id="488" r:id="rId26"/>
    <p:sldId id="489" r:id="rId27"/>
    <p:sldId id="490" r:id="rId28"/>
    <p:sldId id="521" r:id="rId29"/>
    <p:sldId id="491" r:id="rId30"/>
    <p:sldId id="492" r:id="rId31"/>
    <p:sldId id="522" r:id="rId32"/>
    <p:sldId id="523" r:id="rId33"/>
    <p:sldId id="493" r:id="rId34"/>
    <p:sldId id="524" r:id="rId35"/>
    <p:sldId id="494" r:id="rId36"/>
    <p:sldId id="499" r:id="rId37"/>
    <p:sldId id="500" r:id="rId38"/>
    <p:sldId id="502" r:id="rId39"/>
    <p:sldId id="501" r:id="rId40"/>
    <p:sldId id="526" r:id="rId41"/>
    <p:sldId id="527" r:id="rId42"/>
    <p:sldId id="528" r:id="rId43"/>
    <p:sldId id="529" r:id="rId44"/>
    <p:sldId id="542" r:id="rId45"/>
    <p:sldId id="541" r:id="rId46"/>
    <p:sldId id="543" r:id="rId47"/>
    <p:sldId id="514" r:id="rId48"/>
    <p:sldId id="51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4"/>
            <p14:sldId id="545"/>
            <p14:sldId id="546"/>
            <p14:sldId id="531"/>
            <p14:sldId id="303"/>
            <p14:sldId id="532"/>
            <p14:sldId id="313"/>
            <p14:sldId id="533"/>
            <p14:sldId id="256"/>
            <p14:sldId id="306"/>
            <p14:sldId id="483"/>
            <p14:sldId id="484"/>
            <p14:sldId id="485"/>
            <p14:sldId id="486"/>
            <p14:sldId id="534"/>
            <p14:sldId id="535"/>
            <p14:sldId id="536"/>
            <p14:sldId id="539"/>
            <p14:sldId id="540"/>
            <p14:sldId id="538"/>
            <p14:sldId id="519"/>
            <p14:sldId id="487"/>
            <p14:sldId id="488"/>
            <p14:sldId id="489"/>
            <p14:sldId id="490"/>
            <p14:sldId id="521"/>
            <p14:sldId id="491"/>
            <p14:sldId id="492"/>
            <p14:sldId id="522"/>
            <p14:sldId id="523"/>
            <p14:sldId id="493"/>
            <p14:sldId id="524"/>
            <p14:sldId id="494"/>
            <p14:sldId id="499"/>
            <p14:sldId id="500"/>
            <p14:sldId id="502"/>
            <p14:sldId id="501"/>
            <p14:sldId id="526"/>
            <p14:sldId id="527"/>
            <p14:sldId id="528"/>
            <p14:sldId id="529"/>
            <p14:sldId id="542"/>
            <p14:sldId id="541"/>
            <p14:sldId id="54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69" d="100"/>
          <a:sy n="69"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32441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85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99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sv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8.sv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30.xml"/><Relationship Id="rId5" Type="http://schemas.openxmlformats.org/officeDocument/2006/relationships/image" Target="../media/image2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29.jpg"/></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55.jpg"/></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59.jpg"/></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18.svg"/><Relationship Id="rId2" Type="http://schemas.openxmlformats.org/officeDocument/2006/relationships/image" Target="../media/image61.jpeg"/><Relationship Id="rId1" Type="http://schemas.openxmlformats.org/officeDocument/2006/relationships/slideLayout" Target="../slideLayouts/slideLayout32.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88845" y="4771991"/>
            <a:ext cx="4886463" cy="461665"/>
          </a:xfrm>
          <a:prstGeom prst="rect">
            <a:avLst/>
          </a:prstGeom>
          <a:noFill/>
        </p:spPr>
        <p:txBody>
          <a:bodyPr wrap="square" rtlCol="0">
            <a:spAutoFit/>
          </a:bodyPr>
          <a:lstStyle/>
          <a:p>
            <a:pPr algn="ctr"/>
            <a:r>
              <a:rPr lang="en-US" sz="2400" b="1" dirty="0">
                <a:solidFill>
                  <a:srgbClr val="FF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86620" y="979899"/>
            <a:ext cx="6685259" cy="1456168"/>
          </a:xfrm>
          <a:prstGeom prst="rect">
            <a:avLst/>
          </a:prstGeom>
          <a:noFill/>
        </p:spPr>
        <p:txBody>
          <a:bodyPr wrap="square" rtlCol="0">
            <a:spAutoFit/>
          </a:bodyPr>
          <a:lstStyle/>
          <a:p>
            <a:pPr algn="ctr"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002060"/>
                </a:solidFill>
                <a:latin typeface="Adobe Devanagari" panose="02040503050201020203" pitchFamily="18" charset="0"/>
                <a:ea typeface="Adobe Kaiti Std R" panose="02020400000000000000" pitchFamily="18" charset="-128"/>
                <a:cs typeface="Adobe Devanagari" panose="02040503050201020203" pitchFamily="18" charset="0"/>
              </a:rPr>
              <a:t>Digital Advertising </a:t>
            </a:r>
            <a:endParaRPr lang="ar-EG" sz="2800" b="1" dirty="0">
              <a:solidFill>
                <a:srgbClr val="002060"/>
              </a:solidFill>
              <a:latin typeface="Adobe Devanagari" panose="02040503050201020203" pitchFamily="18" charset="0"/>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6620" y="559341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86620" y="1968243"/>
            <a:ext cx="6490912" cy="3081549"/>
          </a:xfrm>
          <a:prstGeom prst="rect">
            <a:avLst/>
          </a:prstGeom>
          <a:noFill/>
        </p:spPr>
        <p:txBody>
          <a:bodyPr wrap="square" rtlCol="0">
            <a:spAutoFit/>
          </a:bodyPr>
          <a:lstStyle/>
          <a:p>
            <a:pPr algn="ctr" rtl="1"/>
            <a:endParaRPr lang="ar-EG" sz="2400" dirty="0">
              <a:solidFill>
                <a:srgbClr val="00B0F0"/>
              </a:solidFill>
              <a:cs typeface="mohammad bold art 1" pitchFamily="2" charset="-78"/>
            </a:endParaRPr>
          </a:p>
          <a:p>
            <a:pPr algn="ctr" rtl="1"/>
            <a:r>
              <a:rPr lang="ar-EG" sz="2400" dirty="0">
                <a:solidFill>
                  <a:srgbClr val="002060"/>
                </a:solidFill>
                <a:cs typeface="mohammad bold art 1" pitchFamily="2" charset="-78"/>
              </a:rPr>
              <a:t>استراتيجيات التسويق الفعالة باستخدام </a:t>
            </a:r>
          </a:p>
          <a:p>
            <a:pPr algn="ctr" rtl="1"/>
            <a:r>
              <a:rPr lang="ar-EG" sz="2400" dirty="0">
                <a:solidFill>
                  <a:srgbClr val="002060"/>
                </a:solidFill>
                <a:cs typeface="mohammad bold art 1" pitchFamily="2" charset="-78"/>
              </a:rPr>
              <a:t>الشبكات الاجتماعية الافتراضية</a:t>
            </a:r>
          </a:p>
          <a:p>
            <a:pPr algn="ctr" rtl="1"/>
            <a:endParaRPr lang="ar-EG" sz="2400" dirty="0">
              <a:solidFill>
                <a:srgbClr val="002060"/>
              </a:solidFill>
              <a:cs typeface="mohammad bold art 1" pitchFamily="2" charset="-78"/>
            </a:endParaRPr>
          </a:p>
          <a:p>
            <a:pPr algn="ctr" rtl="1">
              <a:lnSpc>
                <a:spcPct val="107000"/>
              </a:lnSpc>
              <a:spcAft>
                <a:spcPts val="800"/>
              </a:spcAft>
            </a:pPr>
            <a:r>
              <a:rPr lang="en-US" sz="2400" b="1" kern="1800" dirty="0">
                <a:solidFill>
                  <a:srgbClr val="FF0000"/>
                </a:solidFill>
                <a:latin typeface="Adobe Caslon Pro" panose="0205050205050A020403" pitchFamily="18" charset="0"/>
                <a:ea typeface="Times New Roman" panose="02020603050405020304" pitchFamily="18" charset="0"/>
                <a:cs typeface="+mj-cs"/>
              </a:rPr>
              <a:t>Social Media Marketing (SMM)</a:t>
            </a:r>
            <a:endParaRPr lang="ar-EG" sz="2400" b="1" kern="1800" dirty="0">
              <a:solidFill>
                <a:srgbClr val="FF0000"/>
              </a:solidFill>
              <a:latin typeface="Adobe Caslon Pro" panose="0205050205050A020403" pitchFamily="18" charset="0"/>
              <a:ea typeface="Times New Roman" panose="02020603050405020304" pitchFamily="18" charset="0"/>
              <a:cs typeface="+mj-cs"/>
            </a:endParaRPr>
          </a:p>
          <a:p>
            <a:pPr lvl="0" algn="ctr" rtl="1"/>
            <a:r>
              <a:rPr lang="ar-EG" sz="2400" dirty="0">
                <a:solidFill>
                  <a:srgbClr val="002060"/>
                </a:solidFill>
                <a:cs typeface="mohammad bold art 1" pitchFamily="2" charset="-78"/>
              </a:rPr>
              <a:t>المحاضرة التاسعة</a:t>
            </a:r>
          </a:p>
          <a:p>
            <a:pPr algn="ctr" rtl="1">
              <a:lnSpc>
                <a:spcPct val="107000"/>
              </a:lnSpc>
              <a:spcAft>
                <a:spcPts val="800"/>
              </a:spcAft>
            </a:pPr>
            <a:endParaRPr lang="en-US" sz="1050" dirty="0">
              <a:solidFill>
                <a:srgbClr val="002060"/>
              </a:solidFill>
              <a:latin typeface="Adobe Caslon Pro" panose="0205050205050A020403" pitchFamily="18" charset="0"/>
              <a:ea typeface="Calibri" panose="020F0502020204030204" pitchFamily="34" charset="0"/>
              <a:cs typeface="+mj-cs"/>
            </a:endParaRPr>
          </a:p>
          <a:p>
            <a:pPr algn="ctr" rtl="1"/>
            <a:endParaRPr lang="en-US" sz="2400" dirty="0">
              <a:solidFill>
                <a:srgbClr val="00206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259784" y="406497"/>
            <a:ext cx="3868598"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الثامنة"</a:t>
            </a:r>
          </a:p>
        </p:txBody>
      </p:sp>
      <p:sp>
        <p:nvSpPr>
          <p:cNvPr id="14" name="Rectangle 13">
            <a:extLst>
              <a:ext uri="{FF2B5EF4-FFF2-40B4-BE49-F238E27FC236}">
                <a16:creationId xmlns:a16="http://schemas.microsoft.com/office/drawing/2014/main" id="{9FA3F187-A568-4AEE-8C8D-9760BCD0B159}"/>
              </a:ext>
            </a:extLst>
          </p:cNvPr>
          <p:cNvSpPr/>
          <p:nvPr/>
        </p:nvSpPr>
        <p:spPr>
          <a:xfrm>
            <a:off x="651164" y="1140229"/>
            <a:ext cx="11408425" cy="1683336"/>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pPr>
            <a:r>
              <a:rPr lang="ar-EG" sz="2400" b="1" kern="1800" dirty="0">
                <a:solidFill>
                  <a:srgbClr val="002060"/>
                </a:solidFill>
                <a:latin typeface="Adobe Garamond Pro Bold" panose="02020702060506020403" pitchFamily="18" charset="0"/>
                <a:ea typeface="Calibri" panose="020F0502020204030204" pitchFamily="34" charset="0"/>
              </a:rPr>
              <a:t>1. </a:t>
            </a:r>
            <a:r>
              <a:rPr lang="ar-SA" sz="2400" b="1" kern="1800" dirty="0">
                <a:solidFill>
                  <a:srgbClr val="002060"/>
                </a:solidFill>
                <a:latin typeface="Adobe Garamond Pro Bold" panose="02020702060506020403" pitchFamily="18" charset="0"/>
                <a:ea typeface="Calibri" panose="020F0502020204030204" pitchFamily="34" charset="0"/>
              </a:rPr>
              <a:t>التسويق عبر محركات البحث </a:t>
            </a:r>
            <a:r>
              <a:rPr lang="en-US" sz="2400" b="1" kern="1800" dirty="0">
                <a:solidFill>
                  <a:srgbClr val="002060"/>
                </a:solidFill>
                <a:latin typeface="Adobe Garamond Pro Bold" panose="02020702060506020403" pitchFamily="18" charset="0"/>
                <a:ea typeface="Calibri" panose="020F0502020204030204" pitchFamily="34" charset="0"/>
              </a:rPr>
              <a:t>)</a:t>
            </a:r>
            <a:r>
              <a:rPr lang="ar-SA" sz="2400" b="1" kern="1800" dirty="0">
                <a:solidFill>
                  <a:srgbClr val="002060"/>
                </a:solidFill>
                <a:latin typeface="Times New Roman" panose="02020603050405020304" pitchFamily="18" charset="0"/>
                <a:ea typeface="Calibri" panose="020F0502020204030204" pitchFamily="34" charset="0"/>
                <a:cs typeface="Adobe Garamond Pro Bold" panose="02020702060506020403" pitchFamily="18" charset="0"/>
              </a:rPr>
              <a:t> </a:t>
            </a:r>
            <a:r>
              <a:rPr lang="en-US" sz="2400" b="1" kern="1800" dirty="0">
                <a:solidFill>
                  <a:srgbClr val="002060"/>
                </a:solidFill>
                <a:latin typeface="Adobe Garamond Pro Bold" panose="02020702060506020403" pitchFamily="18" charset="0"/>
                <a:ea typeface="Calibri" panose="020F0502020204030204" pitchFamily="34" charset="0"/>
                <a:cs typeface="Arial" panose="020B0604020202020204" pitchFamily="34" charset="0"/>
              </a:rPr>
              <a:t> SEM (Search engine Marketing</a:t>
            </a:r>
            <a:endParaRPr lang="en-US" sz="2400" dirty="0">
              <a:solidFill>
                <a:prstClr val="white"/>
              </a:solidFill>
              <a:latin typeface="Times New Roman" panose="02020603050405020304" pitchFamily="18" charset="0"/>
              <a:ea typeface="Calibri" panose="020F0502020204030204" pitchFamily="34" charset="0"/>
            </a:endParaRPr>
          </a:p>
          <a:p>
            <a:pPr lvl="0" algn="justLow" rtl="1">
              <a:lnSpc>
                <a:spcPct val="115000"/>
              </a:lnSpc>
            </a:pPr>
            <a:r>
              <a:rPr lang="ar-EG" sz="2400" b="1" dirty="0">
                <a:solidFill>
                  <a:srgbClr val="002060"/>
                </a:solidFill>
                <a:latin typeface="Adobe Garamond Pro Bold" panose="02020702060506020403" pitchFamily="18" charset="0"/>
                <a:ea typeface="Calibri" panose="020F0502020204030204" pitchFamily="34" charset="0"/>
              </a:rPr>
              <a:t>2. مفهوم التسويق عبر محركات البحث </a:t>
            </a:r>
            <a:r>
              <a:rPr lang="en-US" sz="2400" b="1" dirty="0">
                <a:solidFill>
                  <a:srgbClr val="002060"/>
                </a:solidFill>
                <a:latin typeface="Adobe Garamond Pro Bold" panose="02020702060506020403" pitchFamily="18" charset="0"/>
                <a:ea typeface="Calibri" panose="020F0502020204030204" pitchFamily="34" charset="0"/>
              </a:rPr>
              <a:t>SEM</a:t>
            </a:r>
            <a:r>
              <a:rPr lang="ar-EG" sz="2400" b="1" dirty="0">
                <a:solidFill>
                  <a:srgbClr val="002060"/>
                </a:solidFill>
                <a:latin typeface="Adobe Garamond Pro Bold" panose="02020702060506020403" pitchFamily="18" charset="0"/>
                <a:ea typeface="Calibri" panose="020F0502020204030204" pitchFamily="34" charset="0"/>
              </a:rPr>
              <a:t>.</a:t>
            </a:r>
            <a:endParaRPr lang="en-US" sz="2400" dirty="0">
              <a:solidFill>
                <a:prstClr val="white"/>
              </a:solidFill>
              <a:latin typeface="Times New Roman" panose="02020603050405020304" pitchFamily="18" charset="0"/>
              <a:ea typeface="Calibri" panose="020F0502020204030204" pitchFamily="34" charset="0"/>
            </a:endParaRPr>
          </a:p>
          <a:p>
            <a:pPr lvl="0" algn="justLow" rtl="1" fontAlgn="t">
              <a:lnSpc>
                <a:spcPct val="115000"/>
              </a:lnSpc>
            </a:pPr>
            <a:r>
              <a:rPr lang="ar-EG" sz="2400" b="1" dirty="0">
                <a:solidFill>
                  <a:srgbClr val="002060"/>
                </a:solidFill>
                <a:latin typeface="Adobe Garamond Pro Bold" panose="02020702060506020403" pitchFamily="18" charset="0"/>
                <a:ea typeface="Calibri" panose="020F0502020204030204" pitchFamily="34" charset="0"/>
              </a:rPr>
              <a:t>3. لماذا يعتبر </a:t>
            </a:r>
            <a:r>
              <a:rPr lang="ar-SA" sz="2400" b="1" dirty="0">
                <a:solidFill>
                  <a:srgbClr val="002060"/>
                </a:solidFill>
                <a:latin typeface="Adobe Garamond Pro Bold" panose="02020702060506020403" pitchFamily="18" charset="0"/>
                <a:ea typeface="Calibri" panose="020F0502020204030204" pitchFamily="34" charset="0"/>
              </a:rPr>
              <a:t>التسويق عبر محركات البحث</a:t>
            </a:r>
            <a:r>
              <a:rPr lang="ar-SA" sz="2400" b="1" dirty="0">
                <a:solidFill>
                  <a:srgbClr val="002060"/>
                </a:solidFill>
                <a:latin typeface="Times New Roman" panose="02020603050405020304" pitchFamily="18" charset="0"/>
                <a:ea typeface="Calibri" panose="020F0502020204030204" pitchFamily="34" charset="0"/>
                <a:cs typeface="Adobe Garamond Pro Bold" panose="02020702060506020403" pitchFamily="18" charset="0"/>
              </a:rPr>
              <a:t> </a:t>
            </a:r>
            <a:r>
              <a:rPr lang="en-US" sz="2400" b="1" dirty="0">
                <a:solidFill>
                  <a:srgbClr val="002060"/>
                </a:solidFill>
                <a:latin typeface="Adobe Garamond Pro Bold" panose="02020702060506020403" pitchFamily="18" charset="0"/>
                <a:ea typeface="Calibri" panose="020F0502020204030204" pitchFamily="34" charset="0"/>
              </a:rPr>
              <a:t>SEM </a:t>
            </a:r>
            <a:r>
              <a:rPr lang="ar-EG" sz="2400" b="1" dirty="0">
                <a:solidFill>
                  <a:srgbClr val="002060"/>
                </a:solidFill>
                <a:latin typeface="Adobe Garamond Pro Bold" panose="02020702060506020403" pitchFamily="18" charset="0"/>
                <a:ea typeface="Calibri" panose="020F0502020204030204" pitchFamily="34" charset="0"/>
              </a:rPr>
              <a:t> مهماً.</a:t>
            </a:r>
            <a:endParaRPr lang="en-US" sz="2400" dirty="0">
              <a:solidFill>
                <a:prstClr val="white"/>
              </a:solidFill>
              <a:latin typeface="Times New Roman" panose="02020603050405020304" pitchFamily="18" charset="0"/>
              <a:ea typeface="Calibri" panose="020F0502020204030204" pitchFamily="34" charset="0"/>
            </a:endParaRPr>
          </a:p>
        </p:txBody>
      </p:sp>
      <p:pic>
        <p:nvPicPr>
          <p:cNvPr id="18" name="Picture 17">
            <a:extLst>
              <a:ext uri="{FF2B5EF4-FFF2-40B4-BE49-F238E27FC236}">
                <a16:creationId xmlns:a16="http://schemas.microsoft.com/office/drawing/2014/main" id="{48936FFC-93FD-4F9C-9B55-E08B869513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509" y="2725991"/>
            <a:ext cx="4368923" cy="39970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Picture 18">
            <a:extLst>
              <a:ext uri="{FF2B5EF4-FFF2-40B4-BE49-F238E27FC236}">
                <a16:creationId xmlns:a16="http://schemas.microsoft.com/office/drawing/2014/main" id="{AE913E24-56D6-4913-86D1-CF36B48AC9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9871" y="2809648"/>
            <a:ext cx="4276827" cy="39610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30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259784" y="406497"/>
            <a:ext cx="3868598"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الثامنة"</a:t>
            </a:r>
          </a:p>
        </p:txBody>
      </p:sp>
      <p:sp>
        <p:nvSpPr>
          <p:cNvPr id="14" name="Rectangle 13">
            <a:extLst>
              <a:ext uri="{FF2B5EF4-FFF2-40B4-BE49-F238E27FC236}">
                <a16:creationId xmlns:a16="http://schemas.microsoft.com/office/drawing/2014/main" id="{9FA3F187-A568-4AEE-8C8D-9760BCD0B159}"/>
              </a:ext>
            </a:extLst>
          </p:cNvPr>
          <p:cNvSpPr/>
          <p:nvPr/>
        </p:nvSpPr>
        <p:spPr>
          <a:xfrm>
            <a:off x="651164" y="1140228"/>
            <a:ext cx="11408425" cy="196042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fontAlgn="t">
              <a:lnSpc>
                <a:spcPct val="115000"/>
              </a:lnSpc>
            </a:pPr>
            <a:r>
              <a:rPr lang="ar-EG" sz="2400" b="1" dirty="0">
                <a:solidFill>
                  <a:srgbClr val="002060"/>
                </a:solidFill>
                <a:latin typeface="Adobe Garamond Pro Bold" panose="02020702060506020403" pitchFamily="18" charset="0"/>
                <a:ea typeface="Calibri" panose="020F0502020204030204" pitchFamily="34" charset="0"/>
              </a:rPr>
              <a:t>4. </a:t>
            </a:r>
            <a:r>
              <a:rPr lang="ar-SA" sz="2400" b="1" dirty="0">
                <a:solidFill>
                  <a:srgbClr val="002060"/>
                </a:solidFill>
                <a:latin typeface="Adobe Garamond Pro Bold" panose="02020702060506020403" pitchFamily="18" charset="0"/>
                <a:ea typeface="Calibri" panose="020F0502020204030204" pitchFamily="34" charset="0"/>
              </a:rPr>
              <a:t>فوائد التسويق عبر محركات البحث </a:t>
            </a:r>
            <a:r>
              <a:rPr lang="en-US" sz="2400" b="1" dirty="0">
                <a:solidFill>
                  <a:srgbClr val="002060"/>
                </a:solidFill>
                <a:latin typeface="Adobe Garamond Pro Bold" panose="02020702060506020403" pitchFamily="18" charset="0"/>
                <a:ea typeface="Calibri" panose="020F0502020204030204" pitchFamily="34" charset="0"/>
              </a:rPr>
              <a:t>SEM </a:t>
            </a:r>
            <a:r>
              <a:rPr lang="ar-EG" sz="2400" b="1" dirty="0">
                <a:solidFill>
                  <a:srgbClr val="002060"/>
                </a:solidFill>
                <a:latin typeface="Adobe Garamond Pro Bold" panose="02020702060506020403" pitchFamily="18" charset="0"/>
                <a:ea typeface="Calibri" panose="020F0502020204030204" pitchFamily="34" charset="0"/>
              </a:rPr>
              <a:t>مقارنة بــــ </a:t>
            </a:r>
            <a:r>
              <a:rPr lang="en-US" sz="2400" b="1" dirty="0">
                <a:solidFill>
                  <a:srgbClr val="002060"/>
                </a:solidFill>
                <a:latin typeface="Adobe Garamond Pro Bold" panose="02020702060506020403" pitchFamily="18" charset="0"/>
                <a:ea typeface="Calibri" panose="020F0502020204030204" pitchFamily="34" charset="0"/>
              </a:rPr>
              <a:t>SEO</a:t>
            </a:r>
            <a:endParaRPr lang="en-US" sz="2400" dirty="0">
              <a:solidFill>
                <a:prstClr val="white"/>
              </a:solidFill>
              <a:latin typeface="Times New Roman" panose="02020603050405020304" pitchFamily="18" charset="0"/>
              <a:ea typeface="Calibri" panose="020F0502020204030204" pitchFamily="34" charset="0"/>
            </a:endParaRPr>
          </a:p>
          <a:p>
            <a:pPr lvl="0" algn="justLow" rtl="1">
              <a:lnSpc>
                <a:spcPct val="115000"/>
              </a:lnSpc>
            </a:pP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5. </a:t>
            </a:r>
            <a:r>
              <a:rPr lang="ar-SA"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الفرق بين </a:t>
            </a:r>
            <a:r>
              <a:rPr lang="en-US" sz="2400" b="1"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SEO</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t>
            </a:r>
            <a:r>
              <a:rPr lang="en-US" sz="2400" b="1" dirty="0">
                <a:solidFill>
                  <a:srgbClr val="002060"/>
                </a:solidFill>
                <a:latin typeface="Times New Roman" panose="02020603050405020304" pitchFamily="18" charset="0"/>
                <a:ea typeface="Times New Roman" panose="02020603050405020304" pitchFamily="18" charset="0"/>
              </a:rPr>
              <a:t>&amp;</a:t>
            </a: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SEM </a:t>
            </a: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 </a:t>
            </a:r>
            <a:r>
              <a:rPr lang="ar-EG" sz="20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a:t>
            </a:r>
            <a:r>
              <a:rPr lang="ar-EG" sz="20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التسويق بمحركات البحث&amp; تحسين محركات البحث</a:t>
            </a:r>
            <a:r>
              <a:rPr lang="ar-EG" sz="20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a:t>
            </a:r>
            <a:endParaRPr lang="en-US" sz="2000" b="1" dirty="0">
              <a:solidFill>
                <a:srgbClr val="002060"/>
              </a:solidFill>
              <a:latin typeface="Adobe Caslon Pro" panose="0205050205050A020403" pitchFamily="18" charset="0"/>
              <a:ea typeface="Times New Roman" panose="02020603050405020304" pitchFamily="18" charset="0"/>
            </a:endParaRPr>
          </a:p>
          <a:p>
            <a:pPr lvl="0" algn="justLow" rtl="1">
              <a:lnSpc>
                <a:spcPct val="115000"/>
              </a:lnSpc>
            </a:pP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Search Engine Optimization&amp; Search Engine Marketing</a:t>
            </a:r>
            <a:endParaRPr lang="en-US" sz="48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pPr>
            <a:r>
              <a:rPr lang="ar-EG" sz="2400" b="1" dirty="0">
                <a:solidFill>
                  <a:srgbClr val="002060"/>
                </a:solidFill>
                <a:latin typeface="Adobe Garamond Pro Bold" panose="02020702060506020403" pitchFamily="18" charset="0"/>
                <a:cs typeface="Times New Roman" panose="02020603050405020304" pitchFamily="18" charset="0"/>
              </a:rPr>
              <a:t>6. آلية عمل التسويق عبر محركات البحث </a:t>
            </a:r>
            <a:r>
              <a:rPr lang="en-US" sz="2400" b="1" dirty="0">
                <a:solidFill>
                  <a:srgbClr val="002060"/>
                </a:solidFill>
                <a:latin typeface="Adobe Garamond Pro Bold" panose="02020702060506020403" pitchFamily="18" charset="0"/>
                <a:cs typeface="Times New Roman" panose="02020603050405020304" pitchFamily="18" charset="0"/>
              </a:rPr>
              <a:t>SEM</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CB761735-9E64-4F80-A3EF-0E846A038FDD}"/>
              </a:ext>
            </a:extLst>
          </p:cNvPr>
          <p:cNvPicPr>
            <a:picLocks noChangeAspect="1"/>
          </p:cNvPicPr>
          <p:nvPr/>
        </p:nvPicPr>
        <p:blipFill>
          <a:blip r:embed="rId3"/>
          <a:stretch>
            <a:fillRect/>
          </a:stretch>
        </p:blipFill>
        <p:spPr>
          <a:xfrm>
            <a:off x="1963162" y="3100651"/>
            <a:ext cx="4084320" cy="7015250"/>
          </a:xfrm>
          <a:prstGeom prst="rect">
            <a:avLst/>
          </a:prstGeom>
        </p:spPr>
      </p:pic>
      <p:pic>
        <p:nvPicPr>
          <p:cNvPr id="4" name="Picture 3">
            <a:extLst>
              <a:ext uri="{FF2B5EF4-FFF2-40B4-BE49-F238E27FC236}">
                <a16:creationId xmlns:a16="http://schemas.microsoft.com/office/drawing/2014/main" id="{5A9D0F28-81D4-4EAF-95F1-8E6E6C7265D2}"/>
              </a:ext>
            </a:extLst>
          </p:cNvPr>
          <p:cNvPicPr>
            <a:picLocks noChangeAspect="1"/>
          </p:cNvPicPr>
          <p:nvPr/>
        </p:nvPicPr>
        <p:blipFill>
          <a:blip r:embed="rId4"/>
          <a:stretch>
            <a:fillRect/>
          </a:stretch>
        </p:blipFill>
        <p:spPr>
          <a:xfrm>
            <a:off x="6456218" y="3100651"/>
            <a:ext cx="4196305" cy="6858000"/>
          </a:xfrm>
          <a:prstGeom prst="rect">
            <a:avLst/>
          </a:prstGeom>
        </p:spPr>
      </p:pic>
    </p:spTree>
    <p:extLst>
      <p:ext uri="{BB962C8B-B14F-4D97-AF65-F5344CB8AC3E}">
        <p14:creationId xmlns:p14="http://schemas.microsoft.com/office/powerpoint/2010/main" val="60406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245930" y="312254"/>
            <a:ext cx="3868598"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الثامنة"</a:t>
            </a:r>
          </a:p>
        </p:txBody>
      </p:sp>
      <p:sp>
        <p:nvSpPr>
          <p:cNvPr id="14" name="Rectangle 13">
            <a:extLst>
              <a:ext uri="{FF2B5EF4-FFF2-40B4-BE49-F238E27FC236}">
                <a16:creationId xmlns:a16="http://schemas.microsoft.com/office/drawing/2014/main" id="{9FA3F187-A568-4AEE-8C8D-9760BCD0B159}"/>
              </a:ext>
            </a:extLst>
          </p:cNvPr>
          <p:cNvSpPr/>
          <p:nvPr/>
        </p:nvSpPr>
        <p:spPr>
          <a:xfrm>
            <a:off x="651164" y="921685"/>
            <a:ext cx="11408425" cy="196042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pP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7. أ</a:t>
            </a:r>
            <a:r>
              <a:rPr lang="ar-SA"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نواع التسويق عبر محركات البحث </a:t>
            </a: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SEM</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lvl="0" algn="justLow" rtl="1" fontAlgn="base">
              <a:lnSpc>
                <a:spcPct val="115000"/>
              </a:lnSpc>
            </a:pPr>
            <a:r>
              <a:rPr lang="ar-EG" sz="2400" b="1" kern="1800" cap="all" dirty="0">
                <a:solidFill>
                  <a:srgbClr val="002060"/>
                </a:solidFill>
                <a:latin typeface="Adobe Garamond Pro Bold" panose="02020702060506020403" pitchFamily="18" charset="0"/>
                <a:ea typeface="Times New Roman" panose="02020603050405020304" pitchFamily="18" charset="0"/>
              </a:rPr>
              <a:t>8. </a:t>
            </a:r>
            <a:r>
              <a:rPr lang="ar-SA" sz="2400" b="1" kern="1800" cap="all" dirty="0">
                <a:solidFill>
                  <a:srgbClr val="002060"/>
                </a:solidFill>
                <a:latin typeface="Adobe Garamond Pro Bold" panose="02020702060506020403" pitchFamily="18" charset="0"/>
                <a:ea typeface="Times New Roman" panose="02020603050405020304" pitchFamily="18" charset="0"/>
              </a:rPr>
              <a:t>خطوات بناء استراتيجية تسويق فعالة عبر محركات البحث</a:t>
            </a:r>
            <a:r>
              <a:rPr lang="ar-SA" sz="2400" b="1" kern="1800" cap="all" dirty="0">
                <a:solidFill>
                  <a:srgbClr val="002060"/>
                </a:solidFill>
                <a:latin typeface="Calibri" panose="020F0502020204030204" pitchFamily="34" charset="0"/>
                <a:ea typeface="Times New Roman" panose="02020603050405020304" pitchFamily="18" charset="0"/>
                <a:cs typeface="Adobe Garamond Pro Bold" panose="02020702060506020403" pitchFamily="18" charset="0"/>
              </a:rPr>
              <a:t> </a:t>
            </a:r>
            <a:r>
              <a:rPr lang="en-US" sz="2400" b="1"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SEM</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tabLst>
                <a:tab pos="788035" algn="l"/>
              </a:tabLst>
            </a:pPr>
            <a:r>
              <a:rPr lang="ar-EG" sz="2400" b="1" dirty="0">
                <a:solidFill>
                  <a:srgbClr val="002060"/>
                </a:solidFill>
                <a:latin typeface="Adobe Garamond Pro Bold" panose="02020702060506020403" pitchFamily="18" charset="0"/>
              </a:rPr>
              <a:t>9. أدوات متخصصة في التسويق الرقمي عبر محركات البحث</a:t>
            </a:r>
            <a:endParaRPr lang="en-US" sz="2400"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FC1A4534-7131-42DA-A487-4C709CC0A4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4327" y="2695174"/>
            <a:ext cx="2375262" cy="33206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A744DC5F-7A13-45DC-9966-4A3743B602B5}"/>
              </a:ext>
            </a:extLst>
          </p:cNvPr>
          <p:cNvPicPr>
            <a:picLocks noChangeAspect="1"/>
          </p:cNvPicPr>
          <p:nvPr/>
        </p:nvPicPr>
        <p:blipFill>
          <a:blip r:embed="rId4"/>
          <a:stretch>
            <a:fillRect/>
          </a:stretch>
        </p:blipFill>
        <p:spPr>
          <a:xfrm>
            <a:off x="6630543" y="2775315"/>
            <a:ext cx="2839040" cy="33206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660DC5BA-03AA-4DC6-9B13-F5F554D1B9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61506" y="2775315"/>
            <a:ext cx="2654294" cy="3431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07B6CDD9-B05A-438C-94E6-059796BC1B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8010" y="2645903"/>
            <a:ext cx="2096124" cy="12795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48C6959A-D0E3-41E4-8FDF-B11140D82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9140" y="1816348"/>
            <a:ext cx="1278735" cy="17550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5D2C1C53-D96A-4501-8E50-5ABD5244D8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50719" y="3879105"/>
            <a:ext cx="2067918" cy="1919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C190383A-D29A-4722-954A-99759A5192F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1751" y="3812203"/>
            <a:ext cx="1385455" cy="1631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4324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3205703" cy="385733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3317371"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3317371"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63177"/>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التاسعة</a:t>
            </a:r>
          </a:p>
        </p:txBody>
      </p:sp>
      <p:sp>
        <p:nvSpPr>
          <p:cNvPr id="14" name="Rectangle 13">
            <a:extLst>
              <a:ext uri="{FF2B5EF4-FFF2-40B4-BE49-F238E27FC236}">
                <a16:creationId xmlns:a16="http://schemas.microsoft.com/office/drawing/2014/main" id="{9FA3F187-A568-4AEE-8C8D-9760BCD0B159}"/>
              </a:ext>
            </a:extLst>
          </p:cNvPr>
          <p:cNvSpPr/>
          <p:nvPr/>
        </p:nvSpPr>
        <p:spPr>
          <a:xfrm>
            <a:off x="3637756" y="921685"/>
            <a:ext cx="8421834" cy="6033297"/>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15000"/>
              </a:lnSpc>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Arial" panose="020B0604020202020204" pitchFamily="34" charset="0"/>
              </a:rPr>
              <a:t>تمهيد.</a:t>
            </a:r>
          </a:p>
          <a:p>
            <a:pPr marL="342900" lvl="0" indent="-342900" algn="justLow" rtl="1">
              <a:lnSpc>
                <a:spcPct val="150000"/>
              </a:lnSpc>
              <a:buFont typeface="Wingdings" panose="05000000000000000000" pitchFamily="2" charset="2"/>
              <a:buChar char="Ø"/>
            </a:pPr>
            <a:r>
              <a:rPr lang="ar-EG" sz="2400" b="1" dirty="0">
                <a:solidFill>
                  <a:srgbClr val="002060"/>
                </a:solidFill>
                <a:latin typeface="Adobe Arabic" panose="02040503050201020203" pitchFamily="18" charset="-78"/>
                <a:cs typeface="Times New Roman" panose="02020603050405020304" pitchFamily="18" charset="0"/>
              </a:rPr>
              <a:t>أولاً: مفهوم التسويق عبر الشبكات الاجتماعية الافتراضية </a:t>
            </a:r>
            <a:r>
              <a:rPr lang="en-US" sz="3200" b="1" dirty="0">
                <a:solidFill>
                  <a:srgbClr val="002060"/>
                </a:solidFill>
                <a:latin typeface="Adobe Arabic" panose="02040503050201020203" pitchFamily="18" charset="-78"/>
                <a:cs typeface="+mj-cs"/>
              </a:rPr>
              <a:t>SMM</a:t>
            </a:r>
            <a:r>
              <a:rPr lang="ar-EG" sz="2400" dirty="0">
                <a:solidFill>
                  <a:srgbClr val="002060"/>
                </a:solidFill>
              </a:rPr>
              <a:t>.</a:t>
            </a:r>
          </a:p>
          <a:p>
            <a:pPr marL="342900" lvl="0" indent="-342900" algn="justLow" rtl="1">
              <a:lnSpc>
                <a:spcPct val="150000"/>
              </a:lnSpc>
              <a:buFont typeface="Wingdings" panose="05000000000000000000" pitchFamily="2" charset="2"/>
              <a:buChar char="Ø"/>
            </a:pPr>
            <a:r>
              <a:rPr lang="ar-EG" dirty="0">
                <a:solidFill>
                  <a:srgbClr val="002060"/>
                </a:solidFill>
              </a:rPr>
              <a:t> </a:t>
            </a:r>
            <a:r>
              <a:rPr lang="ar-EG" sz="2400" b="1" dirty="0">
                <a:solidFill>
                  <a:srgbClr val="002060"/>
                </a:solidFill>
              </a:rPr>
              <a:t>ثانياً: </a:t>
            </a:r>
            <a:r>
              <a:rPr lang="ar-EG" sz="2400" b="1"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مميزات التسويق عبر مواقع الشبكات الاجتماعية الافتراضية </a:t>
            </a:r>
            <a:r>
              <a:rPr lang="en-US" sz="2400" b="1" dirty="0">
                <a:solidFill>
                  <a:srgbClr val="002060"/>
                </a:solidFill>
                <a:latin typeface="Adobe Caslon Pro" panose="0205050205050A020403" pitchFamily="18" charset="0"/>
                <a:ea typeface="Calibri" panose="020F0502020204030204" pitchFamily="34" charset="0"/>
              </a:rPr>
              <a:t>SMM</a:t>
            </a:r>
            <a:endParaRPr lang="ar-EG" dirty="0">
              <a:solidFill>
                <a:srgbClr val="002060"/>
              </a:solidFill>
            </a:endParaRPr>
          </a:p>
          <a:p>
            <a:pPr marL="171450" lvl="0" indent="-171450" algn="justLow" rtl="1">
              <a:lnSpc>
                <a:spcPct val="150000"/>
              </a:lnSpc>
              <a:buFont typeface="Wingdings" panose="05000000000000000000" pitchFamily="2" charset="2"/>
              <a:buChar char="Ø"/>
            </a:pPr>
            <a:r>
              <a:rPr lang="ar-EG" sz="2400" b="1" dirty="0">
                <a:solidFill>
                  <a:srgbClr val="002060"/>
                </a:solidFill>
                <a:cs typeface="+mj-cs"/>
              </a:rPr>
              <a:t> ثالثاً: سلبيات التسويق عبر مواقع الشبكات الاجتماعية الافتراضية </a:t>
            </a:r>
            <a:r>
              <a:rPr lang="en-US" sz="2400" b="1" dirty="0">
                <a:solidFill>
                  <a:srgbClr val="002060"/>
                </a:solidFill>
                <a:latin typeface="Adobe Caslon Pro" panose="0205050205050A020403" pitchFamily="18" charset="0"/>
                <a:cs typeface="+mj-cs"/>
              </a:rPr>
              <a:t>SMM</a:t>
            </a:r>
          </a:p>
          <a:p>
            <a:pPr marL="342900" lvl="0" indent="-342900" algn="justLow" rtl="1">
              <a:lnSpc>
                <a:spcPct val="150000"/>
              </a:lnSpc>
              <a:buFont typeface="Wingdings" panose="05000000000000000000" pitchFamily="2" charset="2"/>
              <a:buChar char="Ø"/>
              <a:defRPr/>
            </a:pPr>
            <a:r>
              <a:rPr lang="ar-EG" sz="2400" b="1" dirty="0">
                <a:solidFill>
                  <a:srgbClr val="002060"/>
                </a:solidFill>
                <a:latin typeface="Calibri" panose="020F0502020204030204" pitchFamily="34" charset="0"/>
                <a:ea typeface="Calibri" panose="020F0502020204030204" pitchFamily="34" charset="0"/>
                <a:cs typeface="+mj-cs"/>
              </a:rPr>
              <a:t>رابعاً: قنوات التسويق عبر الشبكات الاجتماعية الافتراضية</a:t>
            </a:r>
            <a:r>
              <a:rPr lang="en-US" sz="2400" b="1" dirty="0">
                <a:solidFill>
                  <a:srgbClr val="002060"/>
                </a:solidFill>
                <a:latin typeface="Adobe Caslon Pro" panose="0205050205050A020403" pitchFamily="18" charset="0"/>
                <a:ea typeface="Calibri" panose="020F0502020204030204" pitchFamily="34" charset="0"/>
                <a:cs typeface="+mj-cs"/>
              </a:rPr>
              <a:t>SMM</a:t>
            </a:r>
            <a:r>
              <a:rPr lang="ar-EG" sz="2400" b="1" dirty="0">
                <a:solidFill>
                  <a:srgbClr val="002060"/>
                </a:solidFill>
                <a:latin typeface="Adobe Caslon Pro" panose="0205050205050A020403" pitchFamily="18" charset="0"/>
                <a:ea typeface="Calibri" panose="020F0502020204030204" pitchFamily="34" charset="0"/>
                <a:cs typeface="+mj-cs"/>
              </a:rPr>
              <a:t> </a:t>
            </a:r>
          </a:p>
          <a:p>
            <a:pPr marL="342900" lvl="0" indent="-342900" algn="justLow" rtl="1">
              <a:lnSpc>
                <a:spcPct val="107000"/>
              </a:lnSpc>
              <a:spcAft>
                <a:spcPts val="800"/>
              </a:spcAft>
              <a:buFont typeface="Wingdings" panose="05000000000000000000" pitchFamily="2" charset="2"/>
              <a:buChar char="Ø"/>
            </a:pPr>
            <a:r>
              <a:rPr lang="ar-EG" sz="2400" b="1" dirty="0">
                <a:solidFill>
                  <a:srgbClr val="002060"/>
                </a:solidFill>
                <a:cs typeface="Times New Roman" panose="02020603050405020304" pitchFamily="18" charset="0"/>
              </a:rPr>
              <a:t>خامساً: </a:t>
            </a:r>
            <a:r>
              <a:rPr lang="ar-SA" sz="2400" b="1" dirty="0">
                <a:solidFill>
                  <a:srgbClr val="002060"/>
                </a:solidFill>
                <a:cs typeface="Times New Roman" panose="02020603050405020304" pitchFamily="18" charset="0"/>
              </a:rPr>
              <a:t>إنشاء استراتيجية تسويق </a:t>
            </a:r>
            <a:r>
              <a:rPr lang="ar-EG" sz="2400" b="1" dirty="0">
                <a:solidFill>
                  <a:srgbClr val="002060"/>
                </a:solidFill>
                <a:cs typeface="Times New Roman" panose="02020603050405020304" pitchFamily="18" charset="0"/>
              </a:rPr>
              <a:t>(عامة) </a:t>
            </a:r>
            <a:r>
              <a:rPr lang="ar-SA" sz="2400" b="1" dirty="0">
                <a:solidFill>
                  <a:srgbClr val="002060"/>
                </a:solidFill>
                <a:cs typeface="Times New Roman" panose="02020603050405020304" pitchFamily="18" charset="0"/>
              </a:rPr>
              <a:t>عبر </a:t>
            </a:r>
            <a:r>
              <a:rPr lang="ar-EG" sz="2400" b="1" dirty="0">
                <a:solidFill>
                  <a:srgbClr val="002060"/>
                </a:solidFill>
                <a:cs typeface="Times New Roman" panose="02020603050405020304" pitchFamily="18" charset="0"/>
              </a:rPr>
              <a:t>مواقع الشبكات الاجتماعية الافتراضية </a:t>
            </a:r>
            <a:r>
              <a:rPr lang="en-US" sz="2000" b="1" dirty="0">
                <a:solidFill>
                  <a:srgbClr val="002060"/>
                </a:solidFill>
                <a:latin typeface="Adobe Caslon Pro" panose="0205050205050A020403" pitchFamily="18" charset="0"/>
                <a:cs typeface="+mj-cs"/>
              </a:rPr>
              <a:t>SMM</a:t>
            </a:r>
            <a:endParaRPr lang="ar-EG" sz="2000" b="1" dirty="0">
              <a:solidFill>
                <a:srgbClr val="002060"/>
              </a:solidFill>
              <a:latin typeface="Adobe Caslon Pro" panose="0205050205050A020403" pitchFamily="18" charset="0"/>
              <a:cs typeface="+mj-cs"/>
            </a:endParaRPr>
          </a:p>
          <a:p>
            <a:pPr marL="342900" lvl="0" indent="-342900" algn="r" rtl="1">
              <a:buFont typeface="Wingdings" panose="05000000000000000000" pitchFamily="2" charset="2"/>
              <a:buChar char="Ø"/>
            </a:pPr>
            <a:r>
              <a:rPr lang="ar-EG" sz="2400" b="1" dirty="0">
                <a:solidFill>
                  <a:srgbClr val="002060"/>
                </a:solidFill>
                <a:latin typeface="Noto Kufi Arabic"/>
              </a:rPr>
              <a:t>سادساً: استراتيجيات التسويق عبر مواقع الشبكات الاجتماعية الافتراضية ( فيس بوك، يوتيوب، تويتر، انستجرام).</a:t>
            </a:r>
          </a:p>
          <a:p>
            <a:pPr marL="342900" lvl="0" indent="-342900" algn="r" rtl="1">
              <a:lnSpc>
                <a:spcPct val="150000"/>
              </a:lnSpc>
              <a:buFont typeface="Wingdings" panose="05000000000000000000" pitchFamily="2" charset="2"/>
              <a:buChar char="Ø"/>
            </a:pPr>
            <a:r>
              <a:rPr lang="ar-EG" sz="2400" b="1" dirty="0">
                <a:solidFill>
                  <a:srgbClr val="002060"/>
                </a:solidFill>
                <a:latin typeface="Noto Kufi Arabic"/>
                <a:ea typeface="Calibri" panose="020F0502020204030204" pitchFamily="34" charset="0"/>
                <a:cs typeface="+mj-cs"/>
              </a:rPr>
              <a:t>سابعاً: </a:t>
            </a:r>
            <a:r>
              <a:rPr lang="ar-EG" sz="2400" b="1" dirty="0">
                <a:solidFill>
                  <a:srgbClr val="002060"/>
                </a:solidFill>
                <a:latin typeface="Noto Kufi Arabic"/>
              </a:rPr>
              <a:t>أدوات التسويق عبر مواقع التواصل الاجتماعي</a:t>
            </a:r>
          </a:p>
          <a:p>
            <a:pPr marL="342900" lvl="0" indent="-342900" algn="r" rtl="1">
              <a:lnSpc>
                <a:spcPct val="150000"/>
              </a:lnSpc>
              <a:buFont typeface="Wingdings" panose="05000000000000000000" pitchFamily="2" charset="2"/>
              <a:buChar char="Ø"/>
            </a:pPr>
            <a:r>
              <a:rPr lang="ar-EG" sz="2400" b="1" dirty="0">
                <a:solidFill>
                  <a:srgbClr val="002060"/>
                </a:solidFill>
                <a:latin typeface="Noto Kufi Arabic"/>
                <a:ea typeface="Calibri" panose="020F0502020204030204" pitchFamily="34" charset="0"/>
                <a:cs typeface="+mj-cs"/>
              </a:rPr>
              <a:t>المصادر والمراجع</a:t>
            </a:r>
          </a:p>
          <a:p>
            <a:pPr marL="342900" lvl="0" indent="-342900" algn="r" rtl="1">
              <a:lnSpc>
                <a:spcPct val="150000"/>
              </a:lnSpc>
              <a:buFont typeface="Wingdings" panose="05000000000000000000" pitchFamily="2" charset="2"/>
              <a:buChar char="Ø"/>
            </a:pPr>
            <a:r>
              <a:rPr lang="ar-EG" sz="2400" b="1" dirty="0">
                <a:solidFill>
                  <a:srgbClr val="002060"/>
                </a:solidFill>
                <a:latin typeface="Noto Kufi Arabic"/>
                <a:ea typeface="Calibri" panose="020F0502020204030204" pitchFamily="34" charset="0"/>
                <a:cs typeface="+mj-cs"/>
              </a:rPr>
              <a:t>خاتمة.</a:t>
            </a:r>
            <a:endParaRPr lang="ar-EG" sz="2000" b="1" dirty="0">
              <a:solidFill>
                <a:srgbClr val="002060"/>
              </a:solidFill>
              <a:latin typeface="Adobe Caslon Pro" panose="0205050205050A020403" pitchFamily="18" charset="0"/>
              <a:ea typeface="Calibri" panose="020F0502020204030204" pitchFamily="34" charset="0"/>
              <a:cs typeface="+mj-cs"/>
            </a:endParaRPr>
          </a:p>
          <a:p>
            <a:pPr marL="342900" lvl="0" indent="-342900" algn="justLow" rtl="1">
              <a:lnSpc>
                <a:spcPct val="115000"/>
              </a:lnSpc>
              <a:buFont typeface="Wingdings" panose="05000000000000000000" pitchFamily="2" charset="2"/>
              <a:buChar char="Ø"/>
            </a:pP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64746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12" name="TextBox 11">
            <a:extLst>
              <a:ext uri="{FF2B5EF4-FFF2-40B4-BE49-F238E27FC236}">
                <a16:creationId xmlns:a16="http://schemas.microsoft.com/office/drawing/2014/main" id="{8C520B7F-7764-8B81-C7C7-A7440DA2CCAF}"/>
              </a:ext>
            </a:extLst>
          </p:cNvPr>
          <p:cNvSpPr txBox="1"/>
          <p:nvPr/>
        </p:nvSpPr>
        <p:spPr>
          <a:xfrm>
            <a:off x="2119822" y="6250637"/>
            <a:ext cx="338043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59992" y="6213825"/>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5605" y="141995"/>
            <a:ext cx="2209668" cy="482705"/>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5500255" y="821841"/>
            <a:ext cx="6903182" cy="5359786"/>
          </a:xfrm>
          <a:prstGeom prst="roundRect">
            <a:avLst/>
          </a:prstGeom>
          <a:solidFill>
            <a:schemeClr val="accent1">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10525858" y="161880"/>
            <a:ext cx="1520537" cy="5373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ar-EG" sz="2400" b="1" dirty="0">
                <a:solidFill>
                  <a:srgbClr val="002060"/>
                </a:solidFill>
                <a:latin typeface="Adobe Caslon Pro" panose="0205050205050A020403" pitchFamily="18" charset="0"/>
                <a:cs typeface="Times New Roman" panose="02020603050405020304" pitchFamily="18" charset="0"/>
              </a:rPr>
              <a:t>تمهيد...</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4405745" y="1005528"/>
            <a:ext cx="7797369" cy="535978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في السنوات الأخيرة، شهدنا ثورة في استخدام شبكات التواصل الاجتماعي في الأعمال التجارية، حتى أصبحت هذه الشبكات أداة قوية للتسويق بفضل قدرتها على الوصول إلى جمهور واسع ومتنوع، وتسهيل التفاعل والتواصل الفعّال معهم. ولذلك، أصبح التسويق باستخدام شبكات التواصل الاجتماعي </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SMM</a:t>
            </a: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ar-EG" sz="2400" dirty="0">
                <a:solidFill>
                  <a:srgbClr val="002060"/>
                </a:solidFill>
                <a:latin typeface="Calibri" panose="020F0502020204030204" pitchFamily="34" charset="0"/>
                <a:ea typeface="Calibri" panose="020F0502020204030204" pitchFamily="34" charset="0"/>
                <a:cs typeface="+mj-cs"/>
              </a:rPr>
              <a:t>أحد أهم استراتيجيات التسويق الحديثة.</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u="sng" dirty="0">
                <a:solidFill>
                  <a:srgbClr val="002060"/>
                </a:solidFill>
                <a:latin typeface="Calibri" panose="020F0502020204030204" pitchFamily="34" charset="0"/>
                <a:ea typeface="Calibri" panose="020F0502020204030204" pitchFamily="34" charset="0"/>
                <a:cs typeface="+mj-cs"/>
              </a:rPr>
              <a:t>فهناك عدة أسباب تجعل التسويق عبر شبكات التواصل الاجتماعي مهمًا وفعالًا:</a:t>
            </a:r>
          </a:p>
          <a:p>
            <a:pPr algn="justLow" rtl="1">
              <a:lnSpc>
                <a:spcPct val="115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r>
              <a:rPr lang="ar-EG" sz="2400" b="1" dirty="0">
                <a:solidFill>
                  <a:srgbClr val="002060"/>
                </a:solidFill>
                <a:latin typeface="Calibri" panose="020F0502020204030204" pitchFamily="34" charset="0"/>
                <a:ea typeface="Calibri" panose="020F0502020204030204" pitchFamily="34" charset="0"/>
                <a:cs typeface="+mj-cs"/>
              </a:rPr>
              <a:t>أولاً</a:t>
            </a:r>
            <a:r>
              <a:rPr lang="ar-EG" sz="2400" dirty="0">
                <a:solidFill>
                  <a:srgbClr val="002060"/>
                </a:solidFill>
                <a:latin typeface="Calibri" panose="020F0502020204030204" pitchFamily="34" charset="0"/>
                <a:ea typeface="Calibri" panose="020F0502020204030204" pitchFamily="34" charset="0"/>
                <a:cs typeface="+mj-cs"/>
              </a:rPr>
              <a:t>، كونها تُتيح للشركات والعلامات التجارية بناء وتعزيز العلاقات مع العملاء المحتملين والحاليين. بحيث يمكن للشركات التفاعل مع الجمهور والاستماع إلى ملاحظاتهم ومتطلباتهم وتقديم الدعم والمساعدة بشكل فوري؛ بما من شأنه تعزيز الولاء للعلامة التجارية والمساهمة في بناء سمعة جيدة.</a:t>
            </a:r>
            <a:endParaRPr lang="en-US" sz="1600" dirty="0">
              <a:solidFill>
                <a:srgbClr val="002060"/>
              </a:solidFill>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C1BB9827-509B-4066-95BA-A7B738617CFE}"/>
              </a:ext>
            </a:extLst>
          </p:cNvPr>
          <p:cNvPicPr>
            <a:picLocks noChangeAspect="1"/>
          </p:cNvPicPr>
          <p:nvPr/>
        </p:nvPicPr>
        <p:blipFill>
          <a:blip r:embed="rId6"/>
          <a:stretch>
            <a:fillRect/>
          </a:stretch>
        </p:blipFill>
        <p:spPr>
          <a:xfrm>
            <a:off x="46407" y="1238250"/>
            <a:ext cx="4186369" cy="4381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63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12" name="TextBox 11">
            <a:extLst>
              <a:ext uri="{FF2B5EF4-FFF2-40B4-BE49-F238E27FC236}">
                <a16:creationId xmlns:a16="http://schemas.microsoft.com/office/drawing/2014/main" id="{8C520B7F-7764-8B81-C7C7-A7440DA2CCAF}"/>
              </a:ext>
            </a:extLst>
          </p:cNvPr>
          <p:cNvSpPr txBox="1"/>
          <p:nvPr/>
        </p:nvSpPr>
        <p:spPr>
          <a:xfrm>
            <a:off x="2119822" y="6250637"/>
            <a:ext cx="338043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59992" y="6213825"/>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8111" y="54578"/>
            <a:ext cx="2265128" cy="494820"/>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987560" y="6540188"/>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4077812" y="54578"/>
            <a:ext cx="8458614" cy="6223284"/>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4287457" y="239925"/>
            <a:ext cx="8114187" cy="630026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ثانيًا</a:t>
            </a:r>
            <a:r>
              <a:rPr lang="ar-EG" sz="2400" dirty="0">
                <a:solidFill>
                  <a:srgbClr val="002060"/>
                </a:solidFill>
                <a:latin typeface="Calibri" panose="020F0502020204030204" pitchFamily="34" charset="0"/>
                <a:ea typeface="Calibri" panose="020F0502020204030204" pitchFamily="34" charset="0"/>
                <a:cs typeface="+mj-cs"/>
              </a:rPr>
              <a:t>، توفر شبكات التواصل الاجتماعي منصة للترويج والإعلان عن المنتجات والخدمات، بما يمكن للشركات إنشاء حملات إعلانية مستهدفة وفعّالة تستهدف فئة معينة من الجمهور، وبما يزيد من فرص الوصول إلى المستهلكين المحتملين وتحويلهم إلى عملاء فعليين.</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ثالثًا، </a:t>
            </a:r>
            <a:r>
              <a:rPr lang="ar-EG" sz="2400" dirty="0">
                <a:solidFill>
                  <a:srgbClr val="002060"/>
                </a:solidFill>
                <a:latin typeface="Calibri" panose="020F0502020204030204" pitchFamily="34" charset="0"/>
                <a:ea typeface="Calibri" panose="020F0502020204030204" pitchFamily="34" charset="0"/>
                <a:cs typeface="+mj-cs"/>
              </a:rPr>
              <a:t>توفر شبكات التواصل الاجتماعي بيئة ملائمة للتحليل وقياس النتائج، حيث يمكن للشركات تتبع النجاح والفشل وقياس تأثير حملات التسويق عبر مؤشرات أداء قابلة للقياس مثل عدد المشاركات والإعجابات والتعليقات وحجم المشاركة وزيادة حركة المرور إلى الموقع الإلكتروني ومعدل التحويل إلى مبيعات.</a:t>
            </a:r>
          </a:p>
          <a:p>
            <a:pPr algn="justLow" rtl="1">
              <a:lnSpc>
                <a:spcPct val="115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أخيرًا، </a:t>
            </a:r>
            <a:r>
              <a:rPr lang="ar-EG" sz="2400" dirty="0">
                <a:solidFill>
                  <a:srgbClr val="002060"/>
                </a:solidFill>
                <a:latin typeface="Calibri" panose="020F0502020204030204" pitchFamily="34" charset="0"/>
                <a:ea typeface="Calibri" panose="020F0502020204030204" pitchFamily="34" charset="0"/>
                <a:cs typeface="+mj-cs"/>
              </a:rPr>
              <a:t>يجب أن نذكر أن التسويق باستخدام شبكات التواصل الاجتماعي يتطلب فهمًا عميقًا للجمهور المستهدف والمنصات الاجتماعية المستخدمة، ولهذا يجب على المسوقين التفكير بشكل استراتيجي في اختيار المنصات المناسبة وتقديم محتوى ذو قيمة وجودة عالية للجمهور المستهدف.</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4" name="Picture 13">
            <a:extLst>
              <a:ext uri="{FF2B5EF4-FFF2-40B4-BE49-F238E27FC236}">
                <a16:creationId xmlns:a16="http://schemas.microsoft.com/office/drawing/2014/main" id="{6CAC807B-947B-491E-96E7-0A2FA50DA835}"/>
              </a:ext>
            </a:extLst>
          </p:cNvPr>
          <p:cNvPicPr>
            <a:picLocks noChangeAspect="1"/>
          </p:cNvPicPr>
          <p:nvPr/>
        </p:nvPicPr>
        <p:blipFill>
          <a:blip r:embed="rId6"/>
          <a:stretch>
            <a:fillRect/>
          </a:stretch>
        </p:blipFill>
        <p:spPr>
          <a:xfrm>
            <a:off x="1" y="1156854"/>
            <a:ext cx="4017818" cy="45442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389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54740" y="-276361"/>
            <a:ext cx="2639355" cy="2651631"/>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63625" y="65545"/>
            <a:ext cx="1091009" cy="8465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63625" y="3500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37542" y="309518"/>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4578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9317" y="27565"/>
            <a:ext cx="2305141" cy="824740"/>
          </a:xfrm>
          <a:prstGeom prst="rect">
            <a:avLst/>
          </a:prstGeom>
        </p:spPr>
      </p:pic>
      <p:sp>
        <p:nvSpPr>
          <p:cNvPr id="4" name="Rectangle: Rounded Corners 3">
            <a:extLst>
              <a:ext uri="{FF2B5EF4-FFF2-40B4-BE49-F238E27FC236}">
                <a16:creationId xmlns:a16="http://schemas.microsoft.com/office/drawing/2014/main" id="{226A6963-B14B-4301-BBF9-39FEF080B274}"/>
              </a:ext>
            </a:extLst>
          </p:cNvPr>
          <p:cNvSpPr/>
          <p:nvPr/>
        </p:nvSpPr>
        <p:spPr>
          <a:xfrm>
            <a:off x="3676329" y="1284512"/>
            <a:ext cx="7980835" cy="5245276"/>
          </a:xfrm>
          <a:prstGeom prst="round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1930B9B-6DF3-47D0-A2B8-3F31148B7CD6}"/>
              </a:ext>
            </a:extLst>
          </p:cNvPr>
          <p:cNvSpPr/>
          <p:nvPr/>
        </p:nvSpPr>
        <p:spPr>
          <a:xfrm>
            <a:off x="1154634" y="852305"/>
            <a:ext cx="10888252" cy="460895"/>
          </a:xfrm>
          <a:prstGeom prst="rect">
            <a:avLst/>
          </a:prstGeom>
        </p:spPr>
        <p:txBody>
          <a:bodyPr wrap="square">
            <a:spAutoFit/>
          </a:bodyP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endParaRPr lang="ar-EG" sz="1100" dirty="0">
              <a:latin typeface="Calibri" panose="020F0502020204030204" pitchFamily="34" charset="0"/>
              <a:ea typeface="Calibri" panose="020F0502020204030204" pitchFamily="34" charset="0"/>
              <a:cs typeface="+mj-cs"/>
            </a:endParaRPr>
          </a:p>
        </p:txBody>
      </p:sp>
      <p:sp>
        <p:nvSpPr>
          <p:cNvPr id="9" name="Rectangle: Rounded Corners 8">
            <a:extLst>
              <a:ext uri="{FF2B5EF4-FFF2-40B4-BE49-F238E27FC236}">
                <a16:creationId xmlns:a16="http://schemas.microsoft.com/office/drawing/2014/main" id="{7AE4A5C8-3295-471E-9CDD-6CE0B2A3ADEC}"/>
              </a:ext>
            </a:extLst>
          </p:cNvPr>
          <p:cNvSpPr/>
          <p:nvPr/>
        </p:nvSpPr>
        <p:spPr>
          <a:xfrm>
            <a:off x="5153891" y="912117"/>
            <a:ext cx="6755314" cy="564401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solidFill>
                  <a:srgbClr val="002060"/>
                </a:solidFill>
                <a:latin typeface="Adobe Arabic" panose="02040503050201020203" pitchFamily="18" charset="-78"/>
                <a:cs typeface="+mj-cs"/>
              </a:rPr>
              <a:t>أولاً: مفهوم التسويق عبر الشبكات الاجتماعية الافتراضية</a:t>
            </a:r>
            <a:r>
              <a:rPr lang="ar-EG" dirty="0">
                <a:solidFill>
                  <a:srgbClr val="002060"/>
                </a:solidFill>
              </a:rPr>
              <a:t>. </a:t>
            </a:r>
          </a:p>
          <a:p>
            <a:pPr algn="ctr" rtl="1"/>
            <a:endParaRPr lang="ar-EG" sz="1100" dirty="0">
              <a:solidFill>
                <a:srgbClr val="002060"/>
              </a:solidFill>
            </a:endParaRPr>
          </a:p>
          <a:p>
            <a:pPr algn="ctr"/>
            <a:r>
              <a:rPr lang="en-US" sz="2400" b="1" dirty="0">
                <a:solidFill>
                  <a:srgbClr val="C00000"/>
                </a:solidFill>
                <a:latin typeface="Adobe Caslon Pro" panose="0205050205050A020403" pitchFamily="18" charset="0"/>
              </a:rPr>
              <a:t>Social Media Marketing (SMM)</a:t>
            </a:r>
            <a:endParaRPr lang="en-US" dirty="0">
              <a:solidFill>
                <a:srgbClr val="002060"/>
              </a:solidFill>
              <a:latin typeface="Adobe Caslon Pro" panose="0205050205050A020403" pitchFamily="18" charset="0"/>
            </a:endParaRPr>
          </a:p>
          <a:p>
            <a:pPr algn="justLow"/>
            <a:endParaRPr lang="en-US" sz="2400" dirty="0">
              <a:solidFill>
                <a:srgbClr val="002060"/>
              </a:solidFill>
              <a:latin typeface="Adobe Caslon Pro" panose="0205050205050A020403" pitchFamily="18" charset="0"/>
              <a:cs typeface="+mj-cs"/>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يعرف التسويق عبر مواقع التواصل الاجتماعي (بالإنجليزية: </a:t>
            </a:r>
            <a:r>
              <a:rPr lang="en-US" sz="2400" dirty="0">
                <a:solidFill>
                  <a:srgbClr val="002060"/>
                </a:solidFill>
                <a:latin typeface="Adobe Caslon Pro" panose="0205050205050A020403" pitchFamily="18" charset="0"/>
                <a:ea typeface="Calibri" panose="020F0502020204030204" pitchFamily="34" charset="0"/>
                <a:cs typeface="+mj-cs"/>
              </a:rPr>
              <a:t>Social Media Marketing</a:t>
            </a:r>
            <a:r>
              <a:rPr lang="ar-SA" sz="2400" dirty="0">
                <a:solidFill>
                  <a:srgbClr val="002060"/>
                </a:solidFill>
                <a:latin typeface="Calibri" panose="020F0502020204030204" pitchFamily="34" charset="0"/>
                <a:ea typeface="Calibri" panose="020F0502020204030204" pitchFamily="34" charset="0"/>
                <a:cs typeface="+mj-cs"/>
              </a:rPr>
              <a:t>) واختصاره (</a:t>
            </a:r>
            <a:r>
              <a:rPr lang="en-US" sz="2400" dirty="0">
                <a:solidFill>
                  <a:srgbClr val="002060"/>
                </a:solidFill>
                <a:latin typeface="Adobe Caslon Pro" panose="0205050205050A020403" pitchFamily="18" charset="0"/>
                <a:ea typeface="Calibri" panose="020F0502020204030204" pitchFamily="34" charset="0"/>
                <a:cs typeface="+mj-cs"/>
              </a:rPr>
              <a:t>SMM</a:t>
            </a:r>
            <a:r>
              <a:rPr lang="ar-SA" sz="2400" dirty="0">
                <a:solidFill>
                  <a:srgbClr val="002060"/>
                </a:solidFill>
                <a:latin typeface="Calibri" panose="020F0502020204030204" pitchFamily="34" charset="0"/>
                <a:ea typeface="Calibri" panose="020F0502020204030204" pitchFamily="34" charset="0"/>
                <a:cs typeface="+mj-cs"/>
              </a:rPr>
              <a:t>)، بأنه أداة تسويقية تستخدم شبكات التواصل الاجتماعي المختلفة: (فيس بوك، انستجرام، تويتر، سناب شات، وغيرها) في التسويق للمنتجات والخدمات التي تقدمها الشركات، حيث يضمن التسويق عبر مواقع التواصل الاجتماعي التفاعل مع العملاء الحاليين والوصول إلى عملاء جدد، بالإضافة إلى أنه يساهم في بناء العلامة التجارية، وزيادة المبيعات، وكذلك زيادة حركة المرور على موقع الويب.</a:t>
            </a:r>
            <a:endParaRPr lang="en-US" dirty="0">
              <a:solidFill>
                <a:srgbClr val="002060"/>
              </a:solidFill>
              <a:latin typeface="Adobe Caslon Pro" panose="0205050205050A020403" pitchFamily="18" charset="0"/>
            </a:endParaRPr>
          </a:p>
        </p:txBody>
      </p:sp>
      <p:pic>
        <p:nvPicPr>
          <p:cNvPr id="13" name="Picture 12">
            <a:extLst>
              <a:ext uri="{FF2B5EF4-FFF2-40B4-BE49-F238E27FC236}">
                <a16:creationId xmlns:a16="http://schemas.microsoft.com/office/drawing/2014/main" id="{4FACD54A-5F08-494A-9B32-054A47E154C3}"/>
              </a:ext>
            </a:extLst>
          </p:cNvPr>
          <p:cNvPicPr>
            <a:picLocks noChangeAspect="1"/>
          </p:cNvPicPr>
          <p:nvPr/>
        </p:nvPicPr>
        <p:blipFill>
          <a:blip r:embed="rId5"/>
          <a:stretch>
            <a:fillRect/>
          </a:stretch>
        </p:blipFill>
        <p:spPr>
          <a:xfrm>
            <a:off x="63625" y="1156090"/>
            <a:ext cx="4969281" cy="51184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408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8372" y="59576"/>
            <a:ext cx="1132033" cy="9084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9" y="-70664"/>
            <a:ext cx="113203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10" name="TextBox 9">
            <a:extLst>
              <a:ext uri="{FF2B5EF4-FFF2-40B4-BE49-F238E27FC236}">
                <a16:creationId xmlns:a16="http://schemas.microsoft.com/office/drawing/2014/main" id="{463D680D-A11B-0A8A-63D5-DD2C6F3FD516}"/>
              </a:ext>
            </a:extLst>
          </p:cNvPr>
          <p:cNvSpPr txBox="1"/>
          <p:nvPr/>
        </p:nvSpPr>
        <p:spPr>
          <a:xfrm>
            <a:off x="91353" y="470021"/>
            <a:ext cx="9754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7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30386" y="2162541"/>
            <a:ext cx="4452921"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4308764" y="761199"/>
            <a:ext cx="7883236" cy="60704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800"/>
              </a:spcAft>
            </a:pPr>
            <a:r>
              <a:rPr lang="ar-SA" sz="2400" dirty="0">
                <a:latin typeface="Calibri" panose="020F0502020204030204" pitchFamily="34" charset="0"/>
                <a:ea typeface="Calibri" panose="020F0502020204030204" pitchFamily="34" charset="0"/>
              </a:rPr>
              <a:t>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07000"/>
              </a:lnSpc>
              <a:spcAft>
                <a:spcPts val="800"/>
              </a:spcAft>
              <a:buFont typeface="Wingdings" panose="05000000000000000000" pitchFamily="2" charset="2"/>
              <a:buChar char="Ø"/>
            </a:pPr>
            <a:r>
              <a:rPr lang="ar-SA" sz="2400" b="1" u="sng" dirty="0">
                <a:solidFill>
                  <a:srgbClr val="002060"/>
                </a:solidFill>
                <a:latin typeface="Calibri" panose="020F0502020204030204" pitchFamily="34" charset="0"/>
                <a:ea typeface="Calibri" panose="020F0502020204030204" pitchFamily="34" charset="0"/>
                <a:cs typeface="+mj-cs"/>
              </a:rPr>
              <a:t>التسويق عبر مواقع التواصل الاجتماعي يتميز بعدة جوانب ومفاهيم رئيسية، وهي كالتالي:</a:t>
            </a:r>
            <a:endParaRPr lang="ar-EG" sz="2400" b="1" u="sng"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400" dirty="0">
                <a:latin typeface="Calibri" panose="020F0502020204030204" pitchFamily="34" charset="0"/>
                <a:ea typeface="Calibri" panose="020F0502020204030204" pitchFamily="34" charset="0"/>
              </a:rPr>
              <a:t>1</a:t>
            </a:r>
            <a:r>
              <a:rPr lang="ar-SA" sz="2400" b="1" dirty="0">
                <a:solidFill>
                  <a:srgbClr val="002060"/>
                </a:solidFill>
                <a:latin typeface="Calibri" panose="020F0502020204030204" pitchFamily="34" charset="0"/>
                <a:ea typeface="Calibri" panose="020F0502020204030204" pitchFamily="34" charset="0"/>
                <a:cs typeface="+mj-cs"/>
              </a:rPr>
              <a:t> </a:t>
            </a:r>
            <a:r>
              <a:rPr lang="ar-EG" sz="2400" b="1" dirty="0">
                <a:solidFill>
                  <a:srgbClr val="002060"/>
                </a:solidFill>
                <a:latin typeface="Calibri" panose="020F0502020204030204" pitchFamily="34" charset="0"/>
                <a:ea typeface="Calibri" panose="020F0502020204030204" pitchFamily="34" charset="0"/>
                <a:cs typeface="+mj-cs"/>
              </a:rPr>
              <a:t>1. </a:t>
            </a:r>
            <a:r>
              <a:rPr lang="ar-SA" sz="2400" b="1" dirty="0">
                <a:solidFill>
                  <a:srgbClr val="002060"/>
                </a:solidFill>
                <a:latin typeface="Calibri" panose="020F0502020204030204" pitchFamily="34" charset="0"/>
                <a:ea typeface="Calibri" panose="020F0502020204030204" pitchFamily="34" charset="0"/>
                <a:cs typeface="+mj-cs"/>
              </a:rPr>
              <a:t>زيادة الوعي بالعلامة التجارية.</a:t>
            </a:r>
            <a:endParaRPr lang="en-US" sz="2400" b="1"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هناك أكثر من 4.80 مليار شخص في </a:t>
            </a:r>
            <a:r>
              <a:rPr lang="ar-EG" sz="2400" dirty="0">
                <a:solidFill>
                  <a:srgbClr val="002060"/>
                </a:solidFill>
                <a:latin typeface="Calibri" panose="020F0502020204030204" pitchFamily="34" charset="0"/>
                <a:ea typeface="Calibri" panose="020F0502020204030204" pitchFamily="34" charset="0"/>
                <a:cs typeface="+mj-cs"/>
              </a:rPr>
              <a:t>إبريل ل</a:t>
            </a:r>
            <a:r>
              <a:rPr lang="ar-SA" sz="2400" dirty="0">
                <a:solidFill>
                  <a:srgbClr val="002060"/>
                </a:solidFill>
                <a:latin typeface="Calibri" panose="020F0502020204030204" pitchFamily="34" charset="0"/>
                <a:ea typeface="Calibri" panose="020F0502020204030204" pitchFamily="34" charset="0"/>
                <a:cs typeface="+mj-cs"/>
              </a:rPr>
              <a:t>عام 2023  متواجدين على وسائل التواصل الاجتماعي في العالم.</a:t>
            </a:r>
            <a:r>
              <a:rPr lang="ar-EG" sz="2400"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ونظراً لهذا العدد الهائل من الأشخاص، يمكنك معرفة ضرورة مشاركة نشاطك التجاري للمحتوى المتعلق بمنتجاتك والتفاصيل حول شركتك على وسائل التواصل الاجتماعي  من أجل مساعدتك في تحسين الوعي بالعلامة التجارية من خلال زيادة المشاركة. وتتضمن المشاركة الاجتماعية عدة طرق مثل التعليقات والإعجابات والمشاركات وإعادة النشر.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حيث تساعدك وسائل التواصل الاجتماعي أيضاً على زيادة الوعي بالعلامة التجارية من خلال توجيه حركة الزوار مباشرة إلى موقعك. ويمكنك القيام بذلك عن طريق تضمين روابط مباشرة إلى موقعك </a:t>
            </a:r>
            <a:r>
              <a:rPr lang="ar-EG" sz="2400" dirty="0">
                <a:solidFill>
                  <a:srgbClr val="002060"/>
                </a:solidFill>
                <a:latin typeface="Calibri" panose="020F0502020204030204" pitchFamily="34" charset="0"/>
                <a:ea typeface="Calibri" panose="020F0502020204030204" pitchFamily="34" charset="0"/>
                <a:cs typeface="+mj-cs"/>
              </a:rPr>
              <a:t>على </a:t>
            </a:r>
            <a:r>
              <a:rPr lang="ar-SA" sz="2400" dirty="0">
                <a:solidFill>
                  <a:srgbClr val="002060"/>
                </a:solidFill>
                <a:latin typeface="Calibri" panose="020F0502020204030204" pitchFamily="34" charset="0"/>
                <a:ea typeface="Calibri" panose="020F0502020204030204" pitchFamily="34" charset="0"/>
                <a:cs typeface="+mj-cs"/>
              </a:rPr>
              <a:t>الويب في ملف التعريف والسيرة الذاتية والمشا</a:t>
            </a:r>
            <a:r>
              <a:rPr lang="ar-EG" sz="2400" dirty="0">
                <a:solidFill>
                  <a:srgbClr val="002060"/>
                </a:solidFill>
                <a:latin typeface="Calibri" panose="020F0502020204030204" pitchFamily="34" charset="0"/>
                <a:ea typeface="Calibri" panose="020F0502020204030204" pitchFamily="34" charset="0"/>
                <a:cs typeface="+mj-cs"/>
              </a:rPr>
              <a:t>ركات</a:t>
            </a:r>
            <a:r>
              <a:rPr lang="ar-EG" sz="2800" dirty="0">
                <a:solidFill>
                  <a:srgbClr val="002060"/>
                </a:solidFill>
                <a:latin typeface="Calibri" panose="020F0502020204030204" pitchFamily="34" charset="0"/>
                <a:ea typeface="Calibri" panose="020F0502020204030204" pitchFamily="34" charset="0"/>
                <a:cs typeface="+mj-cs"/>
              </a:rPr>
              <a:t>.</a:t>
            </a:r>
            <a:endParaRPr lang="en-US" sz="2400" b="1" u="sng"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11" name="Rectangle: Rounded Corners 10">
            <a:extLst>
              <a:ext uri="{FF2B5EF4-FFF2-40B4-BE49-F238E27FC236}">
                <a16:creationId xmlns:a16="http://schemas.microsoft.com/office/drawing/2014/main" id="{D128DE53-F3C0-438D-A12C-FCC9A1FC9012}"/>
              </a:ext>
            </a:extLst>
          </p:cNvPr>
          <p:cNvSpPr/>
          <p:nvPr/>
        </p:nvSpPr>
        <p:spPr>
          <a:xfrm>
            <a:off x="1896977" y="46799"/>
            <a:ext cx="8081057"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ar-EG" sz="2400" b="1" dirty="0">
                <a:solidFill>
                  <a:schemeClr val="bg1"/>
                </a:solidFill>
                <a:latin typeface="Adobe Caslon Pro" panose="0205050205050A020403" pitchFamily="18" charset="0"/>
                <a:ea typeface="Calibri" panose="020F0502020204030204" pitchFamily="34" charset="0"/>
                <a:cs typeface="+mj-cs"/>
              </a:rPr>
              <a:t>ثانياً:  مميزات التسويق عبر مواقع الشبكات الاجتماعية الافتراضية </a:t>
            </a:r>
            <a:r>
              <a:rPr lang="en-US" sz="2400" b="1" dirty="0">
                <a:solidFill>
                  <a:schemeClr val="bg1"/>
                </a:solidFill>
                <a:latin typeface="Adobe Caslon Pro" panose="0205050205050A020403" pitchFamily="18" charset="0"/>
                <a:ea typeface="Calibri" panose="020F0502020204030204" pitchFamily="34" charset="0"/>
                <a:cs typeface="+mj-cs"/>
              </a:rPr>
              <a:t>SMM</a:t>
            </a:r>
            <a:endParaRPr kumimoji="0" lang="en-US" sz="24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endParaRPr>
          </a:p>
        </p:txBody>
      </p:sp>
      <p:pic>
        <p:nvPicPr>
          <p:cNvPr id="15" name="Picture 14">
            <a:extLst>
              <a:ext uri="{FF2B5EF4-FFF2-40B4-BE49-F238E27FC236}">
                <a16:creationId xmlns:a16="http://schemas.microsoft.com/office/drawing/2014/main" id="{746D3A15-B6CC-46D5-BA8E-3D803FA28D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53" y="1379173"/>
            <a:ext cx="4043416" cy="46586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67379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02933" y="706688"/>
            <a:ext cx="4128422" cy="5951257"/>
          </a:xfrm>
          <a:prstGeom prst="roundRect">
            <a:avLst>
              <a:gd name="adj" fmla="val 6140"/>
            </a:avLst>
          </a:prstGeom>
          <a:solidFill>
            <a:schemeClr val="accent1">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36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F6C48A42-4741-4103-8035-310864692C05}"/>
              </a:ext>
            </a:extLst>
          </p:cNvPr>
          <p:cNvSpPr/>
          <p:nvPr/>
        </p:nvSpPr>
        <p:spPr>
          <a:xfrm>
            <a:off x="4946073" y="1002445"/>
            <a:ext cx="7025855" cy="55195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2. </a:t>
            </a:r>
            <a:r>
              <a:rPr lang="ar-SA" sz="2400" b="1" dirty="0">
                <a:solidFill>
                  <a:srgbClr val="002060"/>
                </a:solidFill>
                <a:latin typeface="Calibri" panose="020F0502020204030204" pitchFamily="34" charset="0"/>
                <a:ea typeface="Calibri" panose="020F0502020204030204" pitchFamily="34" charset="0"/>
                <a:cs typeface="+mj-cs"/>
              </a:rPr>
              <a:t>توليد العملاء المحتملين وتعزيز التحويلات</a:t>
            </a:r>
            <a:r>
              <a:rPr lang="ar-EG" sz="2400" dirty="0">
                <a:solidFill>
                  <a:srgbClr val="002060"/>
                </a:solidFill>
                <a:latin typeface="Calibri" panose="020F050202020403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يُعد الترويج لمنتجاتك ومشاركتها على وسائل التواصل الاجتماعي طريقة بسيطة لتحسين توليد العملاء المحتملين وزيادة التحويلات وزيادة المبيعات لأنك تُعلن عن الأشخاص الذين اختاروا التفاعل معك من خلال متابعة حسابك.</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SA" sz="2400" u="sng" dirty="0">
                <a:solidFill>
                  <a:srgbClr val="002060"/>
                </a:solidFill>
                <a:latin typeface="Calibri" panose="020F0502020204030204" pitchFamily="34" charset="0"/>
                <a:ea typeface="Calibri" panose="020F0502020204030204" pitchFamily="34" charset="0"/>
                <a:cs typeface="+mj-cs"/>
              </a:rPr>
              <a:t>فيما يلي بعض الأمثلة حول الطرق التي يمكنك من خلالها استخدام وسائل التواصل الاجتماعي لتوليد المزيد من العملاء المحتملين:</a:t>
            </a:r>
            <a:endParaRPr lang="en-US" sz="2400" u="sng"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 أنشئ مسابقات للزائرين والمتابعين في ملفاتك الشخصية على وسائل التواصل الاجتماعي.</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قم بتضمين روابط إلى موقع الويب الخاص بك والعروض في أقسام السيرة الذاتية لملفات التعريف.</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9" name="Picture 8">
            <a:extLst>
              <a:ext uri="{FF2B5EF4-FFF2-40B4-BE49-F238E27FC236}">
                <a16:creationId xmlns:a16="http://schemas.microsoft.com/office/drawing/2014/main" id="{9D73EE76-F55D-4400-88A1-FDE5E1AED3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645" y="1192371"/>
            <a:ext cx="4666574" cy="5033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44837" y="738024"/>
            <a:ext cx="7168620" cy="6119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80431" y="5929863"/>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14681" y="598783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50635" y="6255254"/>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8F56E623-4816-4D63-A1FF-29CD15ED0FAC}"/>
              </a:ext>
            </a:extLst>
          </p:cNvPr>
          <p:cNvSpPr/>
          <p:nvPr/>
        </p:nvSpPr>
        <p:spPr>
          <a:xfrm>
            <a:off x="4744837" y="1206640"/>
            <a:ext cx="7345241" cy="498124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800"/>
              </a:spcAft>
              <a:buSzPts val="1000"/>
              <a:buFont typeface="Symbol" panose="05050102010706020507" pitchFamily="18" charset="2"/>
              <a:buChar char=""/>
              <a:tabLst>
                <a:tab pos="457200" algn="l"/>
              </a:tabLst>
            </a:pPr>
            <a:endParaRPr lang="en-US" sz="2400" dirty="0">
              <a:solidFill>
                <a:srgbClr val="002060"/>
              </a:solidFill>
              <a:latin typeface="Calibri" panose="020F0502020204030204" pitchFamily="34" charset="0"/>
              <a:ea typeface="Calibri" panose="020F0502020204030204" pitchFamily="34" charset="0"/>
            </a:endParaRP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استضف مقاطع فيديو مباشرة لإصدار إعلانات حول المنتجات وتقديم تحديثات أو تفاصيل حول الأخبار المثيرة في شركتك.</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قم بتنفيذ حملة تسويق عبر وسائل التواصل الاجتماعي على إحدى قنواتك.</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يمكنك تمكين قسم التسوق في فيس بوك أو ميزة التسوق في انستجرام على ملفاتك الشخصية لبيع منتجاتك، حيث ت</a:t>
            </a:r>
            <a:r>
              <a:rPr lang="ar-EG" sz="2400" dirty="0">
                <a:solidFill>
                  <a:srgbClr val="002060"/>
                </a:solidFill>
                <a:latin typeface="Calibri" panose="020F0502020204030204" pitchFamily="34" charset="0"/>
                <a:ea typeface="Calibri" panose="020F0502020204030204" pitchFamily="34" charset="0"/>
                <a:cs typeface="+mj-cs"/>
              </a:rPr>
              <a:t>ُ</a:t>
            </a:r>
            <a:r>
              <a:rPr lang="ar-SA" sz="2400" dirty="0">
                <a:solidFill>
                  <a:srgbClr val="002060"/>
                </a:solidFill>
                <a:latin typeface="Calibri" panose="020F0502020204030204" pitchFamily="34" charset="0"/>
                <a:ea typeface="Calibri" panose="020F0502020204030204" pitchFamily="34" charset="0"/>
                <a:cs typeface="+mj-cs"/>
              </a:rPr>
              <a:t>تيح هذه الم</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يزات للزائرين والمتابعين النقر على المنتجات التي شاركتها في المشاركات لعرض معلومات مثل السعر والمواد والحجم </a:t>
            </a:r>
            <a:r>
              <a:rPr lang="ar-EG" sz="2400" dirty="0">
                <a:solidFill>
                  <a:srgbClr val="002060"/>
                </a:solidFill>
                <a:latin typeface="Calibri" panose="020F0502020204030204" pitchFamily="34" charset="0"/>
                <a:ea typeface="Calibri" panose="020F0502020204030204" pitchFamily="34" charset="0"/>
                <a:cs typeface="+mj-cs"/>
              </a:rPr>
              <a:t>.</a:t>
            </a:r>
          </a:p>
          <a:p>
            <a:pPr marL="342900" lvl="0" indent="-342900" algn="justLow"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Calibri" panose="020F0502020204030204" pitchFamily="34" charset="0"/>
                <a:ea typeface="Calibri" panose="020F0502020204030204" pitchFamily="34" charset="0"/>
                <a:cs typeface="+mj-cs"/>
              </a:rPr>
              <a:t>بعد ذلك، يمكن للزوار متابعة عملية الدفع بسهولة من خلال المنصة وشراء المنتج منك مباشرةً.</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A00EF016-B165-4E4A-9728-16C837C81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08" y="1125514"/>
            <a:ext cx="4517008"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51799" y="5913545"/>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87163" y="594067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287753" y="6196808"/>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484224" y="1247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Rounded Corners 10">
            <a:extLst>
              <a:ext uri="{FF2B5EF4-FFF2-40B4-BE49-F238E27FC236}">
                <a16:creationId xmlns:a16="http://schemas.microsoft.com/office/drawing/2014/main" id="{62D96512-BF5A-4648-95F5-CD1B041C9857}"/>
              </a:ext>
            </a:extLst>
          </p:cNvPr>
          <p:cNvSpPr/>
          <p:nvPr/>
        </p:nvSpPr>
        <p:spPr>
          <a:xfrm>
            <a:off x="4488874" y="1124304"/>
            <a:ext cx="7515964" cy="52327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 </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تعزيز العلاقات مع العملاء</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en-US" sz="2400" b="1"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خلال الاتصال والتفاعل مع متابعيك على وسائل التواصل الاجتماعي ستتمكن من بناء علاقات دائمة بينهم وبين نشاطك التجاري.</a:t>
            </a:r>
            <a:endParaRPr lang="en-US" sz="2400"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وكذلك من خلال التفاعل معهم في منشوراتك والرد على أسئلتهم وتعليقاتهم وتزويدهم بأي مساعدة قد يحتاجون إليها.</a:t>
            </a:r>
            <a:endParaRPr lang="en-US" sz="2400"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يمكنك أيضاً طرح أسئلة على متابعيك حول منتجاتك أو احتياجاتهم، أو إعداد مسابقات وجوائز لهم لمساعدتك على بناء الثقة وإظهار مدى تقديرك لمساهماتهم ودعمهم.</a:t>
            </a:r>
            <a:endParaRPr lang="en-US" sz="2400" dirty="0">
              <a:solidFill>
                <a:srgbClr val="002060"/>
              </a:solidFill>
              <a:latin typeface="Calibri" panose="020F0502020204030204" pitchFamily="34" charset="0"/>
              <a:ea typeface="Calibri" panose="020F0502020204030204" pitchFamily="34" charset="0"/>
            </a:endParaRPr>
          </a:p>
        </p:txBody>
      </p:sp>
      <p:pic>
        <p:nvPicPr>
          <p:cNvPr id="9" name="Picture 8">
            <a:extLst>
              <a:ext uri="{FF2B5EF4-FFF2-40B4-BE49-F238E27FC236}">
                <a16:creationId xmlns:a16="http://schemas.microsoft.com/office/drawing/2014/main" id="{7F2BCA46-BB28-4B1D-A3E5-7412D759F7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1434"/>
            <a:ext cx="4308443" cy="4399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828803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28234" y="712769"/>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64885" y="895375"/>
            <a:ext cx="6907043" cy="52498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mj-cs"/>
              </a:rPr>
              <a:t>4. </a:t>
            </a:r>
            <a:r>
              <a:rPr lang="ar-EG" sz="2400" b="1" dirty="0">
                <a:solidFill>
                  <a:srgbClr val="002060"/>
                </a:solidFill>
                <a:latin typeface="Calibri" panose="020F0502020204030204" pitchFamily="34" charset="0"/>
                <a:ea typeface="Calibri" panose="020F0502020204030204" pitchFamily="34" charset="0"/>
              </a:rPr>
              <a:t>الاستفادة من المنافسين.</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تُعد وسائل التواصل الاجتماعي طريقة رائعة لتصفح منتجات وعمل منافسيك سواء كان ذلك بالإشارة إلى تكتيكاتهم على وسائل التواصل الاجتماعي أو المنتجات التي يروجون لها أو الحملات التي ينفذونها أو مستوى تفاعلهم مع المتابعين.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يمكن أن تساعدك مراجعة حسابات منافسيك على التأكد من أن التسويق الخاص بك فريداً ومميزاً لعلامتك التجارية، ومعرفة ما هو مفيد وما لا يصلح لمنافسيك، وتحديد ما يجب تغييره وما لا يجب تغييره فيما يتعلق بنهج شركتك.</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35E2A2B8-C52A-405D-8869-EC2A746560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4" y="1156472"/>
            <a:ext cx="4946909" cy="43624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4"/>
            <a:ext cx="4128422" cy="52072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39597" y="1022136"/>
            <a:ext cx="7233409" cy="485944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mj-cs"/>
              </a:rPr>
              <a:t>5. زيادة معدلات الوصول: </a:t>
            </a:r>
            <a:r>
              <a:rPr lang="ar-EG" sz="2400" dirty="0">
                <a:solidFill>
                  <a:srgbClr val="000000"/>
                </a:solidFill>
                <a:latin typeface="Calibri" panose="020F0502020204030204" pitchFamily="34" charset="0"/>
                <a:ea typeface="Calibri" panose="020F0502020204030204" pitchFamily="34" charset="0"/>
                <a:cs typeface="+mj-cs"/>
              </a:rPr>
              <a:t>من خلال التسويق عبر وسائل التواصل الاجتماعي، يمكن للشركات توسيع قاعدة جمهورها من خلال التواصل مع العملاء والمتابعين المحتملين من خلال منصات مختلفة.</a:t>
            </a:r>
          </a:p>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mj-cs"/>
              </a:rPr>
              <a:t>6. زيادة نسب المشاركة: </a:t>
            </a:r>
            <a:r>
              <a:rPr lang="ar-EG" sz="2400" dirty="0">
                <a:solidFill>
                  <a:srgbClr val="000000"/>
                </a:solidFill>
                <a:latin typeface="Calibri" panose="020F0502020204030204" pitchFamily="34" charset="0"/>
                <a:ea typeface="Calibri" panose="020F0502020204030204" pitchFamily="34" charset="0"/>
                <a:cs typeface="+mj-cs"/>
              </a:rPr>
              <a:t>باستخدام منصات وسائل التواصل الاجتماعي، يمكن للشركات تعزيز علاقة تفاعلية ثنائية الاتجاه مع متابعيها، مما يؤدي إلى زيادة الوعي بالعلامة التجارية والولاء</a:t>
            </a:r>
            <a:r>
              <a:rPr lang="ar-EG" sz="2000" dirty="0">
                <a:solidFill>
                  <a:srgbClr val="000000"/>
                </a:solidFill>
                <a:latin typeface="Calibri" panose="020F0502020204030204" pitchFamily="34" charset="0"/>
                <a:ea typeface="Calibri" panose="020F050202020403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19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6" name="Picture 5">
            <a:extLst>
              <a:ext uri="{FF2B5EF4-FFF2-40B4-BE49-F238E27FC236}">
                <a16:creationId xmlns:a16="http://schemas.microsoft.com/office/drawing/2014/main" id="{40F79BE5-3A93-4C07-8A71-70E2C51331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030413"/>
            <a:ext cx="3920603" cy="24342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517CFA01-41D2-4928-ACA4-4BA3BBF8D6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757" y="3688989"/>
            <a:ext cx="3920603" cy="2434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09603" y="1183365"/>
            <a:ext cx="3608324" cy="50984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55672" y="1379724"/>
            <a:ext cx="5803714" cy="46608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mj-cs"/>
              </a:rPr>
              <a:t>7. </a:t>
            </a:r>
            <a:r>
              <a:rPr lang="ar-EG" sz="2800" b="1" dirty="0">
                <a:solidFill>
                  <a:srgbClr val="000000"/>
                </a:solidFill>
                <a:latin typeface="Calibri" panose="020F0502020204030204" pitchFamily="34" charset="0"/>
                <a:ea typeface="Calibri" panose="020F0502020204030204" pitchFamily="34" charset="0"/>
                <a:cs typeface="+mj-cs"/>
              </a:rPr>
              <a:t>زيادة نسب الإيرادات: </a:t>
            </a:r>
            <a:r>
              <a:rPr lang="ar-EG" sz="2800" dirty="0">
                <a:solidFill>
                  <a:srgbClr val="000000"/>
                </a:solidFill>
                <a:latin typeface="Calibri" panose="020F0502020204030204" pitchFamily="34" charset="0"/>
                <a:ea typeface="Calibri" panose="020F0502020204030204" pitchFamily="34" charset="0"/>
                <a:cs typeface="+mj-cs"/>
              </a:rPr>
              <a:t>من خلال الاستهداف الاستراتيجي لحملات التسويق عبر وسائل التواصل الاجتماعي للوصول إلى الجمهور المناسب، يمكن للشركات تحقيق إيرادات من خلال الإعلانات والمبيعات.</a:t>
            </a:r>
            <a:endParaRPr lang="en-US" sz="2800" dirty="0">
              <a:solidFill>
                <a:prstClr val="white"/>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B087DF9A-C1A7-4860-9A02-CBB4074E67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091" y="1278082"/>
            <a:ext cx="5153891" cy="4762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5674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19022" y="1103110"/>
            <a:ext cx="3608324" cy="50984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31673" y="667645"/>
            <a:ext cx="7784913" cy="581803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8</a:t>
            </a:r>
            <a:r>
              <a:rPr lang="ar-EG" sz="28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rPr>
              <a:t>سهولة تتبع الأداء وضبط استراتيجيات التسويق</a:t>
            </a:r>
            <a:r>
              <a:rPr lang="ar-SA" sz="2400" dirty="0">
                <a:solidFill>
                  <a:srgbClr val="002060"/>
                </a:solidFill>
                <a:latin typeface="Calibri" panose="020F0502020204030204" pitchFamily="34" charset="0"/>
                <a:ea typeface="Calibri" panose="020F0502020204030204" pitchFamily="34" charset="0"/>
              </a:rPr>
              <a:t>.</a:t>
            </a:r>
            <a:endParaRPr lang="ar-EG" sz="2400" dirty="0">
              <a:solidFill>
                <a:srgbClr val="002060"/>
              </a:solidFill>
              <a:latin typeface="Calibri" panose="020F0502020204030204" pitchFamily="34" charset="0"/>
              <a:ea typeface="Calibri" panose="020F0502020204030204" pitchFamily="34" charset="0"/>
            </a:endParaRPr>
          </a:p>
          <a:p>
            <a:pPr algn="justLow" rtl="1">
              <a:lnSpc>
                <a:spcPct val="107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يعتبر التسويق عبر مواقع التواصل الاجتماعي أداة قوية لتعزيز الأداء وضبط استراتيجيات التسويق </a:t>
            </a:r>
            <a:r>
              <a:rPr lang="ar-EG" sz="2400" dirty="0">
                <a:solidFill>
                  <a:srgbClr val="002060"/>
                </a:solidFill>
                <a:latin typeface="Calibri" panose="020F0502020204030204" pitchFamily="34" charset="0"/>
                <a:ea typeface="Calibri" panose="020F0502020204030204" pitchFamily="34" charset="0"/>
                <a:cs typeface="+mj-cs"/>
              </a:rPr>
              <a:t>وذلك من خلال ما يلي</a:t>
            </a:r>
            <a:r>
              <a:rPr lang="ar-SA" sz="2400" dirty="0">
                <a:solidFill>
                  <a:srgbClr val="002060"/>
                </a:solidFill>
                <a:latin typeface="Calibri" panose="020F0502020204030204" pitchFamily="34" charset="0"/>
                <a:ea typeface="Calibri" panose="020F0502020204030204" pitchFamily="34"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أ</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متابعة الأداء</a:t>
            </a:r>
            <a:r>
              <a:rPr lang="ar-SA"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ت</a:t>
            </a:r>
            <a:r>
              <a:rPr lang="ar-SA" sz="2400" dirty="0">
                <a:solidFill>
                  <a:srgbClr val="002060"/>
                </a:solidFill>
                <a:latin typeface="Calibri" panose="020F0502020204030204" pitchFamily="34" charset="0"/>
                <a:ea typeface="Calibri" panose="020F0502020204030204" pitchFamily="34" charset="0"/>
                <a:cs typeface="+mj-cs"/>
              </a:rPr>
              <a:t>وفر مواقع التواصل الاجتماعي واجهات تحليلات متقدمة تمكنك من تتبع أداء حملات التسويق الخاصة بك. </a:t>
            </a:r>
            <a:r>
              <a:rPr lang="ar-EG" sz="2400" dirty="0">
                <a:solidFill>
                  <a:srgbClr val="002060"/>
                </a:solidFill>
                <a:latin typeface="Calibri" panose="020F0502020204030204" pitchFamily="34" charset="0"/>
                <a:ea typeface="Calibri" panose="020F0502020204030204" pitchFamily="34" charset="0"/>
                <a:cs typeface="+mj-cs"/>
              </a:rPr>
              <a:t>بما </a:t>
            </a:r>
            <a:r>
              <a:rPr lang="ar-SA" sz="2400" dirty="0">
                <a:solidFill>
                  <a:srgbClr val="002060"/>
                </a:solidFill>
                <a:latin typeface="Calibri" panose="020F0502020204030204" pitchFamily="34" charset="0"/>
                <a:ea typeface="Calibri" panose="020F0502020204030204" pitchFamily="34" charset="0"/>
                <a:cs typeface="+mj-cs"/>
              </a:rPr>
              <a:t>يمكنك </a:t>
            </a:r>
            <a:r>
              <a:rPr lang="ar-EG" sz="2400" dirty="0">
                <a:solidFill>
                  <a:srgbClr val="002060"/>
                </a:solidFill>
                <a:latin typeface="Calibri" panose="020F0502020204030204" pitchFamily="34" charset="0"/>
                <a:ea typeface="Calibri" panose="020F0502020204030204" pitchFamily="34" charset="0"/>
                <a:cs typeface="+mj-cs"/>
              </a:rPr>
              <a:t>من </a:t>
            </a:r>
            <a:r>
              <a:rPr lang="ar-SA" sz="2400" dirty="0">
                <a:solidFill>
                  <a:srgbClr val="002060"/>
                </a:solidFill>
                <a:latin typeface="Calibri" panose="020F0502020204030204" pitchFamily="34" charset="0"/>
                <a:ea typeface="Calibri" panose="020F0502020204030204" pitchFamily="34" charset="0"/>
                <a:cs typeface="+mj-cs"/>
              </a:rPr>
              <a:t>الوصول إلى معلومات مفصلة حول عدد المشاركات والتعليقات و</a:t>
            </a:r>
            <a:r>
              <a:rPr lang="ar-EG" sz="2400" dirty="0">
                <a:solidFill>
                  <a:srgbClr val="002060"/>
                </a:solidFill>
                <a:latin typeface="Calibri" panose="020F0502020204030204" pitchFamily="34" charset="0"/>
                <a:ea typeface="Calibri" panose="020F0502020204030204" pitchFamily="34" charset="0"/>
                <a:cs typeface="+mj-cs"/>
              </a:rPr>
              <a:t>ا</a:t>
            </a:r>
            <a:r>
              <a:rPr lang="ar-SA" sz="2400" dirty="0">
                <a:solidFill>
                  <a:srgbClr val="002060"/>
                </a:solidFill>
                <a:latin typeface="Calibri" panose="020F0502020204030204" pitchFamily="34" charset="0"/>
                <a:ea typeface="Calibri" panose="020F0502020204030204" pitchFamily="34" charset="0"/>
                <a:cs typeface="+mj-cs"/>
              </a:rPr>
              <a:t>عجابات المستخدمين، ومعدل</a:t>
            </a:r>
            <a:r>
              <a:rPr lang="ar-EG" sz="2400" dirty="0">
                <a:solidFill>
                  <a:srgbClr val="002060"/>
                </a:solidFill>
                <a:latin typeface="Calibri" panose="020F0502020204030204" pitchFamily="34" charset="0"/>
                <a:ea typeface="Calibri" panose="020F0502020204030204" pitchFamily="34" charset="0"/>
                <a:cs typeface="+mj-cs"/>
              </a:rPr>
              <a:t>ات</a:t>
            </a:r>
            <a:r>
              <a:rPr lang="ar-SA" sz="2400" dirty="0">
                <a:solidFill>
                  <a:srgbClr val="002060"/>
                </a:solidFill>
                <a:latin typeface="Calibri" panose="020F0502020204030204" pitchFamily="34" charset="0"/>
                <a:ea typeface="Calibri" panose="020F0502020204030204" pitchFamily="34" charset="0"/>
                <a:cs typeface="+mj-cs"/>
              </a:rPr>
              <a:t> التفاعل، ونطاق النشر، والمشاركات المشار إليها، </a:t>
            </a:r>
            <a:r>
              <a:rPr lang="ar-EG" sz="2400" dirty="0">
                <a:solidFill>
                  <a:srgbClr val="002060"/>
                </a:solidFill>
                <a:latin typeface="Calibri" panose="020F0502020204030204" pitchFamily="34" charset="0"/>
                <a:ea typeface="Calibri" panose="020F0502020204030204" pitchFamily="34" charset="0"/>
                <a:cs typeface="+mj-cs"/>
              </a:rPr>
              <a:t>ف</a:t>
            </a:r>
            <a:r>
              <a:rPr lang="ar-SA" sz="2400" dirty="0">
                <a:solidFill>
                  <a:srgbClr val="002060"/>
                </a:solidFill>
                <a:latin typeface="Calibri" panose="020F0502020204030204" pitchFamily="34" charset="0"/>
                <a:ea typeface="Calibri" panose="020F0502020204030204" pitchFamily="34" charset="0"/>
                <a:cs typeface="+mj-cs"/>
              </a:rPr>
              <a:t>هذه المعلومات تساعدك في تقييم أداء حملاتك وفهم ما يعمل وما لا يعمل.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ب</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مراقبة المنافس</a:t>
            </a:r>
            <a:r>
              <a:rPr lang="ar-EG" sz="2400" b="1" dirty="0">
                <a:solidFill>
                  <a:srgbClr val="002060"/>
                </a:solidFill>
                <a:latin typeface="Calibri" panose="020F0502020204030204" pitchFamily="34" charset="0"/>
                <a:ea typeface="Calibri" panose="020F0502020204030204" pitchFamily="34" charset="0"/>
                <a:cs typeface="+mj-cs"/>
              </a:rPr>
              <a:t>ين</a:t>
            </a:r>
            <a:r>
              <a:rPr lang="ar-SA" sz="2400" dirty="0">
                <a:solidFill>
                  <a:srgbClr val="002060"/>
                </a:solidFill>
                <a:latin typeface="Calibri" panose="020F0502020204030204" pitchFamily="34" charset="0"/>
                <a:ea typeface="Calibri" panose="020F0502020204030204" pitchFamily="34" charset="0"/>
                <a:cs typeface="+mj-cs"/>
              </a:rPr>
              <a:t>: يمكنك استخدام مواقع التواصل الاجتماعي لمراقبة استراتيجيات التسويق </a:t>
            </a:r>
            <a:r>
              <a:rPr lang="ar-EG" sz="2400" dirty="0">
                <a:solidFill>
                  <a:srgbClr val="002060"/>
                </a:solidFill>
                <a:latin typeface="Calibri" panose="020F0502020204030204" pitchFamily="34" charset="0"/>
                <a:ea typeface="Calibri" panose="020F0502020204030204" pitchFamily="34" charset="0"/>
                <a:cs typeface="+mj-cs"/>
              </a:rPr>
              <a:t>لمنافسيك،</a:t>
            </a:r>
            <a:r>
              <a:rPr lang="ar-SA" sz="2400" dirty="0">
                <a:solidFill>
                  <a:srgbClr val="002060"/>
                </a:solidFill>
                <a:latin typeface="Calibri" panose="020F0502020204030204" pitchFamily="34" charset="0"/>
                <a:ea typeface="Calibri" panose="020F0502020204030204" pitchFamily="34" charset="0"/>
                <a:cs typeface="+mj-cs"/>
              </a:rPr>
              <a:t> من خلال مراقبة حساباتهم، </a:t>
            </a:r>
            <a:r>
              <a:rPr lang="ar-EG" sz="2400" dirty="0">
                <a:solidFill>
                  <a:srgbClr val="002060"/>
                </a:solidFill>
                <a:latin typeface="Calibri" panose="020F0502020204030204" pitchFamily="34" charset="0"/>
                <a:ea typeface="Calibri" panose="020F0502020204030204" pitchFamily="34" charset="0"/>
                <a:cs typeface="+mj-cs"/>
              </a:rPr>
              <a:t>كما </a:t>
            </a:r>
            <a:r>
              <a:rPr lang="ar-SA" sz="2400" dirty="0">
                <a:solidFill>
                  <a:srgbClr val="002060"/>
                </a:solidFill>
                <a:latin typeface="Calibri" panose="020F0502020204030204" pitchFamily="34" charset="0"/>
                <a:ea typeface="Calibri" panose="020F0502020204030204" pitchFamily="34" charset="0"/>
                <a:cs typeface="+mj-cs"/>
              </a:rPr>
              <a:t>يمكنك أيضًا </a:t>
            </a:r>
            <a:r>
              <a:rPr lang="ar-EG" sz="2400" dirty="0">
                <a:solidFill>
                  <a:srgbClr val="002060"/>
                </a:solidFill>
                <a:latin typeface="Calibri" panose="020F0502020204030204" pitchFamily="34" charset="0"/>
                <a:ea typeface="Calibri" panose="020F0502020204030204" pitchFamily="34" charset="0"/>
                <a:cs typeface="+mj-cs"/>
              </a:rPr>
              <a:t>من </a:t>
            </a:r>
            <a:r>
              <a:rPr lang="ar-SA" sz="2400" dirty="0">
                <a:solidFill>
                  <a:srgbClr val="002060"/>
                </a:solidFill>
                <a:latin typeface="Calibri" panose="020F0502020204030204" pitchFamily="34" charset="0"/>
                <a:ea typeface="Calibri" panose="020F0502020204030204" pitchFamily="34" charset="0"/>
                <a:cs typeface="+mj-cs"/>
              </a:rPr>
              <a:t>مقارنة أداء حساباتك بحسابات المنافسين لتحديد الفجوات والفرص التسويقية.</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8" name="Picture 7">
            <a:extLst>
              <a:ext uri="{FF2B5EF4-FFF2-40B4-BE49-F238E27FC236}">
                <a16:creationId xmlns:a16="http://schemas.microsoft.com/office/drawing/2014/main" id="{5DA8BE9A-89DC-4B4C-B7A5-D1357CF5CF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889" y="1103110"/>
            <a:ext cx="3689233" cy="42970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2686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823335"/>
            <a:ext cx="3608324" cy="54285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28397" y="606081"/>
            <a:ext cx="7951167" cy="61950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ج</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استهداف الجمهور</a:t>
            </a:r>
            <a:r>
              <a:rPr lang="ar-SA"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ت</a:t>
            </a:r>
            <a:r>
              <a:rPr lang="ar-SA" sz="2400" dirty="0">
                <a:solidFill>
                  <a:srgbClr val="002060"/>
                </a:solidFill>
                <a:latin typeface="Calibri" panose="020F0502020204030204" pitchFamily="34" charset="0"/>
                <a:ea typeface="Calibri" panose="020F0502020204030204" pitchFamily="34" charset="0"/>
                <a:cs typeface="+mj-cs"/>
              </a:rPr>
              <a:t>وفر مواقع التواصل الاجتماعي أدوات تسويقية تسمح لك بتحديد العمر والموقع الجغرافي والاهتمامات والسلوكيات و</a:t>
            </a:r>
            <a:r>
              <a:rPr lang="ar-EG" sz="2400"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ا</a:t>
            </a:r>
            <a:r>
              <a:rPr lang="ar-EG" sz="2400" dirty="0">
                <a:solidFill>
                  <a:srgbClr val="002060"/>
                </a:solidFill>
                <a:latin typeface="Calibri" panose="020F0502020204030204" pitchFamily="34" charset="0"/>
                <a:ea typeface="Calibri" panose="020F0502020204030204" pitchFamily="34" charset="0"/>
                <a:cs typeface="+mj-cs"/>
              </a:rPr>
              <a:t>لخصائص الديموغرافية للجمهور. </a:t>
            </a:r>
            <a:r>
              <a:rPr lang="ar-SA"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mj-cs"/>
              </a:rPr>
              <a:t>و</a:t>
            </a:r>
            <a:r>
              <a:rPr lang="ar-SA" sz="2400" dirty="0">
                <a:solidFill>
                  <a:srgbClr val="002060"/>
                </a:solidFill>
                <a:latin typeface="Calibri" panose="020F0502020204030204" pitchFamily="34" charset="0"/>
                <a:ea typeface="Calibri" panose="020F0502020204030204" pitchFamily="34" charset="0"/>
                <a:cs typeface="+mj-cs"/>
              </a:rPr>
              <a:t>من خلال استهداف الجمهور المناسب، يمكنك زيادة فرص نجاح حملاتك وتحقيق نتائج أفضل.</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د</a:t>
            </a:r>
            <a:r>
              <a:rPr lang="ar-SA" sz="2400" dirty="0">
                <a:solidFill>
                  <a:srgbClr val="002060"/>
                </a:solidFill>
                <a:latin typeface="Calibri" panose="020F0502020204030204" pitchFamily="34" charset="0"/>
                <a:ea typeface="Calibri" panose="020F0502020204030204" pitchFamily="34" charset="0"/>
                <a:cs typeface="+mj-cs"/>
              </a:rPr>
              <a:t>. </a:t>
            </a:r>
            <a:r>
              <a:rPr lang="ar-SA" sz="2400" b="1" dirty="0">
                <a:solidFill>
                  <a:srgbClr val="002060"/>
                </a:solidFill>
                <a:latin typeface="Calibri" panose="020F0502020204030204" pitchFamily="34" charset="0"/>
                <a:ea typeface="Calibri" panose="020F0502020204030204" pitchFamily="34" charset="0"/>
                <a:cs typeface="+mj-cs"/>
              </a:rPr>
              <a:t>اختبار الاستراتيجيات وتحسينها: </a:t>
            </a:r>
            <a:r>
              <a:rPr lang="ar-SA" sz="2400" dirty="0">
                <a:solidFill>
                  <a:srgbClr val="002060"/>
                </a:solidFill>
                <a:latin typeface="Calibri" panose="020F0502020204030204" pitchFamily="34" charset="0"/>
                <a:ea typeface="Calibri" panose="020F0502020204030204" pitchFamily="34" charset="0"/>
                <a:cs typeface="+mj-cs"/>
              </a:rPr>
              <a:t>يمكن استخدام مواقع التواصل الاجتماعي</a:t>
            </a:r>
            <a:r>
              <a:rPr lang="ar-EG" sz="2400" dirty="0">
                <a:solidFill>
                  <a:srgbClr val="002060"/>
                </a:solidFill>
                <a:latin typeface="Calibri" panose="020F0502020204030204" pitchFamily="34" charset="0"/>
                <a:ea typeface="Calibri" panose="020F0502020204030204" pitchFamily="34" charset="0"/>
                <a:cs typeface="+mj-cs"/>
              </a:rPr>
              <a:t> أيضا</a:t>
            </a:r>
            <a:r>
              <a:rPr lang="ar-SA" sz="2400" dirty="0">
                <a:solidFill>
                  <a:srgbClr val="002060"/>
                </a:solidFill>
                <a:latin typeface="Calibri" panose="020F0502020204030204" pitchFamily="34" charset="0"/>
                <a:ea typeface="Calibri" panose="020F0502020204030204" pitchFamily="34" charset="0"/>
                <a:cs typeface="+mj-cs"/>
              </a:rPr>
              <a:t> لاختبار الاستراتيجيات التسويقية المختلفة وتحسينها بناءً على الاستجابة والتفاعل من الجمهور. </a:t>
            </a:r>
            <a:r>
              <a:rPr lang="ar-EG" sz="2400" dirty="0">
                <a:solidFill>
                  <a:srgbClr val="002060"/>
                </a:solidFill>
                <a:latin typeface="Calibri" panose="020F0502020204030204" pitchFamily="34" charset="0"/>
                <a:ea typeface="Calibri" panose="020F0502020204030204" pitchFamily="34" charset="0"/>
                <a:cs typeface="+mj-cs"/>
              </a:rPr>
              <a:t>كما </a:t>
            </a:r>
            <a:r>
              <a:rPr lang="ar-SA" sz="2400" dirty="0">
                <a:solidFill>
                  <a:srgbClr val="002060"/>
                </a:solidFill>
                <a:latin typeface="Calibri" panose="020F0502020204030204" pitchFamily="34" charset="0"/>
                <a:ea typeface="Calibri" panose="020F0502020204030204" pitchFamily="34" charset="0"/>
                <a:cs typeface="+mj-cs"/>
              </a:rPr>
              <a:t>يمكنك إجراء تجارب متعددة واختبار العناوين، والتصاميم، واستراتيجيات المحتوى لمعرفة ما يعمل بشكل أفضل وما يحتاج إلى تحسين </a:t>
            </a:r>
            <a:r>
              <a:rPr lang="ar-EG" sz="2400" dirty="0">
                <a:solidFill>
                  <a:srgbClr val="002060"/>
                </a:solidFill>
                <a:latin typeface="Calibri" panose="020F0502020204030204" pitchFamily="34" charset="0"/>
                <a:ea typeface="Calibri" panose="020F0502020204030204" pitchFamily="34" charset="0"/>
                <a:cs typeface="+mj-cs"/>
              </a:rPr>
              <a:t>و</a:t>
            </a:r>
            <a:r>
              <a:rPr lang="ar-SA" sz="2400" dirty="0">
                <a:solidFill>
                  <a:srgbClr val="002060"/>
                </a:solidFill>
                <a:latin typeface="Calibri" panose="020F0502020204030204" pitchFamily="34" charset="0"/>
                <a:ea typeface="Calibri" panose="020F0502020204030204" pitchFamily="34" charset="0"/>
                <a:cs typeface="+mj-cs"/>
              </a:rPr>
              <a:t>من خلال تحليل البيانات يمكنك تعديل استراتيجياتك وتحسينها لتحقيق أداء أفضل.</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C9427FE7-0DF9-4BE6-B5A0-B40EAC2DE62D}"/>
              </a:ext>
            </a:extLst>
          </p:cNvPr>
          <p:cNvPicPr>
            <a:picLocks noChangeAspect="1"/>
          </p:cNvPicPr>
          <p:nvPr/>
        </p:nvPicPr>
        <p:blipFill>
          <a:blip r:embed="rId3"/>
          <a:stretch>
            <a:fillRect/>
          </a:stretch>
        </p:blipFill>
        <p:spPr>
          <a:xfrm>
            <a:off x="220072" y="1310192"/>
            <a:ext cx="3552172" cy="421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60253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823335"/>
            <a:ext cx="3608324" cy="54285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4567" y="894341"/>
            <a:ext cx="6778073" cy="54830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3C4859"/>
                </a:solidFill>
                <a:latin typeface="Noto Kufi Arabic"/>
                <a:cs typeface="+mj-cs"/>
              </a:rPr>
              <a:t>9. تكلفة تسويق منخفضة.</a:t>
            </a:r>
          </a:p>
          <a:p>
            <a:pPr algn="justLow" rtl="1">
              <a:lnSpc>
                <a:spcPct val="150000"/>
              </a:lnSpc>
            </a:pPr>
            <a:r>
              <a:rPr lang="ar-EG" sz="2400" dirty="0">
                <a:solidFill>
                  <a:srgbClr val="002060"/>
                </a:solidFill>
                <a:latin typeface="Noto Naskh Arabic"/>
                <a:cs typeface="+mj-cs"/>
              </a:rPr>
              <a:t>- ربما ما يجعل التسويق عبر وسائل التواصل الاجتماعي خيارًا جذابًا للشركات هو انخفاض تكلفته مقابل العائد من ورائه، إذا ما قورن بتكلفة التسويق التقليدية عبر التليفزيون أو الصحف. إذ تقدم المنصات خيارات إعلانية مدفوعة متنوعة من حيث التكلفة، تبدأ بمبالغ متوسطة إلى الميزانيات الكبيرة.</a:t>
            </a:r>
          </a:p>
          <a:p>
            <a:pPr algn="justLow" rtl="1">
              <a:lnSpc>
                <a:spcPct val="150000"/>
              </a:lnSpc>
            </a:pPr>
            <a:r>
              <a:rPr lang="ar-EG" sz="2400" dirty="0">
                <a:solidFill>
                  <a:srgbClr val="002060"/>
                </a:solidFill>
                <a:latin typeface="Noto Naskh Arabic"/>
                <a:cs typeface="+mj-cs"/>
              </a:rPr>
              <a:t>- كما أن الاستهداف الدقيق للجمهور ووصول الإعلانات إلى الأشخاص الذين يهتمون بالمنتج أو الخدمة فقط، يؤدي إلى توفير المال الذي كان يستهلكه الإعلان التقليدي بالعرض على جمهور عريض قد يكون أكثره لا يهتم بالمنتج.</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6" name="Picture 5">
            <a:extLst>
              <a:ext uri="{FF2B5EF4-FFF2-40B4-BE49-F238E27FC236}">
                <a16:creationId xmlns:a16="http://schemas.microsoft.com/office/drawing/2014/main" id="{530F0752-C111-4AE4-811C-D00D2674B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73" y="1159676"/>
            <a:ext cx="4579814" cy="4538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35783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823335"/>
            <a:ext cx="3608324" cy="54285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46073" y="1080106"/>
            <a:ext cx="6577967" cy="517181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002060"/>
                </a:solidFill>
                <a:latin typeface="Noto Kufi Arabic"/>
                <a:cs typeface="+mj-cs"/>
              </a:rPr>
              <a:t>10. فرص قيمة لشراكات المؤثرين.</a:t>
            </a:r>
          </a:p>
          <a:p>
            <a:pPr algn="justLow" rtl="1">
              <a:lnSpc>
                <a:spcPct val="150000"/>
              </a:lnSpc>
            </a:pPr>
            <a:r>
              <a:rPr lang="ar-EG" sz="2400" dirty="0">
                <a:solidFill>
                  <a:srgbClr val="002060"/>
                </a:solidFill>
                <a:latin typeface="Noto Naskh Arabic"/>
                <a:cs typeface="+mj-cs"/>
              </a:rPr>
              <a:t>وفقًا لمعهد التسويق الرقمي، يثق 82% من المستهلكين في الآراء التي يشاركها الأصدقاء والعائلة والمؤثرون على قنوات التواصل الاجتماعي، ويستخدمونها لتعزيز قرارات الشراء. لذلك لا مناص من الاستفادة من قوة المؤثرين في التسويق عبر منصات التواصل الاجتماعي، عن طريق الدخول معهم في شراكات من أجل نجاح العلامة التجارية والترويج الفعال لها.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94364882-295F-45DD-8473-33A8D3FE289C}"/>
              </a:ext>
            </a:extLst>
          </p:cNvPr>
          <p:cNvPicPr>
            <a:picLocks noChangeAspect="1"/>
          </p:cNvPicPr>
          <p:nvPr/>
        </p:nvPicPr>
        <p:blipFill>
          <a:blip r:embed="rId3"/>
          <a:stretch>
            <a:fillRect/>
          </a:stretch>
        </p:blipFill>
        <p:spPr>
          <a:xfrm>
            <a:off x="220072" y="1202386"/>
            <a:ext cx="4440401" cy="44348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576029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48372" y="59576"/>
            <a:ext cx="1132033" cy="9084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9" y="-70664"/>
            <a:ext cx="113203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10" name="TextBox 9">
            <a:extLst>
              <a:ext uri="{FF2B5EF4-FFF2-40B4-BE49-F238E27FC236}">
                <a16:creationId xmlns:a16="http://schemas.microsoft.com/office/drawing/2014/main" id="{463D680D-A11B-0A8A-63D5-DD2C6F3FD516}"/>
              </a:ext>
            </a:extLst>
          </p:cNvPr>
          <p:cNvSpPr txBox="1"/>
          <p:nvPr/>
        </p:nvSpPr>
        <p:spPr>
          <a:xfrm>
            <a:off x="91353" y="470021"/>
            <a:ext cx="9754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7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30386" y="2162541"/>
            <a:ext cx="4452921"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4308764" y="761199"/>
            <a:ext cx="7883236" cy="60704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latin typeface="Noto Naskh Arabic"/>
                <a:cs typeface="+mj-cs"/>
              </a:rPr>
              <a:t>مثل أي شكل آخر من أشكال التسويق، يحتفظ التسويق عبر مواقع التواصل الاجتماعي بنصيبه من السلبيات التي منها:</a:t>
            </a:r>
          </a:p>
          <a:p>
            <a:pPr algn="justLow" rtl="1">
              <a:lnSpc>
                <a:spcPct val="150000"/>
              </a:lnSpc>
            </a:pPr>
            <a:r>
              <a:rPr lang="ar-EG" sz="2400" b="1" dirty="0">
                <a:solidFill>
                  <a:srgbClr val="002060"/>
                </a:solidFill>
                <a:latin typeface="Noto Naskh Arabic"/>
                <a:cs typeface="+mj-cs"/>
              </a:rPr>
              <a:t>1.صعوبة التمييز بين كثرة المحتويات:</a:t>
            </a:r>
            <a:r>
              <a:rPr lang="ar-EG" sz="2400" dirty="0">
                <a:solidFill>
                  <a:srgbClr val="002060"/>
                </a:solidFill>
                <a:latin typeface="Noto Naskh Arabic"/>
                <a:cs typeface="+mj-cs"/>
              </a:rPr>
              <a:t> حيث تمتلئ منصات التواصل الاجتماعي بكمية هائلة من المحتوى، مما قد يجعل من الصعب إبراز رسائلك التسويقية، وجذب انتباه جمهورك المستهدف.</a:t>
            </a:r>
          </a:p>
          <a:p>
            <a:pPr algn="justLow" rtl="1">
              <a:lnSpc>
                <a:spcPct val="150000"/>
              </a:lnSpc>
            </a:pPr>
            <a:r>
              <a:rPr lang="ar-EG" sz="2400" b="1" dirty="0">
                <a:solidFill>
                  <a:srgbClr val="002060"/>
                </a:solidFill>
                <a:latin typeface="Noto Naskh Arabic"/>
                <a:cs typeface="+mj-cs"/>
              </a:rPr>
              <a:t>2. صعوبات التحكم في المحتوى: </a:t>
            </a:r>
            <a:r>
              <a:rPr lang="ar-EG" sz="2400" dirty="0">
                <a:solidFill>
                  <a:srgbClr val="002060"/>
                </a:solidFill>
                <a:latin typeface="Noto Naskh Arabic"/>
                <a:cs typeface="+mj-cs"/>
              </a:rPr>
              <a:t>ربما تؤثر التغييرات في الخوارزميات أو سياسات النظام الأساسي لوسائل التواصل على رؤية المحتوى التسويقي الخاص بك والوصول إليه، الأمر الذي يجعل من الصعب التحكم في جهودك التسويقية. </a:t>
            </a:r>
          </a:p>
        </p:txBody>
      </p:sp>
      <p:sp>
        <p:nvSpPr>
          <p:cNvPr id="11" name="Rectangle: Rounded Corners 10">
            <a:extLst>
              <a:ext uri="{FF2B5EF4-FFF2-40B4-BE49-F238E27FC236}">
                <a16:creationId xmlns:a16="http://schemas.microsoft.com/office/drawing/2014/main" id="{D128DE53-F3C0-438D-A12C-FCC9A1FC9012}"/>
              </a:ext>
            </a:extLst>
          </p:cNvPr>
          <p:cNvSpPr/>
          <p:nvPr/>
        </p:nvSpPr>
        <p:spPr>
          <a:xfrm>
            <a:off x="1804295" y="195372"/>
            <a:ext cx="8081057"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marR="0" lvl="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EG" sz="2400" b="1" i="0" u="none" strike="noStrike" kern="1200" cap="none" spc="0" normalizeH="0" baseline="0" noProof="0" dirty="0">
                <a:ln>
                  <a:noFill/>
                </a:ln>
                <a:solidFill>
                  <a:prstClr val="white"/>
                </a:solidFill>
                <a:effectLst/>
                <a:uLnTx/>
                <a:uFillTx/>
                <a:latin typeface="Adobe Caslon Pro" panose="0205050205050A020403" pitchFamily="18" charset="0"/>
                <a:ea typeface="Calibri" panose="020F0502020204030204" pitchFamily="34" charset="0"/>
                <a:cs typeface="Times New Roman" panose="02020603050405020304" pitchFamily="18" charset="0"/>
              </a:rPr>
              <a:t>ثالثاً:  سلبيات التسويق عبر مواقع الشبكات الاجتماعية الافتراضية </a:t>
            </a:r>
            <a:r>
              <a:rPr kumimoji="0" lang="en-US" sz="2400" b="1" i="0" u="none" strike="noStrike" kern="1200" cap="none" spc="0" normalizeH="0" baseline="0" noProof="0" dirty="0">
                <a:ln>
                  <a:noFill/>
                </a:ln>
                <a:solidFill>
                  <a:prstClr val="white"/>
                </a:solidFill>
                <a:effectLst/>
                <a:uLnTx/>
                <a:uFillTx/>
                <a:latin typeface="Adobe Caslon Pro" panose="0205050205050A020403" pitchFamily="18" charset="0"/>
                <a:ea typeface="Calibri" panose="020F0502020204030204" pitchFamily="34" charset="0"/>
                <a:cs typeface="+mn-cs"/>
              </a:rPr>
              <a:t>SMM</a:t>
            </a:r>
          </a:p>
        </p:txBody>
      </p:sp>
      <p:pic>
        <p:nvPicPr>
          <p:cNvPr id="3" name="Picture 2">
            <a:extLst>
              <a:ext uri="{FF2B5EF4-FFF2-40B4-BE49-F238E27FC236}">
                <a16:creationId xmlns:a16="http://schemas.microsoft.com/office/drawing/2014/main" id="{03AC631E-A6D5-48F0-B13F-9FF217EB97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53" y="1507785"/>
            <a:ext cx="4016835" cy="4393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81862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823335"/>
            <a:ext cx="3608324" cy="54285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8422" y="908833"/>
            <a:ext cx="6750364" cy="564583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3C4859"/>
                </a:solidFill>
                <a:latin typeface="Noto Naskh Arabic"/>
                <a:cs typeface="+mj-cs"/>
              </a:rPr>
              <a:t>3. استهلاك الوقت وكثافة المجهود: </a:t>
            </a:r>
            <a:r>
              <a:rPr lang="ar-EG" sz="2400" dirty="0">
                <a:solidFill>
                  <a:srgbClr val="3D4957"/>
                </a:solidFill>
                <a:latin typeface="Noto Naskh Arabic"/>
                <a:cs typeface="+mj-cs"/>
              </a:rPr>
              <a:t>قد يستهلك إنشاء المحتوى الجيد وتنظيمه ومتابعته، والتفاعل مع المستخدمين بالرد على التعليقات الوقت والجهد الكبير، وهو الأمر الذي قد لا يستطيع الكثير الوفاء به، وبخاصةٍ للشركات الصغيرة ذات الميزانيات التسويقية المحدودة.</a:t>
            </a:r>
          </a:p>
          <a:p>
            <a:pPr algn="justLow" rtl="1">
              <a:lnSpc>
                <a:spcPct val="150000"/>
              </a:lnSpc>
            </a:pPr>
            <a:r>
              <a:rPr lang="ar-EG" sz="2400" b="1" dirty="0">
                <a:solidFill>
                  <a:srgbClr val="3C4859"/>
                </a:solidFill>
                <a:latin typeface="Noto Naskh Arabic"/>
                <a:cs typeface="+mj-cs"/>
              </a:rPr>
              <a:t>4. صعوبة قياس عائد الاستثمار: </a:t>
            </a:r>
            <a:r>
              <a:rPr lang="ar-EG" sz="2400" dirty="0">
                <a:solidFill>
                  <a:srgbClr val="3D4957"/>
                </a:solidFill>
                <a:latin typeface="Noto Naskh Arabic"/>
                <a:cs typeface="+mj-cs"/>
              </a:rPr>
              <a:t>قد يكون من الصعب تحديد تأثير التسويق عبر وسائل التواصل الاجتماعي على المبيعات أو الإيرادات، مما قد يجعل من الصعب تحديد الوقت والموارد المستثمرة في التسويق عبر وسائل التواصل الاجتماعي.</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3D8E7977-EF45-4079-BA4A-20B8966E1D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537" y="823335"/>
            <a:ext cx="4356666" cy="24924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8F50E853-9505-4AC3-AF50-25F19545F916}"/>
              </a:ext>
            </a:extLst>
          </p:cNvPr>
          <p:cNvPicPr>
            <a:picLocks noChangeAspect="1"/>
          </p:cNvPicPr>
          <p:nvPr/>
        </p:nvPicPr>
        <p:blipFill>
          <a:blip r:embed="rId4"/>
          <a:stretch>
            <a:fillRect/>
          </a:stretch>
        </p:blipFill>
        <p:spPr>
          <a:xfrm>
            <a:off x="220073" y="3668205"/>
            <a:ext cx="4356666" cy="2437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64698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09603" y="1423519"/>
            <a:ext cx="3608324" cy="4868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16036" y="1400659"/>
            <a:ext cx="8057529" cy="512133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u="sng" dirty="0">
                <a:solidFill>
                  <a:srgbClr val="002060"/>
                </a:solidFill>
                <a:latin typeface="Adobe Caslon Pro" panose="0205050205050A020403" pitchFamily="18" charset="0"/>
                <a:ea typeface="Calibri" panose="020F0502020204030204" pitchFamily="34" charset="0"/>
                <a:cs typeface="+mj-cs"/>
              </a:rPr>
              <a:t>تتعدد قنوات التسويق عبر مواقع التواصل الاجتماعي، </a:t>
            </a:r>
            <a:r>
              <a:rPr lang="ar-EG" sz="2400" u="sng" dirty="0">
                <a:solidFill>
                  <a:srgbClr val="002060"/>
                </a:solidFill>
                <a:latin typeface="Adobe Caslon Pro" panose="0205050205050A020403" pitchFamily="18" charset="0"/>
                <a:ea typeface="Calibri" panose="020F0502020204030204" pitchFamily="34" charset="0"/>
                <a:cs typeface="+mj-cs"/>
              </a:rPr>
              <a:t>ومن بينها ما يلي</a:t>
            </a:r>
            <a:r>
              <a:rPr lang="ar-EG" sz="2400" dirty="0">
                <a:solidFill>
                  <a:srgbClr val="002060"/>
                </a:solidFill>
                <a:latin typeface="Adobe Caslon Pro" panose="0205050205050A020403" pitchFamily="18" charset="0"/>
                <a:ea typeface="Calibri" panose="020F0502020204030204" pitchFamily="34" charset="0"/>
                <a:cs typeface="+mj-cs"/>
              </a:rPr>
              <a:t>:</a:t>
            </a:r>
          </a:p>
          <a:p>
            <a:pPr marL="457200" indent="-457200" algn="justLow" rtl="1">
              <a:lnSpc>
                <a:spcPct val="150000"/>
              </a:lnSpc>
              <a:spcAft>
                <a:spcPts val="800"/>
              </a:spcAft>
              <a:buAutoNum type="arabicPeriod"/>
            </a:pPr>
            <a:r>
              <a:rPr lang="ar-SA" sz="2400" b="1" dirty="0">
                <a:solidFill>
                  <a:srgbClr val="002060"/>
                </a:solidFill>
                <a:latin typeface="Adobe Caslon Pro" panose="0205050205050A020403" pitchFamily="18" charset="0"/>
                <a:ea typeface="Calibri" panose="020F0502020204030204" pitchFamily="34" charset="0"/>
                <a:cs typeface="+mj-cs"/>
              </a:rPr>
              <a:t>فيس</a:t>
            </a:r>
            <a:r>
              <a:rPr lang="ar-EG" sz="2400" b="1" dirty="0">
                <a:solidFill>
                  <a:srgbClr val="002060"/>
                </a:solidFill>
                <a:latin typeface="Adobe Caslon Pro" panose="0205050205050A020403" pitchFamily="18" charset="0"/>
                <a:ea typeface="Calibri" panose="020F0502020204030204" pitchFamily="34" charset="0"/>
                <a:cs typeface="+mj-cs"/>
              </a:rPr>
              <a:t> </a:t>
            </a:r>
            <a:r>
              <a:rPr lang="ar-SA" sz="2400" b="1" dirty="0">
                <a:solidFill>
                  <a:srgbClr val="002060"/>
                </a:solidFill>
                <a:latin typeface="Adobe Caslon Pro" panose="0205050205050A020403" pitchFamily="18" charset="0"/>
                <a:ea typeface="Calibri" panose="020F0502020204030204" pitchFamily="34" charset="0"/>
                <a:cs typeface="+mj-cs"/>
              </a:rPr>
              <a:t>بوك</a:t>
            </a:r>
            <a:r>
              <a:rPr lang="ar-SA" sz="2400" dirty="0">
                <a:solidFill>
                  <a:srgbClr val="002060"/>
                </a:solidFill>
                <a:latin typeface="Adobe Caslon Pro" panose="0205050205050A020403" pitchFamily="18" charset="0"/>
                <a:ea typeface="Calibri" panose="020F0502020204030204" pitchFamily="34" charset="0"/>
                <a:cs typeface="+mj-cs"/>
              </a:rPr>
              <a:t>: </a:t>
            </a:r>
            <a:r>
              <a:rPr lang="ar-EG" sz="2400" dirty="0">
                <a:solidFill>
                  <a:srgbClr val="002060"/>
                </a:solidFill>
                <a:latin typeface="Adobe Caslon Pro" panose="0205050205050A020403" pitchFamily="18" charset="0"/>
                <a:ea typeface="Calibri" panose="020F0502020204030204" pitchFamily="34" charset="0"/>
                <a:cs typeface="+mj-cs"/>
              </a:rPr>
              <a:t>بلغ عدد مستخدمي</a:t>
            </a:r>
            <a:r>
              <a:rPr lang="ar-SA" sz="2400" dirty="0">
                <a:solidFill>
                  <a:srgbClr val="002060"/>
                </a:solidFill>
                <a:latin typeface="Adobe Caslon Pro" panose="0205050205050A020403" pitchFamily="18" charset="0"/>
                <a:ea typeface="Calibri" panose="020F0502020204030204" pitchFamily="34" charset="0"/>
                <a:cs typeface="+mj-cs"/>
              </a:rPr>
              <a:t> فيس</a:t>
            </a:r>
            <a:r>
              <a:rPr lang="ar-EG" sz="2400" dirty="0">
                <a:solidFill>
                  <a:srgbClr val="002060"/>
                </a:solidFill>
                <a:latin typeface="Adobe Caslon Pro" panose="0205050205050A020403" pitchFamily="18" charset="0"/>
                <a:ea typeface="Calibri" panose="020F0502020204030204" pitchFamily="34" charset="0"/>
                <a:cs typeface="+mj-cs"/>
              </a:rPr>
              <a:t> </a:t>
            </a:r>
            <a:r>
              <a:rPr lang="ar-SA" sz="2400" dirty="0">
                <a:solidFill>
                  <a:srgbClr val="002060"/>
                </a:solidFill>
                <a:latin typeface="Adobe Caslon Pro" panose="0205050205050A020403" pitchFamily="18" charset="0"/>
                <a:ea typeface="Calibri" panose="020F0502020204030204" pitchFamily="34" charset="0"/>
                <a:cs typeface="+mj-cs"/>
              </a:rPr>
              <a:t>بوك</a:t>
            </a:r>
            <a:r>
              <a:rPr lang="en-US" sz="2400" dirty="0">
                <a:solidFill>
                  <a:srgbClr val="002060"/>
                </a:solidFill>
                <a:latin typeface="Adobe Caslon Pro" panose="0205050205050A020403" pitchFamily="18" charset="0"/>
                <a:ea typeface="Calibri" panose="020F0502020204030204" pitchFamily="34" charset="0"/>
                <a:cs typeface="+mj-cs"/>
              </a:rPr>
              <a:t> </a:t>
            </a:r>
            <a:r>
              <a:rPr lang="en-US" sz="2400" dirty="0">
                <a:solidFill>
                  <a:srgbClr val="002060"/>
                </a:solidFill>
                <a:latin typeface="Adobe Caslon Pro" panose="0205050205050A020403" pitchFamily="18" charset="0"/>
                <a:cs typeface="+mj-cs"/>
              </a:rPr>
              <a:t>Meta</a:t>
            </a:r>
            <a:r>
              <a:rPr lang="en-US" sz="2400" dirty="0">
                <a:solidFill>
                  <a:srgbClr val="002060"/>
                </a:solidFill>
                <a:latin typeface="Arial" panose="020B0604020202020204" pitchFamily="34" charset="0"/>
                <a:cs typeface="+mj-cs"/>
              </a:rPr>
              <a:t> </a:t>
            </a:r>
            <a:r>
              <a:rPr lang="ar-EG" sz="2400" dirty="0">
                <a:solidFill>
                  <a:srgbClr val="002060"/>
                </a:solidFill>
                <a:latin typeface="Arial" panose="020B0604020202020204" pitchFamily="34" charset="0"/>
                <a:cs typeface="+mj-cs"/>
              </a:rPr>
              <a:t>3.88 مليار مستخدم نشط شهريًا اعتبارًا من يونيو 2023، كما شهد فيس بوك أيضًا زيادة بنسبة 7% في الوقت الذي يقضيه مستخدموه على المنصة، ويرجع الفضل في ذلك إلى حد كبير إلى التوصيات المستندة إلى الذكاء الاصطناعي في ملف الأخبار. كما ارتفعت إيرادات </a:t>
            </a:r>
            <a:r>
              <a:rPr lang="en-US" sz="2400" dirty="0">
                <a:solidFill>
                  <a:srgbClr val="002060"/>
                </a:solidFill>
                <a:latin typeface="Adobe Garamond Pro" panose="02020502060506020403" pitchFamily="18" charset="0"/>
                <a:cs typeface="+mj-cs"/>
              </a:rPr>
              <a:t>Meta</a:t>
            </a:r>
            <a:r>
              <a:rPr lang="ar-EG" sz="2400" dirty="0">
                <a:solidFill>
                  <a:srgbClr val="002060"/>
                </a:solidFill>
                <a:latin typeface="Adobe Garamond Pro" panose="02020502060506020403" pitchFamily="18" charset="0"/>
                <a:cs typeface="+mj-cs"/>
              </a:rPr>
              <a:t> </a:t>
            </a:r>
            <a:r>
              <a:rPr lang="ar-EG" sz="2400" dirty="0">
                <a:solidFill>
                  <a:srgbClr val="002060"/>
                </a:solidFill>
                <a:latin typeface="Arial" panose="020B0604020202020204" pitchFamily="34" charset="0"/>
                <a:cs typeface="+mj-cs"/>
              </a:rPr>
              <a:t>إلى 32 مليار دولار خلال الربع الثاني لعام 2023، بزيادة قدرها 11٪ عن نفس الفترة من عام 2022.</a:t>
            </a:r>
            <a:r>
              <a:rPr lang="ar-SA" sz="2400" dirty="0">
                <a:solidFill>
                  <a:srgbClr val="002060"/>
                </a:solidFill>
                <a:latin typeface="Adobe Caslon Pro" panose="0205050205050A020403" pitchFamily="18" charset="0"/>
                <a:ea typeface="Calibri" panose="020F0502020204030204" pitchFamily="34" charset="0"/>
                <a:cs typeface="+mj-cs"/>
              </a:rPr>
              <a:t> </a:t>
            </a:r>
            <a:r>
              <a:rPr lang="ar-EG" sz="2400" dirty="0">
                <a:solidFill>
                  <a:srgbClr val="002060"/>
                </a:solidFill>
                <a:latin typeface="Adobe Caslon Pro" panose="0205050205050A020403" pitchFamily="18" charset="0"/>
                <a:ea typeface="Calibri" panose="020F0502020204030204" pitchFamily="34" charset="0"/>
              </a:rPr>
              <a:t>ولهذا يرى البعض أن فيس بوك يُ</a:t>
            </a:r>
            <a:r>
              <a:rPr lang="ar-SA" sz="2400" dirty="0">
                <a:solidFill>
                  <a:srgbClr val="002060"/>
                </a:solidFill>
                <a:latin typeface="Adobe Caslon Pro" panose="0205050205050A020403" pitchFamily="18" charset="0"/>
                <a:ea typeface="Calibri" panose="020F0502020204030204" pitchFamily="34" charset="0"/>
              </a:rPr>
              <a:t>عد أفضل موقع في التعريف عن العلامة التجارية وزيادة الوعي بها.</a:t>
            </a:r>
            <a:endParaRPr lang="ar-EG" sz="2400" b="1" dirty="0">
              <a:solidFill>
                <a:srgbClr val="333333"/>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881744" y="566453"/>
            <a:ext cx="8229601" cy="62662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defRPr/>
            </a:pPr>
            <a:r>
              <a:rPr lang="ar-EG" sz="2400" b="1" dirty="0">
                <a:solidFill>
                  <a:schemeClr val="bg1"/>
                </a:solidFill>
                <a:latin typeface="Calibri" panose="020F0502020204030204" pitchFamily="34" charset="0"/>
                <a:ea typeface="Calibri" panose="020F0502020204030204" pitchFamily="34" charset="0"/>
                <a:cs typeface="+mj-cs"/>
              </a:rPr>
              <a:t>رابعاً: قنوات التسويق عبر الشبكات الاجتماعية الافتراضية </a:t>
            </a:r>
            <a:endParaRPr kumimoji="0" lang="en-US" sz="24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mj-cs"/>
            </a:endParaRPr>
          </a:p>
        </p:txBody>
      </p:sp>
      <p:pic>
        <p:nvPicPr>
          <p:cNvPr id="4" name="Picture 3">
            <a:extLst>
              <a:ext uri="{FF2B5EF4-FFF2-40B4-BE49-F238E27FC236}">
                <a16:creationId xmlns:a16="http://schemas.microsoft.com/office/drawing/2014/main" id="{D81E39C8-FEBF-41EA-BEB2-0C22C9AF70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63" y="1500952"/>
            <a:ext cx="3443183" cy="43503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6127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4946" y="1032481"/>
            <a:ext cx="3857706" cy="52849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14109" y="986762"/>
            <a:ext cx="6020824" cy="493694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lnSpc>
                <a:spcPct val="107000"/>
              </a:lnSpc>
              <a:spcAft>
                <a:spcPts val="80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2. </a:t>
            </a:r>
            <a:r>
              <a:rPr lang="ar-SA" sz="2800" b="1" dirty="0">
                <a:solidFill>
                  <a:srgbClr val="002060"/>
                </a:solidFill>
                <a:latin typeface="Calibri" panose="020F0502020204030204" pitchFamily="34" charset="0"/>
                <a:ea typeface="Calibri" panose="020F0502020204030204" pitchFamily="34" charset="0"/>
                <a:cs typeface="+mj-cs"/>
              </a:rPr>
              <a:t>تيك توك: </a:t>
            </a:r>
            <a:r>
              <a:rPr lang="ar-SA" sz="2800" dirty="0">
                <a:solidFill>
                  <a:srgbClr val="002060"/>
                </a:solidFill>
                <a:latin typeface="Calibri" panose="020F0502020204030204" pitchFamily="34" charset="0"/>
                <a:ea typeface="Calibri" panose="020F0502020204030204" pitchFamily="34" charset="0"/>
                <a:cs typeface="+mj-cs"/>
              </a:rPr>
              <a:t>يستخدم تيك توك أكثر من </a:t>
            </a:r>
            <a:r>
              <a:rPr lang="ar-EG" sz="2800" dirty="0">
                <a:solidFill>
                  <a:srgbClr val="002060"/>
                </a:solidFill>
                <a:latin typeface="Calibri" panose="020F0502020204030204" pitchFamily="34" charset="0"/>
                <a:ea typeface="Calibri" panose="020F0502020204030204" pitchFamily="34" charset="0"/>
                <a:cs typeface="+mj-cs"/>
              </a:rPr>
              <a:t>1.9 </a:t>
            </a:r>
            <a:r>
              <a:rPr lang="ar-SA" sz="2800" dirty="0">
                <a:solidFill>
                  <a:srgbClr val="002060"/>
                </a:solidFill>
                <a:latin typeface="Calibri" panose="020F0502020204030204" pitchFamily="34" charset="0"/>
                <a:ea typeface="Calibri" panose="020F0502020204030204" pitchFamily="34" charset="0"/>
                <a:cs typeface="+mj-cs"/>
              </a:rPr>
              <a:t> مليار مستخدم نشط شهريًا في جميع أنحاء العالم وفقًا لإحصائيات عام </a:t>
            </a:r>
            <a:r>
              <a:rPr lang="ar-EG" sz="2800" dirty="0">
                <a:solidFill>
                  <a:srgbClr val="002060"/>
                </a:solidFill>
                <a:latin typeface="Calibri" panose="020F0502020204030204" pitchFamily="34" charset="0"/>
                <a:ea typeface="Calibri" panose="020F0502020204030204" pitchFamily="34" charset="0"/>
                <a:cs typeface="+mj-cs"/>
              </a:rPr>
              <a:t>2023</a:t>
            </a:r>
            <a:r>
              <a:rPr lang="ar-SA" sz="2800" dirty="0">
                <a:solidFill>
                  <a:srgbClr val="002060"/>
                </a:solidFill>
                <a:latin typeface="Calibri" panose="020F0502020204030204" pitchFamily="34" charset="0"/>
                <a:ea typeface="Calibri" panose="020F0502020204030204" pitchFamily="34" charset="0"/>
                <a:cs typeface="+mj-cs"/>
              </a:rPr>
              <a:t>، وي</a:t>
            </a:r>
            <a:r>
              <a:rPr lang="ar-EG" sz="2800" dirty="0">
                <a:solidFill>
                  <a:srgbClr val="002060"/>
                </a:solidFill>
                <a:latin typeface="Calibri" panose="020F0502020204030204" pitchFamily="34" charset="0"/>
                <a:ea typeface="Calibri" panose="020F0502020204030204" pitchFamily="34" charset="0"/>
                <a:cs typeface="+mj-cs"/>
              </a:rPr>
              <a:t>ُ</a:t>
            </a:r>
            <a:r>
              <a:rPr lang="ar-SA" sz="2800" dirty="0">
                <a:solidFill>
                  <a:srgbClr val="002060"/>
                </a:solidFill>
                <a:latin typeface="Calibri" panose="020F0502020204030204" pitchFamily="34" charset="0"/>
                <a:ea typeface="Calibri" panose="020F0502020204030204" pitchFamily="34" charset="0"/>
                <a:cs typeface="+mj-cs"/>
              </a:rPr>
              <a:t>عد أفضل موقع في إنشاء المحتوى التسويقي المبني على الفيديوهات التفاعلية الترويجية القصيرة.</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A28F2116-3F01-492F-8612-3DA7FDE416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348" y="1078202"/>
            <a:ext cx="4921409" cy="45564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175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50724"/>
            <a:ext cx="4128422" cy="53634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25635" y="1330036"/>
            <a:ext cx="7518081" cy="50048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2400" dirty="0">
                <a:solidFill>
                  <a:srgbClr val="002060"/>
                </a:solidFill>
                <a:latin typeface="Adobe Garamond Pro" panose="02020502060506020403" pitchFamily="18" charset="0"/>
                <a:ea typeface="Calibri" panose="020F0502020204030204" pitchFamily="34" charset="0"/>
                <a:cs typeface="+mj-cs"/>
              </a:rPr>
              <a:t>3</a:t>
            </a:r>
            <a:r>
              <a:rPr lang="ar-EG" sz="2400" dirty="0">
                <a:solidFill>
                  <a:srgbClr val="002060"/>
                </a:solidFill>
                <a:latin typeface="Calibri" panose="020F0502020204030204" pitchFamily="34" charset="0"/>
                <a:ea typeface="Calibri" panose="020F0502020204030204" pitchFamily="34" charset="0"/>
              </a:rPr>
              <a:t>. </a:t>
            </a:r>
            <a:r>
              <a:rPr lang="ar-SA" sz="2400" b="1" dirty="0">
                <a:solidFill>
                  <a:srgbClr val="002060"/>
                </a:solidFill>
                <a:latin typeface="Calibri" panose="020F0502020204030204" pitchFamily="34" charset="0"/>
                <a:ea typeface="Calibri" panose="020F0502020204030204" pitchFamily="34" charset="0"/>
                <a:cs typeface="+mj-cs"/>
              </a:rPr>
              <a:t>إنست</a:t>
            </a:r>
            <a:r>
              <a:rPr lang="ar-EG" sz="2400" b="1" dirty="0">
                <a:solidFill>
                  <a:srgbClr val="002060"/>
                </a:solidFill>
                <a:latin typeface="Calibri" panose="020F0502020204030204" pitchFamily="34" charset="0"/>
                <a:ea typeface="Calibri" panose="020F0502020204030204" pitchFamily="34" charset="0"/>
                <a:cs typeface="+mj-cs"/>
              </a:rPr>
              <a:t>ج</a:t>
            </a:r>
            <a:r>
              <a:rPr lang="ar-SA" sz="2400" b="1" dirty="0">
                <a:solidFill>
                  <a:srgbClr val="002060"/>
                </a:solidFill>
                <a:latin typeface="Calibri" panose="020F0502020204030204" pitchFamily="34" charset="0"/>
                <a:ea typeface="Calibri" panose="020F0502020204030204" pitchFamily="34" charset="0"/>
                <a:cs typeface="+mj-cs"/>
              </a:rPr>
              <a:t>رام</a:t>
            </a:r>
            <a:r>
              <a:rPr lang="ar-SA" sz="2400" dirty="0">
                <a:solidFill>
                  <a:srgbClr val="002060"/>
                </a:solidFill>
                <a:latin typeface="Calibri" panose="020F0502020204030204" pitchFamily="34" charset="0"/>
                <a:ea typeface="Calibri" panose="020F0502020204030204" pitchFamily="34" charset="0"/>
              </a:rPr>
              <a:t>: يستخدم إنست</a:t>
            </a:r>
            <a:r>
              <a:rPr lang="ar-EG" sz="2400" dirty="0">
                <a:solidFill>
                  <a:srgbClr val="002060"/>
                </a:solidFill>
                <a:latin typeface="Calibri" panose="020F0502020204030204" pitchFamily="34" charset="0"/>
                <a:ea typeface="Calibri" panose="020F0502020204030204" pitchFamily="34" charset="0"/>
              </a:rPr>
              <a:t>ج</a:t>
            </a:r>
            <a:r>
              <a:rPr lang="ar-SA" sz="2400" dirty="0">
                <a:solidFill>
                  <a:srgbClr val="002060"/>
                </a:solidFill>
                <a:latin typeface="Calibri" panose="020F0502020204030204" pitchFamily="34" charset="0"/>
                <a:ea typeface="Calibri" panose="020F0502020204030204" pitchFamily="34" charset="0"/>
              </a:rPr>
              <a:t>رام </a:t>
            </a:r>
            <a:r>
              <a:rPr lang="ar-EG" sz="2400" dirty="0">
                <a:solidFill>
                  <a:srgbClr val="002060"/>
                </a:solidFill>
                <a:latin typeface="Calibri" panose="020F0502020204030204" pitchFamily="34" charset="0"/>
                <a:ea typeface="Calibri" panose="020F0502020204030204" pitchFamily="34" charset="0"/>
              </a:rPr>
              <a:t>1.28 مليار مستخدم نشط شهرياً وفقاً لإحصائيات العام 2023، </a:t>
            </a:r>
            <a:r>
              <a:rPr lang="ar-SA" sz="2400" dirty="0">
                <a:solidFill>
                  <a:srgbClr val="002060"/>
                </a:solidFill>
                <a:latin typeface="Calibri" panose="020F0502020204030204" pitchFamily="34" charset="0"/>
                <a:ea typeface="Calibri" panose="020F0502020204030204" pitchFamily="34" charset="0"/>
              </a:rPr>
              <a:t>وي</a:t>
            </a:r>
            <a:r>
              <a:rPr lang="ar-EG" sz="2400" dirty="0">
                <a:solidFill>
                  <a:srgbClr val="002060"/>
                </a:solidFill>
                <a:latin typeface="Calibri" panose="020F0502020204030204" pitchFamily="34" charset="0"/>
                <a:ea typeface="Calibri" panose="020F0502020204030204" pitchFamily="34" charset="0"/>
              </a:rPr>
              <a:t>ُ</a:t>
            </a:r>
            <a:r>
              <a:rPr lang="ar-SA" sz="2400" dirty="0">
                <a:solidFill>
                  <a:srgbClr val="002060"/>
                </a:solidFill>
                <a:latin typeface="Calibri" panose="020F0502020204030204" pitchFamily="34" charset="0"/>
                <a:ea typeface="Calibri" panose="020F0502020204030204" pitchFamily="34" charset="0"/>
              </a:rPr>
              <a:t>عد أفضل موقع في إنشاء المحتوى التسويقي المبني على الفيديوهات والصور الترويجية ذات الجودة العالية.</a:t>
            </a:r>
            <a:r>
              <a:rPr lang="ar-EG" sz="2400" dirty="0">
                <a:solidFill>
                  <a:srgbClr val="222222"/>
                </a:solidFill>
                <a:latin typeface="-apple-system"/>
              </a:rPr>
              <a:t> </a:t>
            </a:r>
            <a:r>
              <a:rPr lang="ar-EG" sz="2400" dirty="0">
                <a:solidFill>
                  <a:srgbClr val="002060"/>
                </a:solidFill>
                <a:latin typeface="-apple-system"/>
                <a:cs typeface="+mj-cs"/>
              </a:rPr>
              <a:t>ومن المتوقع أن تحقق المنصة حوالي 40 مليار دولار في مبيعات الإعلانات السنوية في من عام 2023.</a:t>
            </a:r>
          </a:p>
          <a:p>
            <a:pPr algn="r" rtl="1">
              <a:lnSpc>
                <a:spcPct val="150000"/>
              </a:lnSpc>
            </a:pPr>
            <a:r>
              <a:rPr lang="ar-EG" sz="2400" dirty="0">
                <a:solidFill>
                  <a:srgbClr val="002060"/>
                </a:solidFill>
                <a:latin typeface="-apple-system"/>
                <a:cs typeface="+mj-cs"/>
              </a:rPr>
              <a:t>- ما يقارب 58٪ من مستخدمي </a:t>
            </a:r>
            <a:r>
              <a:rPr lang="en-US" sz="2400" dirty="0">
                <a:solidFill>
                  <a:srgbClr val="002060"/>
                </a:solidFill>
                <a:latin typeface="-apple-system"/>
                <a:cs typeface="+mj-cs"/>
              </a:rPr>
              <a:t> </a:t>
            </a:r>
            <a:r>
              <a:rPr lang="en-US" sz="2400" dirty="0">
                <a:solidFill>
                  <a:srgbClr val="002060"/>
                </a:solidFill>
                <a:latin typeface="Adobe Garamond Pro" panose="02020502060506020403" pitchFamily="18" charset="0"/>
                <a:cs typeface="+mj-cs"/>
              </a:rPr>
              <a:t>Instagram</a:t>
            </a:r>
            <a:r>
              <a:rPr lang="en-US" sz="2400" dirty="0">
                <a:solidFill>
                  <a:srgbClr val="002060"/>
                </a:solidFill>
                <a:latin typeface="-apple-system"/>
                <a:cs typeface="+mj-cs"/>
              </a:rPr>
              <a:t> </a:t>
            </a:r>
            <a:r>
              <a:rPr lang="ar-EG" sz="2400" dirty="0">
                <a:solidFill>
                  <a:srgbClr val="002060"/>
                </a:solidFill>
                <a:latin typeface="-apple-system"/>
                <a:cs typeface="+mj-cs"/>
              </a:rPr>
              <a:t>ذكروا أنهم مهتمون أكثر بالعلامة التجارية بعد رؤيتها واردة في القصة. </a:t>
            </a:r>
          </a:p>
          <a:p>
            <a:pPr algn="r" rtl="1">
              <a:lnSpc>
                <a:spcPct val="150000"/>
              </a:lnSpc>
            </a:pPr>
            <a:r>
              <a:rPr lang="ar-EG" sz="2400" dirty="0">
                <a:solidFill>
                  <a:srgbClr val="002060"/>
                </a:solidFill>
                <a:latin typeface="-apple-system"/>
                <a:cs typeface="+mj-cs"/>
              </a:rPr>
              <a:t>- يستخدم 44٪ من المستهلكين </a:t>
            </a:r>
            <a:r>
              <a:rPr lang="en-US" sz="2400" dirty="0">
                <a:solidFill>
                  <a:srgbClr val="002060"/>
                </a:solidFill>
                <a:latin typeface="Adobe Garamond Pro" panose="02020502060506020403" pitchFamily="18" charset="0"/>
                <a:cs typeface="+mj-cs"/>
              </a:rPr>
              <a:t>Instagram</a:t>
            </a:r>
            <a:r>
              <a:rPr lang="en-US" sz="2400" dirty="0">
                <a:solidFill>
                  <a:srgbClr val="002060"/>
                </a:solidFill>
                <a:latin typeface="-apple-system"/>
                <a:cs typeface="+mj-cs"/>
              </a:rPr>
              <a:t> </a:t>
            </a:r>
            <a:r>
              <a:rPr lang="ar-EG" sz="2400" dirty="0">
                <a:solidFill>
                  <a:srgbClr val="002060"/>
                </a:solidFill>
                <a:latin typeface="-apple-system"/>
                <a:cs typeface="+mj-cs"/>
              </a:rPr>
              <a:t> للتسوق أسبوعيًا.</a:t>
            </a:r>
          </a:p>
          <a:p>
            <a:pPr lvl="0" algn="justLow" rtl="1">
              <a:lnSpc>
                <a:spcPct val="150000"/>
              </a:lnSpc>
            </a:pPr>
            <a:endParaRPr lang="en-US" sz="2400" dirty="0">
              <a:solidFill>
                <a:srgbClr val="002060"/>
              </a:solidFill>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747B889D-B8E5-4C19-80BE-CADE4169F6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82" y="1150724"/>
            <a:ext cx="3943059" cy="46556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02908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6" y="440938"/>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45800"/>
            <a:ext cx="4128422" cy="55646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32818" y="1221306"/>
            <a:ext cx="6871855" cy="519331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rPr>
              <a:t>4.</a:t>
            </a:r>
            <a:r>
              <a:rPr lang="ar-SA" sz="2400" b="1" dirty="0">
                <a:solidFill>
                  <a:srgbClr val="002060"/>
                </a:solidFill>
                <a:latin typeface="Calibri" panose="020F0502020204030204" pitchFamily="34" charset="0"/>
                <a:ea typeface="Calibri" panose="020F0502020204030204" pitchFamily="34" charset="0"/>
              </a:rPr>
              <a:t>تويتر</a:t>
            </a:r>
            <a:r>
              <a:rPr lang="ar-EG" sz="2400" b="1" dirty="0">
                <a:solidFill>
                  <a:srgbClr val="002060"/>
                </a:solidFill>
                <a:latin typeface="Calibri" panose="020F0502020204030204" pitchFamily="34" charset="0"/>
                <a:ea typeface="Calibri" panose="020F0502020204030204" pitchFamily="34" charset="0"/>
              </a:rPr>
              <a:t> سابقاً (إكس </a:t>
            </a:r>
            <a:r>
              <a:rPr lang="en-US" sz="2400" b="1" dirty="0">
                <a:solidFill>
                  <a:srgbClr val="002060"/>
                </a:solidFill>
                <a:latin typeface="Adobe Caslon Pro" panose="0205050205050A020403" pitchFamily="18" charset="0"/>
                <a:ea typeface="Calibri" panose="020F0502020204030204" pitchFamily="34" charset="0"/>
              </a:rPr>
              <a:t>x</a:t>
            </a:r>
            <a:r>
              <a:rPr lang="ar-EG" sz="2400" b="1" dirty="0">
                <a:solidFill>
                  <a:srgbClr val="002060"/>
                </a:solidFill>
                <a:latin typeface="Calibri" panose="020F0502020204030204" pitchFamily="34" charset="0"/>
                <a:ea typeface="Calibri" panose="020F0502020204030204" pitchFamily="34" charset="0"/>
              </a:rPr>
              <a:t>) حالياً</a:t>
            </a:r>
            <a:r>
              <a:rPr lang="ar-SA" sz="2400" b="1" dirty="0">
                <a:solidFill>
                  <a:srgbClr val="002060"/>
                </a:solidFill>
                <a:latin typeface="Calibri" panose="020F0502020204030204" pitchFamily="34" charset="0"/>
                <a:ea typeface="Calibri" panose="020F0502020204030204" pitchFamily="34" charset="0"/>
              </a:rPr>
              <a:t>: </a:t>
            </a:r>
            <a:r>
              <a:rPr lang="ar-EG" sz="2400" dirty="0">
                <a:solidFill>
                  <a:srgbClr val="002060"/>
                </a:solidFill>
                <a:latin typeface="Arial" panose="020B0604020202020204" pitchFamily="34" charset="0"/>
                <a:cs typeface="+mj-cs"/>
              </a:rPr>
              <a:t>يزيد عدد مستخدميه عن 541 مليونًا، شهرياً لعام 2023.</a:t>
            </a:r>
          </a:p>
          <a:p>
            <a:pPr lvl="0" algn="justLow" rtl="1">
              <a:lnSpc>
                <a:spcPct val="150000"/>
              </a:lnSpc>
              <a:spcAft>
                <a:spcPts val="0"/>
              </a:spcAft>
            </a:pPr>
            <a:r>
              <a:rPr lang="ar-EG" sz="2400" dirty="0">
                <a:solidFill>
                  <a:srgbClr val="002060"/>
                </a:solidFill>
                <a:latin typeface="Arial" panose="020B0604020202020204" pitchFamily="34" charset="0"/>
                <a:cs typeface="+mj-cs"/>
              </a:rPr>
              <a:t>7000  تغريدة يتم نشرها على التطبيق كل ثانية.</a:t>
            </a:r>
          </a:p>
          <a:p>
            <a:pPr lvl="0" algn="justLow" rtl="1">
              <a:lnSpc>
                <a:spcPct val="150000"/>
              </a:lnSpc>
            </a:pPr>
            <a:r>
              <a:rPr lang="ar-EG" sz="2400" dirty="0">
                <a:solidFill>
                  <a:srgbClr val="002060"/>
                </a:solidFill>
                <a:latin typeface="Arial" panose="020B0604020202020204" pitchFamily="34" charset="0"/>
                <a:cs typeface="Times New Roman" panose="02020603050405020304" pitchFamily="18" charset="0"/>
              </a:rPr>
              <a:t>66% من الشركات في العالم لديها حساب على تويتر (</a:t>
            </a:r>
            <a:r>
              <a:rPr lang="en-US" sz="2400" dirty="0">
                <a:solidFill>
                  <a:srgbClr val="002060"/>
                </a:solidFill>
                <a:latin typeface="Arial" panose="020B0604020202020204" pitchFamily="34" charset="0"/>
                <a:cs typeface="Times New Roman" panose="02020603050405020304" pitchFamily="18" charset="0"/>
              </a:rPr>
              <a:t>x</a:t>
            </a:r>
            <a:r>
              <a:rPr lang="ar-EG" sz="2400" dirty="0">
                <a:solidFill>
                  <a:srgbClr val="002060"/>
                </a:solidFill>
                <a:latin typeface="Arial" panose="020B0604020202020204" pitchFamily="34" charset="0"/>
                <a:cs typeface="Times New Roman" panose="02020603050405020304" pitchFamily="18" charset="0"/>
              </a:rPr>
              <a:t>) حالياً. </a:t>
            </a:r>
            <a:endParaRPr lang="ar-EG" sz="2400" dirty="0">
              <a:solidFill>
                <a:srgbClr val="002060"/>
              </a:solidFill>
              <a:latin typeface="Arial" panose="020B0604020202020204" pitchFamily="34" charset="0"/>
              <a:cs typeface="+mj-cs"/>
            </a:endParaRPr>
          </a:p>
          <a:p>
            <a:pPr lvl="0" algn="justLow" rtl="1">
              <a:lnSpc>
                <a:spcPct val="150000"/>
              </a:lnSpc>
              <a:spcAft>
                <a:spcPts val="0"/>
              </a:spcAft>
            </a:pPr>
            <a:r>
              <a:rPr lang="ar-EG" sz="2400" dirty="0">
                <a:solidFill>
                  <a:srgbClr val="002060"/>
                </a:solidFill>
                <a:latin typeface="Arial" panose="020B0604020202020204" pitchFamily="34" charset="0"/>
                <a:cs typeface="+mj-cs"/>
              </a:rPr>
              <a:t>80% من مستخدميه متوسط دخلهم مرتفع، وهذا يعني أن أغلب مستخدميه لديهم قوة شرائية كبيرة، مما يُعني أن التسويق على هذه المنصة مفيد جداً للمعلنين.</a:t>
            </a:r>
          </a:p>
          <a:p>
            <a:pPr lvl="0" algn="justLow" rtl="1">
              <a:spcAft>
                <a:spcPts val="0"/>
              </a:spcAft>
            </a:pPr>
            <a:endParaRPr lang="ar-EG" sz="2400" cap="small" dirty="0">
              <a:solidFill>
                <a:srgbClr val="002060"/>
              </a:solidFill>
              <a:latin typeface="Calibri" panose="020F0502020204030204" pitchFamily="34" charset="0"/>
              <a:ea typeface="Calibri" panose="020F0502020204030204" pitchFamily="34" charset="0"/>
              <a:cs typeface="+mj-cs"/>
            </a:endParaRPr>
          </a:p>
          <a:p>
            <a:pPr lvl="0" algn="justLow" rtl="1">
              <a:spcAft>
                <a:spcPts val="0"/>
              </a:spcAft>
            </a:pPr>
            <a:endParaRPr lang="ar-EG" sz="2400" cap="small" dirty="0">
              <a:solidFill>
                <a:srgbClr val="002060"/>
              </a:solidFill>
              <a:ea typeface="Calibri" panose="020F0502020204030204" pitchFamily="34" charset="0"/>
              <a:cs typeface="Simplified Arabic" panose="02020603050405020304"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11175" y="601450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3254" y="315023"/>
            <a:ext cx="1738927" cy="811960"/>
          </a:xfrm>
          <a:prstGeom prst="rect">
            <a:avLst/>
          </a:prstGeom>
        </p:spPr>
      </p:pic>
      <p:sp>
        <p:nvSpPr>
          <p:cNvPr id="3" name="Rectangle: Rounded Corners 2">
            <a:extLst>
              <a:ext uri="{FF2B5EF4-FFF2-40B4-BE49-F238E27FC236}">
                <a16:creationId xmlns:a16="http://schemas.microsoft.com/office/drawing/2014/main" id="{C38F9112-CD6B-47CE-BC60-0C0D53873D0C}"/>
              </a:ext>
            </a:extLst>
          </p:cNvPr>
          <p:cNvSpPr/>
          <p:nvPr/>
        </p:nvSpPr>
        <p:spPr>
          <a:xfrm>
            <a:off x="1177636" y="621456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7" name="Picture 6">
            <a:extLst>
              <a:ext uri="{FF2B5EF4-FFF2-40B4-BE49-F238E27FC236}">
                <a16:creationId xmlns:a16="http://schemas.microsoft.com/office/drawing/2014/main" id="{2C2BA67B-F925-4D9B-8984-1D624E569A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818" y="1327038"/>
            <a:ext cx="4783768" cy="4388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43578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61024"/>
            <a:ext cx="4128422" cy="52031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17818" y="941182"/>
            <a:ext cx="7800646" cy="50900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5.</a:t>
            </a:r>
            <a:r>
              <a:rPr lang="ar-SA" sz="2400" b="1" dirty="0">
                <a:solidFill>
                  <a:srgbClr val="002060"/>
                </a:solidFill>
                <a:latin typeface="Calibri" panose="020F0502020204030204" pitchFamily="34" charset="0"/>
                <a:ea typeface="Calibri" panose="020F0502020204030204" pitchFamily="34" charset="0"/>
                <a:cs typeface="+mj-cs"/>
              </a:rPr>
              <a:t>يوتيوب:</a:t>
            </a:r>
            <a:r>
              <a:rPr lang="ar-SA" sz="2400" dirty="0">
                <a:solidFill>
                  <a:srgbClr val="002060"/>
                </a:solidFill>
                <a:latin typeface="Calibri" panose="020F0502020204030204" pitchFamily="34" charset="0"/>
                <a:ea typeface="Calibri" panose="020F0502020204030204" pitchFamily="34" charset="0"/>
                <a:cs typeface="+mj-cs"/>
              </a:rPr>
              <a:t> ي</a:t>
            </a:r>
            <a:r>
              <a:rPr lang="ar-EG" sz="2400" dirty="0">
                <a:solidFill>
                  <a:srgbClr val="002060"/>
                </a:solidFill>
                <a:latin typeface="Calibri" panose="020F0502020204030204" pitchFamily="34" charset="0"/>
                <a:ea typeface="Calibri" panose="020F0502020204030204" pitchFamily="34" charset="0"/>
                <a:cs typeface="+mj-cs"/>
              </a:rPr>
              <a:t>ُ</a:t>
            </a:r>
            <a:r>
              <a:rPr lang="ar-SA" sz="2400" dirty="0">
                <a:solidFill>
                  <a:srgbClr val="002060"/>
                </a:solidFill>
                <a:latin typeface="Calibri" panose="020F0502020204030204" pitchFamily="34" charset="0"/>
                <a:ea typeface="Calibri" panose="020F0502020204030204" pitchFamily="34" charset="0"/>
                <a:cs typeface="+mj-cs"/>
              </a:rPr>
              <a:t>عد أفضل موقع في نشر الفيديوهات التسويقية الطويلة.</a:t>
            </a:r>
            <a:endParaRPr lang="ar-EG"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pPr>
            <a:r>
              <a:rPr lang="ar-EG" sz="2400" dirty="0">
                <a:solidFill>
                  <a:srgbClr val="002060"/>
                </a:solidFill>
                <a:latin typeface="Tajawal"/>
                <a:cs typeface="+mj-cs"/>
              </a:rPr>
              <a:t>- وطبقًا لإحصائية تم نشرها، فإن منصة اليوتيوب تتربع في عرش المنصات العالمية بأكثر من 2.562 مليار مستخدم، بالإضافة إلى 8.6 مليار دولار عائد مالي من الإعلانات وحدها. </a:t>
            </a:r>
          </a:p>
          <a:p>
            <a:pPr algn="justLow" rtl="1">
              <a:lnSpc>
                <a:spcPct val="150000"/>
              </a:lnSpc>
            </a:pPr>
            <a:r>
              <a:rPr lang="ar-EG" sz="2400" dirty="0">
                <a:solidFill>
                  <a:srgbClr val="002060"/>
                </a:solidFill>
                <a:latin typeface="Tajawal"/>
                <a:cs typeface="+mj-cs"/>
              </a:rPr>
              <a:t>- إحصائية هكذا تخبرك لماذا أصبح الهوس بتقديم محتوى على هذه المنصة الشغل الشاغل لكثير من الموهوبين، فالأمر لم يعد يقتصر على وجود منفذ لعرض موهبتك فحسب، بل أصبح طريقة لجنى المال كذلك، وعندما نقول جنى المال فنحن نعنى بالكثير من المال حقا. </a:t>
            </a:r>
          </a:p>
          <a:p>
            <a:pPr algn="justLow" rtl="1">
              <a:lnSpc>
                <a:spcPct val="150000"/>
              </a:lnSpc>
              <a:spcAft>
                <a:spcPts val="800"/>
              </a:spcAft>
            </a:pP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59262997-F89C-4AE8-AE39-89A9B957E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90" y="1296153"/>
            <a:ext cx="3851563" cy="43328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1031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380833"/>
            <a:ext cx="4128422" cy="527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03887" y="1529486"/>
            <a:ext cx="8171485" cy="504937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dirty="0">
                <a:solidFill>
                  <a:srgbClr val="002060"/>
                </a:solidFill>
                <a:latin typeface="Adobe Arabic" panose="02040503050201020203" pitchFamily="18" charset="-78"/>
                <a:cs typeface="+mj-cs"/>
              </a:rPr>
              <a:t>يتطلب إنشاء استراتيجية تسويق عبر وسائل التواصل الاجتماعي مهارة وإبداع لإعطاء منتجاتك وخدماتك تجربة تسوق رائعة، وهناك عدد من الخطوات المتدرجة تستطيع أن تنفذها للحصول على استراتيجية تسويق ناجحة، وهي:</a:t>
            </a:r>
          </a:p>
          <a:p>
            <a:pPr algn="justLow" rtl="1"/>
            <a:r>
              <a:rPr lang="ar-EG" sz="2400" b="1" dirty="0">
                <a:solidFill>
                  <a:srgbClr val="002060"/>
                </a:solidFill>
                <a:latin typeface="Adobe Arabic" panose="02040503050201020203" pitchFamily="18" charset="-78"/>
                <a:cs typeface="+mj-cs"/>
              </a:rPr>
              <a:t>1. اختيار السوق والجمهور المستهدف.</a:t>
            </a:r>
          </a:p>
          <a:p>
            <a:pPr algn="justLow" rtl="1"/>
            <a:r>
              <a:rPr lang="ar-EG" sz="2400" dirty="0">
                <a:solidFill>
                  <a:srgbClr val="002060"/>
                </a:solidFill>
                <a:latin typeface="Adobe Arabic" panose="02040503050201020203" pitchFamily="18" charset="-78"/>
                <a:cs typeface="+mj-cs"/>
              </a:rPr>
              <a:t>يساعدك تحديد السوق والجمهور المستهدف في معرفة ما الذي يجب عليك تخصيصه من موارد للتسويق عبر وسائل التواصل الاجتماعي، وتستطيع تحديد الجمهور من خلال الإجابة على هذه الأسئلة:</a:t>
            </a:r>
          </a:p>
          <a:p>
            <a:pPr algn="justLow" rtl="1"/>
            <a:r>
              <a:rPr lang="ar-EG" sz="2400" dirty="0">
                <a:solidFill>
                  <a:srgbClr val="002060"/>
                </a:solidFill>
                <a:latin typeface="Adobe Arabic" panose="02040503050201020203" pitchFamily="18" charset="-78"/>
                <a:cs typeface="+mj-cs"/>
              </a:rPr>
              <a:t>- ما هي فئاتهم العمرية؟</a:t>
            </a:r>
          </a:p>
          <a:p>
            <a:pPr algn="justLow" rtl="1"/>
            <a:r>
              <a:rPr lang="ar-EG" sz="2400" dirty="0">
                <a:solidFill>
                  <a:srgbClr val="002060"/>
                </a:solidFill>
                <a:latin typeface="Adobe Arabic" panose="02040503050201020203" pitchFamily="18" charset="-78"/>
                <a:cs typeface="+mj-cs"/>
              </a:rPr>
              <a:t>- أين يعيشون؟</a:t>
            </a:r>
          </a:p>
          <a:p>
            <a:pPr algn="justLow" rtl="1"/>
            <a:r>
              <a:rPr lang="ar-EG" sz="2400" dirty="0">
                <a:solidFill>
                  <a:srgbClr val="002060"/>
                </a:solidFill>
                <a:latin typeface="Adobe Arabic" panose="02040503050201020203" pitchFamily="18" charset="-78"/>
                <a:cs typeface="+mj-cs"/>
              </a:rPr>
              <a:t>- ماذا يعملون في الغالب؟</a:t>
            </a:r>
          </a:p>
          <a:p>
            <a:pPr algn="justLow" rtl="1"/>
            <a:r>
              <a:rPr lang="ar-EG" sz="2400" dirty="0">
                <a:solidFill>
                  <a:srgbClr val="002060"/>
                </a:solidFill>
                <a:latin typeface="Adobe Arabic" panose="02040503050201020203" pitchFamily="18" charset="-78"/>
                <a:cs typeface="+mj-cs"/>
              </a:rPr>
              <a:t>- ما هي المشكلة التي يواجهونها مع منتجك أو المنتجات الشبيهة؟</a:t>
            </a:r>
          </a:p>
          <a:p>
            <a:pPr algn="justLow" rtl="1"/>
            <a:r>
              <a:rPr lang="ar-EG" sz="2400" dirty="0">
                <a:solidFill>
                  <a:srgbClr val="002060"/>
                </a:solidFill>
                <a:latin typeface="Adobe Arabic" panose="02040503050201020203" pitchFamily="18" charset="-78"/>
                <a:cs typeface="+mj-cs"/>
              </a:rPr>
              <a:t>- ما هو الحل الذي تقدمه لهم؟</a:t>
            </a:r>
          </a:p>
          <a:p>
            <a:pPr algn="justLow" rtl="1"/>
            <a:r>
              <a:rPr lang="ar-EG" sz="2400" dirty="0">
                <a:solidFill>
                  <a:srgbClr val="002060"/>
                </a:solidFill>
                <a:latin typeface="Adobe Arabic" panose="02040503050201020203" pitchFamily="18" charset="-78"/>
                <a:cs typeface="+mj-cs"/>
              </a:rPr>
              <a:t>- متى يستخدمون وسائل التواصل الاجتماعي؟ وما هي منصتهم المفضلة؟</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1717964" y="609467"/>
            <a:ext cx="874221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07000"/>
              </a:lnSpc>
              <a:spcAft>
                <a:spcPts val="800"/>
              </a:spcAft>
            </a:pPr>
            <a:r>
              <a:rPr lang="ar-EG" sz="2400" b="1" dirty="0">
                <a:cs typeface="+mj-cs"/>
              </a:rPr>
              <a:t>خامساً: </a:t>
            </a:r>
            <a:r>
              <a:rPr lang="ar-SA" sz="2400" b="1" dirty="0">
                <a:cs typeface="+mj-cs"/>
              </a:rPr>
              <a:t>إنشاء استراتيجية تسويق </a:t>
            </a:r>
            <a:r>
              <a:rPr lang="ar-EG" sz="2400" b="1" dirty="0">
                <a:cs typeface="+mj-cs"/>
              </a:rPr>
              <a:t>(عامة) </a:t>
            </a:r>
            <a:r>
              <a:rPr lang="ar-SA" sz="2400" b="1" dirty="0">
                <a:cs typeface="+mj-cs"/>
              </a:rPr>
              <a:t>عبر </a:t>
            </a:r>
            <a:r>
              <a:rPr lang="ar-EG" sz="2400" b="1" dirty="0">
                <a:cs typeface="+mj-cs"/>
              </a:rPr>
              <a:t>مواقع الشبكات الاجتماعية الافتراضية</a:t>
            </a:r>
            <a:endParaRPr lang="en-US" sz="2400" b="1" dirty="0">
              <a:cs typeface="+mj-cs"/>
            </a:endParaRPr>
          </a:p>
        </p:txBody>
      </p:sp>
      <p:pic>
        <p:nvPicPr>
          <p:cNvPr id="8" name="Picture 7">
            <a:extLst>
              <a:ext uri="{FF2B5EF4-FFF2-40B4-BE49-F238E27FC236}">
                <a16:creationId xmlns:a16="http://schemas.microsoft.com/office/drawing/2014/main" id="{8E21B462-07C3-41E0-88DB-9DCC6C18F6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669689"/>
            <a:ext cx="3578840" cy="4499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87799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81483"/>
            <a:ext cx="4128422" cy="5330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2109" y="1223945"/>
            <a:ext cx="7105530" cy="494992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Noto Naskh Arabic"/>
                <a:cs typeface="+mj-cs"/>
              </a:rPr>
              <a:t>- ستحدد لك الإجابة على هذه الأسئلة نوع المنصة التي ستركز عليها استراتيجيتك التسويقية، فإذا كنت تستهدف الشباب وصغار السن فأنت أمام خيارات انستجرام وسناب شات، وإذا كنت تستهدف البالغين والمؤثرين فأنت أمام خيارات فيس بوك وتويتر ولينكد إن.</a:t>
            </a:r>
          </a:p>
          <a:p>
            <a:pPr algn="justLow" rtl="1">
              <a:lnSpc>
                <a:spcPct val="150000"/>
              </a:lnSpc>
            </a:pPr>
            <a:r>
              <a:rPr lang="ar-EG" sz="2400" dirty="0">
                <a:solidFill>
                  <a:srgbClr val="002060"/>
                </a:solidFill>
                <a:latin typeface="Noto Naskh Arabic"/>
                <a:cs typeface="+mj-cs"/>
              </a:rPr>
              <a:t>- وهناك بعض المنصات تلقي رواجًا أكثر من غيرها في بعض البلدان، فمثلًا يلقى سناب شات وتويتر وإنستجرام رواجاً أكثر من غيره بين مستخدمي الخليج، بينما يلقي يوتيوب وفيس بوك في مصر رواجًا أكثر من غيره.</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8" name="Picture 7">
            <a:extLst>
              <a:ext uri="{FF2B5EF4-FFF2-40B4-BE49-F238E27FC236}">
                <a16:creationId xmlns:a16="http://schemas.microsoft.com/office/drawing/2014/main" id="{68D1F2F3-2728-49B7-B2C5-E6F5856539CE}"/>
              </a:ext>
            </a:extLst>
          </p:cNvPr>
          <p:cNvPicPr>
            <a:picLocks noChangeAspect="1"/>
          </p:cNvPicPr>
          <p:nvPr/>
        </p:nvPicPr>
        <p:blipFill>
          <a:blip r:embed="rId3"/>
          <a:stretch>
            <a:fillRect/>
          </a:stretch>
        </p:blipFill>
        <p:spPr>
          <a:xfrm>
            <a:off x="29516" y="1335176"/>
            <a:ext cx="4609329" cy="4610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0469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624634"/>
            <a:ext cx="4128422" cy="52014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01190" y="894341"/>
            <a:ext cx="7884631" cy="520149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rgbClr val="002060"/>
                </a:solidFill>
                <a:latin typeface="Noto Kufi Arabic"/>
                <a:cs typeface="+mj-cs"/>
              </a:rPr>
              <a:t>2. تحديد الأهداف التسويقية.</a:t>
            </a:r>
          </a:p>
          <a:p>
            <a:pPr algn="just" rtl="1"/>
            <a:endParaRPr lang="ar-EG" sz="900" b="1" dirty="0">
              <a:solidFill>
                <a:srgbClr val="002060"/>
              </a:solidFill>
              <a:latin typeface="Noto Kufi Arabic"/>
              <a:cs typeface="+mj-cs"/>
            </a:endParaRPr>
          </a:p>
          <a:p>
            <a:pPr algn="justLow" rtl="1"/>
            <a:r>
              <a:rPr lang="ar-EG" sz="2400" dirty="0">
                <a:solidFill>
                  <a:srgbClr val="002060"/>
                </a:solidFill>
                <a:latin typeface="Noto Naskh Arabic"/>
                <a:cs typeface="+mj-cs"/>
              </a:rPr>
              <a:t>يتوقف إنشاء استراتيجية تسويقية ناجحة لمواقع التواصل الاجتماعي على تحديد أهدافك التسويقية، لذا ركز على تحديد أهدافًا ذكية تتميز بوضوحها وقابليتها للتحقيق والقياس فيما بعد، وذات صلة ومحددة زمنيًا. وتذكر أن أهدافك التسويقية ستوجه استراتيجيتك التسويقية الشاملة، لذا عليك سؤال نفسك: لماذا تريد متابعين؟ ماذا تريد منهم أن يفعلوا؟ فالأمر لا يتعلق دائمًا بالمال، فهناك عددًا من الأهداف الشائعة للتواجد على منصات التواصل الاجتماعي، منها:</a:t>
            </a:r>
          </a:p>
          <a:p>
            <a:pPr algn="justLow" rtl="1"/>
            <a:r>
              <a:rPr lang="ar-EG" sz="2400" dirty="0">
                <a:solidFill>
                  <a:srgbClr val="002060"/>
                </a:solidFill>
                <a:latin typeface="Noto Naskh Arabic"/>
                <a:cs typeface="+mj-cs"/>
              </a:rPr>
              <a:t>- بناء الوعي بالعلامة التجارية.</a:t>
            </a:r>
          </a:p>
          <a:p>
            <a:pPr algn="justLow" rtl="1"/>
            <a:r>
              <a:rPr lang="ar-EG" sz="2400" dirty="0">
                <a:solidFill>
                  <a:srgbClr val="002060"/>
                </a:solidFill>
                <a:latin typeface="Noto Naskh Arabic"/>
                <a:cs typeface="+mj-cs"/>
              </a:rPr>
              <a:t>- تحسين خدمة العملاء.</a:t>
            </a:r>
          </a:p>
          <a:p>
            <a:pPr algn="justLow" rtl="1"/>
            <a:r>
              <a:rPr lang="ar-EG" sz="2400" dirty="0">
                <a:solidFill>
                  <a:srgbClr val="002060"/>
                </a:solidFill>
                <a:latin typeface="Noto Naskh Arabic"/>
                <a:cs typeface="+mj-cs"/>
              </a:rPr>
              <a:t>- الحفاظ على صورة متسقة للعلامة التجارية عبر وسائل التواصل الاجتماعي.</a:t>
            </a:r>
          </a:p>
          <a:p>
            <a:pPr algn="justLow" rtl="1"/>
            <a:r>
              <a:rPr lang="ar-EG" sz="2400" dirty="0">
                <a:solidFill>
                  <a:srgbClr val="002060"/>
                </a:solidFill>
                <a:latin typeface="Noto Naskh Arabic"/>
                <a:cs typeface="+mj-cs"/>
              </a:rPr>
              <a:t>- جلب الزيارات إلى موقعك.</a:t>
            </a:r>
          </a:p>
          <a:p>
            <a:pPr algn="justLow" rtl="1"/>
            <a:r>
              <a:rPr lang="ar-EG" sz="2400" dirty="0">
                <a:solidFill>
                  <a:srgbClr val="002060"/>
                </a:solidFill>
                <a:latin typeface="Noto Naskh Arabic"/>
                <a:cs typeface="+mj-cs"/>
              </a:rPr>
              <a:t>- بيع المنتجات والخدمات.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95677FD2-1B60-499E-A81B-A8855C8B30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072" y="1047750"/>
            <a:ext cx="3613375" cy="4762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6250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835428"/>
            <a:ext cx="4128422" cy="55310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1821" y="975234"/>
            <a:ext cx="7781164" cy="525141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002060"/>
                </a:solidFill>
                <a:latin typeface="Noto Kufi Arabic"/>
                <a:cs typeface="+mj-cs"/>
              </a:rPr>
              <a:t>3. تطوير محتوى جذاب.</a:t>
            </a:r>
          </a:p>
          <a:p>
            <a:pPr algn="justLow" rtl="1">
              <a:lnSpc>
                <a:spcPct val="150000"/>
              </a:lnSpc>
            </a:pPr>
            <a:r>
              <a:rPr lang="ar-EG" sz="2400" dirty="0">
                <a:solidFill>
                  <a:srgbClr val="002060"/>
                </a:solidFill>
                <a:latin typeface="Noto Naskh Arabic"/>
                <a:cs typeface="+mj-cs"/>
              </a:rPr>
              <a:t>في هذه المرحلة، أنشئ مزيجًا من المحتوى الترويجي والتعليمي المسلي المصمم خصيصًا لجمهورك المستهدف. وتذكر أن المحتوى يتنوع طبقًا لكل منصة ووسيلة، وعليك بسؤال نفسك: ماذا تنشر ومتى؟ هل ستشارك لمحات من وراء الكواليس عن نشاطك؟ هل ستنشر خصومات حصرية؟ هل ستنشر مواد تثقيفية قريبة الصلة بنشاطك، أم ستنشر بعض المرح والألعاب؟ أم مراجعات وشهادات للعملاء؟</a:t>
            </a:r>
          </a:p>
          <a:p>
            <a:pPr algn="justLow" rtl="1">
              <a:lnSpc>
                <a:spcPct val="150000"/>
              </a:lnSpc>
            </a:pPr>
            <a:r>
              <a:rPr lang="ar-EG" sz="2400" dirty="0">
                <a:solidFill>
                  <a:srgbClr val="002060"/>
                </a:solidFill>
                <a:latin typeface="Noto Naskh Arabic"/>
                <a:cs typeface="+mj-cs"/>
              </a:rPr>
              <a:t>وبصفة عامة يجب أن يكون المحتوى فريدًا ومبتكرًا، ويحتوي على صور وفيديوهات جذابة عالية الجودة، ويقدم قيمة مضافة للمتلقي ويحفزه على التفاعل. </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51A27323-7D0C-4CFE-934E-30B1141B74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408" y="1703985"/>
            <a:ext cx="3560618" cy="34316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32383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74897"/>
            <a:ext cx="4128422" cy="48458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57990" y="894341"/>
            <a:ext cx="6617382" cy="468072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3C4859"/>
                </a:solidFill>
                <a:latin typeface="Noto Kufi Arabic"/>
                <a:cs typeface="+mj-cs"/>
              </a:rPr>
              <a:t>4. إنشاء جدول زمني للنشر.</a:t>
            </a:r>
          </a:p>
          <a:p>
            <a:pPr algn="justLow" rtl="1">
              <a:lnSpc>
                <a:spcPct val="150000"/>
              </a:lnSpc>
            </a:pPr>
            <a:r>
              <a:rPr lang="ar-EG" sz="2400" dirty="0">
                <a:solidFill>
                  <a:srgbClr val="3D4957"/>
                </a:solidFill>
                <a:latin typeface="Noto Naskh Arabic"/>
                <a:cs typeface="+mj-cs"/>
              </a:rPr>
              <a:t>حدد التوقيت الأمثل لنشر المحتوى بما يتوافق مع الأوقات التي يكون فيها الجمهور أكثر نشاطًا وتفاعلًا، مثل الفترات الصباحية والمسائية، مع تحديد معدل النشر المناسب الذي يعتمد على كثافة المحتوى ومدى قدرتك على الإنتاج. لكن يجب أن يكون التواجد على منصتك مستمرًا ويغطي جميع الأوقات، حتى لا يفتقدك بعضهم.</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9E15DA5F-4F77-4AD9-BF16-687A0D83C5A0}"/>
              </a:ext>
            </a:extLst>
          </p:cNvPr>
          <p:cNvPicPr>
            <a:picLocks noChangeAspect="1"/>
          </p:cNvPicPr>
          <p:nvPr/>
        </p:nvPicPr>
        <p:blipFill>
          <a:blip r:embed="rId3"/>
          <a:stretch>
            <a:fillRect/>
          </a:stretch>
        </p:blipFill>
        <p:spPr>
          <a:xfrm>
            <a:off x="417789" y="1203133"/>
            <a:ext cx="4515800" cy="3989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4615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077217"/>
            <a:ext cx="4128422" cy="51296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39599" y="1388740"/>
            <a:ext cx="7214180" cy="43920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002060"/>
                </a:solidFill>
                <a:latin typeface="Noto Kufi Arabic"/>
                <a:cs typeface="+mj-cs"/>
              </a:rPr>
              <a:t>5. التفاعل مع الجمهور</a:t>
            </a:r>
          </a:p>
          <a:p>
            <a:pPr algn="justLow" rtl="1">
              <a:lnSpc>
                <a:spcPct val="150000"/>
              </a:lnSpc>
            </a:pPr>
            <a:r>
              <a:rPr lang="ar-EG" sz="2400" dirty="0">
                <a:solidFill>
                  <a:srgbClr val="002060"/>
                </a:solidFill>
                <a:latin typeface="Noto Naskh Arabic"/>
                <a:cs typeface="+mj-cs"/>
              </a:rPr>
              <a:t>بعد نشر المحتوى للجمهور، لا بد من التفاعل معهم لتعزيز شعورهم بالانتماء لـ علامتك التجارية وبناء علاقات قوية معهم. وذلك من خلال الرد على تعليقاتهم ورسائلهم، وتقديم إجابات مفصلة على أسئلتهم، والمشاركة في المناقشات المتعلقة بمجال عملك أو الموضوعات التي تهم جمهورك، وتشجيعهم على المشاركة والتفاعل من خلال طرح الأسئلة والمسابقات والاستفتاءات والألعاب التفاعلية، والاحتفاء بالذين يُظهِرون دعمًا وولاءً إلى علامتك التجارية، وتقديم الشكر لهم.</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977857C3-382A-47E2-96F8-668B3A4447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708" y="1276419"/>
            <a:ext cx="3998845" cy="430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64749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691339"/>
            <a:ext cx="4128422" cy="58306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16037" y="789708"/>
            <a:ext cx="8037742" cy="562246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br>
              <a:rPr lang="ar-EG" sz="2400" b="1" dirty="0">
                <a:solidFill>
                  <a:srgbClr val="3C4859"/>
                </a:solidFill>
                <a:latin typeface="Noto Kufi Arabic"/>
              </a:rPr>
            </a:br>
            <a:r>
              <a:rPr lang="ar-EG" sz="2400" b="1" dirty="0">
                <a:solidFill>
                  <a:srgbClr val="002060"/>
                </a:solidFill>
                <a:latin typeface="Noto Kufi Arabic"/>
                <a:cs typeface="+mj-cs"/>
              </a:rPr>
              <a:t>6. مراقبة النتائج وتحليلها.</a:t>
            </a:r>
          </a:p>
          <a:p>
            <a:pPr algn="justLow" rtl="1">
              <a:lnSpc>
                <a:spcPct val="150000"/>
              </a:lnSpc>
            </a:pPr>
            <a:r>
              <a:rPr lang="ar-EG" sz="2400" dirty="0">
                <a:solidFill>
                  <a:srgbClr val="002060"/>
                </a:solidFill>
                <a:latin typeface="Noto Naskh Arabic"/>
                <a:cs typeface="+mj-cs"/>
              </a:rPr>
              <a:t>لن تحقق استراتيجيتك التسويقية النجاح ما لم تراقب النتائج وتحللها، لذلك احرص على تتبع مؤشرات الأداء الرئيسية لنشاطك على وسائل التواصل الاجتماعي، لقياس فعالية جهودك التسويقية وتعديل الاستراتيجيات المستقبلية، عن طريق استخدام أدوات التحليل الخاصة بكل منصة مثل: تحليلات جوجل، وفيس بوك، وتحليلات تويتر، وليكن ذلك بتجميع البيانات حول جهودك التسويقية وجمهورك، والبدء بتحليلها لفهم الاتجاهات والتغييرات في الأداء، وتحديد العوامل التي تؤثر فيه، فضلًا عن تحليل الأداء المقارن بين المنشورات المختلفة والمنصات المختلفة، وتحديد الأساليب الفعالة القادرة على تحقيق الأهداف من خلال ذلك.</a:t>
            </a:r>
          </a:p>
          <a:p>
            <a:pPr algn="r" rtl="1">
              <a:lnSpc>
                <a:spcPct val="150000"/>
              </a:lnSpc>
            </a:pPr>
            <a:endParaRPr lang="ar-EG" sz="2400" dirty="0">
              <a:solidFill>
                <a:srgbClr val="002060"/>
              </a:solidFill>
              <a:latin typeface="Noto Naskh Arabic"/>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D4AFBB2E-AB8A-4671-BD94-3618C0FDAF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445029"/>
            <a:ext cx="3477492" cy="37088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2323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637310"/>
            <a:ext cx="4128422" cy="56033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10545" y="845972"/>
            <a:ext cx="7056756" cy="567602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br>
              <a:rPr lang="ar-EG" sz="2400" b="1" dirty="0">
                <a:solidFill>
                  <a:srgbClr val="3C4859"/>
                </a:solidFill>
                <a:latin typeface="Noto Kufi Arabic"/>
              </a:rPr>
            </a:br>
            <a:r>
              <a:rPr lang="ar-EG" sz="2400" b="1" dirty="0">
                <a:solidFill>
                  <a:srgbClr val="002060"/>
                </a:solidFill>
                <a:latin typeface="Noto Kufi Arabic"/>
                <a:cs typeface="+mj-cs"/>
              </a:rPr>
              <a:t>7. صقل استراتيجية التسويق.</a:t>
            </a:r>
          </a:p>
          <a:p>
            <a:pPr algn="justLow" rtl="1">
              <a:lnSpc>
                <a:spcPct val="150000"/>
              </a:lnSpc>
            </a:pPr>
            <a:r>
              <a:rPr lang="ar-EG" sz="2400" dirty="0">
                <a:solidFill>
                  <a:srgbClr val="002060"/>
                </a:solidFill>
                <a:latin typeface="Noto Naskh Arabic"/>
                <a:cs typeface="+mj-cs"/>
              </a:rPr>
              <a:t>الخطوة الأخيرة التي تكلل جهودك التسويقية بالنجاح، هي الحرص على صقل استراتيجية التسويق عبر مواقع التواصل الاجتماعي باستمرار، وذلك بناءً على الرؤى المستندة إلى البيانات، وتحديثها باستمرار بناءً على المتغيرات في السوق والجمهور، والتحليلات المستمرة لتحسين الأداء بمرور الوقت.</a:t>
            </a:r>
          </a:p>
          <a:p>
            <a:pPr algn="justLow" rtl="1">
              <a:lnSpc>
                <a:spcPct val="150000"/>
              </a:lnSpc>
            </a:pPr>
            <a:r>
              <a:rPr lang="ar-EG" sz="2400" dirty="0">
                <a:solidFill>
                  <a:srgbClr val="002060"/>
                </a:solidFill>
                <a:latin typeface="Noto Naskh Arabic"/>
                <a:cs typeface="+mj-cs"/>
              </a:rPr>
              <a:t>فلا شك أن التسويق الفعال القائم على التخطيط والتنفيذ المحترف يأتي بالنتائج المرجوة، لذا يجب إسناد مهمة إنشاء استراتيجية التسويق عبر وسائل التواصل الاجتماعي إلى مسوق رقمي محترف، يمكنك توظيفه من منصة مستقل، أكبر منصة عربية للعمل الحر.</a:t>
            </a:r>
          </a:p>
          <a:p>
            <a:pPr algn="justLow" rtl="1">
              <a:lnSpc>
                <a:spcPct val="150000"/>
              </a:lnSpc>
            </a:pPr>
            <a:endParaRPr lang="ar-EG" sz="2400" dirty="0">
              <a:solidFill>
                <a:srgbClr val="002060"/>
              </a:solidFill>
              <a:latin typeface="Noto Naskh Arabic"/>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01019FB7-24A0-4B67-AE12-E4ED30DEEC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864" y="1057102"/>
            <a:ext cx="4359157" cy="44052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1180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9"/>
            <a:ext cx="4128422" cy="50610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4691" y="1340143"/>
            <a:ext cx="7946134" cy="551785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dirty="0">
                <a:solidFill>
                  <a:srgbClr val="002060"/>
                </a:solidFill>
                <a:latin typeface="Noto Naskh Arabic"/>
                <a:cs typeface="+mj-cs"/>
              </a:rPr>
              <a:t>يُشير مصطلح استراتيجيات التسويق عبر مواقع التواصل الاجتماعي إلى مجموعة من الخطط المستخدمة لزيادة الرؤية والمشاركة والإيرادات لشركة أو علامة تجارية، وذلك من خلال منصات التواصل الاجتماعي، إذ تتضمن هذه الاستراتيجيات الاستفادة القصوى، مما يعرض على هذه المنصات كما يلي:</a:t>
            </a:r>
          </a:p>
          <a:p>
            <a:pPr algn="justLow" rtl="1">
              <a:lnSpc>
                <a:spcPct val="150000"/>
              </a:lnSpc>
            </a:pPr>
            <a:r>
              <a:rPr lang="ar-EG" sz="2400" b="1" dirty="0">
                <a:solidFill>
                  <a:srgbClr val="002060"/>
                </a:solidFill>
                <a:latin typeface="Noto Kufi Arabic"/>
                <a:cs typeface="+mj-cs"/>
              </a:rPr>
              <a:t>1. التسويق عبر فيس بوك.</a:t>
            </a:r>
          </a:p>
          <a:p>
            <a:pPr algn="justLow" rtl="1">
              <a:lnSpc>
                <a:spcPct val="150000"/>
              </a:lnSpc>
            </a:pPr>
            <a:r>
              <a:rPr lang="ar-EG" sz="2400" dirty="0">
                <a:solidFill>
                  <a:srgbClr val="002060"/>
                </a:solidFill>
                <a:latin typeface="Noto Naskh Arabic"/>
                <a:cs typeface="+mj-cs"/>
              </a:rPr>
              <a:t>تشير الإحصائيات إلى أن 69% من المتسوقين عبر الإنترنت ينفذون عمليات شراء بعد مشاهدة محتوى مخصص على فيس بوك، لذا أصبح التسويق عبر فيس بوك جزءًا لا يتجزأ من أي حملة تسويقية تريد الانتشار، وبصفة عامة يعتمد التسويق عبر منصة فيس بوك على عدة استراتيجيات، هي:</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6BC707B4-EAF7-45A7-81A2-5BCEC92176CB}"/>
              </a:ext>
            </a:extLst>
          </p:cNvPr>
          <p:cNvSpPr/>
          <p:nvPr/>
        </p:nvSpPr>
        <p:spPr>
          <a:xfrm>
            <a:off x="504643" y="679142"/>
            <a:ext cx="113761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a:r>
              <a:rPr lang="ar-EG" sz="2400" b="1" dirty="0">
                <a:solidFill>
                  <a:schemeClr val="bg1"/>
                </a:solidFill>
                <a:latin typeface="Noto Kufi Arabic"/>
              </a:rPr>
              <a:t>سادساً: استراتيجيات التسويق عبر مواقع الشبكات الاجتماعية الافتراضية ( فيس بوك، يوتيوب، تويتر، انستجرام)</a:t>
            </a:r>
          </a:p>
        </p:txBody>
      </p:sp>
      <p:pic>
        <p:nvPicPr>
          <p:cNvPr id="4" name="Picture 3">
            <a:extLst>
              <a:ext uri="{FF2B5EF4-FFF2-40B4-BE49-F238E27FC236}">
                <a16:creationId xmlns:a16="http://schemas.microsoft.com/office/drawing/2014/main" id="{182377E6-C2B8-47F9-9380-4D6CA5C448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63" y="1682745"/>
            <a:ext cx="3692218" cy="45612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44215944"/>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645644"/>
            <a:ext cx="4128422" cy="58476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46763" y="781078"/>
            <a:ext cx="8271164" cy="557674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r>
              <a:rPr lang="ar-EG" sz="2400" b="1" dirty="0">
                <a:solidFill>
                  <a:srgbClr val="3C4859"/>
                </a:solidFill>
                <a:latin typeface="Noto Kufi Arabic"/>
              </a:rPr>
            </a:br>
            <a:r>
              <a:rPr lang="ar-EG" sz="2400" b="1" dirty="0">
                <a:solidFill>
                  <a:srgbClr val="002060"/>
                </a:solidFill>
                <a:latin typeface="Noto Kufi Arabic"/>
                <a:cs typeface="+mj-cs"/>
              </a:rPr>
              <a:t>أ. إعلانات فيس بوك المدفوعة.</a:t>
            </a:r>
          </a:p>
          <a:p>
            <a:pPr algn="justLow" rtl="1"/>
            <a:r>
              <a:rPr lang="ar-EG" sz="2400" dirty="0">
                <a:solidFill>
                  <a:srgbClr val="002060"/>
                </a:solidFill>
                <a:latin typeface="Noto Naskh Arabic"/>
                <a:cs typeface="+mj-cs"/>
              </a:rPr>
              <a:t>الحملات الإعلانية على فيس بوك هي إعلانات عادةً ما تستهدف المستخدمين بناءً على التركيبة السكانية والمكان الجغرافي، وتفاعل المستخدم ومعلومات الملف الشخصي الخاص به، وتظهر في جميع أنحاء التطبيق، بما في ذلك في القصص والماسنجر، ومتجر فيس بوك </a:t>
            </a:r>
            <a:r>
              <a:rPr lang="en-US" sz="2400" dirty="0">
                <a:solidFill>
                  <a:srgbClr val="002060"/>
                </a:solidFill>
                <a:latin typeface="Adobe Caslon Pro" panose="0205050205050A020403" pitchFamily="18" charset="0"/>
                <a:cs typeface="+mj-cs"/>
              </a:rPr>
              <a:t>Marketplace.</a:t>
            </a:r>
          </a:p>
          <a:p>
            <a:pPr algn="justLow" rtl="1"/>
            <a:r>
              <a:rPr lang="ar-EG" sz="2400" dirty="0">
                <a:solidFill>
                  <a:srgbClr val="002060"/>
                </a:solidFill>
                <a:latin typeface="Noto Naskh Arabic"/>
                <a:cs typeface="+mj-cs"/>
              </a:rPr>
              <a:t>تعتمد تكلفة الإعلانات على فيس بوك على عدة عوامل منها: حجم الجمهور المستهدف، وموضع الإعلان، ومدته ووقت عرضه، والبلد الذي يستهدفه. ويمكن للمسوقين الاختيار من بين أنواع وتنسيقات إعلانات فيس بوك المختلفة لتناسب أهداف حملاتهم الإعلانية من صور وفيديوهات وقصص ومنشورات، كما تتنوع أهداف الإعلانات؛ فمنها التحويلي ومنها التواصلي ومنها ما يستهدف النقر على الروابط.</a:t>
            </a:r>
          </a:p>
          <a:p>
            <a:pPr algn="justLow" rtl="1"/>
            <a:r>
              <a:rPr lang="ar-EG" sz="2400" dirty="0">
                <a:solidFill>
                  <a:srgbClr val="002060"/>
                </a:solidFill>
                <a:latin typeface="Noto Naskh Arabic"/>
                <a:cs typeface="+mj-cs"/>
              </a:rPr>
              <a:t>وقبل أن تبدأ مباشرة الإعلان عليك أن تحدد جمهورك المستهدف بدقة، وأهدافك التسويقية من هذه الحملة الإعلانية، ثم نوع المحتوى المراد تسويقه، والميزانية المرصودة ومدة الإعلان.</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2B1D2EBA-0015-4473-8F97-34E10F1EA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703" y="1361899"/>
            <a:ext cx="3245427" cy="42630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427448"/>
            <a:ext cx="4128422" cy="6201002"/>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3430" y="514405"/>
            <a:ext cx="7577945" cy="614354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rgbClr val="002060"/>
                </a:solidFill>
                <a:latin typeface="Noto Kufi Arabic"/>
                <a:cs typeface="+mj-cs"/>
              </a:rPr>
              <a:t>ب. تحسين صفحات فيس بوك.</a:t>
            </a:r>
          </a:p>
          <a:p>
            <a:pPr algn="justLow" rtl="1"/>
            <a:r>
              <a:rPr lang="ar-EG" sz="2400" dirty="0">
                <a:solidFill>
                  <a:srgbClr val="002060"/>
                </a:solidFill>
                <a:latin typeface="Noto Naskh Arabic"/>
                <a:cs typeface="+mj-cs"/>
              </a:rPr>
              <a:t>صفحة فيس بوك هي نافذتك إلى العالم، وهي أداتك التسويقية الأولى، لذا يجب أن تراعي عدة أشياء حتى تكون بمثابة سفيرًا جيد الأداء لنشاطك التجاري، وهي:</a:t>
            </a:r>
          </a:p>
          <a:p>
            <a:pPr algn="justLow" rtl="1"/>
            <a:r>
              <a:rPr lang="ar-EG" sz="2400" dirty="0">
                <a:solidFill>
                  <a:srgbClr val="002060"/>
                </a:solidFill>
                <a:latin typeface="Noto Naskh Arabic"/>
                <a:cs typeface="+mj-cs"/>
              </a:rPr>
              <a:t>- وجود صورة ملف شخصي أو شعار احترافي.</a:t>
            </a:r>
          </a:p>
          <a:p>
            <a:pPr algn="justLow" rtl="1"/>
            <a:r>
              <a:rPr lang="ar-EG" sz="2400" dirty="0">
                <a:solidFill>
                  <a:srgbClr val="002060"/>
                </a:solidFill>
                <a:latin typeface="Noto Naskh Arabic"/>
                <a:cs typeface="+mj-cs"/>
              </a:rPr>
              <a:t>- زر يحث المستخدم على اتخاذ إجراء، مثل احجز/ اشتري/ اسأل الآن.</a:t>
            </a:r>
          </a:p>
          <a:p>
            <a:pPr algn="justLow" rtl="1"/>
            <a:r>
              <a:rPr lang="ar-EG" sz="2400" dirty="0">
                <a:solidFill>
                  <a:srgbClr val="002060"/>
                </a:solidFill>
                <a:latin typeface="Noto Naskh Arabic"/>
                <a:cs typeface="+mj-cs"/>
              </a:rPr>
              <a:t>- توافر معلومات اتصال، بما في ذلك رابط موقعك الإلكتروني، ورقم الهاتف وعنوان البريد الإلكتروني.</a:t>
            </a:r>
          </a:p>
          <a:p>
            <a:pPr algn="justLow" rtl="1"/>
            <a:r>
              <a:rPr lang="ar-EG" sz="2400" dirty="0">
                <a:solidFill>
                  <a:srgbClr val="002060"/>
                </a:solidFill>
                <a:latin typeface="Noto Naskh Arabic"/>
                <a:cs typeface="+mj-cs"/>
              </a:rPr>
              <a:t>- منشور مثبت يحتوي على أحدث عرض ترويجي.</a:t>
            </a:r>
          </a:p>
          <a:p>
            <a:pPr algn="justLow" rtl="1"/>
            <a:r>
              <a:rPr lang="ar-EG" sz="2400" dirty="0">
                <a:solidFill>
                  <a:srgbClr val="002060"/>
                </a:solidFill>
                <a:latin typeface="Noto Naskh Arabic"/>
                <a:cs typeface="+mj-cs"/>
              </a:rPr>
              <a:t>- عنوان </a:t>
            </a:r>
            <a:r>
              <a:rPr lang="en-US" sz="2400" dirty="0">
                <a:solidFill>
                  <a:srgbClr val="002060"/>
                </a:solidFill>
                <a:latin typeface="Adobe Caslon Pro" panose="0205050205050A020403" pitchFamily="18" charset="0"/>
                <a:cs typeface="+mj-cs"/>
              </a:rPr>
              <a:t>URL </a:t>
            </a:r>
            <a:r>
              <a:rPr lang="ar-EG" sz="2400" dirty="0">
                <a:solidFill>
                  <a:srgbClr val="002060"/>
                </a:solidFill>
                <a:latin typeface="Noto Naskh Arabic"/>
                <a:cs typeface="+mj-cs"/>
              </a:rPr>
              <a:t> مخصص للصفحة.</a:t>
            </a:r>
          </a:p>
          <a:p>
            <a:pPr algn="justLow" rtl="1"/>
            <a:r>
              <a:rPr lang="ar-EG" sz="2400" b="1" dirty="0">
                <a:solidFill>
                  <a:srgbClr val="002060"/>
                </a:solidFill>
                <a:latin typeface="Noto Kufi Arabic"/>
                <a:cs typeface="+mj-cs"/>
              </a:rPr>
              <a:t>ج. استخدام مجموعات فيس بوك والريلز.</a:t>
            </a:r>
          </a:p>
          <a:p>
            <a:pPr algn="justLow" rtl="1"/>
            <a:r>
              <a:rPr lang="ar-EG" sz="2400" dirty="0">
                <a:solidFill>
                  <a:srgbClr val="002060"/>
                </a:solidFill>
                <a:latin typeface="Noto Naskh Arabic"/>
                <a:cs typeface="+mj-cs"/>
              </a:rPr>
              <a:t>يمكن إنشاء مجموعات فيس بوك خاصة بالعملاء والمستهلكين المحتملين للشركة، وذلك لتوفير مساحة للتفاعل والتواصل مع الجمهور مباشرةً، ويمكن استخدام هذه المجموعات للإعلان عن المنتجات والخدمات الجديدة، كما يمكن إنشاء مقاطع الريلز الجذابة لزيادة التفاعل أيضًا.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B5B9EB9C-4DD4-423E-BABC-A906899B98BD}"/>
              </a:ext>
            </a:extLst>
          </p:cNvPr>
          <p:cNvPicPr>
            <a:picLocks noChangeAspect="1"/>
          </p:cNvPicPr>
          <p:nvPr/>
        </p:nvPicPr>
        <p:blipFill>
          <a:blip r:embed="rId3"/>
          <a:stretch>
            <a:fillRect/>
          </a:stretch>
        </p:blipFill>
        <p:spPr>
          <a:xfrm>
            <a:off x="152875" y="894341"/>
            <a:ext cx="3741593" cy="47308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336009"/>
            <a:ext cx="4128422" cy="59422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95600" y="579720"/>
            <a:ext cx="8817048" cy="569855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rgbClr val="002060"/>
                </a:solidFill>
                <a:latin typeface="Noto Kufi Arabic"/>
                <a:cs typeface="+mj-cs"/>
              </a:rPr>
              <a:t>2</a:t>
            </a:r>
            <a:r>
              <a:rPr lang="ar-EG" sz="2400" b="1" dirty="0">
                <a:solidFill>
                  <a:srgbClr val="002060"/>
                </a:solidFill>
                <a:latin typeface="Noto Kufi Arabic"/>
              </a:rPr>
              <a:t>. التسويق عبر تويتر (سابقاً) (إكس </a:t>
            </a:r>
            <a:r>
              <a:rPr lang="en-US" sz="2400" b="1" dirty="0">
                <a:solidFill>
                  <a:srgbClr val="002060"/>
                </a:solidFill>
                <a:latin typeface="Adobe Caslon Pro" panose="0205050205050A020403" pitchFamily="18" charset="0"/>
                <a:cs typeface="+mj-cs"/>
              </a:rPr>
              <a:t>x</a:t>
            </a:r>
            <a:r>
              <a:rPr lang="ar-EG" sz="2400" b="1" dirty="0">
                <a:solidFill>
                  <a:srgbClr val="002060"/>
                </a:solidFill>
                <a:latin typeface="Noto Kufi Arabic"/>
              </a:rPr>
              <a:t>) حالياً.</a:t>
            </a:r>
          </a:p>
          <a:p>
            <a:pPr algn="justLow" rtl="1"/>
            <a:r>
              <a:rPr lang="ar-EG" sz="2400" dirty="0">
                <a:solidFill>
                  <a:srgbClr val="002060"/>
                </a:solidFill>
                <a:latin typeface="Noto Naskh Arabic"/>
              </a:rPr>
              <a:t>تُشير الإحصائيات أن إعلانات تويتر يمكن أن تصل إلى حوالي</a:t>
            </a:r>
            <a:r>
              <a:rPr lang="ar-EG" sz="2400" dirty="0">
                <a:solidFill>
                  <a:srgbClr val="002060"/>
                </a:solidFill>
                <a:latin typeface="Noto Naskh Arabic"/>
                <a:cs typeface="+mj-cs"/>
              </a:rPr>
              <a:t>4</a:t>
            </a:r>
            <a:r>
              <a:rPr lang="ar-EG" sz="2400" dirty="0">
                <a:solidFill>
                  <a:srgbClr val="002060"/>
                </a:solidFill>
                <a:latin typeface="Adobe Caslon Pro" panose="0205050205050A020403" pitchFamily="18" charset="0"/>
                <a:cs typeface="+mj-cs"/>
              </a:rPr>
              <a:t>45 </a:t>
            </a:r>
            <a:r>
              <a:rPr lang="ar-EG" sz="2400" dirty="0">
                <a:solidFill>
                  <a:srgbClr val="002060"/>
                </a:solidFill>
                <a:latin typeface="Noto Naskh Arabic"/>
              </a:rPr>
              <a:t>مليون مستخدم حول العالم، لذا يمكنك استخدام تويتر لإنشاء استراتيجيات فعالة تحقق أهداف العلامات التجارية، وذلك عن طريق:</a:t>
            </a:r>
          </a:p>
          <a:p>
            <a:pPr algn="justLow" rtl="1"/>
            <a:r>
              <a:rPr lang="ar-EG" sz="2400" b="1" dirty="0">
                <a:solidFill>
                  <a:srgbClr val="002060"/>
                </a:solidFill>
                <a:latin typeface="Noto Kufi Arabic"/>
              </a:rPr>
              <a:t>أ. الإعلانات المدفوعة.</a:t>
            </a:r>
          </a:p>
          <a:p>
            <a:pPr algn="justLow" rtl="1"/>
            <a:r>
              <a:rPr lang="ar-EG" sz="2400" dirty="0">
                <a:solidFill>
                  <a:srgbClr val="002060"/>
                </a:solidFill>
                <a:latin typeface="Noto Naskh Arabic"/>
              </a:rPr>
              <a:t>تأتي الإعلانات الموجهة على تويتر بتنسيقات مختلفة تتضمن أنواعًا مختلفة من الوسائط، فمن الإعلانات النصية التي تبدو وكأنها تغريدة عادية بدون مكونات وسائط إضافية وبعدد حروف لا يتجاوز </a:t>
            </a:r>
            <a:r>
              <a:rPr lang="ar-EG" sz="2400" dirty="0">
                <a:solidFill>
                  <a:srgbClr val="002060"/>
                </a:solidFill>
                <a:latin typeface="Noto Naskh Arabic"/>
                <a:cs typeface="+mj-cs"/>
              </a:rPr>
              <a:t>2</a:t>
            </a:r>
            <a:r>
              <a:rPr lang="ar-EG" sz="2400" dirty="0">
                <a:solidFill>
                  <a:srgbClr val="002060"/>
                </a:solidFill>
                <a:latin typeface="Adobe Caslon Pro" panose="0205050205050A020403" pitchFamily="18" charset="0"/>
                <a:cs typeface="+mj-cs"/>
              </a:rPr>
              <a:t>80 </a:t>
            </a:r>
            <a:r>
              <a:rPr lang="ar-EG" sz="2400" dirty="0">
                <a:solidFill>
                  <a:srgbClr val="002060"/>
                </a:solidFill>
                <a:latin typeface="Noto Naskh Arabic"/>
              </a:rPr>
              <a:t>حرفًا، إلى الإعلانات المصورة، وإعلانات الفيديو. وقبل أن تبدأ مباشرة الإعلان فعليك أن تحدد جمهورك بدقة، وأهدافك التسويقية، ونوع المحتوى المراد تسويقه، والميزانية المرصودة ومدة الإعلان، كما في إعلانات فيس بوك.</a:t>
            </a:r>
          </a:p>
          <a:p>
            <a:pPr algn="justLow" rtl="1"/>
            <a:r>
              <a:rPr lang="ar-EG" sz="2400" b="1" dirty="0">
                <a:solidFill>
                  <a:srgbClr val="002060"/>
                </a:solidFill>
                <a:latin typeface="Noto Kufi Arabic"/>
              </a:rPr>
              <a:t>ب. المشاركة الآنية.</a:t>
            </a:r>
          </a:p>
          <a:p>
            <a:pPr algn="justLow" rtl="1"/>
            <a:r>
              <a:rPr lang="ar-EG" sz="2400" dirty="0">
                <a:solidFill>
                  <a:srgbClr val="002060"/>
                </a:solidFill>
                <a:latin typeface="Noto Naskh Arabic"/>
              </a:rPr>
              <a:t>يُعرف تويتر </a:t>
            </a:r>
            <a:r>
              <a:rPr lang="en-US" sz="2400" dirty="0">
                <a:solidFill>
                  <a:srgbClr val="002060"/>
                </a:solidFill>
                <a:latin typeface="Adobe Caslon Pro" panose="0205050205050A020403" pitchFamily="18" charset="0"/>
                <a:cs typeface="+mj-cs"/>
              </a:rPr>
              <a:t>Twitter</a:t>
            </a:r>
            <a:r>
              <a:rPr lang="en-US" sz="100" dirty="0">
                <a:solidFill>
                  <a:srgbClr val="002060"/>
                </a:solidFill>
                <a:latin typeface="Adobe Caslon Pro" panose="0205050205050A020403" pitchFamily="18" charset="0"/>
                <a:cs typeface="+mj-cs"/>
              </a:rPr>
              <a:t> </a:t>
            </a:r>
            <a:r>
              <a:rPr lang="ar-EG" sz="2400" dirty="0">
                <a:solidFill>
                  <a:srgbClr val="002060"/>
                </a:solidFill>
                <a:latin typeface="Noto Naskh Arabic"/>
              </a:rPr>
              <a:t>بطبيعته الآنية، لذا يجب أن تدور استراتيجيتك دومًا حول المحتوى المناسب لهذه الطبيعة، ويشمل ذلك مشاركة الأخبار والموضوعات الشائعة وتحديثات الصناعة، والمشاركة في محادثات مع جمهورك باستخدام علامات التصنيف ذات الصلة، كما يجب جعل تغريداتك موجزة وجذابة، لجذب الانتباه في بيئة تويتر سريعة الوتيرة.</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178F4C85-D5F5-4709-A735-29BC82BC0E0D}"/>
              </a:ext>
            </a:extLst>
          </p:cNvPr>
          <p:cNvPicPr>
            <a:picLocks noChangeAspect="1"/>
          </p:cNvPicPr>
          <p:nvPr/>
        </p:nvPicPr>
        <p:blipFill>
          <a:blip r:embed="rId3"/>
          <a:stretch>
            <a:fillRect/>
          </a:stretch>
        </p:blipFill>
        <p:spPr>
          <a:xfrm>
            <a:off x="98991" y="1335603"/>
            <a:ext cx="2796609" cy="398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712506"/>
            <a:ext cx="4128422" cy="58094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52" y="1068596"/>
            <a:ext cx="7800108" cy="534357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002060"/>
                </a:solidFill>
                <a:latin typeface="Noto Kufi Arabic"/>
                <a:cs typeface="+mj-cs"/>
              </a:rPr>
              <a:t>ج. استخدام الهاشتاج</a:t>
            </a:r>
          </a:p>
          <a:p>
            <a:pPr algn="justLow" rtl="1">
              <a:lnSpc>
                <a:spcPct val="150000"/>
              </a:lnSpc>
            </a:pPr>
            <a:r>
              <a:rPr lang="ar-EG" sz="2400" dirty="0">
                <a:solidFill>
                  <a:srgbClr val="002060"/>
                </a:solidFill>
                <a:latin typeface="Noto Naskh Arabic"/>
                <a:cs typeface="+mj-cs"/>
              </a:rPr>
              <a:t>يُعد الهاشتاج </a:t>
            </a:r>
            <a:r>
              <a:rPr lang="en-US" sz="2400" dirty="0">
                <a:solidFill>
                  <a:srgbClr val="002060"/>
                </a:solidFill>
                <a:latin typeface="Adobe Caslon Pro" panose="0205050205050A020403" pitchFamily="18" charset="0"/>
                <a:cs typeface="+mj-cs"/>
              </a:rPr>
              <a:t>Hashtag </a:t>
            </a:r>
            <a:r>
              <a:rPr lang="ar-EG" sz="2400" dirty="0">
                <a:solidFill>
                  <a:srgbClr val="002060"/>
                </a:solidFill>
                <a:latin typeface="Noto Naskh Arabic"/>
                <a:cs typeface="+mj-cs"/>
              </a:rPr>
              <a:t>عنصرًا مهمًا على تويتر(إكس </a:t>
            </a:r>
            <a:r>
              <a:rPr lang="en-US" sz="2400" dirty="0">
                <a:solidFill>
                  <a:srgbClr val="002060"/>
                </a:solidFill>
                <a:latin typeface="Adobe Caslon Pro" panose="0205050205050A020403" pitchFamily="18" charset="0"/>
                <a:cs typeface="+mj-cs"/>
              </a:rPr>
              <a:t>x</a:t>
            </a:r>
            <a:r>
              <a:rPr lang="ar-EG" sz="2400" dirty="0">
                <a:solidFill>
                  <a:srgbClr val="002060"/>
                </a:solidFill>
                <a:latin typeface="Noto Naskh Arabic"/>
                <a:cs typeface="+mj-cs"/>
              </a:rPr>
              <a:t>) حالياً، إذ يمكن أن يساعد استخدام علامات التصنيف ذات الصلة في تغريداتك على زيادة معدل رؤيتها وقابلية اكتشافها. لذا ينبغي لك البحث جيدًا واستخدم الهاشتاجات المرتبطة بمنتجاتك أو خدماتك.</a:t>
            </a:r>
          </a:p>
          <a:p>
            <a:pPr algn="justLow" rtl="1">
              <a:lnSpc>
                <a:spcPct val="150000"/>
              </a:lnSpc>
            </a:pPr>
            <a:r>
              <a:rPr lang="ar-EG" sz="2400" b="1" dirty="0">
                <a:solidFill>
                  <a:srgbClr val="002060"/>
                </a:solidFill>
                <a:latin typeface="Noto Kufi Arabic"/>
                <a:cs typeface="+mj-cs"/>
              </a:rPr>
              <a:t>د. شراكات المؤثرين.</a:t>
            </a:r>
          </a:p>
          <a:p>
            <a:pPr algn="justLow" rtl="1">
              <a:lnSpc>
                <a:spcPct val="150000"/>
              </a:lnSpc>
            </a:pPr>
            <a:r>
              <a:rPr lang="ar-EG" sz="2400" dirty="0">
                <a:solidFill>
                  <a:srgbClr val="002060"/>
                </a:solidFill>
                <a:latin typeface="Noto Naskh Arabic"/>
                <a:cs typeface="+mj-cs"/>
              </a:rPr>
              <a:t>التسويق عبر المؤثرين استراتيجية فعالة على تويتر</a:t>
            </a:r>
            <a:r>
              <a:rPr lang="ar-EG" sz="2400" dirty="0">
                <a:solidFill>
                  <a:srgbClr val="002060"/>
                </a:solidFill>
                <a:latin typeface="Noto Naskh Arabic"/>
                <a:cs typeface="Times New Roman" panose="02020603050405020304" pitchFamily="18" charset="0"/>
              </a:rPr>
              <a:t> (إكس </a:t>
            </a:r>
            <a:r>
              <a:rPr lang="en-US" sz="2400" dirty="0">
                <a:solidFill>
                  <a:srgbClr val="002060"/>
                </a:solidFill>
                <a:latin typeface="Adobe Caslon Pro" panose="0205050205050A020403" pitchFamily="18" charset="0"/>
              </a:rPr>
              <a:t>x</a:t>
            </a:r>
            <a:r>
              <a:rPr lang="ar-EG" sz="2400" dirty="0">
                <a:solidFill>
                  <a:srgbClr val="002060"/>
                </a:solidFill>
                <a:latin typeface="Noto Naskh Arabic"/>
                <a:cs typeface="Times New Roman" panose="02020603050405020304" pitchFamily="18" charset="0"/>
              </a:rPr>
              <a:t>) حالياً</a:t>
            </a:r>
            <a:r>
              <a:rPr lang="ar-EG" sz="2400" dirty="0">
                <a:solidFill>
                  <a:srgbClr val="002060"/>
                </a:solidFill>
                <a:latin typeface="Noto Naskh Arabic"/>
                <a:cs typeface="+mj-cs"/>
              </a:rPr>
              <a:t>، فقط عليك تحديد المؤثرين في مجال عملك أو تخصصك، وادخل في شراكات لتوسيع نطاق وصول علامتك التجارية والتفاعل مع جمهور أوسع.</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7" name="Picture 6">
            <a:extLst>
              <a:ext uri="{FF2B5EF4-FFF2-40B4-BE49-F238E27FC236}">
                <a16:creationId xmlns:a16="http://schemas.microsoft.com/office/drawing/2014/main" id="{871C05B5-3407-4492-BE9A-5AD013902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42" y="926227"/>
            <a:ext cx="3654659" cy="25027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33514F31-1376-4C43-B971-6BD60840E3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0072" y="3607044"/>
            <a:ext cx="3528220" cy="26355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20225936"/>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094276" y="632776"/>
            <a:ext cx="2877652" cy="58251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7725" y="774564"/>
            <a:ext cx="8811491" cy="56833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dirty="0">
                <a:solidFill>
                  <a:srgbClr val="002060"/>
                </a:solidFill>
                <a:cs typeface="+mj-cs"/>
              </a:rPr>
              <a:t>3. </a:t>
            </a:r>
            <a:r>
              <a:rPr lang="ar-EG" sz="2400" b="1" dirty="0">
                <a:solidFill>
                  <a:srgbClr val="002060"/>
                </a:solidFill>
                <a:cs typeface="+mj-cs"/>
              </a:rPr>
              <a:t>التسويق عبر يوتيوب.</a:t>
            </a:r>
          </a:p>
          <a:p>
            <a:pPr algn="justLow" rtl="1"/>
            <a:r>
              <a:rPr lang="ar-EG" sz="2400" dirty="0">
                <a:solidFill>
                  <a:srgbClr val="002060"/>
                </a:solidFill>
                <a:cs typeface="+mj-cs"/>
              </a:rPr>
              <a:t>تُشير الإحصائيات أن 68% من المستخدمين يشاهدون يوتيوب لمساعدتهم على اتخاذ قرار الشراء لمنتجات بعينها، الأمر الذي يجعل من التسويق عبر يوتيوب أمرًا حيويًا، وهناك عددًا من الاستراتيجيات التي يمكن تنفيذها للتسويق الفعال على موقع الفيديو الأشهر في العالم مثل:</a:t>
            </a:r>
          </a:p>
          <a:p>
            <a:pPr algn="justLow" rtl="1"/>
            <a:r>
              <a:rPr lang="ar-EG" sz="2400" dirty="0">
                <a:solidFill>
                  <a:srgbClr val="002060"/>
                </a:solidFill>
                <a:cs typeface="+mj-cs"/>
              </a:rPr>
              <a:t>أ. </a:t>
            </a:r>
            <a:r>
              <a:rPr lang="ar-EG" sz="2400" b="1" dirty="0">
                <a:solidFill>
                  <a:srgbClr val="002060"/>
                </a:solidFill>
                <a:cs typeface="+mj-cs"/>
              </a:rPr>
              <a:t>تقديم محتوى فيديو عالي الجودة.</a:t>
            </a:r>
          </a:p>
          <a:p>
            <a:pPr algn="justLow" rtl="1"/>
            <a:endParaRPr lang="ar-EG" sz="900" b="1" dirty="0">
              <a:solidFill>
                <a:srgbClr val="002060"/>
              </a:solidFill>
              <a:cs typeface="+mj-cs"/>
            </a:endParaRPr>
          </a:p>
          <a:p>
            <a:pPr algn="justLow" rtl="1"/>
            <a:r>
              <a:rPr lang="ar-EG" sz="2400" dirty="0">
                <a:solidFill>
                  <a:srgbClr val="002060"/>
                </a:solidFill>
                <a:cs typeface="+mj-cs"/>
              </a:rPr>
              <a:t>لأن اليوتيوب </a:t>
            </a:r>
            <a:r>
              <a:rPr lang="en-US" sz="2400" dirty="0">
                <a:solidFill>
                  <a:srgbClr val="002060"/>
                </a:solidFill>
                <a:latin typeface="Adobe Caslon Pro" panose="0205050205050A020403" pitchFamily="18" charset="0"/>
                <a:cs typeface="+mj-cs"/>
              </a:rPr>
              <a:t>YouTube </a:t>
            </a:r>
            <a:r>
              <a:rPr lang="ar-EG" sz="2400" dirty="0">
                <a:solidFill>
                  <a:srgbClr val="002060"/>
                </a:solidFill>
                <a:cs typeface="+mj-cs"/>
              </a:rPr>
              <a:t>منصة تتمحور حول الفيديو، يجب أن تدور استراتيجيتك هي الأخرى حول إنشاء محتوى فيديو عالي الجودة يعجب به جمهورك المستهدف. قد يشمل ذلك مراجعات المنتجات أو المقابلات مع العملاء، أو مقاطع الفيديو التعريفية.</a:t>
            </a:r>
          </a:p>
          <a:p>
            <a:pPr algn="justLow" rtl="1"/>
            <a:r>
              <a:rPr lang="ar-EG" sz="2400" dirty="0">
                <a:solidFill>
                  <a:srgbClr val="002060"/>
                </a:solidFill>
                <a:cs typeface="+mj-cs"/>
              </a:rPr>
              <a:t>- وهنا يمكنك أن تستثمر في إنتاج فيديو احترافي باستخدام الكلمات الرئيسية والعلامات والأوصاف المستهدفة لتحسين قابلية الاكتشاف، مع الاهتمام جيدًا بالصور المصغرة للفيديو فهي الخطاف الذي يجذب المشاهدين، فضلًا عن صور القناة، وإنشاء وصف فيديو مفصل جذاب.</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87889BD8-471C-4950-B30F-C2575D18D46F}"/>
              </a:ext>
            </a:extLst>
          </p:cNvPr>
          <p:cNvPicPr>
            <a:picLocks noChangeAspect="1"/>
          </p:cNvPicPr>
          <p:nvPr/>
        </p:nvPicPr>
        <p:blipFill>
          <a:blip r:embed="rId3"/>
          <a:stretch>
            <a:fillRect/>
          </a:stretch>
        </p:blipFill>
        <p:spPr>
          <a:xfrm>
            <a:off x="97102" y="1388222"/>
            <a:ext cx="2923309" cy="35088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5402000"/>
      </p:ext>
    </p:extLst>
  </p:cSld>
  <p:clrMapOvr>
    <a:masterClrMapping/>
  </p:clrMapOvr>
  <p:timing>
    <p:tnLst>
      <p:par>
        <p:cTn id="1" dur="indefinite" restart="never" nodeType="tmRoot">
          <p:childTnLst>
            <p:par>
              <p:cTn id="2"/>
            </p:par>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040876" y="611654"/>
            <a:ext cx="2804761" cy="59103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5746" y="720986"/>
            <a:ext cx="7301346" cy="576438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r>
              <a:rPr lang="ar-EG" sz="2000" b="1" dirty="0">
                <a:solidFill>
                  <a:srgbClr val="3C4859"/>
                </a:solidFill>
                <a:latin typeface="Noto Kufi Arabic"/>
              </a:rPr>
            </a:br>
            <a:r>
              <a:rPr lang="ar-EG" sz="2400" b="1" dirty="0">
                <a:solidFill>
                  <a:srgbClr val="002060"/>
                </a:solidFill>
                <a:latin typeface="Noto Kufi Arabic"/>
                <a:cs typeface="+mj-cs"/>
              </a:rPr>
              <a:t>ب. التعاون والترويج المشترك</a:t>
            </a:r>
          </a:p>
          <a:p>
            <a:pPr algn="justLow" rtl="1"/>
            <a:r>
              <a:rPr lang="ar-EG" sz="2400" dirty="0">
                <a:solidFill>
                  <a:srgbClr val="002060"/>
                </a:solidFill>
                <a:latin typeface="Noto Naskh Arabic"/>
                <a:cs typeface="+mj-cs"/>
              </a:rPr>
              <a:t>التعاون مع منشئي المحتوى والمؤثرين الآخرين على اليوتيوب؛ ممن لديهم جمهور مستهدف من الاستراتيجيات المثمرة، قد يتضمن ذلك ظهور ضيف أو محتوى تم إنشاؤه بالاشتراك مع آخرين، أو الترويج المشترك على قنوات بعضهم البعض، إذ يساعد ذلك في الوصول إلى جمهور جديد، واكتساب المصداقية من خلال الارتباط مع منشئي محتوى آخرين موثوق بهم.</a:t>
            </a:r>
          </a:p>
          <a:p>
            <a:pPr algn="justLow" rtl="1"/>
            <a:r>
              <a:rPr lang="ar-EG" sz="2400" b="1" dirty="0">
                <a:solidFill>
                  <a:srgbClr val="002060"/>
                </a:solidFill>
                <a:latin typeface="Noto Kufi Arabic"/>
                <a:cs typeface="+mj-cs"/>
              </a:rPr>
              <a:t>ج. التفاعل مع المجتمع.</a:t>
            </a:r>
          </a:p>
          <a:p>
            <a:pPr algn="justLow" rtl="1"/>
            <a:r>
              <a:rPr lang="ar-EG" sz="2400" dirty="0">
                <a:solidFill>
                  <a:srgbClr val="002060"/>
                </a:solidFill>
                <a:latin typeface="Noto Naskh Arabic"/>
                <a:cs typeface="+mj-cs"/>
              </a:rPr>
              <a:t>انخرط مع مجتمع اليوتيوب الخاص بك من خلال التعليقات والرسائل ووسائل التواصل الاجتماعي، أجب على الأسئلة، وشجع المناقشات لبناء علاقات مع جمهورك. كما يمكنك أيضًا خلق إحساس بالانتماء للمجتمع من خلال تنظيم المسابقات والهدايا واستطلاعات الرأي التي تشجع على مشاركة المستخدمين وانخراطهم، ولا تنس أن الرد على التعليقات يعزز حالة الفيديو الخاص بك في الخوارزمية، لأن المزيد من التعليقات يعني أن الفيديو يبدو أكثر شيوعًا.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D0BF6FB5-1D9A-4260-B51E-FAADEC7C7D51}"/>
              </a:ext>
            </a:extLst>
          </p:cNvPr>
          <p:cNvPicPr>
            <a:picLocks noChangeAspect="1"/>
          </p:cNvPicPr>
          <p:nvPr/>
        </p:nvPicPr>
        <p:blipFill>
          <a:blip r:embed="rId3"/>
          <a:stretch>
            <a:fillRect/>
          </a:stretch>
        </p:blipFill>
        <p:spPr>
          <a:xfrm>
            <a:off x="28491" y="1163249"/>
            <a:ext cx="4267200" cy="42360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939291"/>
      </p:ext>
    </p:extLst>
  </p:cSld>
  <p:clrMapOvr>
    <a:masterClrMapping/>
  </p:clrMapOvr>
  <p:timing>
    <p:tnLst>
      <p:par>
        <p:cTn id="1" dur="indefinite" restart="never" nodeType="tmRoot">
          <p:childTnLst>
            <p:par>
              <p:cTn id="2"/>
            </p:par>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8254" y="694829"/>
            <a:ext cx="7136000" cy="583896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br>
              <a:rPr lang="ar-EG" sz="2400" b="1" dirty="0">
                <a:solidFill>
                  <a:srgbClr val="3C4859"/>
                </a:solidFill>
                <a:latin typeface="Noto Kufi Arabic"/>
              </a:rPr>
            </a:br>
            <a:r>
              <a:rPr lang="ar-EG" sz="2400" b="1" dirty="0">
                <a:solidFill>
                  <a:srgbClr val="002060"/>
                </a:solidFill>
                <a:latin typeface="Noto Kufi Arabic"/>
              </a:rPr>
              <a:t>د. تحليل المنافسين.</a:t>
            </a:r>
          </a:p>
          <a:p>
            <a:pPr algn="justLow" rtl="1"/>
            <a:r>
              <a:rPr lang="ar-EG" sz="2400" dirty="0">
                <a:solidFill>
                  <a:srgbClr val="002060"/>
                </a:solidFill>
                <a:latin typeface="Noto Naskh Arabic"/>
              </a:rPr>
              <a:t>يمكنك البحث عن قنوات المنافسين على يوتيوب وتحليلها؛ بما في ذلك معرفة عدد المشتركين، ومتوسط المشاهدات لكل فيديو، وجودة الفيديو الإجمالية، وما يقوله الناس في التعليقات، وأخيرًا الموضوعات الرئيسية التي ينشرون عنها. وبعد ذلك حدد مقاطع الفيديو الأكثر شعبية لديهم، واسأل نفسك كيف يقدمون أنفسهم؟ وكيف يمكنك تمييز علامتك التجارية عنهم؟ ثم حدد الأفكار التي يمكنك الحصول عليها لمحتوى جديد من هذه القنوات.</a:t>
            </a:r>
          </a:p>
          <a:p>
            <a:pPr algn="justLow" rtl="1"/>
            <a:r>
              <a:rPr lang="ar-EG" sz="2400" b="1" dirty="0">
                <a:solidFill>
                  <a:srgbClr val="002060"/>
                </a:solidFill>
                <a:latin typeface="Noto Kufi Arabic"/>
              </a:rPr>
              <a:t>هـــ. إعلانات يوتيوب.</a:t>
            </a:r>
          </a:p>
          <a:p>
            <a:pPr algn="justLow" rtl="1"/>
            <a:r>
              <a:rPr lang="ar-EG" sz="2400" dirty="0">
                <a:solidFill>
                  <a:srgbClr val="002060"/>
                </a:solidFill>
                <a:latin typeface="Noto Naskh Arabic"/>
              </a:rPr>
              <a:t>تأتي إعلانات يوتيوب على هيئة مقاطع فيديو، ولكن يمكنك أيضا وضع إعلانات البانر؛ إما في مقاطع الفيديو أو على موقع الويب، ويمكنك أيضًا جعل إعلانات الفيديو الخاصة بك إما قابلة للتخطي بعد </a:t>
            </a:r>
            <a:r>
              <a:rPr lang="ar-EG" sz="2400" dirty="0">
                <a:solidFill>
                  <a:srgbClr val="002060"/>
                </a:solidFill>
                <a:latin typeface="Noto Naskh Arabic"/>
                <a:cs typeface="+mj-cs"/>
              </a:rPr>
              <a:t>5</a:t>
            </a:r>
            <a:r>
              <a:rPr lang="ar-EG" sz="2400" dirty="0">
                <a:solidFill>
                  <a:srgbClr val="002060"/>
                </a:solidFill>
                <a:latin typeface="Noto Naskh Arabic"/>
              </a:rPr>
              <a:t> ثوان أو غير قابلة للتخطي، ويتطلب تشغيل إعلانات ناجحة استراتيجية مخصصة، تعتمد على فهم جمهورك وميزانيتك والهدف المرجو من هذه الإعلانات.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E1C39217-4F6D-46B2-B098-0D28497071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308" y="832491"/>
            <a:ext cx="3643745" cy="2596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a:extLst>
              <a:ext uri="{FF2B5EF4-FFF2-40B4-BE49-F238E27FC236}">
                <a16:creationId xmlns:a16="http://schemas.microsoft.com/office/drawing/2014/main" id="{3C805F47-CB4F-4649-BCE0-866C592EB3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2308" y="3672983"/>
            <a:ext cx="3643745" cy="2596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94668059"/>
      </p:ext>
    </p:extLst>
  </p:cSld>
  <p:clrMapOvr>
    <a:masterClrMapping/>
  </p:clrMapOvr>
  <p:timing>
    <p:tnLst>
      <p:par>
        <p:cTn id="1" dur="indefinite" restart="never" nodeType="tmRoot">
          <p:childTnLst>
            <p:par>
              <p:cTn id="2"/>
            </p:par>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20290" y="894340"/>
            <a:ext cx="8770835" cy="562765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rgbClr val="002060"/>
                </a:solidFill>
                <a:latin typeface="Noto Kufi Arabic"/>
                <a:cs typeface="+mj-cs"/>
              </a:rPr>
              <a:t>4. التسويق عبر انستجرام.</a:t>
            </a:r>
          </a:p>
          <a:p>
            <a:pPr algn="justLow" rtl="1"/>
            <a:r>
              <a:rPr lang="ar-EG" sz="2400" dirty="0">
                <a:solidFill>
                  <a:srgbClr val="002060"/>
                </a:solidFill>
                <a:latin typeface="Noto Naskh Arabic"/>
                <a:cs typeface="+mj-cs"/>
              </a:rPr>
              <a:t>يقول 50% من مستخدمي انستجرام أنهم زاروا مواقع الويب الخاصة بالعلامات التجارية بعد مشاهدة قصصهم على انستجرام، لذا فإن التسويق عبر انستجرام إحدى استراتيجيات التسويق عبر مواقع التواصل الاجتماعي الحيوية، وبخاصةٍ للشركات التي تسعى إلى تعزيز مبيعاتها، وتشمل استراتيجيات التسويق على انستجرام الآتي:</a:t>
            </a:r>
          </a:p>
          <a:p>
            <a:pPr algn="justLow" rtl="1"/>
            <a:r>
              <a:rPr lang="ar-EG" sz="2400" b="1" dirty="0">
                <a:solidFill>
                  <a:srgbClr val="002060"/>
                </a:solidFill>
                <a:latin typeface="Noto Kufi Arabic"/>
                <a:cs typeface="+mj-cs"/>
              </a:rPr>
              <a:t>أ. القصص المرئية</a:t>
            </a:r>
          </a:p>
          <a:p>
            <a:pPr algn="justLow" rtl="1"/>
            <a:r>
              <a:rPr lang="ar-EG" sz="2400" dirty="0">
                <a:solidFill>
                  <a:srgbClr val="002060"/>
                </a:solidFill>
                <a:latin typeface="Noto Naskh Arabic"/>
                <a:cs typeface="+mj-cs"/>
              </a:rPr>
              <a:t>يجب أن يتمحور محتوى انستجرام الخاص بك حول عناصر مرئية جذابة، يشمل ذلك صورًا ومقاطع فيديو وقصصًا عالية الجودة ومقاطع فيديو </a:t>
            </a:r>
            <a:r>
              <a:rPr lang="ar-EG" sz="2400" dirty="0" err="1">
                <a:solidFill>
                  <a:srgbClr val="002060"/>
                </a:solidFill>
                <a:latin typeface="Noto Naskh Arabic"/>
                <a:cs typeface="+mj-cs"/>
              </a:rPr>
              <a:t>ريلز</a:t>
            </a:r>
            <a:r>
              <a:rPr lang="ar-EG" sz="2400" dirty="0">
                <a:solidFill>
                  <a:srgbClr val="002060"/>
                </a:solidFill>
                <a:latin typeface="Noto Naskh Arabic"/>
                <a:cs typeface="+mj-cs"/>
              </a:rPr>
              <a:t>، كما يمكنك استخدام ميزات انستجرام مثل: الفلاتر والملصقات وعلامات التصنيف، لإبراز المحتوى الخاص بك. كما يُعد استخدام قصص انستجرام يوميًا ميزة رائعة، لنشر العروض أو تحديثات الشركة أو حتى مجرد محتوى مرح عادي.</a:t>
            </a:r>
          </a:p>
          <a:p>
            <a:pPr algn="justLow" rtl="1"/>
            <a:r>
              <a:rPr lang="ar-EG" sz="2400" dirty="0">
                <a:solidFill>
                  <a:srgbClr val="002060"/>
                </a:solidFill>
                <a:latin typeface="Noto Naskh Arabic"/>
                <a:cs typeface="+mj-cs"/>
              </a:rPr>
              <a:t>كما تشمل هذه القصص نشر منشورات من وراء الكواليس خاصة بعملك وموظفيك، والمشاركات التعليمية التي تقدم نصائح بسيطة حول كيفية القيام بشيء ما أو صنعه، وكذلك المشاركات التحفيزية التي تجمع بين المرئيات البسيطة والاقتباس المميز أو النص الراقي، وأخيرًا منشورات العطلات الشائعة التي تحتفل بالعطلات والأعياد والمناسبات.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6474B477-F744-431C-906B-FFB94908B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34338"/>
            <a:ext cx="3043098" cy="40490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08326589"/>
      </p:ext>
    </p:extLst>
  </p:cSld>
  <p:clrMapOvr>
    <a:masterClrMapping/>
  </p:clrMapOvr>
  <p:timing>
    <p:tnLst>
      <p:par>
        <p:cTn id="1" dur="indefinite" restart="never" nodeType="tmRoot">
          <p:childTnLst>
            <p:par>
              <p:cTn id="2"/>
            </p:par>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9926" y="686636"/>
            <a:ext cx="10253272" cy="58353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rgbClr val="002060"/>
                </a:solidFill>
                <a:latin typeface="Noto Kufi Arabic"/>
                <a:cs typeface="+mj-cs"/>
              </a:rPr>
              <a:t>ب. التسويق عبر المؤثرين.</a:t>
            </a:r>
          </a:p>
          <a:p>
            <a:pPr algn="justLow" rtl="1"/>
            <a:r>
              <a:rPr lang="ar-EG" sz="2400" dirty="0">
                <a:solidFill>
                  <a:srgbClr val="002060"/>
                </a:solidFill>
                <a:latin typeface="Noto Naskh Arabic"/>
                <a:cs typeface="+mj-cs"/>
              </a:rPr>
              <a:t>التسويق عبر المؤثرين استراتيجية رائجة بقوة على انستجرام، فيمكنك التعاون مع المؤثرين للترويج لعلامتك التجارية أو منتجاتك، من خلال الظهور للجمهور وهم يستخدمون منتجاتك أو يتفاعلون معها، أو يتحدثون عنها وعن مميزاتها.</a:t>
            </a:r>
          </a:p>
          <a:p>
            <a:pPr algn="justLow" rtl="1"/>
            <a:r>
              <a:rPr lang="ar-EG" sz="2400" b="1" dirty="0">
                <a:solidFill>
                  <a:srgbClr val="002060"/>
                </a:solidFill>
                <a:latin typeface="Noto Kufi Arabic"/>
                <a:cs typeface="+mj-cs"/>
              </a:rPr>
              <a:t>ج. تشجيع المحتوى الذي ينشئه المستخدم.</a:t>
            </a:r>
          </a:p>
          <a:p>
            <a:pPr algn="justLow" rtl="1"/>
            <a:r>
              <a:rPr lang="ar-EG" sz="2400" dirty="0">
                <a:solidFill>
                  <a:srgbClr val="002060"/>
                </a:solidFill>
                <a:latin typeface="Noto Naskh Arabic"/>
                <a:cs typeface="+mj-cs"/>
              </a:rPr>
              <a:t>يمكنك تشجيع جمهورك على إنشاء ومشاركة محتوى من إنشائهم يتعلق بعلامتك التجارية أو منتجاتك. وقد يشمل ذلك مراجعات أو مقاطع فيديو خاصة بفتح علبة المنتج أو الصور التي ينشئها المستخدمون، إذ تُتيح لك مشاركة هذه اللقطات إظهار عملائك الراضين ووضع منتجاتك في بيئة واقعية، فضلًا عن ترويج صورة لك تظهر اهتمامك الحقيقي بعملائك.</a:t>
            </a:r>
          </a:p>
          <a:p>
            <a:pPr algn="justLow" rtl="1"/>
            <a:r>
              <a:rPr lang="ar-EG" sz="2400" b="1" dirty="0">
                <a:solidFill>
                  <a:srgbClr val="002060"/>
                </a:solidFill>
                <a:latin typeface="Noto Kufi Arabic"/>
                <a:cs typeface="+mj-cs"/>
              </a:rPr>
              <a:t>د. الإعلانات المدفوعة.</a:t>
            </a:r>
          </a:p>
          <a:p>
            <a:pPr algn="justLow" rtl="1"/>
            <a:r>
              <a:rPr lang="ar-EG" sz="2400" dirty="0">
                <a:solidFill>
                  <a:srgbClr val="002060"/>
                </a:solidFill>
                <a:latin typeface="Noto Naskh Arabic"/>
                <a:cs typeface="+mj-cs"/>
              </a:rPr>
              <a:t>توفر إعلانات انستجرام المدفوعة طرقًا ملهمة ومتنوعة تساعدك على الوصول إلى أهدافك التسويقية، عن طريق إعلانات الصور، وإعلانات الفيديو التي تصل إلى 60 ثانية، والإعلانات الدوارة، وإعلانات القصص، وكذلك الإعلانات في علامة التبويب "استكشاف". فقط حدد جمهورك المستهدف والذي في الغالب سيكون من الشباب الذي يمثل الأكثرية على هذه المنصة، وأهدافك وميزانيتك.</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63322325"/>
      </p:ext>
    </p:extLst>
  </p:cSld>
  <p:clrMapOvr>
    <a:masterClrMapping/>
  </p:clrMapOvr>
  <p:timing>
    <p:tnLst>
      <p:par>
        <p:cTn id="1" dur="indefinite" restart="never" nodeType="tmRoot">
          <p:childTnLst>
            <p:par>
              <p:cTn id="2"/>
            </p:par>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372" y="1195641"/>
            <a:ext cx="10911255" cy="568342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dirty="0">
                <a:solidFill>
                  <a:srgbClr val="002060"/>
                </a:solidFill>
                <a:latin typeface="Noto Naskh Arabic"/>
                <a:cs typeface="+mj-cs"/>
              </a:rPr>
              <a:t>يُقصد بأدوات التسويق عبر مواقع التواصل الاجتماعي، الأدوات والمنصات البرمجية المصممة لمساعدتك على إدارة وتحليل وتحسين استراتيجيات التسويق على مواقع التواصل الاجتماعي، وتشمل:</a:t>
            </a:r>
          </a:p>
          <a:p>
            <a:pPr algn="justLow" rtl="1"/>
            <a:r>
              <a:rPr lang="ar-EG" sz="2400" b="1" dirty="0">
                <a:solidFill>
                  <a:srgbClr val="002060"/>
                </a:solidFill>
                <a:latin typeface="Noto Naskh Arabic"/>
                <a:cs typeface="+mj-cs"/>
              </a:rPr>
              <a:t>1. إدارة وسائل التواصل الاجتماعي: </a:t>
            </a:r>
            <a:r>
              <a:rPr lang="ar-EG" sz="2400" dirty="0">
                <a:solidFill>
                  <a:srgbClr val="002060"/>
                </a:solidFill>
                <a:latin typeface="Noto Naskh Arabic"/>
                <a:cs typeface="+mj-cs"/>
              </a:rPr>
              <a:t>تمكنك هذه الأدوات من جدولة منشوراتك على وسائل التواصل الاجتماعي. وتوفر عادةً تخصيص المنشورات بالنصوص والصور ومقاطع الفيديو وعلامات التصنيف، وتحديد تواريخ وأوقات محددة لنشرها، ومنها: </a:t>
            </a:r>
            <a:r>
              <a:rPr lang="en-US" sz="2400" dirty="0">
                <a:solidFill>
                  <a:srgbClr val="002060"/>
                </a:solidFill>
                <a:latin typeface="Adobe Caslon Pro" panose="0205050205050A020403" pitchFamily="18" charset="0"/>
                <a:cs typeface="+mj-cs"/>
              </a:rPr>
              <a:t>Hootsuite -Buffer -Social Pilot </a:t>
            </a:r>
          </a:p>
          <a:p>
            <a:pPr algn="justLow" rtl="1"/>
            <a:r>
              <a:rPr lang="ar-EG" sz="2400" b="1" dirty="0">
                <a:solidFill>
                  <a:srgbClr val="002060"/>
                </a:solidFill>
                <a:latin typeface="Noto Naskh Arabic"/>
                <a:cs typeface="+mj-cs"/>
              </a:rPr>
              <a:t>2. تحليل الوسائط الاجتماعية: </a:t>
            </a:r>
            <a:r>
              <a:rPr lang="ar-EG" sz="2400" dirty="0">
                <a:solidFill>
                  <a:srgbClr val="002060"/>
                </a:solidFill>
                <a:latin typeface="Noto Naskh Arabic"/>
                <a:cs typeface="+mj-cs"/>
              </a:rPr>
              <a:t>توفر هذه الأدوات رؤى وبيانات حول أداء الوسائط الاجتماعية، ويمكنها تتبع وتحليل المقاييس الرئيسية مثل: التفاعل والوصول ومرات الظهور والزيارات الفعلية والتحويلات، ومنها:</a:t>
            </a:r>
          </a:p>
          <a:p>
            <a:pPr algn="justLow" rtl="1"/>
            <a:r>
              <a:rPr lang="ar-EG" sz="2400" dirty="0">
                <a:solidFill>
                  <a:srgbClr val="002060"/>
                </a:solidFill>
                <a:latin typeface="Noto Naskh Arabic"/>
                <a:cs typeface="+mj-cs"/>
              </a:rPr>
              <a:t> </a:t>
            </a:r>
            <a:r>
              <a:rPr lang="en-US" sz="2400" dirty="0">
                <a:solidFill>
                  <a:srgbClr val="002060"/>
                </a:solidFill>
                <a:latin typeface="Adobe Caslon Pro" panose="0205050205050A020403" pitchFamily="18" charset="0"/>
                <a:cs typeface="+mj-cs"/>
              </a:rPr>
              <a:t>Google Analytics </a:t>
            </a:r>
            <a:r>
              <a:rPr lang="ar-EG" sz="2400">
                <a:solidFill>
                  <a:srgbClr val="002060"/>
                </a:solidFill>
                <a:latin typeface="Adobe Caslon Pro" panose="0205050205050A020403" pitchFamily="18" charset="0"/>
                <a:cs typeface="+mj-cs"/>
              </a:rPr>
              <a:t>- </a:t>
            </a:r>
            <a:r>
              <a:rPr lang="en-US" sz="2400">
                <a:solidFill>
                  <a:srgbClr val="002060"/>
                </a:solidFill>
                <a:latin typeface="Adobe Caslon Pro" panose="0205050205050A020403" pitchFamily="18" charset="0"/>
                <a:cs typeface="+mj-cs"/>
              </a:rPr>
              <a:t>Brand </a:t>
            </a:r>
            <a:r>
              <a:rPr lang="en-US" sz="2400" dirty="0">
                <a:solidFill>
                  <a:srgbClr val="002060"/>
                </a:solidFill>
                <a:latin typeface="Adobe Caslon Pro" panose="0205050205050A020403" pitchFamily="18" charset="0"/>
                <a:cs typeface="+mj-cs"/>
              </a:rPr>
              <a:t>watch</a:t>
            </a:r>
          </a:p>
          <a:p>
            <a:pPr algn="justLow" rtl="1"/>
            <a:r>
              <a:rPr lang="ar-EG" sz="2400" b="1" dirty="0">
                <a:solidFill>
                  <a:srgbClr val="002060"/>
                </a:solidFill>
                <a:latin typeface="Noto Naskh Arabic"/>
                <a:cs typeface="+mj-cs"/>
              </a:rPr>
              <a:t>3. أدوات الإعلان على وسائل التواصل الاجتماعي:</a:t>
            </a:r>
            <a:r>
              <a:rPr lang="ar-EG" sz="2400" dirty="0">
                <a:solidFill>
                  <a:srgbClr val="002060"/>
                </a:solidFill>
                <a:latin typeface="Noto Naskh Arabic"/>
                <a:cs typeface="+mj-cs"/>
              </a:rPr>
              <a:t> صممت هذه الأدوات خصيصًا لإنشاء الحملات الإعلانية عبر وسائل التواصل الاجتماعي وإدارتها وتحسينها مثل:</a:t>
            </a:r>
          </a:p>
          <a:p>
            <a:pPr rtl="1"/>
            <a:r>
              <a:rPr lang="ar-EG" sz="2400" dirty="0">
                <a:solidFill>
                  <a:srgbClr val="002060"/>
                </a:solidFill>
                <a:latin typeface="Noto Naskh Arabic"/>
                <a:cs typeface="+mj-cs"/>
              </a:rPr>
              <a:t> </a:t>
            </a:r>
            <a:r>
              <a:rPr lang="en-US" sz="2400" dirty="0">
                <a:solidFill>
                  <a:srgbClr val="002060"/>
                </a:solidFill>
                <a:latin typeface="Adobe Caslon Pro" panose="0205050205050A020403" pitchFamily="18" charset="0"/>
                <a:cs typeface="+mj-cs"/>
              </a:rPr>
              <a:t>Facebook Ads Manager </a:t>
            </a:r>
            <a:r>
              <a:rPr lang="ar-EG" sz="2400" dirty="0">
                <a:solidFill>
                  <a:srgbClr val="002060"/>
                </a:solidFill>
                <a:latin typeface="Adobe Caslon Pro" panose="0205050205050A020403" pitchFamily="18" charset="0"/>
                <a:cs typeface="+mj-cs"/>
              </a:rPr>
              <a:t>-</a:t>
            </a:r>
            <a:r>
              <a:rPr lang="en-US" sz="2400" dirty="0">
                <a:solidFill>
                  <a:srgbClr val="002060"/>
                </a:solidFill>
                <a:latin typeface="Adobe Caslon Pro" panose="0205050205050A020403" pitchFamily="18" charset="0"/>
                <a:cs typeface="+mj-cs"/>
              </a:rPr>
              <a:t>Google Ads -Twitter Ads </a:t>
            </a:r>
          </a:p>
          <a:p>
            <a:pPr algn="justLow" rtl="1"/>
            <a:r>
              <a:rPr lang="ar-EG" sz="2400" b="1" dirty="0">
                <a:solidFill>
                  <a:srgbClr val="002060"/>
                </a:solidFill>
                <a:latin typeface="Adobe Caslon Pro" panose="0205050205050A020403" pitchFamily="18" charset="0"/>
                <a:cs typeface="+mj-cs"/>
              </a:rPr>
              <a:t>4. أدوات تحسين محركات البحث </a:t>
            </a:r>
            <a:r>
              <a:rPr lang="en-US" sz="2400" b="1" dirty="0">
                <a:solidFill>
                  <a:srgbClr val="002060"/>
                </a:solidFill>
                <a:latin typeface="Adobe Caslon Pro" panose="0205050205050A020403" pitchFamily="18" charset="0"/>
                <a:cs typeface="+mj-cs"/>
              </a:rPr>
              <a:t> SEO: </a:t>
            </a:r>
            <a:r>
              <a:rPr lang="ar-EG" sz="2400" dirty="0">
                <a:solidFill>
                  <a:srgbClr val="002060"/>
                </a:solidFill>
                <a:latin typeface="Adobe Caslon Pro" panose="0205050205050A020403" pitchFamily="18" charset="0"/>
                <a:cs typeface="+mj-cs"/>
              </a:rPr>
              <a:t>تعمل هذه ا</a:t>
            </a:r>
            <a:r>
              <a:rPr lang="ar-EG" sz="2400" dirty="0">
                <a:solidFill>
                  <a:srgbClr val="002060"/>
                </a:solidFill>
                <a:latin typeface="Noto Naskh Arabic"/>
                <a:cs typeface="+mj-cs"/>
              </a:rPr>
              <a:t>لأدوات على تحسين حساباتك ومحتوى موقعك لمحركات البحث، بحيث يتوقع زيادة ظهوره عند البحث عن موضوعات مشابهة له أو عن الكلمة الرئيسية له، ومنها أدوات </a:t>
            </a:r>
            <a:r>
              <a:rPr lang="en-US" sz="2400" dirty="0">
                <a:solidFill>
                  <a:srgbClr val="002060"/>
                </a:solidFill>
                <a:latin typeface="Adobe Caslon Pro" panose="0205050205050A020403" pitchFamily="18" charset="0"/>
                <a:cs typeface="+mj-cs"/>
              </a:rPr>
              <a:t>Semrush - Google Keyword Planner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9C0273B6-6B7C-4675-9EDF-AA52781AFC73}"/>
              </a:ext>
            </a:extLst>
          </p:cNvPr>
          <p:cNvSpPr/>
          <p:nvPr/>
        </p:nvSpPr>
        <p:spPr>
          <a:xfrm>
            <a:off x="2840183" y="428534"/>
            <a:ext cx="6719454" cy="7203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400" b="1" dirty="0">
                <a:solidFill>
                  <a:schemeClr val="bg1"/>
                </a:solidFill>
                <a:latin typeface="Noto Kufi Arabic"/>
              </a:rPr>
              <a:t>سابعاً: أدوات التسويق عبر مواقع التواصل الاجتماعي</a:t>
            </a:r>
          </a:p>
        </p:txBody>
      </p:sp>
    </p:spTree>
    <p:extLst>
      <p:ext uri="{BB962C8B-B14F-4D97-AF65-F5344CB8AC3E}">
        <p14:creationId xmlns:p14="http://schemas.microsoft.com/office/powerpoint/2010/main" val="2824456063"/>
      </p:ext>
    </p:extLst>
  </p:cSld>
  <p:clrMapOvr>
    <a:masterClrMapping/>
  </p:clrMapOvr>
  <p:timing>
    <p:tnLst>
      <p:par>
        <p:cTn id="1" dur="indefinite" restart="never" nodeType="tmRoot">
          <p:childTnLst>
            <p:par>
              <p:cTn id="2"/>
            </p:par>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51113" y="1079210"/>
            <a:ext cx="3503367"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7521" y="1063415"/>
            <a:ext cx="11023860" cy="54146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000" dirty="0">
                <a:solidFill>
                  <a:srgbClr val="002060"/>
                </a:solidFill>
                <a:latin typeface="Noto Kufi Arabic"/>
              </a:rPr>
              <a:t>إجمالاَ: يمكن القول بأن التسويق باستخدام مواقع التواصل الاجتماعي قد ثبت أنه أداة قوية وفعالة في عالم الأعمال الحديث، فهو يُتيح للشركات التواصل مباشرة مع جمهورها وبناء علاقات قوية وثيقة مع العملاء المحتملين.، كما يُتيح لهم أيضًا فهم احتياجات واهتمامات الجمهور بشكل أفضل وتوفير تجارب مخصصة وفريدة للعملاء.</a:t>
            </a:r>
          </a:p>
          <a:p>
            <a:pPr algn="justLow" rtl="1">
              <a:lnSpc>
                <a:spcPct val="150000"/>
              </a:lnSpc>
            </a:pPr>
            <a:r>
              <a:rPr lang="ar-EG" sz="2000" dirty="0">
                <a:solidFill>
                  <a:srgbClr val="002060"/>
                </a:solidFill>
                <a:latin typeface="Noto Kufi Arabic"/>
              </a:rPr>
              <a:t>وبفضل تواجدها الواسع والشامل، توفر مواقع التواصل الاجتماعي أيضًا فرصًا للترويج للمنتجات والخدمات بشكل مباشر وفعال، مما يمكن للشركات من إنشاء حملات إعلانية مستهدفة للوصول إلى الجمهور المناسب وزيادة الوعي بالعلامة التجارية وزيادة المبيعات.</a:t>
            </a:r>
          </a:p>
          <a:p>
            <a:pPr algn="justLow" rtl="1">
              <a:lnSpc>
                <a:spcPct val="150000"/>
              </a:lnSpc>
            </a:pPr>
            <a:r>
              <a:rPr lang="ar-EG" sz="2000" dirty="0">
                <a:solidFill>
                  <a:srgbClr val="002060"/>
                </a:solidFill>
                <a:latin typeface="Noto Kufi Arabic"/>
              </a:rPr>
              <a:t>ومع ذلك، يجب على الشركات أن تكون حذرة وتعمل بشكل استراتيجي عند استخدام مواقع التواصل الاجتماعي في جهود التسويق. كما يجب تطوير استراتيجية واضحة ومنهجية للتحكم في العملية وقياس النتائج، ويجب كذلك مراقبة وتقييم تأثير التسويق عبر وسائل التواصل الاجتماعي بشكل مستمر وإجراء التعديلات اللازمة لتحقيق النجاح المستدام.</a:t>
            </a:r>
          </a:p>
          <a:p>
            <a:pPr algn="justLow" rtl="1">
              <a:lnSpc>
                <a:spcPct val="150000"/>
              </a:lnSpc>
            </a:pPr>
            <a:r>
              <a:rPr lang="ar-EG" sz="2000" dirty="0">
                <a:solidFill>
                  <a:srgbClr val="002060"/>
                </a:solidFill>
                <a:latin typeface="Noto Kufi Arabic"/>
              </a:rPr>
              <a:t>باختصار، يُعد التسويق باستخدام مواقع التواصل الاجتماعي أداة قوية تساعد الشركات على التواصل مع جمهورها بشكل مباشر، وزيادة الوعي بالعلامة التجارية، وتحقيق النجاح في سوق المنافسة الشديدة، إذا تم استخدامه بشكل استراتيجي وذكي.</a:t>
            </a:r>
            <a:endParaRPr lang="en-US" sz="2400" b="1" dirty="0">
              <a:solidFill>
                <a:srgbClr val="002060"/>
              </a:solidFill>
              <a:latin typeface="Noto Kufi Arabic"/>
            </a:endParaRPr>
          </a:p>
          <a:p>
            <a:pPr algn="r"/>
            <a:endParaRPr lang="en-US" sz="2400" b="1" dirty="0">
              <a:solidFill>
                <a:srgbClr val="3C4859"/>
              </a:solidFill>
              <a:latin typeface="Noto Kufi Arabic"/>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9643062" y="379968"/>
            <a:ext cx="1995181" cy="6517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368350"/>
      </p:ext>
    </p:extLst>
  </p:cSld>
  <p:clrMapOvr>
    <a:masterClrMapping/>
  </p:clrMapOvr>
  <p:timing>
    <p:tnLst>
      <p:par>
        <p:cTn id="1" dur="indefinite" restart="never" nodeType="tmRoot">
          <p:childTnLst>
            <p:par>
              <p:cTn id="2"/>
            </p:par>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484220" y="1358367"/>
            <a:ext cx="2486106"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28" y="1384438"/>
            <a:ext cx="11133720" cy="502594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buAutoNum type="arabicPeriod"/>
            </a:pPr>
            <a:r>
              <a:rPr lang="ar-EG" sz="2400" dirty="0">
                <a:solidFill>
                  <a:srgbClr val="002060"/>
                </a:solidFill>
                <a:latin typeface="Noto Kufi Arabic"/>
                <a:cs typeface="+mj-cs"/>
              </a:rPr>
              <a:t>آية أسامة عبد الفتاح مدني، دور إعلانات شبكات التواصل الاجتماعي في تشكيل اتجاهات الشباب نحو السلع والخدمات، دراسة تحليلية وميدانية، </a:t>
            </a:r>
            <a:r>
              <a:rPr lang="ar-EG" sz="2400" b="1" dirty="0">
                <a:solidFill>
                  <a:srgbClr val="002060"/>
                </a:solidFill>
                <a:latin typeface="Noto Kufi Arabic"/>
                <a:cs typeface="+mj-cs"/>
              </a:rPr>
              <a:t>رسالة ماجستير غير منشورة</a:t>
            </a:r>
            <a:r>
              <a:rPr lang="ar-EG" sz="2400" dirty="0">
                <a:solidFill>
                  <a:srgbClr val="002060"/>
                </a:solidFill>
                <a:latin typeface="Noto Kufi Arabic"/>
                <a:cs typeface="+mj-cs"/>
              </a:rPr>
              <a:t>( جامعة المنوفية: كلية الآداب، قسم الإعلام، 2019) </a:t>
            </a:r>
          </a:p>
          <a:p>
            <a:pPr marL="457200" lvl="0" indent="-457200" algn="justLow" rtl="1">
              <a:buAutoNum type="arabicPeriod"/>
            </a:pPr>
            <a:r>
              <a:rPr lang="ar-EG" sz="2400" dirty="0">
                <a:solidFill>
                  <a:srgbClr val="002060"/>
                </a:solidFill>
                <a:latin typeface="Noto Kufi Arabic"/>
                <a:cs typeface="+mj-cs"/>
              </a:rPr>
              <a:t>مضاء فيصل محمد الياسين، أثر استخدام مواقع التواصل الاجتماعي على السلوك الشرائي من خلال الكلمة المنطوقة الالكترونية، دراسة تطبيقية لقطاع الملابس في الأردن: </a:t>
            </a:r>
            <a:r>
              <a:rPr lang="ar-EG" sz="2400" b="1" dirty="0">
                <a:solidFill>
                  <a:srgbClr val="002060"/>
                </a:solidFill>
                <a:latin typeface="Noto Kufi Arabic"/>
                <a:cs typeface="+mj-cs"/>
              </a:rPr>
              <a:t>رسالة ماجستير غير منشورة</a:t>
            </a:r>
            <a:r>
              <a:rPr lang="ar-EG" sz="2400" dirty="0">
                <a:solidFill>
                  <a:srgbClr val="002060"/>
                </a:solidFill>
                <a:latin typeface="Noto Kufi Arabic"/>
                <a:cs typeface="+mj-cs"/>
              </a:rPr>
              <a:t>، ( الأردن: جامعة الشرق الأوسط، كلية الأعمال، 2017).</a:t>
            </a:r>
          </a:p>
          <a:p>
            <a:pPr marL="457200" lvl="0" indent="-457200" algn="justLow" rtl="1">
              <a:buAutoNum type="arabicPeriod"/>
            </a:pPr>
            <a:r>
              <a:rPr lang="ar-EG" sz="2400" dirty="0">
                <a:solidFill>
                  <a:srgbClr val="002060"/>
                </a:solidFill>
                <a:latin typeface="Noto Kufi Arabic"/>
                <a:cs typeface="+mj-cs"/>
              </a:rPr>
              <a:t>ميار جمال عبد التواب محمد، العوامل المؤثرة على تفضيل الجمهور المصري لمواقع التسوق الالكتروني، وعلاقاتهم بنواياهم الشرائية، دراسة مقارنة بين مواقع التسوق العربية والأجنبية، </a:t>
            </a:r>
            <a:r>
              <a:rPr lang="ar-EG" sz="2400" b="1" dirty="0">
                <a:solidFill>
                  <a:srgbClr val="002060"/>
                </a:solidFill>
                <a:latin typeface="Noto Kufi Arabic"/>
                <a:cs typeface="+mj-cs"/>
              </a:rPr>
              <a:t>رسالة ماجستير غير منشورة </a:t>
            </a:r>
            <a:r>
              <a:rPr lang="ar-EG" sz="2400" dirty="0">
                <a:solidFill>
                  <a:srgbClr val="002060"/>
                </a:solidFill>
                <a:latin typeface="Noto Kufi Arabic"/>
                <a:cs typeface="+mj-cs"/>
              </a:rPr>
              <a:t>( جامعة القاهرة: كلية الإعلام، 2017)</a:t>
            </a:r>
            <a:endParaRPr lang="ar-EG" sz="2400" b="1" dirty="0">
              <a:solidFill>
                <a:srgbClr val="002060"/>
              </a:solidFill>
              <a:latin typeface="Noto Kufi Arabic"/>
              <a:cs typeface="+mj-cs"/>
            </a:endParaRPr>
          </a:p>
          <a:p>
            <a:pPr lvl="0" algn="r"/>
            <a:r>
              <a:rPr lang="ar-EG" sz="2400" b="1" dirty="0">
                <a:solidFill>
                  <a:srgbClr val="002060"/>
                </a:solidFill>
                <a:latin typeface="Noto Kufi Arabic"/>
                <a:cs typeface="+mj-cs"/>
              </a:rPr>
              <a:t>4. </a:t>
            </a:r>
            <a:r>
              <a:rPr lang="ar-EG" sz="2400" dirty="0">
                <a:solidFill>
                  <a:srgbClr val="002060"/>
                </a:solidFill>
                <a:latin typeface="Noto Kufi Arabic"/>
                <a:cs typeface="+mj-cs"/>
              </a:rPr>
              <a:t>دليلك الشامل </a:t>
            </a:r>
            <a:r>
              <a:rPr lang="ar-EG" sz="2400" dirty="0">
                <a:solidFill>
                  <a:srgbClr val="3C4859"/>
                </a:solidFill>
                <a:latin typeface="Noto Kufi Arabic"/>
              </a:rPr>
              <a:t>إلى التسويق عبر مواقع التواصل الاجتماعي</a:t>
            </a:r>
            <a:endParaRPr lang="ar-EG" sz="2000" u="sng" dirty="0">
              <a:solidFill>
                <a:srgbClr val="3C4859"/>
              </a:solidFill>
              <a:latin typeface="Noto Kufi Arabic"/>
              <a:cs typeface="+mj-cs"/>
            </a:endParaRPr>
          </a:p>
          <a:p>
            <a:pPr lvl="0"/>
            <a:r>
              <a:rPr lang="en-US" sz="2000" b="1" u="sng" dirty="0">
                <a:solidFill>
                  <a:srgbClr val="3C4859"/>
                </a:solidFill>
                <a:latin typeface="Adobe Caslon Pro" panose="0205050205050A020403" pitchFamily="18" charset="0"/>
                <a:cs typeface="+mj-cs"/>
              </a:rPr>
              <a:t>https://blog.mostaql.com/social-media-marketing-guide</a:t>
            </a:r>
            <a:r>
              <a:rPr lang="en-US" sz="2400" b="1" dirty="0">
                <a:solidFill>
                  <a:srgbClr val="3C4859"/>
                </a:solidFill>
                <a:latin typeface="Adobe Caslon Pro" panose="0205050205050A020403" pitchFamily="18" charset="0"/>
                <a:cs typeface="+mj-cs"/>
              </a:rPr>
              <a:t>/</a:t>
            </a:r>
            <a:endParaRPr lang="ar-EG" sz="2400" b="1" dirty="0">
              <a:solidFill>
                <a:srgbClr val="3C4859"/>
              </a:solidFill>
              <a:latin typeface="Adobe Caslon Pro" panose="0205050205050A020403"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7454462" y="633349"/>
            <a:ext cx="2362152" cy="62999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3066</TotalTime>
  <Words>5092</Words>
  <Application>Microsoft Office PowerPoint</Application>
  <PresentationFormat>Widescreen</PresentationFormat>
  <Paragraphs>301</Paragraphs>
  <Slides>48</Slides>
  <Notes>4</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48</vt:i4>
      </vt:variant>
    </vt:vector>
  </HeadingPairs>
  <TitlesOfParts>
    <vt:vector size="66" baseType="lpstr">
      <vt:lpstr>Adobe Kaiti Std R</vt:lpstr>
      <vt:lpstr>Adobe Arabic</vt:lpstr>
      <vt:lpstr>Adobe Caslon Pro</vt:lpstr>
      <vt:lpstr>Adobe Devanagari</vt:lpstr>
      <vt:lpstr>Adobe Garamond Pro</vt:lpstr>
      <vt:lpstr>Adobe Garamond Pro Bold</vt:lpstr>
      <vt:lpstr>-apple-system</vt:lpstr>
      <vt:lpstr>Arial</vt:lpstr>
      <vt:lpstr>Calibri</vt:lpstr>
      <vt:lpstr>Calibri Light</vt:lpstr>
      <vt:lpstr>Noto Kufi Arabic</vt:lpstr>
      <vt:lpstr>Noto Naskh Arabic</vt:lpstr>
      <vt:lpstr>Symbol</vt:lpstr>
      <vt:lpstr>Tajawal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262</cp:revision>
  <dcterms:created xsi:type="dcterms:W3CDTF">2023-04-29T09:08:23Z</dcterms:created>
  <dcterms:modified xsi:type="dcterms:W3CDTF">2023-11-30T16:12:26Z</dcterms:modified>
</cp:coreProperties>
</file>