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1"/>
  </p:notesMasterIdLst>
  <p:sldIdLst>
    <p:sldId id="480" r:id="rId5"/>
    <p:sldId id="619" r:id="rId6"/>
    <p:sldId id="303" r:id="rId7"/>
    <p:sldId id="541" r:id="rId8"/>
    <p:sldId id="552" r:id="rId9"/>
    <p:sldId id="694" r:id="rId10"/>
    <p:sldId id="695" r:id="rId11"/>
    <p:sldId id="696" r:id="rId12"/>
    <p:sldId id="697" r:id="rId13"/>
    <p:sldId id="657" r:id="rId14"/>
    <p:sldId id="698" r:id="rId15"/>
    <p:sldId id="700" r:id="rId16"/>
    <p:sldId id="701" r:id="rId17"/>
    <p:sldId id="702" r:id="rId18"/>
    <p:sldId id="704" r:id="rId19"/>
    <p:sldId id="705" r:id="rId20"/>
    <p:sldId id="707" r:id="rId21"/>
    <p:sldId id="708" r:id="rId22"/>
    <p:sldId id="709" r:id="rId23"/>
    <p:sldId id="710" r:id="rId24"/>
    <p:sldId id="711" r:id="rId25"/>
    <p:sldId id="712" r:id="rId26"/>
    <p:sldId id="713" r:id="rId27"/>
    <p:sldId id="714" r:id="rId28"/>
    <p:sldId id="715" r:id="rId29"/>
    <p:sldId id="716" r:id="rId30"/>
    <p:sldId id="717" r:id="rId31"/>
    <p:sldId id="718" r:id="rId32"/>
    <p:sldId id="719" r:id="rId33"/>
    <p:sldId id="721" r:id="rId34"/>
    <p:sldId id="722" r:id="rId35"/>
    <p:sldId id="723" r:id="rId36"/>
    <p:sldId id="724" r:id="rId37"/>
    <p:sldId id="726" r:id="rId38"/>
    <p:sldId id="727" r:id="rId39"/>
    <p:sldId id="728" r:id="rId40"/>
    <p:sldId id="730" r:id="rId41"/>
    <p:sldId id="731" r:id="rId42"/>
    <p:sldId id="732" r:id="rId43"/>
    <p:sldId id="733" r:id="rId44"/>
    <p:sldId id="734" r:id="rId45"/>
    <p:sldId id="735" r:id="rId46"/>
    <p:sldId id="551" r:id="rId47"/>
    <p:sldId id="656" r:id="rId48"/>
    <p:sldId id="529" r:id="rId49"/>
    <p:sldId id="349" r:id="rId50"/>
  </p:sldIdLst>
  <p:sldSz cx="12192000" cy="6858000"/>
  <p:notesSz cx="6858000" cy="9144000"/>
  <p:embeddedFontLst>
    <p:embeddedFont>
      <p:font typeface="Alexandria" panose="020B0604020202020204" charset="-78"/>
      <p:regular r:id="rId52"/>
      <p:bold r:id="rId53"/>
    </p:embeddedFont>
    <p:embeddedFont>
      <p:font typeface="Tajawal" panose="020B0604020202020204" charset="-78"/>
      <p:regular r:id="rId54"/>
      <p:bold r:id="rId5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19"/>
            <p14:sldId id="303"/>
            <p14:sldId id="541"/>
            <p14:sldId id="552"/>
            <p14:sldId id="694"/>
            <p14:sldId id="695"/>
            <p14:sldId id="696"/>
            <p14:sldId id="697"/>
            <p14:sldId id="657"/>
            <p14:sldId id="698"/>
            <p14:sldId id="700"/>
            <p14:sldId id="701"/>
            <p14:sldId id="702"/>
            <p14:sldId id="704"/>
            <p14:sldId id="705"/>
            <p14:sldId id="707"/>
            <p14:sldId id="708"/>
            <p14:sldId id="709"/>
            <p14:sldId id="710"/>
            <p14:sldId id="711"/>
            <p14:sldId id="712"/>
            <p14:sldId id="713"/>
            <p14:sldId id="714"/>
            <p14:sldId id="715"/>
            <p14:sldId id="716"/>
            <p14:sldId id="717"/>
            <p14:sldId id="718"/>
            <p14:sldId id="719"/>
            <p14:sldId id="721"/>
            <p14:sldId id="722"/>
            <p14:sldId id="723"/>
            <p14:sldId id="724"/>
            <p14:sldId id="726"/>
            <p14:sldId id="727"/>
            <p14:sldId id="728"/>
            <p14:sldId id="730"/>
            <p14:sldId id="731"/>
            <p14:sldId id="732"/>
            <p14:sldId id="733"/>
            <p14:sldId id="734"/>
            <p14:sldId id="735"/>
            <p14:sldId id="551"/>
            <p14:sldId id="656"/>
            <p14:sldId id="52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49021F"/>
    <a:srgbClr val="FF6600"/>
    <a:srgbClr val="F58221"/>
    <a:srgbClr val="259F6C"/>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95" autoAdjust="0"/>
  </p:normalViewPr>
  <p:slideViewPr>
    <p:cSldViewPr snapToGrid="0">
      <p:cViewPr varScale="1">
        <p:scale>
          <a:sx n="79" d="100"/>
          <a:sy n="79" d="100"/>
        </p:scale>
        <p:origin x="744"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4.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2.fntdata"/><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14.xml"/><Relationship Id="rId5" Type="http://schemas.openxmlformats.org/officeDocument/2006/relationships/image" Target="../media/image51.png"/><Relationship Id="rId4" Type="http://schemas.openxmlformats.org/officeDocument/2006/relationships/image" Target="../media/image5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21308" y="418356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15342" y="1937089"/>
            <a:ext cx="4681090"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الإخراج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والإنتاج الصحفي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السادسة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DGM323</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8E5439-77D7-C28E-543E-4B31CC63BA3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F2610163-907A-7303-A63B-1E1ED63C73C9}"/>
              </a:ext>
            </a:extLst>
          </p:cNvPr>
          <p:cNvSpPr txBox="1"/>
          <p:nvPr/>
        </p:nvSpPr>
        <p:spPr>
          <a:xfrm>
            <a:off x="5699760" y="1613313"/>
            <a:ext cx="6015737" cy="4765985"/>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المحاضرة الخامسة لمقرر الإخراج والإنتاج الصحفي:</a:t>
            </a:r>
          </a:p>
          <a:p>
            <a:pPr algn="just" rtl="1">
              <a:lnSpc>
                <a:spcPct val="200000"/>
              </a:lnSpc>
            </a:pPr>
            <a:r>
              <a:rPr lang="ar-SA" dirty="0">
                <a:latin typeface="Alexandria" charset="0"/>
                <a:cs typeface="Alexandria" charset="0"/>
              </a:rPr>
              <a:t> 1) </a:t>
            </a:r>
            <a:r>
              <a:rPr lang="ar-SA" b="1" dirty="0">
                <a:solidFill>
                  <a:srgbClr val="203E5F"/>
                </a:solidFill>
                <a:latin typeface="Alexandria" charset="0"/>
                <a:cs typeface="Alexandria" charset="0"/>
              </a:rPr>
              <a:t>تناولت المحاضرة </a:t>
            </a:r>
            <a:r>
              <a:rPr lang="ar-SA" dirty="0">
                <a:latin typeface="Alexandria" charset="0"/>
                <a:cs typeface="Alexandria" charset="0"/>
              </a:rPr>
              <a:t>تعريف غرف الأخبار الإلكترونية بوصفها فضاءً رقمياً متكاملاً تُدار فيه العمليات التحريرية وفق آليات رقمية تعتمد على التكنولوجيا الحديثة، وتحدثنا عن الأدوات الرقمية المستخدمة في إدارة المحتوى.</a:t>
            </a:r>
          </a:p>
          <a:p>
            <a:pPr algn="just" rtl="1">
              <a:lnSpc>
                <a:spcPct val="200000"/>
              </a:lnSpc>
            </a:pPr>
            <a:endParaRPr lang="ar-SA" sz="100"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a:t>
            </a:r>
            <a:r>
              <a:rPr lang="ar-SA" b="1" dirty="0">
                <a:solidFill>
                  <a:srgbClr val="203E5F"/>
                </a:solidFill>
                <a:latin typeface="Alexandria" charset="0"/>
                <a:cs typeface="Alexandria" charset="0"/>
              </a:rPr>
              <a:t> ناقشنا كذلك</a:t>
            </a:r>
            <a:r>
              <a:rPr lang="ar-SA" dirty="0">
                <a:latin typeface="Alexandria" charset="0"/>
                <a:cs typeface="Alexandria" charset="0"/>
              </a:rPr>
              <a:t> ناقشنا أيضًا التحديات التي تواجه غرف الأخبار الرقمية مثل الأتمتة، وضغوط الوقت، وتأمين المحتوى</a:t>
            </a:r>
            <a:r>
              <a:rPr lang="en-US" dirty="0">
                <a:latin typeface="Alexandria" charset="0"/>
                <a:cs typeface="Alexandria" charset="0"/>
              </a:rPr>
              <a:t>.</a:t>
            </a:r>
            <a:endParaRPr lang="ar-SA" sz="500" dirty="0">
              <a:latin typeface="Alexandria" charset="0"/>
              <a:cs typeface="Alexandria" charset="0"/>
            </a:endParaRPr>
          </a:p>
        </p:txBody>
      </p:sp>
      <p:pic>
        <p:nvPicPr>
          <p:cNvPr id="12" name="Graphic 21">
            <a:extLst>
              <a:ext uri="{FF2B5EF4-FFF2-40B4-BE49-F238E27FC236}">
                <a16:creationId xmlns:a16="http://schemas.microsoft.com/office/drawing/2014/main" id="{F9E09EC9-22CF-D6E9-5104-E97821E478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8754D182-4EA6-98AD-AB74-F86F10B70870}"/>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الخامسة</a:t>
            </a:r>
          </a:p>
        </p:txBody>
      </p:sp>
      <p:pic>
        <p:nvPicPr>
          <p:cNvPr id="7" name="Picture 2">
            <a:extLst>
              <a:ext uri="{FF2B5EF4-FFF2-40B4-BE49-F238E27FC236}">
                <a16:creationId xmlns:a16="http://schemas.microsoft.com/office/drawing/2014/main" id="{C8810069-CFC0-E6F6-2FB5-E0BACEE42C4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4" name="Group 3">
            <a:extLst>
              <a:ext uri="{FF2B5EF4-FFF2-40B4-BE49-F238E27FC236}">
                <a16:creationId xmlns:a16="http://schemas.microsoft.com/office/drawing/2014/main" id="{C4BEFD55-5B93-8162-AD72-8889F0947699}"/>
              </a:ext>
            </a:extLst>
          </p:cNvPr>
          <p:cNvGrpSpPr/>
          <p:nvPr/>
        </p:nvGrpSpPr>
        <p:grpSpPr>
          <a:xfrm>
            <a:off x="116646" y="2412460"/>
            <a:ext cx="5449049" cy="3519721"/>
            <a:chOff x="277867" y="2373550"/>
            <a:chExt cx="4820665" cy="3113828"/>
          </a:xfrm>
        </p:grpSpPr>
        <p:pic>
          <p:nvPicPr>
            <p:cNvPr id="1026" name="Picture 2" descr="كيف تقدم محاضرة بشكل فعال؟ - مركز مداد للدراسات والبحوث التربوية">
              <a:extLst>
                <a:ext uri="{FF2B5EF4-FFF2-40B4-BE49-F238E27FC236}">
                  <a16:creationId xmlns:a16="http://schemas.microsoft.com/office/drawing/2014/main" id="{2D5975A8-1DEB-6B60-4AC8-0400D3C6788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867" y="2373550"/>
              <a:ext cx="4820665" cy="31138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Graphic 21">
              <a:extLst>
                <a:ext uri="{FF2B5EF4-FFF2-40B4-BE49-F238E27FC236}">
                  <a16:creationId xmlns:a16="http://schemas.microsoft.com/office/drawing/2014/main" id="{F996DA7D-D0A9-A2DB-5652-0BD0A1366E2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2560" y="3337406"/>
              <a:ext cx="1917149" cy="895177"/>
            </a:xfrm>
            <a:prstGeom prst="rect">
              <a:avLst/>
            </a:prstGeom>
          </p:spPr>
        </p:pic>
      </p:grpSp>
    </p:spTree>
    <p:extLst>
      <p:ext uri="{BB962C8B-B14F-4D97-AF65-F5344CB8AC3E}">
        <p14:creationId xmlns:p14="http://schemas.microsoft.com/office/powerpoint/2010/main" val="4084469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65615" y="2922342"/>
            <a:ext cx="6096000" cy="1486369"/>
          </a:xfrm>
          <a:prstGeom prst="rect">
            <a:avLst/>
          </a:prstGeom>
          <a:noFill/>
        </p:spPr>
        <p:txBody>
          <a:bodyPr wrap="square" rtlCol="0">
            <a:spAutoFit/>
          </a:bodyPr>
          <a:lstStyle/>
          <a:p>
            <a:pPr algn="ctr" rtl="1">
              <a:lnSpc>
                <a:spcPct val="150000"/>
              </a:lnSpc>
            </a:pPr>
            <a:r>
              <a:rPr lang="ar-SA" sz="3200" b="1" dirty="0">
                <a:solidFill>
                  <a:srgbClr val="203E5F"/>
                </a:solidFill>
                <a:latin typeface="Alexandria" panose="020F0502020204030204" pitchFamily="2" charset="-78"/>
                <a:cs typeface="Alexandria" panose="020F0502020204030204" pitchFamily="2" charset="-78"/>
              </a:rPr>
              <a:t>استخدام الوسائط المتعددة في الصحافة الرقمية</a:t>
            </a:r>
          </a:p>
        </p:txBody>
      </p:sp>
      <p:sp>
        <p:nvSpPr>
          <p:cNvPr id="10" name="Rectangle: Rounded Corners 9"/>
          <p:cNvSpPr/>
          <p:nvPr/>
        </p:nvSpPr>
        <p:spPr>
          <a:xfrm>
            <a:off x="7085840" y="4660972"/>
            <a:ext cx="3475349" cy="610800"/>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الأسبوع السابع</a:t>
            </a:r>
            <a:endParaRPr lang="en-US" sz="2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3492231" y="1603586"/>
            <a:ext cx="8519338" cy="4131196"/>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بنهاية هذه المحاضرة سيكون الطلاب قادرين على:</a:t>
            </a:r>
          </a:p>
          <a:p>
            <a:pPr marL="342900" indent="-342900" algn="just" rtl="1">
              <a:lnSpc>
                <a:spcPct val="250000"/>
              </a:lnSpc>
              <a:buFont typeface="+mj-lt"/>
              <a:buAutoNum type="arabicPeriod"/>
            </a:pPr>
            <a:r>
              <a:rPr lang="ar-SA" dirty="0">
                <a:latin typeface="Alexandria" charset="0"/>
                <a:cs typeface="Alexandria" charset="0"/>
              </a:rPr>
              <a:t>فهم مفهوم الوسائط المتعددة وتطبيقاتها في العمل الصحفي.</a:t>
            </a:r>
          </a:p>
          <a:p>
            <a:pPr marL="342900" indent="-342900" algn="just" rtl="1">
              <a:lnSpc>
                <a:spcPct val="250000"/>
              </a:lnSpc>
              <a:buFont typeface="+mj-lt"/>
              <a:buAutoNum type="arabicPeriod"/>
            </a:pPr>
            <a:r>
              <a:rPr lang="ar-SA" dirty="0">
                <a:latin typeface="Alexandria" charset="0"/>
                <a:cs typeface="Alexandria" charset="0"/>
              </a:rPr>
              <a:t>التعرف على أهمية الوسائط في تعزيز سرد القصص الإخبارية وإيصال المعلومات. </a:t>
            </a:r>
          </a:p>
          <a:p>
            <a:pPr marL="342900" indent="-342900" algn="just" rtl="1">
              <a:lnSpc>
                <a:spcPct val="250000"/>
              </a:lnSpc>
              <a:buFont typeface="+mj-lt"/>
              <a:buAutoNum type="arabicPeriod"/>
            </a:pPr>
            <a:r>
              <a:rPr lang="ar-SA" dirty="0">
                <a:latin typeface="Alexandria" charset="0"/>
                <a:cs typeface="Alexandria" charset="0"/>
              </a:rPr>
              <a:t>استكشاف أدوات إنتاج وتحرير الوسائط المتنوعة.</a:t>
            </a:r>
          </a:p>
          <a:p>
            <a:pPr marL="342900" indent="-342900" algn="just" rtl="1">
              <a:lnSpc>
                <a:spcPct val="250000"/>
              </a:lnSpc>
              <a:buFont typeface="+mj-lt"/>
              <a:buAutoNum type="arabicPeriod"/>
            </a:pPr>
            <a:r>
              <a:rPr lang="ar-SA" dirty="0">
                <a:latin typeface="Alexandria" charset="0"/>
                <a:cs typeface="Alexandria" charset="0"/>
              </a:rPr>
              <a:t>تحليل التحديات الأخلاقية والتقنية المرتبطة باستخدام الوسائط الرقمية.</a:t>
            </a:r>
          </a:p>
          <a:p>
            <a:pPr marL="342900" indent="-342900" algn="just" rtl="1">
              <a:lnSpc>
                <a:spcPct val="250000"/>
              </a:lnSpc>
              <a:buFont typeface="+mj-lt"/>
              <a:buAutoNum type="arabicPeriod"/>
            </a:pPr>
            <a:r>
              <a:rPr lang="ar-SA" dirty="0">
                <a:latin typeface="Alexandria" charset="0"/>
                <a:cs typeface="Alexandria" charset="0"/>
              </a:rPr>
              <a:t>أهمية التدريب المستمر والتطور المهني لمواكبة تطور تقنيات الوسائط الرقمية.</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 السادسة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75416" y="2644663"/>
            <a:ext cx="3354436" cy="26097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1000"/>
                                        <p:tgtEl>
                                          <p:spTgt spid="1026"/>
                                        </p:tgtEl>
                                      </p:cBhvr>
                                    </p:animEffect>
                                    <p:anim calcmode="lin" valueType="num">
                                      <p:cBhvr>
                                        <p:cTn id="15" dur="1000" fill="hold"/>
                                        <p:tgtEl>
                                          <p:spTgt spid="1026"/>
                                        </p:tgtEl>
                                        <p:attrNameLst>
                                          <p:attrName>ppt_x</p:attrName>
                                        </p:attrNameLst>
                                      </p:cBhvr>
                                      <p:tavLst>
                                        <p:tav tm="0">
                                          <p:val>
                                            <p:strVal val="#ppt_x"/>
                                          </p:val>
                                        </p:tav>
                                        <p:tav tm="100000">
                                          <p:val>
                                            <p:strVal val="#ppt_x"/>
                                          </p:val>
                                        </p:tav>
                                      </p:tavLst>
                                    </p:anim>
                                    <p:anim calcmode="lin" valueType="num">
                                      <p:cBhvr>
                                        <p:cTn id="1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680936" y="1518387"/>
            <a:ext cx="10822758" cy="2345386"/>
          </a:xfrm>
          <a:prstGeom prst="rect">
            <a:avLst/>
          </a:prstGeom>
          <a:noFill/>
        </p:spPr>
        <p:txBody>
          <a:bodyPr wrap="square" rtlCol="0">
            <a:spAutoFit/>
          </a:bodyPr>
          <a:lstStyle/>
          <a:p>
            <a:pPr algn="just" rtl="1">
              <a:lnSpc>
                <a:spcPct val="200000"/>
              </a:lnSpc>
            </a:pPr>
            <a:r>
              <a:rPr lang="ar-SA" sz="1900" dirty="0">
                <a:latin typeface="Alexandria" charset="0"/>
                <a:cs typeface="Alexandria" charset="0"/>
              </a:rPr>
              <a:t>أصبحت </a:t>
            </a:r>
            <a:r>
              <a:rPr lang="ar-SA" sz="1900" dirty="0">
                <a:solidFill>
                  <a:srgbClr val="FF0000"/>
                </a:solidFill>
                <a:latin typeface="Alexandria" charset="0"/>
                <a:cs typeface="Alexandria" charset="0"/>
              </a:rPr>
              <a:t>الوسائط المتعددة </a:t>
            </a:r>
            <a:r>
              <a:rPr lang="ar-SA" sz="1900" dirty="0">
                <a:latin typeface="Alexandria" charset="0"/>
                <a:cs typeface="Alexandria" charset="0"/>
              </a:rPr>
              <a:t>أحد المكونات الجوهرية في بيئة الصحافة الرقمية الحديثة، حيث لم يعد النص وحده كافيًا لنقل الرسالة الصحفية، فالوسائط المتعددة تُسهم في تعزيز تجربة القارئ، من خلال دمج الصور، الفيديو، الصوت، والرسوم التفاعلية ضمن القصة، هذا التطور يُشير إلى تغيير في </a:t>
            </a:r>
            <a:r>
              <a:rPr lang="ar-SA" sz="1900" dirty="0">
                <a:solidFill>
                  <a:srgbClr val="FF0000"/>
                </a:solidFill>
                <a:latin typeface="Alexandria" charset="0"/>
                <a:cs typeface="Alexandria" charset="0"/>
              </a:rPr>
              <a:t>سلوك</a:t>
            </a:r>
            <a:r>
              <a:rPr lang="ar-SA" sz="1900" dirty="0">
                <a:latin typeface="Alexandria" charset="0"/>
                <a:cs typeface="Alexandria" charset="0"/>
              </a:rPr>
              <a:t> </a:t>
            </a:r>
            <a:r>
              <a:rPr lang="ar-SA" sz="1900" dirty="0">
                <a:solidFill>
                  <a:srgbClr val="FF0000"/>
                </a:solidFill>
                <a:latin typeface="Alexandria" charset="0"/>
                <a:cs typeface="Alexandria" charset="0"/>
              </a:rPr>
              <a:t>الجمهور</a:t>
            </a:r>
            <a:r>
              <a:rPr lang="ar-SA" sz="1900" dirty="0">
                <a:latin typeface="Alexandria" charset="0"/>
                <a:cs typeface="Alexandria" charset="0"/>
              </a:rPr>
              <a:t> الذي أصبح يتفاعل مع القصص المرئية والمسموعة.</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800" b="1" dirty="0">
                <a:solidFill>
                  <a:schemeClr val="bg1"/>
                </a:solidFill>
                <a:latin typeface="Alexandria" charset="0"/>
                <a:cs typeface="Alexandria" charset="0"/>
              </a:rPr>
              <a:t>مقدمة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descr="Multimedia Vector Art, Icons, and Graphics for Free Download">
            <a:extLst>
              <a:ext uri="{FF2B5EF4-FFF2-40B4-BE49-F238E27FC236}">
                <a16:creationId xmlns:a16="http://schemas.microsoft.com/office/drawing/2014/main" id="{32D7E700-1FD0-4593-259C-35B9900D2A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56893" y="4114800"/>
            <a:ext cx="7790235" cy="24277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22763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41D99-5BE8-FB27-2A75-34EA45AB77B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282C38C-FE65-ACBD-8AE7-4192F5372DE9}"/>
              </a:ext>
            </a:extLst>
          </p:cNvPr>
          <p:cNvSpPr txBox="1"/>
          <p:nvPr/>
        </p:nvSpPr>
        <p:spPr>
          <a:xfrm>
            <a:off x="4406630" y="1751856"/>
            <a:ext cx="7301344" cy="4407489"/>
          </a:xfrm>
          <a:prstGeom prst="rect">
            <a:avLst/>
          </a:prstGeom>
          <a:noFill/>
        </p:spPr>
        <p:txBody>
          <a:bodyPr wrap="square" rtlCol="0">
            <a:spAutoFit/>
          </a:bodyPr>
          <a:lstStyle/>
          <a:p>
            <a:pPr algn="just" rtl="1">
              <a:lnSpc>
                <a:spcPct val="200000"/>
              </a:lnSpc>
            </a:pPr>
            <a:r>
              <a:rPr lang="ar-SA" sz="1900" b="1" dirty="0">
                <a:latin typeface="Alexandria" charset="0"/>
                <a:cs typeface="Alexandria" charset="0"/>
              </a:rPr>
              <a:t>أولاً</a:t>
            </a:r>
            <a:r>
              <a:rPr lang="ar-SA" sz="1900" dirty="0">
                <a:latin typeface="Alexandria" charset="0"/>
                <a:cs typeface="Alexandria" charset="0"/>
              </a:rPr>
              <a:t>، يُقصد بالوسائط المتعددة في الصحافة الرقمية ذلك المزيج من الوسائط التي تُستخدم لعرض المحتوى الصحفي بطريقة مرئية ومسموعة وتفاعلية.</a:t>
            </a:r>
            <a:endParaRPr lang="en-US" sz="1900"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sz="1900" b="1" dirty="0">
                <a:latin typeface="Alexandria" charset="0"/>
                <a:cs typeface="Alexandria" charset="0"/>
              </a:rPr>
              <a:t>ثانيًا</a:t>
            </a:r>
            <a:r>
              <a:rPr lang="ar-SA" sz="1900" dirty="0">
                <a:latin typeface="Alexandria" charset="0"/>
                <a:cs typeface="Alexandria" charset="0"/>
              </a:rPr>
              <a:t>، يتضمن ذلك استخدام الفيديوهات التوضيحية، الإنفوغرافيك، التسجيلات الصوتية، والصور الفوتوغرافية المعبرة.</a:t>
            </a:r>
            <a:endParaRPr lang="en-US" sz="1900"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sz="1900" b="1" dirty="0">
                <a:latin typeface="Alexandria" charset="0"/>
                <a:cs typeface="Alexandria" charset="0"/>
              </a:rPr>
              <a:t>ثالثاً</a:t>
            </a:r>
            <a:r>
              <a:rPr lang="ar-SA" sz="1900" dirty="0">
                <a:latin typeface="Alexandria" charset="0"/>
                <a:cs typeface="Alexandria" charset="0"/>
              </a:rPr>
              <a:t>، هذا التكامل في العرض يمنح الخبر أو التقرير بُعدًا إضافيًا، ويجعل من التغطية الصحفية تجربة أكثر حيوية وتفاعلاً مع الجمهور.</a:t>
            </a:r>
          </a:p>
        </p:txBody>
      </p:sp>
      <p:sp>
        <p:nvSpPr>
          <p:cNvPr id="24" name="Rectangle 23">
            <a:extLst>
              <a:ext uri="{FF2B5EF4-FFF2-40B4-BE49-F238E27FC236}">
                <a16:creationId xmlns:a16="http://schemas.microsoft.com/office/drawing/2014/main" id="{1E720779-8391-A0A1-B540-82F20CC96AD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42E1480-88AA-3645-AD21-77AF1B2C7D2A}"/>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13B3E220-1096-C293-A279-82545EE5F64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ما المقصود بالوسائط المتعددة؟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829AF5AC-E120-408A-BB28-9D67369831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50" name="Picture 2" descr="6 consejos para convertirte en un educador multimedia - Forward ...">
            <a:extLst>
              <a:ext uri="{FF2B5EF4-FFF2-40B4-BE49-F238E27FC236}">
                <a16:creationId xmlns:a16="http://schemas.microsoft.com/office/drawing/2014/main" id="{560BE837-EAD8-7B2F-B90C-934A38FEAFA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375" y="2465067"/>
            <a:ext cx="4153104" cy="27911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66978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4DD47-8918-7240-4DD7-56BBA48381A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49C606F-BA71-15D6-664E-70A2F1DCD4FD}"/>
              </a:ext>
            </a:extLst>
          </p:cNvPr>
          <p:cNvSpPr txBox="1"/>
          <p:nvPr/>
        </p:nvSpPr>
        <p:spPr>
          <a:xfrm>
            <a:off x="5311302" y="1654581"/>
            <a:ext cx="6416128" cy="4407489"/>
          </a:xfrm>
          <a:prstGeom prst="rect">
            <a:avLst/>
          </a:prstGeom>
          <a:noFill/>
        </p:spPr>
        <p:txBody>
          <a:bodyPr wrap="square" rtlCol="0">
            <a:spAutoFit/>
          </a:bodyPr>
          <a:lstStyle/>
          <a:p>
            <a:pPr algn="just" rtl="1">
              <a:lnSpc>
                <a:spcPct val="200000"/>
              </a:lnSpc>
            </a:pPr>
            <a:r>
              <a:rPr lang="ar-SA" sz="1900" b="1" dirty="0">
                <a:latin typeface="Alexandria" charset="0"/>
                <a:cs typeface="Alexandria" charset="0"/>
              </a:rPr>
              <a:t>أولاً</a:t>
            </a:r>
            <a:r>
              <a:rPr lang="ar-SA" sz="1900" dirty="0">
                <a:latin typeface="Alexandria" charset="0"/>
                <a:cs typeface="Alexandria" charset="0"/>
              </a:rPr>
              <a:t>، من أهم أسباب اللجوء إلى </a:t>
            </a:r>
            <a:r>
              <a:rPr lang="ar-SA" sz="1900" dirty="0">
                <a:solidFill>
                  <a:srgbClr val="FF0000"/>
                </a:solidFill>
                <a:latin typeface="Alexandria" charset="0"/>
                <a:cs typeface="Alexandria" charset="0"/>
              </a:rPr>
              <a:t>الوسائط</a:t>
            </a:r>
            <a:r>
              <a:rPr lang="ar-SA" sz="1900" dirty="0">
                <a:latin typeface="Alexandria" charset="0"/>
                <a:cs typeface="Alexandria" charset="0"/>
              </a:rPr>
              <a:t> </a:t>
            </a:r>
            <a:r>
              <a:rPr lang="ar-SA" sz="1900" dirty="0">
                <a:solidFill>
                  <a:srgbClr val="FF0000"/>
                </a:solidFill>
                <a:latin typeface="Alexandria" charset="0"/>
                <a:cs typeface="Alexandria" charset="0"/>
              </a:rPr>
              <a:t>المتعددة</a:t>
            </a:r>
            <a:r>
              <a:rPr lang="ar-SA" sz="1900" dirty="0">
                <a:latin typeface="Alexandria" charset="0"/>
                <a:cs typeface="Alexandria" charset="0"/>
              </a:rPr>
              <a:t> هو تغير طبيعة استهلاك المحتوى الإعلامي في العصر الرقمي.</a:t>
            </a:r>
          </a:p>
          <a:p>
            <a:pPr algn="just" rtl="1">
              <a:lnSpc>
                <a:spcPct val="200000"/>
              </a:lnSpc>
            </a:pPr>
            <a:endParaRPr lang="ar-SA" sz="500" dirty="0">
              <a:latin typeface="Alexandria" charset="0"/>
              <a:cs typeface="Alexandria" charset="0"/>
            </a:endParaRPr>
          </a:p>
          <a:p>
            <a:pPr algn="just" rtl="1">
              <a:lnSpc>
                <a:spcPct val="200000"/>
              </a:lnSpc>
            </a:pPr>
            <a:r>
              <a:rPr lang="ar-SA" sz="1900" b="1" dirty="0">
                <a:latin typeface="Alexandria" charset="0"/>
                <a:cs typeface="Alexandria" charset="0"/>
              </a:rPr>
              <a:t>ثانياً</a:t>
            </a:r>
            <a:r>
              <a:rPr lang="ar-SA" sz="1900" dirty="0">
                <a:latin typeface="Alexandria" charset="0"/>
                <a:cs typeface="Alexandria" charset="0"/>
              </a:rPr>
              <a:t>، القراء اليوم لا يبحثون فقط عن المعلومات، بل عن </a:t>
            </a:r>
            <a:r>
              <a:rPr lang="ar-SA" sz="1900" dirty="0">
                <a:solidFill>
                  <a:srgbClr val="FF0000"/>
                </a:solidFill>
                <a:latin typeface="Alexandria" charset="0"/>
                <a:cs typeface="Alexandria" charset="0"/>
              </a:rPr>
              <a:t>التجربة</a:t>
            </a:r>
            <a:r>
              <a:rPr lang="ar-SA" sz="1900" dirty="0">
                <a:latin typeface="Alexandria" charset="0"/>
                <a:cs typeface="Alexandria" charset="0"/>
              </a:rPr>
              <a:t> </a:t>
            </a:r>
            <a:r>
              <a:rPr lang="ar-SA" sz="1900" dirty="0">
                <a:solidFill>
                  <a:srgbClr val="FF0000"/>
                </a:solidFill>
                <a:latin typeface="Alexandria" charset="0"/>
                <a:cs typeface="Alexandria" charset="0"/>
              </a:rPr>
              <a:t>البصرية</a:t>
            </a:r>
            <a:r>
              <a:rPr lang="ar-SA" sz="1900" dirty="0">
                <a:latin typeface="Alexandria" charset="0"/>
                <a:cs typeface="Alexandria" charset="0"/>
              </a:rPr>
              <a:t> والمحتوى الذي يثير الانتباه ويُحفز المشاركة.</a:t>
            </a:r>
          </a:p>
          <a:p>
            <a:pPr algn="just" rtl="1">
              <a:lnSpc>
                <a:spcPct val="200000"/>
              </a:lnSpc>
            </a:pPr>
            <a:endParaRPr lang="ar-SA" sz="500" dirty="0">
              <a:latin typeface="Alexandria" charset="0"/>
              <a:cs typeface="Alexandria" charset="0"/>
            </a:endParaRPr>
          </a:p>
          <a:p>
            <a:pPr algn="just" rtl="1">
              <a:lnSpc>
                <a:spcPct val="200000"/>
              </a:lnSpc>
            </a:pPr>
            <a:r>
              <a:rPr lang="ar-SA" sz="1900" b="1" dirty="0">
                <a:latin typeface="Alexandria" charset="0"/>
                <a:cs typeface="Alexandria" charset="0"/>
              </a:rPr>
              <a:t>ثالثاً</a:t>
            </a:r>
            <a:r>
              <a:rPr lang="ar-SA" sz="1900" dirty="0">
                <a:latin typeface="Alexandria" charset="0"/>
                <a:cs typeface="Alexandria" charset="0"/>
              </a:rPr>
              <a:t>، لذلك أصبحت </a:t>
            </a:r>
            <a:r>
              <a:rPr lang="ar-SA" sz="1900" dirty="0">
                <a:solidFill>
                  <a:srgbClr val="FF0000"/>
                </a:solidFill>
                <a:latin typeface="Alexandria" charset="0"/>
                <a:cs typeface="Alexandria" charset="0"/>
              </a:rPr>
              <a:t>المؤسسات</a:t>
            </a:r>
            <a:r>
              <a:rPr lang="ar-SA" sz="1900" dirty="0">
                <a:latin typeface="Alexandria" charset="0"/>
                <a:cs typeface="Alexandria" charset="0"/>
              </a:rPr>
              <a:t> </a:t>
            </a:r>
            <a:r>
              <a:rPr lang="ar-SA" sz="1900" dirty="0">
                <a:solidFill>
                  <a:srgbClr val="FF0000"/>
                </a:solidFill>
                <a:latin typeface="Alexandria" charset="0"/>
                <a:cs typeface="Alexandria" charset="0"/>
              </a:rPr>
              <a:t>الصحفية</a:t>
            </a:r>
            <a:r>
              <a:rPr lang="ar-SA" sz="1900" dirty="0">
                <a:latin typeface="Alexandria" charset="0"/>
                <a:cs typeface="Alexandria" charset="0"/>
              </a:rPr>
              <a:t> توجّه جهودها نحو إنتاج محتوى متعدد الوسائط قادر على إقناع المتلقي وتثبيته في بيئة مزدحمة بالمعلومات.</a:t>
            </a:r>
          </a:p>
        </p:txBody>
      </p:sp>
      <p:sp>
        <p:nvSpPr>
          <p:cNvPr id="24" name="Rectangle 23">
            <a:extLst>
              <a:ext uri="{FF2B5EF4-FFF2-40B4-BE49-F238E27FC236}">
                <a16:creationId xmlns:a16="http://schemas.microsoft.com/office/drawing/2014/main" id="{7491BA88-DA01-6831-F7B8-349BE534CF7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0E3BA8B-2BE7-38C2-4F35-5D9B7AD2E92D}"/>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FB6D7192-6A01-3726-8ED5-AB094CA9622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التوجه نحو استخدام الوسائط المتعددة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CF54F716-26F4-D631-EA08-41FE1C3F00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4" name="Picture 2" descr="What is Multimedia &amp; Explain It's Types">
            <a:extLst>
              <a:ext uri="{FF2B5EF4-FFF2-40B4-BE49-F238E27FC236}">
                <a16:creationId xmlns:a16="http://schemas.microsoft.com/office/drawing/2014/main" id="{8C27B2B4-2AB3-617E-5DD5-99E1387AA8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6142" y="2052534"/>
            <a:ext cx="4717916" cy="31452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85792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CC64A-E271-E210-525E-765DAC7639C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CC86C5D-BA04-11F2-CA68-0D71F30C7B11}"/>
              </a:ext>
            </a:extLst>
          </p:cNvPr>
          <p:cNvSpPr txBox="1"/>
          <p:nvPr/>
        </p:nvSpPr>
        <p:spPr>
          <a:xfrm>
            <a:off x="4786008" y="1668252"/>
            <a:ext cx="6941422" cy="4407489"/>
          </a:xfrm>
          <a:prstGeom prst="rect">
            <a:avLst/>
          </a:prstGeom>
          <a:noFill/>
        </p:spPr>
        <p:txBody>
          <a:bodyPr wrap="square" rtlCol="0">
            <a:spAutoFit/>
          </a:bodyPr>
          <a:lstStyle/>
          <a:p>
            <a:pPr algn="just" rtl="1">
              <a:lnSpc>
                <a:spcPct val="200000"/>
              </a:lnSpc>
            </a:pPr>
            <a:r>
              <a:rPr lang="ar-SA" sz="1900" b="1" dirty="0">
                <a:latin typeface="Alexandria" charset="0"/>
                <a:cs typeface="Alexandria" charset="0"/>
              </a:rPr>
              <a:t>أولاً</a:t>
            </a:r>
            <a:r>
              <a:rPr lang="ar-SA" sz="1900" dirty="0">
                <a:latin typeface="Alexandria" charset="0"/>
                <a:cs typeface="Alexandria" charset="0"/>
              </a:rPr>
              <a:t>، من الناحية التقنية، وفرت الأدوات الرقمية الحديثة </a:t>
            </a:r>
            <a:r>
              <a:rPr lang="ar-SA" sz="1900" dirty="0">
                <a:solidFill>
                  <a:srgbClr val="FF0000"/>
                </a:solidFill>
                <a:latin typeface="Alexandria" charset="0"/>
                <a:cs typeface="Alexandria" charset="0"/>
              </a:rPr>
              <a:t>بيئة</a:t>
            </a:r>
            <a:r>
              <a:rPr lang="ar-SA" sz="1900" dirty="0">
                <a:latin typeface="Alexandria" charset="0"/>
                <a:cs typeface="Alexandria" charset="0"/>
              </a:rPr>
              <a:t> </a:t>
            </a:r>
            <a:r>
              <a:rPr lang="ar-SA" sz="1900" dirty="0">
                <a:solidFill>
                  <a:srgbClr val="FF0000"/>
                </a:solidFill>
                <a:latin typeface="Alexandria" charset="0"/>
                <a:cs typeface="Alexandria" charset="0"/>
              </a:rPr>
              <a:t>مرنة</a:t>
            </a:r>
            <a:r>
              <a:rPr lang="ar-SA" sz="1900" dirty="0">
                <a:latin typeface="Alexandria" charset="0"/>
                <a:cs typeface="Alexandria" charset="0"/>
              </a:rPr>
              <a:t> لإنتاج الوسائط المتعددة بجودة عالية وسرعة كبيرة.</a:t>
            </a:r>
          </a:p>
          <a:p>
            <a:pPr algn="just" rtl="1">
              <a:lnSpc>
                <a:spcPct val="200000"/>
              </a:lnSpc>
            </a:pPr>
            <a:endParaRPr lang="ar-SA" sz="500" dirty="0">
              <a:latin typeface="Alexandria" charset="0"/>
              <a:cs typeface="Alexandria" charset="0"/>
            </a:endParaRPr>
          </a:p>
          <a:p>
            <a:pPr algn="just" rtl="1">
              <a:lnSpc>
                <a:spcPct val="200000"/>
              </a:lnSpc>
            </a:pPr>
            <a:r>
              <a:rPr lang="ar-SA" sz="1900" b="1" dirty="0">
                <a:latin typeface="Alexandria" charset="0"/>
                <a:cs typeface="Alexandria" charset="0"/>
              </a:rPr>
              <a:t>ثانياً</a:t>
            </a:r>
            <a:r>
              <a:rPr lang="ar-SA" sz="1900" dirty="0">
                <a:latin typeface="Alexandria" charset="0"/>
                <a:cs typeface="Alexandria" charset="0"/>
              </a:rPr>
              <a:t>، لم يعد من الضروري امتلاك استوديوهات ضخمة أو معدات باهظة لإنتاج الفيديو والصوت والصور، بل يمكن للصحفي إنجاز كل ذلك </a:t>
            </a:r>
            <a:r>
              <a:rPr lang="ar-SA" sz="1900" dirty="0">
                <a:solidFill>
                  <a:srgbClr val="FF0000"/>
                </a:solidFill>
                <a:latin typeface="Alexandria" charset="0"/>
                <a:cs typeface="Alexandria" charset="0"/>
              </a:rPr>
              <a:t>بأدوات</a:t>
            </a:r>
            <a:r>
              <a:rPr lang="ar-SA" sz="1900" dirty="0">
                <a:latin typeface="Alexandria" charset="0"/>
                <a:cs typeface="Alexandria" charset="0"/>
              </a:rPr>
              <a:t> </a:t>
            </a:r>
            <a:r>
              <a:rPr lang="ar-SA" sz="1900" dirty="0">
                <a:solidFill>
                  <a:srgbClr val="FF0000"/>
                </a:solidFill>
                <a:latin typeface="Alexandria" charset="0"/>
                <a:cs typeface="Alexandria" charset="0"/>
              </a:rPr>
              <a:t>بسيطة</a:t>
            </a:r>
            <a:r>
              <a:rPr lang="ar-SA" sz="1900" dirty="0">
                <a:latin typeface="Alexandria" charset="0"/>
                <a:cs typeface="Alexandria" charset="0"/>
              </a:rPr>
              <a:t>.</a:t>
            </a:r>
          </a:p>
          <a:p>
            <a:pPr algn="just" rtl="1">
              <a:lnSpc>
                <a:spcPct val="200000"/>
              </a:lnSpc>
            </a:pPr>
            <a:endParaRPr lang="ar-SA" sz="500" dirty="0">
              <a:latin typeface="Alexandria" charset="0"/>
              <a:cs typeface="Alexandria" charset="0"/>
            </a:endParaRPr>
          </a:p>
          <a:p>
            <a:pPr algn="just" rtl="1">
              <a:lnSpc>
                <a:spcPct val="200000"/>
              </a:lnSpc>
            </a:pPr>
            <a:r>
              <a:rPr lang="ar-SA" sz="1900" b="1" dirty="0">
                <a:latin typeface="Alexandria" charset="0"/>
                <a:cs typeface="Alexandria" charset="0"/>
              </a:rPr>
              <a:t>ثالثاً</a:t>
            </a:r>
            <a:r>
              <a:rPr lang="ar-SA" sz="1900" dirty="0">
                <a:latin typeface="Alexandria" charset="0"/>
                <a:cs typeface="Alexandria" charset="0"/>
              </a:rPr>
              <a:t>، هذا ما عزز من حضور "</a:t>
            </a:r>
            <a:r>
              <a:rPr lang="ar-SA" sz="1900" dirty="0">
                <a:solidFill>
                  <a:srgbClr val="FF0000"/>
                </a:solidFill>
                <a:latin typeface="Alexandria" charset="0"/>
                <a:cs typeface="Alexandria" charset="0"/>
              </a:rPr>
              <a:t>الصحفي</a:t>
            </a:r>
            <a:r>
              <a:rPr lang="ar-SA" sz="1900" dirty="0">
                <a:latin typeface="Alexandria" charset="0"/>
                <a:cs typeface="Alexandria" charset="0"/>
              </a:rPr>
              <a:t> </a:t>
            </a:r>
            <a:r>
              <a:rPr lang="ar-SA" sz="1900" dirty="0">
                <a:solidFill>
                  <a:srgbClr val="FF0000"/>
                </a:solidFill>
                <a:latin typeface="Alexandria" charset="0"/>
                <a:cs typeface="Alexandria" charset="0"/>
              </a:rPr>
              <a:t>الشامل</a:t>
            </a:r>
            <a:r>
              <a:rPr lang="ar-SA" sz="1900" dirty="0">
                <a:latin typeface="Alexandria" charset="0"/>
                <a:cs typeface="Alexandria" charset="0"/>
              </a:rPr>
              <a:t>"، الذي يتقن الكتابة والتحرير إلى جانب التصوير والمونتاج وإنتاج المحتوى المتعدد.</a:t>
            </a:r>
          </a:p>
        </p:txBody>
      </p:sp>
      <p:sp>
        <p:nvSpPr>
          <p:cNvPr id="24" name="Rectangle 23">
            <a:extLst>
              <a:ext uri="{FF2B5EF4-FFF2-40B4-BE49-F238E27FC236}">
                <a16:creationId xmlns:a16="http://schemas.microsoft.com/office/drawing/2014/main" id="{FE1465C0-3694-70FD-0163-F042B2938BA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FC9E98D-BB9B-814E-6E26-49995B1DADC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4EECAE74-2886-DC14-8B0A-EFE7B2743C4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الجوانب الفنية للوسائط المتعددة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2D7648EC-C1B5-7485-7FCC-53C10D9C5A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5362" name="Picture 2" descr="Empowerment Technology: My Understanding about Multimedia.">
            <a:extLst>
              <a:ext uri="{FF2B5EF4-FFF2-40B4-BE49-F238E27FC236}">
                <a16:creationId xmlns:a16="http://schemas.microsoft.com/office/drawing/2014/main" id="{AAD9D53C-4980-64DD-1F75-9FA9F6D6B97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2773"/>
          <a:stretch>
            <a:fillRect/>
          </a:stretch>
        </p:blipFill>
        <p:spPr bwMode="auto">
          <a:xfrm>
            <a:off x="361163" y="2114239"/>
            <a:ext cx="4030324" cy="35155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75980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70A9D-CEB9-8959-559D-D33C7360C64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9671E70-5B19-33BE-E65D-0B7DE54B1B7B}"/>
              </a:ext>
            </a:extLst>
          </p:cNvPr>
          <p:cNvSpPr txBox="1"/>
          <p:nvPr/>
        </p:nvSpPr>
        <p:spPr>
          <a:xfrm>
            <a:off x="4601182" y="1732400"/>
            <a:ext cx="7233251" cy="3822713"/>
          </a:xfrm>
          <a:prstGeom prst="rect">
            <a:avLst/>
          </a:prstGeom>
          <a:noFill/>
        </p:spPr>
        <p:txBody>
          <a:bodyPr wrap="square" rtlCol="0">
            <a:spAutoFit/>
          </a:bodyPr>
          <a:lstStyle/>
          <a:p>
            <a:pPr algn="just" rtl="1">
              <a:lnSpc>
                <a:spcPct val="200000"/>
              </a:lnSpc>
            </a:pPr>
            <a:r>
              <a:rPr lang="ar-SA" sz="1900" b="1" dirty="0">
                <a:latin typeface="Alexandria" charset="0"/>
                <a:cs typeface="Alexandria" charset="0"/>
              </a:rPr>
              <a:t>أولاً</a:t>
            </a:r>
            <a:r>
              <a:rPr lang="ar-SA" sz="1900" dirty="0">
                <a:latin typeface="Alexandria" charset="0"/>
                <a:cs typeface="Alexandria" charset="0"/>
              </a:rPr>
              <a:t>، هناك </a:t>
            </a:r>
            <a:r>
              <a:rPr lang="ar-SA" sz="1900" dirty="0">
                <a:solidFill>
                  <a:srgbClr val="FF0000"/>
                </a:solidFill>
                <a:latin typeface="Alexandria" charset="0"/>
                <a:cs typeface="Alexandria" charset="0"/>
              </a:rPr>
              <a:t>عدة</a:t>
            </a:r>
            <a:r>
              <a:rPr lang="ar-SA" sz="1900" dirty="0">
                <a:latin typeface="Alexandria" charset="0"/>
                <a:cs typeface="Alexandria" charset="0"/>
              </a:rPr>
              <a:t> </a:t>
            </a:r>
            <a:r>
              <a:rPr lang="ar-SA" sz="1900" dirty="0">
                <a:solidFill>
                  <a:srgbClr val="FF0000"/>
                </a:solidFill>
                <a:latin typeface="Alexandria" charset="0"/>
                <a:cs typeface="Alexandria" charset="0"/>
              </a:rPr>
              <a:t>أنواع</a:t>
            </a:r>
            <a:r>
              <a:rPr lang="ar-SA" sz="1900" dirty="0">
                <a:latin typeface="Alexandria" charset="0"/>
                <a:cs typeface="Alexandria" charset="0"/>
              </a:rPr>
              <a:t> </a:t>
            </a:r>
            <a:r>
              <a:rPr lang="ar-SA" sz="1900" dirty="0">
                <a:solidFill>
                  <a:srgbClr val="FF0000"/>
                </a:solidFill>
                <a:latin typeface="Alexandria" charset="0"/>
                <a:cs typeface="Alexandria" charset="0"/>
              </a:rPr>
              <a:t>رئيسية</a:t>
            </a:r>
            <a:r>
              <a:rPr lang="ar-SA" sz="1900" dirty="0">
                <a:latin typeface="Alexandria" charset="0"/>
                <a:cs typeface="Alexandria" charset="0"/>
              </a:rPr>
              <a:t> للوسائط المتعددة تُستخدم في الصحافة، من أبرزها </a:t>
            </a:r>
            <a:r>
              <a:rPr lang="ar-SA" sz="1900" dirty="0">
                <a:solidFill>
                  <a:srgbClr val="FF0000"/>
                </a:solidFill>
                <a:latin typeface="Alexandria" charset="0"/>
                <a:cs typeface="Alexandria" charset="0"/>
              </a:rPr>
              <a:t>الفيديو</a:t>
            </a:r>
            <a:r>
              <a:rPr lang="ar-SA" sz="1900" dirty="0">
                <a:latin typeface="Alexandria" charset="0"/>
                <a:cs typeface="Alexandria" charset="0"/>
              </a:rPr>
              <a:t> </a:t>
            </a:r>
            <a:r>
              <a:rPr lang="ar-SA" sz="1900" dirty="0">
                <a:solidFill>
                  <a:srgbClr val="FF0000"/>
                </a:solidFill>
                <a:latin typeface="Alexandria" charset="0"/>
                <a:cs typeface="Alexandria" charset="0"/>
              </a:rPr>
              <a:t>الصحفي</a:t>
            </a:r>
            <a:r>
              <a:rPr lang="ar-SA" sz="1900" dirty="0">
                <a:latin typeface="Alexandria" charset="0"/>
                <a:cs typeface="Alexandria" charset="0"/>
              </a:rPr>
              <a:t> الذي يرافق التقرير أو التحقيق.</a:t>
            </a:r>
          </a:p>
          <a:p>
            <a:pPr algn="just" rtl="1">
              <a:lnSpc>
                <a:spcPct val="200000"/>
              </a:lnSpc>
            </a:pPr>
            <a:endParaRPr lang="ar-SA" sz="500" dirty="0">
              <a:latin typeface="Alexandria" charset="0"/>
              <a:cs typeface="Alexandria" charset="0"/>
            </a:endParaRPr>
          </a:p>
          <a:p>
            <a:pPr algn="just" rtl="1">
              <a:lnSpc>
                <a:spcPct val="200000"/>
              </a:lnSpc>
            </a:pPr>
            <a:r>
              <a:rPr lang="ar-SA" sz="1900" b="1" dirty="0">
                <a:latin typeface="Alexandria" charset="0"/>
                <a:cs typeface="Alexandria" charset="0"/>
              </a:rPr>
              <a:t>ثانياً</a:t>
            </a:r>
            <a:r>
              <a:rPr lang="ar-SA" sz="1900" dirty="0">
                <a:latin typeface="Alexandria" charset="0"/>
                <a:cs typeface="Alexandria" charset="0"/>
              </a:rPr>
              <a:t>، وهناك أيضًا </a:t>
            </a:r>
            <a:r>
              <a:rPr lang="ar-SA" sz="1900" dirty="0">
                <a:solidFill>
                  <a:srgbClr val="FF0000"/>
                </a:solidFill>
                <a:latin typeface="Alexandria" charset="0"/>
                <a:cs typeface="Alexandria" charset="0"/>
              </a:rPr>
              <a:t>البودكاست</a:t>
            </a:r>
            <a:r>
              <a:rPr lang="ar-SA" sz="1900" dirty="0">
                <a:latin typeface="Alexandria" charset="0"/>
                <a:cs typeface="Alexandria" charset="0"/>
              </a:rPr>
              <a:t> </a:t>
            </a:r>
            <a:r>
              <a:rPr lang="ar-SA" sz="1900" dirty="0">
                <a:solidFill>
                  <a:srgbClr val="FF0000"/>
                </a:solidFill>
                <a:latin typeface="Alexandria" charset="0"/>
                <a:cs typeface="Alexandria" charset="0"/>
              </a:rPr>
              <a:t>الصحفي</a:t>
            </a:r>
            <a:r>
              <a:rPr lang="ar-SA" sz="1900" dirty="0">
                <a:latin typeface="Alexandria" charset="0"/>
                <a:cs typeface="Alexandria" charset="0"/>
              </a:rPr>
              <a:t>، الذي يُعد وسيلة فعالة للتفاعل الصوتي مع الجمهور، إلى جانب الصور والرسوم البيانية.</a:t>
            </a:r>
          </a:p>
          <a:p>
            <a:pPr algn="just" rtl="1">
              <a:lnSpc>
                <a:spcPct val="200000"/>
              </a:lnSpc>
            </a:pPr>
            <a:endParaRPr lang="ar-SA" sz="500" dirty="0">
              <a:latin typeface="Alexandria" charset="0"/>
              <a:cs typeface="Alexandria" charset="0"/>
            </a:endParaRPr>
          </a:p>
          <a:p>
            <a:pPr algn="just" rtl="1">
              <a:lnSpc>
                <a:spcPct val="200000"/>
              </a:lnSpc>
            </a:pPr>
            <a:r>
              <a:rPr lang="ar-SA" sz="1900" b="1" dirty="0">
                <a:latin typeface="Alexandria" charset="0"/>
                <a:cs typeface="Alexandria" charset="0"/>
              </a:rPr>
              <a:t>ثالثاً</a:t>
            </a:r>
            <a:r>
              <a:rPr lang="ar-SA" sz="1900" dirty="0">
                <a:latin typeface="Alexandria" charset="0"/>
                <a:cs typeface="Alexandria" charset="0"/>
              </a:rPr>
              <a:t>، كل نوع من هذه الأنواع يُستخدم وفقًا </a:t>
            </a:r>
            <a:r>
              <a:rPr lang="ar-SA" sz="1900" dirty="0">
                <a:solidFill>
                  <a:srgbClr val="FF0000"/>
                </a:solidFill>
                <a:latin typeface="Alexandria" charset="0"/>
                <a:cs typeface="Alexandria" charset="0"/>
              </a:rPr>
              <a:t>لطبيعة</a:t>
            </a:r>
            <a:r>
              <a:rPr lang="ar-SA" sz="1900" dirty="0">
                <a:latin typeface="Alexandria" charset="0"/>
                <a:cs typeface="Alexandria" charset="0"/>
              </a:rPr>
              <a:t> </a:t>
            </a:r>
            <a:r>
              <a:rPr lang="ar-SA" sz="1900" dirty="0">
                <a:solidFill>
                  <a:srgbClr val="FF0000"/>
                </a:solidFill>
                <a:latin typeface="Alexandria" charset="0"/>
                <a:cs typeface="Alexandria" charset="0"/>
              </a:rPr>
              <a:t>القصة</a:t>
            </a:r>
            <a:r>
              <a:rPr lang="ar-SA" sz="1900" dirty="0">
                <a:latin typeface="Alexandria" charset="0"/>
                <a:cs typeface="Alexandria" charset="0"/>
              </a:rPr>
              <a:t> </a:t>
            </a:r>
            <a:r>
              <a:rPr lang="ar-SA" sz="1900" dirty="0">
                <a:solidFill>
                  <a:srgbClr val="FF0000"/>
                </a:solidFill>
                <a:latin typeface="Alexandria" charset="0"/>
                <a:cs typeface="Alexandria" charset="0"/>
              </a:rPr>
              <a:t>الصحفية</a:t>
            </a:r>
            <a:r>
              <a:rPr lang="ar-SA" sz="1900" dirty="0">
                <a:latin typeface="Alexandria" charset="0"/>
                <a:cs typeface="Alexandria" charset="0"/>
              </a:rPr>
              <a:t> وجمهور المنصة المستهدفة وهدف الرسالة التحريرية.</a:t>
            </a:r>
          </a:p>
        </p:txBody>
      </p:sp>
      <p:sp>
        <p:nvSpPr>
          <p:cNvPr id="24" name="Rectangle 23">
            <a:extLst>
              <a:ext uri="{FF2B5EF4-FFF2-40B4-BE49-F238E27FC236}">
                <a16:creationId xmlns:a16="http://schemas.microsoft.com/office/drawing/2014/main" id="{40CF1F6A-E1AD-AE2F-AAF7-D45BC0B2A25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74FE5FA-5B1D-A3AC-EAEA-D687C54E240F}"/>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5D214DD1-B056-3CE1-3253-70B8347F429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أنواع الوسائط المستخدمة في الصحافة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61777A06-DC18-1A72-9BCA-045DA36453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3318" name="Picture 6" descr="Multimedia Learning: 12 Principles in Instructional Materials">
            <a:extLst>
              <a:ext uri="{FF2B5EF4-FFF2-40B4-BE49-F238E27FC236}">
                <a16:creationId xmlns:a16="http://schemas.microsoft.com/office/drawing/2014/main" id="{7CEE1ED6-5EB5-EBB7-85E2-41BB5B3819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034" y="2144101"/>
            <a:ext cx="4244502" cy="27399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42828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837F1D-0B71-8504-4456-243101EC46C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E7E5BCF-7C51-B989-4744-D9137773F71A}"/>
              </a:ext>
            </a:extLst>
          </p:cNvPr>
          <p:cNvSpPr txBox="1"/>
          <p:nvPr/>
        </p:nvSpPr>
        <p:spPr>
          <a:xfrm>
            <a:off x="4795736" y="1779814"/>
            <a:ext cx="6910389" cy="4812151"/>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تشهد الصحافة الرقمية </a:t>
            </a:r>
            <a:r>
              <a:rPr lang="ar-SA" sz="1900" dirty="0">
                <a:solidFill>
                  <a:srgbClr val="FF0000"/>
                </a:solidFill>
                <a:latin typeface="Alexandria" charset="0"/>
                <a:cs typeface="Alexandria" charset="0"/>
              </a:rPr>
              <a:t>تطورًا</a:t>
            </a:r>
            <a:r>
              <a:rPr lang="ar-SA" dirty="0">
                <a:latin typeface="Alexandria" charset="0"/>
                <a:cs typeface="Alexandria" charset="0"/>
              </a:rPr>
              <a:t> </a:t>
            </a:r>
            <a:r>
              <a:rPr lang="ar-SA" sz="1900" dirty="0">
                <a:solidFill>
                  <a:srgbClr val="FF0000"/>
                </a:solidFill>
                <a:latin typeface="Alexandria" charset="0"/>
                <a:cs typeface="Alexandria" charset="0"/>
              </a:rPr>
              <a:t>متسارعًا</a:t>
            </a:r>
            <a:r>
              <a:rPr lang="ar-SA" dirty="0">
                <a:latin typeface="Alexandria" charset="0"/>
                <a:cs typeface="Alexandria" charset="0"/>
              </a:rPr>
              <a:t> نتيجة اندماج الوسائط المتعددة في إنتاج المحتوى.</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لم تعد النصوص وحدها كافية لجذب القارئ؛ بل أصبح من الضروري </a:t>
            </a:r>
            <a:r>
              <a:rPr lang="ar-SA" sz="1900" dirty="0">
                <a:solidFill>
                  <a:srgbClr val="FF0000"/>
                </a:solidFill>
                <a:latin typeface="Alexandria" charset="0"/>
                <a:cs typeface="Alexandria" charset="0"/>
              </a:rPr>
              <a:t>دمج</a:t>
            </a:r>
            <a:r>
              <a:rPr lang="ar-SA" dirty="0">
                <a:latin typeface="Alexandria" charset="0"/>
                <a:cs typeface="Alexandria" charset="0"/>
              </a:rPr>
              <a:t> الفيديوهات، الصور، والصوت لإيصال الخبر بشكل حيوي.</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في هذه المحاضرة، سنتعرف على </a:t>
            </a:r>
            <a:r>
              <a:rPr lang="ar-SA" sz="1900" dirty="0">
                <a:solidFill>
                  <a:srgbClr val="FF0000"/>
                </a:solidFill>
                <a:latin typeface="Alexandria" charset="0"/>
                <a:cs typeface="Alexandria" charset="0"/>
              </a:rPr>
              <a:t>المفاهيم</a:t>
            </a:r>
            <a:r>
              <a:rPr lang="ar-SA" dirty="0">
                <a:latin typeface="Alexandria" charset="0"/>
                <a:cs typeface="Alexandria" charset="0"/>
              </a:rPr>
              <a:t> </a:t>
            </a:r>
            <a:r>
              <a:rPr lang="ar-SA" sz="1900" dirty="0">
                <a:solidFill>
                  <a:srgbClr val="FF0000"/>
                </a:solidFill>
                <a:latin typeface="Alexandria" charset="0"/>
                <a:cs typeface="Alexandria" charset="0"/>
              </a:rPr>
              <a:t>الأساسية</a:t>
            </a:r>
            <a:r>
              <a:rPr lang="ar-SA" dirty="0">
                <a:latin typeface="Alexandria" charset="0"/>
                <a:cs typeface="Alexandria" charset="0"/>
              </a:rPr>
              <a:t> للوسائط المتعددة، أهميتها في العمل الصحفي، الأدوات المساعدة، وكيفية توظيفها في بناء القصص الرقمية المعاصرة.</a:t>
            </a:r>
          </a:p>
        </p:txBody>
      </p:sp>
      <p:sp>
        <p:nvSpPr>
          <p:cNvPr id="24" name="Rectangle 23">
            <a:extLst>
              <a:ext uri="{FF2B5EF4-FFF2-40B4-BE49-F238E27FC236}">
                <a16:creationId xmlns:a16="http://schemas.microsoft.com/office/drawing/2014/main" id="{CCCC74E0-6833-69CE-2491-3FE94383F4C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B3A0744-3819-947D-D6B6-E5BEE2D5FC58}"/>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179AF532-9D88-932D-88BC-8D0A3A229B1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مدخل إلى الوسائط المتعددة في الصحافة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F120663C-48F1-90D7-3C2A-859E87057D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4338" name="Picture 2" descr="Uses and Importance of Multimedia - QS Study">
            <a:extLst>
              <a:ext uri="{FF2B5EF4-FFF2-40B4-BE49-F238E27FC236}">
                <a16:creationId xmlns:a16="http://schemas.microsoft.com/office/drawing/2014/main" id="{F78F4DF6-2C69-49EB-E9EB-6C6F612F16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617754"/>
            <a:ext cx="4176409" cy="23812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98206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80E657-313B-C06D-DB5D-D41F5B361B2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7EA4380-A253-E748-E16B-C927989BCC56}"/>
              </a:ext>
            </a:extLst>
          </p:cNvPr>
          <p:cNvSpPr txBox="1"/>
          <p:nvPr/>
        </p:nvSpPr>
        <p:spPr>
          <a:xfrm>
            <a:off x="4542818" y="1711721"/>
            <a:ext cx="7196700" cy="4288931"/>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تُعرف </a:t>
            </a:r>
            <a:r>
              <a:rPr lang="ar-SA" sz="1900" dirty="0">
                <a:solidFill>
                  <a:srgbClr val="FF0000"/>
                </a:solidFill>
                <a:latin typeface="Alexandria" charset="0"/>
                <a:cs typeface="Alexandria" charset="0"/>
              </a:rPr>
              <a:t>الوسائط</a:t>
            </a:r>
            <a:r>
              <a:rPr lang="ar-SA" dirty="0">
                <a:latin typeface="Alexandria" charset="0"/>
                <a:cs typeface="Alexandria" charset="0"/>
              </a:rPr>
              <a:t> </a:t>
            </a:r>
            <a:r>
              <a:rPr lang="ar-SA" sz="1900" dirty="0">
                <a:solidFill>
                  <a:srgbClr val="FF0000"/>
                </a:solidFill>
                <a:latin typeface="Alexandria" charset="0"/>
                <a:cs typeface="Alexandria" charset="0"/>
              </a:rPr>
              <a:t>المتعددة</a:t>
            </a:r>
            <a:r>
              <a:rPr lang="ar-SA" dirty="0">
                <a:latin typeface="Alexandria" charset="0"/>
                <a:cs typeface="Alexandria" charset="0"/>
              </a:rPr>
              <a:t> بأنها استخدام أكثر من نوع من الوسائط – مثل النص، الصوت، الصور، الفيديو، والرسوم – لنقل المعلومات.</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في </a:t>
            </a:r>
            <a:r>
              <a:rPr lang="ar-SA" sz="1900" dirty="0">
                <a:solidFill>
                  <a:srgbClr val="FF0000"/>
                </a:solidFill>
                <a:latin typeface="Alexandria" charset="0"/>
                <a:cs typeface="Alexandria" charset="0"/>
              </a:rPr>
              <a:t>السياق</a:t>
            </a:r>
            <a:r>
              <a:rPr lang="ar-SA" dirty="0">
                <a:latin typeface="Alexandria" charset="0"/>
                <a:cs typeface="Alexandria" charset="0"/>
              </a:rPr>
              <a:t> </a:t>
            </a:r>
            <a:r>
              <a:rPr lang="ar-SA" sz="1900" dirty="0">
                <a:solidFill>
                  <a:srgbClr val="FF0000"/>
                </a:solidFill>
                <a:latin typeface="Alexandria" charset="0"/>
                <a:cs typeface="Alexandria" charset="0"/>
              </a:rPr>
              <a:t>الصحفي</a:t>
            </a:r>
            <a:r>
              <a:rPr lang="ar-SA" dirty="0">
                <a:latin typeface="Alexandria" charset="0"/>
                <a:cs typeface="Alexandria" charset="0"/>
              </a:rPr>
              <a:t>، تُستخدم هذه الوسائط لتقديم الخبر أو القصة بطريقة أكثر جاذبية وتفاعلية.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a:t>
            </a:r>
            <a:r>
              <a:rPr lang="ar-SA" sz="1900" dirty="0">
                <a:solidFill>
                  <a:srgbClr val="FF0000"/>
                </a:solidFill>
                <a:latin typeface="Alexandria" charset="0"/>
                <a:cs typeface="Alexandria" charset="0"/>
              </a:rPr>
              <a:t>الهدف</a:t>
            </a:r>
            <a:r>
              <a:rPr lang="ar-SA" dirty="0">
                <a:latin typeface="Alexandria" charset="0"/>
                <a:cs typeface="Alexandria" charset="0"/>
              </a:rPr>
              <a:t> من </a:t>
            </a:r>
            <a:r>
              <a:rPr lang="ar-SA" sz="1900" dirty="0">
                <a:solidFill>
                  <a:srgbClr val="FF0000"/>
                </a:solidFill>
                <a:latin typeface="Alexandria" charset="0"/>
                <a:cs typeface="Alexandria" charset="0"/>
              </a:rPr>
              <a:t>الوسائط</a:t>
            </a:r>
            <a:r>
              <a:rPr lang="ar-SA" dirty="0">
                <a:latin typeface="Alexandria" charset="0"/>
                <a:cs typeface="Alexandria" charset="0"/>
              </a:rPr>
              <a:t> </a:t>
            </a:r>
            <a:r>
              <a:rPr lang="ar-SA" sz="1900" dirty="0">
                <a:solidFill>
                  <a:srgbClr val="FF0000"/>
                </a:solidFill>
                <a:latin typeface="Alexandria" charset="0"/>
                <a:cs typeface="Alexandria" charset="0"/>
              </a:rPr>
              <a:t>المتعددة</a:t>
            </a:r>
            <a:r>
              <a:rPr lang="ar-SA" dirty="0">
                <a:latin typeface="Alexandria" charset="0"/>
                <a:cs typeface="Alexandria" charset="0"/>
              </a:rPr>
              <a:t> ليس فقط الترفيه أو التزيين، بل تعزيز المعنى، وتسليط الضوء على زوايا مختلفة من الحدث لا يمكن للنص وحده التعبير عنها.</a:t>
            </a:r>
          </a:p>
        </p:txBody>
      </p:sp>
      <p:sp>
        <p:nvSpPr>
          <p:cNvPr id="24" name="Rectangle 23">
            <a:extLst>
              <a:ext uri="{FF2B5EF4-FFF2-40B4-BE49-F238E27FC236}">
                <a16:creationId xmlns:a16="http://schemas.microsoft.com/office/drawing/2014/main" id="{70D7306B-BCB8-C70C-A49D-50083BFDD6D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8ABA0D2-7BA3-4A97-8F01-81379D00F983}"/>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D37097C3-FE78-403B-6964-60B72158684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تعريف الوسائط المتعددة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506F08C5-80B3-91E2-92F4-4BAE2C10C4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6386" name="Picture 2" descr="Multimedia and Its Applications">
            <a:extLst>
              <a:ext uri="{FF2B5EF4-FFF2-40B4-BE49-F238E27FC236}">
                <a16:creationId xmlns:a16="http://schemas.microsoft.com/office/drawing/2014/main" id="{6F9CE659-6801-08C2-CA39-08B0A118C7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073" y="2231905"/>
            <a:ext cx="4107464" cy="28444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62403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F9371F-69F5-7710-F98B-14A75060997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CBDF6D6-F621-4C01-8261-777234016BE4}"/>
              </a:ext>
            </a:extLst>
          </p:cNvPr>
          <p:cNvSpPr txBox="1"/>
          <p:nvPr/>
        </p:nvSpPr>
        <p:spPr>
          <a:xfrm>
            <a:off x="4815191" y="1886819"/>
            <a:ext cx="6953510" cy="4258153"/>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بدأت </a:t>
            </a:r>
            <a:r>
              <a:rPr lang="ar-SA" sz="1900" dirty="0">
                <a:solidFill>
                  <a:srgbClr val="FF0000"/>
                </a:solidFill>
                <a:latin typeface="Alexandria" charset="0"/>
                <a:cs typeface="Alexandria" charset="0"/>
              </a:rPr>
              <a:t>الوسائط</a:t>
            </a:r>
            <a:r>
              <a:rPr lang="ar-SA" dirty="0">
                <a:latin typeface="Alexandria" charset="0"/>
                <a:cs typeface="Alexandria" charset="0"/>
              </a:rPr>
              <a:t> </a:t>
            </a:r>
            <a:r>
              <a:rPr lang="ar-SA" sz="1900" dirty="0">
                <a:solidFill>
                  <a:srgbClr val="FF0000"/>
                </a:solidFill>
                <a:latin typeface="Alexandria" charset="0"/>
                <a:cs typeface="Alexandria" charset="0"/>
              </a:rPr>
              <a:t>المتعددة</a:t>
            </a:r>
            <a:r>
              <a:rPr lang="ar-SA" dirty="0">
                <a:latin typeface="Alexandria" charset="0"/>
                <a:cs typeface="Alexandria" charset="0"/>
              </a:rPr>
              <a:t> تأخذ دورًا فاعلًا في الصحافة منذ انتشار الإنترنت في تسعينيات القرن العشرين.</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تدريجيًا، </a:t>
            </a:r>
            <a:r>
              <a:rPr lang="ar-SA" sz="1900" dirty="0">
                <a:solidFill>
                  <a:srgbClr val="FF0000"/>
                </a:solidFill>
                <a:latin typeface="Alexandria" charset="0"/>
                <a:cs typeface="Alexandria" charset="0"/>
              </a:rPr>
              <a:t>تحولت</a:t>
            </a:r>
            <a:r>
              <a:rPr lang="ar-SA" dirty="0">
                <a:latin typeface="Alexandria" charset="0"/>
                <a:cs typeface="Alexandria" charset="0"/>
              </a:rPr>
              <a:t> </a:t>
            </a:r>
            <a:r>
              <a:rPr lang="ar-SA" sz="1900" dirty="0">
                <a:solidFill>
                  <a:srgbClr val="FF0000"/>
                </a:solidFill>
                <a:latin typeface="Alexandria" charset="0"/>
                <a:cs typeface="Alexandria" charset="0"/>
              </a:rPr>
              <a:t>الأخبار</a:t>
            </a:r>
            <a:r>
              <a:rPr lang="ar-SA" dirty="0">
                <a:latin typeface="Alexandria" charset="0"/>
                <a:cs typeface="Alexandria" charset="0"/>
              </a:rPr>
              <a:t> من مجرد نصوص إلى محتوى تفاعلي غني، يعتمد على مزج الصوت بالصورة والفيديو والرسومات.</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هذا التطور غير من </a:t>
            </a:r>
            <a:r>
              <a:rPr lang="ar-SA" sz="1900" dirty="0">
                <a:solidFill>
                  <a:srgbClr val="FF0000"/>
                </a:solidFill>
                <a:latin typeface="Alexandria" charset="0"/>
                <a:cs typeface="Alexandria" charset="0"/>
              </a:rPr>
              <a:t>طريقة</a:t>
            </a:r>
            <a:r>
              <a:rPr lang="ar-SA" dirty="0">
                <a:latin typeface="Alexandria" charset="0"/>
                <a:cs typeface="Alexandria" charset="0"/>
              </a:rPr>
              <a:t> </a:t>
            </a:r>
            <a:r>
              <a:rPr lang="ar-SA" sz="1900" dirty="0">
                <a:solidFill>
                  <a:srgbClr val="FF0000"/>
                </a:solidFill>
                <a:latin typeface="Alexandria" charset="0"/>
                <a:cs typeface="Alexandria" charset="0"/>
              </a:rPr>
              <a:t>تفكير</a:t>
            </a:r>
            <a:r>
              <a:rPr lang="ar-SA" dirty="0">
                <a:latin typeface="Alexandria" charset="0"/>
                <a:cs typeface="Alexandria" charset="0"/>
              </a:rPr>
              <a:t> </a:t>
            </a:r>
            <a:r>
              <a:rPr lang="ar-SA" sz="1900" dirty="0">
                <a:solidFill>
                  <a:srgbClr val="FF0000"/>
                </a:solidFill>
                <a:latin typeface="Alexandria" charset="0"/>
                <a:cs typeface="Alexandria" charset="0"/>
              </a:rPr>
              <a:t>الصحفيين</a:t>
            </a:r>
            <a:r>
              <a:rPr lang="ar-SA" dirty="0">
                <a:latin typeface="Alexandria" charset="0"/>
                <a:cs typeface="Alexandria" charset="0"/>
              </a:rPr>
              <a:t>، حيث أصبح من الضروري أن يكونوا على دراية بأدوات إنتاج الوسائط إلى جانب مهاراتهم التحريرية.</a:t>
            </a:r>
          </a:p>
        </p:txBody>
      </p:sp>
      <p:sp>
        <p:nvSpPr>
          <p:cNvPr id="24" name="Rectangle 23">
            <a:extLst>
              <a:ext uri="{FF2B5EF4-FFF2-40B4-BE49-F238E27FC236}">
                <a16:creationId xmlns:a16="http://schemas.microsoft.com/office/drawing/2014/main" id="{A80F6FB9-A65D-46FB-0035-589A474FDE5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4A6C2D8-A1BB-B013-2214-8503ACF012F8}"/>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EC38AADE-1C7C-B775-1B17-694E3AE4EC6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تطور الوسائط في الصحافة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8A2530D0-AD2E-2328-4A47-B74C9E1F4F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2290" name="Picture 2" descr="How learning multimedia &amp; graphics can be a better choice in ...">
            <a:extLst>
              <a:ext uri="{FF2B5EF4-FFF2-40B4-BE49-F238E27FC236}">
                <a16:creationId xmlns:a16="http://schemas.microsoft.com/office/drawing/2014/main" id="{D915C5FD-D56B-DC67-05EE-603EA7B783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2638" y="2295728"/>
            <a:ext cx="4359208" cy="32694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03468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EA17A-730B-7958-853E-D708741C029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945436C-CF61-2CFE-482A-A563908D2DDD}"/>
              </a:ext>
            </a:extLst>
          </p:cNvPr>
          <p:cNvSpPr txBox="1"/>
          <p:nvPr/>
        </p:nvSpPr>
        <p:spPr>
          <a:xfrm>
            <a:off x="4863829" y="1721449"/>
            <a:ext cx="6924327" cy="4258153"/>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تشير الدراسات الحديثة إلى أن المحتوى المدعوم بالوسائط المتعددة يحصل على </a:t>
            </a:r>
            <a:r>
              <a:rPr lang="ar-SA" sz="1900" dirty="0">
                <a:solidFill>
                  <a:srgbClr val="FF0000"/>
                </a:solidFill>
                <a:latin typeface="Alexandria" charset="0"/>
                <a:cs typeface="Alexandria" charset="0"/>
              </a:rPr>
              <a:t>نسب</a:t>
            </a:r>
            <a:r>
              <a:rPr lang="ar-SA" dirty="0">
                <a:latin typeface="Alexandria" charset="0"/>
                <a:cs typeface="Alexandria" charset="0"/>
              </a:rPr>
              <a:t> </a:t>
            </a:r>
            <a:r>
              <a:rPr lang="ar-SA" sz="1900" dirty="0">
                <a:solidFill>
                  <a:srgbClr val="FF0000"/>
                </a:solidFill>
                <a:latin typeface="Alexandria" charset="0"/>
                <a:cs typeface="Alexandria" charset="0"/>
              </a:rPr>
              <a:t>مشاهدة</a:t>
            </a:r>
            <a:r>
              <a:rPr lang="ar-SA" dirty="0">
                <a:latin typeface="Alexandria" charset="0"/>
                <a:cs typeface="Alexandria" charset="0"/>
              </a:rPr>
              <a:t> وتفاعل أعلى بكثير من النصوص وحدها.</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الجمهور الرقمي يميل إلى </a:t>
            </a:r>
            <a:r>
              <a:rPr lang="ar-SA" sz="1900" dirty="0">
                <a:solidFill>
                  <a:srgbClr val="FF0000"/>
                </a:solidFill>
                <a:latin typeface="Alexandria" charset="0"/>
                <a:cs typeface="Alexandria" charset="0"/>
              </a:rPr>
              <a:t>المشاهدة</a:t>
            </a:r>
            <a:r>
              <a:rPr lang="ar-SA" dirty="0">
                <a:latin typeface="Alexandria" charset="0"/>
                <a:cs typeface="Alexandria" charset="0"/>
              </a:rPr>
              <a:t> </a:t>
            </a:r>
            <a:r>
              <a:rPr lang="ar-SA" sz="1900" dirty="0">
                <a:solidFill>
                  <a:srgbClr val="FF0000"/>
                </a:solidFill>
                <a:latin typeface="Alexandria" charset="0"/>
                <a:cs typeface="Alexandria" charset="0"/>
              </a:rPr>
              <a:t>أكثر</a:t>
            </a:r>
            <a:r>
              <a:rPr lang="ar-SA" dirty="0">
                <a:latin typeface="Alexandria" charset="0"/>
                <a:cs typeface="Alexandria" charset="0"/>
              </a:rPr>
              <a:t> </a:t>
            </a:r>
            <a:r>
              <a:rPr lang="ar-SA" sz="1900" dirty="0">
                <a:solidFill>
                  <a:srgbClr val="FF0000"/>
                </a:solidFill>
                <a:latin typeface="Alexandria" charset="0"/>
                <a:cs typeface="Alexandria" charset="0"/>
              </a:rPr>
              <a:t>من</a:t>
            </a:r>
            <a:r>
              <a:rPr lang="ar-SA" dirty="0">
                <a:latin typeface="Alexandria" charset="0"/>
                <a:cs typeface="Alexandria" charset="0"/>
              </a:rPr>
              <a:t> </a:t>
            </a:r>
            <a:r>
              <a:rPr lang="ar-SA" sz="1900" dirty="0">
                <a:solidFill>
                  <a:srgbClr val="FF0000"/>
                </a:solidFill>
                <a:latin typeface="Alexandria" charset="0"/>
                <a:cs typeface="Alexandria" charset="0"/>
              </a:rPr>
              <a:t>القراءة</a:t>
            </a:r>
            <a:r>
              <a:rPr lang="ar-SA" dirty="0">
                <a:latin typeface="Alexandria" charset="0"/>
                <a:cs typeface="Alexandria" charset="0"/>
              </a:rPr>
              <a:t>، خصوصًا مع انتشار الهواتف الذكية وتطبيقات الفيديو.</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لذلك، أصبح </a:t>
            </a:r>
            <a:r>
              <a:rPr lang="ar-SA" sz="1900" dirty="0">
                <a:solidFill>
                  <a:srgbClr val="FF0000"/>
                </a:solidFill>
                <a:latin typeface="Alexandria" charset="0"/>
                <a:cs typeface="Alexandria" charset="0"/>
              </a:rPr>
              <a:t>الصحفي</a:t>
            </a:r>
            <a:r>
              <a:rPr lang="ar-SA" dirty="0">
                <a:latin typeface="Alexandria" charset="0"/>
                <a:cs typeface="Alexandria" charset="0"/>
              </a:rPr>
              <a:t> </a:t>
            </a:r>
            <a:r>
              <a:rPr lang="ar-SA" sz="1900" dirty="0">
                <a:solidFill>
                  <a:srgbClr val="FF0000"/>
                </a:solidFill>
                <a:latin typeface="Alexandria" charset="0"/>
                <a:cs typeface="Alexandria" charset="0"/>
              </a:rPr>
              <a:t>المعاصر</a:t>
            </a:r>
            <a:r>
              <a:rPr lang="ar-SA" dirty="0">
                <a:latin typeface="Alexandria" charset="0"/>
                <a:cs typeface="Alexandria" charset="0"/>
              </a:rPr>
              <a:t> بحاجة لتوظيف أدوات الوسائط لتوصيل رسالته بسرعة، وبأقل جهد يُطلب من القارئ لفهم المحتوى.</a:t>
            </a:r>
          </a:p>
        </p:txBody>
      </p:sp>
      <p:sp>
        <p:nvSpPr>
          <p:cNvPr id="24" name="Rectangle 23">
            <a:extLst>
              <a:ext uri="{FF2B5EF4-FFF2-40B4-BE49-F238E27FC236}">
                <a16:creationId xmlns:a16="http://schemas.microsoft.com/office/drawing/2014/main" id="{287F10C2-E054-1F24-315A-21F718432FB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B6367A9-AA14-4864-0BE9-1D364FEBA643}"/>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0C5F284A-F4AB-282B-A5C8-88BAB3EA0D8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أهمية الوسائط المتعددة في جذب الجمهور</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7FFD1B19-91C2-25AB-4A2E-80446267A1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 name="Picture 2" descr="Audience Vector Art, Icons, and Graphics for Free Download">
            <a:extLst>
              <a:ext uri="{FF2B5EF4-FFF2-40B4-BE49-F238E27FC236}">
                <a16:creationId xmlns:a16="http://schemas.microsoft.com/office/drawing/2014/main" id="{E88A66F5-B5DF-AB82-67ED-B6673C56121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7656" y="2384315"/>
            <a:ext cx="4226328" cy="30188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8572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0EC32-DAF6-625C-6B16-BFE6360AC38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6B005A6-77D2-FA01-A8A5-1C04AB37BA48}"/>
              </a:ext>
            </a:extLst>
          </p:cNvPr>
          <p:cNvSpPr txBox="1"/>
          <p:nvPr/>
        </p:nvSpPr>
        <p:spPr>
          <a:xfrm>
            <a:off x="5155660" y="1886819"/>
            <a:ext cx="6613041" cy="370415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أحيانًا تكون </a:t>
            </a:r>
            <a:r>
              <a:rPr lang="ar-SA" sz="1900" dirty="0">
                <a:solidFill>
                  <a:srgbClr val="FF0000"/>
                </a:solidFill>
                <a:latin typeface="Alexandria" charset="0"/>
                <a:cs typeface="Alexandria" charset="0"/>
              </a:rPr>
              <a:t>بعض</a:t>
            </a:r>
            <a:r>
              <a:rPr lang="ar-SA" dirty="0">
                <a:latin typeface="Alexandria" charset="0"/>
                <a:cs typeface="Alexandria" charset="0"/>
              </a:rPr>
              <a:t> </a:t>
            </a:r>
            <a:r>
              <a:rPr lang="ar-SA" sz="1900" dirty="0">
                <a:solidFill>
                  <a:srgbClr val="FF0000"/>
                </a:solidFill>
                <a:latin typeface="Alexandria" charset="0"/>
                <a:cs typeface="Alexandria" charset="0"/>
              </a:rPr>
              <a:t>الموضوعات</a:t>
            </a:r>
            <a:r>
              <a:rPr lang="ar-SA" dirty="0">
                <a:latin typeface="Alexandria" charset="0"/>
                <a:cs typeface="Alexandria" charset="0"/>
              </a:rPr>
              <a:t> – كالأزمات الإنسانية أو التحليلات الاقتصادية – معقدة للغاية لتُشرح بالكلمات فقط.</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هنا تظهر فعالية </a:t>
            </a:r>
            <a:r>
              <a:rPr lang="ar-SA" sz="1900" dirty="0">
                <a:solidFill>
                  <a:srgbClr val="FF0000"/>
                </a:solidFill>
                <a:latin typeface="Alexandria" charset="0"/>
                <a:cs typeface="Alexandria" charset="0"/>
              </a:rPr>
              <a:t>الوسائط</a:t>
            </a:r>
            <a:r>
              <a:rPr lang="ar-SA" dirty="0">
                <a:latin typeface="Alexandria" charset="0"/>
                <a:cs typeface="Alexandria" charset="0"/>
              </a:rPr>
              <a:t> </a:t>
            </a:r>
            <a:r>
              <a:rPr lang="ar-SA" sz="1900" dirty="0">
                <a:solidFill>
                  <a:srgbClr val="FF0000"/>
                </a:solidFill>
                <a:latin typeface="Alexandria" charset="0"/>
                <a:cs typeface="Alexandria" charset="0"/>
              </a:rPr>
              <a:t>المتعددة</a:t>
            </a:r>
            <a:r>
              <a:rPr lang="ar-SA" dirty="0">
                <a:latin typeface="Alexandria" charset="0"/>
                <a:cs typeface="Alexandria" charset="0"/>
              </a:rPr>
              <a:t> التي تساعد في توضيح المفاهيم بالأرقام، الرسوم البيانية، والشهادات المصورة.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هذا النوع من التقديم يجعل الجمهور </a:t>
            </a:r>
            <a:r>
              <a:rPr lang="ar-SA" sz="1900" dirty="0">
                <a:solidFill>
                  <a:srgbClr val="FF0000"/>
                </a:solidFill>
                <a:latin typeface="Alexandria" charset="0"/>
                <a:cs typeface="Alexandria" charset="0"/>
              </a:rPr>
              <a:t>يفهم</a:t>
            </a:r>
            <a:r>
              <a:rPr lang="ar-SA" dirty="0">
                <a:latin typeface="Alexandria" charset="0"/>
                <a:cs typeface="Alexandria" charset="0"/>
              </a:rPr>
              <a:t> </a:t>
            </a:r>
            <a:r>
              <a:rPr lang="ar-SA" sz="1900" dirty="0">
                <a:solidFill>
                  <a:srgbClr val="FF0000"/>
                </a:solidFill>
                <a:latin typeface="Alexandria" charset="0"/>
                <a:cs typeface="Alexandria" charset="0"/>
              </a:rPr>
              <a:t>ويشعر</a:t>
            </a:r>
            <a:r>
              <a:rPr lang="ar-SA" dirty="0">
                <a:latin typeface="Alexandria" charset="0"/>
                <a:cs typeface="Alexandria" charset="0"/>
              </a:rPr>
              <a:t>، مما يعزز من تأثير القصة الصحفية وقدرتها على إحداث تفاعل حقيقي.</a:t>
            </a:r>
          </a:p>
        </p:txBody>
      </p:sp>
      <p:sp>
        <p:nvSpPr>
          <p:cNvPr id="24" name="Rectangle 23">
            <a:extLst>
              <a:ext uri="{FF2B5EF4-FFF2-40B4-BE49-F238E27FC236}">
                <a16:creationId xmlns:a16="http://schemas.microsoft.com/office/drawing/2014/main" id="{DB83DDCF-6959-C42E-B6E8-7B0E8D4CC2C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8BAA07A-5661-F2A4-DDFC-89E6D10CCC1B}"/>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1C3199C5-682B-7759-66A0-988CED8AB86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دور الوسائط في توصيل الرسائل المعقدة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90A629C7-129F-D528-0862-8D74B32A6D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42" name="Picture 2" descr="10 tips to enhance social media presence for non-profits | United ...">
            <a:extLst>
              <a:ext uri="{FF2B5EF4-FFF2-40B4-BE49-F238E27FC236}">
                <a16:creationId xmlns:a16="http://schemas.microsoft.com/office/drawing/2014/main" id="{C9665A93-343D-7440-CE31-36735693CF46}"/>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542" r="19374"/>
          <a:stretch>
            <a:fillRect/>
          </a:stretch>
        </p:blipFill>
        <p:spPr bwMode="auto">
          <a:xfrm>
            <a:off x="423299" y="1886819"/>
            <a:ext cx="4304344" cy="3642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27431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A104B8-9B4F-0C02-5920-6EAC8DAEE81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D6C823E-DE81-25F1-2898-DE2A745F1C2D}"/>
              </a:ext>
            </a:extLst>
          </p:cNvPr>
          <p:cNvSpPr txBox="1"/>
          <p:nvPr/>
        </p:nvSpPr>
        <p:spPr>
          <a:xfrm>
            <a:off x="4961107" y="1723821"/>
            <a:ext cx="6708838" cy="4258153"/>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الصوت عنصر أساسي في </a:t>
            </a:r>
            <a:r>
              <a:rPr lang="ar-SA" sz="1900" dirty="0">
                <a:solidFill>
                  <a:srgbClr val="FF0000"/>
                </a:solidFill>
                <a:latin typeface="Alexandria" charset="0"/>
                <a:cs typeface="Alexandria" charset="0"/>
              </a:rPr>
              <a:t>الصحافة</a:t>
            </a:r>
            <a:r>
              <a:rPr lang="ar-SA" dirty="0">
                <a:latin typeface="Alexandria" charset="0"/>
                <a:cs typeface="Alexandria" charset="0"/>
              </a:rPr>
              <a:t> </a:t>
            </a:r>
            <a:r>
              <a:rPr lang="ar-SA" sz="1900" dirty="0">
                <a:solidFill>
                  <a:srgbClr val="FF0000"/>
                </a:solidFill>
                <a:latin typeface="Alexandria" charset="0"/>
                <a:cs typeface="Alexandria" charset="0"/>
              </a:rPr>
              <a:t>الرقمية</a:t>
            </a:r>
            <a:r>
              <a:rPr lang="ar-SA" dirty="0">
                <a:latin typeface="Alexandria" charset="0"/>
                <a:cs typeface="Alexandria" charset="0"/>
              </a:rPr>
              <a:t>، خاصة في البودكاست والتقارير الميدانية.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من أبرز </a:t>
            </a:r>
            <a:r>
              <a:rPr lang="ar-SA" sz="1900" dirty="0">
                <a:solidFill>
                  <a:srgbClr val="FF0000"/>
                </a:solidFill>
                <a:latin typeface="Alexandria" charset="0"/>
                <a:cs typeface="Alexandria" charset="0"/>
              </a:rPr>
              <a:t>أدوات</a:t>
            </a:r>
            <a:r>
              <a:rPr lang="ar-SA" dirty="0">
                <a:latin typeface="Alexandria" charset="0"/>
                <a:cs typeface="Alexandria" charset="0"/>
              </a:rPr>
              <a:t> تحرير الصوت </a:t>
            </a:r>
            <a:r>
              <a:rPr lang="en-US" dirty="0">
                <a:latin typeface="Alexandria" charset="0"/>
                <a:cs typeface="Alexandria" charset="0"/>
              </a:rPr>
              <a:t>Audacity، Adobe Audition، </a:t>
            </a:r>
            <a:r>
              <a:rPr lang="ar-SA" dirty="0">
                <a:latin typeface="Alexandria" charset="0"/>
                <a:cs typeface="Alexandria" charset="0"/>
              </a:rPr>
              <a:t>وهي تتيح القص، الدمج، وتنقية الصوت.</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استخدام الصوت يجب أن يكون </a:t>
            </a:r>
            <a:r>
              <a:rPr lang="ar-SA" sz="1900" dirty="0">
                <a:solidFill>
                  <a:srgbClr val="FF0000"/>
                </a:solidFill>
                <a:latin typeface="Alexandria" charset="0"/>
                <a:cs typeface="Alexandria" charset="0"/>
              </a:rPr>
              <a:t>مدروسًا</a:t>
            </a:r>
            <a:r>
              <a:rPr lang="ar-SA" dirty="0">
                <a:latin typeface="Alexandria" charset="0"/>
                <a:cs typeface="Alexandria" charset="0"/>
              </a:rPr>
              <a:t>، فالنغمة، الصمت، والتعليق تؤثر في إدراك المتلقي للمعلومة وتساعد في خلق تجربة أكثر قربًا.</a:t>
            </a:r>
          </a:p>
        </p:txBody>
      </p:sp>
      <p:sp>
        <p:nvSpPr>
          <p:cNvPr id="24" name="Rectangle 23">
            <a:extLst>
              <a:ext uri="{FF2B5EF4-FFF2-40B4-BE49-F238E27FC236}">
                <a16:creationId xmlns:a16="http://schemas.microsoft.com/office/drawing/2014/main" id="{38381CC1-B81C-BE6C-F35D-6FC79630235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C748FAF-8B5A-CD14-3B0B-22A0D5A72320}"/>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8735A35F-BEEB-B0D3-D92E-27712DF8800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أدوات إنتاج الصوت</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7F4147BE-FCDA-4C98-831C-AA82817645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9218" name="Picture 2" descr="4 معلومات هامة عن الصوت">
            <a:extLst>
              <a:ext uri="{FF2B5EF4-FFF2-40B4-BE49-F238E27FC236}">
                <a16:creationId xmlns:a16="http://schemas.microsoft.com/office/drawing/2014/main" id="{3C6A5FCD-C9EC-FB15-C2CD-529F9D777DC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1149"/>
          <a:stretch>
            <a:fillRect/>
          </a:stretch>
        </p:blipFill>
        <p:spPr bwMode="auto">
          <a:xfrm>
            <a:off x="818606" y="1869740"/>
            <a:ext cx="3670564" cy="31185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a:extLst>
              <a:ext uri="{FF2B5EF4-FFF2-40B4-BE49-F238E27FC236}">
                <a16:creationId xmlns:a16="http://schemas.microsoft.com/office/drawing/2014/main" id="{A72171AA-500F-AF97-C122-746B7856F8FB}"/>
              </a:ext>
            </a:extLst>
          </p:cNvPr>
          <p:cNvSpPr txBox="1"/>
          <p:nvPr/>
        </p:nvSpPr>
        <p:spPr>
          <a:xfrm>
            <a:off x="1200705" y="5129061"/>
            <a:ext cx="3068503" cy="523220"/>
          </a:xfrm>
          <a:prstGeom prst="rect">
            <a:avLst/>
          </a:prstGeom>
          <a:noFill/>
        </p:spPr>
        <p:txBody>
          <a:bodyPr wrap="square">
            <a:spAutoFit/>
          </a:bodyPr>
          <a:lstStyle/>
          <a:p>
            <a:pPr algn="ctr"/>
            <a:r>
              <a:rPr lang="en-US" sz="1400" dirty="0">
                <a:latin typeface="Alexandria" pitchFamily="2" charset="-78"/>
                <a:cs typeface="Alexandria" pitchFamily="2" charset="-78"/>
              </a:rPr>
              <a:t>www.adobe.com</a:t>
            </a:r>
          </a:p>
          <a:p>
            <a:pPr algn="ctr" rtl="1"/>
            <a:r>
              <a:rPr lang="ar-SA" sz="1400" dirty="0">
                <a:latin typeface="Alexandria" pitchFamily="2" charset="-78"/>
                <a:cs typeface="Alexandria" pitchFamily="2" charset="-78"/>
              </a:rPr>
              <a:t>رابط برنامج </a:t>
            </a:r>
            <a:r>
              <a:rPr lang="en-US" sz="1400" dirty="0">
                <a:latin typeface="Alexandria" pitchFamily="2" charset="-78"/>
                <a:cs typeface="Alexandria" pitchFamily="2" charset="-78"/>
              </a:rPr>
              <a:t> Adobe Audition</a:t>
            </a:r>
          </a:p>
        </p:txBody>
      </p:sp>
      <p:sp>
        <p:nvSpPr>
          <p:cNvPr id="3" name="TextBox 2">
            <a:extLst>
              <a:ext uri="{FF2B5EF4-FFF2-40B4-BE49-F238E27FC236}">
                <a16:creationId xmlns:a16="http://schemas.microsoft.com/office/drawing/2014/main" id="{3B8DD7A3-C707-368D-8B19-24735F89F380}"/>
              </a:ext>
            </a:extLst>
          </p:cNvPr>
          <p:cNvSpPr txBox="1"/>
          <p:nvPr/>
        </p:nvSpPr>
        <p:spPr>
          <a:xfrm>
            <a:off x="818606" y="5920419"/>
            <a:ext cx="3832699" cy="523220"/>
          </a:xfrm>
          <a:prstGeom prst="rect">
            <a:avLst/>
          </a:prstGeom>
          <a:noFill/>
        </p:spPr>
        <p:txBody>
          <a:bodyPr wrap="square">
            <a:spAutoFit/>
          </a:bodyPr>
          <a:lstStyle/>
          <a:p>
            <a:pPr algn="ctr"/>
            <a:r>
              <a:rPr lang="en-US" sz="1400" dirty="0">
                <a:latin typeface="Alexandria" pitchFamily="2" charset="-78"/>
                <a:cs typeface="Alexandria" pitchFamily="2" charset="-78"/>
              </a:rPr>
              <a:t>www.audacityteam.org</a:t>
            </a:r>
          </a:p>
          <a:p>
            <a:pPr algn="ctr"/>
            <a:r>
              <a:rPr lang="ar-SA" sz="1400" dirty="0">
                <a:latin typeface="Alexandria" pitchFamily="2" charset="-78"/>
                <a:cs typeface="Alexandria" pitchFamily="2" charset="-78"/>
              </a:rPr>
              <a:t>رابط برنامج </a:t>
            </a:r>
            <a:r>
              <a:rPr lang="en-US" sz="1400" dirty="0">
                <a:latin typeface="Alexandria" pitchFamily="2" charset="-78"/>
                <a:cs typeface="Alexandria" pitchFamily="2" charset="-78"/>
              </a:rPr>
              <a:t> Audacity</a:t>
            </a:r>
          </a:p>
        </p:txBody>
      </p:sp>
    </p:spTree>
    <p:extLst>
      <p:ext uri="{BB962C8B-B14F-4D97-AF65-F5344CB8AC3E}">
        <p14:creationId xmlns:p14="http://schemas.microsoft.com/office/powerpoint/2010/main" val="2142953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4CB80-988A-25E6-F05F-53D84AD5ED9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6A1A703-80E9-B84F-26B0-F0C79FE61AE3}"/>
              </a:ext>
            </a:extLst>
          </p:cNvPr>
          <p:cNvSpPr txBox="1"/>
          <p:nvPr/>
        </p:nvSpPr>
        <p:spPr>
          <a:xfrm>
            <a:off x="4328809" y="1731171"/>
            <a:ext cx="7439892" cy="4135043"/>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a:t>
            </a:r>
            <a:r>
              <a:rPr lang="ar-SA" sz="1900" dirty="0">
                <a:solidFill>
                  <a:srgbClr val="FF0000"/>
                </a:solidFill>
                <a:latin typeface="Alexandria" charset="0"/>
                <a:cs typeface="Alexandria" charset="0"/>
              </a:rPr>
              <a:t>تحرير</a:t>
            </a:r>
            <a:r>
              <a:rPr lang="ar-SA" dirty="0">
                <a:latin typeface="Alexandria" charset="0"/>
                <a:cs typeface="Alexandria" charset="0"/>
              </a:rPr>
              <a:t> </a:t>
            </a:r>
            <a:r>
              <a:rPr lang="ar-SA" sz="1900" dirty="0">
                <a:solidFill>
                  <a:srgbClr val="FF0000"/>
                </a:solidFill>
                <a:latin typeface="Alexandria" charset="0"/>
                <a:cs typeface="Alexandria" charset="0"/>
              </a:rPr>
              <a:t>الفيديو</a:t>
            </a:r>
            <a:r>
              <a:rPr lang="ar-SA" dirty="0">
                <a:latin typeface="Alexandria" charset="0"/>
                <a:cs typeface="Alexandria" charset="0"/>
              </a:rPr>
              <a:t> أصبح مهارة ضرورية لكل صحفي رقمي، خصوصًا العاملين في الصحف الإلكترونية والوكالات، ومن أشهر الأدوات </a:t>
            </a:r>
            <a:r>
              <a:rPr lang="en-US" dirty="0">
                <a:latin typeface="Alexandria" charset="0"/>
                <a:cs typeface="Alexandria" charset="0"/>
              </a:rPr>
              <a:t>Adobe Premiere Pro، Final Cut Pro، </a:t>
            </a:r>
            <a:r>
              <a:rPr lang="ar-SA" dirty="0">
                <a:latin typeface="Alexandria" charset="0"/>
                <a:cs typeface="Alexandria" charset="0"/>
              </a:rPr>
              <a:t>وتتيح هذه البرامج التحكم الكامل في المحتوى البصري.</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يجب </a:t>
            </a:r>
            <a:r>
              <a:rPr lang="ar-SA" sz="1900" dirty="0">
                <a:solidFill>
                  <a:srgbClr val="FF0000"/>
                </a:solidFill>
                <a:latin typeface="Alexandria" charset="0"/>
                <a:cs typeface="Alexandria" charset="0"/>
              </a:rPr>
              <a:t>مراعاة</a:t>
            </a:r>
            <a:r>
              <a:rPr lang="ar-SA" dirty="0">
                <a:latin typeface="Alexandria" charset="0"/>
                <a:cs typeface="Alexandria" charset="0"/>
              </a:rPr>
              <a:t> الدقة، وضوح الصورة، وانتقال المشاهد بسلاسة لإبقاء المتلقي مشدودًا ومندمجًا مع القصة، </a:t>
            </a:r>
            <a:r>
              <a:rPr lang="ar-SA" sz="1900" dirty="0">
                <a:solidFill>
                  <a:srgbClr val="FF0000"/>
                </a:solidFill>
                <a:latin typeface="Alexandria" charset="0"/>
                <a:cs typeface="Alexandria" charset="0"/>
              </a:rPr>
              <a:t>واختيار</a:t>
            </a:r>
            <a:r>
              <a:rPr lang="ar-SA" dirty="0">
                <a:latin typeface="Alexandria" charset="0"/>
                <a:cs typeface="Alexandria" charset="0"/>
              </a:rPr>
              <a:t> </a:t>
            </a:r>
            <a:r>
              <a:rPr lang="ar-SA" sz="1900" dirty="0">
                <a:solidFill>
                  <a:srgbClr val="FF0000"/>
                </a:solidFill>
                <a:latin typeface="Alexandria" charset="0"/>
                <a:cs typeface="Alexandria" charset="0"/>
              </a:rPr>
              <a:t>الأداة</a:t>
            </a:r>
            <a:r>
              <a:rPr lang="ar-SA" dirty="0">
                <a:latin typeface="Alexandria" charset="0"/>
                <a:cs typeface="Alexandria" charset="0"/>
              </a:rPr>
              <a:t> يعتمد على نوع المحتوى، المهارات المتوفرة، وسرعة النشر المطلوبة في غرفة الأخبار.</a:t>
            </a:r>
          </a:p>
        </p:txBody>
      </p:sp>
      <p:sp>
        <p:nvSpPr>
          <p:cNvPr id="24" name="Rectangle 23">
            <a:extLst>
              <a:ext uri="{FF2B5EF4-FFF2-40B4-BE49-F238E27FC236}">
                <a16:creationId xmlns:a16="http://schemas.microsoft.com/office/drawing/2014/main" id="{C2D2DBCB-38F4-044C-E8A5-4D70464DEBF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6E69046-FF2F-FE84-CABE-710AAE05939F}"/>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081DE27F-5F2B-2C55-8EFE-F766CBD7329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أدوات إنتاج الفيديو</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AB785446-2830-A1DC-661C-C7C5CC016F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8194" name="Picture 2" descr="التسويق بالفيديو | اهميته واسباب استخدامه | اهم 5 نصائح | افكارز">
            <a:extLst>
              <a:ext uri="{FF2B5EF4-FFF2-40B4-BE49-F238E27FC236}">
                <a16:creationId xmlns:a16="http://schemas.microsoft.com/office/drawing/2014/main" id="{982B7716-6A6C-5270-EA54-4839BC62A1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055" y="1877438"/>
            <a:ext cx="3692305" cy="233484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79C6FEA-8907-D990-2A4B-6FB9CE4A7CE7}"/>
              </a:ext>
            </a:extLst>
          </p:cNvPr>
          <p:cNvSpPr txBox="1"/>
          <p:nvPr/>
        </p:nvSpPr>
        <p:spPr>
          <a:xfrm>
            <a:off x="496111" y="4597148"/>
            <a:ext cx="3068503" cy="523220"/>
          </a:xfrm>
          <a:prstGeom prst="rect">
            <a:avLst/>
          </a:prstGeom>
          <a:noFill/>
        </p:spPr>
        <p:txBody>
          <a:bodyPr wrap="square">
            <a:spAutoFit/>
          </a:bodyPr>
          <a:lstStyle/>
          <a:p>
            <a:pPr algn="ctr"/>
            <a:r>
              <a:rPr lang="en-US" sz="1400" dirty="0">
                <a:latin typeface="Alexandria" pitchFamily="2" charset="-78"/>
                <a:cs typeface="Alexandria" pitchFamily="2" charset="-78"/>
              </a:rPr>
              <a:t>www.adobe.com</a:t>
            </a:r>
          </a:p>
          <a:p>
            <a:pPr algn="ctr" rtl="1"/>
            <a:r>
              <a:rPr lang="ar-SA" sz="1400" dirty="0">
                <a:latin typeface="Alexandria" pitchFamily="2" charset="-78"/>
                <a:cs typeface="Alexandria" pitchFamily="2" charset="-78"/>
              </a:rPr>
              <a:t>رابط برنامج </a:t>
            </a:r>
            <a:r>
              <a:rPr lang="en-US" sz="1400" dirty="0">
                <a:latin typeface="Alexandria" pitchFamily="2" charset="-78"/>
                <a:cs typeface="Alexandria" pitchFamily="2" charset="-78"/>
              </a:rPr>
              <a:t> Adobe Premiere Pro</a:t>
            </a:r>
          </a:p>
        </p:txBody>
      </p:sp>
      <p:sp>
        <p:nvSpPr>
          <p:cNvPr id="4" name="TextBox 3">
            <a:extLst>
              <a:ext uri="{FF2B5EF4-FFF2-40B4-BE49-F238E27FC236}">
                <a16:creationId xmlns:a16="http://schemas.microsoft.com/office/drawing/2014/main" id="{FBB924F9-854C-AAD1-F6CB-4B85312E45E4}"/>
              </a:ext>
            </a:extLst>
          </p:cNvPr>
          <p:cNvSpPr txBox="1"/>
          <p:nvPr/>
        </p:nvSpPr>
        <p:spPr>
          <a:xfrm>
            <a:off x="114012" y="5388506"/>
            <a:ext cx="3832699" cy="523220"/>
          </a:xfrm>
          <a:prstGeom prst="rect">
            <a:avLst/>
          </a:prstGeom>
          <a:noFill/>
        </p:spPr>
        <p:txBody>
          <a:bodyPr wrap="square">
            <a:spAutoFit/>
          </a:bodyPr>
          <a:lstStyle/>
          <a:p>
            <a:pPr algn="ctr"/>
            <a:r>
              <a:rPr lang="en-US" sz="1400" dirty="0">
                <a:latin typeface="Alexandria" pitchFamily="2" charset="-78"/>
                <a:cs typeface="Alexandria" pitchFamily="2" charset="-78"/>
              </a:rPr>
              <a:t>www.apple.com/sa/final-cut-pro</a:t>
            </a:r>
          </a:p>
          <a:p>
            <a:pPr algn="ctr" rtl="1"/>
            <a:r>
              <a:rPr lang="ar-SA" sz="1400" dirty="0">
                <a:latin typeface="Alexandria" pitchFamily="2" charset="-78"/>
                <a:cs typeface="Alexandria" pitchFamily="2" charset="-78"/>
              </a:rPr>
              <a:t>رابط برنامج </a:t>
            </a:r>
            <a:r>
              <a:rPr lang="en-US" sz="1400" dirty="0">
                <a:latin typeface="Alexandria" pitchFamily="2" charset="-78"/>
                <a:cs typeface="Alexandria" pitchFamily="2" charset="-78"/>
              </a:rPr>
              <a:t> Final Cut Pro</a:t>
            </a:r>
          </a:p>
        </p:txBody>
      </p:sp>
    </p:spTree>
    <p:extLst>
      <p:ext uri="{BB962C8B-B14F-4D97-AF65-F5344CB8AC3E}">
        <p14:creationId xmlns:p14="http://schemas.microsoft.com/office/powerpoint/2010/main" val="524717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70D99E-CDE8-AB00-F613-225C69E45A5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6A6BF60-EB70-51B7-14CD-ECCA112B6E03}"/>
              </a:ext>
            </a:extLst>
          </p:cNvPr>
          <p:cNvSpPr txBox="1"/>
          <p:nvPr/>
        </p:nvSpPr>
        <p:spPr>
          <a:xfrm>
            <a:off x="5282119" y="1886819"/>
            <a:ext cx="6486582" cy="4288931"/>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لا تزال </a:t>
            </a:r>
            <a:r>
              <a:rPr lang="ar-SA" sz="1900" dirty="0">
                <a:solidFill>
                  <a:srgbClr val="FF0000"/>
                </a:solidFill>
                <a:latin typeface="Alexandria" charset="0"/>
                <a:cs typeface="Alexandria" charset="0"/>
              </a:rPr>
              <a:t>الكلمة</a:t>
            </a:r>
            <a:r>
              <a:rPr lang="ar-SA" dirty="0">
                <a:latin typeface="Alexandria" charset="0"/>
                <a:cs typeface="Alexandria" charset="0"/>
              </a:rPr>
              <a:t> </a:t>
            </a:r>
            <a:r>
              <a:rPr lang="ar-SA" sz="1900" dirty="0">
                <a:solidFill>
                  <a:srgbClr val="FF0000"/>
                </a:solidFill>
                <a:latin typeface="Alexandria" charset="0"/>
                <a:cs typeface="Alexandria" charset="0"/>
              </a:rPr>
              <a:t>المكتوبة</a:t>
            </a:r>
            <a:r>
              <a:rPr lang="ar-SA" dirty="0">
                <a:latin typeface="Alexandria" charset="0"/>
                <a:cs typeface="Alexandria" charset="0"/>
              </a:rPr>
              <a:t> عنصرًا أساسيًا، لكنها تتطوّر في ظل الصحافة التفاعلية.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تُدمج </a:t>
            </a:r>
            <a:r>
              <a:rPr lang="ar-SA" sz="1900" dirty="0">
                <a:solidFill>
                  <a:srgbClr val="FF0000"/>
                </a:solidFill>
                <a:latin typeface="Alexandria" charset="0"/>
                <a:cs typeface="Alexandria" charset="0"/>
              </a:rPr>
              <a:t>النصوص</a:t>
            </a:r>
            <a:r>
              <a:rPr lang="ar-SA" dirty="0">
                <a:latin typeface="Alexandria" charset="0"/>
                <a:cs typeface="Alexandria" charset="0"/>
              </a:rPr>
              <a:t> اليوم بروابط، تعليقات، نوافذ منبثقة، وخيارات قراءة متعددة، وهو ما يمنح القارئ حرية الاستكشاف.</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هذه </a:t>
            </a:r>
            <a:r>
              <a:rPr lang="ar-SA" sz="1900" dirty="0">
                <a:solidFill>
                  <a:srgbClr val="FF0000"/>
                </a:solidFill>
                <a:latin typeface="Alexandria" charset="0"/>
                <a:cs typeface="Alexandria" charset="0"/>
              </a:rPr>
              <a:t>النصوص</a:t>
            </a:r>
            <a:r>
              <a:rPr lang="ar-SA" dirty="0">
                <a:latin typeface="Alexandria" charset="0"/>
                <a:cs typeface="Alexandria" charset="0"/>
              </a:rPr>
              <a:t> تحتاج إلى أدوات مثل </a:t>
            </a:r>
            <a:r>
              <a:rPr lang="en-US" sz="1900" dirty="0" err="1">
                <a:solidFill>
                  <a:srgbClr val="FF0000"/>
                </a:solidFill>
                <a:latin typeface="Alexandria" charset="0"/>
                <a:cs typeface="Alexandria" charset="0"/>
              </a:rPr>
              <a:t>StoryMap</a:t>
            </a:r>
            <a:r>
              <a:rPr lang="en-US" dirty="0">
                <a:latin typeface="Alexandria" charset="0"/>
                <a:cs typeface="Alexandria" charset="0"/>
              </a:rPr>
              <a:t>، </a:t>
            </a:r>
            <a:r>
              <a:rPr lang="ar-SA" dirty="0">
                <a:latin typeface="Alexandria" charset="0"/>
                <a:cs typeface="Alexandria" charset="0"/>
              </a:rPr>
              <a:t>وتُستخدم في سرد القصص المطولة التي تحتاج لتقسيم تفاعلي.</a:t>
            </a:r>
          </a:p>
        </p:txBody>
      </p:sp>
      <p:sp>
        <p:nvSpPr>
          <p:cNvPr id="24" name="Rectangle 23">
            <a:extLst>
              <a:ext uri="{FF2B5EF4-FFF2-40B4-BE49-F238E27FC236}">
                <a16:creationId xmlns:a16="http://schemas.microsoft.com/office/drawing/2014/main" id="{B397C0AB-CF9D-F0CF-F6EE-D578CBA0C4E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C629373-F7A3-F073-4AF1-08F400990040}"/>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82121352-CDED-EC31-3A7C-E3D19757776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النصوص التفاعلية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5A00202F-558D-3E37-65C4-F1D0ECA12B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7170" name="Picture 2" descr="ما هو التسويق بالفيديو ؟ الفوائد والتحديات وأفضل الممارسات لحملة ...">
            <a:extLst>
              <a:ext uri="{FF2B5EF4-FFF2-40B4-BE49-F238E27FC236}">
                <a16:creationId xmlns:a16="http://schemas.microsoft.com/office/drawing/2014/main" id="{66DD495B-DB8C-8E4A-EBFE-B8ED3A6F64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695" y="2465368"/>
            <a:ext cx="4427769" cy="26467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919600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AD9D0C-9794-FD4B-33A5-72DAB06A039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A6CBA3F-9CC8-DC69-6F5F-3F5CD54DD232}"/>
              </a:ext>
            </a:extLst>
          </p:cNvPr>
          <p:cNvSpPr txBox="1"/>
          <p:nvPr/>
        </p:nvSpPr>
        <p:spPr>
          <a:xfrm>
            <a:off x="5048655" y="1886819"/>
            <a:ext cx="6720046" cy="4258153"/>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يُعد </a:t>
            </a:r>
            <a:r>
              <a:rPr lang="ar-SA" sz="1900" dirty="0">
                <a:solidFill>
                  <a:srgbClr val="FF0000"/>
                </a:solidFill>
                <a:latin typeface="Alexandria" charset="0"/>
                <a:cs typeface="Alexandria" charset="0"/>
              </a:rPr>
              <a:t>الفيديو</a:t>
            </a:r>
            <a:r>
              <a:rPr lang="ar-SA" dirty="0">
                <a:latin typeface="Alexandria" charset="0"/>
                <a:cs typeface="Alexandria" charset="0"/>
              </a:rPr>
              <a:t> من </a:t>
            </a:r>
            <a:r>
              <a:rPr lang="ar-SA" sz="1900" dirty="0">
                <a:solidFill>
                  <a:srgbClr val="FF0000"/>
                </a:solidFill>
                <a:latin typeface="Alexandria" charset="0"/>
                <a:cs typeface="Alexandria" charset="0"/>
              </a:rPr>
              <a:t>أكثر</a:t>
            </a:r>
            <a:r>
              <a:rPr lang="ar-SA" dirty="0">
                <a:latin typeface="Alexandria" charset="0"/>
                <a:cs typeface="Alexandria" charset="0"/>
              </a:rPr>
              <a:t> الوسائط </a:t>
            </a:r>
            <a:r>
              <a:rPr lang="ar-SA" sz="1900" dirty="0">
                <a:solidFill>
                  <a:srgbClr val="FF0000"/>
                </a:solidFill>
                <a:latin typeface="Alexandria" charset="0"/>
                <a:cs typeface="Alexandria" charset="0"/>
              </a:rPr>
              <a:t>تأثيرًا</a:t>
            </a:r>
            <a:r>
              <a:rPr lang="ar-SA" dirty="0">
                <a:latin typeface="Alexandria" charset="0"/>
                <a:cs typeface="Alexandria" charset="0"/>
              </a:rPr>
              <a:t> في نقل الأخبار، إذ يعرض الحدث كما هو، دون الحاجة لوصف طويل.</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تستخدم </a:t>
            </a:r>
            <a:r>
              <a:rPr lang="ar-SA" sz="1900" dirty="0">
                <a:solidFill>
                  <a:srgbClr val="FF0000"/>
                </a:solidFill>
                <a:latin typeface="Alexandria" charset="0"/>
                <a:cs typeface="Alexandria" charset="0"/>
              </a:rPr>
              <a:t>المؤسسات</a:t>
            </a:r>
            <a:r>
              <a:rPr lang="ar-SA" dirty="0">
                <a:latin typeface="Alexandria" charset="0"/>
                <a:cs typeface="Alexandria" charset="0"/>
              </a:rPr>
              <a:t> </a:t>
            </a:r>
            <a:r>
              <a:rPr lang="ar-SA" sz="1900" dirty="0">
                <a:solidFill>
                  <a:srgbClr val="FF0000"/>
                </a:solidFill>
                <a:latin typeface="Alexandria" charset="0"/>
                <a:cs typeface="Alexandria" charset="0"/>
              </a:rPr>
              <a:t>الصحفية</a:t>
            </a:r>
            <a:r>
              <a:rPr lang="ar-SA" dirty="0">
                <a:latin typeface="Alexandria" charset="0"/>
                <a:cs typeface="Alexandria" charset="0"/>
              </a:rPr>
              <a:t> الفيديو لإنتاج تقارير، مقابلات، وتغطيات حية تعزز مصداقية المحتوى.</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a:t>
            </a:r>
            <a:r>
              <a:rPr lang="ar-SA" sz="1900" dirty="0">
                <a:solidFill>
                  <a:srgbClr val="FF0000"/>
                </a:solidFill>
                <a:latin typeface="Alexandria" charset="0"/>
                <a:cs typeface="Alexandria" charset="0"/>
              </a:rPr>
              <a:t>نجاح</a:t>
            </a:r>
            <a:r>
              <a:rPr lang="ar-SA" dirty="0">
                <a:latin typeface="Alexandria" charset="0"/>
                <a:cs typeface="Alexandria" charset="0"/>
              </a:rPr>
              <a:t> </a:t>
            </a:r>
            <a:r>
              <a:rPr lang="ar-SA" sz="1900" dirty="0">
                <a:solidFill>
                  <a:srgbClr val="FF0000"/>
                </a:solidFill>
                <a:latin typeface="Alexandria" charset="0"/>
                <a:cs typeface="Alexandria" charset="0"/>
              </a:rPr>
              <a:t>الفيديو</a:t>
            </a:r>
            <a:r>
              <a:rPr lang="ar-SA" dirty="0">
                <a:latin typeface="Alexandria" charset="0"/>
                <a:cs typeface="Alexandria" charset="0"/>
              </a:rPr>
              <a:t> يعتمد على الإعداد الجيد، وضوح الرسالة، والقدرة على اختزال المعلومات في مشاهد قصيرة تخاطب المشاعر والعقل معًا.</a:t>
            </a:r>
          </a:p>
        </p:txBody>
      </p:sp>
      <p:sp>
        <p:nvSpPr>
          <p:cNvPr id="24" name="Rectangle 23">
            <a:extLst>
              <a:ext uri="{FF2B5EF4-FFF2-40B4-BE49-F238E27FC236}">
                <a16:creationId xmlns:a16="http://schemas.microsoft.com/office/drawing/2014/main" id="{14E045EC-C84E-DBCC-6CEF-E21B572199E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C634649-2652-AD58-B12E-C846480ABD39}"/>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ED3484F8-DC04-86F1-49A9-DD8D0560231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القصص الصحفية المدعومة بالفيديو</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003AA56A-4119-7757-CCE7-16E98F493C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146" name="Picture 2" descr="ما هو التسويق بالفيديو؟ لمحة عن تعريفه والأمثلة عليه وسبب أهميته ...">
            <a:extLst>
              <a:ext uri="{FF2B5EF4-FFF2-40B4-BE49-F238E27FC236}">
                <a16:creationId xmlns:a16="http://schemas.microsoft.com/office/drawing/2014/main" id="{AF2181A1-3D20-1069-AD63-635AD1AFE0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056762"/>
            <a:ext cx="4635433" cy="30988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04822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3C84E1-F46C-5DCA-6B5E-7EADB26DD15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67ABE51-91D7-AD0F-96AA-C1E92E0ADF52}"/>
              </a:ext>
            </a:extLst>
          </p:cNvPr>
          <p:cNvSpPr txBox="1"/>
          <p:nvPr/>
        </p:nvSpPr>
        <p:spPr>
          <a:xfrm>
            <a:off x="4348264" y="1886819"/>
            <a:ext cx="7420437" cy="431970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أصبح </a:t>
            </a:r>
            <a:r>
              <a:rPr lang="ar-SA" sz="1900" dirty="0">
                <a:solidFill>
                  <a:srgbClr val="FF0000"/>
                </a:solidFill>
                <a:latin typeface="Alexandria" charset="0"/>
                <a:cs typeface="Alexandria" charset="0"/>
              </a:rPr>
              <a:t>البودكاست</a:t>
            </a:r>
            <a:r>
              <a:rPr lang="ar-SA" dirty="0">
                <a:latin typeface="Alexandria" charset="0"/>
                <a:cs typeface="Alexandria" charset="0"/>
              </a:rPr>
              <a:t> أداة قوية لرواية القصص بعمق، إذ يمنح الصحفي مساحة للتفسير والتحليل بعيدًا عن ضغوط السرعة.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توفر هذه التقنية محتوى يمكن </a:t>
            </a:r>
            <a:r>
              <a:rPr lang="ar-SA" sz="1900" dirty="0">
                <a:solidFill>
                  <a:srgbClr val="FF0000"/>
                </a:solidFill>
                <a:latin typeface="Alexandria" charset="0"/>
                <a:cs typeface="Alexandria" charset="0"/>
              </a:rPr>
              <a:t>استهلاكه</a:t>
            </a:r>
            <a:r>
              <a:rPr lang="ar-SA" dirty="0">
                <a:latin typeface="Alexandria" charset="0"/>
                <a:cs typeface="Alexandria" charset="0"/>
              </a:rPr>
              <a:t> </a:t>
            </a:r>
            <a:r>
              <a:rPr lang="ar-SA" sz="1900" dirty="0">
                <a:solidFill>
                  <a:srgbClr val="FF0000"/>
                </a:solidFill>
                <a:latin typeface="Alexandria" charset="0"/>
                <a:cs typeface="Alexandria" charset="0"/>
              </a:rPr>
              <a:t>أثناء</a:t>
            </a:r>
            <a:r>
              <a:rPr lang="ar-SA" dirty="0">
                <a:latin typeface="Alexandria" charset="0"/>
                <a:cs typeface="Alexandria" charset="0"/>
              </a:rPr>
              <a:t> </a:t>
            </a:r>
            <a:r>
              <a:rPr lang="ar-SA" sz="1900" dirty="0">
                <a:solidFill>
                  <a:srgbClr val="FF0000"/>
                </a:solidFill>
                <a:latin typeface="Alexandria" charset="0"/>
                <a:cs typeface="Alexandria" charset="0"/>
              </a:rPr>
              <a:t>التنقل</a:t>
            </a:r>
            <a:r>
              <a:rPr lang="ar-SA" dirty="0">
                <a:latin typeface="Alexandria" charset="0"/>
                <a:cs typeface="Alexandria" charset="0"/>
              </a:rPr>
              <a:t>، ما يزيد من فرص الوصول إلى جمهور أوسع.</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يتطلب </a:t>
            </a:r>
            <a:r>
              <a:rPr lang="ar-SA" sz="1900" dirty="0">
                <a:solidFill>
                  <a:srgbClr val="FF0000"/>
                </a:solidFill>
                <a:latin typeface="Alexandria" charset="0"/>
                <a:cs typeface="Alexandria" charset="0"/>
              </a:rPr>
              <a:t>البودكاست</a:t>
            </a:r>
            <a:r>
              <a:rPr lang="ar-SA" dirty="0">
                <a:latin typeface="Alexandria" charset="0"/>
                <a:cs typeface="Alexandria" charset="0"/>
              </a:rPr>
              <a:t> مهارات إعداد النصوص، تسجيل الصوت، والتقديم الجاذب، مما يستدعي </a:t>
            </a:r>
            <a:r>
              <a:rPr lang="ar-SA" sz="1900" dirty="0">
                <a:solidFill>
                  <a:srgbClr val="FF0000"/>
                </a:solidFill>
                <a:latin typeface="Alexandria" charset="0"/>
                <a:cs typeface="Alexandria" charset="0"/>
              </a:rPr>
              <a:t>تدريبًا</a:t>
            </a:r>
            <a:r>
              <a:rPr lang="ar-SA" dirty="0">
                <a:latin typeface="Alexandria" charset="0"/>
                <a:cs typeface="Alexandria" charset="0"/>
              </a:rPr>
              <a:t> </a:t>
            </a:r>
            <a:r>
              <a:rPr lang="ar-SA" sz="1900" dirty="0">
                <a:solidFill>
                  <a:srgbClr val="FF0000"/>
                </a:solidFill>
                <a:latin typeface="Alexandria" charset="0"/>
                <a:cs typeface="Alexandria" charset="0"/>
              </a:rPr>
              <a:t>متخصصًا</a:t>
            </a:r>
            <a:r>
              <a:rPr lang="ar-SA" dirty="0">
                <a:latin typeface="Alexandria" charset="0"/>
                <a:cs typeface="Alexandria" charset="0"/>
              </a:rPr>
              <a:t> داخل غرف الأخبار الرقمية.</a:t>
            </a:r>
          </a:p>
        </p:txBody>
      </p:sp>
      <p:sp>
        <p:nvSpPr>
          <p:cNvPr id="24" name="Rectangle 23">
            <a:extLst>
              <a:ext uri="{FF2B5EF4-FFF2-40B4-BE49-F238E27FC236}">
                <a16:creationId xmlns:a16="http://schemas.microsoft.com/office/drawing/2014/main" id="{77746933-B819-D528-FA75-2F0ABB8807C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C599479-4C61-DEF6-9454-CBD0E39692D9}"/>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B295D6E9-7807-61EC-20CA-CC15EE203A6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البودكاست في الصحافة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0D3DDF0-D940-19D4-3320-10EEE25BA0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122" name="Picture 2" descr="أفضل 16 بودكاست عربي لعام 2025: استمع، استمتع، وتعلّم من نخبة ...">
            <a:extLst>
              <a:ext uri="{FF2B5EF4-FFF2-40B4-BE49-F238E27FC236}">
                <a16:creationId xmlns:a16="http://schemas.microsoft.com/office/drawing/2014/main" id="{C5194DAB-6F03-4433-3843-8CD3172F367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800" t="7803" r="30425" b="8448"/>
          <a:stretch>
            <a:fillRect/>
          </a:stretch>
        </p:blipFill>
        <p:spPr bwMode="auto">
          <a:xfrm>
            <a:off x="459146" y="2026733"/>
            <a:ext cx="3564214" cy="35896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53178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D57E1-1D40-F664-E538-973F6970EDC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4D5A46F-19C8-0E0A-DA1D-1D0531070826}"/>
              </a:ext>
            </a:extLst>
          </p:cNvPr>
          <p:cNvSpPr txBox="1"/>
          <p:nvPr/>
        </p:nvSpPr>
        <p:spPr>
          <a:xfrm>
            <a:off x="5515583" y="1886819"/>
            <a:ext cx="6253118" cy="4196598"/>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تهدف </a:t>
            </a:r>
            <a:r>
              <a:rPr lang="ar-SA" dirty="0">
                <a:solidFill>
                  <a:srgbClr val="FF0000"/>
                </a:solidFill>
                <a:latin typeface="Alexandria" charset="0"/>
                <a:cs typeface="Alexandria" charset="0"/>
              </a:rPr>
              <a:t>الصحافة</a:t>
            </a:r>
            <a:r>
              <a:rPr lang="ar-SA" dirty="0">
                <a:latin typeface="Alexandria" charset="0"/>
                <a:cs typeface="Alexandria" charset="0"/>
              </a:rPr>
              <a:t> </a:t>
            </a:r>
            <a:r>
              <a:rPr lang="ar-SA" dirty="0">
                <a:solidFill>
                  <a:srgbClr val="FF0000"/>
                </a:solidFill>
                <a:latin typeface="Alexandria" charset="0"/>
                <a:cs typeface="Alexandria" charset="0"/>
              </a:rPr>
              <a:t>التفاعلية</a:t>
            </a:r>
            <a:r>
              <a:rPr lang="ar-SA" dirty="0">
                <a:latin typeface="Alexandria" charset="0"/>
                <a:cs typeface="Alexandria" charset="0"/>
              </a:rPr>
              <a:t> إلى إشراك الجمهور في القصة، من خلال تقنيات تسمح له بالاختيار، التفاعل، والاستكشاف.</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هذا النوع من القصص </a:t>
            </a:r>
            <a:r>
              <a:rPr lang="ar-SA" dirty="0">
                <a:solidFill>
                  <a:srgbClr val="FF0000"/>
                </a:solidFill>
                <a:latin typeface="Alexandria" charset="0"/>
                <a:cs typeface="Alexandria" charset="0"/>
              </a:rPr>
              <a:t>يعتمد</a:t>
            </a:r>
            <a:r>
              <a:rPr lang="ar-SA" dirty="0">
                <a:latin typeface="Alexandria" charset="0"/>
                <a:cs typeface="Alexandria" charset="0"/>
              </a:rPr>
              <a:t> </a:t>
            </a:r>
            <a:r>
              <a:rPr lang="ar-SA" dirty="0">
                <a:solidFill>
                  <a:srgbClr val="FF0000"/>
                </a:solidFill>
                <a:latin typeface="Alexandria" charset="0"/>
                <a:cs typeface="Alexandria" charset="0"/>
              </a:rPr>
              <a:t>على</a:t>
            </a:r>
            <a:r>
              <a:rPr lang="ar-SA" dirty="0">
                <a:latin typeface="Alexandria" charset="0"/>
                <a:cs typeface="Alexandria" charset="0"/>
              </a:rPr>
              <a:t> تصميم صفحات تفاعلية، خريطة الحدث، جداول زمنية، أو رسومات متحركة.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تعتمد </a:t>
            </a:r>
            <a:r>
              <a:rPr lang="ar-SA" dirty="0">
                <a:solidFill>
                  <a:srgbClr val="FF0000"/>
                </a:solidFill>
                <a:latin typeface="Alexandria" charset="0"/>
                <a:cs typeface="Alexandria" charset="0"/>
              </a:rPr>
              <a:t>الصحف</a:t>
            </a:r>
            <a:r>
              <a:rPr lang="ar-SA" dirty="0">
                <a:latin typeface="Alexandria" charset="0"/>
                <a:cs typeface="Alexandria" charset="0"/>
              </a:rPr>
              <a:t> الكبرى على </a:t>
            </a:r>
            <a:r>
              <a:rPr lang="ar-SA" dirty="0">
                <a:solidFill>
                  <a:srgbClr val="FF0000"/>
                </a:solidFill>
                <a:latin typeface="Alexandria" charset="0"/>
                <a:cs typeface="Alexandria" charset="0"/>
              </a:rPr>
              <a:t>فرق</a:t>
            </a:r>
            <a:r>
              <a:rPr lang="ar-SA" dirty="0">
                <a:latin typeface="Alexandria" charset="0"/>
                <a:cs typeface="Alexandria" charset="0"/>
              </a:rPr>
              <a:t> من المبرمجين والمصممين لتحقيق هذا النمط، الذي يعزز تجربة القارئ ويزيد من التفاعل.</a:t>
            </a:r>
          </a:p>
        </p:txBody>
      </p:sp>
      <p:sp>
        <p:nvSpPr>
          <p:cNvPr id="24" name="Rectangle 23">
            <a:extLst>
              <a:ext uri="{FF2B5EF4-FFF2-40B4-BE49-F238E27FC236}">
                <a16:creationId xmlns:a16="http://schemas.microsoft.com/office/drawing/2014/main" id="{E1589056-E081-CFFF-2523-FFB51A9BDBE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C7D57D2-C065-3547-36A9-40889BE0586A}"/>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72C77BEE-4DB1-4CED-A738-556C7979B58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الصحافة التفاعلية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0B41BE86-9C4D-1714-678E-CFC425F66A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098" name="Picture 2" descr="دورة الصحافة الإلكترونية">
            <a:extLst>
              <a:ext uri="{FF2B5EF4-FFF2-40B4-BE49-F238E27FC236}">
                <a16:creationId xmlns:a16="http://schemas.microsoft.com/office/drawing/2014/main" id="{45F9A333-6817-F64B-1B24-29A57B4362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344366"/>
            <a:ext cx="4999366" cy="26163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92877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70EDA-443E-BB65-EF6D-EAD60E36828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228CF89-4CD2-4C4E-EC57-D4462B705FE3}"/>
              </a:ext>
            </a:extLst>
          </p:cNvPr>
          <p:cNvSpPr txBox="1"/>
          <p:nvPr/>
        </p:nvSpPr>
        <p:spPr>
          <a:xfrm>
            <a:off x="5924145" y="1886819"/>
            <a:ext cx="5844556" cy="4196598"/>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في </a:t>
            </a:r>
            <a:r>
              <a:rPr lang="ar-SA" dirty="0">
                <a:solidFill>
                  <a:srgbClr val="FF0000"/>
                </a:solidFill>
                <a:latin typeface="Alexandria" charset="0"/>
                <a:cs typeface="Alexandria" charset="0"/>
              </a:rPr>
              <a:t>الأحداث</a:t>
            </a:r>
            <a:r>
              <a:rPr lang="ar-SA" dirty="0">
                <a:latin typeface="Alexandria" charset="0"/>
                <a:cs typeface="Alexandria" charset="0"/>
              </a:rPr>
              <a:t> </a:t>
            </a:r>
            <a:r>
              <a:rPr lang="ar-SA" dirty="0">
                <a:solidFill>
                  <a:srgbClr val="FF0000"/>
                </a:solidFill>
                <a:latin typeface="Alexandria" charset="0"/>
                <a:cs typeface="Alexandria" charset="0"/>
              </a:rPr>
              <a:t>العاجلة</a:t>
            </a:r>
            <a:r>
              <a:rPr lang="ar-SA" dirty="0">
                <a:latin typeface="Alexandria" charset="0"/>
                <a:cs typeface="Alexandria" charset="0"/>
              </a:rPr>
              <a:t>، تُستخدم الوسائط المتعددة بشكل مكثّف لإيصال التطورات لحظة بلحظة.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الصور، الفيديو المباشر، والتغريدات المدمجة تُنشر على صفحات الحدث، ما يمنح القارئ </a:t>
            </a:r>
            <a:r>
              <a:rPr lang="ar-SA" dirty="0">
                <a:solidFill>
                  <a:srgbClr val="FF0000"/>
                </a:solidFill>
                <a:latin typeface="Alexandria" charset="0"/>
                <a:cs typeface="Alexandria" charset="0"/>
              </a:rPr>
              <a:t>رؤية</a:t>
            </a:r>
            <a:r>
              <a:rPr lang="ar-SA" dirty="0">
                <a:latin typeface="Alexandria" charset="0"/>
                <a:cs typeface="Alexandria" charset="0"/>
              </a:rPr>
              <a:t> </a:t>
            </a:r>
            <a:r>
              <a:rPr lang="ar-SA" dirty="0">
                <a:solidFill>
                  <a:srgbClr val="FF0000"/>
                </a:solidFill>
                <a:latin typeface="Alexandria" charset="0"/>
                <a:cs typeface="Alexandria" charset="0"/>
              </a:rPr>
              <a:t>شاملة</a:t>
            </a:r>
            <a:r>
              <a:rPr lang="ar-SA" dirty="0">
                <a:latin typeface="Alexandria" charset="0"/>
                <a:cs typeface="Alexandria" charset="0"/>
              </a:rPr>
              <a:t> للحظة.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a:t>
            </a:r>
            <a:r>
              <a:rPr lang="ar-SA" dirty="0">
                <a:solidFill>
                  <a:srgbClr val="FF0000"/>
                </a:solidFill>
                <a:latin typeface="Alexandria" charset="0"/>
                <a:cs typeface="Alexandria" charset="0"/>
              </a:rPr>
              <a:t>تتطلب</a:t>
            </a:r>
            <a:r>
              <a:rPr lang="ar-SA" dirty="0">
                <a:latin typeface="Alexandria" charset="0"/>
                <a:cs typeface="Alexandria" charset="0"/>
              </a:rPr>
              <a:t> هذه </a:t>
            </a:r>
            <a:r>
              <a:rPr lang="ar-SA" dirty="0">
                <a:solidFill>
                  <a:srgbClr val="FF0000"/>
                </a:solidFill>
                <a:latin typeface="Alexandria" charset="0"/>
                <a:cs typeface="Alexandria" charset="0"/>
              </a:rPr>
              <a:t>التغطيات</a:t>
            </a:r>
            <a:r>
              <a:rPr lang="ar-SA" dirty="0">
                <a:latin typeface="Alexandria" charset="0"/>
                <a:cs typeface="Alexandria" charset="0"/>
              </a:rPr>
              <a:t> تنسيقًا عاليًا بين الصحفيين، المصورين، وفنيي البث، بالإضافة لتوفر أدوات تكنولوجية قوية للبث والتحديث.</a:t>
            </a:r>
          </a:p>
        </p:txBody>
      </p:sp>
      <p:sp>
        <p:nvSpPr>
          <p:cNvPr id="24" name="Rectangle 23">
            <a:extLst>
              <a:ext uri="{FF2B5EF4-FFF2-40B4-BE49-F238E27FC236}">
                <a16:creationId xmlns:a16="http://schemas.microsoft.com/office/drawing/2014/main" id="{2E6FDE84-CBDC-6C79-7272-DEDC3927907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98AC45E-1DCD-920D-F5D9-61DFF4D0BDA2}"/>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9287C8C9-9F02-714A-E8C7-0215F7E3068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الوسائط المتعددة والتغطية الحية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0F408C1F-4D71-C9FB-E13F-7E5B55B84D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4" name="Picture 2" descr="النيل – قناة مصر الإخبارية | تغطية مباشرة 18/9/2024حزب الله يتعهد ...">
            <a:extLst>
              <a:ext uri="{FF2B5EF4-FFF2-40B4-BE49-F238E27FC236}">
                <a16:creationId xmlns:a16="http://schemas.microsoft.com/office/drawing/2014/main" id="{8E7B077B-5AD1-42F3-8904-DC1A233179F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6549"/>
          <a:stretch>
            <a:fillRect/>
          </a:stretch>
        </p:blipFill>
        <p:spPr bwMode="auto">
          <a:xfrm>
            <a:off x="335750" y="2742012"/>
            <a:ext cx="5128901" cy="23098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98332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967AA-2CA2-EFFD-B3F7-FBBB05B601E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DDF37DD-6A0F-A79B-8283-795A192B812E}"/>
              </a:ext>
            </a:extLst>
          </p:cNvPr>
          <p:cNvSpPr txBox="1"/>
          <p:nvPr/>
        </p:nvSpPr>
        <p:spPr>
          <a:xfrm>
            <a:off x="4805464" y="1886819"/>
            <a:ext cx="6963237" cy="364260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تتكوّن القصة الرقمية من مزيج بين النص، الصورة، الصوت، والفيديو، وكل عنصر فيها يخدم هدفًا معينًا.</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يبدأ العمل بجمع المعلومات، ثم كتابة السيناريو، ثم اختيار الوسائط المناسبة، وأخيرًا إنتاج المحتوى على منصة ملائمة.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هذا يتطلب من الصحفي فهمًا عميقًا لخصائص كل وسيط، وطريقة مزجه مع الوسائط الأخرى بشكل متناسق وجذاب.</a:t>
            </a:r>
          </a:p>
        </p:txBody>
      </p:sp>
      <p:sp>
        <p:nvSpPr>
          <p:cNvPr id="24" name="Rectangle 23">
            <a:extLst>
              <a:ext uri="{FF2B5EF4-FFF2-40B4-BE49-F238E27FC236}">
                <a16:creationId xmlns:a16="http://schemas.microsoft.com/office/drawing/2014/main" id="{C4D98B2A-FB7A-B309-D3DA-EBCAD4035AD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F6041A2-D386-5825-144E-D2A2F79CDFE7}"/>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C280D752-81B1-FD99-6EB6-3C1D6FDA8D2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إعداد القصص الرقمية المتكاملة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1D69BFB8-F294-8802-47B3-37369EDB16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50" name="Picture 2" descr="السرد القصصي الرقمي – نغم 🎶">
            <a:extLst>
              <a:ext uri="{FF2B5EF4-FFF2-40B4-BE49-F238E27FC236}">
                <a16:creationId xmlns:a16="http://schemas.microsoft.com/office/drawing/2014/main" id="{A4BDE1ED-7860-EEA7-61AF-ADC0412BC9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4387" y="2394767"/>
            <a:ext cx="4124254" cy="26496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7930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1FC6-CF7F-A468-97C7-DE72AD30EA0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E501ED9-01DC-514F-A3F7-3C1B73937BF6}"/>
              </a:ext>
            </a:extLst>
          </p:cNvPr>
          <p:cNvSpPr txBox="1"/>
          <p:nvPr/>
        </p:nvSpPr>
        <p:spPr>
          <a:xfrm>
            <a:off x="4970834" y="1886819"/>
            <a:ext cx="6797867" cy="364260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في غرف الأخبار الحديثة، يُشكل فريق الوسائط المتعددة ركيزة أساسية في إنتاج المحتوى المتميز.</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يتكوّن هذا الفريق من صحفيين، محررين، مصممين، مخرجين، ومطورين تقنيين يعملون بتنسيق عالي.</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نجاح الفريق يعتمد على وضوح الأدوار، وسرعة التواصل، وتوفر أدوات عمل سحابية تشاركية تسهّل مراجعة المحتوى ونشره.</a:t>
            </a:r>
          </a:p>
        </p:txBody>
      </p:sp>
      <p:sp>
        <p:nvSpPr>
          <p:cNvPr id="24" name="Rectangle 23">
            <a:extLst>
              <a:ext uri="{FF2B5EF4-FFF2-40B4-BE49-F238E27FC236}">
                <a16:creationId xmlns:a16="http://schemas.microsoft.com/office/drawing/2014/main" id="{3BA3826C-6CF0-ACC2-F202-E52B6F992F1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FB88FFD-1303-8BB6-EB17-9EA3AAF91D33}"/>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2B20BDFD-FBCB-49B4-5BEE-6EAE0A6B79E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إدارة فريق الوسائط المتعددة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07557285-89D8-E721-1043-5773A36EB9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descr="كيفية إدارة فريق عمل عن بعد بكفاءة وفعالية - رامى عزت للعمل عبر ...">
            <a:extLst>
              <a:ext uri="{FF2B5EF4-FFF2-40B4-BE49-F238E27FC236}">
                <a16:creationId xmlns:a16="http://schemas.microsoft.com/office/drawing/2014/main" id="{0BE1DAEF-B3E5-4BCA-941F-B55D440D5A9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919" r="22602"/>
          <a:stretch>
            <a:fillRect/>
          </a:stretch>
        </p:blipFill>
        <p:spPr bwMode="auto">
          <a:xfrm>
            <a:off x="423298" y="2062708"/>
            <a:ext cx="4051425" cy="37556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85236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14E55-9385-5556-4839-9F1CCF08EDC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6A2DE8E-ED45-4069-9404-9AB367AF9A72}"/>
              </a:ext>
            </a:extLst>
          </p:cNvPr>
          <p:cNvSpPr txBox="1"/>
          <p:nvPr/>
        </p:nvSpPr>
        <p:spPr>
          <a:xfrm>
            <a:off x="6254885" y="1886819"/>
            <a:ext cx="5513816" cy="4196598"/>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a:t>
            </a:r>
            <a:r>
              <a:rPr lang="ar-SA" dirty="0">
                <a:solidFill>
                  <a:srgbClr val="C00000"/>
                </a:solidFill>
                <a:latin typeface="Alexandria" charset="0"/>
                <a:cs typeface="Alexandria" charset="0"/>
              </a:rPr>
              <a:t>الذكاء الاصطناعي </a:t>
            </a:r>
            <a:r>
              <a:rPr lang="ar-SA" dirty="0">
                <a:latin typeface="Alexandria" charset="0"/>
                <a:cs typeface="Alexandria" charset="0"/>
              </a:rPr>
              <a:t>أصبح حليفًا مهمًا للصحفيين، حيث يمكنه تسريع عمليات تحرير الصوت والصورة.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توجد أدوات مثل </a:t>
            </a:r>
            <a:r>
              <a:rPr lang="en-US" b="1" dirty="0">
                <a:latin typeface="Alexandria" charset="0"/>
                <a:cs typeface="Alexandria" charset="0"/>
              </a:rPr>
              <a:t>Descript</a:t>
            </a:r>
            <a:r>
              <a:rPr lang="ar-SA" dirty="0">
                <a:latin typeface="Alexandria" charset="0"/>
                <a:cs typeface="Alexandria" charset="0"/>
              </a:rPr>
              <a:t> تُنتج نصوصًا تلقائية من ملفات صوتية، وتساعد في تعديلها بسهولة.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يمكن </a:t>
            </a:r>
            <a:r>
              <a:rPr lang="ar-SA" b="1" dirty="0">
                <a:latin typeface="Alexandria" charset="0"/>
                <a:cs typeface="Alexandria" charset="0"/>
              </a:rPr>
              <a:t>للذكاء</a:t>
            </a:r>
            <a:r>
              <a:rPr lang="ar-SA" dirty="0">
                <a:latin typeface="Alexandria" charset="0"/>
                <a:cs typeface="Alexandria" charset="0"/>
              </a:rPr>
              <a:t> </a:t>
            </a:r>
            <a:r>
              <a:rPr lang="ar-SA" b="1" dirty="0">
                <a:latin typeface="Alexandria" charset="0"/>
                <a:cs typeface="Alexandria" charset="0"/>
              </a:rPr>
              <a:t>الاصطناعي</a:t>
            </a:r>
            <a:r>
              <a:rPr lang="ar-SA" dirty="0">
                <a:latin typeface="Alexandria" charset="0"/>
                <a:cs typeface="Alexandria" charset="0"/>
              </a:rPr>
              <a:t> أيضًا تحسين جودة الصور، توليد فيديوهات تكميلية، أو توصية بأنماط تقديم بناء على سلوك الجمهور.</a:t>
            </a:r>
          </a:p>
        </p:txBody>
      </p:sp>
      <p:sp>
        <p:nvSpPr>
          <p:cNvPr id="24" name="Rectangle 23">
            <a:extLst>
              <a:ext uri="{FF2B5EF4-FFF2-40B4-BE49-F238E27FC236}">
                <a16:creationId xmlns:a16="http://schemas.microsoft.com/office/drawing/2014/main" id="{147467EF-954A-719D-09C7-0B1034FFB4F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A9E0FCA-8C6C-1E76-32F7-0338F11AE2FB}"/>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755B4F1B-2A7B-5EF4-2476-24D35159848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توظيف الذكاء الاصطناعي في إنتاج الوسائط</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DDE4FAAD-410C-8B03-2D8F-9B08043202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4338" name="Picture 2" descr="TRENDS Research &amp; Advisory - استخدام الذكاء الاصطناعي في مراقبة ...">
            <a:extLst>
              <a:ext uri="{FF2B5EF4-FFF2-40B4-BE49-F238E27FC236}">
                <a16:creationId xmlns:a16="http://schemas.microsoft.com/office/drawing/2014/main" id="{A970DC8F-07A5-284E-46D8-1AC2732BEC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300" y="2042591"/>
            <a:ext cx="5513816" cy="30325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3BBAD6FE-BCB1-D59B-1179-60D40418B392}"/>
              </a:ext>
            </a:extLst>
          </p:cNvPr>
          <p:cNvSpPr txBox="1"/>
          <p:nvPr/>
        </p:nvSpPr>
        <p:spPr>
          <a:xfrm>
            <a:off x="423299" y="5625213"/>
            <a:ext cx="5513817" cy="584775"/>
          </a:xfrm>
          <a:prstGeom prst="rect">
            <a:avLst/>
          </a:prstGeom>
          <a:noFill/>
        </p:spPr>
        <p:txBody>
          <a:bodyPr wrap="square">
            <a:spAutoFit/>
          </a:bodyPr>
          <a:lstStyle/>
          <a:p>
            <a:pPr algn="ctr"/>
            <a:r>
              <a:rPr lang="ar-SA" sz="1600" dirty="0">
                <a:latin typeface="Tajawal" panose="00000500000000000000" pitchFamily="2" charset="-78"/>
                <a:cs typeface="Tajawal" panose="00000500000000000000" pitchFamily="2" charset="-78"/>
              </a:rPr>
              <a:t>رابط الأداة</a:t>
            </a:r>
            <a:br>
              <a:rPr lang="en-US" sz="1600" dirty="0">
                <a:latin typeface="Tajawal" panose="00000500000000000000" pitchFamily="2" charset="-78"/>
                <a:cs typeface="Tajawal" panose="00000500000000000000" pitchFamily="2" charset="-78"/>
              </a:rPr>
            </a:br>
            <a:r>
              <a:rPr lang="en-US" sz="1600" dirty="0">
                <a:latin typeface="Tajawal" panose="00000500000000000000" pitchFamily="2" charset="-78"/>
                <a:cs typeface="Tajawal" panose="00000500000000000000" pitchFamily="2" charset="-78"/>
              </a:rPr>
              <a:t>https://www.descript.com/</a:t>
            </a:r>
          </a:p>
        </p:txBody>
      </p:sp>
    </p:spTree>
    <p:extLst>
      <p:ext uri="{BB962C8B-B14F-4D97-AF65-F5344CB8AC3E}">
        <p14:creationId xmlns:p14="http://schemas.microsoft.com/office/powerpoint/2010/main" val="4179325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4B4BB1-545B-A077-C7A3-90731475CF6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8D45FD8-36E6-42D7-AB24-6A4562C2C114}"/>
              </a:ext>
            </a:extLst>
          </p:cNvPr>
          <p:cNvSpPr txBox="1"/>
          <p:nvPr/>
        </p:nvSpPr>
        <p:spPr>
          <a:xfrm>
            <a:off x="5603132" y="1711721"/>
            <a:ext cx="6107203"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الوسائط المتعددة تفتح </a:t>
            </a:r>
            <a:r>
              <a:rPr lang="ar-SA" dirty="0">
                <a:solidFill>
                  <a:srgbClr val="C00000"/>
                </a:solidFill>
                <a:latin typeface="Alexandria" charset="0"/>
                <a:cs typeface="Alexandria" charset="0"/>
              </a:rPr>
              <a:t>قنوات للتفاعل </a:t>
            </a:r>
            <a:r>
              <a:rPr lang="ar-SA" dirty="0">
                <a:latin typeface="Alexandria" charset="0"/>
                <a:cs typeface="Alexandria" charset="0"/>
              </a:rPr>
              <a:t>مع الجمهور من خلال التعليقات، الاستبيانات، أو الردود الصوتية.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هذا النوع من </a:t>
            </a:r>
            <a:r>
              <a:rPr lang="ar-SA" dirty="0">
                <a:solidFill>
                  <a:srgbClr val="C00000"/>
                </a:solidFill>
                <a:latin typeface="Alexandria" charset="0"/>
                <a:cs typeface="Alexandria" charset="0"/>
              </a:rPr>
              <a:t>التفاعل</a:t>
            </a:r>
            <a:r>
              <a:rPr lang="ar-SA" dirty="0">
                <a:latin typeface="Alexandria" charset="0"/>
                <a:cs typeface="Alexandria" charset="0"/>
              </a:rPr>
              <a:t> يساعد في بناء مجتمع حول المحتوى، ويمنح الصحفي تغذية راجعة فورية.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من المهم تصميم هذه </a:t>
            </a:r>
            <a:r>
              <a:rPr lang="ar-SA" dirty="0">
                <a:solidFill>
                  <a:srgbClr val="C00000"/>
                </a:solidFill>
                <a:latin typeface="Alexandria" charset="0"/>
                <a:cs typeface="Alexandria" charset="0"/>
              </a:rPr>
              <a:t>التفاعلات</a:t>
            </a:r>
            <a:r>
              <a:rPr lang="ar-SA" dirty="0">
                <a:latin typeface="Alexandria" charset="0"/>
                <a:cs typeface="Alexandria" charset="0"/>
              </a:rPr>
              <a:t> بعناية لضمان جودة المشاركات، واحترام قواعد النشر والمصداقية.</a:t>
            </a:r>
          </a:p>
        </p:txBody>
      </p:sp>
      <p:sp>
        <p:nvSpPr>
          <p:cNvPr id="24" name="Rectangle 23">
            <a:extLst>
              <a:ext uri="{FF2B5EF4-FFF2-40B4-BE49-F238E27FC236}">
                <a16:creationId xmlns:a16="http://schemas.microsoft.com/office/drawing/2014/main" id="{873BFFA4-261A-3E91-C1F2-8ABACAC32B6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7CBADE4-B979-B4AB-E109-6098BE7BB0DC}"/>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9925E829-85E4-4FCD-871C-E8A35411903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التفاعل مع الجمهور عبر الوسائط</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47C61A8F-4482-CDB2-9A18-3F55AD2FBB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3314" name="Picture 2" descr="كيف تتعامل مع التعليقات السلبية على صفحات التواصل الاجتماعي ...">
            <a:extLst>
              <a:ext uri="{FF2B5EF4-FFF2-40B4-BE49-F238E27FC236}">
                <a16:creationId xmlns:a16="http://schemas.microsoft.com/office/drawing/2014/main" id="{7A3999CF-134F-773F-189E-8E67841140D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518" r="17572"/>
          <a:stretch>
            <a:fillRect/>
          </a:stretch>
        </p:blipFill>
        <p:spPr bwMode="auto">
          <a:xfrm>
            <a:off x="481665" y="2031249"/>
            <a:ext cx="4713620" cy="36308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960372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8BFB51-4EC2-B377-2925-683D117FDFB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6222D8F-569C-B9E3-E76E-8E50B06EFB99}"/>
              </a:ext>
            </a:extLst>
          </p:cNvPr>
          <p:cNvSpPr txBox="1"/>
          <p:nvPr/>
        </p:nvSpPr>
        <p:spPr>
          <a:xfrm>
            <a:off x="4863830" y="1886819"/>
            <a:ext cx="6904871" cy="364260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تعتمد </a:t>
            </a:r>
            <a:r>
              <a:rPr lang="ar-SA" dirty="0">
                <a:solidFill>
                  <a:srgbClr val="C00000"/>
                </a:solidFill>
                <a:latin typeface="Alexandria" charset="0"/>
                <a:cs typeface="Alexandria" charset="0"/>
              </a:rPr>
              <a:t>المؤسسات</a:t>
            </a:r>
            <a:r>
              <a:rPr lang="ar-SA" dirty="0">
                <a:latin typeface="Alexandria" charset="0"/>
                <a:cs typeface="Alexandria" charset="0"/>
              </a:rPr>
              <a:t> </a:t>
            </a:r>
            <a:r>
              <a:rPr lang="ar-SA" dirty="0">
                <a:solidFill>
                  <a:srgbClr val="C00000"/>
                </a:solidFill>
                <a:latin typeface="Alexandria" charset="0"/>
                <a:cs typeface="Alexandria" charset="0"/>
              </a:rPr>
              <a:t>الإعلامية</a:t>
            </a:r>
            <a:r>
              <a:rPr lang="ar-SA" dirty="0">
                <a:latin typeface="Alexandria" charset="0"/>
                <a:cs typeface="Alexandria" charset="0"/>
              </a:rPr>
              <a:t> على الوسائط لتكوين هوية بصرية متسقة تعزز ثقة الجمهور وتزيد من تميّز العلامة.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يشمل ذلك استخدام </a:t>
            </a:r>
            <a:r>
              <a:rPr lang="ar-SA" dirty="0">
                <a:solidFill>
                  <a:srgbClr val="C00000"/>
                </a:solidFill>
                <a:latin typeface="Alexandria" charset="0"/>
                <a:cs typeface="Alexandria" charset="0"/>
              </a:rPr>
              <a:t>ألوان</a:t>
            </a:r>
            <a:r>
              <a:rPr lang="ar-SA" dirty="0">
                <a:latin typeface="Alexandria" charset="0"/>
                <a:cs typeface="Alexandria" charset="0"/>
              </a:rPr>
              <a:t> </a:t>
            </a:r>
            <a:r>
              <a:rPr lang="ar-SA" dirty="0">
                <a:solidFill>
                  <a:srgbClr val="C00000"/>
                </a:solidFill>
                <a:latin typeface="Alexandria" charset="0"/>
                <a:cs typeface="Alexandria" charset="0"/>
              </a:rPr>
              <a:t>موحدة</a:t>
            </a:r>
            <a:r>
              <a:rPr lang="ar-SA" dirty="0">
                <a:latin typeface="Alexandria" charset="0"/>
                <a:cs typeface="Alexandria" charset="0"/>
              </a:rPr>
              <a:t>، نمط صور معين، خطوط مميزة، وصيغ ثابتة للفيديوهات.</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a:t>
            </a:r>
            <a:r>
              <a:rPr lang="ar-SA" dirty="0">
                <a:solidFill>
                  <a:srgbClr val="C00000"/>
                </a:solidFill>
                <a:latin typeface="Alexandria" charset="0"/>
                <a:cs typeface="Alexandria" charset="0"/>
              </a:rPr>
              <a:t>الاتساق</a:t>
            </a:r>
            <a:r>
              <a:rPr lang="ar-SA" dirty="0">
                <a:latin typeface="Alexandria" charset="0"/>
                <a:cs typeface="Alexandria" charset="0"/>
              </a:rPr>
              <a:t> </a:t>
            </a:r>
            <a:r>
              <a:rPr lang="ar-SA" dirty="0">
                <a:solidFill>
                  <a:srgbClr val="C00000"/>
                </a:solidFill>
                <a:latin typeface="Alexandria" charset="0"/>
                <a:cs typeface="Alexandria" charset="0"/>
              </a:rPr>
              <a:t>البصري</a:t>
            </a:r>
            <a:r>
              <a:rPr lang="ar-SA" dirty="0">
                <a:latin typeface="Alexandria" charset="0"/>
                <a:cs typeface="Alexandria" charset="0"/>
              </a:rPr>
              <a:t> في الوسائط يزيد من </a:t>
            </a:r>
            <a:r>
              <a:rPr lang="ar-SA" dirty="0">
                <a:solidFill>
                  <a:srgbClr val="C00000"/>
                </a:solidFill>
                <a:latin typeface="Alexandria" charset="0"/>
                <a:cs typeface="Alexandria" charset="0"/>
              </a:rPr>
              <a:t>الاحترافية</a:t>
            </a:r>
            <a:r>
              <a:rPr lang="ar-SA" dirty="0">
                <a:latin typeface="Alexandria" charset="0"/>
                <a:cs typeface="Alexandria" charset="0"/>
              </a:rPr>
              <a:t> ويُسهّل على المتلقي التعرّف على مصدر الخبر دون قراءة اسم المؤسسة.</a:t>
            </a:r>
          </a:p>
        </p:txBody>
      </p:sp>
      <p:sp>
        <p:nvSpPr>
          <p:cNvPr id="24" name="Rectangle 23">
            <a:extLst>
              <a:ext uri="{FF2B5EF4-FFF2-40B4-BE49-F238E27FC236}">
                <a16:creationId xmlns:a16="http://schemas.microsoft.com/office/drawing/2014/main" id="{313A786D-F637-B334-C938-3AB3327FDDD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5488B51-9273-D1D4-2F2A-262AD7DDB5D3}"/>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55907A97-07C7-E350-D108-94944E7CBDA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الوسائط والهوية البصرية للمؤسسة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145937AF-ACC9-70A2-BFED-4FF13229D5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2290" name="Picture 2" descr="بناء الهوية البصرية - ML Visuals">
            <a:extLst>
              <a:ext uri="{FF2B5EF4-FFF2-40B4-BE49-F238E27FC236}">
                <a16:creationId xmlns:a16="http://schemas.microsoft.com/office/drawing/2014/main" id="{78D2F5C9-DCD9-D5AE-A6AE-A1E04A95D07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3299" y="2199143"/>
            <a:ext cx="4029525" cy="30179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13677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0267C-ADEA-9673-2009-BEAAA160971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0056589-B3F3-D68F-9B8E-A7E6D4C5989D}"/>
              </a:ext>
            </a:extLst>
          </p:cNvPr>
          <p:cNvSpPr txBox="1"/>
          <p:nvPr/>
        </p:nvSpPr>
        <p:spPr>
          <a:xfrm>
            <a:off x="573932" y="1886819"/>
            <a:ext cx="11194769" cy="253460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التغطيات </a:t>
            </a:r>
            <a:r>
              <a:rPr lang="ar-SA" dirty="0">
                <a:solidFill>
                  <a:srgbClr val="C00000"/>
                </a:solidFill>
                <a:latin typeface="Alexandria" charset="0"/>
                <a:cs typeface="Alexandria" charset="0"/>
              </a:rPr>
              <a:t>الاستقصائية</a:t>
            </a:r>
            <a:r>
              <a:rPr lang="ar-SA" dirty="0">
                <a:latin typeface="Alexandria" charset="0"/>
                <a:cs typeface="Alexandria" charset="0"/>
              </a:rPr>
              <a:t> تستفيد من الوسائط لعرض الوثائق، التسجيلات، والمقارنات بطريقة تقنع الجمهور.</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فيديوهات </a:t>
            </a:r>
            <a:r>
              <a:rPr lang="ar-SA" dirty="0">
                <a:solidFill>
                  <a:srgbClr val="C00000"/>
                </a:solidFill>
                <a:latin typeface="Alexandria" charset="0"/>
                <a:cs typeface="Alexandria" charset="0"/>
              </a:rPr>
              <a:t>الشهادات</a:t>
            </a:r>
            <a:r>
              <a:rPr lang="ar-SA" dirty="0">
                <a:latin typeface="Alexandria" charset="0"/>
                <a:cs typeface="Alexandria" charset="0"/>
              </a:rPr>
              <a:t> ورسوم تطور القصة تجعل التحقيق أكثر وضوحًا وسهولة في التتبع.</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نشر </a:t>
            </a:r>
            <a:r>
              <a:rPr lang="ar-SA" dirty="0">
                <a:solidFill>
                  <a:srgbClr val="C00000"/>
                </a:solidFill>
                <a:latin typeface="Alexandria" charset="0"/>
                <a:cs typeface="Alexandria" charset="0"/>
              </a:rPr>
              <a:t>تحقيق</a:t>
            </a:r>
            <a:r>
              <a:rPr lang="ar-SA" dirty="0">
                <a:latin typeface="Alexandria" charset="0"/>
                <a:cs typeface="Alexandria" charset="0"/>
              </a:rPr>
              <a:t> </a:t>
            </a:r>
            <a:r>
              <a:rPr lang="ar-SA" dirty="0">
                <a:solidFill>
                  <a:srgbClr val="C00000"/>
                </a:solidFill>
                <a:latin typeface="Alexandria" charset="0"/>
                <a:cs typeface="Alexandria" charset="0"/>
              </a:rPr>
              <a:t>رقمي</a:t>
            </a:r>
            <a:r>
              <a:rPr lang="ar-SA" dirty="0">
                <a:latin typeface="Alexandria" charset="0"/>
                <a:cs typeface="Alexandria" charset="0"/>
              </a:rPr>
              <a:t> مدعوم بوسائط متعددة يزيد من انتشاره، ويضمن فهم أوسع لمضامينه لدى شريحة متنوعة من الجمهور.</a:t>
            </a:r>
          </a:p>
        </p:txBody>
      </p:sp>
      <p:sp>
        <p:nvSpPr>
          <p:cNvPr id="24" name="Rectangle 23">
            <a:extLst>
              <a:ext uri="{FF2B5EF4-FFF2-40B4-BE49-F238E27FC236}">
                <a16:creationId xmlns:a16="http://schemas.microsoft.com/office/drawing/2014/main" id="{69E4A6E1-7516-D599-5F39-86C5A289D48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9B0C2FF-FC37-85CC-338B-C71369371EDB}"/>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204BFA79-AF40-45E2-481C-9A2DCC55336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مزايا الوسائط في التغطيات الاستقصائية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86D93637-B988-90A6-3B4B-66F6705D6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1266" name="Picture 2" descr="10 simple ways to enhance your images | Free Online Photo Editing ...">
            <a:extLst>
              <a:ext uri="{FF2B5EF4-FFF2-40B4-BE49-F238E27FC236}">
                <a16:creationId xmlns:a16="http://schemas.microsoft.com/office/drawing/2014/main" id="{84293D45-33D9-1B84-0B68-190C57BA2EDD}"/>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4231" t="21329" r="14807" b="22391"/>
          <a:stretch>
            <a:fillRect/>
          </a:stretch>
        </p:blipFill>
        <p:spPr bwMode="auto">
          <a:xfrm>
            <a:off x="3137016" y="4679402"/>
            <a:ext cx="5917967" cy="20199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51507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A46DF-26DF-BDDB-35C4-399B9F818BA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C8930AF-A1A5-74CA-D418-DEC9465FC1D8}"/>
              </a:ext>
            </a:extLst>
          </p:cNvPr>
          <p:cNvSpPr txBox="1"/>
          <p:nvPr/>
        </p:nvSpPr>
        <p:spPr>
          <a:xfrm>
            <a:off x="5457217" y="1886819"/>
            <a:ext cx="6311484" cy="4196598"/>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a:t>
            </a:r>
            <a:r>
              <a:rPr lang="ar-SA" dirty="0">
                <a:solidFill>
                  <a:srgbClr val="FF0000"/>
                </a:solidFill>
                <a:latin typeface="Alexandria" charset="0"/>
                <a:cs typeface="Alexandria" charset="0"/>
              </a:rPr>
              <a:t>السرد</a:t>
            </a:r>
            <a:r>
              <a:rPr lang="ar-SA" dirty="0">
                <a:latin typeface="Alexandria" charset="0"/>
                <a:cs typeface="Alexandria" charset="0"/>
              </a:rPr>
              <a:t> </a:t>
            </a:r>
            <a:r>
              <a:rPr lang="ar-SA" dirty="0">
                <a:solidFill>
                  <a:srgbClr val="FF0000"/>
                </a:solidFill>
                <a:latin typeface="Alexandria" charset="0"/>
                <a:cs typeface="Alexandria" charset="0"/>
              </a:rPr>
              <a:t>البصري</a:t>
            </a:r>
            <a:r>
              <a:rPr lang="ar-SA" dirty="0">
                <a:latin typeface="Alexandria" charset="0"/>
                <a:cs typeface="Alexandria" charset="0"/>
              </a:rPr>
              <a:t> هو أسلوب تقديم القصة عبر الصور والمشاهد بدلاً من النصوص الطويلة.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يساعد هذا السرد في </a:t>
            </a:r>
            <a:r>
              <a:rPr lang="ar-SA" dirty="0">
                <a:solidFill>
                  <a:srgbClr val="FF0000"/>
                </a:solidFill>
                <a:latin typeface="Alexandria" charset="0"/>
                <a:cs typeface="Alexandria" charset="0"/>
              </a:rPr>
              <a:t>تبسيط</a:t>
            </a:r>
            <a:r>
              <a:rPr lang="ar-SA" dirty="0">
                <a:latin typeface="Alexandria" charset="0"/>
                <a:cs typeface="Alexandria" charset="0"/>
              </a:rPr>
              <a:t> </a:t>
            </a:r>
            <a:r>
              <a:rPr lang="ar-SA" dirty="0">
                <a:solidFill>
                  <a:srgbClr val="FF0000"/>
                </a:solidFill>
                <a:latin typeface="Alexandria" charset="0"/>
                <a:cs typeface="Alexandria" charset="0"/>
              </a:rPr>
              <a:t>المواضيع</a:t>
            </a:r>
            <a:r>
              <a:rPr lang="ar-SA" dirty="0">
                <a:latin typeface="Alexandria" charset="0"/>
                <a:cs typeface="Alexandria" charset="0"/>
              </a:rPr>
              <a:t> المعقدة، وجذب انتباه القراء من خلال الرسوم البيانية والخرائط والمخططات.</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تعتمد </a:t>
            </a:r>
            <a:r>
              <a:rPr lang="ar-SA" dirty="0">
                <a:solidFill>
                  <a:srgbClr val="FF0000"/>
                </a:solidFill>
                <a:latin typeface="Alexandria" charset="0"/>
                <a:cs typeface="Alexandria" charset="0"/>
              </a:rPr>
              <a:t>المؤسسات</a:t>
            </a:r>
            <a:r>
              <a:rPr lang="ar-SA" dirty="0">
                <a:latin typeface="Alexandria" charset="0"/>
                <a:cs typeface="Alexandria" charset="0"/>
              </a:rPr>
              <a:t> </a:t>
            </a:r>
            <a:r>
              <a:rPr lang="ar-SA" dirty="0">
                <a:solidFill>
                  <a:srgbClr val="FF0000"/>
                </a:solidFill>
                <a:latin typeface="Alexandria" charset="0"/>
                <a:cs typeface="Alexandria" charset="0"/>
              </a:rPr>
              <a:t>الحديثة</a:t>
            </a:r>
            <a:r>
              <a:rPr lang="ar-SA" dirty="0">
                <a:latin typeface="Alexandria" charset="0"/>
                <a:cs typeface="Alexandria" charset="0"/>
              </a:rPr>
              <a:t> على هذا النوع من السرد خصوصًا في التقارير الاقتصادية أو البيئية، حيث يضيف </a:t>
            </a:r>
            <a:r>
              <a:rPr lang="ar-SA" dirty="0">
                <a:solidFill>
                  <a:srgbClr val="FF0000"/>
                </a:solidFill>
                <a:latin typeface="Alexandria" charset="0"/>
                <a:cs typeface="Alexandria" charset="0"/>
              </a:rPr>
              <a:t>عمقًا</a:t>
            </a:r>
            <a:r>
              <a:rPr lang="ar-SA" dirty="0">
                <a:latin typeface="Alexandria" charset="0"/>
                <a:cs typeface="Alexandria" charset="0"/>
              </a:rPr>
              <a:t> </a:t>
            </a:r>
            <a:r>
              <a:rPr lang="ar-SA" dirty="0">
                <a:solidFill>
                  <a:srgbClr val="FF0000"/>
                </a:solidFill>
                <a:latin typeface="Alexandria" charset="0"/>
                <a:cs typeface="Alexandria" charset="0"/>
              </a:rPr>
              <a:t>بصريًا</a:t>
            </a:r>
            <a:r>
              <a:rPr lang="ar-SA" dirty="0">
                <a:latin typeface="Alexandria" charset="0"/>
                <a:cs typeface="Alexandria" charset="0"/>
              </a:rPr>
              <a:t> للمعلومة.</a:t>
            </a:r>
          </a:p>
        </p:txBody>
      </p:sp>
      <p:sp>
        <p:nvSpPr>
          <p:cNvPr id="24" name="Rectangle 23">
            <a:extLst>
              <a:ext uri="{FF2B5EF4-FFF2-40B4-BE49-F238E27FC236}">
                <a16:creationId xmlns:a16="http://schemas.microsoft.com/office/drawing/2014/main" id="{911594B9-2C96-9785-1E5F-D617C084143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8B2AF95-9DBB-4C9C-2EC4-1EDFC6BA873C}"/>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E2C6FFEA-F67A-D1FD-3418-0275655E74C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أهمية السرد البصري في القصص الصحفية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6D77A0FB-5D8F-ADE7-4E59-8B30B8F04B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42" name="Picture 2" descr="The True Meaning of High-Resolution Images | TechSmith">
            <a:extLst>
              <a:ext uri="{FF2B5EF4-FFF2-40B4-BE49-F238E27FC236}">
                <a16:creationId xmlns:a16="http://schemas.microsoft.com/office/drawing/2014/main" id="{B7ADC7E8-3DC5-21E8-3E16-9C665B57554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5897" y="2139738"/>
            <a:ext cx="4675981" cy="34289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00939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5CFA8B-2BB8-16E2-862E-3540B3D94A2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BA7C0BB-101A-8FE1-BAA7-23D0E1FEBC9E}"/>
              </a:ext>
            </a:extLst>
          </p:cNvPr>
          <p:cNvSpPr txBox="1"/>
          <p:nvPr/>
        </p:nvSpPr>
        <p:spPr>
          <a:xfrm>
            <a:off x="5671226" y="1886819"/>
            <a:ext cx="6097475" cy="364260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تواجه </a:t>
            </a:r>
            <a:r>
              <a:rPr lang="ar-SA" dirty="0">
                <a:solidFill>
                  <a:srgbClr val="FF0000"/>
                </a:solidFill>
                <a:latin typeface="Alexandria" charset="0"/>
                <a:cs typeface="Alexandria" charset="0"/>
              </a:rPr>
              <a:t>الصحافة</a:t>
            </a:r>
            <a:r>
              <a:rPr lang="ar-SA" dirty="0">
                <a:latin typeface="Alexandria" charset="0"/>
                <a:cs typeface="Alexandria" charset="0"/>
              </a:rPr>
              <a:t> </a:t>
            </a:r>
            <a:r>
              <a:rPr lang="ar-SA" dirty="0">
                <a:solidFill>
                  <a:srgbClr val="FF0000"/>
                </a:solidFill>
                <a:latin typeface="Alexandria" charset="0"/>
                <a:cs typeface="Alexandria" charset="0"/>
              </a:rPr>
              <a:t>الرقمية</a:t>
            </a:r>
            <a:r>
              <a:rPr lang="ar-SA" dirty="0">
                <a:latin typeface="Alexandria" charset="0"/>
                <a:cs typeface="Alexandria" charset="0"/>
              </a:rPr>
              <a:t> تحديات أخلاقية مثل التلاعب بالصور أو إساءة استخدام المواد المصورة دون إذن.</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يجب التأكد من </a:t>
            </a:r>
            <a:r>
              <a:rPr lang="ar-SA" dirty="0">
                <a:solidFill>
                  <a:srgbClr val="FF0000"/>
                </a:solidFill>
                <a:latin typeface="Alexandria" charset="0"/>
                <a:cs typeface="Alexandria" charset="0"/>
              </a:rPr>
              <a:t>التوثيق</a:t>
            </a:r>
            <a:r>
              <a:rPr lang="ar-SA" dirty="0">
                <a:latin typeface="Alexandria" charset="0"/>
                <a:cs typeface="Alexandria" charset="0"/>
              </a:rPr>
              <a:t> </a:t>
            </a:r>
            <a:r>
              <a:rPr lang="ar-SA" dirty="0">
                <a:solidFill>
                  <a:srgbClr val="FF0000"/>
                </a:solidFill>
                <a:latin typeface="Alexandria" charset="0"/>
                <a:cs typeface="Alexandria" charset="0"/>
              </a:rPr>
              <a:t>الكامل</a:t>
            </a:r>
            <a:r>
              <a:rPr lang="ar-SA" dirty="0">
                <a:latin typeface="Alexandria" charset="0"/>
                <a:cs typeface="Alexandria" charset="0"/>
              </a:rPr>
              <a:t>، واحترام الخصوصية وحقوق النشر عند استخدام أي وسائط مرئية أو سمعية.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وجود </a:t>
            </a:r>
            <a:r>
              <a:rPr lang="ar-SA" dirty="0">
                <a:solidFill>
                  <a:srgbClr val="FF0000"/>
                </a:solidFill>
                <a:latin typeface="Alexandria" charset="0"/>
                <a:cs typeface="Alexandria" charset="0"/>
              </a:rPr>
              <a:t>سياسة</a:t>
            </a:r>
            <a:r>
              <a:rPr lang="ar-SA" dirty="0">
                <a:latin typeface="Alexandria" charset="0"/>
                <a:cs typeface="Alexandria" charset="0"/>
              </a:rPr>
              <a:t> </a:t>
            </a:r>
            <a:r>
              <a:rPr lang="ar-SA" dirty="0">
                <a:solidFill>
                  <a:srgbClr val="FF0000"/>
                </a:solidFill>
                <a:latin typeface="Alexandria" charset="0"/>
                <a:cs typeface="Alexandria" charset="0"/>
              </a:rPr>
              <a:t>تحريرية</a:t>
            </a:r>
            <a:r>
              <a:rPr lang="ar-SA" dirty="0">
                <a:latin typeface="Alexandria" charset="0"/>
                <a:cs typeface="Alexandria" charset="0"/>
              </a:rPr>
              <a:t> </a:t>
            </a:r>
            <a:r>
              <a:rPr lang="ar-SA" dirty="0">
                <a:solidFill>
                  <a:srgbClr val="FF0000"/>
                </a:solidFill>
                <a:latin typeface="Alexandria" charset="0"/>
                <a:cs typeface="Alexandria" charset="0"/>
              </a:rPr>
              <a:t>صارمة</a:t>
            </a:r>
            <a:r>
              <a:rPr lang="ar-SA" dirty="0">
                <a:latin typeface="Alexandria" charset="0"/>
                <a:cs typeface="Alexandria" charset="0"/>
              </a:rPr>
              <a:t> لاستخدام الوسائط يضمن النزاهة والمهنية، ويعزز ثقة الجمهور بالمحتوى.</a:t>
            </a:r>
          </a:p>
        </p:txBody>
      </p:sp>
      <p:sp>
        <p:nvSpPr>
          <p:cNvPr id="24" name="Rectangle 23">
            <a:extLst>
              <a:ext uri="{FF2B5EF4-FFF2-40B4-BE49-F238E27FC236}">
                <a16:creationId xmlns:a16="http://schemas.microsoft.com/office/drawing/2014/main" id="{E2D17077-6C45-50A7-96AD-A76D4B67F54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3D2D67D-16CE-6ABE-222A-629BCFEEC817}"/>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5ED4D2EB-88C6-BB48-5B76-D95A19E567C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التحديات الأخلاقية في استخدام الوسائط</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E8275324-8AD8-DC47-48F8-C7629B6A6F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9218" name="Picture 2" descr="مراقبة وسائل التواصل الاجتماعي للمنظمات الحكومية: الابتكار في ...">
            <a:extLst>
              <a:ext uri="{FF2B5EF4-FFF2-40B4-BE49-F238E27FC236}">
                <a16:creationId xmlns:a16="http://schemas.microsoft.com/office/drawing/2014/main" id="{9EAE50BE-7A0E-C431-DF74-1D86353594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149813"/>
            <a:ext cx="5263823" cy="29594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71703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CA9BF-F777-3BB0-3D26-D818329D5683}"/>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C6CA395-F429-17C3-5C0F-A7EB4CCDBA46}"/>
              </a:ext>
            </a:extLst>
          </p:cNvPr>
          <p:cNvSpPr txBox="1"/>
          <p:nvPr/>
        </p:nvSpPr>
        <p:spPr>
          <a:xfrm>
            <a:off x="5175115" y="1886819"/>
            <a:ext cx="6593586" cy="364260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لا تزال </a:t>
            </a:r>
            <a:r>
              <a:rPr lang="ar-SA" dirty="0">
                <a:solidFill>
                  <a:srgbClr val="FF0000"/>
                </a:solidFill>
                <a:latin typeface="Alexandria" charset="0"/>
                <a:cs typeface="Alexandria" charset="0"/>
              </a:rPr>
              <a:t>الصور</a:t>
            </a:r>
            <a:r>
              <a:rPr lang="ar-SA" dirty="0">
                <a:latin typeface="Alexandria" charset="0"/>
                <a:cs typeface="Alexandria" charset="0"/>
              </a:rPr>
              <a:t> </a:t>
            </a:r>
            <a:r>
              <a:rPr lang="ar-SA" dirty="0">
                <a:solidFill>
                  <a:srgbClr val="FF0000"/>
                </a:solidFill>
                <a:latin typeface="Alexandria" charset="0"/>
                <a:cs typeface="Alexandria" charset="0"/>
              </a:rPr>
              <a:t>الثابتة</a:t>
            </a:r>
            <a:r>
              <a:rPr lang="ar-SA" dirty="0">
                <a:latin typeface="Alexandria" charset="0"/>
                <a:cs typeface="Alexandria" charset="0"/>
              </a:rPr>
              <a:t> تلعب دورًا أساسيًا في الصحافة الرقمية، خصوصًا في توثيق الأحداث العاجلة أو الميدانية.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a:t>
            </a:r>
            <a:r>
              <a:rPr lang="ar-SA" dirty="0">
                <a:solidFill>
                  <a:srgbClr val="FF0000"/>
                </a:solidFill>
                <a:latin typeface="Alexandria" charset="0"/>
                <a:cs typeface="Alexandria" charset="0"/>
              </a:rPr>
              <a:t>الصورة</a:t>
            </a:r>
            <a:r>
              <a:rPr lang="ar-SA" dirty="0">
                <a:latin typeface="Alexandria" charset="0"/>
                <a:cs typeface="Alexandria" charset="0"/>
              </a:rPr>
              <a:t> </a:t>
            </a:r>
            <a:r>
              <a:rPr lang="ar-SA" dirty="0">
                <a:solidFill>
                  <a:srgbClr val="FF0000"/>
                </a:solidFill>
                <a:latin typeface="Alexandria" charset="0"/>
                <a:cs typeface="Alexandria" charset="0"/>
              </a:rPr>
              <a:t>القوية</a:t>
            </a:r>
            <a:r>
              <a:rPr lang="ar-SA" dirty="0">
                <a:latin typeface="Alexandria" charset="0"/>
                <a:cs typeface="Alexandria" charset="0"/>
              </a:rPr>
              <a:t> يمكن أن تختصر مقالًا كاملاً وتبقى محفورة في الذاكرة، ما يعزز التأثير العاطفي للقصة.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استخدام الصور يتطلب </a:t>
            </a:r>
            <a:r>
              <a:rPr lang="ar-SA" dirty="0">
                <a:solidFill>
                  <a:srgbClr val="FF0000"/>
                </a:solidFill>
                <a:latin typeface="Alexandria" charset="0"/>
                <a:cs typeface="Alexandria" charset="0"/>
              </a:rPr>
              <a:t>مهارة</a:t>
            </a:r>
            <a:r>
              <a:rPr lang="ar-SA" dirty="0">
                <a:latin typeface="Alexandria" charset="0"/>
                <a:cs typeface="Alexandria" charset="0"/>
              </a:rPr>
              <a:t> في </a:t>
            </a:r>
            <a:r>
              <a:rPr lang="ar-SA" dirty="0">
                <a:solidFill>
                  <a:srgbClr val="FF0000"/>
                </a:solidFill>
                <a:latin typeface="Alexandria" charset="0"/>
                <a:cs typeface="Alexandria" charset="0"/>
              </a:rPr>
              <a:t>اختيار</a:t>
            </a:r>
            <a:r>
              <a:rPr lang="ar-SA" dirty="0">
                <a:latin typeface="Alexandria" charset="0"/>
                <a:cs typeface="Alexandria" charset="0"/>
              </a:rPr>
              <a:t> الزاوية والإضاءة واللحظة الحاسمة لنقل الرسالة بدقة.</a:t>
            </a:r>
          </a:p>
        </p:txBody>
      </p:sp>
      <p:sp>
        <p:nvSpPr>
          <p:cNvPr id="24" name="Rectangle 23">
            <a:extLst>
              <a:ext uri="{FF2B5EF4-FFF2-40B4-BE49-F238E27FC236}">
                <a16:creationId xmlns:a16="http://schemas.microsoft.com/office/drawing/2014/main" id="{B817863B-1FCD-CD3D-9359-8EE8D4103B2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EF00B32-E1C4-5AF7-149E-35398D914FDD}"/>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6C10BCD3-3710-9BDB-08CB-D3D22C1A435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الصور الثابتة كوسيلة للتوثيق</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EFB142CE-AE37-CF8E-FE0C-B6BCE7AEDE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8194" name="Picture 2" descr="How to Resize an Image the Right Way | TechSmith">
            <a:extLst>
              <a:ext uri="{FF2B5EF4-FFF2-40B4-BE49-F238E27FC236}">
                <a16:creationId xmlns:a16="http://schemas.microsoft.com/office/drawing/2014/main" id="{3E91D239-F841-73EE-220B-F192B19372F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8049" y="2206235"/>
            <a:ext cx="4531685" cy="33231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49890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B11F8D-2644-05C4-D33E-8C7A34D696D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C3F6482-3441-5FFF-6349-CC8FA7145538}"/>
              </a:ext>
            </a:extLst>
          </p:cNvPr>
          <p:cNvSpPr txBox="1"/>
          <p:nvPr/>
        </p:nvSpPr>
        <p:spPr>
          <a:xfrm>
            <a:off x="5214026" y="1886819"/>
            <a:ext cx="6554675" cy="364260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a:t>
            </a:r>
            <a:r>
              <a:rPr lang="ar-SA" dirty="0">
                <a:solidFill>
                  <a:srgbClr val="FF0000"/>
                </a:solidFill>
                <a:latin typeface="Alexandria" charset="0"/>
                <a:cs typeface="Alexandria" charset="0"/>
              </a:rPr>
              <a:t>الإنفوجرافيك</a:t>
            </a:r>
            <a:r>
              <a:rPr lang="ar-SA" dirty="0">
                <a:latin typeface="Alexandria" charset="0"/>
                <a:cs typeface="Alexandria" charset="0"/>
              </a:rPr>
              <a:t> يدمج بين التصميم والمعلومة، ويُستخدم لنقل الإحصاءات أو الخطوات المعقدة بشكل مبسّط وجذاب.</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بعض الأدوات المجانية مثل</a:t>
            </a:r>
            <a:r>
              <a:rPr lang="en-US" dirty="0">
                <a:solidFill>
                  <a:srgbClr val="FF0000"/>
                </a:solidFill>
                <a:latin typeface="Alexandria" charset="0"/>
                <a:cs typeface="Alexandria" charset="0"/>
              </a:rPr>
              <a:t>Canva</a:t>
            </a:r>
            <a:r>
              <a:rPr lang="en-US" dirty="0">
                <a:latin typeface="Alexandria" charset="0"/>
                <a:cs typeface="Alexandria" charset="0"/>
              </a:rPr>
              <a:t> </a:t>
            </a:r>
            <a:r>
              <a:rPr lang="ar-SA" dirty="0">
                <a:latin typeface="Alexandria" charset="0"/>
                <a:cs typeface="Alexandria" charset="0"/>
              </a:rPr>
              <a:t> تمكّن الصحفيين من تصميم إنفوجرافيك احترافي بدون خبرة تصميم متقدمة.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استخدام </a:t>
            </a:r>
            <a:r>
              <a:rPr lang="ar-SA" dirty="0">
                <a:solidFill>
                  <a:srgbClr val="FF0000"/>
                </a:solidFill>
                <a:latin typeface="Alexandria" charset="0"/>
                <a:cs typeface="Alexandria" charset="0"/>
              </a:rPr>
              <a:t>الإنفوجرافيك</a:t>
            </a:r>
            <a:r>
              <a:rPr lang="ar-SA" dirty="0">
                <a:latin typeface="Alexandria" charset="0"/>
                <a:cs typeface="Alexandria" charset="0"/>
              </a:rPr>
              <a:t> يزيد من تفاعل الجمهور، خاصة على المنصات الاجتماعية التي تفضل المحتوى المختصر بصريًا.</a:t>
            </a:r>
          </a:p>
        </p:txBody>
      </p:sp>
      <p:sp>
        <p:nvSpPr>
          <p:cNvPr id="24" name="Rectangle 23">
            <a:extLst>
              <a:ext uri="{FF2B5EF4-FFF2-40B4-BE49-F238E27FC236}">
                <a16:creationId xmlns:a16="http://schemas.microsoft.com/office/drawing/2014/main" id="{51C3FE00-9D60-D73A-C47F-CA593F4745A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11B5F44-5BEC-3318-6876-8D7074364779}"/>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DCA7D8F1-CD98-2F91-CC4A-20B071BD08C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الإنفوجرافيك كأداة تواصل بصري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CD873E99-BEC7-FF8E-BFB0-1A04878CD6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7174" name="Picture 6" descr="معايير الجودة في التعليم الإلكتروني - معيار سكورم (SCORM) مثالًا - Zamn">
            <a:extLst>
              <a:ext uri="{FF2B5EF4-FFF2-40B4-BE49-F238E27FC236}">
                <a16:creationId xmlns:a16="http://schemas.microsoft.com/office/drawing/2014/main" id="{7CD5A7B9-A153-1442-446F-3F043C3EE61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506" r="34814"/>
          <a:stretch>
            <a:fillRect/>
          </a:stretch>
        </p:blipFill>
        <p:spPr bwMode="auto">
          <a:xfrm>
            <a:off x="325499" y="2110903"/>
            <a:ext cx="4656777" cy="34675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7166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2E32AC-E641-1F78-D161-EBA9BB97EC6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726E262-EDFD-C06B-8BEF-067C1571A01A}"/>
              </a:ext>
            </a:extLst>
          </p:cNvPr>
          <p:cNvSpPr txBox="1"/>
          <p:nvPr/>
        </p:nvSpPr>
        <p:spPr>
          <a:xfrm>
            <a:off x="4941651" y="1886819"/>
            <a:ext cx="6827050" cy="364260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a:t>
            </a:r>
            <a:r>
              <a:rPr lang="ar-SA" dirty="0">
                <a:solidFill>
                  <a:srgbClr val="FF0000"/>
                </a:solidFill>
                <a:latin typeface="Alexandria" charset="0"/>
                <a:cs typeface="Alexandria" charset="0"/>
              </a:rPr>
              <a:t>الجودة</a:t>
            </a:r>
            <a:r>
              <a:rPr lang="ar-SA" dirty="0">
                <a:latin typeface="Alexandria" charset="0"/>
                <a:cs typeface="Alexandria" charset="0"/>
              </a:rPr>
              <a:t> في الوسائط لا تعني </a:t>
            </a:r>
            <a:r>
              <a:rPr lang="ar-SA" dirty="0">
                <a:solidFill>
                  <a:srgbClr val="FF0000"/>
                </a:solidFill>
                <a:latin typeface="Alexandria" charset="0"/>
                <a:cs typeface="Alexandria" charset="0"/>
              </a:rPr>
              <a:t>الدقة</a:t>
            </a:r>
            <a:r>
              <a:rPr lang="ar-SA" dirty="0">
                <a:latin typeface="Alexandria" charset="0"/>
                <a:cs typeface="Alexandria" charset="0"/>
              </a:rPr>
              <a:t> التقنية فقط، بل </a:t>
            </a:r>
            <a:r>
              <a:rPr lang="ar-SA" dirty="0">
                <a:solidFill>
                  <a:srgbClr val="FF0000"/>
                </a:solidFill>
                <a:latin typeface="Alexandria" charset="0"/>
                <a:cs typeface="Alexandria" charset="0"/>
              </a:rPr>
              <a:t>وضوح</a:t>
            </a:r>
            <a:r>
              <a:rPr lang="ar-SA" dirty="0">
                <a:latin typeface="Alexandria" charset="0"/>
                <a:cs typeface="Alexandria" charset="0"/>
              </a:rPr>
              <a:t> </a:t>
            </a:r>
            <a:r>
              <a:rPr lang="ar-SA" dirty="0">
                <a:solidFill>
                  <a:srgbClr val="FF0000"/>
                </a:solidFill>
                <a:latin typeface="Alexandria" charset="0"/>
                <a:cs typeface="Alexandria" charset="0"/>
              </a:rPr>
              <a:t>الرسالة</a:t>
            </a:r>
            <a:r>
              <a:rPr lang="ar-SA" dirty="0">
                <a:latin typeface="Alexandria" charset="0"/>
                <a:cs typeface="Alexandria" charset="0"/>
              </a:rPr>
              <a:t>، وتناسق العناصر، وسهولة التلقي.</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يجب أن تكون الصورة أو الفيديو ذات </a:t>
            </a:r>
            <a:r>
              <a:rPr lang="ar-SA" dirty="0">
                <a:solidFill>
                  <a:srgbClr val="FF0000"/>
                </a:solidFill>
                <a:latin typeface="Alexandria" charset="0"/>
                <a:cs typeface="Alexandria" charset="0"/>
              </a:rPr>
              <a:t>دقة</a:t>
            </a:r>
            <a:r>
              <a:rPr lang="ar-SA" dirty="0">
                <a:latin typeface="Alexandria" charset="0"/>
                <a:cs typeface="Alexandria" charset="0"/>
              </a:rPr>
              <a:t> مناسبة، </a:t>
            </a:r>
            <a:r>
              <a:rPr lang="ar-SA" dirty="0">
                <a:solidFill>
                  <a:srgbClr val="FF0000"/>
                </a:solidFill>
                <a:latin typeface="Alexandria" charset="0"/>
                <a:cs typeface="Alexandria" charset="0"/>
              </a:rPr>
              <a:t>محمية</a:t>
            </a:r>
            <a:r>
              <a:rPr lang="ar-SA" dirty="0">
                <a:latin typeface="Alexandria" charset="0"/>
                <a:cs typeface="Alexandria" charset="0"/>
              </a:rPr>
              <a:t> </a:t>
            </a:r>
            <a:r>
              <a:rPr lang="ar-SA" dirty="0">
                <a:solidFill>
                  <a:srgbClr val="FF0000"/>
                </a:solidFill>
                <a:latin typeface="Alexandria" charset="0"/>
                <a:cs typeface="Alexandria" charset="0"/>
              </a:rPr>
              <a:t>الحقوق</a:t>
            </a:r>
            <a:r>
              <a:rPr lang="ar-SA" dirty="0">
                <a:latin typeface="Alexandria" charset="0"/>
                <a:cs typeface="Alexandria" charset="0"/>
              </a:rPr>
              <a:t>، وتدعم فكرة المحتوى الصحفي الأساسي.</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a:t>
            </a:r>
            <a:r>
              <a:rPr lang="ar-SA" dirty="0">
                <a:solidFill>
                  <a:srgbClr val="FF0000"/>
                </a:solidFill>
                <a:latin typeface="Alexandria" charset="0"/>
                <a:cs typeface="Alexandria" charset="0"/>
              </a:rPr>
              <a:t>مراجعة</a:t>
            </a:r>
            <a:r>
              <a:rPr lang="ar-SA" dirty="0">
                <a:latin typeface="Alexandria" charset="0"/>
                <a:cs typeface="Alexandria" charset="0"/>
              </a:rPr>
              <a:t> الوسائط </a:t>
            </a:r>
            <a:r>
              <a:rPr lang="ar-SA" dirty="0">
                <a:solidFill>
                  <a:srgbClr val="FF0000"/>
                </a:solidFill>
                <a:latin typeface="Alexandria" charset="0"/>
                <a:cs typeface="Alexandria" charset="0"/>
              </a:rPr>
              <a:t>قبل</a:t>
            </a:r>
            <a:r>
              <a:rPr lang="ar-SA" dirty="0">
                <a:latin typeface="Alexandria" charset="0"/>
                <a:cs typeface="Alexandria" charset="0"/>
              </a:rPr>
              <a:t> </a:t>
            </a:r>
            <a:r>
              <a:rPr lang="ar-SA" dirty="0">
                <a:solidFill>
                  <a:srgbClr val="FF0000"/>
                </a:solidFill>
                <a:latin typeface="Alexandria" charset="0"/>
                <a:cs typeface="Alexandria" charset="0"/>
              </a:rPr>
              <a:t>النشر</a:t>
            </a:r>
            <a:r>
              <a:rPr lang="ar-SA" dirty="0">
                <a:latin typeface="Alexandria" charset="0"/>
                <a:cs typeface="Alexandria" charset="0"/>
              </a:rPr>
              <a:t> تضمن خلوها من أخطاء محرجة أو محتوى غير مناسب قد يضر بمصداقية المؤسسة.</a:t>
            </a:r>
          </a:p>
        </p:txBody>
      </p:sp>
      <p:sp>
        <p:nvSpPr>
          <p:cNvPr id="24" name="Rectangle 23">
            <a:extLst>
              <a:ext uri="{FF2B5EF4-FFF2-40B4-BE49-F238E27FC236}">
                <a16:creationId xmlns:a16="http://schemas.microsoft.com/office/drawing/2014/main" id="{CAF084B0-85FB-E3D6-51A8-BF8C7D208AE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73EFE35-6B01-2CE5-D512-2FFF5CFED148}"/>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AD839EAD-2BA8-31B9-B8E9-84ACED0420F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معايير الجودة في إنتاج الوسائط</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89115F0-8B1B-6DC2-F511-0B49D4EAFE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146" name="Picture 2" descr="معايير الجودة في التعليم الإلكتروني - معيار سكورم (SCORM) مثالًا ...">
            <a:extLst>
              <a:ext uri="{FF2B5EF4-FFF2-40B4-BE49-F238E27FC236}">
                <a16:creationId xmlns:a16="http://schemas.microsoft.com/office/drawing/2014/main" id="{8E2F2B8E-1619-8700-CFDF-DFEC8121AC9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6" y="2349233"/>
            <a:ext cx="4487687" cy="25243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17469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F868CF-3305-EC94-592F-84DC45BC76B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5DD7A0E-7446-577A-A122-82BC1797C463}"/>
              </a:ext>
            </a:extLst>
          </p:cNvPr>
          <p:cNvSpPr txBox="1"/>
          <p:nvPr/>
        </p:nvSpPr>
        <p:spPr>
          <a:xfrm>
            <a:off x="4747098" y="1886819"/>
            <a:ext cx="7021603" cy="364260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تنشر العديد من المؤسسات الإعلامية </a:t>
            </a:r>
            <a:r>
              <a:rPr lang="ar-SA" dirty="0">
                <a:solidFill>
                  <a:srgbClr val="FF0000"/>
                </a:solidFill>
                <a:latin typeface="Alexandria" charset="0"/>
                <a:cs typeface="Alexandria" charset="0"/>
              </a:rPr>
              <a:t>محتواها</a:t>
            </a:r>
            <a:r>
              <a:rPr lang="ar-SA" dirty="0">
                <a:latin typeface="Alexandria" charset="0"/>
                <a:cs typeface="Alexandria" charset="0"/>
              </a:rPr>
              <a:t> </a:t>
            </a:r>
            <a:r>
              <a:rPr lang="ar-SA" dirty="0">
                <a:solidFill>
                  <a:srgbClr val="FF0000"/>
                </a:solidFill>
                <a:latin typeface="Alexandria" charset="0"/>
                <a:cs typeface="Alexandria" charset="0"/>
              </a:rPr>
              <a:t>اليومي</a:t>
            </a:r>
            <a:r>
              <a:rPr lang="ar-SA" dirty="0">
                <a:latin typeface="Alexandria" charset="0"/>
                <a:cs typeface="Alexandria" charset="0"/>
              </a:rPr>
              <a:t> عبر خاصية "القصص" في فيسبوك وإنستغرام ويوتيوب.</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تتيح هذه الخاصية </a:t>
            </a:r>
            <a:r>
              <a:rPr lang="ar-SA" dirty="0">
                <a:solidFill>
                  <a:srgbClr val="FF0000"/>
                </a:solidFill>
                <a:latin typeface="Alexandria" charset="0"/>
                <a:cs typeface="Alexandria" charset="0"/>
              </a:rPr>
              <a:t>وسائط</a:t>
            </a:r>
            <a:r>
              <a:rPr lang="ar-SA" dirty="0">
                <a:latin typeface="Alexandria" charset="0"/>
                <a:cs typeface="Alexandria" charset="0"/>
              </a:rPr>
              <a:t> </a:t>
            </a:r>
            <a:r>
              <a:rPr lang="ar-SA" dirty="0">
                <a:solidFill>
                  <a:srgbClr val="FF0000"/>
                </a:solidFill>
                <a:latin typeface="Alexandria" charset="0"/>
                <a:cs typeface="Alexandria" charset="0"/>
              </a:rPr>
              <a:t>متعددة</a:t>
            </a:r>
            <a:r>
              <a:rPr lang="ar-SA" dirty="0">
                <a:latin typeface="Alexandria" charset="0"/>
                <a:cs typeface="Alexandria" charset="0"/>
              </a:rPr>
              <a:t> </a:t>
            </a:r>
            <a:r>
              <a:rPr lang="ar-SA" dirty="0">
                <a:solidFill>
                  <a:srgbClr val="FF0000"/>
                </a:solidFill>
                <a:latin typeface="Alexandria" charset="0"/>
                <a:cs typeface="Alexandria" charset="0"/>
              </a:rPr>
              <a:t>مختصرة</a:t>
            </a:r>
            <a:r>
              <a:rPr lang="ar-SA" dirty="0">
                <a:latin typeface="Alexandria" charset="0"/>
                <a:cs typeface="Alexandria" charset="0"/>
              </a:rPr>
              <a:t>، تظهر في شكل تتابعي سريع، مع إمكانية التفاعل اللحظي عبر الرسائل والتصويتات.</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القصص تعتبر قناة مثالية </a:t>
            </a:r>
            <a:r>
              <a:rPr lang="ar-SA" dirty="0">
                <a:solidFill>
                  <a:srgbClr val="FF0000"/>
                </a:solidFill>
                <a:latin typeface="Alexandria" charset="0"/>
                <a:cs typeface="Alexandria" charset="0"/>
              </a:rPr>
              <a:t>لجذب</a:t>
            </a:r>
            <a:r>
              <a:rPr lang="ar-SA" dirty="0">
                <a:latin typeface="Alexandria" charset="0"/>
                <a:cs typeface="Alexandria" charset="0"/>
              </a:rPr>
              <a:t> </a:t>
            </a:r>
            <a:r>
              <a:rPr lang="ar-SA" dirty="0">
                <a:solidFill>
                  <a:srgbClr val="FF0000"/>
                </a:solidFill>
                <a:latin typeface="Alexandria" charset="0"/>
                <a:cs typeface="Alexandria" charset="0"/>
              </a:rPr>
              <a:t>الجمهور</a:t>
            </a:r>
            <a:r>
              <a:rPr lang="ar-SA" dirty="0">
                <a:latin typeface="Alexandria" charset="0"/>
                <a:cs typeface="Alexandria" charset="0"/>
              </a:rPr>
              <a:t> </a:t>
            </a:r>
            <a:r>
              <a:rPr lang="ar-SA" dirty="0">
                <a:solidFill>
                  <a:srgbClr val="FF0000"/>
                </a:solidFill>
                <a:latin typeface="Alexandria" charset="0"/>
                <a:cs typeface="Alexandria" charset="0"/>
              </a:rPr>
              <a:t>الشاب</a:t>
            </a:r>
            <a:r>
              <a:rPr lang="ar-SA" dirty="0">
                <a:latin typeface="Alexandria" charset="0"/>
                <a:cs typeface="Alexandria" charset="0"/>
              </a:rPr>
              <a:t>، الذي يفضّل السرعة والبساطة في التلقي.</a:t>
            </a:r>
          </a:p>
        </p:txBody>
      </p:sp>
      <p:sp>
        <p:nvSpPr>
          <p:cNvPr id="24" name="Rectangle 23">
            <a:extLst>
              <a:ext uri="{FF2B5EF4-FFF2-40B4-BE49-F238E27FC236}">
                <a16:creationId xmlns:a16="http://schemas.microsoft.com/office/drawing/2014/main" id="{81BC8179-00F7-4AD3-9914-DD952B203BE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7A1BBB2-5200-79B7-9031-D3CA6DB74202}"/>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9456ECB8-4C6B-0F9F-B40E-1FA356F8F70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التفاعل عبر القصص المصورة "ستوريز"</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B1CCA13D-9E08-48B5-350C-15AEC92327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102" name="Picture 6" descr="The Story Behind Social Media Stories - SmallBizDaily">
            <a:extLst>
              <a:ext uri="{FF2B5EF4-FFF2-40B4-BE49-F238E27FC236}">
                <a16:creationId xmlns:a16="http://schemas.microsoft.com/office/drawing/2014/main" id="{5EC38F05-B5DC-36D2-7618-B26C81350E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221662"/>
            <a:ext cx="4223775" cy="28172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68892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270981-75CF-7645-9DA1-DECC89CDA36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BEDAF3F-F980-A051-CBB1-68F8F89293C4}"/>
              </a:ext>
            </a:extLst>
          </p:cNvPr>
          <p:cNvSpPr txBox="1"/>
          <p:nvPr/>
        </p:nvSpPr>
        <p:spPr>
          <a:xfrm>
            <a:off x="4970834" y="1886819"/>
            <a:ext cx="6797867" cy="364260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استخدام الوسائط المتعددة </a:t>
            </a:r>
            <a:r>
              <a:rPr lang="ar-SA" dirty="0">
                <a:solidFill>
                  <a:srgbClr val="FF0000"/>
                </a:solidFill>
                <a:latin typeface="Alexandria" charset="0"/>
                <a:cs typeface="Alexandria" charset="0"/>
              </a:rPr>
              <a:t>يوسّع</a:t>
            </a:r>
            <a:r>
              <a:rPr lang="ar-SA" dirty="0">
                <a:latin typeface="Alexandria" charset="0"/>
                <a:cs typeface="Alexandria" charset="0"/>
              </a:rPr>
              <a:t> </a:t>
            </a:r>
            <a:r>
              <a:rPr lang="ar-SA" dirty="0">
                <a:solidFill>
                  <a:srgbClr val="FF0000"/>
                </a:solidFill>
                <a:latin typeface="Alexandria" charset="0"/>
                <a:cs typeface="Alexandria" charset="0"/>
              </a:rPr>
              <a:t>دائرة</a:t>
            </a:r>
            <a:r>
              <a:rPr lang="ar-SA" dirty="0">
                <a:latin typeface="Alexandria" charset="0"/>
                <a:cs typeface="Alexandria" charset="0"/>
              </a:rPr>
              <a:t> </a:t>
            </a:r>
            <a:r>
              <a:rPr lang="ar-SA" dirty="0">
                <a:solidFill>
                  <a:srgbClr val="FF0000"/>
                </a:solidFill>
                <a:latin typeface="Alexandria" charset="0"/>
                <a:cs typeface="Alexandria" charset="0"/>
              </a:rPr>
              <a:t>الجمهور</a:t>
            </a:r>
            <a:r>
              <a:rPr lang="ar-SA" dirty="0">
                <a:latin typeface="Alexandria" charset="0"/>
                <a:cs typeface="Alexandria" charset="0"/>
              </a:rPr>
              <a:t>، إذ يجذب فئات متنوعة من الأعمار والثقافات واللغات.</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يمكن </a:t>
            </a:r>
            <a:r>
              <a:rPr lang="ar-SA" dirty="0">
                <a:solidFill>
                  <a:srgbClr val="FF0000"/>
                </a:solidFill>
                <a:latin typeface="Alexandria" charset="0"/>
                <a:cs typeface="Alexandria" charset="0"/>
              </a:rPr>
              <a:t>ترجمة</a:t>
            </a:r>
            <a:r>
              <a:rPr lang="ar-SA" dirty="0">
                <a:latin typeface="Alexandria" charset="0"/>
                <a:cs typeface="Alexandria" charset="0"/>
              </a:rPr>
              <a:t> </a:t>
            </a:r>
            <a:r>
              <a:rPr lang="ar-SA" dirty="0">
                <a:solidFill>
                  <a:srgbClr val="FF0000"/>
                </a:solidFill>
                <a:latin typeface="Alexandria" charset="0"/>
                <a:cs typeface="Alexandria" charset="0"/>
              </a:rPr>
              <a:t>الوسائط</a:t>
            </a:r>
            <a:r>
              <a:rPr lang="ar-SA" dirty="0">
                <a:latin typeface="Alexandria" charset="0"/>
                <a:cs typeface="Alexandria" charset="0"/>
              </a:rPr>
              <a:t> أو إدراج ترجمة نصية لتسهيل الوصول لغير المتحدثين بلغة المحتوى الأصلي.</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كما أن </a:t>
            </a:r>
            <a:r>
              <a:rPr lang="ar-SA" dirty="0">
                <a:solidFill>
                  <a:srgbClr val="FF0000"/>
                </a:solidFill>
                <a:latin typeface="Alexandria" charset="0"/>
                <a:cs typeface="Alexandria" charset="0"/>
              </a:rPr>
              <a:t>الوسائط</a:t>
            </a:r>
            <a:r>
              <a:rPr lang="ar-SA" dirty="0">
                <a:latin typeface="Alexandria" charset="0"/>
                <a:cs typeface="Alexandria" charset="0"/>
              </a:rPr>
              <a:t> </a:t>
            </a:r>
            <a:r>
              <a:rPr lang="ar-SA" dirty="0">
                <a:solidFill>
                  <a:srgbClr val="FF0000"/>
                </a:solidFill>
                <a:latin typeface="Alexandria" charset="0"/>
                <a:cs typeface="Alexandria" charset="0"/>
              </a:rPr>
              <a:t>تخاطب</a:t>
            </a:r>
            <a:r>
              <a:rPr lang="ar-SA" dirty="0">
                <a:latin typeface="Alexandria" charset="0"/>
                <a:cs typeface="Alexandria" charset="0"/>
              </a:rPr>
              <a:t> ذوي الاحتياجات الخاصة من خلال ملفات صوتية للمكفوفين أو فيديوهات بلغة الإشارة للصم.</a:t>
            </a:r>
          </a:p>
        </p:txBody>
      </p:sp>
      <p:sp>
        <p:nvSpPr>
          <p:cNvPr id="24" name="Rectangle 23">
            <a:extLst>
              <a:ext uri="{FF2B5EF4-FFF2-40B4-BE49-F238E27FC236}">
                <a16:creationId xmlns:a16="http://schemas.microsoft.com/office/drawing/2014/main" id="{498A2454-A353-D434-DC34-7C134CEC7C9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BFCA576-142F-7BED-1D6B-01BD837914F2}"/>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6047CC57-3296-8FB1-0873-50DF762F791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الوسائط وتوسيع الجمهور المستهدف</a:t>
            </a:r>
          </a:p>
        </p:txBody>
      </p:sp>
      <p:pic>
        <p:nvPicPr>
          <p:cNvPr id="17" name="Graphic 21">
            <a:extLst>
              <a:ext uri="{FF2B5EF4-FFF2-40B4-BE49-F238E27FC236}">
                <a16:creationId xmlns:a16="http://schemas.microsoft.com/office/drawing/2014/main" id="{64D20317-EB64-0653-F979-2DE3F9871C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122" name="Picture 2" descr="Audience Vector Art, Icons, and Graphics for Free Download">
            <a:extLst>
              <a:ext uri="{FF2B5EF4-FFF2-40B4-BE49-F238E27FC236}">
                <a16:creationId xmlns:a16="http://schemas.microsoft.com/office/drawing/2014/main" id="{569AF83B-9307-2699-2289-ADFDF155D22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3299" y="2364859"/>
            <a:ext cx="4226328" cy="30188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8028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DA1A56-A3B5-9994-E983-33BCF2837F6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5F14E96-B862-D057-FF4E-54D4A9D57E3A}"/>
              </a:ext>
            </a:extLst>
          </p:cNvPr>
          <p:cNvSpPr txBox="1"/>
          <p:nvPr/>
        </p:nvSpPr>
        <p:spPr>
          <a:xfrm>
            <a:off x="5963055" y="1886819"/>
            <a:ext cx="5805646" cy="4196598"/>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يمثّل </a:t>
            </a:r>
            <a:r>
              <a:rPr lang="ar-SA" dirty="0">
                <a:solidFill>
                  <a:srgbClr val="FF0000"/>
                </a:solidFill>
                <a:latin typeface="Alexandria" charset="0"/>
                <a:cs typeface="Alexandria" charset="0"/>
              </a:rPr>
              <a:t>الهاتف</a:t>
            </a:r>
            <a:r>
              <a:rPr lang="ar-SA" dirty="0">
                <a:latin typeface="Alexandria" charset="0"/>
                <a:cs typeface="Alexandria" charset="0"/>
              </a:rPr>
              <a:t> </a:t>
            </a:r>
            <a:r>
              <a:rPr lang="ar-SA" dirty="0">
                <a:solidFill>
                  <a:srgbClr val="FF0000"/>
                </a:solidFill>
                <a:latin typeface="Alexandria" charset="0"/>
                <a:cs typeface="Alexandria" charset="0"/>
              </a:rPr>
              <a:t>الذكي</a:t>
            </a:r>
            <a:r>
              <a:rPr lang="ar-SA" dirty="0">
                <a:latin typeface="Alexandria" charset="0"/>
                <a:cs typeface="Alexandria" charset="0"/>
              </a:rPr>
              <a:t> أداة شاملة لإنتاج الوسائط المتعددة من التصوير، التعديل، حتى النشر المباشر.</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ازدهرت </a:t>
            </a:r>
            <a:r>
              <a:rPr lang="ar-SA" dirty="0">
                <a:solidFill>
                  <a:srgbClr val="FF0000"/>
                </a:solidFill>
                <a:latin typeface="Alexandria" charset="0"/>
                <a:cs typeface="Alexandria" charset="0"/>
              </a:rPr>
              <a:t>صحافة</a:t>
            </a:r>
            <a:r>
              <a:rPr lang="ar-SA" dirty="0">
                <a:latin typeface="Alexandria" charset="0"/>
                <a:cs typeface="Alexandria" charset="0"/>
              </a:rPr>
              <a:t> </a:t>
            </a:r>
            <a:r>
              <a:rPr lang="ar-SA" dirty="0">
                <a:solidFill>
                  <a:srgbClr val="FF0000"/>
                </a:solidFill>
                <a:latin typeface="Alexandria" charset="0"/>
                <a:cs typeface="Alexandria" charset="0"/>
              </a:rPr>
              <a:t>الهاتف</a:t>
            </a:r>
            <a:r>
              <a:rPr lang="ar-SA" dirty="0">
                <a:latin typeface="Alexandria" charset="0"/>
                <a:cs typeface="Alexandria" charset="0"/>
              </a:rPr>
              <a:t> لكونها سريعة، مرنة، ولا تحتاج إلى معدات مكلفة أو استوديو تقليدي.</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يجب </a:t>
            </a:r>
            <a:r>
              <a:rPr lang="ar-SA" dirty="0">
                <a:solidFill>
                  <a:srgbClr val="FF0000"/>
                </a:solidFill>
                <a:latin typeface="Alexandria" charset="0"/>
                <a:cs typeface="Alexandria" charset="0"/>
              </a:rPr>
              <a:t>تدريب</a:t>
            </a:r>
            <a:r>
              <a:rPr lang="ar-SA" dirty="0">
                <a:latin typeface="Alexandria" charset="0"/>
                <a:cs typeface="Alexandria" charset="0"/>
              </a:rPr>
              <a:t> الصحفيين </a:t>
            </a:r>
            <a:r>
              <a:rPr lang="ar-SA" dirty="0">
                <a:solidFill>
                  <a:srgbClr val="FF0000"/>
                </a:solidFill>
                <a:latin typeface="Alexandria" charset="0"/>
                <a:cs typeface="Alexandria" charset="0"/>
              </a:rPr>
              <a:t>على</a:t>
            </a:r>
            <a:r>
              <a:rPr lang="ar-SA" dirty="0">
                <a:latin typeface="Alexandria" charset="0"/>
                <a:cs typeface="Alexandria" charset="0"/>
              </a:rPr>
              <a:t> </a:t>
            </a:r>
            <a:r>
              <a:rPr lang="ar-SA" dirty="0">
                <a:solidFill>
                  <a:srgbClr val="FF0000"/>
                </a:solidFill>
                <a:latin typeface="Alexandria" charset="0"/>
                <a:cs typeface="Alexandria" charset="0"/>
              </a:rPr>
              <a:t>التقنيات</a:t>
            </a:r>
            <a:r>
              <a:rPr lang="ar-SA" dirty="0">
                <a:latin typeface="Alexandria" charset="0"/>
                <a:cs typeface="Alexandria" charset="0"/>
              </a:rPr>
              <a:t> الخاصة بالتصوير العمودي، وضبط الصوت والإضاءة في البيئات المتغيرة.</a:t>
            </a:r>
          </a:p>
        </p:txBody>
      </p:sp>
      <p:sp>
        <p:nvSpPr>
          <p:cNvPr id="24" name="Rectangle 23">
            <a:extLst>
              <a:ext uri="{FF2B5EF4-FFF2-40B4-BE49-F238E27FC236}">
                <a16:creationId xmlns:a16="http://schemas.microsoft.com/office/drawing/2014/main" id="{99BABA64-A360-71B0-EB4A-9C1A392CAB2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E764EF6-BA26-D2ED-8F41-52AD5915D5A9}"/>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45350030-ABBF-47F9-757C-1AB93F40AAC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صحافة الهواتف المحمولة</a:t>
            </a:r>
          </a:p>
        </p:txBody>
      </p:sp>
      <p:pic>
        <p:nvPicPr>
          <p:cNvPr id="17" name="Graphic 21">
            <a:extLst>
              <a:ext uri="{FF2B5EF4-FFF2-40B4-BE49-F238E27FC236}">
                <a16:creationId xmlns:a16="http://schemas.microsoft.com/office/drawing/2014/main" id="{5064FA2E-8F58-F5BD-EDFC-FE214A251D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3554" name="Picture 2" descr="صحافة الهاتف المحمول | الجزيرة للتعليم الإلكتروني">
            <a:extLst>
              <a:ext uri="{FF2B5EF4-FFF2-40B4-BE49-F238E27FC236}">
                <a16:creationId xmlns:a16="http://schemas.microsoft.com/office/drawing/2014/main" id="{5587A6C4-709A-F0AA-FAEB-3F2F649891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6019" y="2270814"/>
            <a:ext cx="5278852" cy="28868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50808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C479B2-15A4-1059-658A-CBEC6F1AE5A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3BD01E2-636D-1CAA-9B9A-7692C60B5D86}"/>
              </a:ext>
            </a:extLst>
          </p:cNvPr>
          <p:cNvSpPr txBox="1"/>
          <p:nvPr/>
        </p:nvSpPr>
        <p:spPr>
          <a:xfrm>
            <a:off x="4747098" y="1886819"/>
            <a:ext cx="7021603" cy="364260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التصوير </a:t>
            </a:r>
            <a:r>
              <a:rPr lang="ar-SA" dirty="0">
                <a:solidFill>
                  <a:srgbClr val="FF0000"/>
                </a:solidFill>
                <a:latin typeface="Alexandria" charset="0"/>
                <a:cs typeface="Alexandria" charset="0"/>
              </a:rPr>
              <a:t>بزاوية</a:t>
            </a:r>
            <a:r>
              <a:rPr lang="ar-SA" dirty="0">
                <a:latin typeface="Alexandria" charset="0"/>
                <a:cs typeface="Alexandria" charset="0"/>
              </a:rPr>
              <a:t> </a:t>
            </a:r>
            <a:r>
              <a:rPr lang="ar-SA" dirty="0">
                <a:solidFill>
                  <a:srgbClr val="FF0000"/>
                </a:solidFill>
                <a:latin typeface="Alexandria" charset="0"/>
                <a:cs typeface="Alexandria" charset="0"/>
              </a:rPr>
              <a:t>360</a:t>
            </a:r>
            <a:r>
              <a:rPr lang="ar-SA" dirty="0">
                <a:latin typeface="Alexandria" charset="0"/>
                <a:cs typeface="Alexandria" charset="0"/>
              </a:rPr>
              <a:t>° يمنح الجمهور فرصة استكشاف محيط الحدث بحرية عبر سحب الشاشة أو استخدام نظارات خاصة.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هذه التقنية </a:t>
            </a:r>
            <a:r>
              <a:rPr lang="ar-SA" dirty="0">
                <a:solidFill>
                  <a:srgbClr val="FF0000"/>
                </a:solidFill>
                <a:latin typeface="Alexandria" charset="0"/>
                <a:cs typeface="Alexandria" charset="0"/>
              </a:rPr>
              <a:t>استخدمت</a:t>
            </a:r>
            <a:r>
              <a:rPr lang="ar-SA" dirty="0">
                <a:latin typeface="Alexandria" charset="0"/>
                <a:cs typeface="Alexandria" charset="0"/>
              </a:rPr>
              <a:t> في </a:t>
            </a:r>
            <a:r>
              <a:rPr lang="ar-SA" dirty="0">
                <a:solidFill>
                  <a:srgbClr val="FF0000"/>
                </a:solidFill>
                <a:latin typeface="Alexandria" charset="0"/>
                <a:cs typeface="Alexandria" charset="0"/>
              </a:rPr>
              <a:t>تغطية</a:t>
            </a:r>
            <a:r>
              <a:rPr lang="ar-SA" dirty="0">
                <a:latin typeface="Alexandria" charset="0"/>
                <a:cs typeface="Alexandria" charset="0"/>
              </a:rPr>
              <a:t> الكوارث الطبيعية أو المواقع الأثرية، مما يزيد من الواقعية والإقناع.</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تتطلب هذه التقنية </a:t>
            </a:r>
            <a:r>
              <a:rPr lang="ar-SA" dirty="0">
                <a:solidFill>
                  <a:srgbClr val="FF0000"/>
                </a:solidFill>
                <a:latin typeface="Alexandria" charset="0"/>
                <a:cs typeface="Alexandria" charset="0"/>
              </a:rPr>
              <a:t>مهارات</a:t>
            </a:r>
            <a:r>
              <a:rPr lang="ar-SA" dirty="0">
                <a:latin typeface="Alexandria" charset="0"/>
                <a:cs typeface="Alexandria" charset="0"/>
              </a:rPr>
              <a:t> </a:t>
            </a:r>
            <a:r>
              <a:rPr lang="ar-SA" dirty="0">
                <a:solidFill>
                  <a:srgbClr val="FF0000"/>
                </a:solidFill>
                <a:latin typeface="Alexandria" charset="0"/>
                <a:cs typeface="Alexandria" charset="0"/>
              </a:rPr>
              <a:t>فنية</a:t>
            </a:r>
            <a:r>
              <a:rPr lang="ar-SA" dirty="0">
                <a:latin typeface="Alexandria" charset="0"/>
                <a:cs typeface="Alexandria" charset="0"/>
              </a:rPr>
              <a:t> </a:t>
            </a:r>
            <a:r>
              <a:rPr lang="ar-SA" dirty="0">
                <a:solidFill>
                  <a:srgbClr val="FF0000"/>
                </a:solidFill>
                <a:latin typeface="Alexandria" charset="0"/>
                <a:cs typeface="Alexandria" charset="0"/>
              </a:rPr>
              <a:t>خاصة</a:t>
            </a:r>
            <a:r>
              <a:rPr lang="ar-SA" dirty="0">
                <a:latin typeface="Alexandria" charset="0"/>
                <a:cs typeface="Alexandria" charset="0"/>
              </a:rPr>
              <a:t> وبرمجيات لتنسيق المشاهد وتحميلها دون فقدان الجودة.</a:t>
            </a:r>
          </a:p>
        </p:txBody>
      </p:sp>
      <p:sp>
        <p:nvSpPr>
          <p:cNvPr id="24" name="Rectangle 23">
            <a:extLst>
              <a:ext uri="{FF2B5EF4-FFF2-40B4-BE49-F238E27FC236}">
                <a16:creationId xmlns:a16="http://schemas.microsoft.com/office/drawing/2014/main" id="{71148450-6027-4B78-B438-F4996C07F56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1C34800-96BD-D2E3-5A73-7642A2535DF0}"/>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393BB29F-815E-33E9-85D0-40F32F5E5F9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تكنولوجيا 360 درجة في التقارير المصورة</a:t>
            </a:r>
          </a:p>
        </p:txBody>
      </p:sp>
      <p:pic>
        <p:nvPicPr>
          <p:cNvPr id="17" name="Graphic 21">
            <a:extLst>
              <a:ext uri="{FF2B5EF4-FFF2-40B4-BE49-F238E27FC236}">
                <a16:creationId xmlns:a16="http://schemas.microsoft.com/office/drawing/2014/main" id="{27E72E65-F435-D6DA-AA21-1A3A996DA5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2532" name="Picture 4">
            <a:extLst>
              <a:ext uri="{FF2B5EF4-FFF2-40B4-BE49-F238E27FC236}">
                <a16:creationId xmlns:a16="http://schemas.microsoft.com/office/drawing/2014/main" id="{D3A4F5EE-46C3-A476-2C06-3A4A358189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99" y="2055884"/>
            <a:ext cx="4014890" cy="3642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46331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5B171-94CD-46E6-C415-FC28CA35C6E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A0AA9BE-CA05-C57B-A2C6-A1ECC94FE615}"/>
              </a:ext>
            </a:extLst>
          </p:cNvPr>
          <p:cNvSpPr txBox="1"/>
          <p:nvPr/>
        </p:nvSpPr>
        <p:spPr>
          <a:xfrm>
            <a:off x="4815191" y="1886819"/>
            <a:ext cx="6953510" cy="364260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يعتمد الصحفيون </a:t>
            </a:r>
            <a:r>
              <a:rPr lang="ar-SA" dirty="0">
                <a:solidFill>
                  <a:srgbClr val="FF0000"/>
                </a:solidFill>
                <a:latin typeface="Alexandria" charset="0"/>
                <a:cs typeface="Alexandria" charset="0"/>
              </a:rPr>
              <a:t>العلميون</a:t>
            </a:r>
            <a:r>
              <a:rPr lang="ar-SA" dirty="0">
                <a:latin typeface="Alexandria" charset="0"/>
                <a:cs typeface="Alexandria" charset="0"/>
              </a:rPr>
              <a:t> على الرسوم التوضيحية والفيديوهات </a:t>
            </a:r>
            <a:r>
              <a:rPr lang="ar-SA" dirty="0">
                <a:solidFill>
                  <a:srgbClr val="FF0000"/>
                </a:solidFill>
                <a:latin typeface="Alexandria" charset="0"/>
                <a:cs typeface="Alexandria" charset="0"/>
              </a:rPr>
              <a:t>لتبسيط</a:t>
            </a:r>
            <a:r>
              <a:rPr lang="ar-SA" dirty="0">
                <a:latin typeface="Alexandria" charset="0"/>
                <a:cs typeface="Alexandria" charset="0"/>
              </a:rPr>
              <a:t> </a:t>
            </a:r>
            <a:r>
              <a:rPr lang="ar-SA" dirty="0">
                <a:solidFill>
                  <a:srgbClr val="FF0000"/>
                </a:solidFill>
                <a:latin typeface="Alexandria" charset="0"/>
                <a:cs typeface="Alexandria" charset="0"/>
              </a:rPr>
              <a:t>مفاهيم</a:t>
            </a:r>
            <a:r>
              <a:rPr lang="ar-SA" dirty="0">
                <a:latin typeface="Alexandria" charset="0"/>
                <a:cs typeface="Alexandria" charset="0"/>
              </a:rPr>
              <a:t> </a:t>
            </a:r>
            <a:r>
              <a:rPr lang="ar-SA" dirty="0">
                <a:solidFill>
                  <a:srgbClr val="FF0000"/>
                </a:solidFill>
                <a:latin typeface="Alexandria" charset="0"/>
                <a:cs typeface="Alexandria" charset="0"/>
              </a:rPr>
              <a:t>معقدة</a:t>
            </a:r>
            <a:r>
              <a:rPr lang="ar-SA" dirty="0">
                <a:latin typeface="Alexandria" charset="0"/>
                <a:cs typeface="Alexandria" charset="0"/>
              </a:rPr>
              <a:t> مثل الجينات أو تغير المناخ.</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a:t>
            </a:r>
            <a:r>
              <a:rPr lang="ar-SA" dirty="0">
                <a:solidFill>
                  <a:srgbClr val="FF0000"/>
                </a:solidFill>
                <a:latin typeface="Alexandria" charset="0"/>
                <a:cs typeface="Alexandria" charset="0"/>
              </a:rPr>
              <a:t>الوسائط</a:t>
            </a:r>
            <a:r>
              <a:rPr lang="ar-SA" dirty="0">
                <a:latin typeface="Alexandria" charset="0"/>
                <a:cs typeface="Alexandria" charset="0"/>
              </a:rPr>
              <a:t> هنا لا تكون مجرد زينة، بل أداة </a:t>
            </a:r>
            <a:r>
              <a:rPr lang="ar-SA" dirty="0">
                <a:solidFill>
                  <a:srgbClr val="FF0000"/>
                </a:solidFill>
                <a:latin typeface="Alexandria" charset="0"/>
                <a:cs typeface="Alexandria" charset="0"/>
              </a:rPr>
              <a:t>حيوية</a:t>
            </a:r>
            <a:r>
              <a:rPr lang="ar-SA" dirty="0">
                <a:latin typeface="Alexandria" charset="0"/>
                <a:cs typeface="Alexandria" charset="0"/>
              </a:rPr>
              <a:t> في شرح التجارب والمفاهيم للقارئ العادي.</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يجب مراعاة </a:t>
            </a:r>
            <a:r>
              <a:rPr lang="ar-SA" dirty="0">
                <a:solidFill>
                  <a:srgbClr val="FF0000"/>
                </a:solidFill>
                <a:latin typeface="Alexandria" charset="0"/>
                <a:cs typeface="Alexandria" charset="0"/>
              </a:rPr>
              <a:t>الدقة</a:t>
            </a:r>
            <a:r>
              <a:rPr lang="ar-SA" dirty="0">
                <a:latin typeface="Alexandria" charset="0"/>
                <a:cs typeface="Alexandria" charset="0"/>
              </a:rPr>
              <a:t> </a:t>
            </a:r>
            <a:r>
              <a:rPr lang="ar-SA" dirty="0">
                <a:solidFill>
                  <a:srgbClr val="FF0000"/>
                </a:solidFill>
                <a:latin typeface="Alexandria" charset="0"/>
                <a:cs typeface="Alexandria" charset="0"/>
              </a:rPr>
              <a:t>والوضوح</a:t>
            </a:r>
            <a:r>
              <a:rPr lang="ar-SA" dirty="0">
                <a:latin typeface="Alexandria" charset="0"/>
                <a:cs typeface="Alexandria" charset="0"/>
              </a:rPr>
              <a:t>، والعمل بالتنسيق مع خبراء المحتوى لضمان المعلومة العلمية الصحيحة.</a:t>
            </a:r>
          </a:p>
        </p:txBody>
      </p:sp>
      <p:sp>
        <p:nvSpPr>
          <p:cNvPr id="24" name="Rectangle 23">
            <a:extLst>
              <a:ext uri="{FF2B5EF4-FFF2-40B4-BE49-F238E27FC236}">
                <a16:creationId xmlns:a16="http://schemas.microsoft.com/office/drawing/2014/main" id="{60EB1FCF-B7C7-D7B3-B64B-508DF230A20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777169C-72CA-A601-6993-845CC83915A2}"/>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F80B644F-39DC-9556-40AE-68C0EF3CC12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الصحافة العلمية والوسائط التوضيحية</a:t>
            </a:r>
          </a:p>
        </p:txBody>
      </p:sp>
      <p:pic>
        <p:nvPicPr>
          <p:cNvPr id="17" name="Graphic 21">
            <a:extLst>
              <a:ext uri="{FF2B5EF4-FFF2-40B4-BE49-F238E27FC236}">
                <a16:creationId xmlns:a16="http://schemas.microsoft.com/office/drawing/2014/main" id="{D9824A23-DBDB-8098-4DB1-F842F78228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 name="Picture 5">
            <a:extLst>
              <a:ext uri="{FF2B5EF4-FFF2-40B4-BE49-F238E27FC236}">
                <a16:creationId xmlns:a16="http://schemas.microsoft.com/office/drawing/2014/main" id="{5D1AF589-96D5-D1C4-7FFB-363E4D026329}"/>
              </a:ext>
            </a:extLst>
          </p:cNvPr>
          <p:cNvPicPr>
            <a:picLocks noChangeAspect="1"/>
          </p:cNvPicPr>
          <p:nvPr/>
        </p:nvPicPr>
        <p:blipFill>
          <a:blip r:embed="rId3"/>
          <a:stretch>
            <a:fillRect/>
          </a:stretch>
        </p:blipFill>
        <p:spPr>
          <a:xfrm>
            <a:off x="191317" y="2241377"/>
            <a:ext cx="4462390" cy="29334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18437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02C66-B5D9-45A5-0818-50F30B2FD73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522C87C-DD5E-EC6C-7468-466C85083FBF}"/>
              </a:ext>
            </a:extLst>
          </p:cNvPr>
          <p:cNvSpPr txBox="1"/>
          <p:nvPr/>
        </p:nvSpPr>
        <p:spPr>
          <a:xfrm>
            <a:off x="5505855" y="1886819"/>
            <a:ext cx="6262846" cy="364260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بعد نشر الوسائط، يجب قياس أدائها عبر أدوات التحليل مثل </a:t>
            </a:r>
            <a:r>
              <a:rPr lang="en-US" dirty="0">
                <a:solidFill>
                  <a:srgbClr val="FF0000"/>
                </a:solidFill>
                <a:latin typeface="Alexandria" charset="0"/>
                <a:cs typeface="Alexandria" charset="0"/>
              </a:rPr>
              <a:t>Google</a:t>
            </a:r>
            <a:r>
              <a:rPr lang="en-US" dirty="0">
                <a:latin typeface="Alexandria" charset="0"/>
                <a:cs typeface="Alexandria" charset="0"/>
              </a:rPr>
              <a:t> </a:t>
            </a:r>
            <a:r>
              <a:rPr lang="en-US" dirty="0">
                <a:solidFill>
                  <a:srgbClr val="FF0000"/>
                </a:solidFill>
                <a:latin typeface="Alexandria" charset="0"/>
                <a:cs typeface="Alexandria" charset="0"/>
              </a:rPr>
              <a:t>Analytics</a:t>
            </a:r>
            <a:r>
              <a:rPr lang="ar-SA" dirty="0">
                <a:latin typeface="Alexandria" charset="0"/>
                <a:cs typeface="Alexandria" charset="0"/>
              </a:rPr>
              <a:t> أو أدوات منصات التواصل.</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a:t>
            </a:r>
            <a:r>
              <a:rPr lang="ar-SA" dirty="0">
                <a:solidFill>
                  <a:srgbClr val="FF0000"/>
                </a:solidFill>
                <a:latin typeface="Alexandria" charset="0"/>
                <a:cs typeface="Alexandria" charset="0"/>
              </a:rPr>
              <a:t>تتبع</a:t>
            </a:r>
            <a:r>
              <a:rPr lang="ar-SA" dirty="0">
                <a:latin typeface="Alexandria" charset="0"/>
                <a:cs typeface="Alexandria" charset="0"/>
              </a:rPr>
              <a:t> </a:t>
            </a:r>
            <a:r>
              <a:rPr lang="ar-SA" dirty="0">
                <a:solidFill>
                  <a:srgbClr val="FF0000"/>
                </a:solidFill>
                <a:latin typeface="Alexandria" charset="0"/>
                <a:cs typeface="Alexandria" charset="0"/>
              </a:rPr>
              <a:t>مؤشرات</a:t>
            </a:r>
            <a:r>
              <a:rPr lang="ar-SA" dirty="0">
                <a:latin typeface="Alexandria" charset="0"/>
                <a:cs typeface="Alexandria" charset="0"/>
              </a:rPr>
              <a:t> مثل عدد المشاهدات، وقت المشاهدة، ونسبة التفاعل، يفيد في تحسين الإنتاج القادم.</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التحليل يمكن أن يحدد </a:t>
            </a:r>
            <a:r>
              <a:rPr lang="ar-SA" dirty="0">
                <a:solidFill>
                  <a:srgbClr val="FF0000"/>
                </a:solidFill>
                <a:latin typeface="Alexandria" charset="0"/>
                <a:cs typeface="Alexandria" charset="0"/>
              </a:rPr>
              <a:t>نوع</a:t>
            </a:r>
            <a:r>
              <a:rPr lang="ar-SA" dirty="0">
                <a:latin typeface="Alexandria" charset="0"/>
                <a:cs typeface="Alexandria" charset="0"/>
              </a:rPr>
              <a:t> </a:t>
            </a:r>
            <a:r>
              <a:rPr lang="ar-SA" dirty="0">
                <a:solidFill>
                  <a:srgbClr val="FF0000"/>
                </a:solidFill>
                <a:latin typeface="Alexandria" charset="0"/>
                <a:cs typeface="Alexandria" charset="0"/>
              </a:rPr>
              <a:t>الوسائط</a:t>
            </a:r>
            <a:r>
              <a:rPr lang="ar-SA" dirty="0">
                <a:latin typeface="Alexandria" charset="0"/>
                <a:cs typeface="Alexandria" charset="0"/>
              </a:rPr>
              <a:t> التي يفضّلها الجمهور، فيُبنى عليها استراتيجية المحتوى المستقبلي.</a:t>
            </a:r>
          </a:p>
        </p:txBody>
      </p:sp>
      <p:sp>
        <p:nvSpPr>
          <p:cNvPr id="24" name="Rectangle 23">
            <a:extLst>
              <a:ext uri="{FF2B5EF4-FFF2-40B4-BE49-F238E27FC236}">
                <a16:creationId xmlns:a16="http://schemas.microsoft.com/office/drawing/2014/main" id="{7345476C-4730-B53A-4FDA-F277863A43D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2AF857F-F90D-ADBA-290B-70DFBD7A2463}"/>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3D5DE3C9-1670-EE16-76C1-FB182286C41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تحليل أداء الوسائط</a:t>
            </a:r>
          </a:p>
        </p:txBody>
      </p:sp>
      <p:pic>
        <p:nvPicPr>
          <p:cNvPr id="17" name="Graphic 21">
            <a:extLst>
              <a:ext uri="{FF2B5EF4-FFF2-40B4-BE49-F238E27FC236}">
                <a16:creationId xmlns:a16="http://schemas.microsoft.com/office/drawing/2014/main" id="{5D784E29-2539-8CF1-FDD2-CAAE02BE7B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482" name="Picture 2" descr="How To Track Email Marketing With Google Analytics | Enginemailer">
            <a:extLst>
              <a:ext uri="{FF2B5EF4-FFF2-40B4-BE49-F238E27FC236}">
                <a16:creationId xmlns:a16="http://schemas.microsoft.com/office/drawing/2014/main" id="{5147BB8B-499E-EAF1-CC83-08AAC173FF3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926" r="11343"/>
          <a:stretch>
            <a:fillRect/>
          </a:stretch>
        </p:blipFill>
        <p:spPr bwMode="auto">
          <a:xfrm>
            <a:off x="423299" y="2052536"/>
            <a:ext cx="4836238" cy="34768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396231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23A6F0-0865-1AC3-482A-CA13DD23C98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CBDFC85-74E0-C36F-44EE-ADEDF34322D3}"/>
              </a:ext>
            </a:extLst>
          </p:cNvPr>
          <p:cNvSpPr txBox="1"/>
          <p:nvPr/>
        </p:nvSpPr>
        <p:spPr>
          <a:xfrm>
            <a:off x="5535038" y="1886819"/>
            <a:ext cx="6233663" cy="364260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a:t>
            </a:r>
            <a:r>
              <a:rPr lang="ar-SA" dirty="0">
                <a:solidFill>
                  <a:srgbClr val="FF0000"/>
                </a:solidFill>
                <a:latin typeface="Alexandria" charset="0"/>
                <a:cs typeface="Alexandria" charset="0"/>
              </a:rPr>
              <a:t>الوسائط</a:t>
            </a:r>
            <a:r>
              <a:rPr lang="ar-SA" dirty="0">
                <a:latin typeface="Alexandria" charset="0"/>
                <a:cs typeface="Alexandria" charset="0"/>
              </a:rPr>
              <a:t> </a:t>
            </a:r>
            <a:r>
              <a:rPr lang="ar-SA" dirty="0">
                <a:solidFill>
                  <a:srgbClr val="FF0000"/>
                </a:solidFill>
                <a:latin typeface="Alexandria" charset="0"/>
                <a:cs typeface="Alexandria" charset="0"/>
              </a:rPr>
              <a:t>المنشورة</a:t>
            </a:r>
            <a:r>
              <a:rPr lang="ar-SA" dirty="0">
                <a:latin typeface="Alexandria" charset="0"/>
                <a:cs typeface="Alexandria" charset="0"/>
              </a:rPr>
              <a:t> يمكن إعادة استخدامها بطرق مختلفة لتناسب منصات أخرى أو أحداث لاحقة.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يمكن </a:t>
            </a:r>
            <a:r>
              <a:rPr lang="ar-SA" dirty="0">
                <a:solidFill>
                  <a:srgbClr val="FF0000"/>
                </a:solidFill>
                <a:latin typeface="Alexandria" charset="0"/>
                <a:cs typeface="Alexandria" charset="0"/>
              </a:rPr>
              <a:t>تحويل</a:t>
            </a:r>
            <a:r>
              <a:rPr lang="ar-SA" dirty="0">
                <a:latin typeface="Alexandria" charset="0"/>
                <a:cs typeface="Alexandria" charset="0"/>
              </a:rPr>
              <a:t> تقرير فيديو إلى إنفوجرافيك، أو تقطيعه إلى "رييلز" على إنستغرام.</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هذه </a:t>
            </a:r>
            <a:r>
              <a:rPr lang="ar-SA" dirty="0">
                <a:solidFill>
                  <a:srgbClr val="FF0000"/>
                </a:solidFill>
                <a:latin typeface="Alexandria" charset="0"/>
                <a:cs typeface="Alexandria" charset="0"/>
              </a:rPr>
              <a:t>الاستراتيجية</a:t>
            </a:r>
            <a:r>
              <a:rPr lang="ar-SA" dirty="0">
                <a:latin typeface="Alexandria" charset="0"/>
                <a:cs typeface="Alexandria" charset="0"/>
              </a:rPr>
              <a:t> </a:t>
            </a:r>
            <a:r>
              <a:rPr lang="ar-SA" dirty="0">
                <a:solidFill>
                  <a:srgbClr val="FF0000"/>
                </a:solidFill>
                <a:latin typeface="Alexandria" charset="0"/>
                <a:cs typeface="Alexandria" charset="0"/>
              </a:rPr>
              <a:t>توفّر</a:t>
            </a:r>
            <a:r>
              <a:rPr lang="ar-SA" dirty="0">
                <a:latin typeface="Alexandria" charset="0"/>
                <a:cs typeface="Alexandria" charset="0"/>
              </a:rPr>
              <a:t> </a:t>
            </a:r>
            <a:r>
              <a:rPr lang="ar-SA" dirty="0">
                <a:solidFill>
                  <a:srgbClr val="FF0000"/>
                </a:solidFill>
                <a:latin typeface="Alexandria" charset="0"/>
                <a:cs typeface="Alexandria" charset="0"/>
              </a:rPr>
              <a:t>الوقت</a:t>
            </a:r>
            <a:r>
              <a:rPr lang="ar-SA" dirty="0">
                <a:latin typeface="Alexandria" charset="0"/>
                <a:cs typeface="Alexandria" charset="0"/>
              </a:rPr>
              <a:t> وتزيد من الوصول والجمهور دون الحاجة إلى إنتاج جديد في كل مرة.</a:t>
            </a:r>
          </a:p>
        </p:txBody>
      </p:sp>
      <p:sp>
        <p:nvSpPr>
          <p:cNvPr id="24" name="Rectangle 23">
            <a:extLst>
              <a:ext uri="{FF2B5EF4-FFF2-40B4-BE49-F238E27FC236}">
                <a16:creationId xmlns:a16="http://schemas.microsoft.com/office/drawing/2014/main" id="{567921C5-EBE1-84E4-6ABE-99355D20F3B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1403EEA-72FA-A18A-D0CA-33AFCADDF446}"/>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F176A407-6974-9EE0-F4B0-668103E8EAF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استراتيجية إعادة توظيف الوسائط</a:t>
            </a:r>
          </a:p>
        </p:txBody>
      </p:sp>
      <p:pic>
        <p:nvPicPr>
          <p:cNvPr id="17" name="Graphic 21">
            <a:extLst>
              <a:ext uri="{FF2B5EF4-FFF2-40B4-BE49-F238E27FC236}">
                <a16:creationId xmlns:a16="http://schemas.microsoft.com/office/drawing/2014/main" id="{4901D402-368A-5EA5-C575-2BCF90EA94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9458" name="Picture 2" descr="Teaching &amp; Learning: Multimedia in ELT">
            <a:extLst>
              <a:ext uri="{FF2B5EF4-FFF2-40B4-BE49-F238E27FC236}">
                <a16:creationId xmlns:a16="http://schemas.microsoft.com/office/drawing/2014/main" id="{89C3CDEC-8686-D866-AA76-4D715C35E9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440" y="1979177"/>
            <a:ext cx="4677430" cy="3642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75195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A8299-A781-5207-F72C-C61B0DE61CD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FF57F27-E574-5076-9B6B-CBC064F5FF6B}"/>
              </a:ext>
            </a:extLst>
          </p:cNvPr>
          <p:cNvSpPr txBox="1"/>
          <p:nvPr/>
        </p:nvSpPr>
        <p:spPr>
          <a:xfrm>
            <a:off x="5233481" y="1886819"/>
            <a:ext cx="6535220" cy="364260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a:t>
            </a:r>
            <a:r>
              <a:rPr lang="ar-SA" dirty="0">
                <a:solidFill>
                  <a:srgbClr val="FF0000"/>
                </a:solidFill>
                <a:latin typeface="Alexandria" charset="0"/>
                <a:cs typeface="Alexandria" charset="0"/>
              </a:rPr>
              <a:t>إنتاج</a:t>
            </a:r>
            <a:r>
              <a:rPr lang="ar-SA" dirty="0">
                <a:latin typeface="Alexandria" charset="0"/>
                <a:cs typeface="Alexandria" charset="0"/>
              </a:rPr>
              <a:t> محتوى وسائط </a:t>
            </a:r>
            <a:r>
              <a:rPr lang="ar-SA" dirty="0">
                <a:solidFill>
                  <a:srgbClr val="FF0000"/>
                </a:solidFill>
                <a:latin typeface="Alexandria" charset="0"/>
                <a:cs typeface="Alexandria" charset="0"/>
              </a:rPr>
              <a:t>عالي</a:t>
            </a:r>
            <a:r>
              <a:rPr lang="ar-SA" dirty="0">
                <a:latin typeface="Alexandria" charset="0"/>
                <a:cs typeface="Alexandria" charset="0"/>
              </a:rPr>
              <a:t> </a:t>
            </a:r>
            <a:r>
              <a:rPr lang="ar-SA" dirty="0">
                <a:solidFill>
                  <a:srgbClr val="FF0000"/>
                </a:solidFill>
                <a:latin typeface="Alexandria" charset="0"/>
                <a:cs typeface="Alexandria" charset="0"/>
              </a:rPr>
              <a:t>الجودة</a:t>
            </a:r>
            <a:r>
              <a:rPr lang="ar-SA" dirty="0">
                <a:latin typeface="Alexandria" charset="0"/>
                <a:cs typeface="Alexandria" charset="0"/>
              </a:rPr>
              <a:t> يتطلب </a:t>
            </a:r>
            <a:r>
              <a:rPr lang="ar-SA" dirty="0">
                <a:solidFill>
                  <a:srgbClr val="FF0000"/>
                </a:solidFill>
                <a:latin typeface="Alexandria" charset="0"/>
                <a:cs typeface="Alexandria" charset="0"/>
              </a:rPr>
              <a:t>ميزانية</a:t>
            </a:r>
            <a:r>
              <a:rPr lang="ar-SA" dirty="0">
                <a:latin typeface="Alexandria" charset="0"/>
                <a:cs typeface="Alexandria" charset="0"/>
              </a:rPr>
              <a:t> </a:t>
            </a:r>
            <a:r>
              <a:rPr lang="ar-SA" dirty="0">
                <a:solidFill>
                  <a:srgbClr val="FF0000"/>
                </a:solidFill>
                <a:latin typeface="Alexandria" charset="0"/>
                <a:cs typeface="Alexandria" charset="0"/>
              </a:rPr>
              <a:t>كبيرة</a:t>
            </a:r>
            <a:r>
              <a:rPr lang="ar-SA" dirty="0">
                <a:latin typeface="Alexandria" charset="0"/>
                <a:cs typeface="Alexandria" charset="0"/>
              </a:rPr>
              <a:t> تشمل معدات، برامج، وتدريب.</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قد تضطر </a:t>
            </a:r>
            <a:r>
              <a:rPr lang="ar-SA" dirty="0">
                <a:solidFill>
                  <a:srgbClr val="FF0000"/>
                </a:solidFill>
                <a:latin typeface="Alexandria" charset="0"/>
                <a:cs typeface="Alexandria" charset="0"/>
              </a:rPr>
              <a:t>المؤسسات</a:t>
            </a:r>
            <a:r>
              <a:rPr lang="ar-SA" dirty="0">
                <a:latin typeface="Alexandria" charset="0"/>
                <a:cs typeface="Alexandria" charset="0"/>
              </a:rPr>
              <a:t> </a:t>
            </a:r>
            <a:r>
              <a:rPr lang="ar-SA" dirty="0">
                <a:solidFill>
                  <a:srgbClr val="FF0000"/>
                </a:solidFill>
                <a:latin typeface="Alexandria" charset="0"/>
                <a:cs typeface="Alexandria" charset="0"/>
              </a:rPr>
              <a:t>الصغيرة</a:t>
            </a:r>
            <a:r>
              <a:rPr lang="ar-SA" dirty="0">
                <a:latin typeface="Alexandria" charset="0"/>
                <a:cs typeface="Alexandria" charset="0"/>
              </a:rPr>
              <a:t> إلى الاكتفاء </a:t>
            </a:r>
            <a:r>
              <a:rPr lang="ar-SA" dirty="0">
                <a:solidFill>
                  <a:srgbClr val="FF0000"/>
                </a:solidFill>
                <a:latin typeface="Alexandria" charset="0"/>
                <a:cs typeface="Alexandria" charset="0"/>
              </a:rPr>
              <a:t>بأدوات</a:t>
            </a:r>
            <a:r>
              <a:rPr lang="ar-SA" dirty="0">
                <a:latin typeface="Alexandria" charset="0"/>
                <a:cs typeface="Alexandria" charset="0"/>
              </a:rPr>
              <a:t> </a:t>
            </a:r>
            <a:r>
              <a:rPr lang="ar-SA" dirty="0">
                <a:solidFill>
                  <a:srgbClr val="FF0000"/>
                </a:solidFill>
                <a:latin typeface="Alexandria" charset="0"/>
                <a:cs typeface="Alexandria" charset="0"/>
              </a:rPr>
              <a:t>مجانية</a:t>
            </a:r>
            <a:r>
              <a:rPr lang="ar-SA" dirty="0">
                <a:latin typeface="Alexandria" charset="0"/>
                <a:cs typeface="Alexandria" charset="0"/>
              </a:rPr>
              <a:t>، مما يقلل من </a:t>
            </a:r>
            <a:r>
              <a:rPr lang="ar-SA" dirty="0">
                <a:solidFill>
                  <a:srgbClr val="FF0000"/>
                </a:solidFill>
                <a:latin typeface="Alexandria" charset="0"/>
                <a:cs typeface="Alexandria" charset="0"/>
              </a:rPr>
              <a:t>التنافسية</a:t>
            </a:r>
            <a:r>
              <a:rPr lang="ar-SA" dirty="0">
                <a:latin typeface="Alexandria" charset="0"/>
                <a:cs typeface="Alexandria" charset="0"/>
              </a:rPr>
              <a:t> أمام المؤسسات الكبرى.</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الحل يكمن في </a:t>
            </a:r>
            <a:r>
              <a:rPr lang="ar-SA" dirty="0">
                <a:solidFill>
                  <a:srgbClr val="FF0000"/>
                </a:solidFill>
                <a:latin typeface="Alexandria" charset="0"/>
                <a:cs typeface="Alexandria" charset="0"/>
              </a:rPr>
              <a:t>التعاون</a:t>
            </a:r>
            <a:r>
              <a:rPr lang="ar-SA" dirty="0">
                <a:latin typeface="Alexandria" charset="0"/>
                <a:cs typeface="Alexandria" charset="0"/>
              </a:rPr>
              <a:t> بين غرف الأخبار والمنصات أو المنظمات الداعمة للمحتوى الإعلامي الرقمي المستقل.</a:t>
            </a:r>
          </a:p>
        </p:txBody>
      </p:sp>
      <p:sp>
        <p:nvSpPr>
          <p:cNvPr id="24" name="Rectangle 23">
            <a:extLst>
              <a:ext uri="{FF2B5EF4-FFF2-40B4-BE49-F238E27FC236}">
                <a16:creationId xmlns:a16="http://schemas.microsoft.com/office/drawing/2014/main" id="{08E116E8-8B00-1650-9416-564A1A89025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3A545FD-4B20-452C-1112-5E542BCED823}"/>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F24CC0F9-15E9-49DD-6619-52A6AAD4FEF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التحديات المالية في إنتاج الوسائط</a:t>
            </a:r>
          </a:p>
        </p:txBody>
      </p:sp>
      <p:pic>
        <p:nvPicPr>
          <p:cNvPr id="17" name="Graphic 21">
            <a:extLst>
              <a:ext uri="{FF2B5EF4-FFF2-40B4-BE49-F238E27FC236}">
                <a16:creationId xmlns:a16="http://schemas.microsoft.com/office/drawing/2014/main" id="{169DB2FE-1816-B289-30EA-3A2FC5FF26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8434" name="Picture 2" descr="Using Social Media ao Earn a Living - The Social Media Monthly">
            <a:extLst>
              <a:ext uri="{FF2B5EF4-FFF2-40B4-BE49-F238E27FC236}">
                <a16:creationId xmlns:a16="http://schemas.microsoft.com/office/drawing/2014/main" id="{D9E2A5DF-B4C6-700B-D56C-5F89885F13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99" y="2210204"/>
            <a:ext cx="4288149" cy="29958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34158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22421-D3C0-1BB1-F799-33260BBEF71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DE93C00-AAC3-D170-E9CC-68FCC98C2B26}"/>
              </a:ext>
            </a:extLst>
          </p:cNvPr>
          <p:cNvSpPr txBox="1"/>
          <p:nvPr/>
        </p:nvSpPr>
        <p:spPr>
          <a:xfrm>
            <a:off x="5836596" y="1886819"/>
            <a:ext cx="5932105" cy="364260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تكنولوجيا الوسائط تتطور بسرعة، وتتطلب من الصحفيين </a:t>
            </a:r>
            <a:r>
              <a:rPr lang="ar-SA" dirty="0">
                <a:solidFill>
                  <a:srgbClr val="FF0000"/>
                </a:solidFill>
                <a:latin typeface="Alexandria" charset="0"/>
                <a:cs typeface="Alexandria" charset="0"/>
              </a:rPr>
              <a:t>مواكبة</a:t>
            </a:r>
            <a:r>
              <a:rPr lang="ar-SA" dirty="0">
                <a:latin typeface="Alexandria" charset="0"/>
                <a:cs typeface="Alexandria" charset="0"/>
              </a:rPr>
              <a:t> دائمة </a:t>
            </a:r>
            <a:r>
              <a:rPr lang="ar-SA" dirty="0">
                <a:solidFill>
                  <a:srgbClr val="FF0000"/>
                </a:solidFill>
                <a:latin typeface="Alexandria" charset="0"/>
                <a:cs typeface="Alexandria" charset="0"/>
              </a:rPr>
              <a:t>وتعلمًا</a:t>
            </a:r>
            <a:r>
              <a:rPr lang="ar-SA" dirty="0">
                <a:latin typeface="Alexandria" charset="0"/>
                <a:cs typeface="Alexandria" charset="0"/>
              </a:rPr>
              <a:t> مستمرًا.</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توفر العديد من الجهات التعليمية ومراكز التدريب دورات تدريبية حول </a:t>
            </a:r>
            <a:r>
              <a:rPr lang="ar-SA" dirty="0">
                <a:solidFill>
                  <a:srgbClr val="FF0000"/>
                </a:solidFill>
                <a:latin typeface="Alexandria" charset="0"/>
                <a:cs typeface="Alexandria" charset="0"/>
              </a:rPr>
              <a:t>الصحافة</a:t>
            </a:r>
            <a:r>
              <a:rPr lang="ar-SA" dirty="0">
                <a:latin typeface="Alexandria" charset="0"/>
                <a:cs typeface="Alexandria" charset="0"/>
              </a:rPr>
              <a:t> </a:t>
            </a:r>
            <a:r>
              <a:rPr lang="ar-SA" dirty="0">
                <a:solidFill>
                  <a:srgbClr val="FF0000"/>
                </a:solidFill>
                <a:latin typeface="Alexandria" charset="0"/>
                <a:cs typeface="Alexandria" charset="0"/>
              </a:rPr>
              <a:t>الرقمية</a:t>
            </a:r>
            <a:r>
              <a:rPr lang="ar-SA" dirty="0">
                <a:latin typeface="Alexandria" charset="0"/>
                <a:cs typeface="Alexandria" charset="0"/>
              </a:rPr>
              <a:t> يجب الاستفادة منها.</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التدريب لا يقتصر على المهارات التقنية فقط، بل يشمل كذلك </a:t>
            </a:r>
            <a:r>
              <a:rPr lang="ar-SA" dirty="0">
                <a:solidFill>
                  <a:srgbClr val="FF0000"/>
                </a:solidFill>
                <a:latin typeface="Alexandria" charset="0"/>
                <a:cs typeface="Alexandria" charset="0"/>
              </a:rPr>
              <a:t>مهارات</a:t>
            </a:r>
            <a:r>
              <a:rPr lang="ar-SA" dirty="0">
                <a:latin typeface="Alexandria" charset="0"/>
                <a:cs typeface="Alexandria" charset="0"/>
              </a:rPr>
              <a:t> السرد، الإنتاج، والتفاعل مع الجمهور.</a:t>
            </a:r>
          </a:p>
        </p:txBody>
      </p:sp>
      <p:sp>
        <p:nvSpPr>
          <p:cNvPr id="24" name="Rectangle 23">
            <a:extLst>
              <a:ext uri="{FF2B5EF4-FFF2-40B4-BE49-F238E27FC236}">
                <a16:creationId xmlns:a16="http://schemas.microsoft.com/office/drawing/2014/main" id="{17208848-C983-51B9-E4EE-89F6745DBAF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61E34DC-9D75-066E-4CCF-9E1A6C84D334}"/>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EF4BD2F6-12D4-966D-E45D-B755AF470DB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الحاجة للتدريب المستمر</a:t>
            </a:r>
          </a:p>
        </p:txBody>
      </p:sp>
      <p:pic>
        <p:nvPicPr>
          <p:cNvPr id="17" name="Graphic 21">
            <a:extLst>
              <a:ext uri="{FF2B5EF4-FFF2-40B4-BE49-F238E27FC236}">
                <a16:creationId xmlns:a16="http://schemas.microsoft.com/office/drawing/2014/main" id="{E5F1AB53-70ED-A9FB-D9AE-B5BEAA074A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7410" name="Picture 2" descr="Multimedia Training in Abuja Nigeria - Computer Training School ...">
            <a:extLst>
              <a:ext uri="{FF2B5EF4-FFF2-40B4-BE49-F238E27FC236}">
                <a16:creationId xmlns:a16="http://schemas.microsoft.com/office/drawing/2014/main" id="{84F22E21-146C-0AD8-69DD-F94E209CEE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109746"/>
            <a:ext cx="5429880" cy="31967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1514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8A3180-03E4-5AC6-7663-FC94E483C58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6411D5E-3246-65FF-AC7A-7AFE7CE5B39E}"/>
              </a:ext>
            </a:extLst>
          </p:cNvPr>
          <p:cNvSpPr txBox="1"/>
          <p:nvPr/>
        </p:nvSpPr>
        <p:spPr>
          <a:xfrm>
            <a:off x="573933" y="1629345"/>
            <a:ext cx="11214224" cy="433779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"1.5".. أول صحيفة مناخية في عالم "الميتافيرس" تنطلق من </a:t>
            </a:r>
            <a:r>
              <a:rPr lang="en-US" dirty="0">
                <a:latin typeface="Alexandria" charset="0"/>
                <a:cs typeface="Alexandria" charset="0"/>
              </a:rPr>
              <a:t>COP28 </a:t>
            </a:r>
            <a:r>
              <a:rPr lang="ar-SA" dirty="0">
                <a:latin typeface="Alexandria" charset="0"/>
                <a:cs typeface="Alexandria" charset="0"/>
              </a:rPr>
              <a:t> (خبر)</a:t>
            </a:r>
          </a:p>
          <a:p>
            <a:pPr algn="just" rtl="1">
              <a:lnSpc>
                <a:spcPct val="200000"/>
              </a:lnSpc>
            </a:pPr>
            <a:r>
              <a:rPr lang="en-US" sz="1400" dirty="0">
                <a:latin typeface="Alexandria" charset="0"/>
                <a:cs typeface="Alexandria" charset="0"/>
              </a:rPr>
              <a:t>https://www.wam.ae/a/aq3m1gq</a:t>
            </a:r>
          </a:p>
          <a:p>
            <a:pPr algn="just" rtl="1">
              <a:lnSpc>
                <a:spcPct val="200000"/>
              </a:lnSpc>
            </a:pPr>
            <a:endParaRPr lang="en-US" sz="400" dirty="0">
              <a:latin typeface="Alexandria" charset="0"/>
              <a:cs typeface="Alexandria" charset="0"/>
            </a:endParaRPr>
          </a:p>
          <a:p>
            <a:pPr algn="just" rtl="1">
              <a:lnSpc>
                <a:spcPct val="200000"/>
              </a:lnSpc>
            </a:pPr>
            <a:r>
              <a:rPr lang="ar-SA" dirty="0">
                <a:latin typeface="Alexandria" charset="0"/>
                <a:cs typeface="Alexandria" charset="0"/>
              </a:rPr>
              <a:t>(2)</a:t>
            </a:r>
            <a:r>
              <a:rPr lang="en-US" dirty="0">
                <a:latin typeface="Alexandria" charset="0"/>
                <a:cs typeface="Alexandria" charset="0"/>
              </a:rPr>
              <a:t>360 </a:t>
            </a:r>
            <a:r>
              <a:rPr lang="ar-SA" dirty="0">
                <a:latin typeface="Alexandria" charset="0"/>
                <a:cs typeface="Alexandria" charset="0"/>
              </a:rPr>
              <a:t> درجة - صحافة دون زوايا محددة (مقال)</a:t>
            </a:r>
          </a:p>
          <a:p>
            <a:pPr algn="just" rtl="1">
              <a:lnSpc>
                <a:spcPct val="200000"/>
              </a:lnSpc>
            </a:pPr>
            <a:r>
              <a:rPr lang="en-US" sz="1400" dirty="0">
                <a:latin typeface="Alexandria" charset="0"/>
                <a:cs typeface="Alexandria" charset="0"/>
              </a:rPr>
              <a:t>https://manshoor.com/society/360-and-vr-video-journalism/</a:t>
            </a:r>
          </a:p>
          <a:p>
            <a:pPr algn="just" rtl="1">
              <a:lnSpc>
                <a:spcPct val="200000"/>
              </a:lnSpc>
            </a:pPr>
            <a:endParaRPr lang="en-US" sz="300" dirty="0">
              <a:latin typeface="Alexandria" charset="0"/>
              <a:cs typeface="Alexandria" charset="0"/>
            </a:endParaRPr>
          </a:p>
          <a:p>
            <a:pPr algn="just" rtl="1">
              <a:lnSpc>
                <a:spcPct val="200000"/>
              </a:lnSpc>
            </a:pPr>
            <a:r>
              <a:rPr lang="ar-SA" dirty="0">
                <a:latin typeface="Alexandria" charset="0"/>
                <a:cs typeface="Alexandria" charset="0"/>
              </a:rPr>
              <a:t>(3) قسم القصص المصورة من موقع المصري اليوم</a:t>
            </a:r>
          </a:p>
          <a:p>
            <a:pPr algn="just" rtl="1">
              <a:lnSpc>
                <a:spcPct val="200000"/>
              </a:lnSpc>
            </a:pPr>
            <a:r>
              <a:rPr lang="en-US" sz="1400" dirty="0">
                <a:latin typeface="Alexandria" charset="0"/>
                <a:cs typeface="Alexandria" charset="0"/>
              </a:rPr>
              <a:t>https://lens.almasryalyoum.com/lens/story</a:t>
            </a:r>
          </a:p>
          <a:p>
            <a:pPr algn="just" rtl="1">
              <a:lnSpc>
                <a:spcPct val="200000"/>
              </a:lnSpc>
            </a:pPr>
            <a:endParaRPr lang="en-US" sz="500" dirty="0">
              <a:latin typeface="Alexandria" charset="0"/>
              <a:cs typeface="Alexandria" charset="0"/>
            </a:endParaRPr>
          </a:p>
          <a:p>
            <a:pPr algn="just" rtl="1">
              <a:lnSpc>
                <a:spcPct val="200000"/>
              </a:lnSpc>
            </a:pPr>
            <a:r>
              <a:rPr lang="ar-SA" dirty="0">
                <a:latin typeface="Alexandria" charset="0"/>
                <a:cs typeface="Alexandria" charset="0"/>
              </a:rPr>
              <a:t>(4) فيديو تفصيلي 360 درجة من موقع نيويورك تايمز</a:t>
            </a:r>
          </a:p>
          <a:p>
            <a:pPr algn="just" rtl="1">
              <a:lnSpc>
                <a:spcPct val="200000"/>
              </a:lnSpc>
            </a:pPr>
            <a:r>
              <a:rPr lang="en-US" sz="1400" dirty="0">
                <a:latin typeface="Alexandria" charset="0"/>
                <a:cs typeface="Alexandria" charset="0"/>
              </a:rPr>
              <a:t>https://www.nytimes.com/video/world/middleeast/100000004736495/in-the-rubble-of-an-airstrike-in-yemen.html</a:t>
            </a:r>
            <a:endParaRPr lang="ar-SA" sz="1400" dirty="0">
              <a:latin typeface="Alexandria" charset="0"/>
              <a:cs typeface="Alexandria" charset="0"/>
            </a:endParaRPr>
          </a:p>
        </p:txBody>
      </p:sp>
      <p:sp>
        <p:nvSpPr>
          <p:cNvPr id="24" name="Rectangle 23">
            <a:extLst>
              <a:ext uri="{FF2B5EF4-FFF2-40B4-BE49-F238E27FC236}">
                <a16:creationId xmlns:a16="http://schemas.microsoft.com/office/drawing/2014/main" id="{96E66467-E0E2-AA9B-2748-61723D16911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0476CCF-167E-0256-8A89-25B2F15384F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السادسة - استخدام الوسائط المتعددة في الصحافة الرقمية</a:t>
            </a:r>
          </a:p>
        </p:txBody>
      </p:sp>
      <p:sp>
        <p:nvSpPr>
          <p:cNvPr id="16" name="Rectangle 15">
            <a:extLst>
              <a:ext uri="{FF2B5EF4-FFF2-40B4-BE49-F238E27FC236}">
                <a16:creationId xmlns:a16="http://schemas.microsoft.com/office/drawing/2014/main" id="{C62504B3-E907-5F34-FA1D-51F3DC9FD0B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روابط لأمثلة من الواقع</a:t>
            </a:r>
          </a:p>
        </p:txBody>
      </p:sp>
      <p:pic>
        <p:nvPicPr>
          <p:cNvPr id="17" name="Graphic 21">
            <a:extLst>
              <a:ext uri="{FF2B5EF4-FFF2-40B4-BE49-F238E27FC236}">
                <a16:creationId xmlns:a16="http://schemas.microsoft.com/office/drawing/2014/main" id="{AE8C2ADF-D901-6454-7377-EC6BF1300A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5102993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fade">
                                      <p:cBhvr>
                                        <p:cTn id="22" dur="500"/>
                                        <p:tgtEl>
                                          <p:spTgt spid="2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4" end="4"/>
                                            </p:txEl>
                                          </p:spTgt>
                                        </p:tgtEl>
                                        <p:attrNameLst>
                                          <p:attrName>style.visibility</p:attrName>
                                        </p:attrNameLst>
                                      </p:cBhvr>
                                      <p:to>
                                        <p:strVal val="visible"/>
                                      </p:to>
                                    </p:set>
                                    <p:animEffect transition="in" filter="fade">
                                      <p:cBhvr>
                                        <p:cTn id="27" dur="500"/>
                                        <p:tgtEl>
                                          <p:spTgt spid="2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6" end="6"/>
                                            </p:txEl>
                                          </p:spTgt>
                                        </p:tgtEl>
                                        <p:attrNameLst>
                                          <p:attrName>style.visibility</p:attrName>
                                        </p:attrNameLst>
                                      </p:cBhvr>
                                      <p:to>
                                        <p:strVal val="visible"/>
                                      </p:to>
                                    </p:set>
                                    <p:animEffect transition="in" filter="fade">
                                      <p:cBhvr>
                                        <p:cTn id="32" dur="500"/>
                                        <p:tgtEl>
                                          <p:spTgt spid="20">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7" end="7"/>
                                            </p:txEl>
                                          </p:spTgt>
                                        </p:tgtEl>
                                        <p:attrNameLst>
                                          <p:attrName>style.visibility</p:attrName>
                                        </p:attrNameLst>
                                      </p:cBhvr>
                                      <p:to>
                                        <p:strVal val="visible"/>
                                      </p:to>
                                    </p:set>
                                    <p:animEffect transition="in" filter="fade">
                                      <p:cBhvr>
                                        <p:cTn id="37" dur="500"/>
                                        <p:tgtEl>
                                          <p:spTgt spid="20">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0">
                                            <p:txEl>
                                              <p:pRg st="9" end="9"/>
                                            </p:txEl>
                                          </p:spTgt>
                                        </p:tgtEl>
                                        <p:attrNameLst>
                                          <p:attrName>style.visibility</p:attrName>
                                        </p:attrNameLst>
                                      </p:cBhvr>
                                      <p:to>
                                        <p:strVal val="visible"/>
                                      </p:to>
                                    </p:set>
                                    <p:animEffect transition="in" filter="fade">
                                      <p:cBhvr>
                                        <p:cTn id="42" dur="500"/>
                                        <p:tgtEl>
                                          <p:spTgt spid="20">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0">
                                            <p:txEl>
                                              <p:pRg st="10" end="10"/>
                                            </p:txEl>
                                          </p:spTgt>
                                        </p:tgtEl>
                                        <p:attrNameLst>
                                          <p:attrName>style.visibility</p:attrName>
                                        </p:attrNameLst>
                                      </p:cBhvr>
                                      <p:to>
                                        <p:strVal val="visible"/>
                                      </p:to>
                                    </p:set>
                                    <p:animEffect transition="in" filter="fade">
                                      <p:cBhvr>
                                        <p:cTn id="47" dur="500"/>
                                        <p:tgtEl>
                                          <p:spTgt spid="20">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532175" y="1438217"/>
            <a:ext cx="11127649" cy="5181483"/>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في هذه المحاضرة السادسة لمقرر الإخراج والإنتاج الصحفي:</a:t>
            </a:r>
          </a:p>
          <a:p>
            <a:pPr algn="just" rtl="1">
              <a:lnSpc>
                <a:spcPct val="200000"/>
              </a:lnSpc>
            </a:pPr>
            <a:r>
              <a:rPr lang="ar-SA" b="1" dirty="0">
                <a:solidFill>
                  <a:srgbClr val="203E5F"/>
                </a:solidFill>
                <a:latin typeface="Alexandria" charset="0"/>
                <a:cs typeface="Alexandria" charset="0"/>
              </a:rPr>
              <a:t>1. تناولت هذه المحاضرة</a:t>
            </a:r>
            <a:r>
              <a:rPr lang="ar-SA" dirty="0">
                <a:latin typeface="Alexandria" charset="0"/>
                <a:cs typeface="Alexandria" charset="0"/>
              </a:rPr>
              <a:t> استخدام الوسائط المتعددة كعنصر أساسي في الصحافة الرقمية الحديثة، حيث بدأنا بتعريف الوسائط المتعددة وأشكالها المختلفة، من صور وفيديوهات وتسجيلات صوتية ورسوم توضيحية، وناقشنا دورها الحيوي في تعزيز التفاعل مع الجمهور وتبسيط المعلومات المعقدة، من خلال نماذج مثل الإنفوجرافيك والتقارير المصورة.</a:t>
            </a:r>
          </a:p>
          <a:p>
            <a:pPr algn="just" rtl="1">
              <a:lnSpc>
                <a:spcPct val="200000"/>
              </a:lnSpc>
            </a:pPr>
            <a:endParaRPr lang="ar-SA" sz="100" dirty="0">
              <a:latin typeface="Alexandria" charset="0"/>
              <a:cs typeface="Alexandria" charset="0"/>
            </a:endParaRPr>
          </a:p>
          <a:p>
            <a:pPr algn="just" rtl="1">
              <a:lnSpc>
                <a:spcPct val="200000"/>
              </a:lnSpc>
            </a:pPr>
            <a:r>
              <a:rPr lang="ar-SA" dirty="0">
                <a:latin typeface="Alexandria" charset="0"/>
                <a:cs typeface="Alexandria" charset="0"/>
              </a:rPr>
              <a:t>2. </a:t>
            </a:r>
            <a:r>
              <a:rPr lang="ar-SA" b="1" dirty="0">
                <a:solidFill>
                  <a:srgbClr val="203E5F"/>
                </a:solidFill>
                <a:latin typeface="Alexandria" charset="0"/>
                <a:cs typeface="Alexandria" charset="0"/>
              </a:rPr>
              <a:t>تحدثنا أيضًا عن</a:t>
            </a:r>
            <a:r>
              <a:rPr lang="ar-SA" dirty="0">
                <a:latin typeface="Alexandria" charset="0"/>
                <a:cs typeface="Alexandria" charset="0"/>
              </a:rPr>
              <a:t> أدوات إنتاج وتحرير الوسائط، بدءًا من البرامج الاحترافية وصولاً إلى تطبيقات الهواتف المحمولة، مما يتيح للصحفي إنتاج محتوى بسرعة وكفاءة، وتطرّقنا إلى التحديات الأخلاقية في عرض المحتوى، وضرورة الالتزام بالمعايير المهنية، وأكدنا على أهمية التحليل والتقييم المستمر لأداء الوسائط المنشورة، مع التشديد على ضرورة التعلّم المستمر ومواكبة التكنولوجيا لضمان التميز في الصحافة الرقمية المعاصرة.</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السادسة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F2C56-00DC-3B57-301C-B5CC947AD591}"/>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1C987A6C-1AC0-A53F-5B26-2174653F6DB1}"/>
              </a:ext>
            </a:extLst>
          </p:cNvPr>
          <p:cNvSpPr txBox="1"/>
          <p:nvPr/>
        </p:nvSpPr>
        <p:spPr>
          <a:xfrm>
            <a:off x="751696" y="1447943"/>
            <a:ext cx="11183672" cy="4823693"/>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أسئلة ومناقشة لحلقة النقاش؟</a:t>
            </a:r>
          </a:p>
          <a:p>
            <a:pPr marL="342900" indent="-342900" algn="just" rtl="1">
              <a:lnSpc>
                <a:spcPct val="250000"/>
              </a:lnSpc>
              <a:buFont typeface="+mj-lt"/>
              <a:buAutoNum type="arabicPeriod"/>
            </a:pPr>
            <a:r>
              <a:rPr lang="ar-SA" dirty="0">
                <a:latin typeface="Alexandria" charset="0"/>
                <a:cs typeface="Alexandria" charset="0"/>
              </a:rPr>
              <a:t>برأيك، ما العوامل التي تجعل من الوسائط المتعددة أداة فعالة في إيصال الرسائل الصحفية إلى الجمهور؟</a:t>
            </a:r>
          </a:p>
          <a:p>
            <a:pPr marL="342900" indent="-342900" algn="just" rtl="1">
              <a:lnSpc>
                <a:spcPct val="250000"/>
              </a:lnSpc>
              <a:buFont typeface="+mj-lt"/>
              <a:buAutoNum type="arabicPeriod"/>
            </a:pPr>
            <a:r>
              <a:rPr lang="ar-SA" dirty="0">
                <a:latin typeface="Alexandria" charset="0"/>
                <a:cs typeface="Alexandria" charset="0"/>
              </a:rPr>
              <a:t>هل تعتقد أن استخدام الفيديو أو الإنفوجرافيك قد يؤثر على حيادية الخبر؟ وضّح إجابتك مع أمثلة.</a:t>
            </a:r>
          </a:p>
          <a:p>
            <a:pPr marL="342900" indent="-342900" algn="just" rtl="1">
              <a:lnSpc>
                <a:spcPct val="250000"/>
              </a:lnSpc>
              <a:buFont typeface="+mj-lt"/>
              <a:buAutoNum type="arabicPeriod"/>
            </a:pPr>
            <a:r>
              <a:rPr lang="ar-SA" dirty="0">
                <a:latin typeface="Alexandria" charset="0"/>
                <a:cs typeface="Alexandria" charset="0"/>
              </a:rPr>
              <a:t>شارك تجربة أو مثالًا لخبر أو قصة صحفية استخدمت وسائط متعددة بشكل ناجح (من العالم العربي أو خارجه). ما الذي ميّز هذا العمل؟</a:t>
            </a:r>
          </a:p>
          <a:p>
            <a:pPr marL="342900" indent="-342900" algn="just" rtl="1">
              <a:lnSpc>
                <a:spcPct val="250000"/>
              </a:lnSpc>
              <a:buFont typeface="+mj-lt"/>
              <a:buAutoNum type="arabicPeriod"/>
            </a:pPr>
            <a:r>
              <a:rPr lang="ar-SA" dirty="0">
                <a:latin typeface="Alexandria" charset="0"/>
                <a:cs typeface="Alexandria" charset="0"/>
              </a:rPr>
              <a:t>هل تؤيد أن تكون كل الأخبار مدعومة بوسائط متعددة؟ أم أن هناك أخبارًا يُفضّل عرضها بشكل تقليدي؟ ولماذا؟</a:t>
            </a:r>
          </a:p>
        </p:txBody>
      </p:sp>
      <p:pic>
        <p:nvPicPr>
          <p:cNvPr id="12" name="Graphic 21">
            <a:extLst>
              <a:ext uri="{FF2B5EF4-FFF2-40B4-BE49-F238E27FC236}">
                <a16:creationId xmlns:a16="http://schemas.microsoft.com/office/drawing/2014/main" id="{7A33C404-6529-07C4-19DF-A40D152061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61B989C2-6DBE-D00D-DFCC-DF43A393D7C2}"/>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السادسة</a:t>
            </a:r>
          </a:p>
        </p:txBody>
      </p:sp>
      <p:pic>
        <p:nvPicPr>
          <p:cNvPr id="7" name="Picture 2">
            <a:extLst>
              <a:ext uri="{FF2B5EF4-FFF2-40B4-BE49-F238E27FC236}">
                <a16:creationId xmlns:a16="http://schemas.microsoft.com/office/drawing/2014/main" id="{1780DF63-6AD3-E9B0-F5DE-5E7ECF8DF36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50553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500743" y="2269869"/>
            <a:ext cx="11179628" cy="4246612"/>
          </a:xfrm>
          <a:prstGeom prst="rect">
            <a:avLst/>
          </a:prstGeom>
          <a:noFill/>
        </p:spPr>
        <p:txBody>
          <a:bodyPr wrap="square" rtlCol="0">
            <a:spAutoFit/>
          </a:bodyPr>
          <a:lstStyle/>
          <a:p>
            <a:pPr algn="just" rtl="1">
              <a:lnSpc>
                <a:spcPct val="150000"/>
              </a:lnSpc>
            </a:pPr>
            <a:r>
              <a:rPr lang="ar-SA" dirty="0">
                <a:solidFill>
                  <a:srgbClr val="FF0000"/>
                </a:solidFill>
                <a:latin typeface="Alexandria" charset="0"/>
                <a:cs typeface="Alexandria" charset="0"/>
              </a:rPr>
              <a:t>أولاً</a:t>
            </a:r>
            <a:r>
              <a:rPr lang="ar-SA" dirty="0">
                <a:latin typeface="Alexandria" charset="0"/>
                <a:cs typeface="Alexandria" charset="0"/>
              </a:rPr>
              <a:t>، في ظل التحولات الرقمية المتسارعة وتزايد الاعتماد على الهواتف الذكية والأجهزة المحمولة، أصبح من الضروري أن تتبنى المؤسسات الإعلامية أساليب إخراج متجاوب تضمن عرض المحتوى الصحفي بجودة عالية على مختلف أنواع الشاشات، فالإخراج المتجاوب لا يقتصر فقط على الشكل البصري، بل يشمل أيضًا تكييف النصوص والصور والفيديوهات لتناسب تجربة المستخدم المتنوعة والمتغيرة.</a:t>
            </a:r>
          </a:p>
          <a:p>
            <a:pPr algn="just" rtl="1">
              <a:lnSpc>
                <a:spcPct val="150000"/>
              </a:lnSpc>
            </a:pPr>
            <a:endParaRPr lang="ar-SA" sz="500" dirty="0">
              <a:latin typeface="Alexandria" charset="0"/>
              <a:cs typeface="Alexandria" charset="0"/>
            </a:endParaRPr>
          </a:p>
          <a:p>
            <a:pPr algn="just" rtl="1">
              <a:lnSpc>
                <a:spcPct val="150000"/>
              </a:lnSpc>
            </a:pPr>
            <a:endParaRPr lang="ar-SA" sz="500" dirty="0">
              <a:latin typeface="Alexandria" charset="0"/>
              <a:cs typeface="Alexandria" charset="0"/>
            </a:endParaRPr>
          </a:p>
          <a:p>
            <a:pPr algn="just" rtl="1">
              <a:lnSpc>
                <a:spcPct val="150000"/>
              </a:lnSpc>
            </a:pPr>
            <a:r>
              <a:rPr lang="ar-SA" dirty="0">
                <a:solidFill>
                  <a:srgbClr val="FF0000"/>
                </a:solidFill>
                <a:latin typeface="Alexandria" charset="0"/>
                <a:cs typeface="Alexandria" charset="0"/>
              </a:rPr>
              <a:t>ثانيًا</a:t>
            </a:r>
            <a:r>
              <a:rPr lang="ar-SA" dirty="0">
                <a:latin typeface="Alexandria" charset="0"/>
                <a:cs typeface="Alexandria" charset="0"/>
              </a:rPr>
              <a:t>، يناقش هذا الموضوع أهمية الإخراج المتجاوب بوصفه عنصرًا محوريًا في جذب الجمهور الرقمي، حيث إن التصميم الجيد والمتكيف مع الجهاز المستخدم يسهم في زيادة مدة بقاء الزائر، وتحسين تفاعله مع المحتوى.</a:t>
            </a:r>
          </a:p>
          <a:p>
            <a:pPr algn="just" rtl="1">
              <a:lnSpc>
                <a:spcPct val="150000"/>
              </a:lnSpc>
            </a:pPr>
            <a:endParaRPr lang="ar-SA" sz="500" dirty="0">
              <a:latin typeface="Alexandria" charset="0"/>
              <a:cs typeface="Alexandria" charset="0"/>
            </a:endParaRPr>
          </a:p>
          <a:p>
            <a:pPr algn="just" rtl="1">
              <a:lnSpc>
                <a:spcPct val="150000"/>
              </a:lnSpc>
            </a:pPr>
            <a:endParaRPr lang="en-US" sz="500" dirty="0">
              <a:latin typeface="Alexandria" charset="0"/>
              <a:cs typeface="Alexandria" charset="0"/>
            </a:endParaRPr>
          </a:p>
          <a:p>
            <a:pPr algn="just" rtl="1">
              <a:lnSpc>
                <a:spcPct val="150000"/>
              </a:lnSpc>
            </a:pPr>
            <a:r>
              <a:rPr lang="ar-SA" dirty="0">
                <a:solidFill>
                  <a:srgbClr val="FF0000"/>
                </a:solidFill>
                <a:latin typeface="Alexandria" charset="0"/>
                <a:cs typeface="Alexandria" charset="0"/>
              </a:rPr>
              <a:t>ثالثًا</a:t>
            </a:r>
            <a:r>
              <a:rPr lang="ar-SA" dirty="0">
                <a:latin typeface="Alexandria" charset="0"/>
                <a:cs typeface="Alexandria" charset="0"/>
              </a:rPr>
              <a:t>، كما سنتطرق إلى التحديات التي تواجه غرف الأخبار في تنفيذ إخراج متجاوب، بما في ذلك تعقيد التصميم، صعوبة الحفاظ على هوية بصرية موحدة، وتعدد أنظمة التشغيل، مما يتيح لنا فهمًا عمليًا لكيفية توظيف تقنيات الإخراج المتجاوب في بيئة العمل الصحفي المعاصر.</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2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191317" y="1476936"/>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تقنيات الإخراج المتجاوب للصحافة عبر الهواتف والأجهزة الذكية</a:t>
            </a:r>
          </a:p>
        </p:txBody>
      </p:sp>
      <p:sp>
        <p:nvSpPr>
          <p:cNvPr id="11" name="Rectangle 10">
            <a:extLst>
              <a:ext uri="{FF2B5EF4-FFF2-40B4-BE49-F238E27FC236}">
                <a16:creationId xmlns:a16="http://schemas.microsoft.com/office/drawing/2014/main" id="{7DF1A506-788B-42C0-B845-C4F64162E815}"/>
              </a:ext>
            </a:extLst>
          </p:cNvPr>
          <p:cNvSpPr/>
          <p:nvPr/>
        </p:nvSpPr>
        <p:spPr>
          <a:xfrm>
            <a:off x="9274629" y="1476937"/>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المحاضرة السابعة</a:t>
            </a: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3" end="3"/>
                                            </p:txEl>
                                          </p:spTgt>
                                        </p:tgtEl>
                                        <p:attrNameLst>
                                          <p:attrName>style.visibility</p:attrName>
                                        </p:attrNameLst>
                                      </p:cBhvr>
                                      <p:to>
                                        <p:strVal val="visible"/>
                                      </p:to>
                                    </p:set>
                                    <p:animEffect transition="in" filter="fade">
                                      <p:cBhvr>
                                        <p:cTn id="14" dur="1000"/>
                                        <p:tgtEl>
                                          <p:spTgt spid="9">
                                            <p:txEl>
                                              <p:pRg st="3" end="3"/>
                                            </p:txEl>
                                          </p:spTgt>
                                        </p:tgtEl>
                                      </p:cBhvr>
                                    </p:animEffect>
                                    <p:anim calcmode="lin" valueType="num">
                                      <p:cBhvr>
                                        <p:cTn id="15"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6" end="6"/>
                                            </p:txEl>
                                          </p:spTgt>
                                        </p:tgtEl>
                                        <p:attrNameLst>
                                          <p:attrName>style.visibility</p:attrName>
                                        </p:attrNameLst>
                                      </p:cBhvr>
                                      <p:to>
                                        <p:strVal val="visible"/>
                                      </p:to>
                                    </p:set>
                                    <p:animEffect transition="in" filter="fade">
                                      <p:cBhvr>
                                        <p:cTn id="21" dur="1000"/>
                                        <p:tgtEl>
                                          <p:spTgt spid="9">
                                            <p:txEl>
                                              <p:pRg st="6" end="6"/>
                                            </p:txEl>
                                          </p:spTgt>
                                        </p:tgtEl>
                                      </p:cBhvr>
                                    </p:animEffect>
                                    <p:anim calcmode="lin" valueType="num">
                                      <p:cBhvr>
                                        <p:cTn id="22"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www.w3.org/XML/1998/namespace"/>
    <ds:schemaRef ds:uri="http://purl.org/dc/elements/1.1/"/>
    <ds:schemaRef ds:uri="http://purl.org/dc/terms/"/>
    <ds:schemaRef ds:uri="d13aca44-ef33-4cf4-9980-7f0b00e6eeb9"/>
    <ds:schemaRef ds:uri="http://schemas.microsoft.com/office/infopath/2007/PartnerControls"/>
    <ds:schemaRef ds:uri="http://schemas.microsoft.com/office/2006/metadata/properties"/>
    <ds:schemaRef ds:uri="http://purl.org/dc/dcmitype/"/>
    <ds:schemaRef ds:uri="http://schemas.microsoft.com/office/2006/documentManagement/types"/>
    <ds:schemaRef ds:uri="http://schemas.openxmlformats.org/package/2006/metadata/core-properties"/>
    <ds:schemaRef ds:uri="49100919-8a76-4266-be0c-7dc583902cb4"/>
  </ds:schemaRefs>
</ds:datastoreItem>
</file>

<file path=customXml/itemProps2.xml><?xml version="1.0" encoding="utf-8"?>
<ds:datastoreItem xmlns:ds="http://schemas.openxmlformats.org/officeDocument/2006/customXml" ds:itemID="{64CE4141-60FF-475C-92CF-786F71E3AC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9036</TotalTime>
  <Words>3430</Words>
  <Application>Microsoft Office PowerPoint</Application>
  <PresentationFormat>Widescreen</PresentationFormat>
  <Paragraphs>320</Paragraphs>
  <Slides>46</Slides>
  <Notes>2</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830</cp:revision>
  <dcterms:created xsi:type="dcterms:W3CDTF">2023-04-29T09:08:00Z</dcterms:created>
  <dcterms:modified xsi:type="dcterms:W3CDTF">2025-07-08T13:29:44Z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